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7" r:id="rId5"/>
    <p:sldId id="278" r:id="rId6"/>
    <p:sldId id="282" r:id="rId7"/>
    <p:sldId id="283" r:id="rId8"/>
    <p:sldId id="284" r:id="rId9"/>
    <p:sldId id="285" r:id="rId10"/>
    <p:sldId id="286" r:id="rId11"/>
    <p:sldId id="280" r:id="rId12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667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19.4.2017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47615"/>
            <a:ext cx="7200800" cy="1224136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48978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643758"/>
            <a:ext cx="7200800" cy="351437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6D8E-3BBF-4559-A944-858650886418}" type="datetime1">
              <a:rPr lang="fi-FI" smtClean="0"/>
              <a:t>19.4.2017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668-9E7C-4320-927C-A1F49686FDD4}" type="datetime1">
              <a:rPr lang="fi-FI" smtClean="0"/>
              <a:t>19.4.2017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444-EEF8-41CE-900E-E47E39595C60}" type="datetime1">
              <a:rPr lang="fi-FI" smtClean="0"/>
              <a:t>19.4.2017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6478"/>
            <a:ext cx="8715829" cy="4725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1491630"/>
            <a:ext cx="320934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1491630"/>
            <a:ext cx="422000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278472"/>
            <a:ext cx="7162800" cy="1102519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57200" y="1536519"/>
            <a:ext cx="8229600" cy="3132773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913E-2324-814B-97DF-A9DC456A27A6}" type="datetime1">
              <a:rPr lang="fi-FI" smtClean="0"/>
              <a:pPr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Suomidigi.fi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484"/>
            <a:ext cx="1486445" cy="148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29612"/>
            <a:ext cx="7200800" cy="1098122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2427734"/>
            <a:ext cx="7200800" cy="36004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50400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787775"/>
            <a:ext cx="7200800" cy="28803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668448" y="303610"/>
            <a:ext cx="936000" cy="936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9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2,6 x 2,6 cm    155 x 155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1216-412F-44BC-A83A-B2A80E9EC161}" type="datetime1">
              <a:rPr lang="fi-FI" smtClean="0"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4000" y="1377043"/>
            <a:ext cx="7380000" cy="32175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AE37-2DE2-41BD-97FD-C689329C0CB9}" type="datetime1">
              <a:rPr lang="fi-FI" smtClean="0"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0" y="1043868"/>
            <a:ext cx="7380000" cy="377428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039500"/>
            <a:ext cx="3780000" cy="358447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400"/>
            </a:lvl1pPr>
            <a:lvl2pPr>
              <a:spcBef>
                <a:spcPts val="0"/>
              </a:spcBef>
              <a:spcAft>
                <a:spcPts val="1200"/>
              </a:spcAft>
              <a:defRPr sz="1400"/>
            </a:lvl2pPr>
            <a:lvl3pPr>
              <a:spcBef>
                <a:spcPts val="0"/>
              </a:spcBef>
              <a:spcAft>
                <a:spcPts val="1200"/>
              </a:spcAft>
              <a:defRPr sz="1400"/>
            </a:lvl3pPr>
            <a:lvl4pPr>
              <a:spcBef>
                <a:spcPts val="0"/>
              </a:spcBef>
              <a:spcAft>
                <a:spcPts val="1200"/>
              </a:spcAft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039500"/>
            <a:ext cx="3816000" cy="358447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385D-328E-49CF-8A2F-B87A2E90108C}" type="datetime1">
              <a:rPr lang="fi-FI" smtClean="0"/>
              <a:t>19.4.2017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66E-3385-4E75-90B8-42D60FB3A95F}" type="datetime1">
              <a:rPr lang="fi-FI" smtClean="0"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3455988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9,6 x 9,6 cm | </a:t>
            </a:r>
            <a:r>
              <a:rPr lang="fr-FR" dirty="0" smtClean="0"/>
              <a:t>565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5906-2EEB-49D6-AE2A-991E992C9A6F}" type="datetime1">
              <a:rPr lang="fi-FI" smtClean="0"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1560" y="110699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2,8 x 9,6 cm </a:t>
            </a:r>
            <a:r>
              <a:rPr lang="fr-FR" dirty="0" smtClean="0"/>
              <a:t>| 165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611560" y="2355726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2,8 x 9,6 cm </a:t>
            </a:r>
            <a:r>
              <a:rPr lang="fr-FR" dirty="0" smtClean="0"/>
              <a:t>| 165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611560" y="357128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2,8 x 9,6 cm </a:t>
            </a:r>
            <a:r>
              <a:rPr lang="fr-FR" dirty="0" smtClean="0"/>
              <a:t>| 165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0200-C0E9-4DBE-8522-BFB4FA0D1DB7}" type="datetime1">
              <a:rPr lang="fi-FI" smtClean="0"/>
              <a:t>19.4.2017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7920000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                    koko </a:t>
            </a:r>
            <a:r>
              <a:rPr lang="fr-FR" dirty="0" smtClean="0"/>
              <a:t>9,6 x 22 cm | 565 x 1300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743E-6521-4D9D-A669-2F0B70702EAC}" type="datetime1">
              <a:rPr lang="fi-FI" smtClean="0"/>
              <a:t>19.4.2017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12000" y="1113235"/>
            <a:ext cx="3816000" cy="1674019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726800" y="1113235"/>
            <a:ext cx="3816000" cy="1674019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12000" y="3057804"/>
            <a:ext cx="3816000" cy="1674019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726800" y="3057804"/>
            <a:ext cx="3816000" cy="1674019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1932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72680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120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7268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450" y="-1"/>
            <a:ext cx="1373365" cy="2645861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03992" y="108858"/>
            <a:ext cx="7380376" cy="889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03992" y="1039586"/>
            <a:ext cx="7380376" cy="3584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03992" y="4822372"/>
            <a:ext cx="975264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9F10F7DF-2664-4BBB-942E-73259016D497}" type="datetime1">
              <a:rPr lang="fi-FI" smtClean="0"/>
              <a:t>19.4.2017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822372"/>
            <a:ext cx="2895600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488800" y="4822372"/>
            <a:ext cx="477416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  <p:sldLayoutId id="2147483671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utkibudjettia.vm.fi/teemat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utkibudjettia.vm.fi/teemat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Digitalisaation ohjausmalli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27.4.2017, Olli-Pekka Rissanen</a:t>
            </a:r>
            <a:endParaRPr lang="fi-FI" dirty="0"/>
          </a:p>
          <a:p>
            <a:r>
              <a:rPr lang="fi-FI" dirty="0" err="1" smtClean="0"/>
              <a:t>DigiNYT-ryhmä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808038" y="2602855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20000"/>
              </a:lnSpc>
            </a:pPr>
            <a:endParaRPr lang="fi-FI" sz="10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fi-FI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Ehdotetut toimenpiteet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fi-FI" dirty="0"/>
              <a:t>Hallitusohjelman painopistealueet palveluiden ja prosessien </a:t>
            </a:r>
            <a:r>
              <a:rPr lang="fi-FI" dirty="0" err="1"/>
              <a:t>digitalisaation</a:t>
            </a:r>
            <a:r>
              <a:rPr lang="fi-FI" dirty="0"/>
              <a:t> perustaksi</a:t>
            </a:r>
          </a:p>
          <a:p>
            <a:pPr marL="457200" lvl="0" indent="-457200">
              <a:buFont typeface="+mj-lt"/>
              <a:buAutoNum type="alphaUcPeriod"/>
            </a:pPr>
            <a:r>
              <a:rPr lang="fi-FI" dirty="0"/>
              <a:t>Asiakaslähtöisyys ja tuottavuuden lisääminen toiminnan ja palveluiden digitalisoinnin ajureiksi</a:t>
            </a:r>
          </a:p>
          <a:p>
            <a:pPr marL="457200" lvl="0" indent="-457200">
              <a:buFont typeface="+mj-lt"/>
              <a:buAutoNum type="alphaUcPeriod"/>
            </a:pPr>
            <a:r>
              <a:rPr lang="fi-FI" dirty="0"/>
              <a:t>Palveluiden ja prosessien investoinnit haltuun</a:t>
            </a:r>
          </a:p>
          <a:p>
            <a:pPr marL="457200" lvl="0" indent="-457200">
              <a:buFont typeface="+mj-lt"/>
              <a:buAutoNum type="alphaUcPeriod"/>
            </a:pPr>
            <a:r>
              <a:rPr lang="fi-FI" dirty="0"/>
              <a:t>Annetaan muutoksen toimeenpanon johtamiseen mandaatti</a:t>
            </a:r>
          </a:p>
          <a:p>
            <a:pPr marL="457200" lvl="0" indent="-457200">
              <a:buFont typeface="+mj-lt"/>
              <a:buAutoNum type="alphaUcPeriod"/>
            </a:pPr>
            <a:r>
              <a:rPr lang="fi-FI" dirty="0"/>
              <a:t>Digitalisaation tilannekuva arvioinnin, seurannan ja oppimisen mahdollistamiseksi</a:t>
            </a:r>
          </a:p>
          <a:p>
            <a:pPr marL="457200" lvl="0" indent="-457200">
              <a:buFont typeface="+mj-lt"/>
              <a:buAutoNum type="alphaUcPeriod"/>
            </a:pPr>
            <a:r>
              <a:rPr lang="fi-FI" dirty="0"/>
              <a:t>Käytännön </a:t>
            </a:r>
            <a:r>
              <a:rPr lang="fi-FI" dirty="0" smtClean="0"/>
              <a:t>menettelyt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54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orakulmio 80"/>
          <p:cNvSpPr/>
          <p:nvPr/>
        </p:nvSpPr>
        <p:spPr>
          <a:xfrm>
            <a:off x="21419" y="35513"/>
            <a:ext cx="1998470" cy="143228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grpSp>
        <p:nvGrpSpPr>
          <p:cNvPr id="31" name="Ryhmitä 30"/>
          <p:cNvGrpSpPr/>
          <p:nvPr/>
        </p:nvGrpSpPr>
        <p:grpSpPr>
          <a:xfrm>
            <a:off x="127725" y="475217"/>
            <a:ext cx="8838314" cy="1246495"/>
            <a:chOff x="-456158" y="7831031"/>
            <a:chExt cx="11467926" cy="1661994"/>
          </a:xfrm>
        </p:grpSpPr>
        <p:grpSp>
          <p:nvGrpSpPr>
            <p:cNvPr id="46" name="Ryhmitä 45"/>
            <p:cNvGrpSpPr/>
            <p:nvPr/>
          </p:nvGrpSpPr>
          <p:grpSpPr>
            <a:xfrm>
              <a:off x="-456158" y="8093945"/>
              <a:ext cx="11467926" cy="1107392"/>
              <a:chOff x="4597525" y="-430283"/>
              <a:chExt cx="11467926" cy="1107392"/>
            </a:xfrm>
          </p:grpSpPr>
          <p:sp>
            <p:nvSpPr>
              <p:cNvPr id="47" name="Nuoli vasemmalle ja oikealle 46"/>
              <p:cNvSpPr/>
              <p:nvPr/>
            </p:nvSpPr>
            <p:spPr>
              <a:xfrm>
                <a:off x="4597525" y="-430283"/>
                <a:ext cx="11467926" cy="842995"/>
              </a:xfrm>
              <a:prstGeom prst="leftRightArrow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8" name="Tekstiruutu 47"/>
              <p:cNvSpPr txBox="1"/>
              <p:nvPr/>
            </p:nvSpPr>
            <p:spPr>
              <a:xfrm>
                <a:off x="7734883" y="-184666"/>
                <a:ext cx="4570201" cy="86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dirty="0" smtClean="0">
                    <a:solidFill>
                      <a:schemeClr val="bg1"/>
                    </a:solidFill>
                  </a:rPr>
                  <a:t>Asiakkaiden tarpeet </a:t>
                </a:r>
                <a:r>
                  <a:rPr lang="mr-IN" dirty="0" smtClean="0">
                    <a:solidFill>
                      <a:schemeClr val="bg1"/>
                    </a:solidFill>
                  </a:rPr>
                  <a:t>–</a:t>
                </a:r>
                <a:r>
                  <a:rPr lang="fi-FI" dirty="0" smtClean="0">
                    <a:solidFill>
                      <a:schemeClr val="bg1"/>
                    </a:solidFill>
                  </a:rPr>
                  <a:t> Yhteiskunnan tarpeet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9" name="Tekstiruutu 48"/>
            <p:cNvSpPr txBox="1"/>
            <p:nvPr/>
          </p:nvSpPr>
          <p:spPr>
            <a:xfrm>
              <a:off x="1878768" y="7831031"/>
              <a:ext cx="6175063" cy="166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500" b="1" dirty="0">
                  <a:solidFill>
                    <a:schemeClr val="accent2"/>
                  </a:solidFill>
                </a:rPr>
                <a:t>Hyödyt tuloksina ja vaikutuksina?</a:t>
              </a:r>
            </a:p>
            <a:p>
              <a:pPr algn="ctr"/>
              <a:endParaRPr lang="fi-FI" sz="1500" b="1" dirty="0">
                <a:solidFill>
                  <a:schemeClr val="accent2"/>
                </a:solidFill>
              </a:endParaRPr>
            </a:p>
            <a:p>
              <a:pPr algn="ctr"/>
              <a:endParaRPr lang="fi-FI" sz="1500" b="1" dirty="0">
                <a:solidFill>
                  <a:schemeClr val="accent2"/>
                </a:solidFill>
              </a:endParaRPr>
            </a:p>
            <a:p>
              <a:pPr algn="ctr"/>
              <a:r>
                <a:rPr lang="fi-FI" sz="1500" b="1" dirty="0">
                  <a:solidFill>
                    <a:schemeClr val="accent2"/>
                  </a:solidFill>
                </a:rPr>
                <a:t>Palveluiden ja toiminnan kehittäminen ja digitalisointi?</a:t>
              </a:r>
            </a:p>
          </p:txBody>
        </p:sp>
      </p:grpSp>
      <p:grpSp>
        <p:nvGrpSpPr>
          <p:cNvPr id="58" name="Ryhmitä 57"/>
          <p:cNvGrpSpPr/>
          <p:nvPr/>
        </p:nvGrpSpPr>
        <p:grpSpPr>
          <a:xfrm>
            <a:off x="165932" y="1991092"/>
            <a:ext cx="8963330" cy="3713972"/>
            <a:chOff x="525651" y="-3666781"/>
            <a:chExt cx="11951107" cy="4951962"/>
          </a:xfrm>
        </p:grpSpPr>
        <p:sp>
          <p:nvSpPr>
            <p:cNvPr id="4" name="Nuoli: Oikea 3"/>
            <p:cNvSpPr/>
            <p:nvPr/>
          </p:nvSpPr>
          <p:spPr>
            <a:xfrm>
              <a:off x="525651" y="-2525988"/>
              <a:ext cx="11951107" cy="945029"/>
            </a:xfrm>
            <a:prstGeom prst="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6" name="Tekstiruutu 25"/>
            <p:cNvSpPr txBox="1"/>
            <p:nvPr/>
          </p:nvSpPr>
          <p:spPr>
            <a:xfrm>
              <a:off x="8029010" y="-3643832"/>
              <a:ext cx="877369" cy="45550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OM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4" name="Tekstiruutu 33"/>
            <p:cNvSpPr txBox="1"/>
            <p:nvPr/>
          </p:nvSpPr>
          <p:spPr>
            <a:xfrm>
              <a:off x="8982025" y="-3646893"/>
              <a:ext cx="877369" cy="45550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U</a:t>
              </a:r>
              <a:r>
                <a:rPr lang="fi-FI" b="1" dirty="0" smtClean="0">
                  <a:solidFill>
                    <a:schemeClr val="bg1"/>
                  </a:solidFill>
                </a:rPr>
                <a:t>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5" name="Tekstiruutu 34"/>
            <p:cNvSpPr txBox="1"/>
            <p:nvPr/>
          </p:nvSpPr>
          <p:spPr>
            <a:xfrm>
              <a:off x="9922757" y="-3646893"/>
              <a:ext cx="877369" cy="45550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VM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6" name="Tekstiruutu 35"/>
            <p:cNvSpPr txBox="1"/>
            <p:nvPr/>
          </p:nvSpPr>
          <p:spPr>
            <a:xfrm>
              <a:off x="10866553" y="-3646893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VNK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7" name="Tekstiruutu 36"/>
            <p:cNvSpPr txBox="1"/>
            <p:nvPr/>
          </p:nvSpPr>
          <p:spPr>
            <a:xfrm>
              <a:off x="7105447" y="-3643832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PLM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8" name="Tekstiruutu 37"/>
            <p:cNvSpPr txBox="1"/>
            <p:nvPr/>
          </p:nvSpPr>
          <p:spPr>
            <a:xfrm>
              <a:off x="6162196" y="-3655018"/>
              <a:ext cx="877369" cy="45550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YM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39" name="Tekstiruutu 38"/>
            <p:cNvSpPr txBox="1"/>
            <p:nvPr/>
          </p:nvSpPr>
          <p:spPr>
            <a:xfrm>
              <a:off x="5223788" y="-3655018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TEM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40" name="Tekstiruutu 39"/>
            <p:cNvSpPr txBox="1"/>
            <p:nvPr/>
          </p:nvSpPr>
          <p:spPr>
            <a:xfrm>
              <a:off x="4275554" y="-3639244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STM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41" name="Tekstiruutu 40"/>
            <p:cNvSpPr txBox="1"/>
            <p:nvPr/>
          </p:nvSpPr>
          <p:spPr>
            <a:xfrm>
              <a:off x="3333227" y="-3655018"/>
              <a:ext cx="877369" cy="45550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SM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42" name="Tekstiruutu 41"/>
            <p:cNvSpPr txBox="1"/>
            <p:nvPr/>
          </p:nvSpPr>
          <p:spPr>
            <a:xfrm>
              <a:off x="2394939" y="-3655018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OKM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  <p:sp>
          <p:nvSpPr>
            <p:cNvPr id="43" name="Tekstiruutu 42"/>
            <p:cNvSpPr txBox="1"/>
            <p:nvPr/>
          </p:nvSpPr>
          <p:spPr>
            <a:xfrm>
              <a:off x="1465412" y="-3655018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MMM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 smtClean="0"/>
            </a:p>
            <a:p>
              <a:endParaRPr lang="fi-FI" dirty="0"/>
            </a:p>
          </p:txBody>
        </p:sp>
        <p:sp>
          <p:nvSpPr>
            <p:cNvPr id="44" name="Tekstiruutu 43"/>
            <p:cNvSpPr txBox="1"/>
            <p:nvPr/>
          </p:nvSpPr>
          <p:spPr>
            <a:xfrm>
              <a:off x="525651" y="-3666781"/>
              <a:ext cx="877369" cy="49244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pPr algn="ctr"/>
              <a:r>
                <a:rPr lang="fi-FI" b="1" dirty="0" smtClean="0">
                  <a:solidFill>
                    <a:schemeClr val="bg1"/>
                  </a:solidFill>
                </a:rPr>
                <a:t>LMV</a:t>
              </a:r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/>
            </a:p>
          </p:txBody>
        </p:sp>
      </p:grpSp>
      <p:sp>
        <p:nvSpPr>
          <p:cNvPr id="2" name="Suorakulmio 1"/>
          <p:cNvSpPr/>
          <p:nvPr/>
        </p:nvSpPr>
        <p:spPr>
          <a:xfrm>
            <a:off x="127725" y="35513"/>
            <a:ext cx="6532508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fi-FI" sz="2100" b="1" dirty="0">
                <a:sym typeface="Wingdings" panose="05000000000000000000" pitchFamily="2" charset="2"/>
              </a:rPr>
              <a:t>1. Hallitusohjelman toimeenpano ja hallintokone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3448144" y="1341069"/>
            <a:ext cx="138548" cy="30008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fi-FI" sz="1500" b="1" i="1" dirty="0">
              <a:solidFill>
                <a:schemeClr val="bg1"/>
              </a:solidFill>
            </a:endParaRPr>
          </a:p>
        </p:txBody>
      </p:sp>
      <p:sp>
        <p:nvSpPr>
          <p:cNvPr id="14" name="Rectangle 42"/>
          <p:cNvSpPr/>
          <p:nvPr/>
        </p:nvSpPr>
        <p:spPr>
          <a:xfrm rot="5400000">
            <a:off x="4374271" y="486047"/>
            <a:ext cx="357504" cy="8826033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68580" tIns="34290" rIns="68580" bIns="34290" rtlCol="0" anchor="ctr"/>
          <a:lstStyle/>
          <a:p>
            <a:pPr algn="ctr"/>
            <a:r>
              <a:rPr lang="fi-FI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Hallitusohjelma</a:t>
            </a:r>
            <a:endParaRPr lang="fi-FI" sz="900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Suorakulmio 23"/>
          <p:cNvSpPr/>
          <p:nvPr/>
        </p:nvSpPr>
        <p:spPr>
          <a:xfrm>
            <a:off x="6940803" y="4794063"/>
            <a:ext cx="1631697" cy="19620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fi-FI" sz="800" dirty="0">
                <a:solidFill>
                  <a:schemeClr val="bg1">
                    <a:lumMod val="95000"/>
                  </a:schemeClr>
                </a:solidFill>
                <a:highlight>
                  <a:srgbClr val="FFFF00"/>
                </a:highlight>
                <a:hlinkClick r:id="rId2"/>
              </a:rPr>
              <a:t>http://tutkibudjettia.vm.fi/teemat</a:t>
            </a:r>
            <a:r>
              <a:rPr lang="fi-FI" sz="800" dirty="0">
                <a:solidFill>
                  <a:schemeClr val="bg1">
                    <a:lumMod val="95000"/>
                  </a:schemeClr>
                </a:solidFill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8717636" y="3012535"/>
            <a:ext cx="295594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68" name="Ryhmitä 67"/>
          <p:cNvGrpSpPr/>
          <p:nvPr/>
        </p:nvGrpSpPr>
        <p:grpSpPr>
          <a:xfrm>
            <a:off x="-10532" y="518297"/>
            <a:ext cx="9088528" cy="1444781"/>
            <a:chOff x="246240" y="-1990546"/>
            <a:chExt cx="12118037" cy="1926374"/>
          </a:xfrm>
        </p:grpSpPr>
        <p:sp>
          <p:nvSpPr>
            <p:cNvPr id="67" name="Suorakulmio 66"/>
            <p:cNvSpPr/>
            <p:nvPr/>
          </p:nvSpPr>
          <p:spPr>
            <a:xfrm>
              <a:off x="246240" y="-1990546"/>
              <a:ext cx="12118037" cy="18447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32" name="Ryhmitä 31"/>
            <p:cNvGrpSpPr/>
            <p:nvPr/>
          </p:nvGrpSpPr>
          <p:grpSpPr>
            <a:xfrm>
              <a:off x="2841092" y="-1860463"/>
              <a:ext cx="9359867" cy="1796291"/>
              <a:chOff x="2218452" y="-1723337"/>
              <a:chExt cx="9359867" cy="1796291"/>
            </a:xfrm>
          </p:grpSpPr>
          <p:grpSp>
            <p:nvGrpSpPr>
              <p:cNvPr id="27" name="Ryhmitä 26"/>
              <p:cNvGrpSpPr/>
              <p:nvPr/>
            </p:nvGrpSpPr>
            <p:grpSpPr>
              <a:xfrm>
                <a:off x="2218452" y="-1394024"/>
                <a:ext cx="9359867" cy="1107391"/>
                <a:chOff x="4072042" y="-430283"/>
                <a:chExt cx="11857842" cy="1107391"/>
              </a:xfrm>
            </p:grpSpPr>
            <p:sp>
              <p:nvSpPr>
                <p:cNvPr id="15" name="Nuoli vasemmalle ja oikealle 14"/>
                <p:cNvSpPr/>
                <p:nvPr/>
              </p:nvSpPr>
              <p:spPr>
                <a:xfrm>
                  <a:off x="4072042" y="-430283"/>
                  <a:ext cx="11857842" cy="842995"/>
                </a:xfrm>
                <a:prstGeom prst="leftRightArrow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23" name="Tekstiruutu 22"/>
                <p:cNvSpPr txBox="1"/>
                <p:nvPr/>
              </p:nvSpPr>
              <p:spPr>
                <a:xfrm>
                  <a:off x="7734882" y="-184666"/>
                  <a:ext cx="5621569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>
                      <a:solidFill>
                        <a:schemeClr val="bg1"/>
                      </a:solidFill>
                    </a:rPr>
                    <a:t>Asiakkaiden tarpeet </a:t>
                  </a:r>
                  <a:r>
                    <a:rPr lang="mr-IN" dirty="0" smtClean="0">
                      <a:solidFill>
                        <a:schemeClr val="bg1"/>
                      </a:solidFill>
                    </a:rPr>
                    <a:t>–</a:t>
                  </a:r>
                  <a:r>
                    <a:rPr lang="fi-FI" dirty="0" smtClean="0">
                      <a:solidFill>
                        <a:schemeClr val="bg1"/>
                      </a:solidFill>
                    </a:rPr>
                    <a:t> Yhteiskunnan tarpeet</a:t>
                  </a:r>
                  <a:endParaRPr lang="fi-FI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8" name="Tekstiruutu 27"/>
              <p:cNvSpPr txBox="1"/>
              <p:nvPr/>
            </p:nvSpPr>
            <p:spPr>
              <a:xfrm>
                <a:off x="3936041" y="-1723337"/>
                <a:ext cx="617506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500" b="1" dirty="0">
                    <a:solidFill>
                      <a:schemeClr val="accent2"/>
                    </a:solidFill>
                  </a:rPr>
                  <a:t>Hyödyt tuloksina ja vaikutuksina?</a:t>
                </a:r>
              </a:p>
            </p:txBody>
          </p:sp>
          <p:sp>
            <p:nvSpPr>
              <p:cNvPr id="50" name="Tekstiruutu 49"/>
              <p:cNvSpPr txBox="1"/>
              <p:nvPr/>
            </p:nvSpPr>
            <p:spPr>
              <a:xfrm>
                <a:off x="3866685" y="-665710"/>
                <a:ext cx="617506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500" b="1" dirty="0">
                    <a:solidFill>
                      <a:schemeClr val="accent2"/>
                    </a:solidFill>
                  </a:rPr>
                  <a:t>Palveluiden ja toiminnan kehittäminen ja digitalisointi?</a:t>
                </a:r>
              </a:p>
            </p:txBody>
          </p:sp>
        </p:grpSp>
      </p:grpSp>
      <p:grpSp>
        <p:nvGrpSpPr>
          <p:cNvPr id="80" name="Ryhmitä 79"/>
          <p:cNvGrpSpPr/>
          <p:nvPr/>
        </p:nvGrpSpPr>
        <p:grpSpPr>
          <a:xfrm>
            <a:off x="10992" y="1891878"/>
            <a:ext cx="9118270" cy="2814640"/>
            <a:chOff x="14656" y="2522504"/>
            <a:chExt cx="12157693" cy="3752853"/>
          </a:xfrm>
        </p:grpSpPr>
        <p:grpSp>
          <p:nvGrpSpPr>
            <p:cNvPr id="66" name="Ryhmitä 65"/>
            <p:cNvGrpSpPr/>
            <p:nvPr/>
          </p:nvGrpSpPr>
          <p:grpSpPr>
            <a:xfrm>
              <a:off x="14656" y="2522504"/>
              <a:ext cx="12157693" cy="3752853"/>
              <a:chOff x="650011" y="2015786"/>
              <a:chExt cx="12157693" cy="3752853"/>
            </a:xfrm>
          </p:grpSpPr>
          <p:grpSp>
            <p:nvGrpSpPr>
              <p:cNvPr id="65" name="Ryhmitä 64"/>
              <p:cNvGrpSpPr/>
              <p:nvPr/>
            </p:nvGrpSpPr>
            <p:grpSpPr>
              <a:xfrm>
                <a:off x="650011" y="2015786"/>
                <a:ext cx="12157693" cy="3752853"/>
                <a:chOff x="-93845" y="7158481"/>
                <a:chExt cx="12157693" cy="3752853"/>
              </a:xfrm>
            </p:grpSpPr>
            <p:sp>
              <p:nvSpPr>
                <p:cNvPr id="64" name="Suorakulmio 63"/>
                <p:cNvSpPr/>
                <p:nvPr/>
              </p:nvSpPr>
              <p:spPr>
                <a:xfrm>
                  <a:off x="-93845" y="7158481"/>
                  <a:ext cx="12157693" cy="375285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grpSp>
              <p:nvGrpSpPr>
                <p:cNvPr id="56" name="Ryhmitä 55"/>
                <p:cNvGrpSpPr/>
                <p:nvPr/>
              </p:nvGrpSpPr>
              <p:grpSpPr>
                <a:xfrm>
                  <a:off x="2486350" y="7591284"/>
                  <a:ext cx="9359868" cy="3285436"/>
                  <a:chOff x="2382185" y="2795571"/>
                  <a:chExt cx="9359868" cy="3285436"/>
                </a:xfrm>
              </p:grpSpPr>
              <p:sp>
                <p:nvSpPr>
                  <p:cNvPr id="52" name="Tekstiruutu 51"/>
                  <p:cNvSpPr txBox="1"/>
                  <p:nvPr/>
                </p:nvSpPr>
                <p:spPr>
                  <a:xfrm>
                    <a:off x="2382185" y="2795571"/>
                    <a:ext cx="2427176" cy="3282951"/>
                  </a:xfrm>
                  <a:prstGeom prst="rect">
                    <a:avLst/>
                  </a:prstGeom>
                  <a:solidFill>
                    <a:schemeClr val="accent4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sz="1100" dirty="0">
                        <a:solidFill>
                          <a:schemeClr val="bg1"/>
                        </a:solidFill>
                      </a:rPr>
                      <a:t>TYÖLLISYYS JA KILPAILUKYKY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Kilpailukykyiset yritystoiminnan edellytykset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Kannustinloukut ja rakenteellinen työttömyys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Paikallinen sopiminen ja työllistämisen esteet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Työvoimahallinnon uudistaminen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Asuntorakentamista lisätään</a:t>
                    </a:r>
                  </a:p>
                </p:txBody>
              </p:sp>
              <p:sp>
                <p:nvSpPr>
                  <p:cNvPr id="53" name="Tekstiruutu 52"/>
                  <p:cNvSpPr txBox="1"/>
                  <p:nvPr/>
                </p:nvSpPr>
                <p:spPr>
                  <a:xfrm>
                    <a:off x="4880226" y="2804603"/>
                    <a:ext cx="2407161" cy="3057246"/>
                  </a:xfrm>
                  <a:prstGeom prst="rect">
                    <a:avLst/>
                  </a:prstGeom>
                  <a:solidFill>
                    <a:schemeClr val="accent4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sz="1100" dirty="0">
                        <a:solidFill>
                          <a:schemeClr val="bg1"/>
                        </a:solidFill>
                      </a:rPr>
                      <a:t>OSAAMINEN JA KOULUTUS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Uudet oppimisympäristöt ja </a:t>
                    </a:r>
                    <a:r>
                      <a:rPr lang="fi-FI" sz="1100" dirty="0" err="1">
                        <a:solidFill>
                          <a:schemeClr val="bg1"/>
                        </a:solidFill>
                      </a:rPr>
                      <a:t>digitalisaatio</a:t>
                    </a:r>
                    <a:endParaRPr lang="fi-FI" sz="1100" dirty="0">
                      <a:solidFill>
                        <a:schemeClr val="bg1"/>
                      </a:solidFill>
                    </a:endParaRP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Toiseen asteen ammatillinen koulutus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Siirtyminen työelämään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Taiteen ja kulttuurin saavutettavuus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Korkeakoulujen ja elinkeinoelämän </a:t>
                    </a:r>
                    <a:r>
                      <a:rPr lang="fi-FI" sz="1100" dirty="0" err="1" smtClean="0">
                        <a:solidFill>
                          <a:schemeClr val="bg1"/>
                        </a:solidFill>
                      </a:rPr>
                      <a:t>yhtei</a:t>
                    </a:r>
                    <a:endParaRPr lang="fi-FI" sz="11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4" name="Tekstiruutu 53"/>
                  <p:cNvSpPr txBox="1"/>
                  <p:nvPr/>
                </p:nvSpPr>
                <p:spPr>
                  <a:xfrm>
                    <a:off x="7378848" y="2804603"/>
                    <a:ext cx="2296805" cy="2831544"/>
                  </a:xfrm>
                  <a:prstGeom prst="rect">
                    <a:avLst/>
                  </a:prstGeom>
                  <a:solidFill>
                    <a:schemeClr val="accent4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sz="1100" dirty="0">
                        <a:solidFill>
                          <a:schemeClr val="bg1"/>
                        </a:solidFill>
                      </a:rPr>
                      <a:t>HYVINVOINTI JA TERVEYS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Palvelut asiakaslähtöisiksi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Terveys, hyvinvointi ja eriarvoisuus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Lapsi- ja perhepalvelujen muutosohjelma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Ikäihmisten kotihoito ja omaishoito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Osatyökykyiset </a:t>
                    </a:r>
                    <a:r>
                      <a:rPr lang="fi-FI" sz="1100" dirty="0" smtClean="0">
                        <a:solidFill>
                          <a:schemeClr val="bg1"/>
                        </a:solidFill>
                      </a:rPr>
                      <a:t>työ</a:t>
                    </a:r>
                    <a:endParaRPr lang="fi-FI" sz="11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5" name="Tekstiruutu 54"/>
                  <p:cNvSpPr txBox="1"/>
                  <p:nvPr/>
                </p:nvSpPr>
                <p:spPr>
                  <a:xfrm>
                    <a:off x="9736980" y="2798058"/>
                    <a:ext cx="2005073" cy="3282949"/>
                  </a:xfrm>
                  <a:prstGeom prst="rect">
                    <a:avLst/>
                  </a:prstGeom>
                  <a:solidFill>
                    <a:schemeClr val="accent4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sz="1100" dirty="0">
                        <a:solidFill>
                          <a:schemeClr val="bg1"/>
                        </a:solidFill>
                      </a:rPr>
                      <a:t>BIOTALOUS JA PUHTAAT RATKAISUT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Hiiletön, puhdas, uusiutuva energia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Uudet metsätuotteet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Kiertotalous ja puhtaat ratkaisut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Ruuantuotanto ja sininen biotalous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r>
                      <a:rPr lang="fi-FI" sz="1100" dirty="0">
                        <a:solidFill>
                          <a:schemeClr val="bg1"/>
                        </a:solidFill>
                      </a:rPr>
                      <a:t>Luontopolitiikka</a:t>
                    </a:r>
                  </a:p>
                  <a:p>
                    <a:pPr marL="214313" indent="-214313">
                      <a:buFont typeface="Arial" charset="0"/>
                      <a:buChar char="•"/>
                    </a:pPr>
                    <a:endParaRPr lang="fi-FI" sz="1100" dirty="0">
                      <a:solidFill>
                        <a:schemeClr val="bg1"/>
                      </a:solidFill>
                    </a:endParaRPr>
                  </a:p>
                  <a:p>
                    <a:pPr marL="214313" indent="-214313">
                      <a:buFont typeface="Arial" charset="0"/>
                      <a:buChar char="•"/>
                    </a:pPr>
                    <a:endParaRPr lang="fi-FI" sz="11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51" name="Tekstiruutu 50"/>
              <p:cNvSpPr txBox="1"/>
              <p:nvPr/>
            </p:nvSpPr>
            <p:spPr>
              <a:xfrm>
                <a:off x="822030" y="2447705"/>
                <a:ext cx="2329607" cy="3057246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1100" dirty="0">
                    <a:solidFill>
                      <a:schemeClr val="bg1"/>
                    </a:solidFill>
                  </a:rPr>
                  <a:t>DIGITALISAATIO, KOKEILUT, NORMIT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fi-FI" sz="1100" dirty="0">
                    <a:solidFill>
                      <a:schemeClr val="bg1"/>
                    </a:solidFill>
                  </a:rPr>
                  <a:t>Digitalisoidaan julkiset palvelut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fi-FI" sz="1100" dirty="0">
                    <a:solidFill>
                      <a:schemeClr val="bg1"/>
                    </a:solidFill>
                  </a:rPr>
                  <a:t>Digiliiketoiminnan kasvuympäristö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fi-FI" sz="1100" dirty="0">
                    <a:solidFill>
                      <a:schemeClr val="bg1"/>
                    </a:solidFill>
                  </a:rPr>
                  <a:t>Sujuvoitetaan säädöksiä 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fi-FI" sz="1100" dirty="0">
                    <a:solidFill>
                      <a:schemeClr val="bg1"/>
                    </a:solidFill>
                  </a:rPr>
                  <a:t>Kokeilukulttuuri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fi-FI" sz="1100" dirty="0">
                    <a:solidFill>
                      <a:schemeClr val="bg1"/>
                    </a:solidFill>
                  </a:rPr>
                  <a:t>Johtaminen ja toimeenpano</a:t>
                </a:r>
              </a:p>
              <a:p>
                <a:pPr marL="214313" indent="-214313">
                  <a:buFont typeface="Arial" charset="0"/>
                  <a:buChar char="•"/>
                </a:pPr>
                <a:endParaRPr lang="fi-FI" sz="1100" dirty="0">
                  <a:solidFill>
                    <a:schemeClr val="bg1"/>
                  </a:solidFill>
                </a:endParaRPr>
              </a:p>
              <a:p>
                <a:pPr marL="214313" indent="-214313">
                  <a:buFont typeface="Arial" charset="0"/>
                  <a:buChar char="•"/>
                </a:pPr>
                <a:endParaRPr lang="fi-FI" sz="11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Suorakulmio 16"/>
            <p:cNvSpPr/>
            <p:nvPr/>
          </p:nvSpPr>
          <p:spPr>
            <a:xfrm>
              <a:off x="5103265" y="5783308"/>
              <a:ext cx="2396788" cy="3701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800" b="1" dirty="0"/>
                <a:t>Osaamisen ja koulutuksen ministeriryhmä</a:t>
              </a:r>
            </a:p>
          </p:txBody>
        </p:sp>
      </p:grpSp>
      <p:sp>
        <p:nvSpPr>
          <p:cNvPr id="18" name="Suorakulmio 17"/>
          <p:cNvSpPr/>
          <p:nvPr/>
        </p:nvSpPr>
        <p:spPr>
          <a:xfrm>
            <a:off x="5708759" y="4337481"/>
            <a:ext cx="1707480" cy="277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Hyvinvoinnin ja terveyden ministeriryhmä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7487730" y="4327944"/>
            <a:ext cx="1478309" cy="296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Biotalouden ja puhtaiden ratkaisujen ministeriryhmä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140006" y="4340781"/>
            <a:ext cx="1745204" cy="277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Toimintatapojen uudistamisen ministeriryhmä</a:t>
            </a:r>
          </a:p>
        </p:txBody>
      </p:sp>
      <p:sp>
        <p:nvSpPr>
          <p:cNvPr id="45" name="Tekstiruutu 44"/>
          <p:cNvSpPr txBox="1"/>
          <p:nvPr/>
        </p:nvSpPr>
        <p:spPr>
          <a:xfrm>
            <a:off x="140007" y="533450"/>
            <a:ext cx="1745204" cy="15927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</a:rPr>
              <a:t>SOTE-uudistus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</a:rPr>
              <a:t>Kuntien, maakuntien ja koko julkisen sektorin kustannusten karsiminen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</a:rPr>
              <a:t>Tulevaisuuden kunta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</a:rPr>
              <a:t>Maakuntauudistus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 err="1">
                <a:solidFill>
                  <a:schemeClr val="bg1"/>
                </a:solidFill>
              </a:rPr>
              <a:t>Keskushallinon</a:t>
            </a:r>
            <a:r>
              <a:rPr lang="fi-FI" sz="1100" dirty="0">
                <a:solidFill>
                  <a:schemeClr val="bg1"/>
                </a:solidFill>
              </a:rPr>
              <a:t> uudistus</a:t>
            </a:r>
          </a:p>
        </p:txBody>
      </p:sp>
      <p:sp>
        <p:nvSpPr>
          <p:cNvPr id="69" name="Suorakulmio 68"/>
          <p:cNvSpPr/>
          <p:nvPr/>
        </p:nvSpPr>
        <p:spPr>
          <a:xfrm>
            <a:off x="140007" y="1794602"/>
            <a:ext cx="1745203" cy="244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Reformiministeriryhmä</a:t>
            </a:r>
          </a:p>
        </p:txBody>
      </p:sp>
      <p:sp>
        <p:nvSpPr>
          <p:cNvPr id="16" name="Suorakulmio 15"/>
          <p:cNvSpPr/>
          <p:nvPr/>
        </p:nvSpPr>
        <p:spPr>
          <a:xfrm>
            <a:off x="1946138" y="4339102"/>
            <a:ext cx="1820382" cy="277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Talouspoliittinen ministerivaliokunta</a:t>
            </a:r>
          </a:p>
        </p:txBody>
      </p:sp>
    </p:spTree>
    <p:extLst>
      <p:ext uri="{BB962C8B-B14F-4D97-AF65-F5344CB8AC3E}">
        <p14:creationId xmlns:p14="http://schemas.microsoft.com/office/powerpoint/2010/main" val="396624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0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6" presetClass="exit" presetSubtype="2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 animBg="1"/>
      <p:bldP spid="19" grpId="0" animBg="1"/>
      <p:bldP spid="20" grpId="0" animBg="1"/>
      <p:bldP spid="45" grpId="0" animBg="1"/>
      <p:bldP spid="69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orakulmio 18"/>
          <p:cNvSpPr/>
          <p:nvPr/>
        </p:nvSpPr>
        <p:spPr>
          <a:xfrm>
            <a:off x="14055" y="21429"/>
            <a:ext cx="1482255" cy="14725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grpSp>
        <p:nvGrpSpPr>
          <p:cNvPr id="17" name="Ryhmitä 16"/>
          <p:cNvGrpSpPr/>
          <p:nvPr/>
        </p:nvGrpSpPr>
        <p:grpSpPr>
          <a:xfrm>
            <a:off x="2794540" y="31368"/>
            <a:ext cx="5949410" cy="1787898"/>
            <a:chOff x="3763497" y="2281"/>
            <a:chExt cx="7932547" cy="2383864"/>
          </a:xfrm>
        </p:grpSpPr>
        <p:grpSp>
          <p:nvGrpSpPr>
            <p:cNvPr id="16" name="Ryhmitä 15"/>
            <p:cNvGrpSpPr/>
            <p:nvPr/>
          </p:nvGrpSpPr>
          <p:grpSpPr>
            <a:xfrm>
              <a:off x="3763497" y="2281"/>
              <a:ext cx="7932547" cy="2383864"/>
              <a:chOff x="4665767" y="15174"/>
              <a:chExt cx="7932547" cy="2383864"/>
            </a:xfrm>
          </p:grpSpPr>
          <p:grpSp>
            <p:nvGrpSpPr>
              <p:cNvPr id="15" name="Ryhmitä 14"/>
              <p:cNvGrpSpPr/>
              <p:nvPr/>
            </p:nvGrpSpPr>
            <p:grpSpPr>
              <a:xfrm>
                <a:off x="4665767" y="15174"/>
                <a:ext cx="7932547" cy="2383864"/>
                <a:chOff x="4665767" y="15174"/>
                <a:chExt cx="7932547" cy="2383864"/>
              </a:xfrm>
            </p:grpSpPr>
            <p:grpSp>
              <p:nvGrpSpPr>
                <p:cNvPr id="14" name="Ryhmitä 13"/>
                <p:cNvGrpSpPr/>
                <p:nvPr/>
              </p:nvGrpSpPr>
              <p:grpSpPr>
                <a:xfrm>
                  <a:off x="4957764" y="420407"/>
                  <a:ext cx="6930676" cy="1978631"/>
                  <a:chOff x="4957764" y="420407"/>
                  <a:chExt cx="6930676" cy="1978631"/>
                </a:xfrm>
              </p:grpSpPr>
              <p:sp>
                <p:nvSpPr>
                  <p:cNvPr id="5" name="Rectangle 4"/>
                  <p:cNvSpPr/>
                  <p:nvPr/>
                </p:nvSpPr>
                <p:spPr>
                  <a:xfrm>
                    <a:off x="4957764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5" name="Rectangle 74"/>
                  <p:cNvSpPr/>
                  <p:nvPr/>
                </p:nvSpPr>
                <p:spPr>
                  <a:xfrm>
                    <a:off x="5549789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6133480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7" name="Rectangle 76"/>
                  <p:cNvSpPr/>
                  <p:nvPr/>
                </p:nvSpPr>
                <p:spPr>
                  <a:xfrm>
                    <a:off x="6719137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Rectangle 80"/>
                  <p:cNvSpPr/>
                  <p:nvPr/>
                </p:nvSpPr>
                <p:spPr>
                  <a:xfrm>
                    <a:off x="7298872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Rectangle 81"/>
                  <p:cNvSpPr/>
                  <p:nvPr/>
                </p:nvSpPr>
                <p:spPr>
                  <a:xfrm>
                    <a:off x="7874787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8455195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Rectangle 84"/>
                  <p:cNvSpPr/>
                  <p:nvPr/>
                </p:nvSpPr>
                <p:spPr>
                  <a:xfrm>
                    <a:off x="9024383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>
                  <a:xfrm>
                    <a:off x="9611517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0" name="Rectangle 89"/>
                  <p:cNvSpPr/>
                  <p:nvPr/>
                </p:nvSpPr>
                <p:spPr>
                  <a:xfrm>
                    <a:off x="10193637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1" name="Rectangle 90"/>
                  <p:cNvSpPr/>
                  <p:nvPr/>
                </p:nvSpPr>
                <p:spPr>
                  <a:xfrm>
                    <a:off x="10767839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7" name="Rectangle 90"/>
                  <p:cNvSpPr/>
                  <p:nvPr/>
                </p:nvSpPr>
                <p:spPr>
                  <a:xfrm>
                    <a:off x="11352925" y="420407"/>
                    <a:ext cx="535515" cy="197863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59" name="Rectangle 42"/>
                <p:cNvSpPr/>
                <p:nvPr/>
              </p:nvSpPr>
              <p:spPr>
                <a:xfrm rot="5400000">
                  <a:off x="8455617" y="-3774676"/>
                  <a:ext cx="352847" cy="7932547"/>
                </a:xfrm>
                <a:prstGeom prst="rect">
                  <a:avLst/>
                </a:prstGeom>
                <a:solidFill>
                  <a:schemeClr val="tx2"/>
                </a:solidFill>
                <a:ln w="127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fi-FI" sz="1200" b="1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rPr>
                    <a:t>Toimeenpanon johtaminen</a:t>
                  </a:r>
                  <a:endParaRPr lang="fi-FI" sz="800" b="1" i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70" name="TextBox 102"/>
              <p:cNvSpPr txBox="1"/>
              <p:nvPr/>
            </p:nvSpPr>
            <p:spPr>
              <a:xfrm>
                <a:off x="10732586" y="897762"/>
                <a:ext cx="541173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28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VM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2" name="TextBox 102"/>
              <p:cNvSpPr txBox="1"/>
              <p:nvPr/>
            </p:nvSpPr>
            <p:spPr>
              <a:xfrm>
                <a:off x="10165461" y="897894"/>
                <a:ext cx="553999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24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UM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3" name="TextBox 102"/>
              <p:cNvSpPr txBox="1"/>
              <p:nvPr/>
            </p:nvSpPr>
            <p:spPr>
              <a:xfrm>
                <a:off x="9595599" y="897894"/>
                <a:ext cx="560411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25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OM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102"/>
              <p:cNvSpPr txBox="1"/>
              <p:nvPr/>
            </p:nvSpPr>
            <p:spPr>
              <a:xfrm>
                <a:off x="8950013" y="897894"/>
                <a:ext cx="645904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27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6" name="TextBox 102"/>
              <p:cNvSpPr txBox="1"/>
              <p:nvPr/>
            </p:nvSpPr>
            <p:spPr>
              <a:xfrm>
                <a:off x="8422658" y="897894"/>
                <a:ext cx="541175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35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YM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7" name="TextBox 102"/>
              <p:cNvSpPr txBox="1"/>
              <p:nvPr/>
            </p:nvSpPr>
            <p:spPr>
              <a:xfrm>
                <a:off x="7813516" y="897894"/>
                <a:ext cx="645904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32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TEM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TextBox 102"/>
              <p:cNvSpPr txBox="1"/>
              <p:nvPr/>
            </p:nvSpPr>
            <p:spPr>
              <a:xfrm>
                <a:off x="7240368" y="897894"/>
                <a:ext cx="650179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33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STM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TextBox 102"/>
              <p:cNvSpPr txBox="1"/>
              <p:nvPr/>
            </p:nvSpPr>
            <p:spPr>
              <a:xfrm>
                <a:off x="6694195" y="882921"/>
                <a:ext cx="534763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26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SM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7" name="TextBox 102"/>
              <p:cNvSpPr txBox="1"/>
              <p:nvPr/>
            </p:nvSpPr>
            <p:spPr>
              <a:xfrm>
                <a:off x="6058235" y="882921"/>
                <a:ext cx="690788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29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OKM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8" name="TextBox 102"/>
              <p:cNvSpPr txBox="1"/>
              <p:nvPr/>
            </p:nvSpPr>
            <p:spPr>
              <a:xfrm>
                <a:off x="5446523" y="882921"/>
                <a:ext cx="752771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30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MMM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3" name="TextBox 102"/>
              <p:cNvSpPr txBox="1"/>
              <p:nvPr/>
            </p:nvSpPr>
            <p:spPr>
              <a:xfrm>
                <a:off x="4920575" y="882654"/>
                <a:ext cx="648041" cy="12516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i-FI" sz="1100" b="1" dirty="0" err="1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Pl</a:t>
                </a:r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31</a:t>
                </a: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endPara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fi-FI" sz="1100" b="1" dirty="0">
                    <a:solidFill>
                      <a:schemeClr val="bg1">
                        <a:lumMod val="9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LVM</a:t>
                </a:r>
                <a:endParaRPr lang="en-US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8" name="TextBox 102"/>
            <p:cNvSpPr txBox="1"/>
            <p:nvPr/>
          </p:nvSpPr>
          <p:spPr>
            <a:xfrm>
              <a:off x="10356596" y="822433"/>
              <a:ext cx="648041" cy="125162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i-FI" sz="1100" b="1" dirty="0" err="1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rPr>
                <a:t>Pl</a:t>
              </a:r>
              <a:r>
                <a: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rPr>
                <a:t> </a:t>
              </a:r>
            </a:p>
            <a:p>
              <a:pPr algn="ctr"/>
              <a:r>
                <a: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rPr>
                <a:t>23</a:t>
              </a:r>
            </a:p>
            <a:p>
              <a:pPr algn="ctr"/>
              <a:endParaRPr lang="fi-FI" sz="1100" b="1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endParaRPr lang="fi-FI" sz="1100" b="1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fi-FI" sz="1100" b="1" dirty="0">
                  <a:solidFill>
                    <a:schemeClr val="bg1">
                      <a:lumMod val="95000"/>
                    </a:schemeClr>
                  </a:solidFill>
                  <a:latin typeface="Tahoma" pitchFamily="34" charset="0"/>
                  <a:cs typeface="Tahoma" pitchFamily="34" charset="0"/>
                </a:rPr>
                <a:t>VNK</a:t>
              </a:r>
              <a:endParaRPr lang="en-US" sz="1100" b="1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43" name="Rectangle 90"/>
          <p:cNvSpPr/>
          <p:nvPr/>
        </p:nvSpPr>
        <p:spPr>
          <a:xfrm>
            <a:off x="486195" y="3212509"/>
            <a:ext cx="2310036" cy="4561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r>
              <a:rPr lang="en-US" sz="11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POLIITTINEN JOHTAMINEN</a:t>
            </a:r>
          </a:p>
        </p:txBody>
      </p:sp>
      <p:sp>
        <p:nvSpPr>
          <p:cNvPr id="131" name="Rectangle 90"/>
          <p:cNvSpPr/>
          <p:nvPr/>
        </p:nvSpPr>
        <p:spPr>
          <a:xfrm>
            <a:off x="486195" y="3800688"/>
            <a:ext cx="2363436" cy="44921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r>
              <a:rPr lang="en-US" sz="11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9058" y="4005036"/>
            <a:ext cx="1600200" cy="273844"/>
          </a:xfrm>
        </p:spPr>
        <p:txBody>
          <a:bodyPr/>
          <a:lstStyle/>
          <a:p>
            <a:fld id="{26CF4747-4075-4828-84EB-59CCA3E6FDC6}" type="slidenum">
              <a:rPr lang="en-US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/>
              <a:t>4</a:t>
            </a:fld>
            <a:endParaRPr lang="en-US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Nuoli: Alas 1"/>
          <p:cNvSpPr/>
          <p:nvPr/>
        </p:nvSpPr>
        <p:spPr>
          <a:xfrm>
            <a:off x="3812799" y="1902982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14" name="Nuoli: Alas 113"/>
          <p:cNvSpPr/>
          <p:nvPr/>
        </p:nvSpPr>
        <p:spPr>
          <a:xfrm>
            <a:off x="4247844" y="1892227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16" name="Nuoli: Alas 115"/>
          <p:cNvSpPr/>
          <p:nvPr/>
        </p:nvSpPr>
        <p:spPr>
          <a:xfrm>
            <a:off x="4635627" y="1896277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19" name="Nuoli: Alas 118"/>
          <p:cNvSpPr/>
          <p:nvPr/>
        </p:nvSpPr>
        <p:spPr>
          <a:xfrm>
            <a:off x="5070672" y="1893688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0" name="Nuoli: Alas 119"/>
          <p:cNvSpPr/>
          <p:nvPr/>
        </p:nvSpPr>
        <p:spPr>
          <a:xfrm>
            <a:off x="5507468" y="1901851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1" name="Nuoli: Alas 120"/>
          <p:cNvSpPr/>
          <p:nvPr/>
        </p:nvSpPr>
        <p:spPr>
          <a:xfrm>
            <a:off x="5950676" y="1891099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3" name="Nuoli: Alas 122"/>
          <p:cNvSpPr/>
          <p:nvPr/>
        </p:nvSpPr>
        <p:spPr>
          <a:xfrm>
            <a:off x="6387446" y="1895146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4" name="Nuoli: Alas 123"/>
          <p:cNvSpPr/>
          <p:nvPr/>
        </p:nvSpPr>
        <p:spPr>
          <a:xfrm>
            <a:off x="6838817" y="1892557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5" name="Nuoli: Alas 124"/>
          <p:cNvSpPr/>
          <p:nvPr/>
        </p:nvSpPr>
        <p:spPr>
          <a:xfrm>
            <a:off x="7268574" y="1893621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6" name="Nuoli: Alas 125"/>
          <p:cNvSpPr/>
          <p:nvPr/>
        </p:nvSpPr>
        <p:spPr>
          <a:xfrm>
            <a:off x="7736273" y="1891032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7" name="Nuoli: Alas 126"/>
          <p:cNvSpPr/>
          <p:nvPr/>
        </p:nvSpPr>
        <p:spPr>
          <a:xfrm>
            <a:off x="8132223" y="1895080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8" name="Nuoli: Alas 127"/>
          <p:cNvSpPr/>
          <p:nvPr/>
        </p:nvSpPr>
        <p:spPr>
          <a:xfrm>
            <a:off x="8567268" y="1892491"/>
            <a:ext cx="273952" cy="2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29" name="Rectangle 90"/>
          <p:cNvSpPr/>
          <p:nvPr/>
        </p:nvSpPr>
        <p:spPr>
          <a:xfrm>
            <a:off x="1104900" y="640629"/>
            <a:ext cx="7234359" cy="459437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r>
              <a:rPr lang="en-US" sz="11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VM</a:t>
            </a:r>
          </a:p>
        </p:txBody>
      </p:sp>
      <p:sp>
        <p:nvSpPr>
          <p:cNvPr id="138" name="Rectangle 90"/>
          <p:cNvSpPr/>
          <p:nvPr/>
        </p:nvSpPr>
        <p:spPr>
          <a:xfrm>
            <a:off x="1104900" y="1140820"/>
            <a:ext cx="7234359" cy="459437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r>
              <a:rPr lang="en-US" sz="11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TOIMIVALTASÄÄDÖKSET</a:t>
            </a:r>
          </a:p>
        </p:txBody>
      </p:sp>
      <p:grpSp>
        <p:nvGrpSpPr>
          <p:cNvPr id="52" name="Ryhmitä 51"/>
          <p:cNvGrpSpPr/>
          <p:nvPr/>
        </p:nvGrpSpPr>
        <p:grpSpPr>
          <a:xfrm>
            <a:off x="1428802" y="1637459"/>
            <a:ext cx="7600583" cy="951675"/>
            <a:chOff x="3082205" y="-1466625"/>
            <a:chExt cx="10134111" cy="1268901"/>
          </a:xfrm>
        </p:grpSpPr>
        <p:sp>
          <p:nvSpPr>
            <p:cNvPr id="53" name="Suorakulmio 52"/>
            <p:cNvSpPr/>
            <p:nvPr/>
          </p:nvSpPr>
          <p:spPr>
            <a:xfrm>
              <a:off x="3082205" y="-1466625"/>
              <a:ext cx="10134111" cy="11671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54" name="Ryhmitä 53"/>
            <p:cNvGrpSpPr/>
            <p:nvPr/>
          </p:nvGrpSpPr>
          <p:grpSpPr>
            <a:xfrm>
              <a:off x="4903192" y="-1408588"/>
              <a:ext cx="7920082" cy="1210864"/>
              <a:chOff x="4280552" y="-1271462"/>
              <a:chExt cx="7920082" cy="1210864"/>
            </a:xfrm>
          </p:grpSpPr>
          <p:grpSp>
            <p:nvGrpSpPr>
              <p:cNvPr id="55" name="Ryhmitä 54"/>
              <p:cNvGrpSpPr/>
              <p:nvPr/>
            </p:nvGrpSpPr>
            <p:grpSpPr>
              <a:xfrm>
                <a:off x="4280552" y="-1108646"/>
                <a:ext cx="7920082" cy="1048048"/>
                <a:chOff x="6684477" y="-144905"/>
                <a:chExt cx="10033806" cy="1048048"/>
              </a:xfrm>
            </p:grpSpPr>
            <p:sp>
              <p:nvSpPr>
                <p:cNvPr id="61" name="Nuoli vasemmalle ja oikealle 60"/>
                <p:cNvSpPr/>
                <p:nvPr/>
              </p:nvSpPr>
              <p:spPr>
                <a:xfrm>
                  <a:off x="6684477" y="-144905"/>
                  <a:ext cx="10033806" cy="757726"/>
                </a:xfrm>
                <a:prstGeom prst="leftRightArrow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62" name="Tekstiruutu 61"/>
                <p:cNvSpPr txBox="1"/>
                <p:nvPr/>
              </p:nvSpPr>
              <p:spPr>
                <a:xfrm>
                  <a:off x="8891044" y="41368"/>
                  <a:ext cx="5621570" cy="861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>
                      <a:solidFill>
                        <a:schemeClr val="bg1"/>
                      </a:solidFill>
                    </a:rPr>
                    <a:t>Asiakkaiden tarpeet </a:t>
                  </a:r>
                  <a:r>
                    <a:rPr lang="mr-IN" dirty="0" smtClean="0">
                      <a:solidFill>
                        <a:schemeClr val="bg1"/>
                      </a:solidFill>
                    </a:rPr>
                    <a:t>–</a:t>
                  </a:r>
                  <a:r>
                    <a:rPr lang="fi-FI" dirty="0" smtClean="0">
                      <a:solidFill>
                        <a:schemeClr val="bg1"/>
                      </a:solidFill>
                    </a:rPr>
                    <a:t> Yhteiskunnan tarpeet</a:t>
                  </a:r>
                  <a:endParaRPr lang="fi-FI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6" name="Tekstiruutu 55"/>
              <p:cNvSpPr txBox="1"/>
              <p:nvPr/>
            </p:nvSpPr>
            <p:spPr>
              <a:xfrm>
                <a:off x="5153061" y="-1271462"/>
                <a:ext cx="6175063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100" b="1" dirty="0">
                    <a:solidFill>
                      <a:schemeClr val="accent2"/>
                    </a:solidFill>
                  </a:rPr>
                  <a:t>Hyödyt tuloksina ja vaikutuksina?</a:t>
                </a:r>
              </a:p>
            </p:txBody>
          </p:sp>
          <p:sp>
            <p:nvSpPr>
              <p:cNvPr id="60" name="Tekstiruutu 59"/>
              <p:cNvSpPr txBox="1"/>
              <p:nvPr/>
            </p:nvSpPr>
            <p:spPr>
              <a:xfrm>
                <a:off x="4992889" y="-505817"/>
                <a:ext cx="6175063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100" b="1" dirty="0">
                    <a:solidFill>
                      <a:schemeClr val="accent2"/>
                    </a:solidFill>
                  </a:rPr>
                  <a:t>Palveluiden ja toiminnan kehittäminen ja digitalisointi?</a:t>
                </a:r>
              </a:p>
            </p:txBody>
          </p:sp>
        </p:grpSp>
      </p:grpSp>
      <p:sp>
        <p:nvSpPr>
          <p:cNvPr id="63" name="Tekstiruutu 62"/>
          <p:cNvSpPr txBox="1"/>
          <p:nvPr/>
        </p:nvSpPr>
        <p:spPr>
          <a:xfrm>
            <a:off x="2794542" y="2510444"/>
            <a:ext cx="1938034" cy="1211870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TYÖLLISYYS JA KILPAILUKYKY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Kilpailukykyiset yritystoiminnan edellytykset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Kannustinloukut ja rakenteellinen työttömyys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Paikallinen sopiminen ja työllistämisen esteet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Työvoimahallinnon uudistaminen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Asuntorakentamista lisätään</a:t>
            </a:r>
          </a:p>
        </p:txBody>
      </p:sp>
      <p:sp>
        <p:nvSpPr>
          <p:cNvPr id="64" name="Tekstiruutu 63"/>
          <p:cNvSpPr txBox="1"/>
          <p:nvPr/>
        </p:nvSpPr>
        <p:spPr>
          <a:xfrm>
            <a:off x="4795166" y="2510444"/>
            <a:ext cx="2020004" cy="1300356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OSAAMINEN JA KOULUTUS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Uudet oppimisympäristöt ja </a:t>
            </a:r>
            <a:r>
              <a:rPr lang="fi-FI" sz="800" dirty="0" err="1">
                <a:solidFill>
                  <a:schemeClr val="bg1"/>
                </a:solidFill>
              </a:rPr>
              <a:t>digitalisaatio</a:t>
            </a:r>
            <a:endParaRPr lang="fi-FI" sz="800" dirty="0">
              <a:solidFill>
                <a:schemeClr val="bg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Toiseen asteen ammatillinen koulutus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Siirtyminen työelämään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Taiteen ja kulttuurin saavutettavuus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Korkeakoulujen ja elinkeinoelämän yhteistyö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Nuorisotakuusta yhteisötakuuseen</a:t>
            </a:r>
          </a:p>
        </p:txBody>
      </p:sp>
      <p:sp>
        <p:nvSpPr>
          <p:cNvPr id="144" name="Suorakulmio 143"/>
          <p:cNvSpPr/>
          <p:nvPr/>
        </p:nvSpPr>
        <p:spPr>
          <a:xfrm>
            <a:off x="14056" y="1707654"/>
            <a:ext cx="2339711" cy="142603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0" lvl="3">
              <a:spcBef>
                <a:spcPts val="450"/>
              </a:spcBef>
            </a:pPr>
            <a:r>
              <a:rPr lang="fi-FI" sz="1400" b="1" dirty="0">
                <a:solidFill>
                  <a:srgbClr val="002060"/>
                </a:solidFill>
                <a:sym typeface="Wingdings" panose="05000000000000000000" pitchFamily="2" charset="2"/>
              </a:rPr>
              <a:t>Hallitusohjelman toimeenpano </a:t>
            </a:r>
            <a:r>
              <a:rPr lang="fi-FI" sz="14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ja </a:t>
            </a:r>
            <a:r>
              <a:rPr lang="fi-FI" sz="1400" b="1" dirty="0">
                <a:solidFill>
                  <a:srgbClr val="002060"/>
                </a:solidFill>
                <a:sym typeface="Wingdings" panose="05000000000000000000" pitchFamily="2" charset="2"/>
              </a:rPr>
              <a:t>hallintokone</a:t>
            </a:r>
          </a:p>
          <a:p>
            <a:pPr marL="0" lvl="3">
              <a:spcBef>
                <a:spcPts val="450"/>
              </a:spcBef>
            </a:pPr>
            <a:r>
              <a:rPr lang="fi-FI" sz="1400" b="1" i="1" dirty="0">
                <a:solidFill>
                  <a:srgbClr val="002060"/>
                </a:solidFill>
              </a:rPr>
              <a:t>Toiminnan ja palveluiden kehittäminen ja digitalisointi</a:t>
            </a:r>
          </a:p>
        </p:txBody>
      </p:sp>
      <p:sp>
        <p:nvSpPr>
          <p:cNvPr id="43" name="Rectangle 42"/>
          <p:cNvSpPr/>
          <p:nvPr/>
        </p:nvSpPr>
        <p:spPr>
          <a:xfrm rot="5400000">
            <a:off x="5616381" y="1990150"/>
            <a:ext cx="296382" cy="594006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68580" tIns="34290" rIns="68580" bIns="34290"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Hallitusohjelman toimeenpanon johtaminen</a:t>
            </a:r>
            <a:endParaRPr lang="fi-FI" sz="800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6" name="Tekstiruutu 175"/>
          <p:cNvSpPr txBox="1"/>
          <p:nvPr/>
        </p:nvSpPr>
        <p:spPr>
          <a:xfrm>
            <a:off x="2794542" y="3779874"/>
            <a:ext cx="1941661" cy="957955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HYVINVOINTI JA TERVEYS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Palvelut asiakaslähtöisiksi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Terveys, hyvinvointi ja eriarvoisuus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Lapsi- ja perhepalvelujen muutosohjelma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Ikäihmisten kotihoito ja omaishoito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Osatyökykyiset työhön</a:t>
            </a:r>
          </a:p>
        </p:txBody>
      </p:sp>
      <p:sp>
        <p:nvSpPr>
          <p:cNvPr id="177" name="Tekstiruutu 176"/>
          <p:cNvSpPr txBox="1"/>
          <p:nvPr/>
        </p:nvSpPr>
        <p:spPr>
          <a:xfrm>
            <a:off x="4770209" y="3785398"/>
            <a:ext cx="2044961" cy="957955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BIOTALOUS JA PUHTAAT RATKAISUT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Hiiletön, puhdas, uusiutuva energia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Uudet metsätuotteet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Kiertotalous ja puhtaat ratkaisut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Ruuantuotanto ja sininen biotalous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Luontopolitiikka</a:t>
            </a:r>
          </a:p>
          <a:p>
            <a:pPr marL="214313" indent="-214313">
              <a:buFont typeface="Arial" charset="0"/>
              <a:buChar char="•"/>
            </a:pPr>
            <a:endParaRPr lang="fi-FI" sz="800" dirty="0">
              <a:solidFill>
                <a:schemeClr val="bg1"/>
              </a:solidFill>
            </a:endParaRPr>
          </a:p>
        </p:txBody>
      </p:sp>
      <p:sp>
        <p:nvSpPr>
          <p:cNvPr id="178" name="Tekstiruutu 177"/>
          <p:cNvSpPr txBox="1"/>
          <p:nvPr/>
        </p:nvSpPr>
        <p:spPr>
          <a:xfrm>
            <a:off x="6854998" y="2516736"/>
            <a:ext cx="1888952" cy="931024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DIGITALISAATIO, KOKEILUT, NORMIT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Digitalisoidaan julkiset palvelut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Digiliiketoiminnan kasvuympäristö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Sujuvoitetaan säädöksiä 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Kokeilukulttuuri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Johtaminen ja toimeenpano</a:t>
            </a:r>
          </a:p>
        </p:txBody>
      </p:sp>
      <p:sp>
        <p:nvSpPr>
          <p:cNvPr id="179" name="Tekstiruutu 178"/>
          <p:cNvSpPr txBox="1"/>
          <p:nvPr/>
        </p:nvSpPr>
        <p:spPr>
          <a:xfrm>
            <a:off x="6854999" y="3598144"/>
            <a:ext cx="1879604" cy="9579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SOTE-uudistus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Kuntien, maakuntien ja koko julkisen sektorin kustannusten karsiminen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Tulevaisuuden kunta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>
                <a:solidFill>
                  <a:schemeClr val="bg1"/>
                </a:solidFill>
              </a:rPr>
              <a:t>Maakuntauudistus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800" dirty="0" err="1">
                <a:solidFill>
                  <a:schemeClr val="bg1"/>
                </a:solidFill>
              </a:rPr>
              <a:t>Keskushallinon</a:t>
            </a:r>
            <a:r>
              <a:rPr lang="fi-FI" sz="800" dirty="0">
                <a:solidFill>
                  <a:schemeClr val="bg1"/>
                </a:solidFill>
              </a:rPr>
              <a:t> uudistus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6877762" y="4587974"/>
            <a:ext cx="1701678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050" b="1" dirty="0" smtClean="0"/>
              <a:t>KIVIJALKAHANKKEET</a:t>
            </a:r>
            <a:endParaRPr lang="fi-FI" sz="1050" b="1" dirty="0"/>
          </a:p>
        </p:txBody>
      </p:sp>
      <p:sp>
        <p:nvSpPr>
          <p:cNvPr id="180" name="Tekstiruutu 179"/>
          <p:cNvSpPr txBox="1"/>
          <p:nvPr/>
        </p:nvSpPr>
        <p:spPr>
          <a:xfrm>
            <a:off x="6885434" y="3336972"/>
            <a:ext cx="170167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i-FI" b="1" dirty="0" smtClean="0"/>
              <a:t>REFORMIT</a:t>
            </a:r>
            <a:endParaRPr lang="fi-FI" b="1" dirty="0"/>
          </a:p>
        </p:txBody>
      </p:sp>
      <p:grpSp>
        <p:nvGrpSpPr>
          <p:cNvPr id="23" name="Ryhmitä 22"/>
          <p:cNvGrpSpPr/>
          <p:nvPr/>
        </p:nvGrpSpPr>
        <p:grpSpPr>
          <a:xfrm>
            <a:off x="2737987" y="3728444"/>
            <a:ext cx="1994588" cy="1043720"/>
            <a:chOff x="-496144" y="7651509"/>
            <a:chExt cx="2659451" cy="1481196"/>
          </a:xfrm>
        </p:grpSpPr>
        <p:sp>
          <p:nvSpPr>
            <p:cNvPr id="22" name="Suorakulmio 21"/>
            <p:cNvSpPr/>
            <p:nvPr/>
          </p:nvSpPr>
          <p:spPr>
            <a:xfrm>
              <a:off x="-496144" y="7651509"/>
              <a:ext cx="2659451" cy="148119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8" name="Ryhmitä 17"/>
            <p:cNvGrpSpPr/>
            <p:nvPr/>
          </p:nvGrpSpPr>
          <p:grpSpPr>
            <a:xfrm>
              <a:off x="-456662" y="7725597"/>
              <a:ext cx="2592716" cy="1359705"/>
              <a:chOff x="-612917" y="8254765"/>
              <a:chExt cx="2592716" cy="1359705"/>
            </a:xfrm>
          </p:grpSpPr>
          <p:sp>
            <p:nvSpPr>
              <p:cNvPr id="117" name="Ellipsi 116"/>
              <p:cNvSpPr/>
              <p:nvPr/>
            </p:nvSpPr>
            <p:spPr>
              <a:xfrm>
                <a:off x="-252237" y="8353286"/>
                <a:ext cx="1905000" cy="1141348"/>
              </a:xfrm>
              <a:prstGeom prst="ellipse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8" name="Tekstiruutu 117"/>
              <p:cNvSpPr txBox="1"/>
              <p:nvPr/>
            </p:nvSpPr>
            <p:spPr>
              <a:xfrm>
                <a:off x="232463" y="8254765"/>
                <a:ext cx="984104" cy="3057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8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122" name="Tekstiruutu 121"/>
              <p:cNvSpPr txBox="1"/>
              <p:nvPr/>
            </p:nvSpPr>
            <p:spPr>
              <a:xfrm>
                <a:off x="215427" y="9286885"/>
                <a:ext cx="984104" cy="3275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130" name="Tekstiruutu 129"/>
              <p:cNvSpPr txBox="1"/>
              <p:nvPr/>
            </p:nvSpPr>
            <p:spPr>
              <a:xfrm>
                <a:off x="-612917" y="8770919"/>
                <a:ext cx="761447" cy="5241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132" name="Tekstiruutu 131"/>
              <p:cNvSpPr txBox="1"/>
              <p:nvPr/>
            </p:nvSpPr>
            <p:spPr>
              <a:xfrm>
                <a:off x="1216567" y="8782612"/>
                <a:ext cx="763232" cy="5241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133" name="Tekstiruutu 132"/>
              <p:cNvSpPr txBox="1"/>
              <p:nvPr/>
            </p:nvSpPr>
            <p:spPr>
              <a:xfrm>
                <a:off x="215427" y="8770919"/>
                <a:ext cx="927627" cy="5241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Pj-ministeri</a:t>
                </a:r>
              </a:p>
            </p:txBody>
          </p:sp>
        </p:grpSp>
      </p:grpSp>
      <p:grpSp>
        <p:nvGrpSpPr>
          <p:cNvPr id="209" name="Ryhmitä 208"/>
          <p:cNvGrpSpPr/>
          <p:nvPr/>
        </p:nvGrpSpPr>
        <p:grpSpPr>
          <a:xfrm>
            <a:off x="4721649" y="3727755"/>
            <a:ext cx="2107369" cy="1051413"/>
            <a:chOff x="-576674" y="7663609"/>
            <a:chExt cx="2739349" cy="1401883"/>
          </a:xfrm>
        </p:grpSpPr>
        <p:sp>
          <p:nvSpPr>
            <p:cNvPr id="210" name="Suorakulmio 209"/>
            <p:cNvSpPr/>
            <p:nvPr/>
          </p:nvSpPr>
          <p:spPr>
            <a:xfrm>
              <a:off x="-576674" y="7663609"/>
              <a:ext cx="2739349" cy="1370053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211" name="Ryhmitä 210"/>
            <p:cNvGrpSpPr/>
            <p:nvPr/>
          </p:nvGrpSpPr>
          <p:grpSpPr>
            <a:xfrm>
              <a:off x="-456662" y="7725597"/>
              <a:ext cx="2592716" cy="1339895"/>
              <a:chOff x="-612917" y="8254765"/>
              <a:chExt cx="2592716" cy="1339895"/>
            </a:xfrm>
          </p:grpSpPr>
          <p:sp>
            <p:nvSpPr>
              <p:cNvPr id="212" name="Ellipsi 211"/>
              <p:cNvSpPr/>
              <p:nvPr/>
            </p:nvSpPr>
            <p:spPr>
              <a:xfrm>
                <a:off x="-252237" y="8353286"/>
                <a:ext cx="1905000" cy="1141348"/>
              </a:xfrm>
              <a:prstGeom prst="ellipse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13" name="Tekstiruutu 212"/>
              <p:cNvSpPr txBox="1"/>
              <p:nvPr/>
            </p:nvSpPr>
            <p:spPr>
              <a:xfrm>
                <a:off x="232463" y="8254765"/>
                <a:ext cx="984104" cy="2872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8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14" name="Tekstiruutu 213"/>
              <p:cNvSpPr txBox="1"/>
              <p:nvPr/>
            </p:nvSpPr>
            <p:spPr>
              <a:xfrm>
                <a:off x="215426" y="9286884"/>
                <a:ext cx="984104" cy="3077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15" name="Tekstiruutu 214"/>
              <p:cNvSpPr txBox="1"/>
              <p:nvPr/>
            </p:nvSpPr>
            <p:spPr>
              <a:xfrm>
                <a:off x="-612917" y="8770919"/>
                <a:ext cx="761446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16" name="Tekstiruutu 215"/>
              <p:cNvSpPr txBox="1"/>
              <p:nvPr/>
            </p:nvSpPr>
            <p:spPr>
              <a:xfrm>
                <a:off x="1216567" y="8782613"/>
                <a:ext cx="763232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17" name="Tekstiruutu 216"/>
              <p:cNvSpPr txBox="1"/>
              <p:nvPr/>
            </p:nvSpPr>
            <p:spPr>
              <a:xfrm>
                <a:off x="215426" y="8770918"/>
                <a:ext cx="927627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Pj-ministeri</a:t>
                </a:r>
              </a:p>
            </p:txBody>
          </p:sp>
        </p:grpSp>
      </p:grpSp>
      <p:grpSp>
        <p:nvGrpSpPr>
          <p:cNvPr id="218" name="Ryhmitä 217"/>
          <p:cNvGrpSpPr/>
          <p:nvPr/>
        </p:nvGrpSpPr>
        <p:grpSpPr>
          <a:xfrm>
            <a:off x="6841179" y="3410434"/>
            <a:ext cx="1996711" cy="1326323"/>
            <a:chOff x="-471954" y="7495188"/>
            <a:chExt cx="2740399" cy="1768430"/>
          </a:xfrm>
        </p:grpSpPr>
        <p:sp>
          <p:nvSpPr>
            <p:cNvPr id="219" name="Suorakulmio 218"/>
            <p:cNvSpPr/>
            <p:nvPr/>
          </p:nvSpPr>
          <p:spPr>
            <a:xfrm>
              <a:off x="-471954" y="7495188"/>
              <a:ext cx="2740399" cy="176843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220" name="Ryhmitä 219"/>
            <p:cNvGrpSpPr/>
            <p:nvPr/>
          </p:nvGrpSpPr>
          <p:grpSpPr>
            <a:xfrm>
              <a:off x="-456662" y="7725597"/>
              <a:ext cx="2592716" cy="1339895"/>
              <a:chOff x="-612917" y="8254765"/>
              <a:chExt cx="2592716" cy="1339895"/>
            </a:xfrm>
          </p:grpSpPr>
          <p:sp>
            <p:nvSpPr>
              <p:cNvPr id="221" name="Ellipsi 220"/>
              <p:cNvSpPr/>
              <p:nvPr/>
            </p:nvSpPr>
            <p:spPr>
              <a:xfrm>
                <a:off x="-252237" y="8353286"/>
                <a:ext cx="1905000" cy="1141348"/>
              </a:xfrm>
              <a:prstGeom prst="ellipse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22" name="Tekstiruutu 221"/>
              <p:cNvSpPr txBox="1"/>
              <p:nvPr/>
            </p:nvSpPr>
            <p:spPr>
              <a:xfrm>
                <a:off x="232463" y="8254765"/>
                <a:ext cx="984104" cy="2872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8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23" name="Tekstiruutu 222"/>
              <p:cNvSpPr txBox="1"/>
              <p:nvPr/>
            </p:nvSpPr>
            <p:spPr>
              <a:xfrm>
                <a:off x="215426" y="9286884"/>
                <a:ext cx="984104" cy="3077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24" name="Tekstiruutu 223"/>
              <p:cNvSpPr txBox="1"/>
              <p:nvPr/>
            </p:nvSpPr>
            <p:spPr>
              <a:xfrm>
                <a:off x="-612917" y="8770919"/>
                <a:ext cx="761446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25" name="Tekstiruutu 224"/>
              <p:cNvSpPr txBox="1"/>
              <p:nvPr/>
            </p:nvSpPr>
            <p:spPr>
              <a:xfrm>
                <a:off x="1216568" y="8782613"/>
                <a:ext cx="763231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26" name="Tekstiruutu 225"/>
              <p:cNvSpPr txBox="1"/>
              <p:nvPr/>
            </p:nvSpPr>
            <p:spPr>
              <a:xfrm>
                <a:off x="215426" y="8770918"/>
                <a:ext cx="927626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Pj-ministeri</a:t>
                </a:r>
              </a:p>
            </p:txBody>
          </p:sp>
        </p:grpSp>
      </p:grpSp>
      <p:grpSp>
        <p:nvGrpSpPr>
          <p:cNvPr id="227" name="Ryhmitä 226"/>
          <p:cNvGrpSpPr/>
          <p:nvPr/>
        </p:nvGrpSpPr>
        <p:grpSpPr>
          <a:xfrm>
            <a:off x="6822532" y="2373813"/>
            <a:ext cx="2043831" cy="1111641"/>
            <a:chOff x="-456662" y="7583305"/>
            <a:chExt cx="2725108" cy="1482187"/>
          </a:xfrm>
        </p:grpSpPr>
        <p:sp>
          <p:nvSpPr>
            <p:cNvPr id="228" name="Suorakulmio 227"/>
            <p:cNvSpPr/>
            <p:nvPr/>
          </p:nvSpPr>
          <p:spPr>
            <a:xfrm>
              <a:off x="-436636" y="7583305"/>
              <a:ext cx="2705082" cy="136563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229" name="Ryhmitä 228"/>
            <p:cNvGrpSpPr/>
            <p:nvPr/>
          </p:nvGrpSpPr>
          <p:grpSpPr>
            <a:xfrm>
              <a:off x="-456662" y="7725597"/>
              <a:ext cx="2592716" cy="1339895"/>
              <a:chOff x="-612917" y="8254765"/>
              <a:chExt cx="2592716" cy="1339895"/>
            </a:xfrm>
          </p:grpSpPr>
          <p:sp>
            <p:nvSpPr>
              <p:cNvPr id="230" name="Ellipsi 229"/>
              <p:cNvSpPr/>
              <p:nvPr/>
            </p:nvSpPr>
            <p:spPr>
              <a:xfrm>
                <a:off x="-252237" y="8353286"/>
                <a:ext cx="1905000" cy="1141348"/>
              </a:xfrm>
              <a:prstGeom prst="ellipse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31" name="Tekstiruutu 230"/>
              <p:cNvSpPr txBox="1"/>
              <p:nvPr/>
            </p:nvSpPr>
            <p:spPr>
              <a:xfrm>
                <a:off x="232463" y="8254765"/>
                <a:ext cx="984104" cy="2872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8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32" name="Tekstiruutu 231"/>
              <p:cNvSpPr txBox="1"/>
              <p:nvPr/>
            </p:nvSpPr>
            <p:spPr>
              <a:xfrm>
                <a:off x="215427" y="9286884"/>
                <a:ext cx="984104" cy="3077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33" name="Tekstiruutu 232"/>
              <p:cNvSpPr txBox="1"/>
              <p:nvPr/>
            </p:nvSpPr>
            <p:spPr>
              <a:xfrm>
                <a:off x="-612917" y="8770919"/>
                <a:ext cx="761447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34" name="Tekstiruutu 233"/>
              <p:cNvSpPr txBox="1"/>
              <p:nvPr/>
            </p:nvSpPr>
            <p:spPr>
              <a:xfrm>
                <a:off x="1216567" y="8782613"/>
                <a:ext cx="763232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Ministeri</a:t>
                </a:r>
              </a:p>
            </p:txBody>
          </p:sp>
          <p:sp>
            <p:nvSpPr>
              <p:cNvPr id="235" name="Tekstiruutu 234"/>
              <p:cNvSpPr txBox="1"/>
              <p:nvPr/>
            </p:nvSpPr>
            <p:spPr>
              <a:xfrm>
                <a:off x="215427" y="8770918"/>
                <a:ext cx="927627" cy="492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900" dirty="0">
                    <a:solidFill>
                      <a:schemeClr val="bg1"/>
                    </a:solidFill>
                  </a:rPr>
                  <a:t>Pj-ministeri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216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31" grpId="0" animBg="1"/>
      <p:bldP spid="129" grpId="0" animBg="1"/>
      <p:bldP spid="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Ryhmitä 22"/>
          <p:cNvGrpSpPr/>
          <p:nvPr/>
        </p:nvGrpSpPr>
        <p:grpSpPr>
          <a:xfrm>
            <a:off x="96272" y="3206665"/>
            <a:ext cx="8826033" cy="1422575"/>
            <a:chOff x="-16555" y="8452180"/>
            <a:chExt cx="11768044" cy="1896767"/>
          </a:xfrm>
        </p:grpSpPr>
        <p:grpSp>
          <p:nvGrpSpPr>
            <p:cNvPr id="22" name="Ryhmitä 21"/>
            <p:cNvGrpSpPr/>
            <p:nvPr/>
          </p:nvGrpSpPr>
          <p:grpSpPr>
            <a:xfrm>
              <a:off x="-16555" y="8452180"/>
              <a:ext cx="11768044" cy="1896767"/>
              <a:chOff x="105334" y="8501083"/>
              <a:chExt cx="11768044" cy="1896767"/>
            </a:xfrm>
          </p:grpSpPr>
          <p:sp>
            <p:nvSpPr>
              <p:cNvPr id="21" name="Suorakulmio 20"/>
              <p:cNvSpPr/>
              <p:nvPr/>
            </p:nvSpPr>
            <p:spPr>
              <a:xfrm>
                <a:off x="105334" y="8501083"/>
                <a:ext cx="11768044" cy="189676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/>
              </a:p>
            </p:txBody>
          </p:sp>
          <p:cxnSp>
            <p:nvCxnSpPr>
              <p:cNvPr id="14" name="Suora nuoliyhdysviiva 13"/>
              <p:cNvCxnSpPr/>
              <p:nvPr/>
            </p:nvCxnSpPr>
            <p:spPr>
              <a:xfrm>
                <a:off x="2785669" y="9375354"/>
                <a:ext cx="8301431" cy="12412"/>
              </a:xfrm>
              <a:prstGeom prst="straightConnector1">
                <a:avLst/>
              </a:prstGeom>
              <a:ln w="4762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Tekstiruutu 2"/>
              <p:cNvSpPr txBox="1"/>
              <p:nvPr/>
            </p:nvSpPr>
            <p:spPr>
              <a:xfrm>
                <a:off x="2963283" y="9190688"/>
                <a:ext cx="1464436" cy="49244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schemeClr val="bg1"/>
                    </a:solidFill>
                  </a:rPr>
                  <a:t>2017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kstiruutu 41"/>
              <p:cNvSpPr txBox="1"/>
              <p:nvPr/>
            </p:nvSpPr>
            <p:spPr>
              <a:xfrm>
                <a:off x="4537837" y="9190688"/>
                <a:ext cx="1464436" cy="492443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schemeClr val="bg1"/>
                    </a:solidFill>
                  </a:rPr>
                  <a:t>2018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kstiruutu 42"/>
              <p:cNvSpPr txBox="1"/>
              <p:nvPr/>
            </p:nvSpPr>
            <p:spPr>
              <a:xfrm>
                <a:off x="6106549" y="9190688"/>
                <a:ext cx="1464436" cy="49244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schemeClr val="bg1"/>
                    </a:solidFill>
                  </a:rPr>
                  <a:t>2019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Tekstiruutu 43"/>
              <p:cNvSpPr txBox="1"/>
              <p:nvPr/>
            </p:nvSpPr>
            <p:spPr>
              <a:xfrm>
                <a:off x="7664931" y="9200042"/>
                <a:ext cx="1464436" cy="49244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schemeClr val="bg1"/>
                    </a:solidFill>
                  </a:rPr>
                  <a:t>2020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Tekstiruutu 44"/>
              <p:cNvSpPr txBox="1"/>
              <p:nvPr/>
            </p:nvSpPr>
            <p:spPr>
              <a:xfrm>
                <a:off x="9233643" y="9200042"/>
                <a:ext cx="1464436" cy="49244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schemeClr val="bg1"/>
                    </a:solidFill>
                  </a:rPr>
                  <a:t>2021</a:t>
                </a:r>
                <a:endParaRPr lang="fi-FI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kstiruutu 10"/>
              <p:cNvSpPr txBox="1"/>
              <p:nvPr/>
            </p:nvSpPr>
            <p:spPr>
              <a:xfrm>
                <a:off x="1208135" y="9215562"/>
                <a:ext cx="1577535" cy="86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b="1" smtClean="0">
                    <a:latin typeface="Calibri" charset="0"/>
                    <a:ea typeface="Calibri" charset="0"/>
                    <a:cs typeface="Calibri" charset="0"/>
                  </a:rPr>
                  <a:t>Alkahorisontti</a:t>
                </a:r>
                <a:endParaRPr lang="fi-FI" b="1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" name="Tekstiruutu 3"/>
            <p:cNvSpPr txBox="1"/>
            <p:nvPr/>
          </p:nvSpPr>
          <p:spPr>
            <a:xfrm>
              <a:off x="3082200" y="8574905"/>
              <a:ext cx="1311033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900" b="1" dirty="0"/>
                <a:t>Budjetin </a:t>
              </a:r>
              <a:r>
                <a:rPr lang="fi-FI" sz="900" b="1" dirty="0">
                  <a:latin typeface="Calibri" charset="0"/>
                  <a:ea typeface="Calibri" charset="0"/>
                  <a:cs typeface="Calibri" charset="0"/>
                </a:rPr>
                <a:t>2017</a:t>
              </a:r>
              <a:r>
                <a:rPr lang="fi-FI" sz="900" b="1" dirty="0"/>
                <a:t> toimeenpano</a:t>
              </a:r>
            </a:p>
            <a:p>
              <a:endParaRPr lang="fi-FI" sz="900" b="1" dirty="0"/>
            </a:p>
            <a:p>
              <a:endParaRPr lang="fi-FI" sz="900" b="1" dirty="0"/>
            </a:p>
            <a:p>
              <a:endParaRPr lang="fi-FI" sz="900" b="1" dirty="0"/>
            </a:p>
            <a:p>
              <a:endParaRPr lang="fi-FI" sz="900" b="1" dirty="0"/>
            </a:p>
            <a:p>
              <a:r>
                <a:rPr lang="fi-FI" sz="900" b="1" dirty="0"/>
                <a:t>Budjetin 2018 valmistelu</a:t>
              </a:r>
            </a:p>
          </p:txBody>
        </p:sp>
        <p:sp>
          <p:nvSpPr>
            <p:cNvPr id="46" name="Tekstiruutu 45"/>
            <p:cNvSpPr txBox="1"/>
            <p:nvPr/>
          </p:nvSpPr>
          <p:spPr>
            <a:xfrm>
              <a:off x="4626652" y="8567784"/>
              <a:ext cx="1311033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900" b="1" dirty="0"/>
                <a:t>Budjetin </a:t>
              </a:r>
              <a:r>
                <a:rPr lang="fi-FI" sz="900" b="1" dirty="0">
                  <a:latin typeface="Calibri" charset="0"/>
                  <a:ea typeface="Calibri" charset="0"/>
                  <a:cs typeface="Calibri" charset="0"/>
                </a:rPr>
                <a:t>2018</a:t>
              </a:r>
              <a:r>
                <a:rPr lang="fi-FI" sz="900" b="1" dirty="0"/>
                <a:t> toimeenpano</a:t>
              </a:r>
            </a:p>
            <a:p>
              <a:endParaRPr lang="fi-FI" sz="900" b="1" dirty="0"/>
            </a:p>
            <a:p>
              <a:endParaRPr lang="fi-FI" sz="900" b="1" dirty="0"/>
            </a:p>
            <a:p>
              <a:endParaRPr lang="fi-FI" sz="900" b="1" dirty="0"/>
            </a:p>
            <a:p>
              <a:endParaRPr lang="fi-FI" sz="900" b="1" dirty="0"/>
            </a:p>
            <a:p>
              <a:r>
                <a:rPr lang="fi-FI" sz="900" b="1" dirty="0"/>
                <a:t>Budjetin 2019 valmistelu</a:t>
              </a:r>
            </a:p>
          </p:txBody>
        </p:sp>
      </p:grpSp>
      <p:sp>
        <p:nvSpPr>
          <p:cNvPr id="10" name="Tekstiruutu 9"/>
          <p:cNvSpPr txBox="1"/>
          <p:nvPr/>
        </p:nvSpPr>
        <p:spPr>
          <a:xfrm>
            <a:off x="2994631" y="299505"/>
            <a:ext cx="138548" cy="30008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fi-FI" sz="1500" b="1" i="1" dirty="0">
              <a:solidFill>
                <a:schemeClr val="bg1"/>
              </a:solidFill>
            </a:endParaRPr>
          </a:p>
        </p:txBody>
      </p:sp>
      <p:sp>
        <p:nvSpPr>
          <p:cNvPr id="16" name="Suorakulmio 15"/>
          <p:cNvSpPr/>
          <p:nvPr/>
        </p:nvSpPr>
        <p:spPr>
          <a:xfrm>
            <a:off x="1933125" y="718625"/>
            <a:ext cx="1797574" cy="36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Talouspoliittinen ministerivaliokunta</a:t>
            </a:r>
          </a:p>
        </p:txBody>
      </p:sp>
      <p:sp>
        <p:nvSpPr>
          <p:cNvPr id="17" name="Suorakulmio 16"/>
          <p:cNvSpPr/>
          <p:nvPr/>
        </p:nvSpPr>
        <p:spPr>
          <a:xfrm>
            <a:off x="3814271" y="716731"/>
            <a:ext cx="1774948" cy="36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Osaamisen ja koulutuksen ministeriryhmä</a:t>
            </a:r>
          </a:p>
        </p:txBody>
      </p:sp>
      <p:sp>
        <p:nvSpPr>
          <p:cNvPr id="18" name="Suorakulmio 17"/>
          <p:cNvSpPr/>
          <p:nvPr/>
        </p:nvSpPr>
        <p:spPr>
          <a:xfrm>
            <a:off x="5672790" y="700428"/>
            <a:ext cx="1707628" cy="393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Hyvinvoinnin ja terveyden ministeriryhmä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7426413" y="686906"/>
            <a:ext cx="1503805" cy="39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Biotalouden ja puhtaiden ratkaisujen ministeriryhmä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104185" y="712217"/>
            <a:ext cx="1745369" cy="36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800" b="1" dirty="0"/>
              <a:t>Toimintatapojen uudistamisen ministeriryhmä</a:t>
            </a:r>
          </a:p>
        </p:txBody>
      </p:sp>
      <p:sp>
        <p:nvSpPr>
          <p:cNvPr id="24" name="Suorakulmio 23"/>
          <p:cNvSpPr/>
          <p:nvPr/>
        </p:nvSpPr>
        <p:spPr>
          <a:xfrm>
            <a:off x="7195048" y="4856778"/>
            <a:ext cx="1631697" cy="19620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fi-FI" sz="800" dirty="0">
                <a:solidFill>
                  <a:schemeClr val="bg1">
                    <a:lumMod val="95000"/>
                  </a:schemeClr>
                </a:solidFill>
                <a:highlight>
                  <a:srgbClr val="FFFF00"/>
                </a:highlight>
                <a:hlinkClick r:id="rId2"/>
              </a:rPr>
              <a:t>http://tutkibudjettia.vm.fi/teemat</a:t>
            </a:r>
            <a:r>
              <a:rPr lang="fi-FI" sz="800" dirty="0">
                <a:solidFill>
                  <a:schemeClr val="bg1">
                    <a:lumMod val="95000"/>
                  </a:schemeClr>
                </a:solidFill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253232" y="-5236"/>
            <a:ext cx="7310715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>
              <a:spcBef>
                <a:spcPts val="225"/>
              </a:spcBef>
              <a:spcAft>
                <a:spcPts val="225"/>
              </a:spcAft>
            </a:pPr>
            <a:r>
              <a:rPr lang="fi-FI" b="1" dirty="0">
                <a:solidFill>
                  <a:srgbClr val="002060"/>
                </a:solidFill>
              </a:rPr>
              <a:t>3. Kehittämisinvestointien käsittely osana hallitusohjelman toimeenpanon sekä toiminnan ja talouden johtamista</a:t>
            </a:r>
            <a:endParaRPr lang="fi-FI" sz="1500" b="1" dirty="0">
              <a:solidFill>
                <a:srgbClr val="002060"/>
              </a:solidFill>
            </a:endParaRPr>
          </a:p>
        </p:txBody>
      </p:sp>
      <p:sp>
        <p:nvSpPr>
          <p:cNvPr id="2" name="Ellipsi 1"/>
          <p:cNvSpPr/>
          <p:nvPr/>
        </p:nvSpPr>
        <p:spPr>
          <a:xfrm>
            <a:off x="2186793" y="4068417"/>
            <a:ext cx="1169668" cy="4079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5" name="Ellipsi 24"/>
          <p:cNvSpPr/>
          <p:nvPr/>
        </p:nvSpPr>
        <p:spPr>
          <a:xfrm>
            <a:off x="3395655" y="3267040"/>
            <a:ext cx="1169668" cy="377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mtClean="0"/>
          </a:p>
          <a:p>
            <a:pPr algn="ctr"/>
            <a:endParaRPr lang="fi-FI" dirty="0"/>
          </a:p>
        </p:txBody>
      </p:sp>
      <p:sp>
        <p:nvSpPr>
          <p:cNvPr id="29" name="Ellipsi 28"/>
          <p:cNvSpPr/>
          <p:nvPr/>
        </p:nvSpPr>
        <p:spPr>
          <a:xfrm>
            <a:off x="3393852" y="4076186"/>
            <a:ext cx="1169668" cy="409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/>
        </p:nvSpPr>
        <p:spPr>
          <a:xfrm>
            <a:off x="104185" y="4527315"/>
            <a:ext cx="8818120" cy="2776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Toiminnan ja palveluiden kehittämisen ja digitalisoinnin investointijohtoryhmä ja -sihteeristö</a:t>
            </a:r>
          </a:p>
        </p:txBody>
      </p:sp>
      <p:sp>
        <p:nvSpPr>
          <p:cNvPr id="32" name="Tekstiruutu 31"/>
          <p:cNvSpPr txBox="1"/>
          <p:nvPr/>
        </p:nvSpPr>
        <p:spPr>
          <a:xfrm>
            <a:off x="1910317" y="1145790"/>
            <a:ext cx="1820382" cy="2100575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TYÖLLISYYS JA KILPAILUKYKY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Kilpailukykyiset yritystoiminnan edellytykset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Kannustinloukut ja rakenteellinen työttömyys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Paikallinen sopiminen ja työllistämisen esteet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Työvoimahallinnon uudistaminen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Asuntorakentamista </a:t>
            </a: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kstiruutu 32"/>
          <p:cNvSpPr txBox="1"/>
          <p:nvPr/>
        </p:nvSpPr>
        <p:spPr>
          <a:xfrm>
            <a:off x="3783848" y="1143039"/>
            <a:ext cx="1805371" cy="2100575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OSAAMINEN JA KOULUTUS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Uudet oppimisympäristöt ja </a:t>
            </a:r>
            <a:r>
              <a:rPr lang="fi-FI" sz="11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digitalisaatio</a:t>
            </a: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Toiseen asteen ammatillinen koulutus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Siirtyminen työelämään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Taiteen ja kulttuurin saavutettavuus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Korkeakoulujen ja elinkeinoelämän </a:t>
            </a:r>
            <a:r>
              <a:rPr lang="fi-FI" sz="1100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yhteistyö</a:t>
            </a: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Tekstiruutu 33"/>
          <p:cNvSpPr txBox="1"/>
          <p:nvPr/>
        </p:nvSpPr>
        <p:spPr>
          <a:xfrm>
            <a:off x="5657814" y="1143039"/>
            <a:ext cx="1722604" cy="2269852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HYVINVOINTI JA TERVEYS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Palvelut asiakaslähtöisiksi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Terveys, hyvinvointi ja eriarvoisuus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Lapsi- ja perhepalvelujen muutosohjelma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Ikäihmisten kotihoito ja omaishoito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Osatyökykyiset työhön</a:t>
            </a: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Tekstiruutu 34"/>
          <p:cNvSpPr txBox="1"/>
          <p:nvPr/>
        </p:nvSpPr>
        <p:spPr>
          <a:xfrm>
            <a:off x="7426413" y="1157180"/>
            <a:ext cx="1503805" cy="2269852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BIOTALOUS JA PUHTAAT RATKAISUT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Hiiletön, puhdas, uusiutuva energia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Uudet metsätuotteet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Kiertotalous ja puhtaat ratkaisut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Ruuantuotanto ja sininen biotalous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Luontopolitiikka</a:t>
            </a: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6" name="Tekstiruutu 35"/>
          <p:cNvSpPr txBox="1"/>
          <p:nvPr/>
        </p:nvSpPr>
        <p:spPr>
          <a:xfrm>
            <a:off x="104185" y="1135601"/>
            <a:ext cx="1747205" cy="2100575"/>
          </a:xfrm>
          <a:prstGeom prst="rect">
            <a:avLst/>
          </a:prstGeom>
          <a:solidFill>
            <a:schemeClr val="accent4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DIGITALISAATIO, KOKEILUT, NORMIT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Digitalisoidaan julkiset palvelut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Digiliiketoiminnan kasvuympäristö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Sujuvoitetaan säädöksiä 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Kokeilukulttuuri</a:t>
            </a:r>
          </a:p>
          <a:p>
            <a:pPr marL="214313" indent="-214313">
              <a:buFont typeface="Arial" charset="0"/>
              <a:buChar char="•"/>
            </a:pPr>
            <a:r>
              <a:rPr lang="fi-FI" sz="11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Johtaminen ja toimeenpano</a:t>
            </a: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14313" indent="-214313">
              <a:buFont typeface="Arial" charset="0"/>
              <a:buChar char="•"/>
            </a:pPr>
            <a:endParaRPr lang="fi-FI" sz="11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1" name="Ryhmitä 50"/>
          <p:cNvGrpSpPr/>
          <p:nvPr/>
        </p:nvGrpSpPr>
        <p:grpSpPr>
          <a:xfrm>
            <a:off x="154807" y="3230018"/>
            <a:ext cx="8883596" cy="1264699"/>
            <a:chOff x="206409" y="4311181"/>
            <a:chExt cx="11844795" cy="1686265"/>
          </a:xfrm>
        </p:grpSpPr>
        <p:sp>
          <p:nvSpPr>
            <p:cNvPr id="50" name="Suorakulmio 49"/>
            <p:cNvSpPr/>
            <p:nvPr/>
          </p:nvSpPr>
          <p:spPr>
            <a:xfrm>
              <a:off x="206409" y="4347881"/>
              <a:ext cx="11844795" cy="16495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37" name="Nuoli: Ylös 36"/>
            <p:cNvSpPr/>
            <p:nvPr/>
          </p:nvSpPr>
          <p:spPr>
            <a:xfrm>
              <a:off x="3508207" y="4311181"/>
              <a:ext cx="484632" cy="1566163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dirty="0"/>
            </a:p>
          </p:txBody>
        </p:sp>
        <p:sp>
          <p:nvSpPr>
            <p:cNvPr id="38" name="Nuoli: Ylös 37"/>
            <p:cNvSpPr/>
            <p:nvPr/>
          </p:nvSpPr>
          <p:spPr>
            <a:xfrm>
              <a:off x="5976123" y="4311181"/>
              <a:ext cx="484632" cy="1566163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dirty="0"/>
            </a:p>
          </p:txBody>
        </p:sp>
        <p:sp>
          <p:nvSpPr>
            <p:cNvPr id="39" name="Nuoli: Ylös 38"/>
            <p:cNvSpPr/>
            <p:nvPr/>
          </p:nvSpPr>
          <p:spPr>
            <a:xfrm>
              <a:off x="8468551" y="4347881"/>
              <a:ext cx="484632" cy="1566163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dirty="0"/>
            </a:p>
          </p:txBody>
        </p:sp>
        <p:sp>
          <p:nvSpPr>
            <p:cNvPr id="40" name="Nuoli: Ylös 39"/>
            <p:cNvSpPr/>
            <p:nvPr/>
          </p:nvSpPr>
          <p:spPr>
            <a:xfrm>
              <a:off x="10476582" y="4389581"/>
              <a:ext cx="484632" cy="1566163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dirty="0"/>
            </a:p>
          </p:txBody>
        </p:sp>
        <p:sp>
          <p:nvSpPr>
            <p:cNvPr id="13" name="Nuoli: Ylös 12"/>
            <p:cNvSpPr/>
            <p:nvPr/>
          </p:nvSpPr>
          <p:spPr>
            <a:xfrm>
              <a:off x="1376919" y="4348924"/>
              <a:ext cx="484632" cy="1566163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dirty="0"/>
            </a:p>
          </p:txBody>
        </p:sp>
        <p:sp>
          <p:nvSpPr>
            <p:cNvPr id="27" name="Nuoli: Vasen-oikea 26"/>
            <p:cNvSpPr/>
            <p:nvPr/>
          </p:nvSpPr>
          <p:spPr>
            <a:xfrm>
              <a:off x="320267" y="4875768"/>
              <a:ext cx="11448726" cy="775451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i="1" dirty="0">
                  <a:solidFill>
                    <a:schemeClr val="bg1"/>
                  </a:solidFill>
                </a:rPr>
                <a:t>Asiakkaiden tarpeet – Yhteiskunnan tarpeet</a:t>
              </a:r>
            </a:p>
          </p:txBody>
        </p:sp>
        <p:sp>
          <p:nvSpPr>
            <p:cNvPr id="28" name="Tekstiruutu 27"/>
            <p:cNvSpPr txBox="1"/>
            <p:nvPr/>
          </p:nvSpPr>
          <p:spPr>
            <a:xfrm>
              <a:off x="4415954" y="4653272"/>
              <a:ext cx="421953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500" b="1" dirty="0">
                  <a:solidFill>
                    <a:schemeClr val="accent2"/>
                  </a:solidFill>
                </a:rPr>
                <a:t>Hyödyt tuloksina ja vaikutuksina</a:t>
              </a:r>
            </a:p>
          </p:txBody>
        </p:sp>
        <p:sp>
          <p:nvSpPr>
            <p:cNvPr id="30" name="Tekstiruutu 29"/>
            <p:cNvSpPr txBox="1"/>
            <p:nvPr/>
          </p:nvSpPr>
          <p:spPr>
            <a:xfrm>
              <a:off x="3282061" y="5483866"/>
              <a:ext cx="682922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500" b="1" dirty="0">
                  <a:solidFill>
                    <a:schemeClr val="accent2"/>
                  </a:solidFill>
                </a:rPr>
                <a:t>Palveluiden ja toiminnan kehittäminen  ja digitalisointi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139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6" descr="Kuv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68505">
            <a:off x="419259" y="392518"/>
            <a:ext cx="8489352" cy="4987410"/>
          </a:xfrm>
          <a:prstGeom prst="rect">
            <a:avLst/>
          </a:prstGeom>
        </p:spPr>
      </p:pic>
      <p:sp>
        <p:nvSpPr>
          <p:cNvPr id="9" name="Tekstikehys 7"/>
          <p:cNvSpPr txBox="1"/>
          <p:nvPr/>
        </p:nvSpPr>
        <p:spPr>
          <a:xfrm>
            <a:off x="3252159" y="1468631"/>
            <a:ext cx="2717320" cy="95410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/>
            <a:r>
              <a:rPr lang="fi-FI" sz="2000" b="1" dirty="0">
                <a:solidFill>
                  <a:prstClr val="black"/>
                </a:solidFill>
              </a:rPr>
              <a:t>Yhteinen agenda</a:t>
            </a:r>
          </a:p>
          <a:p>
            <a:pPr lvl="0" algn="ctr"/>
            <a:r>
              <a:rPr lang="fi-FI" b="1" dirty="0">
                <a:solidFill>
                  <a:prstClr val="black"/>
                </a:solidFill>
              </a:rPr>
              <a:t>- MITÄ</a:t>
            </a:r>
          </a:p>
          <a:p>
            <a:endParaRPr lang="fi-FI" dirty="0"/>
          </a:p>
        </p:txBody>
      </p:sp>
      <p:sp>
        <p:nvSpPr>
          <p:cNvPr id="10" name="Tekstikehys 8"/>
          <p:cNvSpPr txBox="1"/>
          <p:nvPr/>
        </p:nvSpPr>
        <p:spPr>
          <a:xfrm>
            <a:off x="4834509" y="3237047"/>
            <a:ext cx="1917984" cy="120032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/>
            <a:r>
              <a:rPr lang="fi-FI" b="1" dirty="0">
                <a:solidFill>
                  <a:prstClr val="black"/>
                </a:solidFill>
              </a:rPr>
              <a:t>Yhteinen toimeenpano</a:t>
            </a:r>
          </a:p>
          <a:p>
            <a:pPr lvl="0"/>
            <a:r>
              <a:rPr lang="fi-FI" b="1" dirty="0">
                <a:solidFill>
                  <a:prstClr val="black"/>
                </a:solidFill>
              </a:rPr>
              <a:t>- MITEN</a:t>
            </a:r>
            <a:endParaRPr lang="fi-FI" b="1" dirty="0"/>
          </a:p>
          <a:p>
            <a:endParaRPr lang="fi-FI" dirty="0"/>
          </a:p>
        </p:txBody>
      </p:sp>
      <p:sp>
        <p:nvSpPr>
          <p:cNvPr id="11" name="Tekstikehys 9"/>
          <p:cNvSpPr txBox="1"/>
          <p:nvPr/>
        </p:nvSpPr>
        <p:spPr>
          <a:xfrm>
            <a:off x="2881222" y="3193914"/>
            <a:ext cx="1704846" cy="92332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/>
            <a:r>
              <a:rPr lang="fi-FI" b="1" dirty="0">
                <a:solidFill>
                  <a:prstClr val="black"/>
                </a:solidFill>
              </a:rPr>
              <a:t>Yhteinen tieto</a:t>
            </a:r>
          </a:p>
          <a:p>
            <a:pPr lvl="0"/>
            <a:r>
              <a:rPr lang="fi-FI" b="1" dirty="0"/>
              <a:t>- MIKSI</a:t>
            </a:r>
          </a:p>
          <a:p>
            <a:endParaRPr lang="fi-FI" dirty="0"/>
          </a:p>
        </p:txBody>
      </p:sp>
      <p:sp>
        <p:nvSpPr>
          <p:cNvPr id="12" name="Kuvatekstiellipsi 10"/>
          <p:cNvSpPr/>
          <p:nvPr/>
        </p:nvSpPr>
        <p:spPr>
          <a:xfrm>
            <a:off x="353684" y="422682"/>
            <a:ext cx="2337758" cy="1500997"/>
          </a:xfrm>
          <a:prstGeom prst="wedgeEllipseCallout">
            <a:avLst>
              <a:gd name="adj1" fmla="val 93838"/>
              <a:gd name="adj2" fmla="val 49289"/>
            </a:avLst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fi-FI" sz="1200" i="1" dirty="0">
                <a:solidFill>
                  <a:schemeClr val="tx1"/>
                </a:solidFill>
              </a:rPr>
              <a:t>Poliittisten päättäjien tahtotila - </a:t>
            </a:r>
            <a:r>
              <a:rPr lang="fi-FI" sz="1400" dirty="0">
                <a:solidFill>
                  <a:schemeClr val="tx1"/>
                </a:solidFill>
              </a:rPr>
              <a:t>Hallitusohjelma</a:t>
            </a:r>
          </a:p>
          <a:p>
            <a:pPr algn="ctr"/>
            <a:r>
              <a:rPr lang="fi-FI" sz="1400" dirty="0">
                <a:solidFill>
                  <a:schemeClr val="tx1"/>
                </a:solidFill>
              </a:rPr>
              <a:t>Hallituksen toiminta- suunnitelma </a:t>
            </a:r>
            <a:endParaRPr lang="fi-FI" sz="1400" i="1" dirty="0">
              <a:solidFill>
                <a:schemeClr val="tx1"/>
              </a:solidFill>
            </a:endParaRPr>
          </a:p>
        </p:txBody>
      </p:sp>
      <p:sp>
        <p:nvSpPr>
          <p:cNvPr id="13" name="Kuvatekstiellipsi 12"/>
          <p:cNvSpPr/>
          <p:nvPr/>
        </p:nvSpPr>
        <p:spPr>
          <a:xfrm>
            <a:off x="57151" y="2886223"/>
            <a:ext cx="2832899" cy="1714609"/>
          </a:xfrm>
          <a:prstGeom prst="wedgeEllipseCallout">
            <a:avLst>
              <a:gd name="adj1" fmla="val 76906"/>
              <a:gd name="adj2" fmla="val 18056"/>
            </a:avLst>
          </a:prstGeom>
          <a:solidFill>
            <a:srgbClr val="2ED0C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>
              <a:buFont typeface="Arial" pitchFamily="34" charset="0"/>
              <a:buChar char="•"/>
            </a:pPr>
            <a:endParaRPr lang="fi-FI" sz="14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Ennakointi, </a:t>
            </a:r>
            <a:r>
              <a:rPr lang="fi-FI" sz="1400" dirty="0" err="1">
                <a:solidFill>
                  <a:schemeClr val="tx1"/>
                </a:solidFill>
              </a:rPr>
              <a:t>tulevaisuukatsaukset</a:t>
            </a:r>
            <a:endParaRPr lang="fi-FI" sz="14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 Menokartoitus</a:t>
            </a:r>
          </a:p>
          <a:p>
            <a:pPr>
              <a:buFont typeface="Arial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 Vaikuttavuusarviointi</a:t>
            </a:r>
          </a:p>
          <a:p>
            <a:pPr>
              <a:buFont typeface="Arial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 Indikaattorit</a:t>
            </a:r>
          </a:p>
          <a:p>
            <a:pPr>
              <a:buFont typeface="Arial" pitchFamily="34" charset="0"/>
              <a:buChar char="•"/>
            </a:pPr>
            <a:r>
              <a:rPr lang="fi-FI" sz="1400" dirty="0" err="1">
                <a:solidFill>
                  <a:schemeClr val="tx1"/>
                </a:solidFill>
              </a:rPr>
              <a:t>jne</a:t>
            </a:r>
            <a:endParaRPr lang="fi-FI" sz="1400" dirty="0">
              <a:solidFill>
                <a:schemeClr val="tx1"/>
              </a:solidFill>
            </a:endParaRPr>
          </a:p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Kuvatekstiellipsi 13"/>
          <p:cNvSpPr/>
          <p:nvPr/>
        </p:nvSpPr>
        <p:spPr>
          <a:xfrm>
            <a:off x="6783238" y="3237046"/>
            <a:ext cx="2360762" cy="1647645"/>
          </a:xfrm>
          <a:prstGeom prst="wedgeEllipseCallout">
            <a:avLst>
              <a:gd name="adj1" fmla="val -81708"/>
              <a:gd name="adj2" fmla="val -2085"/>
            </a:avLst>
          </a:prstGeom>
          <a:solidFill>
            <a:srgbClr val="5CCA4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Budjetti-resursointi</a:t>
            </a:r>
          </a:p>
          <a:p>
            <a:pPr algn="ctr"/>
            <a:r>
              <a:rPr lang="fi-FI" sz="1600" dirty="0">
                <a:solidFill>
                  <a:schemeClr val="tx1"/>
                </a:solidFill>
              </a:rPr>
              <a:t>Kuntaohjaus</a:t>
            </a:r>
          </a:p>
          <a:p>
            <a:pPr algn="ctr"/>
            <a:r>
              <a:rPr lang="fi-FI" sz="1600" dirty="0">
                <a:solidFill>
                  <a:schemeClr val="tx1"/>
                </a:solidFill>
              </a:rPr>
              <a:t>Tulosohjaus</a:t>
            </a:r>
          </a:p>
          <a:p>
            <a:pPr algn="ctr"/>
            <a:r>
              <a:rPr lang="fi-FI" sz="1600" dirty="0" err="1">
                <a:solidFill>
                  <a:schemeClr val="tx1"/>
                </a:solidFill>
              </a:rPr>
              <a:t>jne</a:t>
            </a:r>
            <a:endParaRPr lang="fi-FI" sz="1600" dirty="0">
              <a:solidFill>
                <a:schemeClr val="tx1"/>
              </a:solidFill>
            </a:endParaRPr>
          </a:p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96281" y="-164554"/>
            <a:ext cx="7380376" cy="889873"/>
          </a:xfrm>
        </p:spPr>
        <p:txBody>
          <a:bodyPr>
            <a:normAutofit/>
          </a:bodyPr>
          <a:lstStyle/>
          <a:p>
            <a:r>
              <a:rPr lang="fi-FI" sz="2800" dirty="0" err="1"/>
              <a:t>OHRA-hankkeen</a:t>
            </a:r>
            <a:r>
              <a:rPr lang="fi-FI" sz="2800" dirty="0"/>
              <a:t> ehdotukset, tammikuu 2015</a:t>
            </a:r>
          </a:p>
        </p:txBody>
      </p:sp>
    </p:spTree>
    <p:extLst>
      <p:ext uri="{BB962C8B-B14F-4D97-AF65-F5344CB8AC3E}">
        <p14:creationId xmlns:p14="http://schemas.microsoft.com/office/powerpoint/2010/main" val="34815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6" descr="Kuv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68505">
            <a:off x="419259" y="411644"/>
            <a:ext cx="8489352" cy="498741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54742" y="-164554"/>
            <a:ext cx="4410268" cy="889873"/>
          </a:xfrm>
        </p:spPr>
        <p:txBody>
          <a:bodyPr>
            <a:normAutofit/>
          </a:bodyPr>
          <a:lstStyle/>
          <a:p>
            <a:r>
              <a:rPr lang="fi-FI" sz="2800" dirty="0"/>
              <a:t>Ohjaustyöryhmän ehdotukset</a:t>
            </a:r>
          </a:p>
        </p:txBody>
      </p:sp>
      <p:sp>
        <p:nvSpPr>
          <p:cNvPr id="8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6F497-09CF-46C7-9736-63C6D060B295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9" name="Tekstikehys 7"/>
          <p:cNvSpPr txBox="1"/>
          <p:nvPr/>
        </p:nvSpPr>
        <p:spPr>
          <a:xfrm>
            <a:off x="3252159" y="1468631"/>
            <a:ext cx="2717320" cy="95410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/>
            <a:r>
              <a:rPr lang="fi-FI" sz="2000" b="1" dirty="0">
                <a:solidFill>
                  <a:prstClr val="black"/>
                </a:solidFill>
              </a:rPr>
              <a:t>Yhteinen agenda</a:t>
            </a:r>
          </a:p>
          <a:p>
            <a:pPr lvl="0" algn="ctr"/>
            <a:r>
              <a:rPr lang="fi-FI" b="1" dirty="0">
                <a:solidFill>
                  <a:prstClr val="black"/>
                </a:solidFill>
              </a:rPr>
              <a:t>- MITÄ</a:t>
            </a:r>
          </a:p>
          <a:p>
            <a:endParaRPr lang="fi-FI" dirty="0"/>
          </a:p>
        </p:txBody>
      </p:sp>
      <p:sp>
        <p:nvSpPr>
          <p:cNvPr id="10" name="Tekstikehys 8"/>
          <p:cNvSpPr txBox="1"/>
          <p:nvPr/>
        </p:nvSpPr>
        <p:spPr>
          <a:xfrm>
            <a:off x="4834509" y="3237047"/>
            <a:ext cx="1917984" cy="120032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/>
            <a:r>
              <a:rPr lang="fi-FI" b="1" dirty="0">
                <a:solidFill>
                  <a:prstClr val="black"/>
                </a:solidFill>
              </a:rPr>
              <a:t>Yhteinen toimeenpano</a:t>
            </a:r>
          </a:p>
          <a:p>
            <a:pPr lvl="0"/>
            <a:r>
              <a:rPr lang="fi-FI" b="1" dirty="0">
                <a:solidFill>
                  <a:prstClr val="black"/>
                </a:solidFill>
              </a:rPr>
              <a:t>- MITEN</a:t>
            </a:r>
            <a:endParaRPr lang="fi-FI" b="1" dirty="0"/>
          </a:p>
          <a:p>
            <a:endParaRPr lang="fi-FI" dirty="0"/>
          </a:p>
        </p:txBody>
      </p:sp>
      <p:sp>
        <p:nvSpPr>
          <p:cNvPr id="11" name="Tekstikehys 9"/>
          <p:cNvSpPr txBox="1"/>
          <p:nvPr/>
        </p:nvSpPr>
        <p:spPr>
          <a:xfrm>
            <a:off x="2881222" y="3193914"/>
            <a:ext cx="1704846" cy="92332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/>
            <a:r>
              <a:rPr lang="fi-FI" b="1" dirty="0">
                <a:solidFill>
                  <a:prstClr val="black"/>
                </a:solidFill>
              </a:rPr>
              <a:t>Yhteinen tieto</a:t>
            </a:r>
          </a:p>
          <a:p>
            <a:pPr lvl="0"/>
            <a:r>
              <a:rPr lang="fi-FI" b="1" dirty="0"/>
              <a:t>- MIKSI</a:t>
            </a:r>
          </a:p>
          <a:p>
            <a:endParaRPr lang="fi-FI" dirty="0"/>
          </a:p>
        </p:txBody>
      </p:sp>
      <p:sp>
        <p:nvSpPr>
          <p:cNvPr id="12" name="Kuvatekstiellipsi 10"/>
          <p:cNvSpPr/>
          <p:nvPr/>
        </p:nvSpPr>
        <p:spPr>
          <a:xfrm>
            <a:off x="269423" y="62526"/>
            <a:ext cx="2422020" cy="1500997"/>
          </a:xfrm>
          <a:prstGeom prst="wedgeEllipseCallout">
            <a:avLst>
              <a:gd name="adj1" fmla="val 93838"/>
              <a:gd name="adj2" fmla="val 49289"/>
            </a:avLst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fi-FI" sz="1400" dirty="0" err="1">
                <a:solidFill>
                  <a:schemeClr val="tx1"/>
                </a:solidFill>
              </a:rPr>
              <a:t>A.Hallitusohjelman</a:t>
            </a:r>
            <a:r>
              <a:rPr lang="fi-FI" sz="1400" dirty="0">
                <a:solidFill>
                  <a:schemeClr val="tx1"/>
                </a:solidFill>
              </a:rPr>
              <a:t> painopistealueet palveluiden ja prosessien </a:t>
            </a:r>
            <a:r>
              <a:rPr lang="fi-FI" sz="1400" dirty="0" err="1">
                <a:solidFill>
                  <a:schemeClr val="tx1"/>
                </a:solidFill>
              </a:rPr>
              <a:t>digitalisaation</a:t>
            </a:r>
            <a:r>
              <a:rPr lang="fi-FI" sz="1400" dirty="0">
                <a:solidFill>
                  <a:schemeClr val="tx1"/>
                </a:solidFill>
              </a:rPr>
              <a:t> perustaksi </a:t>
            </a:r>
            <a:endParaRPr lang="fi-FI" sz="1400" i="1" dirty="0">
              <a:solidFill>
                <a:schemeClr val="tx1"/>
              </a:solidFill>
            </a:endParaRPr>
          </a:p>
        </p:txBody>
      </p:sp>
      <p:sp>
        <p:nvSpPr>
          <p:cNvPr id="13" name="Kuvatekstiellipsi 12"/>
          <p:cNvSpPr/>
          <p:nvPr/>
        </p:nvSpPr>
        <p:spPr>
          <a:xfrm>
            <a:off x="107505" y="3507854"/>
            <a:ext cx="2734972" cy="1647645"/>
          </a:xfrm>
          <a:prstGeom prst="wedgeEllipseCallout">
            <a:avLst>
              <a:gd name="adj1" fmla="val 71334"/>
              <a:gd name="adj2" fmla="val -35129"/>
            </a:avLst>
          </a:prstGeom>
          <a:solidFill>
            <a:srgbClr val="2ED0C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>
              <a:buFont typeface="Arial" pitchFamily="34" charset="0"/>
              <a:buChar char="•"/>
            </a:pPr>
            <a:endParaRPr lang="fi-FI" sz="1400" dirty="0">
              <a:solidFill>
                <a:schemeClr val="tx1"/>
              </a:solidFill>
            </a:endParaRPr>
          </a:p>
          <a:p>
            <a:r>
              <a:rPr lang="fi-FI" sz="1400" dirty="0">
                <a:solidFill>
                  <a:schemeClr val="tx1"/>
                </a:solidFill>
              </a:rPr>
              <a:t>B. Asiakaslähtöisyys ja tuottavuuden lisääminen toiminnan ja palveluiden </a:t>
            </a:r>
            <a:r>
              <a:rPr lang="fi-FI" sz="1400" dirty="0" err="1">
                <a:solidFill>
                  <a:schemeClr val="tx1"/>
                </a:solidFill>
              </a:rPr>
              <a:t>digita-lisoinnin</a:t>
            </a:r>
            <a:r>
              <a:rPr lang="fi-FI" sz="1400" dirty="0">
                <a:solidFill>
                  <a:schemeClr val="tx1"/>
                </a:solidFill>
              </a:rPr>
              <a:t> ajureiksi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Kuvatekstiellipsi 13"/>
          <p:cNvSpPr/>
          <p:nvPr/>
        </p:nvSpPr>
        <p:spPr>
          <a:xfrm>
            <a:off x="6732241" y="3363839"/>
            <a:ext cx="2360762" cy="1647645"/>
          </a:xfrm>
          <a:prstGeom prst="wedgeEllipseCallout">
            <a:avLst>
              <a:gd name="adj1" fmla="val -72025"/>
              <a:gd name="adj2" fmla="val -3626"/>
            </a:avLst>
          </a:prstGeom>
          <a:solidFill>
            <a:srgbClr val="5CCA4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C. Palveluiden ja prosessien investoinnit haltuun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5" name="Kuvatekstiellipsi 13"/>
          <p:cNvSpPr/>
          <p:nvPr/>
        </p:nvSpPr>
        <p:spPr>
          <a:xfrm>
            <a:off x="6804249" y="1563638"/>
            <a:ext cx="2360762" cy="1647645"/>
          </a:xfrm>
          <a:prstGeom prst="wedgeEllipseCallout">
            <a:avLst>
              <a:gd name="adj1" fmla="val -70027"/>
              <a:gd name="adj2" fmla="val 25114"/>
            </a:avLst>
          </a:prstGeom>
          <a:solidFill>
            <a:srgbClr val="5CCA4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D. Annetaan muutoksen toimeenpanon johtamiseen mandaatti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Kuvatekstiellipsi 12"/>
          <p:cNvSpPr/>
          <p:nvPr/>
        </p:nvSpPr>
        <p:spPr>
          <a:xfrm>
            <a:off x="-35179" y="1995686"/>
            <a:ext cx="2734972" cy="1647645"/>
          </a:xfrm>
          <a:prstGeom prst="wedgeEllipseCallout">
            <a:avLst>
              <a:gd name="adj1" fmla="val 73800"/>
              <a:gd name="adj2" fmla="val 631"/>
            </a:avLst>
          </a:prstGeom>
          <a:solidFill>
            <a:srgbClr val="2ED0C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r>
              <a:rPr lang="fi-FI" sz="1400" dirty="0">
                <a:solidFill>
                  <a:schemeClr val="tx1"/>
                </a:solidFill>
              </a:rPr>
              <a:t>E. Digitalisaation tilannekuva arvioinnin, seurannan ja oppimisen mahdollistamiseksi</a:t>
            </a:r>
          </a:p>
        </p:txBody>
      </p:sp>
    </p:spTree>
    <p:extLst>
      <p:ext uri="{BB962C8B-B14F-4D97-AF65-F5344CB8AC3E}">
        <p14:creationId xmlns:p14="http://schemas.microsoft.com/office/powerpoint/2010/main" val="5100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uora yhdysviiva 8"/>
          <p:cNvCxnSpPr/>
          <p:nvPr/>
        </p:nvCxnSpPr>
        <p:spPr>
          <a:xfrm>
            <a:off x="7977066" y="1727812"/>
            <a:ext cx="0" cy="2122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orakulmio 2"/>
          <p:cNvSpPr/>
          <p:nvPr/>
        </p:nvSpPr>
        <p:spPr>
          <a:xfrm>
            <a:off x="28103" y="200214"/>
            <a:ext cx="1818631" cy="96088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32" name="Suorakulmio 31"/>
          <p:cNvSpPr/>
          <p:nvPr/>
        </p:nvSpPr>
        <p:spPr>
          <a:xfrm>
            <a:off x="210800" y="1202494"/>
            <a:ext cx="2062923" cy="33859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33" name="Tekstiruutu 32"/>
          <p:cNvSpPr txBox="1"/>
          <p:nvPr/>
        </p:nvSpPr>
        <p:spPr>
          <a:xfrm>
            <a:off x="149250" y="1202981"/>
            <a:ext cx="2263228" cy="105408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1200" dirty="0"/>
              <a:t>Hallitus*</a:t>
            </a:r>
          </a:p>
          <a:p>
            <a:pPr algn="ctr"/>
            <a:endParaRPr lang="fi-FI" sz="1200" dirty="0"/>
          </a:p>
          <a:p>
            <a:pPr algn="ctr"/>
            <a:r>
              <a:rPr lang="fi-FI" sz="1200" dirty="0"/>
              <a:t>Painopistealueiden </a:t>
            </a:r>
          </a:p>
          <a:p>
            <a:pPr algn="ctr"/>
            <a:r>
              <a:rPr lang="fi-FI" sz="1200" dirty="0"/>
              <a:t>ministeriryhmät</a:t>
            </a:r>
          </a:p>
          <a:p>
            <a:pPr algn="ctr"/>
            <a:endParaRPr lang="fi-FI" sz="1600" dirty="0"/>
          </a:p>
        </p:txBody>
      </p:sp>
      <p:sp>
        <p:nvSpPr>
          <p:cNvPr id="35" name="Tekstiruutu 34"/>
          <p:cNvSpPr txBox="1"/>
          <p:nvPr/>
        </p:nvSpPr>
        <p:spPr>
          <a:xfrm>
            <a:off x="516177" y="2370098"/>
            <a:ext cx="1542730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fi-FI" sz="1600" b="1" dirty="0" err="1" smtClean="0">
                <a:solidFill>
                  <a:schemeClr val="accent4"/>
                </a:solidFill>
              </a:rPr>
              <a:t>Investointijoh-</a:t>
            </a:r>
            <a:endParaRPr lang="fi-FI" sz="1600" b="1" dirty="0" smtClean="0">
              <a:solidFill>
                <a:schemeClr val="accent4"/>
              </a:solidFill>
            </a:endParaRPr>
          </a:p>
          <a:p>
            <a:pPr algn="ctr"/>
            <a:r>
              <a:rPr lang="fi-FI" sz="1600" b="1" dirty="0" err="1" smtClean="0">
                <a:solidFill>
                  <a:schemeClr val="accent4"/>
                </a:solidFill>
              </a:rPr>
              <a:t>toryhmä</a:t>
            </a:r>
            <a:r>
              <a:rPr lang="fi-FI" sz="1100" b="1" dirty="0" smtClean="0">
                <a:solidFill>
                  <a:schemeClr val="accent4"/>
                </a:solidFill>
              </a:rPr>
              <a:t> </a:t>
            </a:r>
            <a:endParaRPr lang="fi-FI" sz="1100" b="1" dirty="0">
              <a:solidFill>
                <a:schemeClr val="accent4"/>
              </a:solidFill>
            </a:endParaRPr>
          </a:p>
        </p:txBody>
      </p:sp>
      <p:sp>
        <p:nvSpPr>
          <p:cNvPr id="36" name="Tekstiruutu 35"/>
          <p:cNvSpPr txBox="1"/>
          <p:nvPr/>
        </p:nvSpPr>
        <p:spPr>
          <a:xfrm>
            <a:off x="164886" y="3494206"/>
            <a:ext cx="2170780" cy="6617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Investointijohtoryhmän sihteeristö</a:t>
            </a:r>
          </a:p>
          <a:p>
            <a:pPr algn="ctr"/>
            <a:r>
              <a:rPr lang="fi-FI" sz="1000" dirty="0"/>
              <a:t>(VM ohjaustiimi: </a:t>
            </a:r>
            <a:r>
              <a:rPr lang="fi-FI" sz="1000" dirty="0" err="1"/>
              <a:t>Bo/JulkICT/HO</a:t>
            </a:r>
            <a:r>
              <a:rPr lang="fi-FI" sz="1000" dirty="0"/>
              <a:t>)</a:t>
            </a:r>
          </a:p>
        </p:txBody>
      </p:sp>
      <p:sp>
        <p:nvSpPr>
          <p:cNvPr id="37" name="Suorakulmio 36"/>
          <p:cNvSpPr/>
          <p:nvPr/>
        </p:nvSpPr>
        <p:spPr>
          <a:xfrm>
            <a:off x="6949595" y="1202494"/>
            <a:ext cx="2062923" cy="33859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52" name="Tekstiruutu 51"/>
          <p:cNvSpPr txBox="1"/>
          <p:nvPr/>
        </p:nvSpPr>
        <p:spPr>
          <a:xfrm>
            <a:off x="7430713" y="1447363"/>
            <a:ext cx="1519198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i-FI" dirty="0"/>
              <a:t>Vastuujohtaja</a:t>
            </a:r>
          </a:p>
        </p:txBody>
      </p:sp>
      <p:sp>
        <p:nvSpPr>
          <p:cNvPr id="53" name="Tekstiruutu 52"/>
          <p:cNvSpPr txBox="1"/>
          <p:nvPr/>
        </p:nvSpPr>
        <p:spPr>
          <a:xfrm>
            <a:off x="7312397" y="3159301"/>
            <a:ext cx="1490793" cy="284693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none" lIns="68580" tIns="34290" rIns="68580" bIns="34290" rtlCol="0">
            <a:spAutoFit/>
          </a:bodyPr>
          <a:lstStyle>
            <a:defPPr>
              <a:defRPr lang="fi-FI"/>
            </a:defPPr>
            <a:lvl1pPr>
              <a:defRPr sz="1350"/>
            </a:lvl1pPr>
          </a:lstStyle>
          <a:p>
            <a:r>
              <a:rPr lang="fi-FI" sz="1400" dirty="0"/>
              <a:t>Toteutusresurssit</a:t>
            </a:r>
          </a:p>
        </p:txBody>
      </p:sp>
      <p:sp>
        <p:nvSpPr>
          <p:cNvPr id="55" name="Tekstiruutu 54"/>
          <p:cNvSpPr txBox="1"/>
          <p:nvPr/>
        </p:nvSpPr>
        <p:spPr>
          <a:xfrm>
            <a:off x="7067700" y="3841066"/>
            <a:ext cx="1943825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dirty="0"/>
              <a:t>Muutoksen ja toimeenpanon tuki</a:t>
            </a:r>
          </a:p>
        </p:txBody>
      </p:sp>
      <p:sp>
        <p:nvSpPr>
          <p:cNvPr id="56" name="Tekstiruutu 55"/>
          <p:cNvSpPr txBox="1"/>
          <p:nvPr/>
        </p:nvSpPr>
        <p:spPr>
          <a:xfrm>
            <a:off x="7512012" y="2294585"/>
            <a:ext cx="1343958" cy="346249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none" lIns="68580" tIns="34290" rIns="68580" bIns="34290" rtlCol="0">
            <a:spAutoFit/>
          </a:bodyPr>
          <a:lstStyle/>
          <a:p>
            <a:r>
              <a:rPr lang="fi-FI" dirty="0"/>
              <a:t>Johtoryhmä</a:t>
            </a:r>
          </a:p>
        </p:txBody>
      </p:sp>
      <p:sp>
        <p:nvSpPr>
          <p:cNvPr id="40" name="Tekstiruutu 39"/>
          <p:cNvSpPr txBox="1"/>
          <p:nvPr/>
        </p:nvSpPr>
        <p:spPr>
          <a:xfrm>
            <a:off x="2550181" y="1372033"/>
            <a:ext cx="2107405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TUNNISTETTU ASIAKASTARVE – POTENTIAALINEN ASIAKASHYÖTY</a:t>
            </a:r>
          </a:p>
        </p:txBody>
      </p:sp>
      <p:sp>
        <p:nvSpPr>
          <p:cNvPr id="91" name="Tekstiruutu 90"/>
          <p:cNvSpPr txBox="1"/>
          <p:nvPr/>
        </p:nvSpPr>
        <p:spPr>
          <a:xfrm>
            <a:off x="243802" y="-2658"/>
            <a:ext cx="7999964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i-FI" sz="2100" b="1" dirty="0"/>
              <a:t>Poikkihallinnollinen toiminnan ja palveluiden kehittäminen </a:t>
            </a:r>
          </a:p>
          <a:p>
            <a:r>
              <a:rPr lang="fi-FI" sz="1500" i="1" dirty="0" err="1"/>
              <a:t>Poliittis</a:t>
            </a:r>
            <a:r>
              <a:rPr lang="fi-FI" sz="1500" i="1" dirty="0"/>
              <a:t>-strateginen ohjaus sekä toimeenpanon ja muutoksen johtaminen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98816" y="747406"/>
            <a:ext cx="2054370" cy="4078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1100" b="1" dirty="0"/>
              <a:t>Toiminnan ja palveluiden kehittämisen ohjaus</a:t>
            </a:r>
          </a:p>
        </p:txBody>
      </p:sp>
      <p:sp>
        <p:nvSpPr>
          <p:cNvPr id="92" name="Tekstiruutu 91"/>
          <p:cNvSpPr txBox="1"/>
          <p:nvPr/>
        </p:nvSpPr>
        <p:spPr>
          <a:xfrm>
            <a:off x="6962883" y="642889"/>
            <a:ext cx="2054370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1100" b="1" dirty="0"/>
              <a:t>Toiminnan ja palveluiden kehittämisen toimeenpanon ja muutoksen johtaminen</a:t>
            </a:r>
          </a:p>
        </p:txBody>
      </p:sp>
      <p:sp>
        <p:nvSpPr>
          <p:cNvPr id="94" name="Nuoli: Ylös 93"/>
          <p:cNvSpPr/>
          <p:nvPr/>
        </p:nvSpPr>
        <p:spPr>
          <a:xfrm>
            <a:off x="1478596" y="2979868"/>
            <a:ext cx="216210" cy="3588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96" name="Nuoli: Ylös 95"/>
          <p:cNvSpPr/>
          <p:nvPr/>
        </p:nvSpPr>
        <p:spPr>
          <a:xfrm>
            <a:off x="1478596" y="1995687"/>
            <a:ext cx="216210" cy="3588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97" name="Nuoli: Ylös 96"/>
          <p:cNvSpPr/>
          <p:nvPr/>
        </p:nvSpPr>
        <p:spPr>
          <a:xfrm rot="10800000">
            <a:off x="829314" y="2008442"/>
            <a:ext cx="216210" cy="3588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98" name="Nuoli: Ylös 97"/>
          <p:cNvSpPr/>
          <p:nvPr/>
        </p:nvSpPr>
        <p:spPr>
          <a:xfrm rot="10800000">
            <a:off x="812723" y="3001926"/>
            <a:ext cx="216210" cy="3588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4" name="Suorakulmio 3"/>
          <p:cNvSpPr/>
          <p:nvPr/>
        </p:nvSpPr>
        <p:spPr>
          <a:xfrm>
            <a:off x="280691" y="4622066"/>
            <a:ext cx="1994777" cy="19236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fi-FI" sz="800" i="1" dirty="0"/>
              <a:t>*= strategiaistunto/rahakunta/yleisistunto</a:t>
            </a:r>
          </a:p>
        </p:txBody>
      </p:sp>
      <p:sp>
        <p:nvSpPr>
          <p:cNvPr id="5" name="Tasakylkinen kolmio 4"/>
          <p:cNvSpPr/>
          <p:nvPr/>
        </p:nvSpPr>
        <p:spPr>
          <a:xfrm rot="5400000">
            <a:off x="704255" y="2779724"/>
            <a:ext cx="3385921" cy="2305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00" name="Tasakylkinen kolmio 99"/>
          <p:cNvSpPr/>
          <p:nvPr/>
        </p:nvSpPr>
        <p:spPr>
          <a:xfrm rot="16200000">
            <a:off x="5114007" y="2748279"/>
            <a:ext cx="3385921" cy="2934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101" name="Tekstiruutu 100"/>
          <p:cNvSpPr txBox="1"/>
          <p:nvPr/>
        </p:nvSpPr>
        <p:spPr>
          <a:xfrm>
            <a:off x="2532628" y="2191839"/>
            <a:ext cx="222393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KEHITTÄMISEN JA MUUTOKSEN TAVOITTEET JA NIITÄ TÄSMENTVÄT INDIKAATTORIT/MITTARIT</a:t>
            </a:r>
          </a:p>
        </p:txBody>
      </p:sp>
      <p:sp>
        <p:nvSpPr>
          <p:cNvPr id="57" name="Suorakulmio 38"/>
          <p:cNvSpPr/>
          <p:nvPr/>
        </p:nvSpPr>
        <p:spPr>
          <a:xfrm>
            <a:off x="2575456" y="1202053"/>
            <a:ext cx="3997935" cy="6817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58" name="Tekstiruutu 39"/>
          <p:cNvSpPr txBox="1"/>
          <p:nvPr/>
        </p:nvSpPr>
        <p:spPr>
          <a:xfrm>
            <a:off x="2595013" y="1311303"/>
            <a:ext cx="2107405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TUNNISTETTU ASIAKASTARVE – POTENTIAALINEN ASIAKASHYÖTY</a:t>
            </a:r>
          </a:p>
        </p:txBody>
      </p:sp>
      <p:sp>
        <p:nvSpPr>
          <p:cNvPr id="59" name="Tekstiruutu 40"/>
          <p:cNvSpPr txBox="1"/>
          <p:nvPr/>
        </p:nvSpPr>
        <p:spPr>
          <a:xfrm>
            <a:off x="4615575" y="1311303"/>
            <a:ext cx="204465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YHTEISKUNNALLINEN TARVE – POTENTIAALINEN VAIKUTTAVUUS</a:t>
            </a:r>
          </a:p>
        </p:txBody>
      </p:sp>
      <p:sp>
        <p:nvSpPr>
          <p:cNvPr id="60" name="Suorakulmio 41"/>
          <p:cNvSpPr/>
          <p:nvPr/>
        </p:nvSpPr>
        <p:spPr>
          <a:xfrm>
            <a:off x="2595013" y="2097094"/>
            <a:ext cx="3978377" cy="6817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61" name="Suorakulmio 44"/>
          <p:cNvSpPr/>
          <p:nvPr/>
        </p:nvSpPr>
        <p:spPr>
          <a:xfrm>
            <a:off x="2594396" y="3002388"/>
            <a:ext cx="3997935" cy="6817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62" name="Tekstiruutu 45"/>
          <p:cNvSpPr txBox="1"/>
          <p:nvPr/>
        </p:nvSpPr>
        <p:spPr>
          <a:xfrm>
            <a:off x="3154507" y="3048808"/>
            <a:ext cx="2831544" cy="2077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i-FI" sz="900" b="1" dirty="0">
                <a:solidFill>
                  <a:srgbClr val="002060"/>
                </a:solidFill>
              </a:rPr>
              <a:t>MUUTOKSEN JA TOIMEENPANON JOHTAMINEN</a:t>
            </a:r>
          </a:p>
        </p:txBody>
      </p:sp>
      <p:sp>
        <p:nvSpPr>
          <p:cNvPr id="63" name="Tekstiruutu 46"/>
          <p:cNvSpPr txBox="1"/>
          <p:nvPr/>
        </p:nvSpPr>
        <p:spPr>
          <a:xfrm>
            <a:off x="3050257" y="3379955"/>
            <a:ext cx="1420902" cy="2077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i-FI" sz="900" b="1" i="1" dirty="0">
                <a:solidFill>
                  <a:srgbClr val="002060"/>
                </a:solidFill>
              </a:rPr>
              <a:t>JOHTAMISMANDAATTI</a:t>
            </a:r>
          </a:p>
        </p:txBody>
      </p:sp>
      <p:sp>
        <p:nvSpPr>
          <p:cNvPr id="64" name="Tekstiruutu 47"/>
          <p:cNvSpPr txBox="1"/>
          <p:nvPr/>
        </p:nvSpPr>
        <p:spPr>
          <a:xfrm>
            <a:off x="4812867" y="3379954"/>
            <a:ext cx="1683794" cy="2077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i-FI" sz="900" b="1" i="1" dirty="0">
                <a:solidFill>
                  <a:srgbClr val="002060"/>
                </a:solidFill>
              </a:rPr>
              <a:t>TOIMEENPANOMANDAATTI</a:t>
            </a:r>
          </a:p>
        </p:txBody>
      </p:sp>
      <p:sp>
        <p:nvSpPr>
          <p:cNvPr id="65" name="Suorakulmio 48"/>
          <p:cNvSpPr/>
          <p:nvPr/>
        </p:nvSpPr>
        <p:spPr>
          <a:xfrm>
            <a:off x="2594396" y="3906253"/>
            <a:ext cx="3997935" cy="681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i-FI"/>
          </a:p>
        </p:txBody>
      </p:sp>
      <p:sp>
        <p:nvSpPr>
          <p:cNvPr id="66" name="Tekstiruutu 49"/>
          <p:cNvSpPr txBox="1"/>
          <p:nvPr/>
        </p:nvSpPr>
        <p:spPr>
          <a:xfrm>
            <a:off x="3042491" y="4073989"/>
            <a:ext cx="1350370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TILANNEKUVA </a:t>
            </a:r>
          </a:p>
          <a:p>
            <a:pPr algn="ctr"/>
            <a:r>
              <a:rPr lang="fi-FI" sz="900" b="1" dirty="0">
                <a:solidFill>
                  <a:schemeClr val="bg1"/>
                </a:solidFill>
              </a:rPr>
              <a:t>ON-LINE PALVELUNA</a:t>
            </a:r>
          </a:p>
        </p:txBody>
      </p:sp>
      <p:sp>
        <p:nvSpPr>
          <p:cNvPr id="67" name="Tekstiruutu 50"/>
          <p:cNvSpPr txBox="1"/>
          <p:nvPr/>
        </p:nvSpPr>
        <p:spPr>
          <a:xfrm>
            <a:off x="5296589" y="4062248"/>
            <a:ext cx="7861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ARVIOINTI</a:t>
            </a:r>
          </a:p>
          <a:p>
            <a:pPr algn="ctr"/>
            <a:r>
              <a:rPr lang="fi-FI" sz="900" b="1" dirty="0">
                <a:solidFill>
                  <a:schemeClr val="bg1"/>
                </a:solidFill>
              </a:rPr>
              <a:t>OPPIMINEN</a:t>
            </a:r>
          </a:p>
        </p:txBody>
      </p:sp>
      <p:sp>
        <p:nvSpPr>
          <p:cNvPr id="68" name="Tekstiruutu 92"/>
          <p:cNvSpPr txBox="1"/>
          <p:nvPr/>
        </p:nvSpPr>
        <p:spPr>
          <a:xfrm>
            <a:off x="3555220" y="851298"/>
            <a:ext cx="2183498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1500" b="1" dirty="0">
                <a:solidFill>
                  <a:schemeClr val="tx2"/>
                </a:solidFill>
              </a:rPr>
              <a:t>ASIAKAS</a:t>
            </a:r>
          </a:p>
        </p:txBody>
      </p:sp>
      <p:sp>
        <p:nvSpPr>
          <p:cNvPr id="69" name="Tekstiruutu 100"/>
          <p:cNvSpPr txBox="1"/>
          <p:nvPr/>
        </p:nvSpPr>
        <p:spPr>
          <a:xfrm>
            <a:off x="2577460" y="2191397"/>
            <a:ext cx="222393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KEHITTÄMISEN JA MUUTOKSEN TAVOITTEET JA NIITÄ TÄSMENTVÄT INDIKAATTORIT/MITTARIT</a:t>
            </a:r>
          </a:p>
        </p:txBody>
      </p:sp>
      <p:sp>
        <p:nvSpPr>
          <p:cNvPr id="70" name="Tekstiruutu 101"/>
          <p:cNvSpPr txBox="1"/>
          <p:nvPr/>
        </p:nvSpPr>
        <p:spPr>
          <a:xfrm>
            <a:off x="5077712" y="2242300"/>
            <a:ext cx="1337547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RAHOITUS</a:t>
            </a:r>
          </a:p>
          <a:p>
            <a:pPr algn="ctr"/>
            <a:r>
              <a:rPr lang="fi-FI" sz="900" b="1" dirty="0">
                <a:solidFill>
                  <a:schemeClr val="bg1"/>
                </a:solidFill>
              </a:rPr>
              <a:t>OSAAMISRESURSSIT</a:t>
            </a:r>
          </a:p>
        </p:txBody>
      </p:sp>
    </p:spTree>
    <p:extLst>
      <p:ext uri="{BB962C8B-B14F-4D97-AF65-F5344CB8AC3E}">
        <p14:creationId xmlns:p14="http://schemas.microsoft.com/office/powerpoint/2010/main" val="2934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laajakuva_fin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VM_malliesitys_laajakuva_fin.pptx" id="{5E2F9342-D100-4A6A-861F-0EF79530CC38}" vid="{D73DB736-942A-4773-A217-F01D9779491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75B11F29141554296DD05B02A92B9F7" ma:contentTypeVersion="" ma:contentTypeDescription="Luo uusi asiakirja." ma:contentTypeScope="" ma:versionID="479dc177d130370b6a7a14440fd5f3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5d0c2c2ee298487bfc6598426cc5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B6B7D9-0495-4A75-99FF-F3E9C2E77F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84B4CB-F57A-4158-B1B1-65FC8C5B36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CF5767-C559-4CF5-8DA5-94B4A74742AE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VM_malliesitys_laajakuva_fin</Template>
  <TotalTime>27</TotalTime>
  <Words>804</Words>
  <Application>Microsoft Office PowerPoint</Application>
  <PresentationFormat>Näytössä katseltava esitys (16:9)</PresentationFormat>
  <Paragraphs>437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VM_malliesitys_laajakuva_fin</vt:lpstr>
      <vt:lpstr>Digitalisaation ohjausmalli</vt:lpstr>
      <vt:lpstr>Ehdotetut toimenpiteet</vt:lpstr>
      <vt:lpstr>PowerPoint-esitys</vt:lpstr>
      <vt:lpstr>PowerPoint-esitys</vt:lpstr>
      <vt:lpstr>PowerPoint-esitys</vt:lpstr>
      <vt:lpstr>OHRA-hankkeen ehdotukset, tammikuu 2015</vt:lpstr>
      <vt:lpstr>Ohjaustyöryhmän ehdotukset</vt:lpstr>
      <vt:lpstr>PowerPoint-esitys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Digitalisaation ohjausmalli</dc:title>
  <dc:creator>Rissanen Olli-Pekka VM</dc:creator>
  <cp:lastModifiedBy>Kopponen Aleksi VM</cp:lastModifiedBy>
  <cp:revision>8</cp:revision>
  <dcterms:created xsi:type="dcterms:W3CDTF">2017-04-03T06:21:44Z</dcterms:created>
  <dcterms:modified xsi:type="dcterms:W3CDTF">2017-04-19T19:52:31Z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0x010100B75B11F29141554296DD05B02A92B9F7</vt:lpwstr>
  </property>
</Properties>
</file>