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6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748DCEC-3C34-2A81-9502-22450675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A361601D-ECF2-1D48-E5B7-F2149BA9A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2486" y="419659"/>
            <a:ext cx="10515600" cy="850342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fi-FI" dirty="0"/>
              <a:t>Pidä aina joku otsikko diassa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94448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B Kansileh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728172-5375-2EC9-8F46-ADC55F64D3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75" r="13375"/>
          <a:stretch/>
        </p:blipFill>
        <p:spPr>
          <a:xfrm>
            <a:off x="4079875" y="495074"/>
            <a:ext cx="7632700" cy="58612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1F0D29-2F60-BA22-9DBA-BB83BD8DCA93}"/>
              </a:ext>
            </a:extLst>
          </p:cNvPr>
          <p:cNvSpPr/>
          <p:nvPr/>
        </p:nvSpPr>
        <p:spPr>
          <a:xfrm>
            <a:off x="558933" y="879644"/>
            <a:ext cx="6117439" cy="512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8F17F5B7-816B-5004-2A18-9D34D4EBCF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175" y="5119880"/>
            <a:ext cx="5251982" cy="795338"/>
          </a:xfrm>
        </p:spPr>
        <p:txBody>
          <a:bodyPr>
            <a:noAutofit/>
          </a:bodyPr>
          <a:lstStyle>
            <a:lvl1pPr marL="0" indent="0" fontAlgn="t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  <a:p>
            <a:pPr lvl="0"/>
            <a:r>
              <a:rPr lang="en-GB" dirty="0"/>
              <a:t>00.00.2025</a:t>
            </a:r>
            <a:endParaRPr lang="en-FI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35A1C-3591-6BA4-D3AE-AC7141E6677B}"/>
              </a:ext>
            </a:extLst>
          </p:cNvPr>
          <p:cNvSpPr/>
          <p:nvPr/>
        </p:nvSpPr>
        <p:spPr>
          <a:xfrm>
            <a:off x="558935" y="879643"/>
            <a:ext cx="6117437" cy="258508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34089E2-15A9-B7AF-C934-7B42E62D8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553" y="1604170"/>
            <a:ext cx="1131413" cy="21193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D7043C-3C67-57C8-D92B-785ED2728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650" y="3992563"/>
            <a:ext cx="5268913" cy="48895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0CC5DBA-684A-A56F-D253-D6E5DB99C5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D86701A-E0BA-8204-21E9-21D7D858BC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AD01B12-B2B2-A630-0021-230CBD799C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627BE24-3592-FCD6-8484-BAD95AE28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9650" y="2202655"/>
            <a:ext cx="5261507" cy="144247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parille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</a:t>
            </a:r>
            <a:br>
              <a:rPr lang="en-FI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6792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2570">
          <p15:clr>
            <a:srgbClr val="FBAE40"/>
          </p15:clr>
        </p15:guide>
        <p15:guide id="3" pos="73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B Kansileht,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01F0D29-2F60-BA22-9DBA-BB83BD8DCA93}"/>
              </a:ext>
            </a:extLst>
          </p:cNvPr>
          <p:cNvSpPr/>
          <p:nvPr/>
        </p:nvSpPr>
        <p:spPr>
          <a:xfrm>
            <a:off x="558933" y="879644"/>
            <a:ext cx="6117439" cy="512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5EF6D88-2CD5-29C9-EBFE-7BD9B912F4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75" y="476250"/>
            <a:ext cx="7629525" cy="5886450"/>
          </a:xfrm>
          <a:custGeom>
            <a:avLst/>
            <a:gdLst>
              <a:gd name="connsiteX0" fmla="*/ 0 w 7629525"/>
              <a:gd name="connsiteY0" fmla="*/ 0 h 5886450"/>
              <a:gd name="connsiteX1" fmla="*/ 7629525 w 7629525"/>
              <a:gd name="connsiteY1" fmla="*/ 0 h 5886450"/>
              <a:gd name="connsiteX2" fmla="*/ 7629525 w 7629525"/>
              <a:gd name="connsiteY2" fmla="*/ 5886450 h 5886450"/>
              <a:gd name="connsiteX3" fmla="*/ 0 w 7629525"/>
              <a:gd name="connsiteY3" fmla="*/ 5886450 h 5886450"/>
              <a:gd name="connsiteX4" fmla="*/ 0 w 7629525"/>
              <a:gd name="connsiteY4" fmla="*/ 5532437 h 5886450"/>
              <a:gd name="connsiteX5" fmla="*/ 2597877 w 7629525"/>
              <a:gd name="connsiteY5" fmla="*/ 5532437 h 5886450"/>
              <a:gd name="connsiteX6" fmla="*/ 2597877 w 7629525"/>
              <a:gd name="connsiteY6" fmla="*/ 403167 h 5886450"/>
              <a:gd name="connsiteX7" fmla="*/ 0 w 7629525"/>
              <a:gd name="connsiteY7" fmla="*/ 403167 h 588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525" h="5886450">
                <a:moveTo>
                  <a:pt x="0" y="0"/>
                </a:moveTo>
                <a:lnTo>
                  <a:pt x="7629525" y="0"/>
                </a:lnTo>
                <a:lnTo>
                  <a:pt x="7629525" y="5886450"/>
                </a:lnTo>
                <a:lnTo>
                  <a:pt x="0" y="5886450"/>
                </a:lnTo>
                <a:lnTo>
                  <a:pt x="0" y="5532437"/>
                </a:lnTo>
                <a:lnTo>
                  <a:pt x="2597877" y="5532437"/>
                </a:lnTo>
                <a:lnTo>
                  <a:pt x="2597877" y="403167"/>
                </a:lnTo>
                <a:lnTo>
                  <a:pt x="0" y="403167"/>
                </a:lnTo>
                <a:close/>
              </a:path>
            </a:pathLst>
          </a:custGeom>
          <a:blipFill>
            <a:blip r:embed="rId2"/>
            <a:stretch>
              <a:fillRect l="-1579" t="-728" r="-4193"/>
            </a:stretch>
          </a:blip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fi-FI" dirty="0"/>
              <a:t>Vaihda kuva napsauttamalla kuvaketta</a:t>
            </a:r>
            <a:endParaRPr lang="en-FI" dirty="0"/>
          </a:p>
        </p:txBody>
      </p:sp>
      <p:sp>
        <p:nvSpPr>
          <p:cNvPr id="4" name="Text Placeholder 26">
            <a:extLst>
              <a:ext uri="{FF2B5EF4-FFF2-40B4-BE49-F238E27FC236}">
                <a16:creationId xmlns:a16="http://schemas.microsoft.com/office/drawing/2014/main" id="{B4AE7774-A11C-23D1-5C89-DB74ED261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175" y="5119880"/>
            <a:ext cx="5251982" cy="795338"/>
          </a:xfrm>
        </p:spPr>
        <p:txBody>
          <a:bodyPr>
            <a:noAutofit/>
          </a:bodyPr>
          <a:lstStyle>
            <a:lvl1pPr marL="0" indent="0" fontAlgn="t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  <a:p>
            <a:pPr lvl="0"/>
            <a:r>
              <a:rPr lang="en-GB" dirty="0"/>
              <a:t>00.00.2025</a:t>
            </a:r>
            <a:endParaRPr lang="en-FI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6F789E-7F01-92F0-0C6A-BA86B6E17A0F}"/>
              </a:ext>
            </a:extLst>
          </p:cNvPr>
          <p:cNvSpPr/>
          <p:nvPr/>
        </p:nvSpPr>
        <p:spPr>
          <a:xfrm>
            <a:off x="558935" y="879643"/>
            <a:ext cx="6117437" cy="258508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0679755-C488-5711-C4A8-3D4E86851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553" y="1604170"/>
            <a:ext cx="1131413" cy="21193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BEDC301-9DA5-105B-E578-633B09C879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9650" y="3992562"/>
            <a:ext cx="5268913" cy="79533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2C7D84A-B113-CD09-1FDA-C8DC9B09016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70298A4-8766-545C-0E0F-6E6C0227F82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10A5FD7-D6BC-606A-AE1B-50269B8F27A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87C46DA-FD45-D270-E1C1-76791C87B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9650" y="2202655"/>
            <a:ext cx="5261507" cy="144247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parille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</a:t>
            </a:r>
            <a:br>
              <a:rPr lang="en-FI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4352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B Kansileht,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01F0D29-2F60-BA22-9DBA-BB83BD8DCA93}"/>
              </a:ext>
            </a:extLst>
          </p:cNvPr>
          <p:cNvSpPr/>
          <p:nvPr/>
        </p:nvSpPr>
        <p:spPr>
          <a:xfrm>
            <a:off x="558933" y="879644"/>
            <a:ext cx="6117439" cy="512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5EF6D88-2CD5-29C9-EBFE-7BD9B912F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9875" y="476250"/>
            <a:ext cx="7629525" cy="5886450"/>
          </a:xfrm>
          <a:custGeom>
            <a:avLst/>
            <a:gdLst>
              <a:gd name="connsiteX0" fmla="*/ 0 w 7629525"/>
              <a:gd name="connsiteY0" fmla="*/ 0 h 5886450"/>
              <a:gd name="connsiteX1" fmla="*/ 7629525 w 7629525"/>
              <a:gd name="connsiteY1" fmla="*/ 0 h 5886450"/>
              <a:gd name="connsiteX2" fmla="*/ 7629525 w 7629525"/>
              <a:gd name="connsiteY2" fmla="*/ 5886450 h 5886450"/>
              <a:gd name="connsiteX3" fmla="*/ 0 w 7629525"/>
              <a:gd name="connsiteY3" fmla="*/ 5886450 h 5886450"/>
              <a:gd name="connsiteX4" fmla="*/ 0 w 7629525"/>
              <a:gd name="connsiteY4" fmla="*/ 5532437 h 5886450"/>
              <a:gd name="connsiteX5" fmla="*/ 2597877 w 7629525"/>
              <a:gd name="connsiteY5" fmla="*/ 5532437 h 5886450"/>
              <a:gd name="connsiteX6" fmla="*/ 2597877 w 7629525"/>
              <a:gd name="connsiteY6" fmla="*/ 403167 h 5886450"/>
              <a:gd name="connsiteX7" fmla="*/ 0 w 7629525"/>
              <a:gd name="connsiteY7" fmla="*/ 403167 h 588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525" h="5886450">
                <a:moveTo>
                  <a:pt x="0" y="0"/>
                </a:moveTo>
                <a:lnTo>
                  <a:pt x="7629525" y="0"/>
                </a:lnTo>
                <a:lnTo>
                  <a:pt x="7629525" y="5886450"/>
                </a:lnTo>
                <a:lnTo>
                  <a:pt x="0" y="5886450"/>
                </a:lnTo>
                <a:lnTo>
                  <a:pt x="0" y="5532437"/>
                </a:lnTo>
                <a:lnTo>
                  <a:pt x="2597877" y="5532437"/>
                </a:lnTo>
                <a:lnTo>
                  <a:pt x="2597877" y="403167"/>
                </a:lnTo>
                <a:lnTo>
                  <a:pt x="0" y="4031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sp>
        <p:nvSpPr>
          <p:cNvPr id="4" name="Text Placeholder 26">
            <a:extLst>
              <a:ext uri="{FF2B5EF4-FFF2-40B4-BE49-F238E27FC236}">
                <a16:creationId xmlns:a16="http://schemas.microsoft.com/office/drawing/2014/main" id="{B4AE7774-A11C-23D1-5C89-DB74ED261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175" y="5119880"/>
            <a:ext cx="5251982" cy="795338"/>
          </a:xfrm>
        </p:spPr>
        <p:txBody>
          <a:bodyPr>
            <a:noAutofit/>
          </a:bodyPr>
          <a:lstStyle>
            <a:lvl1pPr marL="0" indent="0" fontAlgn="t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  <a:p>
            <a:pPr lvl="0"/>
            <a:r>
              <a:rPr lang="en-GB" dirty="0"/>
              <a:t>00.00.2025</a:t>
            </a:r>
            <a:endParaRPr lang="en-FI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6F789E-7F01-92F0-0C6A-BA86B6E17A0F}"/>
              </a:ext>
            </a:extLst>
          </p:cNvPr>
          <p:cNvSpPr/>
          <p:nvPr/>
        </p:nvSpPr>
        <p:spPr>
          <a:xfrm>
            <a:off x="558935" y="879643"/>
            <a:ext cx="6117437" cy="258508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0679755-C488-5711-C4A8-3D4E8685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553" y="1604170"/>
            <a:ext cx="1131413" cy="21193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BEDC301-9DA5-105B-E578-633B09C879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9650" y="3992563"/>
            <a:ext cx="5268913" cy="48895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2C7D84A-B113-CD09-1FDA-C8DC9B09016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70298A4-8766-545C-0E0F-6E6C0227F82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10A5FD7-D6BC-606A-AE1B-50269B8F27A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1A159D2E-7366-9CC8-B584-43A9C9F16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9650" y="2202655"/>
            <a:ext cx="5261507" cy="144247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parille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</a:t>
            </a:r>
            <a:br>
              <a:rPr lang="en-FI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0646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B Kansileht,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01F0D29-2F60-BA22-9DBA-BB83BD8DCA93}"/>
              </a:ext>
            </a:extLst>
          </p:cNvPr>
          <p:cNvSpPr/>
          <p:nvPr/>
        </p:nvSpPr>
        <p:spPr>
          <a:xfrm>
            <a:off x="558933" y="879644"/>
            <a:ext cx="6117439" cy="512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5EF6D88-2CD5-29C9-EBFE-7BD9B912F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9875" y="476250"/>
            <a:ext cx="7629525" cy="5886450"/>
          </a:xfrm>
          <a:custGeom>
            <a:avLst/>
            <a:gdLst>
              <a:gd name="connsiteX0" fmla="*/ 0 w 7629525"/>
              <a:gd name="connsiteY0" fmla="*/ 0 h 5886450"/>
              <a:gd name="connsiteX1" fmla="*/ 7629525 w 7629525"/>
              <a:gd name="connsiteY1" fmla="*/ 0 h 5886450"/>
              <a:gd name="connsiteX2" fmla="*/ 7629525 w 7629525"/>
              <a:gd name="connsiteY2" fmla="*/ 5886450 h 5886450"/>
              <a:gd name="connsiteX3" fmla="*/ 0 w 7629525"/>
              <a:gd name="connsiteY3" fmla="*/ 5886450 h 5886450"/>
              <a:gd name="connsiteX4" fmla="*/ 0 w 7629525"/>
              <a:gd name="connsiteY4" fmla="*/ 5532437 h 5886450"/>
              <a:gd name="connsiteX5" fmla="*/ 2597877 w 7629525"/>
              <a:gd name="connsiteY5" fmla="*/ 5532437 h 5886450"/>
              <a:gd name="connsiteX6" fmla="*/ 2597877 w 7629525"/>
              <a:gd name="connsiteY6" fmla="*/ 403167 h 5886450"/>
              <a:gd name="connsiteX7" fmla="*/ 0 w 7629525"/>
              <a:gd name="connsiteY7" fmla="*/ 403167 h 588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525" h="5886450">
                <a:moveTo>
                  <a:pt x="0" y="0"/>
                </a:moveTo>
                <a:lnTo>
                  <a:pt x="7629525" y="0"/>
                </a:lnTo>
                <a:lnTo>
                  <a:pt x="7629525" y="5886450"/>
                </a:lnTo>
                <a:lnTo>
                  <a:pt x="0" y="5886450"/>
                </a:lnTo>
                <a:lnTo>
                  <a:pt x="0" y="5532437"/>
                </a:lnTo>
                <a:lnTo>
                  <a:pt x="2597877" y="5532437"/>
                </a:lnTo>
                <a:lnTo>
                  <a:pt x="2597877" y="403167"/>
                </a:lnTo>
                <a:lnTo>
                  <a:pt x="0" y="4031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4" name="Text Placeholder 26">
            <a:extLst>
              <a:ext uri="{FF2B5EF4-FFF2-40B4-BE49-F238E27FC236}">
                <a16:creationId xmlns:a16="http://schemas.microsoft.com/office/drawing/2014/main" id="{B4AE7774-A11C-23D1-5C89-DB74ED261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175" y="5119880"/>
            <a:ext cx="5251982" cy="795338"/>
          </a:xfrm>
        </p:spPr>
        <p:txBody>
          <a:bodyPr>
            <a:noAutofit/>
          </a:bodyPr>
          <a:lstStyle>
            <a:lvl1pPr marL="0" indent="0" fontAlgn="t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  <a:p>
            <a:pPr lvl="0"/>
            <a:r>
              <a:rPr lang="en-GB" dirty="0"/>
              <a:t>00.00.2025</a:t>
            </a:r>
            <a:endParaRPr lang="en-FI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6F789E-7F01-92F0-0C6A-BA86B6E17A0F}"/>
              </a:ext>
            </a:extLst>
          </p:cNvPr>
          <p:cNvSpPr/>
          <p:nvPr/>
        </p:nvSpPr>
        <p:spPr>
          <a:xfrm>
            <a:off x="558935" y="879643"/>
            <a:ext cx="6117437" cy="2585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0679755-C488-5711-C4A8-3D4E8685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553" y="1604170"/>
            <a:ext cx="1131413" cy="21193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BEDC301-9DA5-105B-E578-633B09C879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9650" y="3992563"/>
            <a:ext cx="5268913" cy="48895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2C7D84A-B113-CD09-1FDA-C8DC9B09016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70298A4-8766-545C-0E0F-6E6C0227F82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10A5FD7-D6BC-606A-AE1B-50269B8F27A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5F6FDB5D-6981-0AEC-8F12-401F98773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9650" y="2202655"/>
            <a:ext cx="5261507" cy="144247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parille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</a:t>
            </a:r>
            <a:br>
              <a:rPr lang="en-FI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4868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40" t="766" r="25555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pic>
        <p:nvPicPr>
          <p:cNvPr id="3" name="Picture 6" descr="Motiva-logo">
            <a:extLst>
              <a:ext uri="{FF2B5EF4-FFF2-40B4-BE49-F238E27FC236}">
                <a16:creationId xmlns:a16="http://schemas.microsoft.com/office/drawing/2014/main" id="{70733C58-0823-7637-2288-6412F8A94F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4ACAC90F-D819-54A4-83F5-BE7B4325F0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891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 descr="A city with many buildings and trees&#10;&#10;AI-generated content may be incorrect.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40" t="766" r="25286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A5B0D29-CA3D-0F7A-FB33-CB784705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2">
            <a:extLst>
              <a:ext uri="{FF2B5EF4-FFF2-40B4-BE49-F238E27FC236}">
                <a16:creationId xmlns:a16="http://schemas.microsoft.com/office/drawing/2014/main" id="{98420379-279D-FC8B-AFD7-4A687DD05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77977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89" r="28122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A4646C4-27CE-4886-1B7B-6DA5A496B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4521D5E5-6CC4-B0C0-1753-716D48788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368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24" r="27390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BA5AE28-EC6F-4EEE-7116-D60C50D99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10" name="Otsikko 2">
            <a:extLst>
              <a:ext uri="{FF2B5EF4-FFF2-40B4-BE49-F238E27FC236}">
                <a16:creationId xmlns:a16="http://schemas.microsoft.com/office/drawing/2014/main" id="{551F114E-DB3E-00C8-EFC6-4E04936C0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518062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55" r="21355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DF88B2E-6AE7-95D9-5EC8-0F6A2CA5B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1E48B235-CCC7-6400-2E27-ACAE1BFDE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036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07" r="21207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DB2F043-C4EA-63AE-A661-7C3F1B403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2">
            <a:extLst>
              <a:ext uri="{FF2B5EF4-FFF2-40B4-BE49-F238E27FC236}">
                <a16:creationId xmlns:a16="http://schemas.microsoft.com/office/drawing/2014/main" id="{560B0EFC-609F-FAF4-CF71-2B60EEF552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98403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ansileh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water with buildings in the background&#10;&#10;AI-generated content may be incorrect.">
            <a:extLst>
              <a:ext uri="{FF2B5EF4-FFF2-40B4-BE49-F238E27FC236}">
                <a16:creationId xmlns:a16="http://schemas.microsoft.com/office/drawing/2014/main" id="{B1E85E5F-01D3-E5DF-EEB4-2F7535206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E1937B-0CB6-4A62-6013-0FB1061CF695}"/>
              </a:ext>
            </a:extLst>
          </p:cNvPr>
          <p:cNvSpPr/>
          <p:nvPr/>
        </p:nvSpPr>
        <p:spPr>
          <a:xfrm>
            <a:off x="833253" y="697658"/>
            <a:ext cx="6117439" cy="514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9A3D8-4C19-C619-DD6E-B71E145536EE}"/>
              </a:ext>
            </a:extLst>
          </p:cNvPr>
          <p:cNvSpPr/>
          <p:nvPr/>
        </p:nvSpPr>
        <p:spPr>
          <a:xfrm>
            <a:off x="833254" y="697657"/>
            <a:ext cx="6117437" cy="258508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BFC2A0C-55EB-A5B9-D280-3C4E65CC08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752850"/>
            <a:ext cx="5262563" cy="83142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err="1"/>
              <a:t>Tarkentava</a:t>
            </a:r>
            <a:r>
              <a:rPr lang="en-GB" dirty="0"/>
              <a:t> </a:t>
            </a:r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41E18092-F7AF-1707-8BEC-3E630E44F0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5319" y="4873797"/>
            <a:ext cx="5251982" cy="795338"/>
          </a:xfrm>
        </p:spPr>
        <p:txBody>
          <a:bodyPr>
            <a:noAutofit/>
          </a:bodyPr>
          <a:lstStyle>
            <a:lvl1pPr marL="0" indent="0" fontAlgn="t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  <a:p>
            <a:pPr lvl="0"/>
            <a:r>
              <a:rPr lang="en-GB" dirty="0"/>
              <a:t>00.00.2025</a:t>
            </a:r>
            <a:endParaRPr lang="en-FI" dirty="0"/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A28B3EF-8E8E-BE51-8C5D-B69636A05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809" y="1379726"/>
            <a:ext cx="1131413" cy="21193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01D2A68-6BD6-7D7A-8423-8063CA36E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150" y="1942815"/>
            <a:ext cx="5262563" cy="1325563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parille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73847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60" t="262" r="33252" b="-262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C6E44FB-98C2-5FD2-6783-149BBCFA3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FF0D08CE-8DB5-5A7E-515B-D98316F3F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662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41" r="32873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2428AE7-E590-2709-6403-3A160409F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1B6A0085-7D5E-C310-A537-ACDACDFD70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958570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89" t="262" r="35121" b="-262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CB94854-AD6E-A8C1-5B76-4A9CAE869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0DC6B2FC-8920-BCC2-8054-4773C9E72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21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24" r="35090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F53E8D8-2478-4868-1A42-FF7E263EA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DE9A9F59-5745-8613-9ED2-74953B26A5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23341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55" r="21355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DBC6EEC-5A1C-1FDF-7D1D-AFC9FF4D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BAC6C4AC-C16B-1D71-7457-64D109C3B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6125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07" r="21207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E3B6880-8268-63A3-2726-8A2685249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428EE157-F47D-1B9D-F9E3-A54992F4BB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65616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55" r="21355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76F6850-80FD-F7E2-6B17-2227FFA62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A701DD10-9E56-CCCA-2E90-F7BC37015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683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07" r="21207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EE20FD5-D4A4-74DE-247E-D8BA283AB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72AD5D29-0687-D126-0677-A5BE731670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329732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55" r="21355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819E61F-7CE1-A024-C38B-8AC93D153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FEB9158D-9AD1-C90F-1F01-E1405C8C3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261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07" r="21207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125FE37-0DD1-1FFD-DA47-0B96B41EF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2C3AF84A-611D-DF72-403F-A0CE09645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43581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ansileh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curved roof&#10;&#10;AI-generated content may be incorrect.">
            <a:extLst>
              <a:ext uri="{FF2B5EF4-FFF2-40B4-BE49-F238E27FC236}">
                <a16:creationId xmlns:a16="http://schemas.microsoft.com/office/drawing/2014/main" id="{6CE3C5B6-8603-4FBE-8C10-ACA2195E8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E1937B-0CB6-4A62-6013-0FB1061CF695}"/>
              </a:ext>
            </a:extLst>
          </p:cNvPr>
          <p:cNvSpPr/>
          <p:nvPr/>
        </p:nvSpPr>
        <p:spPr>
          <a:xfrm>
            <a:off x="833253" y="697658"/>
            <a:ext cx="6117439" cy="514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EA43B1FD-5027-2D63-3658-1F55A8A023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5319" y="4873797"/>
            <a:ext cx="5251982" cy="795338"/>
          </a:xfrm>
        </p:spPr>
        <p:txBody>
          <a:bodyPr>
            <a:noAutofit/>
          </a:bodyPr>
          <a:lstStyle>
            <a:lvl1pPr marL="0" indent="0" fontAlgn="t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  <a:p>
            <a:pPr lvl="0"/>
            <a:r>
              <a:rPr lang="en-GB" dirty="0"/>
              <a:t>00.00.2025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6079ED-1C00-DF00-4F47-E9519952DC8E}"/>
              </a:ext>
            </a:extLst>
          </p:cNvPr>
          <p:cNvSpPr/>
          <p:nvPr/>
        </p:nvSpPr>
        <p:spPr>
          <a:xfrm>
            <a:off x="833254" y="697657"/>
            <a:ext cx="6117437" cy="258508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9EA1D44-2315-6A60-188A-0D23ACC573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752850"/>
            <a:ext cx="5262563" cy="83142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err="1"/>
              <a:t>Tarkentava</a:t>
            </a:r>
            <a:r>
              <a:rPr lang="en-GB" dirty="0"/>
              <a:t> </a:t>
            </a:r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DC924D4-34B6-1FDA-D8D8-0191E79FF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809" y="1379726"/>
            <a:ext cx="1131413" cy="211937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050CE7AA-C2FF-BD4E-ECFB-4F6EA1E55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150" y="1942815"/>
            <a:ext cx="5262563" cy="1325563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parille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03203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85" r="25285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3ED862D-C354-CA20-D86D-BB56C5228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BFC75730-DCCB-ED8F-D5EE-49ECFAACA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287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58" r="25158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CFCBADD-0A63-CDCD-0865-332785C9E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69D1DA67-42B9-F408-4ED9-BFC93EB12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71580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05" r="27305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90455B6-26EB-0EC0-4C62-167DC0876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E0D5E5E8-B7CA-00B1-5083-D40FCC19D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78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57" t="144" r="25757" b="-144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681D7FC-6F1D-46FC-08B4-18403758A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2">
            <a:extLst>
              <a:ext uri="{FF2B5EF4-FFF2-40B4-BE49-F238E27FC236}">
                <a16:creationId xmlns:a16="http://schemas.microsoft.com/office/drawing/2014/main" id="{3FE2728E-4825-9117-F16C-9D851C0B8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507438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52" r="32538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FBD1F33-C378-33EF-F232-12331062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5830978B-C789-EA4B-3B91-4D69564D8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852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24" r="32494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F5713F9-1D3D-57C3-8801-E3B354BDA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4DDA6062-8B79-72AF-B91D-C212C39A8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5345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58" r="29752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0E6BD3A-240F-E63D-AC8B-A6A73CB31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8" name="Otsikko 5">
            <a:extLst>
              <a:ext uri="{FF2B5EF4-FFF2-40B4-BE49-F238E27FC236}">
                <a16:creationId xmlns:a16="http://schemas.microsoft.com/office/drawing/2014/main" id="{F63F19E4-2670-0508-F5F5-A93CD8763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74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56" r="29358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B315584-F923-2D12-072D-7051E6455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E65D33C-BACE-002E-3C46-26DC027701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63767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53B28-08BC-0BBC-D589-357BBBB1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55" r="21355"/>
          <a:stretch/>
        </p:blipFill>
        <p:spPr>
          <a:xfrm>
            <a:off x="6200078" y="519112"/>
            <a:ext cx="5475985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B4228-648C-5121-451E-1D35C8BFD7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0E667-074E-1364-2968-D3886E63C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E9E-F332-B41D-F103-228142A00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8BDFDA1-AD59-7825-528F-E2B40DC77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8" name="Otsikko 5">
            <a:extLst>
              <a:ext uri="{FF2B5EF4-FFF2-40B4-BE49-F238E27FC236}">
                <a16:creationId xmlns:a16="http://schemas.microsoft.com/office/drawing/2014/main" id="{E5594F83-1A07-7CA5-B617-06CB90D71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768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98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735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0E48-1C0E-DF70-42AD-BE92C25370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979A-9D20-0140-E97C-517899667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B8AA8-95DA-A6FE-E400-C570C1CAF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DAEBA-0670-D7D2-5A8C-73F5A708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07" r="21207"/>
          <a:stretch/>
        </p:blipFill>
        <p:spPr>
          <a:xfrm>
            <a:off x="6200078" y="519112"/>
            <a:ext cx="5504242" cy="5843814"/>
          </a:xfrm>
          <a:prstGeom prst="rect">
            <a:avLst/>
          </a:prstGeom>
        </p:spPr>
      </p:pic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A9B5859-56AB-AFC8-029C-637163137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2">
            <a:extLst>
              <a:ext uri="{FF2B5EF4-FFF2-40B4-BE49-F238E27FC236}">
                <a16:creationId xmlns:a16="http://schemas.microsoft.com/office/drawing/2014/main" id="{5362FBB0-7FF3-73C3-1670-76777D360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br>
              <a:rPr lang="en-GB" dirty="0"/>
            </a:br>
            <a:r>
              <a:rPr lang="en-GB" dirty="0" err="1"/>
              <a:t>energiatehokkuus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9790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ansileh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orest with snow and trees&#10;&#10;AI-generated content may be incorrect.">
            <a:extLst>
              <a:ext uri="{FF2B5EF4-FFF2-40B4-BE49-F238E27FC236}">
                <a16:creationId xmlns:a16="http://schemas.microsoft.com/office/drawing/2014/main" id="{10A8D305-9BAD-51B5-70A7-6F44EC477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E1937B-0CB6-4A62-6013-0FB1061CF695}"/>
              </a:ext>
            </a:extLst>
          </p:cNvPr>
          <p:cNvSpPr/>
          <p:nvPr/>
        </p:nvSpPr>
        <p:spPr>
          <a:xfrm>
            <a:off x="833253" y="697658"/>
            <a:ext cx="6117439" cy="514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913C8B5D-D9A7-F8A6-0755-CF406759CC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5319" y="4873797"/>
            <a:ext cx="5251982" cy="795338"/>
          </a:xfrm>
        </p:spPr>
        <p:txBody>
          <a:bodyPr>
            <a:noAutofit/>
          </a:bodyPr>
          <a:lstStyle>
            <a:lvl1pPr marL="0" indent="0" fontAlgn="t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  <a:p>
            <a:pPr lvl="0"/>
            <a:r>
              <a:rPr lang="en-GB" dirty="0"/>
              <a:t>00.00.2025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FFFF9-5A49-70B1-E9EC-CC6C4D1499F4}"/>
              </a:ext>
            </a:extLst>
          </p:cNvPr>
          <p:cNvSpPr/>
          <p:nvPr/>
        </p:nvSpPr>
        <p:spPr>
          <a:xfrm>
            <a:off x="833254" y="697657"/>
            <a:ext cx="6117437" cy="258508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728C12E-7BC0-7204-1A58-2FDA310BA3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752850"/>
            <a:ext cx="5262563" cy="83142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err="1"/>
              <a:t>Tarkentava</a:t>
            </a:r>
            <a:r>
              <a:rPr lang="en-GB" dirty="0"/>
              <a:t> </a:t>
            </a:r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A3E0BA1-E8CD-1100-0F0D-BB2F5BE1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809" y="1379726"/>
            <a:ext cx="1131413" cy="21193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9159A98-04DC-FEEA-6B53-F1DC86569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150" y="1942815"/>
            <a:ext cx="5262563" cy="1325563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parille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531463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2 Välisivu ruskea,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927D7F-D661-6078-E264-CD3085D5F3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0775" y="482600"/>
            <a:ext cx="5508625" cy="58801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5C7FD-6313-CF31-4625-A39AEABA49A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47F1B-5AA6-27F5-F742-0381938156D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DA57EC-8D0E-8D21-7769-CBFCF646A7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C0AC4B9-90B9-22EA-1788-A8DDF527D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9" name="Otsikko 5">
            <a:extLst>
              <a:ext uri="{FF2B5EF4-FFF2-40B4-BE49-F238E27FC236}">
                <a16:creationId xmlns:a16="http://schemas.microsoft.com/office/drawing/2014/main" id="{7EEEBBC2-5E9D-9E50-2A81-5371F5662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671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 Välisivu ruskea,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927D7F-D661-6078-E264-CD3085D5F3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0775" y="482600"/>
            <a:ext cx="5508625" cy="58801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5C7FD-6313-CF31-4625-A39AEABA49A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47F1B-5AA6-27F5-F742-0381938156D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DA57EC-8D0E-8D21-7769-CBFCF646A7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76A1FA9-2AFF-8E39-DC44-FBA16A3E2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9" name="Otsikko 5">
            <a:extLst>
              <a:ext uri="{FF2B5EF4-FFF2-40B4-BE49-F238E27FC236}">
                <a16:creationId xmlns:a16="http://schemas.microsoft.com/office/drawing/2014/main" id="{C6E99DB0-886A-54DC-B17B-2CD04FA92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4" y="2997200"/>
            <a:ext cx="3736976" cy="3359150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Vaikuttavuus</a:t>
            </a:r>
            <a:r>
              <a:rPr lang="en-GB" dirty="0"/>
              <a:t>- </a:t>
            </a:r>
            <a:r>
              <a:rPr lang="en-GB" dirty="0" err="1"/>
              <a:t>johtaminen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425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sivu keltainen,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C029D7-0EB2-1DEA-A32E-0BC58EBF6BDA}"/>
              </a:ext>
            </a:extLst>
          </p:cNvPr>
          <p:cNvSpPr/>
          <p:nvPr/>
        </p:nvSpPr>
        <p:spPr>
          <a:xfrm>
            <a:off x="1658847" y="2518337"/>
            <a:ext cx="2845420" cy="193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927D7F-D661-6078-E264-CD3085D5F3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0775" y="482600"/>
            <a:ext cx="5508625" cy="58801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4B19B-D5F1-B7C9-1AE5-22FE53D7341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AE72A-6394-2ACD-C7C3-9F04B27186C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97F43E-BBB9-AF97-BC95-AD863E84E0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771943D-3945-F812-D8A8-481C535C5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9" name="Otsikko 2">
            <a:extLst>
              <a:ext uri="{FF2B5EF4-FFF2-40B4-BE49-F238E27FC236}">
                <a16:creationId xmlns:a16="http://schemas.microsoft.com/office/drawing/2014/main" id="{044CC3AE-A232-EE83-6EE3-689F65537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7" y="2997200"/>
            <a:ext cx="4432997" cy="3359150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Vaikuttavuusjohtaminen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71612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kstisivu, yksi otsikkor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82FFD4-6F42-22ED-0C46-227EAD5A5B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8" y="1844675"/>
            <a:ext cx="10235164" cy="419831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7460F3-0CA8-4B5E-7C7B-0F8F91477EAB}"/>
              </a:ext>
            </a:extLst>
          </p:cNvPr>
          <p:cNvSpPr/>
          <p:nvPr/>
        </p:nvSpPr>
        <p:spPr>
          <a:xfrm rot="5400000">
            <a:off x="315611" y="669638"/>
            <a:ext cx="885384" cy="193589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8B08B-AA2D-1CBE-777C-68A6AA89602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2C26F4-C70D-B1DF-01B8-4B6CC12A77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CAE13-C68B-7169-627C-E97F71864F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A0176FC-4830-E632-A367-CF26FA64E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362C8925-B4EE-AD31-CC72-CD222CCAD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428758"/>
            <a:ext cx="10701048" cy="638042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yhdellä</a:t>
            </a:r>
            <a:r>
              <a:rPr lang="en-GB" dirty="0"/>
              <a:t> </a:t>
            </a:r>
            <a:r>
              <a:rPr lang="en-GB" dirty="0" err="1"/>
              <a:t>rivillä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2843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kstisivu, kaksi otsikkoriv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82FFD4-6F42-22ED-0C46-227EAD5A5B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8" y="1844675"/>
            <a:ext cx="10235164" cy="419831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D006-FB97-C2BE-0310-7E388E6FE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1709" y="873539"/>
            <a:ext cx="1293187" cy="193589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57731-1563-D9CC-4DD3-E4B22F2199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F63E9-96CA-33B0-F54E-DC6DD0DFD5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443E4-1F0B-DF3C-81F7-16D7536508D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E1AE9F8-4FDB-1EE8-25C1-FC40A5D2F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4A55ADBE-0633-D2F2-34FD-B06F978211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419659"/>
            <a:ext cx="10474804" cy="1111658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kahdelle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es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esperaunza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91229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kstisivu, yksi otsikkor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82FFD4-6F42-22ED-0C46-227EAD5A5B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8" y="1844675"/>
            <a:ext cx="10235164" cy="419831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7460F3-0CA8-4B5E-7C7B-0F8F91477EAB}"/>
              </a:ext>
            </a:extLst>
          </p:cNvPr>
          <p:cNvSpPr/>
          <p:nvPr/>
        </p:nvSpPr>
        <p:spPr>
          <a:xfrm rot="5400000">
            <a:off x="315611" y="669638"/>
            <a:ext cx="885384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8B08B-AA2D-1CBE-777C-68A6AA89602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2C26F4-C70D-B1DF-01B8-4B6CC12A77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CAE13-C68B-7169-627C-E97F71864F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D59CED1-9563-0CD6-9A13-569416B7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7D5D79A4-8149-2E64-7922-7DE274083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428111"/>
            <a:ext cx="10701048" cy="640386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yhdellä</a:t>
            </a:r>
            <a:r>
              <a:rPr lang="en-GB" dirty="0"/>
              <a:t> </a:t>
            </a:r>
            <a:r>
              <a:rPr lang="en-GB" dirty="0" err="1"/>
              <a:t>rivillä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008503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kstisivu, kaksi otsikkoriv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82FFD4-6F42-22ED-0C46-227EAD5A5B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8" y="1844675"/>
            <a:ext cx="10235164" cy="419831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D006-FB97-C2BE-0310-7E388E6FEE80}"/>
              </a:ext>
            </a:extLst>
          </p:cNvPr>
          <p:cNvSpPr/>
          <p:nvPr/>
        </p:nvSpPr>
        <p:spPr>
          <a:xfrm rot="5400000">
            <a:off x="111709" y="873539"/>
            <a:ext cx="1293187" cy="193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57731-1563-D9CC-4DD3-E4B22F2199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F63E9-96CA-33B0-F54E-DC6DD0DFD5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443E4-1F0B-DF3C-81F7-16D7536508D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E387908-F038-03F0-78A0-252ACDF49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4FFD53E4-4530-0617-EA1D-201174E782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2486" y="419659"/>
            <a:ext cx="10539914" cy="1111658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kahdelle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es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esperaunza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358644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Kuva ja teksti, yksi otsikkor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buildings and trees&#10;&#10;AI-generated content may be incorrect.">
            <a:extLst>
              <a:ext uri="{FF2B5EF4-FFF2-40B4-BE49-F238E27FC236}">
                <a16:creationId xmlns:a16="http://schemas.microsoft.com/office/drawing/2014/main" id="{4C2C4419-CB13-1D44-8E4B-03438240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8" t="766" r="25232"/>
          <a:stretch/>
        </p:blipFill>
        <p:spPr>
          <a:xfrm>
            <a:off x="4079875" y="519112"/>
            <a:ext cx="7630018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311056"/>
            <a:ext cx="7326906" cy="318859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1492E-DCA0-813B-CC51-05D7CFD9B59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ABAFA-8926-49C9-B14D-28F52ED360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4D44C-E11F-04E9-84DD-C6E34C5651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13DF03C-156C-8162-6B37-5B953446C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72A4E88F-7196-421D-451C-55639AA85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439" y="1457703"/>
            <a:ext cx="7378148" cy="629914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yhdellä</a:t>
            </a:r>
            <a:r>
              <a:rPr lang="en-GB" dirty="0"/>
              <a:t> </a:t>
            </a:r>
            <a:r>
              <a:rPr lang="en-GB" dirty="0" err="1"/>
              <a:t>rivillä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8470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2260">
          <p15:clr>
            <a:srgbClr val="FBAE40"/>
          </p15:clr>
        </p15:guide>
        <p15:guide id="4" pos="257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Kuva ja teksti, yksi otsikkor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C4419-CB13-1D44-8E4B-03438240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4" t="113" r="17040" b="-113"/>
          <a:stretch/>
        </p:blipFill>
        <p:spPr>
          <a:xfrm>
            <a:off x="4079875" y="519112"/>
            <a:ext cx="7630018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311056"/>
            <a:ext cx="7326906" cy="318859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1492E-DCA0-813B-CC51-05D7CFD9B59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ABAFA-8926-49C9-B14D-28F52ED360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4D44C-E11F-04E9-84DD-C6E34C5651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70DE059-83C3-EF8E-5751-9B607DD94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A8AD3E27-238A-5C7A-3C16-731A4B9B1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439" y="1457703"/>
            <a:ext cx="7378148" cy="629914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yhdellä</a:t>
            </a:r>
            <a:r>
              <a:rPr lang="en-GB" dirty="0"/>
              <a:t> </a:t>
            </a:r>
            <a:r>
              <a:rPr lang="en-GB" dirty="0" err="1"/>
              <a:t>rivillä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95151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2260">
          <p15:clr>
            <a:srgbClr val="FBAE40"/>
          </p15:clr>
        </p15:guide>
        <p15:guide id="4" pos="257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Kuva ja teksti, yksi otsikkor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C4419-CB13-1D44-8E4B-03438240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87" r="10087"/>
          <a:stretch/>
        </p:blipFill>
        <p:spPr>
          <a:xfrm>
            <a:off x="4079875" y="519112"/>
            <a:ext cx="7630018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311056"/>
            <a:ext cx="7326906" cy="318859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1492E-DCA0-813B-CC51-05D7CFD9B59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ABAFA-8926-49C9-B14D-28F52ED360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4D44C-E11F-04E9-84DD-C6E34C5651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33210BE-6BD9-A731-F92C-90F3E5FFC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1B631AFA-0126-166E-DD38-E55BA223B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57702"/>
            <a:ext cx="7378148" cy="629914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yhdellä</a:t>
            </a:r>
            <a:r>
              <a:rPr lang="en-GB" dirty="0"/>
              <a:t> </a:t>
            </a:r>
            <a:r>
              <a:rPr lang="en-GB" dirty="0" err="1"/>
              <a:t>rivillä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197524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2260">
          <p15:clr>
            <a:srgbClr val="FBAE40"/>
          </p15:clr>
        </p15:guide>
        <p15:guide id="4" pos="257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ansileh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clapping hands in front of a computer&#10;&#10;AI-generated content may be incorrect.">
            <a:extLst>
              <a:ext uri="{FF2B5EF4-FFF2-40B4-BE49-F238E27FC236}">
                <a16:creationId xmlns:a16="http://schemas.microsoft.com/office/drawing/2014/main" id="{C6AD6612-48B7-6286-6AA2-377FD8F58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E1937B-0CB6-4A62-6013-0FB1061CF695}"/>
              </a:ext>
            </a:extLst>
          </p:cNvPr>
          <p:cNvSpPr/>
          <p:nvPr/>
        </p:nvSpPr>
        <p:spPr>
          <a:xfrm>
            <a:off x="833253" y="697658"/>
            <a:ext cx="6117439" cy="514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F20DD82D-EB77-2FD1-34C8-79B5421814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5319" y="4873797"/>
            <a:ext cx="5251982" cy="795338"/>
          </a:xfrm>
        </p:spPr>
        <p:txBody>
          <a:bodyPr>
            <a:noAutofit/>
          </a:bodyPr>
          <a:lstStyle>
            <a:lvl1pPr marL="0" indent="0" fontAlgn="t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  <a:p>
            <a:pPr lvl="0"/>
            <a:r>
              <a:rPr lang="en-GB" dirty="0"/>
              <a:t>00.00.2025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08E143-0A69-6548-AF03-310264D83BE3}"/>
              </a:ext>
            </a:extLst>
          </p:cNvPr>
          <p:cNvSpPr/>
          <p:nvPr/>
        </p:nvSpPr>
        <p:spPr>
          <a:xfrm>
            <a:off x="833254" y="697657"/>
            <a:ext cx="6117437" cy="258508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84F77FF-9D9B-C909-5759-386BAA848D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752850"/>
            <a:ext cx="5262563" cy="83142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err="1"/>
              <a:t>Tarkentava</a:t>
            </a:r>
            <a:r>
              <a:rPr lang="en-GB" dirty="0"/>
              <a:t> </a:t>
            </a:r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79B5901-9DDC-42C9-8BDD-BEA500A6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809" y="1379726"/>
            <a:ext cx="1131413" cy="21193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F80126A-D8CF-B72F-C8B9-8E23D3165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150" y="1942815"/>
            <a:ext cx="5262563" cy="1325563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parille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98255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Kuva ja teksti, yksi otsikkor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C4419-CB13-1D44-8E4B-03438240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94" t="113" r="25632" b="-113"/>
          <a:stretch/>
        </p:blipFill>
        <p:spPr>
          <a:xfrm>
            <a:off x="4079875" y="519112"/>
            <a:ext cx="7630018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311056"/>
            <a:ext cx="7326906" cy="318859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1492E-DCA0-813B-CC51-05D7CFD9B59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ABAFA-8926-49C9-B14D-28F52ED360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4D44C-E11F-04E9-84DD-C6E34C5651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785567A-E211-1EED-C4DD-863973DED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9" name="Otsikko 2">
            <a:extLst>
              <a:ext uri="{FF2B5EF4-FFF2-40B4-BE49-F238E27FC236}">
                <a16:creationId xmlns:a16="http://schemas.microsoft.com/office/drawing/2014/main" id="{F22819BD-9D8A-D4E3-5D54-BD7A26F0A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439" y="1457703"/>
            <a:ext cx="7378148" cy="629914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yhdellä</a:t>
            </a:r>
            <a:r>
              <a:rPr lang="en-GB" dirty="0"/>
              <a:t> </a:t>
            </a:r>
            <a:r>
              <a:rPr lang="en-GB" dirty="0" err="1"/>
              <a:t>rivillä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35558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2260">
          <p15:clr>
            <a:srgbClr val="FBAE40"/>
          </p15:clr>
        </p15:guide>
        <p15:guide id="4" pos="257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Kuva ja teksti, yksi otsikkor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C4419-CB13-1D44-8E4B-03438240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9" t="113" r="17575" b="-113"/>
          <a:stretch/>
        </p:blipFill>
        <p:spPr>
          <a:xfrm>
            <a:off x="4079875" y="519112"/>
            <a:ext cx="7630018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311056"/>
            <a:ext cx="7326906" cy="318859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1492E-DCA0-813B-CC51-05D7CFD9B59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ABAFA-8926-49C9-B14D-28F52ED360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4D44C-E11F-04E9-84DD-C6E34C5651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90E1019-152D-50B7-BADB-790F2C743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A7487795-911D-3472-DDC6-1F111F23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439" y="1457703"/>
            <a:ext cx="7378148" cy="629914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yhdellä</a:t>
            </a:r>
            <a:r>
              <a:rPr lang="en-GB" dirty="0"/>
              <a:t> </a:t>
            </a:r>
            <a:r>
              <a:rPr lang="en-GB" dirty="0" err="1"/>
              <a:t>rivillä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30135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2260">
          <p15:clr>
            <a:srgbClr val="FBAE40"/>
          </p15:clr>
        </p15:guide>
        <p15:guide id="4" pos="257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Kuva ja teksti, yksi otsikkor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C4419-CB13-1D44-8E4B-03438240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1" t="113" r="19102" b="-113"/>
          <a:stretch/>
        </p:blipFill>
        <p:spPr>
          <a:xfrm>
            <a:off x="4079875" y="519112"/>
            <a:ext cx="7630018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311056"/>
            <a:ext cx="7326906" cy="318859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1492E-DCA0-813B-CC51-05D7CFD9B59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ABAFA-8926-49C9-B14D-28F52ED360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4D44C-E11F-04E9-84DD-C6E34C5651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F1CBD4D-F601-85EE-B71A-E7146FA7E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7D053165-0852-1651-28F3-1F2C1F8B0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439" y="1457703"/>
            <a:ext cx="7378148" cy="629914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yhdellä</a:t>
            </a:r>
            <a:r>
              <a:rPr lang="en-GB" dirty="0"/>
              <a:t> </a:t>
            </a:r>
            <a:r>
              <a:rPr lang="en-GB" dirty="0" err="1"/>
              <a:t>rivillä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07535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2260">
          <p15:clr>
            <a:srgbClr val="FBAE40"/>
          </p15:clr>
        </p15:guide>
        <p15:guide id="4" pos="257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Kuva ja teksti, yksi otsikkor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C4419-CB13-1D44-8E4B-03438240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87" r="10087"/>
          <a:stretch/>
        </p:blipFill>
        <p:spPr>
          <a:xfrm>
            <a:off x="4079875" y="519112"/>
            <a:ext cx="7630018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311056"/>
            <a:ext cx="7326906" cy="318859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1492E-DCA0-813B-CC51-05D7CFD9B59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ABAFA-8926-49C9-B14D-28F52ED360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4D44C-E11F-04E9-84DD-C6E34C5651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EDF8302-6316-7BA3-D33D-08FF75C2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803C90FD-FD04-5874-D88E-D3911382D3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439" y="1457703"/>
            <a:ext cx="7378148" cy="629914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yhdellä</a:t>
            </a:r>
            <a:r>
              <a:rPr lang="en-GB" dirty="0"/>
              <a:t> </a:t>
            </a:r>
            <a:r>
              <a:rPr lang="en-GB" dirty="0" err="1"/>
              <a:t>rivillä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29471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2260">
          <p15:clr>
            <a:srgbClr val="FBAE40"/>
          </p15:clr>
        </p15:guide>
        <p15:guide id="4" pos="257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Kuva ja teksti, yksi otsikkor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C4419-CB13-1D44-8E4B-03438240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2" t="206" r="19742" b="-206"/>
          <a:stretch/>
        </p:blipFill>
        <p:spPr>
          <a:xfrm>
            <a:off x="4079875" y="519112"/>
            <a:ext cx="7630018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311056"/>
            <a:ext cx="7326906" cy="318859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1492E-DCA0-813B-CC51-05D7CFD9B59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ABAFA-8926-49C9-B14D-28F52ED360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4D44C-E11F-04E9-84DD-C6E34C5651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02CF5F1-C368-95CE-6C3F-0F4FBE944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BEF15BC9-9E81-0834-A61C-A9F3A56C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437" y="1457703"/>
            <a:ext cx="7378148" cy="629914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yhdellä</a:t>
            </a:r>
            <a:r>
              <a:rPr lang="en-GB" dirty="0"/>
              <a:t> </a:t>
            </a:r>
            <a:r>
              <a:rPr lang="en-GB" dirty="0" err="1"/>
              <a:t>rivillä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982917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2260">
          <p15:clr>
            <a:srgbClr val="FBAE40"/>
          </p15:clr>
        </p15:guide>
        <p15:guide id="4" pos="257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Kuva ja teksti, yksi otsikkor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C4419-CB13-1D44-8E4B-03438240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3" t="113" r="18830" b="-113"/>
          <a:stretch/>
        </p:blipFill>
        <p:spPr>
          <a:xfrm>
            <a:off x="4079875" y="519112"/>
            <a:ext cx="7630018" cy="5843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311056"/>
            <a:ext cx="7326906" cy="318859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1492E-DCA0-813B-CC51-05D7CFD9B59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ABAFA-8926-49C9-B14D-28F52ED360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4D44C-E11F-04E9-84DD-C6E34C5651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5C07EFD-EEE9-FA29-DF44-DD3997208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9" name="Otsikko 2">
            <a:extLst>
              <a:ext uri="{FF2B5EF4-FFF2-40B4-BE49-F238E27FC236}">
                <a16:creationId xmlns:a16="http://schemas.microsoft.com/office/drawing/2014/main" id="{D1784EF1-DD2B-21C7-70F2-A33CB9375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439" y="1457703"/>
            <a:ext cx="7378148" cy="629914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yhdellä</a:t>
            </a:r>
            <a:r>
              <a:rPr lang="en-GB" dirty="0"/>
              <a:t> </a:t>
            </a:r>
            <a:r>
              <a:rPr lang="en-GB" dirty="0" err="1"/>
              <a:t>rivillä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982234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2260">
          <p15:clr>
            <a:srgbClr val="FBAE40"/>
          </p15:clr>
        </p15:guide>
        <p15:guide id="4" pos="257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Kuva ja teksti, yksi otsikkori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C51A77-B3DB-1C35-E485-3900F869F2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7871" y="481913"/>
            <a:ext cx="7602633" cy="5918887"/>
          </a:xfrm>
          <a:custGeom>
            <a:avLst/>
            <a:gdLst>
              <a:gd name="connsiteX0" fmla="*/ 0 w 7602633"/>
              <a:gd name="connsiteY0" fmla="*/ 0 h 5918887"/>
              <a:gd name="connsiteX1" fmla="*/ 7602633 w 7602633"/>
              <a:gd name="connsiteY1" fmla="*/ 0 h 5918887"/>
              <a:gd name="connsiteX2" fmla="*/ 7602633 w 7602633"/>
              <a:gd name="connsiteY2" fmla="*/ 5918887 h 5918887"/>
              <a:gd name="connsiteX3" fmla="*/ 0 w 7602633"/>
              <a:gd name="connsiteY3" fmla="*/ 5918887 h 5918887"/>
              <a:gd name="connsiteX4" fmla="*/ 0 w 7602633"/>
              <a:gd name="connsiteY4" fmla="*/ 5455901 h 5918887"/>
              <a:gd name="connsiteX5" fmla="*/ 4743186 w 7602633"/>
              <a:gd name="connsiteY5" fmla="*/ 5455901 h 5918887"/>
              <a:gd name="connsiteX6" fmla="*/ 4743186 w 7602633"/>
              <a:gd name="connsiteY6" fmla="*/ 448839 h 5918887"/>
              <a:gd name="connsiteX7" fmla="*/ 0 w 7602633"/>
              <a:gd name="connsiteY7" fmla="*/ 448839 h 591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02633" h="5918887">
                <a:moveTo>
                  <a:pt x="0" y="0"/>
                </a:moveTo>
                <a:lnTo>
                  <a:pt x="7602633" y="0"/>
                </a:lnTo>
                <a:lnTo>
                  <a:pt x="7602633" y="5918887"/>
                </a:lnTo>
                <a:lnTo>
                  <a:pt x="0" y="5918887"/>
                </a:lnTo>
                <a:lnTo>
                  <a:pt x="0" y="5455901"/>
                </a:lnTo>
                <a:lnTo>
                  <a:pt x="4743186" y="5455901"/>
                </a:lnTo>
                <a:lnTo>
                  <a:pt x="4743186" y="448839"/>
                </a:lnTo>
                <a:lnTo>
                  <a:pt x="0" y="4488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8" y="930752"/>
            <a:ext cx="8360575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311056"/>
            <a:ext cx="7326906" cy="3188596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D3F83C-9608-6456-6205-DB92403E322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0B6CC0-00E3-8820-457F-A457A113B3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47357-EAA6-8BFF-09F6-48A1F4CC168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4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CCFBC95-AADC-4657-CB6A-77092A9A3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10" name="Otsikko 2">
            <a:extLst>
              <a:ext uri="{FF2B5EF4-FFF2-40B4-BE49-F238E27FC236}">
                <a16:creationId xmlns:a16="http://schemas.microsoft.com/office/drawing/2014/main" id="{C852E3D5-8A30-9AB9-A2F8-06E0A2800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439" y="1457703"/>
            <a:ext cx="7378148" cy="629914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yhdellä</a:t>
            </a:r>
            <a:r>
              <a:rPr lang="en-GB" dirty="0"/>
              <a:t> </a:t>
            </a:r>
            <a:r>
              <a:rPr lang="en-GB" dirty="0" err="1"/>
              <a:t>rivillä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9727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3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Kuva ja teksti, kaksi otsikkoriv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D0D321-3696-D47A-E784-3C387A9538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85" r="10785"/>
          <a:stretch/>
        </p:blipFill>
        <p:spPr>
          <a:xfrm>
            <a:off x="4113207" y="465829"/>
            <a:ext cx="7613528" cy="59349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629109"/>
            <a:ext cx="7326906" cy="3042821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EC522-E19B-4B8E-C75B-84E77F86C8D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E2292-1736-B518-ACA5-4EAEFB5F02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14681-EA28-D88A-637D-9E1146E501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F2AF198-F36E-5806-47C2-977F1ACAD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0CADB49C-5A00-5CDA-2849-894F30431A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944" y="1457702"/>
            <a:ext cx="7378148" cy="1033707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kahdella</a:t>
            </a:r>
            <a:r>
              <a:rPr lang="en-GB" dirty="0"/>
              <a:t> </a:t>
            </a:r>
            <a:r>
              <a:rPr lang="en-GB" dirty="0" err="1"/>
              <a:t>rivillä</a:t>
            </a:r>
            <a:r>
              <a:rPr lang="en-GB" dirty="0"/>
              <a:t> lore </a:t>
            </a:r>
            <a:r>
              <a:rPr lang="en-GB" dirty="0" err="1"/>
              <a:t>mipsum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es </a:t>
            </a:r>
            <a:r>
              <a:rPr lang="en-GB" dirty="0" err="1"/>
              <a:t>mit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09320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Kuva ja teksti, kaksi otsikkoriv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D0D321-3696-D47A-E784-3C387A9538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85" r="10785"/>
          <a:stretch/>
        </p:blipFill>
        <p:spPr>
          <a:xfrm>
            <a:off x="4113207" y="465829"/>
            <a:ext cx="7613528" cy="59349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629109"/>
            <a:ext cx="7326906" cy="3042821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EC522-E19B-4B8E-C75B-84E77F86C8D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E2292-1736-B518-ACA5-4EAEFB5F02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14681-EA28-D88A-637D-9E1146E501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14F7E4F-5542-D849-03EC-52D5D63CD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451F0240-41C6-2030-24DB-D188A5C37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944" y="1457702"/>
            <a:ext cx="7378148" cy="1033707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kahdella</a:t>
            </a:r>
            <a:r>
              <a:rPr lang="en-GB" dirty="0"/>
              <a:t> </a:t>
            </a:r>
            <a:r>
              <a:rPr lang="en-GB" dirty="0" err="1"/>
              <a:t>rivillä</a:t>
            </a:r>
            <a:r>
              <a:rPr lang="en-GB" dirty="0"/>
              <a:t> lore </a:t>
            </a:r>
            <a:r>
              <a:rPr lang="en-GB" dirty="0" err="1"/>
              <a:t>mipsum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es </a:t>
            </a:r>
            <a:r>
              <a:rPr lang="en-GB" dirty="0" err="1"/>
              <a:t>mit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02700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Kuva ja teksti, kaksi otsikkoriv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D0D321-3696-D47A-E784-3C387A9538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85" r="10785"/>
          <a:stretch/>
        </p:blipFill>
        <p:spPr>
          <a:xfrm>
            <a:off x="4113207" y="465829"/>
            <a:ext cx="7613528" cy="59349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629109"/>
            <a:ext cx="7326906" cy="3042821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EC522-E19B-4B8E-C75B-84E77F86C8D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E2292-1736-B518-ACA5-4EAEFB5F02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14681-EA28-D88A-637D-9E1146E501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AF38B93-F2CB-CD20-B5C7-122414DC5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4A174908-79F4-CF60-7AC4-E9500A6B2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944" y="1457702"/>
            <a:ext cx="7378148" cy="1033707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kahdella</a:t>
            </a:r>
            <a:r>
              <a:rPr lang="en-GB" dirty="0"/>
              <a:t> </a:t>
            </a:r>
            <a:r>
              <a:rPr lang="en-GB" dirty="0" err="1"/>
              <a:t>rivillä</a:t>
            </a:r>
            <a:r>
              <a:rPr lang="en-GB" dirty="0"/>
              <a:t> lore </a:t>
            </a:r>
            <a:r>
              <a:rPr lang="en-GB" dirty="0" err="1"/>
              <a:t>mipsum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es </a:t>
            </a:r>
            <a:r>
              <a:rPr lang="en-GB" dirty="0" err="1"/>
              <a:t>mit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7139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ansilehti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sket of flowers&#10;&#10;AI-generated content may be incorrect.">
            <a:extLst>
              <a:ext uri="{FF2B5EF4-FFF2-40B4-BE49-F238E27FC236}">
                <a16:creationId xmlns:a16="http://schemas.microsoft.com/office/drawing/2014/main" id="{8DBBC398-671B-CB9D-84F1-71ED78C4D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E1937B-0CB6-4A62-6013-0FB1061CF695}"/>
              </a:ext>
            </a:extLst>
          </p:cNvPr>
          <p:cNvSpPr/>
          <p:nvPr/>
        </p:nvSpPr>
        <p:spPr>
          <a:xfrm>
            <a:off x="833253" y="697658"/>
            <a:ext cx="6117439" cy="514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4FF37E1-71F1-BB8A-81C4-AF4673A726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5319" y="4873797"/>
            <a:ext cx="5251982" cy="795338"/>
          </a:xfrm>
        </p:spPr>
        <p:txBody>
          <a:bodyPr>
            <a:noAutofit/>
          </a:bodyPr>
          <a:lstStyle>
            <a:lvl1pPr marL="0" indent="0" fontAlgn="t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  <a:p>
            <a:pPr lvl="0"/>
            <a:r>
              <a:rPr lang="en-GB" dirty="0"/>
              <a:t>00.00.2025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82E49-1D34-9FA4-78A9-4229934A688B}"/>
              </a:ext>
            </a:extLst>
          </p:cNvPr>
          <p:cNvSpPr/>
          <p:nvPr/>
        </p:nvSpPr>
        <p:spPr>
          <a:xfrm>
            <a:off x="833254" y="697657"/>
            <a:ext cx="6117437" cy="258508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D99D495-0DB5-829A-BE06-9CB946B20E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752850"/>
            <a:ext cx="5262563" cy="83142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err="1"/>
              <a:t>Tarkentava</a:t>
            </a:r>
            <a:r>
              <a:rPr lang="en-GB" dirty="0"/>
              <a:t> </a:t>
            </a:r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EEE29BD-115F-A72F-CE5E-CCD2E5F59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809" y="1379726"/>
            <a:ext cx="1131413" cy="21193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1FECC99-7251-7CF2-3DDE-B19080902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150" y="1942815"/>
            <a:ext cx="5262563" cy="1325563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parille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537345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Kuva ja teksti, kaksi otsikkoriv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1DD0D321-3696-D47A-E784-3C387A9538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41"/>
          <a:stretch/>
        </p:blipFill>
        <p:spPr>
          <a:xfrm>
            <a:off x="4113207" y="465829"/>
            <a:ext cx="7613528" cy="59349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A1068-DDD0-1841-8171-E1726A852F00}"/>
              </a:ext>
            </a:extLst>
          </p:cNvPr>
          <p:cNvSpPr/>
          <p:nvPr/>
        </p:nvSpPr>
        <p:spPr>
          <a:xfrm>
            <a:off x="493339" y="930752"/>
            <a:ext cx="8288352" cy="500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493339" y="930752"/>
            <a:ext cx="8289844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442" y="2629109"/>
            <a:ext cx="7326906" cy="3042821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EC522-E19B-4B8E-C75B-84E77F86C8D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E2292-1736-B518-ACA5-4EAEFB5F02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14681-EA28-D88A-637D-9E1146E501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212EBE6-4955-C18F-79E8-C9A83F9DA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88532B96-9B39-DE4C-D593-176370706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944" y="1457702"/>
            <a:ext cx="7378148" cy="1033707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kahdella</a:t>
            </a:r>
            <a:r>
              <a:rPr lang="en-GB" dirty="0"/>
              <a:t> </a:t>
            </a:r>
            <a:r>
              <a:rPr lang="en-GB" dirty="0" err="1"/>
              <a:t>rivillä</a:t>
            </a:r>
            <a:r>
              <a:rPr lang="en-GB" dirty="0"/>
              <a:t> lore </a:t>
            </a:r>
            <a:r>
              <a:rPr lang="en-GB" dirty="0" err="1"/>
              <a:t>mipsum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es </a:t>
            </a:r>
            <a:r>
              <a:rPr lang="en-GB" dirty="0" err="1"/>
              <a:t>mit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00876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Kuva ja teksti, kaksi otsikkoriv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E2208A-1FD2-BB7F-EF7A-666A00C007C9}"/>
              </a:ext>
            </a:extLst>
          </p:cNvPr>
          <p:cNvSpPr/>
          <p:nvPr/>
        </p:nvSpPr>
        <p:spPr>
          <a:xfrm>
            <a:off x="3349659" y="930752"/>
            <a:ext cx="8366882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FDA695-2CFF-3EB6-BF96-7FD7EC4BB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9756" y="2629109"/>
            <a:ext cx="6305685" cy="3042821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31EA655-D092-4A9E-15A8-6CC189E49D8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AD2DAEC-1BD5-181A-092B-3585B0ED42E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33E2E01-C347-F720-ADCF-3F7194D325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36A2C28-E211-8319-15B9-CFA284A82B5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2600" y="481912"/>
            <a:ext cx="9609138" cy="5877999"/>
          </a:xfrm>
          <a:custGeom>
            <a:avLst/>
            <a:gdLst>
              <a:gd name="connsiteX0" fmla="*/ 0 w 9609138"/>
              <a:gd name="connsiteY0" fmla="*/ 0 h 5877999"/>
              <a:gd name="connsiteX1" fmla="*/ 9609138 w 9609138"/>
              <a:gd name="connsiteY1" fmla="*/ 0 h 5877999"/>
              <a:gd name="connsiteX2" fmla="*/ 9609138 w 9609138"/>
              <a:gd name="connsiteY2" fmla="*/ 448840 h 5877999"/>
              <a:gd name="connsiteX3" fmla="*/ 2867059 w 9609138"/>
              <a:gd name="connsiteY3" fmla="*/ 448840 h 5877999"/>
              <a:gd name="connsiteX4" fmla="*/ 2867059 w 9609138"/>
              <a:gd name="connsiteY4" fmla="*/ 5473411 h 5877999"/>
              <a:gd name="connsiteX5" fmla="*/ 9609138 w 9609138"/>
              <a:gd name="connsiteY5" fmla="*/ 5473411 h 5877999"/>
              <a:gd name="connsiteX6" fmla="*/ 9609138 w 9609138"/>
              <a:gd name="connsiteY6" fmla="*/ 5877999 h 5877999"/>
              <a:gd name="connsiteX7" fmla="*/ 0 w 9609138"/>
              <a:gd name="connsiteY7" fmla="*/ 5877999 h 587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9138" h="5877999">
                <a:moveTo>
                  <a:pt x="0" y="0"/>
                </a:moveTo>
                <a:lnTo>
                  <a:pt x="9609138" y="0"/>
                </a:lnTo>
                <a:lnTo>
                  <a:pt x="9609138" y="448840"/>
                </a:lnTo>
                <a:lnTo>
                  <a:pt x="2867059" y="448840"/>
                </a:lnTo>
                <a:lnTo>
                  <a:pt x="2867059" y="5473411"/>
                </a:lnTo>
                <a:lnTo>
                  <a:pt x="9609138" y="5473411"/>
                </a:lnTo>
                <a:lnTo>
                  <a:pt x="9609138" y="5877999"/>
                </a:lnTo>
                <a:lnTo>
                  <a:pt x="0" y="587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B043788-0042-CF18-6CC5-69CB0A518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181E16A1-9AFD-E6D1-63AC-F9544B746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756" y="1457702"/>
            <a:ext cx="7989644" cy="1033708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kahdella</a:t>
            </a:r>
            <a:r>
              <a:rPr lang="en-GB" dirty="0"/>
              <a:t> </a:t>
            </a:r>
            <a:r>
              <a:rPr lang="en-GB" dirty="0" err="1"/>
              <a:t>rivillä</a:t>
            </a:r>
            <a:r>
              <a:rPr lang="en-GB" dirty="0"/>
              <a:t> lore </a:t>
            </a:r>
            <a:r>
              <a:rPr lang="en-GB" dirty="0" err="1"/>
              <a:t>mipsum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es </a:t>
            </a:r>
            <a:r>
              <a:rPr lang="en-GB" dirty="0" err="1"/>
              <a:t>mit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65758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5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Kuva ja tekstipalsta,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A64BB19-6F3F-EDDB-3AE6-33DDC9E585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425" y="476250"/>
            <a:ext cx="7586663" cy="5930900"/>
          </a:xfrm>
          <a:custGeom>
            <a:avLst/>
            <a:gdLst>
              <a:gd name="connsiteX0" fmla="*/ 0 w 7586663"/>
              <a:gd name="connsiteY0" fmla="*/ 0 h 5930900"/>
              <a:gd name="connsiteX1" fmla="*/ 7586663 w 7586663"/>
              <a:gd name="connsiteY1" fmla="*/ 0 h 5930900"/>
              <a:gd name="connsiteX2" fmla="*/ 7586663 w 7586663"/>
              <a:gd name="connsiteY2" fmla="*/ 304031 h 5930900"/>
              <a:gd name="connsiteX3" fmla="*/ 5175133 w 7586663"/>
              <a:gd name="connsiteY3" fmla="*/ 304031 h 5930900"/>
              <a:gd name="connsiteX4" fmla="*/ 5175133 w 7586663"/>
              <a:gd name="connsiteY4" fmla="*/ 5394463 h 5930900"/>
              <a:gd name="connsiteX5" fmla="*/ 7586663 w 7586663"/>
              <a:gd name="connsiteY5" fmla="*/ 5394463 h 5930900"/>
              <a:gd name="connsiteX6" fmla="*/ 7586663 w 7586663"/>
              <a:gd name="connsiteY6" fmla="*/ 5930900 h 5930900"/>
              <a:gd name="connsiteX7" fmla="*/ 0 w 7586663"/>
              <a:gd name="connsiteY7" fmla="*/ 5930900 h 593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86663" h="5930900">
                <a:moveTo>
                  <a:pt x="0" y="0"/>
                </a:moveTo>
                <a:lnTo>
                  <a:pt x="7586663" y="0"/>
                </a:lnTo>
                <a:lnTo>
                  <a:pt x="7586663" y="304031"/>
                </a:lnTo>
                <a:lnTo>
                  <a:pt x="5175133" y="304031"/>
                </a:lnTo>
                <a:lnTo>
                  <a:pt x="5175133" y="5394463"/>
                </a:lnTo>
                <a:lnTo>
                  <a:pt x="7586663" y="5394463"/>
                </a:lnTo>
                <a:lnTo>
                  <a:pt x="7586663" y="5930900"/>
                </a:lnTo>
                <a:lnTo>
                  <a:pt x="0" y="5930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81325A-93AE-6615-0422-E1C47FA98BDD}"/>
              </a:ext>
            </a:extLst>
          </p:cNvPr>
          <p:cNvSpPr/>
          <p:nvPr/>
        </p:nvSpPr>
        <p:spPr>
          <a:xfrm>
            <a:off x="5654558" y="780281"/>
            <a:ext cx="5927841" cy="5090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E8CFEB-EFB4-BEE6-7D31-2A18F9128A73}"/>
              </a:ext>
            </a:extLst>
          </p:cNvPr>
          <p:cNvSpPr/>
          <p:nvPr/>
        </p:nvSpPr>
        <p:spPr>
          <a:xfrm>
            <a:off x="5654558" y="780281"/>
            <a:ext cx="6058017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512983-E617-DAAE-C082-707AD6540B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50" y="3105150"/>
            <a:ext cx="5461000" cy="25384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FI" dirty="0"/>
          </a:p>
          <a:p>
            <a:pPr lvl="0"/>
            <a:r>
              <a:rPr lang="en-FI" dirty="0"/>
              <a:t>Lorem ipsum dolor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004429-95F2-9F3A-21FA-689D9B7A7BB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32E10-0508-E00F-9B57-38D3594485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DBCEA-08D1-A38B-700E-429A3CF00B3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25F6EFC-9578-8072-30F3-6963568F2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E177FB32-3209-2054-289D-C8283EA49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6582" y="1353418"/>
            <a:ext cx="5367218" cy="1524582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 lvl="0"/>
            <a:r>
              <a:rPr lang="en-GB" dirty="0"/>
              <a:t>Kuva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es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esperaunza</a:t>
            </a:r>
            <a:r>
              <a:rPr lang="en-GB" dirty="0"/>
              <a:t> </a:t>
            </a:r>
            <a:r>
              <a:rPr lang="en-GB" dirty="0" err="1"/>
              <a:t>nuan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147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orient="horz" pos="300">
          <p15:clr>
            <a:srgbClr val="FBAE40"/>
          </p15:clr>
        </p15:guide>
        <p15:guide id="3" pos="737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Refere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CF7D7B-D2C3-284C-68A4-FC0242D0E090}"/>
              </a:ext>
            </a:extLst>
          </p:cNvPr>
          <p:cNvSpPr/>
          <p:nvPr/>
        </p:nvSpPr>
        <p:spPr>
          <a:xfrm>
            <a:off x="643982" y="797410"/>
            <a:ext cx="8769525" cy="5324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FFD591-1647-213F-6E40-6F49E522BEA4}"/>
              </a:ext>
            </a:extLst>
          </p:cNvPr>
          <p:cNvSpPr/>
          <p:nvPr/>
        </p:nvSpPr>
        <p:spPr>
          <a:xfrm>
            <a:off x="643983" y="797410"/>
            <a:ext cx="8875598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00453C4-217C-071E-B803-CEB2F2FC8D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5278" y="476250"/>
            <a:ext cx="7583487" cy="5918200"/>
          </a:xfrm>
          <a:custGeom>
            <a:avLst/>
            <a:gdLst>
              <a:gd name="connsiteX0" fmla="*/ 0 w 7583487"/>
              <a:gd name="connsiteY0" fmla="*/ 0 h 5918200"/>
              <a:gd name="connsiteX1" fmla="*/ 7583487 w 7583487"/>
              <a:gd name="connsiteY1" fmla="*/ 0 h 5918200"/>
              <a:gd name="connsiteX2" fmla="*/ 7583487 w 7583487"/>
              <a:gd name="connsiteY2" fmla="*/ 5918200 h 5918200"/>
              <a:gd name="connsiteX3" fmla="*/ 0 w 7583487"/>
              <a:gd name="connsiteY3" fmla="*/ 5918200 h 5918200"/>
              <a:gd name="connsiteX4" fmla="*/ 0 w 7583487"/>
              <a:gd name="connsiteY4" fmla="*/ 5645417 h 5918200"/>
              <a:gd name="connsiteX5" fmla="*/ 5379669 w 7583487"/>
              <a:gd name="connsiteY5" fmla="*/ 5645417 h 5918200"/>
              <a:gd name="connsiteX6" fmla="*/ 5379669 w 7583487"/>
              <a:gd name="connsiteY6" fmla="*/ 321160 h 5918200"/>
              <a:gd name="connsiteX7" fmla="*/ 0 w 7583487"/>
              <a:gd name="connsiteY7" fmla="*/ 321160 h 591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83487" h="5918200">
                <a:moveTo>
                  <a:pt x="0" y="0"/>
                </a:moveTo>
                <a:lnTo>
                  <a:pt x="7583487" y="0"/>
                </a:lnTo>
                <a:lnTo>
                  <a:pt x="7583487" y="5918200"/>
                </a:lnTo>
                <a:lnTo>
                  <a:pt x="0" y="5918200"/>
                </a:lnTo>
                <a:lnTo>
                  <a:pt x="0" y="5645417"/>
                </a:lnTo>
                <a:lnTo>
                  <a:pt x="5379669" y="5645417"/>
                </a:lnTo>
                <a:lnTo>
                  <a:pt x="5379669" y="321160"/>
                </a:lnTo>
                <a:lnTo>
                  <a:pt x="0" y="3211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73223B6-B1A4-FD1C-CB0B-C978C21AA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144" y="2270125"/>
            <a:ext cx="8162211" cy="295105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err="1"/>
              <a:t>Toimeksiantaja</a:t>
            </a:r>
            <a:r>
              <a:rPr lang="en-GB" dirty="0"/>
              <a:t> ASIAKAS | </a:t>
            </a:r>
            <a:r>
              <a:rPr lang="en-GB" dirty="0" err="1"/>
              <a:t>Teema</a:t>
            </a:r>
            <a:endParaRPr lang="en-FI" dirty="0"/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D03FFEB-6CC2-D745-777B-32D5692FF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5414" y="2900185"/>
            <a:ext cx="8188806" cy="689909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labore et dolore magna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/>
            <a:endParaRPr lang="en-FI" dirty="0"/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B1316C1A-43E0-501E-8433-D7B961ED5C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665" y="3991019"/>
            <a:ext cx="8188806" cy="689909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labore et dolore magna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/>
            <a:endParaRPr lang="en-FI" dirty="0"/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3493DD11-3F34-1EBE-54B3-B64619CBF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665" y="5061416"/>
            <a:ext cx="8188806" cy="689909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labore et dolore magna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/>
            <a:endParaRPr lang="en-FI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28CC46-37C1-278A-E3AB-969B9169735B}"/>
              </a:ext>
            </a:extLst>
          </p:cNvPr>
          <p:cNvSpPr txBox="1"/>
          <p:nvPr/>
        </p:nvSpPr>
        <p:spPr>
          <a:xfrm>
            <a:off x="883370" y="2674143"/>
            <a:ext cx="956602" cy="2838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GB" sz="1400" b="1" i="0" dirty="0">
                <a:solidFill>
                  <a:srgbClr val="BE8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HAASTE</a:t>
            </a:r>
            <a:endParaRPr lang="en-FI" sz="1400" b="1" i="0" dirty="0">
              <a:solidFill>
                <a:srgbClr val="BE8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FI" sz="800" b="1" dirty="0">
              <a:solidFill>
                <a:srgbClr val="BE8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82F2C3-24F1-3D86-82E1-90C03C71D9DB}"/>
              </a:ext>
            </a:extLst>
          </p:cNvPr>
          <p:cNvSpPr txBox="1"/>
          <p:nvPr/>
        </p:nvSpPr>
        <p:spPr>
          <a:xfrm>
            <a:off x="883370" y="3740943"/>
            <a:ext cx="1352285" cy="2838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fi-FI" sz="1400" b="1" i="0" dirty="0">
                <a:solidFill>
                  <a:srgbClr val="BE8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RATKAISU</a:t>
            </a:r>
            <a:endParaRPr lang="en-FI" sz="1400" b="1" i="0" dirty="0">
              <a:solidFill>
                <a:srgbClr val="BE8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FI" sz="800" b="1" dirty="0">
              <a:solidFill>
                <a:srgbClr val="BE8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0DE087-3271-E482-E6BC-D0470352E089}"/>
              </a:ext>
            </a:extLst>
          </p:cNvPr>
          <p:cNvSpPr txBox="1"/>
          <p:nvPr/>
        </p:nvSpPr>
        <p:spPr>
          <a:xfrm>
            <a:off x="883370" y="4811339"/>
            <a:ext cx="1352285" cy="2838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fi-FI" sz="1400" b="1" i="0" dirty="0">
                <a:solidFill>
                  <a:srgbClr val="BE8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TULOKSET</a:t>
            </a:r>
            <a:endParaRPr lang="en-FI" sz="1400" b="1" i="0" dirty="0">
              <a:solidFill>
                <a:srgbClr val="BE8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FI" sz="800" b="1" dirty="0">
              <a:solidFill>
                <a:srgbClr val="BE8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49A2DF-BF32-5A39-3050-3337CBF92AA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FD629-5683-3E36-1322-64D42B02A9D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D41A6-4B2B-DEB8-8F9C-C730D30B477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27344E9-EC9E-6C79-94F8-66AC58D63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3C0CCBBE-D726-6F79-D2FC-F0E056E9A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370" y="1217041"/>
            <a:ext cx="8636211" cy="922674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Referenssiotsikko</a:t>
            </a:r>
            <a:r>
              <a:rPr lang="en-GB" dirty="0"/>
              <a:t> </a:t>
            </a:r>
            <a:r>
              <a:rPr lang="en-GB" dirty="0" err="1"/>
              <a:t>lyhennettynä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kahdelle</a:t>
            </a:r>
            <a:r>
              <a:rPr lang="en-GB" dirty="0"/>
              <a:t> </a:t>
            </a:r>
            <a:r>
              <a:rPr lang="en-GB" dirty="0" err="1"/>
              <a:t>riville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572782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78">
          <p15:clr>
            <a:srgbClr val="FBAE40"/>
          </p15:clr>
        </p15:guide>
        <p15:guide id="2" orient="horz" pos="867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1480">
          <p15:clr>
            <a:srgbClr val="FBAE40"/>
          </p15:clr>
        </p15:guide>
        <p15:guide id="5" orient="horz" pos="1570">
          <p15:clr>
            <a:srgbClr val="FBAE40"/>
          </p15:clr>
        </p15:guide>
        <p15:guide id="6" pos="41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so kuva, otsikko alha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76A28-A877-129E-26D0-176FACAB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69" b="6969"/>
          <a:stretch/>
        </p:blipFill>
        <p:spPr>
          <a:xfrm>
            <a:off x="482814" y="481913"/>
            <a:ext cx="11222830" cy="5905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95C15B-B15B-91FD-3DA9-54B81BA83AA7}"/>
              </a:ext>
            </a:extLst>
          </p:cNvPr>
          <p:cNvSpPr/>
          <p:nvPr/>
        </p:nvSpPr>
        <p:spPr>
          <a:xfrm>
            <a:off x="1208308" y="5175479"/>
            <a:ext cx="9662893" cy="119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FABE93-2448-9B67-1B0A-33C09BB1AE8D}"/>
              </a:ext>
            </a:extLst>
          </p:cNvPr>
          <p:cNvSpPr/>
          <p:nvPr/>
        </p:nvSpPr>
        <p:spPr>
          <a:xfrm rot="16200000">
            <a:off x="709053" y="5674085"/>
            <a:ext cx="1192105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7DEE05C-A3EE-3960-D941-B7F6431779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51713" y="5413376"/>
            <a:ext cx="3301968" cy="772632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ACCC1F7-5C40-FE21-B43B-4CBDBAB56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D6D69656-875B-ACA2-D273-9629F193F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8671" y="5413376"/>
            <a:ext cx="5545522" cy="772632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kahdelle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es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esperaunza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8969278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8 iso kuva, otsikko alha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76A28-A877-129E-26D0-176FACAB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69" b="6969"/>
          <a:stretch/>
        </p:blipFill>
        <p:spPr>
          <a:xfrm>
            <a:off x="482814" y="481913"/>
            <a:ext cx="11222830" cy="5905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95C15B-B15B-91FD-3DA9-54B81BA83AA7}"/>
              </a:ext>
            </a:extLst>
          </p:cNvPr>
          <p:cNvSpPr/>
          <p:nvPr/>
        </p:nvSpPr>
        <p:spPr>
          <a:xfrm>
            <a:off x="1208308" y="5175479"/>
            <a:ext cx="9662893" cy="119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FABE93-2448-9B67-1B0A-33C09BB1AE8D}"/>
              </a:ext>
            </a:extLst>
          </p:cNvPr>
          <p:cNvSpPr/>
          <p:nvPr/>
        </p:nvSpPr>
        <p:spPr>
          <a:xfrm rot="16200000">
            <a:off x="709053" y="5674085"/>
            <a:ext cx="1192105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7DEE05C-A3EE-3960-D941-B7F6431779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51713" y="5413376"/>
            <a:ext cx="3301968" cy="772632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CE01CD6-1392-15A0-D1C4-E5405D3A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C8330377-C7FC-4677-6D2A-C51095C81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8671" y="5413376"/>
            <a:ext cx="5545522" cy="772632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kahdelle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es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esperaunza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773101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so kuva, otsikko ylhää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CA17CA-E38A-8A55-3C45-7E3242408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14" b="11214"/>
          <a:stretch/>
        </p:blipFill>
        <p:spPr>
          <a:xfrm>
            <a:off x="482814" y="1064419"/>
            <a:ext cx="11222830" cy="53226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338B50-C423-2849-C666-4E563744B0F8}"/>
              </a:ext>
            </a:extLst>
          </p:cNvPr>
          <p:cNvSpPr/>
          <p:nvPr/>
        </p:nvSpPr>
        <p:spPr>
          <a:xfrm>
            <a:off x="1208308" y="474786"/>
            <a:ext cx="9662893" cy="119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4D242C-A12E-9BB4-DB3E-316C33F92E0F}"/>
              </a:ext>
            </a:extLst>
          </p:cNvPr>
          <p:cNvSpPr/>
          <p:nvPr/>
        </p:nvSpPr>
        <p:spPr>
          <a:xfrm rot="16200000">
            <a:off x="709053" y="973392"/>
            <a:ext cx="1192105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0326E40-5F2B-B546-8B49-BA3D28F37D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51713" y="755458"/>
            <a:ext cx="3301968" cy="7603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76B9FBD-BB4D-C804-41A6-F81BF91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3">
            <a:extLst>
              <a:ext uri="{FF2B5EF4-FFF2-40B4-BE49-F238E27FC236}">
                <a16:creationId xmlns:a16="http://schemas.microsoft.com/office/drawing/2014/main" id="{8591B55C-BEAA-6E5A-88F8-F62D72316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4045" y="755457"/>
            <a:ext cx="5545522" cy="760359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kahdelle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es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esperaunza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23076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8 iso kuva, otsikko ylhää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CA17CA-E38A-8A55-3C45-7E3242408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14" b="11214"/>
          <a:stretch/>
        </p:blipFill>
        <p:spPr>
          <a:xfrm>
            <a:off x="482814" y="1064419"/>
            <a:ext cx="11222830" cy="53226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338B50-C423-2849-C666-4E563744B0F8}"/>
              </a:ext>
            </a:extLst>
          </p:cNvPr>
          <p:cNvSpPr/>
          <p:nvPr/>
        </p:nvSpPr>
        <p:spPr>
          <a:xfrm>
            <a:off x="1208308" y="474786"/>
            <a:ext cx="9662893" cy="119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4D242C-A12E-9BB4-DB3E-316C33F92E0F}"/>
              </a:ext>
            </a:extLst>
          </p:cNvPr>
          <p:cNvSpPr/>
          <p:nvPr/>
        </p:nvSpPr>
        <p:spPr>
          <a:xfrm rot="16200000">
            <a:off x="709053" y="973392"/>
            <a:ext cx="1192105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0326E40-5F2B-B546-8B49-BA3D28F37D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51713" y="755458"/>
            <a:ext cx="3301968" cy="7603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295F53C-17FA-5422-1090-863BBA804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0" y="214216"/>
            <a:ext cx="995714" cy="186517"/>
          </a:xfrm>
          <a:prstGeom prst="rect">
            <a:avLst/>
          </a:prstGeom>
        </p:spPr>
      </p:pic>
      <p:sp>
        <p:nvSpPr>
          <p:cNvPr id="3" name="Otsikko 3">
            <a:extLst>
              <a:ext uri="{FF2B5EF4-FFF2-40B4-BE49-F238E27FC236}">
                <a16:creationId xmlns:a16="http://schemas.microsoft.com/office/drawing/2014/main" id="{0007E2A1-1EAF-190F-7EFB-72CF1ED36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4045" y="755457"/>
            <a:ext cx="5545522" cy="760359"/>
          </a:xfrm>
        </p:spPr>
        <p:txBody>
          <a:bodyPr anchor="t"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kahdelle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es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esperaunza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4780141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Kiitos-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AB45C3-8242-3D20-8D6F-B10D697B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" r="166"/>
          <a:stretch/>
        </p:blipFill>
        <p:spPr>
          <a:xfrm>
            <a:off x="482814" y="481913"/>
            <a:ext cx="9626414" cy="5905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CF9C25-65BB-444D-2DCF-B27B7AF52E79}"/>
              </a:ext>
            </a:extLst>
          </p:cNvPr>
          <p:cNvSpPr/>
          <p:nvPr/>
        </p:nvSpPr>
        <p:spPr>
          <a:xfrm>
            <a:off x="7891926" y="1774432"/>
            <a:ext cx="3578415" cy="3536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Picture 9" descr="A group of icons in a circle&#10;&#10;AI-generated content may be incorrect.">
            <a:extLst>
              <a:ext uri="{FF2B5EF4-FFF2-40B4-BE49-F238E27FC236}">
                <a16:creationId xmlns:a16="http://schemas.microsoft.com/office/drawing/2014/main" id="{4C78B9C8-9F8E-D737-43D4-5733DFFE0B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0938"/>
          <a:stretch/>
        </p:blipFill>
        <p:spPr>
          <a:xfrm>
            <a:off x="9144951" y="4681874"/>
            <a:ext cx="1672226" cy="310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A4D365-9D8D-8B90-F1A7-77F5CD85D517}"/>
              </a:ext>
            </a:extLst>
          </p:cNvPr>
          <p:cNvSpPr txBox="1"/>
          <p:nvPr/>
        </p:nvSpPr>
        <p:spPr>
          <a:xfrm>
            <a:off x="8219455" y="4679329"/>
            <a:ext cx="1131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15"/>
              </a:spcAft>
            </a:pPr>
            <a:r>
              <a:rPr lang="fi-FI" sz="14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motiva.fi</a:t>
            </a:r>
            <a:endParaRPr lang="en-GB" sz="1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C0EECB5-2756-E4E7-B066-2F2DA0EE64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13898" y="3429000"/>
            <a:ext cx="3122317" cy="1219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Etunimi Sukunimi</a:t>
            </a:r>
            <a:endParaRPr lang="en-FI" dirty="0"/>
          </a:p>
          <a:p>
            <a:pPr lvl="0"/>
            <a:r>
              <a:rPr lang="en-GB" dirty="0"/>
              <a:t>P</a:t>
            </a:r>
            <a:r>
              <a:rPr lang="en-FI" dirty="0"/>
              <a:t>uhelinnumero</a:t>
            </a:r>
          </a:p>
          <a:p>
            <a:pPr lvl="0"/>
            <a:r>
              <a:rPr lang="en-FI" dirty="0"/>
              <a:t>Sähköposti</a:t>
            </a:r>
            <a:endParaRPr lang="en-GB" dirty="0"/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CFC837E-87B8-D2A0-4355-6ABA783C6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370" y="3127621"/>
            <a:ext cx="959923" cy="179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4A27FF-5193-DC7D-38F0-DA148EA77B52}"/>
              </a:ext>
            </a:extLst>
          </p:cNvPr>
          <p:cNvSpPr/>
          <p:nvPr/>
        </p:nvSpPr>
        <p:spPr>
          <a:xfrm>
            <a:off x="7891926" y="1774432"/>
            <a:ext cx="3575455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Otsikko 3">
            <a:extLst>
              <a:ext uri="{FF2B5EF4-FFF2-40B4-BE49-F238E27FC236}">
                <a16:creationId xmlns:a16="http://schemas.microsoft.com/office/drawing/2014/main" id="{4D0B9EE9-5A93-3D02-AE80-346E5A6C5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7969" y="2328104"/>
            <a:ext cx="3060492" cy="646331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r>
              <a:rPr lang="fi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4016846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23">
          <p15:clr>
            <a:srgbClr val="FBAE40"/>
          </p15:clr>
        </p15:guide>
        <p15:guide id="2" pos="737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Kiitos-sivu, auringonlas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orest with snow and trees&#10;&#10;AI-generated content may be incorrect.">
            <a:extLst>
              <a:ext uri="{FF2B5EF4-FFF2-40B4-BE49-F238E27FC236}">
                <a16:creationId xmlns:a16="http://schemas.microsoft.com/office/drawing/2014/main" id="{F70BB127-E4F9-EB10-5F88-64250DB3AC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936"/>
          <a:stretch/>
        </p:blipFill>
        <p:spPr>
          <a:xfrm>
            <a:off x="476893" y="488214"/>
            <a:ext cx="9626415" cy="58815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8340F-BFD2-52E4-EE8A-3812DC001B3D}"/>
              </a:ext>
            </a:extLst>
          </p:cNvPr>
          <p:cNvSpPr/>
          <p:nvPr/>
        </p:nvSpPr>
        <p:spPr>
          <a:xfrm>
            <a:off x="7891926" y="1774432"/>
            <a:ext cx="3578415" cy="3536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2" name="Picture 11" descr="A group of icons in a circle&#10;&#10;AI-generated content may be incorrect.">
            <a:extLst>
              <a:ext uri="{FF2B5EF4-FFF2-40B4-BE49-F238E27FC236}">
                <a16:creationId xmlns:a16="http://schemas.microsoft.com/office/drawing/2014/main" id="{C6E55004-09A3-EA6B-0066-C150E22E80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0938"/>
          <a:stretch/>
        </p:blipFill>
        <p:spPr>
          <a:xfrm>
            <a:off x="9144951" y="4681874"/>
            <a:ext cx="1672226" cy="3104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468B29-DED4-0580-4806-21F956679E6B}"/>
              </a:ext>
            </a:extLst>
          </p:cNvPr>
          <p:cNvSpPr txBox="1"/>
          <p:nvPr/>
        </p:nvSpPr>
        <p:spPr>
          <a:xfrm>
            <a:off x="8219455" y="4679329"/>
            <a:ext cx="1131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15"/>
              </a:spcAft>
            </a:pPr>
            <a:r>
              <a:rPr lang="fi-FI" sz="14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motiva.fi</a:t>
            </a:r>
            <a:endParaRPr lang="en-GB" sz="1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53336573-9C1E-72A4-E461-7494A243C6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13898" y="3429000"/>
            <a:ext cx="3034394" cy="1219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Etunimi Sukunimi</a:t>
            </a:r>
            <a:endParaRPr lang="en-FI" dirty="0"/>
          </a:p>
          <a:p>
            <a:pPr lvl="0"/>
            <a:r>
              <a:rPr lang="en-GB" dirty="0"/>
              <a:t>P</a:t>
            </a:r>
            <a:r>
              <a:rPr lang="en-FI" dirty="0"/>
              <a:t>uhelinnumero</a:t>
            </a:r>
          </a:p>
          <a:p>
            <a:pPr lvl="0"/>
            <a:r>
              <a:rPr lang="en-FI" dirty="0"/>
              <a:t>Sähköposti</a:t>
            </a:r>
            <a:endParaRPr lang="en-GB" dirty="0"/>
          </a:p>
        </p:txBody>
      </p:sp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BEE2D43-C3AD-B9D3-1548-0E4767C9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370" y="3127621"/>
            <a:ext cx="959923" cy="1798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A30E725-5AF7-64AD-CCB9-9572E75C51DF}"/>
              </a:ext>
            </a:extLst>
          </p:cNvPr>
          <p:cNvSpPr/>
          <p:nvPr/>
        </p:nvSpPr>
        <p:spPr>
          <a:xfrm>
            <a:off x="7891926" y="1774432"/>
            <a:ext cx="3575455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6F59C22-D9F5-4B4F-4C70-C502BC3A3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7969" y="2328104"/>
            <a:ext cx="3060492" cy="646331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r>
              <a:rPr lang="fi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580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ansilehti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with many buildings and trees&#10;&#10;AI-generated content may be incorrect.">
            <a:extLst>
              <a:ext uri="{FF2B5EF4-FFF2-40B4-BE49-F238E27FC236}">
                <a16:creationId xmlns:a16="http://schemas.microsoft.com/office/drawing/2014/main" id="{0793737C-791B-E326-6899-87B97677AF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1" r="8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E1937B-0CB6-4A62-6013-0FB1061CF695}"/>
              </a:ext>
            </a:extLst>
          </p:cNvPr>
          <p:cNvSpPr/>
          <p:nvPr/>
        </p:nvSpPr>
        <p:spPr>
          <a:xfrm>
            <a:off x="833253" y="697658"/>
            <a:ext cx="6117439" cy="514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C7EB678F-55F4-CBAC-811A-8A8CC772EE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5319" y="4873797"/>
            <a:ext cx="5251982" cy="795338"/>
          </a:xfrm>
        </p:spPr>
        <p:txBody>
          <a:bodyPr>
            <a:noAutofit/>
          </a:bodyPr>
          <a:lstStyle>
            <a:lvl1pPr marL="0" indent="0" fontAlgn="t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  <a:p>
            <a:pPr lvl="0"/>
            <a:r>
              <a:rPr lang="en-GB" dirty="0"/>
              <a:t>00.00.2025</a:t>
            </a:r>
            <a:endParaRPr lang="en-FI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EA0A4-11D5-D283-91CC-68137D8F501E}"/>
              </a:ext>
            </a:extLst>
          </p:cNvPr>
          <p:cNvSpPr/>
          <p:nvPr/>
        </p:nvSpPr>
        <p:spPr>
          <a:xfrm>
            <a:off x="833254" y="697657"/>
            <a:ext cx="6117437" cy="258508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8D54B75-2829-39D0-D7CE-DEDCDA63A0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752850"/>
            <a:ext cx="5262563" cy="83142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err="1"/>
              <a:t>Tarkentava</a:t>
            </a:r>
            <a:r>
              <a:rPr lang="en-GB" dirty="0"/>
              <a:t> </a:t>
            </a:r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5D30EBE-C937-E310-61CF-12590C4EA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809" y="1379726"/>
            <a:ext cx="1131413" cy="211937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8B7EEEBE-DBF6-5559-2B2E-06985E384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150" y="1942815"/>
            <a:ext cx="5262563" cy="1325563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parille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231017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_Kiitos-sivu, tii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looking at a book&#10;&#10;AI-generated content may be incorrect.">
            <a:extLst>
              <a:ext uri="{FF2B5EF4-FFF2-40B4-BE49-F238E27FC236}">
                <a16:creationId xmlns:a16="http://schemas.microsoft.com/office/drawing/2014/main" id="{085B077E-999C-51FB-2443-7A0C4F3E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27"/>
          <a:stretch/>
        </p:blipFill>
        <p:spPr>
          <a:xfrm>
            <a:off x="2083477" y="481913"/>
            <a:ext cx="9626416" cy="58874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035225-3FE4-CEE3-A5DF-29FE3301032C}"/>
              </a:ext>
            </a:extLst>
          </p:cNvPr>
          <p:cNvSpPr/>
          <p:nvPr/>
        </p:nvSpPr>
        <p:spPr>
          <a:xfrm>
            <a:off x="479425" y="1774432"/>
            <a:ext cx="3578415" cy="3536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5" name="Picture 4" descr="A group of icons in a circle&#10;&#10;AI-generated content may be incorrect.">
            <a:extLst>
              <a:ext uri="{FF2B5EF4-FFF2-40B4-BE49-F238E27FC236}">
                <a16:creationId xmlns:a16="http://schemas.microsoft.com/office/drawing/2014/main" id="{9CCB05C9-5470-263E-7602-A0F526419F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0938"/>
          <a:stretch/>
        </p:blipFill>
        <p:spPr>
          <a:xfrm>
            <a:off x="1732450" y="4681874"/>
            <a:ext cx="1672226" cy="310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3B1E3F-F409-0B44-BC5E-FA86C388D21C}"/>
              </a:ext>
            </a:extLst>
          </p:cNvPr>
          <p:cNvSpPr txBox="1"/>
          <p:nvPr/>
        </p:nvSpPr>
        <p:spPr>
          <a:xfrm>
            <a:off x="806954" y="4679329"/>
            <a:ext cx="1131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15"/>
              </a:spcAft>
            </a:pPr>
            <a:r>
              <a:rPr lang="fi-FI" sz="14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motiva.fi</a:t>
            </a:r>
            <a:endParaRPr lang="en-GB" sz="1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D91673B-152D-6A88-F868-F31F72AF0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397" y="3429000"/>
            <a:ext cx="3143418" cy="1219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Etunimi Sukunimi</a:t>
            </a:r>
            <a:endParaRPr lang="en-FI" dirty="0"/>
          </a:p>
          <a:p>
            <a:pPr lvl="0"/>
            <a:r>
              <a:rPr lang="en-GB" dirty="0"/>
              <a:t>P</a:t>
            </a:r>
            <a:r>
              <a:rPr lang="en-FI" dirty="0"/>
              <a:t>uhelinnumero</a:t>
            </a:r>
          </a:p>
          <a:p>
            <a:pPr lvl="0"/>
            <a:r>
              <a:rPr lang="en-FI" dirty="0"/>
              <a:t>Sähköposti</a:t>
            </a:r>
            <a:endParaRPr lang="en-GB" dirty="0"/>
          </a:p>
        </p:txBody>
      </p:sp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51F9FDF-596E-E14D-3928-D5FD36F50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69" y="3127621"/>
            <a:ext cx="959923" cy="1798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D4A413C-A34B-924D-A2DD-F5EBC13285D1}"/>
              </a:ext>
            </a:extLst>
          </p:cNvPr>
          <p:cNvSpPr/>
          <p:nvPr/>
        </p:nvSpPr>
        <p:spPr>
          <a:xfrm>
            <a:off x="479425" y="1774432"/>
            <a:ext cx="3575455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287381BB-6360-BD6A-CE17-96FCA9099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468" y="2334552"/>
            <a:ext cx="2850144" cy="581388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r>
              <a:rPr lang="fi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545830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orient="horz" pos="111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Kiitos-sivu, sil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idge over water with buildings in the background&#10;&#10;AI-generated content may be incorrect.">
            <a:extLst>
              <a:ext uri="{FF2B5EF4-FFF2-40B4-BE49-F238E27FC236}">
                <a16:creationId xmlns:a16="http://schemas.microsoft.com/office/drawing/2014/main" id="{55673740-6245-6A0D-7C8D-D266C18F56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68"/>
          <a:stretch/>
        </p:blipFill>
        <p:spPr>
          <a:xfrm>
            <a:off x="2083477" y="481913"/>
            <a:ext cx="9626415" cy="58965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C6B427-918B-7746-CA6F-9D90B34F645E}"/>
              </a:ext>
            </a:extLst>
          </p:cNvPr>
          <p:cNvSpPr/>
          <p:nvPr/>
        </p:nvSpPr>
        <p:spPr>
          <a:xfrm>
            <a:off x="479425" y="1774432"/>
            <a:ext cx="3578415" cy="3536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" name="Picture 5" descr="A group of icons in a circle&#10;&#10;AI-generated content may be incorrect.">
            <a:extLst>
              <a:ext uri="{FF2B5EF4-FFF2-40B4-BE49-F238E27FC236}">
                <a16:creationId xmlns:a16="http://schemas.microsoft.com/office/drawing/2014/main" id="{C00FFDE0-5AA0-48F6-FBEF-A033EE4655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0938"/>
          <a:stretch/>
        </p:blipFill>
        <p:spPr>
          <a:xfrm>
            <a:off x="1732450" y="4681874"/>
            <a:ext cx="1672226" cy="310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056786-C979-3AF3-9524-BB9C2DDEDC9B}"/>
              </a:ext>
            </a:extLst>
          </p:cNvPr>
          <p:cNvSpPr txBox="1"/>
          <p:nvPr/>
        </p:nvSpPr>
        <p:spPr>
          <a:xfrm>
            <a:off x="806954" y="4679329"/>
            <a:ext cx="1131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15"/>
              </a:spcAft>
            </a:pPr>
            <a:r>
              <a:rPr lang="fi-FI" sz="14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motiva.fi</a:t>
            </a:r>
            <a:endParaRPr lang="en-GB" sz="1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A24696C-B365-3562-93CB-B90FF8FC08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397" y="3429000"/>
            <a:ext cx="3143418" cy="1219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Etunimi Sukunimi</a:t>
            </a:r>
            <a:endParaRPr lang="en-FI" dirty="0"/>
          </a:p>
          <a:p>
            <a:pPr lvl="0"/>
            <a:r>
              <a:rPr lang="en-GB" dirty="0"/>
              <a:t>P</a:t>
            </a:r>
            <a:r>
              <a:rPr lang="en-FI" dirty="0"/>
              <a:t>uhelinnumero</a:t>
            </a:r>
          </a:p>
          <a:p>
            <a:pPr lvl="0"/>
            <a:r>
              <a:rPr lang="en-FI" dirty="0"/>
              <a:t>Sähköposti</a:t>
            </a:r>
            <a:endParaRPr lang="en-GB" dirty="0"/>
          </a:p>
        </p:txBody>
      </p:sp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67BC684-28F5-EA8B-BDF8-EA1D04B17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69" y="3127621"/>
            <a:ext cx="959923" cy="1798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5DEFF84-3D5F-6A4A-5562-12D0B0A0D39D}"/>
              </a:ext>
            </a:extLst>
          </p:cNvPr>
          <p:cNvSpPr/>
          <p:nvPr/>
        </p:nvSpPr>
        <p:spPr>
          <a:xfrm>
            <a:off x="479425" y="1774432"/>
            <a:ext cx="3575455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2">
            <a:extLst>
              <a:ext uri="{FF2B5EF4-FFF2-40B4-BE49-F238E27FC236}">
                <a16:creationId xmlns:a16="http://schemas.microsoft.com/office/drawing/2014/main" id="{DAADBE72-8782-F6C1-F7D7-0092442D3B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468" y="2334552"/>
            <a:ext cx="2850144" cy="581388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r>
              <a:rPr lang="fi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524346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Kiitos-sivu,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icons in a circle&#10;&#10;AI-generated content may be incorrect.">
            <a:extLst>
              <a:ext uri="{FF2B5EF4-FFF2-40B4-BE49-F238E27FC236}">
                <a16:creationId xmlns:a16="http://schemas.microsoft.com/office/drawing/2014/main" id="{C01D04A9-7491-D0C4-5EE4-B0CEB3F716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0938"/>
          <a:stretch/>
        </p:blipFill>
        <p:spPr>
          <a:xfrm>
            <a:off x="1732450" y="4681874"/>
            <a:ext cx="1672226" cy="3104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6DE085-0A53-D329-F2B1-1CD0A54AD193}"/>
              </a:ext>
            </a:extLst>
          </p:cNvPr>
          <p:cNvSpPr txBox="1"/>
          <p:nvPr/>
        </p:nvSpPr>
        <p:spPr>
          <a:xfrm>
            <a:off x="806954" y="4679329"/>
            <a:ext cx="1131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15"/>
              </a:spcAft>
            </a:pPr>
            <a:r>
              <a:rPr lang="fi-FI" sz="14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motiva.fi</a:t>
            </a:r>
            <a:endParaRPr lang="en-GB" sz="1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5512ACA-166B-BAB0-7BD5-8D4C16F639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397" y="3429000"/>
            <a:ext cx="3143418" cy="1219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Etunimi Sukunimi</a:t>
            </a:r>
            <a:endParaRPr lang="en-FI" dirty="0"/>
          </a:p>
          <a:p>
            <a:pPr lvl="0"/>
            <a:r>
              <a:rPr lang="en-GB" dirty="0"/>
              <a:t>P</a:t>
            </a:r>
            <a:r>
              <a:rPr lang="en-FI" dirty="0"/>
              <a:t>uhelinnumero</a:t>
            </a:r>
          </a:p>
          <a:p>
            <a:pPr lvl="0"/>
            <a:r>
              <a:rPr lang="en-FI" dirty="0"/>
              <a:t>Sähköposti</a:t>
            </a:r>
            <a:endParaRPr lang="en-GB" dirty="0"/>
          </a:p>
        </p:txBody>
      </p:sp>
      <p:pic>
        <p:nvPicPr>
          <p:cNvPr id="21" name="Picture 2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C775B68-5450-5060-D84E-5A9321D1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69" y="3127621"/>
            <a:ext cx="959923" cy="17981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7605817-7DE7-6FDE-A767-452E90A95B27}"/>
              </a:ext>
            </a:extLst>
          </p:cNvPr>
          <p:cNvSpPr/>
          <p:nvPr/>
        </p:nvSpPr>
        <p:spPr>
          <a:xfrm>
            <a:off x="479425" y="1774432"/>
            <a:ext cx="3575455" cy="193589"/>
          </a:xfrm>
          <a:prstGeom prst="rect">
            <a:avLst/>
          </a:prstGeom>
          <a:solidFill>
            <a:srgbClr val="F0C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08A01BE-E908-BE89-8CCF-9E5144526E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3477" y="481913"/>
            <a:ext cx="9626415" cy="5884899"/>
          </a:xfrm>
          <a:custGeom>
            <a:avLst/>
            <a:gdLst>
              <a:gd name="connsiteX0" fmla="*/ 0 w 9626415"/>
              <a:gd name="connsiteY0" fmla="*/ 0 h 5884899"/>
              <a:gd name="connsiteX1" fmla="*/ 9626415 w 9626415"/>
              <a:gd name="connsiteY1" fmla="*/ 0 h 5884899"/>
              <a:gd name="connsiteX2" fmla="*/ 9626415 w 9626415"/>
              <a:gd name="connsiteY2" fmla="*/ 5884899 h 5884899"/>
              <a:gd name="connsiteX3" fmla="*/ 0 w 9626415"/>
              <a:gd name="connsiteY3" fmla="*/ 5884899 h 5884899"/>
              <a:gd name="connsiteX4" fmla="*/ 0 w 9626415"/>
              <a:gd name="connsiteY4" fmla="*/ 4828641 h 5884899"/>
              <a:gd name="connsiteX5" fmla="*/ 1974363 w 9626415"/>
              <a:gd name="connsiteY5" fmla="*/ 4828641 h 5884899"/>
              <a:gd name="connsiteX6" fmla="*/ 1974363 w 9626415"/>
              <a:gd name="connsiteY6" fmla="*/ 1292519 h 5884899"/>
              <a:gd name="connsiteX7" fmla="*/ 1968871 w 9626415"/>
              <a:gd name="connsiteY7" fmla="*/ 1292519 h 5884899"/>
              <a:gd name="connsiteX8" fmla="*/ 0 w 9626415"/>
              <a:gd name="connsiteY8" fmla="*/ 1292519 h 588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26415" h="5884899">
                <a:moveTo>
                  <a:pt x="0" y="0"/>
                </a:moveTo>
                <a:lnTo>
                  <a:pt x="9626415" y="0"/>
                </a:lnTo>
                <a:lnTo>
                  <a:pt x="9626415" y="5884899"/>
                </a:lnTo>
                <a:lnTo>
                  <a:pt x="0" y="5884899"/>
                </a:lnTo>
                <a:lnTo>
                  <a:pt x="0" y="4828641"/>
                </a:lnTo>
                <a:lnTo>
                  <a:pt x="1974363" y="4828641"/>
                </a:lnTo>
                <a:lnTo>
                  <a:pt x="1974363" y="1292519"/>
                </a:lnTo>
                <a:lnTo>
                  <a:pt x="1968871" y="1292519"/>
                </a:lnTo>
                <a:lnTo>
                  <a:pt x="0" y="12925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sp>
        <p:nvSpPr>
          <p:cNvPr id="2" name="Otsikko 2">
            <a:extLst>
              <a:ext uri="{FF2B5EF4-FFF2-40B4-BE49-F238E27FC236}">
                <a16:creationId xmlns:a16="http://schemas.microsoft.com/office/drawing/2014/main" id="{6D2F99AA-1FF6-E3DE-9E9B-E42D8140D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468" y="2334552"/>
            <a:ext cx="2850144" cy="581388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r>
              <a:rPr lang="fi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25783497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5E2FA6-0D07-E517-397E-773478147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0EEEC4C-81DC-C338-2E5A-6B591A278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CCCB59-1C6B-C3B2-7576-EE8FBD0B3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B3864BA-BEB5-7906-38B0-CB09892C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9CBCE7-0866-7321-51A7-2B1BC380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763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ansileh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curved roof&#10;&#10;AI-generated content may be incorrect.">
            <a:extLst>
              <a:ext uri="{FF2B5EF4-FFF2-40B4-BE49-F238E27FC236}">
                <a16:creationId xmlns:a16="http://schemas.microsoft.com/office/drawing/2014/main" id="{6CE3C5B6-8603-4FBE-8C10-ACA2195E8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E1937B-0CB6-4A62-6013-0FB1061CF695}"/>
              </a:ext>
            </a:extLst>
          </p:cNvPr>
          <p:cNvSpPr/>
          <p:nvPr/>
        </p:nvSpPr>
        <p:spPr>
          <a:xfrm>
            <a:off x="833253" y="697658"/>
            <a:ext cx="6117439" cy="514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EA43B1FD-5027-2D63-3658-1F55A8A023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5319" y="4873797"/>
            <a:ext cx="5251982" cy="795338"/>
          </a:xfrm>
        </p:spPr>
        <p:txBody>
          <a:bodyPr>
            <a:noAutofit/>
          </a:bodyPr>
          <a:lstStyle>
            <a:lvl1pPr marL="0" indent="0" fontAlgn="t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  <a:p>
            <a:pPr lvl="0"/>
            <a:r>
              <a:rPr lang="en-GB" dirty="0"/>
              <a:t>00.00.2025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6079ED-1C00-DF00-4F47-E9519952DC8E}"/>
              </a:ext>
            </a:extLst>
          </p:cNvPr>
          <p:cNvSpPr/>
          <p:nvPr/>
        </p:nvSpPr>
        <p:spPr>
          <a:xfrm>
            <a:off x="833254" y="697657"/>
            <a:ext cx="6117437" cy="2585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9EA1D44-2315-6A60-188A-0D23ACC573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752850"/>
            <a:ext cx="5262563" cy="83142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err="1"/>
              <a:t>Tarkentava</a:t>
            </a:r>
            <a:r>
              <a:rPr lang="en-GB" dirty="0"/>
              <a:t> </a:t>
            </a:r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DC924D4-34B6-1FDA-D8D8-0191E79FF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809" y="1379726"/>
            <a:ext cx="1131413" cy="211937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E69F5886-3CBF-3601-0FB8-2FFEF0B5E6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150" y="1942815"/>
            <a:ext cx="5262563" cy="1325563"/>
          </a:xfr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pPr lvl="0"/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parille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3291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B Kansileh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idge over water with buildings in the background&#10;&#10;AI-generated content may be incorrect.">
            <a:extLst>
              <a:ext uri="{FF2B5EF4-FFF2-40B4-BE49-F238E27FC236}">
                <a16:creationId xmlns:a16="http://schemas.microsoft.com/office/drawing/2014/main" id="{DE728172-5375-2EC9-8F46-ADC55F64D3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95" r="11370" b="12035"/>
          <a:stretch/>
        </p:blipFill>
        <p:spPr>
          <a:xfrm>
            <a:off x="4079875" y="495074"/>
            <a:ext cx="7632700" cy="58612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1F0D29-2F60-BA22-9DBA-BB83BD8DCA93}"/>
              </a:ext>
            </a:extLst>
          </p:cNvPr>
          <p:cNvSpPr/>
          <p:nvPr/>
        </p:nvSpPr>
        <p:spPr>
          <a:xfrm>
            <a:off x="558933" y="879644"/>
            <a:ext cx="6117439" cy="512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8F17F5B7-816B-5004-2A18-9D34D4EBCF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175" y="5119880"/>
            <a:ext cx="5251982" cy="795338"/>
          </a:xfrm>
        </p:spPr>
        <p:txBody>
          <a:bodyPr>
            <a:noAutofit/>
          </a:bodyPr>
          <a:lstStyle>
            <a:lvl1pPr marL="0" indent="0" fontAlgn="t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  <a:p>
            <a:pPr lvl="0"/>
            <a:r>
              <a:rPr lang="en-GB" dirty="0"/>
              <a:t>00.00.2025</a:t>
            </a:r>
            <a:endParaRPr lang="en-FI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35A1C-3591-6BA4-D3AE-AC7141E6677B}"/>
              </a:ext>
            </a:extLst>
          </p:cNvPr>
          <p:cNvSpPr/>
          <p:nvPr/>
        </p:nvSpPr>
        <p:spPr>
          <a:xfrm>
            <a:off x="558935" y="879643"/>
            <a:ext cx="6117437" cy="258508"/>
          </a:xfrm>
          <a:prstGeom prst="rect">
            <a:avLst/>
          </a:prstGeom>
          <a:solidFill>
            <a:srgbClr val="BE8F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34089E2-15A9-B7AF-C934-7B42E62D8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553" y="1604170"/>
            <a:ext cx="1131413" cy="21193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D7043C-3C67-57C8-D92B-785ED2728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650" y="3992563"/>
            <a:ext cx="5268913" cy="48895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0CC5DBA-684A-A56F-D253-D6E5DB99C5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D86701A-E0BA-8204-21E9-21D7D858BC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AD01B12-B2B2-A630-0021-230CBD799C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42CBBC2-B398-3578-72EC-D6D6C9C5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9650" y="2202655"/>
            <a:ext cx="5261507" cy="144247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parille</a:t>
            </a:r>
            <a:r>
              <a:rPr lang="en-GB" dirty="0"/>
              <a:t> </a:t>
            </a:r>
            <a:r>
              <a:rPr lang="en-GB" dirty="0" err="1"/>
              <a:t>riville</a:t>
            </a:r>
            <a:r>
              <a:rPr lang="en-GB" dirty="0"/>
              <a:t> </a:t>
            </a:r>
            <a:br>
              <a:rPr lang="en-FI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5614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2570">
          <p15:clr>
            <a:srgbClr val="FBAE40"/>
          </p15:clr>
        </p15:guide>
        <p15:guide id="3" pos="73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079B1-F5EF-452D-81E7-03878FF9AC3E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613B9E-C96D-4ED8-9E01-18DF45B327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036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122080D5-6C08-F6F7-D9A5-7270F826F2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Tilannekatsaus 25.2.2026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4F53083-1374-6465-DB79-C6009B4D65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9C22DB3E-89C9-CD90-5C17-A9F008E8F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HSM arviointi</a:t>
            </a:r>
          </a:p>
        </p:txBody>
      </p:sp>
    </p:spTree>
    <p:extLst>
      <p:ext uri="{BB962C8B-B14F-4D97-AF65-F5344CB8AC3E}">
        <p14:creationId xmlns:p14="http://schemas.microsoft.com/office/powerpoint/2010/main" val="258630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64A82AA-EBB2-D901-8A3E-496618F05E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/>
              <a:t>Osallistuvia/vaikutuksen alaisia kouluja ei ole raportoitu rakenteellisesti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A9F4C00-B238-15DB-FA36-2FB2B3CB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Osallistuneiden kuntien määrä</a:t>
            </a:r>
          </a:p>
        </p:txBody>
      </p:sp>
      <p:pic>
        <p:nvPicPr>
          <p:cNvPr id="4" name="Kuva 3" descr="Kuva, joka sisältää kohteen teksti, kuvakaappaus, viiva, Tontti&#10;&#10;Tekoälyllä luotu sisältö voi olla virheellistä.">
            <a:extLst>
              <a:ext uri="{FF2B5EF4-FFF2-40B4-BE49-F238E27FC236}">
                <a16:creationId xmlns:a16="http://schemas.microsoft.com/office/drawing/2014/main" id="{ADC38DE4-B5CA-5EB1-64E9-5F1D3DF6C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3" y="2564616"/>
            <a:ext cx="5762625" cy="3238500"/>
          </a:xfrm>
          <a:prstGeom prst="rect">
            <a:avLst/>
          </a:prstGeom>
        </p:spPr>
      </p:pic>
      <p:pic>
        <p:nvPicPr>
          <p:cNvPr id="5" name="Kuva 4" descr="Kuva, joka sisältää kohteen teksti, kuvakaappaus, numero, Tontti&#10;&#10;Tekoälyllä luotu sisältö voi olla virheellistä.">
            <a:extLst>
              <a:ext uri="{FF2B5EF4-FFF2-40B4-BE49-F238E27FC236}">
                <a16:creationId xmlns:a16="http://schemas.microsoft.com/office/drawing/2014/main" id="{D5AF8E11-2A9A-EE3D-84A4-013C0EB6F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31" y="2612383"/>
            <a:ext cx="5762625" cy="32385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D4570DEE-F2CE-A03B-DD6C-9A53D6CEECC3}"/>
              </a:ext>
            </a:extLst>
          </p:cNvPr>
          <p:cNvSpPr txBox="1"/>
          <p:nvPr/>
        </p:nvSpPr>
        <p:spPr>
          <a:xfrm>
            <a:off x="6259480" y="6043387"/>
            <a:ext cx="494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Kvasikokeelliset verrokkiasetelmat kuntatasolla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9F23E6DC-85E9-1AC0-A2C8-B7563A462A86}"/>
              </a:ext>
            </a:extLst>
          </p:cNvPr>
          <p:cNvCxnSpPr/>
          <p:nvPr/>
        </p:nvCxnSpPr>
        <p:spPr>
          <a:xfrm flipH="1" flipV="1">
            <a:off x="7232918" y="5388049"/>
            <a:ext cx="1323833" cy="675564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94510797-2AF9-910C-19EA-07F7EB8B2A92}"/>
              </a:ext>
            </a:extLst>
          </p:cNvPr>
          <p:cNvCxnSpPr>
            <a:cxnSpLocks/>
          </p:cNvCxnSpPr>
          <p:nvPr/>
        </p:nvCxnSpPr>
        <p:spPr>
          <a:xfrm flipV="1">
            <a:off x="8607287" y="5281684"/>
            <a:ext cx="2279374" cy="761307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Oikea aaltosulje 11">
            <a:extLst>
              <a:ext uri="{FF2B5EF4-FFF2-40B4-BE49-F238E27FC236}">
                <a16:creationId xmlns:a16="http://schemas.microsoft.com/office/drawing/2014/main" id="{8B82D433-C542-E4A7-3B82-36E2CFD28EC4}"/>
              </a:ext>
            </a:extLst>
          </p:cNvPr>
          <p:cNvSpPr/>
          <p:nvPr/>
        </p:nvSpPr>
        <p:spPr>
          <a:xfrm rot="-5400000">
            <a:off x="8438346" y="2118604"/>
            <a:ext cx="1248001" cy="305228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8D48536B-DB80-193D-51D9-B890F0C18472}"/>
              </a:ext>
            </a:extLst>
          </p:cNvPr>
          <p:cNvCxnSpPr>
            <a:cxnSpLocks/>
          </p:cNvCxnSpPr>
          <p:nvPr/>
        </p:nvCxnSpPr>
        <p:spPr>
          <a:xfrm flipH="1">
            <a:off x="9203065" y="2335520"/>
            <a:ext cx="774560" cy="792687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kstiruutu 14">
            <a:extLst>
              <a:ext uri="{FF2B5EF4-FFF2-40B4-BE49-F238E27FC236}">
                <a16:creationId xmlns:a16="http://schemas.microsoft.com/office/drawing/2014/main" id="{AE8E1EED-109A-E3A9-C628-C56A1A19F520}"/>
              </a:ext>
            </a:extLst>
          </p:cNvPr>
          <p:cNvSpPr txBox="1"/>
          <p:nvPr/>
        </p:nvSpPr>
        <p:spPr>
          <a:xfrm>
            <a:off x="9978887" y="1918285"/>
            <a:ext cx="221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Muodostaa useita alaryhmiä</a:t>
            </a:r>
          </a:p>
        </p:txBody>
      </p:sp>
    </p:spTree>
    <p:extLst>
      <p:ext uri="{BB962C8B-B14F-4D97-AF65-F5344CB8AC3E}">
        <p14:creationId xmlns:p14="http://schemas.microsoft.com/office/powerpoint/2010/main" val="2357305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6A42477-1F2D-51D9-F68E-D9143E86FA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/>
              <a:t>Kouluterveyskyselyn koulutason vertailu edellyttäisi koulun nimen tai mieluummin koulun koodin tietämistä, ei kerätty rakenteellisesti toistaiseksi  </a:t>
            </a:r>
          </a:p>
          <a:p>
            <a:pPr lvl="1"/>
            <a:r>
              <a:rPr lang="fi-FI" dirty="0"/>
              <a:t>Koulukohtainen edellyttää THL:n lupaa</a:t>
            </a:r>
          </a:p>
          <a:p>
            <a:r>
              <a:rPr lang="fi-FI" dirty="0"/>
              <a:t>Potentiaalisia kysymyksiä:</a:t>
            </a:r>
          </a:p>
          <a:p>
            <a:pPr lvl="1"/>
            <a:r>
              <a:rPr lang="fi-FI" dirty="0"/>
              <a:t>Harrastaa taidetta ja kulttuuria vähintään yhtenä päivänä viikossa, oppilaista 2019-2023</a:t>
            </a:r>
          </a:p>
          <a:p>
            <a:pPr lvl="1"/>
            <a:r>
              <a:rPr lang="fi-FI" dirty="0"/>
              <a:t>Vähintään tunnin päivässä liikkuvat, % oppilaista 2017-2025</a:t>
            </a:r>
          </a:p>
          <a:p>
            <a:pPr lvl="1"/>
            <a:r>
              <a:rPr lang="fi-FI" dirty="0"/>
              <a:t>Harrastaa jotakin ainakin kerran viikossa, % oppilaista 2025</a:t>
            </a:r>
          </a:p>
          <a:p>
            <a:pPr lvl="1"/>
            <a:r>
              <a:rPr lang="fi-FI" dirty="0"/>
              <a:t>Kuntatasolla kaikki KTK:n kysymykset, mitkä löytyvät Sotkanetistä</a:t>
            </a:r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1F718CD-3D4A-08F0-7BAD-1598A9F52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verrataan: kouluterveyskysely</a:t>
            </a:r>
          </a:p>
        </p:txBody>
      </p:sp>
    </p:spTree>
    <p:extLst>
      <p:ext uri="{BB962C8B-B14F-4D97-AF65-F5344CB8AC3E}">
        <p14:creationId xmlns:p14="http://schemas.microsoft.com/office/powerpoint/2010/main" val="156983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E0B37574-C560-0AF3-7142-E89191EF5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/>
              <a:t>4.-5.lk keskimäärin 84 % </a:t>
            </a:r>
          </a:p>
          <a:p>
            <a:r>
              <a:rPr lang="fi-FI" dirty="0"/>
              <a:t>8.-9. </a:t>
            </a:r>
            <a:r>
              <a:rPr lang="fi-FI" dirty="0" err="1"/>
              <a:t>lk</a:t>
            </a:r>
            <a:r>
              <a:rPr lang="fi-FI" dirty="0"/>
              <a:t>  keskimäärin 77 % 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495BC519-0D97-AF32-902F-59D856E5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Harrastaa jotakin ainakin kerran viikossa, % oppilaista 2025</a:t>
            </a:r>
          </a:p>
        </p:txBody>
      </p:sp>
      <p:pic>
        <p:nvPicPr>
          <p:cNvPr id="5" name="Kuva 4" descr="Kuva, joka sisältää kohteen kuvakaappaus, Tontti, viiva, teksti&#10;&#10;Tekoälyllä luotu sisältö voi olla virheellistä.">
            <a:extLst>
              <a:ext uri="{FF2B5EF4-FFF2-40B4-BE49-F238E27FC236}">
                <a16:creationId xmlns:a16="http://schemas.microsoft.com/office/drawing/2014/main" id="{34B31F8A-E2D0-76AF-D8C0-04D0DCAEB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09" y="2724978"/>
            <a:ext cx="57626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28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A98E7-B753-3C24-C9A7-F3E6FFCB8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5D71DA14-BC9A-4BBD-E9DA-BCE790D809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/>
              <a:t>4.-5.lk pojat keskimäärin 81 %, tytöt 86 %</a:t>
            </a:r>
          </a:p>
          <a:p>
            <a:r>
              <a:rPr lang="fi-FI" dirty="0"/>
              <a:t>8.-9.lk pojat keskimäärin 80 %, tytöt 76 % 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228573C7-67BE-81CA-4DB4-F53EC46B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Harrastaa jotakin ainakin kerran viikossa, % oppilaista 2025</a:t>
            </a:r>
          </a:p>
        </p:txBody>
      </p:sp>
      <p:pic>
        <p:nvPicPr>
          <p:cNvPr id="10" name="Kuva 9" descr="Kuva, joka sisältää kohteen kuvakaappaus, teksti, viiva, Tontti&#10;&#10;Tekoälyllä luotu sisältö voi olla virheellistä.">
            <a:extLst>
              <a:ext uri="{FF2B5EF4-FFF2-40B4-BE49-F238E27FC236}">
                <a16:creationId xmlns:a16="http://schemas.microsoft.com/office/drawing/2014/main" id="{BF9C3598-EFB0-F420-B981-BB328C961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870338"/>
            <a:ext cx="5762625" cy="3238500"/>
          </a:xfrm>
          <a:prstGeom prst="rect">
            <a:avLst/>
          </a:prstGeom>
        </p:spPr>
      </p:pic>
      <p:pic>
        <p:nvPicPr>
          <p:cNvPr id="12" name="Kuva 11" descr="Kuva, joka sisältää kohteen kuvakaappaus, Tontti, viiva&#10;&#10;Tekoälyllä luotu sisältö voi olla virheellistä.">
            <a:extLst>
              <a:ext uri="{FF2B5EF4-FFF2-40B4-BE49-F238E27FC236}">
                <a16:creationId xmlns:a16="http://schemas.microsoft.com/office/drawing/2014/main" id="{13028FCF-242F-307E-B9E9-A1CBC3F78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70" y="2936185"/>
            <a:ext cx="57626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676BB16B-A325-A4E4-530B-260553E671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/>
              <a:t>Aineiston keruu kesken, noin viikon päästä</a:t>
            </a:r>
          </a:p>
          <a:p>
            <a:r>
              <a:rPr lang="fi-FI" dirty="0"/>
              <a:t>Kysymykset</a:t>
            </a:r>
          </a:p>
          <a:p>
            <a:pPr lvl="1"/>
            <a:r>
              <a:rPr lang="fi-FI" dirty="0"/>
              <a:t>Minulla on tällä hetkellä harrastus, josta pidän (Kyllä on / Ei ole) (2019-)</a:t>
            </a:r>
          </a:p>
          <a:p>
            <a:pPr lvl="1"/>
            <a:r>
              <a:rPr lang="fi-FI" dirty="0"/>
              <a:t>Haluaisin aloittaa jonkin uuden harrastuksen (Kyllä / En) (2019-)</a:t>
            </a:r>
          </a:p>
          <a:p>
            <a:pPr lvl="1"/>
            <a:r>
              <a:rPr lang="fi-FI" dirty="0"/>
              <a:t>Minulla on tällä hetkellä harrastus, josta pidän (Kyllä on / Ei ole) (2024-)</a:t>
            </a:r>
          </a:p>
          <a:p>
            <a:pPr lvl="1"/>
            <a:r>
              <a:rPr lang="fi-FI" dirty="0"/>
              <a:t>Kuinka monta harrastusta sinulla on tällä hetkellä (0 / 1 / 2 / 3 / 4 tai enemmän) (2024-)</a:t>
            </a:r>
          </a:p>
          <a:p>
            <a:pPr lvl="1"/>
            <a:r>
              <a:rPr lang="fi-FI" dirty="0"/>
              <a:t>Olen harrastuksen jälkeen usein iloinen (2024-)</a:t>
            </a:r>
          </a:p>
          <a:p>
            <a:pPr lvl="1"/>
            <a:r>
              <a:rPr lang="fi-FI" dirty="0"/>
              <a:t>Olen miettinyt harrastuksen lopettamista (2024-)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endParaRPr lang="fi-FI" dirty="0"/>
          </a:p>
          <a:p>
            <a:pPr lvl="1"/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503EE264-88B6-4731-069F-1F372674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Koululaiskysely</a:t>
            </a:r>
          </a:p>
        </p:txBody>
      </p:sp>
    </p:spTree>
    <p:extLst>
      <p:ext uri="{BB962C8B-B14F-4D97-AF65-F5344CB8AC3E}">
        <p14:creationId xmlns:p14="http://schemas.microsoft.com/office/powerpoint/2010/main" val="624841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DECAF17-18C0-7812-800C-219358F5F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 err="1"/>
              <a:t>Move</a:t>
            </a:r>
            <a:r>
              <a:rPr lang="fi-FI" dirty="0"/>
              <a:t> kuntatasolla</a:t>
            </a:r>
          </a:p>
          <a:p>
            <a:r>
              <a:rPr lang="fi-FI" dirty="0"/>
              <a:t>ME-säätiö valikoiduissa kouluissa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3B0EE43-F29C-E64B-A65D-3D27AC88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</a:t>
            </a:r>
          </a:p>
        </p:txBody>
      </p:sp>
    </p:spTree>
    <p:extLst>
      <p:ext uri="{BB962C8B-B14F-4D97-AF65-F5344CB8AC3E}">
        <p14:creationId xmlns:p14="http://schemas.microsoft.com/office/powerpoint/2010/main" val="260567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BE4EC8D-516A-6769-E28C-A42CF398D7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ME-säätiö:</a:t>
            </a:r>
          </a:p>
          <a:p>
            <a:pPr marL="0" indent="0">
              <a:buNone/>
            </a:pPr>
            <a:r>
              <a:rPr lang="fi-FI" dirty="0"/>
              <a:t>”Parempi tavoitteenasetanta ja parempi tietopohja voi auttaa ymmärtämään, millaisia katvealueita toiminnalla tällä hetkellä on ja missä onnistutaan. Me-säätiö suosittelee mallin kehittämistyön pohjaksi kansallista, yhdenmukaista tiedonkeruun tapaa ja kuntakohtaisia tavoitteita, jotka tukevat Harrastamisen Suomen mallin vaikuttavuudenvahvistamisessa.”</a:t>
            </a:r>
          </a:p>
          <a:p>
            <a:pPr marL="0" indent="0">
              <a:buNone/>
            </a:pPr>
            <a:endParaRPr lang="fi-FI" dirty="0"/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Tuotetaan seurantasuunnitelma, joka tulee kuntia ja rahoittajaa vaikutusten johtamisessa, tarpeesta muutokseen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Mitä dataa tarvitaan ja miten se saadaan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i-FI">
                <a:sym typeface="Wingdings" panose="05000000000000000000" pitchFamily="2" charset="2"/>
              </a:rPr>
              <a:t>Tulosten koonti ja visualisointi</a:t>
            </a:r>
            <a:endParaRPr lang="fi-FI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F1358CD1-941C-297D-13CC-DE57A71CE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Tulevaisuus</a:t>
            </a:r>
          </a:p>
        </p:txBody>
      </p:sp>
    </p:spTree>
    <p:extLst>
      <p:ext uri="{BB962C8B-B14F-4D97-AF65-F5344CB8AC3E}">
        <p14:creationId xmlns:p14="http://schemas.microsoft.com/office/powerpoint/2010/main" val="18393476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a_pp_pohja_2025">
  <a:themeElements>
    <a:clrScheme name="Motiva 2025">
      <a:dk1>
        <a:srgbClr val="000000"/>
      </a:dk1>
      <a:lt1>
        <a:srgbClr val="FFFFFF"/>
      </a:lt1>
      <a:dk2>
        <a:srgbClr val="203F34"/>
      </a:dk2>
      <a:lt2>
        <a:srgbClr val="000000"/>
      </a:lt2>
      <a:accent1>
        <a:srgbClr val="F0C143"/>
      </a:accent1>
      <a:accent2>
        <a:srgbClr val="BE8F1F"/>
      </a:accent2>
      <a:accent3>
        <a:srgbClr val="DEC78F"/>
      </a:accent3>
      <a:accent4>
        <a:srgbClr val="9A7C33"/>
      </a:accent4>
      <a:accent5>
        <a:srgbClr val="CEAB57"/>
      </a:accent5>
      <a:accent6>
        <a:srgbClr val="C2A147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tivan kalvopohja 2025 - saavutettava v2" id="{92651445-3DD0-EF43-ABD5-E87F997FAF1F}" vid="{1D8C8288-486D-7E4D-87DB-5EFEC53FF1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Motiva_pp_pohja_2025</Template>
  <TotalTime>40</TotalTime>
  <Words>317</Words>
  <Application>Microsoft Office PowerPoint</Application>
  <PresentationFormat>Laajakuva</PresentationFormat>
  <Paragraphs>41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1" baseType="lpstr">
      <vt:lpstr>Arial</vt:lpstr>
      <vt:lpstr>Wingdings</vt:lpstr>
      <vt:lpstr>Motiva_pp_pohja_2025</vt:lpstr>
      <vt:lpstr>HSM arviointi</vt:lpstr>
      <vt:lpstr>Osallistuneiden kuntien määrä</vt:lpstr>
      <vt:lpstr>Mitä verrataan: kouluterveyskysely</vt:lpstr>
      <vt:lpstr>Harrastaa jotakin ainakin kerran viikossa, % oppilaista 2025</vt:lpstr>
      <vt:lpstr>Harrastaa jotakin ainakin kerran viikossa, % oppilaista 2025</vt:lpstr>
      <vt:lpstr>Koululaiskysely</vt:lpstr>
      <vt:lpstr>Muut</vt:lpstr>
      <vt:lpstr>Tulevaisuus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Petri Hilli</dc:creator>
  <cp:lastModifiedBy>Petri Hilli</cp:lastModifiedBy>
  <cp:revision>3</cp:revision>
  <dcterms:created xsi:type="dcterms:W3CDTF">2026-02-24T04:44:03Z</dcterms:created>
  <dcterms:modified xsi:type="dcterms:W3CDTF">2026-02-24T05:24:43Z</dcterms:modified>
</cp:coreProperties>
</file>