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823" r:id="rId5"/>
    <p:sldMasterId id="2147483838" r:id="rId6"/>
  </p:sldMasterIdLst>
  <p:notesMasterIdLst>
    <p:notesMasterId r:id="rId15"/>
  </p:notesMasterIdLst>
  <p:handoutMasterIdLst>
    <p:handoutMasterId r:id="rId16"/>
  </p:handoutMasterIdLst>
  <p:sldIdLst>
    <p:sldId id="467" r:id="rId7"/>
    <p:sldId id="523" r:id="rId8"/>
    <p:sldId id="272" r:id="rId9"/>
    <p:sldId id="526" r:id="rId10"/>
    <p:sldId id="444" r:id="rId11"/>
    <p:sldId id="525" r:id="rId12"/>
    <p:sldId id="528" r:id="rId13"/>
    <p:sldId id="529" r:id="rId14"/>
  </p:sldIdLst>
  <p:sldSz cx="9144000" cy="5143500" type="screen16x9"/>
  <p:notesSz cx="6819900" cy="99187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25" userDrawn="1">
          <p15:clr>
            <a:srgbClr val="A4A3A4"/>
          </p15:clr>
        </p15:guide>
        <p15:guide id="2" pos="214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76C8"/>
    <a:srgbClr val="7991D3"/>
    <a:srgbClr val="BCC8E9"/>
    <a:srgbClr val="365ABD"/>
    <a:srgbClr val="D7DEF2"/>
    <a:srgbClr val="AFBDE5"/>
    <a:srgbClr val="000000"/>
    <a:srgbClr val="2699D6"/>
    <a:srgbClr val="2594CB"/>
    <a:srgbClr val="D4F0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27" autoAdjust="0"/>
  </p:normalViewPr>
  <p:slideViewPr>
    <p:cSldViewPr showGuides="1">
      <p:cViewPr varScale="1">
        <p:scale>
          <a:sx n="84" d="100"/>
          <a:sy n="84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4056" y="84"/>
      </p:cViewPr>
      <p:guideLst>
        <p:guide orient="horz" pos="3125"/>
        <p:guide pos="214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5925" cy="495300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62389" y="0"/>
            <a:ext cx="2955925" cy="495300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4DF5B08A-83ED-45E1-90DE-AADFEED44B75}" type="datetimeFigureOut">
              <a:rPr lang="fi-FI" smtClean="0"/>
              <a:t>19.2.2026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1813"/>
            <a:ext cx="2955925" cy="495300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62389" y="9421813"/>
            <a:ext cx="2955925" cy="495300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72D1ADDD-E79E-4142-B033-52608F2C14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77058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5290" cy="495935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63033" y="0"/>
            <a:ext cx="2955290" cy="495935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6A7FAC48-2721-4B96-BA02-5768D8A8C6C8}" type="datetimeFigureOut">
              <a:rPr lang="fi-FI" smtClean="0"/>
              <a:pPr/>
              <a:t>19.2.2026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44538"/>
            <a:ext cx="6610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2" rIns="91424" bIns="45712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1991" y="4711385"/>
            <a:ext cx="5455920" cy="4463415"/>
          </a:xfrm>
          <a:prstGeom prst="rect">
            <a:avLst/>
          </a:prstGeom>
        </p:spPr>
        <p:txBody>
          <a:bodyPr vert="horz" lIns="91424" tIns="45712" rIns="91424" bIns="45712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1" y="9421045"/>
            <a:ext cx="2955290" cy="495935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63033" y="9421045"/>
            <a:ext cx="2955290" cy="495935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0433CE14-C27A-42FB-A7CF-16D08FB8F53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1866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ää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Kuva 50">
            <a:extLst>
              <a:ext uri="{FF2B5EF4-FFF2-40B4-BE49-F238E27FC236}">
                <a16:creationId xmlns:a16="http://schemas.microsoft.com/office/drawing/2014/main" id="{674E1DF1-D745-334E-A202-ECAD9A3D8C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683568" y="1851670"/>
            <a:ext cx="5832648" cy="2095528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683568" y="4064577"/>
            <a:ext cx="5832648" cy="667413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34" name="Kuva 33" descr="OKM tunnus">
            <a:extLst>
              <a:ext uri="{FF2B5EF4-FFF2-40B4-BE49-F238E27FC236}">
                <a16:creationId xmlns:a16="http://schemas.microsoft.com/office/drawing/2014/main" id="{65741BAE-8E1F-484C-8AC2-B698A4C965E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01200" y="478800"/>
            <a:ext cx="3695700" cy="66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741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Väliotsikko ja kuva 1/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13">
            <a:extLst>
              <a:ext uri="{FF2B5EF4-FFF2-40B4-BE49-F238E27FC236}">
                <a16:creationId xmlns:a16="http://schemas.microsoft.com/office/drawing/2014/main" id="{5602F7D5-9303-9C46-A40B-89792C6EDCF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01010" y="0"/>
            <a:ext cx="3342278" cy="5144389"/>
          </a:xfrm>
          <a:custGeom>
            <a:avLst/>
            <a:gdLst>
              <a:gd name="connsiteX0" fmla="*/ 770354 w 3342278"/>
              <a:gd name="connsiteY0" fmla="*/ 0 h 5144389"/>
              <a:gd name="connsiteX1" fmla="*/ 3342278 w 3342278"/>
              <a:gd name="connsiteY1" fmla="*/ 0 h 5144389"/>
              <a:gd name="connsiteX2" fmla="*/ 3342278 w 3342278"/>
              <a:gd name="connsiteY2" fmla="*/ 5144389 h 5144389"/>
              <a:gd name="connsiteX3" fmla="*/ 770608 w 3342278"/>
              <a:gd name="connsiteY3" fmla="*/ 5144389 h 5144389"/>
              <a:gd name="connsiteX4" fmla="*/ 228682 w 3342278"/>
              <a:gd name="connsiteY4" fmla="*/ 4017011 h 5144389"/>
              <a:gd name="connsiteX5" fmla="*/ 228682 w 3342278"/>
              <a:gd name="connsiteY5" fmla="*/ 4017010 h 5144389"/>
              <a:gd name="connsiteX6" fmla="*/ 770354 w 3342278"/>
              <a:gd name="connsiteY6" fmla="*/ 0 h 51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42278" h="5144389">
                <a:moveTo>
                  <a:pt x="770354" y="0"/>
                </a:moveTo>
                <a:lnTo>
                  <a:pt x="3342278" y="0"/>
                </a:lnTo>
                <a:lnTo>
                  <a:pt x="3342278" y="5144389"/>
                </a:lnTo>
                <a:lnTo>
                  <a:pt x="770608" y="5144389"/>
                </a:lnTo>
                <a:cubicBezTo>
                  <a:pt x="540216" y="4794542"/>
                  <a:pt x="357942" y="4415355"/>
                  <a:pt x="228682" y="4017011"/>
                </a:cubicBezTo>
                <a:lnTo>
                  <a:pt x="228682" y="4017010"/>
                </a:lnTo>
                <a:cubicBezTo>
                  <a:pt x="-210148" y="2665259"/>
                  <a:pt x="-10897" y="1187625"/>
                  <a:pt x="77035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i-FI"/>
              <a:t>Lisää kuva napsauttamalla kuvaketta</a:t>
            </a:r>
          </a:p>
        </p:txBody>
      </p:sp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431999" y="411510"/>
            <a:ext cx="5220000" cy="2967062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32000" y="3507854"/>
            <a:ext cx="5220000" cy="1512168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662033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Väliotsikko ja kuva 2/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13">
            <a:extLst>
              <a:ext uri="{FF2B5EF4-FFF2-40B4-BE49-F238E27FC236}">
                <a16:creationId xmlns:a16="http://schemas.microsoft.com/office/drawing/2014/main" id="{0B938A23-8DC8-504B-8946-832E4E2D79D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79892" y="0"/>
            <a:ext cx="6164108" cy="5144389"/>
          </a:xfrm>
          <a:custGeom>
            <a:avLst/>
            <a:gdLst>
              <a:gd name="connsiteX0" fmla="*/ 769741 w 6164108"/>
              <a:gd name="connsiteY0" fmla="*/ 0 h 5144389"/>
              <a:gd name="connsiteX1" fmla="*/ 6164108 w 6164108"/>
              <a:gd name="connsiteY1" fmla="*/ 0 h 5144389"/>
              <a:gd name="connsiteX2" fmla="*/ 6164108 w 6164108"/>
              <a:gd name="connsiteY2" fmla="*/ 5144389 h 5144389"/>
              <a:gd name="connsiteX3" fmla="*/ 769995 w 6164108"/>
              <a:gd name="connsiteY3" fmla="*/ 5144389 h 5144389"/>
              <a:gd name="connsiteX4" fmla="*/ 228500 w 6164108"/>
              <a:gd name="connsiteY4" fmla="*/ 4017011 h 5144389"/>
              <a:gd name="connsiteX5" fmla="*/ 228500 w 6164108"/>
              <a:gd name="connsiteY5" fmla="*/ 4017010 h 5144389"/>
              <a:gd name="connsiteX6" fmla="*/ 769741 w 6164108"/>
              <a:gd name="connsiteY6" fmla="*/ 0 h 51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64108" h="5144389">
                <a:moveTo>
                  <a:pt x="769741" y="0"/>
                </a:moveTo>
                <a:lnTo>
                  <a:pt x="6164108" y="0"/>
                </a:lnTo>
                <a:lnTo>
                  <a:pt x="6164108" y="5144389"/>
                </a:lnTo>
                <a:lnTo>
                  <a:pt x="769995" y="5144389"/>
                </a:lnTo>
                <a:cubicBezTo>
                  <a:pt x="539785" y="4794542"/>
                  <a:pt x="357657" y="4415355"/>
                  <a:pt x="228500" y="4017011"/>
                </a:cubicBezTo>
                <a:lnTo>
                  <a:pt x="228500" y="4017010"/>
                </a:lnTo>
                <a:cubicBezTo>
                  <a:pt x="-209981" y="2665259"/>
                  <a:pt x="-10889" y="1187625"/>
                  <a:pt x="769741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i-FI"/>
              <a:t>Lisää kuva napsauttamalla kuvaketta</a:t>
            </a:r>
          </a:p>
        </p:txBody>
      </p:sp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431999" y="411510"/>
            <a:ext cx="2520000" cy="2967062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32000" y="3507854"/>
            <a:ext cx="2520000" cy="1512168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69371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931ADD7-83EA-0241-B06B-D43CB2F96A7E}" type="datetime1">
              <a:rPr lang="fi-FI" smtClean="0"/>
              <a:t>19.2.2026</a:t>
            </a:fld>
            <a:endParaRPr lang="fi-FI" dirty="0"/>
          </a:p>
        </p:txBody>
      </p:sp>
      <p:sp>
        <p:nvSpPr>
          <p:cNvPr id="2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4D3D1C4A-A97C-D349-9A05-36793DD777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277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65CA1CE7-8F4F-5B49-958F-CF66876383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5" name="Otsikko 1"/>
          <p:cNvSpPr>
            <a:spLocks noGrp="1"/>
          </p:cNvSpPr>
          <p:nvPr userDrawn="1">
            <p:ph type="ctrTitle" hasCustomPrompt="1"/>
          </p:nvPr>
        </p:nvSpPr>
        <p:spPr>
          <a:xfrm>
            <a:off x="4251079" y="1755757"/>
            <a:ext cx="4634027" cy="1400175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fi-FI" dirty="0"/>
              <a:t>Esityksen päättävä teksti</a:t>
            </a:r>
          </a:p>
        </p:txBody>
      </p:sp>
      <p:sp>
        <p:nvSpPr>
          <p:cNvPr id="96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251079" y="3413108"/>
            <a:ext cx="4595595" cy="1318882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97" name="Kuva 96">
            <a:extLst>
              <a:ext uri="{FF2B5EF4-FFF2-40B4-BE49-F238E27FC236}">
                <a16:creationId xmlns:a16="http://schemas.microsoft.com/office/drawing/2014/main" id="{04EB18AC-B9AF-4B46-9B24-EAE4A98F55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1768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ää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B6EEA18D-8E5C-DF42-9F29-35C93C90FB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683568" y="1851670"/>
            <a:ext cx="5832648" cy="2095528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683568" y="4064577"/>
            <a:ext cx="5832648" cy="667413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34" name="Kuva 33" descr="OKM tunnus">
            <a:extLst>
              <a:ext uri="{FF2B5EF4-FFF2-40B4-BE49-F238E27FC236}">
                <a16:creationId xmlns:a16="http://schemas.microsoft.com/office/drawing/2014/main" id="{65741BAE-8E1F-484C-8AC2-B698A4C965E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01200" y="478800"/>
            <a:ext cx="3695700" cy="66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213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Pää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D78FCBA2-DE0D-2247-9A77-3064985645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070600" y="0"/>
            <a:ext cx="3073400" cy="5143500"/>
          </a:xfrm>
          <a:prstGeom prst="rect">
            <a:avLst/>
          </a:prstGeom>
        </p:spPr>
      </p:pic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683568" y="1851670"/>
            <a:ext cx="5832648" cy="2095528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683568" y="4064577"/>
            <a:ext cx="5832648" cy="667413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6" name="Kuva 5" descr="OKM tunnus">
            <a:extLst>
              <a:ext uri="{FF2B5EF4-FFF2-40B4-BE49-F238E27FC236}">
                <a16:creationId xmlns:a16="http://schemas.microsoft.com/office/drawing/2014/main" id="{B78EC080-FF07-6646-A632-A58791BAFD1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01200" y="478800"/>
            <a:ext cx="3695700" cy="66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3815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7C533C68-251E-E644-B3E6-CDE0C3002E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59500" y="0"/>
            <a:ext cx="2984500" cy="5143500"/>
          </a:xfrm>
          <a:prstGeom prst="rect">
            <a:avLst/>
          </a:prstGeom>
        </p:spPr>
      </p:pic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5" y="235340"/>
            <a:ext cx="7739615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432785" y="1410997"/>
            <a:ext cx="7739615" cy="339300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0A027F-9FF5-CB4C-940B-4F58B54F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57BCCC73-BADC-C646-99CD-5C980D53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2CBD4-DFD8-5A41-8E32-433BE3A53EED}" type="datetime1">
              <a:rPr lang="fi-FI" smtClean="0"/>
              <a:t>19.2.2026</a:t>
            </a:fld>
            <a:endParaRPr lang="fi-FI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9C94B79-370D-774F-AC35-1F262D9B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EF91AD99-166B-F64D-A592-7F84908926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335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 ja sisältö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432785" y="235340"/>
            <a:ext cx="8224354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2785" y="1410997"/>
            <a:ext cx="8224354" cy="339300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E55D46C-FFDD-D244-BC09-59C228F6F1B8}" type="datetime1">
              <a:rPr lang="fi-FI" smtClean="0"/>
              <a:t>19.2.2026</a:t>
            </a:fld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BE85BE09-7854-8843-AC0E-3FD967566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2081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Otsikko ja sisältö 2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6E0330A5-0DA1-C444-9FE6-FC75D0C675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59500" y="0"/>
            <a:ext cx="2984500" cy="5143500"/>
          </a:xfrm>
          <a:prstGeom prst="rect">
            <a:avLst/>
          </a:prstGeom>
        </p:spPr>
      </p:pic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5" y="235340"/>
            <a:ext cx="7739615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410997"/>
            <a:ext cx="7739615" cy="3393001"/>
          </a:xfrm>
        </p:spPr>
        <p:txBody>
          <a:bodyPr numCol="2" spcCol="21600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0A027F-9FF5-CB4C-940B-4F58B54F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57BCCC73-BADC-C646-99CD-5C980D53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51CB7-8F1B-444E-B8D3-CD39903DB0C1}" type="datetime1">
              <a:rPr lang="fi-FI" smtClean="0"/>
              <a:t>19.2.2026</a:t>
            </a:fld>
            <a:endParaRPr lang="fi-FI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9C94B79-370D-774F-AC35-1F262D9B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4D1825DB-FA89-3446-8C42-AC9F57B24C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  <p:cxnSp>
        <p:nvCxnSpPr>
          <p:cNvPr id="11" name="Suora yhdysviiva 10">
            <a:extLst>
              <a:ext uri="{FF2B5EF4-FFF2-40B4-BE49-F238E27FC236}">
                <a16:creationId xmlns:a16="http://schemas.microsoft.com/office/drawing/2014/main" id="{68B4D6E2-689A-1F4F-9976-BA0517E5E5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02592" y="1487497"/>
            <a:ext cx="0" cy="324000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08218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Otsikko ja sisältö 2 palstaa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432785" y="235340"/>
            <a:ext cx="8224354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2785" y="1410997"/>
            <a:ext cx="8224354" cy="3393001"/>
          </a:xfrm>
        </p:spPr>
        <p:txBody>
          <a:bodyPr numCol="2" spcCol="28800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0946121-9641-4246-86F5-98C73DC6AF7E}" type="datetime1">
              <a:rPr lang="fi-FI" smtClean="0"/>
              <a:t>19.2.2026</a:t>
            </a:fld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62897518-28F3-2A43-B481-604E1D0A70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  <p:cxnSp>
        <p:nvCxnSpPr>
          <p:cNvPr id="11" name="Suora yhdysviiva 10">
            <a:extLst>
              <a:ext uri="{FF2B5EF4-FFF2-40B4-BE49-F238E27FC236}">
                <a16:creationId xmlns:a16="http://schemas.microsoft.com/office/drawing/2014/main" id="{3C899878-C8EA-C64E-8729-F9BF18C785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544962" y="1487497"/>
            <a:ext cx="0" cy="324000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747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Pää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3E4E785B-7BD3-7642-81F7-57558DC95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070600" y="0"/>
            <a:ext cx="3073400" cy="5143500"/>
          </a:xfrm>
          <a:prstGeom prst="rect">
            <a:avLst/>
          </a:prstGeom>
        </p:spPr>
      </p:pic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683568" y="1851670"/>
            <a:ext cx="5832648" cy="2095528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683568" y="4064577"/>
            <a:ext cx="5832648" cy="667413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2" name="Kuva 1" descr="OKM tunnus">
            <a:extLst>
              <a:ext uri="{FF2B5EF4-FFF2-40B4-BE49-F238E27FC236}">
                <a16:creationId xmlns:a16="http://schemas.microsoft.com/office/drawing/2014/main" id="{15DBF3BC-8E93-194F-BBA2-6CCDA124AA1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01200" y="478800"/>
            <a:ext cx="3695700" cy="66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1981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Otsikko ja sisältö kuva 1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Kuvan paikkamerkki 10">
            <a:extLst>
              <a:ext uri="{FF2B5EF4-FFF2-40B4-BE49-F238E27FC236}">
                <a16:creationId xmlns:a16="http://schemas.microsoft.com/office/drawing/2014/main" id="{A36FD62D-621F-DC42-A6F4-A2F7114204F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01010" y="0"/>
            <a:ext cx="3342278" cy="5144389"/>
          </a:xfrm>
          <a:custGeom>
            <a:avLst/>
            <a:gdLst>
              <a:gd name="connsiteX0" fmla="*/ 770354 w 3342278"/>
              <a:gd name="connsiteY0" fmla="*/ 0 h 5144389"/>
              <a:gd name="connsiteX1" fmla="*/ 3342278 w 3342278"/>
              <a:gd name="connsiteY1" fmla="*/ 0 h 5144389"/>
              <a:gd name="connsiteX2" fmla="*/ 3342278 w 3342278"/>
              <a:gd name="connsiteY2" fmla="*/ 5144389 h 5144389"/>
              <a:gd name="connsiteX3" fmla="*/ 770608 w 3342278"/>
              <a:gd name="connsiteY3" fmla="*/ 5144389 h 5144389"/>
              <a:gd name="connsiteX4" fmla="*/ 228682 w 3342278"/>
              <a:gd name="connsiteY4" fmla="*/ 4017011 h 5144389"/>
              <a:gd name="connsiteX5" fmla="*/ 228682 w 3342278"/>
              <a:gd name="connsiteY5" fmla="*/ 4017010 h 5144389"/>
              <a:gd name="connsiteX6" fmla="*/ 770354 w 3342278"/>
              <a:gd name="connsiteY6" fmla="*/ 0 h 51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42278" h="5144389">
                <a:moveTo>
                  <a:pt x="770354" y="0"/>
                </a:moveTo>
                <a:lnTo>
                  <a:pt x="3342278" y="0"/>
                </a:lnTo>
                <a:lnTo>
                  <a:pt x="3342278" y="5144389"/>
                </a:lnTo>
                <a:lnTo>
                  <a:pt x="770608" y="5144389"/>
                </a:lnTo>
                <a:cubicBezTo>
                  <a:pt x="540216" y="4794542"/>
                  <a:pt x="357942" y="4415355"/>
                  <a:pt x="228682" y="4017011"/>
                </a:cubicBezTo>
                <a:lnTo>
                  <a:pt x="228682" y="4017010"/>
                </a:lnTo>
                <a:cubicBezTo>
                  <a:pt x="-210148" y="2665259"/>
                  <a:pt x="-10897" y="1187625"/>
                  <a:pt x="77035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i-FI"/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5" y="235340"/>
            <a:ext cx="5400000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410997"/>
            <a:ext cx="5220000" cy="3393001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0A027F-9FF5-CB4C-940B-4F58B54F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57BCCC73-BADC-C646-99CD-5C980D53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2CBD4-DFD8-5A41-8E32-433BE3A53EED}" type="datetime1">
              <a:rPr lang="fi-FI" smtClean="0"/>
              <a:t>19.2.2026</a:t>
            </a:fld>
            <a:endParaRPr lang="fi-FI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9C94B79-370D-774F-AC35-1F262D9B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Lorem ipsum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169975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Otsikko ja sisältö kuva 2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Kuvan paikkamerkki 9">
            <a:extLst>
              <a:ext uri="{FF2B5EF4-FFF2-40B4-BE49-F238E27FC236}">
                <a16:creationId xmlns:a16="http://schemas.microsoft.com/office/drawing/2014/main" id="{1F852BFB-9DA0-0442-959E-69FBAB5E3F9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79892" y="0"/>
            <a:ext cx="6164108" cy="5144389"/>
          </a:xfrm>
          <a:custGeom>
            <a:avLst/>
            <a:gdLst>
              <a:gd name="connsiteX0" fmla="*/ 769741 w 6164108"/>
              <a:gd name="connsiteY0" fmla="*/ 0 h 5144389"/>
              <a:gd name="connsiteX1" fmla="*/ 6164108 w 6164108"/>
              <a:gd name="connsiteY1" fmla="*/ 0 h 5144389"/>
              <a:gd name="connsiteX2" fmla="*/ 6164108 w 6164108"/>
              <a:gd name="connsiteY2" fmla="*/ 5144389 h 5144389"/>
              <a:gd name="connsiteX3" fmla="*/ 769995 w 6164108"/>
              <a:gd name="connsiteY3" fmla="*/ 5144389 h 5144389"/>
              <a:gd name="connsiteX4" fmla="*/ 228500 w 6164108"/>
              <a:gd name="connsiteY4" fmla="*/ 4017011 h 5144389"/>
              <a:gd name="connsiteX5" fmla="*/ 228500 w 6164108"/>
              <a:gd name="connsiteY5" fmla="*/ 4017010 h 5144389"/>
              <a:gd name="connsiteX6" fmla="*/ 769741 w 6164108"/>
              <a:gd name="connsiteY6" fmla="*/ 0 h 51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64108" h="5144389">
                <a:moveTo>
                  <a:pt x="769741" y="0"/>
                </a:moveTo>
                <a:lnTo>
                  <a:pt x="6164108" y="0"/>
                </a:lnTo>
                <a:lnTo>
                  <a:pt x="6164108" y="5144389"/>
                </a:lnTo>
                <a:lnTo>
                  <a:pt x="769995" y="5144389"/>
                </a:lnTo>
                <a:cubicBezTo>
                  <a:pt x="539785" y="4794542"/>
                  <a:pt x="357657" y="4415355"/>
                  <a:pt x="228500" y="4017011"/>
                </a:cubicBezTo>
                <a:lnTo>
                  <a:pt x="228500" y="4017010"/>
                </a:lnTo>
                <a:cubicBezTo>
                  <a:pt x="-209981" y="2665259"/>
                  <a:pt x="-10889" y="1187625"/>
                  <a:pt x="769741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i-FI"/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4" y="235340"/>
            <a:ext cx="2700000" cy="14723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923678"/>
            <a:ext cx="2520000" cy="288032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0A027F-9FF5-CB4C-940B-4F58B54F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57BCCC73-BADC-C646-99CD-5C980D53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2CBD4-DFD8-5A41-8E32-433BE3A53EED}" type="datetime1">
              <a:rPr lang="fi-FI" smtClean="0"/>
              <a:t>19.2.2026</a:t>
            </a:fld>
            <a:endParaRPr lang="fi-FI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9C94B79-370D-774F-AC35-1F262D9B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Lorem ipsum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5556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CF540042-77BC-B146-A22F-6FF3D87A8C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431999" y="411510"/>
            <a:ext cx="5220000" cy="2967062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32000" y="3507854"/>
            <a:ext cx="5220000" cy="1512168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6FD5C24A-C909-4E47-B1A6-C131C52B36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323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Väliotsikko ja kuva 1/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Kuvan paikkamerkki 10">
            <a:extLst>
              <a:ext uri="{FF2B5EF4-FFF2-40B4-BE49-F238E27FC236}">
                <a16:creationId xmlns:a16="http://schemas.microsoft.com/office/drawing/2014/main" id="{3A823399-DEEE-AB4F-B377-FBA61A09AAC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01010" y="0"/>
            <a:ext cx="3342278" cy="5144389"/>
          </a:xfrm>
          <a:custGeom>
            <a:avLst/>
            <a:gdLst>
              <a:gd name="connsiteX0" fmla="*/ 770354 w 3342278"/>
              <a:gd name="connsiteY0" fmla="*/ 0 h 5144389"/>
              <a:gd name="connsiteX1" fmla="*/ 3342278 w 3342278"/>
              <a:gd name="connsiteY1" fmla="*/ 0 h 5144389"/>
              <a:gd name="connsiteX2" fmla="*/ 3342278 w 3342278"/>
              <a:gd name="connsiteY2" fmla="*/ 5144389 h 5144389"/>
              <a:gd name="connsiteX3" fmla="*/ 770608 w 3342278"/>
              <a:gd name="connsiteY3" fmla="*/ 5144389 h 5144389"/>
              <a:gd name="connsiteX4" fmla="*/ 228682 w 3342278"/>
              <a:gd name="connsiteY4" fmla="*/ 4017011 h 5144389"/>
              <a:gd name="connsiteX5" fmla="*/ 228682 w 3342278"/>
              <a:gd name="connsiteY5" fmla="*/ 4017010 h 5144389"/>
              <a:gd name="connsiteX6" fmla="*/ 770354 w 3342278"/>
              <a:gd name="connsiteY6" fmla="*/ 0 h 51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42278" h="5144389">
                <a:moveTo>
                  <a:pt x="770354" y="0"/>
                </a:moveTo>
                <a:lnTo>
                  <a:pt x="3342278" y="0"/>
                </a:lnTo>
                <a:lnTo>
                  <a:pt x="3342278" y="5144389"/>
                </a:lnTo>
                <a:lnTo>
                  <a:pt x="770608" y="5144389"/>
                </a:lnTo>
                <a:cubicBezTo>
                  <a:pt x="540216" y="4794542"/>
                  <a:pt x="357942" y="4415355"/>
                  <a:pt x="228682" y="4017011"/>
                </a:cubicBezTo>
                <a:lnTo>
                  <a:pt x="228682" y="4017010"/>
                </a:lnTo>
                <a:cubicBezTo>
                  <a:pt x="-210148" y="2665259"/>
                  <a:pt x="-10897" y="1187625"/>
                  <a:pt x="77035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i-FI"/>
          </a:p>
        </p:txBody>
      </p:sp>
      <p:sp>
        <p:nvSpPr>
          <p:cNvPr id="10" name="Otsikko 1"/>
          <p:cNvSpPr>
            <a:spLocks noGrp="1"/>
          </p:cNvSpPr>
          <p:nvPr>
            <p:ph type="ctrTitle"/>
          </p:nvPr>
        </p:nvSpPr>
        <p:spPr>
          <a:xfrm>
            <a:off x="431999" y="411510"/>
            <a:ext cx="5220000" cy="2967062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32000" y="3507854"/>
            <a:ext cx="5220000" cy="1512168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42049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Väliotsikko ja kuva 2/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9">
            <a:extLst>
              <a:ext uri="{FF2B5EF4-FFF2-40B4-BE49-F238E27FC236}">
                <a16:creationId xmlns:a16="http://schemas.microsoft.com/office/drawing/2014/main" id="{B4104795-B654-374D-AA44-D3D604ED23C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79892" y="0"/>
            <a:ext cx="6164108" cy="5144389"/>
          </a:xfrm>
          <a:custGeom>
            <a:avLst/>
            <a:gdLst>
              <a:gd name="connsiteX0" fmla="*/ 769741 w 6164108"/>
              <a:gd name="connsiteY0" fmla="*/ 0 h 5144389"/>
              <a:gd name="connsiteX1" fmla="*/ 6164108 w 6164108"/>
              <a:gd name="connsiteY1" fmla="*/ 0 h 5144389"/>
              <a:gd name="connsiteX2" fmla="*/ 6164108 w 6164108"/>
              <a:gd name="connsiteY2" fmla="*/ 5144389 h 5144389"/>
              <a:gd name="connsiteX3" fmla="*/ 769995 w 6164108"/>
              <a:gd name="connsiteY3" fmla="*/ 5144389 h 5144389"/>
              <a:gd name="connsiteX4" fmla="*/ 228500 w 6164108"/>
              <a:gd name="connsiteY4" fmla="*/ 4017011 h 5144389"/>
              <a:gd name="connsiteX5" fmla="*/ 228500 w 6164108"/>
              <a:gd name="connsiteY5" fmla="*/ 4017010 h 5144389"/>
              <a:gd name="connsiteX6" fmla="*/ 769741 w 6164108"/>
              <a:gd name="connsiteY6" fmla="*/ 0 h 51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64108" h="5144389">
                <a:moveTo>
                  <a:pt x="769741" y="0"/>
                </a:moveTo>
                <a:lnTo>
                  <a:pt x="6164108" y="0"/>
                </a:lnTo>
                <a:lnTo>
                  <a:pt x="6164108" y="5144389"/>
                </a:lnTo>
                <a:lnTo>
                  <a:pt x="769995" y="5144389"/>
                </a:lnTo>
                <a:cubicBezTo>
                  <a:pt x="539785" y="4794542"/>
                  <a:pt x="357657" y="4415355"/>
                  <a:pt x="228500" y="4017011"/>
                </a:cubicBezTo>
                <a:lnTo>
                  <a:pt x="228500" y="4017010"/>
                </a:lnTo>
                <a:cubicBezTo>
                  <a:pt x="-209981" y="2665259"/>
                  <a:pt x="-10889" y="1187625"/>
                  <a:pt x="769741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i-FI"/>
          </a:p>
        </p:txBody>
      </p:sp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431999" y="411510"/>
            <a:ext cx="2520000" cy="2967062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32000" y="3507854"/>
            <a:ext cx="2520000" cy="1512168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497573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931ADD7-83EA-0241-B06B-D43CB2F96A7E}" type="datetime1">
              <a:rPr lang="fi-FI" smtClean="0"/>
              <a:t>19.2.2026</a:t>
            </a:fld>
            <a:endParaRPr lang="fi-FI" dirty="0"/>
          </a:p>
        </p:txBody>
      </p:sp>
      <p:sp>
        <p:nvSpPr>
          <p:cNvPr id="2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F732AEA9-B18D-7B41-9CD8-9AFE7B9FF4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5653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47C6964E-0786-FF40-B4BA-E755C8993C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5" name="Otsikko 1"/>
          <p:cNvSpPr>
            <a:spLocks noGrp="1"/>
          </p:cNvSpPr>
          <p:nvPr userDrawn="1">
            <p:ph type="ctrTitle" hasCustomPrompt="1"/>
          </p:nvPr>
        </p:nvSpPr>
        <p:spPr>
          <a:xfrm>
            <a:off x="4251079" y="1755757"/>
            <a:ext cx="4634027" cy="1400175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fi-FI" dirty="0"/>
              <a:t>Esityksen päättävä teksti</a:t>
            </a:r>
          </a:p>
        </p:txBody>
      </p:sp>
      <p:sp>
        <p:nvSpPr>
          <p:cNvPr id="96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251079" y="3413108"/>
            <a:ext cx="4595595" cy="1318882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97" name="Kuva 96">
            <a:extLst>
              <a:ext uri="{FF2B5EF4-FFF2-40B4-BE49-F238E27FC236}">
                <a16:creationId xmlns:a16="http://schemas.microsoft.com/office/drawing/2014/main" id="{04EB18AC-B9AF-4B46-9B24-EAE4A98F55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2835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4FDAE8-B6D1-DD07-C5E3-0F9475EB33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4CCEB21-66F6-4F85-12F3-B26FE1D251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524E85B-2037-E3FD-3D2E-BF99058D2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13A21-70C9-471E-BE52-016020118155}" type="datetimeFigureOut">
              <a:rPr lang="fi-FI" smtClean="0"/>
              <a:t>19.2.2026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8984F78-5A20-2FD3-333D-B027B1C31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56D8812-E42E-0A66-1F94-A29628AB9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C40F7-CD73-4B42-97F0-3705DAC27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71475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62B677-97D4-52D8-2BBE-84AC17858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17E45AF-CB4E-9322-0B51-CF5AADA82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75D2F22-413D-5D89-6BF2-5BE435450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13A21-70C9-471E-BE52-016020118155}" type="datetimeFigureOut">
              <a:rPr lang="fi-FI" smtClean="0"/>
              <a:t>19.2.2026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B8FAEF4-AC26-70AD-DAAE-D1883AF30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6F50F68-2041-34B6-141E-B00F481ED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C40F7-CD73-4B42-97F0-3705DAC27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551663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5FADCB-811E-EB09-2EFC-6075A1996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5D327C0-343F-4767-3E58-FBD3E5A2CA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D5EDAD3-923A-972E-AD82-5943CBF22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13A21-70C9-471E-BE52-016020118155}" type="datetimeFigureOut">
              <a:rPr lang="fi-FI" smtClean="0"/>
              <a:t>19.2.2026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E0B583B-9F68-0BFF-522B-4FDC88774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A535D3D-669C-90F9-5513-6D773C03F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C40F7-CD73-4B42-97F0-3705DAC27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8016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FD4202D0-A146-3E4A-B757-AE655FD3E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59500" y="0"/>
            <a:ext cx="2984500" cy="5143500"/>
          </a:xfrm>
          <a:prstGeom prst="rect">
            <a:avLst/>
          </a:prstGeom>
        </p:spPr>
      </p:pic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5" y="235340"/>
            <a:ext cx="7739615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410997"/>
            <a:ext cx="7739615" cy="339300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0A027F-9FF5-CB4C-940B-4F58B54F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57BCCC73-BADC-C646-99CD-5C980D53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2CBD4-DFD8-5A41-8E32-433BE3A53EED}" type="datetime1">
              <a:rPr lang="fi-FI" smtClean="0"/>
              <a:t>19.2.2026</a:t>
            </a:fld>
            <a:endParaRPr lang="fi-FI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9C94B79-370D-774F-AC35-1F262D9B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A82C0B85-284A-2644-93F6-5855E3106B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31668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ACE74D-F84E-79FE-5660-E5999D5A3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A04FB7D-E767-A712-0B62-FF38AA1C39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D6116A5-90A3-0F5F-961A-0288C6AC0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73D078F-0D19-76FA-A27F-B9BB9BC0A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13A21-70C9-471E-BE52-016020118155}" type="datetimeFigureOut">
              <a:rPr lang="fi-FI" smtClean="0"/>
              <a:t>19.2.2026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2B6E2CD-7F60-A109-B1E2-5EAD54690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6FF7ED1-A636-6E64-DD80-0B3050335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C40F7-CD73-4B42-97F0-3705DAC27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506159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BCFB53-3478-35DE-6022-0E8C38E68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45496F6-482A-BAD7-F26D-5D2C6D685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5E81121-229C-0E56-030D-600E925F97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2AFB4B4-D32A-101A-38DD-A71B471DFE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438AEB2-4770-1A54-7F76-CBB35DFF3F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8ED1F4E-56D3-3399-A4FE-8A94D93B8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13A21-70C9-471E-BE52-016020118155}" type="datetimeFigureOut">
              <a:rPr lang="fi-FI" smtClean="0"/>
              <a:t>19.2.2026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6874664-EECD-6870-E7A0-8D283B56C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D9C9688-2F48-0279-86A0-77C89577A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C40F7-CD73-4B42-97F0-3705DAC27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72233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97B0E7-2817-DDF0-73A6-53F58CE06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7768840-7512-01E6-9DFC-2CF6369BF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13A21-70C9-471E-BE52-016020118155}" type="datetimeFigureOut">
              <a:rPr lang="fi-FI" smtClean="0"/>
              <a:t>19.2.2026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A821902-A609-4610-7F45-109F5746F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26025C6-4B62-A908-F921-95C5DF55F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C40F7-CD73-4B42-97F0-3705DAC27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84026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695C208-C8F7-27E6-6698-31000A027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13A21-70C9-471E-BE52-016020118155}" type="datetimeFigureOut">
              <a:rPr lang="fi-FI" smtClean="0"/>
              <a:t>19.2.2026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F7639E1-7961-C7F1-FBD7-77BCE728A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F914F58-49C0-FD35-3F29-97098A61B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C40F7-CD73-4B42-97F0-3705DAC27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842164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5B7382-8A9A-66EF-2436-FFDC7C258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38338B-D1F3-3BEC-7218-EC7601831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92E2E2D-4F52-6C52-93E3-039A66166E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98AA609-1BBC-0457-15C6-C8A20AA8D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13A21-70C9-471E-BE52-016020118155}" type="datetimeFigureOut">
              <a:rPr lang="fi-FI" smtClean="0"/>
              <a:t>19.2.2026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7B01462-29BC-2EBC-A3EF-7FCF33B54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6185E7C-BEF9-DE35-E4B3-D8198F808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C40F7-CD73-4B42-97F0-3705DAC27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381962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050F51-7029-C73E-7E8E-1D98364A2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DAC437E-3339-61ED-6F9A-A08F7B0DA7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A60FB00-2B12-AC54-F3EE-2FDD27DF98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D8F00B0-F6FA-78C8-0EDC-3613F31B0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13A21-70C9-471E-BE52-016020118155}" type="datetimeFigureOut">
              <a:rPr lang="fi-FI" smtClean="0"/>
              <a:t>19.2.2026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5B9ECE-B7B9-B55A-5D8B-E9AC16185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BCAF9E5-9934-A5FF-52F1-4DC0018DE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C40F7-CD73-4B42-97F0-3705DAC27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353516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3553ED-CA17-B2BF-05A8-27C39A7E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A92A964-C3D1-B75A-1D56-6B042881F9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495A4D6-D2B0-4099-E2FB-831AB2C53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13A21-70C9-471E-BE52-016020118155}" type="datetimeFigureOut">
              <a:rPr lang="fi-FI" smtClean="0"/>
              <a:t>19.2.2026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7764E56-6E9B-B785-D0BD-11F202FE5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23F8453-418D-C70D-E797-0D122114C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C40F7-CD73-4B42-97F0-3705DAC27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783148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DE88A14E-FF58-6F48-DA6F-EE0E73F6EB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938095D-9126-9742-0440-39FC2C60F4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48DFAB8-264D-A897-A406-1C8C8C3F2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13A21-70C9-471E-BE52-016020118155}" type="datetimeFigureOut">
              <a:rPr lang="fi-FI" smtClean="0"/>
              <a:t>19.2.2026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3F96746-25B5-C5D6-3B49-98AE4CED1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0F95FFB-CF61-BD9C-CDC2-8A3921755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C40F7-CD73-4B42-97F0-3705DAC27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53870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Pää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Kuva 50">
            <a:extLst>
              <a:ext uri="{FF2B5EF4-FFF2-40B4-BE49-F238E27FC236}">
                <a16:creationId xmlns:a16="http://schemas.microsoft.com/office/drawing/2014/main" id="{674E1DF1-D745-334E-A202-ECAD9A3D8C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683568" y="1851671"/>
            <a:ext cx="5832648" cy="2095528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683568" y="4064578"/>
            <a:ext cx="5832648" cy="667413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34" name="Kuva 33" descr="OKM tunnus">
            <a:extLst>
              <a:ext uri="{FF2B5EF4-FFF2-40B4-BE49-F238E27FC236}">
                <a16:creationId xmlns:a16="http://schemas.microsoft.com/office/drawing/2014/main" id="{65741BAE-8E1F-484C-8AC2-B698A4C965E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01200" y="478800"/>
            <a:ext cx="3695700" cy="66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720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 ja sisältö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432785" y="235340"/>
            <a:ext cx="8224354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2785" y="1410997"/>
            <a:ext cx="8224354" cy="339300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E55D46C-FFDD-D244-BC09-59C228F6F1B8}" type="datetime1">
              <a:rPr lang="fi-FI" smtClean="0"/>
              <a:t>19.2.2026</a:t>
            </a:fld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A1192967-20CE-DD48-A8FA-10666733A6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51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Otsikko ja sisältö 2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FD4202D0-A146-3E4A-B757-AE655FD3E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59500" y="0"/>
            <a:ext cx="2984500" cy="5143500"/>
          </a:xfrm>
          <a:prstGeom prst="rect">
            <a:avLst/>
          </a:prstGeom>
        </p:spPr>
      </p:pic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5" y="235340"/>
            <a:ext cx="7739615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410997"/>
            <a:ext cx="7739615" cy="3393001"/>
          </a:xfrm>
        </p:spPr>
        <p:txBody>
          <a:bodyPr numCol="2" spcCol="21600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0A027F-9FF5-CB4C-940B-4F58B54F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57BCCC73-BADC-C646-99CD-5C980D53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51CB7-8F1B-444E-B8D3-CD39903DB0C1}" type="datetime1">
              <a:rPr lang="fi-FI" smtClean="0"/>
              <a:t>19.2.2026</a:t>
            </a:fld>
            <a:endParaRPr lang="fi-FI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9C94B79-370D-774F-AC35-1F262D9B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F568AA25-1976-2B42-BE76-01AB9B2F07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F831D89F-469F-C24E-98F9-99A30767CC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02592" y="1487497"/>
            <a:ext cx="0" cy="324000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4989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Otsikko ja sisältö 2 palstaa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432785" y="235340"/>
            <a:ext cx="8224354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2785" y="1410997"/>
            <a:ext cx="8224354" cy="3393001"/>
          </a:xfrm>
        </p:spPr>
        <p:txBody>
          <a:bodyPr numCol="2" spcCol="28800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0946121-9641-4246-86F5-98C73DC6AF7E}" type="datetime1">
              <a:rPr lang="fi-FI" smtClean="0"/>
              <a:t>19.2.2026</a:t>
            </a:fld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75EEC33C-BACA-0D49-9518-AB014C6057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  <p:cxnSp>
        <p:nvCxnSpPr>
          <p:cNvPr id="12" name="Suora yhdysviiva 11">
            <a:extLst>
              <a:ext uri="{FF2B5EF4-FFF2-40B4-BE49-F238E27FC236}">
                <a16:creationId xmlns:a16="http://schemas.microsoft.com/office/drawing/2014/main" id="{CD4829C8-F060-7646-922A-C2AA787EA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544962" y="1487497"/>
            <a:ext cx="0" cy="324000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6718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Otsikko ja sisältö kuva 1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13">
            <a:extLst>
              <a:ext uri="{FF2B5EF4-FFF2-40B4-BE49-F238E27FC236}">
                <a16:creationId xmlns:a16="http://schemas.microsoft.com/office/drawing/2014/main" id="{65B97F5B-1B58-664F-B3D8-559D5761AF1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01010" y="0"/>
            <a:ext cx="3342278" cy="5144389"/>
          </a:xfrm>
          <a:custGeom>
            <a:avLst/>
            <a:gdLst>
              <a:gd name="connsiteX0" fmla="*/ 770354 w 3342278"/>
              <a:gd name="connsiteY0" fmla="*/ 0 h 5144389"/>
              <a:gd name="connsiteX1" fmla="*/ 3342278 w 3342278"/>
              <a:gd name="connsiteY1" fmla="*/ 0 h 5144389"/>
              <a:gd name="connsiteX2" fmla="*/ 3342278 w 3342278"/>
              <a:gd name="connsiteY2" fmla="*/ 5144389 h 5144389"/>
              <a:gd name="connsiteX3" fmla="*/ 770608 w 3342278"/>
              <a:gd name="connsiteY3" fmla="*/ 5144389 h 5144389"/>
              <a:gd name="connsiteX4" fmla="*/ 228682 w 3342278"/>
              <a:gd name="connsiteY4" fmla="*/ 4017011 h 5144389"/>
              <a:gd name="connsiteX5" fmla="*/ 228682 w 3342278"/>
              <a:gd name="connsiteY5" fmla="*/ 4017010 h 5144389"/>
              <a:gd name="connsiteX6" fmla="*/ 770354 w 3342278"/>
              <a:gd name="connsiteY6" fmla="*/ 0 h 51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42278" h="5144389">
                <a:moveTo>
                  <a:pt x="770354" y="0"/>
                </a:moveTo>
                <a:lnTo>
                  <a:pt x="3342278" y="0"/>
                </a:lnTo>
                <a:lnTo>
                  <a:pt x="3342278" y="5144389"/>
                </a:lnTo>
                <a:lnTo>
                  <a:pt x="770608" y="5144389"/>
                </a:lnTo>
                <a:cubicBezTo>
                  <a:pt x="540216" y="4794542"/>
                  <a:pt x="357942" y="4415355"/>
                  <a:pt x="228682" y="4017011"/>
                </a:cubicBezTo>
                <a:lnTo>
                  <a:pt x="228682" y="4017010"/>
                </a:lnTo>
                <a:cubicBezTo>
                  <a:pt x="-210148" y="2665259"/>
                  <a:pt x="-10897" y="1187625"/>
                  <a:pt x="77035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i-FI"/>
              <a:t>Lisää kuva napsauttamalla kuvaketta</a:t>
            </a: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5" y="235340"/>
            <a:ext cx="5400000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410997"/>
            <a:ext cx="5220000" cy="339300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0A027F-9FF5-CB4C-940B-4F58B54F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57BCCC73-BADC-C646-99CD-5C980D53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2CBD4-DFD8-5A41-8E32-433BE3A53EED}" type="datetime1">
              <a:rPr lang="fi-FI" smtClean="0"/>
              <a:t>19.2.2026</a:t>
            </a:fld>
            <a:endParaRPr lang="fi-FI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9C94B79-370D-774F-AC35-1F262D9B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Lorem ipsum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7147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Otsikko ja sisältö kuva 2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13">
            <a:extLst>
              <a:ext uri="{FF2B5EF4-FFF2-40B4-BE49-F238E27FC236}">
                <a16:creationId xmlns:a16="http://schemas.microsoft.com/office/drawing/2014/main" id="{64BC40CB-B021-DB4D-9726-7923D412A49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79892" y="0"/>
            <a:ext cx="6164108" cy="5144389"/>
          </a:xfrm>
          <a:custGeom>
            <a:avLst/>
            <a:gdLst>
              <a:gd name="connsiteX0" fmla="*/ 769741 w 6164108"/>
              <a:gd name="connsiteY0" fmla="*/ 0 h 5144389"/>
              <a:gd name="connsiteX1" fmla="*/ 6164108 w 6164108"/>
              <a:gd name="connsiteY1" fmla="*/ 0 h 5144389"/>
              <a:gd name="connsiteX2" fmla="*/ 6164108 w 6164108"/>
              <a:gd name="connsiteY2" fmla="*/ 5144389 h 5144389"/>
              <a:gd name="connsiteX3" fmla="*/ 769995 w 6164108"/>
              <a:gd name="connsiteY3" fmla="*/ 5144389 h 5144389"/>
              <a:gd name="connsiteX4" fmla="*/ 228500 w 6164108"/>
              <a:gd name="connsiteY4" fmla="*/ 4017011 h 5144389"/>
              <a:gd name="connsiteX5" fmla="*/ 228500 w 6164108"/>
              <a:gd name="connsiteY5" fmla="*/ 4017010 h 5144389"/>
              <a:gd name="connsiteX6" fmla="*/ 769741 w 6164108"/>
              <a:gd name="connsiteY6" fmla="*/ 0 h 51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64108" h="5144389">
                <a:moveTo>
                  <a:pt x="769741" y="0"/>
                </a:moveTo>
                <a:lnTo>
                  <a:pt x="6164108" y="0"/>
                </a:lnTo>
                <a:lnTo>
                  <a:pt x="6164108" y="5144389"/>
                </a:lnTo>
                <a:lnTo>
                  <a:pt x="769995" y="5144389"/>
                </a:lnTo>
                <a:cubicBezTo>
                  <a:pt x="539785" y="4794542"/>
                  <a:pt x="357657" y="4415355"/>
                  <a:pt x="228500" y="4017011"/>
                </a:cubicBezTo>
                <a:lnTo>
                  <a:pt x="228500" y="4017010"/>
                </a:lnTo>
                <a:cubicBezTo>
                  <a:pt x="-209981" y="2665259"/>
                  <a:pt x="-10889" y="1187625"/>
                  <a:pt x="769741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i-FI"/>
              <a:t>Lisää kuva napsauttamalla kuvaketta</a:t>
            </a:r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4" y="235340"/>
            <a:ext cx="2700000" cy="14723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923678"/>
            <a:ext cx="2520000" cy="288032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0A027F-9FF5-CB4C-940B-4F58B54F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57BCCC73-BADC-C646-99CD-5C980D53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2CBD4-DFD8-5A41-8E32-433BE3A53EED}" type="datetime1">
              <a:rPr lang="fi-FI" smtClean="0"/>
              <a:t>19.2.2026</a:t>
            </a:fld>
            <a:endParaRPr lang="fi-FI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9C94B79-370D-774F-AC35-1F262D9B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Lorem ipsum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5953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F1BBE0F1-831B-C54F-9352-AE500835A4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431999" y="411510"/>
            <a:ext cx="5220000" cy="2967062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32000" y="3507854"/>
            <a:ext cx="5220000" cy="1512168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6FD5C24A-C909-4E47-B1A6-C131C52B36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12000" y="4932000"/>
            <a:ext cx="17716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047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32000" y="234000"/>
            <a:ext cx="8077198" cy="97427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32000" y="1411201"/>
            <a:ext cx="8077199" cy="32487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02805FD-2C99-B24D-A1F0-5CBBF07165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B0B3E321-BF3D-0844-B5E0-C3C7EDBB0F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384199F-228D-3B4C-87BF-B841326F3407}" type="datetime1">
              <a:rPr lang="fi-FI" smtClean="0"/>
              <a:t>19.2.2026</a:t>
            </a:fld>
            <a:endParaRPr lang="fi-FI" dirty="0"/>
          </a:p>
        </p:txBody>
      </p:sp>
      <p:sp>
        <p:nvSpPr>
          <p:cNvPr id="4" name="Alatunnisteen paikkamerkki 4">
            <a:extLst>
              <a:ext uri="{FF2B5EF4-FFF2-40B4-BE49-F238E27FC236}">
                <a16:creationId xmlns:a16="http://schemas.microsoft.com/office/drawing/2014/main" id="{1B519091-1A7D-2B4B-B4A5-2F1313E398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Lorem ipsum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63746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836" r:id="rId2"/>
    <p:sldLayoutId id="2147483776" r:id="rId3"/>
    <p:sldLayoutId id="2147483747" r:id="rId4"/>
    <p:sldLayoutId id="2147483817" r:id="rId5"/>
    <p:sldLayoutId id="2147483818" r:id="rId6"/>
    <p:sldLayoutId id="2147483819" r:id="rId7"/>
    <p:sldLayoutId id="2147483820" r:id="rId8"/>
    <p:sldLayoutId id="2147483803" r:id="rId9"/>
    <p:sldLayoutId id="2147483821" r:id="rId10"/>
    <p:sldLayoutId id="2147483822" r:id="rId11"/>
    <p:sldLayoutId id="2147483675" r:id="rId12"/>
    <p:sldLayoutId id="2147483691" r:id="rId13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2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1938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25" indent="-182563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400" indent="-180975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174625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32000" y="234000"/>
            <a:ext cx="8077198" cy="97427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32000" y="1411201"/>
            <a:ext cx="8077199" cy="32487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02805FD-2C99-B24D-A1F0-5CBBF07165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B0B3E321-BF3D-0844-B5E0-C3C7EDBB0F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384199F-228D-3B4C-87BF-B841326F3407}" type="datetime1">
              <a:rPr lang="fi-FI" smtClean="0"/>
              <a:t>19.2.2026</a:t>
            </a:fld>
            <a:endParaRPr lang="fi-FI" dirty="0"/>
          </a:p>
        </p:txBody>
      </p:sp>
      <p:sp>
        <p:nvSpPr>
          <p:cNvPr id="4" name="Alatunnisteen paikkamerkki 4">
            <a:extLst>
              <a:ext uri="{FF2B5EF4-FFF2-40B4-BE49-F238E27FC236}">
                <a16:creationId xmlns:a16="http://schemas.microsoft.com/office/drawing/2014/main" id="{1B519091-1A7D-2B4B-B4A5-2F1313E398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Lorem ipsum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87810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37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2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1938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25" indent="-182563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400" indent="-180975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174625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99BAD3D-2289-FBB8-A1D8-D81521C68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79862E5-D04E-AE73-D8F7-2E3365E3E0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56E2CEC-B7E4-6E5D-9FDA-34C0C947C1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E13A21-70C9-471E-BE52-016020118155}" type="datetimeFigureOut">
              <a:rPr lang="fi-FI" smtClean="0"/>
              <a:t>19.2.2026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C8C0C24-42B2-DAC3-439B-CD25CF9A6D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3D13A29-EF7F-3255-5E53-EB006652DA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9C40F7-CD73-4B42-97F0-3705DAC27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157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  <p:sldLayoutId id="2147483850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govfi.sharepoint.com/:f:/r/sites/OKMHarrastamisenSuomenmalli-HSMarviointi/Shared%20Documents/HSM%20arviointi/Raportointi?csf=1&amp;web=1&amp;e=hCAG2u" TargetMode="Externa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6D41793B-8337-724F-A4D1-F147F165F1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520" y="1491630"/>
            <a:ext cx="6768752" cy="1512168"/>
          </a:xfrm>
        </p:spPr>
        <p:txBody>
          <a:bodyPr/>
          <a:lstStyle/>
          <a:p>
            <a:r>
              <a:rPr lang="fi-FI" sz="3000" dirty="0"/>
              <a:t>Harrastamisen Suomen mallin arviointi</a:t>
            </a:r>
            <a:endParaRPr lang="fi-FI" sz="2000" b="0" dirty="0"/>
          </a:p>
        </p:txBody>
      </p:sp>
    </p:spTree>
    <p:extLst>
      <p:ext uri="{BB962C8B-B14F-4D97-AF65-F5344CB8AC3E}">
        <p14:creationId xmlns:p14="http://schemas.microsoft.com/office/powerpoint/2010/main" val="2009766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AE3DBB-5C08-EC7C-A76E-2FC6FC470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785" y="235340"/>
            <a:ext cx="7739615" cy="392194"/>
          </a:xfrm>
        </p:spPr>
        <p:txBody>
          <a:bodyPr/>
          <a:lstStyle/>
          <a:p>
            <a:r>
              <a:rPr lang="fi-FI" dirty="0"/>
              <a:t>Asialista 25.2.2026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F4B4957-D640-26D7-5DAB-A09083FC3E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785" y="699542"/>
            <a:ext cx="7739615" cy="3960440"/>
          </a:xfrm>
        </p:spPr>
        <p:txBody>
          <a:bodyPr>
            <a:normAutofit fontScale="62500" lnSpcReduction="20000"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fi-FI" b="1" dirty="0"/>
              <a:t>Kokouksen avaus ja esityslistan hyväksyminen</a:t>
            </a:r>
            <a:endParaRPr lang="fi-FI" sz="1600" dirty="0"/>
          </a:p>
          <a:p>
            <a:pPr marL="457200" lvl="0" indent="-457200">
              <a:buFont typeface="+mj-lt"/>
              <a:buAutoNum type="arabicPeriod"/>
            </a:pPr>
            <a:r>
              <a:rPr lang="fi-FI" b="1" dirty="0"/>
              <a:t>Arvioinnin tilannekuva</a:t>
            </a:r>
            <a:endParaRPr lang="fi-FI" sz="1600" dirty="0"/>
          </a:p>
          <a:p>
            <a:pPr lvl="1"/>
            <a:r>
              <a:rPr lang="fi-FI" b="1" dirty="0"/>
              <a:t>Motiva/ Petri</a:t>
            </a:r>
            <a:br>
              <a:rPr lang="fi-FI" b="1" dirty="0"/>
            </a:br>
            <a:r>
              <a:rPr lang="fi-FI" dirty="0"/>
              <a:t>Arvioinnin tilanne ja alustavat ehdotukset indikaattoreista, (25-30min). </a:t>
            </a:r>
            <a:endParaRPr lang="fi-FI" sz="1400" dirty="0"/>
          </a:p>
          <a:p>
            <a:pPr lvl="1"/>
            <a:r>
              <a:rPr lang="fi-FI" b="1" dirty="0"/>
              <a:t>Karvi</a:t>
            </a:r>
            <a:br>
              <a:rPr lang="fi-FI" dirty="0"/>
            </a:br>
            <a:r>
              <a:rPr lang="fi-FI" dirty="0"/>
              <a:t>Arvioinnin tilanne, keskeiset nostot ja alustavat tulokset työpajoista. Ohjausryhmässä käytävä keskustelu tuloksista korvaa ministeriölle suunnatun työpajan (45min).</a:t>
            </a:r>
            <a:endParaRPr lang="fi-FI" sz="1400" dirty="0"/>
          </a:p>
          <a:p>
            <a:pPr marL="457200" lvl="0" indent="-457200">
              <a:buFont typeface="+mj-lt"/>
              <a:buAutoNum type="arabicPeriod"/>
            </a:pPr>
            <a:r>
              <a:rPr lang="fi-FI" b="1" dirty="0"/>
              <a:t>Raportointi</a:t>
            </a:r>
            <a:br>
              <a:rPr lang="fi-FI" b="1" dirty="0"/>
            </a:br>
            <a:r>
              <a:rPr lang="fi-FI" sz="1900" dirty="0"/>
              <a:t>Raportointiohjeistus sekä aikataulutus yhteiselle raportoinnille. </a:t>
            </a:r>
          </a:p>
          <a:p>
            <a:pPr marL="457200" lvl="0" indent="-457200">
              <a:buFont typeface="+mj-lt"/>
              <a:buAutoNum type="arabicPeriod"/>
            </a:pPr>
            <a:r>
              <a:rPr lang="fi-FI" b="1" dirty="0"/>
              <a:t>Julkaisutilaisuus</a:t>
            </a:r>
            <a:br>
              <a:rPr lang="fi-FI" b="1" dirty="0"/>
            </a:br>
            <a:r>
              <a:rPr lang="fi-FI" sz="1900" dirty="0"/>
              <a:t>Alustava kalenterivaraus julkaisutilaisuudelle 15.6. klo 13-15. </a:t>
            </a:r>
          </a:p>
          <a:p>
            <a:pPr marL="457200" lvl="0" indent="-457200">
              <a:buFont typeface="+mj-lt"/>
              <a:buAutoNum type="arabicPeriod"/>
            </a:pPr>
            <a:r>
              <a:rPr lang="fi-FI" b="1" dirty="0"/>
              <a:t>Muut asiat</a:t>
            </a:r>
            <a:endParaRPr lang="fi-FI" sz="1600" dirty="0"/>
          </a:p>
          <a:p>
            <a:pPr marL="457200" lvl="0" indent="-457200">
              <a:buFont typeface="+mj-lt"/>
              <a:buAutoNum type="arabicPeriod"/>
            </a:pPr>
            <a:r>
              <a:rPr lang="fi-FI" b="1" dirty="0"/>
              <a:t>Seuraava tapaaminen</a:t>
            </a:r>
            <a:br>
              <a:rPr lang="fi-FI" dirty="0"/>
            </a:br>
            <a:r>
              <a:rPr lang="fi-FI" sz="1900" dirty="0"/>
              <a:t>Viimeinen ohjausryhmä 29.4. klo 14-15.30, raportin ja arvioinnin viimeistelyyn liittyvät asiat.</a:t>
            </a:r>
          </a:p>
          <a:p>
            <a:pPr marL="457200" lvl="0" indent="-457200">
              <a:buFont typeface="+mj-lt"/>
              <a:buAutoNum type="arabicPeriod"/>
            </a:pPr>
            <a:r>
              <a:rPr lang="fi-FI" b="1" dirty="0"/>
              <a:t>Kokouksen päättäminen</a:t>
            </a:r>
            <a:endParaRPr lang="fi-FI" sz="1600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6985263-C2E7-0FB8-2F43-7947E24B9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2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8B5A33F-7A89-ACDA-1724-844A327CF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2CBD4-DFD8-5A41-8E32-433BE3A53EED}" type="datetime1">
              <a:rPr lang="fi-FI" smtClean="0"/>
              <a:t>19.2.2026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21769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60778" y="555526"/>
            <a:ext cx="3851183" cy="576063"/>
          </a:xfrm>
        </p:spPr>
        <p:txBody>
          <a:bodyPr/>
          <a:lstStyle/>
          <a:p>
            <a:br>
              <a:rPr lang="fi-FI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fi-FI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1800" dirty="0">
                <a:latin typeface="Arial" panose="020B0604020202020204" pitchFamily="34" charset="0"/>
                <a:cs typeface="Arial" panose="020B0604020202020204" pitchFamily="34" charset="0"/>
              </a:rPr>
              <a:t>Säädettyjen pykälien toimivuuden arviointi, Karvi: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2787" y="1635646"/>
            <a:ext cx="3851182" cy="3168353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fi-FI" dirty="0"/>
              <a:t>Mikä lainsäädännössä edistää harrastusten järjestämistä?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Mikä lainsäädännössä estää?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Miten nuorisolakiin säätäminen on vaikuttanut </a:t>
            </a:r>
            <a:r>
              <a:rPr lang="fi-FI" dirty="0" err="1"/>
              <a:t>HSM:n</a:t>
            </a:r>
            <a:r>
              <a:rPr lang="fi-FI" dirty="0"/>
              <a:t> käytännön toteuttamiseen? Vastaako toiminta ja yhteistyö paikallisella tasolla lainsäädännön tavoitteita?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Mitkä ovat keskeisimmät haasteet mallin tavoitteiden toteutumisessa? Millaisilla toimintatavoilla voidaan tehokkaasti ja vaikuttavasti edistää lainsäädäntöön kirjattujen tavoitteiden toteutumista?</a:t>
            </a:r>
          </a:p>
          <a:p>
            <a:pPr marL="457189" indent="-457189">
              <a:buFont typeface="+mj-lt"/>
              <a:buAutoNum type="arabicPeriod"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457189" indent="-457189">
              <a:buFont typeface="+mj-lt"/>
              <a:buAutoNum type="arabicPeriod"/>
            </a:pPr>
            <a:endParaRPr lang="fi-FI" dirty="0"/>
          </a:p>
          <a:p>
            <a:pPr marL="457189" indent="-457189">
              <a:buFont typeface="+mj-lt"/>
              <a:buAutoNum type="arabicPeriod"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8">
              <a:defRPr/>
            </a:pPr>
            <a:fld id="{1EA1DD0D-7089-48C5-B116-A19F892CF1D9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  <a:latin typeface="Arial"/>
              </a:rPr>
              <a:pPr defTabSz="914378">
                <a:defRPr/>
              </a:pPr>
              <a:t>3</a:t>
            </a:fld>
            <a:r>
              <a:rPr lang="fi-FI">
                <a:solidFill>
                  <a:srgbClr val="000000">
                    <a:lumMod val="50000"/>
                    <a:lumOff val="50000"/>
                  </a:srgbClr>
                </a:solidFill>
                <a:latin typeface="Arial"/>
              </a:rPr>
              <a:t>  </a:t>
            </a:r>
            <a:r>
              <a:rPr lang="fi-FI" b="0">
                <a:solidFill>
                  <a:srgbClr val="FFFFFF">
                    <a:lumMod val="65000"/>
                  </a:srgbClr>
                </a:solidFill>
                <a:latin typeface="Arial"/>
              </a:rPr>
              <a:t>|</a:t>
            </a:r>
            <a:endParaRPr lang="fi-FI" sz="600" b="0" dirty="0">
              <a:solidFill>
                <a:srgbClr val="FFFFFF">
                  <a:lumMod val="65000"/>
                </a:srgbClr>
              </a:solidFill>
              <a:latin typeface="Arial"/>
            </a:endParaRP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defTabSz="914378">
              <a:defRPr/>
            </a:pPr>
            <a:fld id="{DE55D46C-FFDD-D244-BC09-59C228F6F1B8}" type="datetime1">
              <a:rPr lang="fi-FI">
                <a:solidFill>
                  <a:srgbClr val="000000">
                    <a:lumMod val="50000"/>
                    <a:lumOff val="50000"/>
                  </a:srgbClr>
                </a:solidFill>
                <a:latin typeface="Arial"/>
              </a:rPr>
              <a:pPr defTabSz="914378">
                <a:defRPr/>
              </a:pPr>
              <a:t>19.2.2026</a:t>
            </a:fld>
            <a:endParaRPr lang="fi-FI" dirty="0">
              <a:solidFill>
                <a:srgbClr val="000000">
                  <a:lumMod val="50000"/>
                  <a:lumOff val="50000"/>
                </a:srgbClr>
              </a:solidFill>
              <a:latin typeface="Arial"/>
            </a:endParaRPr>
          </a:p>
        </p:txBody>
      </p:sp>
      <p:sp>
        <p:nvSpPr>
          <p:cNvPr id="6" name="Sisällön paikkamerkki 2"/>
          <p:cNvSpPr txBox="1">
            <a:spLocks/>
          </p:cNvSpPr>
          <p:nvPr/>
        </p:nvSpPr>
        <p:spPr>
          <a:xfrm>
            <a:off x="4679016" y="1635646"/>
            <a:ext cx="4139211" cy="31683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68288" indent="-268288" algn="l" defTabSz="914400" rtl="0" eaLnBrk="1" latinLnBrk="0" hangingPunct="1">
              <a:spcBef>
                <a:spcPts val="14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9138" indent="-261938" algn="l" defTabSz="914400" rtl="0" eaLnBrk="1" latinLnBrk="0" hangingPunct="1">
              <a:spcBef>
                <a:spcPts val="14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7425" indent="-182563" algn="l" defTabSz="914400" rtl="0" eaLnBrk="1" latinLnBrk="0" hangingPunct="1">
              <a:spcBef>
                <a:spcPts val="14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8400" indent="-180975" algn="l" defTabSz="914400" rtl="0" eaLnBrk="1" latinLnBrk="0" hangingPunct="1">
              <a:spcBef>
                <a:spcPts val="14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3025" indent="-174625" algn="l" defTabSz="914400" rtl="0" eaLnBrk="1" latinLnBrk="0" hangingPunct="1">
              <a:spcBef>
                <a:spcPts val="14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189" indent="-457189" defTabSz="914378">
              <a:buClr>
                <a:srgbClr val="598D83"/>
              </a:buClr>
              <a:buFont typeface="+mj-lt"/>
              <a:buAutoNum type="arabicPeriod"/>
              <a:defRPr/>
            </a:pPr>
            <a:r>
              <a:rPr lang="fi-FI" sz="1500" dirty="0">
                <a:solidFill>
                  <a:srgbClr val="000000"/>
                </a:solidFill>
                <a:latin typeface="Arial"/>
              </a:rPr>
              <a:t>Edistääkö HSM nuorten hyvinvointia?</a:t>
            </a:r>
          </a:p>
          <a:p>
            <a:pPr marL="457189" indent="-457189" defTabSz="914378">
              <a:buClr>
                <a:srgbClr val="598D83"/>
              </a:buClr>
              <a:buFont typeface="+mj-lt"/>
              <a:buAutoNum type="arabicPeriod"/>
              <a:defRPr/>
            </a:pPr>
            <a:r>
              <a:rPr lang="fi-FI" sz="1500" dirty="0">
                <a:solidFill>
                  <a:srgbClr val="000000"/>
                </a:solidFill>
                <a:latin typeface="Arial"/>
              </a:rPr>
              <a:t>Valtio sijoittaa jatkossa 19 milj. euroa vuodessa, mitä sillä saadaan, määrinä ja hyvinvointivaikutuksina?</a:t>
            </a:r>
          </a:p>
          <a:p>
            <a:pPr marL="457189" indent="-457189" defTabSz="914378">
              <a:buClr>
                <a:srgbClr val="598D83"/>
              </a:buClr>
              <a:buFont typeface="+mj-lt"/>
              <a:buAutoNum type="arabicPeriod"/>
              <a:defRPr/>
            </a:pPr>
            <a:r>
              <a:rPr lang="fi-FI" sz="1500" dirty="0">
                <a:solidFill>
                  <a:srgbClr val="000000"/>
                </a:solidFill>
                <a:latin typeface="Arial"/>
              </a:rPr>
              <a:t>Millä indikaattoreilla hyvinvointia tulisi jatkossa mitata?</a:t>
            </a:r>
          </a:p>
          <a:p>
            <a:pPr marL="457189" indent="-457189" defTabSz="914378">
              <a:buClr>
                <a:srgbClr val="598D83"/>
              </a:buClr>
              <a:buFont typeface="+mj-lt"/>
              <a:buAutoNum type="arabicPeriod"/>
              <a:defRPr/>
            </a:pPr>
            <a:endParaRPr lang="fi-FI" dirty="0">
              <a:solidFill>
                <a:srgbClr val="000000"/>
              </a:solidFill>
              <a:latin typeface="Arial"/>
            </a:endParaRPr>
          </a:p>
          <a:p>
            <a:pPr marL="0" indent="0" defTabSz="914378">
              <a:buClr>
                <a:srgbClr val="598D83"/>
              </a:buClr>
              <a:buNone/>
              <a:defRPr/>
            </a:pPr>
            <a:endParaRPr lang="fi-FI" dirty="0">
              <a:solidFill>
                <a:srgbClr val="000000"/>
              </a:solidFill>
              <a:latin typeface="Arial"/>
            </a:endParaRPr>
          </a:p>
          <a:p>
            <a:pPr marL="457189" indent="-457189" defTabSz="914378">
              <a:buClr>
                <a:srgbClr val="598D83"/>
              </a:buClr>
              <a:buFont typeface="+mj-lt"/>
              <a:buAutoNum type="arabicPeriod"/>
              <a:defRPr/>
            </a:pPr>
            <a:endParaRPr lang="fi-FI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Otsikko 1"/>
          <p:cNvSpPr txBox="1">
            <a:spLocks/>
          </p:cNvSpPr>
          <p:nvPr/>
        </p:nvSpPr>
        <p:spPr>
          <a:xfrm>
            <a:off x="4660985" y="483517"/>
            <a:ext cx="4139210" cy="93610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2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pPr defTabSz="914378">
              <a:defRPr/>
            </a:pPr>
            <a:r>
              <a:rPr lang="fi-FI" sz="1800" dirty="0">
                <a:latin typeface="Arial" panose="020B0604020202020204" pitchFamily="34" charset="0"/>
                <a:cs typeface="Arial" panose="020B0604020202020204" pitchFamily="34" charset="0"/>
              </a:rPr>
              <a:t>Mallin tarkoituksen onnistuminen: Nuorten hyvinvoinnin edistämisen arviointi ja vaikutukset, Motiva</a:t>
            </a:r>
            <a:endParaRPr lang="fi-FI" sz="2800" dirty="0"/>
          </a:p>
        </p:txBody>
      </p:sp>
      <p:cxnSp>
        <p:nvCxnSpPr>
          <p:cNvPr id="9" name="Suora yhdysviiva 8"/>
          <p:cNvCxnSpPr/>
          <p:nvPr/>
        </p:nvCxnSpPr>
        <p:spPr>
          <a:xfrm>
            <a:off x="4499992" y="555526"/>
            <a:ext cx="0" cy="417646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2435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EE44EE6A-C111-BECD-5324-112EC1C3B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4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3435987-96DF-586A-B2A7-248B0DEE8CF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931ADD7-83EA-0241-B06B-D43CB2F96A7E}" type="datetime1">
              <a:rPr lang="fi-FI" smtClean="0"/>
              <a:t>19.2.2026</a:t>
            </a:fld>
            <a:endParaRPr lang="fi-FI" dirty="0"/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1CE94DBD-C98A-D868-8764-5A1A525E8575}"/>
              </a:ext>
            </a:extLst>
          </p:cNvPr>
          <p:cNvSpPr txBox="1">
            <a:spLocks/>
          </p:cNvSpPr>
          <p:nvPr/>
        </p:nvSpPr>
        <p:spPr>
          <a:xfrm>
            <a:off x="579054" y="306560"/>
            <a:ext cx="7344816" cy="158417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68288" indent="-268288" algn="l" defTabSz="914400" rtl="0" eaLnBrk="1" latinLnBrk="0" hangingPunct="1">
              <a:spcBef>
                <a:spcPts val="14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9138" indent="-261938" algn="l" defTabSz="914400" rtl="0" eaLnBrk="1" latinLnBrk="0" hangingPunct="1">
              <a:spcBef>
                <a:spcPts val="14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7425" indent="-182563" algn="l" defTabSz="914400" rtl="0" eaLnBrk="1" latinLnBrk="0" hangingPunct="1">
              <a:spcBef>
                <a:spcPts val="14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8400" indent="-180975" algn="l" defTabSz="914400" rtl="0" eaLnBrk="1" latinLnBrk="0" hangingPunct="1">
              <a:spcBef>
                <a:spcPts val="14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3025" indent="-174625" algn="l" defTabSz="914400" rtl="0" eaLnBrk="1" latinLnBrk="0" hangingPunct="1">
              <a:spcBef>
                <a:spcPts val="14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sz="1800" b="1" dirty="0">
                <a:solidFill>
                  <a:srgbClr val="165C7D"/>
                </a:solidFill>
                <a:latin typeface="Arial Narrow" panose="020B0606020202030204" pitchFamily="34" charset="0"/>
              </a:rPr>
              <a:t>Arvioitavat teemat ja arviointikysymykset</a:t>
            </a:r>
            <a:endParaRPr lang="fi-FI" sz="1600" dirty="0"/>
          </a:p>
          <a:p>
            <a:pPr marL="457189" indent="-457189" defTabSz="914378">
              <a:buClr>
                <a:srgbClr val="598D83"/>
              </a:buClr>
              <a:buFont typeface="+mj-lt"/>
              <a:buAutoNum type="arabicPeriod"/>
              <a:defRPr/>
            </a:pPr>
            <a:r>
              <a:rPr lang="fi-FI" sz="1500" dirty="0">
                <a:solidFill>
                  <a:srgbClr val="000000"/>
                </a:solidFill>
                <a:latin typeface="Arial"/>
              </a:rPr>
              <a:t>Edistääkö HSM nuorten hyvinvointia?</a:t>
            </a:r>
          </a:p>
          <a:p>
            <a:pPr marL="457189" indent="-457189" defTabSz="914378">
              <a:buClr>
                <a:srgbClr val="598D83"/>
              </a:buClr>
              <a:buFont typeface="+mj-lt"/>
              <a:buAutoNum type="arabicPeriod"/>
              <a:defRPr/>
            </a:pPr>
            <a:r>
              <a:rPr lang="fi-FI" sz="1500" dirty="0">
                <a:solidFill>
                  <a:srgbClr val="000000"/>
                </a:solidFill>
                <a:latin typeface="Arial"/>
              </a:rPr>
              <a:t>Valtio sijoittaa jatkossa 19 milj. euroa vuodessa, mitä sillä saadaan, määrinä ja hyvinvointivaikutuksina?</a:t>
            </a:r>
          </a:p>
          <a:p>
            <a:pPr marL="457189" indent="-457189" defTabSz="914378">
              <a:buClr>
                <a:srgbClr val="598D83"/>
              </a:buClr>
              <a:buFont typeface="+mj-lt"/>
              <a:buAutoNum type="arabicPeriod"/>
              <a:defRPr/>
            </a:pPr>
            <a:r>
              <a:rPr lang="fi-FI" sz="1500" dirty="0">
                <a:solidFill>
                  <a:srgbClr val="000000"/>
                </a:solidFill>
                <a:latin typeface="Arial"/>
              </a:rPr>
              <a:t>Millä indikaattoreilla hyvinvointia tulisi jatkossa mitata?</a:t>
            </a:r>
          </a:p>
          <a:p>
            <a:pPr marL="457189" indent="-457189" defTabSz="914378">
              <a:buClr>
                <a:srgbClr val="598D83"/>
              </a:buClr>
              <a:buFont typeface="+mj-lt"/>
              <a:buAutoNum type="arabicPeriod"/>
              <a:defRPr/>
            </a:pPr>
            <a:endParaRPr lang="fi-FI" dirty="0">
              <a:solidFill>
                <a:srgbClr val="000000"/>
              </a:solidFill>
              <a:latin typeface="Arial"/>
            </a:endParaRPr>
          </a:p>
          <a:p>
            <a:pPr marL="0" indent="0" defTabSz="914378">
              <a:buClr>
                <a:srgbClr val="598D83"/>
              </a:buClr>
              <a:buNone/>
              <a:defRPr/>
            </a:pPr>
            <a:endParaRPr lang="fi-FI" dirty="0">
              <a:solidFill>
                <a:srgbClr val="000000"/>
              </a:solidFill>
              <a:latin typeface="Arial"/>
            </a:endParaRPr>
          </a:p>
          <a:p>
            <a:pPr marL="457189" indent="-457189" defTabSz="914378">
              <a:buClr>
                <a:srgbClr val="598D83"/>
              </a:buClr>
              <a:buFont typeface="+mj-lt"/>
              <a:buAutoNum type="arabicPeriod"/>
              <a:defRPr/>
            </a:pPr>
            <a:endParaRPr lang="fi-FI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0D3CDA2B-0BD7-83B4-2601-17B66F32DD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890736"/>
            <a:ext cx="6847756" cy="293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670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3DA47A-E8AB-2BEA-CE48-960FFC642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680" y="220505"/>
            <a:ext cx="8305800" cy="50220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fi-FI" sz="2400" dirty="0"/>
              <a:t>Hyvinvoinnin indikaattorit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8437C8F-213B-F084-54A0-145E27F239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7680" y="998699"/>
            <a:ext cx="2891789" cy="202715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fi-FI" dirty="0"/>
              <a:t>Kouluterveyskysely</a:t>
            </a:r>
          </a:p>
          <a:p>
            <a:r>
              <a:rPr lang="fi-FI" sz="1500" dirty="0"/>
              <a:t>Tyytyväisyys elämään</a:t>
            </a:r>
          </a:p>
          <a:p>
            <a:r>
              <a:rPr lang="fi-FI" sz="1500" dirty="0"/>
              <a:t>Kokee olevansa tärkeä osa koulu- tai luokkayhteisöä</a:t>
            </a:r>
          </a:p>
          <a:p>
            <a:r>
              <a:rPr lang="fi-FI" sz="1500" dirty="0"/>
              <a:t>Tuntee itsensä yksinäiseksi</a:t>
            </a:r>
          </a:p>
          <a:p>
            <a:r>
              <a:rPr lang="fi-FI" sz="1500" dirty="0"/>
              <a:t>Harrastaa jotain kerran viikossa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6070C86-E88C-FD4F-BD0C-B660961AD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89960" y="989411"/>
            <a:ext cx="2689860" cy="203644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fi-FI" dirty="0"/>
              <a:t>Koululaiskysely</a:t>
            </a:r>
          </a:p>
          <a:p>
            <a:r>
              <a:rPr lang="fi-FI" sz="1500" dirty="0"/>
              <a:t>Olen harrastuksen jälkeen iloinen TAI </a:t>
            </a:r>
          </a:p>
          <a:p>
            <a:r>
              <a:rPr lang="fi-FI" sz="1500" dirty="0"/>
              <a:t>Minulla on harrastus, josta pidän</a:t>
            </a:r>
          </a:p>
        </p:txBody>
      </p:sp>
      <p:sp>
        <p:nvSpPr>
          <p:cNvPr id="5" name="Sisällön paikkamerkki 3">
            <a:extLst>
              <a:ext uri="{FF2B5EF4-FFF2-40B4-BE49-F238E27FC236}">
                <a16:creationId xmlns:a16="http://schemas.microsoft.com/office/drawing/2014/main" id="{1201EFD3-4D6C-7572-1277-A18A879A735F}"/>
              </a:ext>
            </a:extLst>
          </p:cNvPr>
          <p:cNvSpPr txBox="1">
            <a:spLocks/>
          </p:cNvSpPr>
          <p:nvPr/>
        </p:nvSpPr>
        <p:spPr>
          <a:xfrm>
            <a:off x="6259842" y="980124"/>
            <a:ext cx="2533638" cy="20364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85800">
              <a:spcBef>
                <a:spcPts val="750"/>
              </a:spcBef>
              <a:buNone/>
            </a:pPr>
            <a:r>
              <a:rPr lang="fi-FI" sz="2100" dirty="0">
                <a:solidFill>
                  <a:prstClr val="black"/>
                </a:solidFill>
                <a:latin typeface="Aptos" panose="02110004020202020204"/>
              </a:rPr>
              <a:t>Karvi/ oma kysely</a:t>
            </a:r>
          </a:p>
          <a:p>
            <a:pPr marL="171450" indent="-171450" defTabSz="685800">
              <a:spcBef>
                <a:spcPts val="750"/>
              </a:spcBef>
            </a:pPr>
            <a:r>
              <a:rPr lang="fi-FI" sz="1500" dirty="0">
                <a:solidFill>
                  <a:prstClr val="black"/>
                </a:solidFill>
                <a:latin typeface="Aptos" panose="02110004020202020204"/>
              </a:rPr>
              <a:t>Osallisuuden kokemus</a:t>
            </a:r>
          </a:p>
          <a:p>
            <a:pPr marL="171450" indent="-171450" defTabSz="685800">
              <a:spcBef>
                <a:spcPts val="750"/>
              </a:spcBef>
            </a:pPr>
            <a:r>
              <a:rPr lang="fi-FI" sz="1500" dirty="0">
                <a:solidFill>
                  <a:prstClr val="black"/>
                </a:solidFill>
                <a:latin typeface="Aptos" panose="02110004020202020204"/>
              </a:rPr>
              <a:t>Koordinaattori/rehtorit ja koulut/</a:t>
            </a:r>
            <a:r>
              <a:rPr lang="fi-FI" sz="1500" dirty="0" err="1">
                <a:solidFill>
                  <a:prstClr val="black"/>
                </a:solidFill>
                <a:latin typeface="Aptos" panose="02110004020202020204"/>
              </a:rPr>
              <a:t>harrastustoiminnann</a:t>
            </a:r>
            <a:r>
              <a:rPr lang="fi-FI" sz="1500" dirty="0">
                <a:solidFill>
                  <a:prstClr val="black"/>
                </a:solidFill>
                <a:latin typeface="Aptos" panose="02110004020202020204"/>
              </a:rPr>
              <a:t> järjestäjien kysely -&gt; </a:t>
            </a:r>
          </a:p>
        </p:txBody>
      </p:sp>
      <p:sp>
        <p:nvSpPr>
          <p:cNvPr id="6" name="Otsikko 1">
            <a:extLst>
              <a:ext uri="{FF2B5EF4-FFF2-40B4-BE49-F238E27FC236}">
                <a16:creationId xmlns:a16="http://schemas.microsoft.com/office/drawing/2014/main" id="{237399E6-B33E-CA28-2863-76DDE8CFB26F}"/>
              </a:ext>
            </a:extLst>
          </p:cNvPr>
          <p:cNvSpPr txBox="1">
            <a:spLocks/>
          </p:cNvSpPr>
          <p:nvPr/>
        </p:nvSpPr>
        <p:spPr>
          <a:xfrm>
            <a:off x="575310" y="3292555"/>
            <a:ext cx="8218170" cy="5022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800"/>
            <a:r>
              <a:rPr lang="fi-FI" sz="2400" dirty="0">
                <a:solidFill>
                  <a:prstClr val="black"/>
                </a:solidFill>
                <a:latin typeface="Aptos Display" panose="02110004020202020204"/>
              </a:rPr>
              <a:t>Kvantitatiiviset mittarit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445E58C4-2F22-1D3D-214F-4D25216ECEDA}"/>
              </a:ext>
            </a:extLst>
          </p:cNvPr>
          <p:cNvSpPr txBox="1"/>
          <p:nvPr/>
        </p:nvSpPr>
        <p:spPr>
          <a:xfrm>
            <a:off x="243840" y="3893821"/>
            <a:ext cx="8397240" cy="761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57213" lvl="1" indent="-214313" defTabSz="685800">
              <a:buFont typeface="Arial" panose="020B0604020202020204" pitchFamily="34" charset="0"/>
              <a:buChar char="•"/>
            </a:pPr>
            <a:r>
              <a:rPr lang="fi-FI" sz="1500" dirty="0">
                <a:solidFill>
                  <a:prstClr val="black"/>
                </a:solidFill>
                <a:latin typeface="Aptos" panose="02110004020202020204"/>
              </a:rPr>
              <a:t>Kuinka monta lasta ja nuorta HSM tavoittaa</a:t>
            </a:r>
          </a:p>
          <a:p>
            <a:pPr marL="557213" lvl="1" indent="-214313" defTabSz="685800">
              <a:buFont typeface="Arial" panose="020B0604020202020204" pitchFamily="34" charset="0"/>
              <a:buChar char="•"/>
            </a:pPr>
            <a:r>
              <a:rPr lang="fi-FI" sz="1500" dirty="0">
                <a:solidFill>
                  <a:prstClr val="black"/>
                </a:solidFill>
                <a:latin typeface="Aptos" panose="02110004020202020204"/>
              </a:rPr>
              <a:t>Kuinka paljon kuntia mukana -&gt; vertailu aikaan ennen lakia ja 1.8.2023 jälkeen</a:t>
            </a:r>
          </a:p>
          <a:p>
            <a:pPr defTabSz="685800"/>
            <a:endParaRPr lang="fi-FI" sz="1350" dirty="0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573759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4B82E0B8-C1EC-81FC-591E-66A3EEDC9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6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4890B5F-A538-6690-96D0-98034A58584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931ADD7-83EA-0241-B06B-D43CB2F96A7E}" type="datetime1">
              <a:rPr lang="fi-FI" smtClean="0"/>
              <a:t>19.2.2026</a:t>
            </a:fld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AFD765A1-9EDD-BA1A-D527-714FFC6536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4008" y="22850"/>
            <a:ext cx="4291174" cy="4796406"/>
          </a:xfrm>
          <a:prstGeom prst="rect">
            <a:avLst/>
          </a:prstGeom>
        </p:spPr>
      </p:pic>
      <p:sp>
        <p:nvSpPr>
          <p:cNvPr id="8" name="Tekstiruutu 7">
            <a:extLst>
              <a:ext uri="{FF2B5EF4-FFF2-40B4-BE49-F238E27FC236}">
                <a16:creationId xmlns:a16="http://schemas.microsoft.com/office/drawing/2014/main" id="{F0ED54D3-A174-D150-7F6A-9CCD4D2F6BAC}"/>
              </a:ext>
            </a:extLst>
          </p:cNvPr>
          <p:cNvSpPr txBox="1"/>
          <p:nvPr/>
        </p:nvSpPr>
        <p:spPr>
          <a:xfrm>
            <a:off x="251520" y="158895"/>
            <a:ext cx="404583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i-FI" b="1" i="0" u="none" strike="noStrike" kern="1200" cap="none" spc="0" normalizeH="0" baseline="0" noProof="0" dirty="0">
                <a:ln>
                  <a:noFill/>
                </a:ln>
                <a:solidFill>
                  <a:srgbClr val="165C7D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Arvioitavat teemat ja käytettävät aineistot</a:t>
            </a:r>
            <a:endParaRPr lang="fi-FI" dirty="0"/>
          </a:p>
          <a:p>
            <a:br>
              <a:rPr lang="fi-FI" sz="1400" dirty="0"/>
            </a:br>
            <a:r>
              <a:rPr lang="fi-FI" sz="1400" dirty="0"/>
              <a:t>Arvioinnilla vastataan seuraaviin arviointikysymyksiin: </a:t>
            </a:r>
            <a:br>
              <a:rPr lang="fi-FI" sz="1400" dirty="0"/>
            </a:br>
            <a:endParaRPr lang="fi-FI" sz="1400" dirty="0"/>
          </a:p>
          <a:p>
            <a:pPr marL="342900" indent="-342900">
              <a:buFont typeface="+mj-lt"/>
              <a:buAutoNum type="arabicPeriod"/>
            </a:pPr>
            <a:r>
              <a:rPr lang="fi-FI" sz="1400" dirty="0"/>
              <a:t>Mikä lainsäädössä estää tai edistää harrastusten järjestämistä? </a:t>
            </a:r>
            <a:br>
              <a:rPr lang="fi-FI" sz="1400" dirty="0"/>
            </a:br>
            <a:endParaRPr lang="fi-FI" sz="1400" dirty="0"/>
          </a:p>
          <a:p>
            <a:pPr marL="342900" indent="-342900">
              <a:buFont typeface="+mj-lt"/>
              <a:buAutoNum type="arabicPeriod"/>
            </a:pPr>
            <a:r>
              <a:rPr lang="fi-FI" sz="1400" dirty="0"/>
              <a:t>Miten nuorisolakiin säätäminen on vaikuttanut </a:t>
            </a:r>
            <a:r>
              <a:rPr lang="fi-FI" sz="1400" dirty="0" err="1"/>
              <a:t>HSM:n</a:t>
            </a:r>
            <a:r>
              <a:rPr lang="fi-FI" sz="1400" dirty="0"/>
              <a:t> käytännön toteuttamiseen? Vastaako toi-</a:t>
            </a:r>
            <a:r>
              <a:rPr lang="fi-FI" sz="1400" dirty="0" err="1"/>
              <a:t>minta</a:t>
            </a:r>
            <a:r>
              <a:rPr lang="fi-FI" sz="1400" dirty="0"/>
              <a:t> ja yhteistyö paikallisella tasolla lainsäädännön tavoitteita? </a:t>
            </a:r>
            <a:br>
              <a:rPr lang="fi-FI" sz="1400" dirty="0"/>
            </a:br>
            <a:endParaRPr lang="fi-FI" sz="1400" dirty="0"/>
          </a:p>
          <a:p>
            <a:pPr marL="342900" indent="-342900">
              <a:buFont typeface="+mj-lt"/>
              <a:buAutoNum type="arabicPeriod"/>
            </a:pPr>
            <a:r>
              <a:rPr lang="fi-FI" sz="1400" dirty="0"/>
              <a:t>Mitkä ovat keskeisimmät haasteet mallin tavoitteiden toteutumisessa? Millaisilla toimintatavoilla voidaan tehokkaasti ja vaikuttavasti edistää lainsäädäntöön kirjattujen tavoitteiden toteutumista?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27167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26AA1B-5C54-53CE-EA7C-EAABF0AE1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785" y="235340"/>
            <a:ext cx="7739615" cy="392194"/>
          </a:xfrm>
        </p:spPr>
        <p:txBody>
          <a:bodyPr/>
          <a:lstStyle/>
          <a:p>
            <a:r>
              <a:rPr lang="fi-FI" dirty="0"/>
              <a:t>Raportointi: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AD6CF2B-8E48-059B-1C9A-B60A856EC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785" y="699542"/>
            <a:ext cx="7739615" cy="4104457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Kirjallisen raportin ohjeistus ja mallipohja </a:t>
            </a:r>
            <a:r>
              <a:rPr lang="fi-FI" dirty="0" err="1"/>
              <a:t>Teamsissa</a:t>
            </a:r>
            <a:endParaRPr lang="fi-FI" dirty="0"/>
          </a:p>
          <a:p>
            <a:pPr lvl="1"/>
            <a:r>
              <a:rPr lang="fi-FI" dirty="0">
                <a:hlinkClick r:id="rId2"/>
              </a:rPr>
              <a:t>Raportointiohjeet</a:t>
            </a:r>
            <a:endParaRPr lang="fi-FI" dirty="0"/>
          </a:p>
          <a:p>
            <a:pPr lvl="1"/>
            <a:r>
              <a:rPr lang="fi-FI" dirty="0"/>
              <a:t>Lähdeviittauksista sovittava:</a:t>
            </a:r>
          </a:p>
          <a:p>
            <a:pPr lvl="2"/>
            <a:r>
              <a:rPr lang="fi-FI" dirty="0"/>
              <a:t> käytetään sisäviitteitä ja Harvardin järjestelmää</a:t>
            </a:r>
          </a:p>
          <a:p>
            <a:pPr lvl="1"/>
            <a:r>
              <a:rPr lang="fi-FI" dirty="0"/>
              <a:t>Kuvioiden osalta VNK ohje: </a:t>
            </a:r>
          </a:p>
          <a:p>
            <a:pPr lvl="2"/>
            <a:r>
              <a:rPr lang="fi-FI" dirty="0"/>
              <a:t>selkeästi numeroidut, muokattavat Excel-tiedostot (kuvio ja data), muokataan VNK toimesta sarjajulkaisujen graafisen ulkoasun mukaisiksi.</a:t>
            </a:r>
          </a:p>
          <a:p>
            <a:r>
              <a:rPr lang="fi-FI" dirty="0"/>
              <a:t>Raportoinnin aikataulutus</a:t>
            </a:r>
          </a:p>
          <a:p>
            <a:pPr lvl="1"/>
            <a:r>
              <a:rPr lang="fi-FI" dirty="0"/>
              <a:t>Taittoon varattava minimissään 14 vrk. Jotta valmis julkaisun aikaan, dl joko 13.5. (julkaisu 3.6.) tai 27.5. </a:t>
            </a:r>
            <a:r>
              <a:rPr lang="fi-FI"/>
              <a:t>(julkaisu 15.6.)</a:t>
            </a:r>
            <a:endParaRPr lang="fi-FI" dirty="0"/>
          </a:p>
          <a:p>
            <a:pPr lvl="1"/>
            <a:r>
              <a:rPr lang="fi-FI" dirty="0"/>
              <a:t>Viimeiset viilaukset ja palautteet 29.4. ohjausryhmässä</a:t>
            </a:r>
          </a:p>
          <a:p>
            <a:pPr marL="349250" indent="-342900"/>
            <a:r>
              <a:rPr lang="fi-FI" dirty="0"/>
              <a:t>Käännätys (SV? ENG?)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EAA25E7-8256-94DB-3316-809724528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7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FD5D9A3-159C-1A49-02F9-BD53A2235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2CBD4-DFD8-5A41-8E32-433BE3A53EED}" type="datetime1">
              <a:rPr lang="fi-FI" smtClean="0"/>
              <a:t>19.2.2026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7704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8BC23E-E0AF-58E2-9FB3-885ABCAEB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785" y="235340"/>
            <a:ext cx="7739615" cy="680226"/>
          </a:xfrm>
        </p:spPr>
        <p:txBody>
          <a:bodyPr/>
          <a:lstStyle/>
          <a:p>
            <a:r>
              <a:rPr lang="fi-FI" dirty="0"/>
              <a:t>Julkaisutilaisuus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0C90007-BDAC-2B1E-22A7-FEB346733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785" y="1059583"/>
            <a:ext cx="7739615" cy="3744416"/>
          </a:xfrm>
        </p:spPr>
        <p:txBody>
          <a:bodyPr/>
          <a:lstStyle/>
          <a:p>
            <a:r>
              <a:rPr lang="fi-FI" dirty="0"/>
              <a:t>Ministeriö tilannut arvioinnin hallitusohjelmakirjauksen mukaisesti</a:t>
            </a:r>
          </a:p>
          <a:p>
            <a:pPr lvl="1"/>
            <a:r>
              <a:rPr lang="fi-FI" dirty="0"/>
              <a:t>Päävastuu julkaisutilaisuudesta järjestelyineen ministeriöllä, </a:t>
            </a:r>
            <a:br>
              <a:rPr lang="fi-FI" dirty="0"/>
            </a:br>
            <a:r>
              <a:rPr lang="fi-FI" dirty="0"/>
              <a:t>3.6. tai 15.6. </a:t>
            </a:r>
          </a:p>
          <a:p>
            <a:pPr lvl="1"/>
            <a:r>
              <a:rPr lang="fi-FI" dirty="0" err="1"/>
              <a:t>Teams</a:t>
            </a:r>
            <a:r>
              <a:rPr lang="fi-FI" dirty="0"/>
              <a:t>-tilaisuus (2h), molempien toteuttajien keskeiset nostot ja kehittämisehdotukset</a:t>
            </a:r>
          </a:p>
          <a:p>
            <a:pPr lvl="1"/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C9C2FE0-B080-17DD-4EC1-6EB686B79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8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9AA8535-66EC-5055-F39B-39E913E15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2CBD4-DFD8-5A41-8E32-433BE3A53EED}" type="datetime1">
              <a:rPr lang="fi-FI" smtClean="0"/>
              <a:t>19.2.2026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10555882"/>
      </p:ext>
    </p:extLst>
  </p:cSld>
  <p:clrMapOvr>
    <a:masterClrMapping/>
  </p:clrMapOvr>
</p:sld>
</file>

<file path=ppt/theme/theme1.xml><?xml version="1.0" encoding="utf-8"?>
<a:theme xmlns:a="http://schemas.openxmlformats.org/drawingml/2006/main" name="OKM-VIH-FI-05/2021">
  <a:themeElements>
    <a:clrScheme name="Mukautetut 4">
      <a:dk1>
        <a:srgbClr val="000000"/>
      </a:dk1>
      <a:lt1>
        <a:srgbClr val="FFFFFF"/>
      </a:lt1>
      <a:dk2>
        <a:srgbClr val="598D83"/>
      </a:dk2>
      <a:lt2>
        <a:srgbClr val="FFFFFF"/>
      </a:lt2>
      <a:accent1>
        <a:srgbClr val="002F6C"/>
      </a:accent1>
      <a:accent2>
        <a:srgbClr val="8EBEFF"/>
      </a:accent2>
      <a:accent3>
        <a:srgbClr val="3659BD"/>
      </a:accent3>
      <a:accent4>
        <a:srgbClr val="79C699"/>
      </a:accent4>
      <a:accent5>
        <a:srgbClr val="007070"/>
      </a:accent5>
      <a:accent6>
        <a:srgbClr val="66C9C3"/>
      </a:accent6>
      <a:hlink>
        <a:srgbClr val="598D83"/>
      </a:hlink>
      <a:folHlink>
        <a:srgbClr val="889399"/>
      </a:folHlink>
    </a:clrScheme>
    <a:fontScheme name="V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1" id="{6D5C1B1B-48E2-4DFB-800D-368C21A1F687}" vid="{B31967A8-92B3-4A95-B0F6-158CD363C522}"/>
    </a:ext>
  </a:extLst>
</a:theme>
</file>

<file path=ppt/theme/theme2.xml><?xml version="1.0" encoding="utf-8"?>
<a:theme xmlns:a="http://schemas.openxmlformats.org/drawingml/2006/main" name="OKM-SIN-FI-05/2021">
  <a:themeElements>
    <a:clrScheme name="Mukautetut 6">
      <a:dk1>
        <a:srgbClr val="000000"/>
      </a:dk1>
      <a:lt1>
        <a:srgbClr val="FFFFFF"/>
      </a:lt1>
      <a:dk2>
        <a:srgbClr val="165C7D"/>
      </a:dk2>
      <a:lt2>
        <a:srgbClr val="FFFFFF"/>
      </a:lt2>
      <a:accent1>
        <a:srgbClr val="002F6C"/>
      </a:accent1>
      <a:accent2>
        <a:srgbClr val="8EBEFF"/>
      </a:accent2>
      <a:accent3>
        <a:srgbClr val="3659BD"/>
      </a:accent3>
      <a:accent4>
        <a:srgbClr val="79C699"/>
      </a:accent4>
      <a:accent5>
        <a:srgbClr val="007070"/>
      </a:accent5>
      <a:accent6>
        <a:srgbClr val="66C9C3"/>
      </a:accent6>
      <a:hlink>
        <a:srgbClr val="165C7D"/>
      </a:hlink>
      <a:folHlink>
        <a:srgbClr val="889399"/>
      </a:folHlink>
    </a:clrScheme>
    <a:fontScheme name="V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1" id="{6D5C1B1B-48E2-4DFB-800D-368C21A1F687}" vid="{7F3BC6C3-C284-44F8-9B52-63CD8D925CB0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81FC1368E0E1E5459D116A415FF6C0B4" ma:contentTypeVersion="0" ma:contentTypeDescription="Luo uusi asiakirja." ma:contentTypeScope="" ma:versionID="cd3a8f982afa220f4a34f0325c5d0da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d74e46f4f7cee68318c9f2f2a5ef2c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1BF095-41CF-48B0-A5B3-62E46B8B8F8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83767EB-77F8-4270-8291-F32AB42846B6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purl.org/dc/elements/1.1/"/>
    <ds:schemaRef ds:uri="c138b538-c2fd-4cca-8c26-6e4e32e5a042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CB3CAB4-E83C-4C6D-A36C-96E9FCD0F2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OKM esityspohja fi 210605</Template>
  <TotalTime>853</TotalTime>
  <Words>479</Words>
  <Application>Microsoft Office PowerPoint</Application>
  <PresentationFormat>Näytössä katseltava esitys (16:9)</PresentationFormat>
  <Paragraphs>75</Paragraphs>
  <Slides>8</Slides>
  <Notes>0</Notes>
  <HiddenSlides>1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8</vt:i4>
      </vt:variant>
    </vt:vector>
  </HeadingPairs>
  <TitlesOfParts>
    <vt:vector size="16" baseType="lpstr">
      <vt:lpstr>Aptos</vt:lpstr>
      <vt:lpstr>Aptos Display</vt:lpstr>
      <vt:lpstr>Arial</vt:lpstr>
      <vt:lpstr>Arial Narrow</vt:lpstr>
      <vt:lpstr>Calibri</vt:lpstr>
      <vt:lpstr>OKM-VIH-FI-05/2021</vt:lpstr>
      <vt:lpstr>OKM-SIN-FI-05/2021</vt:lpstr>
      <vt:lpstr>Office-teema</vt:lpstr>
      <vt:lpstr>Harrastamisen Suomen mallin arviointi</vt:lpstr>
      <vt:lpstr>Asialista 25.2.2026</vt:lpstr>
      <vt:lpstr>  Säädettyjen pykälien toimivuuden arviointi, Karvi:</vt:lpstr>
      <vt:lpstr>PowerPoint-esitys</vt:lpstr>
      <vt:lpstr>Hyvinvoinnin indikaattorit</vt:lpstr>
      <vt:lpstr>PowerPoint-esitys</vt:lpstr>
      <vt:lpstr>Raportointi:</vt:lpstr>
      <vt:lpstr>Julkaisutilaisuus</vt:lpstr>
    </vt:vector>
  </TitlesOfParts>
  <Company>Suomen valtion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Näin suunnittelet hyvän esityksen</dc:title>
  <dc:creator>Taipale Emma (OKM)</dc:creator>
  <cp:lastModifiedBy>Sulaoja Kirsi (OKM)</cp:lastModifiedBy>
  <cp:revision>27</cp:revision>
  <cp:lastPrinted>2020-01-16T10:58:01Z</cp:lastPrinted>
  <dcterms:created xsi:type="dcterms:W3CDTF">2021-05-12T10:38:42Z</dcterms:created>
  <dcterms:modified xsi:type="dcterms:W3CDTF">2026-02-19T07:35:09Z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0x01010081FC1368E0E1E5459D116A415FF6C0B4</vt:lpwstr>
  </property>
  <property fmtid="{D5CDD505-2E9C-101B-9397-08002B2CF9AE}" pid="3" name="KampusOrganization">
    <vt:lpwstr>493;#Opetus- ja kulttuuriministeriö|2ef1e35e-3f47-47f4-a7be-57610f1fc7b4</vt:lpwstr>
  </property>
  <property fmtid="{D5CDD505-2E9C-101B-9397-08002B2CF9AE}" pid="4" name="KampusKeywords">
    <vt:lpwstr>1667;#esityspohjat|865debd5-3b03-4887-aeb6-983ee3d25f6a;#575;#PowerPoint|c474c9ee-86da-5111-9bbd-ffc5eb6e322e;#3013;#diaesitys|ab6ea33c-a75a-4840-ad48-c39269e043ae;#1592;#kalvopohjat|567a8a0a-b35a-4b9c-be9f-8f500a9282c2;#1593;#ppt-esitys|44c45ef7-1192-46c</vt:lpwstr>
  </property>
</Properties>
</file>