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1" r:id="rId10"/>
  </p:sldIdLst>
  <p:sldSz cx="12192000" cy="6858000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96599-EA86-4344-90B0-C42775705A51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34248-8A73-48AE-8013-49C4B73EB0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4860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r="1302" b="26093"/>
          <a:stretch/>
        </p:blipFill>
        <p:spPr>
          <a:xfrm>
            <a:off x="0" y="9645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63128" y="1519403"/>
            <a:ext cx="7447472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63128" y="4371661"/>
            <a:ext cx="7447472" cy="82788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39" y="5664200"/>
            <a:ext cx="2286005" cy="539497"/>
          </a:xfrm>
          <a:prstGeom prst="rect">
            <a:avLst/>
          </a:prstGeom>
        </p:spPr>
      </p:pic>
      <p:sp>
        <p:nvSpPr>
          <p:cNvPr id="21" name="nimi"/>
          <p:cNvSpPr>
            <a:spLocks noGrp="1"/>
          </p:cNvSpPr>
          <p:nvPr>
            <p:ph type="body" sz="quarter" idx="13" hasCustomPrompt="1"/>
          </p:nvPr>
        </p:nvSpPr>
        <p:spPr>
          <a:xfrm>
            <a:off x="8889025" y="151707"/>
            <a:ext cx="2811908" cy="418047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400" baseline="0">
                <a:solidFill>
                  <a:schemeClr val="tx1"/>
                </a:solidFill>
              </a:defRPr>
            </a:lvl1pPr>
            <a:lvl2pPr algn="r">
              <a:defRPr sz="1400"/>
            </a:lvl2pPr>
            <a:lvl3pPr algn="r">
              <a:defRPr sz="14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22" name="tilaisuuden nimi"/>
          <p:cNvSpPr>
            <a:spLocks noGrp="1"/>
          </p:cNvSpPr>
          <p:nvPr>
            <p:ph type="body" sz="quarter" idx="15" hasCustomPrompt="1"/>
          </p:nvPr>
        </p:nvSpPr>
        <p:spPr>
          <a:xfrm>
            <a:off x="4886864" y="159980"/>
            <a:ext cx="2811908" cy="418046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smtClean="0"/>
              <a:t>Tilaisuuden nimi</a:t>
            </a:r>
            <a:endParaRPr lang="fi-FI" dirty="0"/>
          </a:p>
        </p:txBody>
      </p:sp>
      <p:sp>
        <p:nvSpPr>
          <p:cNvPr id="23" name="päivämäärä"/>
          <p:cNvSpPr>
            <a:spLocks noGrp="1"/>
          </p:cNvSpPr>
          <p:nvPr>
            <p:ph type="body" sz="quarter" idx="14" hasCustomPrompt="1"/>
          </p:nvPr>
        </p:nvSpPr>
        <p:spPr>
          <a:xfrm>
            <a:off x="1163128" y="151707"/>
            <a:ext cx="2811908" cy="42138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fi-FI" dirty="0" smtClean="0"/>
              <a:t>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794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8" t="62452" r="10378" b="-405"/>
          <a:stretch/>
        </p:blipFill>
        <p:spPr>
          <a:xfrm rot="10800000">
            <a:off x="-66677" y="-114300"/>
            <a:ext cx="12277726" cy="7080846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2130633" y="2374106"/>
            <a:ext cx="7883106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ruutu 8"/>
          <p:cNvSpPr txBox="1"/>
          <p:nvPr userDrawn="1"/>
        </p:nvSpPr>
        <p:spPr>
          <a:xfrm>
            <a:off x="4488307" y="6188076"/>
            <a:ext cx="3057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bg1"/>
                </a:solidFill>
                <a:latin typeface="+mn-lt"/>
                <a:ea typeface="Source Sans Pro Light" panose="020B0403030403020204" pitchFamily="34" charset="0"/>
              </a:rPr>
              <a:t>OIKEUSMINISTERIÖ </a:t>
            </a:r>
            <a:r>
              <a:rPr lang="fi-FI" sz="980" b="0" baseline="0" dirty="0" smtClean="0">
                <a:solidFill>
                  <a:schemeClr val="bg1"/>
                </a:solidFill>
                <a:latin typeface="+mn-lt"/>
                <a:ea typeface="Source Sans Pro Light" panose="020B0403030403020204" pitchFamily="34" charset="0"/>
              </a:rPr>
              <a:t>         JUSTITIEMINISTERIET</a:t>
            </a:r>
            <a:r>
              <a:rPr lang="fi-FI" sz="980" b="0" dirty="0" smtClean="0">
                <a:solidFill>
                  <a:schemeClr val="bg1"/>
                </a:solidFill>
                <a:latin typeface="+mn-lt"/>
                <a:ea typeface="Source Sans Pro Light" panose="020B0403030403020204" pitchFamily="34" charset="0"/>
              </a:rPr>
              <a:t>    </a:t>
            </a:r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5866452" y="6307598"/>
            <a:ext cx="177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88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10280" r="20906" b="25261"/>
          <a:stretch/>
        </p:blipFill>
        <p:spPr>
          <a:xfrm>
            <a:off x="0" y="-1"/>
            <a:ext cx="12185780" cy="6904653"/>
          </a:xfrm>
          <a:prstGeom prst="rect">
            <a:avLst/>
          </a:prstGeom>
        </p:spPr>
      </p:pic>
      <p:sp>
        <p:nvSpPr>
          <p:cNvPr id="5" name="Suorakulmio 4"/>
          <p:cNvSpPr/>
          <p:nvPr userDrawn="1"/>
        </p:nvSpPr>
        <p:spPr>
          <a:xfrm>
            <a:off x="1" y="0"/>
            <a:ext cx="4571999" cy="6923088"/>
          </a:xfrm>
          <a:prstGeom prst="rect">
            <a:avLst/>
          </a:prstGeom>
          <a:solidFill>
            <a:schemeClr val="bg2">
              <a:alpha val="88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Tekstiruutu 5"/>
          <p:cNvSpPr txBox="1"/>
          <p:nvPr userDrawn="1"/>
        </p:nvSpPr>
        <p:spPr>
          <a:xfrm>
            <a:off x="-295074" y="6268790"/>
            <a:ext cx="4923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    </a:t>
            </a:r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2011041" y="6379600"/>
            <a:ext cx="191673" cy="11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5456" y="1612795"/>
            <a:ext cx="3431743" cy="184874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835457" y="3785064"/>
            <a:ext cx="3431742" cy="164957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691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96422" y="1815516"/>
            <a:ext cx="3590778" cy="184874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8296422" y="4077485"/>
            <a:ext cx="3590778" cy="164957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" t="7209" r="23733" b="-74"/>
          <a:stretch/>
        </p:blipFill>
        <p:spPr>
          <a:xfrm>
            <a:off x="0" y="0"/>
            <a:ext cx="7758112" cy="6858000"/>
          </a:xfrm>
          <a:prstGeom prst="rect">
            <a:avLst/>
          </a:prstGeom>
        </p:spPr>
      </p:pic>
      <p:sp>
        <p:nvSpPr>
          <p:cNvPr id="10" name="Tekstiruutu 9"/>
          <p:cNvSpPr txBox="1"/>
          <p:nvPr userDrawn="1"/>
        </p:nvSpPr>
        <p:spPr>
          <a:xfrm>
            <a:off x="7916847" y="6390154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    </a:t>
            </a:r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9439025" y="6511562"/>
            <a:ext cx="1953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89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98747" y="925236"/>
            <a:ext cx="7470868" cy="1848749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8" b="13355"/>
          <a:stretch/>
        </p:blipFill>
        <p:spPr>
          <a:xfrm>
            <a:off x="-18661" y="925236"/>
            <a:ext cx="3917408" cy="5942095"/>
          </a:xfrm>
          <a:prstGeom prst="rect">
            <a:avLst/>
          </a:prstGeom>
        </p:spPr>
      </p:pic>
      <p:sp>
        <p:nvSpPr>
          <p:cNvPr id="12" name="Tekstiruutu 11"/>
          <p:cNvSpPr txBox="1"/>
          <p:nvPr userDrawn="1"/>
        </p:nvSpPr>
        <p:spPr>
          <a:xfrm>
            <a:off x="8433109" y="6414398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9954204" y="6535043"/>
            <a:ext cx="1953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3898900" y="3019425"/>
            <a:ext cx="7470775" cy="271145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526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grafiik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98747" y="925236"/>
            <a:ext cx="7505374" cy="1848749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8433109" y="6414398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9955287" y="6535043"/>
            <a:ext cx="1953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4" b="13083"/>
          <a:stretch/>
        </p:blipFill>
        <p:spPr>
          <a:xfrm>
            <a:off x="0" y="925236"/>
            <a:ext cx="4139280" cy="5960756"/>
          </a:xfrm>
          <a:prstGeom prst="rect">
            <a:avLst/>
          </a:prstGeom>
        </p:spPr>
      </p:pic>
      <p:sp>
        <p:nvSpPr>
          <p:cNvPr id="1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3898900" y="3019425"/>
            <a:ext cx="7470775" cy="271145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826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6" t="7439" b="23496"/>
          <a:stretch/>
        </p:blipFill>
        <p:spPr>
          <a:xfrm>
            <a:off x="-18661" y="1"/>
            <a:ext cx="12210661" cy="6941976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473" y="5918327"/>
            <a:ext cx="2286005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8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10280" r="20906" b="25261"/>
          <a:stretch/>
        </p:blipFill>
        <p:spPr>
          <a:xfrm>
            <a:off x="0" y="-1"/>
            <a:ext cx="12185780" cy="690465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2" y="5804312"/>
            <a:ext cx="2286005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5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>
          <a:xfrm>
            <a:off x="-9023" y="0"/>
            <a:ext cx="12218276" cy="626110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Suorakulmio 3"/>
          <p:cNvSpPr/>
          <p:nvPr userDrawn="1"/>
        </p:nvSpPr>
        <p:spPr>
          <a:xfrm>
            <a:off x="868344" y="2114549"/>
            <a:ext cx="2479556" cy="3863463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/>
          <p:cNvSpPr/>
          <p:nvPr userDrawn="1"/>
        </p:nvSpPr>
        <p:spPr>
          <a:xfrm>
            <a:off x="3521318" y="2114549"/>
            <a:ext cx="2479556" cy="3863463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6161808" y="2114549"/>
            <a:ext cx="2479556" cy="3863463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8817405" y="2114549"/>
            <a:ext cx="2479556" cy="3863463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Tekstiruutu 8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6638" y="2266949"/>
            <a:ext cx="2120900" cy="66103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</a:p>
        </p:txBody>
      </p:sp>
      <p:sp>
        <p:nvSpPr>
          <p:cNvPr id="18" name="Tekstin paikkamerkki 16"/>
          <p:cNvSpPr>
            <a:spLocks noGrp="1"/>
          </p:cNvSpPr>
          <p:nvPr>
            <p:ph type="body" sz="quarter" idx="11" hasCustomPrompt="1"/>
          </p:nvPr>
        </p:nvSpPr>
        <p:spPr>
          <a:xfrm>
            <a:off x="3681868" y="2290503"/>
            <a:ext cx="2120900" cy="637477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</a:p>
        </p:txBody>
      </p:sp>
      <p:sp>
        <p:nvSpPr>
          <p:cNvPr id="19" name="Tekstin paikkamerkki 16"/>
          <p:cNvSpPr>
            <a:spLocks noGrp="1"/>
          </p:cNvSpPr>
          <p:nvPr>
            <p:ph type="body" sz="quarter" idx="12" hasCustomPrompt="1"/>
          </p:nvPr>
        </p:nvSpPr>
        <p:spPr>
          <a:xfrm>
            <a:off x="6374883" y="2266950"/>
            <a:ext cx="2120900" cy="66103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</a:p>
        </p:txBody>
      </p:sp>
      <p:sp>
        <p:nvSpPr>
          <p:cNvPr id="20" name="Tekstin paikkamerkki 16"/>
          <p:cNvSpPr>
            <a:spLocks noGrp="1"/>
          </p:cNvSpPr>
          <p:nvPr>
            <p:ph type="body" sz="quarter" idx="13" hasCustomPrompt="1"/>
          </p:nvPr>
        </p:nvSpPr>
        <p:spPr>
          <a:xfrm>
            <a:off x="8996733" y="2290503"/>
            <a:ext cx="2120900" cy="637477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</a:p>
        </p:txBody>
      </p:sp>
      <p:sp>
        <p:nvSpPr>
          <p:cNvPr id="21" name="Tekstin paikkamerkki 6"/>
          <p:cNvSpPr>
            <a:spLocks noGrp="1"/>
          </p:cNvSpPr>
          <p:nvPr>
            <p:ph type="body" sz="quarter" idx="14" hasCustomPrompt="1"/>
          </p:nvPr>
        </p:nvSpPr>
        <p:spPr>
          <a:xfrm>
            <a:off x="1036639" y="3072793"/>
            <a:ext cx="2120900" cy="276239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22" name="Tekstin paikkamerkki 6"/>
          <p:cNvSpPr>
            <a:spLocks noGrp="1"/>
          </p:cNvSpPr>
          <p:nvPr>
            <p:ph type="body" sz="quarter" idx="15" hasCustomPrompt="1"/>
          </p:nvPr>
        </p:nvSpPr>
        <p:spPr>
          <a:xfrm>
            <a:off x="3700646" y="3072793"/>
            <a:ext cx="2120900" cy="276239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23" name="Tekstin paikkamerkki 6"/>
          <p:cNvSpPr>
            <a:spLocks noGrp="1"/>
          </p:cNvSpPr>
          <p:nvPr>
            <p:ph type="body" sz="quarter" idx="16" hasCustomPrompt="1"/>
          </p:nvPr>
        </p:nvSpPr>
        <p:spPr>
          <a:xfrm>
            <a:off x="6374883" y="3071796"/>
            <a:ext cx="2120900" cy="276239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24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8996733" y="3071796"/>
            <a:ext cx="2120900" cy="276239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429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nostot ympyröis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/>
          <p:cNvSpPr/>
          <p:nvPr userDrawn="1"/>
        </p:nvSpPr>
        <p:spPr>
          <a:xfrm>
            <a:off x="-1" y="0"/>
            <a:ext cx="12192001" cy="626110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Ellipsi 15"/>
          <p:cNvSpPr/>
          <p:nvPr userDrawn="1"/>
        </p:nvSpPr>
        <p:spPr>
          <a:xfrm>
            <a:off x="868344" y="2548087"/>
            <a:ext cx="2523613" cy="2523613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7" name="Ellipsi 16"/>
          <p:cNvSpPr/>
          <p:nvPr userDrawn="1"/>
        </p:nvSpPr>
        <p:spPr>
          <a:xfrm>
            <a:off x="3536888" y="2548087"/>
            <a:ext cx="2523613" cy="2523613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Ellipsi 17"/>
          <p:cNvSpPr/>
          <p:nvPr userDrawn="1"/>
        </p:nvSpPr>
        <p:spPr>
          <a:xfrm>
            <a:off x="6205000" y="2541007"/>
            <a:ext cx="2523613" cy="2523613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Ellipsi 18"/>
          <p:cNvSpPr/>
          <p:nvPr userDrawn="1"/>
        </p:nvSpPr>
        <p:spPr>
          <a:xfrm>
            <a:off x="8849599" y="2541007"/>
            <a:ext cx="2523613" cy="2523613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Tekstiruutu 8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20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3738244" y="3615287"/>
            <a:ext cx="2120900" cy="721211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</a:p>
        </p:txBody>
      </p:sp>
      <p:sp>
        <p:nvSpPr>
          <p:cNvPr id="21" name="Tekstin paikkamerkki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81393" y="3615288"/>
            <a:ext cx="2120900" cy="721211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</a:p>
        </p:txBody>
      </p:sp>
      <p:sp>
        <p:nvSpPr>
          <p:cNvPr id="22" name="Tekstin paikkamerkki 16"/>
          <p:cNvSpPr>
            <a:spLocks noGrp="1"/>
          </p:cNvSpPr>
          <p:nvPr>
            <p:ph type="body" sz="quarter" idx="12" hasCustomPrompt="1"/>
          </p:nvPr>
        </p:nvSpPr>
        <p:spPr>
          <a:xfrm>
            <a:off x="6406356" y="3638580"/>
            <a:ext cx="2120900" cy="721211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</a:p>
        </p:txBody>
      </p:sp>
      <p:sp>
        <p:nvSpPr>
          <p:cNvPr id="23" name="Tekstin paikkamerkki 16"/>
          <p:cNvSpPr>
            <a:spLocks noGrp="1"/>
          </p:cNvSpPr>
          <p:nvPr>
            <p:ph type="body" sz="quarter" idx="13" hasCustomPrompt="1"/>
          </p:nvPr>
        </p:nvSpPr>
        <p:spPr>
          <a:xfrm>
            <a:off x="9105482" y="3638580"/>
            <a:ext cx="2120900" cy="721211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</a:p>
        </p:txBody>
      </p:sp>
    </p:spTree>
    <p:extLst>
      <p:ext uri="{BB962C8B-B14F-4D97-AF65-F5344CB8AC3E}">
        <p14:creationId xmlns:p14="http://schemas.microsoft.com/office/powerpoint/2010/main" val="277538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alst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uora yhdysviiva 8"/>
          <p:cNvCxnSpPr/>
          <p:nvPr userDrawn="1"/>
        </p:nvCxnSpPr>
        <p:spPr>
          <a:xfrm>
            <a:off x="8917307" y="1946547"/>
            <a:ext cx="0" cy="386346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 flipH="1">
            <a:off x="6273565" y="1946547"/>
            <a:ext cx="7246" cy="386346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 flipH="1">
            <a:off x="3616952" y="1946547"/>
            <a:ext cx="7246" cy="386346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 flipH="1">
            <a:off x="975246" y="1946547"/>
            <a:ext cx="7246" cy="386346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2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0" hasCustomPrompt="1"/>
          </p:nvPr>
        </p:nvSpPr>
        <p:spPr>
          <a:xfrm>
            <a:off x="1140537" y="1946548"/>
            <a:ext cx="2303463" cy="636396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  <a:endParaRPr lang="fi-FI" dirty="0"/>
          </a:p>
        </p:txBody>
      </p:sp>
      <p:sp>
        <p:nvSpPr>
          <p:cNvPr id="18" name="Tekstin paikkamerkki 3"/>
          <p:cNvSpPr>
            <a:spLocks noGrp="1"/>
          </p:cNvSpPr>
          <p:nvPr>
            <p:ph type="body" sz="quarter" idx="11" hasCustomPrompt="1"/>
          </p:nvPr>
        </p:nvSpPr>
        <p:spPr>
          <a:xfrm>
            <a:off x="3846018" y="1946547"/>
            <a:ext cx="2303463" cy="636397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  <a:endParaRPr lang="fi-FI" dirty="0"/>
          </a:p>
        </p:txBody>
      </p:sp>
      <p:sp>
        <p:nvSpPr>
          <p:cNvPr id="19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6447327" y="1946547"/>
            <a:ext cx="2303463" cy="636397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  <a:endParaRPr lang="fi-FI" dirty="0"/>
          </a:p>
        </p:txBody>
      </p:sp>
      <p:sp>
        <p:nvSpPr>
          <p:cNvPr id="20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3825" y="1953899"/>
            <a:ext cx="2303463" cy="62904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4" hasCustomPrompt="1"/>
          </p:nvPr>
        </p:nvSpPr>
        <p:spPr>
          <a:xfrm>
            <a:off x="1139825" y="2724346"/>
            <a:ext cx="2303463" cy="300652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21" name="Tekstin paikkamerkki 6"/>
          <p:cNvSpPr>
            <a:spLocks noGrp="1"/>
          </p:cNvSpPr>
          <p:nvPr>
            <p:ph type="body" sz="quarter" idx="15" hasCustomPrompt="1"/>
          </p:nvPr>
        </p:nvSpPr>
        <p:spPr>
          <a:xfrm>
            <a:off x="3846017" y="2724346"/>
            <a:ext cx="2303463" cy="300652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22" name="Tekstin paikkamerkki 6"/>
          <p:cNvSpPr>
            <a:spLocks noGrp="1"/>
          </p:cNvSpPr>
          <p:nvPr>
            <p:ph type="body" sz="quarter" idx="16" hasCustomPrompt="1"/>
          </p:nvPr>
        </p:nvSpPr>
        <p:spPr>
          <a:xfrm>
            <a:off x="6447326" y="2724346"/>
            <a:ext cx="2303463" cy="300652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23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9083825" y="2724346"/>
            <a:ext cx="2303463" cy="300652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674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166254"/>
            <a:ext cx="10515600" cy="369721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32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vai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uora yhdysviiva 5"/>
          <p:cNvCxnSpPr/>
          <p:nvPr userDrawn="1"/>
        </p:nvCxnSpPr>
        <p:spPr>
          <a:xfrm>
            <a:off x="647700" y="4162425"/>
            <a:ext cx="107061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 userDrawn="1"/>
        </p:nvCxnSpPr>
        <p:spPr>
          <a:xfrm>
            <a:off x="9734551" y="4156075"/>
            <a:ext cx="0" cy="4445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5"/>
          <p:cNvCxnSpPr/>
          <p:nvPr userDrawn="1"/>
        </p:nvCxnSpPr>
        <p:spPr>
          <a:xfrm>
            <a:off x="8058151" y="3714750"/>
            <a:ext cx="0" cy="44767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4"/>
          <p:cNvCxnSpPr/>
          <p:nvPr userDrawn="1"/>
        </p:nvCxnSpPr>
        <p:spPr>
          <a:xfrm>
            <a:off x="6405563" y="4156075"/>
            <a:ext cx="0" cy="4445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3"/>
          <p:cNvCxnSpPr/>
          <p:nvPr userDrawn="1"/>
        </p:nvCxnSpPr>
        <p:spPr>
          <a:xfrm>
            <a:off x="4748213" y="3714750"/>
            <a:ext cx="0" cy="44767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2"/>
          <p:cNvCxnSpPr/>
          <p:nvPr userDrawn="1"/>
        </p:nvCxnSpPr>
        <p:spPr>
          <a:xfrm>
            <a:off x="3052763" y="4156075"/>
            <a:ext cx="0" cy="4445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"/>
          <p:cNvCxnSpPr/>
          <p:nvPr userDrawn="1"/>
        </p:nvCxnSpPr>
        <p:spPr>
          <a:xfrm>
            <a:off x="1433513" y="3714750"/>
            <a:ext cx="0" cy="44767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i 6"/>
          <p:cNvSpPr/>
          <p:nvPr userDrawn="1"/>
        </p:nvSpPr>
        <p:spPr>
          <a:xfrm>
            <a:off x="9434513" y="4600575"/>
            <a:ext cx="600075" cy="600075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5"/>
          <p:cNvSpPr/>
          <p:nvPr userDrawn="1"/>
        </p:nvSpPr>
        <p:spPr>
          <a:xfrm>
            <a:off x="7758113" y="3114675"/>
            <a:ext cx="600075" cy="600075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4"/>
          <p:cNvSpPr/>
          <p:nvPr userDrawn="1"/>
        </p:nvSpPr>
        <p:spPr>
          <a:xfrm>
            <a:off x="6105525" y="4600575"/>
            <a:ext cx="600075" cy="600075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Ellipsi 1"/>
          <p:cNvSpPr/>
          <p:nvPr userDrawn="1"/>
        </p:nvSpPr>
        <p:spPr>
          <a:xfrm>
            <a:off x="1133475" y="3114675"/>
            <a:ext cx="600075" cy="600075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3"/>
          <p:cNvSpPr/>
          <p:nvPr userDrawn="1"/>
        </p:nvSpPr>
        <p:spPr>
          <a:xfrm>
            <a:off x="4448175" y="3114675"/>
            <a:ext cx="600075" cy="600075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Ellipsi 2"/>
          <p:cNvSpPr/>
          <p:nvPr userDrawn="1"/>
        </p:nvSpPr>
        <p:spPr>
          <a:xfrm>
            <a:off x="2752725" y="4600575"/>
            <a:ext cx="600075" cy="600075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28" name="Suora yhdysviiva 27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2950" y="417209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151803"/>
            <a:ext cx="1621537" cy="822246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34" name="Tekstin paikkamerkki 4"/>
          <p:cNvSpPr>
            <a:spLocks noGrp="1"/>
          </p:cNvSpPr>
          <p:nvPr>
            <p:ph type="body" sz="quarter" idx="11" hasCustomPrompt="1"/>
          </p:nvPr>
        </p:nvSpPr>
        <p:spPr>
          <a:xfrm>
            <a:off x="3937443" y="2190448"/>
            <a:ext cx="1621537" cy="758976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35" name="Tekstin paikkamerkki 4"/>
          <p:cNvSpPr>
            <a:spLocks noGrp="1"/>
          </p:cNvSpPr>
          <p:nvPr>
            <p:ph type="body" sz="quarter" idx="12" hasCustomPrompt="1"/>
          </p:nvPr>
        </p:nvSpPr>
        <p:spPr>
          <a:xfrm>
            <a:off x="7247381" y="2151803"/>
            <a:ext cx="1621537" cy="758976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36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2269237" y="5472733"/>
            <a:ext cx="1621537" cy="758976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37" name="Tekstin paikkamerkki 4"/>
          <p:cNvSpPr>
            <a:spLocks noGrp="1"/>
          </p:cNvSpPr>
          <p:nvPr>
            <p:ph type="body" sz="quarter" idx="14" hasCustomPrompt="1"/>
          </p:nvPr>
        </p:nvSpPr>
        <p:spPr>
          <a:xfrm>
            <a:off x="5594793" y="5472733"/>
            <a:ext cx="1621537" cy="758976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38" name="Tekstin paikkamerkki 4"/>
          <p:cNvSpPr>
            <a:spLocks noGrp="1"/>
          </p:cNvSpPr>
          <p:nvPr>
            <p:ph type="body" sz="quarter" idx="15" hasCustomPrompt="1"/>
          </p:nvPr>
        </p:nvSpPr>
        <p:spPr>
          <a:xfrm>
            <a:off x="8920349" y="5486908"/>
            <a:ext cx="1621537" cy="758976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fi-FI" dirty="0" smtClean="0"/>
              <a:t>Muokkaa tekstiä</a:t>
            </a:r>
            <a:endParaRPr lang="fi-FI" dirty="0"/>
          </a:p>
        </p:txBody>
      </p:sp>
      <p:sp>
        <p:nvSpPr>
          <p:cNvPr id="39" name="Tekstin paikkamerkki 4"/>
          <p:cNvSpPr>
            <a:spLocks noGrp="1"/>
          </p:cNvSpPr>
          <p:nvPr>
            <p:ph type="body" sz="quarter" idx="16" hasCustomPrompt="1"/>
          </p:nvPr>
        </p:nvSpPr>
        <p:spPr>
          <a:xfrm>
            <a:off x="622743" y="3255447"/>
            <a:ext cx="1621537" cy="318677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1.</a:t>
            </a:r>
            <a:endParaRPr lang="fi-FI" dirty="0"/>
          </a:p>
        </p:txBody>
      </p:sp>
      <p:sp>
        <p:nvSpPr>
          <p:cNvPr id="40" name="Tekstin paikkamerkki 4"/>
          <p:cNvSpPr>
            <a:spLocks noGrp="1"/>
          </p:cNvSpPr>
          <p:nvPr>
            <p:ph type="body" sz="quarter" idx="17" hasCustomPrompt="1"/>
          </p:nvPr>
        </p:nvSpPr>
        <p:spPr>
          <a:xfrm>
            <a:off x="2269236" y="4729756"/>
            <a:ext cx="1621537" cy="318677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2.</a:t>
            </a:r>
            <a:endParaRPr lang="fi-FI" dirty="0"/>
          </a:p>
        </p:txBody>
      </p:sp>
      <p:sp>
        <p:nvSpPr>
          <p:cNvPr id="41" name="Tekstin paikkamerkki 4"/>
          <p:cNvSpPr>
            <a:spLocks noGrp="1"/>
          </p:cNvSpPr>
          <p:nvPr>
            <p:ph type="body" sz="quarter" idx="18" hasCustomPrompt="1"/>
          </p:nvPr>
        </p:nvSpPr>
        <p:spPr>
          <a:xfrm>
            <a:off x="3961827" y="3261631"/>
            <a:ext cx="1621537" cy="318677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3.</a:t>
            </a:r>
            <a:endParaRPr lang="fi-FI" dirty="0"/>
          </a:p>
        </p:txBody>
      </p:sp>
      <p:sp>
        <p:nvSpPr>
          <p:cNvPr id="42" name="Tekstin paikkamerkki 4"/>
          <p:cNvSpPr>
            <a:spLocks noGrp="1"/>
          </p:cNvSpPr>
          <p:nvPr>
            <p:ph type="body" sz="quarter" idx="19" hasCustomPrompt="1"/>
          </p:nvPr>
        </p:nvSpPr>
        <p:spPr>
          <a:xfrm>
            <a:off x="5625844" y="4737916"/>
            <a:ext cx="1621537" cy="318677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4.</a:t>
            </a:r>
            <a:endParaRPr lang="fi-FI" dirty="0"/>
          </a:p>
        </p:txBody>
      </p:sp>
      <p:sp>
        <p:nvSpPr>
          <p:cNvPr id="43" name="Tekstin paikkamerkki 4"/>
          <p:cNvSpPr>
            <a:spLocks noGrp="1"/>
          </p:cNvSpPr>
          <p:nvPr>
            <p:ph type="body" sz="quarter" idx="20" hasCustomPrompt="1"/>
          </p:nvPr>
        </p:nvSpPr>
        <p:spPr>
          <a:xfrm>
            <a:off x="7298812" y="3261631"/>
            <a:ext cx="1621537" cy="318677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5.</a:t>
            </a:r>
            <a:endParaRPr lang="fi-FI" dirty="0"/>
          </a:p>
        </p:txBody>
      </p:sp>
      <p:sp>
        <p:nvSpPr>
          <p:cNvPr id="44" name="Tekstin paikkamerkki 4"/>
          <p:cNvSpPr>
            <a:spLocks noGrp="1"/>
          </p:cNvSpPr>
          <p:nvPr>
            <p:ph type="body" sz="quarter" idx="21" hasCustomPrompt="1"/>
          </p:nvPr>
        </p:nvSpPr>
        <p:spPr>
          <a:xfrm>
            <a:off x="8982452" y="4737915"/>
            <a:ext cx="1621537" cy="318677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6.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9392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vai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isikulmio 8"/>
          <p:cNvSpPr/>
          <p:nvPr userDrawn="1"/>
        </p:nvSpPr>
        <p:spPr>
          <a:xfrm>
            <a:off x="6032548" y="4452366"/>
            <a:ext cx="3157259" cy="1545029"/>
          </a:xfrm>
          <a:custGeom>
            <a:avLst/>
            <a:gdLst>
              <a:gd name="connsiteX0" fmla="*/ 0 w 3510117"/>
              <a:gd name="connsiteY0" fmla="*/ 0 h 1553496"/>
              <a:gd name="connsiteX1" fmla="*/ 2733369 w 3510117"/>
              <a:gd name="connsiteY1" fmla="*/ 0 h 1553496"/>
              <a:gd name="connsiteX2" fmla="*/ 3510117 w 3510117"/>
              <a:gd name="connsiteY2" fmla="*/ 776748 h 1553496"/>
              <a:gd name="connsiteX3" fmla="*/ 2733369 w 3510117"/>
              <a:gd name="connsiteY3" fmla="*/ 1553496 h 1553496"/>
              <a:gd name="connsiteX4" fmla="*/ 0 w 3510117"/>
              <a:gd name="connsiteY4" fmla="*/ 1553496 h 1553496"/>
              <a:gd name="connsiteX5" fmla="*/ 0 w 3510117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0 w 3176742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1 w 3176743"/>
              <a:gd name="connsiteY0" fmla="*/ 0 h 1553496"/>
              <a:gd name="connsiteX1" fmla="*/ 2733370 w 3176743"/>
              <a:gd name="connsiteY1" fmla="*/ 0 h 1553496"/>
              <a:gd name="connsiteX2" fmla="*/ 3176743 w 3176743"/>
              <a:gd name="connsiteY2" fmla="*/ 786273 h 1553496"/>
              <a:gd name="connsiteX3" fmla="*/ 2733370 w 3176743"/>
              <a:gd name="connsiteY3" fmla="*/ 1553496 h 1553496"/>
              <a:gd name="connsiteX4" fmla="*/ 1 w 3176743"/>
              <a:gd name="connsiteY4" fmla="*/ 1553496 h 1553496"/>
              <a:gd name="connsiteX5" fmla="*/ 451426 w 3176743"/>
              <a:gd name="connsiteY5" fmla="*/ 778428 h 1553496"/>
              <a:gd name="connsiteX6" fmla="*/ 1 w 3176743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8466 w 3176742"/>
              <a:gd name="connsiteY0" fmla="*/ 1270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8466 w 3176742"/>
              <a:gd name="connsiteY6" fmla="*/ 12700 h 1553496"/>
              <a:gd name="connsiteX0" fmla="*/ 8466 w 3176742"/>
              <a:gd name="connsiteY0" fmla="*/ 0 h 1540796"/>
              <a:gd name="connsiteX1" fmla="*/ 2733369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0 h 1540796"/>
              <a:gd name="connsiteX1" fmla="*/ 2737602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4233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4233 h 1545029"/>
              <a:gd name="connsiteX0" fmla="*/ 16933 w 3176742"/>
              <a:gd name="connsiteY0" fmla="*/ 8467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16933 w 3176742"/>
              <a:gd name="connsiteY6" fmla="*/ 8467 h 1545029"/>
              <a:gd name="connsiteX0" fmla="*/ 8466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2509"/>
              <a:gd name="connsiteY0" fmla="*/ 0 h 1545029"/>
              <a:gd name="connsiteX1" fmla="*/ 2741835 w 3172509"/>
              <a:gd name="connsiteY1" fmla="*/ 0 h 1545029"/>
              <a:gd name="connsiteX2" fmla="*/ 3172509 w 3172509"/>
              <a:gd name="connsiteY2" fmla="*/ 790506 h 1545029"/>
              <a:gd name="connsiteX3" fmla="*/ 2733369 w 3172509"/>
              <a:gd name="connsiteY3" fmla="*/ 1545029 h 1545029"/>
              <a:gd name="connsiteX4" fmla="*/ 0 w 3172509"/>
              <a:gd name="connsiteY4" fmla="*/ 1545029 h 1545029"/>
              <a:gd name="connsiteX5" fmla="*/ 455367 w 3172509"/>
              <a:gd name="connsiteY5" fmla="*/ 797551 h 1545029"/>
              <a:gd name="connsiteX6" fmla="*/ 4233 w 3172509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55367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51890 w 3168276"/>
              <a:gd name="connsiteY5" fmla="*/ 801028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4233 w 3168276"/>
              <a:gd name="connsiteY6" fmla="*/ 0 h 1545029"/>
              <a:gd name="connsiteX0" fmla="*/ 12496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12496 w 3168276"/>
              <a:gd name="connsiteY6" fmla="*/ 0 h 1545029"/>
              <a:gd name="connsiteX0" fmla="*/ 15250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15250 w 3168276"/>
              <a:gd name="connsiteY6" fmla="*/ 0 h 1545029"/>
              <a:gd name="connsiteX0" fmla="*/ 0 w 3153026"/>
              <a:gd name="connsiteY0" fmla="*/ 0 h 1545029"/>
              <a:gd name="connsiteX1" fmla="*/ 2726585 w 3153026"/>
              <a:gd name="connsiteY1" fmla="*/ 0 h 1545029"/>
              <a:gd name="connsiteX2" fmla="*/ 3153026 w 3153026"/>
              <a:gd name="connsiteY2" fmla="*/ 798973 h 1545029"/>
              <a:gd name="connsiteX3" fmla="*/ 2718119 w 3153026"/>
              <a:gd name="connsiteY3" fmla="*/ 1545029 h 1545029"/>
              <a:gd name="connsiteX4" fmla="*/ 1276 w 3153026"/>
              <a:gd name="connsiteY4" fmla="*/ 1542274 h 1545029"/>
              <a:gd name="connsiteX5" fmla="*/ 433886 w 3153026"/>
              <a:gd name="connsiteY5" fmla="*/ 798274 h 1545029"/>
              <a:gd name="connsiteX6" fmla="*/ 0 w 3153026"/>
              <a:gd name="connsiteY6" fmla="*/ 0 h 1545029"/>
              <a:gd name="connsiteX0" fmla="*/ 4233 w 3157259"/>
              <a:gd name="connsiteY0" fmla="*/ 0 h 1545029"/>
              <a:gd name="connsiteX1" fmla="*/ 2730818 w 3157259"/>
              <a:gd name="connsiteY1" fmla="*/ 0 h 1545029"/>
              <a:gd name="connsiteX2" fmla="*/ 3157259 w 3157259"/>
              <a:gd name="connsiteY2" fmla="*/ 798973 h 1545029"/>
              <a:gd name="connsiteX3" fmla="*/ 2722352 w 3157259"/>
              <a:gd name="connsiteY3" fmla="*/ 1545029 h 1545029"/>
              <a:gd name="connsiteX4" fmla="*/ 0 w 3157259"/>
              <a:gd name="connsiteY4" fmla="*/ 1542274 h 1545029"/>
              <a:gd name="connsiteX5" fmla="*/ 438119 w 3157259"/>
              <a:gd name="connsiteY5" fmla="*/ 798274 h 1545029"/>
              <a:gd name="connsiteX6" fmla="*/ 4233 w 3157259"/>
              <a:gd name="connsiteY6" fmla="*/ 0 h 1545029"/>
              <a:gd name="connsiteX0" fmla="*/ 4233 w 3157259"/>
              <a:gd name="connsiteY0" fmla="*/ 0 h 1545029"/>
              <a:gd name="connsiteX1" fmla="*/ 2730818 w 3157259"/>
              <a:gd name="connsiteY1" fmla="*/ 0 h 1545029"/>
              <a:gd name="connsiteX2" fmla="*/ 3157259 w 3157259"/>
              <a:gd name="connsiteY2" fmla="*/ 798973 h 1545029"/>
              <a:gd name="connsiteX3" fmla="*/ 2722352 w 3157259"/>
              <a:gd name="connsiteY3" fmla="*/ 1545029 h 1545029"/>
              <a:gd name="connsiteX4" fmla="*/ 0 w 3157259"/>
              <a:gd name="connsiteY4" fmla="*/ 1542274 h 1545029"/>
              <a:gd name="connsiteX5" fmla="*/ 438119 w 3157259"/>
              <a:gd name="connsiteY5" fmla="*/ 798274 h 1545029"/>
              <a:gd name="connsiteX6" fmla="*/ 4233 w 3157259"/>
              <a:gd name="connsiteY6" fmla="*/ 0 h 1545029"/>
              <a:gd name="connsiteX0" fmla="*/ 4233 w 3157259"/>
              <a:gd name="connsiteY0" fmla="*/ 0 h 1545029"/>
              <a:gd name="connsiteX1" fmla="*/ 2730818 w 3157259"/>
              <a:gd name="connsiteY1" fmla="*/ 0 h 1545029"/>
              <a:gd name="connsiteX2" fmla="*/ 3157259 w 3157259"/>
              <a:gd name="connsiteY2" fmla="*/ 798973 h 1545029"/>
              <a:gd name="connsiteX3" fmla="*/ 2722352 w 3157259"/>
              <a:gd name="connsiteY3" fmla="*/ 1545029 h 1545029"/>
              <a:gd name="connsiteX4" fmla="*/ 0 w 3157259"/>
              <a:gd name="connsiteY4" fmla="*/ 1542274 h 1545029"/>
              <a:gd name="connsiteX5" fmla="*/ 438119 w 3157259"/>
              <a:gd name="connsiteY5" fmla="*/ 798274 h 1545029"/>
              <a:gd name="connsiteX6" fmla="*/ 4233 w 3157259"/>
              <a:gd name="connsiteY6" fmla="*/ 0 h 1545029"/>
              <a:gd name="connsiteX0" fmla="*/ 4233 w 3157259"/>
              <a:gd name="connsiteY0" fmla="*/ 0 h 1545029"/>
              <a:gd name="connsiteX1" fmla="*/ 2723322 w 3157259"/>
              <a:gd name="connsiteY1" fmla="*/ 0 h 1545029"/>
              <a:gd name="connsiteX2" fmla="*/ 3157259 w 3157259"/>
              <a:gd name="connsiteY2" fmla="*/ 798973 h 1545029"/>
              <a:gd name="connsiteX3" fmla="*/ 2722352 w 3157259"/>
              <a:gd name="connsiteY3" fmla="*/ 1545029 h 1545029"/>
              <a:gd name="connsiteX4" fmla="*/ 0 w 3157259"/>
              <a:gd name="connsiteY4" fmla="*/ 1542274 h 1545029"/>
              <a:gd name="connsiteX5" fmla="*/ 438119 w 3157259"/>
              <a:gd name="connsiteY5" fmla="*/ 798274 h 1545029"/>
              <a:gd name="connsiteX6" fmla="*/ 4233 w 3157259"/>
              <a:gd name="connsiteY6" fmla="*/ 0 h 15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7259" h="1545029">
                <a:moveTo>
                  <a:pt x="4233" y="0"/>
                </a:moveTo>
                <a:lnTo>
                  <a:pt x="2723322" y="0"/>
                </a:lnTo>
                <a:lnTo>
                  <a:pt x="3157259" y="798973"/>
                </a:lnTo>
                <a:lnTo>
                  <a:pt x="2722352" y="1545029"/>
                </a:lnTo>
                <a:lnTo>
                  <a:pt x="0" y="1542274"/>
                </a:lnTo>
                <a:lnTo>
                  <a:pt x="438119" y="798274"/>
                </a:lnTo>
                <a:cubicBezTo>
                  <a:pt x="261806" y="478624"/>
                  <a:pt x="156022" y="268673"/>
                  <a:pt x="423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22000">
                <a:schemeClr val="tx2">
                  <a:shade val="67500"/>
                  <a:satMod val="115000"/>
                </a:schemeClr>
              </a:gs>
              <a:gs pos="64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Viisikulmio 8"/>
          <p:cNvSpPr/>
          <p:nvPr userDrawn="1"/>
        </p:nvSpPr>
        <p:spPr>
          <a:xfrm>
            <a:off x="8759239" y="4452366"/>
            <a:ext cx="3164043" cy="1545029"/>
          </a:xfrm>
          <a:custGeom>
            <a:avLst/>
            <a:gdLst>
              <a:gd name="connsiteX0" fmla="*/ 0 w 3510117"/>
              <a:gd name="connsiteY0" fmla="*/ 0 h 1553496"/>
              <a:gd name="connsiteX1" fmla="*/ 2733369 w 3510117"/>
              <a:gd name="connsiteY1" fmla="*/ 0 h 1553496"/>
              <a:gd name="connsiteX2" fmla="*/ 3510117 w 3510117"/>
              <a:gd name="connsiteY2" fmla="*/ 776748 h 1553496"/>
              <a:gd name="connsiteX3" fmla="*/ 2733369 w 3510117"/>
              <a:gd name="connsiteY3" fmla="*/ 1553496 h 1553496"/>
              <a:gd name="connsiteX4" fmla="*/ 0 w 3510117"/>
              <a:gd name="connsiteY4" fmla="*/ 1553496 h 1553496"/>
              <a:gd name="connsiteX5" fmla="*/ 0 w 3510117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0 w 3176742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1 w 3176743"/>
              <a:gd name="connsiteY0" fmla="*/ 0 h 1553496"/>
              <a:gd name="connsiteX1" fmla="*/ 2733370 w 3176743"/>
              <a:gd name="connsiteY1" fmla="*/ 0 h 1553496"/>
              <a:gd name="connsiteX2" fmla="*/ 3176743 w 3176743"/>
              <a:gd name="connsiteY2" fmla="*/ 786273 h 1553496"/>
              <a:gd name="connsiteX3" fmla="*/ 2733370 w 3176743"/>
              <a:gd name="connsiteY3" fmla="*/ 1553496 h 1553496"/>
              <a:gd name="connsiteX4" fmla="*/ 1 w 3176743"/>
              <a:gd name="connsiteY4" fmla="*/ 1553496 h 1553496"/>
              <a:gd name="connsiteX5" fmla="*/ 451426 w 3176743"/>
              <a:gd name="connsiteY5" fmla="*/ 778428 h 1553496"/>
              <a:gd name="connsiteX6" fmla="*/ 1 w 3176743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8466 w 3176742"/>
              <a:gd name="connsiteY0" fmla="*/ 1270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8466 w 3176742"/>
              <a:gd name="connsiteY6" fmla="*/ 12700 h 1553496"/>
              <a:gd name="connsiteX0" fmla="*/ 8466 w 3176742"/>
              <a:gd name="connsiteY0" fmla="*/ 0 h 1540796"/>
              <a:gd name="connsiteX1" fmla="*/ 2733369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0 h 1540796"/>
              <a:gd name="connsiteX1" fmla="*/ 2737602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4233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4233 h 1545029"/>
              <a:gd name="connsiteX0" fmla="*/ 16933 w 3176742"/>
              <a:gd name="connsiteY0" fmla="*/ 8467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16933 w 3176742"/>
              <a:gd name="connsiteY6" fmla="*/ 8467 h 1545029"/>
              <a:gd name="connsiteX0" fmla="*/ 8466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2509"/>
              <a:gd name="connsiteY0" fmla="*/ 0 h 1545029"/>
              <a:gd name="connsiteX1" fmla="*/ 2741835 w 3172509"/>
              <a:gd name="connsiteY1" fmla="*/ 0 h 1545029"/>
              <a:gd name="connsiteX2" fmla="*/ 3172509 w 3172509"/>
              <a:gd name="connsiteY2" fmla="*/ 790506 h 1545029"/>
              <a:gd name="connsiteX3" fmla="*/ 2733369 w 3172509"/>
              <a:gd name="connsiteY3" fmla="*/ 1545029 h 1545029"/>
              <a:gd name="connsiteX4" fmla="*/ 0 w 3172509"/>
              <a:gd name="connsiteY4" fmla="*/ 1545029 h 1545029"/>
              <a:gd name="connsiteX5" fmla="*/ 455367 w 3172509"/>
              <a:gd name="connsiteY5" fmla="*/ 797551 h 1545029"/>
              <a:gd name="connsiteX6" fmla="*/ 4233 w 3172509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55367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7872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2875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2875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2875 w 3168276"/>
              <a:gd name="connsiteY5" fmla="*/ 797551 h 1545029"/>
              <a:gd name="connsiteX6" fmla="*/ 4233 w 3168276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764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764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764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8259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5760 w 3164043"/>
              <a:gd name="connsiteY4" fmla="*/ 1542531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5760 w 3164043"/>
              <a:gd name="connsiteY4" fmla="*/ 1542531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5760 w 3164043"/>
              <a:gd name="connsiteY4" fmla="*/ 1542531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5760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4043" h="1545029">
                <a:moveTo>
                  <a:pt x="0" y="0"/>
                </a:moveTo>
                <a:lnTo>
                  <a:pt x="2737602" y="0"/>
                </a:lnTo>
                <a:lnTo>
                  <a:pt x="3164043" y="798973"/>
                </a:lnTo>
                <a:lnTo>
                  <a:pt x="2729136" y="1545029"/>
                </a:lnTo>
                <a:lnTo>
                  <a:pt x="5760" y="1545029"/>
                </a:lnTo>
                <a:cubicBezTo>
                  <a:pt x="165131" y="1275689"/>
                  <a:pt x="234509" y="1150554"/>
                  <a:pt x="438642" y="797551"/>
                </a:cubicBezTo>
                <a:cubicBezTo>
                  <a:pt x="222355" y="406983"/>
                  <a:pt x="151789" y="26867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5587">
                  <a:shade val="30000"/>
                  <a:satMod val="115000"/>
                </a:srgbClr>
              </a:gs>
              <a:gs pos="0">
                <a:srgbClr val="005587">
                  <a:shade val="67500"/>
                  <a:satMod val="115000"/>
                </a:srgbClr>
              </a:gs>
              <a:gs pos="34000">
                <a:srgbClr val="005587">
                  <a:shade val="100000"/>
                  <a:satMod val="115000"/>
                  <a:alpha val="9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Viisikulmio 8"/>
          <p:cNvSpPr/>
          <p:nvPr userDrawn="1"/>
        </p:nvSpPr>
        <p:spPr>
          <a:xfrm>
            <a:off x="3292884" y="4452366"/>
            <a:ext cx="3173014" cy="1545029"/>
          </a:xfrm>
          <a:custGeom>
            <a:avLst/>
            <a:gdLst>
              <a:gd name="connsiteX0" fmla="*/ 0 w 3510117"/>
              <a:gd name="connsiteY0" fmla="*/ 0 h 1553496"/>
              <a:gd name="connsiteX1" fmla="*/ 2733369 w 3510117"/>
              <a:gd name="connsiteY1" fmla="*/ 0 h 1553496"/>
              <a:gd name="connsiteX2" fmla="*/ 3510117 w 3510117"/>
              <a:gd name="connsiteY2" fmla="*/ 776748 h 1553496"/>
              <a:gd name="connsiteX3" fmla="*/ 2733369 w 3510117"/>
              <a:gd name="connsiteY3" fmla="*/ 1553496 h 1553496"/>
              <a:gd name="connsiteX4" fmla="*/ 0 w 3510117"/>
              <a:gd name="connsiteY4" fmla="*/ 1553496 h 1553496"/>
              <a:gd name="connsiteX5" fmla="*/ 0 w 3510117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0 w 3176742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1 w 3176743"/>
              <a:gd name="connsiteY0" fmla="*/ 0 h 1553496"/>
              <a:gd name="connsiteX1" fmla="*/ 2733370 w 3176743"/>
              <a:gd name="connsiteY1" fmla="*/ 0 h 1553496"/>
              <a:gd name="connsiteX2" fmla="*/ 3176743 w 3176743"/>
              <a:gd name="connsiteY2" fmla="*/ 786273 h 1553496"/>
              <a:gd name="connsiteX3" fmla="*/ 2733370 w 3176743"/>
              <a:gd name="connsiteY3" fmla="*/ 1553496 h 1553496"/>
              <a:gd name="connsiteX4" fmla="*/ 1 w 3176743"/>
              <a:gd name="connsiteY4" fmla="*/ 1553496 h 1553496"/>
              <a:gd name="connsiteX5" fmla="*/ 451426 w 3176743"/>
              <a:gd name="connsiteY5" fmla="*/ 778428 h 1553496"/>
              <a:gd name="connsiteX6" fmla="*/ 1 w 3176743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8466 w 3176742"/>
              <a:gd name="connsiteY0" fmla="*/ 1270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8466 w 3176742"/>
              <a:gd name="connsiteY6" fmla="*/ 12700 h 1553496"/>
              <a:gd name="connsiteX0" fmla="*/ 8466 w 3176742"/>
              <a:gd name="connsiteY0" fmla="*/ 0 h 1540796"/>
              <a:gd name="connsiteX1" fmla="*/ 2733369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0 h 1540796"/>
              <a:gd name="connsiteX1" fmla="*/ 2737602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4233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4233 h 1545029"/>
              <a:gd name="connsiteX0" fmla="*/ 16933 w 3176742"/>
              <a:gd name="connsiteY0" fmla="*/ 8467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16933 w 3176742"/>
              <a:gd name="connsiteY6" fmla="*/ 8467 h 1545029"/>
              <a:gd name="connsiteX0" fmla="*/ 8466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2509"/>
              <a:gd name="connsiteY0" fmla="*/ 0 h 1545029"/>
              <a:gd name="connsiteX1" fmla="*/ 2741835 w 3172509"/>
              <a:gd name="connsiteY1" fmla="*/ 0 h 1545029"/>
              <a:gd name="connsiteX2" fmla="*/ 3172509 w 3172509"/>
              <a:gd name="connsiteY2" fmla="*/ 790506 h 1545029"/>
              <a:gd name="connsiteX3" fmla="*/ 2733369 w 3172509"/>
              <a:gd name="connsiteY3" fmla="*/ 1545029 h 1545029"/>
              <a:gd name="connsiteX4" fmla="*/ 0 w 3172509"/>
              <a:gd name="connsiteY4" fmla="*/ 1545029 h 1545029"/>
              <a:gd name="connsiteX5" fmla="*/ 455367 w 3172509"/>
              <a:gd name="connsiteY5" fmla="*/ 797551 h 1545029"/>
              <a:gd name="connsiteX6" fmla="*/ 4233 w 3172509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55367 w 3168276"/>
              <a:gd name="connsiteY5" fmla="*/ 797551 h 1545029"/>
              <a:gd name="connsiteX6" fmla="*/ 4233 w 3168276"/>
              <a:gd name="connsiteY6" fmla="*/ 0 h 1545029"/>
              <a:gd name="connsiteX0" fmla="*/ 4233 w 3173014"/>
              <a:gd name="connsiteY0" fmla="*/ 0 h 1545029"/>
              <a:gd name="connsiteX1" fmla="*/ 2741835 w 3173014"/>
              <a:gd name="connsiteY1" fmla="*/ 0 h 1545029"/>
              <a:gd name="connsiteX2" fmla="*/ 3173014 w 3173014"/>
              <a:gd name="connsiteY2" fmla="*/ 798973 h 1545029"/>
              <a:gd name="connsiteX3" fmla="*/ 2733369 w 3173014"/>
              <a:gd name="connsiteY3" fmla="*/ 1545029 h 1545029"/>
              <a:gd name="connsiteX4" fmla="*/ 0 w 3173014"/>
              <a:gd name="connsiteY4" fmla="*/ 1545029 h 1545029"/>
              <a:gd name="connsiteX5" fmla="*/ 455367 w 3173014"/>
              <a:gd name="connsiteY5" fmla="*/ 797551 h 1545029"/>
              <a:gd name="connsiteX6" fmla="*/ 4233 w 3173014"/>
              <a:gd name="connsiteY6" fmla="*/ 0 h 15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014" h="1545029">
                <a:moveTo>
                  <a:pt x="4233" y="0"/>
                </a:moveTo>
                <a:lnTo>
                  <a:pt x="2741835" y="0"/>
                </a:lnTo>
                <a:lnTo>
                  <a:pt x="3173014" y="798973"/>
                </a:lnTo>
                <a:lnTo>
                  <a:pt x="2733369" y="1545029"/>
                </a:lnTo>
                <a:lnTo>
                  <a:pt x="0" y="1545029"/>
                </a:lnTo>
                <a:cubicBezTo>
                  <a:pt x="204341" y="1215728"/>
                  <a:pt x="263726" y="1120574"/>
                  <a:pt x="455367" y="797551"/>
                </a:cubicBezTo>
                <a:cubicBezTo>
                  <a:pt x="279054" y="494426"/>
                  <a:pt x="156022" y="268673"/>
                  <a:pt x="423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Viisikulmio 2"/>
          <p:cNvSpPr/>
          <p:nvPr userDrawn="1"/>
        </p:nvSpPr>
        <p:spPr>
          <a:xfrm>
            <a:off x="838200" y="4443900"/>
            <a:ext cx="2907583" cy="1572603"/>
          </a:xfrm>
          <a:custGeom>
            <a:avLst/>
            <a:gdLst>
              <a:gd name="connsiteX0" fmla="*/ 0 w 2898057"/>
              <a:gd name="connsiteY0" fmla="*/ 0 h 1553496"/>
              <a:gd name="connsiteX1" fmla="*/ 2121309 w 2898057"/>
              <a:gd name="connsiteY1" fmla="*/ 0 h 1553496"/>
              <a:gd name="connsiteX2" fmla="*/ 2898057 w 2898057"/>
              <a:gd name="connsiteY2" fmla="*/ 776748 h 1553496"/>
              <a:gd name="connsiteX3" fmla="*/ 2121309 w 2898057"/>
              <a:gd name="connsiteY3" fmla="*/ 1553496 h 1553496"/>
              <a:gd name="connsiteX4" fmla="*/ 0 w 2898057"/>
              <a:gd name="connsiteY4" fmla="*/ 1553496 h 1553496"/>
              <a:gd name="connsiteX5" fmla="*/ 0 w 2898057"/>
              <a:gd name="connsiteY5" fmla="*/ 0 h 1553496"/>
              <a:gd name="connsiteX0" fmla="*/ 0 w 2574207"/>
              <a:gd name="connsiteY0" fmla="*/ 0 h 1553496"/>
              <a:gd name="connsiteX1" fmla="*/ 2121309 w 2574207"/>
              <a:gd name="connsiteY1" fmla="*/ 0 h 1553496"/>
              <a:gd name="connsiteX2" fmla="*/ 2574207 w 2574207"/>
              <a:gd name="connsiteY2" fmla="*/ 805323 h 1553496"/>
              <a:gd name="connsiteX3" fmla="*/ 2121309 w 2574207"/>
              <a:gd name="connsiteY3" fmla="*/ 1553496 h 1553496"/>
              <a:gd name="connsiteX4" fmla="*/ 0 w 2574207"/>
              <a:gd name="connsiteY4" fmla="*/ 1553496 h 1553496"/>
              <a:gd name="connsiteX5" fmla="*/ 0 w 2574207"/>
              <a:gd name="connsiteY5" fmla="*/ 0 h 1553496"/>
              <a:gd name="connsiteX0" fmla="*/ 0 w 2583732"/>
              <a:gd name="connsiteY0" fmla="*/ 0 h 1553496"/>
              <a:gd name="connsiteX1" fmla="*/ 2130834 w 2583732"/>
              <a:gd name="connsiteY1" fmla="*/ 0 h 1553496"/>
              <a:gd name="connsiteX2" fmla="*/ 2583732 w 2583732"/>
              <a:gd name="connsiteY2" fmla="*/ 805323 h 1553496"/>
              <a:gd name="connsiteX3" fmla="*/ 2130834 w 2583732"/>
              <a:gd name="connsiteY3" fmla="*/ 1553496 h 1553496"/>
              <a:gd name="connsiteX4" fmla="*/ 9525 w 2583732"/>
              <a:gd name="connsiteY4" fmla="*/ 1553496 h 1553496"/>
              <a:gd name="connsiteX5" fmla="*/ 0 w 2583732"/>
              <a:gd name="connsiteY5" fmla="*/ 0 h 1553496"/>
              <a:gd name="connsiteX0" fmla="*/ 95250 w 2678982"/>
              <a:gd name="connsiteY0" fmla="*/ 0 h 1553496"/>
              <a:gd name="connsiteX1" fmla="*/ 2226084 w 2678982"/>
              <a:gd name="connsiteY1" fmla="*/ 0 h 1553496"/>
              <a:gd name="connsiteX2" fmla="*/ 2678982 w 2678982"/>
              <a:gd name="connsiteY2" fmla="*/ 805323 h 1553496"/>
              <a:gd name="connsiteX3" fmla="*/ 2226084 w 2678982"/>
              <a:gd name="connsiteY3" fmla="*/ 1553496 h 1553496"/>
              <a:gd name="connsiteX4" fmla="*/ 0 w 2678982"/>
              <a:gd name="connsiteY4" fmla="*/ 1543971 h 1553496"/>
              <a:gd name="connsiteX5" fmla="*/ 95250 w 2678982"/>
              <a:gd name="connsiteY5" fmla="*/ 0 h 1553496"/>
              <a:gd name="connsiteX0" fmla="*/ 0 w 2678982"/>
              <a:gd name="connsiteY0" fmla="*/ 0 h 1563021"/>
              <a:gd name="connsiteX1" fmla="*/ 2226084 w 2678982"/>
              <a:gd name="connsiteY1" fmla="*/ 9525 h 1563021"/>
              <a:gd name="connsiteX2" fmla="*/ 2678982 w 2678982"/>
              <a:gd name="connsiteY2" fmla="*/ 814848 h 1563021"/>
              <a:gd name="connsiteX3" fmla="*/ 2226084 w 2678982"/>
              <a:gd name="connsiteY3" fmla="*/ 1563021 h 1563021"/>
              <a:gd name="connsiteX4" fmla="*/ 0 w 2678982"/>
              <a:gd name="connsiteY4" fmla="*/ 1553496 h 1563021"/>
              <a:gd name="connsiteX5" fmla="*/ 0 w 2678982"/>
              <a:gd name="connsiteY5" fmla="*/ 0 h 1563021"/>
              <a:gd name="connsiteX0" fmla="*/ 0 w 2917957"/>
              <a:gd name="connsiteY0" fmla="*/ 0 h 1563021"/>
              <a:gd name="connsiteX1" fmla="*/ 2465059 w 2917957"/>
              <a:gd name="connsiteY1" fmla="*/ 9525 h 1563021"/>
              <a:gd name="connsiteX2" fmla="*/ 2917957 w 2917957"/>
              <a:gd name="connsiteY2" fmla="*/ 814848 h 1563021"/>
              <a:gd name="connsiteX3" fmla="*/ 2465059 w 2917957"/>
              <a:gd name="connsiteY3" fmla="*/ 1563021 h 1563021"/>
              <a:gd name="connsiteX4" fmla="*/ 238975 w 2917957"/>
              <a:gd name="connsiteY4" fmla="*/ 1553496 h 1563021"/>
              <a:gd name="connsiteX5" fmla="*/ 0 w 2917957"/>
              <a:gd name="connsiteY5" fmla="*/ 0 h 1563021"/>
              <a:gd name="connsiteX0" fmla="*/ 0 w 2917957"/>
              <a:gd name="connsiteY0" fmla="*/ 0 h 1582246"/>
              <a:gd name="connsiteX1" fmla="*/ 2465059 w 2917957"/>
              <a:gd name="connsiteY1" fmla="*/ 9525 h 1582246"/>
              <a:gd name="connsiteX2" fmla="*/ 2917957 w 2917957"/>
              <a:gd name="connsiteY2" fmla="*/ 814848 h 1582246"/>
              <a:gd name="connsiteX3" fmla="*/ 2465059 w 2917957"/>
              <a:gd name="connsiteY3" fmla="*/ 1563021 h 1582246"/>
              <a:gd name="connsiteX4" fmla="*/ 0 w 2917957"/>
              <a:gd name="connsiteY4" fmla="*/ 1582246 h 1582246"/>
              <a:gd name="connsiteX5" fmla="*/ 0 w 2917957"/>
              <a:gd name="connsiteY5" fmla="*/ 0 h 158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7957" h="1582246">
                <a:moveTo>
                  <a:pt x="0" y="0"/>
                </a:moveTo>
                <a:lnTo>
                  <a:pt x="2465059" y="9525"/>
                </a:lnTo>
                <a:lnTo>
                  <a:pt x="2917957" y="814848"/>
                </a:lnTo>
                <a:lnTo>
                  <a:pt x="2465059" y="1563021"/>
                </a:lnTo>
                <a:lnTo>
                  <a:pt x="0" y="158224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4976">
                  <a:shade val="30000"/>
                  <a:satMod val="115000"/>
                </a:srgbClr>
              </a:gs>
              <a:gs pos="50000">
                <a:srgbClr val="004976">
                  <a:shade val="67500"/>
                  <a:satMod val="115000"/>
                </a:srgbClr>
              </a:gs>
              <a:gs pos="100000">
                <a:srgbClr val="004976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7" name="Tekstiruutu 16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8" name="Suora yhdysviiva 17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22" name="Teksti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5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6695215" y="5018254"/>
            <a:ext cx="2120900" cy="65913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tekstiä</a:t>
            </a:r>
          </a:p>
        </p:txBody>
      </p:sp>
      <p:sp>
        <p:nvSpPr>
          <p:cNvPr id="15" name="Tekstin paikkamerkki 16"/>
          <p:cNvSpPr>
            <a:spLocks noGrp="1"/>
          </p:cNvSpPr>
          <p:nvPr>
            <p:ph type="body" sz="quarter" idx="11" hasCustomPrompt="1"/>
          </p:nvPr>
        </p:nvSpPr>
        <p:spPr>
          <a:xfrm>
            <a:off x="3975100" y="5018254"/>
            <a:ext cx="2120900" cy="65913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tekstiä</a:t>
            </a:r>
          </a:p>
        </p:txBody>
      </p:sp>
      <p:sp>
        <p:nvSpPr>
          <p:cNvPr id="16" name="Tekstin paikkamerkki 16"/>
          <p:cNvSpPr>
            <a:spLocks noGrp="1"/>
          </p:cNvSpPr>
          <p:nvPr>
            <p:ph type="body" sz="quarter" idx="12" hasCustomPrompt="1"/>
          </p:nvPr>
        </p:nvSpPr>
        <p:spPr>
          <a:xfrm>
            <a:off x="1272038" y="5018254"/>
            <a:ext cx="2120900" cy="65913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tekstiä</a:t>
            </a:r>
          </a:p>
        </p:txBody>
      </p:sp>
      <p:sp>
        <p:nvSpPr>
          <p:cNvPr id="23" name="Tekstin paikkamerkki 16"/>
          <p:cNvSpPr>
            <a:spLocks noGrp="1"/>
          </p:cNvSpPr>
          <p:nvPr>
            <p:ph type="body" sz="quarter" idx="13" hasCustomPrompt="1"/>
          </p:nvPr>
        </p:nvSpPr>
        <p:spPr>
          <a:xfrm>
            <a:off x="9419124" y="5018254"/>
            <a:ext cx="2120900" cy="65913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tekstiä</a:t>
            </a:r>
          </a:p>
        </p:txBody>
      </p:sp>
    </p:spTree>
    <p:extLst>
      <p:ext uri="{BB962C8B-B14F-4D97-AF65-F5344CB8AC3E}">
        <p14:creationId xmlns:p14="http://schemas.microsoft.com/office/powerpoint/2010/main" val="220388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numerot 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2" t="2156" r="24842" b="18685"/>
          <a:stretch/>
        </p:blipFill>
        <p:spPr>
          <a:xfrm>
            <a:off x="-81827" y="0"/>
            <a:ext cx="12273827" cy="684866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4488307" y="6188076"/>
            <a:ext cx="3057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bg1"/>
                </a:solidFill>
                <a:latin typeface="+mn-lt"/>
                <a:ea typeface="Source Sans Pro Light" panose="020B0403030403020204" pitchFamily="34" charset="0"/>
              </a:rPr>
              <a:t>OIKEUSMINISTERIÖ </a:t>
            </a:r>
            <a:r>
              <a:rPr lang="fi-FI" sz="980" b="0" baseline="0" dirty="0" smtClean="0">
                <a:solidFill>
                  <a:schemeClr val="bg1"/>
                </a:solidFill>
                <a:latin typeface="+mn-lt"/>
                <a:ea typeface="Source Sans Pro Light" panose="020B0403030403020204" pitchFamily="34" charset="0"/>
              </a:rPr>
              <a:t>         JUSTITIEMINISTERIET</a:t>
            </a:r>
            <a:r>
              <a:rPr lang="fi-FI" sz="980" b="0" dirty="0" smtClean="0">
                <a:solidFill>
                  <a:schemeClr val="bg1"/>
                </a:solidFill>
                <a:latin typeface="+mn-lt"/>
                <a:ea typeface="Source Sans Pro Light" panose="020B0403030403020204" pitchFamily="34" charset="0"/>
              </a:rPr>
              <a:t>    </a:t>
            </a:r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5866452" y="6307598"/>
            <a:ext cx="177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6"/>
          <p:cNvSpPr>
            <a:spLocks noGrp="1"/>
          </p:cNvSpPr>
          <p:nvPr>
            <p:ph type="body" sz="quarter" idx="12" hasCustomPrompt="1"/>
          </p:nvPr>
        </p:nvSpPr>
        <p:spPr>
          <a:xfrm>
            <a:off x="1853184" y="4335502"/>
            <a:ext cx="1560576" cy="129720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Muokkaa tekstiä</a:t>
            </a:r>
          </a:p>
        </p:txBody>
      </p:sp>
      <p:sp>
        <p:nvSpPr>
          <p:cNvPr id="15" name="Tekstin paikkamerkki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61937" y="4302034"/>
            <a:ext cx="1560576" cy="129720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Muokkaa tekstiä</a:t>
            </a:r>
          </a:p>
        </p:txBody>
      </p:sp>
      <p:sp>
        <p:nvSpPr>
          <p:cNvPr id="16" name="Tekstin paikkamerkki 16"/>
          <p:cNvSpPr>
            <a:spLocks noGrp="1"/>
          </p:cNvSpPr>
          <p:nvPr>
            <p:ph type="body" sz="quarter" idx="14" hasCustomPrompt="1"/>
          </p:nvPr>
        </p:nvSpPr>
        <p:spPr>
          <a:xfrm>
            <a:off x="5373155" y="4302034"/>
            <a:ext cx="1560576" cy="129720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Muokkaa tekstiä</a:t>
            </a:r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5" hasCustomPrompt="1"/>
          </p:nvPr>
        </p:nvSpPr>
        <p:spPr>
          <a:xfrm>
            <a:off x="7046976" y="4279913"/>
            <a:ext cx="1560576" cy="129720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Muokkaa tekstiä</a:t>
            </a:r>
          </a:p>
        </p:txBody>
      </p:sp>
      <p:sp>
        <p:nvSpPr>
          <p:cNvPr id="18" name="Tekstin paikkamerkki 16"/>
          <p:cNvSpPr>
            <a:spLocks noGrp="1"/>
          </p:cNvSpPr>
          <p:nvPr>
            <p:ph type="body" sz="quarter" idx="16" hasCustomPrompt="1"/>
          </p:nvPr>
        </p:nvSpPr>
        <p:spPr>
          <a:xfrm>
            <a:off x="8758194" y="4279913"/>
            <a:ext cx="1560576" cy="129720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Muokkaa tekstiä</a:t>
            </a:r>
          </a:p>
        </p:txBody>
      </p:sp>
      <p:sp>
        <p:nvSpPr>
          <p:cNvPr id="19" name="Tekstin paikkamerkki 16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22335"/>
            <a:ext cx="10515600" cy="835521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Muokkaa tekstisisältöä</a:t>
            </a:r>
          </a:p>
        </p:txBody>
      </p:sp>
    </p:spTree>
    <p:extLst>
      <p:ext uri="{BB962C8B-B14F-4D97-AF65-F5344CB8AC3E}">
        <p14:creationId xmlns:p14="http://schemas.microsoft.com/office/powerpoint/2010/main" val="51983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 userDrawn="1"/>
        </p:nvSpPr>
        <p:spPr>
          <a:xfrm>
            <a:off x="2139884" y="6315960"/>
            <a:ext cx="7890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/>
              <a:t>www.oikeusministerio.fi</a:t>
            </a:r>
            <a:r>
              <a:rPr lang="fi-FI" sz="1200" baseline="0" dirty="0" smtClean="0"/>
              <a:t> | </a:t>
            </a:r>
            <a:r>
              <a:rPr lang="fi-FI" sz="1200" dirty="0" smtClean="0">
                <a:solidFill>
                  <a:schemeClr val="tx1"/>
                </a:solidFill>
                <a:latin typeface="+mn-lt"/>
              </a:rPr>
              <a:t>www.justitieministeriet.fi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72" y="5472550"/>
            <a:ext cx="2286005" cy="539497"/>
          </a:xfrm>
          <a:prstGeom prst="rect">
            <a:avLst/>
          </a:prstGeom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323096" y="2568923"/>
            <a:ext cx="9523807" cy="111928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0"/>
          </p:nvPr>
        </p:nvSpPr>
        <p:spPr>
          <a:xfrm>
            <a:off x="3969656" y="3840163"/>
            <a:ext cx="4230688" cy="132847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988809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7963" y="2705137"/>
            <a:ext cx="4991400" cy="3286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047963" y="354033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0"/>
          </p:nvPr>
        </p:nvSpPr>
        <p:spPr>
          <a:xfrm>
            <a:off x="6572163" y="2705136"/>
            <a:ext cx="4991400" cy="3286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47750" y="1987550"/>
            <a:ext cx="4991100" cy="596900"/>
          </a:xfrm>
        </p:spPr>
        <p:txBody>
          <a:bodyPr>
            <a:normAutofit/>
          </a:bodyPr>
          <a:lstStyle>
            <a:lvl1pPr marL="0" indent="0">
              <a:buNone/>
              <a:defRPr sz="25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  <a:endParaRPr lang="fi-FI" dirty="0"/>
          </a:p>
        </p:txBody>
      </p:sp>
      <p:sp>
        <p:nvSpPr>
          <p:cNvPr id="19" name="Tekstin paikkamerkki 17"/>
          <p:cNvSpPr>
            <a:spLocks noGrp="1"/>
          </p:cNvSpPr>
          <p:nvPr>
            <p:ph type="body" sz="quarter" idx="12" hasCustomPrompt="1"/>
          </p:nvPr>
        </p:nvSpPr>
        <p:spPr>
          <a:xfrm>
            <a:off x="6572463" y="1987550"/>
            <a:ext cx="4991100" cy="596900"/>
          </a:xfrm>
        </p:spPr>
        <p:txBody>
          <a:bodyPr>
            <a:normAutofit/>
          </a:bodyPr>
          <a:lstStyle>
            <a:lvl1pPr marL="0" indent="0">
              <a:buNone/>
              <a:defRPr sz="25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otsikkoa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341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nos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0" y="0"/>
            <a:ext cx="5641848" cy="6858000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58013" y="1055789"/>
            <a:ext cx="4130615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1198874" y="6414379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bg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bg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bg2"/>
                </a:solidFill>
                <a:latin typeface="+mn-lt"/>
              </a:rPr>
              <a:t>    </a:t>
            </a:r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2727972" y="6536107"/>
            <a:ext cx="19534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isällön paikkamerkki 9"/>
          <p:cNvSpPr>
            <a:spLocks noGrp="1"/>
          </p:cNvSpPr>
          <p:nvPr>
            <p:ph sz="quarter" idx="10" hasCustomPrompt="1"/>
          </p:nvPr>
        </p:nvSpPr>
        <p:spPr>
          <a:xfrm>
            <a:off x="6773732" y="2506662"/>
            <a:ext cx="4522788" cy="296143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Lisää nosto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sz="half" idx="1"/>
          </p:nvPr>
        </p:nvSpPr>
        <p:spPr>
          <a:xfrm>
            <a:off x="858013" y="2506662"/>
            <a:ext cx="4130615" cy="36094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962409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7627" y="1054001"/>
            <a:ext cx="4115937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47627" y="2516089"/>
            <a:ext cx="4115937" cy="36094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5657850" y="0"/>
            <a:ext cx="653415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1198874" y="6414379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2727972" y="6526963"/>
            <a:ext cx="1953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76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0" y="-10636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092801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16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kuva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t="7359" r="23597" b="30373"/>
          <a:stretch/>
        </p:blipFill>
        <p:spPr>
          <a:xfrm>
            <a:off x="-19049" y="-2093"/>
            <a:ext cx="12211049" cy="6860093"/>
          </a:xfrm>
          <a:prstGeom prst="rect">
            <a:avLst/>
          </a:prstGeom>
        </p:spPr>
      </p:pic>
      <p:sp>
        <p:nvSpPr>
          <p:cNvPr id="6" name="Suorakulmio 5"/>
          <p:cNvSpPr/>
          <p:nvPr userDrawn="1"/>
        </p:nvSpPr>
        <p:spPr>
          <a:xfrm>
            <a:off x="-8492" y="0"/>
            <a:ext cx="12200491" cy="6858000"/>
          </a:xfrm>
          <a:prstGeom prst="rect">
            <a:avLst/>
          </a:prstGeom>
          <a:solidFill>
            <a:schemeClr val="tx2">
              <a:alpha val="92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1045234" y="2382305"/>
            <a:ext cx="8692153" cy="122665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1045234" y="3819570"/>
            <a:ext cx="5691996" cy="82788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4414561" y="6390225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bg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bg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bg2"/>
                </a:solidFill>
                <a:latin typeface="+mn-lt"/>
              </a:rPr>
              <a:t>    </a:t>
            </a:r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5932219" y="6503826"/>
            <a:ext cx="1953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78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838200" y="229440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4414561" y="6390225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tx1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tx1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tx1"/>
                </a:solidFill>
                <a:latin typeface="+mn-lt"/>
              </a:rPr>
              <a:t>    </a:t>
            </a:r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5932219" y="6503826"/>
            <a:ext cx="1953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9"/>
          <p:cNvSpPr>
            <a:spLocks noGrp="1"/>
          </p:cNvSpPr>
          <p:nvPr>
            <p:ph type="body" sz="quarter" idx="10"/>
          </p:nvPr>
        </p:nvSpPr>
        <p:spPr>
          <a:xfrm>
            <a:off x="3696268" y="3733572"/>
            <a:ext cx="4667250" cy="5318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817964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2">
    <p:bg>
      <p:bgPr>
        <a:solidFill>
          <a:schemeClr val="bg2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5"/>
          <p:cNvSpPr>
            <a:spLocks noGrp="1"/>
          </p:cNvSpPr>
          <p:nvPr>
            <p:ph type="title"/>
          </p:nvPr>
        </p:nvSpPr>
        <p:spPr>
          <a:xfrm>
            <a:off x="838200" y="229440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9"/>
          <p:cNvSpPr>
            <a:spLocks noGrp="1"/>
          </p:cNvSpPr>
          <p:nvPr>
            <p:ph type="body" sz="quarter" idx="10"/>
          </p:nvPr>
        </p:nvSpPr>
        <p:spPr>
          <a:xfrm>
            <a:off x="3705738" y="3731651"/>
            <a:ext cx="4667250" cy="53181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bg2"/>
                </a:solidFill>
                <a:latin typeface="+mn-lt"/>
              </a:rPr>
              <a:t>OIKEUSMINISTERIÖ </a:t>
            </a:r>
            <a:r>
              <a:rPr lang="fi-FI" sz="980" b="0" baseline="0" dirty="0" smtClean="0">
                <a:solidFill>
                  <a:schemeClr val="bg2"/>
                </a:solidFill>
                <a:latin typeface="+mn-lt"/>
              </a:rPr>
              <a:t>         JUSTITIEMINISTERIET</a:t>
            </a:r>
            <a:r>
              <a:rPr lang="fi-FI" sz="980" b="0" dirty="0" smtClean="0">
                <a:solidFill>
                  <a:schemeClr val="bg2"/>
                </a:solidFill>
                <a:latin typeface="+mn-lt"/>
              </a:rPr>
              <a:t>    </a:t>
            </a:r>
          </a:p>
        </p:txBody>
      </p:sp>
      <p:cxnSp>
        <p:nvCxnSpPr>
          <p:cNvPr id="5" name="Suora yhdysviiva 4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621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EBAE3-035C-43C3-8D55-868FFF761C08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A566E-43AD-4BA2-87C3-D4EA8D17C9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103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5" r:id="rId4"/>
    <p:sldLayoutId id="2147483652" r:id="rId5"/>
    <p:sldLayoutId id="2147483664" r:id="rId6"/>
    <p:sldLayoutId id="2147483655" r:id="rId7"/>
    <p:sldLayoutId id="2147483666" r:id="rId8"/>
    <p:sldLayoutId id="2147483667" r:id="rId9"/>
    <p:sldLayoutId id="2147483663" r:id="rId10"/>
    <p:sldLayoutId id="2147483658" r:id="rId11"/>
    <p:sldLayoutId id="2147483660" r:id="rId12"/>
    <p:sldLayoutId id="2147483661" r:id="rId13"/>
    <p:sldLayoutId id="2147483662" r:id="rId14"/>
    <p:sldLayoutId id="2147483656" r:id="rId15"/>
    <p:sldLayoutId id="2147483657" r:id="rId16"/>
    <p:sldLayoutId id="2147483670" r:id="rId17"/>
    <p:sldLayoutId id="2147483674" r:id="rId18"/>
    <p:sldLayoutId id="2147483671" r:id="rId19"/>
    <p:sldLayoutId id="2147483672" r:id="rId20"/>
    <p:sldLayoutId id="2147483673" r:id="rId21"/>
    <p:sldLayoutId id="2147483675" r:id="rId22"/>
    <p:sldLayoutId id="2147483676" r:id="rId2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ietosuoja.fi/etusivu" TargetMode="External"/><Relationship Id="rId2" Type="http://schemas.openxmlformats.org/officeDocument/2006/relationships/hyperlink" Target="http://www.vaalit.fi/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 </a:t>
            </a:r>
            <a:br>
              <a:rPr lang="fi-FI" dirty="0"/>
            </a:br>
            <a:r>
              <a:rPr lang="fi-FI" sz="4000" dirty="0"/>
              <a:t>Yleishyödyllisten yhteisöjen rahoituksen ja toiminnan kehittämisen </a:t>
            </a:r>
            <a:r>
              <a:rPr lang="fi-FI" sz="4000" dirty="0" smtClean="0"/>
              <a:t>parlamentaarinen neuvottelukunta (YRT-neuvottelukunta)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Säädöspohjan jatkotyöstämistä</a:t>
            </a:r>
          </a:p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Oula-Antti Labba, erityisasiantuntija / </a:t>
            </a:r>
            <a:r>
              <a:rPr lang="fi-FI" dirty="0" err="1" smtClean="0"/>
              <a:t>specialsakkunnig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Parlamentaarinen Neuvottelukunta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23.05.2023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45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Asetus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Parlamentaarisesta neuvottelukunnasta tulisi säätää vähintään asetuksentasoisesti (valtioneuvoston asetus), jollei neuvottelukunta käyttäisi julkista valtaa, mikä edellyttää lailla </a:t>
            </a:r>
            <a:r>
              <a:rPr lang="fi-FI" dirty="0" smtClean="0"/>
              <a:t>säätämistä.</a:t>
            </a:r>
          </a:p>
          <a:p>
            <a:r>
              <a:rPr lang="fi-FI" dirty="0"/>
              <a:t>Asetuksella säädettäessä neuvottelukunnan roolin on siis jäätävä lähinnä konsultoivaksi ja </a:t>
            </a:r>
            <a:r>
              <a:rPr lang="fi-FI" dirty="0" smtClean="0"/>
              <a:t>lausunnonantajainstanssiksi</a:t>
            </a:r>
          </a:p>
          <a:p>
            <a:r>
              <a:rPr lang="fi-FI" dirty="0" smtClean="0"/>
              <a:t>Jos </a:t>
            </a:r>
            <a:r>
              <a:rPr lang="fi-FI" dirty="0"/>
              <a:t>neuvottelukunta ei käytä julkista valtaa niin </a:t>
            </a:r>
            <a:r>
              <a:rPr lang="fi-FI" dirty="0" smtClean="0"/>
              <a:t>laissa säätämisen vaatimusta ei ole.</a:t>
            </a:r>
          </a:p>
          <a:p>
            <a:pPr marL="0" indent="0">
              <a:buNone/>
            </a:pPr>
            <a:endParaRPr lang="fi-FI" b="1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41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Valtionavustuslaki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Valtionavustuslaki </a:t>
            </a:r>
            <a:r>
              <a:rPr lang="fi-FI" dirty="0"/>
              <a:t>on </a:t>
            </a:r>
            <a:r>
              <a:rPr lang="fi-FI" dirty="0" smtClean="0"/>
              <a:t>yleislaki</a:t>
            </a:r>
          </a:p>
          <a:p>
            <a:r>
              <a:rPr lang="fi-FI" dirty="0" smtClean="0"/>
              <a:t>Valtionavustuslaissa ei tällä hetkellä säädetä neuvottelukunnista</a:t>
            </a:r>
          </a:p>
          <a:p>
            <a:r>
              <a:rPr lang="fi-FI" b="1" dirty="0"/>
              <a:t>Liitännät muihin lakeihin pitää ottaa huomioon, jos muutetaan voimassa olevaa </a:t>
            </a:r>
            <a:r>
              <a:rPr lang="fi-FI" b="1" dirty="0" smtClean="0"/>
              <a:t>lakia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54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Erillislaki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Lainsäätämisprosessin näkökulmasta erillislain säätäminen ei sinänsä lähtökohtaisesti eroa yleislain muuttamisesta (hallituksen esityksen laatiminen kuulemisineen jne.).” </a:t>
            </a:r>
            <a:endParaRPr lang="fi-FI" dirty="0" smtClean="0"/>
          </a:p>
          <a:p>
            <a:r>
              <a:rPr lang="fi-FI" dirty="0" smtClean="0"/>
              <a:t>Arvioitavaksi </a:t>
            </a:r>
            <a:r>
              <a:rPr lang="fi-FI" dirty="0"/>
              <a:t>jää miten painavaksi katsotaan neuvottelukunnan </a:t>
            </a:r>
            <a:r>
              <a:rPr lang="fi-FI" dirty="0" smtClean="0"/>
              <a:t>asema ja näkyvyys.</a:t>
            </a:r>
          </a:p>
          <a:p>
            <a:r>
              <a:rPr lang="fi-FI" dirty="0" smtClean="0"/>
              <a:t>Periaatteessa, </a:t>
            </a:r>
            <a:r>
              <a:rPr lang="fi-FI" dirty="0"/>
              <a:t>jos säädetään erillislakina, vältytään siltä tehtävältä, että ei </a:t>
            </a:r>
            <a:r>
              <a:rPr lang="fi-FI" dirty="0" smtClean="0"/>
              <a:t>tarvitse </a:t>
            </a:r>
            <a:r>
              <a:rPr lang="fi-FI" dirty="0"/>
              <a:t>alkaa erittelemään, että miten </a:t>
            </a:r>
            <a:r>
              <a:rPr lang="fi-FI" dirty="0" smtClean="0"/>
              <a:t>laki vaikuttaa toisiin lakeihin (liitännät), </a:t>
            </a:r>
            <a:r>
              <a:rPr lang="fi-FI" dirty="0"/>
              <a:t>näinollen erillislailla säätäminen voi olla ehkä jopa yksinkertaisempi </a:t>
            </a:r>
            <a:r>
              <a:rPr lang="fi-FI" dirty="0" smtClean="0"/>
              <a:t>tapa</a:t>
            </a:r>
            <a:r>
              <a:rPr lang="fi-FI" dirty="0"/>
              <a:t> </a:t>
            </a:r>
            <a:r>
              <a:rPr lang="fi-FI" dirty="0" smtClean="0"/>
              <a:t>kuin yleislaissa säätäminen.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80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Säätäminen muussa erityislaissa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Jos haluttaisiin </a:t>
            </a:r>
            <a:r>
              <a:rPr lang="fi-FI" dirty="0" smtClean="0"/>
              <a:t>ns. toisen </a:t>
            </a:r>
            <a:r>
              <a:rPr lang="fi-FI" dirty="0"/>
              <a:t>lain kylkeen tai </a:t>
            </a:r>
            <a:r>
              <a:rPr lang="fi-FI" dirty="0" smtClean="0"/>
              <a:t>osaksi ja jos valtionavustuslaki ei </a:t>
            </a:r>
            <a:r>
              <a:rPr lang="fi-FI" dirty="0"/>
              <a:t>käy, niin täytyisi selvittää onko olemassa toista lakia johon luontevasti voisi mennä sisälle</a:t>
            </a:r>
            <a:r>
              <a:rPr lang="fi-FI" dirty="0" smtClean="0"/>
              <a:t>.</a:t>
            </a:r>
          </a:p>
          <a:p>
            <a:r>
              <a:rPr lang="fi-FI" b="1" dirty="0"/>
              <a:t>Liitännät muihin lakeihin pitää ottaa huomioon, jos muutetaan voimassa olevaa </a:t>
            </a:r>
            <a:r>
              <a:rPr lang="fi-FI" b="1" dirty="0" smtClean="0"/>
              <a:t>lakia </a:t>
            </a:r>
          </a:p>
          <a:p>
            <a:r>
              <a:rPr lang="fi-FI" dirty="0" smtClean="0"/>
              <a:t>Esimerkiksi. Arpajaislaki </a:t>
            </a:r>
            <a:r>
              <a:rPr lang="fi-FI" smtClean="0"/>
              <a:t>(1286/2016) </a:t>
            </a:r>
            <a:r>
              <a:rPr lang="fi-FI" dirty="0" smtClean="0"/>
              <a:t>on soveltamisalaltaan suppeampi (mm. Veikkaus Oy:n tuoton käyttötarkoitus)</a:t>
            </a:r>
          </a:p>
          <a:p>
            <a:r>
              <a:rPr lang="fi-FI" dirty="0" smtClean="0"/>
              <a:t>Vertailuna: arpajaislaissa säädetty rahapeliasioiden neuvottelukunta</a:t>
            </a:r>
            <a:r>
              <a:rPr lang="fi-FI" dirty="0"/>
              <a:t>, on sisällöltään ja tehtäväkuvaltaan </a:t>
            </a:r>
            <a:r>
              <a:rPr lang="fi-FI" dirty="0" smtClean="0"/>
              <a:t>lähellä YRT-neuvottelukuntaa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035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Rahapeliasioiden neuvottelukunta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42 a § (21.12.2016/1286)</a:t>
            </a:r>
          </a:p>
          <a:p>
            <a:r>
              <a:rPr lang="fi-FI" dirty="0"/>
              <a:t>Rahapeliasioiden neuvottelukunta</a:t>
            </a:r>
          </a:p>
          <a:p>
            <a:r>
              <a:rPr lang="fi-FI" dirty="0"/>
              <a:t>Sisäministeriön yhteydessä toimii valtioneuvoston asettama rahapeliasioiden neuvottelukunta, jonka tehtävänä on seurata rahapelipoliittisten tavoitteiden toteutumista ja kehittämistarpeita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dirty="0"/>
              <a:t>Neuvottelukunnan tarkemmista tehtävistä ja kokoonpanosta säädetään valtioneuvoston asetuksella</a:t>
            </a:r>
            <a:r>
              <a:rPr lang="fi-FI" dirty="0" smtClean="0"/>
              <a:t>.</a:t>
            </a:r>
            <a:r>
              <a:rPr lang="fi-FI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119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Valtioneuvoston asetus rahapeliasioiden neuvottelukunnasta (658/2017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Rahapeliasioiden </a:t>
            </a:r>
            <a:r>
              <a:rPr lang="fi-FI" dirty="0"/>
              <a:t>neuvottelukunnan tehtävät</a:t>
            </a:r>
          </a:p>
          <a:p>
            <a:r>
              <a:rPr lang="fi-FI" dirty="0"/>
              <a:t>Rahapeliasioiden neuvottelukunta seuraa ja arvioi arpajaislain (1047/2001) 1 §:ssä säädettyjen tavoitteiden toteutumista yksinoikeuteen perustuvan rahapelijärjestelmän ylläpitämiseksi ja vahvistamiseksi</a:t>
            </a:r>
            <a:r>
              <a:rPr lang="fi-FI" dirty="0" smtClean="0"/>
              <a:t>.</a:t>
            </a:r>
            <a:r>
              <a:rPr lang="fi-FI" dirty="0"/>
              <a:t> 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1345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Valtioneuvoston asetus rahapeliasioiden neuvottelukunnasta (658/2017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/>
              <a:t>Rahapeliasioiden neuvottelukunta:</a:t>
            </a:r>
          </a:p>
          <a:p>
            <a:pPr marL="0" indent="0">
              <a:buNone/>
            </a:pPr>
            <a:r>
              <a:rPr lang="fi-FI" dirty="0"/>
              <a:t>1) </a:t>
            </a:r>
            <a:r>
              <a:rPr lang="fi-FI" b="1" dirty="0"/>
              <a:t>seuraa ja arvioi </a:t>
            </a:r>
            <a:r>
              <a:rPr lang="fi-FI" dirty="0"/>
              <a:t>rahapelaamisesta aiheutuvia haittoja koskevan tilanteen yleistä kehitystä ja haittojen ehkäisyn ja vähentämisen toteutumista ja kehittämistarpeita;</a:t>
            </a:r>
          </a:p>
          <a:p>
            <a:pPr marL="0" indent="0">
              <a:buNone/>
            </a:pPr>
            <a:r>
              <a:rPr lang="fi-FI" dirty="0"/>
              <a:t>2) </a:t>
            </a:r>
            <a:r>
              <a:rPr lang="fi-FI" b="1" dirty="0"/>
              <a:t>seuraa ja arvioi </a:t>
            </a:r>
            <a:r>
              <a:rPr lang="fi-FI" dirty="0"/>
              <a:t>rahapelipolitiikkaan liittyvää säädösvalmistelua;</a:t>
            </a:r>
          </a:p>
          <a:p>
            <a:pPr marL="0" indent="0">
              <a:buNone/>
            </a:pPr>
            <a:r>
              <a:rPr lang="fi-FI" dirty="0"/>
              <a:t>3) </a:t>
            </a:r>
            <a:r>
              <a:rPr lang="fi-FI" b="1" dirty="0"/>
              <a:t>seuraa ja arvioi </a:t>
            </a:r>
            <a:r>
              <a:rPr lang="fi-FI" dirty="0"/>
              <a:t>rahapelialan kansallisessa ja kansainvälisessä toimintaympäristössä tapahtuvia muutoksia;</a:t>
            </a:r>
          </a:p>
          <a:p>
            <a:pPr marL="0" indent="0">
              <a:buNone/>
            </a:pPr>
            <a:r>
              <a:rPr lang="fi-FI" dirty="0"/>
              <a:t>4) </a:t>
            </a:r>
            <a:r>
              <a:rPr lang="fi-FI" b="1" dirty="0"/>
              <a:t>seuraa ja arvioi </a:t>
            </a:r>
            <a:r>
              <a:rPr lang="fi-FI" dirty="0"/>
              <a:t>Euroopan unionin rahapelipolitiikassa tapahtuvia muutoksia ja asiaan liittyvän oikeuskäytännön kehitystä;</a:t>
            </a:r>
          </a:p>
          <a:p>
            <a:pPr marL="0" indent="0">
              <a:buNone/>
            </a:pPr>
            <a:r>
              <a:rPr lang="fi-FI" dirty="0"/>
              <a:t>5) </a:t>
            </a:r>
            <a:r>
              <a:rPr lang="fi-FI" b="1" dirty="0"/>
              <a:t>seuraa ja arvioi </a:t>
            </a:r>
            <a:r>
              <a:rPr lang="fi-FI" dirty="0"/>
              <a:t>rahapelien toimeenpanon valvontaa;</a:t>
            </a:r>
          </a:p>
          <a:p>
            <a:pPr marL="0" indent="0">
              <a:buNone/>
            </a:pPr>
            <a:r>
              <a:rPr lang="fi-FI" dirty="0"/>
              <a:t>6) </a:t>
            </a:r>
            <a:r>
              <a:rPr lang="fi-FI" b="1" dirty="0"/>
              <a:t>tekee tarvittaessa aloitteita </a:t>
            </a:r>
            <a:r>
              <a:rPr lang="fi-FI" dirty="0"/>
              <a:t>rahapelipolitiikan kehittämiseksi tarvittaviksi toimenpiteiksi;</a:t>
            </a:r>
          </a:p>
          <a:p>
            <a:pPr marL="0" indent="0">
              <a:buNone/>
            </a:pPr>
            <a:r>
              <a:rPr lang="fi-FI" dirty="0"/>
              <a:t>7) </a:t>
            </a:r>
            <a:r>
              <a:rPr lang="fi-FI" b="1" dirty="0"/>
              <a:t>edistää</a:t>
            </a:r>
            <a:r>
              <a:rPr lang="fi-FI" dirty="0"/>
              <a:t> ministeriöiden ja viranomaisten välistä rahapeliasioita koskevaa </a:t>
            </a:r>
            <a:r>
              <a:rPr lang="fi-FI" b="1" dirty="0"/>
              <a:t>yhteistyötä</a:t>
            </a:r>
            <a:r>
              <a:rPr lang="fi-FI" dirty="0"/>
              <a:t>;</a:t>
            </a:r>
          </a:p>
          <a:p>
            <a:pPr marL="0" indent="0">
              <a:buNone/>
            </a:pPr>
            <a:r>
              <a:rPr lang="fi-FI" dirty="0"/>
              <a:t>8) </a:t>
            </a:r>
            <a:r>
              <a:rPr lang="fi-FI" b="1" dirty="0"/>
              <a:t>toimii</a:t>
            </a:r>
            <a:r>
              <a:rPr lang="fi-FI" dirty="0"/>
              <a:t> eri viranomaistahojen, eduskuntapuolueiden sekä rahapelitoiminnan tuotosta avustuksia saavien yhteisöjen edustajien rahapelipolitiikkaa koskevan </a:t>
            </a:r>
            <a:r>
              <a:rPr lang="fi-FI" b="1" dirty="0"/>
              <a:t>tiedon informointikanavana</a:t>
            </a:r>
            <a:r>
              <a:rPr lang="fi-FI" dirty="0"/>
              <a:t>.</a:t>
            </a:r>
          </a:p>
          <a:p>
            <a:r>
              <a:rPr lang="fi-FI" b="1" dirty="0"/>
              <a:t>Neuvottelukunta voi tehdä aloitteita, esityksiä ja suosituksia sekä järjestää tilaisuuksia</a:t>
            </a:r>
            <a:r>
              <a:rPr lang="fi-FI" b="1" dirty="0" smtClean="0"/>
              <a:t>.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4941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Kiitos! / </a:t>
            </a:r>
            <a:r>
              <a:rPr lang="fi-FI" dirty="0" err="1"/>
              <a:t>T</a:t>
            </a:r>
            <a:r>
              <a:rPr lang="fi-FI" dirty="0" err="1" smtClean="0"/>
              <a:t>ack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Lisätietoa / </a:t>
            </a:r>
            <a:r>
              <a:rPr lang="fi-FI" dirty="0" err="1" smtClean="0"/>
              <a:t>Mer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:</a:t>
            </a:r>
          </a:p>
          <a:p>
            <a:r>
              <a:rPr lang="fi-FI" dirty="0" smtClean="0">
                <a:hlinkClick r:id="rId2"/>
              </a:rPr>
              <a:t>www.vaalit.fi</a:t>
            </a:r>
            <a:endParaRPr lang="fi-FI" dirty="0" smtClean="0"/>
          </a:p>
          <a:p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tietosuoja.fi/etusivu</a:t>
            </a:r>
            <a:endParaRPr lang="fi-FI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048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ikeusministerio 4">
      <a:dk1>
        <a:srgbClr val="1C1C1C"/>
      </a:dk1>
      <a:lt1>
        <a:sysClr val="window" lastClr="FFFFFF"/>
      </a:lt1>
      <a:dk2>
        <a:srgbClr val="005587"/>
      </a:dk2>
      <a:lt2>
        <a:srgbClr val="FFFFFF"/>
      </a:lt2>
      <a:accent1>
        <a:srgbClr val="005587"/>
      </a:accent1>
      <a:accent2>
        <a:srgbClr val="006450"/>
      </a:accent2>
      <a:accent3>
        <a:srgbClr val="1DABFF"/>
      </a:accent3>
      <a:accent4>
        <a:srgbClr val="007FA3"/>
      </a:accent4>
      <a:accent5>
        <a:srgbClr val="FFD1CD"/>
      </a:accent5>
      <a:accent6>
        <a:srgbClr val="7C878E"/>
      </a:accent6>
      <a:hlink>
        <a:srgbClr val="1DABFF"/>
      </a:hlink>
      <a:folHlink>
        <a:srgbClr val="7C878E"/>
      </a:folHlink>
    </a:clrScheme>
    <a:fontScheme name="Mukautettu 1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3" id="{0002775E-9292-47FA-9574-991987EFDA78}" vid="{9CE3E29C-6BE9-4593-BB27-EA4E7CF4BF3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01-OM-PowerPoint-pohja FI-SV</Template>
  <TotalTime>696</TotalTime>
  <Words>455</Words>
  <Application>Microsoft Office PowerPoint</Application>
  <PresentationFormat>Laajakuva</PresentationFormat>
  <Paragraphs>45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Source Sans Pro Light</vt:lpstr>
      <vt:lpstr>Office-teema</vt:lpstr>
      <vt:lpstr>  Yleishyödyllisten yhteisöjen rahoituksen ja toiminnan kehittämisen parlamentaarinen neuvottelukunta (YRT-neuvottelukunta)</vt:lpstr>
      <vt:lpstr>Asetus </vt:lpstr>
      <vt:lpstr>Valtionavustuslaki</vt:lpstr>
      <vt:lpstr>Erillislaki</vt:lpstr>
      <vt:lpstr>Säätäminen muussa erityislaissa</vt:lpstr>
      <vt:lpstr>Rahapeliasioiden neuvottelukunta</vt:lpstr>
      <vt:lpstr>Valtioneuvoston asetus rahapeliasioiden neuvottelukunnasta (658/2017)</vt:lpstr>
      <vt:lpstr>Valtioneuvoston asetus rahapeliasioiden neuvottelukunnasta (658/2017)</vt:lpstr>
      <vt:lpstr>Kiitos! / Tack!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Henkilötietojen käsittelystä</dc:title>
  <dc:creator>Labba Oula-Antti (OM)</dc:creator>
  <cp:lastModifiedBy>Labba Oula-Antti (OM)</cp:lastModifiedBy>
  <cp:revision>41</cp:revision>
  <cp:lastPrinted>2023-01-16T11:41:58Z</cp:lastPrinted>
  <dcterms:created xsi:type="dcterms:W3CDTF">2023-01-13T11:58:28Z</dcterms:created>
  <dcterms:modified xsi:type="dcterms:W3CDTF">2023-05-22T10:48:55Z</dcterms:modified>
</cp:coreProperties>
</file>