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77" r:id="rId5"/>
    <p:sldId id="358" r:id="rId6"/>
    <p:sldId id="359" r:id="rId7"/>
    <p:sldId id="370" r:id="rId8"/>
    <p:sldId id="353" r:id="rId9"/>
    <p:sldId id="371" r:id="rId10"/>
    <p:sldId id="355" r:id="rId11"/>
    <p:sldId id="372" r:id="rId12"/>
    <p:sldId id="357" r:id="rId13"/>
    <p:sldId id="373" r:id="rId14"/>
    <p:sldId id="367" r:id="rId15"/>
    <p:sldId id="365" r:id="rId16"/>
    <p:sldId id="366" r:id="rId17"/>
    <p:sldId id="368" r:id="rId18"/>
    <p:sldId id="369" r:id="rId19"/>
    <p:sldId id="360" r:id="rId20"/>
    <p:sldId id="363" r:id="rId21"/>
    <p:sldId id="361" r:id="rId22"/>
    <p:sldId id="268" r:id="rId23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EE7DA"/>
    <a:srgbClr val="FFF2D9"/>
    <a:srgbClr val="FFE9BD"/>
    <a:srgbClr val="FFCC66"/>
    <a:srgbClr val="E0E7F4"/>
    <a:srgbClr val="CC6600"/>
    <a:srgbClr val="008000"/>
    <a:srgbClr val="E6F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660"/>
  </p:normalViewPr>
  <p:slideViewPr>
    <p:cSldViewPr showGuides="1">
      <p:cViewPr varScale="1">
        <p:scale>
          <a:sx n="144" d="100"/>
          <a:sy n="144" d="100"/>
        </p:scale>
        <p:origin x="8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03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885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46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62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82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88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11.9.2019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11.9.2019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11.9.2019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11.9.2019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11.9.2019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11.9.2019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11.9.2019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9,6 x 9,6 cm | </a:t>
            </a:r>
            <a:r>
              <a:rPr lang="fr-FR" dirty="0" smtClean="0"/>
              <a:t>565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11.9.2019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11.9.2019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                    koko </a:t>
            </a:r>
            <a:r>
              <a:rPr lang="fr-FR" dirty="0" smtClean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11.9.2019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11.9.2019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Tiedonhallinnan yhteistyö ja informaatio-ohjaus </a:t>
            </a:r>
            <a:r>
              <a:rPr lang="fi-FI" sz="1600" dirty="0" smtClean="0"/>
              <a:t>- Kotitehtävien analyysi + informaation tuottaminen</a:t>
            </a:r>
            <a:endParaRPr lang="fi-FI" sz="1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571751"/>
            <a:ext cx="7200800" cy="351437"/>
          </a:xfrm>
        </p:spPr>
        <p:txBody>
          <a:bodyPr/>
          <a:lstStyle/>
          <a:p>
            <a:r>
              <a:rPr lang="fi-FI" sz="1200" dirty="0" smtClean="0"/>
              <a:t>Työryhmän kokous 4.9.2019</a:t>
            </a:r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80867"/>
            <a:ext cx="8388488" cy="518675"/>
          </a:xfrm>
        </p:spPr>
        <p:txBody>
          <a:bodyPr>
            <a:noAutofit/>
          </a:bodyPr>
          <a:lstStyle/>
          <a:p>
            <a:r>
              <a:rPr lang="fi-FI" sz="2400" dirty="0" smtClean="0"/>
              <a:t>Kohta 2.Työsuunnitteleman </a:t>
            </a:r>
            <a:r>
              <a:rPr lang="fi-FI" sz="2400" dirty="0"/>
              <a:t>esittely </a:t>
            </a:r>
            <a:r>
              <a:rPr lang="fi-FI" sz="2400" dirty="0" smtClean="0"/>
              <a:t>(B)</a:t>
            </a:r>
            <a:endParaRPr lang="fi-FI" sz="24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51520" y="787472"/>
            <a:ext cx="8678248" cy="3584478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fi-FI" sz="1300" dirty="0"/>
              <a:t>1. kokous: ke 4.9. klo 9-12, Valtioneuvoston linna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Työsuunnitelma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Kartoitusten tulokset (kotitehtävä): missä rakenteissa tuotetaan mitäkin informaatiota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nykytilan kartoituksen täydentäminen / tarkentaminen</a:t>
            </a:r>
          </a:p>
          <a:p>
            <a:pPr lvl="0">
              <a:spcAft>
                <a:spcPts val="0"/>
              </a:spcAft>
            </a:pPr>
            <a:endParaRPr lang="fi-FI" sz="1300" dirty="0" smtClean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2</a:t>
            </a:r>
            <a:r>
              <a:rPr lang="fi-FI" sz="1300" dirty="0"/>
              <a:t>. kokous: ke 2.10. klo 12-15, Mariankatu 9, kokouskeskus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Nykytilan kartoituksen läpikäynti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Riippuvuuden muuhun valmisteluun (mm. lautakunta)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Päätös/linjaus nykytilan analyysin toteutusmenetelmän (mm suositusinformaation </a:t>
            </a:r>
            <a:r>
              <a:rPr lang="fi-FI" sz="1300" dirty="0"/>
              <a:t>jäsentämisen viitekehys </a:t>
            </a:r>
            <a:r>
              <a:rPr lang="fi-FI" sz="1300" dirty="0" smtClean="0"/>
              <a:t>- </a:t>
            </a:r>
            <a:r>
              <a:rPr lang="fi-FI" sz="1300" dirty="0" err="1" smtClean="0"/>
              <a:t>cobit</a:t>
            </a:r>
            <a:r>
              <a:rPr lang="fi-FI" sz="1300" dirty="0" smtClean="0"/>
              <a:t> </a:t>
            </a:r>
            <a:r>
              <a:rPr lang="fi-FI" sz="1300" dirty="0" err="1"/>
              <a:t>tmv</a:t>
            </a:r>
            <a:r>
              <a:rPr lang="fi-FI" sz="1300" dirty="0" smtClean="0"/>
              <a:t>., erilaisen suositusinformaation tasojen määrittely)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tarpeet tulevalle suositusinformaatiolla / kehittämiskohteet informaation </a:t>
            </a:r>
            <a:r>
              <a:rPr lang="fi-FI" sz="1300" dirty="0" err="1" smtClean="0"/>
              <a:t>tuotantprosesseille</a:t>
            </a:r>
            <a:endParaRPr lang="fi-FI" sz="1300" dirty="0"/>
          </a:p>
          <a:p>
            <a:pPr lvl="0">
              <a:spcAft>
                <a:spcPts val="0"/>
              </a:spcAft>
            </a:pPr>
            <a:endParaRPr lang="fi-FI" sz="1300" dirty="0" smtClean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3</a:t>
            </a:r>
            <a:r>
              <a:rPr lang="fi-FI" sz="1300" dirty="0"/>
              <a:t>. kokous: ti 5.11. klo 12-15, Säätytalo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Tulevien suositusten sisällön / aiheiden suunnittelu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Informaation tuotantoprosessin kehittämistarpeet 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sisältöjen/aiheiden ja prosessin käsittely organisaatioissa sekä kehitystarpeiden tarkentaminen</a:t>
            </a:r>
          </a:p>
          <a:p>
            <a:pPr lvl="0">
              <a:spcAft>
                <a:spcPts val="0"/>
              </a:spcAft>
            </a:pPr>
            <a:endParaRPr lang="fi-FI" sz="1300" dirty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4</a:t>
            </a:r>
            <a:r>
              <a:rPr lang="fi-FI" sz="1300" dirty="0"/>
              <a:t>. kokous: ti 10.12. klo 9-12, </a:t>
            </a:r>
            <a:r>
              <a:rPr lang="fi-FI" sz="1300" dirty="0" smtClean="0"/>
              <a:t>Säätytalo (yhteinen TP4/A:n kanssa)</a:t>
            </a:r>
            <a:endParaRPr lang="fi-FI" sz="1300" dirty="0"/>
          </a:p>
          <a:p>
            <a:pPr lvl="1">
              <a:spcAft>
                <a:spcPts val="0"/>
              </a:spcAft>
            </a:pPr>
            <a:r>
              <a:rPr lang="fi-FI" sz="1300" dirty="0" smtClean="0"/>
              <a:t>Ensimmäinen ehdotus </a:t>
            </a:r>
            <a:r>
              <a:rPr lang="fi-FI" sz="1300" dirty="0"/>
              <a:t>tiedonhallinnan ohjauksessa tarvittavan informaation tuotantoprosessista ja hallintarakenteesta (tiedonhallintalautakunta, linjaukset ym</a:t>
            </a:r>
            <a:r>
              <a:rPr lang="fi-FI" sz="1300" dirty="0" smtClean="0"/>
              <a:t>.)</a:t>
            </a:r>
            <a:endParaRPr lang="fi-FI" sz="13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94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Nykytilan analyysi tavoitetilan suunnittelussa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9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Julkisen hallinnon yhteistyön suunnitellut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915566"/>
            <a:ext cx="8532504" cy="4017528"/>
          </a:xfrm>
        </p:spPr>
        <p:txBody>
          <a:bodyPr>
            <a:no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fi-FI" sz="1600" b="1" dirty="0" smtClean="0">
                <a:solidFill>
                  <a:srgbClr val="FF0000"/>
                </a:solidFill>
              </a:rPr>
              <a:t>käsittelee valmisteluvaiheessa julkisen hallinnon digitaalisiin palveluihin ja tietohallintoon vaikuttavia kehittämissuunnitelmia ja  lainsäädäntöhankkeita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fi-FI" sz="1600" dirty="0" smtClean="0"/>
              <a:t>käsittelee julkisen hallinnon digitaalisiin palveluihin ja tietohallintoon vaikuttavia hallituksen esityksiä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fi-FI" sz="1600" dirty="0" smtClean="0"/>
              <a:t>käsittelee tiedonhallintalain nojalla tehtäviä julkiseen hallinnon tietovarantojen </a:t>
            </a:r>
            <a:r>
              <a:rPr lang="fi-FI" sz="1600" dirty="0" err="1" smtClean="0"/>
              <a:t>yhteentoimivuutta</a:t>
            </a:r>
            <a:r>
              <a:rPr lang="fi-FI" sz="1600" dirty="0" smtClean="0"/>
              <a:t> koskevia linjauksia (hallinnon yhteiset sekä toimialakohaiset)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fi-FI" sz="1600" dirty="0" smtClean="0"/>
              <a:t>tekee ehdotuksia tiedonhallinnan, tieto- ja viestintätekniikan hyödyntämisen ja julkisen hallinnon tietohallinnon kehittämisen kannalta tärkeistä tutkimus-, selvitys- ja kehittämishankkeista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fi-FI" sz="1600" dirty="0" smtClean="0"/>
              <a:t>seuraa julkisen hallinnon ICT-toiminnan edistymistä ja kustannuskehitystä sekä vaikuttavuutta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9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460448" cy="504056"/>
          </a:xfrm>
        </p:spPr>
        <p:txBody>
          <a:bodyPr>
            <a:normAutofit fontScale="90000"/>
          </a:bodyPr>
          <a:lstStyle/>
          <a:p>
            <a:r>
              <a:rPr lang="fi-FI" dirty="0"/>
              <a:t>Esimerkki: </a:t>
            </a:r>
            <a:r>
              <a:rPr lang="fi-FI" dirty="0" smtClean="0"/>
              <a:t>Yhteistyö rakenteissa A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23528" y="555526"/>
            <a:ext cx="8604464" cy="4536504"/>
            <a:chOff x="323528" y="555526"/>
            <a:chExt cx="8604464" cy="4536504"/>
          </a:xfrm>
        </p:grpSpPr>
        <p:sp>
          <p:nvSpPr>
            <p:cNvPr id="6" name="Suorakulmio 5"/>
            <p:cNvSpPr/>
            <p:nvPr/>
          </p:nvSpPr>
          <p:spPr>
            <a:xfrm>
              <a:off x="683568" y="987558"/>
              <a:ext cx="4428000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Valtionhallinto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148064" y="987558"/>
              <a:ext cx="2664000" cy="4104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Kuntasektori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7848000" y="987558"/>
              <a:ext cx="936104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Muu julkinen hallinto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83568" y="555526"/>
              <a:ext cx="8100536" cy="39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Julkinen </a:t>
              </a:r>
            </a:p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hallinto</a:t>
              </a:r>
              <a:endParaRPr lang="fi-FI" sz="5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Suorakulmio 25"/>
            <p:cNvSpPr/>
            <p:nvPr/>
          </p:nvSpPr>
          <p:spPr>
            <a:xfrm>
              <a:off x="39959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TEM</a:t>
              </a:r>
            </a:p>
          </p:txBody>
        </p:sp>
        <p:sp>
          <p:nvSpPr>
            <p:cNvPr id="27" name="Suorakulmio 26"/>
            <p:cNvSpPr/>
            <p:nvPr/>
          </p:nvSpPr>
          <p:spPr>
            <a:xfrm>
              <a:off x="43559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STM</a:t>
              </a:r>
            </a:p>
          </p:txBody>
        </p:sp>
        <p:sp>
          <p:nvSpPr>
            <p:cNvPr id="28" name="Suorakulmio 27"/>
            <p:cNvSpPr/>
            <p:nvPr/>
          </p:nvSpPr>
          <p:spPr>
            <a:xfrm>
              <a:off x="47160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29" name="Suorakulmio 28"/>
            <p:cNvSpPr/>
            <p:nvPr/>
          </p:nvSpPr>
          <p:spPr>
            <a:xfrm>
              <a:off x="5220072" y="1635645"/>
              <a:ext cx="324000" cy="3395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Hallinto</a:t>
              </a:r>
            </a:p>
          </p:txBody>
        </p:sp>
        <p:sp>
          <p:nvSpPr>
            <p:cNvPr id="30" name="Suorakulmio 29"/>
            <p:cNvSpPr/>
            <p:nvPr/>
          </p:nvSpPr>
          <p:spPr>
            <a:xfrm>
              <a:off x="558011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err="1">
                  <a:solidFill>
                    <a:schemeClr val="bg1"/>
                  </a:solidFill>
                </a:rPr>
                <a:t>Sote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31" name="Suorakulmio 30"/>
            <p:cNvSpPr/>
            <p:nvPr/>
          </p:nvSpPr>
          <p:spPr>
            <a:xfrm>
              <a:off x="6660232" y="1635643"/>
              <a:ext cx="324000" cy="33951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Opetus</a:t>
              </a:r>
            </a:p>
          </p:txBody>
        </p:sp>
        <p:sp>
          <p:nvSpPr>
            <p:cNvPr id="41" name="Suorakulmio 40"/>
            <p:cNvSpPr/>
            <p:nvPr/>
          </p:nvSpPr>
          <p:spPr>
            <a:xfrm>
              <a:off x="36358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LVM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32758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MMM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3" name="Suorakulmio 42"/>
            <p:cNvSpPr/>
            <p:nvPr/>
          </p:nvSpPr>
          <p:spPr>
            <a:xfrm>
              <a:off x="29158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OKM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25557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5" name="Suorakulmio 44"/>
            <p:cNvSpPr/>
            <p:nvPr/>
          </p:nvSpPr>
          <p:spPr>
            <a:xfrm>
              <a:off x="21957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PLM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18356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SM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Suorakulmio 46"/>
            <p:cNvSpPr/>
            <p:nvPr/>
          </p:nvSpPr>
          <p:spPr>
            <a:xfrm>
              <a:off x="14756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</a:t>
              </a:r>
              <a:r>
                <a:rPr lang="fi-FI" sz="500" dirty="0" smtClean="0">
                  <a:solidFill>
                    <a:schemeClr val="bg1"/>
                  </a:solidFill>
                </a:rPr>
                <a:t>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1156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UM</a:t>
              </a:r>
            </a:p>
          </p:txBody>
        </p:sp>
        <p:sp>
          <p:nvSpPr>
            <p:cNvPr id="49" name="Suorakulmio 48"/>
            <p:cNvSpPr/>
            <p:nvPr/>
          </p:nvSpPr>
          <p:spPr>
            <a:xfrm>
              <a:off x="7555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VNK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702027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Kulttuuri 7</a:t>
              </a:r>
            </a:p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vapaa.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738031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MAL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6300192" y="1635644"/>
              <a:ext cx="324000" cy="3384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Ymp.th.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3" name="Suorakulmio 52"/>
            <p:cNvSpPr/>
            <p:nvPr/>
          </p:nvSpPr>
          <p:spPr>
            <a:xfrm>
              <a:off x="594015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Pelastus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4" name="Suorakulmio 53"/>
            <p:cNvSpPr/>
            <p:nvPr/>
          </p:nvSpPr>
          <p:spPr>
            <a:xfrm>
              <a:off x="323528" y="1455654"/>
              <a:ext cx="4860048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VNK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Suorakulmio 54"/>
            <p:cNvSpPr/>
            <p:nvPr/>
          </p:nvSpPr>
          <p:spPr>
            <a:xfrm>
              <a:off x="323528" y="174368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323528" y="203171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323528" y="231975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323528" y="260778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323528" y="289581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323528" y="318384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323528" y="347187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MMM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323528" y="375991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323528" y="404794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323528" y="433597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323528" y="462400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Suorakulmio 65"/>
          <p:cNvSpPr/>
          <p:nvPr/>
        </p:nvSpPr>
        <p:spPr>
          <a:xfrm>
            <a:off x="1907704" y="627542"/>
            <a:ext cx="56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>
                <a:latin typeface="Arial Narrow" panose="020B0606020202030204" pitchFamily="34" charset="0"/>
              </a:rPr>
              <a:t>JUHTA</a:t>
            </a:r>
            <a:endParaRPr lang="fi-FI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Suorakulmio 66"/>
          <p:cNvSpPr/>
          <p:nvPr/>
        </p:nvSpPr>
        <p:spPr>
          <a:xfrm>
            <a:off x="791880" y="1131590"/>
            <a:ext cx="424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Tietokeko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Suorakulmio 67"/>
          <p:cNvSpPr/>
          <p:nvPr/>
        </p:nvSpPr>
        <p:spPr>
          <a:xfrm>
            <a:off x="2574000" y="2787774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Hitko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Suorakulmio 68"/>
          <p:cNvSpPr/>
          <p:nvPr/>
        </p:nvSpPr>
        <p:spPr>
          <a:xfrm>
            <a:off x="3294000" y="343584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>
                <a:latin typeface="Arial Narrow" panose="020B0606020202030204" pitchFamily="34" charset="0"/>
              </a:rPr>
              <a:t>M</a:t>
            </a:r>
            <a:r>
              <a:rPr lang="fi-FI" sz="500" dirty="0" err="1" smtClean="0">
                <a:latin typeface="Arial Narrow" panose="020B0606020202030204" pitchFamily="34" charset="0"/>
              </a:rPr>
              <a:t>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Suorakulmio 69"/>
          <p:cNvSpPr/>
          <p:nvPr/>
        </p:nvSpPr>
        <p:spPr>
          <a:xfrm>
            <a:off x="4004984" y="417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Ah.th.ohry</a:t>
            </a:r>
            <a:endParaRPr lang="fi-FI" sz="500" dirty="0" smtClean="0">
              <a:latin typeface="Arial Narrow" panose="020B0606020202030204" pitchFamily="34" charset="0"/>
            </a:endParaRPr>
          </a:p>
        </p:txBody>
      </p:sp>
      <p:sp>
        <p:nvSpPr>
          <p:cNvPr id="71" name="Suorakulmio 70"/>
          <p:cNvSpPr/>
          <p:nvPr/>
        </p:nvSpPr>
        <p:spPr>
          <a:xfrm>
            <a:off x="4004984" y="408392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CIO-verkosto</a:t>
            </a:r>
          </a:p>
        </p:txBody>
      </p:sp>
      <p:sp>
        <p:nvSpPr>
          <p:cNvPr id="72" name="Suorakulmio 71"/>
          <p:cNvSpPr/>
          <p:nvPr/>
        </p:nvSpPr>
        <p:spPr>
          <a:xfrm>
            <a:off x="4374000" y="432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Th.koord</a:t>
            </a:r>
            <a:r>
              <a:rPr lang="fi-FI" sz="500" dirty="0" smtClean="0">
                <a:latin typeface="Arial Narrow" panose="020B0606020202030204" pitchFamily="34" charset="0"/>
              </a:rPr>
              <a:t>.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4734000" y="4788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Th.yhry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Suorakulmio 75"/>
          <p:cNvSpPr/>
          <p:nvPr/>
        </p:nvSpPr>
        <p:spPr>
          <a:xfrm>
            <a:off x="5580144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4374000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Suorakulmio 74"/>
          <p:cNvSpPr/>
          <p:nvPr/>
        </p:nvSpPr>
        <p:spPr>
          <a:xfrm>
            <a:off x="827584" y="3003798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Valtorin asiakas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Suorakulmio 76"/>
          <p:cNvSpPr/>
          <p:nvPr/>
        </p:nvSpPr>
        <p:spPr>
          <a:xfrm>
            <a:off x="827584" y="3101822"/>
            <a:ext cx="543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Turvallisuusverkkotoiminnan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Suorakulmio 77"/>
          <p:cNvSpPr/>
          <p:nvPr/>
        </p:nvSpPr>
        <p:spPr>
          <a:xfrm>
            <a:off x="828048" y="3348000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SAPA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Suorakulmio 78"/>
          <p:cNvSpPr/>
          <p:nvPr/>
        </p:nvSpPr>
        <p:spPr>
          <a:xfrm>
            <a:off x="3294000" y="3651870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Suorakulmio 80"/>
          <p:cNvSpPr/>
          <p:nvPr/>
        </p:nvSpPr>
        <p:spPr>
          <a:xfrm>
            <a:off x="7380344" y="3517927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Suorakulmio 79"/>
          <p:cNvSpPr/>
          <p:nvPr/>
        </p:nvSpPr>
        <p:spPr>
          <a:xfrm>
            <a:off x="1907704" y="771550"/>
            <a:ext cx="56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JHKA</a:t>
            </a:r>
            <a:endParaRPr lang="fi-FI" sz="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Suorakulmio 81"/>
          <p:cNvSpPr/>
          <p:nvPr/>
        </p:nvSpPr>
        <p:spPr>
          <a:xfrm>
            <a:off x="828048" y="2916000"/>
            <a:ext cx="4176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>
                <a:solidFill>
                  <a:schemeClr val="tx1"/>
                </a:solidFill>
                <a:latin typeface="Arial Narrow" panose="020B0606020202030204" pitchFamily="34" charset="0"/>
              </a:rPr>
              <a:t>Valtion yhteisen talous- ja henkilöstöhallinnon teknologia- ja arkkitehtuuriryhmä</a:t>
            </a:r>
          </a:p>
        </p:txBody>
      </p:sp>
      <p:sp>
        <p:nvSpPr>
          <p:cNvPr id="83" name="Suorakulmio 82"/>
          <p:cNvSpPr/>
          <p:nvPr/>
        </p:nvSpPr>
        <p:spPr>
          <a:xfrm>
            <a:off x="4356152" y="4500000"/>
            <a:ext cx="1800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SOTE KA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Suorakulmio 83"/>
          <p:cNvSpPr/>
          <p:nvPr/>
        </p:nvSpPr>
        <p:spPr>
          <a:xfrm>
            <a:off x="3293628" y="3538186"/>
            <a:ext cx="2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M3A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Nuoli oikealle 2"/>
          <p:cNvSpPr/>
          <p:nvPr/>
        </p:nvSpPr>
        <p:spPr>
          <a:xfrm>
            <a:off x="2657488" y="339502"/>
            <a:ext cx="1338448" cy="581892"/>
          </a:xfrm>
          <a:prstGeom prst="rightArrow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Suunnitelma</a:t>
            </a:r>
            <a:endParaRPr lang="fi-FI" sz="1000" dirty="0">
              <a:solidFill>
                <a:schemeClr val="tx1"/>
              </a:solidFill>
            </a:endParaRPr>
          </a:p>
        </p:txBody>
      </p:sp>
      <p:cxnSp>
        <p:nvCxnSpPr>
          <p:cNvPr id="5" name="Suora nuoliyhdysviiva 4"/>
          <p:cNvCxnSpPr>
            <a:stCxn id="66" idx="2"/>
          </p:cNvCxnSpPr>
          <p:nvPr/>
        </p:nvCxnSpPr>
        <p:spPr>
          <a:xfrm flipH="1">
            <a:off x="2706056" y="699542"/>
            <a:ext cx="2045648" cy="208823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uora nuoliyhdysviiva 84"/>
          <p:cNvCxnSpPr>
            <a:stCxn id="66" idx="2"/>
            <a:endCxn id="67" idx="0"/>
          </p:cNvCxnSpPr>
          <p:nvPr/>
        </p:nvCxnSpPr>
        <p:spPr>
          <a:xfrm flipH="1">
            <a:off x="2915880" y="699542"/>
            <a:ext cx="1835824" cy="43204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uora nuoliyhdysviiva 86"/>
          <p:cNvCxnSpPr>
            <a:stCxn id="66" idx="2"/>
          </p:cNvCxnSpPr>
          <p:nvPr/>
        </p:nvCxnSpPr>
        <p:spPr>
          <a:xfrm>
            <a:off x="4751704" y="699542"/>
            <a:ext cx="251880" cy="14400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uora nuoliyhdysviiva 87"/>
          <p:cNvCxnSpPr>
            <a:stCxn id="66" idx="2"/>
            <a:endCxn id="69" idx="0"/>
          </p:cNvCxnSpPr>
          <p:nvPr/>
        </p:nvCxnSpPr>
        <p:spPr>
          <a:xfrm flipH="1">
            <a:off x="3438000" y="699542"/>
            <a:ext cx="1313704" cy="273630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uora nuoliyhdysviiva 88"/>
          <p:cNvCxnSpPr>
            <a:endCxn id="71" idx="0"/>
          </p:cNvCxnSpPr>
          <p:nvPr/>
        </p:nvCxnSpPr>
        <p:spPr>
          <a:xfrm flipH="1">
            <a:off x="4148984" y="699542"/>
            <a:ext cx="585016" cy="338438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uora nuoliyhdysviiva 89"/>
          <p:cNvCxnSpPr>
            <a:stCxn id="66" idx="0"/>
            <a:endCxn id="72" idx="0"/>
          </p:cNvCxnSpPr>
          <p:nvPr/>
        </p:nvCxnSpPr>
        <p:spPr>
          <a:xfrm flipH="1">
            <a:off x="4518000" y="627542"/>
            <a:ext cx="233704" cy="36924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uora nuoliyhdysviiva 90"/>
          <p:cNvCxnSpPr>
            <a:endCxn id="76" idx="2"/>
          </p:cNvCxnSpPr>
          <p:nvPr/>
        </p:nvCxnSpPr>
        <p:spPr>
          <a:xfrm>
            <a:off x="4751136" y="699542"/>
            <a:ext cx="973008" cy="37824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>
            <a:endCxn id="83" idx="0"/>
          </p:cNvCxnSpPr>
          <p:nvPr/>
        </p:nvCxnSpPr>
        <p:spPr>
          <a:xfrm>
            <a:off x="4760752" y="699542"/>
            <a:ext cx="495400" cy="38004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nuoliyhdysviiva 92"/>
          <p:cNvCxnSpPr>
            <a:endCxn id="73" idx="0"/>
          </p:cNvCxnSpPr>
          <p:nvPr/>
        </p:nvCxnSpPr>
        <p:spPr>
          <a:xfrm>
            <a:off x="4793952" y="771550"/>
            <a:ext cx="84048" cy="401645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uora nuoliyhdysviiva 93"/>
          <p:cNvCxnSpPr>
            <a:stCxn id="66" idx="2"/>
          </p:cNvCxnSpPr>
          <p:nvPr/>
        </p:nvCxnSpPr>
        <p:spPr>
          <a:xfrm flipH="1">
            <a:off x="2825636" y="699542"/>
            <a:ext cx="1926068" cy="26484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66" idx="2"/>
            <a:endCxn id="81" idx="0"/>
          </p:cNvCxnSpPr>
          <p:nvPr/>
        </p:nvCxnSpPr>
        <p:spPr>
          <a:xfrm>
            <a:off x="4751704" y="699542"/>
            <a:ext cx="2772640" cy="2818385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Ellipsi 95"/>
          <p:cNvSpPr/>
          <p:nvPr/>
        </p:nvSpPr>
        <p:spPr>
          <a:xfrm>
            <a:off x="2721168" y="987574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7" name="Ellipsi 96"/>
          <p:cNvSpPr/>
          <p:nvPr/>
        </p:nvSpPr>
        <p:spPr>
          <a:xfrm>
            <a:off x="2483768" y="2571750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8" name="Ellipsi 97"/>
          <p:cNvSpPr/>
          <p:nvPr/>
        </p:nvSpPr>
        <p:spPr>
          <a:xfrm>
            <a:off x="2636168" y="3075806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9" name="Ellipsi 98"/>
          <p:cNvSpPr/>
          <p:nvPr/>
        </p:nvSpPr>
        <p:spPr>
          <a:xfrm>
            <a:off x="3275856" y="3219822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0" name="Ellipsi 99"/>
          <p:cNvSpPr/>
          <p:nvPr/>
        </p:nvSpPr>
        <p:spPr>
          <a:xfrm>
            <a:off x="3945304" y="3867894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1" name="Ellipsi 100"/>
          <p:cNvSpPr/>
          <p:nvPr/>
        </p:nvSpPr>
        <p:spPr>
          <a:xfrm>
            <a:off x="4305344" y="4155926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2" name="Ellipsi 101"/>
          <p:cNvSpPr/>
          <p:nvPr/>
        </p:nvSpPr>
        <p:spPr>
          <a:xfrm>
            <a:off x="4665384" y="4587974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3" name="Ellipsi 102"/>
          <p:cNvSpPr/>
          <p:nvPr/>
        </p:nvSpPr>
        <p:spPr>
          <a:xfrm>
            <a:off x="5025424" y="4299942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4" name="Ellipsi 103"/>
          <p:cNvSpPr/>
          <p:nvPr/>
        </p:nvSpPr>
        <p:spPr>
          <a:xfrm>
            <a:off x="5529480" y="4227934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5" name="Ellipsi 104"/>
          <p:cNvSpPr/>
          <p:nvPr/>
        </p:nvSpPr>
        <p:spPr>
          <a:xfrm>
            <a:off x="7257672" y="3363838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6" name="Nuoli oikealle 85"/>
          <p:cNvSpPr/>
          <p:nvPr/>
        </p:nvSpPr>
        <p:spPr>
          <a:xfrm>
            <a:off x="5580112" y="339502"/>
            <a:ext cx="1338448" cy="581892"/>
          </a:xfrm>
          <a:prstGeom prst="rightArrow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Suunnitelman</a:t>
            </a:r>
          </a:p>
          <a:p>
            <a:pPr algn="ctr"/>
            <a:r>
              <a:rPr lang="fi-FI" sz="1000" dirty="0">
                <a:solidFill>
                  <a:schemeClr val="tx1"/>
                </a:solidFill>
              </a:rPr>
              <a:t>k</a:t>
            </a:r>
            <a:r>
              <a:rPr lang="fi-FI" sz="1000" dirty="0" smtClean="0">
                <a:solidFill>
                  <a:schemeClr val="tx1"/>
                </a:solidFill>
              </a:rPr>
              <a:t>äsittelyn tulos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38" name="Suorakulmio 37"/>
          <p:cNvSpPr/>
          <p:nvPr/>
        </p:nvSpPr>
        <p:spPr>
          <a:xfrm>
            <a:off x="5453436" y="1275606"/>
            <a:ext cx="2805236" cy="9144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Muodostaako julkisen hallinnon yhteistyöelin näkemyksen suunnitelmasta tapauskohtaisesti eri verkostotoimijoista?</a:t>
            </a:r>
            <a:endParaRPr lang="fi-F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460448" cy="504056"/>
          </a:xfrm>
        </p:spPr>
        <p:txBody>
          <a:bodyPr>
            <a:normAutofit fontScale="90000"/>
          </a:bodyPr>
          <a:lstStyle/>
          <a:p>
            <a:r>
              <a:rPr lang="fi-FI" dirty="0"/>
              <a:t>Esimerkki: </a:t>
            </a:r>
            <a:r>
              <a:rPr lang="fi-FI" dirty="0" smtClean="0"/>
              <a:t>Yhteistyö rakenteissa B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23528" y="555526"/>
            <a:ext cx="8604464" cy="4536504"/>
            <a:chOff x="323528" y="555526"/>
            <a:chExt cx="8604464" cy="4536504"/>
          </a:xfrm>
        </p:grpSpPr>
        <p:sp>
          <p:nvSpPr>
            <p:cNvPr id="6" name="Suorakulmio 5"/>
            <p:cNvSpPr/>
            <p:nvPr/>
          </p:nvSpPr>
          <p:spPr>
            <a:xfrm>
              <a:off x="683568" y="987558"/>
              <a:ext cx="4428000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Valtionhallinto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148064" y="987558"/>
              <a:ext cx="2664000" cy="4104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Kuntasektori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7848000" y="987558"/>
              <a:ext cx="936104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Muu julkinen hallinto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83568" y="555526"/>
              <a:ext cx="8100536" cy="39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Julkinen </a:t>
              </a:r>
            </a:p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hallinto</a:t>
              </a:r>
              <a:endParaRPr lang="fi-FI" sz="5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Suorakulmio 25"/>
            <p:cNvSpPr/>
            <p:nvPr/>
          </p:nvSpPr>
          <p:spPr>
            <a:xfrm>
              <a:off x="39959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TEM</a:t>
              </a:r>
            </a:p>
          </p:txBody>
        </p:sp>
        <p:sp>
          <p:nvSpPr>
            <p:cNvPr id="27" name="Suorakulmio 26"/>
            <p:cNvSpPr/>
            <p:nvPr/>
          </p:nvSpPr>
          <p:spPr>
            <a:xfrm>
              <a:off x="43559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STM</a:t>
              </a:r>
            </a:p>
          </p:txBody>
        </p:sp>
        <p:sp>
          <p:nvSpPr>
            <p:cNvPr id="28" name="Suorakulmio 27"/>
            <p:cNvSpPr/>
            <p:nvPr/>
          </p:nvSpPr>
          <p:spPr>
            <a:xfrm>
              <a:off x="47160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29" name="Suorakulmio 28"/>
            <p:cNvSpPr/>
            <p:nvPr/>
          </p:nvSpPr>
          <p:spPr>
            <a:xfrm>
              <a:off x="5220072" y="1635645"/>
              <a:ext cx="324000" cy="3395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Hallinto</a:t>
              </a:r>
            </a:p>
          </p:txBody>
        </p:sp>
        <p:sp>
          <p:nvSpPr>
            <p:cNvPr id="30" name="Suorakulmio 29"/>
            <p:cNvSpPr/>
            <p:nvPr/>
          </p:nvSpPr>
          <p:spPr>
            <a:xfrm>
              <a:off x="558011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err="1">
                  <a:solidFill>
                    <a:schemeClr val="bg1"/>
                  </a:solidFill>
                </a:rPr>
                <a:t>Sote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31" name="Suorakulmio 30"/>
            <p:cNvSpPr/>
            <p:nvPr/>
          </p:nvSpPr>
          <p:spPr>
            <a:xfrm>
              <a:off x="6660232" y="1635643"/>
              <a:ext cx="324000" cy="33951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Opetus</a:t>
              </a:r>
            </a:p>
          </p:txBody>
        </p:sp>
        <p:sp>
          <p:nvSpPr>
            <p:cNvPr id="41" name="Suorakulmio 40"/>
            <p:cNvSpPr/>
            <p:nvPr/>
          </p:nvSpPr>
          <p:spPr>
            <a:xfrm>
              <a:off x="36358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LVM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32758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MMM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3" name="Suorakulmio 42"/>
            <p:cNvSpPr/>
            <p:nvPr/>
          </p:nvSpPr>
          <p:spPr>
            <a:xfrm>
              <a:off x="29158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OKM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25557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5" name="Suorakulmio 44"/>
            <p:cNvSpPr/>
            <p:nvPr/>
          </p:nvSpPr>
          <p:spPr>
            <a:xfrm>
              <a:off x="21957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PLM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18356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SM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Suorakulmio 46"/>
            <p:cNvSpPr/>
            <p:nvPr/>
          </p:nvSpPr>
          <p:spPr>
            <a:xfrm>
              <a:off x="14756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</a:t>
              </a:r>
              <a:r>
                <a:rPr lang="fi-FI" sz="500" dirty="0" smtClean="0">
                  <a:solidFill>
                    <a:schemeClr val="bg1"/>
                  </a:solidFill>
                </a:rPr>
                <a:t>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1156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UM</a:t>
              </a:r>
            </a:p>
          </p:txBody>
        </p:sp>
        <p:sp>
          <p:nvSpPr>
            <p:cNvPr id="49" name="Suorakulmio 48"/>
            <p:cNvSpPr/>
            <p:nvPr/>
          </p:nvSpPr>
          <p:spPr>
            <a:xfrm>
              <a:off x="7555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VNK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702027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Kulttuuri 7</a:t>
              </a:r>
            </a:p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vapaa.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738031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MAL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6300192" y="1635644"/>
              <a:ext cx="324000" cy="3384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Ymp.th.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3" name="Suorakulmio 52"/>
            <p:cNvSpPr/>
            <p:nvPr/>
          </p:nvSpPr>
          <p:spPr>
            <a:xfrm>
              <a:off x="594015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Pelastus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4" name="Suorakulmio 53"/>
            <p:cNvSpPr/>
            <p:nvPr/>
          </p:nvSpPr>
          <p:spPr>
            <a:xfrm>
              <a:off x="323528" y="1455654"/>
              <a:ext cx="4860048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VNK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Suorakulmio 54"/>
            <p:cNvSpPr/>
            <p:nvPr/>
          </p:nvSpPr>
          <p:spPr>
            <a:xfrm>
              <a:off x="323528" y="174368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323528" y="203171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323528" y="231975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323528" y="260778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323528" y="289581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323528" y="318384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323528" y="347187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MMM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323528" y="375991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323528" y="404794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323528" y="433597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323528" y="462400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Suorakulmio 65"/>
          <p:cNvSpPr/>
          <p:nvPr/>
        </p:nvSpPr>
        <p:spPr>
          <a:xfrm>
            <a:off x="1907704" y="627542"/>
            <a:ext cx="56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>
                <a:latin typeface="Arial Narrow" panose="020B0606020202030204" pitchFamily="34" charset="0"/>
              </a:rPr>
              <a:t>JUHTA</a:t>
            </a:r>
            <a:endParaRPr lang="fi-FI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Suorakulmio 66"/>
          <p:cNvSpPr/>
          <p:nvPr/>
        </p:nvSpPr>
        <p:spPr>
          <a:xfrm>
            <a:off x="791880" y="1131590"/>
            <a:ext cx="424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Tietokeko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Suorakulmio 67"/>
          <p:cNvSpPr/>
          <p:nvPr/>
        </p:nvSpPr>
        <p:spPr>
          <a:xfrm>
            <a:off x="2574000" y="2787774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Hitko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Suorakulmio 68"/>
          <p:cNvSpPr/>
          <p:nvPr/>
        </p:nvSpPr>
        <p:spPr>
          <a:xfrm>
            <a:off x="3294000" y="343584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>
                <a:latin typeface="Arial Narrow" panose="020B0606020202030204" pitchFamily="34" charset="0"/>
              </a:rPr>
              <a:t>M</a:t>
            </a:r>
            <a:r>
              <a:rPr lang="fi-FI" sz="500" dirty="0" err="1" smtClean="0">
                <a:latin typeface="Arial Narrow" panose="020B0606020202030204" pitchFamily="34" charset="0"/>
              </a:rPr>
              <a:t>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Suorakulmio 69"/>
          <p:cNvSpPr/>
          <p:nvPr/>
        </p:nvSpPr>
        <p:spPr>
          <a:xfrm>
            <a:off x="4004984" y="417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Ah.th.ohry</a:t>
            </a:r>
            <a:endParaRPr lang="fi-FI" sz="500" dirty="0" smtClean="0">
              <a:latin typeface="Arial Narrow" panose="020B0606020202030204" pitchFamily="34" charset="0"/>
            </a:endParaRPr>
          </a:p>
        </p:txBody>
      </p:sp>
      <p:sp>
        <p:nvSpPr>
          <p:cNvPr id="71" name="Suorakulmio 70"/>
          <p:cNvSpPr/>
          <p:nvPr/>
        </p:nvSpPr>
        <p:spPr>
          <a:xfrm>
            <a:off x="4004984" y="408392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CIO-verkosto</a:t>
            </a:r>
          </a:p>
        </p:txBody>
      </p:sp>
      <p:sp>
        <p:nvSpPr>
          <p:cNvPr id="72" name="Suorakulmio 71"/>
          <p:cNvSpPr/>
          <p:nvPr/>
        </p:nvSpPr>
        <p:spPr>
          <a:xfrm>
            <a:off x="4374000" y="432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Th.koord</a:t>
            </a:r>
            <a:r>
              <a:rPr lang="fi-FI" sz="500" dirty="0" smtClean="0">
                <a:latin typeface="Arial Narrow" panose="020B0606020202030204" pitchFamily="34" charset="0"/>
              </a:rPr>
              <a:t>.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4734000" y="4788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Th.yhry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Suorakulmio 75"/>
          <p:cNvSpPr/>
          <p:nvPr/>
        </p:nvSpPr>
        <p:spPr>
          <a:xfrm>
            <a:off x="5580144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4374000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Suorakulmio 74"/>
          <p:cNvSpPr/>
          <p:nvPr/>
        </p:nvSpPr>
        <p:spPr>
          <a:xfrm>
            <a:off x="827584" y="3003798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Valtorin asiakas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Suorakulmio 76"/>
          <p:cNvSpPr/>
          <p:nvPr/>
        </p:nvSpPr>
        <p:spPr>
          <a:xfrm>
            <a:off x="827584" y="3101822"/>
            <a:ext cx="543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Turvallisuusverkkotoiminnan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Suorakulmio 77"/>
          <p:cNvSpPr/>
          <p:nvPr/>
        </p:nvSpPr>
        <p:spPr>
          <a:xfrm>
            <a:off x="828048" y="3348000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SAPA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Suorakulmio 78"/>
          <p:cNvSpPr/>
          <p:nvPr/>
        </p:nvSpPr>
        <p:spPr>
          <a:xfrm>
            <a:off x="3294000" y="3651870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Suorakulmio 80"/>
          <p:cNvSpPr/>
          <p:nvPr/>
        </p:nvSpPr>
        <p:spPr>
          <a:xfrm>
            <a:off x="7380344" y="3517927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Suorakulmio 79"/>
          <p:cNvSpPr/>
          <p:nvPr/>
        </p:nvSpPr>
        <p:spPr>
          <a:xfrm>
            <a:off x="1907704" y="771550"/>
            <a:ext cx="56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JHKA</a:t>
            </a:r>
            <a:endParaRPr lang="fi-FI" sz="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Suorakulmio 81"/>
          <p:cNvSpPr/>
          <p:nvPr/>
        </p:nvSpPr>
        <p:spPr>
          <a:xfrm>
            <a:off x="828048" y="2916000"/>
            <a:ext cx="4176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>
                <a:solidFill>
                  <a:schemeClr val="tx1"/>
                </a:solidFill>
                <a:latin typeface="Arial Narrow" panose="020B0606020202030204" pitchFamily="34" charset="0"/>
              </a:rPr>
              <a:t>Valtion yhteisen talous- ja henkilöstöhallinnon teknologia- ja arkkitehtuuriryhmä</a:t>
            </a:r>
          </a:p>
        </p:txBody>
      </p:sp>
      <p:sp>
        <p:nvSpPr>
          <p:cNvPr id="83" name="Suorakulmio 82"/>
          <p:cNvSpPr/>
          <p:nvPr/>
        </p:nvSpPr>
        <p:spPr>
          <a:xfrm>
            <a:off x="4356152" y="4500000"/>
            <a:ext cx="1800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SOTE KA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Suorakulmio 83"/>
          <p:cNvSpPr/>
          <p:nvPr/>
        </p:nvSpPr>
        <p:spPr>
          <a:xfrm>
            <a:off x="3293628" y="3538186"/>
            <a:ext cx="2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M3A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Nuoli oikealle 2"/>
          <p:cNvSpPr/>
          <p:nvPr/>
        </p:nvSpPr>
        <p:spPr>
          <a:xfrm>
            <a:off x="2657488" y="339502"/>
            <a:ext cx="1338448" cy="581892"/>
          </a:xfrm>
          <a:prstGeom prst="rightArrow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Suunnitelma</a:t>
            </a:r>
            <a:endParaRPr lang="fi-FI" sz="1000" dirty="0">
              <a:solidFill>
                <a:schemeClr val="tx1"/>
              </a:solidFill>
            </a:endParaRPr>
          </a:p>
        </p:txBody>
      </p:sp>
      <p:cxnSp>
        <p:nvCxnSpPr>
          <p:cNvPr id="85" name="Suora nuoliyhdysviiva 84"/>
          <p:cNvCxnSpPr>
            <a:stCxn id="66" idx="2"/>
            <a:endCxn id="67" idx="0"/>
          </p:cNvCxnSpPr>
          <p:nvPr/>
        </p:nvCxnSpPr>
        <p:spPr>
          <a:xfrm flipH="1">
            <a:off x="2915880" y="699542"/>
            <a:ext cx="1835824" cy="43204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uora nuoliyhdysviiva 86"/>
          <p:cNvCxnSpPr>
            <a:stCxn id="66" idx="2"/>
          </p:cNvCxnSpPr>
          <p:nvPr/>
        </p:nvCxnSpPr>
        <p:spPr>
          <a:xfrm>
            <a:off x="4751704" y="699542"/>
            <a:ext cx="251880" cy="7200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orakulmio 37"/>
          <p:cNvSpPr/>
          <p:nvPr/>
        </p:nvSpPr>
        <p:spPr>
          <a:xfrm>
            <a:off x="5453436" y="1275606"/>
            <a:ext cx="2805236" cy="9144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Muodostaako julkisen hallinnon yhteistyöelin näkemyksen muiden yhteistyörakenteiden näkemyksistä?</a:t>
            </a:r>
            <a:endParaRPr lang="fi-FI" sz="1000" dirty="0">
              <a:solidFill>
                <a:schemeClr val="tx1"/>
              </a:solidFill>
            </a:endParaRPr>
          </a:p>
        </p:txBody>
      </p:sp>
      <p:cxnSp>
        <p:nvCxnSpPr>
          <p:cNvPr id="86" name="Suora nuoliyhdysviiva 85"/>
          <p:cNvCxnSpPr>
            <a:stCxn id="68" idx="0"/>
          </p:cNvCxnSpPr>
          <p:nvPr/>
        </p:nvCxnSpPr>
        <p:spPr>
          <a:xfrm flipV="1">
            <a:off x="2718000" y="1203590"/>
            <a:ext cx="197816" cy="1584184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69" idx="0"/>
          </p:cNvCxnSpPr>
          <p:nvPr/>
        </p:nvCxnSpPr>
        <p:spPr>
          <a:xfrm flipH="1" flipV="1">
            <a:off x="2915816" y="1203590"/>
            <a:ext cx="522184" cy="2232256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uora nuoliyhdysviiva 95"/>
          <p:cNvCxnSpPr>
            <a:stCxn id="71" idx="0"/>
          </p:cNvCxnSpPr>
          <p:nvPr/>
        </p:nvCxnSpPr>
        <p:spPr>
          <a:xfrm flipH="1" flipV="1">
            <a:off x="2915816" y="1203590"/>
            <a:ext cx="1233168" cy="2880336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nuoliyhdysviiva 96"/>
          <p:cNvCxnSpPr>
            <a:stCxn id="72" idx="0"/>
          </p:cNvCxnSpPr>
          <p:nvPr/>
        </p:nvCxnSpPr>
        <p:spPr>
          <a:xfrm flipH="1" flipV="1">
            <a:off x="2915816" y="1275606"/>
            <a:ext cx="1602184" cy="3044394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>
            <a:stCxn id="83" idx="0"/>
          </p:cNvCxnSpPr>
          <p:nvPr/>
        </p:nvCxnSpPr>
        <p:spPr>
          <a:xfrm flipH="1" flipV="1">
            <a:off x="5003584" y="843550"/>
            <a:ext cx="252568" cy="3656450"/>
          </a:xfrm>
          <a:prstGeom prst="straightConnector1">
            <a:avLst/>
          </a:prstGeom>
          <a:ln>
            <a:solidFill>
              <a:srgbClr val="FF99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uora nuoliyhdysviiva 98"/>
          <p:cNvCxnSpPr>
            <a:stCxn id="82" idx="0"/>
          </p:cNvCxnSpPr>
          <p:nvPr/>
        </p:nvCxnSpPr>
        <p:spPr>
          <a:xfrm flipV="1">
            <a:off x="2916048" y="843550"/>
            <a:ext cx="2087536" cy="2072450"/>
          </a:xfrm>
          <a:prstGeom prst="straightConnector1">
            <a:avLst/>
          </a:prstGeom>
          <a:ln>
            <a:solidFill>
              <a:srgbClr val="FF99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nuoliyhdysviiva 99"/>
          <p:cNvCxnSpPr/>
          <p:nvPr/>
        </p:nvCxnSpPr>
        <p:spPr>
          <a:xfrm flipV="1">
            <a:off x="3599856" y="843550"/>
            <a:ext cx="1403728" cy="2746378"/>
          </a:xfrm>
          <a:prstGeom prst="straightConnector1">
            <a:avLst/>
          </a:prstGeom>
          <a:ln>
            <a:solidFill>
              <a:srgbClr val="FF99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nuoliyhdysviiva 100"/>
          <p:cNvCxnSpPr/>
          <p:nvPr/>
        </p:nvCxnSpPr>
        <p:spPr>
          <a:xfrm flipV="1">
            <a:off x="2915816" y="843550"/>
            <a:ext cx="2087768" cy="2504450"/>
          </a:xfrm>
          <a:prstGeom prst="straightConnector1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uora nuoliyhdysviiva 138"/>
          <p:cNvCxnSpPr>
            <a:stCxn id="81" idx="0"/>
          </p:cNvCxnSpPr>
          <p:nvPr/>
        </p:nvCxnSpPr>
        <p:spPr>
          <a:xfrm flipH="1" flipV="1">
            <a:off x="5003584" y="921394"/>
            <a:ext cx="2520760" cy="2596533"/>
          </a:xfrm>
          <a:prstGeom prst="straightConnector1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uora nuoliyhdysviiva 139"/>
          <p:cNvCxnSpPr>
            <a:stCxn id="75" idx="2"/>
          </p:cNvCxnSpPr>
          <p:nvPr/>
        </p:nvCxnSpPr>
        <p:spPr>
          <a:xfrm flipV="1">
            <a:off x="2915584" y="1275606"/>
            <a:ext cx="232" cy="1800192"/>
          </a:xfrm>
          <a:prstGeom prst="straightConnector1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nuoliyhdysviiva 143"/>
          <p:cNvCxnSpPr/>
          <p:nvPr/>
        </p:nvCxnSpPr>
        <p:spPr>
          <a:xfrm flipV="1">
            <a:off x="2051720" y="1275606"/>
            <a:ext cx="863864" cy="1728192"/>
          </a:xfrm>
          <a:prstGeom prst="straightConnector1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lipsi 146"/>
          <p:cNvSpPr/>
          <p:nvPr/>
        </p:nvSpPr>
        <p:spPr>
          <a:xfrm>
            <a:off x="4747667" y="657728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48" name="Ellipsi 147"/>
          <p:cNvSpPr/>
          <p:nvPr/>
        </p:nvSpPr>
        <p:spPr>
          <a:xfrm>
            <a:off x="2721168" y="987574"/>
            <a:ext cx="410672" cy="36004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x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8" name="Nuoli oikealle 87"/>
          <p:cNvSpPr/>
          <p:nvPr/>
        </p:nvSpPr>
        <p:spPr>
          <a:xfrm>
            <a:off x="5796136" y="339502"/>
            <a:ext cx="1338448" cy="581892"/>
          </a:xfrm>
          <a:prstGeom prst="rightArrow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Suunnitelman</a:t>
            </a:r>
          </a:p>
          <a:p>
            <a:pPr algn="ctr"/>
            <a:r>
              <a:rPr lang="fi-FI" sz="1000" dirty="0">
                <a:solidFill>
                  <a:schemeClr val="tx1"/>
                </a:solidFill>
              </a:rPr>
              <a:t>k</a:t>
            </a:r>
            <a:r>
              <a:rPr lang="fi-FI" sz="1000" dirty="0" smtClean="0">
                <a:solidFill>
                  <a:schemeClr val="tx1"/>
                </a:solidFill>
              </a:rPr>
              <a:t>äsittelyn tulos</a:t>
            </a:r>
            <a:endParaRPr lang="fi-F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987574"/>
            <a:ext cx="7380376" cy="3584392"/>
          </a:xfrm>
        </p:spPr>
        <p:txBody>
          <a:bodyPr/>
          <a:lstStyle/>
          <a:p>
            <a:r>
              <a:rPr lang="fi-FI" dirty="0" smtClean="0"/>
              <a:t>Missä määrin syytä kartoittaa lisää olemassa olevia rakenteita ja niiden tehtäviä?</a:t>
            </a:r>
          </a:p>
          <a:p>
            <a:pPr lvl="1"/>
            <a:r>
              <a:rPr lang="fi-FI" dirty="0" smtClean="0"/>
              <a:t>Yhteistyöorgaanien välinen vuorovaikutus</a:t>
            </a:r>
          </a:p>
          <a:p>
            <a:pPr lvl="1"/>
            <a:r>
              <a:rPr lang="fi-FI" dirty="0" smtClean="0"/>
              <a:t>Päällekkäisyyksien poistaminen</a:t>
            </a:r>
          </a:p>
          <a:p>
            <a:r>
              <a:rPr lang="fi-FI" dirty="0" smtClean="0"/>
              <a:t>Nykytilasta analysoitavat kohteet</a:t>
            </a:r>
          </a:p>
          <a:p>
            <a:pPr lvl="1"/>
            <a:r>
              <a:rPr lang="fi-FI" dirty="0" smtClean="0"/>
              <a:t>Tavoitteet, tehtävät, tulokset</a:t>
            </a:r>
          </a:p>
          <a:p>
            <a:pPr lvl="1"/>
            <a:r>
              <a:rPr lang="fi-FI" dirty="0" smtClean="0"/>
              <a:t>Kehitystarpeet yms.</a:t>
            </a:r>
          </a:p>
          <a:p>
            <a:r>
              <a:rPr lang="fi-FI" dirty="0" smtClean="0"/>
              <a:t>Nykytilan jäsentämisen muutos-/kehitystarpeita</a:t>
            </a:r>
          </a:p>
          <a:p>
            <a:r>
              <a:rPr lang="fi-FI" dirty="0" smtClean="0"/>
              <a:t>Analyysin tuotos</a:t>
            </a:r>
          </a:p>
          <a:p>
            <a:pPr lvl="1"/>
            <a:r>
              <a:rPr lang="fi-FI" dirty="0" smtClean="0"/>
              <a:t>Dokumentoitu kuvaus</a:t>
            </a:r>
          </a:p>
          <a:p>
            <a:pPr lvl="1"/>
            <a:r>
              <a:rPr lang="fi-FI" dirty="0" smtClean="0"/>
              <a:t>Ketkä haluaa osallistua työstämiseen?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1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5. Tehtävänanto 2.10. kokoukseen - informaation tuottaminen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90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8316480" cy="88987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Suositustyyppisen informaation tuottaminen tulevaisuudessa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informaatiota toiminnan ja tiedonhallinnan tueksi tarvitaan?</a:t>
            </a:r>
          </a:p>
          <a:p>
            <a:pPr lvl="1"/>
            <a:r>
              <a:rPr lang="fi-FI" dirty="0" smtClean="0"/>
              <a:t>Nykyiset puutteet / kehittämiskohteet</a:t>
            </a:r>
          </a:p>
          <a:p>
            <a:pPr lvl="1"/>
            <a:r>
              <a:rPr lang="fi-FI" dirty="0" smtClean="0"/>
              <a:t>Suositusten kohteet (kehittäminen, tuotanto, hankinnat, …)</a:t>
            </a:r>
          </a:p>
          <a:p>
            <a:pPr lvl="1"/>
            <a:r>
              <a:rPr lang="fi-FI" dirty="0" smtClean="0"/>
              <a:t>Informaation muoto (tekninen eritelmä, menetelmä/ohje, …)</a:t>
            </a:r>
          </a:p>
          <a:p>
            <a:pPr lvl="1"/>
            <a:r>
              <a:rPr lang="fi-FI" dirty="0" smtClean="0"/>
              <a:t>&lt; muuta &gt;</a:t>
            </a:r>
          </a:p>
          <a:p>
            <a:r>
              <a:rPr lang="fi-FI" dirty="0" smtClean="0"/>
              <a:t>Informaation tuotantoprosessi</a:t>
            </a:r>
          </a:p>
          <a:p>
            <a:pPr lvl="1"/>
            <a:r>
              <a:rPr lang="fi-FI" dirty="0" smtClean="0"/>
              <a:t>Nykyiset puutteet / kehittämiskohteet</a:t>
            </a:r>
          </a:p>
          <a:p>
            <a:pPr lvl="1"/>
            <a:r>
              <a:rPr lang="fi-FI" dirty="0" smtClean="0"/>
              <a:t>Ks. </a:t>
            </a:r>
            <a:r>
              <a:rPr lang="fi-FI" dirty="0"/>
              <a:t>s</a:t>
            </a:r>
            <a:r>
              <a:rPr lang="fi-FI" dirty="0" smtClean="0"/>
              <a:t>euraava dia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8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9"/>
            <a:ext cx="7380376" cy="53944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Informaation tuotantoprosessin suunnittelu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3867894"/>
            <a:ext cx="8244472" cy="468052"/>
          </a:xfrm>
        </p:spPr>
        <p:txBody>
          <a:bodyPr/>
          <a:lstStyle/>
          <a:p>
            <a:pPr marL="180975" indent="-180975">
              <a:spcAft>
                <a:spcPts val="300"/>
              </a:spcAft>
              <a:buFont typeface="+mj-lt"/>
              <a:buAutoNum type="arabicPeriod"/>
            </a:pPr>
            <a:r>
              <a:rPr lang="fi-FI" sz="1200" dirty="0" smtClean="0"/>
              <a:t>Prosessi(t), joilla kehitystarpeet kootaan viranomaisilta, palvelun tuottajilta, yms.</a:t>
            </a:r>
          </a:p>
          <a:p>
            <a:pPr marL="180975" indent="-180975">
              <a:spcAft>
                <a:spcPts val="300"/>
              </a:spcAft>
              <a:buFont typeface="+mj-lt"/>
              <a:buAutoNum type="arabicPeriod"/>
            </a:pPr>
            <a:r>
              <a:rPr lang="fi-FI" sz="1200" dirty="0" smtClean="0"/>
              <a:t>Prosessi(t), joilla yhteistyössä syntyvät kehitystarpeet kootaan ja kanavoidaan tuotantoon</a:t>
            </a:r>
          </a:p>
          <a:p>
            <a:pPr marL="180975" indent="-180975">
              <a:spcAft>
                <a:spcPts val="300"/>
              </a:spcAft>
              <a:buFont typeface="+mj-lt"/>
              <a:buAutoNum type="arabicPeriod"/>
            </a:pPr>
            <a:r>
              <a:rPr lang="fi-FI" sz="1200" dirty="0" smtClean="0"/>
              <a:t>Prosessi(t), jolla informaation tuotantoa ohjataan</a:t>
            </a:r>
          </a:p>
          <a:p>
            <a:pPr marL="180975" indent="-180975">
              <a:spcAft>
                <a:spcPts val="300"/>
              </a:spcAft>
              <a:buFont typeface="+mj-lt"/>
              <a:buAutoNum type="arabicPeriod"/>
            </a:pPr>
            <a:r>
              <a:rPr lang="fi-FI" sz="1200" dirty="0" smtClean="0"/>
              <a:t>Prosessi(t), joilla suositukset / hyvät käytännöt hyväksytään</a:t>
            </a:r>
          </a:p>
          <a:p>
            <a:pPr marL="180975" indent="-180975">
              <a:spcAft>
                <a:spcPts val="300"/>
              </a:spcAft>
              <a:buFont typeface="+mj-lt"/>
              <a:buAutoNum type="arabicPeriod"/>
            </a:pPr>
            <a:r>
              <a:rPr lang="fi-FI" sz="1200" dirty="0" smtClean="0"/>
              <a:t>Prosessi(t), jolla kootaan suoritusten / hyvien käytäntöjen soveltamisen kokemukset   </a:t>
            </a: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3996080" y="555526"/>
            <a:ext cx="1296000" cy="79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/>
              <a:t>Tiedonhallinnan ja TVT-palvelu-tuotannon</a:t>
            </a:r>
          </a:p>
          <a:p>
            <a:pPr algn="ctr"/>
            <a:r>
              <a:rPr lang="fi-FI" sz="1200" dirty="0"/>
              <a:t>y</a:t>
            </a:r>
            <a:r>
              <a:rPr lang="fi-FI" sz="1200" dirty="0" smtClean="0"/>
              <a:t>hteistyö</a:t>
            </a:r>
            <a:endParaRPr lang="fi-FI" sz="1200" dirty="0"/>
          </a:p>
        </p:txBody>
      </p:sp>
      <p:sp>
        <p:nvSpPr>
          <p:cNvPr id="6" name="Suorakulmio 5"/>
          <p:cNvSpPr/>
          <p:nvPr/>
        </p:nvSpPr>
        <p:spPr>
          <a:xfrm>
            <a:off x="1115616" y="1851670"/>
            <a:ext cx="1296144" cy="792088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/>
              <a:t>Viranomaiset / palvelujen tuottajat</a:t>
            </a:r>
            <a:endParaRPr lang="fi-FI" sz="1200" dirty="0"/>
          </a:p>
        </p:txBody>
      </p:sp>
      <p:sp>
        <p:nvSpPr>
          <p:cNvPr id="7" name="Suorakulmio 6"/>
          <p:cNvSpPr/>
          <p:nvPr/>
        </p:nvSpPr>
        <p:spPr>
          <a:xfrm>
            <a:off x="6876400" y="1851670"/>
            <a:ext cx="1296000" cy="79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/>
              <a:t>Viranomaiset / palvelujen tuottajat</a:t>
            </a:r>
            <a:endParaRPr lang="fi-FI" sz="1200" dirty="0"/>
          </a:p>
        </p:txBody>
      </p:sp>
      <p:sp>
        <p:nvSpPr>
          <p:cNvPr id="8" name="Suorakulmio 7"/>
          <p:cNvSpPr/>
          <p:nvPr/>
        </p:nvSpPr>
        <p:spPr>
          <a:xfrm>
            <a:off x="3960004" y="3109799"/>
            <a:ext cx="1296000" cy="79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/>
              <a:t>Tiedonhallinta-lautakunta</a:t>
            </a:r>
            <a:endParaRPr lang="fi-FI" sz="1200" dirty="0"/>
          </a:p>
        </p:txBody>
      </p:sp>
      <p:sp>
        <p:nvSpPr>
          <p:cNvPr id="9" name="Suorakulmio 8"/>
          <p:cNvSpPr/>
          <p:nvPr/>
        </p:nvSpPr>
        <p:spPr>
          <a:xfrm>
            <a:off x="2915816" y="1838241"/>
            <a:ext cx="3312368" cy="79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Informaation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tuotantoprosessi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1" name="Ylös kääntyvä nuoli 10"/>
          <p:cNvSpPr/>
          <p:nvPr/>
        </p:nvSpPr>
        <p:spPr>
          <a:xfrm rot="5400000" flipH="1">
            <a:off x="2247375" y="71839"/>
            <a:ext cx="1024359" cy="2279764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2" name="Ylös kääntyvä nuoli 11"/>
          <p:cNvSpPr/>
          <p:nvPr/>
        </p:nvSpPr>
        <p:spPr>
          <a:xfrm rot="5400000">
            <a:off x="2246554" y="2215012"/>
            <a:ext cx="1026000" cy="2279764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3" name="Ylös kääntyvä nuoli 12"/>
          <p:cNvSpPr/>
          <p:nvPr/>
        </p:nvSpPr>
        <p:spPr>
          <a:xfrm rot="10800000" flipV="1">
            <a:off x="3059920" y="2681283"/>
            <a:ext cx="792000" cy="754562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4" name="Ylös kääntyvä nuoli 13"/>
          <p:cNvSpPr/>
          <p:nvPr/>
        </p:nvSpPr>
        <p:spPr>
          <a:xfrm rot="10800000">
            <a:off x="3077247" y="1059582"/>
            <a:ext cx="792561" cy="756000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7" name="Ylös kääntyvä nuoli 16"/>
          <p:cNvSpPr/>
          <p:nvPr/>
        </p:nvSpPr>
        <p:spPr>
          <a:xfrm rot="5400000" flipV="1">
            <a:off x="5990488" y="2233382"/>
            <a:ext cx="1026000" cy="2278800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b="1" dirty="0"/>
          </a:p>
        </p:txBody>
      </p:sp>
      <p:sp>
        <p:nvSpPr>
          <p:cNvPr id="18" name="Ylös kääntyvä nuoli 17"/>
          <p:cNvSpPr/>
          <p:nvPr/>
        </p:nvSpPr>
        <p:spPr>
          <a:xfrm rot="5400000" flipH="1" flipV="1">
            <a:off x="5991309" y="72322"/>
            <a:ext cx="1024359" cy="2278800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9" name="Nuoli oikealle 18"/>
          <p:cNvSpPr/>
          <p:nvPr/>
        </p:nvSpPr>
        <p:spPr>
          <a:xfrm rot="16200000">
            <a:off x="4182357" y="2740929"/>
            <a:ext cx="377281" cy="257988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0" name="Nuoli oikealle 19"/>
          <p:cNvSpPr/>
          <p:nvPr/>
        </p:nvSpPr>
        <p:spPr>
          <a:xfrm rot="5400000">
            <a:off x="4224322" y="1462027"/>
            <a:ext cx="377281" cy="257988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1" name="Ylös kääntyvä nuoli 20"/>
          <p:cNvSpPr/>
          <p:nvPr/>
        </p:nvSpPr>
        <p:spPr>
          <a:xfrm rot="16200000" flipV="1">
            <a:off x="5443874" y="1771883"/>
            <a:ext cx="768349" cy="1792017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2" name="Ylös kääntyvä nuoli 21"/>
          <p:cNvSpPr/>
          <p:nvPr/>
        </p:nvSpPr>
        <p:spPr>
          <a:xfrm rot="16200000" flipH="1" flipV="1">
            <a:off x="5444648" y="907014"/>
            <a:ext cx="766800" cy="1792017"/>
          </a:xfrm>
          <a:prstGeom prst="bentUpArrow">
            <a:avLst>
              <a:gd name="adj1" fmla="val 13974"/>
              <a:gd name="adj2" fmla="val 15353"/>
              <a:gd name="adj3" fmla="val 1764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4" name="Nuoli oikealle 23"/>
          <p:cNvSpPr/>
          <p:nvPr/>
        </p:nvSpPr>
        <p:spPr>
          <a:xfrm>
            <a:off x="2483768" y="2097738"/>
            <a:ext cx="377281" cy="257988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5" name="Ellipsi 24"/>
          <p:cNvSpPr/>
          <p:nvPr/>
        </p:nvSpPr>
        <p:spPr>
          <a:xfrm>
            <a:off x="1691063" y="1118293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1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26" name="Ellipsi 25"/>
          <p:cNvSpPr/>
          <p:nvPr/>
        </p:nvSpPr>
        <p:spPr>
          <a:xfrm>
            <a:off x="1691680" y="300383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Ellipsi 26"/>
          <p:cNvSpPr/>
          <p:nvPr/>
        </p:nvSpPr>
        <p:spPr>
          <a:xfrm>
            <a:off x="2483151" y="170765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Ellipsi 27"/>
          <p:cNvSpPr/>
          <p:nvPr/>
        </p:nvSpPr>
        <p:spPr>
          <a:xfrm>
            <a:off x="3203231" y="120359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Ellipsi 28"/>
          <p:cNvSpPr/>
          <p:nvPr/>
        </p:nvSpPr>
        <p:spPr>
          <a:xfrm>
            <a:off x="3203848" y="2859822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i 29"/>
          <p:cNvSpPr/>
          <p:nvPr/>
        </p:nvSpPr>
        <p:spPr>
          <a:xfrm>
            <a:off x="3851952" y="141965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3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31" name="Ellipsi 30"/>
          <p:cNvSpPr/>
          <p:nvPr/>
        </p:nvSpPr>
        <p:spPr>
          <a:xfrm>
            <a:off x="3851920" y="271579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3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32" name="Ellipsi 31"/>
          <p:cNvSpPr/>
          <p:nvPr/>
        </p:nvSpPr>
        <p:spPr>
          <a:xfrm>
            <a:off x="5148096" y="1419622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" name="Ellipsi 32"/>
          <p:cNvSpPr/>
          <p:nvPr/>
        </p:nvSpPr>
        <p:spPr>
          <a:xfrm>
            <a:off x="5148064" y="271579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Ellipsi 33"/>
          <p:cNvSpPr/>
          <p:nvPr/>
        </p:nvSpPr>
        <p:spPr>
          <a:xfrm>
            <a:off x="7092312" y="278777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5</a:t>
            </a:r>
            <a:endParaRPr lang="fi-FI" sz="1600" b="1" dirty="0">
              <a:solidFill>
                <a:schemeClr val="tx1"/>
              </a:solidFill>
            </a:endParaRPr>
          </a:p>
        </p:txBody>
      </p:sp>
      <p:sp>
        <p:nvSpPr>
          <p:cNvPr id="35" name="Ellipsi 34"/>
          <p:cNvSpPr/>
          <p:nvPr/>
        </p:nvSpPr>
        <p:spPr>
          <a:xfrm>
            <a:off x="7092280" y="141965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600" b="1" dirty="0" smtClean="0">
                <a:solidFill>
                  <a:schemeClr val="tx1"/>
                </a:solidFill>
              </a:rPr>
              <a:t>5</a:t>
            </a:r>
            <a:endParaRPr lang="fi-FI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</a:p>
          <a:p>
            <a:r>
              <a:rPr lang="fi-FI" smtClean="0"/>
              <a:t>Titteli loremipsum dolores sitamet</a:t>
            </a:r>
          </a:p>
          <a:p>
            <a:r>
              <a:rPr lang="fi-FI" smtClean="0"/>
              <a:t>Puh. 0295 16001 (vaihde)</a:t>
            </a:r>
          </a:p>
          <a:p>
            <a:r>
              <a:rPr lang="fi-FI" smtClean="0"/>
              <a:t>Lisätieto: etunimi.sukunimi@vm.fi</a:t>
            </a:r>
          </a:p>
          <a:p>
            <a:r>
              <a:rPr lang="fi-FI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Kotitehtävien analyysi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55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Kotitehtävien </a:t>
            </a:r>
            <a:r>
              <a:rPr lang="fi-FI" dirty="0" err="1" smtClean="0"/>
              <a:t>sorttaus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323528" y="1621282"/>
            <a:ext cx="1008112" cy="244827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fi-FI" sz="1000" b="1" dirty="0" smtClean="0"/>
              <a:t>Ryhmän nimi</a:t>
            </a:r>
          </a:p>
          <a:p>
            <a:pPr marL="0" indent="0" algn="ctr"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7" name="Sisällön paikkamerkki 5"/>
          <p:cNvSpPr txBox="1">
            <a:spLocks/>
          </p:cNvSpPr>
          <p:nvPr/>
        </p:nvSpPr>
        <p:spPr>
          <a:xfrm>
            <a:off x="1403648" y="1621282"/>
            <a:ext cx="1008112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Tunniste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8" name="Sisällön paikkamerkki 5"/>
          <p:cNvSpPr txBox="1">
            <a:spLocks/>
          </p:cNvSpPr>
          <p:nvPr/>
        </p:nvSpPr>
        <p:spPr>
          <a:xfrm>
            <a:off x="2483768" y="1621282"/>
            <a:ext cx="936000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Taso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Julkinen hallinto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Toimiala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 smtClean="0"/>
              <a:t> Hallinnon-ala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Virasto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Tehtävä / palvelu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9" name="Sisällön paikkamerkki 5"/>
          <p:cNvSpPr txBox="1">
            <a:spLocks/>
          </p:cNvSpPr>
          <p:nvPr/>
        </p:nvSpPr>
        <p:spPr>
          <a:xfrm>
            <a:off x="3491880" y="1621282"/>
            <a:ext cx="864000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Toimiala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err="1" smtClean="0"/>
              <a:t>VNOSin</a:t>
            </a:r>
            <a:r>
              <a:rPr lang="fi-FI" sz="900" dirty="0" smtClean="0"/>
              <a:t> mukainen toimiala-jako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10" name="Sisällön paikkamerkki 5"/>
          <p:cNvSpPr txBox="1">
            <a:spLocks/>
          </p:cNvSpPr>
          <p:nvPr/>
        </p:nvSpPr>
        <p:spPr>
          <a:xfrm>
            <a:off x="4428080" y="1621282"/>
            <a:ext cx="1152032" cy="2448272"/>
          </a:xfrm>
          <a:prstGeom prst="rect">
            <a:avLst/>
          </a:prstGeom>
          <a:solidFill>
            <a:srgbClr val="FEE7DA"/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Ohjauksen kohde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i-FI" sz="900" dirty="0" smtClean="0"/>
              <a:t>Pääasiallinen kohde: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 smtClean="0"/>
              <a:t> Tavoitteet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Tuotanto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Kehittäminen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11" name="Sisällön paikkamerkki 5"/>
          <p:cNvSpPr txBox="1">
            <a:spLocks/>
          </p:cNvSpPr>
          <p:nvPr/>
        </p:nvSpPr>
        <p:spPr>
          <a:xfrm>
            <a:off x="5652216" y="1621282"/>
            <a:ext cx="1800104" cy="2448272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Ohjausväline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i-FI" sz="900" dirty="0" smtClean="0"/>
              <a:t>Pääasiallinen ohjausväline: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 smtClean="0"/>
              <a:t> Tulosohjaus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Omistajaohjaus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Informaatio-ohjaus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Julkinen-markkina –yhteistyö (PPP)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Julkinen-markkina-kansalainen –yhteistyö (PPPP)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30" y="915566"/>
            <a:ext cx="8649868" cy="633708"/>
          </a:xfrm>
          <a:prstGeom prst="rect">
            <a:avLst/>
          </a:prstGeom>
        </p:spPr>
      </p:pic>
      <p:sp>
        <p:nvSpPr>
          <p:cNvPr id="13" name="Sisällön paikkamerkki 5"/>
          <p:cNvSpPr txBox="1">
            <a:spLocks/>
          </p:cNvSpPr>
          <p:nvPr/>
        </p:nvSpPr>
        <p:spPr>
          <a:xfrm>
            <a:off x="7524432" y="1621282"/>
            <a:ext cx="145776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b="1" dirty="0" smtClean="0"/>
              <a:t>Tehtäväala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Arkistointi/tiedon säilytys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Digitalisaation edistäminen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KA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Tiedonhallinta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Tietohallinto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Tietoturva – varautuminen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Valtio – kunta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Viraston tehtävät</a:t>
            </a:r>
          </a:p>
          <a:p>
            <a:pPr marL="85725" indent="-85725">
              <a:spcAft>
                <a:spcPts val="300"/>
              </a:spcAft>
            </a:pPr>
            <a:r>
              <a:rPr lang="fi-FI" sz="900" dirty="0"/>
              <a:t> </a:t>
            </a:r>
            <a:r>
              <a:rPr lang="fi-FI" sz="900" dirty="0" smtClean="0"/>
              <a:t>Yhteiset palvelut</a:t>
            </a:r>
          </a:p>
          <a:p>
            <a:pPr marL="0" indent="0" algn="ctr">
              <a:buFont typeface="Verdana" panose="020B0604030504040204" pitchFamily="34" charset="0"/>
              <a:buNone/>
            </a:pPr>
            <a:r>
              <a:rPr lang="fi-FI" sz="1000" dirty="0" smtClean="0"/>
              <a:t> </a:t>
            </a:r>
            <a:endParaRPr lang="fi-FI" sz="1000" dirty="0"/>
          </a:p>
        </p:txBody>
      </p:sp>
      <p:sp>
        <p:nvSpPr>
          <p:cNvPr id="14" name="Sisällön paikkamerkki 2"/>
          <p:cNvSpPr txBox="1">
            <a:spLocks/>
          </p:cNvSpPr>
          <p:nvPr/>
        </p:nvSpPr>
        <p:spPr>
          <a:xfrm>
            <a:off x="395536" y="4243942"/>
            <a:ext cx="8280920" cy="272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buFont typeface="Arial" panose="020B0604020202020204" pitchFamily="34" charset="0"/>
              <a:buChar char="•"/>
            </a:pPr>
            <a:r>
              <a:rPr lang="fi-FI" sz="1400" dirty="0" smtClean="0"/>
              <a:t>Alustava jäsennystapa </a:t>
            </a:r>
            <a:r>
              <a:rPr lang="fi-FI" sz="1400" dirty="0" smtClean="0">
                <a:sym typeface="Wingdings" panose="05000000000000000000" pitchFamily="2" charset="2"/>
              </a:rPr>
              <a:t> muutos-/kehitystarpeita</a:t>
            </a:r>
            <a:endParaRPr lang="fi-FI" sz="1400" dirty="0" smtClean="0"/>
          </a:p>
        </p:txBody>
      </p:sp>
    </p:spTree>
    <p:extLst>
      <p:ext uri="{BB962C8B-B14F-4D97-AF65-F5344CB8AC3E}">
        <p14:creationId xmlns:p14="http://schemas.microsoft.com/office/powerpoint/2010/main" val="12497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51470"/>
            <a:ext cx="7380376" cy="662692"/>
          </a:xfrm>
        </p:spPr>
        <p:txBody>
          <a:bodyPr/>
          <a:lstStyle/>
          <a:p>
            <a:r>
              <a:rPr lang="fi-FI" dirty="0" smtClean="0"/>
              <a:t>Esimerkki 1: Tietohallinnon yhteistyöryhmät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27534"/>
            <a:ext cx="6984776" cy="42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23478"/>
            <a:ext cx="7380376" cy="504056"/>
          </a:xfrm>
        </p:spPr>
        <p:txBody>
          <a:bodyPr>
            <a:normAutofit fontScale="90000"/>
          </a:bodyPr>
          <a:lstStyle/>
          <a:p>
            <a:r>
              <a:rPr lang="fi-FI" dirty="0"/>
              <a:t>Esimerkki: Tietohallinnon </a:t>
            </a:r>
            <a:r>
              <a:rPr lang="fi-FI" dirty="0" smtClean="0"/>
              <a:t>yhteistyö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23528" y="555526"/>
            <a:ext cx="8604464" cy="4536504"/>
            <a:chOff x="323528" y="555526"/>
            <a:chExt cx="8604464" cy="4536504"/>
          </a:xfrm>
        </p:grpSpPr>
        <p:sp>
          <p:nvSpPr>
            <p:cNvPr id="6" name="Suorakulmio 5"/>
            <p:cNvSpPr/>
            <p:nvPr/>
          </p:nvSpPr>
          <p:spPr>
            <a:xfrm>
              <a:off x="683568" y="987558"/>
              <a:ext cx="4428000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Valtionhallinto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148064" y="987558"/>
              <a:ext cx="2664000" cy="4104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Kuntasektori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7848000" y="987558"/>
              <a:ext cx="936104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Muu julkinen hallinto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83568" y="555526"/>
              <a:ext cx="8100536" cy="39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Julkinen </a:t>
              </a:r>
            </a:p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hallinto</a:t>
              </a:r>
              <a:endParaRPr lang="fi-FI" sz="5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Suorakulmio 25"/>
            <p:cNvSpPr/>
            <p:nvPr/>
          </p:nvSpPr>
          <p:spPr>
            <a:xfrm>
              <a:off x="39959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TEM</a:t>
              </a:r>
            </a:p>
          </p:txBody>
        </p:sp>
        <p:sp>
          <p:nvSpPr>
            <p:cNvPr id="27" name="Suorakulmio 26"/>
            <p:cNvSpPr/>
            <p:nvPr/>
          </p:nvSpPr>
          <p:spPr>
            <a:xfrm>
              <a:off x="43559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STM</a:t>
              </a:r>
            </a:p>
          </p:txBody>
        </p:sp>
        <p:sp>
          <p:nvSpPr>
            <p:cNvPr id="28" name="Suorakulmio 27"/>
            <p:cNvSpPr/>
            <p:nvPr/>
          </p:nvSpPr>
          <p:spPr>
            <a:xfrm>
              <a:off x="47160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29" name="Suorakulmio 28"/>
            <p:cNvSpPr/>
            <p:nvPr/>
          </p:nvSpPr>
          <p:spPr>
            <a:xfrm>
              <a:off x="5220072" y="1635645"/>
              <a:ext cx="324000" cy="3395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Hallinto</a:t>
              </a:r>
            </a:p>
          </p:txBody>
        </p:sp>
        <p:sp>
          <p:nvSpPr>
            <p:cNvPr id="30" name="Suorakulmio 29"/>
            <p:cNvSpPr/>
            <p:nvPr/>
          </p:nvSpPr>
          <p:spPr>
            <a:xfrm>
              <a:off x="558011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err="1">
                  <a:solidFill>
                    <a:schemeClr val="bg1"/>
                  </a:solidFill>
                </a:rPr>
                <a:t>Sote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31" name="Suorakulmio 30"/>
            <p:cNvSpPr/>
            <p:nvPr/>
          </p:nvSpPr>
          <p:spPr>
            <a:xfrm>
              <a:off x="6660232" y="1635643"/>
              <a:ext cx="324000" cy="33951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Opetus</a:t>
              </a:r>
            </a:p>
          </p:txBody>
        </p:sp>
        <p:sp>
          <p:nvSpPr>
            <p:cNvPr id="41" name="Suorakulmio 40"/>
            <p:cNvSpPr/>
            <p:nvPr/>
          </p:nvSpPr>
          <p:spPr>
            <a:xfrm>
              <a:off x="36358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LVM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32758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MMM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3" name="Suorakulmio 42"/>
            <p:cNvSpPr/>
            <p:nvPr/>
          </p:nvSpPr>
          <p:spPr>
            <a:xfrm>
              <a:off x="29158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OKM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25557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5" name="Suorakulmio 44"/>
            <p:cNvSpPr/>
            <p:nvPr/>
          </p:nvSpPr>
          <p:spPr>
            <a:xfrm>
              <a:off x="21957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PLM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18356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SM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Suorakulmio 46"/>
            <p:cNvSpPr/>
            <p:nvPr/>
          </p:nvSpPr>
          <p:spPr>
            <a:xfrm>
              <a:off x="14756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</a:t>
              </a:r>
              <a:r>
                <a:rPr lang="fi-FI" sz="500" dirty="0" smtClean="0">
                  <a:solidFill>
                    <a:schemeClr val="bg1"/>
                  </a:solidFill>
                </a:rPr>
                <a:t>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1156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UM</a:t>
              </a:r>
            </a:p>
          </p:txBody>
        </p:sp>
        <p:sp>
          <p:nvSpPr>
            <p:cNvPr id="49" name="Suorakulmio 48"/>
            <p:cNvSpPr/>
            <p:nvPr/>
          </p:nvSpPr>
          <p:spPr>
            <a:xfrm>
              <a:off x="7555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VNK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702027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Kulttuuri 7</a:t>
              </a:r>
            </a:p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vapaa.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738031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MAL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6300192" y="1635644"/>
              <a:ext cx="324000" cy="3384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Ymp.th.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3" name="Suorakulmio 52"/>
            <p:cNvSpPr/>
            <p:nvPr/>
          </p:nvSpPr>
          <p:spPr>
            <a:xfrm>
              <a:off x="594015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Pelastus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4" name="Suorakulmio 53"/>
            <p:cNvSpPr/>
            <p:nvPr/>
          </p:nvSpPr>
          <p:spPr>
            <a:xfrm>
              <a:off x="323528" y="1455654"/>
              <a:ext cx="4860048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VNK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Suorakulmio 54"/>
            <p:cNvSpPr/>
            <p:nvPr/>
          </p:nvSpPr>
          <p:spPr>
            <a:xfrm>
              <a:off x="323528" y="174368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323528" y="203171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323528" y="231975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323528" y="260778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323528" y="289581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323528" y="318384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323528" y="347187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MMM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323528" y="375991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323528" y="404794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323528" y="433597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323528" y="462400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Suorakulmio 65"/>
          <p:cNvSpPr/>
          <p:nvPr/>
        </p:nvSpPr>
        <p:spPr>
          <a:xfrm>
            <a:off x="1907704" y="627542"/>
            <a:ext cx="56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>
                <a:latin typeface="Arial Narrow" panose="020B0606020202030204" pitchFamily="34" charset="0"/>
              </a:rPr>
              <a:t>JUHTA</a:t>
            </a:r>
            <a:endParaRPr lang="fi-FI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Suorakulmio 66"/>
          <p:cNvSpPr/>
          <p:nvPr/>
        </p:nvSpPr>
        <p:spPr>
          <a:xfrm>
            <a:off x="791880" y="1131590"/>
            <a:ext cx="424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Tietokeko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Suorakulmio 67"/>
          <p:cNvSpPr/>
          <p:nvPr/>
        </p:nvSpPr>
        <p:spPr>
          <a:xfrm>
            <a:off x="2574000" y="306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Hitko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Suorakulmio 68"/>
          <p:cNvSpPr/>
          <p:nvPr/>
        </p:nvSpPr>
        <p:spPr>
          <a:xfrm>
            <a:off x="3294000" y="363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>
                <a:latin typeface="Arial Narrow" panose="020B0606020202030204" pitchFamily="34" charset="0"/>
              </a:rPr>
              <a:t>M</a:t>
            </a:r>
            <a:r>
              <a:rPr lang="fi-FI" sz="500" dirty="0" err="1" smtClean="0">
                <a:latin typeface="Arial Narrow" panose="020B0606020202030204" pitchFamily="34" charset="0"/>
              </a:rPr>
              <a:t>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Suorakulmio 69"/>
          <p:cNvSpPr/>
          <p:nvPr/>
        </p:nvSpPr>
        <p:spPr>
          <a:xfrm>
            <a:off x="4004984" y="417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Ah.th.ohry</a:t>
            </a:r>
            <a:endParaRPr lang="fi-FI" sz="500" dirty="0" smtClean="0">
              <a:latin typeface="Arial Narrow" panose="020B0606020202030204" pitchFamily="34" charset="0"/>
            </a:endParaRPr>
          </a:p>
        </p:txBody>
      </p:sp>
      <p:sp>
        <p:nvSpPr>
          <p:cNvPr id="71" name="Suorakulmio 70"/>
          <p:cNvSpPr/>
          <p:nvPr/>
        </p:nvSpPr>
        <p:spPr>
          <a:xfrm>
            <a:off x="4004984" y="408392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CIO-verkosto</a:t>
            </a:r>
          </a:p>
        </p:txBody>
      </p:sp>
      <p:sp>
        <p:nvSpPr>
          <p:cNvPr id="72" name="Suorakulmio 71"/>
          <p:cNvSpPr/>
          <p:nvPr/>
        </p:nvSpPr>
        <p:spPr>
          <a:xfrm>
            <a:off x="4374000" y="450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Th.koord</a:t>
            </a:r>
            <a:r>
              <a:rPr lang="fi-FI" sz="500" dirty="0" smtClean="0">
                <a:latin typeface="Arial Narrow" panose="020B0606020202030204" pitchFamily="34" charset="0"/>
              </a:rPr>
              <a:t>.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4734000" y="4788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Th.yhry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51470"/>
            <a:ext cx="7380376" cy="662692"/>
          </a:xfrm>
        </p:spPr>
        <p:txBody>
          <a:bodyPr>
            <a:normAutofit/>
          </a:bodyPr>
          <a:lstStyle/>
          <a:p>
            <a:r>
              <a:rPr lang="fi-FI" dirty="0" smtClean="0"/>
              <a:t>Esimerkki 2: Yhteisten palvelujen ohjaus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92" y="627534"/>
            <a:ext cx="7978501" cy="42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23478"/>
            <a:ext cx="7380376" cy="504056"/>
          </a:xfrm>
        </p:spPr>
        <p:txBody>
          <a:bodyPr>
            <a:normAutofit fontScale="90000"/>
          </a:bodyPr>
          <a:lstStyle/>
          <a:p>
            <a:r>
              <a:rPr lang="fi-FI" dirty="0"/>
              <a:t>Esimerkki: </a:t>
            </a:r>
            <a:r>
              <a:rPr lang="fi-FI" dirty="0" smtClean="0"/>
              <a:t>Tietohallinnon yhteistyö + yhteiset palvelut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23528" y="555526"/>
            <a:ext cx="8604464" cy="4536504"/>
            <a:chOff x="323528" y="555526"/>
            <a:chExt cx="8604464" cy="4536504"/>
          </a:xfrm>
        </p:grpSpPr>
        <p:sp>
          <p:nvSpPr>
            <p:cNvPr id="6" name="Suorakulmio 5"/>
            <p:cNvSpPr/>
            <p:nvPr/>
          </p:nvSpPr>
          <p:spPr>
            <a:xfrm>
              <a:off x="683568" y="987558"/>
              <a:ext cx="4428000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Valtionhallinto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148064" y="987558"/>
              <a:ext cx="2664000" cy="4104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Kuntasektori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7848000" y="987558"/>
              <a:ext cx="936104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Muu julkinen hallinto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83568" y="555526"/>
              <a:ext cx="8100536" cy="39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Julkinen </a:t>
              </a:r>
            </a:p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hallinto</a:t>
              </a:r>
              <a:endParaRPr lang="fi-FI" sz="5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Suorakulmio 25"/>
            <p:cNvSpPr/>
            <p:nvPr/>
          </p:nvSpPr>
          <p:spPr>
            <a:xfrm>
              <a:off x="39959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TEM</a:t>
              </a:r>
            </a:p>
          </p:txBody>
        </p:sp>
        <p:sp>
          <p:nvSpPr>
            <p:cNvPr id="27" name="Suorakulmio 26"/>
            <p:cNvSpPr/>
            <p:nvPr/>
          </p:nvSpPr>
          <p:spPr>
            <a:xfrm>
              <a:off x="43559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STM</a:t>
              </a:r>
            </a:p>
          </p:txBody>
        </p:sp>
        <p:sp>
          <p:nvSpPr>
            <p:cNvPr id="28" name="Suorakulmio 27"/>
            <p:cNvSpPr/>
            <p:nvPr/>
          </p:nvSpPr>
          <p:spPr>
            <a:xfrm>
              <a:off x="47160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29" name="Suorakulmio 28"/>
            <p:cNvSpPr/>
            <p:nvPr/>
          </p:nvSpPr>
          <p:spPr>
            <a:xfrm>
              <a:off x="5220072" y="1635645"/>
              <a:ext cx="324000" cy="3395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Hallinto</a:t>
              </a:r>
            </a:p>
          </p:txBody>
        </p:sp>
        <p:sp>
          <p:nvSpPr>
            <p:cNvPr id="30" name="Suorakulmio 29"/>
            <p:cNvSpPr/>
            <p:nvPr/>
          </p:nvSpPr>
          <p:spPr>
            <a:xfrm>
              <a:off x="558011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err="1">
                  <a:solidFill>
                    <a:schemeClr val="bg1"/>
                  </a:solidFill>
                </a:rPr>
                <a:t>Sote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31" name="Suorakulmio 30"/>
            <p:cNvSpPr/>
            <p:nvPr/>
          </p:nvSpPr>
          <p:spPr>
            <a:xfrm>
              <a:off x="6660232" y="1635643"/>
              <a:ext cx="324000" cy="33951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Opetus</a:t>
              </a:r>
            </a:p>
          </p:txBody>
        </p:sp>
        <p:sp>
          <p:nvSpPr>
            <p:cNvPr id="41" name="Suorakulmio 40"/>
            <p:cNvSpPr/>
            <p:nvPr/>
          </p:nvSpPr>
          <p:spPr>
            <a:xfrm>
              <a:off x="36358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LVM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32758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MMM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3" name="Suorakulmio 42"/>
            <p:cNvSpPr/>
            <p:nvPr/>
          </p:nvSpPr>
          <p:spPr>
            <a:xfrm>
              <a:off x="29158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OKM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25557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5" name="Suorakulmio 44"/>
            <p:cNvSpPr/>
            <p:nvPr/>
          </p:nvSpPr>
          <p:spPr>
            <a:xfrm>
              <a:off x="21957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PLM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18356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SM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Suorakulmio 46"/>
            <p:cNvSpPr/>
            <p:nvPr/>
          </p:nvSpPr>
          <p:spPr>
            <a:xfrm>
              <a:off x="14756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</a:t>
              </a:r>
              <a:r>
                <a:rPr lang="fi-FI" sz="500" dirty="0" smtClean="0">
                  <a:solidFill>
                    <a:schemeClr val="bg1"/>
                  </a:solidFill>
                </a:rPr>
                <a:t>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1156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UM</a:t>
              </a:r>
            </a:p>
          </p:txBody>
        </p:sp>
        <p:sp>
          <p:nvSpPr>
            <p:cNvPr id="49" name="Suorakulmio 48"/>
            <p:cNvSpPr/>
            <p:nvPr/>
          </p:nvSpPr>
          <p:spPr>
            <a:xfrm>
              <a:off x="7555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VNK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702027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Kulttuuri 7</a:t>
              </a:r>
            </a:p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vapaa.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738031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MAL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6300192" y="1635644"/>
              <a:ext cx="324000" cy="3384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Ymp.th.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3" name="Suorakulmio 52"/>
            <p:cNvSpPr/>
            <p:nvPr/>
          </p:nvSpPr>
          <p:spPr>
            <a:xfrm>
              <a:off x="594015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Pelastus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4" name="Suorakulmio 53"/>
            <p:cNvSpPr/>
            <p:nvPr/>
          </p:nvSpPr>
          <p:spPr>
            <a:xfrm>
              <a:off x="323528" y="1455654"/>
              <a:ext cx="4860048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VNK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Suorakulmio 54"/>
            <p:cNvSpPr/>
            <p:nvPr/>
          </p:nvSpPr>
          <p:spPr>
            <a:xfrm>
              <a:off x="323528" y="174368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323528" y="203171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323528" y="231975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323528" y="260778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323528" y="289581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323528" y="318384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323528" y="347187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MMM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323528" y="375991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323528" y="404794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323528" y="433597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323528" y="462400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Suorakulmio 65"/>
          <p:cNvSpPr/>
          <p:nvPr/>
        </p:nvSpPr>
        <p:spPr>
          <a:xfrm>
            <a:off x="1907704" y="627542"/>
            <a:ext cx="56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>
                <a:latin typeface="Arial Narrow" panose="020B0606020202030204" pitchFamily="34" charset="0"/>
              </a:rPr>
              <a:t>JUHTA</a:t>
            </a:r>
            <a:endParaRPr lang="fi-FI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Suorakulmio 66"/>
          <p:cNvSpPr/>
          <p:nvPr/>
        </p:nvSpPr>
        <p:spPr>
          <a:xfrm>
            <a:off x="791880" y="1131590"/>
            <a:ext cx="424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Tietokeko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Suorakulmio 67"/>
          <p:cNvSpPr/>
          <p:nvPr/>
        </p:nvSpPr>
        <p:spPr>
          <a:xfrm>
            <a:off x="2574000" y="2859782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Hitko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Suorakulmio 68"/>
          <p:cNvSpPr/>
          <p:nvPr/>
        </p:nvSpPr>
        <p:spPr>
          <a:xfrm>
            <a:off x="3294000" y="363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>
                <a:latin typeface="Arial Narrow" panose="020B0606020202030204" pitchFamily="34" charset="0"/>
              </a:rPr>
              <a:t>M</a:t>
            </a:r>
            <a:r>
              <a:rPr lang="fi-FI" sz="500" dirty="0" err="1" smtClean="0">
                <a:latin typeface="Arial Narrow" panose="020B0606020202030204" pitchFamily="34" charset="0"/>
              </a:rPr>
              <a:t>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Suorakulmio 69"/>
          <p:cNvSpPr/>
          <p:nvPr/>
        </p:nvSpPr>
        <p:spPr>
          <a:xfrm>
            <a:off x="4004984" y="417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Ah.th.ohry</a:t>
            </a:r>
            <a:endParaRPr lang="fi-FI" sz="500" dirty="0" smtClean="0">
              <a:latin typeface="Arial Narrow" panose="020B0606020202030204" pitchFamily="34" charset="0"/>
            </a:endParaRPr>
          </a:p>
        </p:txBody>
      </p:sp>
      <p:sp>
        <p:nvSpPr>
          <p:cNvPr id="71" name="Suorakulmio 70"/>
          <p:cNvSpPr/>
          <p:nvPr/>
        </p:nvSpPr>
        <p:spPr>
          <a:xfrm>
            <a:off x="4004984" y="408392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CIO-verkosto</a:t>
            </a:r>
          </a:p>
        </p:txBody>
      </p:sp>
      <p:sp>
        <p:nvSpPr>
          <p:cNvPr id="72" name="Suorakulmio 71"/>
          <p:cNvSpPr/>
          <p:nvPr/>
        </p:nvSpPr>
        <p:spPr>
          <a:xfrm>
            <a:off x="4374000" y="450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Th.koord</a:t>
            </a:r>
            <a:r>
              <a:rPr lang="fi-FI" sz="500" dirty="0" smtClean="0">
                <a:latin typeface="Arial Narrow" panose="020B0606020202030204" pitchFamily="34" charset="0"/>
              </a:rPr>
              <a:t>.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4734000" y="4788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Th.yhry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Suorakulmio 75"/>
          <p:cNvSpPr/>
          <p:nvPr/>
        </p:nvSpPr>
        <p:spPr>
          <a:xfrm>
            <a:off x="5580144" y="437195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4355976" y="437195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Suorakulmio 74"/>
          <p:cNvSpPr/>
          <p:nvPr/>
        </p:nvSpPr>
        <p:spPr>
          <a:xfrm>
            <a:off x="827584" y="3003798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Valtorin asiakas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Suorakulmio 76"/>
          <p:cNvSpPr/>
          <p:nvPr/>
        </p:nvSpPr>
        <p:spPr>
          <a:xfrm>
            <a:off x="827584" y="3101822"/>
            <a:ext cx="543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Turvallisuusverkkotoiminnan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Suorakulmio 77"/>
          <p:cNvSpPr/>
          <p:nvPr/>
        </p:nvSpPr>
        <p:spPr>
          <a:xfrm>
            <a:off x="828048" y="3348000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SAPA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Suorakulmio 78"/>
          <p:cNvSpPr/>
          <p:nvPr/>
        </p:nvSpPr>
        <p:spPr>
          <a:xfrm>
            <a:off x="3294000" y="3517927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Suorakulmio 80"/>
          <p:cNvSpPr/>
          <p:nvPr/>
        </p:nvSpPr>
        <p:spPr>
          <a:xfrm>
            <a:off x="7380344" y="3517927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51470"/>
            <a:ext cx="7380376" cy="662692"/>
          </a:xfrm>
        </p:spPr>
        <p:txBody>
          <a:bodyPr>
            <a:normAutofit/>
          </a:bodyPr>
          <a:lstStyle/>
          <a:p>
            <a:r>
              <a:rPr lang="fi-FI" dirty="0" smtClean="0"/>
              <a:t>Esimerkki 3: Kokonaisarkkitehtuuri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14162"/>
            <a:ext cx="8468170" cy="39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460448" cy="504056"/>
          </a:xfrm>
        </p:spPr>
        <p:txBody>
          <a:bodyPr>
            <a:normAutofit fontScale="90000"/>
          </a:bodyPr>
          <a:lstStyle/>
          <a:p>
            <a:r>
              <a:rPr lang="fi-FI" dirty="0"/>
              <a:t>Esimerkki: </a:t>
            </a:r>
            <a:r>
              <a:rPr lang="fi-FI" dirty="0" smtClean="0"/>
              <a:t>Tietohallinnon yhteistyö + yhteiset palvelut + KA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23528" y="555526"/>
            <a:ext cx="8604464" cy="4536504"/>
            <a:chOff x="323528" y="555526"/>
            <a:chExt cx="8604464" cy="4536504"/>
          </a:xfrm>
        </p:grpSpPr>
        <p:sp>
          <p:nvSpPr>
            <p:cNvPr id="6" name="Suorakulmio 5"/>
            <p:cNvSpPr/>
            <p:nvPr/>
          </p:nvSpPr>
          <p:spPr>
            <a:xfrm>
              <a:off x="683568" y="987558"/>
              <a:ext cx="4428000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Valtionhallinto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148064" y="987558"/>
              <a:ext cx="2664000" cy="4104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Kuntasektori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7848000" y="987558"/>
              <a:ext cx="936104" cy="410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Muu julkinen hallinto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83568" y="555526"/>
              <a:ext cx="8100536" cy="39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Julkinen </a:t>
              </a:r>
            </a:p>
            <a:p>
              <a:r>
                <a:rPr lang="fi-FI" sz="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hallinto</a:t>
              </a:r>
              <a:endParaRPr lang="fi-FI" sz="5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Suorakulmio 25"/>
            <p:cNvSpPr/>
            <p:nvPr/>
          </p:nvSpPr>
          <p:spPr>
            <a:xfrm>
              <a:off x="39959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TEM</a:t>
              </a:r>
            </a:p>
          </p:txBody>
        </p:sp>
        <p:sp>
          <p:nvSpPr>
            <p:cNvPr id="27" name="Suorakulmio 26"/>
            <p:cNvSpPr/>
            <p:nvPr/>
          </p:nvSpPr>
          <p:spPr>
            <a:xfrm>
              <a:off x="43559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STM</a:t>
              </a:r>
            </a:p>
          </p:txBody>
        </p:sp>
        <p:sp>
          <p:nvSpPr>
            <p:cNvPr id="28" name="Suorakulmio 27"/>
            <p:cNvSpPr/>
            <p:nvPr/>
          </p:nvSpPr>
          <p:spPr>
            <a:xfrm>
              <a:off x="47160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29" name="Suorakulmio 28"/>
            <p:cNvSpPr/>
            <p:nvPr/>
          </p:nvSpPr>
          <p:spPr>
            <a:xfrm>
              <a:off x="5220072" y="1635645"/>
              <a:ext cx="324000" cy="3395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Hallinto</a:t>
              </a:r>
            </a:p>
          </p:txBody>
        </p:sp>
        <p:sp>
          <p:nvSpPr>
            <p:cNvPr id="30" name="Suorakulmio 29"/>
            <p:cNvSpPr/>
            <p:nvPr/>
          </p:nvSpPr>
          <p:spPr>
            <a:xfrm>
              <a:off x="558011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err="1">
                  <a:solidFill>
                    <a:schemeClr val="bg1"/>
                  </a:solidFill>
                </a:rPr>
                <a:t>Sote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31" name="Suorakulmio 30"/>
            <p:cNvSpPr/>
            <p:nvPr/>
          </p:nvSpPr>
          <p:spPr>
            <a:xfrm>
              <a:off x="6660232" y="1635643"/>
              <a:ext cx="324000" cy="33951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Opetus</a:t>
              </a:r>
            </a:p>
          </p:txBody>
        </p:sp>
        <p:sp>
          <p:nvSpPr>
            <p:cNvPr id="41" name="Suorakulmio 40"/>
            <p:cNvSpPr/>
            <p:nvPr/>
          </p:nvSpPr>
          <p:spPr>
            <a:xfrm>
              <a:off x="36358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LVM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32758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MMM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3" name="Suorakulmio 42"/>
            <p:cNvSpPr/>
            <p:nvPr/>
          </p:nvSpPr>
          <p:spPr>
            <a:xfrm>
              <a:off x="29158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OKM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25557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5" name="Suorakulmio 44"/>
            <p:cNvSpPr/>
            <p:nvPr/>
          </p:nvSpPr>
          <p:spPr>
            <a:xfrm>
              <a:off x="219573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PLM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183569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SM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Suorakulmio 46"/>
            <p:cNvSpPr/>
            <p:nvPr/>
          </p:nvSpPr>
          <p:spPr>
            <a:xfrm>
              <a:off x="147565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O</a:t>
              </a:r>
              <a:r>
                <a:rPr lang="fi-FI" sz="500" dirty="0" smtClean="0">
                  <a:solidFill>
                    <a:schemeClr val="bg1"/>
                  </a:solidFill>
                </a:rPr>
                <a:t>M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11561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>
                  <a:solidFill>
                    <a:schemeClr val="bg1"/>
                  </a:solidFill>
                </a:rPr>
                <a:t>UM</a:t>
              </a:r>
            </a:p>
          </p:txBody>
        </p:sp>
        <p:sp>
          <p:nvSpPr>
            <p:cNvPr id="49" name="Suorakulmio 48"/>
            <p:cNvSpPr/>
            <p:nvPr/>
          </p:nvSpPr>
          <p:spPr>
            <a:xfrm>
              <a:off x="755576" y="1353345"/>
              <a:ext cx="324000" cy="36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VNK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702027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Kulttuuri 7</a:t>
              </a:r>
            </a:p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vapaa.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7380312" y="1635643"/>
              <a:ext cx="324000" cy="3395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MAL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6300192" y="1635644"/>
              <a:ext cx="324000" cy="3384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Ymp.th.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3" name="Suorakulmio 52"/>
            <p:cNvSpPr/>
            <p:nvPr/>
          </p:nvSpPr>
          <p:spPr>
            <a:xfrm>
              <a:off x="5940152" y="1635645"/>
              <a:ext cx="324000" cy="3395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500" dirty="0" smtClean="0">
                  <a:solidFill>
                    <a:schemeClr val="bg1"/>
                  </a:solidFill>
                </a:rPr>
                <a:t>Pelastus</a:t>
              </a:r>
              <a:endParaRPr lang="fi-FI" sz="500" dirty="0">
                <a:solidFill>
                  <a:schemeClr val="bg1"/>
                </a:solidFill>
              </a:endParaRPr>
            </a:p>
          </p:txBody>
        </p:sp>
        <p:sp>
          <p:nvSpPr>
            <p:cNvPr id="54" name="Suorakulmio 53"/>
            <p:cNvSpPr/>
            <p:nvPr/>
          </p:nvSpPr>
          <p:spPr>
            <a:xfrm>
              <a:off x="323528" y="1455654"/>
              <a:ext cx="4860048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VNK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Suorakulmio 54"/>
            <p:cNvSpPr/>
            <p:nvPr/>
          </p:nvSpPr>
          <p:spPr>
            <a:xfrm>
              <a:off x="323528" y="174368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323528" y="203171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323528" y="231975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323528" y="260778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323528" y="289581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323528" y="318384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323528" y="3471878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MMM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323528" y="3759910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LVM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323528" y="4047942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323528" y="4335974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323528" y="4624006"/>
              <a:ext cx="8604464" cy="252000"/>
            </a:xfrm>
            <a:prstGeom prst="rect">
              <a:avLst/>
            </a:prstGeom>
            <a:solidFill>
              <a:srgbClr val="FFF2D9">
                <a:alpha val="65490"/>
              </a:srgb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YM</a:t>
              </a:r>
              <a:endParaRPr lang="fi-FI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Suorakulmio 65"/>
          <p:cNvSpPr/>
          <p:nvPr/>
        </p:nvSpPr>
        <p:spPr>
          <a:xfrm>
            <a:off x="1907704" y="627542"/>
            <a:ext cx="56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>
                <a:latin typeface="Arial Narrow" panose="020B0606020202030204" pitchFamily="34" charset="0"/>
              </a:rPr>
              <a:t>JUHTA</a:t>
            </a:r>
            <a:endParaRPr lang="fi-FI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Suorakulmio 66"/>
          <p:cNvSpPr/>
          <p:nvPr/>
        </p:nvSpPr>
        <p:spPr>
          <a:xfrm>
            <a:off x="791880" y="1131590"/>
            <a:ext cx="424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Tietokeko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Suorakulmio 67"/>
          <p:cNvSpPr/>
          <p:nvPr/>
        </p:nvSpPr>
        <p:spPr>
          <a:xfrm>
            <a:off x="2574000" y="2787774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Hitko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Suorakulmio 68"/>
          <p:cNvSpPr/>
          <p:nvPr/>
        </p:nvSpPr>
        <p:spPr>
          <a:xfrm>
            <a:off x="3294000" y="343584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>
                <a:latin typeface="Arial Narrow" panose="020B0606020202030204" pitchFamily="34" charset="0"/>
              </a:rPr>
              <a:t>M</a:t>
            </a:r>
            <a:r>
              <a:rPr lang="fi-FI" sz="500" dirty="0" err="1" smtClean="0">
                <a:latin typeface="Arial Narrow" panose="020B0606020202030204" pitchFamily="34" charset="0"/>
              </a:rPr>
              <a:t>itko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Suorakulmio 69"/>
          <p:cNvSpPr/>
          <p:nvPr/>
        </p:nvSpPr>
        <p:spPr>
          <a:xfrm>
            <a:off x="4004984" y="4176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Ah.th.ohry</a:t>
            </a:r>
            <a:endParaRPr lang="fi-FI" sz="500" dirty="0" smtClean="0">
              <a:latin typeface="Arial Narrow" panose="020B0606020202030204" pitchFamily="34" charset="0"/>
            </a:endParaRPr>
          </a:p>
        </p:txBody>
      </p:sp>
      <p:sp>
        <p:nvSpPr>
          <p:cNvPr id="71" name="Suorakulmio 70"/>
          <p:cNvSpPr/>
          <p:nvPr/>
        </p:nvSpPr>
        <p:spPr>
          <a:xfrm>
            <a:off x="4004984" y="4083926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CIO-verkosto</a:t>
            </a:r>
          </a:p>
        </p:txBody>
      </p:sp>
      <p:sp>
        <p:nvSpPr>
          <p:cNvPr id="72" name="Suorakulmio 71"/>
          <p:cNvSpPr/>
          <p:nvPr/>
        </p:nvSpPr>
        <p:spPr>
          <a:xfrm>
            <a:off x="4374000" y="432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Th.koord</a:t>
            </a:r>
            <a:r>
              <a:rPr lang="fi-FI" sz="500" dirty="0" smtClean="0">
                <a:latin typeface="Arial Narrow" panose="020B0606020202030204" pitchFamily="34" charset="0"/>
              </a:rPr>
              <a:t>.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4734000" y="4788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Th.yhry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Suorakulmio 75"/>
          <p:cNvSpPr/>
          <p:nvPr/>
        </p:nvSpPr>
        <p:spPr>
          <a:xfrm>
            <a:off x="5580144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4374000" y="4410000"/>
            <a:ext cx="288000" cy="72000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err="1" smtClean="0">
                <a:latin typeface="Arial Narrow" panose="020B0606020202030204" pitchFamily="34" charset="0"/>
              </a:rPr>
              <a:t>Sote</a:t>
            </a:r>
            <a:r>
              <a:rPr lang="fi-FI" sz="500" dirty="0" smtClean="0">
                <a:latin typeface="Arial Narrow" panose="020B0606020202030204" pitchFamily="34" charset="0"/>
              </a:rPr>
              <a:t> </a:t>
            </a:r>
            <a:r>
              <a:rPr lang="fi-FI" sz="500" dirty="0" err="1" smtClean="0">
                <a:latin typeface="Arial Narrow" panose="020B0606020202030204" pitchFamily="34" charset="0"/>
              </a:rPr>
              <a:t>sähk.nvk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Suorakulmio 74"/>
          <p:cNvSpPr/>
          <p:nvPr/>
        </p:nvSpPr>
        <p:spPr>
          <a:xfrm>
            <a:off x="827584" y="3003798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Valtorin asiakas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Suorakulmio 76"/>
          <p:cNvSpPr/>
          <p:nvPr/>
        </p:nvSpPr>
        <p:spPr>
          <a:xfrm>
            <a:off x="827584" y="3101822"/>
            <a:ext cx="543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Turvallisuusverkkotoiminnan neuvottelukunta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Suorakulmio 77"/>
          <p:cNvSpPr/>
          <p:nvPr/>
        </p:nvSpPr>
        <p:spPr>
          <a:xfrm>
            <a:off x="828048" y="3348000"/>
            <a:ext cx="4176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SAPA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Suorakulmio 78"/>
          <p:cNvSpPr/>
          <p:nvPr/>
        </p:nvSpPr>
        <p:spPr>
          <a:xfrm>
            <a:off x="3294000" y="3651870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Suorakulmio 80"/>
          <p:cNvSpPr/>
          <p:nvPr/>
        </p:nvSpPr>
        <p:spPr>
          <a:xfrm>
            <a:off x="7380344" y="3517927"/>
            <a:ext cx="288000" cy="7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latin typeface="Arial Narrow" panose="020B0606020202030204" pitchFamily="34" charset="0"/>
              </a:rPr>
              <a:t>KTJ </a:t>
            </a:r>
            <a:r>
              <a:rPr lang="fi-FI" sz="500" dirty="0" err="1" smtClean="0">
                <a:latin typeface="Arial Narrow" panose="020B0606020202030204" pitchFamily="34" charset="0"/>
              </a:rPr>
              <a:t>tp</a:t>
            </a:r>
            <a:endParaRPr lang="fi-FI" sz="5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Suorakulmio 79"/>
          <p:cNvSpPr/>
          <p:nvPr/>
        </p:nvSpPr>
        <p:spPr>
          <a:xfrm>
            <a:off x="1907704" y="771558"/>
            <a:ext cx="56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JHKA</a:t>
            </a:r>
            <a:endParaRPr lang="fi-FI" sz="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Suorakulmio 81"/>
          <p:cNvSpPr/>
          <p:nvPr/>
        </p:nvSpPr>
        <p:spPr>
          <a:xfrm>
            <a:off x="828048" y="2916000"/>
            <a:ext cx="4176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>
                <a:solidFill>
                  <a:schemeClr val="tx1"/>
                </a:solidFill>
                <a:latin typeface="Arial Narrow" panose="020B0606020202030204" pitchFamily="34" charset="0"/>
              </a:rPr>
              <a:t>Valtion yhteisen talous- ja henkilöstöhallinnon teknologia- ja arkkitehtuuriryhmä</a:t>
            </a:r>
          </a:p>
        </p:txBody>
      </p:sp>
      <p:sp>
        <p:nvSpPr>
          <p:cNvPr id="83" name="Suorakulmio 82"/>
          <p:cNvSpPr/>
          <p:nvPr/>
        </p:nvSpPr>
        <p:spPr>
          <a:xfrm>
            <a:off x="4356152" y="4500000"/>
            <a:ext cx="1800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SOTE KA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Suorakulmio 83"/>
          <p:cNvSpPr/>
          <p:nvPr/>
        </p:nvSpPr>
        <p:spPr>
          <a:xfrm>
            <a:off x="3293628" y="3538186"/>
            <a:ext cx="288000" cy="7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fi-FI" sz="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M3A</a:t>
            </a:r>
            <a:endParaRPr lang="fi-FI" sz="5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ED7EA7-A694-42F6-B001-B56AC8CF0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36DBE-6C7E-4CD5-A1C3-A89EBB2C89D0}">
  <ds:schemaRefs>
    <ds:schemaRef ds:uri="http://purl.org/dc/dcmitype/"/>
    <ds:schemaRef ds:uri="http://schemas.microsoft.com/office/infopath/2007/PartnerControls"/>
    <ds:schemaRef ds:uri="ebb82943-49da-4504-a2f3-a33fb2eb95f1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AE6AE60-BAF6-4062-B235-AB5903E1F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4710</TotalTime>
  <Words>985</Words>
  <Application>Microsoft Office PowerPoint</Application>
  <PresentationFormat>Näytössä katseltava esitys (16:9)</PresentationFormat>
  <Paragraphs>427</Paragraphs>
  <Slides>19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Verdana</vt:lpstr>
      <vt:lpstr>Wingdings</vt:lpstr>
      <vt:lpstr>VM_malliesitys_laajakuva_fin</vt:lpstr>
      <vt:lpstr>Tiedonhallinnan yhteistyö ja informaatio-ohjaus - Kotitehtävien analyysi + informaation tuottaminen</vt:lpstr>
      <vt:lpstr>3. Kotitehtävien analyysi</vt:lpstr>
      <vt:lpstr>Kotitehtävien sorttaus</vt:lpstr>
      <vt:lpstr>Esimerkki 1: Tietohallinnon yhteistyöryhmät</vt:lpstr>
      <vt:lpstr>Esimerkki: Tietohallinnon yhteistyö</vt:lpstr>
      <vt:lpstr>Esimerkki 2: Yhteisten palvelujen ohjaus</vt:lpstr>
      <vt:lpstr>Esimerkki: Tietohallinnon yhteistyö + yhteiset palvelut</vt:lpstr>
      <vt:lpstr>Esimerkki 3: Kokonaisarkkitehtuuri</vt:lpstr>
      <vt:lpstr>Esimerkki: Tietohallinnon yhteistyö + yhteiset palvelut + KA</vt:lpstr>
      <vt:lpstr>Kohta 2.Työsuunnitteleman esittely (B)</vt:lpstr>
      <vt:lpstr>Nykytilan analyysi tavoitetilan suunnittelussa</vt:lpstr>
      <vt:lpstr>Julkisen hallinnon yhteistyön suunnitellut tehtävät</vt:lpstr>
      <vt:lpstr>Esimerkki: Yhteistyö rakenteissa A</vt:lpstr>
      <vt:lpstr>Esimerkki: Yhteistyö rakenteissa B</vt:lpstr>
      <vt:lpstr>Keskustelu</vt:lpstr>
      <vt:lpstr>5. Tehtävänanto 2.10. kokoukseen - informaation tuottaminen</vt:lpstr>
      <vt:lpstr>Suositustyyppisen informaation tuottaminen tulevaisuudessa</vt:lpstr>
      <vt:lpstr>Informaation tuotantoprosessin suunnittelu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30 pt, max. 2 riviä</dc:title>
  <dc:creator>Tommi.Oikarinen@vm.fi</dc:creator>
  <cp:lastModifiedBy>vnl\vmlippon</cp:lastModifiedBy>
  <cp:revision>289</cp:revision>
  <dcterms:created xsi:type="dcterms:W3CDTF">2017-11-03T10:10:22Z</dcterms:created>
  <dcterms:modified xsi:type="dcterms:W3CDTF">2019-09-11T10:36:07Z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