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74" r:id="rId5"/>
    <p:sldMasterId id="2147483690" r:id="rId6"/>
    <p:sldMasterId id="2147483716" r:id="rId7"/>
    <p:sldMasterId id="2147483733" r:id="rId8"/>
  </p:sldMasterIdLst>
  <p:notesMasterIdLst>
    <p:notesMasterId r:id="rId50"/>
  </p:notesMasterIdLst>
  <p:sldIdLst>
    <p:sldId id="256" r:id="rId9"/>
    <p:sldId id="258" r:id="rId10"/>
    <p:sldId id="259" r:id="rId11"/>
    <p:sldId id="260" r:id="rId12"/>
    <p:sldId id="261" r:id="rId13"/>
    <p:sldId id="330" r:id="rId14"/>
    <p:sldId id="263" r:id="rId15"/>
    <p:sldId id="353" r:id="rId16"/>
    <p:sldId id="354" r:id="rId17"/>
    <p:sldId id="355" r:id="rId18"/>
    <p:sldId id="267" r:id="rId19"/>
    <p:sldId id="331" r:id="rId20"/>
    <p:sldId id="339" r:id="rId21"/>
    <p:sldId id="332" r:id="rId22"/>
    <p:sldId id="333" r:id="rId23"/>
    <p:sldId id="334" r:id="rId24"/>
    <p:sldId id="349" r:id="rId25"/>
    <p:sldId id="352" r:id="rId26"/>
    <p:sldId id="348" r:id="rId27"/>
    <p:sldId id="279" r:id="rId28"/>
    <p:sldId id="356" r:id="rId29"/>
    <p:sldId id="269" r:id="rId30"/>
    <p:sldId id="350" r:id="rId31"/>
    <p:sldId id="280" r:id="rId32"/>
    <p:sldId id="281" r:id="rId33"/>
    <p:sldId id="285" r:id="rId34"/>
    <p:sldId id="287" r:id="rId35"/>
    <p:sldId id="335" r:id="rId36"/>
    <p:sldId id="336" r:id="rId37"/>
    <p:sldId id="340" r:id="rId38"/>
    <p:sldId id="337" r:id="rId39"/>
    <p:sldId id="351" r:id="rId40"/>
    <p:sldId id="338" r:id="rId41"/>
    <p:sldId id="282" r:id="rId42"/>
    <p:sldId id="341" r:id="rId43"/>
    <p:sldId id="343" r:id="rId44"/>
    <p:sldId id="344" r:id="rId45"/>
    <p:sldId id="299" r:id="rId46"/>
    <p:sldId id="345" r:id="rId47"/>
    <p:sldId id="346" r:id="rId48"/>
    <p:sldId id="329" r:id="rId49"/>
  </p:sldIdLst>
  <p:sldSz cx="12192000" cy="6858000"/>
  <p:notesSz cx="6858000" cy="9144000"/>
  <p:embeddedFontLst>
    <p:embeddedFont>
      <p:font typeface="Arial Narrow" panose="020B0606020202030204" pitchFamily="3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Verdana" panose="020B0604030504040204" pitchFamily="34" charset="0"/>
      <p:regular r:id="rId59"/>
      <p:bold r:id="rId60"/>
      <p:italic r:id="rId61"/>
      <p:boldItalic r:id="rId62"/>
    </p:embeddedFont>
    <p:embeddedFont>
      <p:font typeface="Tahoma" panose="020B0604030504040204" pitchFamily="34" charset="0"/>
      <p:regular r:id="rId63"/>
      <p:bold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13">
          <p15:clr>
            <a:srgbClr val="A4A3A4"/>
          </p15:clr>
        </p15:guide>
        <p15:guide id="2" pos="7106">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3" roundtripDataSignature="AMtx7mhHiS8WkvWPvAzoXovwpHZ9f5V+z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kkari Heikki (VM)" initials="TH(" lastIdx="3" clrIdx="0">
    <p:extLst>
      <p:ext uri="{19B8F6BF-5375-455C-9EA6-DF929625EA0E}">
        <p15:presenceInfo xmlns:p15="http://schemas.microsoft.com/office/powerpoint/2012/main" userId="S-1-5-21-3521595049-301303566-333748410-36322" providerId="AD"/>
      </p:ext>
    </p:extLst>
  </p:cmAuthor>
  <p:cmAuthor id="2" name="Timo Järvensivu" initials="TJ" lastIdx="4" clrIdx="1">
    <p:extLst>
      <p:ext uri="{19B8F6BF-5375-455C-9EA6-DF929625EA0E}">
        <p15:presenceInfo xmlns:p15="http://schemas.microsoft.com/office/powerpoint/2012/main" userId="SIMO@JARVENSIVU.FI" providerId="AD"/>
      </p:ext>
    </p:extLst>
  </p:cmAuthor>
  <p:cmAuthor id="3" name="vnl\vmtalkka" initials="v" lastIdx="6" clrIdx="2">
    <p:extLst>
      <p:ext uri="{19B8F6BF-5375-455C-9EA6-DF929625EA0E}">
        <p15:presenceInfo xmlns:p15="http://schemas.microsoft.com/office/powerpoint/2012/main" userId="vnl\vmtalkka" providerId="None"/>
      </p:ext>
    </p:extLst>
  </p:cmAuthor>
  <p:cmAuthor id="4" name="Timo Järvensivu" initials="TJ [2]" lastIdx="6" clrIdx="3">
    <p:extLst>
      <p:ext uri="{19B8F6BF-5375-455C-9EA6-DF929625EA0E}">
        <p15:presenceInfo xmlns:p15="http://schemas.microsoft.com/office/powerpoint/2012/main" userId="917f2803076bb4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73B4B4-EECE-49DB-A554-87C3DB5FA4F1}">
  <a:tblStyle styleId="{5F73B4B4-EECE-49DB-A554-87C3DB5FA4F1}" styleName="Table_0">
    <a:wholeTbl>
      <a:tcTxStyle b="off" i="off">
        <a:font>
          <a:latin typeface="Arial"/>
          <a:ea typeface="Arial"/>
          <a:cs typeface="Arial"/>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BEDF7"/>
          </a:solidFill>
        </a:fill>
      </a:tcStyle>
    </a:band1H>
    <a:band2H>
      <a:tcTxStyle/>
      <a:tcStyle>
        <a:tcBdr/>
      </a:tcStyle>
    </a:band2H>
    <a:band1V>
      <a:tcTxStyle/>
      <a:tcStyle>
        <a:tcBdr/>
        <a:fill>
          <a:solidFill>
            <a:srgbClr val="EBEDF7"/>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5"/>
          </a:solidFill>
        </a:fill>
      </a:tcStyle>
    </a:firstRow>
    <a:neCell>
      <a:tcTxStyle/>
      <a:tcStyle>
        <a:tcBdr/>
      </a:tcStyle>
    </a:neCell>
    <a:nwCell>
      <a:tcTxStyle/>
      <a:tcStyle>
        <a:tcBdr/>
      </a:tcStyle>
    </a:nwCell>
  </a:tblStyle>
  <a:tblStyle styleId="{D76D76F5-84EF-430F-B364-3DACA9933023}"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guide orient="horz" pos="913"/>
        <p:guide pos="71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9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font" Target="fonts/font7.fntdata"/><Relationship Id="rId61" Type="http://schemas.openxmlformats.org/officeDocument/2006/relationships/font" Target="fonts/font11.fntdata"/><Relationship Id="rId95"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2.fntdata"/><Relationship Id="rId60" Type="http://schemas.openxmlformats.org/officeDocument/2006/relationships/font" Target="fonts/font10.fntdata"/><Relationship Id="rId9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font" Target="fonts/font6.fntdata"/><Relationship Id="rId64" Type="http://schemas.openxmlformats.org/officeDocument/2006/relationships/font" Target="fonts/font14.fntdata"/><Relationship Id="rId8" Type="http://schemas.openxmlformats.org/officeDocument/2006/relationships/slideMaster" Target="slideMasters/slideMaster5.xml"/><Relationship Id="rId51" Type="http://schemas.openxmlformats.org/officeDocument/2006/relationships/font" Target="fonts/font1.fntdata"/><Relationship Id="rId93" Type="http://customschemas.google.com/relationships/presentationmetadata" Target="metadata"/><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9.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4.fntdata"/><Relationship Id="rId62" Type="http://schemas.openxmlformats.org/officeDocument/2006/relationships/font" Target="fonts/font12.fntdata"/><Relationship Id="rId9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laskentataulukko.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laskentataulukko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Taul1!$B$1</c:f>
              <c:strCache>
                <c:ptCount val="1"/>
                <c:pt idx="0">
                  <c:v>Myynti</c:v>
                </c:pt>
              </c:strCache>
            </c:strRef>
          </c:tx>
          <c:spPr>
            <a:solidFill>
              <a:schemeClr val="accent1">
                <a:lumMod val="60000"/>
                <a:lumOff val="40000"/>
              </a:schemeClr>
            </a:solidFill>
            <a:ln>
              <a:noFill/>
            </a:ln>
          </c:spPr>
          <c:explosion val="6"/>
          <c:dPt>
            <c:idx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1-BC38-4A8B-A97D-0C27C9FEE25E}"/>
              </c:ext>
            </c:extLst>
          </c:dPt>
          <c:dPt>
            <c:idx val="1"/>
            <c:bubble3D val="0"/>
            <c:spPr>
              <a:solidFill>
                <a:schemeClr val="accent1">
                  <a:lumMod val="60000"/>
                  <a:lumOff val="40000"/>
                </a:schemeClr>
              </a:solidFill>
              <a:ln w="19050">
                <a:noFill/>
              </a:ln>
              <a:effectLst/>
            </c:spPr>
            <c:extLst>
              <c:ext xmlns:c16="http://schemas.microsoft.com/office/drawing/2014/chart" uri="{C3380CC4-5D6E-409C-BE32-E72D297353CC}">
                <c16:uniqueId val="{00000003-BC38-4A8B-A97D-0C27C9FEE25E}"/>
              </c:ext>
            </c:extLst>
          </c:dPt>
          <c:dPt>
            <c:idx val="2"/>
            <c:bubble3D val="0"/>
            <c:spPr>
              <a:solidFill>
                <a:schemeClr val="accent1">
                  <a:lumMod val="60000"/>
                  <a:lumOff val="40000"/>
                </a:schemeClr>
              </a:solidFill>
              <a:ln w="19050">
                <a:noFill/>
              </a:ln>
              <a:effectLst/>
            </c:spPr>
            <c:extLst>
              <c:ext xmlns:c16="http://schemas.microsoft.com/office/drawing/2014/chart" uri="{C3380CC4-5D6E-409C-BE32-E72D297353CC}">
                <c16:uniqueId val="{00000005-BC38-4A8B-A97D-0C27C9FEE25E}"/>
              </c:ext>
            </c:extLst>
          </c:dPt>
          <c:dPt>
            <c:idx val="3"/>
            <c:bubble3D val="0"/>
            <c:spPr>
              <a:solidFill>
                <a:schemeClr val="accent1">
                  <a:lumMod val="60000"/>
                  <a:lumOff val="40000"/>
                </a:schemeClr>
              </a:solidFill>
              <a:ln w="19050">
                <a:noFill/>
              </a:ln>
              <a:effectLst/>
            </c:spPr>
            <c:extLst>
              <c:ext xmlns:c16="http://schemas.microsoft.com/office/drawing/2014/chart" uri="{C3380CC4-5D6E-409C-BE32-E72D297353CC}">
                <c16:uniqueId val="{00000007-BC38-4A8B-A97D-0C27C9FEE25E}"/>
              </c:ext>
            </c:extLst>
          </c:dPt>
          <c:dPt>
            <c:idx val="4"/>
            <c:bubble3D val="0"/>
            <c:spPr>
              <a:solidFill>
                <a:schemeClr val="accent1">
                  <a:lumMod val="60000"/>
                  <a:lumOff val="40000"/>
                </a:schemeClr>
              </a:solidFill>
              <a:ln w="19050">
                <a:noFill/>
              </a:ln>
              <a:effectLst/>
            </c:spPr>
            <c:extLst>
              <c:ext xmlns:c16="http://schemas.microsoft.com/office/drawing/2014/chart" uri="{C3380CC4-5D6E-409C-BE32-E72D297353CC}">
                <c16:uniqueId val="{00000009-BC38-4A8B-A97D-0C27C9FEE25E}"/>
              </c:ext>
            </c:extLst>
          </c:dPt>
          <c:dPt>
            <c:idx val="5"/>
            <c:bubble3D val="0"/>
            <c:spPr>
              <a:solidFill>
                <a:schemeClr val="accent1">
                  <a:lumMod val="60000"/>
                  <a:lumOff val="40000"/>
                </a:schemeClr>
              </a:solidFill>
              <a:ln w="19050">
                <a:noFill/>
              </a:ln>
              <a:effectLst/>
            </c:spPr>
            <c:extLst>
              <c:ext xmlns:c16="http://schemas.microsoft.com/office/drawing/2014/chart" uri="{C3380CC4-5D6E-409C-BE32-E72D297353CC}">
                <c16:uniqueId val="{0000000B-BC38-4A8B-A97D-0C27C9FEE25E}"/>
              </c:ext>
            </c:extLst>
          </c:dPt>
          <c:dPt>
            <c:idx val="6"/>
            <c:bubble3D val="0"/>
            <c:spPr>
              <a:solidFill>
                <a:schemeClr val="accent1">
                  <a:lumMod val="60000"/>
                  <a:lumOff val="40000"/>
                </a:schemeClr>
              </a:solidFill>
              <a:ln w="19050">
                <a:noFill/>
              </a:ln>
              <a:effectLst/>
            </c:spPr>
            <c:extLst>
              <c:ext xmlns:c16="http://schemas.microsoft.com/office/drawing/2014/chart" uri="{C3380CC4-5D6E-409C-BE32-E72D297353CC}">
                <c16:uniqueId val="{0000000D-BC38-4A8B-A97D-0C27C9FEE25E}"/>
              </c:ext>
            </c:extLst>
          </c:dPt>
          <c:dPt>
            <c:idx val="7"/>
            <c:bubble3D val="0"/>
            <c:spPr>
              <a:solidFill>
                <a:schemeClr val="accent1">
                  <a:lumMod val="60000"/>
                  <a:lumOff val="40000"/>
                </a:schemeClr>
              </a:solidFill>
              <a:ln w="19050">
                <a:noFill/>
              </a:ln>
              <a:effectLst/>
            </c:spPr>
            <c:extLst>
              <c:ext xmlns:c16="http://schemas.microsoft.com/office/drawing/2014/chart" uri="{C3380CC4-5D6E-409C-BE32-E72D297353CC}">
                <c16:uniqueId val="{0000000F-BC38-4A8B-A97D-0C27C9FEE25E}"/>
              </c:ext>
            </c:extLst>
          </c:dPt>
          <c:dPt>
            <c:idx val="8"/>
            <c:bubble3D val="0"/>
            <c:spPr>
              <a:solidFill>
                <a:schemeClr val="accent1">
                  <a:lumMod val="60000"/>
                  <a:lumOff val="40000"/>
                </a:schemeClr>
              </a:solidFill>
              <a:ln w="19050">
                <a:noFill/>
              </a:ln>
              <a:effectLst/>
            </c:spPr>
            <c:extLst>
              <c:ext xmlns:c16="http://schemas.microsoft.com/office/drawing/2014/chart" uri="{C3380CC4-5D6E-409C-BE32-E72D297353CC}">
                <c16:uniqueId val="{00000011-BC38-4A8B-A97D-0C27C9FEE25E}"/>
              </c:ext>
            </c:extLst>
          </c:dPt>
          <c:dPt>
            <c:idx val="9"/>
            <c:bubble3D val="0"/>
            <c:spPr>
              <a:solidFill>
                <a:schemeClr val="accent1">
                  <a:lumMod val="60000"/>
                  <a:lumOff val="40000"/>
                </a:schemeClr>
              </a:solidFill>
              <a:ln w="19050">
                <a:noFill/>
              </a:ln>
              <a:effectLst/>
            </c:spPr>
            <c:extLst>
              <c:ext xmlns:c16="http://schemas.microsoft.com/office/drawing/2014/chart" uri="{C3380CC4-5D6E-409C-BE32-E72D297353CC}">
                <c16:uniqueId val="{00000013-BC38-4A8B-A97D-0C27C9FEE25E}"/>
              </c:ext>
            </c:extLst>
          </c:dPt>
          <c:dPt>
            <c:idx val="10"/>
            <c:bubble3D val="0"/>
            <c:spPr>
              <a:solidFill>
                <a:schemeClr val="accent1">
                  <a:lumMod val="60000"/>
                  <a:lumOff val="40000"/>
                </a:schemeClr>
              </a:solidFill>
              <a:ln w="19050">
                <a:noFill/>
              </a:ln>
              <a:effectLst/>
            </c:spPr>
            <c:extLst>
              <c:ext xmlns:c16="http://schemas.microsoft.com/office/drawing/2014/chart" uri="{C3380CC4-5D6E-409C-BE32-E72D297353CC}">
                <c16:uniqueId val="{00000015-BC38-4A8B-A97D-0C27C9FEE25E}"/>
              </c:ext>
            </c:extLst>
          </c:dPt>
          <c:dPt>
            <c:idx val="11"/>
            <c:bubble3D val="0"/>
            <c:spPr>
              <a:solidFill>
                <a:schemeClr val="accent1">
                  <a:lumMod val="60000"/>
                  <a:lumOff val="40000"/>
                </a:schemeClr>
              </a:solidFill>
              <a:ln w="19050">
                <a:noFill/>
              </a:ln>
              <a:effectLst/>
            </c:spPr>
            <c:extLst>
              <c:ext xmlns:c16="http://schemas.microsoft.com/office/drawing/2014/chart" uri="{C3380CC4-5D6E-409C-BE32-E72D297353CC}">
                <c16:uniqueId val="{00000017-BC38-4A8B-A97D-0C27C9FEE25E}"/>
              </c:ext>
            </c:extLst>
          </c:dPt>
          <c:dLbls>
            <c:dLbl>
              <c:idx val="0"/>
              <c:tx>
                <c:rich>
                  <a:bodyPr/>
                  <a:lstStyle/>
                  <a:p>
                    <a:fld id="{60BE40F7-518E-49E9-B191-5B8CF1EC18B7}"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38-4A8B-A97D-0C27C9FEE25E}"/>
                </c:ext>
              </c:extLst>
            </c:dLbl>
            <c:dLbl>
              <c:idx val="1"/>
              <c:tx>
                <c:rich>
                  <a:bodyPr/>
                  <a:lstStyle/>
                  <a:p>
                    <a:fld id="{D263217E-99EE-4C21-8FDC-8F1A8092C6F5}"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C38-4A8B-A97D-0C27C9FEE25E}"/>
                </c:ext>
              </c:extLst>
            </c:dLbl>
            <c:dLbl>
              <c:idx val="2"/>
              <c:tx>
                <c:rich>
                  <a:bodyPr/>
                  <a:lstStyle/>
                  <a:p>
                    <a:fld id="{DEFDC6AA-1839-4743-B022-6F3CD06B88A4}"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C38-4A8B-A97D-0C27C9FEE25E}"/>
                </c:ext>
              </c:extLst>
            </c:dLbl>
            <c:dLbl>
              <c:idx val="3"/>
              <c:tx>
                <c:rich>
                  <a:bodyPr/>
                  <a:lstStyle/>
                  <a:p>
                    <a:fld id="{D19C1439-2AD1-48BE-8264-C1739B6E87D5}"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C38-4A8B-A97D-0C27C9FEE25E}"/>
                </c:ext>
              </c:extLst>
            </c:dLbl>
            <c:dLbl>
              <c:idx val="4"/>
              <c:tx>
                <c:rich>
                  <a:bodyPr/>
                  <a:lstStyle/>
                  <a:p>
                    <a:fld id="{E66F3EB2-5EC2-4075-ADAB-5694605CF35F}"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C38-4A8B-A97D-0C27C9FEE25E}"/>
                </c:ext>
              </c:extLst>
            </c:dLbl>
            <c:dLbl>
              <c:idx val="5"/>
              <c:tx>
                <c:rich>
                  <a:bodyPr/>
                  <a:lstStyle/>
                  <a:p>
                    <a:fld id="{C386C6B6-EE7B-4808-959A-6656181EC53C}"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C38-4A8B-A97D-0C27C9FEE25E}"/>
                </c:ext>
              </c:extLst>
            </c:dLbl>
            <c:dLbl>
              <c:idx val="6"/>
              <c:tx>
                <c:rich>
                  <a:bodyPr/>
                  <a:lstStyle/>
                  <a:p>
                    <a:fld id="{1FCA98C6-8604-4402-88D0-76F2786CBA66}"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C38-4A8B-A97D-0C27C9FEE25E}"/>
                </c:ext>
              </c:extLst>
            </c:dLbl>
            <c:dLbl>
              <c:idx val="7"/>
              <c:tx>
                <c:rich>
                  <a:bodyPr/>
                  <a:lstStyle/>
                  <a:p>
                    <a:fld id="{856A4870-8D18-4F57-9E70-3AF206D51009}"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BC38-4A8B-A97D-0C27C9FEE25E}"/>
                </c:ext>
              </c:extLst>
            </c:dLbl>
            <c:dLbl>
              <c:idx val="8"/>
              <c:tx>
                <c:rich>
                  <a:bodyPr/>
                  <a:lstStyle/>
                  <a:p>
                    <a:fld id="{2F95493E-52C7-4884-9D49-B5C8FF547E57}"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BC38-4A8B-A97D-0C27C9FEE25E}"/>
                </c:ext>
              </c:extLst>
            </c:dLbl>
            <c:dLbl>
              <c:idx val="9"/>
              <c:tx>
                <c:rich>
                  <a:bodyPr/>
                  <a:lstStyle/>
                  <a:p>
                    <a:fld id="{950B0ECA-9511-4DD3-87E5-B58EA1EA46CE}"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BC38-4A8B-A97D-0C27C9FEE25E}"/>
                </c:ext>
              </c:extLst>
            </c:dLbl>
            <c:dLbl>
              <c:idx val="10"/>
              <c:tx>
                <c:rich>
                  <a:bodyPr/>
                  <a:lstStyle/>
                  <a:p>
                    <a:fld id="{0EA5CB63-C9A2-42D0-BBBA-3E2DE5BE6304}"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C38-4A8B-A97D-0C27C9FEE25E}"/>
                </c:ext>
              </c:extLst>
            </c:dLbl>
            <c:dLbl>
              <c:idx val="11"/>
              <c:tx>
                <c:rich>
                  <a:bodyPr/>
                  <a:lstStyle/>
                  <a:p>
                    <a:fld id="{85879B6C-A6F0-4D78-A9AC-363FB7D26814}"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BC38-4A8B-A97D-0C27C9FEE25E}"/>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Taul1!$A$2:$A$13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Taul1!$B$2:$B$13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18-BC38-4A8B-A97D-0C27C9FEE25E}"/>
            </c:ext>
          </c:extLst>
        </c:ser>
        <c:dLbls>
          <c:showLegendKey val="0"/>
          <c:showVal val="0"/>
          <c:showCatName val="0"/>
          <c:showSerName val="0"/>
          <c:showPercent val="0"/>
          <c:showBubbleSize val="0"/>
          <c:showLeaderLines val="0"/>
        </c:dLbls>
        <c:firstSliceAng val="0"/>
        <c:holeSize val="63"/>
      </c:doughnutChart>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Taul1!$B$1</c:f>
              <c:strCache>
                <c:ptCount val="1"/>
                <c:pt idx="0">
                  <c:v>Myynti</c:v>
                </c:pt>
              </c:strCache>
            </c:strRef>
          </c:tx>
          <c:spPr>
            <a:solidFill>
              <a:schemeClr val="accent1">
                <a:lumMod val="60000"/>
                <a:lumOff val="40000"/>
              </a:schemeClr>
            </a:solidFill>
            <a:ln>
              <a:noFill/>
            </a:ln>
          </c:spPr>
          <c:explosion val="6"/>
          <c:dPt>
            <c:idx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1-BC38-4A8B-A97D-0C27C9FEE25E}"/>
              </c:ext>
            </c:extLst>
          </c:dPt>
          <c:dPt>
            <c:idx val="1"/>
            <c:bubble3D val="0"/>
            <c:spPr>
              <a:solidFill>
                <a:schemeClr val="accent1">
                  <a:lumMod val="60000"/>
                  <a:lumOff val="40000"/>
                </a:schemeClr>
              </a:solidFill>
              <a:ln w="19050">
                <a:noFill/>
              </a:ln>
              <a:effectLst/>
            </c:spPr>
            <c:extLst>
              <c:ext xmlns:c16="http://schemas.microsoft.com/office/drawing/2014/chart" uri="{C3380CC4-5D6E-409C-BE32-E72D297353CC}">
                <c16:uniqueId val="{00000003-BC38-4A8B-A97D-0C27C9FEE25E}"/>
              </c:ext>
            </c:extLst>
          </c:dPt>
          <c:dPt>
            <c:idx val="2"/>
            <c:bubble3D val="0"/>
            <c:spPr>
              <a:solidFill>
                <a:schemeClr val="accent1">
                  <a:lumMod val="60000"/>
                  <a:lumOff val="40000"/>
                </a:schemeClr>
              </a:solidFill>
              <a:ln w="19050">
                <a:noFill/>
              </a:ln>
              <a:effectLst/>
            </c:spPr>
            <c:extLst>
              <c:ext xmlns:c16="http://schemas.microsoft.com/office/drawing/2014/chart" uri="{C3380CC4-5D6E-409C-BE32-E72D297353CC}">
                <c16:uniqueId val="{00000005-BC38-4A8B-A97D-0C27C9FEE25E}"/>
              </c:ext>
            </c:extLst>
          </c:dPt>
          <c:dPt>
            <c:idx val="3"/>
            <c:bubble3D val="0"/>
            <c:spPr>
              <a:solidFill>
                <a:schemeClr val="accent1">
                  <a:lumMod val="60000"/>
                  <a:lumOff val="40000"/>
                </a:schemeClr>
              </a:solidFill>
              <a:ln w="19050">
                <a:noFill/>
              </a:ln>
              <a:effectLst/>
            </c:spPr>
            <c:extLst>
              <c:ext xmlns:c16="http://schemas.microsoft.com/office/drawing/2014/chart" uri="{C3380CC4-5D6E-409C-BE32-E72D297353CC}">
                <c16:uniqueId val="{00000007-BC38-4A8B-A97D-0C27C9FEE25E}"/>
              </c:ext>
            </c:extLst>
          </c:dPt>
          <c:dPt>
            <c:idx val="4"/>
            <c:bubble3D val="0"/>
            <c:spPr>
              <a:solidFill>
                <a:schemeClr val="accent1">
                  <a:lumMod val="60000"/>
                  <a:lumOff val="40000"/>
                </a:schemeClr>
              </a:solidFill>
              <a:ln w="19050">
                <a:noFill/>
              </a:ln>
              <a:effectLst/>
            </c:spPr>
            <c:extLst>
              <c:ext xmlns:c16="http://schemas.microsoft.com/office/drawing/2014/chart" uri="{C3380CC4-5D6E-409C-BE32-E72D297353CC}">
                <c16:uniqueId val="{00000009-BC38-4A8B-A97D-0C27C9FEE25E}"/>
              </c:ext>
            </c:extLst>
          </c:dPt>
          <c:dPt>
            <c:idx val="5"/>
            <c:bubble3D val="0"/>
            <c:spPr>
              <a:solidFill>
                <a:schemeClr val="accent1">
                  <a:lumMod val="60000"/>
                  <a:lumOff val="40000"/>
                </a:schemeClr>
              </a:solidFill>
              <a:ln w="19050">
                <a:noFill/>
              </a:ln>
              <a:effectLst/>
            </c:spPr>
            <c:extLst>
              <c:ext xmlns:c16="http://schemas.microsoft.com/office/drawing/2014/chart" uri="{C3380CC4-5D6E-409C-BE32-E72D297353CC}">
                <c16:uniqueId val="{0000000B-BC38-4A8B-A97D-0C27C9FEE25E}"/>
              </c:ext>
            </c:extLst>
          </c:dPt>
          <c:dPt>
            <c:idx val="6"/>
            <c:bubble3D val="0"/>
            <c:spPr>
              <a:solidFill>
                <a:schemeClr val="accent1">
                  <a:lumMod val="60000"/>
                  <a:lumOff val="40000"/>
                </a:schemeClr>
              </a:solidFill>
              <a:ln w="19050">
                <a:noFill/>
              </a:ln>
              <a:effectLst/>
            </c:spPr>
            <c:extLst>
              <c:ext xmlns:c16="http://schemas.microsoft.com/office/drawing/2014/chart" uri="{C3380CC4-5D6E-409C-BE32-E72D297353CC}">
                <c16:uniqueId val="{0000000D-BC38-4A8B-A97D-0C27C9FEE25E}"/>
              </c:ext>
            </c:extLst>
          </c:dPt>
          <c:dPt>
            <c:idx val="7"/>
            <c:bubble3D val="0"/>
            <c:spPr>
              <a:solidFill>
                <a:schemeClr val="accent1">
                  <a:lumMod val="60000"/>
                  <a:lumOff val="40000"/>
                </a:schemeClr>
              </a:solidFill>
              <a:ln w="19050">
                <a:noFill/>
              </a:ln>
              <a:effectLst/>
            </c:spPr>
            <c:extLst>
              <c:ext xmlns:c16="http://schemas.microsoft.com/office/drawing/2014/chart" uri="{C3380CC4-5D6E-409C-BE32-E72D297353CC}">
                <c16:uniqueId val="{0000000F-BC38-4A8B-A97D-0C27C9FEE25E}"/>
              </c:ext>
            </c:extLst>
          </c:dPt>
          <c:dPt>
            <c:idx val="8"/>
            <c:bubble3D val="0"/>
            <c:spPr>
              <a:solidFill>
                <a:schemeClr val="accent1">
                  <a:lumMod val="60000"/>
                  <a:lumOff val="40000"/>
                </a:schemeClr>
              </a:solidFill>
              <a:ln w="19050">
                <a:noFill/>
              </a:ln>
              <a:effectLst/>
            </c:spPr>
            <c:extLst>
              <c:ext xmlns:c16="http://schemas.microsoft.com/office/drawing/2014/chart" uri="{C3380CC4-5D6E-409C-BE32-E72D297353CC}">
                <c16:uniqueId val="{00000011-BC38-4A8B-A97D-0C27C9FEE25E}"/>
              </c:ext>
            </c:extLst>
          </c:dPt>
          <c:dPt>
            <c:idx val="9"/>
            <c:bubble3D val="0"/>
            <c:spPr>
              <a:solidFill>
                <a:schemeClr val="accent1">
                  <a:lumMod val="60000"/>
                  <a:lumOff val="40000"/>
                </a:schemeClr>
              </a:solidFill>
              <a:ln w="19050">
                <a:noFill/>
              </a:ln>
              <a:effectLst/>
            </c:spPr>
            <c:extLst>
              <c:ext xmlns:c16="http://schemas.microsoft.com/office/drawing/2014/chart" uri="{C3380CC4-5D6E-409C-BE32-E72D297353CC}">
                <c16:uniqueId val="{00000013-BC38-4A8B-A97D-0C27C9FEE25E}"/>
              </c:ext>
            </c:extLst>
          </c:dPt>
          <c:dPt>
            <c:idx val="10"/>
            <c:bubble3D val="0"/>
            <c:spPr>
              <a:solidFill>
                <a:schemeClr val="accent1">
                  <a:lumMod val="60000"/>
                  <a:lumOff val="40000"/>
                </a:schemeClr>
              </a:solidFill>
              <a:ln w="19050">
                <a:noFill/>
              </a:ln>
              <a:effectLst/>
            </c:spPr>
            <c:extLst>
              <c:ext xmlns:c16="http://schemas.microsoft.com/office/drawing/2014/chart" uri="{C3380CC4-5D6E-409C-BE32-E72D297353CC}">
                <c16:uniqueId val="{00000015-BC38-4A8B-A97D-0C27C9FEE25E}"/>
              </c:ext>
            </c:extLst>
          </c:dPt>
          <c:dPt>
            <c:idx val="11"/>
            <c:bubble3D val="0"/>
            <c:spPr>
              <a:solidFill>
                <a:schemeClr val="accent1">
                  <a:lumMod val="60000"/>
                  <a:lumOff val="40000"/>
                </a:schemeClr>
              </a:solidFill>
              <a:ln w="19050">
                <a:noFill/>
              </a:ln>
              <a:effectLst/>
            </c:spPr>
            <c:extLst>
              <c:ext xmlns:c16="http://schemas.microsoft.com/office/drawing/2014/chart" uri="{C3380CC4-5D6E-409C-BE32-E72D297353CC}">
                <c16:uniqueId val="{00000017-BC38-4A8B-A97D-0C27C9FEE25E}"/>
              </c:ext>
            </c:extLst>
          </c:dPt>
          <c:dLbls>
            <c:dLbl>
              <c:idx val="0"/>
              <c:tx>
                <c:rich>
                  <a:bodyPr/>
                  <a:lstStyle/>
                  <a:p>
                    <a:fld id="{60BE40F7-518E-49E9-B191-5B8CF1EC18B7}"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38-4A8B-A97D-0C27C9FEE25E}"/>
                </c:ext>
              </c:extLst>
            </c:dLbl>
            <c:dLbl>
              <c:idx val="1"/>
              <c:tx>
                <c:rich>
                  <a:bodyPr/>
                  <a:lstStyle/>
                  <a:p>
                    <a:fld id="{D263217E-99EE-4C21-8FDC-8F1A8092C6F5}"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C38-4A8B-A97D-0C27C9FEE25E}"/>
                </c:ext>
              </c:extLst>
            </c:dLbl>
            <c:dLbl>
              <c:idx val="2"/>
              <c:tx>
                <c:rich>
                  <a:bodyPr/>
                  <a:lstStyle/>
                  <a:p>
                    <a:fld id="{DEFDC6AA-1839-4743-B022-6F3CD06B88A4}"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C38-4A8B-A97D-0C27C9FEE25E}"/>
                </c:ext>
              </c:extLst>
            </c:dLbl>
            <c:dLbl>
              <c:idx val="3"/>
              <c:tx>
                <c:rich>
                  <a:bodyPr/>
                  <a:lstStyle/>
                  <a:p>
                    <a:fld id="{D19C1439-2AD1-48BE-8264-C1739B6E87D5}"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C38-4A8B-A97D-0C27C9FEE25E}"/>
                </c:ext>
              </c:extLst>
            </c:dLbl>
            <c:dLbl>
              <c:idx val="4"/>
              <c:tx>
                <c:rich>
                  <a:bodyPr/>
                  <a:lstStyle/>
                  <a:p>
                    <a:fld id="{E66F3EB2-5EC2-4075-ADAB-5694605CF35F}"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C38-4A8B-A97D-0C27C9FEE25E}"/>
                </c:ext>
              </c:extLst>
            </c:dLbl>
            <c:dLbl>
              <c:idx val="5"/>
              <c:tx>
                <c:rich>
                  <a:bodyPr/>
                  <a:lstStyle/>
                  <a:p>
                    <a:fld id="{C386C6B6-EE7B-4808-959A-6656181EC53C}"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C38-4A8B-A97D-0C27C9FEE25E}"/>
                </c:ext>
              </c:extLst>
            </c:dLbl>
            <c:dLbl>
              <c:idx val="6"/>
              <c:tx>
                <c:rich>
                  <a:bodyPr/>
                  <a:lstStyle/>
                  <a:p>
                    <a:fld id="{1FCA98C6-8604-4402-88D0-76F2786CBA66}"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C38-4A8B-A97D-0C27C9FEE25E}"/>
                </c:ext>
              </c:extLst>
            </c:dLbl>
            <c:dLbl>
              <c:idx val="7"/>
              <c:tx>
                <c:rich>
                  <a:bodyPr/>
                  <a:lstStyle/>
                  <a:p>
                    <a:fld id="{856A4870-8D18-4F57-9E70-3AF206D51009}"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BC38-4A8B-A97D-0C27C9FEE25E}"/>
                </c:ext>
              </c:extLst>
            </c:dLbl>
            <c:dLbl>
              <c:idx val="8"/>
              <c:tx>
                <c:rich>
                  <a:bodyPr/>
                  <a:lstStyle/>
                  <a:p>
                    <a:fld id="{2F95493E-52C7-4884-9D49-B5C8FF547E57}"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BC38-4A8B-A97D-0C27C9FEE25E}"/>
                </c:ext>
              </c:extLst>
            </c:dLbl>
            <c:dLbl>
              <c:idx val="9"/>
              <c:tx>
                <c:rich>
                  <a:bodyPr/>
                  <a:lstStyle/>
                  <a:p>
                    <a:fld id="{950B0ECA-9511-4DD3-87E5-B58EA1EA46CE}"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BC38-4A8B-A97D-0C27C9FEE25E}"/>
                </c:ext>
              </c:extLst>
            </c:dLbl>
            <c:dLbl>
              <c:idx val="10"/>
              <c:tx>
                <c:rich>
                  <a:bodyPr/>
                  <a:lstStyle/>
                  <a:p>
                    <a:fld id="{0EA5CB63-C9A2-42D0-BBBA-3E2DE5BE6304}"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C38-4A8B-A97D-0C27C9FEE25E}"/>
                </c:ext>
              </c:extLst>
            </c:dLbl>
            <c:dLbl>
              <c:idx val="11"/>
              <c:tx>
                <c:rich>
                  <a:bodyPr/>
                  <a:lstStyle/>
                  <a:p>
                    <a:fld id="{85879B6C-A6F0-4D78-A9AC-363FB7D26814}"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BC38-4A8B-A97D-0C27C9FEE25E}"/>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Taul1!$A$2:$A$13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Taul1!$B$2:$B$13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18-BC38-4A8B-A97D-0C27C9FEE25E}"/>
            </c:ext>
          </c:extLst>
        </c:ser>
        <c:dLbls>
          <c:showLegendKey val="0"/>
          <c:showVal val="0"/>
          <c:showCatName val="0"/>
          <c:showSerName val="0"/>
          <c:showPercent val="0"/>
          <c:showBubbleSize val="0"/>
          <c:showLeaderLines val="0"/>
        </c:dLbls>
        <c:firstSliceAng val="0"/>
        <c:holeSize val="63"/>
      </c:doughnutChart>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9331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8762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9277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2390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7f30ea149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19" name="Google Shape;1019;g7f30ea149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1630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0" name="Google Shape;106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0" name="Google Shape;9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0" name="Google Shape;106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965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3" name="Google Shape;109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9" name="Google Shape;1099;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9" name="Google Shape;55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6" name="Google Shape;122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7f30ea1491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8" name="Google Shape;1238;g7f30ea1491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9" name="Google Shape;1239;g7f30ea1491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27</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0" name="Google Shape;106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8815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6" name="Google Shape;110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6662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8378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5613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4" name="Google Shape;1514;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837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7040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2"/>
        <p:cNvGrpSpPr/>
        <p:nvPr/>
      </p:nvGrpSpPr>
      <p:grpSpPr>
        <a:xfrm>
          <a:off x="0" y="0"/>
          <a:ext cx="0" cy="0"/>
          <a:chOff x="0" y="0"/>
          <a:chExt cx="0" cy="0"/>
        </a:xfrm>
      </p:grpSpPr>
      <p:sp>
        <p:nvSpPr>
          <p:cNvPr id="2043" name="Google Shape;204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4" name="Google Shape;204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7f30ea1491_1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g7f30ea1491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2" name="Google Shape;6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9" name="Google Shape;67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6543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4" name="Google Shape;82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tsikkodia" type="title">
  <p:cSld name="TITLE">
    <p:spTree>
      <p:nvGrpSpPr>
        <p:cNvPr id="1" name="Shape 16"/>
        <p:cNvGrpSpPr/>
        <p:nvPr/>
      </p:nvGrpSpPr>
      <p:grpSpPr>
        <a:xfrm>
          <a:off x="0" y="0"/>
          <a:ext cx="0" cy="0"/>
          <a:chOff x="0" y="0"/>
          <a:chExt cx="0" cy="0"/>
        </a:xfrm>
      </p:grpSpPr>
      <p:grpSp>
        <p:nvGrpSpPr>
          <p:cNvPr id="17" name="Google Shape;17;p34"/>
          <p:cNvGrpSpPr/>
          <p:nvPr/>
        </p:nvGrpSpPr>
        <p:grpSpPr>
          <a:xfrm>
            <a:off x="0" y="-1"/>
            <a:ext cx="12193200" cy="6858000"/>
            <a:chOff x="166688" y="158750"/>
            <a:chExt cx="12163426" cy="6845301"/>
          </a:xfrm>
        </p:grpSpPr>
        <p:sp>
          <p:nvSpPr>
            <p:cNvPr id="18" name="Google Shape;18;p34"/>
            <p:cNvSpPr/>
            <p:nvPr/>
          </p:nvSpPr>
          <p:spPr>
            <a:xfrm>
              <a:off x="7259638" y="1146175"/>
              <a:ext cx="5070475" cy="5857875"/>
            </a:xfrm>
            <a:custGeom>
              <a:avLst/>
              <a:gdLst/>
              <a:ahLst/>
              <a:cxnLst/>
              <a:rect l="l" t="t" r="r" b="b"/>
              <a:pathLst>
                <a:path w="28231" h="32607" extrusionOk="0">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19;p34"/>
            <p:cNvSpPr/>
            <p:nvPr/>
          </p:nvSpPr>
          <p:spPr>
            <a:xfrm>
              <a:off x="166688" y="1966913"/>
              <a:ext cx="12163425" cy="5037138"/>
            </a:xfrm>
            <a:custGeom>
              <a:avLst/>
              <a:gdLst/>
              <a:ahLst/>
              <a:cxnLst/>
              <a:rect l="l" t="t" r="r" b="b"/>
              <a:pathLst>
                <a:path w="67733" h="28039" extrusionOk="0">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20;p34"/>
            <p:cNvSpPr/>
            <p:nvPr/>
          </p:nvSpPr>
          <p:spPr>
            <a:xfrm>
              <a:off x="7308851" y="158750"/>
              <a:ext cx="3365500" cy="3079750"/>
            </a:xfrm>
            <a:custGeom>
              <a:avLst/>
              <a:gdLst/>
              <a:ahLst/>
              <a:cxnLst/>
              <a:rect l="l" t="t" r="r" b="b"/>
              <a:pathLst>
                <a:path w="18750" h="17137" extrusionOk="0">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34"/>
            <p:cNvSpPr/>
            <p:nvPr/>
          </p:nvSpPr>
          <p:spPr>
            <a:xfrm>
              <a:off x="9563101" y="158750"/>
              <a:ext cx="2767013" cy="3076575"/>
            </a:xfrm>
            <a:custGeom>
              <a:avLst/>
              <a:gdLst/>
              <a:ahLst/>
              <a:cxnLst/>
              <a:rect l="l" t="t" r="r" b="b"/>
              <a:pathLst>
                <a:path w="15411" h="17126" extrusionOk="0">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22;p34"/>
            <p:cNvSpPr/>
            <p:nvPr/>
          </p:nvSpPr>
          <p:spPr>
            <a:xfrm>
              <a:off x="7259638" y="3238500"/>
              <a:ext cx="5070475" cy="3765550"/>
            </a:xfrm>
            <a:custGeom>
              <a:avLst/>
              <a:gdLst/>
              <a:ahLst/>
              <a:cxnLst/>
              <a:rect l="l" t="t" r="r" b="b"/>
              <a:pathLst>
                <a:path w="28231" h="20963" extrusionOk="0">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23;p34"/>
            <p:cNvSpPr/>
            <p:nvPr/>
          </p:nvSpPr>
          <p:spPr>
            <a:xfrm>
              <a:off x="9559926" y="1146175"/>
              <a:ext cx="2770188" cy="2576513"/>
            </a:xfrm>
            <a:custGeom>
              <a:avLst/>
              <a:gdLst/>
              <a:ahLst/>
              <a:cxnLst/>
              <a:rect l="l" t="t" r="r" b="b"/>
              <a:pathLst>
                <a:path w="15421" h="14347" extrusionOk="0">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34"/>
            <p:cNvSpPr/>
            <p:nvPr/>
          </p:nvSpPr>
          <p:spPr>
            <a:xfrm>
              <a:off x="3111501" y="1966913"/>
              <a:ext cx="6448425" cy="2617788"/>
            </a:xfrm>
            <a:custGeom>
              <a:avLst/>
              <a:gdLst/>
              <a:ahLst/>
              <a:cxnLst/>
              <a:rect l="l" t="t" r="r" b="b"/>
              <a:pathLst>
                <a:path w="35919" h="14576" extrusionOk="0">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25;p34"/>
          <p:cNvSpPr txBox="1">
            <a:spLocks noGrp="1"/>
          </p:cNvSpPr>
          <p:nvPr>
            <p:ph type="ctrTitle"/>
          </p:nvPr>
        </p:nvSpPr>
        <p:spPr>
          <a:xfrm>
            <a:off x="2026920" y="3073399"/>
            <a:ext cx="6661368" cy="186404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FFFFFF"/>
              </a:buClr>
              <a:buSzPts val="4100"/>
              <a:buFont typeface="Arial Narrow"/>
              <a:buNone/>
              <a:defRPr sz="4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4"/>
          <p:cNvSpPr txBox="1">
            <a:spLocks noGrp="1"/>
          </p:cNvSpPr>
          <p:nvPr>
            <p:ph type="subTitle" idx="1"/>
          </p:nvPr>
        </p:nvSpPr>
        <p:spPr>
          <a:xfrm>
            <a:off x="2026920" y="5318760"/>
            <a:ext cx="8641080" cy="702528"/>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SzPts val="1300"/>
              <a:buNone/>
              <a:defRPr sz="1300">
                <a:solidFill>
                  <a:srgbClr val="FFFFFF"/>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7" name="Google Shape;27;p34"/>
          <p:cNvPicPr preferRelativeResize="0"/>
          <p:nvPr/>
        </p:nvPicPr>
        <p:blipFill rotWithShape="1">
          <a:blip r:embed="rId2">
            <a:alphaModFix/>
          </a:blip>
          <a:srcRect/>
          <a:stretch/>
        </p:blipFill>
        <p:spPr>
          <a:xfrm>
            <a:off x="684439" y="188259"/>
            <a:ext cx="5687933" cy="186465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4"/>
          <p:cNvSpPr txBox="1">
            <a:spLocks noGrp="1"/>
          </p:cNvSpPr>
          <p:nvPr>
            <p:ph type="body" idx="1"/>
          </p:nvPr>
        </p:nvSpPr>
        <p:spPr>
          <a:xfrm>
            <a:off x="781200" y="1764323"/>
            <a:ext cx="5156538" cy="4248000"/>
          </a:xfrm>
          <a:prstGeom prst="rect">
            <a:avLst/>
          </a:prstGeom>
          <a:noFill/>
          <a:ln>
            <a:noFill/>
          </a:ln>
        </p:spPr>
        <p:txBody>
          <a:bodyPr spcFirstLastPara="1" wrap="square" lIns="0" tIns="0" rIns="0" bIns="0" anchor="t" anchorCtr="0">
            <a:noAutofit/>
          </a:bodyPr>
          <a:lstStyle>
            <a:lvl1pPr marL="457200" lvl="0" indent="-368300" algn="l">
              <a:lnSpc>
                <a:spcPct val="90000"/>
              </a:lnSpc>
              <a:spcBef>
                <a:spcPts val="1200"/>
              </a:spcBef>
              <a:spcAft>
                <a:spcPts val="0"/>
              </a:spcAft>
              <a:buSzPts val="2200"/>
              <a:buChar char="•"/>
              <a:defRPr sz="2200"/>
            </a:lvl1pPr>
            <a:lvl2pPr marL="914400" lvl="1" indent="-368300" algn="l">
              <a:lnSpc>
                <a:spcPct val="90000"/>
              </a:lnSpc>
              <a:spcBef>
                <a:spcPts val="1200"/>
              </a:spcBef>
              <a:spcAft>
                <a:spcPts val="0"/>
              </a:spcAft>
              <a:buSzPts val="22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4"/>
          <p:cNvSpPr txBox="1">
            <a:spLocks noGrp="1"/>
          </p:cNvSpPr>
          <p:nvPr>
            <p:ph type="body" idx="2"/>
          </p:nvPr>
        </p:nvSpPr>
        <p:spPr>
          <a:xfrm>
            <a:off x="6166338" y="1764323"/>
            <a:ext cx="5187462" cy="4248000"/>
          </a:xfrm>
          <a:prstGeom prst="rect">
            <a:avLst/>
          </a:prstGeom>
          <a:noFill/>
          <a:ln>
            <a:noFill/>
          </a:ln>
        </p:spPr>
        <p:txBody>
          <a:bodyPr spcFirstLastPara="1" wrap="square" lIns="0" tIns="0" rIns="0" bIns="0" anchor="t" anchorCtr="0">
            <a:noAutofit/>
          </a:bodyPr>
          <a:lstStyle>
            <a:lvl1pPr marL="457200" lvl="0" indent="-368300" algn="l">
              <a:lnSpc>
                <a:spcPct val="90000"/>
              </a:lnSpc>
              <a:spcBef>
                <a:spcPts val="1200"/>
              </a:spcBef>
              <a:spcAft>
                <a:spcPts val="0"/>
              </a:spcAft>
              <a:buSzPts val="2200"/>
              <a:buChar char="•"/>
              <a:defRPr sz="2200"/>
            </a:lvl1pPr>
            <a:lvl2pPr marL="914400" lvl="1" indent="-368300" algn="l">
              <a:lnSpc>
                <a:spcPct val="90000"/>
              </a:lnSpc>
              <a:spcBef>
                <a:spcPts val="1200"/>
              </a:spcBef>
              <a:spcAft>
                <a:spcPts val="0"/>
              </a:spcAft>
              <a:buSzPts val="22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4"/>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44"/>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4">
    <p:spTree>
      <p:nvGrpSpPr>
        <p:cNvPr id="1" name=""/>
        <p:cNvGrpSpPr/>
        <p:nvPr/>
      </p:nvGrpSpPr>
      <p:grpSpPr>
        <a:xfrm>
          <a:off x="0" y="0"/>
          <a:ext cx="0" cy="0"/>
          <a:chOff x="0" y="0"/>
          <a:chExt cx="0" cy="0"/>
        </a:xfrm>
      </p:grpSpPr>
      <p:pic>
        <p:nvPicPr>
          <p:cNvPr id="28" name="Kuva 27" descr="Kuva, joka sisältää kohteen pöytä, istuminen, kirjoituspöytä, tietokone">
            <a:extLst>
              <a:ext uri="{FF2B5EF4-FFF2-40B4-BE49-F238E27FC236}">
                <a16:creationId xmlns:a16="http://schemas.microsoft.com/office/drawing/2014/main" id="{0C894645-360E-4B0E-B056-721914725C19}"/>
              </a:ext>
              <a:ext uri="{C183D7F6-B498-43B3-948B-1728B52AA6E4}">
                <adec:decorative xmlns="" xmlns:adec="http://schemas.microsoft.com/office/drawing/2017/decorative" val="0"/>
              </a:ext>
            </a:extLst>
          </p:cNvPr>
          <p:cNvPicPr>
            <a:picLocks/>
          </p:cNvPicPr>
          <p:nvPr userDrawn="1"/>
        </p:nvPicPr>
        <p:blipFill>
          <a:blip r:embed="rId2" cstate="email">
            <a:extLst>
              <a:ext uri="{28A0092B-C50C-407E-A947-70E740481C1C}">
                <a14:useLocalDpi xmlns:a14="http://schemas.microsoft.com/office/drawing/2010/main"/>
              </a:ext>
            </a:extLst>
          </a:blip>
          <a:srcRect/>
          <a:stretch/>
        </p:blipFill>
        <p:spPr>
          <a:xfrm>
            <a:off x="8075765" y="0"/>
            <a:ext cx="4122000" cy="6858000"/>
          </a:xfrm>
          <a:prstGeom prst="rect">
            <a:avLst/>
          </a:prstGeom>
        </p:spPr>
      </p:pic>
      <p:sp>
        <p:nvSpPr>
          <p:cNvPr id="25" name="Freeform 11">
            <a:extLst>
              <a:ext uri="{FF2B5EF4-FFF2-40B4-BE49-F238E27FC236}">
                <a16:creationId xmlns:a16="http://schemas.microsoft.com/office/drawing/2014/main" id="{C38B15FE-EB78-49DB-9C78-8EDF68976BF4}"/>
              </a:ext>
              <a:ext uri="{C183D7F6-B498-43B3-948B-1728B52AA6E4}">
                <adec:decorative xmlns="" xmlns:adec="http://schemas.microsoft.com/office/drawing/2017/decorative" val="1"/>
              </a:ext>
            </a:extLst>
          </p:cNvPr>
          <p:cNvSpPr>
            <a:spLocks/>
          </p:cNvSpPr>
          <p:nvPr userDrawn="1"/>
        </p:nvSpPr>
        <p:spPr bwMode="gray">
          <a:xfrm>
            <a:off x="0" y="5084653"/>
            <a:ext cx="5514073" cy="1773347"/>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E1E6F5"/>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819770" y="2196246"/>
            <a:ext cx="6428358" cy="1952053"/>
          </a:xfrm>
        </p:spPr>
        <p:txBody>
          <a:bodyPr anchor="t" anchorCtr="0"/>
          <a:lstStyle>
            <a:lvl1pPr>
              <a:defRPr sz="4100">
                <a:solidFill>
                  <a:schemeClr val="tx2"/>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4615446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6">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A9699318-17A8-4406-8545-15EC6D0D7635}"/>
              </a:ext>
              <a:ext uri="{C183D7F6-B498-43B3-948B-1728B52AA6E4}">
                <adec:decorative xmlns="" xmlns:adec="http://schemas.microsoft.com/office/drawing/2017/decorative" val="1"/>
              </a:ext>
            </a:extLst>
          </p:cNvPr>
          <p:cNvSpPr>
            <a:spLocks/>
          </p:cNvSpPr>
          <p:nvPr userDrawn="1"/>
        </p:nvSpPr>
        <p:spPr bwMode="gray">
          <a:xfrm>
            <a:off x="0" y="5084653"/>
            <a:ext cx="5514073" cy="1773347"/>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E1E6F5"/>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5600">
                <a:solidFill>
                  <a:schemeClr val="tx2"/>
                </a:solidFill>
              </a:defRPr>
            </a:lvl1pPr>
          </a:lstStyle>
          <a:p>
            <a:r>
              <a:rPr lang="fi-FI" dirty="0"/>
              <a:t>Yksi tekstirivi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
        <p:nvSpPr>
          <p:cNvPr id="11" name="Kuvan paikkamerkki 19">
            <a:extLst>
              <a:ext uri="{FF2B5EF4-FFF2-40B4-BE49-F238E27FC236}">
                <a16:creationId xmlns:a16="http://schemas.microsoft.com/office/drawing/2014/main" id="{996F1A3B-2149-40DF-ACB8-66B4FA59E029}"/>
              </a:ext>
              <a:ext uri="{C183D7F6-B498-43B3-948B-1728B52AA6E4}">
                <adec:decorative xmlns="" xmlns:adec="http://schemas.microsoft.com/office/drawing/2017/decorative" val="1"/>
              </a:ext>
            </a:extLst>
          </p:cNvPr>
          <p:cNvSpPr>
            <a:spLocks noGrp="1"/>
          </p:cNvSpPr>
          <p:nvPr>
            <p:ph type="pic" sz="quarter" idx="13"/>
          </p:nvPr>
        </p:nvSpPr>
        <p:spPr>
          <a:xfrm>
            <a:off x="8104820" y="0"/>
            <a:ext cx="4087180" cy="6858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a:noFill/>
        </p:spPr>
        <p:txBody>
          <a:bodyPr anchor="ctr" anchorCtr="0"/>
          <a:lstStyle>
            <a:lvl1pPr marL="0" indent="0" algn="ctr">
              <a:buNone/>
              <a:defRPr/>
            </a:lvl1pPr>
          </a:lstStyle>
          <a:p>
            <a:r>
              <a:rPr lang="fi-FI"/>
              <a:t>Lisää kuva napsauttamalla kuvaketta</a:t>
            </a:r>
            <a:endParaRPr lang="fi-FI" dirty="0"/>
          </a:p>
        </p:txBody>
      </p:sp>
    </p:spTree>
    <p:extLst>
      <p:ext uri="{BB962C8B-B14F-4D97-AF65-F5344CB8AC3E}">
        <p14:creationId xmlns:p14="http://schemas.microsoft.com/office/powerpoint/2010/main" val="11002210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itaatti kuvapaikka">
    <p:bg>
      <p:bgPr>
        <a:solidFill>
          <a:srgbClr val="365AB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819770" y="2276873"/>
            <a:ext cx="6860406" cy="1822687"/>
          </a:xfrm>
        </p:spPr>
        <p:txBody>
          <a:bodyPr anchor="t" anchorCtr="0"/>
          <a:lstStyle>
            <a:lvl1pPr>
              <a:defRPr sz="3700">
                <a:solidFill>
                  <a:schemeClr val="bg1"/>
                </a:solidFill>
              </a:defRPr>
            </a:lvl1pPr>
          </a:lstStyle>
          <a:p>
            <a:r>
              <a:rPr lang="fi-FI" dirty="0"/>
              <a:t>Sitaattivälisivu – esitykseen </a:t>
            </a:r>
            <a:br>
              <a:rPr lang="fi-FI" dirty="0"/>
            </a:br>
            <a:r>
              <a:rPr lang="fi-FI" dirty="0"/>
              <a:t>voi nostaa sisältöön sopivia lauseita tai sanontoja, 3 riviä tekstiä</a:t>
            </a:r>
          </a:p>
        </p:txBody>
      </p:sp>
      <p:sp>
        <p:nvSpPr>
          <p:cNvPr id="6" name="Tekstin paikkamerkki 5">
            <a:extLst>
              <a:ext uri="{FF2B5EF4-FFF2-40B4-BE49-F238E27FC236}">
                <a16:creationId xmlns:a16="http://schemas.microsoft.com/office/drawing/2014/main" id="{F719A860-795B-428F-80F9-D6F9FDADB42D}"/>
              </a:ext>
            </a:extLst>
          </p:cNvPr>
          <p:cNvSpPr>
            <a:spLocks noGrp="1"/>
          </p:cNvSpPr>
          <p:nvPr userDrawn="1">
            <p:ph type="body" sz="quarter" idx="13" hasCustomPrompt="1"/>
          </p:nvPr>
        </p:nvSpPr>
        <p:spPr>
          <a:xfrm>
            <a:off x="819770" y="4246881"/>
            <a:ext cx="6860555" cy="622280"/>
          </a:xfrm>
        </p:spPr>
        <p:txBody>
          <a:bodyPr/>
          <a:lstStyle>
            <a:lvl1pPr marL="0" indent="0">
              <a:lnSpc>
                <a:spcPct val="100000"/>
              </a:lnSpc>
              <a:spcBef>
                <a:spcPts val="600"/>
              </a:spcBef>
              <a:buNone/>
              <a:defRPr sz="1300">
                <a:solidFill>
                  <a:schemeClr val="bg1"/>
                </a:solidFill>
              </a:defRPr>
            </a:lvl1pPr>
            <a:lvl2pPr marL="360363" indent="0">
              <a:buNone/>
              <a:defRPr/>
            </a:lvl2pPr>
          </a:lstStyle>
          <a:p>
            <a:pPr lvl="0"/>
            <a:r>
              <a:rPr lang="fi-FI" dirty="0"/>
              <a:t>Sitaatin esittäjän nimi tai lähde </a:t>
            </a:r>
          </a:p>
        </p:txBody>
      </p:sp>
      <p:sp>
        <p:nvSpPr>
          <p:cNvPr id="17" name="Kuvan paikkamerkki 19">
            <a:extLst>
              <a:ext uri="{FF2B5EF4-FFF2-40B4-BE49-F238E27FC236}">
                <a16:creationId xmlns:a16="http://schemas.microsoft.com/office/drawing/2014/main" id="{79A4B3D4-F743-4ABE-BF43-A842D73C48BF}"/>
              </a:ext>
              <a:ext uri="{C183D7F6-B498-43B3-948B-1728B52AA6E4}">
                <adec:decorative xmlns="" xmlns:adec="http://schemas.microsoft.com/office/drawing/2017/decorative" val="1"/>
              </a:ext>
            </a:extLst>
          </p:cNvPr>
          <p:cNvSpPr>
            <a:spLocks noGrp="1"/>
          </p:cNvSpPr>
          <p:nvPr>
            <p:ph type="pic" sz="quarter" idx="14"/>
          </p:nvPr>
        </p:nvSpPr>
        <p:spPr>
          <a:xfrm>
            <a:off x="8104820" y="0"/>
            <a:ext cx="4087180" cy="6858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a:solidFill>
            <a:schemeClr val="bg1"/>
          </a:solidFill>
        </p:spPr>
        <p:txBody>
          <a:bodyPr anchor="ctr" anchorCtr="0"/>
          <a:lstStyle>
            <a:lvl1pPr marL="0" indent="0" algn="ctr">
              <a:buNone/>
              <a:defRPr/>
            </a:lvl1pPr>
          </a:lstStyle>
          <a:p>
            <a:r>
              <a:rPr lang="fi-FI"/>
              <a:t>Lisää kuva napsauttamalla kuvaketta</a:t>
            </a:r>
            <a:endParaRPr lang="fi-FI" dirty="0"/>
          </a:p>
        </p:txBody>
      </p:sp>
      <p:grpSp>
        <p:nvGrpSpPr>
          <p:cNvPr id="14" name="Ryhmä 13">
            <a:extLst>
              <a:ext uri="{FF2B5EF4-FFF2-40B4-BE49-F238E27FC236}">
                <a16:creationId xmlns:a16="http://schemas.microsoft.com/office/drawing/2014/main" id="{9A6D78D3-4FC0-42A7-9715-18AAAB12760C}"/>
              </a:ext>
              <a:ext uri="{C183D7F6-B498-43B3-948B-1728B52AA6E4}">
                <adec:decorative xmlns="" xmlns:adec="http://schemas.microsoft.com/office/drawing/2017/decorative" val="1"/>
              </a:ext>
            </a:extLst>
          </p:cNvPr>
          <p:cNvGrpSpPr/>
          <p:nvPr userDrawn="1"/>
        </p:nvGrpSpPr>
        <p:grpSpPr bwMode="gray">
          <a:xfrm>
            <a:off x="257177" y="1270"/>
            <a:ext cx="2267584" cy="1890186"/>
            <a:chOff x="206376" y="-19050"/>
            <a:chExt cx="4511675" cy="3760788"/>
          </a:xfrm>
        </p:grpSpPr>
        <p:sp>
          <p:nvSpPr>
            <p:cNvPr id="12" name="Freeform 5">
              <a:extLst>
                <a:ext uri="{FF2B5EF4-FFF2-40B4-BE49-F238E27FC236}">
                  <a16:creationId xmlns:a16="http://schemas.microsoft.com/office/drawing/2014/main" id="{268701B8-B376-43FE-B7F2-878080FDF0E6}"/>
                </a:ext>
              </a:extLst>
            </p:cNvPr>
            <p:cNvSpPr>
              <a:spLocks/>
            </p:cNvSpPr>
            <p:nvPr userDrawn="1"/>
          </p:nvSpPr>
          <p:spPr bwMode="gray">
            <a:xfrm>
              <a:off x="206376"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A7BFF58C-823E-4991-AC39-EEE807FFA1E7}"/>
                </a:ext>
              </a:extLst>
            </p:cNvPr>
            <p:cNvSpPr>
              <a:spLocks/>
            </p:cNvSpPr>
            <p:nvPr userDrawn="1"/>
          </p:nvSpPr>
          <p:spPr bwMode="gray">
            <a:xfrm>
              <a:off x="2636838"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4311918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itaatti kuva 1">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lumi, piiri, hiihtäminen, kello">
            <a:extLst>
              <a:ext uri="{FF2B5EF4-FFF2-40B4-BE49-F238E27FC236}">
                <a16:creationId xmlns:a16="http://schemas.microsoft.com/office/drawing/2014/main" id="{0C894645-360E-4B0E-B056-721914725C19}"/>
              </a:ext>
              <a:ext uri="{C183D7F6-B498-43B3-948B-1728B52AA6E4}">
                <adec:decorative xmlns=""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084730" y="0"/>
            <a:ext cx="4108704" cy="6858000"/>
          </a:xfrm>
          <a:prstGeom prst="rect">
            <a:avLst/>
          </a:prstGeom>
        </p:spPr>
      </p:pic>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0" y="0"/>
            <a:ext cx="8756990" cy="6857999"/>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819770" y="2276873"/>
            <a:ext cx="6860406" cy="1822687"/>
          </a:xfrm>
        </p:spPr>
        <p:txBody>
          <a:bodyPr anchor="t" anchorCtr="0"/>
          <a:lstStyle>
            <a:lvl1pPr>
              <a:defRPr sz="3700">
                <a:solidFill>
                  <a:schemeClr val="bg1"/>
                </a:solidFill>
              </a:defRPr>
            </a:lvl1pPr>
          </a:lstStyle>
          <a:p>
            <a:r>
              <a:rPr lang="fi-FI" dirty="0"/>
              <a:t>Sitaattivälisivu – esitykseen </a:t>
            </a:r>
            <a:br>
              <a:rPr lang="fi-FI" dirty="0"/>
            </a:br>
            <a:r>
              <a:rPr lang="fi-FI" dirty="0"/>
              <a:t>voi nostaa sisältöön sopivia lauseita tai sanontoja, 3 riviä tekstiä</a:t>
            </a:r>
          </a:p>
        </p:txBody>
      </p:sp>
      <p:sp>
        <p:nvSpPr>
          <p:cNvPr id="6" name="Tekstin paikkamerkki 5">
            <a:extLst>
              <a:ext uri="{FF2B5EF4-FFF2-40B4-BE49-F238E27FC236}">
                <a16:creationId xmlns:a16="http://schemas.microsoft.com/office/drawing/2014/main" id="{F719A860-795B-428F-80F9-D6F9FDADB42D}"/>
              </a:ext>
            </a:extLst>
          </p:cNvPr>
          <p:cNvSpPr>
            <a:spLocks noGrp="1"/>
          </p:cNvSpPr>
          <p:nvPr userDrawn="1">
            <p:ph type="body" sz="quarter" idx="13" hasCustomPrompt="1"/>
          </p:nvPr>
        </p:nvSpPr>
        <p:spPr>
          <a:xfrm>
            <a:off x="819770" y="4246881"/>
            <a:ext cx="6860555" cy="622280"/>
          </a:xfrm>
        </p:spPr>
        <p:txBody>
          <a:bodyPr/>
          <a:lstStyle>
            <a:lvl1pPr marL="0" indent="0">
              <a:lnSpc>
                <a:spcPct val="100000"/>
              </a:lnSpc>
              <a:spcBef>
                <a:spcPts val="600"/>
              </a:spcBef>
              <a:buNone/>
              <a:defRPr sz="1300">
                <a:solidFill>
                  <a:schemeClr val="bg1"/>
                </a:solidFill>
              </a:defRPr>
            </a:lvl1pPr>
            <a:lvl2pPr marL="360363" indent="0">
              <a:buNone/>
              <a:defRPr/>
            </a:lvl2pPr>
          </a:lstStyle>
          <a:p>
            <a:pPr lvl="0"/>
            <a:r>
              <a:rPr lang="fi-FI" dirty="0"/>
              <a:t>Sitaatin esittäjän nimi tai lähde </a:t>
            </a:r>
          </a:p>
        </p:txBody>
      </p:sp>
      <p:grpSp>
        <p:nvGrpSpPr>
          <p:cNvPr id="14" name="Ryhmä 13">
            <a:extLst>
              <a:ext uri="{FF2B5EF4-FFF2-40B4-BE49-F238E27FC236}">
                <a16:creationId xmlns:a16="http://schemas.microsoft.com/office/drawing/2014/main" id="{9A6D78D3-4FC0-42A7-9715-18AAAB12760C}"/>
              </a:ext>
              <a:ext uri="{C183D7F6-B498-43B3-948B-1728B52AA6E4}">
                <adec:decorative xmlns="" xmlns:adec="http://schemas.microsoft.com/office/drawing/2017/decorative" val="1"/>
              </a:ext>
            </a:extLst>
          </p:cNvPr>
          <p:cNvGrpSpPr/>
          <p:nvPr userDrawn="1"/>
        </p:nvGrpSpPr>
        <p:grpSpPr bwMode="gray">
          <a:xfrm>
            <a:off x="257177" y="1270"/>
            <a:ext cx="2267584" cy="1890186"/>
            <a:chOff x="206376" y="-19050"/>
            <a:chExt cx="4511675" cy="3760788"/>
          </a:xfrm>
        </p:grpSpPr>
        <p:sp>
          <p:nvSpPr>
            <p:cNvPr id="12" name="Freeform 5">
              <a:extLst>
                <a:ext uri="{FF2B5EF4-FFF2-40B4-BE49-F238E27FC236}">
                  <a16:creationId xmlns:a16="http://schemas.microsoft.com/office/drawing/2014/main" id="{268701B8-B376-43FE-B7F2-878080FDF0E6}"/>
                </a:ext>
              </a:extLst>
            </p:cNvPr>
            <p:cNvSpPr>
              <a:spLocks/>
            </p:cNvSpPr>
            <p:nvPr userDrawn="1"/>
          </p:nvSpPr>
          <p:spPr bwMode="gray">
            <a:xfrm>
              <a:off x="206376"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A7BFF58C-823E-4991-AC39-EEE807FFA1E7}"/>
                </a:ext>
              </a:extLst>
            </p:cNvPr>
            <p:cNvSpPr>
              <a:spLocks/>
            </p:cNvSpPr>
            <p:nvPr userDrawn="1"/>
          </p:nvSpPr>
          <p:spPr bwMode="gray">
            <a:xfrm>
              <a:off x="2636838"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8649898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Nosto">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743A037A-3296-40C2-9074-84427B0EB2B2}"/>
              </a:ext>
              <a:ext uri="{C183D7F6-B498-43B3-948B-1728B52AA6E4}">
                <adec:decorative xmlns="" xmlns:adec="http://schemas.microsoft.com/office/drawing/2017/decorative" val="1"/>
              </a:ext>
            </a:extLst>
          </p:cNvPr>
          <p:cNvGrpSpPr>
            <a:grpSpLocks noChangeAspect="1"/>
          </p:cNvGrpSpPr>
          <p:nvPr userDrawn="1"/>
        </p:nvGrpSpPr>
        <p:grpSpPr bwMode="gray">
          <a:xfrm>
            <a:off x="0" y="0"/>
            <a:ext cx="6756211" cy="6858000"/>
            <a:chOff x="2724150" y="6350"/>
            <a:chExt cx="6743700" cy="6845301"/>
          </a:xfrm>
        </p:grpSpPr>
        <p:sp>
          <p:nvSpPr>
            <p:cNvPr id="15" name="Freeform 5">
              <a:extLst>
                <a:ext uri="{FF2B5EF4-FFF2-40B4-BE49-F238E27FC236}">
                  <a16:creationId xmlns:a16="http://schemas.microsoft.com/office/drawing/2014/main" id="{89334710-4573-413A-9371-58D53E964033}"/>
                </a:ext>
              </a:extLst>
            </p:cNvPr>
            <p:cNvSpPr>
              <a:spLocks/>
            </p:cNvSpPr>
            <p:nvPr userDrawn="1"/>
          </p:nvSpPr>
          <p:spPr bwMode="gray">
            <a:xfrm>
              <a:off x="2724150" y="6350"/>
              <a:ext cx="6743700" cy="6845300"/>
            </a:xfrm>
            <a:custGeom>
              <a:avLst/>
              <a:gdLst>
                <a:gd name="T0" fmla="*/ 37531 w 37531"/>
                <a:gd name="T1" fmla="*/ 38100 h 38100"/>
                <a:gd name="T2" fmla="*/ 35005 w 37531"/>
                <a:gd name="T3" fmla="*/ 29739 h 38100"/>
                <a:gd name="T4" fmla="*/ 37500 w 37531"/>
                <a:gd name="T5" fmla="*/ 0 h 38100"/>
                <a:gd name="T6" fmla="*/ 0 w 37531"/>
                <a:gd name="T7" fmla="*/ 0 h 38100"/>
                <a:gd name="T8" fmla="*/ 0 w 37531"/>
                <a:gd name="T9" fmla="*/ 38100 h 38100"/>
                <a:gd name="T10" fmla="*/ 37531 w 37531"/>
                <a:gd name="T11" fmla="*/ 38100 h 38100"/>
              </a:gdLst>
              <a:ahLst/>
              <a:cxnLst>
                <a:cxn ang="0">
                  <a:pos x="T0" y="T1"/>
                </a:cxn>
                <a:cxn ang="0">
                  <a:pos x="T2" y="T3"/>
                </a:cxn>
                <a:cxn ang="0">
                  <a:pos x="T4" y="T5"/>
                </a:cxn>
                <a:cxn ang="0">
                  <a:pos x="T6" y="T7"/>
                </a:cxn>
                <a:cxn ang="0">
                  <a:pos x="T8" y="T9"/>
                </a:cxn>
                <a:cxn ang="0">
                  <a:pos x="T10" y="T11"/>
                </a:cxn>
              </a:cxnLst>
              <a:rect l="0" t="0" r="r" b="b"/>
              <a:pathLst>
                <a:path w="37531" h="38100">
                  <a:moveTo>
                    <a:pt x="37531" y="38100"/>
                  </a:moveTo>
                  <a:cubicBezTo>
                    <a:pt x="36473" y="35432"/>
                    <a:pt x="35622" y="32640"/>
                    <a:pt x="35005" y="29739"/>
                  </a:cubicBezTo>
                  <a:cubicBezTo>
                    <a:pt x="32947" y="20093"/>
                    <a:pt x="33623" y="9779"/>
                    <a:pt x="37500" y="0"/>
                  </a:cubicBezTo>
                  <a:lnTo>
                    <a:pt x="0" y="0"/>
                  </a:lnTo>
                  <a:lnTo>
                    <a:pt x="0" y="38100"/>
                  </a:lnTo>
                  <a:lnTo>
                    <a:pt x="37531"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025CC1E-66FA-4412-98F7-D19894F2D9B2}"/>
                </a:ext>
              </a:extLst>
            </p:cNvPr>
            <p:cNvSpPr>
              <a:spLocks/>
            </p:cNvSpPr>
            <p:nvPr userDrawn="1"/>
          </p:nvSpPr>
          <p:spPr bwMode="gray">
            <a:xfrm>
              <a:off x="2724150" y="4011613"/>
              <a:ext cx="6443663" cy="2840038"/>
            </a:xfrm>
            <a:custGeom>
              <a:avLst/>
              <a:gdLst>
                <a:gd name="T0" fmla="*/ 35867 w 35867"/>
                <a:gd name="T1" fmla="*/ 15808 h 15808"/>
                <a:gd name="T2" fmla="*/ 0 w 35867"/>
                <a:gd name="T3" fmla="*/ 0 h 15808"/>
                <a:gd name="T4" fmla="*/ 0 w 35867"/>
                <a:gd name="T5" fmla="*/ 15808 h 15808"/>
                <a:gd name="T6" fmla="*/ 35867 w 35867"/>
                <a:gd name="T7" fmla="*/ 15808 h 15808"/>
              </a:gdLst>
              <a:ahLst/>
              <a:cxnLst>
                <a:cxn ang="0">
                  <a:pos x="T0" y="T1"/>
                </a:cxn>
                <a:cxn ang="0">
                  <a:pos x="T2" y="T3"/>
                </a:cxn>
                <a:cxn ang="0">
                  <a:pos x="T4" y="T5"/>
                </a:cxn>
                <a:cxn ang="0">
                  <a:pos x="T6" y="T7"/>
                </a:cxn>
              </a:cxnLst>
              <a:rect l="0" t="0" r="r" b="b"/>
              <a:pathLst>
                <a:path w="35867" h="15808">
                  <a:moveTo>
                    <a:pt x="35867" y="15808"/>
                  </a:moveTo>
                  <a:cubicBezTo>
                    <a:pt x="24829" y="8026"/>
                    <a:pt x="12618" y="2772"/>
                    <a:pt x="0" y="0"/>
                  </a:cubicBezTo>
                  <a:lnTo>
                    <a:pt x="0" y="15808"/>
                  </a:lnTo>
                  <a:lnTo>
                    <a:pt x="35867" y="1580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4916190" cy="1808037"/>
          </a:xfrm>
        </p:spPr>
        <p:txBody>
          <a:bodyPr anchor="t" anchorCtr="0"/>
          <a:lstStyle>
            <a:lvl1pPr>
              <a:defRPr sz="3700">
                <a:solidFill>
                  <a:schemeClr val="bg1"/>
                </a:solidFill>
              </a:defRPr>
            </a:lvl1pPr>
          </a:lstStyle>
          <a:p>
            <a:r>
              <a:rPr lang="fi-FI" dirty="0"/>
              <a:t>Asianostosivu </a:t>
            </a:r>
            <a:br>
              <a:rPr lang="fi-FI" dirty="0"/>
            </a:br>
            <a:r>
              <a:rPr lang="fi-FI" dirty="0"/>
              <a:t>esityksen jäsentämiseen, 3 rivin otsikko</a:t>
            </a:r>
          </a:p>
        </p:txBody>
      </p:sp>
      <p:sp>
        <p:nvSpPr>
          <p:cNvPr id="23" name="Tekstin paikkamerkki 22">
            <a:extLst>
              <a:ext uri="{FF2B5EF4-FFF2-40B4-BE49-F238E27FC236}">
                <a16:creationId xmlns:a16="http://schemas.microsoft.com/office/drawing/2014/main" id="{C91B202D-FB5A-4250-8735-81C439C51C42}"/>
              </a:ext>
            </a:extLst>
          </p:cNvPr>
          <p:cNvSpPr>
            <a:spLocks noGrp="1"/>
          </p:cNvSpPr>
          <p:nvPr>
            <p:ph type="body" sz="quarter" idx="13"/>
          </p:nvPr>
        </p:nvSpPr>
        <p:spPr>
          <a:xfrm>
            <a:off x="7053880" y="1514325"/>
            <a:ext cx="4658744" cy="4248000"/>
          </a:xfrm>
        </p:spPr>
        <p:txBody>
          <a:bodyPr/>
          <a:lstStyle>
            <a:lvl1pPr marL="269875" indent="-269875">
              <a:lnSpc>
                <a:spcPct val="95000"/>
              </a:lnSpc>
              <a:defRPr sz="2200"/>
            </a:lvl1pPr>
          </a:lstStyle>
          <a:p>
            <a:pPr lvl="0"/>
            <a:r>
              <a:rPr lang="fi-FI"/>
              <a:t>Muokkaa tekstin perustyylejä</a:t>
            </a:r>
          </a:p>
        </p:txBody>
      </p:sp>
      <p:sp>
        <p:nvSpPr>
          <p:cNvPr id="20" name="Alatunnisteen paikkamerkki 19">
            <a:extLst>
              <a:ext uri="{FF2B5EF4-FFF2-40B4-BE49-F238E27FC236}">
                <a16:creationId xmlns:a16="http://schemas.microsoft.com/office/drawing/2014/main" id="{38A531D9-3794-4382-A4CC-D062827D85EE}"/>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21" name="Dian numeron paikkamerkki 20">
            <a:extLst>
              <a:ext uri="{FF2B5EF4-FFF2-40B4-BE49-F238E27FC236}">
                <a16:creationId xmlns:a16="http://schemas.microsoft.com/office/drawing/2014/main" id="{E9C40528-505B-4E57-81CB-FA8E7278B780}"/>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5961373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Lopetus">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BF83FD59-B2EE-42A4-AC03-53869A1132E9}"/>
              </a:ext>
              <a:ext uri="{C183D7F6-B498-43B3-948B-1728B52AA6E4}">
                <adec:decorative xmlns="" xmlns:adec="http://schemas.microsoft.com/office/drawing/2017/decorative" val="1"/>
              </a:ext>
            </a:extLst>
          </p:cNvPr>
          <p:cNvGrpSpPr/>
          <p:nvPr userDrawn="1"/>
        </p:nvGrpSpPr>
        <p:grpSpPr bwMode="gray">
          <a:xfrm>
            <a:off x="0" y="0"/>
            <a:ext cx="12193200" cy="6858000"/>
            <a:chOff x="166688" y="158750"/>
            <a:chExt cx="12163425" cy="6845301"/>
          </a:xfrm>
        </p:grpSpPr>
        <p:sp>
          <p:nvSpPr>
            <p:cNvPr id="8" name="Freeform 5">
              <a:extLst>
                <a:ext uri="{FF2B5EF4-FFF2-40B4-BE49-F238E27FC236}">
                  <a16:creationId xmlns:a16="http://schemas.microsoft.com/office/drawing/2014/main" id="{52F1267F-7172-44B3-9A7E-906E5E4A0F87}"/>
                </a:ext>
              </a:extLst>
            </p:cNvPr>
            <p:cNvSpPr>
              <a:spLocks/>
            </p:cNvSpPr>
            <p:nvPr userDrawn="1"/>
          </p:nvSpPr>
          <p:spPr bwMode="gray">
            <a:xfrm>
              <a:off x="7885113" y="1652588"/>
              <a:ext cx="4445000" cy="5351463"/>
            </a:xfrm>
            <a:custGeom>
              <a:avLst/>
              <a:gdLst>
                <a:gd name="T0" fmla="*/ 24755 w 24755"/>
                <a:gd name="T1" fmla="*/ 0 h 29783"/>
                <a:gd name="T2" fmla="*/ 12889 w 24755"/>
                <a:gd name="T3" fmla="*/ 9835 h 29783"/>
                <a:gd name="T4" fmla="*/ 0 w 24755"/>
                <a:gd name="T5" fmla="*/ 29783 h 29783"/>
                <a:gd name="T6" fmla="*/ 24755 w 24755"/>
                <a:gd name="T7" fmla="*/ 29783 h 29783"/>
                <a:gd name="T8" fmla="*/ 24755 w 24755"/>
                <a:gd name="T9" fmla="*/ 0 h 29783"/>
              </a:gdLst>
              <a:ahLst/>
              <a:cxnLst>
                <a:cxn ang="0">
                  <a:pos x="T0" y="T1"/>
                </a:cxn>
                <a:cxn ang="0">
                  <a:pos x="T2" y="T3"/>
                </a:cxn>
                <a:cxn ang="0">
                  <a:pos x="T4" y="T5"/>
                </a:cxn>
                <a:cxn ang="0">
                  <a:pos x="T6" y="T7"/>
                </a:cxn>
                <a:cxn ang="0">
                  <a:pos x="T8" y="T9"/>
                </a:cxn>
              </a:cxnLst>
              <a:rect l="0" t="0" r="r" b="b"/>
              <a:pathLst>
                <a:path w="24755" h="29783">
                  <a:moveTo>
                    <a:pt x="24755" y="0"/>
                  </a:moveTo>
                  <a:cubicBezTo>
                    <a:pt x="20509" y="2731"/>
                    <a:pt x="16519" y="6009"/>
                    <a:pt x="12889" y="9835"/>
                  </a:cubicBezTo>
                  <a:cubicBezTo>
                    <a:pt x="7462" y="15544"/>
                    <a:pt x="3054" y="22280"/>
                    <a:pt x="0" y="29783"/>
                  </a:cubicBezTo>
                  <a:lnTo>
                    <a:pt x="24755" y="29783"/>
                  </a:lnTo>
                  <a:lnTo>
                    <a:pt x="24755"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6">
              <a:extLst>
                <a:ext uri="{FF2B5EF4-FFF2-40B4-BE49-F238E27FC236}">
                  <a16:creationId xmlns:a16="http://schemas.microsoft.com/office/drawing/2014/main" id="{3FDD5063-1FA4-49AC-88A8-BBD3F6322368}"/>
                </a:ext>
              </a:extLst>
            </p:cNvPr>
            <p:cNvSpPr>
              <a:spLocks/>
            </p:cNvSpPr>
            <p:nvPr userDrawn="1"/>
          </p:nvSpPr>
          <p:spPr bwMode="gray">
            <a:xfrm>
              <a:off x="166688" y="2028825"/>
              <a:ext cx="12163425" cy="4975225"/>
            </a:xfrm>
            <a:custGeom>
              <a:avLst/>
              <a:gdLst>
                <a:gd name="T0" fmla="*/ 67733 w 67733"/>
                <a:gd name="T1" fmla="*/ 15074 h 27696"/>
                <a:gd name="T2" fmla="*/ 55867 w 67733"/>
                <a:gd name="T3" fmla="*/ 7748 h 27696"/>
                <a:gd name="T4" fmla="*/ 16534 w 67733"/>
                <a:gd name="T5" fmla="*/ 2570 h 27696"/>
                <a:gd name="T6" fmla="*/ 0 w 67733"/>
                <a:gd name="T7" fmla="*/ 8021 h 27696"/>
                <a:gd name="T8" fmla="*/ 0 w 67733"/>
                <a:gd name="T9" fmla="*/ 27696 h 27696"/>
                <a:gd name="T10" fmla="*/ 67733 w 67733"/>
                <a:gd name="T11" fmla="*/ 27696 h 27696"/>
                <a:gd name="T12" fmla="*/ 67733 w 67733"/>
                <a:gd name="T13" fmla="*/ 15074 h 27696"/>
              </a:gdLst>
              <a:ahLst/>
              <a:cxnLst>
                <a:cxn ang="0">
                  <a:pos x="T0" y="T1"/>
                </a:cxn>
                <a:cxn ang="0">
                  <a:pos x="T2" y="T3"/>
                </a:cxn>
                <a:cxn ang="0">
                  <a:pos x="T4" y="T5"/>
                </a:cxn>
                <a:cxn ang="0">
                  <a:pos x="T6" y="T7"/>
                </a:cxn>
                <a:cxn ang="0">
                  <a:pos x="T8" y="T9"/>
                </a:cxn>
                <a:cxn ang="0">
                  <a:pos x="T10" y="T11"/>
                </a:cxn>
                <a:cxn ang="0">
                  <a:pos x="T12" y="T13"/>
                </a:cxn>
              </a:cxnLst>
              <a:rect l="0" t="0" r="r" b="b"/>
              <a:pathLst>
                <a:path w="67733" h="27696">
                  <a:moveTo>
                    <a:pt x="67733" y="15074"/>
                  </a:moveTo>
                  <a:cubicBezTo>
                    <a:pt x="64127" y="12264"/>
                    <a:pt x="60164" y="9798"/>
                    <a:pt x="55867" y="7748"/>
                  </a:cubicBezTo>
                  <a:cubicBezTo>
                    <a:pt x="44048" y="2099"/>
                    <a:pt x="30400" y="0"/>
                    <a:pt x="16534" y="2570"/>
                  </a:cubicBezTo>
                  <a:cubicBezTo>
                    <a:pt x="10848" y="3619"/>
                    <a:pt x="5281" y="5438"/>
                    <a:pt x="0" y="8021"/>
                  </a:cubicBezTo>
                  <a:lnTo>
                    <a:pt x="0" y="27696"/>
                  </a:lnTo>
                  <a:lnTo>
                    <a:pt x="67733" y="27696"/>
                  </a:lnTo>
                  <a:lnTo>
                    <a:pt x="67733" y="1507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a:extLst>
                <a:ext uri="{FF2B5EF4-FFF2-40B4-BE49-F238E27FC236}">
                  <a16:creationId xmlns:a16="http://schemas.microsoft.com/office/drawing/2014/main" id="{7D958EC3-4B66-4A2A-814C-45DFD9E57F7E}"/>
                </a:ext>
              </a:extLst>
            </p:cNvPr>
            <p:cNvSpPr>
              <a:spLocks/>
            </p:cNvSpPr>
            <p:nvPr userDrawn="1"/>
          </p:nvSpPr>
          <p:spPr bwMode="gray">
            <a:xfrm>
              <a:off x="7748588" y="158750"/>
              <a:ext cx="3668713" cy="3260725"/>
            </a:xfrm>
            <a:custGeom>
              <a:avLst/>
              <a:gdLst>
                <a:gd name="T0" fmla="*/ 0 w 20424"/>
                <a:gd name="T1" fmla="*/ 0 h 18152"/>
                <a:gd name="T2" fmla="*/ 2651 w 20424"/>
                <a:gd name="T3" fmla="*/ 7721 h 18152"/>
                <a:gd name="T4" fmla="*/ 13643 w 20424"/>
                <a:gd name="T5" fmla="*/ 18152 h 18152"/>
                <a:gd name="T6" fmla="*/ 20167 w 20424"/>
                <a:gd name="T7" fmla="*/ 4475 h 18152"/>
                <a:gd name="T8" fmla="*/ 20347 w 20424"/>
                <a:gd name="T9" fmla="*/ 0 h 18152"/>
                <a:gd name="T10" fmla="*/ 0 w 20424"/>
                <a:gd name="T11" fmla="*/ 0 h 18152"/>
              </a:gdLst>
              <a:ahLst/>
              <a:cxnLst>
                <a:cxn ang="0">
                  <a:pos x="T0" y="T1"/>
                </a:cxn>
                <a:cxn ang="0">
                  <a:pos x="T2" y="T3"/>
                </a:cxn>
                <a:cxn ang="0">
                  <a:pos x="T4" y="T5"/>
                </a:cxn>
                <a:cxn ang="0">
                  <a:pos x="T6" y="T7"/>
                </a:cxn>
                <a:cxn ang="0">
                  <a:pos x="T8" y="T9"/>
                </a:cxn>
                <a:cxn ang="0">
                  <a:pos x="T10" y="T11"/>
                </a:cxn>
              </a:cxnLst>
              <a:rect l="0" t="0" r="r" b="b"/>
              <a:pathLst>
                <a:path w="20424" h="18152">
                  <a:moveTo>
                    <a:pt x="0" y="0"/>
                  </a:moveTo>
                  <a:cubicBezTo>
                    <a:pt x="433" y="2635"/>
                    <a:pt x="1305" y="5243"/>
                    <a:pt x="2651" y="7721"/>
                  </a:cubicBezTo>
                  <a:cubicBezTo>
                    <a:pt x="5035" y="12120"/>
                    <a:pt x="8781" y="15833"/>
                    <a:pt x="13643" y="18152"/>
                  </a:cubicBezTo>
                  <a:cubicBezTo>
                    <a:pt x="17090" y="14526"/>
                    <a:pt x="19464" y="9815"/>
                    <a:pt x="20167" y="4475"/>
                  </a:cubicBezTo>
                  <a:cubicBezTo>
                    <a:pt x="20362" y="2999"/>
                    <a:pt x="20424" y="1501"/>
                    <a:pt x="20347" y="0"/>
                  </a:cubicBezTo>
                  <a:lnTo>
                    <a:pt x="0" y="0"/>
                  </a:lnTo>
                  <a:close/>
                </a:path>
              </a:pathLst>
            </a:custGeom>
            <a:solidFill>
              <a:srgbClr val="E1E6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8">
              <a:extLst>
                <a:ext uri="{FF2B5EF4-FFF2-40B4-BE49-F238E27FC236}">
                  <a16:creationId xmlns:a16="http://schemas.microsoft.com/office/drawing/2014/main" id="{F647EA55-DBDB-4E2D-AD6D-F126CFACA5FC}"/>
                </a:ext>
              </a:extLst>
            </p:cNvPr>
            <p:cNvSpPr>
              <a:spLocks/>
            </p:cNvSpPr>
            <p:nvPr userDrawn="1"/>
          </p:nvSpPr>
          <p:spPr bwMode="gray">
            <a:xfrm>
              <a:off x="7885113" y="3419475"/>
              <a:ext cx="4445000" cy="3584575"/>
            </a:xfrm>
            <a:custGeom>
              <a:avLst/>
              <a:gdLst>
                <a:gd name="T0" fmla="*/ 24755 w 24755"/>
                <a:gd name="T1" fmla="*/ 7326 h 19948"/>
                <a:gd name="T2" fmla="*/ 12889 w 24755"/>
                <a:gd name="T3" fmla="*/ 0 h 19948"/>
                <a:gd name="T4" fmla="*/ 12889 w 24755"/>
                <a:gd name="T5" fmla="*/ 0 h 19948"/>
                <a:gd name="T6" fmla="*/ 12889 w 24755"/>
                <a:gd name="T7" fmla="*/ 0 h 19948"/>
                <a:gd name="T8" fmla="*/ 0 w 24755"/>
                <a:gd name="T9" fmla="*/ 19948 h 19948"/>
                <a:gd name="T10" fmla="*/ 24755 w 24755"/>
                <a:gd name="T11" fmla="*/ 19948 h 19948"/>
                <a:gd name="T12" fmla="*/ 24755 w 24755"/>
                <a:gd name="T13" fmla="*/ 7326 h 19948"/>
              </a:gdLst>
              <a:ahLst/>
              <a:cxnLst>
                <a:cxn ang="0">
                  <a:pos x="T0" y="T1"/>
                </a:cxn>
                <a:cxn ang="0">
                  <a:pos x="T2" y="T3"/>
                </a:cxn>
                <a:cxn ang="0">
                  <a:pos x="T4" y="T5"/>
                </a:cxn>
                <a:cxn ang="0">
                  <a:pos x="T6" y="T7"/>
                </a:cxn>
                <a:cxn ang="0">
                  <a:pos x="T8" y="T9"/>
                </a:cxn>
                <a:cxn ang="0">
                  <a:pos x="T10" y="T11"/>
                </a:cxn>
                <a:cxn ang="0">
                  <a:pos x="T12" y="T13"/>
                </a:cxn>
              </a:cxnLst>
              <a:rect l="0" t="0" r="r" b="b"/>
              <a:pathLst>
                <a:path w="24755" h="19948">
                  <a:moveTo>
                    <a:pt x="24755" y="7326"/>
                  </a:moveTo>
                  <a:cubicBezTo>
                    <a:pt x="21149" y="4516"/>
                    <a:pt x="17186" y="2050"/>
                    <a:pt x="12889" y="0"/>
                  </a:cubicBezTo>
                  <a:cubicBezTo>
                    <a:pt x="12889" y="0"/>
                    <a:pt x="12889" y="0"/>
                    <a:pt x="12889" y="0"/>
                  </a:cubicBezTo>
                  <a:cubicBezTo>
                    <a:pt x="12889" y="0"/>
                    <a:pt x="12889" y="0"/>
                    <a:pt x="12889" y="0"/>
                  </a:cubicBezTo>
                  <a:cubicBezTo>
                    <a:pt x="7462" y="5709"/>
                    <a:pt x="3054" y="12445"/>
                    <a:pt x="0" y="19948"/>
                  </a:cubicBezTo>
                  <a:lnTo>
                    <a:pt x="24755" y="19948"/>
                  </a:lnTo>
                  <a:lnTo>
                    <a:pt x="24755" y="7326"/>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9">
              <a:extLst>
                <a:ext uri="{FF2B5EF4-FFF2-40B4-BE49-F238E27FC236}">
                  <a16:creationId xmlns:a16="http://schemas.microsoft.com/office/drawing/2014/main" id="{24AB4DAC-943D-40D7-9EED-76F69D6845E8}"/>
                </a:ext>
              </a:extLst>
            </p:cNvPr>
            <p:cNvSpPr>
              <a:spLocks/>
            </p:cNvSpPr>
            <p:nvPr userDrawn="1"/>
          </p:nvSpPr>
          <p:spPr bwMode="gray">
            <a:xfrm>
              <a:off x="10199688" y="1652588"/>
              <a:ext cx="2130425" cy="2232025"/>
            </a:xfrm>
            <a:custGeom>
              <a:avLst/>
              <a:gdLst>
                <a:gd name="T0" fmla="*/ 11866 w 11866"/>
                <a:gd name="T1" fmla="*/ 0 h 12419"/>
                <a:gd name="T2" fmla="*/ 0 w 11866"/>
                <a:gd name="T3" fmla="*/ 9835 h 12419"/>
                <a:gd name="T4" fmla="*/ 0 w 11866"/>
                <a:gd name="T5" fmla="*/ 9835 h 12419"/>
                <a:gd name="T6" fmla="*/ 0 w 11866"/>
                <a:gd name="T7" fmla="*/ 9835 h 12419"/>
                <a:gd name="T8" fmla="*/ 11866 w 11866"/>
                <a:gd name="T9" fmla="*/ 12190 h 12419"/>
                <a:gd name="T10" fmla="*/ 11866 w 11866"/>
                <a:gd name="T11" fmla="*/ 0 h 12419"/>
              </a:gdLst>
              <a:ahLst/>
              <a:cxnLst>
                <a:cxn ang="0">
                  <a:pos x="T0" y="T1"/>
                </a:cxn>
                <a:cxn ang="0">
                  <a:pos x="T2" y="T3"/>
                </a:cxn>
                <a:cxn ang="0">
                  <a:pos x="T4" y="T5"/>
                </a:cxn>
                <a:cxn ang="0">
                  <a:pos x="T6" y="T7"/>
                </a:cxn>
                <a:cxn ang="0">
                  <a:pos x="T8" y="T9"/>
                </a:cxn>
                <a:cxn ang="0">
                  <a:pos x="T10" y="T11"/>
                </a:cxn>
              </a:cxnLst>
              <a:rect l="0" t="0" r="r" b="b"/>
              <a:pathLst>
                <a:path w="11866" h="12419">
                  <a:moveTo>
                    <a:pt x="11866" y="0"/>
                  </a:moveTo>
                  <a:cubicBezTo>
                    <a:pt x="7620" y="2731"/>
                    <a:pt x="3630" y="6009"/>
                    <a:pt x="0" y="9835"/>
                  </a:cubicBezTo>
                  <a:cubicBezTo>
                    <a:pt x="0" y="9835"/>
                    <a:pt x="0" y="9835"/>
                    <a:pt x="0" y="9835"/>
                  </a:cubicBezTo>
                  <a:cubicBezTo>
                    <a:pt x="0" y="9835"/>
                    <a:pt x="0" y="9835"/>
                    <a:pt x="0" y="9835"/>
                  </a:cubicBezTo>
                  <a:cubicBezTo>
                    <a:pt x="3613" y="11562"/>
                    <a:pt x="7674" y="12419"/>
                    <a:pt x="11866" y="12190"/>
                  </a:cubicBezTo>
                  <a:lnTo>
                    <a:pt x="11866" y="0"/>
                  </a:ln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0">
              <a:extLst>
                <a:ext uri="{FF2B5EF4-FFF2-40B4-BE49-F238E27FC236}">
                  <a16:creationId xmlns:a16="http://schemas.microsoft.com/office/drawing/2014/main" id="{091207B8-FCA3-4AF6-8D9D-ED83A74F3C4F}"/>
                </a:ext>
              </a:extLst>
            </p:cNvPr>
            <p:cNvSpPr>
              <a:spLocks/>
            </p:cNvSpPr>
            <p:nvPr userDrawn="1"/>
          </p:nvSpPr>
          <p:spPr bwMode="gray">
            <a:xfrm>
              <a:off x="3136901" y="2028825"/>
              <a:ext cx="7062788" cy="2867025"/>
            </a:xfrm>
            <a:custGeom>
              <a:avLst/>
              <a:gdLst>
                <a:gd name="T0" fmla="*/ 0 w 39333"/>
                <a:gd name="T1" fmla="*/ 2570 h 15960"/>
                <a:gd name="T2" fmla="*/ 0 w 39333"/>
                <a:gd name="T3" fmla="*/ 2570 h 15960"/>
                <a:gd name="T4" fmla="*/ 10992 w 39333"/>
                <a:gd name="T5" fmla="*/ 13001 h 15960"/>
                <a:gd name="T6" fmla="*/ 26016 w 39333"/>
                <a:gd name="T7" fmla="*/ 14979 h 15960"/>
                <a:gd name="T8" fmla="*/ 39333 w 39333"/>
                <a:gd name="T9" fmla="*/ 7748 h 15960"/>
                <a:gd name="T10" fmla="*/ 39333 w 39333"/>
                <a:gd name="T11" fmla="*/ 7748 h 15960"/>
                <a:gd name="T12" fmla="*/ 39333 w 39333"/>
                <a:gd name="T13" fmla="*/ 7748 h 15960"/>
                <a:gd name="T14" fmla="*/ 0 w 39333"/>
                <a:gd name="T15" fmla="*/ 2570 h 15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333" h="15960">
                  <a:moveTo>
                    <a:pt x="0" y="2570"/>
                  </a:moveTo>
                  <a:cubicBezTo>
                    <a:pt x="0" y="2570"/>
                    <a:pt x="0" y="2570"/>
                    <a:pt x="0" y="2570"/>
                  </a:cubicBezTo>
                  <a:cubicBezTo>
                    <a:pt x="2384" y="6969"/>
                    <a:pt x="6130" y="10682"/>
                    <a:pt x="10992" y="13001"/>
                  </a:cubicBezTo>
                  <a:cubicBezTo>
                    <a:pt x="15506" y="15159"/>
                    <a:pt x="20720" y="15960"/>
                    <a:pt x="26016" y="14979"/>
                  </a:cubicBezTo>
                  <a:cubicBezTo>
                    <a:pt x="30936" y="14071"/>
                    <a:pt x="35625" y="11655"/>
                    <a:pt x="39333" y="7748"/>
                  </a:cubicBezTo>
                  <a:cubicBezTo>
                    <a:pt x="39333" y="7748"/>
                    <a:pt x="39333" y="7748"/>
                    <a:pt x="39333" y="7748"/>
                  </a:cubicBezTo>
                  <a:cubicBezTo>
                    <a:pt x="39333" y="7748"/>
                    <a:pt x="39333" y="7748"/>
                    <a:pt x="39333" y="7748"/>
                  </a:cubicBezTo>
                  <a:cubicBezTo>
                    <a:pt x="27514" y="2099"/>
                    <a:pt x="13866" y="0"/>
                    <a:pt x="0" y="2570"/>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2059289" y="2996952"/>
            <a:ext cx="4455881" cy="1572384"/>
          </a:xfrm>
        </p:spPr>
        <p:txBody>
          <a:bodyPr anchor="b" anchorCtr="0"/>
          <a:lstStyle>
            <a:lvl1pPr>
              <a:defRPr sz="3700">
                <a:solidFill>
                  <a:schemeClr val="bg1"/>
                </a:solidFill>
              </a:defRPr>
            </a:lvl1pPr>
          </a:lstStyle>
          <a:p>
            <a:r>
              <a:rPr lang="fi-FI" dirty="0"/>
              <a:t>Lisää tähän kiitosteksti tai </a:t>
            </a:r>
            <a:r>
              <a:rPr lang="fi-FI" dirty="0" err="1"/>
              <a:t>lopetuskehoitus</a:t>
            </a:r>
            <a:endParaRPr lang="fi-FI" dirty="0"/>
          </a:p>
        </p:txBody>
      </p:sp>
      <p:sp>
        <p:nvSpPr>
          <p:cNvPr id="23" name="Tekstin paikkamerkki 22">
            <a:extLst>
              <a:ext uri="{FF2B5EF4-FFF2-40B4-BE49-F238E27FC236}">
                <a16:creationId xmlns:a16="http://schemas.microsoft.com/office/drawing/2014/main" id="{C91B202D-FB5A-4250-8735-81C439C51C42}"/>
              </a:ext>
            </a:extLst>
          </p:cNvPr>
          <p:cNvSpPr>
            <a:spLocks noGrp="1"/>
          </p:cNvSpPr>
          <p:nvPr>
            <p:ph type="body" sz="quarter" idx="13" hasCustomPrompt="1"/>
          </p:nvPr>
        </p:nvSpPr>
        <p:spPr>
          <a:xfrm>
            <a:off x="2059290" y="4822552"/>
            <a:ext cx="2236510" cy="749149"/>
          </a:xfrm>
        </p:spPr>
        <p:txBody>
          <a:bodyPr/>
          <a:lstStyle>
            <a:lvl1pPr marL="0" indent="0">
              <a:lnSpc>
                <a:spcPct val="110000"/>
              </a:lnSpc>
              <a:spcBef>
                <a:spcPts val="0"/>
              </a:spcBef>
              <a:buNone/>
              <a:defRPr sz="1300">
                <a:solidFill>
                  <a:schemeClr val="bg1"/>
                </a:solidFill>
              </a:defRPr>
            </a:lvl1pPr>
          </a:lstStyle>
          <a:p>
            <a:pPr lvl="0"/>
            <a:r>
              <a:rPr lang="es-ES" dirty="0"/>
              <a:t>etunimi.sukunimi@vm.fi </a:t>
            </a:r>
            <a:r>
              <a:rPr lang="es-ES" dirty="0" err="1"/>
              <a:t>Loremipsum</a:t>
            </a:r>
            <a:r>
              <a:rPr lang="es-ES" dirty="0"/>
              <a:t> dolores </a:t>
            </a:r>
            <a:r>
              <a:rPr lang="es-ES" dirty="0" err="1"/>
              <a:t>sitamet</a:t>
            </a:r>
            <a:r>
              <a:rPr lang="es-ES" dirty="0"/>
              <a:t> vm.fi</a:t>
            </a:r>
            <a:endParaRPr lang="fi-FI" dirty="0"/>
          </a:p>
        </p:txBody>
      </p:sp>
      <p:pic>
        <p:nvPicPr>
          <p:cNvPr id="15" name="Kuva 14">
            <a:extLst>
              <a:ext uri="{FF2B5EF4-FFF2-40B4-BE49-F238E27FC236}">
                <a16:creationId xmlns:a16="http://schemas.microsoft.com/office/drawing/2014/main" id="{6E19D34C-D51B-407C-A1A6-BB6CEEC5DDF8}"/>
              </a:ext>
              <a:ext uri="{C183D7F6-B498-43B3-948B-1728B52AA6E4}">
                <adec:decorative xmlns="" xmlns:adec="http://schemas.microsoft.com/office/drawing/2017/decorative"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84439" y="188259"/>
            <a:ext cx="5687933" cy="1864659"/>
          </a:xfrm>
          <a:prstGeom prst="rect">
            <a:avLst/>
          </a:prstGeom>
        </p:spPr>
      </p:pic>
    </p:spTree>
    <p:extLst>
      <p:ext uri="{BB962C8B-B14F-4D97-AF65-F5344CB8AC3E}">
        <p14:creationId xmlns:p14="http://schemas.microsoft.com/office/powerpoint/2010/main" val="209041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5"/>
          <p:cNvSpPr txBox="1">
            <a:spLocks noGrp="1"/>
          </p:cNvSpPr>
          <p:nvPr>
            <p:ph type="body" idx="1"/>
          </p:nvPr>
        </p:nvSpPr>
        <p:spPr>
          <a:xfrm>
            <a:off x="781201" y="1764323"/>
            <a:ext cx="5156538" cy="368533"/>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SzPts val="2200"/>
              <a:buNone/>
              <a:defRPr sz="2200" b="1"/>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12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9" name="Google Shape;119;p45"/>
          <p:cNvSpPr txBox="1">
            <a:spLocks noGrp="1"/>
          </p:cNvSpPr>
          <p:nvPr>
            <p:ph type="body" idx="2"/>
          </p:nvPr>
        </p:nvSpPr>
        <p:spPr>
          <a:xfrm>
            <a:off x="781200" y="2235200"/>
            <a:ext cx="5156538" cy="3777122"/>
          </a:xfrm>
          <a:prstGeom prst="rect">
            <a:avLst/>
          </a:prstGeom>
          <a:noFill/>
          <a:ln>
            <a:noFill/>
          </a:ln>
        </p:spPr>
        <p:txBody>
          <a:bodyPr spcFirstLastPara="1" wrap="square" lIns="0" tIns="0" rIns="0" bIns="0" anchor="t" anchorCtr="0">
            <a:noAutofit/>
          </a:bodyPr>
          <a:lstStyle>
            <a:lvl1pPr marL="457200" lvl="0" indent="-368300" algn="l">
              <a:lnSpc>
                <a:spcPct val="90000"/>
              </a:lnSpc>
              <a:spcBef>
                <a:spcPts val="1200"/>
              </a:spcBef>
              <a:spcAft>
                <a:spcPts val="0"/>
              </a:spcAft>
              <a:buSzPts val="2200"/>
              <a:buChar char="•"/>
              <a:defRPr sz="2200"/>
            </a:lvl1pPr>
            <a:lvl2pPr marL="914400" lvl="1" indent="-368300" algn="l">
              <a:lnSpc>
                <a:spcPct val="90000"/>
              </a:lnSpc>
              <a:spcBef>
                <a:spcPts val="1200"/>
              </a:spcBef>
              <a:spcAft>
                <a:spcPts val="0"/>
              </a:spcAft>
              <a:buSzPts val="22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5"/>
          <p:cNvSpPr txBox="1">
            <a:spLocks noGrp="1"/>
          </p:cNvSpPr>
          <p:nvPr>
            <p:ph type="body" idx="3"/>
          </p:nvPr>
        </p:nvSpPr>
        <p:spPr>
          <a:xfrm>
            <a:off x="6172200" y="1764323"/>
            <a:ext cx="5183188" cy="368533"/>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SzPts val="2200"/>
              <a:buNone/>
              <a:defRPr sz="2200" b="1"/>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12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45"/>
          <p:cNvSpPr txBox="1">
            <a:spLocks noGrp="1"/>
          </p:cNvSpPr>
          <p:nvPr>
            <p:ph type="body" idx="4"/>
          </p:nvPr>
        </p:nvSpPr>
        <p:spPr>
          <a:xfrm>
            <a:off x="6166338" y="2235200"/>
            <a:ext cx="5187462" cy="3777122"/>
          </a:xfrm>
          <a:prstGeom prst="rect">
            <a:avLst/>
          </a:prstGeom>
          <a:noFill/>
          <a:ln>
            <a:noFill/>
          </a:ln>
        </p:spPr>
        <p:txBody>
          <a:bodyPr spcFirstLastPara="1" wrap="square" lIns="0" tIns="0" rIns="0" bIns="0" anchor="t" anchorCtr="0">
            <a:noAutofit/>
          </a:bodyPr>
          <a:lstStyle>
            <a:lvl1pPr marL="457200" lvl="0" indent="-368300" algn="l">
              <a:lnSpc>
                <a:spcPct val="90000"/>
              </a:lnSpc>
              <a:spcBef>
                <a:spcPts val="1200"/>
              </a:spcBef>
              <a:spcAft>
                <a:spcPts val="0"/>
              </a:spcAft>
              <a:buSzPts val="2200"/>
              <a:buChar char="•"/>
              <a:defRPr sz="2200"/>
            </a:lvl1pPr>
            <a:lvl2pPr marL="914400" lvl="1" indent="-368300" algn="l">
              <a:lnSpc>
                <a:spcPct val="90000"/>
              </a:lnSpc>
              <a:spcBef>
                <a:spcPts val="1200"/>
              </a:spcBef>
              <a:spcAft>
                <a:spcPts val="0"/>
              </a:spcAft>
              <a:buSzPts val="22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45"/>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5"/>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Kuvatekstillinen sisältö">
  <p:cSld name="Kuvatekstillinen sisältö">
    <p:spTree>
      <p:nvGrpSpPr>
        <p:cNvPr id="1" name="Shape 124"/>
        <p:cNvGrpSpPr/>
        <p:nvPr/>
      </p:nvGrpSpPr>
      <p:grpSpPr>
        <a:xfrm>
          <a:off x="0" y="0"/>
          <a:ext cx="0" cy="0"/>
          <a:chOff x="0" y="0"/>
          <a:chExt cx="0" cy="0"/>
        </a:xfrm>
      </p:grpSpPr>
      <p:sp>
        <p:nvSpPr>
          <p:cNvPr id="125" name="Google Shape;125;p46"/>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6"/>
          <p:cNvSpPr txBox="1">
            <a:spLocks noGrp="1"/>
          </p:cNvSpPr>
          <p:nvPr>
            <p:ph type="body" idx="1"/>
          </p:nvPr>
        </p:nvSpPr>
        <p:spPr>
          <a:xfrm>
            <a:off x="782320" y="1762761"/>
            <a:ext cx="6164822" cy="4248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46"/>
          <p:cNvSpPr txBox="1">
            <a:spLocks noGrp="1"/>
          </p:cNvSpPr>
          <p:nvPr>
            <p:ph type="body" idx="2"/>
          </p:nvPr>
        </p:nvSpPr>
        <p:spPr>
          <a:xfrm>
            <a:off x="7426518" y="1959997"/>
            <a:ext cx="4286106" cy="3802327"/>
          </a:xfrm>
          <a:prstGeom prst="rect">
            <a:avLst/>
          </a:prstGeom>
          <a:noFill/>
          <a:ln>
            <a:noFill/>
          </a:ln>
        </p:spPr>
        <p:txBody>
          <a:bodyPr spcFirstLastPara="1" wrap="square" lIns="0" tIns="0" rIns="0" bIns="0" anchor="t" anchorCtr="0">
            <a:noAutofit/>
          </a:bodyPr>
          <a:lstStyle>
            <a:lvl1pPr marL="457200" lvl="0" indent="-349250" algn="l">
              <a:lnSpc>
                <a:spcPct val="95000"/>
              </a:lnSpc>
              <a:spcBef>
                <a:spcPts val="1200"/>
              </a:spcBef>
              <a:spcAft>
                <a:spcPts val="0"/>
              </a:spcAft>
              <a:buSzPts val="1900"/>
              <a:buChar char="•"/>
              <a:defRPr sz="1900"/>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6"/>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uvatekstillinen kuvapaikka">
  <p:cSld name="Kuvatekstillinen kuvapaikka">
    <p:spTree>
      <p:nvGrpSpPr>
        <p:cNvPr id="1" name="Shape 130"/>
        <p:cNvGrpSpPr/>
        <p:nvPr/>
      </p:nvGrpSpPr>
      <p:grpSpPr>
        <a:xfrm>
          <a:off x="0" y="0"/>
          <a:ext cx="0" cy="0"/>
          <a:chOff x="0" y="0"/>
          <a:chExt cx="0" cy="0"/>
        </a:xfrm>
      </p:grpSpPr>
      <p:sp>
        <p:nvSpPr>
          <p:cNvPr id="131" name="Google Shape;131;p47"/>
          <p:cNvSpPr txBox="1">
            <a:spLocks noGrp="1"/>
          </p:cNvSpPr>
          <p:nvPr>
            <p:ph type="title"/>
          </p:nvPr>
        </p:nvSpPr>
        <p:spPr>
          <a:xfrm>
            <a:off x="782320" y="306000"/>
            <a:ext cx="5025648"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7"/>
          <p:cNvSpPr txBox="1">
            <a:spLocks noGrp="1"/>
          </p:cNvSpPr>
          <p:nvPr>
            <p:ph type="body" idx="1"/>
          </p:nvPr>
        </p:nvSpPr>
        <p:spPr>
          <a:xfrm>
            <a:off x="782320" y="1762761"/>
            <a:ext cx="5025648" cy="4248000"/>
          </a:xfrm>
          <a:prstGeom prst="rect">
            <a:avLst/>
          </a:prstGeom>
          <a:noFill/>
          <a:ln>
            <a:noFill/>
          </a:ln>
        </p:spPr>
        <p:txBody>
          <a:bodyPr spcFirstLastPara="1" wrap="square" lIns="0" tIns="0" rIns="0" bIns="0" anchor="t" anchorCtr="0">
            <a:noAutofit/>
          </a:bodyPr>
          <a:lstStyle>
            <a:lvl1pPr marL="457200" lvl="0" indent="-368300" algn="l">
              <a:lnSpc>
                <a:spcPct val="90000"/>
              </a:lnSpc>
              <a:spcBef>
                <a:spcPts val="1200"/>
              </a:spcBef>
              <a:spcAft>
                <a:spcPts val="0"/>
              </a:spcAft>
              <a:buSzPts val="2200"/>
              <a:buChar char="•"/>
              <a:defRPr sz="2200"/>
            </a:lvl1pPr>
            <a:lvl2pPr marL="914400" lvl="1" indent="-368300" algn="l">
              <a:lnSpc>
                <a:spcPct val="90000"/>
              </a:lnSpc>
              <a:spcBef>
                <a:spcPts val="1200"/>
              </a:spcBef>
              <a:spcAft>
                <a:spcPts val="0"/>
              </a:spcAft>
              <a:buSzPts val="2200"/>
              <a:buChar char="•"/>
              <a:defRPr/>
            </a:lvl2pPr>
            <a:lvl3pPr marL="1371600" lvl="2" indent="-228600" algn="l">
              <a:lnSpc>
                <a:spcPct val="90000"/>
              </a:lnSpc>
              <a:spcBef>
                <a:spcPts val="1200"/>
              </a:spcBef>
              <a:spcAft>
                <a:spcPts val="0"/>
              </a:spcAft>
              <a:buSzPts val="1900"/>
              <a:buNone/>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7"/>
          <p:cNvSpPr>
            <a:spLocks noGrp="1"/>
          </p:cNvSpPr>
          <p:nvPr>
            <p:ph type="pic" idx="2"/>
          </p:nvPr>
        </p:nvSpPr>
        <p:spPr>
          <a:xfrm>
            <a:off x="6113461" y="-4484"/>
            <a:ext cx="6086310" cy="6866965"/>
          </a:xfrm>
          <a:prstGeom prst="rect">
            <a:avLst/>
          </a:prstGeom>
          <a:noFill/>
          <a:ln>
            <a:noFill/>
          </a:ln>
        </p:spPr>
        <p:txBody>
          <a:bodyPr spcFirstLastPara="1" wrap="square" lIns="0" tIns="0" rIns="0" bIns="0" anchor="ctr" anchorCtr="0">
            <a:noAutofit/>
          </a:bodyPr>
          <a:lstStyle>
            <a:lvl1pPr marR="0" lvl="0" algn="ctr" rtl="0">
              <a:lnSpc>
                <a:spcPct val="90000"/>
              </a:lnSpc>
              <a:spcBef>
                <a:spcPts val="1200"/>
              </a:spcBef>
              <a:spcAft>
                <a:spcPts val="0"/>
              </a:spcAft>
              <a:buClr>
                <a:schemeClr val="dk2"/>
              </a:buClr>
              <a:buSzPts val="2600"/>
              <a:buFont typeface="Arial"/>
              <a:buNone/>
              <a:defRPr sz="26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12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4" name="Google Shape;134;p47"/>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7"/>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136"/>
        <p:cNvGrpSpPr/>
        <p:nvPr/>
      </p:nvGrpSpPr>
      <p:grpSpPr>
        <a:xfrm>
          <a:off x="0" y="0"/>
          <a:ext cx="0" cy="0"/>
          <a:chOff x="0" y="0"/>
          <a:chExt cx="0" cy="0"/>
        </a:xfrm>
      </p:grpSpPr>
      <p:sp>
        <p:nvSpPr>
          <p:cNvPr id="137" name="Google Shape;137;p48"/>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48"/>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8"/>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140"/>
        <p:cNvGrpSpPr/>
        <p:nvPr/>
      </p:nvGrpSpPr>
      <p:grpSpPr>
        <a:xfrm>
          <a:off x="0" y="0"/>
          <a:ext cx="0" cy="0"/>
          <a:chOff x="0" y="0"/>
          <a:chExt cx="0" cy="0"/>
        </a:xfrm>
      </p:grpSpPr>
      <p:sp>
        <p:nvSpPr>
          <p:cNvPr id="141" name="Google Shape;141;p49"/>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9"/>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san ylätunniste">
  <p:cSld name="Osan ylätunniste">
    <p:spTree>
      <p:nvGrpSpPr>
        <p:cNvPr id="1" name="Shape 143"/>
        <p:cNvGrpSpPr/>
        <p:nvPr/>
      </p:nvGrpSpPr>
      <p:grpSpPr>
        <a:xfrm>
          <a:off x="0" y="0"/>
          <a:ext cx="0" cy="0"/>
          <a:chOff x="0" y="0"/>
          <a:chExt cx="0" cy="0"/>
        </a:xfrm>
      </p:grpSpPr>
      <p:grpSp>
        <p:nvGrpSpPr>
          <p:cNvPr id="144" name="Google Shape;144;p50"/>
          <p:cNvGrpSpPr/>
          <p:nvPr/>
        </p:nvGrpSpPr>
        <p:grpSpPr>
          <a:xfrm>
            <a:off x="0" y="-1"/>
            <a:ext cx="12193200" cy="6858000"/>
            <a:chOff x="14288" y="6350"/>
            <a:chExt cx="12163426" cy="6845301"/>
          </a:xfrm>
        </p:grpSpPr>
        <p:sp>
          <p:nvSpPr>
            <p:cNvPr id="145" name="Google Shape;145;p50"/>
            <p:cNvSpPr/>
            <p:nvPr/>
          </p:nvSpPr>
          <p:spPr>
            <a:xfrm>
              <a:off x="14288" y="6350"/>
              <a:ext cx="8693150" cy="6845300"/>
            </a:xfrm>
            <a:custGeom>
              <a:avLst/>
              <a:gdLst/>
              <a:ahLst/>
              <a:cxnLst/>
              <a:rect l="l" t="t" r="r" b="b"/>
              <a:pathLst>
                <a:path w="48412" h="38100" extrusionOk="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50"/>
            <p:cNvSpPr/>
            <p:nvPr/>
          </p:nvSpPr>
          <p:spPr>
            <a:xfrm>
              <a:off x="14288" y="6350"/>
              <a:ext cx="8051800" cy="6845300"/>
            </a:xfrm>
            <a:custGeom>
              <a:avLst/>
              <a:gdLst/>
              <a:ahLst/>
              <a:cxnLst/>
              <a:rect l="l" t="t" r="r" b="b"/>
              <a:pathLst>
                <a:path w="44836" h="38100" extrusionOk="0">
                  <a:moveTo>
                    <a:pt x="44836" y="38100"/>
                  </a:moveTo>
                  <a:cubicBezTo>
                    <a:pt x="40120" y="24025"/>
                    <a:pt x="33286" y="11245"/>
                    <a:pt x="24804" y="0"/>
                  </a:cubicBezTo>
                  <a:lnTo>
                    <a:pt x="0" y="0"/>
                  </a:lnTo>
                  <a:lnTo>
                    <a:pt x="0" y="38100"/>
                  </a:lnTo>
                  <a:lnTo>
                    <a:pt x="44836" y="38100"/>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50"/>
            <p:cNvSpPr/>
            <p:nvPr/>
          </p:nvSpPr>
          <p:spPr>
            <a:xfrm>
              <a:off x="8424863" y="3360738"/>
              <a:ext cx="3752850" cy="3490913"/>
            </a:xfrm>
            <a:custGeom>
              <a:avLst/>
              <a:gdLst/>
              <a:ahLst/>
              <a:cxnLst/>
              <a:rect l="l" t="t" r="r" b="b"/>
              <a:pathLst>
                <a:path w="20900" h="19429" extrusionOk="0">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50"/>
            <p:cNvSpPr/>
            <p:nvPr/>
          </p:nvSpPr>
          <p:spPr>
            <a:xfrm>
              <a:off x="7537451" y="6350"/>
              <a:ext cx="4640263" cy="6845300"/>
            </a:xfrm>
            <a:custGeom>
              <a:avLst/>
              <a:gdLst/>
              <a:ahLst/>
              <a:cxnLst/>
              <a:rect l="l" t="t" r="r" b="b"/>
              <a:pathLst>
                <a:path w="25842" h="38100" extrusionOk="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49" name="Google Shape;149;p50"/>
          <p:cNvSpPr txBox="1">
            <a:spLocks noGrp="1"/>
          </p:cNvSpPr>
          <p:nvPr>
            <p:ph type="title"/>
          </p:nvPr>
        </p:nvSpPr>
        <p:spPr>
          <a:xfrm>
            <a:off x="819770" y="1404939"/>
            <a:ext cx="6356350" cy="252698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4100"/>
              <a:buFont typeface="Arial Narrow"/>
              <a:buNone/>
              <a:defRPr sz="4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50"/>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50"/>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san ylätunniste 2">
  <p:cSld name="Osan ylätunniste 2">
    <p:spTree>
      <p:nvGrpSpPr>
        <p:cNvPr id="1" name="Shape 152"/>
        <p:cNvGrpSpPr/>
        <p:nvPr/>
      </p:nvGrpSpPr>
      <p:grpSpPr>
        <a:xfrm>
          <a:off x="0" y="0"/>
          <a:ext cx="0" cy="0"/>
          <a:chOff x="0" y="0"/>
          <a:chExt cx="0" cy="0"/>
        </a:xfrm>
      </p:grpSpPr>
      <p:grpSp>
        <p:nvGrpSpPr>
          <p:cNvPr id="153" name="Google Shape;153;p51"/>
          <p:cNvGrpSpPr/>
          <p:nvPr/>
        </p:nvGrpSpPr>
        <p:grpSpPr>
          <a:xfrm>
            <a:off x="0" y="-1"/>
            <a:ext cx="12193200" cy="6858000"/>
            <a:chOff x="14288" y="6350"/>
            <a:chExt cx="12163426" cy="6845301"/>
          </a:xfrm>
        </p:grpSpPr>
        <p:sp>
          <p:nvSpPr>
            <p:cNvPr id="154" name="Google Shape;154;p51"/>
            <p:cNvSpPr/>
            <p:nvPr/>
          </p:nvSpPr>
          <p:spPr>
            <a:xfrm>
              <a:off x="14288" y="6350"/>
              <a:ext cx="8693150" cy="6845300"/>
            </a:xfrm>
            <a:custGeom>
              <a:avLst/>
              <a:gdLst/>
              <a:ahLst/>
              <a:cxnLst/>
              <a:rect l="l" t="t" r="r" b="b"/>
              <a:pathLst>
                <a:path w="48412" h="38100" extrusionOk="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51"/>
            <p:cNvSpPr/>
            <p:nvPr/>
          </p:nvSpPr>
          <p:spPr>
            <a:xfrm>
              <a:off x="14288" y="6350"/>
              <a:ext cx="8051800" cy="6845300"/>
            </a:xfrm>
            <a:custGeom>
              <a:avLst/>
              <a:gdLst/>
              <a:ahLst/>
              <a:cxnLst/>
              <a:rect l="l" t="t" r="r" b="b"/>
              <a:pathLst>
                <a:path w="44836" h="38100" extrusionOk="0">
                  <a:moveTo>
                    <a:pt x="44836" y="38100"/>
                  </a:moveTo>
                  <a:cubicBezTo>
                    <a:pt x="40120" y="24025"/>
                    <a:pt x="33286" y="11245"/>
                    <a:pt x="24804" y="0"/>
                  </a:cubicBezTo>
                  <a:lnTo>
                    <a:pt x="0" y="0"/>
                  </a:lnTo>
                  <a:lnTo>
                    <a:pt x="0" y="38100"/>
                  </a:lnTo>
                  <a:lnTo>
                    <a:pt x="44836" y="38100"/>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51"/>
            <p:cNvSpPr/>
            <p:nvPr/>
          </p:nvSpPr>
          <p:spPr>
            <a:xfrm>
              <a:off x="8424863" y="3360738"/>
              <a:ext cx="3752850" cy="3490913"/>
            </a:xfrm>
            <a:custGeom>
              <a:avLst/>
              <a:gdLst/>
              <a:ahLst/>
              <a:cxnLst/>
              <a:rect l="l" t="t" r="r" b="b"/>
              <a:pathLst>
                <a:path w="20900" h="19429" extrusionOk="0">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51"/>
            <p:cNvSpPr/>
            <p:nvPr/>
          </p:nvSpPr>
          <p:spPr>
            <a:xfrm>
              <a:off x="7537451" y="6350"/>
              <a:ext cx="4640263" cy="6845300"/>
            </a:xfrm>
            <a:custGeom>
              <a:avLst/>
              <a:gdLst/>
              <a:ahLst/>
              <a:cxnLst/>
              <a:rect l="l" t="t" r="r" b="b"/>
              <a:pathLst>
                <a:path w="25842" h="38100" extrusionOk="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8" name="Google Shape;158;p51"/>
          <p:cNvSpPr txBox="1">
            <a:spLocks noGrp="1"/>
          </p:cNvSpPr>
          <p:nvPr>
            <p:ph type="title"/>
          </p:nvPr>
        </p:nvSpPr>
        <p:spPr>
          <a:xfrm>
            <a:off x="819770" y="1404939"/>
            <a:ext cx="6932414" cy="87193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5600"/>
              <a:buFont typeface="Arial Narrow"/>
              <a:buNone/>
              <a:defRPr sz="5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51"/>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51"/>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san ylätunniste 3">
  <p:cSld name="Osan ylätunniste 3">
    <p:spTree>
      <p:nvGrpSpPr>
        <p:cNvPr id="1" name="Shape 161"/>
        <p:cNvGrpSpPr/>
        <p:nvPr/>
      </p:nvGrpSpPr>
      <p:grpSpPr>
        <a:xfrm>
          <a:off x="0" y="0"/>
          <a:ext cx="0" cy="0"/>
          <a:chOff x="0" y="0"/>
          <a:chExt cx="0" cy="0"/>
        </a:xfrm>
      </p:grpSpPr>
      <p:grpSp>
        <p:nvGrpSpPr>
          <p:cNvPr id="162" name="Google Shape;162;p52"/>
          <p:cNvGrpSpPr/>
          <p:nvPr/>
        </p:nvGrpSpPr>
        <p:grpSpPr>
          <a:xfrm>
            <a:off x="0" y="-1"/>
            <a:ext cx="12193200" cy="6858000"/>
            <a:chOff x="14288" y="6350"/>
            <a:chExt cx="12163426" cy="6845301"/>
          </a:xfrm>
        </p:grpSpPr>
        <p:sp>
          <p:nvSpPr>
            <p:cNvPr id="163" name="Google Shape;163;p52"/>
            <p:cNvSpPr/>
            <p:nvPr/>
          </p:nvSpPr>
          <p:spPr>
            <a:xfrm>
              <a:off x="14288" y="6350"/>
              <a:ext cx="8818016" cy="6845300"/>
            </a:xfrm>
            <a:custGeom>
              <a:avLst/>
              <a:gdLst/>
              <a:ahLst/>
              <a:cxnLst/>
              <a:rect l="l" t="t" r="r" b="b"/>
              <a:pathLst>
                <a:path w="48412" h="38100" extrusionOk="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4" name="Google Shape;164;p52"/>
            <p:cNvSpPr/>
            <p:nvPr/>
          </p:nvSpPr>
          <p:spPr>
            <a:xfrm>
              <a:off x="7537451" y="6350"/>
              <a:ext cx="4640263" cy="6845300"/>
            </a:xfrm>
            <a:custGeom>
              <a:avLst/>
              <a:gdLst/>
              <a:ahLst/>
              <a:cxnLst/>
              <a:rect l="l" t="t" r="r" b="b"/>
              <a:pathLst>
                <a:path w="25842" h="38100" extrusionOk="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5" name="Google Shape;165;p52"/>
            <p:cNvSpPr/>
            <p:nvPr/>
          </p:nvSpPr>
          <p:spPr>
            <a:xfrm>
              <a:off x="8424863" y="3360738"/>
              <a:ext cx="3752850" cy="3490913"/>
            </a:xfrm>
            <a:custGeom>
              <a:avLst/>
              <a:gdLst/>
              <a:ahLst/>
              <a:cxnLst/>
              <a:rect l="l" t="t" r="r" b="b"/>
              <a:pathLst>
                <a:path w="20900" h="19429" extrusionOk="0">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6" name="Google Shape;166;p52"/>
            <p:cNvSpPr/>
            <p:nvPr/>
          </p:nvSpPr>
          <p:spPr>
            <a:xfrm>
              <a:off x="14288" y="6350"/>
              <a:ext cx="8051800" cy="6845300"/>
            </a:xfrm>
            <a:custGeom>
              <a:avLst/>
              <a:gdLst/>
              <a:ahLst/>
              <a:cxnLst/>
              <a:rect l="l" t="t" r="r" b="b"/>
              <a:pathLst>
                <a:path w="44836" h="38100" extrusionOk="0">
                  <a:moveTo>
                    <a:pt x="44836" y="38100"/>
                  </a:moveTo>
                  <a:cubicBezTo>
                    <a:pt x="40120" y="24025"/>
                    <a:pt x="33286" y="11245"/>
                    <a:pt x="24804" y="0"/>
                  </a:cubicBezTo>
                  <a:lnTo>
                    <a:pt x="0" y="0"/>
                  </a:lnTo>
                  <a:lnTo>
                    <a:pt x="0" y="38100"/>
                  </a:lnTo>
                  <a:lnTo>
                    <a:pt x="44836" y="38100"/>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67" name="Google Shape;167;p52"/>
          <p:cNvSpPr txBox="1">
            <a:spLocks noGrp="1"/>
          </p:cNvSpPr>
          <p:nvPr>
            <p:ph type="title"/>
          </p:nvPr>
        </p:nvSpPr>
        <p:spPr>
          <a:xfrm>
            <a:off x="819770" y="1404939"/>
            <a:ext cx="9828000" cy="195567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4100"/>
              <a:buFont typeface="Arial Narrow"/>
              <a:buNone/>
              <a:defRPr sz="4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52"/>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2"/>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san ylätunniste 4">
  <p:cSld name="Osan ylätunniste 4">
    <p:spTree>
      <p:nvGrpSpPr>
        <p:cNvPr id="1" name="Shape 170"/>
        <p:cNvGrpSpPr/>
        <p:nvPr/>
      </p:nvGrpSpPr>
      <p:grpSpPr>
        <a:xfrm>
          <a:off x="0" y="0"/>
          <a:ext cx="0" cy="0"/>
          <a:chOff x="0" y="0"/>
          <a:chExt cx="0" cy="0"/>
        </a:xfrm>
      </p:grpSpPr>
      <p:grpSp>
        <p:nvGrpSpPr>
          <p:cNvPr id="171" name="Google Shape;171;p53"/>
          <p:cNvGrpSpPr/>
          <p:nvPr/>
        </p:nvGrpSpPr>
        <p:grpSpPr>
          <a:xfrm>
            <a:off x="0" y="-1"/>
            <a:ext cx="12193200" cy="6858000"/>
            <a:chOff x="14288" y="6350"/>
            <a:chExt cx="12163426" cy="6845301"/>
          </a:xfrm>
        </p:grpSpPr>
        <p:sp>
          <p:nvSpPr>
            <p:cNvPr id="172" name="Google Shape;172;p53"/>
            <p:cNvSpPr/>
            <p:nvPr/>
          </p:nvSpPr>
          <p:spPr>
            <a:xfrm>
              <a:off x="14288" y="6350"/>
              <a:ext cx="8818016" cy="6845300"/>
            </a:xfrm>
            <a:custGeom>
              <a:avLst/>
              <a:gdLst/>
              <a:ahLst/>
              <a:cxnLst/>
              <a:rect l="l" t="t" r="r" b="b"/>
              <a:pathLst>
                <a:path w="48412" h="38100" extrusionOk="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53"/>
            <p:cNvSpPr/>
            <p:nvPr/>
          </p:nvSpPr>
          <p:spPr>
            <a:xfrm>
              <a:off x="7537451" y="6350"/>
              <a:ext cx="4640263" cy="6845300"/>
            </a:xfrm>
            <a:custGeom>
              <a:avLst/>
              <a:gdLst/>
              <a:ahLst/>
              <a:cxnLst/>
              <a:rect l="l" t="t" r="r" b="b"/>
              <a:pathLst>
                <a:path w="25842" h="38100" extrusionOk="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53"/>
            <p:cNvSpPr/>
            <p:nvPr/>
          </p:nvSpPr>
          <p:spPr>
            <a:xfrm>
              <a:off x="8424863" y="3360738"/>
              <a:ext cx="3752850" cy="3490913"/>
            </a:xfrm>
            <a:custGeom>
              <a:avLst/>
              <a:gdLst/>
              <a:ahLst/>
              <a:cxnLst/>
              <a:rect l="l" t="t" r="r" b="b"/>
              <a:pathLst>
                <a:path w="20900" h="19429" extrusionOk="0">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53"/>
            <p:cNvSpPr/>
            <p:nvPr/>
          </p:nvSpPr>
          <p:spPr>
            <a:xfrm>
              <a:off x="14288" y="6350"/>
              <a:ext cx="8051800" cy="6845300"/>
            </a:xfrm>
            <a:custGeom>
              <a:avLst/>
              <a:gdLst/>
              <a:ahLst/>
              <a:cxnLst/>
              <a:rect l="l" t="t" r="r" b="b"/>
              <a:pathLst>
                <a:path w="44836" h="38100" extrusionOk="0">
                  <a:moveTo>
                    <a:pt x="44836" y="38100"/>
                  </a:moveTo>
                  <a:cubicBezTo>
                    <a:pt x="40120" y="24025"/>
                    <a:pt x="33286" y="11245"/>
                    <a:pt x="24804" y="0"/>
                  </a:cubicBezTo>
                  <a:lnTo>
                    <a:pt x="0" y="0"/>
                  </a:lnTo>
                  <a:lnTo>
                    <a:pt x="0" y="38100"/>
                  </a:lnTo>
                  <a:lnTo>
                    <a:pt x="44836" y="38100"/>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76" name="Google Shape;176;p53"/>
          <p:cNvSpPr txBox="1">
            <a:spLocks noGrp="1"/>
          </p:cNvSpPr>
          <p:nvPr>
            <p:ph type="title"/>
          </p:nvPr>
        </p:nvSpPr>
        <p:spPr>
          <a:xfrm>
            <a:off x="819770" y="1404939"/>
            <a:ext cx="9828000" cy="936000"/>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5600"/>
              <a:buFont typeface="Arial Narrow"/>
              <a:buNone/>
              <a:defRPr sz="5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53"/>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53"/>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28"/>
        <p:cNvGrpSpPr/>
        <p:nvPr/>
      </p:nvGrpSpPr>
      <p:grpSpPr>
        <a:xfrm>
          <a:off x="0" y="0"/>
          <a:ext cx="0" cy="0"/>
          <a:chOff x="0" y="0"/>
          <a:chExt cx="0" cy="0"/>
        </a:xfrm>
      </p:grpSpPr>
      <p:sp>
        <p:nvSpPr>
          <p:cNvPr id="29" name="Google Shape;29;p35"/>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5"/>
          <p:cNvSpPr txBox="1">
            <a:spLocks noGrp="1"/>
          </p:cNvSpPr>
          <p:nvPr>
            <p:ph type="body" idx="1"/>
          </p:nvPr>
        </p:nvSpPr>
        <p:spPr>
          <a:xfrm>
            <a:off x="782320" y="1762761"/>
            <a:ext cx="10571480" cy="4248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5"/>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5"/>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Osan ylätunniste kuvapaikka">
  <p:cSld name="Osan ylätunniste kuvapaikka">
    <p:bg>
      <p:bgPr>
        <a:solidFill>
          <a:srgbClr val="365ABD"/>
        </a:solidFill>
        <a:effectLst/>
      </p:bgPr>
    </p:bg>
    <p:spTree>
      <p:nvGrpSpPr>
        <p:cNvPr id="1" name="Shape 179"/>
        <p:cNvGrpSpPr/>
        <p:nvPr/>
      </p:nvGrpSpPr>
      <p:grpSpPr>
        <a:xfrm>
          <a:off x="0" y="0"/>
          <a:ext cx="0" cy="0"/>
          <a:chOff x="0" y="0"/>
          <a:chExt cx="0" cy="0"/>
        </a:xfrm>
      </p:grpSpPr>
      <p:sp>
        <p:nvSpPr>
          <p:cNvPr id="180" name="Google Shape;180;p54"/>
          <p:cNvSpPr/>
          <p:nvPr/>
        </p:nvSpPr>
        <p:spPr>
          <a:xfrm>
            <a:off x="0" y="5084653"/>
            <a:ext cx="5514073" cy="1773347"/>
          </a:xfrm>
          <a:custGeom>
            <a:avLst/>
            <a:gdLst/>
            <a:ahLst/>
            <a:cxnLst/>
            <a:rect l="l" t="t" r="r" b="b"/>
            <a:pathLst>
              <a:path w="30648" h="9848" extrusionOk="0">
                <a:moveTo>
                  <a:pt x="30648" y="9848"/>
                </a:moveTo>
                <a:cubicBezTo>
                  <a:pt x="20769" y="5269"/>
                  <a:pt x="10471" y="1994"/>
                  <a:pt x="0" y="0"/>
                </a:cubicBezTo>
                <a:lnTo>
                  <a:pt x="0" y="9848"/>
                </a:lnTo>
                <a:lnTo>
                  <a:pt x="30648" y="9848"/>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54"/>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4100"/>
              <a:buFont typeface="Arial Narrow"/>
              <a:buNone/>
              <a:defRPr sz="4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54"/>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54"/>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
        <p:nvSpPr>
          <p:cNvPr id="184" name="Google Shape;184;p54"/>
          <p:cNvSpPr>
            <a:spLocks noGrp="1"/>
          </p:cNvSpPr>
          <p:nvPr>
            <p:ph type="pic" idx="2"/>
          </p:nvPr>
        </p:nvSpPr>
        <p:spPr>
          <a:xfrm>
            <a:off x="8104820" y="0"/>
            <a:ext cx="4087180" cy="6858000"/>
          </a:xfrm>
          <a:prstGeom prst="rect">
            <a:avLst/>
          </a:prstGeom>
          <a:solidFill>
            <a:schemeClr val="lt1"/>
          </a:solidFill>
          <a:ln>
            <a:noFill/>
          </a:ln>
        </p:spPr>
        <p:txBody>
          <a:bodyPr spcFirstLastPara="1" wrap="square" lIns="0" tIns="0" rIns="0" bIns="0" anchor="ctr" anchorCtr="0">
            <a:noAutofit/>
          </a:bodyPr>
          <a:lstStyle>
            <a:lvl1pPr marR="0" lvl="0" algn="ctr" rtl="0">
              <a:lnSpc>
                <a:spcPct val="90000"/>
              </a:lnSpc>
              <a:spcBef>
                <a:spcPts val="1200"/>
              </a:spcBef>
              <a:spcAft>
                <a:spcPts val="0"/>
              </a:spcAft>
              <a:buClr>
                <a:schemeClr val="dk2"/>
              </a:buClr>
              <a:buSzPts val="2600"/>
              <a:buFont typeface="Arial"/>
              <a:buNone/>
              <a:defRPr sz="26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12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Osan ylätunniste kuva 3">
  <p:cSld name="Osan ylätunniste kuva 3">
    <p:bg>
      <p:bgPr>
        <a:solidFill>
          <a:srgbClr val="365ABD"/>
        </a:solidFill>
        <a:effectLst/>
      </p:bgPr>
    </p:bg>
    <p:spTree>
      <p:nvGrpSpPr>
        <p:cNvPr id="1" name="Shape 185"/>
        <p:cNvGrpSpPr/>
        <p:nvPr/>
      </p:nvGrpSpPr>
      <p:grpSpPr>
        <a:xfrm>
          <a:off x="0" y="0"/>
          <a:ext cx="0" cy="0"/>
          <a:chOff x="0" y="0"/>
          <a:chExt cx="0" cy="0"/>
        </a:xfrm>
      </p:grpSpPr>
      <p:pic>
        <p:nvPicPr>
          <p:cNvPr id="186" name="Google Shape;186;p55" descr="Kuva, joka sisältää kohteen tuulimylly, ulko, näkymä, auto"/>
          <p:cNvPicPr preferRelativeResize="0"/>
          <p:nvPr/>
        </p:nvPicPr>
        <p:blipFill rotWithShape="1">
          <a:blip r:embed="rId2">
            <a:alphaModFix/>
          </a:blip>
          <a:srcRect/>
          <a:stretch/>
        </p:blipFill>
        <p:spPr>
          <a:xfrm>
            <a:off x="8075765" y="0"/>
            <a:ext cx="4108704" cy="6858000"/>
          </a:xfrm>
          <a:prstGeom prst="rect">
            <a:avLst/>
          </a:prstGeom>
          <a:noFill/>
          <a:ln>
            <a:noFill/>
          </a:ln>
        </p:spPr>
      </p:pic>
      <p:grpSp>
        <p:nvGrpSpPr>
          <p:cNvPr id="187" name="Google Shape;187;p55"/>
          <p:cNvGrpSpPr/>
          <p:nvPr/>
        </p:nvGrpSpPr>
        <p:grpSpPr>
          <a:xfrm>
            <a:off x="0" y="0"/>
            <a:ext cx="8756990" cy="6858000"/>
            <a:chOff x="1725613" y="6350"/>
            <a:chExt cx="8740775" cy="6845301"/>
          </a:xfrm>
        </p:grpSpPr>
        <p:sp>
          <p:nvSpPr>
            <p:cNvPr id="188" name="Google Shape;188;p55"/>
            <p:cNvSpPr/>
            <p:nvPr/>
          </p:nvSpPr>
          <p:spPr>
            <a:xfrm>
              <a:off x="1725613" y="6350"/>
              <a:ext cx="8740775" cy="6845300"/>
            </a:xfrm>
            <a:custGeom>
              <a:avLst/>
              <a:gdLst/>
              <a:ahLst/>
              <a:cxnLst/>
              <a:rect l="l" t="t" r="r" b="b"/>
              <a:pathLst>
                <a:path w="48666" h="38100" extrusionOk="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55"/>
            <p:cNvSpPr/>
            <p:nvPr/>
          </p:nvSpPr>
          <p:spPr>
            <a:xfrm>
              <a:off x="1725613" y="5081588"/>
              <a:ext cx="5503863" cy="1770063"/>
            </a:xfrm>
            <a:custGeom>
              <a:avLst/>
              <a:gdLst/>
              <a:ahLst/>
              <a:cxnLst/>
              <a:rect l="l" t="t" r="r" b="b"/>
              <a:pathLst>
                <a:path w="30648" h="9848" extrusionOk="0">
                  <a:moveTo>
                    <a:pt x="30648" y="9848"/>
                  </a:moveTo>
                  <a:cubicBezTo>
                    <a:pt x="20769" y="5269"/>
                    <a:pt x="10471" y="1994"/>
                    <a:pt x="0" y="0"/>
                  </a:cubicBezTo>
                  <a:lnTo>
                    <a:pt x="0" y="9848"/>
                  </a:lnTo>
                  <a:lnTo>
                    <a:pt x="30648" y="9848"/>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90" name="Google Shape;190;p55"/>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5600"/>
              <a:buFont typeface="Arial Narrow"/>
              <a:buNone/>
              <a:defRPr sz="5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55"/>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55"/>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
        <p:nvSpPr>
          <p:cNvPr id="193" name="Google Shape;193;p55"/>
          <p:cNvSpPr txBox="1"/>
          <p:nvPr/>
        </p:nvSpPr>
        <p:spPr>
          <a:xfrm>
            <a:off x="5405163" y="476672"/>
            <a:ext cx="4536504"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i-FI" sz="1800" b="0" i="0" u="none" strike="noStrike" cap="none">
                <a:solidFill>
                  <a:schemeClr val="lt1"/>
                </a:solidFill>
                <a:latin typeface="Arial"/>
                <a:ea typeface="Arial"/>
                <a:cs typeface="Arial"/>
                <a:sym typeface="Arial"/>
              </a:rPr>
              <a:t>Tämä kuva pois, tilalle kuvalaatikko</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Osan ylätunniste kuva 4">
  <p:cSld name="Osan ylätunniste kuva 4">
    <p:spTree>
      <p:nvGrpSpPr>
        <p:cNvPr id="1" name="Shape 194"/>
        <p:cNvGrpSpPr/>
        <p:nvPr/>
      </p:nvGrpSpPr>
      <p:grpSpPr>
        <a:xfrm>
          <a:off x="0" y="0"/>
          <a:ext cx="0" cy="0"/>
          <a:chOff x="0" y="0"/>
          <a:chExt cx="0" cy="0"/>
        </a:xfrm>
      </p:grpSpPr>
      <p:pic>
        <p:nvPicPr>
          <p:cNvPr id="195" name="Google Shape;195;p56" descr="Kuva, joka sisältää kohteen pöytä, istuminen, kirjoituspöytä, tietokone"/>
          <p:cNvPicPr preferRelativeResize="0"/>
          <p:nvPr/>
        </p:nvPicPr>
        <p:blipFill rotWithShape="1">
          <a:blip r:embed="rId2">
            <a:alphaModFix/>
          </a:blip>
          <a:srcRect/>
          <a:stretch/>
        </p:blipFill>
        <p:spPr>
          <a:xfrm>
            <a:off x="8075765" y="0"/>
            <a:ext cx="4122000" cy="6858000"/>
          </a:xfrm>
          <a:prstGeom prst="rect">
            <a:avLst/>
          </a:prstGeom>
          <a:noFill/>
          <a:ln>
            <a:noFill/>
          </a:ln>
        </p:spPr>
      </p:pic>
      <p:sp>
        <p:nvSpPr>
          <p:cNvPr id="196" name="Google Shape;196;p56"/>
          <p:cNvSpPr/>
          <p:nvPr/>
        </p:nvSpPr>
        <p:spPr>
          <a:xfrm>
            <a:off x="0" y="5084653"/>
            <a:ext cx="5514073" cy="1773347"/>
          </a:xfrm>
          <a:custGeom>
            <a:avLst/>
            <a:gdLst/>
            <a:ahLst/>
            <a:cxnLst/>
            <a:rect l="l" t="t" r="r" b="b"/>
            <a:pathLst>
              <a:path w="30648" h="9848" extrusionOk="0">
                <a:moveTo>
                  <a:pt x="30648" y="9848"/>
                </a:moveTo>
                <a:cubicBezTo>
                  <a:pt x="20769" y="5269"/>
                  <a:pt x="10471" y="1994"/>
                  <a:pt x="0" y="0"/>
                </a:cubicBezTo>
                <a:lnTo>
                  <a:pt x="0" y="9848"/>
                </a:lnTo>
                <a:lnTo>
                  <a:pt x="30648" y="9848"/>
                </a:lnTo>
                <a:close/>
              </a:path>
            </a:pathLst>
          </a:custGeom>
          <a:solidFill>
            <a:srgbClr val="E1E6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56"/>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2"/>
              </a:buClr>
              <a:buSzPts val="4100"/>
              <a:buFont typeface="Arial Narrow"/>
              <a:buNone/>
              <a:defRPr sz="41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56"/>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56"/>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Osan ylätunniste kuva 6">
  <p:cSld name="Osan ylätunniste kuva 6">
    <p:spTree>
      <p:nvGrpSpPr>
        <p:cNvPr id="1" name="Shape 200"/>
        <p:cNvGrpSpPr/>
        <p:nvPr/>
      </p:nvGrpSpPr>
      <p:grpSpPr>
        <a:xfrm>
          <a:off x="0" y="0"/>
          <a:ext cx="0" cy="0"/>
          <a:chOff x="0" y="0"/>
          <a:chExt cx="0" cy="0"/>
        </a:xfrm>
      </p:grpSpPr>
      <p:sp>
        <p:nvSpPr>
          <p:cNvPr id="201" name="Google Shape;201;p57"/>
          <p:cNvSpPr/>
          <p:nvPr/>
        </p:nvSpPr>
        <p:spPr>
          <a:xfrm>
            <a:off x="0" y="5084653"/>
            <a:ext cx="5514073" cy="1773347"/>
          </a:xfrm>
          <a:custGeom>
            <a:avLst/>
            <a:gdLst/>
            <a:ahLst/>
            <a:cxnLst/>
            <a:rect l="l" t="t" r="r" b="b"/>
            <a:pathLst>
              <a:path w="30648" h="9848" extrusionOk="0">
                <a:moveTo>
                  <a:pt x="30648" y="9848"/>
                </a:moveTo>
                <a:cubicBezTo>
                  <a:pt x="20769" y="5269"/>
                  <a:pt x="10471" y="1994"/>
                  <a:pt x="0" y="0"/>
                </a:cubicBezTo>
                <a:lnTo>
                  <a:pt x="0" y="9848"/>
                </a:lnTo>
                <a:lnTo>
                  <a:pt x="30648" y="9848"/>
                </a:lnTo>
                <a:close/>
              </a:path>
            </a:pathLst>
          </a:custGeom>
          <a:solidFill>
            <a:srgbClr val="E1E6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57"/>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2"/>
              </a:buClr>
              <a:buSzPts val="5600"/>
              <a:buFont typeface="Arial Narrow"/>
              <a:buNone/>
              <a:defRPr sz="5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57"/>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57"/>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
        <p:nvSpPr>
          <p:cNvPr id="205" name="Google Shape;205;p57"/>
          <p:cNvSpPr>
            <a:spLocks noGrp="1"/>
          </p:cNvSpPr>
          <p:nvPr>
            <p:ph type="pic" idx="2"/>
          </p:nvPr>
        </p:nvSpPr>
        <p:spPr>
          <a:xfrm>
            <a:off x="8104820" y="0"/>
            <a:ext cx="4087180" cy="6858000"/>
          </a:xfrm>
          <a:prstGeom prst="rect">
            <a:avLst/>
          </a:prstGeom>
          <a:noFill/>
          <a:ln>
            <a:noFill/>
          </a:ln>
        </p:spPr>
        <p:txBody>
          <a:bodyPr spcFirstLastPara="1" wrap="square" lIns="0" tIns="0" rIns="0" bIns="0" anchor="ctr" anchorCtr="0">
            <a:noAutofit/>
          </a:bodyPr>
          <a:lstStyle>
            <a:lvl1pPr marR="0" lvl="0" algn="ctr" rtl="0">
              <a:lnSpc>
                <a:spcPct val="90000"/>
              </a:lnSpc>
              <a:spcBef>
                <a:spcPts val="1200"/>
              </a:spcBef>
              <a:spcAft>
                <a:spcPts val="0"/>
              </a:spcAft>
              <a:buClr>
                <a:schemeClr val="dk2"/>
              </a:buClr>
              <a:buSzPts val="2600"/>
              <a:buFont typeface="Arial"/>
              <a:buNone/>
              <a:defRPr sz="26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12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itaatti kuvapaikka">
  <p:cSld name="Sitaatti kuvapaikka">
    <p:bg>
      <p:bgPr>
        <a:solidFill>
          <a:srgbClr val="365ABD"/>
        </a:solidFill>
        <a:effectLst/>
      </p:bgPr>
    </p:bg>
    <p:spTree>
      <p:nvGrpSpPr>
        <p:cNvPr id="1" name="Shape 206"/>
        <p:cNvGrpSpPr/>
        <p:nvPr/>
      </p:nvGrpSpPr>
      <p:grpSpPr>
        <a:xfrm>
          <a:off x="0" y="0"/>
          <a:ext cx="0" cy="0"/>
          <a:chOff x="0" y="0"/>
          <a:chExt cx="0" cy="0"/>
        </a:xfrm>
      </p:grpSpPr>
      <p:sp>
        <p:nvSpPr>
          <p:cNvPr id="207" name="Google Shape;207;p58"/>
          <p:cNvSpPr txBox="1">
            <a:spLocks noGrp="1"/>
          </p:cNvSpPr>
          <p:nvPr>
            <p:ph type="title"/>
          </p:nvPr>
        </p:nvSpPr>
        <p:spPr>
          <a:xfrm>
            <a:off x="819770" y="2276873"/>
            <a:ext cx="6860406" cy="1822687"/>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3700"/>
              <a:buFont typeface="Arial Narrow"/>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58"/>
          <p:cNvSpPr txBox="1">
            <a:spLocks noGrp="1"/>
          </p:cNvSpPr>
          <p:nvPr>
            <p:ph type="body" idx="1"/>
          </p:nvPr>
        </p:nvSpPr>
        <p:spPr>
          <a:xfrm>
            <a:off x="819770" y="4246881"/>
            <a:ext cx="6860555" cy="6222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1300"/>
              <a:buNone/>
              <a:defRPr sz="1300">
                <a:solidFill>
                  <a:schemeClr val="lt1"/>
                </a:solidFill>
              </a:defRPr>
            </a:lvl1pPr>
            <a:lvl2pPr marL="914400" lvl="1" indent="-228600" algn="l">
              <a:lnSpc>
                <a:spcPct val="90000"/>
              </a:lnSpc>
              <a:spcBef>
                <a:spcPts val="1200"/>
              </a:spcBef>
              <a:spcAft>
                <a:spcPts val="0"/>
              </a:spcAft>
              <a:buSzPts val="2200"/>
              <a:buNone/>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58"/>
          <p:cNvSpPr>
            <a:spLocks noGrp="1"/>
          </p:cNvSpPr>
          <p:nvPr>
            <p:ph type="pic" idx="2"/>
          </p:nvPr>
        </p:nvSpPr>
        <p:spPr>
          <a:xfrm>
            <a:off x="8104820" y="0"/>
            <a:ext cx="4087180" cy="6858000"/>
          </a:xfrm>
          <a:prstGeom prst="rect">
            <a:avLst/>
          </a:prstGeom>
          <a:solidFill>
            <a:schemeClr val="lt1"/>
          </a:solidFill>
          <a:ln>
            <a:noFill/>
          </a:ln>
        </p:spPr>
        <p:txBody>
          <a:bodyPr spcFirstLastPara="1" wrap="square" lIns="0" tIns="0" rIns="0" bIns="0" anchor="ctr" anchorCtr="0">
            <a:noAutofit/>
          </a:bodyPr>
          <a:lstStyle>
            <a:lvl1pPr marR="0" lvl="0" algn="ctr" rtl="0">
              <a:lnSpc>
                <a:spcPct val="90000"/>
              </a:lnSpc>
              <a:spcBef>
                <a:spcPts val="1200"/>
              </a:spcBef>
              <a:spcAft>
                <a:spcPts val="0"/>
              </a:spcAft>
              <a:buClr>
                <a:schemeClr val="dk2"/>
              </a:buClr>
              <a:buSzPts val="2600"/>
              <a:buFont typeface="Arial"/>
              <a:buNone/>
              <a:defRPr sz="26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12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grpSp>
        <p:nvGrpSpPr>
          <p:cNvPr id="210" name="Google Shape;210;p58"/>
          <p:cNvGrpSpPr/>
          <p:nvPr/>
        </p:nvGrpSpPr>
        <p:grpSpPr>
          <a:xfrm>
            <a:off x="257177" y="1270"/>
            <a:ext cx="2267584" cy="1890186"/>
            <a:chOff x="206376" y="-19050"/>
            <a:chExt cx="4511675" cy="3760788"/>
          </a:xfrm>
        </p:grpSpPr>
        <p:sp>
          <p:nvSpPr>
            <p:cNvPr id="211" name="Google Shape;211;p58"/>
            <p:cNvSpPr/>
            <p:nvPr/>
          </p:nvSpPr>
          <p:spPr>
            <a:xfrm>
              <a:off x="206376" y="-19050"/>
              <a:ext cx="2081213" cy="3760788"/>
            </a:xfrm>
            <a:custGeom>
              <a:avLst/>
              <a:gdLst/>
              <a:ahLst/>
              <a:cxnLst/>
              <a:rect l="l" t="t" r="r" b="b"/>
              <a:pathLst>
                <a:path w="5775" h="10440" extrusionOk="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58"/>
            <p:cNvSpPr/>
            <p:nvPr/>
          </p:nvSpPr>
          <p:spPr>
            <a:xfrm>
              <a:off x="2636838" y="-19050"/>
              <a:ext cx="2081213" cy="3760788"/>
            </a:xfrm>
            <a:custGeom>
              <a:avLst/>
              <a:gdLst/>
              <a:ahLst/>
              <a:cxnLst/>
              <a:rect l="l" t="t" r="r" b="b"/>
              <a:pathLst>
                <a:path w="5775" h="10440" extrusionOk="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13" name="Google Shape;213;p58"/>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58"/>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itaatti kuva 1">
  <p:cSld name="Sitaatti kuva 1">
    <p:bg>
      <p:bgPr>
        <a:solidFill>
          <a:srgbClr val="365ABD"/>
        </a:solidFill>
        <a:effectLst/>
      </p:bgPr>
    </p:bg>
    <p:spTree>
      <p:nvGrpSpPr>
        <p:cNvPr id="1" name="Shape 215"/>
        <p:cNvGrpSpPr/>
        <p:nvPr/>
      </p:nvGrpSpPr>
      <p:grpSpPr>
        <a:xfrm>
          <a:off x="0" y="0"/>
          <a:ext cx="0" cy="0"/>
          <a:chOff x="0" y="0"/>
          <a:chExt cx="0" cy="0"/>
        </a:xfrm>
      </p:grpSpPr>
      <p:pic>
        <p:nvPicPr>
          <p:cNvPr id="216" name="Google Shape;216;p59" descr="Kuva, joka sisältää kohteen lumi, piiri, hiihtäminen, kello"/>
          <p:cNvPicPr preferRelativeResize="0"/>
          <p:nvPr/>
        </p:nvPicPr>
        <p:blipFill rotWithShape="1">
          <a:blip r:embed="rId2">
            <a:alphaModFix/>
          </a:blip>
          <a:srcRect/>
          <a:stretch/>
        </p:blipFill>
        <p:spPr>
          <a:xfrm>
            <a:off x="8084730" y="0"/>
            <a:ext cx="4108704" cy="6858000"/>
          </a:xfrm>
          <a:prstGeom prst="rect">
            <a:avLst/>
          </a:prstGeom>
          <a:noFill/>
          <a:ln>
            <a:noFill/>
          </a:ln>
        </p:spPr>
      </p:pic>
      <p:sp>
        <p:nvSpPr>
          <p:cNvPr id="217" name="Google Shape;217;p59"/>
          <p:cNvSpPr/>
          <p:nvPr/>
        </p:nvSpPr>
        <p:spPr>
          <a:xfrm>
            <a:off x="0" y="0"/>
            <a:ext cx="8756990" cy="6857999"/>
          </a:xfrm>
          <a:custGeom>
            <a:avLst/>
            <a:gdLst/>
            <a:ahLst/>
            <a:cxnLst/>
            <a:rect l="l" t="t" r="r" b="b"/>
            <a:pathLst>
              <a:path w="48666" h="38100" extrusionOk="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59"/>
          <p:cNvSpPr txBox="1">
            <a:spLocks noGrp="1"/>
          </p:cNvSpPr>
          <p:nvPr>
            <p:ph type="title"/>
          </p:nvPr>
        </p:nvSpPr>
        <p:spPr>
          <a:xfrm>
            <a:off x="819770" y="2276873"/>
            <a:ext cx="6860406" cy="1822687"/>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3700"/>
              <a:buFont typeface="Arial Narrow"/>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59"/>
          <p:cNvSpPr txBox="1">
            <a:spLocks noGrp="1"/>
          </p:cNvSpPr>
          <p:nvPr>
            <p:ph type="body" idx="1"/>
          </p:nvPr>
        </p:nvSpPr>
        <p:spPr>
          <a:xfrm>
            <a:off x="819770" y="4246881"/>
            <a:ext cx="6860555" cy="6222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1300"/>
              <a:buNone/>
              <a:defRPr sz="1300">
                <a:solidFill>
                  <a:schemeClr val="lt1"/>
                </a:solidFill>
              </a:defRPr>
            </a:lvl1pPr>
            <a:lvl2pPr marL="914400" lvl="1" indent="-228600" algn="l">
              <a:lnSpc>
                <a:spcPct val="90000"/>
              </a:lnSpc>
              <a:spcBef>
                <a:spcPts val="1200"/>
              </a:spcBef>
              <a:spcAft>
                <a:spcPts val="0"/>
              </a:spcAft>
              <a:buSzPts val="2200"/>
              <a:buNone/>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0" name="Google Shape;220;p59"/>
          <p:cNvGrpSpPr/>
          <p:nvPr/>
        </p:nvGrpSpPr>
        <p:grpSpPr>
          <a:xfrm>
            <a:off x="257177" y="1270"/>
            <a:ext cx="2267584" cy="1890186"/>
            <a:chOff x="206376" y="-19050"/>
            <a:chExt cx="4511675" cy="3760788"/>
          </a:xfrm>
        </p:grpSpPr>
        <p:sp>
          <p:nvSpPr>
            <p:cNvPr id="221" name="Google Shape;221;p59"/>
            <p:cNvSpPr/>
            <p:nvPr/>
          </p:nvSpPr>
          <p:spPr>
            <a:xfrm>
              <a:off x="206376" y="-19050"/>
              <a:ext cx="2081213" cy="3760788"/>
            </a:xfrm>
            <a:custGeom>
              <a:avLst/>
              <a:gdLst/>
              <a:ahLst/>
              <a:cxnLst/>
              <a:rect l="l" t="t" r="r" b="b"/>
              <a:pathLst>
                <a:path w="5775" h="10440" extrusionOk="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59"/>
            <p:cNvSpPr/>
            <p:nvPr/>
          </p:nvSpPr>
          <p:spPr>
            <a:xfrm>
              <a:off x="2636838" y="-19050"/>
              <a:ext cx="2081213" cy="3760788"/>
            </a:xfrm>
            <a:custGeom>
              <a:avLst/>
              <a:gdLst/>
              <a:ahLst/>
              <a:cxnLst/>
              <a:rect l="l" t="t" r="r" b="b"/>
              <a:pathLst>
                <a:path w="5775" h="10440" extrusionOk="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23" name="Google Shape;223;p59"/>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59"/>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233"/>
        <p:cNvGrpSpPr/>
        <p:nvPr/>
      </p:nvGrpSpPr>
      <p:grpSpPr>
        <a:xfrm>
          <a:off x="0" y="0"/>
          <a:ext cx="0" cy="0"/>
          <a:chOff x="0" y="0"/>
          <a:chExt cx="0" cy="0"/>
        </a:xfrm>
      </p:grpSpPr>
      <p:sp>
        <p:nvSpPr>
          <p:cNvPr id="234" name="Google Shape;234;p38"/>
          <p:cNvSpPr txBox="1">
            <a:spLocks noGrp="1"/>
          </p:cNvSpPr>
          <p:nvPr>
            <p:ph type="title"/>
          </p:nvPr>
        </p:nvSpPr>
        <p:spPr>
          <a:xfrm>
            <a:off x="671990" y="145145"/>
            <a:ext cx="9840501" cy="118649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38"/>
          <p:cNvSpPr txBox="1">
            <a:spLocks noGrp="1"/>
          </p:cNvSpPr>
          <p:nvPr>
            <p:ph type="body" idx="1"/>
          </p:nvPr>
        </p:nvSpPr>
        <p:spPr>
          <a:xfrm>
            <a:off x="671990" y="1386115"/>
            <a:ext cx="9840501" cy="477918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067"/>
              </a:spcBef>
              <a:spcAft>
                <a:spcPts val="0"/>
              </a:spcAft>
              <a:buClr>
                <a:schemeClr val="dk1"/>
              </a:buClr>
              <a:buSzPts val="1800"/>
              <a:buChar char="‒"/>
              <a:defRPr/>
            </a:lvl2pPr>
            <a:lvl3pPr marL="1371600" lvl="2" indent="-342900" algn="l">
              <a:lnSpc>
                <a:spcPct val="100000"/>
              </a:lnSpc>
              <a:spcBef>
                <a:spcPts val="1067"/>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6" name="Google Shape;236;p38"/>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38"/>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38"/>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tsikko ja sisältö väliotsikolla">
  <p:cSld name="Otsikko ja sisältö väliotsikolla">
    <p:spTree>
      <p:nvGrpSpPr>
        <p:cNvPr id="1" name="Shape 247"/>
        <p:cNvGrpSpPr/>
        <p:nvPr/>
      </p:nvGrpSpPr>
      <p:grpSpPr>
        <a:xfrm>
          <a:off x="0" y="0"/>
          <a:ext cx="0" cy="0"/>
          <a:chOff x="0" y="0"/>
          <a:chExt cx="0" cy="0"/>
        </a:xfrm>
      </p:grpSpPr>
      <p:sp>
        <p:nvSpPr>
          <p:cNvPr id="248" name="Google Shape;248;p63"/>
          <p:cNvSpPr txBox="1">
            <a:spLocks noGrp="1"/>
          </p:cNvSpPr>
          <p:nvPr>
            <p:ph type="body" idx="1"/>
          </p:nvPr>
        </p:nvSpPr>
        <p:spPr>
          <a:xfrm>
            <a:off x="672000" y="1836057"/>
            <a:ext cx="9840000" cy="429010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067"/>
              </a:spcBef>
              <a:spcAft>
                <a:spcPts val="0"/>
              </a:spcAft>
              <a:buClr>
                <a:schemeClr val="dk1"/>
              </a:buClr>
              <a:buSzPts val="1800"/>
              <a:buChar char="‒"/>
              <a:defRPr/>
            </a:lvl2pPr>
            <a:lvl3pPr marL="1371600" lvl="2" indent="-342900" algn="l">
              <a:lnSpc>
                <a:spcPct val="100000"/>
              </a:lnSpc>
              <a:spcBef>
                <a:spcPts val="1067"/>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9" name="Google Shape;249;p63"/>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63"/>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63"/>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
        <p:nvSpPr>
          <p:cNvPr id="252" name="Google Shape;252;p63"/>
          <p:cNvSpPr txBox="1">
            <a:spLocks noGrp="1"/>
          </p:cNvSpPr>
          <p:nvPr>
            <p:ph type="body" idx="2"/>
          </p:nvPr>
        </p:nvSpPr>
        <p:spPr>
          <a:xfrm>
            <a:off x="672000" y="1391824"/>
            <a:ext cx="9840000" cy="50323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667"/>
              <a:buNone/>
              <a:defRPr b="1"/>
            </a:lvl1pPr>
            <a:lvl2pPr marL="914400" lvl="1" indent="-342900" algn="l">
              <a:lnSpc>
                <a:spcPct val="100000"/>
              </a:lnSpc>
              <a:spcBef>
                <a:spcPts val="1067"/>
              </a:spcBef>
              <a:spcAft>
                <a:spcPts val="0"/>
              </a:spcAft>
              <a:buClr>
                <a:schemeClr val="dk1"/>
              </a:buClr>
              <a:buSzPts val="1800"/>
              <a:buChar char="‒"/>
              <a:defRPr/>
            </a:lvl2pPr>
            <a:lvl3pPr marL="1371600" lvl="2" indent="-342900" algn="l">
              <a:lnSpc>
                <a:spcPct val="100000"/>
              </a:lnSpc>
              <a:spcBef>
                <a:spcPts val="1067"/>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3" name="Google Shape;253;p63"/>
          <p:cNvSpPr txBox="1">
            <a:spLocks noGrp="1"/>
          </p:cNvSpPr>
          <p:nvPr>
            <p:ph type="title"/>
          </p:nvPr>
        </p:nvSpPr>
        <p:spPr>
          <a:xfrm>
            <a:off x="671990" y="145145"/>
            <a:ext cx="9840501" cy="118649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254"/>
        <p:cNvGrpSpPr/>
        <p:nvPr/>
      </p:nvGrpSpPr>
      <p:grpSpPr>
        <a:xfrm>
          <a:off x="0" y="0"/>
          <a:ext cx="0" cy="0"/>
          <a:chOff x="0" y="0"/>
          <a:chExt cx="0" cy="0"/>
        </a:xfrm>
      </p:grpSpPr>
      <p:sp>
        <p:nvSpPr>
          <p:cNvPr id="255" name="Google Shape;255;p64"/>
          <p:cNvSpPr txBox="1">
            <a:spLocks noGrp="1"/>
          </p:cNvSpPr>
          <p:nvPr>
            <p:ph type="title"/>
          </p:nvPr>
        </p:nvSpPr>
        <p:spPr>
          <a:xfrm>
            <a:off x="671990" y="145145"/>
            <a:ext cx="9840501" cy="118649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64"/>
          <p:cNvSpPr txBox="1">
            <a:spLocks noGrp="1"/>
          </p:cNvSpPr>
          <p:nvPr>
            <p:ph type="body" idx="1"/>
          </p:nvPr>
        </p:nvSpPr>
        <p:spPr>
          <a:xfrm>
            <a:off x="768000" y="1386000"/>
            <a:ext cx="5040000" cy="4779304"/>
          </a:xfrm>
          <a:prstGeom prst="rect">
            <a:avLst/>
          </a:prstGeom>
          <a:noFill/>
          <a:ln>
            <a:noFill/>
          </a:ln>
        </p:spPr>
        <p:txBody>
          <a:bodyPr spcFirstLastPara="1" wrap="square" lIns="91425" tIns="45700" rIns="91425" bIns="45700" anchor="t" anchorCtr="0">
            <a:normAutofit/>
          </a:bodyPr>
          <a:lstStyle>
            <a:lvl1pPr marL="457200" lvl="0" indent="-347154" algn="l">
              <a:lnSpc>
                <a:spcPct val="100000"/>
              </a:lnSpc>
              <a:spcBef>
                <a:spcPts val="0"/>
              </a:spcBef>
              <a:spcAft>
                <a:spcPts val="0"/>
              </a:spcAft>
              <a:buClr>
                <a:schemeClr val="dk1"/>
              </a:buClr>
              <a:buSzPts val="1867"/>
              <a:buChar char="‒"/>
              <a:defRPr sz="1867"/>
            </a:lvl1pPr>
            <a:lvl2pPr marL="914400" lvl="1" indent="-347154" algn="l">
              <a:lnSpc>
                <a:spcPct val="100000"/>
              </a:lnSpc>
              <a:spcBef>
                <a:spcPts val="1600"/>
              </a:spcBef>
              <a:spcAft>
                <a:spcPts val="0"/>
              </a:spcAft>
              <a:buClr>
                <a:schemeClr val="dk1"/>
              </a:buClr>
              <a:buSzPts val="1867"/>
              <a:buChar char="‒"/>
              <a:defRPr sz="1867"/>
            </a:lvl2pPr>
            <a:lvl3pPr marL="1371600" lvl="2" indent="-347154" algn="l">
              <a:lnSpc>
                <a:spcPct val="100000"/>
              </a:lnSpc>
              <a:spcBef>
                <a:spcPts val="1600"/>
              </a:spcBef>
              <a:spcAft>
                <a:spcPts val="0"/>
              </a:spcAft>
              <a:buClr>
                <a:schemeClr val="dk1"/>
              </a:buClr>
              <a:buSzPts val="1867"/>
              <a:buChar char="‒"/>
              <a:defRPr sz="1867"/>
            </a:lvl3pPr>
            <a:lvl4pPr marL="1828800" lvl="3" indent="-347154" algn="l">
              <a:lnSpc>
                <a:spcPct val="100000"/>
              </a:lnSpc>
              <a:spcBef>
                <a:spcPts val="1600"/>
              </a:spcBef>
              <a:spcAft>
                <a:spcPts val="0"/>
              </a:spcAft>
              <a:buClr>
                <a:schemeClr val="dk1"/>
              </a:buClr>
              <a:buSzPts val="1867"/>
              <a:buChar char="‒"/>
              <a:defRPr sz="1867"/>
            </a:lvl4pPr>
            <a:lvl5pPr marL="2286000" lvl="4" indent="-347154" algn="l">
              <a:lnSpc>
                <a:spcPct val="100000"/>
              </a:lnSpc>
              <a:spcBef>
                <a:spcPts val="1600"/>
              </a:spcBef>
              <a:spcAft>
                <a:spcPts val="0"/>
              </a:spcAft>
              <a:buClr>
                <a:schemeClr val="dk1"/>
              </a:buClr>
              <a:buSzPts val="1867"/>
              <a:buChar char="‒"/>
              <a:defRPr sz="1867"/>
            </a:lvl5pPr>
            <a:lvl6pPr marL="2743200" lvl="5" indent="-381000" algn="l">
              <a:lnSpc>
                <a:spcPct val="100000"/>
              </a:lnSpc>
              <a:spcBef>
                <a:spcPts val="1600"/>
              </a:spcBef>
              <a:spcAft>
                <a:spcPts val="0"/>
              </a:spcAft>
              <a:buClr>
                <a:schemeClr val="dk1"/>
              </a:buClr>
              <a:buSzPts val="2400"/>
              <a:buChar char="•"/>
              <a:defRPr sz="2400"/>
            </a:lvl6pPr>
            <a:lvl7pPr marL="3200400" lvl="6" indent="-381000" algn="l">
              <a:lnSpc>
                <a:spcPct val="100000"/>
              </a:lnSpc>
              <a:spcBef>
                <a:spcPts val="480"/>
              </a:spcBef>
              <a:spcAft>
                <a:spcPts val="0"/>
              </a:spcAft>
              <a:buClr>
                <a:schemeClr val="dk1"/>
              </a:buClr>
              <a:buSzPts val="2400"/>
              <a:buChar char="•"/>
              <a:defRPr sz="2400"/>
            </a:lvl7pPr>
            <a:lvl8pPr marL="3657600" lvl="7" indent="-381000" algn="l">
              <a:lnSpc>
                <a:spcPct val="100000"/>
              </a:lnSpc>
              <a:spcBef>
                <a:spcPts val="480"/>
              </a:spcBef>
              <a:spcAft>
                <a:spcPts val="0"/>
              </a:spcAft>
              <a:buClr>
                <a:schemeClr val="dk1"/>
              </a:buClr>
              <a:buSzPts val="2400"/>
              <a:buChar char="•"/>
              <a:defRPr sz="2400"/>
            </a:lvl8pPr>
            <a:lvl9pPr marL="4114800" lvl="8" indent="-381000" algn="l">
              <a:lnSpc>
                <a:spcPct val="100000"/>
              </a:lnSpc>
              <a:spcBef>
                <a:spcPts val="480"/>
              </a:spcBef>
              <a:spcAft>
                <a:spcPts val="0"/>
              </a:spcAft>
              <a:buClr>
                <a:schemeClr val="dk1"/>
              </a:buClr>
              <a:buSzPts val="2400"/>
              <a:buChar char="•"/>
              <a:defRPr sz="2400"/>
            </a:lvl9pPr>
          </a:lstStyle>
          <a:p>
            <a:endParaRPr/>
          </a:p>
        </p:txBody>
      </p:sp>
      <p:sp>
        <p:nvSpPr>
          <p:cNvPr id="257" name="Google Shape;257;p64"/>
          <p:cNvSpPr txBox="1">
            <a:spLocks noGrp="1"/>
          </p:cNvSpPr>
          <p:nvPr>
            <p:ph type="body" idx="2"/>
          </p:nvPr>
        </p:nvSpPr>
        <p:spPr>
          <a:xfrm>
            <a:off x="5711957" y="1386000"/>
            <a:ext cx="5088000" cy="4779304"/>
          </a:xfrm>
          <a:prstGeom prst="rect">
            <a:avLst/>
          </a:prstGeom>
          <a:noFill/>
          <a:ln>
            <a:noFill/>
          </a:ln>
        </p:spPr>
        <p:txBody>
          <a:bodyPr spcFirstLastPara="1" wrap="square" lIns="91425" tIns="45700" rIns="91425" bIns="45700" anchor="t" anchorCtr="0">
            <a:normAutofit/>
          </a:bodyPr>
          <a:lstStyle>
            <a:lvl1pPr marL="457200" lvl="0" indent="-347154" algn="l">
              <a:lnSpc>
                <a:spcPct val="100000"/>
              </a:lnSpc>
              <a:spcBef>
                <a:spcPts val="0"/>
              </a:spcBef>
              <a:spcAft>
                <a:spcPts val="0"/>
              </a:spcAft>
              <a:buClr>
                <a:schemeClr val="dk1"/>
              </a:buClr>
              <a:buSzPts val="1867"/>
              <a:buChar char="‒"/>
              <a:defRPr sz="1867"/>
            </a:lvl1pPr>
            <a:lvl2pPr marL="914400" lvl="1" indent="-347154" algn="l">
              <a:lnSpc>
                <a:spcPct val="100000"/>
              </a:lnSpc>
              <a:spcBef>
                <a:spcPts val="1600"/>
              </a:spcBef>
              <a:spcAft>
                <a:spcPts val="0"/>
              </a:spcAft>
              <a:buClr>
                <a:schemeClr val="dk1"/>
              </a:buClr>
              <a:buSzPts val="1867"/>
              <a:buChar char="‒"/>
              <a:defRPr sz="1867"/>
            </a:lvl2pPr>
            <a:lvl3pPr marL="1371600" lvl="2" indent="-347154" algn="l">
              <a:lnSpc>
                <a:spcPct val="100000"/>
              </a:lnSpc>
              <a:spcBef>
                <a:spcPts val="1600"/>
              </a:spcBef>
              <a:spcAft>
                <a:spcPts val="0"/>
              </a:spcAft>
              <a:buClr>
                <a:schemeClr val="dk1"/>
              </a:buClr>
              <a:buSzPts val="1867"/>
              <a:buChar char="‒"/>
              <a:defRPr sz="1867"/>
            </a:lvl3pPr>
            <a:lvl4pPr marL="1828800" lvl="3" indent="-347154" algn="l">
              <a:lnSpc>
                <a:spcPct val="100000"/>
              </a:lnSpc>
              <a:spcBef>
                <a:spcPts val="1600"/>
              </a:spcBef>
              <a:spcAft>
                <a:spcPts val="0"/>
              </a:spcAft>
              <a:buClr>
                <a:schemeClr val="dk1"/>
              </a:buClr>
              <a:buSzPts val="1867"/>
              <a:buChar char="‒"/>
              <a:defRPr sz="1867"/>
            </a:lvl4pPr>
            <a:lvl5pPr marL="2286000" lvl="4" indent="-347154" algn="l">
              <a:lnSpc>
                <a:spcPct val="100000"/>
              </a:lnSpc>
              <a:spcBef>
                <a:spcPts val="1600"/>
              </a:spcBef>
              <a:spcAft>
                <a:spcPts val="0"/>
              </a:spcAft>
              <a:buClr>
                <a:schemeClr val="dk1"/>
              </a:buClr>
              <a:buSzPts val="1867"/>
              <a:buChar char="‒"/>
              <a:defRPr sz="1867"/>
            </a:lvl5pPr>
            <a:lvl6pPr marL="2743200" lvl="5" indent="-381000" algn="l">
              <a:lnSpc>
                <a:spcPct val="100000"/>
              </a:lnSpc>
              <a:spcBef>
                <a:spcPts val="1600"/>
              </a:spcBef>
              <a:spcAft>
                <a:spcPts val="0"/>
              </a:spcAft>
              <a:buClr>
                <a:schemeClr val="dk1"/>
              </a:buClr>
              <a:buSzPts val="2400"/>
              <a:buChar char="•"/>
              <a:defRPr sz="2400"/>
            </a:lvl6pPr>
            <a:lvl7pPr marL="3200400" lvl="6" indent="-381000" algn="l">
              <a:lnSpc>
                <a:spcPct val="100000"/>
              </a:lnSpc>
              <a:spcBef>
                <a:spcPts val="480"/>
              </a:spcBef>
              <a:spcAft>
                <a:spcPts val="0"/>
              </a:spcAft>
              <a:buClr>
                <a:schemeClr val="dk1"/>
              </a:buClr>
              <a:buSzPts val="2400"/>
              <a:buChar char="•"/>
              <a:defRPr sz="2400"/>
            </a:lvl7pPr>
            <a:lvl8pPr marL="3657600" lvl="7" indent="-381000" algn="l">
              <a:lnSpc>
                <a:spcPct val="100000"/>
              </a:lnSpc>
              <a:spcBef>
                <a:spcPts val="480"/>
              </a:spcBef>
              <a:spcAft>
                <a:spcPts val="0"/>
              </a:spcAft>
              <a:buClr>
                <a:schemeClr val="dk1"/>
              </a:buClr>
              <a:buSzPts val="2400"/>
              <a:buChar char="•"/>
              <a:defRPr sz="2400"/>
            </a:lvl8pPr>
            <a:lvl9pPr marL="4114800" lvl="8" indent="-381000" algn="l">
              <a:lnSpc>
                <a:spcPct val="100000"/>
              </a:lnSpc>
              <a:spcBef>
                <a:spcPts val="480"/>
              </a:spcBef>
              <a:spcAft>
                <a:spcPts val="0"/>
              </a:spcAft>
              <a:buClr>
                <a:schemeClr val="dk1"/>
              </a:buClr>
              <a:buSzPts val="2400"/>
              <a:buChar char="•"/>
              <a:defRPr sz="2400"/>
            </a:lvl9pPr>
          </a:lstStyle>
          <a:p>
            <a:endParaRPr/>
          </a:p>
        </p:txBody>
      </p:sp>
      <p:sp>
        <p:nvSpPr>
          <p:cNvPr id="258" name="Google Shape;258;p64"/>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64"/>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64"/>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Kuva ja sisältö">
  <p:cSld name="Kuva ja sisältö">
    <p:spTree>
      <p:nvGrpSpPr>
        <p:cNvPr id="1" name="Shape 261"/>
        <p:cNvGrpSpPr/>
        <p:nvPr/>
      </p:nvGrpSpPr>
      <p:grpSpPr>
        <a:xfrm>
          <a:off x="0" y="0"/>
          <a:ext cx="0" cy="0"/>
          <a:chOff x="0" y="0"/>
          <a:chExt cx="0" cy="0"/>
        </a:xfrm>
      </p:grpSpPr>
      <p:sp>
        <p:nvSpPr>
          <p:cNvPr id="262" name="Google Shape;262;p65"/>
          <p:cNvSpPr txBox="1">
            <a:spLocks noGrp="1"/>
          </p:cNvSpPr>
          <p:nvPr>
            <p:ph type="title"/>
          </p:nvPr>
        </p:nvSpPr>
        <p:spPr>
          <a:xfrm>
            <a:off x="671990" y="145145"/>
            <a:ext cx="9840501" cy="118649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65"/>
          <p:cNvSpPr txBox="1">
            <a:spLocks noGrp="1"/>
          </p:cNvSpPr>
          <p:nvPr>
            <p:ph type="body" idx="1"/>
          </p:nvPr>
        </p:nvSpPr>
        <p:spPr>
          <a:xfrm>
            <a:off x="5711957" y="1386115"/>
            <a:ext cx="5088000" cy="4779189"/>
          </a:xfrm>
          <a:prstGeom prst="rect">
            <a:avLst/>
          </a:prstGeom>
          <a:noFill/>
          <a:ln>
            <a:noFill/>
          </a:ln>
        </p:spPr>
        <p:txBody>
          <a:bodyPr spcFirstLastPara="1" wrap="square" lIns="91425" tIns="45700" rIns="91425" bIns="45700" anchor="t" anchorCtr="0">
            <a:normAutofit/>
          </a:bodyPr>
          <a:lstStyle>
            <a:lvl1pPr marL="457200" lvl="0" indent="-347154" algn="l">
              <a:lnSpc>
                <a:spcPct val="100000"/>
              </a:lnSpc>
              <a:spcBef>
                <a:spcPts val="0"/>
              </a:spcBef>
              <a:spcAft>
                <a:spcPts val="0"/>
              </a:spcAft>
              <a:buClr>
                <a:schemeClr val="dk1"/>
              </a:buClr>
              <a:buSzPts val="1867"/>
              <a:buChar char="‒"/>
              <a:defRPr sz="1867"/>
            </a:lvl1pPr>
            <a:lvl2pPr marL="914400" lvl="1" indent="-347154" algn="l">
              <a:lnSpc>
                <a:spcPct val="100000"/>
              </a:lnSpc>
              <a:spcBef>
                <a:spcPts val="1600"/>
              </a:spcBef>
              <a:spcAft>
                <a:spcPts val="0"/>
              </a:spcAft>
              <a:buClr>
                <a:schemeClr val="dk1"/>
              </a:buClr>
              <a:buSzPts val="1867"/>
              <a:buChar char="‒"/>
              <a:defRPr sz="1867"/>
            </a:lvl2pPr>
            <a:lvl3pPr marL="1371600" lvl="2" indent="-347154" algn="l">
              <a:lnSpc>
                <a:spcPct val="100000"/>
              </a:lnSpc>
              <a:spcBef>
                <a:spcPts val="1600"/>
              </a:spcBef>
              <a:spcAft>
                <a:spcPts val="0"/>
              </a:spcAft>
              <a:buClr>
                <a:schemeClr val="dk1"/>
              </a:buClr>
              <a:buSzPts val="1867"/>
              <a:buChar char="‒"/>
              <a:defRPr sz="1867"/>
            </a:lvl3pPr>
            <a:lvl4pPr marL="1828800" lvl="3" indent="-347154" algn="l">
              <a:lnSpc>
                <a:spcPct val="100000"/>
              </a:lnSpc>
              <a:spcBef>
                <a:spcPts val="1600"/>
              </a:spcBef>
              <a:spcAft>
                <a:spcPts val="0"/>
              </a:spcAft>
              <a:buClr>
                <a:schemeClr val="dk1"/>
              </a:buClr>
              <a:buSzPts val="1867"/>
              <a:buChar char="‒"/>
              <a:defRPr sz="1867"/>
            </a:lvl4pPr>
            <a:lvl5pPr marL="2286000" lvl="4" indent="-347154" algn="l">
              <a:lnSpc>
                <a:spcPct val="100000"/>
              </a:lnSpc>
              <a:spcBef>
                <a:spcPts val="1600"/>
              </a:spcBef>
              <a:spcAft>
                <a:spcPts val="0"/>
              </a:spcAft>
              <a:buClr>
                <a:schemeClr val="dk1"/>
              </a:buClr>
              <a:buSzPts val="1867"/>
              <a:buChar char="‒"/>
              <a:defRPr sz="1867"/>
            </a:lvl5pPr>
            <a:lvl6pPr marL="2743200" lvl="5" indent="-342900" algn="l">
              <a:lnSpc>
                <a:spcPct val="100000"/>
              </a:lnSpc>
              <a:spcBef>
                <a:spcPts val="1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4" name="Google Shape;264;p65"/>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65"/>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65"/>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
        <p:nvSpPr>
          <p:cNvPr id="267" name="Google Shape;267;p65"/>
          <p:cNvSpPr>
            <a:spLocks noGrp="1"/>
          </p:cNvSpPr>
          <p:nvPr>
            <p:ph type="pic" idx="2"/>
          </p:nvPr>
        </p:nvSpPr>
        <p:spPr>
          <a:xfrm>
            <a:off x="816000" y="1476000"/>
            <a:ext cx="4607984" cy="4608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133"/>
              <a:buFont typeface="Verdana"/>
              <a:buNone/>
              <a:defRPr sz="2133" b="0" i="0" u="none" strike="noStrike" cap="none">
                <a:solidFill>
                  <a:schemeClr val="dk1"/>
                </a:solidFill>
                <a:latin typeface="Arial"/>
                <a:ea typeface="Arial"/>
                <a:cs typeface="Arial"/>
                <a:sym typeface="Arial"/>
              </a:defRPr>
            </a:lvl1pPr>
            <a:lvl2pPr marR="0" lvl="1" algn="l" rtl="0">
              <a:lnSpc>
                <a:spcPct val="100000"/>
              </a:lnSpc>
              <a:spcBef>
                <a:spcPts val="1067"/>
              </a:spcBef>
              <a:spcAft>
                <a:spcPts val="0"/>
              </a:spcAft>
              <a:buClr>
                <a:schemeClr val="dk1"/>
              </a:buClr>
              <a:buSzPts val="2133"/>
              <a:buFont typeface="Verdana"/>
              <a:buChar char="‒"/>
              <a:defRPr sz="2133" b="0" i="0" u="none" strike="noStrike" cap="none">
                <a:solidFill>
                  <a:schemeClr val="dk1"/>
                </a:solidFill>
                <a:latin typeface="Arial"/>
                <a:ea typeface="Arial"/>
                <a:cs typeface="Arial"/>
                <a:sym typeface="Arial"/>
              </a:defRPr>
            </a:lvl2pPr>
            <a:lvl3pPr marR="0" lvl="2"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3pPr>
            <a:lvl4pPr marR="0" lvl="3"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4pPr>
            <a:lvl5pPr marR="0" lvl="4"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5pPr>
            <a:lvl6pPr marR="0" lvl="5" algn="l" rtl="0">
              <a:lnSpc>
                <a:spcPct val="100000"/>
              </a:lnSpc>
              <a:spcBef>
                <a:spcPts val="1067"/>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Osan ylätunniste kuva 1">
  <p:cSld name="Osan ylätunniste kuva 1">
    <p:bg>
      <p:bgPr>
        <a:solidFill>
          <a:srgbClr val="365ABD"/>
        </a:solidFill>
        <a:effectLst/>
      </p:bgPr>
    </p:bg>
    <p:spTree>
      <p:nvGrpSpPr>
        <p:cNvPr id="1" name="Shape 33"/>
        <p:cNvGrpSpPr/>
        <p:nvPr/>
      </p:nvGrpSpPr>
      <p:grpSpPr>
        <a:xfrm>
          <a:off x="0" y="0"/>
          <a:ext cx="0" cy="0"/>
          <a:chOff x="0" y="0"/>
          <a:chExt cx="0" cy="0"/>
        </a:xfrm>
      </p:grpSpPr>
      <p:pic>
        <p:nvPicPr>
          <p:cNvPr id="34" name="Google Shape;34;p36" descr="Kuva, joka sisältää kohteen lumi, rakennus, mies, katettu"/>
          <p:cNvPicPr preferRelativeResize="0"/>
          <p:nvPr/>
        </p:nvPicPr>
        <p:blipFill rotWithShape="1">
          <a:blip r:embed="rId2">
            <a:alphaModFix/>
          </a:blip>
          <a:srcRect/>
          <a:stretch/>
        </p:blipFill>
        <p:spPr>
          <a:xfrm>
            <a:off x="8084729" y="0"/>
            <a:ext cx="4108704" cy="6858000"/>
          </a:xfrm>
          <a:prstGeom prst="rect">
            <a:avLst/>
          </a:prstGeom>
          <a:noFill/>
          <a:ln>
            <a:noFill/>
          </a:ln>
        </p:spPr>
      </p:pic>
      <p:grpSp>
        <p:nvGrpSpPr>
          <p:cNvPr id="35" name="Google Shape;35;p36"/>
          <p:cNvGrpSpPr/>
          <p:nvPr/>
        </p:nvGrpSpPr>
        <p:grpSpPr>
          <a:xfrm>
            <a:off x="0" y="0"/>
            <a:ext cx="8756990" cy="6858000"/>
            <a:chOff x="1725613" y="6350"/>
            <a:chExt cx="8740775" cy="6845301"/>
          </a:xfrm>
        </p:grpSpPr>
        <p:sp>
          <p:nvSpPr>
            <p:cNvPr id="36" name="Google Shape;36;p36"/>
            <p:cNvSpPr/>
            <p:nvPr/>
          </p:nvSpPr>
          <p:spPr>
            <a:xfrm>
              <a:off x="1725613" y="6350"/>
              <a:ext cx="8740775" cy="6845300"/>
            </a:xfrm>
            <a:custGeom>
              <a:avLst/>
              <a:gdLst/>
              <a:ahLst/>
              <a:cxnLst/>
              <a:rect l="l" t="t" r="r" b="b"/>
              <a:pathLst>
                <a:path w="48666" h="38100" extrusionOk="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 name="Google Shape;37;p36"/>
            <p:cNvSpPr/>
            <p:nvPr/>
          </p:nvSpPr>
          <p:spPr>
            <a:xfrm>
              <a:off x="1725613" y="5081588"/>
              <a:ext cx="5503863" cy="1770063"/>
            </a:xfrm>
            <a:custGeom>
              <a:avLst/>
              <a:gdLst/>
              <a:ahLst/>
              <a:cxnLst/>
              <a:rect l="l" t="t" r="r" b="b"/>
              <a:pathLst>
                <a:path w="30648" h="9848" extrusionOk="0">
                  <a:moveTo>
                    <a:pt x="30648" y="9848"/>
                  </a:moveTo>
                  <a:cubicBezTo>
                    <a:pt x="20769" y="5269"/>
                    <a:pt x="10471" y="1994"/>
                    <a:pt x="0" y="0"/>
                  </a:cubicBezTo>
                  <a:lnTo>
                    <a:pt x="0" y="9848"/>
                  </a:lnTo>
                  <a:lnTo>
                    <a:pt x="30648" y="9848"/>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8" name="Google Shape;38;p36"/>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4100"/>
              <a:buFont typeface="Arial Narrow"/>
              <a:buNone/>
              <a:defRPr sz="4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6"/>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Kuvia ja sisältö">
  <p:cSld name="Kuvia ja sisältö">
    <p:spTree>
      <p:nvGrpSpPr>
        <p:cNvPr id="1" name="Shape 268"/>
        <p:cNvGrpSpPr/>
        <p:nvPr/>
      </p:nvGrpSpPr>
      <p:grpSpPr>
        <a:xfrm>
          <a:off x="0" y="0"/>
          <a:ext cx="0" cy="0"/>
          <a:chOff x="0" y="0"/>
          <a:chExt cx="0" cy="0"/>
        </a:xfrm>
      </p:grpSpPr>
      <p:sp>
        <p:nvSpPr>
          <p:cNvPr id="269" name="Google Shape;269;p66"/>
          <p:cNvSpPr txBox="1">
            <a:spLocks noGrp="1"/>
          </p:cNvSpPr>
          <p:nvPr>
            <p:ph type="title"/>
          </p:nvPr>
        </p:nvSpPr>
        <p:spPr>
          <a:xfrm>
            <a:off x="671990" y="145145"/>
            <a:ext cx="9840501" cy="118649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66"/>
          <p:cNvSpPr txBox="1">
            <a:spLocks noGrp="1"/>
          </p:cNvSpPr>
          <p:nvPr>
            <p:ph type="body" idx="1"/>
          </p:nvPr>
        </p:nvSpPr>
        <p:spPr>
          <a:xfrm>
            <a:off x="5711957" y="1386115"/>
            <a:ext cx="5088000" cy="4779189"/>
          </a:xfrm>
          <a:prstGeom prst="rect">
            <a:avLst/>
          </a:prstGeom>
          <a:noFill/>
          <a:ln>
            <a:noFill/>
          </a:ln>
        </p:spPr>
        <p:txBody>
          <a:bodyPr spcFirstLastPara="1" wrap="square" lIns="91425" tIns="45700" rIns="91425" bIns="45700" anchor="t" anchorCtr="0">
            <a:normAutofit/>
          </a:bodyPr>
          <a:lstStyle>
            <a:lvl1pPr marL="457200" lvl="0" indent="-347154" algn="l">
              <a:lnSpc>
                <a:spcPct val="100000"/>
              </a:lnSpc>
              <a:spcBef>
                <a:spcPts val="0"/>
              </a:spcBef>
              <a:spcAft>
                <a:spcPts val="0"/>
              </a:spcAft>
              <a:buClr>
                <a:schemeClr val="dk1"/>
              </a:buClr>
              <a:buSzPts val="1867"/>
              <a:buChar char="‒"/>
              <a:defRPr sz="1867"/>
            </a:lvl1pPr>
            <a:lvl2pPr marL="914400" lvl="1" indent="-347154" algn="l">
              <a:lnSpc>
                <a:spcPct val="100000"/>
              </a:lnSpc>
              <a:spcBef>
                <a:spcPts val="1600"/>
              </a:spcBef>
              <a:spcAft>
                <a:spcPts val="0"/>
              </a:spcAft>
              <a:buClr>
                <a:schemeClr val="dk1"/>
              </a:buClr>
              <a:buSzPts val="1867"/>
              <a:buChar char="‒"/>
              <a:defRPr sz="1867"/>
            </a:lvl2pPr>
            <a:lvl3pPr marL="1371600" lvl="2" indent="-347154" algn="l">
              <a:lnSpc>
                <a:spcPct val="100000"/>
              </a:lnSpc>
              <a:spcBef>
                <a:spcPts val="1600"/>
              </a:spcBef>
              <a:spcAft>
                <a:spcPts val="0"/>
              </a:spcAft>
              <a:buClr>
                <a:schemeClr val="dk1"/>
              </a:buClr>
              <a:buSzPts val="1867"/>
              <a:buChar char="‒"/>
              <a:defRPr sz="1867"/>
            </a:lvl3pPr>
            <a:lvl4pPr marL="1828800" lvl="3" indent="-347154" algn="l">
              <a:lnSpc>
                <a:spcPct val="100000"/>
              </a:lnSpc>
              <a:spcBef>
                <a:spcPts val="1600"/>
              </a:spcBef>
              <a:spcAft>
                <a:spcPts val="0"/>
              </a:spcAft>
              <a:buClr>
                <a:schemeClr val="dk1"/>
              </a:buClr>
              <a:buSzPts val="1867"/>
              <a:buChar char="‒"/>
              <a:defRPr sz="1867"/>
            </a:lvl4pPr>
            <a:lvl5pPr marL="2286000" lvl="4" indent="-347154" algn="l">
              <a:lnSpc>
                <a:spcPct val="100000"/>
              </a:lnSpc>
              <a:spcBef>
                <a:spcPts val="1600"/>
              </a:spcBef>
              <a:spcAft>
                <a:spcPts val="0"/>
              </a:spcAft>
              <a:buClr>
                <a:schemeClr val="dk1"/>
              </a:buClr>
              <a:buSzPts val="1867"/>
              <a:buChar char="‒"/>
              <a:defRPr sz="1867"/>
            </a:lvl5pPr>
            <a:lvl6pPr marL="2743200" lvl="5" indent="-342900" algn="l">
              <a:lnSpc>
                <a:spcPct val="100000"/>
              </a:lnSpc>
              <a:spcBef>
                <a:spcPts val="1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1" name="Google Shape;271;p66"/>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66"/>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66"/>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
        <p:nvSpPr>
          <p:cNvPr id="274" name="Google Shape;274;p66"/>
          <p:cNvSpPr>
            <a:spLocks noGrp="1"/>
          </p:cNvSpPr>
          <p:nvPr>
            <p:ph type="pic" idx="2"/>
          </p:nvPr>
        </p:nvSpPr>
        <p:spPr>
          <a:xfrm>
            <a:off x="815413" y="1475999"/>
            <a:ext cx="4608000" cy="1344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133"/>
              <a:buFont typeface="Verdana"/>
              <a:buNone/>
              <a:defRPr sz="2133" b="0" i="0" u="none" strike="noStrike" cap="none">
                <a:solidFill>
                  <a:schemeClr val="dk1"/>
                </a:solidFill>
                <a:latin typeface="Arial"/>
                <a:ea typeface="Arial"/>
                <a:cs typeface="Arial"/>
                <a:sym typeface="Arial"/>
              </a:defRPr>
            </a:lvl1pPr>
            <a:lvl2pPr marR="0" lvl="1" algn="l" rtl="0">
              <a:lnSpc>
                <a:spcPct val="100000"/>
              </a:lnSpc>
              <a:spcBef>
                <a:spcPts val="1067"/>
              </a:spcBef>
              <a:spcAft>
                <a:spcPts val="0"/>
              </a:spcAft>
              <a:buClr>
                <a:schemeClr val="dk1"/>
              </a:buClr>
              <a:buSzPts val="2133"/>
              <a:buFont typeface="Verdana"/>
              <a:buChar char="‒"/>
              <a:defRPr sz="2133" b="0" i="0" u="none" strike="noStrike" cap="none">
                <a:solidFill>
                  <a:schemeClr val="dk1"/>
                </a:solidFill>
                <a:latin typeface="Arial"/>
                <a:ea typeface="Arial"/>
                <a:cs typeface="Arial"/>
                <a:sym typeface="Arial"/>
              </a:defRPr>
            </a:lvl2pPr>
            <a:lvl3pPr marR="0" lvl="2"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3pPr>
            <a:lvl4pPr marR="0" lvl="3"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4pPr>
            <a:lvl5pPr marR="0" lvl="4"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5pPr>
            <a:lvl6pPr marR="0" lvl="5" algn="l" rtl="0">
              <a:lnSpc>
                <a:spcPct val="100000"/>
              </a:lnSpc>
              <a:spcBef>
                <a:spcPts val="1067"/>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75" name="Google Shape;275;p66"/>
          <p:cNvSpPr>
            <a:spLocks noGrp="1"/>
          </p:cNvSpPr>
          <p:nvPr>
            <p:ph type="pic" idx="3"/>
          </p:nvPr>
        </p:nvSpPr>
        <p:spPr>
          <a:xfrm>
            <a:off x="815413" y="3140968"/>
            <a:ext cx="4608000" cy="1344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133"/>
              <a:buFont typeface="Verdana"/>
              <a:buNone/>
              <a:defRPr sz="2133" b="0" i="0" u="none" strike="noStrike" cap="none">
                <a:solidFill>
                  <a:schemeClr val="dk1"/>
                </a:solidFill>
                <a:latin typeface="Arial"/>
                <a:ea typeface="Arial"/>
                <a:cs typeface="Arial"/>
                <a:sym typeface="Arial"/>
              </a:defRPr>
            </a:lvl1pPr>
            <a:lvl2pPr marR="0" lvl="1" algn="l" rtl="0">
              <a:lnSpc>
                <a:spcPct val="100000"/>
              </a:lnSpc>
              <a:spcBef>
                <a:spcPts val="1067"/>
              </a:spcBef>
              <a:spcAft>
                <a:spcPts val="0"/>
              </a:spcAft>
              <a:buClr>
                <a:schemeClr val="dk1"/>
              </a:buClr>
              <a:buSzPts val="2133"/>
              <a:buFont typeface="Verdana"/>
              <a:buChar char="‒"/>
              <a:defRPr sz="2133" b="0" i="0" u="none" strike="noStrike" cap="none">
                <a:solidFill>
                  <a:schemeClr val="dk1"/>
                </a:solidFill>
                <a:latin typeface="Arial"/>
                <a:ea typeface="Arial"/>
                <a:cs typeface="Arial"/>
                <a:sym typeface="Arial"/>
              </a:defRPr>
            </a:lvl2pPr>
            <a:lvl3pPr marR="0" lvl="2"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3pPr>
            <a:lvl4pPr marR="0" lvl="3"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4pPr>
            <a:lvl5pPr marR="0" lvl="4"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5pPr>
            <a:lvl6pPr marR="0" lvl="5" algn="l" rtl="0">
              <a:lnSpc>
                <a:spcPct val="100000"/>
              </a:lnSpc>
              <a:spcBef>
                <a:spcPts val="1067"/>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76" name="Google Shape;276;p66"/>
          <p:cNvSpPr>
            <a:spLocks noGrp="1"/>
          </p:cNvSpPr>
          <p:nvPr>
            <p:ph type="pic" idx="4"/>
          </p:nvPr>
        </p:nvSpPr>
        <p:spPr>
          <a:xfrm>
            <a:off x="815413" y="4761719"/>
            <a:ext cx="4608000" cy="1344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133"/>
              <a:buFont typeface="Verdana"/>
              <a:buNone/>
              <a:defRPr sz="2133" b="0" i="0" u="none" strike="noStrike" cap="none">
                <a:solidFill>
                  <a:schemeClr val="dk1"/>
                </a:solidFill>
                <a:latin typeface="Arial"/>
                <a:ea typeface="Arial"/>
                <a:cs typeface="Arial"/>
                <a:sym typeface="Arial"/>
              </a:defRPr>
            </a:lvl1pPr>
            <a:lvl2pPr marR="0" lvl="1" algn="l" rtl="0">
              <a:lnSpc>
                <a:spcPct val="100000"/>
              </a:lnSpc>
              <a:spcBef>
                <a:spcPts val="1067"/>
              </a:spcBef>
              <a:spcAft>
                <a:spcPts val="0"/>
              </a:spcAft>
              <a:buClr>
                <a:schemeClr val="dk1"/>
              </a:buClr>
              <a:buSzPts val="2133"/>
              <a:buFont typeface="Verdana"/>
              <a:buChar char="‒"/>
              <a:defRPr sz="2133" b="0" i="0" u="none" strike="noStrike" cap="none">
                <a:solidFill>
                  <a:schemeClr val="dk1"/>
                </a:solidFill>
                <a:latin typeface="Arial"/>
                <a:ea typeface="Arial"/>
                <a:cs typeface="Arial"/>
                <a:sym typeface="Arial"/>
              </a:defRPr>
            </a:lvl2pPr>
            <a:lvl3pPr marR="0" lvl="2"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3pPr>
            <a:lvl4pPr marR="0" lvl="3"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4pPr>
            <a:lvl5pPr marR="0" lvl="4"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5pPr>
            <a:lvl6pPr marR="0" lvl="5" algn="l" rtl="0">
              <a:lnSpc>
                <a:spcPct val="100000"/>
              </a:lnSpc>
              <a:spcBef>
                <a:spcPts val="1067"/>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Kuva iso">
  <p:cSld name="Kuva iso">
    <p:spTree>
      <p:nvGrpSpPr>
        <p:cNvPr id="1" name="Shape 277"/>
        <p:cNvGrpSpPr/>
        <p:nvPr/>
      </p:nvGrpSpPr>
      <p:grpSpPr>
        <a:xfrm>
          <a:off x="0" y="0"/>
          <a:ext cx="0" cy="0"/>
          <a:chOff x="0" y="0"/>
          <a:chExt cx="0" cy="0"/>
        </a:xfrm>
      </p:grpSpPr>
      <p:pic>
        <p:nvPicPr>
          <p:cNvPr id="278" name="Google Shape;278;p67"/>
          <p:cNvPicPr preferRelativeResize="0"/>
          <p:nvPr/>
        </p:nvPicPr>
        <p:blipFill rotWithShape="1">
          <a:blip r:embed="rId2">
            <a:alphaModFix/>
          </a:blip>
          <a:srcRect/>
          <a:stretch/>
        </p:blipFill>
        <p:spPr>
          <a:xfrm>
            <a:off x="9552385" y="6489600"/>
            <a:ext cx="2127601" cy="172800"/>
          </a:xfrm>
          <a:prstGeom prst="rect">
            <a:avLst/>
          </a:prstGeom>
          <a:noFill/>
          <a:ln>
            <a:noFill/>
          </a:ln>
        </p:spPr>
      </p:pic>
      <p:sp>
        <p:nvSpPr>
          <p:cNvPr id="279" name="Google Shape;279;p67"/>
          <p:cNvSpPr txBox="1">
            <a:spLocks noGrp="1"/>
          </p:cNvSpPr>
          <p:nvPr>
            <p:ph type="title"/>
          </p:nvPr>
        </p:nvSpPr>
        <p:spPr>
          <a:xfrm>
            <a:off x="671990" y="145145"/>
            <a:ext cx="9840501" cy="118649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67"/>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67"/>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67"/>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
        <p:nvSpPr>
          <p:cNvPr id="283" name="Google Shape;283;p67"/>
          <p:cNvSpPr>
            <a:spLocks noGrp="1"/>
          </p:cNvSpPr>
          <p:nvPr>
            <p:ph type="pic" idx="2"/>
          </p:nvPr>
        </p:nvSpPr>
        <p:spPr>
          <a:xfrm>
            <a:off x="816000" y="1476000"/>
            <a:ext cx="10560000" cy="4608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667"/>
              <a:buFont typeface="Verdana"/>
              <a:buNone/>
              <a:defRPr sz="2667" b="0" i="0" u="none" strike="noStrike" cap="none">
                <a:solidFill>
                  <a:schemeClr val="dk1"/>
                </a:solidFill>
                <a:latin typeface="Arial"/>
                <a:ea typeface="Arial"/>
                <a:cs typeface="Arial"/>
                <a:sym typeface="Arial"/>
              </a:defRPr>
            </a:lvl1pPr>
            <a:lvl2pPr marR="0" lvl="1" algn="l" rtl="0">
              <a:lnSpc>
                <a:spcPct val="100000"/>
              </a:lnSpc>
              <a:spcBef>
                <a:spcPts val="1067"/>
              </a:spcBef>
              <a:spcAft>
                <a:spcPts val="0"/>
              </a:spcAft>
              <a:buClr>
                <a:schemeClr val="dk1"/>
              </a:buClr>
              <a:buSzPts val="2133"/>
              <a:buFont typeface="Verdana"/>
              <a:buChar char="‒"/>
              <a:defRPr sz="2133" b="0" i="0" u="none" strike="noStrike" cap="none">
                <a:solidFill>
                  <a:schemeClr val="dk1"/>
                </a:solidFill>
                <a:latin typeface="Arial"/>
                <a:ea typeface="Arial"/>
                <a:cs typeface="Arial"/>
                <a:sym typeface="Arial"/>
              </a:defRPr>
            </a:lvl2pPr>
            <a:lvl3pPr marR="0" lvl="2"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3pPr>
            <a:lvl4pPr marR="0" lvl="3"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4pPr>
            <a:lvl5pPr marR="0" lvl="4"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5pPr>
            <a:lvl6pPr marR="0" lvl="5" algn="l" rtl="0">
              <a:lnSpc>
                <a:spcPct val="100000"/>
              </a:lnSpc>
              <a:spcBef>
                <a:spcPts val="1067"/>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ekstilaatikot">
  <p:cSld name="Tekstilaatikot">
    <p:spTree>
      <p:nvGrpSpPr>
        <p:cNvPr id="1" name="Shape 284"/>
        <p:cNvGrpSpPr/>
        <p:nvPr/>
      </p:nvGrpSpPr>
      <p:grpSpPr>
        <a:xfrm>
          <a:off x="0" y="0"/>
          <a:ext cx="0" cy="0"/>
          <a:chOff x="0" y="0"/>
          <a:chExt cx="0" cy="0"/>
        </a:xfrm>
      </p:grpSpPr>
      <p:pic>
        <p:nvPicPr>
          <p:cNvPr id="285" name="Google Shape;285;p68"/>
          <p:cNvPicPr preferRelativeResize="0"/>
          <p:nvPr/>
        </p:nvPicPr>
        <p:blipFill rotWithShape="1">
          <a:blip r:embed="rId2">
            <a:alphaModFix/>
          </a:blip>
          <a:srcRect/>
          <a:stretch/>
        </p:blipFill>
        <p:spPr>
          <a:xfrm>
            <a:off x="9552385" y="6489600"/>
            <a:ext cx="2127601" cy="172800"/>
          </a:xfrm>
          <a:prstGeom prst="rect">
            <a:avLst/>
          </a:prstGeom>
          <a:noFill/>
          <a:ln>
            <a:noFill/>
          </a:ln>
        </p:spPr>
      </p:pic>
      <p:sp>
        <p:nvSpPr>
          <p:cNvPr id="286" name="Google Shape;286;p68"/>
          <p:cNvSpPr txBox="1">
            <a:spLocks noGrp="1"/>
          </p:cNvSpPr>
          <p:nvPr>
            <p:ph type="title"/>
          </p:nvPr>
        </p:nvSpPr>
        <p:spPr>
          <a:xfrm>
            <a:off x="671990" y="145145"/>
            <a:ext cx="9840501" cy="118649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68"/>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68"/>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68"/>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
        <p:nvSpPr>
          <p:cNvPr id="290" name="Google Shape;290;p68"/>
          <p:cNvSpPr txBox="1">
            <a:spLocks noGrp="1"/>
          </p:cNvSpPr>
          <p:nvPr>
            <p:ph type="body" idx="1"/>
          </p:nvPr>
        </p:nvSpPr>
        <p:spPr>
          <a:xfrm>
            <a:off x="816000" y="1484314"/>
            <a:ext cx="5088000" cy="2232025"/>
          </a:xfrm>
          <a:prstGeom prst="rect">
            <a:avLst/>
          </a:prstGeom>
          <a:solidFill>
            <a:schemeClr val="accent3"/>
          </a:solidFill>
          <a:ln>
            <a:noFill/>
          </a:ln>
        </p:spPr>
        <p:txBody>
          <a:bodyPr spcFirstLastPara="1" wrap="square" lIns="252000" tIns="468000" rIns="180000" bIns="180000" anchor="t" anchorCtr="0">
            <a:normAutofit/>
          </a:bodyPr>
          <a:lstStyle>
            <a:lvl1pPr marL="457200" lvl="0" indent="-330200" algn="l">
              <a:lnSpc>
                <a:spcPct val="100000"/>
              </a:lnSpc>
              <a:spcBef>
                <a:spcPts val="0"/>
              </a:spcBef>
              <a:spcAft>
                <a:spcPts val="0"/>
              </a:spcAft>
              <a:buClr>
                <a:schemeClr val="lt1"/>
              </a:buClr>
              <a:buSzPts val="1600"/>
              <a:buChar char="‒"/>
              <a:defRPr sz="1600">
                <a:solidFill>
                  <a:schemeClr val="lt1"/>
                </a:solidFill>
              </a:defRPr>
            </a:lvl1pPr>
            <a:lvl2pPr marL="914400" lvl="1" indent="-330200" algn="l">
              <a:lnSpc>
                <a:spcPct val="100000"/>
              </a:lnSpc>
              <a:spcBef>
                <a:spcPts val="800"/>
              </a:spcBef>
              <a:spcAft>
                <a:spcPts val="0"/>
              </a:spcAft>
              <a:buClr>
                <a:schemeClr val="lt1"/>
              </a:buClr>
              <a:buSzPts val="1600"/>
              <a:buChar char="‒"/>
              <a:defRPr sz="1600">
                <a:solidFill>
                  <a:schemeClr val="lt1"/>
                </a:solidFill>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1" name="Google Shape;291;p68"/>
          <p:cNvSpPr txBox="1">
            <a:spLocks noGrp="1"/>
          </p:cNvSpPr>
          <p:nvPr>
            <p:ph type="body" idx="2"/>
          </p:nvPr>
        </p:nvSpPr>
        <p:spPr>
          <a:xfrm>
            <a:off x="6302400" y="1484314"/>
            <a:ext cx="5088000" cy="2232025"/>
          </a:xfrm>
          <a:prstGeom prst="rect">
            <a:avLst/>
          </a:prstGeom>
          <a:solidFill>
            <a:schemeClr val="accent1"/>
          </a:solidFill>
          <a:ln>
            <a:noFill/>
          </a:ln>
        </p:spPr>
        <p:txBody>
          <a:bodyPr spcFirstLastPara="1" wrap="square" lIns="252000" tIns="468000" rIns="180000" bIns="180000" anchor="t" anchorCtr="0">
            <a:normAutofit/>
          </a:bodyPr>
          <a:lstStyle>
            <a:lvl1pPr marL="457200" lvl="0" indent="-330200" algn="l">
              <a:lnSpc>
                <a:spcPct val="100000"/>
              </a:lnSpc>
              <a:spcBef>
                <a:spcPts val="0"/>
              </a:spcBef>
              <a:spcAft>
                <a:spcPts val="0"/>
              </a:spcAft>
              <a:buClr>
                <a:schemeClr val="lt1"/>
              </a:buClr>
              <a:buSzPts val="1600"/>
              <a:buChar char="‒"/>
              <a:defRPr sz="1600">
                <a:solidFill>
                  <a:schemeClr val="lt1"/>
                </a:solidFill>
              </a:defRPr>
            </a:lvl1pPr>
            <a:lvl2pPr marL="914400" lvl="1" indent="-330200" algn="l">
              <a:lnSpc>
                <a:spcPct val="100000"/>
              </a:lnSpc>
              <a:spcBef>
                <a:spcPts val="800"/>
              </a:spcBef>
              <a:spcAft>
                <a:spcPts val="0"/>
              </a:spcAft>
              <a:buClr>
                <a:schemeClr val="lt1"/>
              </a:buClr>
              <a:buSzPts val="1600"/>
              <a:buChar char="‒"/>
              <a:defRPr sz="1600">
                <a:solidFill>
                  <a:schemeClr val="lt1"/>
                </a:solidFill>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2" name="Google Shape;292;p68"/>
          <p:cNvSpPr txBox="1">
            <a:spLocks noGrp="1"/>
          </p:cNvSpPr>
          <p:nvPr>
            <p:ph type="body" idx="3"/>
          </p:nvPr>
        </p:nvSpPr>
        <p:spPr>
          <a:xfrm>
            <a:off x="816000" y="4077073"/>
            <a:ext cx="5088000" cy="2232025"/>
          </a:xfrm>
          <a:prstGeom prst="rect">
            <a:avLst/>
          </a:prstGeom>
          <a:solidFill>
            <a:schemeClr val="accent2"/>
          </a:solidFill>
          <a:ln>
            <a:noFill/>
          </a:ln>
        </p:spPr>
        <p:txBody>
          <a:bodyPr spcFirstLastPara="1" wrap="square" lIns="252000" tIns="468000" rIns="180000" bIns="180000" anchor="t" anchorCtr="0">
            <a:normAutofit/>
          </a:bodyPr>
          <a:lstStyle>
            <a:lvl1pPr marL="457200" lvl="0" indent="-330200" algn="l">
              <a:lnSpc>
                <a:spcPct val="100000"/>
              </a:lnSpc>
              <a:spcBef>
                <a:spcPts val="0"/>
              </a:spcBef>
              <a:spcAft>
                <a:spcPts val="0"/>
              </a:spcAft>
              <a:buClr>
                <a:schemeClr val="lt1"/>
              </a:buClr>
              <a:buSzPts val="1600"/>
              <a:buChar char="‒"/>
              <a:defRPr sz="1600">
                <a:solidFill>
                  <a:schemeClr val="lt1"/>
                </a:solidFill>
              </a:defRPr>
            </a:lvl1pPr>
            <a:lvl2pPr marL="914400" lvl="1" indent="-330200" algn="l">
              <a:lnSpc>
                <a:spcPct val="100000"/>
              </a:lnSpc>
              <a:spcBef>
                <a:spcPts val="800"/>
              </a:spcBef>
              <a:spcAft>
                <a:spcPts val="0"/>
              </a:spcAft>
              <a:buClr>
                <a:schemeClr val="lt1"/>
              </a:buClr>
              <a:buSzPts val="1600"/>
              <a:buChar char="‒"/>
              <a:defRPr sz="1600">
                <a:solidFill>
                  <a:schemeClr val="lt1"/>
                </a:solidFill>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3" name="Google Shape;293;p68"/>
          <p:cNvSpPr txBox="1">
            <a:spLocks noGrp="1"/>
          </p:cNvSpPr>
          <p:nvPr>
            <p:ph type="body" idx="4"/>
          </p:nvPr>
        </p:nvSpPr>
        <p:spPr>
          <a:xfrm>
            <a:off x="6302400" y="4077073"/>
            <a:ext cx="5088000" cy="2232025"/>
          </a:xfrm>
          <a:prstGeom prst="rect">
            <a:avLst/>
          </a:prstGeom>
          <a:solidFill>
            <a:schemeClr val="accent4"/>
          </a:solidFill>
          <a:ln>
            <a:noFill/>
          </a:ln>
        </p:spPr>
        <p:txBody>
          <a:bodyPr spcFirstLastPara="1" wrap="square" lIns="252000" tIns="468000" rIns="180000" bIns="180000" anchor="t" anchorCtr="0">
            <a:normAutofit/>
          </a:bodyPr>
          <a:lstStyle>
            <a:lvl1pPr marL="457200" lvl="0" indent="-330200" algn="l">
              <a:lnSpc>
                <a:spcPct val="100000"/>
              </a:lnSpc>
              <a:spcBef>
                <a:spcPts val="0"/>
              </a:spcBef>
              <a:spcAft>
                <a:spcPts val="0"/>
              </a:spcAft>
              <a:buClr>
                <a:schemeClr val="lt1"/>
              </a:buClr>
              <a:buSzPts val="1600"/>
              <a:buChar char="‒"/>
              <a:defRPr sz="1600">
                <a:solidFill>
                  <a:schemeClr val="lt1"/>
                </a:solidFill>
              </a:defRPr>
            </a:lvl1pPr>
            <a:lvl2pPr marL="914400" lvl="1" indent="-330200" algn="l">
              <a:lnSpc>
                <a:spcPct val="100000"/>
              </a:lnSpc>
              <a:spcBef>
                <a:spcPts val="800"/>
              </a:spcBef>
              <a:spcAft>
                <a:spcPts val="0"/>
              </a:spcAft>
              <a:buClr>
                <a:schemeClr val="lt1"/>
              </a:buClr>
              <a:buSzPts val="1600"/>
              <a:buChar char="‒"/>
              <a:defRPr sz="1600">
                <a:solidFill>
                  <a:schemeClr val="lt1"/>
                </a:solidFill>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4" name="Google Shape;294;p68"/>
          <p:cNvSpPr txBox="1">
            <a:spLocks noGrp="1"/>
          </p:cNvSpPr>
          <p:nvPr>
            <p:ph type="body" idx="5"/>
          </p:nvPr>
        </p:nvSpPr>
        <p:spPr>
          <a:xfrm>
            <a:off x="825760" y="1484314"/>
            <a:ext cx="5088000" cy="504527"/>
          </a:xfrm>
          <a:prstGeom prst="rect">
            <a:avLst/>
          </a:prstGeom>
          <a:noFill/>
          <a:ln>
            <a:noFill/>
          </a:ln>
        </p:spPr>
        <p:txBody>
          <a:bodyPr spcFirstLastPara="1" wrap="square" lIns="252000" tIns="108000" rIns="180000" bIns="144000" anchor="t" anchorCtr="0">
            <a:noAutofit/>
          </a:bodyPr>
          <a:lstStyle>
            <a:lvl1pPr marL="457200" lvl="0" indent="-228600" algn="l">
              <a:lnSpc>
                <a:spcPct val="100000"/>
              </a:lnSpc>
              <a:spcBef>
                <a:spcPts val="0"/>
              </a:spcBef>
              <a:spcAft>
                <a:spcPts val="0"/>
              </a:spcAft>
              <a:buClr>
                <a:schemeClr val="lt1"/>
              </a:buClr>
              <a:buSzPts val="2133"/>
              <a:buFont typeface="Arial"/>
              <a:buNone/>
              <a:defRPr sz="2133" b="1">
                <a:solidFill>
                  <a:schemeClr val="lt1"/>
                </a:solidFill>
              </a:defRPr>
            </a:lvl1pPr>
            <a:lvl2pPr marL="914400" lvl="1" indent="-342900" algn="l">
              <a:lnSpc>
                <a:spcPct val="100000"/>
              </a:lnSpc>
              <a:spcBef>
                <a:spcPts val="1067"/>
              </a:spcBef>
              <a:spcAft>
                <a:spcPts val="0"/>
              </a:spcAft>
              <a:buClr>
                <a:schemeClr val="dk1"/>
              </a:buClr>
              <a:buSzPts val="1800"/>
              <a:buChar char="‒"/>
              <a:defRPr/>
            </a:lvl2pPr>
            <a:lvl3pPr marL="1371600" lvl="2" indent="-342900" algn="l">
              <a:lnSpc>
                <a:spcPct val="100000"/>
              </a:lnSpc>
              <a:spcBef>
                <a:spcPts val="1067"/>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5" name="Google Shape;295;p68"/>
          <p:cNvSpPr txBox="1">
            <a:spLocks noGrp="1"/>
          </p:cNvSpPr>
          <p:nvPr>
            <p:ph type="body" idx="6"/>
          </p:nvPr>
        </p:nvSpPr>
        <p:spPr>
          <a:xfrm>
            <a:off x="6302400" y="1484314"/>
            <a:ext cx="5088000" cy="504527"/>
          </a:xfrm>
          <a:prstGeom prst="rect">
            <a:avLst/>
          </a:prstGeom>
          <a:noFill/>
          <a:ln>
            <a:noFill/>
          </a:ln>
        </p:spPr>
        <p:txBody>
          <a:bodyPr spcFirstLastPara="1" wrap="square" lIns="252000" tIns="108000" rIns="180000" bIns="144000" anchor="t" anchorCtr="0">
            <a:noAutofit/>
          </a:bodyPr>
          <a:lstStyle>
            <a:lvl1pPr marL="457200" lvl="0" indent="-228600" algn="l">
              <a:lnSpc>
                <a:spcPct val="100000"/>
              </a:lnSpc>
              <a:spcBef>
                <a:spcPts val="0"/>
              </a:spcBef>
              <a:spcAft>
                <a:spcPts val="0"/>
              </a:spcAft>
              <a:buClr>
                <a:schemeClr val="lt1"/>
              </a:buClr>
              <a:buSzPts val="2133"/>
              <a:buFont typeface="Arial"/>
              <a:buNone/>
              <a:defRPr sz="2133" b="1">
                <a:solidFill>
                  <a:schemeClr val="lt1"/>
                </a:solidFill>
              </a:defRPr>
            </a:lvl1pPr>
            <a:lvl2pPr marL="914400" lvl="1" indent="-342900" algn="l">
              <a:lnSpc>
                <a:spcPct val="100000"/>
              </a:lnSpc>
              <a:spcBef>
                <a:spcPts val="1067"/>
              </a:spcBef>
              <a:spcAft>
                <a:spcPts val="0"/>
              </a:spcAft>
              <a:buClr>
                <a:schemeClr val="dk1"/>
              </a:buClr>
              <a:buSzPts val="1800"/>
              <a:buChar char="‒"/>
              <a:defRPr/>
            </a:lvl2pPr>
            <a:lvl3pPr marL="1371600" lvl="2" indent="-342900" algn="l">
              <a:lnSpc>
                <a:spcPct val="100000"/>
              </a:lnSpc>
              <a:spcBef>
                <a:spcPts val="1067"/>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6" name="Google Shape;296;p68"/>
          <p:cNvSpPr txBox="1">
            <a:spLocks noGrp="1"/>
          </p:cNvSpPr>
          <p:nvPr>
            <p:ph type="body" idx="7"/>
          </p:nvPr>
        </p:nvSpPr>
        <p:spPr>
          <a:xfrm>
            <a:off x="816000" y="4078802"/>
            <a:ext cx="5088000" cy="504527"/>
          </a:xfrm>
          <a:prstGeom prst="rect">
            <a:avLst/>
          </a:prstGeom>
          <a:noFill/>
          <a:ln>
            <a:noFill/>
          </a:ln>
        </p:spPr>
        <p:txBody>
          <a:bodyPr spcFirstLastPara="1" wrap="square" lIns="252000" tIns="108000" rIns="180000" bIns="144000" anchor="t" anchorCtr="0">
            <a:noAutofit/>
          </a:bodyPr>
          <a:lstStyle>
            <a:lvl1pPr marL="457200" lvl="0" indent="-228600" algn="l">
              <a:lnSpc>
                <a:spcPct val="100000"/>
              </a:lnSpc>
              <a:spcBef>
                <a:spcPts val="0"/>
              </a:spcBef>
              <a:spcAft>
                <a:spcPts val="0"/>
              </a:spcAft>
              <a:buClr>
                <a:schemeClr val="lt1"/>
              </a:buClr>
              <a:buSzPts val="2133"/>
              <a:buFont typeface="Arial"/>
              <a:buNone/>
              <a:defRPr sz="2133" b="1">
                <a:solidFill>
                  <a:schemeClr val="lt1"/>
                </a:solidFill>
              </a:defRPr>
            </a:lvl1pPr>
            <a:lvl2pPr marL="914400" lvl="1" indent="-342900" algn="l">
              <a:lnSpc>
                <a:spcPct val="100000"/>
              </a:lnSpc>
              <a:spcBef>
                <a:spcPts val="1067"/>
              </a:spcBef>
              <a:spcAft>
                <a:spcPts val="0"/>
              </a:spcAft>
              <a:buClr>
                <a:schemeClr val="dk1"/>
              </a:buClr>
              <a:buSzPts val="1800"/>
              <a:buChar char="‒"/>
              <a:defRPr/>
            </a:lvl2pPr>
            <a:lvl3pPr marL="1371600" lvl="2" indent="-342900" algn="l">
              <a:lnSpc>
                <a:spcPct val="100000"/>
              </a:lnSpc>
              <a:spcBef>
                <a:spcPts val="1067"/>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7" name="Google Shape;297;p68"/>
          <p:cNvSpPr txBox="1">
            <a:spLocks noGrp="1"/>
          </p:cNvSpPr>
          <p:nvPr>
            <p:ph type="body" idx="8"/>
          </p:nvPr>
        </p:nvSpPr>
        <p:spPr>
          <a:xfrm>
            <a:off x="6302400" y="4078802"/>
            <a:ext cx="5088000" cy="504527"/>
          </a:xfrm>
          <a:prstGeom prst="rect">
            <a:avLst/>
          </a:prstGeom>
          <a:noFill/>
          <a:ln>
            <a:noFill/>
          </a:ln>
        </p:spPr>
        <p:txBody>
          <a:bodyPr spcFirstLastPara="1" wrap="square" lIns="252000" tIns="108000" rIns="180000" bIns="144000" anchor="t" anchorCtr="0">
            <a:noAutofit/>
          </a:bodyPr>
          <a:lstStyle>
            <a:lvl1pPr marL="457200" lvl="0" indent="-228600" algn="l">
              <a:lnSpc>
                <a:spcPct val="100000"/>
              </a:lnSpc>
              <a:spcBef>
                <a:spcPts val="0"/>
              </a:spcBef>
              <a:spcAft>
                <a:spcPts val="0"/>
              </a:spcAft>
              <a:buClr>
                <a:schemeClr val="lt1"/>
              </a:buClr>
              <a:buSzPts val="2133"/>
              <a:buFont typeface="Arial"/>
              <a:buNone/>
              <a:defRPr sz="2133" b="1">
                <a:solidFill>
                  <a:schemeClr val="lt1"/>
                </a:solidFill>
              </a:defRPr>
            </a:lvl1pPr>
            <a:lvl2pPr marL="914400" lvl="1" indent="-342900" algn="l">
              <a:lnSpc>
                <a:spcPct val="100000"/>
              </a:lnSpc>
              <a:spcBef>
                <a:spcPts val="1067"/>
              </a:spcBef>
              <a:spcAft>
                <a:spcPts val="0"/>
              </a:spcAft>
              <a:buClr>
                <a:schemeClr val="dk1"/>
              </a:buClr>
              <a:buSzPts val="1800"/>
              <a:buChar char="‒"/>
              <a:defRPr/>
            </a:lvl2pPr>
            <a:lvl3pPr marL="1371600" lvl="2" indent="-342900" algn="l">
              <a:lnSpc>
                <a:spcPct val="100000"/>
              </a:lnSpc>
              <a:spcBef>
                <a:spcPts val="1067"/>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ain otsikko leijonalla" type="titleOnly">
  <p:cSld name="TITLE_ONLY">
    <p:spTree>
      <p:nvGrpSpPr>
        <p:cNvPr id="1" name="Shape 298"/>
        <p:cNvGrpSpPr/>
        <p:nvPr/>
      </p:nvGrpSpPr>
      <p:grpSpPr>
        <a:xfrm>
          <a:off x="0" y="0"/>
          <a:ext cx="0" cy="0"/>
          <a:chOff x="0" y="0"/>
          <a:chExt cx="0" cy="0"/>
        </a:xfrm>
      </p:grpSpPr>
      <p:sp>
        <p:nvSpPr>
          <p:cNvPr id="299" name="Google Shape;299;p69"/>
          <p:cNvSpPr txBox="1">
            <a:spLocks noGrp="1"/>
          </p:cNvSpPr>
          <p:nvPr>
            <p:ph type="title"/>
          </p:nvPr>
        </p:nvSpPr>
        <p:spPr>
          <a:xfrm>
            <a:off x="671990" y="145145"/>
            <a:ext cx="9840501" cy="118649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p69"/>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p69"/>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69"/>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Vain otsikko ilman leijonaa">
  <p:cSld name="Vain otsikko ilman leijonaa">
    <p:spTree>
      <p:nvGrpSpPr>
        <p:cNvPr id="1" name="Shape 303"/>
        <p:cNvGrpSpPr/>
        <p:nvPr/>
      </p:nvGrpSpPr>
      <p:grpSpPr>
        <a:xfrm>
          <a:off x="0" y="0"/>
          <a:ext cx="0" cy="0"/>
          <a:chOff x="0" y="0"/>
          <a:chExt cx="0" cy="0"/>
        </a:xfrm>
      </p:grpSpPr>
      <p:pic>
        <p:nvPicPr>
          <p:cNvPr id="304" name="Google Shape;304;p70"/>
          <p:cNvPicPr preferRelativeResize="0"/>
          <p:nvPr/>
        </p:nvPicPr>
        <p:blipFill rotWithShape="1">
          <a:blip r:embed="rId2">
            <a:alphaModFix/>
          </a:blip>
          <a:srcRect/>
          <a:stretch/>
        </p:blipFill>
        <p:spPr>
          <a:xfrm>
            <a:off x="9552385" y="6489600"/>
            <a:ext cx="2127601" cy="172800"/>
          </a:xfrm>
          <a:prstGeom prst="rect">
            <a:avLst/>
          </a:prstGeom>
          <a:noFill/>
          <a:ln>
            <a:noFill/>
          </a:ln>
        </p:spPr>
      </p:pic>
      <p:sp>
        <p:nvSpPr>
          <p:cNvPr id="305" name="Google Shape;305;p70"/>
          <p:cNvSpPr txBox="1">
            <a:spLocks noGrp="1"/>
          </p:cNvSpPr>
          <p:nvPr>
            <p:ph type="title"/>
          </p:nvPr>
        </p:nvSpPr>
        <p:spPr>
          <a:xfrm>
            <a:off x="671990" y="145145"/>
            <a:ext cx="9840501" cy="118649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70"/>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70"/>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p70"/>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yhjä" type="blank">
  <p:cSld name="BLANK">
    <p:spTree>
      <p:nvGrpSpPr>
        <p:cNvPr id="1" name="Shape 309"/>
        <p:cNvGrpSpPr/>
        <p:nvPr/>
      </p:nvGrpSpPr>
      <p:grpSpPr>
        <a:xfrm>
          <a:off x="0" y="0"/>
          <a:ext cx="0" cy="0"/>
          <a:chOff x="0" y="0"/>
          <a:chExt cx="0" cy="0"/>
        </a:xfrm>
      </p:grpSpPr>
      <p:pic>
        <p:nvPicPr>
          <p:cNvPr id="310" name="Google Shape;310;p71"/>
          <p:cNvPicPr preferRelativeResize="0"/>
          <p:nvPr/>
        </p:nvPicPr>
        <p:blipFill rotWithShape="1">
          <a:blip r:embed="rId2">
            <a:alphaModFix/>
          </a:blip>
          <a:srcRect/>
          <a:stretch/>
        </p:blipFill>
        <p:spPr>
          <a:xfrm>
            <a:off x="9552385" y="6489600"/>
            <a:ext cx="2127601" cy="172800"/>
          </a:xfrm>
          <a:prstGeom prst="rect">
            <a:avLst/>
          </a:prstGeom>
          <a:noFill/>
          <a:ln>
            <a:noFill/>
          </a:ln>
        </p:spPr>
      </p:pic>
      <p:sp>
        <p:nvSpPr>
          <p:cNvPr id="311" name="Google Shape;311;p71"/>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71"/>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71"/>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Väliotsikko sininen">
  <p:cSld name="Väliotsikko sininen">
    <p:spTree>
      <p:nvGrpSpPr>
        <p:cNvPr id="1" name="Shape 314"/>
        <p:cNvGrpSpPr/>
        <p:nvPr/>
      </p:nvGrpSpPr>
      <p:grpSpPr>
        <a:xfrm>
          <a:off x="0" y="0"/>
          <a:ext cx="0" cy="0"/>
          <a:chOff x="0" y="0"/>
          <a:chExt cx="0" cy="0"/>
        </a:xfrm>
      </p:grpSpPr>
      <p:sp>
        <p:nvSpPr>
          <p:cNvPr id="315" name="Google Shape;315;p72"/>
          <p:cNvSpPr/>
          <p:nvPr/>
        </p:nvSpPr>
        <p:spPr>
          <a:xfrm>
            <a:off x="280612" y="275305"/>
            <a:ext cx="11621105" cy="63005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16" name="Google Shape;316;p72"/>
          <p:cNvSpPr txBox="1">
            <a:spLocks noGrp="1"/>
          </p:cNvSpPr>
          <p:nvPr>
            <p:ph type="ctrTitle"/>
          </p:nvPr>
        </p:nvSpPr>
        <p:spPr>
          <a:xfrm>
            <a:off x="1538515" y="2540000"/>
            <a:ext cx="9231085" cy="1753096"/>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Väliotsikko syaani">
  <p:cSld name="Väliotsikko syaani">
    <p:spTree>
      <p:nvGrpSpPr>
        <p:cNvPr id="1" name="Shape 317"/>
        <p:cNvGrpSpPr/>
        <p:nvPr/>
      </p:nvGrpSpPr>
      <p:grpSpPr>
        <a:xfrm>
          <a:off x="0" y="0"/>
          <a:ext cx="0" cy="0"/>
          <a:chOff x="0" y="0"/>
          <a:chExt cx="0" cy="0"/>
        </a:xfrm>
      </p:grpSpPr>
      <p:sp>
        <p:nvSpPr>
          <p:cNvPr id="318" name="Google Shape;318;p73"/>
          <p:cNvSpPr/>
          <p:nvPr/>
        </p:nvSpPr>
        <p:spPr>
          <a:xfrm>
            <a:off x="280612" y="273600"/>
            <a:ext cx="11621105" cy="6302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19" name="Google Shape;319;p73"/>
          <p:cNvSpPr txBox="1">
            <a:spLocks noGrp="1"/>
          </p:cNvSpPr>
          <p:nvPr>
            <p:ph type="ctrTitle"/>
          </p:nvPr>
        </p:nvSpPr>
        <p:spPr>
          <a:xfrm>
            <a:off x="1538515" y="2540000"/>
            <a:ext cx="9231085" cy="1753096"/>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Väliotsikko lila">
  <p:cSld name="Väliotsikko lila">
    <p:spTree>
      <p:nvGrpSpPr>
        <p:cNvPr id="1" name="Shape 320"/>
        <p:cNvGrpSpPr/>
        <p:nvPr/>
      </p:nvGrpSpPr>
      <p:grpSpPr>
        <a:xfrm>
          <a:off x="0" y="0"/>
          <a:ext cx="0" cy="0"/>
          <a:chOff x="0" y="0"/>
          <a:chExt cx="0" cy="0"/>
        </a:xfrm>
      </p:grpSpPr>
      <p:sp>
        <p:nvSpPr>
          <p:cNvPr id="321" name="Google Shape;321;p74"/>
          <p:cNvSpPr/>
          <p:nvPr/>
        </p:nvSpPr>
        <p:spPr>
          <a:xfrm>
            <a:off x="280612" y="273600"/>
            <a:ext cx="11621105" cy="6302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22" name="Google Shape;322;p74"/>
          <p:cNvSpPr txBox="1">
            <a:spLocks noGrp="1"/>
          </p:cNvSpPr>
          <p:nvPr>
            <p:ph type="ctrTitle"/>
          </p:nvPr>
        </p:nvSpPr>
        <p:spPr>
          <a:xfrm>
            <a:off x="1538515" y="2540000"/>
            <a:ext cx="9231085" cy="1753096"/>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Lopetus">
  <p:cSld name="Lopetus">
    <p:spTree>
      <p:nvGrpSpPr>
        <p:cNvPr id="1" name="Shape 323"/>
        <p:cNvGrpSpPr/>
        <p:nvPr/>
      </p:nvGrpSpPr>
      <p:grpSpPr>
        <a:xfrm>
          <a:off x="0" y="0"/>
          <a:ext cx="0" cy="0"/>
          <a:chOff x="0" y="0"/>
          <a:chExt cx="0" cy="0"/>
        </a:xfrm>
      </p:grpSpPr>
      <p:pic>
        <p:nvPicPr>
          <p:cNvPr id="324" name="Google Shape;324;p75"/>
          <p:cNvPicPr preferRelativeResize="0"/>
          <p:nvPr/>
        </p:nvPicPr>
        <p:blipFill rotWithShape="1">
          <a:blip r:embed="rId2">
            <a:alphaModFix/>
          </a:blip>
          <a:srcRect/>
          <a:stretch/>
        </p:blipFill>
        <p:spPr>
          <a:xfrm>
            <a:off x="0" y="1066800"/>
            <a:ext cx="12192000" cy="5791199"/>
          </a:xfrm>
          <a:prstGeom prst="rect">
            <a:avLst/>
          </a:prstGeom>
          <a:noFill/>
          <a:ln>
            <a:noFill/>
          </a:ln>
        </p:spPr>
      </p:pic>
      <p:pic>
        <p:nvPicPr>
          <p:cNvPr id="325" name="Google Shape;325;p75"/>
          <p:cNvPicPr preferRelativeResize="0"/>
          <p:nvPr/>
        </p:nvPicPr>
        <p:blipFill rotWithShape="1">
          <a:blip r:embed="rId3">
            <a:alphaModFix/>
          </a:blip>
          <a:srcRect/>
          <a:stretch/>
        </p:blipFill>
        <p:spPr>
          <a:xfrm>
            <a:off x="554700" y="449077"/>
            <a:ext cx="4555200" cy="1140727"/>
          </a:xfrm>
          <a:prstGeom prst="rect">
            <a:avLst/>
          </a:prstGeom>
          <a:noFill/>
          <a:ln>
            <a:noFill/>
          </a:ln>
        </p:spPr>
      </p:pic>
      <p:sp>
        <p:nvSpPr>
          <p:cNvPr id="326" name="Google Shape;326;p75"/>
          <p:cNvSpPr txBox="1">
            <a:spLocks noGrp="1"/>
          </p:cNvSpPr>
          <p:nvPr>
            <p:ph type="body" idx="1"/>
          </p:nvPr>
        </p:nvSpPr>
        <p:spPr>
          <a:xfrm>
            <a:off x="1528840" y="1988840"/>
            <a:ext cx="4279128" cy="1872208"/>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Clr>
                <a:schemeClr val="dk1"/>
              </a:buClr>
              <a:buSzPts val="1600"/>
              <a:buNone/>
              <a:defRPr sz="1600"/>
            </a:lvl1pPr>
            <a:lvl2pPr marL="914400" lvl="1" indent="-228600" algn="l">
              <a:lnSpc>
                <a:spcPct val="100000"/>
              </a:lnSpc>
              <a:spcBef>
                <a:spcPts val="0"/>
              </a:spcBef>
              <a:spcAft>
                <a:spcPts val="0"/>
              </a:spcAft>
              <a:buClr>
                <a:schemeClr val="dk1"/>
              </a:buClr>
              <a:buSzPts val="1600"/>
              <a:buNone/>
              <a:defRPr sz="1600"/>
            </a:lvl2pPr>
            <a:lvl3pPr marL="1371600" lvl="2" indent="-228600" algn="l">
              <a:lnSpc>
                <a:spcPct val="100000"/>
              </a:lnSpc>
              <a:spcBef>
                <a:spcPts val="1067"/>
              </a:spcBef>
              <a:spcAft>
                <a:spcPts val="0"/>
              </a:spcAft>
              <a:buClr>
                <a:schemeClr val="dk1"/>
              </a:buClr>
              <a:buSzPts val="1600"/>
              <a:buNone/>
              <a:defRPr sz="1600"/>
            </a:lvl3pPr>
            <a:lvl4pPr marL="1828800" lvl="3" indent="-228600" algn="l">
              <a:lnSpc>
                <a:spcPct val="100000"/>
              </a:lnSpc>
              <a:spcBef>
                <a:spcPts val="1067"/>
              </a:spcBef>
              <a:spcAft>
                <a:spcPts val="0"/>
              </a:spcAft>
              <a:buClr>
                <a:schemeClr val="dk1"/>
              </a:buClr>
              <a:buSzPts val="1600"/>
              <a:buNone/>
              <a:defRPr sz="1600"/>
            </a:lvl4pPr>
            <a:lvl5pPr marL="2286000" lvl="4" indent="-228600" algn="l">
              <a:lnSpc>
                <a:spcPct val="100000"/>
              </a:lnSpc>
              <a:spcBef>
                <a:spcPts val="1067"/>
              </a:spcBef>
              <a:spcAft>
                <a:spcPts val="0"/>
              </a:spcAft>
              <a:buClr>
                <a:schemeClr val="dk1"/>
              </a:buClr>
              <a:buSzPts val="1600"/>
              <a:buNone/>
              <a:defRPr sz="1600"/>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7" name="Google Shape;327;p75"/>
          <p:cNvSpPr txBox="1">
            <a:spLocks noGrp="1"/>
          </p:cNvSpPr>
          <p:nvPr>
            <p:ph type="body" idx="2"/>
          </p:nvPr>
        </p:nvSpPr>
        <p:spPr>
          <a:xfrm>
            <a:off x="6037944" y="1988840"/>
            <a:ext cx="5626675" cy="1872208"/>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Clr>
                <a:schemeClr val="dk1"/>
              </a:buClr>
              <a:buSzPts val="1600"/>
              <a:buNone/>
              <a:defRPr sz="1600"/>
            </a:lvl1pPr>
            <a:lvl2pPr marL="914400" lvl="1" indent="-228600" algn="l">
              <a:lnSpc>
                <a:spcPct val="100000"/>
              </a:lnSpc>
              <a:spcBef>
                <a:spcPts val="0"/>
              </a:spcBef>
              <a:spcAft>
                <a:spcPts val="0"/>
              </a:spcAft>
              <a:buClr>
                <a:schemeClr val="dk1"/>
              </a:buClr>
              <a:buSzPts val="1600"/>
              <a:buNone/>
              <a:defRPr sz="1600"/>
            </a:lvl2pPr>
            <a:lvl3pPr marL="1371600" lvl="2" indent="-228600" algn="l">
              <a:lnSpc>
                <a:spcPct val="100000"/>
              </a:lnSpc>
              <a:spcBef>
                <a:spcPts val="1067"/>
              </a:spcBef>
              <a:spcAft>
                <a:spcPts val="0"/>
              </a:spcAft>
              <a:buClr>
                <a:schemeClr val="dk1"/>
              </a:buClr>
              <a:buSzPts val="1600"/>
              <a:buNone/>
              <a:defRPr sz="1600"/>
            </a:lvl3pPr>
            <a:lvl4pPr marL="1828800" lvl="3" indent="-228600" algn="l">
              <a:lnSpc>
                <a:spcPct val="100000"/>
              </a:lnSpc>
              <a:spcBef>
                <a:spcPts val="1067"/>
              </a:spcBef>
              <a:spcAft>
                <a:spcPts val="0"/>
              </a:spcAft>
              <a:buClr>
                <a:schemeClr val="dk1"/>
              </a:buClr>
              <a:buSzPts val="1600"/>
              <a:buNone/>
              <a:defRPr sz="1600"/>
            </a:lvl4pPr>
            <a:lvl5pPr marL="2286000" lvl="4" indent="-228600" algn="l">
              <a:lnSpc>
                <a:spcPct val="100000"/>
              </a:lnSpc>
              <a:spcBef>
                <a:spcPts val="1067"/>
              </a:spcBef>
              <a:spcAft>
                <a:spcPts val="0"/>
              </a:spcAft>
              <a:buClr>
                <a:schemeClr val="dk1"/>
              </a:buClr>
              <a:buSzPts val="1600"/>
              <a:buNone/>
              <a:defRPr sz="1600"/>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osto">
  <p:cSld name="Nosto">
    <p:spTree>
      <p:nvGrpSpPr>
        <p:cNvPr id="1" name="Shape 41"/>
        <p:cNvGrpSpPr/>
        <p:nvPr/>
      </p:nvGrpSpPr>
      <p:grpSpPr>
        <a:xfrm>
          <a:off x="0" y="0"/>
          <a:ext cx="0" cy="0"/>
          <a:chOff x="0" y="0"/>
          <a:chExt cx="0" cy="0"/>
        </a:xfrm>
      </p:grpSpPr>
      <p:grpSp>
        <p:nvGrpSpPr>
          <p:cNvPr id="42" name="Google Shape;42;p60"/>
          <p:cNvGrpSpPr/>
          <p:nvPr/>
        </p:nvGrpSpPr>
        <p:grpSpPr>
          <a:xfrm>
            <a:off x="0" y="0"/>
            <a:ext cx="6756211" cy="6858000"/>
            <a:chOff x="2724150" y="6350"/>
            <a:chExt cx="6743700" cy="6845301"/>
          </a:xfrm>
        </p:grpSpPr>
        <p:sp>
          <p:nvSpPr>
            <p:cNvPr id="43" name="Google Shape;43;p60"/>
            <p:cNvSpPr/>
            <p:nvPr/>
          </p:nvSpPr>
          <p:spPr>
            <a:xfrm>
              <a:off x="2724150" y="6350"/>
              <a:ext cx="6743700" cy="6845300"/>
            </a:xfrm>
            <a:custGeom>
              <a:avLst/>
              <a:gdLst/>
              <a:ahLst/>
              <a:cxnLst/>
              <a:rect l="l" t="t" r="r" b="b"/>
              <a:pathLst>
                <a:path w="37531" h="38100" extrusionOk="0">
                  <a:moveTo>
                    <a:pt x="37531" y="38100"/>
                  </a:moveTo>
                  <a:cubicBezTo>
                    <a:pt x="36473" y="35432"/>
                    <a:pt x="35622" y="32640"/>
                    <a:pt x="35005" y="29739"/>
                  </a:cubicBezTo>
                  <a:cubicBezTo>
                    <a:pt x="32947" y="20093"/>
                    <a:pt x="33623" y="9779"/>
                    <a:pt x="37500" y="0"/>
                  </a:cubicBezTo>
                  <a:lnTo>
                    <a:pt x="0" y="0"/>
                  </a:lnTo>
                  <a:lnTo>
                    <a:pt x="0" y="38100"/>
                  </a:lnTo>
                  <a:lnTo>
                    <a:pt x="37531"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60"/>
            <p:cNvSpPr/>
            <p:nvPr/>
          </p:nvSpPr>
          <p:spPr>
            <a:xfrm>
              <a:off x="2724150" y="4011613"/>
              <a:ext cx="6443663" cy="2840038"/>
            </a:xfrm>
            <a:custGeom>
              <a:avLst/>
              <a:gdLst/>
              <a:ahLst/>
              <a:cxnLst/>
              <a:rect l="l" t="t" r="r" b="b"/>
              <a:pathLst>
                <a:path w="35867" h="15808" extrusionOk="0">
                  <a:moveTo>
                    <a:pt x="35867" y="15808"/>
                  </a:moveTo>
                  <a:cubicBezTo>
                    <a:pt x="24829" y="8026"/>
                    <a:pt x="12618" y="2772"/>
                    <a:pt x="0" y="0"/>
                  </a:cubicBezTo>
                  <a:lnTo>
                    <a:pt x="0" y="15808"/>
                  </a:lnTo>
                  <a:lnTo>
                    <a:pt x="35867" y="15808"/>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 name="Google Shape;45;p60"/>
          <p:cNvSpPr txBox="1">
            <a:spLocks noGrp="1"/>
          </p:cNvSpPr>
          <p:nvPr>
            <p:ph type="title"/>
          </p:nvPr>
        </p:nvSpPr>
        <p:spPr>
          <a:xfrm>
            <a:off x="819770" y="1404939"/>
            <a:ext cx="4916190" cy="1808037"/>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3700"/>
              <a:buFont typeface="Arial Narrow"/>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0"/>
          <p:cNvSpPr txBox="1">
            <a:spLocks noGrp="1"/>
          </p:cNvSpPr>
          <p:nvPr>
            <p:ph type="body" idx="1"/>
          </p:nvPr>
        </p:nvSpPr>
        <p:spPr>
          <a:xfrm>
            <a:off x="7053880" y="1514325"/>
            <a:ext cx="4658744" cy="4248000"/>
          </a:xfrm>
          <a:prstGeom prst="rect">
            <a:avLst/>
          </a:prstGeom>
          <a:noFill/>
          <a:ln>
            <a:noFill/>
          </a:ln>
        </p:spPr>
        <p:txBody>
          <a:bodyPr spcFirstLastPara="1" wrap="square" lIns="0" tIns="0" rIns="0" bIns="0" anchor="t" anchorCtr="0">
            <a:noAutofit/>
          </a:bodyPr>
          <a:lstStyle>
            <a:lvl1pPr marL="457200" lvl="0" indent="-368300" algn="l">
              <a:lnSpc>
                <a:spcPct val="95000"/>
              </a:lnSpc>
              <a:spcBef>
                <a:spcPts val="1200"/>
              </a:spcBef>
              <a:spcAft>
                <a:spcPts val="0"/>
              </a:spcAft>
              <a:buSzPts val="2200"/>
              <a:buChar char="•"/>
              <a:defRPr sz="2200"/>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0"/>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0"/>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335"/>
        <p:cNvGrpSpPr/>
        <p:nvPr/>
      </p:nvGrpSpPr>
      <p:grpSpPr>
        <a:xfrm>
          <a:off x="0" y="0"/>
          <a:ext cx="0" cy="0"/>
          <a:chOff x="0" y="0"/>
          <a:chExt cx="0" cy="0"/>
        </a:xfrm>
      </p:grpSpPr>
      <p:sp>
        <p:nvSpPr>
          <p:cNvPr id="336" name="Google Shape;336;p112"/>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7" name="Google Shape;337;p112"/>
          <p:cNvSpPr txBox="1">
            <a:spLocks noGrp="1"/>
          </p:cNvSpPr>
          <p:nvPr>
            <p:ph type="body" idx="1"/>
          </p:nvPr>
        </p:nvSpPr>
        <p:spPr>
          <a:xfrm>
            <a:off x="782320" y="1762761"/>
            <a:ext cx="10571480" cy="4248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8" name="Google Shape;338;p112"/>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112"/>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tsikkodia" type="title">
  <p:cSld name="TITLE">
    <p:spTree>
      <p:nvGrpSpPr>
        <p:cNvPr id="1" name="Shape 340"/>
        <p:cNvGrpSpPr/>
        <p:nvPr/>
      </p:nvGrpSpPr>
      <p:grpSpPr>
        <a:xfrm>
          <a:off x="0" y="0"/>
          <a:ext cx="0" cy="0"/>
          <a:chOff x="0" y="0"/>
          <a:chExt cx="0" cy="0"/>
        </a:xfrm>
      </p:grpSpPr>
      <p:grpSp>
        <p:nvGrpSpPr>
          <p:cNvPr id="341" name="Google Shape;341;p113"/>
          <p:cNvGrpSpPr/>
          <p:nvPr/>
        </p:nvGrpSpPr>
        <p:grpSpPr>
          <a:xfrm>
            <a:off x="0" y="-1"/>
            <a:ext cx="12193200" cy="6858000"/>
            <a:chOff x="166688" y="158750"/>
            <a:chExt cx="12163426" cy="6845301"/>
          </a:xfrm>
        </p:grpSpPr>
        <p:sp>
          <p:nvSpPr>
            <p:cNvPr id="342" name="Google Shape;342;p113"/>
            <p:cNvSpPr/>
            <p:nvPr/>
          </p:nvSpPr>
          <p:spPr>
            <a:xfrm>
              <a:off x="7259638" y="1146175"/>
              <a:ext cx="5070475" cy="5857875"/>
            </a:xfrm>
            <a:custGeom>
              <a:avLst/>
              <a:gdLst/>
              <a:ahLst/>
              <a:cxnLst/>
              <a:rect l="l" t="t" r="r" b="b"/>
              <a:pathLst>
                <a:path w="28231" h="32607" extrusionOk="0">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113"/>
            <p:cNvSpPr/>
            <p:nvPr/>
          </p:nvSpPr>
          <p:spPr>
            <a:xfrm>
              <a:off x="166688" y="1966913"/>
              <a:ext cx="12163425" cy="5037138"/>
            </a:xfrm>
            <a:custGeom>
              <a:avLst/>
              <a:gdLst/>
              <a:ahLst/>
              <a:cxnLst/>
              <a:rect l="l" t="t" r="r" b="b"/>
              <a:pathLst>
                <a:path w="67733" h="28039" extrusionOk="0">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113"/>
            <p:cNvSpPr/>
            <p:nvPr/>
          </p:nvSpPr>
          <p:spPr>
            <a:xfrm>
              <a:off x="7308851" y="158750"/>
              <a:ext cx="3365500" cy="3079750"/>
            </a:xfrm>
            <a:custGeom>
              <a:avLst/>
              <a:gdLst/>
              <a:ahLst/>
              <a:cxnLst/>
              <a:rect l="l" t="t" r="r" b="b"/>
              <a:pathLst>
                <a:path w="18750" h="17137" extrusionOk="0">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113"/>
            <p:cNvSpPr/>
            <p:nvPr/>
          </p:nvSpPr>
          <p:spPr>
            <a:xfrm>
              <a:off x="9563101" y="158750"/>
              <a:ext cx="2767013" cy="3076575"/>
            </a:xfrm>
            <a:custGeom>
              <a:avLst/>
              <a:gdLst/>
              <a:ahLst/>
              <a:cxnLst/>
              <a:rect l="l" t="t" r="r" b="b"/>
              <a:pathLst>
                <a:path w="15411" h="17126" extrusionOk="0">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113"/>
            <p:cNvSpPr/>
            <p:nvPr/>
          </p:nvSpPr>
          <p:spPr>
            <a:xfrm>
              <a:off x="7259638" y="3238500"/>
              <a:ext cx="5070475" cy="3765550"/>
            </a:xfrm>
            <a:custGeom>
              <a:avLst/>
              <a:gdLst/>
              <a:ahLst/>
              <a:cxnLst/>
              <a:rect l="l" t="t" r="r" b="b"/>
              <a:pathLst>
                <a:path w="28231" h="20963" extrusionOk="0">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113"/>
            <p:cNvSpPr/>
            <p:nvPr/>
          </p:nvSpPr>
          <p:spPr>
            <a:xfrm>
              <a:off x="9559926" y="1146175"/>
              <a:ext cx="2770188" cy="2576513"/>
            </a:xfrm>
            <a:custGeom>
              <a:avLst/>
              <a:gdLst/>
              <a:ahLst/>
              <a:cxnLst/>
              <a:rect l="l" t="t" r="r" b="b"/>
              <a:pathLst>
                <a:path w="15421" h="14347" extrusionOk="0">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113"/>
            <p:cNvSpPr/>
            <p:nvPr/>
          </p:nvSpPr>
          <p:spPr>
            <a:xfrm>
              <a:off x="3111501" y="1966913"/>
              <a:ext cx="6448425" cy="2617788"/>
            </a:xfrm>
            <a:custGeom>
              <a:avLst/>
              <a:gdLst/>
              <a:ahLst/>
              <a:cxnLst/>
              <a:rect l="l" t="t" r="r" b="b"/>
              <a:pathLst>
                <a:path w="35919" h="14576" extrusionOk="0">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49" name="Google Shape;349;p113"/>
          <p:cNvSpPr txBox="1">
            <a:spLocks noGrp="1"/>
          </p:cNvSpPr>
          <p:nvPr>
            <p:ph type="ctrTitle"/>
          </p:nvPr>
        </p:nvSpPr>
        <p:spPr>
          <a:xfrm>
            <a:off x="2026920" y="3073399"/>
            <a:ext cx="6661368" cy="186404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FFFFFF"/>
              </a:buClr>
              <a:buSzPts val="4100"/>
              <a:buFont typeface="Arial Narrow"/>
              <a:buNone/>
              <a:defRPr sz="41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0" name="Google Shape;350;p113"/>
          <p:cNvSpPr txBox="1">
            <a:spLocks noGrp="1"/>
          </p:cNvSpPr>
          <p:nvPr>
            <p:ph type="subTitle" idx="1"/>
          </p:nvPr>
        </p:nvSpPr>
        <p:spPr>
          <a:xfrm>
            <a:off x="2026920" y="5318760"/>
            <a:ext cx="8641080" cy="702528"/>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SzPts val="1300"/>
              <a:buNone/>
              <a:defRPr sz="1300">
                <a:solidFill>
                  <a:srgbClr val="FFFFFF"/>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51" name="Google Shape;351;p113"/>
          <p:cNvPicPr preferRelativeResize="0"/>
          <p:nvPr/>
        </p:nvPicPr>
        <p:blipFill rotWithShape="1">
          <a:blip r:embed="rId2">
            <a:alphaModFix/>
          </a:blip>
          <a:srcRect/>
          <a:stretch/>
        </p:blipFill>
        <p:spPr>
          <a:xfrm>
            <a:off x="684439" y="188259"/>
            <a:ext cx="5687933" cy="186465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tsikkodia 2">
  <p:cSld name="Otsikkodia 2">
    <p:spTree>
      <p:nvGrpSpPr>
        <p:cNvPr id="1" name="Shape 352"/>
        <p:cNvGrpSpPr/>
        <p:nvPr/>
      </p:nvGrpSpPr>
      <p:grpSpPr>
        <a:xfrm>
          <a:off x="0" y="0"/>
          <a:ext cx="0" cy="0"/>
          <a:chOff x="0" y="0"/>
          <a:chExt cx="0" cy="0"/>
        </a:xfrm>
      </p:grpSpPr>
      <p:grpSp>
        <p:nvGrpSpPr>
          <p:cNvPr id="353" name="Google Shape;353;p114"/>
          <p:cNvGrpSpPr/>
          <p:nvPr/>
        </p:nvGrpSpPr>
        <p:grpSpPr>
          <a:xfrm>
            <a:off x="0" y="-1"/>
            <a:ext cx="12193200" cy="6858000"/>
            <a:chOff x="166688" y="158750"/>
            <a:chExt cx="12163426" cy="6845301"/>
          </a:xfrm>
        </p:grpSpPr>
        <p:sp>
          <p:nvSpPr>
            <p:cNvPr id="354" name="Google Shape;354;p114"/>
            <p:cNvSpPr/>
            <p:nvPr/>
          </p:nvSpPr>
          <p:spPr>
            <a:xfrm>
              <a:off x="7259638" y="1146175"/>
              <a:ext cx="5070475" cy="5857875"/>
            </a:xfrm>
            <a:custGeom>
              <a:avLst/>
              <a:gdLst/>
              <a:ahLst/>
              <a:cxnLst/>
              <a:rect l="l" t="t" r="r" b="b"/>
              <a:pathLst>
                <a:path w="28231" h="32607" extrusionOk="0">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114"/>
            <p:cNvSpPr/>
            <p:nvPr/>
          </p:nvSpPr>
          <p:spPr>
            <a:xfrm>
              <a:off x="166688" y="1966913"/>
              <a:ext cx="12163425" cy="5037138"/>
            </a:xfrm>
            <a:custGeom>
              <a:avLst/>
              <a:gdLst/>
              <a:ahLst/>
              <a:cxnLst/>
              <a:rect l="l" t="t" r="r" b="b"/>
              <a:pathLst>
                <a:path w="67733" h="28039" extrusionOk="0">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114"/>
            <p:cNvSpPr/>
            <p:nvPr/>
          </p:nvSpPr>
          <p:spPr>
            <a:xfrm>
              <a:off x="7308851" y="158750"/>
              <a:ext cx="3365500" cy="3079750"/>
            </a:xfrm>
            <a:custGeom>
              <a:avLst/>
              <a:gdLst/>
              <a:ahLst/>
              <a:cxnLst/>
              <a:rect l="l" t="t" r="r" b="b"/>
              <a:pathLst>
                <a:path w="18750" h="17137" extrusionOk="0">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5AB5E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114"/>
            <p:cNvSpPr/>
            <p:nvPr/>
          </p:nvSpPr>
          <p:spPr>
            <a:xfrm>
              <a:off x="9563101" y="158750"/>
              <a:ext cx="2767013" cy="3076575"/>
            </a:xfrm>
            <a:custGeom>
              <a:avLst/>
              <a:gdLst/>
              <a:ahLst/>
              <a:cxnLst/>
              <a:rect l="l" t="t" r="r" b="b"/>
              <a:pathLst>
                <a:path w="15411" h="17126" extrusionOk="0">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ADDA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114"/>
            <p:cNvSpPr/>
            <p:nvPr/>
          </p:nvSpPr>
          <p:spPr>
            <a:xfrm>
              <a:off x="7259638" y="3238500"/>
              <a:ext cx="5070475" cy="3765550"/>
            </a:xfrm>
            <a:custGeom>
              <a:avLst/>
              <a:gdLst/>
              <a:ahLst/>
              <a:cxnLst/>
              <a:rect l="l" t="t" r="r" b="b"/>
              <a:pathLst>
                <a:path w="28231" h="20963" extrusionOk="0">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114"/>
            <p:cNvSpPr/>
            <p:nvPr/>
          </p:nvSpPr>
          <p:spPr>
            <a:xfrm>
              <a:off x="9559926" y="1146175"/>
              <a:ext cx="2770188" cy="2576513"/>
            </a:xfrm>
            <a:custGeom>
              <a:avLst/>
              <a:gdLst/>
              <a:ahLst/>
              <a:cxnLst/>
              <a:rect l="l" t="t" r="r" b="b"/>
              <a:pathLst>
                <a:path w="15421" h="14347" extrusionOk="0">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114"/>
            <p:cNvSpPr/>
            <p:nvPr/>
          </p:nvSpPr>
          <p:spPr>
            <a:xfrm>
              <a:off x="3111501" y="1966913"/>
              <a:ext cx="6448425" cy="2617788"/>
            </a:xfrm>
            <a:custGeom>
              <a:avLst/>
              <a:gdLst/>
              <a:ahLst/>
              <a:cxnLst/>
              <a:rect l="l" t="t" r="r" b="b"/>
              <a:pathLst>
                <a:path w="35919" h="14576" extrusionOk="0">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61" name="Google Shape;361;p114"/>
          <p:cNvSpPr txBox="1">
            <a:spLocks noGrp="1"/>
          </p:cNvSpPr>
          <p:nvPr>
            <p:ph type="ctrTitle"/>
          </p:nvPr>
        </p:nvSpPr>
        <p:spPr>
          <a:xfrm>
            <a:off x="2026920" y="3073399"/>
            <a:ext cx="6661368" cy="186404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FFFFFF"/>
              </a:buClr>
              <a:buSzPts val="4100"/>
              <a:buFont typeface="Arial Narrow"/>
              <a:buNone/>
              <a:defRPr sz="41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2" name="Google Shape;362;p114"/>
          <p:cNvSpPr txBox="1">
            <a:spLocks noGrp="1"/>
          </p:cNvSpPr>
          <p:nvPr>
            <p:ph type="subTitle" idx="1"/>
          </p:nvPr>
        </p:nvSpPr>
        <p:spPr>
          <a:xfrm>
            <a:off x="2026920" y="5318760"/>
            <a:ext cx="8641080" cy="702528"/>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SzPts val="1300"/>
              <a:buNone/>
              <a:defRPr sz="1300">
                <a:solidFill>
                  <a:srgbClr val="FFFFFF"/>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63" name="Google Shape;363;p114"/>
          <p:cNvPicPr preferRelativeResize="0"/>
          <p:nvPr/>
        </p:nvPicPr>
        <p:blipFill rotWithShape="1">
          <a:blip r:embed="rId2">
            <a:alphaModFix/>
          </a:blip>
          <a:srcRect/>
          <a:stretch/>
        </p:blipFill>
        <p:spPr>
          <a:xfrm>
            <a:off x="684439" y="188259"/>
            <a:ext cx="5687933" cy="1864659"/>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tsikkodia kuva 1">
  <p:cSld name="Otsikkodia kuva 1">
    <p:spTree>
      <p:nvGrpSpPr>
        <p:cNvPr id="1" name="Shape 364"/>
        <p:cNvGrpSpPr/>
        <p:nvPr/>
      </p:nvGrpSpPr>
      <p:grpSpPr>
        <a:xfrm>
          <a:off x="0" y="0"/>
          <a:ext cx="0" cy="0"/>
          <a:chOff x="0" y="0"/>
          <a:chExt cx="0" cy="0"/>
        </a:xfrm>
      </p:grpSpPr>
      <p:pic>
        <p:nvPicPr>
          <p:cNvPr id="365" name="Google Shape;365;p115" descr="Kuva, joka sisältää kohteen henkilö, sisä, mies, pöytä"/>
          <p:cNvPicPr preferRelativeResize="0"/>
          <p:nvPr/>
        </p:nvPicPr>
        <p:blipFill rotWithShape="1">
          <a:blip r:embed="rId2">
            <a:alphaModFix/>
          </a:blip>
          <a:srcRect/>
          <a:stretch/>
        </p:blipFill>
        <p:spPr>
          <a:xfrm>
            <a:off x="7102800" y="972000"/>
            <a:ext cx="5090400" cy="5889600"/>
          </a:xfrm>
          <a:prstGeom prst="rect">
            <a:avLst/>
          </a:prstGeom>
          <a:noFill/>
          <a:ln>
            <a:noFill/>
          </a:ln>
        </p:spPr>
      </p:pic>
      <p:grpSp>
        <p:nvGrpSpPr>
          <p:cNvPr id="366" name="Google Shape;366;p115"/>
          <p:cNvGrpSpPr/>
          <p:nvPr/>
        </p:nvGrpSpPr>
        <p:grpSpPr>
          <a:xfrm>
            <a:off x="0" y="0"/>
            <a:ext cx="12193200" cy="6858000"/>
            <a:chOff x="166688" y="158750"/>
            <a:chExt cx="12163426" cy="6845301"/>
          </a:xfrm>
        </p:grpSpPr>
        <p:sp>
          <p:nvSpPr>
            <p:cNvPr id="367" name="Google Shape;367;p115"/>
            <p:cNvSpPr/>
            <p:nvPr/>
          </p:nvSpPr>
          <p:spPr>
            <a:xfrm>
              <a:off x="7308851" y="158750"/>
              <a:ext cx="3365500" cy="3079750"/>
            </a:xfrm>
            <a:custGeom>
              <a:avLst/>
              <a:gdLst/>
              <a:ahLst/>
              <a:cxnLst/>
              <a:rect l="l" t="t" r="r" b="b"/>
              <a:pathLst>
                <a:path w="18750" h="17137" extrusionOk="0">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115"/>
            <p:cNvSpPr/>
            <p:nvPr/>
          </p:nvSpPr>
          <p:spPr>
            <a:xfrm>
              <a:off x="9563101" y="158750"/>
              <a:ext cx="2767013" cy="3076575"/>
            </a:xfrm>
            <a:custGeom>
              <a:avLst/>
              <a:gdLst/>
              <a:ahLst/>
              <a:cxnLst/>
              <a:rect l="l" t="t" r="r" b="b"/>
              <a:pathLst>
                <a:path w="15411" h="17126" extrusionOk="0">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115"/>
            <p:cNvSpPr/>
            <p:nvPr/>
          </p:nvSpPr>
          <p:spPr>
            <a:xfrm>
              <a:off x="166688" y="1966913"/>
              <a:ext cx="9393238" cy="5037138"/>
            </a:xfrm>
            <a:custGeom>
              <a:avLst/>
              <a:gdLst/>
              <a:ahLst/>
              <a:cxnLst/>
              <a:rect l="l" t="t" r="r" b="b"/>
              <a:pathLst>
                <a:path w="52312" h="28039" extrusionOk="0">
                  <a:moveTo>
                    <a:pt x="52312" y="7076"/>
                  </a:moveTo>
                  <a:cubicBezTo>
                    <a:pt x="41519" y="1917"/>
                    <a:pt x="29055" y="0"/>
                    <a:pt x="16393" y="2347"/>
                  </a:cubicBezTo>
                  <a:cubicBezTo>
                    <a:pt x="10734" y="3391"/>
                    <a:pt x="5203" y="5270"/>
                    <a:pt x="0" y="7978"/>
                  </a:cubicBezTo>
                  <a:lnTo>
                    <a:pt x="0" y="28039"/>
                  </a:lnTo>
                  <a:lnTo>
                    <a:pt x="39502" y="28039"/>
                  </a:lnTo>
                  <a:cubicBezTo>
                    <a:pt x="42283" y="20079"/>
                    <a:pt x="46702" y="12977"/>
                    <a:pt x="52312" y="7076"/>
                  </a:cubicBez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115"/>
            <p:cNvSpPr/>
            <p:nvPr/>
          </p:nvSpPr>
          <p:spPr>
            <a:xfrm>
              <a:off x="3111501" y="1966913"/>
              <a:ext cx="6448425" cy="2617788"/>
            </a:xfrm>
            <a:custGeom>
              <a:avLst/>
              <a:gdLst/>
              <a:ahLst/>
              <a:cxnLst/>
              <a:rect l="l" t="t" r="r" b="b"/>
              <a:pathLst>
                <a:path w="35919" h="14576" extrusionOk="0">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71" name="Google Shape;371;p115"/>
          <p:cNvSpPr txBox="1">
            <a:spLocks noGrp="1"/>
          </p:cNvSpPr>
          <p:nvPr>
            <p:ph type="ctrTitle"/>
          </p:nvPr>
        </p:nvSpPr>
        <p:spPr>
          <a:xfrm>
            <a:off x="2026920" y="3073399"/>
            <a:ext cx="6661368" cy="186404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FFFFFF"/>
              </a:buClr>
              <a:buSzPts val="4100"/>
              <a:buFont typeface="Arial Narrow"/>
              <a:buNone/>
              <a:defRPr sz="41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2" name="Google Shape;372;p115"/>
          <p:cNvSpPr txBox="1">
            <a:spLocks noGrp="1"/>
          </p:cNvSpPr>
          <p:nvPr>
            <p:ph type="subTitle" idx="1"/>
          </p:nvPr>
        </p:nvSpPr>
        <p:spPr>
          <a:xfrm>
            <a:off x="2026920" y="5318760"/>
            <a:ext cx="8641080" cy="702528"/>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SzPts val="1300"/>
              <a:buNone/>
              <a:defRPr sz="1300">
                <a:solidFill>
                  <a:srgbClr val="FFFFFF"/>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73" name="Google Shape;373;p115"/>
          <p:cNvPicPr preferRelativeResize="0"/>
          <p:nvPr/>
        </p:nvPicPr>
        <p:blipFill rotWithShape="1">
          <a:blip r:embed="rId3">
            <a:alphaModFix/>
          </a:blip>
          <a:srcRect/>
          <a:stretch/>
        </p:blipFill>
        <p:spPr>
          <a:xfrm>
            <a:off x="684439" y="188259"/>
            <a:ext cx="5687933" cy="1864659"/>
          </a:xfrm>
          <a:prstGeom prst="rect">
            <a:avLst/>
          </a:prstGeom>
          <a:noFill/>
          <a:ln>
            <a:noFill/>
          </a:ln>
        </p:spPr>
      </p:pic>
      <p:grpSp>
        <p:nvGrpSpPr>
          <p:cNvPr id="374" name="Google Shape;374;p115"/>
          <p:cNvGrpSpPr/>
          <p:nvPr/>
        </p:nvGrpSpPr>
        <p:grpSpPr>
          <a:xfrm>
            <a:off x="2952933" y="-4764"/>
            <a:ext cx="9241594" cy="6858000"/>
            <a:chOff x="2938463" y="7938"/>
            <a:chExt cx="9220200" cy="6842125"/>
          </a:xfrm>
        </p:grpSpPr>
        <p:sp>
          <p:nvSpPr>
            <p:cNvPr id="375" name="Google Shape;375;p115"/>
            <p:cNvSpPr/>
            <p:nvPr/>
          </p:nvSpPr>
          <p:spPr>
            <a:xfrm>
              <a:off x="9388475" y="7938"/>
              <a:ext cx="1116013" cy="3076575"/>
            </a:xfrm>
            <a:custGeom>
              <a:avLst/>
              <a:gdLst/>
              <a:ahLst/>
              <a:cxnLst/>
              <a:rect l="l" t="t" r="r" b="b"/>
              <a:pathLst>
                <a:path w="6206" h="17137" extrusionOk="0">
                  <a:moveTo>
                    <a:pt x="0" y="17137"/>
                  </a:moveTo>
                  <a:cubicBezTo>
                    <a:pt x="3148" y="13825"/>
                    <a:pt x="5316" y="9524"/>
                    <a:pt x="5958" y="4647"/>
                  </a:cubicBezTo>
                  <a:cubicBezTo>
                    <a:pt x="6161" y="3115"/>
                    <a:pt x="6206" y="1557"/>
                    <a:pt x="6087" y="0"/>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115"/>
            <p:cNvSpPr/>
            <p:nvPr/>
          </p:nvSpPr>
          <p:spPr>
            <a:xfrm>
              <a:off x="2938463" y="2235200"/>
              <a:ext cx="6450013" cy="2197100"/>
            </a:xfrm>
            <a:custGeom>
              <a:avLst/>
              <a:gdLst/>
              <a:ahLst/>
              <a:cxnLst/>
              <a:rect l="l" t="t" r="r" b="b"/>
              <a:pathLst>
                <a:path w="35919" h="12228" extrusionOk="0">
                  <a:moveTo>
                    <a:pt x="0" y="0"/>
                  </a:moveTo>
                  <a:cubicBezTo>
                    <a:pt x="0" y="0"/>
                    <a:pt x="0" y="0"/>
                    <a:pt x="0" y="0"/>
                  </a:cubicBezTo>
                  <a:cubicBezTo>
                    <a:pt x="2177" y="4017"/>
                    <a:pt x="5598" y="7408"/>
                    <a:pt x="10038" y="9526"/>
                  </a:cubicBezTo>
                  <a:cubicBezTo>
                    <a:pt x="14161" y="11496"/>
                    <a:pt x="18921" y="12228"/>
                    <a:pt x="23758" y="11332"/>
                  </a:cubicBezTo>
                  <a:cubicBezTo>
                    <a:pt x="28251" y="10503"/>
                    <a:pt x="32533" y="8297"/>
                    <a:pt x="35919" y="4729"/>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115"/>
            <p:cNvSpPr/>
            <p:nvPr/>
          </p:nvSpPr>
          <p:spPr>
            <a:xfrm>
              <a:off x="7089775" y="992188"/>
              <a:ext cx="5068888" cy="5857875"/>
            </a:xfrm>
            <a:custGeom>
              <a:avLst/>
              <a:gdLst/>
              <a:ahLst/>
              <a:cxnLst/>
              <a:rect l="l" t="t" r="r" b="b"/>
              <a:pathLst>
                <a:path w="28223" h="32612" extrusionOk="0">
                  <a:moveTo>
                    <a:pt x="28223" y="0"/>
                  </a:moveTo>
                  <a:cubicBezTo>
                    <a:pt x="22624" y="2945"/>
                    <a:pt x="17404" y="6777"/>
                    <a:pt x="12805" y="11623"/>
                  </a:cubicBezTo>
                  <a:cubicBezTo>
                    <a:pt x="7179" y="17543"/>
                    <a:pt x="2827" y="24650"/>
                    <a:pt x="0" y="32612"/>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115"/>
            <p:cNvSpPr/>
            <p:nvPr/>
          </p:nvSpPr>
          <p:spPr>
            <a:xfrm>
              <a:off x="9377392" y="3082917"/>
              <a:ext cx="2768600" cy="493713"/>
            </a:xfrm>
            <a:custGeom>
              <a:avLst/>
              <a:gdLst/>
              <a:ahLst/>
              <a:cxnLst/>
              <a:rect l="l" t="t" r="r" b="b"/>
              <a:pathLst>
                <a:path w="15418" h="2747" extrusionOk="0">
                  <a:moveTo>
                    <a:pt x="0" y="0"/>
                  </a:moveTo>
                  <a:cubicBezTo>
                    <a:pt x="4190" y="2003"/>
                    <a:pt x="9027" y="2747"/>
                    <a:pt x="13942" y="1836"/>
                  </a:cubicBezTo>
                  <a:cubicBezTo>
                    <a:pt x="14437" y="1745"/>
                    <a:pt x="14929" y="1637"/>
                    <a:pt x="15418" y="1513"/>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115"/>
            <p:cNvSpPr/>
            <p:nvPr/>
          </p:nvSpPr>
          <p:spPr>
            <a:xfrm>
              <a:off x="6388100" y="2176195"/>
              <a:ext cx="5770563" cy="2806966"/>
            </a:xfrm>
            <a:custGeom>
              <a:avLst/>
              <a:gdLst/>
              <a:ahLst/>
              <a:cxnLst/>
              <a:rect l="l" t="t" r="r" b="b"/>
              <a:pathLst>
                <a:path w="32132" h="15735" extrusionOk="0">
                  <a:moveTo>
                    <a:pt x="32132" y="15735"/>
                  </a:moveTo>
                  <a:cubicBezTo>
                    <a:pt x="27699" y="11519"/>
                    <a:pt x="22536" y="7920"/>
                    <a:pt x="16714" y="5143"/>
                  </a:cubicBezTo>
                  <a:cubicBezTo>
                    <a:pt x="11476" y="2639"/>
                    <a:pt x="5850" y="887"/>
                    <a:pt x="0" y="0"/>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tsikkodia kuva 2">
  <p:cSld name="Otsikkodia kuva 2">
    <p:spTree>
      <p:nvGrpSpPr>
        <p:cNvPr id="1" name="Shape 380"/>
        <p:cNvGrpSpPr/>
        <p:nvPr/>
      </p:nvGrpSpPr>
      <p:grpSpPr>
        <a:xfrm>
          <a:off x="0" y="0"/>
          <a:ext cx="0" cy="0"/>
          <a:chOff x="0" y="0"/>
          <a:chExt cx="0" cy="0"/>
        </a:xfrm>
      </p:grpSpPr>
      <p:pic>
        <p:nvPicPr>
          <p:cNvPr id="381" name="Google Shape;381;p116" descr="Kuva, joka sisältää kohteen henkilö, nuori, pieni"/>
          <p:cNvPicPr preferRelativeResize="0"/>
          <p:nvPr/>
        </p:nvPicPr>
        <p:blipFill rotWithShape="1">
          <a:blip r:embed="rId2">
            <a:alphaModFix/>
          </a:blip>
          <a:srcRect/>
          <a:stretch/>
        </p:blipFill>
        <p:spPr>
          <a:xfrm>
            <a:off x="7102800" y="972000"/>
            <a:ext cx="5090400" cy="5889600"/>
          </a:xfrm>
          <a:prstGeom prst="rect">
            <a:avLst/>
          </a:prstGeom>
          <a:noFill/>
          <a:ln>
            <a:noFill/>
          </a:ln>
        </p:spPr>
      </p:pic>
      <p:grpSp>
        <p:nvGrpSpPr>
          <p:cNvPr id="382" name="Google Shape;382;p116"/>
          <p:cNvGrpSpPr/>
          <p:nvPr/>
        </p:nvGrpSpPr>
        <p:grpSpPr>
          <a:xfrm>
            <a:off x="0" y="0"/>
            <a:ext cx="12193200" cy="6858000"/>
            <a:chOff x="166688" y="158750"/>
            <a:chExt cx="12163426" cy="6845301"/>
          </a:xfrm>
        </p:grpSpPr>
        <p:sp>
          <p:nvSpPr>
            <p:cNvPr id="383" name="Google Shape;383;p116"/>
            <p:cNvSpPr/>
            <p:nvPr/>
          </p:nvSpPr>
          <p:spPr>
            <a:xfrm>
              <a:off x="7308851" y="158750"/>
              <a:ext cx="3365500" cy="3079750"/>
            </a:xfrm>
            <a:custGeom>
              <a:avLst/>
              <a:gdLst/>
              <a:ahLst/>
              <a:cxnLst/>
              <a:rect l="l" t="t" r="r" b="b"/>
              <a:pathLst>
                <a:path w="18750" h="17137" extrusionOk="0">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116"/>
            <p:cNvSpPr/>
            <p:nvPr/>
          </p:nvSpPr>
          <p:spPr>
            <a:xfrm>
              <a:off x="9563101" y="158750"/>
              <a:ext cx="2767013" cy="3076575"/>
            </a:xfrm>
            <a:custGeom>
              <a:avLst/>
              <a:gdLst/>
              <a:ahLst/>
              <a:cxnLst/>
              <a:rect l="l" t="t" r="r" b="b"/>
              <a:pathLst>
                <a:path w="15411" h="17126" extrusionOk="0">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116"/>
            <p:cNvSpPr/>
            <p:nvPr/>
          </p:nvSpPr>
          <p:spPr>
            <a:xfrm>
              <a:off x="166688" y="1966913"/>
              <a:ext cx="9393238" cy="5037138"/>
            </a:xfrm>
            <a:custGeom>
              <a:avLst/>
              <a:gdLst/>
              <a:ahLst/>
              <a:cxnLst/>
              <a:rect l="l" t="t" r="r" b="b"/>
              <a:pathLst>
                <a:path w="52312" h="28039" extrusionOk="0">
                  <a:moveTo>
                    <a:pt x="52312" y="7076"/>
                  </a:moveTo>
                  <a:cubicBezTo>
                    <a:pt x="41519" y="1917"/>
                    <a:pt x="29055" y="0"/>
                    <a:pt x="16393" y="2347"/>
                  </a:cubicBezTo>
                  <a:cubicBezTo>
                    <a:pt x="10734" y="3391"/>
                    <a:pt x="5203" y="5270"/>
                    <a:pt x="0" y="7978"/>
                  </a:cubicBezTo>
                  <a:lnTo>
                    <a:pt x="0" y="28039"/>
                  </a:lnTo>
                  <a:lnTo>
                    <a:pt x="39502" y="28039"/>
                  </a:lnTo>
                  <a:cubicBezTo>
                    <a:pt x="42283" y="20079"/>
                    <a:pt x="46702" y="12977"/>
                    <a:pt x="52312" y="7076"/>
                  </a:cubicBez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116"/>
            <p:cNvSpPr/>
            <p:nvPr/>
          </p:nvSpPr>
          <p:spPr>
            <a:xfrm>
              <a:off x="3111501" y="1966913"/>
              <a:ext cx="6448425" cy="2617788"/>
            </a:xfrm>
            <a:custGeom>
              <a:avLst/>
              <a:gdLst/>
              <a:ahLst/>
              <a:cxnLst/>
              <a:rect l="l" t="t" r="r" b="b"/>
              <a:pathLst>
                <a:path w="35919" h="14576" extrusionOk="0">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87" name="Google Shape;387;p116"/>
          <p:cNvSpPr txBox="1">
            <a:spLocks noGrp="1"/>
          </p:cNvSpPr>
          <p:nvPr>
            <p:ph type="ctrTitle"/>
          </p:nvPr>
        </p:nvSpPr>
        <p:spPr>
          <a:xfrm>
            <a:off x="2026920" y="3073399"/>
            <a:ext cx="6661368" cy="186404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FFFFFF"/>
              </a:buClr>
              <a:buSzPts val="4100"/>
              <a:buFont typeface="Arial Narrow"/>
              <a:buNone/>
              <a:defRPr sz="41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8" name="Google Shape;388;p116"/>
          <p:cNvSpPr txBox="1">
            <a:spLocks noGrp="1"/>
          </p:cNvSpPr>
          <p:nvPr>
            <p:ph type="subTitle" idx="1"/>
          </p:nvPr>
        </p:nvSpPr>
        <p:spPr>
          <a:xfrm>
            <a:off x="2026920" y="5318760"/>
            <a:ext cx="8641080" cy="702528"/>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SzPts val="1300"/>
              <a:buNone/>
              <a:defRPr sz="1300">
                <a:solidFill>
                  <a:srgbClr val="FFFFFF"/>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89" name="Google Shape;389;p116"/>
          <p:cNvPicPr preferRelativeResize="0"/>
          <p:nvPr/>
        </p:nvPicPr>
        <p:blipFill rotWithShape="1">
          <a:blip r:embed="rId3">
            <a:alphaModFix/>
          </a:blip>
          <a:srcRect/>
          <a:stretch/>
        </p:blipFill>
        <p:spPr>
          <a:xfrm>
            <a:off x="684439" y="188259"/>
            <a:ext cx="5687933" cy="1864659"/>
          </a:xfrm>
          <a:prstGeom prst="rect">
            <a:avLst/>
          </a:prstGeom>
          <a:noFill/>
          <a:ln>
            <a:noFill/>
          </a:ln>
        </p:spPr>
      </p:pic>
      <p:grpSp>
        <p:nvGrpSpPr>
          <p:cNvPr id="390" name="Google Shape;390;p116"/>
          <p:cNvGrpSpPr/>
          <p:nvPr/>
        </p:nvGrpSpPr>
        <p:grpSpPr>
          <a:xfrm>
            <a:off x="2952933" y="-4764"/>
            <a:ext cx="9241594" cy="6858000"/>
            <a:chOff x="2938463" y="7938"/>
            <a:chExt cx="9220200" cy="6842125"/>
          </a:xfrm>
        </p:grpSpPr>
        <p:sp>
          <p:nvSpPr>
            <p:cNvPr id="391" name="Google Shape;391;p116"/>
            <p:cNvSpPr/>
            <p:nvPr/>
          </p:nvSpPr>
          <p:spPr>
            <a:xfrm>
              <a:off x="9388475" y="7938"/>
              <a:ext cx="1116013" cy="3076575"/>
            </a:xfrm>
            <a:custGeom>
              <a:avLst/>
              <a:gdLst/>
              <a:ahLst/>
              <a:cxnLst/>
              <a:rect l="l" t="t" r="r" b="b"/>
              <a:pathLst>
                <a:path w="6206" h="17137" extrusionOk="0">
                  <a:moveTo>
                    <a:pt x="0" y="17137"/>
                  </a:moveTo>
                  <a:cubicBezTo>
                    <a:pt x="3148" y="13825"/>
                    <a:pt x="5316" y="9524"/>
                    <a:pt x="5958" y="4647"/>
                  </a:cubicBezTo>
                  <a:cubicBezTo>
                    <a:pt x="6161" y="3115"/>
                    <a:pt x="6206" y="1557"/>
                    <a:pt x="6087" y="0"/>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116"/>
            <p:cNvSpPr/>
            <p:nvPr/>
          </p:nvSpPr>
          <p:spPr>
            <a:xfrm>
              <a:off x="2938463" y="2235200"/>
              <a:ext cx="6450013" cy="2197100"/>
            </a:xfrm>
            <a:custGeom>
              <a:avLst/>
              <a:gdLst/>
              <a:ahLst/>
              <a:cxnLst/>
              <a:rect l="l" t="t" r="r" b="b"/>
              <a:pathLst>
                <a:path w="35919" h="12228" extrusionOk="0">
                  <a:moveTo>
                    <a:pt x="0" y="0"/>
                  </a:moveTo>
                  <a:cubicBezTo>
                    <a:pt x="0" y="0"/>
                    <a:pt x="0" y="0"/>
                    <a:pt x="0" y="0"/>
                  </a:cubicBezTo>
                  <a:cubicBezTo>
                    <a:pt x="2177" y="4017"/>
                    <a:pt x="5598" y="7408"/>
                    <a:pt x="10038" y="9526"/>
                  </a:cubicBezTo>
                  <a:cubicBezTo>
                    <a:pt x="14161" y="11496"/>
                    <a:pt x="18921" y="12228"/>
                    <a:pt x="23758" y="11332"/>
                  </a:cubicBezTo>
                  <a:cubicBezTo>
                    <a:pt x="28251" y="10503"/>
                    <a:pt x="32533" y="8297"/>
                    <a:pt x="35919" y="4729"/>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116"/>
            <p:cNvSpPr/>
            <p:nvPr/>
          </p:nvSpPr>
          <p:spPr>
            <a:xfrm>
              <a:off x="7089775" y="992188"/>
              <a:ext cx="5068888" cy="5857875"/>
            </a:xfrm>
            <a:custGeom>
              <a:avLst/>
              <a:gdLst/>
              <a:ahLst/>
              <a:cxnLst/>
              <a:rect l="l" t="t" r="r" b="b"/>
              <a:pathLst>
                <a:path w="28223" h="32612" extrusionOk="0">
                  <a:moveTo>
                    <a:pt x="28223" y="0"/>
                  </a:moveTo>
                  <a:cubicBezTo>
                    <a:pt x="22624" y="2945"/>
                    <a:pt x="17404" y="6777"/>
                    <a:pt x="12805" y="11623"/>
                  </a:cubicBezTo>
                  <a:cubicBezTo>
                    <a:pt x="7179" y="17543"/>
                    <a:pt x="2827" y="24650"/>
                    <a:pt x="0" y="32612"/>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116"/>
            <p:cNvSpPr/>
            <p:nvPr/>
          </p:nvSpPr>
          <p:spPr>
            <a:xfrm>
              <a:off x="9377392" y="3082917"/>
              <a:ext cx="2768600" cy="493713"/>
            </a:xfrm>
            <a:custGeom>
              <a:avLst/>
              <a:gdLst/>
              <a:ahLst/>
              <a:cxnLst/>
              <a:rect l="l" t="t" r="r" b="b"/>
              <a:pathLst>
                <a:path w="15418" h="2747" extrusionOk="0">
                  <a:moveTo>
                    <a:pt x="0" y="0"/>
                  </a:moveTo>
                  <a:cubicBezTo>
                    <a:pt x="4190" y="2003"/>
                    <a:pt x="9027" y="2747"/>
                    <a:pt x="13942" y="1836"/>
                  </a:cubicBezTo>
                  <a:cubicBezTo>
                    <a:pt x="14437" y="1745"/>
                    <a:pt x="14929" y="1637"/>
                    <a:pt x="15418" y="1513"/>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116"/>
            <p:cNvSpPr/>
            <p:nvPr/>
          </p:nvSpPr>
          <p:spPr>
            <a:xfrm>
              <a:off x="6388100" y="2176195"/>
              <a:ext cx="5770563" cy="2806966"/>
            </a:xfrm>
            <a:custGeom>
              <a:avLst/>
              <a:gdLst/>
              <a:ahLst/>
              <a:cxnLst/>
              <a:rect l="l" t="t" r="r" b="b"/>
              <a:pathLst>
                <a:path w="32132" h="15735" extrusionOk="0">
                  <a:moveTo>
                    <a:pt x="32132" y="15735"/>
                  </a:moveTo>
                  <a:cubicBezTo>
                    <a:pt x="27699" y="11519"/>
                    <a:pt x="22536" y="7920"/>
                    <a:pt x="16714" y="5143"/>
                  </a:cubicBezTo>
                  <a:cubicBezTo>
                    <a:pt x="11476" y="2639"/>
                    <a:pt x="5850" y="887"/>
                    <a:pt x="0" y="0"/>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tsikot ja sisältö">
  <p:cSld name="Otsikot ja sisältö">
    <p:spTree>
      <p:nvGrpSpPr>
        <p:cNvPr id="1" name="Shape 396"/>
        <p:cNvGrpSpPr/>
        <p:nvPr/>
      </p:nvGrpSpPr>
      <p:grpSpPr>
        <a:xfrm>
          <a:off x="0" y="0"/>
          <a:ext cx="0" cy="0"/>
          <a:chOff x="0" y="0"/>
          <a:chExt cx="0" cy="0"/>
        </a:xfrm>
      </p:grpSpPr>
      <p:sp>
        <p:nvSpPr>
          <p:cNvPr id="397" name="Google Shape;397;p117"/>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8" name="Google Shape;398;p117"/>
          <p:cNvSpPr txBox="1">
            <a:spLocks noGrp="1"/>
          </p:cNvSpPr>
          <p:nvPr>
            <p:ph type="body" idx="1"/>
          </p:nvPr>
        </p:nvSpPr>
        <p:spPr>
          <a:xfrm>
            <a:off x="781050" y="1758315"/>
            <a:ext cx="10571163" cy="44654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SzPts val="2600"/>
              <a:buNone/>
              <a:defRPr b="1"/>
            </a:lvl1pPr>
            <a:lvl2pPr marL="914400" lvl="1" indent="-228600" algn="l">
              <a:lnSpc>
                <a:spcPct val="90000"/>
              </a:lnSpc>
              <a:spcBef>
                <a:spcPts val="1200"/>
              </a:spcBef>
              <a:spcAft>
                <a:spcPts val="0"/>
              </a:spcAft>
              <a:buSzPts val="2200"/>
              <a:buNone/>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9" name="Google Shape;399;p117"/>
          <p:cNvSpPr txBox="1">
            <a:spLocks noGrp="1"/>
          </p:cNvSpPr>
          <p:nvPr>
            <p:ph type="body" idx="2"/>
          </p:nvPr>
        </p:nvSpPr>
        <p:spPr>
          <a:xfrm>
            <a:off x="782320" y="2285999"/>
            <a:ext cx="10571480" cy="3724761"/>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0" name="Google Shape;400;p117"/>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1" name="Google Shape;401;p117"/>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402"/>
        <p:cNvGrpSpPr/>
        <p:nvPr/>
      </p:nvGrpSpPr>
      <p:grpSpPr>
        <a:xfrm>
          <a:off x="0" y="0"/>
          <a:ext cx="0" cy="0"/>
          <a:chOff x="0" y="0"/>
          <a:chExt cx="0" cy="0"/>
        </a:xfrm>
      </p:grpSpPr>
      <p:sp>
        <p:nvSpPr>
          <p:cNvPr id="403" name="Google Shape;403;p118"/>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4" name="Google Shape;404;p118"/>
          <p:cNvSpPr txBox="1">
            <a:spLocks noGrp="1"/>
          </p:cNvSpPr>
          <p:nvPr>
            <p:ph type="body" idx="1"/>
          </p:nvPr>
        </p:nvSpPr>
        <p:spPr>
          <a:xfrm>
            <a:off x="781200" y="1764323"/>
            <a:ext cx="5156538" cy="4248000"/>
          </a:xfrm>
          <a:prstGeom prst="rect">
            <a:avLst/>
          </a:prstGeom>
          <a:noFill/>
          <a:ln>
            <a:noFill/>
          </a:ln>
        </p:spPr>
        <p:txBody>
          <a:bodyPr spcFirstLastPara="1" wrap="square" lIns="0" tIns="0" rIns="0" bIns="0" anchor="t" anchorCtr="0">
            <a:noAutofit/>
          </a:bodyPr>
          <a:lstStyle>
            <a:lvl1pPr marL="457200" lvl="0" indent="-368300" algn="l">
              <a:lnSpc>
                <a:spcPct val="90000"/>
              </a:lnSpc>
              <a:spcBef>
                <a:spcPts val="1200"/>
              </a:spcBef>
              <a:spcAft>
                <a:spcPts val="0"/>
              </a:spcAft>
              <a:buSzPts val="2200"/>
              <a:buChar char="•"/>
              <a:defRPr sz="2200"/>
            </a:lvl1pPr>
            <a:lvl2pPr marL="914400" lvl="1" indent="-368300" algn="l">
              <a:lnSpc>
                <a:spcPct val="90000"/>
              </a:lnSpc>
              <a:spcBef>
                <a:spcPts val="1200"/>
              </a:spcBef>
              <a:spcAft>
                <a:spcPts val="0"/>
              </a:spcAft>
              <a:buSzPts val="22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5" name="Google Shape;405;p118"/>
          <p:cNvSpPr txBox="1">
            <a:spLocks noGrp="1"/>
          </p:cNvSpPr>
          <p:nvPr>
            <p:ph type="body" idx="2"/>
          </p:nvPr>
        </p:nvSpPr>
        <p:spPr>
          <a:xfrm>
            <a:off x="6166338" y="1764323"/>
            <a:ext cx="5187462" cy="4248000"/>
          </a:xfrm>
          <a:prstGeom prst="rect">
            <a:avLst/>
          </a:prstGeom>
          <a:noFill/>
          <a:ln>
            <a:noFill/>
          </a:ln>
        </p:spPr>
        <p:txBody>
          <a:bodyPr spcFirstLastPara="1" wrap="square" lIns="0" tIns="0" rIns="0" bIns="0" anchor="t" anchorCtr="0">
            <a:noAutofit/>
          </a:bodyPr>
          <a:lstStyle>
            <a:lvl1pPr marL="457200" lvl="0" indent="-368300" algn="l">
              <a:lnSpc>
                <a:spcPct val="90000"/>
              </a:lnSpc>
              <a:spcBef>
                <a:spcPts val="1200"/>
              </a:spcBef>
              <a:spcAft>
                <a:spcPts val="0"/>
              </a:spcAft>
              <a:buSzPts val="2200"/>
              <a:buChar char="•"/>
              <a:defRPr sz="2200"/>
            </a:lvl1pPr>
            <a:lvl2pPr marL="914400" lvl="1" indent="-368300" algn="l">
              <a:lnSpc>
                <a:spcPct val="90000"/>
              </a:lnSpc>
              <a:spcBef>
                <a:spcPts val="1200"/>
              </a:spcBef>
              <a:spcAft>
                <a:spcPts val="0"/>
              </a:spcAft>
              <a:buSzPts val="22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6" name="Google Shape;406;p118"/>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 name="Google Shape;407;p118"/>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408"/>
        <p:cNvGrpSpPr/>
        <p:nvPr/>
      </p:nvGrpSpPr>
      <p:grpSpPr>
        <a:xfrm>
          <a:off x="0" y="0"/>
          <a:ext cx="0" cy="0"/>
          <a:chOff x="0" y="0"/>
          <a:chExt cx="0" cy="0"/>
        </a:xfrm>
      </p:grpSpPr>
      <p:sp>
        <p:nvSpPr>
          <p:cNvPr id="409" name="Google Shape;409;p119"/>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119"/>
          <p:cNvSpPr txBox="1">
            <a:spLocks noGrp="1"/>
          </p:cNvSpPr>
          <p:nvPr>
            <p:ph type="body" idx="1"/>
          </p:nvPr>
        </p:nvSpPr>
        <p:spPr>
          <a:xfrm>
            <a:off x="781201" y="1764323"/>
            <a:ext cx="5156538" cy="368533"/>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SzPts val="2200"/>
              <a:buNone/>
              <a:defRPr sz="2200" b="1"/>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12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1" name="Google Shape;411;p119"/>
          <p:cNvSpPr txBox="1">
            <a:spLocks noGrp="1"/>
          </p:cNvSpPr>
          <p:nvPr>
            <p:ph type="body" idx="2"/>
          </p:nvPr>
        </p:nvSpPr>
        <p:spPr>
          <a:xfrm>
            <a:off x="781200" y="2235200"/>
            <a:ext cx="5156538" cy="3777122"/>
          </a:xfrm>
          <a:prstGeom prst="rect">
            <a:avLst/>
          </a:prstGeom>
          <a:noFill/>
          <a:ln>
            <a:noFill/>
          </a:ln>
        </p:spPr>
        <p:txBody>
          <a:bodyPr spcFirstLastPara="1" wrap="square" lIns="0" tIns="0" rIns="0" bIns="0" anchor="t" anchorCtr="0">
            <a:noAutofit/>
          </a:bodyPr>
          <a:lstStyle>
            <a:lvl1pPr marL="457200" lvl="0" indent="-368300" algn="l">
              <a:lnSpc>
                <a:spcPct val="90000"/>
              </a:lnSpc>
              <a:spcBef>
                <a:spcPts val="1200"/>
              </a:spcBef>
              <a:spcAft>
                <a:spcPts val="0"/>
              </a:spcAft>
              <a:buSzPts val="2200"/>
              <a:buChar char="•"/>
              <a:defRPr sz="2200"/>
            </a:lvl1pPr>
            <a:lvl2pPr marL="914400" lvl="1" indent="-368300" algn="l">
              <a:lnSpc>
                <a:spcPct val="90000"/>
              </a:lnSpc>
              <a:spcBef>
                <a:spcPts val="1200"/>
              </a:spcBef>
              <a:spcAft>
                <a:spcPts val="0"/>
              </a:spcAft>
              <a:buSzPts val="22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2" name="Google Shape;412;p119"/>
          <p:cNvSpPr txBox="1">
            <a:spLocks noGrp="1"/>
          </p:cNvSpPr>
          <p:nvPr>
            <p:ph type="body" idx="3"/>
          </p:nvPr>
        </p:nvSpPr>
        <p:spPr>
          <a:xfrm>
            <a:off x="6172200" y="1764323"/>
            <a:ext cx="5183188" cy="368533"/>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SzPts val="2200"/>
              <a:buNone/>
              <a:defRPr sz="2200" b="1"/>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12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3" name="Google Shape;413;p119"/>
          <p:cNvSpPr txBox="1">
            <a:spLocks noGrp="1"/>
          </p:cNvSpPr>
          <p:nvPr>
            <p:ph type="body" idx="4"/>
          </p:nvPr>
        </p:nvSpPr>
        <p:spPr>
          <a:xfrm>
            <a:off x="6166338" y="2235200"/>
            <a:ext cx="5187462" cy="3777122"/>
          </a:xfrm>
          <a:prstGeom prst="rect">
            <a:avLst/>
          </a:prstGeom>
          <a:noFill/>
          <a:ln>
            <a:noFill/>
          </a:ln>
        </p:spPr>
        <p:txBody>
          <a:bodyPr spcFirstLastPara="1" wrap="square" lIns="0" tIns="0" rIns="0" bIns="0" anchor="t" anchorCtr="0">
            <a:noAutofit/>
          </a:bodyPr>
          <a:lstStyle>
            <a:lvl1pPr marL="457200" lvl="0" indent="-368300" algn="l">
              <a:lnSpc>
                <a:spcPct val="90000"/>
              </a:lnSpc>
              <a:spcBef>
                <a:spcPts val="1200"/>
              </a:spcBef>
              <a:spcAft>
                <a:spcPts val="0"/>
              </a:spcAft>
              <a:buSzPts val="2200"/>
              <a:buChar char="•"/>
              <a:defRPr sz="2200"/>
            </a:lvl1pPr>
            <a:lvl2pPr marL="914400" lvl="1" indent="-368300" algn="l">
              <a:lnSpc>
                <a:spcPct val="90000"/>
              </a:lnSpc>
              <a:spcBef>
                <a:spcPts val="1200"/>
              </a:spcBef>
              <a:spcAft>
                <a:spcPts val="0"/>
              </a:spcAft>
              <a:buSzPts val="22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4" name="Google Shape;414;p119"/>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5" name="Google Shape;415;p119"/>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Kuvatekstillinen sisältö">
  <p:cSld name="Kuvatekstillinen sisältö">
    <p:spTree>
      <p:nvGrpSpPr>
        <p:cNvPr id="1" name="Shape 416"/>
        <p:cNvGrpSpPr/>
        <p:nvPr/>
      </p:nvGrpSpPr>
      <p:grpSpPr>
        <a:xfrm>
          <a:off x="0" y="0"/>
          <a:ext cx="0" cy="0"/>
          <a:chOff x="0" y="0"/>
          <a:chExt cx="0" cy="0"/>
        </a:xfrm>
      </p:grpSpPr>
      <p:sp>
        <p:nvSpPr>
          <p:cNvPr id="417" name="Google Shape;417;p120"/>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8" name="Google Shape;418;p120"/>
          <p:cNvSpPr txBox="1">
            <a:spLocks noGrp="1"/>
          </p:cNvSpPr>
          <p:nvPr>
            <p:ph type="body" idx="1"/>
          </p:nvPr>
        </p:nvSpPr>
        <p:spPr>
          <a:xfrm>
            <a:off x="782320" y="1762761"/>
            <a:ext cx="6164822" cy="4248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9" name="Google Shape;419;p120"/>
          <p:cNvSpPr txBox="1">
            <a:spLocks noGrp="1"/>
          </p:cNvSpPr>
          <p:nvPr>
            <p:ph type="body" idx="2"/>
          </p:nvPr>
        </p:nvSpPr>
        <p:spPr>
          <a:xfrm>
            <a:off x="7426518" y="1959997"/>
            <a:ext cx="4286106" cy="3802327"/>
          </a:xfrm>
          <a:prstGeom prst="rect">
            <a:avLst/>
          </a:prstGeom>
          <a:noFill/>
          <a:ln>
            <a:noFill/>
          </a:ln>
        </p:spPr>
        <p:txBody>
          <a:bodyPr spcFirstLastPara="1" wrap="square" lIns="0" tIns="0" rIns="0" bIns="0" anchor="t" anchorCtr="0">
            <a:noAutofit/>
          </a:bodyPr>
          <a:lstStyle>
            <a:lvl1pPr marL="457200" lvl="0" indent="-349250" algn="l">
              <a:lnSpc>
                <a:spcPct val="95000"/>
              </a:lnSpc>
              <a:spcBef>
                <a:spcPts val="1200"/>
              </a:spcBef>
              <a:spcAft>
                <a:spcPts val="0"/>
              </a:spcAft>
              <a:buSzPts val="1900"/>
              <a:buChar char="•"/>
              <a:defRPr sz="1900"/>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0" name="Google Shape;420;p120"/>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1" name="Google Shape;421;p120"/>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Kuvatekstillinen kuvapaikka">
  <p:cSld name="Kuvatekstillinen kuvapaikka">
    <p:spTree>
      <p:nvGrpSpPr>
        <p:cNvPr id="1" name="Shape 422"/>
        <p:cNvGrpSpPr/>
        <p:nvPr/>
      </p:nvGrpSpPr>
      <p:grpSpPr>
        <a:xfrm>
          <a:off x="0" y="0"/>
          <a:ext cx="0" cy="0"/>
          <a:chOff x="0" y="0"/>
          <a:chExt cx="0" cy="0"/>
        </a:xfrm>
      </p:grpSpPr>
      <p:sp>
        <p:nvSpPr>
          <p:cNvPr id="423" name="Google Shape;423;p121"/>
          <p:cNvSpPr txBox="1">
            <a:spLocks noGrp="1"/>
          </p:cNvSpPr>
          <p:nvPr>
            <p:ph type="title"/>
          </p:nvPr>
        </p:nvSpPr>
        <p:spPr>
          <a:xfrm>
            <a:off x="782320" y="306000"/>
            <a:ext cx="5025648"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4" name="Google Shape;424;p121"/>
          <p:cNvSpPr txBox="1">
            <a:spLocks noGrp="1"/>
          </p:cNvSpPr>
          <p:nvPr>
            <p:ph type="body" idx="1"/>
          </p:nvPr>
        </p:nvSpPr>
        <p:spPr>
          <a:xfrm>
            <a:off x="782320" y="1762761"/>
            <a:ext cx="5025648" cy="4248000"/>
          </a:xfrm>
          <a:prstGeom prst="rect">
            <a:avLst/>
          </a:prstGeom>
          <a:noFill/>
          <a:ln>
            <a:noFill/>
          </a:ln>
        </p:spPr>
        <p:txBody>
          <a:bodyPr spcFirstLastPara="1" wrap="square" lIns="0" tIns="0" rIns="0" bIns="0" anchor="t" anchorCtr="0">
            <a:noAutofit/>
          </a:bodyPr>
          <a:lstStyle>
            <a:lvl1pPr marL="457200" lvl="0" indent="-368300" algn="l">
              <a:lnSpc>
                <a:spcPct val="90000"/>
              </a:lnSpc>
              <a:spcBef>
                <a:spcPts val="1200"/>
              </a:spcBef>
              <a:spcAft>
                <a:spcPts val="0"/>
              </a:spcAft>
              <a:buSzPts val="2200"/>
              <a:buChar char="•"/>
              <a:defRPr sz="2200"/>
            </a:lvl1pPr>
            <a:lvl2pPr marL="914400" lvl="1" indent="-368300" algn="l">
              <a:lnSpc>
                <a:spcPct val="90000"/>
              </a:lnSpc>
              <a:spcBef>
                <a:spcPts val="1200"/>
              </a:spcBef>
              <a:spcAft>
                <a:spcPts val="0"/>
              </a:spcAft>
              <a:buSzPts val="2200"/>
              <a:buChar char="•"/>
              <a:defRPr/>
            </a:lvl2pPr>
            <a:lvl3pPr marL="1371600" lvl="2" indent="-228600" algn="l">
              <a:lnSpc>
                <a:spcPct val="90000"/>
              </a:lnSpc>
              <a:spcBef>
                <a:spcPts val="1200"/>
              </a:spcBef>
              <a:spcAft>
                <a:spcPts val="0"/>
              </a:spcAft>
              <a:buSzPts val="1900"/>
              <a:buNone/>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5" name="Google Shape;425;p121"/>
          <p:cNvSpPr>
            <a:spLocks noGrp="1"/>
          </p:cNvSpPr>
          <p:nvPr>
            <p:ph type="pic" idx="2"/>
          </p:nvPr>
        </p:nvSpPr>
        <p:spPr>
          <a:xfrm>
            <a:off x="6113461" y="-4484"/>
            <a:ext cx="6086310" cy="6866965"/>
          </a:xfrm>
          <a:prstGeom prst="rect">
            <a:avLst/>
          </a:prstGeom>
          <a:noFill/>
          <a:ln>
            <a:noFill/>
          </a:ln>
        </p:spPr>
        <p:txBody>
          <a:bodyPr spcFirstLastPara="1" wrap="square" lIns="0" tIns="0" rIns="0" bIns="0" anchor="ctr" anchorCtr="0">
            <a:noAutofit/>
          </a:bodyPr>
          <a:lstStyle>
            <a:lvl1pPr marR="0" lvl="0" algn="ctr" rtl="0">
              <a:lnSpc>
                <a:spcPct val="90000"/>
              </a:lnSpc>
              <a:spcBef>
                <a:spcPts val="1200"/>
              </a:spcBef>
              <a:spcAft>
                <a:spcPts val="0"/>
              </a:spcAft>
              <a:buClr>
                <a:schemeClr val="dk2"/>
              </a:buClr>
              <a:buSzPts val="2600"/>
              <a:buFont typeface="Arial"/>
              <a:buNone/>
              <a:defRPr sz="26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12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6" name="Google Shape;426;p121"/>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7" name="Google Shape;427;p121"/>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Lopetus">
  <p:cSld name="Lopetus">
    <p:spTree>
      <p:nvGrpSpPr>
        <p:cNvPr id="1" name="Shape 49"/>
        <p:cNvGrpSpPr/>
        <p:nvPr/>
      </p:nvGrpSpPr>
      <p:grpSpPr>
        <a:xfrm>
          <a:off x="0" y="0"/>
          <a:ext cx="0" cy="0"/>
          <a:chOff x="0" y="0"/>
          <a:chExt cx="0" cy="0"/>
        </a:xfrm>
      </p:grpSpPr>
      <p:grpSp>
        <p:nvGrpSpPr>
          <p:cNvPr id="50" name="Google Shape;50;p39"/>
          <p:cNvGrpSpPr/>
          <p:nvPr/>
        </p:nvGrpSpPr>
        <p:grpSpPr>
          <a:xfrm>
            <a:off x="0" y="0"/>
            <a:ext cx="12193201" cy="6858000"/>
            <a:chOff x="166688" y="158750"/>
            <a:chExt cx="12163425" cy="6845301"/>
          </a:xfrm>
        </p:grpSpPr>
        <p:sp>
          <p:nvSpPr>
            <p:cNvPr id="51" name="Google Shape;51;p39"/>
            <p:cNvSpPr/>
            <p:nvPr/>
          </p:nvSpPr>
          <p:spPr>
            <a:xfrm>
              <a:off x="7885113" y="1652588"/>
              <a:ext cx="4445000" cy="5351463"/>
            </a:xfrm>
            <a:custGeom>
              <a:avLst/>
              <a:gdLst/>
              <a:ahLst/>
              <a:cxnLst/>
              <a:rect l="l" t="t" r="r" b="b"/>
              <a:pathLst>
                <a:path w="24755" h="29783" extrusionOk="0">
                  <a:moveTo>
                    <a:pt x="24755" y="0"/>
                  </a:moveTo>
                  <a:cubicBezTo>
                    <a:pt x="20509" y="2731"/>
                    <a:pt x="16519" y="6009"/>
                    <a:pt x="12889" y="9835"/>
                  </a:cubicBezTo>
                  <a:cubicBezTo>
                    <a:pt x="7462" y="15544"/>
                    <a:pt x="3054" y="22280"/>
                    <a:pt x="0" y="29783"/>
                  </a:cubicBezTo>
                  <a:lnTo>
                    <a:pt x="24755" y="29783"/>
                  </a:lnTo>
                  <a:lnTo>
                    <a:pt x="24755" y="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 name="Google Shape;52;p39"/>
            <p:cNvSpPr/>
            <p:nvPr/>
          </p:nvSpPr>
          <p:spPr>
            <a:xfrm>
              <a:off x="166688" y="2028825"/>
              <a:ext cx="12163425" cy="4975225"/>
            </a:xfrm>
            <a:custGeom>
              <a:avLst/>
              <a:gdLst/>
              <a:ahLst/>
              <a:cxnLst/>
              <a:rect l="l" t="t" r="r" b="b"/>
              <a:pathLst>
                <a:path w="67733" h="27696" extrusionOk="0">
                  <a:moveTo>
                    <a:pt x="67733" y="15074"/>
                  </a:moveTo>
                  <a:cubicBezTo>
                    <a:pt x="64127" y="12264"/>
                    <a:pt x="60164" y="9798"/>
                    <a:pt x="55867" y="7748"/>
                  </a:cubicBezTo>
                  <a:cubicBezTo>
                    <a:pt x="44048" y="2099"/>
                    <a:pt x="30400" y="0"/>
                    <a:pt x="16534" y="2570"/>
                  </a:cubicBezTo>
                  <a:cubicBezTo>
                    <a:pt x="10848" y="3619"/>
                    <a:pt x="5281" y="5438"/>
                    <a:pt x="0" y="8021"/>
                  </a:cubicBezTo>
                  <a:lnTo>
                    <a:pt x="0" y="27696"/>
                  </a:lnTo>
                  <a:lnTo>
                    <a:pt x="67733" y="27696"/>
                  </a:lnTo>
                  <a:lnTo>
                    <a:pt x="67733" y="15074"/>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 name="Google Shape;53;p39"/>
            <p:cNvSpPr/>
            <p:nvPr/>
          </p:nvSpPr>
          <p:spPr>
            <a:xfrm>
              <a:off x="7748588" y="158750"/>
              <a:ext cx="3668713" cy="3260725"/>
            </a:xfrm>
            <a:custGeom>
              <a:avLst/>
              <a:gdLst/>
              <a:ahLst/>
              <a:cxnLst/>
              <a:rect l="l" t="t" r="r" b="b"/>
              <a:pathLst>
                <a:path w="20424" h="18152" extrusionOk="0">
                  <a:moveTo>
                    <a:pt x="0" y="0"/>
                  </a:moveTo>
                  <a:cubicBezTo>
                    <a:pt x="433" y="2635"/>
                    <a:pt x="1305" y="5243"/>
                    <a:pt x="2651" y="7721"/>
                  </a:cubicBezTo>
                  <a:cubicBezTo>
                    <a:pt x="5035" y="12120"/>
                    <a:pt x="8781" y="15833"/>
                    <a:pt x="13643" y="18152"/>
                  </a:cubicBezTo>
                  <a:cubicBezTo>
                    <a:pt x="17090" y="14526"/>
                    <a:pt x="19464" y="9815"/>
                    <a:pt x="20167" y="4475"/>
                  </a:cubicBezTo>
                  <a:cubicBezTo>
                    <a:pt x="20362" y="2999"/>
                    <a:pt x="20424" y="1501"/>
                    <a:pt x="20347" y="0"/>
                  </a:cubicBezTo>
                  <a:lnTo>
                    <a:pt x="0" y="0"/>
                  </a:lnTo>
                  <a:close/>
                </a:path>
              </a:pathLst>
            </a:custGeom>
            <a:solidFill>
              <a:srgbClr val="E1E6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39"/>
            <p:cNvSpPr/>
            <p:nvPr/>
          </p:nvSpPr>
          <p:spPr>
            <a:xfrm>
              <a:off x="7885113" y="3419475"/>
              <a:ext cx="4445000" cy="3584575"/>
            </a:xfrm>
            <a:custGeom>
              <a:avLst/>
              <a:gdLst/>
              <a:ahLst/>
              <a:cxnLst/>
              <a:rect l="l" t="t" r="r" b="b"/>
              <a:pathLst>
                <a:path w="24755" h="19948" extrusionOk="0">
                  <a:moveTo>
                    <a:pt x="24755" y="7326"/>
                  </a:moveTo>
                  <a:cubicBezTo>
                    <a:pt x="21149" y="4516"/>
                    <a:pt x="17186" y="2050"/>
                    <a:pt x="12889" y="0"/>
                  </a:cubicBezTo>
                  <a:cubicBezTo>
                    <a:pt x="12889" y="0"/>
                    <a:pt x="12889" y="0"/>
                    <a:pt x="12889" y="0"/>
                  </a:cubicBezTo>
                  <a:cubicBezTo>
                    <a:pt x="12889" y="0"/>
                    <a:pt x="12889" y="0"/>
                    <a:pt x="12889" y="0"/>
                  </a:cubicBezTo>
                  <a:cubicBezTo>
                    <a:pt x="7462" y="5709"/>
                    <a:pt x="3054" y="12445"/>
                    <a:pt x="0" y="19948"/>
                  </a:cubicBezTo>
                  <a:lnTo>
                    <a:pt x="24755" y="19948"/>
                  </a:lnTo>
                  <a:lnTo>
                    <a:pt x="24755" y="7326"/>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 name="Google Shape;55;p39"/>
            <p:cNvSpPr/>
            <p:nvPr/>
          </p:nvSpPr>
          <p:spPr>
            <a:xfrm>
              <a:off x="10199688" y="1652588"/>
              <a:ext cx="2130425" cy="2232025"/>
            </a:xfrm>
            <a:custGeom>
              <a:avLst/>
              <a:gdLst/>
              <a:ahLst/>
              <a:cxnLst/>
              <a:rect l="l" t="t" r="r" b="b"/>
              <a:pathLst>
                <a:path w="11866" h="12419" extrusionOk="0">
                  <a:moveTo>
                    <a:pt x="11866" y="0"/>
                  </a:moveTo>
                  <a:cubicBezTo>
                    <a:pt x="7620" y="2731"/>
                    <a:pt x="3630" y="6009"/>
                    <a:pt x="0" y="9835"/>
                  </a:cubicBezTo>
                  <a:cubicBezTo>
                    <a:pt x="0" y="9835"/>
                    <a:pt x="0" y="9835"/>
                    <a:pt x="0" y="9835"/>
                  </a:cubicBezTo>
                  <a:cubicBezTo>
                    <a:pt x="0" y="9835"/>
                    <a:pt x="0" y="9835"/>
                    <a:pt x="0" y="9835"/>
                  </a:cubicBezTo>
                  <a:cubicBezTo>
                    <a:pt x="3613" y="11562"/>
                    <a:pt x="7674" y="12419"/>
                    <a:pt x="11866" y="12190"/>
                  </a:cubicBezTo>
                  <a:lnTo>
                    <a:pt x="11866" y="0"/>
                  </a:lnTo>
                  <a:close/>
                </a:path>
              </a:pathLst>
            </a:custGeom>
            <a:solidFill>
              <a:srgbClr val="2E50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39"/>
            <p:cNvSpPr/>
            <p:nvPr/>
          </p:nvSpPr>
          <p:spPr>
            <a:xfrm>
              <a:off x="3136901" y="2028825"/>
              <a:ext cx="7062788" cy="2867025"/>
            </a:xfrm>
            <a:custGeom>
              <a:avLst/>
              <a:gdLst/>
              <a:ahLst/>
              <a:cxnLst/>
              <a:rect l="l" t="t" r="r" b="b"/>
              <a:pathLst>
                <a:path w="39333" h="15960" extrusionOk="0">
                  <a:moveTo>
                    <a:pt x="0" y="2570"/>
                  </a:moveTo>
                  <a:cubicBezTo>
                    <a:pt x="0" y="2570"/>
                    <a:pt x="0" y="2570"/>
                    <a:pt x="0" y="2570"/>
                  </a:cubicBezTo>
                  <a:cubicBezTo>
                    <a:pt x="2384" y="6969"/>
                    <a:pt x="6130" y="10682"/>
                    <a:pt x="10992" y="13001"/>
                  </a:cubicBezTo>
                  <a:cubicBezTo>
                    <a:pt x="15506" y="15159"/>
                    <a:pt x="20720" y="15960"/>
                    <a:pt x="26016" y="14979"/>
                  </a:cubicBezTo>
                  <a:cubicBezTo>
                    <a:pt x="30936" y="14071"/>
                    <a:pt x="35625" y="11655"/>
                    <a:pt x="39333" y="7748"/>
                  </a:cubicBezTo>
                  <a:cubicBezTo>
                    <a:pt x="39333" y="7748"/>
                    <a:pt x="39333" y="7748"/>
                    <a:pt x="39333" y="7748"/>
                  </a:cubicBezTo>
                  <a:cubicBezTo>
                    <a:pt x="39333" y="7748"/>
                    <a:pt x="39333" y="7748"/>
                    <a:pt x="39333" y="7748"/>
                  </a:cubicBezTo>
                  <a:cubicBezTo>
                    <a:pt x="27514" y="2099"/>
                    <a:pt x="13866" y="0"/>
                    <a:pt x="0" y="2570"/>
                  </a:cubicBezTo>
                  <a:close/>
                </a:path>
              </a:pathLst>
            </a:custGeom>
            <a:solidFill>
              <a:srgbClr val="2E50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7" name="Google Shape;57;p39"/>
          <p:cNvSpPr txBox="1">
            <a:spLocks noGrp="1"/>
          </p:cNvSpPr>
          <p:nvPr>
            <p:ph type="title"/>
          </p:nvPr>
        </p:nvSpPr>
        <p:spPr>
          <a:xfrm>
            <a:off x="2059289" y="2996952"/>
            <a:ext cx="4455881" cy="1572384"/>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700"/>
              <a:buFont typeface="Arial Narrow"/>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9"/>
          <p:cNvSpPr txBox="1">
            <a:spLocks noGrp="1"/>
          </p:cNvSpPr>
          <p:nvPr>
            <p:ph type="body" idx="1"/>
          </p:nvPr>
        </p:nvSpPr>
        <p:spPr>
          <a:xfrm>
            <a:off x="2059290" y="4822552"/>
            <a:ext cx="2236510" cy="749149"/>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300"/>
              <a:buNone/>
              <a:defRPr sz="1300">
                <a:solidFill>
                  <a:schemeClr val="lt1"/>
                </a:solidFill>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39"/>
          <p:cNvPicPr preferRelativeResize="0"/>
          <p:nvPr/>
        </p:nvPicPr>
        <p:blipFill rotWithShape="1">
          <a:blip r:embed="rId2">
            <a:alphaModFix/>
          </a:blip>
          <a:srcRect/>
          <a:stretch/>
        </p:blipFill>
        <p:spPr>
          <a:xfrm>
            <a:off x="684439" y="188259"/>
            <a:ext cx="5687933" cy="1864659"/>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428"/>
        <p:cNvGrpSpPr/>
        <p:nvPr/>
      </p:nvGrpSpPr>
      <p:grpSpPr>
        <a:xfrm>
          <a:off x="0" y="0"/>
          <a:ext cx="0" cy="0"/>
          <a:chOff x="0" y="0"/>
          <a:chExt cx="0" cy="0"/>
        </a:xfrm>
      </p:grpSpPr>
      <p:sp>
        <p:nvSpPr>
          <p:cNvPr id="429" name="Google Shape;429;p122"/>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0" name="Google Shape;430;p122"/>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1" name="Google Shape;431;p122"/>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432"/>
        <p:cNvGrpSpPr/>
        <p:nvPr/>
      </p:nvGrpSpPr>
      <p:grpSpPr>
        <a:xfrm>
          <a:off x="0" y="0"/>
          <a:ext cx="0" cy="0"/>
          <a:chOff x="0" y="0"/>
          <a:chExt cx="0" cy="0"/>
        </a:xfrm>
      </p:grpSpPr>
      <p:sp>
        <p:nvSpPr>
          <p:cNvPr id="433" name="Google Shape;433;p123"/>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4" name="Google Shape;434;p123"/>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san ylätunniste">
  <p:cSld name="Osan ylätunniste">
    <p:spTree>
      <p:nvGrpSpPr>
        <p:cNvPr id="1" name="Shape 435"/>
        <p:cNvGrpSpPr/>
        <p:nvPr/>
      </p:nvGrpSpPr>
      <p:grpSpPr>
        <a:xfrm>
          <a:off x="0" y="0"/>
          <a:ext cx="0" cy="0"/>
          <a:chOff x="0" y="0"/>
          <a:chExt cx="0" cy="0"/>
        </a:xfrm>
      </p:grpSpPr>
      <p:grpSp>
        <p:nvGrpSpPr>
          <p:cNvPr id="436" name="Google Shape;436;p124"/>
          <p:cNvGrpSpPr/>
          <p:nvPr/>
        </p:nvGrpSpPr>
        <p:grpSpPr>
          <a:xfrm>
            <a:off x="0" y="-1"/>
            <a:ext cx="12193200" cy="6858000"/>
            <a:chOff x="14288" y="6350"/>
            <a:chExt cx="12163426" cy="6845301"/>
          </a:xfrm>
        </p:grpSpPr>
        <p:sp>
          <p:nvSpPr>
            <p:cNvPr id="437" name="Google Shape;437;p124"/>
            <p:cNvSpPr/>
            <p:nvPr/>
          </p:nvSpPr>
          <p:spPr>
            <a:xfrm>
              <a:off x="14288" y="6350"/>
              <a:ext cx="8693150" cy="6845300"/>
            </a:xfrm>
            <a:custGeom>
              <a:avLst/>
              <a:gdLst/>
              <a:ahLst/>
              <a:cxnLst/>
              <a:rect l="l" t="t" r="r" b="b"/>
              <a:pathLst>
                <a:path w="48412" h="38100" extrusionOk="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124"/>
            <p:cNvSpPr/>
            <p:nvPr/>
          </p:nvSpPr>
          <p:spPr>
            <a:xfrm>
              <a:off x="14288" y="6350"/>
              <a:ext cx="8051800" cy="6845300"/>
            </a:xfrm>
            <a:custGeom>
              <a:avLst/>
              <a:gdLst/>
              <a:ahLst/>
              <a:cxnLst/>
              <a:rect l="l" t="t" r="r" b="b"/>
              <a:pathLst>
                <a:path w="44836" h="38100" extrusionOk="0">
                  <a:moveTo>
                    <a:pt x="44836" y="38100"/>
                  </a:moveTo>
                  <a:cubicBezTo>
                    <a:pt x="40120" y="24025"/>
                    <a:pt x="33286" y="11245"/>
                    <a:pt x="24804" y="0"/>
                  </a:cubicBezTo>
                  <a:lnTo>
                    <a:pt x="0" y="0"/>
                  </a:lnTo>
                  <a:lnTo>
                    <a:pt x="0" y="38100"/>
                  </a:lnTo>
                  <a:lnTo>
                    <a:pt x="44836" y="38100"/>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124"/>
            <p:cNvSpPr/>
            <p:nvPr/>
          </p:nvSpPr>
          <p:spPr>
            <a:xfrm>
              <a:off x="8424863" y="3360738"/>
              <a:ext cx="3752850" cy="3490913"/>
            </a:xfrm>
            <a:custGeom>
              <a:avLst/>
              <a:gdLst/>
              <a:ahLst/>
              <a:cxnLst/>
              <a:rect l="l" t="t" r="r" b="b"/>
              <a:pathLst>
                <a:path w="20900" h="19429" extrusionOk="0">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124"/>
            <p:cNvSpPr/>
            <p:nvPr/>
          </p:nvSpPr>
          <p:spPr>
            <a:xfrm>
              <a:off x="7537451" y="6350"/>
              <a:ext cx="4640263" cy="6845300"/>
            </a:xfrm>
            <a:custGeom>
              <a:avLst/>
              <a:gdLst/>
              <a:ahLst/>
              <a:cxnLst/>
              <a:rect l="l" t="t" r="r" b="b"/>
              <a:pathLst>
                <a:path w="25842" h="38100" extrusionOk="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41" name="Google Shape;441;p124"/>
          <p:cNvSpPr txBox="1">
            <a:spLocks noGrp="1"/>
          </p:cNvSpPr>
          <p:nvPr>
            <p:ph type="title"/>
          </p:nvPr>
        </p:nvSpPr>
        <p:spPr>
          <a:xfrm>
            <a:off x="819770" y="1404939"/>
            <a:ext cx="6356350" cy="252698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4100"/>
              <a:buFont typeface="Arial Narrow"/>
              <a:buNone/>
              <a:defRPr sz="41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2" name="Google Shape;442;p124"/>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3" name="Google Shape;443;p124"/>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san ylätunniste 2">
  <p:cSld name="Osan ylätunniste 2">
    <p:spTree>
      <p:nvGrpSpPr>
        <p:cNvPr id="1" name="Shape 444"/>
        <p:cNvGrpSpPr/>
        <p:nvPr/>
      </p:nvGrpSpPr>
      <p:grpSpPr>
        <a:xfrm>
          <a:off x="0" y="0"/>
          <a:ext cx="0" cy="0"/>
          <a:chOff x="0" y="0"/>
          <a:chExt cx="0" cy="0"/>
        </a:xfrm>
      </p:grpSpPr>
      <p:grpSp>
        <p:nvGrpSpPr>
          <p:cNvPr id="445" name="Google Shape;445;p125"/>
          <p:cNvGrpSpPr/>
          <p:nvPr/>
        </p:nvGrpSpPr>
        <p:grpSpPr>
          <a:xfrm>
            <a:off x="0" y="-1"/>
            <a:ext cx="12193200" cy="6858000"/>
            <a:chOff x="14288" y="6350"/>
            <a:chExt cx="12163426" cy="6845301"/>
          </a:xfrm>
        </p:grpSpPr>
        <p:sp>
          <p:nvSpPr>
            <p:cNvPr id="446" name="Google Shape;446;p125"/>
            <p:cNvSpPr/>
            <p:nvPr/>
          </p:nvSpPr>
          <p:spPr>
            <a:xfrm>
              <a:off x="14288" y="6350"/>
              <a:ext cx="8693150" cy="6845300"/>
            </a:xfrm>
            <a:custGeom>
              <a:avLst/>
              <a:gdLst/>
              <a:ahLst/>
              <a:cxnLst/>
              <a:rect l="l" t="t" r="r" b="b"/>
              <a:pathLst>
                <a:path w="48412" h="38100" extrusionOk="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125"/>
            <p:cNvSpPr/>
            <p:nvPr/>
          </p:nvSpPr>
          <p:spPr>
            <a:xfrm>
              <a:off x="14288" y="6350"/>
              <a:ext cx="8051800" cy="6845300"/>
            </a:xfrm>
            <a:custGeom>
              <a:avLst/>
              <a:gdLst/>
              <a:ahLst/>
              <a:cxnLst/>
              <a:rect l="l" t="t" r="r" b="b"/>
              <a:pathLst>
                <a:path w="44836" h="38100" extrusionOk="0">
                  <a:moveTo>
                    <a:pt x="44836" y="38100"/>
                  </a:moveTo>
                  <a:cubicBezTo>
                    <a:pt x="40120" y="24025"/>
                    <a:pt x="33286" y="11245"/>
                    <a:pt x="24804" y="0"/>
                  </a:cubicBezTo>
                  <a:lnTo>
                    <a:pt x="0" y="0"/>
                  </a:lnTo>
                  <a:lnTo>
                    <a:pt x="0" y="38100"/>
                  </a:lnTo>
                  <a:lnTo>
                    <a:pt x="44836" y="38100"/>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125"/>
            <p:cNvSpPr/>
            <p:nvPr/>
          </p:nvSpPr>
          <p:spPr>
            <a:xfrm>
              <a:off x="8424863" y="3360738"/>
              <a:ext cx="3752850" cy="3490913"/>
            </a:xfrm>
            <a:custGeom>
              <a:avLst/>
              <a:gdLst/>
              <a:ahLst/>
              <a:cxnLst/>
              <a:rect l="l" t="t" r="r" b="b"/>
              <a:pathLst>
                <a:path w="20900" h="19429" extrusionOk="0">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125"/>
            <p:cNvSpPr/>
            <p:nvPr/>
          </p:nvSpPr>
          <p:spPr>
            <a:xfrm>
              <a:off x="7537451" y="6350"/>
              <a:ext cx="4640263" cy="6845300"/>
            </a:xfrm>
            <a:custGeom>
              <a:avLst/>
              <a:gdLst/>
              <a:ahLst/>
              <a:cxnLst/>
              <a:rect l="l" t="t" r="r" b="b"/>
              <a:pathLst>
                <a:path w="25842" h="38100" extrusionOk="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50" name="Google Shape;450;p125"/>
          <p:cNvSpPr txBox="1">
            <a:spLocks noGrp="1"/>
          </p:cNvSpPr>
          <p:nvPr>
            <p:ph type="title"/>
          </p:nvPr>
        </p:nvSpPr>
        <p:spPr>
          <a:xfrm>
            <a:off x="819770" y="1404939"/>
            <a:ext cx="6932414" cy="87193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5600"/>
              <a:buFont typeface="Arial Narrow"/>
              <a:buNone/>
              <a:defRPr sz="5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1" name="Google Shape;451;p125"/>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125"/>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san ylätunniste 3">
  <p:cSld name="Osan ylätunniste 3">
    <p:spTree>
      <p:nvGrpSpPr>
        <p:cNvPr id="1" name="Shape 453"/>
        <p:cNvGrpSpPr/>
        <p:nvPr/>
      </p:nvGrpSpPr>
      <p:grpSpPr>
        <a:xfrm>
          <a:off x="0" y="0"/>
          <a:ext cx="0" cy="0"/>
          <a:chOff x="0" y="0"/>
          <a:chExt cx="0" cy="0"/>
        </a:xfrm>
      </p:grpSpPr>
      <p:grpSp>
        <p:nvGrpSpPr>
          <p:cNvPr id="454" name="Google Shape;454;p126"/>
          <p:cNvGrpSpPr/>
          <p:nvPr/>
        </p:nvGrpSpPr>
        <p:grpSpPr>
          <a:xfrm>
            <a:off x="0" y="-1"/>
            <a:ext cx="12193200" cy="6858000"/>
            <a:chOff x="14288" y="6350"/>
            <a:chExt cx="12163426" cy="6845301"/>
          </a:xfrm>
        </p:grpSpPr>
        <p:sp>
          <p:nvSpPr>
            <p:cNvPr id="455" name="Google Shape;455;p126"/>
            <p:cNvSpPr/>
            <p:nvPr/>
          </p:nvSpPr>
          <p:spPr>
            <a:xfrm>
              <a:off x="14288" y="6350"/>
              <a:ext cx="8818016" cy="6845300"/>
            </a:xfrm>
            <a:custGeom>
              <a:avLst/>
              <a:gdLst/>
              <a:ahLst/>
              <a:cxnLst/>
              <a:rect l="l" t="t" r="r" b="b"/>
              <a:pathLst>
                <a:path w="48412" h="38100" extrusionOk="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126"/>
            <p:cNvSpPr/>
            <p:nvPr/>
          </p:nvSpPr>
          <p:spPr>
            <a:xfrm>
              <a:off x="7537451" y="6350"/>
              <a:ext cx="4640263" cy="6845300"/>
            </a:xfrm>
            <a:custGeom>
              <a:avLst/>
              <a:gdLst/>
              <a:ahLst/>
              <a:cxnLst/>
              <a:rect l="l" t="t" r="r" b="b"/>
              <a:pathLst>
                <a:path w="25842" h="38100" extrusionOk="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126"/>
            <p:cNvSpPr/>
            <p:nvPr/>
          </p:nvSpPr>
          <p:spPr>
            <a:xfrm>
              <a:off x="8424863" y="3360738"/>
              <a:ext cx="3752850" cy="3490913"/>
            </a:xfrm>
            <a:custGeom>
              <a:avLst/>
              <a:gdLst/>
              <a:ahLst/>
              <a:cxnLst/>
              <a:rect l="l" t="t" r="r" b="b"/>
              <a:pathLst>
                <a:path w="20900" h="19429" extrusionOk="0">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126"/>
            <p:cNvSpPr/>
            <p:nvPr/>
          </p:nvSpPr>
          <p:spPr>
            <a:xfrm>
              <a:off x="14288" y="6350"/>
              <a:ext cx="8051800" cy="6845300"/>
            </a:xfrm>
            <a:custGeom>
              <a:avLst/>
              <a:gdLst/>
              <a:ahLst/>
              <a:cxnLst/>
              <a:rect l="l" t="t" r="r" b="b"/>
              <a:pathLst>
                <a:path w="44836" h="38100" extrusionOk="0">
                  <a:moveTo>
                    <a:pt x="44836" y="38100"/>
                  </a:moveTo>
                  <a:cubicBezTo>
                    <a:pt x="40120" y="24025"/>
                    <a:pt x="33286" y="11245"/>
                    <a:pt x="24804" y="0"/>
                  </a:cubicBezTo>
                  <a:lnTo>
                    <a:pt x="0" y="0"/>
                  </a:lnTo>
                  <a:lnTo>
                    <a:pt x="0" y="38100"/>
                  </a:lnTo>
                  <a:lnTo>
                    <a:pt x="44836" y="38100"/>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59" name="Google Shape;459;p126"/>
          <p:cNvSpPr txBox="1">
            <a:spLocks noGrp="1"/>
          </p:cNvSpPr>
          <p:nvPr>
            <p:ph type="title"/>
          </p:nvPr>
        </p:nvSpPr>
        <p:spPr>
          <a:xfrm>
            <a:off x="819770" y="1404939"/>
            <a:ext cx="9828000" cy="195567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4100"/>
              <a:buFont typeface="Arial Narrow"/>
              <a:buNone/>
              <a:defRPr sz="41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0" name="Google Shape;460;p126"/>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1" name="Google Shape;461;p126"/>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san ylätunniste 4">
  <p:cSld name="Osan ylätunniste 4">
    <p:spTree>
      <p:nvGrpSpPr>
        <p:cNvPr id="1" name="Shape 462"/>
        <p:cNvGrpSpPr/>
        <p:nvPr/>
      </p:nvGrpSpPr>
      <p:grpSpPr>
        <a:xfrm>
          <a:off x="0" y="0"/>
          <a:ext cx="0" cy="0"/>
          <a:chOff x="0" y="0"/>
          <a:chExt cx="0" cy="0"/>
        </a:xfrm>
      </p:grpSpPr>
      <p:grpSp>
        <p:nvGrpSpPr>
          <p:cNvPr id="463" name="Google Shape;463;p127"/>
          <p:cNvGrpSpPr/>
          <p:nvPr/>
        </p:nvGrpSpPr>
        <p:grpSpPr>
          <a:xfrm>
            <a:off x="0" y="-1"/>
            <a:ext cx="12193200" cy="6858000"/>
            <a:chOff x="14288" y="6350"/>
            <a:chExt cx="12163426" cy="6845301"/>
          </a:xfrm>
        </p:grpSpPr>
        <p:sp>
          <p:nvSpPr>
            <p:cNvPr id="464" name="Google Shape;464;p127"/>
            <p:cNvSpPr/>
            <p:nvPr/>
          </p:nvSpPr>
          <p:spPr>
            <a:xfrm>
              <a:off x="14288" y="6350"/>
              <a:ext cx="8818016" cy="6845300"/>
            </a:xfrm>
            <a:custGeom>
              <a:avLst/>
              <a:gdLst/>
              <a:ahLst/>
              <a:cxnLst/>
              <a:rect l="l" t="t" r="r" b="b"/>
              <a:pathLst>
                <a:path w="48412" h="38100" extrusionOk="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127"/>
            <p:cNvSpPr/>
            <p:nvPr/>
          </p:nvSpPr>
          <p:spPr>
            <a:xfrm>
              <a:off x="7537451" y="6350"/>
              <a:ext cx="4640263" cy="6845300"/>
            </a:xfrm>
            <a:custGeom>
              <a:avLst/>
              <a:gdLst/>
              <a:ahLst/>
              <a:cxnLst/>
              <a:rect l="l" t="t" r="r" b="b"/>
              <a:pathLst>
                <a:path w="25842" h="38100" extrusionOk="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127"/>
            <p:cNvSpPr/>
            <p:nvPr/>
          </p:nvSpPr>
          <p:spPr>
            <a:xfrm>
              <a:off x="8424863" y="3360738"/>
              <a:ext cx="3752850" cy="3490913"/>
            </a:xfrm>
            <a:custGeom>
              <a:avLst/>
              <a:gdLst/>
              <a:ahLst/>
              <a:cxnLst/>
              <a:rect l="l" t="t" r="r" b="b"/>
              <a:pathLst>
                <a:path w="20900" h="19429" extrusionOk="0">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127"/>
            <p:cNvSpPr/>
            <p:nvPr/>
          </p:nvSpPr>
          <p:spPr>
            <a:xfrm>
              <a:off x="14288" y="6350"/>
              <a:ext cx="8051800" cy="6845300"/>
            </a:xfrm>
            <a:custGeom>
              <a:avLst/>
              <a:gdLst/>
              <a:ahLst/>
              <a:cxnLst/>
              <a:rect l="l" t="t" r="r" b="b"/>
              <a:pathLst>
                <a:path w="44836" h="38100" extrusionOk="0">
                  <a:moveTo>
                    <a:pt x="44836" y="38100"/>
                  </a:moveTo>
                  <a:cubicBezTo>
                    <a:pt x="40120" y="24025"/>
                    <a:pt x="33286" y="11245"/>
                    <a:pt x="24804" y="0"/>
                  </a:cubicBezTo>
                  <a:lnTo>
                    <a:pt x="0" y="0"/>
                  </a:lnTo>
                  <a:lnTo>
                    <a:pt x="0" y="38100"/>
                  </a:lnTo>
                  <a:lnTo>
                    <a:pt x="44836" y="38100"/>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68" name="Google Shape;468;p127"/>
          <p:cNvSpPr txBox="1">
            <a:spLocks noGrp="1"/>
          </p:cNvSpPr>
          <p:nvPr>
            <p:ph type="title"/>
          </p:nvPr>
        </p:nvSpPr>
        <p:spPr>
          <a:xfrm>
            <a:off x="819770" y="1404939"/>
            <a:ext cx="9828000" cy="936000"/>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5600"/>
              <a:buFont typeface="Arial Narrow"/>
              <a:buNone/>
              <a:defRPr sz="5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9" name="Google Shape;469;p127"/>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0" name="Google Shape;470;p127"/>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Osan ylätunniste kuvapaikka">
  <p:cSld name="Osan ylätunniste kuvapaikka">
    <p:bg>
      <p:bgPr>
        <a:solidFill>
          <a:srgbClr val="365ABD"/>
        </a:solidFill>
        <a:effectLst/>
      </p:bgPr>
    </p:bg>
    <p:spTree>
      <p:nvGrpSpPr>
        <p:cNvPr id="1" name="Shape 471"/>
        <p:cNvGrpSpPr/>
        <p:nvPr/>
      </p:nvGrpSpPr>
      <p:grpSpPr>
        <a:xfrm>
          <a:off x="0" y="0"/>
          <a:ext cx="0" cy="0"/>
          <a:chOff x="0" y="0"/>
          <a:chExt cx="0" cy="0"/>
        </a:xfrm>
      </p:grpSpPr>
      <p:sp>
        <p:nvSpPr>
          <p:cNvPr id="472" name="Google Shape;472;p128"/>
          <p:cNvSpPr/>
          <p:nvPr/>
        </p:nvSpPr>
        <p:spPr>
          <a:xfrm>
            <a:off x="0" y="5084653"/>
            <a:ext cx="5514073" cy="1773347"/>
          </a:xfrm>
          <a:custGeom>
            <a:avLst/>
            <a:gdLst/>
            <a:ahLst/>
            <a:cxnLst/>
            <a:rect l="l" t="t" r="r" b="b"/>
            <a:pathLst>
              <a:path w="30648" h="9848" extrusionOk="0">
                <a:moveTo>
                  <a:pt x="30648" y="9848"/>
                </a:moveTo>
                <a:cubicBezTo>
                  <a:pt x="20769" y="5269"/>
                  <a:pt x="10471" y="1994"/>
                  <a:pt x="0" y="0"/>
                </a:cubicBezTo>
                <a:lnTo>
                  <a:pt x="0" y="9848"/>
                </a:lnTo>
                <a:lnTo>
                  <a:pt x="30648" y="9848"/>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128"/>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4100"/>
              <a:buFont typeface="Arial Narrow"/>
              <a:buNone/>
              <a:defRPr sz="41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4" name="Google Shape;474;p128"/>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5" name="Google Shape;475;p128"/>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
        <p:nvSpPr>
          <p:cNvPr id="476" name="Google Shape;476;p128"/>
          <p:cNvSpPr>
            <a:spLocks noGrp="1"/>
          </p:cNvSpPr>
          <p:nvPr>
            <p:ph type="pic" idx="2"/>
          </p:nvPr>
        </p:nvSpPr>
        <p:spPr>
          <a:xfrm>
            <a:off x="8104820" y="0"/>
            <a:ext cx="4087180" cy="6858000"/>
          </a:xfrm>
          <a:prstGeom prst="rect">
            <a:avLst/>
          </a:prstGeom>
          <a:solidFill>
            <a:schemeClr val="lt1"/>
          </a:solidFill>
          <a:ln>
            <a:noFill/>
          </a:ln>
        </p:spPr>
        <p:txBody>
          <a:bodyPr spcFirstLastPara="1" wrap="square" lIns="0" tIns="0" rIns="0" bIns="0" anchor="ctr" anchorCtr="0">
            <a:noAutofit/>
          </a:bodyPr>
          <a:lstStyle>
            <a:lvl1pPr marR="0" lvl="0" algn="ctr" rtl="0">
              <a:lnSpc>
                <a:spcPct val="90000"/>
              </a:lnSpc>
              <a:spcBef>
                <a:spcPts val="1200"/>
              </a:spcBef>
              <a:spcAft>
                <a:spcPts val="0"/>
              </a:spcAft>
              <a:buClr>
                <a:schemeClr val="dk2"/>
              </a:buClr>
              <a:buSzPts val="2600"/>
              <a:buFont typeface="Arial"/>
              <a:buNone/>
              <a:defRPr sz="26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12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Osan ylätunniste kuva 1">
  <p:cSld name="Osan ylätunniste kuva 1">
    <p:bg>
      <p:bgPr>
        <a:solidFill>
          <a:srgbClr val="365ABD"/>
        </a:solidFill>
        <a:effectLst/>
      </p:bgPr>
    </p:bg>
    <p:spTree>
      <p:nvGrpSpPr>
        <p:cNvPr id="1" name="Shape 477"/>
        <p:cNvGrpSpPr/>
        <p:nvPr/>
      </p:nvGrpSpPr>
      <p:grpSpPr>
        <a:xfrm>
          <a:off x="0" y="0"/>
          <a:ext cx="0" cy="0"/>
          <a:chOff x="0" y="0"/>
          <a:chExt cx="0" cy="0"/>
        </a:xfrm>
      </p:grpSpPr>
      <p:pic>
        <p:nvPicPr>
          <p:cNvPr id="478" name="Google Shape;478;p129" descr="Kuva, joka sisältää kohteen lumi, rakennus, mies, katettu"/>
          <p:cNvPicPr preferRelativeResize="0"/>
          <p:nvPr/>
        </p:nvPicPr>
        <p:blipFill rotWithShape="1">
          <a:blip r:embed="rId2">
            <a:alphaModFix/>
          </a:blip>
          <a:srcRect/>
          <a:stretch/>
        </p:blipFill>
        <p:spPr>
          <a:xfrm>
            <a:off x="8084729" y="0"/>
            <a:ext cx="4108704" cy="6858000"/>
          </a:xfrm>
          <a:prstGeom prst="rect">
            <a:avLst/>
          </a:prstGeom>
          <a:noFill/>
          <a:ln>
            <a:noFill/>
          </a:ln>
        </p:spPr>
      </p:pic>
      <p:grpSp>
        <p:nvGrpSpPr>
          <p:cNvPr id="479" name="Google Shape;479;p129"/>
          <p:cNvGrpSpPr/>
          <p:nvPr/>
        </p:nvGrpSpPr>
        <p:grpSpPr>
          <a:xfrm>
            <a:off x="0" y="0"/>
            <a:ext cx="8756990" cy="6858000"/>
            <a:chOff x="1725613" y="6350"/>
            <a:chExt cx="8740775" cy="6845301"/>
          </a:xfrm>
        </p:grpSpPr>
        <p:sp>
          <p:nvSpPr>
            <p:cNvPr id="480" name="Google Shape;480;p129"/>
            <p:cNvSpPr/>
            <p:nvPr/>
          </p:nvSpPr>
          <p:spPr>
            <a:xfrm>
              <a:off x="1725613" y="6350"/>
              <a:ext cx="8740775" cy="6845300"/>
            </a:xfrm>
            <a:custGeom>
              <a:avLst/>
              <a:gdLst/>
              <a:ahLst/>
              <a:cxnLst/>
              <a:rect l="l" t="t" r="r" b="b"/>
              <a:pathLst>
                <a:path w="48666" h="38100" extrusionOk="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129"/>
            <p:cNvSpPr/>
            <p:nvPr/>
          </p:nvSpPr>
          <p:spPr>
            <a:xfrm>
              <a:off x="1725613" y="5081588"/>
              <a:ext cx="5503863" cy="1770063"/>
            </a:xfrm>
            <a:custGeom>
              <a:avLst/>
              <a:gdLst/>
              <a:ahLst/>
              <a:cxnLst/>
              <a:rect l="l" t="t" r="r" b="b"/>
              <a:pathLst>
                <a:path w="30648" h="9848" extrusionOk="0">
                  <a:moveTo>
                    <a:pt x="30648" y="9848"/>
                  </a:moveTo>
                  <a:cubicBezTo>
                    <a:pt x="20769" y="5269"/>
                    <a:pt x="10471" y="1994"/>
                    <a:pt x="0" y="0"/>
                  </a:cubicBezTo>
                  <a:lnTo>
                    <a:pt x="0" y="9848"/>
                  </a:lnTo>
                  <a:lnTo>
                    <a:pt x="30648" y="9848"/>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82" name="Google Shape;482;p129"/>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4100"/>
              <a:buFont typeface="Arial Narrow"/>
              <a:buNone/>
              <a:defRPr sz="41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3" name="Google Shape;483;p129"/>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4" name="Google Shape;484;p129"/>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Osan ylätunniste kuva 3">
  <p:cSld name="Osan ylätunniste kuva 3">
    <p:bg>
      <p:bgPr>
        <a:solidFill>
          <a:srgbClr val="365ABD"/>
        </a:solidFill>
        <a:effectLst/>
      </p:bgPr>
    </p:bg>
    <p:spTree>
      <p:nvGrpSpPr>
        <p:cNvPr id="1" name="Shape 485"/>
        <p:cNvGrpSpPr/>
        <p:nvPr/>
      </p:nvGrpSpPr>
      <p:grpSpPr>
        <a:xfrm>
          <a:off x="0" y="0"/>
          <a:ext cx="0" cy="0"/>
          <a:chOff x="0" y="0"/>
          <a:chExt cx="0" cy="0"/>
        </a:xfrm>
      </p:grpSpPr>
      <p:pic>
        <p:nvPicPr>
          <p:cNvPr id="486" name="Google Shape;486;p130" descr="Kuva, joka sisältää kohteen tuulimylly, ulko, näkymä, auto"/>
          <p:cNvPicPr preferRelativeResize="0"/>
          <p:nvPr/>
        </p:nvPicPr>
        <p:blipFill rotWithShape="1">
          <a:blip r:embed="rId2">
            <a:alphaModFix/>
          </a:blip>
          <a:srcRect/>
          <a:stretch/>
        </p:blipFill>
        <p:spPr>
          <a:xfrm>
            <a:off x="8075765" y="0"/>
            <a:ext cx="4108704" cy="6858000"/>
          </a:xfrm>
          <a:prstGeom prst="rect">
            <a:avLst/>
          </a:prstGeom>
          <a:noFill/>
          <a:ln>
            <a:noFill/>
          </a:ln>
        </p:spPr>
      </p:pic>
      <p:grpSp>
        <p:nvGrpSpPr>
          <p:cNvPr id="487" name="Google Shape;487;p130"/>
          <p:cNvGrpSpPr/>
          <p:nvPr/>
        </p:nvGrpSpPr>
        <p:grpSpPr>
          <a:xfrm>
            <a:off x="0" y="0"/>
            <a:ext cx="8756990" cy="6858000"/>
            <a:chOff x="1725613" y="6350"/>
            <a:chExt cx="8740775" cy="6845301"/>
          </a:xfrm>
        </p:grpSpPr>
        <p:sp>
          <p:nvSpPr>
            <p:cNvPr id="488" name="Google Shape;488;p130"/>
            <p:cNvSpPr/>
            <p:nvPr/>
          </p:nvSpPr>
          <p:spPr>
            <a:xfrm>
              <a:off x="1725613" y="6350"/>
              <a:ext cx="8740775" cy="6845300"/>
            </a:xfrm>
            <a:custGeom>
              <a:avLst/>
              <a:gdLst/>
              <a:ahLst/>
              <a:cxnLst/>
              <a:rect l="l" t="t" r="r" b="b"/>
              <a:pathLst>
                <a:path w="48666" h="38100" extrusionOk="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130"/>
            <p:cNvSpPr/>
            <p:nvPr/>
          </p:nvSpPr>
          <p:spPr>
            <a:xfrm>
              <a:off x="1725613" y="5081588"/>
              <a:ext cx="5503863" cy="1770063"/>
            </a:xfrm>
            <a:custGeom>
              <a:avLst/>
              <a:gdLst/>
              <a:ahLst/>
              <a:cxnLst/>
              <a:rect l="l" t="t" r="r" b="b"/>
              <a:pathLst>
                <a:path w="30648" h="9848" extrusionOk="0">
                  <a:moveTo>
                    <a:pt x="30648" y="9848"/>
                  </a:moveTo>
                  <a:cubicBezTo>
                    <a:pt x="20769" y="5269"/>
                    <a:pt x="10471" y="1994"/>
                    <a:pt x="0" y="0"/>
                  </a:cubicBezTo>
                  <a:lnTo>
                    <a:pt x="0" y="9848"/>
                  </a:lnTo>
                  <a:lnTo>
                    <a:pt x="30648" y="9848"/>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90" name="Google Shape;490;p130"/>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5600"/>
              <a:buFont typeface="Arial Narrow"/>
              <a:buNone/>
              <a:defRPr sz="5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p130"/>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130"/>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
        <p:nvSpPr>
          <p:cNvPr id="493" name="Google Shape;493;p130"/>
          <p:cNvSpPr txBox="1"/>
          <p:nvPr/>
        </p:nvSpPr>
        <p:spPr>
          <a:xfrm>
            <a:off x="5405163" y="476672"/>
            <a:ext cx="4536504"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i-FI" sz="1400" b="0" i="0" u="none" strike="noStrike" cap="none">
                <a:solidFill>
                  <a:schemeClr val="lt1"/>
                </a:solidFill>
                <a:latin typeface="Arial"/>
                <a:ea typeface="Arial"/>
                <a:cs typeface="Arial"/>
                <a:sym typeface="Arial"/>
              </a:rPr>
              <a:t>Tämä kuva pois, tilalle kuvalaatikko</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Osan ylätunniste kuva 4">
  <p:cSld name="Osan ylätunniste kuva 4">
    <p:spTree>
      <p:nvGrpSpPr>
        <p:cNvPr id="1" name="Shape 494"/>
        <p:cNvGrpSpPr/>
        <p:nvPr/>
      </p:nvGrpSpPr>
      <p:grpSpPr>
        <a:xfrm>
          <a:off x="0" y="0"/>
          <a:ext cx="0" cy="0"/>
          <a:chOff x="0" y="0"/>
          <a:chExt cx="0" cy="0"/>
        </a:xfrm>
      </p:grpSpPr>
      <p:pic>
        <p:nvPicPr>
          <p:cNvPr id="495" name="Google Shape;495;p131" descr="Kuva, joka sisältää kohteen pöytä, istuminen, kirjoituspöytä, tietokone"/>
          <p:cNvPicPr preferRelativeResize="0"/>
          <p:nvPr/>
        </p:nvPicPr>
        <p:blipFill rotWithShape="1">
          <a:blip r:embed="rId2">
            <a:alphaModFix/>
          </a:blip>
          <a:srcRect/>
          <a:stretch/>
        </p:blipFill>
        <p:spPr>
          <a:xfrm>
            <a:off x="8075765" y="0"/>
            <a:ext cx="4122000" cy="6858000"/>
          </a:xfrm>
          <a:prstGeom prst="rect">
            <a:avLst/>
          </a:prstGeom>
          <a:noFill/>
          <a:ln>
            <a:noFill/>
          </a:ln>
        </p:spPr>
      </p:pic>
      <p:sp>
        <p:nvSpPr>
          <p:cNvPr id="496" name="Google Shape;496;p131"/>
          <p:cNvSpPr/>
          <p:nvPr/>
        </p:nvSpPr>
        <p:spPr>
          <a:xfrm>
            <a:off x="0" y="5084653"/>
            <a:ext cx="5514073" cy="1773347"/>
          </a:xfrm>
          <a:custGeom>
            <a:avLst/>
            <a:gdLst/>
            <a:ahLst/>
            <a:cxnLst/>
            <a:rect l="l" t="t" r="r" b="b"/>
            <a:pathLst>
              <a:path w="30648" h="9848" extrusionOk="0">
                <a:moveTo>
                  <a:pt x="30648" y="9848"/>
                </a:moveTo>
                <a:cubicBezTo>
                  <a:pt x="20769" y="5269"/>
                  <a:pt x="10471" y="1994"/>
                  <a:pt x="0" y="0"/>
                </a:cubicBezTo>
                <a:lnTo>
                  <a:pt x="0" y="9848"/>
                </a:lnTo>
                <a:lnTo>
                  <a:pt x="30648" y="9848"/>
                </a:lnTo>
                <a:close/>
              </a:path>
            </a:pathLst>
          </a:custGeom>
          <a:solidFill>
            <a:srgbClr val="E1E6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131"/>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2"/>
              </a:buClr>
              <a:buSzPts val="4100"/>
              <a:buFont typeface="Arial Narrow"/>
              <a:buNone/>
              <a:defRPr sz="41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8" name="Google Shape;498;p131"/>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 name="Google Shape;499;p131"/>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Otsikkodia 2">
  <p:cSld name="Otsikkodia 2">
    <p:spTree>
      <p:nvGrpSpPr>
        <p:cNvPr id="1" name="Shape 60"/>
        <p:cNvGrpSpPr/>
        <p:nvPr/>
      </p:nvGrpSpPr>
      <p:grpSpPr>
        <a:xfrm>
          <a:off x="0" y="0"/>
          <a:ext cx="0" cy="0"/>
          <a:chOff x="0" y="0"/>
          <a:chExt cx="0" cy="0"/>
        </a:xfrm>
      </p:grpSpPr>
      <p:grpSp>
        <p:nvGrpSpPr>
          <p:cNvPr id="61" name="Google Shape;61;p40"/>
          <p:cNvGrpSpPr/>
          <p:nvPr/>
        </p:nvGrpSpPr>
        <p:grpSpPr>
          <a:xfrm>
            <a:off x="0" y="-1"/>
            <a:ext cx="12193200" cy="6858000"/>
            <a:chOff x="166688" y="158750"/>
            <a:chExt cx="12163426" cy="6845301"/>
          </a:xfrm>
        </p:grpSpPr>
        <p:sp>
          <p:nvSpPr>
            <p:cNvPr id="62" name="Google Shape;62;p40"/>
            <p:cNvSpPr/>
            <p:nvPr/>
          </p:nvSpPr>
          <p:spPr>
            <a:xfrm>
              <a:off x="7259638" y="1146175"/>
              <a:ext cx="5070475" cy="5857875"/>
            </a:xfrm>
            <a:custGeom>
              <a:avLst/>
              <a:gdLst/>
              <a:ahLst/>
              <a:cxnLst/>
              <a:rect l="l" t="t" r="r" b="b"/>
              <a:pathLst>
                <a:path w="28231" h="32607" extrusionOk="0">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40"/>
            <p:cNvSpPr/>
            <p:nvPr/>
          </p:nvSpPr>
          <p:spPr>
            <a:xfrm>
              <a:off x="166688" y="1966913"/>
              <a:ext cx="12163425" cy="5037138"/>
            </a:xfrm>
            <a:custGeom>
              <a:avLst/>
              <a:gdLst/>
              <a:ahLst/>
              <a:cxnLst/>
              <a:rect l="l" t="t" r="r" b="b"/>
              <a:pathLst>
                <a:path w="67733" h="28039" extrusionOk="0">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40"/>
            <p:cNvSpPr/>
            <p:nvPr/>
          </p:nvSpPr>
          <p:spPr>
            <a:xfrm>
              <a:off x="7308851" y="158750"/>
              <a:ext cx="3365500" cy="3079750"/>
            </a:xfrm>
            <a:custGeom>
              <a:avLst/>
              <a:gdLst/>
              <a:ahLst/>
              <a:cxnLst/>
              <a:rect l="l" t="t" r="r" b="b"/>
              <a:pathLst>
                <a:path w="18750" h="17137" extrusionOk="0">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5AB5E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40"/>
            <p:cNvSpPr/>
            <p:nvPr/>
          </p:nvSpPr>
          <p:spPr>
            <a:xfrm>
              <a:off x="9563101" y="158750"/>
              <a:ext cx="2767013" cy="3076575"/>
            </a:xfrm>
            <a:custGeom>
              <a:avLst/>
              <a:gdLst/>
              <a:ahLst/>
              <a:cxnLst/>
              <a:rect l="l" t="t" r="r" b="b"/>
              <a:pathLst>
                <a:path w="15411" h="17126" extrusionOk="0">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ADDA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40"/>
            <p:cNvSpPr/>
            <p:nvPr/>
          </p:nvSpPr>
          <p:spPr>
            <a:xfrm>
              <a:off x="7259638" y="3238500"/>
              <a:ext cx="5070475" cy="3765550"/>
            </a:xfrm>
            <a:custGeom>
              <a:avLst/>
              <a:gdLst/>
              <a:ahLst/>
              <a:cxnLst/>
              <a:rect l="l" t="t" r="r" b="b"/>
              <a:pathLst>
                <a:path w="28231" h="20963" extrusionOk="0">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40"/>
            <p:cNvSpPr/>
            <p:nvPr/>
          </p:nvSpPr>
          <p:spPr>
            <a:xfrm>
              <a:off x="9559926" y="1146175"/>
              <a:ext cx="2770188" cy="2576513"/>
            </a:xfrm>
            <a:custGeom>
              <a:avLst/>
              <a:gdLst/>
              <a:ahLst/>
              <a:cxnLst/>
              <a:rect l="l" t="t" r="r" b="b"/>
              <a:pathLst>
                <a:path w="15421" h="14347" extrusionOk="0">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40"/>
            <p:cNvSpPr/>
            <p:nvPr/>
          </p:nvSpPr>
          <p:spPr>
            <a:xfrm>
              <a:off x="3111501" y="1966913"/>
              <a:ext cx="6448425" cy="2617788"/>
            </a:xfrm>
            <a:custGeom>
              <a:avLst/>
              <a:gdLst/>
              <a:ahLst/>
              <a:cxnLst/>
              <a:rect l="l" t="t" r="r" b="b"/>
              <a:pathLst>
                <a:path w="35919" h="14576" extrusionOk="0">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9" name="Google Shape;69;p40"/>
          <p:cNvSpPr txBox="1">
            <a:spLocks noGrp="1"/>
          </p:cNvSpPr>
          <p:nvPr>
            <p:ph type="ctrTitle"/>
          </p:nvPr>
        </p:nvSpPr>
        <p:spPr>
          <a:xfrm>
            <a:off x="2026920" y="3073399"/>
            <a:ext cx="6661368" cy="186404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FFFFFF"/>
              </a:buClr>
              <a:buSzPts val="4100"/>
              <a:buFont typeface="Arial Narrow"/>
              <a:buNone/>
              <a:defRPr sz="4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subTitle" idx="1"/>
          </p:nvPr>
        </p:nvSpPr>
        <p:spPr>
          <a:xfrm>
            <a:off x="2026920" y="5318760"/>
            <a:ext cx="8641080" cy="702528"/>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SzPts val="1300"/>
              <a:buNone/>
              <a:defRPr sz="1300">
                <a:solidFill>
                  <a:srgbClr val="FFFFFF"/>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1" name="Google Shape;71;p40"/>
          <p:cNvPicPr preferRelativeResize="0"/>
          <p:nvPr/>
        </p:nvPicPr>
        <p:blipFill rotWithShape="1">
          <a:blip r:embed="rId2">
            <a:alphaModFix/>
          </a:blip>
          <a:srcRect/>
          <a:stretch/>
        </p:blipFill>
        <p:spPr>
          <a:xfrm>
            <a:off x="684439" y="188259"/>
            <a:ext cx="5687933" cy="1864659"/>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Osan ylätunniste kuva 6">
  <p:cSld name="Osan ylätunniste kuva 6">
    <p:spTree>
      <p:nvGrpSpPr>
        <p:cNvPr id="1" name="Shape 500"/>
        <p:cNvGrpSpPr/>
        <p:nvPr/>
      </p:nvGrpSpPr>
      <p:grpSpPr>
        <a:xfrm>
          <a:off x="0" y="0"/>
          <a:ext cx="0" cy="0"/>
          <a:chOff x="0" y="0"/>
          <a:chExt cx="0" cy="0"/>
        </a:xfrm>
      </p:grpSpPr>
      <p:sp>
        <p:nvSpPr>
          <p:cNvPr id="501" name="Google Shape;501;p132"/>
          <p:cNvSpPr/>
          <p:nvPr/>
        </p:nvSpPr>
        <p:spPr>
          <a:xfrm>
            <a:off x="0" y="5084653"/>
            <a:ext cx="5514073" cy="1773347"/>
          </a:xfrm>
          <a:custGeom>
            <a:avLst/>
            <a:gdLst/>
            <a:ahLst/>
            <a:cxnLst/>
            <a:rect l="l" t="t" r="r" b="b"/>
            <a:pathLst>
              <a:path w="30648" h="9848" extrusionOk="0">
                <a:moveTo>
                  <a:pt x="30648" y="9848"/>
                </a:moveTo>
                <a:cubicBezTo>
                  <a:pt x="20769" y="5269"/>
                  <a:pt x="10471" y="1994"/>
                  <a:pt x="0" y="0"/>
                </a:cubicBezTo>
                <a:lnTo>
                  <a:pt x="0" y="9848"/>
                </a:lnTo>
                <a:lnTo>
                  <a:pt x="30648" y="9848"/>
                </a:lnTo>
                <a:close/>
              </a:path>
            </a:pathLst>
          </a:custGeom>
          <a:solidFill>
            <a:srgbClr val="E1E6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132"/>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2"/>
              </a:buClr>
              <a:buSzPts val="5600"/>
              <a:buFont typeface="Arial Narrow"/>
              <a:buNone/>
              <a:defRPr sz="5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3" name="Google Shape;503;p132"/>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4" name="Google Shape;504;p132"/>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
        <p:nvSpPr>
          <p:cNvPr id="505" name="Google Shape;505;p132"/>
          <p:cNvSpPr>
            <a:spLocks noGrp="1"/>
          </p:cNvSpPr>
          <p:nvPr>
            <p:ph type="pic" idx="2"/>
          </p:nvPr>
        </p:nvSpPr>
        <p:spPr>
          <a:xfrm>
            <a:off x="8104820" y="0"/>
            <a:ext cx="4087180" cy="6858000"/>
          </a:xfrm>
          <a:prstGeom prst="rect">
            <a:avLst/>
          </a:prstGeom>
          <a:noFill/>
          <a:ln>
            <a:noFill/>
          </a:ln>
        </p:spPr>
        <p:txBody>
          <a:bodyPr spcFirstLastPara="1" wrap="square" lIns="0" tIns="0" rIns="0" bIns="0" anchor="ctr" anchorCtr="0">
            <a:noAutofit/>
          </a:bodyPr>
          <a:lstStyle>
            <a:lvl1pPr marR="0" lvl="0" algn="ctr" rtl="0">
              <a:lnSpc>
                <a:spcPct val="90000"/>
              </a:lnSpc>
              <a:spcBef>
                <a:spcPts val="1200"/>
              </a:spcBef>
              <a:spcAft>
                <a:spcPts val="0"/>
              </a:spcAft>
              <a:buClr>
                <a:schemeClr val="dk2"/>
              </a:buClr>
              <a:buSzPts val="2600"/>
              <a:buFont typeface="Arial"/>
              <a:buNone/>
              <a:defRPr sz="26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12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Sitaatti kuvapaikka">
  <p:cSld name="Sitaatti kuvapaikka">
    <p:bg>
      <p:bgPr>
        <a:solidFill>
          <a:srgbClr val="365ABD"/>
        </a:solidFill>
        <a:effectLst/>
      </p:bgPr>
    </p:bg>
    <p:spTree>
      <p:nvGrpSpPr>
        <p:cNvPr id="1" name="Shape 506"/>
        <p:cNvGrpSpPr/>
        <p:nvPr/>
      </p:nvGrpSpPr>
      <p:grpSpPr>
        <a:xfrm>
          <a:off x="0" y="0"/>
          <a:ext cx="0" cy="0"/>
          <a:chOff x="0" y="0"/>
          <a:chExt cx="0" cy="0"/>
        </a:xfrm>
      </p:grpSpPr>
      <p:sp>
        <p:nvSpPr>
          <p:cNvPr id="507" name="Google Shape;507;p133"/>
          <p:cNvSpPr txBox="1">
            <a:spLocks noGrp="1"/>
          </p:cNvSpPr>
          <p:nvPr>
            <p:ph type="title"/>
          </p:nvPr>
        </p:nvSpPr>
        <p:spPr>
          <a:xfrm>
            <a:off x="819770" y="2276873"/>
            <a:ext cx="6860406" cy="1822687"/>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3700"/>
              <a:buFont typeface="Arial Narrow"/>
              <a:buNone/>
              <a:defRPr sz="37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8" name="Google Shape;508;p133"/>
          <p:cNvSpPr txBox="1">
            <a:spLocks noGrp="1"/>
          </p:cNvSpPr>
          <p:nvPr>
            <p:ph type="body" idx="1"/>
          </p:nvPr>
        </p:nvSpPr>
        <p:spPr>
          <a:xfrm>
            <a:off x="819770" y="4246881"/>
            <a:ext cx="6860555" cy="6222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1300"/>
              <a:buNone/>
              <a:defRPr sz="1300">
                <a:solidFill>
                  <a:schemeClr val="lt1"/>
                </a:solidFill>
              </a:defRPr>
            </a:lvl1pPr>
            <a:lvl2pPr marL="914400" lvl="1" indent="-228600" algn="l">
              <a:lnSpc>
                <a:spcPct val="90000"/>
              </a:lnSpc>
              <a:spcBef>
                <a:spcPts val="1200"/>
              </a:spcBef>
              <a:spcAft>
                <a:spcPts val="0"/>
              </a:spcAft>
              <a:buSzPts val="2200"/>
              <a:buNone/>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9" name="Google Shape;509;p133"/>
          <p:cNvSpPr>
            <a:spLocks noGrp="1"/>
          </p:cNvSpPr>
          <p:nvPr>
            <p:ph type="pic" idx="2"/>
          </p:nvPr>
        </p:nvSpPr>
        <p:spPr>
          <a:xfrm>
            <a:off x="8104820" y="0"/>
            <a:ext cx="4087180" cy="6858000"/>
          </a:xfrm>
          <a:prstGeom prst="rect">
            <a:avLst/>
          </a:prstGeom>
          <a:solidFill>
            <a:schemeClr val="lt1"/>
          </a:solidFill>
          <a:ln>
            <a:noFill/>
          </a:ln>
        </p:spPr>
        <p:txBody>
          <a:bodyPr spcFirstLastPara="1" wrap="square" lIns="0" tIns="0" rIns="0" bIns="0" anchor="ctr" anchorCtr="0">
            <a:noAutofit/>
          </a:bodyPr>
          <a:lstStyle>
            <a:lvl1pPr marR="0" lvl="0" algn="ctr" rtl="0">
              <a:lnSpc>
                <a:spcPct val="90000"/>
              </a:lnSpc>
              <a:spcBef>
                <a:spcPts val="1200"/>
              </a:spcBef>
              <a:spcAft>
                <a:spcPts val="0"/>
              </a:spcAft>
              <a:buClr>
                <a:schemeClr val="dk2"/>
              </a:buClr>
              <a:buSzPts val="2600"/>
              <a:buFont typeface="Arial"/>
              <a:buNone/>
              <a:defRPr sz="26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12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grpSp>
        <p:nvGrpSpPr>
          <p:cNvPr id="510" name="Google Shape;510;p133"/>
          <p:cNvGrpSpPr/>
          <p:nvPr/>
        </p:nvGrpSpPr>
        <p:grpSpPr>
          <a:xfrm>
            <a:off x="257177" y="1270"/>
            <a:ext cx="2267584" cy="1890186"/>
            <a:chOff x="206376" y="-19050"/>
            <a:chExt cx="4511675" cy="3760788"/>
          </a:xfrm>
        </p:grpSpPr>
        <p:sp>
          <p:nvSpPr>
            <p:cNvPr id="511" name="Google Shape;511;p133"/>
            <p:cNvSpPr/>
            <p:nvPr/>
          </p:nvSpPr>
          <p:spPr>
            <a:xfrm>
              <a:off x="206376" y="-19050"/>
              <a:ext cx="2081213" cy="3760788"/>
            </a:xfrm>
            <a:custGeom>
              <a:avLst/>
              <a:gdLst/>
              <a:ahLst/>
              <a:cxnLst/>
              <a:rect l="l" t="t" r="r" b="b"/>
              <a:pathLst>
                <a:path w="5775" h="10440" extrusionOk="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133"/>
            <p:cNvSpPr/>
            <p:nvPr/>
          </p:nvSpPr>
          <p:spPr>
            <a:xfrm>
              <a:off x="2636838" y="-19050"/>
              <a:ext cx="2081213" cy="3760788"/>
            </a:xfrm>
            <a:custGeom>
              <a:avLst/>
              <a:gdLst/>
              <a:ahLst/>
              <a:cxnLst/>
              <a:rect l="l" t="t" r="r" b="b"/>
              <a:pathLst>
                <a:path w="5775" h="10440" extrusionOk="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13" name="Google Shape;513;p133"/>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4" name="Google Shape;514;p133"/>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Sitaatti kuva 1">
  <p:cSld name="Sitaatti kuva 1">
    <p:bg>
      <p:bgPr>
        <a:solidFill>
          <a:srgbClr val="365ABD"/>
        </a:solidFill>
        <a:effectLst/>
      </p:bgPr>
    </p:bg>
    <p:spTree>
      <p:nvGrpSpPr>
        <p:cNvPr id="1" name="Shape 515"/>
        <p:cNvGrpSpPr/>
        <p:nvPr/>
      </p:nvGrpSpPr>
      <p:grpSpPr>
        <a:xfrm>
          <a:off x="0" y="0"/>
          <a:ext cx="0" cy="0"/>
          <a:chOff x="0" y="0"/>
          <a:chExt cx="0" cy="0"/>
        </a:xfrm>
      </p:grpSpPr>
      <p:pic>
        <p:nvPicPr>
          <p:cNvPr id="516" name="Google Shape;516;p134" descr="Kuva, joka sisältää kohteen lumi, piiri, hiihtäminen, kello"/>
          <p:cNvPicPr preferRelativeResize="0"/>
          <p:nvPr/>
        </p:nvPicPr>
        <p:blipFill rotWithShape="1">
          <a:blip r:embed="rId2">
            <a:alphaModFix/>
          </a:blip>
          <a:srcRect/>
          <a:stretch/>
        </p:blipFill>
        <p:spPr>
          <a:xfrm>
            <a:off x="8084730" y="0"/>
            <a:ext cx="4108704" cy="6858000"/>
          </a:xfrm>
          <a:prstGeom prst="rect">
            <a:avLst/>
          </a:prstGeom>
          <a:noFill/>
          <a:ln>
            <a:noFill/>
          </a:ln>
        </p:spPr>
      </p:pic>
      <p:sp>
        <p:nvSpPr>
          <p:cNvPr id="517" name="Google Shape;517;p134"/>
          <p:cNvSpPr/>
          <p:nvPr/>
        </p:nvSpPr>
        <p:spPr>
          <a:xfrm>
            <a:off x="0" y="0"/>
            <a:ext cx="8756990" cy="6857999"/>
          </a:xfrm>
          <a:custGeom>
            <a:avLst/>
            <a:gdLst/>
            <a:ahLst/>
            <a:cxnLst/>
            <a:rect l="l" t="t" r="r" b="b"/>
            <a:pathLst>
              <a:path w="48666" h="38100" extrusionOk="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134"/>
          <p:cNvSpPr txBox="1">
            <a:spLocks noGrp="1"/>
          </p:cNvSpPr>
          <p:nvPr>
            <p:ph type="title"/>
          </p:nvPr>
        </p:nvSpPr>
        <p:spPr>
          <a:xfrm>
            <a:off x="819770" y="2276873"/>
            <a:ext cx="6860406" cy="1822687"/>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3700"/>
              <a:buFont typeface="Arial Narrow"/>
              <a:buNone/>
              <a:defRPr sz="37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9" name="Google Shape;519;p134"/>
          <p:cNvSpPr txBox="1">
            <a:spLocks noGrp="1"/>
          </p:cNvSpPr>
          <p:nvPr>
            <p:ph type="body" idx="1"/>
          </p:nvPr>
        </p:nvSpPr>
        <p:spPr>
          <a:xfrm>
            <a:off x="819770" y="4246881"/>
            <a:ext cx="6860555" cy="6222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1300"/>
              <a:buNone/>
              <a:defRPr sz="1300">
                <a:solidFill>
                  <a:schemeClr val="lt1"/>
                </a:solidFill>
              </a:defRPr>
            </a:lvl1pPr>
            <a:lvl2pPr marL="914400" lvl="1" indent="-228600" algn="l">
              <a:lnSpc>
                <a:spcPct val="90000"/>
              </a:lnSpc>
              <a:spcBef>
                <a:spcPts val="1200"/>
              </a:spcBef>
              <a:spcAft>
                <a:spcPts val="0"/>
              </a:spcAft>
              <a:buSzPts val="2200"/>
              <a:buNone/>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20" name="Google Shape;520;p134"/>
          <p:cNvGrpSpPr/>
          <p:nvPr/>
        </p:nvGrpSpPr>
        <p:grpSpPr>
          <a:xfrm>
            <a:off x="257177" y="1270"/>
            <a:ext cx="2267584" cy="1890186"/>
            <a:chOff x="206376" y="-19050"/>
            <a:chExt cx="4511675" cy="3760788"/>
          </a:xfrm>
        </p:grpSpPr>
        <p:sp>
          <p:nvSpPr>
            <p:cNvPr id="521" name="Google Shape;521;p134"/>
            <p:cNvSpPr/>
            <p:nvPr/>
          </p:nvSpPr>
          <p:spPr>
            <a:xfrm>
              <a:off x="206376" y="-19050"/>
              <a:ext cx="2081213" cy="3760788"/>
            </a:xfrm>
            <a:custGeom>
              <a:avLst/>
              <a:gdLst/>
              <a:ahLst/>
              <a:cxnLst/>
              <a:rect l="l" t="t" r="r" b="b"/>
              <a:pathLst>
                <a:path w="5775" h="10440" extrusionOk="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134"/>
            <p:cNvSpPr/>
            <p:nvPr/>
          </p:nvSpPr>
          <p:spPr>
            <a:xfrm>
              <a:off x="2636838" y="-19050"/>
              <a:ext cx="2081213" cy="3760788"/>
            </a:xfrm>
            <a:custGeom>
              <a:avLst/>
              <a:gdLst/>
              <a:ahLst/>
              <a:cxnLst/>
              <a:rect l="l" t="t" r="r" b="b"/>
              <a:pathLst>
                <a:path w="5775" h="10440" extrusionOk="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3" name="Google Shape;523;p134"/>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4" name="Google Shape;524;p134"/>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Nosto">
  <p:cSld name="Nosto">
    <p:spTree>
      <p:nvGrpSpPr>
        <p:cNvPr id="1" name="Shape 525"/>
        <p:cNvGrpSpPr/>
        <p:nvPr/>
      </p:nvGrpSpPr>
      <p:grpSpPr>
        <a:xfrm>
          <a:off x="0" y="0"/>
          <a:ext cx="0" cy="0"/>
          <a:chOff x="0" y="0"/>
          <a:chExt cx="0" cy="0"/>
        </a:xfrm>
      </p:grpSpPr>
      <p:grpSp>
        <p:nvGrpSpPr>
          <p:cNvPr id="526" name="Google Shape;526;p135"/>
          <p:cNvGrpSpPr/>
          <p:nvPr/>
        </p:nvGrpSpPr>
        <p:grpSpPr>
          <a:xfrm>
            <a:off x="0" y="0"/>
            <a:ext cx="6756211" cy="6858000"/>
            <a:chOff x="2724150" y="6350"/>
            <a:chExt cx="6743700" cy="6845301"/>
          </a:xfrm>
        </p:grpSpPr>
        <p:sp>
          <p:nvSpPr>
            <p:cNvPr id="527" name="Google Shape;527;p135"/>
            <p:cNvSpPr/>
            <p:nvPr/>
          </p:nvSpPr>
          <p:spPr>
            <a:xfrm>
              <a:off x="2724150" y="6350"/>
              <a:ext cx="6743700" cy="6845300"/>
            </a:xfrm>
            <a:custGeom>
              <a:avLst/>
              <a:gdLst/>
              <a:ahLst/>
              <a:cxnLst/>
              <a:rect l="l" t="t" r="r" b="b"/>
              <a:pathLst>
                <a:path w="37531" h="38100" extrusionOk="0">
                  <a:moveTo>
                    <a:pt x="37531" y="38100"/>
                  </a:moveTo>
                  <a:cubicBezTo>
                    <a:pt x="36473" y="35432"/>
                    <a:pt x="35622" y="32640"/>
                    <a:pt x="35005" y="29739"/>
                  </a:cubicBezTo>
                  <a:cubicBezTo>
                    <a:pt x="32947" y="20093"/>
                    <a:pt x="33623" y="9779"/>
                    <a:pt x="37500" y="0"/>
                  </a:cubicBezTo>
                  <a:lnTo>
                    <a:pt x="0" y="0"/>
                  </a:lnTo>
                  <a:lnTo>
                    <a:pt x="0" y="38100"/>
                  </a:lnTo>
                  <a:lnTo>
                    <a:pt x="37531"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135"/>
            <p:cNvSpPr/>
            <p:nvPr/>
          </p:nvSpPr>
          <p:spPr>
            <a:xfrm>
              <a:off x="2724150" y="4011613"/>
              <a:ext cx="6443663" cy="2840038"/>
            </a:xfrm>
            <a:custGeom>
              <a:avLst/>
              <a:gdLst/>
              <a:ahLst/>
              <a:cxnLst/>
              <a:rect l="l" t="t" r="r" b="b"/>
              <a:pathLst>
                <a:path w="35867" h="15808" extrusionOk="0">
                  <a:moveTo>
                    <a:pt x="35867" y="15808"/>
                  </a:moveTo>
                  <a:cubicBezTo>
                    <a:pt x="24829" y="8026"/>
                    <a:pt x="12618" y="2772"/>
                    <a:pt x="0" y="0"/>
                  </a:cubicBezTo>
                  <a:lnTo>
                    <a:pt x="0" y="15808"/>
                  </a:lnTo>
                  <a:lnTo>
                    <a:pt x="35867" y="15808"/>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9" name="Google Shape;529;p135"/>
          <p:cNvSpPr txBox="1">
            <a:spLocks noGrp="1"/>
          </p:cNvSpPr>
          <p:nvPr>
            <p:ph type="title"/>
          </p:nvPr>
        </p:nvSpPr>
        <p:spPr>
          <a:xfrm>
            <a:off x="819770" y="1404939"/>
            <a:ext cx="4916190" cy="1808037"/>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3700"/>
              <a:buFont typeface="Arial Narrow"/>
              <a:buNone/>
              <a:defRPr sz="37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0" name="Google Shape;530;p135"/>
          <p:cNvSpPr txBox="1">
            <a:spLocks noGrp="1"/>
          </p:cNvSpPr>
          <p:nvPr>
            <p:ph type="body" idx="1"/>
          </p:nvPr>
        </p:nvSpPr>
        <p:spPr>
          <a:xfrm>
            <a:off x="7053880" y="1514325"/>
            <a:ext cx="4658744" cy="4248000"/>
          </a:xfrm>
          <a:prstGeom prst="rect">
            <a:avLst/>
          </a:prstGeom>
          <a:noFill/>
          <a:ln>
            <a:noFill/>
          </a:ln>
        </p:spPr>
        <p:txBody>
          <a:bodyPr spcFirstLastPara="1" wrap="square" lIns="0" tIns="0" rIns="0" bIns="0" anchor="t" anchorCtr="0">
            <a:noAutofit/>
          </a:bodyPr>
          <a:lstStyle>
            <a:lvl1pPr marL="457200" lvl="0" indent="-368300" algn="l">
              <a:lnSpc>
                <a:spcPct val="95000"/>
              </a:lnSpc>
              <a:spcBef>
                <a:spcPts val="1200"/>
              </a:spcBef>
              <a:spcAft>
                <a:spcPts val="0"/>
              </a:spcAft>
              <a:buSzPts val="2200"/>
              <a:buChar char="•"/>
              <a:defRPr sz="2200"/>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1" name="Google Shape;531;p135"/>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2" name="Google Shape;532;p135"/>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Lopetus">
  <p:cSld name="Lopetus">
    <p:spTree>
      <p:nvGrpSpPr>
        <p:cNvPr id="1" name="Shape 533"/>
        <p:cNvGrpSpPr/>
        <p:nvPr/>
      </p:nvGrpSpPr>
      <p:grpSpPr>
        <a:xfrm>
          <a:off x="0" y="0"/>
          <a:ext cx="0" cy="0"/>
          <a:chOff x="0" y="0"/>
          <a:chExt cx="0" cy="0"/>
        </a:xfrm>
      </p:grpSpPr>
      <p:grpSp>
        <p:nvGrpSpPr>
          <p:cNvPr id="534" name="Google Shape;534;p136"/>
          <p:cNvGrpSpPr/>
          <p:nvPr/>
        </p:nvGrpSpPr>
        <p:grpSpPr>
          <a:xfrm>
            <a:off x="0" y="0"/>
            <a:ext cx="12193201" cy="6858000"/>
            <a:chOff x="166688" y="158750"/>
            <a:chExt cx="12163425" cy="6845301"/>
          </a:xfrm>
        </p:grpSpPr>
        <p:sp>
          <p:nvSpPr>
            <p:cNvPr id="535" name="Google Shape;535;p136"/>
            <p:cNvSpPr/>
            <p:nvPr/>
          </p:nvSpPr>
          <p:spPr>
            <a:xfrm>
              <a:off x="7885113" y="1652588"/>
              <a:ext cx="4445000" cy="5351463"/>
            </a:xfrm>
            <a:custGeom>
              <a:avLst/>
              <a:gdLst/>
              <a:ahLst/>
              <a:cxnLst/>
              <a:rect l="l" t="t" r="r" b="b"/>
              <a:pathLst>
                <a:path w="24755" h="29783" extrusionOk="0">
                  <a:moveTo>
                    <a:pt x="24755" y="0"/>
                  </a:moveTo>
                  <a:cubicBezTo>
                    <a:pt x="20509" y="2731"/>
                    <a:pt x="16519" y="6009"/>
                    <a:pt x="12889" y="9835"/>
                  </a:cubicBezTo>
                  <a:cubicBezTo>
                    <a:pt x="7462" y="15544"/>
                    <a:pt x="3054" y="22280"/>
                    <a:pt x="0" y="29783"/>
                  </a:cubicBezTo>
                  <a:lnTo>
                    <a:pt x="24755" y="29783"/>
                  </a:lnTo>
                  <a:lnTo>
                    <a:pt x="24755" y="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136"/>
            <p:cNvSpPr/>
            <p:nvPr/>
          </p:nvSpPr>
          <p:spPr>
            <a:xfrm>
              <a:off x="166688" y="2028825"/>
              <a:ext cx="12163425" cy="4975225"/>
            </a:xfrm>
            <a:custGeom>
              <a:avLst/>
              <a:gdLst/>
              <a:ahLst/>
              <a:cxnLst/>
              <a:rect l="l" t="t" r="r" b="b"/>
              <a:pathLst>
                <a:path w="67733" h="27696" extrusionOk="0">
                  <a:moveTo>
                    <a:pt x="67733" y="15074"/>
                  </a:moveTo>
                  <a:cubicBezTo>
                    <a:pt x="64127" y="12264"/>
                    <a:pt x="60164" y="9798"/>
                    <a:pt x="55867" y="7748"/>
                  </a:cubicBezTo>
                  <a:cubicBezTo>
                    <a:pt x="44048" y="2099"/>
                    <a:pt x="30400" y="0"/>
                    <a:pt x="16534" y="2570"/>
                  </a:cubicBezTo>
                  <a:cubicBezTo>
                    <a:pt x="10848" y="3619"/>
                    <a:pt x="5281" y="5438"/>
                    <a:pt x="0" y="8021"/>
                  </a:cubicBezTo>
                  <a:lnTo>
                    <a:pt x="0" y="27696"/>
                  </a:lnTo>
                  <a:lnTo>
                    <a:pt x="67733" y="27696"/>
                  </a:lnTo>
                  <a:lnTo>
                    <a:pt x="67733" y="15074"/>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136"/>
            <p:cNvSpPr/>
            <p:nvPr/>
          </p:nvSpPr>
          <p:spPr>
            <a:xfrm>
              <a:off x="7748588" y="158750"/>
              <a:ext cx="3668713" cy="3260725"/>
            </a:xfrm>
            <a:custGeom>
              <a:avLst/>
              <a:gdLst/>
              <a:ahLst/>
              <a:cxnLst/>
              <a:rect l="l" t="t" r="r" b="b"/>
              <a:pathLst>
                <a:path w="20424" h="18152" extrusionOk="0">
                  <a:moveTo>
                    <a:pt x="0" y="0"/>
                  </a:moveTo>
                  <a:cubicBezTo>
                    <a:pt x="433" y="2635"/>
                    <a:pt x="1305" y="5243"/>
                    <a:pt x="2651" y="7721"/>
                  </a:cubicBezTo>
                  <a:cubicBezTo>
                    <a:pt x="5035" y="12120"/>
                    <a:pt x="8781" y="15833"/>
                    <a:pt x="13643" y="18152"/>
                  </a:cubicBezTo>
                  <a:cubicBezTo>
                    <a:pt x="17090" y="14526"/>
                    <a:pt x="19464" y="9815"/>
                    <a:pt x="20167" y="4475"/>
                  </a:cubicBezTo>
                  <a:cubicBezTo>
                    <a:pt x="20362" y="2999"/>
                    <a:pt x="20424" y="1501"/>
                    <a:pt x="20347" y="0"/>
                  </a:cubicBezTo>
                  <a:lnTo>
                    <a:pt x="0" y="0"/>
                  </a:lnTo>
                  <a:close/>
                </a:path>
              </a:pathLst>
            </a:custGeom>
            <a:solidFill>
              <a:srgbClr val="E1E6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136"/>
            <p:cNvSpPr/>
            <p:nvPr/>
          </p:nvSpPr>
          <p:spPr>
            <a:xfrm>
              <a:off x="7885113" y="3419475"/>
              <a:ext cx="4445000" cy="3584575"/>
            </a:xfrm>
            <a:custGeom>
              <a:avLst/>
              <a:gdLst/>
              <a:ahLst/>
              <a:cxnLst/>
              <a:rect l="l" t="t" r="r" b="b"/>
              <a:pathLst>
                <a:path w="24755" h="19948" extrusionOk="0">
                  <a:moveTo>
                    <a:pt x="24755" y="7326"/>
                  </a:moveTo>
                  <a:cubicBezTo>
                    <a:pt x="21149" y="4516"/>
                    <a:pt x="17186" y="2050"/>
                    <a:pt x="12889" y="0"/>
                  </a:cubicBezTo>
                  <a:cubicBezTo>
                    <a:pt x="12889" y="0"/>
                    <a:pt x="12889" y="0"/>
                    <a:pt x="12889" y="0"/>
                  </a:cubicBezTo>
                  <a:cubicBezTo>
                    <a:pt x="12889" y="0"/>
                    <a:pt x="12889" y="0"/>
                    <a:pt x="12889" y="0"/>
                  </a:cubicBezTo>
                  <a:cubicBezTo>
                    <a:pt x="7462" y="5709"/>
                    <a:pt x="3054" y="12445"/>
                    <a:pt x="0" y="19948"/>
                  </a:cubicBezTo>
                  <a:lnTo>
                    <a:pt x="24755" y="19948"/>
                  </a:lnTo>
                  <a:lnTo>
                    <a:pt x="24755" y="7326"/>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136"/>
            <p:cNvSpPr/>
            <p:nvPr/>
          </p:nvSpPr>
          <p:spPr>
            <a:xfrm>
              <a:off x="10199688" y="1652588"/>
              <a:ext cx="2130425" cy="2232025"/>
            </a:xfrm>
            <a:custGeom>
              <a:avLst/>
              <a:gdLst/>
              <a:ahLst/>
              <a:cxnLst/>
              <a:rect l="l" t="t" r="r" b="b"/>
              <a:pathLst>
                <a:path w="11866" h="12419" extrusionOk="0">
                  <a:moveTo>
                    <a:pt x="11866" y="0"/>
                  </a:moveTo>
                  <a:cubicBezTo>
                    <a:pt x="7620" y="2731"/>
                    <a:pt x="3630" y="6009"/>
                    <a:pt x="0" y="9835"/>
                  </a:cubicBezTo>
                  <a:cubicBezTo>
                    <a:pt x="0" y="9835"/>
                    <a:pt x="0" y="9835"/>
                    <a:pt x="0" y="9835"/>
                  </a:cubicBezTo>
                  <a:cubicBezTo>
                    <a:pt x="0" y="9835"/>
                    <a:pt x="0" y="9835"/>
                    <a:pt x="0" y="9835"/>
                  </a:cubicBezTo>
                  <a:cubicBezTo>
                    <a:pt x="3613" y="11562"/>
                    <a:pt x="7674" y="12419"/>
                    <a:pt x="11866" y="12190"/>
                  </a:cubicBezTo>
                  <a:lnTo>
                    <a:pt x="11866" y="0"/>
                  </a:lnTo>
                  <a:close/>
                </a:path>
              </a:pathLst>
            </a:custGeom>
            <a:solidFill>
              <a:srgbClr val="2E50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136"/>
            <p:cNvSpPr/>
            <p:nvPr/>
          </p:nvSpPr>
          <p:spPr>
            <a:xfrm>
              <a:off x="3136901" y="2028825"/>
              <a:ext cx="7062788" cy="2867025"/>
            </a:xfrm>
            <a:custGeom>
              <a:avLst/>
              <a:gdLst/>
              <a:ahLst/>
              <a:cxnLst/>
              <a:rect l="l" t="t" r="r" b="b"/>
              <a:pathLst>
                <a:path w="39333" h="15960" extrusionOk="0">
                  <a:moveTo>
                    <a:pt x="0" y="2570"/>
                  </a:moveTo>
                  <a:cubicBezTo>
                    <a:pt x="0" y="2570"/>
                    <a:pt x="0" y="2570"/>
                    <a:pt x="0" y="2570"/>
                  </a:cubicBezTo>
                  <a:cubicBezTo>
                    <a:pt x="2384" y="6969"/>
                    <a:pt x="6130" y="10682"/>
                    <a:pt x="10992" y="13001"/>
                  </a:cubicBezTo>
                  <a:cubicBezTo>
                    <a:pt x="15506" y="15159"/>
                    <a:pt x="20720" y="15960"/>
                    <a:pt x="26016" y="14979"/>
                  </a:cubicBezTo>
                  <a:cubicBezTo>
                    <a:pt x="30936" y="14071"/>
                    <a:pt x="35625" y="11655"/>
                    <a:pt x="39333" y="7748"/>
                  </a:cubicBezTo>
                  <a:cubicBezTo>
                    <a:pt x="39333" y="7748"/>
                    <a:pt x="39333" y="7748"/>
                    <a:pt x="39333" y="7748"/>
                  </a:cubicBezTo>
                  <a:cubicBezTo>
                    <a:pt x="39333" y="7748"/>
                    <a:pt x="39333" y="7748"/>
                    <a:pt x="39333" y="7748"/>
                  </a:cubicBezTo>
                  <a:cubicBezTo>
                    <a:pt x="27514" y="2099"/>
                    <a:pt x="13866" y="0"/>
                    <a:pt x="0" y="2570"/>
                  </a:cubicBezTo>
                  <a:close/>
                </a:path>
              </a:pathLst>
            </a:custGeom>
            <a:solidFill>
              <a:srgbClr val="2E50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41" name="Google Shape;541;p136"/>
          <p:cNvSpPr txBox="1">
            <a:spLocks noGrp="1"/>
          </p:cNvSpPr>
          <p:nvPr>
            <p:ph type="title"/>
          </p:nvPr>
        </p:nvSpPr>
        <p:spPr>
          <a:xfrm>
            <a:off x="2059289" y="2996952"/>
            <a:ext cx="4455881" cy="1572384"/>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700"/>
              <a:buFont typeface="Arial Narrow"/>
              <a:buNone/>
              <a:defRPr sz="37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2" name="Google Shape;542;p136"/>
          <p:cNvSpPr txBox="1">
            <a:spLocks noGrp="1"/>
          </p:cNvSpPr>
          <p:nvPr>
            <p:ph type="body" idx="1"/>
          </p:nvPr>
        </p:nvSpPr>
        <p:spPr>
          <a:xfrm>
            <a:off x="2059290" y="4822552"/>
            <a:ext cx="2236510" cy="749149"/>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300"/>
              <a:buNone/>
              <a:defRPr sz="1300">
                <a:solidFill>
                  <a:schemeClr val="lt1"/>
                </a:solidFill>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3" name="Google Shape;543;p136"/>
          <p:cNvPicPr preferRelativeResize="0"/>
          <p:nvPr/>
        </p:nvPicPr>
        <p:blipFill rotWithShape="1">
          <a:blip r:embed="rId2">
            <a:alphaModFix/>
          </a:blip>
          <a:srcRect/>
          <a:stretch/>
        </p:blipFill>
        <p:spPr>
          <a:xfrm>
            <a:off x="684439" y="188259"/>
            <a:ext cx="5687933" cy="1864659"/>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Otsikkosivu">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66800"/>
            <a:ext cx="12192000" cy="5791199"/>
          </a:xfrm>
          <a:prstGeom prst="rect">
            <a:avLst/>
          </a:prstGeom>
        </p:spPr>
      </p:pic>
      <p:sp>
        <p:nvSpPr>
          <p:cNvPr id="2" name="Otsikko 1"/>
          <p:cNvSpPr>
            <a:spLocks noGrp="1"/>
          </p:cNvSpPr>
          <p:nvPr>
            <p:ph type="ctrTitle"/>
          </p:nvPr>
        </p:nvSpPr>
        <p:spPr>
          <a:xfrm>
            <a:off x="1487488" y="1796820"/>
            <a:ext cx="9601067" cy="1632181"/>
          </a:xfrm>
        </p:spPr>
        <p:txBody>
          <a:bodyPr anchor="ctr" anchorCtr="0">
            <a:noAutofit/>
          </a:bodyPr>
          <a:lstStyle>
            <a:lvl1pPr>
              <a:lnSpc>
                <a:spcPct val="100000"/>
              </a:lnSpc>
              <a:defRPr sz="4000"/>
            </a:lvl1pPr>
          </a:lstStyle>
          <a:p>
            <a:r>
              <a:rPr lang="fi-FI"/>
              <a:t>Muokkaa perustyyl. napsautt.</a:t>
            </a:r>
            <a:endParaRPr lang="fi-FI" dirty="0"/>
          </a:p>
        </p:txBody>
      </p:sp>
      <p:sp>
        <p:nvSpPr>
          <p:cNvPr id="10" name="Tekstin paikkamerkki 9"/>
          <p:cNvSpPr>
            <a:spLocks noGrp="1"/>
          </p:cNvSpPr>
          <p:nvPr>
            <p:ph type="body" sz="quarter" idx="13" hasCustomPrompt="1"/>
          </p:nvPr>
        </p:nvSpPr>
        <p:spPr>
          <a:xfrm>
            <a:off x="1528839" y="6065304"/>
            <a:ext cx="6487739" cy="428171"/>
          </a:xfrm>
        </p:spPr>
        <p:txBody>
          <a:bodyPr tIns="0" bIns="0" anchor="ctr" anchorCtr="0">
            <a:noAutofit/>
          </a:bodyPr>
          <a:lstStyle>
            <a:lvl1pPr marL="0" indent="0">
              <a:buNone/>
              <a:defRPr sz="2133">
                <a:solidFill>
                  <a:schemeClr val="bg1"/>
                </a:solidFill>
                <a:latin typeface="+mj-lt"/>
              </a:defRPr>
            </a:lvl1pPr>
          </a:lstStyle>
          <a:p>
            <a:pPr lvl="0"/>
            <a:r>
              <a:rPr lang="fi-FI" dirty="0"/>
              <a:t>Vastuualueen nimi tarvittaessa</a:t>
            </a:r>
          </a:p>
        </p:txBody>
      </p:sp>
      <p:sp>
        <p:nvSpPr>
          <p:cNvPr id="6" name="Tekstin paikkamerkki 9"/>
          <p:cNvSpPr>
            <a:spLocks noGrp="1"/>
          </p:cNvSpPr>
          <p:nvPr>
            <p:ph type="body" sz="quarter" idx="14" hasCustomPrompt="1"/>
          </p:nvPr>
        </p:nvSpPr>
        <p:spPr>
          <a:xfrm>
            <a:off x="1487488" y="3525011"/>
            <a:ext cx="9601067" cy="468583"/>
          </a:xfrm>
        </p:spPr>
        <p:txBody>
          <a:bodyPr tIns="0" bIns="0" anchor="t" anchorCtr="0">
            <a:noAutofit/>
          </a:bodyPr>
          <a:lstStyle>
            <a:lvl1pPr marL="0" indent="0">
              <a:lnSpc>
                <a:spcPct val="120000"/>
              </a:lnSpc>
              <a:spcAft>
                <a:spcPts val="0"/>
              </a:spcAft>
              <a:buNone/>
              <a:defRPr sz="1333" baseline="0">
                <a:solidFill>
                  <a:schemeClr val="tx1"/>
                </a:solidFill>
                <a:latin typeface="+mn-lt"/>
              </a:defRPr>
            </a:lvl1pPr>
          </a:lstStyle>
          <a:p>
            <a:pPr lvl="0"/>
            <a:r>
              <a:rPr lang="fi-FI" dirty="0"/>
              <a:t>Esittäjän/tapahtuman tiedot</a:t>
            </a:r>
          </a:p>
        </p:txBody>
      </p:sp>
      <p:pic>
        <p:nvPicPr>
          <p:cNvPr id="12" name="Kuva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4700" y="449077"/>
            <a:ext cx="4555200" cy="1140727"/>
          </a:xfrm>
          <a:prstGeom prst="rect">
            <a:avLst/>
          </a:prstGeom>
        </p:spPr>
      </p:pic>
    </p:spTree>
    <p:extLst>
      <p:ext uri="{BB962C8B-B14F-4D97-AF65-F5344CB8AC3E}">
        <p14:creationId xmlns:p14="http://schemas.microsoft.com/office/powerpoint/2010/main" val="17987417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Otsikkosivu hanketunnus">
    <p:spTree>
      <p:nvGrpSpPr>
        <p:cNvPr id="1" name=""/>
        <p:cNvGrpSpPr/>
        <p:nvPr/>
      </p:nvGrpSpPr>
      <p:grpSpPr>
        <a:xfrm>
          <a:off x="0" y="0"/>
          <a:ext cx="0" cy="0"/>
          <a:chOff x="0" y="0"/>
          <a:chExt cx="0" cy="0"/>
        </a:xfrm>
      </p:grpSpPr>
      <p:pic>
        <p:nvPicPr>
          <p:cNvPr id="13"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66800"/>
            <a:ext cx="12192000" cy="5791199"/>
          </a:xfrm>
          <a:prstGeom prst="rect">
            <a:avLst/>
          </a:prstGeom>
        </p:spPr>
      </p:pic>
      <p:sp>
        <p:nvSpPr>
          <p:cNvPr id="2" name="Otsikko 1"/>
          <p:cNvSpPr>
            <a:spLocks noGrp="1"/>
          </p:cNvSpPr>
          <p:nvPr>
            <p:ph type="ctrTitle"/>
          </p:nvPr>
        </p:nvSpPr>
        <p:spPr>
          <a:xfrm>
            <a:off x="1487488" y="1772816"/>
            <a:ext cx="9601067" cy="1464163"/>
          </a:xfrm>
        </p:spPr>
        <p:txBody>
          <a:bodyPr anchor="ctr" anchorCtr="0">
            <a:noAutofit/>
          </a:bodyPr>
          <a:lstStyle>
            <a:lvl1pPr>
              <a:lnSpc>
                <a:spcPct val="100000"/>
              </a:lnSpc>
              <a:defRPr sz="4000"/>
            </a:lvl1pPr>
          </a:lstStyle>
          <a:p>
            <a:r>
              <a:rPr lang="fi-FI"/>
              <a:t>Muokkaa perustyyl. napsautt.</a:t>
            </a:r>
            <a:endParaRPr lang="fi-FI" dirty="0"/>
          </a:p>
        </p:txBody>
      </p:sp>
      <p:sp>
        <p:nvSpPr>
          <p:cNvPr id="3" name="Alaotsikko 2"/>
          <p:cNvSpPr>
            <a:spLocks noGrp="1"/>
          </p:cNvSpPr>
          <p:nvPr>
            <p:ph type="subTitle" idx="1"/>
          </p:nvPr>
        </p:nvSpPr>
        <p:spPr>
          <a:xfrm>
            <a:off x="1487488" y="3236979"/>
            <a:ext cx="9601067" cy="480053"/>
          </a:xfrm>
        </p:spPr>
        <p:txBody>
          <a:bodyPr>
            <a:noAutofit/>
          </a:bodyPr>
          <a:lstStyle>
            <a:lvl1pPr marL="0" indent="0" algn="l">
              <a:lnSpc>
                <a:spcPct val="100000"/>
              </a:lnSpc>
              <a:spcBef>
                <a:spcPts val="0"/>
              </a:spcBef>
              <a:spcAft>
                <a:spcPts val="0"/>
              </a:spcAft>
              <a:buNone/>
              <a:defRPr sz="2133">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10" name="Tekstin paikkamerkki 9"/>
          <p:cNvSpPr>
            <a:spLocks noGrp="1"/>
          </p:cNvSpPr>
          <p:nvPr>
            <p:ph type="body" sz="quarter" idx="13" hasCustomPrompt="1"/>
          </p:nvPr>
        </p:nvSpPr>
        <p:spPr>
          <a:xfrm>
            <a:off x="1528839" y="6067200"/>
            <a:ext cx="6487739" cy="428171"/>
          </a:xfrm>
        </p:spPr>
        <p:txBody>
          <a:bodyPr tIns="0" bIns="0" anchor="ctr" anchorCtr="0">
            <a:noAutofit/>
          </a:bodyPr>
          <a:lstStyle>
            <a:lvl1pPr marL="0" indent="0">
              <a:buNone/>
              <a:defRPr sz="2133">
                <a:solidFill>
                  <a:schemeClr val="bg1"/>
                </a:solidFill>
                <a:latin typeface="+mj-lt"/>
              </a:defRPr>
            </a:lvl1pPr>
          </a:lstStyle>
          <a:p>
            <a:pPr lvl="0"/>
            <a:r>
              <a:rPr lang="fi-FI" dirty="0"/>
              <a:t>Vastuualueen nimi tarvittaessa</a:t>
            </a:r>
          </a:p>
        </p:txBody>
      </p:sp>
      <p:sp>
        <p:nvSpPr>
          <p:cNvPr id="6" name="Tekstin paikkamerkki 9"/>
          <p:cNvSpPr>
            <a:spLocks noGrp="1"/>
          </p:cNvSpPr>
          <p:nvPr>
            <p:ph type="body" sz="quarter" idx="14" hasCustomPrompt="1"/>
          </p:nvPr>
        </p:nvSpPr>
        <p:spPr>
          <a:xfrm>
            <a:off x="1487488" y="3717033"/>
            <a:ext cx="9601067" cy="384043"/>
          </a:xfrm>
        </p:spPr>
        <p:txBody>
          <a:bodyPr tIns="0" bIns="0" anchor="t" anchorCtr="0">
            <a:noAutofit/>
          </a:bodyPr>
          <a:lstStyle>
            <a:lvl1pPr marL="0" indent="0">
              <a:lnSpc>
                <a:spcPct val="100000"/>
              </a:lnSpc>
              <a:spcAft>
                <a:spcPts val="0"/>
              </a:spcAft>
              <a:buNone/>
              <a:defRPr sz="1333" baseline="0">
                <a:solidFill>
                  <a:schemeClr val="tx1"/>
                </a:solidFill>
                <a:latin typeface="+mn-lt"/>
              </a:defRPr>
            </a:lvl1pPr>
          </a:lstStyle>
          <a:p>
            <a:pPr lvl="0"/>
            <a:r>
              <a:rPr lang="fi-FI" dirty="0"/>
              <a:t>Esittäjän/tapahtuman tiedot</a:t>
            </a:r>
          </a:p>
        </p:txBody>
      </p:sp>
      <p:sp>
        <p:nvSpPr>
          <p:cNvPr id="9" name="Kuvan paikkamerkki 8"/>
          <p:cNvSpPr>
            <a:spLocks noGrp="1"/>
          </p:cNvSpPr>
          <p:nvPr>
            <p:ph type="pic" sz="quarter" idx="15" hasCustomPrompt="1"/>
          </p:nvPr>
        </p:nvSpPr>
        <p:spPr>
          <a:xfrm>
            <a:off x="10224597" y="404813"/>
            <a:ext cx="1248000" cy="1248000"/>
          </a:xfrm>
        </p:spPr>
        <p:txBody>
          <a:bodyPr>
            <a:normAutofit/>
          </a:bodyPr>
          <a:lstStyle>
            <a:lvl1pPr marL="0" indent="0" algn="ctr">
              <a:spcAft>
                <a:spcPts val="0"/>
              </a:spcAft>
              <a:buFontTx/>
              <a:buNone/>
              <a:defRPr sz="1200" baseline="0">
                <a:solidFill>
                  <a:schemeClr val="bg1">
                    <a:lumMod val="65000"/>
                  </a:schemeClr>
                </a:solidFill>
              </a:defRPr>
            </a:lvl1pPr>
          </a:lstStyle>
          <a:p>
            <a:r>
              <a:rPr lang="fi-FI" dirty="0"/>
              <a:t>Hanketunnus   </a:t>
            </a:r>
            <a:r>
              <a:rPr lang="fr-FR" dirty="0"/>
              <a:t>2,6 x 2,6 cm    155 x 155 px</a:t>
            </a:r>
            <a:endParaRPr lang="fi-FI" dirty="0"/>
          </a:p>
        </p:txBody>
      </p:sp>
      <p:pic>
        <p:nvPicPr>
          <p:cNvPr id="12" name="Kuva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4700" y="449077"/>
            <a:ext cx="4555200" cy="1140727"/>
          </a:xfrm>
          <a:prstGeom prst="rect">
            <a:avLst/>
          </a:prstGeom>
        </p:spPr>
      </p:pic>
    </p:spTree>
    <p:extLst>
      <p:ext uri="{BB962C8B-B14F-4D97-AF65-F5344CB8AC3E}">
        <p14:creationId xmlns:p14="http://schemas.microsoft.com/office/powerpoint/2010/main" val="35893035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1C211216-412F-44BC-A83A-B2A80E9EC161}" type="datetime1">
              <a:rPr lang="fi-FI" smtClean="0"/>
              <a:t>26.5.2020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2D72BAF-8CDA-4878-B74D-CAA2BE485765}" type="slidenum">
              <a:rPr lang="fi-FI" smtClean="0"/>
              <a:t>‹#›</a:t>
            </a:fld>
            <a:endParaRPr lang="fi-FI"/>
          </a:p>
        </p:txBody>
      </p:sp>
    </p:spTree>
    <p:extLst>
      <p:ext uri="{BB962C8B-B14F-4D97-AF65-F5344CB8AC3E}">
        <p14:creationId xmlns:p14="http://schemas.microsoft.com/office/powerpoint/2010/main" val="12141802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tsikko ja sisältö väliotsikoll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672000" y="1836057"/>
            <a:ext cx="9840000" cy="4290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B09FAE37-2DE2-41BD-97FD-C689329C0CB9}" type="datetime1">
              <a:rPr lang="fi-FI" smtClean="0"/>
              <a:t>26.5.2020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2D72BAF-8CDA-4878-B74D-CAA2BE485765}" type="slidenum">
              <a:rPr lang="fi-FI" smtClean="0"/>
              <a:t>‹#›</a:t>
            </a:fld>
            <a:endParaRPr lang="fi-FI"/>
          </a:p>
        </p:txBody>
      </p:sp>
      <p:sp>
        <p:nvSpPr>
          <p:cNvPr id="8" name="Tekstin paikkamerkki 7"/>
          <p:cNvSpPr>
            <a:spLocks noGrp="1"/>
          </p:cNvSpPr>
          <p:nvPr>
            <p:ph type="body" sz="quarter" idx="13" hasCustomPrompt="1"/>
          </p:nvPr>
        </p:nvSpPr>
        <p:spPr>
          <a:xfrm>
            <a:off x="672000" y="1391824"/>
            <a:ext cx="9840000" cy="503237"/>
          </a:xfrm>
        </p:spPr>
        <p:txBody>
          <a:bodyPr/>
          <a:lstStyle>
            <a:lvl1pPr marL="0" indent="0">
              <a:buNone/>
              <a:defRPr b="1" baseline="0"/>
            </a:lvl1pPr>
          </a:lstStyle>
          <a:p>
            <a:pPr lvl="0"/>
            <a:r>
              <a:rPr lang="fi-FI" dirty="0"/>
              <a:t>Lisää väliotsikko napsauttamalla</a:t>
            </a:r>
          </a:p>
        </p:txBody>
      </p:sp>
      <p:sp>
        <p:nvSpPr>
          <p:cNvPr id="7" name="Otsikko 6"/>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27924649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768000" y="1386000"/>
            <a:ext cx="5040000" cy="4779304"/>
          </a:xfrm>
        </p:spPr>
        <p:txBody>
          <a:bodyPr>
            <a:normAutofit/>
          </a:bodyPr>
          <a:lstStyle>
            <a:lvl1pPr>
              <a:spcBef>
                <a:spcPts val="0"/>
              </a:spcBef>
              <a:spcAft>
                <a:spcPts val="1600"/>
              </a:spcAft>
              <a:defRPr sz="1867"/>
            </a:lvl1pPr>
            <a:lvl2pPr>
              <a:spcBef>
                <a:spcPts val="0"/>
              </a:spcBef>
              <a:spcAft>
                <a:spcPts val="1600"/>
              </a:spcAft>
              <a:defRPr sz="1867"/>
            </a:lvl2pPr>
            <a:lvl3pPr>
              <a:spcBef>
                <a:spcPts val="0"/>
              </a:spcBef>
              <a:spcAft>
                <a:spcPts val="1600"/>
              </a:spcAft>
              <a:defRPr sz="1867"/>
            </a:lvl3pPr>
            <a:lvl4pPr>
              <a:spcBef>
                <a:spcPts val="0"/>
              </a:spcBef>
              <a:spcAft>
                <a:spcPts val="1600"/>
              </a:spcAft>
              <a:defRPr sz="1867"/>
            </a:lvl4pPr>
            <a:lvl5pPr>
              <a:spcBef>
                <a:spcPts val="0"/>
              </a:spcBef>
              <a:spcAft>
                <a:spcPts val="1600"/>
              </a:spcAft>
              <a:defRPr sz="1867"/>
            </a:lvl5pPr>
            <a:lvl6pPr>
              <a:defRPr sz="2400"/>
            </a:lvl6pPr>
            <a:lvl7pPr>
              <a:defRPr sz="2400"/>
            </a:lvl7pPr>
            <a:lvl8pPr>
              <a:defRPr sz="2400"/>
            </a:lvl8pPr>
            <a:lvl9pPr>
              <a:defRPr sz="2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5711957" y="1386000"/>
            <a:ext cx="5088000" cy="4779304"/>
          </a:xfrm>
        </p:spPr>
        <p:txBody>
          <a:bodyPr>
            <a:normAutofit/>
          </a:bodyPr>
          <a:lstStyle>
            <a:lvl1pPr>
              <a:spcAft>
                <a:spcPts val="1600"/>
              </a:spcAft>
              <a:defRPr sz="1867"/>
            </a:lvl1pPr>
            <a:lvl2pPr>
              <a:spcAft>
                <a:spcPts val="1600"/>
              </a:spcAft>
              <a:defRPr sz="1867"/>
            </a:lvl2pPr>
            <a:lvl3pPr>
              <a:spcAft>
                <a:spcPts val="1600"/>
              </a:spcAft>
              <a:defRPr sz="1867"/>
            </a:lvl3pPr>
            <a:lvl4pPr>
              <a:spcAft>
                <a:spcPts val="1600"/>
              </a:spcAft>
              <a:defRPr sz="1867"/>
            </a:lvl4pPr>
            <a:lvl5pPr>
              <a:spcAft>
                <a:spcPts val="1600"/>
              </a:spcAft>
              <a:defRPr sz="1867"/>
            </a:lvl5pPr>
            <a:lvl6pPr>
              <a:defRPr sz="2400"/>
            </a:lvl6pPr>
            <a:lvl7pPr>
              <a:defRPr sz="2400"/>
            </a:lvl7pPr>
            <a:lvl8pPr>
              <a:defRPr sz="2400"/>
            </a:lvl8pPr>
            <a:lvl9pPr>
              <a:defRPr sz="2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fld id="{9A2B385D-328E-49CF-8A2F-B87A2E90108C}" type="datetime1">
              <a:rPr lang="fi-FI" smtClean="0"/>
              <a:t>26.5.2020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2D72BAF-8CDA-4878-B74D-CAA2BE485765}" type="slidenum">
              <a:rPr lang="fi-FI" smtClean="0"/>
              <a:t>‹#›</a:t>
            </a:fld>
            <a:endParaRPr lang="fi-FI"/>
          </a:p>
        </p:txBody>
      </p:sp>
    </p:spTree>
    <p:extLst>
      <p:ext uri="{BB962C8B-B14F-4D97-AF65-F5344CB8AC3E}">
        <p14:creationId xmlns:p14="http://schemas.microsoft.com/office/powerpoint/2010/main" val="110910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Otsikkodia kuva 1">
  <p:cSld name="Otsikkodia kuva 1">
    <p:spTree>
      <p:nvGrpSpPr>
        <p:cNvPr id="1" name="Shape 72"/>
        <p:cNvGrpSpPr/>
        <p:nvPr/>
      </p:nvGrpSpPr>
      <p:grpSpPr>
        <a:xfrm>
          <a:off x="0" y="0"/>
          <a:ext cx="0" cy="0"/>
          <a:chOff x="0" y="0"/>
          <a:chExt cx="0" cy="0"/>
        </a:xfrm>
      </p:grpSpPr>
      <p:pic>
        <p:nvPicPr>
          <p:cNvPr id="73" name="Google Shape;73;p41" descr="Kuva, joka sisältää kohteen henkilö, sisä, mies, pöytä"/>
          <p:cNvPicPr preferRelativeResize="0"/>
          <p:nvPr/>
        </p:nvPicPr>
        <p:blipFill rotWithShape="1">
          <a:blip r:embed="rId2">
            <a:alphaModFix/>
          </a:blip>
          <a:srcRect/>
          <a:stretch/>
        </p:blipFill>
        <p:spPr>
          <a:xfrm>
            <a:off x="7102800" y="972000"/>
            <a:ext cx="5090400" cy="5889600"/>
          </a:xfrm>
          <a:prstGeom prst="rect">
            <a:avLst/>
          </a:prstGeom>
          <a:noFill/>
          <a:ln>
            <a:noFill/>
          </a:ln>
        </p:spPr>
      </p:pic>
      <p:grpSp>
        <p:nvGrpSpPr>
          <p:cNvPr id="74" name="Google Shape;74;p41"/>
          <p:cNvGrpSpPr/>
          <p:nvPr/>
        </p:nvGrpSpPr>
        <p:grpSpPr>
          <a:xfrm>
            <a:off x="0" y="0"/>
            <a:ext cx="12193200" cy="6858000"/>
            <a:chOff x="166688" y="158750"/>
            <a:chExt cx="12163426" cy="6845301"/>
          </a:xfrm>
        </p:grpSpPr>
        <p:sp>
          <p:nvSpPr>
            <p:cNvPr id="75" name="Google Shape;75;p41"/>
            <p:cNvSpPr/>
            <p:nvPr/>
          </p:nvSpPr>
          <p:spPr>
            <a:xfrm>
              <a:off x="7308851" y="158750"/>
              <a:ext cx="3365500" cy="3079750"/>
            </a:xfrm>
            <a:custGeom>
              <a:avLst/>
              <a:gdLst/>
              <a:ahLst/>
              <a:cxnLst/>
              <a:rect l="l" t="t" r="r" b="b"/>
              <a:pathLst>
                <a:path w="18750" h="17137" extrusionOk="0">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41"/>
            <p:cNvSpPr/>
            <p:nvPr/>
          </p:nvSpPr>
          <p:spPr>
            <a:xfrm>
              <a:off x="9563101" y="158750"/>
              <a:ext cx="2767013" cy="3076575"/>
            </a:xfrm>
            <a:custGeom>
              <a:avLst/>
              <a:gdLst/>
              <a:ahLst/>
              <a:cxnLst/>
              <a:rect l="l" t="t" r="r" b="b"/>
              <a:pathLst>
                <a:path w="15411" h="17126" extrusionOk="0">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41"/>
            <p:cNvSpPr/>
            <p:nvPr/>
          </p:nvSpPr>
          <p:spPr>
            <a:xfrm>
              <a:off x="166688" y="1966913"/>
              <a:ext cx="9393238" cy="5037138"/>
            </a:xfrm>
            <a:custGeom>
              <a:avLst/>
              <a:gdLst/>
              <a:ahLst/>
              <a:cxnLst/>
              <a:rect l="l" t="t" r="r" b="b"/>
              <a:pathLst>
                <a:path w="52312" h="28039" extrusionOk="0">
                  <a:moveTo>
                    <a:pt x="52312" y="7076"/>
                  </a:moveTo>
                  <a:cubicBezTo>
                    <a:pt x="41519" y="1917"/>
                    <a:pt x="29055" y="0"/>
                    <a:pt x="16393" y="2347"/>
                  </a:cubicBezTo>
                  <a:cubicBezTo>
                    <a:pt x="10734" y="3391"/>
                    <a:pt x="5203" y="5270"/>
                    <a:pt x="0" y="7978"/>
                  </a:cubicBezTo>
                  <a:lnTo>
                    <a:pt x="0" y="28039"/>
                  </a:lnTo>
                  <a:lnTo>
                    <a:pt x="39502" y="28039"/>
                  </a:lnTo>
                  <a:cubicBezTo>
                    <a:pt x="42283" y="20079"/>
                    <a:pt x="46702" y="12977"/>
                    <a:pt x="52312" y="7076"/>
                  </a:cubicBez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41"/>
            <p:cNvSpPr/>
            <p:nvPr/>
          </p:nvSpPr>
          <p:spPr>
            <a:xfrm>
              <a:off x="3111501" y="1966913"/>
              <a:ext cx="6448425" cy="2617788"/>
            </a:xfrm>
            <a:custGeom>
              <a:avLst/>
              <a:gdLst/>
              <a:ahLst/>
              <a:cxnLst/>
              <a:rect l="l" t="t" r="r" b="b"/>
              <a:pathLst>
                <a:path w="35919" h="14576" extrusionOk="0">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79" name="Google Shape;79;p41"/>
          <p:cNvSpPr txBox="1">
            <a:spLocks noGrp="1"/>
          </p:cNvSpPr>
          <p:nvPr>
            <p:ph type="ctrTitle"/>
          </p:nvPr>
        </p:nvSpPr>
        <p:spPr>
          <a:xfrm>
            <a:off x="2026920" y="3073399"/>
            <a:ext cx="6661368" cy="186404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FFFFFF"/>
              </a:buClr>
              <a:buSzPts val="4100"/>
              <a:buFont typeface="Arial Narrow"/>
              <a:buNone/>
              <a:defRPr sz="4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subTitle" idx="1"/>
          </p:nvPr>
        </p:nvSpPr>
        <p:spPr>
          <a:xfrm>
            <a:off x="2026920" y="5318760"/>
            <a:ext cx="8641080" cy="702528"/>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SzPts val="1300"/>
              <a:buNone/>
              <a:defRPr sz="1300">
                <a:solidFill>
                  <a:srgbClr val="FFFFFF"/>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1" name="Google Shape;81;p41"/>
          <p:cNvPicPr preferRelativeResize="0"/>
          <p:nvPr/>
        </p:nvPicPr>
        <p:blipFill rotWithShape="1">
          <a:blip r:embed="rId3">
            <a:alphaModFix/>
          </a:blip>
          <a:srcRect/>
          <a:stretch/>
        </p:blipFill>
        <p:spPr>
          <a:xfrm>
            <a:off x="684439" y="188259"/>
            <a:ext cx="5687933" cy="1864659"/>
          </a:xfrm>
          <a:prstGeom prst="rect">
            <a:avLst/>
          </a:prstGeom>
          <a:noFill/>
          <a:ln>
            <a:noFill/>
          </a:ln>
        </p:spPr>
      </p:pic>
      <p:grpSp>
        <p:nvGrpSpPr>
          <p:cNvPr id="82" name="Google Shape;82;p41"/>
          <p:cNvGrpSpPr/>
          <p:nvPr/>
        </p:nvGrpSpPr>
        <p:grpSpPr>
          <a:xfrm>
            <a:off x="2952933" y="-4764"/>
            <a:ext cx="9241594" cy="6858000"/>
            <a:chOff x="2938463" y="7938"/>
            <a:chExt cx="9220200" cy="6842125"/>
          </a:xfrm>
        </p:grpSpPr>
        <p:sp>
          <p:nvSpPr>
            <p:cNvPr id="83" name="Google Shape;83;p41"/>
            <p:cNvSpPr/>
            <p:nvPr/>
          </p:nvSpPr>
          <p:spPr>
            <a:xfrm>
              <a:off x="9388475" y="7938"/>
              <a:ext cx="1116013" cy="3076575"/>
            </a:xfrm>
            <a:custGeom>
              <a:avLst/>
              <a:gdLst/>
              <a:ahLst/>
              <a:cxnLst/>
              <a:rect l="l" t="t" r="r" b="b"/>
              <a:pathLst>
                <a:path w="6206" h="17137" extrusionOk="0">
                  <a:moveTo>
                    <a:pt x="0" y="17137"/>
                  </a:moveTo>
                  <a:cubicBezTo>
                    <a:pt x="3148" y="13825"/>
                    <a:pt x="5316" y="9524"/>
                    <a:pt x="5958" y="4647"/>
                  </a:cubicBezTo>
                  <a:cubicBezTo>
                    <a:pt x="6161" y="3115"/>
                    <a:pt x="6206" y="1557"/>
                    <a:pt x="6087" y="0"/>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41"/>
            <p:cNvSpPr/>
            <p:nvPr/>
          </p:nvSpPr>
          <p:spPr>
            <a:xfrm>
              <a:off x="2938463" y="2235200"/>
              <a:ext cx="6450013" cy="2197100"/>
            </a:xfrm>
            <a:custGeom>
              <a:avLst/>
              <a:gdLst/>
              <a:ahLst/>
              <a:cxnLst/>
              <a:rect l="l" t="t" r="r" b="b"/>
              <a:pathLst>
                <a:path w="35919" h="12228" extrusionOk="0">
                  <a:moveTo>
                    <a:pt x="0" y="0"/>
                  </a:moveTo>
                  <a:cubicBezTo>
                    <a:pt x="0" y="0"/>
                    <a:pt x="0" y="0"/>
                    <a:pt x="0" y="0"/>
                  </a:cubicBezTo>
                  <a:cubicBezTo>
                    <a:pt x="2177" y="4017"/>
                    <a:pt x="5598" y="7408"/>
                    <a:pt x="10038" y="9526"/>
                  </a:cubicBezTo>
                  <a:cubicBezTo>
                    <a:pt x="14161" y="11496"/>
                    <a:pt x="18921" y="12228"/>
                    <a:pt x="23758" y="11332"/>
                  </a:cubicBezTo>
                  <a:cubicBezTo>
                    <a:pt x="28251" y="10503"/>
                    <a:pt x="32533" y="8297"/>
                    <a:pt x="35919" y="4729"/>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41"/>
            <p:cNvSpPr/>
            <p:nvPr/>
          </p:nvSpPr>
          <p:spPr>
            <a:xfrm>
              <a:off x="7089775" y="992188"/>
              <a:ext cx="5068888" cy="5857875"/>
            </a:xfrm>
            <a:custGeom>
              <a:avLst/>
              <a:gdLst/>
              <a:ahLst/>
              <a:cxnLst/>
              <a:rect l="l" t="t" r="r" b="b"/>
              <a:pathLst>
                <a:path w="28223" h="32612" extrusionOk="0">
                  <a:moveTo>
                    <a:pt x="28223" y="0"/>
                  </a:moveTo>
                  <a:cubicBezTo>
                    <a:pt x="22624" y="2945"/>
                    <a:pt x="17404" y="6777"/>
                    <a:pt x="12805" y="11623"/>
                  </a:cubicBezTo>
                  <a:cubicBezTo>
                    <a:pt x="7179" y="17543"/>
                    <a:pt x="2827" y="24650"/>
                    <a:pt x="0" y="32612"/>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41"/>
            <p:cNvSpPr/>
            <p:nvPr/>
          </p:nvSpPr>
          <p:spPr>
            <a:xfrm>
              <a:off x="9377392" y="3082917"/>
              <a:ext cx="2768600" cy="493713"/>
            </a:xfrm>
            <a:custGeom>
              <a:avLst/>
              <a:gdLst/>
              <a:ahLst/>
              <a:cxnLst/>
              <a:rect l="l" t="t" r="r" b="b"/>
              <a:pathLst>
                <a:path w="15418" h="2747" extrusionOk="0">
                  <a:moveTo>
                    <a:pt x="0" y="0"/>
                  </a:moveTo>
                  <a:cubicBezTo>
                    <a:pt x="4190" y="2003"/>
                    <a:pt x="9027" y="2747"/>
                    <a:pt x="13942" y="1836"/>
                  </a:cubicBezTo>
                  <a:cubicBezTo>
                    <a:pt x="14437" y="1745"/>
                    <a:pt x="14929" y="1637"/>
                    <a:pt x="15418" y="1513"/>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41"/>
            <p:cNvSpPr/>
            <p:nvPr/>
          </p:nvSpPr>
          <p:spPr>
            <a:xfrm>
              <a:off x="6388100" y="2176195"/>
              <a:ext cx="5770563" cy="2806966"/>
            </a:xfrm>
            <a:custGeom>
              <a:avLst/>
              <a:gdLst/>
              <a:ahLst/>
              <a:cxnLst/>
              <a:rect l="l" t="t" r="r" b="b"/>
              <a:pathLst>
                <a:path w="32132" h="15735" extrusionOk="0">
                  <a:moveTo>
                    <a:pt x="32132" y="15735"/>
                  </a:moveTo>
                  <a:cubicBezTo>
                    <a:pt x="27699" y="11519"/>
                    <a:pt x="22536" y="7920"/>
                    <a:pt x="16714" y="5143"/>
                  </a:cubicBezTo>
                  <a:cubicBezTo>
                    <a:pt x="11476" y="2639"/>
                    <a:pt x="5850" y="887"/>
                    <a:pt x="0" y="0"/>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uva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a:xfrm>
            <a:off x="5711957" y="1386115"/>
            <a:ext cx="5088000" cy="4779189"/>
          </a:xfrm>
        </p:spPr>
        <p:txBody>
          <a:bodyPr>
            <a:normAutofit/>
          </a:bodyPr>
          <a:lstStyle>
            <a:lvl1pPr>
              <a:spcAft>
                <a:spcPts val="1600"/>
              </a:spcAft>
              <a:defRPr sz="1867"/>
            </a:lvl1pPr>
            <a:lvl2pPr>
              <a:spcAft>
                <a:spcPts val="1600"/>
              </a:spcAft>
              <a:defRPr sz="1867"/>
            </a:lvl2pPr>
            <a:lvl3pPr>
              <a:spcAft>
                <a:spcPts val="1600"/>
              </a:spcAft>
              <a:defRPr sz="1867"/>
            </a:lvl3pPr>
            <a:lvl4pPr>
              <a:spcAft>
                <a:spcPts val="1600"/>
              </a:spcAft>
              <a:defRPr sz="1867"/>
            </a:lvl4pPr>
            <a:lvl5pPr>
              <a:spcAft>
                <a:spcPts val="1600"/>
              </a:spcAft>
              <a:defRPr sz="1867"/>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4856166E-3385-4E75-90B8-42D60FB3A95F}" type="datetime1">
              <a:rPr lang="fi-FI" smtClean="0"/>
              <a:t>26.5.2020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2D72BAF-8CDA-4878-B74D-CAA2BE485765}" type="slidenum">
              <a:rPr lang="fi-FI" smtClean="0"/>
              <a:t>‹#›</a:t>
            </a:fld>
            <a:endParaRPr lang="fi-FI"/>
          </a:p>
        </p:txBody>
      </p:sp>
      <p:sp>
        <p:nvSpPr>
          <p:cNvPr id="9" name="Kuvan paikkamerkki 8"/>
          <p:cNvSpPr>
            <a:spLocks noGrp="1"/>
          </p:cNvSpPr>
          <p:nvPr>
            <p:ph type="pic" sz="quarter" idx="13" hasCustomPrompt="1"/>
          </p:nvPr>
        </p:nvSpPr>
        <p:spPr>
          <a:xfrm>
            <a:off x="816000" y="1476000"/>
            <a:ext cx="4607984" cy="4608000"/>
          </a:xfrm>
          <a:solidFill>
            <a:schemeClr val="bg1">
              <a:lumMod val="85000"/>
            </a:schemeClr>
          </a:solidFill>
        </p:spPr>
        <p:txBody>
          <a:bodyPr/>
          <a:lstStyle>
            <a:lvl1pPr marL="0" marR="0" indent="0" algn="l" defTabSz="1219170" rtl="0" eaLnBrk="1" fontAlgn="auto" latinLnBrk="0" hangingPunct="1">
              <a:lnSpc>
                <a:spcPct val="100000"/>
              </a:lnSpc>
              <a:spcBef>
                <a:spcPts val="0"/>
              </a:spcBef>
              <a:spcAft>
                <a:spcPts val="1067"/>
              </a:spcAft>
              <a:buClrTx/>
              <a:buSzTx/>
              <a:buFont typeface="Verdana" panose="020B0604030504040204" pitchFamily="34" charset="0"/>
              <a:buNone/>
              <a:tabLst/>
              <a:defRPr sz="2133"/>
            </a:lvl1pPr>
          </a:lstStyle>
          <a:p>
            <a:r>
              <a:rPr lang="fi-FI" dirty="0"/>
              <a:t>Lisää kuva                                    9,6 x 9,6 cm | </a:t>
            </a:r>
            <a:r>
              <a:rPr lang="fr-FR" dirty="0"/>
              <a:t>565 px x 565 px</a:t>
            </a:r>
            <a:endParaRPr lang="fi-FI" dirty="0"/>
          </a:p>
          <a:p>
            <a:endParaRPr lang="fi-FI" dirty="0"/>
          </a:p>
        </p:txBody>
      </p:sp>
    </p:spTree>
    <p:extLst>
      <p:ext uri="{BB962C8B-B14F-4D97-AF65-F5344CB8AC3E}">
        <p14:creationId xmlns:p14="http://schemas.microsoft.com/office/powerpoint/2010/main" val="25477042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uvia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a:xfrm>
            <a:off x="5711957" y="1386115"/>
            <a:ext cx="5088000" cy="4779189"/>
          </a:xfrm>
        </p:spPr>
        <p:txBody>
          <a:bodyPr>
            <a:normAutofit/>
          </a:bodyPr>
          <a:lstStyle>
            <a:lvl1pPr>
              <a:spcAft>
                <a:spcPts val="1600"/>
              </a:spcAft>
              <a:defRPr sz="1867"/>
            </a:lvl1pPr>
            <a:lvl2pPr>
              <a:spcAft>
                <a:spcPts val="1600"/>
              </a:spcAft>
              <a:defRPr sz="1867"/>
            </a:lvl2pPr>
            <a:lvl3pPr>
              <a:spcAft>
                <a:spcPts val="1600"/>
              </a:spcAft>
              <a:defRPr sz="1867"/>
            </a:lvl3pPr>
            <a:lvl4pPr>
              <a:spcAft>
                <a:spcPts val="1600"/>
              </a:spcAft>
              <a:defRPr sz="1867"/>
            </a:lvl4pPr>
            <a:lvl5pPr>
              <a:spcAft>
                <a:spcPts val="1600"/>
              </a:spcAft>
              <a:defRPr sz="1867"/>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14315906-2EEB-49D6-AE2A-991E992C9A6F}" type="datetime1">
              <a:rPr lang="fi-FI" smtClean="0"/>
              <a:t>26.5.2020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2D72BAF-8CDA-4878-B74D-CAA2BE485765}" type="slidenum">
              <a:rPr lang="fi-FI" smtClean="0"/>
              <a:t>‹#›</a:t>
            </a:fld>
            <a:endParaRPr lang="fi-FI"/>
          </a:p>
        </p:txBody>
      </p:sp>
      <p:sp>
        <p:nvSpPr>
          <p:cNvPr id="9" name="Kuvan paikkamerkki 8"/>
          <p:cNvSpPr>
            <a:spLocks noGrp="1"/>
          </p:cNvSpPr>
          <p:nvPr>
            <p:ph type="pic" sz="quarter" idx="13" hasCustomPrompt="1"/>
          </p:nvPr>
        </p:nvSpPr>
        <p:spPr>
          <a:xfrm>
            <a:off x="815413" y="1475999"/>
            <a:ext cx="4608000" cy="1344000"/>
          </a:xfrm>
          <a:solidFill>
            <a:schemeClr val="bg1">
              <a:lumMod val="85000"/>
            </a:schemeClr>
          </a:solidFill>
        </p:spPr>
        <p:txBody>
          <a:bodyPr/>
          <a:lstStyle>
            <a:lvl1pPr marL="0" marR="0" indent="0" algn="l" defTabSz="1219170" rtl="0" eaLnBrk="1" fontAlgn="auto" latinLnBrk="0" hangingPunct="1">
              <a:lnSpc>
                <a:spcPct val="100000"/>
              </a:lnSpc>
              <a:spcBef>
                <a:spcPts val="0"/>
              </a:spcBef>
              <a:spcAft>
                <a:spcPts val="1067"/>
              </a:spcAft>
              <a:buClrTx/>
              <a:buSzTx/>
              <a:buFont typeface="Verdana" panose="020B0604030504040204" pitchFamily="34" charset="0"/>
              <a:buNone/>
              <a:tabLst/>
              <a:defRPr sz="2133" baseline="0"/>
            </a:lvl1pPr>
          </a:lstStyle>
          <a:p>
            <a:r>
              <a:rPr lang="fi-FI" dirty="0"/>
              <a:t>Lisää kuva                                    2,8 x 9,6 cm </a:t>
            </a:r>
            <a:r>
              <a:rPr lang="fr-FR" dirty="0"/>
              <a:t>| 165 cm x 565 px</a:t>
            </a:r>
            <a:endParaRPr lang="fi-FI" dirty="0"/>
          </a:p>
        </p:txBody>
      </p:sp>
      <p:sp>
        <p:nvSpPr>
          <p:cNvPr id="10" name="Kuvan paikkamerkki 8"/>
          <p:cNvSpPr>
            <a:spLocks noGrp="1"/>
          </p:cNvSpPr>
          <p:nvPr>
            <p:ph type="pic" sz="quarter" idx="14" hasCustomPrompt="1"/>
          </p:nvPr>
        </p:nvSpPr>
        <p:spPr>
          <a:xfrm>
            <a:off x="815413" y="3140968"/>
            <a:ext cx="4608000" cy="1344000"/>
          </a:xfrm>
          <a:solidFill>
            <a:schemeClr val="bg1">
              <a:lumMod val="85000"/>
            </a:schemeClr>
          </a:solidFill>
        </p:spPr>
        <p:txBody>
          <a:bodyPr/>
          <a:lstStyle>
            <a:lvl1pPr marL="0" marR="0" indent="0" algn="l" defTabSz="1219170" rtl="0" eaLnBrk="1" fontAlgn="auto" latinLnBrk="0" hangingPunct="1">
              <a:lnSpc>
                <a:spcPct val="100000"/>
              </a:lnSpc>
              <a:spcBef>
                <a:spcPts val="0"/>
              </a:spcBef>
              <a:spcAft>
                <a:spcPts val="1067"/>
              </a:spcAft>
              <a:buClrTx/>
              <a:buSzTx/>
              <a:buFont typeface="Verdana" panose="020B0604030504040204" pitchFamily="34" charset="0"/>
              <a:buNone/>
              <a:tabLst/>
              <a:defRPr sz="2133"/>
            </a:lvl1pPr>
          </a:lstStyle>
          <a:p>
            <a:r>
              <a:rPr lang="fi-FI" dirty="0"/>
              <a:t>Lisää kuva                                    2,8 x 9,6 cm </a:t>
            </a:r>
            <a:r>
              <a:rPr lang="fr-FR" dirty="0"/>
              <a:t>| 165 cm x 565 px</a:t>
            </a:r>
            <a:endParaRPr lang="fi-FI" dirty="0"/>
          </a:p>
        </p:txBody>
      </p:sp>
      <p:sp>
        <p:nvSpPr>
          <p:cNvPr id="11" name="Kuvan paikkamerkki 8"/>
          <p:cNvSpPr>
            <a:spLocks noGrp="1"/>
          </p:cNvSpPr>
          <p:nvPr>
            <p:ph type="pic" sz="quarter" idx="15" hasCustomPrompt="1"/>
          </p:nvPr>
        </p:nvSpPr>
        <p:spPr>
          <a:xfrm>
            <a:off x="815413" y="4761719"/>
            <a:ext cx="4608000" cy="1344000"/>
          </a:xfrm>
          <a:solidFill>
            <a:schemeClr val="bg1">
              <a:lumMod val="85000"/>
            </a:schemeClr>
          </a:solidFill>
        </p:spPr>
        <p:txBody>
          <a:bodyPr/>
          <a:lstStyle>
            <a:lvl1pPr marL="0" marR="0" indent="0" algn="l" defTabSz="1219170" rtl="0" eaLnBrk="1" fontAlgn="auto" latinLnBrk="0" hangingPunct="1">
              <a:lnSpc>
                <a:spcPct val="100000"/>
              </a:lnSpc>
              <a:spcBef>
                <a:spcPts val="0"/>
              </a:spcBef>
              <a:spcAft>
                <a:spcPts val="1067"/>
              </a:spcAft>
              <a:buClrTx/>
              <a:buSzTx/>
              <a:buFont typeface="Verdana" panose="020B0604030504040204" pitchFamily="34" charset="0"/>
              <a:buNone/>
              <a:tabLst/>
              <a:defRPr sz="2133"/>
            </a:lvl1pPr>
          </a:lstStyle>
          <a:p>
            <a:r>
              <a:rPr lang="fi-FI" dirty="0"/>
              <a:t>Lisää kuva                                    2,8 x 9,6 cm </a:t>
            </a:r>
            <a:r>
              <a:rPr lang="fr-FR" dirty="0"/>
              <a:t>| 165 cm x 565 px</a:t>
            </a:r>
            <a:endParaRPr lang="fi-FI" dirty="0"/>
          </a:p>
        </p:txBody>
      </p:sp>
    </p:spTree>
    <p:extLst>
      <p:ext uri="{BB962C8B-B14F-4D97-AF65-F5344CB8AC3E}">
        <p14:creationId xmlns:p14="http://schemas.microsoft.com/office/powerpoint/2010/main" val="27080192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Kuva iso">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5" y="6489600"/>
            <a:ext cx="2127601" cy="1728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68050200-C0E9-4DBE-8522-BFB4FA0D1DB7}" type="datetime1">
              <a:rPr lang="fi-FI" smtClean="0"/>
              <a:t>26.5.2020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2D72BAF-8CDA-4878-B74D-CAA2BE485765}" type="slidenum">
              <a:rPr lang="fi-FI" smtClean="0"/>
              <a:t>‹#›</a:t>
            </a:fld>
            <a:endParaRPr lang="fi-FI"/>
          </a:p>
        </p:txBody>
      </p:sp>
      <p:sp>
        <p:nvSpPr>
          <p:cNvPr id="7" name="Kuvan paikkamerkki 6"/>
          <p:cNvSpPr>
            <a:spLocks noGrp="1"/>
          </p:cNvSpPr>
          <p:nvPr>
            <p:ph type="pic" sz="quarter" idx="13" hasCustomPrompt="1"/>
          </p:nvPr>
        </p:nvSpPr>
        <p:spPr>
          <a:xfrm>
            <a:off x="816000" y="1476000"/>
            <a:ext cx="10560000" cy="4608000"/>
          </a:xfrm>
          <a:solidFill>
            <a:schemeClr val="bg1">
              <a:lumMod val="85000"/>
            </a:schemeClr>
          </a:solidFill>
        </p:spPr>
        <p:txBody>
          <a:bodyPr/>
          <a:lstStyle>
            <a:lvl1pPr marL="0" indent="0">
              <a:buNone/>
              <a:defRPr baseline="0"/>
            </a:lvl1pPr>
          </a:lstStyle>
          <a:p>
            <a:r>
              <a:rPr lang="fi-FI" dirty="0"/>
              <a:t>Lisää kuva                                                                                      koko </a:t>
            </a:r>
            <a:r>
              <a:rPr lang="fr-FR" dirty="0"/>
              <a:t>9,6 x 22 cm | 565 x 1300 px</a:t>
            </a:r>
            <a:endParaRPr lang="fi-FI" dirty="0"/>
          </a:p>
        </p:txBody>
      </p:sp>
    </p:spTree>
    <p:extLst>
      <p:ext uri="{BB962C8B-B14F-4D97-AF65-F5344CB8AC3E}">
        <p14:creationId xmlns:p14="http://schemas.microsoft.com/office/powerpoint/2010/main" val="27405417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ekstilaatikot">
    <p:spTree>
      <p:nvGrpSpPr>
        <p:cNvPr id="1" name=""/>
        <p:cNvGrpSpPr/>
        <p:nvPr/>
      </p:nvGrpSpPr>
      <p:grpSpPr>
        <a:xfrm>
          <a:off x="0" y="0"/>
          <a:ext cx="0" cy="0"/>
          <a:chOff x="0" y="0"/>
          <a:chExt cx="0" cy="0"/>
        </a:xfrm>
      </p:grpSpPr>
      <p:pic>
        <p:nvPicPr>
          <p:cNvPr id="17"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5" y="6489600"/>
            <a:ext cx="2127601" cy="1728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BD62743E-6521-4D9D-A669-2F0B70702EAC}" type="datetime1">
              <a:rPr lang="fi-FI" smtClean="0"/>
              <a:t>26.5.2020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2D72BAF-8CDA-4878-B74D-CAA2BE485765}" type="slidenum">
              <a:rPr lang="fi-FI" smtClean="0"/>
              <a:t>‹#›</a:t>
            </a:fld>
            <a:endParaRPr lang="fi-FI"/>
          </a:p>
        </p:txBody>
      </p:sp>
      <p:sp>
        <p:nvSpPr>
          <p:cNvPr id="8" name="Tekstin paikkamerkki 7"/>
          <p:cNvSpPr>
            <a:spLocks noGrp="1"/>
          </p:cNvSpPr>
          <p:nvPr>
            <p:ph type="body" sz="quarter" idx="13"/>
          </p:nvPr>
        </p:nvSpPr>
        <p:spPr>
          <a:xfrm>
            <a:off x="816000" y="1484314"/>
            <a:ext cx="5088000" cy="2232025"/>
          </a:xfrm>
          <a:solidFill>
            <a:schemeClr val="accent3"/>
          </a:solidFill>
        </p:spPr>
        <p:txBody>
          <a:bodyPr lIns="252000" tIns="468000" rIns="180000" bIns="180000">
            <a:normAutofit/>
          </a:bodyPr>
          <a:lstStyle>
            <a:lvl1pPr>
              <a:spcAft>
                <a:spcPts val="800"/>
              </a:spcAft>
              <a:defRPr sz="1600">
                <a:solidFill>
                  <a:schemeClr val="bg1"/>
                </a:solidFill>
              </a:defRPr>
            </a:lvl1pPr>
            <a:lvl2pPr>
              <a:spcAft>
                <a:spcPts val="800"/>
              </a:spcAft>
              <a:defRPr sz="1600">
                <a:solidFill>
                  <a:schemeClr val="bg1"/>
                </a:solidFill>
              </a:defRPr>
            </a:lvl2pPr>
          </a:lstStyle>
          <a:p>
            <a:pPr lvl="0"/>
            <a:r>
              <a:rPr lang="fi-FI"/>
              <a:t>Muokkaa tekstin perustyylejä napsauttamalla</a:t>
            </a:r>
          </a:p>
          <a:p>
            <a:pPr lvl="1"/>
            <a:r>
              <a:rPr lang="fi-FI"/>
              <a:t>toinen taso</a:t>
            </a:r>
          </a:p>
        </p:txBody>
      </p:sp>
      <p:sp>
        <p:nvSpPr>
          <p:cNvPr id="9" name="Tekstin paikkamerkki 7"/>
          <p:cNvSpPr>
            <a:spLocks noGrp="1"/>
          </p:cNvSpPr>
          <p:nvPr>
            <p:ph type="body" sz="quarter" idx="14"/>
          </p:nvPr>
        </p:nvSpPr>
        <p:spPr>
          <a:xfrm>
            <a:off x="6302400" y="1484314"/>
            <a:ext cx="5088000" cy="2232025"/>
          </a:xfrm>
          <a:solidFill>
            <a:schemeClr val="accent1"/>
          </a:solidFill>
        </p:spPr>
        <p:txBody>
          <a:bodyPr lIns="252000" tIns="468000" rIns="180000" bIns="180000">
            <a:normAutofit/>
          </a:bodyPr>
          <a:lstStyle>
            <a:lvl1pPr>
              <a:spcAft>
                <a:spcPts val="800"/>
              </a:spcAft>
              <a:defRPr sz="1600">
                <a:solidFill>
                  <a:schemeClr val="bg1"/>
                </a:solidFill>
              </a:defRPr>
            </a:lvl1pPr>
            <a:lvl2pPr>
              <a:spcAft>
                <a:spcPts val="800"/>
              </a:spcAft>
              <a:defRPr sz="1600">
                <a:solidFill>
                  <a:schemeClr val="bg1"/>
                </a:solidFill>
              </a:defRPr>
            </a:lvl2pPr>
          </a:lstStyle>
          <a:p>
            <a:pPr lvl="0"/>
            <a:r>
              <a:rPr lang="fi-FI"/>
              <a:t>Muokkaa tekstin perustyylejä napsauttamalla</a:t>
            </a:r>
          </a:p>
          <a:p>
            <a:pPr lvl="1"/>
            <a:r>
              <a:rPr lang="fi-FI"/>
              <a:t>toinen taso</a:t>
            </a:r>
          </a:p>
        </p:txBody>
      </p:sp>
      <p:sp>
        <p:nvSpPr>
          <p:cNvPr id="10" name="Tekstin paikkamerkki 7"/>
          <p:cNvSpPr>
            <a:spLocks noGrp="1"/>
          </p:cNvSpPr>
          <p:nvPr>
            <p:ph type="body" sz="quarter" idx="15"/>
          </p:nvPr>
        </p:nvSpPr>
        <p:spPr>
          <a:xfrm>
            <a:off x="816000" y="4077073"/>
            <a:ext cx="5088000" cy="2232025"/>
          </a:xfrm>
          <a:solidFill>
            <a:schemeClr val="accent2"/>
          </a:solidFill>
        </p:spPr>
        <p:txBody>
          <a:bodyPr lIns="252000" tIns="468000" rIns="180000" bIns="180000">
            <a:normAutofit/>
          </a:bodyPr>
          <a:lstStyle>
            <a:lvl1pPr>
              <a:spcAft>
                <a:spcPts val="800"/>
              </a:spcAft>
              <a:defRPr sz="1600">
                <a:solidFill>
                  <a:schemeClr val="bg1"/>
                </a:solidFill>
              </a:defRPr>
            </a:lvl1pPr>
            <a:lvl2pPr>
              <a:spcAft>
                <a:spcPts val="800"/>
              </a:spcAft>
              <a:defRPr sz="1600">
                <a:solidFill>
                  <a:schemeClr val="bg1"/>
                </a:solidFill>
              </a:defRPr>
            </a:lvl2pPr>
          </a:lstStyle>
          <a:p>
            <a:pPr lvl="0"/>
            <a:r>
              <a:rPr lang="fi-FI"/>
              <a:t>Muokkaa tekstin perustyylejä napsauttamalla</a:t>
            </a:r>
          </a:p>
          <a:p>
            <a:pPr lvl="1"/>
            <a:r>
              <a:rPr lang="fi-FI"/>
              <a:t>toinen taso</a:t>
            </a:r>
          </a:p>
        </p:txBody>
      </p:sp>
      <p:sp>
        <p:nvSpPr>
          <p:cNvPr id="11" name="Tekstin paikkamerkki 7"/>
          <p:cNvSpPr>
            <a:spLocks noGrp="1"/>
          </p:cNvSpPr>
          <p:nvPr>
            <p:ph type="body" sz="quarter" idx="16"/>
          </p:nvPr>
        </p:nvSpPr>
        <p:spPr>
          <a:xfrm>
            <a:off x="6302400" y="4077073"/>
            <a:ext cx="5088000" cy="2232025"/>
          </a:xfrm>
          <a:solidFill>
            <a:schemeClr val="accent4"/>
          </a:solidFill>
        </p:spPr>
        <p:txBody>
          <a:bodyPr lIns="252000" tIns="468000" rIns="180000" bIns="180000">
            <a:normAutofit/>
          </a:bodyPr>
          <a:lstStyle>
            <a:lvl1pPr>
              <a:spcAft>
                <a:spcPts val="800"/>
              </a:spcAft>
              <a:defRPr sz="1600">
                <a:solidFill>
                  <a:schemeClr val="bg1"/>
                </a:solidFill>
              </a:defRPr>
            </a:lvl1pPr>
            <a:lvl2pPr>
              <a:spcAft>
                <a:spcPts val="800"/>
              </a:spcAft>
              <a:defRPr sz="1600">
                <a:solidFill>
                  <a:schemeClr val="bg1"/>
                </a:solidFill>
              </a:defRPr>
            </a:lvl2pPr>
          </a:lstStyle>
          <a:p>
            <a:pPr lvl="0"/>
            <a:r>
              <a:rPr lang="fi-FI"/>
              <a:t>Muokkaa tekstin perustyylejä napsauttamalla</a:t>
            </a:r>
          </a:p>
          <a:p>
            <a:pPr lvl="1"/>
            <a:r>
              <a:rPr lang="fi-FI"/>
              <a:t>toinen taso</a:t>
            </a:r>
          </a:p>
        </p:txBody>
      </p:sp>
      <p:sp>
        <p:nvSpPr>
          <p:cNvPr id="7" name="Tekstin paikkamerkki 6"/>
          <p:cNvSpPr>
            <a:spLocks noGrp="1"/>
          </p:cNvSpPr>
          <p:nvPr>
            <p:ph type="body" sz="quarter" idx="17" hasCustomPrompt="1"/>
          </p:nvPr>
        </p:nvSpPr>
        <p:spPr>
          <a:xfrm>
            <a:off x="825760" y="1484314"/>
            <a:ext cx="5088000" cy="504527"/>
          </a:xfrm>
        </p:spPr>
        <p:txBody>
          <a:bodyPr lIns="252000" tIns="108000" rIns="180000" bIns="144000">
            <a:noAutofit/>
          </a:bodyPr>
          <a:lstStyle>
            <a:lvl1pPr marL="0" indent="0">
              <a:buFontTx/>
              <a:buNone/>
              <a:defRPr sz="2133" b="1" baseline="0">
                <a:solidFill>
                  <a:schemeClr val="bg1"/>
                </a:solidFill>
              </a:defRPr>
            </a:lvl1pPr>
          </a:lstStyle>
          <a:p>
            <a:pPr lvl="0"/>
            <a:r>
              <a:rPr lang="fi-FI" dirty="0"/>
              <a:t>Lisää otsikko</a:t>
            </a:r>
          </a:p>
        </p:txBody>
      </p:sp>
      <p:sp>
        <p:nvSpPr>
          <p:cNvPr id="13" name="Tekstin paikkamerkki 6"/>
          <p:cNvSpPr>
            <a:spLocks noGrp="1"/>
          </p:cNvSpPr>
          <p:nvPr>
            <p:ph type="body" sz="quarter" idx="18" hasCustomPrompt="1"/>
          </p:nvPr>
        </p:nvSpPr>
        <p:spPr>
          <a:xfrm>
            <a:off x="6302400" y="1484314"/>
            <a:ext cx="5088000" cy="504527"/>
          </a:xfrm>
        </p:spPr>
        <p:txBody>
          <a:bodyPr lIns="252000" tIns="108000" rIns="180000" bIns="144000">
            <a:noAutofit/>
          </a:bodyPr>
          <a:lstStyle>
            <a:lvl1pPr marL="0" indent="0">
              <a:buFontTx/>
              <a:buNone/>
              <a:defRPr sz="2133" b="1" baseline="0">
                <a:solidFill>
                  <a:schemeClr val="bg1"/>
                </a:solidFill>
              </a:defRPr>
            </a:lvl1pPr>
          </a:lstStyle>
          <a:p>
            <a:pPr lvl="0"/>
            <a:r>
              <a:rPr lang="fi-FI" dirty="0"/>
              <a:t>Lisää otsikko</a:t>
            </a:r>
          </a:p>
        </p:txBody>
      </p:sp>
      <p:sp>
        <p:nvSpPr>
          <p:cNvPr id="14" name="Tekstin paikkamerkki 6"/>
          <p:cNvSpPr>
            <a:spLocks noGrp="1"/>
          </p:cNvSpPr>
          <p:nvPr>
            <p:ph type="body" sz="quarter" idx="19" hasCustomPrompt="1"/>
          </p:nvPr>
        </p:nvSpPr>
        <p:spPr>
          <a:xfrm>
            <a:off x="816000" y="4078802"/>
            <a:ext cx="5088000" cy="504527"/>
          </a:xfrm>
        </p:spPr>
        <p:txBody>
          <a:bodyPr lIns="252000" tIns="108000" rIns="180000" bIns="144000">
            <a:noAutofit/>
          </a:bodyPr>
          <a:lstStyle>
            <a:lvl1pPr marL="0" indent="0">
              <a:buFontTx/>
              <a:buNone/>
              <a:defRPr sz="2133" b="1" baseline="0">
                <a:solidFill>
                  <a:schemeClr val="bg1"/>
                </a:solidFill>
              </a:defRPr>
            </a:lvl1pPr>
          </a:lstStyle>
          <a:p>
            <a:pPr lvl="0"/>
            <a:r>
              <a:rPr lang="fi-FI" dirty="0"/>
              <a:t>Lisää otsikko</a:t>
            </a:r>
          </a:p>
        </p:txBody>
      </p:sp>
      <p:sp>
        <p:nvSpPr>
          <p:cNvPr id="15" name="Tekstin paikkamerkki 6"/>
          <p:cNvSpPr>
            <a:spLocks noGrp="1"/>
          </p:cNvSpPr>
          <p:nvPr>
            <p:ph type="body" sz="quarter" idx="20" hasCustomPrompt="1"/>
          </p:nvPr>
        </p:nvSpPr>
        <p:spPr>
          <a:xfrm>
            <a:off x="6302400" y="4078802"/>
            <a:ext cx="5088000" cy="504527"/>
          </a:xfrm>
        </p:spPr>
        <p:txBody>
          <a:bodyPr lIns="252000" tIns="108000" rIns="180000" bIns="144000">
            <a:noAutofit/>
          </a:bodyPr>
          <a:lstStyle>
            <a:lvl1pPr marL="0" indent="0">
              <a:buFontTx/>
              <a:buNone/>
              <a:defRPr sz="2133" b="1" baseline="0">
                <a:solidFill>
                  <a:schemeClr val="bg1"/>
                </a:solidFill>
              </a:defRPr>
            </a:lvl1pPr>
          </a:lstStyle>
          <a:p>
            <a:pPr lvl="0"/>
            <a:r>
              <a:rPr lang="fi-FI" dirty="0"/>
              <a:t>Lisää otsikko</a:t>
            </a:r>
          </a:p>
        </p:txBody>
      </p:sp>
    </p:spTree>
    <p:extLst>
      <p:ext uri="{BB962C8B-B14F-4D97-AF65-F5344CB8AC3E}">
        <p14:creationId xmlns:p14="http://schemas.microsoft.com/office/powerpoint/2010/main" val="22578932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Vain otsikko leijona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0C1F6D8E-3BBF-4559-A944-858650886418}" type="datetime1">
              <a:rPr lang="fi-FI" smtClean="0"/>
              <a:t>26.5.2020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2D72BAF-8CDA-4878-B74D-CAA2BE485765}" type="slidenum">
              <a:rPr lang="fi-FI" smtClean="0"/>
              <a:t>‹#›</a:t>
            </a:fld>
            <a:endParaRPr lang="fi-FI"/>
          </a:p>
        </p:txBody>
      </p:sp>
    </p:spTree>
    <p:extLst>
      <p:ext uri="{BB962C8B-B14F-4D97-AF65-F5344CB8AC3E}">
        <p14:creationId xmlns:p14="http://schemas.microsoft.com/office/powerpoint/2010/main" val="14428309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Only" preserve="1">
  <p:cSld name="Vain otsikko ilman leijonaa">
    <p:spTree>
      <p:nvGrpSpPr>
        <p:cNvPr id="1" name=""/>
        <p:cNvGrpSpPr/>
        <p:nvPr/>
      </p:nvGrpSpPr>
      <p:grpSpPr>
        <a:xfrm>
          <a:off x="0" y="0"/>
          <a:ext cx="0" cy="0"/>
          <a:chOff x="0" y="0"/>
          <a:chExt cx="0" cy="0"/>
        </a:xfrm>
      </p:grpSpPr>
      <p:pic>
        <p:nvPicPr>
          <p:cNvPr id="11"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5" y="6489600"/>
            <a:ext cx="2127601" cy="1728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8" name="Päivämäärän paikkamerkki 7"/>
          <p:cNvSpPr>
            <a:spLocks noGrp="1"/>
          </p:cNvSpPr>
          <p:nvPr>
            <p:ph type="dt" sz="half" idx="10"/>
          </p:nvPr>
        </p:nvSpPr>
        <p:spPr/>
        <p:txBody>
          <a:bodyPr/>
          <a:lstStyle/>
          <a:p>
            <a:fld id="{DFD2D668-9E7C-4320-927C-A1F49686FDD4}" type="datetime1">
              <a:rPr lang="fi-FI" smtClean="0"/>
              <a:t>26.5.2020</a:t>
            </a:fld>
            <a:endParaRPr lang="fi-FI"/>
          </a:p>
        </p:txBody>
      </p:sp>
      <p:sp>
        <p:nvSpPr>
          <p:cNvPr id="9" name="Alatunnisteen paikkamerkki 8"/>
          <p:cNvSpPr>
            <a:spLocks noGrp="1"/>
          </p:cNvSpPr>
          <p:nvPr>
            <p:ph type="ftr" sz="quarter" idx="11"/>
          </p:nvPr>
        </p:nvSpPr>
        <p:spPr/>
        <p:txBody>
          <a:bodyPr/>
          <a:lstStyle/>
          <a:p>
            <a:endParaRPr lang="fi-FI" dirty="0"/>
          </a:p>
        </p:txBody>
      </p:sp>
      <p:sp>
        <p:nvSpPr>
          <p:cNvPr id="10" name="Dian numeron paikkamerkki 9"/>
          <p:cNvSpPr>
            <a:spLocks noGrp="1"/>
          </p:cNvSpPr>
          <p:nvPr>
            <p:ph type="sldNum" sz="quarter" idx="12"/>
          </p:nvPr>
        </p:nvSpPr>
        <p:spPr/>
        <p:txBody>
          <a:bodyPr/>
          <a:lstStyle/>
          <a:p>
            <a:fld id="{52D72BAF-8CDA-4878-B74D-CAA2BE485765}" type="slidenum">
              <a:rPr lang="fi-FI" smtClean="0"/>
              <a:pPr/>
              <a:t>‹#›</a:t>
            </a:fld>
            <a:endParaRPr lang="fi-FI"/>
          </a:p>
        </p:txBody>
      </p:sp>
    </p:spTree>
    <p:extLst>
      <p:ext uri="{BB962C8B-B14F-4D97-AF65-F5344CB8AC3E}">
        <p14:creationId xmlns:p14="http://schemas.microsoft.com/office/powerpoint/2010/main" val="34341009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5" y="6489600"/>
            <a:ext cx="2127601" cy="172800"/>
          </a:xfrm>
          <a:prstGeom prst="rect">
            <a:avLst/>
          </a:prstGeom>
        </p:spPr>
      </p:pic>
      <p:sp>
        <p:nvSpPr>
          <p:cNvPr id="7" name="Päivämäärän paikkamerkki 6"/>
          <p:cNvSpPr>
            <a:spLocks noGrp="1"/>
          </p:cNvSpPr>
          <p:nvPr>
            <p:ph type="dt" sz="half" idx="10"/>
          </p:nvPr>
        </p:nvSpPr>
        <p:spPr/>
        <p:txBody>
          <a:bodyPr/>
          <a:lstStyle/>
          <a:p>
            <a:fld id="{EAFCD444-EEF8-41CE-900E-E47E39595C60}" type="datetime1">
              <a:rPr lang="fi-FI" smtClean="0"/>
              <a:t>26.5.2020</a:t>
            </a:fld>
            <a:endParaRPr lang="fi-FI"/>
          </a:p>
        </p:txBody>
      </p:sp>
      <p:sp>
        <p:nvSpPr>
          <p:cNvPr id="8" name="Alatunnisteen paikkamerkki 7"/>
          <p:cNvSpPr>
            <a:spLocks noGrp="1"/>
          </p:cNvSpPr>
          <p:nvPr>
            <p:ph type="ftr" sz="quarter" idx="11"/>
          </p:nvPr>
        </p:nvSpPr>
        <p:spPr/>
        <p:txBody>
          <a:bodyPr/>
          <a:lstStyle/>
          <a:p>
            <a:endParaRPr lang="fi-FI" dirty="0"/>
          </a:p>
        </p:txBody>
      </p:sp>
      <p:sp>
        <p:nvSpPr>
          <p:cNvPr id="9" name="Dian numeron paikkamerkki 8"/>
          <p:cNvSpPr>
            <a:spLocks noGrp="1"/>
          </p:cNvSpPr>
          <p:nvPr>
            <p:ph type="sldNum" sz="quarter" idx="12"/>
          </p:nvPr>
        </p:nvSpPr>
        <p:spPr/>
        <p:txBody>
          <a:bodyPr/>
          <a:lstStyle/>
          <a:p>
            <a:fld id="{52D72BAF-8CDA-4878-B74D-CAA2BE485765}" type="slidenum">
              <a:rPr lang="fi-FI" smtClean="0"/>
              <a:pPr/>
              <a:t>‹#›</a:t>
            </a:fld>
            <a:endParaRPr lang="fi-FI"/>
          </a:p>
        </p:txBody>
      </p:sp>
    </p:spTree>
    <p:extLst>
      <p:ext uri="{BB962C8B-B14F-4D97-AF65-F5344CB8AC3E}">
        <p14:creationId xmlns:p14="http://schemas.microsoft.com/office/powerpoint/2010/main" val="33588483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Väliotsikko sininen">
    <p:spTree>
      <p:nvGrpSpPr>
        <p:cNvPr id="1" name=""/>
        <p:cNvGrpSpPr/>
        <p:nvPr/>
      </p:nvGrpSpPr>
      <p:grpSpPr>
        <a:xfrm>
          <a:off x="0" y="0"/>
          <a:ext cx="0" cy="0"/>
          <a:chOff x="0" y="0"/>
          <a:chExt cx="0" cy="0"/>
        </a:xfrm>
      </p:grpSpPr>
      <p:sp>
        <p:nvSpPr>
          <p:cNvPr id="4" name="Suorakulmio 3"/>
          <p:cNvSpPr/>
          <p:nvPr userDrawn="1"/>
        </p:nvSpPr>
        <p:spPr>
          <a:xfrm>
            <a:off x="280612" y="275305"/>
            <a:ext cx="11621105" cy="6300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2" name="Otsikko 1"/>
          <p:cNvSpPr>
            <a:spLocks noGrp="1"/>
          </p:cNvSpPr>
          <p:nvPr>
            <p:ph type="ctrTitle"/>
          </p:nvPr>
        </p:nvSpPr>
        <p:spPr>
          <a:xfrm>
            <a:off x="1538515" y="2540000"/>
            <a:ext cx="9231085" cy="1753096"/>
          </a:xfrm>
        </p:spPr>
        <p:txBody>
          <a:bodyPr>
            <a:normAutofit/>
          </a:bodyPr>
          <a:lstStyle>
            <a:lvl1pPr>
              <a:lnSpc>
                <a:spcPct val="100000"/>
              </a:lnSpc>
              <a:defRPr sz="4000">
                <a:solidFill>
                  <a:schemeClr val="bg1"/>
                </a:solidFill>
                <a:latin typeface="+mn-lt"/>
              </a:defRPr>
            </a:lvl1pPr>
          </a:lstStyle>
          <a:p>
            <a:r>
              <a:rPr lang="fi-FI"/>
              <a:t>Muokkaa perustyyl. napsautt.</a:t>
            </a:r>
            <a:endParaRPr lang="fi-FI" dirty="0"/>
          </a:p>
        </p:txBody>
      </p:sp>
    </p:spTree>
    <p:extLst>
      <p:ext uri="{BB962C8B-B14F-4D97-AF65-F5344CB8AC3E}">
        <p14:creationId xmlns:p14="http://schemas.microsoft.com/office/powerpoint/2010/main" val="31643099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Väliotsikko syaani">
    <p:spTree>
      <p:nvGrpSpPr>
        <p:cNvPr id="1" name=""/>
        <p:cNvGrpSpPr/>
        <p:nvPr/>
      </p:nvGrpSpPr>
      <p:grpSpPr>
        <a:xfrm>
          <a:off x="0" y="0"/>
          <a:ext cx="0" cy="0"/>
          <a:chOff x="0" y="0"/>
          <a:chExt cx="0" cy="0"/>
        </a:xfrm>
      </p:grpSpPr>
      <p:sp>
        <p:nvSpPr>
          <p:cNvPr id="4" name="Suorakulmio 3"/>
          <p:cNvSpPr/>
          <p:nvPr userDrawn="1"/>
        </p:nvSpPr>
        <p:spPr>
          <a:xfrm>
            <a:off x="280612" y="273600"/>
            <a:ext cx="11621105" cy="630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2" name="Otsikko 1"/>
          <p:cNvSpPr>
            <a:spLocks noGrp="1"/>
          </p:cNvSpPr>
          <p:nvPr>
            <p:ph type="ctrTitle"/>
          </p:nvPr>
        </p:nvSpPr>
        <p:spPr>
          <a:xfrm>
            <a:off x="1538515" y="2540000"/>
            <a:ext cx="9231085" cy="1753096"/>
          </a:xfrm>
        </p:spPr>
        <p:txBody>
          <a:bodyPr>
            <a:normAutofit/>
          </a:bodyPr>
          <a:lstStyle>
            <a:lvl1pPr>
              <a:lnSpc>
                <a:spcPct val="100000"/>
              </a:lnSpc>
              <a:defRPr sz="4000">
                <a:solidFill>
                  <a:schemeClr val="bg1"/>
                </a:solidFill>
                <a:latin typeface="+mn-lt"/>
              </a:defRPr>
            </a:lvl1pPr>
          </a:lstStyle>
          <a:p>
            <a:r>
              <a:rPr lang="fi-FI"/>
              <a:t>Muokkaa perustyyl. napsautt.</a:t>
            </a:r>
            <a:endParaRPr lang="fi-FI" dirty="0"/>
          </a:p>
        </p:txBody>
      </p:sp>
    </p:spTree>
    <p:extLst>
      <p:ext uri="{BB962C8B-B14F-4D97-AF65-F5344CB8AC3E}">
        <p14:creationId xmlns:p14="http://schemas.microsoft.com/office/powerpoint/2010/main" val="8678299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Väliotsikko lila">
    <p:spTree>
      <p:nvGrpSpPr>
        <p:cNvPr id="1" name=""/>
        <p:cNvGrpSpPr/>
        <p:nvPr/>
      </p:nvGrpSpPr>
      <p:grpSpPr>
        <a:xfrm>
          <a:off x="0" y="0"/>
          <a:ext cx="0" cy="0"/>
          <a:chOff x="0" y="0"/>
          <a:chExt cx="0" cy="0"/>
        </a:xfrm>
      </p:grpSpPr>
      <p:sp>
        <p:nvSpPr>
          <p:cNvPr id="4" name="Suorakulmio 3"/>
          <p:cNvSpPr/>
          <p:nvPr userDrawn="1"/>
        </p:nvSpPr>
        <p:spPr>
          <a:xfrm>
            <a:off x="280612" y="273600"/>
            <a:ext cx="11621105" cy="630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2" name="Otsikko 1"/>
          <p:cNvSpPr>
            <a:spLocks noGrp="1"/>
          </p:cNvSpPr>
          <p:nvPr>
            <p:ph type="ctrTitle"/>
          </p:nvPr>
        </p:nvSpPr>
        <p:spPr>
          <a:xfrm>
            <a:off x="1538515" y="2540000"/>
            <a:ext cx="9231085" cy="1753096"/>
          </a:xfrm>
        </p:spPr>
        <p:txBody>
          <a:bodyPr>
            <a:normAutofit/>
          </a:bodyPr>
          <a:lstStyle>
            <a:lvl1pPr>
              <a:lnSpc>
                <a:spcPct val="100000"/>
              </a:lnSpc>
              <a:defRPr sz="4000">
                <a:solidFill>
                  <a:schemeClr val="bg1"/>
                </a:solidFill>
                <a:latin typeface="+mn-lt"/>
              </a:defRPr>
            </a:lvl1pPr>
          </a:lstStyle>
          <a:p>
            <a:r>
              <a:rPr lang="fi-FI"/>
              <a:t>Muokkaa perustyyl. napsautt.</a:t>
            </a:r>
            <a:endParaRPr lang="fi-FI" dirty="0"/>
          </a:p>
        </p:txBody>
      </p:sp>
    </p:spTree>
    <p:extLst>
      <p:ext uri="{BB962C8B-B14F-4D97-AF65-F5344CB8AC3E}">
        <p14:creationId xmlns:p14="http://schemas.microsoft.com/office/powerpoint/2010/main" val="82464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Otsikkodia kuva 2">
  <p:cSld name="Otsikkodia kuva 2">
    <p:spTree>
      <p:nvGrpSpPr>
        <p:cNvPr id="1" name="Shape 88"/>
        <p:cNvGrpSpPr/>
        <p:nvPr/>
      </p:nvGrpSpPr>
      <p:grpSpPr>
        <a:xfrm>
          <a:off x="0" y="0"/>
          <a:ext cx="0" cy="0"/>
          <a:chOff x="0" y="0"/>
          <a:chExt cx="0" cy="0"/>
        </a:xfrm>
      </p:grpSpPr>
      <p:pic>
        <p:nvPicPr>
          <p:cNvPr id="89" name="Google Shape;89;p42" descr="Kuva, joka sisältää kohteen henkilö, nuori, pieni"/>
          <p:cNvPicPr preferRelativeResize="0"/>
          <p:nvPr/>
        </p:nvPicPr>
        <p:blipFill rotWithShape="1">
          <a:blip r:embed="rId2">
            <a:alphaModFix/>
          </a:blip>
          <a:srcRect/>
          <a:stretch/>
        </p:blipFill>
        <p:spPr>
          <a:xfrm>
            <a:off x="7102800" y="972000"/>
            <a:ext cx="5090400" cy="5889600"/>
          </a:xfrm>
          <a:prstGeom prst="rect">
            <a:avLst/>
          </a:prstGeom>
          <a:noFill/>
          <a:ln>
            <a:noFill/>
          </a:ln>
        </p:spPr>
      </p:pic>
      <p:grpSp>
        <p:nvGrpSpPr>
          <p:cNvPr id="90" name="Google Shape;90;p42"/>
          <p:cNvGrpSpPr/>
          <p:nvPr/>
        </p:nvGrpSpPr>
        <p:grpSpPr>
          <a:xfrm>
            <a:off x="0" y="0"/>
            <a:ext cx="12193200" cy="6858000"/>
            <a:chOff x="166688" y="158750"/>
            <a:chExt cx="12163426" cy="6845301"/>
          </a:xfrm>
        </p:grpSpPr>
        <p:sp>
          <p:nvSpPr>
            <p:cNvPr id="91" name="Google Shape;91;p42"/>
            <p:cNvSpPr/>
            <p:nvPr/>
          </p:nvSpPr>
          <p:spPr>
            <a:xfrm>
              <a:off x="7308851" y="158750"/>
              <a:ext cx="3365500" cy="3079750"/>
            </a:xfrm>
            <a:custGeom>
              <a:avLst/>
              <a:gdLst/>
              <a:ahLst/>
              <a:cxnLst/>
              <a:rect l="l" t="t" r="r" b="b"/>
              <a:pathLst>
                <a:path w="18750" h="17137" extrusionOk="0">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42"/>
            <p:cNvSpPr/>
            <p:nvPr/>
          </p:nvSpPr>
          <p:spPr>
            <a:xfrm>
              <a:off x="9563101" y="158750"/>
              <a:ext cx="2767013" cy="3076575"/>
            </a:xfrm>
            <a:custGeom>
              <a:avLst/>
              <a:gdLst/>
              <a:ahLst/>
              <a:cxnLst/>
              <a:rect l="l" t="t" r="r" b="b"/>
              <a:pathLst>
                <a:path w="15411" h="17126" extrusionOk="0">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42"/>
            <p:cNvSpPr/>
            <p:nvPr/>
          </p:nvSpPr>
          <p:spPr>
            <a:xfrm>
              <a:off x="166688" y="1966913"/>
              <a:ext cx="9393238" cy="5037138"/>
            </a:xfrm>
            <a:custGeom>
              <a:avLst/>
              <a:gdLst/>
              <a:ahLst/>
              <a:cxnLst/>
              <a:rect l="l" t="t" r="r" b="b"/>
              <a:pathLst>
                <a:path w="52312" h="28039" extrusionOk="0">
                  <a:moveTo>
                    <a:pt x="52312" y="7076"/>
                  </a:moveTo>
                  <a:cubicBezTo>
                    <a:pt x="41519" y="1917"/>
                    <a:pt x="29055" y="0"/>
                    <a:pt x="16393" y="2347"/>
                  </a:cubicBezTo>
                  <a:cubicBezTo>
                    <a:pt x="10734" y="3391"/>
                    <a:pt x="5203" y="5270"/>
                    <a:pt x="0" y="7978"/>
                  </a:cubicBezTo>
                  <a:lnTo>
                    <a:pt x="0" y="28039"/>
                  </a:lnTo>
                  <a:lnTo>
                    <a:pt x="39502" y="28039"/>
                  </a:lnTo>
                  <a:cubicBezTo>
                    <a:pt x="42283" y="20079"/>
                    <a:pt x="46702" y="12977"/>
                    <a:pt x="52312" y="7076"/>
                  </a:cubicBez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42"/>
            <p:cNvSpPr/>
            <p:nvPr/>
          </p:nvSpPr>
          <p:spPr>
            <a:xfrm>
              <a:off x="3111501" y="1966913"/>
              <a:ext cx="6448425" cy="2617788"/>
            </a:xfrm>
            <a:custGeom>
              <a:avLst/>
              <a:gdLst/>
              <a:ahLst/>
              <a:cxnLst/>
              <a:rect l="l" t="t" r="r" b="b"/>
              <a:pathLst>
                <a:path w="35919" h="14576" extrusionOk="0">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95" name="Google Shape;95;p42"/>
          <p:cNvSpPr txBox="1">
            <a:spLocks noGrp="1"/>
          </p:cNvSpPr>
          <p:nvPr>
            <p:ph type="ctrTitle"/>
          </p:nvPr>
        </p:nvSpPr>
        <p:spPr>
          <a:xfrm>
            <a:off x="2026920" y="3073399"/>
            <a:ext cx="6661368" cy="186404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FFFFFF"/>
              </a:buClr>
              <a:buSzPts val="4100"/>
              <a:buFont typeface="Arial Narrow"/>
              <a:buNone/>
              <a:defRPr sz="4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2"/>
          <p:cNvSpPr txBox="1">
            <a:spLocks noGrp="1"/>
          </p:cNvSpPr>
          <p:nvPr>
            <p:ph type="subTitle" idx="1"/>
          </p:nvPr>
        </p:nvSpPr>
        <p:spPr>
          <a:xfrm>
            <a:off x="2026920" y="5318760"/>
            <a:ext cx="8641080" cy="702528"/>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SzPts val="1300"/>
              <a:buNone/>
              <a:defRPr sz="1300">
                <a:solidFill>
                  <a:srgbClr val="FFFFFF"/>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7" name="Google Shape;97;p42"/>
          <p:cNvPicPr preferRelativeResize="0"/>
          <p:nvPr/>
        </p:nvPicPr>
        <p:blipFill rotWithShape="1">
          <a:blip r:embed="rId3">
            <a:alphaModFix/>
          </a:blip>
          <a:srcRect/>
          <a:stretch/>
        </p:blipFill>
        <p:spPr>
          <a:xfrm>
            <a:off x="684439" y="188259"/>
            <a:ext cx="5687933" cy="1864659"/>
          </a:xfrm>
          <a:prstGeom prst="rect">
            <a:avLst/>
          </a:prstGeom>
          <a:noFill/>
          <a:ln>
            <a:noFill/>
          </a:ln>
        </p:spPr>
      </p:pic>
      <p:grpSp>
        <p:nvGrpSpPr>
          <p:cNvPr id="98" name="Google Shape;98;p42"/>
          <p:cNvGrpSpPr/>
          <p:nvPr/>
        </p:nvGrpSpPr>
        <p:grpSpPr>
          <a:xfrm>
            <a:off x="2952933" y="-4764"/>
            <a:ext cx="9241594" cy="6858000"/>
            <a:chOff x="2938463" y="7938"/>
            <a:chExt cx="9220200" cy="6842125"/>
          </a:xfrm>
        </p:grpSpPr>
        <p:sp>
          <p:nvSpPr>
            <p:cNvPr id="99" name="Google Shape;99;p42"/>
            <p:cNvSpPr/>
            <p:nvPr/>
          </p:nvSpPr>
          <p:spPr>
            <a:xfrm>
              <a:off x="9388475" y="7938"/>
              <a:ext cx="1116013" cy="3076575"/>
            </a:xfrm>
            <a:custGeom>
              <a:avLst/>
              <a:gdLst/>
              <a:ahLst/>
              <a:cxnLst/>
              <a:rect l="l" t="t" r="r" b="b"/>
              <a:pathLst>
                <a:path w="6206" h="17137" extrusionOk="0">
                  <a:moveTo>
                    <a:pt x="0" y="17137"/>
                  </a:moveTo>
                  <a:cubicBezTo>
                    <a:pt x="3148" y="13825"/>
                    <a:pt x="5316" y="9524"/>
                    <a:pt x="5958" y="4647"/>
                  </a:cubicBezTo>
                  <a:cubicBezTo>
                    <a:pt x="6161" y="3115"/>
                    <a:pt x="6206" y="1557"/>
                    <a:pt x="6087" y="0"/>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42"/>
            <p:cNvSpPr/>
            <p:nvPr/>
          </p:nvSpPr>
          <p:spPr>
            <a:xfrm>
              <a:off x="2938463" y="2235200"/>
              <a:ext cx="6450013" cy="2197100"/>
            </a:xfrm>
            <a:custGeom>
              <a:avLst/>
              <a:gdLst/>
              <a:ahLst/>
              <a:cxnLst/>
              <a:rect l="l" t="t" r="r" b="b"/>
              <a:pathLst>
                <a:path w="35919" h="12228" extrusionOk="0">
                  <a:moveTo>
                    <a:pt x="0" y="0"/>
                  </a:moveTo>
                  <a:cubicBezTo>
                    <a:pt x="0" y="0"/>
                    <a:pt x="0" y="0"/>
                    <a:pt x="0" y="0"/>
                  </a:cubicBezTo>
                  <a:cubicBezTo>
                    <a:pt x="2177" y="4017"/>
                    <a:pt x="5598" y="7408"/>
                    <a:pt x="10038" y="9526"/>
                  </a:cubicBezTo>
                  <a:cubicBezTo>
                    <a:pt x="14161" y="11496"/>
                    <a:pt x="18921" y="12228"/>
                    <a:pt x="23758" y="11332"/>
                  </a:cubicBezTo>
                  <a:cubicBezTo>
                    <a:pt x="28251" y="10503"/>
                    <a:pt x="32533" y="8297"/>
                    <a:pt x="35919" y="4729"/>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1" name="Google Shape;101;p42"/>
            <p:cNvSpPr/>
            <p:nvPr/>
          </p:nvSpPr>
          <p:spPr>
            <a:xfrm>
              <a:off x="7089775" y="992188"/>
              <a:ext cx="5068888" cy="5857875"/>
            </a:xfrm>
            <a:custGeom>
              <a:avLst/>
              <a:gdLst/>
              <a:ahLst/>
              <a:cxnLst/>
              <a:rect l="l" t="t" r="r" b="b"/>
              <a:pathLst>
                <a:path w="28223" h="32612" extrusionOk="0">
                  <a:moveTo>
                    <a:pt x="28223" y="0"/>
                  </a:moveTo>
                  <a:cubicBezTo>
                    <a:pt x="22624" y="2945"/>
                    <a:pt x="17404" y="6777"/>
                    <a:pt x="12805" y="11623"/>
                  </a:cubicBezTo>
                  <a:cubicBezTo>
                    <a:pt x="7179" y="17543"/>
                    <a:pt x="2827" y="24650"/>
                    <a:pt x="0" y="32612"/>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2" name="Google Shape;102;p42"/>
            <p:cNvSpPr/>
            <p:nvPr/>
          </p:nvSpPr>
          <p:spPr>
            <a:xfrm>
              <a:off x="9377392" y="3082917"/>
              <a:ext cx="2768600" cy="493713"/>
            </a:xfrm>
            <a:custGeom>
              <a:avLst/>
              <a:gdLst/>
              <a:ahLst/>
              <a:cxnLst/>
              <a:rect l="l" t="t" r="r" b="b"/>
              <a:pathLst>
                <a:path w="15418" h="2747" extrusionOk="0">
                  <a:moveTo>
                    <a:pt x="0" y="0"/>
                  </a:moveTo>
                  <a:cubicBezTo>
                    <a:pt x="4190" y="2003"/>
                    <a:pt x="9027" y="2747"/>
                    <a:pt x="13942" y="1836"/>
                  </a:cubicBezTo>
                  <a:cubicBezTo>
                    <a:pt x="14437" y="1745"/>
                    <a:pt x="14929" y="1637"/>
                    <a:pt x="15418" y="1513"/>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3" name="Google Shape;103;p42"/>
            <p:cNvSpPr/>
            <p:nvPr/>
          </p:nvSpPr>
          <p:spPr>
            <a:xfrm>
              <a:off x="6388100" y="2176195"/>
              <a:ext cx="5770563" cy="2806966"/>
            </a:xfrm>
            <a:custGeom>
              <a:avLst/>
              <a:gdLst/>
              <a:ahLst/>
              <a:cxnLst/>
              <a:rect l="l" t="t" r="r" b="b"/>
              <a:pathLst>
                <a:path w="32132" h="15735" extrusionOk="0">
                  <a:moveTo>
                    <a:pt x="32132" y="15735"/>
                  </a:moveTo>
                  <a:cubicBezTo>
                    <a:pt x="27699" y="11519"/>
                    <a:pt x="22536" y="7920"/>
                    <a:pt x="16714" y="5143"/>
                  </a:cubicBezTo>
                  <a:cubicBezTo>
                    <a:pt x="11476" y="2639"/>
                    <a:pt x="5850" y="887"/>
                    <a:pt x="0" y="0"/>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petus">
    <p:spTree>
      <p:nvGrpSpPr>
        <p:cNvPr id="1" name=""/>
        <p:cNvGrpSpPr/>
        <p:nvPr/>
      </p:nvGrpSpPr>
      <p:grpSpPr>
        <a:xfrm>
          <a:off x="0" y="0"/>
          <a:ext cx="0" cy="0"/>
          <a:chOff x="0" y="0"/>
          <a:chExt cx="0" cy="0"/>
        </a:xfrm>
      </p:grpSpPr>
      <p:pic>
        <p:nvPicPr>
          <p:cNvPr id="8"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66800"/>
            <a:ext cx="12192000" cy="5791199"/>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4700" y="449077"/>
            <a:ext cx="4555200" cy="1140727"/>
          </a:xfrm>
          <a:prstGeom prst="rect">
            <a:avLst/>
          </a:prstGeom>
        </p:spPr>
      </p:pic>
      <p:sp>
        <p:nvSpPr>
          <p:cNvPr id="9" name="Tekstin paikkamerkki 8"/>
          <p:cNvSpPr>
            <a:spLocks noGrp="1"/>
          </p:cNvSpPr>
          <p:nvPr>
            <p:ph type="body" sz="quarter" idx="10" hasCustomPrompt="1"/>
          </p:nvPr>
        </p:nvSpPr>
        <p:spPr>
          <a:xfrm>
            <a:off x="1528840" y="1988840"/>
            <a:ext cx="4279128" cy="1872208"/>
          </a:xfrm>
        </p:spPr>
        <p:txBody>
          <a:bodyPr>
            <a:noAutofit/>
          </a:bodyPr>
          <a:lstStyle>
            <a:lvl1pPr marL="0" indent="0">
              <a:lnSpc>
                <a:spcPct val="120000"/>
              </a:lnSpc>
              <a:spcAft>
                <a:spcPts val="0"/>
              </a:spcAft>
              <a:buNone/>
              <a:defRPr sz="1600"/>
            </a:lvl1pPr>
            <a:lvl2pPr marL="474121" indent="0">
              <a:buNone/>
              <a:defRPr sz="1600"/>
            </a:lvl2pPr>
            <a:lvl3pPr marL="1073123" indent="0">
              <a:buNone/>
              <a:defRPr sz="1600"/>
            </a:lvl3pPr>
            <a:lvl4pPr marL="1674242" indent="0">
              <a:buNone/>
              <a:defRPr sz="1600"/>
            </a:lvl4pPr>
            <a:lvl5pPr marL="1915536" indent="0">
              <a:buNone/>
              <a:defRPr sz="1600"/>
            </a:lvl5pPr>
          </a:lstStyle>
          <a:p>
            <a:pPr lvl="0"/>
            <a:r>
              <a:rPr lang="fi-FI" dirty="0"/>
              <a:t>Lisää esittäjän tiedot</a:t>
            </a:r>
          </a:p>
        </p:txBody>
      </p:sp>
      <p:sp>
        <p:nvSpPr>
          <p:cNvPr id="7" name="Tekstin paikkamerkki 8"/>
          <p:cNvSpPr>
            <a:spLocks noGrp="1"/>
          </p:cNvSpPr>
          <p:nvPr>
            <p:ph type="body" sz="quarter" idx="11" hasCustomPrompt="1"/>
          </p:nvPr>
        </p:nvSpPr>
        <p:spPr>
          <a:xfrm>
            <a:off x="6037944" y="1988840"/>
            <a:ext cx="5626675" cy="1872208"/>
          </a:xfrm>
        </p:spPr>
        <p:txBody>
          <a:bodyPr>
            <a:noAutofit/>
          </a:bodyPr>
          <a:lstStyle>
            <a:lvl1pPr marL="0" indent="0">
              <a:lnSpc>
                <a:spcPct val="120000"/>
              </a:lnSpc>
              <a:spcAft>
                <a:spcPts val="0"/>
              </a:spcAft>
              <a:buNone/>
              <a:defRPr sz="1600"/>
            </a:lvl1pPr>
            <a:lvl2pPr marL="474121" indent="0">
              <a:buNone/>
              <a:defRPr sz="1600"/>
            </a:lvl2pPr>
            <a:lvl3pPr marL="1073123" indent="0">
              <a:buNone/>
              <a:defRPr sz="1600"/>
            </a:lvl3pPr>
            <a:lvl4pPr marL="1674242" indent="0">
              <a:buNone/>
              <a:defRPr sz="1600"/>
            </a:lvl4pPr>
            <a:lvl5pPr marL="1915536" indent="0">
              <a:buNone/>
              <a:defRPr sz="1600"/>
            </a:lvl5pPr>
          </a:lstStyle>
          <a:p>
            <a:pPr lvl="0"/>
            <a:r>
              <a:rPr lang="fi-FI" dirty="0"/>
              <a:t>Lisää tiedot</a:t>
            </a:r>
          </a:p>
        </p:txBody>
      </p:sp>
    </p:spTree>
    <p:extLst>
      <p:ext uri="{BB962C8B-B14F-4D97-AF65-F5344CB8AC3E}">
        <p14:creationId xmlns:p14="http://schemas.microsoft.com/office/powerpoint/2010/main" val="32548541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21" name="Ryhmä 20">
            <a:extLst>
              <a:ext uri="{FF2B5EF4-FFF2-40B4-BE49-F238E27FC236}">
                <a16:creationId xmlns:a16="http://schemas.microsoft.com/office/drawing/2014/main" id="{0EE7235B-98DF-4BBE-9E8E-5C98688095B0}"/>
              </a:ext>
              <a:ext uri="{C183D7F6-B498-43B3-948B-1728B52AA6E4}">
                <adec:decorative xmlns="" xmlns:adec="http://schemas.microsoft.com/office/drawing/2017/decorative" val="1"/>
              </a:ext>
            </a:extLst>
          </p:cNvPr>
          <p:cNvGrpSpPr/>
          <p:nvPr userDrawn="1"/>
        </p:nvGrpSpPr>
        <p:grpSpPr>
          <a:xfrm>
            <a:off x="0" y="-1"/>
            <a:ext cx="12193200" cy="6858000"/>
            <a:chOff x="166688" y="158750"/>
            <a:chExt cx="12163426" cy="6845301"/>
          </a:xfrm>
        </p:grpSpPr>
        <p:sp>
          <p:nvSpPr>
            <p:cNvPr id="14" name="Freeform 5">
              <a:extLst>
                <a:ext uri="{FF2B5EF4-FFF2-40B4-BE49-F238E27FC236}">
                  <a16:creationId xmlns:a16="http://schemas.microsoft.com/office/drawing/2014/main" id="{364F166F-69FD-49CF-8A3D-68CEF3F28F18}"/>
                </a:ext>
                <a:ext uri="{C183D7F6-B498-43B3-948B-1728B52AA6E4}">
                  <adec:decorative xmlns="" xmlns:adec="http://schemas.microsoft.com/office/drawing/2017/decorative" val="1"/>
                </a:ext>
              </a:extLst>
            </p:cNvPr>
            <p:cNvSpPr>
              <a:spLocks/>
            </p:cNvSpPr>
            <p:nvPr userDrawn="1"/>
          </p:nvSpPr>
          <p:spPr bwMode="gray">
            <a:xfrm>
              <a:off x="7259638" y="1146175"/>
              <a:ext cx="5070475" cy="5857875"/>
            </a:xfrm>
            <a:custGeom>
              <a:avLst/>
              <a:gdLst>
                <a:gd name="T0" fmla="*/ 28231 w 28231"/>
                <a:gd name="T1" fmla="*/ 0 h 32607"/>
                <a:gd name="T2" fmla="*/ 12810 w 28231"/>
                <a:gd name="T3" fmla="*/ 11644 h 32607"/>
                <a:gd name="T4" fmla="*/ 0 w 28231"/>
                <a:gd name="T5" fmla="*/ 32607 h 32607"/>
                <a:gd name="T6" fmla="*/ 28231 w 28231"/>
                <a:gd name="T7" fmla="*/ 32607 h 32607"/>
                <a:gd name="T8" fmla="*/ 28231 w 28231"/>
                <a:gd name="T9" fmla="*/ 0 h 32607"/>
              </a:gdLst>
              <a:ahLst/>
              <a:cxnLst>
                <a:cxn ang="0">
                  <a:pos x="T0" y="T1"/>
                </a:cxn>
                <a:cxn ang="0">
                  <a:pos x="T2" y="T3"/>
                </a:cxn>
                <a:cxn ang="0">
                  <a:pos x="T4" y="T5"/>
                </a:cxn>
                <a:cxn ang="0">
                  <a:pos x="T6" y="T7"/>
                </a:cxn>
                <a:cxn ang="0">
                  <a:pos x="T8" y="T9"/>
                </a:cxn>
              </a:cxnLst>
              <a:rect l="0" t="0" r="r" b="b"/>
              <a:pathLst>
                <a:path w="28231" h="32607">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86EBD2D0-8F8D-40B7-8466-A70F0F222C78}"/>
                </a:ext>
                <a:ext uri="{C183D7F6-B498-43B3-948B-1728B52AA6E4}">
                  <adec:decorative xmlns="" xmlns:adec="http://schemas.microsoft.com/office/drawing/2017/decorative" val="1"/>
                </a:ext>
              </a:extLst>
            </p:cNvPr>
            <p:cNvSpPr>
              <a:spLocks/>
            </p:cNvSpPr>
            <p:nvPr userDrawn="1"/>
          </p:nvSpPr>
          <p:spPr bwMode="gray">
            <a:xfrm>
              <a:off x="166688" y="1966913"/>
              <a:ext cx="12163425" cy="5037138"/>
            </a:xfrm>
            <a:custGeom>
              <a:avLst/>
              <a:gdLst>
                <a:gd name="T0" fmla="*/ 67733 w 67733"/>
                <a:gd name="T1" fmla="*/ 17739 h 28039"/>
                <a:gd name="T2" fmla="*/ 52312 w 67733"/>
                <a:gd name="T3" fmla="*/ 7076 h 28039"/>
                <a:gd name="T4" fmla="*/ 16393 w 67733"/>
                <a:gd name="T5" fmla="*/ 2347 h 28039"/>
                <a:gd name="T6" fmla="*/ 0 w 67733"/>
                <a:gd name="T7" fmla="*/ 7978 h 28039"/>
                <a:gd name="T8" fmla="*/ 0 w 67733"/>
                <a:gd name="T9" fmla="*/ 28039 h 28039"/>
                <a:gd name="T10" fmla="*/ 67733 w 67733"/>
                <a:gd name="T11" fmla="*/ 28039 h 28039"/>
                <a:gd name="T12" fmla="*/ 67733 w 67733"/>
                <a:gd name="T13" fmla="*/ 17739 h 28039"/>
              </a:gdLst>
              <a:ahLst/>
              <a:cxnLst>
                <a:cxn ang="0">
                  <a:pos x="T0" y="T1"/>
                </a:cxn>
                <a:cxn ang="0">
                  <a:pos x="T2" y="T3"/>
                </a:cxn>
                <a:cxn ang="0">
                  <a:pos x="T4" y="T5"/>
                </a:cxn>
                <a:cxn ang="0">
                  <a:pos x="T6" y="T7"/>
                </a:cxn>
                <a:cxn ang="0">
                  <a:pos x="T8" y="T9"/>
                </a:cxn>
                <a:cxn ang="0">
                  <a:pos x="T10" y="T11"/>
                </a:cxn>
                <a:cxn ang="0">
                  <a:pos x="T12" y="T13"/>
                </a:cxn>
              </a:cxnLst>
              <a:rect l="0" t="0" r="r" b="b"/>
              <a:pathLst>
                <a:path w="67733" h="28039">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2283D766-1997-4ADC-9D70-135DA7587C6B}"/>
                </a:ext>
                <a:ext uri="{C183D7F6-B498-43B3-948B-1728B52AA6E4}">
                  <adec:decorative xmlns="" xmlns:adec="http://schemas.microsoft.com/office/drawing/2017/decorative" val="1"/>
                </a:ext>
              </a:extLst>
            </p:cNvPr>
            <p:cNvSpPr>
              <a:spLocks/>
            </p:cNvSpPr>
            <p:nvPr userDrawn="1"/>
          </p:nvSpPr>
          <p:spPr bwMode="gray">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7" name="Freeform 8">
              <a:extLst>
                <a:ext uri="{FF2B5EF4-FFF2-40B4-BE49-F238E27FC236}">
                  <a16:creationId xmlns:a16="http://schemas.microsoft.com/office/drawing/2014/main" id="{61C55AF5-41ED-4FED-8B17-E572D95A2EF2}"/>
                </a:ext>
                <a:ext uri="{C183D7F6-B498-43B3-948B-1728B52AA6E4}">
                  <adec:decorative xmlns="" xmlns:adec="http://schemas.microsoft.com/office/drawing/2017/decorative" val="1"/>
                </a:ext>
              </a:extLst>
            </p:cNvPr>
            <p:cNvSpPr>
              <a:spLocks/>
            </p:cNvSpPr>
            <p:nvPr userDrawn="1"/>
          </p:nvSpPr>
          <p:spPr bwMode="gray">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8" name="Freeform 9">
              <a:extLst>
                <a:ext uri="{FF2B5EF4-FFF2-40B4-BE49-F238E27FC236}">
                  <a16:creationId xmlns:a16="http://schemas.microsoft.com/office/drawing/2014/main" id="{8207A6F9-D3E1-4322-B846-960DD6FC99C9}"/>
                </a:ext>
                <a:ext uri="{C183D7F6-B498-43B3-948B-1728B52AA6E4}">
                  <adec:decorative xmlns="" xmlns:adec="http://schemas.microsoft.com/office/drawing/2017/decorative" val="1"/>
                </a:ext>
              </a:extLst>
            </p:cNvPr>
            <p:cNvSpPr>
              <a:spLocks/>
            </p:cNvSpPr>
            <p:nvPr userDrawn="1"/>
          </p:nvSpPr>
          <p:spPr bwMode="gray">
            <a:xfrm>
              <a:off x="7259638" y="3238500"/>
              <a:ext cx="5070475" cy="3765550"/>
            </a:xfrm>
            <a:custGeom>
              <a:avLst/>
              <a:gdLst>
                <a:gd name="T0" fmla="*/ 28231 w 28231"/>
                <a:gd name="T1" fmla="*/ 10663 h 20963"/>
                <a:gd name="T2" fmla="*/ 12810 w 28231"/>
                <a:gd name="T3" fmla="*/ 0 h 20963"/>
                <a:gd name="T4" fmla="*/ 12810 w 28231"/>
                <a:gd name="T5" fmla="*/ 0 h 20963"/>
                <a:gd name="T6" fmla="*/ 12810 w 28231"/>
                <a:gd name="T7" fmla="*/ 0 h 20963"/>
                <a:gd name="T8" fmla="*/ 0 w 28231"/>
                <a:gd name="T9" fmla="*/ 20963 h 20963"/>
                <a:gd name="T10" fmla="*/ 28231 w 28231"/>
                <a:gd name="T11" fmla="*/ 20963 h 20963"/>
                <a:gd name="T12" fmla="*/ 28231 w 28231"/>
                <a:gd name="T13" fmla="*/ 10663 h 20963"/>
              </a:gdLst>
              <a:ahLst/>
              <a:cxnLst>
                <a:cxn ang="0">
                  <a:pos x="T0" y="T1"/>
                </a:cxn>
                <a:cxn ang="0">
                  <a:pos x="T2" y="T3"/>
                </a:cxn>
                <a:cxn ang="0">
                  <a:pos x="T4" y="T5"/>
                </a:cxn>
                <a:cxn ang="0">
                  <a:pos x="T6" y="T7"/>
                </a:cxn>
                <a:cxn ang="0">
                  <a:pos x="T8" y="T9"/>
                </a:cxn>
                <a:cxn ang="0">
                  <a:pos x="T10" y="T11"/>
                </a:cxn>
                <a:cxn ang="0">
                  <a:pos x="T12" y="T13"/>
                </a:cxn>
              </a:cxnLst>
              <a:rect l="0" t="0" r="r" b="b"/>
              <a:pathLst>
                <a:path w="28231" h="20963">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9" name="Freeform 10">
              <a:extLst>
                <a:ext uri="{FF2B5EF4-FFF2-40B4-BE49-F238E27FC236}">
                  <a16:creationId xmlns:a16="http://schemas.microsoft.com/office/drawing/2014/main" id="{7B819825-3200-472E-9BDC-39A078E17847}"/>
                </a:ext>
                <a:ext uri="{C183D7F6-B498-43B3-948B-1728B52AA6E4}">
                  <adec:decorative xmlns="" xmlns:adec="http://schemas.microsoft.com/office/drawing/2017/decorative" val="1"/>
                </a:ext>
              </a:extLst>
            </p:cNvPr>
            <p:cNvSpPr>
              <a:spLocks/>
            </p:cNvSpPr>
            <p:nvPr userDrawn="1"/>
          </p:nvSpPr>
          <p:spPr bwMode="gray">
            <a:xfrm>
              <a:off x="9559926" y="1146175"/>
              <a:ext cx="2770188" cy="2576513"/>
            </a:xfrm>
            <a:custGeom>
              <a:avLst/>
              <a:gdLst>
                <a:gd name="T0" fmla="*/ 15421 w 15421"/>
                <a:gd name="T1" fmla="*/ 0 h 14347"/>
                <a:gd name="T2" fmla="*/ 0 w 15421"/>
                <a:gd name="T3" fmla="*/ 11644 h 14347"/>
                <a:gd name="T4" fmla="*/ 0 w 15421"/>
                <a:gd name="T5" fmla="*/ 11644 h 14347"/>
                <a:gd name="T6" fmla="*/ 0 w 15421"/>
                <a:gd name="T7" fmla="*/ 11644 h 14347"/>
                <a:gd name="T8" fmla="*/ 13720 w 15421"/>
                <a:gd name="T9" fmla="*/ 13450 h 14347"/>
                <a:gd name="T10" fmla="*/ 15421 w 15421"/>
                <a:gd name="T11" fmla="*/ 13067 h 14347"/>
                <a:gd name="T12" fmla="*/ 15421 w 15421"/>
                <a:gd name="T13" fmla="*/ 0 h 14347"/>
              </a:gdLst>
              <a:ahLst/>
              <a:cxnLst>
                <a:cxn ang="0">
                  <a:pos x="T0" y="T1"/>
                </a:cxn>
                <a:cxn ang="0">
                  <a:pos x="T2" y="T3"/>
                </a:cxn>
                <a:cxn ang="0">
                  <a:pos x="T4" y="T5"/>
                </a:cxn>
                <a:cxn ang="0">
                  <a:pos x="T6" y="T7"/>
                </a:cxn>
                <a:cxn ang="0">
                  <a:pos x="T8" y="T9"/>
                </a:cxn>
                <a:cxn ang="0">
                  <a:pos x="T10" y="T11"/>
                </a:cxn>
                <a:cxn ang="0">
                  <a:pos x="T12" y="T13"/>
                </a:cxn>
              </a:cxnLst>
              <a:rect l="0" t="0" r="r" b="b"/>
              <a:pathLst>
                <a:path w="15421" h="14347">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20" name="Freeform 11">
              <a:extLst>
                <a:ext uri="{FF2B5EF4-FFF2-40B4-BE49-F238E27FC236}">
                  <a16:creationId xmlns:a16="http://schemas.microsoft.com/office/drawing/2014/main" id="{CD504085-D74E-4639-BB3D-F043553024CD}"/>
                </a:ext>
                <a:ext uri="{C183D7F6-B498-43B3-948B-1728B52AA6E4}">
                  <adec:decorative xmlns="" xmlns:adec="http://schemas.microsoft.com/office/drawing/2017/decorative" val="1"/>
                </a:ext>
              </a:extLst>
            </p:cNvPr>
            <p:cNvSpPr>
              <a:spLocks/>
            </p:cNvSpPr>
            <p:nvPr userDrawn="1"/>
          </p:nvSpPr>
          <p:spPr bwMode="gray">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2026920" y="3073399"/>
            <a:ext cx="6661368" cy="1864043"/>
          </a:xfrm>
        </p:spPr>
        <p:txBody>
          <a:bodyPr anchor="b"/>
          <a:lstStyle>
            <a:lvl1pPr algn="l">
              <a:defRPr sz="4100">
                <a:solidFill>
                  <a:srgbClr val="FFFFFF"/>
                </a:solidFill>
              </a:defRPr>
            </a:lvl1pPr>
          </a:lstStyle>
          <a:p>
            <a:r>
              <a:rPr lang="fi-FI" dirty="0"/>
              <a:t>Esityksen aloitussivu, </a:t>
            </a:r>
            <a:br>
              <a:rPr lang="fi-FI" dirty="0"/>
            </a:br>
            <a:r>
              <a:rPr lang="fi-FI" dirty="0"/>
              <a:t>tumma sininen</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2026920" y="5318760"/>
            <a:ext cx="8641080" cy="702528"/>
          </a:xfrm>
        </p:spPr>
        <p:txBody>
          <a:bodyPr/>
          <a:lstStyle>
            <a:lvl1pPr marL="0" indent="0" algn="l">
              <a:lnSpc>
                <a:spcPct val="110000"/>
              </a:lnSpc>
              <a:spcBef>
                <a:spcPts val="0"/>
              </a:spcBef>
              <a:buNone/>
              <a:defRPr sz="13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13" name="Kuva 12">
            <a:extLst>
              <a:ext uri="{FF2B5EF4-FFF2-40B4-BE49-F238E27FC236}">
                <a16:creationId xmlns:a16="http://schemas.microsoft.com/office/drawing/2014/main" id="{9B432168-221C-4229-ABD4-620A83233A31}"/>
              </a:ext>
              <a:ext uri="{C183D7F6-B498-43B3-948B-1728B52AA6E4}">
                <adec:decorative xmlns="" xmlns:adec="http://schemas.microsoft.com/office/drawing/2017/decorative"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84439" y="188259"/>
            <a:ext cx="5687933" cy="1864659"/>
          </a:xfrm>
          <a:prstGeom prst="rect">
            <a:avLst/>
          </a:prstGeom>
        </p:spPr>
      </p:pic>
    </p:spTree>
    <p:extLst>
      <p:ext uri="{BB962C8B-B14F-4D97-AF65-F5344CB8AC3E}">
        <p14:creationId xmlns:p14="http://schemas.microsoft.com/office/powerpoint/2010/main" val="41588992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21" name="Ryhmä 20">
            <a:extLst>
              <a:ext uri="{FF2B5EF4-FFF2-40B4-BE49-F238E27FC236}">
                <a16:creationId xmlns:a16="http://schemas.microsoft.com/office/drawing/2014/main" id="{0EE7235B-98DF-4BBE-9E8E-5C98688095B0}"/>
              </a:ext>
            </a:extLst>
          </p:cNvPr>
          <p:cNvGrpSpPr/>
          <p:nvPr userDrawn="1"/>
        </p:nvGrpSpPr>
        <p:grpSpPr>
          <a:xfrm>
            <a:off x="0" y="-1"/>
            <a:ext cx="12193200" cy="6858000"/>
            <a:chOff x="166688" y="158750"/>
            <a:chExt cx="12163426" cy="6845301"/>
          </a:xfrm>
        </p:grpSpPr>
        <p:sp>
          <p:nvSpPr>
            <p:cNvPr id="14" name="Freeform 5">
              <a:extLst>
                <a:ext uri="{FF2B5EF4-FFF2-40B4-BE49-F238E27FC236}">
                  <a16:creationId xmlns:a16="http://schemas.microsoft.com/office/drawing/2014/main" id="{364F166F-69FD-49CF-8A3D-68CEF3F28F18}"/>
                </a:ext>
                <a:ext uri="{C183D7F6-B498-43B3-948B-1728B52AA6E4}">
                  <adec:decorative xmlns="" xmlns:adec="http://schemas.microsoft.com/office/drawing/2017/decorative" val="1"/>
                </a:ext>
              </a:extLst>
            </p:cNvPr>
            <p:cNvSpPr>
              <a:spLocks/>
            </p:cNvSpPr>
            <p:nvPr userDrawn="1"/>
          </p:nvSpPr>
          <p:spPr bwMode="gray">
            <a:xfrm>
              <a:off x="7259638" y="1146175"/>
              <a:ext cx="5070475" cy="5857875"/>
            </a:xfrm>
            <a:custGeom>
              <a:avLst/>
              <a:gdLst>
                <a:gd name="T0" fmla="*/ 28231 w 28231"/>
                <a:gd name="T1" fmla="*/ 0 h 32607"/>
                <a:gd name="T2" fmla="*/ 12810 w 28231"/>
                <a:gd name="T3" fmla="*/ 11644 h 32607"/>
                <a:gd name="T4" fmla="*/ 0 w 28231"/>
                <a:gd name="T5" fmla="*/ 32607 h 32607"/>
                <a:gd name="T6" fmla="*/ 28231 w 28231"/>
                <a:gd name="T7" fmla="*/ 32607 h 32607"/>
                <a:gd name="T8" fmla="*/ 28231 w 28231"/>
                <a:gd name="T9" fmla="*/ 0 h 32607"/>
              </a:gdLst>
              <a:ahLst/>
              <a:cxnLst>
                <a:cxn ang="0">
                  <a:pos x="T0" y="T1"/>
                </a:cxn>
                <a:cxn ang="0">
                  <a:pos x="T2" y="T3"/>
                </a:cxn>
                <a:cxn ang="0">
                  <a:pos x="T4" y="T5"/>
                </a:cxn>
                <a:cxn ang="0">
                  <a:pos x="T6" y="T7"/>
                </a:cxn>
                <a:cxn ang="0">
                  <a:pos x="T8" y="T9"/>
                </a:cxn>
              </a:cxnLst>
              <a:rect l="0" t="0" r="r" b="b"/>
              <a:pathLst>
                <a:path w="28231" h="32607">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86EBD2D0-8F8D-40B7-8466-A70F0F222C78}"/>
                </a:ext>
                <a:ext uri="{C183D7F6-B498-43B3-948B-1728B52AA6E4}">
                  <adec:decorative xmlns="" xmlns:adec="http://schemas.microsoft.com/office/drawing/2017/decorative" val="1"/>
                </a:ext>
              </a:extLst>
            </p:cNvPr>
            <p:cNvSpPr>
              <a:spLocks/>
            </p:cNvSpPr>
            <p:nvPr userDrawn="1"/>
          </p:nvSpPr>
          <p:spPr bwMode="gray">
            <a:xfrm>
              <a:off x="166688" y="1966913"/>
              <a:ext cx="12163425" cy="5037138"/>
            </a:xfrm>
            <a:custGeom>
              <a:avLst/>
              <a:gdLst>
                <a:gd name="T0" fmla="*/ 67733 w 67733"/>
                <a:gd name="T1" fmla="*/ 17739 h 28039"/>
                <a:gd name="T2" fmla="*/ 52312 w 67733"/>
                <a:gd name="T3" fmla="*/ 7076 h 28039"/>
                <a:gd name="T4" fmla="*/ 16393 w 67733"/>
                <a:gd name="T5" fmla="*/ 2347 h 28039"/>
                <a:gd name="T6" fmla="*/ 0 w 67733"/>
                <a:gd name="T7" fmla="*/ 7978 h 28039"/>
                <a:gd name="T8" fmla="*/ 0 w 67733"/>
                <a:gd name="T9" fmla="*/ 28039 h 28039"/>
                <a:gd name="T10" fmla="*/ 67733 w 67733"/>
                <a:gd name="T11" fmla="*/ 28039 h 28039"/>
                <a:gd name="T12" fmla="*/ 67733 w 67733"/>
                <a:gd name="T13" fmla="*/ 17739 h 28039"/>
              </a:gdLst>
              <a:ahLst/>
              <a:cxnLst>
                <a:cxn ang="0">
                  <a:pos x="T0" y="T1"/>
                </a:cxn>
                <a:cxn ang="0">
                  <a:pos x="T2" y="T3"/>
                </a:cxn>
                <a:cxn ang="0">
                  <a:pos x="T4" y="T5"/>
                </a:cxn>
                <a:cxn ang="0">
                  <a:pos x="T6" y="T7"/>
                </a:cxn>
                <a:cxn ang="0">
                  <a:pos x="T8" y="T9"/>
                </a:cxn>
                <a:cxn ang="0">
                  <a:pos x="T10" y="T11"/>
                </a:cxn>
                <a:cxn ang="0">
                  <a:pos x="T12" y="T13"/>
                </a:cxn>
              </a:cxnLst>
              <a:rect l="0" t="0" r="r" b="b"/>
              <a:pathLst>
                <a:path w="67733" h="28039">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2283D766-1997-4ADC-9D70-135DA7587C6B}"/>
                </a:ext>
                <a:ext uri="{C183D7F6-B498-43B3-948B-1728B52AA6E4}">
                  <adec:decorative xmlns="" xmlns:adec="http://schemas.microsoft.com/office/drawing/2017/decorative" val="1"/>
                </a:ext>
              </a:extLst>
            </p:cNvPr>
            <p:cNvSpPr>
              <a:spLocks/>
            </p:cNvSpPr>
            <p:nvPr userDrawn="1"/>
          </p:nvSpPr>
          <p:spPr bwMode="gray">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5AB5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7" name="Freeform 8">
              <a:extLst>
                <a:ext uri="{FF2B5EF4-FFF2-40B4-BE49-F238E27FC236}">
                  <a16:creationId xmlns:a16="http://schemas.microsoft.com/office/drawing/2014/main" id="{61C55AF5-41ED-4FED-8B17-E572D95A2EF2}"/>
                </a:ext>
                <a:ext uri="{C183D7F6-B498-43B3-948B-1728B52AA6E4}">
                  <adec:decorative xmlns="" xmlns:adec="http://schemas.microsoft.com/office/drawing/2017/decorative" val="1"/>
                </a:ext>
              </a:extLst>
            </p:cNvPr>
            <p:cNvSpPr>
              <a:spLocks/>
            </p:cNvSpPr>
            <p:nvPr userDrawn="1"/>
          </p:nvSpPr>
          <p:spPr bwMode="gray">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ADDA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8" name="Freeform 9">
              <a:extLst>
                <a:ext uri="{FF2B5EF4-FFF2-40B4-BE49-F238E27FC236}">
                  <a16:creationId xmlns:a16="http://schemas.microsoft.com/office/drawing/2014/main" id="{8207A6F9-D3E1-4322-B846-960DD6FC99C9}"/>
                </a:ext>
                <a:ext uri="{C183D7F6-B498-43B3-948B-1728B52AA6E4}">
                  <adec:decorative xmlns="" xmlns:adec="http://schemas.microsoft.com/office/drawing/2017/decorative" val="1"/>
                </a:ext>
              </a:extLst>
            </p:cNvPr>
            <p:cNvSpPr>
              <a:spLocks/>
            </p:cNvSpPr>
            <p:nvPr userDrawn="1"/>
          </p:nvSpPr>
          <p:spPr bwMode="gray">
            <a:xfrm>
              <a:off x="7259638" y="3238500"/>
              <a:ext cx="5070475" cy="3765550"/>
            </a:xfrm>
            <a:custGeom>
              <a:avLst/>
              <a:gdLst>
                <a:gd name="T0" fmla="*/ 28231 w 28231"/>
                <a:gd name="T1" fmla="*/ 10663 h 20963"/>
                <a:gd name="T2" fmla="*/ 12810 w 28231"/>
                <a:gd name="T3" fmla="*/ 0 h 20963"/>
                <a:gd name="T4" fmla="*/ 12810 w 28231"/>
                <a:gd name="T5" fmla="*/ 0 h 20963"/>
                <a:gd name="T6" fmla="*/ 12810 w 28231"/>
                <a:gd name="T7" fmla="*/ 0 h 20963"/>
                <a:gd name="T8" fmla="*/ 0 w 28231"/>
                <a:gd name="T9" fmla="*/ 20963 h 20963"/>
                <a:gd name="T10" fmla="*/ 28231 w 28231"/>
                <a:gd name="T11" fmla="*/ 20963 h 20963"/>
                <a:gd name="T12" fmla="*/ 28231 w 28231"/>
                <a:gd name="T13" fmla="*/ 10663 h 20963"/>
              </a:gdLst>
              <a:ahLst/>
              <a:cxnLst>
                <a:cxn ang="0">
                  <a:pos x="T0" y="T1"/>
                </a:cxn>
                <a:cxn ang="0">
                  <a:pos x="T2" y="T3"/>
                </a:cxn>
                <a:cxn ang="0">
                  <a:pos x="T4" y="T5"/>
                </a:cxn>
                <a:cxn ang="0">
                  <a:pos x="T6" y="T7"/>
                </a:cxn>
                <a:cxn ang="0">
                  <a:pos x="T8" y="T9"/>
                </a:cxn>
                <a:cxn ang="0">
                  <a:pos x="T10" y="T11"/>
                </a:cxn>
                <a:cxn ang="0">
                  <a:pos x="T12" y="T13"/>
                </a:cxn>
              </a:cxnLst>
              <a:rect l="0" t="0" r="r" b="b"/>
              <a:pathLst>
                <a:path w="28231" h="20963">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9" name="Freeform 10">
              <a:extLst>
                <a:ext uri="{FF2B5EF4-FFF2-40B4-BE49-F238E27FC236}">
                  <a16:creationId xmlns:a16="http://schemas.microsoft.com/office/drawing/2014/main" id="{7B819825-3200-472E-9BDC-39A078E17847}"/>
                </a:ext>
                <a:ext uri="{C183D7F6-B498-43B3-948B-1728B52AA6E4}">
                  <adec:decorative xmlns="" xmlns:adec="http://schemas.microsoft.com/office/drawing/2017/decorative" val="1"/>
                </a:ext>
              </a:extLst>
            </p:cNvPr>
            <p:cNvSpPr>
              <a:spLocks/>
            </p:cNvSpPr>
            <p:nvPr userDrawn="1"/>
          </p:nvSpPr>
          <p:spPr bwMode="gray">
            <a:xfrm>
              <a:off x="9559926" y="1146175"/>
              <a:ext cx="2770188" cy="2576513"/>
            </a:xfrm>
            <a:custGeom>
              <a:avLst/>
              <a:gdLst>
                <a:gd name="T0" fmla="*/ 15421 w 15421"/>
                <a:gd name="T1" fmla="*/ 0 h 14347"/>
                <a:gd name="T2" fmla="*/ 0 w 15421"/>
                <a:gd name="T3" fmla="*/ 11644 h 14347"/>
                <a:gd name="T4" fmla="*/ 0 w 15421"/>
                <a:gd name="T5" fmla="*/ 11644 h 14347"/>
                <a:gd name="T6" fmla="*/ 0 w 15421"/>
                <a:gd name="T7" fmla="*/ 11644 h 14347"/>
                <a:gd name="T8" fmla="*/ 13720 w 15421"/>
                <a:gd name="T9" fmla="*/ 13450 h 14347"/>
                <a:gd name="T10" fmla="*/ 15421 w 15421"/>
                <a:gd name="T11" fmla="*/ 13067 h 14347"/>
                <a:gd name="T12" fmla="*/ 15421 w 15421"/>
                <a:gd name="T13" fmla="*/ 0 h 14347"/>
              </a:gdLst>
              <a:ahLst/>
              <a:cxnLst>
                <a:cxn ang="0">
                  <a:pos x="T0" y="T1"/>
                </a:cxn>
                <a:cxn ang="0">
                  <a:pos x="T2" y="T3"/>
                </a:cxn>
                <a:cxn ang="0">
                  <a:pos x="T4" y="T5"/>
                </a:cxn>
                <a:cxn ang="0">
                  <a:pos x="T6" y="T7"/>
                </a:cxn>
                <a:cxn ang="0">
                  <a:pos x="T8" y="T9"/>
                </a:cxn>
                <a:cxn ang="0">
                  <a:pos x="T10" y="T11"/>
                </a:cxn>
                <a:cxn ang="0">
                  <a:pos x="T12" y="T13"/>
                </a:cxn>
              </a:cxnLst>
              <a:rect l="0" t="0" r="r" b="b"/>
              <a:pathLst>
                <a:path w="15421" h="14347">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20" name="Freeform 11">
              <a:extLst>
                <a:ext uri="{FF2B5EF4-FFF2-40B4-BE49-F238E27FC236}">
                  <a16:creationId xmlns:a16="http://schemas.microsoft.com/office/drawing/2014/main" id="{CD504085-D74E-4639-BB3D-F043553024CD}"/>
                </a:ext>
                <a:ext uri="{C183D7F6-B498-43B3-948B-1728B52AA6E4}">
                  <adec:decorative xmlns="" xmlns:adec="http://schemas.microsoft.com/office/drawing/2017/decorative" val="1"/>
                </a:ext>
              </a:extLst>
            </p:cNvPr>
            <p:cNvSpPr>
              <a:spLocks/>
            </p:cNvSpPr>
            <p:nvPr userDrawn="1"/>
          </p:nvSpPr>
          <p:spPr bwMode="gray">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2026920" y="3073399"/>
            <a:ext cx="6661368" cy="1864043"/>
          </a:xfrm>
        </p:spPr>
        <p:txBody>
          <a:bodyPr anchor="b"/>
          <a:lstStyle>
            <a:lvl1pPr algn="l">
              <a:defRPr sz="4100">
                <a:solidFill>
                  <a:srgbClr val="FFFFFF"/>
                </a:solidFill>
              </a:defRPr>
            </a:lvl1pPr>
          </a:lstStyle>
          <a:p>
            <a:r>
              <a:rPr lang="fi-FI" dirty="0"/>
              <a:t>Esityksen aloitussivu, </a:t>
            </a:r>
            <a:br>
              <a:rPr lang="fi-FI" dirty="0"/>
            </a:br>
            <a:r>
              <a:rPr lang="fi-FI" dirty="0"/>
              <a:t>vaalea sininen</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2026920" y="5318760"/>
            <a:ext cx="8641080" cy="702528"/>
          </a:xfrm>
        </p:spPr>
        <p:txBody>
          <a:bodyPr/>
          <a:lstStyle>
            <a:lvl1pPr marL="0" indent="0" algn="l">
              <a:lnSpc>
                <a:spcPct val="110000"/>
              </a:lnSpc>
              <a:spcBef>
                <a:spcPts val="0"/>
              </a:spcBef>
              <a:buNone/>
              <a:defRPr sz="13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13" name="Kuva 12">
            <a:extLst>
              <a:ext uri="{FF2B5EF4-FFF2-40B4-BE49-F238E27FC236}">
                <a16:creationId xmlns:a16="http://schemas.microsoft.com/office/drawing/2014/main" id="{3606673C-8E2D-462A-8FED-E7C3DAE7F605}"/>
              </a:ext>
              <a:ext uri="{C183D7F6-B498-43B3-948B-1728B52AA6E4}">
                <adec:decorative xmlns="" xmlns:adec="http://schemas.microsoft.com/office/drawing/2017/decorative"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84439" y="188259"/>
            <a:ext cx="5687933" cy="1864659"/>
          </a:xfrm>
          <a:prstGeom prst="rect">
            <a:avLst/>
          </a:prstGeom>
        </p:spPr>
      </p:pic>
    </p:spTree>
    <p:extLst>
      <p:ext uri="{BB962C8B-B14F-4D97-AF65-F5344CB8AC3E}">
        <p14:creationId xmlns:p14="http://schemas.microsoft.com/office/powerpoint/2010/main" val="27212576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Otsikkodia kuva 1">
    <p:spTree>
      <p:nvGrpSpPr>
        <p:cNvPr id="1" name=""/>
        <p:cNvGrpSpPr/>
        <p:nvPr/>
      </p:nvGrpSpPr>
      <p:grpSpPr>
        <a:xfrm>
          <a:off x="0" y="0"/>
          <a:ext cx="0" cy="0"/>
          <a:chOff x="0" y="0"/>
          <a:chExt cx="0" cy="0"/>
        </a:xfrm>
      </p:grpSpPr>
      <p:pic>
        <p:nvPicPr>
          <p:cNvPr id="18" name="Kuva 17" descr="Kuva, joka sisältää kohteen henkilö, sisä, mies, pöytä">
            <a:extLst>
              <a:ext uri="{FF2B5EF4-FFF2-40B4-BE49-F238E27FC236}">
                <a16:creationId xmlns:a16="http://schemas.microsoft.com/office/drawing/2014/main" id="{8A04EED7-4DCB-45D7-8975-8DF8356F94E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102800" y="972000"/>
            <a:ext cx="5090400" cy="5889600"/>
          </a:xfrm>
          <a:prstGeom prst="rect">
            <a:avLst/>
          </a:prstGeom>
        </p:spPr>
      </p:pic>
      <p:grpSp>
        <p:nvGrpSpPr>
          <p:cNvPr id="13" name="Ryhmä 12">
            <a:extLst>
              <a:ext uri="{FF2B5EF4-FFF2-40B4-BE49-F238E27FC236}">
                <a16:creationId xmlns:a16="http://schemas.microsoft.com/office/drawing/2014/main" id="{98655196-BAC0-4CEB-933E-8A4B9D2B7C2D}"/>
              </a:ext>
              <a:ext uri="{C183D7F6-B498-43B3-948B-1728B52AA6E4}">
                <adec:decorative xmlns="" xmlns:adec="http://schemas.microsoft.com/office/drawing/2017/decorative" val="1"/>
              </a:ext>
            </a:extLst>
          </p:cNvPr>
          <p:cNvGrpSpPr>
            <a:grpSpLocks/>
          </p:cNvGrpSpPr>
          <p:nvPr userDrawn="1"/>
        </p:nvGrpSpPr>
        <p:grpSpPr>
          <a:xfrm>
            <a:off x="0" y="0"/>
            <a:ext cx="12193200" cy="6858000"/>
            <a:chOff x="166688" y="158750"/>
            <a:chExt cx="12163426" cy="6845301"/>
          </a:xfrm>
        </p:grpSpPr>
        <p:sp>
          <p:nvSpPr>
            <p:cNvPr id="14" name="Freeform 5">
              <a:extLst>
                <a:ext uri="{FF2B5EF4-FFF2-40B4-BE49-F238E27FC236}">
                  <a16:creationId xmlns:a16="http://schemas.microsoft.com/office/drawing/2014/main" id="{B0297B7B-BF36-40DB-8B62-082661B4EF74}"/>
                </a:ext>
              </a:extLst>
            </p:cNvPr>
            <p:cNvSpPr>
              <a:spLocks/>
            </p:cNvSpPr>
            <p:nvPr userDrawn="1"/>
          </p:nvSpPr>
          <p:spPr bwMode="auto">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E986AD81-1917-4EF2-BB83-EB1A3A10D4E9}"/>
                </a:ext>
              </a:extLst>
            </p:cNvPr>
            <p:cNvSpPr>
              <a:spLocks/>
            </p:cNvSpPr>
            <p:nvPr userDrawn="1"/>
          </p:nvSpPr>
          <p:spPr bwMode="auto">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79F90214-63B6-4096-8845-0104201FD120}"/>
                </a:ext>
              </a:extLst>
            </p:cNvPr>
            <p:cNvSpPr>
              <a:spLocks/>
            </p:cNvSpPr>
            <p:nvPr userDrawn="1"/>
          </p:nvSpPr>
          <p:spPr bwMode="auto">
            <a:xfrm>
              <a:off x="166688" y="1966913"/>
              <a:ext cx="9393238" cy="5037138"/>
            </a:xfrm>
            <a:custGeom>
              <a:avLst/>
              <a:gdLst>
                <a:gd name="T0" fmla="*/ 52312 w 52312"/>
                <a:gd name="T1" fmla="*/ 7076 h 28039"/>
                <a:gd name="T2" fmla="*/ 16393 w 52312"/>
                <a:gd name="T3" fmla="*/ 2347 h 28039"/>
                <a:gd name="T4" fmla="*/ 0 w 52312"/>
                <a:gd name="T5" fmla="*/ 7978 h 28039"/>
                <a:gd name="T6" fmla="*/ 0 w 52312"/>
                <a:gd name="T7" fmla="*/ 28039 h 28039"/>
                <a:gd name="T8" fmla="*/ 39502 w 52312"/>
                <a:gd name="T9" fmla="*/ 28039 h 28039"/>
                <a:gd name="T10" fmla="*/ 52312 w 52312"/>
                <a:gd name="T11" fmla="*/ 7076 h 28039"/>
              </a:gdLst>
              <a:ahLst/>
              <a:cxnLst>
                <a:cxn ang="0">
                  <a:pos x="T0" y="T1"/>
                </a:cxn>
                <a:cxn ang="0">
                  <a:pos x="T2" y="T3"/>
                </a:cxn>
                <a:cxn ang="0">
                  <a:pos x="T4" y="T5"/>
                </a:cxn>
                <a:cxn ang="0">
                  <a:pos x="T6" y="T7"/>
                </a:cxn>
                <a:cxn ang="0">
                  <a:pos x="T8" y="T9"/>
                </a:cxn>
                <a:cxn ang="0">
                  <a:pos x="T10" y="T11"/>
                </a:cxn>
              </a:cxnLst>
              <a:rect l="0" t="0" r="r" b="b"/>
              <a:pathLst>
                <a:path w="52312" h="28039">
                  <a:moveTo>
                    <a:pt x="52312" y="7076"/>
                  </a:moveTo>
                  <a:cubicBezTo>
                    <a:pt x="41519" y="1917"/>
                    <a:pt x="29055" y="0"/>
                    <a:pt x="16393" y="2347"/>
                  </a:cubicBezTo>
                  <a:cubicBezTo>
                    <a:pt x="10734" y="3391"/>
                    <a:pt x="5203" y="5270"/>
                    <a:pt x="0" y="7978"/>
                  </a:cubicBezTo>
                  <a:lnTo>
                    <a:pt x="0" y="28039"/>
                  </a:lnTo>
                  <a:lnTo>
                    <a:pt x="39502" y="28039"/>
                  </a:lnTo>
                  <a:cubicBezTo>
                    <a:pt x="42283" y="20079"/>
                    <a:pt x="46702" y="12977"/>
                    <a:pt x="52312" y="7076"/>
                  </a:cubicBez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8">
              <a:extLst>
                <a:ext uri="{FF2B5EF4-FFF2-40B4-BE49-F238E27FC236}">
                  <a16:creationId xmlns:a16="http://schemas.microsoft.com/office/drawing/2014/main" id="{74543203-7BF6-4F24-99A4-FC9AE2D69372}"/>
                </a:ext>
              </a:extLst>
            </p:cNvPr>
            <p:cNvSpPr>
              <a:spLocks/>
            </p:cNvSpPr>
            <p:nvPr userDrawn="1"/>
          </p:nvSpPr>
          <p:spPr bwMode="auto">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2026920" y="3073399"/>
            <a:ext cx="6661368" cy="1864043"/>
          </a:xfrm>
        </p:spPr>
        <p:txBody>
          <a:bodyPr anchor="b"/>
          <a:lstStyle>
            <a:lvl1pPr algn="l">
              <a:defRPr sz="4100">
                <a:solidFill>
                  <a:srgbClr val="FFFFFF"/>
                </a:solidFill>
              </a:defRPr>
            </a:lvl1pPr>
          </a:lstStyle>
          <a:p>
            <a:r>
              <a:rPr lang="fi-FI" dirty="0"/>
              <a:t>Esityksen aloitussivu </a:t>
            </a:r>
            <a:br>
              <a:rPr lang="fi-FI" dirty="0"/>
            </a:br>
            <a:r>
              <a:rPr lang="fi-FI" dirty="0"/>
              <a:t>valokuvalla</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2026920" y="5318760"/>
            <a:ext cx="8641080" cy="702528"/>
          </a:xfrm>
        </p:spPr>
        <p:txBody>
          <a:bodyPr/>
          <a:lstStyle>
            <a:lvl1pPr marL="0" indent="0" algn="l">
              <a:lnSpc>
                <a:spcPct val="110000"/>
              </a:lnSpc>
              <a:spcBef>
                <a:spcPts val="0"/>
              </a:spcBef>
              <a:buNone/>
              <a:defRPr sz="13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6" name="Kuva 5">
            <a:extLst>
              <a:ext uri="{FF2B5EF4-FFF2-40B4-BE49-F238E27FC236}">
                <a16:creationId xmlns:a16="http://schemas.microsoft.com/office/drawing/2014/main" id="{F5617BC5-F913-49ED-AFBD-024D12849E31}"/>
              </a:ext>
              <a:ext uri="{C183D7F6-B498-43B3-948B-1728B52AA6E4}">
                <adec:decorative xmlns="" xmlns:adec="http://schemas.microsoft.com/office/drawing/2017/decorative" val="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4439" y="188259"/>
            <a:ext cx="5687933" cy="1864659"/>
          </a:xfrm>
          <a:prstGeom prst="rect">
            <a:avLst/>
          </a:prstGeom>
        </p:spPr>
      </p:pic>
      <p:grpSp>
        <p:nvGrpSpPr>
          <p:cNvPr id="7" name="Ryhmä 6">
            <a:extLst>
              <a:ext uri="{FF2B5EF4-FFF2-40B4-BE49-F238E27FC236}">
                <a16:creationId xmlns:a16="http://schemas.microsoft.com/office/drawing/2014/main" id="{44593400-35D8-4F3C-AF85-15B2984DEEAF}"/>
              </a:ext>
              <a:ext uri="{C183D7F6-B498-43B3-948B-1728B52AA6E4}">
                <adec:decorative xmlns="" xmlns:adec="http://schemas.microsoft.com/office/drawing/2017/decorative" val="1"/>
              </a:ext>
            </a:extLst>
          </p:cNvPr>
          <p:cNvGrpSpPr>
            <a:grpSpLocks noChangeAspect="1"/>
          </p:cNvGrpSpPr>
          <p:nvPr userDrawn="1"/>
        </p:nvGrpSpPr>
        <p:grpSpPr>
          <a:xfrm>
            <a:off x="2952933" y="-4764"/>
            <a:ext cx="9241593" cy="6858000"/>
            <a:chOff x="2938463" y="7938"/>
            <a:chExt cx="9220200" cy="6842125"/>
          </a:xfrm>
        </p:grpSpPr>
        <p:sp>
          <p:nvSpPr>
            <p:cNvPr id="8" name="Freeform 5">
              <a:extLst>
                <a:ext uri="{FF2B5EF4-FFF2-40B4-BE49-F238E27FC236}">
                  <a16:creationId xmlns:a16="http://schemas.microsoft.com/office/drawing/2014/main" id="{290D9381-F0D4-40B4-9904-9A77986863CE}"/>
                </a:ext>
              </a:extLst>
            </p:cNvPr>
            <p:cNvSpPr>
              <a:spLocks/>
            </p:cNvSpPr>
            <p:nvPr userDrawn="1"/>
          </p:nvSpPr>
          <p:spPr bwMode="auto">
            <a:xfrm>
              <a:off x="9388475" y="7938"/>
              <a:ext cx="1116013" cy="3076575"/>
            </a:xfrm>
            <a:custGeom>
              <a:avLst/>
              <a:gdLst>
                <a:gd name="T0" fmla="*/ 0 w 6206"/>
                <a:gd name="T1" fmla="*/ 17137 h 17137"/>
                <a:gd name="T2" fmla="*/ 5958 w 6206"/>
                <a:gd name="T3" fmla="*/ 4647 h 17137"/>
                <a:gd name="T4" fmla="*/ 6087 w 6206"/>
                <a:gd name="T5" fmla="*/ 0 h 17137"/>
              </a:gdLst>
              <a:ahLst/>
              <a:cxnLst>
                <a:cxn ang="0">
                  <a:pos x="T0" y="T1"/>
                </a:cxn>
                <a:cxn ang="0">
                  <a:pos x="T2" y="T3"/>
                </a:cxn>
                <a:cxn ang="0">
                  <a:pos x="T4" y="T5"/>
                </a:cxn>
              </a:cxnLst>
              <a:rect l="0" t="0" r="r" b="b"/>
              <a:pathLst>
                <a:path w="6206" h="17137">
                  <a:moveTo>
                    <a:pt x="0" y="17137"/>
                  </a:moveTo>
                  <a:cubicBezTo>
                    <a:pt x="3148" y="13825"/>
                    <a:pt x="5316" y="9524"/>
                    <a:pt x="5958" y="4647"/>
                  </a:cubicBezTo>
                  <a:cubicBezTo>
                    <a:pt x="6161" y="3115"/>
                    <a:pt x="6206" y="1557"/>
                    <a:pt x="6087"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 name="Freeform 6">
              <a:extLst>
                <a:ext uri="{FF2B5EF4-FFF2-40B4-BE49-F238E27FC236}">
                  <a16:creationId xmlns:a16="http://schemas.microsoft.com/office/drawing/2014/main" id="{B5990616-E55A-4020-B8F8-78355F91153B}"/>
                </a:ext>
              </a:extLst>
            </p:cNvPr>
            <p:cNvSpPr>
              <a:spLocks/>
            </p:cNvSpPr>
            <p:nvPr userDrawn="1"/>
          </p:nvSpPr>
          <p:spPr bwMode="auto">
            <a:xfrm>
              <a:off x="2938463" y="2235200"/>
              <a:ext cx="6450013" cy="2197100"/>
            </a:xfrm>
            <a:custGeom>
              <a:avLst/>
              <a:gdLst>
                <a:gd name="T0" fmla="*/ 0 w 35919"/>
                <a:gd name="T1" fmla="*/ 0 h 12228"/>
                <a:gd name="T2" fmla="*/ 0 w 35919"/>
                <a:gd name="T3" fmla="*/ 0 h 12228"/>
                <a:gd name="T4" fmla="*/ 10038 w 35919"/>
                <a:gd name="T5" fmla="*/ 9526 h 12228"/>
                <a:gd name="T6" fmla="*/ 23758 w 35919"/>
                <a:gd name="T7" fmla="*/ 11332 h 12228"/>
                <a:gd name="T8" fmla="*/ 35919 w 35919"/>
                <a:gd name="T9" fmla="*/ 4729 h 12228"/>
              </a:gdLst>
              <a:ahLst/>
              <a:cxnLst>
                <a:cxn ang="0">
                  <a:pos x="T0" y="T1"/>
                </a:cxn>
                <a:cxn ang="0">
                  <a:pos x="T2" y="T3"/>
                </a:cxn>
                <a:cxn ang="0">
                  <a:pos x="T4" y="T5"/>
                </a:cxn>
                <a:cxn ang="0">
                  <a:pos x="T6" y="T7"/>
                </a:cxn>
                <a:cxn ang="0">
                  <a:pos x="T8" y="T9"/>
                </a:cxn>
              </a:cxnLst>
              <a:rect l="0" t="0" r="r" b="b"/>
              <a:pathLst>
                <a:path w="35919" h="12228">
                  <a:moveTo>
                    <a:pt x="0" y="0"/>
                  </a:moveTo>
                  <a:cubicBezTo>
                    <a:pt x="0" y="0"/>
                    <a:pt x="0" y="0"/>
                    <a:pt x="0" y="0"/>
                  </a:cubicBezTo>
                  <a:cubicBezTo>
                    <a:pt x="2177" y="4017"/>
                    <a:pt x="5598" y="7408"/>
                    <a:pt x="10038" y="9526"/>
                  </a:cubicBezTo>
                  <a:cubicBezTo>
                    <a:pt x="14161" y="11496"/>
                    <a:pt x="18921" y="12228"/>
                    <a:pt x="23758" y="11332"/>
                  </a:cubicBezTo>
                  <a:cubicBezTo>
                    <a:pt x="28251" y="10503"/>
                    <a:pt x="32533" y="8297"/>
                    <a:pt x="35919" y="4729"/>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 name="Freeform 7">
              <a:extLst>
                <a:ext uri="{FF2B5EF4-FFF2-40B4-BE49-F238E27FC236}">
                  <a16:creationId xmlns:a16="http://schemas.microsoft.com/office/drawing/2014/main" id="{05324B2E-648B-4B14-B99E-EE80DB545DAD}"/>
                </a:ext>
              </a:extLst>
            </p:cNvPr>
            <p:cNvSpPr>
              <a:spLocks/>
            </p:cNvSpPr>
            <p:nvPr userDrawn="1"/>
          </p:nvSpPr>
          <p:spPr bwMode="auto">
            <a:xfrm>
              <a:off x="7089775" y="992188"/>
              <a:ext cx="5068888" cy="5857875"/>
            </a:xfrm>
            <a:custGeom>
              <a:avLst/>
              <a:gdLst>
                <a:gd name="T0" fmla="*/ 28223 w 28223"/>
                <a:gd name="T1" fmla="*/ 0 h 32612"/>
                <a:gd name="T2" fmla="*/ 12805 w 28223"/>
                <a:gd name="T3" fmla="*/ 11623 h 32612"/>
                <a:gd name="T4" fmla="*/ 0 w 28223"/>
                <a:gd name="T5" fmla="*/ 32612 h 32612"/>
              </a:gdLst>
              <a:ahLst/>
              <a:cxnLst>
                <a:cxn ang="0">
                  <a:pos x="T0" y="T1"/>
                </a:cxn>
                <a:cxn ang="0">
                  <a:pos x="T2" y="T3"/>
                </a:cxn>
                <a:cxn ang="0">
                  <a:pos x="T4" y="T5"/>
                </a:cxn>
              </a:cxnLst>
              <a:rect l="0" t="0" r="r" b="b"/>
              <a:pathLst>
                <a:path w="28223" h="32612">
                  <a:moveTo>
                    <a:pt x="28223" y="0"/>
                  </a:moveTo>
                  <a:cubicBezTo>
                    <a:pt x="22624" y="2945"/>
                    <a:pt x="17404" y="6777"/>
                    <a:pt x="12805" y="11623"/>
                  </a:cubicBezTo>
                  <a:cubicBezTo>
                    <a:pt x="7179" y="17543"/>
                    <a:pt x="2827" y="24650"/>
                    <a:pt x="0" y="32612"/>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 name="Freeform 8">
              <a:extLst>
                <a:ext uri="{FF2B5EF4-FFF2-40B4-BE49-F238E27FC236}">
                  <a16:creationId xmlns:a16="http://schemas.microsoft.com/office/drawing/2014/main" id="{3C537B99-3083-4452-B38C-45CF86D6ABBD}"/>
                </a:ext>
              </a:extLst>
            </p:cNvPr>
            <p:cNvSpPr>
              <a:spLocks/>
            </p:cNvSpPr>
            <p:nvPr userDrawn="1"/>
          </p:nvSpPr>
          <p:spPr bwMode="auto">
            <a:xfrm>
              <a:off x="9377392" y="3082917"/>
              <a:ext cx="2768600" cy="493713"/>
            </a:xfrm>
            <a:custGeom>
              <a:avLst/>
              <a:gdLst>
                <a:gd name="T0" fmla="*/ 0 w 15418"/>
                <a:gd name="T1" fmla="*/ 0 h 2747"/>
                <a:gd name="T2" fmla="*/ 13942 w 15418"/>
                <a:gd name="T3" fmla="*/ 1836 h 2747"/>
                <a:gd name="T4" fmla="*/ 15418 w 15418"/>
                <a:gd name="T5" fmla="*/ 1513 h 2747"/>
              </a:gdLst>
              <a:ahLst/>
              <a:cxnLst>
                <a:cxn ang="0">
                  <a:pos x="T0" y="T1"/>
                </a:cxn>
                <a:cxn ang="0">
                  <a:pos x="T2" y="T3"/>
                </a:cxn>
                <a:cxn ang="0">
                  <a:pos x="T4" y="T5"/>
                </a:cxn>
              </a:cxnLst>
              <a:rect l="0" t="0" r="r" b="b"/>
              <a:pathLst>
                <a:path w="15418" h="2747">
                  <a:moveTo>
                    <a:pt x="0" y="0"/>
                  </a:moveTo>
                  <a:cubicBezTo>
                    <a:pt x="4190" y="2003"/>
                    <a:pt x="9027" y="2747"/>
                    <a:pt x="13942" y="1836"/>
                  </a:cubicBezTo>
                  <a:cubicBezTo>
                    <a:pt x="14437" y="1745"/>
                    <a:pt x="14929" y="1637"/>
                    <a:pt x="15418" y="1513"/>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 name="Freeform 9">
              <a:extLst>
                <a:ext uri="{FF2B5EF4-FFF2-40B4-BE49-F238E27FC236}">
                  <a16:creationId xmlns:a16="http://schemas.microsoft.com/office/drawing/2014/main" id="{FDA7D83F-3F9B-41F7-85B4-DD9CA614BAEF}"/>
                </a:ext>
              </a:extLst>
            </p:cNvPr>
            <p:cNvSpPr>
              <a:spLocks/>
            </p:cNvSpPr>
            <p:nvPr userDrawn="1"/>
          </p:nvSpPr>
          <p:spPr bwMode="auto">
            <a:xfrm>
              <a:off x="6388100" y="2176195"/>
              <a:ext cx="5770563" cy="2806966"/>
            </a:xfrm>
            <a:custGeom>
              <a:avLst/>
              <a:gdLst>
                <a:gd name="T0" fmla="*/ 32132 w 32132"/>
                <a:gd name="T1" fmla="*/ 15735 h 15735"/>
                <a:gd name="T2" fmla="*/ 16714 w 32132"/>
                <a:gd name="T3" fmla="*/ 5143 h 15735"/>
                <a:gd name="T4" fmla="*/ 0 w 32132"/>
                <a:gd name="T5" fmla="*/ 0 h 15735"/>
              </a:gdLst>
              <a:ahLst/>
              <a:cxnLst>
                <a:cxn ang="0">
                  <a:pos x="T0" y="T1"/>
                </a:cxn>
                <a:cxn ang="0">
                  <a:pos x="T2" y="T3"/>
                </a:cxn>
                <a:cxn ang="0">
                  <a:pos x="T4" y="T5"/>
                </a:cxn>
              </a:cxnLst>
              <a:rect l="0" t="0" r="r" b="b"/>
              <a:pathLst>
                <a:path w="32132" h="15735">
                  <a:moveTo>
                    <a:pt x="32132" y="15735"/>
                  </a:moveTo>
                  <a:cubicBezTo>
                    <a:pt x="27699" y="11519"/>
                    <a:pt x="22536" y="7920"/>
                    <a:pt x="16714" y="5143"/>
                  </a:cubicBezTo>
                  <a:cubicBezTo>
                    <a:pt x="11476" y="2639"/>
                    <a:pt x="5850" y="887"/>
                    <a:pt x="0"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7472313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Otsikkodia kuva 2">
    <p:spTree>
      <p:nvGrpSpPr>
        <p:cNvPr id="1" name=""/>
        <p:cNvGrpSpPr/>
        <p:nvPr/>
      </p:nvGrpSpPr>
      <p:grpSpPr>
        <a:xfrm>
          <a:off x="0" y="0"/>
          <a:ext cx="0" cy="0"/>
          <a:chOff x="0" y="0"/>
          <a:chExt cx="0" cy="0"/>
        </a:xfrm>
      </p:grpSpPr>
      <p:pic>
        <p:nvPicPr>
          <p:cNvPr id="18" name="Kuva 17" descr="Kuva, joka sisältää kohteen henkilö, nuori, pieni">
            <a:extLst>
              <a:ext uri="{FF2B5EF4-FFF2-40B4-BE49-F238E27FC236}">
                <a16:creationId xmlns:a16="http://schemas.microsoft.com/office/drawing/2014/main" id="{8A04EED7-4DCB-45D7-8975-8DF8356F94EC}"/>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7102800" y="972000"/>
            <a:ext cx="5090400" cy="5889600"/>
          </a:xfrm>
          <a:prstGeom prst="rect">
            <a:avLst/>
          </a:prstGeom>
        </p:spPr>
      </p:pic>
      <p:grpSp>
        <p:nvGrpSpPr>
          <p:cNvPr id="13" name="Ryhmä 12">
            <a:extLst>
              <a:ext uri="{FF2B5EF4-FFF2-40B4-BE49-F238E27FC236}">
                <a16:creationId xmlns:a16="http://schemas.microsoft.com/office/drawing/2014/main" id="{98655196-BAC0-4CEB-933E-8A4B9D2B7C2D}"/>
              </a:ext>
              <a:ext uri="{C183D7F6-B498-43B3-948B-1728B52AA6E4}">
                <adec:decorative xmlns="" xmlns:adec="http://schemas.microsoft.com/office/drawing/2017/decorative" val="1"/>
              </a:ext>
            </a:extLst>
          </p:cNvPr>
          <p:cNvGrpSpPr>
            <a:grpSpLocks/>
          </p:cNvGrpSpPr>
          <p:nvPr userDrawn="1"/>
        </p:nvGrpSpPr>
        <p:grpSpPr>
          <a:xfrm>
            <a:off x="0" y="0"/>
            <a:ext cx="12193200" cy="6858000"/>
            <a:chOff x="166688" y="158750"/>
            <a:chExt cx="12163426" cy="6845301"/>
          </a:xfrm>
        </p:grpSpPr>
        <p:sp>
          <p:nvSpPr>
            <p:cNvPr id="14" name="Freeform 5">
              <a:extLst>
                <a:ext uri="{FF2B5EF4-FFF2-40B4-BE49-F238E27FC236}">
                  <a16:creationId xmlns:a16="http://schemas.microsoft.com/office/drawing/2014/main" id="{B0297B7B-BF36-40DB-8B62-082661B4EF74}"/>
                </a:ext>
              </a:extLst>
            </p:cNvPr>
            <p:cNvSpPr>
              <a:spLocks/>
            </p:cNvSpPr>
            <p:nvPr userDrawn="1"/>
          </p:nvSpPr>
          <p:spPr bwMode="auto">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E986AD81-1917-4EF2-BB83-EB1A3A10D4E9}"/>
                </a:ext>
              </a:extLst>
            </p:cNvPr>
            <p:cNvSpPr>
              <a:spLocks/>
            </p:cNvSpPr>
            <p:nvPr userDrawn="1"/>
          </p:nvSpPr>
          <p:spPr bwMode="auto">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79F90214-63B6-4096-8845-0104201FD120}"/>
                </a:ext>
              </a:extLst>
            </p:cNvPr>
            <p:cNvSpPr>
              <a:spLocks/>
            </p:cNvSpPr>
            <p:nvPr userDrawn="1"/>
          </p:nvSpPr>
          <p:spPr bwMode="auto">
            <a:xfrm>
              <a:off x="166688" y="1966913"/>
              <a:ext cx="9393238" cy="5037138"/>
            </a:xfrm>
            <a:custGeom>
              <a:avLst/>
              <a:gdLst>
                <a:gd name="T0" fmla="*/ 52312 w 52312"/>
                <a:gd name="T1" fmla="*/ 7076 h 28039"/>
                <a:gd name="T2" fmla="*/ 16393 w 52312"/>
                <a:gd name="T3" fmla="*/ 2347 h 28039"/>
                <a:gd name="T4" fmla="*/ 0 w 52312"/>
                <a:gd name="T5" fmla="*/ 7978 h 28039"/>
                <a:gd name="T6" fmla="*/ 0 w 52312"/>
                <a:gd name="T7" fmla="*/ 28039 h 28039"/>
                <a:gd name="T8" fmla="*/ 39502 w 52312"/>
                <a:gd name="T9" fmla="*/ 28039 h 28039"/>
                <a:gd name="T10" fmla="*/ 52312 w 52312"/>
                <a:gd name="T11" fmla="*/ 7076 h 28039"/>
              </a:gdLst>
              <a:ahLst/>
              <a:cxnLst>
                <a:cxn ang="0">
                  <a:pos x="T0" y="T1"/>
                </a:cxn>
                <a:cxn ang="0">
                  <a:pos x="T2" y="T3"/>
                </a:cxn>
                <a:cxn ang="0">
                  <a:pos x="T4" y="T5"/>
                </a:cxn>
                <a:cxn ang="0">
                  <a:pos x="T6" y="T7"/>
                </a:cxn>
                <a:cxn ang="0">
                  <a:pos x="T8" y="T9"/>
                </a:cxn>
                <a:cxn ang="0">
                  <a:pos x="T10" y="T11"/>
                </a:cxn>
              </a:cxnLst>
              <a:rect l="0" t="0" r="r" b="b"/>
              <a:pathLst>
                <a:path w="52312" h="28039">
                  <a:moveTo>
                    <a:pt x="52312" y="7076"/>
                  </a:moveTo>
                  <a:cubicBezTo>
                    <a:pt x="41519" y="1917"/>
                    <a:pt x="29055" y="0"/>
                    <a:pt x="16393" y="2347"/>
                  </a:cubicBezTo>
                  <a:cubicBezTo>
                    <a:pt x="10734" y="3391"/>
                    <a:pt x="5203" y="5270"/>
                    <a:pt x="0" y="7978"/>
                  </a:cubicBezTo>
                  <a:lnTo>
                    <a:pt x="0" y="28039"/>
                  </a:lnTo>
                  <a:lnTo>
                    <a:pt x="39502" y="28039"/>
                  </a:lnTo>
                  <a:cubicBezTo>
                    <a:pt x="42283" y="20079"/>
                    <a:pt x="46702" y="12977"/>
                    <a:pt x="52312" y="7076"/>
                  </a:cubicBez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8">
              <a:extLst>
                <a:ext uri="{FF2B5EF4-FFF2-40B4-BE49-F238E27FC236}">
                  <a16:creationId xmlns:a16="http://schemas.microsoft.com/office/drawing/2014/main" id="{74543203-7BF6-4F24-99A4-FC9AE2D69372}"/>
                </a:ext>
              </a:extLst>
            </p:cNvPr>
            <p:cNvSpPr>
              <a:spLocks/>
            </p:cNvSpPr>
            <p:nvPr userDrawn="1"/>
          </p:nvSpPr>
          <p:spPr bwMode="auto">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2026920" y="3073399"/>
            <a:ext cx="6661368" cy="1864043"/>
          </a:xfrm>
        </p:spPr>
        <p:txBody>
          <a:bodyPr anchor="b"/>
          <a:lstStyle>
            <a:lvl1pPr algn="l">
              <a:defRPr sz="4100">
                <a:solidFill>
                  <a:srgbClr val="FFFFFF"/>
                </a:solidFill>
              </a:defRPr>
            </a:lvl1pPr>
          </a:lstStyle>
          <a:p>
            <a:r>
              <a:rPr lang="fi-FI" dirty="0"/>
              <a:t>Esityksen aloitussivu </a:t>
            </a:r>
            <a:br>
              <a:rPr lang="fi-FI" dirty="0"/>
            </a:br>
            <a:r>
              <a:rPr lang="fi-FI" dirty="0"/>
              <a:t>valokuvalla</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2026920" y="5318760"/>
            <a:ext cx="8641080" cy="702528"/>
          </a:xfrm>
        </p:spPr>
        <p:txBody>
          <a:bodyPr/>
          <a:lstStyle>
            <a:lvl1pPr marL="0" indent="0" algn="l">
              <a:lnSpc>
                <a:spcPct val="110000"/>
              </a:lnSpc>
              <a:spcBef>
                <a:spcPts val="0"/>
              </a:spcBef>
              <a:buNone/>
              <a:defRPr sz="13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6" name="Kuva 5">
            <a:extLst>
              <a:ext uri="{FF2B5EF4-FFF2-40B4-BE49-F238E27FC236}">
                <a16:creationId xmlns:a16="http://schemas.microsoft.com/office/drawing/2014/main" id="{F5617BC5-F913-49ED-AFBD-024D12849E31}"/>
              </a:ext>
              <a:ext uri="{C183D7F6-B498-43B3-948B-1728B52AA6E4}">
                <adec:decorative xmlns="" xmlns:adec="http://schemas.microsoft.com/office/drawing/2017/decorative" val="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4439" y="188259"/>
            <a:ext cx="5687933" cy="1864659"/>
          </a:xfrm>
          <a:prstGeom prst="rect">
            <a:avLst/>
          </a:prstGeom>
        </p:spPr>
      </p:pic>
      <p:grpSp>
        <p:nvGrpSpPr>
          <p:cNvPr id="7" name="Ryhmä 6">
            <a:extLst>
              <a:ext uri="{FF2B5EF4-FFF2-40B4-BE49-F238E27FC236}">
                <a16:creationId xmlns:a16="http://schemas.microsoft.com/office/drawing/2014/main" id="{44593400-35D8-4F3C-AF85-15B2984DEEAF}"/>
              </a:ext>
              <a:ext uri="{C183D7F6-B498-43B3-948B-1728B52AA6E4}">
                <adec:decorative xmlns="" xmlns:adec="http://schemas.microsoft.com/office/drawing/2017/decorative" val="1"/>
              </a:ext>
            </a:extLst>
          </p:cNvPr>
          <p:cNvGrpSpPr>
            <a:grpSpLocks noChangeAspect="1"/>
          </p:cNvGrpSpPr>
          <p:nvPr userDrawn="1"/>
        </p:nvGrpSpPr>
        <p:grpSpPr>
          <a:xfrm>
            <a:off x="2952933" y="-4764"/>
            <a:ext cx="9241593" cy="6858000"/>
            <a:chOff x="2938463" y="7938"/>
            <a:chExt cx="9220200" cy="6842125"/>
          </a:xfrm>
        </p:grpSpPr>
        <p:sp>
          <p:nvSpPr>
            <p:cNvPr id="8" name="Freeform 5">
              <a:extLst>
                <a:ext uri="{FF2B5EF4-FFF2-40B4-BE49-F238E27FC236}">
                  <a16:creationId xmlns:a16="http://schemas.microsoft.com/office/drawing/2014/main" id="{290D9381-F0D4-40B4-9904-9A77986863CE}"/>
                </a:ext>
              </a:extLst>
            </p:cNvPr>
            <p:cNvSpPr>
              <a:spLocks/>
            </p:cNvSpPr>
            <p:nvPr userDrawn="1"/>
          </p:nvSpPr>
          <p:spPr bwMode="auto">
            <a:xfrm>
              <a:off x="9388475" y="7938"/>
              <a:ext cx="1116013" cy="3076575"/>
            </a:xfrm>
            <a:custGeom>
              <a:avLst/>
              <a:gdLst>
                <a:gd name="T0" fmla="*/ 0 w 6206"/>
                <a:gd name="T1" fmla="*/ 17137 h 17137"/>
                <a:gd name="T2" fmla="*/ 5958 w 6206"/>
                <a:gd name="T3" fmla="*/ 4647 h 17137"/>
                <a:gd name="T4" fmla="*/ 6087 w 6206"/>
                <a:gd name="T5" fmla="*/ 0 h 17137"/>
              </a:gdLst>
              <a:ahLst/>
              <a:cxnLst>
                <a:cxn ang="0">
                  <a:pos x="T0" y="T1"/>
                </a:cxn>
                <a:cxn ang="0">
                  <a:pos x="T2" y="T3"/>
                </a:cxn>
                <a:cxn ang="0">
                  <a:pos x="T4" y="T5"/>
                </a:cxn>
              </a:cxnLst>
              <a:rect l="0" t="0" r="r" b="b"/>
              <a:pathLst>
                <a:path w="6206" h="17137">
                  <a:moveTo>
                    <a:pt x="0" y="17137"/>
                  </a:moveTo>
                  <a:cubicBezTo>
                    <a:pt x="3148" y="13825"/>
                    <a:pt x="5316" y="9524"/>
                    <a:pt x="5958" y="4647"/>
                  </a:cubicBezTo>
                  <a:cubicBezTo>
                    <a:pt x="6161" y="3115"/>
                    <a:pt x="6206" y="1557"/>
                    <a:pt x="6087"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 name="Freeform 6">
              <a:extLst>
                <a:ext uri="{FF2B5EF4-FFF2-40B4-BE49-F238E27FC236}">
                  <a16:creationId xmlns:a16="http://schemas.microsoft.com/office/drawing/2014/main" id="{B5990616-E55A-4020-B8F8-78355F91153B}"/>
                </a:ext>
              </a:extLst>
            </p:cNvPr>
            <p:cNvSpPr>
              <a:spLocks/>
            </p:cNvSpPr>
            <p:nvPr userDrawn="1"/>
          </p:nvSpPr>
          <p:spPr bwMode="auto">
            <a:xfrm>
              <a:off x="2938463" y="2235200"/>
              <a:ext cx="6450013" cy="2197100"/>
            </a:xfrm>
            <a:custGeom>
              <a:avLst/>
              <a:gdLst>
                <a:gd name="T0" fmla="*/ 0 w 35919"/>
                <a:gd name="T1" fmla="*/ 0 h 12228"/>
                <a:gd name="T2" fmla="*/ 0 w 35919"/>
                <a:gd name="T3" fmla="*/ 0 h 12228"/>
                <a:gd name="T4" fmla="*/ 10038 w 35919"/>
                <a:gd name="T5" fmla="*/ 9526 h 12228"/>
                <a:gd name="T6" fmla="*/ 23758 w 35919"/>
                <a:gd name="T7" fmla="*/ 11332 h 12228"/>
                <a:gd name="T8" fmla="*/ 35919 w 35919"/>
                <a:gd name="T9" fmla="*/ 4729 h 12228"/>
              </a:gdLst>
              <a:ahLst/>
              <a:cxnLst>
                <a:cxn ang="0">
                  <a:pos x="T0" y="T1"/>
                </a:cxn>
                <a:cxn ang="0">
                  <a:pos x="T2" y="T3"/>
                </a:cxn>
                <a:cxn ang="0">
                  <a:pos x="T4" y="T5"/>
                </a:cxn>
                <a:cxn ang="0">
                  <a:pos x="T6" y="T7"/>
                </a:cxn>
                <a:cxn ang="0">
                  <a:pos x="T8" y="T9"/>
                </a:cxn>
              </a:cxnLst>
              <a:rect l="0" t="0" r="r" b="b"/>
              <a:pathLst>
                <a:path w="35919" h="12228">
                  <a:moveTo>
                    <a:pt x="0" y="0"/>
                  </a:moveTo>
                  <a:cubicBezTo>
                    <a:pt x="0" y="0"/>
                    <a:pt x="0" y="0"/>
                    <a:pt x="0" y="0"/>
                  </a:cubicBezTo>
                  <a:cubicBezTo>
                    <a:pt x="2177" y="4017"/>
                    <a:pt x="5598" y="7408"/>
                    <a:pt x="10038" y="9526"/>
                  </a:cubicBezTo>
                  <a:cubicBezTo>
                    <a:pt x="14161" y="11496"/>
                    <a:pt x="18921" y="12228"/>
                    <a:pt x="23758" y="11332"/>
                  </a:cubicBezTo>
                  <a:cubicBezTo>
                    <a:pt x="28251" y="10503"/>
                    <a:pt x="32533" y="8297"/>
                    <a:pt x="35919" y="4729"/>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 name="Freeform 7">
              <a:extLst>
                <a:ext uri="{FF2B5EF4-FFF2-40B4-BE49-F238E27FC236}">
                  <a16:creationId xmlns:a16="http://schemas.microsoft.com/office/drawing/2014/main" id="{05324B2E-648B-4B14-B99E-EE80DB545DAD}"/>
                </a:ext>
              </a:extLst>
            </p:cNvPr>
            <p:cNvSpPr>
              <a:spLocks/>
            </p:cNvSpPr>
            <p:nvPr userDrawn="1"/>
          </p:nvSpPr>
          <p:spPr bwMode="auto">
            <a:xfrm>
              <a:off x="7089775" y="992188"/>
              <a:ext cx="5068888" cy="5857875"/>
            </a:xfrm>
            <a:custGeom>
              <a:avLst/>
              <a:gdLst>
                <a:gd name="T0" fmla="*/ 28223 w 28223"/>
                <a:gd name="T1" fmla="*/ 0 h 32612"/>
                <a:gd name="T2" fmla="*/ 12805 w 28223"/>
                <a:gd name="T3" fmla="*/ 11623 h 32612"/>
                <a:gd name="T4" fmla="*/ 0 w 28223"/>
                <a:gd name="T5" fmla="*/ 32612 h 32612"/>
              </a:gdLst>
              <a:ahLst/>
              <a:cxnLst>
                <a:cxn ang="0">
                  <a:pos x="T0" y="T1"/>
                </a:cxn>
                <a:cxn ang="0">
                  <a:pos x="T2" y="T3"/>
                </a:cxn>
                <a:cxn ang="0">
                  <a:pos x="T4" y="T5"/>
                </a:cxn>
              </a:cxnLst>
              <a:rect l="0" t="0" r="r" b="b"/>
              <a:pathLst>
                <a:path w="28223" h="32612">
                  <a:moveTo>
                    <a:pt x="28223" y="0"/>
                  </a:moveTo>
                  <a:cubicBezTo>
                    <a:pt x="22624" y="2945"/>
                    <a:pt x="17404" y="6777"/>
                    <a:pt x="12805" y="11623"/>
                  </a:cubicBezTo>
                  <a:cubicBezTo>
                    <a:pt x="7179" y="17543"/>
                    <a:pt x="2827" y="24650"/>
                    <a:pt x="0" y="32612"/>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 name="Freeform 8">
              <a:extLst>
                <a:ext uri="{FF2B5EF4-FFF2-40B4-BE49-F238E27FC236}">
                  <a16:creationId xmlns:a16="http://schemas.microsoft.com/office/drawing/2014/main" id="{3C537B99-3083-4452-B38C-45CF86D6ABBD}"/>
                </a:ext>
              </a:extLst>
            </p:cNvPr>
            <p:cNvSpPr>
              <a:spLocks/>
            </p:cNvSpPr>
            <p:nvPr userDrawn="1"/>
          </p:nvSpPr>
          <p:spPr bwMode="auto">
            <a:xfrm>
              <a:off x="9377392" y="3082917"/>
              <a:ext cx="2768600" cy="493713"/>
            </a:xfrm>
            <a:custGeom>
              <a:avLst/>
              <a:gdLst>
                <a:gd name="T0" fmla="*/ 0 w 15418"/>
                <a:gd name="T1" fmla="*/ 0 h 2747"/>
                <a:gd name="T2" fmla="*/ 13942 w 15418"/>
                <a:gd name="T3" fmla="*/ 1836 h 2747"/>
                <a:gd name="T4" fmla="*/ 15418 w 15418"/>
                <a:gd name="T5" fmla="*/ 1513 h 2747"/>
              </a:gdLst>
              <a:ahLst/>
              <a:cxnLst>
                <a:cxn ang="0">
                  <a:pos x="T0" y="T1"/>
                </a:cxn>
                <a:cxn ang="0">
                  <a:pos x="T2" y="T3"/>
                </a:cxn>
                <a:cxn ang="0">
                  <a:pos x="T4" y="T5"/>
                </a:cxn>
              </a:cxnLst>
              <a:rect l="0" t="0" r="r" b="b"/>
              <a:pathLst>
                <a:path w="15418" h="2747">
                  <a:moveTo>
                    <a:pt x="0" y="0"/>
                  </a:moveTo>
                  <a:cubicBezTo>
                    <a:pt x="4190" y="2003"/>
                    <a:pt x="9027" y="2747"/>
                    <a:pt x="13942" y="1836"/>
                  </a:cubicBezTo>
                  <a:cubicBezTo>
                    <a:pt x="14437" y="1745"/>
                    <a:pt x="14929" y="1637"/>
                    <a:pt x="15418" y="1513"/>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 name="Freeform 9">
              <a:extLst>
                <a:ext uri="{FF2B5EF4-FFF2-40B4-BE49-F238E27FC236}">
                  <a16:creationId xmlns:a16="http://schemas.microsoft.com/office/drawing/2014/main" id="{FDA7D83F-3F9B-41F7-85B4-DD9CA614BAEF}"/>
                </a:ext>
              </a:extLst>
            </p:cNvPr>
            <p:cNvSpPr>
              <a:spLocks/>
            </p:cNvSpPr>
            <p:nvPr userDrawn="1"/>
          </p:nvSpPr>
          <p:spPr bwMode="auto">
            <a:xfrm>
              <a:off x="6388100" y="2176195"/>
              <a:ext cx="5770563" cy="2806966"/>
            </a:xfrm>
            <a:custGeom>
              <a:avLst/>
              <a:gdLst>
                <a:gd name="T0" fmla="*/ 32132 w 32132"/>
                <a:gd name="T1" fmla="*/ 15735 h 15735"/>
                <a:gd name="T2" fmla="*/ 16714 w 32132"/>
                <a:gd name="T3" fmla="*/ 5143 h 15735"/>
                <a:gd name="T4" fmla="*/ 0 w 32132"/>
                <a:gd name="T5" fmla="*/ 0 h 15735"/>
              </a:gdLst>
              <a:ahLst/>
              <a:cxnLst>
                <a:cxn ang="0">
                  <a:pos x="T0" y="T1"/>
                </a:cxn>
                <a:cxn ang="0">
                  <a:pos x="T2" y="T3"/>
                </a:cxn>
                <a:cxn ang="0">
                  <a:pos x="T4" y="T5"/>
                </a:cxn>
              </a:cxnLst>
              <a:rect l="0" t="0" r="r" b="b"/>
              <a:pathLst>
                <a:path w="32132" h="15735">
                  <a:moveTo>
                    <a:pt x="32132" y="15735"/>
                  </a:moveTo>
                  <a:cubicBezTo>
                    <a:pt x="27699" y="11519"/>
                    <a:pt x="22536" y="7920"/>
                    <a:pt x="16714" y="5143"/>
                  </a:cubicBezTo>
                  <a:cubicBezTo>
                    <a:pt x="11476" y="2639"/>
                    <a:pt x="5850" y="887"/>
                    <a:pt x="0"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9711088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rPr lang="fi-FI" dirty="0"/>
              <a:t>Tekstisivu, yksipalstainen. </a:t>
            </a:r>
            <a:br>
              <a:rPr lang="fi-FI" dirty="0"/>
            </a:br>
            <a:r>
              <a:rPr lang="fi-FI" dirty="0"/>
              <a:t>Otsikon pituus korkeintaan kaksi riviä</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Alatunnisteen paikkamerkki 7">
            <a:extLst>
              <a:ext uri="{FF2B5EF4-FFF2-40B4-BE49-F238E27FC236}">
                <a16:creationId xmlns:a16="http://schemas.microsoft.com/office/drawing/2014/main" id="{77F5A965-5012-417E-A4D7-9CB8DE3A3803}"/>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9" name="Dian numeron paikkamerkki 8">
            <a:extLst>
              <a:ext uri="{FF2B5EF4-FFF2-40B4-BE49-F238E27FC236}">
                <a16:creationId xmlns:a16="http://schemas.microsoft.com/office/drawing/2014/main" id="{D9E0DD3D-67FB-4C7B-917A-622EAB8FF858}"/>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8781286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tsikot ja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rPr lang="fi-FI" dirty="0"/>
              <a:t>Tekstisivu, yksipalstainen väliotsikolla.</a:t>
            </a:r>
          </a:p>
        </p:txBody>
      </p:sp>
      <p:sp>
        <p:nvSpPr>
          <p:cNvPr id="9" name="Tekstin paikkamerkki 8">
            <a:extLst>
              <a:ext uri="{FF2B5EF4-FFF2-40B4-BE49-F238E27FC236}">
                <a16:creationId xmlns:a16="http://schemas.microsoft.com/office/drawing/2014/main" id="{0904BD93-F0C4-4A6C-9010-5804694C7170}"/>
              </a:ext>
            </a:extLst>
          </p:cNvPr>
          <p:cNvSpPr>
            <a:spLocks noGrp="1"/>
          </p:cNvSpPr>
          <p:nvPr>
            <p:ph type="body" sz="quarter" idx="13" hasCustomPrompt="1"/>
          </p:nvPr>
        </p:nvSpPr>
        <p:spPr>
          <a:xfrm>
            <a:off x="781050" y="1758315"/>
            <a:ext cx="10571163" cy="446549"/>
          </a:xfrm>
        </p:spPr>
        <p:txBody>
          <a:bodyPr/>
          <a:lstStyle>
            <a:lvl1pPr marL="0" indent="0">
              <a:buNone/>
              <a:defRPr b="1"/>
            </a:lvl1pPr>
            <a:lvl2pPr marL="360363" indent="0">
              <a:buNone/>
              <a:defRPr/>
            </a:lvl2pPr>
          </a:lstStyle>
          <a:p>
            <a:pPr lvl="0"/>
            <a:r>
              <a:rPr lang="fi-FI" dirty="0"/>
              <a:t>Väliotsikko</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782320" y="2285999"/>
            <a:ext cx="10571480" cy="372476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Alatunnisteen paikkamerkki 7">
            <a:extLst>
              <a:ext uri="{FF2B5EF4-FFF2-40B4-BE49-F238E27FC236}">
                <a16:creationId xmlns:a16="http://schemas.microsoft.com/office/drawing/2014/main" id="{6ADF7489-4677-49C3-A1B0-538615DB3729}"/>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5CDDDB65-8BD7-43F3-A41C-27411B840544}"/>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40352408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4F7C78-A52D-432E-ABE0-474D88E879DE}"/>
              </a:ext>
            </a:extLst>
          </p:cNvPr>
          <p:cNvSpPr>
            <a:spLocks noGrp="1"/>
          </p:cNvSpPr>
          <p:nvPr>
            <p:ph type="title" hasCustomPrompt="1"/>
          </p:nvPr>
        </p:nvSpPr>
        <p:spPr/>
        <p:txBody>
          <a:bodyPr/>
          <a:lstStyle>
            <a:lvl1pPr>
              <a:defRPr/>
            </a:lvl1pPr>
          </a:lstStyle>
          <a:p>
            <a:r>
              <a:rPr lang="fi-FI" dirty="0"/>
              <a:t>Tekstisivu, kaksipalstainen. </a:t>
            </a:r>
            <a:br>
              <a:rPr lang="fi-FI" dirty="0"/>
            </a:br>
            <a:r>
              <a:rPr lang="fi-FI" dirty="0"/>
              <a:t>Otsikon pituus korkeintaan kaksi riviä.</a:t>
            </a:r>
          </a:p>
        </p:txBody>
      </p:sp>
      <p:sp>
        <p:nvSpPr>
          <p:cNvPr id="3" name="Sisällön paikkamerkki 2">
            <a:extLst>
              <a:ext uri="{FF2B5EF4-FFF2-40B4-BE49-F238E27FC236}">
                <a16:creationId xmlns:a16="http://schemas.microsoft.com/office/drawing/2014/main" id="{B888B6C4-5AF4-4DF4-8225-6AF58A983C64}"/>
              </a:ext>
            </a:extLst>
          </p:cNvPr>
          <p:cNvSpPr>
            <a:spLocks noGrp="1"/>
          </p:cNvSpPr>
          <p:nvPr>
            <p:ph sz="half" idx="1"/>
          </p:nvPr>
        </p:nvSpPr>
        <p:spPr>
          <a:xfrm>
            <a:off x="781200" y="1764323"/>
            <a:ext cx="5156538" cy="4248000"/>
          </a:xfrm>
        </p:spPr>
        <p:txBody>
          <a:bodyPr/>
          <a:lstStyle>
            <a:lvl1pPr marL="269875" indent="-269875">
              <a:defRPr sz="2200"/>
            </a:lvl1pPr>
            <a:lvl2pPr marL="627063" indent="-266700">
              <a:defRPr/>
            </a:lvl2pPr>
          </a:lstStyle>
          <a:p>
            <a:pPr lvl="0"/>
            <a:r>
              <a:rPr lang="fi-FI"/>
              <a:t>Muokkaa tekstin perustyylejä</a:t>
            </a:r>
          </a:p>
          <a:p>
            <a:pPr lvl="1"/>
            <a:r>
              <a:rPr lang="fi-FI"/>
              <a:t>toinen taso</a:t>
            </a:r>
          </a:p>
        </p:txBody>
      </p:sp>
      <p:sp>
        <p:nvSpPr>
          <p:cNvPr id="4" name="Sisällön paikkamerkki 3">
            <a:extLst>
              <a:ext uri="{FF2B5EF4-FFF2-40B4-BE49-F238E27FC236}">
                <a16:creationId xmlns:a16="http://schemas.microsoft.com/office/drawing/2014/main" id="{6C8DAA36-9661-453A-88FF-C63D5A3970AB}"/>
              </a:ext>
            </a:extLst>
          </p:cNvPr>
          <p:cNvSpPr>
            <a:spLocks noGrp="1"/>
          </p:cNvSpPr>
          <p:nvPr>
            <p:ph sz="half" idx="2"/>
          </p:nvPr>
        </p:nvSpPr>
        <p:spPr>
          <a:xfrm>
            <a:off x="6166338" y="1764323"/>
            <a:ext cx="5187462" cy="4248000"/>
          </a:xfrm>
        </p:spPr>
        <p:txBody>
          <a:bodyPr/>
          <a:lstStyle>
            <a:lvl1pPr marL="269875" indent="-269875">
              <a:defRPr sz="2200"/>
            </a:lvl1pPr>
            <a:lvl2pPr marL="627063" indent="-266700">
              <a:defRPr/>
            </a:lvl2pPr>
          </a:lstStyle>
          <a:p>
            <a:pPr lvl="0"/>
            <a:r>
              <a:rPr lang="fi-FI"/>
              <a:t>Muokkaa tekstin perustyylejä</a:t>
            </a:r>
          </a:p>
          <a:p>
            <a:pPr lvl="1"/>
            <a:r>
              <a:rPr lang="fi-FI"/>
              <a:t>toinen taso</a:t>
            </a:r>
          </a:p>
        </p:txBody>
      </p:sp>
      <p:sp>
        <p:nvSpPr>
          <p:cNvPr id="9" name="Alatunnisteen paikkamerkki 8">
            <a:extLst>
              <a:ext uri="{FF2B5EF4-FFF2-40B4-BE49-F238E27FC236}">
                <a16:creationId xmlns:a16="http://schemas.microsoft.com/office/drawing/2014/main" id="{09FAA0A5-DDF1-43F9-A865-72A7FE3F7F64}"/>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4C134378-0675-4F71-B293-32F7DBD6E443}"/>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2316688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4F7C78-A52D-432E-ABE0-474D88E879DE}"/>
              </a:ext>
            </a:extLst>
          </p:cNvPr>
          <p:cNvSpPr>
            <a:spLocks noGrp="1"/>
          </p:cNvSpPr>
          <p:nvPr>
            <p:ph type="title" hasCustomPrompt="1"/>
          </p:nvPr>
        </p:nvSpPr>
        <p:spPr/>
        <p:txBody>
          <a:bodyPr/>
          <a:lstStyle>
            <a:lvl1pPr>
              <a:defRPr/>
            </a:lvl1pPr>
          </a:lstStyle>
          <a:p>
            <a:r>
              <a:rPr lang="fi-FI" dirty="0"/>
              <a:t>Tekstisivu, vertailu. </a:t>
            </a:r>
            <a:br>
              <a:rPr lang="fi-FI" dirty="0"/>
            </a:br>
            <a:r>
              <a:rPr lang="fi-FI" dirty="0"/>
              <a:t>Otsikon pituus korkeintaan kaksi riviä.</a:t>
            </a:r>
          </a:p>
        </p:txBody>
      </p:sp>
      <p:sp>
        <p:nvSpPr>
          <p:cNvPr id="7" name="Tekstin paikkamerkki 2">
            <a:extLst>
              <a:ext uri="{FF2B5EF4-FFF2-40B4-BE49-F238E27FC236}">
                <a16:creationId xmlns:a16="http://schemas.microsoft.com/office/drawing/2014/main" id="{CC5AFB07-741E-400C-B07F-CFAD1C24366E}"/>
              </a:ext>
            </a:extLst>
          </p:cNvPr>
          <p:cNvSpPr>
            <a:spLocks noGrp="1"/>
          </p:cNvSpPr>
          <p:nvPr>
            <p:ph type="body" idx="13" hasCustomPrompt="1"/>
          </p:nvPr>
        </p:nvSpPr>
        <p:spPr>
          <a:xfrm>
            <a:off x="781201" y="1764323"/>
            <a:ext cx="5156538" cy="368533"/>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Pieni otsikko</a:t>
            </a:r>
          </a:p>
        </p:txBody>
      </p:sp>
      <p:sp>
        <p:nvSpPr>
          <p:cNvPr id="3" name="Sisällön paikkamerkki 2">
            <a:extLst>
              <a:ext uri="{FF2B5EF4-FFF2-40B4-BE49-F238E27FC236}">
                <a16:creationId xmlns:a16="http://schemas.microsoft.com/office/drawing/2014/main" id="{B888B6C4-5AF4-4DF4-8225-6AF58A983C64}"/>
              </a:ext>
            </a:extLst>
          </p:cNvPr>
          <p:cNvSpPr>
            <a:spLocks noGrp="1"/>
          </p:cNvSpPr>
          <p:nvPr>
            <p:ph sz="half" idx="1"/>
          </p:nvPr>
        </p:nvSpPr>
        <p:spPr>
          <a:xfrm>
            <a:off x="781200" y="2235200"/>
            <a:ext cx="5156538" cy="3777122"/>
          </a:xfrm>
        </p:spPr>
        <p:txBody>
          <a:bodyPr/>
          <a:lstStyle>
            <a:lvl1pPr marL="269875" indent="-269875">
              <a:defRPr sz="2200"/>
            </a:lvl1pPr>
            <a:lvl2pPr marL="627063" indent="-266700">
              <a:defRPr/>
            </a:lvl2pPr>
          </a:lstStyle>
          <a:p>
            <a:pPr lvl="0"/>
            <a:r>
              <a:rPr lang="fi-FI"/>
              <a:t>Muokkaa tekstin perustyylejä</a:t>
            </a:r>
          </a:p>
          <a:p>
            <a:pPr lvl="1"/>
            <a:r>
              <a:rPr lang="fi-FI"/>
              <a:t>toinen taso</a:t>
            </a:r>
          </a:p>
        </p:txBody>
      </p:sp>
      <p:sp>
        <p:nvSpPr>
          <p:cNvPr id="8" name="Tekstin paikkamerkki 4">
            <a:extLst>
              <a:ext uri="{FF2B5EF4-FFF2-40B4-BE49-F238E27FC236}">
                <a16:creationId xmlns:a16="http://schemas.microsoft.com/office/drawing/2014/main" id="{FE13A6AE-0F0A-413E-AE09-F64745829C86}"/>
              </a:ext>
            </a:extLst>
          </p:cNvPr>
          <p:cNvSpPr>
            <a:spLocks noGrp="1"/>
          </p:cNvSpPr>
          <p:nvPr>
            <p:ph type="body" sz="quarter" idx="3" hasCustomPrompt="1"/>
          </p:nvPr>
        </p:nvSpPr>
        <p:spPr>
          <a:xfrm>
            <a:off x="6172200" y="1764323"/>
            <a:ext cx="5183188" cy="368533"/>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Pieni otsikko</a:t>
            </a:r>
          </a:p>
        </p:txBody>
      </p:sp>
      <p:sp>
        <p:nvSpPr>
          <p:cNvPr id="4" name="Sisällön paikkamerkki 3">
            <a:extLst>
              <a:ext uri="{FF2B5EF4-FFF2-40B4-BE49-F238E27FC236}">
                <a16:creationId xmlns:a16="http://schemas.microsoft.com/office/drawing/2014/main" id="{6C8DAA36-9661-453A-88FF-C63D5A3970AB}"/>
              </a:ext>
            </a:extLst>
          </p:cNvPr>
          <p:cNvSpPr>
            <a:spLocks noGrp="1"/>
          </p:cNvSpPr>
          <p:nvPr>
            <p:ph sz="half" idx="2"/>
          </p:nvPr>
        </p:nvSpPr>
        <p:spPr>
          <a:xfrm>
            <a:off x="6166338" y="2235200"/>
            <a:ext cx="5187462" cy="3777122"/>
          </a:xfrm>
        </p:spPr>
        <p:txBody>
          <a:bodyPr/>
          <a:lstStyle>
            <a:lvl1pPr marL="269875" indent="-269875">
              <a:defRPr sz="2200"/>
            </a:lvl1pPr>
            <a:lvl2pPr marL="627063" indent="-266700">
              <a:defRPr/>
            </a:lvl2pPr>
          </a:lstStyle>
          <a:p>
            <a:pPr lvl="0"/>
            <a:r>
              <a:rPr lang="fi-FI"/>
              <a:t>Muokkaa tekstin perustyylejä</a:t>
            </a:r>
          </a:p>
          <a:p>
            <a:pPr lvl="1"/>
            <a:r>
              <a:rPr lang="fi-FI"/>
              <a:t>toinen taso</a:t>
            </a:r>
          </a:p>
        </p:txBody>
      </p:sp>
      <p:sp>
        <p:nvSpPr>
          <p:cNvPr id="9" name="Alatunnisteen paikkamerkki 8">
            <a:extLst>
              <a:ext uri="{FF2B5EF4-FFF2-40B4-BE49-F238E27FC236}">
                <a16:creationId xmlns:a16="http://schemas.microsoft.com/office/drawing/2014/main" id="{09FAA0A5-DDF1-43F9-A865-72A7FE3F7F64}"/>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4C134378-0675-4F71-B293-32F7DBD6E443}"/>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7805128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rPr lang="fi-FI" dirty="0"/>
              <a:t>Grafiikkasivu, kuva ja tekstitiivistelmä vierekkäin.</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782320" y="1762761"/>
            <a:ext cx="6164822" cy="4248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ekstin paikkamerkki 22">
            <a:extLst>
              <a:ext uri="{FF2B5EF4-FFF2-40B4-BE49-F238E27FC236}">
                <a16:creationId xmlns:a16="http://schemas.microsoft.com/office/drawing/2014/main" id="{3031A60E-285E-4799-8337-B7C931123A4A}"/>
              </a:ext>
            </a:extLst>
          </p:cNvPr>
          <p:cNvSpPr>
            <a:spLocks noGrp="1"/>
          </p:cNvSpPr>
          <p:nvPr>
            <p:ph type="body" sz="quarter" idx="13"/>
          </p:nvPr>
        </p:nvSpPr>
        <p:spPr>
          <a:xfrm>
            <a:off x="7426518" y="1959997"/>
            <a:ext cx="4286106" cy="3802327"/>
          </a:xfrm>
        </p:spPr>
        <p:txBody>
          <a:bodyPr/>
          <a:lstStyle>
            <a:lvl1pPr marL="269875" indent="-269875">
              <a:lnSpc>
                <a:spcPct val="95000"/>
              </a:lnSpc>
              <a:defRPr sz="1900"/>
            </a:lvl1pPr>
          </a:lstStyle>
          <a:p>
            <a:pPr lvl="0"/>
            <a:r>
              <a:rPr lang="fi-FI"/>
              <a:t>Muokkaa tekstin perustyylejä</a:t>
            </a:r>
          </a:p>
        </p:txBody>
      </p:sp>
      <p:sp>
        <p:nvSpPr>
          <p:cNvPr id="11" name="Alatunnisteen paikkamerkki 10">
            <a:extLst>
              <a:ext uri="{FF2B5EF4-FFF2-40B4-BE49-F238E27FC236}">
                <a16:creationId xmlns:a16="http://schemas.microsoft.com/office/drawing/2014/main" id="{CD9B7E4D-B77A-4CF1-B584-356F4C4B32D8}"/>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2" name="Dian numeron paikkamerkki 11">
            <a:extLst>
              <a:ext uri="{FF2B5EF4-FFF2-40B4-BE49-F238E27FC236}">
                <a16:creationId xmlns:a16="http://schemas.microsoft.com/office/drawing/2014/main" id="{9B664EFA-778C-4D9B-A7A3-46CB8D5370B3}"/>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653236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ot ja sisältö">
  <p:cSld name="Otsikot ja sisältö">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3"/>
          <p:cNvSpPr txBox="1">
            <a:spLocks noGrp="1"/>
          </p:cNvSpPr>
          <p:nvPr>
            <p:ph type="body" idx="1"/>
          </p:nvPr>
        </p:nvSpPr>
        <p:spPr>
          <a:xfrm>
            <a:off x="781050" y="1758315"/>
            <a:ext cx="10571163" cy="44654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SzPts val="2600"/>
              <a:buNone/>
              <a:defRPr b="1"/>
            </a:lvl1pPr>
            <a:lvl2pPr marL="914400" lvl="1" indent="-228600" algn="l">
              <a:lnSpc>
                <a:spcPct val="90000"/>
              </a:lnSpc>
              <a:spcBef>
                <a:spcPts val="1200"/>
              </a:spcBef>
              <a:spcAft>
                <a:spcPts val="0"/>
              </a:spcAft>
              <a:buSzPts val="2200"/>
              <a:buNone/>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3"/>
          <p:cNvSpPr txBox="1">
            <a:spLocks noGrp="1"/>
          </p:cNvSpPr>
          <p:nvPr>
            <p:ph type="body" idx="2"/>
          </p:nvPr>
        </p:nvSpPr>
        <p:spPr>
          <a:xfrm>
            <a:off x="782320" y="2285999"/>
            <a:ext cx="10571480" cy="3724761"/>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3"/>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43"/>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paikka">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a:xfrm>
            <a:off x="782320" y="306000"/>
            <a:ext cx="5025648" cy="1325563"/>
          </a:xfrm>
        </p:spPr>
        <p:txBody>
          <a:bodyPr/>
          <a:lstStyle>
            <a:lvl1pPr>
              <a:defRPr/>
            </a:lvl1pPr>
          </a:lstStyle>
          <a:p>
            <a:r>
              <a:rPr lang="fi-FI" dirty="0"/>
              <a:t>Tekstisivu kuvalla, </a:t>
            </a:r>
            <a:br>
              <a:rPr lang="fi-FI" dirty="0"/>
            </a:br>
            <a:r>
              <a:rPr lang="fi-FI" dirty="0"/>
              <a:t>lyhyt otsikko</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782320" y="1762761"/>
            <a:ext cx="5025648" cy="4248000"/>
          </a:xfrm>
        </p:spPr>
        <p:txBody>
          <a:bodyPr/>
          <a:lstStyle>
            <a:lvl1pPr marL="269875" indent="-269875">
              <a:defRPr sz="2200"/>
            </a:lvl1pPr>
            <a:lvl2pPr marL="625475" indent="-265113">
              <a:defRPr/>
            </a:lvl2pPr>
            <a:lvl3pPr marL="715962" indent="0">
              <a:buNone/>
              <a:defRPr/>
            </a:lvl3pPr>
          </a:lstStyle>
          <a:p>
            <a:pPr lvl="0"/>
            <a:r>
              <a:rPr lang="fi-FI"/>
              <a:t>Muokkaa tekstin perustyylejä</a:t>
            </a:r>
          </a:p>
          <a:p>
            <a:pPr lvl="1"/>
            <a:r>
              <a:rPr lang="fi-FI"/>
              <a:t>toinen taso</a:t>
            </a:r>
          </a:p>
        </p:txBody>
      </p:sp>
      <p:sp>
        <p:nvSpPr>
          <p:cNvPr id="8" name="Kuvan paikkamerkki 19">
            <a:extLst>
              <a:ext uri="{FF2B5EF4-FFF2-40B4-BE49-F238E27FC236}">
                <a16:creationId xmlns:a16="http://schemas.microsoft.com/office/drawing/2014/main" id="{1CD34E48-431E-47C9-8075-E449B22F1C1A}"/>
              </a:ext>
              <a:ext uri="{C183D7F6-B498-43B3-948B-1728B52AA6E4}">
                <adec:decorative xmlns="" xmlns:adec="http://schemas.microsoft.com/office/drawing/2017/decorative" val="0"/>
              </a:ext>
            </a:extLst>
          </p:cNvPr>
          <p:cNvSpPr>
            <a:spLocks noGrp="1"/>
          </p:cNvSpPr>
          <p:nvPr>
            <p:ph type="pic" sz="quarter" idx="13"/>
          </p:nvPr>
        </p:nvSpPr>
        <p:spPr>
          <a:xfrm>
            <a:off x="6113461" y="-4484"/>
            <a:ext cx="6086310" cy="6866965"/>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lvl1pPr>
          </a:lstStyle>
          <a:p>
            <a:r>
              <a:rPr lang="fi-FI"/>
              <a:t>Lisää kuva napsauttamalla kuvaketta</a:t>
            </a:r>
            <a:endParaRPr lang="fi-FI" dirty="0"/>
          </a:p>
        </p:txBody>
      </p:sp>
      <p:sp>
        <p:nvSpPr>
          <p:cNvPr id="9" name="Alatunnisteen paikkamerkki 8">
            <a:extLst>
              <a:ext uri="{FF2B5EF4-FFF2-40B4-BE49-F238E27FC236}">
                <a16:creationId xmlns:a16="http://schemas.microsoft.com/office/drawing/2014/main" id="{9700E9CE-DAC8-4704-A149-43A60B27A84C}"/>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522E9968-6017-4856-A4C4-E7595C39E8B6}"/>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2028944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15F941-B7C0-48FA-BC12-7B7C226826B8}"/>
              </a:ext>
            </a:extLst>
          </p:cNvPr>
          <p:cNvSpPr>
            <a:spLocks noGrp="1"/>
          </p:cNvSpPr>
          <p:nvPr>
            <p:ph type="title"/>
          </p:nvPr>
        </p:nvSpPr>
        <p:spPr/>
        <p:txBody>
          <a:bodyPr/>
          <a:lstStyle/>
          <a:p>
            <a:r>
              <a:rPr lang="fi-FI"/>
              <a:t>Muokkaa perustyyl. napsautt.</a:t>
            </a:r>
          </a:p>
        </p:txBody>
      </p:sp>
      <p:sp>
        <p:nvSpPr>
          <p:cNvPr id="7" name="Alatunnisteen paikkamerkki 6">
            <a:extLst>
              <a:ext uri="{FF2B5EF4-FFF2-40B4-BE49-F238E27FC236}">
                <a16:creationId xmlns:a16="http://schemas.microsoft.com/office/drawing/2014/main" id="{7CD8110F-CCB3-4F2C-A24C-58395114068A}"/>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8" name="Dian numeron paikkamerkki 7">
            <a:extLst>
              <a:ext uri="{FF2B5EF4-FFF2-40B4-BE49-F238E27FC236}">
                <a16:creationId xmlns:a16="http://schemas.microsoft.com/office/drawing/2014/main" id="{DD1E9F2C-6E23-43A9-A7DE-626D34CEDD8A}"/>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6371997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CBD59BAD-0669-42AB-9904-BB6AA4465919}"/>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7" name="Dian numeron paikkamerkki 6">
            <a:extLst>
              <a:ext uri="{FF2B5EF4-FFF2-40B4-BE49-F238E27FC236}">
                <a16:creationId xmlns:a16="http://schemas.microsoft.com/office/drawing/2014/main" id="{2F973901-92EE-424C-B835-C2D00C6C55AD}"/>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9920743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4D532A6C-0B99-4216-A2F9-969D711A60D9}"/>
              </a:ext>
              <a:ext uri="{C183D7F6-B498-43B3-948B-1728B52AA6E4}">
                <adec:decorative xmlns="" xmlns:adec="http://schemas.microsoft.com/office/drawing/2017/decorative" val="1"/>
              </a:ext>
            </a:extLst>
          </p:cNvPr>
          <p:cNvGrpSpPr/>
          <p:nvPr userDrawn="1"/>
        </p:nvGrpSpPr>
        <p:grpSpPr bwMode="gray">
          <a:xfrm>
            <a:off x="0" y="-1"/>
            <a:ext cx="12193200" cy="6858000"/>
            <a:chOff x="14288" y="6350"/>
            <a:chExt cx="12163426" cy="6845301"/>
          </a:xfrm>
        </p:grpSpPr>
        <p:sp>
          <p:nvSpPr>
            <p:cNvPr id="10" name="Freeform 5">
              <a:extLst>
                <a:ext uri="{FF2B5EF4-FFF2-40B4-BE49-F238E27FC236}">
                  <a16:creationId xmlns:a16="http://schemas.microsoft.com/office/drawing/2014/main" id="{F21C24B7-8266-4B7D-8989-0F53D893F86E}"/>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6">
              <a:extLst>
                <a:ext uri="{FF2B5EF4-FFF2-40B4-BE49-F238E27FC236}">
                  <a16:creationId xmlns:a16="http://schemas.microsoft.com/office/drawing/2014/main" id="{B999390E-2FB8-427B-B933-E6E732173052}"/>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EA7E893D-9A24-4C16-949F-F2219584D473}"/>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02C92432-A7C5-495D-9420-AEC24657CB04}"/>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6356350" cy="2526981"/>
          </a:xfrm>
        </p:spPr>
        <p:txBody>
          <a:bodyPr anchor="t" anchorCtr="0"/>
          <a:lstStyle>
            <a:lvl1pPr>
              <a:defRPr sz="4100">
                <a:solidFill>
                  <a:schemeClr val="bg1"/>
                </a:solidFill>
              </a:defRPr>
            </a:lvl1pPr>
          </a:lstStyle>
          <a:p>
            <a:r>
              <a:rPr lang="fi-FI" dirty="0"/>
              <a:t>Väliotsikkosivu </a:t>
            </a:r>
            <a:br>
              <a:rPr lang="fi-FI" dirty="0"/>
            </a:br>
            <a:r>
              <a:rPr lang="fi-FI" dirty="0"/>
              <a:t>esityksen </a:t>
            </a:r>
            <a:br>
              <a:rPr lang="fi-FI" dirty="0"/>
            </a:br>
            <a:r>
              <a:rPr lang="fi-FI" dirty="0"/>
              <a:t>jäsentämiseen, </a:t>
            </a:r>
            <a:br>
              <a:rPr lang="fi-FI" dirty="0"/>
            </a:br>
            <a:r>
              <a:rPr lang="fi-FI" dirty="0"/>
              <a:t>4 riviä lyhyellä tekstillä</a:t>
            </a:r>
          </a:p>
        </p:txBody>
      </p:sp>
      <p:sp>
        <p:nvSpPr>
          <p:cNvPr id="7" name="Alatunnisteen paikkamerkki 6">
            <a:extLst>
              <a:ext uri="{FF2B5EF4-FFF2-40B4-BE49-F238E27FC236}">
                <a16:creationId xmlns:a16="http://schemas.microsoft.com/office/drawing/2014/main" id="{29F8BFF4-EC86-4A85-B914-B241AE572CC2}"/>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8" name="Dian numeron paikkamerkki 7">
            <a:extLst>
              <a:ext uri="{FF2B5EF4-FFF2-40B4-BE49-F238E27FC236}">
                <a16:creationId xmlns:a16="http://schemas.microsoft.com/office/drawing/2014/main" id="{4F20DE8F-8CBA-4069-B1E4-BBCC9BE8AF02}"/>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6683562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san ylätunniste 2">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4D532A6C-0B99-4216-A2F9-969D711A60D9}"/>
              </a:ext>
              <a:ext uri="{C183D7F6-B498-43B3-948B-1728B52AA6E4}">
                <adec:decorative xmlns="" xmlns:adec="http://schemas.microsoft.com/office/drawing/2017/decorative" val="1"/>
              </a:ext>
            </a:extLst>
          </p:cNvPr>
          <p:cNvGrpSpPr/>
          <p:nvPr userDrawn="1"/>
        </p:nvGrpSpPr>
        <p:grpSpPr bwMode="gray">
          <a:xfrm>
            <a:off x="0" y="-1"/>
            <a:ext cx="12193200" cy="6858000"/>
            <a:chOff x="14288" y="6350"/>
            <a:chExt cx="12163426" cy="6845301"/>
          </a:xfrm>
        </p:grpSpPr>
        <p:sp>
          <p:nvSpPr>
            <p:cNvPr id="10" name="Freeform 5">
              <a:extLst>
                <a:ext uri="{FF2B5EF4-FFF2-40B4-BE49-F238E27FC236}">
                  <a16:creationId xmlns:a16="http://schemas.microsoft.com/office/drawing/2014/main" id="{F21C24B7-8266-4B7D-8989-0F53D893F86E}"/>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6">
              <a:extLst>
                <a:ext uri="{FF2B5EF4-FFF2-40B4-BE49-F238E27FC236}">
                  <a16:creationId xmlns:a16="http://schemas.microsoft.com/office/drawing/2014/main" id="{B999390E-2FB8-427B-B933-E6E732173052}"/>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EA7E893D-9A24-4C16-949F-F2219584D473}"/>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02C92432-A7C5-495D-9420-AEC24657CB04}"/>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6932414" cy="871933"/>
          </a:xfrm>
        </p:spPr>
        <p:txBody>
          <a:bodyPr anchor="t" anchorCtr="0"/>
          <a:lstStyle>
            <a:lvl1pPr>
              <a:defRPr sz="5600">
                <a:solidFill>
                  <a:schemeClr val="bg1"/>
                </a:solidFill>
              </a:defRPr>
            </a:lvl1pPr>
          </a:lstStyle>
          <a:p>
            <a:r>
              <a:rPr lang="fi-FI" dirty="0"/>
              <a:t>Yksi tekstirivi</a:t>
            </a:r>
          </a:p>
        </p:txBody>
      </p:sp>
      <p:sp>
        <p:nvSpPr>
          <p:cNvPr id="9" name="Alatunnisteen paikkamerkki 8">
            <a:extLst>
              <a:ext uri="{FF2B5EF4-FFF2-40B4-BE49-F238E27FC236}">
                <a16:creationId xmlns:a16="http://schemas.microsoft.com/office/drawing/2014/main" id="{D25FCF1C-6312-4783-B492-30778B19C6E3}"/>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5" name="Dian numeron paikkamerkki 14">
            <a:extLst>
              <a:ext uri="{FF2B5EF4-FFF2-40B4-BE49-F238E27FC236}">
                <a16:creationId xmlns:a16="http://schemas.microsoft.com/office/drawing/2014/main" id="{B58E6CF3-2C51-4D95-85AA-2F72E91E1C2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2517062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san ylätunniste 3">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371D5EAE-A81E-4265-8AF7-3903B2858231}"/>
              </a:ext>
              <a:ext uri="{C183D7F6-B498-43B3-948B-1728B52AA6E4}">
                <adec:decorative xmlns="" xmlns:adec="http://schemas.microsoft.com/office/drawing/2017/decorative" val="1"/>
              </a:ext>
            </a:extLst>
          </p:cNvPr>
          <p:cNvGrpSpPr/>
          <p:nvPr userDrawn="1"/>
        </p:nvGrpSpPr>
        <p:grpSpPr bwMode="gray">
          <a:xfrm>
            <a:off x="0" y="-1"/>
            <a:ext cx="12193200" cy="6858000"/>
            <a:chOff x="14288" y="6350"/>
            <a:chExt cx="12163426" cy="6845301"/>
          </a:xfrm>
        </p:grpSpPr>
        <p:sp>
          <p:nvSpPr>
            <p:cNvPr id="8" name="Freeform 5">
              <a:extLst>
                <a:ext uri="{FF2B5EF4-FFF2-40B4-BE49-F238E27FC236}">
                  <a16:creationId xmlns:a16="http://schemas.microsoft.com/office/drawing/2014/main" id="{044C3A0F-7691-49FE-96B6-E859DEADF166}"/>
                </a:ext>
              </a:extLst>
            </p:cNvPr>
            <p:cNvSpPr>
              <a:spLocks/>
            </p:cNvSpPr>
            <p:nvPr userDrawn="1"/>
          </p:nvSpPr>
          <p:spPr bwMode="gray">
            <a:xfrm>
              <a:off x="14288" y="6350"/>
              <a:ext cx="8818016"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6">
              <a:extLst>
                <a:ext uri="{FF2B5EF4-FFF2-40B4-BE49-F238E27FC236}">
                  <a16:creationId xmlns:a16="http://schemas.microsoft.com/office/drawing/2014/main" id="{A1030837-DB02-4459-9A4B-059E43444645}"/>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C76AF66B-5E40-49AE-9A2F-3ABA9901A079}"/>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52C3FDA0-0DB0-41FE-9FFC-0002998FEFD7}"/>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9828000" cy="1955671"/>
          </a:xfrm>
        </p:spPr>
        <p:txBody>
          <a:bodyPr anchor="t" anchorCtr="0"/>
          <a:lstStyle>
            <a:lvl1pPr>
              <a:defRPr sz="4100">
                <a:solidFill>
                  <a:schemeClr val="bg1"/>
                </a:solidFill>
              </a:defRPr>
            </a:lvl1pPr>
          </a:lstStyle>
          <a:p>
            <a:r>
              <a:rPr lang="fi-FI" dirty="0"/>
              <a:t>Väliotsikkosivu esityksen </a:t>
            </a:r>
            <a:br>
              <a:rPr lang="fi-FI" dirty="0"/>
            </a:br>
            <a:r>
              <a:rPr lang="fi-FI" dirty="0"/>
              <a:t>jäsentämiseen pitkällä tekstillä</a:t>
            </a:r>
            <a:br>
              <a:rPr lang="fi-FI" dirty="0"/>
            </a:br>
            <a:r>
              <a:rPr lang="fi-FI" dirty="0" err="1"/>
              <a:t>max</a:t>
            </a:r>
            <a:r>
              <a:rPr lang="fi-FI" dirty="0"/>
              <a:t>. 3 riviä</a:t>
            </a:r>
          </a:p>
        </p:txBody>
      </p:sp>
      <p:sp>
        <p:nvSpPr>
          <p:cNvPr id="20" name="Alatunnisteen paikkamerkki 19">
            <a:extLst>
              <a:ext uri="{FF2B5EF4-FFF2-40B4-BE49-F238E27FC236}">
                <a16:creationId xmlns:a16="http://schemas.microsoft.com/office/drawing/2014/main" id="{5A33775A-8692-4630-B0A7-351A15032642}"/>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21" name="Dian numeron paikkamerkki 20">
            <a:extLst>
              <a:ext uri="{FF2B5EF4-FFF2-40B4-BE49-F238E27FC236}">
                <a16:creationId xmlns:a16="http://schemas.microsoft.com/office/drawing/2014/main" id="{DBD8842B-CE46-458C-9327-5C7AC4214DEE}"/>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2058848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san ylätunniste 4">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371D5EAE-A81E-4265-8AF7-3903B2858231}"/>
              </a:ext>
              <a:ext uri="{C183D7F6-B498-43B3-948B-1728B52AA6E4}">
                <adec:decorative xmlns="" xmlns:adec="http://schemas.microsoft.com/office/drawing/2017/decorative" val="1"/>
              </a:ext>
            </a:extLst>
          </p:cNvPr>
          <p:cNvGrpSpPr/>
          <p:nvPr userDrawn="1"/>
        </p:nvGrpSpPr>
        <p:grpSpPr bwMode="gray">
          <a:xfrm>
            <a:off x="0" y="-1"/>
            <a:ext cx="12193200" cy="6858000"/>
            <a:chOff x="14288" y="6350"/>
            <a:chExt cx="12163426" cy="6845301"/>
          </a:xfrm>
        </p:grpSpPr>
        <p:sp>
          <p:nvSpPr>
            <p:cNvPr id="8" name="Freeform 5">
              <a:extLst>
                <a:ext uri="{FF2B5EF4-FFF2-40B4-BE49-F238E27FC236}">
                  <a16:creationId xmlns:a16="http://schemas.microsoft.com/office/drawing/2014/main" id="{044C3A0F-7691-49FE-96B6-E859DEADF166}"/>
                </a:ext>
              </a:extLst>
            </p:cNvPr>
            <p:cNvSpPr>
              <a:spLocks/>
            </p:cNvSpPr>
            <p:nvPr userDrawn="1"/>
          </p:nvSpPr>
          <p:spPr bwMode="gray">
            <a:xfrm>
              <a:off x="14288" y="6350"/>
              <a:ext cx="8818016"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6">
              <a:extLst>
                <a:ext uri="{FF2B5EF4-FFF2-40B4-BE49-F238E27FC236}">
                  <a16:creationId xmlns:a16="http://schemas.microsoft.com/office/drawing/2014/main" id="{A1030837-DB02-4459-9A4B-059E43444645}"/>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C76AF66B-5E40-49AE-9A2F-3ABA9901A079}"/>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52C3FDA0-0DB0-41FE-9FFC-0002998FEFD7}"/>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9828000" cy="936000"/>
          </a:xfrm>
        </p:spPr>
        <p:txBody>
          <a:bodyPr anchor="t" anchorCtr="0"/>
          <a:lstStyle>
            <a:lvl1pPr>
              <a:defRPr sz="5600">
                <a:solidFill>
                  <a:schemeClr val="bg1"/>
                </a:solidFill>
              </a:defRPr>
            </a:lvl1pPr>
          </a:lstStyle>
          <a:p>
            <a:r>
              <a:rPr lang="fi-FI" dirty="0"/>
              <a:t>Väliotsikkosivu, yksi sana tai 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8943953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paikka">
    <p:bg>
      <p:bgPr>
        <a:solidFill>
          <a:srgbClr val="365ABD"/>
        </a:solidFill>
        <a:effectLst/>
      </p:bgPr>
    </p:bg>
    <p:spTree>
      <p:nvGrpSpPr>
        <p:cNvPr id="1" name=""/>
        <p:cNvGrpSpPr/>
        <p:nvPr/>
      </p:nvGrpSpPr>
      <p:grpSpPr>
        <a:xfrm>
          <a:off x="0" y="0"/>
          <a:ext cx="0" cy="0"/>
          <a:chOff x="0" y="0"/>
          <a:chExt cx="0" cy="0"/>
        </a:xfrm>
      </p:grpSpPr>
      <p:sp>
        <p:nvSpPr>
          <p:cNvPr id="25" name="Freeform 11">
            <a:extLst>
              <a:ext uri="{FF2B5EF4-FFF2-40B4-BE49-F238E27FC236}">
                <a16:creationId xmlns:a16="http://schemas.microsoft.com/office/drawing/2014/main" id="{C38B15FE-EB78-49DB-9C78-8EDF68976BF4}"/>
              </a:ext>
              <a:ext uri="{C183D7F6-B498-43B3-948B-1728B52AA6E4}">
                <adec:decorative xmlns="" xmlns:adec="http://schemas.microsoft.com/office/drawing/2017/decorative" val="1"/>
              </a:ext>
            </a:extLst>
          </p:cNvPr>
          <p:cNvSpPr>
            <a:spLocks/>
          </p:cNvSpPr>
          <p:nvPr userDrawn="1"/>
        </p:nvSpPr>
        <p:spPr bwMode="gray">
          <a:xfrm>
            <a:off x="0" y="5084653"/>
            <a:ext cx="5514073" cy="1773347"/>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819770" y="2196246"/>
            <a:ext cx="6428358" cy="1952053"/>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
        <p:nvSpPr>
          <p:cNvPr id="20" name="Kuvan paikkamerkki 19">
            <a:extLst>
              <a:ext uri="{FF2B5EF4-FFF2-40B4-BE49-F238E27FC236}">
                <a16:creationId xmlns:a16="http://schemas.microsoft.com/office/drawing/2014/main" id="{8DB9BFF2-C31A-4614-8C44-870E61EDC78C}"/>
              </a:ext>
              <a:ext uri="{C183D7F6-B498-43B3-948B-1728B52AA6E4}">
                <adec:decorative xmlns="" xmlns:adec="http://schemas.microsoft.com/office/drawing/2017/decorative" val="1"/>
              </a:ext>
            </a:extLst>
          </p:cNvPr>
          <p:cNvSpPr>
            <a:spLocks noGrp="1"/>
          </p:cNvSpPr>
          <p:nvPr userDrawn="1">
            <p:ph type="pic" sz="quarter" idx="13"/>
          </p:nvPr>
        </p:nvSpPr>
        <p:spPr>
          <a:xfrm>
            <a:off x="8104820" y="0"/>
            <a:ext cx="4087180" cy="6858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a:solidFill>
            <a:schemeClr val="bg1"/>
          </a:solidFill>
        </p:spPr>
        <p:txBody>
          <a:bodyPr anchor="ctr" anchorCtr="0"/>
          <a:lstStyle>
            <a:lvl1pPr marL="0" indent="0" algn="ctr">
              <a:buNone/>
              <a:defRPr/>
            </a:lvl1pPr>
          </a:lstStyle>
          <a:p>
            <a:r>
              <a:rPr lang="fi-FI"/>
              <a:t>Lisää kuva napsauttamalla kuvaketta</a:t>
            </a:r>
            <a:endParaRPr lang="fi-FI" dirty="0"/>
          </a:p>
        </p:txBody>
      </p:sp>
    </p:spTree>
    <p:extLst>
      <p:ext uri="{BB962C8B-B14F-4D97-AF65-F5344CB8AC3E}">
        <p14:creationId xmlns:p14="http://schemas.microsoft.com/office/powerpoint/2010/main" val="18192546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1">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lumi, rakennus, mies, katettu">
            <a:extLst>
              <a:ext uri="{FF2B5EF4-FFF2-40B4-BE49-F238E27FC236}">
                <a16:creationId xmlns:a16="http://schemas.microsoft.com/office/drawing/2014/main" id="{0C894645-360E-4B0E-B056-721914725C19}"/>
              </a:ext>
              <a:ext uri="{C183D7F6-B498-43B3-948B-1728B52AA6E4}">
                <adec:decorative xmlns=""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084729" y="0"/>
            <a:ext cx="4108704" cy="6858000"/>
          </a:xfrm>
          <a:prstGeom prst="rect">
            <a:avLst/>
          </a:prstGeom>
        </p:spPr>
      </p:pic>
      <p:grpSp>
        <p:nvGrpSpPr>
          <p:cNvPr id="26" name="Ryhmä 25">
            <a:extLst>
              <a:ext uri="{FF2B5EF4-FFF2-40B4-BE49-F238E27FC236}">
                <a16:creationId xmlns:a16="http://schemas.microsoft.com/office/drawing/2014/main" id="{F799DD09-7730-4542-89B9-54881FBB5779}"/>
              </a:ext>
              <a:ext uri="{C183D7F6-B498-43B3-948B-1728B52AA6E4}">
                <adec:decorative xmlns="" xmlns:adec="http://schemas.microsoft.com/office/drawing/2017/decorative" val="1"/>
              </a:ext>
            </a:extLst>
          </p:cNvPr>
          <p:cNvGrpSpPr>
            <a:grpSpLocks noChangeAspect="1"/>
          </p:cNvGrpSpPr>
          <p:nvPr userDrawn="1"/>
        </p:nvGrpSpPr>
        <p:grpSpPr bwMode="gray">
          <a:xfrm>
            <a:off x="0" y="0"/>
            <a:ext cx="8756990" cy="6858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41409826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3">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tuulimylly, ulko, näkymä, auto">
            <a:extLst>
              <a:ext uri="{FF2B5EF4-FFF2-40B4-BE49-F238E27FC236}">
                <a16:creationId xmlns:a16="http://schemas.microsoft.com/office/drawing/2014/main" id="{0C894645-360E-4B0E-B056-721914725C19}"/>
              </a:ext>
              <a:ext uri="{C183D7F6-B498-43B3-948B-1728B52AA6E4}">
                <adec:decorative xmlns=""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075765" y="0"/>
            <a:ext cx="4108704" cy="6858000"/>
          </a:xfrm>
          <a:prstGeom prst="rect">
            <a:avLst/>
          </a:prstGeom>
        </p:spPr>
      </p:pic>
      <p:grpSp>
        <p:nvGrpSpPr>
          <p:cNvPr id="26" name="Ryhmä 25">
            <a:extLst>
              <a:ext uri="{FF2B5EF4-FFF2-40B4-BE49-F238E27FC236}">
                <a16:creationId xmlns:a16="http://schemas.microsoft.com/office/drawing/2014/main" id="{F799DD09-7730-4542-89B9-54881FBB5779}"/>
              </a:ext>
              <a:ext uri="{C183D7F6-B498-43B3-948B-1728B52AA6E4}">
                <adec:decorative xmlns="" xmlns:adec="http://schemas.microsoft.com/office/drawing/2017/decorative" val="1"/>
              </a:ext>
            </a:extLst>
          </p:cNvPr>
          <p:cNvGrpSpPr>
            <a:grpSpLocks noChangeAspect="1"/>
          </p:cNvGrpSpPr>
          <p:nvPr userDrawn="1"/>
        </p:nvGrpSpPr>
        <p:grpSpPr bwMode="gray">
          <a:xfrm>
            <a:off x="0" y="0"/>
            <a:ext cx="8756990" cy="6858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5600">
                <a:solidFill>
                  <a:schemeClr val="bg1"/>
                </a:solidFill>
              </a:defRPr>
            </a:lvl1pPr>
          </a:lstStyle>
          <a:p>
            <a:r>
              <a:rPr lang="fi-FI" dirty="0"/>
              <a:t>Yksi tekstirivi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
        <p:nvSpPr>
          <p:cNvPr id="11" name="TextBox 10">
            <a:extLst>
              <a:ext uri="{FF2B5EF4-FFF2-40B4-BE49-F238E27FC236}">
                <a16:creationId xmlns:a16="http://schemas.microsoft.com/office/drawing/2014/main" id="{B7C376E3-2ABB-974B-9114-E2184E099A4F}"/>
              </a:ext>
            </a:extLst>
          </p:cNvPr>
          <p:cNvSpPr txBox="1"/>
          <p:nvPr userDrawn="1"/>
        </p:nvSpPr>
        <p:spPr>
          <a:xfrm>
            <a:off x="5405163" y="476672"/>
            <a:ext cx="4536504" cy="276999"/>
          </a:xfrm>
          <a:prstGeom prst="rect">
            <a:avLst/>
          </a:prstGeom>
          <a:noFill/>
        </p:spPr>
        <p:txBody>
          <a:bodyPr wrap="square" lIns="0" tIns="0" rIns="0" bIns="0" rtlCol="0">
            <a:spAutoFit/>
          </a:bodyPr>
          <a:lstStyle/>
          <a:p>
            <a:pPr algn="l"/>
            <a:r>
              <a:rPr lang="en-FI" dirty="0">
                <a:solidFill>
                  <a:schemeClr val="bg1"/>
                </a:solidFill>
              </a:rPr>
              <a:t>Tämä kuva pois, tilalle kuvalaatikko</a:t>
            </a:r>
          </a:p>
        </p:txBody>
      </p:sp>
    </p:spTree>
    <p:extLst>
      <p:ext uri="{BB962C8B-B14F-4D97-AF65-F5344CB8AC3E}">
        <p14:creationId xmlns:p14="http://schemas.microsoft.com/office/powerpoint/2010/main" val="123900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0.jpg"/><Relationship Id="rId2" Type="http://schemas.openxmlformats.org/officeDocument/2006/relationships/slideLayout" Target="../slideLayouts/slideLayout27.xml"/><Relationship Id="rId16" Type="http://schemas.openxmlformats.org/officeDocument/2006/relationships/image" Target="../media/image9.jp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2.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theme" Target="../theme/theme3.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9.jp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4.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10.jp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theme" Target="../theme/theme5.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dk2"/>
              </a:buClr>
              <a:buSzPts val="3600"/>
              <a:buFont typeface="Arial Narrow"/>
              <a:buNone/>
              <a:defRPr sz="3600" b="1" i="0" u="none" strike="noStrike" cap="none">
                <a:solidFill>
                  <a:schemeClr val="dk2"/>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782320" y="1762761"/>
            <a:ext cx="10571480" cy="4248000"/>
          </a:xfrm>
          <a:prstGeom prst="rect">
            <a:avLst/>
          </a:prstGeom>
          <a:noFill/>
          <a:ln>
            <a:noFill/>
          </a:ln>
        </p:spPr>
        <p:txBody>
          <a:bodyPr spcFirstLastPara="1" wrap="square" lIns="0" tIns="0" rIns="0" bIns="0" anchor="t" anchorCtr="0">
            <a:noAutofit/>
          </a:bodyPr>
          <a:lstStyle>
            <a:lvl1pPr marL="457200" marR="0" lvl="0" indent="-393700" algn="l" rtl="0">
              <a:lnSpc>
                <a:spcPct val="90000"/>
              </a:lnSpc>
              <a:spcBef>
                <a:spcPts val="1200"/>
              </a:spcBef>
              <a:spcAft>
                <a:spcPts val="0"/>
              </a:spcAft>
              <a:buClr>
                <a:schemeClr val="dk2"/>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12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9250" algn="l" rtl="0">
              <a:lnSpc>
                <a:spcPct val="90000"/>
              </a:lnSpc>
              <a:spcBef>
                <a:spcPts val="12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3"/>
          <p:cNvSpPr txBox="1">
            <a:spLocks noGrp="1"/>
          </p:cNvSpPr>
          <p:nvPr>
            <p:ph type="dt" idx="10"/>
          </p:nvPr>
        </p:nvSpPr>
        <p:spPr>
          <a:xfrm>
            <a:off x="6344920" y="6453336"/>
            <a:ext cx="1009328" cy="2286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3"/>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3"/>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pic>
        <p:nvPicPr>
          <p:cNvPr id="15" name="Google Shape;15;p33"/>
          <p:cNvPicPr preferRelativeResize="0"/>
          <p:nvPr/>
        </p:nvPicPr>
        <p:blipFill rotWithShape="1">
          <a:blip r:embed="rId27">
            <a:alphaModFix/>
          </a:blip>
          <a:srcRect/>
          <a:stretch/>
        </p:blipFill>
        <p:spPr>
          <a:xfrm>
            <a:off x="9893272" y="6142062"/>
            <a:ext cx="1947891" cy="6385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pic>
        <p:nvPicPr>
          <p:cNvPr id="226" name="Google Shape;226;p37"/>
          <p:cNvPicPr preferRelativeResize="0"/>
          <p:nvPr/>
        </p:nvPicPr>
        <p:blipFill rotWithShape="1">
          <a:blip r:embed="rId16">
            <a:alphaModFix/>
          </a:blip>
          <a:srcRect/>
          <a:stretch/>
        </p:blipFill>
        <p:spPr>
          <a:xfrm>
            <a:off x="9552385" y="6489600"/>
            <a:ext cx="2127601" cy="172800"/>
          </a:xfrm>
          <a:prstGeom prst="rect">
            <a:avLst/>
          </a:prstGeom>
          <a:noFill/>
          <a:ln>
            <a:noFill/>
          </a:ln>
        </p:spPr>
      </p:pic>
      <p:pic>
        <p:nvPicPr>
          <p:cNvPr id="227" name="Google Shape;227;p37"/>
          <p:cNvPicPr preferRelativeResize="0"/>
          <p:nvPr/>
        </p:nvPicPr>
        <p:blipFill rotWithShape="1">
          <a:blip r:embed="rId17">
            <a:alphaModFix/>
          </a:blip>
          <a:srcRect/>
          <a:stretch/>
        </p:blipFill>
        <p:spPr>
          <a:xfrm>
            <a:off x="10359268" y="-1"/>
            <a:ext cx="1831153" cy="3527815"/>
          </a:xfrm>
          <a:prstGeom prst="rect">
            <a:avLst/>
          </a:prstGeom>
          <a:noFill/>
          <a:ln>
            <a:noFill/>
          </a:ln>
        </p:spPr>
      </p:pic>
      <p:sp>
        <p:nvSpPr>
          <p:cNvPr id="228" name="Google Shape;228;p37"/>
          <p:cNvSpPr txBox="1">
            <a:spLocks noGrp="1"/>
          </p:cNvSpPr>
          <p:nvPr>
            <p:ph type="title"/>
          </p:nvPr>
        </p:nvSpPr>
        <p:spPr>
          <a:xfrm>
            <a:off x="671990" y="145145"/>
            <a:ext cx="9840501" cy="1186497"/>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2"/>
              </a:buClr>
              <a:buSzPts val="4000"/>
              <a:buFont typeface="Arial Narrow"/>
              <a:buNone/>
              <a:defRPr sz="4000" b="0" i="0" u="none" strike="noStrike" cap="none">
                <a:solidFill>
                  <a:schemeClr val="dk2"/>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9" name="Google Shape;229;p37"/>
          <p:cNvSpPr txBox="1">
            <a:spLocks noGrp="1"/>
          </p:cNvSpPr>
          <p:nvPr>
            <p:ph type="body" idx="1"/>
          </p:nvPr>
        </p:nvSpPr>
        <p:spPr>
          <a:xfrm>
            <a:off x="671990" y="1386115"/>
            <a:ext cx="9840501" cy="4779189"/>
          </a:xfrm>
          <a:prstGeom prst="rect">
            <a:avLst/>
          </a:prstGeom>
          <a:noFill/>
          <a:ln>
            <a:noFill/>
          </a:ln>
        </p:spPr>
        <p:txBody>
          <a:bodyPr spcFirstLastPara="1" wrap="square" lIns="91425" tIns="45700" rIns="91425" bIns="45700" anchor="t" anchorCtr="0">
            <a:noAutofit/>
          </a:bodyPr>
          <a:lstStyle>
            <a:lvl1pPr marL="457200" marR="0" lvl="0" indent="-397954" algn="l" rtl="0">
              <a:lnSpc>
                <a:spcPct val="100000"/>
              </a:lnSpc>
              <a:spcBef>
                <a:spcPts val="0"/>
              </a:spcBef>
              <a:spcAft>
                <a:spcPts val="0"/>
              </a:spcAft>
              <a:buClr>
                <a:schemeClr val="dk1"/>
              </a:buClr>
              <a:buSzPts val="2667"/>
              <a:buFont typeface="Verdana"/>
              <a:buChar char="‒"/>
              <a:defRPr sz="2667" b="0" i="0" u="none" strike="noStrike" cap="none">
                <a:solidFill>
                  <a:schemeClr val="dk1"/>
                </a:solidFill>
                <a:latin typeface="Arial"/>
                <a:ea typeface="Arial"/>
                <a:cs typeface="Arial"/>
                <a:sym typeface="Arial"/>
              </a:defRPr>
            </a:lvl1pPr>
            <a:lvl2pPr marL="914400" marR="0" lvl="1" indent="-364045" algn="l" rtl="0">
              <a:lnSpc>
                <a:spcPct val="100000"/>
              </a:lnSpc>
              <a:spcBef>
                <a:spcPts val="1067"/>
              </a:spcBef>
              <a:spcAft>
                <a:spcPts val="0"/>
              </a:spcAft>
              <a:buClr>
                <a:schemeClr val="dk1"/>
              </a:buClr>
              <a:buSzPts val="2133"/>
              <a:buFont typeface="Verdana"/>
              <a:buChar char="‒"/>
              <a:defRPr sz="2133" b="0" i="0" u="none" strike="noStrike" cap="none">
                <a:solidFill>
                  <a:schemeClr val="dk1"/>
                </a:solidFill>
                <a:latin typeface="Arial"/>
                <a:ea typeface="Arial"/>
                <a:cs typeface="Arial"/>
                <a:sym typeface="Arial"/>
              </a:defRPr>
            </a:lvl2pPr>
            <a:lvl3pPr marL="1371600" marR="0" lvl="2" indent="-347154"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3pPr>
            <a:lvl4pPr marL="1828800" marR="0" lvl="3" indent="-347154"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4pPr>
            <a:lvl5pPr marL="2286000" marR="0" lvl="4" indent="-347154"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5pPr>
            <a:lvl6pPr marL="2743200" marR="0" lvl="5" indent="-397954" algn="l" rtl="0">
              <a:lnSpc>
                <a:spcPct val="100000"/>
              </a:lnSpc>
              <a:spcBef>
                <a:spcPts val="1067"/>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30" name="Google Shape;230;p37"/>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67"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1" name="Google Shape;231;p37"/>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67"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2" name="Google Shape;232;p37"/>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09">
          <p15:clr>
            <a:srgbClr val="F26B43"/>
          </p15:clr>
        </p15:guide>
        <p15:guide id="2" orient="horz" pos="654">
          <p15:clr>
            <a:srgbClr val="F26B43"/>
          </p15:clr>
        </p15:guide>
        <p15:guide id="3" pos="4969">
          <p15:clr>
            <a:srgbClr val="F26B43"/>
          </p15:clr>
        </p15:guide>
        <p15:guide id="4" orient="horz" pos="291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p:cNvGrpSpPr/>
        <p:nvPr/>
      </p:nvGrpSpPr>
      <p:grpSpPr>
        <a:xfrm>
          <a:off x="0" y="0"/>
          <a:ext cx="0" cy="0"/>
          <a:chOff x="0" y="0"/>
          <a:chExt cx="0" cy="0"/>
        </a:xfrm>
      </p:grpSpPr>
      <p:sp>
        <p:nvSpPr>
          <p:cNvPr id="329" name="Google Shape;329;p111"/>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dk2"/>
              </a:buClr>
              <a:buSzPts val="3600"/>
              <a:buFont typeface="Arial Narrow"/>
              <a:buNone/>
              <a:defRPr sz="36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0" name="Google Shape;330;p111"/>
          <p:cNvSpPr txBox="1">
            <a:spLocks noGrp="1"/>
          </p:cNvSpPr>
          <p:nvPr>
            <p:ph type="body" idx="1"/>
          </p:nvPr>
        </p:nvSpPr>
        <p:spPr>
          <a:xfrm>
            <a:off x="782320" y="1762761"/>
            <a:ext cx="10571480" cy="4248000"/>
          </a:xfrm>
          <a:prstGeom prst="rect">
            <a:avLst/>
          </a:prstGeom>
          <a:noFill/>
          <a:ln>
            <a:noFill/>
          </a:ln>
        </p:spPr>
        <p:txBody>
          <a:bodyPr spcFirstLastPara="1" wrap="square" lIns="0" tIns="0" rIns="0" bIns="0" anchor="t" anchorCtr="0">
            <a:noAutofit/>
          </a:bodyPr>
          <a:lstStyle>
            <a:lvl1pPr marL="457200" marR="0" lvl="0" indent="-393700" algn="l" rtl="0">
              <a:lnSpc>
                <a:spcPct val="90000"/>
              </a:lnSpc>
              <a:spcBef>
                <a:spcPts val="1200"/>
              </a:spcBef>
              <a:spcAft>
                <a:spcPts val="0"/>
              </a:spcAft>
              <a:buClr>
                <a:schemeClr val="dk2"/>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12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9250" algn="l" rtl="0">
              <a:lnSpc>
                <a:spcPct val="90000"/>
              </a:lnSpc>
              <a:spcBef>
                <a:spcPts val="12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1" name="Google Shape;331;p111"/>
          <p:cNvSpPr txBox="1">
            <a:spLocks noGrp="1"/>
          </p:cNvSpPr>
          <p:nvPr>
            <p:ph type="dt" idx="10"/>
          </p:nvPr>
        </p:nvSpPr>
        <p:spPr>
          <a:xfrm>
            <a:off x="6344920" y="6453336"/>
            <a:ext cx="1009328" cy="2286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1400"/>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32" name="Google Shape;332;p111"/>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SzPts val="1400"/>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33" name="Google Shape;333;p111"/>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None/>
              <a:defRPr sz="9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None/>
              <a:defRPr sz="9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None/>
              <a:defRPr sz="9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None/>
              <a:defRPr sz="9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None/>
              <a:defRPr sz="9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None/>
              <a:defRPr sz="9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None/>
              <a:defRPr sz="9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None/>
              <a:defRPr sz="9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pic>
        <p:nvPicPr>
          <p:cNvPr id="334" name="Google Shape;334;p111"/>
          <p:cNvPicPr preferRelativeResize="0"/>
          <p:nvPr/>
        </p:nvPicPr>
        <p:blipFill rotWithShape="1">
          <a:blip r:embed="rId27">
            <a:alphaModFix/>
          </a:blip>
          <a:srcRect/>
          <a:stretch/>
        </p:blipFill>
        <p:spPr>
          <a:xfrm>
            <a:off x="9893272" y="6142062"/>
            <a:ext cx="1947891" cy="6385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Kuva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552385" y="6489600"/>
            <a:ext cx="2127601" cy="172800"/>
          </a:xfrm>
          <a:prstGeom prst="rect">
            <a:avLst/>
          </a:prstGeom>
        </p:spPr>
      </p:pic>
      <p:pic>
        <p:nvPicPr>
          <p:cNvPr id="12" name="Kuva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359268" y="-1"/>
            <a:ext cx="1831153" cy="3527815"/>
          </a:xfrm>
          <a:prstGeom prst="rect">
            <a:avLst/>
          </a:prstGeom>
        </p:spPr>
      </p:pic>
      <p:sp>
        <p:nvSpPr>
          <p:cNvPr id="2" name="Otsikon paikkamerkki 1"/>
          <p:cNvSpPr>
            <a:spLocks noGrp="1"/>
          </p:cNvSpPr>
          <p:nvPr>
            <p:ph type="title"/>
          </p:nvPr>
        </p:nvSpPr>
        <p:spPr>
          <a:xfrm>
            <a:off x="671990" y="145145"/>
            <a:ext cx="9840501" cy="1186497"/>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71990" y="1386115"/>
            <a:ext cx="9840501" cy="4779189"/>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671989" y="6429830"/>
            <a:ext cx="1300352" cy="291647"/>
          </a:xfrm>
          <a:prstGeom prst="rect">
            <a:avLst/>
          </a:prstGeom>
        </p:spPr>
        <p:txBody>
          <a:bodyPr vert="horz" lIns="91440" tIns="45720" rIns="91440" bIns="45720" rtlCol="0" anchor="ctr"/>
          <a:lstStyle>
            <a:lvl1pPr algn="l">
              <a:defRPr sz="1067">
                <a:solidFill>
                  <a:schemeClr val="tx2"/>
                </a:solidFill>
              </a:defRPr>
            </a:lvl1pPr>
          </a:lstStyle>
          <a:p>
            <a:fld id="{9F10F7DF-2664-4BBB-942E-73259016D497}" type="datetime1">
              <a:rPr lang="fi-FI" smtClean="0"/>
              <a:t>26.5.2020</a:t>
            </a:fld>
            <a:endParaRPr lang="fi-FI"/>
          </a:p>
        </p:txBody>
      </p:sp>
      <p:sp>
        <p:nvSpPr>
          <p:cNvPr id="5" name="Alatunnisteen paikkamerkki 4"/>
          <p:cNvSpPr>
            <a:spLocks noGrp="1"/>
          </p:cNvSpPr>
          <p:nvPr>
            <p:ph type="ftr" sz="quarter" idx="3"/>
          </p:nvPr>
        </p:nvSpPr>
        <p:spPr>
          <a:xfrm>
            <a:off x="4165600" y="6429830"/>
            <a:ext cx="3860800" cy="291647"/>
          </a:xfrm>
          <a:prstGeom prst="rect">
            <a:avLst/>
          </a:prstGeom>
        </p:spPr>
        <p:txBody>
          <a:bodyPr vert="horz" lIns="91440" tIns="45720" rIns="91440" bIns="45720" rtlCol="0" anchor="ctr"/>
          <a:lstStyle>
            <a:lvl1pPr algn="ctr">
              <a:defRPr sz="1067">
                <a:solidFill>
                  <a:schemeClr val="tx2"/>
                </a:solidFill>
              </a:defRPr>
            </a:lvl1pPr>
          </a:lstStyle>
          <a:p>
            <a:endParaRPr lang="fi-FI" dirty="0"/>
          </a:p>
        </p:txBody>
      </p:sp>
      <p:sp>
        <p:nvSpPr>
          <p:cNvPr id="6" name="Dian numeron paikkamerkki 5"/>
          <p:cNvSpPr>
            <a:spLocks noGrp="1"/>
          </p:cNvSpPr>
          <p:nvPr>
            <p:ph type="sldNum" sz="quarter" idx="4"/>
          </p:nvPr>
        </p:nvSpPr>
        <p:spPr>
          <a:xfrm>
            <a:off x="11318400" y="6429830"/>
            <a:ext cx="636555" cy="291647"/>
          </a:xfrm>
          <a:prstGeom prst="rect">
            <a:avLst/>
          </a:prstGeom>
        </p:spPr>
        <p:txBody>
          <a:bodyPr vert="horz" lIns="91440" tIns="45720" rIns="91440" bIns="45720" rtlCol="0" anchor="ctr"/>
          <a:lstStyle>
            <a:lvl1pPr algn="r">
              <a:defRPr sz="1067">
                <a:solidFill>
                  <a:schemeClr val="tx2"/>
                </a:solidFill>
              </a:defRPr>
            </a:lvl1pPr>
          </a:lstStyle>
          <a:p>
            <a:fld id="{52D72BAF-8CDA-4878-B74D-CAA2BE485765}" type="slidenum">
              <a:rPr lang="fi-FI" smtClean="0"/>
              <a:pPr/>
              <a:t>‹#›</a:t>
            </a:fld>
            <a:endParaRPr lang="fi-FI"/>
          </a:p>
        </p:txBody>
      </p:sp>
    </p:spTree>
    <p:extLst>
      <p:ext uri="{BB962C8B-B14F-4D97-AF65-F5344CB8AC3E}">
        <p14:creationId xmlns:p14="http://schemas.microsoft.com/office/powerpoint/2010/main" val="229477189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hf hdr="0" ftr="0" dt="0"/>
  <p:txStyles>
    <p:titleStyle>
      <a:lvl1pPr algn="l" defTabSz="1219170" rtl="0" eaLnBrk="1" latinLnBrk="0" hangingPunct="1">
        <a:spcBef>
          <a:spcPct val="0"/>
        </a:spcBef>
        <a:buNone/>
        <a:defRPr sz="4000" kern="1200">
          <a:solidFill>
            <a:schemeClr val="tx2"/>
          </a:solidFill>
          <a:latin typeface="+mj-lt"/>
          <a:ea typeface="+mj-ea"/>
          <a:cs typeface="+mj-cs"/>
        </a:defRPr>
      </a:lvl1pPr>
    </p:titleStyle>
    <p:bodyStyle>
      <a:lvl1pPr marL="474121" indent="-474121" algn="l" defTabSz="1219170" rtl="0" eaLnBrk="1" latinLnBrk="0" hangingPunct="1">
        <a:spcBef>
          <a:spcPts val="0"/>
        </a:spcBef>
        <a:spcAft>
          <a:spcPts val="1067"/>
        </a:spcAft>
        <a:buFont typeface="Verdana" panose="020B0604030504040204" pitchFamily="34" charset="0"/>
        <a:buChar char="‒"/>
        <a:defRPr sz="2667" kern="1200">
          <a:solidFill>
            <a:schemeClr val="tx1"/>
          </a:solidFill>
          <a:latin typeface="+mn-lt"/>
          <a:ea typeface="+mn-ea"/>
          <a:cs typeface="+mn-cs"/>
        </a:defRPr>
      </a:lvl1pPr>
      <a:lvl2pPr marL="958827" indent="-484705" algn="l" defTabSz="1219170" rtl="0" eaLnBrk="1" latinLnBrk="0" hangingPunct="1">
        <a:spcBef>
          <a:spcPts val="0"/>
        </a:spcBef>
        <a:spcAft>
          <a:spcPts val="1067"/>
        </a:spcAft>
        <a:buFont typeface="Verdana" panose="020B0604030504040204" pitchFamily="34" charset="0"/>
        <a:buChar char="‒"/>
        <a:defRPr sz="2133" kern="1200">
          <a:solidFill>
            <a:schemeClr val="tx1"/>
          </a:solidFill>
          <a:latin typeface="+mn-lt"/>
          <a:ea typeface="+mn-ea"/>
          <a:cs typeface="+mn-cs"/>
        </a:defRPr>
      </a:lvl2pPr>
      <a:lvl3pPr marL="1557828" indent="-484705" algn="l" defTabSz="1219170" rtl="0" eaLnBrk="1" latinLnBrk="0" hangingPunct="1">
        <a:spcBef>
          <a:spcPts val="0"/>
        </a:spcBef>
        <a:spcAft>
          <a:spcPts val="1067"/>
        </a:spcAft>
        <a:buFont typeface="Verdana" panose="020B0604030504040204" pitchFamily="34" charset="0"/>
        <a:buChar char="‒"/>
        <a:defRPr sz="1867" kern="1200">
          <a:solidFill>
            <a:schemeClr val="tx1"/>
          </a:solidFill>
          <a:latin typeface="+mn-lt"/>
          <a:ea typeface="+mn-ea"/>
          <a:cs typeface="+mn-cs"/>
        </a:defRPr>
      </a:lvl3pPr>
      <a:lvl4pPr marL="1915536" indent="-241294" algn="l" defTabSz="1219170" rtl="0" eaLnBrk="1" latinLnBrk="0" hangingPunct="1">
        <a:spcBef>
          <a:spcPts val="0"/>
        </a:spcBef>
        <a:spcAft>
          <a:spcPts val="1067"/>
        </a:spcAft>
        <a:buFont typeface="Verdana" panose="020B0604030504040204" pitchFamily="34" charset="0"/>
        <a:buChar char="‒"/>
        <a:defRPr sz="1867" kern="1200">
          <a:solidFill>
            <a:schemeClr val="tx1"/>
          </a:solidFill>
          <a:latin typeface="+mn-lt"/>
          <a:ea typeface="+mn-ea"/>
          <a:cs typeface="+mn-cs"/>
        </a:defRPr>
      </a:lvl4pPr>
      <a:lvl5pPr marL="2148364" indent="-232828" algn="l" defTabSz="1219170" rtl="0" eaLnBrk="1" latinLnBrk="0" hangingPunct="1">
        <a:spcBef>
          <a:spcPts val="0"/>
        </a:spcBef>
        <a:spcAft>
          <a:spcPts val="1067"/>
        </a:spcAft>
        <a:buFont typeface="Verdana" panose="020B0604030504040204"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9">
          <p15:clr>
            <a:srgbClr val="F26B43"/>
          </p15:clr>
        </p15:guide>
        <p15:guide id="2" orient="horz" pos="654">
          <p15:clr>
            <a:srgbClr val="F26B43"/>
          </p15:clr>
        </p15:guide>
        <p15:guide id="3" pos="4969">
          <p15:clr>
            <a:srgbClr val="F26B43"/>
          </p15:clr>
        </p15:guide>
        <p15:guide id="4" orient="horz" pos="291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B813CEF-66CE-41A6-9589-6FF5AB746687}"/>
              </a:ext>
            </a:extLst>
          </p:cNvPr>
          <p:cNvSpPr>
            <a:spLocks noGrp="1"/>
          </p:cNvSpPr>
          <p:nvPr>
            <p:ph type="title"/>
          </p:nvPr>
        </p:nvSpPr>
        <p:spPr>
          <a:xfrm>
            <a:off x="782320" y="306000"/>
            <a:ext cx="10571480" cy="1325563"/>
          </a:xfrm>
          <a:prstGeom prst="rect">
            <a:avLst/>
          </a:prstGeom>
        </p:spPr>
        <p:txBody>
          <a:bodyPr vert="horz" lIns="0" tIns="0" rIns="0" bIns="0" rtlCol="0" anchor="ctr">
            <a:noAutofit/>
          </a:bodyPr>
          <a:lstStyle/>
          <a:p>
            <a:r>
              <a:rPr lang="fi-FI" noProof="0"/>
              <a:t>Muokkaa ots. perustyyl. napsautt.</a:t>
            </a:r>
          </a:p>
        </p:txBody>
      </p:sp>
      <p:sp>
        <p:nvSpPr>
          <p:cNvPr id="3" name="Tekstin paikkamerkki 2">
            <a:extLst>
              <a:ext uri="{FF2B5EF4-FFF2-40B4-BE49-F238E27FC236}">
                <a16:creationId xmlns:a16="http://schemas.microsoft.com/office/drawing/2014/main" id="{7D603C59-5B66-4F64-93F3-1F4DFBEE6E5F}"/>
              </a:ext>
            </a:extLst>
          </p:cNvPr>
          <p:cNvSpPr>
            <a:spLocks noGrp="1"/>
          </p:cNvSpPr>
          <p:nvPr>
            <p:ph type="body" idx="1"/>
          </p:nvPr>
        </p:nvSpPr>
        <p:spPr>
          <a:xfrm>
            <a:off x="782320" y="1762761"/>
            <a:ext cx="10571480" cy="4248000"/>
          </a:xfrm>
          <a:prstGeom prst="rect">
            <a:avLst/>
          </a:prstGeom>
        </p:spPr>
        <p:txBody>
          <a:bodyPr vert="horz" lIns="0" tIns="0" rIns="0" bIns="0" rtlCol="0">
            <a:no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4D131FDA-8F15-4702-ABF9-690082056A91}"/>
              </a:ext>
            </a:extLst>
          </p:cNvPr>
          <p:cNvSpPr>
            <a:spLocks noGrp="1"/>
          </p:cNvSpPr>
          <p:nvPr>
            <p:ph type="dt" sz="half" idx="2"/>
          </p:nvPr>
        </p:nvSpPr>
        <p:spPr>
          <a:xfrm>
            <a:off x="6344920" y="6453336"/>
            <a:ext cx="1009328" cy="228600"/>
          </a:xfrm>
          <a:prstGeom prst="rect">
            <a:avLst/>
          </a:prstGeom>
        </p:spPr>
        <p:txBody>
          <a:bodyPr vert="horz" lIns="0" tIns="0" rIns="0" bIns="0" rtlCol="0" anchor="ctr">
            <a:noAutofit/>
          </a:bodyPr>
          <a:lstStyle>
            <a:lvl1pPr algn="l">
              <a:defRPr sz="900">
                <a:solidFill>
                  <a:schemeClr val="tx2"/>
                </a:solidFill>
              </a:defRPr>
            </a:lvl1pPr>
          </a:lstStyle>
          <a:p>
            <a:endParaRPr lang="fi-FI" noProof="0" dirty="0"/>
          </a:p>
        </p:txBody>
      </p:sp>
      <p:sp>
        <p:nvSpPr>
          <p:cNvPr id="5" name="Alatunnisteen paikkamerkki 4">
            <a:extLst>
              <a:ext uri="{FF2B5EF4-FFF2-40B4-BE49-F238E27FC236}">
                <a16:creationId xmlns:a16="http://schemas.microsoft.com/office/drawing/2014/main" id="{26B6AA8B-3D61-4AA5-84FF-FE178AE4F2BA}"/>
              </a:ext>
            </a:extLst>
          </p:cNvPr>
          <p:cNvSpPr>
            <a:spLocks noGrp="1"/>
          </p:cNvSpPr>
          <p:nvPr>
            <p:ph type="ftr" sz="quarter" idx="3"/>
          </p:nvPr>
        </p:nvSpPr>
        <p:spPr>
          <a:xfrm>
            <a:off x="1168400" y="6453336"/>
            <a:ext cx="4114800" cy="228600"/>
          </a:xfrm>
          <a:prstGeom prst="rect">
            <a:avLst/>
          </a:prstGeom>
        </p:spPr>
        <p:txBody>
          <a:bodyPr vert="horz" lIns="0" tIns="0" rIns="0" bIns="0" rtlCol="0" anchor="ctr">
            <a:noAutofit/>
          </a:bodyPr>
          <a:lstStyle>
            <a:lvl1pPr algn="ctr">
              <a:defRPr sz="900">
                <a:solidFill>
                  <a:schemeClr val="tx2"/>
                </a:solidFill>
              </a:defRPr>
            </a:lvl1pPr>
          </a:lstStyle>
          <a:p>
            <a:pPr algn="l"/>
            <a:r>
              <a:rPr lang="fi-FI" dirty="0"/>
              <a:t>Aihe/otsikkoteksti </a:t>
            </a:r>
            <a:r>
              <a:rPr lang="fi-FI" dirty="0" err="1"/>
              <a:t>Arial</a:t>
            </a:r>
            <a:r>
              <a:rPr lang="fi-FI" dirty="0"/>
              <a:t> </a:t>
            </a:r>
            <a:r>
              <a:rPr lang="fi-FI" dirty="0" err="1"/>
              <a:t>Regular</a:t>
            </a:r>
            <a:r>
              <a:rPr lang="fi-FI" dirty="0"/>
              <a:t> </a:t>
            </a:r>
            <a:r>
              <a:rPr lang="fi-FI" dirty="0" err="1"/>
              <a:t>lorem</a:t>
            </a:r>
            <a:r>
              <a:rPr lang="fi-FI" dirty="0"/>
              <a:t> </a:t>
            </a:r>
            <a:r>
              <a:rPr lang="fi-FI" dirty="0" err="1"/>
              <a:t>ipsum</a:t>
            </a:r>
            <a:r>
              <a:rPr lang="fi-FI" dirty="0"/>
              <a:t> </a:t>
            </a:r>
            <a:r>
              <a:rPr lang="fi-FI" dirty="0" err="1"/>
              <a:t>dolores</a:t>
            </a:r>
            <a:endParaRPr lang="fi-FI" dirty="0"/>
          </a:p>
        </p:txBody>
      </p:sp>
      <p:sp>
        <p:nvSpPr>
          <p:cNvPr id="6" name="Dian numeron paikkamerkki 5">
            <a:extLst>
              <a:ext uri="{FF2B5EF4-FFF2-40B4-BE49-F238E27FC236}">
                <a16:creationId xmlns:a16="http://schemas.microsoft.com/office/drawing/2014/main" id="{8D84F219-5BCC-4F1C-B213-2C1F4342BEF7}"/>
              </a:ext>
            </a:extLst>
          </p:cNvPr>
          <p:cNvSpPr>
            <a:spLocks noGrp="1"/>
          </p:cNvSpPr>
          <p:nvPr>
            <p:ph type="sldNum" sz="quarter" idx="4"/>
          </p:nvPr>
        </p:nvSpPr>
        <p:spPr>
          <a:xfrm>
            <a:off x="781200" y="6453336"/>
            <a:ext cx="366880" cy="228600"/>
          </a:xfrm>
          <a:prstGeom prst="rect">
            <a:avLst/>
          </a:prstGeom>
        </p:spPr>
        <p:txBody>
          <a:bodyPr vert="horz" lIns="0" tIns="0" rIns="0" bIns="0" rtlCol="0" anchor="ctr">
            <a:noAutofit/>
          </a:bodyPr>
          <a:lstStyle>
            <a:lvl1pPr algn="l">
              <a:defRPr sz="900">
                <a:solidFill>
                  <a:schemeClr val="tx2"/>
                </a:solidFill>
              </a:defRPr>
            </a:lvl1pPr>
          </a:lstStyle>
          <a:p>
            <a:fld id="{4BCCB783-365B-40E8-A1C9-91A9348041A5}" type="slidenum">
              <a:rPr lang="fi-FI" smtClean="0"/>
              <a:pPr/>
              <a:t>‹#›</a:t>
            </a:fld>
            <a:endParaRPr lang="fi-FI" dirty="0"/>
          </a:p>
        </p:txBody>
      </p:sp>
      <p:pic>
        <p:nvPicPr>
          <p:cNvPr id="8" name="Kuva 7">
            <a:extLst>
              <a:ext uri="{FF2B5EF4-FFF2-40B4-BE49-F238E27FC236}">
                <a16:creationId xmlns:a16="http://schemas.microsoft.com/office/drawing/2014/main" id="{74FCF417-30B6-4F05-9607-5A03685BD2C7}"/>
              </a:ext>
              <a:ext uri="{C183D7F6-B498-43B3-948B-1728B52AA6E4}">
                <adec:decorative xmlns="" xmlns:adec="http://schemas.microsoft.com/office/drawing/2017/decorative" val="1"/>
              </a:ext>
            </a:extLst>
          </p:cNvPr>
          <p:cNvPicPr>
            <a:picLocks noChangeAspect="1"/>
          </p:cNvPicPr>
          <p:nvPr userDrawn="1"/>
        </p:nvPicPr>
        <p:blipFill>
          <a:blip r:embed="rId27" cstate="hqprint">
            <a:alphaModFix/>
            <a:extLst>
              <a:ext uri="{28A0092B-C50C-407E-A947-70E740481C1C}">
                <a14:useLocalDpi xmlns:a14="http://schemas.microsoft.com/office/drawing/2010/main" val="0"/>
              </a:ext>
            </a:extLst>
          </a:blip>
          <a:stretch>
            <a:fillRect/>
          </a:stretch>
        </p:blipFill>
        <p:spPr>
          <a:xfrm>
            <a:off x="9893272" y="6142062"/>
            <a:ext cx="1947891" cy="638572"/>
          </a:xfrm>
          <a:prstGeom prst="rect">
            <a:avLst/>
          </a:prstGeom>
        </p:spPr>
      </p:pic>
    </p:spTree>
    <p:extLst>
      <p:ext uri="{BB962C8B-B14F-4D97-AF65-F5344CB8AC3E}">
        <p14:creationId xmlns:p14="http://schemas.microsoft.com/office/powerpoint/2010/main" val="251227150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Lst>
  <p:hf hdr="0" ftr="0" dt="0"/>
  <p:txStyles>
    <p:title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p:titleStyle>
    <p:body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85.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85.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3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3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1"/>
          <p:cNvSpPr txBox="1">
            <a:spLocks noGrp="1"/>
          </p:cNvSpPr>
          <p:nvPr>
            <p:ph type="ctrTitle"/>
          </p:nvPr>
        </p:nvSpPr>
        <p:spPr>
          <a:xfrm>
            <a:off x="2026926" y="3683000"/>
            <a:ext cx="9679800" cy="18639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Clr>
                <a:srgbClr val="FFFFFF"/>
              </a:buClr>
              <a:buSzPts val="4100"/>
              <a:buFont typeface="Arial Narrow"/>
              <a:buNone/>
            </a:pPr>
            <a:r>
              <a:rPr lang="fi-FI" sz="6000" dirty="0"/>
              <a:t>Toimintamalli</a:t>
            </a:r>
            <a:endParaRPr sz="6000" dirty="0"/>
          </a:p>
          <a:p>
            <a:pPr marL="0" lvl="0" indent="0" algn="l" rtl="0">
              <a:lnSpc>
                <a:spcPct val="95000"/>
              </a:lnSpc>
              <a:spcBef>
                <a:spcPts val="0"/>
              </a:spcBef>
              <a:spcAft>
                <a:spcPts val="0"/>
              </a:spcAft>
              <a:buClr>
                <a:srgbClr val="FFFFFF"/>
              </a:buClr>
              <a:buSzPts val="4100"/>
              <a:buFont typeface="Arial Narrow"/>
              <a:buNone/>
            </a:pPr>
            <a:endParaRPr/>
          </a:p>
          <a:p>
            <a:r>
              <a:rPr lang="fi-FI" dirty="0"/>
              <a:t>Julkisen hallinnon tiedonhallinnan yhteistyön toimintamalli ja toimintaohjeita</a:t>
            </a:r>
            <a:br>
              <a:rPr lang="fi-FI" dirty="0"/>
            </a:br>
            <a:r>
              <a:rPr lang="fi-FI" sz="2400" dirty="0"/>
              <a:t>- ehdotus valmisteluryhmän työn pohjalta</a:t>
            </a:r>
            <a:endParaRPr dirty="0"/>
          </a:p>
        </p:txBody>
      </p:sp>
      <p:sp>
        <p:nvSpPr>
          <p:cNvPr id="549" name="Google Shape;549;p1"/>
          <p:cNvSpPr txBox="1">
            <a:spLocks noGrp="1"/>
          </p:cNvSpPr>
          <p:nvPr>
            <p:ph type="subTitle" idx="1"/>
          </p:nvPr>
        </p:nvSpPr>
        <p:spPr>
          <a:xfrm>
            <a:off x="2026920" y="5775960"/>
            <a:ext cx="8641200" cy="702600"/>
          </a:xfrm>
          <a:prstGeom prst="rect">
            <a:avLst/>
          </a:prstGeom>
          <a:noFill/>
          <a:ln>
            <a:noFill/>
          </a:ln>
        </p:spPr>
        <p:txBody>
          <a:bodyPr spcFirstLastPara="1" wrap="square" lIns="0" tIns="0" rIns="0" bIns="0" anchor="t" anchorCtr="0">
            <a:noAutofit/>
          </a:bodyPr>
          <a:lstStyle/>
          <a:p>
            <a:pPr marL="0" indent="0"/>
            <a:r>
              <a:rPr lang="fi-FI" dirty="0"/>
              <a:t>Heikki Talkkari, Tommi Oikarinen, Timo Järvensivu, Pauliina Helle   8.5.2020</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Nuoli oikealle 168"/>
          <p:cNvSpPr/>
          <p:nvPr/>
        </p:nvSpPr>
        <p:spPr>
          <a:xfrm>
            <a:off x="4007768" y="3180076"/>
            <a:ext cx="1008112" cy="1260000"/>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65" name="Nuoli oikealle 164"/>
          <p:cNvSpPr/>
          <p:nvPr/>
        </p:nvSpPr>
        <p:spPr>
          <a:xfrm rot="10800000">
            <a:off x="6816081" y="3180076"/>
            <a:ext cx="1008112" cy="1260000"/>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Otsikko 1"/>
          <p:cNvSpPr>
            <a:spLocks noGrp="1"/>
          </p:cNvSpPr>
          <p:nvPr>
            <p:ph type="title"/>
          </p:nvPr>
        </p:nvSpPr>
        <p:spPr>
          <a:xfrm>
            <a:off x="335360" y="289160"/>
            <a:ext cx="11551134" cy="691568"/>
          </a:xfrm>
        </p:spPr>
        <p:txBody>
          <a:bodyPr>
            <a:normAutofit/>
          </a:bodyPr>
          <a:lstStyle/>
          <a:p>
            <a:r>
              <a:rPr lang="fi-FI" sz="2800" dirty="0"/>
              <a:t>Suunnittelun kohteena olevan yhteisyön ja Tiedonhallintalautakunnan asemointi</a:t>
            </a:r>
            <a:endParaRPr lang="fi-FI" sz="2800" b="1" dirty="0"/>
          </a:p>
        </p:txBody>
      </p:sp>
      <p:sp>
        <p:nvSpPr>
          <p:cNvPr id="4" name="Dian numeron paikkamerkki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72BAF-8CDA-4878-B74D-CAA2BE485765}" type="slidenum">
              <a:rPr kumimoji="0" lang="fi-FI" sz="900" b="0" i="0" u="none" strike="noStrike" kern="1200" cap="none" spc="0" normalizeH="0" baseline="0" noProof="0" smtClean="0">
                <a:ln>
                  <a:noFill/>
                </a:ln>
                <a:solidFill>
                  <a:srgbClr val="365AB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i-FI" sz="900" b="0" i="0" u="none" strike="noStrike" kern="1200" cap="none" spc="0" normalizeH="0" baseline="0" noProof="0">
              <a:ln>
                <a:noFill/>
              </a:ln>
              <a:solidFill>
                <a:srgbClr val="365ABD"/>
              </a:solidFill>
              <a:effectLst/>
              <a:uLnTx/>
              <a:uFillTx/>
              <a:latin typeface="Arial"/>
              <a:ea typeface="+mn-ea"/>
              <a:cs typeface="+mn-cs"/>
            </a:endParaRPr>
          </a:p>
        </p:txBody>
      </p:sp>
      <p:sp>
        <p:nvSpPr>
          <p:cNvPr id="88" name="Sisällön paikkamerkki 2"/>
          <p:cNvSpPr>
            <a:spLocks noGrp="1"/>
          </p:cNvSpPr>
          <p:nvPr>
            <p:ph sz="half" idx="1"/>
          </p:nvPr>
        </p:nvSpPr>
        <p:spPr>
          <a:xfrm>
            <a:off x="1199456" y="5549007"/>
            <a:ext cx="10199477" cy="832321"/>
          </a:xfrm>
        </p:spPr>
        <p:txBody>
          <a:bodyPr>
            <a:normAutofit/>
          </a:bodyPr>
          <a:lstStyle/>
          <a:p>
            <a:pPr marL="0" indent="0">
              <a:spcBef>
                <a:spcPts val="600"/>
              </a:spcBef>
              <a:buNone/>
            </a:pPr>
            <a:r>
              <a:rPr lang="fi-FI" sz="1333" b="1" dirty="0"/>
              <a:t>Yhteistyön liittymät lautakuntaan </a:t>
            </a:r>
            <a:r>
              <a:rPr lang="fi-FI" sz="1333" dirty="0"/>
              <a:t>(toimintamallin suunnittelussa huomioitavat)</a:t>
            </a:r>
          </a:p>
          <a:p>
            <a:pPr>
              <a:spcBef>
                <a:spcPts val="600"/>
              </a:spcBef>
            </a:pPr>
            <a:r>
              <a:rPr lang="fi-FI" sz="1333" dirty="0"/>
              <a:t>Yhteistyö syöttää yhteistyössä havaittuja / koostettuja / valmisteltuja tarpeita lautakunnalle </a:t>
            </a:r>
          </a:p>
          <a:p>
            <a:pPr>
              <a:spcBef>
                <a:spcPts val="600"/>
              </a:spcBef>
            </a:pPr>
            <a:r>
              <a:rPr lang="fi-FI" sz="1333" dirty="0"/>
              <a:t>Yhteistyön toimintamalleissa ja tehtävissä huomioidaan lautakunnan tehtävät, toimintasuunnitelma sekä toiminnan tulokset</a:t>
            </a:r>
          </a:p>
        </p:txBody>
      </p:sp>
      <p:sp>
        <p:nvSpPr>
          <p:cNvPr id="48" name="Suorakulmio 47"/>
          <p:cNvSpPr/>
          <p:nvPr/>
        </p:nvSpPr>
        <p:spPr>
          <a:xfrm>
            <a:off x="2179953" y="1556792"/>
            <a:ext cx="1899823" cy="3457247"/>
          </a:xfrm>
          <a:prstGeom prst="rect">
            <a:avLst/>
          </a:prstGeom>
          <a:solidFill>
            <a:schemeClr val="bg1"/>
          </a:solidFill>
          <a:ln w="25400" cap="flat" cmpd="sng" algn="ctr">
            <a:solidFill>
              <a:schemeClr val="accent1"/>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49" name="Suorakulmio 48"/>
          <p:cNvSpPr/>
          <p:nvPr/>
        </p:nvSpPr>
        <p:spPr>
          <a:xfrm>
            <a:off x="2319864" y="2804764"/>
            <a:ext cx="1620000" cy="468000"/>
          </a:xfrm>
          <a:prstGeom prst="rect">
            <a:avLst/>
          </a:prstGeom>
          <a:solidFill>
            <a:schemeClr val="tx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mn-cs"/>
              </a:rPr>
              <a:t>Arviointisuunnitelma</a:t>
            </a:r>
          </a:p>
        </p:txBody>
      </p:sp>
      <p:sp>
        <p:nvSpPr>
          <p:cNvPr id="83" name="Suorakulmio 82"/>
          <p:cNvSpPr/>
          <p:nvPr/>
        </p:nvSpPr>
        <p:spPr>
          <a:xfrm>
            <a:off x="2319864" y="3344841"/>
            <a:ext cx="1620000" cy="468000"/>
          </a:xfrm>
          <a:prstGeom prst="rect">
            <a:avLst/>
          </a:prstGeom>
          <a:solidFill>
            <a:schemeClr val="tx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mn-cs"/>
              </a:rPr>
              <a:t>Arvioinnit</a:t>
            </a:r>
          </a:p>
        </p:txBody>
      </p:sp>
      <p:sp>
        <p:nvSpPr>
          <p:cNvPr id="84" name="Suorakulmio 83"/>
          <p:cNvSpPr/>
          <p:nvPr/>
        </p:nvSpPr>
        <p:spPr>
          <a:xfrm>
            <a:off x="2319864" y="3884918"/>
            <a:ext cx="1620000" cy="468000"/>
          </a:xfrm>
          <a:prstGeom prst="rect">
            <a:avLst/>
          </a:prstGeom>
          <a:solidFill>
            <a:schemeClr val="tx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mn-cs"/>
              </a:rPr>
              <a:t>Suositukset</a:t>
            </a:r>
          </a:p>
        </p:txBody>
      </p:sp>
      <p:sp>
        <p:nvSpPr>
          <p:cNvPr id="85" name="Suorakulmio 84"/>
          <p:cNvSpPr/>
          <p:nvPr/>
        </p:nvSpPr>
        <p:spPr>
          <a:xfrm>
            <a:off x="2319864" y="4424996"/>
            <a:ext cx="1620000" cy="468000"/>
          </a:xfrm>
          <a:prstGeom prst="rect">
            <a:avLst/>
          </a:prstGeom>
          <a:solidFill>
            <a:schemeClr val="tx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mn-cs"/>
              </a:rPr>
              <a:t>Muut mahdolliset edistämistehtävät</a:t>
            </a:r>
          </a:p>
        </p:txBody>
      </p:sp>
      <p:sp>
        <p:nvSpPr>
          <p:cNvPr id="86" name="Suorakulmio 85"/>
          <p:cNvSpPr/>
          <p:nvPr/>
        </p:nvSpPr>
        <p:spPr>
          <a:xfrm>
            <a:off x="7716360" y="1556792"/>
            <a:ext cx="1908032" cy="3456887"/>
          </a:xfrm>
          <a:prstGeom prst="rect">
            <a:avLst/>
          </a:prstGeom>
          <a:solidFill>
            <a:schemeClr val="bg1"/>
          </a:solidFill>
          <a:ln w="25400" cap="flat" cmpd="sng" algn="ctr">
            <a:solidFill>
              <a:schemeClr val="accent1"/>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0" cap="none" spc="0" normalizeH="0" baseline="0" noProof="0" dirty="0">
              <a:ln>
                <a:noFill/>
              </a:ln>
              <a:solidFill>
                <a:prstClr val="black">
                  <a:lumMod val="75000"/>
                  <a:lumOff val="25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0" cap="none" spc="0" normalizeH="0" baseline="0" noProof="0" dirty="0">
                <a:ln>
                  <a:noFill/>
                </a:ln>
                <a:solidFill>
                  <a:prstClr val="black">
                    <a:lumMod val="75000"/>
                    <a:lumOff val="25000"/>
                  </a:prstClr>
                </a:solidFill>
                <a:effectLst/>
                <a:uLnTx/>
                <a:uFillTx/>
                <a:latin typeface="Arial"/>
                <a:ea typeface="+mn-ea"/>
                <a:cs typeface="+mn-cs"/>
              </a:rPr>
              <a:t>Yhteistyön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0" cap="none" spc="0" normalizeH="0" baseline="0" noProof="0" dirty="0">
                <a:ln>
                  <a:noFill/>
                </a:ln>
                <a:solidFill>
                  <a:prstClr val="black">
                    <a:lumMod val="75000"/>
                    <a:lumOff val="25000"/>
                  </a:prstClr>
                </a:solidFill>
                <a:effectLst/>
                <a:uLnTx/>
                <a:uFillTx/>
                <a:latin typeface="Arial"/>
                <a:ea typeface="+mn-ea"/>
                <a:cs typeface="+mn-cs"/>
              </a:rPr>
              <a:t>tehtäväalueet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87" name="Lovettu nuolenkärki 86"/>
          <p:cNvSpPr/>
          <p:nvPr/>
        </p:nvSpPr>
        <p:spPr>
          <a:xfrm>
            <a:off x="7871927" y="2257123"/>
            <a:ext cx="1620000" cy="468000"/>
          </a:xfrm>
          <a:prstGeom prst="chevron">
            <a:avLst>
              <a:gd name="adj" fmla="val 0"/>
            </a:avLst>
          </a:prstGeom>
          <a:solidFill>
            <a:srgbClr val="5AB5EC"/>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a:ln>
                  <a:noFill/>
                </a:ln>
                <a:solidFill>
                  <a:prstClr val="white"/>
                </a:solidFill>
                <a:effectLst/>
                <a:uLnTx/>
                <a:uFillTx/>
                <a:latin typeface="Arial"/>
                <a:ea typeface="+mn-ea"/>
                <a:cs typeface="+mn-cs"/>
              </a:rPr>
              <a:t>Tiedonhallinnan yhteistyö</a:t>
            </a:r>
          </a:p>
        </p:txBody>
      </p:sp>
      <p:sp>
        <p:nvSpPr>
          <p:cNvPr id="91" name="Suorakulmio 90"/>
          <p:cNvSpPr/>
          <p:nvPr/>
        </p:nvSpPr>
        <p:spPr>
          <a:xfrm>
            <a:off x="7871927" y="2797131"/>
            <a:ext cx="1620000" cy="468000"/>
          </a:xfrm>
          <a:prstGeom prst="rect">
            <a:avLst/>
          </a:prstGeom>
          <a:solidFill>
            <a:srgbClr val="A0CD3D">
              <a:lumMod val="75000"/>
            </a:srgb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a:ln>
                  <a:noFill/>
                </a:ln>
                <a:solidFill>
                  <a:prstClr val="white"/>
                </a:solidFill>
                <a:effectLst/>
                <a:uLnTx/>
                <a:uFillTx/>
                <a:latin typeface="Arial"/>
                <a:ea typeface="+mn-ea"/>
                <a:cs typeface="+mn-cs"/>
              </a:rPr>
              <a:t>Arkkitehtuuriyhteistyö</a:t>
            </a:r>
          </a:p>
        </p:txBody>
      </p:sp>
      <p:sp>
        <p:nvSpPr>
          <p:cNvPr id="92" name="Suorakulmio 91"/>
          <p:cNvSpPr/>
          <p:nvPr/>
        </p:nvSpPr>
        <p:spPr>
          <a:xfrm>
            <a:off x="7871927" y="3337243"/>
            <a:ext cx="1620000" cy="468000"/>
          </a:xfrm>
          <a:prstGeom prst="rect">
            <a:avLst/>
          </a:prstGeom>
          <a:solidFill>
            <a:srgbClr val="A34E96"/>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a:ln>
                  <a:noFill/>
                </a:ln>
                <a:solidFill>
                  <a:prstClr val="white"/>
                </a:solidFill>
                <a:effectLst/>
                <a:uLnTx/>
                <a:uFillTx/>
                <a:latin typeface="Arial"/>
                <a:ea typeface="+mn-ea"/>
                <a:cs typeface="+mn-cs"/>
              </a:rPr>
              <a:t>Digitaalisen turvallisuuden yhteistyö</a:t>
            </a:r>
          </a:p>
        </p:txBody>
      </p:sp>
      <p:sp>
        <p:nvSpPr>
          <p:cNvPr id="93" name="Suorakulmio 92"/>
          <p:cNvSpPr/>
          <p:nvPr/>
        </p:nvSpPr>
        <p:spPr>
          <a:xfrm>
            <a:off x="7871927" y="3877251"/>
            <a:ext cx="1620000" cy="468000"/>
          </a:xfrm>
          <a:prstGeom prst="rect">
            <a:avLst/>
          </a:prstGeom>
          <a:solidFill>
            <a:srgbClr val="FF99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a:ln>
                  <a:noFill/>
                </a:ln>
                <a:solidFill>
                  <a:prstClr val="white"/>
                </a:solidFill>
                <a:effectLst/>
                <a:uLnTx/>
                <a:uFillTx/>
                <a:latin typeface="Arial"/>
                <a:ea typeface="+mn-ea"/>
                <a:cs typeface="+mn-cs"/>
              </a:rPr>
              <a:t>Kehittämisen ohjauksen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a:ln>
                  <a:noFill/>
                </a:ln>
                <a:solidFill>
                  <a:prstClr val="white"/>
                </a:solidFill>
                <a:effectLst/>
                <a:uLnTx/>
                <a:uFillTx/>
                <a:latin typeface="Arial"/>
                <a:ea typeface="+mn-ea"/>
                <a:cs typeface="+mn-cs"/>
              </a:rPr>
              <a:t>yhteistyö</a:t>
            </a:r>
          </a:p>
        </p:txBody>
      </p:sp>
      <p:sp>
        <p:nvSpPr>
          <p:cNvPr id="94" name="Suorakulmio 93"/>
          <p:cNvSpPr/>
          <p:nvPr/>
        </p:nvSpPr>
        <p:spPr>
          <a:xfrm>
            <a:off x="7871927" y="4417363"/>
            <a:ext cx="1620000" cy="468000"/>
          </a:xfrm>
          <a:prstGeom prst="rect">
            <a:avLst/>
          </a:prstGeom>
          <a:solidFill>
            <a:srgbClr val="ED2939"/>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a:ln>
                  <a:noFill/>
                </a:ln>
                <a:solidFill>
                  <a:prstClr val="white"/>
                </a:solidFill>
                <a:effectLst/>
                <a:uLnTx/>
                <a:uFillTx/>
                <a:latin typeface="Arial"/>
                <a:ea typeface="+mn-ea"/>
                <a:cs typeface="+mn-cs"/>
              </a:rPr>
              <a:t>ICT-palvelutuotannon ohjauksen yhteistyö</a:t>
            </a:r>
          </a:p>
        </p:txBody>
      </p:sp>
      <p:pic>
        <p:nvPicPr>
          <p:cNvPr id="7" name="Kuva 6"/>
          <p:cNvPicPr>
            <a:picLocks noChangeAspect="1"/>
          </p:cNvPicPr>
          <p:nvPr/>
        </p:nvPicPr>
        <p:blipFill>
          <a:blip r:embed="rId2"/>
          <a:stretch>
            <a:fillRect/>
          </a:stretch>
        </p:blipFill>
        <p:spPr>
          <a:xfrm>
            <a:off x="2539958" y="1710273"/>
            <a:ext cx="1179812" cy="374411"/>
          </a:xfrm>
          <a:prstGeom prst="rect">
            <a:avLst/>
          </a:prstGeom>
        </p:spPr>
      </p:pic>
      <p:pic>
        <p:nvPicPr>
          <p:cNvPr id="95" name="Google Shape;518;p6"/>
          <p:cNvPicPr preferRelativeResize="0"/>
          <p:nvPr/>
        </p:nvPicPr>
        <p:blipFill rotWithShape="1">
          <a:blip r:embed="rId3">
            <a:alphaModFix/>
            <a:duotone>
              <a:schemeClr val="accent1">
                <a:shade val="45000"/>
                <a:satMod val="135000"/>
              </a:schemeClr>
              <a:prstClr val="white"/>
            </a:duotone>
          </a:blip>
          <a:srcRect/>
          <a:stretch/>
        </p:blipFill>
        <p:spPr>
          <a:xfrm>
            <a:off x="2823882" y="2204870"/>
            <a:ext cx="611964" cy="527886"/>
          </a:xfrm>
          <a:prstGeom prst="rect">
            <a:avLst/>
          </a:prstGeom>
          <a:noFill/>
          <a:ln>
            <a:noFill/>
          </a:ln>
        </p:spPr>
      </p:pic>
      <p:sp>
        <p:nvSpPr>
          <p:cNvPr id="16" name="Nuoli oikealle 15"/>
          <p:cNvSpPr/>
          <p:nvPr/>
        </p:nvSpPr>
        <p:spPr>
          <a:xfrm rot="10800000">
            <a:off x="4151784" y="1883459"/>
            <a:ext cx="1008112" cy="12600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64" name="Nuoli oikealle 163"/>
          <p:cNvSpPr/>
          <p:nvPr/>
        </p:nvSpPr>
        <p:spPr>
          <a:xfrm>
            <a:off x="6672064" y="1883459"/>
            <a:ext cx="1008112" cy="12600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pic>
        <p:nvPicPr>
          <p:cNvPr id="14" name="Kuva 13"/>
          <p:cNvPicPr>
            <a:picLocks noChangeAspect="1"/>
          </p:cNvPicPr>
          <p:nvPr/>
        </p:nvPicPr>
        <p:blipFill>
          <a:blip r:embed="rId4"/>
          <a:stretch>
            <a:fillRect/>
          </a:stretch>
        </p:blipFill>
        <p:spPr>
          <a:xfrm>
            <a:off x="5015879" y="1556792"/>
            <a:ext cx="1791848" cy="3456000"/>
          </a:xfrm>
          <a:prstGeom prst="rect">
            <a:avLst/>
          </a:prstGeom>
        </p:spPr>
      </p:pic>
      <p:sp>
        <p:nvSpPr>
          <p:cNvPr id="163" name="Tekstiruutu 162"/>
          <p:cNvSpPr txBox="1"/>
          <p:nvPr/>
        </p:nvSpPr>
        <p:spPr>
          <a:xfrm>
            <a:off x="6816081" y="3579244"/>
            <a:ext cx="864096" cy="4616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365ABD">
                    <a:lumMod val="75000"/>
                  </a:srgbClr>
                </a:solidFill>
                <a:effectLst/>
                <a:uLnTx/>
                <a:uFillTx/>
                <a:latin typeface="Arial"/>
                <a:ea typeface="+mn-ea"/>
                <a:cs typeface="+mn-cs"/>
              </a:rPr>
              <a:t>Yhteiset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365ABD">
                    <a:lumMod val="75000"/>
                  </a:srgbClr>
                </a:solidFill>
                <a:effectLst/>
                <a:uLnTx/>
                <a:uFillTx/>
                <a:latin typeface="Arial"/>
                <a:ea typeface="+mn-ea"/>
                <a:cs typeface="+mn-cs"/>
              </a:rPr>
              <a:t>tavoitteet ja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365ABD">
                    <a:lumMod val="75000"/>
                  </a:srgbClr>
                </a:solidFill>
                <a:effectLst/>
                <a:uLnTx/>
                <a:uFillTx/>
                <a:latin typeface="Arial"/>
                <a:ea typeface="+mn-ea"/>
                <a:cs typeface="+mn-cs"/>
              </a:rPr>
              <a:t>toimenpiteet</a:t>
            </a:r>
          </a:p>
        </p:txBody>
      </p:sp>
      <p:sp>
        <p:nvSpPr>
          <p:cNvPr id="167" name="Tekstiruutu 166"/>
          <p:cNvSpPr txBox="1"/>
          <p:nvPr/>
        </p:nvSpPr>
        <p:spPr>
          <a:xfrm>
            <a:off x="4223792" y="2282627"/>
            <a:ext cx="1152128"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lumMod val="75000"/>
                    <a:lumOff val="25000"/>
                  </a:prstClr>
                </a:solidFill>
                <a:effectLst/>
                <a:uLnTx/>
                <a:uFillTx/>
                <a:latin typeface="Arial"/>
                <a:ea typeface="+mn-ea"/>
                <a:cs typeface="+mn-cs"/>
              </a:rPr>
              <a:t>Tavoitteet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lumMod val="75000"/>
                    <a:lumOff val="25000"/>
                  </a:prstClr>
                </a:solidFill>
                <a:effectLst/>
                <a:uLnTx/>
                <a:uFillTx/>
                <a:latin typeface="Arial"/>
                <a:ea typeface="+mn-ea"/>
                <a:cs typeface="+mn-cs"/>
              </a:rPr>
              <a:t>Tarpeet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lumMod val="75000"/>
                    <a:lumOff val="25000"/>
                  </a:prstClr>
                </a:solidFill>
                <a:effectLst/>
                <a:uLnTx/>
                <a:uFillTx/>
                <a:latin typeface="Arial"/>
                <a:ea typeface="+mn-ea"/>
                <a:cs typeface="+mn-cs"/>
              </a:rPr>
              <a:t>Toimenpiteet</a:t>
            </a:r>
          </a:p>
        </p:txBody>
      </p:sp>
      <p:sp>
        <p:nvSpPr>
          <p:cNvPr id="168" name="Tekstiruutu 167"/>
          <p:cNvSpPr txBox="1"/>
          <p:nvPr/>
        </p:nvSpPr>
        <p:spPr>
          <a:xfrm>
            <a:off x="6384032" y="2282627"/>
            <a:ext cx="1152128" cy="46166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lumMod val="75000"/>
                    <a:lumOff val="25000"/>
                  </a:prstClr>
                </a:solidFill>
                <a:effectLst/>
                <a:uLnTx/>
                <a:uFillTx/>
                <a:latin typeface="Arial"/>
                <a:ea typeface="+mn-ea"/>
                <a:cs typeface="+mn-cs"/>
              </a:rPr>
              <a:t>Tavoitteet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lumMod val="75000"/>
                    <a:lumOff val="25000"/>
                  </a:prstClr>
                </a:solidFill>
                <a:effectLst/>
                <a:uLnTx/>
                <a:uFillTx/>
                <a:latin typeface="Arial"/>
                <a:ea typeface="+mn-ea"/>
                <a:cs typeface="+mn-cs"/>
              </a:rPr>
              <a:t>Tarpeet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lumMod val="75000"/>
                    <a:lumOff val="25000"/>
                  </a:prstClr>
                </a:solidFill>
                <a:effectLst/>
                <a:uLnTx/>
                <a:uFillTx/>
                <a:latin typeface="Arial"/>
                <a:ea typeface="+mn-ea"/>
                <a:cs typeface="+mn-cs"/>
              </a:rPr>
              <a:t>Toimenpiteet</a:t>
            </a:r>
          </a:p>
        </p:txBody>
      </p:sp>
      <p:sp>
        <p:nvSpPr>
          <p:cNvPr id="15" name="Tekstiruutu 14"/>
          <p:cNvSpPr txBox="1"/>
          <p:nvPr/>
        </p:nvSpPr>
        <p:spPr>
          <a:xfrm>
            <a:off x="4079775" y="3656188"/>
            <a:ext cx="864096"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365ABD">
                    <a:lumMod val="75000"/>
                  </a:srgbClr>
                </a:solidFill>
                <a:effectLst/>
                <a:uLnTx/>
                <a:uFillTx/>
                <a:latin typeface="Arial"/>
                <a:ea typeface="+mn-ea"/>
                <a:cs typeface="+mn-cs"/>
              </a:rPr>
              <a:t>Arvioi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365ABD">
                    <a:lumMod val="75000"/>
                  </a:srgbClr>
                </a:solidFill>
                <a:effectLst/>
                <a:uLnTx/>
                <a:uFillTx/>
                <a:latin typeface="Arial"/>
                <a:ea typeface="+mn-ea"/>
                <a:cs typeface="+mn-cs"/>
              </a:rPr>
              <a:t>Edistää</a:t>
            </a:r>
          </a:p>
        </p:txBody>
      </p:sp>
      <p:cxnSp>
        <p:nvCxnSpPr>
          <p:cNvPr id="18" name="Kulmayhdysviiva 17"/>
          <p:cNvCxnSpPr>
            <a:stCxn id="86" idx="2"/>
            <a:endCxn id="48" idx="2"/>
          </p:cNvCxnSpPr>
          <p:nvPr/>
        </p:nvCxnSpPr>
        <p:spPr>
          <a:xfrm rot="5400000">
            <a:off x="5899941" y="2243604"/>
            <a:ext cx="360" cy="5540511"/>
          </a:xfrm>
          <a:prstGeom prst="bentConnector3">
            <a:avLst>
              <a:gd name="adj1" fmla="val 6360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Kulmayhdysviiva 169"/>
          <p:cNvCxnSpPr>
            <a:stCxn id="48" idx="0"/>
            <a:endCxn id="86" idx="0"/>
          </p:cNvCxnSpPr>
          <p:nvPr/>
        </p:nvCxnSpPr>
        <p:spPr>
          <a:xfrm rot="5400000" flipH="1" flipV="1">
            <a:off x="5900120" y="-1213463"/>
            <a:ext cx="12700" cy="5540511"/>
          </a:xfrm>
          <a:prstGeom prst="bentConnector3">
            <a:avLst>
              <a:gd name="adj1" fmla="val 180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Tekstiruutu 23"/>
          <p:cNvSpPr txBox="1"/>
          <p:nvPr/>
        </p:nvSpPr>
        <p:spPr>
          <a:xfrm>
            <a:off x="5591944" y="1052736"/>
            <a:ext cx="657231"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365ABD">
                    <a:lumMod val="75000"/>
                  </a:srgbClr>
                </a:solidFill>
                <a:effectLst/>
                <a:uLnTx/>
                <a:uFillTx/>
                <a:latin typeface="Arial"/>
                <a:ea typeface="+mn-ea"/>
                <a:cs typeface="+mn-cs"/>
              </a:rPr>
              <a:t>Syötteet</a:t>
            </a:r>
          </a:p>
        </p:txBody>
      </p:sp>
      <p:sp>
        <p:nvSpPr>
          <p:cNvPr id="171" name="Tekstiruutu 170"/>
          <p:cNvSpPr txBox="1"/>
          <p:nvPr/>
        </p:nvSpPr>
        <p:spPr>
          <a:xfrm>
            <a:off x="5591944" y="5229200"/>
            <a:ext cx="657231"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365ABD">
                    <a:lumMod val="75000"/>
                  </a:srgbClr>
                </a:solidFill>
                <a:effectLst/>
                <a:uLnTx/>
                <a:uFillTx/>
                <a:latin typeface="Arial"/>
                <a:ea typeface="+mn-ea"/>
                <a:cs typeface="+mn-cs"/>
              </a:rPr>
              <a:t>Syötteet</a:t>
            </a:r>
          </a:p>
        </p:txBody>
      </p:sp>
    </p:spTree>
    <p:extLst>
      <p:ext uri="{BB962C8B-B14F-4D97-AF65-F5344CB8AC3E}">
        <p14:creationId xmlns:p14="http://schemas.microsoft.com/office/powerpoint/2010/main" val="993376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5"/>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lt1"/>
              </a:buClr>
              <a:buSzPts val="4100"/>
              <a:buFont typeface="Arial Narrow"/>
              <a:buNone/>
            </a:pPr>
            <a:r>
              <a:rPr lang="fi-FI" dirty="0"/>
              <a:t>Yhteistyön toimintamalli kokonaisuutena: roolit ja tehtävät</a:t>
            </a:r>
            <a:endParaRPr dirty="0"/>
          </a:p>
        </p:txBody>
      </p:sp>
      <p:sp>
        <p:nvSpPr>
          <p:cNvPr id="827" name="Google Shape;827;p15"/>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900"/>
              <a:buNone/>
            </a:pPr>
            <a:fld id="{00000000-1234-1234-1234-123412341234}" type="slidenum">
              <a:rPr lang="fi-FI"/>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
          <p:cNvSpPr txBox="1">
            <a:spLocks noGrp="1"/>
          </p:cNvSpPr>
          <p:nvPr>
            <p:ph type="title"/>
          </p:nvPr>
        </p:nvSpPr>
        <p:spPr>
          <a:xfrm>
            <a:off x="782320" y="277952"/>
            <a:ext cx="11129312" cy="962760"/>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Clr>
                <a:schemeClr val="dk2"/>
              </a:buClr>
              <a:buSzPts val="3600"/>
              <a:buFont typeface="Arial Narrow"/>
              <a:buNone/>
            </a:pPr>
            <a:r>
              <a:rPr lang="fi-FI"/>
              <a:t>Yhteistyön toimintamalli</a:t>
            </a:r>
            <a:endParaRPr/>
          </a:p>
        </p:txBody>
      </p:sp>
      <p:sp>
        <p:nvSpPr>
          <p:cNvPr id="436" name="Google Shape;436;p6"/>
          <p:cNvSpPr txBox="1">
            <a:spLocks noGrp="1"/>
          </p:cNvSpPr>
          <p:nvPr>
            <p:ph type="sldNum" idx="12"/>
          </p:nvPr>
        </p:nvSpPr>
        <p:spPr>
          <a:xfrm>
            <a:off x="400528" y="6471034"/>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0" cap="none" spc="0" normalizeH="0" baseline="0" noProof="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12</a:t>
            </a:fld>
            <a:endParaRPr kumimoji="0" sz="900" b="0" i="0" u="none" strike="noStrike" kern="0" cap="none" spc="0" normalizeH="0" baseline="0" noProof="0">
              <a:ln>
                <a:noFill/>
              </a:ln>
              <a:solidFill>
                <a:srgbClr val="365ABD"/>
              </a:solidFill>
              <a:effectLst/>
              <a:uLnTx/>
              <a:uFillTx/>
              <a:latin typeface="Arial"/>
              <a:cs typeface="Arial"/>
              <a:sym typeface="Arial"/>
            </a:endParaRPr>
          </a:p>
        </p:txBody>
      </p:sp>
      <p:sp>
        <p:nvSpPr>
          <p:cNvPr id="437" name="Google Shape;437;p6"/>
          <p:cNvSpPr txBox="1"/>
          <p:nvPr/>
        </p:nvSpPr>
        <p:spPr>
          <a:xfrm>
            <a:off x="6167999" y="601725"/>
            <a:ext cx="5853900" cy="5950200"/>
          </a:xfrm>
          <a:prstGeom prst="rect">
            <a:avLst/>
          </a:prstGeom>
          <a:noFill/>
          <a:ln>
            <a:noFill/>
          </a:ln>
        </p:spPr>
        <p:txBody>
          <a:bodyPr spcFirstLastPara="1" wrap="square" lIns="72000" tIns="72000" rIns="72000" bIns="72000" anchor="t" anchorCtr="0">
            <a:normAutofit/>
          </a:bodyPr>
          <a:lstStyle/>
          <a:p>
            <a:pPr marR="0" lvl="0" algn="l" defTabSz="914400" rtl="0" eaLnBrk="1" fontAlgn="auto" latinLnBrk="0" hangingPunct="1">
              <a:lnSpc>
                <a:spcPct val="110000"/>
              </a:lnSpc>
              <a:spcBef>
                <a:spcPts val="600"/>
              </a:spcBef>
              <a:spcAft>
                <a:spcPts val="0"/>
              </a:spcAft>
              <a:buClr>
                <a:srgbClr val="365ABD"/>
              </a:buClr>
              <a:buSzPts val="1820"/>
              <a:tabLst/>
              <a:defRPr/>
            </a:pPr>
            <a:r>
              <a:rPr kumimoji="0" lang="fi-FI" sz="2000" b="0" i="0" u="none" strike="noStrike" kern="0" cap="none" spc="0" normalizeH="0" baseline="0" noProof="0" dirty="0">
                <a:ln>
                  <a:noFill/>
                </a:ln>
                <a:solidFill>
                  <a:schemeClr val="accent1"/>
                </a:solidFill>
                <a:effectLst/>
                <a:uLnTx/>
                <a:uFillTx/>
                <a:latin typeface="Arial"/>
                <a:cs typeface="Arial"/>
                <a:sym typeface="Arial"/>
              </a:rPr>
              <a:t>Toimijat, verkostot ja ekosysteemit:</a:t>
            </a:r>
            <a:endParaRPr kumimoji="0" sz="1800" b="0" i="0" u="none" strike="noStrike" kern="0" cap="none" spc="0" normalizeH="0" baseline="0" noProof="0" dirty="0">
              <a:ln>
                <a:noFill/>
              </a:ln>
              <a:solidFill>
                <a:schemeClr val="accent1"/>
              </a:solidFill>
              <a:effectLst/>
              <a:uLnTx/>
              <a:uFillTx/>
              <a:latin typeface="Arial"/>
              <a:cs typeface="Arial"/>
              <a:sym typeface="Arial"/>
            </a:endParaRPr>
          </a:p>
          <a:p>
            <a:pPr marL="641352" marR="0" lvl="1" indent="-285749" algn="l" defTabSz="914400" rtl="0" eaLnBrk="1" fontAlgn="auto" latinLnBrk="0" hangingPunct="1">
              <a:lnSpc>
                <a:spcPct val="110000"/>
              </a:lnSpc>
              <a:spcBef>
                <a:spcPts val="600"/>
              </a:spcBef>
              <a:spcAft>
                <a:spcPts val="0"/>
              </a:spcAft>
              <a:buClr>
                <a:srgbClr val="00B0F0"/>
              </a:buClr>
              <a:buSzPts val="2002"/>
              <a:buFont typeface="Arial"/>
              <a:buChar char="•"/>
              <a:tabLst/>
              <a:defRPr/>
            </a:pPr>
            <a:r>
              <a:rPr kumimoji="0" lang="fi-FI" sz="1480" b="0" i="0" u="none" strike="noStrike" kern="0" cap="none" spc="0" normalizeH="0" baseline="0" noProof="0" dirty="0">
                <a:ln>
                  <a:noFill/>
                </a:ln>
                <a:solidFill>
                  <a:srgbClr val="000000"/>
                </a:solidFill>
                <a:effectLst/>
                <a:uLnTx/>
                <a:uFillTx/>
                <a:latin typeface="Arial"/>
                <a:ea typeface="Arial"/>
                <a:cs typeface="Arial"/>
                <a:sym typeface="Arial"/>
              </a:rPr>
              <a:t>Kaikki toimijat ja toimijaryhmät, jotka tarvitsevat asetettujen ryhmien tukea tiedonhallinnan yhteistyössä</a:t>
            </a:r>
            <a:endParaRPr kumimoji="0" sz="1424" b="0" i="0" u="none" strike="noStrike" kern="0" cap="none" spc="0" normalizeH="0" baseline="0" noProof="0" dirty="0">
              <a:ln>
                <a:noFill/>
              </a:ln>
              <a:solidFill>
                <a:srgbClr val="000000"/>
              </a:solidFill>
              <a:effectLst/>
              <a:uLnTx/>
              <a:uFillTx/>
              <a:latin typeface="Arial"/>
              <a:ea typeface="Arial"/>
              <a:cs typeface="Arial"/>
              <a:sym typeface="Arial"/>
            </a:endParaRPr>
          </a:p>
          <a:p>
            <a:pPr marR="0" lvl="0" algn="l" defTabSz="914400" rtl="0" eaLnBrk="1" fontAlgn="auto" latinLnBrk="0" hangingPunct="1">
              <a:lnSpc>
                <a:spcPct val="110000"/>
              </a:lnSpc>
              <a:spcBef>
                <a:spcPts val="600"/>
              </a:spcBef>
              <a:spcAft>
                <a:spcPts val="0"/>
              </a:spcAft>
              <a:buClr>
                <a:srgbClr val="365ABD"/>
              </a:buClr>
              <a:buSzPts val="1820"/>
              <a:tabLst/>
              <a:defRPr/>
            </a:pPr>
            <a:r>
              <a:rPr kumimoji="0" lang="fi-FI" sz="2000" b="0" i="0" u="none" strike="noStrike" kern="0" cap="none" spc="0" normalizeH="0" baseline="0" noProof="0" dirty="0">
                <a:ln>
                  <a:noFill/>
                </a:ln>
                <a:solidFill>
                  <a:schemeClr val="accent1"/>
                </a:solidFill>
                <a:effectLst/>
                <a:uLnTx/>
                <a:uFillTx/>
                <a:latin typeface="Arial"/>
                <a:ea typeface="Arial"/>
                <a:cs typeface="Arial"/>
                <a:sym typeface="Arial"/>
              </a:rPr>
              <a:t>Asetetut ryhmät:</a:t>
            </a:r>
            <a:endParaRPr kumimoji="0" sz="1600" b="0" i="0" u="none" strike="noStrike" kern="0" cap="none" spc="0" normalizeH="0" baseline="0" noProof="0" dirty="0">
              <a:ln>
                <a:noFill/>
              </a:ln>
              <a:solidFill>
                <a:schemeClr val="accent1"/>
              </a:solidFill>
              <a:effectLst/>
              <a:uLnTx/>
              <a:uFillTx/>
              <a:latin typeface="Arial"/>
              <a:ea typeface="Arial"/>
              <a:cs typeface="Arial"/>
              <a:sym typeface="Arial"/>
            </a:endParaRPr>
          </a:p>
          <a:p>
            <a:pPr marL="541338" marR="0" lvl="1" indent="-185735" algn="l" defTabSz="914400" rtl="0" eaLnBrk="1" fontAlgn="auto" latinLnBrk="0" hangingPunct="1">
              <a:lnSpc>
                <a:spcPct val="110000"/>
              </a:lnSpc>
              <a:spcBef>
                <a:spcPts val="600"/>
              </a:spcBef>
              <a:spcAft>
                <a:spcPts val="0"/>
              </a:spcAft>
              <a:buClr>
                <a:srgbClr val="00B0F0"/>
              </a:buClr>
              <a:buSzPts val="2002"/>
              <a:buFont typeface="Arial Narrow"/>
              <a:buAutoNum type="arabicPeriod"/>
              <a:tabLst/>
              <a:defRPr/>
            </a:pPr>
            <a:r>
              <a:rPr kumimoji="0" lang="fi-FI" sz="1424" b="0" i="0" u="none" strike="noStrike" kern="0" cap="none" spc="0" normalizeH="0" baseline="0" noProof="0" dirty="0">
                <a:ln>
                  <a:noFill/>
                </a:ln>
                <a:solidFill>
                  <a:srgbClr val="000000"/>
                </a:solidFill>
                <a:effectLst/>
                <a:uLnTx/>
                <a:uFillTx/>
                <a:latin typeface="Arial"/>
                <a:ea typeface="Arial"/>
                <a:cs typeface="Arial"/>
                <a:sym typeface="Arial"/>
              </a:rPr>
              <a:t> Tiedonhallinnan yhteistyö (tavoitteet &amp; strategiset toimenpiteet)</a:t>
            </a:r>
            <a:endParaRPr kumimoji="0" sz="1295" b="0" i="0" u="none" strike="noStrike" kern="0" cap="none" spc="0" normalizeH="0" baseline="0" noProof="0" dirty="0">
              <a:ln>
                <a:noFill/>
              </a:ln>
              <a:solidFill>
                <a:srgbClr val="000000"/>
              </a:solidFill>
              <a:effectLst/>
              <a:uLnTx/>
              <a:uFillTx/>
              <a:latin typeface="Arial"/>
              <a:ea typeface="Arial"/>
              <a:cs typeface="Arial"/>
              <a:sym typeface="Arial"/>
            </a:endParaRPr>
          </a:p>
          <a:p>
            <a:pPr marL="541338" marR="0" lvl="1" indent="-185735" algn="l" defTabSz="914400" rtl="0" eaLnBrk="1" fontAlgn="auto" latinLnBrk="0" hangingPunct="1">
              <a:lnSpc>
                <a:spcPct val="110000"/>
              </a:lnSpc>
              <a:spcBef>
                <a:spcPts val="600"/>
              </a:spcBef>
              <a:spcAft>
                <a:spcPts val="0"/>
              </a:spcAft>
              <a:buClr>
                <a:srgbClr val="479A36"/>
              </a:buClr>
              <a:buSzPts val="2002"/>
              <a:buFont typeface="Arial Narrow"/>
              <a:buAutoNum type="arabicPeriod"/>
              <a:tabLst/>
              <a:defRPr/>
            </a:pPr>
            <a:r>
              <a:rPr kumimoji="0" lang="fi-FI" sz="1424" b="0" i="0" u="none" strike="noStrike" kern="0" cap="none" spc="0" normalizeH="0" baseline="0" noProof="0" dirty="0">
                <a:ln>
                  <a:noFill/>
                </a:ln>
                <a:solidFill>
                  <a:srgbClr val="000000"/>
                </a:solidFill>
                <a:effectLst/>
                <a:uLnTx/>
                <a:uFillTx/>
                <a:latin typeface="Arial"/>
                <a:ea typeface="Arial"/>
                <a:cs typeface="Arial"/>
                <a:sym typeface="Arial"/>
              </a:rPr>
              <a:t> Arkkitehtuuriyhteistyö (toimenpiteet)</a:t>
            </a:r>
            <a:endParaRPr kumimoji="0" sz="1295" b="0" i="0" u="none" strike="noStrike" kern="0" cap="none" spc="0" normalizeH="0" baseline="0" noProof="0" dirty="0">
              <a:ln>
                <a:noFill/>
              </a:ln>
              <a:solidFill>
                <a:srgbClr val="000000"/>
              </a:solidFill>
              <a:effectLst/>
              <a:uLnTx/>
              <a:uFillTx/>
              <a:latin typeface="Arial"/>
              <a:ea typeface="Arial"/>
              <a:cs typeface="Arial"/>
              <a:sym typeface="Arial"/>
            </a:endParaRPr>
          </a:p>
          <a:p>
            <a:pPr marL="541338" marR="0" lvl="1" indent="-185735" algn="l" defTabSz="914400" rtl="0" eaLnBrk="1" fontAlgn="auto" latinLnBrk="0" hangingPunct="1">
              <a:lnSpc>
                <a:spcPct val="110000"/>
              </a:lnSpc>
              <a:spcBef>
                <a:spcPts val="600"/>
              </a:spcBef>
              <a:spcAft>
                <a:spcPts val="0"/>
              </a:spcAft>
              <a:buClr>
                <a:srgbClr val="A34E96"/>
              </a:buClr>
              <a:buSzPts val="2002"/>
              <a:buFont typeface="Arial Narrow"/>
              <a:buAutoNum type="arabicPeriod"/>
              <a:tabLst/>
              <a:defRPr/>
            </a:pPr>
            <a:r>
              <a:rPr kumimoji="0" lang="fi-FI" sz="1424" b="0" i="0" u="none" strike="noStrike" kern="0" cap="none" spc="0" normalizeH="0" baseline="0" noProof="0" dirty="0">
                <a:ln>
                  <a:noFill/>
                </a:ln>
                <a:solidFill>
                  <a:srgbClr val="000000"/>
                </a:solidFill>
                <a:effectLst/>
                <a:uLnTx/>
                <a:uFillTx/>
                <a:latin typeface="Arial"/>
                <a:ea typeface="Arial"/>
                <a:cs typeface="Arial"/>
                <a:sym typeface="Arial"/>
              </a:rPr>
              <a:t> Digitaalinen turvallisuus (toimenpiteet)</a:t>
            </a:r>
            <a:endParaRPr kumimoji="0" sz="1295" b="0" i="0" u="none" strike="noStrike" kern="0" cap="none" spc="0" normalizeH="0" baseline="0" noProof="0" dirty="0">
              <a:ln>
                <a:noFill/>
              </a:ln>
              <a:solidFill>
                <a:srgbClr val="000000"/>
              </a:solidFill>
              <a:effectLst/>
              <a:uLnTx/>
              <a:uFillTx/>
              <a:latin typeface="Arial"/>
              <a:ea typeface="Arial"/>
              <a:cs typeface="Arial"/>
              <a:sym typeface="Arial"/>
            </a:endParaRPr>
          </a:p>
          <a:p>
            <a:pPr marL="541338" marR="0" lvl="1" indent="-185735" algn="l" defTabSz="914400" rtl="0" eaLnBrk="1" fontAlgn="auto" latinLnBrk="0" hangingPunct="1">
              <a:lnSpc>
                <a:spcPct val="110000"/>
              </a:lnSpc>
              <a:spcBef>
                <a:spcPts val="600"/>
              </a:spcBef>
              <a:spcAft>
                <a:spcPts val="0"/>
              </a:spcAft>
              <a:buClr>
                <a:srgbClr val="FF9900"/>
              </a:buClr>
              <a:buSzPts val="2002"/>
              <a:buFont typeface="Arial Narrow"/>
              <a:buAutoNum type="arabicPeriod"/>
              <a:tabLst/>
              <a:defRPr/>
            </a:pPr>
            <a:r>
              <a:rPr kumimoji="0" lang="fi-FI" sz="1424" b="0" i="0" u="none" strike="noStrike" kern="0" cap="none" spc="0" normalizeH="0" baseline="0" noProof="0" dirty="0">
                <a:ln>
                  <a:noFill/>
                </a:ln>
                <a:solidFill>
                  <a:srgbClr val="000000"/>
                </a:solidFill>
                <a:effectLst/>
                <a:uLnTx/>
                <a:uFillTx/>
                <a:latin typeface="Arial"/>
                <a:ea typeface="Arial"/>
                <a:cs typeface="Arial"/>
                <a:sym typeface="Arial"/>
              </a:rPr>
              <a:t> Kehittämisen ohjauksen yhteistyö</a:t>
            </a:r>
            <a:endParaRPr kumimoji="0" sz="1295" b="0" i="0" u="none" strike="noStrike" kern="0" cap="none" spc="0" normalizeH="0" baseline="0" noProof="0" dirty="0">
              <a:ln>
                <a:noFill/>
              </a:ln>
              <a:solidFill>
                <a:srgbClr val="000000"/>
              </a:solidFill>
              <a:effectLst/>
              <a:uLnTx/>
              <a:uFillTx/>
              <a:latin typeface="Arial"/>
              <a:ea typeface="Arial"/>
              <a:cs typeface="Arial"/>
              <a:sym typeface="Arial"/>
            </a:endParaRPr>
          </a:p>
          <a:p>
            <a:pPr marL="541338" marR="0" lvl="1" indent="-185735" algn="l" defTabSz="914400" rtl="0" eaLnBrk="1" fontAlgn="auto" latinLnBrk="0" hangingPunct="1">
              <a:lnSpc>
                <a:spcPct val="110000"/>
              </a:lnSpc>
              <a:spcBef>
                <a:spcPts val="600"/>
              </a:spcBef>
              <a:spcAft>
                <a:spcPts val="0"/>
              </a:spcAft>
              <a:buClr>
                <a:srgbClr val="C00000"/>
              </a:buClr>
              <a:buSzPts val="2002"/>
              <a:buFont typeface="Arial Narrow"/>
              <a:buAutoNum type="arabicPeriod"/>
              <a:tabLst/>
              <a:defRPr/>
            </a:pPr>
            <a:r>
              <a:rPr kumimoji="0" lang="fi-FI" sz="1424" b="0" i="0" u="none" strike="noStrike" kern="0" cap="none" spc="0" normalizeH="0" baseline="0" noProof="0" dirty="0">
                <a:ln>
                  <a:noFill/>
                </a:ln>
                <a:solidFill>
                  <a:srgbClr val="000000"/>
                </a:solidFill>
                <a:effectLst/>
                <a:uLnTx/>
                <a:uFillTx/>
                <a:latin typeface="Arial"/>
                <a:ea typeface="Arial"/>
                <a:cs typeface="Arial"/>
                <a:sym typeface="Arial"/>
              </a:rPr>
              <a:t> ICT-Palvelujen ja palvelutuotannon ohjauksen yhteistyö</a:t>
            </a:r>
            <a:endParaRPr kumimoji="0" sz="1295" b="0" i="0" u="none" strike="noStrike" kern="0" cap="none" spc="0" normalizeH="0" baseline="0" noProof="0" dirty="0">
              <a:ln>
                <a:noFill/>
              </a:ln>
              <a:solidFill>
                <a:srgbClr val="000000"/>
              </a:solidFill>
              <a:effectLst/>
              <a:uLnTx/>
              <a:uFillTx/>
              <a:latin typeface="Arial"/>
              <a:ea typeface="Arial"/>
              <a:cs typeface="Arial"/>
              <a:sym typeface="Arial"/>
            </a:endParaRPr>
          </a:p>
          <a:p>
            <a:pPr marR="0" lvl="0" algn="l" defTabSz="914400" rtl="0" eaLnBrk="1" fontAlgn="auto" latinLnBrk="0" hangingPunct="1">
              <a:lnSpc>
                <a:spcPct val="110000"/>
              </a:lnSpc>
              <a:spcBef>
                <a:spcPts val="600"/>
              </a:spcBef>
              <a:spcAft>
                <a:spcPts val="0"/>
              </a:spcAft>
              <a:buClr>
                <a:srgbClr val="365ABD"/>
              </a:buClr>
              <a:buSzPts val="1820"/>
              <a:tabLst/>
              <a:defRPr/>
            </a:pPr>
            <a:r>
              <a:rPr kumimoji="0" lang="fi-FI" sz="2000" b="0" i="0" u="none" strike="noStrike" kern="0" cap="none" spc="0" normalizeH="0" baseline="0" noProof="0" dirty="0">
                <a:ln>
                  <a:noFill/>
                </a:ln>
                <a:solidFill>
                  <a:schemeClr val="accent1"/>
                </a:solidFill>
                <a:effectLst/>
                <a:uLnTx/>
                <a:uFillTx/>
                <a:latin typeface="Arial"/>
                <a:ea typeface="Arial"/>
                <a:cs typeface="Arial"/>
                <a:sym typeface="Arial"/>
              </a:rPr>
              <a:t>Sihteeristö ja koordinaatioryhmä:</a:t>
            </a:r>
            <a:endParaRPr kumimoji="0" sz="2000" b="0" i="0" u="none" strike="noStrike" kern="0" cap="none" spc="0" normalizeH="0" baseline="0" noProof="0" dirty="0">
              <a:ln>
                <a:noFill/>
              </a:ln>
              <a:solidFill>
                <a:schemeClr val="accent1"/>
              </a:solidFill>
              <a:effectLst/>
              <a:uLnTx/>
              <a:uFillTx/>
              <a:latin typeface="Arial"/>
              <a:ea typeface="Arial"/>
              <a:cs typeface="Arial"/>
              <a:sym typeface="Arial"/>
            </a:endParaRPr>
          </a:p>
          <a:p>
            <a:pPr marL="641352" marR="0" lvl="1" indent="-285749" algn="l" defTabSz="914400" rtl="0" eaLnBrk="1" fontAlgn="auto" latinLnBrk="0" hangingPunct="1">
              <a:lnSpc>
                <a:spcPct val="110000"/>
              </a:lnSpc>
              <a:spcBef>
                <a:spcPts val="600"/>
              </a:spcBef>
              <a:spcAft>
                <a:spcPts val="0"/>
              </a:spcAft>
              <a:buClr>
                <a:srgbClr val="00B0F0"/>
              </a:buClr>
              <a:buSzPts val="2002"/>
              <a:buFont typeface="Arial"/>
              <a:buChar char="•"/>
              <a:tabLst/>
              <a:defRPr/>
            </a:pPr>
            <a:r>
              <a:rPr kumimoji="0" lang="fi-FI" sz="1424" b="0" i="0" u="none" strike="noStrike" kern="0" cap="none" spc="0" normalizeH="0" baseline="0" noProof="0" dirty="0">
                <a:ln>
                  <a:noFill/>
                </a:ln>
                <a:solidFill>
                  <a:srgbClr val="000000"/>
                </a:solidFill>
                <a:effectLst/>
                <a:uLnTx/>
                <a:uFillTx/>
                <a:latin typeface="Arial"/>
                <a:ea typeface="Arial"/>
                <a:cs typeface="Arial"/>
                <a:sym typeface="Arial"/>
              </a:rPr>
              <a:t>Sihteeristö on VM:n organisoima pysyvä resurssi, joka edistää yhteistyön toimintamallin toteuttamista ja tukee asetettujen ryhmien työtä</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641352" marR="0" lvl="1" indent="-285749" algn="l" defTabSz="914400" rtl="0" eaLnBrk="1" fontAlgn="auto" latinLnBrk="0" hangingPunct="1">
              <a:lnSpc>
                <a:spcPct val="110000"/>
              </a:lnSpc>
              <a:spcBef>
                <a:spcPts val="600"/>
              </a:spcBef>
              <a:spcAft>
                <a:spcPts val="0"/>
              </a:spcAft>
              <a:buClr>
                <a:srgbClr val="00B0F0"/>
              </a:buClr>
              <a:buSzPts val="2002"/>
              <a:buFont typeface="Arial"/>
              <a:buChar char="•"/>
              <a:tabLst/>
              <a:defRPr/>
            </a:pPr>
            <a:r>
              <a:rPr kumimoji="0" lang="fi-FI" sz="1424" b="0" i="0" u="none" strike="noStrike" kern="0" cap="none" spc="0" normalizeH="0" baseline="0" noProof="0" dirty="0">
                <a:ln>
                  <a:noFill/>
                </a:ln>
                <a:solidFill>
                  <a:srgbClr val="000000"/>
                </a:solidFill>
                <a:effectLst/>
                <a:uLnTx/>
                <a:uFillTx/>
                <a:latin typeface="Arial"/>
                <a:ea typeface="Arial"/>
                <a:cs typeface="Arial"/>
                <a:sym typeface="Arial"/>
              </a:rPr>
              <a:t>Koordinaatioryhmä on sihteeristön organisoima vaihtuvajäseninen ja joustavasti toimiva asiantuntijoiden ryhmä, joka tukee yhteydenpitoa verkostoihin ja ekosysteemeihin sekä yhteistyön toimintamallin toteuttamista ja kehittämistä kokonaisuutena</a:t>
            </a:r>
            <a:endParaRPr kumimoji="0" sz="1295"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9" name="Google Shape;439;p6"/>
          <p:cNvSpPr/>
          <p:nvPr/>
        </p:nvSpPr>
        <p:spPr>
          <a:xfrm>
            <a:off x="1653354" y="4666391"/>
            <a:ext cx="2880320" cy="1563476"/>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a:ln>
                  <a:noFill/>
                </a:ln>
                <a:solidFill>
                  <a:srgbClr val="365ABD"/>
                </a:solidFill>
                <a:effectLst/>
                <a:uLnTx/>
                <a:uFillTx/>
                <a:latin typeface="Arial"/>
                <a:ea typeface="Arial"/>
                <a:cs typeface="Arial"/>
                <a:sym typeface="Arial"/>
              </a:rPr>
              <a:t>Asetetut ryhmät</a:t>
            </a:r>
            <a:endParaRPr kumimoji="0" sz="1600" b="0" i="0" u="none" strike="noStrike" kern="0" cap="none" spc="0" normalizeH="0" baseline="0" noProof="0">
              <a:ln>
                <a:noFill/>
              </a:ln>
              <a:solidFill>
                <a:srgbClr val="365ABD"/>
              </a:solidFill>
              <a:effectLst/>
              <a:uLnTx/>
              <a:uFillTx/>
              <a:latin typeface="Arial"/>
              <a:ea typeface="Arial"/>
              <a:cs typeface="Arial"/>
              <a:sym typeface="Arial"/>
            </a:endParaRPr>
          </a:p>
        </p:txBody>
      </p:sp>
      <p:sp>
        <p:nvSpPr>
          <p:cNvPr id="440" name="Google Shape;440;p6"/>
          <p:cNvSpPr/>
          <p:nvPr/>
        </p:nvSpPr>
        <p:spPr>
          <a:xfrm>
            <a:off x="1653354" y="3205530"/>
            <a:ext cx="2880320" cy="1250638"/>
          </a:xfrm>
          <a:prstGeom prst="rect">
            <a:avLst/>
          </a:prstGeom>
          <a:solidFill>
            <a:schemeClr val="lt1"/>
          </a:solidFill>
          <a:ln w="12700" cap="flat" cmpd="sng">
            <a:solidFill>
              <a:schemeClr val="dk2"/>
            </a:solidFill>
            <a:prstDash val="dash"/>
            <a:miter lim="800000"/>
            <a:headEnd type="none" w="sm" len="sm"/>
            <a:tailEnd type="none" w="sm" len="sm"/>
          </a:ln>
        </p:spPr>
        <p:txBody>
          <a:bodyPr spcFirstLastPara="1" wrap="square" lIns="91425" tIns="45700" rIns="91425" bIns="45700" anchor="t" anchorCtr="0">
            <a:noAutofit/>
          </a:bodyPr>
          <a:lstStyle/>
          <a:p>
            <a:pPr algn="ctr">
              <a:defRPr/>
            </a:pPr>
            <a:r>
              <a:rPr lang="fi-FI" sz="1600" dirty="0">
                <a:solidFill>
                  <a:srgbClr val="365ABD"/>
                </a:solidFill>
              </a:rPr>
              <a:t>Koordinaatioryhmä ja Sihteeristö</a:t>
            </a:r>
            <a:endParaRPr lang="fi-FI" dirty="0"/>
          </a:p>
        </p:txBody>
      </p:sp>
      <p:sp>
        <p:nvSpPr>
          <p:cNvPr id="441" name="Google Shape;441;p6"/>
          <p:cNvSpPr/>
          <p:nvPr/>
        </p:nvSpPr>
        <p:spPr>
          <a:xfrm>
            <a:off x="1169774" y="1480101"/>
            <a:ext cx="3765914" cy="143739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800" b="0" i="0" u="none" strike="noStrike" kern="0" cap="none" spc="0" normalizeH="0" baseline="0" noProof="0">
                <a:ln>
                  <a:noFill/>
                </a:ln>
                <a:solidFill>
                  <a:srgbClr val="365ABD"/>
                </a:solidFill>
                <a:effectLst/>
                <a:uLnTx/>
                <a:uFillTx/>
                <a:latin typeface="Arial"/>
                <a:ea typeface="Arial"/>
                <a:cs typeface="Arial"/>
                <a:sym typeface="Arial"/>
              </a:rPr>
              <a:t>Toimijat, verkostot ja ekosysteemit</a:t>
            </a:r>
            <a:endParaRPr kumimoji="0" sz="1800" b="0" i="0" u="none" strike="noStrike" kern="0" cap="none" spc="0" normalizeH="0" baseline="0" noProof="0">
              <a:ln>
                <a:noFill/>
              </a:ln>
              <a:solidFill>
                <a:srgbClr val="365ABD"/>
              </a:solidFill>
              <a:effectLst/>
              <a:uLnTx/>
              <a:uFillTx/>
              <a:latin typeface="Arial"/>
              <a:ea typeface="Arial"/>
              <a:cs typeface="Arial"/>
              <a:sym typeface="Arial"/>
            </a:endParaRPr>
          </a:p>
        </p:txBody>
      </p:sp>
      <p:grpSp>
        <p:nvGrpSpPr>
          <p:cNvPr id="442" name="Google Shape;442;p6"/>
          <p:cNvGrpSpPr/>
          <p:nvPr/>
        </p:nvGrpSpPr>
        <p:grpSpPr>
          <a:xfrm>
            <a:off x="1221306" y="2092197"/>
            <a:ext cx="720064" cy="612040"/>
            <a:chOff x="5375920" y="800720"/>
            <a:chExt cx="720064" cy="612040"/>
          </a:xfrm>
        </p:grpSpPr>
        <p:sp>
          <p:nvSpPr>
            <p:cNvPr id="443" name="Google Shape;443;p6"/>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6"/>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6"/>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6" name="Google Shape;446;p6"/>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7" name="Google Shape;447;p6"/>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8" name="Google Shape;448;p6"/>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49" name="Google Shape;449;p6"/>
            <p:cNvCxnSpPr>
              <a:stCxn id="443" idx="4"/>
              <a:endCxn id="44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450" name="Google Shape;450;p6"/>
            <p:cNvCxnSpPr>
              <a:stCxn id="444" idx="6"/>
              <a:endCxn id="44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451" name="Google Shape;451;p6"/>
            <p:cNvCxnSpPr>
              <a:stCxn id="448" idx="4"/>
              <a:endCxn id="44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452" name="Google Shape;452;p6"/>
            <p:cNvCxnSpPr>
              <a:stCxn id="444" idx="6"/>
              <a:endCxn id="44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453" name="Google Shape;453;p6"/>
            <p:cNvCxnSpPr>
              <a:stCxn id="447" idx="7"/>
              <a:endCxn id="44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454" name="Google Shape;454;p6"/>
            <p:cNvCxnSpPr>
              <a:stCxn id="448" idx="4"/>
              <a:endCxn id="44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55" name="Google Shape;455;p6"/>
          <p:cNvGrpSpPr/>
          <p:nvPr/>
        </p:nvGrpSpPr>
        <p:grpSpPr>
          <a:xfrm>
            <a:off x="2043939" y="2092197"/>
            <a:ext cx="720064" cy="612040"/>
            <a:chOff x="5375920" y="800720"/>
            <a:chExt cx="720064" cy="612040"/>
          </a:xfrm>
        </p:grpSpPr>
        <p:sp>
          <p:nvSpPr>
            <p:cNvPr id="456" name="Google Shape;456;p6"/>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7" name="Google Shape;457;p6"/>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6"/>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0" name="Google Shape;460;p6"/>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1" name="Google Shape;461;p6"/>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62" name="Google Shape;462;p6"/>
            <p:cNvCxnSpPr>
              <a:stCxn id="456" idx="4"/>
              <a:endCxn id="45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463" name="Google Shape;463;p6"/>
            <p:cNvCxnSpPr>
              <a:stCxn id="457" idx="6"/>
              <a:endCxn id="45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464" name="Google Shape;464;p6"/>
            <p:cNvCxnSpPr>
              <a:stCxn id="461" idx="4"/>
              <a:endCxn id="45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465" name="Google Shape;465;p6"/>
            <p:cNvCxnSpPr>
              <a:stCxn id="457" idx="6"/>
              <a:endCxn id="45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466" name="Google Shape;466;p6"/>
            <p:cNvCxnSpPr>
              <a:stCxn id="460" idx="7"/>
              <a:endCxn id="45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467" name="Google Shape;467;p6"/>
            <p:cNvCxnSpPr>
              <a:stCxn id="461" idx="4"/>
              <a:endCxn id="46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68" name="Google Shape;468;p6"/>
          <p:cNvGrpSpPr/>
          <p:nvPr/>
        </p:nvGrpSpPr>
        <p:grpSpPr>
          <a:xfrm>
            <a:off x="2866572" y="2092197"/>
            <a:ext cx="720064" cy="612040"/>
            <a:chOff x="5375920" y="800720"/>
            <a:chExt cx="720064" cy="612040"/>
          </a:xfrm>
        </p:grpSpPr>
        <p:sp>
          <p:nvSpPr>
            <p:cNvPr id="469" name="Google Shape;469;p6"/>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6"/>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6"/>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6"/>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6"/>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75" name="Google Shape;475;p6"/>
            <p:cNvCxnSpPr>
              <a:stCxn id="469" idx="4"/>
              <a:endCxn id="47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476" name="Google Shape;476;p6"/>
            <p:cNvCxnSpPr>
              <a:stCxn id="470" idx="6"/>
              <a:endCxn id="46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477" name="Google Shape;477;p6"/>
            <p:cNvCxnSpPr>
              <a:stCxn id="474" idx="4"/>
              <a:endCxn id="47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478" name="Google Shape;478;p6"/>
            <p:cNvCxnSpPr>
              <a:stCxn id="470" idx="6"/>
              <a:endCxn id="47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479" name="Google Shape;479;p6"/>
            <p:cNvCxnSpPr>
              <a:stCxn id="473" idx="7"/>
              <a:endCxn id="47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480" name="Google Shape;480;p6"/>
            <p:cNvCxnSpPr>
              <a:stCxn id="474" idx="4"/>
              <a:endCxn id="47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481" name="Google Shape;481;p6"/>
          <p:cNvGrpSpPr/>
          <p:nvPr/>
        </p:nvGrpSpPr>
        <p:grpSpPr>
          <a:xfrm>
            <a:off x="3689205" y="2092197"/>
            <a:ext cx="720064" cy="612040"/>
            <a:chOff x="5375920" y="800720"/>
            <a:chExt cx="720064" cy="612040"/>
          </a:xfrm>
        </p:grpSpPr>
        <p:sp>
          <p:nvSpPr>
            <p:cNvPr id="482" name="Google Shape;482;p6"/>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6"/>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6"/>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5" name="Google Shape;485;p6"/>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6" name="Google Shape;486;p6"/>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6"/>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88" name="Google Shape;488;p6"/>
            <p:cNvCxnSpPr>
              <a:stCxn id="482" idx="4"/>
              <a:endCxn id="48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489" name="Google Shape;489;p6"/>
            <p:cNvCxnSpPr>
              <a:stCxn id="483" idx="6"/>
              <a:endCxn id="48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490" name="Google Shape;490;p6"/>
            <p:cNvCxnSpPr>
              <a:stCxn id="487" idx="4"/>
              <a:endCxn id="48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491" name="Google Shape;491;p6"/>
            <p:cNvCxnSpPr>
              <a:stCxn id="483" idx="6"/>
              <a:endCxn id="48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492" name="Google Shape;492;p6"/>
            <p:cNvCxnSpPr>
              <a:stCxn id="486" idx="7"/>
              <a:endCxn id="48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493" name="Google Shape;493;p6"/>
            <p:cNvCxnSpPr>
              <a:stCxn id="487" idx="4"/>
              <a:endCxn id="48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494" name="Google Shape;494;p6"/>
          <p:cNvGrpSpPr/>
          <p:nvPr/>
        </p:nvGrpSpPr>
        <p:grpSpPr>
          <a:xfrm>
            <a:off x="4511840" y="2092197"/>
            <a:ext cx="720064" cy="612040"/>
            <a:chOff x="5375920" y="800720"/>
            <a:chExt cx="720064" cy="612040"/>
          </a:xfrm>
        </p:grpSpPr>
        <p:sp>
          <p:nvSpPr>
            <p:cNvPr id="495" name="Google Shape;495;p6"/>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6" name="Google Shape;496;p6"/>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6"/>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6"/>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6"/>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0" name="Google Shape;500;p6"/>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01" name="Google Shape;501;p6"/>
            <p:cNvCxnSpPr>
              <a:stCxn id="495" idx="4"/>
              <a:endCxn id="49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502" name="Google Shape;502;p6"/>
            <p:cNvCxnSpPr>
              <a:stCxn id="496" idx="6"/>
              <a:endCxn id="49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503" name="Google Shape;503;p6"/>
            <p:cNvCxnSpPr>
              <a:stCxn id="500" idx="4"/>
              <a:endCxn id="49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504" name="Google Shape;504;p6"/>
            <p:cNvCxnSpPr>
              <a:stCxn id="496" idx="6"/>
              <a:endCxn id="49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505" name="Google Shape;505;p6"/>
            <p:cNvCxnSpPr>
              <a:stCxn id="499" idx="7"/>
              <a:endCxn id="49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506" name="Google Shape;506;p6"/>
            <p:cNvCxnSpPr>
              <a:stCxn id="500" idx="4"/>
              <a:endCxn id="49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grpSp>
        <p:nvGrpSpPr>
          <p:cNvPr id="507" name="Google Shape;507;p6"/>
          <p:cNvGrpSpPr/>
          <p:nvPr/>
        </p:nvGrpSpPr>
        <p:grpSpPr>
          <a:xfrm>
            <a:off x="2805482" y="5080501"/>
            <a:ext cx="432000" cy="432000"/>
            <a:chOff x="4217157" y="3563287"/>
            <a:chExt cx="432000" cy="432000"/>
          </a:xfrm>
        </p:grpSpPr>
        <p:sp>
          <p:nvSpPr>
            <p:cNvPr id="508" name="Google Shape;508;p6"/>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09" name="Google Shape;509;p6"/>
            <p:cNvPicPr preferRelativeResize="0"/>
            <p:nvPr/>
          </p:nvPicPr>
          <p:blipFill rotWithShape="1">
            <a:blip r:embed="rId3">
              <a:alphaModFix/>
            </a:blip>
            <a:srcRect/>
            <a:stretch/>
          </p:blipFill>
          <p:spPr>
            <a:xfrm>
              <a:off x="4278795" y="3624925"/>
              <a:ext cx="308725" cy="308725"/>
            </a:xfrm>
            <a:prstGeom prst="rect">
              <a:avLst/>
            </a:prstGeom>
            <a:noFill/>
            <a:ln>
              <a:noFill/>
            </a:ln>
          </p:spPr>
        </p:pic>
      </p:grpSp>
      <p:grpSp>
        <p:nvGrpSpPr>
          <p:cNvPr id="510" name="Google Shape;510;p6"/>
          <p:cNvGrpSpPr/>
          <p:nvPr/>
        </p:nvGrpSpPr>
        <p:grpSpPr>
          <a:xfrm>
            <a:off x="2015204" y="5584557"/>
            <a:ext cx="432000" cy="432000"/>
            <a:chOff x="4217157" y="3563287"/>
            <a:chExt cx="432000" cy="432000"/>
          </a:xfrm>
        </p:grpSpPr>
        <p:sp>
          <p:nvSpPr>
            <p:cNvPr id="511" name="Google Shape;511;p6"/>
            <p:cNvSpPr/>
            <p:nvPr/>
          </p:nvSpPr>
          <p:spPr>
            <a:xfrm>
              <a:off x="4217157" y="3563287"/>
              <a:ext cx="432000" cy="432000"/>
            </a:xfrm>
            <a:prstGeom prst="ellipse">
              <a:avLst/>
            </a:prstGeom>
            <a:solidFill>
              <a:srgbClr val="FFFFFF"/>
            </a:solidFill>
            <a:ln w="25400" cap="flat" cmpd="sng">
              <a:solidFill>
                <a:srgbClr val="799E2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2" name="Google Shape;512;p6"/>
            <p:cNvPicPr preferRelativeResize="0"/>
            <p:nvPr/>
          </p:nvPicPr>
          <p:blipFill rotWithShape="1">
            <a:blip r:embed="rId4">
              <a:alphaModFix/>
            </a:blip>
            <a:srcRect/>
            <a:stretch/>
          </p:blipFill>
          <p:spPr>
            <a:xfrm>
              <a:off x="4278795" y="3624925"/>
              <a:ext cx="308725" cy="308725"/>
            </a:xfrm>
            <a:prstGeom prst="rect">
              <a:avLst/>
            </a:prstGeom>
            <a:noFill/>
            <a:ln>
              <a:noFill/>
            </a:ln>
          </p:spPr>
        </p:pic>
      </p:grpSp>
      <p:grpSp>
        <p:nvGrpSpPr>
          <p:cNvPr id="513" name="Google Shape;513;p6"/>
          <p:cNvGrpSpPr/>
          <p:nvPr/>
        </p:nvGrpSpPr>
        <p:grpSpPr>
          <a:xfrm>
            <a:off x="2566673" y="5584557"/>
            <a:ext cx="432000" cy="432000"/>
            <a:chOff x="4217157" y="3563287"/>
            <a:chExt cx="432000" cy="432000"/>
          </a:xfrm>
        </p:grpSpPr>
        <p:sp>
          <p:nvSpPr>
            <p:cNvPr id="514" name="Google Shape;514;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5" name="Google Shape;515;p6"/>
            <p:cNvPicPr preferRelativeResize="0"/>
            <p:nvPr/>
          </p:nvPicPr>
          <p:blipFill rotWithShape="1">
            <a:blip r:embed="rId5">
              <a:alphaModFix/>
            </a:blip>
            <a:srcRect/>
            <a:stretch/>
          </p:blipFill>
          <p:spPr>
            <a:xfrm>
              <a:off x="4278795" y="3624925"/>
              <a:ext cx="308725" cy="308725"/>
            </a:xfrm>
            <a:prstGeom prst="rect">
              <a:avLst/>
            </a:prstGeom>
            <a:noFill/>
            <a:ln>
              <a:noFill/>
            </a:ln>
          </p:spPr>
        </p:pic>
      </p:grpSp>
      <p:grpSp>
        <p:nvGrpSpPr>
          <p:cNvPr id="516" name="Google Shape;516;p6"/>
          <p:cNvGrpSpPr/>
          <p:nvPr/>
        </p:nvGrpSpPr>
        <p:grpSpPr>
          <a:xfrm>
            <a:off x="3118142" y="5584557"/>
            <a:ext cx="432000" cy="432000"/>
            <a:chOff x="4217157" y="3563287"/>
            <a:chExt cx="432000" cy="432000"/>
          </a:xfrm>
        </p:grpSpPr>
        <p:sp>
          <p:nvSpPr>
            <p:cNvPr id="517" name="Google Shape;517;p6"/>
            <p:cNvSpPr/>
            <p:nvPr/>
          </p:nvSpPr>
          <p:spPr>
            <a:xfrm>
              <a:off x="4217157" y="3563287"/>
              <a:ext cx="432000" cy="432000"/>
            </a:xfrm>
            <a:prstGeom prst="ellipse">
              <a:avLst/>
            </a:prstGeom>
            <a:solidFill>
              <a:srgbClr val="FFFFFF"/>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8" name="Google Shape;518;p6"/>
            <p:cNvPicPr preferRelativeResize="0"/>
            <p:nvPr/>
          </p:nvPicPr>
          <p:blipFill rotWithShape="1">
            <a:blip r:embed="rId6">
              <a:alphaModFix/>
            </a:blip>
            <a:srcRect/>
            <a:stretch/>
          </p:blipFill>
          <p:spPr>
            <a:xfrm>
              <a:off x="4278795" y="3624925"/>
              <a:ext cx="308725" cy="308725"/>
            </a:xfrm>
            <a:prstGeom prst="rect">
              <a:avLst/>
            </a:prstGeom>
            <a:noFill/>
            <a:ln>
              <a:noFill/>
            </a:ln>
          </p:spPr>
        </p:pic>
      </p:grpSp>
      <p:grpSp>
        <p:nvGrpSpPr>
          <p:cNvPr id="519" name="Google Shape;519;p6"/>
          <p:cNvGrpSpPr/>
          <p:nvPr/>
        </p:nvGrpSpPr>
        <p:grpSpPr>
          <a:xfrm>
            <a:off x="3669610" y="5584557"/>
            <a:ext cx="432000" cy="432000"/>
            <a:chOff x="4217157" y="3563287"/>
            <a:chExt cx="432000" cy="432000"/>
          </a:xfrm>
        </p:grpSpPr>
        <p:sp>
          <p:nvSpPr>
            <p:cNvPr id="520" name="Google Shape;520;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1" name="Google Shape;521;p6"/>
            <p:cNvPicPr preferRelativeResize="0"/>
            <p:nvPr/>
          </p:nvPicPr>
          <p:blipFill rotWithShape="1">
            <a:blip r:embed="rId7">
              <a:alphaModFix/>
            </a:blip>
            <a:srcRect/>
            <a:stretch/>
          </p:blipFill>
          <p:spPr>
            <a:xfrm>
              <a:off x="4278795" y="3624925"/>
              <a:ext cx="308725" cy="308725"/>
            </a:xfrm>
            <a:prstGeom prst="rect">
              <a:avLst/>
            </a:prstGeom>
            <a:noFill/>
            <a:ln>
              <a:noFill/>
            </a:ln>
          </p:spPr>
        </p:pic>
      </p:grpSp>
      <p:pic>
        <p:nvPicPr>
          <p:cNvPr id="525" name="Google Shape;525;p6"/>
          <p:cNvPicPr preferRelativeResize="0"/>
          <p:nvPr/>
        </p:nvPicPr>
        <p:blipFill rotWithShape="1">
          <a:blip r:embed="rId8">
            <a:alphaModFix/>
          </a:blip>
          <a:srcRect/>
          <a:stretch/>
        </p:blipFill>
        <p:spPr>
          <a:xfrm>
            <a:off x="3165521" y="3829932"/>
            <a:ext cx="432000" cy="432000"/>
          </a:xfrm>
          <a:prstGeom prst="rect">
            <a:avLst/>
          </a:prstGeom>
          <a:noFill/>
          <a:ln>
            <a:noFill/>
          </a:ln>
        </p:spPr>
      </p:pic>
      <p:cxnSp>
        <p:nvCxnSpPr>
          <p:cNvPr id="526" name="Google Shape;526;p6"/>
          <p:cNvCxnSpPr/>
          <p:nvPr/>
        </p:nvCxnSpPr>
        <p:spPr>
          <a:xfrm>
            <a:off x="4749698" y="2956265"/>
            <a:ext cx="12700" cy="2952328"/>
          </a:xfrm>
          <a:prstGeom prst="curvedConnector3">
            <a:avLst>
              <a:gd name="adj1" fmla="val 4845811"/>
            </a:avLst>
          </a:prstGeom>
          <a:noFill/>
          <a:ln w="187325" cap="flat" cmpd="sng">
            <a:solidFill>
              <a:srgbClr val="E1E6F5"/>
            </a:solidFill>
            <a:prstDash val="solid"/>
            <a:miter lim="800000"/>
            <a:headEnd type="triangle" w="sm" len="sm"/>
            <a:tailEnd type="triangle" w="sm" len="sm"/>
          </a:ln>
        </p:spPr>
      </p:cxnSp>
      <p:cxnSp>
        <p:nvCxnSpPr>
          <p:cNvPr id="527" name="Google Shape;527;p6"/>
          <p:cNvCxnSpPr/>
          <p:nvPr/>
        </p:nvCxnSpPr>
        <p:spPr>
          <a:xfrm>
            <a:off x="1365322" y="2956265"/>
            <a:ext cx="72008" cy="2952328"/>
          </a:xfrm>
          <a:prstGeom prst="curvedConnector3">
            <a:avLst>
              <a:gd name="adj1" fmla="val -877944"/>
            </a:avLst>
          </a:prstGeom>
          <a:noFill/>
          <a:ln w="187325" cap="flat" cmpd="sng">
            <a:solidFill>
              <a:srgbClr val="E1E6F5"/>
            </a:solidFill>
            <a:prstDash val="solid"/>
            <a:miter lim="800000"/>
            <a:headEnd type="triangle" w="sm" len="sm"/>
            <a:tailEnd type="triangle" w="sm" len="sm"/>
          </a:ln>
        </p:spPr>
      </p:cxnSp>
      <p:sp>
        <p:nvSpPr>
          <p:cNvPr id="528" name="Google Shape;528;p6"/>
          <p:cNvSpPr/>
          <p:nvPr/>
        </p:nvSpPr>
        <p:spPr>
          <a:xfrm>
            <a:off x="1758624" y="2829521"/>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9" name="Google Shape;529;p6"/>
          <p:cNvSpPr/>
          <p:nvPr/>
        </p:nvSpPr>
        <p:spPr>
          <a:xfrm rot="10800000">
            <a:off x="3957611" y="2776245"/>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02" name="Ryhmä 101">
            <a:extLst>
              <a:ext uri="{FF2B5EF4-FFF2-40B4-BE49-F238E27FC236}">
                <a16:creationId xmlns:a16="http://schemas.microsoft.com/office/drawing/2014/main" id="{D7B034C0-9BC9-4D35-BCB7-8E20BBB9F14C}"/>
              </a:ext>
            </a:extLst>
          </p:cNvPr>
          <p:cNvGrpSpPr/>
          <p:nvPr/>
        </p:nvGrpSpPr>
        <p:grpSpPr>
          <a:xfrm>
            <a:off x="2574272" y="3781610"/>
            <a:ext cx="507303" cy="483955"/>
            <a:chOff x="899592" y="3147814"/>
            <a:chExt cx="432000" cy="432000"/>
          </a:xfrm>
        </p:grpSpPr>
        <p:sp>
          <p:nvSpPr>
            <p:cNvPr id="103" name="Ellipsi 102">
              <a:extLst>
                <a:ext uri="{FF2B5EF4-FFF2-40B4-BE49-F238E27FC236}">
                  <a16:creationId xmlns:a16="http://schemas.microsoft.com/office/drawing/2014/main" id="{B87417B0-E905-4592-A947-31A36E0EE0B0}"/>
                </a:ext>
              </a:extLst>
            </p:cNvPr>
            <p:cNvSpPr/>
            <p:nvPr/>
          </p:nvSpPr>
          <p:spPr>
            <a:xfrm>
              <a:off x="899592" y="3147814"/>
              <a:ext cx="432000" cy="432000"/>
            </a:xfrm>
            <a:prstGeom prst="ellipse">
              <a:avLst/>
            </a:prstGeom>
            <a:solidFill>
              <a:srgbClr val="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Arial"/>
                <a:sym typeface="Arial"/>
              </a:endParaRPr>
            </a:p>
          </p:txBody>
        </p:sp>
        <p:pic>
          <p:nvPicPr>
            <p:cNvPr id="104" name="Kuva 103">
              <a:extLst>
                <a:ext uri="{FF2B5EF4-FFF2-40B4-BE49-F238E27FC236}">
                  <a16:creationId xmlns:a16="http://schemas.microsoft.com/office/drawing/2014/main" id="{99EB5601-F4E0-46C6-953B-3E99F6572C6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899624" y="3219854"/>
              <a:ext cx="288000" cy="288000"/>
            </a:xfrm>
            <a:prstGeom prst="rect">
              <a:avLst/>
            </a:prstGeom>
          </p:spPr>
        </p:pic>
        <p:pic>
          <p:nvPicPr>
            <p:cNvPr id="105" name="Kuva 104">
              <a:extLst>
                <a:ext uri="{FF2B5EF4-FFF2-40B4-BE49-F238E27FC236}">
                  <a16:creationId xmlns:a16="http://schemas.microsoft.com/office/drawing/2014/main" id="{EEFAFEEE-A74D-49E9-A52C-31B613E8993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971632" y="3219854"/>
              <a:ext cx="288000" cy="288000"/>
            </a:xfrm>
            <a:prstGeom prst="rect">
              <a:avLst/>
            </a:prstGeom>
          </p:spPr>
        </p:pic>
        <p:pic>
          <p:nvPicPr>
            <p:cNvPr id="106" name="Kuva 105">
              <a:extLst>
                <a:ext uri="{FF2B5EF4-FFF2-40B4-BE49-F238E27FC236}">
                  <a16:creationId xmlns:a16="http://schemas.microsoft.com/office/drawing/2014/main" id="{F1039ADA-042B-4F5D-A680-82D9D4E43AD8}"/>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1043592" y="3219854"/>
              <a:ext cx="288000" cy="288000"/>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
          <p:cNvSpPr txBox="1">
            <a:spLocks noGrp="1"/>
          </p:cNvSpPr>
          <p:nvPr>
            <p:ph type="title"/>
          </p:nvPr>
        </p:nvSpPr>
        <p:spPr>
          <a:xfrm>
            <a:off x="608416" y="255512"/>
            <a:ext cx="11129312" cy="788271"/>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Clr>
                <a:schemeClr val="dk2"/>
              </a:buClr>
              <a:buSzPts val="3600"/>
              <a:buFont typeface="Arial Narrow"/>
              <a:buNone/>
            </a:pPr>
            <a:r>
              <a:rPr lang="fi-FI" dirty="0"/>
              <a:t>Toimijoiden roolit yhdessä kuvassa</a:t>
            </a:r>
            <a:endParaRPr dirty="0"/>
          </a:p>
        </p:txBody>
      </p:sp>
      <p:sp>
        <p:nvSpPr>
          <p:cNvPr id="436" name="Google Shape;436;p6"/>
          <p:cNvSpPr txBox="1">
            <a:spLocks noGrp="1"/>
          </p:cNvSpPr>
          <p:nvPr>
            <p:ph type="sldNum" idx="12"/>
          </p:nvPr>
        </p:nvSpPr>
        <p:spPr>
          <a:xfrm>
            <a:off x="400528" y="6471034"/>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0" cap="none" spc="0" normalizeH="0" baseline="0" noProof="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13</a:t>
            </a:fld>
            <a:endParaRPr kumimoji="0" sz="900" b="0" i="0" u="none" strike="noStrike" kern="0" cap="none" spc="0" normalizeH="0" baseline="0" noProof="0">
              <a:ln>
                <a:noFill/>
              </a:ln>
              <a:solidFill>
                <a:srgbClr val="365ABD"/>
              </a:solidFill>
              <a:effectLst/>
              <a:uLnTx/>
              <a:uFillTx/>
              <a:latin typeface="Arial"/>
              <a:cs typeface="Arial"/>
              <a:sym typeface="Arial"/>
            </a:endParaRPr>
          </a:p>
        </p:txBody>
      </p:sp>
      <p:sp>
        <p:nvSpPr>
          <p:cNvPr id="439" name="Google Shape;439;p6"/>
          <p:cNvSpPr/>
          <p:nvPr/>
        </p:nvSpPr>
        <p:spPr>
          <a:xfrm>
            <a:off x="1653354" y="4666391"/>
            <a:ext cx="2880320" cy="1563476"/>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a:ln>
                  <a:noFill/>
                </a:ln>
                <a:solidFill>
                  <a:srgbClr val="365ABD"/>
                </a:solidFill>
                <a:effectLst/>
                <a:uLnTx/>
                <a:uFillTx/>
                <a:latin typeface="Arial"/>
                <a:ea typeface="Arial"/>
                <a:cs typeface="Arial"/>
                <a:sym typeface="Arial"/>
              </a:rPr>
              <a:t>Asetetut ryhmät</a:t>
            </a:r>
            <a:endParaRPr kumimoji="0" sz="1600" b="0" i="0" u="none" strike="noStrike" kern="0" cap="none" spc="0" normalizeH="0" baseline="0" noProof="0">
              <a:ln>
                <a:noFill/>
              </a:ln>
              <a:solidFill>
                <a:srgbClr val="365ABD"/>
              </a:solidFill>
              <a:effectLst/>
              <a:uLnTx/>
              <a:uFillTx/>
              <a:latin typeface="Arial"/>
              <a:ea typeface="Arial"/>
              <a:cs typeface="Arial"/>
              <a:sym typeface="Arial"/>
            </a:endParaRPr>
          </a:p>
        </p:txBody>
      </p:sp>
      <p:sp>
        <p:nvSpPr>
          <p:cNvPr id="440" name="Google Shape;440;p6"/>
          <p:cNvSpPr/>
          <p:nvPr/>
        </p:nvSpPr>
        <p:spPr>
          <a:xfrm>
            <a:off x="1653354" y="3205530"/>
            <a:ext cx="2880320" cy="1250638"/>
          </a:xfrm>
          <a:prstGeom prst="rect">
            <a:avLst/>
          </a:prstGeom>
          <a:solidFill>
            <a:schemeClr val="lt1"/>
          </a:solidFill>
          <a:ln w="12700" cap="flat" cmpd="sng">
            <a:solidFill>
              <a:schemeClr val="dk2"/>
            </a:solidFill>
            <a:prstDash val="dash"/>
            <a:miter lim="800000"/>
            <a:headEnd type="none" w="sm" len="sm"/>
            <a:tailEnd type="none" w="sm" len="sm"/>
          </a:ln>
        </p:spPr>
        <p:txBody>
          <a:bodyPr spcFirstLastPara="1" wrap="square" lIns="91425" tIns="45700" rIns="91425" bIns="45700" anchor="t" anchorCtr="0">
            <a:noAutofit/>
          </a:bodyPr>
          <a:lstStyle/>
          <a:p>
            <a:pPr algn="ctr">
              <a:buSzPts val="1200"/>
              <a:defRPr/>
            </a:pPr>
            <a:r>
              <a:rPr lang="fi-FI" sz="1600" dirty="0">
                <a:solidFill>
                  <a:srgbClr val="365ABD"/>
                </a:solidFill>
              </a:rPr>
              <a:t>Koordinaatioryhmä ja Sihteeristö</a:t>
            </a:r>
            <a:endParaRPr kumimoji="0" sz="1200" b="0" i="0" u="none" strike="noStrike" kern="0" cap="none" spc="0" normalizeH="0" baseline="0" noProof="0" dirty="0">
              <a:ln>
                <a:noFill/>
              </a:ln>
              <a:solidFill>
                <a:srgbClr val="365ABD"/>
              </a:solidFill>
              <a:effectLst/>
              <a:uLnTx/>
              <a:uFillTx/>
              <a:latin typeface="Arial"/>
              <a:ea typeface="Arial"/>
              <a:cs typeface="Arial"/>
              <a:sym typeface="Arial"/>
            </a:endParaRPr>
          </a:p>
        </p:txBody>
      </p:sp>
      <p:sp>
        <p:nvSpPr>
          <p:cNvPr id="441" name="Google Shape;441;p6"/>
          <p:cNvSpPr/>
          <p:nvPr/>
        </p:nvSpPr>
        <p:spPr>
          <a:xfrm>
            <a:off x="1169774" y="1480101"/>
            <a:ext cx="3765914" cy="143739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800" b="0" i="0" u="none" strike="noStrike" kern="0" cap="none" spc="0" normalizeH="0" baseline="0" noProof="0">
                <a:ln>
                  <a:noFill/>
                </a:ln>
                <a:solidFill>
                  <a:srgbClr val="365ABD"/>
                </a:solidFill>
                <a:effectLst/>
                <a:uLnTx/>
                <a:uFillTx/>
                <a:latin typeface="Arial"/>
                <a:ea typeface="Arial"/>
                <a:cs typeface="Arial"/>
                <a:sym typeface="Arial"/>
              </a:rPr>
              <a:t>Toimijat, verkostot ja ekosysteemit</a:t>
            </a:r>
            <a:endParaRPr kumimoji="0" sz="1800" b="0" i="0" u="none" strike="noStrike" kern="0" cap="none" spc="0" normalizeH="0" baseline="0" noProof="0">
              <a:ln>
                <a:noFill/>
              </a:ln>
              <a:solidFill>
                <a:srgbClr val="365ABD"/>
              </a:solidFill>
              <a:effectLst/>
              <a:uLnTx/>
              <a:uFillTx/>
              <a:latin typeface="Arial"/>
              <a:ea typeface="Arial"/>
              <a:cs typeface="Arial"/>
              <a:sym typeface="Arial"/>
            </a:endParaRPr>
          </a:p>
        </p:txBody>
      </p:sp>
      <p:grpSp>
        <p:nvGrpSpPr>
          <p:cNvPr id="442" name="Google Shape;442;p6"/>
          <p:cNvGrpSpPr/>
          <p:nvPr/>
        </p:nvGrpSpPr>
        <p:grpSpPr>
          <a:xfrm>
            <a:off x="1221306" y="2092197"/>
            <a:ext cx="720064" cy="612040"/>
            <a:chOff x="5375920" y="800720"/>
            <a:chExt cx="720064" cy="612040"/>
          </a:xfrm>
        </p:grpSpPr>
        <p:sp>
          <p:nvSpPr>
            <p:cNvPr id="443" name="Google Shape;443;p6"/>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6"/>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6"/>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6" name="Google Shape;446;p6"/>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7" name="Google Shape;447;p6"/>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8" name="Google Shape;448;p6"/>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49" name="Google Shape;449;p6"/>
            <p:cNvCxnSpPr>
              <a:stCxn id="443" idx="4"/>
              <a:endCxn id="44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450" name="Google Shape;450;p6"/>
            <p:cNvCxnSpPr>
              <a:stCxn id="444" idx="6"/>
              <a:endCxn id="44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451" name="Google Shape;451;p6"/>
            <p:cNvCxnSpPr>
              <a:stCxn id="448" idx="4"/>
              <a:endCxn id="44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452" name="Google Shape;452;p6"/>
            <p:cNvCxnSpPr>
              <a:stCxn id="444" idx="6"/>
              <a:endCxn id="44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453" name="Google Shape;453;p6"/>
            <p:cNvCxnSpPr>
              <a:stCxn id="447" idx="7"/>
              <a:endCxn id="44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454" name="Google Shape;454;p6"/>
            <p:cNvCxnSpPr>
              <a:stCxn id="448" idx="4"/>
              <a:endCxn id="44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55" name="Google Shape;455;p6"/>
          <p:cNvGrpSpPr/>
          <p:nvPr/>
        </p:nvGrpSpPr>
        <p:grpSpPr>
          <a:xfrm>
            <a:off x="2043939" y="2092197"/>
            <a:ext cx="720064" cy="612040"/>
            <a:chOff x="5375920" y="800720"/>
            <a:chExt cx="720064" cy="612040"/>
          </a:xfrm>
        </p:grpSpPr>
        <p:sp>
          <p:nvSpPr>
            <p:cNvPr id="456" name="Google Shape;456;p6"/>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7" name="Google Shape;457;p6"/>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6"/>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0" name="Google Shape;460;p6"/>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1" name="Google Shape;461;p6"/>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62" name="Google Shape;462;p6"/>
            <p:cNvCxnSpPr>
              <a:stCxn id="456" idx="4"/>
              <a:endCxn id="45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463" name="Google Shape;463;p6"/>
            <p:cNvCxnSpPr>
              <a:stCxn id="457" idx="6"/>
              <a:endCxn id="45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464" name="Google Shape;464;p6"/>
            <p:cNvCxnSpPr>
              <a:stCxn id="461" idx="4"/>
              <a:endCxn id="45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465" name="Google Shape;465;p6"/>
            <p:cNvCxnSpPr>
              <a:stCxn id="457" idx="6"/>
              <a:endCxn id="45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466" name="Google Shape;466;p6"/>
            <p:cNvCxnSpPr>
              <a:stCxn id="460" idx="7"/>
              <a:endCxn id="45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467" name="Google Shape;467;p6"/>
            <p:cNvCxnSpPr>
              <a:stCxn id="461" idx="4"/>
              <a:endCxn id="46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68" name="Google Shape;468;p6"/>
          <p:cNvGrpSpPr/>
          <p:nvPr/>
        </p:nvGrpSpPr>
        <p:grpSpPr>
          <a:xfrm>
            <a:off x="2866572" y="2092197"/>
            <a:ext cx="720064" cy="612040"/>
            <a:chOff x="5375920" y="800720"/>
            <a:chExt cx="720064" cy="612040"/>
          </a:xfrm>
        </p:grpSpPr>
        <p:sp>
          <p:nvSpPr>
            <p:cNvPr id="469" name="Google Shape;469;p6"/>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6"/>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6"/>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6"/>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6"/>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75" name="Google Shape;475;p6"/>
            <p:cNvCxnSpPr>
              <a:stCxn id="469" idx="4"/>
              <a:endCxn id="47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476" name="Google Shape;476;p6"/>
            <p:cNvCxnSpPr>
              <a:stCxn id="470" idx="6"/>
              <a:endCxn id="46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477" name="Google Shape;477;p6"/>
            <p:cNvCxnSpPr>
              <a:stCxn id="474" idx="4"/>
              <a:endCxn id="47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478" name="Google Shape;478;p6"/>
            <p:cNvCxnSpPr>
              <a:stCxn id="470" idx="6"/>
              <a:endCxn id="47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479" name="Google Shape;479;p6"/>
            <p:cNvCxnSpPr>
              <a:stCxn id="473" idx="7"/>
              <a:endCxn id="47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480" name="Google Shape;480;p6"/>
            <p:cNvCxnSpPr>
              <a:stCxn id="474" idx="4"/>
              <a:endCxn id="47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481" name="Google Shape;481;p6"/>
          <p:cNvGrpSpPr/>
          <p:nvPr/>
        </p:nvGrpSpPr>
        <p:grpSpPr>
          <a:xfrm>
            <a:off x="3689205" y="2092197"/>
            <a:ext cx="720064" cy="612040"/>
            <a:chOff x="5375920" y="800720"/>
            <a:chExt cx="720064" cy="612040"/>
          </a:xfrm>
        </p:grpSpPr>
        <p:sp>
          <p:nvSpPr>
            <p:cNvPr id="482" name="Google Shape;482;p6"/>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6"/>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6"/>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5" name="Google Shape;485;p6"/>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6" name="Google Shape;486;p6"/>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6"/>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88" name="Google Shape;488;p6"/>
            <p:cNvCxnSpPr>
              <a:stCxn id="482" idx="4"/>
              <a:endCxn id="48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489" name="Google Shape;489;p6"/>
            <p:cNvCxnSpPr>
              <a:stCxn id="483" idx="6"/>
              <a:endCxn id="48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490" name="Google Shape;490;p6"/>
            <p:cNvCxnSpPr>
              <a:stCxn id="487" idx="4"/>
              <a:endCxn id="48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491" name="Google Shape;491;p6"/>
            <p:cNvCxnSpPr>
              <a:stCxn id="483" idx="6"/>
              <a:endCxn id="48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492" name="Google Shape;492;p6"/>
            <p:cNvCxnSpPr>
              <a:stCxn id="486" idx="7"/>
              <a:endCxn id="48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493" name="Google Shape;493;p6"/>
            <p:cNvCxnSpPr>
              <a:stCxn id="487" idx="4"/>
              <a:endCxn id="48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494" name="Google Shape;494;p6"/>
          <p:cNvGrpSpPr/>
          <p:nvPr/>
        </p:nvGrpSpPr>
        <p:grpSpPr>
          <a:xfrm>
            <a:off x="4511840" y="2092197"/>
            <a:ext cx="720064" cy="612040"/>
            <a:chOff x="5375920" y="800720"/>
            <a:chExt cx="720064" cy="612040"/>
          </a:xfrm>
        </p:grpSpPr>
        <p:sp>
          <p:nvSpPr>
            <p:cNvPr id="495" name="Google Shape;495;p6"/>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6" name="Google Shape;496;p6"/>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6"/>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6"/>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6"/>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0" name="Google Shape;500;p6"/>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01" name="Google Shape;501;p6"/>
            <p:cNvCxnSpPr>
              <a:stCxn id="495" idx="4"/>
              <a:endCxn id="49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502" name="Google Shape;502;p6"/>
            <p:cNvCxnSpPr>
              <a:stCxn id="496" idx="6"/>
              <a:endCxn id="49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503" name="Google Shape;503;p6"/>
            <p:cNvCxnSpPr>
              <a:stCxn id="500" idx="4"/>
              <a:endCxn id="49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504" name="Google Shape;504;p6"/>
            <p:cNvCxnSpPr>
              <a:stCxn id="496" idx="6"/>
              <a:endCxn id="49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505" name="Google Shape;505;p6"/>
            <p:cNvCxnSpPr>
              <a:stCxn id="499" idx="7"/>
              <a:endCxn id="49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506" name="Google Shape;506;p6"/>
            <p:cNvCxnSpPr>
              <a:stCxn id="500" idx="4"/>
              <a:endCxn id="49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grpSp>
        <p:nvGrpSpPr>
          <p:cNvPr id="507" name="Google Shape;507;p6"/>
          <p:cNvGrpSpPr/>
          <p:nvPr/>
        </p:nvGrpSpPr>
        <p:grpSpPr>
          <a:xfrm>
            <a:off x="2805482" y="5080501"/>
            <a:ext cx="432000" cy="432000"/>
            <a:chOff x="4217157" y="3563287"/>
            <a:chExt cx="432000" cy="432000"/>
          </a:xfrm>
        </p:grpSpPr>
        <p:sp>
          <p:nvSpPr>
            <p:cNvPr id="508" name="Google Shape;508;p6"/>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09" name="Google Shape;509;p6"/>
            <p:cNvPicPr preferRelativeResize="0"/>
            <p:nvPr/>
          </p:nvPicPr>
          <p:blipFill rotWithShape="1">
            <a:blip r:embed="rId3">
              <a:alphaModFix/>
            </a:blip>
            <a:srcRect/>
            <a:stretch/>
          </p:blipFill>
          <p:spPr>
            <a:xfrm>
              <a:off x="4278795" y="3624925"/>
              <a:ext cx="308725" cy="308725"/>
            </a:xfrm>
            <a:prstGeom prst="rect">
              <a:avLst/>
            </a:prstGeom>
            <a:noFill/>
            <a:ln>
              <a:noFill/>
            </a:ln>
          </p:spPr>
        </p:pic>
      </p:grpSp>
      <p:grpSp>
        <p:nvGrpSpPr>
          <p:cNvPr id="510" name="Google Shape;510;p6"/>
          <p:cNvGrpSpPr/>
          <p:nvPr/>
        </p:nvGrpSpPr>
        <p:grpSpPr>
          <a:xfrm>
            <a:off x="2015204" y="5584557"/>
            <a:ext cx="432000" cy="432000"/>
            <a:chOff x="4217157" y="3563287"/>
            <a:chExt cx="432000" cy="432000"/>
          </a:xfrm>
        </p:grpSpPr>
        <p:sp>
          <p:nvSpPr>
            <p:cNvPr id="511" name="Google Shape;511;p6"/>
            <p:cNvSpPr/>
            <p:nvPr/>
          </p:nvSpPr>
          <p:spPr>
            <a:xfrm>
              <a:off x="4217157" y="3563287"/>
              <a:ext cx="432000" cy="432000"/>
            </a:xfrm>
            <a:prstGeom prst="ellipse">
              <a:avLst/>
            </a:prstGeom>
            <a:solidFill>
              <a:srgbClr val="FFFFFF"/>
            </a:solidFill>
            <a:ln w="25400" cap="flat" cmpd="sng">
              <a:solidFill>
                <a:srgbClr val="799E2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2" name="Google Shape;512;p6"/>
            <p:cNvPicPr preferRelativeResize="0"/>
            <p:nvPr/>
          </p:nvPicPr>
          <p:blipFill rotWithShape="1">
            <a:blip r:embed="rId4">
              <a:alphaModFix/>
            </a:blip>
            <a:srcRect/>
            <a:stretch/>
          </p:blipFill>
          <p:spPr>
            <a:xfrm>
              <a:off x="4278795" y="3624925"/>
              <a:ext cx="308725" cy="308725"/>
            </a:xfrm>
            <a:prstGeom prst="rect">
              <a:avLst/>
            </a:prstGeom>
            <a:noFill/>
            <a:ln>
              <a:noFill/>
            </a:ln>
          </p:spPr>
        </p:pic>
      </p:grpSp>
      <p:grpSp>
        <p:nvGrpSpPr>
          <p:cNvPr id="513" name="Google Shape;513;p6"/>
          <p:cNvGrpSpPr/>
          <p:nvPr/>
        </p:nvGrpSpPr>
        <p:grpSpPr>
          <a:xfrm>
            <a:off x="2566673" y="5584557"/>
            <a:ext cx="432000" cy="432000"/>
            <a:chOff x="4217157" y="3563287"/>
            <a:chExt cx="432000" cy="432000"/>
          </a:xfrm>
        </p:grpSpPr>
        <p:sp>
          <p:nvSpPr>
            <p:cNvPr id="514" name="Google Shape;514;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5" name="Google Shape;515;p6"/>
            <p:cNvPicPr preferRelativeResize="0"/>
            <p:nvPr/>
          </p:nvPicPr>
          <p:blipFill rotWithShape="1">
            <a:blip r:embed="rId5">
              <a:alphaModFix/>
            </a:blip>
            <a:srcRect/>
            <a:stretch/>
          </p:blipFill>
          <p:spPr>
            <a:xfrm>
              <a:off x="4278795" y="3624925"/>
              <a:ext cx="308725" cy="308725"/>
            </a:xfrm>
            <a:prstGeom prst="rect">
              <a:avLst/>
            </a:prstGeom>
            <a:noFill/>
            <a:ln>
              <a:noFill/>
            </a:ln>
          </p:spPr>
        </p:pic>
      </p:grpSp>
      <p:grpSp>
        <p:nvGrpSpPr>
          <p:cNvPr id="516" name="Google Shape;516;p6"/>
          <p:cNvGrpSpPr/>
          <p:nvPr/>
        </p:nvGrpSpPr>
        <p:grpSpPr>
          <a:xfrm>
            <a:off x="3118142" y="5584557"/>
            <a:ext cx="432000" cy="432000"/>
            <a:chOff x="4217157" y="3563287"/>
            <a:chExt cx="432000" cy="432000"/>
          </a:xfrm>
        </p:grpSpPr>
        <p:sp>
          <p:nvSpPr>
            <p:cNvPr id="517" name="Google Shape;517;p6"/>
            <p:cNvSpPr/>
            <p:nvPr/>
          </p:nvSpPr>
          <p:spPr>
            <a:xfrm>
              <a:off x="4217157" y="3563287"/>
              <a:ext cx="432000" cy="432000"/>
            </a:xfrm>
            <a:prstGeom prst="ellipse">
              <a:avLst/>
            </a:prstGeom>
            <a:solidFill>
              <a:srgbClr val="FFFFFF"/>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8" name="Google Shape;518;p6"/>
            <p:cNvPicPr preferRelativeResize="0"/>
            <p:nvPr/>
          </p:nvPicPr>
          <p:blipFill rotWithShape="1">
            <a:blip r:embed="rId6">
              <a:alphaModFix/>
            </a:blip>
            <a:srcRect/>
            <a:stretch/>
          </p:blipFill>
          <p:spPr>
            <a:xfrm>
              <a:off x="4278795" y="3624925"/>
              <a:ext cx="308725" cy="308725"/>
            </a:xfrm>
            <a:prstGeom prst="rect">
              <a:avLst/>
            </a:prstGeom>
            <a:noFill/>
            <a:ln>
              <a:noFill/>
            </a:ln>
          </p:spPr>
        </p:pic>
      </p:grpSp>
      <p:grpSp>
        <p:nvGrpSpPr>
          <p:cNvPr id="519" name="Google Shape;519;p6"/>
          <p:cNvGrpSpPr/>
          <p:nvPr/>
        </p:nvGrpSpPr>
        <p:grpSpPr>
          <a:xfrm>
            <a:off x="3669610" y="5584557"/>
            <a:ext cx="432000" cy="432000"/>
            <a:chOff x="4217157" y="3563287"/>
            <a:chExt cx="432000" cy="432000"/>
          </a:xfrm>
        </p:grpSpPr>
        <p:sp>
          <p:nvSpPr>
            <p:cNvPr id="520" name="Google Shape;520;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1" name="Google Shape;521;p6"/>
            <p:cNvPicPr preferRelativeResize="0"/>
            <p:nvPr/>
          </p:nvPicPr>
          <p:blipFill rotWithShape="1">
            <a:blip r:embed="rId7">
              <a:alphaModFix/>
            </a:blip>
            <a:srcRect/>
            <a:stretch/>
          </p:blipFill>
          <p:spPr>
            <a:xfrm>
              <a:off x="4278795" y="3624925"/>
              <a:ext cx="308725" cy="308725"/>
            </a:xfrm>
            <a:prstGeom prst="rect">
              <a:avLst/>
            </a:prstGeom>
            <a:noFill/>
            <a:ln>
              <a:noFill/>
            </a:ln>
          </p:spPr>
        </p:pic>
      </p:grpSp>
      <p:pic>
        <p:nvPicPr>
          <p:cNvPr id="525" name="Google Shape;525;p6"/>
          <p:cNvPicPr preferRelativeResize="0"/>
          <p:nvPr/>
        </p:nvPicPr>
        <p:blipFill rotWithShape="1">
          <a:blip r:embed="rId8">
            <a:alphaModFix/>
          </a:blip>
          <a:srcRect/>
          <a:stretch/>
        </p:blipFill>
        <p:spPr>
          <a:xfrm>
            <a:off x="3165521" y="3829932"/>
            <a:ext cx="432000" cy="432000"/>
          </a:xfrm>
          <a:prstGeom prst="rect">
            <a:avLst/>
          </a:prstGeom>
          <a:noFill/>
          <a:ln>
            <a:noFill/>
          </a:ln>
        </p:spPr>
      </p:pic>
      <p:cxnSp>
        <p:nvCxnSpPr>
          <p:cNvPr id="526" name="Google Shape;526;p6"/>
          <p:cNvCxnSpPr/>
          <p:nvPr/>
        </p:nvCxnSpPr>
        <p:spPr>
          <a:xfrm>
            <a:off x="4749698" y="2956265"/>
            <a:ext cx="12700" cy="2952328"/>
          </a:xfrm>
          <a:prstGeom prst="curvedConnector3">
            <a:avLst>
              <a:gd name="adj1" fmla="val 4845811"/>
            </a:avLst>
          </a:prstGeom>
          <a:noFill/>
          <a:ln w="187325" cap="flat" cmpd="sng">
            <a:solidFill>
              <a:srgbClr val="E1E6F5"/>
            </a:solidFill>
            <a:prstDash val="solid"/>
            <a:miter lim="800000"/>
            <a:headEnd type="triangle" w="sm" len="sm"/>
            <a:tailEnd type="triangle" w="sm" len="sm"/>
          </a:ln>
        </p:spPr>
      </p:cxnSp>
      <p:cxnSp>
        <p:nvCxnSpPr>
          <p:cNvPr id="527" name="Google Shape;527;p6"/>
          <p:cNvCxnSpPr/>
          <p:nvPr/>
        </p:nvCxnSpPr>
        <p:spPr>
          <a:xfrm>
            <a:off x="1365322" y="2956265"/>
            <a:ext cx="72008" cy="2952328"/>
          </a:xfrm>
          <a:prstGeom prst="curvedConnector3">
            <a:avLst>
              <a:gd name="adj1" fmla="val -877944"/>
            </a:avLst>
          </a:prstGeom>
          <a:noFill/>
          <a:ln w="187325" cap="flat" cmpd="sng">
            <a:solidFill>
              <a:srgbClr val="E1E6F5"/>
            </a:solidFill>
            <a:prstDash val="solid"/>
            <a:miter lim="800000"/>
            <a:headEnd type="triangle" w="sm" len="sm"/>
            <a:tailEnd type="triangle" w="sm" len="sm"/>
          </a:ln>
        </p:spPr>
      </p:cxnSp>
      <p:sp>
        <p:nvSpPr>
          <p:cNvPr id="528" name="Google Shape;528;p6"/>
          <p:cNvSpPr/>
          <p:nvPr/>
        </p:nvSpPr>
        <p:spPr>
          <a:xfrm>
            <a:off x="1758624" y="2829521"/>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9" name="Google Shape;529;p6"/>
          <p:cNvSpPr/>
          <p:nvPr/>
        </p:nvSpPr>
        <p:spPr>
          <a:xfrm rot="10800000">
            <a:off x="3957611" y="2776245"/>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02" name="Ryhmä 101">
            <a:extLst>
              <a:ext uri="{FF2B5EF4-FFF2-40B4-BE49-F238E27FC236}">
                <a16:creationId xmlns:a16="http://schemas.microsoft.com/office/drawing/2014/main" id="{D7B034C0-9BC9-4D35-BCB7-8E20BBB9F14C}"/>
              </a:ext>
            </a:extLst>
          </p:cNvPr>
          <p:cNvGrpSpPr/>
          <p:nvPr/>
        </p:nvGrpSpPr>
        <p:grpSpPr>
          <a:xfrm>
            <a:off x="2574272" y="3781610"/>
            <a:ext cx="507303" cy="483955"/>
            <a:chOff x="899592" y="3147814"/>
            <a:chExt cx="432000" cy="432000"/>
          </a:xfrm>
        </p:grpSpPr>
        <p:sp>
          <p:nvSpPr>
            <p:cNvPr id="103" name="Ellipsi 102">
              <a:extLst>
                <a:ext uri="{FF2B5EF4-FFF2-40B4-BE49-F238E27FC236}">
                  <a16:creationId xmlns:a16="http://schemas.microsoft.com/office/drawing/2014/main" id="{B87417B0-E905-4592-A947-31A36E0EE0B0}"/>
                </a:ext>
              </a:extLst>
            </p:cNvPr>
            <p:cNvSpPr/>
            <p:nvPr/>
          </p:nvSpPr>
          <p:spPr>
            <a:xfrm>
              <a:off x="899592" y="3147814"/>
              <a:ext cx="432000" cy="432000"/>
            </a:xfrm>
            <a:prstGeom prst="ellipse">
              <a:avLst/>
            </a:prstGeom>
            <a:solidFill>
              <a:srgbClr val="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Arial"/>
                <a:sym typeface="Arial"/>
              </a:endParaRPr>
            </a:p>
          </p:txBody>
        </p:sp>
        <p:pic>
          <p:nvPicPr>
            <p:cNvPr id="104" name="Kuva 103">
              <a:extLst>
                <a:ext uri="{FF2B5EF4-FFF2-40B4-BE49-F238E27FC236}">
                  <a16:creationId xmlns:a16="http://schemas.microsoft.com/office/drawing/2014/main" id="{99EB5601-F4E0-46C6-953B-3E99F6572C6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899624" y="3219854"/>
              <a:ext cx="288000" cy="288000"/>
            </a:xfrm>
            <a:prstGeom prst="rect">
              <a:avLst/>
            </a:prstGeom>
          </p:spPr>
        </p:pic>
        <p:pic>
          <p:nvPicPr>
            <p:cNvPr id="105" name="Kuva 104">
              <a:extLst>
                <a:ext uri="{FF2B5EF4-FFF2-40B4-BE49-F238E27FC236}">
                  <a16:creationId xmlns:a16="http://schemas.microsoft.com/office/drawing/2014/main" id="{EEFAFEEE-A74D-49E9-A52C-31B613E8993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971632" y="3219854"/>
              <a:ext cx="288000" cy="288000"/>
            </a:xfrm>
            <a:prstGeom prst="rect">
              <a:avLst/>
            </a:prstGeom>
          </p:spPr>
        </p:pic>
        <p:pic>
          <p:nvPicPr>
            <p:cNvPr id="106" name="Kuva 105">
              <a:extLst>
                <a:ext uri="{FF2B5EF4-FFF2-40B4-BE49-F238E27FC236}">
                  <a16:creationId xmlns:a16="http://schemas.microsoft.com/office/drawing/2014/main" id="{F1039ADA-042B-4F5D-A680-82D9D4E43AD8}"/>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1043592" y="3219854"/>
              <a:ext cx="288000" cy="288000"/>
            </a:xfrm>
            <a:prstGeom prst="rect">
              <a:avLst/>
            </a:prstGeom>
          </p:spPr>
        </p:pic>
      </p:grpSp>
      <p:sp>
        <p:nvSpPr>
          <p:cNvPr id="98" name="Suorakulmio 97">
            <a:extLst>
              <a:ext uri="{FF2B5EF4-FFF2-40B4-BE49-F238E27FC236}">
                <a16:creationId xmlns:a16="http://schemas.microsoft.com/office/drawing/2014/main" id="{26FD8BC3-03D4-46B7-9CAE-E20DB3AAEEF9}"/>
              </a:ext>
            </a:extLst>
          </p:cNvPr>
          <p:cNvSpPr/>
          <p:nvPr/>
        </p:nvSpPr>
        <p:spPr>
          <a:xfrm>
            <a:off x="6082977" y="1066223"/>
            <a:ext cx="5706283" cy="1090016"/>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114300" lvl="0">
              <a:lnSpc>
                <a:spcPct val="90000"/>
              </a:lnSpc>
              <a:spcBef>
                <a:spcPts val="1200"/>
              </a:spcBef>
              <a:buClr>
                <a:schemeClr val="bg2"/>
              </a:buClr>
              <a:buSzPts val="1800"/>
            </a:pPr>
            <a:r>
              <a:rPr lang="fi-FI" sz="1800" dirty="0">
                <a:solidFill>
                  <a:schemeClr val="tx1">
                    <a:lumMod val="85000"/>
                    <a:lumOff val="15000"/>
                  </a:schemeClr>
                </a:solidFill>
              </a:rPr>
              <a:t>Tuovat rajat ylittäviä tiedonhallinnan kehittämistarpeita käsiteltäväksi asetettaville ryhmille</a:t>
            </a:r>
          </a:p>
        </p:txBody>
      </p:sp>
      <p:sp>
        <p:nvSpPr>
          <p:cNvPr id="99" name="Nuoli: Oikea 98">
            <a:extLst>
              <a:ext uri="{FF2B5EF4-FFF2-40B4-BE49-F238E27FC236}">
                <a16:creationId xmlns:a16="http://schemas.microsoft.com/office/drawing/2014/main" id="{AD33D9A3-9B60-4876-9C0A-3FBA36D3E7B8}"/>
              </a:ext>
            </a:extLst>
          </p:cNvPr>
          <p:cNvSpPr/>
          <p:nvPr/>
        </p:nvSpPr>
        <p:spPr>
          <a:xfrm>
            <a:off x="5159904" y="1426267"/>
            <a:ext cx="761112" cy="516367"/>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07" name="Suorakulmio 106">
            <a:extLst>
              <a:ext uri="{FF2B5EF4-FFF2-40B4-BE49-F238E27FC236}">
                <a16:creationId xmlns:a16="http://schemas.microsoft.com/office/drawing/2014/main" id="{91792C2C-079F-4EB3-855E-3235C34B974F}"/>
              </a:ext>
            </a:extLst>
          </p:cNvPr>
          <p:cNvSpPr/>
          <p:nvPr/>
        </p:nvSpPr>
        <p:spPr>
          <a:xfrm>
            <a:off x="6082977" y="2317069"/>
            <a:ext cx="5706283" cy="2394202"/>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114300" lvl="0">
              <a:lnSpc>
                <a:spcPct val="90000"/>
              </a:lnSpc>
              <a:spcBef>
                <a:spcPts val="1200"/>
              </a:spcBef>
              <a:buClr>
                <a:schemeClr val="bg2"/>
              </a:buClr>
              <a:buSzPts val="1800"/>
            </a:pPr>
            <a:r>
              <a:rPr lang="fi-FI" sz="1800" dirty="0">
                <a:solidFill>
                  <a:schemeClr val="tx1">
                    <a:lumMod val="85000"/>
                    <a:lumOff val="15000"/>
                  </a:schemeClr>
                </a:solidFill>
              </a:rPr>
              <a:t>Sihteeristö ottaa toimijoiden verkostojen ja ekosysteemien syötteet vastaan, tukee asetettujen ryhmien työtä ja fasilitoi syötteiden käsittelyä sekä arvioi ja kehittää toimintamallia kokonaisuutena</a:t>
            </a:r>
          </a:p>
          <a:p>
            <a:pPr marL="114300" lvl="0">
              <a:lnSpc>
                <a:spcPct val="90000"/>
              </a:lnSpc>
              <a:spcBef>
                <a:spcPts val="1200"/>
              </a:spcBef>
              <a:buClr>
                <a:schemeClr val="bg2"/>
              </a:buClr>
              <a:buSzPts val="1800"/>
            </a:pPr>
            <a:r>
              <a:rPr lang="fi-FI" sz="1800" dirty="0">
                <a:solidFill>
                  <a:schemeClr val="tx1">
                    <a:lumMod val="85000"/>
                    <a:lumOff val="15000"/>
                  </a:schemeClr>
                </a:solidFill>
              </a:rPr>
              <a:t>Koordinaatioryhmä osallistuu asiantuntemuksensa puitteissa syötteiden valmisteluun ja käsittelyyn sekä toimintamallin arviointiin ja kehittämiseen.</a:t>
            </a:r>
          </a:p>
        </p:txBody>
      </p:sp>
      <p:sp>
        <p:nvSpPr>
          <p:cNvPr id="108" name="Nuoli: Oikea 107">
            <a:extLst>
              <a:ext uri="{FF2B5EF4-FFF2-40B4-BE49-F238E27FC236}">
                <a16:creationId xmlns:a16="http://schemas.microsoft.com/office/drawing/2014/main" id="{1EB6BFC7-00AC-4778-8BB8-1227CB547C9C}"/>
              </a:ext>
            </a:extLst>
          </p:cNvPr>
          <p:cNvSpPr/>
          <p:nvPr/>
        </p:nvSpPr>
        <p:spPr>
          <a:xfrm>
            <a:off x="5159904" y="3186422"/>
            <a:ext cx="761112" cy="516367"/>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09" name="Suorakulmio 108">
            <a:extLst>
              <a:ext uri="{FF2B5EF4-FFF2-40B4-BE49-F238E27FC236}">
                <a16:creationId xmlns:a16="http://schemas.microsoft.com/office/drawing/2014/main" id="{89BA1661-EAB7-455F-B245-0477A9850547}"/>
              </a:ext>
            </a:extLst>
          </p:cNvPr>
          <p:cNvSpPr/>
          <p:nvPr/>
        </p:nvSpPr>
        <p:spPr>
          <a:xfrm>
            <a:off x="6082977" y="4884821"/>
            <a:ext cx="5706283" cy="1322606"/>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114300">
              <a:lnSpc>
                <a:spcPct val="90000"/>
              </a:lnSpc>
              <a:spcBef>
                <a:spcPts val="1200"/>
              </a:spcBef>
              <a:buClr>
                <a:schemeClr val="bg2"/>
              </a:buClr>
              <a:buSzPts val="1800"/>
            </a:pPr>
            <a:r>
              <a:rPr lang="fi-FI" sz="1800" dirty="0">
                <a:solidFill>
                  <a:schemeClr val="tx1">
                    <a:lumMod val="85000"/>
                    <a:lumOff val="15000"/>
                  </a:schemeClr>
                </a:solidFill>
              </a:rPr>
              <a:t>Ylläpitävät ja seuraavat tilannekuvaa, vastaavat toimijoilta, verkostoilta ja ekosysteemeiltä tuleviin syötteisiin sekä edistävät julkisen tiedonhallinnan yhteistyötä roolinsa ja tehtävänsä puitteissa</a:t>
            </a:r>
          </a:p>
        </p:txBody>
      </p:sp>
      <p:sp>
        <p:nvSpPr>
          <p:cNvPr id="110" name="Nuoli: Oikea 109">
            <a:extLst>
              <a:ext uri="{FF2B5EF4-FFF2-40B4-BE49-F238E27FC236}">
                <a16:creationId xmlns:a16="http://schemas.microsoft.com/office/drawing/2014/main" id="{D5562A99-E00B-40E5-853E-B751E2D5FA76}"/>
              </a:ext>
            </a:extLst>
          </p:cNvPr>
          <p:cNvSpPr/>
          <p:nvPr/>
        </p:nvSpPr>
        <p:spPr>
          <a:xfrm>
            <a:off x="5159904" y="5007889"/>
            <a:ext cx="761112" cy="516367"/>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274018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Google Shape;436;p6"/>
          <p:cNvSpPr txBox="1">
            <a:spLocks noGrp="1"/>
          </p:cNvSpPr>
          <p:nvPr>
            <p:ph type="sldNum" idx="12"/>
          </p:nvPr>
        </p:nvSpPr>
        <p:spPr>
          <a:xfrm>
            <a:off x="400528" y="6471034"/>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0" cap="none" spc="0" normalizeH="0" baseline="0" noProof="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14</a:t>
            </a:fld>
            <a:endParaRPr kumimoji="0" sz="900" b="0" i="0" u="none" strike="noStrike" kern="0" cap="none" spc="0" normalizeH="0" baseline="0" noProof="0">
              <a:ln>
                <a:noFill/>
              </a:ln>
              <a:solidFill>
                <a:srgbClr val="365ABD"/>
              </a:solidFill>
              <a:effectLst/>
              <a:uLnTx/>
              <a:uFillTx/>
              <a:latin typeface="Arial"/>
              <a:cs typeface="Arial"/>
              <a:sym typeface="Arial"/>
            </a:endParaRPr>
          </a:p>
        </p:txBody>
      </p:sp>
      <p:sp>
        <p:nvSpPr>
          <p:cNvPr id="439" name="Google Shape;439;p6"/>
          <p:cNvSpPr/>
          <p:nvPr/>
        </p:nvSpPr>
        <p:spPr>
          <a:xfrm>
            <a:off x="1194718" y="4206750"/>
            <a:ext cx="2880320" cy="1563476"/>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a:ln>
                  <a:noFill/>
                </a:ln>
                <a:solidFill>
                  <a:srgbClr val="365ABD"/>
                </a:solidFill>
                <a:effectLst/>
                <a:uLnTx/>
                <a:uFillTx/>
                <a:latin typeface="Arial"/>
                <a:ea typeface="Arial"/>
                <a:cs typeface="Arial"/>
                <a:sym typeface="Arial"/>
              </a:rPr>
              <a:t>Asetetut ryhmät</a:t>
            </a:r>
            <a:endParaRPr kumimoji="0" sz="1600" b="0" i="0" u="none" strike="noStrike" kern="0" cap="none" spc="0" normalizeH="0" baseline="0" noProof="0">
              <a:ln>
                <a:noFill/>
              </a:ln>
              <a:solidFill>
                <a:srgbClr val="365ABD"/>
              </a:solidFill>
              <a:effectLst/>
              <a:uLnTx/>
              <a:uFillTx/>
              <a:latin typeface="Arial"/>
              <a:ea typeface="Arial"/>
              <a:cs typeface="Arial"/>
              <a:sym typeface="Arial"/>
            </a:endParaRPr>
          </a:p>
        </p:txBody>
      </p:sp>
      <p:sp>
        <p:nvSpPr>
          <p:cNvPr id="440" name="Google Shape;440;p6"/>
          <p:cNvSpPr/>
          <p:nvPr/>
        </p:nvSpPr>
        <p:spPr>
          <a:xfrm>
            <a:off x="1194718" y="2745889"/>
            <a:ext cx="2880320" cy="1250638"/>
          </a:xfrm>
          <a:prstGeom prst="rect">
            <a:avLst/>
          </a:prstGeom>
          <a:solidFill>
            <a:schemeClr val="lt1"/>
          </a:solidFill>
          <a:ln w="12700" cap="flat" cmpd="sng">
            <a:solidFill>
              <a:schemeClr val="dk2"/>
            </a:solidFill>
            <a:prstDash val="dash"/>
            <a:miter lim="800000"/>
            <a:headEnd type="none" w="sm" len="sm"/>
            <a:tailEnd type="none" w="sm" len="sm"/>
          </a:ln>
        </p:spPr>
        <p:txBody>
          <a:bodyPr spcFirstLastPara="1" wrap="square" lIns="91425" tIns="45700" rIns="91425" bIns="45700" anchor="t" anchorCtr="0">
            <a:noAutofit/>
          </a:bodyPr>
          <a:lstStyle/>
          <a:p>
            <a:pPr algn="ctr">
              <a:defRPr/>
            </a:pPr>
            <a:r>
              <a:rPr lang="fi-FI" sz="1600" dirty="0">
                <a:solidFill>
                  <a:srgbClr val="365ABD"/>
                </a:solidFill>
              </a:rPr>
              <a:t>Koordinaatioryhmä ja Sihteeristö</a:t>
            </a:r>
            <a:endParaRPr lang="fi-FI" dirty="0"/>
          </a:p>
        </p:txBody>
      </p:sp>
      <p:sp>
        <p:nvSpPr>
          <p:cNvPr id="441" name="Google Shape;441;p6"/>
          <p:cNvSpPr/>
          <p:nvPr/>
        </p:nvSpPr>
        <p:spPr>
          <a:xfrm>
            <a:off x="389717" y="267140"/>
            <a:ext cx="4379757" cy="143739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3600" b="1" i="0" u="none" strike="noStrike" kern="0" cap="none" spc="0" normalizeH="0" baseline="0" noProof="0" dirty="0">
                <a:ln>
                  <a:noFill/>
                </a:ln>
                <a:solidFill>
                  <a:srgbClr val="365ABD"/>
                </a:solidFill>
                <a:effectLst/>
                <a:uLnTx/>
                <a:uFillTx/>
                <a:latin typeface="Arial"/>
                <a:ea typeface="Arial"/>
                <a:cs typeface="Arial"/>
                <a:sym typeface="Arial"/>
              </a:rPr>
              <a:t>Toimijat, verkostot ja ekosysteemit</a:t>
            </a:r>
            <a:endParaRPr kumimoji="0" sz="3600" b="1" i="0" u="none" strike="noStrike" kern="0" cap="none" spc="0" normalizeH="0" baseline="0" noProof="0" dirty="0">
              <a:ln>
                <a:noFill/>
              </a:ln>
              <a:solidFill>
                <a:srgbClr val="365ABD"/>
              </a:solidFill>
              <a:effectLst/>
              <a:uLnTx/>
              <a:uFillTx/>
              <a:latin typeface="Arial"/>
              <a:ea typeface="Arial"/>
              <a:cs typeface="Arial"/>
              <a:sym typeface="Arial"/>
            </a:endParaRPr>
          </a:p>
        </p:txBody>
      </p:sp>
      <p:grpSp>
        <p:nvGrpSpPr>
          <p:cNvPr id="442" name="Google Shape;442;p6"/>
          <p:cNvGrpSpPr/>
          <p:nvPr/>
        </p:nvGrpSpPr>
        <p:grpSpPr>
          <a:xfrm>
            <a:off x="762670" y="1632556"/>
            <a:ext cx="720064" cy="612040"/>
            <a:chOff x="5375920" y="800720"/>
            <a:chExt cx="720064" cy="612040"/>
          </a:xfrm>
        </p:grpSpPr>
        <p:sp>
          <p:nvSpPr>
            <p:cNvPr id="443" name="Google Shape;443;p6"/>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6"/>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6"/>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6" name="Google Shape;446;p6"/>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7" name="Google Shape;447;p6"/>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8" name="Google Shape;448;p6"/>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49" name="Google Shape;449;p6"/>
            <p:cNvCxnSpPr>
              <a:stCxn id="443" idx="4"/>
              <a:endCxn id="44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450" name="Google Shape;450;p6"/>
            <p:cNvCxnSpPr>
              <a:stCxn id="444" idx="6"/>
              <a:endCxn id="44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451" name="Google Shape;451;p6"/>
            <p:cNvCxnSpPr>
              <a:stCxn id="448" idx="4"/>
              <a:endCxn id="44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452" name="Google Shape;452;p6"/>
            <p:cNvCxnSpPr>
              <a:stCxn id="444" idx="6"/>
              <a:endCxn id="44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453" name="Google Shape;453;p6"/>
            <p:cNvCxnSpPr>
              <a:stCxn id="447" idx="7"/>
              <a:endCxn id="44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454" name="Google Shape;454;p6"/>
            <p:cNvCxnSpPr>
              <a:stCxn id="448" idx="4"/>
              <a:endCxn id="44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55" name="Google Shape;455;p6"/>
          <p:cNvGrpSpPr/>
          <p:nvPr/>
        </p:nvGrpSpPr>
        <p:grpSpPr>
          <a:xfrm>
            <a:off x="1585303" y="1632556"/>
            <a:ext cx="720064" cy="612040"/>
            <a:chOff x="5375920" y="800720"/>
            <a:chExt cx="720064" cy="612040"/>
          </a:xfrm>
        </p:grpSpPr>
        <p:sp>
          <p:nvSpPr>
            <p:cNvPr id="456" name="Google Shape;456;p6"/>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7" name="Google Shape;457;p6"/>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6"/>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0" name="Google Shape;460;p6"/>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1" name="Google Shape;461;p6"/>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62" name="Google Shape;462;p6"/>
            <p:cNvCxnSpPr>
              <a:stCxn id="456" idx="4"/>
              <a:endCxn id="45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463" name="Google Shape;463;p6"/>
            <p:cNvCxnSpPr>
              <a:stCxn id="457" idx="6"/>
              <a:endCxn id="45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464" name="Google Shape;464;p6"/>
            <p:cNvCxnSpPr>
              <a:stCxn id="461" idx="4"/>
              <a:endCxn id="45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465" name="Google Shape;465;p6"/>
            <p:cNvCxnSpPr>
              <a:stCxn id="457" idx="6"/>
              <a:endCxn id="45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466" name="Google Shape;466;p6"/>
            <p:cNvCxnSpPr>
              <a:stCxn id="460" idx="7"/>
              <a:endCxn id="45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467" name="Google Shape;467;p6"/>
            <p:cNvCxnSpPr>
              <a:stCxn id="461" idx="4"/>
              <a:endCxn id="46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68" name="Google Shape;468;p6"/>
          <p:cNvGrpSpPr/>
          <p:nvPr/>
        </p:nvGrpSpPr>
        <p:grpSpPr>
          <a:xfrm>
            <a:off x="2407936" y="1632556"/>
            <a:ext cx="720064" cy="612040"/>
            <a:chOff x="5375920" y="800720"/>
            <a:chExt cx="720064" cy="612040"/>
          </a:xfrm>
        </p:grpSpPr>
        <p:sp>
          <p:nvSpPr>
            <p:cNvPr id="469" name="Google Shape;469;p6"/>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6"/>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6"/>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6"/>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6"/>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75" name="Google Shape;475;p6"/>
            <p:cNvCxnSpPr>
              <a:stCxn id="469" idx="4"/>
              <a:endCxn id="47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476" name="Google Shape;476;p6"/>
            <p:cNvCxnSpPr>
              <a:stCxn id="470" idx="6"/>
              <a:endCxn id="46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477" name="Google Shape;477;p6"/>
            <p:cNvCxnSpPr>
              <a:stCxn id="474" idx="4"/>
              <a:endCxn id="47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478" name="Google Shape;478;p6"/>
            <p:cNvCxnSpPr>
              <a:stCxn id="470" idx="6"/>
              <a:endCxn id="47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479" name="Google Shape;479;p6"/>
            <p:cNvCxnSpPr>
              <a:stCxn id="473" idx="7"/>
              <a:endCxn id="47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480" name="Google Shape;480;p6"/>
            <p:cNvCxnSpPr>
              <a:stCxn id="474" idx="4"/>
              <a:endCxn id="47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481" name="Google Shape;481;p6"/>
          <p:cNvGrpSpPr/>
          <p:nvPr/>
        </p:nvGrpSpPr>
        <p:grpSpPr>
          <a:xfrm>
            <a:off x="3230569" y="1632556"/>
            <a:ext cx="720064" cy="612040"/>
            <a:chOff x="5375920" y="800720"/>
            <a:chExt cx="720064" cy="612040"/>
          </a:xfrm>
        </p:grpSpPr>
        <p:sp>
          <p:nvSpPr>
            <p:cNvPr id="482" name="Google Shape;482;p6"/>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6"/>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6"/>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5" name="Google Shape;485;p6"/>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6" name="Google Shape;486;p6"/>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6"/>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88" name="Google Shape;488;p6"/>
            <p:cNvCxnSpPr>
              <a:stCxn id="482" idx="4"/>
              <a:endCxn id="48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489" name="Google Shape;489;p6"/>
            <p:cNvCxnSpPr>
              <a:stCxn id="483" idx="6"/>
              <a:endCxn id="48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490" name="Google Shape;490;p6"/>
            <p:cNvCxnSpPr>
              <a:stCxn id="487" idx="4"/>
              <a:endCxn id="48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491" name="Google Shape;491;p6"/>
            <p:cNvCxnSpPr>
              <a:stCxn id="483" idx="6"/>
              <a:endCxn id="48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492" name="Google Shape;492;p6"/>
            <p:cNvCxnSpPr>
              <a:stCxn id="486" idx="7"/>
              <a:endCxn id="48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493" name="Google Shape;493;p6"/>
            <p:cNvCxnSpPr>
              <a:stCxn id="487" idx="4"/>
              <a:endCxn id="48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494" name="Google Shape;494;p6"/>
          <p:cNvGrpSpPr/>
          <p:nvPr/>
        </p:nvGrpSpPr>
        <p:grpSpPr>
          <a:xfrm>
            <a:off x="4053204" y="1632556"/>
            <a:ext cx="720064" cy="612040"/>
            <a:chOff x="5375920" y="800720"/>
            <a:chExt cx="720064" cy="612040"/>
          </a:xfrm>
        </p:grpSpPr>
        <p:sp>
          <p:nvSpPr>
            <p:cNvPr id="495" name="Google Shape;495;p6"/>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6" name="Google Shape;496;p6"/>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6"/>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6"/>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6"/>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0" name="Google Shape;500;p6"/>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01" name="Google Shape;501;p6"/>
            <p:cNvCxnSpPr>
              <a:stCxn id="495" idx="4"/>
              <a:endCxn id="49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502" name="Google Shape;502;p6"/>
            <p:cNvCxnSpPr>
              <a:stCxn id="496" idx="6"/>
              <a:endCxn id="49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503" name="Google Shape;503;p6"/>
            <p:cNvCxnSpPr>
              <a:stCxn id="500" idx="4"/>
              <a:endCxn id="49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504" name="Google Shape;504;p6"/>
            <p:cNvCxnSpPr>
              <a:stCxn id="496" idx="6"/>
              <a:endCxn id="49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505" name="Google Shape;505;p6"/>
            <p:cNvCxnSpPr>
              <a:stCxn id="499" idx="7"/>
              <a:endCxn id="49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506" name="Google Shape;506;p6"/>
            <p:cNvCxnSpPr>
              <a:stCxn id="500" idx="4"/>
              <a:endCxn id="49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grpSp>
        <p:nvGrpSpPr>
          <p:cNvPr id="507" name="Google Shape;507;p6"/>
          <p:cNvGrpSpPr/>
          <p:nvPr/>
        </p:nvGrpSpPr>
        <p:grpSpPr>
          <a:xfrm>
            <a:off x="2346846" y="4620860"/>
            <a:ext cx="432000" cy="432000"/>
            <a:chOff x="4217157" y="3563287"/>
            <a:chExt cx="432000" cy="432000"/>
          </a:xfrm>
        </p:grpSpPr>
        <p:sp>
          <p:nvSpPr>
            <p:cNvPr id="508" name="Google Shape;508;p6"/>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09" name="Google Shape;509;p6"/>
            <p:cNvPicPr preferRelativeResize="0"/>
            <p:nvPr/>
          </p:nvPicPr>
          <p:blipFill rotWithShape="1">
            <a:blip r:embed="rId3">
              <a:alphaModFix/>
            </a:blip>
            <a:srcRect/>
            <a:stretch/>
          </p:blipFill>
          <p:spPr>
            <a:xfrm>
              <a:off x="4278795" y="3624925"/>
              <a:ext cx="308725" cy="308725"/>
            </a:xfrm>
            <a:prstGeom prst="rect">
              <a:avLst/>
            </a:prstGeom>
            <a:noFill/>
            <a:ln>
              <a:noFill/>
            </a:ln>
          </p:spPr>
        </p:pic>
      </p:grpSp>
      <p:grpSp>
        <p:nvGrpSpPr>
          <p:cNvPr id="510" name="Google Shape;510;p6"/>
          <p:cNvGrpSpPr/>
          <p:nvPr/>
        </p:nvGrpSpPr>
        <p:grpSpPr>
          <a:xfrm>
            <a:off x="1556568" y="5124916"/>
            <a:ext cx="432000" cy="432000"/>
            <a:chOff x="4217157" y="3563287"/>
            <a:chExt cx="432000" cy="432000"/>
          </a:xfrm>
        </p:grpSpPr>
        <p:sp>
          <p:nvSpPr>
            <p:cNvPr id="511" name="Google Shape;511;p6"/>
            <p:cNvSpPr/>
            <p:nvPr/>
          </p:nvSpPr>
          <p:spPr>
            <a:xfrm>
              <a:off x="4217157" y="3563287"/>
              <a:ext cx="432000" cy="432000"/>
            </a:xfrm>
            <a:prstGeom prst="ellipse">
              <a:avLst/>
            </a:prstGeom>
            <a:solidFill>
              <a:srgbClr val="FFFFFF"/>
            </a:solidFill>
            <a:ln w="25400" cap="flat" cmpd="sng">
              <a:solidFill>
                <a:srgbClr val="799E2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2" name="Google Shape;512;p6"/>
            <p:cNvPicPr preferRelativeResize="0"/>
            <p:nvPr/>
          </p:nvPicPr>
          <p:blipFill rotWithShape="1">
            <a:blip r:embed="rId4">
              <a:alphaModFix/>
            </a:blip>
            <a:srcRect/>
            <a:stretch/>
          </p:blipFill>
          <p:spPr>
            <a:xfrm>
              <a:off x="4278795" y="3624925"/>
              <a:ext cx="308725" cy="308725"/>
            </a:xfrm>
            <a:prstGeom prst="rect">
              <a:avLst/>
            </a:prstGeom>
            <a:noFill/>
            <a:ln>
              <a:noFill/>
            </a:ln>
          </p:spPr>
        </p:pic>
      </p:grpSp>
      <p:grpSp>
        <p:nvGrpSpPr>
          <p:cNvPr id="513" name="Google Shape;513;p6"/>
          <p:cNvGrpSpPr/>
          <p:nvPr/>
        </p:nvGrpSpPr>
        <p:grpSpPr>
          <a:xfrm>
            <a:off x="2108037" y="5124916"/>
            <a:ext cx="432000" cy="432000"/>
            <a:chOff x="4217157" y="3563287"/>
            <a:chExt cx="432000" cy="432000"/>
          </a:xfrm>
        </p:grpSpPr>
        <p:sp>
          <p:nvSpPr>
            <p:cNvPr id="514" name="Google Shape;514;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5" name="Google Shape;515;p6"/>
            <p:cNvPicPr preferRelativeResize="0"/>
            <p:nvPr/>
          </p:nvPicPr>
          <p:blipFill rotWithShape="1">
            <a:blip r:embed="rId5">
              <a:alphaModFix/>
            </a:blip>
            <a:srcRect/>
            <a:stretch/>
          </p:blipFill>
          <p:spPr>
            <a:xfrm>
              <a:off x="4278795" y="3624925"/>
              <a:ext cx="308725" cy="308725"/>
            </a:xfrm>
            <a:prstGeom prst="rect">
              <a:avLst/>
            </a:prstGeom>
            <a:noFill/>
            <a:ln>
              <a:noFill/>
            </a:ln>
          </p:spPr>
        </p:pic>
      </p:grpSp>
      <p:grpSp>
        <p:nvGrpSpPr>
          <p:cNvPr id="516" name="Google Shape;516;p6"/>
          <p:cNvGrpSpPr/>
          <p:nvPr/>
        </p:nvGrpSpPr>
        <p:grpSpPr>
          <a:xfrm>
            <a:off x="2659506" y="5124916"/>
            <a:ext cx="432000" cy="432000"/>
            <a:chOff x="4217157" y="3563287"/>
            <a:chExt cx="432000" cy="432000"/>
          </a:xfrm>
        </p:grpSpPr>
        <p:sp>
          <p:nvSpPr>
            <p:cNvPr id="517" name="Google Shape;517;p6"/>
            <p:cNvSpPr/>
            <p:nvPr/>
          </p:nvSpPr>
          <p:spPr>
            <a:xfrm>
              <a:off x="4217157" y="3563287"/>
              <a:ext cx="432000" cy="432000"/>
            </a:xfrm>
            <a:prstGeom prst="ellipse">
              <a:avLst/>
            </a:prstGeom>
            <a:solidFill>
              <a:srgbClr val="FFFFFF"/>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8" name="Google Shape;518;p6"/>
            <p:cNvPicPr preferRelativeResize="0"/>
            <p:nvPr/>
          </p:nvPicPr>
          <p:blipFill rotWithShape="1">
            <a:blip r:embed="rId6">
              <a:alphaModFix/>
            </a:blip>
            <a:srcRect/>
            <a:stretch/>
          </p:blipFill>
          <p:spPr>
            <a:xfrm>
              <a:off x="4278795" y="3624925"/>
              <a:ext cx="308725" cy="308725"/>
            </a:xfrm>
            <a:prstGeom prst="rect">
              <a:avLst/>
            </a:prstGeom>
            <a:noFill/>
            <a:ln>
              <a:noFill/>
            </a:ln>
          </p:spPr>
        </p:pic>
      </p:grpSp>
      <p:grpSp>
        <p:nvGrpSpPr>
          <p:cNvPr id="519" name="Google Shape;519;p6"/>
          <p:cNvGrpSpPr/>
          <p:nvPr/>
        </p:nvGrpSpPr>
        <p:grpSpPr>
          <a:xfrm>
            <a:off x="3210974" y="5124916"/>
            <a:ext cx="432000" cy="432000"/>
            <a:chOff x="4217157" y="3563287"/>
            <a:chExt cx="432000" cy="432000"/>
          </a:xfrm>
        </p:grpSpPr>
        <p:sp>
          <p:nvSpPr>
            <p:cNvPr id="520" name="Google Shape;520;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1" name="Google Shape;521;p6"/>
            <p:cNvPicPr preferRelativeResize="0"/>
            <p:nvPr/>
          </p:nvPicPr>
          <p:blipFill rotWithShape="1">
            <a:blip r:embed="rId7">
              <a:alphaModFix/>
            </a:blip>
            <a:srcRect/>
            <a:stretch/>
          </p:blipFill>
          <p:spPr>
            <a:xfrm>
              <a:off x="4278795" y="3624925"/>
              <a:ext cx="308725" cy="308725"/>
            </a:xfrm>
            <a:prstGeom prst="rect">
              <a:avLst/>
            </a:prstGeom>
            <a:noFill/>
            <a:ln>
              <a:noFill/>
            </a:ln>
          </p:spPr>
        </p:pic>
      </p:grpSp>
      <p:pic>
        <p:nvPicPr>
          <p:cNvPr id="525" name="Google Shape;525;p6"/>
          <p:cNvPicPr preferRelativeResize="0"/>
          <p:nvPr/>
        </p:nvPicPr>
        <p:blipFill rotWithShape="1">
          <a:blip r:embed="rId8">
            <a:alphaModFix/>
          </a:blip>
          <a:srcRect/>
          <a:stretch/>
        </p:blipFill>
        <p:spPr>
          <a:xfrm>
            <a:off x="2706885" y="3370291"/>
            <a:ext cx="432000" cy="432000"/>
          </a:xfrm>
          <a:prstGeom prst="rect">
            <a:avLst/>
          </a:prstGeom>
          <a:noFill/>
          <a:ln>
            <a:noFill/>
          </a:ln>
        </p:spPr>
      </p:pic>
      <p:cxnSp>
        <p:nvCxnSpPr>
          <p:cNvPr id="526" name="Google Shape;526;p6"/>
          <p:cNvCxnSpPr/>
          <p:nvPr/>
        </p:nvCxnSpPr>
        <p:spPr>
          <a:xfrm>
            <a:off x="4291062" y="2496624"/>
            <a:ext cx="12700" cy="2952328"/>
          </a:xfrm>
          <a:prstGeom prst="curvedConnector3">
            <a:avLst>
              <a:gd name="adj1" fmla="val 5861764"/>
            </a:avLst>
          </a:prstGeom>
          <a:noFill/>
          <a:ln w="187325" cap="flat" cmpd="sng">
            <a:solidFill>
              <a:srgbClr val="E1E6F5"/>
            </a:solidFill>
            <a:prstDash val="solid"/>
            <a:miter lim="800000"/>
            <a:headEnd type="triangle" w="sm" len="sm"/>
            <a:tailEnd type="triangle" w="sm" len="sm"/>
          </a:ln>
        </p:spPr>
      </p:cxnSp>
      <p:cxnSp>
        <p:nvCxnSpPr>
          <p:cNvPr id="527" name="Google Shape;527;p6"/>
          <p:cNvCxnSpPr/>
          <p:nvPr/>
        </p:nvCxnSpPr>
        <p:spPr>
          <a:xfrm>
            <a:off x="906686" y="2496624"/>
            <a:ext cx="72008" cy="2952328"/>
          </a:xfrm>
          <a:prstGeom prst="curvedConnector3">
            <a:avLst>
              <a:gd name="adj1" fmla="val -877944"/>
            </a:avLst>
          </a:prstGeom>
          <a:noFill/>
          <a:ln w="187325" cap="flat" cmpd="sng">
            <a:solidFill>
              <a:srgbClr val="E1E6F5"/>
            </a:solidFill>
            <a:prstDash val="solid"/>
            <a:miter lim="800000"/>
            <a:headEnd type="triangle" w="sm" len="sm"/>
            <a:tailEnd type="triangle" w="sm" len="sm"/>
          </a:ln>
        </p:spPr>
      </p:cxnSp>
      <p:sp>
        <p:nvSpPr>
          <p:cNvPr id="528" name="Google Shape;528;p6"/>
          <p:cNvSpPr/>
          <p:nvPr/>
        </p:nvSpPr>
        <p:spPr>
          <a:xfrm>
            <a:off x="1299988" y="2369880"/>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9" name="Google Shape;529;p6"/>
          <p:cNvSpPr/>
          <p:nvPr/>
        </p:nvSpPr>
        <p:spPr>
          <a:xfrm rot="10800000">
            <a:off x="3498975" y="2316604"/>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02" name="Ryhmä 101">
            <a:extLst>
              <a:ext uri="{FF2B5EF4-FFF2-40B4-BE49-F238E27FC236}">
                <a16:creationId xmlns:a16="http://schemas.microsoft.com/office/drawing/2014/main" id="{D7B034C0-9BC9-4D35-BCB7-8E20BBB9F14C}"/>
              </a:ext>
            </a:extLst>
          </p:cNvPr>
          <p:cNvGrpSpPr/>
          <p:nvPr/>
        </p:nvGrpSpPr>
        <p:grpSpPr>
          <a:xfrm>
            <a:off x="2115636" y="3321969"/>
            <a:ext cx="507303" cy="483955"/>
            <a:chOff x="899592" y="3147814"/>
            <a:chExt cx="432000" cy="432000"/>
          </a:xfrm>
        </p:grpSpPr>
        <p:sp>
          <p:nvSpPr>
            <p:cNvPr id="103" name="Ellipsi 102">
              <a:extLst>
                <a:ext uri="{FF2B5EF4-FFF2-40B4-BE49-F238E27FC236}">
                  <a16:creationId xmlns:a16="http://schemas.microsoft.com/office/drawing/2014/main" id="{B87417B0-E905-4592-A947-31A36E0EE0B0}"/>
                </a:ext>
              </a:extLst>
            </p:cNvPr>
            <p:cNvSpPr/>
            <p:nvPr/>
          </p:nvSpPr>
          <p:spPr>
            <a:xfrm>
              <a:off x="899592" y="3147814"/>
              <a:ext cx="432000" cy="432000"/>
            </a:xfrm>
            <a:prstGeom prst="ellipse">
              <a:avLst/>
            </a:prstGeom>
            <a:solidFill>
              <a:srgbClr val="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Arial"/>
                <a:sym typeface="Arial"/>
              </a:endParaRPr>
            </a:p>
          </p:txBody>
        </p:sp>
        <p:pic>
          <p:nvPicPr>
            <p:cNvPr id="104" name="Kuva 103">
              <a:extLst>
                <a:ext uri="{FF2B5EF4-FFF2-40B4-BE49-F238E27FC236}">
                  <a16:creationId xmlns:a16="http://schemas.microsoft.com/office/drawing/2014/main" id="{99EB5601-F4E0-46C6-953B-3E99F6572C6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899624" y="3219854"/>
              <a:ext cx="288000" cy="288000"/>
            </a:xfrm>
            <a:prstGeom prst="rect">
              <a:avLst/>
            </a:prstGeom>
          </p:spPr>
        </p:pic>
        <p:pic>
          <p:nvPicPr>
            <p:cNvPr id="105" name="Kuva 104">
              <a:extLst>
                <a:ext uri="{FF2B5EF4-FFF2-40B4-BE49-F238E27FC236}">
                  <a16:creationId xmlns:a16="http://schemas.microsoft.com/office/drawing/2014/main" id="{EEFAFEEE-A74D-49E9-A52C-31B613E8993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971632" y="3219854"/>
              <a:ext cx="288000" cy="288000"/>
            </a:xfrm>
            <a:prstGeom prst="rect">
              <a:avLst/>
            </a:prstGeom>
          </p:spPr>
        </p:pic>
        <p:pic>
          <p:nvPicPr>
            <p:cNvPr id="106" name="Kuva 105">
              <a:extLst>
                <a:ext uri="{FF2B5EF4-FFF2-40B4-BE49-F238E27FC236}">
                  <a16:creationId xmlns:a16="http://schemas.microsoft.com/office/drawing/2014/main" id="{F1039ADA-042B-4F5D-A680-82D9D4E43AD8}"/>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1043592" y="3219854"/>
              <a:ext cx="288000" cy="288000"/>
            </a:xfrm>
            <a:prstGeom prst="rect">
              <a:avLst/>
            </a:prstGeom>
          </p:spPr>
        </p:pic>
      </p:grpSp>
      <p:sp>
        <p:nvSpPr>
          <p:cNvPr id="5" name="Suorakulmio 4">
            <a:extLst>
              <a:ext uri="{FF2B5EF4-FFF2-40B4-BE49-F238E27FC236}">
                <a16:creationId xmlns:a16="http://schemas.microsoft.com/office/drawing/2014/main" id="{1C9532BF-619A-4357-928D-001642CDA299}"/>
              </a:ext>
            </a:extLst>
          </p:cNvPr>
          <p:cNvSpPr/>
          <p:nvPr/>
        </p:nvSpPr>
        <p:spPr>
          <a:xfrm>
            <a:off x="6096000" y="375856"/>
            <a:ext cx="5706283" cy="5576157"/>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114300" lvl="0">
              <a:lnSpc>
                <a:spcPct val="90000"/>
              </a:lnSpc>
              <a:spcBef>
                <a:spcPts val="1200"/>
              </a:spcBef>
              <a:buClr>
                <a:schemeClr val="bg2"/>
              </a:buClr>
              <a:buSzPts val="1800"/>
            </a:pPr>
            <a:r>
              <a:rPr lang="fi-FI" sz="2400" dirty="0">
                <a:solidFill>
                  <a:schemeClr val="accent1"/>
                </a:solidFill>
              </a:rPr>
              <a:t>Toimijat, verkostot ja ekosysteemit</a:t>
            </a:r>
            <a:endParaRPr lang="fi-FI" sz="2000" dirty="0">
              <a:solidFill>
                <a:schemeClr val="accent1"/>
              </a:solidFill>
            </a:endParaRPr>
          </a:p>
          <a:p>
            <a:pPr marL="358775" lvl="0" indent="-244475">
              <a:lnSpc>
                <a:spcPct val="90000"/>
              </a:lnSpc>
              <a:spcBef>
                <a:spcPts val="1200"/>
              </a:spcBef>
              <a:buClr>
                <a:schemeClr val="bg2"/>
              </a:buClr>
              <a:buSzPts val="1800"/>
              <a:buChar char="•"/>
            </a:pPr>
            <a:r>
              <a:rPr lang="fi-FI" sz="2000" dirty="0">
                <a:solidFill>
                  <a:schemeClr val="tx1">
                    <a:lumMod val="85000"/>
                    <a:lumOff val="15000"/>
                  </a:schemeClr>
                </a:solidFill>
              </a:rPr>
              <a:t>Toimijoita, verkostoja ja ekosysteemejä ovat kaikki julkisen hallinnon toimijat ja toimijaryhmät, jotka tarvitsevat asetettujen ryhmien tukea tiedonhallinnan yhteistyön edistämisessä</a:t>
            </a:r>
          </a:p>
          <a:p>
            <a:pPr marL="358775" lvl="0" indent="-244475">
              <a:lnSpc>
                <a:spcPct val="90000"/>
              </a:lnSpc>
              <a:spcBef>
                <a:spcPts val="1200"/>
              </a:spcBef>
              <a:buClr>
                <a:schemeClr val="bg2"/>
              </a:buClr>
              <a:buSzPts val="1800"/>
              <a:buChar char="•"/>
            </a:pPr>
            <a:r>
              <a:rPr lang="fi-FI" sz="2000" dirty="0">
                <a:solidFill>
                  <a:schemeClr val="tx1">
                    <a:lumMod val="85000"/>
                    <a:lumOff val="15000"/>
                  </a:schemeClr>
                </a:solidFill>
              </a:rPr>
              <a:t>Toimijat, verkostot ja ekosysteemit pyrkivät lähtökohtaisesti ratkaisemaan tiedonhallinnan kehittämistarpeensa omin voimin omalla hallinnonalallaan ja verkostojensa tuella</a:t>
            </a:r>
          </a:p>
          <a:p>
            <a:pPr marL="358775" lvl="0" indent="-244475">
              <a:lnSpc>
                <a:spcPct val="90000"/>
              </a:lnSpc>
              <a:spcBef>
                <a:spcPts val="1200"/>
              </a:spcBef>
              <a:buClr>
                <a:schemeClr val="bg2"/>
              </a:buClr>
              <a:buSzPts val="1800"/>
              <a:buChar char="•"/>
            </a:pPr>
            <a:r>
              <a:rPr lang="fi-FI" sz="2000" dirty="0">
                <a:solidFill>
                  <a:schemeClr val="tx1">
                    <a:lumMod val="85000"/>
                    <a:lumOff val="15000"/>
                  </a:schemeClr>
                </a:solidFill>
              </a:rPr>
              <a:t>Silloin kun tiedonhallinnan kehittämistarpeita ei voida ratkaista omin voimin, voivat toimijat, verkostot ja ekosysteemit viedä asiansa käsiteltäväksi asetettaville ryhmille lähettämällä syötteen sihteeristölle jäljempänä kuvatulla tavalla</a:t>
            </a:r>
          </a:p>
        </p:txBody>
      </p:sp>
      <p:sp>
        <p:nvSpPr>
          <p:cNvPr id="6" name="Nuoli: Oikea 5">
            <a:extLst>
              <a:ext uri="{FF2B5EF4-FFF2-40B4-BE49-F238E27FC236}">
                <a16:creationId xmlns:a16="http://schemas.microsoft.com/office/drawing/2014/main" id="{5C9CB4AA-19C8-48DF-AB5B-E02095140A78}"/>
              </a:ext>
            </a:extLst>
          </p:cNvPr>
          <p:cNvSpPr/>
          <p:nvPr/>
        </p:nvSpPr>
        <p:spPr>
          <a:xfrm>
            <a:off x="4835661" y="496335"/>
            <a:ext cx="1182736" cy="774154"/>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76763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Google Shape;436;p6"/>
          <p:cNvSpPr txBox="1">
            <a:spLocks noGrp="1"/>
          </p:cNvSpPr>
          <p:nvPr>
            <p:ph type="sldNum" idx="12"/>
          </p:nvPr>
        </p:nvSpPr>
        <p:spPr>
          <a:xfrm>
            <a:off x="400528" y="6471034"/>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0" cap="none" spc="0" normalizeH="0" baseline="0" noProof="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15</a:t>
            </a:fld>
            <a:endParaRPr kumimoji="0" sz="900" b="0" i="0" u="none" strike="noStrike" kern="0" cap="none" spc="0" normalizeH="0" baseline="0" noProof="0">
              <a:ln>
                <a:noFill/>
              </a:ln>
              <a:solidFill>
                <a:srgbClr val="365ABD"/>
              </a:solidFill>
              <a:effectLst/>
              <a:uLnTx/>
              <a:uFillTx/>
              <a:latin typeface="Arial"/>
              <a:cs typeface="Arial"/>
              <a:sym typeface="Arial"/>
            </a:endParaRPr>
          </a:p>
        </p:txBody>
      </p:sp>
      <p:sp>
        <p:nvSpPr>
          <p:cNvPr id="439" name="Google Shape;439;p6"/>
          <p:cNvSpPr/>
          <p:nvPr/>
        </p:nvSpPr>
        <p:spPr>
          <a:xfrm>
            <a:off x="1194718" y="4206750"/>
            <a:ext cx="2880320" cy="1563476"/>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a:ln>
                  <a:noFill/>
                </a:ln>
                <a:solidFill>
                  <a:srgbClr val="365ABD"/>
                </a:solidFill>
                <a:effectLst/>
                <a:uLnTx/>
                <a:uFillTx/>
                <a:latin typeface="Arial"/>
                <a:ea typeface="Arial"/>
                <a:cs typeface="Arial"/>
                <a:sym typeface="Arial"/>
              </a:rPr>
              <a:t>Asetetut ryhmät</a:t>
            </a:r>
            <a:endParaRPr kumimoji="0" sz="1600" b="0" i="0" u="none" strike="noStrike" kern="0" cap="none" spc="0" normalizeH="0" baseline="0" noProof="0">
              <a:ln>
                <a:noFill/>
              </a:ln>
              <a:solidFill>
                <a:srgbClr val="365ABD"/>
              </a:solidFill>
              <a:effectLst/>
              <a:uLnTx/>
              <a:uFillTx/>
              <a:latin typeface="Arial"/>
              <a:ea typeface="Arial"/>
              <a:cs typeface="Arial"/>
              <a:sym typeface="Arial"/>
            </a:endParaRPr>
          </a:p>
        </p:txBody>
      </p:sp>
      <p:sp>
        <p:nvSpPr>
          <p:cNvPr id="440" name="Google Shape;440;p6"/>
          <p:cNvSpPr/>
          <p:nvPr/>
        </p:nvSpPr>
        <p:spPr>
          <a:xfrm>
            <a:off x="1194718" y="2745889"/>
            <a:ext cx="2880320" cy="1250638"/>
          </a:xfrm>
          <a:prstGeom prst="rect">
            <a:avLst/>
          </a:prstGeom>
          <a:solidFill>
            <a:schemeClr val="lt1"/>
          </a:solidFill>
          <a:ln w="12700" cap="flat" cmpd="sng">
            <a:solidFill>
              <a:schemeClr val="dk2"/>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2600" b="0" i="0" u="none" strike="noStrike" kern="0" cap="none" spc="0" normalizeH="0" baseline="0" noProof="0" dirty="0">
              <a:ln>
                <a:noFill/>
              </a:ln>
              <a:solidFill>
                <a:srgbClr val="365ABD"/>
              </a:solidFill>
              <a:effectLst/>
              <a:uLnTx/>
              <a:uFillTx/>
              <a:latin typeface="Arial"/>
              <a:ea typeface="Arial"/>
              <a:cs typeface="Arial"/>
              <a:sym typeface="Arial"/>
            </a:endParaRPr>
          </a:p>
        </p:txBody>
      </p:sp>
      <p:sp>
        <p:nvSpPr>
          <p:cNvPr id="441" name="Google Shape;441;p6"/>
          <p:cNvSpPr/>
          <p:nvPr/>
        </p:nvSpPr>
        <p:spPr>
          <a:xfrm>
            <a:off x="529963" y="753619"/>
            <a:ext cx="4239511" cy="485301"/>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dirty="0">
                <a:ln>
                  <a:noFill/>
                </a:ln>
                <a:solidFill>
                  <a:srgbClr val="365ABD"/>
                </a:solidFill>
                <a:effectLst/>
                <a:uLnTx/>
                <a:uFillTx/>
                <a:latin typeface="Arial"/>
                <a:ea typeface="Arial"/>
                <a:cs typeface="Arial"/>
                <a:sym typeface="Arial"/>
              </a:rPr>
              <a:t>Toimijat, verkostot ja ekosysteemit</a:t>
            </a:r>
            <a:endParaRPr kumimoji="0" sz="1600" b="0" i="0" u="none" strike="noStrike" kern="0" cap="none" spc="0" normalizeH="0" baseline="0" noProof="0" dirty="0">
              <a:ln>
                <a:noFill/>
              </a:ln>
              <a:solidFill>
                <a:srgbClr val="365ABD"/>
              </a:solidFill>
              <a:effectLst/>
              <a:uLnTx/>
              <a:uFillTx/>
              <a:latin typeface="Arial"/>
              <a:ea typeface="Arial"/>
              <a:cs typeface="Arial"/>
              <a:sym typeface="Arial"/>
            </a:endParaRPr>
          </a:p>
        </p:txBody>
      </p:sp>
      <p:grpSp>
        <p:nvGrpSpPr>
          <p:cNvPr id="442" name="Google Shape;442;p6"/>
          <p:cNvGrpSpPr/>
          <p:nvPr/>
        </p:nvGrpSpPr>
        <p:grpSpPr>
          <a:xfrm>
            <a:off x="762670" y="1223039"/>
            <a:ext cx="720064" cy="612040"/>
            <a:chOff x="5375920" y="800720"/>
            <a:chExt cx="720064" cy="612040"/>
          </a:xfrm>
        </p:grpSpPr>
        <p:sp>
          <p:nvSpPr>
            <p:cNvPr id="443" name="Google Shape;443;p6"/>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6"/>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6"/>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6" name="Google Shape;446;p6"/>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7" name="Google Shape;447;p6"/>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8" name="Google Shape;448;p6"/>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49" name="Google Shape;449;p6"/>
            <p:cNvCxnSpPr>
              <a:stCxn id="443" idx="4"/>
              <a:endCxn id="44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450" name="Google Shape;450;p6"/>
            <p:cNvCxnSpPr>
              <a:stCxn id="444" idx="6"/>
              <a:endCxn id="44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451" name="Google Shape;451;p6"/>
            <p:cNvCxnSpPr>
              <a:stCxn id="448" idx="4"/>
              <a:endCxn id="44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452" name="Google Shape;452;p6"/>
            <p:cNvCxnSpPr>
              <a:stCxn id="444" idx="6"/>
              <a:endCxn id="44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453" name="Google Shape;453;p6"/>
            <p:cNvCxnSpPr>
              <a:stCxn id="447" idx="7"/>
              <a:endCxn id="44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454" name="Google Shape;454;p6"/>
            <p:cNvCxnSpPr>
              <a:stCxn id="448" idx="4"/>
              <a:endCxn id="44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55" name="Google Shape;455;p6"/>
          <p:cNvGrpSpPr/>
          <p:nvPr/>
        </p:nvGrpSpPr>
        <p:grpSpPr>
          <a:xfrm>
            <a:off x="1585303" y="1223039"/>
            <a:ext cx="720064" cy="612040"/>
            <a:chOff x="5375920" y="800720"/>
            <a:chExt cx="720064" cy="612040"/>
          </a:xfrm>
        </p:grpSpPr>
        <p:sp>
          <p:nvSpPr>
            <p:cNvPr id="456" name="Google Shape;456;p6"/>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7" name="Google Shape;457;p6"/>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6"/>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0" name="Google Shape;460;p6"/>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1" name="Google Shape;461;p6"/>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62" name="Google Shape;462;p6"/>
            <p:cNvCxnSpPr>
              <a:stCxn id="456" idx="4"/>
              <a:endCxn id="45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463" name="Google Shape;463;p6"/>
            <p:cNvCxnSpPr>
              <a:stCxn id="457" idx="6"/>
              <a:endCxn id="45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464" name="Google Shape;464;p6"/>
            <p:cNvCxnSpPr>
              <a:stCxn id="461" idx="4"/>
              <a:endCxn id="45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465" name="Google Shape;465;p6"/>
            <p:cNvCxnSpPr>
              <a:stCxn id="457" idx="6"/>
              <a:endCxn id="45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466" name="Google Shape;466;p6"/>
            <p:cNvCxnSpPr>
              <a:stCxn id="460" idx="7"/>
              <a:endCxn id="45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467" name="Google Shape;467;p6"/>
            <p:cNvCxnSpPr>
              <a:stCxn id="461" idx="4"/>
              <a:endCxn id="46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68" name="Google Shape;468;p6"/>
          <p:cNvGrpSpPr/>
          <p:nvPr/>
        </p:nvGrpSpPr>
        <p:grpSpPr>
          <a:xfrm>
            <a:off x="2407936" y="1223039"/>
            <a:ext cx="720064" cy="612040"/>
            <a:chOff x="5375920" y="800720"/>
            <a:chExt cx="720064" cy="612040"/>
          </a:xfrm>
        </p:grpSpPr>
        <p:sp>
          <p:nvSpPr>
            <p:cNvPr id="469" name="Google Shape;469;p6"/>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6"/>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6"/>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6"/>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6"/>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75" name="Google Shape;475;p6"/>
            <p:cNvCxnSpPr>
              <a:stCxn id="469" idx="4"/>
              <a:endCxn id="47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476" name="Google Shape;476;p6"/>
            <p:cNvCxnSpPr>
              <a:stCxn id="470" idx="6"/>
              <a:endCxn id="46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477" name="Google Shape;477;p6"/>
            <p:cNvCxnSpPr>
              <a:stCxn id="474" idx="4"/>
              <a:endCxn id="47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478" name="Google Shape;478;p6"/>
            <p:cNvCxnSpPr>
              <a:stCxn id="470" idx="6"/>
              <a:endCxn id="47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479" name="Google Shape;479;p6"/>
            <p:cNvCxnSpPr>
              <a:stCxn id="473" idx="7"/>
              <a:endCxn id="47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480" name="Google Shape;480;p6"/>
            <p:cNvCxnSpPr>
              <a:stCxn id="474" idx="4"/>
              <a:endCxn id="47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481" name="Google Shape;481;p6"/>
          <p:cNvGrpSpPr/>
          <p:nvPr/>
        </p:nvGrpSpPr>
        <p:grpSpPr>
          <a:xfrm>
            <a:off x="3230569" y="1223039"/>
            <a:ext cx="720064" cy="612040"/>
            <a:chOff x="5375920" y="800720"/>
            <a:chExt cx="720064" cy="612040"/>
          </a:xfrm>
        </p:grpSpPr>
        <p:sp>
          <p:nvSpPr>
            <p:cNvPr id="482" name="Google Shape;482;p6"/>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6"/>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6"/>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5" name="Google Shape;485;p6"/>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6" name="Google Shape;486;p6"/>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6"/>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88" name="Google Shape;488;p6"/>
            <p:cNvCxnSpPr>
              <a:stCxn id="482" idx="4"/>
              <a:endCxn id="48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489" name="Google Shape;489;p6"/>
            <p:cNvCxnSpPr>
              <a:stCxn id="483" idx="6"/>
              <a:endCxn id="48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490" name="Google Shape;490;p6"/>
            <p:cNvCxnSpPr>
              <a:stCxn id="487" idx="4"/>
              <a:endCxn id="48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491" name="Google Shape;491;p6"/>
            <p:cNvCxnSpPr>
              <a:stCxn id="483" idx="6"/>
              <a:endCxn id="48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492" name="Google Shape;492;p6"/>
            <p:cNvCxnSpPr>
              <a:stCxn id="486" idx="7"/>
              <a:endCxn id="48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493" name="Google Shape;493;p6"/>
            <p:cNvCxnSpPr>
              <a:stCxn id="487" idx="4"/>
              <a:endCxn id="48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494" name="Google Shape;494;p6"/>
          <p:cNvGrpSpPr/>
          <p:nvPr/>
        </p:nvGrpSpPr>
        <p:grpSpPr>
          <a:xfrm>
            <a:off x="4053204" y="1223039"/>
            <a:ext cx="720064" cy="612040"/>
            <a:chOff x="5375920" y="800720"/>
            <a:chExt cx="720064" cy="612040"/>
          </a:xfrm>
        </p:grpSpPr>
        <p:sp>
          <p:nvSpPr>
            <p:cNvPr id="495" name="Google Shape;495;p6"/>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6" name="Google Shape;496;p6"/>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6"/>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6"/>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6"/>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0" name="Google Shape;500;p6"/>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01" name="Google Shape;501;p6"/>
            <p:cNvCxnSpPr>
              <a:stCxn id="495" idx="4"/>
              <a:endCxn id="49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502" name="Google Shape;502;p6"/>
            <p:cNvCxnSpPr>
              <a:stCxn id="496" idx="6"/>
              <a:endCxn id="49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503" name="Google Shape;503;p6"/>
            <p:cNvCxnSpPr>
              <a:stCxn id="500" idx="4"/>
              <a:endCxn id="49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504" name="Google Shape;504;p6"/>
            <p:cNvCxnSpPr>
              <a:stCxn id="496" idx="6"/>
              <a:endCxn id="49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505" name="Google Shape;505;p6"/>
            <p:cNvCxnSpPr>
              <a:stCxn id="499" idx="7"/>
              <a:endCxn id="49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506" name="Google Shape;506;p6"/>
            <p:cNvCxnSpPr>
              <a:stCxn id="500" idx="4"/>
              <a:endCxn id="49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grpSp>
        <p:nvGrpSpPr>
          <p:cNvPr id="507" name="Google Shape;507;p6"/>
          <p:cNvGrpSpPr/>
          <p:nvPr/>
        </p:nvGrpSpPr>
        <p:grpSpPr>
          <a:xfrm>
            <a:off x="2346846" y="4620860"/>
            <a:ext cx="432000" cy="432000"/>
            <a:chOff x="4217157" y="3563287"/>
            <a:chExt cx="432000" cy="432000"/>
          </a:xfrm>
        </p:grpSpPr>
        <p:sp>
          <p:nvSpPr>
            <p:cNvPr id="508" name="Google Shape;508;p6"/>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09" name="Google Shape;509;p6"/>
            <p:cNvPicPr preferRelativeResize="0"/>
            <p:nvPr/>
          </p:nvPicPr>
          <p:blipFill rotWithShape="1">
            <a:blip r:embed="rId3">
              <a:alphaModFix/>
            </a:blip>
            <a:srcRect/>
            <a:stretch/>
          </p:blipFill>
          <p:spPr>
            <a:xfrm>
              <a:off x="4278795" y="3624925"/>
              <a:ext cx="308725" cy="308725"/>
            </a:xfrm>
            <a:prstGeom prst="rect">
              <a:avLst/>
            </a:prstGeom>
            <a:noFill/>
            <a:ln>
              <a:noFill/>
            </a:ln>
          </p:spPr>
        </p:pic>
      </p:grpSp>
      <p:grpSp>
        <p:nvGrpSpPr>
          <p:cNvPr id="510" name="Google Shape;510;p6"/>
          <p:cNvGrpSpPr/>
          <p:nvPr/>
        </p:nvGrpSpPr>
        <p:grpSpPr>
          <a:xfrm>
            <a:off x="1556568" y="5124916"/>
            <a:ext cx="432000" cy="432000"/>
            <a:chOff x="4217157" y="3563287"/>
            <a:chExt cx="432000" cy="432000"/>
          </a:xfrm>
        </p:grpSpPr>
        <p:sp>
          <p:nvSpPr>
            <p:cNvPr id="511" name="Google Shape;511;p6"/>
            <p:cNvSpPr/>
            <p:nvPr/>
          </p:nvSpPr>
          <p:spPr>
            <a:xfrm>
              <a:off x="4217157" y="3563287"/>
              <a:ext cx="432000" cy="432000"/>
            </a:xfrm>
            <a:prstGeom prst="ellipse">
              <a:avLst/>
            </a:prstGeom>
            <a:solidFill>
              <a:srgbClr val="FFFFFF"/>
            </a:solidFill>
            <a:ln w="25400" cap="flat" cmpd="sng">
              <a:solidFill>
                <a:srgbClr val="799E2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2" name="Google Shape;512;p6"/>
            <p:cNvPicPr preferRelativeResize="0"/>
            <p:nvPr/>
          </p:nvPicPr>
          <p:blipFill rotWithShape="1">
            <a:blip r:embed="rId4">
              <a:alphaModFix/>
            </a:blip>
            <a:srcRect/>
            <a:stretch/>
          </p:blipFill>
          <p:spPr>
            <a:xfrm>
              <a:off x="4278795" y="3624925"/>
              <a:ext cx="308725" cy="308725"/>
            </a:xfrm>
            <a:prstGeom prst="rect">
              <a:avLst/>
            </a:prstGeom>
            <a:noFill/>
            <a:ln>
              <a:noFill/>
            </a:ln>
          </p:spPr>
        </p:pic>
      </p:grpSp>
      <p:grpSp>
        <p:nvGrpSpPr>
          <p:cNvPr id="513" name="Google Shape;513;p6"/>
          <p:cNvGrpSpPr/>
          <p:nvPr/>
        </p:nvGrpSpPr>
        <p:grpSpPr>
          <a:xfrm>
            <a:off x="2108037" y="5124916"/>
            <a:ext cx="432000" cy="432000"/>
            <a:chOff x="4217157" y="3563287"/>
            <a:chExt cx="432000" cy="432000"/>
          </a:xfrm>
        </p:grpSpPr>
        <p:sp>
          <p:nvSpPr>
            <p:cNvPr id="514" name="Google Shape;514;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5" name="Google Shape;515;p6"/>
            <p:cNvPicPr preferRelativeResize="0"/>
            <p:nvPr/>
          </p:nvPicPr>
          <p:blipFill rotWithShape="1">
            <a:blip r:embed="rId5">
              <a:alphaModFix/>
            </a:blip>
            <a:srcRect/>
            <a:stretch/>
          </p:blipFill>
          <p:spPr>
            <a:xfrm>
              <a:off x="4278795" y="3624925"/>
              <a:ext cx="308725" cy="308725"/>
            </a:xfrm>
            <a:prstGeom prst="rect">
              <a:avLst/>
            </a:prstGeom>
            <a:noFill/>
            <a:ln>
              <a:noFill/>
            </a:ln>
          </p:spPr>
        </p:pic>
      </p:grpSp>
      <p:grpSp>
        <p:nvGrpSpPr>
          <p:cNvPr id="516" name="Google Shape;516;p6"/>
          <p:cNvGrpSpPr/>
          <p:nvPr/>
        </p:nvGrpSpPr>
        <p:grpSpPr>
          <a:xfrm>
            <a:off x="2659506" y="5124916"/>
            <a:ext cx="432000" cy="432000"/>
            <a:chOff x="4217157" y="3563287"/>
            <a:chExt cx="432000" cy="432000"/>
          </a:xfrm>
        </p:grpSpPr>
        <p:sp>
          <p:nvSpPr>
            <p:cNvPr id="517" name="Google Shape;517;p6"/>
            <p:cNvSpPr/>
            <p:nvPr/>
          </p:nvSpPr>
          <p:spPr>
            <a:xfrm>
              <a:off x="4217157" y="3563287"/>
              <a:ext cx="432000" cy="432000"/>
            </a:xfrm>
            <a:prstGeom prst="ellipse">
              <a:avLst/>
            </a:prstGeom>
            <a:solidFill>
              <a:srgbClr val="FFFFFF"/>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8" name="Google Shape;518;p6"/>
            <p:cNvPicPr preferRelativeResize="0"/>
            <p:nvPr/>
          </p:nvPicPr>
          <p:blipFill rotWithShape="1">
            <a:blip r:embed="rId6">
              <a:alphaModFix/>
            </a:blip>
            <a:srcRect/>
            <a:stretch/>
          </p:blipFill>
          <p:spPr>
            <a:xfrm>
              <a:off x="4278795" y="3624925"/>
              <a:ext cx="308725" cy="308725"/>
            </a:xfrm>
            <a:prstGeom prst="rect">
              <a:avLst/>
            </a:prstGeom>
            <a:noFill/>
            <a:ln>
              <a:noFill/>
            </a:ln>
          </p:spPr>
        </p:pic>
      </p:grpSp>
      <p:grpSp>
        <p:nvGrpSpPr>
          <p:cNvPr id="519" name="Google Shape;519;p6"/>
          <p:cNvGrpSpPr/>
          <p:nvPr/>
        </p:nvGrpSpPr>
        <p:grpSpPr>
          <a:xfrm>
            <a:off x="3210974" y="5124916"/>
            <a:ext cx="432000" cy="432000"/>
            <a:chOff x="4217157" y="3563287"/>
            <a:chExt cx="432000" cy="432000"/>
          </a:xfrm>
        </p:grpSpPr>
        <p:sp>
          <p:nvSpPr>
            <p:cNvPr id="520" name="Google Shape;520;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1" name="Google Shape;521;p6"/>
            <p:cNvPicPr preferRelativeResize="0"/>
            <p:nvPr/>
          </p:nvPicPr>
          <p:blipFill rotWithShape="1">
            <a:blip r:embed="rId7">
              <a:alphaModFix/>
            </a:blip>
            <a:srcRect/>
            <a:stretch/>
          </p:blipFill>
          <p:spPr>
            <a:xfrm>
              <a:off x="4278795" y="3624925"/>
              <a:ext cx="308725" cy="308725"/>
            </a:xfrm>
            <a:prstGeom prst="rect">
              <a:avLst/>
            </a:prstGeom>
            <a:noFill/>
            <a:ln>
              <a:noFill/>
            </a:ln>
          </p:spPr>
        </p:pic>
      </p:grpSp>
      <p:pic>
        <p:nvPicPr>
          <p:cNvPr id="525" name="Google Shape;525;p6"/>
          <p:cNvPicPr preferRelativeResize="0"/>
          <p:nvPr/>
        </p:nvPicPr>
        <p:blipFill rotWithShape="1">
          <a:blip r:embed="rId8">
            <a:alphaModFix/>
          </a:blip>
          <a:srcRect/>
          <a:stretch/>
        </p:blipFill>
        <p:spPr>
          <a:xfrm>
            <a:off x="2706885" y="3370291"/>
            <a:ext cx="432000" cy="432000"/>
          </a:xfrm>
          <a:prstGeom prst="rect">
            <a:avLst/>
          </a:prstGeom>
          <a:noFill/>
          <a:ln>
            <a:noFill/>
          </a:ln>
        </p:spPr>
      </p:pic>
      <p:cxnSp>
        <p:nvCxnSpPr>
          <p:cNvPr id="526" name="Google Shape;526;p6"/>
          <p:cNvCxnSpPr/>
          <p:nvPr/>
        </p:nvCxnSpPr>
        <p:spPr>
          <a:xfrm>
            <a:off x="4291062" y="2496624"/>
            <a:ext cx="12700" cy="2952328"/>
          </a:xfrm>
          <a:prstGeom prst="curvedConnector3">
            <a:avLst>
              <a:gd name="adj1" fmla="val 5861764"/>
            </a:avLst>
          </a:prstGeom>
          <a:noFill/>
          <a:ln w="187325" cap="flat" cmpd="sng">
            <a:solidFill>
              <a:srgbClr val="E1E6F5"/>
            </a:solidFill>
            <a:prstDash val="solid"/>
            <a:miter lim="800000"/>
            <a:headEnd type="triangle" w="sm" len="sm"/>
            <a:tailEnd type="triangle" w="sm" len="sm"/>
          </a:ln>
        </p:spPr>
      </p:cxnSp>
      <p:cxnSp>
        <p:nvCxnSpPr>
          <p:cNvPr id="527" name="Google Shape;527;p6"/>
          <p:cNvCxnSpPr/>
          <p:nvPr/>
        </p:nvCxnSpPr>
        <p:spPr>
          <a:xfrm>
            <a:off x="906686" y="2496624"/>
            <a:ext cx="72008" cy="2952328"/>
          </a:xfrm>
          <a:prstGeom prst="curvedConnector3">
            <a:avLst>
              <a:gd name="adj1" fmla="val -877944"/>
            </a:avLst>
          </a:prstGeom>
          <a:noFill/>
          <a:ln w="187325" cap="flat" cmpd="sng">
            <a:solidFill>
              <a:srgbClr val="E1E6F5"/>
            </a:solidFill>
            <a:prstDash val="solid"/>
            <a:miter lim="800000"/>
            <a:headEnd type="triangle" w="sm" len="sm"/>
            <a:tailEnd type="triangle" w="sm" len="sm"/>
          </a:ln>
        </p:spPr>
      </p:cxnSp>
      <p:sp>
        <p:nvSpPr>
          <p:cNvPr id="528" name="Google Shape;528;p6"/>
          <p:cNvSpPr/>
          <p:nvPr/>
        </p:nvSpPr>
        <p:spPr>
          <a:xfrm>
            <a:off x="1338734" y="2369880"/>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9" name="Google Shape;529;p6"/>
          <p:cNvSpPr/>
          <p:nvPr/>
        </p:nvSpPr>
        <p:spPr>
          <a:xfrm rot="10800000">
            <a:off x="3498975" y="2316604"/>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02" name="Ryhmä 101">
            <a:extLst>
              <a:ext uri="{FF2B5EF4-FFF2-40B4-BE49-F238E27FC236}">
                <a16:creationId xmlns:a16="http://schemas.microsoft.com/office/drawing/2014/main" id="{D7B034C0-9BC9-4D35-BCB7-8E20BBB9F14C}"/>
              </a:ext>
            </a:extLst>
          </p:cNvPr>
          <p:cNvGrpSpPr/>
          <p:nvPr/>
        </p:nvGrpSpPr>
        <p:grpSpPr>
          <a:xfrm>
            <a:off x="2115636" y="3321969"/>
            <a:ext cx="507303" cy="483955"/>
            <a:chOff x="899592" y="3147814"/>
            <a:chExt cx="432000" cy="432000"/>
          </a:xfrm>
        </p:grpSpPr>
        <p:sp>
          <p:nvSpPr>
            <p:cNvPr id="103" name="Ellipsi 102">
              <a:extLst>
                <a:ext uri="{FF2B5EF4-FFF2-40B4-BE49-F238E27FC236}">
                  <a16:creationId xmlns:a16="http://schemas.microsoft.com/office/drawing/2014/main" id="{B87417B0-E905-4592-A947-31A36E0EE0B0}"/>
                </a:ext>
              </a:extLst>
            </p:cNvPr>
            <p:cNvSpPr/>
            <p:nvPr/>
          </p:nvSpPr>
          <p:spPr>
            <a:xfrm>
              <a:off x="899592" y="3147814"/>
              <a:ext cx="432000" cy="432000"/>
            </a:xfrm>
            <a:prstGeom prst="ellipse">
              <a:avLst/>
            </a:prstGeom>
            <a:solidFill>
              <a:srgbClr val="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Arial"/>
                <a:sym typeface="Arial"/>
              </a:endParaRPr>
            </a:p>
          </p:txBody>
        </p:sp>
        <p:pic>
          <p:nvPicPr>
            <p:cNvPr id="104" name="Kuva 103">
              <a:extLst>
                <a:ext uri="{FF2B5EF4-FFF2-40B4-BE49-F238E27FC236}">
                  <a16:creationId xmlns:a16="http://schemas.microsoft.com/office/drawing/2014/main" id="{99EB5601-F4E0-46C6-953B-3E99F6572C6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899624" y="3219854"/>
              <a:ext cx="288000" cy="288000"/>
            </a:xfrm>
            <a:prstGeom prst="rect">
              <a:avLst/>
            </a:prstGeom>
          </p:spPr>
        </p:pic>
        <p:pic>
          <p:nvPicPr>
            <p:cNvPr id="105" name="Kuva 104">
              <a:extLst>
                <a:ext uri="{FF2B5EF4-FFF2-40B4-BE49-F238E27FC236}">
                  <a16:creationId xmlns:a16="http://schemas.microsoft.com/office/drawing/2014/main" id="{EEFAFEEE-A74D-49E9-A52C-31B613E8993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971632" y="3219854"/>
              <a:ext cx="288000" cy="288000"/>
            </a:xfrm>
            <a:prstGeom prst="rect">
              <a:avLst/>
            </a:prstGeom>
          </p:spPr>
        </p:pic>
        <p:pic>
          <p:nvPicPr>
            <p:cNvPr id="106" name="Kuva 105">
              <a:extLst>
                <a:ext uri="{FF2B5EF4-FFF2-40B4-BE49-F238E27FC236}">
                  <a16:creationId xmlns:a16="http://schemas.microsoft.com/office/drawing/2014/main" id="{F1039ADA-042B-4F5D-A680-82D9D4E43AD8}"/>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1043592" y="3219854"/>
              <a:ext cx="288000" cy="288000"/>
            </a:xfrm>
            <a:prstGeom prst="rect">
              <a:avLst/>
            </a:prstGeom>
          </p:spPr>
        </p:pic>
      </p:grpSp>
      <p:sp>
        <p:nvSpPr>
          <p:cNvPr id="5" name="Suorakulmio 4">
            <a:extLst>
              <a:ext uri="{FF2B5EF4-FFF2-40B4-BE49-F238E27FC236}">
                <a16:creationId xmlns:a16="http://schemas.microsoft.com/office/drawing/2014/main" id="{1C9532BF-619A-4357-928D-001642CDA299}"/>
              </a:ext>
            </a:extLst>
          </p:cNvPr>
          <p:cNvSpPr/>
          <p:nvPr/>
        </p:nvSpPr>
        <p:spPr>
          <a:xfrm>
            <a:off x="5915416" y="207564"/>
            <a:ext cx="5886867" cy="5991284"/>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114300" lvl="0">
              <a:lnSpc>
                <a:spcPct val="90000"/>
              </a:lnSpc>
              <a:spcBef>
                <a:spcPts val="1200"/>
              </a:spcBef>
              <a:buClr>
                <a:srgbClr val="365ABD"/>
              </a:buClr>
              <a:buSzPts val="1800"/>
            </a:pPr>
            <a:r>
              <a:rPr lang="fi-FI" sz="2400" dirty="0">
                <a:solidFill>
                  <a:schemeClr val="accent1"/>
                </a:solidFill>
                <a:cs typeface="Arial"/>
              </a:rPr>
              <a:t>Koordinaatioryhmä</a:t>
            </a:r>
          </a:p>
          <a:p>
            <a:pPr marL="457200" lvl="0" indent="-342900">
              <a:lnSpc>
                <a:spcPct val="90000"/>
              </a:lnSpc>
              <a:spcBef>
                <a:spcPts val="600"/>
              </a:spcBef>
              <a:buClr>
                <a:srgbClr val="365ABD"/>
              </a:buClr>
              <a:buSzPts val="1800"/>
              <a:buFont typeface="Arial"/>
              <a:buChar char="•"/>
            </a:pPr>
            <a:r>
              <a:rPr lang="fi-FI" sz="1800" dirty="0">
                <a:solidFill>
                  <a:srgbClr val="000000"/>
                </a:solidFill>
                <a:cs typeface="Arial"/>
              </a:rPr>
              <a:t>Sihteeristön organisoima vaihtuvajäseninen ja joustavasti toimiva asiantuntijoiden ryhmä</a:t>
            </a:r>
          </a:p>
          <a:p>
            <a:pPr marL="457200" lvl="0" indent="-342900">
              <a:lnSpc>
                <a:spcPct val="90000"/>
              </a:lnSpc>
              <a:spcBef>
                <a:spcPts val="600"/>
              </a:spcBef>
              <a:buClr>
                <a:srgbClr val="365ABD"/>
              </a:buClr>
              <a:buSzPts val="1800"/>
              <a:buFont typeface="Arial"/>
              <a:buChar char="•"/>
            </a:pPr>
            <a:r>
              <a:rPr lang="fi-FI" sz="1800" dirty="0">
                <a:solidFill>
                  <a:srgbClr val="000000"/>
                </a:solidFill>
                <a:cs typeface="Arial"/>
              </a:rPr>
              <a:t>Osallistuu asiantuntemuksensa puitteissa syötteiden valmisteluun ja käsittelyyn yhteistyössä toimijoiden, verkostojen ja ekosysteemien kanssa</a:t>
            </a:r>
          </a:p>
          <a:p>
            <a:pPr marL="457200" lvl="0" indent="-342900">
              <a:lnSpc>
                <a:spcPct val="90000"/>
              </a:lnSpc>
              <a:spcBef>
                <a:spcPts val="600"/>
              </a:spcBef>
              <a:buClr>
                <a:srgbClr val="365ABD"/>
              </a:buClr>
              <a:buSzPts val="1800"/>
              <a:buFont typeface="Arial"/>
              <a:buChar char="•"/>
            </a:pPr>
            <a:r>
              <a:rPr lang="fi-FI" sz="1800" dirty="0">
                <a:solidFill>
                  <a:srgbClr val="000000"/>
                </a:solidFill>
                <a:cs typeface="Arial"/>
              </a:rPr>
              <a:t>Tukee sihteeristöä yhteistyön toimintamallin toteuttamisessa ja kehittämisessä kokonaisuutena</a:t>
            </a:r>
          </a:p>
          <a:p>
            <a:pPr marL="114300" lvl="0">
              <a:lnSpc>
                <a:spcPct val="90000"/>
              </a:lnSpc>
              <a:spcBef>
                <a:spcPts val="600"/>
              </a:spcBef>
              <a:buClr>
                <a:srgbClr val="365ABD"/>
              </a:buClr>
              <a:buSzPts val="1800"/>
            </a:pPr>
            <a:r>
              <a:rPr lang="fi-FI" sz="2400" dirty="0">
                <a:solidFill>
                  <a:schemeClr val="accent1"/>
                </a:solidFill>
                <a:cs typeface="Arial"/>
              </a:rPr>
              <a:t>Sihteeristö</a:t>
            </a:r>
            <a:endParaRPr lang="fi-FI" sz="1800" dirty="0">
              <a:solidFill>
                <a:schemeClr val="accent1"/>
              </a:solidFill>
              <a:cs typeface="Arial"/>
            </a:endParaRPr>
          </a:p>
          <a:p>
            <a:pPr marL="457200" lvl="0" indent="-342900">
              <a:lnSpc>
                <a:spcPct val="90000"/>
              </a:lnSpc>
              <a:spcBef>
                <a:spcPts val="600"/>
              </a:spcBef>
              <a:buClr>
                <a:srgbClr val="365ABD"/>
              </a:buClr>
              <a:buSzPts val="1800"/>
              <a:buFont typeface="Arial"/>
              <a:buChar char="•"/>
            </a:pPr>
            <a:r>
              <a:rPr lang="fi-FI" sz="1800" dirty="0">
                <a:solidFill>
                  <a:srgbClr val="000000"/>
                </a:solidFill>
                <a:cs typeface="Arial"/>
              </a:rPr>
              <a:t>VM:n organisoima asetettu resurssi</a:t>
            </a:r>
          </a:p>
          <a:p>
            <a:pPr marL="457200" lvl="0" indent="-342900">
              <a:lnSpc>
                <a:spcPct val="90000"/>
              </a:lnSpc>
              <a:spcBef>
                <a:spcPts val="600"/>
              </a:spcBef>
              <a:buClr>
                <a:srgbClr val="365ABD"/>
              </a:buClr>
              <a:buSzPts val="1800"/>
              <a:buFont typeface="Arial"/>
              <a:buChar char="•"/>
            </a:pPr>
            <a:r>
              <a:rPr lang="fi-FI" sz="1800" dirty="0">
                <a:solidFill>
                  <a:srgbClr val="000000"/>
                </a:solidFill>
                <a:cs typeface="Arial"/>
              </a:rPr>
              <a:t>Valmistelee ja tukee asetettujen ryhmien työtä</a:t>
            </a:r>
          </a:p>
          <a:p>
            <a:pPr marL="457200" lvl="0" indent="-342900">
              <a:lnSpc>
                <a:spcPct val="90000"/>
              </a:lnSpc>
              <a:spcBef>
                <a:spcPts val="600"/>
              </a:spcBef>
              <a:buClr>
                <a:srgbClr val="365ABD"/>
              </a:buClr>
              <a:buSzPts val="1800"/>
              <a:buFont typeface="Arial"/>
              <a:buChar char="•"/>
            </a:pPr>
            <a:r>
              <a:rPr lang="fi-FI" sz="1800" dirty="0">
                <a:solidFill>
                  <a:srgbClr val="000000"/>
                </a:solidFill>
                <a:cs typeface="Arial"/>
              </a:rPr>
              <a:t>Ottaa vastaan syötteitä toimijoilta, verkostoilta ja ekosysteemeiltä ja valmistelee ne asetettujen ryhmien käsiteltäväksi</a:t>
            </a:r>
          </a:p>
          <a:p>
            <a:pPr marL="457200" lvl="0" indent="-342900">
              <a:lnSpc>
                <a:spcPct val="90000"/>
              </a:lnSpc>
              <a:spcBef>
                <a:spcPts val="600"/>
              </a:spcBef>
              <a:buClr>
                <a:srgbClr val="365ABD"/>
              </a:buClr>
              <a:buSzPts val="1800"/>
              <a:buFont typeface="Arial"/>
              <a:buChar char="•"/>
            </a:pPr>
            <a:r>
              <a:rPr lang="fi-FI" sz="1800" dirty="0">
                <a:solidFill>
                  <a:srgbClr val="000000"/>
                </a:solidFill>
                <a:cs typeface="Arial"/>
              </a:rPr>
              <a:t>Edistää syötteiden käsittelyä asetettavissa työryhmissä yhteistyössä toimijoiden, verkostojen ja ekosysteemien kanssa</a:t>
            </a:r>
          </a:p>
          <a:p>
            <a:pPr marL="457200" lvl="0" indent="-342900">
              <a:lnSpc>
                <a:spcPct val="90000"/>
              </a:lnSpc>
              <a:spcBef>
                <a:spcPts val="600"/>
              </a:spcBef>
              <a:buClr>
                <a:srgbClr val="365ABD"/>
              </a:buClr>
              <a:buSzPts val="1800"/>
              <a:buFont typeface="Arial"/>
              <a:buChar char="•"/>
            </a:pPr>
            <a:r>
              <a:rPr lang="fi-FI" sz="1800" dirty="0">
                <a:solidFill>
                  <a:srgbClr val="000000"/>
                </a:solidFill>
                <a:cs typeface="Arial"/>
              </a:rPr>
              <a:t>Arvioi ja kehittää yhteistyön toimintamallia asetettujen tavoitteiden mukaisesti</a:t>
            </a:r>
          </a:p>
        </p:txBody>
      </p:sp>
      <p:sp>
        <p:nvSpPr>
          <p:cNvPr id="6" name="Nuoli: Oikea 5">
            <a:extLst>
              <a:ext uri="{FF2B5EF4-FFF2-40B4-BE49-F238E27FC236}">
                <a16:creationId xmlns:a16="http://schemas.microsoft.com/office/drawing/2014/main" id="{5C9CB4AA-19C8-48DF-AB5B-E02095140A78}"/>
              </a:ext>
            </a:extLst>
          </p:cNvPr>
          <p:cNvSpPr/>
          <p:nvPr/>
        </p:nvSpPr>
        <p:spPr>
          <a:xfrm>
            <a:off x="4880911" y="2204916"/>
            <a:ext cx="925835" cy="774154"/>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2" name="Suorakulmio 1">
            <a:extLst>
              <a:ext uri="{FF2B5EF4-FFF2-40B4-BE49-F238E27FC236}">
                <a16:creationId xmlns:a16="http://schemas.microsoft.com/office/drawing/2014/main" id="{75420F4B-4328-4140-AC5C-E5A447BABCBB}"/>
              </a:ext>
            </a:extLst>
          </p:cNvPr>
          <p:cNvSpPr/>
          <p:nvPr/>
        </p:nvSpPr>
        <p:spPr>
          <a:xfrm>
            <a:off x="245663" y="2080739"/>
            <a:ext cx="4435132" cy="1200329"/>
          </a:xfrm>
          <a:prstGeom prst="rect">
            <a:avLst/>
          </a:prstGeom>
        </p:spPr>
        <p:txBody>
          <a:bodyPr wrap="square">
            <a:spAutoFit/>
          </a:bodyPr>
          <a:lstStyle/>
          <a:p>
            <a:pPr algn="ctr">
              <a:buSzPts val="1200"/>
              <a:defRPr/>
            </a:pPr>
            <a:r>
              <a:rPr lang="fi-FI" sz="3600" b="1" dirty="0">
                <a:solidFill>
                  <a:srgbClr val="365ABD"/>
                </a:solidFill>
              </a:rPr>
              <a:t>Koordinaatioryhmä</a:t>
            </a:r>
          </a:p>
          <a:p>
            <a:pPr lvl="0" algn="ctr">
              <a:buSzPts val="1200"/>
              <a:defRPr/>
            </a:pPr>
            <a:r>
              <a:rPr lang="fi-FI" sz="3600" b="1" dirty="0">
                <a:solidFill>
                  <a:srgbClr val="365ABD"/>
                </a:solidFill>
              </a:rPr>
              <a:t>ja sihteeristö</a:t>
            </a:r>
          </a:p>
        </p:txBody>
      </p:sp>
    </p:spTree>
    <p:extLst>
      <p:ext uri="{BB962C8B-B14F-4D97-AF65-F5344CB8AC3E}">
        <p14:creationId xmlns:p14="http://schemas.microsoft.com/office/powerpoint/2010/main" val="1569275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98" name="Google Shape;441;p6">
            <a:extLst>
              <a:ext uri="{FF2B5EF4-FFF2-40B4-BE49-F238E27FC236}">
                <a16:creationId xmlns:a16="http://schemas.microsoft.com/office/drawing/2014/main" id="{2AC912E6-300E-4471-A589-DDB9A63EDD47}"/>
              </a:ext>
            </a:extLst>
          </p:cNvPr>
          <p:cNvSpPr/>
          <p:nvPr/>
        </p:nvSpPr>
        <p:spPr>
          <a:xfrm>
            <a:off x="529963" y="719960"/>
            <a:ext cx="4239511" cy="485301"/>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dirty="0">
                <a:ln>
                  <a:noFill/>
                </a:ln>
                <a:solidFill>
                  <a:srgbClr val="365ABD"/>
                </a:solidFill>
                <a:effectLst/>
                <a:uLnTx/>
                <a:uFillTx/>
                <a:latin typeface="Arial"/>
                <a:ea typeface="Arial"/>
                <a:cs typeface="Arial"/>
                <a:sym typeface="Arial"/>
              </a:rPr>
              <a:t>Toimijat, verkostot ja ekosysteemit</a:t>
            </a:r>
            <a:endParaRPr kumimoji="0" sz="1600" b="0" i="0" u="none" strike="noStrike" kern="0" cap="none" spc="0" normalizeH="0" baseline="0" noProof="0" dirty="0">
              <a:ln>
                <a:noFill/>
              </a:ln>
              <a:solidFill>
                <a:srgbClr val="365ABD"/>
              </a:solidFill>
              <a:effectLst/>
              <a:uLnTx/>
              <a:uFillTx/>
              <a:latin typeface="Arial"/>
              <a:ea typeface="Arial"/>
              <a:cs typeface="Arial"/>
              <a:sym typeface="Arial"/>
            </a:endParaRPr>
          </a:p>
        </p:txBody>
      </p:sp>
      <p:sp>
        <p:nvSpPr>
          <p:cNvPr id="436" name="Google Shape;436;p6"/>
          <p:cNvSpPr txBox="1">
            <a:spLocks noGrp="1"/>
          </p:cNvSpPr>
          <p:nvPr>
            <p:ph type="sldNum" idx="12"/>
          </p:nvPr>
        </p:nvSpPr>
        <p:spPr>
          <a:xfrm>
            <a:off x="400528" y="6471034"/>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0" cap="none" spc="0" normalizeH="0" baseline="0" noProof="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16</a:t>
            </a:fld>
            <a:endParaRPr kumimoji="0" sz="900" b="0" i="0" u="none" strike="noStrike" kern="0" cap="none" spc="0" normalizeH="0" baseline="0" noProof="0">
              <a:ln>
                <a:noFill/>
              </a:ln>
              <a:solidFill>
                <a:srgbClr val="365ABD"/>
              </a:solidFill>
              <a:effectLst/>
              <a:uLnTx/>
              <a:uFillTx/>
              <a:latin typeface="Arial"/>
              <a:cs typeface="Arial"/>
              <a:sym typeface="Arial"/>
            </a:endParaRPr>
          </a:p>
        </p:txBody>
      </p:sp>
      <p:sp>
        <p:nvSpPr>
          <p:cNvPr id="439" name="Google Shape;439;p6"/>
          <p:cNvSpPr/>
          <p:nvPr/>
        </p:nvSpPr>
        <p:spPr>
          <a:xfrm>
            <a:off x="1194718" y="3730527"/>
            <a:ext cx="2880320" cy="2058803"/>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3600" b="0" i="0" u="none" strike="noStrike" kern="0" cap="none" spc="0" normalizeH="0" baseline="0" noProof="0" dirty="0">
              <a:ln>
                <a:noFill/>
              </a:ln>
              <a:solidFill>
                <a:srgbClr val="365ABD"/>
              </a:solidFill>
              <a:effectLst/>
              <a:uLnTx/>
              <a:uFillTx/>
              <a:latin typeface="Arial"/>
              <a:ea typeface="Arial"/>
              <a:cs typeface="Arial"/>
              <a:sym typeface="Arial"/>
            </a:endParaRPr>
          </a:p>
        </p:txBody>
      </p:sp>
      <p:sp>
        <p:nvSpPr>
          <p:cNvPr id="440" name="Google Shape;440;p6"/>
          <p:cNvSpPr/>
          <p:nvPr/>
        </p:nvSpPr>
        <p:spPr>
          <a:xfrm>
            <a:off x="1194718" y="2269054"/>
            <a:ext cx="2880320" cy="1250638"/>
          </a:xfrm>
          <a:prstGeom prst="rect">
            <a:avLst/>
          </a:prstGeom>
          <a:solidFill>
            <a:schemeClr val="lt1"/>
          </a:solidFill>
          <a:ln w="12700" cap="flat" cmpd="sng">
            <a:solidFill>
              <a:schemeClr val="dk2"/>
            </a:solidFill>
            <a:prstDash val="dash"/>
            <a:miter lim="800000"/>
            <a:headEnd type="none" w="sm" len="sm"/>
            <a:tailEnd type="none" w="sm" len="sm"/>
          </a:ln>
        </p:spPr>
        <p:txBody>
          <a:bodyPr spcFirstLastPara="1" wrap="square" lIns="91425" tIns="45700" rIns="91425" bIns="45700" anchor="t" anchorCtr="0">
            <a:noAutofit/>
          </a:bodyPr>
          <a:lstStyle/>
          <a:p>
            <a:pPr algn="ctr">
              <a:buSzPts val="1200"/>
              <a:defRPr/>
            </a:pPr>
            <a:r>
              <a:rPr lang="fi-FI" sz="1600" dirty="0">
                <a:solidFill>
                  <a:srgbClr val="365ABD"/>
                </a:solidFill>
              </a:rPr>
              <a:t>Koordinaatioryhmä</a:t>
            </a:r>
            <a:endParaRPr lang="fi-FI" sz="1200" dirty="0">
              <a:solidFill>
                <a:srgbClr val="365ABD"/>
              </a:solidFill>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fi-FI" sz="1600" dirty="0">
                <a:solidFill>
                  <a:srgbClr val="365ABD"/>
                </a:solidFill>
              </a:rPr>
              <a:t>j</a:t>
            </a:r>
            <a:r>
              <a:rPr kumimoji="0" lang="fi-FI" sz="1600" b="0" i="0" u="none" strike="noStrike" kern="0" cap="none" spc="0" normalizeH="0" baseline="0" noProof="0" dirty="0">
                <a:ln>
                  <a:noFill/>
                </a:ln>
                <a:solidFill>
                  <a:srgbClr val="365ABD"/>
                </a:solidFill>
                <a:effectLst/>
                <a:uLnTx/>
                <a:uFillTx/>
                <a:latin typeface="Arial"/>
                <a:ea typeface="Arial"/>
                <a:cs typeface="Arial"/>
                <a:sym typeface="Arial"/>
              </a:rPr>
              <a:t>a sihteeristö</a:t>
            </a:r>
            <a:endParaRPr kumimoji="0" sz="1200" b="0" i="0" u="none" strike="noStrike" kern="0" cap="none" spc="0" normalizeH="0" baseline="0" noProof="0" dirty="0">
              <a:ln>
                <a:noFill/>
              </a:ln>
              <a:solidFill>
                <a:srgbClr val="365ABD"/>
              </a:solidFill>
              <a:effectLst/>
              <a:uLnTx/>
              <a:uFillTx/>
              <a:latin typeface="Arial"/>
              <a:ea typeface="Arial"/>
              <a:cs typeface="Arial"/>
              <a:sym typeface="Arial"/>
            </a:endParaRPr>
          </a:p>
        </p:txBody>
      </p:sp>
      <p:grpSp>
        <p:nvGrpSpPr>
          <p:cNvPr id="442" name="Google Shape;442;p6"/>
          <p:cNvGrpSpPr/>
          <p:nvPr/>
        </p:nvGrpSpPr>
        <p:grpSpPr>
          <a:xfrm>
            <a:off x="762670" y="1155721"/>
            <a:ext cx="720064" cy="612040"/>
            <a:chOff x="5375920" y="800720"/>
            <a:chExt cx="720064" cy="612040"/>
          </a:xfrm>
        </p:grpSpPr>
        <p:sp>
          <p:nvSpPr>
            <p:cNvPr id="443" name="Google Shape;443;p6"/>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6"/>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6"/>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6" name="Google Shape;446;p6"/>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7" name="Google Shape;447;p6"/>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8" name="Google Shape;448;p6"/>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49" name="Google Shape;449;p6"/>
            <p:cNvCxnSpPr>
              <a:stCxn id="443" idx="4"/>
              <a:endCxn id="44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450" name="Google Shape;450;p6"/>
            <p:cNvCxnSpPr>
              <a:stCxn id="444" idx="6"/>
              <a:endCxn id="44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451" name="Google Shape;451;p6"/>
            <p:cNvCxnSpPr>
              <a:stCxn id="448" idx="4"/>
              <a:endCxn id="44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452" name="Google Shape;452;p6"/>
            <p:cNvCxnSpPr>
              <a:stCxn id="444" idx="6"/>
              <a:endCxn id="44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453" name="Google Shape;453;p6"/>
            <p:cNvCxnSpPr>
              <a:stCxn id="447" idx="7"/>
              <a:endCxn id="44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454" name="Google Shape;454;p6"/>
            <p:cNvCxnSpPr>
              <a:stCxn id="448" idx="4"/>
              <a:endCxn id="44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55" name="Google Shape;455;p6"/>
          <p:cNvGrpSpPr/>
          <p:nvPr/>
        </p:nvGrpSpPr>
        <p:grpSpPr>
          <a:xfrm>
            <a:off x="1585303" y="1155721"/>
            <a:ext cx="720064" cy="612040"/>
            <a:chOff x="5375920" y="800720"/>
            <a:chExt cx="720064" cy="612040"/>
          </a:xfrm>
        </p:grpSpPr>
        <p:sp>
          <p:nvSpPr>
            <p:cNvPr id="456" name="Google Shape;456;p6"/>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7" name="Google Shape;457;p6"/>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6"/>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0" name="Google Shape;460;p6"/>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1" name="Google Shape;461;p6"/>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62" name="Google Shape;462;p6"/>
            <p:cNvCxnSpPr>
              <a:stCxn id="456" idx="4"/>
              <a:endCxn id="45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463" name="Google Shape;463;p6"/>
            <p:cNvCxnSpPr>
              <a:stCxn id="457" idx="6"/>
              <a:endCxn id="45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464" name="Google Shape;464;p6"/>
            <p:cNvCxnSpPr>
              <a:stCxn id="461" idx="4"/>
              <a:endCxn id="45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465" name="Google Shape;465;p6"/>
            <p:cNvCxnSpPr>
              <a:stCxn id="457" idx="6"/>
              <a:endCxn id="45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466" name="Google Shape;466;p6"/>
            <p:cNvCxnSpPr>
              <a:stCxn id="460" idx="7"/>
              <a:endCxn id="45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467" name="Google Shape;467;p6"/>
            <p:cNvCxnSpPr>
              <a:stCxn id="461" idx="4"/>
              <a:endCxn id="46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68" name="Google Shape;468;p6"/>
          <p:cNvGrpSpPr/>
          <p:nvPr/>
        </p:nvGrpSpPr>
        <p:grpSpPr>
          <a:xfrm>
            <a:off x="2407936" y="1155721"/>
            <a:ext cx="720064" cy="612040"/>
            <a:chOff x="5375920" y="800720"/>
            <a:chExt cx="720064" cy="612040"/>
          </a:xfrm>
        </p:grpSpPr>
        <p:sp>
          <p:nvSpPr>
            <p:cNvPr id="469" name="Google Shape;469;p6"/>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6"/>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6"/>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6"/>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6"/>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75" name="Google Shape;475;p6"/>
            <p:cNvCxnSpPr>
              <a:stCxn id="469" idx="4"/>
              <a:endCxn id="47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476" name="Google Shape;476;p6"/>
            <p:cNvCxnSpPr>
              <a:stCxn id="470" idx="6"/>
              <a:endCxn id="46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477" name="Google Shape;477;p6"/>
            <p:cNvCxnSpPr>
              <a:stCxn id="474" idx="4"/>
              <a:endCxn id="47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478" name="Google Shape;478;p6"/>
            <p:cNvCxnSpPr>
              <a:stCxn id="470" idx="6"/>
              <a:endCxn id="47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479" name="Google Shape;479;p6"/>
            <p:cNvCxnSpPr>
              <a:stCxn id="473" idx="7"/>
              <a:endCxn id="47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480" name="Google Shape;480;p6"/>
            <p:cNvCxnSpPr>
              <a:stCxn id="474" idx="4"/>
              <a:endCxn id="47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481" name="Google Shape;481;p6"/>
          <p:cNvGrpSpPr/>
          <p:nvPr/>
        </p:nvGrpSpPr>
        <p:grpSpPr>
          <a:xfrm>
            <a:off x="3230569" y="1155721"/>
            <a:ext cx="720064" cy="612040"/>
            <a:chOff x="5375920" y="800720"/>
            <a:chExt cx="720064" cy="612040"/>
          </a:xfrm>
        </p:grpSpPr>
        <p:sp>
          <p:nvSpPr>
            <p:cNvPr id="482" name="Google Shape;482;p6"/>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6"/>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6"/>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5" name="Google Shape;485;p6"/>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6" name="Google Shape;486;p6"/>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6"/>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88" name="Google Shape;488;p6"/>
            <p:cNvCxnSpPr>
              <a:stCxn id="482" idx="4"/>
              <a:endCxn id="48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489" name="Google Shape;489;p6"/>
            <p:cNvCxnSpPr>
              <a:stCxn id="483" idx="6"/>
              <a:endCxn id="48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490" name="Google Shape;490;p6"/>
            <p:cNvCxnSpPr>
              <a:stCxn id="487" idx="4"/>
              <a:endCxn id="48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491" name="Google Shape;491;p6"/>
            <p:cNvCxnSpPr>
              <a:stCxn id="483" idx="6"/>
              <a:endCxn id="48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492" name="Google Shape;492;p6"/>
            <p:cNvCxnSpPr>
              <a:stCxn id="486" idx="7"/>
              <a:endCxn id="48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493" name="Google Shape;493;p6"/>
            <p:cNvCxnSpPr>
              <a:stCxn id="487" idx="4"/>
              <a:endCxn id="48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494" name="Google Shape;494;p6"/>
          <p:cNvGrpSpPr/>
          <p:nvPr/>
        </p:nvGrpSpPr>
        <p:grpSpPr>
          <a:xfrm>
            <a:off x="4053204" y="1155721"/>
            <a:ext cx="720064" cy="612040"/>
            <a:chOff x="5375920" y="800720"/>
            <a:chExt cx="720064" cy="612040"/>
          </a:xfrm>
        </p:grpSpPr>
        <p:sp>
          <p:nvSpPr>
            <p:cNvPr id="495" name="Google Shape;495;p6"/>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6" name="Google Shape;496;p6"/>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6"/>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6"/>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6"/>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0" name="Google Shape;500;p6"/>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01" name="Google Shape;501;p6"/>
            <p:cNvCxnSpPr>
              <a:stCxn id="495" idx="4"/>
              <a:endCxn id="49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502" name="Google Shape;502;p6"/>
            <p:cNvCxnSpPr>
              <a:stCxn id="496" idx="6"/>
              <a:endCxn id="49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503" name="Google Shape;503;p6"/>
            <p:cNvCxnSpPr>
              <a:stCxn id="500" idx="4"/>
              <a:endCxn id="49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504" name="Google Shape;504;p6"/>
            <p:cNvCxnSpPr>
              <a:stCxn id="496" idx="6"/>
              <a:endCxn id="49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505" name="Google Shape;505;p6"/>
            <p:cNvCxnSpPr>
              <a:stCxn id="499" idx="7"/>
              <a:endCxn id="49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506" name="Google Shape;506;p6"/>
            <p:cNvCxnSpPr>
              <a:stCxn id="500" idx="4"/>
              <a:endCxn id="49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grpSp>
        <p:nvGrpSpPr>
          <p:cNvPr id="507" name="Google Shape;507;p6"/>
          <p:cNvGrpSpPr/>
          <p:nvPr/>
        </p:nvGrpSpPr>
        <p:grpSpPr>
          <a:xfrm>
            <a:off x="2346846" y="4615252"/>
            <a:ext cx="432000" cy="432000"/>
            <a:chOff x="4217157" y="3563287"/>
            <a:chExt cx="432000" cy="432000"/>
          </a:xfrm>
        </p:grpSpPr>
        <p:sp>
          <p:nvSpPr>
            <p:cNvPr id="508" name="Google Shape;508;p6"/>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09" name="Google Shape;509;p6"/>
            <p:cNvPicPr preferRelativeResize="0"/>
            <p:nvPr/>
          </p:nvPicPr>
          <p:blipFill rotWithShape="1">
            <a:blip r:embed="rId3">
              <a:alphaModFix/>
            </a:blip>
            <a:srcRect/>
            <a:stretch/>
          </p:blipFill>
          <p:spPr>
            <a:xfrm>
              <a:off x="4278795" y="3624925"/>
              <a:ext cx="308725" cy="308725"/>
            </a:xfrm>
            <a:prstGeom prst="rect">
              <a:avLst/>
            </a:prstGeom>
            <a:noFill/>
            <a:ln>
              <a:noFill/>
            </a:ln>
          </p:spPr>
        </p:pic>
      </p:grpSp>
      <p:grpSp>
        <p:nvGrpSpPr>
          <p:cNvPr id="510" name="Google Shape;510;p6"/>
          <p:cNvGrpSpPr/>
          <p:nvPr/>
        </p:nvGrpSpPr>
        <p:grpSpPr>
          <a:xfrm>
            <a:off x="1556568" y="5119308"/>
            <a:ext cx="432000" cy="432000"/>
            <a:chOff x="4217157" y="3563287"/>
            <a:chExt cx="432000" cy="432000"/>
          </a:xfrm>
        </p:grpSpPr>
        <p:sp>
          <p:nvSpPr>
            <p:cNvPr id="511" name="Google Shape;511;p6"/>
            <p:cNvSpPr/>
            <p:nvPr/>
          </p:nvSpPr>
          <p:spPr>
            <a:xfrm>
              <a:off x="4217157" y="3563287"/>
              <a:ext cx="432000" cy="432000"/>
            </a:xfrm>
            <a:prstGeom prst="ellipse">
              <a:avLst/>
            </a:prstGeom>
            <a:solidFill>
              <a:srgbClr val="FFFFFF"/>
            </a:solidFill>
            <a:ln w="25400" cap="flat" cmpd="sng">
              <a:solidFill>
                <a:srgbClr val="799E2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2" name="Google Shape;512;p6"/>
            <p:cNvPicPr preferRelativeResize="0"/>
            <p:nvPr/>
          </p:nvPicPr>
          <p:blipFill rotWithShape="1">
            <a:blip r:embed="rId4">
              <a:alphaModFix/>
            </a:blip>
            <a:srcRect/>
            <a:stretch/>
          </p:blipFill>
          <p:spPr>
            <a:xfrm>
              <a:off x="4278795" y="3624925"/>
              <a:ext cx="308725" cy="308725"/>
            </a:xfrm>
            <a:prstGeom prst="rect">
              <a:avLst/>
            </a:prstGeom>
            <a:noFill/>
            <a:ln>
              <a:noFill/>
            </a:ln>
          </p:spPr>
        </p:pic>
      </p:grpSp>
      <p:grpSp>
        <p:nvGrpSpPr>
          <p:cNvPr id="513" name="Google Shape;513;p6"/>
          <p:cNvGrpSpPr/>
          <p:nvPr/>
        </p:nvGrpSpPr>
        <p:grpSpPr>
          <a:xfrm>
            <a:off x="2108037" y="5119308"/>
            <a:ext cx="432000" cy="432000"/>
            <a:chOff x="4217157" y="3563287"/>
            <a:chExt cx="432000" cy="432000"/>
          </a:xfrm>
        </p:grpSpPr>
        <p:sp>
          <p:nvSpPr>
            <p:cNvPr id="514" name="Google Shape;514;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5" name="Google Shape;515;p6"/>
            <p:cNvPicPr preferRelativeResize="0"/>
            <p:nvPr/>
          </p:nvPicPr>
          <p:blipFill rotWithShape="1">
            <a:blip r:embed="rId5">
              <a:alphaModFix/>
            </a:blip>
            <a:srcRect/>
            <a:stretch/>
          </p:blipFill>
          <p:spPr>
            <a:xfrm>
              <a:off x="4278795" y="3624925"/>
              <a:ext cx="308725" cy="308725"/>
            </a:xfrm>
            <a:prstGeom prst="rect">
              <a:avLst/>
            </a:prstGeom>
            <a:noFill/>
            <a:ln>
              <a:noFill/>
            </a:ln>
          </p:spPr>
        </p:pic>
      </p:grpSp>
      <p:grpSp>
        <p:nvGrpSpPr>
          <p:cNvPr id="516" name="Google Shape;516;p6"/>
          <p:cNvGrpSpPr/>
          <p:nvPr/>
        </p:nvGrpSpPr>
        <p:grpSpPr>
          <a:xfrm>
            <a:off x="2659506" y="5119308"/>
            <a:ext cx="432000" cy="432000"/>
            <a:chOff x="4217157" y="3563287"/>
            <a:chExt cx="432000" cy="432000"/>
          </a:xfrm>
        </p:grpSpPr>
        <p:sp>
          <p:nvSpPr>
            <p:cNvPr id="517" name="Google Shape;517;p6"/>
            <p:cNvSpPr/>
            <p:nvPr/>
          </p:nvSpPr>
          <p:spPr>
            <a:xfrm>
              <a:off x="4217157" y="3563287"/>
              <a:ext cx="432000" cy="432000"/>
            </a:xfrm>
            <a:prstGeom prst="ellipse">
              <a:avLst/>
            </a:prstGeom>
            <a:solidFill>
              <a:srgbClr val="FFFFFF"/>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8" name="Google Shape;518;p6"/>
            <p:cNvPicPr preferRelativeResize="0"/>
            <p:nvPr/>
          </p:nvPicPr>
          <p:blipFill rotWithShape="1">
            <a:blip r:embed="rId6">
              <a:alphaModFix/>
            </a:blip>
            <a:srcRect/>
            <a:stretch/>
          </p:blipFill>
          <p:spPr>
            <a:xfrm>
              <a:off x="4278795" y="3624925"/>
              <a:ext cx="308725" cy="308725"/>
            </a:xfrm>
            <a:prstGeom prst="rect">
              <a:avLst/>
            </a:prstGeom>
            <a:noFill/>
            <a:ln>
              <a:noFill/>
            </a:ln>
          </p:spPr>
        </p:pic>
      </p:grpSp>
      <p:grpSp>
        <p:nvGrpSpPr>
          <p:cNvPr id="519" name="Google Shape;519;p6"/>
          <p:cNvGrpSpPr/>
          <p:nvPr/>
        </p:nvGrpSpPr>
        <p:grpSpPr>
          <a:xfrm>
            <a:off x="3210974" y="5119308"/>
            <a:ext cx="432000" cy="432000"/>
            <a:chOff x="4217157" y="3563287"/>
            <a:chExt cx="432000" cy="432000"/>
          </a:xfrm>
        </p:grpSpPr>
        <p:sp>
          <p:nvSpPr>
            <p:cNvPr id="520" name="Google Shape;520;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1" name="Google Shape;521;p6"/>
            <p:cNvPicPr preferRelativeResize="0"/>
            <p:nvPr/>
          </p:nvPicPr>
          <p:blipFill rotWithShape="1">
            <a:blip r:embed="rId7">
              <a:alphaModFix/>
            </a:blip>
            <a:srcRect/>
            <a:stretch/>
          </p:blipFill>
          <p:spPr>
            <a:xfrm>
              <a:off x="4278795" y="3624925"/>
              <a:ext cx="308725" cy="308725"/>
            </a:xfrm>
            <a:prstGeom prst="rect">
              <a:avLst/>
            </a:prstGeom>
            <a:noFill/>
            <a:ln>
              <a:noFill/>
            </a:ln>
          </p:spPr>
        </p:pic>
      </p:grpSp>
      <p:pic>
        <p:nvPicPr>
          <p:cNvPr id="525" name="Google Shape;525;p6"/>
          <p:cNvPicPr preferRelativeResize="0"/>
          <p:nvPr/>
        </p:nvPicPr>
        <p:blipFill rotWithShape="1">
          <a:blip r:embed="rId8">
            <a:alphaModFix/>
          </a:blip>
          <a:srcRect/>
          <a:stretch/>
        </p:blipFill>
        <p:spPr>
          <a:xfrm>
            <a:off x="2706885" y="2893456"/>
            <a:ext cx="432000" cy="432000"/>
          </a:xfrm>
          <a:prstGeom prst="rect">
            <a:avLst/>
          </a:prstGeom>
          <a:noFill/>
          <a:ln>
            <a:noFill/>
          </a:ln>
        </p:spPr>
      </p:pic>
      <p:cxnSp>
        <p:nvCxnSpPr>
          <p:cNvPr id="526" name="Google Shape;526;p6"/>
          <p:cNvCxnSpPr/>
          <p:nvPr/>
        </p:nvCxnSpPr>
        <p:spPr>
          <a:xfrm>
            <a:off x="4291062" y="2019789"/>
            <a:ext cx="12700" cy="2952328"/>
          </a:xfrm>
          <a:prstGeom prst="curvedConnector3">
            <a:avLst>
              <a:gd name="adj1" fmla="val 5861764"/>
            </a:avLst>
          </a:prstGeom>
          <a:noFill/>
          <a:ln w="187325" cap="flat" cmpd="sng">
            <a:solidFill>
              <a:srgbClr val="E1E6F5"/>
            </a:solidFill>
            <a:prstDash val="solid"/>
            <a:miter lim="800000"/>
            <a:headEnd type="triangle" w="sm" len="sm"/>
            <a:tailEnd type="triangle" w="sm" len="sm"/>
          </a:ln>
        </p:spPr>
      </p:cxnSp>
      <p:cxnSp>
        <p:nvCxnSpPr>
          <p:cNvPr id="527" name="Google Shape;527;p6"/>
          <p:cNvCxnSpPr/>
          <p:nvPr/>
        </p:nvCxnSpPr>
        <p:spPr>
          <a:xfrm>
            <a:off x="906686" y="2019789"/>
            <a:ext cx="72008" cy="2952328"/>
          </a:xfrm>
          <a:prstGeom prst="curvedConnector3">
            <a:avLst>
              <a:gd name="adj1" fmla="val -877944"/>
            </a:avLst>
          </a:prstGeom>
          <a:noFill/>
          <a:ln w="187325" cap="flat" cmpd="sng">
            <a:solidFill>
              <a:srgbClr val="E1E6F5"/>
            </a:solidFill>
            <a:prstDash val="solid"/>
            <a:miter lim="800000"/>
            <a:headEnd type="triangle" w="sm" len="sm"/>
            <a:tailEnd type="triangle" w="sm" len="sm"/>
          </a:ln>
        </p:spPr>
      </p:cxnSp>
      <p:sp>
        <p:nvSpPr>
          <p:cNvPr id="528" name="Google Shape;528;p6"/>
          <p:cNvSpPr/>
          <p:nvPr/>
        </p:nvSpPr>
        <p:spPr>
          <a:xfrm>
            <a:off x="1338734" y="1893045"/>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9" name="Google Shape;529;p6"/>
          <p:cNvSpPr/>
          <p:nvPr/>
        </p:nvSpPr>
        <p:spPr>
          <a:xfrm rot="10800000">
            <a:off x="3498975" y="1839769"/>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02" name="Ryhmä 101">
            <a:extLst>
              <a:ext uri="{FF2B5EF4-FFF2-40B4-BE49-F238E27FC236}">
                <a16:creationId xmlns:a16="http://schemas.microsoft.com/office/drawing/2014/main" id="{D7B034C0-9BC9-4D35-BCB7-8E20BBB9F14C}"/>
              </a:ext>
            </a:extLst>
          </p:cNvPr>
          <p:cNvGrpSpPr/>
          <p:nvPr/>
        </p:nvGrpSpPr>
        <p:grpSpPr>
          <a:xfrm>
            <a:off x="2115636" y="2845134"/>
            <a:ext cx="507303" cy="483955"/>
            <a:chOff x="899592" y="3147814"/>
            <a:chExt cx="432000" cy="432000"/>
          </a:xfrm>
        </p:grpSpPr>
        <p:sp>
          <p:nvSpPr>
            <p:cNvPr id="103" name="Ellipsi 102">
              <a:extLst>
                <a:ext uri="{FF2B5EF4-FFF2-40B4-BE49-F238E27FC236}">
                  <a16:creationId xmlns:a16="http://schemas.microsoft.com/office/drawing/2014/main" id="{B87417B0-E905-4592-A947-31A36E0EE0B0}"/>
                </a:ext>
              </a:extLst>
            </p:cNvPr>
            <p:cNvSpPr/>
            <p:nvPr/>
          </p:nvSpPr>
          <p:spPr>
            <a:xfrm>
              <a:off x="899592" y="3147814"/>
              <a:ext cx="432000" cy="432000"/>
            </a:xfrm>
            <a:prstGeom prst="ellipse">
              <a:avLst/>
            </a:prstGeom>
            <a:solidFill>
              <a:srgbClr val="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Arial"/>
                <a:sym typeface="Arial"/>
              </a:endParaRPr>
            </a:p>
          </p:txBody>
        </p:sp>
        <p:pic>
          <p:nvPicPr>
            <p:cNvPr id="104" name="Kuva 103">
              <a:extLst>
                <a:ext uri="{FF2B5EF4-FFF2-40B4-BE49-F238E27FC236}">
                  <a16:creationId xmlns:a16="http://schemas.microsoft.com/office/drawing/2014/main" id="{99EB5601-F4E0-46C6-953B-3E99F6572C6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899624" y="3219854"/>
              <a:ext cx="288000" cy="288000"/>
            </a:xfrm>
            <a:prstGeom prst="rect">
              <a:avLst/>
            </a:prstGeom>
          </p:spPr>
        </p:pic>
        <p:pic>
          <p:nvPicPr>
            <p:cNvPr id="105" name="Kuva 104">
              <a:extLst>
                <a:ext uri="{FF2B5EF4-FFF2-40B4-BE49-F238E27FC236}">
                  <a16:creationId xmlns:a16="http://schemas.microsoft.com/office/drawing/2014/main" id="{EEFAFEEE-A74D-49E9-A52C-31B613E8993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971632" y="3219854"/>
              <a:ext cx="288000" cy="288000"/>
            </a:xfrm>
            <a:prstGeom prst="rect">
              <a:avLst/>
            </a:prstGeom>
          </p:spPr>
        </p:pic>
        <p:pic>
          <p:nvPicPr>
            <p:cNvPr id="106" name="Kuva 105">
              <a:extLst>
                <a:ext uri="{FF2B5EF4-FFF2-40B4-BE49-F238E27FC236}">
                  <a16:creationId xmlns:a16="http://schemas.microsoft.com/office/drawing/2014/main" id="{F1039ADA-042B-4F5D-A680-82D9D4E43AD8}"/>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1043592" y="3219854"/>
              <a:ext cx="288000" cy="288000"/>
            </a:xfrm>
            <a:prstGeom prst="rect">
              <a:avLst/>
            </a:prstGeom>
          </p:spPr>
        </p:pic>
      </p:grpSp>
      <p:sp>
        <p:nvSpPr>
          <p:cNvPr id="5" name="Suorakulmio 4">
            <a:extLst>
              <a:ext uri="{FF2B5EF4-FFF2-40B4-BE49-F238E27FC236}">
                <a16:creationId xmlns:a16="http://schemas.microsoft.com/office/drawing/2014/main" id="{1C9532BF-619A-4357-928D-001642CDA299}"/>
              </a:ext>
            </a:extLst>
          </p:cNvPr>
          <p:cNvSpPr/>
          <p:nvPr/>
        </p:nvSpPr>
        <p:spPr>
          <a:xfrm>
            <a:off x="5921602" y="600250"/>
            <a:ext cx="5880681" cy="48468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114300" lvl="0">
              <a:lnSpc>
                <a:spcPct val="90000"/>
              </a:lnSpc>
              <a:spcBef>
                <a:spcPts val="1200"/>
              </a:spcBef>
              <a:buClr>
                <a:schemeClr val="bg2"/>
              </a:buClr>
              <a:buSzPts val="1800"/>
            </a:pPr>
            <a:r>
              <a:rPr lang="fi-FI" sz="3200" dirty="0">
                <a:solidFill>
                  <a:schemeClr val="accent1"/>
                </a:solidFill>
              </a:rPr>
              <a:t>Asetetut ryhmät</a:t>
            </a:r>
            <a:endParaRPr lang="fi-FI" sz="2400" dirty="0">
              <a:solidFill>
                <a:schemeClr val="accent1"/>
              </a:solidFill>
            </a:endParaRPr>
          </a:p>
          <a:p>
            <a:pPr marL="358775" lvl="0" indent="-244475">
              <a:lnSpc>
                <a:spcPct val="90000"/>
              </a:lnSpc>
              <a:spcBef>
                <a:spcPts val="1200"/>
              </a:spcBef>
              <a:buClr>
                <a:schemeClr val="bg2"/>
              </a:buClr>
              <a:buSzPts val="1800"/>
              <a:buChar char="•"/>
            </a:pPr>
            <a:r>
              <a:rPr lang="fi-FI" sz="2400" dirty="0">
                <a:solidFill>
                  <a:schemeClr val="tx1">
                    <a:lumMod val="85000"/>
                    <a:lumOff val="15000"/>
                  </a:schemeClr>
                </a:solidFill>
              </a:rPr>
              <a:t>Määräkausiksi valittavia ja VM:n järjestämiä työryhmiä </a:t>
            </a:r>
          </a:p>
          <a:p>
            <a:pPr marL="358775" lvl="0" indent="-244475">
              <a:lnSpc>
                <a:spcPct val="90000"/>
              </a:lnSpc>
              <a:spcBef>
                <a:spcPts val="1200"/>
              </a:spcBef>
              <a:buClr>
                <a:schemeClr val="bg2"/>
              </a:buClr>
              <a:buSzPts val="1800"/>
              <a:buChar char="•"/>
            </a:pPr>
            <a:r>
              <a:rPr lang="fi-FI" sz="2400" dirty="0">
                <a:solidFill>
                  <a:schemeClr val="tx1">
                    <a:lumMod val="85000"/>
                    <a:lumOff val="15000"/>
                  </a:schemeClr>
                </a:solidFill>
              </a:rPr>
              <a:t>Ylläpitävät ja seuraavat tilannekuvaa sekä edistävät julkisen tiedonhallinnan yhteistyötä roolinsa ja tehtävänsä puitteissa</a:t>
            </a:r>
          </a:p>
          <a:p>
            <a:pPr marL="358775" lvl="0" indent="-244475">
              <a:lnSpc>
                <a:spcPct val="90000"/>
              </a:lnSpc>
              <a:spcBef>
                <a:spcPts val="1200"/>
              </a:spcBef>
              <a:buClr>
                <a:schemeClr val="bg2"/>
              </a:buClr>
              <a:buSzPts val="1800"/>
              <a:buChar char="•"/>
            </a:pPr>
            <a:r>
              <a:rPr lang="fi-FI" sz="2400" dirty="0">
                <a:solidFill>
                  <a:schemeClr val="tx1">
                    <a:lumMod val="85000"/>
                    <a:lumOff val="15000"/>
                  </a:schemeClr>
                </a:solidFill>
              </a:rPr>
              <a:t>Vastaavat sihteeristön ja koordinaatioryhmän tuella toimijoilta, verkostoilta ja ekosysteemeiltä tuleviin syötteisiin</a:t>
            </a:r>
          </a:p>
        </p:txBody>
      </p:sp>
      <p:sp>
        <p:nvSpPr>
          <p:cNvPr id="6" name="Nuoli: Oikea 5">
            <a:extLst>
              <a:ext uri="{FF2B5EF4-FFF2-40B4-BE49-F238E27FC236}">
                <a16:creationId xmlns:a16="http://schemas.microsoft.com/office/drawing/2014/main" id="{5C9CB4AA-19C8-48DF-AB5B-E02095140A78}"/>
              </a:ext>
            </a:extLst>
          </p:cNvPr>
          <p:cNvSpPr/>
          <p:nvPr/>
        </p:nvSpPr>
        <p:spPr>
          <a:xfrm>
            <a:off x="4557260" y="3768862"/>
            <a:ext cx="1182736" cy="774154"/>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2" name="Suorakulmio 1">
            <a:extLst>
              <a:ext uri="{FF2B5EF4-FFF2-40B4-BE49-F238E27FC236}">
                <a16:creationId xmlns:a16="http://schemas.microsoft.com/office/drawing/2014/main" id="{95A9DA90-12A3-49B4-A0DE-2F3CB19B9537}"/>
              </a:ext>
            </a:extLst>
          </p:cNvPr>
          <p:cNvSpPr/>
          <p:nvPr/>
        </p:nvSpPr>
        <p:spPr>
          <a:xfrm>
            <a:off x="526154" y="3810435"/>
            <a:ext cx="4045281" cy="646331"/>
          </a:xfrm>
          <a:prstGeom prst="rect">
            <a:avLst/>
          </a:prstGeom>
        </p:spPr>
        <p:txBody>
          <a:bodyPr wrap="square">
            <a:spAutoFit/>
          </a:bodyPr>
          <a:lstStyle/>
          <a:p>
            <a:pPr lvl="0" algn="ctr">
              <a:buSzPts val="1200"/>
              <a:defRPr/>
            </a:pPr>
            <a:r>
              <a:rPr lang="fi-FI" sz="3600" b="1" dirty="0">
                <a:solidFill>
                  <a:srgbClr val="365ABD"/>
                </a:solidFill>
              </a:rPr>
              <a:t>Asetetut ryhmät</a:t>
            </a:r>
          </a:p>
        </p:txBody>
      </p:sp>
    </p:spTree>
    <p:extLst>
      <p:ext uri="{BB962C8B-B14F-4D97-AF65-F5344CB8AC3E}">
        <p14:creationId xmlns:p14="http://schemas.microsoft.com/office/powerpoint/2010/main" val="275322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g7f30ea1491_0_0"/>
          <p:cNvSpPr txBox="1">
            <a:spLocks noGrp="1"/>
          </p:cNvSpPr>
          <p:nvPr>
            <p:ph type="title"/>
          </p:nvPr>
        </p:nvSpPr>
        <p:spPr>
          <a:xfrm>
            <a:off x="782320" y="176974"/>
            <a:ext cx="10571400" cy="1005524"/>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Clr>
                <a:schemeClr val="dk2"/>
              </a:buClr>
              <a:buSzPts val="3600"/>
              <a:buFont typeface="Arial Narrow"/>
              <a:buNone/>
            </a:pPr>
            <a:r>
              <a:rPr lang="fi-FI" dirty="0"/>
              <a:t>Asetettujen ryhmien roolit ja tavoitteet</a:t>
            </a:r>
            <a:endParaRPr dirty="0"/>
          </a:p>
        </p:txBody>
      </p:sp>
      <p:sp>
        <p:nvSpPr>
          <p:cNvPr id="1022" name="Google Shape;1022;g7f30ea1491_0_0"/>
          <p:cNvSpPr txBox="1">
            <a:spLocks noGrp="1"/>
          </p:cNvSpPr>
          <p:nvPr>
            <p:ph type="sldNum" idx="12"/>
          </p:nvPr>
        </p:nvSpPr>
        <p:spPr>
          <a:xfrm>
            <a:off x="781200" y="6453336"/>
            <a:ext cx="36690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Pts val="900"/>
              <a:buFontTx/>
              <a:buNone/>
              <a:tabLst/>
              <a:defRPr/>
            </a:pPr>
            <a:fld id="{00000000-1234-1234-1234-123412341234}" type="slidenum">
              <a:rPr kumimoji="0" lang="fi-FI" sz="900" b="0" i="0" u="none" strike="noStrike" kern="1200" cap="none" spc="0" normalizeH="0" baseline="0" noProof="0">
                <a:ln>
                  <a:noFill/>
                </a:ln>
                <a:solidFill>
                  <a:srgbClr val="365AB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Pts val="900"/>
                <a:buFontTx/>
                <a:buNone/>
                <a:tabLst/>
                <a:defRPr/>
              </a:pPr>
              <a:t>17</a:t>
            </a:fld>
            <a:endParaRPr kumimoji="0" sz="900" b="0" i="0" u="none" strike="noStrike" kern="1200" cap="none" spc="0" normalizeH="0" baseline="0" noProof="0">
              <a:ln>
                <a:noFill/>
              </a:ln>
              <a:solidFill>
                <a:srgbClr val="365ABD"/>
              </a:solidFill>
              <a:effectLst/>
              <a:uLnTx/>
              <a:uFillTx/>
              <a:latin typeface="Arial"/>
              <a:ea typeface="+mn-ea"/>
              <a:cs typeface="+mn-cs"/>
            </a:endParaRPr>
          </a:p>
        </p:txBody>
      </p:sp>
      <p:sp>
        <p:nvSpPr>
          <p:cNvPr id="1023" name="Google Shape;1023;g7f30ea1491_0_0"/>
          <p:cNvSpPr/>
          <p:nvPr/>
        </p:nvSpPr>
        <p:spPr>
          <a:xfrm>
            <a:off x="6927239" y="3429000"/>
            <a:ext cx="2004000" cy="2952000"/>
          </a:xfrm>
          <a:prstGeom prst="rect">
            <a:avLst/>
          </a:prstGeom>
          <a:solidFill>
            <a:srgbClr val="FFF4D1"/>
          </a:solidFill>
          <a:ln>
            <a:noFill/>
          </a:ln>
        </p:spPr>
        <p:txBody>
          <a:bodyPr spcFirstLastPara="1" wrap="square" lIns="91425" tIns="720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…parantaa viranomaisten tietoisuutta suunnitellusta ja käynnissä olevasta kehittämisestä</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…vähentää päällekkäistä kehittämistä ja saattaa samankaltaisia tavoitteista toteuttavat viranomaiset yhteistyöhön</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edistää julkisten varojen tehokasta käyttöä jakamalla tietoa kehittämisen hyvistä käytänteistä ja menettelytavoista </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…tukee valtioneuvoston päätöksentekoa resurssien allokoinnista tavoiteltuja vaikutuksia parhaiten toteuttaville kohteille</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14300" algn="l" defTabSz="914400" rtl="0" eaLnBrk="1" fontAlgn="auto" latinLnBrk="0" hangingPunct="1">
              <a:lnSpc>
                <a:spcPct val="100000"/>
              </a:lnSpc>
              <a:spcBef>
                <a:spcPts val="0"/>
              </a:spcBef>
              <a:spcAft>
                <a:spcPts val="0"/>
              </a:spcAft>
              <a:buClr>
                <a:prstClr val="black"/>
              </a:buClr>
              <a:buSzPts val="900"/>
              <a:buFont typeface="Arial"/>
              <a:buNone/>
              <a:tabLst/>
              <a:defRPr/>
            </a:pPr>
            <a:endParaRPr kumimoji="0" sz="900" b="0" i="0" u="none" strike="noStrike" kern="1200" cap="none" spc="0" normalizeH="0" baseline="0" noProof="0">
              <a:ln>
                <a:noFill/>
              </a:ln>
              <a:solidFill>
                <a:srgbClr val="3F3F3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   </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14300" algn="l" defTabSz="914400" rtl="0" eaLnBrk="1" fontAlgn="auto" latinLnBrk="0" hangingPunct="1">
              <a:lnSpc>
                <a:spcPct val="100000"/>
              </a:lnSpc>
              <a:spcBef>
                <a:spcPts val="0"/>
              </a:spcBef>
              <a:spcAft>
                <a:spcPts val="0"/>
              </a:spcAft>
              <a:buClr>
                <a:prstClr val="black"/>
              </a:buClr>
              <a:buSzPts val="900"/>
              <a:buFont typeface="Arial"/>
              <a:buNone/>
              <a:tabLst/>
              <a:defRPr/>
            </a:pPr>
            <a:endParaRPr kumimoji="0" sz="900" b="0" i="0" u="none" strike="noStrike" kern="1200" cap="none" spc="0" normalizeH="0" baseline="0" noProof="0">
              <a:ln>
                <a:noFill/>
              </a:ln>
              <a:solidFill>
                <a:srgbClr val="3F3F3F"/>
              </a:solidFill>
              <a:effectLst/>
              <a:uLnTx/>
              <a:uFillTx/>
              <a:latin typeface="Arial"/>
              <a:ea typeface="Arial"/>
              <a:cs typeface="Arial"/>
              <a:sym typeface="Arial"/>
            </a:endParaRPr>
          </a:p>
        </p:txBody>
      </p:sp>
      <p:sp>
        <p:nvSpPr>
          <p:cNvPr id="1024" name="Google Shape;1024;g7f30ea1491_0_0"/>
          <p:cNvSpPr/>
          <p:nvPr/>
        </p:nvSpPr>
        <p:spPr>
          <a:xfrm>
            <a:off x="4835944" y="3429000"/>
            <a:ext cx="2004000" cy="2952000"/>
          </a:xfrm>
          <a:prstGeom prst="rect">
            <a:avLst/>
          </a:prstGeom>
          <a:solidFill>
            <a:srgbClr val="F7EDF5"/>
          </a:solidFill>
          <a:ln>
            <a:noFill/>
          </a:ln>
        </p:spPr>
        <p:txBody>
          <a:bodyPr spcFirstLastPara="1" wrap="square" lIns="91425" tIns="720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mn-ea"/>
                <a:cs typeface="+mn-cs"/>
                <a:sym typeface="Arial"/>
              </a:rPr>
              <a:t>YHTEISTYÖ</a:t>
            </a:r>
            <a:endParaRPr kumimoji="0" sz="900" b="0" i="0" u="none" strike="noStrike" kern="1200" cap="none" spc="0" normalizeH="0" baseline="0" noProof="0" dirty="0">
              <a:ln>
                <a:noFill/>
              </a:ln>
              <a:solidFill>
                <a:srgbClr val="000000"/>
              </a:solidFill>
              <a:effectLst/>
              <a:uLnTx/>
              <a:uFillTx/>
              <a:latin typeface="Arial"/>
              <a:ea typeface="+mn-ea"/>
              <a:cs typeface="+mn-cs"/>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dirty="0">
                <a:ln>
                  <a:noFill/>
                </a:ln>
                <a:solidFill>
                  <a:srgbClr val="3F3F3F"/>
                </a:solidFill>
                <a:effectLst/>
                <a:uLnTx/>
                <a:uFillTx/>
                <a:latin typeface="Arial"/>
                <a:ea typeface="+mn-ea"/>
                <a:cs typeface="+mn-cs"/>
              </a:rPr>
              <a:t>Koordinoi julkisen hallinnon digitaalisen turvallisuuden strategista riskiarviota.</a:t>
            </a: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dirty="0">
                <a:ln>
                  <a:noFill/>
                </a:ln>
                <a:solidFill>
                  <a:prstClr val="black"/>
                </a:solidFill>
                <a:effectLst/>
                <a:uLnTx/>
                <a:uFillTx/>
                <a:latin typeface="Arial"/>
                <a:ea typeface="+mn-ea"/>
                <a:cs typeface="+mn-cs"/>
              </a:rPr>
              <a:t>Luo ja koordinoi toiminnan ja osaamisen kehittämisen kattavan kansallisen strategisen tason digitaalisen turvallisuuden yhteistoimintamallin.</a:t>
            </a: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dirty="0">
                <a:ln>
                  <a:noFill/>
                </a:ln>
                <a:solidFill>
                  <a:prstClr val="black"/>
                </a:solidFill>
                <a:effectLst/>
                <a:uLnTx/>
                <a:uFillTx/>
                <a:latin typeface="Arial"/>
                <a:ea typeface="+mn-ea"/>
                <a:cs typeface="+mn-cs"/>
              </a:rPr>
              <a:t>Arvioi julkisen hallinnon strategista digitaalisen turvallisuuden tilannetta</a:t>
            </a: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dirty="0">
                <a:ln>
                  <a:noFill/>
                </a:ln>
                <a:solidFill>
                  <a:prstClr val="black"/>
                </a:solidFill>
                <a:effectLst/>
                <a:uLnTx/>
                <a:uFillTx/>
                <a:latin typeface="Arial"/>
                <a:ea typeface="+mn-ea"/>
                <a:cs typeface="+mn-cs"/>
              </a:rPr>
              <a:t>Arvioi, ohjaa, koordinoi ja valvoo keskeisiä kehitettäviä digitaalisen turvallisuuden palveluja</a:t>
            </a: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dirty="0">
                <a:ln>
                  <a:noFill/>
                </a:ln>
                <a:solidFill>
                  <a:prstClr val="black"/>
                </a:solidFill>
                <a:effectLst/>
                <a:uLnTx/>
                <a:uFillTx/>
                <a:latin typeface="Arial"/>
                <a:ea typeface="+mn-ea"/>
                <a:cs typeface="+mn-cs"/>
              </a:rPr>
              <a:t>Valvoo digitaalisen turvallisuuden toimeenpanosuunnitelman ja kuntien digitaalisen </a:t>
            </a:r>
            <a:r>
              <a:rPr kumimoji="0" lang="fi-FI" sz="900" b="0" i="0" u="none" strike="noStrike" kern="1200" cap="none" spc="0" normalizeH="0" baseline="0" noProof="0" dirty="0" err="1">
                <a:ln>
                  <a:noFill/>
                </a:ln>
                <a:solidFill>
                  <a:prstClr val="black"/>
                </a:solidFill>
                <a:effectLst/>
                <a:uLnTx/>
                <a:uFillTx/>
                <a:latin typeface="Arial"/>
                <a:ea typeface="+mn-ea"/>
                <a:cs typeface="+mn-cs"/>
              </a:rPr>
              <a:t>turvalli-suuden</a:t>
            </a:r>
            <a:r>
              <a:rPr kumimoji="0" lang="fi-FI" sz="900" b="0" i="0" u="none" strike="noStrike" kern="1200" cap="none" spc="0" normalizeH="0" baseline="0" noProof="0" dirty="0">
                <a:ln>
                  <a:noFill/>
                </a:ln>
                <a:solidFill>
                  <a:prstClr val="black"/>
                </a:solidFill>
                <a:effectLst/>
                <a:uLnTx/>
                <a:uFillTx/>
                <a:latin typeface="Arial"/>
                <a:ea typeface="+mn-ea"/>
                <a:cs typeface="+mn-cs"/>
              </a:rPr>
              <a:t> tiekartan toteutumista</a:t>
            </a:r>
            <a:endParaRPr kumimoji="0" sz="900" b="0" i="0" u="none" strike="noStrike" kern="1200" cap="none" spc="0" normalizeH="0" baseline="0" noProof="0" dirty="0">
              <a:ln>
                <a:noFill/>
              </a:ln>
              <a:solidFill>
                <a:srgbClr val="000000"/>
              </a:solidFill>
              <a:effectLst/>
              <a:uLnTx/>
              <a:uFillTx/>
              <a:latin typeface="Arial"/>
              <a:ea typeface="+mn-ea"/>
              <a:cs typeface="+mn-cs"/>
              <a:sym typeface="Arial"/>
            </a:endParaRPr>
          </a:p>
          <a:p>
            <a:pPr marL="171450" marR="0" lvl="0" indent="-114300" algn="l" defTabSz="914400" rtl="0" eaLnBrk="1" fontAlgn="auto" latinLnBrk="0" hangingPunct="1">
              <a:lnSpc>
                <a:spcPct val="100000"/>
              </a:lnSpc>
              <a:spcBef>
                <a:spcPts val="0"/>
              </a:spcBef>
              <a:spcAft>
                <a:spcPts val="0"/>
              </a:spcAft>
              <a:buClr>
                <a:prstClr val="black"/>
              </a:buClr>
              <a:buSzPts val="900"/>
              <a:buFont typeface="Arial"/>
              <a:buNone/>
              <a:tabLst/>
              <a:defRPr/>
            </a:pPr>
            <a:endParaRPr kumimoji="0" sz="900" b="0" i="0" u="none" strike="noStrike" kern="1200" cap="none" spc="0" normalizeH="0" baseline="0" noProof="0" dirty="0">
              <a:ln>
                <a:noFill/>
              </a:ln>
              <a:solidFill>
                <a:srgbClr val="3F3F3F"/>
              </a:solidFill>
              <a:effectLst/>
              <a:uLnTx/>
              <a:uFillTx/>
              <a:latin typeface="Arial"/>
              <a:ea typeface="+mn-ea"/>
              <a:cs typeface="+mn-cs"/>
              <a:sym typeface="Arial"/>
            </a:endParaRPr>
          </a:p>
        </p:txBody>
      </p:sp>
      <p:sp>
        <p:nvSpPr>
          <p:cNvPr id="1025" name="Google Shape;1025;g7f30ea1491_0_0"/>
          <p:cNvSpPr/>
          <p:nvPr/>
        </p:nvSpPr>
        <p:spPr>
          <a:xfrm>
            <a:off x="2744556" y="3429000"/>
            <a:ext cx="2004000" cy="2952000"/>
          </a:xfrm>
          <a:prstGeom prst="rect">
            <a:avLst/>
          </a:prstGeom>
          <a:solidFill>
            <a:srgbClr val="EBF5D6"/>
          </a:solidFill>
          <a:ln>
            <a:noFill/>
          </a:ln>
        </p:spPr>
        <p:txBody>
          <a:bodyPr spcFirstLastPara="1" wrap="square" lIns="91425" tIns="720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…ylläpitää tavoitteiden ja toimenpiteiden muodostamisessa tarvittavaa kokonaiskuvaa julkisesta hallinnosta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…edistää julkisen hallinnon tietovarantojen yhteen-toimivuutta ja hyödyntämistä ylläpitämällä tietovarantojen kehittämistä ohjaavia linjauksia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…yhtenäistää julkisen hallinnon tiedonhallinnan ja informaatio-ohjaukseen liittyviä toimintatapoja </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…tukee julkisen hallinnon kehittämistä muodostamalla toiminnallisten tavoitteiden toteutusvaihtoehtoja (tavoitetila)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26" name="Google Shape;1026;g7f30ea1491_0_0"/>
          <p:cNvSpPr/>
          <p:nvPr/>
        </p:nvSpPr>
        <p:spPr>
          <a:xfrm>
            <a:off x="653280" y="1742155"/>
            <a:ext cx="2004000" cy="1621500"/>
          </a:xfrm>
          <a:prstGeom prst="rect">
            <a:avLst/>
          </a:prstGeom>
          <a:solidFill>
            <a:srgbClr val="BBE0F7"/>
          </a:solidFill>
          <a:ln>
            <a:noFill/>
          </a:ln>
        </p:spPr>
        <p:txBody>
          <a:bodyPr spcFirstLastPara="1" wrap="square" lIns="91425" tIns="720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YHTEISTYÖLLÄ</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60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…asetetaan yhteisiä tavoitteita ja seurataan tavoitteiden toteutumista</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60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…edistetään julkisen hallinnon </a:t>
            </a:r>
            <a:r>
              <a:rPr kumimoji="0" lang="fi-FI" sz="900" b="0" i="0" u="none" strike="noStrike" kern="1200" cap="none" spc="0" normalizeH="0" baseline="0" noProof="0" dirty="0" err="1">
                <a:ln>
                  <a:noFill/>
                </a:ln>
                <a:solidFill>
                  <a:srgbClr val="3F3F3F"/>
                </a:solidFill>
                <a:effectLst/>
                <a:uLnTx/>
                <a:uFillTx/>
                <a:latin typeface="Arial"/>
                <a:ea typeface="Arial"/>
                <a:cs typeface="Arial"/>
                <a:sym typeface="Arial"/>
              </a:rPr>
              <a:t>digitalisaatiokehitystä</a:t>
            </a: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 ja hyvää tiedonhallintaa julkisten palvelujen parantamiseksi ja tehostamiseksi</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027" name="Google Shape;1027;g7f30ea1491_0_0"/>
          <p:cNvSpPr/>
          <p:nvPr/>
        </p:nvSpPr>
        <p:spPr>
          <a:xfrm>
            <a:off x="9018515" y="3429000"/>
            <a:ext cx="2004000" cy="2952000"/>
          </a:xfrm>
          <a:prstGeom prst="rect">
            <a:avLst/>
          </a:prstGeom>
          <a:solidFill>
            <a:srgbClr val="FBD3D6"/>
          </a:solidFill>
          <a:ln>
            <a:noFill/>
          </a:ln>
        </p:spPr>
        <p:txBody>
          <a:bodyPr spcFirstLastPara="1" wrap="square" lIns="91425" tIns="720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…parantaa julkisten palvelujen tuottajien tietoisuutta palvelutoiminnan tulevaisuuden tarpeista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…edistää tuotantorakeiden välisten roolien parempaa määrittelyä sekä tuottajien välistä resurssien käyttöä</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…vähentää päällekkäistä palvelutuotantoa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…tukee kehittämisen ja innovaatioiden hyödyntämisen vaatimien palvelutuotantomallien ja rakenteiden kehittämistä koko julkisen hallinnon tasolla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28" name="Google Shape;1028;g7f30ea1491_0_0"/>
          <p:cNvSpPr/>
          <p:nvPr/>
        </p:nvSpPr>
        <p:spPr>
          <a:xfrm>
            <a:off x="653280" y="3429000"/>
            <a:ext cx="2004000" cy="2952000"/>
          </a:xfrm>
          <a:prstGeom prst="rect">
            <a:avLst/>
          </a:prstGeom>
          <a:solidFill>
            <a:srgbClr val="DCEFFB"/>
          </a:solidFill>
          <a:ln>
            <a:noFill/>
          </a:ln>
        </p:spPr>
        <p:txBody>
          <a:bodyPr spcFirstLastPara="1" wrap="square" lIns="91425" tIns="720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YHTEISTYÖ</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…tukee viranomaisten päätöksentekoa muodostamalla yhteisiä tavoitteita julkisen hallinnon tiedonhallinnalle ja palvelutuotannolle</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…edistää </a:t>
            </a:r>
            <a:r>
              <a:rPr kumimoji="0" lang="fi-FI" sz="900" b="0" i="0" u="none" strike="noStrike" kern="1200" cap="none" spc="0" normalizeH="0" baseline="0" noProof="0" dirty="0" err="1">
                <a:ln>
                  <a:noFill/>
                </a:ln>
                <a:solidFill>
                  <a:srgbClr val="3F3F3F"/>
                </a:solidFill>
                <a:effectLst/>
                <a:uLnTx/>
                <a:uFillTx/>
                <a:latin typeface="Arial"/>
                <a:ea typeface="Arial"/>
                <a:cs typeface="Arial"/>
                <a:sym typeface="Arial"/>
              </a:rPr>
              <a:t>yhteentoimivuutta</a:t>
            </a: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 ja yhteisten palvelujen ohjausta muodostamalla tunnistamalla kehittämistarpeita ja linjaamalla yhteisistä toimintatavoista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…vähentää suunnitelmien yhteisellä käsittelyllä päällekkäistä kehittämistä ja palvelutuotantoa</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…tukee julkisen hallinnon tiedonhallinnan yleistä ohjausta</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prstClr val="black"/>
              </a:buClr>
              <a:buSzPts val="900"/>
              <a:buFont typeface="Arial"/>
              <a:buNone/>
              <a:tabLst/>
              <a:defRPr/>
            </a:pPr>
            <a:endParaRPr kumimoji="0" sz="900" b="0" i="0" u="none" strike="noStrike" kern="1200" cap="none" spc="0" normalizeH="0" baseline="0" noProof="0" dirty="0">
              <a:ln>
                <a:noFill/>
              </a:ln>
              <a:solidFill>
                <a:srgbClr val="3F3F3F"/>
              </a:solidFill>
              <a:effectLst/>
              <a:uLnTx/>
              <a:uFillTx/>
              <a:latin typeface="Arial"/>
              <a:ea typeface="Arial"/>
              <a:cs typeface="Arial"/>
              <a:sym typeface="Arial"/>
            </a:endParaRPr>
          </a:p>
        </p:txBody>
      </p:sp>
      <p:sp>
        <p:nvSpPr>
          <p:cNvPr id="1029" name="Google Shape;1029;g7f30ea1491_0_0"/>
          <p:cNvSpPr/>
          <p:nvPr/>
        </p:nvSpPr>
        <p:spPr>
          <a:xfrm>
            <a:off x="2744556" y="1742155"/>
            <a:ext cx="2004000" cy="1621500"/>
          </a:xfrm>
          <a:prstGeom prst="rect">
            <a:avLst/>
          </a:prstGeom>
          <a:solidFill>
            <a:srgbClr val="D8EBAF"/>
          </a:solidFill>
          <a:ln>
            <a:noFill/>
          </a:ln>
        </p:spPr>
        <p:txBody>
          <a:bodyPr spcFirstLastPara="1" wrap="square" lIns="91425" tIns="720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YHTEISTYÖLLÄ</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prstClr val="black"/>
              </a:buClr>
              <a:buSzPts val="900"/>
              <a:buFont typeface="Arial"/>
              <a:buNone/>
              <a:tabLst/>
              <a:defRPr/>
            </a:pPr>
            <a:endParaRPr kumimoji="0" sz="900" b="0" i="0" u="none" strike="noStrike" kern="1200" cap="none" spc="0" normalizeH="0" baseline="0" noProof="0" dirty="0">
              <a:ln>
                <a:noFill/>
              </a:ln>
              <a:solidFill>
                <a:srgbClr val="3F3F3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…tehostetaan julkisen hallinnon toimintaa tuottamalla tietoa kehittämistoimien vaikutuksista</a:t>
            </a:r>
            <a:endParaRPr kumimoji="0" sz="900" b="0" i="0" u="none" strike="noStrike" kern="1200" cap="none" spc="0" normalizeH="0" baseline="0" noProof="0" dirty="0">
              <a:ln>
                <a:noFill/>
              </a:ln>
              <a:solidFill>
                <a:srgbClr val="3F3F3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…parannetaan julkisia palveluja edistämällä tietovarantojen ja tietojärjestelmien </a:t>
            </a:r>
            <a:r>
              <a:rPr kumimoji="0" lang="fi-FI" sz="900" b="0" i="0" u="none" strike="noStrike" kern="1200" cap="none" spc="0" normalizeH="0" baseline="0" noProof="0" dirty="0" err="1">
                <a:ln>
                  <a:noFill/>
                </a:ln>
                <a:solidFill>
                  <a:srgbClr val="3F3F3F"/>
                </a:solidFill>
                <a:effectLst/>
                <a:uLnTx/>
                <a:uFillTx/>
                <a:latin typeface="Arial"/>
                <a:ea typeface="Arial"/>
                <a:cs typeface="Arial"/>
                <a:sym typeface="Arial"/>
              </a:rPr>
              <a:t>yhteentoimivuutta</a:t>
            </a:r>
            <a:endParaRPr kumimoji="0" sz="900" b="0" i="0" u="none" strike="noStrike" kern="1200" cap="none" spc="0" normalizeH="0" baseline="0" noProof="0" dirty="0">
              <a:ln>
                <a:noFill/>
              </a:ln>
              <a:solidFill>
                <a:srgbClr val="3F3F3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030" name="Google Shape;1030;g7f30ea1491_0_0"/>
          <p:cNvSpPr/>
          <p:nvPr/>
        </p:nvSpPr>
        <p:spPr>
          <a:xfrm>
            <a:off x="4835944" y="1716812"/>
            <a:ext cx="2004000" cy="1621500"/>
          </a:xfrm>
          <a:prstGeom prst="rect">
            <a:avLst/>
          </a:prstGeom>
          <a:solidFill>
            <a:srgbClr val="EDD9EB"/>
          </a:solidFill>
          <a:ln>
            <a:noFill/>
          </a:ln>
        </p:spPr>
        <p:txBody>
          <a:bodyPr spcFirstLastPara="1" wrap="square" lIns="91425" tIns="720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YHTEISTYÖLLÄ</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prstClr val="black"/>
              </a:buClr>
              <a:buSzPts val="900"/>
              <a:buFont typeface="Arial"/>
              <a:buNone/>
              <a:tabLst/>
              <a:defRPr/>
            </a:pPr>
            <a:endParaRPr kumimoji="0" sz="900" b="0" i="0" u="none" strike="noStrike" kern="1200" cap="none" spc="0" normalizeH="0" baseline="0" noProof="0" dirty="0">
              <a:ln>
                <a:noFill/>
              </a:ln>
              <a:solidFill>
                <a:srgbClr val="3F3F3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…edistetään digitaalisen turvallisuuden strategista ohjausta</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prstClr val="black"/>
              </a:buClr>
              <a:buSzPts val="900"/>
              <a:buFont typeface="Arial"/>
              <a:buNone/>
              <a:tabLst/>
              <a:defRPr/>
            </a:pPr>
            <a:endParaRPr kumimoji="0" lang="fi-FI" sz="9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
                <a:prstClr val="black"/>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…selkiytetään digitaalisen toimintaympäristön tehtäviä ja vastuita </a:t>
            </a:r>
            <a:endParaRPr kumimoji="0" sz="900" b="0" i="0" u="none" strike="noStrike" kern="1200" cap="none" spc="0" normalizeH="0" baseline="0" noProof="0" dirty="0">
              <a:ln>
                <a:noFill/>
              </a:ln>
              <a:solidFill>
                <a:srgbClr val="3F3F3F"/>
              </a:solidFill>
              <a:effectLst/>
              <a:uLnTx/>
              <a:uFillTx/>
              <a:latin typeface="Arial"/>
              <a:ea typeface="Arial"/>
              <a:cs typeface="Arial"/>
              <a:sym typeface="Arial"/>
            </a:endParaRPr>
          </a:p>
        </p:txBody>
      </p:sp>
      <p:sp>
        <p:nvSpPr>
          <p:cNvPr id="1031" name="Google Shape;1031;g7f30ea1491_0_0"/>
          <p:cNvSpPr/>
          <p:nvPr/>
        </p:nvSpPr>
        <p:spPr>
          <a:xfrm>
            <a:off x="6927239" y="1716812"/>
            <a:ext cx="2004000" cy="1621500"/>
          </a:xfrm>
          <a:prstGeom prst="rect">
            <a:avLst/>
          </a:prstGeom>
          <a:solidFill>
            <a:srgbClr val="FFEAA7"/>
          </a:solidFill>
          <a:ln>
            <a:noFill/>
          </a:ln>
        </p:spPr>
        <p:txBody>
          <a:bodyPr spcFirstLastPara="1" wrap="square" lIns="91425" tIns="720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YHTEISTYÖLLÄ</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prstClr val="black"/>
              </a:buClr>
              <a:buSzPts val="900"/>
              <a:buFont typeface="Arial"/>
              <a:buNone/>
              <a:tabLst/>
              <a:defRPr/>
            </a:pPr>
            <a:endParaRPr kumimoji="0" sz="900" b="0" i="0" u="none" strike="noStrike" kern="1200" cap="none" spc="0" normalizeH="0" baseline="0" noProof="0">
              <a:ln>
                <a:noFill/>
              </a:ln>
              <a:solidFill>
                <a:srgbClr val="3F3F3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…parannetaan julkisen hallinnon kykyä hyödyntää paremmin resursseja strategisten tavoitteiden saavuttamiseen</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32" name="Google Shape;1032;g7f30ea1491_0_0"/>
          <p:cNvSpPr/>
          <p:nvPr/>
        </p:nvSpPr>
        <p:spPr>
          <a:xfrm>
            <a:off x="9018515" y="1716812"/>
            <a:ext cx="2004000" cy="1621500"/>
          </a:xfrm>
          <a:prstGeom prst="rect">
            <a:avLst/>
          </a:prstGeom>
          <a:solidFill>
            <a:srgbClr val="F8A7AE"/>
          </a:solidFill>
          <a:ln>
            <a:noFill/>
          </a:ln>
        </p:spPr>
        <p:txBody>
          <a:bodyPr spcFirstLastPara="1" wrap="square" lIns="91425" tIns="720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YHTEISTYÖLLÄ</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prstClr val="black"/>
              </a:buClr>
              <a:buSzPts val="900"/>
              <a:buFont typeface="Arial"/>
              <a:buNone/>
              <a:tabLst/>
              <a:defRPr/>
            </a:pPr>
            <a:endParaRPr kumimoji="0" sz="900" b="0" i="0" u="none" strike="noStrike" kern="1200" cap="none" spc="0" normalizeH="0" baseline="0" noProof="0">
              <a:ln>
                <a:noFill/>
              </a:ln>
              <a:solidFill>
                <a:srgbClr val="3F3F3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…edistetään toiminnan kehittämisen mahdollistavan, taloudellisen, jatkuvuuden turvaavan ja juridisesti perustellun, </a:t>
            </a:r>
            <a:br>
              <a:rPr kumimoji="0" lang="fi-FI" sz="900" b="0" i="0" u="none" strike="noStrike" kern="1200" cap="none" spc="0" normalizeH="0" baseline="0" noProof="0">
                <a:ln>
                  <a:noFill/>
                </a:ln>
                <a:solidFill>
                  <a:srgbClr val="3F3F3F"/>
                </a:solidFill>
                <a:effectLst/>
                <a:uLnTx/>
                <a:uFillTx/>
                <a:latin typeface="Arial"/>
                <a:ea typeface="Arial"/>
                <a:cs typeface="Arial"/>
                <a:sym typeface="Arial"/>
              </a:rPr>
            </a:b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digitalisoidun hallinnon ICT-palvelutuotantojärjestelmän muodostumista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33" name="Google Shape;1033;g7f30ea1491_0_0"/>
          <p:cNvSpPr/>
          <p:nvPr/>
        </p:nvSpPr>
        <p:spPr>
          <a:xfrm>
            <a:off x="6927239" y="1041851"/>
            <a:ext cx="2004000" cy="649752"/>
          </a:xfrm>
          <a:prstGeom prst="rect">
            <a:avLst/>
          </a:prstGeom>
          <a:solidFill>
            <a:srgbClr val="FF9900"/>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Kehittämisen ohjauksen </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34" name="Google Shape;1034;g7f30ea1491_0_0"/>
          <p:cNvSpPr/>
          <p:nvPr/>
        </p:nvSpPr>
        <p:spPr>
          <a:xfrm>
            <a:off x="2744556" y="1041851"/>
            <a:ext cx="2004000" cy="649752"/>
          </a:xfrm>
          <a:prstGeom prst="rect">
            <a:avLst/>
          </a:prstGeom>
          <a:solidFill>
            <a:srgbClr val="799E28"/>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Arkkitehtuuriyhteistyö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35" name="Google Shape;1035;g7f30ea1491_0_0"/>
          <p:cNvSpPr/>
          <p:nvPr/>
        </p:nvSpPr>
        <p:spPr>
          <a:xfrm>
            <a:off x="4835944" y="1041851"/>
            <a:ext cx="2004000" cy="649752"/>
          </a:xfrm>
          <a:prstGeom prst="rect">
            <a:avLst/>
          </a:prstGeom>
          <a:solidFill>
            <a:srgbClr val="A34E96"/>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Digitaalisen turvallisuuden </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36" name="Google Shape;1036;g7f30ea1491_0_0"/>
          <p:cNvSpPr/>
          <p:nvPr/>
        </p:nvSpPr>
        <p:spPr>
          <a:xfrm>
            <a:off x="653280" y="1037816"/>
            <a:ext cx="2004000" cy="649752"/>
          </a:xfrm>
          <a:prstGeom prst="chevron">
            <a:avLst>
              <a:gd name="adj" fmla="val 0"/>
            </a:avLst>
          </a:prstGeom>
          <a:solidFill>
            <a:srgbClr val="5AB5EC"/>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Tiedonhallinnan 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37" name="Google Shape;1037;g7f30ea1491_0_0"/>
          <p:cNvSpPr/>
          <p:nvPr/>
        </p:nvSpPr>
        <p:spPr>
          <a:xfrm>
            <a:off x="9018515" y="1037816"/>
            <a:ext cx="2004000" cy="649752"/>
          </a:xfrm>
          <a:prstGeom prst="rect">
            <a:avLst/>
          </a:prstGeom>
          <a:solidFill>
            <a:srgbClr val="C0101E"/>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dirty="0">
                <a:ln>
                  <a:noFill/>
                </a:ln>
                <a:solidFill>
                  <a:srgbClr val="FFFFFF"/>
                </a:solidFill>
                <a:effectLst/>
                <a:uLnTx/>
                <a:uFillTx/>
                <a:latin typeface="Arial"/>
                <a:ea typeface="Arial"/>
                <a:cs typeface="Arial"/>
                <a:sym typeface="Arial"/>
              </a:rPr>
              <a:t>ICT-palvelutuotannon ohjauksen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dirty="0">
                <a:ln>
                  <a:noFill/>
                </a:ln>
                <a:solidFill>
                  <a:srgbClr val="FFFFFF"/>
                </a:solidFill>
                <a:effectLst/>
                <a:uLnTx/>
                <a:uFillTx/>
                <a:latin typeface="Arial"/>
                <a:ea typeface="Arial"/>
                <a:cs typeface="Arial"/>
                <a:sym typeface="Arial"/>
              </a:rPr>
              <a:t>yhteistyö</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9" name="Suorakulmio 18"/>
          <p:cNvSpPr/>
          <p:nvPr/>
        </p:nvSpPr>
        <p:spPr>
          <a:xfrm rot="1977459">
            <a:off x="5236797" y="5628823"/>
            <a:ext cx="1220885"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a:ea typeface="+mn-ea"/>
                <a:cs typeface="+mn-cs"/>
              </a:rPr>
              <a:t>Jo asetettu yhteistyö (VN/13510/2019)</a:t>
            </a:r>
          </a:p>
        </p:txBody>
      </p:sp>
      <p:sp>
        <p:nvSpPr>
          <p:cNvPr id="20" name="Suorakulmio 19"/>
          <p:cNvSpPr/>
          <p:nvPr/>
        </p:nvSpPr>
        <p:spPr>
          <a:xfrm rot="1977459">
            <a:off x="7418271" y="5628824"/>
            <a:ext cx="1220885"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a:ea typeface="+mn-ea"/>
                <a:cs typeface="+mn-cs"/>
              </a:rPr>
              <a:t>Ei ehditty suunnitella</a:t>
            </a:r>
          </a:p>
        </p:txBody>
      </p:sp>
      <p:sp>
        <p:nvSpPr>
          <p:cNvPr id="21" name="Suorakulmio 20"/>
          <p:cNvSpPr/>
          <p:nvPr/>
        </p:nvSpPr>
        <p:spPr>
          <a:xfrm rot="1977459">
            <a:off x="9673524" y="5628823"/>
            <a:ext cx="1220885"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a:ea typeface="+mn-ea"/>
                <a:cs typeface="+mn-cs"/>
              </a:rPr>
              <a:t>Suunnitellaan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a:ea typeface="+mn-ea"/>
                <a:cs typeface="+mn-cs"/>
              </a:rPr>
              <a:t>Patu-työssä tai sen jatkona</a:t>
            </a:r>
          </a:p>
        </p:txBody>
      </p:sp>
      <p:sp>
        <p:nvSpPr>
          <p:cNvPr id="22" name="Pyöristetty suorakulmio 21"/>
          <p:cNvSpPr/>
          <p:nvPr/>
        </p:nvSpPr>
        <p:spPr>
          <a:xfrm>
            <a:off x="587304" y="980728"/>
            <a:ext cx="4212552" cy="5428028"/>
          </a:xfrm>
          <a:prstGeom prst="roundRect">
            <a:avLst>
              <a:gd name="adj" fmla="val 2267"/>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Tekstiruutu 22"/>
          <p:cNvSpPr txBox="1"/>
          <p:nvPr/>
        </p:nvSpPr>
        <p:spPr>
          <a:xfrm rot="16200000" flipH="1">
            <a:off x="-1718263" y="3637844"/>
            <a:ext cx="427100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FF0000"/>
                </a:solidFill>
                <a:effectLst/>
                <a:uLnTx/>
                <a:uFillTx/>
                <a:latin typeface="Arial"/>
                <a:ea typeface="+mn-ea"/>
                <a:cs typeface="+mn-cs"/>
              </a:rPr>
              <a:t>Suunnittelun painopiste tähän saakka</a:t>
            </a:r>
          </a:p>
        </p:txBody>
      </p:sp>
    </p:spTree>
    <p:extLst>
      <p:ext uri="{BB962C8B-B14F-4D97-AF65-F5344CB8AC3E}">
        <p14:creationId xmlns:p14="http://schemas.microsoft.com/office/powerpoint/2010/main" val="2973984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31371" y="193101"/>
            <a:ext cx="11041227" cy="691568"/>
          </a:xfrm>
        </p:spPr>
        <p:txBody>
          <a:bodyPr>
            <a:normAutofit/>
          </a:bodyPr>
          <a:lstStyle/>
          <a:p>
            <a:r>
              <a:rPr lang="fi-FI" sz="3200" dirty="0"/>
              <a:t>Yhteistyön tehtäväalueet</a:t>
            </a:r>
          </a:p>
        </p:txBody>
      </p:sp>
      <p:sp>
        <p:nvSpPr>
          <p:cNvPr id="178" name="Google Shape;1045;p19"/>
          <p:cNvSpPr/>
          <p:nvPr/>
        </p:nvSpPr>
        <p:spPr>
          <a:xfrm>
            <a:off x="1055440" y="5723717"/>
            <a:ext cx="9792850" cy="613031"/>
          </a:xfrm>
          <a:prstGeom prst="rect">
            <a:avLst/>
          </a:prstGeom>
          <a:solidFill>
            <a:srgbClr val="BBE0F7"/>
          </a:solidFill>
          <a:ln>
            <a:noFill/>
          </a:ln>
        </p:spPr>
        <p:txBody>
          <a:bodyPr spcFirstLastPara="1" wrap="square" lIns="91425" tIns="72000" rIns="91425" bIns="45700" numCol="2" anchor="t" anchorCtr="0">
            <a:noAutofit/>
          </a:bodyPr>
          <a:lstStyle/>
          <a:p>
            <a:pPr marL="0" marR="0" lvl="0" indent="0" algn="l" defTabSz="914400" rtl="0" eaLnBrk="1" fontAlgn="auto" latinLnBrk="0" hangingPunct="1">
              <a:lnSpc>
                <a:spcPct val="100000"/>
              </a:lnSpc>
              <a:spcBef>
                <a:spcPts val="0"/>
              </a:spcBef>
              <a:spcAft>
                <a:spcPts val="0"/>
              </a:spcAft>
              <a:buClr>
                <a:srgbClr val="595959"/>
              </a:buClr>
              <a:buSzPts val="800"/>
              <a:buFont typeface="Arial"/>
              <a:buNone/>
              <a:tabLst/>
              <a:defRPr/>
            </a:pPr>
            <a:r>
              <a:rPr kumimoji="0" lang="fi-FI" sz="800" b="0" i="0" u="none" strike="noStrike" kern="1200" cap="none" spc="0" normalizeH="0" baseline="0" noProof="0" dirty="0">
                <a:ln>
                  <a:noFill/>
                </a:ln>
                <a:solidFill>
                  <a:srgbClr val="595959"/>
                </a:solidFill>
                <a:effectLst/>
                <a:uLnTx/>
                <a:uFillTx/>
                <a:latin typeface="Arial"/>
                <a:ea typeface="Arial"/>
                <a:cs typeface="Arial"/>
                <a:sym typeface="Arial"/>
              </a:rPr>
              <a:t>SIHTEERISTÖ</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dirty="0">
                <a:ln>
                  <a:noFill/>
                </a:ln>
                <a:solidFill>
                  <a:srgbClr val="595959"/>
                </a:solidFill>
                <a:effectLst/>
                <a:uLnTx/>
                <a:uFillTx/>
                <a:latin typeface="Arial"/>
                <a:ea typeface="Arial"/>
                <a:cs typeface="Arial"/>
                <a:sym typeface="Arial"/>
              </a:rPr>
              <a:t>Seuraa toimintaympäristöä työryhmien tehtäväalalta</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dirty="0">
                <a:ln>
                  <a:noFill/>
                </a:ln>
                <a:solidFill>
                  <a:srgbClr val="595959"/>
                </a:solidFill>
                <a:effectLst/>
                <a:uLnTx/>
                <a:uFillTx/>
                <a:latin typeface="Arial"/>
                <a:ea typeface="Arial"/>
                <a:cs typeface="Arial"/>
                <a:sym typeface="Arial"/>
              </a:rPr>
              <a:t>Valmistelee työryhmissä käsiteltävät asiat (yhteistyössä verkostojen koordinaatioryhmän kanssa)</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20650" algn="l" defTabSz="914400" rtl="0" eaLnBrk="1" fontAlgn="auto" latinLnBrk="0" hangingPunct="1">
              <a:lnSpc>
                <a:spcPct val="100000"/>
              </a:lnSpc>
              <a:spcBef>
                <a:spcPts val="0"/>
              </a:spcBef>
              <a:spcAft>
                <a:spcPts val="0"/>
              </a:spcAft>
              <a:buClr>
                <a:prstClr val="black"/>
              </a:buClr>
              <a:buSzPts val="800"/>
              <a:buFont typeface="Arial"/>
              <a:buNone/>
              <a:tabLst/>
              <a:defRPr/>
            </a:pPr>
            <a:endParaRPr kumimoji="0" sz="800" b="0" i="0" u="none" strike="noStrike" kern="1200" cap="none" spc="0" normalizeH="0" baseline="0" noProof="0" dirty="0">
              <a:ln>
                <a:noFill/>
              </a:ln>
              <a:solidFill>
                <a:srgbClr val="595959"/>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dirty="0">
                <a:ln>
                  <a:noFill/>
                </a:ln>
                <a:solidFill>
                  <a:srgbClr val="595959"/>
                </a:solidFill>
                <a:effectLst/>
                <a:uLnTx/>
                <a:uFillTx/>
                <a:latin typeface="Arial"/>
                <a:ea typeface="Arial"/>
                <a:cs typeface="Arial"/>
                <a:sym typeface="Arial"/>
              </a:rPr>
              <a:t>Valmistelee työryhmien kokoukset ja pitää kokouksista kirjaa</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dirty="0">
                <a:ln>
                  <a:noFill/>
                </a:ln>
                <a:solidFill>
                  <a:srgbClr val="595959"/>
                </a:solidFill>
                <a:effectLst/>
                <a:uLnTx/>
                <a:uFillTx/>
                <a:latin typeface="Arial"/>
                <a:ea typeface="Arial"/>
                <a:cs typeface="Arial"/>
                <a:sym typeface="Arial"/>
              </a:rPr>
              <a:t>Seuraa työryhmien toimenpiteiden vaikutuksia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dirty="0">
                <a:ln>
                  <a:noFill/>
                </a:ln>
                <a:solidFill>
                  <a:srgbClr val="595959"/>
                </a:solidFill>
                <a:effectLst/>
                <a:uLnTx/>
                <a:uFillTx/>
                <a:latin typeface="Arial"/>
                <a:ea typeface="Arial"/>
                <a:cs typeface="Arial"/>
                <a:sym typeface="Arial"/>
              </a:rPr>
              <a:t>Kehittää yhteistyörakenteiden toimintaa asetettujen tavoitteiden mukaisesti</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79" name="Google Shape;1046;p19"/>
          <p:cNvSpPr/>
          <p:nvPr/>
        </p:nvSpPr>
        <p:spPr>
          <a:xfrm>
            <a:off x="5951984" y="1566697"/>
            <a:ext cx="1579355" cy="4088745"/>
          </a:xfrm>
          <a:prstGeom prst="rect">
            <a:avLst/>
          </a:prstGeom>
          <a:solidFill>
            <a:srgbClr val="F7EDF5"/>
          </a:solidFill>
          <a:ln>
            <a:noFill/>
          </a:ln>
        </p:spPr>
        <p:txBody>
          <a:bodyPr spcFirstLastPara="1" wrap="square" lIns="91425" tIns="720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Ylläpitää kokonaiskuvaa digitaalisen turvallisuuden tilasta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Muodostaa ja ylläpitää julkisen hallinnon digitaalisen turvallisuuden linjauksia, ohjeita ja suosituksia, (tietoturvallisuuteen liittyvistä suosituksista vastaa Tiedonhallintalautakunta)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Käsittelee valmisteluvaiheessa julkisen hallinnon digitaalisiin palveluihin ja tietohallintoon vaikuttavia kehittämissuunnitelmia ja lainsäädäntöhankkeita ja arvioi niiden vaikutusta turvallisuutta koskeviin linjauksiin</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20650" algn="l" defTabSz="914400" rtl="0" eaLnBrk="1" fontAlgn="auto" latinLnBrk="0" hangingPunct="1">
              <a:lnSpc>
                <a:spcPct val="100000"/>
              </a:lnSpc>
              <a:spcBef>
                <a:spcPts val="0"/>
              </a:spcBef>
              <a:spcAft>
                <a:spcPts val="0"/>
              </a:spcAft>
              <a:buClr>
                <a:prstClr val="black"/>
              </a:buClr>
              <a:buSzPts val="800"/>
              <a:buFont typeface="Arial"/>
              <a:buNone/>
              <a:tabLst/>
              <a:defRPr/>
            </a:pPr>
            <a:endParaRPr kumimoji="0" sz="800" b="0" i="0" u="none" strike="noStrike" kern="1200" cap="none" spc="0" normalizeH="0" baseline="0" noProof="0">
              <a:ln>
                <a:noFill/>
              </a:ln>
              <a:solidFill>
                <a:srgbClr val="595959"/>
              </a:solidFill>
              <a:effectLst/>
              <a:uLnTx/>
              <a:uFillTx/>
              <a:latin typeface="Arial"/>
              <a:ea typeface="Arial"/>
              <a:cs typeface="Arial"/>
              <a:sym typeface="Arial"/>
            </a:endParaRPr>
          </a:p>
          <a:p>
            <a:pPr marL="171450" marR="0" lvl="0" indent="-120650" algn="l" defTabSz="914400" rtl="0" eaLnBrk="1" fontAlgn="auto" latinLnBrk="0" hangingPunct="1">
              <a:lnSpc>
                <a:spcPct val="100000"/>
              </a:lnSpc>
              <a:spcBef>
                <a:spcPts val="0"/>
              </a:spcBef>
              <a:spcAft>
                <a:spcPts val="0"/>
              </a:spcAft>
              <a:buClr>
                <a:prstClr val="black"/>
              </a:buClr>
              <a:buSzPts val="800"/>
              <a:buFont typeface="Arial"/>
              <a:buNone/>
              <a:tabLst/>
              <a:defRPr/>
            </a:pPr>
            <a:endParaRPr kumimoji="0" sz="800" b="0" i="0" u="none" strike="noStrike" kern="1200" cap="none" spc="0" normalizeH="0" baseline="0" noProof="0">
              <a:ln>
                <a:noFill/>
              </a:ln>
              <a:solidFill>
                <a:srgbClr val="595959"/>
              </a:solidFill>
              <a:effectLst/>
              <a:uLnTx/>
              <a:uFillTx/>
              <a:latin typeface="Arial"/>
              <a:ea typeface="Arial"/>
              <a:cs typeface="Arial"/>
              <a:sym typeface="Arial"/>
            </a:endParaRPr>
          </a:p>
        </p:txBody>
      </p:sp>
      <p:sp>
        <p:nvSpPr>
          <p:cNvPr id="180" name="Google Shape;1047;p19"/>
          <p:cNvSpPr/>
          <p:nvPr/>
        </p:nvSpPr>
        <p:spPr>
          <a:xfrm>
            <a:off x="4333321" y="1566694"/>
            <a:ext cx="1579355" cy="4088745"/>
          </a:xfrm>
          <a:prstGeom prst="rect">
            <a:avLst/>
          </a:prstGeom>
          <a:solidFill>
            <a:srgbClr val="EBF5D6"/>
          </a:solidFill>
          <a:ln>
            <a:noFill/>
          </a:ln>
        </p:spPr>
        <p:txBody>
          <a:bodyPr spcFirstLastPara="1" wrap="square" lIns="91425" tIns="720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Ylläpitää kokonaiskuvaa julkisen hallinnon organisaatioiden, palvelujen, toiminnan, tietojen ja tietovarantojen sekä tietojärjestelmien muodostamasta kokonaisuudesta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800"/>
              <a:buFont typeface="Arial"/>
              <a:buChar char="•"/>
              <a:tabLst/>
              <a:defRPr/>
            </a:pPr>
            <a:r>
              <a:rPr kumimoji="0" lang="fi-FI" sz="800" b="1" i="0" u="none" strike="noStrike" kern="1200" cap="none" spc="0" normalizeH="0" baseline="0" noProof="0">
                <a:ln>
                  <a:noFill/>
                </a:ln>
                <a:solidFill>
                  <a:srgbClr val="000000"/>
                </a:solidFill>
                <a:effectLst/>
                <a:uLnTx/>
                <a:uFillTx/>
                <a:latin typeface="Arial"/>
                <a:ea typeface="Arial"/>
                <a:cs typeface="Arial"/>
                <a:sym typeface="Arial"/>
              </a:rPr>
              <a:t>Ylläpitää julkisen hallinnon tiedonhallintakarttaa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800"/>
              <a:buFont typeface="Arial"/>
              <a:buChar char="•"/>
              <a:tabLst/>
              <a:defRPr/>
            </a:pPr>
            <a:r>
              <a:rPr kumimoji="0" lang="fi-FI" sz="800" b="1" i="0" u="none" strike="noStrike" kern="1200" cap="none" spc="0" normalizeH="0" baseline="0" noProof="0">
                <a:ln>
                  <a:noFill/>
                </a:ln>
                <a:solidFill>
                  <a:srgbClr val="000000"/>
                </a:solidFill>
                <a:effectLst/>
                <a:uLnTx/>
                <a:uFillTx/>
                <a:latin typeface="Arial"/>
                <a:ea typeface="Arial"/>
                <a:cs typeface="Arial"/>
                <a:sym typeface="Arial"/>
              </a:rPr>
              <a:t>Muodostaa ja ylläpitää julkisen hallinnon yhteentoimivuutta edistäviä linjauksia ja hyviä käytäntöjä</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Käsittelee valmisteluvaiheessa julkisen hallinnon digitaalisiin palveluihin ja tietohallintoon vaikuttavia kehittämissuunnitelmia ja lainsäädäntöhankkeita ja arvioi niiden vaikutusta arkkitehtuuriin</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20650" algn="l" defTabSz="914400" rtl="0" eaLnBrk="1" fontAlgn="auto" latinLnBrk="0" hangingPunct="1">
              <a:lnSpc>
                <a:spcPct val="100000"/>
              </a:lnSpc>
              <a:spcBef>
                <a:spcPts val="0"/>
              </a:spcBef>
              <a:spcAft>
                <a:spcPts val="0"/>
              </a:spcAft>
              <a:buClr>
                <a:prstClr val="black"/>
              </a:buClr>
              <a:buSzPts val="800"/>
              <a:buFont typeface="Arial"/>
              <a:buNone/>
              <a:tabLst/>
              <a:defRPr/>
            </a:pPr>
            <a:endParaRPr kumimoji="0" sz="800" b="0" i="0" u="none" strike="noStrike" kern="1200" cap="none" spc="0" normalizeH="0" baseline="0" noProof="0">
              <a:ln>
                <a:noFill/>
              </a:ln>
              <a:solidFill>
                <a:srgbClr val="595959"/>
              </a:solidFill>
              <a:effectLst/>
              <a:uLnTx/>
              <a:uFillTx/>
              <a:latin typeface="Arial"/>
              <a:ea typeface="Arial"/>
              <a:cs typeface="Arial"/>
              <a:sym typeface="Arial"/>
            </a:endParaRPr>
          </a:p>
        </p:txBody>
      </p:sp>
      <p:sp>
        <p:nvSpPr>
          <p:cNvPr id="181" name="Google Shape;1048;p19"/>
          <p:cNvSpPr/>
          <p:nvPr/>
        </p:nvSpPr>
        <p:spPr>
          <a:xfrm>
            <a:off x="1055440" y="1566694"/>
            <a:ext cx="1579355" cy="4088745"/>
          </a:xfrm>
          <a:prstGeom prst="rect">
            <a:avLst/>
          </a:prstGeom>
          <a:solidFill>
            <a:srgbClr val="DCEFFB"/>
          </a:solidFill>
          <a:ln>
            <a:noFill/>
          </a:ln>
        </p:spPr>
        <p:txBody>
          <a:bodyPr spcFirstLastPara="1" wrap="square" lIns="91425" tIns="720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800"/>
              <a:buFont typeface="Arial"/>
              <a:buChar char="•"/>
              <a:tabLst/>
              <a:defRPr/>
            </a:pPr>
            <a:r>
              <a:rPr kumimoji="0" lang="fi-FI" sz="800" b="1" i="0" u="none" strike="noStrike" kern="1200" cap="none" spc="0" normalizeH="0" baseline="0" noProof="0" dirty="0">
                <a:ln>
                  <a:noFill/>
                </a:ln>
                <a:solidFill>
                  <a:srgbClr val="000000"/>
                </a:solidFill>
                <a:effectLst/>
                <a:uLnTx/>
                <a:uFillTx/>
                <a:latin typeface="Arial"/>
                <a:ea typeface="Arial"/>
                <a:cs typeface="Arial"/>
                <a:sym typeface="Arial"/>
              </a:rPr>
              <a:t>Ylläpitää yhteistä tavoitetilaan julkisen hallinnon tiedonhallinnan järjestämisestä ja palvelujen tuotannosta </a:t>
            </a:r>
          </a:p>
          <a:p>
            <a:pPr marL="171450" marR="0" lvl="0" indent="-171450" algn="l" defTabSz="914400" rtl="0" eaLnBrk="1" fontAlgn="auto" latinLnBrk="0" hangingPunct="1">
              <a:lnSpc>
                <a:spcPct val="100000"/>
              </a:lnSpc>
              <a:spcBef>
                <a:spcPts val="0"/>
              </a:spcBef>
              <a:spcAft>
                <a:spcPts val="0"/>
              </a:spcAft>
              <a:buClr>
                <a:srgbClr val="000000"/>
              </a:buClr>
              <a:buSzPts val="800"/>
              <a:buFont typeface="Arial"/>
              <a:buChar char="•"/>
              <a:tabLst/>
              <a:defRPr/>
            </a:pPr>
            <a:r>
              <a:rPr kumimoji="0" lang="fi-FI" sz="800" b="0" i="0" u="none" strike="noStrike" kern="1200" cap="none" spc="0" normalizeH="0" baseline="0" noProof="0" dirty="0">
                <a:ln>
                  <a:noFill/>
                </a:ln>
                <a:solidFill>
                  <a:srgbClr val="000000"/>
                </a:solidFill>
                <a:effectLst/>
                <a:uLnTx/>
                <a:uFillTx/>
                <a:latin typeface="Arial"/>
                <a:ea typeface="Arial"/>
                <a:cs typeface="Arial"/>
                <a:sym typeface="Arial"/>
              </a:rPr>
              <a:t>Käsittelee valmisteluvaiheessa julkisen hallinnon digitaalisiin palveluihin ja tietohallintoon vaikuttavia lainsäädäntöhankkeita ja hallituksen esityksiä</a:t>
            </a:r>
          </a:p>
          <a:p>
            <a:pPr marL="171450" marR="0" lvl="0" indent="-171450" algn="l" defTabSz="914400" rtl="0" eaLnBrk="1" fontAlgn="auto" latinLnBrk="0" hangingPunct="1">
              <a:lnSpc>
                <a:spcPct val="100000"/>
              </a:lnSpc>
              <a:spcBef>
                <a:spcPts val="0"/>
              </a:spcBef>
              <a:spcAft>
                <a:spcPts val="0"/>
              </a:spcAft>
              <a:buClr>
                <a:srgbClr val="000000"/>
              </a:buClr>
              <a:buSzPts val="800"/>
              <a:buFont typeface="Arial"/>
              <a:buChar char="•"/>
              <a:tabLst/>
              <a:defRPr/>
            </a:pPr>
            <a:r>
              <a:rPr kumimoji="0" lang="fi-FI" sz="800" b="0" i="0" u="none" strike="noStrike" kern="1200" cap="none" spc="0" normalizeH="0" baseline="0" noProof="0" dirty="0">
                <a:ln>
                  <a:noFill/>
                </a:ln>
                <a:solidFill>
                  <a:srgbClr val="000000"/>
                </a:solidFill>
                <a:effectLst/>
                <a:uLnTx/>
                <a:uFillTx/>
                <a:latin typeface="Arial"/>
                <a:ea typeface="Arial"/>
                <a:cs typeface="Arial"/>
                <a:sym typeface="Arial"/>
              </a:rPr>
              <a:t>Käsittelee julkisen hallinnon digitaalisiin palveluihin ja tietohallintoon vaikuttavia, strategioita, </a:t>
            </a:r>
            <a:r>
              <a:rPr kumimoji="0" lang="fi-FI" sz="800" b="0" i="0" u="none" strike="noStrike" kern="1200" cap="none" spc="0" normalizeH="0" baseline="0" noProof="0" dirty="0" err="1">
                <a:ln>
                  <a:noFill/>
                </a:ln>
                <a:solidFill>
                  <a:srgbClr val="000000"/>
                </a:solidFill>
                <a:effectLst/>
                <a:uLnTx/>
                <a:uFillTx/>
                <a:latin typeface="Arial"/>
                <a:ea typeface="Arial"/>
                <a:cs typeface="Arial"/>
                <a:sym typeface="Arial"/>
              </a:rPr>
              <a:t>kehittämis</a:t>
            </a:r>
            <a:r>
              <a:rPr kumimoji="0" lang="fi-FI" sz="800" b="0" i="0" u="none" strike="noStrike" kern="1200" cap="none" spc="0" normalizeH="0" baseline="0" noProof="0" dirty="0">
                <a:ln>
                  <a:noFill/>
                </a:ln>
                <a:solidFill>
                  <a:srgbClr val="000000"/>
                </a:solidFill>
                <a:effectLst/>
                <a:uLnTx/>
                <a:uFillTx/>
                <a:latin typeface="Arial"/>
                <a:ea typeface="Arial"/>
                <a:cs typeface="Arial"/>
                <a:sym typeface="Arial"/>
              </a:rPr>
              <a:t>-suunnitelmia ja hankkeita</a:t>
            </a:r>
          </a:p>
          <a:p>
            <a:pPr marL="171450" marR="0" lvl="0" indent="-171450" algn="l" defTabSz="914400" rtl="0" eaLnBrk="1" fontAlgn="auto" latinLnBrk="0" hangingPunct="1">
              <a:lnSpc>
                <a:spcPct val="100000"/>
              </a:lnSpc>
              <a:spcBef>
                <a:spcPts val="0"/>
              </a:spcBef>
              <a:spcAft>
                <a:spcPts val="0"/>
              </a:spcAft>
              <a:buClr>
                <a:srgbClr val="000000"/>
              </a:buClr>
              <a:buSzPts val="800"/>
              <a:buFont typeface="Arial"/>
              <a:buChar char="•"/>
              <a:tabLst/>
              <a:defRPr/>
            </a:pPr>
            <a:r>
              <a:rPr kumimoji="0" lang="fi-FI" sz="800" b="0" i="0" u="none" strike="noStrike" kern="1200" cap="none" spc="0" normalizeH="0" baseline="0" noProof="0" dirty="0">
                <a:ln>
                  <a:noFill/>
                </a:ln>
                <a:solidFill>
                  <a:srgbClr val="000000"/>
                </a:solidFill>
                <a:effectLst/>
                <a:uLnTx/>
                <a:uFillTx/>
                <a:latin typeface="Arial"/>
                <a:ea typeface="Arial"/>
                <a:cs typeface="Arial"/>
                <a:sym typeface="Arial"/>
              </a:rPr>
              <a:t>Seuraa julkisen hallinnon ICT-toiminnan edistymistä ja kustannuskehitystä sekä vaikuttavuutta </a:t>
            </a:r>
          </a:p>
          <a:p>
            <a:pPr marL="171450" marR="0" lvl="0" indent="-171450" algn="l" defTabSz="914400" rtl="0" eaLnBrk="1" fontAlgn="auto" latinLnBrk="0" hangingPunct="1">
              <a:lnSpc>
                <a:spcPct val="100000"/>
              </a:lnSpc>
              <a:spcBef>
                <a:spcPts val="0"/>
              </a:spcBef>
              <a:spcAft>
                <a:spcPts val="0"/>
              </a:spcAft>
              <a:buClr>
                <a:srgbClr val="000000"/>
              </a:buClr>
              <a:buSzPts val="800"/>
              <a:buFont typeface="Arial"/>
              <a:buChar char="•"/>
              <a:tabLst/>
              <a:defRPr/>
            </a:pPr>
            <a:r>
              <a:rPr kumimoji="0" lang="fi-FI" sz="800" b="0" i="0" u="none" strike="noStrike" kern="1200" cap="none" spc="0" normalizeH="0" baseline="0" noProof="0" dirty="0">
                <a:ln>
                  <a:noFill/>
                </a:ln>
                <a:solidFill>
                  <a:srgbClr val="000000"/>
                </a:solidFill>
                <a:effectLst/>
                <a:uLnTx/>
                <a:uFillTx/>
                <a:latin typeface="Arial"/>
                <a:ea typeface="Arial"/>
                <a:cs typeface="Arial"/>
                <a:sym typeface="Arial"/>
              </a:rPr>
              <a:t>Hyväksyy arkkitehtuuri-, tietoturvallisuus- ja kehittämisen ja palvelutuotannon yhteistyön toimintasuunnitelmat linjausten ja hyvien käytäntöjen tuottamisesta ja arvioi suunnitelmien toteutumisen</a:t>
            </a:r>
          </a:p>
        </p:txBody>
      </p:sp>
      <p:sp>
        <p:nvSpPr>
          <p:cNvPr id="182" name="Google Shape;1049;p19"/>
          <p:cNvSpPr/>
          <p:nvPr/>
        </p:nvSpPr>
        <p:spPr>
          <a:xfrm>
            <a:off x="4333321" y="980727"/>
            <a:ext cx="1579355" cy="593435"/>
          </a:xfrm>
          <a:prstGeom prst="rect">
            <a:avLst/>
          </a:prstGeom>
          <a:solidFill>
            <a:srgbClr val="799E28"/>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dirty="0">
                <a:ln>
                  <a:noFill/>
                </a:ln>
                <a:solidFill>
                  <a:srgbClr val="FFFFFF"/>
                </a:solidFill>
                <a:effectLst/>
                <a:uLnTx/>
                <a:uFillTx/>
                <a:latin typeface="Arial"/>
                <a:ea typeface="Arial"/>
                <a:cs typeface="Arial"/>
                <a:sym typeface="Arial"/>
              </a:rPr>
              <a:t>Toiminnan kehittämisen ja tiedonhallinnan arkkitehtuuriyhteistyö</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83" name="Google Shape;1050;p19"/>
          <p:cNvSpPr/>
          <p:nvPr/>
        </p:nvSpPr>
        <p:spPr>
          <a:xfrm>
            <a:off x="5951984" y="980729"/>
            <a:ext cx="1579355" cy="593434"/>
          </a:xfrm>
          <a:prstGeom prst="rect">
            <a:avLst/>
          </a:prstGeom>
          <a:solidFill>
            <a:srgbClr val="A34E96"/>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dirty="0">
                <a:ln>
                  <a:noFill/>
                </a:ln>
                <a:solidFill>
                  <a:srgbClr val="FFFFFF"/>
                </a:solidFill>
                <a:effectLst/>
                <a:uLnTx/>
                <a:uFillTx/>
                <a:latin typeface="Arial"/>
                <a:ea typeface="Arial"/>
                <a:cs typeface="Arial"/>
                <a:sym typeface="Arial"/>
              </a:rPr>
              <a:t>Digitaalisen turvallisuuden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dirty="0">
                <a:ln>
                  <a:noFill/>
                </a:ln>
                <a:solidFill>
                  <a:srgbClr val="FFFFFF"/>
                </a:solidFill>
                <a:effectLst/>
                <a:uLnTx/>
                <a:uFillTx/>
                <a:latin typeface="Arial"/>
                <a:ea typeface="Arial"/>
                <a:cs typeface="Arial"/>
                <a:sym typeface="Arial"/>
              </a:rPr>
              <a:t>yhteistyö</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84" name="Google Shape;1051;p19"/>
          <p:cNvSpPr/>
          <p:nvPr/>
        </p:nvSpPr>
        <p:spPr>
          <a:xfrm>
            <a:off x="1055440" y="980728"/>
            <a:ext cx="1618839" cy="589702"/>
          </a:xfrm>
          <a:prstGeom prst="chevron">
            <a:avLst>
              <a:gd name="adj" fmla="val 0"/>
            </a:avLst>
          </a:prstGeom>
          <a:solidFill>
            <a:srgbClr val="5AB5EC"/>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Tiedonhallinnan 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0" i="0" u="none" strike="noStrike" kern="1200" cap="none" spc="0" normalizeH="0" baseline="0" noProof="0">
                <a:ln>
                  <a:noFill/>
                </a:ln>
                <a:solidFill>
                  <a:srgbClr val="FFFFFF"/>
                </a:solidFill>
                <a:effectLst/>
                <a:uLnTx/>
                <a:uFillTx/>
                <a:latin typeface="Arial"/>
                <a:ea typeface="Arial"/>
                <a:cs typeface="Arial"/>
                <a:sym typeface="Arial"/>
              </a:rPr>
              <a:t>(tavoitteet)</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85" name="Google Shape;1052;p19"/>
          <p:cNvSpPr/>
          <p:nvPr/>
        </p:nvSpPr>
        <p:spPr>
          <a:xfrm>
            <a:off x="9268936" y="1562964"/>
            <a:ext cx="1579355" cy="4088745"/>
          </a:xfrm>
          <a:prstGeom prst="rect">
            <a:avLst/>
          </a:prstGeom>
          <a:solidFill>
            <a:srgbClr val="FBD3D6"/>
          </a:solidFill>
          <a:ln>
            <a:noFill/>
          </a:ln>
        </p:spPr>
        <p:txBody>
          <a:bodyPr spcFirstLastPara="1" wrap="square" lIns="91425" tIns="720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dirty="0">
                <a:ln>
                  <a:noFill/>
                </a:ln>
                <a:solidFill>
                  <a:srgbClr val="595959"/>
                </a:solidFill>
                <a:effectLst/>
                <a:uLnTx/>
                <a:uFillTx/>
                <a:latin typeface="Arial"/>
                <a:ea typeface="Arial"/>
                <a:cs typeface="Arial"/>
                <a:sym typeface="Arial"/>
              </a:rPr>
              <a:t>Ylläpitää kokonaiskuvaan julkisen hallinnon yhteisistä ICT-palveluista ja näihin kohdistuvista kehittämissuunnitelmista</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dirty="0">
                <a:ln>
                  <a:noFill/>
                </a:ln>
                <a:solidFill>
                  <a:srgbClr val="595959"/>
                </a:solidFill>
                <a:effectLst/>
                <a:uLnTx/>
                <a:uFillTx/>
                <a:latin typeface="Arial"/>
                <a:ea typeface="Arial"/>
                <a:cs typeface="Arial"/>
                <a:sym typeface="Arial"/>
              </a:rPr>
              <a:t>Muodostaa ja kehittää palvelutuotannon rooleja, järjestämistapoja ja kehittämistä ohjaavia linjauksia ja hyviä käytäntöjä</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dirty="0">
                <a:ln>
                  <a:noFill/>
                </a:ln>
                <a:solidFill>
                  <a:srgbClr val="595959"/>
                </a:solidFill>
                <a:effectLst/>
                <a:uLnTx/>
                <a:uFillTx/>
                <a:latin typeface="Arial"/>
                <a:ea typeface="Arial"/>
                <a:cs typeface="Arial"/>
                <a:sym typeface="Arial"/>
              </a:rPr>
              <a:t>Käsittelee valmisteluvaiheessa julkisen hallinnon digitaalisiin palveluihin ja tietohallintoon vaikuttavia kehittämissuunnitelmia ja lainsäädäntöhankkeita ja arvioi niiden vaikutusta salkkuihin</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0000"/>
              </a:buClr>
              <a:buSzPts val="800"/>
              <a:buFont typeface="Arial"/>
              <a:buNone/>
              <a:tabLst/>
              <a:defRPr/>
            </a:pPr>
            <a:endParaRPr kumimoji="0" sz="800" b="0" i="0" u="none" strike="noStrike" kern="1200" cap="none" spc="0" normalizeH="0" baseline="0" noProof="0" dirty="0">
              <a:ln>
                <a:noFill/>
              </a:ln>
              <a:solidFill>
                <a:srgbClr val="595959"/>
              </a:solidFill>
              <a:effectLst/>
              <a:uLnTx/>
              <a:uFillTx/>
              <a:latin typeface="Arial"/>
              <a:ea typeface="Arial"/>
              <a:cs typeface="Arial"/>
              <a:sym typeface="Arial"/>
            </a:endParaRPr>
          </a:p>
          <a:p>
            <a:pPr marL="171450" marR="0" lvl="0" indent="-120650" algn="l" defTabSz="914400" rtl="0" eaLnBrk="1" fontAlgn="auto" latinLnBrk="0" hangingPunct="1">
              <a:lnSpc>
                <a:spcPct val="100000"/>
              </a:lnSpc>
              <a:spcBef>
                <a:spcPts val="0"/>
              </a:spcBef>
              <a:spcAft>
                <a:spcPts val="0"/>
              </a:spcAft>
              <a:buClr>
                <a:prstClr val="black"/>
              </a:buClr>
              <a:buSzPts val="800"/>
              <a:buFont typeface="Arial"/>
              <a:buNone/>
              <a:tabLst/>
              <a:defRPr/>
            </a:pPr>
            <a:endParaRPr kumimoji="0" sz="800" b="0" i="0" u="none" strike="noStrike" kern="1200" cap="none" spc="0" normalizeH="0" baseline="0" noProof="0" dirty="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5959"/>
              </a:buClr>
              <a:buSzPts val="800"/>
              <a:buFont typeface="Arial"/>
              <a:buNone/>
              <a:tabLst/>
              <a:defRPr/>
            </a:pPr>
            <a:r>
              <a:rPr kumimoji="0" lang="fi-FI" sz="800" b="0" i="0" u="none" strike="noStrike" kern="1200" cap="none" spc="0" normalizeH="0" baseline="0" noProof="0" dirty="0">
                <a:ln>
                  <a:noFill/>
                </a:ln>
                <a:solidFill>
                  <a:srgbClr val="595959"/>
                </a:solidFill>
                <a:effectLst/>
                <a:uLnTx/>
                <a:uFillTx/>
                <a:latin typeface="Arial"/>
                <a:ea typeface="Arial"/>
                <a:cs typeface="Arial"/>
                <a:sym typeface="Arial"/>
              </a:rPr>
              <a:t>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20650" algn="l" defTabSz="914400" rtl="0" eaLnBrk="1" fontAlgn="auto" latinLnBrk="0" hangingPunct="1">
              <a:lnSpc>
                <a:spcPct val="100000"/>
              </a:lnSpc>
              <a:spcBef>
                <a:spcPts val="0"/>
              </a:spcBef>
              <a:spcAft>
                <a:spcPts val="0"/>
              </a:spcAft>
              <a:buClr>
                <a:prstClr val="black"/>
              </a:buClr>
              <a:buSzPts val="800"/>
              <a:buFont typeface="Arial"/>
              <a:buNone/>
              <a:tabLst/>
              <a:defRPr/>
            </a:pPr>
            <a:endParaRPr kumimoji="0" sz="800" b="0" i="0" u="none" strike="noStrike" kern="1200" cap="none" spc="0" normalizeH="0" baseline="0" noProof="0" dirty="0">
              <a:ln>
                <a:noFill/>
              </a:ln>
              <a:solidFill>
                <a:srgbClr val="595959"/>
              </a:solidFill>
              <a:effectLst/>
              <a:uLnTx/>
              <a:uFillTx/>
              <a:latin typeface="Arial"/>
              <a:ea typeface="Arial"/>
              <a:cs typeface="Arial"/>
              <a:sym typeface="Arial"/>
            </a:endParaRPr>
          </a:p>
        </p:txBody>
      </p:sp>
      <p:sp>
        <p:nvSpPr>
          <p:cNvPr id="186" name="Google Shape;1053;p19"/>
          <p:cNvSpPr/>
          <p:nvPr/>
        </p:nvSpPr>
        <p:spPr>
          <a:xfrm>
            <a:off x="9269173" y="980728"/>
            <a:ext cx="1579355" cy="589701"/>
          </a:xfrm>
          <a:prstGeom prst="rect">
            <a:avLst/>
          </a:prstGeom>
          <a:solidFill>
            <a:srgbClr val="C0101E"/>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ICT- palvelutuotannon </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ohjauksen 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87" name="Google Shape;1054;p19"/>
          <p:cNvSpPr/>
          <p:nvPr/>
        </p:nvSpPr>
        <p:spPr>
          <a:xfrm>
            <a:off x="2714122" y="1570465"/>
            <a:ext cx="1579355" cy="4080938"/>
          </a:xfrm>
          <a:prstGeom prst="rect">
            <a:avLst/>
          </a:prstGeom>
          <a:solidFill>
            <a:srgbClr val="DCEFFB"/>
          </a:solidFill>
          <a:ln>
            <a:noFill/>
          </a:ln>
        </p:spPr>
        <p:txBody>
          <a:bodyPr spcFirstLastPara="1" wrap="square" lIns="91425" tIns="720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800"/>
              <a:buFont typeface="Arial"/>
              <a:buChar char="•"/>
              <a:tabLst/>
              <a:defRPr/>
            </a:pPr>
            <a:r>
              <a:rPr kumimoji="0" lang="fi-FI" sz="800" b="1" i="0" u="none" strike="noStrike" kern="1200" cap="none" spc="0" normalizeH="0" baseline="0" noProof="0">
                <a:ln>
                  <a:noFill/>
                </a:ln>
                <a:solidFill>
                  <a:srgbClr val="000000"/>
                </a:solidFill>
                <a:effectLst/>
                <a:uLnTx/>
                <a:uFillTx/>
                <a:latin typeface="Arial"/>
                <a:ea typeface="Arial"/>
                <a:cs typeface="Arial"/>
                <a:sym typeface="Arial"/>
              </a:rPr>
              <a:t>Suunnittelee yhteisiä toimenpiteitä tiedonhallinnan ja palvelutuotannon tavoitetilan saavuttamiseksi</a:t>
            </a:r>
            <a:endParaRPr kumimoji="0" sz="8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Käsittelee lainsäädäntöhankkeita, hallituksen esityksiä sekä kehittämissuunnitelmia ja hankkeita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88" name="Google Shape;1055;p19"/>
          <p:cNvSpPr/>
          <p:nvPr/>
        </p:nvSpPr>
        <p:spPr>
          <a:xfrm>
            <a:off x="2714122" y="980728"/>
            <a:ext cx="1579355" cy="589702"/>
          </a:xfrm>
          <a:prstGeom prst="chevron">
            <a:avLst>
              <a:gd name="adj" fmla="val 0"/>
            </a:avLst>
          </a:prstGeom>
          <a:solidFill>
            <a:srgbClr val="5AB5EC"/>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Tiedonhallinnan 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0" i="0" u="none" strike="noStrike" kern="1200" cap="none" spc="0" normalizeH="0" baseline="0" noProof="0">
                <a:ln>
                  <a:noFill/>
                </a:ln>
                <a:solidFill>
                  <a:srgbClr val="FFFFFF"/>
                </a:solidFill>
                <a:effectLst/>
                <a:uLnTx/>
                <a:uFillTx/>
                <a:latin typeface="Arial"/>
                <a:ea typeface="Arial"/>
                <a:cs typeface="Arial"/>
                <a:sym typeface="Arial"/>
              </a:rPr>
              <a:t>(toimenpiteet)</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89" name="Google Shape;1056;p19"/>
          <p:cNvSpPr/>
          <p:nvPr/>
        </p:nvSpPr>
        <p:spPr>
          <a:xfrm>
            <a:off x="7610491" y="1566697"/>
            <a:ext cx="1579355" cy="4088745"/>
          </a:xfrm>
          <a:prstGeom prst="rect">
            <a:avLst/>
          </a:prstGeom>
          <a:solidFill>
            <a:srgbClr val="FFF4D1"/>
          </a:solidFill>
          <a:ln>
            <a:noFill/>
          </a:ln>
        </p:spPr>
        <p:txBody>
          <a:bodyPr spcFirstLastPara="1" wrap="square" lIns="91425" tIns="720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Ylläpitää kokonaiskuvaa julkisen hallinnon kehittämissalkuista ja keskeisistä kehittämishankkeista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800"/>
              <a:buFont typeface="Arial"/>
              <a:buChar char="•"/>
              <a:tabLst/>
              <a:defRPr/>
            </a:pPr>
            <a:r>
              <a:rPr kumimoji="0" lang="fi-FI" sz="800" b="1" i="0" u="none" strike="noStrike" kern="1200" cap="none" spc="0" normalizeH="0" baseline="0" noProof="0">
                <a:ln>
                  <a:noFill/>
                </a:ln>
                <a:solidFill>
                  <a:srgbClr val="000000"/>
                </a:solidFill>
                <a:effectLst/>
                <a:uLnTx/>
                <a:uFillTx/>
                <a:latin typeface="Arial"/>
                <a:ea typeface="Arial"/>
                <a:cs typeface="Arial"/>
                <a:sym typeface="Arial"/>
              </a:rPr>
              <a:t>Analysoi julkisen hallinnon  tarve- ja kehittämissalkkujen suhteessa voimassa oleviin tavoitteisiin</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Muodostaa ja ylläpitää kehittämistä ohjaavia linjauksia ja hyviä käytäntöjä</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Käsittelee valmisteluvaiheessa valtionhallintoon hallinnon digitaalisiin palveluihin ja tietohallintoon vaikuttavia kehittämissuunnitelmia ja lainsäädäntöhankkeita ja arvioi niiden vaikutusta salkkuihin</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Arvioi julkisen hallinnon kehittämistyöllä aikaan saatavaa kustannuskehitystä ja vaikuttavuutta </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20650" algn="l" defTabSz="914400" rtl="0" eaLnBrk="1" fontAlgn="auto" latinLnBrk="0" hangingPunct="1">
              <a:lnSpc>
                <a:spcPct val="100000"/>
              </a:lnSpc>
              <a:spcBef>
                <a:spcPts val="0"/>
              </a:spcBef>
              <a:spcAft>
                <a:spcPts val="0"/>
              </a:spcAft>
              <a:buClr>
                <a:prstClr val="black"/>
              </a:buClr>
              <a:buSzPts val="800"/>
              <a:buFont typeface="Arial"/>
              <a:buNone/>
              <a:tabLst/>
              <a:defRPr/>
            </a:pPr>
            <a:endParaRPr kumimoji="0" sz="800" b="0" i="0" u="none" strike="noStrike" kern="120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5959"/>
              </a:buClr>
              <a:buSzPts val="800"/>
              <a:buFont typeface="Arial"/>
              <a:buNone/>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   </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20650" algn="l" defTabSz="914400" rtl="0" eaLnBrk="1" fontAlgn="auto" latinLnBrk="0" hangingPunct="1">
              <a:lnSpc>
                <a:spcPct val="100000"/>
              </a:lnSpc>
              <a:spcBef>
                <a:spcPts val="0"/>
              </a:spcBef>
              <a:spcAft>
                <a:spcPts val="0"/>
              </a:spcAft>
              <a:buClr>
                <a:prstClr val="black"/>
              </a:buClr>
              <a:buSzPts val="800"/>
              <a:buFont typeface="Arial"/>
              <a:buNone/>
              <a:tabLst/>
              <a:defRPr/>
            </a:pPr>
            <a:endParaRPr kumimoji="0" sz="800" b="0" i="0" u="none" strike="noStrike" kern="1200" cap="none" spc="0" normalizeH="0" baseline="0" noProof="0">
              <a:ln>
                <a:noFill/>
              </a:ln>
              <a:solidFill>
                <a:srgbClr val="595959"/>
              </a:solidFill>
              <a:effectLst/>
              <a:uLnTx/>
              <a:uFillTx/>
              <a:latin typeface="Arial"/>
              <a:ea typeface="Arial"/>
              <a:cs typeface="Arial"/>
              <a:sym typeface="Arial"/>
            </a:endParaRPr>
          </a:p>
        </p:txBody>
      </p:sp>
      <p:sp>
        <p:nvSpPr>
          <p:cNvPr id="190" name="Google Shape;1057;p19"/>
          <p:cNvSpPr/>
          <p:nvPr/>
        </p:nvSpPr>
        <p:spPr>
          <a:xfrm>
            <a:off x="7610728" y="980729"/>
            <a:ext cx="1579355" cy="593434"/>
          </a:xfrm>
          <a:prstGeom prst="rect">
            <a:avLst/>
          </a:prstGeom>
          <a:solidFill>
            <a:srgbClr val="FF9900"/>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Kehittämisen ohjauksen </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91" name="Pyöristetty suorakulmio 190"/>
          <p:cNvSpPr/>
          <p:nvPr/>
        </p:nvSpPr>
        <p:spPr>
          <a:xfrm>
            <a:off x="972335" y="961443"/>
            <a:ext cx="4979411" cy="5428063"/>
          </a:xfrm>
          <a:prstGeom prst="roundRect">
            <a:avLst>
              <a:gd name="adj" fmla="val 2267"/>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92" name="Suorakulmio 191"/>
          <p:cNvSpPr/>
          <p:nvPr/>
        </p:nvSpPr>
        <p:spPr>
          <a:xfrm rot="1977459">
            <a:off x="6188199" y="4709484"/>
            <a:ext cx="1220885"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a:ea typeface="+mn-ea"/>
                <a:cs typeface="+mn-cs"/>
              </a:rPr>
              <a:t>Jo asetettu yhteistyö (VN/13510/2019)</a:t>
            </a:r>
          </a:p>
        </p:txBody>
      </p:sp>
      <p:sp>
        <p:nvSpPr>
          <p:cNvPr id="193" name="Suorakulmio 192"/>
          <p:cNvSpPr/>
          <p:nvPr/>
        </p:nvSpPr>
        <p:spPr>
          <a:xfrm rot="1977459">
            <a:off x="7812782" y="4709484"/>
            <a:ext cx="1220885"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a:ea typeface="+mn-ea"/>
                <a:cs typeface="+mn-cs"/>
              </a:rPr>
              <a:t>Ei ehditty suunnitella</a:t>
            </a:r>
          </a:p>
        </p:txBody>
      </p:sp>
      <p:sp>
        <p:nvSpPr>
          <p:cNvPr id="194" name="Suorakulmio 193"/>
          <p:cNvSpPr/>
          <p:nvPr/>
        </p:nvSpPr>
        <p:spPr>
          <a:xfrm rot="1977459">
            <a:off x="9400790" y="4709484"/>
            <a:ext cx="1220885"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a:ea typeface="+mn-ea"/>
                <a:cs typeface="+mn-cs"/>
              </a:rPr>
              <a:t>Suunnitellaan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a:ea typeface="+mn-ea"/>
                <a:cs typeface="+mn-cs"/>
              </a:rPr>
              <a:t>Patu-työssä tai sen jatkona</a:t>
            </a:r>
          </a:p>
        </p:txBody>
      </p:sp>
      <p:sp>
        <p:nvSpPr>
          <p:cNvPr id="195" name="Tekstiruutu 194"/>
          <p:cNvSpPr txBox="1"/>
          <p:nvPr/>
        </p:nvSpPr>
        <p:spPr>
          <a:xfrm rot="16200000" flipH="1">
            <a:off x="-1377970" y="3637844"/>
            <a:ext cx="427100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FF0000"/>
                </a:solidFill>
                <a:effectLst/>
                <a:uLnTx/>
                <a:uFillTx/>
                <a:latin typeface="Arial"/>
                <a:ea typeface="+mn-ea"/>
                <a:cs typeface="+mn-cs"/>
              </a:rPr>
              <a:t>Suunnittelun painopiste tähän saakka</a:t>
            </a:r>
          </a:p>
        </p:txBody>
      </p:sp>
    </p:spTree>
    <p:extLst>
      <p:ext uri="{BB962C8B-B14F-4D97-AF65-F5344CB8AC3E}">
        <p14:creationId xmlns:p14="http://schemas.microsoft.com/office/powerpoint/2010/main" val="3915085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22031" y="193101"/>
            <a:ext cx="11050567" cy="547032"/>
          </a:xfrm>
        </p:spPr>
        <p:txBody>
          <a:bodyPr>
            <a:normAutofit fontScale="90000"/>
          </a:bodyPr>
          <a:lstStyle/>
          <a:p>
            <a:r>
              <a:rPr lang="fi-FI" sz="3200" dirty="0"/>
              <a:t>Asetettujen ryhmien tehtäväalueet</a:t>
            </a:r>
            <a:endParaRPr lang="fi-FI" sz="3200" b="1" dirty="0"/>
          </a:p>
        </p:txBody>
      </p:sp>
      <p:sp>
        <p:nvSpPr>
          <p:cNvPr id="4" name="Dian numeron paikkamerkki 3"/>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52D72BAF-8CDA-4878-B74D-CAA2BE485765}" type="slidenum">
              <a:rPr kumimoji="0" lang="fi-FI" sz="1067" b="0" i="0" u="none" strike="noStrike" kern="1200" cap="none" spc="0" normalizeH="0" baseline="0" noProof="0">
                <a:ln>
                  <a:noFill/>
                </a:ln>
                <a:solidFill>
                  <a:srgbClr val="304E88"/>
                </a:solidFill>
                <a:effectLst/>
                <a:uLnTx/>
                <a:uFillTx/>
                <a:latin typeface="Arial"/>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19</a:t>
            </a:fld>
            <a:endParaRPr kumimoji="0" lang="fi-FI" sz="1067" b="0" i="0" u="none" strike="noStrike" kern="1200" cap="none" spc="0" normalizeH="0" baseline="0" noProof="0">
              <a:ln>
                <a:noFill/>
              </a:ln>
              <a:solidFill>
                <a:srgbClr val="304E88"/>
              </a:solidFill>
              <a:effectLst/>
              <a:uLnTx/>
              <a:uFillTx/>
              <a:latin typeface="Arial"/>
              <a:ea typeface="+mn-ea"/>
              <a:cs typeface="+mn-cs"/>
            </a:endParaRPr>
          </a:p>
        </p:txBody>
      </p:sp>
      <p:sp>
        <p:nvSpPr>
          <p:cNvPr id="23" name="Suorakulmio 22"/>
          <p:cNvSpPr/>
          <p:nvPr/>
        </p:nvSpPr>
        <p:spPr>
          <a:xfrm>
            <a:off x="143340" y="6021288"/>
            <a:ext cx="11905033" cy="734024"/>
          </a:xfrm>
          <a:prstGeom prst="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2" spcCol="0" rtlCol="0" fromWordArt="0" anchor="t" anchorCtr="0" forceAA="0" compatLnSpc="1">
            <a:prstTxWarp prst="textNoShape">
              <a:avLst/>
            </a:prstTxWarp>
            <a:no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SIHTEERISTÖ</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Seuraa toimintaympäristöä työryhmien tehtäväalalta</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Valmistelee työryhmissä käsiteltävät asiat (yhteistyössä verkostojen koordinaatioryhmä kanssa)</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33" b="0" i="0" u="none" strike="noStrike" kern="1200" cap="none" spc="0" normalizeH="0" baseline="0" noProof="0" dirty="0">
              <a:ln>
                <a:noFill/>
              </a:ln>
              <a:solidFill>
                <a:prstClr val="black"/>
              </a:solidFill>
              <a:effectLst/>
              <a:uLnTx/>
              <a:uFillTx/>
              <a:latin typeface="Arial"/>
              <a:ea typeface="+mn-ea"/>
              <a:cs typeface="+mn-cs"/>
            </a:endParaRP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33" b="0" i="0" u="none" strike="noStrike" kern="1200" cap="none" spc="0" normalizeH="0" baseline="0" noProof="0" dirty="0">
              <a:ln>
                <a:noFill/>
              </a:ln>
              <a:solidFill>
                <a:prstClr val="black"/>
              </a:solidFill>
              <a:effectLst/>
              <a:uLnTx/>
              <a:uFillTx/>
              <a:latin typeface="Arial"/>
              <a:ea typeface="+mn-ea"/>
              <a:cs typeface="+mn-cs"/>
            </a:endParaRP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Valmistelee työryhmien kokoukset ja pitää kokouksista kirjaa</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Seuraa työryhmien toimenpiteiden vaikutuksia </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Kehittää yhteistyörakenteiden toimintaa asetettujen tavoitteiden mukaisesti</a:t>
            </a:r>
          </a:p>
        </p:txBody>
      </p:sp>
      <p:sp>
        <p:nvSpPr>
          <p:cNvPr id="16" name="Suorakulmio 15"/>
          <p:cNvSpPr/>
          <p:nvPr/>
        </p:nvSpPr>
        <p:spPr>
          <a:xfrm>
            <a:off x="6096000" y="1216243"/>
            <a:ext cx="1920000" cy="4704000"/>
          </a:xfrm>
          <a:prstGeom prst="rect">
            <a:avLst/>
          </a:prstGeom>
          <a:solidFill>
            <a:srgbClr val="F7ED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t" anchorCtr="0" forceAA="0" compatLnSpc="1">
            <a:prstTxWarp prst="textNoShape">
              <a:avLst/>
            </a:prstTxWarp>
            <a:noAutofit/>
          </a:bodyPr>
          <a:lstStyle/>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Ylläpitää kokonaiskuvaa digitaalisen turvallisuuden tilasta</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Muodostaa ja ylläpitää julkisen hallinnon digitaalisen turvallisuuden linjauksia, ohjeita ja suosituksia, (tietoturvallisuuteen liittyvistä suosituksista vastaa Tiedonhallintalautakunta)</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Käsittelee valmisteluvaiheessa julkisen hallinnon digitaalisiin palveluihin ja tietohallintoon vaikuttavia kehittämissuunnitelmia ja lainsäädäntöhankkeita ja arvioi niiden vaikutusta turvallisuutta koskeviin linjauksiin</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17" name="Suorakulmio 16"/>
          <p:cNvSpPr/>
          <p:nvPr/>
        </p:nvSpPr>
        <p:spPr>
          <a:xfrm>
            <a:off x="4128213" y="1216240"/>
            <a:ext cx="1920000" cy="4704000"/>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t" anchorCtr="0" forceAA="0" compatLnSpc="1">
            <a:prstTxWarp prst="textNoShape">
              <a:avLst/>
            </a:prstTxWarp>
            <a:noAutofit/>
          </a:bodyPr>
          <a:lstStyle/>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Ylläpitää kokonaiskuvaa julkisen hallinnon organisaatioiden, palvelujen, toiminnan, tietojen ja tietovarantojen sekä tietojärjestelmien muodostamasta kokonaisuudesta</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1" i="0" u="none" strike="noStrike" kern="1200" cap="none" spc="0" normalizeH="0" baseline="0" noProof="0" dirty="0">
                <a:ln>
                  <a:noFill/>
                </a:ln>
                <a:solidFill>
                  <a:prstClr val="black"/>
                </a:solidFill>
                <a:effectLst/>
                <a:uLnTx/>
                <a:uFillTx/>
                <a:latin typeface="Arial"/>
                <a:ea typeface="+mn-ea"/>
                <a:cs typeface="+mn-cs"/>
              </a:rPr>
              <a:t>Ylläpitää julkisen hallinnon tiedonhallintakarttaa</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1" i="0" u="none" strike="noStrike" kern="1200" cap="none" spc="0" normalizeH="0" baseline="0" noProof="0" dirty="0">
                <a:ln>
                  <a:noFill/>
                </a:ln>
                <a:solidFill>
                  <a:prstClr val="black"/>
                </a:solidFill>
                <a:effectLst/>
                <a:uLnTx/>
                <a:uFillTx/>
                <a:latin typeface="Arial"/>
                <a:ea typeface="+mn-ea"/>
                <a:cs typeface="+mn-cs"/>
              </a:rPr>
              <a:t>Muodostaa ja ylläpitää julkisen hallinnon yhteentoimivuutta edistäviä linjauksia ja hyviä käytäntöjä</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Käsittelee valmisteluvaiheessa julkisen hallinnon digitaalisiin palveluihin ja tietohallintoon vaikuttavia kehittämissuunnitelmia ja lainsäädäntöhankkeita ja arvioi niiden vaikutusta arkkitehtuuriin</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18" name="Suorakulmio 17"/>
          <p:cNvSpPr/>
          <p:nvPr/>
        </p:nvSpPr>
        <p:spPr>
          <a:xfrm>
            <a:off x="143339" y="1216240"/>
            <a:ext cx="1967510" cy="4704000"/>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t" anchorCtr="0" forceAA="0" compatLnSpc="1">
            <a:prstTxWarp prst="textNoShape">
              <a:avLst/>
            </a:prstTxWarp>
            <a:noAutofit/>
          </a:bodyPr>
          <a:lstStyle/>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1" i="0" u="none" strike="noStrike" kern="1200" cap="none" spc="0" normalizeH="0" baseline="0" noProof="0" dirty="0">
                <a:ln>
                  <a:noFill/>
                </a:ln>
                <a:solidFill>
                  <a:prstClr val="black"/>
                </a:solidFill>
                <a:effectLst/>
                <a:uLnTx/>
                <a:uFillTx/>
                <a:latin typeface="Arial"/>
                <a:ea typeface="+mn-ea"/>
                <a:cs typeface="+mn-cs"/>
              </a:rPr>
              <a:t>Ylläpitää yhteistä tavoitetilaan julkisen hallinnon tiedonhallinnan järjestämisestä ja palvelujen tuotannosta</a:t>
            </a:r>
            <a:r>
              <a:rPr kumimoji="0" lang="fi-FI" sz="933" b="0" i="0" u="none" strike="noStrike" kern="1200" cap="none" spc="0" normalizeH="0" baseline="0" noProof="0" dirty="0">
                <a:ln>
                  <a:noFill/>
                </a:ln>
                <a:solidFill>
                  <a:prstClr val="black"/>
                </a:solidFill>
                <a:effectLst/>
                <a:uLnTx/>
                <a:uFillTx/>
                <a:latin typeface="Arial"/>
                <a:ea typeface="+mn-ea"/>
                <a:cs typeface="+mn-cs"/>
              </a:rPr>
              <a:t> </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Käsittelee valmisteluvaiheessa julkisen hallinnon digitaalisiin palveluihin ja tietohallintoon vaikuttavia </a:t>
            </a:r>
            <a:r>
              <a:rPr kumimoji="0" lang="fi-FI" sz="933" b="1" i="0" u="none" strike="noStrike" kern="1200" cap="none" spc="0" normalizeH="0" baseline="0" noProof="0" dirty="0">
                <a:ln>
                  <a:noFill/>
                </a:ln>
                <a:solidFill>
                  <a:prstClr val="black"/>
                </a:solidFill>
                <a:effectLst/>
                <a:uLnTx/>
                <a:uFillTx/>
                <a:latin typeface="Arial"/>
                <a:ea typeface="+mn-ea"/>
                <a:cs typeface="+mn-cs"/>
              </a:rPr>
              <a:t>lainsäädäntöhankkeita ja hallituksen esityksiä</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Käsittelee julkisen hallinnon digitaalisiin palveluihin ja tietohallintoon vaikuttavia, </a:t>
            </a:r>
            <a:r>
              <a:rPr kumimoji="0" lang="fi-FI" sz="933" b="1" i="0" u="none" strike="noStrike" kern="1200" cap="none" spc="0" normalizeH="0" baseline="0" noProof="0" dirty="0">
                <a:ln>
                  <a:noFill/>
                </a:ln>
                <a:solidFill>
                  <a:prstClr val="black"/>
                </a:solidFill>
                <a:effectLst/>
                <a:uLnTx/>
                <a:uFillTx/>
                <a:latin typeface="Arial"/>
                <a:ea typeface="+mn-ea"/>
                <a:cs typeface="+mn-cs"/>
              </a:rPr>
              <a:t>strategioita, </a:t>
            </a:r>
            <a:r>
              <a:rPr kumimoji="0" lang="fi-FI" sz="933" b="1" i="0" u="none" strike="noStrike" kern="1200" cap="none" spc="0" normalizeH="0" baseline="0" noProof="0" dirty="0" err="1">
                <a:ln>
                  <a:noFill/>
                </a:ln>
                <a:solidFill>
                  <a:prstClr val="black"/>
                </a:solidFill>
                <a:effectLst/>
                <a:uLnTx/>
                <a:uFillTx/>
                <a:latin typeface="Arial"/>
                <a:ea typeface="+mn-ea"/>
                <a:cs typeface="+mn-cs"/>
              </a:rPr>
              <a:t>kehittämis</a:t>
            </a:r>
            <a:r>
              <a:rPr kumimoji="0" lang="fi-FI" sz="933" b="1" i="0" u="none" strike="noStrike" kern="1200" cap="none" spc="0" normalizeH="0" baseline="0" noProof="0" dirty="0">
                <a:ln>
                  <a:noFill/>
                </a:ln>
                <a:solidFill>
                  <a:prstClr val="black"/>
                </a:solidFill>
                <a:effectLst/>
                <a:uLnTx/>
                <a:uFillTx/>
                <a:latin typeface="Arial"/>
                <a:ea typeface="+mn-ea"/>
                <a:cs typeface="+mn-cs"/>
              </a:rPr>
              <a:t>-suunnitelmia ja hankkeita</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Seuraa julkisen hallinnon </a:t>
            </a:r>
            <a:r>
              <a:rPr kumimoji="0" lang="fi-FI" sz="933" b="1" i="0" u="none" strike="noStrike" kern="1200" cap="none" spc="0" normalizeH="0" baseline="0" noProof="0" dirty="0">
                <a:ln>
                  <a:noFill/>
                </a:ln>
                <a:solidFill>
                  <a:prstClr val="black"/>
                </a:solidFill>
                <a:effectLst/>
                <a:uLnTx/>
                <a:uFillTx/>
                <a:latin typeface="Arial"/>
                <a:ea typeface="+mn-ea"/>
                <a:cs typeface="+mn-cs"/>
              </a:rPr>
              <a:t>ICT-toiminnan edistymistä ja kustannuskehitystä sekä vaikuttavuutta </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Hyväksyy arkkitehtuuri-, tietoturvallisuus- ja kehittämisen ja palvelutuotannon yhteistyön toimintasuunnitelmat linjausten ja hyvien käytäntöjen tuottamisesta ja arvioi suunnitelmien toteutumisen</a:t>
            </a:r>
          </a:p>
        </p:txBody>
      </p:sp>
      <p:sp>
        <p:nvSpPr>
          <p:cNvPr id="24" name="Suorakulmio 23"/>
          <p:cNvSpPr/>
          <p:nvPr/>
        </p:nvSpPr>
        <p:spPr>
          <a:xfrm>
            <a:off x="4128213" y="841181"/>
            <a:ext cx="1920000" cy="384000"/>
          </a:xfrm>
          <a:prstGeom prst="rect">
            <a:avLst/>
          </a:prstGeom>
          <a:solidFill>
            <a:schemeClr val="accent4">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Arkkitehtuuriyhteistyö</a:t>
            </a:r>
          </a:p>
        </p:txBody>
      </p:sp>
      <p:sp>
        <p:nvSpPr>
          <p:cNvPr id="25" name="Suorakulmio 24"/>
          <p:cNvSpPr/>
          <p:nvPr/>
        </p:nvSpPr>
        <p:spPr>
          <a:xfrm>
            <a:off x="6096000" y="841181"/>
            <a:ext cx="1920000" cy="384000"/>
          </a:xfrm>
          <a:prstGeom prst="rect">
            <a:avLst/>
          </a:prstGeom>
          <a:solidFill>
            <a:schemeClr val="accent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Digitaalisen turvallisuuden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yhteistyö</a:t>
            </a:r>
          </a:p>
        </p:txBody>
      </p:sp>
      <p:sp>
        <p:nvSpPr>
          <p:cNvPr id="26" name="Lovettu nuolenkärki 25"/>
          <p:cNvSpPr/>
          <p:nvPr/>
        </p:nvSpPr>
        <p:spPr>
          <a:xfrm>
            <a:off x="143339" y="836712"/>
            <a:ext cx="1968000" cy="384000"/>
          </a:xfrm>
          <a:prstGeom prst="chevron">
            <a:avLst>
              <a:gd name="adj" fmla="val 0"/>
            </a:avLst>
          </a:prstGeom>
          <a:solidFill>
            <a:schemeClr val="accent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Julkisen hallinnon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tiedonhallinnan yhteistyö</a:t>
            </a:r>
          </a:p>
        </p:txBody>
      </p:sp>
      <p:sp>
        <p:nvSpPr>
          <p:cNvPr id="13" name="Suorakulmio 12"/>
          <p:cNvSpPr/>
          <p:nvPr/>
        </p:nvSpPr>
        <p:spPr>
          <a:xfrm>
            <a:off x="10128373" y="1211773"/>
            <a:ext cx="1920000" cy="4704000"/>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t" anchorCtr="0" forceAA="0" compatLnSpc="1">
            <a:prstTxWarp prst="textNoShape">
              <a:avLst/>
            </a:prstTxWarp>
            <a:noAutofit/>
          </a:bodyPr>
          <a:lstStyle/>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Ylläpitää kokonaiskuvaan julkisen hallinnon yhteisistä ICT-palveluista ja näihin kohdistuvista kehittämissuunnitelmista</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Muodostaa ja kehittää palvelutuotannon rooleja, järjestämistapoja ja kehittämistä ohjaavia linjauksia ja hyviä käytäntöjä</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Käsittelee valmisteluvaiheessa julkisen hallinnon digitaalisiin palveluihin ja tietohallintoon vaikuttavia kehittämissuunnitelmia ja lainsäädäntöhankkeita ja arvioi niiden vaikutusta salkkuihin</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i-FI" sz="933" b="1"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s</a:t>
            </a:r>
            <a:r>
              <a:rPr kumimoji="0" lang="fi-FI" sz="933" b="1"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uunittellaan</a:t>
            </a:r>
            <a:r>
              <a:rPr kumimoji="0" lang="fi-FI" sz="933" b="1"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eri yhteydessä</a:t>
            </a:r>
            <a:endParaRPr kumimoji="0" lang="fi-FI" sz="933" b="1" i="0" u="none" strike="noStrike" kern="1200" cap="none" spc="0" normalizeH="0" baseline="0" noProof="0" dirty="0">
              <a:ln>
                <a:noFill/>
              </a:ln>
              <a:solidFill>
                <a:srgbClr val="FF0000"/>
              </a:solidFill>
              <a:effectLst/>
              <a:uLnTx/>
              <a:uFillTx/>
              <a:latin typeface="Arial"/>
              <a:ea typeface="+mn-ea"/>
              <a:cs typeface="+mn-cs"/>
            </a:endParaRP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rPr>
              <a:t>   </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14" name="Suorakulmio 13"/>
          <p:cNvSpPr/>
          <p:nvPr/>
        </p:nvSpPr>
        <p:spPr>
          <a:xfrm>
            <a:off x="10128661" y="836712"/>
            <a:ext cx="1920000" cy="384000"/>
          </a:xfrm>
          <a:prstGeom prst="rect">
            <a:avLst/>
          </a:prstGeom>
          <a:solidFill>
            <a:schemeClr val="accent6">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ICT- palvelutuotannon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ohjauksen yhteistyö</a:t>
            </a:r>
          </a:p>
        </p:txBody>
      </p:sp>
      <p:sp>
        <p:nvSpPr>
          <p:cNvPr id="20" name="Lovettu nuolenkärki 19"/>
          <p:cNvSpPr/>
          <p:nvPr/>
        </p:nvSpPr>
        <p:spPr>
          <a:xfrm>
            <a:off x="2159531" y="3393731"/>
            <a:ext cx="1920000" cy="384000"/>
          </a:xfrm>
          <a:prstGeom prst="chevron">
            <a:avLst>
              <a:gd name="adj" fmla="val 0"/>
            </a:avLst>
          </a:prstGeom>
          <a:solidFill>
            <a:schemeClr val="accent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Kunta - valtio</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tiedonhallinnan yhteistyö </a:t>
            </a:r>
          </a:p>
        </p:txBody>
      </p:sp>
      <p:sp>
        <p:nvSpPr>
          <p:cNvPr id="21" name="Suorakulmio 20"/>
          <p:cNvSpPr/>
          <p:nvPr/>
        </p:nvSpPr>
        <p:spPr>
          <a:xfrm>
            <a:off x="2159776" y="1220755"/>
            <a:ext cx="1920000" cy="2112000"/>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t" anchorCtr="0" forceAA="0" compatLnSpc="1">
            <a:prstTxWarp prst="textNoShape">
              <a:avLst/>
            </a:prstTxWarp>
            <a:noAutofit/>
          </a:bodyPr>
          <a:lstStyle/>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1" i="0" u="none" strike="noStrike" kern="1200" cap="none" spc="0" normalizeH="0" baseline="0" noProof="0" dirty="0">
                <a:ln>
                  <a:noFill/>
                </a:ln>
                <a:solidFill>
                  <a:prstClr val="black"/>
                </a:solidFill>
                <a:effectLst/>
                <a:uLnTx/>
                <a:uFillTx/>
                <a:latin typeface="Arial"/>
                <a:ea typeface="+mn-ea"/>
                <a:cs typeface="+mn-cs"/>
              </a:rPr>
              <a:t>Suunnittelee yhteisiä toimenpiteitä tiedonhallinnan ja palvelutuotannon tavoitetilan saavuttamiseksi</a:t>
            </a:r>
            <a:endParaRPr kumimoji="0" lang="fi-FI" sz="933" b="0" i="0" u="none" strike="noStrike" kern="1200" cap="none" spc="0" normalizeH="0" baseline="0" noProof="0" dirty="0">
              <a:ln>
                <a:noFill/>
              </a:ln>
              <a:solidFill>
                <a:prstClr val="black"/>
              </a:solidFill>
              <a:effectLst/>
              <a:uLnTx/>
              <a:uFillTx/>
              <a:latin typeface="Arial"/>
              <a:ea typeface="+mn-ea"/>
              <a:cs typeface="+mn-cs"/>
            </a:endParaRP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Käsittelee lainsäädäntöhankkeita, hallituksen esityksiä sekä kehittämissuunnitelmia ja hankkeita</a:t>
            </a:r>
          </a:p>
        </p:txBody>
      </p:sp>
      <p:sp>
        <p:nvSpPr>
          <p:cNvPr id="27" name="Suorakulmio 26"/>
          <p:cNvSpPr/>
          <p:nvPr/>
        </p:nvSpPr>
        <p:spPr>
          <a:xfrm>
            <a:off x="2159531" y="3813043"/>
            <a:ext cx="1920000" cy="2112000"/>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t" anchorCtr="0" forceAA="0" compatLnSpc="1">
            <a:prstTxWarp prst="textNoShape">
              <a:avLst/>
            </a:prstTxWarp>
            <a:noAutofit/>
          </a:bodyPr>
          <a:lstStyle/>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1" i="0" u="none" strike="noStrike" kern="1200" cap="none" spc="0" normalizeH="0" baseline="0" noProof="0" dirty="0">
                <a:ln>
                  <a:noFill/>
                </a:ln>
                <a:solidFill>
                  <a:prstClr val="black"/>
                </a:solidFill>
                <a:effectLst/>
                <a:uLnTx/>
                <a:uFillTx/>
                <a:latin typeface="Arial"/>
                <a:ea typeface="+mn-ea"/>
                <a:cs typeface="+mn-cs"/>
              </a:rPr>
              <a:t>Suunnittelee yhteisiä toimenpiteitä tiedonhallinnan ja palvelutuotannon tavoitetilan saavuttamiseksi</a:t>
            </a:r>
            <a:endParaRPr kumimoji="0" lang="fi-FI" sz="933" b="0" i="0" u="none" strike="noStrike" kern="1200" cap="none" spc="0" normalizeH="0" baseline="0" noProof="0" dirty="0">
              <a:ln>
                <a:noFill/>
              </a:ln>
              <a:solidFill>
                <a:prstClr val="black"/>
              </a:solidFill>
              <a:effectLst/>
              <a:uLnTx/>
              <a:uFillTx/>
              <a:latin typeface="Arial"/>
              <a:ea typeface="+mn-ea"/>
              <a:cs typeface="+mn-cs"/>
            </a:endParaRP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Käsittelee lainsäädäntöhankkeita, hallituksen esityksiä sekä kehittämissuunnitelmia ja hankkeita</a:t>
            </a:r>
          </a:p>
        </p:txBody>
      </p:sp>
      <p:sp>
        <p:nvSpPr>
          <p:cNvPr id="19" name="Lovettu nuolenkärki 18"/>
          <p:cNvSpPr/>
          <p:nvPr/>
        </p:nvSpPr>
        <p:spPr>
          <a:xfrm>
            <a:off x="2159776" y="836712"/>
            <a:ext cx="1920000" cy="384000"/>
          </a:xfrm>
          <a:prstGeom prst="chevron">
            <a:avLst>
              <a:gd name="adj" fmla="val 0"/>
            </a:avLst>
          </a:prstGeom>
          <a:solidFill>
            <a:schemeClr val="accent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Valtionhallinnon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tiedonhallinnan yhteistyö </a:t>
            </a:r>
          </a:p>
        </p:txBody>
      </p:sp>
      <p:sp>
        <p:nvSpPr>
          <p:cNvPr id="22" name="Suorakulmio 21"/>
          <p:cNvSpPr/>
          <p:nvPr/>
        </p:nvSpPr>
        <p:spPr>
          <a:xfrm>
            <a:off x="8112224" y="1216243"/>
            <a:ext cx="1920000" cy="4704000"/>
          </a:xfrm>
          <a:prstGeom prst="rect">
            <a:avLst/>
          </a:prstGeom>
          <a:solidFill>
            <a:srgbClr val="FFF4D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t" anchorCtr="0" forceAA="0" compatLnSpc="1">
            <a:prstTxWarp prst="textNoShape">
              <a:avLst/>
            </a:prstTxWarp>
            <a:noAutofit/>
          </a:bodyPr>
          <a:lstStyle/>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Ylläpitää kokonaiskuvaa valtion kehittämissalkusta sekä kuntien ja muiden julkisoikeudellisten yhteisöjen keskeisistä kehittämishankkeista</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1" i="0" u="none" strike="noStrike" kern="1200" cap="none" spc="0" normalizeH="0" baseline="0" noProof="0" dirty="0">
                <a:ln>
                  <a:noFill/>
                </a:ln>
                <a:solidFill>
                  <a:prstClr val="black"/>
                </a:solidFill>
                <a:effectLst/>
                <a:uLnTx/>
                <a:uFillTx/>
                <a:latin typeface="Arial"/>
                <a:ea typeface="+mn-ea"/>
                <a:cs typeface="+mn-cs"/>
              </a:rPr>
              <a:t>Analysoi julkisen hallinnon  tarve- ja kehittämissalkkujen suhteessa voimassa oleviin tavoitteisiin</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Muodostaa ja ylläpitää kehittämistä ohjaavia linjauksia ja hyviä käytäntöjä</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Käsittelee valmisteluvaiheessa valtionhallintoon hallinnon digitaalisiin palveluihin ja tietohallintoon vaikuttavia kehittämissuunnitelmia ja lainsäädäntöhankkeita ja arvioi niiden vaikutusta salkkuihin</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Arvioi julkisen hallinnon kehittämistyöllä aikaan saatavaa kustannuskehitystä ja vaikuttavuutta </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rPr>
              <a:t>   </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28" name="Suorakulmio 27"/>
          <p:cNvSpPr/>
          <p:nvPr/>
        </p:nvSpPr>
        <p:spPr>
          <a:xfrm>
            <a:off x="8112512" y="841181"/>
            <a:ext cx="1920000" cy="384000"/>
          </a:xfrm>
          <a:prstGeom prst="rect">
            <a:avLst/>
          </a:prstGeom>
          <a:solidFill>
            <a:srgbClr val="FF99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Kehittämisen ohjauksen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yhteistyö</a:t>
            </a:r>
          </a:p>
        </p:txBody>
      </p:sp>
    </p:spTree>
    <p:extLst>
      <p:ext uri="{BB962C8B-B14F-4D97-AF65-F5344CB8AC3E}">
        <p14:creationId xmlns:p14="http://schemas.microsoft.com/office/powerpoint/2010/main" val="286609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
          <p:cNvSpPr txBox="1">
            <a:spLocks noGrp="1"/>
          </p:cNvSpPr>
          <p:nvPr>
            <p:ph type="title"/>
          </p:nvPr>
        </p:nvSpPr>
        <p:spPr>
          <a:xfrm>
            <a:off x="653099" y="193837"/>
            <a:ext cx="9840501" cy="786891"/>
          </a:xfrm>
          <a:prstGeom prst="rect">
            <a:avLst/>
          </a:prstGeom>
          <a:noFill/>
          <a:ln>
            <a:noFill/>
          </a:ln>
        </p:spPr>
        <p:txBody>
          <a:bodyPr spcFirstLastPara="1" wrap="square" lIns="0" tIns="0" rIns="0" bIns="0" anchor="ctr" anchorCtr="0">
            <a:normAutofit/>
          </a:bodyPr>
          <a:lstStyle/>
          <a:p>
            <a:pPr marL="0" lvl="0" indent="0" algn="l" rtl="0">
              <a:lnSpc>
                <a:spcPct val="95000"/>
              </a:lnSpc>
              <a:spcBef>
                <a:spcPts val="0"/>
              </a:spcBef>
              <a:spcAft>
                <a:spcPts val="0"/>
              </a:spcAft>
              <a:buClr>
                <a:schemeClr val="dk2"/>
              </a:buClr>
              <a:buSzPts val="3600"/>
              <a:buFont typeface="Arial Narrow"/>
              <a:buNone/>
            </a:pPr>
            <a:r>
              <a:rPr lang="fi-FI" dirty="0"/>
              <a:t>Sisältö</a:t>
            </a:r>
            <a:endParaRPr dirty="0">
              <a:solidFill>
                <a:srgbClr val="FF0000"/>
              </a:solidFill>
            </a:endParaRPr>
          </a:p>
        </p:txBody>
      </p:sp>
      <p:sp>
        <p:nvSpPr>
          <p:cNvPr id="562" name="Google Shape;562;p9"/>
          <p:cNvSpPr txBox="1">
            <a:spLocks noGrp="1"/>
          </p:cNvSpPr>
          <p:nvPr>
            <p:ph type="body" idx="1"/>
          </p:nvPr>
        </p:nvSpPr>
        <p:spPr>
          <a:xfrm>
            <a:off x="775590" y="997554"/>
            <a:ext cx="10800608" cy="5655389"/>
          </a:xfrm>
          <a:prstGeom prst="rect">
            <a:avLst/>
          </a:prstGeom>
          <a:noFill/>
          <a:ln>
            <a:noFill/>
          </a:ln>
        </p:spPr>
        <p:txBody>
          <a:bodyPr spcFirstLastPara="1" wrap="square" lIns="0" tIns="0" rIns="0" bIns="0" anchor="t" anchorCtr="0">
            <a:normAutofit fontScale="85000" lnSpcReduction="20000"/>
          </a:bodyPr>
          <a:lstStyle/>
          <a:p>
            <a:pPr marL="258763" lvl="0" indent="-258763" algn="l" rtl="0">
              <a:lnSpc>
                <a:spcPct val="80000"/>
              </a:lnSpc>
              <a:spcBef>
                <a:spcPts val="800"/>
              </a:spcBef>
              <a:spcAft>
                <a:spcPts val="0"/>
              </a:spcAft>
              <a:buSzPts val="2200"/>
              <a:buChar char="•"/>
            </a:pPr>
            <a:r>
              <a:rPr lang="fi-FI" sz="2400" dirty="0"/>
              <a:t>Lähtökohdat ja tavoitteet</a:t>
            </a:r>
            <a:endParaRPr sz="2800" dirty="0"/>
          </a:p>
          <a:p>
            <a:pPr marL="258763" lvl="0" indent="-258763" algn="l" rtl="0">
              <a:lnSpc>
                <a:spcPct val="80000"/>
              </a:lnSpc>
              <a:spcBef>
                <a:spcPts val="800"/>
              </a:spcBef>
              <a:spcAft>
                <a:spcPts val="0"/>
              </a:spcAft>
              <a:buSzPts val="2200"/>
              <a:buChar char="•"/>
            </a:pPr>
            <a:r>
              <a:rPr lang="fi-FI" sz="2400" dirty="0"/>
              <a:t>Yhteistyön toimintamalli kokonaisuutena: roolit ja tehtävät</a:t>
            </a:r>
            <a:endParaRPr sz="2400" dirty="0"/>
          </a:p>
          <a:p>
            <a:pPr marL="715963" lvl="1" indent="-355600" algn="l" rtl="0">
              <a:lnSpc>
                <a:spcPct val="80000"/>
              </a:lnSpc>
              <a:spcBef>
                <a:spcPts val="800"/>
              </a:spcBef>
              <a:spcAft>
                <a:spcPts val="0"/>
              </a:spcAft>
              <a:buSzPts val="2200"/>
              <a:buChar char="•"/>
            </a:pPr>
            <a:r>
              <a:rPr lang="fi-FI" sz="1800" dirty="0"/>
              <a:t>Verkostot, ekosysteemit ja toimijat</a:t>
            </a:r>
            <a:endParaRPr sz="1800" dirty="0"/>
          </a:p>
          <a:p>
            <a:pPr marL="715962" lvl="1" indent="-355600" algn="l" rtl="0">
              <a:lnSpc>
                <a:spcPct val="80000"/>
              </a:lnSpc>
              <a:spcBef>
                <a:spcPts val="800"/>
              </a:spcBef>
              <a:spcAft>
                <a:spcPts val="0"/>
              </a:spcAft>
              <a:buSzPts val="2200"/>
              <a:buChar char="•"/>
            </a:pPr>
            <a:r>
              <a:rPr lang="fi-FI" sz="1800" dirty="0"/>
              <a:t>Sihteeristö ja koordinaatioryhmä</a:t>
            </a:r>
            <a:endParaRPr sz="1800" dirty="0"/>
          </a:p>
          <a:p>
            <a:pPr marL="715962" lvl="1" indent="-355600" algn="l" rtl="0">
              <a:lnSpc>
                <a:spcPct val="80000"/>
              </a:lnSpc>
              <a:spcBef>
                <a:spcPts val="800"/>
              </a:spcBef>
              <a:spcAft>
                <a:spcPts val="0"/>
              </a:spcAft>
              <a:buSzPts val="2200"/>
              <a:buChar char="•"/>
            </a:pPr>
            <a:r>
              <a:rPr lang="fi-FI" sz="1800" dirty="0"/>
              <a:t>Asetetut ryhmät</a:t>
            </a:r>
            <a:endParaRPr sz="1800" dirty="0"/>
          </a:p>
          <a:p>
            <a:pPr marL="258763" lvl="0" indent="-258763" algn="l" rtl="0">
              <a:lnSpc>
                <a:spcPct val="80000"/>
              </a:lnSpc>
              <a:spcBef>
                <a:spcPts val="800"/>
              </a:spcBef>
              <a:spcAft>
                <a:spcPts val="0"/>
              </a:spcAft>
              <a:buClr>
                <a:srgbClr val="365ABD"/>
              </a:buClr>
              <a:buSzPts val="2200"/>
              <a:buChar char="•"/>
            </a:pPr>
            <a:r>
              <a:rPr lang="fi-FI" sz="2400" dirty="0"/>
              <a:t>Toimintaprosessi ja toimintaohjeet</a:t>
            </a:r>
          </a:p>
          <a:p>
            <a:pPr marL="715962" lvl="1" indent="-355600">
              <a:lnSpc>
                <a:spcPct val="80000"/>
              </a:lnSpc>
              <a:spcBef>
                <a:spcPts val="800"/>
              </a:spcBef>
              <a:buClr>
                <a:srgbClr val="365ABD"/>
              </a:buClr>
              <a:buSzPts val="2200"/>
            </a:pPr>
            <a:r>
              <a:rPr lang="fi-FI" sz="1800" dirty="0">
                <a:solidFill>
                  <a:srgbClr val="000000"/>
                </a:solidFill>
              </a:rPr>
              <a:t>Toimintaprosessi kokonaisuutena</a:t>
            </a:r>
          </a:p>
          <a:p>
            <a:pPr marL="715962" lvl="1" indent="-355600">
              <a:lnSpc>
                <a:spcPct val="80000"/>
              </a:lnSpc>
              <a:spcBef>
                <a:spcPts val="800"/>
              </a:spcBef>
              <a:buClr>
                <a:srgbClr val="365ABD"/>
              </a:buClr>
              <a:buSzPts val="2200"/>
            </a:pPr>
            <a:r>
              <a:rPr lang="fi-FI" sz="1800" dirty="0">
                <a:solidFill>
                  <a:srgbClr val="000000"/>
                </a:solidFill>
              </a:rPr>
              <a:t>Ohjeet syötteen kirjaamiseksi</a:t>
            </a:r>
          </a:p>
          <a:p>
            <a:pPr marL="715962" lvl="1" indent="-355600">
              <a:lnSpc>
                <a:spcPct val="80000"/>
              </a:lnSpc>
              <a:spcBef>
                <a:spcPts val="800"/>
              </a:spcBef>
              <a:buClr>
                <a:srgbClr val="365ABD"/>
              </a:buClr>
              <a:buSzPts val="2200"/>
            </a:pPr>
            <a:r>
              <a:rPr lang="fi-FI" sz="1800" dirty="0">
                <a:solidFill>
                  <a:srgbClr val="000000"/>
                </a:solidFill>
              </a:rPr>
              <a:t>Päivitetty tieto käsittelyssä olevista syötteistä</a:t>
            </a:r>
          </a:p>
          <a:p>
            <a:pPr marL="715962" lvl="1" indent="-355600">
              <a:lnSpc>
                <a:spcPct val="80000"/>
              </a:lnSpc>
              <a:spcBef>
                <a:spcPts val="800"/>
              </a:spcBef>
              <a:buClr>
                <a:srgbClr val="365ABD"/>
              </a:buClr>
              <a:buSzPts val="2200"/>
            </a:pPr>
            <a:r>
              <a:rPr lang="fi-FI" sz="1800" dirty="0">
                <a:solidFill>
                  <a:srgbClr val="000000"/>
                </a:solidFill>
              </a:rPr>
              <a:t>Syötteen käsittelytapa</a:t>
            </a:r>
          </a:p>
          <a:p>
            <a:pPr marL="715962" lvl="1" indent="-355600">
              <a:lnSpc>
                <a:spcPct val="80000"/>
              </a:lnSpc>
              <a:spcBef>
                <a:spcPts val="800"/>
              </a:spcBef>
              <a:buClr>
                <a:srgbClr val="365ABD"/>
              </a:buClr>
              <a:buSzPts val="2200"/>
            </a:pPr>
            <a:r>
              <a:rPr lang="fi-FI" sz="1800" dirty="0">
                <a:solidFill>
                  <a:srgbClr val="000000"/>
                </a:solidFill>
              </a:rPr>
              <a:t>Sihteeristön ja koordinaatioryhmän fasilitoiva työtapa</a:t>
            </a:r>
          </a:p>
          <a:p>
            <a:pPr marL="715962" lvl="1" indent="-355600">
              <a:lnSpc>
                <a:spcPct val="80000"/>
              </a:lnSpc>
              <a:spcBef>
                <a:spcPts val="800"/>
              </a:spcBef>
              <a:buClr>
                <a:srgbClr val="365ABD"/>
              </a:buClr>
              <a:buSzPts val="2200"/>
            </a:pPr>
            <a:r>
              <a:rPr lang="fi-FI" sz="1800" dirty="0">
                <a:solidFill>
                  <a:srgbClr val="000000"/>
                </a:solidFill>
              </a:rPr>
              <a:t>Asetettujen ryhmien toimintasuunnitelmat</a:t>
            </a:r>
          </a:p>
          <a:p>
            <a:pPr marL="715962" lvl="1" indent="-355600">
              <a:lnSpc>
                <a:spcPct val="80000"/>
              </a:lnSpc>
              <a:spcBef>
                <a:spcPts val="800"/>
              </a:spcBef>
              <a:buClr>
                <a:srgbClr val="365ABD"/>
              </a:buClr>
              <a:buSzPts val="2200"/>
            </a:pPr>
            <a:r>
              <a:rPr lang="fi-FI" sz="1800" dirty="0">
                <a:solidFill>
                  <a:srgbClr val="000000"/>
                </a:solidFill>
              </a:rPr>
              <a:t>Viestinnän toimintatapa</a:t>
            </a:r>
          </a:p>
          <a:p>
            <a:pPr marL="258763" lvl="0" indent="-258763">
              <a:lnSpc>
                <a:spcPct val="80000"/>
              </a:lnSpc>
              <a:spcBef>
                <a:spcPts val="800"/>
              </a:spcBef>
              <a:buClr>
                <a:srgbClr val="365ABD"/>
              </a:buClr>
              <a:buSzPts val="2200"/>
            </a:pPr>
            <a:r>
              <a:rPr lang="fi-FI" sz="2400" dirty="0">
                <a:solidFill>
                  <a:srgbClr val="000000"/>
                </a:solidFill>
              </a:rPr>
              <a:t>Esimerkkiprosesseja</a:t>
            </a:r>
          </a:p>
          <a:p>
            <a:pPr marL="715962" lvl="1" indent="-355600" algn="l" rtl="0">
              <a:lnSpc>
                <a:spcPct val="80000"/>
              </a:lnSpc>
              <a:spcBef>
                <a:spcPts val="800"/>
              </a:spcBef>
              <a:spcAft>
                <a:spcPts val="0"/>
              </a:spcAft>
              <a:buClr>
                <a:srgbClr val="365ABD"/>
              </a:buClr>
              <a:buSzPts val="2200"/>
              <a:buChar char="•"/>
            </a:pPr>
            <a:r>
              <a:rPr lang="fi-FI" sz="1800" dirty="0"/>
              <a:t>Toimijoilta ja verkostoilta tulevat syötteet asetetuille ryhmille</a:t>
            </a:r>
            <a:endParaRPr lang="fi-FI" sz="1800" dirty="0">
              <a:solidFill>
                <a:srgbClr val="00B050"/>
              </a:solidFill>
            </a:endParaRPr>
          </a:p>
          <a:p>
            <a:pPr marL="1173162" lvl="2" indent="-355600">
              <a:lnSpc>
                <a:spcPct val="80000"/>
              </a:lnSpc>
              <a:spcBef>
                <a:spcPts val="800"/>
              </a:spcBef>
              <a:buClr>
                <a:srgbClr val="365ABD"/>
              </a:buClr>
              <a:buSzPts val="2200"/>
              <a:buFont typeface="Arial"/>
              <a:buChar char="•"/>
            </a:pPr>
            <a:r>
              <a:rPr lang="fi-FI" sz="1600" dirty="0"/>
              <a:t>Verkostoissa ja ekosysteemeissä tapahtuvasta kehittämisestä nousevat tarpeet</a:t>
            </a:r>
          </a:p>
          <a:p>
            <a:pPr marL="1173162" lvl="2" indent="-355600" algn="l" rtl="0">
              <a:lnSpc>
                <a:spcPct val="80000"/>
              </a:lnSpc>
              <a:spcBef>
                <a:spcPts val="800"/>
              </a:spcBef>
              <a:spcAft>
                <a:spcPts val="0"/>
              </a:spcAft>
              <a:buClr>
                <a:srgbClr val="365ABD"/>
              </a:buClr>
              <a:buSzPts val="2200"/>
              <a:buChar char="•"/>
            </a:pPr>
            <a:r>
              <a:rPr lang="fi-FI" sz="1600" dirty="0">
                <a:solidFill>
                  <a:schemeClr val="tx1"/>
                </a:solidFill>
              </a:rPr>
              <a:t>Viranomaisten toiminnan ja talouden suunnittelusta nousevat tarpeet</a:t>
            </a:r>
          </a:p>
          <a:p>
            <a:pPr marL="1173162" lvl="2" indent="-355600" algn="l" rtl="0">
              <a:lnSpc>
                <a:spcPct val="80000"/>
              </a:lnSpc>
              <a:spcBef>
                <a:spcPts val="800"/>
              </a:spcBef>
              <a:spcAft>
                <a:spcPts val="0"/>
              </a:spcAft>
              <a:buClr>
                <a:srgbClr val="365ABD"/>
              </a:buClr>
              <a:buSzPts val="2200"/>
              <a:buChar char="•"/>
            </a:pPr>
            <a:r>
              <a:rPr lang="fi-FI" sz="1600" dirty="0"/>
              <a:t>Lainvalmistelusta nousevat tarpeet, lainvalmistelija aloitteellisena</a:t>
            </a:r>
            <a:endParaRPr sz="1600" dirty="0"/>
          </a:p>
          <a:p>
            <a:pPr marL="715962" lvl="1" indent="-355600" algn="l" rtl="0">
              <a:lnSpc>
                <a:spcPct val="80000"/>
              </a:lnSpc>
              <a:spcBef>
                <a:spcPts val="800"/>
              </a:spcBef>
              <a:spcAft>
                <a:spcPts val="0"/>
              </a:spcAft>
              <a:buClr>
                <a:srgbClr val="365ABD"/>
              </a:buClr>
              <a:buSzPts val="2200"/>
              <a:buChar char="•"/>
            </a:pPr>
            <a:r>
              <a:rPr lang="fi-FI" sz="1800" dirty="0"/>
              <a:t>Asetettujen ryhmien omaan aloitteellisuuteen perustuva seuranta</a:t>
            </a:r>
            <a:endParaRPr sz="1800" dirty="0"/>
          </a:p>
          <a:p>
            <a:pPr marL="1173162" lvl="2" indent="-355600" algn="l" rtl="0">
              <a:lnSpc>
                <a:spcPct val="80000"/>
              </a:lnSpc>
              <a:spcBef>
                <a:spcPts val="800"/>
              </a:spcBef>
              <a:spcAft>
                <a:spcPts val="0"/>
              </a:spcAft>
              <a:buClr>
                <a:srgbClr val="365ABD"/>
              </a:buClr>
              <a:buSzPts val="2200"/>
              <a:buChar char="•"/>
            </a:pPr>
            <a:r>
              <a:rPr lang="fi-FI" sz="1600" dirty="0">
                <a:solidFill>
                  <a:schemeClr val="tx1"/>
                </a:solidFill>
              </a:rPr>
              <a:t>Ohjelmat, strategiat, suunnitelmat ja kehittämistoimenpiteet, joita asetetut ryhmät päättävät seurata</a:t>
            </a:r>
            <a:endParaRPr sz="1600" dirty="0">
              <a:solidFill>
                <a:schemeClr val="tx1"/>
              </a:solidFill>
            </a:endParaRPr>
          </a:p>
          <a:p>
            <a:pPr marL="1173162" lvl="2" indent="-355600" algn="l" rtl="0">
              <a:lnSpc>
                <a:spcPct val="80000"/>
              </a:lnSpc>
              <a:spcBef>
                <a:spcPts val="800"/>
              </a:spcBef>
              <a:spcAft>
                <a:spcPts val="0"/>
              </a:spcAft>
              <a:buClr>
                <a:srgbClr val="365ABD"/>
              </a:buClr>
              <a:buSzPts val="2200"/>
              <a:buChar char="•"/>
            </a:pPr>
            <a:r>
              <a:rPr lang="fi-FI" sz="1600" dirty="0"/>
              <a:t>Lainvalmistelu, jota asetetut ryhmät päättävät seurata</a:t>
            </a:r>
            <a:endParaRPr lang="fi-FI" sz="1600" dirty="0">
              <a:solidFill>
                <a:srgbClr val="FF0000"/>
              </a:solidFill>
            </a:endParaRPr>
          </a:p>
          <a:p>
            <a:pPr marL="258763" lvl="0" indent="-258763">
              <a:lnSpc>
                <a:spcPct val="80000"/>
              </a:lnSpc>
              <a:spcBef>
                <a:spcPts val="800"/>
              </a:spcBef>
              <a:buClr>
                <a:srgbClr val="365ABD"/>
              </a:buClr>
              <a:buSzPts val="2200"/>
            </a:pPr>
            <a:r>
              <a:rPr lang="fi-FI" sz="2400" dirty="0">
                <a:solidFill>
                  <a:srgbClr val="000000"/>
                </a:solidFill>
              </a:rPr>
              <a:t>Yhteystiedot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29"/>
          <p:cNvSpPr txBox="1">
            <a:spLocks noGrp="1"/>
          </p:cNvSpPr>
          <p:nvPr>
            <p:ph type="title"/>
          </p:nvPr>
        </p:nvSpPr>
        <p:spPr>
          <a:xfrm>
            <a:off x="614155" y="215534"/>
            <a:ext cx="10571480" cy="808455"/>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Clr>
                <a:schemeClr val="dk2"/>
              </a:buClr>
              <a:buSzPts val="3600"/>
              <a:buFont typeface="Arial Narrow"/>
              <a:buNone/>
            </a:pPr>
            <a:r>
              <a:rPr lang="fi-FI" dirty="0"/>
              <a:t>Asetettavien ryhmien yhteistyön organisoituminen</a:t>
            </a:r>
            <a:endParaRPr dirty="0"/>
          </a:p>
        </p:txBody>
      </p:sp>
      <p:sp>
        <p:nvSpPr>
          <p:cNvPr id="1063" name="Google Shape;1063;p29"/>
          <p:cNvSpPr/>
          <p:nvPr/>
        </p:nvSpPr>
        <p:spPr>
          <a:xfrm>
            <a:off x="593374" y="3708660"/>
            <a:ext cx="3904997" cy="1450182"/>
          </a:xfrm>
          <a:prstGeom prst="ellipse">
            <a:avLst/>
          </a:prstGeom>
          <a:solidFill>
            <a:srgbClr val="E8F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64" name="Google Shape;1064;p29"/>
          <p:cNvSpPr/>
          <p:nvPr/>
        </p:nvSpPr>
        <p:spPr>
          <a:xfrm>
            <a:off x="493644" y="1356108"/>
            <a:ext cx="4104456" cy="1721424"/>
          </a:xfrm>
          <a:prstGeom prst="triangle">
            <a:avLst>
              <a:gd name="adj" fmla="val 50000"/>
            </a:avLst>
          </a:prstGeom>
          <a:solidFill>
            <a:srgbClr val="EAEA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065" name="Google Shape;1065;p29"/>
          <p:cNvCxnSpPr>
            <a:cxnSpLocks/>
          </p:cNvCxnSpPr>
          <p:nvPr/>
        </p:nvCxnSpPr>
        <p:spPr>
          <a:xfrm flipH="1">
            <a:off x="723273" y="5636394"/>
            <a:ext cx="5245571" cy="0"/>
          </a:xfrm>
          <a:prstGeom prst="straightConnector1">
            <a:avLst/>
          </a:prstGeom>
          <a:noFill/>
          <a:ln w="9525" cap="flat" cmpd="sng">
            <a:solidFill>
              <a:schemeClr val="dk2"/>
            </a:solidFill>
            <a:prstDash val="dash"/>
            <a:round/>
            <a:headEnd type="none" w="sm" len="sm"/>
            <a:tailEnd type="none" w="sm" len="sm"/>
          </a:ln>
        </p:spPr>
      </p:cxnSp>
      <p:sp>
        <p:nvSpPr>
          <p:cNvPr id="1066" name="Google Shape;1066;p29"/>
          <p:cNvSpPr/>
          <p:nvPr/>
        </p:nvSpPr>
        <p:spPr>
          <a:xfrm>
            <a:off x="637660" y="5828147"/>
            <a:ext cx="3672408" cy="305073"/>
          </a:xfrm>
          <a:prstGeom prst="rect">
            <a:avLst/>
          </a:prstGeom>
          <a:solidFill>
            <a:srgbClr val="BBE0F7"/>
          </a:solidFill>
          <a:ln>
            <a:noFill/>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595959"/>
              </a:buClr>
              <a:buSzPts val="800"/>
              <a:buFont typeface="Arial"/>
              <a:buNone/>
            </a:pPr>
            <a:r>
              <a:rPr lang="fi-FI" sz="800" b="0" i="0" u="none" strike="noStrike" cap="none">
                <a:solidFill>
                  <a:srgbClr val="595959"/>
                </a:solidFill>
                <a:latin typeface="Arial"/>
                <a:ea typeface="Arial"/>
                <a:cs typeface="Arial"/>
                <a:sym typeface="Arial"/>
              </a:rPr>
              <a:t>SIHTEERISTÖ</a:t>
            </a:r>
            <a:endParaRPr/>
          </a:p>
        </p:txBody>
      </p:sp>
      <p:sp>
        <p:nvSpPr>
          <p:cNvPr id="1067" name="Google Shape;1067;p29"/>
          <p:cNvSpPr/>
          <p:nvPr/>
        </p:nvSpPr>
        <p:spPr>
          <a:xfrm>
            <a:off x="2870068" y="3854136"/>
            <a:ext cx="1440000" cy="468000"/>
          </a:xfrm>
          <a:prstGeom prst="rect">
            <a:avLst/>
          </a:prstGeom>
          <a:solidFill>
            <a:srgbClr val="F7EDF5"/>
          </a:solidFill>
          <a:ln w="25400" cap="flat" cmpd="sng">
            <a:solidFill>
              <a:srgbClr val="FFFFFF"/>
            </a:solidFill>
            <a:prstDash val="solid"/>
            <a:round/>
            <a:headEnd type="none" w="sm" len="sm"/>
            <a:tailEnd type="none" w="sm" len="sm"/>
          </a:ln>
        </p:spPr>
        <p:txBody>
          <a:bodyPr spcFirstLastPara="1" wrap="square" lIns="91425" tIns="72000" rIns="91425" bIns="45700" anchor="t" anchorCtr="0">
            <a:noAutofit/>
          </a:bodyPr>
          <a:lstStyle/>
          <a:p>
            <a:pPr marL="0" marR="0" lvl="0" indent="0" algn="ctr" rtl="0">
              <a:lnSpc>
                <a:spcPct val="100000"/>
              </a:lnSpc>
              <a:spcBef>
                <a:spcPts val="0"/>
              </a:spcBef>
              <a:spcAft>
                <a:spcPts val="0"/>
              </a:spcAft>
              <a:buClr>
                <a:srgbClr val="595959"/>
              </a:buClr>
              <a:buSzPts val="600"/>
              <a:buFont typeface="Arial"/>
              <a:buNone/>
            </a:pPr>
            <a:r>
              <a:rPr lang="fi-FI" sz="600" b="0" i="0" u="none" strike="noStrike" cap="none">
                <a:solidFill>
                  <a:srgbClr val="595959"/>
                </a:solidFill>
                <a:latin typeface="Arial"/>
                <a:ea typeface="Arial"/>
                <a:cs typeface="Arial"/>
                <a:sym typeface="Arial"/>
              </a:rPr>
              <a:t>Ylläpitää kokonaiskuvaa digitaalisen turvallisuuden tilasta ja julkisen hallinnon digitaalisen turvallisuutta koskevista linjauksista</a:t>
            </a:r>
            <a:endParaRPr/>
          </a:p>
        </p:txBody>
      </p:sp>
      <p:sp>
        <p:nvSpPr>
          <p:cNvPr id="1068" name="Google Shape;1068;p29"/>
          <p:cNvSpPr/>
          <p:nvPr/>
        </p:nvSpPr>
        <p:spPr>
          <a:xfrm>
            <a:off x="709668" y="3854136"/>
            <a:ext cx="1440000" cy="468000"/>
          </a:xfrm>
          <a:prstGeom prst="rect">
            <a:avLst/>
          </a:prstGeom>
          <a:solidFill>
            <a:srgbClr val="EBF5D6"/>
          </a:solidFill>
          <a:ln w="25400" cap="flat" cmpd="sng">
            <a:solidFill>
              <a:srgbClr val="FFFFFF"/>
            </a:solidFill>
            <a:prstDash val="solid"/>
            <a:round/>
            <a:headEnd type="none" w="sm" len="sm"/>
            <a:tailEnd type="none" w="sm" len="sm"/>
          </a:ln>
        </p:spPr>
        <p:txBody>
          <a:bodyPr spcFirstLastPara="1" wrap="square" lIns="72000" tIns="72000" rIns="72000" bIns="45700" anchor="t" anchorCtr="0">
            <a:noAutofit/>
          </a:bodyPr>
          <a:lstStyle/>
          <a:p>
            <a:pPr marL="0" marR="0" lvl="0" indent="0" algn="ctr" rtl="0">
              <a:lnSpc>
                <a:spcPct val="100000"/>
              </a:lnSpc>
              <a:spcBef>
                <a:spcPts val="0"/>
              </a:spcBef>
              <a:spcAft>
                <a:spcPts val="0"/>
              </a:spcAft>
              <a:buClr>
                <a:srgbClr val="595959"/>
              </a:buClr>
              <a:buSzPts val="600"/>
              <a:buFont typeface="Arial"/>
              <a:buNone/>
            </a:pPr>
            <a:r>
              <a:rPr lang="fi-FI" sz="600" b="0" i="0" u="none" strike="noStrike" cap="none">
                <a:solidFill>
                  <a:srgbClr val="595959"/>
                </a:solidFill>
                <a:latin typeface="Arial"/>
                <a:ea typeface="Arial"/>
                <a:cs typeface="Arial"/>
                <a:sym typeface="Arial"/>
              </a:rPr>
              <a:t>Ylläpitää kokonaiskuvaa julkisesta hallinnosta, </a:t>
            </a:r>
            <a:r>
              <a:rPr lang="fi-FI" sz="600" b="0" i="0" u="none" strike="noStrike" cap="none">
                <a:solidFill>
                  <a:srgbClr val="000000"/>
                </a:solidFill>
                <a:latin typeface="Arial"/>
                <a:ea typeface="Arial"/>
                <a:cs typeface="Arial"/>
                <a:sym typeface="Arial"/>
              </a:rPr>
              <a:t>julkisen hallinnon tiedonhallintakarttaa sekä yhteentoimivuutta edistäviä linjauksia</a:t>
            </a:r>
            <a:endParaRPr sz="600" b="0" i="0" u="none" strike="noStrike" cap="none">
              <a:solidFill>
                <a:srgbClr val="595959"/>
              </a:solidFill>
              <a:latin typeface="Arial"/>
              <a:ea typeface="Arial"/>
              <a:cs typeface="Arial"/>
              <a:sym typeface="Arial"/>
            </a:endParaRPr>
          </a:p>
        </p:txBody>
      </p:sp>
      <p:sp>
        <p:nvSpPr>
          <p:cNvPr id="1069" name="Google Shape;1069;p29"/>
          <p:cNvSpPr/>
          <p:nvPr/>
        </p:nvSpPr>
        <p:spPr>
          <a:xfrm>
            <a:off x="1789948" y="1560710"/>
            <a:ext cx="1440000" cy="468000"/>
          </a:xfrm>
          <a:prstGeom prst="rect">
            <a:avLst/>
          </a:prstGeom>
          <a:solidFill>
            <a:srgbClr val="DCEFFB"/>
          </a:solidFill>
          <a:ln w="25400" cap="flat" cmpd="sng">
            <a:solidFill>
              <a:srgbClr val="FFFFFF"/>
            </a:solidFill>
            <a:prstDash val="solid"/>
            <a:round/>
            <a:headEnd type="none" w="sm" len="sm"/>
            <a:tailEnd type="none" w="sm" len="sm"/>
          </a:ln>
        </p:spPr>
        <p:txBody>
          <a:bodyPr spcFirstLastPara="1" wrap="square" lIns="91425" tIns="720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fi-FI" sz="600" b="0" i="0" u="none" strike="noStrike" cap="none">
                <a:solidFill>
                  <a:srgbClr val="000000"/>
                </a:solidFill>
                <a:latin typeface="Arial"/>
                <a:ea typeface="Arial"/>
                <a:cs typeface="Arial"/>
                <a:sym typeface="Arial"/>
              </a:rPr>
              <a:t>Ylläpitää yhteistä tavoitetilaan julkisen hallinnon tiedonhallinnan järjestämisestä ja palvelujen tuotannosta </a:t>
            </a:r>
            <a:endParaRPr/>
          </a:p>
        </p:txBody>
      </p:sp>
      <p:sp>
        <p:nvSpPr>
          <p:cNvPr id="1070" name="Google Shape;1070;p29"/>
          <p:cNvSpPr/>
          <p:nvPr/>
        </p:nvSpPr>
        <p:spPr>
          <a:xfrm>
            <a:off x="709668" y="3572840"/>
            <a:ext cx="1440000" cy="288000"/>
          </a:xfrm>
          <a:prstGeom prst="rect">
            <a:avLst/>
          </a:prstGeom>
          <a:solidFill>
            <a:srgbClr val="799E28"/>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Arkkitehtuuriyhteistyö</a:t>
            </a:r>
            <a:endParaRPr/>
          </a:p>
        </p:txBody>
      </p:sp>
      <p:sp>
        <p:nvSpPr>
          <p:cNvPr id="1071" name="Google Shape;1071;p29"/>
          <p:cNvSpPr/>
          <p:nvPr/>
        </p:nvSpPr>
        <p:spPr>
          <a:xfrm>
            <a:off x="2870068" y="3572840"/>
            <a:ext cx="1440000" cy="288000"/>
          </a:xfrm>
          <a:prstGeom prst="rect">
            <a:avLst/>
          </a:prstGeom>
          <a:solidFill>
            <a:srgbClr val="A34E96"/>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Digitaalisen turvallisuuden </a:t>
            </a:r>
            <a:endParaRPr/>
          </a:p>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yhteistyö</a:t>
            </a:r>
            <a:endParaRPr/>
          </a:p>
        </p:txBody>
      </p:sp>
      <p:sp>
        <p:nvSpPr>
          <p:cNvPr id="1072" name="Google Shape;1072;p29"/>
          <p:cNvSpPr/>
          <p:nvPr/>
        </p:nvSpPr>
        <p:spPr>
          <a:xfrm>
            <a:off x="1789948" y="1279414"/>
            <a:ext cx="1440000" cy="288000"/>
          </a:xfrm>
          <a:prstGeom prst="chevron">
            <a:avLst>
              <a:gd name="adj" fmla="val 0"/>
            </a:avLst>
          </a:prstGeom>
          <a:solidFill>
            <a:srgbClr val="5AB5EC"/>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Julkisen hallinnon </a:t>
            </a:r>
            <a:endParaRPr/>
          </a:p>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tiedonhallinnan yhteistyö</a:t>
            </a:r>
            <a:endParaRPr/>
          </a:p>
        </p:txBody>
      </p:sp>
      <p:sp>
        <p:nvSpPr>
          <p:cNvPr id="1073" name="Google Shape;1073;p29"/>
          <p:cNvSpPr/>
          <p:nvPr/>
        </p:nvSpPr>
        <p:spPr>
          <a:xfrm>
            <a:off x="2870068" y="4938948"/>
            <a:ext cx="1440000" cy="468000"/>
          </a:xfrm>
          <a:prstGeom prst="rect">
            <a:avLst/>
          </a:prstGeom>
          <a:solidFill>
            <a:srgbClr val="FBD3D6"/>
          </a:solidFill>
          <a:ln w="25400" cap="flat" cmpd="sng">
            <a:solidFill>
              <a:srgbClr val="FFFFFF"/>
            </a:solidFill>
            <a:prstDash val="solid"/>
            <a:round/>
            <a:headEnd type="none" w="sm" len="sm"/>
            <a:tailEnd type="none" w="sm" len="sm"/>
          </a:ln>
        </p:spPr>
        <p:txBody>
          <a:bodyPr spcFirstLastPara="1" wrap="square" lIns="91425" tIns="72000" rIns="91425" bIns="45700" anchor="t" anchorCtr="0">
            <a:noAutofit/>
          </a:bodyPr>
          <a:lstStyle/>
          <a:p>
            <a:pPr marL="0" marR="0" lvl="0" indent="0" algn="ctr" rtl="0">
              <a:lnSpc>
                <a:spcPct val="100000"/>
              </a:lnSpc>
              <a:spcBef>
                <a:spcPts val="0"/>
              </a:spcBef>
              <a:spcAft>
                <a:spcPts val="0"/>
              </a:spcAft>
              <a:buClr>
                <a:srgbClr val="595959"/>
              </a:buClr>
              <a:buSzPts val="600"/>
              <a:buFont typeface="Arial"/>
              <a:buNone/>
            </a:pPr>
            <a:r>
              <a:rPr lang="fi-FI" sz="600" b="0" i="0" u="none" strike="noStrike" cap="none">
                <a:solidFill>
                  <a:srgbClr val="595959"/>
                </a:solidFill>
                <a:latin typeface="Arial"/>
                <a:ea typeface="Arial"/>
                <a:cs typeface="Arial"/>
                <a:sym typeface="Arial"/>
              </a:rPr>
              <a:t>Ylläpitää kokonaiskuvaan julkisen hallinnon yhteisistä ICT-palveluista ja näihin kohdistuvista kehittämissuunnitelmista</a:t>
            </a:r>
            <a:endParaRPr/>
          </a:p>
          <a:p>
            <a:pPr marL="171450" marR="0" lvl="0" indent="-133350" algn="ctr" rtl="0">
              <a:lnSpc>
                <a:spcPct val="100000"/>
              </a:lnSpc>
              <a:spcBef>
                <a:spcPts val="0"/>
              </a:spcBef>
              <a:spcAft>
                <a:spcPts val="0"/>
              </a:spcAft>
              <a:buClr>
                <a:srgbClr val="000000"/>
              </a:buClr>
              <a:buSzPts val="600"/>
              <a:buFont typeface="Arial"/>
              <a:buNone/>
            </a:pPr>
            <a:endParaRPr sz="6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600"/>
              <a:buFont typeface="Arial"/>
              <a:buNone/>
            </a:pPr>
            <a:r>
              <a:rPr lang="fi-FI" sz="600" b="0" i="0" u="none" strike="noStrike" cap="none">
                <a:solidFill>
                  <a:srgbClr val="595959"/>
                </a:solidFill>
                <a:latin typeface="Arial"/>
                <a:ea typeface="Arial"/>
                <a:cs typeface="Arial"/>
                <a:sym typeface="Arial"/>
              </a:rPr>
              <a:t>   </a:t>
            </a:r>
            <a:endParaRPr/>
          </a:p>
          <a:p>
            <a:pPr marL="171450" marR="0" lvl="0" indent="-133350" algn="ctr" rtl="0">
              <a:lnSpc>
                <a:spcPct val="100000"/>
              </a:lnSpc>
              <a:spcBef>
                <a:spcPts val="0"/>
              </a:spcBef>
              <a:spcAft>
                <a:spcPts val="0"/>
              </a:spcAft>
              <a:buClr>
                <a:srgbClr val="000000"/>
              </a:buClr>
              <a:buSzPts val="600"/>
              <a:buFont typeface="Arial"/>
              <a:buNone/>
            </a:pPr>
            <a:endParaRPr sz="600" b="0" i="0" u="none" strike="noStrike" cap="none">
              <a:solidFill>
                <a:srgbClr val="595959"/>
              </a:solidFill>
              <a:latin typeface="Arial"/>
              <a:ea typeface="Arial"/>
              <a:cs typeface="Arial"/>
              <a:sym typeface="Arial"/>
            </a:endParaRPr>
          </a:p>
        </p:txBody>
      </p:sp>
      <p:sp>
        <p:nvSpPr>
          <p:cNvPr id="1074" name="Google Shape;1074;p29"/>
          <p:cNvSpPr/>
          <p:nvPr/>
        </p:nvSpPr>
        <p:spPr>
          <a:xfrm>
            <a:off x="2870068" y="4657652"/>
            <a:ext cx="1440000" cy="288000"/>
          </a:xfrm>
          <a:prstGeom prst="rect">
            <a:avLst/>
          </a:prstGeom>
          <a:solidFill>
            <a:srgbClr val="C0101E"/>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ICT-palvelutuotannon </a:t>
            </a:r>
            <a:endParaRPr/>
          </a:p>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yhteistyö</a:t>
            </a:r>
            <a:endParaRPr/>
          </a:p>
        </p:txBody>
      </p:sp>
      <p:sp>
        <p:nvSpPr>
          <p:cNvPr id="1075" name="Google Shape;1075;p29"/>
          <p:cNvSpPr/>
          <p:nvPr/>
        </p:nvSpPr>
        <p:spPr>
          <a:xfrm>
            <a:off x="709668" y="2681484"/>
            <a:ext cx="1440000" cy="468000"/>
          </a:xfrm>
          <a:prstGeom prst="rect">
            <a:avLst/>
          </a:prstGeom>
          <a:solidFill>
            <a:srgbClr val="DCEFFB"/>
          </a:solidFill>
          <a:ln w="25400" cap="flat" cmpd="sng">
            <a:solidFill>
              <a:srgbClr val="FFFFFF"/>
            </a:solidFill>
            <a:prstDash val="solid"/>
            <a:round/>
            <a:headEnd type="none" w="sm" len="sm"/>
            <a:tailEnd type="none" w="sm" len="sm"/>
          </a:ln>
        </p:spPr>
        <p:txBody>
          <a:bodyPr spcFirstLastPara="1" wrap="square" lIns="91425" tIns="720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fi-FI" sz="600" b="0" i="0" u="none" strike="noStrike" cap="none">
                <a:solidFill>
                  <a:srgbClr val="000000"/>
                </a:solidFill>
                <a:latin typeface="Arial"/>
                <a:ea typeface="Arial"/>
                <a:cs typeface="Arial"/>
                <a:sym typeface="Arial"/>
              </a:rPr>
              <a:t>Suunnittelee yhteisiä toimenpiteitä tiedonhallinnan ja palvelutuotannon tavoitetilan saavuttamiseksi</a:t>
            </a:r>
            <a:endParaRPr/>
          </a:p>
        </p:txBody>
      </p:sp>
      <p:sp>
        <p:nvSpPr>
          <p:cNvPr id="1076" name="Google Shape;1076;p29"/>
          <p:cNvSpPr/>
          <p:nvPr/>
        </p:nvSpPr>
        <p:spPr>
          <a:xfrm>
            <a:off x="2870068" y="2681484"/>
            <a:ext cx="1440000" cy="468000"/>
          </a:xfrm>
          <a:prstGeom prst="rect">
            <a:avLst/>
          </a:prstGeom>
          <a:solidFill>
            <a:srgbClr val="DCEFFB"/>
          </a:solidFill>
          <a:ln w="25400" cap="flat" cmpd="sng">
            <a:solidFill>
              <a:srgbClr val="FFFFFF"/>
            </a:solidFill>
            <a:prstDash val="solid"/>
            <a:round/>
            <a:headEnd type="none" w="sm" len="sm"/>
            <a:tailEnd type="none" w="sm" len="sm"/>
          </a:ln>
        </p:spPr>
        <p:txBody>
          <a:bodyPr spcFirstLastPara="1" wrap="square" lIns="91425" tIns="720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fi-FI" sz="600" b="0" i="0" u="none" strike="noStrike" cap="none">
                <a:solidFill>
                  <a:srgbClr val="000000"/>
                </a:solidFill>
                <a:latin typeface="Arial"/>
                <a:ea typeface="Arial"/>
                <a:cs typeface="Arial"/>
                <a:sym typeface="Arial"/>
              </a:rPr>
              <a:t>Suunnittelee yhteisiä toimenpiteitä tiedonhallinnan ja palvelutuotannon tavoitetilan saavuttamiseksi</a:t>
            </a:r>
            <a:endParaRPr/>
          </a:p>
        </p:txBody>
      </p:sp>
      <p:sp>
        <p:nvSpPr>
          <p:cNvPr id="1077" name="Google Shape;1077;p29"/>
          <p:cNvSpPr/>
          <p:nvPr/>
        </p:nvSpPr>
        <p:spPr>
          <a:xfrm>
            <a:off x="709668" y="2393484"/>
            <a:ext cx="1440000" cy="288000"/>
          </a:xfrm>
          <a:prstGeom prst="chevron">
            <a:avLst>
              <a:gd name="adj" fmla="val 0"/>
            </a:avLst>
          </a:prstGeom>
          <a:solidFill>
            <a:srgbClr val="5AB5EC"/>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Valtionhallinnon </a:t>
            </a:r>
            <a:endParaRPr/>
          </a:p>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tiedonhallinnan yhteistyö </a:t>
            </a:r>
            <a:endParaRPr/>
          </a:p>
        </p:txBody>
      </p:sp>
      <p:sp>
        <p:nvSpPr>
          <p:cNvPr id="1078" name="Google Shape;1078;p29"/>
          <p:cNvSpPr/>
          <p:nvPr/>
        </p:nvSpPr>
        <p:spPr>
          <a:xfrm>
            <a:off x="2870068" y="2393484"/>
            <a:ext cx="1440000" cy="288000"/>
          </a:xfrm>
          <a:prstGeom prst="chevron">
            <a:avLst>
              <a:gd name="adj" fmla="val 0"/>
            </a:avLst>
          </a:prstGeom>
          <a:solidFill>
            <a:srgbClr val="5AB5EC"/>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Kunta - valtio</a:t>
            </a:r>
            <a:endParaRPr/>
          </a:p>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tiedonhallinnan yhteistyö </a:t>
            </a:r>
            <a:endParaRPr/>
          </a:p>
        </p:txBody>
      </p:sp>
      <p:sp>
        <p:nvSpPr>
          <p:cNvPr id="1079" name="Google Shape;1079;p29"/>
          <p:cNvSpPr/>
          <p:nvPr/>
        </p:nvSpPr>
        <p:spPr>
          <a:xfrm>
            <a:off x="709828" y="4938948"/>
            <a:ext cx="1440000" cy="468000"/>
          </a:xfrm>
          <a:prstGeom prst="rect">
            <a:avLst/>
          </a:prstGeom>
          <a:solidFill>
            <a:srgbClr val="FFF4D1"/>
          </a:solidFill>
          <a:ln w="25400" cap="flat" cmpd="sng">
            <a:solidFill>
              <a:srgbClr val="FFFFFF"/>
            </a:solidFill>
            <a:prstDash val="solid"/>
            <a:round/>
            <a:headEnd type="none" w="sm" len="sm"/>
            <a:tailEnd type="none" w="sm" len="sm"/>
          </a:ln>
        </p:spPr>
        <p:txBody>
          <a:bodyPr spcFirstLastPara="1" wrap="square" lIns="91425" tIns="72000" rIns="91425" bIns="45700" anchor="t" anchorCtr="0">
            <a:noAutofit/>
          </a:bodyPr>
          <a:lstStyle/>
          <a:p>
            <a:pPr marL="0" marR="0" lvl="0" indent="0" algn="ctr" rtl="0">
              <a:lnSpc>
                <a:spcPct val="100000"/>
              </a:lnSpc>
              <a:spcBef>
                <a:spcPts val="0"/>
              </a:spcBef>
              <a:spcAft>
                <a:spcPts val="0"/>
              </a:spcAft>
              <a:buClr>
                <a:srgbClr val="595959"/>
              </a:buClr>
              <a:buSzPts val="600"/>
              <a:buFont typeface="Arial"/>
              <a:buNone/>
            </a:pPr>
            <a:r>
              <a:rPr lang="fi-FI" sz="600" b="0" i="0" u="none" strike="noStrike" cap="none">
                <a:solidFill>
                  <a:srgbClr val="595959"/>
                </a:solidFill>
                <a:latin typeface="Arial"/>
                <a:ea typeface="Arial"/>
                <a:cs typeface="Arial"/>
                <a:sym typeface="Arial"/>
              </a:rPr>
              <a:t>Ylläpitää kokonaiskuvaa julkisen hallinnon kehittämissalkusta sekä keskeisistä kehittämishankkeista</a:t>
            </a:r>
            <a:endParaRPr/>
          </a:p>
        </p:txBody>
      </p:sp>
      <p:sp>
        <p:nvSpPr>
          <p:cNvPr id="1080" name="Google Shape;1080;p29"/>
          <p:cNvSpPr/>
          <p:nvPr/>
        </p:nvSpPr>
        <p:spPr>
          <a:xfrm>
            <a:off x="709828" y="4657652"/>
            <a:ext cx="1440000" cy="288000"/>
          </a:xfrm>
          <a:prstGeom prst="rect">
            <a:avLst/>
          </a:prstGeom>
          <a:solidFill>
            <a:srgbClr val="FF9900"/>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Kehittämisen ohjauksen </a:t>
            </a:r>
            <a:endParaRPr/>
          </a:p>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yhteistyö</a:t>
            </a:r>
            <a:endParaRPr/>
          </a:p>
        </p:txBody>
      </p:sp>
      <p:sp>
        <p:nvSpPr>
          <p:cNvPr id="1081" name="Google Shape;1081;p29"/>
          <p:cNvSpPr txBox="1"/>
          <p:nvPr/>
        </p:nvSpPr>
        <p:spPr>
          <a:xfrm>
            <a:off x="4596945" y="1469416"/>
            <a:ext cx="1466087"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000"/>
              <a:buFont typeface="Arial"/>
              <a:buNone/>
            </a:pPr>
            <a:r>
              <a:rPr lang="fi-FI" sz="1100" b="1" i="0" u="none" strike="noStrike" cap="none">
                <a:solidFill>
                  <a:srgbClr val="595959"/>
                </a:solidFill>
                <a:latin typeface="Arial"/>
                <a:ea typeface="Arial"/>
                <a:cs typeface="Arial"/>
                <a:sym typeface="Arial"/>
              </a:rPr>
              <a:t>Strategiset </a:t>
            </a:r>
            <a:endParaRPr sz="1800"/>
          </a:p>
          <a:p>
            <a:pPr marL="0" marR="0" lvl="0" indent="0" algn="ctr" rtl="0">
              <a:lnSpc>
                <a:spcPct val="100000"/>
              </a:lnSpc>
              <a:spcBef>
                <a:spcPts val="0"/>
              </a:spcBef>
              <a:spcAft>
                <a:spcPts val="0"/>
              </a:spcAft>
              <a:buClr>
                <a:srgbClr val="595959"/>
              </a:buClr>
              <a:buSzPts val="1000"/>
              <a:buFont typeface="Arial"/>
              <a:buNone/>
            </a:pPr>
            <a:r>
              <a:rPr lang="fi-FI" sz="1100" b="1" i="0" u="none" strike="noStrike" cap="none">
                <a:solidFill>
                  <a:srgbClr val="595959"/>
                </a:solidFill>
                <a:latin typeface="Arial"/>
                <a:ea typeface="Arial"/>
                <a:cs typeface="Arial"/>
                <a:sym typeface="Arial"/>
              </a:rPr>
              <a:t>tavoitteet</a:t>
            </a:r>
            <a:endParaRPr sz="1100" b="0" i="0" u="none" strike="noStrike" cap="none">
              <a:solidFill>
                <a:srgbClr val="595959"/>
              </a:solidFill>
              <a:latin typeface="Arial"/>
              <a:ea typeface="Arial"/>
              <a:cs typeface="Arial"/>
              <a:sym typeface="Arial"/>
            </a:endParaRPr>
          </a:p>
        </p:txBody>
      </p:sp>
      <p:cxnSp>
        <p:nvCxnSpPr>
          <p:cNvPr id="1082" name="Google Shape;1082;p29"/>
          <p:cNvCxnSpPr>
            <a:cxnSpLocks/>
          </p:cNvCxnSpPr>
          <p:nvPr/>
        </p:nvCxnSpPr>
        <p:spPr>
          <a:xfrm flipH="1">
            <a:off x="723271" y="4506526"/>
            <a:ext cx="10771241" cy="1"/>
          </a:xfrm>
          <a:prstGeom prst="straightConnector1">
            <a:avLst/>
          </a:prstGeom>
          <a:noFill/>
          <a:ln w="9525" cap="flat" cmpd="sng">
            <a:solidFill>
              <a:schemeClr val="dk2"/>
            </a:solidFill>
            <a:prstDash val="dash"/>
            <a:round/>
            <a:headEnd type="none" w="sm" len="sm"/>
            <a:tailEnd type="none" w="sm" len="sm"/>
          </a:ln>
        </p:spPr>
      </p:cxnSp>
      <p:cxnSp>
        <p:nvCxnSpPr>
          <p:cNvPr id="1083" name="Google Shape;1083;p29"/>
          <p:cNvCxnSpPr>
            <a:cxnSpLocks/>
          </p:cNvCxnSpPr>
          <p:nvPr/>
        </p:nvCxnSpPr>
        <p:spPr>
          <a:xfrm flipH="1">
            <a:off x="723271" y="3376670"/>
            <a:ext cx="10771241" cy="1"/>
          </a:xfrm>
          <a:prstGeom prst="straightConnector1">
            <a:avLst/>
          </a:prstGeom>
          <a:noFill/>
          <a:ln w="9525" cap="flat" cmpd="sng">
            <a:solidFill>
              <a:schemeClr val="dk2"/>
            </a:solidFill>
            <a:prstDash val="dash"/>
            <a:round/>
            <a:headEnd type="none" w="sm" len="sm"/>
            <a:tailEnd type="none" w="sm" len="sm"/>
          </a:ln>
        </p:spPr>
      </p:cxnSp>
      <p:cxnSp>
        <p:nvCxnSpPr>
          <p:cNvPr id="1084" name="Google Shape;1084;p29"/>
          <p:cNvCxnSpPr>
            <a:cxnSpLocks/>
          </p:cNvCxnSpPr>
          <p:nvPr/>
        </p:nvCxnSpPr>
        <p:spPr>
          <a:xfrm flipH="1">
            <a:off x="723271" y="2215278"/>
            <a:ext cx="10771241" cy="1"/>
          </a:xfrm>
          <a:prstGeom prst="straightConnector1">
            <a:avLst/>
          </a:prstGeom>
          <a:noFill/>
          <a:ln w="9525" cap="flat" cmpd="sng">
            <a:solidFill>
              <a:schemeClr val="dk2"/>
            </a:solidFill>
            <a:prstDash val="dash"/>
            <a:round/>
            <a:headEnd type="none" w="sm" len="sm"/>
            <a:tailEnd type="none" w="sm" len="sm"/>
          </a:ln>
        </p:spPr>
      </p:cxnSp>
      <p:sp>
        <p:nvSpPr>
          <p:cNvPr id="1085" name="Google Shape;1085;p29"/>
          <p:cNvSpPr txBox="1"/>
          <p:nvPr/>
        </p:nvSpPr>
        <p:spPr>
          <a:xfrm>
            <a:off x="4596945" y="2546723"/>
            <a:ext cx="1466087"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000"/>
              <a:buFont typeface="Arial"/>
              <a:buNone/>
            </a:pPr>
            <a:r>
              <a:rPr lang="fi-FI" sz="1100" b="1" i="0" u="none" strike="noStrike" cap="none">
                <a:solidFill>
                  <a:srgbClr val="595959"/>
                </a:solidFill>
                <a:latin typeface="Arial"/>
                <a:ea typeface="Arial"/>
                <a:cs typeface="Arial"/>
                <a:sym typeface="Arial"/>
              </a:rPr>
              <a:t>Yhteiset </a:t>
            </a:r>
            <a:endParaRPr sz="1800"/>
          </a:p>
          <a:p>
            <a:pPr marL="0" marR="0" lvl="0" indent="0" algn="ctr" rtl="0">
              <a:lnSpc>
                <a:spcPct val="100000"/>
              </a:lnSpc>
              <a:spcBef>
                <a:spcPts val="0"/>
              </a:spcBef>
              <a:spcAft>
                <a:spcPts val="0"/>
              </a:spcAft>
              <a:buClr>
                <a:srgbClr val="595959"/>
              </a:buClr>
              <a:buSzPts val="1000"/>
              <a:buFont typeface="Arial"/>
              <a:buNone/>
            </a:pPr>
            <a:r>
              <a:rPr lang="fi-FI" sz="1100" b="1" i="0" u="none" strike="noStrike" cap="none">
                <a:solidFill>
                  <a:srgbClr val="595959"/>
                </a:solidFill>
                <a:latin typeface="Arial"/>
                <a:ea typeface="Arial"/>
                <a:cs typeface="Arial"/>
                <a:sym typeface="Arial"/>
              </a:rPr>
              <a:t>toimenpiteet</a:t>
            </a:r>
            <a:endParaRPr sz="1100" b="0" i="0" u="none" strike="noStrike" cap="none">
              <a:solidFill>
                <a:srgbClr val="595959"/>
              </a:solidFill>
              <a:latin typeface="Arial"/>
              <a:ea typeface="Arial"/>
              <a:cs typeface="Arial"/>
              <a:sym typeface="Arial"/>
            </a:endParaRPr>
          </a:p>
        </p:txBody>
      </p:sp>
      <p:sp>
        <p:nvSpPr>
          <p:cNvPr id="1086" name="Google Shape;1086;p29"/>
          <p:cNvSpPr txBox="1"/>
          <p:nvPr/>
        </p:nvSpPr>
        <p:spPr>
          <a:xfrm>
            <a:off x="4596945" y="3718623"/>
            <a:ext cx="1466087"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000"/>
              <a:buFont typeface="Arial"/>
              <a:buNone/>
            </a:pPr>
            <a:r>
              <a:rPr lang="fi-FI" sz="1100" b="1" i="0" u="none" strike="noStrike" cap="none">
                <a:solidFill>
                  <a:srgbClr val="595959"/>
                </a:solidFill>
                <a:latin typeface="Arial"/>
                <a:ea typeface="Arial"/>
                <a:cs typeface="Arial"/>
                <a:sym typeface="Arial"/>
              </a:rPr>
              <a:t>Yhteiset </a:t>
            </a:r>
            <a:endParaRPr sz="1800"/>
          </a:p>
          <a:p>
            <a:pPr marL="0" marR="0" lvl="0" indent="0" algn="ctr" rtl="0">
              <a:lnSpc>
                <a:spcPct val="100000"/>
              </a:lnSpc>
              <a:spcBef>
                <a:spcPts val="0"/>
              </a:spcBef>
              <a:spcAft>
                <a:spcPts val="0"/>
              </a:spcAft>
              <a:buClr>
                <a:srgbClr val="595959"/>
              </a:buClr>
              <a:buSzPts val="1000"/>
              <a:buFont typeface="Arial"/>
              <a:buNone/>
            </a:pPr>
            <a:r>
              <a:rPr lang="fi-FI" sz="1100" b="1" i="0" u="none" strike="noStrike" cap="none">
                <a:solidFill>
                  <a:srgbClr val="595959"/>
                </a:solidFill>
                <a:latin typeface="Arial"/>
                <a:ea typeface="Arial"/>
                <a:cs typeface="Arial"/>
                <a:sym typeface="Arial"/>
              </a:rPr>
              <a:t>vaatimukset</a:t>
            </a:r>
            <a:endParaRPr sz="1100" b="0" i="0" u="none" strike="noStrike" cap="none">
              <a:solidFill>
                <a:srgbClr val="595959"/>
              </a:solidFill>
              <a:latin typeface="Arial"/>
              <a:ea typeface="Arial"/>
              <a:cs typeface="Arial"/>
              <a:sym typeface="Arial"/>
            </a:endParaRPr>
          </a:p>
        </p:txBody>
      </p:sp>
      <p:sp>
        <p:nvSpPr>
          <p:cNvPr id="1087" name="Google Shape;1087;p29"/>
          <p:cNvSpPr txBox="1"/>
          <p:nvPr/>
        </p:nvSpPr>
        <p:spPr>
          <a:xfrm>
            <a:off x="4596945" y="4785420"/>
            <a:ext cx="1466087" cy="6001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000"/>
              <a:buFont typeface="Arial"/>
              <a:buNone/>
            </a:pPr>
            <a:r>
              <a:rPr lang="fi-FI" sz="1100" b="1" i="0" u="none" strike="noStrike" cap="none">
                <a:solidFill>
                  <a:srgbClr val="595959"/>
                </a:solidFill>
                <a:latin typeface="Arial"/>
                <a:ea typeface="Arial"/>
                <a:cs typeface="Arial"/>
                <a:sym typeface="Arial"/>
              </a:rPr>
              <a:t>Yhteinen kehittäminen ja tuotanto</a:t>
            </a:r>
            <a:endParaRPr sz="1100" b="0" i="0" u="none" strike="noStrike" cap="none">
              <a:solidFill>
                <a:srgbClr val="595959"/>
              </a:solidFill>
              <a:latin typeface="Arial"/>
              <a:ea typeface="Arial"/>
              <a:cs typeface="Arial"/>
              <a:sym typeface="Arial"/>
            </a:endParaRPr>
          </a:p>
        </p:txBody>
      </p:sp>
      <p:sp>
        <p:nvSpPr>
          <p:cNvPr id="1088" name="Google Shape;1088;p29"/>
          <p:cNvSpPr txBox="1"/>
          <p:nvPr/>
        </p:nvSpPr>
        <p:spPr>
          <a:xfrm>
            <a:off x="4591689" y="5757625"/>
            <a:ext cx="1466087"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000"/>
              <a:buFont typeface="Arial"/>
              <a:buNone/>
            </a:pPr>
            <a:r>
              <a:rPr lang="fi-FI" sz="1100" b="1" i="0" u="none" strike="noStrike" cap="none">
                <a:solidFill>
                  <a:srgbClr val="595959"/>
                </a:solidFill>
                <a:latin typeface="Arial"/>
                <a:ea typeface="Arial"/>
                <a:cs typeface="Arial"/>
                <a:sym typeface="Arial"/>
              </a:rPr>
              <a:t>Yhteistyön </a:t>
            </a:r>
            <a:endParaRPr sz="1800"/>
          </a:p>
          <a:p>
            <a:pPr marL="0" marR="0" lvl="0" indent="0" algn="ctr" rtl="0">
              <a:lnSpc>
                <a:spcPct val="100000"/>
              </a:lnSpc>
              <a:spcBef>
                <a:spcPts val="0"/>
              </a:spcBef>
              <a:spcAft>
                <a:spcPts val="0"/>
              </a:spcAft>
              <a:buClr>
                <a:srgbClr val="595959"/>
              </a:buClr>
              <a:buSzPts val="1000"/>
              <a:buFont typeface="Arial"/>
              <a:buNone/>
            </a:pPr>
            <a:r>
              <a:rPr lang="fi-FI" sz="1100" b="1" i="0" u="none" strike="noStrike" cap="none">
                <a:solidFill>
                  <a:srgbClr val="595959"/>
                </a:solidFill>
                <a:latin typeface="Arial"/>
                <a:ea typeface="Arial"/>
                <a:cs typeface="Arial"/>
                <a:sym typeface="Arial"/>
              </a:rPr>
              <a:t>fasilitointi</a:t>
            </a:r>
            <a:endParaRPr sz="1100" b="0" i="0" u="none" strike="noStrike" cap="none">
              <a:solidFill>
                <a:srgbClr val="595959"/>
              </a:solidFill>
              <a:latin typeface="Arial"/>
              <a:ea typeface="Arial"/>
              <a:cs typeface="Arial"/>
              <a:sym typeface="Arial"/>
            </a:endParaRPr>
          </a:p>
        </p:txBody>
      </p:sp>
      <p:sp>
        <p:nvSpPr>
          <p:cNvPr id="1089" name="Google Shape;1089;p29"/>
          <p:cNvSpPr txBox="1"/>
          <p:nvPr/>
        </p:nvSpPr>
        <p:spPr>
          <a:xfrm>
            <a:off x="6139330" y="1262303"/>
            <a:ext cx="5796263" cy="1000699"/>
          </a:xfrm>
          <a:prstGeom prst="rect">
            <a:avLst/>
          </a:prstGeom>
          <a:noFill/>
          <a:ln>
            <a:noFill/>
          </a:ln>
        </p:spPr>
        <p:txBody>
          <a:bodyPr spcFirstLastPara="1" wrap="square" lIns="72000" tIns="72000" rIns="72000" bIns="72000" anchor="t" anchorCtr="0">
            <a:noAutofit/>
          </a:bodyPr>
          <a:lstStyle/>
          <a:p>
            <a:pPr marL="285750" marR="0" lvl="0" indent="-285750" algn="l" rtl="0">
              <a:lnSpc>
                <a:spcPct val="100000"/>
              </a:lnSpc>
              <a:spcBef>
                <a:spcPts val="0"/>
              </a:spcBef>
              <a:spcAft>
                <a:spcPts val="600"/>
              </a:spcAft>
              <a:buClr>
                <a:srgbClr val="000000"/>
              </a:buClr>
              <a:buSzPts val="1400"/>
              <a:buFont typeface="Arial"/>
              <a:buChar char="•"/>
            </a:pPr>
            <a:r>
              <a:rPr lang="fi-FI" sz="1300" b="0" i="0" u="none" strike="noStrike" cap="none" dirty="0">
                <a:solidFill>
                  <a:srgbClr val="000000"/>
                </a:solidFill>
                <a:latin typeface="Arial"/>
                <a:ea typeface="Arial"/>
                <a:cs typeface="Arial"/>
                <a:sym typeface="Arial"/>
              </a:rPr>
              <a:t>Yhteisten strategisten tavoitteiden suunnittelu, seuranta ja ohjaus organisoidaan julkisen hallinnon yhteiseksi foorumiksi, jossa arvioidaan olemassa olevien strategisten linjausten vaikutuksia ja tehdään esityksiä tulevista linjauksista</a:t>
            </a:r>
            <a:endParaRPr sz="1300" dirty="0"/>
          </a:p>
          <a:p>
            <a:pPr marL="285750" marR="0" lvl="0" indent="-196850" algn="l" rtl="0">
              <a:lnSpc>
                <a:spcPct val="100000"/>
              </a:lnSpc>
              <a:spcBef>
                <a:spcPts val="0"/>
              </a:spcBef>
              <a:spcAft>
                <a:spcPts val="600"/>
              </a:spcAft>
              <a:buClr>
                <a:srgbClr val="000000"/>
              </a:buClr>
              <a:buSzPts val="1400"/>
              <a:buFont typeface="Arial"/>
              <a:buNone/>
            </a:pPr>
            <a:endParaRPr sz="1300" b="0" i="0" u="none" strike="noStrike" cap="none" dirty="0">
              <a:solidFill>
                <a:srgbClr val="000000"/>
              </a:solidFill>
              <a:latin typeface="Arial"/>
              <a:ea typeface="Arial"/>
              <a:cs typeface="Arial"/>
              <a:sym typeface="Arial"/>
            </a:endParaRPr>
          </a:p>
        </p:txBody>
      </p:sp>
      <p:sp>
        <p:nvSpPr>
          <p:cNvPr id="33" name="Google Shape;1089;p29">
            <a:extLst>
              <a:ext uri="{FF2B5EF4-FFF2-40B4-BE49-F238E27FC236}">
                <a16:creationId xmlns:a16="http://schemas.microsoft.com/office/drawing/2014/main" id="{E8A9FBBB-0E4B-4994-959F-E199E7BD7E60}"/>
              </a:ext>
            </a:extLst>
          </p:cNvPr>
          <p:cNvSpPr txBox="1"/>
          <p:nvPr/>
        </p:nvSpPr>
        <p:spPr>
          <a:xfrm>
            <a:off x="6134074" y="2232108"/>
            <a:ext cx="5796263" cy="1192127"/>
          </a:xfrm>
          <a:prstGeom prst="rect">
            <a:avLst/>
          </a:prstGeom>
          <a:noFill/>
          <a:ln>
            <a:noFill/>
          </a:ln>
        </p:spPr>
        <p:txBody>
          <a:bodyPr spcFirstLastPara="1" wrap="square" lIns="72000" tIns="72000" rIns="72000" bIns="72000" anchor="t" anchorCtr="0">
            <a:noAutofit/>
          </a:bodyPr>
          <a:lstStyle/>
          <a:p>
            <a:pPr marL="285750" marR="0" lvl="0" indent="-285750" algn="l" rtl="0">
              <a:lnSpc>
                <a:spcPct val="100000"/>
              </a:lnSpc>
              <a:spcBef>
                <a:spcPts val="0"/>
              </a:spcBef>
              <a:spcAft>
                <a:spcPts val="600"/>
              </a:spcAft>
              <a:buClr>
                <a:srgbClr val="000000"/>
              </a:buClr>
              <a:buSzPts val="1400"/>
              <a:buFont typeface="Arial"/>
              <a:buChar char="•"/>
            </a:pPr>
            <a:r>
              <a:rPr lang="fi-FI" sz="1300" b="0" i="0" u="none" strike="noStrike" cap="none" dirty="0">
                <a:solidFill>
                  <a:srgbClr val="000000"/>
                </a:solidFill>
                <a:latin typeface="Arial"/>
                <a:ea typeface="Arial"/>
                <a:cs typeface="Arial"/>
                <a:sym typeface="Arial"/>
              </a:rPr>
              <a:t>Yhteisten toimenpiteiden suunnittelu, seuranta ja ohjaus organisoidaan kahdeksi, valtion sekä valtion ja kuntien, yhteiseksi foorumiksi, jossa arvioidaan nykyisten toimenpiteiden vaikutuksia suhteessa asetettuihin tavoitteisiin ja tehdään esityksiä tulevaisuudessa tarvittavista toimenpiteistä</a:t>
            </a:r>
            <a:endParaRPr sz="1300" dirty="0"/>
          </a:p>
        </p:txBody>
      </p:sp>
      <p:sp>
        <p:nvSpPr>
          <p:cNvPr id="34" name="Google Shape;1089;p29">
            <a:extLst>
              <a:ext uri="{FF2B5EF4-FFF2-40B4-BE49-F238E27FC236}">
                <a16:creationId xmlns:a16="http://schemas.microsoft.com/office/drawing/2014/main" id="{1FC2B6E3-26DD-41A1-BF81-13C29F40BEAF}"/>
              </a:ext>
            </a:extLst>
          </p:cNvPr>
          <p:cNvSpPr txBox="1"/>
          <p:nvPr/>
        </p:nvSpPr>
        <p:spPr>
          <a:xfrm>
            <a:off x="6128818" y="3377641"/>
            <a:ext cx="5796263" cy="1191337"/>
          </a:xfrm>
          <a:prstGeom prst="rect">
            <a:avLst/>
          </a:prstGeom>
          <a:noFill/>
          <a:ln>
            <a:noFill/>
          </a:ln>
        </p:spPr>
        <p:txBody>
          <a:bodyPr spcFirstLastPara="1" wrap="square" lIns="72000" tIns="72000" rIns="72000" bIns="72000" anchor="t" anchorCtr="0">
            <a:noAutofit/>
          </a:bodyPr>
          <a:lstStyle/>
          <a:p>
            <a:pPr marL="285750" marR="0" lvl="0" indent="-285750" algn="l" rtl="0">
              <a:lnSpc>
                <a:spcPct val="100000"/>
              </a:lnSpc>
              <a:spcBef>
                <a:spcPts val="0"/>
              </a:spcBef>
              <a:spcAft>
                <a:spcPts val="600"/>
              </a:spcAft>
              <a:buClr>
                <a:srgbClr val="000000"/>
              </a:buClr>
              <a:buSzPts val="1400"/>
              <a:buFont typeface="Arial"/>
              <a:buChar char="•"/>
            </a:pPr>
            <a:r>
              <a:rPr lang="fi-FI" sz="1300" b="0" i="0" u="none" strike="noStrike" cap="none" dirty="0">
                <a:solidFill>
                  <a:srgbClr val="000000"/>
                </a:solidFill>
                <a:latin typeface="Arial"/>
                <a:ea typeface="Arial"/>
                <a:cs typeface="Arial"/>
                <a:sym typeface="Arial"/>
              </a:rPr>
              <a:t>Yhteisten vaatimusten muodostaminen: organisoidaan yhteisiä toimintamalleja ja toiminnan kehittämisen rakennusosia suunnittelevaksi arkkitehtuuriyhteistyöksi sekä yhteisten digitaalisen turvallisuuden periaatteiden valmistelua ja seurantaa tukevaksi yhteistyöksi</a:t>
            </a:r>
            <a:endParaRPr sz="1300" dirty="0"/>
          </a:p>
        </p:txBody>
      </p:sp>
      <p:sp>
        <p:nvSpPr>
          <p:cNvPr id="35" name="Google Shape;1089;p29">
            <a:extLst>
              <a:ext uri="{FF2B5EF4-FFF2-40B4-BE49-F238E27FC236}">
                <a16:creationId xmlns:a16="http://schemas.microsoft.com/office/drawing/2014/main" id="{F516CFA2-D373-4385-8D9E-20F8921AADAA}"/>
              </a:ext>
            </a:extLst>
          </p:cNvPr>
          <p:cNvSpPr txBox="1"/>
          <p:nvPr/>
        </p:nvSpPr>
        <p:spPr>
          <a:xfrm>
            <a:off x="6123562" y="4506593"/>
            <a:ext cx="5796263" cy="1977570"/>
          </a:xfrm>
          <a:prstGeom prst="rect">
            <a:avLst/>
          </a:prstGeom>
          <a:noFill/>
          <a:ln>
            <a:noFill/>
          </a:ln>
        </p:spPr>
        <p:txBody>
          <a:bodyPr spcFirstLastPara="1" wrap="square" lIns="72000" tIns="72000" rIns="72000" bIns="72000" anchor="t" anchorCtr="0">
            <a:noAutofit/>
          </a:bodyPr>
          <a:lstStyle/>
          <a:p>
            <a:pPr marL="285750" marR="0" lvl="0" indent="-285750" algn="l" rtl="0">
              <a:lnSpc>
                <a:spcPct val="100000"/>
              </a:lnSpc>
              <a:spcBef>
                <a:spcPts val="0"/>
              </a:spcBef>
              <a:spcAft>
                <a:spcPts val="600"/>
              </a:spcAft>
              <a:buClr>
                <a:srgbClr val="000000"/>
              </a:buClr>
              <a:buSzPts val="1400"/>
              <a:buFont typeface="Arial"/>
              <a:buChar char="•"/>
            </a:pPr>
            <a:r>
              <a:rPr lang="fi-FI" sz="1300" b="0" i="0" u="none" strike="noStrike" cap="none" dirty="0">
                <a:solidFill>
                  <a:srgbClr val="000000"/>
                </a:solidFill>
                <a:latin typeface="Arial"/>
                <a:ea typeface="Arial"/>
                <a:cs typeface="Arial"/>
                <a:sym typeface="Arial"/>
              </a:rPr>
              <a:t>Kehittämisen yhteistyö organisoidaan julkisen hallinnon kehittämissalkuista vastaavien viranomaisten yhteiseksi foorumiksi, jossa seurataan ja arvioidaan salkkujen toteutumista sekä tehdään esityksiä, joilla salkuissa toisiinsa linkittyvää kehittämistä tasapainotettaisiin</a:t>
            </a:r>
          </a:p>
          <a:p>
            <a:pPr marL="285750" lvl="0" indent="-285750">
              <a:spcAft>
                <a:spcPts val="600"/>
              </a:spcAft>
              <a:buSzPts val="1400"/>
              <a:buFont typeface="Arial"/>
              <a:buChar char="•"/>
            </a:pPr>
            <a:r>
              <a:rPr lang="fi-FI" sz="1300" dirty="0"/>
              <a:t>ICT-palvelutuotannon yhteistyö organisoidaan julkisen hallinnon ICT-palvelujen tuottajien ja näiden ohjauksen väliseksi yhteiseksi foorumiksi, jossa seurataan ja arvioidaan palvelutuotannon tuloksellisuutta ja tehdään esityksiä tuotannon ja tuotantorakenteiden kehittämiseksi</a:t>
            </a:r>
          </a:p>
        </p:txBody>
      </p:sp>
      <p:cxnSp>
        <p:nvCxnSpPr>
          <p:cNvPr id="40" name="Google Shape;1065;p29">
            <a:extLst>
              <a:ext uri="{FF2B5EF4-FFF2-40B4-BE49-F238E27FC236}">
                <a16:creationId xmlns:a16="http://schemas.microsoft.com/office/drawing/2014/main" id="{D7AB9609-FA34-4549-8709-7EFDBA2CB819}"/>
              </a:ext>
            </a:extLst>
          </p:cNvPr>
          <p:cNvCxnSpPr>
            <a:cxnSpLocks/>
          </p:cNvCxnSpPr>
          <p:nvPr/>
        </p:nvCxnSpPr>
        <p:spPr>
          <a:xfrm>
            <a:off x="5968844" y="5635407"/>
            <a:ext cx="0" cy="848756"/>
          </a:xfrm>
          <a:prstGeom prst="straightConnector1">
            <a:avLst/>
          </a:prstGeom>
          <a:noFill/>
          <a:ln w="9525" cap="flat" cmpd="sng">
            <a:solidFill>
              <a:schemeClr val="dk2"/>
            </a:solidFill>
            <a:prstDash val="dash"/>
            <a:round/>
            <a:headEnd type="none" w="sm" len="sm"/>
            <a:tailEnd type="none" w="sm" len="sm"/>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35360" y="204101"/>
            <a:ext cx="11551134" cy="691568"/>
          </a:xfrm>
        </p:spPr>
        <p:txBody>
          <a:bodyPr>
            <a:normAutofit/>
          </a:bodyPr>
          <a:lstStyle/>
          <a:p>
            <a:r>
              <a:rPr lang="fi-FI" sz="3200" dirty="0"/>
              <a:t>Yhteistyöryhmien syötteet ja tuotokset</a:t>
            </a:r>
            <a:endParaRPr lang="fi-FI" sz="3200" b="1" dirty="0"/>
          </a:p>
        </p:txBody>
      </p:sp>
      <p:sp>
        <p:nvSpPr>
          <p:cNvPr id="4" name="Dian numeron paikkamerkki 3"/>
          <p:cNvSpPr>
            <a:spLocks noGrp="1"/>
          </p:cNvSpPr>
          <p:nvPr>
            <p:ph type="sldNum" sz="quarter" idx="12"/>
          </p:nvPr>
        </p:nvSpPr>
        <p:spPr>
          <a:xfrm>
            <a:off x="151920" y="6629400"/>
            <a:ext cx="366880" cy="228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72BAF-8CDA-4878-B74D-CAA2BE485765}" type="slidenum">
              <a:rPr kumimoji="0" lang="fi-FI" sz="900" b="0" i="0" u="none" strike="noStrike" kern="1200" cap="none" spc="0" normalizeH="0" baseline="0" noProof="0" smtClean="0">
                <a:ln>
                  <a:noFill/>
                </a:ln>
                <a:solidFill>
                  <a:srgbClr val="365AB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fi-FI" sz="900" b="0" i="0" u="none" strike="noStrike" kern="1200" cap="none" spc="0" normalizeH="0" baseline="0" noProof="0" dirty="0">
              <a:ln>
                <a:noFill/>
              </a:ln>
              <a:solidFill>
                <a:srgbClr val="365ABD"/>
              </a:solidFill>
              <a:effectLst/>
              <a:uLnTx/>
              <a:uFillTx/>
              <a:latin typeface="Arial"/>
              <a:ea typeface="+mn-ea"/>
              <a:cs typeface="+mn-cs"/>
            </a:endParaRPr>
          </a:p>
        </p:txBody>
      </p:sp>
      <p:sp>
        <p:nvSpPr>
          <p:cNvPr id="226" name="Sisällön paikkamerkki 2"/>
          <p:cNvSpPr txBox="1">
            <a:spLocks/>
          </p:cNvSpPr>
          <p:nvPr/>
        </p:nvSpPr>
        <p:spPr>
          <a:xfrm>
            <a:off x="8079799" y="5150253"/>
            <a:ext cx="3685251" cy="832321"/>
          </a:xfrm>
          <a:prstGeom prst="rect">
            <a:avLst/>
          </a:prstGeom>
        </p:spPr>
        <p:txBody>
          <a:bodyPr vert="horz" lIns="0" tIns="0" rIns="0" bIns="0" rtlCol="0">
            <a:no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fi-FI" sz="1333" b="1" dirty="0"/>
              <a:t>TUOTOKSET</a:t>
            </a:r>
            <a:endParaRPr lang="fi-FI" sz="1333" dirty="0"/>
          </a:p>
          <a:p>
            <a:pPr marL="180975" indent="-180975">
              <a:spcBef>
                <a:spcPts val="600"/>
              </a:spcBef>
            </a:pPr>
            <a:r>
              <a:rPr lang="fi-FI" sz="1333" dirty="0"/>
              <a:t>Yhteiset tavoitteet, suositukset ja perustelut</a:t>
            </a:r>
          </a:p>
          <a:p>
            <a:pPr marL="180975" indent="-180975">
              <a:spcBef>
                <a:spcPts val="600"/>
              </a:spcBef>
            </a:pPr>
            <a:r>
              <a:rPr lang="fi-FI" sz="1333" dirty="0"/>
              <a:t>Näkemykset kehittämistarpeista</a:t>
            </a:r>
          </a:p>
          <a:p>
            <a:pPr marL="180975" indent="-180975">
              <a:spcBef>
                <a:spcPts val="600"/>
              </a:spcBef>
            </a:pPr>
            <a:r>
              <a:rPr lang="fi-FI" sz="1333" dirty="0"/>
              <a:t>Muutosten Vaikutusten arviointi</a:t>
            </a:r>
          </a:p>
          <a:p>
            <a:pPr marL="180975" indent="-180975">
              <a:spcBef>
                <a:spcPts val="600"/>
              </a:spcBef>
            </a:pPr>
            <a:r>
              <a:rPr lang="fi-FI" sz="1333" dirty="0"/>
              <a:t>Jaettu kokonaiskuva julkisesta hallinnosta</a:t>
            </a:r>
          </a:p>
        </p:txBody>
      </p:sp>
      <p:sp>
        <p:nvSpPr>
          <p:cNvPr id="228" name="Sisällön paikkamerkki 2"/>
          <p:cNvSpPr txBox="1">
            <a:spLocks/>
          </p:cNvSpPr>
          <p:nvPr/>
        </p:nvSpPr>
        <p:spPr>
          <a:xfrm>
            <a:off x="581226" y="5143160"/>
            <a:ext cx="3565474" cy="832321"/>
          </a:xfrm>
          <a:prstGeom prst="rect">
            <a:avLst/>
          </a:prstGeom>
        </p:spPr>
        <p:txBody>
          <a:bodyPr vert="horz" lIns="0" tIns="0" rIns="0" bIns="0" rtlCol="0">
            <a:no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fi-FI" sz="1333" b="1" dirty="0"/>
              <a:t>SYÖTTEET</a:t>
            </a:r>
            <a:endParaRPr lang="fi-FI" sz="1333" dirty="0"/>
          </a:p>
          <a:p>
            <a:pPr marL="180975" indent="-180975">
              <a:spcBef>
                <a:spcPts val="600"/>
              </a:spcBef>
            </a:pPr>
            <a:r>
              <a:rPr lang="fi-FI" sz="1333" dirty="0"/>
              <a:t>Strategiat ja suunnitelmat</a:t>
            </a:r>
          </a:p>
          <a:p>
            <a:pPr marL="180975" indent="-180975">
              <a:spcBef>
                <a:spcPts val="600"/>
              </a:spcBef>
            </a:pPr>
            <a:r>
              <a:rPr lang="fi-FI" sz="1333" dirty="0"/>
              <a:t>Sääntelyehdotukset</a:t>
            </a:r>
          </a:p>
          <a:p>
            <a:pPr marL="180975" indent="-180975">
              <a:spcBef>
                <a:spcPts val="600"/>
              </a:spcBef>
            </a:pPr>
            <a:r>
              <a:rPr lang="fi-FI" sz="1333" dirty="0"/>
              <a:t>Suunniteltu ja käynnissä oleva kehittäminen</a:t>
            </a:r>
          </a:p>
          <a:p>
            <a:pPr marL="180975" indent="-180975">
              <a:spcBef>
                <a:spcPts val="600"/>
              </a:spcBef>
            </a:pPr>
            <a:r>
              <a:rPr lang="fi-FI" sz="1333" dirty="0"/>
              <a:t>Julkista hallintoa tukevien palvelujen ja palvelutuotannon tuloksellisuus</a:t>
            </a:r>
          </a:p>
        </p:txBody>
      </p:sp>
      <p:sp>
        <p:nvSpPr>
          <p:cNvPr id="229" name="Sisällön paikkamerkki 2"/>
          <p:cNvSpPr txBox="1">
            <a:spLocks/>
          </p:cNvSpPr>
          <p:nvPr/>
        </p:nvSpPr>
        <p:spPr>
          <a:xfrm>
            <a:off x="4582636" y="5157335"/>
            <a:ext cx="3246486" cy="832321"/>
          </a:xfrm>
          <a:prstGeom prst="rect">
            <a:avLst/>
          </a:prstGeom>
        </p:spPr>
        <p:txBody>
          <a:bodyPr vert="horz" lIns="0" tIns="0" rIns="0" bIns="0" rtlCol="0">
            <a:no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fi-FI" sz="1333" b="1" dirty="0"/>
              <a:t>KÄSITTELY</a:t>
            </a:r>
            <a:endParaRPr lang="fi-FI" sz="1333" dirty="0"/>
          </a:p>
          <a:p>
            <a:pPr marL="180975" indent="-180975">
              <a:spcBef>
                <a:spcPts val="600"/>
              </a:spcBef>
            </a:pPr>
            <a:r>
              <a:rPr lang="fi-FI" sz="1333" dirty="0"/>
              <a:t>Kokouksissa muodostetut näkemykset</a:t>
            </a:r>
          </a:p>
          <a:p>
            <a:pPr marL="180975" indent="-180975">
              <a:spcBef>
                <a:spcPts val="600"/>
              </a:spcBef>
            </a:pPr>
            <a:r>
              <a:rPr lang="fi-FI" sz="1333" dirty="0"/>
              <a:t>Kirjalliset lausunnot ja arvioinnit</a:t>
            </a:r>
          </a:p>
          <a:p>
            <a:pPr marL="180975" indent="-180975">
              <a:spcBef>
                <a:spcPts val="600"/>
              </a:spcBef>
            </a:pPr>
            <a:r>
              <a:rPr lang="fi-FI" sz="1333" dirty="0"/>
              <a:t>Toimintasuunnitelmat</a:t>
            </a:r>
          </a:p>
          <a:p>
            <a:pPr marL="180975" indent="-180975">
              <a:spcBef>
                <a:spcPts val="600"/>
              </a:spcBef>
            </a:pPr>
            <a:r>
              <a:rPr lang="fi-FI" sz="1333" dirty="0"/>
              <a:t>Kehittämisehdotukset</a:t>
            </a:r>
          </a:p>
          <a:p>
            <a:pPr marL="180975" indent="-180975">
              <a:spcBef>
                <a:spcPts val="600"/>
              </a:spcBef>
            </a:pPr>
            <a:endParaRPr lang="fi-FI" sz="1333" dirty="0"/>
          </a:p>
        </p:txBody>
      </p:sp>
      <p:grpSp>
        <p:nvGrpSpPr>
          <p:cNvPr id="108" name="Ryhmä 107"/>
          <p:cNvGrpSpPr/>
          <p:nvPr/>
        </p:nvGrpSpPr>
        <p:grpSpPr>
          <a:xfrm>
            <a:off x="5171353" y="1333020"/>
            <a:ext cx="1908032" cy="3456887"/>
            <a:chOff x="4878723" y="1640875"/>
            <a:chExt cx="1908032" cy="3456887"/>
          </a:xfrm>
        </p:grpSpPr>
        <p:sp>
          <p:nvSpPr>
            <p:cNvPr id="109" name="Suorakulmio 108"/>
            <p:cNvSpPr/>
            <p:nvPr/>
          </p:nvSpPr>
          <p:spPr>
            <a:xfrm>
              <a:off x="4878723" y="1640875"/>
              <a:ext cx="1908032" cy="3456887"/>
            </a:xfrm>
            <a:prstGeom prst="rect">
              <a:avLst/>
            </a:prstGeom>
            <a:solidFill>
              <a:sysClr val="window" lastClr="FFFFFF"/>
            </a:solidFill>
            <a:ln w="25400" cap="flat" cmpd="sng" algn="ctr">
              <a:solidFill>
                <a:srgbClr val="365ABD"/>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000" b="1" i="0" u="none" strike="noStrike" kern="0" cap="none" spc="0" normalizeH="0" baseline="0" noProof="0" dirty="0">
                <a:ln>
                  <a:noFill/>
                </a:ln>
                <a:solidFill>
                  <a:prstClr val="black">
                    <a:lumMod val="75000"/>
                    <a:lumOff val="25000"/>
                  </a:prstClr>
                </a:solidFill>
                <a:effectLst/>
                <a:uLnTx/>
                <a:uFillTx/>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00" b="1" i="0" u="none" strike="noStrike" kern="0" cap="none" spc="0" normalizeH="0" baseline="0" noProof="0" dirty="0">
                  <a:ln>
                    <a:noFill/>
                  </a:ln>
                  <a:solidFill>
                    <a:prstClr val="black">
                      <a:lumMod val="75000"/>
                      <a:lumOff val="25000"/>
                    </a:prstClr>
                  </a:solidFill>
                  <a:effectLst/>
                  <a:uLnTx/>
                  <a:uFillTx/>
                  <a:ea typeface="+mn-ea"/>
                </a:rPr>
                <a:t>Yhteistyön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00" b="1" i="0" u="none" strike="noStrike" kern="0" cap="none" spc="0" normalizeH="0" baseline="0" noProof="0" dirty="0">
                  <a:ln>
                    <a:noFill/>
                  </a:ln>
                  <a:solidFill>
                    <a:prstClr val="black">
                      <a:lumMod val="75000"/>
                      <a:lumOff val="25000"/>
                    </a:prstClr>
                  </a:solidFill>
                  <a:effectLst/>
                  <a:uLnTx/>
                  <a:uFillTx/>
                  <a:ea typeface="+mn-ea"/>
                </a:rPr>
                <a:t>tehtäväalueet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000" b="1" i="0" u="none" strike="noStrike" kern="0" cap="none" spc="0" normalizeH="0" baseline="0" noProof="0" dirty="0">
                <a:ln>
                  <a:noFill/>
                </a:ln>
                <a:solidFill>
                  <a:prstClr val="black">
                    <a:lumMod val="75000"/>
                    <a:lumOff val="25000"/>
                  </a:prstClr>
                </a:solidFill>
                <a:effectLst/>
                <a:uLnTx/>
                <a:uFillTx/>
                <a:ea typeface="+mn-ea"/>
              </a:endParaRPr>
            </a:p>
          </p:txBody>
        </p:sp>
        <p:sp>
          <p:nvSpPr>
            <p:cNvPr id="110" name="Lovettu nuolenkärki 109"/>
            <p:cNvSpPr/>
            <p:nvPr/>
          </p:nvSpPr>
          <p:spPr>
            <a:xfrm>
              <a:off x="5034290" y="2341206"/>
              <a:ext cx="1620000" cy="468000"/>
            </a:xfrm>
            <a:prstGeom prst="chevron">
              <a:avLst>
                <a:gd name="adj" fmla="val 0"/>
              </a:avLst>
            </a:prstGeom>
            <a:solidFill>
              <a:srgbClr val="5AB5EC"/>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a:ln>
                    <a:noFill/>
                  </a:ln>
                  <a:solidFill>
                    <a:prstClr val="white"/>
                  </a:solidFill>
                  <a:effectLst/>
                  <a:uLnTx/>
                  <a:uFillTx/>
                  <a:ea typeface="+mn-ea"/>
                </a:rPr>
                <a:t>Tiedonhallinnan yhteistyö</a:t>
              </a:r>
            </a:p>
          </p:txBody>
        </p:sp>
        <p:sp>
          <p:nvSpPr>
            <p:cNvPr id="111" name="Suorakulmio 110"/>
            <p:cNvSpPr/>
            <p:nvPr/>
          </p:nvSpPr>
          <p:spPr>
            <a:xfrm>
              <a:off x="5034290" y="2881214"/>
              <a:ext cx="1620000" cy="468000"/>
            </a:xfrm>
            <a:prstGeom prst="rect">
              <a:avLst/>
            </a:prstGeom>
            <a:solidFill>
              <a:srgbClr val="A0CD3D">
                <a:lumMod val="75000"/>
              </a:srgb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a:ln>
                    <a:noFill/>
                  </a:ln>
                  <a:solidFill>
                    <a:prstClr val="white"/>
                  </a:solidFill>
                  <a:effectLst/>
                  <a:uLnTx/>
                  <a:uFillTx/>
                  <a:ea typeface="+mn-ea"/>
                </a:rPr>
                <a:t>Arkkitehtuuriyhteistyö</a:t>
              </a:r>
            </a:p>
          </p:txBody>
        </p:sp>
        <p:sp>
          <p:nvSpPr>
            <p:cNvPr id="112" name="Suorakulmio 111"/>
            <p:cNvSpPr/>
            <p:nvPr/>
          </p:nvSpPr>
          <p:spPr>
            <a:xfrm>
              <a:off x="5034290" y="3421326"/>
              <a:ext cx="1620000" cy="468000"/>
            </a:xfrm>
            <a:prstGeom prst="rect">
              <a:avLst/>
            </a:prstGeom>
            <a:solidFill>
              <a:srgbClr val="A34E96"/>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a:ln>
                    <a:noFill/>
                  </a:ln>
                  <a:solidFill>
                    <a:prstClr val="white"/>
                  </a:solidFill>
                  <a:effectLst/>
                  <a:uLnTx/>
                  <a:uFillTx/>
                  <a:ea typeface="+mn-ea"/>
                </a:rPr>
                <a:t>Digitaalisen turvallisuuden yhteistyö</a:t>
              </a:r>
            </a:p>
          </p:txBody>
        </p:sp>
        <p:sp>
          <p:nvSpPr>
            <p:cNvPr id="113" name="Suorakulmio 112"/>
            <p:cNvSpPr/>
            <p:nvPr/>
          </p:nvSpPr>
          <p:spPr>
            <a:xfrm>
              <a:off x="5034290" y="3961334"/>
              <a:ext cx="1620000" cy="468000"/>
            </a:xfrm>
            <a:prstGeom prst="rect">
              <a:avLst/>
            </a:prstGeom>
            <a:solidFill>
              <a:srgbClr val="FF99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a:ln>
                    <a:noFill/>
                  </a:ln>
                  <a:solidFill>
                    <a:prstClr val="white"/>
                  </a:solidFill>
                  <a:effectLst/>
                  <a:uLnTx/>
                  <a:uFillTx/>
                  <a:ea typeface="+mn-ea"/>
                </a:rPr>
                <a:t>Kehittämisen ohjauksen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a:ln>
                    <a:noFill/>
                  </a:ln>
                  <a:solidFill>
                    <a:prstClr val="white"/>
                  </a:solidFill>
                  <a:effectLst/>
                  <a:uLnTx/>
                  <a:uFillTx/>
                  <a:ea typeface="+mn-ea"/>
                </a:rPr>
                <a:t>yhteistyö</a:t>
              </a:r>
            </a:p>
          </p:txBody>
        </p:sp>
        <p:sp>
          <p:nvSpPr>
            <p:cNvPr id="114" name="Suorakulmio 113"/>
            <p:cNvSpPr/>
            <p:nvPr/>
          </p:nvSpPr>
          <p:spPr>
            <a:xfrm>
              <a:off x="5034290" y="4501446"/>
              <a:ext cx="1620000" cy="468000"/>
            </a:xfrm>
            <a:prstGeom prst="rect">
              <a:avLst/>
            </a:prstGeom>
            <a:solidFill>
              <a:srgbClr val="ED2939"/>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a:ln>
                    <a:noFill/>
                  </a:ln>
                  <a:solidFill>
                    <a:prstClr val="white"/>
                  </a:solidFill>
                  <a:effectLst/>
                  <a:uLnTx/>
                  <a:uFillTx/>
                  <a:ea typeface="+mn-ea"/>
                </a:rPr>
                <a:t>ICT-palvelutuotannon ohjauksen yhteistyö</a:t>
              </a:r>
            </a:p>
          </p:txBody>
        </p:sp>
      </p:grpSp>
      <p:sp>
        <p:nvSpPr>
          <p:cNvPr id="115" name="Nuoli oikealle 114"/>
          <p:cNvSpPr/>
          <p:nvPr/>
        </p:nvSpPr>
        <p:spPr>
          <a:xfrm>
            <a:off x="3602042" y="2315727"/>
            <a:ext cx="1440000" cy="720000"/>
          </a:xfrm>
          <a:prstGeom prst="rightArrow">
            <a:avLst/>
          </a:prstGeom>
          <a:solidFill>
            <a:srgbClr val="365ABD">
              <a:lumMod val="40000"/>
              <a:lumOff val="60000"/>
              <a:alpha val="50000"/>
            </a:srgbClr>
          </a:solidFill>
          <a:ln w="19050" cap="flat" cmpd="sng" algn="ctr">
            <a:solidFill>
              <a:srgbClr val="365ABD">
                <a:lumMod val="75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rPr>
              <a:t>Sääntely-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rPr>
              <a:t>ehdotukset</a:t>
            </a:r>
          </a:p>
        </p:txBody>
      </p:sp>
      <p:sp>
        <p:nvSpPr>
          <p:cNvPr id="116" name="Nuoli oikealle 115"/>
          <p:cNvSpPr/>
          <p:nvPr/>
        </p:nvSpPr>
        <p:spPr>
          <a:xfrm>
            <a:off x="3602042" y="1521823"/>
            <a:ext cx="1440000" cy="720000"/>
          </a:xfrm>
          <a:prstGeom prst="rightArrow">
            <a:avLst/>
          </a:prstGeom>
          <a:solidFill>
            <a:srgbClr val="365ABD">
              <a:lumMod val="40000"/>
              <a:lumOff val="60000"/>
              <a:alpha val="50000"/>
            </a:srgbClr>
          </a:solidFill>
          <a:ln w="19050" cap="flat" cmpd="sng" algn="ctr">
            <a:solidFill>
              <a:srgbClr val="365ABD">
                <a:lumMod val="75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rPr>
              <a:t>Strategiat,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rPr>
              <a:t>suunnitelmat</a:t>
            </a:r>
          </a:p>
        </p:txBody>
      </p:sp>
      <p:sp>
        <p:nvSpPr>
          <p:cNvPr id="117" name="Nuoli oikealle 116"/>
          <p:cNvSpPr/>
          <p:nvPr/>
        </p:nvSpPr>
        <p:spPr>
          <a:xfrm>
            <a:off x="3602042" y="3109631"/>
            <a:ext cx="1440000" cy="720000"/>
          </a:xfrm>
          <a:prstGeom prst="rightArrow">
            <a:avLst/>
          </a:prstGeom>
          <a:solidFill>
            <a:srgbClr val="365ABD">
              <a:lumMod val="40000"/>
              <a:lumOff val="60000"/>
              <a:alpha val="50000"/>
            </a:srgbClr>
          </a:solidFill>
          <a:ln w="19050" cap="flat" cmpd="sng" algn="ctr">
            <a:solidFill>
              <a:srgbClr val="365ABD">
                <a:lumMod val="75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rPr>
              <a:t>Kehittämisen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rPr>
              <a:t>tarpeet</a:t>
            </a:r>
          </a:p>
        </p:txBody>
      </p:sp>
      <p:sp>
        <p:nvSpPr>
          <p:cNvPr id="118" name="Nuoli oikealle 117"/>
          <p:cNvSpPr/>
          <p:nvPr/>
        </p:nvSpPr>
        <p:spPr>
          <a:xfrm>
            <a:off x="3602042" y="3903536"/>
            <a:ext cx="1440000" cy="720000"/>
          </a:xfrm>
          <a:prstGeom prst="rightArrow">
            <a:avLst/>
          </a:prstGeom>
          <a:solidFill>
            <a:srgbClr val="365ABD">
              <a:lumMod val="40000"/>
              <a:lumOff val="60000"/>
              <a:alpha val="50000"/>
            </a:srgbClr>
          </a:solidFill>
          <a:ln w="19050" cap="flat" cmpd="sng" algn="ctr">
            <a:solidFill>
              <a:srgbClr val="365ABD">
                <a:lumMod val="75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rPr>
              <a:t>Palvelutuotannon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rPr>
              <a:t>tarpeet</a:t>
            </a:r>
          </a:p>
        </p:txBody>
      </p:sp>
      <p:sp>
        <p:nvSpPr>
          <p:cNvPr id="119" name="Nuoli oikealle 118"/>
          <p:cNvSpPr/>
          <p:nvPr/>
        </p:nvSpPr>
        <p:spPr>
          <a:xfrm>
            <a:off x="7164328" y="2320984"/>
            <a:ext cx="1755722" cy="714743"/>
          </a:xfrm>
          <a:prstGeom prst="rightArrow">
            <a:avLst/>
          </a:prstGeom>
          <a:solidFill>
            <a:srgbClr val="365ABD">
              <a:lumMod val="40000"/>
              <a:lumOff val="60000"/>
              <a:alpha val="50000"/>
            </a:srgbClr>
          </a:solidFill>
          <a:ln w="19050" cap="flat" cmpd="sng" algn="ctr">
            <a:solidFill>
              <a:srgbClr val="365ABD">
                <a:lumMod val="75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err="1">
                <a:ln>
                  <a:noFill/>
                </a:ln>
                <a:solidFill>
                  <a:srgbClr val="365ABD">
                    <a:lumMod val="75000"/>
                  </a:srgbClr>
                </a:solidFill>
                <a:effectLst/>
                <a:uLnTx/>
                <a:uFillTx/>
                <a:latin typeface="Arial"/>
                <a:ea typeface="+mn-ea"/>
                <a:cs typeface="+mn-cs"/>
              </a:rPr>
              <a:t>Kehittämis</a:t>
            </a:r>
            <a:r>
              <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rPr>
              <a:t>muutostarpeet</a:t>
            </a:r>
          </a:p>
        </p:txBody>
      </p:sp>
      <p:sp>
        <p:nvSpPr>
          <p:cNvPr id="120" name="Nuoli oikealle 119"/>
          <p:cNvSpPr/>
          <p:nvPr/>
        </p:nvSpPr>
        <p:spPr>
          <a:xfrm>
            <a:off x="7164328" y="1527080"/>
            <a:ext cx="1755722" cy="714743"/>
          </a:xfrm>
          <a:prstGeom prst="rightArrow">
            <a:avLst/>
          </a:prstGeom>
          <a:solidFill>
            <a:srgbClr val="365ABD">
              <a:lumMod val="40000"/>
              <a:lumOff val="60000"/>
              <a:alpha val="50000"/>
            </a:srgbClr>
          </a:solidFill>
          <a:ln w="19050" cap="flat" cmpd="sng" algn="ctr">
            <a:solidFill>
              <a:srgbClr val="365ABD">
                <a:lumMod val="75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rPr>
              <a:t>Yhteiset tavoitteet,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rPr>
              <a:t>linjaukset, suositukset</a:t>
            </a:r>
          </a:p>
        </p:txBody>
      </p:sp>
      <p:sp>
        <p:nvSpPr>
          <p:cNvPr id="121" name="Nuoli oikealle 120"/>
          <p:cNvSpPr/>
          <p:nvPr/>
        </p:nvSpPr>
        <p:spPr>
          <a:xfrm>
            <a:off x="7164328" y="3114888"/>
            <a:ext cx="1755722" cy="714743"/>
          </a:xfrm>
          <a:prstGeom prst="rightArrow">
            <a:avLst/>
          </a:prstGeom>
          <a:solidFill>
            <a:srgbClr val="365ABD">
              <a:lumMod val="40000"/>
              <a:lumOff val="60000"/>
              <a:alpha val="50000"/>
            </a:srgbClr>
          </a:solidFill>
          <a:ln w="19050" cap="flat" cmpd="sng" algn="ctr">
            <a:solidFill>
              <a:srgbClr val="365ABD">
                <a:lumMod val="75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rPr>
              <a:t>Vaikutusten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rPr>
              <a:t>arviointi</a:t>
            </a:r>
          </a:p>
        </p:txBody>
      </p:sp>
      <p:sp>
        <p:nvSpPr>
          <p:cNvPr id="122" name="Nuoli oikealle 121"/>
          <p:cNvSpPr/>
          <p:nvPr/>
        </p:nvSpPr>
        <p:spPr>
          <a:xfrm>
            <a:off x="7164328" y="3908793"/>
            <a:ext cx="1755722" cy="714743"/>
          </a:xfrm>
          <a:prstGeom prst="rightArrow">
            <a:avLst/>
          </a:prstGeom>
          <a:solidFill>
            <a:srgbClr val="365ABD">
              <a:lumMod val="40000"/>
              <a:lumOff val="60000"/>
              <a:alpha val="50000"/>
            </a:srgbClr>
          </a:solidFill>
          <a:ln w="19050" cap="flat" cmpd="sng" algn="ctr">
            <a:solidFill>
              <a:srgbClr val="365ABD">
                <a:lumMod val="75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rPr>
              <a:t>Kokonaiskuva</a:t>
            </a:r>
          </a:p>
        </p:txBody>
      </p:sp>
      <p:sp>
        <p:nvSpPr>
          <p:cNvPr id="126" name="Suorakulmio 125"/>
          <p:cNvSpPr/>
          <p:nvPr/>
        </p:nvSpPr>
        <p:spPr>
          <a:xfrm>
            <a:off x="2639450" y="1367643"/>
            <a:ext cx="856565" cy="3401244"/>
          </a:xfrm>
          <a:prstGeom prst="rect">
            <a:avLst/>
          </a:prstGeom>
          <a:solidFill>
            <a:srgbClr val="365ABD">
              <a:lumMod val="40000"/>
              <a:lumOff val="60000"/>
              <a:alpha val="50000"/>
            </a:srgbClr>
          </a:solidFill>
          <a:ln w="19050" cap="flat" cmpd="sng" algn="ctr">
            <a:solidFill>
              <a:srgbClr val="365ABD">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rPr>
              <a:t>Valmis-</a:t>
            </a:r>
            <a:r>
              <a:rPr kumimoji="0" lang="fi-FI" sz="1200" b="0" i="0" u="none" strike="noStrike" kern="0" cap="none" spc="0" normalizeH="0" baseline="0" noProof="0" dirty="0" err="1">
                <a:ln>
                  <a:noFill/>
                </a:ln>
                <a:solidFill>
                  <a:srgbClr val="365ABD">
                    <a:lumMod val="75000"/>
                  </a:srgbClr>
                </a:solidFill>
                <a:effectLst/>
                <a:uLnTx/>
                <a:uFillTx/>
                <a:latin typeface="Arial"/>
                <a:ea typeface="+mn-ea"/>
                <a:cs typeface="+mn-cs"/>
              </a:rPr>
              <a:t>telusta</a:t>
            </a:r>
            <a:r>
              <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rPr>
              <a:t>  vastaa-</a:t>
            </a:r>
            <a:r>
              <a:rPr kumimoji="0" lang="fi-FI" sz="1200" b="0" i="0" u="none" strike="noStrike" kern="0" cap="none" spc="0" normalizeH="0" baseline="0" noProof="0" dirty="0" err="1">
                <a:ln>
                  <a:noFill/>
                </a:ln>
                <a:solidFill>
                  <a:srgbClr val="365ABD">
                    <a:lumMod val="75000"/>
                  </a:srgbClr>
                </a:solidFill>
                <a:effectLst/>
                <a:uLnTx/>
                <a:uFillTx/>
                <a:latin typeface="Arial"/>
                <a:ea typeface="+mn-ea"/>
                <a:cs typeface="+mn-cs"/>
              </a:rPr>
              <a:t>vat</a:t>
            </a:r>
            <a:r>
              <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rPr>
              <a:t> viran-omaiset</a:t>
            </a:r>
          </a:p>
        </p:txBody>
      </p:sp>
      <p:sp>
        <p:nvSpPr>
          <p:cNvPr id="127" name="U-käännösnuoli 126"/>
          <p:cNvSpPr/>
          <p:nvPr/>
        </p:nvSpPr>
        <p:spPr>
          <a:xfrm rot="10800000" flipH="1">
            <a:off x="5652907" y="2081480"/>
            <a:ext cx="1124606" cy="2466443"/>
          </a:xfrm>
          <a:prstGeom prst="uturnArrow">
            <a:avLst>
              <a:gd name="adj1" fmla="val 25000"/>
              <a:gd name="adj2" fmla="val 25000"/>
              <a:gd name="adj3" fmla="val 25000"/>
              <a:gd name="adj4" fmla="val 43750"/>
              <a:gd name="adj5" fmla="val 100000"/>
            </a:avLst>
          </a:prstGeom>
          <a:solidFill>
            <a:srgbClr val="365ABD">
              <a:lumMod val="40000"/>
              <a:lumOff val="60000"/>
              <a:alpha val="50000"/>
            </a:srgbClr>
          </a:solidFill>
          <a:ln w="19050" cap="flat" cmpd="sng" algn="ctr">
            <a:solidFill>
              <a:srgbClr val="365ABD">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Arial"/>
              <a:ea typeface="+mn-ea"/>
              <a:cs typeface="+mn-cs"/>
            </a:endParaRPr>
          </a:p>
        </p:txBody>
      </p:sp>
      <p:sp>
        <p:nvSpPr>
          <p:cNvPr id="128" name="Nuoli oikealle 127"/>
          <p:cNvSpPr/>
          <p:nvPr/>
        </p:nvSpPr>
        <p:spPr>
          <a:xfrm>
            <a:off x="2139141" y="1464457"/>
            <a:ext cx="360000" cy="720000"/>
          </a:xfrm>
          <a:prstGeom prst="rightArrow">
            <a:avLst/>
          </a:prstGeom>
          <a:solidFill>
            <a:srgbClr val="365ABD">
              <a:lumMod val="40000"/>
              <a:lumOff val="60000"/>
              <a:alpha val="50000"/>
            </a:srgbClr>
          </a:solidFill>
          <a:ln w="19050" cap="flat" cmpd="sng" algn="ctr">
            <a:solidFill>
              <a:srgbClr val="365ABD">
                <a:lumMod val="75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srgbClr val="365ABD">
                  <a:lumMod val="75000"/>
                </a:srgbClr>
              </a:solidFill>
              <a:effectLst/>
              <a:uLnTx/>
              <a:uFillTx/>
              <a:latin typeface="Arial"/>
              <a:ea typeface="+mn-ea"/>
              <a:cs typeface="+mn-cs"/>
            </a:endParaRPr>
          </a:p>
        </p:txBody>
      </p:sp>
      <p:sp>
        <p:nvSpPr>
          <p:cNvPr id="129" name="Nuoli oikealle 128"/>
          <p:cNvSpPr/>
          <p:nvPr/>
        </p:nvSpPr>
        <p:spPr>
          <a:xfrm>
            <a:off x="2132049" y="2587080"/>
            <a:ext cx="360000" cy="720000"/>
          </a:xfrm>
          <a:prstGeom prst="rightArrow">
            <a:avLst/>
          </a:prstGeom>
          <a:solidFill>
            <a:srgbClr val="365ABD">
              <a:lumMod val="40000"/>
              <a:lumOff val="60000"/>
              <a:alpha val="50000"/>
            </a:srgbClr>
          </a:solidFill>
          <a:ln w="19050" cap="flat" cmpd="sng" algn="ctr">
            <a:solidFill>
              <a:srgbClr val="365ABD">
                <a:lumMod val="75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srgbClr val="365ABD">
                  <a:lumMod val="75000"/>
                </a:srgbClr>
              </a:solidFill>
              <a:effectLst/>
              <a:uLnTx/>
              <a:uFillTx/>
              <a:latin typeface="Arial"/>
              <a:ea typeface="+mn-ea"/>
              <a:cs typeface="+mn-cs"/>
            </a:endParaRPr>
          </a:p>
        </p:txBody>
      </p:sp>
      <p:sp>
        <p:nvSpPr>
          <p:cNvPr id="137" name="Nuoli oikealle 136"/>
          <p:cNvSpPr/>
          <p:nvPr/>
        </p:nvSpPr>
        <p:spPr>
          <a:xfrm>
            <a:off x="2124959" y="3821342"/>
            <a:ext cx="360000" cy="720000"/>
          </a:xfrm>
          <a:prstGeom prst="rightArrow">
            <a:avLst/>
          </a:prstGeom>
          <a:solidFill>
            <a:srgbClr val="365ABD">
              <a:lumMod val="40000"/>
              <a:lumOff val="60000"/>
              <a:alpha val="50000"/>
            </a:srgbClr>
          </a:solidFill>
          <a:ln w="19050" cap="flat" cmpd="sng" algn="ctr">
            <a:solidFill>
              <a:srgbClr val="365ABD">
                <a:lumMod val="75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srgbClr val="365ABD">
                  <a:lumMod val="75000"/>
                </a:srgbClr>
              </a:solidFill>
              <a:effectLst/>
              <a:uLnTx/>
              <a:uFillTx/>
              <a:latin typeface="Arial"/>
              <a:ea typeface="+mn-ea"/>
              <a:cs typeface="+mn-cs"/>
            </a:endParaRPr>
          </a:p>
        </p:txBody>
      </p:sp>
      <p:sp>
        <p:nvSpPr>
          <p:cNvPr id="141" name="Nuoli oikealle 140"/>
          <p:cNvSpPr/>
          <p:nvPr/>
        </p:nvSpPr>
        <p:spPr>
          <a:xfrm>
            <a:off x="9936368" y="1464457"/>
            <a:ext cx="360000" cy="720000"/>
          </a:xfrm>
          <a:prstGeom prst="rightArrow">
            <a:avLst/>
          </a:prstGeom>
          <a:solidFill>
            <a:srgbClr val="365ABD">
              <a:lumMod val="40000"/>
              <a:lumOff val="60000"/>
              <a:alpha val="50000"/>
            </a:srgbClr>
          </a:solidFill>
          <a:ln w="19050" cap="flat" cmpd="sng" algn="ctr">
            <a:solidFill>
              <a:srgbClr val="365ABD">
                <a:lumMod val="75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endParaRPr>
          </a:p>
        </p:txBody>
      </p:sp>
      <p:sp>
        <p:nvSpPr>
          <p:cNvPr id="142" name="Nuoli oikealle 141"/>
          <p:cNvSpPr/>
          <p:nvPr/>
        </p:nvSpPr>
        <p:spPr>
          <a:xfrm>
            <a:off x="9929276" y="2587080"/>
            <a:ext cx="360000" cy="720000"/>
          </a:xfrm>
          <a:prstGeom prst="rightArrow">
            <a:avLst/>
          </a:prstGeom>
          <a:solidFill>
            <a:srgbClr val="365ABD">
              <a:lumMod val="40000"/>
              <a:lumOff val="60000"/>
              <a:alpha val="50000"/>
            </a:srgbClr>
          </a:solidFill>
          <a:ln w="19050" cap="flat" cmpd="sng" algn="ctr">
            <a:solidFill>
              <a:srgbClr val="365ABD">
                <a:lumMod val="75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endParaRPr>
          </a:p>
        </p:txBody>
      </p:sp>
      <p:sp>
        <p:nvSpPr>
          <p:cNvPr id="143" name="Nuoli oikealle 142"/>
          <p:cNvSpPr/>
          <p:nvPr/>
        </p:nvSpPr>
        <p:spPr>
          <a:xfrm>
            <a:off x="9922186" y="3821342"/>
            <a:ext cx="360000" cy="720000"/>
          </a:xfrm>
          <a:prstGeom prst="rightArrow">
            <a:avLst/>
          </a:prstGeom>
          <a:solidFill>
            <a:srgbClr val="365ABD">
              <a:lumMod val="40000"/>
              <a:lumOff val="60000"/>
              <a:alpha val="50000"/>
            </a:srgbClr>
          </a:solidFill>
          <a:ln w="19050" cap="flat" cmpd="sng" algn="ctr">
            <a:solidFill>
              <a:srgbClr val="365ABD">
                <a:lumMod val="75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endParaRPr>
          </a:p>
        </p:txBody>
      </p:sp>
      <p:grpSp>
        <p:nvGrpSpPr>
          <p:cNvPr id="144" name="Ryhmä 143"/>
          <p:cNvGrpSpPr/>
          <p:nvPr/>
        </p:nvGrpSpPr>
        <p:grpSpPr>
          <a:xfrm>
            <a:off x="452514" y="3771879"/>
            <a:ext cx="1584683" cy="1207288"/>
            <a:chOff x="452514" y="3910105"/>
            <a:chExt cx="1584683" cy="1207288"/>
          </a:xfrm>
        </p:grpSpPr>
        <p:grpSp>
          <p:nvGrpSpPr>
            <p:cNvPr id="145" name="Ryhmä 144"/>
            <p:cNvGrpSpPr/>
            <p:nvPr/>
          </p:nvGrpSpPr>
          <p:grpSpPr>
            <a:xfrm>
              <a:off x="661681" y="3910105"/>
              <a:ext cx="1166349" cy="963766"/>
              <a:chOff x="341581" y="3899472"/>
              <a:chExt cx="1166349" cy="963766"/>
            </a:xfrm>
          </p:grpSpPr>
          <p:sp>
            <p:nvSpPr>
              <p:cNvPr id="147" name="Ellipsi 146"/>
              <p:cNvSpPr/>
              <p:nvPr/>
            </p:nvSpPr>
            <p:spPr>
              <a:xfrm>
                <a:off x="441434" y="4095446"/>
                <a:ext cx="288000" cy="288000"/>
              </a:xfrm>
              <a:prstGeom prst="ellipse">
                <a:avLst/>
              </a:prstGeom>
              <a:solidFill>
                <a:srgbClr val="365ABD">
                  <a:lumMod val="60000"/>
                  <a:lumOff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sp>
            <p:nvSpPr>
              <p:cNvPr id="148" name="Ellipsi 147"/>
              <p:cNvSpPr/>
              <p:nvPr/>
            </p:nvSpPr>
            <p:spPr>
              <a:xfrm>
                <a:off x="972205" y="4247846"/>
                <a:ext cx="288000" cy="288000"/>
              </a:xfrm>
              <a:prstGeom prst="ellipse">
                <a:avLst/>
              </a:prstGeom>
              <a:solidFill>
                <a:srgbClr val="365ABD">
                  <a:lumMod val="7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sp>
            <p:nvSpPr>
              <p:cNvPr id="149" name="Ellipsi 148"/>
              <p:cNvSpPr/>
              <p:nvPr/>
            </p:nvSpPr>
            <p:spPr>
              <a:xfrm>
                <a:off x="610036" y="4447978"/>
                <a:ext cx="288000" cy="288000"/>
              </a:xfrm>
              <a:prstGeom prst="ellipse">
                <a:avLst/>
              </a:prstGeom>
              <a:solidFill>
                <a:srgbClr val="365AB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sp>
            <p:nvSpPr>
              <p:cNvPr id="150" name="Ellipsi 149"/>
              <p:cNvSpPr/>
              <p:nvPr/>
            </p:nvSpPr>
            <p:spPr>
              <a:xfrm>
                <a:off x="972202" y="4647238"/>
                <a:ext cx="216000" cy="216000"/>
              </a:xfrm>
              <a:prstGeom prst="ellipse">
                <a:avLst/>
              </a:prstGeom>
              <a:solidFill>
                <a:srgbClr val="365AB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sp>
            <p:nvSpPr>
              <p:cNvPr id="151" name="Ellipsi 150"/>
              <p:cNvSpPr/>
              <p:nvPr/>
            </p:nvSpPr>
            <p:spPr>
              <a:xfrm>
                <a:off x="1099202" y="3906260"/>
                <a:ext cx="216000" cy="216000"/>
              </a:xfrm>
              <a:prstGeom prst="ellipse">
                <a:avLst/>
              </a:prstGeom>
              <a:solidFill>
                <a:srgbClr val="365AB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sp>
            <p:nvSpPr>
              <p:cNvPr id="152" name="Ellipsi 151"/>
              <p:cNvSpPr/>
              <p:nvPr/>
            </p:nvSpPr>
            <p:spPr>
              <a:xfrm>
                <a:off x="825057" y="3995600"/>
                <a:ext cx="216000" cy="216000"/>
              </a:xfrm>
              <a:prstGeom prst="ellipse">
                <a:avLst/>
              </a:prstGeom>
              <a:solidFill>
                <a:srgbClr val="365AB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sp>
            <p:nvSpPr>
              <p:cNvPr id="153" name="Ellipsi 152"/>
              <p:cNvSpPr/>
              <p:nvPr/>
            </p:nvSpPr>
            <p:spPr>
              <a:xfrm>
                <a:off x="1363930" y="4097200"/>
                <a:ext cx="144000" cy="144000"/>
              </a:xfrm>
              <a:prstGeom prst="ellipse">
                <a:avLst/>
              </a:prstGeom>
              <a:solidFill>
                <a:srgbClr val="365ABD">
                  <a:lumMod val="60000"/>
                  <a:lumOff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sp>
            <p:nvSpPr>
              <p:cNvPr id="154" name="Ellipsi 153"/>
              <p:cNvSpPr/>
              <p:nvPr/>
            </p:nvSpPr>
            <p:spPr>
              <a:xfrm>
                <a:off x="341581" y="4426522"/>
                <a:ext cx="144000" cy="144000"/>
              </a:xfrm>
              <a:prstGeom prst="ellipse">
                <a:avLst/>
              </a:prstGeom>
              <a:solidFill>
                <a:srgbClr val="365ABD">
                  <a:lumMod val="7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cxnSp>
            <p:nvCxnSpPr>
              <p:cNvPr id="155" name="Suora yhdysviiva 154"/>
              <p:cNvCxnSpPr>
                <a:stCxn id="149" idx="7"/>
                <a:endCxn id="148" idx="3"/>
              </p:cNvCxnSpPr>
              <p:nvPr/>
            </p:nvCxnSpPr>
            <p:spPr>
              <a:xfrm>
                <a:off x="855859" y="4490155"/>
                <a:ext cx="158523" cy="3514"/>
              </a:xfrm>
              <a:prstGeom prst="line">
                <a:avLst/>
              </a:prstGeom>
              <a:noFill/>
              <a:ln w="12700" cap="flat" cmpd="sng" algn="ctr">
                <a:solidFill>
                  <a:srgbClr val="365ABD"/>
                </a:solidFill>
                <a:prstDash val="solid"/>
                <a:miter lim="800000"/>
              </a:ln>
              <a:effectLst/>
            </p:spPr>
          </p:cxnSp>
          <p:cxnSp>
            <p:nvCxnSpPr>
              <p:cNvPr id="156" name="Suora yhdysviiva 155"/>
              <p:cNvCxnSpPr>
                <a:stCxn id="147" idx="4"/>
                <a:endCxn id="149" idx="0"/>
              </p:cNvCxnSpPr>
              <p:nvPr/>
            </p:nvCxnSpPr>
            <p:spPr>
              <a:xfrm>
                <a:off x="585434" y="4383446"/>
                <a:ext cx="168602" cy="64532"/>
              </a:xfrm>
              <a:prstGeom prst="line">
                <a:avLst/>
              </a:prstGeom>
              <a:noFill/>
              <a:ln w="12700" cap="flat" cmpd="sng" algn="ctr">
                <a:solidFill>
                  <a:srgbClr val="365ABD"/>
                </a:solidFill>
                <a:prstDash val="solid"/>
                <a:miter lim="800000"/>
              </a:ln>
              <a:effectLst/>
            </p:spPr>
          </p:cxnSp>
          <p:cxnSp>
            <p:nvCxnSpPr>
              <p:cNvPr id="157" name="Suora yhdysviiva 156"/>
              <p:cNvCxnSpPr>
                <a:stCxn id="152" idx="4"/>
                <a:endCxn id="149" idx="7"/>
              </p:cNvCxnSpPr>
              <p:nvPr/>
            </p:nvCxnSpPr>
            <p:spPr>
              <a:xfrm flipH="1">
                <a:off x="855859" y="4211600"/>
                <a:ext cx="77198" cy="278555"/>
              </a:xfrm>
              <a:prstGeom prst="line">
                <a:avLst/>
              </a:prstGeom>
              <a:noFill/>
              <a:ln w="12700" cap="flat" cmpd="sng" algn="ctr">
                <a:solidFill>
                  <a:srgbClr val="365ABD"/>
                </a:solidFill>
                <a:prstDash val="solid"/>
                <a:miter lim="800000"/>
              </a:ln>
              <a:effectLst/>
            </p:spPr>
          </p:cxnSp>
          <p:cxnSp>
            <p:nvCxnSpPr>
              <p:cNvPr id="158" name="Suora yhdysviiva 157"/>
              <p:cNvCxnSpPr>
                <a:stCxn id="148" idx="4"/>
                <a:endCxn id="150" idx="0"/>
              </p:cNvCxnSpPr>
              <p:nvPr/>
            </p:nvCxnSpPr>
            <p:spPr>
              <a:xfrm flipH="1">
                <a:off x="1080202" y="4535846"/>
                <a:ext cx="36003" cy="111392"/>
              </a:xfrm>
              <a:prstGeom prst="line">
                <a:avLst/>
              </a:prstGeom>
              <a:noFill/>
              <a:ln w="12700" cap="flat" cmpd="sng" algn="ctr">
                <a:solidFill>
                  <a:srgbClr val="365ABD"/>
                </a:solidFill>
                <a:prstDash val="solid"/>
                <a:miter lim="800000"/>
              </a:ln>
              <a:effectLst/>
            </p:spPr>
          </p:cxnSp>
          <p:cxnSp>
            <p:nvCxnSpPr>
              <p:cNvPr id="159" name="Suora yhdysviiva 158"/>
              <p:cNvCxnSpPr>
                <a:stCxn id="153" idx="3"/>
                <a:endCxn id="148" idx="7"/>
              </p:cNvCxnSpPr>
              <p:nvPr/>
            </p:nvCxnSpPr>
            <p:spPr>
              <a:xfrm flipH="1">
                <a:off x="1218028" y="4220112"/>
                <a:ext cx="166990" cy="69911"/>
              </a:xfrm>
              <a:prstGeom prst="line">
                <a:avLst/>
              </a:prstGeom>
              <a:noFill/>
              <a:ln w="12700" cap="flat" cmpd="sng" algn="ctr">
                <a:solidFill>
                  <a:srgbClr val="365ABD"/>
                </a:solidFill>
                <a:prstDash val="solid"/>
                <a:miter lim="800000"/>
              </a:ln>
              <a:effectLst/>
            </p:spPr>
          </p:cxnSp>
          <p:cxnSp>
            <p:nvCxnSpPr>
              <p:cNvPr id="160" name="Suora yhdysviiva 159"/>
              <p:cNvCxnSpPr>
                <a:stCxn id="148" idx="7"/>
                <a:endCxn id="151" idx="4"/>
              </p:cNvCxnSpPr>
              <p:nvPr/>
            </p:nvCxnSpPr>
            <p:spPr>
              <a:xfrm flipH="1" flipV="1">
                <a:off x="1207202" y="4122260"/>
                <a:ext cx="10826" cy="167763"/>
              </a:xfrm>
              <a:prstGeom prst="line">
                <a:avLst/>
              </a:prstGeom>
              <a:noFill/>
              <a:ln w="12700" cap="flat" cmpd="sng" algn="ctr">
                <a:solidFill>
                  <a:srgbClr val="365ABD"/>
                </a:solidFill>
                <a:prstDash val="solid"/>
                <a:miter lim="800000"/>
              </a:ln>
              <a:effectLst/>
            </p:spPr>
          </p:cxnSp>
          <p:cxnSp>
            <p:nvCxnSpPr>
              <p:cNvPr id="161" name="Suora yhdysviiva 160"/>
              <p:cNvCxnSpPr>
                <a:stCxn id="147" idx="4"/>
                <a:endCxn id="154" idx="7"/>
              </p:cNvCxnSpPr>
              <p:nvPr/>
            </p:nvCxnSpPr>
            <p:spPr>
              <a:xfrm flipH="1">
                <a:off x="464493" y="4383446"/>
                <a:ext cx="120941" cy="64164"/>
              </a:xfrm>
              <a:prstGeom prst="line">
                <a:avLst/>
              </a:prstGeom>
              <a:noFill/>
              <a:ln w="12700" cap="flat" cmpd="sng" algn="ctr">
                <a:solidFill>
                  <a:srgbClr val="365ABD"/>
                </a:solidFill>
                <a:prstDash val="solid"/>
                <a:miter lim="800000"/>
              </a:ln>
              <a:effectLst/>
            </p:spPr>
          </p:cxnSp>
          <p:sp>
            <p:nvSpPr>
              <p:cNvPr id="162" name="Ellipsi 161"/>
              <p:cNvSpPr/>
              <p:nvPr/>
            </p:nvSpPr>
            <p:spPr>
              <a:xfrm>
                <a:off x="614631" y="3899472"/>
                <a:ext cx="144000" cy="144000"/>
              </a:xfrm>
              <a:prstGeom prst="ellipse">
                <a:avLst/>
              </a:prstGeom>
              <a:solidFill>
                <a:srgbClr val="365AB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sp>
            <p:nvSpPr>
              <p:cNvPr id="163" name="Ellipsi 162"/>
              <p:cNvSpPr/>
              <p:nvPr/>
            </p:nvSpPr>
            <p:spPr>
              <a:xfrm>
                <a:off x="1268681" y="4534472"/>
                <a:ext cx="144000" cy="144000"/>
              </a:xfrm>
              <a:prstGeom prst="ellipse">
                <a:avLst/>
              </a:prstGeom>
              <a:solidFill>
                <a:srgbClr val="365AB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cxnSp>
            <p:nvCxnSpPr>
              <p:cNvPr id="164" name="Suora yhdysviiva 163"/>
              <p:cNvCxnSpPr>
                <a:stCxn id="152" idx="2"/>
                <a:endCxn id="162" idx="5"/>
              </p:cNvCxnSpPr>
              <p:nvPr/>
            </p:nvCxnSpPr>
            <p:spPr>
              <a:xfrm flipH="1" flipV="1">
                <a:off x="737543" y="4022384"/>
                <a:ext cx="87514" cy="81216"/>
              </a:xfrm>
              <a:prstGeom prst="line">
                <a:avLst/>
              </a:prstGeom>
              <a:noFill/>
              <a:ln w="12700" cap="flat" cmpd="sng" algn="ctr">
                <a:solidFill>
                  <a:srgbClr val="365ABD"/>
                </a:solidFill>
                <a:prstDash val="solid"/>
                <a:miter lim="800000"/>
              </a:ln>
              <a:effectLst/>
            </p:spPr>
          </p:cxnSp>
          <p:cxnSp>
            <p:nvCxnSpPr>
              <p:cNvPr id="165" name="Suora yhdysviiva 164"/>
              <p:cNvCxnSpPr>
                <a:stCxn id="148" idx="5"/>
                <a:endCxn id="163" idx="1"/>
              </p:cNvCxnSpPr>
              <p:nvPr/>
            </p:nvCxnSpPr>
            <p:spPr>
              <a:xfrm>
                <a:off x="1218028" y="4493669"/>
                <a:ext cx="71741" cy="61891"/>
              </a:xfrm>
              <a:prstGeom prst="line">
                <a:avLst/>
              </a:prstGeom>
              <a:noFill/>
              <a:ln w="12700" cap="flat" cmpd="sng" algn="ctr">
                <a:solidFill>
                  <a:srgbClr val="365ABD"/>
                </a:solidFill>
                <a:prstDash val="solid"/>
                <a:miter lim="800000"/>
              </a:ln>
              <a:effectLst/>
            </p:spPr>
          </p:cxnSp>
        </p:grpSp>
        <p:sp>
          <p:nvSpPr>
            <p:cNvPr id="146" name="Tekstiruutu 145"/>
            <p:cNvSpPr txBox="1"/>
            <p:nvPr/>
          </p:nvSpPr>
          <p:spPr>
            <a:xfrm flipH="1">
              <a:off x="452514" y="4963505"/>
              <a:ext cx="1584683" cy="15388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365ABD">
                      <a:lumMod val="75000"/>
                    </a:srgbClr>
                  </a:solidFill>
                  <a:effectLst/>
                  <a:uLnTx/>
                  <a:uFillTx/>
                </a:rPr>
                <a:t>Verkostot / ekosysteemit</a:t>
              </a:r>
            </a:p>
          </p:txBody>
        </p:sp>
      </p:grpSp>
      <p:grpSp>
        <p:nvGrpSpPr>
          <p:cNvPr id="166" name="Ryhmä 165"/>
          <p:cNvGrpSpPr/>
          <p:nvPr/>
        </p:nvGrpSpPr>
        <p:grpSpPr>
          <a:xfrm>
            <a:off x="459288" y="2500363"/>
            <a:ext cx="1571134" cy="1025685"/>
            <a:chOff x="459288" y="2691754"/>
            <a:chExt cx="1571134" cy="1025685"/>
          </a:xfrm>
        </p:grpSpPr>
        <p:grpSp>
          <p:nvGrpSpPr>
            <p:cNvPr id="167" name="Ryhmä 166"/>
            <p:cNvGrpSpPr/>
            <p:nvPr/>
          </p:nvGrpSpPr>
          <p:grpSpPr>
            <a:xfrm>
              <a:off x="694225" y="2691754"/>
              <a:ext cx="1101260" cy="781497"/>
              <a:chOff x="491988" y="2638586"/>
              <a:chExt cx="1101260" cy="781497"/>
            </a:xfrm>
          </p:grpSpPr>
          <p:sp>
            <p:nvSpPr>
              <p:cNvPr id="169" name="Suorakulmio 168"/>
              <p:cNvSpPr/>
              <p:nvPr/>
            </p:nvSpPr>
            <p:spPr>
              <a:xfrm>
                <a:off x="896813" y="2638586"/>
                <a:ext cx="288000" cy="288000"/>
              </a:xfrm>
              <a:prstGeom prst="rect">
                <a:avLst/>
              </a:prstGeom>
              <a:solidFill>
                <a:srgbClr val="365ABD"/>
              </a:solidFill>
              <a:ln w="12700" cap="flat" cmpd="sng" algn="ctr">
                <a:solidFill>
                  <a:srgbClr val="365ABD"/>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white"/>
                  </a:solidFill>
                  <a:effectLst/>
                  <a:uLnTx/>
                  <a:uFillTx/>
                  <a:latin typeface="Arial"/>
                  <a:ea typeface="+mn-ea"/>
                  <a:cs typeface="+mn-cs"/>
                </a:endParaRPr>
              </a:p>
            </p:txBody>
          </p:sp>
          <p:sp>
            <p:nvSpPr>
              <p:cNvPr id="170" name="Suorakulmio 169"/>
              <p:cNvSpPr/>
              <p:nvPr/>
            </p:nvSpPr>
            <p:spPr>
              <a:xfrm>
                <a:off x="891561" y="3126825"/>
                <a:ext cx="288000" cy="288000"/>
              </a:xfrm>
              <a:prstGeom prst="rect">
                <a:avLst/>
              </a:prstGeom>
              <a:solidFill>
                <a:srgbClr val="365ABD"/>
              </a:solidFill>
              <a:ln w="12700" cap="flat" cmpd="sng" algn="ctr">
                <a:solidFill>
                  <a:srgbClr val="365ABD"/>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white"/>
                  </a:solidFill>
                  <a:effectLst/>
                  <a:uLnTx/>
                  <a:uFillTx/>
                  <a:latin typeface="Arial"/>
                  <a:ea typeface="+mn-ea"/>
                  <a:cs typeface="+mn-cs"/>
                </a:endParaRPr>
              </a:p>
            </p:txBody>
          </p:sp>
          <p:sp>
            <p:nvSpPr>
              <p:cNvPr id="171" name="Suorakulmio 170"/>
              <p:cNvSpPr/>
              <p:nvPr/>
            </p:nvSpPr>
            <p:spPr>
              <a:xfrm>
                <a:off x="1305248" y="3132083"/>
                <a:ext cx="288000" cy="288000"/>
              </a:xfrm>
              <a:prstGeom prst="rect">
                <a:avLst/>
              </a:prstGeom>
              <a:solidFill>
                <a:srgbClr val="365ABD"/>
              </a:solidFill>
              <a:ln w="12700" cap="flat" cmpd="sng" algn="ctr">
                <a:solidFill>
                  <a:srgbClr val="365ABD"/>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white"/>
                  </a:solidFill>
                  <a:effectLst/>
                  <a:uLnTx/>
                  <a:uFillTx/>
                  <a:latin typeface="Arial"/>
                  <a:ea typeface="+mn-ea"/>
                  <a:cs typeface="+mn-cs"/>
                </a:endParaRPr>
              </a:p>
            </p:txBody>
          </p:sp>
          <p:sp>
            <p:nvSpPr>
              <p:cNvPr id="172" name="Suorakulmio 171"/>
              <p:cNvSpPr/>
              <p:nvPr/>
            </p:nvSpPr>
            <p:spPr>
              <a:xfrm>
                <a:off x="491988" y="3126825"/>
                <a:ext cx="288000" cy="288000"/>
              </a:xfrm>
              <a:prstGeom prst="rect">
                <a:avLst/>
              </a:prstGeom>
              <a:solidFill>
                <a:srgbClr val="365ABD"/>
              </a:solidFill>
              <a:ln w="12700" cap="flat" cmpd="sng" algn="ctr">
                <a:solidFill>
                  <a:srgbClr val="365ABD"/>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white"/>
                  </a:solidFill>
                  <a:effectLst/>
                  <a:uLnTx/>
                  <a:uFillTx/>
                  <a:latin typeface="Arial"/>
                  <a:ea typeface="+mn-ea"/>
                  <a:cs typeface="+mn-cs"/>
                </a:endParaRPr>
              </a:p>
            </p:txBody>
          </p:sp>
          <p:cxnSp>
            <p:nvCxnSpPr>
              <p:cNvPr id="173" name="Kulmayhdysviiva 172"/>
              <p:cNvCxnSpPr>
                <a:stCxn id="169" idx="2"/>
                <a:endCxn id="171" idx="0"/>
              </p:cNvCxnSpPr>
              <p:nvPr/>
            </p:nvCxnSpPr>
            <p:spPr>
              <a:xfrm rot="16200000" flipH="1">
                <a:off x="1142282" y="2825116"/>
                <a:ext cx="205497" cy="408435"/>
              </a:xfrm>
              <a:prstGeom prst="bentConnector3">
                <a:avLst>
                  <a:gd name="adj1" fmla="val 50000"/>
                </a:avLst>
              </a:prstGeom>
              <a:noFill/>
              <a:ln w="12700" cap="flat" cmpd="sng" algn="ctr">
                <a:solidFill>
                  <a:srgbClr val="365ABD"/>
                </a:solidFill>
                <a:prstDash val="solid"/>
                <a:miter lim="800000"/>
              </a:ln>
              <a:effectLst/>
            </p:spPr>
          </p:cxnSp>
          <p:cxnSp>
            <p:nvCxnSpPr>
              <p:cNvPr id="174" name="Kulmayhdysviiva 173"/>
              <p:cNvCxnSpPr>
                <a:stCxn id="169" idx="2"/>
                <a:endCxn id="172" idx="0"/>
              </p:cNvCxnSpPr>
              <p:nvPr/>
            </p:nvCxnSpPr>
            <p:spPr>
              <a:xfrm rot="5400000">
                <a:off x="738282" y="2824293"/>
                <a:ext cx="200239" cy="404825"/>
              </a:xfrm>
              <a:prstGeom prst="bentConnector3">
                <a:avLst>
                  <a:gd name="adj1" fmla="val 50000"/>
                </a:avLst>
              </a:prstGeom>
              <a:noFill/>
              <a:ln w="12700" cap="flat" cmpd="sng" algn="ctr">
                <a:solidFill>
                  <a:srgbClr val="365ABD"/>
                </a:solidFill>
                <a:prstDash val="solid"/>
                <a:miter lim="800000"/>
              </a:ln>
              <a:effectLst/>
            </p:spPr>
          </p:cxnSp>
          <p:cxnSp>
            <p:nvCxnSpPr>
              <p:cNvPr id="175" name="Suora yhdysviiva 174"/>
              <p:cNvCxnSpPr>
                <a:stCxn id="170" idx="0"/>
                <a:endCxn id="169" idx="2"/>
              </p:cNvCxnSpPr>
              <p:nvPr/>
            </p:nvCxnSpPr>
            <p:spPr>
              <a:xfrm flipV="1">
                <a:off x="1035561" y="2926586"/>
                <a:ext cx="5252" cy="200239"/>
              </a:xfrm>
              <a:prstGeom prst="line">
                <a:avLst/>
              </a:prstGeom>
              <a:noFill/>
              <a:ln w="12700" cap="flat" cmpd="sng" algn="ctr">
                <a:solidFill>
                  <a:srgbClr val="365ABD"/>
                </a:solidFill>
                <a:prstDash val="solid"/>
                <a:miter lim="800000"/>
              </a:ln>
              <a:effectLst/>
            </p:spPr>
          </p:cxnSp>
        </p:grpSp>
        <p:sp>
          <p:nvSpPr>
            <p:cNvPr id="168" name="Tekstiruutu 167"/>
            <p:cNvSpPr txBox="1"/>
            <p:nvPr/>
          </p:nvSpPr>
          <p:spPr>
            <a:xfrm flipH="1">
              <a:off x="459288" y="3563551"/>
              <a:ext cx="1571134" cy="15388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365ABD">
                      <a:lumMod val="75000"/>
                    </a:srgbClr>
                  </a:solidFill>
                  <a:effectLst/>
                  <a:uLnTx/>
                  <a:uFillTx/>
                </a:rPr>
                <a:t>Työryhmät, hankkeet</a:t>
              </a:r>
            </a:p>
          </p:txBody>
        </p:sp>
      </p:grpSp>
      <p:grpSp>
        <p:nvGrpSpPr>
          <p:cNvPr id="176" name="Ryhmä 175"/>
          <p:cNvGrpSpPr/>
          <p:nvPr/>
        </p:nvGrpSpPr>
        <p:grpSpPr>
          <a:xfrm>
            <a:off x="459288" y="1328581"/>
            <a:ext cx="1571134" cy="978260"/>
            <a:chOff x="459288" y="1488073"/>
            <a:chExt cx="1571134" cy="978260"/>
          </a:xfrm>
        </p:grpSpPr>
        <p:grpSp>
          <p:nvGrpSpPr>
            <p:cNvPr id="177" name="Ryhmä 176"/>
            <p:cNvGrpSpPr/>
            <p:nvPr/>
          </p:nvGrpSpPr>
          <p:grpSpPr>
            <a:xfrm>
              <a:off x="1098229" y="1488073"/>
              <a:ext cx="293252" cy="723074"/>
              <a:chOff x="992757" y="1615663"/>
              <a:chExt cx="293252" cy="723074"/>
            </a:xfrm>
          </p:grpSpPr>
          <p:sp>
            <p:nvSpPr>
              <p:cNvPr id="179" name="Suorakulmio 178"/>
              <p:cNvSpPr/>
              <p:nvPr/>
            </p:nvSpPr>
            <p:spPr>
              <a:xfrm>
                <a:off x="998009" y="1615663"/>
                <a:ext cx="288000" cy="288000"/>
              </a:xfrm>
              <a:prstGeom prst="rect">
                <a:avLst/>
              </a:prstGeom>
              <a:solidFill>
                <a:srgbClr val="365ABD"/>
              </a:solidFill>
              <a:ln w="12700" cap="flat" cmpd="sng" algn="ctr">
                <a:solidFill>
                  <a:srgbClr val="365ABD"/>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white"/>
                  </a:solidFill>
                  <a:effectLst/>
                  <a:uLnTx/>
                  <a:uFillTx/>
                  <a:latin typeface="Arial"/>
                  <a:ea typeface="+mn-ea"/>
                  <a:cs typeface="+mn-cs"/>
                </a:endParaRPr>
              </a:p>
            </p:txBody>
          </p:sp>
          <p:sp>
            <p:nvSpPr>
              <p:cNvPr id="180" name="Suorakulmio 179"/>
              <p:cNvSpPr/>
              <p:nvPr/>
            </p:nvSpPr>
            <p:spPr>
              <a:xfrm>
                <a:off x="992757" y="2050737"/>
                <a:ext cx="288000" cy="288000"/>
              </a:xfrm>
              <a:prstGeom prst="rect">
                <a:avLst/>
              </a:prstGeom>
              <a:solidFill>
                <a:sysClr val="window" lastClr="FFFFFF"/>
              </a:solidFill>
              <a:ln w="12700" cap="flat" cmpd="sng" algn="ctr">
                <a:solidFill>
                  <a:srgbClr val="365ABD"/>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white"/>
                  </a:solidFill>
                  <a:effectLst/>
                  <a:uLnTx/>
                  <a:uFillTx/>
                  <a:latin typeface="Arial"/>
                  <a:ea typeface="+mn-ea"/>
                  <a:cs typeface="+mn-cs"/>
                </a:endParaRPr>
              </a:p>
            </p:txBody>
          </p:sp>
          <p:cxnSp>
            <p:nvCxnSpPr>
              <p:cNvPr id="181" name="Suora yhdysviiva 180"/>
              <p:cNvCxnSpPr>
                <a:stCxn id="180" idx="0"/>
                <a:endCxn id="179" idx="2"/>
              </p:cNvCxnSpPr>
              <p:nvPr/>
            </p:nvCxnSpPr>
            <p:spPr>
              <a:xfrm flipV="1">
                <a:off x="1136757" y="1903663"/>
                <a:ext cx="5252" cy="147074"/>
              </a:xfrm>
              <a:prstGeom prst="line">
                <a:avLst/>
              </a:prstGeom>
              <a:noFill/>
              <a:ln w="12700" cap="flat" cmpd="sng" algn="ctr">
                <a:solidFill>
                  <a:srgbClr val="365ABD"/>
                </a:solidFill>
                <a:prstDash val="solid"/>
                <a:miter lim="800000"/>
              </a:ln>
              <a:effectLst/>
            </p:spPr>
          </p:cxnSp>
        </p:grpSp>
        <p:sp>
          <p:nvSpPr>
            <p:cNvPr id="178" name="Tekstiruutu 177"/>
            <p:cNvSpPr txBox="1"/>
            <p:nvPr/>
          </p:nvSpPr>
          <p:spPr>
            <a:xfrm flipH="1">
              <a:off x="459288" y="2312445"/>
              <a:ext cx="1571134" cy="15388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365ABD">
                      <a:lumMod val="75000"/>
                    </a:srgbClr>
                  </a:solidFill>
                  <a:effectLst/>
                  <a:uLnTx/>
                  <a:uFillTx/>
                </a:rPr>
                <a:t>Viranomaistehtävät</a:t>
              </a:r>
            </a:p>
          </p:txBody>
        </p:sp>
      </p:grpSp>
      <p:grpSp>
        <p:nvGrpSpPr>
          <p:cNvPr id="182" name="Ryhmä 181"/>
          <p:cNvGrpSpPr/>
          <p:nvPr/>
        </p:nvGrpSpPr>
        <p:grpSpPr>
          <a:xfrm>
            <a:off x="10344374" y="3775422"/>
            <a:ext cx="1584683" cy="1207288"/>
            <a:chOff x="452514" y="3910105"/>
            <a:chExt cx="1584683" cy="1207288"/>
          </a:xfrm>
        </p:grpSpPr>
        <p:grpSp>
          <p:nvGrpSpPr>
            <p:cNvPr id="183" name="Ryhmä 182"/>
            <p:cNvGrpSpPr/>
            <p:nvPr/>
          </p:nvGrpSpPr>
          <p:grpSpPr>
            <a:xfrm>
              <a:off x="661681" y="3910105"/>
              <a:ext cx="1166349" cy="963766"/>
              <a:chOff x="341581" y="3899472"/>
              <a:chExt cx="1166349" cy="963766"/>
            </a:xfrm>
          </p:grpSpPr>
          <p:sp>
            <p:nvSpPr>
              <p:cNvPr id="227" name="Ellipsi 226"/>
              <p:cNvSpPr/>
              <p:nvPr/>
            </p:nvSpPr>
            <p:spPr>
              <a:xfrm>
                <a:off x="441434" y="4095446"/>
                <a:ext cx="288000" cy="288000"/>
              </a:xfrm>
              <a:prstGeom prst="ellipse">
                <a:avLst/>
              </a:prstGeom>
              <a:solidFill>
                <a:srgbClr val="365ABD">
                  <a:lumMod val="60000"/>
                  <a:lumOff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sp>
            <p:nvSpPr>
              <p:cNvPr id="230" name="Ellipsi 229"/>
              <p:cNvSpPr/>
              <p:nvPr/>
            </p:nvSpPr>
            <p:spPr>
              <a:xfrm>
                <a:off x="972205" y="4247846"/>
                <a:ext cx="288000" cy="288000"/>
              </a:xfrm>
              <a:prstGeom prst="ellipse">
                <a:avLst/>
              </a:prstGeom>
              <a:solidFill>
                <a:srgbClr val="365ABD">
                  <a:lumMod val="7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sp>
            <p:nvSpPr>
              <p:cNvPr id="231" name="Ellipsi 230"/>
              <p:cNvSpPr/>
              <p:nvPr/>
            </p:nvSpPr>
            <p:spPr>
              <a:xfrm>
                <a:off x="610036" y="4447978"/>
                <a:ext cx="288000" cy="288000"/>
              </a:xfrm>
              <a:prstGeom prst="ellipse">
                <a:avLst/>
              </a:prstGeom>
              <a:solidFill>
                <a:srgbClr val="365AB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sp>
            <p:nvSpPr>
              <p:cNvPr id="232" name="Ellipsi 231"/>
              <p:cNvSpPr/>
              <p:nvPr/>
            </p:nvSpPr>
            <p:spPr>
              <a:xfrm>
                <a:off x="972202" y="4647238"/>
                <a:ext cx="216000" cy="216000"/>
              </a:xfrm>
              <a:prstGeom prst="ellipse">
                <a:avLst/>
              </a:prstGeom>
              <a:solidFill>
                <a:srgbClr val="365AB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sp>
            <p:nvSpPr>
              <p:cNvPr id="233" name="Ellipsi 232"/>
              <p:cNvSpPr/>
              <p:nvPr/>
            </p:nvSpPr>
            <p:spPr>
              <a:xfrm>
                <a:off x="1099202" y="3906260"/>
                <a:ext cx="216000" cy="216000"/>
              </a:xfrm>
              <a:prstGeom prst="ellipse">
                <a:avLst/>
              </a:prstGeom>
              <a:solidFill>
                <a:srgbClr val="365AB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sp>
            <p:nvSpPr>
              <p:cNvPr id="234" name="Ellipsi 233"/>
              <p:cNvSpPr/>
              <p:nvPr/>
            </p:nvSpPr>
            <p:spPr>
              <a:xfrm>
                <a:off x="825057" y="3995600"/>
                <a:ext cx="216000" cy="216000"/>
              </a:xfrm>
              <a:prstGeom prst="ellipse">
                <a:avLst/>
              </a:prstGeom>
              <a:solidFill>
                <a:srgbClr val="365AB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sp>
            <p:nvSpPr>
              <p:cNvPr id="235" name="Ellipsi 234"/>
              <p:cNvSpPr/>
              <p:nvPr/>
            </p:nvSpPr>
            <p:spPr>
              <a:xfrm>
                <a:off x="1363930" y="4097200"/>
                <a:ext cx="144000" cy="144000"/>
              </a:xfrm>
              <a:prstGeom prst="ellipse">
                <a:avLst/>
              </a:prstGeom>
              <a:solidFill>
                <a:srgbClr val="365ABD">
                  <a:lumMod val="60000"/>
                  <a:lumOff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sp>
            <p:nvSpPr>
              <p:cNvPr id="236" name="Ellipsi 235"/>
              <p:cNvSpPr/>
              <p:nvPr/>
            </p:nvSpPr>
            <p:spPr>
              <a:xfrm>
                <a:off x="341581" y="4426522"/>
                <a:ext cx="144000" cy="144000"/>
              </a:xfrm>
              <a:prstGeom prst="ellipse">
                <a:avLst/>
              </a:prstGeom>
              <a:solidFill>
                <a:srgbClr val="365ABD">
                  <a:lumMod val="7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cxnSp>
            <p:nvCxnSpPr>
              <p:cNvPr id="237" name="Suora yhdysviiva 236"/>
              <p:cNvCxnSpPr>
                <a:stCxn id="231" idx="7"/>
                <a:endCxn id="230" idx="3"/>
              </p:cNvCxnSpPr>
              <p:nvPr/>
            </p:nvCxnSpPr>
            <p:spPr>
              <a:xfrm>
                <a:off x="855859" y="4490155"/>
                <a:ext cx="158523" cy="3514"/>
              </a:xfrm>
              <a:prstGeom prst="line">
                <a:avLst/>
              </a:prstGeom>
              <a:noFill/>
              <a:ln w="12700" cap="flat" cmpd="sng" algn="ctr">
                <a:solidFill>
                  <a:srgbClr val="365ABD"/>
                </a:solidFill>
                <a:prstDash val="solid"/>
                <a:miter lim="800000"/>
              </a:ln>
              <a:effectLst/>
            </p:spPr>
          </p:cxnSp>
          <p:cxnSp>
            <p:nvCxnSpPr>
              <p:cNvPr id="238" name="Suora yhdysviiva 237"/>
              <p:cNvCxnSpPr>
                <a:stCxn id="227" idx="4"/>
                <a:endCxn id="231" idx="0"/>
              </p:cNvCxnSpPr>
              <p:nvPr/>
            </p:nvCxnSpPr>
            <p:spPr>
              <a:xfrm>
                <a:off x="585434" y="4383446"/>
                <a:ext cx="168602" cy="64532"/>
              </a:xfrm>
              <a:prstGeom prst="line">
                <a:avLst/>
              </a:prstGeom>
              <a:noFill/>
              <a:ln w="12700" cap="flat" cmpd="sng" algn="ctr">
                <a:solidFill>
                  <a:srgbClr val="365ABD"/>
                </a:solidFill>
                <a:prstDash val="solid"/>
                <a:miter lim="800000"/>
              </a:ln>
              <a:effectLst/>
            </p:spPr>
          </p:cxnSp>
          <p:cxnSp>
            <p:nvCxnSpPr>
              <p:cNvPr id="239" name="Suora yhdysviiva 238"/>
              <p:cNvCxnSpPr>
                <a:stCxn id="234" idx="4"/>
                <a:endCxn id="231" idx="7"/>
              </p:cNvCxnSpPr>
              <p:nvPr/>
            </p:nvCxnSpPr>
            <p:spPr>
              <a:xfrm flipH="1">
                <a:off x="855859" y="4211600"/>
                <a:ext cx="77198" cy="278555"/>
              </a:xfrm>
              <a:prstGeom prst="line">
                <a:avLst/>
              </a:prstGeom>
              <a:noFill/>
              <a:ln w="12700" cap="flat" cmpd="sng" algn="ctr">
                <a:solidFill>
                  <a:srgbClr val="365ABD"/>
                </a:solidFill>
                <a:prstDash val="solid"/>
                <a:miter lim="800000"/>
              </a:ln>
              <a:effectLst/>
            </p:spPr>
          </p:cxnSp>
          <p:cxnSp>
            <p:nvCxnSpPr>
              <p:cNvPr id="240" name="Suora yhdysviiva 239"/>
              <p:cNvCxnSpPr>
                <a:stCxn id="230" idx="4"/>
                <a:endCxn id="232" idx="0"/>
              </p:cNvCxnSpPr>
              <p:nvPr/>
            </p:nvCxnSpPr>
            <p:spPr>
              <a:xfrm flipH="1">
                <a:off x="1080202" y="4535846"/>
                <a:ext cx="36003" cy="111392"/>
              </a:xfrm>
              <a:prstGeom prst="line">
                <a:avLst/>
              </a:prstGeom>
              <a:noFill/>
              <a:ln w="12700" cap="flat" cmpd="sng" algn="ctr">
                <a:solidFill>
                  <a:srgbClr val="365ABD"/>
                </a:solidFill>
                <a:prstDash val="solid"/>
                <a:miter lim="800000"/>
              </a:ln>
              <a:effectLst/>
            </p:spPr>
          </p:cxnSp>
          <p:cxnSp>
            <p:nvCxnSpPr>
              <p:cNvPr id="241" name="Suora yhdysviiva 240"/>
              <p:cNvCxnSpPr>
                <a:stCxn id="235" idx="3"/>
                <a:endCxn id="230" idx="7"/>
              </p:cNvCxnSpPr>
              <p:nvPr/>
            </p:nvCxnSpPr>
            <p:spPr>
              <a:xfrm flipH="1">
                <a:off x="1218028" y="4220112"/>
                <a:ext cx="166990" cy="69911"/>
              </a:xfrm>
              <a:prstGeom prst="line">
                <a:avLst/>
              </a:prstGeom>
              <a:noFill/>
              <a:ln w="12700" cap="flat" cmpd="sng" algn="ctr">
                <a:solidFill>
                  <a:srgbClr val="365ABD"/>
                </a:solidFill>
                <a:prstDash val="solid"/>
                <a:miter lim="800000"/>
              </a:ln>
              <a:effectLst/>
            </p:spPr>
          </p:cxnSp>
          <p:cxnSp>
            <p:nvCxnSpPr>
              <p:cNvPr id="242" name="Suora yhdysviiva 241"/>
              <p:cNvCxnSpPr>
                <a:stCxn id="230" idx="7"/>
                <a:endCxn id="233" idx="4"/>
              </p:cNvCxnSpPr>
              <p:nvPr/>
            </p:nvCxnSpPr>
            <p:spPr>
              <a:xfrm flipH="1" flipV="1">
                <a:off x="1207202" y="4122260"/>
                <a:ext cx="10826" cy="167763"/>
              </a:xfrm>
              <a:prstGeom prst="line">
                <a:avLst/>
              </a:prstGeom>
              <a:noFill/>
              <a:ln w="12700" cap="flat" cmpd="sng" algn="ctr">
                <a:solidFill>
                  <a:srgbClr val="365ABD"/>
                </a:solidFill>
                <a:prstDash val="solid"/>
                <a:miter lim="800000"/>
              </a:ln>
              <a:effectLst/>
            </p:spPr>
          </p:cxnSp>
          <p:cxnSp>
            <p:nvCxnSpPr>
              <p:cNvPr id="243" name="Suora yhdysviiva 242"/>
              <p:cNvCxnSpPr>
                <a:stCxn id="227" idx="4"/>
                <a:endCxn id="236" idx="7"/>
              </p:cNvCxnSpPr>
              <p:nvPr/>
            </p:nvCxnSpPr>
            <p:spPr>
              <a:xfrm flipH="1">
                <a:off x="464493" y="4383446"/>
                <a:ext cx="120941" cy="64164"/>
              </a:xfrm>
              <a:prstGeom prst="line">
                <a:avLst/>
              </a:prstGeom>
              <a:noFill/>
              <a:ln w="12700" cap="flat" cmpd="sng" algn="ctr">
                <a:solidFill>
                  <a:srgbClr val="365ABD"/>
                </a:solidFill>
                <a:prstDash val="solid"/>
                <a:miter lim="800000"/>
              </a:ln>
              <a:effectLst/>
            </p:spPr>
          </p:cxnSp>
          <p:sp>
            <p:nvSpPr>
              <p:cNvPr id="244" name="Ellipsi 243"/>
              <p:cNvSpPr/>
              <p:nvPr/>
            </p:nvSpPr>
            <p:spPr>
              <a:xfrm>
                <a:off x="614631" y="3899472"/>
                <a:ext cx="144000" cy="144000"/>
              </a:xfrm>
              <a:prstGeom prst="ellipse">
                <a:avLst/>
              </a:prstGeom>
              <a:solidFill>
                <a:srgbClr val="365AB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sp>
            <p:nvSpPr>
              <p:cNvPr id="245" name="Ellipsi 244"/>
              <p:cNvSpPr/>
              <p:nvPr/>
            </p:nvSpPr>
            <p:spPr>
              <a:xfrm>
                <a:off x="1268681" y="4534472"/>
                <a:ext cx="144000" cy="144000"/>
              </a:xfrm>
              <a:prstGeom prst="ellipse">
                <a:avLst/>
              </a:prstGeom>
              <a:solidFill>
                <a:srgbClr val="365AB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cxnSp>
            <p:nvCxnSpPr>
              <p:cNvPr id="246" name="Suora yhdysviiva 245"/>
              <p:cNvCxnSpPr>
                <a:stCxn id="234" idx="2"/>
                <a:endCxn id="244" idx="5"/>
              </p:cNvCxnSpPr>
              <p:nvPr/>
            </p:nvCxnSpPr>
            <p:spPr>
              <a:xfrm flipH="1" flipV="1">
                <a:off x="737543" y="4022384"/>
                <a:ext cx="87514" cy="81216"/>
              </a:xfrm>
              <a:prstGeom prst="line">
                <a:avLst/>
              </a:prstGeom>
              <a:noFill/>
              <a:ln w="12700" cap="flat" cmpd="sng" algn="ctr">
                <a:solidFill>
                  <a:srgbClr val="365ABD"/>
                </a:solidFill>
                <a:prstDash val="solid"/>
                <a:miter lim="800000"/>
              </a:ln>
              <a:effectLst/>
            </p:spPr>
          </p:cxnSp>
          <p:cxnSp>
            <p:nvCxnSpPr>
              <p:cNvPr id="247" name="Suora yhdysviiva 246"/>
              <p:cNvCxnSpPr>
                <a:stCxn id="230" idx="5"/>
                <a:endCxn id="245" idx="1"/>
              </p:cNvCxnSpPr>
              <p:nvPr/>
            </p:nvCxnSpPr>
            <p:spPr>
              <a:xfrm>
                <a:off x="1218028" y="4493669"/>
                <a:ext cx="71741" cy="61891"/>
              </a:xfrm>
              <a:prstGeom prst="line">
                <a:avLst/>
              </a:prstGeom>
              <a:noFill/>
              <a:ln w="12700" cap="flat" cmpd="sng" algn="ctr">
                <a:solidFill>
                  <a:srgbClr val="365ABD"/>
                </a:solidFill>
                <a:prstDash val="solid"/>
                <a:miter lim="800000"/>
              </a:ln>
              <a:effectLst/>
            </p:spPr>
          </p:cxnSp>
        </p:grpSp>
        <p:sp>
          <p:nvSpPr>
            <p:cNvPr id="225" name="Tekstiruutu 224"/>
            <p:cNvSpPr txBox="1"/>
            <p:nvPr/>
          </p:nvSpPr>
          <p:spPr>
            <a:xfrm flipH="1">
              <a:off x="452514" y="4963505"/>
              <a:ext cx="1584683" cy="15388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365ABD">
                      <a:lumMod val="75000"/>
                    </a:srgbClr>
                  </a:solidFill>
                  <a:effectLst/>
                  <a:uLnTx/>
                  <a:uFillTx/>
                </a:rPr>
                <a:t>Verkostot / ekosysteemit</a:t>
              </a:r>
            </a:p>
          </p:txBody>
        </p:sp>
      </p:grpSp>
      <p:grpSp>
        <p:nvGrpSpPr>
          <p:cNvPr id="248" name="Ryhmä 247"/>
          <p:cNvGrpSpPr/>
          <p:nvPr/>
        </p:nvGrpSpPr>
        <p:grpSpPr>
          <a:xfrm>
            <a:off x="10351148" y="2503906"/>
            <a:ext cx="1571134" cy="1025685"/>
            <a:chOff x="459288" y="2691754"/>
            <a:chExt cx="1571134" cy="1025685"/>
          </a:xfrm>
        </p:grpSpPr>
        <p:grpSp>
          <p:nvGrpSpPr>
            <p:cNvPr id="249" name="Ryhmä 248"/>
            <p:cNvGrpSpPr/>
            <p:nvPr/>
          </p:nvGrpSpPr>
          <p:grpSpPr>
            <a:xfrm>
              <a:off x="694225" y="2691754"/>
              <a:ext cx="1101260" cy="781497"/>
              <a:chOff x="491988" y="2638586"/>
              <a:chExt cx="1101260" cy="781497"/>
            </a:xfrm>
          </p:grpSpPr>
          <p:sp>
            <p:nvSpPr>
              <p:cNvPr id="251" name="Suorakulmio 250"/>
              <p:cNvSpPr/>
              <p:nvPr/>
            </p:nvSpPr>
            <p:spPr>
              <a:xfrm>
                <a:off x="896813" y="2638586"/>
                <a:ext cx="288000" cy="288000"/>
              </a:xfrm>
              <a:prstGeom prst="rect">
                <a:avLst/>
              </a:prstGeom>
              <a:solidFill>
                <a:srgbClr val="365ABD"/>
              </a:solidFill>
              <a:ln w="12700" cap="flat" cmpd="sng" algn="ctr">
                <a:solidFill>
                  <a:srgbClr val="365ABD"/>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white"/>
                  </a:solidFill>
                  <a:effectLst/>
                  <a:uLnTx/>
                  <a:uFillTx/>
                  <a:latin typeface="Arial"/>
                  <a:ea typeface="+mn-ea"/>
                  <a:cs typeface="+mn-cs"/>
                </a:endParaRPr>
              </a:p>
            </p:txBody>
          </p:sp>
          <p:sp>
            <p:nvSpPr>
              <p:cNvPr id="252" name="Suorakulmio 251"/>
              <p:cNvSpPr/>
              <p:nvPr/>
            </p:nvSpPr>
            <p:spPr>
              <a:xfrm>
                <a:off x="891561" y="3126825"/>
                <a:ext cx="288000" cy="288000"/>
              </a:xfrm>
              <a:prstGeom prst="rect">
                <a:avLst/>
              </a:prstGeom>
              <a:solidFill>
                <a:srgbClr val="365ABD"/>
              </a:solidFill>
              <a:ln w="12700" cap="flat" cmpd="sng" algn="ctr">
                <a:solidFill>
                  <a:srgbClr val="365ABD"/>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white"/>
                  </a:solidFill>
                  <a:effectLst/>
                  <a:uLnTx/>
                  <a:uFillTx/>
                  <a:latin typeface="Arial"/>
                  <a:ea typeface="+mn-ea"/>
                  <a:cs typeface="+mn-cs"/>
                </a:endParaRPr>
              </a:p>
            </p:txBody>
          </p:sp>
          <p:sp>
            <p:nvSpPr>
              <p:cNvPr id="253" name="Suorakulmio 252"/>
              <p:cNvSpPr/>
              <p:nvPr/>
            </p:nvSpPr>
            <p:spPr>
              <a:xfrm>
                <a:off x="1305248" y="3132083"/>
                <a:ext cx="288000" cy="288000"/>
              </a:xfrm>
              <a:prstGeom prst="rect">
                <a:avLst/>
              </a:prstGeom>
              <a:solidFill>
                <a:srgbClr val="365ABD"/>
              </a:solidFill>
              <a:ln w="12700" cap="flat" cmpd="sng" algn="ctr">
                <a:solidFill>
                  <a:srgbClr val="365ABD"/>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white"/>
                  </a:solidFill>
                  <a:effectLst/>
                  <a:uLnTx/>
                  <a:uFillTx/>
                  <a:latin typeface="Arial"/>
                  <a:ea typeface="+mn-ea"/>
                  <a:cs typeface="+mn-cs"/>
                </a:endParaRPr>
              </a:p>
            </p:txBody>
          </p:sp>
          <p:sp>
            <p:nvSpPr>
              <p:cNvPr id="254" name="Suorakulmio 253"/>
              <p:cNvSpPr/>
              <p:nvPr/>
            </p:nvSpPr>
            <p:spPr>
              <a:xfrm>
                <a:off x="491988" y="3126825"/>
                <a:ext cx="288000" cy="288000"/>
              </a:xfrm>
              <a:prstGeom prst="rect">
                <a:avLst/>
              </a:prstGeom>
              <a:solidFill>
                <a:srgbClr val="365ABD"/>
              </a:solidFill>
              <a:ln w="12700" cap="flat" cmpd="sng" algn="ctr">
                <a:solidFill>
                  <a:srgbClr val="365ABD"/>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white"/>
                  </a:solidFill>
                  <a:effectLst/>
                  <a:uLnTx/>
                  <a:uFillTx/>
                  <a:latin typeface="Arial"/>
                  <a:ea typeface="+mn-ea"/>
                  <a:cs typeface="+mn-cs"/>
                </a:endParaRPr>
              </a:p>
            </p:txBody>
          </p:sp>
          <p:cxnSp>
            <p:nvCxnSpPr>
              <p:cNvPr id="255" name="Kulmayhdysviiva 254"/>
              <p:cNvCxnSpPr>
                <a:stCxn id="251" idx="2"/>
                <a:endCxn id="253" idx="0"/>
              </p:cNvCxnSpPr>
              <p:nvPr/>
            </p:nvCxnSpPr>
            <p:spPr>
              <a:xfrm rot="16200000" flipH="1">
                <a:off x="1142282" y="2825116"/>
                <a:ext cx="205497" cy="408435"/>
              </a:xfrm>
              <a:prstGeom prst="bentConnector3">
                <a:avLst>
                  <a:gd name="adj1" fmla="val 50000"/>
                </a:avLst>
              </a:prstGeom>
              <a:noFill/>
              <a:ln w="12700" cap="flat" cmpd="sng" algn="ctr">
                <a:solidFill>
                  <a:srgbClr val="365ABD"/>
                </a:solidFill>
                <a:prstDash val="solid"/>
                <a:miter lim="800000"/>
              </a:ln>
              <a:effectLst/>
            </p:spPr>
          </p:cxnSp>
          <p:cxnSp>
            <p:nvCxnSpPr>
              <p:cNvPr id="256" name="Kulmayhdysviiva 255"/>
              <p:cNvCxnSpPr>
                <a:stCxn id="251" idx="2"/>
                <a:endCxn id="254" idx="0"/>
              </p:cNvCxnSpPr>
              <p:nvPr/>
            </p:nvCxnSpPr>
            <p:spPr>
              <a:xfrm rot="5400000">
                <a:off x="738282" y="2824293"/>
                <a:ext cx="200239" cy="404825"/>
              </a:xfrm>
              <a:prstGeom prst="bentConnector3">
                <a:avLst>
                  <a:gd name="adj1" fmla="val 50000"/>
                </a:avLst>
              </a:prstGeom>
              <a:noFill/>
              <a:ln w="12700" cap="flat" cmpd="sng" algn="ctr">
                <a:solidFill>
                  <a:srgbClr val="365ABD"/>
                </a:solidFill>
                <a:prstDash val="solid"/>
                <a:miter lim="800000"/>
              </a:ln>
              <a:effectLst/>
            </p:spPr>
          </p:cxnSp>
          <p:cxnSp>
            <p:nvCxnSpPr>
              <p:cNvPr id="257" name="Suora yhdysviiva 256"/>
              <p:cNvCxnSpPr>
                <a:stCxn id="252" idx="0"/>
                <a:endCxn id="251" idx="2"/>
              </p:cNvCxnSpPr>
              <p:nvPr/>
            </p:nvCxnSpPr>
            <p:spPr>
              <a:xfrm flipV="1">
                <a:off x="1035561" y="2926586"/>
                <a:ext cx="5252" cy="200239"/>
              </a:xfrm>
              <a:prstGeom prst="line">
                <a:avLst/>
              </a:prstGeom>
              <a:noFill/>
              <a:ln w="12700" cap="flat" cmpd="sng" algn="ctr">
                <a:solidFill>
                  <a:srgbClr val="365ABD"/>
                </a:solidFill>
                <a:prstDash val="solid"/>
                <a:miter lim="800000"/>
              </a:ln>
              <a:effectLst/>
            </p:spPr>
          </p:cxnSp>
        </p:grpSp>
        <p:sp>
          <p:nvSpPr>
            <p:cNvPr id="250" name="Tekstiruutu 249"/>
            <p:cNvSpPr txBox="1"/>
            <p:nvPr/>
          </p:nvSpPr>
          <p:spPr>
            <a:xfrm flipH="1">
              <a:off x="459288" y="3563551"/>
              <a:ext cx="1571134" cy="15388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365ABD">
                      <a:lumMod val="75000"/>
                    </a:srgbClr>
                  </a:solidFill>
                  <a:effectLst/>
                  <a:uLnTx/>
                  <a:uFillTx/>
                </a:rPr>
                <a:t>Työryhmät, hankkeet</a:t>
              </a:r>
            </a:p>
          </p:txBody>
        </p:sp>
      </p:grpSp>
      <p:grpSp>
        <p:nvGrpSpPr>
          <p:cNvPr id="258" name="Ryhmä 257"/>
          <p:cNvGrpSpPr/>
          <p:nvPr/>
        </p:nvGrpSpPr>
        <p:grpSpPr>
          <a:xfrm>
            <a:off x="10351148" y="1332124"/>
            <a:ext cx="1571134" cy="978260"/>
            <a:chOff x="459288" y="1488073"/>
            <a:chExt cx="1571134" cy="978260"/>
          </a:xfrm>
        </p:grpSpPr>
        <p:grpSp>
          <p:nvGrpSpPr>
            <p:cNvPr id="259" name="Ryhmä 258"/>
            <p:cNvGrpSpPr/>
            <p:nvPr/>
          </p:nvGrpSpPr>
          <p:grpSpPr>
            <a:xfrm>
              <a:off x="1098229" y="1488073"/>
              <a:ext cx="293252" cy="723074"/>
              <a:chOff x="992757" y="1615663"/>
              <a:chExt cx="293252" cy="723074"/>
            </a:xfrm>
          </p:grpSpPr>
          <p:sp>
            <p:nvSpPr>
              <p:cNvPr id="261" name="Suorakulmio 260"/>
              <p:cNvSpPr/>
              <p:nvPr/>
            </p:nvSpPr>
            <p:spPr>
              <a:xfrm>
                <a:off x="998009" y="1615663"/>
                <a:ext cx="288000" cy="288000"/>
              </a:xfrm>
              <a:prstGeom prst="rect">
                <a:avLst/>
              </a:prstGeom>
              <a:solidFill>
                <a:srgbClr val="365ABD"/>
              </a:solidFill>
              <a:ln w="12700" cap="flat" cmpd="sng" algn="ctr">
                <a:solidFill>
                  <a:srgbClr val="365ABD"/>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white"/>
                  </a:solidFill>
                  <a:effectLst/>
                  <a:uLnTx/>
                  <a:uFillTx/>
                  <a:latin typeface="Arial"/>
                  <a:ea typeface="+mn-ea"/>
                  <a:cs typeface="+mn-cs"/>
                </a:endParaRPr>
              </a:p>
            </p:txBody>
          </p:sp>
          <p:sp>
            <p:nvSpPr>
              <p:cNvPr id="262" name="Suorakulmio 261"/>
              <p:cNvSpPr/>
              <p:nvPr/>
            </p:nvSpPr>
            <p:spPr>
              <a:xfrm>
                <a:off x="992757" y="2050737"/>
                <a:ext cx="288000" cy="288000"/>
              </a:xfrm>
              <a:prstGeom prst="rect">
                <a:avLst/>
              </a:prstGeom>
              <a:solidFill>
                <a:sysClr val="window" lastClr="FFFFFF"/>
              </a:solidFill>
              <a:ln w="12700" cap="flat" cmpd="sng" algn="ctr">
                <a:solidFill>
                  <a:srgbClr val="365ABD"/>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white"/>
                  </a:solidFill>
                  <a:effectLst/>
                  <a:uLnTx/>
                  <a:uFillTx/>
                  <a:latin typeface="Arial"/>
                  <a:ea typeface="+mn-ea"/>
                  <a:cs typeface="+mn-cs"/>
                </a:endParaRPr>
              </a:p>
            </p:txBody>
          </p:sp>
          <p:cxnSp>
            <p:nvCxnSpPr>
              <p:cNvPr id="263" name="Suora yhdysviiva 262"/>
              <p:cNvCxnSpPr>
                <a:stCxn id="262" idx="0"/>
                <a:endCxn id="261" idx="2"/>
              </p:cNvCxnSpPr>
              <p:nvPr/>
            </p:nvCxnSpPr>
            <p:spPr>
              <a:xfrm flipV="1">
                <a:off x="1136757" y="1903663"/>
                <a:ext cx="5252" cy="147074"/>
              </a:xfrm>
              <a:prstGeom prst="line">
                <a:avLst/>
              </a:prstGeom>
              <a:noFill/>
              <a:ln w="12700" cap="flat" cmpd="sng" algn="ctr">
                <a:solidFill>
                  <a:srgbClr val="365ABD"/>
                </a:solidFill>
                <a:prstDash val="solid"/>
                <a:miter lim="800000"/>
              </a:ln>
              <a:effectLst/>
            </p:spPr>
          </p:cxnSp>
        </p:grpSp>
        <p:sp>
          <p:nvSpPr>
            <p:cNvPr id="260" name="Tekstiruutu 259"/>
            <p:cNvSpPr txBox="1"/>
            <p:nvPr/>
          </p:nvSpPr>
          <p:spPr>
            <a:xfrm flipH="1">
              <a:off x="459288" y="2312445"/>
              <a:ext cx="1571134" cy="15388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365ABD">
                      <a:lumMod val="75000"/>
                    </a:srgbClr>
                  </a:solidFill>
                  <a:effectLst/>
                  <a:uLnTx/>
                  <a:uFillTx/>
                </a:rPr>
                <a:t>Viranomaistehtävät</a:t>
              </a:r>
            </a:p>
          </p:txBody>
        </p:sp>
      </p:grpSp>
      <p:sp>
        <p:nvSpPr>
          <p:cNvPr id="264" name="Suorakulmio 263"/>
          <p:cNvSpPr/>
          <p:nvPr/>
        </p:nvSpPr>
        <p:spPr>
          <a:xfrm>
            <a:off x="8942915" y="1328582"/>
            <a:ext cx="856565" cy="3461326"/>
          </a:xfrm>
          <a:prstGeom prst="rect">
            <a:avLst/>
          </a:prstGeom>
          <a:solidFill>
            <a:srgbClr val="365ABD">
              <a:lumMod val="40000"/>
              <a:lumOff val="60000"/>
              <a:alpha val="50000"/>
            </a:srgbClr>
          </a:solidFill>
          <a:ln w="19050" cap="flat" cmpd="sng" algn="ctr">
            <a:solidFill>
              <a:srgbClr val="365ABD">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err="1">
                <a:ln>
                  <a:noFill/>
                </a:ln>
                <a:solidFill>
                  <a:srgbClr val="365ABD">
                    <a:lumMod val="75000"/>
                  </a:srgbClr>
                </a:solidFill>
                <a:effectLst/>
                <a:uLnTx/>
                <a:uFillTx/>
                <a:latin typeface="Arial"/>
                <a:ea typeface="+mn-ea"/>
                <a:cs typeface="+mn-cs"/>
              </a:rPr>
              <a:t>Yhteis</a:t>
            </a:r>
            <a:r>
              <a:rPr kumimoji="0" lang="fi-FI" sz="1200" b="0" i="0" u="none" strike="noStrike" kern="0" cap="none" spc="0" normalizeH="0" baseline="0" noProof="0" dirty="0">
                <a:ln>
                  <a:noFill/>
                </a:ln>
                <a:solidFill>
                  <a:srgbClr val="365ABD">
                    <a:lumMod val="75000"/>
                  </a:srgbClr>
                </a:solidFill>
                <a:effectLst/>
                <a:uLnTx/>
                <a:uFillTx/>
                <a:latin typeface="Arial"/>
                <a:ea typeface="+mn-ea"/>
                <a:cs typeface="+mn-cs"/>
              </a:rPr>
              <a:t>-työn viestintä ja toiminnan seuranta</a:t>
            </a:r>
          </a:p>
        </p:txBody>
      </p:sp>
    </p:spTree>
    <p:extLst>
      <p:ext uri="{BB962C8B-B14F-4D97-AF65-F5344CB8AC3E}">
        <p14:creationId xmlns:p14="http://schemas.microsoft.com/office/powerpoint/2010/main" val="187992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3" name="Google Shape;933;p20"/>
          <p:cNvSpPr txBox="1">
            <a:spLocks noGrp="1"/>
          </p:cNvSpPr>
          <p:nvPr>
            <p:ph type="title"/>
          </p:nvPr>
        </p:nvSpPr>
        <p:spPr>
          <a:xfrm>
            <a:off x="782320" y="132097"/>
            <a:ext cx="10571480" cy="1116405"/>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Clr>
                <a:schemeClr val="dk2"/>
              </a:buClr>
              <a:buSzPts val="3600"/>
              <a:buFont typeface="Arial Narrow"/>
              <a:buNone/>
            </a:pPr>
            <a:r>
              <a:rPr lang="fi-FI" sz="3200" dirty="0"/>
              <a:t>Asetetut ryhmät seuraavat tilannekuvaa ja käsittelevät syötteitä ja tunnistavat niiden pohjalta tarvittavia yhteisiä toimenpiteitä</a:t>
            </a:r>
            <a:endParaRPr sz="3200" dirty="0"/>
          </a:p>
        </p:txBody>
      </p:sp>
      <p:sp>
        <p:nvSpPr>
          <p:cNvPr id="934" name="Google Shape;934;p20"/>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900"/>
              <a:buNone/>
            </a:pPr>
            <a:fld id="{00000000-1234-1234-1234-123412341234}" type="slidenum">
              <a:rPr lang="fi-FI"/>
              <a:t>22</a:t>
            </a:fld>
            <a:endParaRPr/>
          </a:p>
        </p:txBody>
      </p:sp>
      <p:grpSp>
        <p:nvGrpSpPr>
          <p:cNvPr id="2" name="Ryhmä 1">
            <a:extLst>
              <a:ext uri="{FF2B5EF4-FFF2-40B4-BE49-F238E27FC236}">
                <a16:creationId xmlns:a16="http://schemas.microsoft.com/office/drawing/2014/main" id="{066D6C5E-2413-4A3A-A79D-C05E4605B7B1}"/>
              </a:ext>
            </a:extLst>
          </p:cNvPr>
          <p:cNvGrpSpPr/>
          <p:nvPr/>
        </p:nvGrpSpPr>
        <p:grpSpPr>
          <a:xfrm>
            <a:off x="448780" y="1392688"/>
            <a:ext cx="11036598" cy="3867154"/>
            <a:chOff x="1298919" y="1628800"/>
            <a:chExt cx="8613505" cy="3018118"/>
          </a:xfrm>
        </p:grpSpPr>
        <p:pic>
          <p:nvPicPr>
            <p:cNvPr id="932" name="Google Shape;932;p20"/>
            <p:cNvPicPr preferRelativeResize="0"/>
            <p:nvPr/>
          </p:nvPicPr>
          <p:blipFill rotWithShape="1">
            <a:blip r:embed="rId3">
              <a:alphaModFix/>
            </a:blip>
            <a:srcRect/>
            <a:stretch/>
          </p:blipFill>
          <p:spPr>
            <a:xfrm>
              <a:off x="4079776" y="1628800"/>
              <a:ext cx="5832648" cy="3018118"/>
            </a:xfrm>
            <a:prstGeom prst="rect">
              <a:avLst/>
            </a:prstGeom>
            <a:noFill/>
            <a:ln>
              <a:noFill/>
            </a:ln>
          </p:spPr>
        </p:pic>
        <p:sp>
          <p:nvSpPr>
            <p:cNvPr id="935" name="Google Shape;935;p20"/>
            <p:cNvSpPr/>
            <p:nvPr/>
          </p:nvSpPr>
          <p:spPr>
            <a:xfrm>
              <a:off x="1298924" y="3140968"/>
              <a:ext cx="1295116" cy="900000"/>
            </a:xfrm>
            <a:prstGeom prst="rect">
              <a:avLst/>
            </a:prstGeom>
            <a:solidFill>
              <a:srgbClr val="CDD8EE"/>
            </a:solidFill>
            <a:ln>
              <a:noFill/>
            </a:ln>
          </p:spPr>
          <p:txBody>
            <a:bodyPr spcFirstLastPara="1" wrap="square" lIns="91425" tIns="45700" rIns="91425" bIns="45700" anchor="ctr" anchorCtr="0">
              <a:noAutofit/>
            </a:bodyPr>
            <a:lstStyle/>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a:solidFill>
                    <a:srgbClr val="595959"/>
                  </a:solidFill>
                  <a:latin typeface="Arial"/>
                  <a:ea typeface="Arial"/>
                  <a:cs typeface="Arial"/>
                  <a:sym typeface="Arial"/>
                </a:rPr>
                <a:t>Strategioiden laadinta</a:t>
              </a:r>
              <a:endParaRPr sz="18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a:solidFill>
                    <a:srgbClr val="595959"/>
                  </a:solidFill>
                  <a:latin typeface="Arial"/>
                  <a:ea typeface="Arial"/>
                  <a:cs typeface="Arial"/>
                  <a:sym typeface="Arial"/>
                </a:rPr>
                <a:t>Talouden ja toiminnan suunnittelu</a:t>
              </a:r>
              <a:endParaRPr sz="18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a:solidFill>
                    <a:srgbClr val="595959"/>
                  </a:solidFill>
                  <a:latin typeface="Arial"/>
                  <a:ea typeface="Arial"/>
                  <a:cs typeface="Arial"/>
                  <a:sym typeface="Arial"/>
                </a:rPr>
                <a:t>Lainvalmistelu</a:t>
              </a:r>
              <a:endParaRPr sz="18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a:solidFill>
                    <a:srgbClr val="595959"/>
                  </a:solidFill>
                  <a:latin typeface="Arial"/>
                  <a:ea typeface="Arial"/>
                  <a:cs typeface="Arial"/>
                  <a:sym typeface="Arial"/>
                </a:rPr>
                <a:t>Rahoituspäätökset</a:t>
              </a:r>
              <a:endParaRPr sz="18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a:solidFill>
                    <a:srgbClr val="595959"/>
                  </a:solidFill>
                  <a:latin typeface="Arial"/>
                  <a:ea typeface="Arial"/>
                  <a:cs typeface="Arial"/>
                  <a:sym typeface="Arial"/>
                </a:rPr>
                <a:t>Kehittämisen ohjaus</a:t>
              </a:r>
              <a:endParaRPr sz="18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a:solidFill>
                    <a:srgbClr val="595959"/>
                  </a:solidFill>
                  <a:latin typeface="Arial"/>
                  <a:ea typeface="Arial"/>
                  <a:cs typeface="Arial"/>
                  <a:sym typeface="Arial"/>
                </a:rPr>
                <a:t>Palvelutuotannon ohjaus</a:t>
              </a:r>
              <a:endParaRPr sz="1800" b="0" i="0" u="none" strike="noStrike" cap="none">
                <a:solidFill>
                  <a:srgbClr val="000000"/>
                </a:solidFill>
                <a:latin typeface="Arial"/>
                <a:ea typeface="Arial"/>
                <a:cs typeface="Arial"/>
                <a:sym typeface="Arial"/>
              </a:endParaRPr>
            </a:p>
          </p:txBody>
        </p:sp>
        <p:sp>
          <p:nvSpPr>
            <p:cNvPr id="936" name="Google Shape;936;p20"/>
            <p:cNvSpPr/>
            <p:nvPr/>
          </p:nvSpPr>
          <p:spPr>
            <a:xfrm>
              <a:off x="2647631" y="1916832"/>
              <a:ext cx="1205440" cy="288000"/>
            </a:xfrm>
            <a:prstGeom prst="homePlate">
              <a:avLst>
                <a:gd name="adj" fmla="val 34389"/>
              </a:avLst>
            </a:prstGeom>
            <a:solidFill>
              <a:srgbClr val="6C8D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1000" b="0" i="0" u="none" strike="noStrike" cap="none">
                  <a:solidFill>
                    <a:srgbClr val="FFFFFF"/>
                  </a:solidFill>
                  <a:latin typeface="Arial"/>
                  <a:ea typeface="Arial"/>
                  <a:cs typeface="Arial"/>
                  <a:sym typeface="Arial"/>
                </a:rPr>
                <a:t>Tavoitteet</a:t>
              </a:r>
              <a:endParaRPr sz="2000" b="0" i="0" u="none" strike="noStrike" cap="none">
                <a:solidFill>
                  <a:srgbClr val="000000"/>
                </a:solidFill>
                <a:latin typeface="Arial"/>
                <a:ea typeface="Arial"/>
                <a:cs typeface="Arial"/>
                <a:sym typeface="Arial"/>
              </a:endParaRPr>
            </a:p>
          </p:txBody>
        </p:sp>
        <p:sp>
          <p:nvSpPr>
            <p:cNvPr id="937" name="Google Shape;937;p20"/>
            <p:cNvSpPr/>
            <p:nvPr/>
          </p:nvSpPr>
          <p:spPr>
            <a:xfrm>
              <a:off x="2647631" y="2222832"/>
              <a:ext cx="1205440" cy="288000"/>
            </a:xfrm>
            <a:prstGeom prst="homePlate">
              <a:avLst>
                <a:gd name="adj" fmla="val 34389"/>
              </a:avLst>
            </a:prstGeom>
            <a:solidFill>
              <a:srgbClr val="6C8D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1000" b="0" i="0" u="none" strike="noStrike" cap="none" dirty="0">
                  <a:solidFill>
                    <a:srgbClr val="FFFFFF"/>
                  </a:solidFill>
                  <a:latin typeface="Arial"/>
                  <a:ea typeface="Arial"/>
                  <a:cs typeface="Arial"/>
                  <a:sym typeface="Arial"/>
                </a:rPr>
                <a:t>Toimintaympäristön </a:t>
              </a: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700"/>
                <a:buFont typeface="Arial"/>
                <a:buNone/>
              </a:pPr>
              <a:r>
                <a:rPr lang="fi-FI" sz="1000" b="0" i="0" u="none" strike="noStrike" cap="none" dirty="0">
                  <a:solidFill>
                    <a:srgbClr val="FFFFFF"/>
                  </a:solidFill>
                  <a:latin typeface="Arial"/>
                  <a:ea typeface="Arial"/>
                  <a:cs typeface="Arial"/>
                  <a:sym typeface="Arial"/>
                </a:rPr>
                <a:t>muutokset</a:t>
              </a:r>
              <a:endParaRPr sz="2000" b="0" i="0" u="none" strike="noStrike" cap="none" dirty="0">
                <a:solidFill>
                  <a:srgbClr val="000000"/>
                </a:solidFill>
                <a:latin typeface="Arial"/>
                <a:ea typeface="Arial"/>
                <a:cs typeface="Arial"/>
                <a:sym typeface="Arial"/>
              </a:endParaRPr>
            </a:p>
          </p:txBody>
        </p:sp>
        <p:sp>
          <p:nvSpPr>
            <p:cNvPr id="938" name="Google Shape;938;p20"/>
            <p:cNvSpPr/>
            <p:nvPr/>
          </p:nvSpPr>
          <p:spPr>
            <a:xfrm>
              <a:off x="2647631" y="2528832"/>
              <a:ext cx="1205440" cy="288000"/>
            </a:xfrm>
            <a:prstGeom prst="homePlate">
              <a:avLst>
                <a:gd name="adj" fmla="val 34389"/>
              </a:avLst>
            </a:prstGeom>
            <a:solidFill>
              <a:srgbClr val="6C8D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1000" b="0" i="0" u="none" strike="noStrike" cap="none">
                  <a:solidFill>
                    <a:srgbClr val="FFFFFF"/>
                  </a:solidFill>
                  <a:latin typeface="Arial"/>
                  <a:ea typeface="Arial"/>
                  <a:cs typeface="Arial"/>
                  <a:sym typeface="Arial"/>
                </a:rPr>
                <a:t>Kehitystarpeet</a:t>
              </a:r>
              <a:endParaRPr sz="2000" b="0" i="0" u="none" strike="noStrike" cap="none">
                <a:solidFill>
                  <a:srgbClr val="000000"/>
                </a:solidFill>
                <a:latin typeface="Arial"/>
                <a:ea typeface="Arial"/>
                <a:cs typeface="Arial"/>
                <a:sym typeface="Arial"/>
              </a:endParaRPr>
            </a:p>
          </p:txBody>
        </p:sp>
        <p:sp>
          <p:nvSpPr>
            <p:cNvPr id="939" name="Google Shape;939;p20"/>
            <p:cNvSpPr/>
            <p:nvPr/>
          </p:nvSpPr>
          <p:spPr>
            <a:xfrm flipH="1">
              <a:off x="2575621" y="3140968"/>
              <a:ext cx="1205440" cy="288000"/>
            </a:xfrm>
            <a:prstGeom prst="homePlate">
              <a:avLst>
                <a:gd name="adj" fmla="val 34389"/>
              </a:avLst>
            </a:prstGeom>
            <a:solidFill>
              <a:srgbClr val="6C8D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1000" b="0" i="0" u="none" strike="noStrike" cap="none">
                  <a:solidFill>
                    <a:srgbClr val="FFFFFF"/>
                  </a:solidFill>
                  <a:latin typeface="Arial"/>
                  <a:ea typeface="Arial"/>
                  <a:cs typeface="Arial"/>
                  <a:sym typeface="Arial"/>
                </a:rPr>
                <a:t>Tiedonhallinnan </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700"/>
                <a:buFont typeface="Arial"/>
                <a:buNone/>
              </a:pPr>
              <a:r>
                <a:rPr lang="fi-FI" sz="1000" b="0" i="0" u="none" strike="noStrike" cap="none">
                  <a:solidFill>
                    <a:srgbClr val="FFFFFF"/>
                  </a:solidFill>
                  <a:latin typeface="Arial"/>
                  <a:ea typeface="Arial"/>
                  <a:cs typeface="Arial"/>
                  <a:sym typeface="Arial"/>
                </a:rPr>
                <a:t>ohjaus</a:t>
              </a:r>
              <a:endParaRPr sz="2000" b="0" i="0" u="none" strike="noStrike" cap="none">
                <a:solidFill>
                  <a:srgbClr val="000000"/>
                </a:solidFill>
                <a:latin typeface="Arial"/>
                <a:ea typeface="Arial"/>
                <a:cs typeface="Arial"/>
                <a:sym typeface="Arial"/>
              </a:endParaRPr>
            </a:p>
          </p:txBody>
        </p:sp>
        <p:sp>
          <p:nvSpPr>
            <p:cNvPr id="940" name="Google Shape;940;p20"/>
            <p:cNvSpPr/>
            <p:nvPr/>
          </p:nvSpPr>
          <p:spPr>
            <a:xfrm flipH="1">
              <a:off x="2575621" y="3457081"/>
              <a:ext cx="1205440" cy="288000"/>
            </a:xfrm>
            <a:prstGeom prst="homePlate">
              <a:avLst>
                <a:gd name="adj" fmla="val 34389"/>
              </a:avLst>
            </a:prstGeom>
            <a:solidFill>
              <a:srgbClr val="6C8D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1000" b="0" i="0" u="none" strike="noStrike" cap="none">
                  <a:solidFill>
                    <a:srgbClr val="FFFFFF"/>
                  </a:solidFill>
                  <a:latin typeface="Arial"/>
                  <a:ea typeface="Arial"/>
                  <a:cs typeface="Arial"/>
                  <a:sym typeface="Arial"/>
                </a:rPr>
                <a:t>Yhteinen </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700"/>
                <a:buFont typeface="Arial"/>
                <a:buNone/>
              </a:pPr>
              <a:r>
                <a:rPr lang="fi-FI" sz="1000" b="0" i="0" u="none" strike="noStrike" cap="none">
                  <a:solidFill>
                    <a:srgbClr val="FFFFFF"/>
                  </a:solidFill>
                  <a:latin typeface="Arial"/>
                  <a:ea typeface="Arial"/>
                  <a:cs typeface="Arial"/>
                  <a:sym typeface="Arial"/>
                </a:rPr>
                <a:t>kehittäminen</a:t>
              </a:r>
              <a:endParaRPr sz="2000" b="0" i="0" u="none" strike="noStrike" cap="none">
                <a:solidFill>
                  <a:srgbClr val="000000"/>
                </a:solidFill>
                <a:latin typeface="Arial"/>
                <a:ea typeface="Arial"/>
                <a:cs typeface="Arial"/>
                <a:sym typeface="Arial"/>
              </a:endParaRPr>
            </a:p>
          </p:txBody>
        </p:sp>
        <p:sp>
          <p:nvSpPr>
            <p:cNvPr id="941" name="Google Shape;941;p20"/>
            <p:cNvSpPr/>
            <p:nvPr/>
          </p:nvSpPr>
          <p:spPr>
            <a:xfrm flipH="1">
              <a:off x="2575621" y="3773194"/>
              <a:ext cx="1205440" cy="288000"/>
            </a:xfrm>
            <a:prstGeom prst="homePlate">
              <a:avLst>
                <a:gd name="adj" fmla="val 34389"/>
              </a:avLst>
            </a:prstGeom>
            <a:solidFill>
              <a:srgbClr val="6C8D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1000" b="0" i="0" u="none" strike="noStrike" cap="none">
                  <a:solidFill>
                    <a:srgbClr val="FFFFFF"/>
                  </a:solidFill>
                  <a:latin typeface="Arial"/>
                  <a:ea typeface="Arial"/>
                  <a:cs typeface="Arial"/>
                  <a:sym typeface="Arial"/>
                </a:rPr>
                <a:t>Yhteisten palvelujen</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700"/>
                <a:buFont typeface="Arial"/>
                <a:buNone/>
              </a:pPr>
              <a:r>
                <a:rPr lang="fi-FI" sz="1000" b="0" i="0" u="none" strike="noStrike" cap="none">
                  <a:solidFill>
                    <a:srgbClr val="FFFFFF"/>
                  </a:solidFill>
                  <a:latin typeface="Arial"/>
                  <a:ea typeface="Arial"/>
                  <a:cs typeface="Arial"/>
                  <a:sym typeface="Arial"/>
                </a:rPr>
                <a:t>ohjaus</a:t>
              </a:r>
              <a:endParaRPr sz="2000" b="0" i="0" u="none" strike="noStrike" cap="none">
                <a:solidFill>
                  <a:srgbClr val="000000"/>
                </a:solidFill>
                <a:latin typeface="Arial"/>
                <a:ea typeface="Arial"/>
                <a:cs typeface="Arial"/>
                <a:sym typeface="Arial"/>
              </a:endParaRPr>
            </a:p>
          </p:txBody>
        </p:sp>
        <p:grpSp>
          <p:nvGrpSpPr>
            <p:cNvPr id="942" name="Google Shape;942;p20"/>
            <p:cNvGrpSpPr/>
            <p:nvPr/>
          </p:nvGrpSpPr>
          <p:grpSpPr>
            <a:xfrm>
              <a:off x="3786984" y="2204864"/>
              <a:ext cx="5795872" cy="1728192"/>
              <a:chOff x="2483768" y="1923678"/>
              <a:chExt cx="5795872" cy="1728192"/>
            </a:xfrm>
          </p:grpSpPr>
          <p:sp>
            <p:nvSpPr>
              <p:cNvPr id="943" name="Google Shape;943;p20"/>
              <p:cNvSpPr/>
              <p:nvPr/>
            </p:nvSpPr>
            <p:spPr>
              <a:xfrm rot="5400000">
                <a:off x="4517608" y="-110162"/>
                <a:ext cx="1728192" cy="5795872"/>
              </a:xfrm>
              <a:prstGeom prst="uturnArrow">
                <a:avLst>
                  <a:gd name="adj1" fmla="val 21276"/>
                  <a:gd name="adj2" fmla="val 18483"/>
                  <a:gd name="adj3" fmla="val 22672"/>
                  <a:gd name="adj4" fmla="val 44271"/>
                  <a:gd name="adj5" fmla="val 100000"/>
                </a:avLst>
              </a:prstGeom>
              <a:solidFill>
                <a:srgbClr val="6C8DCC">
                  <a:alpha val="6352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600" b="0" i="0" u="none" strike="noStrike" cap="none">
                  <a:solidFill>
                    <a:srgbClr val="FFFFFF"/>
                  </a:solidFill>
                  <a:latin typeface="Arial"/>
                  <a:ea typeface="Arial"/>
                  <a:cs typeface="Arial"/>
                  <a:sym typeface="Arial"/>
                </a:endParaRPr>
              </a:p>
            </p:txBody>
          </p:sp>
          <p:sp>
            <p:nvSpPr>
              <p:cNvPr id="944" name="Google Shape;944;p20"/>
              <p:cNvSpPr txBox="1"/>
              <p:nvPr/>
            </p:nvSpPr>
            <p:spPr>
              <a:xfrm>
                <a:off x="4035596" y="1945164"/>
                <a:ext cx="2192588" cy="2882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fi-FI" sz="1800" b="0" i="0" u="none" strike="noStrike" cap="none">
                    <a:solidFill>
                      <a:srgbClr val="FFFFFF"/>
                    </a:solidFill>
                    <a:latin typeface="Arial"/>
                    <a:ea typeface="Arial"/>
                    <a:cs typeface="Arial"/>
                    <a:sym typeface="Arial"/>
                  </a:rPr>
                  <a:t>Tavoitteet, muutostarpeet</a:t>
                </a:r>
                <a:endParaRPr sz="1800" b="0" i="0" u="none" strike="noStrike" cap="none">
                  <a:solidFill>
                    <a:srgbClr val="000000"/>
                  </a:solidFill>
                  <a:latin typeface="Arial"/>
                  <a:ea typeface="Arial"/>
                  <a:cs typeface="Arial"/>
                  <a:sym typeface="Arial"/>
                </a:endParaRPr>
              </a:p>
            </p:txBody>
          </p:sp>
          <p:sp>
            <p:nvSpPr>
              <p:cNvPr id="945" name="Google Shape;945;p20"/>
              <p:cNvSpPr txBox="1"/>
              <p:nvPr/>
            </p:nvSpPr>
            <p:spPr>
              <a:xfrm>
                <a:off x="3456000" y="3168000"/>
                <a:ext cx="3699795" cy="2882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fi-FI" sz="1800" b="0" i="0" u="none" strike="noStrike" cap="none">
                    <a:solidFill>
                      <a:srgbClr val="FFFFFF"/>
                    </a:solidFill>
                    <a:latin typeface="Arial"/>
                    <a:ea typeface="Arial"/>
                    <a:cs typeface="Arial"/>
                    <a:sym typeface="Arial"/>
                  </a:rPr>
                  <a:t>Tilannekuva, toimenpiteet, linjausehdotukset</a:t>
                </a:r>
                <a:endParaRPr sz="1800" b="0" i="0" u="none" strike="noStrike" cap="none">
                  <a:solidFill>
                    <a:srgbClr val="000000"/>
                  </a:solidFill>
                  <a:latin typeface="Arial"/>
                  <a:ea typeface="Arial"/>
                  <a:cs typeface="Arial"/>
                  <a:sym typeface="Arial"/>
                </a:endParaRPr>
              </a:p>
            </p:txBody>
          </p:sp>
          <p:sp>
            <p:nvSpPr>
              <p:cNvPr id="946" name="Google Shape;946;p20"/>
              <p:cNvSpPr/>
              <p:nvPr/>
            </p:nvSpPr>
            <p:spPr>
              <a:xfrm>
                <a:off x="6228184" y="1995710"/>
                <a:ext cx="360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47" name="Google Shape;947;p20"/>
              <p:cNvSpPr/>
              <p:nvPr/>
            </p:nvSpPr>
            <p:spPr>
              <a:xfrm>
                <a:off x="3563888" y="1995686"/>
                <a:ext cx="360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48" name="Google Shape;948;p20"/>
              <p:cNvSpPr/>
              <p:nvPr/>
            </p:nvSpPr>
            <p:spPr>
              <a:xfrm>
                <a:off x="3131840" y="1995686"/>
                <a:ext cx="360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49" name="Google Shape;949;p20"/>
              <p:cNvSpPr/>
              <p:nvPr/>
            </p:nvSpPr>
            <p:spPr>
              <a:xfrm>
                <a:off x="2735816" y="1995686"/>
                <a:ext cx="360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50" name="Google Shape;950;p20"/>
              <p:cNvSpPr/>
              <p:nvPr/>
            </p:nvSpPr>
            <p:spPr>
              <a:xfrm>
                <a:off x="6660232" y="1995686"/>
                <a:ext cx="360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51" name="Google Shape;951;p20"/>
              <p:cNvSpPr/>
              <p:nvPr/>
            </p:nvSpPr>
            <p:spPr>
              <a:xfrm>
                <a:off x="7092280" y="1995686"/>
                <a:ext cx="360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52" name="Google Shape;952;p20"/>
              <p:cNvSpPr/>
              <p:nvPr/>
            </p:nvSpPr>
            <p:spPr>
              <a:xfrm rot="10800000">
                <a:off x="7092280" y="3219846"/>
                <a:ext cx="360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53" name="Google Shape;953;p20"/>
              <p:cNvSpPr/>
              <p:nvPr/>
            </p:nvSpPr>
            <p:spPr>
              <a:xfrm rot="9591253">
                <a:off x="7580021" y="3176858"/>
                <a:ext cx="288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54" name="Google Shape;954;p20"/>
              <p:cNvSpPr/>
              <p:nvPr/>
            </p:nvSpPr>
            <p:spPr>
              <a:xfrm rot="10800000">
                <a:off x="2735817" y="3219822"/>
                <a:ext cx="360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55" name="Google Shape;955;p20"/>
              <p:cNvSpPr/>
              <p:nvPr/>
            </p:nvSpPr>
            <p:spPr>
              <a:xfrm rot="10800000">
                <a:off x="3131841" y="3219822"/>
                <a:ext cx="360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56" name="Google Shape;956;p20"/>
              <p:cNvSpPr/>
              <p:nvPr/>
            </p:nvSpPr>
            <p:spPr>
              <a:xfrm rot="1277960">
                <a:off x="7580021" y="2040616"/>
                <a:ext cx="288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57" name="Google Shape;957;p20"/>
              <p:cNvSpPr/>
              <p:nvPr/>
            </p:nvSpPr>
            <p:spPr>
              <a:xfrm rot="2883871">
                <a:off x="7886046" y="2247039"/>
                <a:ext cx="252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58" name="Google Shape;958;p20"/>
              <p:cNvSpPr/>
              <p:nvPr/>
            </p:nvSpPr>
            <p:spPr>
              <a:xfrm rot="7864651">
                <a:off x="7886046" y="2917728"/>
                <a:ext cx="252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59" name="Google Shape;959;p20"/>
              <p:cNvSpPr/>
              <p:nvPr/>
            </p:nvSpPr>
            <p:spPr>
              <a:xfrm rot="5248194">
                <a:off x="7992000" y="2549129"/>
                <a:ext cx="252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grpSp>
        <p:sp>
          <p:nvSpPr>
            <p:cNvPr id="960" name="Google Shape;960;p20"/>
            <p:cNvSpPr/>
            <p:nvPr/>
          </p:nvSpPr>
          <p:spPr>
            <a:xfrm>
              <a:off x="1298919" y="1916832"/>
              <a:ext cx="1295116" cy="900000"/>
            </a:xfrm>
            <a:prstGeom prst="rect">
              <a:avLst/>
            </a:prstGeom>
            <a:solidFill>
              <a:srgbClr val="CDD8EE"/>
            </a:solidFill>
            <a:ln>
              <a:noFill/>
            </a:ln>
          </p:spPr>
          <p:txBody>
            <a:bodyPr spcFirstLastPara="1" wrap="square" lIns="91425" tIns="45700" rIns="91425" bIns="45700" anchor="ctr" anchorCtr="0">
              <a:noAutofit/>
            </a:bodyPr>
            <a:lstStyle/>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dirty="0">
                  <a:solidFill>
                    <a:srgbClr val="595959"/>
                  </a:solidFill>
                  <a:latin typeface="Arial"/>
                  <a:ea typeface="Arial"/>
                  <a:cs typeface="Arial"/>
                  <a:sym typeface="Arial"/>
                </a:rPr>
                <a:t>Strategiset tavoitteet (hallitusohjelma, kuntastrategiat, …)</a:t>
              </a:r>
              <a:endParaRPr sz="1800" b="0" i="0" u="none" strike="noStrike" cap="none" dirty="0">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dirty="0">
                  <a:solidFill>
                    <a:srgbClr val="595959"/>
                  </a:solidFill>
                  <a:latin typeface="Arial"/>
                  <a:ea typeface="Arial"/>
                  <a:cs typeface="Arial"/>
                  <a:sym typeface="Arial"/>
                </a:rPr>
                <a:t>Lainsäädäntömuutokset</a:t>
              </a:r>
              <a:endParaRPr sz="1800" b="0" i="0" u="none" strike="noStrike" cap="none" dirty="0">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dirty="0">
                  <a:solidFill>
                    <a:srgbClr val="595959"/>
                  </a:solidFill>
                  <a:latin typeface="Arial"/>
                  <a:ea typeface="Arial"/>
                  <a:cs typeface="Arial"/>
                  <a:sym typeface="Arial"/>
                </a:rPr>
                <a:t>Taloudellinen tiilanne</a:t>
              </a:r>
              <a:endParaRPr sz="1800" b="0" i="0" u="none" strike="noStrike" cap="none" dirty="0">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dirty="0">
                  <a:solidFill>
                    <a:srgbClr val="595959"/>
                  </a:solidFill>
                  <a:latin typeface="Arial"/>
                  <a:ea typeface="Arial"/>
                  <a:cs typeface="Arial"/>
                  <a:sym typeface="Arial"/>
                </a:rPr>
                <a:t>Markkinatarjonta</a:t>
              </a:r>
              <a:endParaRPr sz="1800" b="0" i="0" u="none" strike="noStrike" cap="none" dirty="0">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dirty="0">
                  <a:solidFill>
                    <a:srgbClr val="595959"/>
                  </a:solidFill>
                  <a:latin typeface="Arial"/>
                  <a:ea typeface="Arial"/>
                  <a:cs typeface="Arial"/>
                  <a:sym typeface="Arial"/>
                </a:rPr>
                <a:t>Teknologiakehitys</a:t>
              </a:r>
              <a:endParaRPr sz="1800" b="0" i="0" u="none" strike="noStrike" cap="none" dirty="0">
                <a:solidFill>
                  <a:srgbClr val="000000"/>
                </a:solidFill>
                <a:latin typeface="Arial"/>
                <a:ea typeface="Arial"/>
                <a:cs typeface="Arial"/>
                <a:sym typeface="Arial"/>
              </a:endParaRPr>
            </a:p>
          </p:txBody>
        </p:sp>
      </p:grpSp>
      <p:sp>
        <p:nvSpPr>
          <p:cNvPr id="961" name="Google Shape;961;p20"/>
          <p:cNvSpPr txBox="1">
            <a:spLocks noGrp="1"/>
          </p:cNvSpPr>
          <p:nvPr>
            <p:ph type="body" idx="1"/>
          </p:nvPr>
        </p:nvSpPr>
        <p:spPr>
          <a:xfrm>
            <a:off x="661282" y="5338382"/>
            <a:ext cx="11186648" cy="1114954"/>
          </a:xfrm>
          <a:prstGeom prst="rect">
            <a:avLst/>
          </a:prstGeom>
          <a:noFill/>
          <a:ln>
            <a:noFill/>
          </a:ln>
        </p:spPr>
        <p:txBody>
          <a:bodyPr spcFirstLastPara="1" wrap="square" lIns="0" tIns="0" rIns="0" bIns="0" anchor="t" anchorCtr="0">
            <a:noAutofit/>
          </a:bodyPr>
          <a:lstStyle/>
          <a:p>
            <a:pPr marL="182563" lvl="0" indent="-182563" algn="l" rtl="0">
              <a:lnSpc>
                <a:spcPct val="90000"/>
              </a:lnSpc>
              <a:spcBef>
                <a:spcPts val="600"/>
              </a:spcBef>
              <a:spcAft>
                <a:spcPts val="0"/>
              </a:spcAft>
              <a:buSzPts val="1200"/>
              <a:buFont typeface="Arial"/>
              <a:buChar char="•"/>
            </a:pPr>
            <a:r>
              <a:rPr lang="fi-FI" sz="1400" dirty="0"/>
              <a:t>Yhteiset toimintatavat ja menettelyt tukevat muodostamista sekä yhteisten toimenpiteiden tunnistamista ja suunnittelua</a:t>
            </a:r>
            <a:endParaRPr sz="2800" dirty="0"/>
          </a:p>
          <a:p>
            <a:pPr marL="182563" lvl="0" indent="-182563" algn="l" rtl="0">
              <a:lnSpc>
                <a:spcPct val="90000"/>
              </a:lnSpc>
              <a:spcBef>
                <a:spcPts val="600"/>
              </a:spcBef>
              <a:spcAft>
                <a:spcPts val="0"/>
              </a:spcAft>
              <a:buSzPts val="1200"/>
              <a:buFont typeface="Arial"/>
              <a:buChar char="•"/>
            </a:pPr>
            <a:r>
              <a:rPr lang="fi-FI" sz="1400" dirty="0"/>
              <a:t>Yhteistyössä käsitellään keskeisimpiä suunnitelmia eri näkökulmista ja </a:t>
            </a:r>
            <a:r>
              <a:rPr lang="fi-FI" sz="1400" dirty="0" err="1"/>
              <a:t>yhteentoimivuutta</a:t>
            </a:r>
            <a:r>
              <a:rPr lang="fi-FI" sz="1400" dirty="0"/>
              <a:t> edistävällä tavalla</a:t>
            </a:r>
            <a:endParaRPr lang="fi-FI" sz="2800" dirty="0"/>
          </a:p>
          <a:p>
            <a:pPr marL="182563" lvl="0" indent="-182563" algn="l" rtl="0">
              <a:lnSpc>
                <a:spcPct val="90000"/>
              </a:lnSpc>
              <a:spcBef>
                <a:spcPts val="600"/>
              </a:spcBef>
              <a:spcAft>
                <a:spcPts val="0"/>
              </a:spcAft>
              <a:buSzPts val="1200"/>
              <a:buFont typeface="Arial"/>
              <a:buChar char="•"/>
            </a:pPr>
            <a:r>
              <a:rPr lang="fi-FI" sz="1400" dirty="0"/>
              <a:t>Ryhmien asettaminen ja vakiomenettelyt mahdollistavat toimintatapojen ja käsittely- ja valmisteluprosessien jatkuvan kehittämisen</a:t>
            </a:r>
            <a:endParaRPr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29"/>
          <p:cNvSpPr txBox="1">
            <a:spLocks noGrp="1"/>
          </p:cNvSpPr>
          <p:nvPr>
            <p:ph type="title"/>
          </p:nvPr>
        </p:nvSpPr>
        <p:spPr>
          <a:xfrm>
            <a:off x="614155" y="215534"/>
            <a:ext cx="10571480" cy="808455"/>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Clr>
                <a:schemeClr val="dk2"/>
              </a:buClr>
              <a:buSzPts val="3600"/>
              <a:buFont typeface="Arial Narrow"/>
              <a:buNone/>
            </a:pPr>
            <a:r>
              <a:rPr lang="fi-FI" dirty="0"/>
              <a:t>Yhteistyön vuosikelloon sidotut tehtävä (luonnos)</a:t>
            </a:r>
            <a:endParaRPr dirty="0"/>
          </a:p>
        </p:txBody>
      </p:sp>
      <p:sp>
        <p:nvSpPr>
          <p:cNvPr id="36" name="Ellipsi 35"/>
          <p:cNvSpPr/>
          <p:nvPr/>
        </p:nvSpPr>
        <p:spPr>
          <a:xfrm>
            <a:off x="3563560" y="1215409"/>
            <a:ext cx="4320000" cy="4320000"/>
          </a:xfrm>
          <a:prstGeom prst="ellipse">
            <a:avLst/>
          </a:prstGeom>
          <a:solidFill>
            <a:srgbClr val="5AB5EC">
              <a:lumMod val="20000"/>
              <a:lumOff val="8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grpSp>
        <p:nvGrpSpPr>
          <p:cNvPr id="37" name="Ryhmä 36"/>
          <p:cNvGrpSpPr/>
          <p:nvPr/>
        </p:nvGrpSpPr>
        <p:grpSpPr>
          <a:xfrm>
            <a:off x="2675560" y="1343409"/>
            <a:ext cx="6096000" cy="4064000"/>
            <a:chOff x="3048000" y="1397000"/>
            <a:chExt cx="6096000" cy="4064000"/>
          </a:xfrm>
        </p:grpSpPr>
        <p:sp>
          <p:nvSpPr>
            <p:cNvPr id="38" name="Suorakulmio 37"/>
            <p:cNvSpPr/>
            <p:nvPr/>
          </p:nvSpPr>
          <p:spPr>
            <a:xfrm rot="3600000" flipH="1">
              <a:off x="5952000" y="1045941"/>
              <a:ext cx="288000" cy="4766119"/>
            </a:xfrm>
            <a:prstGeom prst="rect">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graphicFrame>
          <p:nvGraphicFramePr>
            <p:cNvPr id="39" name="Kaavio 38"/>
            <p:cNvGraphicFramePr/>
            <p:nvPr/>
          </p:nvGraphicFramePr>
          <p:xfrm>
            <a:off x="3048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1" name="Ellipsi 40"/>
            <p:cNvSpPr/>
            <p:nvPr/>
          </p:nvSpPr>
          <p:spPr>
            <a:xfrm>
              <a:off x="4998000" y="2331000"/>
              <a:ext cx="2196000" cy="2196000"/>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grpSp>
      <p:sp>
        <p:nvSpPr>
          <p:cNvPr id="42" name="Kaari 41"/>
          <p:cNvSpPr/>
          <p:nvPr/>
        </p:nvSpPr>
        <p:spPr>
          <a:xfrm>
            <a:off x="4907992" y="2583561"/>
            <a:ext cx="1656000" cy="1656000"/>
          </a:xfrm>
          <a:prstGeom prst="arc">
            <a:avLst>
              <a:gd name="adj1" fmla="val 19908634"/>
              <a:gd name="adj2" fmla="val 7803311"/>
            </a:avLst>
          </a:prstGeom>
          <a:noFill/>
          <a:ln w="38100" cap="flat" cmpd="sng" algn="ctr">
            <a:solidFill>
              <a:srgbClr val="A34E96"/>
            </a:solidFill>
            <a:prstDash val="solid"/>
            <a:headEnd type="oval" w="med" len="med"/>
            <a:tailEnd type="triangle"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Arial"/>
              <a:ea typeface="+mn-ea"/>
              <a:cs typeface="+mn-cs"/>
            </a:endParaRPr>
          </a:p>
        </p:txBody>
      </p:sp>
      <p:sp>
        <p:nvSpPr>
          <p:cNvPr id="43" name="Kaari 42"/>
          <p:cNvSpPr/>
          <p:nvPr/>
        </p:nvSpPr>
        <p:spPr>
          <a:xfrm rot="10989268">
            <a:off x="4907808" y="2583561"/>
            <a:ext cx="1656000" cy="1656000"/>
          </a:xfrm>
          <a:prstGeom prst="arc">
            <a:avLst>
              <a:gd name="adj1" fmla="val 19908634"/>
              <a:gd name="adj2" fmla="val 7803311"/>
            </a:avLst>
          </a:prstGeom>
          <a:noFill/>
          <a:ln w="38100" cap="flat" cmpd="sng" algn="ctr">
            <a:solidFill>
              <a:srgbClr val="A34E96">
                <a:lumMod val="60000"/>
                <a:lumOff val="40000"/>
              </a:srgbClr>
            </a:solidFill>
            <a:prstDash val="solid"/>
            <a:headEnd type="oval" w="med" len="med"/>
            <a:tailEnd type="triangle"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Arial"/>
              <a:ea typeface="+mn-ea"/>
              <a:cs typeface="+mn-cs"/>
            </a:endParaRPr>
          </a:p>
        </p:txBody>
      </p:sp>
      <p:cxnSp>
        <p:nvCxnSpPr>
          <p:cNvPr id="44" name="Suora yhdysviiva 43"/>
          <p:cNvCxnSpPr/>
          <p:nvPr/>
        </p:nvCxnSpPr>
        <p:spPr>
          <a:xfrm flipH="1">
            <a:off x="1595792" y="3735689"/>
            <a:ext cx="2232000" cy="0"/>
          </a:xfrm>
          <a:prstGeom prst="line">
            <a:avLst/>
          </a:prstGeom>
          <a:noFill/>
          <a:ln w="38100" cap="flat" cmpd="sng" algn="ctr">
            <a:solidFill>
              <a:srgbClr val="304E88">
                <a:lumMod val="60000"/>
                <a:lumOff val="40000"/>
              </a:srgbClr>
            </a:solidFill>
            <a:prstDash val="solid"/>
            <a:headEnd type="oval" w="lg" len="lg"/>
          </a:ln>
          <a:effectLst/>
        </p:spPr>
      </p:cxnSp>
      <p:sp>
        <p:nvSpPr>
          <p:cNvPr id="45" name="Tekstiruutu 44"/>
          <p:cNvSpPr txBox="1"/>
          <p:nvPr/>
        </p:nvSpPr>
        <p:spPr>
          <a:xfrm>
            <a:off x="1120986" y="3913892"/>
            <a:ext cx="30307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a:ln>
                  <a:noFill/>
                </a:ln>
                <a:solidFill>
                  <a:srgbClr val="304E88"/>
                </a:solidFill>
                <a:effectLst/>
                <a:uLnTx/>
                <a:uFillTx/>
                <a:latin typeface="Arial"/>
                <a:ea typeface="+mn-ea"/>
                <a:cs typeface="+mn-cs"/>
              </a:rPr>
              <a:t>Tulevien vuosien tavoitteiden ja kehittämistarpeiden käsittely</a:t>
            </a:r>
          </a:p>
        </p:txBody>
      </p:sp>
      <p:grpSp>
        <p:nvGrpSpPr>
          <p:cNvPr id="46" name="Ryhmä 45"/>
          <p:cNvGrpSpPr/>
          <p:nvPr/>
        </p:nvGrpSpPr>
        <p:grpSpPr>
          <a:xfrm>
            <a:off x="1379536" y="3303641"/>
            <a:ext cx="540000" cy="540000"/>
            <a:chOff x="4217157" y="3563287"/>
            <a:chExt cx="432000" cy="432000"/>
          </a:xfrm>
        </p:grpSpPr>
        <p:sp>
          <p:nvSpPr>
            <p:cNvPr id="47" name="Ellipsi 46"/>
            <p:cNvSpPr/>
            <p:nvPr/>
          </p:nvSpPr>
          <p:spPr>
            <a:xfrm>
              <a:off x="4217157" y="3563287"/>
              <a:ext cx="432000" cy="432000"/>
            </a:xfrm>
            <a:prstGeom prst="ellipse">
              <a:avLst/>
            </a:prstGeom>
            <a:solidFill>
              <a:sysClr val="window" lastClr="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48" name="Kuva 47"/>
            <p:cNvPicPr>
              <a:picLocks noChangeAspect="1"/>
            </p:cNvPicPr>
            <p:nvPr/>
          </p:nvPicPr>
          <p:blipFill>
            <a:blip r:embed="rId4">
              <a:duotone>
                <a:srgbClr val="5AB5EC">
                  <a:shade val="45000"/>
                  <a:satMod val="135000"/>
                </a:srgbClr>
                <a:prstClr val="white"/>
              </a:duotone>
            </a:blip>
            <a:stretch>
              <a:fillRect/>
            </a:stretch>
          </p:blipFill>
          <p:spPr>
            <a:xfrm>
              <a:off x="4278795" y="3624925"/>
              <a:ext cx="308725" cy="308725"/>
            </a:xfrm>
            <a:prstGeom prst="rect">
              <a:avLst/>
            </a:prstGeom>
          </p:spPr>
        </p:pic>
      </p:grpSp>
      <p:cxnSp>
        <p:nvCxnSpPr>
          <p:cNvPr id="49" name="Suora yhdysviiva 48"/>
          <p:cNvCxnSpPr/>
          <p:nvPr/>
        </p:nvCxnSpPr>
        <p:spPr>
          <a:xfrm flipV="1">
            <a:off x="7608168" y="3536952"/>
            <a:ext cx="2520000" cy="26968"/>
          </a:xfrm>
          <a:prstGeom prst="line">
            <a:avLst/>
          </a:prstGeom>
          <a:noFill/>
          <a:ln w="38100" cap="flat" cmpd="sng" algn="ctr">
            <a:solidFill>
              <a:srgbClr val="304E88">
                <a:lumMod val="60000"/>
                <a:lumOff val="40000"/>
              </a:srgbClr>
            </a:solidFill>
            <a:prstDash val="solid"/>
            <a:headEnd type="oval" w="lg" len="lg"/>
          </a:ln>
          <a:effectLst/>
        </p:spPr>
      </p:cxnSp>
      <p:grpSp>
        <p:nvGrpSpPr>
          <p:cNvPr id="50" name="Ryhmä 49"/>
          <p:cNvGrpSpPr/>
          <p:nvPr/>
        </p:nvGrpSpPr>
        <p:grpSpPr>
          <a:xfrm>
            <a:off x="9804472" y="3140968"/>
            <a:ext cx="540000" cy="540000"/>
            <a:chOff x="4217157" y="3563287"/>
            <a:chExt cx="432000" cy="432000"/>
          </a:xfrm>
        </p:grpSpPr>
        <p:sp>
          <p:nvSpPr>
            <p:cNvPr id="51" name="Ellipsi 50"/>
            <p:cNvSpPr/>
            <p:nvPr/>
          </p:nvSpPr>
          <p:spPr>
            <a:xfrm>
              <a:off x="4217157" y="3563287"/>
              <a:ext cx="432000" cy="432000"/>
            </a:xfrm>
            <a:prstGeom prst="ellipse">
              <a:avLst/>
            </a:prstGeom>
            <a:solidFill>
              <a:sysClr val="window" lastClr="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52" name="Kuva 51"/>
            <p:cNvPicPr>
              <a:picLocks noChangeAspect="1"/>
            </p:cNvPicPr>
            <p:nvPr/>
          </p:nvPicPr>
          <p:blipFill>
            <a:blip r:embed="rId4">
              <a:duotone>
                <a:srgbClr val="5AB5EC">
                  <a:shade val="45000"/>
                  <a:satMod val="135000"/>
                </a:srgbClr>
                <a:prstClr val="white"/>
              </a:duotone>
            </a:blip>
            <a:stretch>
              <a:fillRect/>
            </a:stretch>
          </p:blipFill>
          <p:spPr>
            <a:xfrm>
              <a:off x="4278795" y="3624925"/>
              <a:ext cx="308725" cy="308725"/>
            </a:xfrm>
            <a:prstGeom prst="rect">
              <a:avLst/>
            </a:prstGeom>
          </p:spPr>
        </p:pic>
      </p:grpSp>
      <p:sp>
        <p:nvSpPr>
          <p:cNvPr id="53" name="Tekstiruutu 52"/>
          <p:cNvSpPr txBox="1"/>
          <p:nvPr/>
        </p:nvSpPr>
        <p:spPr>
          <a:xfrm>
            <a:off x="7284424" y="3662384"/>
            <a:ext cx="2628000"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a:ln>
                  <a:noFill/>
                </a:ln>
                <a:solidFill>
                  <a:srgbClr val="304E88"/>
                </a:solidFill>
                <a:effectLst/>
                <a:uLnTx/>
                <a:uFillTx/>
                <a:latin typeface="Arial"/>
                <a:ea typeface="+mn-ea"/>
                <a:cs typeface="+mn-cs"/>
              </a:rPr>
              <a:t>Seuraavan vuoden tavoitteiden ja  kehitysehdotusten käsittely</a:t>
            </a:r>
          </a:p>
        </p:txBody>
      </p:sp>
      <p:sp>
        <p:nvSpPr>
          <p:cNvPr id="54" name="Kaari 53"/>
          <p:cNvSpPr/>
          <p:nvPr/>
        </p:nvSpPr>
        <p:spPr>
          <a:xfrm rot="10989268">
            <a:off x="3784812" y="1532573"/>
            <a:ext cx="3780000" cy="3780000"/>
          </a:xfrm>
          <a:prstGeom prst="arc">
            <a:avLst>
              <a:gd name="adj1" fmla="val 15066204"/>
              <a:gd name="adj2" fmla="val 20157158"/>
            </a:avLst>
          </a:prstGeom>
          <a:noFill/>
          <a:ln w="38100" cap="flat" cmpd="sng" algn="ctr">
            <a:solidFill>
              <a:srgbClr val="A0CD3D"/>
            </a:solidFill>
            <a:prstDash val="solid"/>
            <a:headEnd type="oval" w="lg" len="lg"/>
            <a:tailEnd type="oval"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Arial"/>
              <a:ea typeface="+mn-ea"/>
              <a:cs typeface="+mn-cs"/>
            </a:endParaRPr>
          </a:p>
        </p:txBody>
      </p:sp>
      <p:sp>
        <p:nvSpPr>
          <p:cNvPr id="55" name="Kaari 54"/>
          <p:cNvSpPr/>
          <p:nvPr/>
        </p:nvSpPr>
        <p:spPr>
          <a:xfrm rot="843887">
            <a:off x="3821505" y="1532573"/>
            <a:ext cx="3780000" cy="3780000"/>
          </a:xfrm>
          <a:prstGeom prst="arc">
            <a:avLst>
              <a:gd name="adj1" fmla="val 17754296"/>
              <a:gd name="adj2" fmla="val 20157158"/>
            </a:avLst>
          </a:prstGeom>
          <a:noFill/>
          <a:ln w="38100" cap="flat" cmpd="sng" algn="ctr">
            <a:solidFill>
              <a:srgbClr val="A0CD3D"/>
            </a:solidFill>
            <a:prstDash val="solid"/>
            <a:headEnd type="oval" w="lg" len="lg"/>
            <a:tailEnd type="oval"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Arial"/>
              <a:ea typeface="+mn-ea"/>
              <a:cs typeface="+mn-cs"/>
            </a:endParaRPr>
          </a:p>
        </p:txBody>
      </p:sp>
      <p:cxnSp>
        <p:nvCxnSpPr>
          <p:cNvPr id="56" name="Suora yhdysviiva 55"/>
          <p:cNvCxnSpPr/>
          <p:nvPr/>
        </p:nvCxnSpPr>
        <p:spPr>
          <a:xfrm flipV="1">
            <a:off x="6708008" y="1719465"/>
            <a:ext cx="3348000" cy="26968"/>
          </a:xfrm>
          <a:prstGeom prst="line">
            <a:avLst/>
          </a:prstGeom>
          <a:noFill/>
          <a:ln w="38100" cap="flat" cmpd="sng" algn="ctr">
            <a:solidFill>
              <a:srgbClr val="304E88">
                <a:lumMod val="60000"/>
                <a:lumOff val="40000"/>
              </a:srgbClr>
            </a:solidFill>
            <a:prstDash val="solid"/>
            <a:headEnd type="oval" w="lg" len="lg"/>
          </a:ln>
          <a:effectLst/>
        </p:spPr>
      </p:cxnSp>
      <p:grpSp>
        <p:nvGrpSpPr>
          <p:cNvPr id="57" name="Ryhmä 56"/>
          <p:cNvGrpSpPr/>
          <p:nvPr/>
        </p:nvGrpSpPr>
        <p:grpSpPr>
          <a:xfrm>
            <a:off x="9585081" y="1379526"/>
            <a:ext cx="507303" cy="483955"/>
            <a:chOff x="4217157" y="3563287"/>
            <a:chExt cx="432000" cy="432000"/>
          </a:xfrm>
        </p:grpSpPr>
        <p:sp>
          <p:nvSpPr>
            <p:cNvPr id="58" name="Ellipsi 57"/>
            <p:cNvSpPr/>
            <p:nvPr/>
          </p:nvSpPr>
          <p:spPr>
            <a:xfrm>
              <a:off x="4217157" y="3563287"/>
              <a:ext cx="432000" cy="432000"/>
            </a:xfrm>
            <a:prstGeom prst="ellipse">
              <a:avLst/>
            </a:prstGeom>
            <a:solidFill>
              <a:sysClr val="window" lastClr="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59" name="Kuva 58"/>
            <p:cNvPicPr>
              <a:picLocks noChangeAspect="1"/>
            </p:cNvPicPr>
            <p:nvPr/>
          </p:nvPicPr>
          <p:blipFill>
            <a:blip r:embed="rId4">
              <a:duotone>
                <a:srgbClr val="5AB5EC">
                  <a:shade val="45000"/>
                  <a:satMod val="135000"/>
                </a:srgbClr>
                <a:prstClr val="white"/>
              </a:duotone>
            </a:blip>
            <a:stretch>
              <a:fillRect/>
            </a:stretch>
          </p:blipFill>
          <p:spPr>
            <a:xfrm>
              <a:off x="4278795" y="3624925"/>
              <a:ext cx="308725" cy="308725"/>
            </a:xfrm>
            <a:prstGeom prst="rect">
              <a:avLst/>
            </a:prstGeom>
          </p:spPr>
        </p:pic>
      </p:grpSp>
      <p:sp>
        <p:nvSpPr>
          <p:cNvPr id="60" name="Tekstiruutu 59"/>
          <p:cNvSpPr txBox="1"/>
          <p:nvPr/>
        </p:nvSpPr>
        <p:spPr>
          <a:xfrm>
            <a:off x="7428392" y="1791473"/>
            <a:ext cx="27360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a:ln>
                  <a:noFill/>
                </a:ln>
                <a:solidFill>
                  <a:srgbClr val="304E88"/>
                </a:solidFill>
                <a:effectLst/>
                <a:uLnTx/>
                <a:uFillTx/>
                <a:latin typeface="Arial"/>
                <a:ea typeface="+mn-ea"/>
                <a:cs typeface="+mn-cs"/>
              </a:rPr>
              <a:t>Yhteistyön edellisen vuoden arviointi ja toiminta-suunnitelman päivitys</a:t>
            </a:r>
          </a:p>
        </p:txBody>
      </p:sp>
      <p:cxnSp>
        <p:nvCxnSpPr>
          <p:cNvPr id="61" name="Suora yhdysviiva 60"/>
          <p:cNvCxnSpPr/>
          <p:nvPr/>
        </p:nvCxnSpPr>
        <p:spPr>
          <a:xfrm flipH="1">
            <a:off x="2243512" y="5022617"/>
            <a:ext cx="2448000" cy="0"/>
          </a:xfrm>
          <a:prstGeom prst="line">
            <a:avLst/>
          </a:prstGeom>
          <a:noFill/>
          <a:ln w="38100" cap="flat" cmpd="sng" algn="ctr">
            <a:solidFill>
              <a:srgbClr val="A0CD3D"/>
            </a:solidFill>
            <a:prstDash val="solid"/>
          </a:ln>
          <a:effectLst/>
        </p:spPr>
      </p:cxnSp>
      <p:sp>
        <p:nvSpPr>
          <p:cNvPr id="62" name="Tekstiruutu 61"/>
          <p:cNvSpPr txBox="1"/>
          <p:nvPr/>
        </p:nvSpPr>
        <p:spPr>
          <a:xfrm>
            <a:off x="2315520" y="5103841"/>
            <a:ext cx="28329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a:ln>
                  <a:noFill/>
                </a:ln>
                <a:solidFill>
                  <a:srgbClr val="A0CD3D">
                    <a:lumMod val="50000"/>
                  </a:srgbClr>
                </a:solidFill>
                <a:effectLst/>
                <a:uLnTx/>
                <a:uFillTx/>
                <a:latin typeface="Arial"/>
                <a:ea typeface="+mn-ea"/>
                <a:cs typeface="+mn-cs"/>
              </a:rPr>
              <a:t>Tilannekuvan päivittäminen ja kehitystarpeiden kokoaminen</a:t>
            </a:r>
          </a:p>
        </p:txBody>
      </p:sp>
      <p:grpSp>
        <p:nvGrpSpPr>
          <p:cNvPr id="63" name="Ryhmä 62"/>
          <p:cNvGrpSpPr/>
          <p:nvPr/>
        </p:nvGrpSpPr>
        <p:grpSpPr>
          <a:xfrm>
            <a:off x="1811464" y="4707857"/>
            <a:ext cx="540000" cy="540000"/>
            <a:chOff x="4217157" y="3563287"/>
            <a:chExt cx="432000" cy="432000"/>
          </a:xfrm>
        </p:grpSpPr>
        <p:sp>
          <p:nvSpPr>
            <p:cNvPr id="64" name="Ellipsi 63"/>
            <p:cNvSpPr/>
            <p:nvPr/>
          </p:nvSpPr>
          <p:spPr>
            <a:xfrm>
              <a:off x="4217157" y="3563287"/>
              <a:ext cx="432000" cy="432000"/>
            </a:xfrm>
            <a:prstGeom prst="ellipse">
              <a:avLst/>
            </a:prstGeom>
            <a:solidFill>
              <a:sysClr val="window" lastClr="FFFFFF"/>
            </a:solidFill>
            <a:ln w="25400" cap="flat" cmpd="sng" algn="ctr">
              <a:solidFill>
                <a:srgbClr val="A0CD3D">
                  <a:lumMod val="75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65" name="Kuva 64"/>
            <p:cNvPicPr>
              <a:picLocks noChangeAspect="1"/>
            </p:cNvPicPr>
            <p:nvPr/>
          </p:nvPicPr>
          <p:blipFill>
            <a:blip r:embed="rId4">
              <a:duotone>
                <a:srgbClr val="A0CD3D">
                  <a:shade val="45000"/>
                  <a:satMod val="135000"/>
                </a:srgbClr>
                <a:prstClr val="white"/>
              </a:duotone>
            </a:blip>
            <a:stretch>
              <a:fillRect/>
            </a:stretch>
          </p:blipFill>
          <p:spPr>
            <a:xfrm>
              <a:off x="4278795" y="3624925"/>
              <a:ext cx="308725" cy="308725"/>
            </a:xfrm>
            <a:prstGeom prst="rect">
              <a:avLst/>
            </a:prstGeom>
          </p:spPr>
        </p:pic>
      </p:grpSp>
      <p:cxnSp>
        <p:nvCxnSpPr>
          <p:cNvPr id="66" name="Suora yhdysviiva 65"/>
          <p:cNvCxnSpPr/>
          <p:nvPr/>
        </p:nvCxnSpPr>
        <p:spPr>
          <a:xfrm flipH="1">
            <a:off x="7428088" y="2655569"/>
            <a:ext cx="2772000" cy="0"/>
          </a:xfrm>
          <a:prstGeom prst="line">
            <a:avLst/>
          </a:prstGeom>
          <a:noFill/>
          <a:ln w="38100" cap="flat" cmpd="sng" algn="ctr">
            <a:solidFill>
              <a:srgbClr val="A0CD3D"/>
            </a:solidFill>
            <a:prstDash val="solid"/>
          </a:ln>
          <a:effectLst/>
        </p:spPr>
      </p:cxnSp>
      <p:grpSp>
        <p:nvGrpSpPr>
          <p:cNvPr id="67" name="Ryhmä 66"/>
          <p:cNvGrpSpPr/>
          <p:nvPr/>
        </p:nvGrpSpPr>
        <p:grpSpPr>
          <a:xfrm>
            <a:off x="9876480" y="2295529"/>
            <a:ext cx="540000" cy="540000"/>
            <a:chOff x="4217157" y="3563287"/>
            <a:chExt cx="432000" cy="432000"/>
          </a:xfrm>
        </p:grpSpPr>
        <p:sp>
          <p:nvSpPr>
            <p:cNvPr id="68" name="Ellipsi 67"/>
            <p:cNvSpPr/>
            <p:nvPr/>
          </p:nvSpPr>
          <p:spPr>
            <a:xfrm>
              <a:off x="4217157" y="3563287"/>
              <a:ext cx="432000" cy="432000"/>
            </a:xfrm>
            <a:prstGeom prst="ellipse">
              <a:avLst/>
            </a:prstGeom>
            <a:solidFill>
              <a:sysClr val="window" lastClr="FFFFFF"/>
            </a:solidFill>
            <a:ln w="25400" cap="flat" cmpd="sng" algn="ctr">
              <a:solidFill>
                <a:srgbClr val="A0CD3D">
                  <a:lumMod val="75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69" name="Kuva 68"/>
            <p:cNvPicPr>
              <a:picLocks noChangeAspect="1"/>
            </p:cNvPicPr>
            <p:nvPr/>
          </p:nvPicPr>
          <p:blipFill>
            <a:blip r:embed="rId4">
              <a:duotone>
                <a:srgbClr val="A0CD3D">
                  <a:shade val="45000"/>
                  <a:satMod val="135000"/>
                </a:srgbClr>
                <a:prstClr val="white"/>
              </a:duotone>
            </a:blip>
            <a:stretch>
              <a:fillRect/>
            </a:stretch>
          </p:blipFill>
          <p:spPr>
            <a:xfrm>
              <a:off x="4278795" y="3624925"/>
              <a:ext cx="308725" cy="308725"/>
            </a:xfrm>
            <a:prstGeom prst="rect">
              <a:avLst/>
            </a:prstGeom>
          </p:spPr>
        </p:pic>
      </p:grpSp>
      <p:sp>
        <p:nvSpPr>
          <p:cNvPr id="70" name="Tekstiruutu 69"/>
          <p:cNvSpPr txBox="1"/>
          <p:nvPr/>
        </p:nvSpPr>
        <p:spPr>
          <a:xfrm>
            <a:off x="7644112" y="2727577"/>
            <a:ext cx="244827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a:ln>
                  <a:noFill/>
                </a:ln>
                <a:solidFill>
                  <a:srgbClr val="A0CD3D">
                    <a:lumMod val="50000"/>
                  </a:srgbClr>
                </a:solidFill>
                <a:effectLst/>
                <a:uLnTx/>
                <a:uFillTx/>
                <a:latin typeface="Arial"/>
                <a:ea typeface="+mn-ea"/>
                <a:cs typeface="+mn-cs"/>
              </a:rPr>
              <a:t>Tilannekuvan päivittäminen ja kehitystarpeiden kokoaminen</a:t>
            </a:r>
          </a:p>
        </p:txBody>
      </p:sp>
      <p:sp>
        <p:nvSpPr>
          <p:cNvPr id="71" name="Kaari 70"/>
          <p:cNvSpPr/>
          <p:nvPr/>
        </p:nvSpPr>
        <p:spPr>
          <a:xfrm rot="18348622">
            <a:off x="3784812" y="1495226"/>
            <a:ext cx="3780000" cy="3780000"/>
          </a:xfrm>
          <a:prstGeom prst="arc">
            <a:avLst>
              <a:gd name="adj1" fmla="val 17104983"/>
              <a:gd name="adj2" fmla="val 20157158"/>
            </a:avLst>
          </a:prstGeom>
          <a:noFill/>
          <a:ln w="38100" cap="flat" cmpd="sng" algn="ctr">
            <a:solidFill>
              <a:srgbClr val="A0CD3D"/>
            </a:solidFill>
            <a:prstDash val="solid"/>
            <a:headEnd type="oval" w="lg" len="lg"/>
            <a:tailEnd type="oval"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Arial"/>
              <a:ea typeface="+mn-ea"/>
              <a:cs typeface="+mn-cs"/>
            </a:endParaRPr>
          </a:p>
        </p:txBody>
      </p:sp>
      <p:cxnSp>
        <p:nvCxnSpPr>
          <p:cNvPr id="72" name="Suora yhdysviiva 71"/>
          <p:cNvCxnSpPr/>
          <p:nvPr/>
        </p:nvCxnSpPr>
        <p:spPr>
          <a:xfrm flipH="1">
            <a:off x="2135896" y="1575449"/>
            <a:ext cx="3024000" cy="0"/>
          </a:xfrm>
          <a:prstGeom prst="line">
            <a:avLst/>
          </a:prstGeom>
          <a:noFill/>
          <a:ln w="38100" cap="flat" cmpd="sng" algn="ctr">
            <a:solidFill>
              <a:srgbClr val="A0CD3D"/>
            </a:solidFill>
            <a:prstDash val="solid"/>
          </a:ln>
          <a:effectLst/>
        </p:spPr>
      </p:cxnSp>
      <p:grpSp>
        <p:nvGrpSpPr>
          <p:cNvPr id="73" name="Ryhmä 72"/>
          <p:cNvGrpSpPr/>
          <p:nvPr/>
        </p:nvGrpSpPr>
        <p:grpSpPr>
          <a:xfrm>
            <a:off x="1919536" y="1287417"/>
            <a:ext cx="540000" cy="540000"/>
            <a:chOff x="4217157" y="3563287"/>
            <a:chExt cx="432000" cy="432000"/>
          </a:xfrm>
        </p:grpSpPr>
        <p:sp>
          <p:nvSpPr>
            <p:cNvPr id="74" name="Ellipsi 73"/>
            <p:cNvSpPr/>
            <p:nvPr/>
          </p:nvSpPr>
          <p:spPr>
            <a:xfrm>
              <a:off x="4217157" y="3563287"/>
              <a:ext cx="432000" cy="432000"/>
            </a:xfrm>
            <a:prstGeom prst="ellipse">
              <a:avLst/>
            </a:prstGeom>
            <a:solidFill>
              <a:sysClr val="window" lastClr="FFFFFF"/>
            </a:solidFill>
            <a:ln w="25400" cap="flat" cmpd="sng" algn="ctr">
              <a:solidFill>
                <a:srgbClr val="A0CD3D">
                  <a:lumMod val="75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75" name="Kuva 74"/>
            <p:cNvPicPr>
              <a:picLocks noChangeAspect="1"/>
            </p:cNvPicPr>
            <p:nvPr/>
          </p:nvPicPr>
          <p:blipFill>
            <a:blip r:embed="rId4">
              <a:duotone>
                <a:srgbClr val="A0CD3D">
                  <a:shade val="45000"/>
                  <a:satMod val="135000"/>
                </a:srgbClr>
                <a:prstClr val="white"/>
              </a:duotone>
            </a:blip>
            <a:stretch>
              <a:fillRect/>
            </a:stretch>
          </p:blipFill>
          <p:spPr>
            <a:xfrm>
              <a:off x="4278795" y="3624925"/>
              <a:ext cx="308725" cy="308725"/>
            </a:xfrm>
            <a:prstGeom prst="rect">
              <a:avLst/>
            </a:prstGeom>
          </p:spPr>
        </p:pic>
      </p:grpSp>
      <p:sp>
        <p:nvSpPr>
          <p:cNvPr id="76" name="Tekstiruutu 75"/>
          <p:cNvSpPr txBox="1"/>
          <p:nvPr/>
        </p:nvSpPr>
        <p:spPr>
          <a:xfrm>
            <a:off x="2423592" y="1647457"/>
            <a:ext cx="226404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a:ln>
                  <a:noFill/>
                </a:ln>
                <a:solidFill>
                  <a:srgbClr val="A0CD3D">
                    <a:lumMod val="50000"/>
                  </a:srgbClr>
                </a:solidFill>
                <a:effectLst/>
                <a:uLnTx/>
                <a:uFillTx/>
                <a:latin typeface="Arial"/>
                <a:ea typeface="+mn-ea"/>
                <a:cs typeface="+mn-cs"/>
              </a:rPr>
              <a:t>Yhteistyön edellisen vuoden arviointi ja kehittämistarpeet</a:t>
            </a:r>
          </a:p>
        </p:txBody>
      </p:sp>
      <p:sp>
        <p:nvSpPr>
          <p:cNvPr id="77" name="Tekstiruutu 76"/>
          <p:cNvSpPr txBox="1"/>
          <p:nvPr/>
        </p:nvSpPr>
        <p:spPr>
          <a:xfrm>
            <a:off x="5358820" y="3422573"/>
            <a:ext cx="15952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A34E96">
                    <a:lumMod val="75000"/>
                  </a:srgbClr>
                </a:solidFill>
                <a:effectLst/>
                <a:uLnTx/>
                <a:uFillTx/>
                <a:latin typeface="Arial"/>
                <a:ea typeface="+mn-ea"/>
                <a:cs typeface="+mn-cs"/>
              </a:rPr>
              <a:t>Viranomaisten vuosisuunnittelu</a:t>
            </a:r>
          </a:p>
        </p:txBody>
      </p:sp>
      <p:sp>
        <p:nvSpPr>
          <p:cNvPr id="78" name="Tekstiruutu 77"/>
          <p:cNvSpPr txBox="1"/>
          <p:nvPr/>
        </p:nvSpPr>
        <p:spPr>
          <a:xfrm>
            <a:off x="4589531" y="2666021"/>
            <a:ext cx="15952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A34E96"/>
                </a:solidFill>
                <a:effectLst/>
                <a:uLnTx/>
                <a:uFillTx/>
                <a:latin typeface="Arial"/>
                <a:ea typeface="+mn-ea"/>
                <a:cs typeface="+mn-cs"/>
              </a:rPr>
              <a:t>Viranomaisten tulevien vuosien suunnittelu</a:t>
            </a:r>
          </a:p>
        </p:txBody>
      </p:sp>
      <p:sp>
        <p:nvSpPr>
          <p:cNvPr id="79" name="Sisällön paikkamerkki 2"/>
          <p:cNvSpPr txBox="1">
            <a:spLocks/>
          </p:cNvSpPr>
          <p:nvPr/>
        </p:nvSpPr>
        <p:spPr>
          <a:xfrm>
            <a:off x="875864" y="5715220"/>
            <a:ext cx="10836760" cy="666108"/>
          </a:xfrm>
          <a:prstGeom prst="rect">
            <a:avLst/>
          </a:prstGeom>
        </p:spPr>
        <p:txBody>
          <a:bodyPr vert="horz" lIns="91440" tIns="45720" rIns="91440" bIns="45720" rtlCol="0">
            <a:noAutofit/>
          </a:bodyPr>
          <a:lstStyle>
            <a:lvl1pPr marL="474121" indent="-474121" algn="l" defTabSz="1219170" rtl="0" eaLnBrk="1" latinLnBrk="0" hangingPunct="1">
              <a:spcBef>
                <a:spcPts val="0"/>
              </a:spcBef>
              <a:spcAft>
                <a:spcPts val="1600"/>
              </a:spcAft>
              <a:buFont typeface="Verdana" panose="020B0604030504040204" pitchFamily="34" charset="0"/>
              <a:buChar char="‒"/>
              <a:defRPr sz="1867" kern="1200">
                <a:solidFill>
                  <a:schemeClr val="tx1"/>
                </a:solidFill>
                <a:latin typeface="+mn-lt"/>
                <a:ea typeface="+mn-ea"/>
                <a:cs typeface="+mn-cs"/>
              </a:defRPr>
            </a:lvl1pPr>
            <a:lvl2pPr marL="958827" indent="-484705" algn="l" defTabSz="1219170" rtl="0" eaLnBrk="1" latinLnBrk="0" hangingPunct="1">
              <a:spcBef>
                <a:spcPts val="0"/>
              </a:spcBef>
              <a:spcAft>
                <a:spcPts val="1600"/>
              </a:spcAft>
              <a:buFont typeface="Verdana" panose="020B0604030504040204" pitchFamily="34" charset="0"/>
              <a:buChar char="‒"/>
              <a:defRPr sz="1867" kern="1200">
                <a:solidFill>
                  <a:schemeClr val="tx1"/>
                </a:solidFill>
                <a:latin typeface="+mn-lt"/>
                <a:ea typeface="+mn-ea"/>
                <a:cs typeface="+mn-cs"/>
              </a:defRPr>
            </a:lvl2pPr>
            <a:lvl3pPr marL="1557828" indent="-484705" algn="l" defTabSz="1219170" rtl="0" eaLnBrk="1" latinLnBrk="0" hangingPunct="1">
              <a:spcBef>
                <a:spcPts val="0"/>
              </a:spcBef>
              <a:spcAft>
                <a:spcPts val="1600"/>
              </a:spcAft>
              <a:buFont typeface="Verdana" panose="020B0604030504040204" pitchFamily="34" charset="0"/>
              <a:buChar char="‒"/>
              <a:defRPr sz="1867" kern="1200">
                <a:solidFill>
                  <a:schemeClr val="tx1"/>
                </a:solidFill>
                <a:latin typeface="+mn-lt"/>
                <a:ea typeface="+mn-ea"/>
                <a:cs typeface="+mn-cs"/>
              </a:defRPr>
            </a:lvl3pPr>
            <a:lvl4pPr marL="1915536" indent="-241294" algn="l" defTabSz="1219170" rtl="0" eaLnBrk="1" latinLnBrk="0" hangingPunct="1">
              <a:spcBef>
                <a:spcPts val="0"/>
              </a:spcBef>
              <a:spcAft>
                <a:spcPts val="1600"/>
              </a:spcAft>
              <a:buFont typeface="Verdana" panose="020B0604030504040204" pitchFamily="34" charset="0"/>
              <a:buChar char="‒"/>
              <a:defRPr sz="1867" kern="1200">
                <a:solidFill>
                  <a:schemeClr val="tx1"/>
                </a:solidFill>
                <a:latin typeface="+mn-lt"/>
                <a:ea typeface="+mn-ea"/>
                <a:cs typeface="+mn-cs"/>
              </a:defRPr>
            </a:lvl4pPr>
            <a:lvl5pPr marL="2148364" indent="-232828" algn="l" defTabSz="1219170" rtl="0" eaLnBrk="1" latinLnBrk="0" hangingPunct="1">
              <a:spcBef>
                <a:spcPts val="0"/>
              </a:spcBef>
              <a:spcAft>
                <a:spcPts val="1600"/>
              </a:spcAft>
              <a:buFont typeface="Verdana" panose="020B0604030504040204"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 typeface="Verdana" panose="020B0604030504040204" pitchFamily="34" charset="0"/>
              <a:buNone/>
              <a:tabLst/>
              <a:defRPr/>
            </a:pPr>
            <a:r>
              <a:rPr kumimoji="0" lang="fi-FI" sz="1400" b="1" i="0" u="none" strike="noStrike" kern="1200" cap="none" spc="0" normalizeH="0" baseline="0" noProof="0">
                <a:ln>
                  <a:noFill/>
                </a:ln>
                <a:solidFill>
                  <a:sysClr val="windowText" lastClr="000000"/>
                </a:solidFill>
                <a:effectLst/>
                <a:uLnTx/>
                <a:uFillTx/>
                <a:latin typeface="Arial"/>
                <a:ea typeface="+mn-ea"/>
                <a:cs typeface="+mn-cs"/>
              </a:rPr>
              <a:t>Julkisen hallinnon viranomaisten toimintaa paremmin tukeva yhteistyö, esim.</a:t>
            </a:r>
            <a:r>
              <a:rPr kumimoji="0" lang="fi-FI" sz="1400" b="0" i="0" u="none" strike="noStrike" kern="1200" cap="none" spc="0" normalizeH="0" baseline="0" noProof="0">
                <a:ln>
                  <a:noFill/>
                </a:ln>
                <a:solidFill>
                  <a:sysClr val="windowText" lastClr="000000"/>
                </a:solidFill>
                <a:effectLst/>
                <a:uLnTx/>
                <a:uFillTx/>
                <a:latin typeface="Arial"/>
                <a:ea typeface="+mn-ea"/>
                <a:cs typeface="+mn-cs"/>
              </a:rPr>
              <a:t> </a:t>
            </a:r>
          </a:p>
          <a:p>
            <a:pPr marL="182563" marR="0" lvl="0" indent="-18256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ysClr val="windowText" lastClr="000000"/>
                </a:solidFill>
                <a:effectLst/>
                <a:uLnTx/>
                <a:uFillTx/>
                <a:latin typeface="Arial"/>
                <a:ea typeface="+mn-ea"/>
                <a:cs typeface="+mn-cs"/>
              </a:rPr>
              <a:t>Viranomaisten kehys-/suunnittelukausien suunnittelu (tilannekuvan muodostaminen/päivitys, yhteisten tavoitteiden ja toimenpiteiden muodostaminen) </a:t>
            </a:r>
          </a:p>
          <a:p>
            <a:pPr marL="182563" marR="0" lvl="0" indent="-18256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ysClr val="windowText" lastClr="000000"/>
                </a:solidFill>
                <a:effectLst/>
                <a:uLnTx/>
                <a:uFillTx/>
                <a:latin typeface="Arial"/>
                <a:ea typeface="+mn-ea"/>
                <a:cs typeface="+mn-cs"/>
              </a:rPr>
              <a:t>Viranomaisten vuosisuunnittelu (tilannekuvan päivitys yhteisten toimenpiteiden suunnittelu) </a:t>
            </a:r>
            <a:endParaRPr kumimoji="0" lang="fi-FI" sz="14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2812435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24"/>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lt1"/>
              </a:buClr>
              <a:buSzPts val="4100"/>
              <a:buFont typeface="Arial Narrow"/>
              <a:buNone/>
            </a:pPr>
            <a:r>
              <a:rPr lang="fi-FI"/>
              <a:t>Prosessikuvauksia ja toimintaohjeita</a:t>
            </a:r>
            <a:endParaRPr/>
          </a:p>
        </p:txBody>
      </p:sp>
      <p:sp>
        <p:nvSpPr>
          <p:cNvPr id="1096" name="Google Shape;1096;p24"/>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900"/>
              <a:buNone/>
            </a:pPr>
            <a:fld id="{00000000-1234-1234-1234-123412341234}" type="slidenum">
              <a:rPr lang="fi-FI"/>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61"/>
          <p:cNvSpPr txBox="1">
            <a:spLocks noGrp="1"/>
          </p:cNvSpPr>
          <p:nvPr>
            <p:ph type="title"/>
          </p:nvPr>
        </p:nvSpPr>
        <p:spPr>
          <a:xfrm>
            <a:off x="387077" y="87215"/>
            <a:ext cx="11466463" cy="1006696"/>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Clr>
                <a:schemeClr val="dk2"/>
              </a:buClr>
              <a:buSzPts val="3600"/>
              <a:buFont typeface="Arial Narrow"/>
              <a:buNone/>
            </a:pPr>
            <a:r>
              <a:rPr lang="fi-FI" dirty="0"/>
              <a:t>Toimintaprosessi ja toimintaohjeet kokonaisuutena</a:t>
            </a:r>
            <a:endParaRPr dirty="0"/>
          </a:p>
        </p:txBody>
      </p:sp>
      <p:sp>
        <p:nvSpPr>
          <p:cNvPr id="1102" name="Google Shape;1102;p61"/>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900"/>
              <a:buNone/>
            </a:pPr>
            <a:fld id="{00000000-1234-1234-1234-123412341234}" type="slidenum">
              <a:rPr lang="fi-FI"/>
              <a:t>25</a:t>
            </a:fld>
            <a:endParaRPr/>
          </a:p>
        </p:txBody>
      </p:sp>
      <p:graphicFrame>
        <p:nvGraphicFramePr>
          <p:cNvPr id="1103" name="Google Shape;1103;p61"/>
          <p:cNvGraphicFramePr/>
          <p:nvPr>
            <p:extLst>
              <p:ext uri="{D42A27DB-BD31-4B8C-83A1-F6EECF244321}">
                <p14:modId xmlns:p14="http://schemas.microsoft.com/office/powerpoint/2010/main" val="1857690465"/>
              </p:ext>
            </p:extLst>
          </p:nvPr>
        </p:nvGraphicFramePr>
        <p:xfrm>
          <a:off x="342199" y="1004157"/>
          <a:ext cx="11567402" cy="5057403"/>
        </p:xfrm>
        <a:graphic>
          <a:graphicData uri="http://schemas.openxmlformats.org/drawingml/2006/table">
            <a:tbl>
              <a:tblPr firstRow="1" firstCol="1" bandRow="1">
                <a:noFill/>
                <a:tableStyleId>{5F73B4B4-EECE-49DB-A554-87C3DB5FA4F1}</a:tableStyleId>
              </a:tblPr>
              <a:tblGrid>
                <a:gridCol w="1218377">
                  <a:extLst>
                    <a:ext uri="{9D8B030D-6E8A-4147-A177-3AD203B41FA5}">
                      <a16:colId xmlns:a16="http://schemas.microsoft.com/office/drawing/2014/main" val="20000"/>
                    </a:ext>
                  </a:extLst>
                </a:gridCol>
                <a:gridCol w="2284519">
                  <a:extLst>
                    <a:ext uri="{9D8B030D-6E8A-4147-A177-3AD203B41FA5}">
                      <a16:colId xmlns:a16="http://schemas.microsoft.com/office/drawing/2014/main" val="20001"/>
                    </a:ext>
                  </a:extLst>
                </a:gridCol>
                <a:gridCol w="1855091">
                  <a:extLst>
                    <a:ext uri="{9D8B030D-6E8A-4147-A177-3AD203B41FA5}">
                      <a16:colId xmlns:a16="http://schemas.microsoft.com/office/drawing/2014/main" val="20002"/>
                    </a:ext>
                  </a:extLst>
                </a:gridCol>
                <a:gridCol w="2069805">
                  <a:extLst>
                    <a:ext uri="{9D8B030D-6E8A-4147-A177-3AD203B41FA5}">
                      <a16:colId xmlns:a16="http://schemas.microsoft.com/office/drawing/2014/main" val="20003"/>
                    </a:ext>
                  </a:extLst>
                </a:gridCol>
                <a:gridCol w="2069805">
                  <a:extLst>
                    <a:ext uri="{9D8B030D-6E8A-4147-A177-3AD203B41FA5}">
                      <a16:colId xmlns:a16="http://schemas.microsoft.com/office/drawing/2014/main" val="20004"/>
                    </a:ext>
                  </a:extLst>
                </a:gridCol>
                <a:gridCol w="2069805">
                  <a:extLst>
                    <a:ext uri="{9D8B030D-6E8A-4147-A177-3AD203B41FA5}">
                      <a16:colId xmlns:a16="http://schemas.microsoft.com/office/drawing/2014/main" val="20005"/>
                    </a:ext>
                  </a:extLst>
                </a:gridCol>
              </a:tblGrid>
              <a:tr h="1191176">
                <a:tc>
                  <a:txBody>
                    <a:bodyPr/>
                    <a:lstStyle/>
                    <a:p>
                      <a:pPr marL="0" marR="0" lvl="0" indent="0" algn="l" rtl="0">
                        <a:lnSpc>
                          <a:spcPct val="100000"/>
                        </a:lnSpc>
                        <a:spcBef>
                          <a:spcPts val="0"/>
                        </a:spcBef>
                        <a:spcAft>
                          <a:spcPts val="0"/>
                        </a:spcAft>
                        <a:buNone/>
                      </a:pPr>
                      <a:r>
                        <a:rPr lang="fi-FI" sz="1600" b="1" u="none" strike="noStrike" cap="none" dirty="0"/>
                        <a:t>Prosessin vaihe</a:t>
                      </a:r>
                      <a:endParaRPr dirty="0"/>
                    </a:p>
                  </a:txBody>
                  <a:tcPr marL="91450" marR="91450" marT="45725" marB="45725">
                    <a:lnR w="3175"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fi-FI" sz="1600" u="none" strike="noStrike" cap="none" dirty="0"/>
                        <a:t>1. Syötteen kirjaaminen käsiteltäväksi</a:t>
                      </a:r>
                      <a:endParaRPr dirty="0"/>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fi-FI" sz="1600" u="none" strike="noStrike" cap="none" dirty="0"/>
                        <a:t>2. Syötteen jalostaminen yhteistyössä</a:t>
                      </a:r>
                      <a:endParaRPr dirty="0"/>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fi-FI" sz="1600" u="none" strike="noStrike" cap="none" dirty="0"/>
                        <a:t>3. Syötteen käsittely asetetuissa ryhmissä</a:t>
                      </a:r>
                      <a:endParaRPr dirty="0"/>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fi-FI" sz="1600" u="none" strike="noStrike" cap="none" dirty="0"/>
                        <a:t>4. Linjausten ja suositusten tekeminen</a:t>
                      </a:r>
                      <a:endParaRPr dirty="0"/>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fi-FI" sz="1600" u="none" strike="noStrike" cap="none" dirty="0"/>
                        <a:t>5. Viestintä</a:t>
                      </a:r>
                      <a:endParaRPr dirty="0"/>
                    </a:p>
                  </a:txBody>
                  <a:tcPr marL="91450" marR="91450" marT="45725" marB="45725">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546797">
                <a:tc>
                  <a:txBody>
                    <a:bodyPr/>
                    <a:lstStyle/>
                    <a:p>
                      <a:pPr marL="0" marR="0" lvl="0" indent="0" algn="l" rtl="0">
                        <a:lnSpc>
                          <a:spcPct val="100000"/>
                        </a:lnSpc>
                        <a:spcBef>
                          <a:spcPts val="0"/>
                        </a:spcBef>
                        <a:spcAft>
                          <a:spcPts val="0"/>
                        </a:spcAft>
                        <a:buNone/>
                      </a:pPr>
                      <a:r>
                        <a:rPr lang="fi-FI" sz="1600" u="none" strike="noStrike" cap="none"/>
                        <a:t>Kuka ja mitä?</a:t>
                      </a:r>
                      <a:endParaRPr/>
                    </a:p>
                  </a:txBody>
                  <a:tcPr marL="91450" marR="91450" marT="45725" marB="45725">
                    <a:lnR w="3175"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fi-FI" sz="1600" u="none" strike="noStrike" cap="none" dirty="0"/>
                        <a:t>Verkosto, ekosysteemi, lainvalmistelija, hallitusohjelman toimeenpanija tai muu toimija kirjaa syötteen käsittelyyn. Asetetut ryhmät voivat ottaa asioita seurantaan myös oma-aloitteisesti.</a:t>
                      </a:r>
                      <a:endParaRPr dirty="0"/>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fi-FI" sz="1600" u="none" strike="noStrike" cap="none" dirty="0"/>
                        <a:t>Sihteeristö yhteistyössä koordinaatio-ryhmän ja syötteen kirjaajan kanssa täydentää syötettä</a:t>
                      </a:r>
                      <a:endParaRPr dirty="0"/>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fi-FI" sz="1600" u="none" strike="noStrike" cap="none" dirty="0"/>
                        <a:t>Asetetut ryhmät käsittelevät syötettä sihteeristön fasilitoimana ja tarvittaessa yhteistyössä syötteen lähettäjän, koordinaatioryhmän ja verkostojen kanssa</a:t>
                      </a:r>
                      <a:endParaRPr dirty="0"/>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fi-FI" sz="1600" u="none" strike="noStrike" cap="none"/>
                        <a:t>Asetetut ryhmät tekevät käsittelyn pohjalta linjauksia ja suosituksia pyrkien mahdollisimman suureen vaikuttavuuteen</a:t>
                      </a:r>
                      <a:endParaRPr/>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600"/>
                        <a:buFont typeface="Arial"/>
                        <a:buNone/>
                      </a:pPr>
                      <a:r>
                        <a:rPr lang="fi-FI" sz="1600" u="none" strike="noStrike" cap="none"/>
                        <a:t>Linjauksista ja suosituksista viestitään laajasti hallinnonaloille sekä verkostoille ja ekosysteemeille</a:t>
                      </a:r>
                      <a:endParaRPr/>
                    </a:p>
                  </a:txBody>
                  <a:tcPr marL="91450" marR="91450" marT="45725" marB="45725">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1319430">
                <a:tc>
                  <a:txBody>
                    <a:bodyPr/>
                    <a:lstStyle/>
                    <a:p>
                      <a:pPr marL="0" marR="0" lvl="0" indent="0" algn="l" rtl="0">
                        <a:lnSpc>
                          <a:spcPct val="100000"/>
                        </a:lnSpc>
                        <a:spcBef>
                          <a:spcPts val="0"/>
                        </a:spcBef>
                        <a:spcAft>
                          <a:spcPts val="0"/>
                        </a:spcAft>
                        <a:buNone/>
                      </a:pPr>
                      <a:r>
                        <a:rPr lang="fi-FI" sz="1600" u="none" strike="noStrike" cap="none"/>
                        <a:t>Toiminta-ohjeet</a:t>
                      </a:r>
                      <a:endParaRPr/>
                    </a:p>
                  </a:txBody>
                  <a:tcPr marL="91450" marR="91450" marT="45725" marB="45725">
                    <a:lnR w="3175" cap="flat" cmpd="sng" algn="ctr">
                      <a:solidFill>
                        <a:schemeClr val="tx1"/>
                      </a:solidFill>
                      <a:prstDash val="solid"/>
                      <a:round/>
                      <a:headEnd type="none" w="med" len="med"/>
                      <a:tailEnd type="none" w="med" len="med"/>
                    </a:lnR>
                  </a:tcPr>
                </a:tc>
                <a:tc>
                  <a:txBody>
                    <a:bodyPr/>
                    <a:lstStyle/>
                    <a:p>
                      <a:pPr marL="179388" marR="0" lvl="0" indent="-179388" algn="l" rtl="0">
                        <a:lnSpc>
                          <a:spcPct val="100000"/>
                        </a:lnSpc>
                        <a:spcBef>
                          <a:spcPts val="0"/>
                        </a:spcBef>
                        <a:spcAft>
                          <a:spcPts val="0"/>
                        </a:spcAft>
                        <a:buFont typeface="Arial" panose="020B0604020202020204" pitchFamily="34" charset="0"/>
                        <a:buChar char="•"/>
                      </a:pPr>
                      <a:r>
                        <a:rPr lang="fi-FI" sz="1600" u="none" strike="noStrike" cap="none" dirty="0"/>
                        <a:t>Ohjeet syötteen kirjaamiseksi </a:t>
                      </a:r>
                    </a:p>
                    <a:p>
                      <a:pPr marL="179388" marR="0" lvl="0" indent="-179388" algn="l" rtl="0">
                        <a:lnSpc>
                          <a:spcPct val="100000"/>
                        </a:lnSpc>
                        <a:spcBef>
                          <a:spcPts val="0"/>
                        </a:spcBef>
                        <a:spcAft>
                          <a:spcPts val="0"/>
                        </a:spcAft>
                        <a:buFont typeface="Arial" panose="020B0604020202020204" pitchFamily="34" charset="0"/>
                        <a:buChar char="•"/>
                      </a:pPr>
                      <a:r>
                        <a:rPr lang="fi-FI" sz="1600" u="none" strike="noStrike" cap="none" dirty="0"/>
                        <a:t>Päivitetty tieto käsittelyssä olevista syötteistä</a:t>
                      </a:r>
                      <a:endParaRPr dirty="0"/>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marL="179388" marR="0" lvl="0" indent="-179388" algn="l" rtl="0">
                        <a:lnSpc>
                          <a:spcPct val="100000"/>
                        </a:lnSpc>
                        <a:spcBef>
                          <a:spcPts val="0"/>
                        </a:spcBef>
                        <a:spcAft>
                          <a:spcPts val="0"/>
                        </a:spcAft>
                        <a:buFont typeface="Arial" panose="020B0604020202020204" pitchFamily="34" charset="0"/>
                        <a:buChar char="•"/>
                      </a:pPr>
                      <a:r>
                        <a:rPr lang="fi-FI" sz="1600" u="none" strike="noStrike" cap="none" dirty="0"/>
                        <a:t>Syötteen käsittelytapa</a:t>
                      </a:r>
                      <a:endParaRPr dirty="0"/>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gridSpan="2">
                  <a:txBody>
                    <a:bodyPr/>
                    <a:lstStyle/>
                    <a:p>
                      <a:pPr marL="179388" marR="0" lvl="0" indent="-179388" algn="l" rtl="0">
                        <a:lnSpc>
                          <a:spcPct val="100000"/>
                        </a:lnSpc>
                        <a:spcBef>
                          <a:spcPts val="0"/>
                        </a:spcBef>
                        <a:spcAft>
                          <a:spcPts val="0"/>
                        </a:spcAft>
                        <a:buFont typeface="Arial" panose="020B0604020202020204" pitchFamily="34" charset="0"/>
                        <a:buChar char="•"/>
                      </a:pPr>
                      <a:r>
                        <a:rPr lang="fi-FI" sz="1600" u="none" strike="noStrike" cap="none" dirty="0"/>
                        <a:t>Sihteeristön ja koordinaatioryhmän fasilitoiva toimintatapa </a:t>
                      </a:r>
                    </a:p>
                    <a:p>
                      <a:pPr marL="179388" marR="0" lvl="0" indent="-179388" algn="l" rtl="0">
                        <a:lnSpc>
                          <a:spcPct val="100000"/>
                        </a:lnSpc>
                        <a:spcBef>
                          <a:spcPts val="0"/>
                        </a:spcBef>
                        <a:spcAft>
                          <a:spcPts val="0"/>
                        </a:spcAft>
                        <a:buFont typeface="Arial" panose="020B0604020202020204" pitchFamily="34" charset="0"/>
                        <a:buChar char="•"/>
                      </a:pPr>
                      <a:r>
                        <a:rPr lang="fi-FI" sz="1600" u="none" strike="noStrike" cap="none" dirty="0"/>
                        <a:t>Asetettujen ryhmien toimintasuunnitelmat</a:t>
                      </a:r>
                      <a:endParaRPr dirty="0"/>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hMerge="1">
                  <a:txBody>
                    <a:bodyPr/>
                    <a:lstStyle/>
                    <a:p>
                      <a:endParaRPr lang="fi-FI"/>
                    </a:p>
                  </a:txBody>
                  <a:tcPr/>
                </a:tc>
                <a:tc>
                  <a:txBody>
                    <a:bodyPr/>
                    <a:lstStyle/>
                    <a:p>
                      <a:pPr marL="179388" marR="0" lvl="0" indent="-179388" algn="l" rtl="0">
                        <a:lnSpc>
                          <a:spcPct val="100000"/>
                        </a:lnSpc>
                        <a:spcBef>
                          <a:spcPts val="0"/>
                        </a:spcBef>
                        <a:spcAft>
                          <a:spcPts val="0"/>
                        </a:spcAft>
                        <a:buFont typeface="Arial" panose="020B0604020202020204" pitchFamily="34" charset="0"/>
                        <a:buChar char="•"/>
                      </a:pPr>
                      <a:r>
                        <a:rPr lang="fi-FI" sz="1600" u="none" strike="noStrike" cap="none" dirty="0"/>
                        <a:t>Viestinnän toimintatapa</a:t>
                      </a:r>
                      <a:endParaRPr dirty="0"/>
                    </a:p>
                  </a:txBody>
                  <a:tcPr marL="91450" marR="91450" marT="45725" marB="45725">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25"/>
          <p:cNvSpPr txBox="1">
            <a:spLocks noGrp="1"/>
          </p:cNvSpPr>
          <p:nvPr>
            <p:ph type="title"/>
          </p:nvPr>
        </p:nvSpPr>
        <p:spPr>
          <a:xfrm>
            <a:off x="671990" y="246125"/>
            <a:ext cx="10648619" cy="118649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1800"/>
              <a:buNone/>
            </a:pPr>
            <a:r>
              <a:rPr lang="fi-FI" sz="3240" dirty="0"/>
              <a:t>Edellytys toimivalle prosessille: toimijat tuntevat toimintamallin ja kaikki toimivat yhteistyössä ohjeistusten mukaisesti</a:t>
            </a:r>
            <a:endParaRPr sz="3600" dirty="0"/>
          </a:p>
        </p:txBody>
      </p:sp>
      <p:sp>
        <p:nvSpPr>
          <p:cNvPr id="1229" name="Google Shape;1229;p25"/>
          <p:cNvSpPr txBox="1">
            <a:spLocks noGrp="1"/>
          </p:cNvSpPr>
          <p:nvPr>
            <p:ph type="body" idx="1"/>
          </p:nvPr>
        </p:nvSpPr>
        <p:spPr>
          <a:xfrm>
            <a:off x="671990" y="1414164"/>
            <a:ext cx="10949739" cy="4779189"/>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1200"/>
              </a:spcBef>
              <a:spcAft>
                <a:spcPts val="0"/>
              </a:spcAft>
              <a:buSzPts val="1800"/>
              <a:buChar char="‒"/>
            </a:pPr>
            <a:r>
              <a:rPr lang="fi-FI" sz="2400" dirty="0"/>
              <a:t>Toiminnan tavoitteiden, rakenteen ja ohjeistusten tulee olla läpinäkyviä, selkeitä ja helposti omaksuttavia. Näin toiminta hahmottuu selkeästi ja toimijat tietävät minkälaisissa asioissa yhteistyöhön kannattaa hakeutua.</a:t>
            </a:r>
            <a:endParaRPr dirty="0"/>
          </a:p>
          <a:p>
            <a:pPr marL="457200" lvl="0" indent="-342900" algn="l" rtl="0">
              <a:lnSpc>
                <a:spcPct val="100000"/>
              </a:lnSpc>
              <a:spcBef>
                <a:spcPts val="1200"/>
              </a:spcBef>
              <a:spcAft>
                <a:spcPts val="0"/>
              </a:spcAft>
              <a:buSzPts val="1800"/>
              <a:buChar char="‒"/>
            </a:pPr>
            <a:r>
              <a:rPr lang="fi-FI" sz="2400" dirty="0"/>
              <a:t>Toimijoille, verkostoille ja ekosysteemeille viestitään selkeästi sihteeristön, koordinaatioryhmän ja asetettujen ryhmien toimintasuunnitelmista, toimintatavoista ja aikatauluista. Näin toimijat osaavat tuoda syötteensä käsittelyyn oikea-aikaisesti ja tarkoituksenmukaisella tavalla.</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g7f30ea1491_0_49"/>
          <p:cNvSpPr/>
          <p:nvPr/>
        </p:nvSpPr>
        <p:spPr>
          <a:xfrm>
            <a:off x="228450" y="953725"/>
            <a:ext cx="11351984" cy="57678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g7f30ea1491_0_49"/>
          <p:cNvSpPr txBox="1">
            <a:spLocks noGrp="1"/>
          </p:cNvSpPr>
          <p:nvPr>
            <p:ph type="sldNum" idx="12"/>
          </p:nvPr>
        </p:nvSpPr>
        <p:spPr>
          <a:xfrm>
            <a:off x="11318400" y="6429830"/>
            <a:ext cx="636600" cy="291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67"/>
              <a:buFont typeface="Arial"/>
              <a:buNone/>
            </a:pPr>
            <a:fld id="{00000000-1234-1234-1234-123412341234}" type="slidenum">
              <a:rPr lang="fi-FI"/>
              <a:t>27</a:t>
            </a:fld>
            <a:endParaRPr/>
          </a:p>
        </p:txBody>
      </p:sp>
      <p:sp>
        <p:nvSpPr>
          <p:cNvPr id="1243" name="Google Shape;1243;g7f30ea1491_0_49"/>
          <p:cNvSpPr txBox="1"/>
          <p:nvPr/>
        </p:nvSpPr>
        <p:spPr>
          <a:xfrm>
            <a:off x="304800" y="-152400"/>
            <a:ext cx="10502100" cy="1106125"/>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800"/>
              </a:spcBef>
              <a:spcAft>
                <a:spcPts val="0"/>
              </a:spcAft>
              <a:buClr>
                <a:srgbClr val="000000"/>
              </a:buClr>
              <a:buSzPts val="3600"/>
              <a:buFont typeface="Arial"/>
              <a:buNone/>
            </a:pPr>
            <a:r>
              <a:rPr lang="fi-FI" sz="3600" b="0" i="0" u="none" strike="noStrike" cap="none" dirty="0">
                <a:solidFill>
                  <a:schemeClr val="dk2"/>
                </a:solidFill>
                <a:latin typeface="Arial Narrow"/>
                <a:ea typeface="Arial Narrow"/>
                <a:cs typeface="Arial Narrow"/>
                <a:sym typeface="Arial Narrow"/>
              </a:rPr>
              <a:t>Ohjeet syötteen kirjaamiseksi (luonnos)</a:t>
            </a:r>
            <a:endParaRPr sz="3600" b="0" i="0" u="none" strike="noStrike" cap="none" dirty="0">
              <a:solidFill>
                <a:schemeClr val="dk2"/>
              </a:solidFill>
              <a:latin typeface="Arial Narrow"/>
              <a:ea typeface="Arial Narrow"/>
              <a:cs typeface="Arial Narrow"/>
              <a:sym typeface="Arial Narrow"/>
            </a:endParaRPr>
          </a:p>
          <a:p>
            <a:pPr marL="457200" marR="0" lvl="0" indent="0" algn="l" rtl="0">
              <a:lnSpc>
                <a:spcPct val="115000"/>
              </a:lnSpc>
              <a:spcBef>
                <a:spcPts val="60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457200" algn="l" rtl="0">
              <a:lnSpc>
                <a:spcPct val="115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p:txBody>
      </p:sp>
      <p:graphicFrame>
        <p:nvGraphicFramePr>
          <p:cNvPr id="1244" name="Google Shape;1244;g7f30ea1491_0_49"/>
          <p:cNvGraphicFramePr/>
          <p:nvPr>
            <p:extLst>
              <p:ext uri="{D42A27DB-BD31-4B8C-83A1-F6EECF244321}">
                <p14:modId xmlns:p14="http://schemas.microsoft.com/office/powerpoint/2010/main" val="4256156377"/>
              </p:ext>
            </p:extLst>
          </p:nvPr>
        </p:nvGraphicFramePr>
        <p:xfrm>
          <a:off x="552449" y="2987788"/>
          <a:ext cx="10754775" cy="3626190"/>
        </p:xfrm>
        <a:graphic>
          <a:graphicData uri="http://schemas.openxmlformats.org/drawingml/2006/table">
            <a:tbl>
              <a:tblPr>
                <a:noFill/>
                <a:tableStyleId>{D76D76F5-84EF-430F-B364-3DACA9933023}</a:tableStyleId>
              </a:tblPr>
              <a:tblGrid>
                <a:gridCol w="7452758">
                  <a:extLst>
                    <a:ext uri="{9D8B030D-6E8A-4147-A177-3AD203B41FA5}">
                      <a16:colId xmlns:a16="http://schemas.microsoft.com/office/drawing/2014/main" val="20000"/>
                    </a:ext>
                  </a:extLst>
                </a:gridCol>
                <a:gridCol w="3302017">
                  <a:extLst>
                    <a:ext uri="{9D8B030D-6E8A-4147-A177-3AD203B41FA5}">
                      <a16:colId xmlns:a16="http://schemas.microsoft.com/office/drawing/2014/main" val="20001"/>
                    </a:ext>
                  </a:extLst>
                </a:gridCol>
              </a:tblGrid>
              <a:tr h="362619">
                <a:tc gridSpan="2">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sz="1300" b="1" dirty="0">
                          <a:solidFill>
                            <a:schemeClr val="dk1"/>
                          </a:solidFill>
                        </a:rPr>
                        <a:t>Esitys yhteistyötarpeesta julkisen hallinnon tiedonhallintaan liittyvän haasteen ratkaisemiseksi</a:t>
                      </a:r>
                      <a:endParaRPr lang="fi-FI" sz="1300" b="1" dirty="0"/>
                    </a:p>
                  </a:txBody>
                  <a:tcPr marL="91425" marR="91425" marT="36000" marB="36000"/>
                </a:tc>
                <a:tc hMerge="1">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4611986"/>
                  </a:ext>
                </a:extLst>
              </a:tr>
              <a:tr h="362619">
                <a:tc>
                  <a:txBody>
                    <a:bodyPr/>
                    <a:lstStyle/>
                    <a:p>
                      <a:pPr marL="0" marR="0" lvl="0" indent="0" algn="l" rtl="0">
                        <a:lnSpc>
                          <a:spcPct val="100000"/>
                        </a:lnSpc>
                        <a:spcBef>
                          <a:spcPts val="0"/>
                        </a:spcBef>
                        <a:spcAft>
                          <a:spcPts val="0"/>
                        </a:spcAft>
                        <a:buClr>
                          <a:srgbClr val="000000"/>
                        </a:buClr>
                        <a:buSzPts val="1100"/>
                        <a:buFont typeface="Arial"/>
                        <a:buNone/>
                      </a:pPr>
                      <a:r>
                        <a:rPr lang="fi-FI" sz="1100" u="none" strike="noStrike" cap="none" dirty="0">
                          <a:solidFill>
                            <a:schemeClr val="dk1"/>
                          </a:solidFill>
                        </a:rPr>
                        <a:t>Esityksen jättöpäivä (pv/kk/v)</a:t>
                      </a:r>
                      <a:endParaRPr sz="1400" u="none" strike="noStrike" cap="none" dirty="0"/>
                    </a:p>
                  </a:txBody>
                  <a:tcPr marL="91425" marR="91425" marT="36000" marB="360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36000" marB="36000"/>
                </a:tc>
                <a:extLst>
                  <a:ext uri="{0D108BD9-81ED-4DB2-BD59-A6C34878D82A}">
                    <a16:rowId xmlns:a16="http://schemas.microsoft.com/office/drawing/2014/main" val="10000"/>
                  </a:ext>
                </a:extLst>
              </a:tr>
              <a:tr h="362619">
                <a:tc>
                  <a:txBody>
                    <a:bodyPr/>
                    <a:lstStyle/>
                    <a:p>
                      <a:pPr marL="0" marR="0" lvl="0" indent="0" algn="l" rtl="0">
                        <a:lnSpc>
                          <a:spcPct val="100000"/>
                        </a:lnSpc>
                        <a:spcBef>
                          <a:spcPts val="0"/>
                        </a:spcBef>
                        <a:spcAft>
                          <a:spcPts val="0"/>
                        </a:spcAft>
                        <a:buClr>
                          <a:schemeClr val="dk1"/>
                        </a:buClr>
                        <a:buSzPts val="1100"/>
                        <a:buFont typeface="Arial"/>
                        <a:buNone/>
                      </a:pPr>
                      <a:r>
                        <a:rPr lang="fi-FI" sz="1100" u="none" strike="noStrike" cap="none" dirty="0">
                          <a:solidFill>
                            <a:schemeClr val="dk1"/>
                          </a:solidFill>
                        </a:rPr>
                        <a:t>Esityksen jättävä toimija/verkosto; nimi, perustiedot, verkkosivusto:</a:t>
                      </a:r>
                      <a:endParaRPr sz="1400" u="none" strike="noStrike" cap="none" dirty="0"/>
                    </a:p>
                  </a:txBody>
                  <a:tcPr marL="91425" marR="91425" marT="36000" marB="360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36000" marB="36000"/>
                </a:tc>
                <a:extLst>
                  <a:ext uri="{0D108BD9-81ED-4DB2-BD59-A6C34878D82A}">
                    <a16:rowId xmlns:a16="http://schemas.microsoft.com/office/drawing/2014/main" val="10001"/>
                  </a:ext>
                </a:extLst>
              </a:tr>
              <a:tr h="362619">
                <a:tc>
                  <a:txBody>
                    <a:bodyPr/>
                    <a:lstStyle/>
                    <a:p>
                      <a:pPr marL="0" marR="0" lvl="0" indent="0" algn="l" rtl="0">
                        <a:lnSpc>
                          <a:spcPct val="100000"/>
                        </a:lnSpc>
                        <a:spcBef>
                          <a:spcPts val="0"/>
                        </a:spcBef>
                        <a:spcAft>
                          <a:spcPts val="0"/>
                        </a:spcAft>
                        <a:buClr>
                          <a:schemeClr val="dk1"/>
                        </a:buClr>
                        <a:buSzPts val="1100"/>
                        <a:buFont typeface="Arial"/>
                        <a:buNone/>
                      </a:pPr>
                      <a:r>
                        <a:rPr lang="fi-FI" sz="1100" u="none" strike="noStrike" cap="none" dirty="0">
                          <a:solidFill>
                            <a:schemeClr val="dk1"/>
                          </a:solidFill>
                        </a:rPr>
                        <a:t>Esityksen jättämisestä vastaavan yhteyshenkilön nimi ja yhteystiedot:</a:t>
                      </a:r>
                      <a:endParaRPr sz="1400" u="none" strike="noStrike" cap="none" dirty="0"/>
                    </a:p>
                  </a:txBody>
                  <a:tcPr marL="91425" marR="91425" marT="36000" marB="360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36000" marB="36000"/>
                </a:tc>
                <a:extLst>
                  <a:ext uri="{0D108BD9-81ED-4DB2-BD59-A6C34878D82A}">
                    <a16:rowId xmlns:a16="http://schemas.microsoft.com/office/drawing/2014/main" val="10002"/>
                  </a:ext>
                </a:extLst>
              </a:tr>
              <a:tr h="362619">
                <a:tc>
                  <a:txBody>
                    <a:bodyPr/>
                    <a:lstStyle/>
                    <a:p>
                      <a:pPr marL="0" marR="0" lvl="0" indent="0" algn="l" rtl="0">
                        <a:lnSpc>
                          <a:spcPct val="100000"/>
                        </a:lnSpc>
                        <a:spcBef>
                          <a:spcPts val="0"/>
                        </a:spcBef>
                        <a:spcAft>
                          <a:spcPts val="0"/>
                        </a:spcAft>
                        <a:buClr>
                          <a:schemeClr val="dk1"/>
                        </a:buClr>
                        <a:buSzPts val="1100"/>
                        <a:buFont typeface="Arial"/>
                        <a:buNone/>
                      </a:pPr>
                      <a:r>
                        <a:rPr lang="fi-FI" sz="1100" u="none" strike="noStrike" cap="none" dirty="0">
                          <a:solidFill>
                            <a:schemeClr val="dk1"/>
                          </a:solidFill>
                        </a:rPr>
                        <a:t>Esitystä valmistelleen ryhmän/verkoston kuvaus (verkoston keskeisin tarkoitus ja toiminta, verkoston jäsenet):</a:t>
                      </a:r>
                      <a:endParaRPr sz="1400" u="none" strike="noStrike" cap="none" dirty="0"/>
                    </a:p>
                  </a:txBody>
                  <a:tcPr marL="91425" marR="91425" marT="36000" marB="360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36000" marB="36000"/>
                </a:tc>
                <a:extLst>
                  <a:ext uri="{0D108BD9-81ED-4DB2-BD59-A6C34878D82A}">
                    <a16:rowId xmlns:a16="http://schemas.microsoft.com/office/drawing/2014/main" val="10003"/>
                  </a:ext>
                </a:extLst>
              </a:tr>
              <a:tr h="362619">
                <a:tc>
                  <a:txBody>
                    <a:bodyPr/>
                    <a:lstStyle/>
                    <a:p>
                      <a:pPr marL="0" marR="0" lvl="0" indent="0" algn="l" rtl="0">
                        <a:lnSpc>
                          <a:spcPct val="100000"/>
                        </a:lnSpc>
                        <a:spcBef>
                          <a:spcPts val="0"/>
                        </a:spcBef>
                        <a:spcAft>
                          <a:spcPts val="0"/>
                        </a:spcAft>
                        <a:buClr>
                          <a:schemeClr val="dk1"/>
                        </a:buClr>
                        <a:buSzPts val="1100"/>
                        <a:buFont typeface="Arial"/>
                        <a:buNone/>
                      </a:pPr>
                      <a:r>
                        <a:rPr lang="fi-FI" sz="1100" u="none" strike="noStrike" cap="none" dirty="0">
                          <a:solidFill>
                            <a:schemeClr val="dk1"/>
                          </a:solidFill>
                        </a:rPr>
                        <a:t>Esityksen otsikko:</a:t>
                      </a:r>
                      <a:endParaRPr sz="1100" u="none" strike="noStrike" cap="none" dirty="0">
                        <a:solidFill>
                          <a:schemeClr val="dk1"/>
                        </a:solidFill>
                      </a:endParaRPr>
                    </a:p>
                  </a:txBody>
                  <a:tcPr marL="91425" marR="91425" marT="36000" marB="360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36000" marB="36000"/>
                </a:tc>
                <a:extLst>
                  <a:ext uri="{0D108BD9-81ED-4DB2-BD59-A6C34878D82A}">
                    <a16:rowId xmlns:a16="http://schemas.microsoft.com/office/drawing/2014/main" val="10004"/>
                  </a:ext>
                </a:extLst>
              </a:tr>
              <a:tr h="362619">
                <a:tc>
                  <a:txBody>
                    <a:bodyPr/>
                    <a:lstStyle/>
                    <a:p>
                      <a:pPr marL="0" marR="0" lvl="0" indent="0" algn="l" rtl="0">
                        <a:lnSpc>
                          <a:spcPct val="100000"/>
                        </a:lnSpc>
                        <a:spcBef>
                          <a:spcPts val="0"/>
                        </a:spcBef>
                        <a:spcAft>
                          <a:spcPts val="0"/>
                        </a:spcAft>
                        <a:buClr>
                          <a:schemeClr val="dk1"/>
                        </a:buClr>
                        <a:buSzPts val="1100"/>
                        <a:buFont typeface="Arial"/>
                        <a:buNone/>
                      </a:pPr>
                      <a:r>
                        <a:rPr lang="fi-FI" sz="1100" u="none" strike="noStrike" cap="none" dirty="0">
                          <a:solidFill>
                            <a:schemeClr val="dk1"/>
                          </a:solidFill>
                        </a:rPr>
                        <a:t>Esityksen yleinen taustoitus:</a:t>
                      </a:r>
                      <a:endParaRPr sz="1400" u="none" strike="noStrike" cap="none" dirty="0"/>
                    </a:p>
                  </a:txBody>
                  <a:tcPr marL="91425" marR="91425" marT="36000" marB="360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36000" marB="36000"/>
                </a:tc>
                <a:extLst>
                  <a:ext uri="{0D108BD9-81ED-4DB2-BD59-A6C34878D82A}">
                    <a16:rowId xmlns:a16="http://schemas.microsoft.com/office/drawing/2014/main" val="10005"/>
                  </a:ext>
                </a:extLst>
              </a:tr>
              <a:tr h="362619">
                <a:tc>
                  <a:txBody>
                    <a:bodyPr/>
                    <a:lstStyle/>
                    <a:p>
                      <a:pPr marL="0" marR="0" lvl="0" indent="0" algn="l" rtl="0">
                        <a:lnSpc>
                          <a:spcPct val="100000"/>
                        </a:lnSpc>
                        <a:spcBef>
                          <a:spcPts val="0"/>
                        </a:spcBef>
                        <a:spcAft>
                          <a:spcPts val="0"/>
                        </a:spcAft>
                        <a:buClr>
                          <a:schemeClr val="dk1"/>
                        </a:buClr>
                        <a:buSzPts val="1100"/>
                        <a:buFont typeface="Arial"/>
                        <a:buNone/>
                      </a:pPr>
                      <a:r>
                        <a:rPr lang="fi-FI" sz="1100" dirty="0">
                          <a:solidFill>
                            <a:schemeClr val="dk1"/>
                          </a:solidFill>
                        </a:rPr>
                        <a:t>Kuvaus ongelmasta, jonka toivotte käsittelyprosessin ratkaisevan:</a:t>
                      </a:r>
                      <a:endParaRPr sz="1400" u="none" strike="noStrike" cap="none" dirty="0"/>
                    </a:p>
                  </a:txBody>
                  <a:tcPr marL="91425" marR="91425" marT="36000" marB="36000">
                    <a:solidFill>
                      <a:srgbClr val="C9DAF8"/>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36000" marB="36000">
                    <a:solidFill>
                      <a:srgbClr val="C9DAF8"/>
                    </a:solidFill>
                  </a:tcPr>
                </a:tc>
                <a:extLst>
                  <a:ext uri="{0D108BD9-81ED-4DB2-BD59-A6C34878D82A}">
                    <a16:rowId xmlns:a16="http://schemas.microsoft.com/office/drawing/2014/main" val="10006"/>
                  </a:ext>
                </a:extLst>
              </a:tr>
              <a:tr h="362619">
                <a:tc>
                  <a:txBody>
                    <a:bodyPr/>
                    <a:lstStyle/>
                    <a:p>
                      <a:pPr marL="0" marR="0" lvl="0" indent="0" algn="l" rtl="0">
                        <a:lnSpc>
                          <a:spcPct val="100000"/>
                        </a:lnSpc>
                        <a:spcBef>
                          <a:spcPts val="0"/>
                        </a:spcBef>
                        <a:spcAft>
                          <a:spcPts val="0"/>
                        </a:spcAft>
                        <a:buClr>
                          <a:schemeClr val="dk1"/>
                        </a:buClr>
                        <a:buSzPts val="1100"/>
                        <a:buFont typeface="Arial"/>
                        <a:buNone/>
                      </a:pPr>
                      <a:r>
                        <a:rPr lang="fi-FI" sz="1100" u="none" strike="noStrike" cap="none" dirty="0">
                          <a:solidFill>
                            <a:schemeClr val="dk1"/>
                          </a:solidFill>
                        </a:rPr>
                        <a:t>Muut käsittelyyn, </a:t>
                      </a:r>
                      <a:r>
                        <a:rPr lang="fi-FI" sz="1100" dirty="0">
                          <a:solidFill>
                            <a:schemeClr val="dk1"/>
                          </a:solidFill>
                        </a:rPr>
                        <a:t>ratkaisuun, suosituksiin, linjauksiin ja käsittelyn aikatauluun liittyvät </a:t>
                      </a:r>
                      <a:r>
                        <a:rPr lang="fi-FI" sz="1100" u="none" strike="noStrike" cap="none" dirty="0">
                          <a:solidFill>
                            <a:schemeClr val="dk1"/>
                          </a:solidFill>
                        </a:rPr>
                        <a:t>odotukset:</a:t>
                      </a:r>
                      <a:endParaRPr sz="1100" u="none" strike="noStrike" cap="none" dirty="0">
                        <a:solidFill>
                          <a:schemeClr val="dk1"/>
                        </a:solidFill>
                      </a:endParaRPr>
                    </a:p>
                  </a:txBody>
                  <a:tcPr marL="91425" marR="91425" marT="36000" marB="360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36000" marB="36000"/>
                </a:tc>
                <a:extLst>
                  <a:ext uri="{0D108BD9-81ED-4DB2-BD59-A6C34878D82A}">
                    <a16:rowId xmlns:a16="http://schemas.microsoft.com/office/drawing/2014/main" val="10007"/>
                  </a:ext>
                </a:extLst>
              </a:tr>
              <a:tr h="362619">
                <a:tc>
                  <a:txBody>
                    <a:bodyPr/>
                    <a:lstStyle/>
                    <a:p>
                      <a:pPr marL="0" marR="0" lvl="0" indent="0" algn="l" rtl="0">
                        <a:lnSpc>
                          <a:spcPct val="100000"/>
                        </a:lnSpc>
                        <a:spcBef>
                          <a:spcPts val="0"/>
                        </a:spcBef>
                        <a:spcAft>
                          <a:spcPts val="0"/>
                        </a:spcAft>
                        <a:buClr>
                          <a:srgbClr val="000000"/>
                        </a:buClr>
                        <a:buSzPts val="1100"/>
                        <a:buFont typeface="Arial"/>
                        <a:buNone/>
                      </a:pPr>
                      <a:r>
                        <a:rPr lang="fi-FI" sz="1100" u="none" strike="noStrike" cap="none">
                          <a:solidFill>
                            <a:schemeClr val="dk1"/>
                          </a:solidFill>
                        </a:rPr>
                        <a:t>Lisätiedot:</a:t>
                      </a:r>
                      <a:endParaRPr sz="1100" u="none" strike="noStrike" cap="none">
                        <a:solidFill>
                          <a:schemeClr val="dk1"/>
                        </a:solidFill>
                      </a:endParaRPr>
                    </a:p>
                  </a:txBody>
                  <a:tcPr marL="91425" marR="91425" marT="36000" marB="360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36000" marB="36000"/>
                </a:tc>
                <a:extLst>
                  <a:ext uri="{0D108BD9-81ED-4DB2-BD59-A6C34878D82A}">
                    <a16:rowId xmlns:a16="http://schemas.microsoft.com/office/drawing/2014/main" val="10008"/>
                  </a:ext>
                </a:extLst>
              </a:tr>
            </a:tbl>
          </a:graphicData>
        </a:graphic>
      </p:graphicFrame>
      <p:sp>
        <p:nvSpPr>
          <p:cNvPr id="1245" name="Google Shape;1245;g7f30ea1491_0_49"/>
          <p:cNvSpPr/>
          <p:nvPr/>
        </p:nvSpPr>
        <p:spPr>
          <a:xfrm>
            <a:off x="611565" y="1039660"/>
            <a:ext cx="10888558" cy="184431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fi-FI" sz="1100" b="1" i="0" u="none" strike="noStrike" cap="none" dirty="0">
                <a:solidFill>
                  <a:schemeClr val="dk1"/>
                </a:solidFill>
                <a:latin typeface="Arial"/>
                <a:ea typeface="Arial"/>
                <a:cs typeface="Arial"/>
                <a:sym typeface="Arial"/>
              </a:rPr>
              <a:t>Syötteen kirjaaminen</a:t>
            </a:r>
          </a:p>
          <a:p>
            <a:pPr>
              <a:lnSpc>
                <a:spcPct val="115000"/>
              </a:lnSpc>
              <a:buSzPts val="1100"/>
            </a:pPr>
            <a:r>
              <a:rPr lang="fi-FI" sz="1100" dirty="0">
                <a:solidFill>
                  <a:schemeClr val="dk1"/>
                </a:solidFill>
              </a:rPr>
              <a:t>Asetettujen ryhmien käsiteltäväksi tarkoitettu syöte toimitetaan kirjallisesti tällä lomakkeella koordinoivalle sihteeristölle. Sihteeristö on teihin yhteydessä mahdollisten tarpeellisten lisätietojen suhteen, huolehtii syötteen eteenpäin asiaankuuluville työryhmille ja tiedottaa käsittelyn etenemisestä. Otattehan huomioon yllä mainitulla sivustolla esitetyt käsittelyaikataulut.</a:t>
            </a:r>
            <a:endParaRPr lang="fi-FI" dirty="0"/>
          </a:p>
          <a:p>
            <a:pPr marL="45720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Char char="●"/>
            </a:pPr>
            <a:r>
              <a:rPr lang="fi-FI" sz="1100" b="0" i="0" u="none" strike="noStrike" cap="none" dirty="0">
                <a:solidFill>
                  <a:schemeClr val="dk1"/>
                </a:solidFill>
                <a:latin typeface="Arial"/>
                <a:ea typeface="Arial"/>
                <a:cs typeface="Arial"/>
                <a:sym typeface="Arial"/>
              </a:rPr>
              <a:t>Tämä lomake on tarkoitettu verkostolle/ ekosysteemille/ toimijalle, joka </a:t>
            </a:r>
            <a:r>
              <a:rPr lang="fi-FI" sz="1100" b="0" i="0" u="none" strike="noStrike" cap="none" dirty="0">
                <a:solidFill>
                  <a:srgbClr val="FF0000"/>
                </a:solidFill>
                <a:latin typeface="Arial"/>
                <a:ea typeface="Arial"/>
                <a:cs typeface="Arial"/>
                <a:sym typeface="Arial"/>
              </a:rPr>
              <a:t>… xxx</a:t>
            </a:r>
            <a:endParaRPr sz="1400" b="0" i="0" u="none" strike="noStrike" cap="none" dirty="0">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Char char="●"/>
            </a:pPr>
            <a:r>
              <a:rPr lang="fi-FI" sz="1100" b="0" i="0" u="none" strike="noStrike" cap="none" dirty="0">
                <a:solidFill>
                  <a:schemeClr val="dk1"/>
                </a:solidFill>
                <a:latin typeface="Arial"/>
                <a:ea typeface="Arial"/>
                <a:cs typeface="Arial"/>
                <a:sym typeface="Arial"/>
              </a:rPr>
              <a:t>Tiedonhallinnan yhteistyön tarkoitus on</a:t>
            </a:r>
            <a:r>
              <a:rPr lang="fi-FI" sz="1100" b="0" i="0" u="none" strike="noStrike" cap="none" dirty="0">
                <a:solidFill>
                  <a:srgbClr val="FF0000"/>
                </a:solidFill>
                <a:latin typeface="Arial"/>
                <a:ea typeface="Arial"/>
                <a:cs typeface="Arial"/>
                <a:sym typeface="Arial"/>
              </a:rPr>
              <a:t> … xxx</a:t>
            </a:r>
            <a:r>
              <a:rPr lang="fi-FI" sz="11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Char char="●"/>
            </a:pPr>
            <a:r>
              <a:rPr lang="fi-FI" sz="1100" b="0" i="0" u="none" strike="noStrike" cap="none" dirty="0">
                <a:solidFill>
                  <a:schemeClr val="dk1"/>
                </a:solidFill>
                <a:latin typeface="Arial"/>
                <a:ea typeface="Arial"/>
                <a:cs typeface="Arial"/>
                <a:sym typeface="Arial"/>
              </a:rPr>
              <a:t>Lisätietoa yhteistyön visiosta ja missiosta, sekä sihteeristön, koordinaatioryhmän ja asetettujen ryhmien toimintasuunnitelmat, vuosikellot ja tarkemmat toimintatapojen kuvaukset löydät täältä: </a:t>
            </a:r>
            <a:r>
              <a:rPr lang="fi-FI" sz="1100" b="0" i="0" u="none" strike="noStrike" cap="none" dirty="0">
                <a:solidFill>
                  <a:srgbClr val="FF0000"/>
                </a:solidFill>
                <a:latin typeface="Arial"/>
                <a:ea typeface="Arial"/>
                <a:cs typeface="Arial"/>
                <a:sym typeface="Arial"/>
              </a:rPr>
              <a:t>www...xxx. </a:t>
            </a:r>
            <a:endParaRPr sz="1100" b="0" i="0" u="none" strike="noStrike" cap="none" dirty="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10A973F-5802-4632-8D02-7CD8AF0FD4EA}"/>
              </a:ext>
            </a:extLst>
          </p:cNvPr>
          <p:cNvSpPr>
            <a:spLocks noGrp="1"/>
          </p:cNvSpPr>
          <p:nvPr>
            <p:ph type="title"/>
          </p:nvPr>
        </p:nvSpPr>
        <p:spPr/>
        <p:txBody>
          <a:bodyPr/>
          <a:lstStyle/>
          <a:p>
            <a:r>
              <a:rPr lang="fi-FI" dirty="0"/>
              <a:t>Päivitetty tieto käsittelyssä olevista syötteistä </a:t>
            </a:r>
          </a:p>
        </p:txBody>
      </p:sp>
      <p:sp>
        <p:nvSpPr>
          <p:cNvPr id="6" name="Tekstin paikkamerkki 5">
            <a:extLst>
              <a:ext uri="{FF2B5EF4-FFF2-40B4-BE49-F238E27FC236}">
                <a16:creationId xmlns:a16="http://schemas.microsoft.com/office/drawing/2014/main" id="{6063A0D7-32EE-4290-B280-7FEE517E5F8E}"/>
              </a:ext>
            </a:extLst>
          </p:cNvPr>
          <p:cNvSpPr>
            <a:spLocks noGrp="1"/>
          </p:cNvSpPr>
          <p:nvPr>
            <p:ph type="body" idx="1"/>
          </p:nvPr>
        </p:nvSpPr>
        <p:spPr/>
        <p:txBody>
          <a:bodyPr/>
          <a:lstStyle/>
          <a:p>
            <a:pPr>
              <a:spcAft>
                <a:spcPts val="600"/>
              </a:spcAft>
            </a:pPr>
            <a:r>
              <a:rPr lang="fi-FI" dirty="0"/>
              <a:t>Käsittelyyn kirjatuista ja käsittelyssä olevista syötteistä sekä asetettujen ryhmien seurannassa olevista asioista pidetään kirjaa ajantasaisesti</a:t>
            </a:r>
          </a:p>
          <a:p>
            <a:pPr>
              <a:spcAft>
                <a:spcPts val="600"/>
              </a:spcAft>
            </a:pPr>
            <a:r>
              <a:rPr lang="fi-FI" dirty="0"/>
              <a:t>Tieto käsittelyssä olevista syötteistä on läpinäkyvästi verkostojen, ekosysteemien ja asetettujen ryhmien ja muiden toimijoiden saatavilla</a:t>
            </a:r>
          </a:p>
          <a:p>
            <a:pPr>
              <a:spcAft>
                <a:spcPts val="600"/>
              </a:spcAft>
            </a:pPr>
            <a:endParaRPr lang="fi-FI" dirty="0"/>
          </a:p>
        </p:txBody>
      </p:sp>
      <p:sp>
        <p:nvSpPr>
          <p:cNvPr id="4" name="Dian numeron paikkamerkki 3">
            <a:extLst>
              <a:ext uri="{FF2B5EF4-FFF2-40B4-BE49-F238E27FC236}">
                <a16:creationId xmlns:a16="http://schemas.microsoft.com/office/drawing/2014/main" id="{D74F89DD-9AE6-4ADD-ABDA-BFC8A160A8E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28</a:t>
            </a:fld>
            <a:endParaRPr lang="fi-FI"/>
          </a:p>
        </p:txBody>
      </p:sp>
    </p:spTree>
    <p:extLst>
      <p:ext uri="{BB962C8B-B14F-4D97-AF65-F5344CB8AC3E}">
        <p14:creationId xmlns:p14="http://schemas.microsoft.com/office/powerpoint/2010/main" val="2193229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2208549-CA7A-441B-9D85-BCD3E0986A1E}"/>
              </a:ext>
            </a:extLst>
          </p:cNvPr>
          <p:cNvSpPr>
            <a:spLocks noGrp="1"/>
          </p:cNvSpPr>
          <p:nvPr>
            <p:ph type="title"/>
          </p:nvPr>
        </p:nvSpPr>
        <p:spPr/>
        <p:txBody>
          <a:bodyPr/>
          <a:lstStyle/>
          <a:p>
            <a:r>
              <a:rPr lang="fi-FI" dirty="0"/>
              <a:t>Syötteen käsittelytapa</a:t>
            </a:r>
          </a:p>
        </p:txBody>
      </p:sp>
      <p:sp>
        <p:nvSpPr>
          <p:cNvPr id="6" name="Tekstin paikkamerkki 5">
            <a:extLst>
              <a:ext uri="{FF2B5EF4-FFF2-40B4-BE49-F238E27FC236}">
                <a16:creationId xmlns:a16="http://schemas.microsoft.com/office/drawing/2014/main" id="{3B484830-027C-4F39-8B3E-FBA5C26C6C8C}"/>
              </a:ext>
            </a:extLst>
          </p:cNvPr>
          <p:cNvSpPr>
            <a:spLocks noGrp="1"/>
          </p:cNvSpPr>
          <p:nvPr>
            <p:ph type="body" idx="1"/>
          </p:nvPr>
        </p:nvSpPr>
        <p:spPr>
          <a:xfrm>
            <a:off x="671989" y="1184162"/>
            <a:ext cx="10463495" cy="5082002"/>
          </a:xfrm>
        </p:spPr>
        <p:txBody>
          <a:bodyPr/>
          <a:lstStyle/>
          <a:p>
            <a:pPr>
              <a:spcBef>
                <a:spcPts val="600"/>
              </a:spcBef>
            </a:pPr>
            <a:r>
              <a:rPr lang="fi-FI" sz="1900" dirty="0">
                <a:solidFill>
                  <a:schemeClr val="tx1"/>
                </a:solidFill>
              </a:rPr>
              <a:t>Sihteeristö kuittaa käsittelyyn jätetyt vastaanotetuiksi mahdollisimman pian syötteen saavuttua</a:t>
            </a:r>
          </a:p>
          <a:p>
            <a:pPr>
              <a:spcBef>
                <a:spcPts val="600"/>
              </a:spcBef>
            </a:pPr>
            <a:r>
              <a:rPr lang="fi-FI" sz="1900" dirty="0">
                <a:solidFill>
                  <a:schemeClr val="tx1"/>
                </a:solidFill>
              </a:rPr>
              <a:t>Sihteeristö sopii syötteen jättäjän kanssa tarkoituksenmukaisesta etenemistavasta ja käsittelyn aikataulusta</a:t>
            </a:r>
          </a:p>
          <a:p>
            <a:pPr lvl="1">
              <a:spcBef>
                <a:spcPts val="600"/>
              </a:spcBef>
            </a:pPr>
            <a:r>
              <a:rPr lang="fi-FI" sz="1900" dirty="0">
                <a:solidFill>
                  <a:schemeClr val="tx1"/>
                </a:solidFill>
              </a:rPr>
              <a:t>Syötteitä voidaan kerätä myös useiden syötteiden kokonaisuudeksi ja käsitellä yhdessä</a:t>
            </a:r>
          </a:p>
          <a:p>
            <a:pPr lvl="1">
              <a:spcBef>
                <a:spcPts val="600"/>
              </a:spcBef>
            </a:pPr>
            <a:r>
              <a:rPr lang="fi-FI" sz="1900" dirty="0">
                <a:solidFill>
                  <a:schemeClr val="tx1"/>
                </a:solidFill>
              </a:rPr>
              <a:t>Syötteet voivat liittyä valtakunnallisiin kehittämislinjauksiin tai muihin isompiin hankkeisiin, joilla on oma aikataulunsa. Syötteiden käsittelyn aikataulu voidaan tarvittaessa sovittaa näihin aikatauluihin</a:t>
            </a:r>
          </a:p>
          <a:p>
            <a:pPr lvl="1">
              <a:spcBef>
                <a:spcPts val="600"/>
              </a:spcBef>
            </a:pPr>
            <a:r>
              <a:rPr lang="fi-FI" sz="1900" dirty="0">
                <a:solidFill>
                  <a:schemeClr val="tx1"/>
                </a:solidFill>
              </a:rPr>
              <a:t>Käsittelyn jalostamisen yhteydessä voi myös selvitä, ettei syötteen ratkaiseminen tarvitse asetetuilta työryhmiltä linjauksia eikä suosituksia, vaan toimijat ja verkostot voivat edetä asiassa itsenäisesti tai muita reittejä</a:t>
            </a:r>
          </a:p>
          <a:p>
            <a:pPr>
              <a:spcBef>
                <a:spcPts val="600"/>
              </a:spcBef>
            </a:pPr>
            <a:r>
              <a:rPr lang="fi-FI" sz="1900" dirty="0">
                <a:solidFill>
                  <a:schemeClr val="tx1"/>
                </a:solidFill>
              </a:rPr>
              <a:t>Sihteeristö viestii ajantasaisesti syötteen käsittelyn etenemisestä </a:t>
            </a:r>
          </a:p>
          <a:p>
            <a:pPr>
              <a:spcBef>
                <a:spcPts val="600"/>
              </a:spcBef>
            </a:pPr>
            <a:r>
              <a:rPr lang="fi-FI" sz="1900" dirty="0">
                <a:solidFill>
                  <a:schemeClr val="tx1"/>
                </a:solidFill>
              </a:rPr>
              <a:t>Syötteen jättäjä pitää huolen, että omalla toiminnallaan edistää syötteen käsittelyä ja viestinnän sujuvuutta</a:t>
            </a:r>
          </a:p>
        </p:txBody>
      </p:sp>
      <p:sp>
        <p:nvSpPr>
          <p:cNvPr id="4" name="Dian numeron paikkamerkki 3">
            <a:extLst>
              <a:ext uri="{FF2B5EF4-FFF2-40B4-BE49-F238E27FC236}">
                <a16:creationId xmlns:a16="http://schemas.microsoft.com/office/drawing/2014/main" id="{73020844-0825-4003-BFBA-FB5E46A3709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29</a:t>
            </a:fld>
            <a:endParaRPr lang="fi-FI"/>
          </a:p>
        </p:txBody>
      </p:sp>
    </p:spTree>
    <p:extLst>
      <p:ext uri="{BB962C8B-B14F-4D97-AF65-F5344CB8AC3E}">
        <p14:creationId xmlns:p14="http://schemas.microsoft.com/office/powerpoint/2010/main" val="352927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lt1"/>
              </a:buClr>
              <a:buSzPts val="4100"/>
              <a:buFont typeface="Arial Narrow"/>
              <a:buNone/>
            </a:pPr>
            <a:r>
              <a:rPr lang="fi-FI"/>
              <a:t>Lähtökohdat ja tavoitteet</a:t>
            </a:r>
            <a:br>
              <a:rPr lang="fi-FI"/>
            </a:br>
            <a:endParaRPr/>
          </a:p>
        </p:txBody>
      </p:sp>
      <p:sp>
        <p:nvSpPr>
          <p:cNvPr id="569" name="Google Shape;569;p7"/>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900"/>
              <a:buNone/>
            </a:pPr>
            <a:fld id="{00000000-1234-1234-1234-123412341234}" type="slidenum">
              <a:rPr lang="fi-FI"/>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2208549-CA7A-441B-9D85-BCD3E0986A1E}"/>
              </a:ext>
            </a:extLst>
          </p:cNvPr>
          <p:cNvSpPr>
            <a:spLocks noGrp="1"/>
          </p:cNvSpPr>
          <p:nvPr>
            <p:ph type="title"/>
          </p:nvPr>
        </p:nvSpPr>
        <p:spPr>
          <a:xfrm>
            <a:off x="671990" y="145145"/>
            <a:ext cx="10283981" cy="948769"/>
          </a:xfrm>
        </p:spPr>
        <p:txBody>
          <a:bodyPr>
            <a:normAutofit/>
          </a:bodyPr>
          <a:lstStyle/>
          <a:p>
            <a:r>
              <a:rPr lang="fi-FI" dirty="0"/>
              <a:t>Sihteeristön ja koordinaatioryhmän fasilitoiva työtapa</a:t>
            </a:r>
          </a:p>
        </p:txBody>
      </p:sp>
      <p:sp>
        <p:nvSpPr>
          <p:cNvPr id="6" name="Tekstin paikkamerkki 5">
            <a:extLst>
              <a:ext uri="{FF2B5EF4-FFF2-40B4-BE49-F238E27FC236}">
                <a16:creationId xmlns:a16="http://schemas.microsoft.com/office/drawing/2014/main" id="{3B484830-027C-4F39-8B3E-FBA5C26C6C8C}"/>
              </a:ext>
            </a:extLst>
          </p:cNvPr>
          <p:cNvSpPr>
            <a:spLocks noGrp="1"/>
          </p:cNvSpPr>
          <p:nvPr>
            <p:ph type="body" idx="1"/>
          </p:nvPr>
        </p:nvSpPr>
        <p:spPr>
          <a:xfrm>
            <a:off x="671989" y="1004157"/>
            <a:ext cx="11030966" cy="5425673"/>
          </a:xfrm>
        </p:spPr>
        <p:txBody>
          <a:bodyPr/>
          <a:lstStyle/>
          <a:p>
            <a:pPr>
              <a:spcBef>
                <a:spcPts val="600"/>
              </a:spcBef>
            </a:pPr>
            <a:r>
              <a:rPr lang="fi-FI" sz="1700" dirty="0">
                <a:solidFill>
                  <a:schemeClr val="tx1"/>
                </a:solidFill>
              </a:rPr>
              <a:t>Sihteeristö tukee asetettujen työryhmien ja koordinaatioryhmän työtä sekä sujuvaa syötteiden käsittelyprosessia fasilitoivalla työtavalla ja avoimella viestinnällä</a:t>
            </a:r>
          </a:p>
          <a:p>
            <a:pPr>
              <a:spcBef>
                <a:spcPts val="600"/>
              </a:spcBef>
            </a:pPr>
            <a:r>
              <a:rPr lang="fi-FI" sz="1700" dirty="0">
                <a:solidFill>
                  <a:schemeClr val="tx1"/>
                </a:solidFill>
              </a:rPr>
              <a:t>Koordinaatioryhmä organisoituu omaehtoisesti ja tarpeenmukaisissa kokoonpanoissa tukemaan tiedonhallinnan yhteistyötä kokonaisuutena. Koordinaatioryhmä voi yhteistyössä sihteeristön kanssa ottaa vastuulleen esimerkiksi yhteistyön koordinointiin ja fasilitointiin liittyviä tehtäviä.</a:t>
            </a:r>
          </a:p>
          <a:p>
            <a:pPr>
              <a:spcBef>
                <a:spcPts val="600"/>
              </a:spcBef>
            </a:pPr>
            <a:r>
              <a:rPr lang="fi-FI" sz="1700" dirty="0">
                <a:solidFill>
                  <a:schemeClr val="tx1"/>
                </a:solidFill>
              </a:rPr>
              <a:t>Sihteeristö mahdollistaa asetettujen ryhmien toimintaa ja yhteistyön kokonaisuutta niin, että:</a:t>
            </a:r>
          </a:p>
          <a:p>
            <a:pPr lvl="1">
              <a:spcBef>
                <a:spcPts val="600"/>
              </a:spcBef>
            </a:pPr>
            <a:r>
              <a:rPr lang="fi-FI" sz="1700" dirty="0">
                <a:solidFill>
                  <a:schemeClr val="tx1"/>
                </a:solidFill>
              </a:rPr>
              <a:t>Syötteiden käsittely on sujuvaa ja tapahtuu yhteistyössä eri toimijoiden ja verkostojen välillä</a:t>
            </a:r>
          </a:p>
          <a:p>
            <a:pPr lvl="1">
              <a:spcBef>
                <a:spcPts val="600"/>
              </a:spcBef>
            </a:pPr>
            <a:r>
              <a:rPr lang="fi-FI" sz="1700" dirty="0">
                <a:solidFill>
                  <a:schemeClr val="tx1"/>
                </a:solidFill>
              </a:rPr>
              <a:t>Toiminta on suunnitelmallista, yhteiseen tilannekuvaan ja visioon sekä tavoitteisiin perustuvaa, aikataulutettua, koordinoitua, sitoutunutta, siiloja purkavaa ja hyvään vuorovaikutukseen perustuvaa</a:t>
            </a:r>
          </a:p>
          <a:p>
            <a:pPr lvl="1">
              <a:spcBef>
                <a:spcPts val="600"/>
              </a:spcBef>
            </a:pPr>
            <a:r>
              <a:rPr lang="fi-FI" sz="1700" dirty="0">
                <a:solidFill>
                  <a:schemeClr val="tx1"/>
                </a:solidFill>
              </a:rPr>
              <a:t>Työskentelyssä hyödynnetään verkostoja, ekosysteemejä ja työryhmiä monimuotoisesti siten, että syötteiden käsittelyssä on mukana riittävästi tarpeenmukaista osaamista</a:t>
            </a:r>
          </a:p>
          <a:p>
            <a:pPr lvl="1">
              <a:spcBef>
                <a:spcPts val="600"/>
              </a:spcBef>
            </a:pPr>
            <a:r>
              <a:rPr lang="fi-FI" sz="1700" dirty="0">
                <a:solidFill>
                  <a:schemeClr val="tx1"/>
                </a:solidFill>
              </a:rPr>
              <a:t>Työskentelytavat tukevat avoimuutta, läpinäkyvää viestintää ja luottamuksen rakentumista</a:t>
            </a:r>
          </a:p>
          <a:p>
            <a:pPr>
              <a:spcBef>
                <a:spcPts val="600"/>
              </a:spcBef>
            </a:pPr>
            <a:r>
              <a:rPr lang="fi-FI" sz="1700" dirty="0">
                <a:solidFill>
                  <a:schemeClr val="tx1"/>
                </a:solidFill>
              </a:rPr>
              <a:t>Sihteeristö ja koordinaatioryhmä voivat kutsua koolle ja fasilitoida tarpeen mukaan ja joustavasti työpajoja, seminaareja, työryhmiä, keskusteluja, yhteistyöfoorumeja, osaamispartioita ja muita yhteistyön tapoja</a:t>
            </a:r>
          </a:p>
          <a:p>
            <a:pPr>
              <a:spcBef>
                <a:spcPts val="600"/>
              </a:spcBef>
            </a:pPr>
            <a:r>
              <a:rPr lang="fi-FI" sz="1700" dirty="0">
                <a:solidFill>
                  <a:schemeClr val="tx1"/>
                </a:solidFill>
              </a:rPr>
              <a:t>Sihteeristö edistää toimintamallin arviointia ja kehittämistä yhteistyössä asetettujen ryhmien, koordinaatioryhmän, toimijoiden ja verkostojen kanssa</a:t>
            </a:r>
          </a:p>
        </p:txBody>
      </p:sp>
      <p:sp>
        <p:nvSpPr>
          <p:cNvPr id="4" name="Dian numeron paikkamerkki 3">
            <a:extLst>
              <a:ext uri="{FF2B5EF4-FFF2-40B4-BE49-F238E27FC236}">
                <a16:creationId xmlns:a16="http://schemas.microsoft.com/office/drawing/2014/main" id="{73020844-0825-4003-BFBA-FB5E46A37093}"/>
              </a:ext>
            </a:extLst>
          </p:cNvPr>
          <p:cNvSpPr>
            <a:spLocks noGrp="1"/>
          </p:cNvSpPr>
          <p:nvPr>
            <p:ph type="sldNum" idx="12"/>
          </p:nvPr>
        </p:nvSpPr>
        <p:spPr>
          <a:xfrm>
            <a:off x="11384678" y="6127944"/>
            <a:ext cx="636555" cy="291647"/>
          </a:xfrm>
        </p:spPr>
        <p:txBody>
          <a:bodyPr/>
          <a:lstStyle/>
          <a:p>
            <a:pPr marL="0" lvl="0" indent="0" algn="l" rtl="0">
              <a:spcBef>
                <a:spcPts val="0"/>
              </a:spcBef>
              <a:spcAft>
                <a:spcPts val="0"/>
              </a:spcAft>
              <a:buNone/>
            </a:pPr>
            <a:fld id="{00000000-1234-1234-1234-123412341234}" type="slidenum">
              <a:rPr lang="fi-FI" smtClean="0"/>
              <a:t>30</a:t>
            </a:fld>
            <a:endParaRPr lang="fi-FI" dirty="0"/>
          </a:p>
        </p:txBody>
      </p:sp>
    </p:spTree>
    <p:extLst>
      <p:ext uri="{BB962C8B-B14F-4D97-AF65-F5344CB8AC3E}">
        <p14:creationId xmlns:p14="http://schemas.microsoft.com/office/powerpoint/2010/main" val="6167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2208549-CA7A-441B-9D85-BCD3E0986A1E}"/>
              </a:ext>
            </a:extLst>
          </p:cNvPr>
          <p:cNvSpPr>
            <a:spLocks noGrp="1"/>
          </p:cNvSpPr>
          <p:nvPr>
            <p:ph type="title"/>
          </p:nvPr>
        </p:nvSpPr>
        <p:spPr/>
        <p:txBody>
          <a:bodyPr/>
          <a:lstStyle/>
          <a:p>
            <a:r>
              <a:rPr lang="fi-FI" dirty="0"/>
              <a:t>Asetettujen ryhmien toimintasuunnitelmat</a:t>
            </a:r>
          </a:p>
        </p:txBody>
      </p:sp>
      <p:sp>
        <p:nvSpPr>
          <p:cNvPr id="4" name="Dian numeron paikkamerkki 3">
            <a:extLst>
              <a:ext uri="{FF2B5EF4-FFF2-40B4-BE49-F238E27FC236}">
                <a16:creationId xmlns:a16="http://schemas.microsoft.com/office/drawing/2014/main" id="{73020844-0825-4003-BFBA-FB5E46A3709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31</a:t>
            </a:fld>
            <a:endParaRPr lang="fi-FI"/>
          </a:p>
        </p:txBody>
      </p:sp>
      <p:grpSp>
        <p:nvGrpSpPr>
          <p:cNvPr id="3" name="Ryhmä 2"/>
          <p:cNvGrpSpPr/>
          <p:nvPr/>
        </p:nvGrpSpPr>
        <p:grpSpPr>
          <a:xfrm>
            <a:off x="1784463" y="1454721"/>
            <a:ext cx="8280920" cy="1800201"/>
            <a:chOff x="2331000" y="1318087"/>
            <a:chExt cx="8280920" cy="1800201"/>
          </a:xfrm>
        </p:grpSpPr>
        <p:sp>
          <p:nvSpPr>
            <p:cNvPr id="36" name="Viisikulmio 35"/>
            <p:cNvSpPr/>
            <p:nvPr/>
          </p:nvSpPr>
          <p:spPr>
            <a:xfrm>
              <a:off x="2763048" y="2112613"/>
              <a:ext cx="1512000" cy="360040"/>
            </a:xfrm>
            <a:prstGeom prst="homePlate">
              <a:avLst>
                <a:gd name="adj" fmla="val 0"/>
              </a:avLst>
            </a:prstGeom>
            <a:solidFill>
              <a:schemeClr val="accent3">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i-FI" sz="800" dirty="0">
                  <a:latin typeface="Arial Narrow" panose="020B0606020202030204" pitchFamily="34" charset="0"/>
                </a:rPr>
                <a:t>Asettamisvuosi</a:t>
              </a:r>
            </a:p>
          </p:txBody>
        </p:sp>
        <p:sp>
          <p:nvSpPr>
            <p:cNvPr id="37" name="Viisikulmio 36"/>
            <p:cNvSpPr/>
            <p:nvPr/>
          </p:nvSpPr>
          <p:spPr>
            <a:xfrm>
              <a:off x="4347224" y="2112613"/>
              <a:ext cx="1512000" cy="360040"/>
            </a:xfrm>
            <a:prstGeom prst="homePlate">
              <a:avLst>
                <a:gd name="adj" fmla="val 0"/>
              </a:avLst>
            </a:prstGeom>
            <a:solidFill>
              <a:schemeClr val="accent3">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i-FI" sz="800" dirty="0">
                  <a:latin typeface="Arial Narrow" panose="020B0606020202030204" pitchFamily="34" charset="0"/>
                </a:rPr>
                <a:t>Asettamisvuosi + 1</a:t>
              </a:r>
            </a:p>
          </p:txBody>
        </p:sp>
        <p:sp>
          <p:nvSpPr>
            <p:cNvPr id="38" name="Viisikulmio 37"/>
            <p:cNvSpPr/>
            <p:nvPr/>
          </p:nvSpPr>
          <p:spPr>
            <a:xfrm>
              <a:off x="5931400" y="2112613"/>
              <a:ext cx="1512000" cy="360040"/>
            </a:xfrm>
            <a:prstGeom prst="homePlate">
              <a:avLst>
                <a:gd name="adj" fmla="val 0"/>
              </a:avLst>
            </a:prstGeom>
            <a:solidFill>
              <a:schemeClr val="accent3">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i-FI" sz="800" dirty="0">
                  <a:latin typeface="Arial Narrow" panose="020B0606020202030204" pitchFamily="34" charset="0"/>
                </a:rPr>
                <a:t>Asettamisvuosi + 2</a:t>
              </a:r>
            </a:p>
          </p:txBody>
        </p:sp>
        <p:sp>
          <p:nvSpPr>
            <p:cNvPr id="39" name="Viisikulmio 38"/>
            <p:cNvSpPr/>
            <p:nvPr/>
          </p:nvSpPr>
          <p:spPr>
            <a:xfrm>
              <a:off x="7515576" y="2112613"/>
              <a:ext cx="1512000" cy="360040"/>
            </a:xfrm>
            <a:prstGeom prst="homePlate">
              <a:avLst>
                <a:gd name="adj" fmla="val 0"/>
              </a:avLst>
            </a:prstGeom>
            <a:solidFill>
              <a:schemeClr val="accent3">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i-FI" sz="800" dirty="0">
                  <a:latin typeface="Arial Narrow" panose="020B0606020202030204" pitchFamily="34" charset="0"/>
                </a:rPr>
                <a:t>Asettamisvuosi + 3</a:t>
              </a:r>
            </a:p>
          </p:txBody>
        </p:sp>
        <p:sp>
          <p:nvSpPr>
            <p:cNvPr id="40" name="Viisikulmio 39"/>
            <p:cNvSpPr/>
            <p:nvPr/>
          </p:nvSpPr>
          <p:spPr>
            <a:xfrm>
              <a:off x="9099920" y="2112613"/>
              <a:ext cx="1512000" cy="360040"/>
            </a:xfrm>
            <a:prstGeom prst="homePlate">
              <a:avLst>
                <a:gd name="adj" fmla="val 0"/>
              </a:avLst>
            </a:prstGeom>
            <a:solidFill>
              <a:schemeClr val="bg1">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i-FI" sz="800" dirty="0">
                  <a:latin typeface="Arial Narrow" panose="020B0606020202030204" pitchFamily="34" charset="0"/>
                </a:rPr>
                <a:t>Asettamisvuosi</a:t>
              </a:r>
            </a:p>
          </p:txBody>
        </p:sp>
        <p:pic>
          <p:nvPicPr>
            <p:cNvPr id="41" name="Kuva 40"/>
            <p:cNvPicPr>
              <a:picLocks noChangeAspect="1"/>
            </p:cNvPicPr>
            <p:nvPr/>
          </p:nvPicPr>
          <p:blipFill>
            <a:blip r:embed="rId2"/>
            <a:stretch>
              <a:fillRect/>
            </a:stretch>
          </p:blipFill>
          <p:spPr>
            <a:xfrm>
              <a:off x="2331000" y="2004669"/>
              <a:ext cx="612000" cy="612000"/>
            </a:xfrm>
            <a:prstGeom prst="rect">
              <a:avLst/>
            </a:prstGeom>
          </p:spPr>
        </p:pic>
        <p:grpSp>
          <p:nvGrpSpPr>
            <p:cNvPr id="42" name="Ryhmä 41"/>
            <p:cNvGrpSpPr/>
            <p:nvPr/>
          </p:nvGrpSpPr>
          <p:grpSpPr>
            <a:xfrm>
              <a:off x="2691040" y="1663198"/>
              <a:ext cx="449415" cy="449415"/>
              <a:chOff x="6498801" y="2842367"/>
              <a:chExt cx="449415" cy="449415"/>
            </a:xfrm>
          </p:grpSpPr>
          <p:sp>
            <p:nvSpPr>
              <p:cNvPr id="43" name="Kyynel 42"/>
              <p:cNvSpPr/>
              <p:nvPr/>
            </p:nvSpPr>
            <p:spPr>
              <a:xfrm rot="8099025">
                <a:off x="6498801" y="2842367"/>
                <a:ext cx="432000" cy="432000"/>
              </a:xfrm>
              <a:prstGeom prst="teardrop">
                <a:avLst/>
              </a:prstGeom>
              <a:solidFill>
                <a:srgbClr val="63B0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pic>
            <p:nvPicPr>
              <p:cNvPr id="44" name="Kuva 43"/>
              <p:cNvPicPr>
                <a:picLocks noChangeAspect="1"/>
              </p:cNvPicPr>
              <p:nvPr/>
            </p:nvPicPr>
            <p:blipFill>
              <a:blip r:embed="rId2"/>
              <a:stretch>
                <a:fillRect/>
              </a:stretch>
            </p:blipFill>
            <p:spPr>
              <a:xfrm>
                <a:off x="6516216" y="2859782"/>
                <a:ext cx="432000" cy="432000"/>
              </a:xfrm>
              <a:prstGeom prst="rect">
                <a:avLst/>
              </a:prstGeom>
            </p:spPr>
          </p:pic>
        </p:grpSp>
        <p:sp>
          <p:nvSpPr>
            <p:cNvPr id="45" name="Sisällön paikkamerkki 2"/>
            <p:cNvSpPr txBox="1">
              <a:spLocks/>
            </p:cNvSpPr>
            <p:nvPr/>
          </p:nvSpPr>
          <p:spPr>
            <a:xfrm>
              <a:off x="2403008" y="1318087"/>
              <a:ext cx="1003567" cy="341653"/>
            </a:xfrm>
            <a:prstGeom prst="rect">
              <a:avLst/>
            </a:prstGeom>
          </p:spPr>
          <p:txBody>
            <a:bodyPr vert="horz" lIns="91440" tIns="45720" rIns="91440" bIns="45720" rtlCol="0" anchor="ctr" anchorCtr="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0"/>
                </a:spcAft>
                <a:buFont typeface="Verdana" panose="020B0604030504040204" pitchFamily="34" charset="0"/>
                <a:buNone/>
              </a:pPr>
              <a:r>
                <a:rPr lang="fi-FI" sz="800" dirty="0"/>
                <a:t>Asettaminen ja organisointi</a:t>
              </a:r>
            </a:p>
          </p:txBody>
        </p:sp>
        <p:cxnSp>
          <p:nvCxnSpPr>
            <p:cNvPr id="46" name="Suora yhdysviiva 45"/>
            <p:cNvCxnSpPr/>
            <p:nvPr/>
          </p:nvCxnSpPr>
          <p:spPr>
            <a:xfrm flipV="1">
              <a:off x="3195096" y="1858183"/>
              <a:ext cx="0" cy="324000"/>
            </a:xfrm>
            <a:prstGeom prst="line">
              <a:avLst/>
            </a:prstGeom>
            <a:ln>
              <a:headEnd type="oval" w="med" len="med"/>
            </a:ln>
          </p:spPr>
          <p:style>
            <a:lnRef idx="1">
              <a:schemeClr val="accent1"/>
            </a:lnRef>
            <a:fillRef idx="0">
              <a:schemeClr val="accent1"/>
            </a:fillRef>
            <a:effectRef idx="0">
              <a:schemeClr val="accent1"/>
            </a:effectRef>
            <a:fontRef idx="minor">
              <a:schemeClr val="tx1"/>
            </a:fontRef>
          </p:style>
        </p:cxnSp>
        <p:sp>
          <p:nvSpPr>
            <p:cNvPr id="47" name="Sisällön paikkamerkki 2"/>
            <p:cNvSpPr txBox="1">
              <a:spLocks/>
            </p:cNvSpPr>
            <p:nvPr/>
          </p:nvSpPr>
          <p:spPr>
            <a:xfrm>
              <a:off x="3199641" y="1767789"/>
              <a:ext cx="1003567" cy="341653"/>
            </a:xfrm>
            <a:prstGeom prst="rect">
              <a:avLst/>
            </a:prstGeom>
          </p:spPr>
          <p:txBody>
            <a:bodyPr vert="horz" lIns="91440" tIns="45720" rIns="91440" bIns="45720" rtlCol="0" anchor="ctr" anchorCtr="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Font typeface="Verdana" panose="020B0604030504040204" pitchFamily="34" charset="0"/>
                <a:buNone/>
              </a:pPr>
              <a:r>
                <a:rPr lang="fi-FI" sz="800" dirty="0">
                  <a:latin typeface="Arial Narrow" panose="020B0606020202030204" pitchFamily="34" charset="0"/>
                </a:rPr>
                <a:t>Toimintasuunnitelma</a:t>
              </a:r>
            </a:p>
          </p:txBody>
        </p:sp>
        <p:cxnSp>
          <p:nvCxnSpPr>
            <p:cNvPr id="48" name="Suora yhdysviiva 47"/>
            <p:cNvCxnSpPr/>
            <p:nvPr/>
          </p:nvCxnSpPr>
          <p:spPr>
            <a:xfrm>
              <a:off x="3339112" y="2400645"/>
              <a:ext cx="0" cy="324000"/>
            </a:xfrm>
            <a:prstGeom prst="line">
              <a:avLst/>
            </a:prstGeom>
            <a:ln>
              <a:headEnd type="oval" w="med" len="med"/>
            </a:ln>
          </p:spPr>
          <p:style>
            <a:lnRef idx="1">
              <a:schemeClr val="accent1"/>
            </a:lnRef>
            <a:fillRef idx="0">
              <a:schemeClr val="accent1"/>
            </a:fillRef>
            <a:effectRef idx="0">
              <a:schemeClr val="accent1"/>
            </a:effectRef>
            <a:fontRef idx="minor">
              <a:schemeClr val="tx1"/>
            </a:fontRef>
          </p:style>
        </p:cxnSp>
        <p:sp>
          <p:nvSpPr>
            <p:cNvPr id="49" name="Sisällön paikkamerkki 2"/>
            <p:cNvSpPr txBox="1">
              <a:spLocks/>
            </p:cNvSpPr>
            <p:nvPr/>
          </p:nvSpPr>
          <p:spPr>
            <a:xfrm>
              <a:off x="4423777" y="1696514"/>
              <a:ext cx="1219591" cy="341653"/>
            </a:xfrm>
            <a:prstGeom prst="rect">
              <a:avLst/>
            </a:prstGeom>
          </p:spPr>
          <p:txBody>
            <a:bodyPr vert="horz" lIns="91440" tIns="45720" rIns="91440" bIns="45720" rtlCol="0" anchor="ctr" anchorCtr="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Font typeface="Verdana" panose="020B0604030504040204" pitchFamily="34" charset="0"/>
                <a:buNone/>
              </a:pPr>
              <a:r>
                <a:rPr lang="fi-FI" sz="800" dirty="0">
                  <a:latin typeface="Arial Narrow" panose="020B0606020202030204" pitchFamily="34" charset="0"/>
                </a:rPr>
                <a:t>Edellisen vuoden arviointi ja toimintasuunnitelman tarkennus</a:t>
              </a:r>
            </a:p>
          </p:txBody>
        </p:sp>
        <p:cxnSp>
          <p:nvCxnSpPr>
            <p:cNvPr id="50" name="Suora yhdysviiva 49"/>
            <p:cNvCxnSpPr/>
            <p:nvPr/>
          </p:nvCxnSpPr>
          <p:spPr>
            <a:xfrm>
              <a:off x="6003408" y="2400645"/>
              <a:ext cx="0" cy="324000"/>
            </a:xfrm>
            <a:prstGeom prst="line">
              <a:avLst/>
            </a:prstGeom>
            <a:ln>
              <a:headEnd type="oval" w="med" len="med"/>
            </a:ln>
          </p:spPr>
          <p:style>
            <a:lnRef idx="1">
              <a:schemeClr val="accent1"/>
            </a:lnRef>
            <a:fillRef idx="0">
              <a:schemeClr val="accent1"/>
            </a:fillRef>
            <a:effectRef idx="0">
              <a:schemeClr val="accent1"/>
            </a:effectRef>
            <a:fontRef idx="minor">
              <a:schemeClr val="tx1"/>
            </a:fontRef>
          </p:style>
        </p:cxnSp>
        <p:cxnSp>
          <p:nvCxnSpPr>
            <p:cNvPr id="51" name="Suora yhdysviiva 50"/>
            <p:cNvCxnSpPr/>
            <p:nvPr/>
          </p:nvCxnSpPr>
          <p:spPr>
            <a:xfrm>
              <a:off x="8883728" y="2400645"/>
              <a:ext cx="0" cy="324000"/>
            </a:xfrm>
            <a:prstGeom prst="line">
              <a:avLst/>
            </a:prstGeom>
            <a:ln>
              <a:headEnd type="oval" w="med" len="med"/>
            </a:ln>
          </p:spPr>
          <p:style>
            <a:lnRef idx="1">
              <a:schemeClr val="accent1"/>
            </a:lnRef>
            <a:fillRef idx="0">
              <a:schemeClr val="accent1"/>
            </a:fillRef>
            <a:effectRef idx="0">
              <a:schemeClr val="accent1"/>
            </a:effectRef>
            <a:fontRef idx="minor">
              <a:schemeClr val="tx1"/>
            </a:fontRef>
          </p:style>
        </p:cxnSp>
        <p:cxnSp>
          <p:nvCxnSpPr>
            <p:cNvPr id="52" name="Suora yhdysviiva 51"/>
            <p:cNvCxnSpPr/>
            <p:nvPr/>
          </p:nvCxnSpPr>
          <p:spPr>
            <a:xfrm flipV="1">
              <a:off x="4419232" y="1858183"/>
              <a:ext cx="0" cy="324000"/>
            </a:xfrm>
            <a:prstGeom prst="line">
              <a:avLst/>
            </a:prstGeom>
            <a:ln>
              <a:headEnd type="oval" w="med" len="med"/>
            </a:ln>
          </p:spPr>
          <p:style>
            <a:lnRef idx="1">
              <a:schemeClr val="accent1"/>
            </a:lnRef>
            <a:fillRef idx="0">
              <a:schemeClr val="accent1"/>
            </a:fillRef>
            <a:effectRef idx="0">
              <a:schemeClr val="accent1"/>
            </a:effectRef>
            <a:fontRef idx="minor">
              <a:schemeClr val="tx1"/>
            </a:fontRef>
          </p:style>
        </p:cxnSp>
        <p:sp>
          <p:nvSpPr>
            <p:cNvPr id="53" name="Sisällön paikkamerkki 2"/>
            <p:cNvSpPr txBox="1">
              <a:spLocks/>
            </p:cNvSpPr>
            <p:nvPr/>
          </p:nvSpPr>
          <p:spPr>
            <a:xfrm>
              <a:off x="6007953" y="1696514"/>
              <a:ext cx="1219591" cy="341653"/>
            </a:xfrm>
            <a:prstGeom prst="rect">
              <a:avLst/>
            </a:prstGeom>
          </p:spPr>
          <p:txBody>
            <a:bodyPr vert="horz" lIns="91440" tIns="45720" rIns="91440" bIns="45720" rtlCol="0" anchor="ctr" anchorCtr="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Font typeface="Verdana" panose="020B0604030504040204" pitchFamily="34" charset="0"/>
                <a:buNone/>
              </a:pPr>
              <a:r>
                <a:rPr lang="fi-FI" sz="800" dirty="0">
                  <a:latin typeface="Arial Narrow" panose="020B0606020202030204" pitchFamily="34" charset="0"/>
                </a:rPr>
                <a:t>Edellisen vuoden arviointi ja toimintasuunnitelman tarkennus</a:t>
              </a:r>
            </a:p>
          </p:txBody>
        </p:sp>
        <p:cxnSp>
          <p:nvCxnSpPr>
            <p:cNvPr id="54" name="Suora yhdysviiva 53"/>
            <p:cNvCxnSpPr/>
            <p:nvPr/>
          </p:nvCxnSpPr>
          <p:spPr>
            <a:xfrm flipV="1">
              <a:off x="6003408" y="1858183"/>
              <a:ext cx="0" cy="324000"/>
            </a:xfrm>
            <a:prstGeom prst="line">
              <a:avLst/>
            </a:prstGeom>
            <a:ln>
              <a:headEnd type="oval" w="med" len="med"/>
            </a:ln>
          </p:spPr>
          <p:style>
            <a:lnRef idx="1">
              <a:schemeClr val="accent1"/>
            </a:lnRef>
            <a:fillRef idx="0">
              <a:schemeClr val="accent1"/>
            </a:fillRef>
            <a:effectRef idx="0">
              <a:schemeClr val="accent1"/>
            </a:effectRef>
            <a:fontRef idx="minor">
              <a:schemeClr val="tx1"/>
            </a:fontRef>
          </p:style>
        </p:cxnSp>
        <p:sp>
          <p:nvSpPr>
            <p:cNvPr id="55" name="Sisällön paikkamerkki 2"/>
            <p:cNvSpPr txBox="1">
              <a:spLocks/>
            </p:cNvSpPr>
            <p:nvPr/>
          </p:nvSpPr>
          <p:spPr>
            <a:xfrm>
              <a:off x="7592129" y="1696514"/>
              <a:ext cx="1219591" cy="341653"/>
            </a:xfrm>
            <a:prstGeom prst="rect">
              <a:avLst/>
            </a:prstGeom>
          </p:spPr>
          <p:txBody>
            <a:bodyPr vert="horz" lIns="91440" tIns="45720" rIns="91440" bIns="45720" rtlCol="0" anchor="ctr" anchorCtr="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Font typeface="Verdana" panose="020B0604030504040204" pitchFamily="34" charset="0"/>
                <a:buNone/>
              </a:pPr>
              <a:r>
                <a:rPr lang="fi-FI" sz="800" dirty="0">
                  <a:latin typeface="Arial Narrow" panose="020B0606020202030204" pitchFamily="34" charset="0"/>
                </a:rPr>
                <a:t>Edellisen vuoden arviointi ja toimintasuunnitelman tarkennus</a:t>
              </a:r>
            </a:p>
          </p:txBody>
        </p:sp>
        <p:cxnSp>
          <p:nvCxnSpPr>
            <p:cNvPr id="56" name="Suora yhdysviiva 55"/>
            <p:cNvCxnSpPr/>
            <p:nvPr/>
          </p:nvCxnSpPr>
          <p:spPr>
            <a:xfrm flipV="1">
              <a:off x="7587584" y="1858183"/>
              <a:ext cx="0" cy="324000"/>
            </a:xfrm>
            <a:prstGeom prst="line">
              <a:avLst/>
            </a:prstGeom>
            <a:ln>
              <a:headEnd type="oval" w="med" len="med"/>
            </a:ln>
          </p:spPr>
          <p:style>
            <a:lnRef idx="1">
              <a:schemeClr val="accent1"/>
            </a:lnRef>
            <a:fillRef idx="0">
              <a:schemeClr val="accent1"/>
            </a:fillRef>
            <a:effectRef idx="0">
              <a:schemeClr val="accent1"/>
            </a:effectRef>
            <a:fontRef idx="minor">
              <a:schemeClr val="tx1"/>
            </a:fontRef>
          </p:style>
        </p:cxnSp>
        <p:sp>
          <p:nvSpPr>
            <p:cNvPr id="57" name="Sisällön paikkamerkki 2"/>
            <p:cNvSpPr txBox="1">
              <a:spLocks/>
            </p:cNvSpPr>
            <p:nvPr/>
          </p:nvSpPr>
          <p:spPr>
            <a:xfrm>
              <a:off x="8888273" y="1696514"/>
              <a:ext cx="1219591" cy="341653"/>
            </a:xfrm>
            <a:prstGeom prst="rect">
              <a:avLst/>
            </a:prstGeom>
          </p:spPr>
          <p:txBody>
            <a:bodyPr vert="horz" lIns="91440" tIns="45720" rIns="91440" bIns="45720" rtlCol="0" anchor="ctr" anchorCtr="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Font typeface="Verdana" panose="020B0604030504040204" pitchFamily="34" charset="0"/>
                <a:buNone/>
              </a:pPr>
              <a:r>
                <a:rPr lang="fi-FI" sz="800" dirty="0">
                  <a:latin typeface="Arial Narrow" panose="020B0606020202030204" pitchFamily="34" charset="0"/>
                </a:rPr>
                <a:t>Toimikauden arviointi</a:t>
              </a:r>
            </a:p>
          </p:txBody>
        </p:sp>
        <p:cxnSp>
          <p:nvCxnSpPr>
            <p:cNvPr id="58" name="Suora yhdysviiva 57"/>
            <p:cNvCxnSpPr/>
            <p:nvPr/>
          </p:nvCxnSpPr>
          <p:spPr>
            <a:xfrm flipV="1">
              <a:off x="8883728" y="1858183"/>
              <a:ext cx="0" cy="324000"/>
            </a:xfrm>
            <a:prstGeom prst="line">
              <a:avLst/>
            </a:prstGeom>
            <a:ln>
              <a:headEnd type="oval" w="med" len="med"/>
            </a:ln>
          </p:spPr>
          <p:style>
            <a:lnRef idx="1">
              <a:schemeClr val="accent1"/>
            </a:lnRef>
            <a:fillRef idx="0">
              <a:schemeClr val="accent1"/>
            </a:fillRef>
            <a:effectRef idx="0">
              <a:schemeClr val="accent1"/>
            </a:effectRef>
            <a:fontRef idx="minor">
              <a:schemeClr val="tx1"/>
            </a:fontRef>
          </p:style>
        </p:cxnSp>
        <p:sp>
          <p:nvSpPr>
            <p:cNvPr id="59" name="Sisällön paikkamerkki 2"/>
            <p:cNvSpPr txBox="1">
              <a:spLocks/>
            </p:cNvSpPr>
            <p:nvPr/>
          </p:nvSpPr>
          <p:spPr>
            <a:xfrm>
              <a:off x="3339113" y="2547100"/>
              <a:ext cx="1296143" cy="571188"/>
            </a:xfrm>
            <a:prstGeom prst="rect">
              <a:avLst/>
            </a:prstGeom>
          </p:spPr>
          <p:txBody>
            <a:bodyPr vert="horz" lIns="91440" tIns="45720" rIns="91440" bIns="45720" rtlCol="0" anchor="ctr" anchorCtr="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None/>
              </a:pPr>
              <a:r>
                <a:rPr lang="fi-FI" sz="800" dirty="0">
                  <a:latin typeface="Arial Narrow" panose="020B0606020202030204" pitchFamily="34" charset="0"/>
                </a:rPr>
                <a:t>Arkkitehtuuri-, tietoturvallisuus- ja kehittämisyhteistyön toimintasuunnitelmien käsittely</a:t>
              </a:r>
            </a:p>
          </p:txBody>
        </p:sp>
        <p:cxnSp>
          <p:nvCxnSpPr>
            <p:cNvPr id="60" name="Suora yhdysviiva 59"/>
            <p:cNvCxnSpPr/>
            <p:nvPr/>
          </p:nvCxnSpPr>
          <p:spPr>
            <a:xfrm>
              <a:off x="5715376" y="2398207"/>
              <a:ext cx="0" cy="324000"/>
            </a:xfrm>
            <a:prstGeom prst="line">
              <a:avLst/>
            </a:prstGeom>
            <a:ln>
              <a:headEnd type="oval" w="med" len="med"/>
            </a:ln>
          </p:spPr>
          <p:style>
            <a:lnRef idx="1">
              <a:schemeClr val="accent1"/>
            </a:lnRef>
            <a:fillRef idx="0">
              <a:schemeClr val="accent1"/>
            </a:fillRef>
            <a:effectRef idx="0">
              <a:schemeClr val="accent1"/>
            </a:effectRef>
            <a:fontRef idx="minor">
              <a:schemeClr val="tx1"/>
            </a:fontRef>
          </p:style>
        </p:cxnSp>
        <p:sp>
          <p:nvSpPr>
            <p:cNvPr id="61" name="Sisällön paikkamerkki 2"/>
            <p:cNvSpPr txBox="1">
              <a:spLocks/>
            </p:cNvSpPr>
            <p:nvPr/>
          </p:nvSpPr>
          <p:spPr>
            <a:xfrm>
              <a:off x="4707264" y="2547100"/>
              <a:ext cx="1008111" cy="571188"/>
            </a:xfrm>
            <a:prstGeom prst="rect">
              <a:avLst/>
            </a:prstGeom>
          </p:spPr>
          <p:txBody>
            <a:bodyPr vert="horz" lIns="91440" tIns="45720" rIns="91440" bIns="45720" rtlCol="0" anchor="ctr" anchorCtr="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Aft>
                  <a:spcPts val="0"/>
                </a:spcAft>
                <a:buNone/>
              </a:pPr>
              <a:r>
                <a:rPr lang="fi-FI" sz="800" dirty="0">
                  <a:latin typeface="Arial Narrow" panose="020B0606020202030204" pitchFamily="34" charset="0"/>
                </a:rPr>
                <a:t>Arkkitehtuuri-, tietoturvallisuus- ja kehittämisyhteistyön arviointi</a:t>
              </a:r>
            </a:p>
          </p:txBody>
        </p:sp>
        <p:sp>
          <p:nvSpPr>
            <p:cNvPr id="62" name="Sisällön paikkamerkki 2"/>
            <p:cNvSpPr txBox="1">
              <a:spLocks/>
            </p:cNvSpPr>
            <p:nvPr/>
          </p:nvSpPr>
          <p:spPr>
            <a:xfrm>
              <a:off x="6003409" y="2547100"/>
              <a:ext cx="1296143" cy="571188"/>
            </a:xfrm>
            <a:prstGeom prst="rect">
              <a:avLst/>
            </a:prstGeom>
          </p:spPr>
          <p:txBody>
            <a:bodyPr vert="horz" lIns="91440" tIns="45720" rIns="91440" bIns="45720" rtlCol="0" anchor="ctr" anchorCtr="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None/>
              </a:pPr>
              <a:r>
                <a:rPr lang="fi-FI" sz="800" dirty="0">
                  <a:latin typeface="Arial Narrow" panose="020B0606020202030204" pitchFamily="34" charset="0"/>
                </a:rPr>
                <a:t>Arkkitehtuuri-, tietoturvallisuus- ja kehittämisyhteistyön toimintasuunnitelmien käsittely</a:t>
              </a:r>
            </a:p>
          </p:txBody>
        </p:sp>
        <p:sp>
          <p:nvSpPr>
            <p:cNvPr id="63" name="Sisällön paikkamerkki 2"/>
            <p:cNvSpPr txBox="1">
              <a:spLocks/>
            </p:cNvSpPr>
            <p:nvPr/>
          </p:nvSpPr>
          <p:spPr>
            <a:xfrm>
              <a:off x="7875616" y="2547100"/>
              <a:ext cx="1008111" cy="571188"/>
            </a:xfrm>
            <a:prstGeom prst="rect">
              <a:avLst/>
            </a:prstGeom>
          </p:spPr>
          <p:txBody>
            <a:bodyPr vert="horz" lIns="91440" tIns="45720" rIns="91440" bIns="45720" rtlCol="0" anchor="ctr" anchorCtr="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Aft>
                  <a:spcPts val="0"/>
                </a:spcAft>
                <a:buNone/>
              </a:pPr>
              <a:r>
                <a:rPr lang="fi-FI" sz="800" dirty="0">
                  <a:latin typeface="Arial Narrow" panose="020B0606020202030204" pitchFamily="34" charset="0"/>
                </a:rPr>
                <a:t>Arkkitehtuuri-, tietoturvallisuus- ja kehittämisyhteistyön arviointi</a:t>
              </a:r>
            </a:p>
          </p:txBody>
        </p:sp>
      </p:grpSp>
      <p:sp>
        <p:nvSpPr>
          <p:cNvPr id="65" name="Sisällön paikkamerkki 2"/>
          <p:cNvSpPr txBox="1">
            <a:spLocks/>
          </p:cNvSpPr>
          <p:nvPr/>
        </p:nvSpPr>
        <p:spPr>
          <a:xfrm>
            <a:off x="861845" y="3651187"/>
            <a:ext cx="10930759" cy="1944216"/>
          </a:xfrm>
          <a:prstGeom prst="rect">
            <a:avLst/>
          </a:prstGeom>
        </p:spPr>
        <p:txBody>
          <a:bodyPr vert="horz" lIns="91440" tIns="45720" rIns="91440" bIns="45720" rtlCol="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None/>
              <a:tabLst/>
              <a:defRPr/>
            </a:pPr>
            <a:r>
              <a:rPr kumimoji="0" lang="fi-FI" sz="1400" b="1" i="0" u="none" strike="noStrike" kern="1200" cap="none" spc="0" normalizeH="0" baseline="0" noProof="0" dirty="0">
                <a:ln>
                  <a:noFill/>
                </a:ln>
                <a:solidFill>
                  <a:srgbClr val="304E88"/>
                </a:solidFill>
                <a:effectLst/>
                <a:uLnTx/>
                <a:uFillTx/>
                <a:latin typeface="Arial"/>
                <a:ea typeface="+mn-ea"/>
                <a:cs typeface="+mn-cs"/>
              </a:rPr>
              <a:t>Toimintasuunnitelmassa:</a:t>
            </a:r>
            <a:r>
              <a:rPr kumimoji="0" lang="fi-FI" sz="1400" b="0" i="0" u="none" strike="noStrike" kern="1200" cap="none" spc="0" normalizeH="0" baseline="0" noProof="0" dirty="0">
                <a:ln>
                  <a:noFill/>
                </a:ln>
                <a:solidFill>
                  <a:srgbClr val="304E88"/>
                </a:solidFill>
                <a:effectLst/>
                <a:uLnTx/>
                <a:uFillTx/>
                <a:latin typeface="Arial"/>
                <a:ea typeface="+mn-ea"/>
                <a:cs typeface="+mn-cs"/>
              </a:rPr>
              <a:t> </a:t>
            </a:r>
          </a:p>
          <a:p>
            <a:pPr indent="-363538">
              <a:spcAft>
                <a:spcPts val="300"/>
              </a:spcAft>
              <a:buClrTx/>
            </a:pPr>
            <a:r>
              <a:rPr kumimoji="0" lang="fi-FI" sz="1400" b="0" i="0" u="none" strike="noStrike" kern="1200" cap="none" spc="0" normalizeH="0" baseline="0" noProof="0" dirty="0">
                <a:ln>
                  <a:noFill/>
                </a:ln>
                <a:solidFill>
                  <a:srgbClr val="304E88"/>
                </a:solidFill>
                <a:effectLst/>
                <a:uLnTx/>
                <a:uFillTx/>
                <a:latin typeface="Arial"/>
                <a:ea typeface="+mn-ea"/>
                <a:cs typeface="+mn-cs"/>
              </a:rPr>
              <a:t>Määritetään toimikauden käsittelykohteet, joiden etenemistä seurataan (kehittämissuunnitelmat, lainsäädäntöhankkeet, hallituksen esitykset) </a:t>
            </a:r>
          </a:p>
          <a:p>
            <a:pPr indent="-363538">
              <a:spcAft>
                <a:spcPts val="300"/>
              </a:spcAft>
              <a:buClrTx/>
            </a:pPr>
            <a:r>
              <a:rPr kumimoji="0" lang="fi-FI" sz="1400" b="0" i="0" u="none" strike="noStrike" kern="1200" cap="none" spc="0" normalizeH="0" baseline="0" noProof="0" dirty="0">
                <a:ln>
                  <a:noFill/>
                </a:ln>
                <a:solidFill>
                  <a:srgbClr val="304E88"/>
                </a:solidFill>
                <a:effectLst/>
                <a:uLnTx/>
                <a:uFillTx/>
                <a:latin typeface="Arial"/>
                <a:ea typeface="+mn-ea"/>
                <a:cs typeface="+mn-cs"/>
              </a:rPr>
              <a:t>Määritetään painopisteet julkisen hallinnon ICT-toiminnan edistymisen ja kustannuskehityksen sekä vaikuttavuuden seurannalle </a:t>
            </a:r>
          </a:p>
          <a:p>
            <a:pPr indent="-363538">
              <a:spcAft>
                <a:spcPts val="300"/>
              </a:spcAft>
              <a:buClrTx/>
            </a:pPr>
            <a:r>
              <a:rPr kumimoji="0" lang="fi-FI" sz="1400" b="0" i="0" u="none" strike="noStrike" kern="1200" cap="none" spc="0" normalizeH="0" baseline="0" noProof="0" dirty="0">
                <a:ln>
                  <a:noFill/>
                </a:ln>
                <a:solidFill>
                  <a:srgbClr val="304E88"/>
                </a:solidFill>
                <a:effectLst/>
                <a:uLnTx/>
                <a:uFillTx/>
                <a:latin typeface="Arial"/>
                <a:ea typeface="+mn-ea"/>
                <a:cs typeface="+mn-cs"/>
              </a:rPr>
              <a:t>Määritetään arkkitehtuuri-, tietoturvallisuus- ja kehittämisyhteistyön ohjausmenettelyt toimikaudella</a:t>
            </a:r>
          </a:p>
          <a:p>
            <a:pPr indent="-363538">
              <a:spcAft>
                <a:spcPts val="300"/>
              </a:spcAft>
              <a:buClrTx/>
            </a:pPr>
            <a:r>
              <a:rPr kumimoji="0" lang="fi-FI" sz="1400" b="0" i="0" u="none" strike="noStrike" kern="1200" cap="none" spc="0" normalizeH="0" baseline="0" noProof="0" dirty="0">
                <a:ln>
                  <a:noFill/>
                </a:ln>
                <a:solidFill>
                  <a:srgbClr val="304E88"/>
                </a:solidFill>
                <a:effectLst/>
                <a:uLnTx/>
                <a:uFillTx/>
                <a:latin typeface="Arial"/>
                <a:ea typeface="+mn-ea"/>
                <a:cs typeface="+mn-cs"/>
              </a:rPr>
              <a:t>Määritetään tavat, menettelyt ja aikataulut, joilla ollaan vuorovaikutuksessa verkostojen kanssa </a:t>
            </a:r>
          </a:p>
          <a:p>
            <a:pPr marL="355600" marR="0" lvl="0" indent="-355600" algn="l" defTabSz="914400" rtl="0" eaLnBrk="1" fontAlgn="auto" latinLnBrk="0" hangingPunct="1">
              <a:lnSpc>
                <a:spcPct val="100000"/>
              </a:lnSpc>
              <a:spcBef>
                <a:spcPts val="0"/>
              </a:spcBef>
              <a:spcAft>
                <a:spcPts val="300"/>
              </a:spcAft>
              <a:buClrTx/>
              <a:buSzTx/>
              <a:buFont typeface="Verdana" panose="020B0604030504040204" pitchFamily="34" charset="0"/>
              <a:buChar char="‒"/>
              <a:tabLst/>
              <a:defRPr/>
            </a:pPr>
            <a:r>
              <a:rPr kumimoji="0" lang="fi-FI" sz="1400" b="0" i="0" u="none" strike="noStrike" kern="1200" cap="none" spc="0" normalizeH="0" baseline="0" noProof="0" dirty="0">
                <a:ln>
                  <a:noFill/>
                </a:ln>
                <a:solidFill>
                  <a:srgbClr val="304E88"/>
                </a:solidFill>
                <a:effectLst/>
                <a:uLnTx/>
                <a:uFillTx/>
                <a:latin typeface="Arial"/>
                <a:ea typeface="+mn-ea"/>
                <a:cs typeface="+mn-cs"/>
              </a:rPr>
              <a:t>Määritellään</a:t>
            </a:r>
            <a:r>
              <a:rPr kumimoji="0" lang="fi-FI" sz="1400" b="0" i="0" u="none" strike="noStrike" kern="1200" cap="none" spc="0" normalizeH="0" noProof="0" dirty="0">
                <a:ln>
                  <a:noFill/>
                </a:ln>
                <a:solidFill>
                  <a:srgbClr val="304E88"/>
                </a:solidFill>
                <a:effectLst/>
                <a:uLnTx/>
                <a:uFillTx/>
                <a:latin typeface="Arial"/>
                <a:ea typeface="+mn-ea"/>
                <a:cs typeface="+mn-cs"/>
              </a:rPr>
              <a:t> t</a:t>
            </a:r>
            <a:r>
              <a:rPr kumimoji="0" lang="fi-FI" sz="1400" b="0" i="0" u="none" strike="noStrike" kern="1200" cap="none" spc="0" normalizeH="0" baseline="0" noProof="0" dirty="0">
                <a:ln>
                  <a:noFill/>
                </a:ln>
                <a:solidFill>
                  <a:srgbClr val="304E88"/>
                </a:solidFill>
                <a:effectLst/>
                <a:uLnTx/>
                <a:uFillTx/>
                <a:latin typeface="Arial"/>
                <a:ea typeface="+mn-ea"/>
                <a:cs typeface="+mn-cs"/>
              </a:rPr>
              <a:t>oiminnan tuloksellisuuden arvioinnissa</a:t>
            </a:r>
            <a:r>
              <a:rPr kumimoji="0" lang="fi-FI" sz="1400" b="0" i="0" u="none" strike="noStrike" kern="1200" cap="none" spc="0" normalizeH="0" noProof="0" dirty="0">
                <a:ln>
                  <a:noFill/>
                </a:ln>
                <a:solidFill>
                  <a:srgbClr val="304E88"/>
                </a:solidFill>
                <a:effectLst/>
                <a:uLnTx/>
                <a:uFillTx/>
                <a:latin typeface="Arial"/>
                <a:ea typeface="+mn-ea"/>
                <a:cs typeface="+mn-cs"/>
              </a:rPr>
              <a:t> käytettävät</a:t>
            </a:r>
            <a:r>
              <a:rPr kumimoji="0" lang="fi-FI" sz="1400" b="0" i="0" u="none" strike="noStrike" kern="1200" cap="none" spc="0" normalizeH="0" baseline="0" noProof="0" dirty="0">
                <a:ln>
                  <a:noFill/>
                </a:ln>
                <a:solidFill>
                  <a:srgbClr val="304E88"/>
                </a:solidFill>
                <a:effectLst/>
                <a:uLnTx/>
                <a:uFillTx/>
                <a:latin typeface="Arial"/>
                <a:ea typeface="+mn-ea"/>
                <a:cs typeface="+mn-cs"/>
              </a:rPr>
              <a:t> menettely</a:t>
            </a:r>
            <a:r>
              <a:rPr lang="fi-FI" sz="1400" dirty="0">
                <a:solidFill>
                  <a:srgbClr val="304E88"/>
                </a:solidFill>
                <a:latin typeface="Arial"/>
              </a:rPr>
              <a:t>t</a:t>
            </a:r>
            <a:endParaRPr kumimoji="0" lang="fi-FI" sz="1400" b="0" i="0" u="none" strike="noStrike" kern="1200" cap="none" spc="0" normalizeH="0" baseline="0" noProof="0" dirty="0">
              <a:ln>
                <a:noFill/>
              </a:ln>
              <a:solidFill>
                <a:srgbClr val="304E88"/>
              </a:solidFill>
              <a:effectLst/>
              <a:uLnTx/>
              <a:uFillTx/>
              <a:latin typeface="Arial"/>
              <a:ea typeface="+mn-ea"/>
              <a:cs typeface="+mn-cs"/>
            </a:endParaRPr>
          </a:p>
          <a:p>
            <a:pPr marL="719138" marR="0" lvl="1" indent="-363538" algn="l" defTabSz="914400" rtl="0" eaLnBrk="1" fontAlgn="auto" latinLnBrk="0" hangingPunct="1">
              <a:lnSpc>
                <a:spcPct val="100000"/>
              </a:lnSpc>
              <a:spcBef>
                <a:spcPts val="0"/>
              </a:spcBef>
              <a:spcAft>
                <a:spcPts val="300"/>
              </a:spcAft>
              <a:buClrTx/>
              <a:buSzTx/>
              <a:buFont typeface="Verdana" panose="020B0604030504040204" pitchFamily="34" charset="0"/>
              <a:buChar char="‒"/>
              <a:tabLst/>
              <a:defRPr/>
            </a:pPr>
            <a:r>
              <a:rPr kumimoji="0" lang="fi-FI" sz="1400" b="0" i="0" u="none" strike="noStrike" kern="1200" cap="none" spc="0" normalizeH="0" baseline="0" noProof="0" dirty="0">
                <a:ln>
                  <a:noFill/>
                </a:ln>
                <a:solidFill>
                  <a:srgbClr val="304E88"/>
                </a:solidFill>
                <a:effectLst/>
                <a:uLnTx/>
                <a:uFillTx/>
                <a:latin typeface="Arial"/>
                <a:ea typeface="+mn-ea"/>
                <a:cs typeface="+mn-cs"/>
              </a:rPr>
              <a:t>Arvioidaan toimintasuunnitelmassa asetettujen käsittelykohteiden toteutumista</a:t>
            </a:r>
          </a:p>
          <a:p>
            <a:pPr marL="719138" marR="0" lvl="1" indent="-363538" algn="l" defTabSz="914400" rtl="0" eaLnBrk="1" fontAlgn="auto" latinLnBrk="0" hangingPunct="1">
              <a:lnSpc>
                <a:spcPct val="100000"/>
              </a:lnSpc>
              <a:spcBef>
                <a:spcPts val="0"/>
              </a:spcBef>
              <a:spcAft>
                <a:spcPts val="300"/>
              </a:spcAft>
              <a:buClrTx/>
              <a:buSzTx/>
              <a:buFont typeface="Verdana" panose="020B0604030504040204" pitchFamily="34" charset="0"/>
              <a:buChar char="‒"/>
              <a:tabLst/>
              <a:defRPr/>
            </a:pPr>
            <a:r>
              <a:rPr kumimoji="0" lang="fi-FI" sz="1400" b="0" i="0" u="none" strike="noStrike" kern="1200" cap="none" spc="0" normalizeH="0" baseline="0" noProof="0" dirty="0">
                <a:ln>
                  <a:noFill/>
                </a:ln>
                <a:solidFill>
                  <a:srgbClr val="304E88"/>
                </a:solidFill>
                <a:effectLst/>
                <a:uLnTx/>
                <a:uFillTx/>
                <a:latin typeface="Arial"/>
                <a:ea typeface="+mn-ea"/>
                <a:cs typeface="+mn-cs"/>
              </a:rPr>
              <a:t>Arvioidaan toiminnan vaikuttavuutta: </a:t>
            </a:r>
          </a:p>
          <a:p>
            <a:pPr marL="1168400" marR="0" lvl="2" indent="-363538" algn="l" defTabSz="914400" rtl="0" eaLnBrk="1" fontAlgn="auto" latinLnBrk="0" hangingPunct="1">
              <a:lnSpc>
                <a:spcPct val="100000"/>
              </a:lnSpc>
              <a:spcBef>
                <a:spcPts val="0"/>
              </a:spcBef>
              <a:spcAft>
                <a:spcPts val="300"/>
              </a:spcAft>
              <a:buClrTx/>
              <a:buSzTx/>
              <a:buFont typeface="Verdana" panose="020B0604030504040204" pitchFamily="34" charset="0"/>
              <a:buChar char="‒"/>
              <a:tabLst/>
              <a:defRPr/>
            </a:pPr>
            <a:r>
              <a:rPr kumimoji="0" lang="fi-FI" b="0" i="0" u="none" strike="noStrike" kern="1200" cap="none" spc="0" normalizeH="0" baseline="0" noProof="0" dirty="0">
                <a:ln>
                  <a:noFill/>
                </a:ln>
                <a:solidFill>
                  <a:srgbClr val="304E88"/>
                </a:solidFill>
                <a:effectLst/>
                <a:uLnTx/>
                <a:uFillTx/>
                <a:latin typeface="Arial"/>
                <a:ea typeface="+mn-ea"/>
                <a:cs typeface="+mn-cs"/>
              </a:rPr>
              <a:t>Käsittelyn vaikutukset kehittämissuunnitelmiin ja lainsäädäntöhankkeisiin</a:t>
            </a:r>
          </a:p>
          <a:p>
            <a:pPr marL="1168400" marR="0" lvl="2" indent="-363538" algn="l" defTabSz="914400" rtl="0" eaLnBrk="1" fontAlgn="auto" latinLnBrk="0" hangingPunct="1">
              <a:lnSpc>
                <a:spcPct val="100000"/>
              </a:lnSpc>
              <a:spcBef>
                <a:spcPts val="0"/>
              </a:spcBef>
              <a:spcAft>
                <a:spcPts val="300"/>
              </a:spcAft>
              <a:buClrTx/>
              <a:buSzTx/>
              <a:buFont typeface="Verdana" panose="020B0604030504040204" pitchFamily="34" charset="0"/>
              <a:buChar char="‒"/>
              <a:tabLst/>
              <a:defRPr/>
            </a:pPr>
            <a:r>
              <a:rPr kumimoji="0" lang="fi-FI" b="0" i="0" u="none" strike="noStrike" kern="1200" cap="none" spc="0" normalizeH="0" baseline="0" noProof="0" dirty="0">
                <a:ln>
                  <a:noFill/>
                </a:ln>
                <a:solidFill>
                  <a:srgbClr val="304E88"/>
                </a:solidFill>
                <a:effectLst/>
                <a:uLnTx/>
                <a:uFillTx/>
                <a:latin typeface="Arial"/>
                <a:ea typeface="+mn-ea"/>
                <a:cs typeface="+mn-cs"/>
              </a:rPr>
              <a:t>Arkkitehtuuri-, tietoturvallisuus- ja kehittämisyhteistyön tulosten ja niiden vaikutusten arviointi</a:t>
            </a:r>
          </a:p>
          <a:p>
            <a:pPr marL="342900" marR="0" lvl="0" indent="-342900" algn="l" defTabSz="914400" rtl="0" eaLnBrk="1" fontAlgn="auto" latinLnBrk="0" hangingPunct="1">
              <a:lnSpc>
                <a:spcPct val="100000"/>
              </a:lnSpc>
              <a:spcBef>
                <a:spcPts val="0"/>
              </a:spcBef>
              <a:spcAft>
                <a:spcPts val="300"/>
              </a:spcAft>
              <a:buClrTx/>
              <a:buSzTx/>
              <a:buFont typeface="+mj-lt"/>
              <a:buAutoNum type="arabicPeriod"/>
              <a:tabLst/>
              <a:defRPr/>
            </a:pPr>
            <a:endParaRPr kumimoji="0" lang="fi-FI" sz="1400" b="0" i="0" u="none" strike="noStrike" kern="1200" cap="none" spc="0" normalizeH="0" baseline="0" noProof="0" dirty="0">
              <a:ln>
                <a:noFill/>
              </a:ln>
              <a:solidFill>
                <a:sysClr val="windowText" lastClr="000000"/>
              </a:solidFill>
              <a:effectLst/>
              <a:uLnTx/>
              <a:uFillTx/>
              <a:latin typeface="Arial"/>
              <a:ea typeface="+mn-ea"/>
              <a:cs typeface="+mn-cs"/>
            </a:endParaRPr>
          </a:p>
          <a:p>
            <a:pPr marL="355600" marR="0" lvl="0" indent="-355600" algn="l" defTabSz="914400" rtl="0" eaLnBrk="1" fontAlgn="auto" latinLnBrk="0" hangingPunct="1">
              <a:lnSpc>
                <a:spcPct val="100000"/>
              </a:lnSpc>
              <a:spcBef>
                <a:spcPts val="0"/>
              </a:spcBef>
              <a:spcAft>
                <a:spcPts val="300"/>
              </a:spcAft>
              <a:buClrTx/>
              <a:buSzTx/>
              <a:buFont typeface="Verdana" panose="020B0604030504040204" pitchFamily="34" charset="0"/>
              <a:buChar char="‒"/>
              <a:tabLst/>
              <a:defRPr/>
            </a:pPr>
            <a:endParaRPr kumimoji="0" lang="fi-FI" sz="14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2859249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29"/>
          <p:cNvSpPr txBox="1">
            <a:spLocks noGrp="1"/>
          </p:cNvSpPr>
          <p:nvPr>
            <p:ph type="title"/>
          </p:nvPr>
        </p:nvSpPr>
        <p:spPr>
          <a:xfrm>
            <a:off x="614155" y="215534"/>
            <a:ext cx="10571480" cy="808455"/>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Clr>
                <a:schemeClr val="dk2"/>
              </a:buClr>
              <a:buSzPts val="3600"/>
              <a:buFont typeface="Arial Narrow"/>
              <a:buNone/>
            </a:pPr>
            <a:r>
              <a:rPr lang="fi-FI" dirty="0"/>
              <a:t>Yhteistyön vuosikelloon sidotut tehtävä (luonnos)</a:t>
            </a:r>
            <a:endParaRPr dirty="0"/>
          </a:p>
        </p:txBody>
      </p:sp>
      <p:sp>
        <p:nvSpPr>
          <p:cNvPr id="36" name="Ellipsi 35"/>
          <p:cNvSpPr/>
          <p:nvPr/>
        </p:nvSpPr>
        <p:spPr>
          <a:xfrm>
            <a:off x="3563560" y="1215409"/>
            <a:ext cx="4320000" cy="4320000"/>
          </a:xfrm>
          <a:prstGeom prst="ellipse">
            <a:avLst/>
          </a:prstGeom>
          <a:solidFill>
            <a:srgbClr val="5AB5EC">
              <a:lumMod val="20000"/>
              <a:lumOff val="8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grpSp>
        <p:nvGrpSpPr>
          <p:cNvPr id="37" name="Ryhmä 36"/>
          <p:cNvGrpSpPr/>
          <p:nvPr/>
        </p:nvGrpSpPr>
        <p:grpSpPr>
          <a:xfrm>
            <a:off x="2675560" y="1343409"/>
            <a:ext cx="6096000" cy="4064000"/>
            <a:chOff x="3048000" y="1397000"/>
            <a:chExt cx="6096000" cy="4064000"/>
          </a:xfrm>
        </p:grpSpPr>
        <p:sp>
          <p:nvSpPr>
            <p:cNvPr id="38" name="Suorakulmio 37"/>
            <p:cNvSpPr/>
            <p:nvPr/>
          </p:nvSpPr>
          <p:spPr>
            <a:xfrm rot="3600000" flipH="1">
              <a:off x="5952000" y="1045941"/>
              <a:ext cx="288000" cy="4766119"/>
            </a:xfrm>
            <a:prstGeom prst="rect">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graphicFrame>
          <p:nvGraphicFramePr>
            <p:cNvPr id="39" name="Kaavio 38"/>
            <p:cNvGraphicFramePr/>
            <p:nvPr/>
          </p:nvGraphicFramePr>
          <p:xfrm>
            <a:off x="3048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1" name="Ellipsi 40"/>
            <p:cNvSpPr/>
            <p:nvPr/>
          </p:nvSpPr>
          <p:spPr>
            <a:xfrm>
              <a:off x="4998000" y="2331000"/>
              <a:ext cx="2196000" cy="2196000"/>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Arial"/>
                <a:ea typeface="+mn-ea"/>
                <a:cs typeface="+mn-cs"/>
              </a:endParaRPr>
            </a:p>
          </p:txBody>
        </p:sp>
      </p:grpSp>
      <p:sp>
        <p:nvSpPr>
          <p:cNvPr id="42" name="Kaari 41"/>
          <p:cNvSpPr/>
          <p:nvPr/>
        </p:nvSpPr>
        <p:spPr>
          <a:xfrm>
            <a:off x="4907992" y="2583561"/>
            <a:ext cx="1656000" cy="1656000"/>
          </a:xfrm>
          <a:prstGeom prst="arc">
            <a:avLst>
              <a:gd name="adj1" fmla="val 19908634"/>
              <a:gd name="adj2" fmla="val 7803311"/>
            </a:avLst>
          </a:prstGeom>
          <a:noFill/>
          <a:ln w="38100" cap="flat" cmpd="sng" algn="ctr">
            <a:solidFill>
              <a:srgbClr val="A34E96"/>
            </a:solidFill>
            <a:prstDash val="solid"/>
            <a:headEnd type="oval" w="med" len="med"/>
            <a:tailEnd type="triangle"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Arial"/>
              <a:ea typeface="+mn-ea"/>
              <a:cs typeface="+mn-cs"/>
            </a:endParaRPr>
          </a:p>
        </p:txBody>
      </p:sp>
      <p:sp>
        <p:nvSpPr>
          <p:cNvPr id="43" name="Kaari 42"/>
          <p:cNvSpPr/>
          <p:nvPr/>
        </p:nvSpPr>
        <p:spPr>
          <a:xfrm rot="10989268">
            <a:off x="4907808" y="2583561"/>
            <a:ext cx="1656000" cy="1656000"/>
          </a:xfrm>
          <a:prstGeom prst="arc">
            <a:avLst>
              <a:gd name="adj1" fmla="val 19908634"/>
              <a:gd name="adj2" fmla="val 7803311"/>
            </a:avLst>
          </a:prstGeom>
          <a:noFill/>
          <a:ln w="38100" cap="flat" cmpd="sng" algn="ctr">
            <a:solidFill>
              <a:srgbClr val="A34E96">
                <a:lumMod val="60000"/>
                <a:lumOff val="40000"/>
              </a:srgbClr>
            </a:solidFill>
            <a:prstDash val="solid"/>
            <a:headEnd type="oval" w="med" len="med"/>
            <a:tailEnd type="triangle"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Arial"/>
              <a:ea typeface="+mn-ea"/>
              <a:cs typeface="+mn-cs"/>
            </a:endParaRPr>
          </a:p>
        </p:txBody>
      </p:sp>
      <p:cxnSp>
        <p:nvCxnSpPr>
          <p:cNvPr id="44" name="Suora yhdysviiva 43"/>
          <p:cNvCxnSpPr/>
          <p:nvPr/>
        </p:nvCxnSpPr>
        <p:spPr>
          <a:xfrm flipH="1">
            <a:off x="1595792" y="3735689"/>
            <a:ext cx="2232000" cy="0"/>
          </a:xfrm>
          <a:prstGeom prst="line">
            <a:avLst/>
          </a:prstGeom>
          <a:noFill/>
          <a:ln w="38100" cap="flat" cmpd="sng" algn="ctr">
            <a:solidFill>
              <a:srgbClr val="304E88">
                <a:lumMod val="60000"/>
                <a:lumOff val="40000"/>
              </a:srgbClr>
            </a:solidFill>
            <a:prstDash val="solid"/>
            <a:headEnd type="oval" w="lg" len="lg"/>
          </a:ln>
          <a:effectLst/>
        </p:spPr>
      </p:cxnSp>
      <p:sp>
        <p:nvSpPr>
          <p:cNvPr id="45" name="Tekstiruutu 44"/>
          <p:cNvSpPr txBox="1"/>
          <p:nvPr/>
        </p:nvSpPr>
        <p:spPr>
          <a:xfrm>
            <a:off x="1120986" y="3913892"/>
            <a:ext cx="30307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a:ln>
                  <a:noFill/>
                </a:ln>
                <a:solidFill>
                  <a:srgbClr val="304E88"/>
                </a:solidFill>
                <a:effectLst/>
                <a:uLnTx/>
                <a:uFillTx/>
                <a:latin typeface="Arial"/>
                <a:ea typeface="+mn-ea"/>
                <a:cs typeface="+mn-cs"/>
              </a:rPr>
              <a:t>Tulevien vuosien tavoitteiden ja kehittämistarpeiden käsittely</a:t>
            </a:r>
          </a:p>
        </p:txBody>
      </p:sp>
      <p:grpSp>
        <p:nvGrpSpPr>
          <p:cNvPr id="46" name="Ryhmä 45"/>
          <p:cNvGrpSpPr/>
          <p:nvPr/>
        </p:nvGrpSpPr>
        <p:grpSpPr>
          <a:xfrm>
            <a:off x="1379536" y="3303641"/>
            <a:ext cx="540000" cy="540000"/>
            <a:chOff x="4217157" y="3563287"/>
            <a:chExt cx="432000" cy="432000"/>
          </a:xfrm>
        </p:grpSpPr>
        <p:sp>
          <p:nvSpPr>
            <p:cNvPr id="47" name="Ellipsi 46"/>
            <p:cNvSpPr/>
            <p:nvPr/>
          </p:nvSpPr>
          <p:spPr>
            <a:xfrm>
              <a:off x="4217157" y="3563287"/>
              <a:ext cx="432000" cy="432000"/>
            </a:xfrm>
            <a:prstGeom prst="ellipse">
              <a:avLst/>
            </a:prstGeom>
            <a:solidFill>
              <a:sysClr val="window" lastClr="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48" name="Kuva 47"/>
            <p:cNvPicPr>
              <a:picLocks noChangeAspect="1"/>
            </p:cNvPicPr>
            <p:nvPr/>
          </p:nvPicPr>
          <p:blipFill>
            <a:blip r:embed="rId4">
              <a:duotone>
                <a:srgbClr val="5AB5EC">
                  <a:shade val="45000"/>
                  <a:satMod val="135000"/>
                </a:srgbClr>
                <a:prstClr val="white"/>
              </a:duotone>
            </a:blip>
            <a:stretch>
              <a:fillRect/>
            </a:stretch>
          </p:blipFill>
          <p:spPr>
            <a:xfrm>
              <a:off x="4278795" y="3624925"/>
              <a:ext cx="308725" cy="308725"/>
            </a:xfrm>
            <a:prstGeom prst="rect">
              <a:avLst/>
            </a:prstGeom>
          </p:spPr>
        </p:pic>
      </p:grpSp>
      <p:cxnSp>
        <p:nvCxnSpPr>
          <p:cNvPr id="49" name="Suora yhdysviiva 48"/>
          <p:cNvCxnSpPr/>
          <p:nvPr/>
        </p:nvCxnSpPr>
        <p:spPr>
          <a:xfrm flipV="1">
            <a:off x="7608168" y="3536952"/>
            <a:ext cx="2520000" cy="26968"/>
          </a:xfrm>
          <a:prstGeom prst="line">
            <a:avLst/>
          </a:prstGeom>
          <a:noFill/>
          <a:ln w="38100" cap="flat" cmpd="sng" algn="ctr">
            <a:solidFill>
              <a:srgbClr val="304E88">
                <a:lumMod val="60000"/>
                <a:lumOff val="40000"/>
              </a:srgbClr>
            </a:solidFill>
            <a:prstDash val="solid"/>
            <a:headEnd type="oval" w="lg" len="lg"/>
          </a:ln>
          <a:effectLst/>
        </p:spPr>
      </p:cxnSp>
      <p:grpSp>
        <p:nvGrpSpPr>
          <p:cNvPr id="50" name="Ryhmä 49"/>
          <p:cNvGrpSpPr/>
          <p:nvPr/>
        </p:nvGrpSpPr>
        <p:grpSpPr>
          <a:xfrm>
            <a:off x="9804472" y="3140968"/>
            <a:ext cx="540000" cy="540000"/>
            <a:chOff x="4217157" y="3563287"/>
            <a:chExt cx="432000" cy="432000"/>
          </a:xfrm>
        </p:grpSpPr>
        <p:sp>
          <p:nvSpPr>
            <p:cNvPr id="51" name="Ellipsi 50"/>
            <p:cNvSpPr/>
            <p:nvPr/>
          </p:nvSpPr>
          <p:spPr>
            <a:xfrm>
              <a:off x="4217157" y="3563287"/>
              <a:ext cx="432000" cy="432000"/>
            </a:xfrm>
            <a:prstGeom prst="ellipse">
              <a:avLst/>
            </a:prstGeom>
            <a:solidFill>
              <a:sysClr val="window" lastClr="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52" name="Kuva 51"/>
            <p:cNvPicPr>
              <a:picLocks noChangeAspect="1"/>
            </p:cNvPicPr>
            <p:nvPr/>
          </p:nvPicPr>
          <p:blipFill>
            <a:blip r:embed="rId4">
              <a:duotone>
                <a:srgbClr val="5AB5EC">
                  <a:shade val="45000"/>
                  <a:satMod val="135000"/>
                </a:srgbClr>
                <a:prstClr val="white"/>
              </a:duotone>
            </a:blip>
            <a:stretch>
              <a:fillRect/>
            </a:stretch>
          </p:blipFill>
          <p:spPr>
            <a:xfrm>
              <a:off x="4278795" y="3624925"/>
              <a:ext cx="308725" cy="308725"/>
            </a:xfrm>
            <a:prstGeom prst="rect">
              <a:avLst/>
            </a:prstGeom>
          </p:spPr>
        </p:pic>
      </p:grpSp>
      <p:sp>
        <p:nvSpPr>
          <p:cNvPr id="53" name="Tekstiruutu 52"/>
          <p:cNvSpPr txBox="1"/>
          <p:nvPr/>
        </p:nvSpPr>
        <p:spPr>
          <a:xfrm>
            <a:off x="7284424" y="3662384"/>
            <a:ext cx="2628000"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a:ln>
                  <a:noFill/>
                </a:ln>
                <a:solidFill>
                  <a:srgbClr val="304E88"/>
                </a:solidFill>
                <a:effectLst/>
                <a:uLnTx/>
                <a:uFillTx/>
                <a:latin typeface="Arial"/>
                <a:ea typeface="+mn-ea"/>
                <a:cs typeface="+mn-cs"/>
              </a:rPr>
              <a:t>Seuraavan vuoden tavoitteiden ja  kehitysehdotusten käsittely</a:t>
            </a:r>
          </a:p>
        </p:txBody>
      </p:sp>
      <p:sp>
        <p:nvSpPr>
          <p:cNvPr id="54" name="Kaari 53"/>
          <p:cNvSpPr/>
          <p:nvPr/>
        </p:nvSpPr>
        <p:spPr>
          <a:xfrm rot="10989268">
            <a:off x="3784812" y="1532573"/>
            <a:ext cx="3780000" cy="3780000"/>
          </a:xfrm>
          <a:prstGeom prst="arc">
            <a:avLst>
              <a:gd name="adj1" fmla="val 15066204"/>
              <a:gd name="adj2" fmla="val 20157158"/>
            </a:avLst>
          </a:prstGeom>
          <a:noFill/>
          <a:ln w="38100" cap="flat" cmpd="sng" algn="ctr">
            <a:solidFill>
              <a:srgbClr val="A0CD3D"/>
            </a:solidFill>
            <a:prstDash val="solid"/>
            <a:headEnd type="oval" w="lg" len="lg"/>
            <a:tailEnd type="oval"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Arial"/>
              <a:ea typeface="+mn-ea"/>
              <a:cs typeface="+mn-cs"/>
            </a:endParaRPr>
          </a:p>
        </p:txBody>
      </p:sp>
      <p:sp>
        <p:nvSpPr>
          <p:cNvPr id="55" name="Kaari 54"/>
          <p:cNvSpPr/>
          <p:nvPr/>
        </p:nvSpPr>
        <p:spPr>
          <a:xfrm rot="843887">
            <a:off x="3821505" y="1532573"/>
            <a:ext cx="3780000" cy="3780000"/>
          </a:xfrm>
          <a:prstGeom prst="arc">
            <a:avLst>
              <a:gd name="adj1" fmla="val 17754296"/>
              <a:gd name="adj2" fmla="val 20157158"/>
            </a:avLst>
          </a:prstGeom>
          <a:noFill/>
          <a:ln w="38100" cap="flat" cmpd="sng" algn="ctr">
            <a:solidFill>
              <a:srgbClr val="A0CD3D"/>
            </a:solidFill>
            <a:prstDash val="solid"/>
            <a:headEnd type="oval" w="lg" len="lg"/>
            <a:tailEnd type="oval"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Arial"/>
              <a:ea typeface="+mn-ea"/>
              <a:cs typeface="+mn-cs"/>
            </a:endParaRPr>
          </a:p>
        </p:txBody>
      </p:sp>
      <p:cxnSp>
        <p:nvCxnSpPr>
          <p:cNvPr id="56" name="Suora yhdysviiva 55"/>
          <p:cNvCxnSpPr/>
          <p:nvPr/>
        </p:nvCxnSpPr>
        <p:spPr>
          <a:xfrm flipV="1">
            <a:off x="6708008" y="1719465"/>
            <a:ext cx="3348000" cy="26968"/>
          </a:xfrm>
          <a:prstGeom prst="line">
            <a:avLst/>
          </a:prstGeom>
          <a:noFill/>
          <a:ln w="38100" cap="flat" cmpd="sng" algn="ctr">
            <a:solidFill>
              <a:srgbClr val="304E88">
                <a:lumMod val="60000"/>
                <a:lumOff val="40000"/>
              </a:srgbClr>
            </a:solidFill>
            <a:prstDash val="solid"/>
            <a:headEnd type="oval" w="lg" len="lg"/>
          </a:ln>
          <a:effectLst/>
        </p:spPr>
      </p:cxnSp>
      <p:grpSp>
        <p:nvGrpSpPr>
          <p:cNvPr id="57" name="Ryhmä 56"/>
          <p:cNvGrpSpPr/>
          <p:nvPr/>
        </p:nvGrpSpPr>
        <p:grpSpPr>
          <a:xfrm>
            <a:off x="9585081" y="1379526"/>
            <a:ext cx="507303" cy="483955"/>
            <a:chOff x="4217157" y="3563287"/>
            <a:chExt cx="432000" cy="432000"/>
          </a:xfrm>
        </p:grpSpPr>
        <p:sp>
          <p:nvSpPr>
            <p:cNvPr id="58" name="Ellipsi 57"/>
            <p:cNvSpPr/>
            <p:nvPr/>
          </p:nvSpPr>
          <p:spPr>
            <a:xfrm>
              <a:off x="4217157" y="3563287"/>
              <a:ext cx="432000" cy="432000"/>
            </a:xfrm>
            <a:prstGeom prst="ellipse">
              <a:avLst/>
            </a:prstGeom>
            <a:solidFill>
              <a:sysClr val="window" lastClr="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59" name="Kuva 58"/>
            <p:cNvPicPr>
              <a:picLocks noChangeAspect="1"/>
            </p:cNvPicPr>
            <p:nvPr/>
          </p:nvPicPr>
          <p:blipFill>
            <a:blip r:embed="rId4">
              <a:duotone>
                <a:srgbClr val="5AB5EC">
                  <a:shade val="45000"/>
                  <a:satMod val="135000"/>
                </a:srgbClr>
                <a:prstClr val="white"/>
              </a:duotone>
            </a:blip>
            <a:stretch>
              <a:fillRect/>
            </a:stretch>
          </p:blipFill>
          <p:spPr>
            <a:xfrm>
              <a:off x="4278795" y="3624925"/>
              <a:ext cx="308725" cy="308725"/>
            </a:xfrm>
            <a:prstGeom prst="rect">
              <a:avLst/>
            </a:prstGeom>
          </p:spPr>
        </p:pic>
      </p:grpSp>
      <p:sp>
        <p:nvSpPr>
          <p:cNvPr id="60" name="Tekstiruutu 59"/>
          <p:cNvSpPr txBox="1"/>
          <p:nvPr/>
        </p:nvSpPr>
        <p:spPr>
          <a:xfrm>
            <a:off x="7428392" y="1791473"/>
            <a:ext cx="27360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a:ln>
                  <a:noFill/>
                </a:ln>
                <a:solidFill>
                  <a:srgbClr val="304E88"/>
                </a:solidFill>
                <a:effectLst/>
                <a:uLnTx/>
                <a:uFillTx/>
                <a:latin typeface="Arial"/>
                <a:ea typeface="+mn-ea"/>
                <a:cs typeface="+mn-cs"/>
              </a:rPr>
              <a:t>Yhteistyön edellisen vuoden arviointi ja toiminta-suunnitelman päivitys</a:t>
            </a:r>
          </a:p>
        </p:txBody>
      </p:sp>
      <p:cxnSp>
        <p:nvCxnSpPr>
          <p:cNvPr id="61" name="Suora yhdysviiva 60"/>
          <p:cNvCxnSpPr/>
          <p:nvPr/>
        </p:nvCxnSpPr>
        <p:spPr>
          <a:xfrm flipH="1">
            <a:off x="2243512" y="5022617"/>
            <a:ext cx="2448000" cy="0"/>
          </a:xfrm>
          <a:prstGeom prst="line">
            <a:avLst/>
          </a:prstGeom>
          <a:noFill/>
          <a:ln w="38100" cap="flat" cmpd="sng" algn="ctr">
            <a:solidFill>
              <a:srgbClr val="A0CD3D"/>
            </a:solidFill>
            <a:prstDash val="solid"/>
          </a:ln>
          <a:effectLst/>
        </p:spPr>
      </p:cxnSp>
      <p:sp>
        <p:nvSpPr>
          <p:cNvPr id="62" name="Tekstiruutu 61"/>
          <p:cNvSpPr txBox="1"/>
          <p:nvPr/>
        </p:nvSpPr>
        <p:spPr>
          <a:xfrm>
            <a:off x="2315520" y="5103841"/>
            <a:ext cx="28329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a:ln>
                  <a:noFill/>
                </a:ln>
                <a:solidFill>
                  <a:srgbClr val="A0CD3D">
                    <a:lumMod val="50000"/>
                  </a:srgbClr>
                </a:solidFill>
                <a:effectLst/>
                <a:uLnTx/>
                <a:uFillTx/>
                <a:latin typeface="Arial"/>
                <a:ea typeface="+mn-ea"/>
                <a:cs typeface="+mn-cs"/>
              </a:rPr>
              <a:t>Tilannekuvan päivittäminen ja kehitystarpeiden kokoaminen</a:t>
            </a:r>
          </a:p>
        </p:txBody>
      </p:sp>
      <p:grpSp>
        <p:nvGrpSpPr>
          <p:cNvPr id="63" name="Ryhmä 62"/>
          <p:cNvGrpSpPr/>
          <p:nvPr/>
        </p:nvGrpSpPr>
        <p:grpSpPr>
          <a:xfrm>
            <a:off x="1811464" y="4707857"/>
            <a:ext cx="540000" cy="540000"/>
            <a:chOff x="4217157" y="3563287"/>
            <a:chExt cx="432000" cy="432000"/>
          </a:xfrm>
        </p:grpSpPr>
        <p:sp>
          <p:nvSpPr>
            <p:cNvPr id="64" name="Ellipsi 63"/>
            <p:cNvSpPr/>
            <p:nvPr/>
          </p:nvSpPr>
          <p:spPr>
            <a:xfrm>
              <a:off x="4217157" y="3563287"/>
              <a:ext cx="432000" cy="432000"/>
            </a:xfrm>
            <a:prstGeom prst="ellipse">
              <a:avLst/>
            </a:prstGeom>
            <a:solidFill>
              <a:sysClr val="window" lastClr="FFFFFF"/>
            </a:solidFill>
            <a:ln w="25400" cap="flat" cmpd="sng" algn="ctr">
              <a:solidFill>
                <a:srgbClr val="A0CD3D">
                  <a:lumMod val="75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65" name="Kuva 64"/>
            <p:cNvPicPr>
              <a:picLocks noChangeAspect="1"/>
            </p:cNvPicPr>
            <p:nvPr/>
          </p:nvPicPr>
          <p:blipFill>
            <a:blip r:embed="rId4">
              <a:duotone>
                <a:srgbClr val="A0CD3D">
                  <a:shade val="45000"/>
                  <a:satMod val="135000"/>
                </a:srgbClr>
                <a:prstClr val="white"/>
              </a:duotone>
            </a:blip>
            <a:stretch>
              <a:fillRect/>
            </a:stretch>
          </p:blipFill>
          <p:spPr>
            <a:xfrm>
              <a:off x="4278795" y="3624925"/>
              <a:ext cx="308725" cy="308725"/>
            </a:xfrm>
            <a:prstGeom prst="rect">
              <a:avLst/>
            </a:prstGeom>
          </p:spPr>
        </p:pic>
      </p:grpSp>
      <p:cxnSp>
        <p:nvCxnSpPr>
          <p:cNvPr id="66" name="Suora yhdysviiva 65"/>
          <p:cNvCxnSpPr/>
          <p:nvPr/>
        </p:nvCxnSpPr>
        <p:spPr>
          <a:xfrm flipH="1">
            <a:off x="7428088" y="2655569"/>
            <a:ext cx="2772000" cy="0"/>
          </a:xfrm>
          <a:prstGeom prst="line">
            <a:avLst/>
          </a:prstGeom>
          <a:noFill/>
          <a:ln w="38100" cap="flat" cmpd="sng" algn="ctr">
            <a:solidFill>
              <a:srgbClr val="A0CD3D"/>
            </a:solidFill>
            <a:prstDash val="solid"/>
          </a:ln>
          <a:effectLst/>
        </p:spPr>
      </p:cxnSp>
      <p:grpSp>
        <p:nvGrpSpPr>
          <p:cNvPr id="67" name="Ryhmä 66"/>
          <p:cNvGrpSpPr/>
          <p:nvPr/>
        </p:nvGrpSpPr>
        <p:grpSpPr>
          <a:xfrm>
            <a:off x="9876480" y="2295529"/>
            <a:ext cx="540000" cy="540000"/>
            <a:chOff x="4217157" y="3563287"/>
            <a:chExt cx="432000" cy="432000"/>
          </a:xfrm>
        </p:grpSpPr>
        <p:sp>
          <p:nvSpPr>
            <p:cNvPr id="68" name="Ellipsi 67"/>
            <p:cNvSpPr/>
            <p:nvPr/>
          </p:nvSpPr>
          <p:spPr>
            <a:xfrm>
              <a:off x="4217157" y="3563287"/>
              <a:ext cx="432000" cy="432000"/>
            </a:xfrm>
            <a:prstGeom prst="ellipse">
              <a:avLst/>
            </a:prstGeom>
            <a:solidFill>
              <a:sysClr val="window" lastClr="FFFFFF"/>
            </a:solidFill>
            <a:ln w="25400" cap="flat" cmpd="sng" algn="ctr">
              <a:solidFill>
                <a:srgbClr val="A0CD3D">
                  <a:lumMod val="75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69" name="Kuva 68"/>
            <p:cNvPicPr>
              <a:picLocks noChangeAspect="1"/>
            </p:cNvPicPr>
            <p:nvPr/>
          </p:nvPicPr>
          <p:blipFill>
            <a:blip r:embed="rId4">
              <a:duotone>
                <a:srgbClr val="A0CD3D">
                  <a:shade val="45000"/>
                  <a:satMod val="135000"/>
                </a:srgbClr>
                <a:prstClr val="white"/>
              </a:duotone>
            </a:blip>
            <a:stretch>
              <a:fillRect/>
            </a:stretch>
          </p:blipFill>
          <p:spPr>
            <a:xfrm>
              <a:off x="4278795" y="3624925"/>
              <a:ext cx="308725" cy="308725"/>
            </a:xfrm>
            <a:prstGeom prst="rect">
              <a:avLst/>
            </a:prstGeom>
          </p:spPr>
        </p:pic>
      </p:grpSp>
      <p:sp>
        <p:nvSpPr>
          <p:cNvPr id="70" name="Tekstiruutu 69"/>
          <p:cNvSpPr txBox="1"/>
          <p:nvPr/>
        </p:nvSpPr>
        <p:spPr>
          <a:xfrm>
            <a:off x="7644112" y="2727577"/>
            <a:ext cx="244827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a:ln>
                  <a:noFill/>
                </a:ln>
                <a:solidFill>
                  <a:srgbClr val="A0CD3D">
                    <a:lumMod val="50000"/>
                  </a:srgbClr>
                </a:solidFill>
                <a:effectLst/>
                <a:uLnTx/>
                <a:uFillTx/>
                <a:latin typeface="Arial"/>
                <a:ea typeface="+mn-ea"/>
                <a:cs typeface="+mn-cs"/>
              </a:rPr>
              <a:t>Tilannekuvan päivittäminen ja kehitystarpeiden kokoaminen</a:t>
            </a:r>
          </a:p>
        </p:txBody>
      </p:sp>
      <p:sp>
        <p:nvSpPr>
          <p:cNvPr id="71" name="Kaari 70"/>
          <p:cNvSpPr/>
          <p:nvPr/>
        </p:nvSpPr>
        <p:spPr>
          <a:xfrm rot="18348622">
            <a:off x="3784812" y="1495226"/>
            <a:ext cx="3780000" cy="3780000"/>
          </a:xfrm>
          <a:prstGeom prst="arc">
            <a:avLst>
              <a:gd name="adj1" fmla="val 17104983"/>
              <a:gd name="adj2" fmla="val 20157158"/>
            </a:avLst>
          </a:prstGeom>
          <a:noFill/>
          <a:ln w="38100" cap="flat" cmpd="sng" algn="ctr">
            <a:solidFill>
              <a:srgbClr val="A0CD3D"/>
            </a:solidFill>
            <a:prstDash val="solid"/>
            <a:headEnd type="oval" w="lg" len="lg"/>
            <a:tailEnd type="oval"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Arial"/>
              <a:ea typeface="+mn-ea"/>
              <a:cs typeface="+mn-cs"/>
            </a:endParaRPr>
          </a:p>
        </p:txBody>
      </p:sp>
      <p:cxnSp>
        <p:nvCxnSpPr>
          <p:cNvPr id="72" name="Suora yhdysviiva 71"/>
          <p:cNvCxnSpPr/>
          <p:nvPr/>
        </p:nvCxnSpPr>
        <p:spPr>
          <a:xfrm flipH="1">
            <a:off x="2135896" y="1575449"/>
            <a:ext cx="3024000" cy="0"/>
          </a:xfrm>
          <a:prstGeom prst="line">
            <a:avLst/>
          </a:prstGeom>
          <a:noFill/>
          <a:ln w="38100" cap="flat" cmpd="sng" algn="ctr">
            <a:solidFill>
              <a:srgbClr val="A0CD3D"/>
            </a:solidFill>
            <a:prstDash val="solid"/>
          </a:ln>
          <a:effectLst/>
        </p:spPr>
      </p:cxnSp>
      <p:grpSp>
        <p:nvGrpSpPr>
          <p:cNvPr id="73" name="Ryhmä 72"/>
          <p:cNvGrpSpPr/>
          <p:nvPr/>
        </p:nvGrpSpPr>
        <p:grpSpPr>
          <a:xfrm>
            <a:off x="1919536" y="1287417"/>
            <a:ext cx="540000" cy="540000"/>
            <a:chOff x="4217157" y="3563287"/>
            <a:chExt cx="432000" cy="432000"/>
          </a:xfrm>
        </p:grpSpPr>
        <p:sp>
          <p:nvSpPr>
            <p:cNvPr id="74" name="Ellipsi 73"/>
            <p:cNvSpPr/>
            <p:nvPr/>
          </p:nvSpPr>
          <p:spPr>
            <a:xfrm>
              <a:off x="4217157" y="3563287"/>
              <a:ext cx="432000" cy="432000"/>
            </a:xfrm>
            <a:prstGeom prst="ellipse">
              <a:avLst/>
            </a:prstGeom>
            <a:solidFill>
              <a:sysClr val="window" lastClr="FFFFFF"/>
            </a:solidFill>
            <a:ln w="25400" cap="flat" cmpd="sng" algn="ctr">
              <a:solidFill>
                <a:srgbClr val="A0CD3D">
                  <a:lumMod val="75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75" name="Kuva 74"/>
            <p:cNvPicPr>
              <a:picLocks noChangeAspect="1"/>
            </p:cNvPicPr>
            <p:nvPr/>
          </p:nvPicPr>
          <p:blipFill>
            <a:blip r:embed="rId4">
              <a:duotone>
                <a:srgbClr val="A0CD3D">
                  <a:shade val="45000"/>
                  <a:satMod val="135000"/>
                </a:srgbClr>
                <a:prstClr val="white"/>
              </a:duotone>
            </a:blip>
            <a:stretch>
              <a:fillRect/>
            </a:stretch>
          </p:blipFill>
          <p:spPr>
            <a:xfrm>
              <a:off x="4278795" y="3624925"/>
              <a:ext cx="308725" cy="308725"/>
            </a:xfrm>
            <a:prstGeom prst="rect">
              <a:avLst/>
            </a:prstGeom>
          </p:spPr>
        </p:pic>
      </p:grpSp>
      <p:sp>
        <p:nvSpPr>
          <p:cNvPr id="76" name="Tekstiruutu 75"/>
          <p:cNvSpPr txBox="1"/>
          <p:nvPr/>
        </p:nvSpPr>
        <p:spPr>
          <a:xfrm>
            <a:off x="2423592" y="1647457"/>
            <a:ext cx="226404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a:ln>
                  <a:noFill/>
                </a:ln>
                <a:solidFill>
                  <a:srgbClr val="A0CD3D">
                    <a:lumMod val="50000"/>
                  </a:srgbClr>
                </a:solidFill>
                <a:effectLst/>
                <a:uLnTx/>
                <a:uFillTx/>
                <a:latin typeface="Arial"/>
                <a:ea typeface="+mn-ea"/>
                <a:cs typeface="+mn-cs"/>
              </a:rPr>
              <a:t>Yhteistyön edellisen vuoden arviointi ja kehittämistarpeet</a:t>
            </a:r>
          </a:p>
        </p:txBody>
      </p:sp>
      <p:sp>
        <p:nvSpPr>
          <p:cNvPr id="77" name="Tekstiruutu 76"/>
          <p:cNvSpPr txBox="1"/>
          <p:nvPr/>
        </p:nvSpPr>
        <p:spPr>
          <a:xfrm>
            <a:off x="5358820" y="3422573"/>
            <a:ext cx="15952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A34E96">
                    <a:lumMod val="75000"/>
                  </a:srgbClr>
                </a:solidFill>
                <a:effectLst/>
                <a:uLnTx/>
                <a:uFillTx/>
                <a:latin typeface="Arial"/>
                <a:ea typeface="+mn-ea"/>
                <a:cs typeface="+mn-cs"/>
              </a:rPr>
              <a:t>Viranomaisten vuosisuunnittelu</a:t>
            </a:r>
          </a:p>
        </p:txBody>
      </p:sp>
      <p:sp>
        <p:nvSpPr>
          <p:cNvPr id="78" name="Tekstiruutu 77"/>
          <p:cNvSpPr txBox="1"/>
          <p:nvPr/>
        </p:nvSpPr>
        <p:spPr>
          <a:xfrm>
            <a:off x="4589531" y="2666021"/>
            <a:ext cx="15952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A34E96"/>
                </a:solidFill>
                <a:effectLst/>
                <a:uLnTx/>
                <a:uFillTx/>
                <a:latin typeface="Arial"/>
                <a:ea typeface="+mn-ea"/>
                <a:cs typeface="+mn-cs"/>
              </a:rPr>
              <a:t>Viranomaisten tulevien vuosien suunnittelu</a:t>
            </a:r>
          </a:p>
        </p:txBody>
      </p:sp>
      <p:sp>
        <p:nvSpPr>
          <p:cNvPr id="79" name="Sisällön paikkamerkki 2"/>
          <p:cNvSpPr txBox="1">
            <a:spLocks/>
          </p:cNvSpPr>
          <p:nvPr/>
        </p:nvSpPr>
        <p:spPr>
          <a:xfrm>
            <a:off x="875864" y="5715220"/>
            <a:ext cx="10836760" cy="666108"/>
          </a:xfrm>
          <a:prstGeom prst="rect">
            <a:avLst/>
          </a:prstGeom>
        </p:spPr>
        <p:txBody>
          <a:bodyPr vert="horz" lIns="91440" tIns="45720" rIns="91440" bIns="45720" rtlCol="0">
            <a:noAutofit/>
          </a:bodyPr>
          <a:lstStyle>
            <a:lvl1pPr marL="474121" indent="-474121" algn="l" defTabSz="1219170" rtl="0" eaLnBrk="1" latinLnBrk="0" hangingPunct="1">
              <a:spcBef>
                <a:spcPts val="0"/>
              </a:spcBef>
              <a:spcAft>
                <a:spcPts val="1600"/>
              </a:spcAft>
              <a:buFont typeface="Verdana" panose="020B0604030504040204" pitchFamily="34" charset="0"/>
              <a:buChar char="‒"/>
              <a:defRPr sz="1867" kern="1200">
                <a:solidFill>
                  <a:schemeClr val="tx1"/>
                </a:solidFill>
                <a:latin typeface="+mn-lt"/>
                <a:ea typeface="+mn-ea"/>
                <a:cs typeface="+mn-cs"/>
              </a:defRPr>
            </a:lvl1pPr>
            <a:lvl2pPr marL="958827" indent="-484705" algn="l" defTabSz="1219170" rtl="0" eaLnBrk="1" latinLnBrk="0" hangingPunct="1">
              <a:spcBef>
                <a:spcPts val="0"/>
              </a:spcBef>
              <a:spcAft>
                <a:spcPts val="1600"/>
              </a:spcAft>
              <a:buFont typeface="Verdana" panose="020B0604030504040204" pitchFamily="34" charset="0"/>
              <a:buChar char="‒"/>
              <a:defRPr sz="1867" kern="1200">
                <a:solidFill>
                  <a:schemeClr val="tx1"/>
                </a:solidFill>
                <a:latin typeface="+mn-lt"/>
                <a:ea typeface="+mn-ea"/>
                <a:cs typeface="+mn-cs"/>
              </a:defRPr>
            </a:lvl2pPr>
            <a:lvl3pPr marL="1557828" indent="-484705" algn="l" defTabSz="1219170" rtl="0" eaLnBrk="1" latinLnBrk="0" hangingPunct="1">
              <a:spcBef>
                <a:spcPts val="0"/>
              </a:spcBef>
              <a:spcAft>
                <a:spcPts val="1600"/>
              </a:spcAft>
              <a:buFont typeface="Verdana" panose="020B0604030504040204" pitchFamily="34" charset="0"/>
              <a:buChar char="‒"/>
              <a:defRPr sz="1867" kern="1200">
                <a:solidFill>
                  <a:schemeClr val="tx1"/>
                </a:solidFill>
                <a:latin typeface="+mn-lt"/>
                <a:ea typeface="+mn-ea"/>
                <a:cs typeface="+mn-cs"/>
              </a:defRPr>
            </a:lvl3pPr>
            <a:lvl4pPr marL="1915536" indent="-241294" algn="l" defTabSz="1219170" rtl="0" eaLnBrk="1" latinLnBrk="0" hangingPunct="1">
              <a:spcBef>
                <a:spcPts val="0"/>
              </a:spcBef>
              <a:spcAft>
                <a:spcPts val="1600"/>
              </a:spcAft>
              <a:buFont typeface="Verdana" panose="020B0604030504040204" pitchFamily="34" charset="0"/>
              <a:buChar char="‒"/>
              <a:defRPr sz="1867" kern="1200">
                <a:solidFill>
                  <a:schemeClr val="tx1"/>
                </a:solidFill>
                <a:latin typeface="+mn-lt"/>
                <a:ea typeface="+mn-ea"/>
                <a:cs typeface="+mn-cs"/>
              </a:defRPr>
            </a:lvl4pPr>
            <a:lvl5pPr marL="2148364" indent="-232828" algn="l" defTabSz="1219170" rtl="0" eaLnBrk="1" latinLnBrk="0" hangingPunct="1">
              <a:spcBef>
                <a:spcPts val="0"/>
              </a:spcBef>
              <a:spcAft>
                <a:spcPts val="1600"/>
              </a:spcAft>
              <a:buFont typeface="Verdana" panose="020B0604030504040204"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 typeface="Verdana" panose="020B0604030504040204" pitchFamily="34" charset="0"/>
              <a:buNone/>
              <a:tabLst/>
              <a:defRPr/>
            </a:pPr>
            <a:r>
              <a:rPr kumimoji="0" lang="fi-FI" sz="1400" b="1" i="0" u="none" strike="noStrike" kern="1200" cap="none" spc="0" normalizeH="0" baseline="0" noProof="0">
                <a:ln>
                  <a:noFill/>
                </a:ln>
                <a:solidFill>
                  <a:sysClr val="windowText" lastClr="000000"/>
                </a:solidFill>
                <a:effectLst/>
                <a:uLnTx/>
                <a:uFillTx/>
                <a:latin typeface="Arial"/>
                <a:ea typeface="+mn-ea"/>
                <a:cs typeface="+mn-cs"/>
              </a:rPr>
              <a:t>Julkisen hallinnon viranomaisten toimintaa paremmin tukeva yhteistyö, esim.</a:t>
            </a:r>
            <a:r>
              <a:rPr kumimoji="0" lang="fi-FI" sz="1400" b="0" i="0" u="none" strike="noStrike" kern="1200" cap="none" spc="0" normalizeH="0" baseline="0" noProof="0">
                <a:ln>
                  <a:noFill/>
                </a:ln>
                <a:solidFill>
                  <a:sysClr val="windowText" lastClr="000000"/>
                </a:solidFill>
                <a:effectLst/>
                <a:uLnTx/>
                <a:uFillTx/>
                <a:latin typeface="Arial"/>
                <a:ea typeface="+mn-ea"/>
                <a:cs typeface="+mn-cs"/>
              </a:rPr>
              <a:t> </a:t>
            </a:r>
          </a:p>
          <a:p>
            <a:pPr marL="182563" marR="0" lvl="0" indent="-18256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ysClr val="windowText" lastClr="000000"/>
                </a:solidFill>
                <a:effectLst/>
                <a:uLnTx/>
                <a:uFillTx/>
                <a:latin typeface="Arial"/>
                <a:ea typeface="+mn-ea"/>
                <a:cs typeface="+mn-cs"/>
              </a:rPr>
              <a:t>Viranomaisten kehys-/suunnittelukausien suunnittelu (tilannekuvan muodostaminen/päivitys, yhteisten tavoitteiden ja toimenpiteiden muodostaminen) </a:t>
            </a:r>
          </a:p>
          <a:p>
            <a:pPr marL="182563" marR="0" lvl="0" indent="-18256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ysClr val="windowText" lastClr="000000"/>
                </a:solidFill>
                <a:effectLst/>
                <a:uLnTx/>
                <a:uFillTx/>
                <a:latin typeface="Arial"/>
                <a:ea typeface="+mn-ea"/>
                <a:cs typeface="+mn-cs"/>
              </a:rPr>
              <a:t>Viranomaisten vuosisuunnittelu (tilannekuvan päivitys yhteisten toimenpiteiden suunnittelu) </a:t>
            </a:r>
            <a:endParaRPr kumimoji="0" lang="fi-FI" sz="14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449866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2208549-CA7A-441B-9D85-BCD3E0986A1E}"/>
              </a:ext>
            </a:extLst>
          </p:cNvPr>
          <p:cNvSpPr>
            <a:spLocks noGrp="1"/>
          </p:cNvSpPr>
          <p:nvPr>
            <p:ph type="title"/>
          </p:nvPr>
        </p:nvSpPr>
        <p:spPr/>
        <p:txBody>
          <a:bodyPr/>
          <a:lstStyle/>
          <a:p>
            <a:r>
              <a:rPr lang="fi-FI" dirty="0"/>
              <a:t>Viestinnän toimintatapa</a:t>
            </a:r>
          </a:p>
        </p:txBody>
      </p:sp>
      <p:sp>
        <p:nvSpPr>
          <p:cNvPr id="6" name="Tekstin paikkamerkki 5">
            <a:extLst>
              <a:ext uri="{FF2B5EF4-FFF2-40B4-BE49-F238E27FC236}">
                <a16:creationId xmlns:a16="http://schemas.microsoft.com/office/drawing/2014/main" id="{3B484830-027C-4F39-8B3E-FBA5C26C6C8C}"/>
              </a:ext>
            </a:extLst>
          </p:cNvPr>
          <p:cNvSpPr>
            <a:spLocks noGrp="1"/>
          </p:cNvSpPr>
          <p:nvPr>
            <p:ph type="body" idx="1"/>
          </p:nvPr>
        </p:nvSpPr>
        <p:spPr>
          <a:xfrm>
            <a:off x="671989" y="1386115"/>
            <a:ext cx="10819425" cy="4779189"/>
          </a:xfrm>
        </p:spPr>
        <p:txBody>
          <a:bodyPr/>
          <a:lstStyle/>
          <a:p>
            <a:pPr>
              <a:spcBef>
                <a:spcPts val="600"/>
              </a:spcBef>
            </a:pPr>
            <a:r>
              <a:rPr lang="fi-FI" sz="2000" dirty="0"/>
              <a:t>Viestinnän rooli toimintamallissa on keskeinen!</a:t>
            </a:r>
          </a:p>
          <a:p>
            <a:pPr>
              <a:spcBef>
                <a:spcPts val="600"/>
              </a:spcBef>
            </a:pPr>
            <a:r>
              <a:rPr lang="fi-FI" sz="2000" dirty="0"/>
              <a:t>Viestinnässä pyritään avoimeen ja ajantasaiseen tiedonkulkuun syötteiden käsittelystä ja yhteistyön kokonaisuudesta</a:t>
            </a:r>
          </a:p>
          <a:p>
            <a:pPr>
              <a:spcBef>
                <a:spcPts val="600"/>
              </a:spcBef>
            </a:pPr>
            <a:r>
              <a:rPr lang="fi-FI" sz="2000" dirty="0"/>
              <a:t>Viestinnän sujuvuus on kaikkien toimijoiden vastuulla ja jokainen toimija voi omalta osaltaan varmistaa, että viestit ovat selkeitä ja kohderyhmän helposti saavutettavissa</a:t>
            </a:r>
          </a:p>
          <a:p>
            <a:pPr>
              <a:spcBef>
                <a:spcPts val="600"/>
              </a:spcBef>
            </a:pPr>
            <a:r>
              <a:rPr lang="fi-FI" sz="2000" dirty="0"/>
              <a:t>Viestinnän keskeisiä toimia ovat:</a:t>
            </a:r>
          </a:p>
          <a:p>
            <a:pPr lvl="1">
              <a:spcBef>
                <a:spcPts val="600"/>
              </a:spcBef>
            </a:pPr>
            <a:r>
              <a:rPr lang="fi-FI" sz="1800" dirty="0"/>
              <a:t>Ajantasainen ja kaikkien toimijoiden saatavilla oleva tieto käsittelyssä olevista syötteistä ja syötteiden käsittelyn etenemisestä (sihteeristö)</a:t>
            </a:r>
          </a:p>
          <a:p>
            <a:pPr lvl="1">
              <a:spcBef>
                <a:spcPts val="600"/>
              </a:spcBef>
            </a:pPr>
            <a:r>
              <a:rPr lang="fi-FI" sz="1800" dirty="0"/>
              <a:t>Ajantasainen viestintä asetettujen ryhmien tekemistä linjauksista ja suosituksista (sihteeristö, koordinaatioryhmä ja asetetut ryhmät yhteistyössä)</a:t>
            </a:r>
          </a:p>
          <a:p>
            <a:pPr lvl="1">
              <a:spcBef>
                <a:spcPts val="600"/>
              </a:spcBef>
            </a:pPr>
            <a:r>
              <a:rPr lang="fi-FI" sz="1800" dirty="0"/>
              <a:t>Toimintamalli on selkeä. Toimijoilla, verkostoilla, ekosysteemeillä ja asetetuilla ryhmillä ja koordinaatioryhmällä on selvät ohjeet syötteiden kirjaamisesta ja käsittelystä (sihteeristö, koordinaatioryhmä ja asetetut ryhmät yhteistyössä)</a:t>
            </a:r>
          </a:p>
          <a:p>
            <a:pPr lvl="1">
              <a:spcBef>
                <a:spcPts val="600"/>
              </a:spcBef>
            </a:pPr>
            <a:r>
              <a:rPr lang="fi-FI" sz="1800" dirty="0">
                <a:solidFill>
                  <a:schemeClr val="tx1"/>
                </a:solidFill>
              </a:rPr>
              <a:t>Yksi paikka (internetsivu), josta yhteistyöhön liittyvä toiminta on löydettävissä kootusti (sihteeristö)</a:t>
            </a:r>
          </a:p>
        </p:txBody>
      </p:sp>
    </p:spTree>
    <p:extLst>
      <p:ext uri="{BB962C8B-B14F-4D97-AF65-F5344CB8AC3E}">
        <p14:creationId xmlns:p14="http://schemas.microsoft.com/office/powerpoint/2010/main" val="2963972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17"/>
          <p:cNvSpPr txBox="1">
            <a:spLocks noGrp="1"/>
          </p:cNvSpPr>
          <p:nvPr>
            <p:ph type="title"/>
          </p:nvPr>
        </p:nvSpPr>
        <p:spPr>
          <a:xfrm>
            <a:off x="741234" y="1404939"/>
            <a:ext cx="4916190" cy="1808037"/>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lt1"/>
              </a:buClr>
              <a:buSzPts val="3700"/>
              <a:buFont typeface="Arial Narrow"/>
              <a:buNone/>
            </a:pPr>
            <a:r>
              <a:rPr lang="fi-FI" dirty="0"/>
              <a:t>Esimerkkejä prosesseista</a:t>
            </a:r>
            <a:endParaRPr dirty="0"/>
          </a:p>
        </p:txBody>
      </p:sp>
      <p:sp>
        <p:nvSpPr>
          <p:cNvPr id="1109" name="Google Shape;1109;p17"/>
          <p:cNvSpPr txBox="1">
            <a:spLocks noGrp="1"/>
          </p:cNvSpPr>
          <p:nvPr>
            <p:ph type="body" idx="1"/>
          </p:nvPr>
        </p:nvSpPr>
        <p:spPr>
          <a:xfrm>
            <a:off x="6432467" y="617080"/>
            <a:ext cx="5235950" cy="5525669"/>
          </a:xfrm>
          <a:prstGeom prst="rect">
            <a:avLst/>
          </a:prstGeom>
          <a:noFill/>
          <a:ln>
            <a:noFill/>
          </a:ln>
        </p:spPr>
        <p:txBody>
          <a:bodyPr spcFirstLastPara="1" wrap="square" lIns="0" tIns="0" rIns="0" bIns="0" anchor="ctr" anchorCtr="0">
            <a:noAutofit/>
          </a:bodyPr>
          <a:lstStyle/>
          <a:p>
            <a:pPr marL="360362" lvl="1" indent="0">
              <a:lnSpc>
                <a:spcPct val="80000"/>
              </a:lnSpc>
              <a:buClr>
                <a:srgbClr val="365ABD"/>
              </a:buClr>
              <a:buSzPts val="2200"/>
              <a:buNone/>
            </a:pPr>
            <a:r>
              <a:rPr lang="fi-FI" sz="2000" b="1" dirty="0"/>
              <a:t>Toimijoilta ja verkostoilta tulevat syötteet asetetuille ryhmille</a:t>
            </a:r>
            <a:endParaRPr lang="fi-FI" sz="2000" b="1" dirty="0">
              <a:solidFill>
                <a:srgbClr val="00B050"/>
              </a:solidFill>
            </a:endParaRPr>
          </a:p>
          <a:p>
            <a:pPr marL="1173162" lvl="2" indent="-355600">
              <a:lnSpc>
                <a:spcPct val="80000"/>
              </a:lnSpc>
              <a:buClr>
                <a:srgbClr val="365ABD"/>
              </a:buClr>
              <a:buSzPts val="2200"/>
              <a:buFont typeface="+mj-lt"/>
              <a:buAutoNum type="alphaUcPeriod"/>
            </a:pPr>
            <a:r>
              <a:rPr lang="fi-FI" sz="1800" dirty="0"/>
              <a:t>Verkostoissa ja ekosysteemeissä tapahtuvasta kehittämisestä nousevat tarpeet</a:t>
            </a:r>
          </a:p>
          <a:p>
            <a:pPr marL="1173162" lvl="2" indent="-355600">
              <a:lnSpc>
                <a:spcPct val="80000"/>
              </a:lnSpc>
              <a:buClr>
                <a:srgbClr val="365ABD"/>
              </a:buClr>
              <a:buSzPts val="2200"/>
              <a:buFont typeface="+mj-lt"/>
              <a:buAutoNum type="alphaUcPeriod"/>
            </a:pPr>
            <a:r>
              <a:rPr lang="fi-FI" sz="1800" dirty="0">
                <a:solidFill>
                  <a:schemeClr val="tx1"/>
                </a:solidFill>
              </a:rPr>
              <a:t>Viranomaisten toiminnan ja talouden suunnittelusta nousevat tarpeet</a:t>
            </a:r>
          </a:p>
          <a:p>
            <a:pPr marL="1173162" lvl="2" indent="-355600">
              <a:lnSpc>
                <a:spcPct val="80000"/>
              </a:lnSpc>
              <a:buClr>
                <a:srgbClr val="365ABD"/>
              </a:buClr>
              <a:buSzPts val="2200"/>
              <a:buFont typeface="+mj-lt"/>
              <a:buAutoNum type="alphaUcPeriod"/>
            </a:pPr>
            <a:r>
              <a:rPr lang="fi-FI" sz="1800" dirty="0"/>
              <a:t>Lainvalmistelusta nousevat tarpeet, lainvalmistelija aloitteellisena</a:t>
            </a:r>
          </a:p>
          <a:p>
            <a:pPr marL="360362" lvl="1" indent="0">
              <a:lnSpc>
                <a:spcPct val="80000"/>
              </a:lnSpc>
              <a:buClr>
                <a:srgbClr val="365ABD"/>
              </a:buClr>
              <a:buSzPts val="2200"/>
              <a:buNone/>
            </a:pPr>
            <a:r>
              <a:rPr lang="fi-FI" sz="2000" b="1" dirty="0"/>
              <a:t>Asetettujen ryhmien omaan aloitteellisuuteen perustuva seuranta</a:t>
            </a:r>
          </a:p>
          <a:p>
            <a:pPr marL="1173162" lvl="2" indent="-355600">
              <a:lnSpc>
                <a:spcPct val="80000"/>
              </a:lnSpc>
              <a:buClr>
                <a:srgbClr val="365ABD"/>
              </a:buClr>
              <a:buSzPts val="2200"/>
              <a:buFont typeface="+mj-lt"/>
              <a:buAutoNum type="alphaUcPeriod" startAt="4"/>
            </a:pPr>
            <a:r>
              <a:rPr lang="fi-FI" sz="1800" dirty="0">
                <a:solidFill>
                  <a:schemeClr val="tx1"/>
                </a:solidFill>
              </a:rPr>
              <a:t>Ohjelmat, strategiat, suunnitelmat ja kehittämistoimenpiteet, joita asetetut ryhmät päättävät seurata</a:t>
            </a:r>
          </a:p>
          <a:p>
            <a:pPr marL="1173162" lvl="2" indent="-355600">
              <a:lnSpc>
                <a:spcPct val="80000"/>
              </a:lnSpc>
              <a:buClr>
                <a:srgbClr val="365ABD"/>
              </a:buClr>
              <a:buSzPts val="2200"/>
              <a:buFont typeface="+mj-lt"/>
              <a:buAutoNum type="alphaUcPeriod" startAt="4"/>
            </a:pPr>
            <a:r>
              <a:rPr lang="fi-FI" sz="1800" dirty="0"/>
              <a:t>Lainvalmistelu, jota asetetut ryhmät päättävät seurata</a:t>
            </a:r>
            <a:endParaRPr lang="fi-FI" sz="1800" dirty="0">
              <a:solidFill>
                <a:srgbClr val="FF0000"/>
              </a:solidFill>
            </a:endParaRPr>
          </a:p>
          <a:p>
            <a:pPr marL="88900" lvl="0" indent="0" algn="l" rtl="0">
              <a:lnSpc>
                <a:spcPct val="95000"/>
              </a:lnSpc>
              <a:spcAft>
                <a:spcPts val="0"/>
              </a:spcAft>
              <a:buSzPts val="2200"/>
              <a:buNone/>
            </a:pPr>
            <a:endParaRPr sz="2400" dirty="0"/>
          </a:p>
        </p:txBody>
      </p:sp>
      <p:sp>
        <p:nvSpPr>
          <p:cNvPr id="1110" name="Google Shape;1110;p17"/>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900"/>
              <a:buNone/>
            </a:pPr>
            <a:fld id="{00000000-1234-1234-1234-123412341234}" type="slidenum">
              <a:rPr lang="fi-FI"/>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
          <p:cNvSpPr txBox="1">
            <a:spLocks noGrp="1"/>
          </p:cNvSpPr>
          <p:nvPr>
            <p:ph type="title"/>
          </p:nvPr>
        </p:nvSpPr>
        <p:spPr>
          <a:xfrm>
            <a:off x="502538" y="325720"/>
            <a:ext cx="11159474" cy="962760"/>
          </a:xfrm>
          <a:prstGeom prst="rect">
            <a:avLst/>
          </a:prstGeom>
          <a:noFill/>
          <a:ln>
            <a:noFill/>
          </a:ln>
        </p:spPr>
        <p:txBody>
          <a:bodyPr spcFirstLastPara="1" wrap="square" lIns="0" tIns="0" rIns="0" bIns="0" anchor="ctr" anchorCtr="0">
            <a:noAutofit/>
          </a:bodyPr>
          <a:lstStyle/>
          <a:p>
            <a:pPr lvl="0"/>
            <a:r>
              <a:rPr lang="fi-FI" sz="3200" dirty="0"/>
              <a:t>A. Verkostoissa ja ekosysteemeissä tapahtuvasta kehittämisestä nousevat tarpeet (esimerkki)</a:t>
            </a:r>
            <a:endParaRPr sz="3200" dirty="0"/>
          </a:p>
        </p:txBody>
      </p:sp>
      <p:sp>
        <p:nvSpPr>
          <p:cNvPr id="436" name="Google Shape;436;p6"/>
          <p:cNvSpPr txBox="1">
            <a:spLocks noGrp="1"/>
          </p:cNvSpPr>
          <p:nvPr>
            <p:ph type="sldNum" idx="12"/>
          </p:nvPr>
        </p:nvSpPr>
        <p:spPr>
          <a:xfrm>
            <a:off x="400528" y="6471034"/>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0" cap="none" spc="0" normalizeH="0" baseline="0" noProof="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35</a:t>
            </a:fld>
            <a:endParaRPr kumimoji="0" sz="900" b="0" i="0" u="none" strike="noStrike" kern="0" cap="none" spc="0" normalizeH="0" baseline="0" noProof="0">
              <a:ln>
                <a:noFill/>
              </a:ln>
              <a:solidFill>
                <a:srgbClr val="365ABD"/>
              </a:solidFill>
              <a:effectLst/>
              <a:uLnTx/>
              <a:uFillTx/>
              <a:latin typeface="Arial"/>
              <a:cs typeface="Arial"/>
              <a:sym typeface="Arial"/>
            </a:endParaRPr>
          </a:p>
        </p:txBody>
      </p:sp>
      <p:sp>
        <p:nvSpPr>
          <p:cNvPr id="439" name="Google Shape;439;p6"/>
          <p:cNvSpPr/>
          <p:nvPr/>
        </p:nvSpPr>
        <p:spPr>
          <a:xfrm>
            <a:off x="1653354" y="4666391"/>
            <a:ext cx="2880320" cy="1563476"/>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a:ln>
                  <a:noFill/>
                </a:ln>
                <a:solidFill>
                  <a:srgbClr val="365ABD"/>
                </a:solidFill>
                <a:effectLst/>
                <a:uLnTx/>
                <a:uFillTx/>
                <a:latin typeface="Arial"/>
                <a:ea typeface="Arial"/>
                <a:cs typeface="Arial"/>
                <a:sym typeface="Arial"/>
              </a:rPr>
              <a:t>Asetetut ryhmät</a:t>
            </a:r>
            <a:endParaRPr kumimoji="0" sz="1600" b="0" i="0" u="none" strike="noStrike" kern="0" cap="none" spc="0" normalizeH="0" baseline="0" noProof="0">
              <a:ln>
                <a:noFill/>
              </a:ln>
              <a:solidFill>
                <a:srgbClr val="365ABD"/>
              </a:solidFill>
              <a:effectLst/>
              <a:uLnTx/>
              <a:uFillTx/>
              <a:latin typeface="Arial"/>
              <a:ea typeface="Arial"/>
              <a:cs typeface="Arial"/>
              <a:sym typeface="Arial"/>
            </a:endParaRPr>
          </a:p>
        </p:txBody>
      </p:sp>
      <p:sp>
        <p:nvSpPr>
          <p:cNvPr id="440" name="Google Shape;440;p6"/>
          <p:cNvSpPr/>
          <p:nvPr/>
        </p:nvSpPr>
        <p:spPr>
          <a:xfrm>
            <a:off x="1653354" y="3205530"/>
            <a:ext cx="2880320" cy="1250638"/>
          </a:xfrm>
          <a:prstGeom prst="rect">
            <a:avLst/>
          </a:prstGeom>
          <a:solidFill>
            <a:schemeClr val="lt1"/>
          </a:solidFill>
          <a:ln w="12700" cap="flat" cmpd="sng">
            <a:solidFill>
              <a:schemeClr val="dk2"/>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dirty="0">
                <a:ln>
                  <a:noFill/>
                </a:ln>
                <a:solidFill>
                  <a:srgbClr val="365ABD"/>
                </a:solidFill>
                <a:effectLst/>
                <a:uLnTx/>
                <a:uFillTx/>
                <a:latin typeface="Arial"/>
                <a:ea typeface="Arial"/>
                <a:cs typeface="Arial"/>
                <a:sym typeface="Arial"/>
              </a:rPr>
              <a:t>Sihteeristö ja koordinaatioryhmä</a:t>
            </a:r>
            <a:endParaRPr kumimoji="0" sz="1200" b="0" i="0" u="none" strike="noStrike" kern="0" cap="none" spc="0" normalizeH="0" baseline="0" noProof="0" dirty="0">
              <a:ln>
                <a:noFill/>
              </a:ln>
              <a:solidFill>
                <a:srgbClr val="365ABD"/>
              </a:solidFill>
              <a:effectLst/>
              <a:uLnTx/>
              <a:uFillTx/>
              <a:latin typeface="Arial"/>
              <a:ea typeface="Arial"/>
              <a:cs typeface="Arial"/>
              <a:sym typeface="Arial"/>
            </a:endParaRPr>
          </a:p>
        </p:txBody>
      </p:sp>
      <p:sp>
        <p:nvSpPr>
          <p:cNvPr id="441" name="Google Shape;441;p6"/>
          <p:cNvSpPr/>
          <p:nvPr/>
        </p:nvSpPr>
        <p:spPr>
          <a:xfrm>
            <a:off x="1169774" y="1480101"/>
            <a:ext cx="3765914" cy="143739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800" b="0" i="0" u="none" strike="noStrike" kern="0" cap="none" spc="0" normalizeH="0" baseline="0" noProof="0">
                <a:ln>
                  <a:noFill/>
                </a:ln>
                <a:solidFill>
                  <a:srgbClr val="365ABD"/>
                </a:solidFill>
                <a:effectLst/>
                <a:uLnTx/>
                <a:uFillTx/>
                <a:latin typeface="Arial"/>
                <a:ea typeface="Arial"/>
                <a:cs typeface="Arial"/>
                <a:sym typeface="Arial"/>
              </a:rPr>
              <a:t>Toimijat, verkostot ja ekosysteemit</a:t>
            </a:r>
            <a:endParaRPr kumimoji="0" sz="1800" b="0" i="0" u="none" strike="noStrike" kern="0" cap="none" spc="0" normalizeH="0" baseline="0" noProof="0">
              <a:ln>
                <a:noFill/>
              </a:ln>
              <a:solidFill>
                <a:srgbClr val="365ABD"/>
              </a:solidFill>
              <a:effectLst/>
              <a:uLnTx/>
              <a:uFillTx/>
              <a:latin typeface="Arial"/>
              <a:ea typeface="Arial"/>
              <a:cs typeface="Arial"/>
              <a:sym typeface="Arial"/>
            </a:endParaRPr>
          </a:p>
        </p:txBody>
      </p:sp>
      <p:grpSp>
        <p:nvGrpSpPr>
          <p:cNvPr id="442" name="Google Shape;442;p6"/>
          <p:cNvGrpSpPr/>
          <p:nvPr/>
        </p:nvGrpSpPr>
        <p:grpSpPr>
          <a:xfrm>
            <a:off x="1221306" y="2092197"/>
            <a:ext cx="720064" cy="612040"/>
            <a:chOff x="5375920" y="800720"/>
            <a:chExt cx="720064" cy="612040"/>
          </a:xfrm>
        </p:grpSpPr>
        <p:sp>
          <p:nvSpPr>
            <p:cNvPr id="443" name="Google Shape;443;p6"/>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6"/>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6"/>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6" name="Google Shape;446;p6"/>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7" name="Google Shape;447;p6"/>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8" name="Google Shape;448;p6"/>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49" name="Google Shape;449;p6"/>
            <p:cNvCxnSpPr>
              <a:stCxn id="443" idx="4"/>
              <a:endCxn id="44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450" name="Google Shape;450;p6"/>
            <p:cNvCxnSpPr>
              <a:stCxn id="444" idx="6"/>
              <a:endCxn id="44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451" name="Google Shape;451;p6"/>
            <p:cNvCxnSpPr>
              <a:stCxn id="448" idx="4"/>
              <a:endCxn id="44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452" name="Google Shape;452;p6"/>
            <p:cNvCxnSpPr>
              <a:stCxn id="444" idx="6"/>
              <a:endCxn id="44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453" name="Google Shape;453;p6"/>
            <p:cNvCxnSpPr>
              <a:stCxn id="447" idx="7"/>
              <a:endCxn id="44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454" name="Google Shape;454;p6"/>
            <p:cNvCxnSpPr>
              <a:stCxn id="448" idx="4"/>
              <a:endCxn id="44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55" name="Google Shape;455;p6"/>
          <p:cNvGrpSpPr/>
          <p:nvPr/>
        </p:nvGrpSpPr>
        <p:grpSpPr>
          <a:xfrm>
            <a:off x="2043939" y="2092197"/>
            <a:ext cx="720064" cy="612040"/>
            <a:chOff x="5375920" y="800720"/>
            <a:chExt cx="720064" cy="612040"/>
          </a:xfrm>
        </p:grpSpPr>
        <p:sp>
          <p:nvSpPr>
            <p:cNvPr id="456" name="Google Shape;456;p6"/>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7" name="Google Shape;457;p6"/>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6"/>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0" name="Google Shape;460;p6"/>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1" name="Google Shape;461;p6"/>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62" name="Google Shape;462;p6"/>
            <p:cNvCxnSpPr>
              <a:stCxn id="456" idx="4"/>
              <a:endCxn id="45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463" name="Google Shape;463;p6"/>
            <p:cNvCxnSpPr>
              <a:stCxn id="457" idx="6"/>
              <a:endCxn id="45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464" name="Google Shape;464;p6"/>
            <p:cNvCxnSpPr>
              <a:stCxn id="461" idx="4"/>
              <a:endCxn id="45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465" name="Google Shape;465;p6"/>
            <p:cNvCxnSpPr>
              <a:stCxn id="457" idx="6"/>
              <a:endCxn id="45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466" name="Google Shape;466;p6"/>
            <p:cNvCxnSpPr>
              <a:stCxn id="460" idx="7"/>
              <a:endCxn id="45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467" name="Google Shape;467;p6"/>
            <p:cNvCxnSpPr>
              <a:stCxn id="461" idx="4"/>
              <a:endCxn id="46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68" name="Google Shape;468;p6"/>
          <p:cNvGrpSpPr/>
          <p:nvPr/>
        </p:nvGrpSpPr>
        <p:grpSpPr>
          <a:xfrm>
            <a:off x="2866572" y="2092197"/>
            <a:ext cx="720064" cy="612040"/>
            <a:chOff x="5375920" y="800720"/>
            <a:chExt cx="720064" cy="612040"/>
          </a:xfrm>
        </p:grpSpPr>
        <p:sp>
          <p:nvSpPr>
            <p:cNvPr id="469" name="Google Shape;469;p6"/>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6"/>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6"/>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6"/>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6"/>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75" name="Google Shape;475;p6"/>
            <p:cNvCxnSpPr>
              <a:stCxn id="469" idx="4"/>
              <a:endCxn id="47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476" name="Google Shape;476;p6"/>
            <p:cNvCxnSpPr>
              <a:stCxn id="470" idx="6"/>
              <a:endCxn id="46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477" name="Google Shape;477;p6"/>
            <p:cNvCxnSpPr>
              <a:stCxn id="474" idx="4"/>
              <a:endCxn id="47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478" name="Google Shape;478;p6"/>
            <p:cNvCxnSpPr>
              <a:stCxn id="470" idx="6"/>
              <a:endCxn id="47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479" name="Google Shape;479;p6"/>
            <p:cNvCxnSpPr>
              <a:stCxn id="473" idx="7"/>
              <a:endCxn id="47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480" name="Google Shape;480;p6"/>
            <p:cNvCxnSpPr>
              <a:stCxn id="474" idx="4"/>
              <a:endCxn id="47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481" name="Google Shape;481;p6"/>
          <p:cNvGrpSpPr/>
          <p:nvPr/>
        </p:nvGrpSpPr>
        <p:grpSpPr>
          <a:xfrm>
            <a:off x="3689205" y="2092197"/>
            <a:ext cx="720064" cy="612040"/>
            <a:chOff x="5375920" y="800720"/>
            <a:chExt cx="720064" cy="612040"/>
          </a:xfrm>
        </p:grpSpPr>
        <p:sp>
          <p:nvSpPr>
            <p:cNvPr id="482" name="Google Shape;482;p6"/>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6"/>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6"/>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5" name="Google Shape;485;p6"/>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6" name="Google Shape;486;p6"/>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6"/>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88" name="Google Shape;488;p6"/>
            <p:cNvCxnSpPr>
              <a:stCxn id="482" idx="4"/>
              <a:endCxn id="48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489" name="Google Shape;489;p6"/>
            <p:cNvCxnSpPr>
              <a:stCxn id="483" idx="6"/>
              <a:endCxn id="48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490" name="Google Shape;490;p6"/>
            <p:cNvCxnSpPr>
              <a:stCxn id="487" idx="4"/>
              <a:endCxn id="48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491" name="Google Shape;491;p6"/>
            <p:cNvCxnSpPr>
              <a:stCxn id="483" idx="6"/>
              <a:endCxn id="48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492" name="Google Shape;492;p6"/>
            <p:cNvCxnSpPr>
              <a:stCxn id="486" idx="7"/>
              <a:endCxn id="48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493" name="Google Shape;493;p6"/>
            <p:cNvCxnSpPr>
              <a:stCxn id="487" idx="4"/>
              <a:endCxn id="48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494" name="Google Shape;494;p6"/>
          <p:cNvGrpSpPr/>
          <p:nvPr/>
        </p:nvGrpSpPr>
        <p:grpSpPr>
          <a:xfrm>
            <a:off x="4511840" y="2092197"/>
            <a:ext cx="720064" cy="612040"/>
            <a:chOff x="5375920" y="800720"/>
            <a:chExt cx="720064" cy="612040"/>
          </a:xfrm>
        </p:grpSpPr>
        <p:sp>
          <p:nvSpPr>
            <p:cNvPr id="495" name="Google Shape;495;p6"/>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6" name="Google Shape;496;p6"/>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6"/>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6"/>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6"/>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0" name="Google Shape;500;p6"/>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01" name="Google Shape;501;p6"/>
            <p:cNvCxnSpPr>
              <a:stCxn id="495" idx="4"/>
              <a:endCxn id="49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502" name="Google Shape;502;p6"/>
            <p:cNvCxnSpPr>
              <a:stCxn id="496" idx="6"/>
              <a:endCxn id="49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503" name="Google Shape;503;p6"/>
            <p:cNvCxnSpPr>
              <a:stCxn id="500" idx="4"/>
              <a:endCxn id="49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504" name="Google Shape;504;p6"/>
            <p:cNvCxnSpPr>
              <a:stCxn id="496" idx="6"/>
              <a:endCxn id="49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505" name="Google Shape;505;p6"/>
            <p:cNvCxnSpPr>
              <a:stCxn id="499" idx="7"/>
              <a:endCxn id="49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506" name="Google Shape;506;p6"/>
            <p:cNvCxnSpPr>
              <a:stCxn id="500" idx="4"/>
              <a:endCxn id="49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grpSp>
        <p:nvGrpSpPr>
          <p:cNvPr id="507" name="Google Shape;507;p6"/>
          <p:cNvGrpSpPr/>
          <p:nvPr/>
        </p:nvGrpSpPr>
        <p:grpSpPr>
          <a:xfrm>
            <a:off x="2805482" y="5080501"/>
            <a:ext cx="432000" cy="432000"/>
            <a:chOff x="4217157" y="3563287"/>
            <a:chExt cx="432000" cy="432000"/>
          </a:xfrm>
        </p:grpSpPr>
        <p:sp>
          <p:nvSpPr>
            <p:cNvPr id="508" name="Google Shape;508;p6"/>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09" name="Google Shape;509;p6"/>
            <p:cNvPicPr preferRelativeResize="0"/>
            <p:nvPr/>
          </p:nvPicPr>
          <p:blipFill rotWithShape="1">
            <a:blip r:embed="rId3">
              <a:alphaModFix/>
            </a:blip>
            <a:srcRect/>
            <a:stretch/>
          </p:blipFill>
          <p:spPr>
            <a:xfrm>
              <a:off x="4278795" y="3624925"/>
              <a:ext cx="308725" cy="308725"/>
            </a:xfrm>
            <a:prstGeom prst="rect">
              <a:avLst/>
            </a:prstGeom>
            <a:noFill/>
            <a:ln>
              <a:noFill/>
            </a:ln>
          </p:spPr>
        </p:pic>
      </p:grpSp>
      <p:grpSp>
        <p:nvGrpSpPr>
          <p:cNvPr id="510" name="Google Shape;510;p6"/>
          <p:cNvGrpSpPr/>
          <p:nvPr/>
        </p:nvGrpSpPr>
        <p:grpSpPr>
          <a:xfrm>
            <a:off x="2015204" y="5584557"/>
            <a:ext cx="432000" cy="432000"/>
            <a:chOff x="4217157" y="3563287"/>
            <a:chExt cx="432000" cy="432000"/>
          </a:xfrm>
        </p:grpSpPr>
        <p:sp>
          <p:nvSpPr>
            <p:cNvPr id="511" name="Google Shape;511;p6"/>
            <p:cNvSpPr/>
            <p:nvPr/>
          </p:nvSpPr>
          <p:spPr>
            <a:xfrm>
              <a:off x="4217157" y="3563287"/>
              <a:ext cx="432000" cy="432000"/>
            </a:xfrm>
            <a:prstGeom prst="ellipse">
              <a:avLst/>
            </a:prstGeom>
            <a:solidFill>
              <a:srgbClr val="FFFFFF"/>
            </a:solidFill>
            <a:ln w="25400" cap="flat" cmpd="sng">
              <a:solidFill>
                <a:srgbClr val="799E2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2" name="Google Shape;512;p6"/>
            <p:cNvPicPr preferRelativeResize="0"/>
            <p:nvPr/>
          </p:nvPicPr>
          <p:blipFill rotWithShape="1">
            <a:blip r:embed="rId4">
              <a:alphaModFix/>
            </a:blip>
            <a:srcRect/>
            <a:stretch/>
          </p:blipFill>
          <p:spPr>
            <a:xfrm>
              <a:off x="4278795" y="3624925"/>
              <a:ext cx="308725" cy="308725"/>
            </a:xfrm>
            <a:prstGeom prst="rect">
              <a:avLst/>
            </a:prstGeom>
            <a:noFill/>
            <a:ln>
              <a:noFill/>
            </a:ln>
          </p:spPr>
        </p:pic>
      </p:grpSp>
      <p:grpSp>
        <p:nvGrpSpPr>
          <p:cNvPr id="513" name="Google Shape;513;p6"/>
          <p:cNvGrpSpPr/>
          <p:nvPr/>
        </p:nvGrpSpPr>
        <p:grpSpPr>
          <a:xfrm>
            <a:off x="2566673" y="5584557"/>
            <a:ext cx="432000" cy="432000"/>
            <a:chOff x="4217157" y="3563287"/>
            <a:chExt cx="432000" cy="432000"/>
          </a:xfrm>
        </p:grpSpPr>
        <p:sp>
          <p:nvSpPr>
            <p:cNvPr id="514" name="Google Shape;514;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5" name="Google Shape;515;p6"/>
            <p:cNvPicPr preferRelativeResize="0"/>
            <p:nvPr/>
          </p:nvPicPr>
          <p:blipFill rotWithShape="1">
            <a:blip r:embed="rId5">
              <a:alphaModFix/>
            </a:blip>
            <a:srcRect/>
            <a:stretch/>
          </p:blipFill>
          <p:spPr>
            <a:xfrm>
              <a:off x="4278795" y="3624925"/>
              <a:ext cx="308725" cy="308725"/>
            </a:xfrm>
            <a:prstGeom prst="rect">
              <a:avLst/>
            </a:prstGeom>
            <a:noFill/>
            <a:ln>
              <a:noFill/>
            </a:ln>
          </p:spPr>
        </p:pic>
      </p:grpSp>
      <p:grpSp>
        <p:nvGrpSpPr>
          <p:cNvPr id="516" name="Google Shape;516;p6"/>
          <p:cNvGrpSpPr/>
          <p:nvPr/>
        </p:nvGrpSpPr>
        <p:grpSpPr>
          <a:xfrm>
            <a:off x="3118142" y="5584557"/>
            <a:ext cx="432000" cy="432000"/>
            <a:chOff x="4217157" y="3563287"/>
            <a:chExt cx="432000" cy="432000"/>
          </a:xfrm>
        </p:grpSpPr>
        <p:sp>
          <p:nvSpPr>
            <p:cNvPr id="517" name="Google Shape;517;p6"/>
            <p:cNvSpPr/>
            <p:nvPr/>
          </p:nvSpPr>
          <p:spPr>
            <a:xfrm>
              <a:off x="4217157" y="3563287"/>
              <a:ext cx="432000" cy="432000"/>
            </a:xfrm>
            <a:prstGeom prst="ellipse">
              <a:avLst/>
            </a:prstGeom>
            <a:solidFill>
              <a:srgbClr val="FFFFFF"/>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8" name="Google Shape;518;p6"/>
            <p:cNvPicPr preferRelativeResize="0"/>
            <p:nvPr/>
          </p:nvPicPr>
          <p:blipFill rotWithShape="1">
            <a:blip r:embed="rId6">
              <a:alphaModFix/>
            </a:blip>
            <a:srcRect/>
            <a:stretch/>
          </p:blipFill>
          <p:spPr>
            <a:xfrm>
              <a:off x="4278795" y="3624925"/>
              <a:ext cx="308725" cy="308725"/>
            </a:xfrm>
            <a:prstGeom prst="rect">
              <a:avLst/>
            </a:prstGeom>
            <a:noFill/>
            <a:ln>
              <a:noFill/>
            </a:ln>
          </p:spPr>
        </p:pic>
      </p:grpSp>
      <p:grpSp>
        <p:nvGrpSpPr>
          <p:cNvPr id="519" name="Google Shape;519;p6"/>
          <p:cNvGrpSpPr/>
          <p:nvPr/>
        </p:nvGrpSpPr>
        <p:grpSpPr>
          <a:xfrm>
            <a:off x="3669610" y="5584557"/>
            <a:ext cx="432000" cy="432000"/>
            <a:chOff x="4217157" y="3563287"/>
            <a:chExt cx="432000" cy="432000"/>
          </a:xfrm>
        </p:grpSpPr>
        <p:sp>
          <p:nvSpPr>
            <p:cNvPr id="520" name="Google Shape;520;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1" name="Google Shape;521;p6"/>
            <p:cNvPicPr preferRelativeResize="0"/>
            <p:nvPr/>
          </p:nvPicPr>
          <p:blipFill rotWithShape="1">
            <a:blip r:embed="rId7">
              <a:alphaModFix/>
            </a:blip>
            <a:srcRect/>
            <a:stretch/>
          </p:blipFill>
          <p:spPr>
            <a:xfrm>
              <a:off x="4278795" y="3624925"/>
              <a:ext cx="308725" cy="308725"/>
            </a:xfrm>
            <a:prstGeom prst="rect">
              <a:avLst/>
            </a:prstGeom>
            <a:noFill/>
            <a:ln>
              <a:noFill/>
            </a:ln>
          </p:spPr>
        </p:pic>
      </p:grpSp>
      <p:pic>
        <p:nvPicPr>
          <p:cNvPr id="525" name="Google Shape;525;p6"/>
          <p:cNvPicPr preferRelativeResize="0"/>
          <p:nvPr/>
        </p:nvPicPr>
        <p:blipFill rotWithShape="1">
          <a:blip r:embed="rId8">
            <a:alphaModFix/>
          </a:blip>
          <a:srcRect/>
          <a:stretch/>
        </p:blipFill>
        <p:spPr>
          <a:xfrm>
            <a:off x="3165521" y="3829932"/>
            <a:ext cx="432000" cy="432000"/>
          </a:xfrm>
          <a:prstGeom prst="rect">
            <a:avLst/>
          </a:prstGeom>
          <a:noFill/>
          <a:ln>
            <a:noFill/>
          </a:ln>
        </p:spPr>
      </p:pic>
      <p:cxnSp>
        <p:nvCxnSpPr>
          <p:cNvPr id="526" name="Google Shape;526;p6"/>
          <p:cNvCxnSpPr/>
          <p:nvPr/>
        </p:nvCxnSpPr>
        <p:spPr>
          <a:xfrm>
            <a:off x="4749698" y="2956265"/>
            <a:ext cx="12700" cy="2952328"/>
          </a:xfrm>
          <a:prstGeom prst="curvedConnector3">
            <a:avLst>
              <a:gd name="adj1" fmla="val 4845811"/>
            </a:avLst>
          </a:prstGeom>
          <a:noFill/>
          <a:ln w="187325" cap="flat" cmpd="sng">
            <a:solidFill>
              <a:srgbClr val="E1E6F5"/>
            </a:solidFill>
            <a:prstDash val="solid"/>
            <a:miter lim="800000"/>
            <a:headEnd type="triangle" w="sm" len="sm"/>
            <a:tailEnd type="triangle" w="sm" len="sm"/>
          </a:ln>
        </p:spPr>
      </p:cxnSp>
      <p:cxnSp>
        <p:nvCxnSpPr>
          <p:cNvPr id="527" name="Google Shape;527;p6"/>
          <p:cNvCxnSpPr/>
          <p:nvPr/>
        </p:nvCxnSpPr>
        <p:spPr>
          <a:xfrm>
            <a:off x="1365322" y="2956265"/>
            <a:ext cx="72008" cy="2952328"/>
          </a:xfrm>
          <a:prstGeom prst="curvedConnector3">
            <a:avLst>
              <a:gd name="adj1" fmla="val -877944"/>
            </a:avLst>
          </a:prstGeom>
          <a:noFill/>
          <a:ln w="187325" cap="flat" cmpd="sng">
            <a:solidFill>
              <a:srgbClr val="E1E6F5"/>
            </a:solidFill>
            <a:prstDash val="solid"/>
            <a:miter lim="800000"/>
            <a:headEnd type="triangle" w="sm" len="sm"/>
            <a:tailEnd type="triangle" w="sm" len="sm"/>
          </a:ln>
        </p:spPr>
      </p:cxnSp>
      <p:sp>
        <p:nvSpPr>
          <p:cNvPr id="528" name="Google Shape;528;p6"/>
          <p:cNvSpPr/>
          <p:nvPr/>
        </p:nvSpPr>
        <p:spPr>
          <a:xfrm>
            <a:off x="1797370" y="2829521"/>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9" name="Google Shape;529;p6"/>
          <p:cNvSpPr/>
          <p:nvPr/>
        </p:nvSpPr>
        <p:spPr>
          <a:xfrm rot="10800000">
            <a:off x="3957611" y="2776245"/>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02" name="Ryhmä 101">
            <a:extLst>
              <a:ext uri="{FF2B5EF4-FFF2-40B4-BE49-F238E27FC236}">
                <a16:creationId xmlns:a16="http://schemas.microsoft.com/office/drawing/2014/main" id="{D7B034C0-9BC9-4D35-BCB7-8E20BBB9F14C}"/>
              </a:ext>
            </a:extLst>
          </p:cNvPr>
          <p:cNvGrpSpPr/>
          <p:nvPr/>
        </p:nvGrpSpPr>
        <p:grpSpPr>
          <a:xfrm>
            <a:off x="2574272" y="3781610"/>
            <a:ext cx="507303" cy="483955"/>
            <a:chOff x="899592" y="3147814"/>
            <a:chExt cx="432000" cy="432000"/>
          </a:xfrm>
        </p:grpSpPr>
        <p:sp>
          <p:nvSpPr>
            <p:cNvPr id="103" name="Ellipsi 102">
              <a:extLst>
                <a:ext uri="{FF2B5EF4-FFF2-40B4-BE49-F238E27FC236}">
                  <a16:creationId xmlns:a16="http://schemas.microsoft.com/office/drawing/2014/main" id="{B87417B0-E905-4592-A947-31A36E0EE0B0}"/>
                </a:ext>
              </a:extLst>
            </p:cNvPr>
            <p:cNvSpPr/>
            <p:nvPr/>
          </p:nvSpPr>
          <p:spPr>
            <a:xfrm>
              <a:off x="899592" y="3147814"/>
              <a:ext cx="432000" cy="432000"/>
            </a:xfrm>
            <a:prstGeom prst="ellipse">
              <a:avLst/>
            </a:prstGeom>
            <a:solidFill>
              <a:srgbClr val="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Arial"/>
                <a:sym typeface="Arial"/>
              </a:endParaRPr>
            </a:p>
          </p:txBody>
        </p:sp>
        <p:pic>
          <p:nvPicPr>
            <p:cNvPr id="104" name="Kuva 103">
              <a:extLst>
                <a:ext uri="{FF2B5EF4-FFF2-40B4-BE49-F238E27FC236}">
                  <a16:creationId xmlns:a16="http://schemas.microsoft.com/office/drawing/2014/main" id="{99EB5601-F4E0-46C6-953B-3E99F6572C6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899624" y="3219854"/>
              <a:ext cx="288000" cy="288000"/>
            </a:xfrm>
            <a:prstGeom prst="rect">
              <a:avLst/>
            </a:prstGeom>
          </p:spPr>
        </p:pic>
        <p:pic>
          <p:nvPicPr>
            <p:cNvPr id="105" name="Kuva 104">
              <a:extLst>
                <a:ext uri="{FF2B5EF4-FFF2-40B4-BE49-F238E27FC236}">
                  <a16:creationId xmlns:a16="http://schemas.microsoft.com/office/drawing/2014/main" id="{EEFAFEEE-A74D-49E9-A52C-31B613E8993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971632" y="3219854"/>
              <a:ext cx="288000" cy="288000"/>
            </a:xfrm>
            <a:prstGeom prst="rect">
              <a:avLst/>
            </a:prstGeom>
          </p:spPr>
        </p:pic>
        <p:pic>
          <p:nvPicPr>
            <p:cNvPr id="106" name="Kuva 105">
              <a:extLst>
                <a:ext uri="{FF2B5EF4-FFF2-40B4-BE49-F238E27FC236}">
                  <a16:creationId xmlns:a16="http://schemas.microsoft.com/office/drawing/2014/main" id="{F1039ADA-042B-4F5D-A680-82D9D4E43AD8}"/>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1043592" y="3219854"/>
              <a:ext cx="288000" cy="288000"/>
            </a:xfrm>
            <a:prstGeom prst="rect">
              <a:avLst/>
            </a:prstGeom>
          </p:spPr>
        </p:pic>
      </p:grpSp>
      <p:sp>
        <p:nvSpPr>
          <p:cNvPr id="98" name="Suorakulmio 97">
            <a:extLst>
              <a:ext uri="{FF2B5EF4-FFF2-40B4-BE49-F238E27FC236}">
                <a16:creationId xmlns:a16="http://schemas.microsoft.com/office/drawing/2014/main" id="{D93DCCEE-8BAB-4094-9305-1671ABA18D7A}"/>
              </a:ext>
            </a:extLst>
          </p:cNvPr>
          <p:cNvSpPr/>
          <p:nvPr/>
        </p:nvSpPr>
        <p:spPr>
          <a:xfrm>
            <a:off x="5724872" y="1173706"/>
            <a:ext cx="6216711" cy="5297328"/>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Verkostolla on kehittämishanke. Hankkeessa on törmätty kehittämistyön esteeseen, jota ei pystytä ratkaisemaan verkoston sisäisin toimin. Verkosto on hakenut yhteistyökumppaneita, mutta verkostolla ei ole riittävää mandaattia, rahoitusta ja muita edellytyksiä asian edistämiseen. Verkosto kirjaa tarpeensa syötteeksi sihteeristölle.</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Sihteeristö vastaanottaa syötteen ja jatkojalostaa sitä yhteistyössä verkoston kanssa. Sihteeristö ja verkosto sopivat tarpeenmukaisesta käsittelytavasta. Tarvittaessa koordinaatioryhmästä haetaan asiantuntija-apua.</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Sihteeristö ja tarpeenmukaiset asetetut ryhmät käsittelevät syötettä. Verkosto pidetään ajan tasalla ja tarvittaessa mukana käsittelyssä. Käsittelyyn aktivoidaan myös muita tarpeenmukaisia asiantuntijoita, verkostoja ja ekosysteemejä koordinaatioryhmän tuella.</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Asetetut ryhmät tekevät linjaukset ja suositukset.</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Linjauksista ja suosituksista viestitään avoimesti, läpinäkyvästi ja tarpeenmukaisesti.</a:t>
            </a:r>
          </a:p>
        </p:txBody>
      </p:sp>
      <p:sp>
        <p:nvSpPr>
          <p:cNvPr id="2" name="Ellipsi 1">
            <a:extLst>
              <a:ext uri="{FF2B5EF4-FFF2-40B4-BE49-F238E27FC236}">
                <a16:creationId xmlns:a16="http://schemas.microsoft.com/office/drawing/2014/main" id="{3025A93C-0B70-4DA7-A7BE-95F811F71864}"/>
              </a:ext>
            </a:extLst>
          </p:cNvPr>
          <p:cNvSpPr/>
          <p:nvPr/>
        </p:nvSpPr>
        <p:spPr>
          <a:xfrm>
            <a:off x="665552" y="1893488"/>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1</a:t>
            </a:r>
          </a:p>
        </p:txBody>
      </p:sp>
      <p:sp>
        <p:nvSpPr>
          <p:cNvPr id="100" name="Ellipsi 99">
            <a:extLst>
              <a:ext uri="{FF2B5EF4-FFF2-40B4-BE49-F238E27FC236}">
                <a16:creationId xmlns:a16="http://schemas.microsoft.com/office/drawing/2014/main" id="{20CD9EC1-00FB-4D83-AD2C-35CDD8E3587F}"/>
              </a:ext>
            </a:extLst>
          </p:cNvPr>
          <p:cNvSpPr/>
          <p:nvPr/>
        </p:nvSpPr>
        <p:spPr>
          <a:xfrm>
            <a:off x="1223688" y="2996410"/>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2</a:t>
            </a:r>
          </a:p>
        </p:txBody>
      </p:sp>
      <p:sp>
        <p:nvSpPr>
          <p:cNvPr id="101" name="Ellipsi 100">
            <a:extLst>
              <a:ext uri="{FF2B5EF4-FFF2-40B4-BE49-F238E27FC236}">
                <a16:creationId xmlns:a16="http://schemas.microsoft.com/office/drawing/2014/main" id="{B7F807D8-C3EF-44F4-91D7-F202BF054DA2}"/>
              </a:ext>
            </a:extLst>
          </p:cNvPr>
          <p:cNvSpPr/>
          <p:nvPr/>
        </p:nvSpPr>
        <p:spPr>
          <a:xfrm>
            <a:off x="2020524" y="3983992"/>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3</a:t>
            </a:r>
          </a:p>
        </p:txBody>
      </p:sp>
      <p:sp>
        <p:nvSpPr>
          <p:cNvPr id="107" name="Ellipsi 106">
            <a:extLst>
              <a:ext uri="{FF2B5EF4-FFF2-40B4-BE49-F238E27FC236}">
                <a16:creationId xmlns:a16="http://schemas.microsoft.com/office/drawing/2014/main" id="{80E7AE28-F412-45BE-B0D3-1B1B738445C8}"/>
              </a:ext>
            </a:extLst>
          </p:cNvPr>
          <p:cNvSpPr/>
          <p:nvPr/>
        </p:nvSpPr>
        <p:spPr>
          <a:xfrm>
            <a:off x="3109148" y="5071254"/>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4</a:t>
            </a:r>
          </a:p>
        </p:txBody>
      </p:sp>
      <p:sp>
        <p:nvSpPr>
          <p:cNvPr id="108" name="Ellipsi 107">
            <a:extLst>
              <a:ext uri="{FF2B5EF4-FFF2-40B4-BE49-F238E27FC236}">
                <a16:creationId xmlns:a16="http://schemas.microsoft.com/office/drawing/2014/main" id="{57EBE1B8-0D11-4E91-AB53-50BBA8C07B1A}"/>
              </a:ext>
            </a:extLst>
          </p:cNvPr>
          <p:cNvSpPr/>
          <p:nvPr/>
        </p:nvSpPr>
        <p:spPr>
          <a:xfrm>
            <a:off x="4246835" y="3637594"/>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5</a:t>
            </a:r>
          </a:p>
        </p:txBody>
      </p:sp>
    </p:spTree>
    <p:extLst>
      <p:ext uri="{BB962C8B-B14F-4D97-AF65-F5344CB8AC3E}">
        <p14:creationId xmlns:p14="http://schemas.microsoft.com/office/powerpoint/2010/main" val="1589815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
          <p:cNvSpPr txBox="1">
            <a:spLocks noGrp="1"/>
          </p:cNvSpPr>
          <p:nvPr>
            <p:ph type="title"/>
          </p:nvPr>
        </p:nvSpPr>
        <p:spPr>
          <a:xfrm>
            <a:off x="502538" y="325720"/>
            <a:ext cx="11159474" cy="962760"/>
          </a:xfrm>
          <a:prstGeom prst="rect">
            <a:avLst/>
          </a:prstGeom>
          <a:noFill/>
          <a:ln>
            <a:noFill/>
          </a:ln>
        </p:spPr>
        <p:txBody>
          <a:bodyPr spcFirstLastPara="1" wrap="square" lIns="0" tIns="0" rIns="0" bIns="0" anchor="ctr" anchorCtr="0">
            <a:noAutofit/>
          </a:bodyPr>
          <a:lstStyle/>
          <a:p>
            <a:pPr lvl="0"/>
            <a:r>
              <a:rPr lang="fi-FI" sz="3200" dirty="0"/>
              <a:t>B. Viranomaisten toiminnan ja talouden suunnittelusta nousevat tarpeet (esimerkki)</a:t>
            </a:r>
          </a:p>
        </p:txBody>
      </p:sp>
      <p:sp>
        <p:nvSpPr>
          <p:cNvPr id="436" name="Google Shape;436;p6"/>
          <p:cNvSpPr txBox="1">
            <a:spLocks noGrp="1"/>
          </p:cNvSpPr>
          <p:nvPr>
            <p:ph type="sldNum" idx="12"/>
          </p:nvPr>
        </p:nvSpPr>
        <p:spPr>
          <a:xfrm>
            <a:off x="400528" y="6471034"/>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0" cap="none" spc="0" normalizeH="0" baseline="0" noProof="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36</a:t>
            </a:fld>
            <a:endParaRPr kumimoji="0" sz="900" b="0" i="0" u="none" strike="noStrike" kern="0" cap="none" spc="0" normalizeH="0" baseline="0" noProof="0">
              <a:ln>
                <a:noFill/>
              </a:ln>
              <a:solidFill>
                <a:srgbClr val="365ABD"/>
              </a:solidFill>
              <a:effectLst/>
              <a:uLnTx/>
              <a:uFillTx/>
              <a:latin typeface="Arial"/>
              <a:cs typeface="Arial"/>
              <a:sym typeface="Arial"/>
            </a:endParaRPr>
          </a:p>
        </p:txBody>
      </p:sp>
      <p:sp>
        <p:nvSpPr>
          <p:cNvPr id="439" name="Google Shape;439;p6"/>
          <p:cNvSpPr/>
          <p:nvPr/>
        </p:nvSpPr>
        <p:spPr>
          <a:xfrm>
            <a:off x="1653354" y="4666391"/>
            <a:ext cx="2880320" cy="1563476"/>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a:ln>
                  <a:noFill/>
                </a:ln>
                <a:solidFill>
                  <a:srgbClr val="365ABD"/>
                </a:solidFill>
                <a:effectLst/>
                <a:uLnTx/>
                <a:uFillTx/>
                <a:latin typeface="Arial"/>
                <a:ea typeface="Arial"/>
                <a:cs typeface="Arial"/>
                <a:sym typeface="Arial"/>
              </a:rPr>
              <a:t>Asetetut ryhmät</a:t>
            </a:r>
            <a:endParaRPr kumimoji="0" sz="1600" b="0" i="0" u="none" strike="noStrike" kern="0" cap="none" spc="0" normalizeH="0" baseline="0" noProof="0">
              <a:ln>
                <a:noFill/>
              </a:ln>
              <a:solidFill>
                <a:srgbClr val="365ABD"/>
              </a:solidFill>
              <a:effectLst/>
              <a:uLnTx/>
              <a:uFillTx/>
              <a:latin typeface="Arial"/>
              <a:ea typeface="Arial"/>
              <a:cs typeface="Arial"/>
              <a:sym typeface="Arial"/>
            </a:endParaRPr>
          </a:p>
        </p:txBody>
      </p:sp>
      <p:sp>
        <p:nvSpPr>
          <p:cNvPr id="440" name="Google Shape;440;p6"/>
          <p:cNvSpPr/>
          <p:nvPr/>
        </p:nvSpPr>
        <p:spPr>
          <a:xfrm>
            <a:off x="1653354" y="3205530"/>
            <a:ext cx="2880320" cy="1250638"/>
          </a:xfrm>
          <a:prstGeom prst="rect">
            <a:avLst/>
          </a:prstGeom>
          <a:solidFill>
            <a:schemeClr val="lt1"/>
          </a:solidFill>
          <a:ln w="12700" cap="flat" cmpd="sng">
            <a:solidFill>
              <a:schemeClr val="dk2"/>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dirty="0">
                <a:ln>
                  <a:noFill/>
                </a:ln>
                <a:solidFill>
                  <a:srgbClr val="365ABD"/>
                </a:solidFill>
                <a:effectLst/>
                <a:uLnTx/>
                <a:uFillTx/>
                <a:latin typeface="Arial"/>
                <a:ea typeface="Arial"/>
                <a:cs typeface="Arial"/>
                <a:sym typeface="Arial"/>
              </a:rPr>
              <a:t>Sihteeristö ja koordinaatioryhmä</a:t>
            </a:r>
            <a:endParaRPr kumimoji="0" sz="1200" b="0" i="0" u="none" strike="noStrike" kern="0" cap="none" spc="0" normalizeH="0" baseline="0" noProof="0" dirty="0">
              <a:ln>
                <a:noFill/>
              </a:ln>
              <a:solidFill>
                <a:srgbClr val="365ABD"/>
              </a:solidFill>
              <a:effectLst/>
              <a:uLnTx/>
              <a:uFillTx/>
              <a:latin typeface="Arial"/>
              <a:ea typeface="Arial"/>
              <a:cs typeface="Arial"/>
              <a:sym typeface="Arial"/>
            </a:endParaRPr>
          </a:p>
        </p:txBody>
      </p:sp>
      <p:sp>
        <p:nvSpPr>
          <p:cNvPr id="441" name="Google Shape;441;p6"/>
          <p:cNvSpPr/>
          <p:nvPr/>
        </p:nvSpPr>
        <p:spPr>
          <a:xfrm>
            <a:off x="1169774" y="1480101"/>
            <a:ext cx="3765914" cy="143739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800" b="0" i="0" u="none" strike="noStrike" kern="0" cap="none" spc="0" normalizeH="0" baseline="0" noProof="0">
                <a:ln>
                  <a:noFill/>
                </a:ln>
                <a:solidFill>
                  <a:srgbClr val="365ABD"/>
                </a:solidFill>
                <a:effectLst/>
                <a:uLnTx/>
                <a:uFillTx/>
                <a:latin typeface="Arial"/>
                <a:ea typeface="Arial"/>
                <a:cs typeface="Arial"/>
                <a:sym typeface="Arial"/>
              </a:rPr>
              <a:t>Toimijat, verkostot ja ekosysteemit</a:t>
            </a:r>
            <a:endParaRPr kumimoji="0" sz="1800" b="0" i="0" u="none" strike="noStrike" kern="0" cap="none" spc="0" normalizeH="0" baseline="0" noProof="0">
              <a:ln>
                <a:noFill/>
              </a:ln>
              <a:solidFill>
                <a:srgbClr val="365ABD"/>
              </a:solidFill>
              <a:effectLst/>
              <a:uLnTx/>
              <a:uFillTx/>
              <a:latin typeface="Arial"/>
              <a:ea typeface="Arial"/>
              <a:cs typeface="Arial"/>
              <a:sym typeface="Arial"/>
            </a:endParaRPr>
          </a:p>
        </p:txBody>
      </p:sp>
      <p:grpSp>
        <p:nvGrpSpPr>
          <p:cNvPr id="442" name="Google Shape;442;p6"/>
          <p:cNvGrpSpPr/>
          <p:nvPr/>
        </p:nvGrpSpPr>
        <p:grpSpPr>
          <a:xfrm>
            <a:off x="1221306" y="2092197"/>
            <a:ext cx="720064" cy="612040"/>
            <a:chOff x="5375920" y="800720"/>
            <a:chExt cx="720064" cy="612040"/>
          </a:xfrm>
        </p:grpSpPr>
        <p:sp>
          <p:nvSpPr>
            <p:cNvPr id="443" name="Google Shape;443;p6"/>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6"/>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6"/>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6" name="Google Shape;446;p6"/>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7" name="Google Shape;447;p6"/>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8" name="Google Shape;448;p6"/>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49" name="Google Shape;449;p6"/>
            <p:cNvCxnSpPr>
              <a:stCxn id="443" idx="4"/>
              <a:endCxn id="44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450" name="Google Shape;450;p6"/>
            <p:cNvCxnSpPr>
              <a:stCxn id="444" idx="6"/>
              <a:endCxn id="44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451" name="Google Shape;451;p6"/>
            <p:cNvCxnSpPr>
              <a:stCxn id="448" idx="4"/>
              <a:endCxn id="44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452" name="Google Shape;452;p6"/>
            <p:cNvCxnSpPr>
              <a:stCxn id="444" idx="6"/>
              <a:endCxn id="44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453" name="Google Shape;453;p6"/>
            <p:cNvCxnSpPr>
              <a:stCxn id="447" idx="7"/>
              <a:endCxn id="44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454" name="Google Shape;454;p6"/>
            <p:cNvCxnSpPr>
              <a:stCxn id="448" idx="4"/>
              <a:endCxn id="44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55" name="Google Shape;455;p6"/>
          <p:cNvGrpSpPr/>
          <p:nvPr/>
        </p:nvGrpSpPr>
        <p:grpSpPr>
          <a:xfrm>
            <a:off x="2043939" y="2092197"/>
            <a:ext cx="720064" cy="612040"/>
            <a:chOff x="5375920" y="800720"/>
            <a:chExt cx="720064" cy="612040"/>
          </a:xfrm>
        </p:grpSpPr>
        <p:sp>
          <p:nvSpPr>
            <p:cNvPr id="456" name="Google Shape;456;p6"/>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7" name="Google Shape;457;p6"/>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6"/>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0" name="Google Shape;460;p6"/>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1" name="Google Shape;461;p6"/>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62" name="Google Shape;462;p6"/>
            <p:cNvCxnSpPr>
              <a:stCxn id="456" idx="4"/>
              <a:endCxn id="45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463" name="Google Shape;463;p6"/>
            <p:cNvCxnSpPr>
              <a:stCxn id="457" idx="6"/>
              <a:endCxn id="45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464" name="Google Shape;464;p6"/>
            <p:cNvCxnSpPr>
              <a:stCxn id="461" idx="4"/>
              <a:endCxn id="45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465" name="Google Shape;465;p6"/>
            <p:cNvCxnSpPr>
              <a:stCxn id="457" idx="6"/>
              <a:endCxn id="45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466" name="Google Shape;466;p6"/>
            <p:cNvCxnSpPr>
              <a:stCxn id="460" idx="7"/>
              <a:endCxn id="45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467" name="Google Shape;467;p6"/>
            <p:cNvCxnSpPr>
              <a:stCxn id="461" idx="4"/>
              <a:endCxn id="46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68" name="Google Shape;468;p6"/>
          <p:cNvGrpSpPr/>
          <p:nvPr/>
        </p:nvGrpSpPr>
        <p:grpSpPr>
          <a:xfrm>
            <a:off x="2866572" y="2092197"/>
            <a:ext cx="720064" cy="612040"/>
            <a:chOff x="5375920" y="800720"/>
            <a:chExt cx="720064" cy="612040"/>
          </a:xfrm>
        </p:grpSpPr>
        <p:sp>
          <p:nvSpPr>
            <p:cNvPr id="469" name="Google Shape;469;p6"/>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6"/>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6"/>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6"/>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6"/>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75" name="Google Shape;475;p6"/>
            <p:cNvCxnSpPr>
              <a:stCxn id="469" idx="4"/>
              <a:endCxn id="47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476" name="Google Shape;476;p6"/>
            <p:cNvCxnSpPr>
              <a:stCxn id="470" idx="6"/>
              <a:endCxn id="46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477" name="Google Shape;477;p6"/>
            <p:cNvCxnSpPr>
              <a:stCxn id="474" idx="4"/>
              <a:endCxn id="47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478" name="Google Shape;478;p6"/>
            <p:cNvCxnSpPr>
              <a:stCxn id="470" idx="6"/>
              <a:endCxn id="47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479" name="Google Shape;479;p6"/>
            <p:cNvCxnSpPr>
              <a:stCxn id="473" idx="7"/>
              <a:endCxn id="47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480" name="Google Shape;480;p6"/>
            <p:cNvCxnSpPr>
              <a:stCxn id="474" idx="4"/>
              <a:endCxn id="47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481" name="Google Shape;481;p6"/>
          <p:cNvGrpSpPr/>
          <p:nvPr/>
        </p:nvGrpSpPr>
        <p:grpSpPr>
          <a:xfrm>
            <a:off x="3689205" y="2092197"/>
            <a:ext cx="720064" cy="612040"/>
            <a:chOff x="5375920" y="800720"/>
            <a:chExt cx="720064" cy="612040"/>
          </a:xfrm>
        </p:grpSpPr>
        <p:sp>
          <p:nvSpPr>
            <p:cNvPr id="482" name="Google Shape;482;p6"/>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6"/>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6"/>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5" name="Google Shape;485;p6"/>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6" name="Google Shape;486;p6"/>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6"/>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88" name="Google Shape;488;p6"/>
            <p:cNvCxnSpPr>
              <a:stCxn id="482" idx="4"/>
              <a:endCxn id="48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489" name="Google Shape;489;p6"/>
            <p:cNvCxnSpPr>
              <a:stCxn id="483" idx="6"/>
              <a:endCxn id="48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490" name="Google Shape;490;p6"/>
            <p:cNvCxnSpPr>
              <a:stCxn id="487" idx="4"/>
              <a:endCxn id="48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491" name="Google Shape;491;p6"/>
            <p:cNvCxnSpPr>
              <a:stCxn id="483" idx="6"/>
              <a:endCxn id="48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492" name="Google Shape;492;p6"/>
            <p:cNvCxnSpPr>
              <a:stCxn id="486" idx="7"/>
              <a:endCxn id="48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493" name="Google Shape;493;p6"/>
            <p:cNvCxnSpPr>
              <a:stCxn id="487" idx="4"/>
              <a:endCxn id="48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494" name="Google Shape;494;p6"/>
          <p:cNvGrpSpPr/>
          <p:nvPr/>
        </p:nvGrpSpPr>
        <p:grpSpPr>
          <a:xfrm>
            <a:off x="4511840" y="2092197"/>
            <a:ext cx="720064" cy="612040"/>
            <a:chOff x="5375920" y="800720"/>
            <a:chExt cx="720064" cy="612040"/>
          </a:xfrm>
        </p:grpSpPr>
        <p:sp>
          <p:nvSpPr>
            <p:cNvPr id="495" name="Google Shape;495;p6"/>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6" name="Google Shape;496;p6"/>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6"/>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6"/>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6"/>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0" name="Google Shape;500;p6"/>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01" name="Google Shape;501;p6"/>
            <p:cNvCxnSpPr>
              <a:stCxn id="495" idx="4"/>
              <a:endCxn id="49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502" name="Google Shape;502;p6"/>
            <p:cNvCxnSpPr>
              <a:stCxn id="496" idx="6"/>
              <a:endCxn id="49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503" name="Google Shape;503;p6"/>
            <p:cNvCxnSpPr>
              <a:stCxn id="500" idx="4"/>
              <a:endCxn id="49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504" name="Google Shape;504;p6"/>
            <p:cNvCxnSpPr>
              <a:stCxn id="496" idx="6"/>
              <a:endCxn id="49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505" name="Google Shape;505;p6"/>
            <p:cNvCxnSpPr>
              <a:stCxn id="499" idx="7"/>
              <a:endCxn id="49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506" name="Google Shape;506;p6"/>
            <p:cNvCxnSpPr>
              <a:stCxn id="500" idx="4"/>
              <a:endCxn id="49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grpSp>
        <p:nvGrpSpPr>
          <p:cNvPr id="507" name="Google Shape;507;p6"/>
          <p:cNvGrpSpPr/>
          <p:nvPr/>
        </p:nvGrpSpPr>
        <p:grpSpPr>
          <a:xfrm>
            <a:off x="2805482" y="5080501"/>
            <a:ext cx="432000" cy="432000"/>
            <a:chOff x="4217157" y="3563287"/>
            <a:chExt cx="432000" cy="432000"/>
          </a:xfrm>
        </p:grpSpPr>
        <p:sp>
          <p:nvSpPr>
            <p:cNvPr id="508" name="Google Shape;508;p6"/>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09" name="Google Shape;509;p6"/>
            <p:cNvPicPr preferRelativeResize="0"/>
            <p:nvPr/>
          </p:nvPicPr>
          <p:blipFill rotWithShape="1">
            <a:blip r:embed="rId3">
              <a:alphaModFix/>
            </a:blip>
            <a:srcRect/>
            <a:stretch/>
          </p:blipFill>
          <p:spPr>
            <a:xfrm>
              <a:off x="4278795" y="3624925"/>
              <a:ext cx="308725" cy="308725"/>
            </a:xfrm>
            <a:prstGeom prst="rect">
              <a:avLst/>
            </a:prstGeom>
            <a:noFill/>
            <a:ln>
              <a:noFill/>
            </a:ln>
          </p:spPr>
        </p:pic>
      </p:grpSp>
      <p:grpSp>
        <p:nvGrpSpPr>
          <p:cNvPr id="510" name="Google Shape;510;p6"/>
          <p:cNvGrpSpPr/>
          <p:nvPr/>
        </p:nvGrpSpPr>
        <p:grpSpPr>
          <a:xfrm>
            <a:off x="2015204" y="5584557"/>
            <a:ext cx="432000" cy="432000"/>
            <a:chOff x="4217157" y="3563287"/>
            <a:chExt cx="432000" cy="432000"/>
          </a:xfrm>
        </p:grpSpPr>
        <p:sp>
          <p:nvSpPr>
            <p:cNvPr id="511" name="Google Shape;511;p6"/>
            <p:cNvSpPr/>
            <p:nvPr/>
          </p:nvSpPr>
          <p:spPr>
            <a:xfrm>
              <a:off x="4217157" y="3563287"/>
              <a:ext cx="432000" cy="432000"/>
            </a:xfrm>
            <a:prstGeom prst="ellipse">
              <a:avLst/>
            </a:prstGeom>
            <a:solidFill>
              <a:srgbClr val="FFFFFF"/>
            </a:solidFill>
            <a:ln w="25400" cap="flat" cmpd="sng">
              <a:solidFill>
                <a:srgbClr val="799E2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2" name="Google Shape;512;p6"/>
            <p:cNvPicPr preferRelativeResize="0"/>
            <p:nvPr/>
          </p:nvPicPr>
          <p:blipFill rotWithShape="1">
            <a:blip r:embed="rId4">
              <a:alphaModFix/>
            </a:blip>
            <a:srcRect/>
            <a:stretch/>
          </p:blipFill>
          <p:spPr>
            <a:xfrm>
              <a:off x="4278795" y="3624925"/>
              <a:ext cx="308725" cy="308725"/>
            </a:xfrm>
            <a:prstGeom prst="rect">
              <a:avLst/>
            </a:prstGeom>
            <a:noFill/>
            <a:ln>
              <a:noFill/>
            </a:ln>
          </p:spPr>
        </p:pic>
      </p:grpSp>
      <p:grpSp>
        <p:nvGrpSpPr>
          <p:cNvPr id="513" name="Google Shape;513;p6"/>
          <p:cNvGrpSpPr/>
          <p:nvPr/>
        </p:nvGrpSpPr>
        <p:grpSpPr>
          <a:xfrm>
            <a:off x="2566673" y="5584557"/>
            <a:ext cx="432000" cy="432000"/>
            <a:chOff x="4217157" y="3563287"/>
            <a:chExt cx="432000" cy="432000"/>
          </a:xfrm>
        </p:grpSpPr>
        <p:sp>
          <p:nvSpPr>
            <p:cNvPr id="514" name="Google Shape;514;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5" name="Google Shape;515;p6"/>
            <p:cNvPicPr preferRelativeResize="0"/>
            <p:nvPr/>
          </p:nvPicPr>
          <p:blipFill rotWithShape="1">
            <a:blip r:embed="rId5">
              <a:alphaModFix/>
            </a:blip>
            <a:srcRect/>
            <a:stretch/>
          </p:blipFill>
          <p:spPr>
            <a:xfrm>
              <a:off x="4278795" y="3624925"/>
              <a:ext cx="308725" cy="308725"/>
            </a:xfrm>
            <a:prstGeom prst="rect">
              <a:avLst/>
            </a:prstGeom>
            <a:noFill/>
            <a:ln>
              <a:noFill/>
            </a:ln>
          </p:spPr>
        </p:pic>
      </p:grpSp>
      <p:grpSp>
        <p:nvGrpSpPr>
          <p:cNvPr id="516" name="Google Shape;516;p6"/>
          <p:cNvGrpSpPr/>
          <p:nvPr/>
        </p:nvGrpSpPr>
        <p:grpSpPr>
          <a:xfrm>
            <a:off x="3118142" y="5584557"/>
            <a:ext cx="432000" cy="432000"/>
            <a:chOff x="4217157" y="3563287"/>
            <a:chExt cx="432000" cy="432000"/>
          </a:xfrm>
        </p:grpSpPr>
        <p:sp>
          <p:nvSpPr>
            <p:cNvPr id="517" name="Google Shape;517;p6"/>
            <p:cNvSpPr/>
            <p:nvPr/>
          </p:nvSpPr>
          <p:spPr>
            <a:xfrm>
              <a:off x="4217157" y="3563287"/>
              <a:ext cx="432000" cy="432000"/>
            </a:xfrm>
            <a:prstGeom prst="ellipse">
              <a:avLst/>
            </a:prstGeom>
            <a:solidFill>
              <a:srgbClr val="FFFFFF"/>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8" name="Google Shape;518;p6"/>
            <p:cNvPicPr preferRelativeResize="0"/>
            <p:nvPr/>
          </p:nvPicPr>
          <p:blipFill rotWithShape="1">
            <a:blip r:embed="rId6">
              <a:alphaModFix/>
            </a:blip>
            <a:srcRect/>
            <a:stretch/>
          </p:blipFill>
          <p:spPr>
            <a:xfrm>
              <a:off x="4278795" y="3624925"/>
              <a:ext cx="308725" cy="308725"/>
            </a:xfrm>
            <a:prstGeom prst="rect">
              <a:avLst/>
            </a:prstGeom>
            <a:noFill/>
            <a:ln>
              <a:noFill/>
            </a:ln>
          </p:spPr>
        </p:pic>
      </p:grpSp>
      <p:grpSp>
        <p:nvGrpSpPr>
          <p:cNvPr id="519" name="Google Shape;519;p6"/>
          <p:cNvGrpSpPr/>
          <p:nvPr/>
        </p:nvGrpSpPr>
        <p:grpSpPr>
          <a:xfrm>
            <a:off x="3669610" y="5584557"/>
            <a:ext cx="432000" cy="432000"/>
            <a:chOff x="4217157" y="3563287"/>
            <a:chExt cx="432000" cy="432000"/>
          </a:xfrm>
        </p:grpSpPr>
        <p:sp>
          <p:nvSpPr>
            <p:cNvPr id="520" name="Google Shape;520;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1" name="Google Shape;521;p6"/>
            <p:cNvPicPr preferRelativeResize="0"/>
            <p:nvPr/>
          </p:nvPicPr>
          <p:blipFill rotWithShape="1">
            <a:blip r:embed="rId7">
              <a:alphaModFix/>
            </a:blip>
            <a:srcRect/>
            <a:stretch/>
          </p:blipFill>
          <p:spPr>
            <a:xfrm>
              <a:off x="4278795" y="3624925"/>
              <a:ext cx="308725" cy="308725"/>
            </a:xfrm>
            <a:prstGeom prst="rect">
              <a:avLst/>
            </a:prstGeom>
            <a:noFill/>
            <a:ln>
              <a:noFill/>
            </a:ln>
          </p:spPr>
        </p:pic>
      </p:grpSp>
      <p:pic>
        <p:nvPicPr>
          <p:cNvPr id="525" name="Google Shape;525;p6"/>
          <p:cNvPicPr preferRelativeResize="0"/>
          <p:nvPr/>
        </p:nvPicPr>
        <p:blipFill rotWithShape="1">
          <a:blip r:embed="rId8">
            <a:alphaModFix/>
          </a:blip>
          <a:srcRect/>
          <a:stretch/>
        </p:blipFill>
        <p:spPr>
          <a:xfrm>
            <a:off x="3165521" y="3829932"/>
            <a:ext cx="432000" cy="432000"/>
          </a:xfrm>
          <a:prstGeom prst="rect">
            <a:avLst/>
          </a:prstGeom>
          <a:noFill/>
          <a:ln>
            <a:noFill/>
          </a:ln>
        </p:spPr>
      </p:pic>
      <p:cxnSp>
        <p:nvCxnSpPr>
          <p:cNvPr id="526" name="Google Shape;526;p6"/>
          <p:cNvCxnSpPr/>
          <p:nvPr/>
        </p:nvCxnSpPr>
        <p:spPr>
          <a:xfrm>
            <a:off x="4749698" y="2956265"/>
            <a:ext cx="12700" cy="2952328"/>
          </a:xfrm>
          <a:prstGeom prst="curvedConnector3">
            <a:avLst>
              <a:gd name="adj1" fmla="val 4845811"/>
            </a:avLst>
          </a:prstGeom>
          <a:noFill/>
          <a:ln w="187325" cap="flat" cmpd="sng">
            <a:solidFill>
              <a:srgbClr val="E1E6F5"/>
            </a:solidFill>
            <a:prstDash val="solid"/>
            <a:miter lim="800000"/>
            <a:headEnd type="triangle" w="sm" len="sm"/>
            <a:tailEnd type="triangle" w="sm" len="sm"/>
          </a:ln>
        </p:spPr>
      </p:cxnSp>
      <p:cxnSp>
        <p:nvCxnSpPr>
          <p:cNvPr id="527" name="Google Shape;527;p6"/>
          <p:cNvCxnSpPr/>
          <p:nvPr/>
        </p:nvCxnSpPr>
        <p:spPr>
          <a:xfrm>
            <a:off x="1365322" y="2956265"/>
            <a:ext cx="72008" cy="2952328"/>
          </a:xfrm>
          <a:prstGeom prst="curvedConnector3">
            <a:avLst>
              <a:gd name="adj1" fmla="val -877944"/>
            </a:avLst>
          </a:prstGeom>
          <a:noFill/>
          <a:ln w="187325" cap="flat" cmpd="sng">
            <a:solidFill>
              <a:srgbClr val="E1E6F5"/>
            </a:solidFill>
            <a:prstDash val="solid"/>
            <a:miter lim="800000"/>
            <a:headEnd type="triangle" w="sm" len="sm"/>
            <a:tailEnd type="triangle" w="sm" len="sm"/>
          </a:ln>
        </p:spPr>
      </p:cxnSp>
      <p:sp>
        <p:nvSpPr>
          <p:cNvPr id="528" name="Google Shape;528;p6"/>
          <p:cNvSpPr/>
          <p:nvPr/>
        </p:nvSpPr>
        <p:spPr>
          <a:xfrm>
            <a:off x="1797370" y="2829521"/>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9" name="Google Shape;529;p6"/>
          <p:cNvSpPr/>
          <p:nvPr/>
        </p:nvSpPr>
        <p:spPr>
          <a:xfrm rot="10800000">
            <a:off x="3957611" y="2776245"/>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02" name="Ryhmä 101">
            <a:extLst>
              <a:ext uri="{FF2B5EF4-FFF2-40B4-BE49-F238E27FC236}">
                <a16:creationId xmlns:a16="http://schemas.microsoft.com/office/drawing/2014/main" id="{D7B034C0-9BC9-4D35-BCB7-8E20BBB9F14C}"/>
              </a:ext>
            </a:extLst>
          </p:cNvPr>
          <p:cNvGrpSpPr/>
          <p:nvPr/>
        </p:nvGrpSpPr>
        <p:grpSpPr>
          <a:xfrm>
            <a:off x="2574272" y="3781610"/>
            <a:ext cx="507303" cy="483955"/>
            <a:chOff x="899592" y="3147814"/>
            <a:chExt cx="432000" cy="432000"/>
          </a:xfrm>
        </p:grpSpPr>
        <p:sp>
          <p:nvSpPr>
            <p:cNvPr id="103" name="Ellipsi 102">
              <a:extLst>
                <a:ext uri="{FF2B5EF4-FFF2-40B4-BE49-F238E27FC236}">
                  <a16:creationId xmlns:a16="http://schemas.microsoft.com/office/drawing/2014/main" id="{B87417B0-E905-4592-A947-31A36E0EE0B0}"/>
                </a:ext>
              </a:extLst>
            </p:cNvPr>
            <p:cNvSpPr/>
            <p:nvPr/>
          </p:nvSpPr>
          <p:spPr>
            <a:xfrm>
              <a:off x="899592" y="3147814"/>
              <a:ext cx="432000" cy="432000"/>
            </a:xfrm>
            <a:prstGeom prst="ellipse">
              <a:avLst/>
            </a:prstGeom>
            <a:solidFill>
              <a:srgbClr val="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Arial"/>
                <a:sym typeface="Arial"/>
              </a:endParaRPr>
            </a:p>
          </p:txBody>
        </p:sp>
        <p:pic>
          <p:nvPicPr>
            <p:cNvPr id="104" name="Kuva 103">
              <a:extLst>
                <a:ext uri="{FF2B5EF4-FFF2-40B4-BE49-F238E27FC236}">
                  <a16:creationId xmlns:a16="http://schemas.microsoft.com/office/drawing/2014/main" id="{99EB5601-F4E0-46C6-953B-3E99F6572C6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899624" y="3219854"/>
              <a:ext cx="288000" cy="288000"/>
            </a:xfrm>
            <a:prstGeom prst="rect">
              <a:avLst/>
            </a:prstGeom>
          </p:spPr>
        </p:pic>
        <p:pic>
          <p:nvPicPr>
            <p:cNvPr id="105" name="Kuva 104">
              <a:extLst>
                <a:ext uri="{FF2B5EF4-FFF2-40B4-BE49-F238E27FC236}">
                  <a16:creationId xmlns:a16="http://schemas.microsoft.com/office/drawing/2014/main" id="{EEFAFEEE-A74D-49E9-A52C-31B613E8993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971632" y="3219854"/>
              <a:ext cx="288000" cy="288000"/>
            </a:xfrm>
            <a:prstGeom prst="rect">
              <a:avLst/>
            </a:prstGeom>
          </p:spPr>
        </p:pic>
        <p:pic>
          <p:nvPicPr>
            <p:cNvPr id="106" name="Kuva 105">
              <a:extLst>
                <a:ext uri="{FF2B5EF4-FFF2-40B4-BE49-F238E27FC236}">
                  <a16:creationId xmlns:a16="http://schemas.microsoft.com/office/drawing/2014/main" id="{F1039ADA-042B-4F5D-A680-82D9D4E43AD8}"/>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1043592" y="3219854"/>
              <a:ext cx="288000" cy="288000"/>
            </a:xfrm>
            <a:prstGeom prst="rect">
              <a:avLst/>
            </a:prstGeom>
          </p:spPr>
        </p:pic>
      </p:grpSp>
      <p:sp>
        <p:nvSpPr>
          <p:cNvPr id="98" name="Suorakulmio 97">
            <a:extLst>
              <a:ext uri="{FF2B5EF4-FFF2-40B4-BE49-F238E27FC236}">
                <a16:creationId xmlns:a16="http://schemas.microsoft.com/office/drawing/2014/main" id="{D93DCCEE-8BAB-4094-9305-1671ABA18D7A}"/>
              </a:ext>
            </a:extLst>
          </p:cNvPr>
          <p:cNvSpPr/>
          <p:nvPr/>
        </p:nvSpPr>
        <p:spPr>
          <a:xfrm>
            <a:off x="5724872" y="1173706"/>
            <a:ext cx="6216711" cy="4899548"/>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Viranomaisella on toiminnan ja talouden suunnitteluun liittyvä hallinnonrajat ylittävä tarve, esimerkiksi laaja ICT-hankinta. Viranomainen kirjaa tarpeensa syötteeksi sihteeristölle.</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Sihteeristö vastaanottaa syötteen ja jatkojalostaa sitä yhteistyössä viranomaisen kanssa. Sihteeristö ja viranomainen sopivat tarpeenmukaisesta käsittelytavasta. Tarvittaessa koordinaatioryhmästä haetaan asiantuntija-apua.</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Sihteeristö ja tarpeenmukaiset asetetut ryhmät käsittelevät syötettä. Viranomainen pidetään ajan tasalla ja tarvittaessa mukana käsittelyssä. Käsittelyyn aktivoidaan myös muita tarpeenmukaisia asiantuntijoita, viranomaisia, verkostoja ja ekosysteemejä koordinaatioryhmän tuella.</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Asetetut ryhmät tekevät linjaukset ja suositukset.</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Linjauksista ja suosituksista viestitään avoimesti, läpinäkyvästi ja tarpeenmukaisesti.</a:t>
            </a:r>
          </a:p>
        </p:txBody>
      </p:sp>
      <p:sp>
        <p:nvSpPr>
          <p:cNvPr id="2" name="Ellipsi 1">
            <a:extLst>
              <a:ext uri="{FF2B5EF4-FFF2-40B4-BE49-F238E27FC236}">
                <a16:creationId xmlns:a16="http://schemas.microsoft.com/office/drawing/2014/main" id="{3025A93C-0B70-4DA7-A7BE-95F811F71864}"/>
              </a:ext>
            </a:extLst>
          </p:cNvPr>
          <p:cNvSpPr/>
          <p:nvPr/>
        </p:nvSpPr>
        <p:spPr>
          <a:xfrm>
            <a:off x="665552" y="1893488"/>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1</a:t>
            </a:r>
          </a:p>
        </p:txBody>
      </p:sp>
      <p:sp>
        <p:nvSpPr>
          <p:cNvPr id="100" name="Ellipsi 99">
            <a:extLst>
              <a:ext uri="{FF2B5EF4-FFF2-40B4-BE49-F238E27FC236}">
                <a16:creationId xmlns:a16="http://schemas.microsoft.com/office/drawing/2014/main" id="{20CD9EC1-00FB-4D83-AD2C-35CDD8E3587F}"/>
              </a:ext>
            </a:extLst>
          </p:cNvPr>
          <p:cNvSpPr/>
          <p:nvPr/>
        </p:nvSpPr>
        <p:spPr>
          <a:xfrm>
            <a:off x="1223688" y="2996410"/>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2</a:t>
            </a:r>
          </a:p>
        </p:txBody>
      </p:sp>
      <p:sp>
        <p:nvSpPr>
          <p:cNvPr id="101" name="Ellipsi 100">
            <a:extLst>
              <a:ext uri="{FF2B5EF4-FFF2-40B4-BE49-F238E27FC236}">
                <a16:creationId xmlns:a16="http://schemas.microsoft.com/office/drawing/2014/main" id="{B7F807D8-C3EF-44F4-91D7-F202BF054DA2}"/>
              </a:ext>
            </a:extLst>
          </p:cNvPr>
          <p:cNvSpPr/>
          <p:nvPr/>
        </p:nvSpPr>
        <p:spPr>
          <a:xfrm>
            <a:off x="2020524" y="3983992"/>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3</a:t>
            </a:r>
          </a:p>
        </p:txBody>
      </p:sp>
      <p:sp>
        <p:nvSpPr>
          <p:cNvPr id="107" name="Ellipsi 106">
            <a:extLst>
              <a:ext uri="{FF2B5EF4-FFF2-40B4-BE49-F238E27FC236}">
                <a16:creationId xmlns:a16="http://schemas.microsoft.com/office/drawing/2014/main" id="{80E7AE28-F412-45BE-B0D3-1B1B738445C8}"/>
              </a:ext>
            </a:extLst>
          </p:cNvPr>
          <p:cNvSpPr/>
          <p:nvPr/>
        </p:nvSpPr>
        <p:spPr>
          <a:xfrm>
            <a:off x="3109148" y="5071254"/>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4</a:t>
            </a:r>
          </a:p>
        </p:txBody>
      </p:sp>
      <p:sp>
        <p:nvSpPr>
          <p:cNvPr id="108" name="Ellipsi 107">
            <a:extLst>
              <a:ext uri="{FF2B5EF4-FFF2-40B4-BE49-F238E27FC236}">
                <a16:creationId xmlns:a16="http://schemas.microsoft.com/office/drawing/2014/main" id="{57EBE1B8-0D11-4E91-AB53-50BBA8C07B1A}"/>
              </a:ext>
            </a:extLst>
          </p:cNvPr>
          <p:cNvSpPr/>
          <p:nvPr/>
        </p:nvSpPr>
        <p:spPr>
          <a:xfrm>
            <a:off x="4246835" y="3637594"/>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5</a:t>
            </a:r>
          </a:p>
        </p:txBody>
      </p:sp>
    </p:spTree>
    <p:extLst>
      <p:ext uri="{BB962C8B-B14F-4D97-AF65-F5344CB8AC3E}">
        <p14:creationId xmlns:p14="http://schemas.microsoft.com/office/powerpoint/2010/main" val="3735976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
          <p:cNvSpPr txBox="1">
            <a:spLocks noGrp="1"/>
          </p:cNvSpPr>
          <p:nvPr>
            <p:ph type="title"/>
          </p:nvPr>
        </p:nvSpPr>
        <p:spPr>
          <a:xfrm>
            <a:off x="502538" y="325720"/>
            <a:ext cx="11159474" cy="962760"/>
          </a:xfrm>
          <a:prstGeom prst="rect">
            <a:avLst/>
          </a:prstGeom>
          <a:noFill/>
          <a:ln>
            <a:noFill/>
          </a:ln>
        </p:spPr>
        <p:txBody>
          <a:bodyPr spcFirstLastPara="1" wrap="square" lIns="0" tIns="0" rIns="0" bIns="0" anchor="ctr" anchorCtr="0">
            <a:noAutofit/>
          </a:bodyPr>
          <a:lstStyle/>
          <a:p>
            <a:pPr lvl="0"/>
            <a:r>
              <a:rPr lang="fi-FI" sz="3200" dirty="0"/>
              <a:t>C. Lainvalmistelusta nousevat tarpeet, lainvalmistelija aloitteellisena</a:t>
            </a:r>
            <a:br>
              <a:rPr lang="fi-FI" sz="3200" dirty="0"/>
            </a:br>
            <a:r>
              <a:rPr lang="fi-FI" sz="3200" dirty="0"/>
              <a:t>(esimerkki)</a:t>
            </a:r>
          </a:p>
        </p:txBody>
      </p:sp>
      <p:sp>
        <p:nvSpPr>
          <p:cNvPr id="436" name="Google Shape;436;p6"/>
          <p:cNvSpPr txBox="1">
            <a:spLocks noGrp="1"/>
          </p:cNvSpPr>
          <p:nvPr>
            <p:ph type="sldNum" idx="12"/>
          </p:nvPr>
        </p:nvSpPr>
        <p:spPr>
          <a:xfrm>
            <a:off x="400528" y="6471034"/>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0" cap="none" spc="0" normalizeH="0" baseline="0" noProof="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37</a:t>
            </a:fld>
            <a:endParaRPr kumimoji="0" sz="900" b="0" i="0" u="none" strike="noStrike" kern="0" cap="none" spc="0" normalizeH="0" baseline="0" noProof="0">
              <a:ln>
                <a:noFill/>
              </a:ln>
              <a:solidFill>
                <a:srgbClr val="365ABD"/>
              </a:solidFill>
              <a:effectLst/>
              <a:uLnTx/>
              <a:uFillTx/>
              <a:latin typeface="Arial"/>
              <a:cs typeface="Arial"/>
              <a:sym typeface="Arial"/>
            </a:endParaRPr>
          </a:p>
        </p:txBody>
      </p:sp>
      <p:sp>
        <p:nvSpPr>
          <p:cNvPr id="439" name="Google Shape;439;p6"/>
          <p:cNvSpPr/>
          <p:nvPr/>
        </p:nvSpPr>
        <p:spPr>
          <a:xfrm>
            <a:off x="1653354" y="4666391"/>
            <a:ext cx="2880320" cy="1563476"/>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a:ln>
                  <a:noFill/>
                </a:ln>
                <a:solidFill>
                  <a:srgbClr val="365ABD"/>
                </a:solidFill>
                <a:effectLst/>
                <a:uLnTx/>
                <a:uFillTx/>
                <a:latin typeface="Arial"/>
                <a:ea typeface="Arial"/>
                <a:cs typeface="Arial"/>
                <a:sym typeface="Arial"/>
              </a:rPr>
              <a:t>Asetetut ryhmät</a:t>
            </a:r>
            <a:endParaRPr kumimoji="0" sz="1600" b="0" i="0" u="none" strike="noStrike" kern="0" cap="none" spc="0" normalizeH="0" baseline="0" noProof="0">
              <a:ln>
                <a:noFill/>
              </a:ln>
              <a:solidFill>
                <a:srgbClr val="365ABD"/>
              </a:solidFill>
              <a:effectLst/>
              <a:uLnTx/>
              <a:uFillTx/>
              <a:latin typeface="Arial"/>
              <a:ea typeface="Arial"/>
              <a:cs typeface="Arial"/>
              <a:sym typeface="Arial"/>
            </a:endParaRPr>
          </a:p>
        </p:txBody>
      </p:sp>
      <p:sp>
        <p:nvSpPr>
          <p:cNvPr id="440" name="Google Shape;440;p6"/>
          <p:cNvSpPr/>
          <p:nvPr/>
        </p:nvSpPr>
        <p:spPr>
          <a:xfrm>
            <a:off x="1653354" y="3205530"/>
            <a:ext cx="2880320" cy="1250638"/>
          </a:xfrm>
          <a:prstGeom prst="rect">
            <a:avLst/>
          </a:prstGeom>
          <a:solidFill>
            <a:schemeClr val="lt1"/>
          </a:solidFill>
          <a:ln w="12700" cap="flat" cmpd="sng">
            <a:solidFill>
              <a:schemeClr val="dk2"/>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dirty="0">
                <a:ln>
                  <a:noFill/>
                </a:ln>
                <a:solidFill>
                  <a:srgbClr val="365ABD"/>
                </a:solidFill>
                <a:effectLst/>
                <a:uLnTx/>
                <a:uFillTx/>
                <a:latin typeface="Arial"/>
                <a:ea typeface="Arial"/>
                <a:cs typeface="Arial"/>
                <a:sym typeface="Arial"/>
              </a:rPr>
              <a:t>Sihteeristö ja koordinaatioryhmä</a:t>
            </a:r>
            <a:endParaRPr kumimoji="0" sz="1200" b="0" i="0" u="none" strike="noStrike" kern="0" cap="none" spc="0" normalizeH="0" baseline="0" noProof="0" dirty="0">
              <a:ln>
                <a:noFill/>
              </a:ln>
              <a:solidFill>
                <a:srgbClr val="365ABD"/>
              </a:solidFill>
              <a:effectLst/>
              <a:uLnTx/>
              <a:uFillTx/>
              <a:latin typeface="Arial"/>
              <a:ea typeface="Arial"/>
              <a:cs typeface="Arial"/>
              <a:sym typeface="Arial"/>
            </a:endParaRPr>
          </a:p>
        </p:txBody>
      </p:sp>
      <p:sp>
        <p:nvSpPr>
          <p:cNvPr id="441" name="Google Shape;441;p6"/>
          <p:cNvSpPr/>
          <p:nvPr/>
        </p:nvSpPr>
        <p:spPr>
          <a:xfrm>
            <a:off x="1169774" y="1480101"/>
            <a:ext cx="3765914" cy="143739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800" b="0" i="0" u="none" strike="noStrike" kern="0" cap="none" spc="0" normalizeH="0" baseline="0" noProof="0">
                <a:ln>
                  <a:noFill/>
                </a:ln>
                <a:solidFill>
                  <a:srgbClr val="365ABD"/>
                </a:solidFill>
                <a:effectLst/>
                <a:uLnTx/>
                <a:uFillTx/>
                <a:latin typeface="Arial"/>
                <a:ea typeface="Arial"/>
                <a:cs typeface="Arial"/>
                <a:sym typeface="Arial"/>
              </a:rPr>
              <a:t>Toimijat, verkostot ja ekosysteemit</a:t>
            </a:r>
            <a:endParaRPr kumimoji="0" sz="1800" b="0" i="0" u="none" strike="noStrike" kern="0" cap="none" spc="0" normalizeH="0" baseline="0" noProof="0">
              <a:ln>
                <a:noFill/>
              </a:ln>
              <a:solidFill>
                <a:srgbClr val="365ABD"/>
              </a:solidFill>
              <a:effectLst/>
              <a:uLnTx/>
              <a:uFillTx/>
              <a:latin typeface="Arial"/>
              <a:ea typeface="Arial"/>
              <a:cs typeface="Arial"/>
              <a:sym typeface="Arial"/>
            </a:endParaRPr>
          </a:p>
        </p:txBody>
      </p:sp>
      <p:grpSp>
        <p:nvGrpSpPr>
          <p:cNvPr id="442" name="Google Shape;442;p6"/>
          <p:cNvGrpSpPr/>
          <p:nvPr/>
        </p:nvGrpSpPr>
        <p:grpSpPr>
          <a:xfrm>
            <a:off x="1221306" y="2092197"/>
            <a:ext cx="720064" cy="612040"/>
            <a:chOff x="5375920" y="800720"/>
            <a:chExt cx="720064" cy="612040"/>
          </a:xfrm>
        </p:grpSpPr>
        <p:sp>
          <p:nvSpPr>
            <p:cNvPr id="443" name="Google Shape;443;p6"/>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6"/>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6"/>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6" name="Google Shape;446;p6"/>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7" name="Google Shape;447;p6"/>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8" name="Google Shape;448;p6"/>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49" name="Google Shape;449;p6"/>
            <p:cNvCxnSpPr>
              <a:stCxn id="443" idx="4"/>
              <a:endCxn id="44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450" name="Google Shape;450;p6"/>
            <p:cNvCxnSpPr>
              <a:stCxn id="444" idx="6"/>
              <a:endCxn id="44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451" name="Google Shape;451;p6"/>
            <p:cNvCxnSpPr>
              <a:stCxn id="448" idx="4"/>
              <a:endCxn id="44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452" name="Google Shape;452;p6"/>
            <p:cNvCxnSpPr>
              <a:stCxn id="444" idx="6"/>
              <a:endCxn id="44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453" name="Google Shape;453;p6"/>
            <p:cNvCxnSpPr>
              <a:stCxn id="447" idx="7"/>
              <a:endCxn id="44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454" name="Google Shape;454;p6"/>
            <p:cNvCxnSpPr>
              <a:stCxn id="448" idx="4"/>
              <a:endCxn id="44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55" name="Google Shape;455;p6"/>
          <p:cNvGrpSpPr/>
          <p:nvPr/>
        </p:nvGrpSpPr>
        <p:grpSpPr>
          <a:xfrm>
            <a:off x="2043939" y="2092197"/>
            <a:ext cx="720064" cy="612040"/>
            <a:chOff x="5375920" y="800720"/>
            <a:chExt cx="720064" cy="612040"/>
          </a:xfrm>
        </p:grpSpPr>
        <p:sp>
          <p:nvSpPr>
            <p:cNvPr id="456" name="Google Shape;456;p6"/>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7" name="Google Shape;457;p6"/>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6"/>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0" name="Google Shape;460;p6"/>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1" name="Google Shape;461;p6"/>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62" name="Google Shape;462;p6"/>
            <p:cNvCxnSpPr>
              <a:stCxn id="456" idx="4"/>
              <a:endCxn id="45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463" name="Google Shape;463;p6"/>
            <p:cNvCxnSpPr>
              <a:stCxn id="457" idx="6"/>
              <a:endCxn id="45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464" name="Google Shape;464;p6"/>
            <p:cNvCxnSpPr>
              <a:stCxn id="461" idx="4"/>
              <a:endCxn id="45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465" name="Google Shape;465;p6"/>
            <p:cNvCxnSpPr>
              <a:stCxn id="457" idx="6"/>
              <a:endCxn id="45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466" name="Google Shape;466;p6"/>
            <p:cNvCxnSpPr>
              <a:stCxn id="460" idx="7"/>
              <a:endCxn id="45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467" name="Google Shape;467;p6"/>
            <p:cNvCxnSpPr>
              <a:stCxn id="461" idx="4"/>
              <a:endCxn id="46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68" name="Google Shape;468;p6"/>
          <p:cNvGrpSpPr/>
          <p:nvPr/>
        </p:nvGrpSpPr>
        <p:grpSpPr>
          <a:xfrm>
            <a:off x="2866572" y="2092197"/>
            <a:ext cx="720064" cy="612040"/>
            <a:chOff x="5375920" y="800720"/>
            <a:chExt cx="720064" cy="612040"/>
          </a:xfrm>
        </p:grpSpPr>
        <p:sp>
          <p:nvSpPr>
            <p:cNvPr id="469" name="Google Shape;469;p6"/>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6"/>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6"/>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6"/>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6"/>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75" name="Google Shape;475;p6"/>
            <p:cNvCxnSpPr>
              <a:stCxn id="469" idx="4"/>
              <a:endCxn id="47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476" name="Google Shape;476;p6"/>
            <p:cNvCxnSpPr>
              <a:stCxn id="470" idx="6"/>
              <a:endCxn id="46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477" name="Google Shape;477;p6"/>
            <p:cNvCxnSpPr>
              <a:stCxn id="474" idx="4"/>
              <a:endCxn id="47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478" name="Google Shape;478;p6"/>
            <p:cNvCxnSpPr>
              <a:stCxn id="470" idx="6"/>
              <a:endCxn id="47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479" name="Google Shape;479;p6"/>
            <p:cNvCxnSpPr>
              <a:stCxn id="473" idx="7"/>
              <a:endCxn id="47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480" name="Google Shape;480;p6"/>
            <p:cNvCxnSpPr>
              <a:stCxn id="474" idx="4"/>
              <a:endCxn id="47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481" name="Google Shape;481;p6"/>
          <p:cNvGrpSpPr/>
          <p:nvPr/>
        </p:nvGrpSpPr>
        <p:grpSpPr>
          <a:xfrm>
            <a:off x="3689205" y="2092197"/>
            <a:ext cx="720064" cy="612040"/>
            <a:chOff x="5375920" y="800720"/>
            <a:chExt cx="720064" cy="612040"/>
          </a:xfrm>
        </p:grpSpPr>
        <p:sp>
          <p:nvSpPr>
            <p:cNvPr id="482" name="Google Shape;482;p6"/>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6"/>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6"/>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5" name="Google Shape;485;p6"/>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6" name="Google Shape;486;p6"/>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6"/>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88" name="Google Shape;488;p6"/>
            <p:cNvCxnSpPr>
              <a:stCxn id="482" idx="4"/>
              <a:endCxn id="48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489" name="Google Shape;489;p6"/>
            <p:cNvCxnSpPr>
              <a:stCxn id="483" idx="6"/>
              <a:endCxn id="48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490" name="Google Shape;490;p6"/>
            <p:cNvCxnSpPr>
              <a:stCxn id="487" idx="4"/>
              <a:endCxn id="48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491" name="Google Shape;491;p6"/>
            <p:cNvCxnSpPr>
              <a:stCxn id="483" idx="6"/>
              <a:endCxn id="48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492" name="Google Shape;492;p6"/>
            <p:cNvCxnSpPr>
              <a:stCxn id="486" idx="7"/>
              <a:endCxn id="48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493" name="Google Shape;493;p6"/>
            <p:cNvCxnSpPr>
              <a:stCxn id="487" idx="4"/>
              <a:endCxn id="48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494" name="Google Shape;494;p6"/>
          <p:cNvGrpSpPr/>
          <p:nvPr/>
        </p:nvGrpSpPr>
        <p:grpSpPr>
          <a:xfrm>
            <a:off x="4511840" y="2092197"/>
            <a:ext cx="720064" cy="612040"/>
            <a:chOff x="5375920" y="800720"/>
            <a:chExt cx="720064" cy="612040"/>
          </a:xfrm>
        </p:grpSpPr>
        <p:sp>
          <p:nvSpPr>
            <p:cNvPr id="495" name="Google Shape;495;p6"/>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6" name="Google Shape;496;p6"/>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6"/>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6"/>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6"/>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0" name="Google Shape;500;p6"/>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01" name="Google Shape;501;p6"/>
            <p:cNvCxnSpPr>
              <a:stCxn id="495" idx="4"/>
              <a:endCxn id="49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502" name="Google Shape;502;p6"/>
            <p:cNvCxnSpPr>
              <a:stCxn id="496" idx="6"/>
              <a:endCxn id="49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503" name="Google Shape;503;p6"/>
            <p:cNvCxnSpPr>
              <a:stCxn id="500" idx="4"/>
              <a:endCxn id="49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504" name="Google Shape;504;p6"/>
            <p:cNvCxnSpPr>
              <a:stCxn id="496" idx="6"/>
              <a:endCxn id="49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505" name="Google Shape;505;p6"/>
            <p:cNvCxnSpPr>
              <a:stCxn id="499" idx="7"/>
              <a:endCxn id="49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506" name="Google Shape;506;p6"/>
            <p:cNvCxnSpPr>
              <a:stCxn id="500" idx="4"/>
              <a:endCxn id="49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grpSp>
        <p:nvGrpSpPr>
          <p:cNvPr id="507" name="Google Shape;507;p6"/>
          <p:cNvGrpSpPr/>
          <p:nvPr/>
        </p:nvGrpSpPr>
        <p:grpSpPr>
          <a:xfrm>
            <a:off x="2805482" y="5080501"/>
            <a:ext cx="432000" cy="432000"/>
            <a:chOff x="4217157" y="3563287"/>
            <a:chExt cx="432000" cy="432000"/>
          </a:xfrm>
        </p:grpSpPr>
        <p:sp>
          <p:nvSpPr>
            <p:cNvPr id="508" name="Google Shape;508;p6"/>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09" name="Google Shape;509;p6"/>
            <p:cNvPicPr preferRelativeResize="0"/>
            <p:nvPr/>
          </p:nvPicPr>
          <p:blipFill rotWithShape="1">
            <a:blip r:embed="rId3">
              <a:alphaModFix/>
            </a:blip>
            <a:srcRect/>
            <a:stretch/>
          </p:blipFill>
          <p:spPr>
            <a:xfrm>
              <a:off x="4278795" y="3624925"/>
              <a:ext cx="308725" cy="308725"/>
            </a:xfrm>
            <a:prstGeom prst="rect">
              <a:avLst/>
            </a:prstGeom>
            <a:noFill/>
            <a:ln>
              <a:noFill/>
            </a:ln>
          </p:spPr>
        </p:pic>
      </p:grpSp>
      <p:grpSp>
        <p:nvGrpSpPr>
          <p:cNvPr id="510" name="Google Shape;510;p6"/>
          <p:cNvGrpSpPr/>
          <p:nvPr/>
        </p:nvGrpSpPr>
        <p:grpSpPr>
          <a:xfrm>
            <a:off x="2015204" y="5584557"/>
            <a:ext cx="432000" cy="432000"/>
            <a:chOff x="4217157" y="3563287"/>
            <a:chExt cx="432000" cy="432000"/>
          </a:xfrm>
        </p:grpSpPr>
        <p:sp>
          <p:nvSpPr>
            <p:cNvPr id="511" name="Google Shape;511;p6"/>
            <p:cNvSpPr/>
            <p:nvPr/>
          </p:nvSpPr>
          <p:spPr>
            <a:xfrm>
              <a:off x="4217157" y="3563287"/>
              <a:ext cx="432000" cy="432000"/>
            </a:xfrm>
            <a:prstGeom prst="ellipse">
              <a:avLst/>
            </a:prstGeom>
            <a:solidFill>
              <a:srgbClr val="FFFFFF"/>
            </a:solidFill>
            <a:ln w="25400" cap="flat" cmpd="sng">
              <a:solidFill>
                <a:srgbClr val="799E2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2" name="Google Shape;512;p6"/>
            <p:cNvPicPr preferRelativeResize="0"/>
            <p:nvPr/>
          </p:nvPicPr>
          <p:blipFill rotWithShape="1">
            <a:blip r:embed="rId4">
              <a:alphaModFix/>
            </a:blip>
            <a:srcRect/>
            <a:stretch/>
          </p:blipFill>
          <p:spPr>
            <a:xfrm>
              <a:off x="4278795" y="3624925"/>
              <a:ext cx="308725" cy="308725"/>
            </a:xfrm>
            <a:prstGeom prst="rect">
              <a:avLst/>
            </a:prstGeom>
            <a:noFill/>
            <a:ln>
              <a:noFill/>
            </a:ln>
          </p:spPr>
        </p:pic>
      </p:grpSp>
      <p:grpSp>
        <p:nvGrpSpPr>
          <p:cNvPr id="513" name="Google Shape;513;p6"/>
          <p:cNvGrpSpPr/>
          <p:nvPr/>
        </p:nvGrpSpPr>
        <p:grpSpPr>
          <a:xfrm>
            <a:off x="2566673" y="5584557"/>
            <a:ext cx="432000" cy="432000"/>
            <a:chOff x="4217157" y="3563287"/>
            <a:chExt cx="432000" cy="432000"/>
          </a:xfrm>
        </p:grpSpPr>
        <p:sp>
          <p:nvSpPr>
            <p:cNvPr id="514" name="Google Shape;514;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5" name="Google Shape;515;p6"/>
            <p:cNvPicPr preferRelativeResize="0"/>
            <p:nvPr/>
          </p:nvPicPr>
          <p:blipFill rotWithShape="1">
            <a:blip r:embed="rId5">
              <a:alphaModFix/>
            </a:blip>
            <a:srcRect/>
            <a:stretch/>
          </p:blipFill>
          <p:spPr>
            <a:xfrm>
              <a:off x="4278795" y="3624925"/>
              <a:ext cx="308725" cy="308725"/>
            </a:xfrm>
            <a:prstGeom prst="rect">
              <a:avLst/>
            </a:prstGeom>
            <a:noFill/>
            <a:ln>
              <a:noFill/>
            </a:ln>
          </p:spPr>
        </p:pic>
      </p:grpSp>
      <p:grpSp>
        <p:nvGrpSpPr>
          <p:cNvPr id="516" name="Google Shape;516;p6"/>
          <p:cNvGrpSpPr/>
          <p:nvPr/>
        </p:nvGrpSpPr>
        <p:grpSpPr>
          <a:xfrm>
            <a:off x="3118142" y="5584557"/>
            <a:ext cx="432000" cy="432000"/>
            <a:chOff x="4217157" y="3563287"/>
            <a:chExt cx="432000" cy="432000"/>
          </a:xfrm>
        </p:grpSpPr>
        <p:sp>
          <p:nvSpPr>
            <p:cNvPr id="517" name="Google Shape;517;p6"/>
            <p:cNvSpPr/>
            <p:nvPr/>
          </p:nvSpPr>
          <p:spPr>
            <a:xfrm>
              <a:off x="4217157" y="3563287"/>
              <a:ext cx="432000" cy="432000"/>
            </a:xfrm>
            <a:prstGeom prst="ellipse">
              <a:avLst/>
            </a:prstGeom>
            <a:solidFill>
              <a:srgbClr val="FFFFFF"/>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8" name="Google Shape;518;p6"/>
            <p:cNvPicPr preferRelativeResize="0"/>
            <p:nvPr/>
          </p:nvPicPr>
          <p:blipFill rotWithShape="1">
            <a:blip r:embed="rId6">
              <a:alphaModFix/>
            </a:blip>
            <a:srcRect/>
            <a:stretch/>
          </p:blipFill>
          <p:spPr>
            <a:xfrm>
              <a:off x="4278795" y="3624925"/>
              <a:ext cx="308725" cy="308725"/>
            </a:xfrm>
            <a:prstGeom prst="rect">
              <a:avLst/>
            </a:prstGeom>
            <a:noFill/>
            <a:ln>
              <a:noFill/>
            </a:ln>
          </p:spPr>
        </p:pic>
      </p:grpSp>
      <p:grpSp>
        <p:nvGrpSpPr>
          <p:cNvPr id="519" name="Google Shape;519;p6"/>
          <p:cNvGrpSpPr/>
          <p:nvPr/>
        </p:nvGrpSpPr>
        <p:grpSpPr>
          <a:xfrm>
            <a:off x="3669610" y="5584557"/>
            <a:ext cx="432000" cy="432000"/>
            <a:chOff x="4217157" y="3563287"/>
            <a:chExt cx="432000" cy="432000"/>
          </a:xfrm>
        </p:grpSpPr>
        <p:sp>
          <p:nvSpPr>
            <p:cNvPr id="520" name="Google Shape;520;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1" name="Google Shape;521;p6"/>
            <p:cNvPicPr preferRelativeResize="0"/>
            <p:nvPr/>
          </p:nvPicPr>
          <p:blipFill rotWithShape="1">
            <a:blip r:embed="rId7">
              <a:alphaModFix/>
            </a:blip>
            <a:srcRect/>
            <a:stretch/>
          </p:blipFill>
          <p:spPr>
            <a:xfrm>
              <a:off x="4278795" y="3624925"/>
              <a:ext cx="308725" cy="308725"/>
            </a:xfrm>
            <a:prstGeom prst="rect">
              <a:avLst/>
            </a:prstGeom>
            <a:noFill/>
            <a:ln>
              <a:noFill/>
            </a:ln>
          </p:spPr>
        </p:pic>
      </p:grpSp>
      <p:pic>
        <p:nvPicPr>
          <p:cNvPr id="525" name="Google Shape;525;p6"/>
          <p:cNvPicPr preferRelativeResize="0"/>
          <p:nvPr/>
        </p:nvPicPr>
        <p:blipFill rotWithShape="1">
          <a:blip r:embed="rId8">
            <a:alphaModFix/>
          </a:blip>
          <a:srcRect/>
          <a:stretch/>
        </p:blipFill>
        <p:spPr>
          <a:xfrm>
            <a:off x="3165521" y="3829932"/>
            <a:ext cx="432000" cy="432000"/>
          </a:xfrm>
          <a:prstGeom prst="rect">
            <a:avLst/>
          </a:prstGeom>
          <a:noFill/>
          <a:ln>
            <a:noFill/>
          </a:ln>
        </p:spPr>
      </p:pic>
      <p:cxnSp>
        <p:nvCxnSpPr>
          <p:cNvPr id="526" name="Google Shape;526;p6"/>
          <p:cNvCxnSpPr/>
          <p:nvPr/>
        </p:nvCxnSpPr>
        <p:spPr>
          <a:xfrm>
            <a:off x="4749698" y="2956265"/>
            <a:ext cx="12700" cy="2952328"/>
          </a:xfrm>
          <a:prstGeom prst="curvedConnector3">
            <a:avLst>
              <a:gd name="adj1" fmla="val 4845811"/>
            </a:avLst>
          </a:prstGeom>
          <a:noFill/>
          <a:ln w="187325" cap="flat" cmpd="sng">
            <a:solidFill>
              <a:srgbClr val="E1E6F5"/>
            </a:solidFill>
            <a:prstDash val="solid"/>
            <a:miter lim="800000"/>
            <a:headEnd type="triangle" w="sm" len="sm"/>
            <a:tailEnd type="triangle" w="sm" len="sm"/>
          </a:ln>
        </p:spPr>
      </p:cxnSp>
      <p:cxnSp>
        <p:nvCxnSpPr>
          <p:cNvPr id="527" name="Google Shape;527;p6"/>
          <p:cNvCxnSpPr/>
          <p:nvPr/>
        </p:nvCxnSpPr>
        <p:spPr>
          <a:xfrm>
            <a:off x="1365322" y="2956265"/>
            <a:ext cx="72008" cy="2952328"/>
          </a:xfrm>
          <a:prstGeom prst="curvedConnector3">
            <a:avLst>
              <a:gd name="adj1" fmla="val -877944"/>
            </a:avLst>
          </a:prstGeom>
          <a:noFill/>
          <a:ln w="187325" cap="flat" cmpd="sng">
            <a:solidFill>
              <a:srgbClr val="E1E6F5"/>
            </a:solidFill>
            <a:prstDash val="solid"/>
            <a:miter lim="800000"/>
            <a:headEnd type="triangle" w="sm" len="sm"/>
            <a:tailEnd type="triangle" w="sm" len="sm"/>
          </a:ln>
        </p:spPr>
      </p:cxnSp>
      <p:sp>
        <p:nvSpPr>
          <p:cNvPr id="528" name="Google Shape;528;p6"/>
          <p:cNvSpPr/>
          <p:nvPr/>
        </p:nvSpPr>
        <p:spPr>
          <a:xfrm>
            <a:off x="1797370" y="2829521"/>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9" name="Google Shape;529;p6"/>
          <p:cNvSpPr/>
          <p:nvPr/>
        </p:nvSpPr>
        <p:spPr>
          <a:xfrm rot="10800000">
            <a:off x="3957611" y="2776245"/>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02" name="Ryhmä 101">
            <a:extLst>
              <a:ext uri="{FF2B5EF4-FFF2-40B4-BE49-F238E27FC236}">
                <a16:creationId xmlns:a16="http://schemas.microsoft.com/office/drawing/2014/main" id="{D7B034C0-9BC9-4D35-BCB7-8E20BBB9F14C}"/>
              </a:ext>
            </a:extLst>
          </p:cNvPr>
          <p:cNvGrpSpPr/>
          <p:nvPr/>
        </p:nvGrpSpPr>
        <p:grpSpPr>
          <a:xfrm>
            <a:off x="2574272" y="3781610"/>
            <a:ext cx="507303" cy="483955"/>
            <a:chOff x="899592" y="3147814"/>
            <a:chExt cx="432000" cy="432000"/>
          </a:xfrm>
        </p:grpSpPr>
        <p:sp>
          <p:nvSpPr>
            <p:cNvPr id="103" name="Ellipsi 102">
              <a:extLst>
                <a:ext uri="{FF2B5EF4-FFF2-40B4-BE49-F238E27FC236}">
                  <a16:creationId xmlns:a16="http://schemas.microsoft.com/office/drawing/2014/main" id="{B87417B0-E905-4592-A947-31A36E0EE0B0}"/>
                </a:ext>
              </a:extLst>
            </p:cNvPr>
            <p:cNvSpPr/>
            <p:nvPr/>
          </p:nvSpPr>
          <p:spPr>
            <a:xfrm>
              <a:off x="899592" y="3147814"/>
              <a:ext cx="432000" cy="432000"/>
            </a:xfrm>
            <a:prstGeom prst="ellipse">
              <a:avLst/>
            </a:prstGeom>
            <a:solidFill>
              <a:srgbClr val="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Arial"/>
                <a:sym typeface="Arial"/>
              </a:endParaRPr>
            </a:p>
          </p:txBody>
        </p:sp>
        <p:pic>
          <p:nvPicPr>
            <p:cNvPr id="104" name="Kuva 103">
              <a:extLst>
                <a:ext uri="{FF2B5EF4-FFF2-40B4-BE49-F238E27FC236}">
                  <a16:creationId xmlns:a16="http://schemas.microsoft.com/office/drawing/2014/main" id="{99EB5601-F4E0-46C6-953B-3E99F6572C6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899624" y="3219854"/>
              <a:ext cx="288000" cy="288000"/>
            </a:xfrm>
            <a:prstGeom prst="rect">
              <a:avLst/>
            </a:prstGeom>
          </p:spPr>
        </p:pic>
        <p:pic>
          <p:nvPicPr>
            <p:cNvPr id="105" name="Kuva 104">
              <a:extLst>
                <a:ext uri="{FF2B5EF4-FFF2-40B4-BE49-F238E27FC236}">
                  <a16:creationId xmlns:a16="http://schemas.microsoft.com/office/drawing/2014/main" id="{EEFAFEEE-A74D-49E9-A52C-31B613E8993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971632" y="3219854"/>
              <a:ext cx="288000" cy="288000"/>
            </a:xfrm>
            <a:prstGeom prst="rect">
              <a:avLst/>
            </a:prstGeom>
          </p:spPr>
        </p:pic>
        <p:pic>
          <p:nvPicPr>
            <p:cNvPr id="106" name="Kuva 105">
              <a:extLst>
                <a:ext uri="{FF2B5EF4-FFF2-40B4-BE49-F238E27FC236}">
                  <a16:creationId xmlns:a16="http://schemas.microsoft.com/office/drawing/2014/main" id="{F1039ADA-042B-4F5D-A680-82D9D4E43AD8}"/>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1043592" y="3219854"/>
              <a:ext cx="288000" cy="288000"/>
            </a:xfrm>
            <a:prstGeom prst="rect">
              <a:avLst/>
            </a:prstGeom>
          </p:spPr>
        </p:pic>
      </p:grpSp>
      <p:sp>
        <p:nvSpPr>
          <p:cNvPr id="98" name="Suorakulmio 97">
            <a:extLst>
              <a:ext uri="{FF2B5EF4-FFF2-40B4-BE49-F238E27FC236}">
                <a16:creationId xmlns:a16="http://schemas.microsoft.com/office/drawing/2014/main" id="{D93DCCEE-8BAB-4094-9305-1671ABA18D7A}"/>
              </a:ext>
            </a:extLst>
          </p:cNvPr>
          <p:cNvSpPr/>
          <p:nvPr/>
        </p:nvSpPr>
        <p:spPr>
          <a:xfrm>
            <a:off x="5724872" y="1173706"/>
            <a:ext cx="6216711" cy="4899548"/>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Lainvalmistelijalla on tarve </a:t>
            </a:r>
            <a:r>
              <a:rPr lang="fi-FI" sz="1700" dirty="0" err="1">
                <a:solidFill>
                  <a:srgbClr val="000000"/>
                </a:solidFill>
                <a:cs typeface="Arial"/>
              </a:rPr>
              <a:t>osallistaa</a:t>
            </a:r>
            <a:r>
              <a:rPr lang="fi-FI" sz="1700" dirty="0">
                <a:solidFill>
                  <a:srgbClr val="000000"/>
                </a:solidFill>
                <a:cs typeface="Arial"/>
              </a:rPr>
              <a:t> toimijoita ja tuoda lainvalmisteluun mukaan laajapohjaisesti tiedonhallintaan liittyvää osaamista. Lainvalmistelija kirjaa tarpeensa syötteeksi sihteeristölle.</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Sihteeristö vastaanottaa syötteen ja jatkojalostaa sitä yhteistyössä lainvalmistelijan kanssa. Sihteeristö ja lainvalmistelija sopivat tarpeenmukaisesta käsittelytavasta. Tarvittaessa koordinaatioryhmästä haetaan asiantuntija-apua.</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Sihteeristö ja tarpeenmukaiset asetetut ryhmät käsittelevät syötettä. Lainvalmistelija pidetään ajan tasalla ja tarvittaessa mukana käsittelyssä. Käsittelyyn aktivoidaan myös muita tarpeenmukaisia asiantuntijoita, viranomaisia, verkostoja ja ekosysteemejä koordinaatioryhmän tuella.</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Asetetut ryhmät tekevät linjaukset ja suositukset.</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Linjauksista ja suosituksista viestitään avoimesti, läpinäkyvästi ja tarpeenmukaisesti.</a:t>
            </a:r>
          </a:p>
        </p:txBody>
      </p:sp>
      <p:sp>
        <p:nvSpPr>
          <p:cNvPr id="2" name="Ellipsi 1">
            <a:extLst>
              <a:ext uri="{FF2B5EF4-FFF2-40B4-BE49-F238E27FC236}">
                <a16:creationId xmlns:a16="http://schemas.microsoft.com/office/drawing/2014/main" id="{3025A93C-0B70-4DA7-A7BE-95F811F71864}"/>
              </a:ext>
            </a:extLst>
          </p:cNvPr>
          <p:cNvSpPr/>
          <p:nvPr/>
        </p:nvSpPr>
        <p:spPr>
          <a:xfrm>
            <a:off x="665552" y="1893488"/>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1</a:t>
            </a:r>
          </a:p>
        </p:txBody>
      </p:sp>
      <p:sp>
        <p:nvSpPr>
          <p:cNvPr id="100" name="Ellipsi 99">
            <a:extLst>
              <a:ext uri="{FF2B5EF4-FFF2-40B4-BE49-F238E27FC236}">
                <a16:creationId xmlns:a16="http://schemas.microsoft.com/office/drawing/2014/main" id="{20CD9EC1-00FB-4D83-AD2C-35CDD8E3587F}"/>
              </a:ext>
            </a:extLst>
          </p:cNvPr>
          <p:cNvSpPr/>
          <p:nvPr/>
        </p:nvSpPr>
        <p:spPr>
          <a:xfrm>
            <a:off x="1223688" y="2996410"/>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2</a:t>
            </a:r>
          </a:p>
        </p:txBody>
      </p:sp>
      <p:sp>
        <p:nvSpPr>
          <p:cNvPr id="101" name="Ellipsi 100">
            <a:extLst>
              <a:ext uri="{FF2B5EF4-FFF2-40B4-BE49-F238E27FC236}">
                <a16:creationId xmlns:a16="http://schemas.microsoft.com/office/drawing/2014/main" id="{B7F807D8-C3EF-44F4-91D7-F202BF054DA2}"/>
              </a:ext>
            </a:extLst>
          </p:cNvPr>
          <p:cNvSpPr/>
          <p:nvPr/>
        </p:nvSpPr>
        <p:spPr>
          <a:xfrm>
            <a:off x="2020524" y="3983992"/>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3</a:t>
            </a:r>
          </a:p>
        </p:txBody>
      </p:sp>
      <p:sp>
        <p:nvSpPr>
          <p:cNvPr id="107" name="Ellipsi 106">
            <a:extLst>
              <a:ext uri="{FF2B5EF4-FFF2-40B4-BE49-F238E27FC236}">
                <a16:creationId xmlns:a16="http://schemas.microsoft.com/office/drawing/2014/main" id="{80E7AE28-F412-45BE-B0D3-1B1B738445C8}"/>
              </a:ext>
            </a:extLst>
          </p:cNvPr>
          <p:cNvSpPr/>
          <p:nvPr/>
        </p:nvSpPr>
        <p:spPr>
          <a:xfrm>
            <a:off x="3109148" y="5071254"/>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4</a:t>
            </a:r>
          </a:p>
        </p:txBody>
      </p:sp>
      <p:sp>
        <p:nvSpPr>
          <p:cNvPr id="108" name="Ellipsi 107">
            <a:extLst>
              <a:ext uri="{FF2B5EF4-FFF2-40B4-BE49-F238E27FC236}">
                <a16:creationId xmlns:a16="http://schemas.microsoft.com/office/drawing/2014/main" id="{57EBE1B8-0D11-4E91-AB53-50BBA8C07B1A}"/>
              </a:ext>
            </a:extLst>
          </p:cNvPr>
          <p:cNvSpPr/>
          <p:nvPr/>
        </p:nvSpPr>
        <p:spPr>
          <a:xfrm>
            <a:off x="4246835" y="3637594"/>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5</a:t>
            </a:r>
          </a:p>
        </p:txBody>
      </p:sp>
    </p:spTree>
    <p:extLst>
      <p:ext uri="{BB962C8B-B14F-4D97-AF65-F5344CB8AC3E}">
        <p14:creationId xmlns:p14="http://schemas.microsoft.com/office/powerpoint/2010/main" val="2180322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6" name="Google Shape;1516;p62"/>
          <p:cNvSpPr/>
          <p:nvPr/>
        </p:nvSpPr>
        <p:spPr>
          <a:xfrm>
            <a:off x="10584499" y="1955195"/>
            <a:ext cx="960107" cy="960107"/>
          </a:xfrm>
          <a:prstGeom prst="ellipse">
            <a:avLst/>
          </a:prstGeom>
          <a:solidFill>
            <a:srgbClr val="8198DB"/>
          </a:solidFill>
          <a:ln w="12700" cap="flat" cmpd="sng">
            <a:solidFill>
              <a:srgbClr val="81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2667"/>
              <a:buFont typeface="Arial"/>
              <a:buNone/>
            </a:pPr>
            <a:r>
              <a:rPr lang="fi-FI" sz="2667" b="0" i="0" u="none" strike="noStrike" cap="none">
                <a:solidFill>
                  <a:srgbClr val="FFFFFF"/>
                </a:solidFill>
                <a:latin typeface="Arial"/>
                <a:ea typeface="Arial"/>
                <a:cs typeface="Arial"/>
                <a:sym typeface="Arial"/>
              </a:rPr>
              <a:t>7</a:t>
            </a:r>
            <a:endParaRPr/>
          </a:p>
        </p:txBody>
      </p:sp>
      <p:sp>
        <p:nvSpPr>
          <p:cNvPr id="1517" name="Google Shape;1517;p62"/>
          <p:cNvSpPr/>
          <p:nvPr/>
        </p:nvSpPr>
        <p:spPr>
          <a:xfrm>
            <a:off x="9151202" y="1955195"/>
            <a:ext cx="960107" cy="960107"/>
          </a:xfrm>
          <a:prstGeom prst="ellipse">
            <a:avLst/>
          </a:prstGeom>
          <a:solidFill>
            <a:srgbClr val="8198DB"/>
          </a:solidFill>
          <a:ln w="12700" cap="flat" cmpd="sng">
            <a:solidFill>
              <a:srgbClr val="81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2667"/>
              <a:buFont typeface="Arial"/>
              <a:buNone/>
            </a:pPr>
            <a:r>
              <a:rPr lang="fi-FI" sz="2667" b="0" i="0" u="none" strike="noStrike" cap="none">
                <a:solidFill>
                  <a:srgbClr val="FFFFFF"/>
                </a:solidFill>
                <a:latin typeface="Arial"/>
                <a:ea typeface="Arial"/>
                <a:cs typeface="Arial"/>
                <a:sym typeface="Arial"/>
              </a:rPr>
              <a:t>6</a:t>
            </a:r>
            <a:endParaRPr/>
          </a:p>
        </p:txBody>
      </p:sp>
      <p:sp>
        <p:nvSpPr>
          <p:cNvPr id="1518" name="Google Shape;1518;p62"/>
          <p:cNvSpPr txBox="1">
            <a:spLocks noGrp="1"/>
          </p:cNvSpPr>
          <p:nvPr>
            <p:ph type="title"/>
          </p:nvPr>
        </p:nvSpPr>
        <p:spPr>
          <a:xfrm>
            <a:off x="671989" y="63257"/>
            <a:ext cx="11232521" cy="1186497"/>
          </a:xfrm>
          <a:prstGeom prst="rect">
            <a:avLst/>
          </a:prstGeom>
          <a:noFill/>
          <a:ln>
            <a:noFill/>
          </a:ln>
        </p:spPr>
        <p:txBody>
          <a:bodyPr spcFirstLastPara="1" wrap="square" lIns="0" tIns="0" rIns="0" bIns="0" anchor="ctr" anchorCtr="0">
            <a:normAutofit/>
          </a:bodyPr>
          <a:lstStyle/>
          <a:p>
            <a:pPr marL="0" lvl="0" indent="0" algn="l" rtl="0">
              <a:lnSpc>
                <a:spcPct val="95000"/>
              </a:lnSpc>
              <a:spcBef>
                <a:spcPts val="0"/>
              </a:spcBef>
              <a:spcAft>
                <a:spcPts val="0"/>
              </a:spcAft>
              <a:buClr>
                <a:schemeClr val="dk2"/>
              </a:buClr>
              <a:buSzPts val="3600"/>
              <a:buFont typeface="Arial Narrow"/>
              <a:buNone/>
            </a:pPr>
            <a:r>
              <a:rPr lang="fi-FI" b="1" dirty="0"/>
              <a:t>Esimerkki: Lainvalmistelun käsittely</a:t>
            </a:r>
            <a:endParaRPr dirty="0"/>
          </a:p>
        </p:txBody>
      </p:sp>
      <p:sp>
        <p:nvSpPr>
          <p:cNvPr id="1520" name="Google Shape;1520;p62"/>
          <p:cNvSpPr/>
          <p:nvPr/>
        </p:nvSpPr>
        <p:spPr>
          <a:xfrm>
            <a:off x="551384" y="1955195"/>
            <a:ext cx="960107" cy="960107"/>
          </a:xfrm>
          <a:prstGeom prst="ellipse">
            <a:avLst/>
          </a:prstGeom>
          <a:solidFill>
            <a:schemeClr val="lt1"/>
          </a:solidFill>
          <a:ln w="12700" cap="flat" cmpd="sng">
            <a:solidFill>
              <a:srgbClr val="8198DB"/>
            </a:solidFill>
            <a:prstDash val="solid"/>
            <a:miter lim="800000"/>
            <a:headEnd type="none" w="sm" len="sm"/>
            <a:tailEnd type="none" w="sm" len="sm"/>
          </a:ln>
        </p:spPr>
        <p:txBody>
          <a:bodyPr spcFirstLastPara="1" wrap="none" lIns="121900" tIns="60950" rIns="121900" bIns="60950" anchor="ctr" anchorCtr="0">
            <a:noAutofit/>
          </a:bodyPr>
          <a:lstStyle/>
          <a:p>
            <a:pPr marL="0" marR="0" lvl="0" indent="0" algn="ctr" rtl="0">
              <a:lnSpc>
                <a:spcPct val="100000"/>
              </a:lnSpc>
              <a:spcBef>
                <a:spcPts val="0"/>
              </a:spcBef>
              <a:spcAft>
                <a:spcPts val="0"/>
              </a:spcAft>
              <a:buClr>
                <a:srgbClr val="365ABD"/>
              </a:buClr>
              <a:buSzPts val="1867"/>
              <a:buFont typeface="Arial"/>
              <a:buNone/>
            </a:pPr>
            <a:r>
              <a:rPr lang="fi-FI" sz="1867" b="1" i="0" u="none" strike="noStrike" cap="none">
                <a:solidFill>
                  <a:srgbClr val="365ABD"/>
                </a:solidFill>
                <a:latin typeface="Arial"/>
                <a:ea typeface="Arial"/>
                <a:cs typeface="Arial"/>
                <a:sym typeface="Arial"/>
              </a:rPr>
              <a:t>Aloite</a:t>
            </a:r>
            <a:endParaRPr/>
          </a:p>
        </p:txBody>
      </p:sp>
      <p:sp>
        <p:nvSpPr>
          <p:cNvPr id="1521" name="Google Shape;1521;p62"/>
          <p:cNvSpPr/>
          <p:nvPr/>
        </p:nvSpPr>
        <p:spPr>
          <a:xfrm>
            <a:off x="1984687" y="1955195"/>
            <a:ext cx="960107" cy="960107"/>
          </a:xfrm>
          <a:prstGeom prst="ellipse">
            <a:avLst/>
          </a:prstGeom>
          <a:solidFill>
            <a:srgbClr val="8198DB"/>
          </a:solidFill>
          <a:ln w="12700" cap="flat" cmpd="sng">
            <a:solidFill>
              <a:srgbClr val="81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2667"/>
              <a:buFont typeface="Arial"/>
              <a:buNone/>
            </a:pPr>
            <a:r>
              <a:rPr lang="fi-FI" sz="2667" b="0" i="0" u="none" strike="noStrike" cap="none">
                <a:solidFill>
                  <a:srgbClr val="FFFFFF"/>
                </a:solidFill>
                <a:latin typeface="Arial"/>
                <a:ea typeface="Arial"/>
                <a:cs typeface="Arial"/>
                <a:sym typeface="Arial"/>
              </a:rPr>
              <a:t>1</a:t>
            </a:r>
            <a:endParaRPr/>
          </a:p>
        </p:txBody>
      </p:sp>
      <p:sp>
        <p:nvSpPr>
          <p:cNvPr id="1522" name="Google Shape;1522;p62"/>
          <p:cNvSpPr/>
          <p:nvPr/>
        </p:nvSpPr>
        <p:spPr>
          <a:xfrm>
            <a:off x="4851293" y="1955195"/>
            <a:ext cx="960107" cy="960107"/>
          </a:xfrm>
          <a:prstGeom prst="ellipse">
            <a:avLst/>
          </a:prstGeom>
          <a:solidFill>
            <a:srgbClr val="8198DB"/>
          </a:solidFill>
          <a:ln w="12700" cap="flat" cmpd="sng">
            <a:solidFill>
              <a:srgbClr val="81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2667"/>
              <a:buFont typeface="Arial"/>
              <a:buNone/>
            </a:pPr>
            <a:r>
              <a:rPr lang="fi-FI" sz="2667" b="0" i="0" u="none" strike="noStrike" cap="none">
                <a:solidFill>
                  <a:srgbClr val="FFFFFF"/>
                </a:solidFill>
                <a:latin typeface="Arial"/>
                <a:ea typeface="Arial"/>
                <a:cs typeface="Arial"/>
                <a:sym typeface="Arial"/>
              </a:rPr>
              <a:t>3</a:t>
            </a:r>
            <a:endParaRPr/>
          </a:p>
        </p:txBody>
      </p:sp>
      <p:sp>
        <p:nvSpPr>
          <p:cNvPr id="1523" name="Google Shape;1523;p62"/>
          <p:cNvSpPr/>
          <p:nvPr/>
        </p:nvSpPr>
        <p:spPr>
          <a:xfrm>
            <a:off x="6284596" y="1955195"/>
            <a:ext cx="960107" cy="960107"/>
          </a:xfrm>
          <a:prstGeom prst="ellipse">
            <a:avLst/>
          </a:prstGeom>
          <a:solidFill>
            <a:srgbClr val="8198DB"/>
          </a:solidFill>
          <a:ln w="12700" cap="flat" cmpd="sng">
            <a:solidFill>
              <a:srgbClr val="81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2667"/>
              <a:buFont typeface="Arial"/>
              <a:buNone/>
            </a:pPr>
            <a:r>
              <a:rPr lang="fi-FI" sz="2667" b="0" i="0" u="none" strike="noStrike" cap="none">
                <a:solidFill>
                  <a:srgbClr val="FFFFFF"/>
                </a:solidFill>
                <a:latin typeface="Arial"/>
                <a:ea typeface="Arial"/>
                <a:cs typeface="Arial"/>
                <a:sym typeface="Arial"/>
              </a:rPr>
              <a:t>4</a:t>
            </a:r>
            <a:endParaRPr/>
          </a:p>
        </p:txBody>
      </p:sp>
      <p:sp>
        <p:nvSpPr>
          <p:cNvPr id="1524" name="Google Shape;1524;p62"/>
          <p:cNvSpPr/>
          <p:nvPr/>
        </p:nvSpPr>
        <p:spPr>
          <a:xfrm>
            <a:off x="7717899" y="1955195"/>
            <a:ext cx="960107" cy="960107"/>
          </a:xfrm>
          <a:prstGeom prst="ellipse">
            <a:avLst/>
          </a:prstGeom>
          <a:solidFill>
            <a:srgbClr val="8198DB"/>
          </a:solidFill>
          <a:ln w="12700" cap="flat" cmpd="sng">
            <a:solidFill>
              <a:srgbClr val="81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2667"/>
              <a:buFont typeface="Arial"/>
              <a:buNone/>
            </a:pPr>
            <a:r>
              <a:rPr lang="fi-FI" sz="2667" b="0" i="0" u="none" strike="noStrike" cap="none">
                <a:solidFill>
                  <a:srgbClr val="FFFFFF"/>
                </a:solidFill>
                <a:latin typeface="Arial"/>
                <a:ea typeface="Arial"/>
                <a:cs typeface="Arial"/>
                <a:sym typeface="Arial"/>
              </a:rPr>
              <a:t>5</a:t>
            </a:r>
            <a:endParaRPr/>
          </a:p>
        </p:txBody>
      </p:sp>
      <p:sp>
        <p:nvSpPr>
          <p:cNvPr id="1525" name="Google Shape;1525;p62"/>
          <p:cNvSpPr/>
          <p:nvPr/>
        </p:nvSpPr>
        <p:spPr>
          <a:xfrm rot="-7998965">
            <a:off x="1604089" y="2291248"/>
            <a:ext cx="288000" cy="288000"/>
          </a:xfrm>
          <a:prstGeom prst="corner">
            <a:avLst>
              <a:gd name="adj1" fmla="val 26059"/>
              <a:gd name="adj2" fmla="val 27587"/>
            </a:avLst>
          </a:prstGeom>
          <a:solidFill>
            <a:srgbClr val="AABAE7"/>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26" name="Google Shape;1526;p62"/>
          <p:cNvSpPr/>
          <p:nvPr/>
        </p:nvSpPr>
        <p:spPr>
          <a:xfrm rot="-7998965">
            <a:off x="3037392" y="2291248"/>
            <a:ext cx="288000" cy="288000"/>
          </a:xfrm>
          <a:prstGeom prst="corner">
            <a:avLst>
              <a:gd name="adj1" fmla="val 26059"/>
              <a:gd name="adj2" fmla="val 27587"/>
            </a:avLst>
          </a:prstGeom>
          <a:solidFill>
            <a:srgbClr val="AABAE7"/>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27" name="Google Shape;1527;p62"/>
          <p:cNvSpPr/>
          <p:nvPr/>
        </p:nvSpPr>
        <p:spPr>
          <a:xfrm rot="-7998965">
            <a:off x="4470695" y="2291248"/>
            <a:ext cx="288000" cy="288000"/>
          </a:xfrm>
          <a:prstGeom prst="corner">
            <a:avLst>
              <a:gd name="adj1" fmla="val 26059"/>
              <a:gd name="adj2" fmla="val 27587"/>
            </a:avLst>
          </a:prstGeom>
          <a:solidFill>
            <a:srgbClr val="AABAE7"/>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28" name="Google Shape;1528;p62"/>
          <p:cNvSpPr/>
          <p:nvPr/>
        </p:nvSpPr>
        <p:spPr>
          <a:xfrm rot="-7998965">
            <a:off x="5903998" y="2291248"/>
            <a:ext cx="288000" cy="288000"/>
          </a:xfrm>
          <a:prstGeom prst="corner">
            <a:avLst>
              <a:gd name="adj1" fmla="val 26059"/>
              <a:gd name="adj2" fmla="val 27587"/>
            </a:avLst>
          </a:prstGeom>
          <a:solidFill>
            <a:srgbClr val="AABAE7"/>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29" name="Google Shape;1529;p62"/>
          <p:cNvSpPr/>
          <p:nvPr/>
        </p:nvSpPr>
        <p:spPr>
          <a:xfrm rot="-7998965">
            <a:off x="7337301" y="2291248"/>
            <a:ext cx="288000" cy="288000"/>
          </a:xfrm>
          <a:prstGeom prst="corner">
            <a:avLst>
              <a:gd name="adj1" fmla="val 26059"/>
              <a:gd name="adj2" fmla="val 27587"/>
            </a:avLst>
          </a:prstGeom>
          <a:solidFill>
            <a:srgbClr val="AABAE7"/>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grpSp>
        <p:nvGrpSpPr>
          <p:cNvPr id="1530" name="Google Shape;1530;p62"/>
          <p:cNvGrpSpPr/>
          <p:nvPr/>
        </p:nvGrpSpPr>
        <p:grpSpPr>
          <a:xfrm>
            <a:off x="3417990" y="1571152"/>
            <a:ext cx="960107" cy="1728192"/>
            <a:chOff x="3647728" y="1412776"/>
            <a:chExt cx="960107" cy="1728192"/>
          </a:xfrm>
        </p:grpSpPr>
        <p:sp>
          <p:nvSpPr>
            <p:cNvPr id="1531" name="Google Shape;1531;p62"/>
            <p:cNvSpPr/>
            <p:nvPr/>
          </p:nvSpPr>
          <p:spPr>
            <a:xfrm>
              <a:off x="3647728" y="1412776"/>
              <a:ext cx="960107" cy="960107"/>
            </a:xfrm>
            <a:prstGeom prst="ellipse">
              <a:avLst/>
            </a:prstGeom>
            <a:solidFill>
              <a:srgbClr val="8198DB"/>
            </a:solidFill>
            <a:ln w="12700" cap="flat" cmpd="sng">
              <a:solidFill>
                <a:srgbClr val="81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2667"/>
                <a:buFont typeface="Arial"/>
                <a:buNone/>
              </a:pPr>
              <a:r>
                <a:rPr lang="fi-FI" sz="2667" b="0" i="0" u="none" strike="noStrike" cap="none">
                  <a:solidFill>
                    <a:srgbClr val="FFFFFF"/>
                  </a:solidFill>
                  <a:latin typeface="Arial"/>
                  <a:ea typeface="Arial"/>
                  <a:cs typeface="Arial"/>
                  <a:sym typeface="Arial"/>
                </a:rPr>
                <a:t>2 a</a:t>
              </a:r>
              <a:endParaRPr/>
            </a:p>
          </p:txBody>
        </p:sp>
        <p:sp>
          <p:nvSpPr>
            <p:cNvPr id="1532" name="Google Shape;1532;p62"/>
            <p:cNvSpPr/>
            <p:nvPr/>
          </p:nvSpPr>
          <p:spPr>
            <a:xfrm>
              <a:off x="3647728" y="2180861"/>
              <a:ext cx="960107" cy="960107"/>
            </a:xfrm>
            <a:prstGeom prst="ellipse">
              <a:avLst/>
            </a:prstGeom>
            <a:solidFill>
              <a:srgbClr val="8198DB"/>
            </a:solidFill>
            <a:ln w="12700" cap="flat" cmpd="sng">
              <a:solidFill>
                <a:srgbClr val="81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2667"/>
                <a:buFont typeface="Arial"/>
                <a:buNone/>
              </a:pPr>
              <a:r>
                <a:rPr lang="fi-FI" sz="2667" b="0" i="0" u="none" strike="noStrike" cap="none">
                  <a:solidFill>
                    <a:srgbClr val="FFFFFF"/>
                  </a:solidFill>
                  <a:latin typeface="Arial"/>
                  <a:ea typeface="Arial"/>
                  <a:cs typeface="Arial"/>
                  <a:sym typeface="Arial"/>
                </a:rPr>
                <a:t>2 b</a:t>
              </a:r>
              <a:endParaRPr/>
            </a:p>
          </p:txBody>
        </p:sp>
      </p:grpSp>
      <p:sp>
        <p:nvSpPr>
          <p:cNvPr id="1533" name="Google Shape;1533;p62"/>
          <p:cNvSpPr/>
          <p:nvPr/>
        </p:nvSpPr>
        <p:spPr>
          <a:xfrm rot="-7998965">
            <a:off x="8770604" y="2291248"/>
            <a:ext cx="288000" cy="288000"/>
          </a:xfrm>
          <a:prstGeom prst="corner">
            <a:avLst>
              <a:gd name="adj1" fmla="val 26059"/>
              <a:gd name="adj2" fmla="val 27587"/>
            </a:avLst>
          </a:prstGeom>
          <a:solidFill>
            <a:srgbClr val="AABAE7"/>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34" name="Google Shape;1534;p62"/>
          <p:cNvSpPr/>
          <p:nvPr/>
        </p:nvSpPr>
        <p:spPr>
          <a:xfrm rot="-7998965">
            <a:off x="10203907" y="2291248"/>
            <a:ext cx="288000" cy="288000"/>
          </a:xfrm>
          <a:prstGeom prst="corner">
            <a:avLst>
              <a:gd name="adj1" fmla="val 26059"/>
              <a:gd name="adj2" fmla="val 27587"/>
            </a:avLst>
          </a:prstGeom>
          <a:solidFill>
            <a:srgbClr val="AABAE7"/>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35" name="Google Shape;1535;p62"/>
          <p:cNvSpPr txBox="1"/>
          <p:nvPr/>
        </p:nvSpPr>
        <p:spPr>
          <a:xfrm>
            <a:off x="1915771" y="1231437"/>
            <a:ext cx="962945" cy="1615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i-FI" sz="1050" b="0" i="0" u="none" strike="noStrike" cap="none">
                <a:solidFill>
                  <a:srgbClr val="000000"/>
                </a:solidFill>
                <a:latin typeface="Tahoma"/>
                <a:ea typeface="Tahoma"/>
                <a:cs typeface="Tahoma"/>
                <a:sym typeface="Tahoma"/>
              </a:rPr>
              <a:t>Esivalmistelu</a:t>
            </a:r>
            <a:endParaRPr sz="1600"/>
          </a:p>
        </p:txBody>
      </p:sp>
      <p:sp>
        <p:nvSpPr>
          <p:cNvPr id="1536" name="Google Shape;1536;p62"/>
          <p:cNvSpPr txBox="1"/>
          <p:nvPr/>
        </p:nvSpPr>
        <p:spPr>
          <a:xfrm>
            <a:off x="3344455" y="1231437"/>
            <a:ext cx="1169596" cy="1615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i-FI" sz="1050" b="0" i="0" u="none" strike="noStrike" cap="none">
                <a:solidFill>
                  <a:srgbClr val="000000"/>
                </a:solidFill>
                <a:latin typeface="Tahoma"/>
                <a:ea typeface="Tahoma"/>
                <a:cs typeface="Tahoma"/>
                <a:sym typeface="Tahoma"/>
              </a:rPr>
              <a:t>Perusvalmistelu</a:t>
            </a:r>
            <a:endParaRPr sz="1600"/>
          </a:p>
        </p:txBody>
      </p:sp>
      <p:sp>
        <p:nvSpPr>
          <p:cNvPr id="1537" name="Google Shape;1537;p62"/>
          <p:cNvSpPr txBox="1"/>
          <p:nvPr/>
        </p:nvSpPr>
        <p:spPr>
          <a:xfrm>
            <a:off x="4657851" y="1231437"/>
            <a:ext cx="1433767" cy="1615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i-FI" sz="1050" b="0" i="0" u="none" strike="noStrike" cap="none">
                <a:solidFill>
                  <a:srgbClr val="000000"/>
                </a:solidFill>
                <a:latin typeface="Tahoma"/>
                <a:ea typeface="Tahoma"/>
                <a:cs typeface="Tahoma"/>
                <a:sym typeface="Tahoma"/>
              </a:rPr>
              <a:t>Lausuntomenettely</a:t>
            </a:r>
            <a:endParaRPr sz="1600"/>
          </a:p>
        </p:txBody>
      </p:sp>
      <p:sp>
        <p:nvSpPr>
          <p:cNvPr id="1538" name="Google Shape;1538;p62"/>
          <p:cNvSpPr txBox="1"/>
          <p:nvPr/>
        </p:nvSpPr>
        <p:spPr>
          <a:xfrm>
            <a:off x="6285689" y="1231437"/>
            <a:ext cx="1146162" cy="1615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i-FI" sz="1050" b="0" i="0" u="none" strike="noStrike" cap="none">
                <a:solidFill>
                  <a:srgbClr val="000000"/>
                </a:solidFill>
                <a:latin typeface="Tahoma"/>
                <a:ea typeface="Tahoma"/>
                <a:cs typeface="Tahoma"/>
                <a:sym typeface="Tahoma"/>
              </a:rPr>
              <a:t>Jatkovalmistelu</a:t>
            </a:r>
            <a:endParaRPr sz="1600"/>
          </a:p>
        </p:txBody>
      </p:sp>
      <p:sp>
        <p:nvSpPr>
          <p:cNvPr id="1539" name="Google Shape;1539;p62"/>
          <p:cNvSpPr txBox="1"/>
          <p:nvPr/>
        </p:nvSpPr>
        <p:spPr>
          <a:xfrm>
            <a:off x="9131125" y="1139104"/>
            <a:ext cx="847903" cy="3231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fi-FI" sz="1050" b="0" i="0" u="none" strike="noStrike" cap="none">
                <a:solidFill>
                  <a:srgbClr val="000000"/>
                </a:solidFill>
                <a:latin typeface="Tahoma"/>
                <a:ea typeface="Tahoma"/>
                <a:cs typeface="Tahoma"/>
                <a:sym typeface="Tahoma"/>
              </a:rPr>
              <a:t>Eduskunta-</a:t>
            </a:r>
            <a:endParaRPr sz="1600"/>
          </a:p>
          <a:p>
            <a:pPr marL="0" marR="0" lvl="0" indent="0" algn="ctr" rtl="0">
              <a:lnSpc>
                <a:spcPct val="100000"/>
              </a:lnSpc>
              <a:spcBef>
                <a:spcPts val="0"/>
              </a:spcBef>
              <a:spcAft>
                <a:spcPts val="0"/>
              </a:spcAft>
              <a:buClr>
                <a:srgbClr val="000000"/>
              </a:buClr>
              <a:buSzPts val="1000"/>
              <a:buFont typeface="Arial"/>
              <a:buNone/>
            </a:pPr>
            <a:r>
              <a:rPr lang="fi-FI" sz="1050" b="0" i="0" u="none" strike="noStrike" cap="none">
                <a:solidFill>
                  <a:srgbClr val="000000"/>
                </a:solidFill>
                <a:latin typeface="Tahoma"/>
                <a:ea typeface="Tahoma"/>
                <a:cs typeface="Tahoma"/>
                <a:sym typeface="Tahoma"/>
              </a:rPr>
              <a:t>käsittely</a:t>
            </a:r>
            <a:endParaRPr sz="1600"/>
          </a:p>
        </p:txBody>
      </p:sp>
      <p:sp>
        <p:nvSpPr>
          <p:cNvPr id="1540" name="Google Shape;1540;p62"/>
          <p:cNvSpPr txBox="1"/>
          <p:nvPr/>
        </p:nvSpPr>
        <p:spPr>
          <a:xfrm>
            <a:off x="10489200" y="1139104"/>
            <a:ext cx="1080119" cy="3231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fi-FI" sz="1050" b="0" i="0" u="none" strike="noStrike" cap="none">
                <a:solidFill>
                  <a:srgbClr val="000000"/>
                </a:solidFill>
                <a:latin typeface="Tahoma"/>
                <a:ea typeface="Tahoma"/>
                <a:cs typeface="Tahoma"/>
                <a:sym typeface="Tahoma"/>
              </a:rPr>
              <a:t>Lain</a:t>
            </a:r>
            <a:endParaRPr sz="1600"/>
          </a:p>
          <a:p>
            <a:pPr marL="0" marR="0" lvl="0" indent="0" algn="ctr" rtl="0">
              <a:lnSpc>
                <a:spcPct val="100000"/>
              </a:lnSpc>
              <a:spcBef>
                <a:spcPts val="0"/>
              </a:spcBef>
              <a:spcAft>
                <a:spcPts val="0"/>
              </a:spcAft>
              <a:buClr>
                <a:srgbClr val="000000"/>
              </a:buClr>
              <a:buSzPts val="1000"/>
              <a:buFont typeface="Arial"/>
              <a:buNone/>
            </a:pPr>
            <a:r>
              <a:rPr lang="fi-FI" sz="1050" b="0" i="0" u="none" strike="noStrike" cap="none">
                <a:solidFill>
                  <a:srgbClr val="000000"/>
                </a:solidFill>
                <a:latin typeface="Tahoma"/>
                <a:ea typeface="Tahoma"/>
                <a:cs typeface="Tahoma"/>
                <a:sym typeface="Tahoma"/>
              </a:rPr>
              <a:t>vahvistaminen</a:t>
            </a:r>
            <a:endParaRPr sz="1600"/>
          </a:p>
        </p:txBody>
      </p:sp>
      <p:sp>
        <p:nvSpPr>
          <p:cNvPr id="1542" name="Google Shape;1542;p62"/>
          <p:cNvSpPr txBox="1"/>
          <p:nvPr/>
        </p:nvSpPr>
        <p:spPr>
          <a:xfrm>
            <a:off x="7644095" y="1139104"/>
            <a:ext cx="1197291" cy="3231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fi-FI" sz="1050" b="0" i="0" u="none" strike="noStrike" cap="none">
                <a:solidFill>
                  <a:srgbClr val="000000"/>
                </a:solidFill>
                <a:latin typeface="Tahoma"/>
                <a:ea typeface="Tahoma"/>
                <a:cs typeface="Tahoma"/>
                <a:sym typeface="Tahoma"/>
              </a:rPr>
              <a:t>Valtioneuvoston</a:t>
            </a:r>
            <a:endParaRPr sz="1600"/>
          </a:p>
          <a:p>
            <a:pPr marL="0" marR="0" lvl="0" indent="0" algn="ctr" rtl="0">
              <a:lnSpc>
                <a:spcPct val="100000"/>
              </a:lnSpc>
              <a:spcBef>
                <a:spcPts val="0"/>
              </a:spcBef>
              <a:spcAft>
                <a:spcPts val="0"/>
              </a:spcAft>
              <a:buClr>
                <a:srgbClr val="000000"/>
              </a:buClr>
              <a:buSzPts val="1000"/>
              <a:buFont typeface="Arial"/>
              <a:buNone/>
            </a:pPr>
            <a:r>
              <a:rPr lang="fi-FI" sz="1050" b="0" i="0" u="none" strike="noStrike" cap="none">
                <a:solidFill>
                  <a:srgbClr val="000000"/>
                </a:solidFill>
                <a:latin typeface="Tahoma"/>
                <a:ea typeface="Tahoma"/>
                <a:cs typeface="Tahoma"/>
                <a:sym typeface="Tahoma"/>
              </a:rPr>
              <a:t>päätöksenteko</a:t>
            </a:r>
            <a:endParaRPr sz="1600"/>
          </a:p>
        </p:txBody>
      </p:sp>
      <p:cxnSp>
        <p:nvCxnSpPr>
          <p:cNvPr id="1543" name="Google Shape;1543;p62"/>
          <p:cNvCxnSpPr/>
          <p:nvPr/>
        </p:nvCxnSpPr>
        <p:spPr>
          <a:xfrm>
            <a:off x="1703512" y="3155328"/>
            <a:ext cx="0" cy="2628000"/>
          </a:xfrm>
          <a:prstGeom prst="straightConnector1">
            <a:avLst/>
          </a:prstGeom>
          <a:noFill/>
          <a:ln w="12700" cap="flat" cmpd="sng">
            <a:solidFill>
              <a:srgbClr val="AABAE7"/>
            </a:solidFill>
            <a:prstDash val="solid"/>
            <a:miter lim="800000"/>
            <a:headEnd type="none" w="sm" len="sm"/>
            <a:tailEnd type="none" w="sm" len="sm"/>
          </a:ln>
        </p:spPr>
      </p:cxnSp>
      <p:cxnSp>
        <p:nvCxnSpPr>
          <p:cNvPr id="1544" name="Google Shape;1544;p62"/>
          <p:cNvCxnSpPr/>
          <p:nvPr/>
        </p:nvCxnSpPr>
        <p:spPr>
          <a:xfrm>
            <a:off x="3148244" y="3155328"/>
            <a:ext cx="0" cy="2628000"/>
          </a:xfrm>
          <a:prstGeom prst="straightConnector1">
            <a:avLst/>
          </a:prstGeom>
          <a:noFill/>
          <a:ln w="12700" cap="flat" cmpd="sng">
            <a:solidFill>
              <a:srgbClr val="AABAE7"/>
            </a:solidFill>
            <a:prstDash val="solid"/>
            <a:miter lim="800000"/>
            <a:headEnd type="none" w="sm" len="sm"/>
            <a:tailEnd type="none" w="sm" len="sm"/>
          </a:ln>
        </p:spPr>
      </p:cxnSp>
      <p:cxnSp>
        <p:nvCxnSpPr>
          <p:cNvPr id="1545" name="Google Shape;1545;p62"/>
          <p:cNvCxnSpPr/>
          <p:nvPr/>
        </p:nvCxnSpPr>
        <p:spPr>
          <a:xfrm>
            <a:off x="4592976" y="3155328"/>
            <a:ext cx="0" cy="2628000"/>
          </a:xfrm>
          <a:prstGeom prst="straightConnector1">
            <a:avLst/>
          </a:prstGeom>
          <a:noFill/>
          <a:ln w="12700" cap="flat" cmpd="sng">
            <a:solidFill>
              <a:srgbClr val="AABAE7"/>
            </a:solidFill>
            <a:prstDash val="solid"/>
            <a:miter lim="800000"/>
            <a:headEnd type="none" w="sm" len="sm"/>
            <a:tailEnd type="none" w="sm" len="sm"/>
          </a:ln>
        </p:spPr>
      </p:cxnSp>
      <p:cxnSp>
        <p:nvCxnSpPr>
          <p:cNvPr id="1546" name="Google Shape;1546;p62"/>
          <p:cNvCxnSpPr/>
          <p:nvPr/>
        </p:nvCxnSpPr>
        <p:spPr>
          <a:xfrm>
            <a:off x="6037708" y="3155328"/>
            <a:ext cx="0" cy="2628000"/>
          </a:xfrm>
          <a:prstGeom prst="straightConnector1">
            <a:avLst/>
          </a:prstGeom>
          <a:noFill/>
          <a:ln w="12700" cap="flat" cmpd="sng">
            <a:solidFill>
              <a:srgbClr val="AABAE7"/>
            </a:solidFill>
            <a:prstDash val="solid"/>
            <a:miter lim="800000"/>
            <a:headEnd type="none" w="sm" len="sm"/>
            <a:tailEnd type="none" w="sm" len="sm"/>
          </a:ln>
        </p:spPr>
      </p:cxnSp>
      <p:cxnSp>
        <p:nvCxnSpPr>
          <p:cNvPr id="1547" name="Google Shape;1547;p62"/>
          <p:cNvCxnSpPr/>
          <p:nvPr/>
        </p:nvCxnSpPr>
        <p:spPr>
          <a:xfrm>
            <a:off x="7482440" y="3155328"/>
            <a:ext cx="0" cy="2628000"/>
          </a:xfrm>
          <a:prstGeom prst="straightConnector1">
            <a:avLst/>
          </a:prstGeom>
          <a:noFill/>
          <a:ln w="12700" cap="flat" cmpd="sng">
            <a:solidFill>
              <a:srgbClr val="AABAE7"/>
            </a:solidFill>
            <a:prstDash val="solid"/>
            <a:miter lim="800000"/>
            <a:headEnd type="none" w="sm" len="sm"/>
            <a:tailEnd type="none" w="sm" len="sm"/>
          </a:ln>
        </p:spPr>
      </p:cxnSp>
      <p:cxnSp>
        <p:nvCxnSpPr>
          <p:cNvPr id="1548" name="Google Shape;1548;p62"/>
          <p:cNvCxnSpPr/>
          <p:nvPr/>
        </p:nvCxnSpPr>
        <p:spPr>
          <a:xfrm>
            <a:off x="8927172" y="3155328"/>
            <a:ext cx="0" cy="2628000"/>
          </a:xfrm>
          <a:prstGeom prst="straightConnector1">
            <a:avLst/>
          </a:prstGeom>
          <a:noFill/>
          <a:ln w="12700" cap="flat" cmpd="sng">
            <a:solidFill>
              <a:srgbClr val="AABAE7"/>
            </a:solidFill>
            <a:prstDash val="solid"/>
            <a:miter lim="800000"/>
            <a:headEnd type="none" w="sm" len="sm"/>
            <a:tailEnd type="none" w="sm" len="sm"/>
          </a:ln>
        </p:spPr>
      </p:cxnSp>
      <p:cxnSp>
        <p:nvCxnSpPr>
          <p:cNvPr id="1549" name="Google Shape;1549;p62"/>
          <p:cNvCxnSpPr/>
          <p:nvPr/>
        </p:nvCxnSpPr>
        <p:spPr>
          <a:xfrm>
            <a:off x="10371903" y="3155328"/>
            <a:ext cx="0" cy="2628000"/>
          </a:xfrm>
          <a:prstGeom prst="straightConnector1">
            <a:avLst/>
          </a:prstGeom>
          <a:noFill/>
          <a:ln w="12700" cap="flat" cmpd="sng">
            <a:solidFill>
              <a:srgbClr val="AABAE7"/>
            </a:solidFill>
            <a:prstDash val="solid"/>
            <a:miter lim="800000"/>
            <a:headEnd type="none" w="sm" len="sm"/>
            <a:tailEnd type="none" w="sm" len="sm"/>
          </a:ln>
        </p:spPr>
      </p:cxnSp>
      <p:sp>
        <p:nvSpPr>
          <p:cNvPr id="1550" name="Google Shape;1550;p62"/>
          <p:cNvSpPr txBox="1"/>
          <p:nvPr/>
        </p:nvSpPr>
        <p:spPr>
          <a:xfrm>
            <a:off x="444469" y="4772023"/>
            <a:ext cx="1042337" cy="18466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i-FI" sz="1400" b="0" i="0" u="none" strike="noStrike" cap="none" dirty="0">
                <a:solidFill>
                  <a:srgbClr val="000000"/>
                </a:solidFill>
                <a:latin typeface="Tahoma"/>
                <a:ea typeface="Tahoma"/>
                <a:cs typeface="Tahoma"/>
                <a:sym typeface="Tahoma"/>
              </a:rPr>
              <a:t>Asetetut </a:t>
            </a:r>
            <a:endParaRPr dirty="0"/>
          </a:p>
          <a:p>
            <a:pPr marL="0" marR="0" lvl="0" indent="0" algn="ctr" rtl="0">
              <a:lnSpc>
                <a:spcPct val="100000"/>
              </a:lnSpc>
              <a:spcBef>
                <a:spcPts val="0"/>
              </a:spcBef>
              <a:spcAft>
                <a:spcPts val="0"/>
              </a:spcAft>
              <a:buClr>
                <a:srgbClr val="000000"/>
              </a:buClr>
              <a:buSzPts val="1400"/>
              <a:buFont typeface="Arial"/>
              <a:buNone/>
            </a:pPr>
            <a:r>
              <a:rPr lang="fi-FI" sz="1400" b="0" i="0" u="none" strike="noStrike" cap="none" dirty="0">
                <a:solidFill>
                  <a:srgbClr val="000000"/>
                </a:solidFill>
                <a:latin typeface="Tahoma"/>
                <a:ea typeface="Tahoma"/>
                <a:cs typeface="Tahoma"/>
                <a:sym typeface="Tahoma"/>
              </a:rPr>
              <a:t>ryhmät</a:t>
            </a:r>
            <a:endParaRPr sz="1400" b="0" i="0" u="none" strike="noStrike" cap="none" dirty="0">
              <a:solidFill>
                <a:srgbClr val="000000"/>
              </a:solidFill>
              <a:latin typeface="Tahoma"/>
              <a:ea typeface="Tahoma"/>
              <a:cs typeface="Tahoma"/>
              <a:sym typeface="Tahoma"/>
            </a:endParaRPr>
          </a:p>
        </p:txBody>
      </p:sp>
      <p:sp>
        <p:nvSpPr>
          <p:cNvPr id="1551" name="Google Shape;1551;p62"/>
          <p:cNvSpPr txBox="1"/>
          <p:nvPr/>
        </p:nvSpPr>
        <p:spPr>
          <a:xfrm>
            <a:off x="237238" y="3650149"/>
            <a:ext cx="1383970" cy="55399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i-FI" sz="1400" b="0" i="0" u="none" strike="noStrike" cap="none">
                <a:solidFill>
                  <a:srgbClr val="000000"/>
                </a:solidFill>
                <a:latin typeface="Tahoma"/>
                <a:ea typeface="Tahoma"/>
                <a:cs typeface="Tahoma"/>
                <a:sym typeface="Tahoma"/>
              </a:rPr>
              <a:t>Sihteeristö</a:t>
            </a:r>
            <a:endParaRPr/>
          </a:p>
        </p:txBody>
      </p:sp>
      <p:cxnSp>
        <p:nvCxnSpPr>
          <p:cNvPr id="1552" name="Google Shape;1552;p62"/>
          <p:cNvCxnSpPr/>
          <p:nvPr/>
        </p:nvCxnSpPr>
        <p:spPr>
          <a:xfrm>
            <a:off x="431370" y="4451472"/>
            <a:ext cx="11209246" cy="0"/>
          </a:xfrm>
          <a:prstGeom prst="straightConnector1">
            <a:avLst/>
          </a:prstGeom>
          <a:noFill/>
          <a:ln w="12700" cap="flat" cmpd="sng">
            <a:solidFill>
              <a:srgbClr val="AABAE7"/>
            </a:solidFill>
            <a:prstDash val="solid"/>
            <a:miter lim="800000"/>
            <a:headEnd type="none" w="sm" len="sm"/>
            <a:tailEnd type="none" w="sm" len="sm"/>
          </a:ln>
        </p:spPr>
      </p:cxnSp>
      <p:sp>
        <p:nvSpPr>
          <p:cNvPr id="1553" name="Google Shape;1553;p62"/>
          <p:cNvSpPr/>
          <p:nvPr/>
        </p:nvSpPr>
        <p:spPr>
          <a:xfrm>
            <a:off x="3282616" y="3586776"/>
            <a:ext cx="1224000" cy="648000"/>
          </a:xfrm>
          <a:prstGeom prst="roundRect">
            <a:avLst>
              <a:gd name="adj" fmla="val 16667"/>
            </a:avLst>
          </a:prstGeom>
          <a:solidFill>
            <a:srgbClr val="F2F2F2"/>
          </a:solidFill>
          <a:ln w="12700" cap="flat" cmpd="sng">
            <a:solidFill>
              <a:srgbClr val="8198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65ABD"/>
              </a:buClr>
              <a:buSzPts val="1200"/>
              <a:buFont typeface="Arial"/>
              <a:buNone/>
            </a:pPr>
            <a:r>
              <a:rPr lang="fi-FI" sz="1200" b="0" i="0" u="none" strike="noStrike" cap="none">
                <a:solidFill>
                  <a:srgbClr val="365ABD"/>
                </a:solidFill>
                <a:latin typeface="Arial Narrow"/>
                <a:ea typeface="Arial Narrow"/>
                <a:cs typeface="Arial Narrow"/>
                <a:sym typeface="Arial Narrow"/>
              </a:rPr>
              <a:t>Valmistelu-prosessi</a:t>
            </a:r>
            <a:endParaRPr/>
          </a:p>
        </p:txBody>
      </p:sp>
      <p:sp>
        <p:nvSpPr>
          <p:cNvPr id="1554" name="Google Shape;1554;p62"/>
          <p:cNvSpPr/>
          <p:nvPr/>
        </p:nvSpPr>
        <p:spPr>
          <a:xfrm>
            <a:off x="3280971" y="4700014"/>
            <a:ext cx="1224000" cy="648000"/>
          </a:xfrm>
          <a:prstGeom prst="roundRect">
            <a:avLst>
              <a:gd name="adj" fmla="val 16667"/>
            </a:avLst>
          </a:prstGeom>
          <a:solidFill>
            <a:srgbClr val="F2F2F2"/>
          </a:solidFill>
          <a:ln w="12700" cap="flat" cmpd="sng">
            <a:solidFill>
              <a:srgbClr val="8198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65ABD"/>
              </a:buClr>
              <a:buSzPts val="1200"/>
              <a:buFont typeface="Arial"/>
              <a:buNone/>
            </a:pPr>
            <a:r>
              <a:rPr lang="fi-FI" sz="1200" b="0" i="0" u="none" strike="noStrike" cap="none" dirty="0">
                <a:solidFill>
                  <a:srgbClr val="365ABD"/>
                </a:solidFill>
                <a:latin typeface="Arial Narrow"/>
                <a:ea typeface="Arial Narrow"/>
                <a:cs typeface="Arial Narrow"/>
                <a:sym typeface="Arial Narrow"/>
              </a:rPr>
              <a:t>Käsittelyprosessi</a:t>
            </a:r>
          </a:p>
          <a:p>
            <a:pPr marL="0" marR="0" lvl="0" indent="0" algn="ctr" rtl="0">
              <a:lnSpc>
                <a:spcPct val="100000"/>
              </a:lnSpc>
              <a:spcBef>
                <a:spcPts val="0"/>
              </a:spcBef>
              <a:spcAft>
                <a:spcPts val="0"/>
              </a:spcAft>
              <a:buClr>
                <a:srgbClr val="365ABD"/>
              </a:buClr>
              <a:buSzPts val="1200"/>
              <a:buFont typeface="Arial"/>
              <a:buNone/>
            </a:pPr>
            <a:r>
              <a:rPr lang="fi-FI" sz="1000" dirty="0">
                <a:solidFill>
                  <a:srgbClr val="365ABD"/>
                </a:solidFill>
                <a:latin typeface="Arial Narrow"/>
                <a:sym typeface="Arial Narrow"/>
              </a:rPr>
              <a:t>(asian käsittely)</a:t>
            </a:r>
            <a:endParaRPr sz="1000" dirty="0"/>
          </a:p>
        </p:txBody>
      </p:sp>
      <p:cxnSp>
        <p:nvCxnSpPr>
          <p:cNvPr id="1555" name="Google Shape;1555;p62"/>
          <p:cNvCxnSpPr>
            <a:stCxn id="1554" idx="0"/>
            <a:endCxn id="1553" idx="2"/>
          </p:cNvCxnSpPr>
          <p:nvPr/>
        </p:nvCxnSpPr>
        <p:spPr>
          <a:xfrm flipV="1">
            <a:off x="3892971" y="4234776"/>
            <a:ext cx="1645" cy="465238"/>
          </a:xfrm>
          <a:prstGeom prst="straightConnector1">
            <a:avLst/>
          </a:prstGeom>
          <a:noFill/>
          <a:ln w="28575" cap="flat" cmpd="sng">
            <a:solidFill>
              <a:schemeClr val="accent1"/>
            </a:solidFill>
            <a:prstDash val="solid"/>
            <a:miter lim="800000"/>
            <a:headEnd type="triangle" w="lg" len="lg"/>
            <a:tailEnd type="triangle" w="lg" len="lg"/>
          </a:ln>
        </p:spPr>
      </p:cxnSp>
      <p:sp>
        <p:nvSpPr>
          <p:cNvPr id="1556" name="Google Shape;1556;p62"/>
          <p:cNvSpPr/>
          <p:nvPr/>
        </p:nvSpPr>
        <p:spPr>
          <a:xfrm>
            <a:off x="10485130" y="3595260"/>
            <a:ext cx="1224000" cy="648000"/>
          </a:xfrm>
          <a:prstGeom prst="roundRect">
            <a:avLst>
              <a:gd name="adj" fmla="val 16667"/>
            </a:avLst>
          </a:prstGeom>
          <a:solidFill>
            <a:srgbClr val="F2F2F2"/>
          </a:solidFill>
          <a:ln w="12700" cap="flat" cmpd="sng">
            <a:solidFill>
              <a:srgbClr val="8198DB"/>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lnSpc>
                <a:spcPct val="100000"/>
              </a:lnSpc>
              <a:spcBef>
                <a:spcPts val="0"/>
              </a:spcBef>
              <a:spcAft>
                <a:spcPts val="0"/>
              </a:spcAft>
              <a:buClr>
                <a:srgbClr val="365ABD"/>
              </a:buClr>
              <a:buSzPts val="1200"/>
              <a:buFont typeface="Arial"/>
              <a:buNone/>
            </a:pPr>
            <a:r>
              <a:rPr lang="fi-FI" sz="1200" b="0" i="0" u="none" strike="noStrike" cap="none" dirty="0">
                <a:solidFill>
                  <a:srgbClr val="365ABD"/>
                </a:solidFill>
                <a:latin typeface="Arial Narrow"/>
                <a:ea typeface="Arial Narrow"/>
                <a:cs typeface="Arial Narrow"/>
                <a:sym typeface="Arial Narrow"/>
              </a:rPr>
              <a:t>Seurantaprosessi </a:t>
            </a:r>
          </a:p>
          <a:p>
            <a:pPr marL="0" marR="0" lvl="0" indent="0" algn="ctr" rtl="0">
              <a:lnSpc>
                <a:spcPct val="100000"/>
              </a:lnSpc>
              <a:spcBef>
                <a:spcPts val="0"/>
              </a:spcBef>
              <a:spcAft>
                <a:spcPts val="0"/>
              </a:spcAft>
              <a:buClr>
                <a:srgbClr val="365ABD"/>
              </a:buClr>
              <a:buSzPts val="1200"/>
              <a:buFont typeface="Arial"/>
              <a:buNone/>
            </a:pPr>
            <a:r>
              <a:rPr lang="fi-FI" sz="1000" b="0" i="0" u="none" strike="noStrike" cap="none" dirty="0">
                <a:solidFill>
                  <a:srgbClr val="365ABD"/>
                </a:solidFill>
                <a:latin typeface="Arial Narrow"/>
                <a:ea typeface="Arial Narrow"/>
                <a:cs typeface="Arial Narrow"/>
                <a:sym typeface="Arial Narrow"/>
              </a:rPr>
              <a:t>(käsittelyssä esiin </a:t>
            </a:r>
          </a:p>
          <a:p>
            <a:pPr marL="0" marR="0" lvl="0" indent="0" algn="ctr" rtl="0">
              <a:lnSpc>
                <a:spcPct val="100000"/>
              </a:lnSpc>
              <a:spcBef>
                <a:spcPts val="0"/>
              </a:spcBef>
              <a:spcAft>
                <a:spcPts val="0"/>
              </a:spcAft>
              <a:buClr>
                <a:srgbClr val="365ABD"/>
              </a:buClr>
              <a:buSzPts val="1200"/>
              <a:buFont typeface="Arial"/>
              <a:buNone/>
            </a:pPr>
            <a:r>
              <a:rPr lang="fi-FI" sz="1000" b="0" i="0" u="none" strike="noStrike" cap="none" dirty="0">
                <a:solidFill>
                  <a:srgbClr val="365ABD"/>
                </a:solidFill>
                <a:latin typeface="Arial Narrow"/>
                <a:ea typeface="Arial Narrow"/>
                <a:cs typeface="Arial Narrow"/>
                <a:sym typeface="Arial Narrow"/>
              </a:rPr>
              <a:t>nostettujen asioiden </a:t>
            </a:r>
          </a:p>
          <a:p>
            <a:pPr marL="0" marR="0" lvl="0" indent="0" algn="ctr" rtl="0">
              <a:lnSpc>
                <a:spcPct val="100000"/>
              </a:lnSpc>
              <a:spcBef>
                <a:spcPts val="0"/>
              </a:spcBef>
              <a:spcAft>
                <a:spcPts val="0"/>
              </a:spcAft>
              <a:buClr>
                <a:srgbClr val="365ABD"/>
              </a:buClr>
              <a:buSzPts val="1200"/>
              <a:buFont typeface="Arial"/>
              <a:buNone/>
            </a:pPr>
            <a:r>
              <a:rPr lang="fi-FI" sz="1000" b="0" i="0" u="none" strike="noStrike" cap="none" dirty="0">
                <a:solidFill>
                  <a:srgbClr val="365ABD"/>
                </a:solidFill>
                <a:latin typeface="Arial Narrow"/>
                <a:ea typeface="Arial Narrow"/>
                <a:cs typeface="Arial Narrow"/>
                <a:sym typeface="Arial Narrow"/>
              </a:rPr>
              <a:t>vaikutukset)</a:t>
            </a:r>
            <a:endParaRPr dirty="0"/>
          </a:p>
        </p:txBody>
      </p:sp>
      <p:sp>
        <p:nvSpPr>
          <p:cNvPr id="1557" name="Google Shape;1557;p62"/>
          <p:cNvSpPr/>
          <p:nvPr/>
        </p:nvSpPr>
        <p:spPr>
          <a:xfrm>
            <a:off x="10485130" y="4710900"/>
            <a:ext cx="1224000" cy="648000"/>
          </a:xfrm>
          <a:prstGeom prst="roundRect">
            <a:avLst>
              <a:gd name="adj" fmla="val 16667"/>
            </a:avLst>
          </a:prstGeom>
          <a:solidFill>
            <a:srgbClr val="F2F2F2"/>
          </a:solidFill>
          <a:ln w="12700" cap="flat" cmpd="sng">
            <a:solidFill>
              <a:srgbClr val="8198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65ABD"/>
              </a:buClr>
              <a:buSzPts val="1200"/>
              <a:buFont typeface="Arial"/>
              <a:buNone/>
            </a:pPr>
            <a:r>
              <a:rPr lang="fi-FI" sz="1200" b="0" i="0" u="none" strike="noStrike" cap="none">
                <a:solidFill>
                  <a:srgbClr val="365ABD"/>
                </a:solidFill>
                <a:latin typeface="Arial Narrow"/>
                <a:ea typeface="Arial Narrow"/>
                <a:cs typeface="Arial Narrow"/>
                <a:sym typeface="Arial Narrow"/>
              </a:rPr>
              <a:t>Käsittelyprosessi</a:t>
            </a:r>
            <a:endParaRPr/>
          </a:p>
          <a:p>
            <a:pPr marL="0" marR="0" lvl="0" indent="0" algn="ctr" rtl="0">
              <a:lnSpc>
                <a:spcPct val="100000"/>
              </a:lnSpc>
              <a:spcBef>
                <a:spcPts val="0"/>
              </a:spcBef>
              <a:spcAft>
                <a:spcPts val="0"/>
              </a:spcAft>
              <a:buClr>
                <a:srgbClr val="365ABD"/>
              </a:buClr>
              <a:buSzPts val="1000"/>
              <a:buFont typeface="Arial"/>
              <a:buNone/>
            </a:pPr>
            <a:r>
              <a:rPr lang="fi-FI" sz="1000" b="0" i="0" u="none" strike="noStrike" cap="none">
                <a:solidFill>
                  <a:srgbClr val="365ABD"/>
                </a:solidFill>
                <a:latin typeface="Arial Narrow"/>
                <a:ea typeface="Arial Narrow"/>
                <a:cs typeface="Arial Narrow"/>
                <a:sym typeface="Arial Narrow"/>
              </a:rPr>
              <a:t>(toiminnan vaikuttavuuden arviointi)</a:t>
            </a:r>
            <a:endParaRPr/>
          </a:p>
        </p:txBody>
      </p:sp>
      <p:sp>
        <p:nvSpPr>
          <p:cNvPr id="1559" name="Google Shape;1559;p62"/>
          <p:cNvSpPr/>
          <p:nvPr/>
        </p:nvSpPr>
        <p:spPr>
          <a:xfrm>
            <a:off x="4706767" y="3595260"/>
            <a:ext cx="1224000" cy="648000"/>
          </a:xfrm>
          <a:prstGeom prst="roundRect">
            <a:avLst>
              <a:gd name="adj" fmla="val 16667"/>
            </a:avLst>
          </a:prstGeom>
          <a:solidFill>
            <a:srgbClr val="F2F2F2"/>
          </a:solidFill>
          <a:ln w="12700" cap="flat" cmpd="sng">
            <a:solidFill>
              <a:srgbClr val="8198DB"/>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lnSpc>
                <a:spcPct val="100000"/>
              </a:lnSpc>
              <a:spcBef>
                <a:spcPts val="0"/>
              </a:spcBef>
              <a:spcAft>
                <a:spcPts val="0"/>
              </a:spcAft>
              <a:buClr>
                <a:srgbClr val="365ABD"/>
              </a:buClr>
              <a:buSzPts val="1200"/>
              <a:buFont typeface="Arial"/>
              <a:buNone/>
            </a:pPr>
            <a:r>
              <a:rPr lang="fi-FI" sz="1200" b="0" i="0" u="none" strike="noStrike" cap="none" dirty="0">
                <a:solidFill>
                  <a:srgbClr val="365ABD"/>
                </a:solidFill>
                <a:latin typeface="Arial Narrow"/>
                <a:ea typeface="Arial Narrow"/>
                <a:cs typeface="Arial Narrow"/>
                <a:sym typeface="Arial Narrow"/>
              </a:rPr>
              <a:t>Seurantaprosessi</a:t>
            </a:r>
          </a:p>
          <a:p>
            <a:pPr marL="0" marR="0" lvl="0" indent="0" algn="ctr" rtl="0">
              <a:lnSpc>
                <a:spcPct val="100000"/>
              </a:lnSpc>
              <a:spcBef>
                <a:spcPts val="0"/>
              </a:spcBef>
              <a:spcAft>
                <a:spcPts val="0"/>
              </a:spcAft>
              <a:buClr>
                <a:srgbClr val="365ABD"/>
              </a:buClr>
              <a:buSzPts val="1200"/>
              <a:buFont typeface="Arial"/>
              <a:buNone/>
            </a:pPr>
            <a:r>
              <a:rPr lang="fi-FI" sz="1200" b="0" i="0" u="none" strike="noStrike" cap="none" dirty="0">
                <a:solidFill>
                  <a:srgbClr val="365ABD"/>
                </a:solidFill>
                <a:latin typeface="Arial Narrow"/>
                <a:ea typeface="Arial Narrow"/>
                <a:cs typeface="Arial Narrow"/>
                <a:sym typeface="Arial Narrow"/>
              </a:rPr>
              <a:t> </a:t>
            </a:r>
            <a:r>
              <a:rPr lang="fi-FI" sz="1000" b="0" i="0" u="none" strike="noStrike" cap="none" dirty="0">
                <a:solidFill>
                  <a:srgbClr val="365ABD"/>
                </a:solidFill>
                <a:latin typeface="Arial Narrow"/>
                <a:ea typeface="Arial Narrow"/>
                <a:cs typeface="Arial Narrow"/>
                <a:sym typeface="Arial Narrow"/>
              </a:rPr>
              <a:t>(käsittelyssä esiin </a:t>
            </a:r>
          </a:p>
          <a:p>
            <a:pPr marL="0" marR="0" lvl="0" indent="0" algn="ctr" rtl="0">
              <a:lnSpc>
                <a:spcPct val="100000"/>
              </a:lnSpc>
              <a:spcBef>
                <a:spcPts val="0"/>
              </a:spcBef>
              <a:spcAft>
                <a:spcPts val="0"/>
              </a:spcAft>
              <a:buClr>
                <a:srgbClr val="365ABD"/>
              </a:buClr>
              <a:buSzPts val="1200"/>
              <a:buFont typeface="Arial"/>
              <a:buNone/>
            </a:pPr>
            <a:r>
              <a:rPr lang="fi-FI" sz="1000" b="0" i="0" u="none" strike="noStrike" cap="none" dirty="0">
                <a:solidFill>
                  <a:srgbClr val="365ABD"/>
                </a:solidFill>
                <a:latin typeface="Arial Narrow"/>
                <a:ea typeface="Arial Narrow"/>
                <a:cs typeface="Arial Narrow"/>
                <a:sym typeface="Arial Narrow"/>
              </a:rPr>
              <a:t>nostettujen asioiden </a:t>
            </a:r>
          </a:p>
          <a:p>
            <a:pPr marL="0" marR="0" lvl="0" indent="0" algn="ctr" rtl="0">
              <a:lnSpc>
                <a:spcPct val="100000"/>
              </a:lnSpc>
              <a:spcBef>
                <a:spcPts val="0"/>
              </a:spcBef>
              <a:spcAft>
                <a:spcPts val="0"/>
              </a:spcAft>
              <a:buClr>
                <a:srgbClr val="365ABD"/>
              </a:buClr>
              <a:buSzPts val="1200"/>
              <a:buFont typeface="Arial"/>
              <a:buNone/>
            </a:pPr>
            <a:r>
              <a:rPr lang="fi-FI" sz="1000" b="0" i="0" u="none" strike="noStrike" cap="none" dirty="0">
                <a:solidFill>
                  <a:srgbClr val="365ABD"/>
                </a:solidFill>
                <a:latin typeface="Arial Narrow"/>
                <a:ea typeface="Arial Narrow"/>
                <a:cs typeface="Arial Narrow"/>
                <a:sym typeface="Arial Narrow"/>
              </a:rPr>
              <a:t>vaikutukset)</a:t>
            </a:r>
            <a:endParaRPr sz="1000" b="0" i="0" u="none" strike="noStrike" cap="none" dirty="0">
              <a:solidFill>
                <a:srgbClr val="365ABD"/>
              </a:solidFill>
              <a:latin typeface="Arial Narrow"/>
              <a:ea typeface="Arial Narrow"/>
              <a:cs typeface="Arial Narrow"/>
              <a:sym typeface="Arial Narrow"/>
            </a:endParaRPr>
          </a:p>
        </p:txBody>
      </p:sp>
      <p:cxnSp>
        <p:nvCxnSpPr>
          <p:cNvPr id="1560" name="Google Shape;1560;p62"/>
          <p:cNvCxnSpPr>
            <a:stCxn id="1556" idx="1"/>
            <a:endCxn id="1559" idx="3"/>
          </p:cNvCxnSpPr>
          <p:nvPr/>
        </p:nvCxnSpPr>
        <p:spPr>
          <a:xfrm flipH="1">
            <a:off x="5930767" y="3919260"/>
            <a:ext cx="4554363" cy="0"/>
          </a:xfrm>
          <a:prstGeom prst="straightConnector1">
            <a:avLst/>
          </a:prstGeom>
          <a:noFill/>
          <a:ln w="28575" cap="flat" cmpd="sng">
            <a:solidFill>
              <a:schemeClr val="accent1"/>
            </a:solidFill>
            <a:prstDash val="solid"/>
            <a:miter lim="800000"/>
            <a:headEnd type="triangle" w="lg" len="lg"/>
            <a:tailEnd type="none" w="lg" len="lg"/>
          </a:ln>
        </p:spPr>
      </p:cxnSp>
      <p:cxnSp>
        <p:nvCxnSpPr>
          <p:cNvPr id="1561" name="Google Shape;1561;p62"/>
          <p:cNvCxnSpPr>
            <a:stCxn id="1557" idx="0"/>
            <a:endCxn id="1556" idx="2"/>
          </p:cNvCxnSpPr>
          <p:nvPr/>
        </p:nvCxnSpPr>
        <p:spPr>
          <a:xfrm flipV="1">
            <a:off x="11097130" y="4243260"/>
            <a:ext cx="0" cy="467640"/>
          </a:xfrm>
          <a:prstGeom prst="straightConnector1">
            <a:avLst/>
          </a:prstGeom>
          <a:noFill/>
          <a:ln w="28575" cap="flat" cmpd="sng">
            <a:solidFill>
              <a:schemeClr val="accent1"/>
            </a:solidFill>
            <a:prstDash val="solid"/>
            <a:miter lim="800000"/>
            <a:headEnd type="triangle" w="lg" len="lg"/>
            <a:tailEnd type="none" w="sm" len="sm"/>
          </a:ln>
        </p:spPr>
      </p:cxnSp>
      <p:cxnSp>
        <p:nvCxnSpPr>
          <p:cNvPr id="1563" name="Google Shape;1563;p62"/>
          <p:cNvCxnSpPr/>
          <p:nvPr/>
        </p:nvCxnSpPr>
        <p:spPr>
          <a:xfrm rot="10800000" flipH="1">
            <a:off x="3915558" y="3205317"/>
            <a:ext cx="0" cy="396000"/>
          </a:xfrm>
          <a:prstGeom prst="straightConnector1">
            <a:avLst/>
          </a:prstGeom>
          <a:noFill/>
          <a:ln w="28575" cap="flat" cmpd="sng">
            <a:solidFill>
              <a:schemeClr val="accent1"/>
            </a:solidFill>
            <a:prstDash val="solid"/>
            <a:miter lim="800000"/>
            <a:headEnd type="triangle" w="lg" len="lg"/>
            <a:tailEnd type="triangle" w="lg" len="lg"/>
          </a:ln>
        </p:spPr>
      </p:cxnSp>
      <p:cxnSp>
        <p:nvCxnSpPr>
          <p:cNvPr id="1564" name="Google Shape;1564;p62"/>
          <p:cNvCxnSpPr/>
          <p:nvPr/>
        </p:nvCxnSpPr>
        <p:spPr>
          <a:xfrm rot="10800000">
            <a:off x="5314684" y="2922384"/>
            <a:ext cx="0" cy="684000"/>
          </a:xfrm>
          <a:prstGeom prst="straightConnector1">
            <a:avLst/>
          </a:prstGeom>
          <a:noFill/>
          <a:ln w="28575" cap="flat" cmpd="sng">
            <a:solidFill>
              <a:schemeClr val="accent1"/>
            </a:solidFill>
            <a:prstDash val="solid"/>
            <a:miter lim="800000"/>
            <a:headEnd type="triangle" w="lg" len="lg"/>
            <a:tailEnd type="none" w="sm" len="sm"/>
          </a:ln>
        </p:spPr>
      </p:cxnSp>
      <p:grpSp>
        <p:nvGrpSpPr>
          <p:cNvPr id="52" name="Google Shape;442;p6">
            <a:extLst>
              <a:ext uri="{FF2B5EF4-FFF2-40B4-BE49-F238E27FC236}">
                <a16:creationId xmlns:a16="http://schemas.microsoft.com/office/drawing/2014/main" id="{C626B64C-D57F-4477-B1E2-C9496C635629}"/>
              </a:ext>
            </a:extLst>
          </p:cNvPr>
          <p:cNvGrpSpPr/>
          <p:nvPr/>
        </p:nvGrpSpPr>
        <p:grpSpPr>
          <a:xfrm>
            <a:off x="3161815" y="5667899"/>
            <a:ext cx="540000" cy="432000"/>
            <a:chOff x="5375920" y="800720"/>
            <a:chExt cx="720064" cy="612040"/>
          </a:xfrm>
        </p:grpSpPr>
        <p:sp>
          <p:nvSpPr>
            <p:cNvPr id="53" name="Google Shape;443;p6">
              <a:extLst>
                <a:ext uri="{FF2B5EF4-FFF2-40B4-BE49-F238E27FC236}">
                  <a16:creationId xmlns:a16="http://schemas.microsoft.com/office/drawing/2014/main" id="{44F342FB-39D7-4564-A07C-48BD68168748}"/>
                </a:ext>
              </a:extLst>
            </p:cNvPr>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4" name="Google Shape;444;p6">
              <a:extLst>
                <a:ext uri="{FF2B5EF4-FFF2-40B4-BE49-F238E27FC236}">
                  <a16:creationId xmlns:a16="http://schemas.microsoft.com/office/drawing/2014/main" id="{EEAB1248-DCC1-467E-AF1D-2FA0053C056C}"/>
                </a:ext>
              </a:extLst>
            </p:cNvPr>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5" name="Google Shape;445;p6">
              <a:extLst>
                <a:ext uri="{FF2B5EF4-FFF2-40B4-BE49-F238E27FC236}">
                  <a16:creationId xmlns:a16="http://schemas.microsoft.com/office/drawing/2014/main" id="{5CABEED2-36E6-42CE-83EC-E16278C52791}"/>
                </a:ext>
              </a:extLst>
            </p:cNvPr>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6" name="Google Shape;446;p6">
              <a:extLst>
                <a:ext uri="{FF2B5EF4-FFF2-40B4-BE49-F238E27FC236}">
                  <a16:creationId xmlns:a16="http://schemas.microsoft.com/office/drawing/2014/main" id="{FDD1AEFA-6FDB-4500-93D1-EC4FB678D64C}"/>
                </a:ext>
              </a:extLst>
            </p:cNvPr>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447;p6">
              <a:extLst>
                <a:ext uri="{FF2B5EF4-FFF2-40B4-BE49-F238E27FC236}">
                  <a16:creationId xmlns:a16="http://schemas.microsoft.com/office/drawing/2014/main" id="{8C6B58A8-236F-4A40-84B4-4F45AD8FC6A0}"/>
                </a:ext>
              </a:extLst>
            </p:cNvPr>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8" name="Google Shape;448;p6">
              <a:extLst>
                <a:ext uri="{FF2B5EF4-FFF2-40B4-BE49-F238E27FC236}">
                  <a16:creationId xmlns:a16="http://schemas.microsoft.com/office/drawing/2014/main" id="{D16FF905-0014-4FD4-8B96-115F7792098D}"/>
                </a:ext>
              </a:extLst>
            </p:cNvPr>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9" name="Google Shape;449;p6">
              <a:extLst>
                <a:ext uri="{FF2B5EF4-FFF2-40B4-BE49-F238E27FC236}">
                  <a16:creationId xmlns:a16="http://schemas.microsoft.com/office/drawing/2014/main" id="{464C819B-360C-4A5C-A95A-85E78963E433}"/>
                </a:ext>
              </a:extLst>
            </p:cNvPr>
            <p:cNvCxnSpPr>
              <a:stCxn id="53" idx="4"/>
              <a:endCxn id="5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60" name="Google Shape;450;p6">
              <a:extLst>
                <a:ext uri="{FF2B5EF4-FFF2-40B4-BE49-F238E27FC236}">
                  <a16:creationId xmlns:a16="http://schemas.microsoft.com/office/drawing/2014/main" id="{C6F8BF94-F125-4F35-8C9B-6D87FAD57327}"/>
                </a:ext>
              </a:extLst>
            </p:cNvPr>
            <p:cNvCxnSpPr>
              <a:stCxn id="54" idx="6"/>
              <a:endCxn id="5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61" name="Google Shape;451;p6">
              <a:extLst>
                <a:ext uri="{FF2B5EF4-FFF2-40B4-BE49-F238E27FC236}">
                  <a16:creationId xmlns:a16="http://schemas.microsoft.com/office/drawing/2014/main" id="{4B949954-A191-41E3-AD23-750C60446457}"/>
                </a:ext>
              </a:extLst>
            </p:cNvPr>
            <p:cNvCxnSpPr>
              <a:stCxn id="58" idx="4"/>
              <a:endCxn id="5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62" name="Google Shape;452;p6">
              <a:extLst>
                <a:ext uri="{FF2B5EF4-FFF2-40B4-BE49-F238E27FC236}">
                  <a16:creationId xmlns:a16="http://schemas.microsoft.com/office/drawing/2014/main" id="{C852D4A1-50A3-47DD-B458-523EA3B63359}"/>
                </a:ext>
              </a:extLst>
            </p:cNvPr>
            <p:cNvCxnSpPr>
              <a:stCxn id="54" idx="6"/>
              <a:endCxn id="5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63" name="Google Shape;453;p6">
              <a:extLst>
                <a:ext uri="{FF2B5EF4-FFF2-40B4-BE49-F238E27FC236}">
                  <a16:creationId xmlns:a16="http://schemas.microsoft.com/office/drawing/2014/main" id="{844A255F-95F0-4A1A-B947-00A84E99468A}"/>
                </a:ext>
              </a:extLst>
            </p:cNvPr>
            <p:cNvCxnSpPr>
              <a:stCxn id="57" idx="7"/>
              <a:endCxn id="5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64" name="Google Shape;454;p6">
              <a:extLst>
                <a:ext uri="{FF2B5EF4-FFF2-40B4-BE49-F238E27FC236}">
                  <a16:creationId xmlns:a16="http://schemas.microsoft.com/office/drawing/2014/main" id="{1C49F243-2D41-4BBA-95C0-CCE540DEEF6A}"/>
                </a:ext>
              </a:extLst>
            </p:cNvPr>
            <p:cNvCxnSpPr>
              <a:stCxn id="58" idx="4"/>
              <a:endCxn id="5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65" name="Google Shape;455;p6">
            <a:extLst>
              <a:ext uri="{FF2B5EF4-FFF2-40B4-BE49-F238E27FC236}">
                <a16:creationId xmlns:a16="http://schemas.microsoft.com/office/drawing/2014/main" id="{1ABF0222-8AA5-474F-951E-05544F690117}"/>
              </a:ext>
            </a:extLst>
          </p:cNvPr>
          <p:cNvGrpSpPr/>
          <p:nvPr/>
        </p:nvGrpSpPr>
        <p:grpSpPr>
          <a:xfrm>
            <a:off x="3547159" y="5808076"/>
            <a:ext cx="540000" cy="432000"/>
            <a:chOff x="5375920" y="800720"/>
            <a:chExt cx="720064" cy="612040"/>
          </a:xfrm>
        </p:grpSpPr>
        <p:sp>
          <p:nvSpPr>
            <p:cNvPr id="66" name="Google Shape;456;p6">
              <a:extLst>
                <a:ext uri="{FF2B5EF4-FFF2-40B4-BE49-F238E27FC236}">
                  <a16:creationId xmlns:a16="http://schemas.microsoft.com/office/drawing/2014/main" id="{E3DF76BC-6D65-43E5-B1B4-51B09413762E}"/>
                </a:ext>
              </a:extLst>
            </p:cNvPr>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7" name="Google Shape;457;p6">
              <a:extLst>
                <a:ext uri="{FF2B5EF4-FFF2-40B4-BE49-F238E27FC236}">
                  <a16:creationId xmlns:a16="http://schemas.microsoft.com/office/drawing/2014/main" id="{7FB86E7C-7EE2-435E-8719-08DF9242905A}"/>
                </a:ext>
              </a:extLst>
            </p:cNvPr>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8" name="Google Shape;458;p6">
              <a:extLst>
                <a:ext uri="{FF2B5EF4-FFF2-40B4-BE49-F238E27FC236}">
                  <a16:creationId xmlns:a16="http://schemas.microsoft.com/office/drawing/2014/main" id="{B5F03BEE-310B-4B96-834E-B6E444768756}"/>
                </a:ext>
              </a:extLst>
            </p:cNvPr>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9" name="Google Shape;459;p6">
              <a:extLst>
                <a:ext uri="{FF2B5EF4-FFF2-40B4-BE49-F238E27FC236}">
                  <a16:creationId xmlns:a16="http://schemas.microsoft.com/office/drawing/2014/main" id="{FD437698-2BA2-4068-94E4-FB27ADEA3174}"/>
                </a:ext>
              </a:extLst>
            </p:cNvPr>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0" name="Google Shape;460;p6">
              <a:extLst>
                <a:ext uri="{FF2B5EF4-FFF2-40B4-BE49-F238E27FC236}">
                  <a16:creationId xmlns:a16="http://schemas.microsoft.com/office/drawing/2014/main" id="{E90AD73F-0A9E-4CFC-A949-E3CEF914400D}"/>
                </a:ext>
              </a:extLst>
            </p:cNvPr>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1" name="Google Shape;461;p6">
              <a:extLst>
                <a:ext uri="{FF2B5EF4-FFF2-40B4-BE49-F238E27FC236}">
                  <a16:creationId xmlns:a16="http://schemas.microsoft.com/office/drawing/2014/main" id="{7E3BDE4E-03C4-4650-8E95-C513711A5FC0}"/>
                </a:ext>
              </a:extLst>
            </p:cNvPr>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72" name="Google Shape;462;p6">
              <a:extLst>
                <a:ext uri="{FF2B5EF4-FFF2-40B4-BE49-F238E27FC236}">
                  <a16:creationId xmlns:a16="http://schemas.microsoft.com/office/drawing/2014/main" id="{7C2179CF-4C9C-4CDA-AAD1-7DA52D37C0F7}"/>
                </a:ext>
              </a:extLst>
            </p:cNvPr>
            <p:cNvCxnSpPr>
              <a:stCxn id="66" idx="4"/>
              <a:endCxn id="6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73" name="Google Shape;463;p6">
              <a:extLst>
                <a:ext uri="{FF2B5EF4-FFF2-40B4-BE49-F238E27FC236}">
                  <a16:creationId xmlns:a16="http://schemas.microsoft.com/office/drawing/2014/main" id="{B9BDC7EA-F047-4904-A9CE-1350313D0E13}"/>
                </a:ext>
              </a:extLst>
            </p:cNvPr>
            <p:cNvCxnSpPr>
              <a:stCxn id="67" idx="6"/>
              <a:endCxn id="6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74" name="Google Shape;464;p6">
              <a:extLst>
                <a:ext uri="{FF2B5EF4-FFF2-40B4-BE49-F238E27FC236}">
                  <a16:creationId xmlns:a16="http://schemas.microsoft.com/office/drawing/2014/main" id="{1F889312-E24A-4ABF-98E0-8AF53F548988}"/>
                </a:ext>
              </a:extLst>
            </p:cNvPr>
            <p:cNvCxnSpPr>
              <a:stCxn id="71" idx="4"/>
              <a:endCxn id="6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75" name="Google Shape;465;p6">
              <a:extLst>
                <a:ext uri="{FF2B5EF4-FFF2-40B4-BE49-F238E27FC236}">
                  <a16:creationId xmlns:a16="http://schemas.microsoft.com/office/drawing/2014/main" id="{63005C3D-E0AC-427C-83A3-44594C6952A9}"/>
                </a:ext>
              </a:extLst>
            </p:cNvPr>
            <p:cNvCxnSpPr>
              <a:stCxn id="67" idx="6"/>
              <a:endCxn id="6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76" name="Google Shape;466;p6">
              <a:extLst>
                <a:ext uri="{FF2B5EF4-FFF2-40B4-BE49-F238E27FC236}">
                  <a16:creationId xmlns:a16="http://schemas.microsoft.com/office/drawing/2014/main" id="{08BECB9E-A62F-43CD-9958-2457E5316ED5}"/>
                </a:ext>
              </a:extLst>
            </p:cNvPr>
            <p:cNvCxnSpPr>
              <a:stCxn id="70" idx="7"/>
              <a:endCxn id="6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77" name="Google Shape;467;p6">
              <a:extLst>
                <a:ext uri="{FF2B5EF4-FFF2-40B4-BE49-F238E27FC236}">
                  <a16:creationId xmlns:a16="http://schemas.microsoft.com/office/drawing/2014/main" id="{B39C50B4-977B-4D20-991E-C3B046A9CD46}"/>
                </a:ext>
              </a:extLst>
            </p:cNvPr>
            <p:cNvCxnSpPr>
              <a:stCxn id="71" idx="4"/>
              <a:endCxn id="7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78" name="Google Shape;468;p6">
            <a:extLst>
              <a:ext uri="{FF2B5EF4-FFF2-40B4-BE49-F238E27FC236}">
                <a16:creationId xmlns:a16="http://schemas.microsoft.com/office/drawing/2014/main" id="{E336DC5C-FDFF-4FE6-9CA7-6232F7AEA03B}"/>
              </a:ext>
            </a:extLst>
          </p:cNvPr>
          <p:cNvGrpSpPr/>
          <p:nvPr/>
        </p:nvGrpSpPr>
        <p:grpSpPr>
          <a:xfrm>
            <a:off x="4013567" y="5710104"/>
            <a:ext cx="540000" cy="432000"/>
            <a:chOff x="5375920" y="800720"/>
            <a:chExt cx="720064" cy="612040"/>
          </a:xfrm>
        </p:grpSpPr>
        <p:sp>
          <p:nvSpPr>
            <p:cNvPr id="79" name="Google Shape;469;p6">
              <a:extLst>
                <a:ext uri="{FF2B5EF4-FFF2-40B4-BE49-F238E27FC236}">
                  <a16:creationId xmlns:a16="http://schemas.microsoft.com/office/drawing/2014/main" id="{168D6C89-F28A-4959-A93D-938FBEF8E6AE}"/>
                </a:ext>
              </a:extLst>
            </p:cNvPr>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 name="Google Shape;470;p6">
              <a:extLst>
                <a:ext uri="{FF2B5EF4-FFF2-40B4-BE49-F238E27FC236}">
                  <a16:creationId xmlns:a16="http://schemas.microsoft.com/office/drawing/2014/main" id="{038C3403-F1F1-48AA-BC3F-EC313C4C6478}"/>
                </a:ext>
              </a:extLst>
            </p:cNvPr>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1" name="Google Shape;471;p6">
              <a:extLst>
                <a:ext uri="{FF2B5EF4-FFF2-40B4-BE49-F238E27FC236}">
                  <a16:creationId xmlns:a16="http://schemas.microsoft.com/office/drawing/2014/main" id="{CA2952D4-A8A9-49A8-AF16-24A65F8062DF}"/>
                </a:ext>
              </a:extLst>
            </p:cNvPr>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2" name="Google Shape;472;p6">
              <a:extLst>
                <a:ext uri="{FF2B5EF4-FFF2-40B4-BE49-F238E27FC236}">
                  <a16:creationId xmlns:a16="http://schemas.microsoft.com/office/drawing/2014/main" id="{6B1AA357-E01E-4FE6-9F9D-BDD04DAFDF40}"/>
                </a:ext>
              </a:extLst>
            </p:cNvPr>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3" name="Google Shape;473;p6">
              <a:extLst>
                <a:ext uri="{FF2B5EF4-FFF2-40B4-BE49-F238E27FC236}">
                  <a16:creationId xmlns:a16="http://schemas.microsoft.com/office/drawing/2014/main" id="{B661764F-59EB-43A5-861B-B3235C7E17CF}"/>
                </a:ext>
              </a:extLst>
            </p:cNvPr>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4" name="Google Shape;474;p6">
              <a:extLst>
                <a:ext uri="{FF2B5EF4-FFF2-40B4-BE49-F238E27FC236}">
                  <a16:creationId xmlns:a16="http://schemas.microsoft.com/office/drawing/2014/main" id="{0F9409F0-57FC-4890-BCE9-D1FFA89B7B45}"/>
                </a:ext>
              </a:extLst>
            </p:cNvPr>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85" name="Google Shape;475;p6">
              <a:extLst>
                <a:ext uri="{FF2B5EF4-FFF2-40B4-BE49-F238E27FC236}">
                  <a16:creationId xmlns:a16="http://schemas.microsoft.com/office/drawing/2014/main" id="{72049532-58D8-4DCA-B07D-79C4E2132BF9}"/>
                </a:ext>
              </a:extLst>
            </p:cNvPr>
            <p:cNvCxnSpPr>
              <a:stCxn id="79" idx="4"/>
              <a:endCxn id="8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86" name="Google Shape;476;p6">
              <a:extLst>
                <a:ext uri="{FF2B5EF4-FFF2-40B4-BE49-F238E27FC236}">
                  <a16:creationId xmlns:a16="http://schemas.microsoft.com/office/drawing/2014/main" id="{3001E238-17D1-4B51-A17C-7873B606AD37}"/>
                </a:ext>
              </a:extLst>
            </p:cNvPr>
            <p:cNvCxnSpPr>
              <a:stCxn id="80" idx="6"/>
              <a:endCxn id="7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87" name="Google Shape;477;p6">
              <a:extLst>
                <a:ext uri="{FF2B5EF4-FFF2-40B4-BE49-F238E27FC236}">
                  <a16:creationId xmlns:a16="http://schemas.microsoft.com/office/drawing/2014/main" id="{C8B6A7A4-094E-432D-A99B-C91438B80FD1}"/>
                </a:ext>
              </a:extLst>
            </p:cNvPr>
            <p:cNvCxnSpPr>
              <a:stCxn id="84" idx="4"/>
              <a:endCxn id="8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88" name="Google Shape;478;p6">
              <a:extLst>
                <a:ext uri="{FF2B5EF4-FFF2-40B4-BE49-F238E27FC236}">
                  <a16:creationId xmlns:a16="http://schemas.microsoft.com/office/drawing/2014/main" id="{68FF3AAC-FECA-483A-B399-8A8F77C067E4}"/>
                </a:ext>
              </a:extLst>
            </p:cNvPr>
            <p:cNvCxnSpPr>
              <a:stCxn id="80" idx="6"/>
              <a:endCxn id="8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89" name="Google Shape;479;p6">
              <a:extLst>
                <a:ext uri="{FF2B5EF4-FFF2-40B4-BE49-F238E27FC236}">
                  <a16:creationId xmlns:a16="http://schemas.microsoft.com/office/drawing/2014/main" id="{4A332DA6-B8DA-451A-BB0F-52DD3F09361D}"/>
                </a:ext>
              </a:extLst>
            </p:cNvPr>
            <p:cNvCxnSpPr>
              <a:stCxn id="83" idx="7"/>
              <a:endCxn id="8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90" name="Google Shape;480;p6">
              <a:extLst>
                <a:ext uri="{FF2B5EF4-FFF2-40B4-BE49-F238E27FC236}">
                  <a16:creationId xmlns:a16="http://schemas.microsoft.com/office/drawing/2014/main" id="{70A7F19F-F741-48BD-99F8-011F88CF0D11}"/>
                </a:ext>
              </a:extLst>
            </p:cNvPr>
            <p:cNvCxnSpPr>
              <a:stCxn id="84" idx="4"/>
              <a:endCxn id="8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91" name="Google Shape;481;p6">
            <a:extLst>
              <a:ext uri="{FF2B5EF4-FFF2-40B4-BE49-F238E27FC236}">
                <a16:creationId xmlns:a16="http://schemas.microsoft.com/office/drawing/2014/main" id="{70986EB2-1227-4B11-B874-BCE8CB956F31}"/>
              </a:ext>
            </a:extLst>
          </p:cNvPr>
          <p:cNvGrpSpPr/>
          <p:nvPr/>
        </p:nvGrpSpPr>
        <p:grpSpPr>
          <a:xfrm>
            <a:off x="3222739" y="6111708"/>
            <a:ext cx="540000" cy="432000"/>
            <a:chOff x="5375920" y="800720"/>
            <a:chExt cx="720064" cy="612040"/>
          </a:xfrm>
        </p:grpSpPr>
        <p:sp>
          <p:nvSpPr>
            <p:cNvPr id="92" name="Google Shape;482;p6">
              <a:extLst>
                <a:ext uri="{FF2B5EF4-FFF2-40B4-BE49-F238E27FC236}">
                  <a16:creationId xmlns:a16="http://schemas.microsoft.com/office/drawing/2014/main" id="{71A46184-6E09-4FEE-A126-EB333765BD44}"/>
                </a:ext>
              </a:extLst>
            </p:cNvPr>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3" name="Google Shape;483;p6">
              <a:extLst>
                <a:ext uri="{FF2B5EF4-FFF2-40B4-BE49-F238E27FC236}">
                  <a16:creationId xmlns:a16="http://schemas.microsoft.com/office/drawing/2014/main" id="{E16C822E-2707-41D1-BB42-2EB40983B76F}"/>
                </a:ext>
              </a:extLst>
            </p:cNvPr>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4" name="Google Shape;484;p6">
              <a:extLst>
                <a:ext uri="{FF2B5EF4-FFF2-40B4-BE49-F238E27FC236}">
                  <a16:creationId xmlns:a16="http://schemas.microsoft.com/office/drawing/2014/main" id="{B658AEF1-0D9F-4080-AB7C-37F4265EE237}"/>
                </a:ext>
              </a:extLst>
            </p:cNvPr>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5" name="Google Shape;485;p6">
              <a:extLst>
                <a:ext uri="{FF2B5EF4-FFF2-40B4-BE49-F238E27FC236}">
                  <a16:creationId xmlns:a16="http://schemas.microsoft.com/office/drawing/2014/main" id="{2840406B-CA24-425D-AFD1-6020D8478D1F}"/>
                </a:ext>
              </a:extLst>
            </p:cNvPr>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6" name="Google Shape;486;p6">
              <a:extLst>
                <a:ext uri="{FF2B5EF4-FFF2-40B4-BE49-F238E27FC236}">
                  <a16:creationId xmlns:a16="http://schemas.microsoft.com/office/drawing/2014/main" id="{23E2F7B1-9009-494A-ACCF-DB9A026EE12B}"/>
                </a:ext>
              </a:extLst>
            </p:cNvPr>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7" name="Google Shape;487;p6">
              <a:extLst>
                <a:ext uri="{FF2B5EF4-FFF2-40B4-BE49-F238E27FC236}">
                  <a16:creationId xmlns:a16="http://schemas.microsoft.com/office/drawing/2014/main" id="{CD047B18-112D-4174-A6E2-0C20CF430C64}"/>
                </a:ext>
              </a:extLst>
            </p:cNvPr>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98" name="Google Shape;488;p6">
              <a:extLst>
                <a:ext uri="{FF2B5EF4-FFF2-40B4-BE49-F238E27FC236}">
                  <a16:creationId xmlns:a16="http://schemas.microsoft.com/office/drawing/2014/main" id="{3083C5E6-59B8-44A8-9250-748A6C9DA7E5}"/>
                </a:ext>
              </a:extLst>
            </p:cNvPr>
            <p:cNvCxnSpPr>
              <a:stCxn id="92" idx="4"/>
              <a:endCxn id="9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99" name="Google Shape;489;p6">
              <a:extLst>
                <a:ext uri="{FF2B5EF4-FFF2-40B4-BE49-F238E27FC236}">
                  <a16:creationId xmlns:a16="http://schemas.microsoft.com/office/drawing/2014/main" id="{E7A7A158-C30D-4AB9-993A-108F1D089F24}"/>
                </a:ext>
              </a:extLst>
            </p:cNvPr>
            <p:cNvCxnSpPr>
              <a:stCxn id="93" idx="6"/>
              <a:endCxn id="9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100" name="Google Shape;490;p6">
              <a:extLst>
                <a:ext uri="{FF2B5EF4-FFF2-40B4-BE49-F238E27FC236}">
                  <a16:creationId xmlns:a16="http://schemas.microsoft.com/office/drawing/2014/main" id="{EFCE26EE-93B4-462E-A3F6-736EDE8E8223}"/>
                </a:ext>
              </a:extLst>
            </p:cNvPr>
            <p:cNvCxnSpPr>
              <a:stCxn id="97" idx="4"/>
              <a:endCxn id="9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101" name="Google Shape;491;p6">
              <a:extLst>
                <a:ext uri="{FF2B5EF4-FFF2-40B4-BE49-F238E27FC236}">
                  <a16:creationId xmlns:a16="http://schemas.microsoft.com/office/drawing/2014/main" id="{47C17263-CCED-44DA-81B6-2E09B0F068CA}"/>
                </a:ext>
              </a:extLst>
            </p:cNvPr>
            <p:cNvCxnSpPr>
              <a:stCxn id="93" idx="6"/>
              <a:endCxn id="9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102" name="Google Shape;492;p6">
              <a:extLst>
                <a:ext uri="{FF2B5EF4-FFF2-40B4-BE49-F238E27FC236}">
                  <a16:creationId xmlns:a16="http://schemas.microsoft.com/office/drawing/2014/main" id="{2BC2D2D7-495A-47A3-92D3-4D55471913A9}"/>
                </a:ext>
              </a:extLst>
            </p:cNvPr>
            <p:cNvCxnSpPr>
              <a:stCxn id="96" idx="7"/>
              <a:endCxn id="9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103" name="Google Shape;493;p6">
              <a:extLst>
                <a:ext uri="{FF2B5EF4-FFF2-40B4-BE49-F238E27FC236}">
                  <a16:creationId xmlns:a16="http://schemas.microsoft.com/office/drawing/2014/main" id="{A4350E84-2228-4EE5-BDB9-6EBE86BCAC8C}"/>
                </a:ext>
              </a:extLst>
            </p:cNvPr>
            <p:cNvCxnSpPr>
              <a:stCxn id="97" idx="4"/>
              <a:endCxn id="9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104" name="Google Shape;494;p6">
            <a:extLst>
              <a:ext uri="{FF2B5EF4-FFF2-40B4-BE49-F238E27FC236}">
                <a16:creationId xmlns:a16="http://schemas.microsoft.com/office/drawing/2014/main" id="{D7654648-9B82-44BD-94DD-C1C9B5179343}"/>
              </a:ext>
            </a:extLst>
          </p:cNvPr>
          <p:cNvGrpSpPr/>
          <p:nvPr/>
        </p:nvGrpSpPr>
        <p:grpSpPr>
          <a:xfrm>
            <a:off x="3794614" y="6179201"/>
            <a:ext cx="540000" cy="432000"/>
            <a:chOff x="5375920" y="800720"/>
            <a:chExt cx="720064" cy="612040"/>
          </a:xfrm>
        </p:grpSpPr>
        <p:sp>
          <p:nvSpPr>
            <p:cNvPr id="105" name="Google Shape;495;p6">
              <a:extLst>
                <a:ext uri="{FF2B5EF4-FFF2-40B4-BE49-F238E27FC236}">
                  <a16:creationId xmlns:a16="http://schemas.microsoft.com/office/drawing/2014/main" id="{256B6CF0-33F6-4EE4-8230-D8747EF55B1E}"/>
                </a:ext>
              </a:extLst>
            </p:cNvPr>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6" name="Google Shape;496;p6">
              <a:extLst>
                <a:ext uri="{FF2B5EF4-FFF2-40B4-BE49-F238E27FC236}">
                  <a16:creationId xmlns:a16="http://schemas.microsoft.com/office/drawing/2014/main" id="{D160BCF9-29B1-44A8-A426-BCDE3471CA78}"/>
                </a:ext>
              </a:extLst>
            </p:cNvPr>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7" name="Google Shape;497;p6">
              <a:extLst>
                <a:ext uri="{FF2B5EF4-FFF2-40B4-BE49-F238E27FC236}">
                  <a16:creationId xmlns:a16="http://schemas.microsoft.com/office/drawing/2014/main" id="{E9CA3537-851E-4C34-9694-815FD06E2D9A}"/>
                </a:ext>
              </a:extLst>
            </p:cNvPr>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8" name="Google Shape;498;p6">
              <a:extLst>
                <a:ext uri="{FF2B5EF4-FFF2-40B4-BE49-F238E27FC236}">
                  <a16:creationId xmlns:a16="http://schemas.microsoft.com/office/drawing/2014/main" id="{1627EB67-181A-4E65-97C7-DE672CA97BC7}"/>
                </a:ext>
              </a:extLst>
            </p:cNvPr>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9" name="Google Shape;499;p6">
              <a:extLst>
                <a:ext uri="{FF2B5EF4-FFF2-40B4-BE49-F238E27FC236}">
                  <a16:creationId xmlns:a16="http://schemas.microsoft.com/office/drawing/2014/main" id="{5B1F7458-DB96-42C4-9571-E3BA87CD01F7}"/>
                </a:ext>
              </a:extLst>
            </p:cNvPr>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10" name="Google Shape;500;p6">
              <a:extLst>
                <a:ext uri="{FF2B5EF4-FFF2-40B4-BE49-F238E27FC236}">
                  <a16:creationId xmlns:a16="http://schemas.microsoft.com/office/drawing/2014/main" id="{29390614-5069-4EE0-A918-9F97F29CCBD9}"/>
                </a:ext>
              </a:extLst>
            </p:cNvPr>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111" name="Google Shape;501;p6">
              <a:extLst>
                <a:ext uri="{FF2B5EF4-FFF2-40B4-BE49-F238E27FC236}">
                  <a16:creationId xmlns:a16="http://schemas.microsoft.com/office/drawing/2014/main" id="{6FFB541E-B1F2-44E8-921D-8864CB53F67C}"/>
                </a:ext>
              </a:extLst>
            </p:cNvPr>
            <p:cNvCxnSpPr>
              <a:stCxn id="105" idx="4"/>
              <a:endCxn id="10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112" name="Google Shape;502;p6">
              <a:extLst>
                <a:ext uri="{FF2B5EF4-FFF2-40B4-BE49-F238E27FC236}">
                  <a16:creationId xmlns:a16="http://schemas.microsoft.com/office/drawing/2014/main" id="{433FA480-ABF6-478E-A7AD-6ABB2146EFAA}"/>
                </a:ext>
              </a:extLst>
            </p:cNvPr>
            <p:cNvCxnSpPr>
              <a:stCxn id="106" idx="6"/>
              <a:endCxn id="10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113" name="Google Shape;503;p6">
              <a:extLst>
                <a:ext uri="{FF2B5EF4-FFF2-40B4-BE49-F238E27FC236}">
                  <a16:creationId xmlns:a16="http://schemas.microsoft.com/office/drawing/2014/main" id="{1B647DBF-C11E-473F-BF26-8903949FF834}"/>
                </a:ext>
              </a:extLst>
            </p:cNvPr>
            <p:cNvCxnSpPr>
              <a:stCxn id="110" idx="4"/>
              <a:endCxn id="10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114" name="Google Shape;504;p6">
              <a:extLst>
                <a:ext uri="{FF2B5EF4-FFF2-40B4-BE49-F238E27FC236}">
                  <a16:creationId xmlns:a16="http://schemas.microsoft.com/office/drawing/2014/main" id="{495F834C-406C-4A20-9FCA-7D5F812A317E}"/>
                </a:ext>
              </a:extLst>
            </p:cNvPr>
            <p:cNvCxnSpPr>
              <a:stCxn id="106" idx="6"/>
              <a:endCxn id="10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115" name="Google Shape;505;p6">
              <a:extLst>
                <a:ext uri="{FF2B5EF4-FFF2-40B4-BE49-F238E27FC236}">
                  <a16:creationId xmlns:a16="http://schemas.microsoft.com/office/drawing/2014/main" id="{9A45C5F4-4CDF-4DBC-835C-9C9D8AFB14D3}"/>
                </a:ext>
              </a:extLst>
            </p:cNvPr>
            <p:cNvCxnSpPr>
              <a:stCxn id="109" idx="7"/>
              <a:endCxn id="10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116" name="Google Shape;506;p6">
              <a:extLst>
                <a:ext uri="{FF2B5EF4-FFF2-40B4-BE49-F238E27FC236}">
                  <a16:creationId xmlns:a16="http://schemas.microsoft.com/office/drawing/2014/main" id="{00C4BF50-6559-4B52-B9FA-09BA8BEEF1C0}"/>
                </a:ext>
              </a:extLst>
            </p:cNvPr>
            <p:cNvCxnSpPr>
              <a:stCxn id="110" idx="4"/>
              <a:endCxn id="10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sp>
        <p:nvSpPr>
          <p:cNvPr id="182" name="Google Shape;1550;p62">
            <a:extLst>
              <a:ext uri="{FF2B5EF4-FFF2-40B4-BE49-F238E27FC236}">
                <a16:creationId xmlns:a16="http://schemas.microsoft.com/office/drawing/2014/main" id="{8A82D42C-6306-4175-A838-A87E59340C30}"/>
              </a:ext>
            </a:extLst>
          </p:cNvPr>
          <p:cNvSpPr txBox="1"/>
          <p:nvPr/>
        </p:nvSpPr>
        <p:spPr>
          <a:xfrm>
            <a:off x="440302" y="5818979"/>
            <a:ext cx="1042337" cy="18466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i-FI" sz="1400" b="0" i="0" u="none" strike="noStrike" cap="none" dirty="0">
                <a:solidFill>
                  <a:srgbClr val="000000"/>
                </a:solidFill>
                <a:latin typeface="Tahoma"/>
                <a:ea typeface="Tahoma"/>
                <a:cs typeface="Tahoma"/>
                <a:sym typeface="Tahoma"/>
              </a:rPr>
              <a:t>Verkostot</a:t>
            </a:r>
            <a:endParaRPr sz="1400" b="0" i="0" u="none" strike="noStrike" cap="none" dirty="0">
              <a:solidFill>
                <a:srgbClr val="000000"/>
              </a:solidFill>
              <a:latin typeface="Tahoma"/>
              <a:ea typeface="Tahoma"/>
              <a:cs typeface="Tahoma"/>
              <a:sym typeface="Tahoma"/>
            </a:endParaRPr>
          </a:p>
        </p:txBody>
      </p:sp>
      <p:cxnSp>
        <p:nvCxnSpPr>
          <p:cNvPr id="183" name="Google Shape;1552;p62">
            <a:extLst>
              <a:ext uri="{FF2B5EF4-FFF2-40B4-BE49-F238E27FC236}">
                <a16:creationId xmlns:a16="http://schemas.microsoft.com/office/drawing/2014/main" id="{A4AFC17F-7905-4182-88E9-A069FAF0868F}"/>
              </a:ext>
            </a:extLst>
          </p:cNvPr>
          <p:cNvCxnSpPr/>
          <p:nvPr/>
        </p:nvCxnSpPr>
        <p:spPr>
          <a:xfrm>
            <a:off x="426212" y="5666606"/>
            <a:ext cx="11209246" cy="0"/>
          </a:xfrm>
          <a:prstGeom prst="straightConnector1">
            <a:avLst/>
          </a:prstGeom>
          <a:noFill/>
          <a:ln w="12700" cap="flat" cmpd="sng">
            <a:solidFill>
              <a:srgbClr val="AABAE7"/>
            </a:solidFill>
            <a:prstDash val="solid"/>
            <a:miter lim="800000"/>
            <a:headEnd type="none" w="sm" len="sm"/>
            <a:tailEnd type="none" w="sm" len="sm"/>
          </a:ln>
        </p:spPr>
      </p:cxnSp>
      <p:pic>
        <p:nvPicPr>
          <p:cNvPr id="266" name="Kuva 265"/>
          <p:cNvPicPr>
            <a:picLocks noChangeAspect="1"/>
          </p:cNvPicPr>
          <p:nvPr/>
        </p:nvPicPr>
        <p:blipFill>
          <a:blip r:embed="rId3"/>
          <a:stretch>
            <a:fillRect/>
          </a:stretch>
        </p:blipFill>
        <p:spPr>
          <a:xfrm>
            <a:off x="2035239" y="5835006"/>
            <a:ext cx="874499" cy="596940"/>
          </a:xfrm>
          <a:prstGeom prst="rect">
            <a:avLst/>
          </a:prstGeom>
        </p:spPr>
      </p:pic>
      <p:cxnSp>
        <p:nvCxnSpPr>
          <p:cNvPr id="267" name="Google Shape;1555;p62"/>
          <p:cNvCxnSpPr/>
          <p:nvPr/>
        </p:nvCxnSpPr>
        <p:spPr>
          <a:xfrm flipV="1">
            <a:off x="3903857" y="5310064"/>
            <a:ext cx="1645" cy="456754"/>
          </a:xfrm>
          <a:prstGeom prst="straightConnector1">
            <a:avLst/>
          </a:prstGeom>
          <a:noFill/>
          <a:ln w="28575" cap="flat" cmpd="sng">
            <a:solidFill>
              <a:schemeClr val="accent1"/>
            </a:solidFill>
            <a:prstDash val="solid"/>
            <a:miter lim="800000"/>
            <a:headEnd type="triangle" w="lg" len="lg"/>
            <a:tailEnd type="triangle" w="lg" len="lg"/>
          </a:ln>
        </p:spPr>
      </p:cxnSp>
      <p:sp>
        <p:nvSpPr>
          <p:cNvPr id="268" name="Google Shape;1554;p62"/>
          <p:cNvSpPr/>
          <p:nvPr/>
        </p:nvSpPr>
        <p:spPr>
          <a:xfrm>
            <a:off x="1824926" y="3586776"/>
            <a:ext cx="1224000" cy="648000"/>
          </a:xfrm>
          <a:prstGeom prst="roundRect">
            <a:avLst>
              <a:gd name="adj" fmla="val 16667"/>
            </a:avLst>
          </a:prstGeom>
          <a:solidFill>
            <a:srgbClr val="F2F2F2"/>
          </a:solidFill>
          <a:ln w="12700" cap="flat" cmpd="sng">
            <a:solidFill>
              <a:srgbClr val="8198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65ABD"/>
              </a:buClr>
              <a:buSzPts val="1200"/>
              <a:buFont typeface="Arial"/>
              <a:buNone/>
            </a:pPr>
            <a:r>
              <a:rPr lang="fi-FI" sz="1200" b="0" i="0" u="none" strike="noStrike" cap="none" dirty="0">
                <a:solidFill>
                  <a:srgbClr val="365ABD"/>
                </a:solidFill>
                <a:latin typeface="Arial Narrow"/>
                <a:ea typeface="Arial Narrow"/>
                <a:cs typeface="Arial Narrow"/>
                <a:sym typeface="Arial Narrow"/>
              </a:rPr>
              <a:t>Seurantaprosessi</a:t>
            </a:r>
          </a:p>
          <a:p>
            <a:pPr marL="0" marR="0" lvl="0" indent="0" algn="ctr" rtl="0">
              <a:lnSpc>
                <a:spcPct val="100000"/>
              </a:lnSpc>
              <a:spcBef>
                <a:spcPts val="0"/>
              </a:spcBef>
              <a:spcAft>
                <a:spcPts val="0"/>
              </a:spcAft>
              <a:buClr>
                <a:srgbClr val="365ABD"/>
              </a:buClr>
              <a:buSzPts val="1200"/>
              <a:buFont typeface="Arial"/>
              <a:buNone/>
            </a:pPr>
            <a:r>
              <a:rPr lang="fi-FI" sz="1000" dirty="0">
                <a:solidFill>
                  <a:srgbClr val="365ABD"/>
                </a:solidFill>
                <a:latin typeface="Arial Narrow"/>
                <a:sym typeface="Arial Narrow"/>
              </a:rPr>
              <a:t>(valitut kohteet)</a:t>
            </a:r>
            <a:endParaRPr sz="1000" dirty="0"/>
          </a:p>
        </p:txBody>
      </p:sp>
      <p:cxnSp>
        <p:nvCxnSpPr>
          <p:cNvPr id="269" name="Google Shape;1555;p62"/>
          <p:cNvCxnSpPr/>
          <p:nvPr/>
        </p:nvCxnSpPr>
        <p:spPr>
          <a:xfrm flipV="1">
            <a:off x="2416591" y="4219577"/>
            <a:ext cx="0" cy="1584000"/>
          </a:xfrm>
          <a:prstGeom prst="straightConnector1">
            <a:avLst/>
          </a:prstGeom>
          <a:noFill/>
          <a:ln w="28575" cap="flat" cmpd="sng">
            <a:solidFill>
              <a:schemeClr val="accent1"/>
            </a:solidFill>
            <a:prstDash val="solid"/>
            <a:miter lim="800000"/>
            <a:headEnd type="triangle" w="lg" len="lg"/>
            <a:tailEnd type="triangle" w="lg" len="lg"/>
          </a:ln>
        </p:spPr>
      </p:cxnSp>
      <p:cxnSp>
        <p:nvCxnSpPr>
          <p:cNvPr id="270" name="Google Shape;1560;p62"/>
          <p:cNvCxnSpPr>
            <a:stCxn id="1553" idx="1"/>
            <a:endCxn id="268" idx="3"/>
          </p:cNvCxnSpPr>
          <p:nvPr/>
        </p:nvCxnSpPr>
        <p:spPr>
          <a:xfrm flipH="1">
            <a:off x="3048926" y="3910776"/>
            <a:ext cx="233690" cy="0"/>
          </a:xfrm>
          <a:prstGeom prst="straightConnector1">
            <a:avLst/>
          </a:prstGeom>
          <a:noFill/>
          <a:ln w="28575" cap="flat" cmpd="sng">
            <a:solidFill>
              <a:schemeClr val="accent1"/>
            </a:solidFill>
            <a:prstDash val="solid"/>
            <a:miter lim="800000"/>
            <a:headEnd type="triangle" w="lg" len="lg"/>
            <a:tailEnd type="none" w="lg" len="lg"/>
          </a:ln>
        </p:spPr>
      </p:cxnSp>
      <p:pic>
        <p:nvPicPr>
          <p:cNvPr id="273" name="Kuva 272"/>
          <p:cNvPicPr>
            <a:picLocks noChangeAspect="1"/>
          </p:cNvPicPr>
          <p:nvPr/>
        </p:nvPicPr>
        <p:blipFill>
          <a:blip r:embed="rId3"/>
          <a:stretch>
            <a:fillRect/>
          </a:stretch>
        </p:blipFill>
        <p:spPr>
          <a:xfrm>
            <a:off x="10592009" y="5869777"/>
            <a:ext cx="874499" cy="596940"/>
          </a:xfrm>
          <a:prstGeom prst="rect">
            <a:avLst/>
          </a:prstGeom>
        </p:spPr>
      </p:pic>
      <p:cxnSp>
        <p:nvCxnSpPr>
          <p:cNvPr id="274" name="Google Shape;1561;p62"/>
          <p:cNvCxnSpPr/>
          <p:nvPr/>
        </p:nvCxnSpPr>
        <p:spPr>
          <a:xfrm flipV="1">
            <a:off x="11097131" y="5353604"/>
            <a:ext cx="0" cy="467640"/>
          </a:xfrm>
          <a:prstGeom prst="straightConnector1">
            <a:avLst/>
          </a:prstGeom>
          <a:noFill/>
          <a:ln w="28575" cap="flat" cmpd="sng">
            <a:solidFill>
              <a:schemeClr val="accent1"/>
            </a:solidFill>
            <a:prstDash val="solid"/>
            <a:miter lim="800000"/>
            <a:headEnd type="triangle" w="lg" len="lg"/>
            <a:tailEnd type="none" w="sm" len="sm"/>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
          <p:cNvSpPr txBox="1">
            <a:spLocks noGrp="1"/>
          </p:cNvSpPr>
          <p:nvPr>
            <p:ph type="title"/>
          </p:nvPr>
        </p:nvSpPr>
        <p:spPr>
          <a:xfrm>
            <a:off x="502538" y="291600"/>
            <a:ext cx="11159474" cy="962760"/>
          </a:xfrm>
          <a:prstGeom prst="rect">
            <a:avLst/>
          </a:prstGeom>
          <a:noFill/>
          <a:ln>
            <a:noFill/>
          </a:ln>
        </p:spPr>
        <p:txBody>
          <a:bodyPr spcFirstLastPara="1" wrap="square" lIns="0" tIns="0" rIns="0" bIns="0" anchor="ctr" anchorCtr="0">
            <a:noAutofit/>
          </a:bodyPr>
          <a:lstStyle/>
          <a:p>
            <a:pPr lvl="0"/>
            <a:r>
              <a:rPr lang="fi-FI" sz="3200" dirty="0"/>
              <a:t>D. Ohjelmat, strategiat, suunnitelmat ja kehittämistoimenpiteet, joita asetetut ryhmät päättävät seurata (esimerkki)</a:t>
            </a:r>
          </a:p>
        </p:txBody>
      </p:sp>
      <p:sp>
        <p:nvSpPr>
          <p:cNvPr id="436" name="Google Shape;436;p6"/>
          <p:cNvSpPr txBox="1">
            <a:spLocks noGrp="1"/>
          </p:cNvSpPr>
          <p:nvPr>
            <p:ph type="sldNum" idx="12"/>
          </p:nvPr>
        </p:nvSpPr>
        <p:spPr>
          <a:xfrm>
            <a:off x="400528" y="6471034"/>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0" cap="none" spc="0" normalizeH="0" baseline="0" noProof="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39</a:t>
            </a:fld>
            <a:endParaRPr kumimoji="0" sz="900" b="0" i="0" u="none" strike="noStrike" kern="0" cap="none" spc="0" normalizeH="0" baseline="0" noProof="0">
              <a:ln>
                <a:noFill/>
              </a:ln>
              <a:solidFill>
                <a:srgbClr val="365ABD"/>
              </a:solidFill>
              <a:effectLst/>
              <a:uLnTx/>
              <a:uFillTx/>
              <a:latin typeface="Arial"/>
              <a:cs typeface="Arial"/>
              <a:sym typeface="Arial"/>
            </a:endParaRPr>
          </a:p>
        </p:txBody>
      </p:sp>
      <p:sp>
        <p:nvSpPr>
          <p:cNvPr id="439" name="Google Shape;439;p6"/>
          <p:cNvSpPr/>
          <p:nvPr/>
        </p:nvSpPr>
        <p:spPr>
          <a:xfrm>
            <a:off x="1653354" y="4666391"/>
            <a:ext cx="2880320" cy="1563476"/>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a:ln>
                  <a:noFill/>
                </a:ln>
                <a:solidFill>
                  <a:srgbClr val="365ABD"/>
                </a:solidFill>
                <a:effectLst/>
                <a:uLnTx/>
                <a:uFillTx/>
                <a:latin typeface="Arial"/>
                <a:ea typeface="Arial"/>
                <a:cs typeface="Arial"/>
                <a:sym typeface="Arial"/>
              </a:rPr>
              <a:t>Asetetut ryhmät</a:t>
            </a:r>
            <a:endParaRPr kumimoji="0" sz="1600" b="0" i="0" u="none" strike="noStrike" kern="0" cap="none" spc="0" normalizeH="0" baseline="0" noProof="0">
              <a:ln>
                <a:noFill/>
              </a:ln>
              <a:solidFill>
                <a:srgbClr val="365ABD"/>
              </a:solidFill>
              <a:effectLst/>
              <a:uLnTx/>
              <a:uFillTx/>
              <a:latin typeface="Arial"/>
              <a:ea typeface="Arial"/>
              <a:cs typeface="Arial"/>
              <a:sym typeface="Arial"/>
            </a:endParaRPr>
          </a:p>
        </p:txBody>
      </p:sp>
      <p:sp>
        <p:nvSpPr>
          <p:cNvPr id="440" name="Google Shape;440;p6"/>
          <p:cNvSpPr/>
          <p:nvPr/>
        </p:nvSpPr>
        <p:spPr>
          <a:xfrm>
            <a:off x="1653354" y="3205530"/>
            <a:ext cx="2880320" cy="1250638"/>
          </a:xfrm>
          <a:prstGeom prst="rect">
            <a:avLst/>
          </a:prstGeom>
          <a:solidFill>
            <a:schemeClr val="lt1"/>
          </a:solidFill>
          <a:ln w="12700" cap="flat" cmpd="sng">
            <a:solidFill>
              <a:schemeClr val="dk2"/>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dirty="0">
                <a:ln>
                  <a:noFill/>
                </a:ln>
                <a:solidFill>
                  <a:srgbClr val="365ABD"/>
                </a:solidFill>
                <a:effectLst/>
                <a:uLnTx/>
                <a:uFillTx/>
                <a:latin typeface="Arial"/>
                <a:ea typeface="Arial"/>
                <a:cs typeface="Arial"/>
                <a:sym typeface="Arial"/>
              </a:rPr>
              <a:t>Sihteeristö ja koordinaatioryhmä</a:t>
            </a:r>
            <a:endParaRPr kumimoji="0" sz="1200" b="0" i="0" u="none" strike="noStrike" kern="0" cap="none" spc="0" normalizeH="0" baseline="0" noProof="0" dirty="0">
              <a:ln>
                <a:noFill/>
              </a:ln>
              <a:solidFill>
                <a:srgbClr val="365ABD"/>
              </a:solidFill>
              <a:effectLst/>
              <a:uLnTx/>
              <a:uFillTx/>
              <a:latin typeface="Arial"/>
              <a:ea typeface="Arial"/>
              <a:cs typeface="Arial"/>
              <a:sym typeface="Arial"/>
            </a:endParaRPr>
          </a:p>
        </p:txBody>
      </p:sp>
      <p:sp>
        <p:nvSpPr>
          <p:cNvPr id="441" name="Google Shape;441;p6"/>
          <p:cNvSpPr/>
          <p:nvPr/>
        </p:nvSpPr>
        <p:spPr>
          <a:xfrm>
            <a:off x="1169774" y="1480101"/>
            <a:ext cx="3765914" cy="143739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800" b="0" i="0" u="none" strike="noStrike" kern="0" cap="none" spc="0" normalizeH="0" baseline="0" noProof="0">
                <a:ln>
                  <a:noFill/>
                </a:ln>
                <a:solidFill>
                  <a:srgbClr val="365ABD"/>
                </a:solidFill>
                <a:effectLst/>
                <a:uLnTx/>
                <a:uFillTx/>
                <a:latin typeface="Arial"/>
                <a:ea typeface="Arial"/>
                <a:cs typeface="Arial"/>
                <a:sym typeface="Arial"/>
              </a:rPr>
              <a:t>Toimijat, verkostot ja ekosysteemit</a:t>
            </a:r>
            <a:endParaRPr kumimoji="0" sz="1800" b="0" i="0" u="none" strike="noStrike" kern="0" cap="none" spc="0" normalizeH="0" baseline="0" noProof="0">
              <a:ln>
                <a:noFill/>
              </a:ln>
              <a:solidFill>
                <a:srgbClr val="365ABD"/>
              </a:solidFill>
              <a:effectLst/>
              <a:uLnTx/>
              <a:uFillTx/>
              <a:latin typeface="Arial"/>
              <a:ea typeface="Arial"/>
              <a:cs typeface="Arial"/>
              <a:sym typeface="Arial"/>
            </a:endParaRPr>
          </a:p>
        </p:txBody>
      </p:sp>
      <p:grpSp>
        <p:nvGrpSpPr>
          <p:cNvPr id="442" name="Google Shape;442;p6"/>
          <p:cNvGrpSpPr/>
          <p:nvPr/>
        </p:nvGrpSpPr>
        <p:grpSpPr>
          <a:xfrm>
            <a:off x="1221306" y="2092197"/>
            <a:ext cx="720064" cy="612040"/>
            <a:chOff x="5375920" y="800720"/>
            <a:chExt cx="720064" cy="612040"/>
          </a:xfrm>
        </p:grpSpPr>
        <p:sp>
          <p:nvSpPr>
            <p:cNvPr id="443" name="Google Shape;443;p6"/>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6"/>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6"/>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6" name="Google Shape;446;p6"/>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7" name="Google Shape;447;p6"/>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8" name="Google Shape;448;p6"/>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49" name="Google Shape;449;p6"/>
            <p:cNvCxnSpPr>
              <a:stCxn id="443" idx="4"/>
              <a:endCxn id="44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450" name="Google Shape;450;p6"/>
            <p:cNvCxnSpPr>
              <a:stCxn id="444" idx="6"/>
              <a:endCxn id="44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451" name="Google Shape;451;p6"/>
            <p:cNvCxnSpPr>
              <a:stCxn id="448" idx="4"/>
              <a:endCxn id="44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452" name="Google Shape;452;p6"/>
            <p:cNvCxnSpPr>
              <a:stCxn id="444" idx="6"/>
              <a:endCxn id="44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453" name="Google Shape;453;p6"/>
            <p:cNvCxnSpPr>
              <a:stCxn id="447" idx="7"/>
              <a:endCxn id="44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454" name="Google Shape;454;p6"/>
            <p:cNvCxnSpPr>
              <a:stCxn id="448" idx="4"/>
              <a:endCxn id="44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55" name="Google Shape;455;p6"/>
          <p:cNvGrpSpPr/>
          <p:nvPr/>
        </p:nvGrpSpPr>
        <p:grpSpPr>
          <a:xfrm>
            <a:off x="2043939" y="2092197"/>
            <a:ext cx="720064" cy="612040"/>
            <a:chOff x="5375920" y="800720"/>
            <a:chExt cx="720064" cy="612040"/>
          </a:xfrm>
        </p:grpSpPr>
        <p:sp>
          <p:nvSpPr>
            <p:cNvPr id="456" name="Google Shape;456;p6"/>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7" name="Google Shape;457;p6"/>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6"/>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0" name="Google Shape;460;p6"/>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1" name="Google Shape;461;p6"/>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62" name="Google Shape;462;p6"/>
            <p:cNvCxnSpPr>
              <a:stCxn id="456" idx="4"/>
              <a:endCxn id="45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463" name="Google Shape;463;p6"/>
            <p:cNvCxnSpPr>
              <a:stCxn id="457" idx="6"/>
              <a:endCxn id="45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464" name="Google Shape;464;p6"/>
            <p:cNvCxnSpPr>
              <a:stCxn id="461" idx="4"/>
              <a:endCxn id="45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465" name="Google Shape;465;p6"/>
            <p:cNvCxnSpPr>
              <a:stCxn id="457" idx="6"/>
              <a:endCxn id="45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466" name="Google Shape;466;p6"/>
            <p:cNvCxnSpPr>
              <a:stCxn id="460" idx="7"/>
              <a:endCxn id="45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467" name="Google Shape;467;p6"/>
            <p:cNvCxnSpPr>
              <a:stCxn id="461" idx="4"/>
              <a:endCxn id="46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68" name="Google Shape;468;p6"/>
          <p:cNvGrpSpPr/>
          <p:nvPr/>
        </p:nvGrpSpPr>
        <p:grpSpPr>
          <a:xfrm>
            <a:off x="2866572" y="2092197"/>
            <a:ext cx="720064" cy="612040"/>
            <a:chOff x="5375920" y="800720"/>
            <a:chExt cx="720064" cy="612040"/>
          </a:xfrm>
        </p:grpSpPr>
        <p:sp>
          <p:nvSpPr>
            <p:cNvPr id="469" name="Google Shape;469;p6"/>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6"/>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6"/>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6"/>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6"/>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75" name="Google Shape;475;p6"/>
            <p:cNvCxnSpPr>
              <a:stCxn id="469" idx="4"/>
              <a:endCxn id="47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476" name="Google Shape;476;p6"/>
            <p:cNvCxnSpPr>
              <a:stCxn id="470" idx="6"/>
              <a:endCxn id="46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477" name="Google Shape;477;p6"/>
            <p:cNvCxnSpPr>
              <a:stCxn id="474" idx="4"/>
              <a:endCxn id="47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478" name="Google Shape;478;p6"/>
            <p:cNvCxnSpPr>
              <a:stCxn id="470" idx="6"/>
              <a:endCxn id="47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479" name="Google Shape;479;p6"/>
            <p:cNvCxnSpPr>
              <a:stCxn id="473" idx="7"/>
              <a:endCxn id="47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480" name="Google Shape;480;p6"/>
            <p:cNvCxnSpPr>
              <a:stCxn id="474" idx="4"/>
              <a:endCxn id="47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481" name="Google Shape;481;p6"/>
          <p:cNvGrpSpPr/>
          <p:nvPr/>
        </p:nvGrpSpPr>
        <p:grpSpPr>
          <a:xfrm>
            <a:off x="3689205" y="2092197"/>
            <a:ext cx="720064" cy="612040"/>
            <a:chOff x="5375920" y="800720"/>
            <a:chExt cx="720064" cy="612040"/>
          </a:xfrm>
        </p:grpSpPr>
        <p:sp>
          <p:nvSpPr>
            <p:cNvPr id="482" name="Google Shape;482;p6"/>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6"/>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6"/>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5" name="Google Shape;485;p6"/>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6" name="Google Shape;486;p6"/>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6"/>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88" name="Google Shape;488;p6"/>
            <p:cNvCxnSpPr>
              <a:stCxn id="482" idx="4"/>
              <a:endCxn id="48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489" name="Google Shape;489;p6"/>
            <p:cNvCxnSpPr>
              <a:stCxn id="483" idx="6"/>
              <a:endCxn id="48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490" name="Google Shape;490;p6"/>
            <p:cNvCxnSpPr>
              <a:stCxn id="487" idx="4"/>
              <a:endCxn id="48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491" name="Google Shape;491;p6"/>
            <p:cNvCxnSpPr>
              <a:stCxn id="483" idx="6"/>
              <a:endCxn id="48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492" name="Google Shape;492;p6"/>
            <p:cNvCxnSpPr>
              <a:stCxn id="486" idx="7"/>
              <a:endCxn id="48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493" name="Google Shape;493;p6"/>
            <p:cNvCxnSpPr>
              <a:stCxn id="487" idx="4"/>
              <a:endCxn id="48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494" name="Google Shape;494;p6"/>
          <p:cNvGrpSpPr/>
          <p:nvPr/>
        </p:nvGrpSpPr>
        <p:grpSpPr>
          <a:xfrm>
            <a:off x="4511840" y="2092197"/>
            <a:ext cx="720064" cy="612040"/>
            <a:chOff x="5375920" y="800720"/>
            <a:chExt cx="720064" cy="612040"/>
          </a:xfrm>
        </p:grpSpPr>
        <p:sp>
          <p:nvSpPr>
            <p:cNvPr id="495" name="Google Shape;495;p6"/>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6" name="Google Shape;496;p6"/>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6"/>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6"/>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6"/>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0" name="Google Shape;500;p6"/>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01" name="Google Shape;501;p6"/>
            <p:cNvCxnSpPr>
              <a:stCxn id="495" idx="4"/>
              <a:endCxn id="49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502" name="Google Shape;502;p6"/>
            <p:cNvCxnSpPr>
              <a:stCxn id="496" idx="6"/>
              <a:endCxn id="49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503" name="Google Shape;503;p6"/>
            <p:cNvCxnSpPr>
              <a:stCxn id="500" idx="4"/>
              <a:endCxn id="49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504" name="Google Shape;504;p6"/>
            <p:cNvCxnSpPr>
              <a:stCxn id="496" idx="6"/>
              <a:endCxn id="49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505" name="Google Shape;505;p6"/>
            <p:cNvCxnSpPr>
              <a:stCxn id="499" idx="7"/>
              <a:endCxn id="49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506" name="Google Shape;506;p6"/>
            <p:cNvCxnSpPr>
              <a:stCxn id="500" idx="4"/>
              <a:endCxn id="49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grpSp>
        <p:nvGrpSpPr>
          <p:cNvPr id="507" name="Google Shape;507;p6"/>
          <p:cNvGrpSpPr/>
          <p:nvPr/>
        </p:nvGrpSpPr>
        <p:grpSpPr>
          <a:xfrm>
            <a:off x="2805482" y="5080501"/>
            <a:ext cx="432000" cy="432000"/>
            <a:chOff x="4217157" y="3563287"/>
            <a:chExt cx="432000" cy="432000"/>
          </a:xfrm>
        </p:grpSpPr>
        <p:sp>
          <p:nvSpPr>
            <p:cNvPr id="508" name="Google Shape;508;p6"/>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09" name="Google Shape;509;p6"/>
            <p:cNvPicPr preferRelativeResize="0"/>
            <p:nvPr/>
          </p:nvPicPr>
          <p:blipFill rotWithShape="1">
            <a:blip r:embed="rId3">
              <a:alphaModFix/>
            </a:blip>
            <a:srcRect/>
            <a:stretch/>
          </p:blipFill>
          <p:spPr>
            <a:xfrm>
              <a:off x="4278795" y="3624925"/>
              <a:ext cx="308725" cy="308725"/>
            </a:xfrm>
            <a:prstGeom prst="rect">
              <a:avLst/>
            </a:prstGeom>
            <a:noFill/>
            <a:ln>
              <a:noFill/>
            </a:ln>
          </p:spPr>
        </p:pic>
      </p:grpSp>
      <p:grpSp>
        <p:nvGrpSpPr>
          <p:cNvPr id="510" name="Google Shape;510;p6"/>
          <p:cNvGrpSpPr/>
          <p:nvPr/>
        </p:nvGrpSpPr>
        <p:grpSpPr>
          <a:xfrm>
            <a:off x="2015204" y="5584557"/>
            <a:ext cx="432000" cy="432000"/>
            <a:chOff x="4217157" y="3563287"/>
            <a:chExt cx="432000" cy="432000"/>
          </a:xfrm>
        </p:grpSpPr>
        <p:sp>
          <p:nvSpPr>
            <p:cNvPr id="511" name="Google Shape;511;p6"/>
            <p:cNvSpPr/>
            <p:nvPr/>
          </p:nvSpPr>
          <p:spPr>
            <a:xfrm>
              <a:off x="4217157" y="3563287"/>
              <a:ext cx="432000" cy="432000"/>
            </a:xfrm>
            <a:prstGeom prst="ellipse">
              <a:avLst/>
            </a:prstGeom>
            <a:solidFill>
              <a:srgbClr val="FFFFFF"/>
            </a:solidFill>
            <a:ln w="25400" cap="flat" cmpd="sng">
              <a:solidFill>
                <a:srgbClr val="799E2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2" name="Google Shape;512;p6"/>
            <p:cNvPicPr preferRelativeResize="0"/>
            <p:nvPr/>
          </p:nvPicPr>
          <p:blipFill rotWithShape="1">
            <a:blip r:embed="rId4">
              <a:alphaModFix/>
            </a:blip>
            <a:srcRect/>
            <a:stretch/>
          </p:blipFill>
          <p:spPr>
            <a:xfrm>
              <a:off x="4278795" y="3624925"/>
              <a:ext cx="308725" cy="308725"/>
            </a:xfrm>
            <a:prstGeom prst="rect">
              <a:avLst/>
            </a:prstGeom>
            <a:noFill/>
            <a:ln>
              <a:noFill/>
            </a:ln>
          </p:spPr>
        </p:pic>
      </p:grpSp>
      <p:grpSp>
        <p:nvGrpSpPr>
          <p:cNvPr id="513" name="Google Shape;513;p6"/>
          <p:cNvGrpSpPr/>
          <p:nvPr/>
        </p:nvGrpSpPr>
        <p:grpSpPr>
          <a:xfrm>
            <a:off x="2566673" y="5584557"/>
            <a:ext cx="432000" cy="432000"/>
            <a:chOff x="4217157" y="3563287"/>
            <a:chExt cx="432000" cy="432000"/>
          </a:xfrm>
        </p:grpSpPr>
        <p:sp>
          <p:nvSpPr>
            <p:cNvPr id="514" name="Google Shape;514;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5" name="Google Shape;515;p6"/>
            <p:cNvPicPr preferRelativeResize="0"/>
            <p:nvPr/>
          </p:nvPicPr>
          <p:blipFill rotWithShape="1">
            <a:blip r:embed="rId5">
              <a:alphaModFix/>
            </a:blip>
            <a:srcRect/>
            <a:stretch/>
          </p:blipFill>
          <p:spPr>
            <a:xfrm>
              <a:off x="4278795" y="3624925"/>
              <a:ext cx="308725" cy="308725"/>
            </a:xfrm>
            <a:prstGeom prst="rect">
              <a:avLst/>
            </a:prstGeom>
            <a:noFill/>
            <a:ln>
              <a:noFill/>
            </a:ln>
          </p:spPr>
        </p:pic>
      </p:grpSp>
      <p:grpSp>
        <p:nvGrpSpPr>
          <p:cNvPr id="516" name="Google Shape;516;p6"/>
          <p:cNvGrpSpPr/>
          <p:nvPr/>
        </p:nvGrpSpPr>
        <p:grpSpPr>
          <a:xfrm>
            <a:off x="3118142" y="5584557"/>
            <a:ext cx="432000" cy="432000"/>
            <a:chOff x="4217157" y="3563287"/>
            <a:chExt cx="432000" cy="432000"/>
          </a:xfrm>
        </p:grpSpPr>
        <p:sp>
          <p:nvSpPr>
            <p:cNvPr id="517" name="Google Shape;517;p6"/>
            <p:cNvSpPr/>
            <p:nvPr/>
          </p:nvSpPr>
          <p:spPr>
            <a:xfrm>
              <a:off x="4217157" y="3563287"/>
              <a:ext cx="432000" cy="432000"/>
            </a:xfrm>
            <a:prstGeom prst="ellipse">
              <a:avLst/>
            </a:prstGeom>
            <a:solidFill>
              <a:srgbClr val="FFFFFF"/>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8" name="Google Shape;518;p6"/>
            <p:cNvPicPr preferRelativeResize="0"/>
            <p:nvPr/>
          </p:nvPicPr>
          <p:blipFill rotWithShape="1">
            <a:blip r:embed="rId6">
              <a:alphaModFix/>
            </a:blip>
            <a:srcRect/>
            <a:stretch/>
          </p:blipFill>
          <p:spPr>
            <a:xfrm>
              <a:off x="4278795" y="3624925"/>
              <a:ext cx="308725" cy="308725"/>
            </a:xfrm>
            <a:prstGeom prst="rect">
              <a:avLst/>
            </a:prstGeom>
            <a:noFill/>
            <a:ln>
              <a:noFill/>
            </a:ln>
          </p:spPr>
        </p:pic>
      </p:grpSp>
      <p:grpSp>
        <p:nvGrpSpPr>
          <p:cNvPr id="519" name="Google Shape;519;p6"/>
          <p:cNvGrpSpPr/>
          <p:nvPr/>
        </p:nvGrpSpPr>
        <p:grpSpPr>
          <a:xfrm>
            <a:off x="3669610" y="5584557"/>
            <a:ext cx="432000" cy="432000"/>
            <a:chOff x="4217157" y="3563287"/>
            <a:chExt cx="432000" cy="432000"/>
          </a:xfrm>
        </p:grpSpPr>
        <p:sp>
          <p:nvSpPr>
            <p:cNvPr id="520" name="Google Shape;520;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1" name="Google Shape;521;p6"/>
            <p:cNvPicPr preferRelativeResize="0"/>
            <p:nvPr/>
          </p:nvPicPr>
          <p:blipFill rotWithShape="1">
            <a:blip r:embed="rId7">
              <a:alphaModFix/>
            </a:blip>
            <a:srcRect/>
            <a:stretch/>
          </p:blipFill>
          <p:spPr>
            <a:xfrm>
              <a:off x="4278795" y="3624925"/>
              <a:ext cx="308725" cy="308725"/>
            </a:xfrm>
            <a:prstGeom prst="rect">
              <a:avLst/>
            </a:prstGeom>
            <a:noFill/>
            <a:ln>
              <a:noFill/>
            </a:ln>
          </p:spPr>
        </p:pic>
      </p:grpSp>
      <p:pic>
        <p:nvPicPr>
          <p:cNvPr id="525" name="Google Shape;525;p6"/>
          <p:cNvPicPr preferRelativeResize="0"/>
          <p:nvPr/>
        </p:nvPicPr>
        <p:blipFill rotWithShape="1">
          <a:blip r:embed="rId8">
            <a:alphaModFix/>
          </a:blip>
          <a:srcRect/>
          <a:stretch/>
        </p:blipFill>
        <p:spPr>
          <a:xfrm>
            <a:off x="3165521" y="3829932"/>
            <a:ext cx="432000" cy="432000"/>
          </a:xfrm>
          <a:prstGeom prst="rect">
            <a:avLst/>
          </a:prstGeom>
          <a:noFill/>
          <a:ln>
            <a:noFill/>
          </a:ln>
        </p:spPr>
      </p:pic>
      <p:cxnSp>
        <p:nvCxnSpPr>
          <p:cNvPr id="526" name="Google Shape;526;p6"/>
          <p:cNvCxnSpPr/>
          <p:nvPr/>
        </p:nvCxnSpPr>
        <p:spPr>
          <a:xfrm>
            <a:off x="4749698" y="2956265"/>
            <a:ext cx="12700" cy="2952328"/>
          </a:xfrm>
          <a:prstGeom prst="curvedConnector3">
            <a:avLst>
              <a:gd name="adj1" fmla="val 4845811"/>
            </a:avLst>
          </a:prstGeom>
          <a:noFill/>
          <a:ln w="187325" cap="flat" cmpd="sng">
            <a:solidFill>
              <a:srgbClr val="E1E6F5"/>
            </a:solidFill>
            <a:prstDash val="solid"/>
            <a:miter lim="800000"/>
            <a:headEnd type="triangle" w="sm" len="sm"/>
            <a:tailEnd type="triangle" w="sm" len="sm"/>
          </a:ln>
        </p:spPr>
      </p:cxnSp>
      <p:cxnSp>
        <p:nvCxnSpPr>
          <p:cNvPr id="527" name="Google Shape;527;p6"/>
          <p:cNvCxnSpPr/>
          <p:nvPr/>
        </p:nvCxnSpPr>
        <p:spPr>
          <a:xfrm>
            <a:off x="1365322" y="2956265"/>
            <a:ext cx="72008" cy="2952328"/>
          </a:xfrm>
          <a:prstGeom prst="curvedConnector3">
            <a:avLst>
              <a:gd name="adj1" fmla="val -877944"/>
            </a:avLst>
          </a:prstGeom>
          <a:noFill/>
          <a:ln w="187325" cap="flat" cmpd="sng">
            <a:solidFill>
              <a:srgbClr val="E1E6F5"/>
            </a:solidFill>
            <a:prstDash val="solid"/>
            <a:miter lim="800000"/>
            <a:headEnd type="triangle" w="sm" len="sm"/>
            <a:tailEnd type="triangle" w="sm" len="sm"/>
          </a:ln>
        </p:spPr>
      </p:cxnSp>
      <p:sp>
        <p:nvSpPr>
          <p:cNvPr id="528" name="Google Shape;528;p6"/>
          <p:cNvSpPr/>
          <p:nvPr/>
        </p:nvSpPr>
        <p:spPr>
          <a:xfrm>
            <a:off x="1797370" y="2829521"/>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9" name="Google Shape;529;p6"/>
          <p:cNvSpPr/>
          <p:nvPr/>
        </p:nvSpPr>
        <p:spPr>
          <a:xfrm rot="10800000">
            <a:off x="3957611" y="2776245"/>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02" name="Ryhmä 101">
            <a:extLst>
              <a:ext uri="{FF2B5EF4-FFF2-40B4-BE49-F238E27FC236}">
                <a16:creationId xmlns:a16="http://schemas.microsoft.com/office/drawing/2014/main" id="{D7B034C0-9BC9-4D35-BCB7-8E20BBB9F14C}"/>
              </a:ext>
            </a:extLst>
          </p:cNvPr>
          <p:cNvGrpSpPr/>
          <p:nvPr/>
        </p:nvGrpSpPr>
        <p:grpSpPr>
          <a:xfrm>
            <a:off x="2574272" y="3781610"/>
            <a:ext cx="507303" cy="483955"/>
            <a:chOff x="899592" y="3147814"/>
            <a:chExt cx="432000" cy="432000"/>
          </a:xfrm>
        </p:grpSpPr>
        <p:sp>
          <p:nvSpPr>
            <p:cNvPr id="103" name="Ellipsi 102">
              <a:extLst>
                <a:ext uri="{FF2B5EF4-FFF2-40B4-BE49-F238E27FC236}">
                  <a16:creationId xmlns:a16="http://schemas.microsoft.com/office/drawing/2014/main" id="{B87417B0-E905-4592-A947-31A36E0EE0B0}"/>
                </a:ext>
              </a:extLst>
            </p:cNvPr>
            <p:cNvSpPr/>
            <p:nvPr/>
          </p:nvSpPr>
          <p:spPr>
            <a:xfrm>
              <a:off x="899592" y="3147814"/>
              <a:ext cx="432000" cy="432000"/>
            </a:xfrm>
            <a:prstGeom prst="ellipse">
              <a:avLst/>
            </a:prstGeom>
            <a:solidFill>
              <a:srgbClr val="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Arial"/>
                <a:sym typeface="Arial"/>
              </a:endParaRPr>
            </a:p>
          </p:txBody>
        </p:sp>
        <p:pic>
          <p:nvPicPr>
            <p:cNvPr id="104" name="Kuva 103">
              <a:extLst>
                <a:ext uri="{FF2B5EF4-FFF2-40B4-BE49-F238E27FC236}">
                  <a16:creationId xmlns:a16="http://schemas.microsoft.com/office/drawing/2014/main" id="{99EB5601-F4E0-46C6-953B-3E99F6572C6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899624" y="3219854"/>
              <a:ext cx="288000" cy="288000"/>
            </a:xfrm>
            <a:prstGeom prst="rect">
              <a:avLst/>
            </a:prstGeom>
          </p:spPr>
        </p:pic>
        <p:pic>
          <p:nvPicPr>
            <p:cNvPr id="105" name="Kuva 104">
              <a:extLst>
                <a:ext uri="{FF2B5EF4-FFF2-40B4-BE49-F238E27FC236}">
                  <a16:creationId xmlns:a16="http://schemas.microsoft.com/office/drawing/2014/main" id="{EEFAFEEE-A74D-49E9-A52C-31B613E8993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971632" y="3219854"/>
              <a:ext cx="288000" cy="288000"/>
            </a:xfrm>
            <a:prstGeom prst="rect">
              <a:avLst/>
            </a:prstGeom>
          </p:spPr>
        </p:pic>
        <p:pic>
          <p:nvPicPr>
            <p:cNvPr id="106" name="Kuva 105">
              <a:extLst>
                <a:ext uri="{FF2B5EF4-FFF2-40B4-BE49-F238E27FC236}">
                  <a16:creationId xmlns:a16="http://schemas.microsoft.com/office/drawing/2014/main" id="{F1039ADA-042B-4F5D-A680-82D9D4E43AD8}"/>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1043592" y="3219854"/>
              <a:ext cx="288000" cy="288000"/>
            </a:xfrm>
            <a:prstGeom prst="rect">
              <a:avLst/>
            </a:prstGeom>
          </p:spPr>
        </p:pic>
      </p:grpSp>
      <p:sp>
        <p:nvSpPr>
          <p:cNvPr id="98" name="Suorakulmio 97">
            <a:extLst>
              <a:ext uri="{FF2B5EF4-FFF2-40B4-BE49-F238E27FC236}">
                <a16:creationId xmlns:a16="http://schemas.microsoft.com/office/drawing/2014/main" id="{D93DCCEE-8BAB-4094-9305-1671ABA18D7A}"/>
              </a:ext>
            </a:extLst>
          </p:cNvPr>
          <p:cNvSpPr/>
          <p:nvPr/>
        </p:nvSpPr>
        <p:spPr>
          <a:xfrm>
            <a:off x="5724872" y="1351127"/>
            <a:ext cx="6216711" cy="4995081"/>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Asetetut ryhmät valitsevat tehtävänsä puitteissa seurattavakseen ohjelmia, strategioita, suunnitelmia ja kehittämistoimenpiteitä. Nämä kirjataan syötteiksi käsittelyyn.</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Sihteeristö vastaanottaa syötteet ja jatkojalostaa niitä yhteistyössä asetettujen ryhmien kanssa. Sihteeristö ja asetetut ryhmät sopivat tarpeenmukaisesta käsittelytavasta. Tarvittaessa koordinaatioryhmästä haetaan asiantuntija-apua.</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Yhteistyössä koordinaatioryhmän kanssa sihteeristö käsittelee syötettä tarpeenmukaisten verkostojen ja ekosysteemien kanssa. Asetetut ryhmät pidetään ajan tasalla ja tarvittaessa mukana käsittelyssä. Käsittelyyn aktivoidaan myös muita tarpeenmukaisia asiantuntijoita, verkostoja ja ekosysteemejä.</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Asetetut ryhmät tekevät tarvittaessa linjauksia ja suosituksia.</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Linjauksista ja suosituksista viestitään avoimesti, läpinäkyvästi ja tarpeenmukaisesti.</a:t>
            </a:r>
          </a:p>
        </p:txBody>
      </p:sp>
      <p:sp>
        <p:nvSpPr>
          <p:cNvPr id="2" name="Ellipsi 1">
            <a:extLst>
              <a:ext uri="{FF2B5EF4-FFF2-40B4-BE49-F238E27FC236}">
                <a16:creationId xmlns:a16="http://schemas.microsoft.com/office/drawing/2014/main" id="{3025A93C-0B70-4DA7-A7BE-95F811F71864}"/>
              </a:ext>
            </a:extLst>
          </p:cNvPr>
          <p:cNvSpPr/>
          <p:nvPr/>
        </p:nvSpPr>
        <p:spPr>
          <a:xfrm>
            <a:off x="1696353" y="5067050"/>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1</a:t>
            </a:r>
          </a:p>
        </p:txBody>
      </p:sp>
      <p:sp>
        <p:nvSpPr>
          <p:cNvPr id="100" name="Ellipsi 99">
            <a:extLst>
              <a:ext uri="{FF2B5EF4-FFF2-40B4-BE49-F238E27FC236}">
                <a16:creationId xmlns:a16="http://schemas.microsoft.com/office/drawing/2014/main" id="{20CD9EC1-00FB-4D83-AD2C-35CDD8E3587F}"/>
              </a:ext>
            </a:extLst>
          </p:cNvPr>
          <p:cNvSpPr/>
          <p:nvPr/>
        </p:nvSpPr>
        <p:spPr>
          <a:xfrm>
            <a:off x="1598431" y="3728313"/>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2</a:t>
            </a:r>
          </a:p>
        </p:txBody>
      </p:sp>
      <p:sp>
        <p:nvSpPr>
          <p:cNvPr id="101" name="Ellipsi 100">
            <a:extLst>
              <a:ext uri="{FF2B5EF4-FFF2-40B4-BE49-F238E27FC236}">
                <a16:creationId xmlns:a16="http://schemas.microsoft.com/office/drawing/2014/main" id="{B7F807D8-C3EF-44F4-91D7-F202BF054DA2}"/>
              </a:ext>
            </a:extLst>
          </p:cNvPr>
          <p:cNvSpPr/>
          <p:nvPr/>
        </p:nvSpPr>
        <p:spPr>
          <a:xfrm>
            <a:off x="2410673" y="2488985"/>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3</a:t>
            </a:r>
          </a:p>
        </p:txBody>
      </p:sp>
      <p:sp>
        <p:nvSpPr>
          <p:cNvPr id="107" name="Ellipsi 106">
            <a:extLst>
              <a:ext uri="{FF2B5EF4-FFF2-40B4-BE49-F238E27FC236}">
                <a16:creationId xmlns:a16="http://schemas.microsoft.com/office/drawing/2014/main" id="{80E7AE28-F412-45BE-B0D3-1B1B738445C8}"/>
              </a:ext>
            </a:extLst>
          </p:cNvPr>
          <p:cNvSpPr/>
          <p:nvPr/>
        </p:nvSpPr>
        <p:spPr>
          <a:xfrm>
            <a:off x="3125046" y="5062910"/>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4</a:t>
            </a:r>
          </a:p>
        </p:txBody>
      </p:sp>
      <p:sp>
        <p:nvSpPr>
          <p:cNvPr id="108" name="Ellipsi 107">
            <a:extLst>
              <a:ext uri="{FF2B5EF4-FFF2-40B4-BE49-F238E27FC236}">
                <a16:creationId xmlns:a16="http://schemas.microsoft.com/office/drawing/2014/main" id="{57EBE1B8-0D11-4E91-AB53-50BBA8C07B1A}"/>
              </a:ext>
            </a:extLst>
          </p:cNvPr>
          <p:cNvSpPr/>
          <p:nvPr/>
        </p:nvSpPr>
        <p:spPr>
          <a:xfrm>
            <a:off x="4246835" y="3637594"/>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5</a:t>
            </a:r>
          </a:p>
        </p:txBody>
      </p:sp>
    </p:spTree>
    <p:extLst>
      <p:ext uri="{BB962C8B-B14F-4D97-AF65-F5344CB8AC3E}">
        <p14:creationId xmlns:p14="http://schemas.microsoft.com/office/powerpoint/2010/main" val="2378909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8"/>
          <p:cNvSpPr txBox="1">
            <a:spLocks noGrp="1"/>
          </p:cNvSpPr>
          <p:nvPr>
            <p:ph type="title"/>
          </p:nvPr>
        </p:nvSpPr>
        <p:spPr>
          <a:xfrm>
            <a:off x="653100" y="193825"/>
            <a:ext cx="11065800" cy="786900"/>
          </a:xfrm>
          <a:prstGeom prst="rect">
            <a:avLst/>
          </a:prstGeom>
          <a:noFill/>
          <a:ln>
            <a:noFill/>
          </a:ln>
        </p:spPr>
        <p:txBody>
          <a:bodyPr spcFirstLastPara="1" wrap="square" lIns="0" tIns="0" rIns="0" bIns="0" anchor="ctr" anchorCtr="0">
            <a:normAutofit/>
          </a:bodyPr>
          <a:lstStyle/>
          <a:p>
            <a:pPr marL="0" lvl="0" indent="0" algn="l" rtl="0">
              <a:lnSpc>
                <a:spcPct val="95000"/>
              </a:lnSpc>
              <a:spcBef>
                <a:spcPts val="0"/>
              </a:spcBef>
              <a:spcAft>
                <a:spcPts val="0"/>
              </a:spcAft>
              <a:buClr>
                <a:schemeClr val="dk2"/>
              </a:buClr>
              <a:buSzPts val="3600"/>
              <a:buFont typeface="Arial Narrow"/>
              <a:buNone/>
            </a:pPr>
            <a:r>
              <a:rPr lang="fi-FI"/>
              <a:t>Tiedonhallinnan yhteistyön tarkoitus pähkinänkuoressa</a:t>
            </a:r>
            <a:endParaRPr>
              <a:solidFill>
                <a:srgbClr val="FF0000"/>
              </a:solidFill>
            </a:endParaRPr>
          </a:p>
        </p:txBody>
      </p:sp>
      <p:sp>
        <p:nvSpPr>
          <p:cNvPr id="575" name="Google Shape;575;p8"/>
          <p:cNvSpPr txBox="1">
            <a:spLocks noGrp="1"/>
          </p:cNvSpPr>
          <p:nvPr>
            <p:ph type="body" idx="1"/>
          </p:nvPr>
        </p:nvSpPr>
        <p:spPr>
          <a:xfrm>
            <a:off x="527381" y="1196752"/>
            <a:ext cx="10800608" cy="5280586"/>
          </a:xfrm>
          <a:prstGeom prst="rect">
            <a:avLst/>
          </a:prstGeom>
          <a:noFill/>
          <a:ln>
            <a:noFill/>
          </a:ln>
        </p:spPr>
        <p:txBody>
          <a:bodyPr spcFirstLastPara="1" wrap="square" lIns="0" tIns="0" rIns="0" bIns="0" anchor="t" anchorCtr="0">
            <a:normAutofit/>
          </a:bodyPr>
          <a:lstStyle/>
          <a:p>
            <a:pPr marL="360363" lvl="0" indent="-360363" algn="l" rtl="0">
              <a:lnSpc>
                <a:spcPct val="70000"/>
              </a:lnSpc>
              <a:spcBef>
                <a:spcPts val="2000"/>
              </a:spcBef>
              <a:spcAft>
                <a:spcPts val="0"/>
              </a:spcAft>
              <a:buSzPts val="2405"/>
              <a:buChar char="•"/>
            </a:pPr>
            <a:r>
              <a:rPr lang="fi-FI" sz="2800" dirty="0"/>
              <a:t>Yhteistyön tarkoituksena on edistää tiedonhallintalain tarkoituksen toteuttamista sekä julkisen hallinnon tiedonhallintaan liittyvien toimintatapojen ja palveluiden yhteistä kehittämistä, tavoitteellisuutta, seurantaa ja vaikuttavuutta</a:t>
            </a:r>
            <a:endParaRPr dirty="0"/>
          </a:p>
          <a:p>
            <a:pPr marL="360363" lvl="0" indent="-360363" algn="l" rtl="0">
              <a:lnSpc>
                <a:spcPct val="70000"/>
              </a:lnSpc>
              <a:spcBef>
                <a:spcPts val="2000"/>
              </a:spcBef>
              <a:spcAft>
                <a:spcPts val="0"/>
              </a:spcAft>
              <a:buSzPts val="2405"/>
              <a:buChar char="•"/>
            </a:pPr>
            <a:r>
              <a:rPr lang="fi-FI" dirty="0">
                <a:solidFill>
                  <a:schemeClr val="tx1"/>
                </a:solidFill>
              </a:rPr>
              <a:t>Yhteistyössä:</a:t>
            </a:r>
            <a:endParaRPr dirty="0">
              <a:solidFill>
                <a:schemeClr val="tx1"/>
              </a:solidFill>
            </a:endParaRPr>
          </a:p>
          <a:p>
            <a:pPr marL="817563" lvl="1" indent="-360363" algn="l" rtl="0">
              <a:lnSpc>
                <a:spcPct val="70000"/>
              </a:lnSpc>
              <a:spcBef>
                <a:spcPts val="2000"/>
              </a:spcBef>
              <a:spcAft>
                <a:spcPts val="0"/>
              </a:spcAft>
              <a:buSzPts val="2405"/>
              <a:buChar char="•"/>
            </a:pPr>
            <a:r>
              <a:rPr lang="fi-FI" dirty="0">
                <a:solidFill>
                  <a:schemeClr val="tx1"/>
                </a:solidFill>
              </a:rPr>
              <a:t>seurataan julkisen hallinnon digitalisaation, tiedonhallinnan ja tieto- ja viestintäteknisten palvelujen kehittymistä, muutoksia ja vaikutuksia</a:t>
            </a:r>
            <a:endParaRPr dirty="0">
              <a:solidFill>
                <a:schemeClr val="tx1"/>
              </a:solidFill>
            </a:endParaRPr>
          </a:p>
          <a:p>
            <a:pPr marL="817563" lvl="1" indent="-360363" algn="l" rtl="0">
              <a:lnSpc>
                <a:spcPct val="70000"/>
              </a:lnSpc>
              <a:spcBef>
                <a:spcPts val="2000"/>
              </a:spcBef>
              <a:spcAft>
                <a:spcPts val="0"/>
              </a:spcAft>
              <a:buSzPts val="2405"/>
              <a:buChar char="•"/>
            </a:pPr>
            <a:r>
              <a:rPr lang="fi-FI" dirty="0">
                <a:solidFill>
                  <a:schemeClr val="tx1"/>
                </a:solidFill>
              </a:rPr>
              <a:t>arvioidaan julkisen hallinnon tehtäviin, palvelu- ja hallintorakenteisiin sekä tietojärjestelmiin suunniteltujen muutosten vaikutuksia julkisen hallinnon viranomaisten toimintaan</a:t>
            </a:r>
            <a:endParaRPr dirty="0">
              <a:solidFill>
                <a:schemeClr val="tx1"/>
              </a:solidFill>
            </a:endParaRPr>
          </a:p>
          <a:p>
            <a:pPr marL="817563" lvl="1" indent="-360363" algn="l" rtl="0">
              <a:lnSpc>
                <a:spcPct val="70000"/>
              </a:lnSpc>
              <a:spcBef>
                <a:spcPts val="2000"/>
              </a:spcBef>
              <a:spcAft>
                <a:spcPts val="0"/>
              </a:spcAft>
              <a:buSzPts val="2405"/>
              <a:buChar char="•"/>
            </a:pPr>
            <a:r>
              <a:rPr lang="fi-FI" dirty="0">
                <a:solidFill>
                  <a:schemeClr val="tx1"/>
                </a:solidFill>
              </a:rPr>
              <a:t>käsitellään julkisen hallinnon toimintaan vaikuttavia periaatteellisesti tärkeitä ja laajakantoisia julkisen hallinnon toimintaan, tiedonhallintaan ja tietojärjestelmiin liittyviä kehittämisprojekteja, lainsäädäntöhankkeita sekä rakenteellisia uudistuksia.</a:t>
            </a:r>
            <a:endParaRPr dirty="0">
              <a:solidFill>
                <a:schemeClr val="tx1"/>
              </a:solidFill>
            </a:endParaRPr>
          </a:p>
        </p:txBody>
      </p:sp>
      <p:sp>
        <p:nvSpPr>
          <p:cNvPr id="576" name="Google Shape;576;p8"/>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900"/>
              <a:buNone/>
            </a:pPr>
            <a:fld id="{00000000-1234-1234-1234-123412341234}" type="slidenum">
              <a:rPr lang="fi-FI"/>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
          <p:cNvSpPr txBox="1">
            <a:spLocks noGrp="1"/>
          </p:cNvSpPr>
          <p:nvPr>
            <p:ph type="title"/>
          </p:nvPr>
        </p:nvSpPr>
        <p:spPr>
          <a:xfrm>
            <a:off x="502538" y="291600"/>
            <a:ext cx="11159474" cy="962760"/>
          </a:xfrm>
          <a:prstGeom prst="rect">
            <a:avLst/>
          </a:prstGeom>
          <a:noFill/>
          <a:ln>
            <a:noFill/>
          </a:ln>
        </p:spPr>
        <p:txBody>
          <a:bodyPr spcFirstLastPara="1" wrap="square" lIns="0" tIns="0" rIns="0" bIns="0" anchor="ctr" anchorCtr="0">
            <a:noAutofit/>
          </a:bodyPr>
          <a:lstStyle/>
          <a:p>
            <a:r>
              <a:rPr lang="fi-FI" sz="3200" dirty="0"/>
              <a:t>E. Lainvalmistelu, jota asetetut ryhmät päättävät seurata</a:t>
            </a:r>
            <a:r>
              <a:rPr lang="fi-FI" sz="3200" dirty="0">
                <a:solidFill>
                  <a:srgbClr val="FF0000"/>
                </a:solidFill>
              </a:rPr>
              <a:t> </a:t>
            </a:r>
            <a:r>
              <a:rPr lang="fi-FI" sz="3200" dirty="0"/>
              <a:t>(esimerkki)</a:t>
            </a:r>
          </a:p>
        </p:txBody>
      </p:sp>
      <p:sp>
        <p:nvSpPr>
          <p:cNvPr id="436" name="Google Shape;436;p6"/>
          <p:cNvSpPr txBox="1">
            <a:spLocks noGrp="1"/>
          </p:cNvSpPr>
          <p:nvPr>
            <p:ph type="sldNum" idx="12"/>
          </p:nvPr>
        </p:nvSpPr>
        <p:spPr>
          <a:xfrm>
            <a:off x="400528" y="6471034"/>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0" cap="none" spc="0" normalizeH="0" baseline="0" noProof="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40</a:t>
            </a:fld>
            <a:endParaRPr kumimoji="0" sz="900" b="0" i="0" u="none" strike="noStrike" kern="0" cap="none" spc="0" normalizeH="0" baseline="0" noProof="0">
              <a:ln>
                <a:noFill/>
              </a:ln>
              <a:solidFill>
                <a:srgbClr val="365ABD"/>
              </a:solidFill>
              <a:effectLst/>
              <a:uLnTx/>
              <a:uFillTx/>
              <a:latin typeface="Arial"/>
              <a:cs typeface="Arial"/>
              <a:sym typeface="Arial"/>
            </a:endParaRPr>
          </a:p>
        </p:txBody>
      </p:sp>
      <p:sp>
        <p:nvSpPr>
          <p:cNvPr id="439" name="Google Shape;439;p6"/>
          <p:cNvSpPr/>
          <p:nvPr/>
        </p:nvSpPr>
        <p:spPr>
          <a:xfrm>
            <a:off x="1653354" y="4666391"/>
            <a:ext cx="2880320" cy="1563476"/>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a:ln>
                  <a:noFill/>
                </a:ln>
                <a:solidFill>
                  <a:srgbClr val="365ABD"/>
                </a:solidFill>
                <a:effectLst/>
                <a:uLnTx/>
                <a:uFillTx/>
                <a:latin typeface="Arial"/>
                <a:ea typeface="Arial"/>
                <a:cs typeface="Arial"/>
                <a:sym typeface="Arial"/>
              </a:rPr>
              <a:t>Asetetut ryhmät</a:t>
            </a:r>
            <a:endParaRPr kumimoji="0" sz="1600" b="0" i="0" u="none" strike="noStrike" kern="0" cap="none" spc="0" normalizeH="0" baseline="0" noProof="0">
              <a:ln>
                <a:noFill/>
              </a:ln>
              <a:solidFill>
                <a:srgbClr val="365ABD"/>
              </a:solidFill>
              <a:effectLst/>
              <a:uLnTx/>
              <a:uFillTx/>
              <a:latin typeface="Arial"/>
              <a:ea typeface="Arial"/>
              <a:cs typeface="Arial"/>
              <a:sym typeface="Arial"/>
            </a:endParaRPr>
          </a:p>
        </p:txBody>
      </p:sp>
      <p:sp>
        <p:nvSpPr>
          <p:cNvPr id="440" name="Google Shape;440;p6"/>
          <p:cNvSpPr/>
          <p:nvPr/>
        </p:nvSpPr>
        <p:spPr>
          <a:xfrm>
            <a:off x="1653354" y="3205530"/>
            <a:ext cx="2880320" cy="1250638"/>
          </a:xfrm>
          <a:prstGeom prst="rect">
            <a:avLst/>
          </a:prstGeom>
          <a:solidFill>
            <a:schemeClr val="lt1"/>
          </a:solidFill>
          <a:ln w="12700" cap="flat" cmpd="sng">
            <a:solidFill>
              <a:schemeClr val="dk2"/>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dirty="0">
                <a:ln>
                  <a:noFill/>
                </a:ln>
                <a:solidFill>
                  <a:srgbClr val="365ABD"/>
                </a:solidFill>
                <a:effectLst/>
                <a:uLnTx/>
                <a:uFillTx/>
                <a:latin typeface="Arial"/>
                <a:ea typeface="Arial"/>
                <a:cs typeface="Arial"/>
                <a:sym typeface="Arial"/>
              </a:rPr>
              <a:t>Sihteeristö ja koordinaatioryhmä</a:t>
            </a:r>
            <a:endParaRPr kumimoji="0" sz="1200" b="0" i="0" u="none" strike="noStrike" kern="0" cap="none" spc="0" normalizeH="0" baseline="0" noProof="0" dirty="0">
              <a:ln>
                <a:noFill/>
              </a:ln>
              <a:solidFill>
                <a:srgbClr val="365ABD"/>
              </a:solidFill>
              <a:effectLst/>
              <a:uLnTx/>
              <a:uFillTx/>
              <a:latin typeface="Arial"/>
              <a:ea typeface="Arial"/>
              <a:cs typeface="Arial"/>
              <a:sym typeface="Arial"/>
            </a:endParaRPr>
          </a:p>
        </p:txBody>
      </p:sp>
      <p:sp>
        <p:nvSpPr>
          <p:cNvPr id="441" name="Google Shape;441;p6"/>
          <p:cNvSpPr/>
          <p:nvPr/>
        </p:nvSpPr>
        <p:spPr>
          <a:xfrm>
            <a:off x="1169774" y="1480101"/>
            <a:ext cx="3765914" cy="143739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800" b="0" i="0" u="none" strike="noStrike" kern="0" cap="none" spc="0" normalizeH="0" baseline="0" noProof="0">
                <a:ln>
                  <a:noFill/>
                </a:ln>
                <a:solidFill>
                  <a:srgbClr val="365ABD"/>
                </a:solidFill>
                <a:effectLst/>
                <a:uLnTx/>
                <a:uFillTx/>
                <a:latin typeface="Arial"/>
                <a:ea typeface="Arial"/>
                <a:cs typeface="Arial"/>
                <a:sym typeface="Arial"/>
              </a:rPr>
              <a:t>Toimijat, verkostot ja ekosysteemit</a:t>
            </a:r>
            <a:endParaRPr kumimoji="0" sz="1800" b="0" i="0" u="none" strike="noStrike" kern="0" cap="none" spc="0" normalizeH="0" baseline="0" noProof="0">
              <a:ln>
                <a:noFill/>
              </a:ln>
              <a:solidFill>
                <a:srgbClr val="365ABD"/>
              </a:solidFill>
              <a:effectLst/>
              <a:uLnTx/>
              <a:uFillTx/>
              <a:latin typeface="Arial"/>
              <a:ea typeface="Arial"/>
              <a:cs typeface="Arial"/>
              <a:sym typeface="Arial"/>
            </a:endParaRPr>
          </a:p>
        </p:txBody>
      </p:sp>
      <p:grpSp>
        <p:nvGrpSpPr>
          <p:cNvPr id="442" name="Google Shape;442;p6"/>
          <p:cNvGrpSpPr/>
          <p:nvPr/>
        </p:nvGrpSpPr>
        <p:grpSpPr>
          <a:xfrm>
            <a:off x="1221306" y="2092197"/>
            <a:ext cx="720064" cy="612040"/>
            <a:chOff x="5375920" y="800720"/>
            <a:chExt cx="720064" cy="612040"/>
          </a:xfrm>
        </p:grpSpPr>
        <p:sp>
          <p:nvSpPr>
            <p:cNvPr id="443" name="Google Shape;443;p6"/>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6"/>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6"/>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6" name="Google Shape;446;p6"/>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7" name="Google Shape;447;p6"/>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8" name="Google Shape;448;p6"/>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49" name="Google Shape;449;p6"/>
            <p:cNvCxnSpPr>
              <a:stCxn id="443" idx="4"/>
              <a:endCxn id="44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450" name="Google Shape;450;p6"/>
            <p:cNvCxnSpPr>
              <a:stCxn id="444" idx="6"/>
              <a:endCxn id="44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451" name="Google Shape;451;p6"/>
            <p:cNvCxnSpPr>
              <a:stCxn id="448" idx="4"/>
              <a:endCxn id="44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452" name="Google Shape;452;p6"/>
            <p:cNvCxnSpPr>
              <a:stCxn id="444" idx="6"/>
              <a:endCxn id="44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453" name="Google Shape;453;p6"/>
            <p:cNvCxnSpPr>
              <a:stCxn id="447" idx="7"/>
              <a:endCxn id="44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454" name="Google Shape;454;p6"/>
            <p:cNvCxnSpPr>
              <a:stCxn id="448" idx="4"/>
              <a:endCxn id="44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55" name="Google Shape;455;p6"/>
          <p:cNvGrpSpPr/>
          <p:nvPr/>
        </p:nvGrpSpPr>
        <p:grpSpPr>
          <a:xfrm>
            <a:off x="2043939" y="2092197"/>
            <a:ext cx="720064" cy="612040"/>
            <a:chOff x="5375920" y="800720"/>
            <a:chExt cx="720064" cy="612040"/>
          </a:xfrm>
        </p:grpSpPr>
        <p:sp>
          <p:nvSpPr>
            <p:cNvPr id="456" name="Google Shape;456;p6"/>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7" name="Google Shape;457;p6"/>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6"/>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0" name="Google Shape;460;p6"/>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1" name="Google Shape;461;p6"/>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62" name="Google Shape;462;p6"/>
            <p:cNvCxnSpPr>
              <a:stCxn id="456" idx="4"/>
              <a:endCxn id="45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463" name="Google Shape;463;p6"/>
            <p:cNvCxnSpPr>
              <a:stCxn id="457" idx="6"/>
              <a:endCxn id="45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464" name="Google Shape;464;p6"/>
            <p:cNvCxnSpPr>
              <a:stCxn id="461" idx="4"/>
              <a:endCxn id="45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465" name="Google Shape;465;p6"/>
            <p:cNvCxnSpPr>
              <a:stCxn id="457" idx="6"/>
              <a:endCxn id="45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466" name="Google Shape;466;p6"/>
            <p:cNvCxnSpPr>
              <a:stCxn id="460" idx="7"/>
              <a:endCxn id="45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467" name="Google Shape;467;p6"/>
            <p:cNvCxnSpPr>
              <a:stCxn id="461" idx="4"/>
              <a:endCxn id="46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68" name="Google Shape;468;p6"/>
          <p:cNvGrpSpPr/>
          <p:nvPr/>
        </p:nvGrpSpPr>
        <p:grpSpPr>
          <a:xfrm>
            <a:off x="2866572" y="2092197"/>
            <a:ext cx="720064" cy="612040"/>
            <a:chOff x="5375920" y="800720"/>
            <a:chExt cx="720064" cy="612040"/>
          </a:xfrm>
        </p:grpSpPr>
        <p:sp>
          <p:nvSpPr>
            <p:cNvPr id="469" name="Google Shape;469;p6"/>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6"/>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6"/>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6"/>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6"/>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75" name="Google Shape;475;p6"/>
            <p:cNvCxnSpPr>
              <a:stCxn id="469" idx="4"/>
              <a:endCxn id="47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476" name="Google Shape;476;p6"/>
            <p:cNvCxnSpPr>
              <a:stCxn id="470" idx="6"/>
              <a:endCxn id="46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477" name="Google Shape;477;p6"/>
            <p:cNvCxnSpPr>
              <a:stCxn id="474" idx="4"/>
              <a:endCxn id="47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478" name="Google Shape;478;p6"/>
            <p:cNvCxnSpPr>
              <a:stCxn id="470" idx="6"/>
              <a:endCxn id="47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479" name="Google Shape;479;p6"/>
            <p:cNvCxnSpPr>
              <a:stCxn id="473" idx="7"/>
              <a:endCxn id="47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480" name="Google Shape;480;p6"/>
            <p:cNvCxnSpPr>
              <a:stCxn id="474" idx="4"/>
              <a:endCxn id="47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481" name="Google Shape;481;p6"/>
          <p:cNvGrpSpPr/>
          <p:nvPr/>
        </p:nvGrpSpPr>
        <p:grpSpPr>
          <a:xfrm>
            <a:off x="3689205" y="2092197"/>
            <a:ext cx="720064" cy="612040"/>
            <a:chOff x="5375920" y="800720"/>
            <a:chExt cx="720064" cy="612040"/>
          </a:xfrm>
        </p:grpSpPr>
        <p:sp>
          <p:nvSpPr>
            <p:cNvPr id="482" name="Google Shape;482;p6"/>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6"/>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6"/>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5" name="Google Shape;485;p6"/>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6" name="Google Shape;486;p6"/>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6"/>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88" name="Google Shape;488;p6"/>
            <p:cNvCxnSpPr>
              <a:stCxn id="482" idx="4"/>
              <a:endCxn id="48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489" name="Google Shape;489;p6"/>
            <p:cNvCxnSpPr>
              <a:stCxn id="483" idx="6"/>
              <a:endCxn id="48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490" name="Google Shape;490;p6"/>
            <p:cNvCxnSpPr>
              <a:stCxn id="487" idx="4"/>
              <a:endCxn id="48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491" name="Google Shape;491;p6"/>
            <p:cNvCxnSpPr>
              <a:stCxn id="483" idx="6"/>
              <a:endCxn id="48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492" name="Google Shape;492;p6"/>
            <p:cNvCxnSpPr>
              <a:stCxn id="486" idx="7"/>
              <a:endCxn id="48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493" name="Google Shape;493;p6"/>
            <p:cNvCxnSpPr>
              <a:stCxn id="487" idx="4"/>
              <a:endCxn id="48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494" name="Google Shape;494;p6"/>
          <p:cNvGrpSpPr/>
          <p:nvPr/>
        </p:nvGrpSpPr>
        <p:grpSpPr>
          <a:xfrm>
            <a:off x="4511840" y="2092197"/>
            <a:ext cx="720064" cy="612040"/>
            <a:chOff x="5375920" y="800720"/>
            <a:chExt cx="720064" cy="612040"/>
          </a:xfrm>
        </p:grpSpPr>
        <p:sp>
          <p:nvSpPr>
            <p:cNvPr id="495" name="Google Shape;495;p6"/>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6" name="Google Shape;496;p6"/>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6"/>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6"/>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6"/>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0" name="Google Shape;500;p6"/>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01" name="Google Shape;501;p6"/>
            <p:cNvCxnSpPr>
              <a:stCxn id="495" idx="4"/>
              <a:endCxn id="49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502" name="Google Shape;502;p6"/>
            <p:cNvCxnSpPr>
              <a:stCxn id="496" idx="6"/>
              <a:endCxn id="49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503" name="Google Shape;503;p6"/>
            <p:cNvCxnSpPr>
              <a:stCxn id="500" idx="4"/>
              <a:endCxn id="49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504" name="Google Shape;504;p6"/>
            <p:cNvCxnSpPr>
              <a:stCxn id="496" idx="6"/>
              <a:endCxn id="49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505" name="Google Shape;505;p6"/>
            <p:cNvCxnSpPr>
              <a:stCxn id="499" idx="7"/>
              <a:endCxn id="49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506" name="Google Shape;506;p6"/>
            <p:cNvCxnSpPr>
              <a:stCxn id="500" idx="4"/>
              <a:endCxn id="49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grpSp>
        <p:nvGrpSpPr>
          <p:cNvPr id="507" name="Google Shape;507;p6"/>
          <p:cNvGrpSpPr/>
          <p:nvPr/>
        </p:nvGrpSpPr>
        <p:grpSpPr>
          <a:xfrm>
            <a:off x="2805482" y="5080501"/>
            <a:ext cx="432000" cy="432000"/>
            <a:chOff x="4217157" y="3563287"/>
            <a:chExt cx="432000" cy="432000"/>
          </a:xfrm>
        </p:grpSpPr>
        <p:sp>
          <p:nvSpPr>
            <p:cNvPr id="508" name="Google Shape;508;p6"/>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09" name="Google Shape;509;p6"/>
            <p:cNvPicPr preferRelativeResize="0"/>
            <p:nvPr/>
          </p:nvPicPr>
          <p:blipFill rotWithShape="1">
            <a:blip r:embed="rId3">
              <a:alphaModFix/>
            </a:blip>
            <a:srcRect/>
            <a:stretch/>
          </p:blipFill>
          <p:spPr>
            <a:xfrm>
              <a:off x="4278795" y="3624925"/>
              <a:ext cx="308725" cy="308725"/>
            </a:xfrm>
            <a:prstGeom prst="rect">
              <a:avLst/>
            </a:prstGeom>
            <a:noFill/>
            <a:ln>
              <a:noFill/>
            </a:ln>
          </p:spPr>
        </p:pic>
      </p:grpSp>
      <p:grpSp>
        <p:nvGrpSpPr>
          <p:cNvPr id="510" name="Google Shape;510;p6"/>
          <p:cNvGrpSpPr/>
          <p:nvPr/>
        </p:nvGrpSpPr>
        <p:grpSpPr>
          <a:xfrm>
            <a:off x="2015204" y="5584557"/>
            <a:ext cx="432000" cy="432000"/>
            <a:chOff x="4217157" y="3563287"/>
            <a:chExt cx="432000" cy="432000"/>
          </a:xfrm>
        </p:grpSpPr>
        <p:sp>
          <p:nvSpPr>
            <p:cNvPr id="511" name="Google Shape;511;p6"/>
            <p:cNvSpPr/>
            <p:nvPr/>
          </p:nvSpPr>
          <p:spPr>
            <a:xfrm>
              <a:off x="4217157" y="3563287"/>
              <a:ext cx="432000" cy="432000"/>
            </a:xfrm>
            <a:prstGeom prst="ellipse">
              <a:avLst/>
            </a:prstGeom>
            <a:solidFill>
              <a:srgbClr val="FFFFFF"/>
            </a:solidFill>
            <a:ln w="25400" cap="flat" cmpd="sng">
              <a:solidFill>
                <a:srgbClr val="799E2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2" name="Google Shape;512;p6"/>
            <p:cNvPicPr preferRelativeResize="0"/>
            <p:nvPr/>
          </p:nvPicPr>
          <p:blipFill rotWithShape="1">
            <a:blip r:embed="rId4">
              <a:alphaModFix/>
            </a:blip>
            <a:srcRect/>
            <a:stretch/>
          </p:blipFill>
          <p:spPr>
            <a:xfrm>
              <a:off x="4278795" y="3624925"/>
              <a:ext cx="308725" cy="308725"/>
            </a:xfrm>
            <a:prstGeom prst="rect">
              <a:avLst/>
            </a:prstGeom>
            <a:noFill/>
            <a:ln>
              <a:noFill/>
            </a:ln>
          </p:spPr>
        </p:pic>
      </p:grpSp>
      <p:grpSp>
        <p:nvGrpSpPr>
          <p:cNvPr id="513" name="Google Shape;513;p6"/>
          <p:cNvGrpSpPr/>
          <p:nvPr/>
        </p:nvGrpSpPr>
        <p:grpSpPr>
          <a:xfrm>
            <a:off x="2566673" y="5584557"/>
            <a:ext cx="432000" cy="432000"/>
            <a:chOff x="4217157" y="3563287"/>
            <a:chExt cx="432000" cy="432000"/>
          </a:xfrm>
        </p:grpSpPr>
        <p:sp>
          <p:nvSpPr>
            <p:cNvPr id="514" name="Google Shape;514;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5" name="Google Shape;515;p6"/>
            <p:cNvPicPr preferRelativeResize="0"/>
            <p:nvPr/>
          </p:nvPicPr>
          <p:blipFill rotWithShape="1">
            <a:blip r:embed="rId5">
              <a:alphaModFix/>
            </a:blip>
            <a:srcRect/>
            <a:stretch/>
          </p:blipFill>
          <p:spPr>
            <a:xfrm>
              <a:off x="4278795" y="3624925"/>
              <a:ext cx="308725" cy="308725"/>
            </a:xfrm>
            <a:prstGeom prst="rect">
              <a:avLst/>
            </a:prstGeom>
            <a:noFill/>
            <a:ln>
              <a:noFill/>
            </a:ln>
          </p:spPr>
        </p:pic>
      </p:grpSp>
      <p:grpSp>
        <p:nvGrpSpPr>
          <p:cNvPr id="516" name="Google Shape;516;p6"/>
          <p:cNvGrpSpPr/>
          <p:nvPr/>
        </p:nvGrpSpPr>
        <p:grpSpPr>
          <a:xfrm>
            <a:off x="3118142" y="5584557"/>
            <a:ext cx="432000" cy="432000"/>
            <a:chOff x="4217157" y="3563287"/>
            <a:chExt cx="432000" cy="432000"/>
          </a:xfrm>
        </p:grpSpPr>
        <p:sp>
          <p:nvSpPr>
            <p:cNvPr id="517" name="Google Shape;517;p6"/>
            <p:cNvSpPr/>
            <p:nvPr/>
          </p:nvSpPr>
          <p:spPr>
            <a:xfrm>
              <a:off x="4217157" y="3563287"/>
              <a:ext cx="432000" cy="432000"/>
            </a:xfrm>
            <a:prstGeom prst="ellipse">
              <a:avLst/>
            </a:prstGeom>
            <a:solidFill>
              <a:srgbClr val="FFFFFF"/>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8" name="Google Shape;518;p6"/>
            <p:cNvPicPr preferRelativeResize="0"/>
            <p:nvPr/>
          </p:nvPicPr>
          <p:blipFill rotWithShape="1">
            <a:blip r:embed="rId6">
              <a:alphaModFix/>
            </a:blip>
            <a:srcRect/>
            <a:stretch/>
          </p:blipFill>
          <p:spPr>
            <a:xfrm>
              <a:off x="4278795" y="3624925"/>
              <a:ext cx="308725" cy="308725"/>
            </a:xfrm>
            <a:prstGeom prst="rect">
              <a:avLst/>
            </a:prstGeom>
            <a:noFill/>
            <a:ln>
              <a:noFill/>
            </a:ln>
          </p:spPr>
        </p:pic>
      </p:grpSp>
      <p:grpSp>
        <p:nvGrpSpPr>
          <p:cNvPr id="519" name="Google Shape;519;p6"/>
          <p:cNvGrpSpPr/>
          <p:nvPr/>
        </p:nvGrpSpPr>
        <p:grpSpPr>
          <a:xfrm>
            <a:off x="3669610" y="5584557"/>
            <a:ext cx="432000" cy="432000"/>
            <a:chOff x="4217157" y="3563287"/>
            <a:chExt cx="432000" cy="432000"/>
          </a:xfrm>
        </p:grpSpPr>
        <p:sp>
          <p:nvSpPr>
            <p:cNvPr id="520" name="Google Shape;520;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1" name="Google Shape;521;p6"/>
            <p:cNvPicPr preferRelativeResize="0"/>
            <p:nvPr/>
          </p:nvPicPr>
          <p:blipFill rotWithShape="1">
            <a:blip r:embed="rId7">
              <a:alphaModFix/>
            </a:blip>
            <a:srcRect/>
            <a:stretch/>
          </p:blipFill>
          <p:spPr>
            <a:xfrm>
              <a:off x="4278795" y="3624925"/>
              <a:ext cx="308725" cy="308725"/>
            </a:xfrm>
            <a:prstGeom prst="rect">
              <a:avLst/>
            </a:prstGeom>
            <a:noFill/>
            <a:ln>
              <a:noFill/>
            </a:ln>
          </p:spPr>
        </p:pic>
      </p:grpSp>
      <p:pic>
        <p:nvPicPr>
          <p:cNvPr id="525" name="Google Shape;525;p6"/>
          <p:cNvPicPr preferRelativeResize="0"/>
          <p:nvPr/>
        </p:nvPicPr>
        <p:blipFill rotWithShape="1">
          <a:blip r:embed="rId8">
            <a:alphaModFix/>
          </a:blip>
          <a:srcRect/>
          <a:stretch/>
        </p:blipFill>
        <p:spPr>
          <a:xfrm>
            <a:off x="3165521" y="3829932"/>
            <a:ext cx="432000" cy="432000"/>
          </a:xfrm>
          <a:prstGeom prst="rect">
            <a:avLst/>
          </a:prstGeom>
          <a:noFill/>
          <a:ln>
            <a:noFill/>
          </a:ln>
        </p:spPr>
      </p:pic>
      <p:cxnSp>
        <p:nvCxnSpPr>
          <p:cNvPr id="526" name="Google Shape;526;p6"/>
          <p:cNvCxnSpPr/>
          <p:nvPr/>
        </p:nvCxnSpPr>
        <p:spPr>
          <a:xfrm>
            <a:off x="4749698" y="2956265"/>
            <a:ext cx="12700" cy="2952328"/>
          </a:xfrm>
          <a:prstGeom prst="curvedConnector3">
            <a:avLst>
              <a:gd name="adj1" fmla="val 4845811"/>
            </a:avLst>
          </a:prstGeom>
          <a:noFill/>
          <a:ln w="187325" cap="flat" cmpd="sng">
            <a:solidFill>
              <a:srgbClr val="E1E6F5"/>
            </a:solidFill>
            <a:prstDash val="solid"/>
            <a:miter lim="800000"/>
            <a:headEnd type="triangle" w="sm" len="sm"/>
            <a:tailEnd type="triangle" w="sm" len="sm"/>
          </a:ln>
        </p:spPr>
      </p:cxnSp>
      <p:cxnSp>
        <p:nvCxnSpPr>
          <p:cNvPr id="527" name="Google Shape;527;p6"/>
          <p:cNvCxnSpPr/>
          <p:nvPr/>
        </p:nvCxnSpPr>
        <p:spPr>
          <a:xfrm>
            <a:off x="1365322" y="2956265"/>
            <a:ext cx="72008" cy="2952328"/>
          </a:xfrm>
          <a:prstGeom prst="curvedConnector3">
            <a:avLst>
              <a:gd name="adj1" fmla="val -877944"/>
            </a:avLst>
          </a:prstGeom>
          <a:noFill/>
          <a:ln w="187325" cap="flat" cmpd="sng">
            <a:solidFill>
              <a:srgbClr val="E1E6F5"/>
            </a:solidFill>
            <a:prstDash val="solid"/>
            <a:miter lim="800000"/>
            <a:headEnd type="triangle" w="sm" len="sm"/>
            <a:tailEnd type="triangle" w="sm" len="sm"/>
          </a:ln>
        </p:spPr>
      </p:cxnSp>
      <p:sp>
        <p:nvSpPr>
          <p:cNvPr id="528" name="Google Shape;528;p6"/>
          <p:cNvSpPr/>
          <p:nvPr/>
        </p:nvSpPr>
        <p:spPr>
          <a:xfrm>
            <a:off x="1797370" y="2829521"/>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9" name="Google Shape;529;p6"/>
          <p:cNvSpPr/>
          <p:nvPr/>
        </p:nvSpPr>
        <p:spPr>
          <a:xfrm rot="10800000">
            <a:off x="3957611" y="2776245"/>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02" name="Ryhmä 101">
            <a:extLst>
              <a:ext uri="{FF2B5EF4-FFF2-40B4-BE49-F238E27FC236}">
                <a16:creationId xmlns:a16="http://schemas.microsoft.com/office/drawing/2014/main" id="{D7B034C0-9BC9-4D35-BCB7-8E20BBB9F14C}"/>
              </a:ext>
            </a:extLst>
          </p:cNvPr>
          <p:cNvGrpSpPr/>
          <p:nvPr/>
        </p:nvGrpSpPr>
        <p:grpSpPr>
          <a:xfrm>
            <a:off x="2574272" y="3781610"/>
            <a:ext cx="507303" cy="483955"/>
            <a:chOff x="899592" y="3147814"/>
            <a:chExt cx="432000" cy="432000"/>
          </a:xfrm>
        </p:grpSpPr>
        <p:sp>
          <p:nvSpPr>
            <p:cNvPr id="103" name="Ellipsi 102">
              <a:extLst>
                <a:ext uri="{FF2B5EF4-FFF2-40B4-BE49-F238E27FC236}">
                  <a16:creationId xmlns:a16="http://schemas.microsoft.com/office/drawing/2014/main" id="{B87417B0-E905-4592-A947-31A36E0EE0B0}"/>
                </a:ext>
              </a:extLst>
            </p:cNvPr>
            <p:cNvSpPr/>
            <p:nvPr/>
          </p:nvSpPr>
          <p:spPr>
            <a:xfrm>
              <a:off x="899592" y="3147814"/>
              <a:ext cx="432000" cy="432000"/>
            </a:xfrm>
            <a:prstGeom prst="ellipse">
              <a:avLst/>
            </a:prstGeom>
            <a:solidFill>
              <a:srgbClr val="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Arial"/>
                <a:sym typeface="Arial"/>
              </a:endParaRPr>
            </a:p>
          </p:txBody>
        </p:sp>
        <p:pic>
          <p:nvPicPr>
            <p:cNvPr id="104" name="Kuva 103">
              <a:extLst>
                <a:ext uri="{FF2B5EF4-FFF2-40B4-BE49-F238E27FC236}">
                  <a16:creationId xmlns:a16="http://schemas.microsoft.com/office/drawing/2014/main" id="{99EB5601-F4E0-46C6-953B-3E99F6572C6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899624" y="3219854"/>
              <a:ext cx="288000" cy="288000"/>
            </a:xfrm>
            <a:prstGeom prst="rect">
              <a:avLst/>
            </a:prstGeom>
          </p:spPr>
        </p:pic>
        <p:pic>
          <p:nvPicPr>
            <p:cNvPr id="105" name="Kuva 104">
              <a:extLst>
                <a:ext uri="{FF2B5EF4-FFF2-40B4-BE49-F238E27FC236}">
                  <a16:creationId xmlns:a16="http://schemas.microsoft.com/office/drawing/2014/main" id="{EEFAFEEE-A74D-49E9-A52C-31B613E8993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971632" y="3219854"/>
              <a:ext cx="288000" cy="288000"/>
            </a:xfrm>
            <a:prstGeom prst="rect">
              <a:avLst/>
            </a:prstGeom>
          </p:spPr>
        </p:pic>
        <p:pic>
          <p:nvPicPr>
            <p:cNvPr id="106" name="Kuva 105">
              <a:extLst>
                <a:ext uri="{FF2B5EF4-FFF2-40B4-BE49-F238E27FC236}">
                  <a16:creationId xmlns:a16="http://schemas.microsoft.com/office/drawing/2014/main" id="{F1039ADA-042B-4F5D-A680-82D9D4E43AD8}"/>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1043592" y="3219854"/>
              <a:ext cx="288000" cy="288000"/>
            </a:xfrm>
            <a:prstGeom prst="rect">
              <a:avLst/>
            </a:prstGeom>
          </p:spPr>
        </p:pic>
      </p:grpSp>
      <p:sp>
        <p:nvSpPr>
          <p:cNvPr id="98" name="Suorakulmio 97">
            <a:extLst>
              <a:ext uri="{FF2B5EF4-FFF2-40B4-BE49-F238E27FC236}">
                <a16:creationId xmlns:a16="http://schemas.microsoft.com/office/drawing/2014/main" id="{D93DCCEE-8BAB-4094-9305-1671ABA18D7A}"/>
              </a:ext>
            </a:extLst>
          </p:cNvPr>
          <p:cNvSpPr/>
          <p:nvPr/>
        </p:nvSpPr>
        <p:spPr>
          <a:xfrm>
            <a:off x="5724872" y="1351127"/>
            <a:ext cx="6216711" cy="4995081"/>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Asetetut ryhmät valitsevat seurattavakseen lainvalmistelun tehtävänsä puitteissa. Seurantatehtävä kirjataan syötteeksi käsittelyyn.</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Sihteeristö vastaanottaa syötteen ja jatkojalostaa sitä yhteistyössä asetettujen ryhmien kanssa. Sihteeristö ja asetetut ryhmät sopivat tarpeenmukaisesta käsittelytavasta. Tarvittaessa koordinaatioryhmästä haetaan asiantuntija-apua.</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Yhteistyössä koordinaatioryhmän kanssa sihteeristö käsittelee syötettä tarpeenmukaisten verkostojen ja ekosysteemien kanssa. Asetetut ryhmät pidetään ajan tasalla ja tarvittaessa mukana käsittelyssä. Käsittelyyn aktivoidaan myös muita tarpeenmukaisia asiantuntijoita, verkostoja ja ekosysteemejä.</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Asetetut ryhmät tekevät tarvittaessa linjauksia ja suosituksia.</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Linjauksista ja suosituksista viestitään avoimesti, läpinäkyvästi ja tarpeenmukaisesti.</a:t>
            </a:r>
          </a:p>
        </p:txBody>
      </p:sp>
      <p:sp>
        <p:nvSpPr>
          <p:cNvPr id="2" name="Ellipsi 1">
            <a:extLst>
              <a:ext uri="{FF2B5EF4-FFF2-40B4-BE49-F238E27FC236}">
                <a16:creationId xmlns:a16="http://schemas.microsoft.com/office/drawing/2014/main" id="{3025A93C-0B70-4DA7-A7BE-95F811F71864}"/>
              </a:ext>
            </a:extLst>
          </p:cNvPr>
          <p:cNvSpPr/>
          <p:nvPr/>
        </p:nvSpPr>
        <p:spPr>
          <a:xfrm>
            <a:off x="1696353" y="5067050"/>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1</a:t>
            </a:r>
          </a:p>
        </p:txBody>
      </p:sp>
      <p:sp>
        <p:nvSpPr>
          <p:cNvPr id="100" name="Ellipsi 99">
            <a:extLst>
              <a:ext uri="{FF2B5EF4-FFF2-40B4-BE49-F238E27FC236}">
                <a16:creationId xmlns:a16="http://schemas.microsoft.com/office/drawing/2014/main" id="{20CD9EC1-00FB-4D83-AD2C-35CDD8E3587F}"/>
              </a:ext>
            </a:extLst>
          </p:cNvPr>
          <p:cNvSpPr/>
          <p:nvPr/>
        </p:nvSpPr>
        <p:spPr>
          <a:xfrm>
            <a:off x="1598431" y="3728313"/>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2</a:t>
            </a:r>
          </a:p>
        </p:txBody>
      </p:sp>
      <p:sp>
        <p:nvSpPr>
          <p:cNvPr id="101" name="Ellipsi 100">
            <a:extLst>
              <a:ext uri="{FF2B5EF4-FFF2-40B4-BE49-F238E27FC236}">
                <a16:creationId xmlns:a16="http://schemas.microsoft.com/office/drawing/2014/main" id="{B7F807D8-C3EF-44F4-91D7-F202BF054DA2}"/>
              </a:ext>
            </a:extLst>
          </p:cNvPr>
          <p:cNvSpPr/>
          <p:nvPr/>
        </p:nvSpPr>
        <p:spPr>
          <a:xfrm>
            <a:off x="2410673" y="2488985"/>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3</a:t>
            </a:r>
          </a:p>
        </p:txBody>
      </p:sp>
      <p:sp>
        <p:nvSpPr>
          <p:cNvPr id="107" name="Ellipsi 106">
            <a:extLst>
              <a:ext uri="{FF2B5EF4-FFF2-40B4-BE49-F238E27FC236}">
                <a16:creationId xmlns:a16="http://schemas.microsoft.com/office/drawing/2014/main" id="{80E7AE28-F412-45BE-B0D3-1B1B738445C8}"/>
              </a:ext>
            </a:extLst>
          </p:cNvPr>
          <p:cNvSpPr/>
          <p:nvPr/>
        </p:nvSpPr>
        <p:spPr>
          <a:xfrm>
            <a:off x="3125046" y="5062910"/>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4</a:t>
            </a:r>
          </a:p>
        </p:txBody>
      </p:sp>
      <p:sp>
        <p:nvSpPr>
          <p:cNvPr id="108" name="Ellipsi 107">
            <a:extLst>
              <a:ext uri="{FF2B5EF4-FFF2-40B4-BE49-F238E27FC236}">
                <a16:creationId xmlns:a16="http://schemas.microsoft.com/office/drawing/2014/main" id="{57EBE1B8-0D11-4E91-AB53-50BBA8C07B1A}"/>
              </a:ext>
            </a:extLst>
          </p:cNvPr>
          <p:cNvSpPr/>
          <p:nvPr/>
        </p:nvSpPr>
        <p:spPr>
          <a:xfrm>
            <a:off x="4246835" y="3637594"/>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5</a:t>
            </a:r>
          </a:p>
        </p:txBody>
      </p:sp>
    </p:spTree>
    <p:extLst>
      <p:ext uri="{BB962C8B-B14F-4D97-AF65-F5344CB8AC3E}">
        <p14:creationId xmlns:p14="http://schemas.microsoft.com/office/powerpoint/2010/main" val="463257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45"/>
        <p:cNvGrpSpPr/>
        <p:nvPr/>
      </p:nvGrpSpPr>
      <p:grpSpPr>
        <a:xfrm>
          <a:off x="0" y="0"/>
          <a:ext cx="0" cy="0"/>
          <a:chOff x="0" y="0"/>
          <a:chExt cx="0" cy="0"/>
        </a:xfrm>
      </p:grpSpPr>
      <p:sp>
        <p:nvSpPr>
          <p:cNvPr id="2046" name="Google Shape;2046;p32"/>
          <p:cNvSpPr txBox="1">
            <a:spLocks noGrp="1"/>
          </p:cNvSpPr>
          <p:nvPr>
            <p:ph type="title"/>
          </p:nvPr>
        </p:nvSpPr>
        <p:spPr>
          <a:xfrm>
            <a:off x="2059289" y="2996952"/>
            <a:ext cx="6293141" cy="1131496"/>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Clr>
                <a:schemeClr val="lt1"/>
              </a:buClr>
              <a:buSzPts val="3700"/>
              <a:buFont typeface="Arial Narrow"/>
              <a:buNone/>
            </a:pPr>
            <a:r>
              <a:rPr lang="fi-FI" dirty="0"/>
              <a:t>Lisätietoa ja yhteydenotot</a:t>
            </a:r>
            <a:endParaRPr dirty="0"/>
          </a:p>
        </p:txBody>
      </p:sp>
      <p:sp>
        <p:nvSpPr>
          <p:cNvPr id="2047" name="Google Shape;2047;p32"/>
          <p:cNvSpPr txBox="1">
            <a:spLocks noGrp="1"/>
          </p:cNvSpPr>
          <p:nvPr>
            <p:ph type="body" idx="1"/>
          </p:nvPr>
        </p:nvSpPr>
        <p:spPr>
          <a:xfrm>
            <a:off x="2059290" y="4380932"/>
            <a:ext cx="6634334" cy="119077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300"/>
              <a:buNone/>
            </a:pPr>
            <a:r>
              <a:rPr lang="fi-FI" sz="1800" dirty="0">
                <a:solidFill>
                  <a:srgbClr val="FF0000"/>
                </a:solidFill>
              </a:rPr>
              <a:t>Yhteystiedot</a:t>
            </a:r>
            <a:endParaRPr sz="18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g7f30ea1491_1_19"/>
          <p:cNvSpPr txBox="1">
            <a:spLocks noGrp="1"/>
          </p:cNvSpPr>
          <p:nvPr>
            <p:ph type="title"/>
          </p:nvPr>
        </p:nvSpPr>
        <p:spPr>
          <a:xfrm>
            <a:off x="653099" y="193837"/>
            <a:ext cx="9840600" cy="786900"/>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Clr>
                <a:schemeClr val="dk2"/>
              </a:buClr>
              <a:buSzPts val="3600"/>
              <a:buFont typeface="Arial Narrow"/>
              <a:buNone/>
            </a:pPr>
            <a:r>
              <a:rPr lang="fi-FI"/>
              <a:t>Yhteistyön järjestämisvastuu (TiHL 7 §)</a:t>
            </a:r>
            <a:endParaRPr>
              <a:solidFill>
                <a:srgbClr val="FF0000"/>
              </a:solidFill>
            </a:endParaRPr>
          </a:p>
        </p:txBody>
      </p:sp>
      <p:sp>
        <p:nvSpPr>
          <p:cNvPr id="582" name="Google Shape;582;g7f30ea1491_1_19"/>
          <p:cNvSpPr txBox="1">
            <a:spLocks noGrp="1"/>
          </p:cNvSpPr>
          <p:nvPr>
            <p:ph type="body" idx="1"/>
          </p:nvPr>
        </p:nvSpPr>
        <p:spPr>
          <a:xfrm>
            <a:off x="527381" y="1196752"/>
            <a:ext cx="10800600" cy="5280600"/>
          </a:xfrm>
          <a:prstGeom prst="rect">
            <a:avLst/>
          </a:prstGeom>
          <a:noFill/>
          <a:ln>
            <a:noFill/>
          </a:ln>
        </p:spPr>
        <p:txBody>
          <a:bodyPr spcFirstLastPara="1" wrap="square" lIns="0" tIns="0" rIns="0" bIns="0" anchor="t" anchorCtr="0">
            <a:noAutofit/>
          </a:bodyPr>
          <a:lstStyle/>
          <a:p>
            <a:pPr marL="360362" lvl="0" indent="-360362" algn="l" rtl="0">
              <a:lnSpc>
                <a:spcPct val="90000"/>
              </a:lnSpc>
              <a:spcBef>
                <a:spcPts val="0"/>
              </a:spcBef>
              <a:spcAft>
                <a:spcPts val="0"/>
              </a:spcAft>
              <a:buSzPts val="2600"/>
              <a:buChar char="•"/>
            </a:pPr>
            <a:r>
              <a:rPr lang="fi-FI" dirty="0"/>
              <a:t>VM:n tehtävänä on huolehtia, että julkisen hallinnon tiedonhallintaa sekä tietoja viestintäteknisten palvelujen tuottamista koskevan yhteistyön koordinointia varten on järjestetty </a:t>
            </a:r>
            <a:r>
              <a:rPr lang="fi-FI" b="1" dirty="0"/>
              <a:t>valtion virastoissa ja laitoksissa toimivien viranomaisten sekä kuntien viranomaisten yhteistyötavat ja –menettelyt</a:t>
            </a:r>
            <a:endParaRPr dirty="0"/>
          </a:p>
          <a:p>
            <a:pPr marL="360362" lvl="0" indent="-360362" algn="l" rtl="0">
              <a:lnSpc>
                <a:spcPct val="90000"/>
              </a:lnSpc>
              <a:spcBef>
                <a:spcPts val="1600"/>
              </a:spcBef>
              <a:spcAft>
                <a:spcPts val="0"/>
              </a:spcAft>
              <a:buSzPts val="2600"/>
              <a:buChar char="•"/>
            </a:pPr>
            <a:r>
              <a:rPr lang="fi-FI" dirty="0"/>
              <a:t>Yhteistyön tarkoituksena on:</a:t>
            </a:r>
            <a:endParaRPr dirty="0"/>
          </a:p>
          <a:p>
            <a:pPr marL="715962" lvl="1" indent="-355600" algn="l" rtl="0">
              <a:lnSpc>
                <a:spcPct val="90000"/>
              </a:lnSpc>
              <a:spcBef>
                <a:spcPts val="2000"/>
              </a:spcBef>
              <a:spcAft>
                <a:spcPts val="0"/>
              </a:spcAft>
              <a:buSzPts val="2200"/>
              <a:buChar char="•"/>
            </a:pPr>
            <a:r>
              <a:rPr lang="fi-FI" dirty="0"/>
              <a:t>Edistää tiedonhallintalain tarkoitusten toteuttamista </a:t>
            </a:r>
            <a:endParaRPr dirty="0"/>
          </a:p>
          <a:p>
            <a:pPr marL="715962" lvl="1" indent="-355600" algn="l" rtl="0">
              <a:lnSpc>
                <a:spcPct val="90000"/>
              </a:lnSpc>
              <a:spcBef>
                <a:spcPts val="2000"/>
              </a:spcBef>
              <a:spcAft>
                <a:spcPts val="0"/>
              </a:spcAft>
              <a:buSzPts val="2200"/>
              <a:buChar char="•"/>
            </a:pPr>
            <a:r>
              <a:rPr lang="fi-FI" dirty="0"/>
              <a:t>Julkisen hallinnon toimintatapojen ja palvelujen tuotantotapojen kehittämistä tietovarantoja sekä tieto- ja viestintätekniikkaa hyödyntämällä</a:t>
            </a:r>
            <a:endParaRPr dirty="0"/>
          </a:p>
          <a:p>
            <a:pPr marL="360362" lvl="0" indent="-360362" algn="l" rtl="0">
              <a:lnSpc>
                <a:spcPct val="90000"/>
              </a:lnSpc>
              <a:spcBef>
                <a:spcPts val="2000"/>
              </a:spcBef>
              <a:spcAft>
                <a:spcPts val="0"/>
              </a:spcAft>
              <a:buSzPts val="2600"/>
              <a:buChar char="•"/>
            </a:pPr>
            <a:r>
              <a:rPr lang="fi-FI" dirty="0"/>
              <a:t>Yhteistyössä seurataan julkisen hallinnon tiedonhallinnan ja tieto- ja viestintäteknisten palvelujen kehittymistä, muutoksia ja vaikutuksia</a:t>
            </a:r>
            <a:endParaRPr dirty="0"/>
          </a:p>
        </p:txBody>
      </p:sp>
      <p:sp>
        <p:nvSpPr>
          <p:cNvPr id="583" name="Google Shape;583;g7f30ea1491_1_19"/>
          <p:cNvSpPr txBox="1">
            <a:spLocks noGrp="1"/>
          </p:cNvSpPr>
          <p:nvPr>
            <p:ph type="sldNum" idx="12"/>
          </p:nvPr>
        </p:nvSpPr>
        <p:spPr>
          <a:xfrm>
            <a:off x="781200" y="6453336"/>
            <a:ext cx="366900" cy="22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900"/>
              <a:buNone/>
            </a:pPr>
            <a:fld id="{00000000-1234-1234-1234-123412341234}" type="slidenum">
              <a:rPr lang="fi-FI"/>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82320" y="306001"/>
            <a:ext cx="10571480" cy="822634"/>
          </a:xfrm>
        </p:spPr>
        <p:txBody>
          <a:bodyPr/>
          <a:lstStyle/>
          <a:p>
            <a:r>
              <a:rPr lang="fi-FI" dirty="0"/>
              <a:t>Tavoitteena nykytilan selkiyttäminen</a:t>
            </a:r>
          </a:p>
        </p:txBody>
      </p:sp>
      <p:sp>
        <p:nvSpPr>
          <p:cNvPr id="4" name="Dian numeron paikkamerkki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4BCCB783-365B-40E8-A1C9-91A9348041A5}" type="slidenum">
              <a:rPr kumimoji="0" lang="fi-FI" sz="900" b="0" i="0" u="none" strike="noStrike" kern="0" cap="none" spc="0" normalizeH="0" baseline="0" noProof="0" smtClean="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6</a:t>
            </a:fld>
            <a:endParaRPr kumimoji="0" lang="fi-FI" sz="900" b="0" i="0" u="none" strike="noStrike" kern="0" cap="none" spc="0" normalizeH="0" baseline="0" noProof="0" dirty="0">
              <a:ln>
                <a:noFill/>
              </a:ln>
              <a:solidFill>
                <a:srgbClr val="365ABD"/>
              </a:solidFill>
              <a:effectLst/>
              <a:uLnTx/>
              <a:uFillTx/>
              <a:latin typeface="Arial"/>
              <a:cs typeface="Arial"/>
              <a:sym typeface="Arial"/>
            </a:endParaRPr>
          </a:p>
        </p:txBody>
      </p:sp>
      <p:sp>
        <p:nvSpPr>
          <p:cNvPr id="5" name="Sisällön paikkamerkki 2"/>
          <p:cNvSpPr txBox="1">
            <a:spLocks/>
          </p:cNvSpPr>
          <p:nvPr/>
        </p:nvSpPr>
        <p:spPr>
          <a:xfrm>
            <a:off x="7004247" y="1189281"/>
            <a:ext cx="4905391" cy="5413472"/>
          </a:xfrm>
          <a:prstGeom prst="rect">
            <a:avLst/>
          </a:prstGeom>
        </p:spPr>
        <p:txBody>
          <a:bodyPr vert="horz" lIns="72000" tIns="72000" rIns="72000" bIns="72000" rtlCol="0">
            <a:norm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
                <a:srgbClr val="E7E6E6"/>
              </a:buClr>
              <a:buSzTx/>
              <a:buFont typeface="Arial" panose="020B0604020202020204" pitchFamily="34" charset="0"/>
              <a:buNone/>
              <a:tabLst/>
              <a:defRPr/>
            </a:pPr>
            <a:r>
              <a:rPr kumimoji="0" lang="fi-FI" sz="1500" b="1" i="0" u="none" strike="noStrike" kern="1200" cap="none" spc="0" normalizeH="0" baseline="0" noProof="0" dirty="0">
                <a:ln>
                  <a:noFill/>
                </a:ln>
                <a:solidFill>
                  <a:srgbClr val="000000"/>
                </a:solidFill>
                <a:effectLst/>
                <a:uLnTx/>
                <a:uFillTx/>
                <a:latin typeface="Arial"/>
                <a:ea typeface="+mn-ea"/>
                <a:cs typeface="+mn-cs"/>
                <a:sym typeface="Arial"/>
              </a:rPr>
              <a:t>Keskeisiä havaintoja nykytilasta</a:t>
            </a:r>
          </a:p>
          <a:p>
            <a:pPr marL="360363" marR="0" lvl="0" indent="-360363" algn="l" defTabSz="914400" rtl="0" eaLnBrk="1" fontAlgn="auto" latinLnBrk="0" hangingPunct="1">
              <a:lnSpc>
                <a:spcPct val="90000"/>
              </a:lnSpc>
              <a:spcBef>
                <a:spcPts val="0"/>
              </a:spcBef>
              <a:spcAft>
                <a:spcPts val="600"/>
              </a:spcAft>
              <a:buClr>
                <a:schemeClr val="tx1">
                  <a:lumMod val="65000"/>
                  <a:lumOff val="35000"/>
                </a:schemeClr>
              </a:buClr>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Arial"/>
                <a:ea typeface="+mn-ea"/>
                <a:cs typeface="+mn-cs"/>
                <a:sym typeface="Arial"/>
              </a:rPr>
              <a:t>Asetettuja ryhmiä &gt; 160 (tavoitteiden muodostaminen, arkkitehtuurin ohjaus, tietoturvallisuus, kehittäminen sekä palvelujen ja palvelutuotannon ohjaus)</a:t>
            </a:r>
          </a:p>
          <a:p>
            <a:pPr marL="360363" marR="0" lvl="0" indent="-360363" algn="l" defTabSz="914400" rtl="0" eaLnBrk="1" fontAlgn="auto" latinLnBrk="0" hangingPunct="1">
              <a:lnSpc>
                <a:spcPct val="90000"/>
              </a:lnSpc>
              <a:spcBef>
                <a:spcPts val="0"/>
              </a:spcBef>
              <a:spcAft>
                <a:spcPts val="600"/>
              </a:spcAft>
              <a:buClr>
                <a:schemeClr val="tx1">
                  <a:lumMod val="65000"/>
                  <a:lumOff val="35000"/>
                </a:schemeClr>
              </a:buClr>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Arial"/>
                <a:ea typeface="+mn-ea"/>
                <a:cs typeface="+mn-cs"/>
                <a:sym typeface="Arial"/>
              </a:rPr>
              <a:t>Puolet ryhmistä ylläpitää tilannekuvaa, suurin osa seuraa jotain määriteltyä kohdetta</a:t>
            </a:r>
          </a:p>
          <a:p>
            <a:pPr marL="360363" marR="0" lvl="0" indent="-360363" algn="l" defTabSz="914400" rtl="0" eaLnBrk="1" fontAlgn="auto" latinLnBrk="0" hangingPunct="1">
              <a:lnSpc>
                <a:spcPct val="90000"/>
              </a:lnSpc>
              <a:spcBef>
                <a:spcPts val="0"/>
              </a:spcBef>
              <a:spcAft>
                <a:spcPts val="600"/>
              </a:spcAft>
              <a:buClr>
                <a:schemeClr val="tx1">
                  <a:lumMod val="65000"/>
                  <a:lumOff val="35000"/>
                </a:schemeClr>
              </a:buClr>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Arial"/>
                <a:ea typeface="+mn-ea"/>
                <a:cs typeface="+mn-cs"/>
                <a:sym typeface="Arial"/>
              </a:rPr>
              <a:t>Valtioneuvoston tasolla asetetut ryhmät painottuvat valtionhallinnon viranomaisten väliseen yhteistyöhön</a:t>
            </a:r>
          </a:p>
          <a:p>
            <a:pPr marL="360363" marR="0" lvl="0" indent="-360363" algn="l" defTabSz="914400" rtl="0" eaLnBrk="1" fontAlgn="auto" latinLnBrk="0" hangingPunct="1">
              <a:lnSpc>
                <a:spcPct val="90000"/>
              </a:lnSpc>
              <a:spcBef>
                <a:spcPts val="0"/>
              </a:spcBef>
              <a:spcAft>
                <a:spcPts val="600"/>
              </a:spcAft>
              <a:buClr>
                <a:schemeClr val="tx1">
                  <a:lumMod val="65000"/>
                  <a:lumOff val="35000"/>
                </a:schemeClr>
              </a:buClr>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Arial"/>
                <a:ea typeface="+mn-ea"/>
                <a:cs typeface="+mn-cs"/>
                <a:sym typeface="Arial"/>
              </a:rPr>
              <a:t>Yhteistyöhön sidottu runsaasti henkilötyöaikaa</a:t>
            </a:r>
          </a:p>
          <a:p>
            <a:pPr marL="715963" marR="0" lvl="1" indent="-355600" algn="l" defTabSz="914400" rtl="0" eaLnBrk="1" fontAlgn="auto" latinLnBrk="0" hangingPunct="1">
              <a:lnSpc>
                <a:spcPct val="90000"/>
              </a:lnSpc>
              <a:spcBef>
                <a:spcPts val="0"/>
              </a:spcBef>
              <a:spcAft>
                <a:spcPts val="600"/>
              </a:spcAft>
              <a:buClr>
                <a:schemeClr val="tx1">
                  <a:lumMod val="65000"/>
                  <a:lumOff val="35000"/>
                </a:schemeClr>
              </a:buClr>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Arial"/>
                <a:ea typeface="+mn-ea"/>
                <a:cs typeface="+mn-cs"/>
                <a:sym typeface="Arial"/>
              </a:rPr>
              <a:t>pelkästään VM/</a:t>
            </a:r>
            <a:r>
              <a:rPr kumimoji="0" lang="fi-FI" sz="1500" b="0" i="0" u="none" strike="noStrike" kern="1200" cap="none" spc="0" normalizeH="0" baseline="0" noProof="0" dirty="0" err="1">
                <a:ln>
                  <a:noFill/>
                </a:ln>
                <a:solidFill>
                  <a:srgbClr val="000000"/>
                </a:solidFill>
                <a:effectLst/>
                <a:uLnTx/>
                <a:uFillTx/>
                <a:latin typeface="Arial"/>
                <a:ea typeface="+mn-ea"/>
                <a:cs typeface="+mn-cs"/>
                <a:sym typeface="Arial"/>
              </a:rPr>
              <a:t>JulkICT:n</a:t>
            </a:r>
            <a:r>
              <a:rPr kumimoji="0" lang="fi-FI" sz="1500" b="0" i="0" u="none" strike="noStrike" kern="1200" cap="none" spc="0" normalizeH="0" baseline="0" noProof="0" dirty="0">
                <a:ln>
                  <a:noFill/>
                </a:ln>
                <a:solidFill>
                  <a:srgbClr val="000000"/>
                </a:solidFill>
                <a:effectLst/>
                <a:uLnTx/>
                <a:uFillTx/>
                <a:latin typeface="Arial"/>
                <a:ea typeface="+mn-ea"/>
                <a:cs typeface="+mn-cs"/>
                <a:sym typeface="Arial"/>
              </a:rPr>
              <a:t> asettamissa ryhmissä &gt; 250 virallista jäsentä (+ varajäsenet)</a:t>
            </a:r>
          </a:p>
          <a:p>
            <a:pPr marL="360363" marR="0" lvl="0" indent="-360363" algn="l" defTabSz="914400" rtl="0" eaLnBrk="1" fontAlgn="auto" latinLnBrk="0" hangingPunct="1">
              <a:lnSpc>
                <a:spcPct val="90000"/>
              </a:lnSpc>
              <a:spcBef>
                <a:spcPts val="0"/>
              </a:spcBef>
              <a:spcAft>
                <a:spcPts val="600"/>
              </a:spcAft>
              <a:buClr>
                <a:schemeClr val="tx1">
                  <a:lumMod val="65000"/>
                  <a:lumOff val="35000"/>
                </a:schemeClr>
              </a:buClr>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Arial"/>
                <a:ea typeface="+mn-ea"/>
                <a:cs typeface="+mn-cs"/>
                <a:sym typeface="Arial"/>
              </a:rPr>
              <a:t>Toimialakohtaisesti organisoiduissa ryhmissä mukana myös kuntia ja muita julkisoikeudellisia yhteisöjä </a:t>
            </a:r>
          </a:p>
          <a:p>
            <a:pPr marL="360363" marR="0" lvl="0" indent="-360363" algn="l" defTabSz="914400" rtl="0" eaLnBrk="1" fontAlgn="auto" latinLnBrk="0" hangingPunct="1">
              <a:lnSpc>
                <a:spcPct val="90000"/>
              </a:lnSpc>
              <a:spcBef>
                <a:spcPts val="0"/>
              </a:spcBef>
              <a:spcAft>
                <a:spcPts val="600"/>
              </a:spcAft>
              <a:buClr>
                <a:schemeClr val="tx1">
                  <a:lumMod val="65000"/>
                  <a:lumOff val="35000"/>
                </a:schemeClr>
              </a:buClr>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Arial"/>
                <a:ea typeface="+mn-ea"/>
                <a:cs typeface="+mn-cs"/>
                <a:sym typeface="Arial"/>
              </a:rPr>
              <a:t>Ryhmien välillä ei ole selkeitä linkityksiä </a:t>
            </a:r>
            <a:r>
              <a:rPr kumimoji="0" lang="fi-FI" sz="1500"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 ryhmillä omat itsenäiset tavoitteet</a:t>
            </a:r>
          </a:p>
          <a:p>
            <a:pPr marL="360363" marR="0" lvl="0" indent="-360363" algn="l" defTabSz="914400" rtl="0" eaLnBrk="1" fontAlgn="auto" latinLnBrk="0" hangingPunct="1">
              <a:lnSpc>
                <a:spcPct val="90000"/>
              </a:lnSpc>
              <a:spcBef>
                <a:spcPts val="0"/>
              </a:spcBef>
              <a:spcAft>
                <a:spcPts val="600"/>
              </a:spcAft>
              <a:buClr>
                <a:schemeClr val="tx1">
                  <a:lumMod val="65000"/>
                  <a:lumOff val="35000"/>
                </a:schemeClr>
              </a:buClr>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Ryhmien tehtävien kytkeytyminen viranomaisten toimintaan jää usein epäselväksi</a:t>
            </a:r>
          </a:p>
          <a:p>
            <a:pPr marL="360363" marR="0" lvl="0" indent="-360363" algn="l" defTabSz="914400" rtl="0" eaLnBrk="1" fontAlgn="auto" latinLnBrk="0" hangingPunct="1">
              <a:lnSpc>
                <a:spcPct val="90000"/>
              </a:lnSpc>
              <a:spcBef>
                <a:spcPts val="0"/>
              </a:spcBef>
              <a:spcAft>
                <a:spcPts val="600"/>
              </a:spcAft>
              <a:buClr>
                <a:schemeClr val="tx1">
                  <a:lumMod val="65000"/>
                  <a:lumOff val="35000"/>
                </a:schemeClr>
              </a:buClr>
              <a:buSzTx/>
              <a:buFont typeface="Arial" panose="020B0604020202020204" pitchFamily="34" charset="0"/>
              <a:buChar char="•"/>
              <a:tabLst/>
              <a:defRPr/>
            </a:pPr>
            <a:r>
              <a:rPr lang="fi-FI" sz="1500" dirty="0">
                <a:solidFill>
                  <a:srgbClr val="000000"/>
                </a:solidFill>
                <a:latin typeface="Arial"/>
                <a:sym typeface="Wingdings" panose="05000000000000000000" pitchFamily="2" charset="2"/>
              </a:rPr>
              <a:t>Ryhmien aktiivisuudessa on kehitettävää</a:t>
            </a:r>
            <a:endParaRPr kumimoji="0" lang="fi-FI" sz="1500" b="0" i="0" u="none" strike="noStrike" kern="1200" cap="none" spc="0" normalizeH="0" baseline="0" noProof="0" dirty="0">
              <a:ln>
                <a:noFill/>
              </a:ln>
              <a:solidFill>
                <a:srgbClr val="000000"/>
              </a:solidFill>
              <a:effectLst/>
              <a:uLnTx/>
              <a:uFillTx/>
              <a:latin typeface="Arial"/>
              <a:ea typeface="+mn-ea"/>
              <a:cs typeface="+mn-cs"/>
              <a:sym typeface="Arial"/>
            </a:endParaRPr>
          </a:p>
        </p:txBody>
      </p:sp>
      <p:grpSp>
        <p:nvGrpSpPr>
          <p:cNvPr id="3" name="Ryhmä 2">
            <a:extLst>
              <a:ext uri="{FF2B5EF4-FFF2-40B4-BE49-F238E27FC236}">
                <a16:creationId xmlns:a16="http://schemas.microsoft.com/office/drawing/2014/main" id="{AF9D0999-226E-4CFD-8BD9-98EAD12FA60D}"/>
              </a:ext>
            </a:extLst>
          </p:cNvPr>
          <p:cNvGrpSpPr/>
          <p:nvPr/>
        </p:nvGrpSpPr>
        <p:grpSpPr>
          <a:xfrm>
            <a:off x="664603" y="1335136"/>
            <a:ext cx="5863173" cy="4542136"/>
            <a:chOff x="1415480" y="1916832"/>
            <a:chExt cx="5112296" cy="3960440"/>
          </a:xfrm>
        </p:grpSpPr>
        <p:grpSp>
          <p:nvGrpSpPr>
            <p:cNvPr id="6" name="Ryhmä 5"/>
            <p:cNvGrpSpPr/>
            <p:nvPr/>
          </p:nvGrpSpPr>
          <p:grpSpPr>
            <a:xfrm>
              <a:off x="1415480" y="2730624"/>
              <a:ext cx="5112024" cy="3146648"/>
              <a:chOff x="1043608" y="1563638"/>
              <a:chExt cx="5112024" cy="3146648"/>
            </a:xfrm>
          </p:grpSpPr>
          <p:sp>
            <p:nvSpPr>
              <p:cNvPr id="7" name="Suorakulmio 6"/>
              <p:cNvSpPr/>
              <p:nvPr/>
            </p:nvSpPr>
            <p:spPr>
              <a:xfrm>
                <a:off x="1259632" y="1738341"/>
                <a:ext cx="4896000" cy="468000"/>
              </a:xfrm>
              <a:prstGeom prst="rect">
                <a:avLst/>
              </a:prstGeom>
              <a:solidFill>
                <a:sysClr val="window" lastClr="FFFFFF">
                  <a:lumMod val="95000"/>
                </a:sysClr>
              </a:solidFill>
              <a:ln w="57150" cap="flat" cmpd="sng" algn="ctr">
                <a:solidFill>
                  <a:sysClr val="window" lastClr="FFFFFF">
                    <a:lumMod val="95000"/>
                  </a:sys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8" name="Suorakulmio 7"/>
              <p:cNvSpPr/>
              <p:nvPr/>
            </p:nvSpPr>
            <p:spPr>
              <a:xfrm>
                <a:off x="1259632" y="2319774"/>
                <a:ext cx="4896000" cy="468000"/>
              </a:xfrm>
              <a:prstGeom prst="rect">
                <a:avLst/>
              </a:prstGeom>
              <a:solidFill>
                <a:sysClr val="window" lastClr="FFFFFF">
                  <a:lumMod val="95000"/>
                </a:sysClr>
              </a:solidFill>
              <a:ln w="57150" cap="flat" cmpd="sng" algn="ctr">
                <a:solidFill>
                  <a:sysClr val="window" lastClr="FFFFFF">
                    <a:lumMod val="95000"/>
                  </a:sys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9" name="Suorakulmio 8"/>
              <p:cNvSpPr/>
              <p:nvPr/>
            </p:nvSpPr>
            <p:spPr>
              <a:xfrm>
                <a:off x="1259632" y="2895838"/>
                <a:ext cx="4896000" cy="468000"/>
              </a:xfrm>
              <a:prstGeom prst="rect">
                <a:avLst/>
              </a:prstGeom>
              <a:solidFill>
                <a:sysClr val="window" lastClr="FFFFFF">
                  <a:lumMod val="95000"/>
                </a:sysClr>
              </a:solidFill>
              <a:ln w="57150" cap="flat" cmpd="sng" algn="ctr">
                <a:solidFill>
                  <a:sysClr val="window" lastClr="FFFFFF">
                    <a:lumMod val="95000"/>
                  </a:sys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10" name="Suorakulmio 9"/>
              <p:cNvSpPr/>
              <p:nvPr/>
            </p:nvSpPr>
            <p:spPr>
              <a:xfrm>
                <a:off x="1259632" y="3471902"/>
                <a:ext cx="4896000" cy="468000"/>
              </a:xfrm>
              <a:prstGeom prst="rect">
                <a:avLst/>
              </a:prstGeom>
              <a:solidFill>
                <a:sysClr val="window" lastClr="FFFFFF">
                  <a:lumMod val="95000"/>
                </a:sysClr>
              </a:solidFill>
              <a:ln w="57150" cap="flat" cmpd="sng" algn="ctr">
                <a:solidFill>
                  <a:sysClr val="window" lastClr="FFFFFF">
                    <a:lumMod val="95000"/>
                  </a:sys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11" name="Suorakulmio 10"/>
              <p:cNvSpPr/>
              <p:nvPr/>
            </p:nvSpPr>
            <p:spPr>
              <a:xfrm>
                <a:off x="1259632" y="4047966"/>
                <a:ext cx="4896000" cy="468000"/>
              </a:xfrm>
              <a:prstGeom prst="rect">
                <a:avLst/>
              </a:prstGeom>
              <a:solidFill>
                <a:sysClr val="window" lastClr="FFFFFF">
                  <a:lumMod val="95000"/>
                </a:sysClr>
              </a:solidFill>
              <a:ln w="57150" cap="flat" cmpd="sng" algn="ctr">
                <a:solidFill>
                  <a:sysClr val="window" lastClr="FFFFFF">
                    <a:lumMod val="95000"/>
                  </a:sys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12" name="Ellipsi 11"/>
              <p:cNvSpPr/>
              <p:nvPr/>
            </p:nvSpPr>
            <p:spPr>
              <a:xfrm>
                <a:off x="1043608" y="1738341"/>
                <a:ext cx="468000" cy="468000"/>
              </a:xfrm>
              <a:prstGeom prst="ellipse">
                <a:avLst/>
              </a:prstGeom>
              <a:solidFill>
                <a:sysClr val="window" lastClr="FFFFFF"/>
              </a:solidFill>
              <a:ln w="57150" cap="flat" cmpd="sng" algn="ctr">
                <a:solidFill>
                  <a:srgbClr val="5AB5EC"/>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err="1">
                    <a:ln>
                      <a:noFill/>
                    </a:ln>
                    <a:solidFill>
                      <a:prstClr val="black"/>
                    </a:solidFill>
                    <a:effectLst/>
                    <a:uLnTx/>
                    <a:uFillTx/>
                    <a:latin typeface="Arial"/>
                    <a:ea typeface="+mn-ea"/>
                    <a:cs typeface="Arial"/>
                    <a:sym typeface="Arial"/>
                  </a:rPr>
                  <a:t>Governance</a:t>
                </a:r>
                <a:endParaRPr kumimoji="0" lang="fi-FI" sz="9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3" name="Ellipsi 12"/>
              <p:cNvSpPr/>
              <p:nvPr/>
            </p:nvSpPr>
            <p:spPr>
              <a:xfrm>
                <a:off x="1043608" y="2319774"/>
                <a:ext cx="468000" cy="468000"/>
              </a:xfrm>
              <a:prstGeom prst="ellipse">
                <a:avLst/>
              </a:prstGeom>
              <a:solidFill>
                <a:sysClr val="window" lastClr="FFFFFF"/>
              </a:solidFill>
              <a:ln w="57150" cap="flat" cmpd="sng" algn="ctr">
                <a:solidFill>
                  <a:srgbClr val="A0CD3D"/>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0" cap="none" spc="0" normalizeH="0" baseline="0" noProof="0" dirty="0">
                    <a:ln>
                      <a:noFill/>
                    </a:ln>
                    <a:solidFill>
                      <a:prstClr val="black"/>
                    </a:solidFill>
                    <a:effectLst/>
                    <a:uLnTx/>
                    <a:uFillTx/>
                    <a:latin typeface="Arial"/>
                    <a:ea typeface="+mn-ea"/>
                    <a:cs typeface="Arial"/>
                    <a:sym typeface="Arial"/>
                  </a:rPr>
                  <a:t>KA</a:t>
                </a:r>
              </a:p>
            </p:txBody>
          </p:sp>
          <p:sp>
            <p:nvSpPr>
              <p:cNvPr id="14" name="Ellipsi 13"/>
              <p:cNvSpPr/>
              <p:nvPr/>
            </p:nvSpPr>
            <p:spPr>
              <a:xfrm>
                <a:off x="1043608" y="2895838"/>
                <a:ext cx="468000" cy="468000"/>
              </a:xfrm>
              <a:prstGeom prst="ellipse">
                <a:avLst/>
              </a:prstGeom>
              <a:solidFill>
                <a:sysClr val="window" lastClr="FFFFFF"/>
              </a:solidFill>
              <a:ln w="57150" cap="flat" cmpd="sng" algn="ctr">
                <a:solidFill>
                  <a:srgbClr val="A34E96">
                    <a:lumMod val="60000"/>
                    <a:lumOff val="4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a:ln>
                      <a:noFill/>
                    </a:ln>
                    <a:solidFill>
                      <a:prstClr val="black"/>
                    </a:solidFill>
                    <a:effectLst/>
                    <a:uLnTx/>
                    <a:uFillTx/>
                    <a:latin typeface="Arial"/>
                    <a:ea typeface="+mn-ea"/>
                    <a:cs typeface="Arial"/>
                    <a:sym typeface="Arial"/>
                  </a:rPr>
                  <a:t>Tietoturva</a:t>
                </a:r>
              </a:p>
            </p:txBody>
          </p:sp>
          <p:sp>
            <p:nvSpPr>
              <p:cNvPr id="15" name="Ellipsi 14"/>
              <p:cNvSpPr/>
              <p:nvPr/>
            </p:nvSpPr>
            <p:spPr>
              <a:xfrm>
                <a:off x="1043608" y="3471902"/>
                <a:ext cx="468000" cy="468000"/>
              </a:xfrm>
              <a:prstGeom prst="ellipse">
                <a:avLst/>
              </a:prstGeom>
              <a:solidFill>
                <a:sysClr val="window" lastClr="FFFFFF"/>
              </a:solidFill>
              <a:ln w="57150" cap="flat" cmpd="sng" algn="ctr">
                <a:solidFill>
                  <a:srgbClr val="FFCC66"/>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a:ln>
                      <a:noFill/>
                    </a:ln>
                    <a:solidFill>
                      <a:prstClr val="black"/>
                    </a:solidFill>
                    <a:effectLst/>
                    <a:uLnTx/>
                    <a:uFillTx/>
                    <a:latin typeface="Arial"/>
                    <a:ea typeface="+mn-ea"/>
                    <a:cs typeface="Arial"/>
                    <a:sym typeface="Arial"/>
                  </a:rPr>
                  <a:t>Kehittäminen</a:t>
                </a:r>
              </a:p>
            </p:txBody>
          </p:sp>
          <p:sp>
            <p:nvSpPr>
              <p:cNvPr id="16" name="Ellipsi 15"/>
              <p:cNvSpPr/>
              <p:nvPr/>
            </p:nvSpPr>
            <p:spPr>
              <a:xfrm>
                <a:off x="1043608" y="4047966"/>
                <a:ext cx="468000" cy="468000"/>
              </a:xfrm>
              <a:prstGeom prst="ellipse">
                <a:avLst/>
              </a:prstGeom>
              <a:solidFill>
                <a:sysClr val="window" lastClr="FFFFFF"/>
              </a:solidFill>
              <a:ln w="57150" cap="flat" cmpd="sng" algn="ctr">
                <a:solidFill>
                  <a:sysClr val="window" lastClr="FFFFFF">
                    <a:lumMod val="75000"/>
                  </a:sys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a:ln>
                      <a:noFill/>
                    </a:ln>
                    <a:solidFill>
                      <a:prstClr val="black"/>
                    </a:solidFill>
                    <a:effectLst/>
                    <a:uLnTx/>
                    <a:uFillTx/>
                    <a:latin typeface="Arial"/>
                    <a:ea typeface="+mn-ea"/>
                    <a:cs typeface="Arial"/>
                    <a:sym typeface="Arial"/>
                  </a:rPr>
                  <a:t>Palvelujen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a:ln>
                      <a:noFill/>
                    </a:ln>
                    <a:solidFill>
                      <a:prstClr val="black"/>
                    </a:solidFill>
                    <a:effectLst/>
                    <a:uLnTx/>
                    <a:uFillTx/>
                    <a:latin typeface="Arial"/>
                    <a:ea typeface="+mn-ea"/>
                    <a:cs typeface="Arial"/>
                    <a:sym typeface="Arial"/>
                  </a:rPr>
                  <a:t>ohjaus</a:t>
                </a:r>
              </a:p>
            </p:txBody>
          </p:sp>
          <p:sp>
            <p:nvSpPr>
              <p:cNvPr id="17" name="Suorakulmio 16"/>
              <p:cNvSpPr/>
              <p:nvPr/>
            </p:nvSpPr>
            <p:spPr>
              <a:xfrm>
                <a:off x="1763688" y="1563638"/>
                <a:ext cx="360040" cy="3146648"/>
              </a:xfrm>
              <a:prstGeom prst="rect">
                <a:avLst/>
              </a:prstGeom>
              <a:solidFill>
                <a:srgbClr val="5AB5EC">
                  <a:lumMod val="20000"/>
                  <a:lumOff val="80000"/>
                  <a:alpha val="50000"/>
                </a:srgbClr>
              </a:solidFill>
              <a:ln w="3175" cap="flat" cmpd="sng" algn="ctr">
                <a:solidFill>
                  <a:srgbClr val="5AB5EC">
                    <a:lumMod val="40000"/>
                    <a:lumOff val="6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sp>
            <p:nvSpPr>
              <p:cNvPr id="18" name="Suorakulmio 17"/>
              <p:cNvSpPr/>
              <p:nvPr/>
            </p:nvSpPr>
            <p:spPr>
              <a:xfrm>
                <a:off x="2195736" y="1563638"/>
                <a:ext cx="360040" cy="3146648"/>
              </a:xfrm>
              <a:prstGeom prst="rect">
                <a:avLst/>
              </a:prstGeom>
              <a:solidFill>
                <a:srgbClr val="5AB5EC">
                  <a:lumMod val="20000"/>
                  <a:lumOff val="80000"/>
                  <a:alpha val="50000"/>
                </a:srgbClr>
              </a:solidFill>
              <a:ln w="3175" cap="flat" cmpd="sng" algn="ctr">
                <a:solidFill>
                  <a:srgbClr val="5AB5EC">
                    <a:lumMod val="40000"/>
                    <a:lumOff val="6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sp>
            <p:nvSpPr>
              <p:cNvPr id="19" name="Suorakulmio 18"/>
              <p:cNvSpPr/>
              <p:nvPr/>
            </p:nvSpPr>
            <p:spPr>
              <a:xfrm>
                <a:off x="2627784" y="1563638"/>
                <a:ext cx="360040" cy="3146648"/>
              </a:xfrm>
              <a:prstGeom prst="rect">
                <a:avLst/>
              </a:prstGeom>
              <a:solidFill>
                <a:srgbClr val="5AB5EC">
                  <a:lumMod val="20000"/>
                  <a:lumOff val="80000"/>
                  <a:alpha val="50000"/>
                </a:srgbClr>
              </a:solidFill>
              <a:ln w="3175" cap="flat" cmpd="sng" algn="ctr">
                <a:solidFill>
                  <a:srgbClr val="5AB5EC">
                    <a:lumMod val="40000"/>
                    <a:lumOff val="6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sp>
            <p:nvSpPr>
              <p:cNvPr id="20" name="Suorakulmio 19"/>
              <p:cNvSpPr/>
              <p:nvPr/>
            </p:nvSpPr>
            <p:spPr>
              <a:xfrm>
                <a:off x="3059832" y="1563638"/>
                <a:ext cx="360040" cy="3146648"/>
              </a:xfrm>
              <a:prstGeom prst="rect">
                <a:avLst/>
              </a:prstGeom>
              <a:solidFill>
                <a:srgbClr val="5AB5EC">
                  <a:lumMod val="20000"/>
                  <a:lumOff val="80000"/>
                  <a:alpha val="50000"/>
                </a:srgbClr>
              </a:solidFill>
              <a:ln w="3175" cap="flat" cmpd="sng" algn="ctr">
                <a:solidFill>
                  <a:srgbClr val="5AB5EC">
                    <a:lumMod val="40000"/>
                    <a:lumOff val="6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sp>
            <p:nvSpPr>
              <p:cNvPr id="21" name="Suorakulmio 20"/>
              <p:cNvSpPr/>
              <p:nvPr/>
            </p:nvSpPr>
            <p:spPr>
              <a:xfrm>
                <a:off x="3491880" y="1563638"/>
                <a:ext cx="360040" cy="3146648"/>
              </a:xfrm>
              <a:prstGeom prst="rect">
                <a:avLst/>
              </a:prstGeom>
              <a:solidFill>
                <a:srgbClr val="5AB5EC">
                  <a:lumMod val="20000"/>
                  <a:lumOff val="80000"/>
                  <a:alpha val="50000"/>
                </a:srgbClr>
              </a:solidFill>
              <a:ln w="3175" cap="flat" cmpd="sng" algn="ctr">
                <a:solidFill>
                  <a:srgbClr val="5AB5EC">
                    <a:lumMod val="40000"/>
                    <a:lumOff val="6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sp>
            <p:nvSpPr>
              <p:cNvPr id="22" name="Suorakulmio 21"/>
              <p:cNvSpPr/>
              <p:nvPr/>
            </p:nvSpPr>
            <p:spPr>
              <a:xfrm>
                <a:off x="3923928" y="1563638"/>
                <a:ext cx="360040" cy="3146648"/>
              </a:xfrm>
              <a:prstGeom prst="rect">
                <a:avLst/>
              </a:prstGeom>
              <a:solidFill>
                <a:srgbClr val="5AB5EC">
                  <a:lumMod val="20000"/>
                  <a:lumOff val="80000"/>
                  <a:alpha val="50000"/>
                </a:srgbClr>
              </a:solidFill>
              <a:ln w="3175" cap="flat" cmpd="sng" algn="ctr">
                <a:solidFill>
                  <a:srgbClr val="5AB5EC">
                    <a:lumMod val="40000"/>
                    <a:lumOff val="6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23" name="Suorakulmio 22"/>
              <p:cNvSpPr/>
              <p:nvPr/>
            </p:nvSpPr>
            <p:spPr>
              <a:xfrm>
                <a:off x="4355976" y="1563638"/>
                <a:ext cx="360040" cy="3146648"/>
              </a:xfrm>
              <a:prstGeom prst="rect">
                <a:avLst/>
              </a:prstGeom>
              <a:solidFill>
                <a:srgbClr val="5AB5EC">
                  <a:lumMod val="20000"/>
                  <a:lumOff val="80000"/>
                  <a:alpha val="50000"/>
                </a:srgbClr>
              </a:solidFill>
              <a:ln w="3175" cap="flat" cmpd="sng" algn="ctr">
                <a:solidFill>
                  <a:srgbClr val="5AB5EC">
                    <a:lumMod val="40000"/>
                    <a:lumOff val="6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sp>
            <p:nvSpPr>
              <p:cNvPr id="24" name="Suorakulmio 23"/>
              <p:cNvSpPr/>
              <p:nvPr/>
            </p:nvSpPr>
            <p:spPr>
              <a:xfrm>
                <a:off x="4788024" y="1563638"/>
                <a:ext cx="360040" cy="3146648"/>
              </a:xfrm>
              <a:prstGeom prst="rect">
                <a:avLst/>
              </a:prstGeom>
              <a:solidFill>
                <a:srgbClr val="5AB5EC">
                  <a:lumMod val="20000"/>
                  <a:lumOff val="80000"/>
                  <a:alpha val="50000"/>
                </a:srgbClr>
              </a:solidFill>
              <a:ln w="3175" cap="flat" cmpd="sng" algn="ctr">
                <a:solidFill>
                  <a:srgbClr val="5AB5EC">
                    <a:lumMod val="40000"/>
                    <a:lumOff val="6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sp>
            <p:nvSpPr>
              <p:cNvPr id="25" name="Suorakulmio 24"/>
              <p:cNvSpPr/>
              <p:nvPr/>
            </p:nvSpPr>
            <p:spPr>
              <a:xfrm>
                <a:off x="5220072" y="1563638"/>
                <a:ext cx="360040" cy="3146648"/>
              </a:xfrm>
              <a:prstGeom prst="rect">
                <a:avLst/>
              </a:prstGeom>
              <a:solidFill>
                <a:srgbClr val="5AB5EC">
                  <a:lumMod val="20000"/>
                  <a:lumOff val="80000"/>
                  <a:alpha val="50000"/>
                </a:srgbClr>
              </a:solidFill>
              <a:ln w="3175" cap="flat" cmpd="sng" algn="ctr">
                <a:solidFill>
                  <a:srgbClr val="5AB5EC">
                    <a:lumMod val="40000"/>
                    <a:lumOff val="6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sp>
            <p:nvSpPr>
              <p:cNvPr id="26" name="Suorakulmio 25"/>
              <p:cNvSpPr/>
              <p:nvPr/>
            </p:nvSpPr>
            <p:spPr>
              <a:xfrm>
                <a:off x="5652120" y="1563638"/>
                <a:ext cx="360040" cy="3146648"/>
              </a:xfrm>
              <a:prstGeom prst="rect">
                <a:avLst/>
              </a:prstGeom>
              <a:solidFill>
                <a:srgbClr val="5AB5EC">
                  <a:lumMod val="20000"/>
                  <a:lumOff val="80000"/>
                  <a:alpha val="50000"/>
                </a:srgbClr>
              </a:solidFill>
              <a:ln w="3175" cap="flat" cmpd="sng" algn="ctr">
                <a:solidFill>
                  <a:srgbClr val="5AB5EC">
                    <a:lumMod val="40000"/>
                    <a:lumOff val="6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grpSp>
        <p:sp>
          <p:nvSpPr>
            <p:cNvPr id="27" name="Ellipsi 26"/>
            <p:cNvSpPr/>
            <p:nvPr/>
          </p:nvSpPr>
          <p:spPr>
            <a:xfrm>
              <a:off x="3539752" y="2744960"/>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JUHTA</a:t>
              </a:r>
            </a:p>
          </p:txBody>
        </p:sp>
        <p:sp>
          <p:nvSpPr>
            <p:cNvPr id="28" name="Ellipsi 27"/>
            <p:cNvSpPr/>
            <p:nvPr/>
          </p:nvSpPr>
          <p:spPr>
            <a:xfrm>
              <a:off x="2711624" y="2888976"/>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Tietokeko</a:t>
              </a:r>
            </a:p>
          </p:txBody>
        </p:sp>
        <p:sp>
          <p:nvSpPr>
            <p:cNvPr id="29" name="Ellipsi 28"/>
            <p:cNvSpPr/>
            <p:nvPr/>
          </p:nvSpPr>
          <p:spPr>
            <a:xfrm>
              <a:off x="3143672" y="2802632"/>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a:ln>
                    <a:noFill/>
                  </a:ln>
                  <a:solidFill>
                    <a:prstClr val="white"/>
                  </a:solidFill>
                  <a:effectLst/>
                  <a:uLnTx/>
                  <a:uFillTx/>
                  <a:latin typeface="Arial"/>
                  <a:ea typeface="+mn-ea"/>
                  <a:cs typeface="Arial"/>
                  <a:sym typeface="Arial"/>
                </a:rPr>
                <a:t>Hitko</a:t>
              </a:r>
              <a:endParaRPr kumimoji="0" lang="fi-FI" sz="7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30" name="Ellipsi 29"/>
            <p:cNvSpPr/>
            <p:nvPr/>
          </p:nvSpPr>
          <p:spPr>
            <a:xfrm>
              <a:off x="4007768" y="2780928"/>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a:ln>
                    <a:noFill/>
                  </a:ln>
                  <a:solidFill>
                    <a:prstClr val="white"/>
                  </a:solidFill>
                  <a:effectLst/>
                  <a:uLnTx/>
                  <a:uFillTx/>
                  <a:latin typeface="Arial"/>
                  <a:ea typeface="+mn-ea"/>
                  <a:cs typeface="Arial"/>
                  <a:sym typeface="Arial"/>
                </a:rPr>
                <a:t>Mitko</a:t>
              </a:r>
              <a:endParaRPr kumimoji="0" lang="fi-FI" sz="7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31" name="Ellipsi 30"/>
            <p:cNvSpPr/>
            <p:nvPr/>
          </p:nvSpPr>
          <p:spPr>
            <a:xfrm>
              <a:off x="2747664" y="3306688"/>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JHKA</a:t>
              </a:r>
            </a:p>
          </p:txBody>
        </p:sp>
        <p:sp>
          <p:nvSpPr>
            <p:cNvPr id="32" name="Ellipsi 31"/>
            <p:cNvSpPr/>
            <p:nvPr/>
          </p:nvSpPr>
          <p:spPr>
            <a:xfrm>
              <a:off x="3467744" y="3450704"/>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Talous/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HR KA</a:t>
              </a:r>
            </a:p>
          </p:txBody>
        </p:sp>
        <p:sp>
          <p:nvSpPr>
            <p:cNvPr id="33" name="Ellipsi 32"/>
            <p:cNvSpPr/>
            <p:nvPr/>
          </p:nvSpPr>
          <p:spPr>
            <a:xfrm>
              <a:off x="3827784" y="3666728"/>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M3A</a:t>
              </a:r>
            </a:p>
          </p:txBody>
        </p:sp>
        <p:sp>
          <p:nvSpPr>
            <p:cNvPr id="34" name="Ellipsi 33"/>
            <p:cNvSpPr/>
            <p:nvPr/>
          </p:nvSpPr>
          <p:spPr>
            <a:xfrm>
              <a:off x="4281599" y="3558760"/>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Terveys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ja hyvinvointi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KA</a:t>
              </a:r>
            </a:p>
          </p:txBody>
        </p:sp>
        <p:sp>
          <p:nvSpPr>
            <p:cNvPr id="35" name="Ellipsi 34"/>
            <p:cNvSpPr/>
            <p:nvPr/>
          </p:nvSpPr>
          <p:spPr>
            <a:xfrm>
              <a:off x="4781280" y="3698401"/>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Tieto-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arkkitehtuuri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ryhmä</a:t>
              </a:r>
            </a:p>
          </p:txBody>
        </p:sp>
        <p:sp>
          <p:nvSpPr>
            <p:cNvPr id="36" name="Ellipsi 35"/>
            <p:cNvSpPr/>
            <p:nvPr/>
          </p:nvSpPr>
          <p:spPr>
            <a:xfrm>
              <a:off x="4619800" y="3362305"/>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a:ln>
                    <a:noFill/>
                  </a:ln>
                  <a:solidFill>
                    <a:prstClr val="white"/>
                  </a:solidFill>
                  <a:effectLst/>
                  <a:uLnTx/>
                  <a:uFillTx/>
                  <a:latin typeface="Arial"/>
                  <a:ea typeface="+mn-ea"/>
                  <a:cs typeface="Arial"/>
                  <a:sym typeface="Arial"/>
                </a:rPr>
                <a:t>Sote</a:t>
              </a: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 KA</a:t>
              </a:r>
            </a:p>
          </p:txBody>
        </p:sp>
        <p:sp>
          <p:nvSpPr>
            <p:cNvPr id="37" name="Ellipsi 36"/>
            <p:cNvSpPr/>
            <p:nvPr/>
          </p:nvSpPr>
          <p:spPr>
            <a:xfrm>
              <a:off x="4331840" y="3032992"/>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CIO-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verkosto</a:t>
              </a:r>
            </a:p>
          </p:txBody>
        </p:sp>
        <p:sp>
          <p:nvSpPr>
            <p:cNvPr id="38" name="Ellipsi 37"/>
            <p:cNvSpPr/>
            <p:nvPr/>
          </p:nvSpPr>
          <p:spPr>
            <a:xfrm>
              <a:off x="4727848" y="2924944"/>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Hallinnonalan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tietohallinnon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koordinointi</a:t>
              </a:r>
            </a:p>
          </p:txBody>
        </p:sp>
        <p:sp>
          <p:nvSpPr>
            <p:cNvPr id="39" name="Ellipsi 38"/>
            <p:cNvSpPr/>
            <p:nvPr/>
          </p:nvSpPr>
          <p:spPr>
            <a:xfrm>
              <a:off x="5249296" y="3068960"/>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Sähköisen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tiedonhallinnan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err="1">
                  <a:ln>
                    <a:noFill/>
                  </a:ln>
                  <a:solidFill>
                    <a:prstClr val="white"/>
                  </a:solidFill>
                  <a:effectLst/>
                  <a:uLnTx/>
                  <a:uFillTx/>
                  <a:latin typeface="Arial"/>
                  <a:ea typeface="+mn-ea"/>
                  <a:cs typeface="Arial"/>
                  <a:sym typeface="Arial"/>
                </a:rPr>
                <a:t>nvk</a:t>
              </a:r>
              <a:endParaRPr kumimoji="0" lang="fi-FI" sz="5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40" name="Ellipsi 39"/>
            <p:cNvSpPr/>
            <p:nvPr/>
          </p:nvSpPr>
          <p:spPr>
            <a:xfrm>
              <a:off x="2711624" y="3954760"/>
              <a:ext cx="324000" cy="324000"/>
            </a:xfrm>
            <a:prstGeom prst="ellipse">
              <a:avLst/>
            </a:prstGeom>
            <a:solidFill>
              <a:srgbClr val="A34E96"/>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VAHTI</a:t>
              </a:r>
            </a:p>
          </p:txBody>
        </p:sp>
        <p:sp>
          <p:nvSpPr>
            <p:cNvPr id="41" name="Ellipsi 40"/>
            <p:cNvSpPr/>
            <p:nvPr/>
          </p:nvSpPr>
          <p:spPr>
            <a:xfrm>
              <a:off x="3611760" y="4098776"/>
              <a:ext cx="324000" cy="324000"/>
            </a:xfrm>
            <a:prstGeom prst="ellipse">
              <a:avLst/>
            </a:prstGeom>
            <a:solidFill>
              <a:srgbClr val="A34E96"/>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Hallinnonalan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kyberturvallisuus-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ryhmä</a:t>
              </a:r>
            </a:p>
          </p:txBody>
        </p:sp>
        <p:sp>
          <p:nvSpPr>
            <p:cNvPr id="42" name="Ellipsi 41"/>
            <p:cNvSpPr/>
            <p:nvPr/>
          </p:nvSpPr>
          <p:spPr>
            <a:xfrm>
              <a:off x="4187824" y="4120568"/>
              <a:ext cx="324000" cy="324000"/>
            </a:xfrm>
            <a:prstGeom prst="ellipse">
              <a:avLst/>
            </a:prstGeom>
            <a:solidFill>
              <a:srgbClr val="A34E96"/>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M3K</a:t>
              </a:r>
            </a:p>
          </p:txBody>
        </p:sp>
        <p:sp>
          <p:nvSpPr>
            <p:cNvPr id="43" name="Ellipsi 42"/>
            <p:cNvSpPr/>
            <p:nvPr/>
          </p:nvSpPr>
          <p:spPr>
            <a:xfrm>
              <a:off x="4835896" y="4170784"/>
              <a:ext cx="324000" cy="324000"/>
            </a:xfrm>
            <a:prstGeom prst="ellipse">
              <a:avLst/>
            </a:prstGeom>
            <a:solidFill>
              <a:srgbClr val="A34E96"/>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Hallinnonalan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tietoturvallisuus-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ryhmä</a:t>
              </a:r>
            </a:p>
          </p:txBody>
        </p:sp>
        <p:sp>
          <p:nvSpPr>
            <p:cNvPr id="44" name="Ellipsi 43"/>
            <p:cNvSpPr/>
            <p:nvPr/>
          </p:nvSpPr>
          <p:spPr>
            <a:xfrm>
              <a:off x="2351584" y="4170784"/>
              <a:ext cx="324000" cy="324000"/>
            </a:xfrm>
            <a:prstGeom prst="ellipse">
              <a:avLst/>
            </a:prstGeom>
            <a:solidFill>
              <a:srgbClr val="A34E96"/>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JUDO</a:t>
              </a:r>
            </a:p>
          </p:txBody>
        </p:sp>
        <p:sp>
          <p:nvSpPr>
            <p:cNvPr id="45" name="Ellipsi 44"/>
            <p:cNvSpPr/>
            <p:nvPr/>
          </p:nvSpPr>
          <p:spPr>
            <a:xfrm>
              <a:off x="3107704" y="4206824"/>
              <a:ext cx="324000" cy="324000"/>
            </a:xfrm>
            <a:prstGeom prst="ellipse">
              <a:avLst/>
            </a:prstGeom>
            <a:solidFill>
              <a:srgbClr val="A34E96"/>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VIRT</a:t>
              </a:r>
            </a:p>
          </p:txBody>
        </p:sp>
        <p:sp>
          <p:nvSpPr>
            <p:cNvPr id="46" name="Ellipsi 45"/>
            <p:cNvSpPr/>
            <p:nvPr/>
          </p:nvSpPr>
          <p:spPr>
            <a:xfrm>
              <a:off x="5339952" y="4170784"/>
              <a:ext cx="324000" cy="324000"/>
            </a:xfrm>
            <a:prstGeom prst="ellipse">
              <a:avLst/>
            </a:prstGeom>
            <a:solidFill>
              <a:srgbClr val="A34E96"/>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a:ln>
                    <a:noFill/>
                  </a:ln>
                  <a:solidFill>
                    <a:prstClr val="white"/>
                  </a:solidFill>
                  <a:effectLst/>
                  <a:uLnTx/>
                  <a:uFillTx/>
                  <a:latin typeface="Arial"/>
                  <a:ea typeface="+mn-ea"/>
                  <a:cs typeface="Arial"/>
                  <a:sym typeface="Arial"/>
                </a:rPr>
                <a:t>TieSta</a:t>
              </a:r>
              <a:endParaRPr kumimoji="0" lang="fi-FI" sz="7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47" name="Ellipsi 46"/>
            <p:cNvSpPr/>
            <p:nvPr/>
          </p:nvSpPr>
          <p:spPr>
            <a:xfrm>
              <a:off x="3980184" y="3306688"/>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a:ln>
                    <a:noFill/>
                  </a:ln>
                  <a:solidFill>
                    <a:prstClr val="white"/>
                  </a:solidFill>
                  <a:effectLst/>
                  <a:uLnTx/>
                  <a:uFillTx/>
                  <a:latin typeface="Arial"/>
                  <a:ea typeface="+mn-ea"/>
                  <a:cs typeface="Arial"/>
                  <a:sym typeface="Arial"/>
                </a:rPr>
                <a:t>Patine</a:t>
              </a:r>
              <a:endParaRPr kumimoji="0" lang="fi-FI" sz="7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48" name="Ellipsi 47"/>
            <p:cNvSpPr/>
            <p:nvPr/>
          </p:nvSpPr>
          <p:spPr>
            <a:xfrm>
              <a:off x="5663988" y="3032992"/>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a:ln>
                    <a:noFill/>
                  </a:ln>
                  <a:solidFill>
                    <a:prstClr val="white"/>
                  </a:solidFill>
                  <a:effectLst/>
                  <a:uLnTx/>
                  <a:uFillTx/>
                  <a:latin typeface="Arial"/>
                  <a:ea typeface="+mn-ea"/>
                  <a:cs typeface="Arial"/>
                  <a:sym typeface="Arial"/>
                </a:rPr>
                <a:t>Inspire</a:t>
              </a:r>
              <a:endParaRPr kumimoji="0" lang="fi-FI" sz="700" b="0" i="0" u="none" strike="noStrike" kern="0" cap="none" spc="0" normalizeH="0" baseline="0" noProof="0" dirty="0">
                <a:ln>
                  <a:noFill/>
                </a:ln>
                <a:solidFill>
                  <a:prstClr val="white"/>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yhteistyö</a:t>
              </a:r>
            </a:p>
          </p:txBody>
        </p:sp>
        <p:sp>
          <p:nvSpPr>
            <p:cNvPr id="49" name="Ellipsi 48"/>
            <p:cNvSpPr/>
            <p:nvPr/>
          </p:nvSpPr>
          <p:spPr>
            <a:xfrm>
              <a:off x="5123928" y="3465040"/>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Ryyti</a:t>
              </a:r>
            </a:p>
          </p:txBody>
        </p:sp>
        <p:sp>
          <p:nvSpPr>
            <p:cNvPr id="50" name="Ellipsi 49"/>
            <p:cNvSpPr/>
            <p:nvPr/>
          </p:nvSpPr>
          <p:spPr>
            <a:xfrm>
              <a:off x="5447928" y="3738736"/>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a:ln>
                    <a:noFill/>
                  </a:ln>
                  <a:solidFill>
                    <a:prstClr val="white"/>
                  </a:solidFill>
                  <a:effectLst/>
                  <a:uLnTx/>
                  <a:uFillTx/>
                  <a:latin typeface="Arial"/>
                  <a:ea typeface="+mn-ea"/>
                  <a:cs typeface="Arial"/>
                  <a:sym typeface="Arial"/>
                </a:rPr>
                <a:t>Rekvi</a:t>
              </a:r>
              <a:endParaRPr kumimoji="0" lang="fi-FI" sz="7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51" name="Ellipsi 50"/>
            <p:cNvSpPr/>
            <p:nvPr/>
          </p:nvSpPr>
          <p:spPr>
            <a:xfrm>
              <a:off x="2316208" y="3694334"/>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a:ln>
                    <a:noFill/>
                  </a:ln>
                  <a:solidFill>
                    <a:prstClr val="white"/>
                  </a:solidFill>
                  <a:effectLst/>
                  <a:uLnTx/>
                  <a:uFillTx/>
                  <a:latin typeface="Arial"/>
                  <a:ea typeface="+mn-ea"/>
                  <a:cs typeface="Arial"/>
                  <a:sym typeface="Arial"/>
                </a:rPr>
                <a:t>Finto</a:t>
              </a:r>
              <a:endParaRPr kumimoji="0" lang="fi-FI" sz="7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52" name="Ellipsi 51"/>
            <p:cNvSpPr/>
            <p:nvPr/>
          </p:nvSpPr>
          <p:spPr>
            <a:xfrm>
              <a:off x="2999656" y="3630760"/>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Konserni-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tiedon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verkosto</a:t>
              </a:r>
            </a:p>
          </p:txBody>
        </p:sp>
        <p:sp>
          <p:nvSpPr>
            <p:cNvPr id="53" name="Ellipsi 52"/>
            <p:cNvSpPr/>
            <p:nvPr/>
          </p:nvSpPr>
          <p:spPr>
            <a:xfrm>
              <a:off x="5844008" y="3450704"/>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Paikka-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tieto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verkosto</a:t>
              </a:r>
            </a:p>
          </p:txBody>
        </p:sp>
        <p:sp>
          <p:nvSpPr>
            <p:cNvPr id="54" name="Ellipsi 53"/>
            <p:cNvSpPr/>
            <p:nvPr/>
          </p:nvSpPr>
          <p:spPr>
            <a:xfrm>
              <a:off x="2927648" y="5286944"/>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Asiakas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err="1">
                  <a:ln>
                    <a:noFill/>
                  </a:ln>
                  <a:solidFill>
                    <a:prstClr val="white"/>
                  </a:solidFill>
                  <a:effectLst/>
                  <a:uLnTx/>
                  <a:uFillTx/>
                  <a:latin typeface="Arial"/>
                  <a:ea typeface="+mn-ea"/>
                  <a:cs typeface="Arial"/>
                  <a:sym typeface="Arial"/>
                </a:rPr>
                <a:t>nvk</a:t>
              </a:r>
              <a:endParaRPr kumimoji="0" lang="fi-FI" sz="6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55" name="Ellipsi 54"/>
            <p:cNvSpPr/>
            <p:nvPr/>
          </p:nvSpPr>
          <p:spPr>
            <a:xfrm>
              <a:off x="3359696" y="5052952"/>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Neuvottelu-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kunta</a:t>
              </a:r>
            </a:p>
          </p:txBody>
        </p:sp>
        <p:sp>
          <p:nvSpPr>
            <p:cNvPr id="56" name="Ellipsi 55"/>
            <p:cNvSpPr/>
            <p:nvPr/>
          </p:nvSpPr>
          <p:spPr>
            <a:xfrm>
              <a:off x="3926472" y="5142928"/>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Neuvottelu-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kunta</a:t>
              </a:r>
            </a:p>
          </p:txBody>
        </p:sp>
        <p:sp>
          <p:nvSpPr>
            <p:cNvPr id="57" name="Ellipsi 56"/>
            <p:cNvSpPr/>
            <p:nvPr/>
          </p:nvSpPr>
          <p:spPr>
            <a:xfrm>
              <a:off x="4331840" y="5373900"/>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Strateginen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ohjausryhmä</a:t>
              </a:r>
            </a:p>
          </p:txBody>
        </p:sp>
        <p:sp>
          <p:nvSpPr>
            <p:cNvPr id="58" name="Ellipsi 57"/>
            <p:cNvSpPr/>
            <p:nvPr/>
          </p:nvSpPr>
          <p:spPr>
            <a:xfrm>
              <a:off x="4860313" y="5358212"/>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Neuvottelu-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kunta</a:t>
              </a:r>
            </a:p>
          </p:txBody>
        </p:sp>
        <p:sp>
          <p:nvSpPr>
            <p:cNvPr id="59" name="Ellipsi 58"/>
            <p:cNvSpPr/>
            <p:nvPr/>
          </p:nvSpPr>
          <p:spPr>
            <a:xfrm>
              <a:off x="2495600" y="5178896"/>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Rekisterin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err="1">
                  <a:ln>
                    <a:noFill/>
                  </a:ln>
                  <a:solidFill>
                    <a:prstClr val="white"/>
                  </a:solidFill>
                  <a:effectLst/>
                  <a:uLnTx/>
                  <a:uFillTx/>
                  <a:latin typeface="Arial"/>
                  <a:ea typeface="+mn-ea"/>
                  <a:cs typeface="Arial"/>
                  <a:sym typeface="Arial"/>
                </a:rPr>
                <a:t>perustamis</a:t>
              </a: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hanke</a:t>
              </a:r>
            </a:p>
          </p:txBody>
        </p:sp>
        <p:sp>
          <p:nvSpPr>
            <p:cNvPr id="60" name="Ellipsi 59"/>
            <p:cNvSpPr/>
            <p:nvPr/>
          </p:nvSpPr>
          <p:spPr>
            <a:xfrm>
              <a:off x="3467744" y="5394920"/>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Kanta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ohjausryhmä</a:t>
              </a:r>
            </a:p>
          </p:txBody>
        </p:sp>
        <p:sp>
          <p:nvSpPr>
            <p:cNvPr id="61" name="Ellipsi 60"/>
            <p:cNvSpPr/>
            <p:nvPr/>
          </p:nvSpPr>
          <p:spPr>
            <a:xfrm>
              <a:off x="5231904" y="5106888"/>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SAPA</a:t>
              </a:r>
            </a:p>
          </p:txBody>
        </p:sp>
        <p:sp>
          <p:nvSpPr>
            <p:cNvPr id="62" name="Ellipsi 61"/>
            <p:cNvSpPr/>
            <p:nvPr/>
          </p:nvSpPr>
          <p:spPr>
            <a:xfrm>
              <a:off x="5591944" y="5331541"/>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Viraston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asiakas-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ryhmä</a:t>
              </a:r>
            </a:p>
          </p:txBody>
        </p:sp>
        <p:sp>
          <p:nvSpPr>
            <p:cNvPr id="63" name="Ellipsi 62"/>
            <p:cNvSpPr/>
            <p:nvPr/>
          </p:nvSpPr>
          <p:spPr>
            <a:xfrm>
              <a:off x="6168008" y="5214936"/>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Tuotannon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seuranta-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ryhmä</a:t>
              </a:r>
            </a:p>
          </p:txBody>
        </p:sp>
        <p:sp>
          <p:nvSpPr>
            <p:cNvPr id="64" name="Ellipsi 63"/>
            <p:cNvSpPr/>
            <p:nvPr/>
          </p:nvSpPr>
          <p:spPr>
            <a:xfrm>
              <a:off x="2135560" y="2946648"/>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Digi-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arkeen</a:t>
              </a:r>
            </a:p>
          </p:txBody>
        </p:sp>
        <p:sp>
          <p:nvSpPr>
            <p:cNvPr id="65" name="Ellipsi 64"/>
            <p:cNvSpPr/>
            <p:nvPr/>
          </p:nvSpPr>
          <p:spPr>
            <a:xfrm>
              <a:off x="4799856" y="4782888"/>
              <a:ext cx="324000" cy="324000"/>
            </a:xfrm>
            <a:prstGeom prst="ellipse">
              <a:avLst/>
            </a:prstGeom>
            <a:solidFill>
              <a:srgbClr val="FFC000"/>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Aurora</a:t>
              </a:r>
            </a:p>
          </p:txBody>
        </p:sp>
        <p:sp>
          <p:nvSpPr>
            <p:cNvPr id="66" name="Ellipsi 65"/>
            <p:cNvSpPr/>
            <p:nvPr/>
          </p:nvSpPr>
          <p:spPr>
            <a:xfrm>
              <a:off x="4295800" y="4674840"/>
              <a:ext cx="324000" cy="324000"/>
            </a:xfrm>
            <a:prstGeom prst="ellipse">
              <a:avLst/>
            </a:prstGeom>
            <a:solidFill>
              <a:srgbClr val="FFC000"/>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Valtion-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avustusten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kehittäminen</a:t>
              </a:r>
            </a:p>
          </p:txBody>
        </p:sp>
        <p:sp>
          <p:nvSpPr>
            <p:cNvPr id="67" name="Ellipsi 66"/>
            <p:cNvSpPr/>
            <p:nvPr/>
          </p:nvSpPr>
          <p:spPr>
            <a:xfrm>
              <a:off x="3647728" y="3105000"/>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Digikehityksen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koordinaatio</a:t>
              </a:r>
            </a:p>
          </p:txBody>
        </p:sp>
        <p:sp>
          <p:nvSpPr>
            <p:cNvPr id="68" name="Ellipsi 67"/>
            <p:cNvSpPr/>
            <p:nvPr/>
          </p:nvSpPr>
          <p:spPr>
            <a:xfrm>
              <a:off x="5123928" y="2744960"/>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Digitalisaation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johtoryhmä</a:t>
              </a:r>
            </a:p>
          </p:txBody>
        </p:sp>
        <p:sp>
          <p:nvSpPr>
            <p:cNvPr id="69" name="Ellipsi 68"/>
            <p:cNvSpPr/>
            <p:nvPr/>
          </p:nvSpPr>
          <p:spPr>
            <a:xfrm>
              <a:off x="3755776" y="4602832"/>
              <a:ext cx="324000" cy="324000"/>
            </a:xfrm>
            <a:prstGeom prst="ellipse">
              <a:avLst/>
            </a:prstGeom>
            <a:solidFill>
              <a:srgbClr val="FFC000"/>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HYTE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airo</a:t>
              </a:r>
            </a:p>
          </p:txBody>
        </p:sp>
        <p:sp>
          <p:nvSpPr>
            <p:cNvPr id="70" name="Ellipsi 69"/>
            <p:cNvSpPr/>
            <p:nvPr/>
          </p:nvSpPr>
          <p:spPr>
            <a:xfrm>
              <a:off x="2783632" y="4674840"/>
              <a:ext cx="324000" cy="324000"/>
            </a:xfrm>
            <a:prstGeom prst="ellipse">
              <a:avLst/>
            </a:prstGeom>
            <a:solidFill>
              <a:srgbClr val="FFC000"/>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Tulo-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rekisteri</a:t>
              </a:r>
            </a:p>
          </p:txBody>
        </p:sp>
        <p:sp>
          <p:nvSpPr>
            <p:cNvPr id="71" name="Ellipsi 70"/>
            <p:cNvSpPr/>
            <p:nvPr/>
          </p:nvSpPr>
          <p:spPr>
            <a:xfrm>
              <a:off x="5699992" y="4962872"/>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AHAA</a:t>
              </a:r>
            </a:p>
          </p:txBody>
        </p:sp>
        <p:sp>
          <p:nvSpPr>
            <p:cNvPr id="72" name="Ellipsi 71"/>
            <p:cNvSpPr/>
            <p:nvPr/>
          </p:nvSpPr>
          <p:spPr>
            <a:xfrm>
              <a:off x="6185436" y="3105000"/>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Kunta-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foorumi</a:t>
              </a:r>
            </a:p>
          </p:txBody>
        </p:sp>
        <p:sp>
          <p:nvSpPr>
            <p:cNvPr id="73" name="Ellipsi 72"/>
            <p:cNvSpPr/>
            <p:nvPr/>
          </p:nvSpPr>
          <p:spPr>
            <a:xfrm>
              <a:off x="5951984" y="2780928"/>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KUTHANEK</a:t>
              </a:r>
            </a:p>
          </p:txBody>
        </p:sp>
        <p:sp>
          <p:nvSpPr>
            <p:cNvPr id="74" name="Ellipsi 73"/>
            <p:cNvSpPr/>
            <p:nvPr/>
          </p:nvSpPr>
          <p:spPr>
            <a:xfrm>
              <a:off x="3179712" y="3198712"/>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Neuvottelu-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kunta</a:t>
              </a:r>
            </a:p>
          </p:txBody>
        </p:sp>
        <p:sp>
          <p:nvSpPr>
            <p:cNvPr id="75" name="Ellipsi 74"/>
            <p:cNvSpPr/>
            <p:nvPr/>
          </p:nvSpPr>
          <p:spPr>
            <a:xfrm>
              <a:off x="2387624" y="3234680"/>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Neuvottelu-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kunta</a:t>
              </a:r>
            </a:p>
          </p:txBody>
        </p:sp>
        <p:sp>
          <p:nvSpPr>
            <p:cNvPr id="76" name="Ellipsi 75"/>
            <p:cNvSpPr/>
            <p:nvPr/>
          </p:nvSpPr>
          <p:spPr>
            <a:xfrm>
              <a:off x="2351584" y="4755232"/>
              <a:ext cx="324000" cy="324000"/>
            </a:xfrm>
            <a:prstGeom prst="ellipse">
              <a:avLst/>
            </a:prstGeom>
            <a:solidFill>
              <a:srgbClr val="FFC000"/>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Kuntatieto</a:t>
              </a:r>
            </a:p>
          </p:txBody>
        </p:sp>
        <p:sp>
          <p:nvSpPr>
            <p:cNvPr id="77" name="Ellipsi 76"/>
            <p:cNvSpPr/>
            <p:nvPr/>
          </p:nvSpPr>
          <p:spPr>
            <a:xfrm>
              <a:off x="3251720" y="4674840"/>
              <a:ext cx="324000" cy="324000"/>
            </a:xfrm>
            <a:prstGeom prst="ellipse">
              <a:avLst/>
            </a:prstGeom>
            <a:solidFill>
              <a:srgbClr val="FFC000"/>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a:ln>
                    <a:noFill/>
                  </a:ln>
                  <a:solidFill>
                    <a:prstClr val="white"/>
                  </a:solidFill>
                  <a:effectLst/>
                  <a:uLnTx/>
                  <a:uFillTx/>
                  <a:latin typeface="Arial"/>
                  <a:ea typeface="+mn-ea"/>
                  <a:cs typeface="Arial"/>
                  <a:sym typeface="Arial"/>
                </a:rPr>
                <a:t>Erillis</a:t>
              </a: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selvitys</a:t>
              </a:r>
            </a:p>
          </p:txBody>
        </p:sp>
        <p:sp>
          <p:nvSpPr>
            <p:cNvPr id="78" name="Ellipsi 77"/>
            <p:cNvSpPr/>
            <p:nvPr/>
          </p:nvSpPr>
          <p:spPr>
            <a:xfrm>
              <a:off x="5195936" y="4674840"/>
              <a:ext cx="324000" cy="324000"/>
            </a:xfrm>
            <a:prstGeom prst="ellipse">
              <a:avLst/>
            </a:prstGeom>
            <a:solidFill>
              <a:srgbClr val="FFC000"/>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err="1">
                  <a:ln>
                    <a:noFill/>
                  </a:ln>
                  <a:solidFill>
                    <a:prstClr val="white"/>
                  </a:solidFill>
                  <a:effectLst/>
                  <a:uLnTx/>
                  <a:uFillTx/>
                  <a:latin typeface="Arial"/>
                  <a:ea typeface="+mn-ea"/>
                  <a:cs typeface="Arial"/>
                  <a:sym typeface="Arial"/>
                </a:rPr>
                <a:t>Uudistamis</a:t>
              </a: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ryhmä</a:t>
              </a:r>
            </a:p>
          </p:txBody>
        </p:sp>
        <p:sp>
          <p:nvSpPr>
            <p:cNvPr id="79" name="Ellipsi 78"/>
            <p:cNvSpPr/>
            <p:nvPr/>
          </p:nvSpPr>
          <p:spPr>
            <a:xfrm>
              <a:off x="5735960" y="4530824"/>
              <a:ext cx="324000" cy="324000"/>
            </a:xfrm>
            <a:prstGeom prst="ellipse">
              <a:avLst/>
            </a:prstGeom>
            <a:solidFill>
              <a:srgbClr val="FFC000"/>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Digitaalinen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palveluväylä</a:t>
              </a:r>
            </a:p>
          </p:txBody>
        </p:sp>
        <p:sp>
          <p:nvSpPr>
            <p:cNvPr id="80" name="Ellipsi 79"/>
            <p:cNvSpPr/>
            <p:nvPr/>
          </p:nvSpPr>
          <p:spPr>
            <a:xfrm>
              <a:off x="6132040" y="4674840"/>
              <a:ext cx="324000" cy="324000"/>
            </a:xfrm>
            <a:prstGeom prst="ellipse">
              <a:avLst/>
            </a:prstGeom>
            <a:solidFill>
              <a:srgbClr val="FFC000"/>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Sähköisten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palvelujen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selvitys</a:t>
              </a:r>
            </a:p>
          </p:txBody>
        </p:sp>
        <p:sp>
          <p:nvSpPr>
            <p:cNvPr id="81" name="Suorakulmio 80"/>
            <p:cNvSpPr/>
            <p:nvPr/>
          </p:nvSpPr>
          <p:spPr>
            <a:xfrm>
              <a:off x="1559768" y="2132856"/>
              <a:ext cx="4968008" cy="182994"/>
            </a:xfrm>
            <a:prstGeom prst="rect">
              <a:avLst/>
            </a:prstGeom>
            <a:solidFill>
              <a:sysClr val="window" lastClr="FFFFFF">
                <a:lumMod val="8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prstClr val="black">
                      <a:lumMod val="65000"/>
                      <a:lumOff val="35000"/>
                    </a:prstClr>
                  </a:solidFill>
                  <a:effectLst/>
                  <a:uLnTx/>
                  <a:uFillTx/>
                  <a:latin typeface="Arial"/>
                  <a:ea typeface="+mn-ea"/>
                  <a:cs typeface="Arial"/>
                  <a:sym typeface="Arial"/>
                </a:rPr>
                <a:t>TEHTÄVÄSTÄ VASTAAVAT VIRANOMAISET</a:t>
              </a:r>
            </a:p>
          </p:txBody>
        </p:sp>
        <p:sp>
          <p:nvSpPr>
            <p:cNvPr id="82" name="Suorakulmio 81"/>
            <p:cNvSpPr/>
            <p:nvPr/>
          </p:nvSpPr>
          <p:spPr>
            <a:xfrm>
              <a:off x="1559768" y="1916832"/>
              <a:ext cx="4968008" cy="182994"/>
            </a:xfrm>
            <a:prstGeom prst="rect">
              <a:avLst/>
            </a:prstGeom>
            <a:solidFill>
              <a:srgbClr val="5AB5EC">
                <a:lumMod val="20000"/>
                <a:lumOff val="8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prstClr val="black">
                      <a:lumMod val="65000"/>
                      <a:lumOff val="35000"/>
                    </a:prstClr>
                  </a:solidFill>
                  <a:effectLst/>
                  <a:uLnTx/>
                  <a:uFillTx/>
                  <a:latin typeface="Arial"/>
                  <a:ea typeface="+mn-ea"/>
                  <a:cs typeface="Arial"/>
                  <a:sym typeface="Arial"/>
                </a:rPr>
                <a:t>HALLINNON ASIAKKAT / HALLINNON SISÄISET ASIAKKAAT</a:t>
              </a:r>
            </a:p>
          </p:txBody>
        </p:sp>
        <p:sp>
          <p:nvSpPr>
            <p:cNvPr id="83" name="Alanuoli 82"/>
            <p:cNvSpPr/>
            <p:nvPr/>
          </p:nvSpPr>
          <p:spPr>
            <a:xfrm>
              <a:off x="3741503" y="2406552"/>
              <a:ext cx="432048" cy="222961"/>
            </a:xfrm>
            <a:prstGeom prst="downArrow">
              <a:avLst/>
            </a:prstGeom>
            <a:solidFill>
              <a:srgbClr val="5AB5EC">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sp>
          <p:nvSpPr>
            <p:cNvPr id="84" name="Alanuoli 83"/>
            <p:cNvSpPr/>
            <p:nvPr/>
          </p:nvSpPr>
          <p:spPr>
            <a:xfrm rot="10800000">
              <a:off x="4173551" y="2406552"/>
              <a:ext cx="432048" cy="222961"/>
            </a:xfrm>
            <a:prstGeom prst="downArrow">
              <a:avLst/>
            </a:prstGeom>
            <a:solidFill>
              <a:srgbClr val="5AB5EC">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grpSp>
    </p:spTree>
    <p:extLst>
      <p:ext uri="{BB962C8B-B14F-4D97-AF65-F5344CB8AC3E}">
        <p14:creationId xmlns:p14="http://schemas.microsoft.com/office/powerpoint/2010/main" val="142162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11"/>
          <p:cNvSpPr txBox="1">
            <a:spLocks noGrp="1"/>
          </p:cNvSpPr>
          <p:nvPr>
            <p:ph type="title"/>
          </p:nvPr>
        </p:nvSpPr>
        <p:spPr>
          <a:xfrm>
            <a:off x="671990" y="145145"/>
            <a:ext cx="10631790" cy="1186497"/>
          </a:xfrm>
          <a:prstGeom prst="rect">
            <a:avLst/>
          </a:prstGeom>
          <a:noFill/>
          <a:ln>
            <a:noFill/>
          </a:ln>
        </p:spPr>
        <p:txBody>
          <a:bodyPr spcFirstLastPara="1" wrap="square" lIns="0" tIns="0" rIns="0" bIns="0" anchor="ctr" anchorCtr="0">
            <a:normAutofit/>
          </a:bodyPr>
          <a:lstStyle/>
          <a:p>
            <a:pPr marL="0" lvl="0" indent="0" algn="l" rtl="0">
              <a:lnSpc>
                <a:spcPct val="95000"/>
              </a:lnSpc>
              <a:spcBef>
                <a:spcPts val="0"/>
              </a:spcBef>
              <a:spcAft>
                <a:spcPts val="0"/>
              </a:spcAft>
              <a:buClr>
                <a:schemeClr val="dk2"/>
              </a:buClr>
              <a:buSzPts val="3600"/>
              <a:buFont typeface="Arial Narrow"/>
              <a:buNone/>
            </a:pPr>
            <a:r>
              <a:rPr lang="fi-FI" dirty="0"/>
              <a:t>Halutaan läpinäkyvä, osallisuuteen perustuva ja tarpeen mukaan organisoituva toimintamalli</a:t>
            </a:r>
            <a:endParaRPr dirty="0"/>
          </a:p>
        </p:txBody>
      </p:sp>
      <p:sp>
        <p:nvSpPr>
          <p:cNvPr id="675" name="Google Shape;675;p11"/>
          <p:cNvSpPr txBox="1">
            <a:spLocks noGrp="1"/>
          </p:cNvSpPr>
          <p:nvPr>
            <p:ph type="body" idx="1"/>
          </p:nvPr>
        </p:nvSpPr>
        <p:spPr>
          <a:xfrm>
            <a:off x="602445" y="1361645"/>
            <a:ext cx="11387868" cy="5043715"/>
          </a:xfrm>
          <a:prstGeom prst="rect">
            <a:avLst/>
          </a:prstGeom>
          <a:noFill/>
          <a:ln>
            <a:noFill/>
          </a:ln>
        </p:spPr>
        <p:txBody>
          <a:bodyPr spcFirstLastPara="1" wrap="square" lIns="0" tIns="0" rIns="0" bIns="0" anchor="t" anchorCtr="0">
            <a:noAutofit/>
          </a:bodyPr>
          <a:lstStyle/>
          <a:p>
            <a:pPr marL="114300" lvl="0" indent="0" algn="l" rtl="0">
              <a:lnSpc>
                <a:spcPct val="90000"/>
              </a:lnSpc>
              <a:spcBef>
                <a:spcPts val="1200"/>
              </a:spcBef>
              <a:spcAft>
                <a:spcPts val="0"/>
              </a:spcAft>
              <a:buSzPts val="1800"/>
              <a:buNone/>
            </a:pPr>
            <a:r>
              <a:rPr lang="fi-FI" sz="2000" dirty="0"/>
              <a:t>Valmistelevassa työryhmässä muodostettiin vaatimukset toimintamallille:</a:t>
            </a:r>
            <a:endParaRPr sz="2000" dirty="0"/>
          </a:p>
          <a:p>
            <a:pPr marL="914400" lvl="1" indent="-342900" algn="l" rtl="0">
              <a:lnSpc>
                <a:spcPct val="90000"/>
              </a:lnSpc>
              <a:spcBef>
                <a:spcPts val="1200"/>
              </a:spcBef>
              <a:spcAft>
                <a:spcPts val="0"/>
              </a:spcAft>
              <a:buSzPts val="1800"/>
              <a:buChar char="•"/>
            </a:pPr>
            <a:r>
              <a:rPr lang="fi-FI" sz="2000" dirty="0"/>
              <a:t>Yhteistyön tulee olla läpinäkyvää myös osallistujien ulkopuolelle</a:t>
            </a:r>
            <a:endParaRPr sz="2000" dirty="0"/>
          </a:p>
          <a:p>
            <a:pPr marL="914400" lvl="1" indent="-342900" algn="l" rtl="0">
              <a:lnSpc>
                <a:spcPct val="90000"/>
              </a:lnSpc>
              <a:spcBef>
                <a:spcPts val="1200"/>
              </a:spcBef>
              <a:spcAft>
                <a:spcPts val="0"/>
              </a:spcAft>
              <a:buSzPts val="1800"/>
              <a:buChar char="•"/>
            </a:pPr>
            <a:r>
              <a:rPr lang="fi-FI" sz="2000" dirty="0"/>
              <a:t>Yhteistyöhön pitää olla mahdollisuus osallistua myös asetettujen ryhmien ulkopuolella</a:t>
            </a:r>
            <a:endParaRPr sz="2000" dirty="0"/>
          </a:p>
          <a:p>
            <a:pPr marL="914400" lvl="1" indent="-342900" algn="l" rtl="0">
              <a:lnSpc>
                <a:spcPct val="90000"/>
              </a:lnSpc>
              <a:spcBef>
                <a:spcPts val="1200"/>
              </a:spcBef>
              <a:spcAft>
                <a:spcPts val="0"/>
              </a:spcAft>
              <a:buSzPts val="1800"/>
              <a:buChar char="•"/>
            </a:pPr>
            <a:r>
              <a:rPr lang="fi-FI" sz="2000" dirty="0"/>
              <a:t>Yhteistyön tulee tukea viranomaisten omaa toimintaa</a:t>
            </a:r>
            <a:endParaRPr sz="2000" dirty="0"/>
          </a:p>
          <a:p>
            <a:pPr marL="914400" lvl="1" indent="-342900" algn="l" rtl="0">
              <a:lnSpc>
                <a:spcPct val="90000"/>
              </a:lnSpc>
              <a:spcBef>
                <a:spcPts val="1200"/>
              </a:spcBef>
              <a:spcAft>
                <a:spcPts val="0"/>
              </a:spcAft>
              <a:buSzPts val="1800"/>
              <a:buChar char="•"/>
            </a:pPr>
            <a:r>
              <a:rPr lang="fi-FI" sz="2000" dirty="0"/>
              <a:t>Eri yhteistyörakenteiden vuorovaikutus ja </a:t>
            </a:r>
            <a:r>
              <a:rPr lang="fi-FI" sz="2000" dirty="0" err="1"/>
              <a:t>yhteentoimivuus</a:t>
            </a:r>
            <a:r>
              <a:rPr lang="fi-FI" sz="2000" dirty="0"/>
              <a:t> tulee varmistaa</a:t>
            </a:r>
            <a:endParaRPr sz="2000" dirty="0"/>
          </a:p>
          <a:p>
            <a:pPr marL="914400" lvl="1" indent="-342900" algn="l" rtl="0">
              <a:lnSpc>
                <a:spcPct val="90000"/>
              </a:lnSpc>
              <a:spcBef>
                <a:spcPts val="1200"/>
              </a:spcBef>
              <a:spcAft>
                <a:spcPts val="0"/>
              </a:spcAft>
              <a:buSzPts val="1800"/>
              <a:buChar char="•"/>
            </a:pPr>
            <a:r>
              <a:rPr lang="fi-FI" sz="2000" dirty="0"/>
              <a:t>Yhteistyölle asetettujen tavoitteiden ja tulosten saavuttamista pitää seurata ja mitata</a:t>
            </a:r>
            <a:endParaRPr sz="2000" dirty="0"/>
          </a:p>
          <a:p>
            <a:pPr marL="914400" lvl="1" indent="-342900" algn="l" rtl="0">
              <a:lnSpc>
                <a:spcPct val="90000"/>
              </a:lnSpc>
              <a:spcBef>
                <a:spcPts val="1200"/>
              </a:spcBef>
              <a:spcAft>
                <a:spcPts val="0"/>
              </a:spcAft>
              <a:buSzPts val="1800"/>
              <a:buChar char="•"/>
            </a:pPr>
            <a:r>
              <a:rPr lang="fi-FI" sz="2000" dirty="0"/>
              <a:t>Toimimatonta tai kustannusvaikuttavuudeltaan vähäistä yhteistyötä pitää pystyä tarpeen mukaan purkamaan tai suuntaamaan joustavasti uudelleen</a:t>
            </a:r>
            <a:endParaRPr sz="2000" dirty="0"/>
          </a:p>
          <a:p>
            <a:pPr marL="914400" lvl="1" indent="-342900" algn="l" rtl="0">
              <a:lnSpc>
                <a:spcPct val="90000"/>
              </a:lnSpc>
              <a:spcBef>
                <a:spcPts val="1200"/>
              </a:spcBef>
              <a:spcAft>
                <a:spcPts val="0"/>
              </a:spcAft>
              <a:buSzPts val="1800"/>
              <a:buChar char="•"/>
            </a:pPr>
            <a:r>
              <a:rPr lang="fi-FI" sz="2000" dirty="0"/>
              <a:t>Kaikkeen yhteistyöhön ei pidä perustaa asetettuja ryhmiä, vaan yhteistyön pitää antaa organisoitua tarpeen kautta (verkostot, ekosysteemit)</a:t>
            </a:r>
          </a:p>
          <a:p>
            <a:pPr marL="914400" lvl="1" indent="-342900" algn="l" rtl="0">
              <a:lnSpc>
                <a:spcPct val="90000"/>
              </a:lnSpc>
              <a:spcBef>
                <a:spcPts val="1200"/>
              </a:spcBef>
              <a:spcAft>
                <a:spcPts val="0"/>
              </a:spcAft>
              <a:buSzPts val="1800"/>
              <a:buChar char="•"/>
            </a:pPr>
            <a:r>
              <a:rPr lang="fi-FI" sz="2000" dirty="0"/>
              <a:t>Toimintamallin toimivuutta ja vaikuttavuutta arvioidaan säännöllisesti. Toimintaa ja asetettuja ryhmiä muutetaan ja </a:t>
            </a:r>
            <a:r>
              <a:rPr lang="fi-FI" sz="2000" dirty="0" err="1"/>
              <a:t>resurssoidaan</a:t>
            </a:r>
            <a:r>
              <a:rPr lang="fi-FI" sz="2000" dirty="0"/>
              <a:t> jatkuvasti arvioidun tarpeen mukaisesti</a:t>
            </a:r>
            <a:endParaRPr sz="2000" dirty="0"/>
          </a:p>
        </p:txBody>
      </p:sp>
      <p:sp>
        <p:nvSpPr>
          <p:cNvPr id="676" name="Google Shape;676;p11"/>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fi-FI"/>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12"/>
          <p:cNvSpPr/>
          <p:nvPr/>
        </p:nvSpPr>
        <p:spPr>
          <a:xfrm>
            <a:off x="9696400" y="1148747"/>
            <a:ext cx="2160240" cy="5088565"/>
          </a:xfrm>
          <a:prstGeom prst="rect">
            <a:avLst/>
          </a:prstGeom>
          <a:solidFill>
            <a:schemeClr val="lt1"/>
          </a:solidFill>
          <a:ln w="25400" cap="flat" cmpd="sng">
            <a:solidFill>
              <a:srgbClr val="A5A5A5"/>
            </a:solidFill>
            <a:prstDash val="solid"/>
            <a:round/>
            <a:headEnd type="none" w="sm" len="sm"/>
            <a:tailEnd type="none" w="sm" len="sm"/>
          </a:ln>
        </p:spPr>
        <p:txBody>
          <a:bodyPr spcFirstLastPara="1" wrap="square" lIns="121900" tIns="60950" rIns="121900" bIns="6095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lumMod val="85000"/>
                    <a:lumOff val="15000"/>
                  </a:prstClr>
                </a:solidFill>
                <a:effectLst/>
                <a:uLnTx/>
                <a:uFillTx/>
                <a:latin typeface="Arial"/>
                <a:ea typeface="+mn-ea"/>
                <a:cs typeface="+mn-cs"/>
                <a:sym typeface="Arial"/>
              </a:rPr>
              <a:t>Yhteistyön tulokset</a:t>
            </a:r>
            <a:endParaRPr kumimoji="0"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67"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933" b="0" i="0" u="none" strike="noStrike" kern="1200" cap="none" spc="0" normalizeH="0" baseline="0" noProof="0" dirty="0">
              <a:ln>
                <a:noFill/>
              </a:ln>
              <a:solidFill>
                <a:srgbClr val="7F7F7F"/>
              </a:solidFill>
              <a:effectLst/>
              <a:uLnTx/>
              <a:uFillTx/>
              <a:latin typeface="Arial"/>
              <a:ea typeface="Arial"/>
              <a:cs typeface="Arial"/>
              <a:sym typeface="Arial"/>
            </a:endParaRPr>
          </a:p>
        </p:txBody>
      </p:sp>
      <p:sp>
        <p:nvSpPr>
          <p:cNvPr id="682" name="Google Shape;682;p12"/>
          <p:cNvSpPr/>
          <p:nvPr/>
        </p:nvSpPr>
        <p:spPr>
          <a:xfrm>
            <a:off x="3170043" y="1158032"/>
            <a:ext cx="6454349" cy="5088565"/>
          </a:xfrm>
          <a:prstGeom prst="rect">
            <a:avLst/>
          </a:prstGeom>
          <a:solidFill>
            <a:schemeClr val="lt1"/>
          </a:solidFill>
          <a:ln w="25400" cap="flat" cmpd="sng">
            <a:solidFill>
              <a:srgbClr val="A5A5A5"/>
            </a:solidFill>
            <a:prstDash val="solid"/>
            <a:round/>
            <a:headEnd type="none" w="sm" len="sm"/>
            <a:tailEnd type="none" w="sm" len="sm"/>
          </a:ln>
        </p:spPr>
        <p:txBody>
          <a:bodyPr spcFirstLastPara="1" wrap="square" lIns="121900" tIns="60950" rIns="121900" bIns="6095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lumMod val="85000"/>
                    <a:lumOff val="15000"/>
                  </a:prstClr>
                </a:solidFill>
                <a:effectLst/>
                <a:uLnTx/>
                <a:uFillTx/>
                <a:latin typeface="Arial"/>
                <a:ea typeface="+mn-ea"/>
                <a:cs typeface="+mn-cs"/>
                <a:sym typeface="Arial"/>
              </a:rPr>
              <a:t>Yhteistyörakenteet</a:t>
            </a:r>
            <a:endParaRPr kumimoji="0"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67" b="0" i="0" u="none" strike="noStrike" kern="1200" cap="none" spc="0" normalizeH="0" baseline="0" noProof="0" dirty="0">
              <a:ln>
                <a:noFill/>
              </a:ln>
              <a:solidFill>
                <a:prstClr val="black">
                  <a:lumMod val="85000"/>
                  <a:lumOff val="15000"/>
                </a:prstClr>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prstClr val="black">
                  <a:lumMod val="85000"/>
                  <a:lumOff val="15000"/>
                </a:prstClr>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933" b="0" i="0" u="none" strike="noStrike" kern="1200" cap="none" spc="0" normalizeH="0" baseline="0" noProof="0" dirty="0">
              <a:ln>
                <a:noFill/>
              </a:ln>
              <a:solidFill>
                <a:srgbClr val="7F7F7F"/>
              </a:solidFill>
              <a:effectLst/>
              <a:uLnTx/>
              <a:uFillTx/>
              <a:latin typeface="Arial"/>
              <a:ea typeface="Arial"/>
              <a:cs typeface="Arial"/>
              <a:sym typeface="Arial"/>
            </a:endParaRPr>
          </a:p>
        </p:txBody>
      </p:sp>
      <p:sp>
        <p:nvSpPr>
          <p:cNvPr id="683" name="Google Shape;683;p12"/>
          <p:cNvSpPr txBox="1">
            <a:spLocks noGrp="1"/>
          </p:cNvSpPr>
          <p:nvPr>
            <p:ph type="title"/>
          </p:nvPr>
        </p:nvSpPr>
        <p:spPr>
          <a:xfrm>
            <a:off x="653099" y="193837"/>
            <a:ext cx="9840501" cy="786891"/>
          </a:xfrm>
          <a:prstGeom prst="rect">
            <a:avLst/>
          </a:prstGeom>
          <a:noFill/>
          <a:ln>
            <a:noFill/>
          </a:ln>
        </p:spPr>
        <p:txBody>
          <a:bodyPr spcFirstLastPara="1" wrap="square" lIns="0" tIns="0" rIns="0" bIns="0" anchor="ctr" anchorCtr="0">
            <a:normAutofit/>
          </a:bodyPr>
          <a:lstStyle/>
          <a:p>
            <a:pPr marL="0" lvl="0" indent="0" algn="l" rtl="0">
              <a:lnSpc>
                <a:spcPct val="95000"/>
              </a:lnSpc>
              <a:spcBef>
                <a:spcPts val="0"/>
              </a:spcBef>
              <a:spcAft>
                <a:spcPts val="0"/>
              </a:spcAft>
              <a:buClr>
                <a:schemeClr val="dk2"/>
              </a:buClr>
              <a:buSzPts val="3600"/>
              <a:buFont typeface="Arial Narrow"/>
              <a:buNone/>
            </a:pPr>
            <a:r>
              <a:rPr lang="fi-FI" dirty="0"/>
              <a:t>Kohti tuloksellista yhteistyötä</a:t>
            </a:r>
            <a:endParaRPr dirty="0">
              <a:solidFill>
                <a:srgbClr val="FF0000"/>
              </a:solidFill>
            </a:endParaRPr>
          </a:p>
        </p:txBody>
      </p:sp>
      <p:sp>
        <p:nvSpPr>
          <p:cNvPr id="684" name="Google Shape;684;p12"/>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1200" cap="none" spc="0" normalizeH="0" baseline="0" noProof="0">
                <a:ln>
                  <a:noFill/>
                </a:ln>
                <a:solidFill>
                  <a:srgbClr val="365AB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8</a:t>
            </a:fld>
            <a:endParaRPr kumimoji="0" sz="900" b="0" i="0" u="none" strike="noStrike" kern="1200" cap="none" spc="0" normalizeH="0" baseline="0" noProof="0">
              <a:ln>
                <a:noFill/>
              </a:ln>
              <a:solidFill>
                <a:srgbClr val="365ABD"/>
              </a:solidFill>
              <a:effectLst/>
              <a:uLnTx/>
              <a:uFillTx/>
              <a:latin typeface="Arial"/>
              <a:ea typeface="+mn-ea"/>
              <a:cs typeface="+mn-cs"/>
            </a:endParaRPr>
          </a:p>
        </p:txBody>
      </p:sp>
      <p:sp>
        <p:nvSpPr>
          <p:cNvPr id="685" name="Google Shape;685;p12"/>
          <p:cNvSpPr/>
          <p:nvPr/>
        </p:nvSpPr>
        <p:spPr>
          <a:xfrm>
            <a:off x="407368" y="1148747"/>
            <a:ext cx="2626911" cy="5088565"/>
          </a:xfrm>
          <a:prstGeom prst="rect">
            <a:avLst/>
          </a:prstGeom>
          <a:solidFill>
            <a:schemeClr val="lt1"/>
          </a:solidFill>
          <a:ln w="25400" cap="flat" cmpd="sng">
            <a:solidFill>
              <a:srgbClr val="A5A5A5"/>
            </a:solidFill>
            <a:prstDash val="solid"/>
            <a:round/>
            <a:headEnd type="none" w="sm" len="sm"/>
            <a:tailEnd type="none" w="sm" len="sm"/>
          </a:ln>
        </p:spPr>
        <p:txBody>
          <a:bodyPr spcFirstLastPara="1" wrap="square" lIns="121900" tIns="60950" rIns="121900" bIns="6095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lumMod val="85000"/>
                    <a:lumOff val="15000"/>
                  </a:prstClr>
                </a:solidFill>
                <a:effectLst/>
                <a:uLnTx/>
                <a:uFillTx/>
                <a:latin typeface="Arial"/>
                <a:ea typeface="+mn-ea"/>
                <a:cs typeface="+mn-cs"/>
                <a:sym typeface="Arial"/>
              </a:rPr>
              <a:t>Julkinen hallinto</a:t>
            </a:r>
            <a:endParaRPr kumimoji="0"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0" i="0" u="none" strike="noStrike" kern="1200" cap="none" spc="0" normalizeH="0" baseline="0" noProof="0" dirty="0">
                <a:ln>
                  <a:noFill/>
                </a:ln>
                <a:solidFill>
                  <a:prstClr val="black">
                    <a:lumMod val="85000"/>
                    <a:lumOff val="15000"/>
                  </a:prstClr>
                </a:solidFill>
                <a:effectLst/>
                <a:uLnTx/>
                <a:uFillTx/>
                <a:latin typeface="Arial"/>
                <a:ea typeface="+mn-ea"/>
                <a:cs typeface="+mn-cs"/>
                <a:sym typeface="Arial"/>
              </a:rPr>
              <a:t>&gt; 700 tiedonhallintayksikköä</a:t>
            </a:r>
            <a:endParaRPr kumimoji="0"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9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85000"/>
                    <a:lumOff val="15000"/>
                  </a:prstClr>
                </a:solidFill>
                <a:effectLst/>
                <a:uLnTx/>
                <a:uFillTx/>
                <a:latin typeface="Arial"/>
                <a:ea typeface="+mn-ea"/>
                <a:cs typeface="+mn-cs"/>
                <a:sym typeface="Arial"/>
              </a:rPr>
              <a:t>Valtion virastot (65 – 215)</a:t>
            </a:r>
            <a:endParaRPr kumimoji="0"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85000"/>
                    <a:lumOff val="15000"/>
                  </a:prstClr>
                </a:solidFill>
                <a:effectLst/>
                <a:uLnTx/>
                <a:uFillTx/>
                <a:latin typeface="Arial"/>
                <a:ea typeface="+mn-ea"/>
                <a:cs typeface="+mn-cs"/>
                <a:sym typeface="Arial"/>
              </a:rPr>
              <a:t>Kunnat (310)</a:t>
            </a:r>
            <a:endParaRPr kumimoji="0"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85000"/>
                    <a:lumOff val="15000"/>
                  </a:prstClr>
                </a:solidFill>
                <a:effectLst/>
                <a:uLnTx/>
                <a:uFillTx/>
                <a:latin typeface="Arial"/>
                <a:ea typeface="+mn-ea"/>
                <a:cs typeface="+mn-cs"/>
                <a:sym typeface="Arial"/>
              </a:rPr>
              <a:t>Kuntayhtymät (&gt; 200)</a:t>
            </a:r>
            <a:endParaRPr kumimoji="0"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85000"/>
                    <a:lumOff val="15000"/>
                  </a:prstClr>
                </a:solidFill>
                <a:effectLst/>
                <a:uLnTx/>
                <a:uFillTx/>
                <a:latin typeface="Arial"/>
                <a:ea typeface="+mn-ea"/>
                <a:cs typeface="+mn-cs"/>
                <a:sym typeface="Arial"/>
              </a:rPr>
              <a:t>Yliopistot ja korkeakoulut (36)</a:t>
            </a:r>
            <a:endParaRPr kumimoji="0"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85000"/>
                    <a:lumOff val="15000"/>
                  </a:prstClr>
                </a:solidFill>
                <a:effectLst/>
                <a:uLnTx/>
                <a:uFillTx/>
                <a:latin typeface="Arial"/>
                <a:ea typeface="+mn-ea"/>
                <a:cs typeface="+mn-cs"/>
                <a:sym typeface="Arial"/>
              </a:rPr>
              <a:t>Erillisoikeudelliset valtion laitokset</a:t>
            </a:r>
            <a:endParaRPr kumimoji="0"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85000"/>
                    <a:lumOff val="15000"/>
                  </a:prstClr>
                </a:solidFill>
                <a:effectLst/>
                <a:uLnTx/>
                <a:uFillTx/>
                <a:latin typeface="Arial"/>
                <a:ea typeface="+mn-ea"/>
                <a:cs typeface="+mn-cs"/>
                <a:sym typeface="Arial"/>
              </a:rPr>
              <a:t>Muut julkisoikeudelliset oikeushenkilöt</a:t>
            </a:r>
            <a:endParaRPr kumimoji="0"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p:txBody>
      </p:sp>
      <p:grpSp>
        <p:nvGrpSpPr>
          <p:cNvPr id="686" name="Google Shape;686;p12"/>
          <p:cNvGrpSpPr/>
          <p:nvPr/>
        </p:nvGrpSpPr>
        <p:grpSpPr>
          <a:xfrm>
            <a:off x="730022" y="1926113"/>
            <a:ext cx="2016224" cy="3072341"/>
            <a:chOff x="755576" y="1419622"/>
            <a:chExt cx="1512168" cy="2304256"/>
          </a:xfrm>
        </p:grpSpPr>
        <p:sp>
          <p:nvSpPr>
            <p:cNvPr id="687" name="Google Shape;687;p12"/>
            <p:cNvSpPr/>
            <p:nvPr/>
          </p:nvSpPr>
          <p:spPr>
            <a:xfrm>
              <a:off x="1115321" y="1437686"/>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88" name="Google Shape;688;p12"/>
            <p:cNvSpPr/>
            <p:nvPr/>
          </p:nvSpPr>
          <p:spPr>
            <a:xfrm>
              <a:off x="1475656" y="1590086"/>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89" name="Google Shape;689;p12"/>
            <p:cNvSpPr/>
            <p:nvPr/>
          </p:nvSpPr>
          <p:spPr>
            <a:xfrm>
              <a:off x="1475656" y="1923678"/>
              <a:ext cx="144000" cy="144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90" name="Google Shape;690;p12"/>
            <p:cNvSpPr/>
            <p:nvPr/>
          </p:nvSpPr>
          <p:spPr>
            <a:xfrm>
              <a:off x="1628056" y="2211710"/>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91" name="Google Shape;691;p12"/>
            <p:cNvSpPr/>
            <p:nvPr/>
          </p:nvSpPr>
          <p:spPr>
            <a:xfrm>
              <a:off x="755576" y="1653710"/>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92" name="Google Shape;692;p12"/>
            <p:cNvSpPr/>
            <p:nvPr/>
          </p:nvSpPr>
          <p:spPr>
            <a:xfrm>
              <a:off x="1115911" y="1806110"/>
              <a:ext cx="144000" cy="144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93" name="Google Shape;693;p12"/>
            <p:cNvSpPr/>
            <p:nvPr/>
          </p:nvSpPr>
          <p:spPr>
            <a:xfrm>
              <a:off x="1115911" y="2139702"/>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94" name="Google Shape;694;p12"/>
            <p:cNvSpPr/>
            <p:nvPr/>
          </p:nvSpPr>
          <p:spPr>
            <a:xfrm>
              <a:off x="1259632" y="2499742"/>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95" name="Google Shape;695;p12"/>
            <p:cNvSpPr/>
            <p:nvPr/>
          </p:nvSpPr>
          <p:spPr>
            <a:xfrm>
              <a:off x="899592" y="2733830"/>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96" name="Google Shape;696;p12"/>
            <p:cNvSpPr/>
            <p:nvPr/>
          </p:nvSpPr>
          <p:spPr>
            <a:xfrm>
              <a:off x="1259927" y="2886230"/>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97" name="Google Shape;697;p12"/>
            <p:cNvSpPr/>
            <p:nvPr/>
          </p:nvSpPr>
          <p:spPr>
            <a:xfrm>
              <a:off x="1259927" y="3219822"/>
              <a:ext cx="180000" cy="180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98" name="Google Shape;698;p12"/>
            <p:cNvSpPr/>
            <p:nvPr/>
          </p:nvSpPr>
          <p:spPr>
            <a:xfrm>
              <a:off x="1412327" y="3507854"/>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99" name="Google Shape;699;p12"/>
            <p:cNvSpPr/>
            <p:nvPr/>
          </p:nvSpPr>
          <p:spPr>
            <a:xfrm>
              <a:off x="1538985" y="2661822"/>
              <a:ext cx="144000" cy="144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00" name="Google Shape;700;p12"/>
            <p:cNvSpPr/>
            <p:nvPr/>
          </p:nvSpPr>
          <p:spPr>
            <a:xfrm>
              <a:off x="1899320" y="2814222"/>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01" name="Google Shape;701;p12"/>
            <p:cNvSpPr/>
            <p:nvPr/>
          </p:nvSpPr>
          <p:spPr>
            <a:xfrm>
              <a:off x="1899320" y="3147814"/>
              <a:ext cx="180000" cy="180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02" name="Google Shape;702;p12"/>
            <p:cNvSpPr/>
            <p:nvPr/>
          </p:nvSpPr>
          <p:spPr>
            <a:xfrm>
              <a:off x="2051720" y="3435846"/>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03" name="Google Shape;703;p12"/>
            <p:cNvSpPr/>
            <p:nvPr/>
          </p:nvSpPr>
          <p:spPr>
            <a:xfrm>
              <a:off x="1547664" y="3003798"/>
              <a:ext cx="288000" cy="288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04" name="Google Shape;704;p12"/>
            <p:cNvSpPr/>
            <p:nvPr/>
          </p:nvSpPr>
          <p:spPr>
            <a:xfrm>
              <a:off x="1835712" y="2499758"/>
              <a:ext cx="144000" cy="144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cxnSp>
          <p:nvCxnSpPr>
            <p:cNvPr id="705" name="Google Shape;705;p12"/>
            <p:cNvCxnSpPr>
              <a:stCxn id="687" idx="5"/>
              <a:endCxn id="688" idx="2"/>
            </p:cNvCxnSpPr>
            <p:nvPr/>
          </p:nvCxnSpPr>
          <p:spPr>
            <a:xfrm>
              <a:off x="1299709" y="1622074"/>
              <a:ext cx="175800" cy="76200"/>
            </a:xfrm>
            <a:prstGeom prst="straightConnector1">
              <a:avLst/>
            </a:prstGeom>
            <a:noFill/>
            <a:ln w="9525" cap="flat" cmpd="sng">
              <a:solidFill>
                <a:schemeClr val="dk1"/>
              </a:solidFill>
              <a:prstDash val="solid"/>
              <a:round/>
              <a:headEnd type="none" w="sm" len="sm"/>
              <a:tailEnd type="none" w="sm" len="sm"/>
            </a:ln>
          </p:spPr>
        </p:cxnSp>
        <p:cxnSp>
          <p:nvCxnSpPr>
            <p:cNvPr id="706" name="Google Shape;706;p12"/>
            <p:cNvCxnSpPr>
              <a:stCxn id="692" idx="6"/>
              <a:endCxn id="688" idx="3"/>
            </p:cNvCxnSpPr>
            <p:nvPr/>
          </p:nvCxnSpPr>
          <p:spPr>
            <a:xfrm rot="10800000" flipH="1">
              <a:off x="1259911" y="1774310"/>
              <a:ext cx="247200" cy="103800"/>
            </a:xfrm>
            <a:prstGeom prst="straightConnector1">
              <a:avLst/>
            </a:prstGeom>
            <a:noFill/>
            <a:ln w="9525" cap="flat" cmpd="sng">
              <a:solidFill>
                <a:schemeClr val="dk1"/>
              </a:solidFill>
              <a:prstDash val="solid"/>
              <a:round/>
              <a:headEnd type="none" w="sm" len="sm"/>
              <a:tailEnd type="none" w="sm" len="sm"/>
            </a:ln>
          </p:spPr>
        </p:cxnSp>
        <p:cxnSp>
          <p:nvCxnSpPr>
            <p:cNvPr id="707" name="Google Shape;707;p12"/>
            <p:cNvCxnSpPr>
              <a:stCxn id="691" idx="6"/>
              <a:endCxn id="687" idx="3"/>
            </p:cNvCxnSpPr>
            <p:nvPr/>
          </p:nvCxnSpPr>
          <p:spPr>
            <a:xfrm rot="10800000" flipH="1">
              <a:off x="971600" y="1621922"/>
              <a:ext cx="175200" cy="139800"/>
            </a:xfrm>
            <a:prstGeom prst="straightConnector1">
              <a:avLst/>
            </a:prstGeom>
            <a:noFill/>
            <a:ln w="9525" cap="flat" cmpd="sng">
              <a:solidFill>
                <a:schemeClr val="dk1"/>
              </a:solidFill>
              <a:prstDash val="solid"/>
              <a:round/>
              <a:headEnd type="none" w="sm" len="sm"/>
              <a:tailEnd type="none" w="sm" len="sm"/>
            </a:ln>
          </p:spPr>
        </p:cxnSp>
        <p:cxnSp>
          <p:nvCxnSpPr>
            <p:cNvPr id="708" name="Google Shape;708;p12"/>
            <p:cNvCxnSpPr>
              <a:stCxn id="693" idx="0"/>
              <a:endCxn id="692" idx="4"/>
            </p:cNvCxnSpPr>
            <p:nvPr/>
          </p:nvCxnSpPr>
          <p:spPr>
            <a:xfrm rot="10800000">
              <a:off x="1187923" y="1950102"/>
              <a:ext cx="36000" cy="189600"/>
            </a:xfrm>
            <a:prstGeom prst="straightConnector1">
              <a:avLst/>
            </a:prstGeom>
            <a:noFill/>
            <a:ln w="9525" cap="flat" cmpd="sng">
              <a:solidFill>
                <a:schemeClr val="dk1"/>
              </a:solidFill>
              <a:prstDash val="solid"/>
              <a:round/>
              <a:headEnd type="none" w="sm" len="sm"/>
              <a:tailEnd type="none" w="sm" len="sm"/>
            </a:ln>
          </p:spPr>
        </p:cxnSp>
        <p:cxnSp>
          <p:nvCxnSpPr>
            <p:cNvPr id="709" name="Google Shape;709;p12"/>
            <p:cNvCxnSpPr>
              <a:stCxn id="693" idx="7"/>
              <a:endCxn id="689" idx="3"/>
            </p:cNvCxnSpPr>
            <p:nvPr/>
          </p:nvCxnSpPr>
          <p:spPr>
            <a:xfrm rot="10800000" flipH="1">
              <a:off x="1300299" y="2046538"/>
              <a:ext cx="196500" cy="124800"/>
            </a:xfrm>
            <a:prstGeom prst="straightConnector1">
              <a:avLst/>
            </a:prstGeom>
            <a:noFill/>
            <a:ln w="9525" cap="flat" cmpd="sng">
              <a:solidFill>
                <a:srgbClr val="3055BB"/>
              </a:solidFill>
              <a:prstDash val="solid"/>
              <a:round/>
              <a:headEnd type="none" w="sm" len="sm"/>
              <a:tailEnd type="none" w="sm" len="sm"/>
            </a:ln>
          </p:spPr>
        </p:cxnSp>
        <p:cxnSp>
          <p:nvCxnSpPr>
            <p:cNvPr id="710" name="Google Shape;710;p12"/>
            <p:cNvCxnSpPr>
              <a:stCxn id="693" idx="7"/>
              <a:endCxn id="690" idx="2"/>
            </p:cNvCxnSpPr>
            <p:nvPr/>
          </p:nvCxnSpPr>
          <p:spPr>
            <a:xfrm>
              <a:off x="1300299" y="2171338"/>
              <a:ext cx="327900" cy="148200"/>
            </a:xfrm>
            <a:prstGeom prst="straightConnector1">
              <a:avLst/>
            </a:prstGeom>
            <a:noFill/>
            <a:ln w="9525" cap="flat" cmpd="sng">
              <a:solidFill>
                <a:schemeClr val="dk1"/>
              </a:solidFill>
              <a:prstDash val="solid"/>
              <a:round/>
              <a:headEnd type="none" w="sm" len="sm"/>
              <a:tailEnd type="none" w="sm" len="sm"/>
            </a:ln>
          </p:spPr>
        </p:cxnSp>
        <p:cxnSp>
          <p:nvCxnSpPr>
            <p:cNvPr id="711" name="Google Shape;711;p12"/>
            <p:cNvCxnSpPr>
              <a:stCxn id="693" idx="5"/>
              <a:endCxn id="694" idx="0"/>
            </p:cNvCxnSpPr>
            <p:nvPr/>
          </p:nvCxnSpPr>
          <p:spPr>
            <a:xfrm>
              <a:off x="1300299" y="2324090"/>
              <a:ext cx="67200" cy="175800"/>
            </a:xfrm>
            <a:prstGeom prst="straightConnector1">
              <a:avLst/>
            </a:prstGeom>
            <a:noFill/>
            <a:ln w="9525" cap="flat" cmpd="sng">
              <a:solidFill>
                <a:schemeClr val="dk1"/>
              </a:solidFill>
              <a:prstDash val="solid"/>
              <a:round/>
              <a:headEnd type="none" w="sm" len="sm"/>
              <a:tailEnd type="none" w="sm" len="sm"/>
            </a:ln>
          </p:spPr>
        </p:cxnSp>
        <p:cxnSp>
          <p:nvCxnSpPr>
            <p:cNvPr id="712" name="Google Shape;712;p12"/>
            <p:cNvCxnSpPr>
              <a:stCxn id="695" idx="6"/>
              <a:endCxn id="696" idx="1"/>
            </p:cNvCxnSpPr>
            <p:nvPr/>
          </p:nvCxnSpPr>
          <p:spPr>
            <a:xfrm>
              <a:off x="1115616" y="2841842"/>
              <a:ext cx="175800" cy="76200"/>
            </a:xfrm>
            <a:prstGeom prst="straightConnector1">
              <a:avLst/>
            </a:prstGeom>
            <a:noFill/>
            <a:ln w="9525" cap="flat" cmpd="sng">
              <a:solidFill>
                <a:schemeClr val="dk1"/>
              </a:solidFill>
              <a:prstDash val="solid"/>
              <a:round/>
              <a:headEnd type="none" w="sm" len="sm"/>
              <a:tailEnd type="none" w="sm" len="sm"/>
            </a:ln>
          </p:spPr>
        </p:cxnSp>
        <p:cxnSp>
          <p:nvCxnSpPr>
            <p:cNvPr id="713" name="Google Shape;713;p12"/>
            <p:cNvCxnSpPr>
              <a:stCxn id="697" idx="0"/>
              <a:endCxn id="696" idx="4"/>
            </p:cNvCxnSpPr>
            <p:nvPr/>
          </p:nvCxnSpPr>
          <p:spPr>
            <a:xfrm rot="10800000" flipH="1">
              <a:off x="1349927" y="3102222"/>
              <a:ext cx="18000" cy="117600"/>
            </a:xfrm>
            <a:prstGeom prst="straightConnector1">
              <a:avLst/>
            </a:prstGeom>
            <a:noFill/>
            <a:ln w="9525" cap="flat" cmpd="sng">
              <a:solidFill>
                <a:schemeClr val="dk1"/>
              </a:solidFill>
              <a:prstDash val="solid"/>
              <a:round/>
              <a:headEnd type="none" w="sm" len="sm"/>
              <a:tailEnd type="none" w="sm" len="sm"/>
            </a:ln>
          </p:spPr>
        </p:cxnSp>
        <p:cxnSp>
          <p:nvCxnSpPr>
            <p:cNvPr id="714" name="Google Shape;714;p12"/>
            <p:cNvCxnSpPr>
              <a:stCxn id="703" idx="1"/>
              <a:endCxn id="696" idx="6"/>
            </p:cNvCxnSpPr>
            <p:nvPr/>
          </p:nvCxnSpPr>
          <p:spPr>
            <a:xfrm rot="10800000">
              <a:off x="1476141" y="2994075"/>
              <a:ext cx="113700" cy="51900"/>
            </a:xfrm>
            <a:prstGeom prst="straightConnector1">
              <a:avLst/>
            </a:prstGeom>
            <a:noFill/>
            <a:ln w="9525" cap="flat" cmpd="sng">
              <a:solidFill>
                <a:schemeClr val="dk1"/>
              </a:solidFill>
              <a:prstDash val="solid"/>
              <a:round/>
              <a:headEnd type="none" w="sm" len="sm"/>
              <a:tailEnd type="none" w="sm" len="sm"/>
            </a:ln>
          </p:spPr>
        </p:cxnSp>
        <p:cxnSp>
          <p:nvCxnSpPr>
            <p:cNvPr id="715" name="Google Shape;715;p12"/>
            <p:cNvCxnSpPr>
              <a:stCxn id="698" idx="0"/>
              <a:endCxn id="697" idx="5"/>
            </p:cNvCxnSpPr>
            <p:nvPr/>
          </p:nvCxnSpPr>
          <p:spPr>
            <a:xfrm rot="10800000">
              <a:off x="1413539" y="3373454"/>
              <a:ext cx="106800" cy="134400"/>
            </a:xfrm>
            <a:prstGeom prst="straightConnector1">
              <a:avLst/>
            </a:prstGeom>
            <a:noFill/>
            <a:ln w="9525" cap="flat" cmpd="sng">
              <a:solidFill>
                <a:schemeClr val="dk1"/>
              </a:solidFill>
              <a:prstDash val="solid"/>
              <a:round/>
              <a:headEnd type="none" w="sm" len="sm"/>
              <a:tailEnd type="none" w="sm" len="sm"/>
            </a:ln>
          </p:spPr>
        </p:cxnSp>
        <p:cxnSp>
          <p:nvCxnSpPr>
            <p:cNvPr id="716" name="Google Shape;716;p12"/>
            <p:cNvCxnSpPr>
              <a:stCxn id="703" idx="0"/>
              <a:endCxn id="704" idx="3"/>
            </p:cNvCxnSpPr>
            <p:nvPr/>
          </p:nvCxnSpPr>
          <p:spPr>
            <a:xfrm rot="10800000" flipH="1">
              <a:off x="1691664" y="2622498"/>
              <a:ext cx="165000" cy="381300"/>
            </a:xfrm>
            <a:prstGeom prst="straightConnector1">
              <a:avLst/>
            </a:prstGeom>
            <a:noFill/>
            <a:ln w="9525" cap="flat" cmpd="sng">
              <a:solidFill>
                <a:schemeClr val="dk1"/>
              </a:solidFill>
              <a:prstDash val="solid"/>
              <a:round/>
              <a:headEnd type="none" w="sm" len="sm"/>
              <a:tailEnd type="none" w="sm" len="sm"/>
            </a:ln>
          </p:spPr>
        </p:cxnSp>
        <p:cxnSp>
          <p:nvCxnSpPr>
            <p:cNvPr id="717" name="Google Shape;717;p12"/>
            <p:cNvCxnSpPr>
              <a:stCxn id="699" idx="7"/>
              <a:endCxn id="690" idx="4"/>
            </p:cNvCxnSpPr>
            <p:nvPr/>
          </p:nvCxnSpPr>
          <p:spPr>
            <a:xfrm rot="10800000" flipH="1">
              <a:off x="1661897" y="2427610"/>
              <a:ext cx="74100" cy="255300"/>
            </a:xfrm>
            <a:prstGeom prst="straightConnector1">
              <a:avLst/>
            </a:prstGeom>
            <a:noFill/>
            <a:ln w="9525" cap="flat" cmpd="sng">
              <a:solidFill>
                <a:schemeClr val="dk1"/>
              </a:solidFill>
              <a:prstDash val="solid"/>
              <a:round/>
              <a:headEnd type="none" w="sm" len="sm"/>
              <a:tailEnd type="none" w="sm" len="sm"/>
            </a:ln>
          </p:spPr>
        </p:cxnSp>
        <p:cxnSp>
          <p:nvCxnSpPr>
            <p:cNvPr id="718" name="Google Shape;718;p12"/>
            <p:cNvCxnSpPr>
              <a:stCxn id="703" idx="0"/>
              <a:endCxn id="699" idx="5"/>
            </p:cNvCxnSpPr>
            <p:nvPr/>
          </p:nvCxnSpPr>
          <p:spPr>
            <a:xfrm rot="10800000">
              <a:off x="1661964" y="2784498"/>
              <a:ext cx="29700" cy="219300"/>
            </a:xfrm>
            <a:prstGeom prst="straightConnector1">
              <a:avLst/>
            </a:prstGeom>
            <a:noFill/>
            <a:ln w="9525" cap="flat" cmpd="sng">
              <a:solidFill>
                <a:schemeClr val="dk1"/>
              </a:solidFill>
              <a:prstDash val="solid"/>
              <a:round/>
              <a:headEnd type="none" w="sm" len="sm"/>
              <a:tailEnd type="none" w="sm" len="sm"/>
            </a:ln>
          </p:spPr>
        </p:cxnSp>
        <p:cxnSp>
          <p:nvCxnSpPr>
            <p:cNvPr id="719" name="Google Shape;719;p12"/>
            <p:cNvCxnSpPr>
              <a:stCxn id="703" idx="7"/>
              <a:endCxn id="700" idx="3"/>
            </p:cNvCxnSpPr>
            <p:nvPr/>
          </p:nvCxnSpPr>
          <p:spPr>
            <a:xfrm rot="10800000" flipH="1">
              <a:off x="1793487" y="2998575"/>
              <a:ext cx="137400" cy="47400"/>
            </a:xfrm>
            <a:prstGeom prst="straightConnector1">
              <a:avLst/>
            </a:prstGeom>
            <a:noFill/>
            <a:ln w="9525" cap="flat" cmpd="sng">
              <a:solidFill>
                <a:schemeClr val="dk1"/>
              </a:solidFill>
              <a:prstDash val="solid"/>
              <a:round/>
              <a:headEnd type="none" w="sm" len="sm"/>
              <a:tailEnd type="none" w="sm" len="sm"/>
            </a:ln>
          </p:spPr>
        </p:cxnSp>
        <p:cxnSp>
          <p:nvCxnSpPr>
            <p:cNvPr id="720" name="Google Shape;720;p12"/>
            <p:cNvCxnSpPr>
              <a:stCxn id="703" idx="6"/>
              <a:endCxn id="701" idx="1"/>
            </p:cNvCxnSpPr>
            <p:nvPr/>
          </p:nvCxnSpPr>
          <p:spPr>
            <a:xfrm>
              <a:off x="1835664" y="3147798"/>
              <a:ext cx="90000" cy="26400"/>
            </a:xfrm>
            <a:prstGeom prst="straightConnector1">
              <a:avLst/>
            </a:prstGeom>
            <a:noFill/>
            <a:ln w="9525" cap="flat" cmpd="sng">
              <a:solidFill>
                <a:srgbClr val="3055BB"/>
              </a:solidFill>
              <a:prstDash val="solid"/>
              <a:round/>
              <a:headEnd type="none" w="sm" len="sm"/>
              <a:tailEnd type="none" w="sm" len="sm"/>
            </a:ln>
          </p:spPr>
        </p:cxnSp>
        <p:cxnSp>
          <p:nvCxnSpPr>
            <p:cNvPr id="721" name="Google Shape;721;p12"/>
            <p:cNvCxnSpPr>
              <a:stCxn id="701" idx="5"/>
              <a:endCxn id="702" idx="1"/>
            </p:cNvCxnSpPr>
            <p:nvPr/>
          </p:nvCxnSpPr>
          <p:spPr>
            <a:xfrm>
              <a:off x="2052960" y="3301454"/>
              <a:ext cx="30300" cy="166200"/>
            </a:xfrm>
            <a:prstGeom prst="straightConnector1">
              <a:avLst/>
            </a:prstGeom>
            <a:noFill/>
            <a:ln w="9525" cap="flat" cmpd="sng">
              <a:solidFill>
                <a:schemeClr val="dk1"/>
              </a:solidFill>
              <a:prstDash val="solid"/>
              <a:round/>
              <a:headEnd type="none" w="sm" len="sm"/>
              <a:tailEnd type="none" w="sm" len="sm"/>
            </a:ln>
          </p:spPr>
        </p:cxnSp>
        <p:cxnSp>
          <p:nvCxnSpPr>
            <p:cNvPr id="722" name="Google Shape;722;p12"/>
            <p:cNvCxnSpPr>
              <a:stCxn id="703" idx="5"/>
              <a:endCxn id="702" idx="1"/>
            </p:cNvCxnSpPr>
            <p:nvPr/>
          </p:nvCxnSpPr>
          <p:spPr>
            <a:xfrm>
              <a:off x="1793487" y="3249621"/>
              <a:ext cx="289800" cy="217800"/>
            </a:xfrm>
            <a:prstGeom prst="straightConnector1">
              <a:avLst/>
            </a:prstGeom>
            <a:noFill/>
            <a:ln w="9525" cap="flat" cmpd="sng">
              <a:solidFill>
                <a:schemeClr val="dk1"/>
              </a:solidFill>
              <a:prstDash val="solid"/>
              <a:round/>
              <a:headEnd type="none" w="sm" len="sm"/>
              <a:tailEnd type="none" w="sm" len="sm"/>
            </a:ln>
          </p:spPr>
        </p:cxnSp>
        <p:sp>
          <p:nvSpPr>
            <p:cNvPr id="723" name="Google Shape;723;p12"/>
            <p:cNvSpPr/>
            <p:nvPr/>
          </p:nvSpPr>
          <p:spPr>
            <a:xfrm>
              <a:off x="1691385" y="1995686"/>
              <a:ext cx="108000" cy="108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24" name="Google Shape;724;p12"/>
            <p:cNvSpPr/>
            <p:nvPr/>
          </p:nvSpPr>
          <p:spPr>
            <a:xfrm>
              <a:off x="1043608" y="2463750"/>
              <a:ext cx="108000" cy="108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25" name="Google Shape;725;p12"/>
            <p:cNvSpPr/>
            <p:nvPr/>
          </p:nvSpPr>
          <p:spPr>
            <a:xfrm>
              <a:off x="1403648" y="2355726"/>
              <a:ext cx="108000" cy="108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26" name="Google Shape;726;p12"/>
            <p:cNvSpPr/>
            <p:nvPr/>
          </p:nvSpPr>
          <p:spPr>
            <a:xfrm>
              <a:off x="1259632" y="1923678"/>
              <a:ext cx="108000" cy="108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27" name="Google Shape;727;p12"/>
            <p:cNvSpPr/>
            <p:nvPr/>
          </p:nvSpPr>
          <p:spPr>
            <a:xfrm>
              <a:off x="1691385" y="3435862"/>
              <a:ext cx="144000" cy="144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28" name="Google Shape;728;p12"/>
            <p:cNvSpPr/>
            <p:nvPr/>
          </p:nvSpPr>
          <p:spPr>
            <a:xfrm>
              <a:off x="1043608" y="3075806"/>
              <a:ext cx="144000" cy="144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29" name="Google Shape;729;p12"/>
            <p:cNvSpPr/>
            <p:nvPr/>
          </p:nvSpPr>
          <p:spPr>
            <a:xfrm>
              <a:off x="899592" y="1995686"/>
              <a:ext cx="144000" cy="144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30" name="Google Shape;730;p12"/>
            <p:cNvSpPr/>
            <p:nvPr/>
          </p:nvSpPr>
          <p:spPr>
            <a:xfrm>
              <a:off x="1259632" y="1671662"/>
              <a:ext cx="108000" cy="108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31" name="Google Shape;731;p12"/>
            <p:cNvSpPr/>
            <p:nvPr/>
          </p:nvSpPr>
          <p:spPr>
            <a:xfrm>
              <a:off x="1412032" y="1419622"/>
              <a:ext cx="108000" cy="108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32" name="Google Shape;732;p12"/>
            <p:cNvSpPr/>
            <p:nvPr/>
          </p:nvSpPr>
          <p:spPr>
            <a:xfrm>
              <a:off x="899592" y="1419622"/>
              <a:ext cx="144000" cy="144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33" name="Google Shape;733;p12"/>
            <p:cNvSpPr/>
            <p:nvPr/>
          </p:nvSpPr>
          <p:spPr>
            <a:xfrm>
              <a:off x="1907712" y="3579878"/>
              <a:ext cx="72000" cy="72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34" name="Google Shape;734;p12"/>
            <p:cNvSpPr/>
            <p:nvPr/>
          </p:nvSpPr>
          <p:spPr>
            <a:xfrm>
              <a:off x="1403648" y="2787782"/>
              <a:ext cx="72000" cy="72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35" name="Google Shape;735;p12"/>
            <p:cNvSpPr/>
            <p:nvPr/>
          </p:nvSpPr>
          <p:spPr>
            <a:xfrm>
              <a:off x="971600" y="2283718"/>
              <a:ext cx="72000" cy="72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36" name="Google Shape;736;p12"/>
            <p:cNvSpPr/>
            <p:nvPr/>
          </p:nvSpPr>
          <p:spPr>
            <a:xfrm>
              <a:off x="1907712" y="2715774"/>
              <a:ext cx="72000" cy="72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37" name="Google Shape;737;p12"/>
            <p:cNvSpPr/>
            <p:nvPr/>
          </p:nvSpPr>
          <p:spPr>
            <a:xfrm>
              <a:off x="1196008" y="3435846"/>
              <a:ext cx="144000" cy="144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cxnSp>
          <p:nvCxnSpPr>
            <p:cNvPr id="738" name="Google Shape;738;p12"/>
            <p:cNvCxnSpPr>
              <a:stCxn id="731" idx="4"/>
              <a:endCxn id="688" idx="1"/>
            </p:cNvCxnSpPr>
            <p:nvPr/>
          </p:nvCxnSpPr>
          <p:spPr>
            <a:xfrm>
              <a:off x="1466032" y="1527622"/>
              <a:ext cx="41100" cy="94200"/>
            </a:xfrm>
            <a:prstGeom prst="straightConnector1">
              <a:avLst/>
            </a:prstGeom>
            <a:noFill/>
            <a:ln w="9525" cap="flat" cmpd="sng">
              <a:solidFill>
                <a:schemeClr val="dk1"/>
              </a:solidFill>
              <a:prstDash val="solid"/>
              <a:round/>
              <a:headEnd type="none" w="sm" len="sm"/>
              <a:tailEnd type="none" w="sm" len="sm"/>
            </a:ln>
          </p:spPr>
        </p:cxnSp>
      </p:grpSp>
      <p:sp>
        <p:nvSpPr>
          <p:cNvPr id="739" name="Google Shape;739;p12"/>
          <p:cNvSpPr txBox="1"/>
          <p:nvPr/>
        </p:nvSpPr>
        <p:spPr>
          <a:xfrm>
            <a:off x="9912424" y="1817607"/>
            <a:ext cx="1800000" cy="576000"/>
          </a:xfrm>
          <a:prstGeom prst="rect">
            <a:avLst/>
          </a:prstGeom>
          <a:solidFill>
            <a:srgbClr val="E1E6F5"/>
          </a:solidFill>
          <a:ln>
            <a:noFill/>
          </a:ln>
        </p:spPr>
        <p:txBody>
          <a:bodyPr spcFirstLastPara="1" wrap="square" lIns="72000" tIns="72000" rIns="72000" bIns="72000" anchor="ctr"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a:ln>
                  <a:noFill/>
                </a:ln>
                <a:solidFill>
                  <a:srgbClr val="000000"/>
                </a:solidFill>
                <a:effectLst/>
                <a:uLnTx/>
                <a:uFillTx/>
                <a:latin typeface="Arial"/>
                <a:ea typeface="Arial"/>
                <a:cs typeface="Arial"/>
                <a:sym typeface="Arial"/>
              </a:rPr>
              <a:t>YHTEISET TAVOITTEET</a:t>
            </a:r>
            <a:endParaRPr kumimoji="0" sz="12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40" name="Google Shape;740;p12"/>
          <p:cNvSpPr txBox="1"/>
          <p:nvPr/>
        </p:nvSpPr>
        <p:spPr>
          <a:xfrm>
            <a:off x="9912424" y="3807435"/>
            <a:ext cx="1800000" cy="576000"/>
          </a:xfrm>
          <a:prstGeom prst="rect">
            <a:avLst/>
          </a:prstGeom>
          <a:solidFill>
            <a:srgbClr val="E1E6F5"/>
          </a:solidFill>
          <a:ln>
            <a:noFill/>
          </a:ln>
        </p:spPr>
        <p:txBody>
          <a:bodyPr spcFirstLastPara="1" wrap="square" lIns="72000" tIns="72000" rIns="72000" bIns="72000" anchor="ctr"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a:ln>
                  <a:noFill/>
                </a:ln>
                <a:solidFill>
                  <a:srgbClr val="000000"/>
                </a:solidFill>
                <a:effectLst/>
                <a:uLnTx/>
                <a:uFillTx/>
                <a:latin typeface="Arial"/>
                <a:ea typeface="Arial"/>
                <a:cs typeface="Arial"/>
                <a:sym typeface="Arial"/>
              </a:rPr>
              <a:t>YHTEINEN</a:t>
            </a:r>
            <a:r>
              <a:rPr kumimoji="0" lang="fi-FI" sz="1200" b="0" i="0" u="none" strike="noStrike" kern="1200" cap="none" spc="0" normalizeH="0" baseline="0" noProof="0">
                <a:ln>
                  <a:noFill/>
                </a:ln>
                <a:solidFill>
                  <a:srgbClr val="000000"/>
                </a:solidFill>
                <a:effectLst/>
                <a:uLnTx/>
                <a:uFillTx/>
                <a:latin typeface="Arial"/>
                <a:ea typeface="Arial"/>
                <a:cs typeface="Arial"/>
                <a:sym typeface="Arial"/>
              </a:rPr>
              <a:t> </a:t>
            </a:r>
            <a:r>
              <a:rPr kumimoji="0" lang="fi-FI" sz="1200" b="1" i="0" u="none" strike="noStrike" kern="1200" cap="none" spc="0" normalizeH="0" baseline="0" noProof="0">
                <a:ln>
                  <a:noFill/>
                </a:ln>
                <a:solidFill>
                  <a:srgbClr val="000000"/>
                </a:solidFill>
                <a:effectLst/>
                <a:uLnTx/>
                <a:uFillTx/>
                <a:latin typeface="Arial"/>
                <a:ea typeface="Arial"/>
                <a:cs typeface="Arial"/>
                <a:sym typeface="Arial"/>
              </a:rPr>
              <a:t>KEHITTÄMINEN</a:t>
            </a: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1" name="Google Shape;741;p12"/>
          <p:cNvSpPr txBox="1"/>
          <p:nvPr/>
        </p:nvSpPr>
        <p:spPr>
          <a:xfrm>
            <a:off x="9912424" y="4455443"/>
            <a:ext cx="1800000" cy="576000"/>
          </a:xfrm>
          <a:prstGeom prst="rect">
            <a:avLst/>
          </a:prstGeom>
          <a:solidFill>
            <a:srgbClr val="E1E6F5"/>
          </a:solidFill>
          <a:ln>
            <a:noFill/>
          </a:ln>
        </p:spPr>
        <p:txBody>
          <a:bodyPr spcFirstLastPara="1" wrap="square" lIns="72000" tIns="72000" rIns="72000" bIns="72000" anchor="ctr"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dirty="0">
                <a:ln>
                  <a:noFill/>
                </a:ln>
                <a:solidFill>
                  <a:srgbClr val="000000"/>
                </a:solidFill>
                <a:effectLst/>
                <a:uLnTx/>
                <a:uFillTx/>
                <a:latin typeface="Arial"/>
                <a:ea typeface="Arial"/>
                <a:cs typeface="Arial"/>
                <a:sym typeface="Arial"/>
              </a:rPr>
              <a:t> YHTEISET/</a:t>
            </a:r>
          </a:p>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dirty="0">
                <a:ln>
                  <a:noFill/>
                </a:ln>
                <a:solidFill>
                  <a:srgbClr val="000000"/>
                </a:solidFill>
                <a:effectLst/>
                <a:uLnTx/>
                <a:uFillTx/>
                <a:latin typeface="Arial"/>
                <a:ea typeface="Arial"/>
                <a:cs typeface="Arial"/>
                <a:sym typeface="Arial"/>
              </a:rPr>
              <a:t>YHDENMUKAISET </a:t>
            </a:r>
            <a:endParaRPr kumimoji="0"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dirty="0">
                <a:ln>
                  <a:noFill/>
                </a:ln>
                <a:solidFill>
                  <a:srgbClr val="000000"/>
                </a:solidFill>
                <a:effectLst/>
                <a:uLnTx/>
                <a:uFillTx/>
                <a:latin typeface="Arial"/>
                <a:ea typeface="Arial"/>
                <a:cs typeface="Arial"/>
                <a:sym typeface="Arial"/>
              </a:rPr>
              <a:t>PALVELUT</a:t>
            </a: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2" name="Google Shape;742;p12"/>
          <p:cNvSpPr/>
          <p:nvPr/>
        </p:nvSpPr>
        <p:spPr>
          <a:xfrm>
            <a:off x="2639616" y="1817607"/>
            <a:ext cx="7596000" cy="576000"/>
          </a:xfrm>
          <a:prstGeom prst="chevron">
            <a:avLst>
              <a:gd name="adj" fmla="val 50000"/>
            </a:avLst>
          </a:prstGeom>
          <a:solidFill>
            <a:srgbClr val="A7E8FF"/>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43" name="Google Shape;743;p12"/>
          <p:cNvSpPr/>
          <p:nvPr/>
        </p:nvSpPr>
        <p:spPr>
          <a:xfrm>
            <a:off x="2639616" y="3807435"/>
            <a:ext cx="7596000" cy="576000"/>
          </a:xfrm>
          <a:prstGeom prst="chevron">
            <a:avLst>
              <a:gd name="adj" fmla="val 50000"/>
            </a:avLst>
          </a:prstGeom>
          <a:solidFill>
            <a:srgbClr val="FFE28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44" name="Google Shape;744;p12"/>
          <p:cNvSpPr/>
          <p:nvPr/>
        </p:nvSpPr>
        <p:spPr>
          <a:xfrm>
            <a:off x="2639616" y="4455443"/>
            <a:ext cx="7596000" cy="576000"/>
          </a:xfrm>
          <a:prstGeom prst="chevron">
            <a:avLst>
              <a:gd name="adj" fmla="val 50000"/>
            </a:avLst>
          </a:prstGeom>
          <a:solidFill>
            <a:srgbClr val="F8D4CE"/>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45" name="Google Shape;745;p12"/>
          <p:cNvSpPr txBox="1"/>
          <p:nvPr/>
        </p:nvSpPr>
        <p:spPr>
          <a:xfrm>
            <a:off x="9912424" y="3159363"/>
            <a:ext cx="1800000" cy="576000"/>
          </a:xfrm>
          <a:prstGeom prst="rect">
            <a:avLst/>
          </a:prstGeom>
          <a:solidFill>
            <a:srgbClr val="E1E6F5"/>
          </a:solidFill>
          <a:ln>
            <a:noFill/>
          </a:ln>
        </p:spPr>
        <p:txBody>
          <a:bodyPr spcFirstLastPara="1" wrap="square" lIns="72000" tIns="72000" rIns="72000" bIns="72000" anchor="ctr"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a:ln>
                  <a:noFill/>
                </a:ln>
                <a:solidFill>
                  <a:srgbClr val="000000"/>
                </a:solidFill>
                <a:effectLst/>
                <a:uLnTx/>
                <a:uFillTx/>
                <a:latin typeface="Arial"/>
                <a:ea typeface="Arial"/>
                <a:cs typeface="Arial"/>
                <a:sym typeface="Arial"/>
              </a:rPr>
              <a:t>YHTEISET VAATIMUKSET</a:t>
            </a: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6" name="Google Shape;746;p12"/>
          <p:cNvSpPr/>
          <p:nvPr/>
        </p:nvSpPr>
        <p:spPr>
          <a:xfrm>
            <a:off x="2639616" y="3159363"/>
            <a:ext cx="7596000" cy="576000"/>
          </a:xfrm>
          <a:prstGeom prst="chevron">
            <a:avLst>
              <a:gd name="adj" fmla="val 50000"/>
            </a:avLst>
          </a:prstGeom>
          <a:solidFill>
            <a:srgbClr val="EDD9EB"/>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47" name="Google Shape;747;p12"/>
          <p:cNvSpPr txBox="1"/>
          <p:nvPr/>
        </p:nvSpPr>
        <p:spPr>
          <a:xfrm>
            <a:off x="3647728" y="5421511"/>
            <a:ext cx="5544216" cy="551085"/>
          </a:xfrm>
          <a:prstGeom prst="rect">
            <a:avLst/>
          </a:prstGeom>
          <a:solidFill>
            <a:srgbClr val="E1E6F5"/>
          </a:solidFill>
          <a:ln>
            <a:noFill/>
          </a:ln>
        </p:spPr>
        <p:txBody>
          <a:bodyPr spcFirstLastPara="1" wrap="square" lIns="72000" tIns="72000" rIns="72000" bIns="72000" anchor="ctr"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a:ln>
                  <a:noFill/>
                </a:ln>
                <a:solidFill>
                  <a:srgbClr val="000000"/>
                </a:solidFill>
                <a:effectLst/>
                <a:uLnTx/>
                <a:uFillTx/>
                <a:latin typeface="Arial"/>
                <a:ea typeface="Arial"/>
                <a:cs typeface="Arial"/>
                <a:sym typeface="Arial"/>
              </a:rPr>
              <a:t>Parantaa (mm. laajentaa) suunnitelmien, kehittämistyön sekä palvelujen ja palvelutuotannon vaikutusten arviointia</a:t>
            </a: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8" name="Google Shape;748;p12"/>
          <p:cNvSpPr txBox="1"/>
          <p:nvPr/>
        </p:nvSpPr>
        <p:spPr>
          <a:xfrm>
            <a:off x="9907174" y="2491962"/>
            <a:ext cx="1800000" cy="576000"/>
          </a:xfrm>
          <a:prstGeom prst="rect">
            <a:avLst/>
          </a:prstGeom>
          <a:solidFill>
            <a:srgbClr val="E1E6F5"/>
          </a:solidFill>
          <a:ln>
            <a:noFill/>
          </a:ln>
        </p:spPr>
        <p:txBody>
          <a:bodyPr spcFirstLastPara="1" wrap="square" lIns="72000" tIns="72000" rIns="72000" bIns="72000" anchor="ctr"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dirty="0">
                <a:ln>
                  <a:noFill/>
                </a:ln>
                <a:solidFill>
                  <a:srgbClr val="000000"/>
                </a:solidFill>
                <a:effectLst/>
                <a:uLnTx/>
                <a:uFillTx/>
                <a:latin typeface="Arial"/>
                <a:ea typeface="Arial"/>
                <a:cs typeface="Arial"/>
                <a:sym typeface="Arial"/>
              </a:rPr>
              <a:t>YHTEISET/</a:t>
            </a:r>
          </a:p>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dirty="0">
                <a:ln>
                  <a:noFill/>
                </a:ln>
                <a:solidFill>
                  <a:srgbClr val="000000"/>
                </a:solidFill>
                <a:effectLst/>
                <a:uLnTx/>
                <a:uFillTx/>
                <a:latin typeface="Arial"/>
                <a:ea typeface="Arial"/>
                <a:cs typeface="Arial"/>
                <a:sym typeface="Arial"/>
              </a:rPr>
              <a:t>YHDENMUKAISET</a:t>
            </a:r>
          </a:p>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dirty="0">
                <a:ln>
                  <a:noFill/>
                </a:ln>
                <a:solidFill>
                  <a:srgbClr val="000000"/>
                </a:solidFill>
                <a:effectLst/>
                <a:uLnTx/>
                <a:uFillTx/>
                <a:latin typeface="Arial"/>
                <a:ea typeface="Arial"/>
                <a:cs typeface="Arial"/>
                <a:sym typeface="Arial"/>
              </a:rPr>
              <a:t> TOIMINTAMALLIT</a:t>
            </a: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9" name="Google Shape;749;p12"/>
          <p:cNvSpPr/>
          <p:nvPr/>
        </p:nvSpPr>
        <p:spPr>
          <a:xfrm>
            <a:off x="2634366" y="2491962"/>
            <a:ext cx="7596000" cy="576000"/>
          </a:xfrm>
          <a:prstGeom prst="chevron">
            <a:avLst>
              <a:gd name="adj" fmla="val 50000"/>
            </a:avLst>
          </a:prstGeom>
          <a:solidFill>
            <a:srgbClr val="D6EFD0"/>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50" name="Google Shape;750;p12"/>
          <p:cNvSpPr/>
          <p:nvPr/>
        </p:nvSpPr>
        <p:spPr>
          <a:xfrm>
            <a:off x="4334260" y="4959494"/>
            <a:ext cx="426936" cy="504056"/>
          </a:xfrm>
          <a:prstGeom prst="downArrow">
            <a:avLst>
              <a:gd name="adj1" fmla="val 50000"/>
              <a:gd name="adj2" fmla="val 50000"/>
            </a:avLst>
          </a:prstGeom>
          <a:solidFill>
            <a:srgbClr val="E1E6F5"/>
          </a:solidFill>
          <a:ln>
            <a:noFill/>
          </a:ln>
        </p:spPr>
        <p:txBody>
          <a:bodyPr spcFirstLastPara="1" wrap="square" lIns="72000" tIns="72000" rIns="72000" bIns="72000" anchor="t"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endParaRPr kumimoji="0" sz="1200" b="1"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751" name="Google Shape;751;p12"/>
          <p:cNvSpPr txBox="1">
            <a:spLocks noGrp="1"/>
          </p:cNvSpPr>
          <p:nvPr>
            <p:ph type="body" idx="1"/>
          </p:nvPr>
        </p:nvSpPr>
        <p:spPr>
          <a:xfrm>
            <a:off x="3647728" y="1608084"/>
            <a:ext cx="1800000" cy="3539426"/>
          </a:xfrm>
          <a:prstGeom prst="rect">
            <a:avLst/>
          </a:prstGeom>
          <a:solidFill>
            <a:srgbClr val="E1E6F5"/>
          </a:solidFill>
          <a:ln>
            <a:noFill/>
          </a:ln>
        </p:spPr>
        <p:txBody>
          <a:bodyPr spcFirstLastPara="1" wrap="square" lIns="72000" tIns="72000" rIns="72000" bIns="72000" anchor="t" anchorCtr="0">
            <a:noAutofit/>
          </a:bodyPr>
          <a:lstStyle/>
          <a:p>
            <a:pPr marL="0" lvl="0" indent="0" algn="ctr" rtl="0">
              <a:lnSpc>
                <a:spcPct val="90000"/>
              </a:lnSpc>
              <a:spcBef>
                <a:spcPts val="0"/>
              </a:spcBef>
              <a:spcAft>
                <a:spcPts val="0"/>
              </a:spcAft>
              <a:buSzPts val="1800"/>
              <a:buNone/>
            </a:pPr>
            <a:r>
              <a:rPr lang="fi-FI" sz="1200" b="1"/>
              <a:t>Suunnittelu</a:t>
            </a:r>
            <a:endParaRPr/>
          </a:p>
          <a:p>
            <a:pPr marL="176213" lvl="0" indent="-176213" algn="l" rtl="0">
              <a:lnSpc>
                <a:spcPct val="90000"/>
              </a:lnSpc>
              <a:spcBef>
                <a:spcPts val="600"/>
              </a:spcBef>
              <a:spcAft>
                <a:spcPts val="0"/>
              </a:spcAft>
              <a:buSzPts val="1800"/>
              <a:buChar char="•"/>
            </a:pPr>
            <a:r>
              <a:rPr lang="fi-FI" sz="1100"/>
              <a:t>Kanavoi yhteisiä tarpeita suunnittelu- ja kehittämisprosesseille (esim. hallitusohjelman valmistelu)</a:t>
            </a:r>
            <a:endParaRPr/>
          </a:p>
          <a:p>
            <a:pPr marL="176213" lvl="0" indent="-176213" algn="l" rtl="0">
              <a:lnSpc>
                <a:spcPct val="90000"/>
              </a:lnSpc>
              <a:spcBef>
                <a:spcPts val="600"/>
              </a:spcBef>
              <a:spcAft>
                <a:spcPts val="0"/>
              </a:spcAft>
              <a:buSzPts val="1800"/>
              <a:buChar char="•"/>
            </a:pPr>
            <a:r>
              <a:rPr lang="fi-FI" sz="1100"/>
              <a:t>Täydentää yhteistä ymmärrystä suunnitteilla olevasta kehittämisestä </a:t>
            </a:r>
            <a:endParaRPr/>
          </a:p>
          <a:p>
            <a:pPr marL="176213" lvl="0" indent="-176213" algn="l" rtl="0">
              <a:lnSpc>
                <a:spcPct val="90000"/>
              </a:lnSpc>
              <a:spcBef>
                <a:spcPts val="600"/>
              </a:spcBef>
              <a:spcAft>
                <a:spcPts val="0"/>
              </a:spcAft>
              <a:buSzPts val="1800"/>
              <a:buChar char="•"/>
            </a:pPr>
            <a:r>
              <a:rPr lang="fi-FI" sz="1100"/>
              <a:t>Muodostaa yhteisiä tavoitteita tulevalle kehittämiselle</a:t>
            </a:r>
            <a:endParaRPr/>
          </a:p>
          <a:p>
            <a:pPr marL="0" lvl="0" indent="0" algn="l" rtl="0">
              <a:lnSpc>
                <a:spcPct val="90000"/>
              </a:lnSpc>
              <a:spcBef>
                <a:spcPts val="600"/>
              </a:spcBef>
              <a:spcAft>
                <a:spcPts val="600"/>
              </a:spcAft>
              <a:buSzPts val="1800"/>
              <a:buNone/>
            </a:pPr>
            <a:endParaRPr sz="1200"/>
          </a:p>
        </p:txBody>
      </p:sp>
      <p:sp>
        <p:nvSpPr>
          <p:cNvPr id="752" name="Google Shape;752;p12"/>
          <p:cNvSpPr/>
          <p:nvPr/>
        </p:nvSpPr>
        <p:spPr>
          <a:xfrm>
            <a:off x="6206468" y="4959494"/>
            <a:ext cx="426936" cy="504056"/>
          </a:xfrm>
          <a:prstGeom prst="downArrow">
            <a:avLst>
              <a:gd name="adj1" fmla="val 50000"/>
              <a:gd name="adj2" fmla="val 50000"/>
            </a:avLst>
          </a:prstGeom>
          <a:solidFill>
            <a:srgbClr val="E1E6F5"/>
          </a:solidFill>
          <a:ln>
            <a:noFill/>
          </a:ln>
        </p:spPr>
        <p:txBody>
          <a:bodyPr spcFirstLastPara="1" wrap="square" lIns="72000" tIns="72000" rIns="72000" bIns="72000" anchor="t"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endParaRPr kumimoji="0" sz="1200" b="1"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753" name="Google Shape;753;p12"/>
          <p:cNvSpPr txBox="1"/>
          <p:nvPr/>
        </p:nvSpPr>
        <p:spPr>
          <a:xfrm>
            <a:off x="5519936" y="1608084"/>
            <a:ext cx="1800000" cy="3539425"/>
          </a:xfrm>
          <a:prstGeom prst="rect">
            <a:avLst/>
          </a:prstGeom>
          <a:solidFill>
            <a:srgbClr val="E1E6F5"/>
          </a:solidFill>
          <a:ln>
            <a:noFill/>
          </a:ln>
        </p:spPr>
        <p:txBody>
          <a:bodyPr spcFirstLastPara="1" wrap="square" lIns="72000" tIns="72000" rIns="72000" bIns="72000" anchor="t"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a:ln>
                  <a:noFill/>
                </a:ln>
                <a:solidFill>
                  <a:prstClr val="black"/>
                </a:solidFill>
                <a:effectLst/>
                <a:uLnTx/>
                <a:uFillTx/>
                <a:latin typeface="Arial"/>
                <a:ea typeface="Arial"/>
                <a:cs typeface="Arial"/>
                <a:sym typeface="Arial"/>
              </a:rPr>
              <a:t>Kehittäminen / muutos</a:t>
            </a:r>
            <a:endParaRPr kumimoji="0" sz="1800" b="0" i="0" u="none" strike="noStrike" kern="1200" cap="none" spc="0" normalizeH="0" baseline="0" noProof="0">
              <a:ln>
                <a:noFill/>
              </a:ln>
              <a:solidFill>
                <a:prstClr val="black"/>
              </a:solidFill>
              <a:effectLst/>
              <a:uLnTx/>
              <a:uFillTx/>
              <a:latin typeface="Arial"/>
              <a:ea typeface="+mn-ea"/>
              <a:cs typeface="+mn-cs"/>
            </a:endParaRPr>
          </a:p>
          <a:p>
            <a:pPr marL="176213" marR="0" lvl="0" indent="-176213" algn="l" defTabSz="914400" rtl="0" eaLnBrk="1" fontAlgn="auto" latinLnBrk="0" hangingPunct="1">
              <a:lnSpc>
                <a:spcPct val="90000"/>
              </a:lnSpc>
              <a:spcBef>
                <a:spcPts val="600"/>
              </a:spcBef>
              <a:spcAft>
                <a:spcPts val="0"/>
              </a:spcAft>
              <a:buClr>
                <a:srgbClr val="E7E6E6"/>
              </a:buClr>
              <a:buSzPts val="1100"/>
              <a:buFont typeface="Arial"/>
              <a:buChar char="•"/>
              <a:tabLst/>
              <a:defRPr/>
            </a:pPr>
            <a:r>
              <a:rPr kumimoji="0" lang="fi-FI" sz="1100" b="0" i="0" u="none" strike="noStrike" kern="1200" cap="none" spc="0" normalizeH="0" baseline="0" noProof="0">
                <a:ln>
                  <a:noFill/>
                </a:ln>
                <a:solidFill>
                  <a:prstClr val="black"/>
                </a:solidFill>
                <a:effectLst/>
                <a:uLnTx/>
                <a:uFillTx/>
                <a:latin typeface="Arial"/>
                <a:ea typeface="Arial"/>
                <a:cs typeface="Arial"/>
                <a:sym typeface="Arial"/>
              </a:rPr>
              <a:t>Kanavoi yhteisiä tarpeita kehittämiselle (ohjaa yhteiseen kehittämiseen, vähentää päällekkäisyyksiä)</a:t>
            </a:r>
            <a:endParaRPr kumimoji="0" sz="1800" b="0" i="0" u="none" strike="noStrike" kern="1200" cap="none" spc="0" normalizeH="0" baseline="0" noProof="0">
              <a:ln>
                <a:noFill/>
              </a:ln>
              <a:solidFill>
                <a:prstClr val="black"/>
              </a:solidFill>
              <a:effectLst/>
              <a:uLnTx/>
              <a:uFillTx/>
              <a:latin typeface="Arial"/>
              <a:ea typeface="+mn-ea"/>
              <a:cs typeface="+mn-cs"/>
            </a:endParaRPr>
          </a:p>
          <a:p>
            <a:pPr marL="176213" marR="0" lvl="0" indent="-176213" algn="l" defTabSz="914400" rtl="0" eaLnBrk="1" fontAlgn="auto" latinLnBrk="0" hangingPunct="1">
              <a:lnSpc>
                <a:spcPct val="90000"/>
              </a:lnSpc>
              <a:spcBef>
                <a:spcPts val="600"/>
              </a:spcBef>
              <a:spcAft>
                <a:spcPts val="0"/>
              </a:spcAft>
              <a:buClr>
                <a:srgbClr val="E7E6E6"/>
              </a:buClr>
              <a:buSzPts val="1100"/>
              <a:buFont typeface="Arial"/>
              <a:buChar char="•"/>
              <a:tabLst/>
              <a:defRPr/>
            </a:pPr>
            <a:r>
              <a:rPr kumimoji="0" lang="fi-FI" sz="1100" b="0" i="0" u="none" strike="noStrike" kern="1200" cap="none" spc="0" normalizeH="0" baseline="0" noProof="0">
                <a:ln>
                  <a:noFill/>
                </a:ln>
                <a:solidFill>
                  <a:prstClr val="black"/>
                </a:solidFill>
                <a:effectLst/>
                <a:uLnTx/>
                <a:uFillTx/>
                <a:latin typeface="Arial"/>
                <a:ea typeface="Arial"/>
                <a:cs typeface="Arial"/>
                <a:sym typeface="Arial"/>
              </a:rPr>
              <a:t>Täydentää yhteistä ymmärrystä meneillään olevasta kehittämisestä</a:t>
            </a:r>
            <a:endParaRPr kumimoji="0" sz="1800" b="0" i="0" u="none" strike="noStrike" kern="1200" cap="none" spc="0" normalizeH="0" baseline="0" noProof="0">
              <a:ln>
                <a:noFill/>
              </a:ln>
              <a:solidFill>
                <a:prstClr val="black"/>
              </a:solidFill>
              <a:effectLst/>
              <a:uLnTx/>
              <a:uFillTx/>
              <a:latin typeface="Arial"/>
              <a:ea typeface="+mn-ea"/>
              <a:cs typeface="+mn-cs"/>
            </a:endParaRPr>
          </a:p>
          <a:p>
            <a:pPr marL="176213" marR="0" lvl="0" indent="-176213" algn="l" defTabSz="914400" rtl="0" eaLnBrk="1" fontAlgn="auto" latinLnBrk="0" hangingPunct="1">
              <a:lnSpc>
                <a:spcPct val="90000"/>
              </a:lnSpc>
              <a:spcBef>
                <a:spcPts val="600"/>
              </a:spcBef>
              <a:spcAft>
                <a:spcPts val="0"/>
              </a:spcAft>
              <a:buClr>
                <a:srgbClr val="E7E6E6"/>
              </a:buClr>
              <a:buSzPts val="1100"/>
              <a:buFont typeface="Arial"/>
              <a:buChar char="•"/>
              <a:tabLst/>
              <a:defRPr/>
            </a:pPr>
            <a:r>
              <a:rPr kumimoji="0" lang="fi-FI" sz="1100" b="0" i="0" u="none" strike="noStrike" kern="1200" cap="none" spc="0" normalizeH="0" baseline="0" noProof="0">
                <a:ln>
                  <a:noFill/>
                </a:ln>
                <a:solidFill>
                  <a:prstClr val="black"/>
                </a:solidFill>
                <a:effectLst/>
                <a:uLnTx/>
                <a:uFillTx/>
                <a:latin typeface="Arial"/>
                <a:ea typeface="Arial"/>
                <a:cs typeface="Arial"/>
                <a:sym typeface="Arial"/>
              </a:rPr>
              <a:t>Muodostaa yhteisiä tavoitteita tulevalle palvelutuotannolle</a:t>
            </a:r>
            <a:endParaRPr kumimoji="0" sz="1800" b="0" i="0" u="none" strike="noStrike" kern="1200" cap="none" spc="0" normalizeH="0" baseline="0" noProof="0">
              <a:ln>
                <a:noFill/>
              </a:ln>
              <a:solidFill>
                <a:prstClr val="black"/>
              </a:solidFill>
              <a:effectLst/>
              <a:uLnTx/>
              <a:uFillTx/>
              <a:latin typeface="Arial"/>
              <a:ea typeface="+mn-ea"/>
              <a:cs typeface="+mn-cs"/>
            </a:endParaRPr>
          </a:p>
          <a:p>
            <a:pPr marL="360363" marR="0" lvl="0" indent="-284163" algn="l" defTabSz="914400" rtl="0" eaLnBrk="1" fontAlgn="auto" latinLnBrk="0" hangingPunct="1">
              <a:lnSpc>
                <a:spcPct val="90000"/>
              </a:lnSpc>
              <a:spcBef>
                <a:spcPts val="600"/>
              </a:spcBef>
              <a:spcAft>
                <a:spcPts val="0"/>
              </a:spcAft>
              <a:buClr>
                <a:srgbClr val="E7E6E6"/>
              </a:buClr>
              <a:buSzPts val="1200"/>
              <a:buFont typeface="Arial"/>
              <a:buNone/>
              <a:tabLst/>
              <a:defRPr/>
            </a:pPr>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754" name="Google Shape;754;p12"/>
          <p:cNvSpPr/>
          <p:nvPr/>
        </p:nvSpPr>
        <p:spPr>
          <a:xfrm>
            <a:off x="8078476" y="4959494"/>
            <a:ext cx="426936" cy="504056"/>
          </a:xfrm>
          <a:prstGeom prst="downArrow">
            <a:avLst>
              <a:gd name="adj1" fmla="val 50000"/>
              <a:gd name="adj2" fmla="val 50000"/>
            </a:avLst>
          </a:prstGeom>
          <a:solidFill>
            <a:srgbClr val="E1E6F5"/>
          </a:solidFill>
          <a:ln>
            <a:noFill/>
          </a:ln>
        </p:spPr>
        <p:txBody>
          <a:bodyPr spcFirstLastPara="1" wrap="square" lIns="72000" tIns="72000" rIns="72000" bIns="72000" anchor="t"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endParaRPr kumimoji="0" sz="1200" b="1"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755" name="Google Shape;755;p12"/>
          <p:cNvSpPr txBox="1"/>
          <p:nvPr/>
        </p:nvSpPr>
        <p:spPr>
          <a:xfrm>
            <a:off x="7391944" y="1608084"/>
            <a:ext cx="1800000" cy="3539425"/>
          </a:xfrm>
          <a:prstGeom prst="rect">
            <a:avLst/>
          </a:prstGeom>
          <a:solidFill>
            <a:srgbClr val="E1E6F5"/>
          </a:solidFill>
          <a:ln>
            <a:noFill/>
          </a:ln>
        </p:spPr>
        <p:txBody>
          <a:bodyPr spcFirstLastPara="1" wrap="square" lIns="72000" tIns="72000" rIns="72000" bIns="72000" anchor="t"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a:ln>
                  <a:noFill/>
                </a:ln>
                <a:solidFill>
                  <a:prstClr val="black"/>
                </a:solidFill>
                <a:effectLst/>
                <a:uLnTx/>
                <a:uFillTx/>
                <a:latin typeface="Arial"/>
                <a:ea typeface="Arial"/>
                <a:cs typeface="Arial"/>
                <a:sym typeface="Arial"/>
              </a:rPr>
              <a:t>Julkisten palvelujen tuottaminen</a:t>
            </a:r>
            <a:endParaRPr kumimoji="0" sz="1800" b="0" i="0" u="none" strike="noStrike" kern="1200" cap="none" spc="0" normalizeH="0" baseline="0" noProof="0">
              <a:ln>
                <a:noFill/>
              </a:ln>
              <a:solidFill>
                <a:prstClr val="black"/>
              </a:solidFill>
              <a:effectLst/>
              <a:uLnTx/>
              <a:uFillTx/>
              <a:latin typeface="Arial"/>
              <a:ea typeface="+mn-ea"/>
              <a:cs typeface="+mn-cs"/>
            </a:endParaRPr>
          </a:p>
          <a:p>
            <a:pPr marL="176213" marR="0" lvl="0" indent="-176213" algn="l" defTabSz="914400" rtl="0" eaLnBrk="1" fontAlgn="auto" latinLnBrk="0" hangingPunct="1">
              <a:lnSpc>
                <a:spcPct val="90000"/>
              </a:lnSpc>
              <a:spcBef>
                <a:spcPts val="600"/>
              </a:spcBef>
              <a:spcAft>
                <a:spcPts val="0"/>
              </a:spcAft>
              <a:buClr>
                <a:srgbClr val="E7E6E6"/>
              </a:buClr>
              <a:buSzPts val="1100"/>
              <a:buFont typeface="Arial"/>
              <a:buChar char="•"/>
              <a:tabLst/>
              <a:defRPr/>
            </a:pPr>
            <a:r>
              <a:rPr kumimoji="0" lang="fi-FI" sz="1100" b="0" i="0" u="none" strike="noStrike" kern="1200" cap="none" spc="0" normalizeH="0" baseline="0" noProof="0">
                <a:ln>
                  <a:noFill/>
                </a:ln>
                <a:solidFill>
                  <a:prstClr val="black"/>
                </a:solidFill>
                <a:effectLst/>
                <a:uLnTx/>
                <a:uFillTx/>
                <a:latin typeface="Arial"/>
                <a:ea typeface="Arial"/>
                <a:cs typeface="Arial"/>
                <a:sym typeface="Arial"/>
              </a:rPr>
              <a:t>Kanavoi yhteisiä tarpeita tuotantojärjestelyiden muutoksille</a:t>
            </a:r>
            <a:endParaRPr kumimoji="0" sz="1800" b="0" i="0" u="none" strike="noStrike" kern="1200" cap="none" spc="0" normalizeH="0" baseline="0" noProof="0">
              <a:ln>
                <a:noFill/>
              </a:ln>
              <a:solidFill>
                <a:prstClr val="black"/>
              </a:solidFill>
              <a:effectLst/>
              <a:uLnTx/>
              <a:uFillTx/>
              <a:latin typeface="Arial"/>
              <a:ea typeface="+mn-ea"/>
              <a:cs typeface="+mn-cs"/>
            </a:endParaRPr>
          </a:p>
          <a:p>
            <a:pPr marL="176213" marR="0" lvl="0" indent="-176213" algn="l" defTabSz="914400" rtl="0" eaLnBrk="1" fontAlgn="auto" latinLnBrk="0" hangingPunct="1">
              <a:lnSpc>
                <a:spcPct val="90000"/>
              </a:lnSpc>
              <a:spcBef>
                <a:spcPts val="600"/>
              </a:spcBef>
              <a:spcAft>
                <a:spcPts val="0"/>
              </a:spcAft>
              <a:buClr>
                <a:srgbClr val="E7E6E6"/>
              </a:buClr>
              <a:buSzPts val="1100"/>
              <a:buFont typeface="Arial"/>
              <a:buChar char="•"/>
              <a:tabLst/>
              <a:defRPr/>
            </a:pPr>
            <a:r>
              <a:rPr kumimoji="0" lang="fi-FI" sz="1100" b="0" i="0" u="none" strike="noStrike" kern="1200" cap="none" spc="0" normalizeH="0" baseline="0" noProof="0">
                <a:ln>
                  <a:noFill/>
                </a:ln>
                <a:solidFill>
                  <a:prstClr val="black"/>
                </a:solidFill>
                <a:effectLst/>
                <a:uLnTx/>
                <a:uFillTx/>
                <a:latin typeface="Arial"/>
                <a:ea typeface="Arial"/>
                <a:cs typeface="Arial"/>
                <a:sym typeface="Arial"/>
              </a:rPr>
              <a:t>Täydentää yhteistä käsitystä julkisen hallinnon palvelutuotannosta ja sen vaikuttavuudesta</a:t>
            </a:r>
            <a:endParaRPr kumimoji="0" sz="1800" b="0" i="0" u="none" strike="noStrike" kern="1200" cap="none" spc="0" normalizeH="0" baseline="0" noProof="0">
              <a:ln>
                <a:noFill/>
              </a:ln>
              <a:solidFill>
                <a:prstClr val="black"/>
              </a:solidFill>
              <a:effectLst/>
              <a:uLnTx/>
              <a:uFillTx/>
              <a:latin typeface="Arial"/>
              <a:ea typeface="+mn-ea"/>
              <a:cs typeface="+mn-cs"/>
            </a:endParaRPr>
          </a:p>
          <a:p>
            <a:pPr marL="176213" marR="0" lvl="0" indent="-176213" algn="l" defTabSz="914400" rtl="0" eaLnBrk="1" fontAlgn="auto" latinLnBrk="0" hangingPunct="1">
              <a:lnSpc>
                <a:spcPct val="90000"/>
              </a:lnSpc>
              <a:spcBef>
                <a:spcPts val="600"/>
              </a:spcBef>
              <a:spcAft>
                <a:spcPts val="0"/>
              </a:spcAft>
              <a:buClr>
                <a:srgbClr val="E7E6E6"/>
              </a:buClr>
              <a:buSzPts val="1100"/>
              <a:buFont typeface="Arial"/>
              <a:buChar char="•"/>
              <a:tabLst/>
              <a:defRPr/>
            </a:pPr>
            <a:r>
              <a:rPr kumimoji="0" lang="fi-FI" sz="1100" b="0" i="0" u="none" strike="noStrike" kern="1200" cap="none" spc="0" normalizeH="0" baseline="0" noProof="0">
                <a:ln>
                  <a:noFill/>
                </a:ln>
                <a:solidFill>
                  <a:prstClr val="black"/>
                </a:solidFill>
                <a:effectLst/>
                <a:uLnTx/>
                <a:uFillTx/>
                <a:latin typeface="Arial"/>
                <a:ea typeface="Arial"/>
                <a:cs typeface="Arial"/>
                <a:sym typeface="Arial"/>
              </a:rPr>
              <a:t>Muodostaa yhteisiä tavoitteita rakenteiden ja ohjausjärjestelmien kehittämiselle</a:t>
            </a: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0110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3" name="Kaareva yhdysviiva 122"/>
          <p:cNvCxnSpPr>
            <a:stCxn id="9" idx="1"/>
            <a:endCxn id="26" idx="3"/>
          </p:cNvCxnSpPr>
          <p:nvPr/>
        </p:nvCxnSpPr>
        <p:spPr>
          <a:xfrm rot="10800000">
            <a:off x="5424760" y="2132856"/>
            <a:ext cx="2543449" cy="12700"/>
          </a:xfrm>
          <a:prstGeom prst="curvedConnector3">
            <a:avLst>
              <a:gd name="adj1" fmla="val 50000"/>
            </a:avLst>
          </a:prstGeom>
          <a:ln w="2540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8" name="Suorakulmio 47"/>
          <p:cNvSpPr/>
          <p:nvPr/>
        </p:nvSpPr>
        <p:spPr>
          <a:xfrm>
            <a:off x="3311691" y="1821456"/>
            <a:ext cx="432000" cy="6228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49" name="Suorakulmio 48"/>
          <p:cNvSpPr/>
          <p:nvPr/>
        </p:nvSpPr>
        <p:spPr>
          <a:xfrm>
            <a:off x="3311691" y="2780928"/>
            <a:ext cx="432000" cy="624000"/>
          </a:xfrm>
          <a:prstGeom prst="rect">
            <a:avLst/>
          </a:prstGeom>
          <a:solidFill>
            <a:schemeClr val="accent4">
              <a:lumMod val="20000"/>
              <a:lumOff val="80000"/>
            </a:schemeClr>
          </a:solidFill>
          <a:ln>
            <a:solidFill>
              <a:schemeClr val="accent4">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50" name="Suorakulmio 49"/>
          <p:cNvSpPr/>
          <p:nvPr/>
        </p:nvSpPr>
        <p:spPr>
          <a:xfrm>
            <a:off x="3311691" y="3549013"/>
            <a:ext cx="432000" cy="624000"/>
          </a:xfrm>
          <a:prstGeom prst="rect">
            <a:avLst/>
          </a:prstGeom>
          <a:solidFill>
            <a:schemeClr val="accent3">
              <a:lumMod val="20000"/>
              <a:lumOff val="80000"/>
            </a:schemeClr>
          </a:solidFill>
          <a:ln>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51" name="Suorakulmio 50"/>
          <p:cNvSpPr/>
          <p:nvPr/>
        </p:nvSpPr>
        <p:spPr>
          <a:xfrm>
            <a:off x="3311691" y="4317098"/>
            <a:ext cx="432000" cy="624000"/>
          </a:xfrm>
          <a:prstGeom prst="rect">
            <a:avLst/>
          </a:prstGeom>
          <a:solidFill>
            <a:srgbClr val="FFEBAB"/>
          </a:solidFill>
          <a:ln>
            <a:solidFill>
              <a:srgbClr val="FFEBAB"/>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52" name="Suorakulmio 51"/>
          <p:cNvSpPr/>
          <p:nvPr/>
        </p:nvSpPr>
        <p:spPr>
          <a:xfrm>
            <a:off x="3311691" y="5085184"/>
            <a:ext cx="432000" cy="624000"/>
          </a:xfrm>
          <a:prstGeom prst="rect">
            <a:avLst/>
          </a:prstGeom>
          <a:solidFill>
            <a:srgbClr val="F8D4CE"/>
          </a:solidFill>
          <a:ln>
            <a:solidFill>
              <a:schemeClr val="accent6">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46" name="Suorakulmio 45"/>
          <p:cNvSpPr/>
          <p:nvPr/>
        </p:nvSpPr>
        <p:spPr>
          <a:xfrm>
            <a:off x="5376267" y="5085184"/>
            <a:ext cx="2640000" cy="624000"/>
          </a:xfrm>
          <a:prstGeom prst="rect">
            <a:avLst/>
          </a:prstGeom>
          <a:solidFill>
            <a:srgbClr val="F8D4CE"/>
          </a:solidFill>
          <a:ln>
            <a:solidFill>
              <a:schemeClr val="accent6">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45" name="Suorakulmio 44"/>
          <p:cNvSpPr/>
          <p:nvPr/>
        </p:nvSpPr>
        <p:spPr>
          <a:xfrm>
            <a:off x="5376267" y="4317098"/>
            <a:ext cx="2640000" cy="624000"/>
          </a:xfrm>
          <a:prstGeom prst="rect">
            <a:avLst/>
          </a:prstGeom>
          <a:solidFill>
            <a:srgbClr val="FFEBAB"/>
          </a:solidFill>
          <a:ln>
            <a:solidFill>
              <a:srgbClr val="FFEBAB"/>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44" name="Suorakulmio 43"/>
          <p:cNvSpPr/>
          <p:nvPr/>
        </p:nvSpPr>
        <p:spPr>
          <a:xfrm>
            <a:off x="5376267" y="3549013"/>
            <a:ext cx="2640000" cy="624000"/>
          </a:xfrm>
          <a:prstGeom prst="rect">
            <a:avLst/>
          </a:prstGeom>
          <a:solidFill>
            <a:schemeClr val="accent3">
              <a:lumMod val="20000"/>
              <a:lumOff val="80000"/>
            </a:schemeClr>
          </a:solidFill>
          <a:ln>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43" name="Suorakulmio 42"/>
          <p:cNvSpPr/>
          <p:nvPr/>
        </p:nvSpPr>
        <p:spPr>
          <a:xfrm>
            <a:off x="5376267" y="2780928"/>
            <a:ext cx="2640000" cy="624000"/>
          </a:xfrm>
          <a:prstGeom prst="rect">
            <a:avLst/>
          </a:prstGeom>
          <a:solidFill>
            <a:schemeClr val="accent4">
              <a:lumMod val="20000"/>
              <a:lumOff val="80000"/>
            </a:schemeClr>
          </a:solidFill>
          <a:ln>
            <a:solidFill>
              <a:schemeClr val="accent4">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2" name="Otsikko 1"/>
          <p:cNvSpPr>
            <a:spLocks noGrp="1"/>
          </p:cNvSpPr>
          <p:nvPr>
            <p:ph type="title"/>
          </p:nvPr>
        </p:nvSpPr>
        <p:spPr>
          <a:xfrm>
            <a:off x="431371" y="289160"/>
            <a:ext cx="11041227" cy="691568"/>
          </a:xfrm>
        </p:spPr>
        <p:txBody>
          <a:bodyPr>
            <a:normAutofit/>
          </a:bodyPr>
          <a:lstStyle/>
          <a:p>
            <a:r>
              <a:rPr lang="fi-FI" sz="3200" dirty="0"/>
              <a:t>Yhteistyö valtiovarainministeriön* tehtävien tukena</a:t>
            </a:r>
          </a:p>
        </p:txBody>
      </p:sp>
      <p:sp>
        <p:nvSpPr>
          <p:cNvPr id="4" name="Dian numeron paikkamerkki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72BAF-8CDA-4878-B74D-CAA2BE485765}" type="slidenum">
              <a:rPr kumimoji="0" lang="fi-FI" sz="900" b="0" i="0" u="none" strike="noStrike" kern="1200" cap="none" spc="0" normalizeH="0" baseline="0" noProof="0" smtClean="0">
                <a:ln>
                  <a:noFill/>
                </a:ln>
                <a:solidFill>
                  <a:srgbClr val="365AB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i-FI" sz="900" b="0" i="0" u="none" strike="noStrike" kern="1200" cap="none" spc="0" normalizeH="0" baseline="0" noProof="0">
              <a:ln>
                <a:noFill/>
              </a:ln>
              <a:solidFill>
                <a:srgbClr val="365ABD"/>
              </a:solidFill>
              <a:effectLst/>
              <a:uLnTx/>
              <a:uFillTx/>
              <a:latin typeface="Arial"/>
              <a:ea typeface="+mn-ea"/>
              <a:cs typeface="+mn-cs"/>
            </a:endParaRPr>
          </a:p>
        </p:txBody>
      </p:sp>
      <p:sp>
        <p:nvSpPr>
          <p:cNvPr id="24" name="Suorakulmio 23"/>
          <p:cNvSpPr/>
          <p:nvPr/>
        </p:nvSpPr>
        <p:spPr>
          <a:xfrm>
            <a:off x="3744759" y="2780928"/>
            <a:ext cx="1680000" cy="624000"/>
          </a:xfrm>
          <a:prstGeom prst="rect">
            <a:avLst/>
          </a:prstGeom>
          <a:solidFill>
            <a:schemeClr val="accent4">
              <a:lumMod val="75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dirty="0">
                <a:ln>
                  <a:noFill/>
                </a:ln>
                <a:solidFill>
                  <a:prstClr val="white"/>
                </a:solidFill>
                <a:effectLst/>
                <a:uLnTx/>
                <a:uFillTx/>
                <a:latin typeface="Arial"/>
                <a:ea typeface="+mn-ea"/>
                <a:cs typeface="+mn-cs"/>
              </a:rPr>
              <a:t>Arkkitehtuuri-yhteistyö</a:t>
            </a:r>
          </a:p>
        </p:txBody>
      </p:sp>
      <p:sp>
        <p:nvSpPr>
          <p:cNvPr id="25" name="Suorakulmio 24"/>
          <p:cNvSpPr/>
          <p:nvPr/>
        </p:nvSpPr>
        <p:spPr>
          <a:xfrm>
            <a:off x="3744759" y="3549013"/>
            <a:ext cx="1680000" cy="624000"/>
          </a:xfrm>
          <a:prstGeom prst="rect">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dirty="0">
                <a:ln>
                  <a:noFill/>
                </a:ln>
                <a:solidFill>
                  <a:prstClr val="white"/>
                </a:solidFill>
                <a:effectLst/>
                <a:uLnTx/>
                <a:uFillTx/>
                <a:latin typeface="Arial"/>
                <a:ea typeface="+mn-ea"/>
                <a:cs typeface="+mn-cs"/>
              </a:rPr>
              <a:t>Digitaalisen turvallisuuden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dirty="0">
                <a:ln>
                  <a:noFill/>
                </a:ln>
                <a:solidFill>
                  <a:prstClr val="white"/>
                </a:solidFill>
                <a:effectLst/>
                <a:uLnTx/>
                <a:uFillTx/>
                <a:latin typeface="Arial"/>
                <a:ea typeface="+mn-ea"/>
                <a:cs typeface="+mn-cs"/>
              </a:rPr>
              <a:t>yhteistyö</a:t>
            </a:r>
          </a:p>
        </p:txBody>
      </p:sp>
      <p:sp>
        <p:nvSpPr>
          <p:cNvPr id="14" name="Suorakulmio 13"/>
          <p:cNvSpPr/>
          <p:nvPr/>
        </p:nvSpPr>
        <p:spPr>
          <a:xfrm>
            <a:off x="3744759" y="5085184"/>
            <a:ext cx="1680000" cy="624000"/>
          </a:xfrm>
          <a:prstGeom prst="rect">
            <a:avLst/>
          </a:prstGeom>
          <a:solidFill>
            <a:srgbClr val="C00000"/>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dirty="0">
                <a:ln>
                  <a:noFill/>
                </a:ln>
                <a:solidFill>
                  <a:prstClr val="white"/>
                </a:solidFill>
                <a:effectLst/>
                <a:uLnTx/>
                <a:uFillTx/>
                <a:latin typeface="Arial"/>
                <a:ea typeface="+mn-ea"/>
                <a:cs typeface="+mn-cs"/>
              </a:rPr>
              <a:t>ICT- palvelutuotannon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dirty="0">
                <a:ln>
                  <a:noFill/>
                </a:ln>
                <a:solidFill>
                  <a:prstClr val="white"/>
                </a:solidFill>
                <a:effectLst/>
                <a:uLnTx/>
                <a:uFillTx/>
                <a:latin typeface="Arial"/>
                <a:ea typeface="+mn-ea"/>
                <a:cs typeface="+mn-cs"/>
              </a:rPr>
              <a:t>ohjauksen yhteistyö</a:t>
            </a:r>
          </a:p>
        </p:txBody>
      </p:sp>
      <p:sp>
        <p:nvSpPr>
          <p:cNvPr id="28" name="Suorakulmio 27"/>
          <p:cNvSpPr/>
          <p:nvPr/>
        </p:nvSpPr>
        <p:spPr>
          <a:xfrm>
            <a:off x="3744759" y="4317098"/>
            <a:ext cx="1680000" cy="624000"/>
          </a:xfrm>
          <a:prstGeom prst="rect">
            <a:avLst/>
          </a:prstGeom>
          <a:solidFill>
            <a:srgbClr val="FF9900"/>
          </a:solidFill>
          <a:ln>
            <a:solidFill>
              <a:srgbClr val="FF99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dirty="0">
                <a:ln>
                  <a:noFill/>
                </a:ln>
                <a:solidFill>
                  <a:prstClr val="black"/>
                </a:solidFill>
                <a:effectLst/>
                <a:uLnTx/>
                <a:uFillTx/>
                <a:latin typeface="Arial"/>
                <a:ea typeface="+mn-ea"/>
                <a:cs typeface="+mn-cs"/>
              </a:rPr>
              <a:t>Kehittämisen ohjauksen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dirty="0">
                <a:ln>
                  <a:noFill/>
                </a:ln>
                <a:solidFill>
                  <a:prstClr val="black"/>
                </a:solidFill>
                <a:effectLst/>
                <a:uLnTx/>
                <a:uFillTx/>
                <a:latin typeface="Arial"/>
                <a:ea typeface="+mn-ea"/>
                <a:cs typeface="+mn-cs"/>
              </a:rPr>
              <a:t>yhteistyö</a:t>
            </a:r>
          </a:p>
        </p:txBody>
      </p:sp>
      <p:sp>
        <p:nvSpPr>
          <p:cNvPr id="10" name="Lovettu nuolenkärki 9"/>
          <p:cNvSpPr/>
          <p:nvPr/>
        </p:nvSpPr>
        <p:spPr>
          <a:xfrm>
            <a:off x="7968555" y="4317098"/>
            <a:ext cx="3780000" cy="624000"/>
          </a:xfrm>
          <a:prstGeom prst="chevron">
            <a:avLst>
              <a:gd name="adj" fmla="val 0"/>
            </a:avLst>
          </a:prstGeom>
          <a:solidFill>
            <a:srgbClr val="FF9900"/>
          </a:solidFill>
          <a:ln>
            <a:solidFill>
              <a:srgbClr val="FF99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Arial"/>
                <a:ea typeface="+mn-ea"/>
                <a:cs typeface="+mn-cs"/>
              </a:rPr>
              <a:t>Julkisen hallinnon tiedonhallinnan, sähköisen asioinnin ja tietovarantojen käytön yleinen ohjaus ja kehittäminen (A 610/2003)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Arial"/>
                <a:ea typeface="+mn-ea"/>
                <a:cs typeface="+mn-cs"/>
              </a:rPr>
              <a:t>Valtionhallinnon kehittäminen ja kehittämisen yhteensovittaminen (A 610/2003)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Arial"/>
                <a:ea typeface="+mn-ea"/>
                <a:cs typeface="+mn-cs"/>
              </a:rPr>
              <a:t>Valtionhallinnon tiedonhallinnan muutosten arviointi (A 610/2003)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Arial"/>
                <a:ea typeface="+mn-ea"/>
                <a:cs typeface="+mn-cs"/>
              </a:rPr>
              <a:t>Tietovarantojen </a:t>
            </a:r>
            <a:r>
              <a:rPr kumimoji="0" lang="fi-FI" sz="800" b="0" i="0" u="none" strike="noStrike" kern="1200" cap="none" spc="0" normalizeH="0" baseline="0" noProof="0" dirty="0" err="1">
                <a:ln>
                  <a:noFill/>
                </a:ln>
                <a:solidFill>
                  <a:prstClr val="black"/>
                </a:solidFill>
                <a:effectLst/>
                <a:uLnTx/>
                <a:uFillTx/>
                <a:latin typeface="Arial"/>
                <a:ea typeface="+mn-ea"/>
                <a:cs typeface="+mn-cs"/>
              </a:rPr>
              <a:t>yhteentoimivuuden</a:t>
            </a:r>
            <a:r>
              <a:rPr kumimoji="0" lang="fi-FI" sz="800" b="0" i="0" u="none" strike="noStrike" kern="1200" cap="none" spc="0" normalizeH="0" baseline="0" noProof="0" dirty="0">
                <a:ln>
                  <a:noFill/>
                </a:ln>
                <a:solidFill>
                  <a:prstClr val="black"/>
                </a:solidFill>
                <a:effectLst/>
                <a:uLnTx/>
                <a:uFillTx/>
                <a:latin typeface="Arial"/>
                <a:ea typeface="+mn-ea"/>
                <a:cs typeface="+mn-cs"/>
              </a:rPr>
              <a:t> ohjaus (L 906/2019)</a:t>
            </a:r>
          </a:p>
        </p:txBody>
      </p:sp>
      <p:sp>
        <p:nvSpPr>
          <p:cNvPr id="11" name="Lovettu nuolenkärki 10"/>
          <p:cNvSpPr/>
          <p:nvPr/>
        </p:nvSpPr>
        <p:spPr>
          <a:xfrm>
            <a:off x="7968555" y="2780928"/>
            <a:ext cx="3780000" cy="624000"/>
          </a:xfrm>
          <a:prstGeom prst="chevron">
            <a:avLst>
              <a:gd name="adj" fmla="val 0"/>
            </a:avLst>
          </a:prstGeom>
          <a:solidFill>
            <a:schemeClr val="accent4">
              <a:lumMod val="75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white"/>
                </a:solidFill>
                <a:effectLst/>
                <a:uLnTx/>
                <a:uFillTx/>
                <a:latin typeface="Arial"/>
                <a:ea typeface="+mn-ea"/>
                <a:cs typeface="+mn-cs"/>
              </a:rPr>
              <a:t>Julkisen hallinnon tiedonhallinnan, sähköisen asioinnin ja tietovarantojen käytön yleinen ohjaus ja kehittäminen (A 610/2003)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white"/>
                </a:solidFill>
                <a:effectLst/>
                <a:uLnTx/>
                <a:uFillTx/>
                <a:latin typeface="Arial"/>
                <a:ea typeface="+mn-ea"/>
                <a:cs typeface="+mn-cs"/>
              </a:rPr>
              <a:t>Valtionhallinnon tiedonhallinnan muutosten arviointi (A 610/2003)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white"/>
                </a:solidFill>
                <a:effectLst/>
                <a:uLnTx/>
                <a:uFillTx/>
                <a:latin typeface="Arial"/>
                <a:ea typeface="+mn-ea"/>
                <a:cs typeface="+mn-cs"/>
              </a:rPr>
              <a:t>Tietovarantojen </a:t>
            </a:r>
            <a:r>
              <a:rPr kumimoji="0" lang="fi-FI" sz="800" b="0" i="0" u="none" strike="noStrike" kern="1200" cap="none" spc="0" normalizeH="0" baseline="0" noProof="0" dirty="0" err="1">
                <a:ln>
                  <a:noFill/>
                </a:ln>
                <a:solidFill>
                  <a:prstClr val="white"/>
                </a:solidFill>
                <a:effectLst/>
                <a:uLnTx/>
                <a:uFillTx/>
                <a:latin typeface="Arial"/>
                <a:ea typeface="+mn-ea"/>
                <a:cs typeface="+mn-cs"/>
              </a:rPr>
              <a:t>yhteentoimivuuden</a:t>
            </a:r>
            <a:r>
              <a:rPr kumimoji="0" lang="fi-FI" sz="800" b="0" i="0" u="none" strike="noStrike" kern="1200" cap="none" spc="0" normalizeH="0" baseline="0" noProof="0" dirty="0">
                <a:ln>
                  <a:noFill/>
                </a:ln>
                <a:solidFill>
                  <a:prstClr val="white"/>
                </a:solidFill>
                <a:effectLst/>
                <a:uLnTx/>
                <a:uFillTx/>
                <a:latin typeface="Arial"/>
                <a:ea typeface="+mn-ea"/>
                <a:cs typeface="+mn-cs"/>
              </a:rPr>
              <a:t> yleinen ohjaus  (L 906/2019)</a:t>
            </a:r>
          </a:p>
        </p:txBody>
      </p:sp>
      <p:sp>
        <p:nvSpPr>
          <p:cNvPr id="12" name="Lovettu nuolenkärki 11"/>
          <p:cNvSpPr/>
          <p:nvPr/>
        </p:nvSpPr>
        <p:spPr>
          <a:xfrm>
            <a:off x="7968555" y="5085184"/>
            <a:ext cx="3780000" cy="624000"/>
          </a:xfrm>
          <a:prstGeom prst="chevron">
            <a:avLst>
              <a:gd name="adj" fmla="val 0"/>
            </a:avLst>
          </a:prstGeom>
          <a:solidFill>
            <a:srgbClr val="C00000"/>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white"/>
                </a:solidFill>
                <a:effectLst/>
                <a:uLnTx/>
                <a:uFillTx/>
                <a:latin typeface="Arial"/>
                <a:ea typeface="+mn-ea"/>
                <a:cs typeface="+mn-cs"/>
              </a:rPr>
              <a:t>Julkisten palvelujärjestelmien ohjaus (A 610/2003)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white"/>
                </a:solidFill>
                <a:effectLst/>
                <a:uLnTx/>
                <a:uFillTx/>
                <a:latin typeface="Arial"/>
                <a:ea typeface="+mn-ea"/>
                <a:cs typeface="+mn-cs"/>
              </a:rPr>
              <a:t>Yhteisten palvelujen strateginen ohjaus (L 1226/2013, L 571/2016)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err="1">
                <a:ln>
                  <a:noFill/>
                </a:ln>
                <a:solidFill>
                  <a:prstClr val="white"/>
                </a:solidFill>
                <a:effectLst/>
                <a:uLnTx/>
                <a:uFillTx/>
                <a:latin typeface="Arial"/>
                <a:ea typeface="+mn-ea"/>
                <a:cs typeface="+mn-cs"/>
              </a:rPr>
              <a:t>Valtorin</a:t>
            </a:r>
            <a:r>
              <a:rPr kumimoji="0" lang="fi-FI" sz="800" b="0" i="0" u="none" strike="noStrike" kern="1200" cap="none" spc="0" normalizeH="0" baseline="0" noProof="0" dirty="0">
                <a:ln>
                  <a:noFill/>
                </a:ln>
                <a:solidFill>
                  <a:prstClr val="white"/>
                </a:solidFill>
                <a:effectLst/>
                <a:uLnTx/>
                <a:uFillTx/>
                <a:latin typeface="Arial"/>
                <a:ea typeface="+mn-ea"/>
                <a:cs typeface="+mn-cs"/>
              </a:rPr>
              <a:t> strateginen ohjaus ja pitkän aikavälin toimintalinjat (L 1226/2013) </a:t>
            </a:r>
          </a:p>
        </p:txBody>
      </p:sp>
      <p:sp>
        <p:nvSpPr>
          <p:cNvPr id="17" name="Lovettu nuolenkärki 16"/>
          <p:cNvSpPr/>
          <p:nvPr/>
        </p:nvSpPr>
        <p:spPr>
          <a:xfrm>
            <a:off x="7968555" y="3549013"/>
            <a:ext cx="3780000" cy="624000"/>
          </a:xfrm>
          <a:prstGeom prst="chevron">
            <a:avLst>
              <a:gd name="adj" fmla="val 0"/>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white"/>
                </a:solidFill>
                <a:effectLst/>
                <a:uLnTx/>
                <a:uFillTx/>
                <a:latin typeface="Arial"/>
                <a:ea typeface="+mn-ea"/>
                <a:cs typeface="+mn-cs"/>
              </a:rPr>
              <a:t>Julkisen hallinnon tietoturvallisuuden yleinen kehittäminen (A 610/2003)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white"/>
                </a:solidFill>
                <a:effectLst/>
                <a:uLnTx/>
                <a:uFillTx/>
                <a:latin typeface="Arial"/>
                <a:ea typeface="+mn-ea"/>
                <a:cs typeface="+mn-cs"/>
              </a:rPr>
              <a:t>Valtionhallinnon tietoturvallisuuden ohjaus (A 610/2003)</a:t>
            </a:r>
          </a:p>
        </p:txBody>
      </p:sp>
      <p:cxnSp>
        <p:nvCxnSpPr>
          <p:cNvPr id="5" name="Kaareva yhdysviiva 4"/>
          <p:cNvCxnSpPr>
            <a:stCxn id="13" idx="1"/>
            <a:endCxn id="26" idx="3"/>
          </p:cNvCxnSpPr>
          <p:nvPr/>
        </p:nvCxnSpPr>
        <p:spPr>
          <a:xfrm rot="10800000" flipV="1">
            <a:off x="5424760" y="1701000"/>
            <a:ext cx="599385" cy="431856"/>
          </a:xfrm>
          <a:prstGeom prst="curvedConnector3">
            <a:avLst>
              <a:gd name="adj1" fmla="val 50000"/>
            </a:avLst>
          </a:prstGeom>
          <a:ln w="2540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Lovettu nuolenkärki 12"/>
          <p:cNvSpPr/>
          <p:nvPr/>
        </p:nvSpPr>
        <p:spPr>
          <a:xfrm>
            <a:off x="6024144" y="1584000"/>
            <a:ext cx="1368000" cy="234000"/>
          </a:xfrm>
          <a:prstGeom prst="chevron">
            <a:avLst>
              <a:gd name="adj"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a:ea typeface="+mn-ea"/>
                <a:cs typeface="+mn-cs"/>
              </a:rPr>
              <a:t>Julkinen hallinto</a:t>
            </a:r>
          </a:p>
        </p:txBody>
      </p:sp>
      <p:sp>
        <p:nvSpPr>
          <p:cNvPr id="15" name="Lovettu nuolenkärki 14"/>
          <p:cNvSpPr/>
          <p:nvPr/>
        </p:nvSpPr>
        <p:spPr>
          <a:xfrm>
            <a:off x="6024144" y="2015856"/>
            <a:ext cx="1368000" cy="234000"/>
          </a:xfrm>
          <a:prstGeom prst="chevron">
            <a:avLst>
              <a:gd name="adj"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a:ea typeface="+mn-ea"/>
                <a:cs typeface="+mn-cs"/>
              </a:rPr>
              <a:t>Valtionhallinto</a:t>
            </a:r>
          </a:p>
        </p:txBody>
      </p:sp>
      <p:sp>
        <p:nvSpPr>
          <p:cNvPr id="16" name="Lovettu nuolenkärki 15"/>
          <p:cNvSpPr/>
          <p:nvPr/>
        </p:nvSpPr>
        <p:spPr>
          <a:xfrm>
            <a:off x="6024144" y="2420888"/>
            <a:ext cx="1368000" cy="234000"/>
          </a:xfrm>
          <a:prstGeom prst="chevron">
            <a:avLst>
              <a:gd name="adj"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a:ea typeface="+mn-ea"/>
                <a:cs typeface="+mn-cs"/>
              </a:rPr>
              <a:t>Kunta - valtio</a:t>
            </a:r>
          </a:p>
        </p:txBody>
      </p:sp>
      <p:sp>
        <p:nvSpPr>
          <p:cNvPr id="37" name="Suorakulmio 36"/>
          <p:cNvSpPr/>
          <p:nvPr/>
        </p:nvSpPr>
        <p:spPr>
          <a:xfrm>
            <a:off x="7608168" y="1831677"/>
            <a:ext cx="428022" cy="6228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38" name="Suorakulmio 37"/>
          <p:cNvSpPr/>
          <p:nvPr/>
        </p:nvSpPr>
        <p:spPr>
          <a:xfrm>
            <a:off x="5218877" y="1831677"/>
            <a:ext cx="517083" cy="6228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26" name="Lovettu nuolenkärki 25"/>
          <p:cNvSpPr/>
          <p:nvPr/>
        </p:nvSpPr>
        <p:spPr>
          <a:xfrm>
            <a:off x="3744086" y="1821456"/>
            <a:ext cx="1680673" cy="622800"/>
          </a:xfrm>
          <a:prstGeom prst="chevron">
            <a:avLst>
              <a:gd name="adj"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dirty="0">
                <a:ln>
                  <a:noFill/>
                </a:ln>
                <a:solidFill>
                  <a:prstClr val="white"/>
                </a:solidFill>
                <a:effectLst/>
                <a:uLnTx/>
                <a:uFillTx/>
                <a:latin typeface="Arial"/>
                <a:ea typeface="+mn-ea"/>
                <a:cs typeface="+mn-cs"/>
              </a:rPr>
              <a:t>Tiedonhallinnan yhteistyö</a:t>
            </a:r>
          </a:p>
        </p:txBody>
      </p:sp>
      <p:sp>
        <p:nvSpPr>
          <p:cNvPr id="9" name="Lovettu nuolenkärki 8"/>
          <p:cNvSpPr/>
          <p:nvPr/>
        </p:nvSpPr>
        <p:spPr>
          <a:xfrm>
            <a:off x="7968208" y="1821456"/>
            <a:ext cx="3780000" cy="622800"/>
          </a:xfrm>
          <a:prstGeom prst="chevron">
            <a:avLst>
              <a:gd name="adj"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white"/>
                </a:solidFill>
                <a:effectLst/>
                <a:uLnTx/>
                <a:uFillTx/>
                <a:latin typeface="Arial"/>
                <a:ea typeface="+mn-ea"/>
                <a:cs typeface="+mn-cs"/>
              </a:rPr>
              <a:t>Julkishallinnon yleinen kehittäminen (A 610/2003)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white"/>
                </a:solidFill>
                <a:effectLst/>
                <a:uLnTx/>
                <a:uFillTx/>
                <a:latin typeface="Arial"/>
                <a:ea typeface="+mn-ea"/>
                <a:cs typeface="+mn-cs"/>
              </a:rPr>
              <a:t>Valtionhallinnon rakenteiden, ohjausjärjestelmien ja toiminnan kehittäminen (A 610/2003)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white"/>
                </a:solidFill>
                <a:effectLst/>
                <a:uLnTx/>
                <a:uFillTx/>
                <a:latin typeface="Arial"/>
                <a:ea typeface="+mn-ea"/>
                <a:cs typeface="+mn-cs"/>
              </a:rPr>
              <a:t>Toimialan toiminnallisen tuloksellisuuden suunnittelu ja tavoitteiden vahvistaminen (L 423/1988, A 1243/1992) </a:t>
            </a:r>
          </a:p>
        </p:txBody>
      </p:sp>
      <p:sp>
        <p:nvSpPr>
          <p:cNvPr id="56" name="Suorakulmio 55"/>
          <p:cNvSpPr/>
          <p:nvPr/>
        </p:nvSpPr>
        <p:spPr>
          <a:xfrm>
            <a:off x="684781" y="1196752"/>
            <a:ext cx="2626911" cy="5088565"/>
          </a:xfrm>
          <a:prstGeom prst="rect">
            <a:avLst/>
          </a:prstGeom>
          <a:solidFill>
            <a:schemeClr val="bg1"/>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lumMod val="50000"/>
                    <a:lumOff val="50000"/>
                  </a:prstClr>
                </a:solidFill>
                <a:effectLst/>
                <a:uLnTx/>
                <a:uFillTx/>
                <a:latin typeface="Arial"/>
                <a:ea typeface="+mn-ea"/>
                <a:cs typeface="+mn-cs"/>
              </a:rPr>
              <a:t>Julkinen hallinto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0" i="0" u="none" strike="noStrike" kern="1200" cap="none" spc="0" normalizeH="0" baseline="0" noProof="0" dirty="0">
                <a:ln>
                  <a:noFill/>
                </a:ln>
                <a:solidFill>
                  <a:prstClr val="black">
                    <a:lumMod val="50000"/>
                    <a:lumOff val="50000"/>
                  </a:prstClr>
                </a:solidFill>
                <a:effectLst/>
                <a:uLnTx/>
                <a:uFillTx/>
                <a:latin typeface="Arial"/>
                <a:ea typeface="+mn-ea"/>
                <a:cs typeface="+mn-cs"/>
              </a:rPr>
              <a:t>&gt; 700 tiedonhallintayksikköä</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9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50000"/>
                    <a:lumOff val="50000"/>
                  </a:prstClr>
                </a:solidFill>
                <a:effectLst/>
                <a:uLnTx/>
                <a:uFillTx/>
                <a:latin typeface="Arial"/>
                <a:ea typeface="+mn-ea"/>
                <a:cs typeface="+mn-cs"/>
              </a:rPr>
              <a:t>Valtion virastot (65 – 215)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50000"/>
                    <a:lumOff val="50000"/>
                  </a:prstClr>
                </a:solidFill>
                <a:effectLst/>
                <a:uLnTx/>
                <a:uFillTx/>
                <a:latin typeface="Arial"/>
                <a:ea typeface="+mn-ea"/>
                <a:cs typeface="+mn-cs"/>
              </a:rPr>
              <a:t>Kunnat (310)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50000"/>
                    <a:lumOff val="50000"/>
                  </a:prstClr>
                </a:solidFill>
                <a:effectLst/>
                <a:uLnTx/>
                <a:uFillTx/>
                <a:latin typeface="Arial"/>
                <a:ea typeface="+mn-ea"/>
                <a:cs typeface="+mn-cs"/>
              </a:rPr>
              <a:t>Kuntayhtymät (&gt; 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50000"/>
                    <a:lumOff val="50000"/>
                  </a:prstClr>
                </a:solidFill>
                <a:effectLst/>
                <a:uLnTx/>
                <a:uFillTx/>
                <a:latin typeface="Arial"/>
                <a:ea typeface="+mn-ea"/>
                <a:cs typeface="+mn-cs"/>
              </a:rPr>
              <a:t>Yliopistot ja korkeakoulut (36)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50000"/>
                    <a:lumOff val="50000"/>
                  </a:prstClr>
                </a:solidFill>
                <a:effectLst/>
                <a:uLnTx/>
                <a:uFillTx/>
                <a:latin typeface="Arial"/>
                <a:ea typeface="+mn-ea"/>
                <a:cs typeface="+mn-cs"/>
              </a:rPr>
              <a:t>Erillisoikeudelliset valtion laitokset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50000"/>
                    <a:lumOff val="50000"/>
                  </a:prstClr>
                </a:solidFill>
                <a:effectLst/>
                <a:uLnTx/>
                <a:uFillTx/>
                <a:latin typeface="Arial"/>
                <a:ea typeface="+mn-ea"/>
                <a:cs typeface="+mn-cs"/>
              </a:rPr>
              <a:t>Muut julkisoikeudelliset oikeushenkilöt</a:t>
            </a:r>
          </a:p>
        </p:txBody>
      </p:sp>
      <p:grpSp>
        <p:nvGrpSpPr>
          <p:cNvPr id="155" name="Ryhmä 154"/>
          <p:cNvGrpSpPr/>
          <p:nvPr/>
        </p:nvGrpSpPr>
        <p:grpSpPr>
          <a:xfrm>
            <a:off x="911424" y="1974118"/>
            <a:ext cx="2016224" cy="3072341"/>
            <a:chOff x="755576" y="1419622"/>
            <a:chExt cx="1512168" cy="2304256"/>
          </a:xfrm>
        </p:grpSpPr>
        <p:sp>
          <p:nvSpPr>
            <p:cNvPr id="57" name="Ellipsi 56"/>
            <p:cNvSpPr/>
            <p:nvPr/>
          </p:nvSpPr>
          <p:spPr>
            <a:xfrm>
              <a:off x="1115321" y="1437686"/>
              <a:ext cx="216024" cy="21602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58" name="Ellipsi 57"/>
            <p:cNvSpPr/>
            <p:nvPr/>
          </p:nvSpPr>
          <p:spPr>
            <a:xfrm>
              <a:off x="1475656" y="1590086"/>
              <a:ext cx="216024" cy="216024"/>
            </a:xfrm>
            <a:prstGeom prst="ellips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59" name="Ellipsi 58"/>
            <p:cNvSpPr/>
            <p:nvPr/>
          </p:nvSpPr>
          <p:spPr>
            <a:xfrm>
              <a:off x="1475656" y="1923678"/>
              <a:ext cx="144000" cy="144000"/>
            </a:xfrm>
            <a:prstGeom prst="ellipse">
              <a:avLst/>
            </a:prstGeom>
            <a:solidFill>
              <a:srgbClr val="FF9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60" name="Ellipsi 59"/>
            <p:cNvSpPr/>
            <p:nvPr/>
          </p:nvSpPr>
          <p:spPr>
            <a:xfrm>
              <a:off x="1628056" y="2211710"/>
              <a:ext cx="216024" cy="21602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61" name="Ellipsi 60"/>
            <p:cNvSpPr/>
            <p:nvPr/>
          </p:nvSpPr>
          <p:spPr>
            <a:xfrm>
              <a:off x="755576" y="1653710"/>
              <a:ext cx="216024" cy="21602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62" name="Ellipsi 61"/>
            <p:cNvSpPr/>
            <p:nvPr/>
          </p:nvSpPr>
          <p:spPr>
            <a:xfrm>
              <a:off x="1115911" y="1806110"/>
              <a:ext cx="144000" cy="1440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63" name="Ellipsi 62"/>
            <p:cNvSpPr/>
            <p:nvPr/>
          </p:nvSpPr>
          <p:spPr>
            <a:xfrm>
              <a:off x="1115911" y="2139702"/>
              <a:ext cx="216024" cy="21602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64" name="Ellipsi 63"/>
            <p:cNvSpPr/>
            <p:nvPr/>
          </p:nvSpPr>
          <p:spPr>
            <a:xfrm>
              <a:off x="1259632" y="2499742"/>
              <a:ext cx="216024" cy="21602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65" name="Ellipsi 64"/>
            <p:cNvSpPr/>
            <p:nvPr/>
          </p:nvSpPr>
          <p:spPr>
            <a:xfrm>
              <a:off x="899592" y="2733830"/>
              <a:ext cx="216024" cy="21602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66" name="Ellipsi 65"/>
            <p:cNvSpPr/>
            <p:nvPr/>
          </p:nvSpPr>
          <p:spPr>
            <a:xfrm>
              <a:off x="1259927" y="2886230"/>
              <a:ext cx="216024" cy="216024"/>
            </a:xfrm>
            <a:prstGeom prst="ellipse">
              <a:avLst/>
            </a:prstGeom>
            <a:solidFill>
              <a:srgbClr val="FF9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67" name="Ellipsi 66"/>
            <p:cNvSpPr/>
            <p:nvPr/>
          </p:nvSpPr>
          <p:spPr>
            <a:xfrm>
              <a:off x="1259927" y="3219822"/>
              <a:ext cx="180000" cy="180000"/>
            </a:xfrm>
            <a:prstGeom prst="ellips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68" name="Ellipsi 67"/>
            <p:cNvSpPr/>
            <p:nvPr/>
          </p:nvSpPr>
          <p:spPr>
            <a:xfrm>
              <a:off x="1412327" y="3507854"/>
              <a:ext cx="216024" cy="21602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69" name="Ellipsi 68"/>
            <p:cNvSpPr/>
            <p:nvPr/>
          </p:nvSpPr>
          <p:spPr>
            <a:xfrm>
              <a:off x="1538985" y="2661822"/>
              <a:ext cx="144000" cy="144000"/>
            </a:xfrm>
            <a:prstGeom prst="ellips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70" name="Ellipsi 69"/>
            <p:cNvSpPr/>
            <p:nvPr/>
          </p:nvSpPr>
          <p:spPr>
            <a:xfrm>
              <a:off x="1899320" y="2814222"/>
              <a:ext cx="216024" cy="216024"/>
            </a:xfrm>
            <a:prstGeom prst="ellips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71" name="Ellipsi 70"/>
            <p:cNvSpPr/>
            <p:nvPr/>
          </p:nvSpPr>
          <p:spPr>
            <a:xfrm>
              <a:off x="1899320" y="3147814"/>
              <a:ext cx="180000" cy="180000"/>
            </a:xfrm>
            <a:prstGeom prst="ellipse">
              <a:avLst/>
            </a:prstGeom>
            <a:solidFill>
              <a:srgbClr val="FF9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72" name="Ellipsi 71"/>
            <p:cNvSpPr/>
            <p:nvPr/>
          </p:nvSpPr>
          <p:spPr>
            <a:xfrm>
              <a:off x="2051720" y="3435846"/>
              <a:ext cx="216024" cy="21602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73" name="Ellipsi 72"/>
            <p:cNvSpPr/>
            <p:nvPr/>
          </p:nvSpPr>
          <p:spPr>
            <a:xfrm>
              <a:off x="1547664" y="3003798"/>
              <a:ext cx="288000" cy="2880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74" name="Ellipsi 73"/>
            <p:cNvSpPr/>
            <p:nvPr/>
          </p:nvSpPr>
          <p:spPr>
            <a:xfrm>
              <a:off x="1835712" y="2499758"/>
              <a:ext cx="144000" cy="1440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cxnSp>
          <p:nvCxnSpPr>
            <p:cNvPr id="76" name="Suora yhdysviiva 75"/>
            <p:cNvCxnSpPr>
              <a:stCxn id="57" idx="5"/>
              <a:endCxn id="58" idx="2"/>
            </p:cNvCxnSpPr>
            <p:nvPr/>
          </p:nvCxnSpPr>
          <p:spPr>
            <a:xfrm>
              <a:off x="1299709" y="1622074"/>
              <a:ext cx="175947" cy="7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uora yhdysviiva 78"/>
            <p:cNvCxnSpPr>
              <a:stCxn id="62" idx="6"/>
              <a:endCxn id="58" idx="3"/>
            </p:cNvCxnSpPr>
            <p:nvPr/>
          </p:nvCxnSpPr>
          <p:spPr>
            <a:xfrm flipV="1">
              <a:off x="1259911" y="1774474"/>
              <a:ext cx="247381" cy="10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uora yhdysviiva 81"/>
            <p:cNvCxnSpPr>
              <a:stCxn id="61" idx="6"/>
              <a:endCxn id="57" idx="3"/>
            </p:cNvCxnSpPr>
            <p:nvPr/>
          </p:nvCxnSpPr>
          <p:spPr>
            <a:xfrm flipV="1">
              <a:off x="971600" y="1622074"/>
              <a:ext cx="175357" cy="1396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uora yhdysviiva 84"/>
            <p:cNvCxnSpPr>
              <a:stCxn id="63" idx="0"/>
              <a:endCxn id="62" idx="4"/>
            </p:cNvCxnSpPr>
            <p:nvPr/>
          </p:nvCxnSpPr>
          <p:spPr>
            <a:xfrm flipH="1" flipV="1">
              <a:off x="1187911" y="1950110"/>
              <a:ext cx="36012" cy="189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uora yhdysviiva 87"/>
            <p:cNvCxnSpPr>
              <a:stCxn id="63" idx="7"/>
              <a:endCxn id="59" idx="3"/>
            </p:cNvCxnSpPr>
            <p:nvPr/>
          </p:nvCxnSpPr>
          <p:spPr>
            <a:xfrm flipV="1">
              <a:off x="1300299" y="2046590"/>
              <a:ext cx="196445" cy="124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uora yhdysviiva 90"/>
            <p:cNvCxnSpPr>
              <a:stCxn id="63" idx="7"/>
              <a:endCxn id="60" idx="2"/>
            </p:cNvCxnSpPr>
            <p:nvPr/>
          </p:nvCxnSpPr>
          <p:spPr>
            <a:xfrm>
              <a:off x="1300299" y="2171338"/>
              <a:ext cx="327757" cy="14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uora yhdysviiva 93"/>
            <p:cNvCxnSpPr>
              <a:stCxn id="63" idx="5"/>
              <a:endCxn id="64" idx="0"/>
            </p:cNvCxnSpPr>
            <p:nvPr/>
          </p:nvCxnSpPr>
          <p:spPr>
            <a:xfrm>
              <a:off x="1300299" y="2324090"/>
              <a:ext cx="67345" cy="175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uora yhdysviiva 98"/>
            <p:cNvCxnSpPr>
              <a:stCxn id="65" idx="6"/>
              <a:endCxn id="66" idx="1"/>
            </p:cNvCxnSpPr>
            <p:nvPr/>
          </p:nvCxnSpPr>
          <p:spPr>
            <a:xfrm>
              <a:off x="1115616" y="2841842"/>
              <a:ext cx="175947" cy="7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uora yhdysviiva 102"/>
            <p:cNvCxnSpPr>
              <a:stCxn id="67" idx="0"/>
              <a:endCxn id="66" idx="4"/>
            </p:cNvCxnSpPr>
            <p:nvPr/>
          </p:nvCxnSpPr>
          <p:spPr>
            <a:xfrm flipV="1">
              <a:off x="1349927" y="3102254"/>
              <a:ext cx="18012" cy="1175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uora yhdysviiva 105"/>
            <p:cNvCxnSpPr>
              <a:stCxn id="73" idx="1"/>
              <a:endCxn id="66" idx="6"/>
            </p:cNvCxnSpPr>
            <p:nvPr/>
          </p:nvCxnSpPr>
          <p:spPr>
            <a:xfrm flipH="1" flipV="1">
              <a:off x="1475951" y="2994242"/>
              <a:ext cx="113890" cy="51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uora yhdysviiva 109"/>
            <p:cNvCxnSpPr>
              <a:stCxn id="68" idx="0"/>
              <a:endCxn id="67" idx="5"/>
            </p:cNvCxnSpPr>
            <p:nvPr/>
          </p:nvCxnSpPr>
          <p:spPr>
            <a:xfrm flipH="1" flipV="1">
              <a:off x="1413567" y="3373462"/>
              <a:ext cx="106772" cy="134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uora yhdysviiva 113"/>
            <p:cNvCxnSpPr>
              <a:stCxn id="73" idx="0"/>
              <a:endCxn id="74" idx="3"/>
            </p:cNvCxnSpPr>
            <p:nvPr/>
          </p:nvCxnSpPr>
          <p:spPr>
            <a:xfrm flipV="1">
              <a:off x="1691664" y="2622670"/>
              <a:ext cx="165136" cy="381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uora yhdysviiva 116"/>
            <p:cNvCxnSpPr>
              <a:stCxn id="69" idx="7"/>
              <a:endCxn id="60" idx="4"/>
            </p:cNvCxnSpPr>
            <p:nvPr/>
          </p:nvCxnSpPr>
          <p:spPr>
            <a:xfrm flipV="1">
              <a:off x="1661897" y="2427734"/>
              <a:ext cx="74171" cy="255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uora yhdysviiva 119"/>
            <p:cNvCxnSpPr>
              <a:stCxn id="73" idx="0"/>
              <a:endCxn id="69" idx="5"/>
            </p:cNvCxnSpPr>
            <p:nvPr/>
          </p:nvCxnSpPr>
          <p:spPr>
            <a:xfrm flipH="1" flipV="1">
              <a:off x="1661897" y="2784734"/>
              <a:ext cx="29767" cy="219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uora yhdysviiva 123"/>
            <p:cNvCxnSpPr>
              <a:stCxn id="73" idx="7"/>
              <a:endCxn id="70" idx="3"/>
            </p:cNvCxnSpPr>
            <p:nvPr/>
          </p:nvCxnSpPr>
          <p:spPr>
            <a:xfrm flipV="1">
              <a:off x="1793487" y="2998610"/>
              <a:ext cx="137469" cy="47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uora yhdysviiva 126"/>
            <p:cNvCxnSpPr>
              <a:stCxn id="73" idx="6"/>
              <a:endCxn id="71" idx="1"/>
            </p:cNvCxnSpPr>
            <p:nvPr/>
          </p:nvCxnSpPr>
          <p:spPr>
            <a:xfrm>
              <a:off x="1835664" y="3147798"/>
              <a:ext cx="90016" cy="26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uora yhdysviiva 129"/>
            <p:cNvCxnSpPr>
              <a:stCxn id="71" idx="5"/>
              <a:endCxn id="72" idx="1"/>
            </p:cNvCxnSpPr>
            <p:nvPr/>
          </p:nvCxnSpPr>
          <p:spPr>
            <a:xfrm>
              <a:off x="2052960" y="3301454"/>
              <a:ext cx="30396" cy="166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uora yhdysviiva 132"/>
            <p:cNvCxnSpPr>
              <a:stCxn id="73" idx="5"/>
              <a:endCxn id="72" idx="1"/>
            </p:cNvCxnSpPr>
            <p:nvPr/>
          </p:nvCxnSpPr>
          <p:spPr>
            <a:xfrm>
              <a:off x="1793487" y="3249621"/>
              <a:ext cx="289869" cy="2178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Ellipsi 135"/>
            <p:cNvSpPr/>
            <p:nvPr/>
          </p:nvSpPr>
          <p:spPr>
            <a:xfrm>
              <a:off x="1691385" y="1995686"/>
              <a:ext cx="108000" cy="108000"/>
            </a:xfrm>
            <a:prstGeom prst="ellips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37" name="Ellipsi 136"/>
            <p:cNvSpPr/>
            <p:nvPr/>
          </p:nvSpPr>
          <p:spPr>
            <a:xfrm>
              <a:off x="1043608" y="2463750"/>
              <a:ext cx="108000" cy="108000"/>
            </a:xfrm>
            <a:prstGeom prst="ellipse">
              <a:avLst/>
            </a:prstGeom>
            <a:solidFill>
              <a:srgbClr val="FF9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38" name="Ellipsi 137"/>
            <p:cNvSpPr/>
            <p:nvPr/>
          </p:nvSpPr>
          <p:spPr>
            <a:xfrm>
              <a:off x="1403648" y="2355726"/>
              <a:ext cx="108000" cy="1080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39" name="Ellipsi 138"/>
            <p:cNvSpPr/>
            <p:nvPr/>
          </p:nvSpPr>
          <p:spPr>
            <a:xfrm>
              <a:off x="1259632" y="1923678"/>
              <a:ext cx="108000" cy="108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40" name="Ellipsi 139"/>
            <p:cNvSpPr/>
            <p:nvPr/>
          </p:nvSpPr>
          <p:spPr>
            <a:xfrm>
              <a:off x="1691385" y="3435862"/>
              <a:ext cx="144000" cy="144000"/>
            </a:xfrm>
            <a:prstGeom prst="ellips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41" name="Ellipsi 140"/>
            <p:cNvSpPr/>
            <p:nvPr/>
          </p:nvSpPr>
          <p:spPr>
            <a:xfrm>
              <a:off x="1043608" y="3075806"/>
              <a:ext cx="144000" cy="1440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42" name="Ellipsi 141"/>
            <p:cNvSpPr/>
            <p:nvPr/>
          </p:nvSpPr>
          <p:spPr>
            <a:xfrm>
              <a:off x="899592" y="1995686"/>
              <a:ext cx="144000" cy="1440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43" name="Ellipsi 142"/>
            <p:cNvSpPr/>
            <p:nvPr/>
          </p:nvSpPr>
          <p:spPr>
            <a:xfrm>
              <a:off x="1259632" y="1671662"/>
              <a:ext cx="108000" cy="108000"/>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44" name="Ellipsi 143"/>
            <p:cNvSpPr/>
            <p:nvPr/>
          </p:nvSpPr>
          <p:spPr>
            <a:xfrm>
              <a:off x="1412032" y="1419622"/>
              <a:ext cx="108000" cy="1080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45" name="Ellipsi 144"/>
            <p:cNvSpPr/>
            <p:nvPr/>
          </p:nvSpPr>
          <p:spPr>
            <a:xfrm>
              <a:off x="899592" y="1419622"/>
              <a:ext cx="144000" cy="144000"/>
            </a:xfrm>
            <a:prstGeom prst="ellipse">
              <a:avLst/>
            </a:prstGeom>
            <a:solidFill>
              <a:srgbClr val="FF9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46" name="Ellipsi 145"/>
            <p:cNvSpPr/>
            <p:nvPr/>
          </p:nvSpPr>
          <p:spPr>
            <a:xfrm>
              <a:off x="1907712" y="3579878"/>
              <a:ext cx="72000" cy="72000"/>
            </a:xfrm>
            <a:prstGeom prst="ellipse">
              <a:avLst/>
            </a:prstGeom>
            <a:solidFill>
              <a:srgbClr val="304F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47" name="Ellipsi 146"/>
            <p:cNvSpPr/>
            <p:nvPr/>
          </p:nvSpPr>
          <p:spPr>
            <a:xfrm>
              <a:off x="1403648" y="2787782"/>
              <a:ext cx="72000" cy="72000"/>
            </a:xfrm>
            <a:prstGeom prst="ellipse">
              <a:avLst/>
            </a:prstGeom>
            <a:solidFill>
              <a:srgbClr val="304F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48" name="Ellipsi 147"/>
            <p:cNvSpPr/>
            <p:nvPr/>
          </p:nvSpPr>
          <p:spPr>
            <a:xfrm>
              <a:off x="971600" y="2283718"/>
              <a:ext cx="72000" cy="72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49" name="Ellipsi 148"/>
            <p:cNvSpPr/>
            <p:nvPr/>
          </p:nvSpPr>
          <p:spPr>
            <a:xfrm>
              <a:off x="1907712" y="2715774"/>
              <a:ext cx="72000" cy="72000"/>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50" name="Ellipsi 149"/>
            <p:cNvSpPr/>
            <p:nvPr/>
          </p:nvSpPr>
          <p:spPr>
            <a:xfrm>
              <a:off x="1196008" y="3435846"/>
              <a:ext cx="144000" cy="144000"/>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cxnSp>
          <p:nvCxnSpPr>
            <p:cNvPr id="151" name="Suora yhdysviiva 150"/>
            <p:cNvCxnSpPr>
              <a:stCxn id="144" idx="4"/>
              <a:endCxn id="58" idx="1"/>
            </p:cNvCxnSpPr>
            <p:nvPr/>
          </p:nvCxnSpPr>
          <p:spPr>
            <a:xfrm>
              <a:off x="1466032" y="1527622"/>
              <a:ext cx="41260" cy="94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1" name="Tekstiruutu 170"/>
          <p:cNvSpPr txBox="1"/>
          <p:nvPr/>
        </p:nvSpPr>
        <p:spPr>
          <a:xfrm>
            <a:off x="5880160" y="2204864"/>
            <a:ext cx="1656000" cy="256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Valtion ja kuntien suhde</a:t>
            </a:r>
          </a:p>
        </p:txBody>
      </p:sp>
      <p:sp>
        <p:nvSpPr>
          <p:cNvPr id="172" name="Tekstiruutu 171"/>
          <p:cNvSpPr txBox="1"/>
          <p:nvPr/>
        </p:nvSpPr>
        <p:spPr>
          <a:xfrm>
            <a:off x="5303912" y="1300247"/>
            <a:ext cx="2812438" cy="256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Julkisen hallinnon yleinen kehittäminen</a:t>
            </a:r>
          </a:p>
        </p:txBody>
      </p:sp>
      <p:sp>
        <p:nvSpPr>
          <p:cNvPr id="3" name="Nuoli vasemmalle ja oikealle 2"/>
          <p:cNvSpPr/>
          <p:nvPr/>
        </p:nvSpPr>
        <p:spPr>
          <a:xfrm>
            <a:off x="2995780" y="1988872"/>
            <a:ext cx="656323" cy="252000"/>
          </a:xfrm>
          <a:prstGeom prst="leftRightArrow">
            <a:avLst/>
          </a:prstGeom>
          <a:solidFill>
            <a:srgbClr val="738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04" name="Nuoli vasemmalle ja oikealle 103"/>
          <p:cNvSpPr/>
          <p:nvPr/>
        </p:nvSpPr>
        <p:spPr>
          <a:xfrm>
            <a:off x="2995780" y="2948928"/>
            <a:ext cx="656323" cy="252000"/>
          </a:xfrm>
          <a:prstGeom prst="lef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05" name="Nuoli vasemmalle ja oikealle 104"/>
          <p:cNvSpPr/>
          <p:nvPr/>
        </p:nvSpPr>
        <p:spPr>
          <a:xfrm>
            <a:off x="5583693" y="2960976"/>
            <a:ext cx="2240499" cy="252000"/>
          </a:xfrm>
          <a:prstGeom prst="lef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07" name="Nuoli vasemmalle ja oikealle 106"/>
          <p:cNvSpPr/>
          <p:nvPr/>
        </p:nvSpPr>
        <p:spPr>
          <a:xfrm>
            <a:off x="2995780" y="3717013"/>
            <a:ext cx="656323" cy="252000"/>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08" name="Nuoli vasemmalle ja oikealle 107"/>
          <p:cNvSpPr/>
          <p:nvPr/>
        </p:nvSpPr>
        <p:spPr>
          <a:xfrm>
            <a:off x="5591944" y="3729061"/>
            <a:ext cx="2240499" cy="252000"/>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09" name="Nuoli vasemmalle ja oikealle 108"/>
          <p:cNvSpPr/>
          <p:nvPr/>
        </p:nvSpPr>
        <p:spPr>
          <a:xfrm>
            <a:off x="2995780" y="4485098"/>
            <a:ext cx="656323" cy="252000"/>
          </a:xfrm>
          <a:prstGeom prst="leftRightArrow">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11" name="Nuoli vasemmalle ja oikealle 110"/>
          <p:cNvSpPr/>
          <p:nvPr/>
        </p:nvSpPr>
        <p:spPr>
          <a:xfrm>
            <a:off x="5591944" y="4497146"/>
            <a:ext cx="2240499" cy="252000"/>
          </a:xfrm>
          <a:prstGeom prst="leftRightArrow">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12" name="Nuoli vasemmalle ja oikealle 111"/>
          <p:cNvSpPr/>
          <p:nvPr/>
        </p:nvSpPr>
        <p:spPr>
          <a:xfrm>
            <a:off x="2995780" y="5253184"/>
            <a:ext cx="656323" cy="252000"/>
          </a:xfrm>
          <a:prstGeom prst="leftRightArrow">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13" name="Nuoli vasemmalle ja oikealle 112"/>
          <p:cNvSpPr/>
          <p:nvPr/>
        </p:nvSpPr>
        <p:spPr>
          <a:xfrm>
            <a:off x="5591944" y="5265232"/>
            <a:ext cx="2240499" cy="252000"/>
          </a:xfrm>
          <a:prstGeom prst="leftRightArrow">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5" name="Kaareva yhdysviiva 114"/>
          <p:cNvCxnSpPr>
            <a:stCxn id="16" idx="1"/>
            <a:endCxn id="26" idx="3"/>
          </p:cNvCxnSpPr>
          <p:nvPr/>
        </p:nvCxnSpPr>
        <p:spPr>
          <a:xfrm rot="10800000">
            <a:off x="5424760" y="2132856"/>
            <a:ext cx="599385" cy="405032"/>
          </a:xfrm>
          <a:prstGeom prst="curvedConnector3">
            <a:avLst>
              <a:gd name="adj1" fmla="val 50000"/>
            </a:avLst>
          </a:prstGeom>
          <a:ln w="2540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8" name="Kaareva yhdysviiva 117"/>
          <p:cNvCxnSpPr>
            <a:stCxn id="9" idx="1"/>
            <a:endCxn id="13" idx="3"/>
          </p:cNvCxnSpPr>
          <p:nvPr/>
        </p:nvCxnSpPr>
        <p:spPr>
          <a:xfrm rot="10800000">
            <a:off x="7392144" y="1701000"/>
            <a:ext cx="576064" cy="431856"/>
          </a:xfrm>
          <a:prstGeom prst="curvedConnector3">
            <a:avLst>
              <a:gd name="adj1" fmla="val 50000"/>
            </a:avLst>
          </a:prstGeom>
          <a:ln w="2540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1" name="Kaareva yhdysviiva 120"/>
          <p:cNvCxnSpPr>
            <a:stCxn id="9" idx="1"/>
            <a:endCxn id="16" idx="3"/>
          </p:cNvCxnSpPr>
          <p:nvPr/>
        </p:nvCxnSpPr>
        <p:spPr>
          <a:xfrm rot="10800000" flipV="1">
            <a:off x="7392144" y="2132856"/>
            <a:ext cx="576064" cy="405032"/>
          </a:xfrm>
          <a:prstGeom prst="curvedConnector3">
            <a:avLst>
              <a:gd name="adj1" fmla="val 50000"/>
            </a:avLst>
          </a:prstGeom>
          <a:ln w="2540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3" name="Tekstiruutu 172"/>
          <p:cNvSpPr txBox="1"/>
          <p:nvPr/>
        </p:nvSpPr>
        <p:spPr>
          <a:xfrm>
            <a:off x="5792817" y="1804303"/>
            <a:ext cx="1815351" cy="256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Valtionhallinnon kehittäminen</a:t>
            </a:r>
          </a:p>
        </p:txBody>
      </p:sp>
      <p:sp>
        <p:nvSpPr>
          <p:cNvPr id="152" name="Nuoli vasemmalle ja oikealle 151"/>
          <p:cNvSpPr/>
          <p:nvPr/>
        </p:nvSpPr>
        <p:spPr>
          <a:xfrm>
            <a:off x="5447928" y="2016000"/>
            <a:ext cx="360000" cy="252000"/>
          </a:xfrm>
          <a:prstGeom prst="leftRightArrow">
            <a:avLst/>
          </a:prstGeom>
          <a:solidFill>
            <a:srgbClr val="738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53" name="Nuoli vasemmalle ja oikealle 152"/>
          <p:cNvSpPr/>
          <p:nvPr/>
        </p:nvSpPr>
        <p:spPr>
          <a:xfrm>
            <a:off x="7536160" y="2016000"/>
            <a:ext cx="360000" cy="252000"/>
          </a:xfrm>
          <a:prstGeom prst="leftRightArrow">
            <a:avLst/>
          </a:prstGeom>
          <a:solidFill>
            <a:srgbClr val="738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80" name="Tekstiruutu 179"/>
          <p:cNvSpPr txBox="1"/>
          <p:nvPr/>
        </p:nvSpPr>
        <p:spPr>
          <a:xfrm>
            <a:off x="2771122" y="1830016"/>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365ABD">
                    <a:lumMod val="75000"/>
                  </a:srgbClr>
                </a:solidFill>
                <a:effectLst/>
                <a:uLnTx/>
                <a:uFillTx/>
                <a:latin typeface="Arial Narrow" panose="020B0606020202030204" pitchFamily="34" charset="0"/>
                <a:ea typeface="+mn-ea"/>
                <a:cs typeface="+mn-cs"/>
              </a:rPr>
              <a:t>TARPEET</a:t>
            </a:r>
          </a:p>
        </p:txBody>
      </p:sp>
      <p:sp>
        <p:nvSpPr>
          <p:cNvPr id="181" name="Tekstiruutu 180"/>
          <p:cNvSpPr txBox="1"/>
          <p:nvPr/>
        </p:nvSpPr>
        <p:spPr>
          <a:xfrm>
            <a:off x="2783632" y="2204864"/>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365ABD">
                    <a:lumMod val="75000"/>
                  </a:srgbClr>
                </a:solidFill>
                <a:effectLst/>
                <a:uLnTx/>
                <a:uFillTx/>
                <a:latin typeface="Arial Narrow" panose="020B0606020202030204" pitchFamily="34" charset="0"/>
                <a:ea typeface="+mn-ea"/>
                <a:cs typeface="+mn-cs"/>
              </a:rPr>
              <a:t>TAVOITTEET</a:t>
            </a:r>
          </a:p>
        </p:txBody>
      </p:sp>
      <p:sp>
        <p:nvSpPr>
          <p:cNvPr id="182" name="Tekstiruutu 181"/>
          <p:cNvSpPr txBox="1"/>
          <p:nvPr/>
        </p:nvSpPr>
        <p:spPr>
          <a:xfrm>
            <a:off x="6142988" y="2780928"/>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479A36">
                    <a:lumMod val="75000"/>
                  </a:srgbClr>
                </a:solidFill>
                <a:effectLst/>
                <a:uLnTx/>
                <a:uFillTx/>
                <a:latin typeface="Arial Narrow" panose="020B0606020202030204" pitchFamily="34" charset="0"/>
                <a:ea typeface="+mn-ea"/>
                <a:cs typeface="+mn-cs"/>
              </a:rPr>
              <a:t>TARPEET</a:t>
            </a:r>
          </a:p>
        </p:txBody>
      </p:sp>
      <p:sp>
        <p:nvSpPr>
          <p:cNvPr id="183" name="Tekstiruutu 182"/>
          <p:cNvSpPr txBox="1"/>
          <p:nvPr/>
        </p:nvSpPr>
        <p:spPr>
          <a:xfrm>
            <a:off x="6155498" y="3155776"/>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479A36">
                    <a:lumMod val="75000"/>
                  </a:srgbClr>
                </a:solidFill>
                <a:effectLst/>
                <a:uLnTx/>
                <a:uFillTx/>
                <a:latin typeface="Arial Narrow" panose="020B0606020202030204" pitchFamily="34" charset="0"/>
                <a:ea typeface="+mn-ea"/>
                <a:cs typeface="+mn-cs"/>
              </a:rPr>
              <a:t>TAVOITTEET</a:t>
            </a:r>
          </a:p>
        </p:txBody>
      </p:sp>
      <p:sp>
        <p:nvSpPr>
          <p:cNvPr id="184" name="Tekstiruutu 183"/>
          <p:cNvSpPr txBox="1"/>
          <p:nvPr/>
        </p:nvSpPr>
        <p:spPr>
          <a:xfrm>
            <a:off x="2783632" y="3543400"/>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A34E96">
                    <a:lumMod val="75000"/>
                  </a:srgbClr>
                </a:solidFill>
                <a:effectLst/>
                <a:uLnTx/>
                <a:uFillTx/>
                <a:latin typeface="Arial Narrow" panose="020B0606020202030204" pitchFamily="34" charset="0"/>
                <a:ea typeface="+mn-ea"/>
                <a:cs typeface="+mn-cs"/>
              </a:rPr>
              <a:t>TARPEET</a:t>
            </a:r>
          </a:p>
        </p:txBody>
      </p:sp>
      <p:sp>
        <p:nvSpPr>
          <p:cNvPr id="185" name="Tekstiruutu 184"/>
          <p:cNvSpPr txBox="1"/>
          <p:nvPr/>
        </p:nvSpPr>
        <p:spPr>
          <a:xfrm>
            <a:off x="2796142" y="3918248"/>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A34E96">
                    <a:lumMod val="75000"/>
                  </a:srgbClr>
                </a:solidFill>
                <a:effectLst/>
                <a:uLnTx/>
                <a:uFillTx/>
                <a:latin typeface="Arial Narrow" panose="020B0606020202030204" pitchFamily="34" charset="0"/>
                <a:ea typeface="+mn-ea"/>
                <a:cs typeface="+mn-cs"/>
              </a:rPr>
              <a:t>TAVOITTEET</a:t>
            </a:r>
          </a:p>
        </p:txBody>
      </p:sp>
      <p:sp>
        <p:nvSpPr>
          <p:cNvPr id="186" name="Tekstiruutu 185"/>
          <p:cNvSpPr txBox="1"/>
          <p:nvPr/>
        </p:nvSpPr>
        <p:spPr>
          <a:xfrm>
            <a:off x="2783632" y="4335488"/>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CC6600"/>
                </a:solidFill>
                <a:effectLst/>
                <a:uLnTx/>
                <a:uFillTx/>
                <a:latin typeface="Arial Narrow" panose="020B0606020202030204" pitchFamily="34" charset="0"/>
                <a:ea typeface="+mn-ea"/>
                <a:cs typeface="+mn-cs"/>
              </a:rPr>
              <a:t>TARPEET</a:t>
            </a:r>
          </a:p>
        </p:txBody>
      </p:sp>
      <p:sp>
        <p:nvSpPr>
          <p:cNvPr id="187" name="Tekstiruutu 186"/>
          <p:cNvSpPr txBox="1"/>
          <p:nvPr/>
        </p:nvSpPr>
        <p:spPr>
          <a:xfrm>
            <a:off x="2796142" y="4710336"/>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CC6600"/>
                </a:solidFill>
                <a:effectLst/>
                <a:uLnTx/>
                <a:uFillTx/>
                <a:latin typeface="Arial Narrow" panose="020B0606020202030204" pitchFamily="34" charset="0"/>
                <a:ea typeface="+mn-ea"/>
                <a:cs typeface="+mn-cs"/>
              </a:rPr>
              <a:t>TAVOITTEET</a:t>
            </a:r>
          </a:p>
        </p:txBody>
      </p:sp>
      <p:sp>
        <p:nvSpPr>
          <p:cNvPr id="188" name="Tekstiruutu 187"/>
          <p:cNvSpPr txBox="1"/>
          <p:nvPr/>
        </p:nvSpPr>
        <p:spPr>
          <a:xfrm>
            <a:off x="2783632" y="5085184"/>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TARPEET</a:t>
            </a:r>
          </a:p>
        </p:txBody>
      </p:sp>
      <p:sp>
        <p:nvSpPr>
          <p:cNvPr id="189" name="Tekstiruutu 188"/>
          <p:cNvSpPr txBox="1"/>
          <p:nvPr/>
        </p:nvSpPr>
        <p:spPr>
          <a:xfrm>
            <a:off x="2796142" y="5460032"/>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TAVOITTEET</a:t>
            </a:r>
          </a:p>
        </p:txBody>
      </p:sp>
      <p:sp>
        <p:nvSpPr>
          <p:cNvPr id="195" name="Tekstiruutu 194"/>
          <p:cNvSpPr txBox="1"/>
          <p:nvPr/>
        </p:nvSpPr>
        <p:spPr>
          <a:xfrm>
            <a:off x="3503712" y="6052646"/>
            <a:ext cx="169918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rial"/>
                <a:ea typeface="+mn-ea"/>
                <a:cs typeface="+mn-cs"/>
              </a:rPr>
              <a:t>* HUOM! Ei vain osaston</a:t>
            </a:r>
          </a:p>
        </p:txBody>
      </p:sp>
      <p:sp>
        <p:nvSpPr>
          <p:cNvPr id="196" name="Tekstiruutu 195"/>
          <p:cNvSpPr txBox="1"/>
          <p:nvPr/>
        </p:nvSpPr>
        <p:spPr>
          <a:xfrm>
            <a:off x="2783632" y="2780928"/>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479A36">
                    <a:lumMod val="75000"/>
                  </a:srgbClr>
                </a:solidFill>
                <a:effectLst/>
                <a:uLnTx/>
                <a:uFillTx/>
                <a:latin typeface="Arial Narrow" panose="020B0606020202030204" pitchFamily="34" charset="0"/>
                <a:ea typeface="+mn-ea"/>
                <a:cs typeface="+mn-cs"/>
              </a:rPr>
              <a:t>TARPEET</a:t>
            </a:r>
          </a:p>
        </p:txBody>
      </p:sp>
      <p:sp>
        <p:nvSpPr>
          <p:cNvPr id="197" name="Tekstiruutu 196"/>
          <p:cNvSpPr txBox="1"/>
          <p:nvPr/>
        </p:nvSpPr>
        <p:spPr>
          <a:xfrm>
            <a:off x="2796142" y="3155776"/>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479A36">
                    <a:lumMod val="75000"/>
                  </a:srgbClr>
                </a:solidFill>
                <a:effectLst/>
                <a:uLnTx/>
                <a:uFillTx/>
                <a:latin typeface="Arial Narrow" panose="020B0606020202030204" pitchFamily="34" charset="0"/>
                <a:ea typeface="+mn-ea"/>
                <a:cs typeface="+mn-cs"/>
              </a:rPr>
              <a:t>TAVOITTEET</a:t>
            </a:r>
          </a:p>
        </p:txBody>
      </p:sp>
      <p:sp>
        <p:nvSpPr>
          <p:cNvPr id="198" name="Tekstiruutu 197"/>
          <p:cNvSpPr txBox="1"/>
          <p:nvPr/>
        </p:nvSpPr>
        <p:spPr>
          <a:xfrm>
            <a:off x="6142988" y="3543400"/>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A34E96">
                    <a:lumMod val="75000"/>
                  </a:srgbClr>
                </a:solidFill>
                <a:effectLst/>
                <a:uLnTx/>
                <a:uFillTx/>
                <a:latin typeface="Arial Narrow" panose="020B0606020202030204" pitchFamily="34" charset="0"/>
                <a:ea typeface="+mn-ea"/>
                <a:cs typeface="+mn-cs"/>
              </a:rPr>
              <a:t>TARPEET</a:t>
            </a:r>
          </a:p>
        </p:txBody>
      </p:sp>
      <p:sp>
        <p:nvSpPr>
          <p:cNvPr id="199" name="Tekstiruutu 198"/>
          <p:cNvSpPr txBox="1"/>
          <p:nvPr/>
        </p:nvSpPr>
        <p:spPr>
          <a:xfrm>
            <a:off x="6155498" y="3918248"/>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A34E96">
                    <a:lumMod val="75000"/>
                  </a:srgbClr>
                </a:solidFill>
                <a:effectLst/>
                <a:uLnTx/>
                <a:uFillTx/>
                <a:latin typeface="Arial Narrow" panose="020B0606020202030204" pitchFamily="34" charset="0"/>
                <a:ea typeface="+mn-ea"/>
                <a:cs typeface="+mn-cs"/>
              </a:rPr>
              <a:t>TAVOITTEET</a:t>
            </a:r>
          </a:p>
        </p:txBody>
      </p:sp>
      <p:sp>
        <p:nvSpPr>
          <p:cNvPr id="200" name="Tekstiruutu 199"/>
          <p:cNvSpPr txBox="1"/>
          <p:nvPr/>
        </p:nvSpPr>
        <p:spPr>
          <a:xfrm>
            <a:off x="6142988" y="4335488"/>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CC6600"/>
                </a:solidFill>
                <a:effectLst/>
                <a:uLnTx/>
                <a:uFillTx/>
                <a:latin typeface="Arial Narrow" panose="020B0606020202030204" pitchFamily="34" charset="0"/>
                <a:ea typeface="+mn-ea"/>
                <a:cs typeface="+mn-cs"/>
              </a:rPr>
              <a:t>TARPEET</a:t>
            </a:r>
          </a:p>
        </p:txBody>
      </p:sp>
      <p:sp>
        <p:nvSpPr>
          <p:cNvPr id="201" name="Tekstiruutu 200"/>
          <p:cNvSpPr txBox="1"/>
          <p:nvPr/>
        </p:nvSpPr>
        <p:spPr>
          <a:xfrm>
            <a:off x="6155498" y="4710336"/>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CC6600"/>
                </a:solidFill>
                <a:effectLst/>
                <a:uLnTx/>
                <a:uFillTx/>
                <a:latin typeface="Arial Narrow" panose="020B0606020202030204" pitchFamily="34" charset="0"/>
                <a:ea typeface="+mn-ea"/>
                <a:cs typeface="+mn-cs"/>
              </a:rPr>
              <a:t>TAVOITTEET</a:t>
            </a:r>
          </a:p>
        </p:txBody>
      </p:sp>
      <p:sp>
        <p:nvSpPr>
          <p:cNvPr id="202" name="Tekstiruutu 201"/>
          <p:cNvSpPr txBox="1"/>
          <p:nvPr/>
        </p:nvSpPr>
        <p:spPr>
          <a:xfrm>
            <a:off x="6168008" y="5085184"/>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TARPEET</a:t>
            </a:r>
          </a:p>
        </p:txBody>
      </p:sp>
      <p:sp>
        <p:nvSpPr>
          <p:cNvPr id="203" name="Tekstiruutu 202"/>
          <p:cNvSpPr txBox="1"/>
          <p:nvPr/>
        </p:nvSpPr>
        <p:spPr>
          <a:xfrm>
            <a:off x="6180518" y="5460032"/>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TAVOITTEET</a:t>
            </a:r>
          </a:p>
        </p:txBody>
      </p:sp>
    </p:spTree>
    <p:extLst>
      <p:ext uri="{BB962C8B-B14F-4D97-AF65-F5344CB8AC3E}">
        <p14:creationId xmlns:p14="http://schemas.microsoft.com/office/powerpoint/2010/main" val="2223604232"/>
      </p:ext>
    </p:extLst>
  </p:cSld>
  <p:clrMapOvr>
    <a:masterClrMapping/>
  </p:clrMapOvr>
</p:sld>
</file>

<file path=ppt/theme/theme1.xml><?xml version="1.0" encoding="utf-8"?>
<a:theme xmlns:a="http://schemas.openxmlformats.org/drawingml/2006/main" name="VM2019 teema">
  <a:themeElements>
    <a:clrScheme name="VM2019">
      <a:dk1>
        <a:srgbClr val="000000"/>
      </a:dk1>
      <a:lt1>
        <a:srgbClr val="FFFFFF"/>
      </a:lt1>
      <a:dk2>
        <a:srgbClr val="365ABD"/>
      </a:dk2>
      <a:lt2>
        <a:srgbClr val="E7E6E6"/>
      </a:lt2>
      <a:accent1>
        <a:srgbClr val="365ABD"/>
      </a:accent1>
      <a:accent2>
        <a:srgbClr val="1B365D"/>
      </a:accent2>
      <a:accent3>
        <a:srgbClr val="A34E96"/>
      </a:accent3>
      <a:accent4>
        <a:srgbClr val="479A36"/>
      </a:accent4>
      <a:accent5>
        <a:srgbClr val="728CD1"/>
      </a:accent5>
      <a:accent6>
        <a:srgbClr val="6D6E7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M_malliesitys_laajakuva_fin">
  <a:themeElements>
    <a:clrScheme name="VM">
      <a:dk1>
        <a:srgbClr val="000000"/>
      </a:dk1>
      <a:lt1>
        <a:srgbClr val="FFFFFF"/>
      </a:lt1>
      <a:dk2>
        <a:srgbClr val="304E88"/>
      </a:dk2>
      <a:lt2>
        <a:srgbClr val="EEECE1"/>
      </a:lt2>
      <a:accent1>
        <a:srgbClr val="304E88"/>
      </a:accent1>
      <a:accent2>
        <a:srgbClr val="A34E96"/>
      </a:accent2>
      <a:accent3>
        <a:srgbClr val="5AB5EC"/>
      </a:accent3>
      <a:accent4>
        <a:srgbClr val="A0CD3D"/>
      </a:accent4>
      <a:accent5>
        <a:srgbClr val="DDDDDD"/>
      </a:accent5>
      <a:accent6>
        <a:srgbClr val="ED2939"/>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M2019 teema">
  <a:themeElements>
    <a:clrScheme name="VM2019">
      <a:dk1>
        <a:srgbClr val="000000"/>
      </a:dk1>
      <a:lt1>
        <a:srgbClr val="FFFFFF"/>
      </a:lt1>
      <a:dk2>
        <a:srgbClr val="365ABD"/>
      </a:dk2>
      <a:lt2>
        <a:srgbClr val="E7E6E6"/>
      </a:lt2>
      <a:accent1>
        <a:srgbClr val="365ABD"/>
      </a:accent1>
      <a:accent2>
        <a:srgbClr val="1B365D"/>
      </a:accent2>
      <a:accent3>
        <a:srgbClr val="A34E96"/>
      </a:accent3>
      <a:accent4>
        <a:srgbClr val="479A36"/>
      </a:accent4>
      <a:accent5>
        <a:srgbClr val="728CD1"/>
      </a:accent5>
      <a:accent6>
        <a:srgbClr val="6D6E7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VM_malliesitys_laajakuva_fin">
  <a:themeElements>
    <a:clrScheme name="VM">
      <a:dk1>
        <a:sysClr val="windowText" lastClr="000000"/>
      </a:dk1>
      <a:lt1>
        <a:sysClr val="window" lastClr="FFFFFF"/>
      </a:lt1>
      <a:dk2>
        <a:srgbClr val="304E88"/>
      </a:dk2>
      <a:lt2>
        <a:srgbClr val="EEECE1"/>
      </a:lt2>
      <a:accent1>
        <a:srgbClr val="304E88"/>
      </a:accent1>
      <a:accent2>
        <a:srgbClr val="A34E96"/>
      </a:accent2>
      <a:accent3>
        <a:srgbClr val="5AB5EC"/>
      </a:accent3>
      <a:accent4>
        <a:srgbClr val="A0CD3D"/>
      </a:accent4>
      <a:accent5>
        <a:srgbClr val="DDDDDD"/>
      </a:accent5>
      <a:accent6>
        <a:srgbClr val="ED2939"/>
      </a:accent6>
      <a:hlink>
        <a:srgbClr val="0000FF"/>
      </a:hlink>
      <a:folHlink>
        <a:srgbClr val="800080"/>
      </a:folHlink>
    </a:clrScheme>
    <a:fontScheme name="VM">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04F88"/>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M_malliesitys_laajakuva_fin.pptx" id="{5E2F9342-D100-4A6A-861F-0EF79530CC38}" vid="{D73DB736-942A-4773-A217-F01D97794918}"/>
    </a:ext>
  </a:extLst>
</a:theme>
</file>

<file path=ppt/theme/theme5.xml><?xml version="1.0" encoding="utf-8"?>
<a:theme xmlns:a="http://schemas.openxmlformats.org/drawingml/2006/main" name="2_VM2019 teema">
  <a:themeElements>
    <a:clrScheme name="VM2019">
      <a:dk1>
        <a:sysClr val="windowText" lastClr="000000"/>
      </a:dk1>
      <a:lt1>
        <a:sysClr val="window" lastClr="FFFFFF"/>
      </a:lt1>
      <a:dk2>
        <a:srgbClr val="365ABD"/>
      </a:dk2>
      <a:lt2>
        <a:srgbClr val="E7E6E6"/>
      </a:lt2>
      <a:accent1>
        <a:srgbClr val="365ABD"/>
      </a:accent1>
      <a:accent2>
        <a:srgbClr val="1B365D"/>
      </a:accent2>
      <a:accent3>
        <a:srgbClr val="A34E96"/>
      </a:accent3>
      <a:accent4>
        <a:srgbClr val="479A36"/>
      </a:accent4>
      <a:accent5>
        <a:srgbClr val="728CD1"/>
      </a:accent5>
      <a:accent6>
        <a:srgbClr val="6D6E71"/>
      </a:accent6>
      <a:hlink>
        <a:srgbClr val="0563C1"/>
      </a:hlink>
      <a:folHlink>
        <a:srgbClr val="954F72"/>
      </a:folHlink>
    </a:clrScheme>
    <a:fontScheme name="VM2019">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VM_esitysmalli_FI_SV_sininen_tummansininen.potx" id="{E482E054-593D-4348-9792-22398F426188}" vid="{2A8D8C08-6EFD-427F-A780-F2B2CBE55BBD}"/>
    </a:ext>
  </a:extLst>
</a:theme>
</file>

<file path=ppt/theme/theme6.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M">
    <a:dk1>
      <a:sysClr val="windowText" lastClr="000000"/>
    </a:dk1>
    <a:lt1>
      <a:sysClr val="window" lastClr="FFFFFF"/>
    </a:lt1>
    <a:dk2>
      <a:srgbClr val="304E88"/>
    </a:dk2>
    <a:lt2>
      <a:srgbClr val="EEECE1"/>
    </a:lt2>
    <a:accent1>
      <a:srgbClr val="304E88"/>
    </a:accent1>
    <a:accent2>
      <a:srgbClr val="A34E96"/>
    </a:accent2>
    <a:accent3>
      <a:srgbClr val="5AB5EC"/>
    </a:accent3>
    <a:accent4>
      <a:srgbClr val="A0CD3D"/>
    </a:accent4>
    <a:accent5>
      <a:srgbClr val="DDDDDD"/>
    </a:accent5>
    <a:accent6>
      <a:srgbClr val="ED2939"/>
    </a:accent6>
    <a:hlink>
      <a:srgbClr val="0000FF"/>
    </a:hlink>
    <a:folHlink>
      <a:srgbClr val="800080"/>
    </a:folHlink>
  </a:clrScheme>
  <a:fontScheme name="VM">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VM">
    <a:dk1>
      <a:sysClr val="windowText" lastClr="000000"/>
    </a:dk1>
    <a:lt1>
      <a:sysClr val="window" lastClr="FFFFFF"/>
    </a:lt1>
    <a:dk2>
      <a:srgbClr val="304E88"/>
    </a:dk2>
    <a:lt2>
      <a:srgbClr val="EEECE1"/>
    </a:lt2>
    <a:accent1>
      <a:srgbClr val="304E88"/>
    </a:accent1>
    <a:accent2>
      <a:srgbClr val="A34E96"/>
    </a:accent2>
    <a:accent3>
      <a:srgbClr val="5AB5EC"/>
    </a:accent3>
    <a:accent4>
      <a:srgbClr val="A0CD3D"/>
    </a:accent4>
    <a:accent5>
      <a:srgbClr val="DDDDDD"/>
    </a:accent5>
    <a:accent6>
      <a:srgbClr val="ED2939"/>
    </a:accent6>
    <a:hlink>
      <a:srgbClr val="0000FF"/>
    </a:hlink>
    <a:folHlink>
      <a:srgbClr val="800080"/>
    </a:folHlink>
  </a:clrScheme>
  <a:fontScheme name="VM">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b25b787659ae01c678066d46fcd949b">
  <xsd:schema xmlns:xsd="http://www.w3.org/2001/XMLSchema" xmlns:xs="http://www.w3.org/2001/XMLSchema" xmlns:p="http://schemas.microsoft.com/office/2006/metadata/properties" xmlns:ns2="ebb82943-49da-4504-a2f3-a33fb2eb95f1" targetNamespace="http://schemas.microsoft.com/office/2006/metadata/properties" ma:root="true" ma:fieldsID="643c11cf4c13186185f95add12dbb6b8"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E3DDEC-AB95-4014-A127-51ED61B75E33}">
  <ds:schemaRefs>
    <ds:schemaRef ds:uri="http://schemas.microsoft.com/sharepoint/v3/contenttype/forms"/>
  </ds:schemaRefs>
</ds:datastoreItem>
</file>

<file path=customXml/itemProps2.xml><?xml version="1.0" encoding="utf-8"?>
<ds:datastoreItem xmlns:ds="http://schemas.openxmlformats.org/officeDocument/2006/customXml" ds:itemID="{09C0E6BA-D5DF-4E37-B46B-3FC9A800A608}">
  <ds:schemaRefs>
    <ds:schemaRef ds:uri="ebb82943-49da-4504-a2f3-a33fb2eb95f1"/>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942C94E-441B-4436-B91D-0CD653FDE7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4868</Words>
  <Application>Microsoft Office PowerPoint</Application>
  <PresentationFormat>Laajakuva</PresentationFormat>
  <Paragraphs>987</Paragraphs>
  <Slides>41</Slides>
  <Notes>30</Notes>
  <HiddenSlides>0</HiddenSlides>
  <MMClips>0</MMClips>
  <ScaleCrop>false</ScaleCrop>
  <HeadingPairs>
    <vt:vector size="6" baseType="variant">
      <vt:variant>
        <vt:lpstr>Käytetyt fontit</vt:lpstr>
      </vt:variant>
      <vt:variant>
        <vt:i4>6</vt:i4>
      </vt:variant>
      <vt:variant>
        <vt:lpstr>Teema</vt:lpstr>
      </vt:variant>
      <vt:variant>
        <vt:i4>5</vt:i4>
      </vt:variant>
      <vt:variant>
        <vt:lpstr>Dian otsikot</vt:lpstr>
      </vt:variant>
      <vt:variant>
        <vt:i4>41</vt:i4>
      </vt:variant>
    </vt:vector>
  </HeadingPairs>
  <TitlesOfParts>
    <vt:vector size="52" baseType="lpstr">
      <vt:lpstr>Arial Narrow</vt:lpstr>
      <vt:lpstr>Calibri</vt:lpstr>
      <vt:lpstr>Wingdings</vt:lpstr>
      <vt:lpstr>Verdana</vt:lpstr>
      <vt:lpstr>Arial</vt:lpstr>
      <vt:lpstr>Tahoma</vt:lpstr>
      <vt:lpstr>VM2019 teema</vt:lpstr>
      <vt:lpstr>VM_malliesitys_laajakuva_fin</vt:lpstr>
      <vt:lpstr>1_VM2019 teema</vt:lpstr>
      <vt:lpstr>1_VM_malliesitys_laajakuva_fin</vt:lpstr>
      <vt:lpstr>2_VM2019 teema</vt:lpstr>
      <vt:lpstr>Toimintamalli  Julkisen hallinnon tiedonhallinnan yhteistyön toimintamalli ja toimintaohjeita - ehdotus valmisteluryhmän työn pohjalta</vt:lpstr>
      <vt:lpstr>Sisältö</vt:lpstr>
      <vt:lpstr>Lähtökohdat ja tavoitteet </vt:lpstr>
      <vt:lpstr>Tiedonhallinnan yhteistyön tarkoitus pähkinänkuoressa</vt:lpstr>
      <vt:lpstr>Yhteistyön järjestämisvastuu (TiHL 7 §)</vt:lpstr>
      <vt:lpstr>Tavoitteena nykytilan selkiyttäminen</vt:lpstr>
      <vt:lpstr>Halutaan läpinäkyvä, osallisuuteen perustuva ja tarpeen mukaan organisoituva toimintamalli</vt:lpstr>
      <vt:lpstr>Kohti tuloksellista yhteistyötä</vt:lpstr>
      <vt:lpstr>Yhteistyö valtiovarainministeriön* tehtävien tukena</vt:lpstr>
      <vt:lpstr>Suunnittelun kohteena olevan yhteisyön ja Tiedonhallintalautakunnan asemointi</vt:lpstr>
      <vt:lpstr>Yhteistyön toimintamalli kokonaisuutena: roolit ja tehtävät</vt:lpstr>
      <vt:lpstr>Yhteistyön toimintamalli</vt:lpstr>
      <vt:lpstr>Toimijoiden roolit yhdessä kuvassa</vt:lpstr>
      <vt:lpstr>PowerPoint-esitys</vt:lpstr>
      <vt:lpstr>PowerPoint-esitys</vt:lpstr>
      <vt:lpstr>PowerPoint-esitys</vt:lpstr>
      <vt:lpstr>Asetettujen ryhmien roolit ja tavoitteet</vt:lpstr>
      <vt:lpstr>Yhteistyön tehtäväalueet</vt:lpstr>
      <vt:lpstr>Asetettujen ryhmien tehtäväalueet</vt:lpstr>
      <vt:lpstr>Asetettavien ryhmien yhteistyön organisoituminen</vt:lpstr>
      <vt:lpstr>Yhteistyöryhmien syötteet ja tuotokset</vt:lpstr>
      <vt:lpstr>Asetetut ryhmät seuraavat tilannekuvaa ja käsittelevät syötteitä ja tunnistavat niiden pohjalta tarvittavia yhteisiä toimenpiteitä</vt:lpstr>
      <vt:lpstr>Yhteistyön vuosikelloon sidotut tehtävä (luonnos)</vt:lpstr>
      <vt:lpstr>Prosessikuvauksia ja toimintaohjeita</vt:lpstr>
      <vt:lpstr>Toimintaprosessi ja toimintaohjeet kokonaisuutena</vt:lpstr>
      <vt:lpstr>Edellytys toimivalle prosessille: toimijat tuntevat toimintamallin ja kaikki toimivat yhteistyössä ohjeistusten mukaisesti</vt:lpstr>
      <vt:lpstr>PowerPoint-esitys</vt:lpstr>
      <vt:lpstr>Päivitetty tieto käsittelyssä olevista syötteistä </vt:lpstr>
      <vt:lpstr>Syötteen käsittelytapa</vt:lpstr>
      <vt:lpstr>Sihteeristön ja koordinaatioryhmän fasilitoiva työtapa</vt:lpstr>
      <vt:lpstr>Asetettujen ryhmien toimintasuunnitelmat</vt:lpstr>
      <vt:lpstr>Yhteistyön vuosikelloon sidotut tehtävä (luonnos)</vt:lpstr>
      <vt:lpstr>Viestinnän toimintatapa</vt:lpstr>
      <vt:lpstr>Esimerkkejä prosesseista</vt:lpstr>
      <vt:lpstr>A. Verkostoissa ja ekosysteemeissä tapahtuvasta kehittämisestä nousevat tarpeet (esimerkki)</vt:lpstr>
      <vt:lpstr>B. Viranomaisten toiminnan ja talouden suunnittelusta nousevat tarpeet (esimerkki)</vt:lpstr>
      <vt:lpstr>C. Lainvalmistelusta nousevat tarpeet, lainvalmistelija aloitteellisena (esimerkki)</vt:lpstr>
      <vt:lpstr>Esimerkki: Lainvalmistelun käsittely</vt:lpstr>
      <vt:lpstr>D. Ohjelmat, strategiat, suunnitelmat ja kehittämistoimenpiteet, joita asetetut ryhmät päättävät seurata (esimerkki)</vt:lpstr>
      <vt:lpstr>E. Lainvalmistelu, jota asetetut ryhmät päättävät seurata (esimerkki)</vt:lpstr>
      <vt:lpstr>Lisätietoa ja yhteydenotot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Toimintamalli  Julkisen hallinnon tiedonhallinnan yhteistyön toimintamalli ja toimintaohjeita - ehdotus valmisteluryhmän esityksistä</dc:title>
  <dc:creator>Oikarinen Tommi</dc:creator>
  <cp:lastModifiedBy>Talkkari Heikki (VM)</cp:lastModifiedBy>
  <cp:revision>50</cp:revision>
  <dcterms:created xsi:type="dcterms:W3CDTF">2020-01-29T06:16:26Z</dcterms:created>
  <dcterms:modified xsi:type="dcterms:W3CDTF">2020-05-26T08:56:25Z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