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7" r:id="rId5"/>
    <p:sldId id="944" r:id="rId6"/>
    <p:sldId id="1005" r:id="rId7"/>
    <p:sldId id="1008" r:id="rId8"/>
    <p:sldId id="1007" r:id="rId9"/>
    <p:sldId id="935" r:id="rId10"/>
    <p:sldId id="1006" r:id="rId11"/>
    <p:sldId id="1009" r:id="rId1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isFgEAVZPjfdvZD8I1YyaTZ0719A==" r:id="rId68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iina Helle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FFE6CD"/>
    <a:srgbClr val="FFCC99"/>
    <a:srgbClr val="FFCC66"/>
    <a:srgbClr val="FFCC00"/>
    <a:srgbClr val="009900"/>
    <a:srgbClr val="FFE9BD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60"/>
  </p:normalViewPr>
  <p:slideViewPr>
    <p:cSldViewPr showGuides="1">
      <p:cViewPr varScale="1">
        <p:scale>
          <a:sx n="158" d="100"/>
          <a:sy n="158" d="100"/>
        </p:scale>
        <p:origin x="92" y="92"/>
      </p:cViewPr>
      <p:guideLst>
        <p:guide orient="horz" pos="3117"/>
        <p:guide pos="57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68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6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12.2.2020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70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12.2.2020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12.2.2020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12.2.2020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12.2.2020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12.2.2020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12.2.2020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12.2.2020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eikki.talkkari@vm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19622"/>
            <a:ext cx="7200800" cy="1224136"/>
          </a:xfrm>
        </p:spPr>
        <p:txBody>
          <a:bodyPr/>
          <a:lstStyle/>
          <a:p>
            <a:r>
              <a:rPr lang="fi-FI" dirty="0"/>
              <a:t>Tiedonhallinnan yhteistyö ja informaatio-ohjaus</a:t>
            </a:r>
            <a:br>
              <a:rPr lang="fi-FI" sz="1600" dirty="0"/>
            </a:br>
            <a:br>
              <a:rPr lang="fi-FI" sz="1600" dirty="0"/>
            </a:br>
            <a:r>
              <a:rPr lang="fi-FI" sz="1800" dirty="0"/>
              <a:t>TP4 kokous 24.1.2020 </a:t>
            </a:r>
            <a:r>
              <a:rPr lang="fi-FI" sz="1800" dirty="0">
                <a:solidFill>
                  <a:srgbClr val="FF0000"/>
                </a:solidFill>
              </a:rPr>
              <a:t>tuotokset</a:t>
            </a:r>
            <a:endParaRPr lang="fi-FI" sz="1600" dirty="0">
              <a:solidFill>
                <a:srgbClr val="FF00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571751"/>
            <a:ext cx="7200800" cy="351437"/>
          </a:xfrm>
        </p:spPr>
        <p:txBody>
          <a:bodyPr/>
          <a:lstStyle/>
          <a:p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Käsitellyt kysymykset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131590"/>
            <a:ext cx="7812424" cy="34563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Keskusteltiin 24.1.2020 kokouksen alustusten pohjalta: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Mitä ajattelette asetettujen työryhmien:</a:t>
            </a:r>
          </a:p>
          <a:p>
            <a:pPr lvl="1"/>
            <a:r>
              <a:rPr lang="fi-FI" dirty="0"/>
              <a:t>Tehtävistä ja ryhmittelystä?</a:t>
            </a:r>
          </a:p>
          <a:p>
            <a:pPr lvl="1"/>
            <a:r>
              <a:rPr lang="fi-FI" dirty="0"/>
              <a:t>Toimintamallista (vuosikello)?</a:t>
            </a:r>
          </a:p>
          <a:p>
            <a:r>
              <a:rPr lang="fi-FI" dirty="0"/>
              <a:t>Mitä ajattelette verkostotyön linkittymisestä asetettujen ryhmien työskentelyyn?</a:t>
            </a:r>
          </a:p>
          <a:p>
            <a:endParaRPr lang="fi-FI" dirty="0"/>
          </a:p>
          <a:p>
            <a:r>
              <a:rPr lang="fi-FI" dirty="0"/>
              <a:t>Miten työskennellään kevään 2020 aikana verkostotyön kokeilemiseksi? </a:t>
            </a:r>
          </a:p>
          <a:p>
            <a:pPr lvl="1"/>
            <a:r>
              <a:rPr lang="fi-FI" dirty="0"/>
              <a:t>Koordinaatioryhmän muodostaminen: Keitä mukana? Ehdokkaita tästä työryhmästä?</a:t>
            </a:r>
          </a:p>
          <a:p>
            <a:pPr lvl="1"/>
            <a:r>
              <a:rPr lang="fi-FI" dirty="0"/>
              <a:t>Miten koordinaatioryhmä työskentelee keväällä 2020?</a:t>
            </a:r>
          </a:p>
          <a:p>
            <a:pPr lvl="1"/>
            <a:r>
              <a:rPr lang="fi-FI" dirty="0"/>
              <a:t>Ehdotukset fokusalueeksi, jonka puitteissa verkostotyötä kokeillaan?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A89C04-0677-40EC-A6BE-2F2A9E68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68" y="36850"/>
            <a:ext cx="7380376" cy="889873"/>
          </a:xfrm>
        </p:spPr>
        <p:txBody>
          <a:bodyPr/>
          <a:lstStyle/>
          <a:p>
            <a:r>
              <a:rPr lang="fi-FI" dirty="0"/>
              <a:t>Yhteenveto keskustelun tuotoksista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435BFE-A5D1-4116-BD73-6F6B2D02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92" y="771550"/>
            <a:ext cx="5258312" cy="4176464"/>
          </a:xfrm>
        </p:spPr>
        <p:txBody>
          <a:bodyPr>
            <a:noAutofit/>
          </a:bodyPr>
          <a:lstStyle/>
          <a:p>
            <a:r>
              <a:rPr lang="fi-FI" sz="1400" dirty="0"/>
              <a:t>Koordinaatioryhmän ja asetettujen ryhmien tehtävänä on tukea verkostojen/ekosysteemien välisen </a:t>
            </a:r>
            <a:r>
              <a:rPr lang="fi-FI" sz="1400" dirty="0" err="1"/>
              <a:t>yhteentoimivuuden</a:t>
            </a:r>
            <a:r>
              <a:rPr lang="fi-FI" sz="1400" dirty="0"/>
              <a:t> vahvistamista asiakkaiden ja verkostojen tarpeisiin perustuen</a:t>
            </a:r>
          </a:p>
          <a:p>
            <a:r>
              <a:rPr lang="fi-FI" sz="1400" dirty="0"/>
              <a:t>Olennainen kysymys: </a:t>
            </a:r>
            <a:r>
              <a:rPr lang="fi-FI" sz="1400" b="1" dirty="0"/>
              <a:t>Miten </a:t>
            </a:r>
            <a:r>
              <a:rPr lang="fi-FI" sz="1400" dirty="0"/>
              <a:t>verkostojen/ekosysteemien </a:t>
            </a:r>
            <a:r>
              <a:rPr lang="fi-FI" sz="1400" dirty="0" err="1"/>
              <a:t>yhteentoimivuuden</a:t>
            </a:r>
            <a:r>
              <a:rPr lang="fi-FI" sz="1400" dirty="0"/>
              <a:t> haasteita ratkotaan? (paino sanalla ”miten”)</a:t>
            </a:r>
          </a:p>
          <a:p>
            <a:r>
              <a:rPr lang="fi-FI" sz="1400" dirty="0"/>
              <a:t>Tarvitaan sekä asetetut ryhmät että fasilitoidut verkostot (ei ”</a:t>
            </a:r>
            <a:r>
              <a:rPr lang="fi-FI" sz="1400" dirty="0" err="1"/>
              <a:t>joko-tai</a:t>
            </a:r>
            <a:r>
              <a:rPr lang="fi-FI" sz="1400" dirty="0"/>
              <a:t>” vaan ”</a:t>
            </a:r>
            <a:r>
              <a:rPr lang="fi-FI" sz="1400" dirty="0" err="1"/>
              <a:t>sekä-että</a:t>
            </a:r>
            <a:r>
              <a:rPr lang="fi-FI" sz="1400" dirty="0"/>
              <a:t>”)</a:t>
            </a:r>
          </a:p>
          <a:p>
            <a:r>
              <a:rPr lang="fi-FI" sz="1400" dirty="0"/>
              <a:t>Asetetut ryhmät toimivat julkisen hallinnon vuosikellon mukaisesti, verkostot ja ekosysteemit toimivat vapaammin</a:t>
            </a:r>
          </a:p>
          <a:p>
            <a:r>
              <a:rPr lang="fi-FI" sz="1400" dirty="0"/>
              <a:t>Koordinaatioryhmä fasilitoi verkostojen ja asetettujen ryhmien vuoropuhelua: (1) kerää verkostoilta </a:t>
            </a:r>
            <a:r>
              <a:rPr lang="fi-FI" sz="1400" dirty="0" err="1"/>
              <a:t>yhteentoimivuuteen</a:t>
            </a:r>
            <a:r>
              <a:rPr lang="fi-FI" sz="1400" dirty="0"/>
              <a:t> liittyviä tarpeita ja näkemyksiä ja välittää ne asetetuille ryhmille; ja (2) välittää asetettujen ryhmien tekemiä linjauksia, päätöksiä, viestejä, tukea jne. verkostoille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3383B1-227C-4FF3-842C-CEE01787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8396C9C-E42E-479A-A53D-90619CF6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622453"/>
            <a:ext cx="336222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96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F6DA3-89BA-4FB2-995C-882F1F21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Asetettavien 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FDC152-39DA-48E2-B08D-DDEC30A4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859566"/>
            <a:ext cx="8100456" cy="3584392"/>
          </a:xfrm>
        </p:spPr>
        <p:txBody>
          <a:bodyPr/>
          <a:lstStyle/>
          <a:p>
            <a:r>
              <a:rPr lang="fi-FI" sz="1600" dirty="0"/>
              <a:t>Varmistettava, että ryhmien kokonaisuus tuottaa lisäarvoa verkostojen/ekosysteemien </a:t>
            </a:r>
            <a:r>
              <a:rPr lang="fi-FI" sz="1600" dirty="0" err="1"/>
              <a:t>yhteentoimivuuden</a:t>
            </a:r>
            <a:r>
              <a:rPr lang="fi-FI" sz="1600" dirty="0"/>
              <a:t> kehittämiseksi</a:t>
            </a:r>
          </a:p>
          <a:p>
            <a:r>
              <a:rPr lang="fi-FI" sz="1600" dirty="0"/>
              <a:t>Ryhmien määrästä: Onko hahmotettu ryhmien määrä sopiva? Ettei ole liikaa ryhmiä, mutta ei myöskään liian vähän? </a:t>
            </a:r>
            <a:r>
              <a:rPr lang="fi-FI" sz="1600" dirty="0">
                <a:sym typeface="Wingdings" panose="05000000000000000000" pitchFamily="2" charset="2"/>
              </a:rPr>
              <a:t> Keskustelun pohjalta vaikuttaa sille, että ehdotetut sisällöt ryhmien toiminnalle ovat sopivat. Voi vielä miettiä, tarvitaanko yhtä monta ryhmää kuin on sisältöjä</a:t>
            </a:r>
          </a:p>
          <a:p>
            <a:pPr lvl="1"/>
            <a:r>
              <a:rPr lang="fi-FI" sz="1200" dirty="0">
                <a:sym typeface="Wingdings" panose="05000000000000000000" pitchFamily="2" charset="2"/>
              </a:rPr>
              <a:t>Tarvitaanko erikseen ”Kehittäminen”-ryhmää, vai onko kehittäminen osa kaikkien ryhmien toimintaa?</a:t>
            </a:r>
          </a:p>
          <a:p>
            <a:r>
              <a:rPr lang="fi-FI" sz="1600" dirty="0">
                <a:sym typeface="Wingdings" panose="05000000000000000000" pitchFamily="2" charset="2"/>
              </a:rPr>
              <a:t>Ryhmien välinen </a:t>
            </a:r>
            <a:r>
              <a:rPr lang="fi-FI" sz="1600" dirty="0" err="1">
                <a:sym typeface="Wingdings" panose="05000000000000000000" pitchFamily="2" charset="2"/>
              </a:rPr>
              <a:t>yhteentoimivuus</a:t>
            </a:r>
            <a:r>
              <a:rPr lang="fi-FI" sz="1600" dirty="0">
                <a:sym typeface="Wingdings" panose="05000000000000000000" pitchFamily="2" charset="2"/>
              </a:rPr>
              <a:t> varmistettava ja roolit selkiytettävä niin, ettei toiminta ole päällekkäistä ja samat ihmiset kaikissa ryhmissä</a:t>
            </a:r>
          </a:p>
          <a:p>
            <a:r>
              <a:rPr lang="fi-FI" sz="1600" dirty="0">
                <a:sym typeface="Wingdings" panose="05000000000000000000" pitchFamily="2" charset="2"/>
              </a:rPr>
              <a:t>Ryhmien tavoitteiden tulee olla selkeitä ja eri ryhmien tavoitteiden </a:t>
            </a:r>
            <a:r>
              <a:rPr lang="fi-FI" sz="1600" dirty="0" err="1">
                <a:sym typeface="Wingdings" panose="05000000000000000000" pitchFamily="2" charset="2"/>
              </a:rPr>
              <a:t>yhteentoimivia</a:t>
            </a:r>
            <a:r>
              <a:rPr lang="fi-FI" sz="1600" dirty="0">
                <a:sym typeface="Wingdings" panose="05000000000000000000" pitchFamily="2" charset="2"/>
              </a:rPr>
              <a:t> keskenään</a:t>
            </a:r>
          </a:p>
          <a:p>
            <a:r>
              <a:rPr lang="fi-FI" sz="1600" dirty="0">
                <a:sym typeface="Wingdings" panose="05000000000000000000" pitchFamily="2" charset="2"/>
              </a:rPr>
              <a:t>Poistetaan kahden ryhmän nimestä termi ”ohjaus”. Ryhmien nimiä muutenkin kehitetään vielä toiminnan kehkeytyessä</a:t>
            </a:r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0E666E-BEC3-4A4E-B116-B8F33C62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00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EC595F-B553-4C52-BEF2-A1C73BD2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Verkostoja fasilitoivan koordinaatioryhmän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BD3ED2-19BE-44FF-A634-C48B8701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15566"/>
            <a:ext cx="7884432" cy="3908428"/>
          </a:xfrm>
        </p:spPr>
        <p:txBody>
          <a:bodyPr/>
          <a:lstStyle/>
          <a:p>
            <a:r>
              <a:rPr lang="fi-FI" sz="1600" dirty="0"/>
              <a:t>Ei ”ohjaa” verkostojen toimintaa, vaan fasilitoi, aktivoi ja mahdollistaa verkostojen vuoropuhelua siten, että niiden yhteensopivuutta voidaan kehittää tarvelähtöisesti</a:t>
            </a:r>
          </a:p>
          <a:p>
            <a:r>
              <a:rPr lang="fi-FI" sz="1600" dirty="0"/>
              <a:t>Tiedottaa ja viestii aktiivisesti ja avoimesti, jotta verkostot löytävät tämän yhteistyömuodon</a:t>
            </a:r>
          </a:p>
          <a:p>
            <a:r>
              <a:rPr lang="fi-FI" sz="1600" dirty="0"/>
              <a:t>Kuuntelee verkostojen tarpeita ja hakee näihin tarpeisiin apua (näkemyksiä, linjauksia jne.) asetetuilta ryhmiltä</a:t>
            </a:r>
          </a:p>
          <a:p>
            <a:r>
              <a:rPr lang="fi-FI" sz="1600" dirty="0"/>
              <a:t>Tekee yhteistyötä muiden tiedonhallintaan liittyvien kehittämis- ja koordinaattoritoimijoiden kanssa (esim. kokeilujalostamo ja </a:t>
            </a:r>
            <a:r>
              <a:rPr lang="fi-FI" sz="1600" dirty="0" err="1"/>
              <a:t>kokeilukiihdyttämö</a:t>
            </a:r>
            <a:r>
              <a:rPr lang="fi-FI" sz="1600" dirty="0"/>
              <a:t>)</a:t>
            </a:r>
          </a:p>
          <a:p>
            <a:r>
              <a:rPr lang="fi-FI" sz="1600" dirty="0"/>
              <a:t>Arvioi ja kehittää jatkuvasti kokoonpanoaan, toimintaansa ja fokusalueita verkostojen tarpeiden pohjalta</a:t>
            </a:r>
          </a:p>
          <a:p>
            <a:r>
              <a:rPr lang="fi-FI" sz="1600" dirty="0"/>
              <a:t>Koordinaatioryhmän jäsenten osallistuminen ryhmään resursoidaan siten, että toimintaa ei tehdä vain ”oman toimen ohessa” ja että osallistujilla on riittävä osaaminen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766F2F-1917-4C67-9A30-45A11099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232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FC54C-5EDC-49BD-BA20-A58555A8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2" y="51470"/>
            <a:ext cx="8316480" cy="521553"/>
          </a:xfrm>
        </p:spPr>
        <p:txBody>
          <a:bodyPr>
            <a:normAutofit fontScale="90000"/>
          </a:bodyPr>
          <a:lstStyle/>
          <a:p>
            <a:r>
              <a:rPr lang="fi-FI" dirty="0"/>
              <a:t>Verkostojen fasilitoinnin toimintamalli </a:t>
            </a:r>
            <a:r>
              <a:rPr lang="fi-FI" sz="2000" dirty="0"/>
              <a:t>(kokeiluversio, kehitetään keväällä 2020)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FE6F29-73AD-4395-A876-F1A8A466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236" y="4841942"/>
            <a:ext cx="477416" cy="21873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897DA3D-B3B0-4E78-9A86-893C26AF5797}"/>
              </a:ext>
            </a:extLst>
          </p:cNvPr>
          <p:cNvSpPr/>
          <p:nvPr/>
        </p:nvSpPr>
        <p:spPr>
          <a:xfrm>
            <a:off x="2514590" y="857062"/>
            <a:ext cx="2129418" cy="2866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Työskentelyn perusta ja keskeinen tuotos on yhteinen 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tilannekuva/kokonaiskuva 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 yhteinen 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visio/tavoitetila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jonka perusteella voidaan tehdä vaikuttavia linjauksia ja periaatepäätöksiä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Rakennetaan huomioiden seuranta, ennakointi ja tulevan visiointi (painopiste ennakoinnissa ja valmistelutyössä, ei seurannassa)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Muodostetaan lähtien asiakkaiden tarpeista ja palveluekosysteemien muodostamista kokonaisuuksista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Muodostetaan lähtien myös toimijoiden (valtio, virastot, kunnat) lakisääteisistä tehtävistä ja toiminnallisista tarpeista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Kytketään poliittiseen päätöksentekoon ja hallitusohjelman muodostamiseen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Pyritään kohti yhteiskunnallista vaikuttavuutta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897C084-A9C7-4E0E-A52C-493B6E9920AF}"/>
              </a:ext>
            </a:extLst>
          </p:cNvPr>
          <p:cNvSpPr/>
          <p:nvPr/>
        </p:nvSpPr>
        <p:spPr>
          <a:xfrm>
            <a:off x="74992" y="856307"/>
            <a:ext cx="2367590" cy="286681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Tavoitteena on yhteistyön ja </a:t>
            </a:r>
            <a:r>
              <a:rPr kumimoji="0" lang="fi-FI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yhteentoimivuuden</a:t>
            </a: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kehittäminen: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Avoimuuden ja luottamuksen edistäminen yhteistyössä (ottaen erikseen huomioon turvallisuutta koskevat asiat, jotka eivät voi olla avoimia)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Yhteentoimivuuden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edistäminen 1) käynnistämällä linjausten, päätösten ja ratkaisujen valmistelutyötä ja 2) </a:t>
            </a: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osallistamalla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verkostot valmistelutyöhön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Yhteentoimivuuteen</a:t>
            </a: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liittyvien tarpeiden kokoaminen toimijoilta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Yhteys asetetun toimielimen toimintaan sekä Tiedonhallintalautakunnan toimintaan: tarkennetaan matkan varrella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097AE8D-3B09-494D-814E-2D8A4003D8FF}"/>
              </a:ext>
            </a:extLst>
          </p:cNvPr>
          <p:cNvSpPr/>
          <p:nvPr/>
        </p:nvSpPr>
        <p:spPr>
          <a:xfrm>
            <a:off x="4824472" y="3939902"/>
            <a:ext cx="4212024" cy="1045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Toiminta varmistaa osaamisen kehittymisen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Palveluntuotantoon ja kehittämistyöhön liittyvän substanssiosaamisen levittäminen (esim. jalkautuvien osaamispartioiden organisointi)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Suunnittelutyön yhteisen kokonaiskuvan rakentaminen (esim. ohjattu verkostotyöskentely tai hyvin fasilitoitu neuvottelukunta ja tarpeen mukaiset työryhmät)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Mahdollistaa verkostoitumisen ja oppimisympäristöt, jotka ovat avoimia kaikille toimijoille (ml. yritykset, asiakkaat, yhteistyökumppanit)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8A53C43-99C9-4B11-B25E-4CCD17A9D92D}"/>
              </a:ext>
            </a:extLst>
          </p:cNvPr>
          <p:cNvSpPr/>
          <p:nvPr/>
        </p:nvSpPr>
        <p:spPr>
          <a:xfrm>
            <a:off x="87533" y="4000598"/>
            <a:ext cx="4556475" cy="1045672"/>
          </a:xfrm>
          <a:prstGeom prst="rect">
            <a:avLst/>
          </a:prstGeom>
          <a:solidFill>
            <a:schemeClr val="accent3">
              <a:alpha val="5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Työskentelyllä on koordinaatioryhmä, joka tukee toimintaa, viestii avoimesti. Koordinoija on kontaktipiste verkostoille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Työskentelyllä on selkeä vuosikello ja osallistumista helpottava aikataulutus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Fasilitoidaan keskusteluja ja työpajoja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Organisoidaan osaamispartiot tukemaan päätöksentekoa ja palveluntuotantoa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Yhteistyön toimivuutta ja vaikuttavuutta arvioidaan ja uudistetaan yhdessä jatkuvasti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DACFBE-D75D-4D2F-9812-FEE955C06DC7}"/>
              </a:ext>
            </a:extLst>
          </p:cNvPr>
          <p:cNvSpPr txBox="1"/>
          <p:nvPr/>
        </p:nvSpPr>
        <p:spPr>
          <a:xfrm>
            <a:off x="-5690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tavoite ja rooli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048218B-E42D-461A-97B0-F71E6D63F1D1}"/>
              </a:ext>
            </a:extLst>
          </p:cNvPr>
          <p:cNvSpPr txBox="1"/>
          <p:nvPr/>
        </p:nvSpPr>
        <p:spPr>
          <a:xfrm>
            <a:off x="2442582" y="62753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tuotokset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C30CB3A-3B5D-4845-AE6C-52E56FB088C1}"/>
              </a:ext>
            </a:extLst>
          </p:cNvPr>
          <p:cNvSpPr txBox="1"/>
          <p:nvPr/>
        </p:nvSpPr>
        <p:spPr>
          <a:xfrm>
            <a:off x="4788024" y="62753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välineet ja toimintatavat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4A10914-83C8-48E7-A454-9EBBDA07A654}"/>
              </a:ext>
            </a:extLst>
          </p:cNvPr>
          <p:cNvSpPr txBox="1"/>
          <p:nvPr/>
        </p:nvSpPr>
        <p:spPr>
          <a:xfrm>
            <a:off x="56044" y="3765063"/>
            <a:ext cx="4824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Yhteistyön koordinointi, arviointi ja kehittäminen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A5DDC82-B3B1-43B9-8871-9B173E93B70B}"/>
              </a:ext>
            </a:extLst>
          </p:cNvPr>
          <p:cNvSpPr/>
          <p:nvPr/>
        </p:nvSpPr>
        <p:spPr>
          <a:xfrm>
            <a:off x="4824471" y="859925"/>
            <a:ext cx="2129418" cy="300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Yhteistyön vahvistaminen toiminnan suunnittelu- ja toteutusprosessin eri vaiheissa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Jatkuva yhteinen visio- ja tavoitesuunnitteluprosessi, jossa muodostetaan yhteisiä painotuksia ja tehdään keskinäistä työnjakoa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Yhteinen vuosikello (hallitusohjelman, </a:t>
            </a:r>
            <a:r>
              <a:rPr kumimoji="0" lang="fi-FI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tts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toimialojen ja yhteistyöryhmien vuosikellojen yhteensovittaminen)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Syötteiden kerääminen uusista ratkaisuista ja toteutustavoista innovaatioiden pohjaksi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700" dirty="0">
                <a:solidFill>
                  <a:schemeClr val="tx1"/>
                </a:solidFill>
              </a:rPr>
              <a:t>Hankkeiden ja kehittämisohjelmien kokonaisohjaus fasilitoidusti. 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Vaikka jokainen vastaakin omasta kehittämistyöstään, hankkeiden kokonaisohjaukseen osallistuminen voisi olla edellytys hankerahoituksen saamiselle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Hankkeiden ja kehittyvän palvelutoiminnan kustannusvaikutusten ennakointi ja seuranta yhdessä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Vaikuttavuuden arvioinnin perusteiden tuottaminen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800" dirty="0">
                <a:solidFill>
                  <a:schemeClr val="tx1"/>
                </a:solidFill>
                <a:latin typeface="Arial"/>
              </a:rPr>
              <a:t>Riittävä valtion rahoitus toimintaan</a:t>
            </a:r>
            <a:endParaRPr kumimoji="0" lang="fi-FI" sz="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C36E6E5-8C75-46D0-B237-77C24918E472}"/>
              </a:ext>
            </a:extLst>
          </p:cNvPr>
          <p:cNvSpPr/>
          <p:nvPr/>
        </p:nvSpPr>
        <p:spPr>
          <a:xfrm>
            <a:off x="7027524" y="856308"/>
            <a:ext cx="2008972" cy="30084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Toiminta on siiloja purkavaa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Toimialojen ja virastojen välisen yhteistyön rakentaminen tietoalueiden, ilmiöiden, palveluekosysteemien ja asiakastarpeiden mukaisesti.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Tehtävänä tuoda kaikkien toimijoiden näkökulmat yhteen varmistaen, että mukana yhteistyössä ovat valtionhallinnon toimijat, kunnat ja aluetoimijat sekä julkinen hallinto kokonaisuutena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Eri tasoilla (GOV, KA, </a:t>
            </a:r>
            <a:r>
              <a:rPr kumimoji="0" lang="fi-FI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titu</a:t>
            </a: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kehittäminen, palvelutoiminta) toimivien asetettujen yhteistyöryhmien keskinäisen yhteistyön vahvistaminen (toiminnan kerroksellisuus)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Valmistelutyö tietoalueiden, ilmiöiden, palveluekosysteemien ja asiakastarpeiden mukaisissa asiantuntijaryhmissä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Valmistelutyön tuotokset viedään kokoavaan käsittelyyn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Osallistuu hallitusohjelman valmisteluun ja toteutukseen jatkuvasti</a:t>
            </a:r>
          </a:p>
        </p:txBody>
      </p:sp>
    </p:spTree>
    <p:extLst>
      <p:ext uri="{BB962C8B-B14F-4D97-AF65-F5344CB8AC3E}">
        <p14:creationId xmlns:p14="http://schemas.microsoft.com/office/powerpoint/2010/main" val="9671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4AE89-A965-4F20-B2D3-4029C041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TP4 A-ryhmän toiminta kevään 2020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92DBB6-B52A-440D-9710-0525E74B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15566"/>
            <a:ext cx="8316480" cy="3672408"/>
          </a:xfrm>
        </p:spPr>
        <p:txBody>
          <a:bodyPr/>
          <a:lstStyle/>
          <a:p>
            <a:r>
              <a:rPr lang="fi-FI" sz="1600" dirty="0"/>
              <a:t>Muodostetaan TP4-ryhmästä verkostoja fasilitoivan koordinaatioryhmän kokeiluversio</a:t>
            </a:r>
          </a:p>
          <a:p>
            <a:pPr lvl="1"/>
            <a:r>
              <a:rPr lang="fi-FI" sz="1200" dirty="0"/>
              <a:t>Kokoonpanoa ja toimintaa kokeillaan, arvioidaan ja muovataan kevään ajan</a:t>
            </a:r>
          </a:p>
          <a:p>
            <a:pPr lvl="1"/>
            <a:r>
              <a:rPr lang="fi-FI" sz="1200" dirty="0"/>
              <a:t>Ryhmän tulisi olla monipuolinen ja laajapohjainen, mutta toisaalta ei liian iso. Ketkä haluavat erityisesti olla mukana? Keiden tulisi olla mukana?</a:t>
            </a:r>
          </a:p>
          <a:p>
            <a:pPr lvl="1"/>
            <a:r>
              <a:rPr lang="fi-FI" sz="1200" dirty="0"/>
              <a:t>Mukana ainakin koordinaatioryhmän fasilitaattori (työpari?) sekä 1-2 edustajaa (”primus moottoria”) niistä verkostoista/ekosysteemeistä, joiden </a:t>
            </a:r>
            <a:r>
              <a:rPr lang="fi-FI" sz="1200" dirty="0" err="1"/>
              <a:t>yhteentoimivuutta</a:t>
            </a:r>
            <a:r>
              <a:rPr lang="fi-FI" sz="1200" dirty="0"/>
              <a:t> kehitetään</a:t>
            </a:r>
          </a:p>
          <a:p>
            <a:pPr lvl="1"/>
            <a:r>
              <a:rPr lang="fi-FI" sz="1200" dirty="0"/>
              <a:t>Koordinaatioryhmään voidaan tarpeen mukaan kutsua mukaan myös muita toimijoita</a:t>
            </a:r>
          </a:p>
          <a:p>
            <a:r>
              <a:rPr lang="fi-FI" sz="1600" dirty="0"/>
              <a:t>Kootaan verkostojen (ekosysteemien) </a:t>
            </a:r>
            <a:r>
              <a:rPr lang="fi-FI" sz="1600" dirty="0" err="1"/>
              <a:t>yhteentoimivuuteen</a:t>
            </a:r>
            <a:r>
              <a:rPr lang="fi-FI" sz="1600" dirty="0"/>
              <a:t> liittyviä tarpeita asetettujen ryhmien käsiteltäväksi</a:t>
            </a:r>
          </a:p>
          <a:p>
            <a:pPr lvl="1"/>
            <a:r>
              <a:rPr lang="fi-FI" sz="1200" dirty="0"/>
              <a:t>Kutsutaan verkostoja, ekosysteemejä ja ”</a:t>
            </a:r>
            <a:r>
              <a:rPr lang="fi-FI" sz="1200" dirty="0" err="1"/>
              <a:t>caseja</a:t>
            </a:r>
            <a:r>
              <a:rPr lang="fi-FI" sz="1200" dirty="0"/>
              <a:t>” kertomaan omista tarpeistaan TP4-ryhmän seuraaviin kokouksiin</a:t>
            </a:r>
          </a:p>
          <a:p>
            <a:pPr lvl="1"/>
            <a:r>
              <a:rPr lang="fi-FI" sz="1200" dirty="0"/>
              <a:t>Päätetään yhdessä verkostojen/ekosysteemien ja asetettujen ryhmien kanssa fokusalueet, joiden puitteissa aletaan toimia</a:t>
            </a:r>
          </a:p>
          <a:p>
            <a:r>
              <a:rPr lang="fi-FI" sz="1600" dirty="0"/>
              <a:t>Tehdään yhteistyötä asetettujen ryhmien kanssa sitä mukaa, kun ne aloittavat toimintansa</a:t>
            </a:r>
          </a:p>
          <a:p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876291-5B40-4937-8CAA-7349187B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4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716E85-34DC-43B2-A667-619AE809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5D3074-FE7C-4A97-8AA4-8671FFDD0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33035"/>
            <a:ext cx="8261841" cy="3584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600" dirty="0"/>
              <a:t>Keskustele 24.1.2020 kokouksen tuotoksista omassa organisaatiossasi: Miltä asetettujen ryhmien, verkostojen ja koordinaatioryhmän kokonaisuus vaikuttaa? Kehittämisehdotuksia? </a:t>
            </a:r>
          </a:p>
          <a:p>
            <a:pPr lvl="1"/>
            <a:r>
              <a:rPr lang="fi-FI" sz="1200" dirty="0"/>
              <a:t>Tuo viestit omasta organisaatiostasi seuraavaan kokoukseen 19.2.2020</a:t>
            </a:r>
          </a:p>
          <a:p>
            <a:r>
              <a:rPr lang="fi-FI" sz="1600" dirty="0">
                <a:cs typeface="Arial"/>
              </a:rPr>
              <a:t>Pohdi verkostoja fasilitoivan koordinaatioryhmän kokoonpanoa: Keiden tulisi ainakin olla mukana? Mitkä näkökulmat ja organisaatiot tulisi ainakin olla edustettuna? Millä ehdoilla sinä itse ja/tai organisaatiosi edustaja olisi halukas osallistumaan?</a:t>
            </a:r>
          </a:p>
          <a:p>
            <a:pPr marL="718820" lvl="1" indent="-363220"/>
            <a:r>
              <a:rPr lang="fi-FI" sz="1200" dirty="0">
                <a:cs typeface="Arial"/>
              </a:rPr>
              <a:t>Valmistele oma ja organisaatiosi vastaus seuraavaan kokoukseen 19.2.2020</a:t>
            </a:r>
          </a:p>
          <a:p>
            <a:r>
              <a:rPr lang="fi-FI" sz="1600" dirty="0"/>
              <a:t>Pohdi: Mitä verkostoja ja ekosysteemejä koordinaatioryhmän ja asetettujen ryhmien tulisi kuulla kevään 2020 aikana tiedonhallinnan </a:t>
            </a:r>
            <a:r>
              <a:rPr lang="fi-FI" sz="1600" dirty="0" err="1"/>
              <a:t>yhteentoimivuuden</a:t>
            </a:r>
            <a:r>
              <a:rPr lang="fi-FI" sz="1600" dirty="0"/>
              <a:t> kehittämiseksi?</a:t>
            </a:r>
          </a:p>
          <a:p>
            <a:pPr lvl="1"/>
            <a:r>
              <a:rPr lang="fi-FI" sz="1200" dirty="0"/>
              <a:t>Kysy verkostojen/ekosysteemien edustajilta halukkuudesta ja mahdollisuudesta osallistua TP4-ryhmän seuraaviin kokouksiin (19.2., 25.3., 22.4. ja/tai 26.5.) kertomaan tarpeistaan ja näkemyksistään</a:t>
            </a:r>
          </a:p>
          <a:p>
            <a:pPr lvl="1"/>
            <a:r>
              <a:rPr lang="fi-FI" sz="1200" dirty="0"/>
              <a:t>Koordinoi verkoston/ekosysteemin osallistuminen tuleviin kokouksiin Heikki Talkkarin (</a:t>
            </a:r>
            <a:r>
              <a:rPr lang="fi-FI" sz="1200" dirty="0">
                <a:hlinkClick r:id="rId2"/>
              </a:rPr>
              <a:t>heikki.talkkari@vm.fi</a:t>
            </a:r>
            <a:r>
              <a:rPr lang="fi-FI" sz="1200" dirty="0"/>
              <a:t>) kanssa</a:t>
            </a:r>
          </a:p>
          <a:p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9D9F48-1831-4450-BC98-8C067E3D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154702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4AB46-40C8-45A0-A78A-E4CB9D00C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36DBE-6C7E-4CD5-A1C3-A89EBB2C89D0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bb82943-49da-4504-a2f3-a33fb2eb95f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E6AE60-BAF6-4062-B235-AB5903E1F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0</TotalTime>
  <Words>1092</Words>
  <Application>Microsoft Office PowerPoint</Application>
  <PresentationFormat>Näytössä katseltava esitys (16:9)</PresentationFormat>
  <Paragraphs>100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Verdana</vt:lpstr>
      <vt:lpstr>VM_malliesitys_laajakuva_fin</vt:lpstr>
      <vt:lpstr>Tiedonhallinnan yhteistyö ja informaatio-ohjaus  TP4 kokous 24.1.2020 tuotokset</vt:lpstr>
      <vt:lpstr>Käsitellyt kysymykset</vt:lpstr>
      <vt:lpstr>Yhteenveto keskustelun tuotoksista</vt:lpstr>
      <vt:lpstr>Asetettavien ryhmien toiminta</vt:lpstr>
      <vt:lpstr>Verkostoja fasilitoivan koordinaatioryhmän toiminta</vt:lpstr>
      <vt:lpstr>Verkostojen fasilitoinnin toimintamalli (kokeiluversio, kehitetään keväällä 2020)</vt:lpstr>
      <vt:lpstr>TP4 A-ryhmän toiminta kevään 2020 aikana</vt:lpstr>
      <vt:lpstr>Välitehtävä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Tommi.Oikarinen@vm.fi</dc:creator>
  <cp:lastModifiedBy>Kettunen Elisa</cp:lastModifiedBy>
  <cp:revision>660</cp:revision>
  <dcterms:created xsi:type="dcterms:W3CDTF">2017-11-03T10:10:22Z</dcterms:created>
  <dcterms:modified xsi:type="dcterms:W3CDTF">2020-02-12T12:49:34Z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