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1" r:id="rId2"/>
    <p:sldId id="606" r:id="rId3"/>
    <p:sldId id="342" r:id="rId4"/>
    <p:sldId id="303" r:id="rId5"/>
    <p:sldId id="343" r:id="rId6"/>
    <p:sldId id="317" r:id="rId7"/>
    <p:sldId id="620" r:id="rId8"/>
    <p:sldId id="621" r:id="rId9"/>
    <p:sldId id="607" r:id="rId10"/>
    <p:sldId id="261" r:id="rId11"/>
    <p:sldId id="309" r:id="rId12"/>
    <p:sldId id="263" r:id="rId13"/>
    <p:sldId id="310" r:id="rId14"/>
    <p:sldId id="314" r:id="rId15"/>
    <p:sldId id="315" r:id="rId16"/>
    <p:sldId id="321" r:id="rId17"/>
    <p:sldId id="322" r:id="rId18"/>
    <p:sldId id="331" r:id="rId19"/>
    <p:sldId id="325" r:id="rId20"/>
    <p:sldId id="326" r:id="rId21"/>
    <p:sldId id="327" r:id="rId22"/>
    <p:sldId id="308" r:id="rId23"/>
    <p:sldId id="318" r:id="rId24"/>
    <p:sldId id="319" r:id="rId25"/>
    <p:sldId id="320" r:id="rId26"/>
    <p:sldId id="323" r:id="rId27"/>
    <p:sldId id="324" r:id="rId28"/>
    <p:sldId id="328" r:id="rId29"/>
    <p:sldId id="340" r:id="rId30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52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Vaalea tyyli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861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Järvensivu" userId="917f2803076bb414" providerId="LiveId" clId="{FF7F5DEC-3C79-4971-900F-E3EF5117211B}"/>
    <pc:docChg chg="modSld">
      <pc:chgData name="Timo Järvensivu" userId="917f2803076bb414" providerId="LiveId" clId="{FF7F5DEC-3C79-4971-900F-E3EF5117211B}" dt="2019-09-04T06:04:20.900" v="1" actId="20577"/>
      <pc:docMkLst>
        <pc:docMk/>
      </pc:docMkLst>
      <pc:sldChg chg="modSp">
        <pc:chgData name="Timo Järvensivu" userId="917f2803076bb414" providerId="LiveId" clId="{FF7F5DEC-3C79-4971-900F-E3EF5117211B}" dt="2019-09-04T06:04:20.900" v="1" actId="20577"/>
        <pc:sldMkLst>
          <pc:docMk/>
          <pc:sldMk cId="3547516973" sldId="341"/>
        </pc:sldMkLst>
        <pc:spChg chg="mod">
          <ac:chgData name="Timo Järvensivu" userId="917f2803076bb414" providerId="LiveId" clId="{FF7F5DEC-3C79-4971-900F-E3EF5117211B}" dt="2019-09-04T06:04:20.900" v="1" actId="20577"/>
          <ac:spMkLst>
            <pc:docMk/>
            <pc:sldMk cId="3547516973" sldId="341"/>
            <ac:spMk id="2" creationId="{01E75B00-3A56-48F9-B111-89FC342C98F9}"/>
          </ac:spMkLst>
        </pc:spChg>
      </pc:sldChg>
    </pc:docChg>
  </pc:docChgLst>
  <pc:docChgLst>
    <pc:chgData name="Timo Järvensivu" userId="917f2803076bb414" providerId="LiveId" clId="{FF8AA6F5-B132-4AFB-8B8A-B3E54CEAFD55}"/>
    <pc:docChg chg="delSld modSld sldOrd">
      <pc:chgData name="Timo Järvensivu" userId="917f2803076bb414" providerId="LiveId" clId="{FF8AA6F5-B132-4AFB-8B8A-B3E54CEAFD55}" dt="2019-09-04T05:51:21.416" v="24"/>
      <pc:docMkLst>
        <pc:docMk/>
      </pc:docMkLst>
      <pc:sldChg chg="del">
        <pc:chgData name="Timo Järvensivu" userId="917f2803076bb414" providerId="LiveId" clId="{FF8AA6F5-B132-4AFB-8B8A-B3E54CEAFD55}" dt="2019-09-04T05:50:25.737" v="2" actId="2696"/>
        <pc:sldMkLst>
          <pc:docMk/>
          <pc:sldMk cId="3131483541" sldId="299"/>
        </pc:sldMkLst>
      </pc:sldChg>
      <pc:sldChg chg="del">
        <pc:chgData name="Timo Järvensivu" userId="917f2803076bb414" providerId="LiveId" clId="{FF8AA6F5-B132-4AFB-8B8A-B3E54CEAFD55}" dt="2019-09-04T05:50:25.737" v="1" actId="2696"/>
        <pc:sldMkLst>
          <pc:docMk/>
          <pc:sldMk cId="3760881448" sldId="300"/>
        </pc:sldMkLst>
      </pc:sldChg>
      <pc:sldChg chg="del">
        <pc:chgData name="Timo Järvensivu" userId="917f2803076bb414" providerId="LiveId" clId="{FF8AA6F5-B132-4AFB-8B8A-B3E54CEAFD55}" dt="2019-09-04T05:50:25.737" v="0" actId="2696"/>
        <pc:sldMkLst>
          <pc:docMk/>
          <pc:sldMk cId="958652429" sldId="302"/>
        </pc:sldMkLst>
      </pc:sldChg>
      <pc:sldChg chg="del">
        <pc:chgData name="Timo Järvensivu" userId="917f2803076bb414" providerId="LiveId" clId="{FF8AA6F5-B132-4AFB-8B8A-B3E54CEAFD55}" dt="2019-09-04T05:50:30.400" v="4" actId="2696"/>
        <pc:sldMkLst>
          <pc:docMk/>
          <pc:sldMk cId="2491271349" sldId="305"/>
        </pc:sldMkLst>
      </pc:sldChg>
      <pc:sldChg chg="del">
        <pc:chgData name="Timo Järvensivu" userId="917f2803076bb414" providerId="LiveId" clId="{FF8AA6F5-B132-4AFB-8B8A-B3E54CEAFD55}" dt="2019-09-04T05:50:30.416" v="5" actId="2696"/>
        <pc:sldMkLst>
          <pc:docMk/>
          <pc:sldMk cId="2947901232" sldId="306"/>
        </pc:sldMkLst>
      </pc:sldChg>
      <pc:sldChg chg="del">
        <pc:chgData name="Timo Järvensivu" userId="917f2803076bb414" providerId="LiveId" clId="{FF8AA6F5-B132-4AFB-8B8A-B3E54CEAFD55}" dt="2019-09-04T05:50:47.965" v="11" actId="2696"/>
        <pc:sldMkLst>
          <pc:docMk/>
          <pc:sldMk cId="3572063993" sldId="316"/>
        </pc:sldMkLst>
      </pc:sldChg>
      <pc:sldChg chg="modTransition">
        <pc:chgData name="Timo Järvensivu" userId="917f2803076bb414" providerId="LiveId" clId="{FF8AA6F5-B132-4AFB-8B8A-B3E54CEAFD55}" dt="2019-09-04T05:50:57.159" v="12"/>
        <pc:sldMkLst>
          <pc:docMk/>
          <pc:sldMk cId="4084166001" sldId="320"/>
        </pc:sldMkLst>
      </pc:sldChg>
      <pc:sldChg chg="del">
        <pc:chgData name="Timo Järvensivu" userId="917f2803076bb414" providerId="LiveId" clId="{FF8AA6F5-B132-4AFB-8B8A-B3E54CEAFD55}" dt="2019-09-04T05:51:08.327" v="15" actId="2696"/>
        <pc:sldMkLst>
          <pc:docMk/>
          <pc:sldMk cId="658559669" sldId="329"/>
        </pc:sldMkLst>
      </pc:sldChg>
      <pc:sldChg chg="del">
        <pc:chgData name="Timo Järvensivu" userId="917f2803076bb414" providerId="LiveId" clId="{FF8AA6F5-B132-4AFB-8B8A-B3E54CEAFD55}" dt="2019-09-04T05:51:08.311" v="14" actId="2696"/>
        <pc:sldMkLst>
          <pc:docMk/>
          <pc:sldMk cId="222077185" sldId="330"/>
        </pc:sldMkLst>
      </pc:sldChg>
      <pc:sldChg chg="del">
        <pc:chgData name="Timo Järvensivu" userId="917f2803076bb414" providerId="LiveId" clId="{FF8AA6F5-B132-4AFB-8B8A-B3E54CEAFD55}" dt="2019-09-04T05:51:08.389" v="17" actId="2696"/>
        <pc:sldMkLst>
          <pc:docMk/>
          <pc:sldMk cId="614338289" sldId="332"/>
        </pc:sldMkLst>
      </pc:sldChg>
      <pc:sldChg chg="del">
        <pc:chgData name="Timo Järvensivu" userId="917f2803076bb414" providerId="LiveId" clId="{FF8AA6F5-B132-4AFB-8B8A-B3E54CEAFD55}" dt="2019-09-04T05:51:08.342" v="16" actId="2696"/>
        <pc:sldMkLst>
          <pc:docMk/>
          <pc:sldMk cId="1696059870" sldId="333"/>
        </pc:sldMkLst>
      </pc:sldChg>
      <pc:sldChg chg="del">
        <pc:chgData name="Timo Järvensivu" userId="917f2803076bb414" providerId="LiveId" clId="{FF8AA6F5-B132-4AFB-8B8A-B3E54CEAFD55}" dt="2019-09-04T05:51:08.389" v="18" actId="2696"/>
        <pc:sldMkLst>
          <pc:docMk/>
          <pc:sldMk cId="1552014960" sldId="334"/>
        </pc:sldMkLst>
      </pc:sldChg>
      <pc:sldChg chg="del">
        <pc:chgData name="Timo Järvensivu" userId="917f2803076bb414" providerId="LiveId" clId="{FF8AA6F5-B132-4AFB-8B8A-B3E54CEAFD55}" dt="2019-09-04T05:51:08.405" v="19" actId="2696"/>
        <pc:sldMkLst>
          <pc:docMk/>
          <pc:sldMk cId="13139475" sldId="335"/>
        </pc:sldMkLst>
      </pc:sldChg>
      <pc:sldChg chg="del">
        <pc:chgData name="Timo Järvensivu" userId="917f2803076bb414" providerId="LiveId" clId="{FF8AA6F5-B132-4AFB-8B8A-B3E54CEAFD55}" dt="2019-09-04T05:51:08.420" v="20" actId="2696"/>
        <pc:sldMkLst>
          <pc:docMk/>
          <pc:sldMk cId="4013653809" sldId="336"/>
        </pc:sldMkLst>
      </pc:sldChg>
      <pc:sldChg chg="del">
        <pc:chgData name="Timo Järvensivu" userId="917f2803076bb414" providerId="LiveId" clId="{FF8AA6F5-B132-4AFB-8B8A-B3E54CEAFD55}" dt="2019-09-04T05:51:08.420" v="21" actId="2696"/>
        <pc:sldMkLst>
          <pc:docMk/>
          <pc:sldMk cId="338307491" sldId="337"/>
        </pc:sldMkLst>
      </pc:sldChg>
      <pc:sldChg chg="del">
        <pc:chgData name="Timo Järvensivu" userId="917f2803076bb414" providerId="LiveId" clId="{FF8AA6F5-B132-4AFB-8B8A-B3E54CEAFD55}" dt="2019-09-04T05:51:08.436" v="22" actId="2696"/>
        <pc:sldMkLst>
          <pc:docMk/>
          <pc:sldMk cId="2841331862" sldId="338"/>
        </pc:sldMkLst>
      </pc:sldChg>
      <pc:sldChg chg="del">
        <pc:chgData name="Timo Järvensivu" userId="917f2803076bb414" providerId="LiveId" clId="{FF8AA6F5-B132-4AFB-8B8A-B3E54CEAFD55}" dt="2019-09-04T05:51:08.467" v="23" actId="2696"/>
        <pc:sldMkLst>
          <pc:docMk/>
          <pc:sldMk cId="3673232266" sldId="339"/>
        </pc:sldMkLst>
      </pc:sldChg>
      <pc:sldChg chg="del">
        <pc:chgData name="Timo Järvensivu" userId="917f2803076bb414" providerId="LiveId" clId="{FF8AA6F5-B132-4AFB-8B8A-B3E54CEAFD55}" dt="2019-09-04T05:50:34.592" v="7" actId="2696"/>
        <pc:sldMkLst>
          <pc:docMk/>
          <pc:sldMk cId="2905870236" sldId="581"/>
        </pc:sldMkLst>
      </pc:sldChg>
      <pc:sldChg chg="del">
        <pc:chgData name="Timo Järvensivu" userId="917f2803076bb414" providerId="LiveId" clId="{FF8AA6F5-B132-4AFB-8B8A-B3E54CEAFD55}" dt="2019-09-04T05:51:04.172" v="13" actId="2696"/>
        <pc:sldMkLst>
          <pc:docMk/>
          <pc:sldMk cId="358689687" sldId="582"/>
        </pc:sldMkLst>
      </pc:sldChg>
      <pc:sldChg chg="del">
        <pc:chgData name="Timo Järvensivu" userId="917f2803076bb414" providerId="LiveId" clId="{FF8AA6F5-B132-4AFB-8B8A-B3E54CEAFD55}" dt="2019-09-04T05:50:34.592" v="6" actId="2696"/>
        <pc:sldMkLst>
          <pc:docMk/>
          <pc:sldMk cId="1202434246" sldId="583"/>
        </pc:sldMkLst>
      </pc:sldChg>
      <pc:sldChg chg="del">
        <pc:chgData name="Timo Järvensivu" userId="917f2803076bb414" providerId="LiveId" clId="{FF8AA6F5-B132-4AFB-8B8A-B3E54CEAFD55}" dt="2019-09-04T05:50:25.752" v="3" actId="2696"/>
        <pc:sldMkLst>
          <pc:docMk/>
          <pc:sldMk cId="1019066708" sldId="605"/>
        </pc:sldMkLst>
      </pc:sldChg>
      <pc:sldChg chg="del">
        <pc:chgData name="Timo Järvensivu" userId="917f2803076bb414" providerId="LiveId" clId="{FF8AA6F5-B132-4AFB-8B8A-B3E54CEAFD55}" dt="2019-09-04T05:50:41.607" v="9" actId="2696"/>
        <pc:sldMkLst>
          <pc:docMk/>
          <pc:sldMk cId="3407780427" sldId="615"/>
        </pc:sldMkLst>
      </pc:sldChg>
      <pc:sldChg chg="del">
        <pc:chgData name="Timo Järvensivu" userId="917f2803076bb414" providerId="LiveId" clId="{FF8AA6F5-B132-4AFB-8B8A-B3E54CEAFD55}" dt="2019-09-04T05:50:41.623" v="10" actId="2696"/>
        <pc:sldMkLst>
          <pc:docMk/>
          <pc:sldMk cId="1923836056" sldId="618"/>
        </pc:sldMkLst>
      </pc:sldChg>
      <pc:sldChg chg="del">
        <pc:chgData name="Timo Järvensivu" userId="917f2803076bb414" providerId="LiveId" clId="{FF8AA6F5-B132-4AFB-8B8A-B3E54CEAFD55}" dt="2019-09-04T05:50:41.591" v="8" actId="2696"/>
        <pc:sldMkLst>
          <pc:docMk/>
          <pc:sldMk cId="2608952080" sldId="619"/>
        </pc:sldMkLst>
      </pc:sldChg>
      <pc:sldChg chg="ord">
        <pc:chgData name="Timo Järvensivu" userId="917f2803076bb414" providerId="LiveId" clId="{FF8AA6F5-B132-4AFB-8B8A-B3E54CEAFD55}" dt="2019-09-04T05:51:21.416" v="24"/>
        <pc:sldMkLst>
          <pc:docMk/>
          <pc:sldMk cId="3572470566" sldId="62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5C6-54DE-477F-A9D4-92974839FAC4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239B-5D8E-4400-9465-7ADCC9F13D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493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5C6-54DE-477F-A9D4-92974839FAC4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239B-5D8E-4400-9465-7ADCC9F13D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971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5C6-54DE-477F-A9D4-92974839FAC4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239B-5D8E-4400-9465-7ADCC9F13D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52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5C6-54DE-477F-A9D4-92974839FAC4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239B-5D8E-4400-9465-7ADCC9F13D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021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5C6-54DE-477F-A9D4-92974839FAC4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239B-5D8E-4400-9465-7ADCC9F13D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381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5C6-54DE-477F-A9D4-92974839FAC4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239B-5D8E-4400-9465-7ADCC9F13D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80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5C6-54DE-477F-A9D4-92974839FAC4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239B-5D8E-4400-9465-7ADCC9F13D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865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5C6-54DE-477F-A9D4-92974839FAC4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239B-5D8E-4400-9465-7ADCC9F13D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825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5C6-54DE-477F-A9D4-92974839FAC4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239B-5D8E-4400-9465-7ADCC9F13D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423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5C6-54DE-477F-A9D4-92974839FAC4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239B-5D8E-4400-9465-7ADCC9F13D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19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5C6-54DE-477F-A9D4-92974839FAC4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239B-5D8E-4400-9465-7ADCC9F13D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33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6FEC75C6-54DE-477F-A9D4-92974839FAC4}" type="datetimeFigureOut">
              <a:rPr lang="fi-FI" smtClean="0"/>
              <a:pPr/>
              <a:t>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587C239B-5D8E-4400-9465-7ADCC9F13D7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71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13" Type="http://schemas.openxmlformats.org/officeDocument/2006/relationships/image" Target="../media/image35.tiff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34.tiff"/><Relationship Id="rId2" Type="http://schemas.openxmlformats.org/officeDocument/2006/relationships/image" Target="../media/image27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tiff"/><Relationship Id="rId5" Type="http://schemas.microsoft.com/office/2007/relationships/hdphoto" Target="../media/hdphoto8.wdp"/><Relationship Id="rId15" Type="http://schemas.openxmlformats.org/officeDocument/2006/relationships/image" Target="../media/image37.tiff"/><Relationship Id="rId10" Type="http://schemas.openxmlformats.org/officeDocument/2006/relationships/image" Target="../media/image32.tiff"/><Relationship Id="rId4" Type="http://schemas.openxmlformats.org/officeDocument/2006/relationships/image" Target="../media/image28.png"/><Relationship Id="rId9" Type="http://schemas.openxmlformats.org/officeDocument/2006/relationships/image" Target="../media/image31.tiff"/><Relationship Id="rId14" Type="http://schemas.openxmlformats.org/officeDocument/2006/relationships/image" Target="../media/image36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E75B00-3A56-48F9-B111-89FC342C9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115428"/>
            <a:ext cx="7772400" cy="2387600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chemeClr val="accent1"/>
                </a:solidFill>
              </a:rPr>
              <a:t>Tiedonhallinnan yhteistyö ja </a:t>
            </a:r>
            <a:br>
              <a:rPr lang="fi-FI" sz="3600" b="1" dirty="0">
                <a:solidFill>
                  <a:schemeClr val="accent1"/>
                </a:solidFill>
              </a:rPr>
            </a:br>
            <a:r>
              <a:rPr lang="fi-FI" sz="3600" b="1" dirty="0">
                <a:solidFill>
                  <a:schemeClr val="accent1"/>
                </a:solidFill>
              </a:rPr>
              <a:t>informaatio-ohjaus</a:t>
            </a:r>
            <a:br>
              <a:rPr lang="fi-FI" sz="3600" b="1" dirty="0">
                <a:solidFill>
                  <a:schemeClr val="accent1"/>
                </a:solidFill>
              </a:rPr>
            </a:br>
            <a:br>
              <a:rPr lang="fi-FI" sz="3600" b="1" dirty="0">
                <a:solidFill>
                  <a:schemeClr val="accent1"/>
                </a:solidFill>
              </a:rPr>
            </a:br>
            <a:r>
              <a:rPr lang="fi-FI" sz="3600" b="1" dirty="0">
                <a:solidFill>
                  <a:schemeClr val="accent1"/>
                </a:solidFill>
              </a:rPr>
              <a:t>TP4 </a:t>
            </a:r>
            <a:r>
              <a:rPr lang="fi-FI" sz="3600" b="1">
                <a:solidFill>
                  <a:schemeClr val="accent1"/>
                </a:solidFill>
              </a:rPr>
              <a:t>kokous 4.9.2019</a:t>
            </a:r>
            <a:br>
              <a:rPr lang="fi-FI" sz="4400" b="1" dirty="0">
                <a:solidFill>
                  <a:schemeClr val="accent1"/>
                </a:solidFill>
              </a:rPr>
            </a:br>
            <a:br>
              <a:rPr lang="fi-FI" sz="4400" dirty="0">
                <a:solidFill>
                  <a:schemeClr val="accent1"/>
                </a:solidFill>
              </a:rPr>
            </a:br>
            <a:br>
              <a:rPr lang="fi-FI" sz="4000" dirty="0">
                <a:solidFill>
                  <a:schemeClr val="accent1"/>
                </a:solidFill>
              </a:rPr>
            </a:br>
            <a:r>
              <a:rPr lang="fi-FI" sz="4000" b="1" dirty="0"/>
              <a:t>Verkostojen johtaminen</a:t>
            </a:r>
            <a:br>
              <a:rPr lang="fi-FI" sz="4000" dirty="0"/>
            </a:br>
            <a:r>
              <a:rPr lang="fi-FI" sz="2800" dirty="0"/>
              <a:t>KTT Timo Järvensivu,</a:t>
            </a:r>
            <a:br>
              <a:rPr lang="fi-FI" sz="2800" dirty="0"/>
            </a:br>
            <a:r>
              <a:rPr lang="fi-FI" sz="2800" dirty="0"/>
              <a:t>verkostotyön asiantuntija ja kehittäjä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54751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56649C53-DE69-4BB3-8F44-B4A01081EC62}"/>
              </a:ext>
            </a:extLst>
          </p:cNvPr>
          <p:cNvGrpSpPr/>
          <p:nvPr/>
        </p:nvGrpSpPr>
        <p:grpSpPr>
          <a:xfrm>
            <a:off x="719704" y="793931"/>
            <a:ext cx="7613930" cy="6024788"/>
            <a:chOff x="1461945" y="591349"/>
            <a:chExt cx="6584532" cy="5210241"/>
          </a:xfrm>
        </p:grpSpPr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38F7EFE9-FE43-48A3-9E35-29048D02B1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1945" y="591349"/>
              <a:ext cx="6499358" cy="5059314"/>
            </a:xfrm>
            <a:prstGeom prst="rect">
              <a:avLst/>
            </a:prstGeom>
          </p:spPr>
        </p:pic>
        <p:sp>
          <p:nvSpPr>
            <p:cNvPr id="4" name="Tekstiruutu 3">
              <a:extLst>
                <a:ext uri="{FF2B5EF4-FFF2-40B4-BE49-F238E27FC236}">
                  <a16:creationId xmlns:a16="http://schemas.microsoft.com/office/drawing/2014/main" id="{8E8CF71F-83F6-40D9-8D0A-331D78C02787}"/>
                </a:ext>
              </a:extLst>
            </p:cNvPr>
            <p:cNvSpPr txBox="1"/>
            <p:nvPr/>
          </p:nvSpPr>
          <p:spPr>
            <a:xfrm>
              <a:off x="7155894" y="5455575"/>
              <a:ext cx="890583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dirty="0">
                  <a:latin typeface="Franklin Gothic Medium Cond" panose="020B0606030402020204" pitchFamily="34" charset="0"/>
                </a:rPr>
                <a:t>Aika</a:t>
              </a:r>
            </a:p>
          </p:txBody>
        </p:sp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EAD3E68E-AC07-4837-ACA9-1D69F0E3236B}"/>
                </a:ext>
              </a:extLst>
            </p:cNvPr>
            <p:cNvSpPr txBox="1"/>
            <p:nvPr/>
          </p:nvSpPr>
          <p:spPr>
            <a:xfrm>
              <a:off x="1816936" y="798511"/>
              <a:ext cx="1424529" cy="612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dirty="0">
                  <a:latin typeface="Franklin Gothic Medium Cond" panose="020B0606030402020204" pitchFamily="34" charset="0"/>
                </a:rPr>
                <a:t>Yhteisön luottamus</a:t>
              </a:r>
            </a:p>
          </p:txBody>
        </p: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E501E4FC-A7E6-4B2C-B9A5-6AC13416C2E6}"/>
                </a:ext>
              </a:extLst>
            </p:cNvPr>
            <p:cNvSpPr txBox="1"/>
            <p:nvPr/>
          </p:nvSpPr>
          <p:spPr>
            <a:xfrm>
              <a:off x="2040525" y="4100636"/>
              <a:ext cx="1283080" cy="558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Franklin Gothic Medium Cond" panose="020B0606030402020204" pitchFamily="34" charset="0"/>
                </a:rPr>
                <a:t>Haaste</a:t>
              </a:r>
              <a:br>
                <a:rPr lang="fi-FI" dirty="0">
                  <a:latin typeface="Franklin Gothic Medium Cond" panose="020B0606030402020204" pitchFamily="34" charset="0"/>
                </a:rPr>
              </a:br>
              <a:r>
                <a:rPr lang="fi-FI" dirty="0">
                  <a:latin typeface="Franklin Gothic Medium Cond" panose="020B0606030402020204" pitchFamily="34" charset="0"/>
                </a:rPr>
                <a:t>ja sen ratkaisu</a:t>
              </a:r>
            </a:p>
          </p:txBody>
        </p: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767739BD-9EA3-4059-91A2-2A60DF341FEA}"/>
                </a:ext>
              </a:extLst>
            </p:cNvPr>
            <p:cNvSpPr txBox="1"/>
            <p:nvPr/>
          </p:nvSpPr>
          <p:spPr>
            <a:xfrm>
              <a:off x="1750063" y="2717571"/>
              <a:ext cx="2109867" cy="798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i="1" dirty="0">
                  <a:latin typeface="Franklin Gothic Medium Cond" panose="020B0606030402020204" pitchFamily="34" charset="0"/>
                </a:rPr>
                <a:t>Vaihe 1:</a:t>
              </a:r>
            </a:p>
            <a:p>
              <a:pPr algn="ctr"/>
              <a:r>
                <a:rPr lang="fi-FI" i="1" dirty="0">
                  <a:latin typeface="Franklin Gothic Medium Cond" panose="020B0606030402020204" pitchFamily="34" charset="0"/>
                </a:rPr>
                <a:t>Haaste ja ratkaisu tuodaan yhteisölle ulkopuolelta</a:t>
              </a: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905EB663-DB5A-4A9F-87F4-6BCC94C2AC4C}"/>
                </a:ext>
              </a:extLst>
            </p:cNvPr>
            <p:cNvSpPr txBox="1"/>
            <p:nvPr/>
          </p:nvSpPr>
          <p:spPr>
            <a:xfrm>
              <a:off x="5632710" y="1801211"/>
              <a:ext cx="2413767" cy="1038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i="1" dirty="0">
                  <a:latin typeface="Franklin Gothic Medium Cond" panose="020B0606030402020204" pitchFamily="34" charset="0"/>
                </a:rPr>
                <a:t>Vaihe 2:</a:t>
              </a:r>
            </a:p>
            <a:p>
              <a:pPr algn="ctr"/>
              <a:r>
                <a:rPr lang="fi-FI" i="1" dirty="0">
                  <a:latin typeface="Franklin Gothic Medium Cond" panose="020B0606030402020204" pitchFamily="34" charset="0"/>
                </a:rPr>
                <a:t>Rakennetaan yhteisön luottamusta haasteeseen</a:t>
              </a:r>
              <a:br>
                <a:rPr lang="fi-FI" i="1" dirty="0">
                  <a:latin typeface="Franklin Gothic Medium Cond" panose="020B0606030402020204" pitchFamily="34" charset="0"/>
                </a:rPr>
              </a:br>
              <a:r>
                <a:rPr lang="fi-FI" i="1" dirty="0">
                  <a:latin typeface="Franklin Gothic Medium Cond" panose="020B0606030402020204" pitchFamily="34" charset="0"/>
                </a:rPr>
                <a:t>ja ratkaisuun</a:t>
              </a:r>
            </a:p>
          </p:txBody>
        </p:sp>
      </p:grpSp>
      <p:sp>
        <p:nvSpPr>
          <p:cNvPr id="10" name="Otsikko 1">
            <a:extLst>
              <a:ext uri="{FF2B5EF4-FFF2-40B4-BE49-F238E27FC236}">
                <a16:creationId xmlns:a16="http://schemas.microsoft.com/office/drawing/2014/main" id="{0ACB64AC-4408-437B-B6D4-0593A6B8AEB8}"/>
              </a:ext>
            </a:extLst>
          </p:cNvPr>
          <p:cNvSpPr txBox="1">
            <a:spLocks/>
          </p:cNvSpPr>
          <p:nvPr/>
        </p:nvSpPr>
        <p:spPr>
          <a:xfrm>
            <a:off x="628650" y="113255"/>
            <a:ext cx="7886700" cy="11789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fi-FI" sz="3600" dirty="0"/>
              <a:t>Kehittäminen toisten puolesta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5FE53FB-033E-41EF-AEE0-09278B86B36E}"/>
              </a:ext>
            </a:extLst>
          </p:cNvPr>
          <p:cNvSpPr txBox="1"/>
          <p:nvPr/>
        </p:nvSpPr>
        <p:spPr>
          <a:xfrm>
            <a:off x="79514" y="6601145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121925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F5B22E6-C8B3-4B6F-9488-E7E0A6ABFF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334" y="1812202"/>
            <a:ext cx="6691332" cy="3650872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C382F7FC-B6C8-47D5-BB40-76B899C9AEB0}"/>
              </a:ext>
            </a:extLst>
          </p:cNvPr>
          <p:cNvSpPr txBox="1">
            <a:spLocks/>
          </p:cNvSpPr>
          <p:nvPr/>
        </p:nvSpPr>
        <p:spPr>
          <a:xfrm>
            <a:off x="628650" y="485581"/>
            <a:ext cx="7886700" cy="11789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fi-FI" sz="3600" dirty="0"/>
              <a:t>Toisten puolesta kehittämisen noidankehä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95D8CB4-C154-4347-89EC-24038701F955}"/>
              </a:ext>
            </a:extLst>
          </p:cNvPr>
          <p:cNvSpPr txBox="1"/>
          <p:nvPr/>
        </p:nvSpPr>
        <p:spPr>
          <a:xfrm>
            <a:off x="79514" y="6601145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279822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7F5C2D23-976D-4296-93C1-FAD5319D3F87}"/>
              </a:ext>
            </a:extLst>
          </p:cNvPr>
          <p:cNvGrpSpPr/>
          <p:nvPr/>
        </p:nvGrpSpPr>
        <p:grpSpPr>
          <a:xfrm>
            <a:off x="699009" y="614321"/>
            <a:ext cx="7745981" cy="6243679"/>
            <a:chOff x="1084139" y="1122467"/>
            <a:chExt cx="6329981" cy="5102307"/>
          </a:xfrm>
        </p:grpSpPr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8642BA0A-2381-4C51-BBE4-301D2EDCB8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4139" y="1122467"/>
              <a:ext cx="6329981" cy="4916953"/>
            </a:xfrm>
            <a:prstGeom prst="rect">
              <a:avLst/>
            </a:prstGeom>
          </p:spPr>
        </p:pic>
        <p:sp>
          <p:nvSpPr>
            <p:cNvPr id="4" name="Tekstiruutu 3">
              <a:extLst>
                <a:ext uri="{FF2B5EF4-FFF2-40B4-BE49-F238E27FC236}">
                  <a16:creationId xmlns:a16="http://schemas.microsoft.com/office/drawing/2014/main" id="{2432EE6F-A1C2-45DE-8E65-2FF1E5F5808D}"/>
                </a:ext>
              </a:extLst>
            </p:cNvPr>
            <p:cNvSpPr txBox="1"/>
            <p:nvPr/>
          </p:nvSpPr>
          <p:spPr>
            <a:xfrm>
              <a:off x="6523537" y="5900547"/>
              <a:ext cx="890583" cy="324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dirty="0">
                  <a:latin typeface="Franklin Gothic Medium Cond" panose="020B0606030402020204" pitchFamily="34" charset="0"/>
                </a:rPr>
                <a:t>Aika</a:t>
              </a:r>
            </a:p>
          </p:txBody>
        </p:sp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B437FB63-047F-4B1E-AC71-2E9D5132B0C4}"/>
                </a:ext>
              </a:extLst>
            </p:cNvPr>
            <p:cNvSpPr txBox="1"/>
            <p:nvPr/>
          </p:nvSpPr>
          <p:spPr>
            <a:xfrm>
              <a:off x="1435932" y="1360493"/>
              <a:ext cx="1424529" cy="57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dirty="0">
                  <a:latin typeface="Franklin Gothic Medium Cond" panose="020B0606030402020204" pitchFamily="34" charset="0"/>
                </a:rPr>
                <a:t>Yhteisön luottamus</a:t>
              </a:r>
            </a:p>
          </p:txBody>
        </p: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035FCF1F-D36E-4132-980B-7AF876FA36D9}"/>
                </a:ext>
              </a:extLst>
            </p:cNvPr>
            <p:cNvSpPr txBox="1"/>
            <p:nvPr/>
          </p:nvSpPr>
          <p:spPr>
            <a:xfrm>
              <a:off x="5727660" y="1680256"/>
              <a:ext cx="1280914" cy="528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Franklin Gothic Medium Cond" panose="020B0606030402020204" pitchFamily="34" charset="0"/>
                </a:rPr>
                <a:t>Haaste</a:t>
              </a:r>
              <a:br>
                <a:rPr lang="fi-FI" dirty="0">
                  <a:latin typeface="Franklin Gothic Medium Cond" panose="020B0606030402020204" pitchFamily="34" charset="0"/>
                </a:rPr>
              </a:br>
              <a:r>
                <a:rPr lang="fi-FI" dirty="0">
                  <a:latin typeface="Franklin Gothic Medium Cond" panose="020B0606030402020204" pitchFamily="34" charset="0"/>
                </a:rPr>
                <a:t>ja sen ratkaisu</a:t>
              </a:r>
            </a:p>
          </p:txBody>
        </p: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EB9BC212-92A7-4AAF-9E59-47ACE3219EC3}"/>
                </a:ext>
              </a:extLst>
            </p:cNvPr>
            <p:cNvSpPr txBox="1"/>
            <p:nvPr/>
          </p:nvSpPr>
          <p:spPr>
            <a:xfrm>
              <a:off x="1257668" y="4118107"/>
              <a:ext cx="2109867" cy="98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i="1" dirty="0">
                  <a:latin typeface="Franklin Gothic Medium Cond" panose="020B0606030402020204" pitchFamily="34" charset="0"/>
                </a:rPr>
                <a:t>Vaihe 1:</a:t>
              </a:r>
            </a:p>
            <a:p>
              <a:pPr algn="ctr"/>
              <a:r>
                <a:rPr lang="fi-FI" i="1" dirty="0">
                  <a:latin typeface="Franklin Gothic Medium Cond" panose="020B0606030402020204" pitchFamily="34" charset="0"/>
                </a:rPr>
                <a:t>Aloitetaan yhteisön keskinäisen luottamuksen rakentamisesta</a:t>
              </a: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95D5BDD2-7597-477D-953A-031933CDB970}"/>
                </a:ext>
              </a:extLst>
            </p:cNvPr>
            <p:cNvSpPr txBox="1"/>
            <p:nvPr/>
          </p:nvSpPr>
          <p:spPr>
            <a:xfrm>
              <a:off x="5467997" y="2955615"/>
              <a:ext cx="1890539" cy="98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i="1" dirty="0">
                  <a:latin typeface="Franklin Gothic Medium Cond" panose="020B0606030402020204" pitchFamily="34" charset="0"/>
                </a:rPr>
                <a:t>Vaihe 2:</a:t>
              </a:r>
            </a:p>
            <a:p>
              <a:pPr algn="ctr"/>
              <a:r>
                <a:rPr lang="fi-FI" i="1" dirty="0">
                  <a:latin typeface="Franklin Gothic Medium Cond" panose="020B0606030402020204" pitchFamily="34" charset="0"/>
                </a:rPr>
                <a:t>Ymmärretään haasteita ja kehitetään niihin ratkaisuja yhdessä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E1AB454D-C7DA-400B-BB0E-7F527C111221}"/>
                </a:ext>
              </a:extLst>
            </p:cNvPr>
            <p:cNvSpPr txBox="1"/>
            <p:nvPr/>
          </p:nvSpPr>
          <p:spPr>
            <a:xfrm>
              <a:off x="4577880" y="2388160"/>
              <a:ext cx="1100501" cy="427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dirty="0">
                  <a:latin typeface="Franklin Gothic Medium Cond" panose="020B0606030402020204" pitchFamily="34" charset="0"/>
                </a:rPr>
                <a:t>Haaste</a:t>
              </a:r>
              <a:br>
                <a:rPr lang="fi-FI" sz="1400" dirty="0">
                  <a:latin typeface="Franklin Gothic Medium Cond" panose="020B0606030402020204" pitchFamily="34" charset="0"/>
                </a:rPr>
              </a:br>
              <a:r>
                <a:rPr lang="fi-FI" sz="1400" dirty="0">
                  <a:latin typeface="Franklin Gothic Medium Cond" panose="020B0606030402020204" pitchFamily="34" charset="0"/>
                </a:rPr>
                <a:t>ja sen ratkaisu</a:t>
              </a: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D592A68A-DCFE-4977-BD4A-0E6EE8FB6BB2}"/>
                </a:ext>
              </a:extLst>
            </p:cNvPr>
            <p:cNvSpPr txBox="1"/>
            <p:nvPr/>
          </p:nvSpPr>
          <p:spPr>
            <a:xfrm>
              <a:off x="4149718" y="3028535"/>
              <a:ext cx="663201" cy="452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>
                  <a:latin typeface="Franklin Gothic Medium Cond" panose="020B0606030402020204" pitchFamily="34" charset="0"/>
                </a:rPr>
                <a:t>Haaste</a:t>
              </a:r>
              <a:br>
                <a:rPr lang="fi-FI" sz="1000" dirty="0">
                  <a:latin typeface="Franklin Gothic Medium Cond" panose="020B0606030402020204" pitchFamily="34" charset="0"/>
                </a:rPr>
              </a:br>
              <a:r>
                <a:rPr lang="fi-FI" sz="1000" dirty="0">
                  <a:latin typeface="Franklin Gothic Medium Cond" panose="020B0606030402020204" pitchFamily="34" charset="0"/>
                </a:rPr>
                <a:t>ja sen ratkaisu</a:t>
              </a:r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6C169E16-5C11-4D4B-A912-B9AED8099744}"/>
              </a:ext>
            </a:extLst>
          </p:cNvPr>
          <p:cNvSpPr txBox="1">
            <a:spLocks/>
          </p:cNvSpPr>
          <p:nvPr/>
        </p:nvSpPr>
        <p:spPr>
          <a:xfrm>
            <a:off x="490272" y="146110"/>
            <a:ext cx="7886700" cy="11789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fi-FI" sz="3600" dirty="0"/>
              <a:t>Yhdessä kehittäen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BEC41EF-BACF-443E-B14C-F7F395EC2140}"/>
              </a:ext>
            </a:extLst>
          </p:cNvPr>
          <p:cNvSpPr txBox="1"/>
          <p:nvPr/>
        </p:nvSpPr>
        <p:spPr>
          <a:xfrm>
            <a:off x="79514" y="6601145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3715982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E2510D-B665-4E21-90F3-4FF193B0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7291"/>
            <a:ext cx="7886700" cy="1325563"/>
          </a:xfrm>
        </p:spPr>
        <p:txBody>
          <a:bodyPr/>
          <a:lstStyle/>
          <a:p>
            <a:pPr algn="ctr"/>
            <a:r>
              <a:rPr lang="fi-FI" dirty="0"/>
              <a:t>Verkostotyön ydin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A226439-C4CE-4B2E-AED0-F6749A2D66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31" y="1690689"/>
            <a:ext cx="7775138" cy="358786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4FBE44B-9AA5-439A-B38E-A3D90F6679E9}"/>
              </a:ext>
            </a:extLst>
          </p:cNvPr>
          <p:cNvSpPr txBox="1"/>
          <p:nvPr/>
        </p:nvSpPr>
        <p:spPr>
          <a:xfrm>
            <a:off x="5406887" y="6567777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322285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A6A3433-48DA-4D9D-8693-B2B0E6235A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092" y="492104"/>
            <a:ext cx="3054999" cy="587379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AFE0844-E29D-4A62-A33A-B82D513EF93A}"/>
              </a:ext>
            </a:extLst>
          </p:cNvPr>
          <p:cNvSpPr txBox="1"/>
          <p:nvPr/>
        </p:nvSpPr>
        <p:spPr>
          <a:xfrm>
            <a:off x="5406887" y="6567777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629EED0-E454-448A-B68D-E0D36048B1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6189" y="492104"/>
            <a:ext cx="2327065" cy="587379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91FEB2E-FFDB-4F8D-89D9-1ECDA3FDE4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53" y="492103"/>
            <a:ext cx="2819552" cy="587379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670FD78-922F-4B72-BC1E-B5E41A225A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092" y="492103"/>
            <a:ext cx="8157815" cy="81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768F1FB-77D4-48E4-A896-34C17BCDBE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860" y="957851"/>
            <a:ext cx="8006479" cy="5757332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1109C6F6-6EEA-4CFB-B052-A5FC4A8380BD}"/>
              </a:ext>
            </a:extLst>
          </p:cNvPr>
          <p:cNvSpPr/>
          <p:nvPr/>
        </p:nvSpPr>
        <p:spPr>
          <a:xfrm>
            <a:off x="3098161" y="4899070"/>
            <a:ext cx="3186624" cy="1819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6F3C4F9-0297-4C5B-8665-BD1A55CE8A35}"/>
              </a:ext>
            </a:extLst>
          </p:cNvPr>
          <p:cNvSpPr/>
          <p:nvPr/>
        </p:nvSpPr>
        <p:spPr>
          <a:xfrm>
            <a:off x="5631373" y="1068652"/>
            <a:ext cx="3186624" cy="1819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076D2F58-73EB-449E-A192-BBA1FA079B30}"/>
              </a:ext>
            </a:extLst>
          </p:cNvPr>
          <p:cNvSpPr/>
          <p:nvPr/>
        </p:nvSpPr>
        <p:spPr>
          <a:xfrm>
            <a:off x="302150" y="1179452"/>
            <a:ext cx="3186624" cy="1819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184EA2B-6DD7-4FD1-989D-681082D4B459}"/>
              </a:ext>
            </a:extLst>
          </p:cNvPr>
          <p:cNvSpPr txBox="1"/>
          <p:nvPr/>
        </p:nvSpPr>
        <p:spPr>
          <a:xfrm>
            <a:off x="6060976" y="1118151"/>
            <a:ext cx="2597853" cy="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dirty="0">
                <a:latin typeface="Franklin Gothic Medium Cond" panose="020B0606030402020204" pitchFamily="34" charset="0"/>
              </a:rPr>
              <a:t>1. Tieto, ymmärrys </a:t>
            </a:r>
            <a:br>
              <a:rPr lang="fi-FI" dirty="0">
                <a:latin typeface="Franklin Gothic Medium Cond" panose="020B0606030402020204" pitchFamily="34" charset="0"/>
              </a:rPr>
            </a:br>
            <a:r>
              <a:rPr lang="fi-FI" dirty="0">
                <a:latin typeface="Franklin Gothic Medium Cond" panose="020B0606030402020204" pitchFamily="34" charset="0"/>
              </a:rPr>
              <a:t>ja osaaminen leviävät</a:t>
            </a:r>
            <a:br>
              <a:rPr lang="fi-FI" dirty="0">
                <a:latin typeface="Franklin Gothic Medium Cond" panose="020B0606030402020204" pitchFamily="34" charset="0"/>
              </a:rPr>
            </a:br>
            <a:r>
              <a:rPr lang="fi-FI" dirty="0">
                <a:latin typeface="Franklin Gothic Medium Cond" panose="020B0606030402020204" pitchFamily="34" charset="0"/>
              </a:rPr>
              <a:t>ja ne omaksutaan tehokkaammin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C3A10C6-657B-4D41-9A6E-40F23E119EE9}"/>
              </a:ext>
            </a:extLst>
          </p:cNvPr>
          <p:cNvSpPr txBox="1"/>
          <p:nvPr/>
        </p:nvSpPr>
        <p:spPr>
          <a:xfrm>
            <a:off x="6146751" y="2213529"/>
            <a:ext cx="2725309" cy="50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i="1" dirty="0">
                <a:latin typeface="Franklin Gothic Medium Cond" panose="020B0606030402020204" pitchFamily="34" charset="0"/>
              </a:rPr>
              <a:t>Dialogisuus ja yhteiset tietoalustat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ADF3A6B-B2E7-4E67-9549-05E87C064D74}"/>
              </a:ext>
            </a:extLst>
          </p:cNvPr>
          <p:cNvSpPr txBox="1"/>
          <p:nvPr/>
        </p:nvSpPr>
        <p:spPr>
          <a:xfrm>
            <a:off x="3517846" y="5096560"/>
            <a:ext cx="2384462" cy="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dirty="0">
                <a:latin typeface="Franklin Gothic Medium Cond" panose="020B0606030402020204" pitchFamily="34" charset="0"/>
              </a:rPr>
              <a:t>2. Löydetään yhteiset tavoitteet. Ratkaistaan </a:t>
            </a:r>
            <a:br>
              <a:rPr lang="fi-FI" dirty="0">
                <a:latin typeface="Franklin Gothic Medium Cond" panose="020B0606030402020204" pitchFamily="34" charset="0"/>
              </a:rPr>
            </a:br>
            <a:r>
              <a:rPr lang="fi-FI" dirty="0">
                <a:latin typeface="Franklin Gothic Medium Cond" panose="020B0606030402020204" pitchFamily="34" charset="0"/>
              </a:rPr>
              <a:t>ja opitaan yhdessä. </a:t>
            </a:r>
            <a:br>
              <a:rPr lang="fi-FI" dirty="0">
                <a:latin typeface="Franklin Gothic Medium Cond" panose="020B0606030402020204" pitchFamily="34" charset="0"/>
              </a:rPr>
            </a:br>
            <a:r>
              <a:rPr lang="fi-FI" dirty="0">
                <a:latin typeface="Franklin Gothic Medium Cond" panose="020B0606030402020204" pitchFamily="34" charset="0"/>
              </a:rPr>
              <a:t>Me-henki rakentuu.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51FE08C-5C8B-4AD0-AD90-570568CF7984}"/>
              </a:ext>
            </a:extLst>
          </p:cNvPr>
          <p:cNvSpPr txBox="1"/>
          <p:nvPr/>
        </p:nvSpPr>
        <p:spPr>
          <a:xfrm>
            <a:off x="3622818" y="6200361"/>
            <a:ext cx="2644502" cy="50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i="1" dirty="0">
                <a:latin typeface="Franklin Gothic Medium Cond" panose="020B0606030402020204" pitchFamily="34" charset="0"/>
              </a:rPr>
              <a:t>Yhteisen kehittämistyön prosessit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B1DD03B-EEC3-47F3-BAA9-57F76C888526}"/>
              </a:ext>
            </a:extLst>
          </p:cNvPr>
          <p:cNvSpPr txBox="1"/>
          <p:nvPr/>
        </p:nvSpPr>
        <p:spPr>
          <a:xfrm>
            <a:off x="740696" y="1362007"/>
            <a:ext cx="2689680" cy="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dirty="0">
                <a:latin typeface="Franklin Gothic Medium Cond" panose="020B0606030402020204" pitchFamily="34" charset="0"/>
              </a:rPr>
              <a:t>3. Uudet toimijat innostuvat ja tuovat mukanaan </a:t>
            </a:r>
            <a:br>
              <a:rPr lang="fi-FI" dirty="0">
                <a:latin typeface="Franklin Gothic Medium Cond" panose="020B0606030402020204" pitchFamily="34" charset="0"/>
              </a:rPr>
            </a:br>
            <a:r>
              <a:rPr lang="fi-FI" dirty="0">
                <a:latin typeface="Franklin Gothic Medium Cond" panose="020B0606030402020204" pitchFamily="34" charset="0"/>
              </a:rPr>
              <a:t>uutta tietoa, ymmärrystä </a:t>
            </a:r>
            <a:br>
              <a:rPr lang="fi-FI" dirty="0">
                <a:latin typeface="Franklin Gothic Medium Cond" panose="020B0606030402020204" pitchFamily="34" charset="0"/>
              </a:rPr>
            </a:br>
            <a:r>
              <a:rPr lang="fi-FI" dirty="0">
                <a:latin typeface="Franklin Gothic Medium Cond" panose="020B0606030402020204" pitchFamily="34" charset="0"/>
              </a:rPr>
              <a:t>ja osaamista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C55E776-E6A2-4509-BB3D-0636E25E4108}"/>
              </a:ext>
            </a:extLst>
          </p:cNvPr>
          <p:cNvSpPr txBox="1"/>
          <p:nvPr/>
        </p:nvSpPr>
        <p:spPr>
          <a:xfrm>
            <a:off x="855582" y="2426759"/>
            <a:ext cx="2644502" cy="50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i="1" dirty="0">
                <a:latin typeface="Franklin Gothic Medium Cond" panose="020B0606030402020204" pitchFamily="34" charset="0"/>
              </a:rPr>
              <a:t>Verkoston avoimuuden </a:t>
            </a:r>
            <a:br>
              <a:rPr lang="fi-FI" i="1" dirty="0">
                <a:latin typeface="Franklin Gothic Medium Cond" panose="020B0606030402020204" pitchFamily="34" charset="0"/>
              </a:rPr>
            </a:br>
            <a:r>
              <a:rPr lang="fi-FI" i="1" dirty="0">
                <a:latin typeface="Franklin Gothic Medium Cond" panose="020B0606030402020204" pitchFamily="34" charset="0"/>
              </a:rPr>
              <a:t>ja jäsenistön kehittäminen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2274CF38-7F81-4751-873D-6A8DC6BFB049}"/>
              </a:ext>
            </a:extLst>
          </p:cNvPr>
          <p:cNvSpPr/>
          <p:nvPr/>
        </p:nvSpPr>
        <p:spPr>
          <a:xfrm>
            <a:off x="3832560" y="2998553"/>
            <a:ext cx="2082545" cy="3761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>
                <a:latin typeface="Franklin Gothic Medium Cond" panose="020B0606030402020204" pitchFamily="34" charset="0"/>
              </a:rPr>
              <a:t>Tunteminen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0965DAEC-9353-4763-8B36-64BB11CB636F}"/>
              </a:ext>
            </a:extLst>
          </p:cNvPr>
          <p:cNvSpPr/>
          <p:nvPr/>
        </p:nvSpPr>
        <p:spPr>
          <a:xfrm>
            <a:off x="5014327" y="3997601"/>
            <a:ext cx="2150310" cy="3761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>
                <a:latin typeface="Franklin Gothic Medium Cond" panose="020B0606030402020204" pitchFamily="34" charset="0"/>
              </a:rPr>
              <a:t>Sitoutuminen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AF1B2C23-49A2-4D9C-8CA5-B2ED49751359}"/>
              </a:ext>
            </a:extLst>
          </p:cNvPr>
          <p:cNvSpPr/>
          <p:nvPr/>
        </p:nvSpPr>
        <p:spPr>
          <a:xfrm>
            <a:off x="2585238" y="3967185"/>
            <a:ext cx="1782834" cy="3761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>
                <a:latin typeface="Franklin Gothic Medium Cond" panose="020B0606030402020204" pitchFamily="34" charset="0"/>
              </a:rPr>
              <a:t>Luottamus</a:t>
            </a:r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53052C3A-516E-4E0E-8B14-1687F2301005}"/>
              </a:ext>
            </a:extLst>
          </p:cNvPr>
          <p:cNvGrpSpPr/>
          <p:nvPr/>
        </p:nvGrpSpPr>
        <p:grpSpPr>
          <a:xfrm>
            <a:off x="487264" y="1134536"/>
            <a:ext cx="2943111" cy="1864017"/>
            <a:chOff x="991056" y="793940"/>
            <a:chExt cx="2437488" cy="1817850"/>
          </a:xfrm>
        </p:grpSpPr>
        <p:cxnSp>
          <p:nvCxnSpPr>
            <p:cNvPr id="24" name="Suora yhdysviiva 23">
              <a:extLst>
                <a:ext uri="{FF2B5EF4-FFF2-40B4-BE49-F238E27FC236}">
                  <a16:creationId xmlns:a16="http://schemas.microsoft.com/office/drawing/2014/main" id="{E71E78E0-6453-4DB8-95E1-1C9D16B99405}"/>
                </a:ext>
              </a:extLst>
            </p:cNvPr>
            <p:cNvCxnSpPr>
              <a:cxnSpLocks/>
            </p:cNvCxnSpPr>
            <p:nvPr/>
          </p:nvCxnSpPr>
          <p:spPr>
            <a:xfrm>
              <a:off x="991056" y="1971347"/>
              <a:ext cx="2437488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5" name="Vuokaaviosymboli: Kortti 24">
              <a:extLst>
                <a:ext uri="{FF2B5EF4-FFF2-40B4-BE49-F238E27FC236}">
                  <a16:creationId xmlns:a16="http://schemas.microsoft.com/office/drawing/2014/main" id="{4830F25E-B5D0-4955-A84D-AB95933B0DDA}"/>
                </a:ext>
              </a:extLst>
            </p:cNvPr>
            <p:cNvSpPr/>
            <p:nvPr/>
          </p:nvSpPr>
          <p:spPr>
            <a:xfrm>
              <a:off x="991056" y="793940"/>
              <a:ext cx="2437488" cy="1817850"/>
            </a:xfrm>
            <a:prstGeom prst="flowChartPunchedCard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sz="2400" dirty="0"/>
            </a:p>
          </p:txBody>
        </p:sp>
      </p:grp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5394F104-22A1-4803-8EFD-3FB0F64AE363}"/>
              </a:ext>
            </a:extLst>
          </p:cNvPr>
          <p:cNvGrpSpPr/>
          <p:nvPr/>
        </p:nvGrpSpPr>
        <p:grpSpPr>
          <a:xfrm>
            <a:off x="5682784" y="923719"/>
            <a:ext cx="2943111" cy="1864017"/>
            <a:chOff x="991056" y="793940"/>
            <a:chExt cx="2437488" cy="1817850"/>
          </a:xfrm>
        </p:grpSpPr>
        <p:cxnSp>
          <p:nvCxnSpPr>
            <p:cNvPr id="22" name="Suora yhdysviiva 21">
              <a:extLst>
                <a:ext uri="{FF2B5EF4-FFF2-40B4-BE49-F238E27FC236}">
                  <a16:creationId xmlns:a16="http://schemas.microsoft.com/office/drawing/2014/main" id="{9DF42255-749F-44B7-B8F9-6FCC37FB498F}"/>
                </a:ext>
              </a:extLst>
            </p:cNvPr>
            <p:cNvCxnSpPr>
              <a:cxnSpLocks/>
            </p:cNvCxnSpPr>
            <p:nvPr/>
          </p:nvCxnSpPr>
          <p:spPr>
            <a:xfrm>
              <a:off x="991056" y="1971347"/>
              <a:ext cx="2437488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3" name="Vuokaaviosymboli: Kortti 22">
              <a:extLst>
                <a:ext uri="{FF2B5EF4-FFF2-40B4-BE49-F238E27FC236}">
                  <a16:creationId xmlns:a16="http://schemas.microsoft.com/office/drawing/2014/main" id="{88B2DA9B-1E06-4DE7-BD5A-DC62A426E001}"/>
                </a:ext>
              </a:extLst>
            </p:cNvPr>
            <p:cNvSpPr/>
            <p:nvPr/>
          </p:nvSpPr>
          <p:spPr>
            <a:xfrm>
              <a:off x="991056" y="793940"/>
              <a:ext cx="2437488" cy="1817850"/>
            </a:xfrm>
            <a:prstGeom prst="flowChartPunchedCard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sz="2400" dirty="0"/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7DCD6597-E0D7-4634-8CA7-72E20BCD7AC6}"/>
              </a:ext>
            </a:extLst>
          </p:cNvPr>
          <p:cNvGrpSpPr/>
          <p:nvPr/>
        </p:nvGrpSpPr>
        <p:grpSpPr>
          <a:xfrm>
            <a:off x="3146371" y="4900629"/>
            <a:ext cx="2943111" cy="1864017"/>
            <a:chOff x="991056" y="793940"/>
            <a:chExt cx="2437488" cy="1817850"/>
          </a:xfrm>
        </p:grpSpPr>
        <p:cxnSp>
          <p:nvCxnSpPr>
            <p:cNvPr id="20" name="Suora yhdysviiva 19">
              <a:extLst>
                <a:ext uri="{FF2B5EF4-FFF2-40B4-BE49-F238E27FC236}">
                  <a16:creationId xmlns:a16="http://schemas.microsoft.com/office/drawing/2014/main" id="{D5F4263F-66C7-48C6-9BC0-B056A82E234E}"/>
                </a:ext>
              </a:extLst>
            </p:cNvPr>
            <p:cNvCxnSpPr>
              <a:cxnSpLocks/>
            </p:cNvCxnSpPr>
            <p:nvPr/>
          </p:nvCxnSpPr>
          <p:spPr>
            <a:xfrm>
              <a:off x="991056" y="1971347"/>
              <a:ext cx="2437488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Vuokaaviosymboli: Kortti 20">
              <a:extLst>
                <a:ext uri="{FF2B5EF4-FFF2-40B4-BE49-F238E27FC236}">
                  <a16:creationId xmlns:a16="http://schemas.microsoft.com/office/drawing/2014/main" id="{350F4C81-07E6-4392-9DBA-172F64A0A0F0}"/>
                </a:ext>
              </a:extLst>
            </p:cNvPr>
            <p:cNvSpPr/>
            <p:nvPr/>
          </p:nvSpPr>
          <p:spPr>
            <a:xfrm>
              <a:off x="991056" y="793940"/>
              <a:ext cx="2437488" cy="1817850"/>
            </a:xfrm>
            <a:prstGeom prst="flowChartPunchedCard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sz="2400" dirty="0"/>
            </a:p>
          </p:txBody>
        </p:sp>
      </p:grpSp>
      <p:sp>
        <p:nvSpPr>
          <p:cNvPr id="27" name="Otsikko 1">
            <a:extLst>
              <a:ext uri="{FF2B5EF4-FFF2-40B4-BE49-F238E27FC236}">
                <a16:creationId xmlns:a16="http://schemas.microsoft.com/office/drawing/2014/main" id="{58E24EC9-38E0-491F-8CD4-0D4E3DA1779F}"/>
              </a:ext>
            </a:extLst>
          </p:cNvPr>
          <p:cNvSpPr txBox="1">
            <a:spLocks/>
          </p:cNvSpPr>
          <p:nvPr/>
        </p:nvSpPr>
        <p:spPr>
          <a:xfrm>
            <a:off x="1613369" y="136868"/>
            <a:ext cx="5663502" cy="1121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fi-FI" sz="4000" dirty="0"/>
              <a:t>Yhdessä oppien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95B0D253-A5F0-4BC1-A4BA-99398559AD1A}"/>
              </a:ext>
            </a:extLst>
          </p:cNvPr>
          <p:cNvSpPr txBox="1"/>
          <p:nvPr/>
        </p:nvSpPr>
        <p:spPr>
          <a:xfrm>
            <a:off x="5406887" y="6567777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6354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02DC6A4-BB25-412C-A435-6D44ED7EB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17702"/>
            <a:ext cx="7772400" cy="2387600"/>
          </a:xfrm>
        </p:spPr>
        <p:txBody>
          <a:bodyPr/>
          <a:lstStyle/>
          <a:p>
            <a:r>
              <a:rPr lang="fi-FI" dirty="0"/>
              <a:t>Eteneminen vaiheittain</a:t>
            </a:r>
          </a:p>
        </p:txBody>
      </p:sp>
    </p:spTree>
    <p:extLst>
      <p:ext uri="{BB962C8B-B14F-4D97-AF65-F5344CB8AC3E}">
        <p14:creationId xmlns:p14="http://schemas.microsoft.com/office/powerpoint/2010/main" val="1543314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3C5591-5DB6-4FE5-B740-DF8934A5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latin typeface="Bradley Hand ITC" panose="03070402050302030203" pitchFamily="66" charset="0"/>
              </a:rPr>
              <a:t>– 1 –</a:t>
            </a:r>
            <a:br>
              <a:rPr lang="fi-FI" dirty="0">
                <a:latin typeface="Bradley Hand ITC" panose="03070402050302030203" pitchFamily="66" charset="0"/>
              </a:rPr>
            </a:br>
            <a:r>
              <a:rPr lang="fi-FI" dirty="0"/>
              <a:t>Verkoston kokoaminen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2654233-F797-4476-AA18-55918F642E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6302" y="1943290"/>
            <a:ext cx="5871396" cy="448921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F3A8369-64CC-485C-A9C5-09C90970E71A}"/>
              </a:ext>
            </a:extLst>
          </p:cNvPr>
          <p:cNvSpPr txBox="1"/>
          <p:nvPr/>
        </p:nvSpPr>
        <p:spPr>
          <a:xfrm>
            <a:off x="5406887" y="6567777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70375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57DC44-E3C5-4881-B377-D8FBAA8F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759"/>
            <a:ext cx="7886700" cy="907083"/>
          </a:xfrm>
        </p:spPr>
        <p:txBody>
          <a:bodyPr/>
          <a:lstStyle/>
          <a:p>
            <a:pPr algn="ctr"/>
            <a:r>
              <a:rPr lang="fi-FI" dirty="0"/>
              <a:t>Uudistuva eteneminen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DFC1128-8E1F-4F68-B132-B8F4A1AA3B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688" y="1333230"/>
            <a:ext cx="7895879" cy="536854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783313F-E4A6-4DAE-90FB-670A6274ECB2}"/>
              </a:ext>
            </a:extLst>
          </p:cNvPr>
          <p:cNvSpPr txBox="1"/>
          <p:nvPr/>
        </p:nvSpPr>
        <p:spPr>
          <a:xfrm>
            <a:off x="5099191" y="2686276"/>
            <a:ext cx="1496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Franklin Gothic Medium Cond" panose="020B0606030402020204" pitchFamily="34" charset="0"/>
              </a:rPr>
              <a:t>Vahvoja yhteyksiä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31B3DEC-BA71-4B9B-B4F5-A2704E64726D}"/>
              </a:ext>
            </a:extLst>
          </p:cNvPr>
          <p:cNvSpPr txBox="1"/>
          <p:nvPr/>
        </p:nvSpPr>
        <p:spPr>
          <a:xfrm>
            <a:off x="7068993" y="1545108"/>
            <a:ext cx="1542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Franklin Gothic Medium Cond" panose="020B0606030402020204" pitchFamily="34" charset="0"/>
              </a:rPr>
              <a:t>Heikkoja yhteyksiä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7B5CA82-2B11-41B8-BD2F-723AEE308A39}"/>
              </a:ext>
            </a:extLst>
          </p:cNvPr>
          <p:cNvSpPr txBox="1"/>
          <p:nvPr/>
        </p:nvSpPr>
        <p:spPr>
          <a:xfrm>
            <a:off x="2498043" y="3066167"/>
            <a:ext cx="1707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Franklin Gothic Medium Cond" panose="020B0606030402020204" pitchFamily="34" charset="0"/>
              </a:rPr>
              <a:t>Aukko verkostossa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DEEC0BD-995A-407F-92CE-BF225F315FAE}"/>
              </a:ext>
            </a:extLst>
          </p:cNvPr>
          <p:cNvSpPr txBox="1"/>
          <p:nvPr/>
        </p:nvSpPr>
        <p:spPr>
          <a:xfrm>
            <a:off x="70749" y="6551918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20231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oli: Oikea 2">
            <a:extLst>
              <a:ext uri="{FF2B5EF4-FFF2-40B4-BE49-F238E27FC236}">
                <a16:creationId xmlns:a16="http://schemas.microsoft.com/office/drawing/2014/main" id="{8536D639-78D7-44EA-BAA2-8A4BFBF42B99}"/>
              </a:ext>
            </a:extLst>
          </p:cNvPr>
          <p:cNvSpPr/>
          <p:nvPr/>
        </p:nvSpPr>
        <p:spPr>
          <a:xfrm>
            <a:off x="4331865" y="4022686"/>
            <a:ext cx="675861" cy="580445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2ECFABB-B297-4520-9165-31C17BF112BB}"/>
              </a:ext>
            </a:extLst>
          </p:cNvPr>
          <p:cNvCxnSpPr/>
          <p:nvPr/>
        </p:nvCxnSpPr>
        <p:spPr>
          <a:xfrm>
            <a:off x="4604847" y="2097093"/>
            <a:ext cx="0" cy="4457015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BE3C5591-5DB6-4FE5-B740-DF8934A5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-FI" dirty="0">
                <a:latin typeface="Bradley Hand ITC" panose="03070402050302030203" pitchFamily="66" charset="0"/>
              </a:rPr>
              <a:t>– 2 –</a:t>
            </a:r>
            <a:br>
              <a:rPr lang="fi-FI" dirty="0">
                <a:latin typeface="Bradley Hand ITC" panose="03070402050302030203" pitchFamily="66" charset="0"/>
              </a:rPr>
            </a:br>
            <a:r>
              <a:rPr lang="fi-FI" dirty="0"/>
              <a:t>Tavoitteiden ja</a:t>
            </a:r>
            <a:br>
              <a:rPr lang="fi-FI" dirty="0"/>
            </a:br>
            <a:r>
              <a:rPr lang="fi-FI" dirty="0"/>
              <a:t>toimintatapojen sopiminen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8CE1EE79-B506-4D8A-B65B-9B19D198A4E8}"/>
              </a:ext>
            </a:extLst>
          </p:cNvPr>
          <p:cNvGrpSpPr/>
          <p:nvPr/>
        </p:nvGrpSpPr>
        <p:grpSpPr>
          <a:xfrm>
            <a:off x="11306" y="2441049"/>
            <a:ext cx="4325260" cy="3680115"/>
            <a:chOff x="1243757" y="656348"/>
            <a:chExt cx="5729085" cy="4868469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69A75728-3DC3-41FF-B51A-0FACBD38A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3757" y="656348"/>
              <a:ext cx="5729085" cy="4868469"/>
            </a:xfrm>
            <a:prstGeom prst="rect">
              <a:avLst/>
            </a:prstGeom>
          </p:spPr>
        </p:pic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5453CF18-6217-4959-AEAB-6E5459217454}"/>
                </a:ext>
              </a:extLst>
            </p:cNvPr>
            <p:cNvSpPr txBox="1"/>
            <p:nvPr/>
          </p:nvSpPr>
          <p:spPr>
            <a:xfrm>
              <a:off x="2803869" y="966402"/>
              <a:ext cx="628379" cy="571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400" dirty="0">
                  <a:latin typeface="Franklin Gothic Medium Cond" panose="020B0606030402020204" pitchFamily="34" charset="0"/>
                </a:rPr>
                <a:t>?</a:t>
              </a: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9A10D02B-ACE4-403B-BF1E-1A66ED72CD80}"/>
                </a:ext>
              </a:extLst>
            </p:cNvPr>
            <p:cNvSpPr txBox="1"/>
            <p:nvPr/>
          </p:nvSpPr>
          <p:spPr>
            <a:xfrm>
              <a:off x="5864148" y="1333182"/>
              <a:ext cx="628379" cy="45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Franklin Gothic Medium Cond" panose="020B0606030402020204" pitchFamily="34" charset="0"/>
                </a:rPr>
                <a:t>?!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081E137F-F5EA-4CA9-8873-908925B4D2DF}"/>
                </a:ext>
              </a:extLst>
            </p:cNvPr>
            <p:cNvSpPr txBox="1"/>
            <p:nvPr/>
          </p:nvSpPr>
          <p:spPr>
            <a:xfrm>
              <a:off x="3943622" y="2308976"/>
              <a:ext cx="628379" cy="45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Franklin Gothic Medium Cond" panose="020B0606030402020204" pitchFamily="34" charset="0"/>
                </a:rPr>
                <a:t>!</a:t>
              </a: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39FE25F6-B91E-4496-AAB1-36E76C2B915B}"/>
                </a:ext>
              </a:extLst>
            </p:cNvPr>
            <p:cNvSpPr txBox="1"/>
            <p:nvPr/>
          </p:nvSpPr>
          <p:spPr>
            <a:xfrm>
              <a:off x="1694461" y="1847311"/>
              <a:ext cx="628379" cy="45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Franklin Gothic Medium Cond" panose="020B0606030402020204" pitchFamily="34" charset="0"/>
                </a:rPr>
                <a:t>A</a:t>
              </a: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34BDB021-A3F8-4DEE-845A-5239A69F7DA6}"/>
                </a:ext>
              </a:extLst>
            </p:cNvPr>
            <p:cNvSpPr txBox="1"/>
            <p:nvPr/>
          </p:nvSpPr>
          <p:spPr>
            <a:xfrm>
              <a:off x="4440550" y="1445004"/>
              <a:ext cx="628379" cy="45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Franklin Gothic Medium Cond" panose="020B0606030402020204" pitchFamily="34" charset="0"/>
                </a:rPr>
                <a:t>B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56157699-C826-4DAE-B881-A1573384D262}"/>
                </a:ext>
              </a:extLst>
            </p:cNvPr>
            <p:cNvSpPr txBox="1"/>
            <p:nvPr/>
          </p:nvSpPr>
          <p:spPr>
            <a:xfrm>
              <a:off x="5507350" y="1961431"/>
              <a:ext cx="628379" cy="45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Franklin Gothic Medium Cond" panose="020B0606030402020204" pitchFamily="34" charset="0"/>
                </a:rPr>
                <a:t>X</a:t>
              </a:r>
            </a:p>
          </p:txBody>
        </p:sp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0BCC6671-CF25-48A7-A1B7-716B06326E24}"/>
                </a:ext>
              </a:extLst>
            </p:cNvPr>
            <p:cNvSpPr txBox="1"/>
            <p:nvPr/>
          </p:nvSpPr>
          <p:spPr>
            <a:xfrm>
              <a:off x="4060633" y="937727"/>
              <a:ext cx="628379" cy="45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Franklin Gothic Medium Cond" panose="020B0606030402020204" pitchFamily="34" charset="0"/>
                </a:rPr>
                <a:t>Y</a:t>
              </a:r>
            </a:p>
          </p:txBody>
        </p: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D33873CC-4E30-42AA-9EAC-95B6E629419B}"/>
                </a:ext>
              </a:extLst>
            </p:cNvPr>
            <p:cNvSpPr txBox="1"/>
            <p:nvPr/>
          </p:nvSpPr>
          <p:spPr>
            <a:xfrm>
              <a:off x="3183068" y="1900758"/>
              <a:ext cx="628379" cy="45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Franklin Gothic Medium Cond" panose="020B0606030402020204" pitchFamily="34" charset="0"/>
                </a:rPr>
                <a:t>Z</a:t>
              </a:r>
            </a:p>
          </p:txBody>
        </p:sp>
      </p:grp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E98209C2-8E84-42E5-A456-5852F26C229D}"/>
              </a:ext>
            </a:extLst>
          </p:cNvPr>
          <p:cNvGrpSpPr/>
          <p:nvPr/>
        </p:nvGrpSpPr>
        <p:grpSpPr>
          <a:xfrm>
            <a:off x="5020244" y="2216739"/>
            <a:ext cx="3961211" cy="4192340"/>
            <a:chOff x="2093154" y="1789157"/>
            <a:chExt cx="4308260" cy="4559639"/>
          </a:xfrm>
        </p:grpSpPr>
        <p:pic>
          <p:nvPicPr>
            <p:cNvPr id="16" name="Kuva 15">
              <a:extLst>
                <a:ext uri="{FF2B5EF4-FFF2-40B4-BE49-F238E27FC236}">
                  <a16:creationId xmlns:a16="http://schemas.microsoft.com/office/drawing/2014/main" id="{0616FCA6-8C32-43CA-9648-189A3237E1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3154" y="1789157"/>
              <a:ext cx="4308260" cy="4559639"/>
            </a:xfrm>
            <a:prstGeom prst="rect">
              <a:avLst/>
            </a:prstGeom>
          </p:spPr>
        </p:pic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043F48E2-01BD-42C6-BC89-9FACE6A41377}"/>
                </a:ext>
              </a:extLst>
            </p:cNvPr>
            <p:cNvSpPr txBox="1"/>
            <p:nvPr/>
          </p:nvSpPr>
          <p:spPr>
            <a:xfrm>
              <a:off x="3206900" y="3423580"/>
              <a:ext cx="20671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Franklin Gothic Medium Cond" panose="020B0606030402020204" pitchFamily="34" charset="0"/>
                </a:rPr>
                <a:t>Nämä ovat tavoitteemme ja näin me toimimme yhdessä!</a:t>
              </a:r>
            </a:p>
          </p:txBody>
        </p:sp>
      </p:grpSp>
      <p:sp>
        <p:nvSpPr>
          <p:cNvPr id="18" name="Tekstiruutu 17">
            <a:extLst>
              <a:ext uri="{FF2B5EF4-FFF2-40B4-BE49-F238E27FC236}">
                <a16:creationId xmlns:a16="http://schemas.microsoft.com/office/drawing/2014/main" id="{1FDE5B19-DD8B-4DFF-BBD0-71A0F809F1CA}"/>
              </a:ext>
            </a:extLst>
          </p:cNvPr>
          <p:cNvSpPr txBox="1"/>
          <p:nvPr/>
        </p:nvSpPr>
        <p:spPr>
          <a:xfrm>
            <a:off x="5406887" y="6567777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30591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60A72DD-155D-4F69-B788-940AC84F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Mistä verkostoissa ja verkostotyössä</a:t>
            </a:r>
            <a:br>
              <a:rPr lang="fi-FI" dirty="0"/>
            </a:br>
            <a:r>
              <a:rPr lang="fi-FI" dirty="0"/>
              <a:t>on kyse?</a:t>
            </a:r>
          </a:p>
        </p:txBody>
      </p:sp>
    </p:spTree>
    <p:extLst>
      <p:ext uri="{BB962C8B-B14F-4D97-AF65-F5344CB8AC3E}">
        <p14:creationId xmlns:p14="http://schemas.microsoft.com/office/powerpoint/2010/main" val="1879801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E763EBF-D526-4F74-A103-7D85EECBF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77" y="742916"/>
            <a:ext cx="7541243" cy="5148667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FC9FD11-B85A-4A5D-8C52-51A98562718C}"/>
              </a:ext>
            </a:extLst>
          </p:cNvPr>
          <p:cNvSpPr txBox="1"/>
          <p:nvPr/>
        </p:nvSpPr>
        <p:spPr>
          <a:xfrm>
            <a:off x="5406887" y="6567777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2472237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D2461E-8B9B-422D-8D40-5AE8A348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8401"/>
          </a:xfrm>
        </p:spPr>
        <p:txBody>
          <a:bodyPr/>
          <a:lstStyle/>
          <a:p>
            <a:r>
              <a:rPr lang="fi-FI" dirty="0"/>
              <a:t>Yhteisesti sovittavia toimintatapoja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ACEE20-D30D-4EDA-AB12-9D640DE4F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99" y="1550504"/>
            <a:ext cx="7886700" cy="4942370"/>
          </a:xfrm>
        </p:spPr>
        <p:txBody>
          <a:bodyPr numCol="2">
            <a:normAutofit fontScale="92500" lnSpcReduction="10000"/>
          </a:bodyPr>
          <a:lstStyle/>
          <a:p>
            <a:r>
              <a:rPr lang="fi-FI" sz="1800" dirty="0"/>
              <a:t>Miten toimintaa koordinoidaan ja fasilitoidaan?</a:t>
            </a:r>
          </a:p>
          <a:p>
            <a:pPr lvl="0"/>
            <a:r>
              <a:rPr lang="fi-FI" sz="1800" dirty="0"/>
              <a:t>Miten rakennetaan tuntemista, </a:t>
            </a:r>
            <a:br>
              <a:rPr lang="fi-FI" sz="1800" dirty="0"/>
            </a:br>
            <a:r>
              <a:rPr lang="fi-FI" sz="1800" dirty="0"/>
              <a:t>luottamusta ja sitoutumista?</a:t>
            </a:r>
          </a:p>
          <a:p>
            <a:pPr lvl="0"/>
            <a:r>
              <a:rPr lang="fi-FI" sz="1800" dirty="0"/>
              <a:t>Miten ja kuinka usein järjestetään verkostotapaamisia ja muita yhteisiä kohtaamisia? </a:t>
            </a:r>
          </a:p>
          <a:p>
            <a:pPr lvl="0"/>
            <a:r>
              <a:rPr lang="fi-FI" sz="1800" dirty="0"/>
              <a:t>Minkälaista toimintaa järjestetään: tiedonvälitystä, keskusteluja, foorumeita, vapaata vai tavoitteellista yhdessä oppimista, yhteisiä hankkeita vai jotain muuta?</a:t>
            </a:r>
          </a:p>
          <a:p>
            <a:pPr lvl="0"/>
            <a:r>
              <a:rPr lang="fi-FI" sz="1800" dirty="0"/>
              <a:t>Miten verkoston jäsenet viestivät keskenään, käyvät dialogia ja käsittelevät tietoa yhdessä? </a:t>
            </a:r>
          </a:p>
          <a:p>
            <a:pPr lvl="0"/>
            <a:r>
              <a:rPr lang="fi-FI" sz="1800" dirty="0"/>
              <a:t>Miten verkostossa tehdään päätöksiä?</a:t>
            </a:r>
          </a:p>
          <a:p>
            <a:pPr lvl="0"/>
            <a:r>
              <a:rPr lang="fi-FI" sz="1800" dirty="0"/>
              <a:t>Miten verkoston jäsenistöä kehitetään ja miten uudet toimijat saatetaan mukaan verkostoon?</a:t>
            </a:r>
          </a:p>
          <a:p>
            <a:pPr lvl="0"/>
            <a:r>
              <a:rPr lang="fi-FI" sz="1800" dirty="0"/>
              <a:t>Minkälaisia rooleja toimijat voivat ottaa? </a:t>
            </a:r>
          </a:p>
          <a:p>
            <a:pPr lvl="0"/>
            <a:r>
              <a:rPr lang="fi-FI" sz="1800" dirty="0"/>
              <a:t>Minkälaista sitoutumista odotetaan? </a:t>
            </a:r>
          </a:p>
          <a:p>
            <a:pPr lvl="0"/>
            <a:r>
              <a:rPr lang="fi-FI" sz="1800" dirty="0"/>
              <a:t>Minkälaisia resursseja osallistujien toivotaan panostavan verkostotyöhön?</a:t>
            </a:r>
          </a:p>
          <a:p>
            <a:pPr lvl="0"/>
            <a:r>
              <a:rPr lang="fi-FI" sz="1800" dirty="0"/>
              <a:t>Miten huomioidaan tai otetaan mukaan erilaisia kohderyhmiä, joilla on erilaisia tarpeita?</a:t>
            </a:r>
          </a:p>
          <a:p>
            <a:pPr lvl="0"/>
            <a:r>
              <a:rPr lang="fi-FI" sz="1800" dirty="0"/>
              <a:t>Miten huomioidaan ja informoidaan verkoston osallistujien taustaorganisaatiot ja muut sidosryhmät?</a:t>
            </a:r>
          </a:p>
          <a:p>
            <a:pPr lvl="0"/>
            <a:r>
              <a:rPr lang="fi-FI" sz="1800" dirty="0"/>
              <a:t>Miten toimintaa rahoitetaan ja resursoidaan?</a:t>
            </a:r>
          </a:p>
          <a:p>
            <a:pPr lvl="0"/>
            <a:r>
              <a:rPr lang="fi-FI" sz="1800" dirty="0"/>
              <a:t>Miten verkoston toimintaa ja tuloksia seurataan ja arvioidaan yhdessä?</a:t>
            </a:r>
          </a:p>
          <a:p>
            <a:pPr lvl="0"/>
            <a:r>
              <a:rPr lang="fi-FI" sz="1800" dirty="0"/>
              <a:t>Miten toimintaa kehitetään ja </a:t>
            </a:r>
            <a:br>
              <a:rPr lang="fi-FI" sz="1800" dirty="0"/>
            </a:br>
            <a:r>
              <a:rPr lang="fi-FI" sz="1800" dirty="0"/>
              <a:t>uudistetaan yhdessä?</a:t>
            </a:r>
          </a:p>
          <a:p>
            <a:endParaRPr lang="fi-FI" sz="18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EA3D24E-73E1-4D3C-80ED-6DF156FDD756}"/>
              </a:ext>
            </a:extLst>
          </p:cNvPr>
          <p:cNvSpPr txBox="1"/>
          <p:nvPr/>
        </p:nvSpPr>
        <p:spPr>
          <a:xfrm>
            <a:off x="5406887" y="6567777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230224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05CB45A-6742-41FA-A827-9D0804A818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940" y="796117"/>
            <a:ext cx="4909939" cy="501931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A6D81C3-4F32-404E-8100-1E376E5861FF}"/>
              </a:ext>
            </a:extLst>
          </p:cNvPr>
          <p:cNvSpPr txBox="1"/>
          <p:nvPr/>
        </p:nvSpPr>
        <p:spPr>
          <a:xfrm>
            <a:off x="5406887" y="6567777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3484025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DBAA27-AC4F-40DA-A6B9-BDE3396E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2262"/>
            <a:ext cx="7886700" cy="1325563"/>
          </a:xfrm>
        </p:spPr>
        <p:txBody>
          <a:bodyPr/>
          <a:lstStyle/>
          <a:p>
            <a:pPr algn="ctr"/>
            <a:r>
              <a:rPr lang="fi-FI" dirty="0"/>
              <a:t>Koordinointia ja fasilitointia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98913B-10CA-44E4-9F15-EE4853B8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6671"/>
            <a:ext cx="7886700" cy="47002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3200" b="1" dirty="0"/>
              <a:t>Koordinointi: </a:t>
            </a:r>
            <a:r>
              <a:rPr lang="fi-FI" sz="3200" dirty="0"/>
              <a:t>oikeat toimijat ja resurssit kohtaavat oikeaan aikaan ja oikeassa paikassa</a:t>
            </a:r>
          </a:p>
          <a:p>
            <a:pPr lvl="1"/>
            <a:r>
              <a:rPr lang="fi-FI" sz="2800" dirty="0"/>
              <a:t>Vuosikello</a:t>
            </a:r>
          </a:p>
          <a:p>
            <a:pPr lvl="1"/>
            <a:r>
              <a:rPr lang="fi-FI" sz="2800" dirty="0"/>
              <a:t>Yhteystietolistat</a:t>
            </a:r>
          </a:p>
          <a:p>
            <a:pPr lvl="1"/>
            <a:r>
              <a:rPr lang="fi-FI" sz="2800" dirty="0"/>
              <a:t>Ajantasaisuus</a:t>
            </a:r>
          </a:p>
          <a:p>
            <a:pPr lvl="1"/>
            <a:r>
              <a:rPr lang="fi-FI" sz="2800" dirty="0"/>
              <a:t>Ennakointi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b="1" dirty="0"/>
              <a:t>Fasilitointi: </a:t>
            </a:r>
            <a:r>
              <a:rPr lang="fi-FI" sz="3200" dirty="0"/>
              <a:t>laadukkaat kohtaamiset</a:t>
            </a:r>
          </a:p>
          <a:p>
            <a:pPr lvl="1"/>
            <a:r>
              <a:rPr lang="fi-FI" sz="2800" dirty="0"/>
              <a:t>Varataan riittävästi mutta ei liikaa aikaa kohtaamiseen</a:t>
            </a:r>
          </a:p>
          <a:p>
            <a:pPr lvl="1"/>
            <a:r>
              <a:rPr lang="fi-FI" sz="2800" dirty="0"/>
              <a:t>Dialogisuus: pysähtymistä tärkeän äärelle ja yhteistä ajattelua avoimesti ja luottamuksella</a:t>
            </a:r>
          </a:p>
          <a:p>
            <a:pPr lvl="1"/>
            <a:r>
              <a:rPr lang="fi-FI" sz="2800" dirty="0"/>
              <a:t>Tehokkuus: yhteistä päätöksentekoa ja tunne konkretian edistämisestä</a:t>
            </a:r>
          </a:p>
          <a:p>
            <a:pPr lvl="1"/>
            <a:r>
              <a:rPr lang="fi-FI" sz="2800" dirty="0"/>
              <a:t>Palvelumuotoilua, </a:t>
            </a:r>
            <a:r>
              <a:rPr lang="fi-FI" sz="2800" dirty="0" err="1"/>
              <a:t>lean</a:t>
            </a:r>
            <a:r>
              <a:rPr lang="fi-FI" sz="2800" dirty="0"/>
              <a:t>-työskentelyä, ”</a:t>
            </a:r>
            <a:r>
              <a:rPr lang="fi-FI" sz="2800" dirty="0" err="1"/>
              <a:t>art</a:t>
            </a:r>
            <a:r>
              <a:rPr lang="fi-FI" sz="2800" dirty="0"/>
              <a:t> of </a:t>
            </a:r>
            <a:r>
              <a:rPr lang="fi-FI" sz="2800" dirty="0" err="1"/>
              <a:t>hosting</a:t>
            </a:r>
            <a:r>
              <a:rPr lang="fi-FI" sz="2800" dirty="0"/>
              <a:t>”…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603280F-5CC8-427C-AAE2-250D4130359D}"/>
              </a:ext>
            </a:extLst>
          </p:cNvPr>
          <p:cNvSpPr txBox="1"/>
          <p:nvPr/>
        </p:nvSpPr>
        <p:spPr>
          <a:xfrm>
            <a:off x="5406887" y="6567777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31330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81420C-DEB2-408B-AF0F-48DCCAD4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0442"/>
            <a:ext cx="7886700" cy="819618"/>
          </a:xfrm>
        </p:spPr>
        <p:txBody>
          <a:bodyPr/>
          <a:lstStyle/>
          <a:p>
            <a:pPr algn="ctr"/>
            <a:r>
              <a:rPr lang="fi-FI" dirty="0"/>
              <a:t>Yhdessä oppimista eri tavoin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E170580-4CA3-40DD-B4A2-B0BE2D034E8A}"/>
              </a:ext>
            </a:extLst>
          </p:cNvPr>
          <p:cNvSpPr txBox="1"/>
          <p:nvPr/>
        </p:nvSpPr>
        <p:spPr>
          <a:xfrm>
            <a:off x="5406887" y="6567777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FA9DADC0-EBEB-4D42-B776-2E5BA533C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284093"/>
              </p:ext>
            </p:extLst>
          </p:nvPr>
        </p:nvGraphicFramePr>
        <p:xfrm>
          <a:off x="558496" y="1002003"/>
          <a:ext cx="8084571" cy="534643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730323">
                  <a:extLst>
                    <a:ext uri="{9D8B030D-6E8A-4147-A177-3AD203B41FA5}">
                      <a16:colId xmlns:a16="http://schemas.microsoft.com/office/drawing/2014/main" val="1636172562"/>
                    </a:ext>
                  </a:extLst>
                </a:gridCol>
                <a:gridCol w="2677124">
                  <a:extLst>
                    <a:ext uri="{9D8B030D-6E8A-4147-A177-3AD203B41FA5}">
                      <a16:colId xmlns:a16="http://schemas.microsoft.com/office/drawing/2014/main" val="3698999795"/>
                    </a:ext>
                  </a:extLst>
                </a:gridCol>
                <a:gridCol w="2677124">
                  <a:extLst>
                    <a:ext uri="{9D8B030D-6E8A-4147-A177-3AD203B41FA5}">
                      <a16:colId xmlns:a16="http://schemas.microsoft.com/office/drawing/2014/main" val="2414850497"/>
                    </a:ext>
                  </a:extLst>
                </a:gridCol>
              </a:tblGrid>
              <a:tr h="585062"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2400" b="1" dirty="0">
                          <a:effectLst/>
                          <a:latin typeface="Garamond" panose="02020404030301010803" pitchFamily="18" charset="0"/>
                        </a:rPr>
                        <a:t>Opettaminen</a:t>
                      </a:r>
                      <a:endParaRPr lang="fi-FI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2400" b="1" dirty="0">
                          <a:effectLst/>
                          <a:latin typeface="Garamond" panose="02020404030301010803" pitchFamily="18" charset="0"/>
                        </a:rPr>
                        <a:t>Fasilitointi</a:t>
                      </a:r>
                      <a:endParaRPr lang="fi-FI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2400" b="1" dirty="0">
                          <a:effectLst/>
                          <a:latin typeface="Garamond" panose="02020404030301010803" pitchFamily="18" charset="0"/>
                        </a:rPr>
                        <a:t>Emännöinti</a:t>
                      </a:r>
                      <a:endParaRPr lang="fi-FI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7474689"/>
                  </a:ext>
                </a:extLst>
              </a:tr>
              <a:tr h="98095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800" b="0">
                          <a:effectLst/>
                          <a:latin typeface="Franklin Gothic Medium Cond" panose="020B0606030402020204" pitchFamily="34" charset="0"/>
                        </a:rPr>
                        <a:t>Tiedon ja osaamisen luominen yhdessä itseohjautuen</a:t>
                      </a: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981717"/>
                  </a:ext>
                </a:extLst>
              </a:tr>
              <a:tr h="114727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800" b="0">
                          <a:effectLst/>
                          <a:latin typeface="Franklin Gothic Medium Cond" panose="020B0606030402020204" pitchFamily="34" charset="0"/>
                        </a:rPr>
                        <a:t>Emäntä kutsuu oppijat oppimaan yhdessä yhteiseen oppimistilaan</a:t>
                      </a: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902211"/>
                  </a:ext>
                </a:extLst>
              </a:tr>
              <a:tr h="114727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800" b="0">
                          <a:effectLst/>
                          <a:latin typeface="Franklin Gothic Medium Cond" panose="020B0606030402020204" pitchFamily="34" charset="0"/>
                        </a:rPr>
                        <a:t>Emäntä huolehtii siitä, että oppijoiden tarpeet tulevat huomioiduksi </a:t>
                      </a: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96732"/>
                  </a:ext>
                </a:extLst>
              </a:tr>
              <a:tr h="148586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>
                          <a:effectLst/>
                          <a:latin typeface="Franklin Gothic Medium Cond" panose="020B0606030402020204" pitchFamily="34" charset="0"/>
                        </a:rPr>
                        <a:t>Esimerkiksi open </a:t>
                      </a:r>
                      <a:r>
                        <a:rPr lang="fi-FI" sz="1800" b="0" dirty="0" err="1">
                          <a:effectLst/>
                          <a:latin typeface="Franklin Gothic Medium Cond" panose="020B0606030402020204" pitchFamily="34" charset="0"/>
                        </a:rPr>
                        <a:t>space</a:t>
                      </a:r>
                      <a:r>
                        <a:rPr lang="fi-FI" sz="1800" b="0" dirty="0">
                          <a:effectLst/>
                          <a:latin typeface="Franklin Gothic Medium Cond" panose="020B0606030402020204" pitchFamily="34" charset="0"/>
                        </a:rPr>
                        <a:t>, jonne emäntä kutsuu asiantuntijoita työskentelemään yhdessä itseorganisoituvasti</a:t>
                      </a: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51855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ED9B31C7-3733-421C-884C-FFC47D8EF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482955"/>
              </p:ext>
            </p:extLst>
          </p:nvPr>
        </p:nvGraphicFramePr>
        <p:xfrm>
          <a:off x="558496" y="1002003"/>
          <a:ext cx="8084571" cy="534643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730323">
                  <a:extLst>
                    <a:ext uri="{9D8B030D-6E8A-4147-A177-3AD203B41FA5}">
                      <a16:colId xmlns:a16="http://schemas.microsoft.com/office/drawing/2014/main" val="1636172562"/>
                    </a:ext>
                  </a:extLst>
                </a:gridCol>
                <a:gridCol w="2677124">
                  <a:extLst>
                    <a:ext uri="{9D8B030D-6E8A-4147-A177-3AD203B41FA5}">
                      <a16:colId xmlns:a16="http://schemas.microsoft.com/office/drawing/2014/main" val="3698999795"/>
                    </a:ext>
                  </a:extLst>
                </a:gridCol>
                <a:gridCol w="2677124">
                  <a:extLst>
                    <a:ext uri="{9D8B030D-6E8A-4147-A177-3AD203B41FA5}">
                      <a16:colId xmlns:a16="http://schemas.microsoft.com/office/drawing/2014/main" val="2414850497"/>
                    </a:ext>
                  </a:extLst>
                </a:gridCol>
              </a:tblGrid>
              <a:tr h="585062"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2400" b="1" dirty="0">
                          <a:effectLst/>
                          <a:latin typeface="Garamond" panose="02020404030301010803" pitchFamily="18" charset="0"/>
                        </a:rPr>
                        <a:t>Opettaminen</a:t>
                      </a:r>
                      <a:endParaRPr lang="fi-FI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2400" b="1" dirty="0">
                          <a:effectLst/>
                          <a:latin typeface="Garamond" panose="02020404030301010803" pitchFamily="18" charset="0"/>
                        </a:rPr>
                        <a:t>Fasilitointi</a:t>
                      </a:r>
                      <a:endParaRPr lang="fi-FI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2400" b="1" dirty="0">
                          <a:effectLst/>
                          <a:latin typeface="Garamond" panose="02020404030301010803" pitchFamily="18" charset="0"/>
                        </a:rPr>
                        <a:t>Emännöinti</a:t>
                      </a:r>
                      <a:endParaRPr lang="fi-FI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7474689"/>
                  </a:ext>
                </a:extLst>
              </a:tr>
              <a:tr h="98095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>
                          <a:effectLst/>
                          <a:latin typeface="Franklin Gothic Medium Cond" panose="020B0606030402020204" pitchFamily="34" charset="0"/>
                        </a:rPr>
                        <a:t>Tiedon ja osaamisen luominen yhdessä ohjatusti</a:t>
                      </a: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981717"/>
                  </a:ext>
                </a:extLst>
              </a:tr>
              <a:tr h="114727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>
                          <a:effectLst/>
                          <a:latin typeface="Franklin Gothic Medium Cond" panose="020B0606030402020204" pitchFamily="34" charset="0"/>
                        </a:rPr>
                        <a:t>Fasilitoija valmistelee oppimista edistävät kysymykset ja työtavat</a:t>
                      </a: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902211"/>
                  </a:ext>
                </a:extLst>
              </a:tr>
              <a:tr h="114727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>
                          <a:effectLst/>
                          <a:latin typeface="Franklin Gothic Medium Cond" panose="020B0606030402020204" pitchFamily="34" charset="0"/>
                        </a:rPr>
                        <a:t>Fasilitoija huolehtii siitä, että kaikki pysyvät mukana oppimisprosessissa</a:t>
                      </a: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96732"/>
                  </a:ext>
                </a:extLst>
              </a:tr>
              <a:tr h="148586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800" b="0">
                          <a:effectLst/>
                          <a:latin typeface="Franklin Gothic Medium Cond" panose="020B0606030402020204" pitchFamily="34" charset="0"/>
                        </a:rPr>
                        <a:t>Esimerkiksi learning café, jossa fasilitoija ohjaa asiantuntijoita työskentelemään yhdessä oppimispöydissä kiertäen</a:t>
                      </a:r>
                      <a:endParaRPr lang="fi-FI" sz="1800" b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51855"/>
                  </a:ext>
                </a:extLst>
              </a:tr>
            </a:tbl>
          </a:graphicData>
        </a:graphic>
      </p:graphicFrame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000A7E56-9649-4D84-8C18-034446504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12066"/>
              </p:ext>
            </p:extLst>
          </p:nvPr>
        </p:nvGraphicFramePr>
        <p:xfrm>
          <a:off x="558496" y="1002003"/>
          <a:ext cx="8084571" cy="534643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730323">
                  <a:extLst>
                    <a:ext uri="{9D8B030D-6E8A-4147-A177-3AD203B41FA5}">
                      <a16:colId xmlns:a16="http://schemas.microsoft.com/office/drawing/2014/main" val="1636172562"/>
                    </a:ext>
                  </a:extLst>
                </a:gridCol>
                <a:gridCol w="2677124">
                  <a:extLst>
                    <a:ext uri="{9D8B030D-6E8A-4147-A177-3AD203B41FA5}">
                      <a16:colId xmlns:a16="http://schemas.microsoft.com/office/drawing/2014/main" val="3698999795"/>
                    </a:ext>
                  </a:extLst>
                </a:gridCol>
                <a:gridCol w="2677124">
                  <a:extLst>
                    <a:ext uri="{9D8B030D-6E8A-4147-A177-3AD203B41FA5}">
                      <a16:colId xmlns:a16="http://schemas.microsoft.com/office/drawing/2014/main" val="2414850497"/>
                    </a:ext>
                  </a:extLst>
                </a:gridCol>
              </a:tblGrid>
              <a:tr h="585062"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2400" b="1" dirty="0">
                          <a:effectLst/>
                          <a:latin typeface="Garamond" panose="02020404030301010803" pitchFamily="18" charset="0"/>
                        </a:rPr>
                        <a:t>Opettaminen</a:t>
                      </a:r>
                      <a:endParaRPr lang="fi-FI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2400" b="1" dirty="0">
                          <a:effectLst/>
                          <a:latin typeface="Garamond" panose="02020404030301010803" pitchFamily="18" charset="0"/>
                        </a:rPr>
                        <a:t>Fasilitointi</a:t>
                      </a:r>
                      <a:endParaRPr lang="fi-FI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2400" b="1" dirty="0">
                          <a:effectLst/>
                          <a:latin typeface="Garamond" panose="02020404030301010803" pitchFamily="18" charset="0"/>
                        </a:rPr>
                        <a:t>Emännöinti</a:t>
                      </a:r>
                      <a:endParaRPr lang="fi-FI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7474689"/>
                  </a:ext>
                </a:extLst>
              </a:tr>
              <a:tr h="98095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981717"/>
                  </a:ext>
                </a:extLst>
              </a:tr>
              <a:tr h="114727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902211"/>
                  </a:ext>
                </a:extLst>
              </a:tr>
              <a:tr h="114727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96732"/>
                  </a:ext>
                </a:extLst>
              </a:tr>
              <a:tr h="148586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51855"/>
                  </a:ext>
                </a:extLst>
              </a:tr>
            </a:tbl>
          </a:graphicData>
        </a:graphic>
      </p:graphicFrame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A05A7007-4EBD-492A-B3A2-881EA5395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828427"/>
              </p:ext>
            </p:extLst>
          </p:nvPr>
        </p:nvGraphicFramePr>
        <p:xfrm>
          <a:off x="558496" y="1002003"/>
          <a:ext cx="8084571" cy="534643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730323">
                  <a:extLst>
                    <a:ext uri="{9D8B030D-6E8A-4147-A177-3AD203B41FA5}">
                      <a16:colId xmlns:a16="http://schemas.microsoft.com/office/drawing/2014/main" val="1636172562"/>
                    </a:ext>
                  </a:extLst>
                </a:gridCol>
                <a:gridCol w="2677124">
                  <a:extLst>
                    <a:ext uri="{9D8B030D-6E8A-4147-A177-3AD203B41FA5}">
                      <a16:colId xmlns:a16="http://schemas.microsoft.com/office/drawing/2014/main" val="3698999795"/>
                    </a:ext>
                  </a:extLst>
                </a:gridCol>
                <a:gridCol w="2677124">
                  <a:extLst>
                    <a:ext uri="{9D8B030D-6E8A-4147-A177-3AD203B41FA5}">
                      <a16:colId xmlns:a16="http://schemas.microsoft.com/office/drawing/2014/main" val="2414850497"/>
                    </a:ext>
                  </a:extLst>
                </a:gridCol>
              </a:tblGrid>
              <a:tr h="585062"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2400" b="1" dirty="0">
                          <a:effectLst/>
                          <a:latin typeface="Garamond" panose="02020404030301010803" pitchFamily="18" charset="0"/>
                        </a:rPr>
                        <a:t>Opettaminen</a:t>
                      </a:r>
                      <a:endParaRPr lang="fi-FI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2400" b="1" dirty="0">
                          <a:effectLst/>
                          <a:latin typeface="Garamond" panose="02020404030301010803" pitchFamily="18" charset="0"/>
                        </a:rPr>
                        <a:t>Fasilitointi</a:t>
                      </a:r>
                      <a:endParaRPr lang="fi-FI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2400" b="1" dirty="0">
                          <a:effectLst/>
                          <a:latin typeface="Garamond" panose="02020404030301010803" pitchFamily="18" charset="0"/>
                        </a:rPr>
                        <a:t>Emännöinti</a:t>
                      </a:r>
                      <a:endParaRPr lang="fi-FI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7474689"/>
                  </a:ext>
                </a:extLst>
              </a:tr>
              <a:tr h="98095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>
                          <a:effectLst/>
                          <a:latin typeface="Franklin Gothic Medium Cond" panose="020B0606030402020204" pitchFamily="34" charset="0"/>
                        </a:rPr>
                        <a:t>Tiedon ja osaamisen välittäminen opettajalta opetettavalle</a:t>
                      </a: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981717"/>
                  </a:ext>
                </a:extLst>
              </a:tr>
              <a:tr h="114727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>
                          <a:effectLst/>
                          <a:latin typeface="Franklin Gothic Medium Cond" panose="020B0606030402020204" pitchFamily="34" charset="0"/>
                        </a:rPr>
                        <a:t>Opetuksen koordinoija määrittelee oppimis-prosessissa opittavat asiat </a:t>
                      </a: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902211"/>
                  </a:ext>
                </a:extLst>
              </a:tr>
              <a:tr h="114727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800" b="0">
                          <a:effectLst/>
                          <a:latin typeface="Franklin Gothic Medium Cond" panose="020B0606030402020204" pitchFamily="34" charset="0"/>
                        </a:rPr>
                        <a:t>Opetuksen koordinoija huolehtii siitä, että opetuksen sisältö on laadukasta</a:t>
                      </a:r>
                      <a:endParaRPr lang="fi-FI" sz="1800" b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96732"/>
                  </a:ext>
                </a:extLst>
              </a:tr>
              <a:tr h="148586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800" b="0">
                          <a:effectLst/>
                          <a:latin typeface="Franklin Gothic Medium Cond" panose="020B0606030402020204" pitchFamily="34" charset="0"/>
                        </a:rPr>
                        <a:t>Esimerkiksi asiantuntija-luento, jossa asiantuntija pitää alustuksen ja keskusteluttaa oppijoita</a:t>
                      </a: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8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51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1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7952B-32DB-46E4-B019-1C3229B3E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000" dirty="0"/>
              <a:t>Tarkoituksenmukaista päätöksentekoa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A0C1C21-9856-458B-8782-909B5155A9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74" y="1690689"/>
            <a:ext cx="8134184" cy="427943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8595B4EF-9653-4F0A-A6BC-2681A7166867}"/>
              </a:ext>
            </a:extLst>
          </p:cNvPr>
          <p:cNvSpPr txBox="1"/>
          <p:nvPr/>
        </p:nvSpPr>
        <p:spPr>
          <a:xfrm>
            <a:off x="5406887" y="6567777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4084166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3C5591-5DB6-4FE5-B740-DF8934A5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807"/>
            <a:ext cx="7886700" cy="1325563"/>
          </a:xfrm>
        </p:spPr>
        <p:txBody>
          <a:bodyPr/>
          <a:lstStyle/>
          <a:p>
            <a:pPr algn="ctr"/>
            <a:r>
              <a:rPr lang="fi-FI" dirty="0">
                <a:latin typeface="Bradley Hand ITC" panose="03070402050302030203" pitchFamily="66" charset="0"/>
              </a:rPr>
              <a:t>– 3 –</a:t>
            </a:r>
            <a:br>
              <a:rPr lang="fi-FI" dirty="0">
                <a:latin typeface="Bradley Hand ITC" panose="03070402050302030203" pitchFamily="66" charset="0"/>
              </a:rPr>
            </a:br>
            <a:r>
              <a:rPr lang="fi-FI" dirty="0"/>
              <a:t>Yhdessä eteneminen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E19A9045-4443-4874-A8C5-DDC3A91F745B}"/>
              </a:ext>
            </a:extLst>
          </p:cNvPr>
          <p:cNvGrpSpPr/>
          <p:nvPr/>
        </p:nvGrpSpPr>
        <p:grpSpPr>
          <a:xfrm>
            <a:off x="1589688" y="1904808"/>
            <a:ext cx="5754698" cy="4754481"/>
            <a:chOff x="1478371" y="1690123"/>
            <a:chExt cx="5754698" cy="4754481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2E9E7E03-D6C4-4AD5-8605-EB7CD53B62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8371" y="1690123"/>
              <a:ext cx="5754698" cy="4754481"/>
            </a:xfrm>
            <a:prstGeom prst="rect">
              <a:avLst/>
            </a:prstGeom>
          </p:spPr>
        </p:pic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A15F5A67-C585-41FD-8A62-9358F0FC70C5}"/>
                </a:ext>
              </a:extLst>
            </p:cNvPr>
            <p:cNvSpPr txBox="1"/>
            <p:nvPr/>
          </p:nvSpPr>
          <p:spPr>
            <a:xfrm>
              <a:off x="3215567" y="1690123"/>
              <a:ext cx="2127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000" dirty="0">
                  <a:latin typeface="Franklin Gothic Medium Cond" panose="020B0606030402020204" pitchFamily="34" charset="0"/>
                </a:rPr>
                <a:t>Suunnitellaan</a:t>
              </a: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35878452-A2B5-4662-BAA9-5BDFBD0A5DCB}"/>
                </a:ext>
              </a:extLst>
            </p:cNvPr>
            <p:cNvSpPr txBox="1"/>
            <p:nvPr/>
          </p:nvSpPr>
          <p:spPr>
            <a:xfrm>
              <a:off x="3541313" y="5972491"/>
              <a:ext cx="2127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000" dirty="0">
                  <a:latin typeface="Franklin Gothic Medium Cond" panose="020B0606030402020204" pitchFamily="34" charset="0"/>
                </a:rPr>
                <a:t>Arvioidaan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370FB5CC-15DB-4114-A362-FED3A04BE47B}"/>
                </a:ext>
              </a:extLst>
            </p:cNvPr>
            <p:cNvSpPr txBox="1"/>
            <p:nvPr/>
          </p:nvSpPr>
          <p:spPr>
            <a:xfrm rot="5400000">
              <a:off x="5830202" y="3771720"/>
              <a:ext cx="2127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000" dirty="0">
                  <a:latin typeface="Franklin Gothic Medium Cond" panose="020B0606030402020204" pitchFamily="34" charset="0"/>
                </a:rPr>
                <a:t>Toimitaan</a:t>
              </a: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AA71915B-12AA-4665-9C52-1347D0305D5F}"/>
                </a:ext>
              </a:extLst>
            </p:cNvPr>
            <p:cNvSpPr txBox="1"/>
            <p:nvPr/>
          </p:nvSpPr>
          <p:spPr>
            <a:xfrm rot="16200000">
              <a:off x="793486" y="3867924"/>
              <a:ext cx="2127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000" dirty="0">
                  <a:latin typeface="Franklin Gothic Medium Cond" panose="020B0606030402020204" pitchFamily="34" charset="0"/>
                </a:rPr>
                <a:t>Tarkistetaan</a:t>
              </a:r>
            </a:p>
          </p:txBody>
        </p:sp>
      </p:grp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DE77CED-FDD3-40C1-B813-F7F7C8ECDE03}"/>
              </a:ext>
            </a:extLst>
          </p:cNvPr>
          <p:cNvSpPr txBox="1"/>
          <p:nvPr/>
        </p:nvSpPr>
        <p:spPr>
          <a:xfrm>
            <a:off x="5406887" y="6567777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29490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3C5591-5DB6-4FE5-B740-DF8934A5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55" y="2488123"/>
            <a:ext cx="3164122" cy="1325563"/>
          </a:xfrm>
        </p:spPr>
        <p:txBody>
          <a:bodyPr>
            <a:noAutofit/>
          </a:bodyPr>
          <a:lstStyle/>
          <a:p>
            <a:pPr algn="ctr"/>
            <a:r>
              <a:rPr lang="fi-FI" dirty="0">
                <a:latin typeface="Bradley Hand ITC" panose="03070402050302030203" pitchFamily="66" charset="0"/>
              </a:rPr>
              <a:t>– 4 –</a:t>
            </a:r>
            <a:br>
              <a:rPr lang="fi-FI" dirty="0">
                <a:latin typeface="Bradley Hand ITC" panose="03070402050302030203" pitchFamily="66" charset="0"/>
              </a:rPr>
            </a:br>
            <a:r>
              <a:rPr lang="fi-FI" dirty="0"/>
              <a:t>Vaikutusten arviointi ja levittäminen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5049311A-76CC-435C-A9DE-B8867D1642C1}"/>
              </a:ext>
            </a:extLst>
          </p:cNvPr>
          <p:cNvGrpSpPr/>
          <p:nvPr/>
        </p:nvGrpSpPr>
        <p:grpSpPr>
          <a:xfrm>
            <a:off x="3833660" y="369135"/>
            <a:ext cx="5087703" cy="6119730"/>
            <a:chOff x="2067152" y="472368"/>
            <a:chExt cx="5087703" cy="6119730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BEDF9E07-790D-4C61-9B69-9AEAFF1E0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7152" y="472368"/>
              <a:ext cx="5087703" cy="5859094"/>
            </a:xfrm>
            <a:prstGeom prst="rect">
              <a:avLst/>
            </a:prstGeom>
          </p:spPr>
        </p:pic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41123E18-2ED0-48C7-AD34-206F852DC7ED}"/>
                </a:ext>
              </a:extLst>
            </p:cNvPr>
            <p:cNvSpPr txBox="1"/>
            <p:nvPr/>
          </p:nvSpPr>
          <p:spPr>
            <a:xfrm>
              <a:off x="3455001" y="5945767"/>
              <a:ext cx="2312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Franklin Gothic Medium Cond" panose="020B0606030402020204" pitchFamily="34" charset="0"/>
                </a:rPr>
                <a:t>Ympärillä avoin, tuntematon verkosto</a:t>
              </a:r>
            </a:p>
          </p:txBody>
        </p:sp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0E9CCC0D-93E3-408D-9251-7CE180928F2D}"/>
                </a:ext>
              </a:extLst>
            </p:cNvPr>
            <p:cNvSpPr/>
            <p:nvPr/>
          </p:nvSpPr>
          <p:spPr>
            <a:xfrm>
              <a:off x="3594762" y="1889471"/>
              <a:ext cx="1954476" cy="70638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1600" dirty="0">
                  <a:latin typeface="Franklin Gothic Medium Cond" panose="020B0606030402020204" pitchFamily="34" charset="0"/>
                </a:rPr>
                <a:t>Sisäisesti vahva verkosto</a:t>
              </a:r>
            </a:p>
          </p:txBody>
        </p:sp>
      </p:grpSp>
      <p:sp>
        <p:nvSpPr>
          <p:cNvPr id="9" name="Tekstiruutu 8">
            <a:extLst>
              <a:ext uri="{FF2B5EF4-FFF2-40B4-BE49-F238E27FC236}">
                <a16:creationId xmlns:a16="http://schemas.microsoft.com/office/drawing/2014/main" id="{363F8FDD-4932-4A84-987C-E041A8B75E5A}"/>
              </a:ext>
            </a:extLst>
          </p:cNvPr>
          <p:cNvSpPr txBox="1"/>
          <p:nvPr/>
        </p:nvSpPr>
        <p:spPr>
          <a:xfrm>
            <a:off x="5406887" y="6567777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17479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514096-790C-4C41-A830-5B047FD5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7908"/>
            <a:ext cx="7886700" cy="1026352"/>
          </a:xfrm>
        </p:spPr>
        <p:txBody>
          <a:bodyPr/>
          <a:lstStyle/>
          <a:p>
            <a:pPr algn="ctr"/>
            <a:r>
              <a:rPr lang="fi-FI" dirty="0"/>
              <a:t>Verkostotyön jatkuva syklisyys</a:t>
            </a:r>
          </a:p>
        </p:txBody>
      </p:sp>
      <p:pic>
        <p:nvPicPr>
          <p:cNvPr id="5" name="Kuva 2">
            <a:extLst>
              <a:ext uri="{FF2B5EF4-FFF2-40B4-BE49-F238E27FC236}">
                <a16:creationId xmlns:a16="http://schemas.microsoft.com/office/drawing/2014/main" id="{894C5D45-7E3E-4C7E-923A-5BB0FB67F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" y="1247230"/>
            <a:ext cx="2989493" cy="224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1">
            <a:extLst>
              <a:ext uri="{FF2B5EF4-FFF2-40B4-BE49-F238E27FC236}">
                <a16:creationId xmlns:a16="http://schemas.microsoft.com/office/drawing/2014/main" id="{E7B7B9A0-F2E3-4B31-B211-7AD1B2E5C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921" y="1247230"/>
            <a:ext cx="2676558" cy="250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1">
            <a:extLst>
              <a:ext uri="{FF2B5EF4-FFF2-40B4-BE49-F238E27FC236}">
                <a16:creationId xmlns:a16="http://schemas.microsoft.com/office/drawing/2014/main" id="{346221FD-3265-41CD-B0F1-E643200C4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648" y="4101338"/>
            <a:ext cx="2296908" cy="268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703426C-9D47-460A-94CF-6FCE4B150E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42128">
            <a:off x="5221182" y="3366036"/>
            <a:ext cx="419503" cy="154317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F448715-FA3B-47C8-ADDC-25120E20CB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9376" y="2034303"/>
            <a:ext cx="981544" cy="88894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87F770F-F569-402C-8E34-ABBA92E2863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185" y="5326960"/>
            <a:ext cx="898205" cy="85412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11B905C-089F-4CA3-B98E-13802336EEB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1471" y="5287506"/>
            <a:ext cx="852047" cy="89357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AC578C6-54D9-47D7-AD1E-0130CBF4957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6992">
            <a:off x="3739200" y="2824244"/>
            <a:ext cx="1583122" cy="54179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DF0197B3-35B9-4327-9A5D-135CB4B5A09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8075" y="4899715"/>
            <a:ext cx="1537630" cy="42724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652180C3-22B9-4600-9F35-7B0B30F96EC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5580">
            <a:off x="3257657" y="3326708"/>
            <a:ext cx="456958" cy="162182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05320E58-34A4-4262-B744-B7A7D06069E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2631" y="2008155"/>
            <a:ext cx="888947" cy="893575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CE9B7E19-2F2B-44F6-A9FA-5BAA8A6524F9}"/>
              </a:ext>
            </a:extLst>
          </p:cNvPr>
          <p:cNvSpPr txBox="1"/>
          <p:nvPr/>
        </p:nvSpPr>
        <p:spPr>
          <a:xfrm>
            <a:off x="3870986" y="3131702"/>
            <a:ext cx="113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Franklin Gothic Medium Cond" panose="020B0606030402020204" pitchFamily="34" charset="0"/>
              </a:rPr>
              <a:t>Miksi?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C57C072C-FC5C-4BB7-BD23-16E2CA253E82}"/>
              </a:ext>
            </a:extLst>
          </p:cNvPr>
          <p:cNvSpPr txBox="1"/>
          <p:nvPr/>
        </p:nvSpPr>
        <p:spPr>
          <a:xfrm>
            <a:off x="4495781" y="3998253"/>
            <a:ext cx="113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Franklin Gothic Medium Cond" panose="020B0606030402020204" pitchFamily="34" charset="0"/>
              </a:rPr>
              <a:t>Mitä?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BC3512FA-174C-4685-85FE-ECFFC44E8EFC}"/>
              </a:ext>
            </a:extLst>
          </p:cNvPr>
          <p:cNvSpPr txBox="1"/>
          <p:nvPr/>
        </p:nvSpPr>
        <p:spPr>
          <a:xfrm>
            <a:off x="3415190" y="3606628"/>
            <a:ext cx="113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Franklin Gothic Medium Cond" panose="020B0606030402020204" pitchFamily="34" charset="0"/>
              </a:rPr>
              <a:t>Kuka?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F644DDA1-7DAC-416B-9E6F-893A51B29193}"/>
              </a:ext>
            </a:extLst>
          </p:cNvPr>
          <p:cNvSpPr txBox="1"/>
          <p:nvPr/>
        </p:nvSpPr>
        <p:spPr>
          <a:xfrm>
            <a:off x="4436836" y="3489074"/>
            <a:ext cx="113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Franklin Gothic Medium Cond" panose="020B0606030402020204" pitchFamily="34" charset="0"/>
              </a:rPr>
              <a:t>Miten?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DC00AB99-244A-4FF4-914B-B456D00F1F48}"/>
              </a:ext>
            </a:extLst>
          </p:cNvPr>
          <p:cNvSpPr txBox="1"/>
          <p:nvPr/>
        </p:nvSpPr>
        <p:spPr>
          <a:xfrm>
            <a:off x="3600550" y="4282248"/>
            <a:ext cx="1395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latin typeface="Franklin Gothic Medium Cond" panose="020B0606030402020204" pitchFamily="34" charset="0"/>
              </a:rPr>
              <a:t>Millä resursseilla?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F35FFF34-7365-4F14-9426-C43D0358961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3" r="-1889" b="1"/>
          <a:stretch/>
        </p:blipFill>
        <p:spPr>
          <a:xfrm>
            <a:off x="5636936" y="4394570"/>
            <a:ext cx="2835160" cy="2311706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61174A96-46DE-47DD-B3E9-828F01185BD2}"/>
              </a:ext>
            </a:extLst>
          </p:cNvPr>
          <p:cNvSpPr txBox="1"/>
          <p:nvPr/>
        </p:nvSpPr>
        <p:spPr>
          <a:xfrm>
            <a:off x="2806811" y="6567777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4016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8B1485-3F82-423B-BFA7-960CA938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246"/>
            <a:ext cx="7886700" cy="872837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Verkostojen johtamisen yleinen viitekehys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61053AD-5794-4D09-BAED-C7BE4A4B5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78959"/>
              </p:ext>
            </p:extLst>
          </p:nvPr>
        </p:nvGraphicFramePr>
        <p:xfrm>
          <a:off x="536594" y="1243164"/>
          <a:ext cx="8070812" cy="5181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17703">
                  <a:extLst>
                    <a:ext uri="{9D8B030D-6E8A-4147-A177-3AD203B41FA5}">
                      <a16:colId xmlns:a16="http://schemas.microsoft.com/office/drawing/2014/main" val="3041796362"/>
                    </a:ext>
                  </a:extLst>
                </a:gridCol>
                <a:gridCol w="2017703">
                  <a:extLst>
                    <a:ext uri="{9D8B030D-6E8A-4147-A177-3AD203B41FA5}">
                      <a16:colId xmlns:a16="http://schemas.microsoft.com/office/drawing/2014/main" val="2448811932"/>
                    </a:ext>
                  </a:extLst>
                </a:gridCol>
                <a:gridCol w="2017703">
                  <a:extLst>
                    <a:ext uri="{9D8B030D-6E8A-4147-A177-3AD203B41FA5}">
                      <a16:colId xmlns:a16="http://schemas.microsoft.com/office/drawing/2014/main" val="4053578220"/>
                    </a:ext>
                  </a:extLst>
                </a:gridCol>
                <a:gridCol w="2017703">
                  <a:extLst>
                    <a:ext uri="{9D8B030D-6E8A-4147-A177-3AD203B41FA5}">
                      <a16:colId xmlns:a16="http://schemas.microsoft.com/office/drawing/2014/main" val="2234428843"/>
                    </a:ext>
                  </a:extLst>
                </a:gridCol>
              </a:tblGrid>
              <a:tr h="717010"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latin typeface="Franklin Gothic Medium Cond" panose="020B0606030402020204" pitchFamily="34" charset="0"/>
                        </a:rPr>
                        <a:t>Verkostotyön edellytykset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latin typeface="Franklin Gothic Medium Cond" panose="020B0606030402020204" pitchFamily="34" charset="0"/>
                        </a:rPr>
                        <a:t>Verkostotyön toimivuus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latin typeface="Franklin Gothic Medium Cond" panose="020B0606030402020204" pitchFamily="34" charset="0"/>
                        </a:rPr>
                        <a:t>Verkostotyön kehittäminen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latin typeface="Franklin Gothic Medium Cond" panose="020B0606030402020204" pitchFamily="34" charset="0"/>
                        </a:rPr>
                        <a:t>Verkostotyön vaikutukset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491573"/>
                  </a:ext>
                </a:extLst>
              </a:tr>
              <a:tr h="3666909">
                <a:tc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Tunteminen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Luottamus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Sitoutuminen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Avoimuus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Yhteiset tavoitteet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Vastavuoroisuus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Resurssit ja osaaminen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Verkoston kattavuus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Osallistujajoukon pysyvyys ja uusiutuminen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Johtajuus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Verkostotyön legitimiteetti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Tiedonkulku 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Dialogisuus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Koordinointi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Fasilitointi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Vastuunjako ja roolien selkeys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Vallanjako ja päätöksenteko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Verkostotyön tekeminen yhdessä ja erikseen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i-FI" sz="1400" b="0" dirty="0">
                        <a:latin typeface="Franklin Gothic Medium Cond" panose="020B06060304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1. kehän oppiminen: kyky kehittää toimintaa niin, että päästään kohti tavoitteita yhä tehokkaammin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2. kehän oppiminen: kyky ”kehittää kehittämistä” ja kyky kyseenalaistaa tavoitteita ja toimintatapoja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i-FI" sz="1400" b="0" dirty="0">
                        <a:latin typeface="Franklin Gothic Medium Cond" panose="020B06060304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Yhteisten tavoitteiden saavuttaminen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Vaikutukset verkostotyön kohderyhmään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Verkoston jäsenten oman työn ja osaamisen kehittyminen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Verkoston vaikutuspiirin laajeneminen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i-FI" sz="1400" b="0" dirty="0">
                        <a:latin typeface="Franklin Gothic Medium Cond" panose="020B06060304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570760"/>
                  </a:ext>
                </a:extLst>
              </a:tr>
              <a:tr h="478007">
                <a:tc gridSpan="4">
                  <a:txBody>
                    <a:bodyPr/>
                    <a:lstStyle/>
                    <a:p>
                      <a:pPr algn="ctr"/>
                      <a:r>
                        <a:rPr lang="fi-FI" b="0" dirty="0">
                          <a:latin typeface="Franklin Gothic Medium Cond" panose="020B0606030402020204" pitchFamily="34" charset="0"/>
                        </a:rPr>
                        <a:t>Verkostotyön ympäristö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b="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b="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b="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207793"/>
                  </a:ext>
                </a:extLst>
              </a:tr>
            </a:tbl>
          </a:graphicData>
        </a:graphic>
      </p:graphicFrame>
      <p:sp>
        <p:nvSpPr>
          <p:cNvPr id="5" name="Nuoli: Vasen-oikea 4">
            <a:extLst>
              <a:ext uri="{FF2B5EF4-FFF2-40B4-BE49-F238E27FC236}">
                <a16:creationId xmlns:a16="http://schemas.microsoft.com/office/drawing/2014/main" id="{F6C8DDF1-F252-4CBD-B9E8-9BB632E7E917}"/>
              </a:ext>
            </a:extLst>
          </p:cNvPr>
          <p:cNvSpPr/>
          <p:nvPr/>
        </p:nvSpPr>
        <p:spPr>
          <a:xfrm>
            <a:off x="2239461" y="1456708"/>
            <a:ext cx="613250" cy="394232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: Vasen-oikea 5">
            <a:extLst>
              <a:ext uri="{FF2B5EF4-FFF2-40B4-BE49-F238E27FC236}">
                <a16:creationId xmlns:a16="http://schemas.microsoft.com/office/drawing/2014/main" id="{2F140C44-919F-4809-8A53-CDE296D60FF3}"/>
              </a:ext>
            </a:extLst>
          </p:cNvPr>
          <p:cNvSpPr/>
          <p:nvPr/>
        </p:nvSpPr>
        <p:spPr>
          <a:xfrm>
            <a:off x="4248953" y="1456708"/>
            <a:ext cx="613250" cy="394232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Nuoli: Vasen-oikea 6">
            <a:extLst>
              <a:ext uri="{FF2B5EF4-FFF2-40B4-BE49-F238E27FC236}">
                <a16:creationId xmlns:a16="http://schemas.microsoft.com/office/drawing/2014/main" id="{B4725381-E7B7-4EEC-A679-BAC990BB1788}"/>
              </a:ext>
            </a:extLst>
          </p:cNvPr>
          <p:cNvSpPr/>
          <p:nvPr/>
        </p:nvSpPr>
        <p:spPr>
          <a:xfrm>
            <a:off x="6280347" y="1456708"/>
            <a:ext cx="613250" cy="394232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Nuoli: Vasen-oikea 7">
            <a:extLst>
              <a:ext uri="{FF2B5EF4-FFF2-40B4-BE49-F238E27FC236}">
                <a16:creationId xmlns:a16="http://schemas.microsoft.com/office/drawing/2014/main" id="{C878C934-259C-4B16-96DD-E430C0EC168C}"/>
              </a:ext>
            </a:extLst>
          </p:cNvPr>
          <p:cNvSpPr/>
          <p:nvPr/>
        </p:nvSpPr>
        <p:spPr>
          <a:xfrm rot="3600000">
            <a:off x="1915440" y="5688314"/>
            <a:ext cx="613250" cy="394232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: Vasen-oikea 8">
            <a:extLst>
              <a:ext uri="{FF2B5EF4-FFF2-40B4-BE49-F238E27FC236}">
                <a16:creationId xmlns:a16="http://schemas.microsoft.com/office/drawing/2014/main" id="{6D7CF625-DE39-4606-85D4-566854E44AEC}"/>
              </a:ext>
            </a:extLst>
          </p:cNvPr>
          <p:cNvSpPr/>
          <p:nvPr/>
        </p:nvSpPr>
        <p:spPr>
          <a:xfrm rot="6924388">
            <a:off x="6648169" y="5685749"/>
            <a:ext cx="613250" cy="394232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Nuoli: Vasen-oikea 9">
            <a:extLst>
              <a:ext uri="{FF2B5EF4-FFF2-40B4-BE49-F238E27FC236}">
                <a16:creationId xmlns:a16="http://schemas.microsoft.com/office/drawing/2014/main" id="{3F86F4EF-1B74-4708-8CC4-B4DA60D6AEB3}"/>
              </a:ext>
            </a:extLst>
          </p:cNvPr>
          <p:cNvSpPr/>
          <p:nvPr/>
        </p:nvSpPr>
        <p:spPr>
          <a:xfrm rot="6924388">
            <a:off x="4960514" y="5471292"/>
            <a:ext cx="613250" cy="394232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: Vasen-oikea 10">
            <a:extLst>
              <a:ext uri="{FF2B5EF4-FFF2-40B4-BE49-F238E27FC236}">
                <a16:creationId xmlns:a16="http://schemas.microsoft.com/office/drawing/2014/main" id="{0DB43BDA-D5D6-49B7-A17C-535FE6E857D5}"/>
              </a:ext>
            </a:extLst>
          </p:cNvPr>
          <p:cNvSpPr/>
          <p:nvPr/>
        </p:nvSpPr>
        <p:spPr>
          <a:xfrm rot="3990543">
            <a:off x="3582466" y="5473048"/>
            <a:ext cx="613250" cy="394232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CD6BE29-8B54-4CB9-B3DA-5A59C8B3BAA7}"/>
              </a:ext>
            </a:extLst>
          </p:cNvPr>
          <p:cNvSpPr txBox="1"/>
          <p:nvPr/>
        </p:nvSpPr>
        <p:spPr>
          <a:xfrm>
            <a:off x="5406887" y="6567777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428965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C0A6AB-0E92-4063-8559-C3EBCA3E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Mitä on verkostotyö?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383C8F-83FC-48CD-9D72-269FDCBD1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2311"/>
            <a:ext cx="7886700" cy="2880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3600" dirty="0"/>
              <a:t>Verkostotyö on </a:t>
            </a:r>
            <a:br>
              <a:rPr lang="fi-FI" sz="3600" dirty="0"/>
            </a:br>
            <a:r>
              <a:rPr lang="fi-FI" sz="3600" dirty="0"/>
              <a:t>autonomisten eli omaehtoisten toimijoiden</a:t>
            </a:r>
            <a:br>
              <a:rPr lang="fi-FI" sz="3600" dirty="0"/>
            </a:br>
            <a:r>
              <a:rPr lang="fi-FI" sz="3600" dirty="0"/>
              <a:t>vastavuoroista, pitkään jatkuvaa ja</a:t>
            </a:r>
            <a:br>
              <a:rPr lang="fi-FI" sz="3600" dirty="0"/>
            </a:br>
            <a:r>
              <a:rPr lang="fi-FI" sz="3600" dirty="0"/>
              <a:t>luottamukseen perustuvaa</a:t>
            </a:r>
            <a:br>
              <a:rPr lang="fi-FI" sz="3600" dirty="0"/>
            </a:br>
            <a:r>
              <a:rPr lang="fi-FI" sz="3600" dirty="0"/>
              <a:t>yhteistyötä</a:t>
            </a:r>
          </a:p>
        </p:txBody>
      </p:sp>
    </p:spTree>
    <p:extLst>
      <p:ext uri="{BB962C8B-B14F-4D97-AF65-F5344CB8AC3E}">
        <p14:creationId xmlns:p14="http://schemas.microsoft.com/office/powerpoint/2010/main" val="226127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B64D26-2A15-4294-8DD2-697D1846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Garamond" panose="02020404030301010803" pitchFamily="18" charset="0"/>
              </a:rPr>
              <a:t>Tutkimus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62D54FB-4591-41F0-8914-D57B81AC3A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436" y="0"/>
            <a:ext cx="5606389" cy="6858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28F32B0-E5BE-4111-9A1A-4EC18BA3DFC6}"/>
              </a:ext>
            </a:extLst>
          </p:cNvPr>
          <p:cNvSpPr txBox="1"/>
          <p:nvPr/>
        </p:nvSpPr>
        <p:spPr>
          <a:xfrm>
            <a:off x="5406887" y="6567777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224684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CFFD69B-E0A9-43DB-973B-F22A72D006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8501" y="167499"/>
            <a:ext cx="2473713" cy="206964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D8BD81A-34DA-48B3-8D2D-D196316976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3909" y="2359603"/>
            <a:ext cx="2087867" cy="203427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D4B625D-7261-40F5-A9E6-6AF1907B14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3909" y="4470527"/>
            <a:ext cx="2087867" cy="229889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108D034-50D2-40EE-9369-2B0C91ABEA53}"/>
              </a:ext>
            </a:extLst>
          </p:cNvPr>
          <p:cNvSpPr txBox="1"/>
          <p:nvPr/>
        </p:nvSpPr>
        <p:spPr>
          <a:xfrm>
            <a:off x="865132" y="237523"/>
            <a:ext cx="183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Franklin Gothic Medium Cond" panose="020B0606030402020204" pitchFamily="34" charset="0"/>
              </a:rPr>
              <a:t>Hierarkia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AA5EC6A-37C8-4076-B2F8-EB7C43B57302}"/>
              </a:ext>
            </a:extLst>
          </p:cNvPr>
          <p:cNvSpPr txBox="1"/>
          <p:nvPr/>
        </p:nvSpPr>
        <p:spPr>
          <a:xfrm>
            <a:off x="4048037" y="182771"/>
            <a:ext cx="22158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b="1" dirty="0">
                <a:latin typeface="Franklin Gothic Medium Cond" panose="020B0606030402020204" pitchFamily="34" charset="0"/>
              </a:rPr>
              <a:t>Auktoriteetti</a:t>
            </a:r>
          </a:p>
          <a:p>
            <a:pPr>
              <a:spcAft>
                <a:spcPts val="600"/>
              </a:spcAft>
            </a:pPr>
            <a:r>
              <a:rPr lang="fi-FI" dirty="0">
                <a:latin typeface="Franklin Gothic Medium Cond" panose="020B0606030402020204" pitchFamily="34" charset="0"/>
              </a:rPr>
              <a:t>Esimiehet ja alaiset</a:t>
            </a:r>
          </a:p>
          <a:p>
            <a:pPr>
              <a:spcAft>
                <a:spcPts val="600"/>
              </a:spcAft>
            </a:pPr>
            <a:r>
              <a:rPr lang="fi-FI" dirty="0">
                <a:latin typeface="Franklin Gothic Medium Cond" panose="020B0606030402020204" pitchFamily="34" charset="0"/>
              </a:rPr>
              <a:t>Syvä tiedonvaihto</a:t>
            </a:r>
          </a:p>
          <a:p>
            <a:pPr>
              <a:spcAft>
                <a:spcPts val="600"/>
              </a:spcAft>
            </a:pPr>
            <a:r>
              <a:rPr lang="fi-FI" dirty="0">
                <a:latin typeface="Franklin Gothic Medium Cond" panose="020B0606030402020204" pitchFamily="34" charset="0"/>
              </a:rPr>
              <a:t>Selkeä työnjako</a:t>
            </a:r>
          </a:p>
          <a:p>
            <a:pPr>
              <a:spcAft>
                <a:spcPts val="600"/>
              </a:spcAft>
            </a:pPr>
            <a:r>
              <a:rPr lang="fi-FI" dirty="0">
                <a:latin typeface="Franklin Gothic Medium Cond" panose="020B0606030402020204" pitchFamily="34" charset="0"/>
              </a:rPr>
              <a:t>Selvät sopimukset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035333F-E84A-4F0C-BEFA-79FCBF9EDB9E}"/>
              </a:ext>
            </a:extLst>
          </p:cNvPr>
          <p:cNvSpPr txBox="1"/>
          <p:nvPr/>
        </p:nvSpPr>
        <p:spPr>
          <a:xfrm>
            <a:off x="6765196" y="347034"/>
            <a:ext cx="18476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Franklin Gothic Medium Cond" panose="020B0606030402020204" pitchFamily="34" charset="0"/>
              </a:rPr>
              <a:t>Hyvä kun haluat hoitaa tehokkaasti suhteellisen monimutkaisia rutiineja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52E5A77-6BE1-40F0-92EB-EB54FE7530DE}"/>
              </a:ext>
            </a:extLst>
          </p:cNvPr>
          <p:cNvSpPr txBox="1"/>
          <p:nvPr/>
        </p:nvSpPr>
        <p:spPr>
          <a:xfrm>
            <a:off x="837618" y="2291106"/>
            <a:ext cx="183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Franklin Gothic Medium Cond" panose="020B0606030402020204" pitchFamily="34" charset="0"/>
              </a:rPr>
              <a:t>Markkina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E2F41AD-85DC-44F7-9FA6-5DCC786FCD21}"/>
              </a:ext>
            </a:extLst>
          </p:cNvPr>
          <p:cNvSpPr txBox="1"/>
          <p:nvPr/>
        </p:nvSpPr>
        <p:spPr>
          <a:xfrm>
            <a:off x="868541" y="4383426"/>
            <a:ext cx="183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Franklin Gothic Medium Cond" panose="020B0606030402020204" pitchFamily="34" charset="0"/>
              </a:rPr>
              <a:t>Verkosto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030E792-B8A3-413E-95C8-159D0A899CC1}"/>
              </a:ext>
            </a:extLst>
          </p:cNvPr>
          <p:cNvSpPr txBox="1"/>
          <p:nvPr/>
        </p:nvSpPr>
        <p:spPr>
          <a:xfrm>
            <a:off x="5406887" y="6567777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805FD9D-8272-4D01-82EF-64B30853A684}"/>
              </a:ext>
            </a:extLst>
          </p:cNvPr>
          <p:cNvSpPr txBox="1"/>
          <p:nvPr/>
        </p:nvSpPr>
        <p:spPr>
          <a:xfrm>
            <a:off x="4048037" y="2291106"/>
            <a:ext cx="25225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b="1" dirty="0">
                <a:latin typeface="Franklin Gothic Medium Cond" panose="020B0606030402020204" pitchFamily="34" charset="0"/>
              </a:rPr>
              <a:t>Kilpailu</a:t>
            </a:r>
            <a:endParaRPr lang="fi-FI" dirty="0">
              <a:latin typeface="Franklin Gothic Medium Cond" panose="020B0606030402020204" pitchFamily="34" charset="0"/>
            </a:endParaRPr>
          </a:p>
          <a:p>
            <a:pPr>
              <a:spcAft>
                <a:spcPts val="600"/>
              </a:spcAft>
            </a:pPr>
            <a:r>
              <a:rPr lang="fi-FI" dirty="0">
                <a:latin typeface="Franklin Gothic Medium Cond" panose="020B0606030402020204" pitchFamily="34" charset="0"/>
              </a:rPr>
              <a:t>Ostajat, myyjät ja kilpailijat</a:t>
            </a:r>
          </a:p>
          <a:p>
            <a:pPr>
              <a:spcAft>
                <a:spcPts val="600"/>
              </a:spcAft>
            </a:pPr>
            <a:r>
              <a:rPr lang="fi-FI" dirty="0">
                <a:latin typeface="Franklin Gothic Medium Cond" panose="020B0606030402020204" pitchFamily="34" charset="0"/>
              </a:rPr>
              <a:t>Kevyt tiedonvaihto</a:t>
            </a:r>
          </a:p>
          <a:p>
            <a:pPr>
              <a:spcAft>
                <a:spcPts val="600"/>
              </a:spcAft>
            </a:pPr>
            <a:r>
              <a:rPr lang="fi-FI" dirty="0">
                <a:latin typeface="Franklin Gothic Medium Cond" panose="020B0606030402020204" pitchFamily="34" charset="0"/>
              </a:rPr>
              <a:t>Selkeä työnjako</a:t>
            </a:r>
          </a:p>
          <a:p>
            <a:pPr>
              <a:spcAft>
                <a:spcPts val="600"/>
              </a:spcAft>
            </a:pPr>
            <a:r>
              <a:rPr lang="fi-FI" dirty="0">
                <a:latin typeface="Franklin Gothic Medium Cond" panose="020B0606030402020204" pitchFamily="34" charset="0"/>
              </a:rPr>
              <a:t>Selvät sopimukset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2C91CF7B-EC53-42EB-98BF-7D0A52135F26}"/>
              </a:ext>
            </a:extLst>
          </p:cNvPr>
          <p:cNvSpPr txBox="1"/>
          <p:nvPr/>
        </p:nvSpPr>
        <p:spPr>
          <a:xfrm>
            <a:off x="4048037" y="4676440"/>
            <a:ext cx="22158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b="1" dirty="0">
                <a:latin typeface="Franklin Gothic Medium Cond" panose="020B0606030402020204" pitchFamily="34" charset="0"/>
              </a:rPr>
              <a:t>Luottamus</a:t>
            </a:r>
          </a:p>
          <a:p>
            <a:pPr>
              <a:spcAft>
                <a:spcPts val="600"/>
              </a:spcAft>
            </a:pPr>
            <a:r>
              <a:rPr lang="fi-FI" dirty="0">
                <a:latin typeface="Franklin Gothic Medium Cond" panose="020B0606030402020204" pitchFamily="34" charset="0"/>
              </a:rPr>
              <a:t>Kumppanit</a:t>
            </a:r>
          </a:p>
          <a:p>
            <a:pPr>
              <a:spcAft>
                <a:spcPts val="600"/>
              </a:spcAft>
            </a:pPr>
            <a:r>
              <a:rPr lang="fi-FI" dirty="0">
                <a:latin typeface="Franklin Gothic Medium Cond" panose="020B0606030402020204" pitchFamily="34" charset="0"/>
              </a:rPr>
              <a:t>Syvä tiedonvaihto</a:t>
            </a:r>
          </a:p>
          <a:p>
            <a:pPr>
              <a:spcAft>
                <a:spcPts val="600"/>
              </a:spcAft>
            </a:pPr>
            <a:r>
              <a:rPr lang="fi-FI" dirty="0">
                <a:latin typeface="Franklin Gothic Medium Cond" panose="020B0606030402020204" pitchFamily="34" charset="0"/>
              </a:rPr>
              <a:t>Joustava työnjako</a:t>
            </a:r>
          </a:p>
          <a:p>
            <a:pPr>
              <a:spcAft>
                <a:spcPts val="600"/>
              </a:spcAft>
            </a:pPr>
            <a:r>
              <a:rPr lang="fi-FI" dirty="0">
                <a:latin typeface="Franklin Gothic Medium Cond" panose="020B0606030402020204" pitchFamily="34" charset="0"/>
              </a:rPr>
              <a:t>Joustavat sitoumukset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5060B0FE-3A19-4A03-A9CA-E7361547A48D}"/>
              </a:ext>
            </a:extLst>
          </p:cNvPr>
          <p:cNvSpPr txBox="1"/>
          <p:nvPr/>
        </p:nvSpPr>
        <p:spPr>
          <a:xfrm>
            <a:off x="6710555" y="4696266"/>
            <a:ext cx="1847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Franklin Gothic Medium Cond" panose="020B0606030402020204" pitchFamily="34" charset="0"/>
              </a:rPr>
              <a:t>Hyvä kun haluat lisätä joustavuutta, luoda jotain uutta tai muuttaa olemassa olevaa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fi-FI" dirty="0">
              <a:latin typeface="Franklin Gothic Medium Cond" panose="020B0606030402020204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58A83342-58EC-4B62-A41C-98A38A3A59F3}"/>
              </a:ext>
            </a:extLst>
          </p:cNvPr>
          <p:cNvSpPr txBox="1"/>
          <p:nvPr/>
        </p:nvSpPr>
        <p:spPr>
          <a:xfrm>
            <a:off x="6710556" y="2426100"/>
            <a:ext cx="1847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Franklin Gothic Medium Cond" panose="020B0606030402020204" pitchFamily="34" charset="0"/>
              </a:rPr>
              <a:t>Hyvä kun haluat hoitaa tehokkaasti suhteellisen yksinkertaisia rutiineja</a:t>
            </a:r>
          </a:p>
        </p:txBody>
      </p:sp>
    </p:spTree>
    <p:extLst>
      <p:ext uri="{BB962C8B-B14F-4D97-AF65-F5344CB8AC3E}">
        <p14:creationId xmlns:p14="http://schemas.microsoft.com/office/powerpoint/2010/main" val="8198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9A2654D-940C-4F52-95AB-343A5C2D19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0908" y="4026254"/>
            <a:ext cx="2611092" cy="249402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1D01FA0-4DCC-440A-9B83-56E2546B28B5}"/>
              </a:ext>
            </a:extLst>
          </p:cNvPr>
          <p:cNvSpPr txBox="1"/>
          <p:nvPr/>
        </p:nvSpPr>
        <p:spPr>
          <a:xfrm>
            <a:off x="194495" y="1393084"/>
            <a:ext cx="188259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1600" b="1" dirty="0">
                <a:latin typeface="Franklin Gothic Medium Cond" panose="020B0606030402020204" pitchFamily="34" charset="0"/>
              </a:rPr>
              <a:t>Hierarkkisesti johdetut strategiset verkostot</a:t>
            </a:r>
          </a:p>
          <a:p>
            <a:pPr>
              <a:spcAft>
                <a:spcPts val="600"/>
              </a:spcAft>
            </a:pPr>
            <a:r>
              <a:rPr lang="fi-FI" sz="1600" dirty="0">
                <a:latin typeface="Franklin Gothic Medium Cond" panose="020B0606030402020204" pitchFamily="34" charset="0"/>
              </a:rPr>
              <a:t>Yhteistyön raamit</a:t>
            </a:r>
            <a:br>
              <a:rPr lang="fi-FI" sz="1600" dirty="0">
                <a:latin typeface="Franklin Gothic Medium Cond" panose="020B0606030402020204" pitchFamily="34" charset="0"/>
              </a:rPr>
            </a:br>
            <a:r>
              <a:rPr lang="fi-FI" sz="1600" dirty="0">
                <a:latin typeface="Franklin Gothic Medium Cond" panose="020B0606030402020204" pitchFamily="34" charset="0"/>
              </a:rPr>
              <a:t>ja pelisäännöt </a:t>
            </a:r>
            <a:br>
              <a:rPr lang="fi-FI" sz="1600" dirty="0">
                <a:latin typeface="Franklin Gothic Medium Cond" panose="020B0606030402020204" pitchFamily="34" charset="0"/>
              </a:rPr>
            </a:br>
            <a:r>
              <a:rPr lang="fi-FI" sz="1600" dirty="0">
                <a:latin typeface="Franklin Gothic Medium Cond" panose="020B0606030402020204" pitchFamily="34" charset="0"/>
              </a:rPr>
              <a:t>on määritelty </a:t>
            </a:r>
            <a:br>
              <a:rPr lang="fi-FI" sz="1600" dirty="0">
                <a:latin typeface="Franklin Gothic Medium Cond" panose="020B0606030402020204" pitchFamily="34" charset="0"/>
              </a:rPr>
            </a:br>
            <a:r>
              <a:rPr lang="fi-FI" sz="1600" dirty="0">
                <a:latin typeface="Franklin Gothic Medium Cond" panose="020B0606030402020204" pitchFamily="34" charset="0"/>
              </a:rPr>
              <a:t>ylhäältä alas. </a:t>
            </a:r>
            <a:br>
              <a:rPr lang="fi-FI" sz="1600" dirty="0">
                <a:latin typeface="Franklin Gothic Medium Cond" panose="020B0606030402020204" pitchFamily="34" charset="0"/>
              </a:rPr>
            </a:br>
            <a:r>
              <a:rPr lang="fi-FI" sz="1600" dirty="0">
                <a:latin typeface="Franklin Gothic Medium Cond" panose="020B0606030402020204" pitchFamily="34" charset="0"/>
              </a:rPr>
              <a:t>Verkostolla on johtoryhmä tai ohjausryhmä.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70662D8-D9A7-458C-B534-5FDEBB285033}"/>
              </a:ext>
            </a:extLst>
          </p:cNvPr>
          <p:cNvSpPr txBox="1"/>
          <p:nvPr/>
        </p:nvSpPr>
        <p:spPr>
          <a:xfrm>
            <a:off x="194495" y="4098342"/>
            <a:ext cx="182116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1600" b="1" dirty="0">
                <a:latin typeface="Franklin Gothic Medium Cond" panose="020B0606030402020204" pitchFamily="34" charset="0"/>
              </a:rPr>
              <a:t>Yhdessä johdetut strategiset verkostot</a:t>
            </a:r>
          </a:p>
          <a:p>
            <a:pPr>
              <a:spcAft>
                <a:spcPts val="600"/>
              </a:spcAft>
            </a:pPr>
            <a:r>
              <a:rPr lang="fi-FI" sz="1600" dirty="0">
                <a:latin typeface="Franklin Gothic Medium Cond" panose="020B0606030402020204" pitchFamily="34" charset="0"/>
              </a:rPr>
              <a:t>Yhteistyön raamit</a:t>
            </a:r>
            <a:br>
              <a:rPr lang="fi-FI" sz="1600" dirty="0">
                <a:latin typeface="Franklin Gothic Medium Cond" panose="020B0606030402020204" pitchFamily="34" charset="0"/>
              </a:rPr>
            </a:br>
            <a:r>
              <a:rPr lang="fi-FI" sz="1600" dirty="0">
                <a:latin typeface="Franklin Gothic Medium Cond" panose="020B0606030402020204" pitchFamily="34" charset="0"/>
              </a:rPr>
              <a:t>ja pelisäännöt </a:t>
            </a:r>
            <a:br>
              <a:rPr lang="fi-FI" sz="1600" dirty="0">
                <a:latin typeface="Franklin Gothic Medium Cond" panose="020B0606030402020204" pitchFamily="34" charset="0"/>
              </a:rPr>
            </a:br>
            <a:r>
              <a:rPr lang="fi-FI" sz="1600" dirty="0">
                <a:latin typeface="Franklin Gothic Medium Cond" panose="020B0606030402020204" pitchFamily="34" charset="0"/>
              </a:rPr>
              <a:t>on määritelty </a:t>
            </a:r>
            <a:br>
              <a:rPr lang="fi-FI" sz="1600" dirty="0">
                <a:latin typeface="Franklin Gothic Medium Cond" panose="020B0606030402020204" pitchFamily="34" charset="0"/>
              </a:rPr>
            </a:br>
            <a:r>
              <a:rPr lang="fi-FI" sz="1600" dirty="0">
                <a:latin typeface="Franklin Gothic Medium Cond" panose="020B0606030402020204" pitchFamily="34" charset="0"/>
              </a:rPr>
              <a:t>alhaalta ylös yhdessä. Verkostolla on tukiryhmä tai koordinoiva ryhmä.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6318E1-A27F-44B8-85E8-5DD0E626EA26}"/>
              </a:ext>
            </a:extLst>
          </p:cNvPr>
          <p:cNvSpPr txBox="1"/>
          <p:nvPr/>
        </p:nvSpPr>
        <p:spPr>
          <a:xfrm>
            <a:off x="7032996" y="1241452"/>
            <a:ext cx="191650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1600" b="1" dirty="0">
                <a:latin typeface="Franklin Gothic Medium Cond" panose="020B0606030402020204" pitchFamily="34" charset="0"/>
              </a:rPr>
              <a:t>Vapaasti kehittyvät verkostot</a:t>
            </a:r>
          </a:p>
          <a:p>
            <a:pPr>
              <a:spcAft>
                <a:spcPts val="600"/>
              </a:spcAft>
            </a:pPr>
            <a:r>
              <a:rPr lang="fi-FI" sz="1600" dirty="0">
                <a:latin typeface="Franklin Gothic Medium Cond" panose="020B0606030402020204" pitchFamily="34" charset="0"/>
              </a:rPr>
              <a:t>Yhteistyöllä on jaetut mutta implisiittiset normit, jotka kehittyvät ajan ja toiminnan myötä. Verkosto organisoituu vapaasti ilman selkeää koordinointia.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61069CC-367E-40E6-B645-82080A9B1164}"/>
              </a:ext>
            </a:extLst>
          </p:cNvPr>
          <p:cNvSpPr txBox="1"/>
          <p:nvPr/>
        </p:nvSpPr>
        <p:spPr>
          <a:xfrm>
            <a:off x="7032996" y="4221452"/>
            <a:ext cx="1821168" cy="213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1600" b="1" dirty="0">
                <a:latin typeface="Franklin Gothic Medium Cond" panose="020B0606030402020204" pitchFamily="34" charset="0"/>
              </a:rPr>
              <a:t>Kaoottinen organisoituminen</a:t>
            </a:r>
          </a:p>
          <a:p>
            <a:pPr>
              <a:spcAft>
                <a:spcPts val="600"/>
              </a:spcAft>
            </a:pPr>
            <a:r>
              <a:rPr lang="fi-FI" sz="1600" dirty="0">
                <a:latin typeface="Franklin Gothic Medium Cond" panose="020B0606030402020204" pitchFamily="34" charset="0"/>
              </a:rPr>
              <a:t>Yhteistyöllä ei ole jaettuja normeja. Jokainen toimija </a:t>
            </a:r>
            <a:br>
              <a:rPr lang="fi-FI" sz="1600" dirty="0">
                <a:latin typeface="Franklin Gothic Medium Cond" panose="020B0606030402020204" pitchFamily="34" charset="0"/>
              </a:rPr>
            </a:br>
            <a:r>
              <a:rPr lang="fi-FI" sz="1600" dirty="0">
                <a:latin typeface="Franklin Gothic Medium Cond" panose="020B0606030402020204" pitchFamily="34" charset="0"/>
              </a:rPr>
              <a:t>toimii oman sisäisen logiikkansa perusteella.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0484657-6AB6-4F40-8C3B-496349EE7565}"/>
              </a:ext>
            </a:extLst>
          </p:cNvPr>
          <p:cNvSpPr/>
          <p:nvPr/>
        </p:nvSpPr>
        <p:spPr>
          <a:xfrm>
            <a:off x="368365" y="513713"/>
            <a:ext cx="2072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 i="1" dirty="0">
                <a:latin typeface="Franklin Gothic Medium Cond" panose="020B0606030402020204" pitchFamily="34" charset="0"/>
              </a:rPr>
              <a:t>Tavoitteelliset verkostot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2B436894-49BA-43F3-9EE0-2E5E98EA2866}"/>
              </a:ext>
            </a:extLst>
          </p:cNvPr>
          <p:cNvSpPr/>
          <p:nvPr/>
        </p:nvSpPr>
        <p:spPr>
          <a:xfrm>
            <a:off x="6424652" y="486645"/>
            <a:ext cx="2239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2000" i="1" dirty="0">
                <a:latin typeface="Franklin Gothic Medium Cond" panose="020B0606030402020204" pitchFamily="34" charset="0"/>
              </a:rPr>
              <a:t>Luonnollisesti kehittyvät</a:t>
            </a:r>
          </a:p>
        </p:txBody>
      </p: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960560F3-8E38-4F0F-B0DE-96922BA0A7C0}"/>
              </a:ext>
            </a:extLst>
          </p:cNvPr>
          <p:cNvCxnSpPr>
            <a:cxnSpLocks/>
          </p:cNvCxnSpPr>
          <p:nvPr/>
        </p:nvCxnSpPr>
        <p:spPr>
          <a:xfrm>
            <a:off x="2296281" y="845173"/>
            <a:ext cx="4366912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AD4331E-09FB-49F8-B1E3-075E7480D622}"/>
              </a:ext>
            </a:extLst>
          </p:cNvPr>
          <p:cNvSpPr txBox="1"/>
          <p:nvPr/>
        </p:nvSpPr>
        <p:spPr>
          <a:xfrm>
            <a:off x="5406887" y="6567777"/>
            <a:ext cx="358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Garamond" panose="02020404030301010803" pitchFamily="18" charset="0"/>
              </a:rPr>
              <a:t>© Timo Järvensivu 2019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E74F61F8-2908-4662-9E1A-6C48B57656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5663" y="1241452"/>
            <a:ext cx="2298992" cy="250264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96E76890-43C8-4F46-9F27-427BD00693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754" y="1450201"/>
            <a:ext cx="2239665" cy="197879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9114AE25-9F10-4B9A-8561-D6B6EBF93E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754" y="4198290"/>
            <a:ext cx="2316423" cy="2139049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C6F3E352-3A06-414B-B978-0CA7A65F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312"/>
            <a:ext cx="7886700" cy="558038"/>
          </a:xfrm>
        </p:spPr>
        <p:txBody>
          <a:bodyPr>
            <a:noAutofit/>
          </a:bodyPr>
          <a:lstStyle/>
          <a:p>
            <a:pPr algn="ctr"/>
            <a:r>
              <a:rPr lang="fi-FI" sz="3600" dirty="0"/>
              <a:t>Erilaisia verkostoja</a:t>
            </a:r>
          </a:p>
        </p:txBody>
      </p:sp>
    </p:spTree>
    <p:extLst>
      <p:ext uri="{BB962C8B-B14F-4D97-AF65-F5344CB8AC3E}">
        <p14:creationId xmlns:p14="http://schemas.microsoft.com/office/powerpoint/2010/main" val="305348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45CC69-F337-4673-ADE4-80201428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4206"/>
            <a:ext cx="7886700" cy="1020163"/>
          </a:xfrm>
        </p:spPr>
        <p:txBody>
          <a:bodyPr>
            <a:normAutofit/>
          </a:bodyPr>
          <a:lstStyle/>
          <a:p>
            <a:pPr algn="ctr"/>
            <a:r>
              <a:rPr lang="fi-FI" sz="3200" dirty="0"/>
              <a:t>Tiedonhallinnan yhteistyöverkosto ja informaatio-ohjaus yhdessä kuvassa?</a:t>
            </a: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76B80231-E0C5-4078-8C57-1BE9A8987D6E}"/>
              </a:ext>
            </a:extLst>
          </p:cNvPr>
          <p:cNvSpPr/>
          <p:nvPr/>
        </p:nvSpPr>
        <p:spPr>
          <a:xfrm>
            <a:off x="1538596" y="2195659"/>
            <a:ext cx="441457" cy="410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B64DF225-839A-4AEA-BA29-F38308AE7C23}"/>
              </a:ext>
            </a:extLst>
          </p:cNvPr>
          <p:cNvSpPr/>
          <p:nvPr/>
        </p:nvSpPr>
        <p:spPr>
          <a:xfrm>
            <a:off x="1538595" y="2829898"/>
            <a:ext cx="441457" cy="410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D328684E-423C-46EB-BAD5-B9A12A116CCA}"/>
              </a:ext>
            </a:extLst>
          </p:cNvPr>
          <p:cNvSpPr/>
          <p:nvPr/>
        </p:nvSpPr>
        <p:spPr>
          <a:xfrm>
            <a:off x="1538595" y="3464137"/>
            <a:ext cx="441457" cy="410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35F32478-BD4E-4D94-9D36-D57B73BDAEF3}"/>
              </a:ext>
            </a:extLst>
          </p:cNvPr>
          <p:cNvSpPr/>
          <p:nvPr/>
        </p:nvSpPr>
        <p:spPr>
          <a:xfrm>
            <a:off x="1538594" y="4098376"/>
            <a:ext cx="441457" cy="410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5445F3A8-147B-4E3F-A131-B19A7E41D339}"/>
              </a:ext>
            </a:extLst>
          </p:cNvPr>
          <p:cNvSpPr/>
          <p:nvPr/>
        </p:nvSpPr>
        <p:spPr>
          <a:xfrm>
            <a:off x="1538594" y="4732615"/>
            <a:ext cx="441457" cy="410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F0539832-1A29-4364-8549-D84191E6F556}"/>
              </a:ext>
            </a:extLst>
          </p:cNvPr>
          <p:cNvSpPr/>
          <p:nvPr/>
        </p:nvSpPr>
        <p:spPr>
          <a:xfrm>
            <a:off x="1538593" y="5366854"/>
            <a:ext cx="441457" cy="410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2834CF19-7823-4C09-80F7-B5E882B65B51}"/>
              </a:ext>
            </a:extLst>
          </p:cNvPr>
          <p:cNvSpPr/>
          <p:nvPr/>
        </p:nvSpPr>
        <p:spPr>
          <a:xfrm>
            <a:off x="6870771" y="2195659"/>
            <a:ext cx="441457" cy="41065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E9DC5BBA-3696-4F16-9670-07874FBCF551}"/>
              </a:ext>
            </a:extLst>
          </p:cNvPr>
          <p:cNvSpPr/>
          <p:nvPr/>
        </p:nvSpPr>
        <p:spPr>
          <a:xfrm>
            <a:off x="6870770" y="2829898"/>
            <a:ext cx="441457" cy="41065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4A1CB603-85B6-4CF9-B7B1-C23DCB937409}"/>
              </a:ext>
            </a:extLst>
          </p:cNvPr>
          <p:cNvSpPr/>
          <p:nvPr/>
        </p:nvSpPr>
        <p:spPr>
          <a:xfrm>
            <a:off x="6870770" y="3464137"/>
            <a:ext cx="441457" cy="41065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1FFC6B3B-C10B-4C24-8783-9937C262054E}"/>
              </a:ext>
            </a:extLst>
          </p:cNvPr>
          <p:cNvSpPr/>
          <p:nvPr/>
        </p:nvSpPr>
        <p:spPr>
          <a:xfrm>
            <a:off x="6870769" y="4098376"/>
            <a:ext cx="441457" cy="41065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8F988BE7-FD0E-48EA-979C-61B3D956C71C}"/>
              </a:ext>
            </a:extLst>
          </p:cNvPr>
          <p:cNvSpPr/>
          <p:nvPr/>
        </p:nvSpPr>
        <p:spPr>
          <a:xfrm>
            <a:off x="6870769" y="4732615"/>
            <a:ext cx="441457" cy="41065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A2026012-D9B9-44CD-8FD7-948F396F8AAB}"/>
              </a:ext>
            </a:extLst>
          </p:cNvPr>
          <p:cNvSpPr/>
          <p:nvPr/>
        </p:nvSpPr>
        <p:spPr>
          <a:xfrm>
            <a:off x="6870768" y="5366854"/>
            <a:ext cx="441457" cy="41065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683F5350-A853-4BCB-91DA-033C6FBB6B7E}"/>
              </a:ext>
            </a:extLst>
          </p:cNvPr>
          <p:cNvSpPr/>
          <p:nvPr/>
        </p:nvSpPr>
        <p:spPr>
          <a:xfrm rot="5400000">
            <a:off x="5834256" y="1688101"/>
            <a:ext cx="418301" cy="41065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4F2BE8A1-FF9E-4DEC-9672-EAB43178575E}"/>
              </a:ext>
            </a:extLst>
          </p:cNvPr>
          <p:cNvSpPr/>
          <p:nvPr/>
        </p:nvSpPr>
        <p:spPr>
          <a:xfrm rot="5400000">
            <a:off x="5200017" y="1688099"/>
            <a:ext cx="418301" cy="41065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EC3D0638-7D9F-4272-8E31-68C2DCEEE7C6}"/>
              </a:ext>
            </a:extLst>
          </p:cNvPr>
          <p:cNvSpPr/>
          <p:nvPr/>
        </p:nvSpPr>
        <p:spPr>
          <a:xfrm rot="5400000">
            <a:off x="4565778" y="1688099"/>
            <a:ext cx="418301" cy="41065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D14F050B-8401-4345-A45B-4F0EBC74EE3F}"/>
              </a:ext>
            </a:extLst>
          </p:cNvPr>
          <p:cNvSpPr/>
          <p:nvPr/>
        </p:nvSpPr>
        <p:spPr>
          <a:xfrm rot="5400000">
            <a:off x="3931539" y="1688098"/>
            <a:ext cx="418301" cy="41065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FD3C3E45-50B4-40F6-9D7B-942CC1957D13}"/>
              </a:ext>
            </a:extLst>
          </p:cNvPr>
          <p:cNvSpPr/>
          <p:nvPr/>
        </p:nvSpPr>
        <p:spPr>
          <a:xfrm rot="5400000">
            <a:off x="3297300" y="1688098"/>
            <a:ext cx="418301" cy="41065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820E54E7-5E1F-4905-8286-0F1ED034F297}"/>
              </a:ext>
            </a:extLst>
          </p:cNvPr>
          <p:cNvSpPr/>
          <p:nvPr/>
        </p:nvSpPr>
        <p:spPr>
          <a:xfrm rot="5400000">
            <a:off x="2663061" y="1688097"/>
            <a:ext cx="418301" cy="41065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10D6EC55-F24F-46BF-9B60-7724D8B96F68}"/>
              </a:ext>
            </a:extLst>
          </p:cNvPr>
          <p:cNvSpPr/>
          <p:nvPr/>
        </p:nvSpPr>
        <p:spPr>
          <a:xfrm rot="5400000">
            <a:off x="5834256" y="5817668"/>
            <a:ext cx="418301" cy="41065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4782DDFF-1CFD-492C-BCCF-0534BD757EED}"/>
              </a:ext>
            </a:extLst>
          </p:cNvPr>
          <p:cNvSpPr/>
          <p:nvPr/>
        </p:nvSpPr>
        <p:spPr>
          <a:xfrm rot="5400000">
            <a:off x="5200017" y="5817667"/>
            <a:ext cx="418301" cy="41065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6E12AC3E-0419-4F3B-BEF0-8D1A6A39F973}"/>
              </a:ext>
            </a:extLst>
          </p:cNvPr>
          <p:cNvSpPr/>
          <p:nvPr/>
        </p:nvSpPr>
        <p:spPr>
          <a:xfrm rot="5400000">
            <a:off x="4565778" y="5817667"/>
            <a:ext cx="418301" cy="41065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92D9DA5D-5C94-4B18-8055-20E323D62419}"/>
              </a:ext>
            </a:extLst>
          </p:cNvPr>
          <p:cNvSpPr/>
          <p:nvPr/>
        </p:nvSpPr>
        <p:spPr>
          <a:xfrm rot="5400000">
            <a:off x="3931539" y="5817666"/>
            <a:ext cx="418301" cy="41065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10B088C7-83F8-49E0-BB8B-1EBF6C959DFA}"/>
              </a:ext>
            </a:extLst>
          </p:cNvPr>
          <p:cNvSpPr/>
          <p:nvPr/>
        </p:nvSpPr>
        <p:spPr>
          <a:xfrm rot="5400000">
            <a:off x="3297300" y="5817666"/>
            <a:ext cx="418301" cy="41065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8FA5F84F-2730-4AD8-91BC-A0E037C30EF5}"/>
              </a:ext>
            </a:extLst>
          </p:cNvPr>
          <p:cNvSpPr/>
          <p:nvPr/>
        </p:nvSpPr>
        <p:spPr>
          <a:xfrm rot="5400000">
            <a:off x="2663061" y="5817665"/>
            <a:ext cx="418301" cy="41065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9FDE0F17-1C3D-41E2-92E6-2ABA73576DEA}"/>
              </a:ext>
            </a:extLst>
          </p:cNvPr>
          <p:cNvSpPr txBox="1"/>
          <p:nvPr/>
        </p:nvSpPr>
        <p:spPr>
          <a:xfrm>
            <a:off x="2463964" y="1253883"/>
            <a:ext cx="412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Yhteistyötahot (keiden kanssa?)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FAF0CC6E-45B5-4C34-8A01-4393D0595644}"/>
              </a:ext>
            </a:extLst>
          </p:cNvPr>
          <p:cNvSpPr txBox="1"/>
          <p:nvPr/>
        </p:nvSpPr>
        <p:spPr>
          <a:xfrm rot="5400000">
            <a:off x="-1010529" y="3623554"/>
            <a:ext cx="412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Orgaanit</a:t>
            </a:r>
            <a:br>
              <a:rPr lang="fi-FI" dirty="0"/>
            </a:br>
            <a:r>
              <a:rPr lang="fi-FI" dirty="0"/>
              <a:t>(kuka?)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2B08CF0F-60A8-482D-A852-6DF6B6193243}"/>
              </a:ext>
            </a:extLst>
          </p:cNvPr>
          <p:cNvSpPr txBox="1"/>
          <p:nvPr/>
        </p:nvSpPr>
        <p:spPr>
          <a:xfrm>
            <a:off x="2488928" y="6278514"/>
            <a:ext cx="412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Kohderyhmät (kenelle?)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BDC5DAE6-CF8E-46E8-AB09-E8BD57BF3FAD}"/>
              </a:ext>
            </a:extLst>
          </p:cNvPr>
          <p:cNvSpPr txBox="1"/>
          <p:nvPr/>
        </p:nvSpPr>
        <p:spPr>
          <a:xfrm rot="16200000">
            <a:off x="5724327" y="3689173"/>
            <a:ext cx="412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Tuotokset informaatio-ohjauksessa (mitä?)</a:t>
            </a:r>
          </a:p>
        </p:txBody>
      </p:sp>
      <p:cxnSp>
        <p:nvCxnSpPr>
          <p:cNvPr id="35" name="Yhdistin: Kaareva 34">
            <a:extLst>
              <a:ext uri="{FF2B5EF4-FFF2-40B4-BE49-F238E27FC236}">
                <a16:creationId xmlns:a16="http://schemas.microsoft.com/office/drawing/2014/main" id="{06ECBEE6-5938-4360-9FBB-FD934C17170B}"/>
              </a:ext>
            </a:extLst>
          </p:cNvPr>
          <p:cNvCxnSpPr>
            <a:stCxn id="5" idx="6"/>
            <a:endCxn id="20" idx="6"/>
          </p:cNvCxnSpPr>
          <p:nvPr/>
        </p:nvCxnSpPr>
        <p:spPr>
          <a:xfrm flipV="1">
            <a:off x="1980052" y="2102578"/>
            <a:ext cx="1526399" cy="932649"/>
          </a:xfrm>
          <a:prstGeom prst="curvedConnector2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Yhdistin: Kaareva 35">
            <a:extLst>
              <a:ext uri="{FF2B5EF4-FFF2-40B4-BE49-F238E27FC236}">
                <a16:creationId xmlns:a16="http://schemas.microsoft.com/office/drawing/2014/main" id="{88BE7015-5341-4E2C-ABBC-DE619D97164A}"/>
              </a:ext>
            </a:extLst>
          </p:cNvPr>
          <p:cNvCxnSpPr>
            <a:cxnSpLocks/>
            <a:stCxn id="5" idx="6"/>
            <a:endCxn id="19" idx="6"/>
          </p:cNvCxnSpPr>
          <p:nvPr/>
        </p:nvCxnSpPr>
        <p:spPr>
          <a:xfrm flipV="1">
            <a:off x="1980052" y="2102578"/>
            <a:ext cx="2160638" cy="932649"/>
          </a:xfrm>
          <a:prstGeom prst="curvedConnector2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Yhdistin: Kaareva 38">
            <a:extLst>
              <a:ext uri="{FF2B5EF4-FFF2-40B4-BE49-F238E27FC236}">
                <a16:creationId xmlns:a16="http://schemas.microsoft.com/office/drawing/2014/main" id="{06D81180-2338-4892-B272-5BA6DC105B41}"/>
              </a:ext>
            </a:extLst>
          </p:cNvPr>
          <p:cNvCxnSpPr>
            <a:cxnSpLocks/>
            <a:stCxn id="7" idx="6"/>
            <a:endCxn id="19" idx="6"/>
          </p:cNvCxnSpPr>
          <p:nvPr/>
        </p:nvCxnSpPr>
        <p:spPr>
          <a:xfrm flipV="1">
            <a:off x="1980051" y="2102578"/>
            <a:ext cx="2160639" cy="2201127"/>
          </a:xfrm>
          <a:prstGeom prst="curvedConnector2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Yhdistin: Kaareva 41">
            <a:extLst>
              <a:ext uri="{FF2B5EF4-FFF2-40B4-BE49-F238E27FC236}">
                <a16:creationId xmlns:a16="http://schemas.microsoft.com/office/drawing/2014/main" id="{078079E5-1B2A-452A-82D0-1B6158672097}"/>
              </a:ext>
            </a:extLst>
          </p:cNvPr>
          <p:cNvCxnSpPr>
            <a:cxnSpLocks/>
            <a:stCxn id="8" idx="6"/>
            <a:endCxn id="19" idx="6"/>
          </p:cNvCxnSpPr>
          <p:nvPr/>
        </p:nvCxnSpPr>
        <p:spPr>
          <a:xfrm flipV="1">
            <a:off x="1980051" y="2102578"/>
            <a:ext cx="2160639" cy="2835366"/>
          </a:xfrm>
          <a:prstGeom prst="curvedConnector2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Yhdistin: Kaareva 44">
            <a:extLst>
              <a:ext uri="{FF2B5EF4-FFF2-40B4-BE49-F238E27FC236}">
                <a16:creationId xmlns:a16="http://schemas.microsoft.com/office/drawing/2014/main" id="{F81B4E50-98CD-4152-BDDD-659EDB791A12}"/>
              </a:ext>
            </a:extLst>
          </p:cNvPr>
          <p:cNvCxnSpPr>
            <a:cxnSpLocks/>
            <a:stCxn id="8" idx="6"/>
            <a:endCxn id="17" idx="6"/>
          </p:cNvCxnSpPr>
          <p:nvPr/>
        </p:nvCxnSpPr>
        <p:spPr>
          <a:xfrm flipV="1">
            <a:off x="1980051" y="2102579"/>
            <a:ext cx="3429117" cy="2835365"/>
          </a:xfrm>
          <a:prstGeom prst="curvedConnector2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Yhdistin: Kaareva 47">
            <a:extLst>
              <a:ext uri="{FF2B5EF4-FFF2-40B4-BE49-F238E27FC236}">
                <a16:creationId xmlns:a16="http://schemas.microsoft.com/office/drawing/2014/main" id="{BB4E6F95-E830-43D3-8BC3-A34752BBE823}"/>
              </a:ext>
            </a:extLst>
          </p:cNvPr>
          <p:cNvCxnSpPr>
            <a:cxnSpLocks/>
            <a:stCxn id="5" idx="6"/>
            <a:endCxn id="17" idx="6"/>
          </p:cNvCxnSpPr>
          <p:nvPr/>
        </p:nvCxnSpPr>
        <p:spPr>
          <a:xfrm flipV="1">
            <a:off x="1980052" y="2102579"/>
            <a:ext cx="3429116" cy="932648"/>
          </a:xfrm>
          <a:prstGeom prst="curvedConnector2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Yhdistin: Kaareva 50">
            <a:extLst>
              <a:ext uri="{FF2B5EF4-FFF2-40B4-BE49-F238E27FC236}">
                <a16:creationId xmlns:a16="http://schemas.microsoft.com/office/drawing/2014/main" id="{D043CAB0-3305-413E-AD6D-3F8A594947DD}"/>
              </a:ext>
            </a:extLst>
          </p:cNvPr>
          <p:cNvCxnSpPr>
            <a:cxnSpLocks/>
            <a:stCxn id="8" idx="6"/>
            <a:endCxn id="27" idx="2"/>
          </p:cNvCxnSpPr>
          <p:nvPr/>
        </p:nvCxnSpPr>
        <p:spPr>
          <a:xfrm>
            <a:off x="1980051" y="4937944"/>
            <a:ext cx="2160639" cy="875901"/>
          </a:xfrm>
          <a:prstGeom prst="curvedConnector2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Yhdistin: Kaareva 53">
            <a:extLst>
              <a:ext uri="{FF2B5EF4-FFF2-40B4-BE49-F238E27FC236}">
                <a16:creationId xmlns:a16="http://schemas.microsoft.com/office/drawing/2014/main" id="{C611533B-9870-4860-BF94-D1225B4270DD}"/>
              </a:ext>
            </a:extLst>
          </p:cNvPr>
          <p:cNvCxnSpPr>
            <a:cxnSpLocks/>
            <a:stCxn id="7" idx="6"/>
            <a:endCxn id="27" idx="2"/>
          </p:cNvCxnSpPr>
          <p:nvPr/>
        </p:nvCxnSpPr>
        <p:spPr>
          <a:xfrm>
            <a:off x="1980051" y="4303705"/>
            <a:ext cx="2160639" cy="1510140"/>
          </a:xfrm>
          <a:prstGeom prst="curvedConnector2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Yhdistin: Kaareva 56">
            <a:extLst>
              <a:ext uri="{FF2B5EF4-FFF2-40B4-BE49-F238E27FC236}">
                <a16:creationId xmlns:a16="http://schemas.microsoft.com/office/drawing/2014/main" id="{D5F0150F-DB0D-4D7B-8B48-BF9E45BF717D}"/>
              </a:ext>
            </a:extLst>
          </p:cNvPr>
          <p:cNvCxnSpPr>
            <a:cxnSpLocks/>
            <a:stCxn id="6" idx="6"/>
            <a:endCxn id="27" idx="2"/>
          </p:cNvCxnSpPr>
          <p:nvPr/>
        </p:nvCxnSpPr>
        <p:spPr>
          <a:xfrm>
            <a:off x="1980052" y="3669466"/>
            <a:ext cx="2160638" cy="2144379"/>
          </a:xfrm>
          <a:prstGeom prst="curvedConnector2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Yhdistin: Kaareva 59">
            <a:extLst>
              <a:ext uri="{FF2B5EF4-FFF2-40B4-BE49-F238E27FC236}">
                <a16:creationId xmlns:a16="http://schemas.microsoft.com/office/drawing/2014/main" id="{8A7738AB-C812-4CCA-B954-125564BF129B}"/>
              </a:ext>
            </a:extLst>
          </p:cNvPr>
          <p:cNvCxnSpPr>
            <a:cxnSpLocks/>
            <a:stCxn id="6" idx="6"/>
            <a:endCxn id="25" idx="2"/>
          </p:cNvCxnSpPr>
          <p:nvPr/>
        </p:nvCxnSpPr>
        <p:spPr>
          <a:xfrm>
            <a:off x="1980052" y="3669466"/>
            <a:ext cx="3429116" cy="2144380"/>
          </a:xfrm>
          <a:prstGeom prst="curvedConnector2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Yhdistin: Kaareva 62">
            <a:extLst>
              <a:ext uri="{FF2B5EF4-FFF2-40B4-BE49-F238E27FC236}">
                <a16:creationId xmlns:a16="http://schemas.microsoft.com/office/drawing/2014/main" id="{45ECDC14-3ACF-45C2-89D3-581D4BFD3337}"/>
              </a:ext>
            </a:extLst>
          </p:cNvPr>
          <p:cNvCxnSpPr>
            <a:cxnSpLocks/>
            <a:stCxn id="9" idx="6"/>
            <a:endCxn id="24" idx="2"/>
          </p:cNvCxnSpPr>
          <p:nvPr/>
        </p:nvCxnSpPr>
        <p:spPr>
          <a:xfrm>
            <a:off x="1980050" y="5572183"/>
            <a:ext cx="4063357" cy="241664"/>
          </a:xfrm>
          <a:prstGeom prst="curvedConnector2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Yhdistin: Kaareva 65">
            <a:extLst>
              <a:ext uri="{FF2B5EF4-FFF2-40B4-BE49-F238E27FC236}">
                <a16:creationId xmlns:a16="http://schemas.microsoft.com/office/drawing/2014/main" id="{BF481956-11D2-4735-86DF-B47665DF79B3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>
          <a:xfrm>
            <a:off x="1980052" y="3035227"/>
            <a:ext cx="4890718" cy="1270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Yhdistin: Kaareva 68">
            <a:extLst>
              <a:ext uri="{FF2B5EF4-FFF2-40B4-BE49-F238E27FC236}">
                <a16:creationId xmlns:a16="http://schemas.microsoft.com/office/drawing/2014/main" id="{C15645E5-5502-420E-AE33-7E5DEECA648D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>
          <a:xfrm flipV="1">
            <a:off x="1980052" y="3035227"/>
            <a:ext cx="4890718" cy="634239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Yhdistin: Kaareva 71">
            <a:extLst>
              <a:ext uri="{FF2B5EF4-FFF2-40B4-BE49-F238E27FC236}">
                <a16:creationId xmlns:a16="http://schemas.microsoft.com/office/drawing/2014/main" id="{AB5479B5-A7EE-41A2-A997-4BBB3B528DB0}"/>
              </a:ext>
            </a:extLst>
          </p:cNvPr>
          <p:cNvCxnSpPr>
            <a:cxnSpLocks/>
            <a:stCxn id="6" idx="6"/>
            <a:endCxn id="12" idx="2"/>
          </p:cNvCxnSpPr>
          <p:nvPr/>
        </p:nvCxnSpPr>
        <p:spPr>
          <a:xfrm>
            <a:off x="1980052" y="3669466"/>
            <a:ext cx="4890718" cy="1270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Yhdistin: Kaareva 74">
            <a:extLst>
              <a:ext uri="{FF2B5EF4-FFF2-40B4-BE49-F238E27FC236}">
                <a16:creationId xmlns:a16="http://schemas.microsoft.com/office/drawing/2014/main" id="{52BCA287-711B-479C-876A-26AF83DA791D}"/>
              </a:ext>
            </a:extLst>
          </p:cNvPr>
          <p:cNvCxnSpPr>
            <a:cxnSpLocks/>
            <a:stCxn id="6" idx="6"/>
            <a:endCxn id="13" idx="2"/>
          </p:cNvCxnSpPr>
          <p:nvPr/>
        </p:nvCxnSpPr>
        <p:spPr>
          <a:xfrm>
            <a:off x="1980052" y="3669466"/>
            <a:ext cx="4890717" cy="634239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Yhdistin: Kaareva 77">
            <a:extLst>
              <a:ext uri="{FF2B5EF4-FFF2-40B4-BE49-F238E27FC236}">
                <a16:creationId xmlns:a16="http://schemas.microsoft.com/office/drawing/2014/main" id="{E0E8B7CD-EE78-4E47-9539-7F0991FDACD5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>
            <a:off x="1980051" y="4303705"/>
            <a:ext cx="4890718" cy="1270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Yhdistin: Kaareva 80">
            <a:extLst>
              <a:ext uri="{FF2B5EF4-FFF2-40B4-BE49-F238E27FC236}">
                <a16:creationId xmlns:a16="http://schemas.microsoft.com/office/drawing/2014/main" id="{8073AFA4-C3F8-4761-93F9-72B09EC7CAE2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 flipV="1">
            <a:off x="1980051" y="3669466"/>
            <a:ext cx="4890719" cy="634239"/>
          </a:xfrm>
          <a:prstGeom prst="curvedConnector3">
            <a:avLst>
              <a:gd name="adj1" fmla="val 54254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Yhdistin: Kaareva 84">
            <a:extLst>
              <a:ext uri="{FF2B5EF4-FFF2-40B4-BE49-F238E27FC236}">
                <a16:creationId xmlns:a16="http://schemas.microsoft.com/office/drawing/2014/main" id="{BD0C6103-EBA8-460A-AA1D-407D8C943345}"/>
              </a:ext>
            </a:extLst>
          </p:cNvPr>
          <p:cNvCxnSpPr>
            <a:cxnSpLocks/>
            <a:stCxn id="4" idx="6"/>
            <a:endCxn id="11" idx="2"/>
          </p:cNvCxnSpPr>
          <p:nvPr/>
        </p:nvCxnSpPr>
        <p:spPr>
          <a:xfrm>
            <a:off x="1980053" y="2400988"/>
            <a:ext cx="4890717" cy="634239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4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00461F-9EFD-4779-91FE-16F5BDFC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444"/>
            <a:ext cx="7886700" cy="746390"/>
          </a:xfrm>
        </p:spPr>
        <p:txBody>
          <a:bodyPr>
            <a:noAutofit/>
          </a:bodyPr>
          <a:lstStyle/>
          <a:p>
            <a:r>
              <a:rPr lang="fi-FI" sz="2800" dirty="0"/>
              <a:t>Tiedonhallinnan yhteistyön ja informaatio-ohjauksen iso kuva organisoitumisen näkökulmasta?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BBC75744-B44D-482B-9C3E-E46B153F2CE0}"/>
              </a:ext>
            </a:extLst>
          </p:cNvPr>
          <p:cNvCxnSpPr/>
          <p:nvPr/>
        </p:nvCxnSpPr>
        <p:spPr>
          <a:xfrm>
            <a:off x="3483644" y="1429495"/>
            <a:ext cx="0" cy="483380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kstiruutu 5">
            <a:extLst>
              <a:ext uri="{FF2B5EF4-FFF2-40B4-BE49-F238E27FC236}">
                <a16:creationId xmlns:a16="http://schemas.microsoft.com/office/drawing/2014/main" id="{5F45EA91-88D1-4B1A-BA6E-6E4FD76D10D6}"/>
              </a:ext>
            </a:extLst>
          </p:cNvPr>
          <p:cNvSpPr txBox="1"/>
          <p:nvPr/>
        </p:nvSpPr>
        <p:spPr>
          <a:xfrm>
            <a:off x="3890570" y="1265849"/>
            <a:ext cx="526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Jäsentynyttä, rutiininomaista tietoa ja ohjausta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AF9A8A3-98D5-4A9B-9306-38B22CEF17D3}"/>
              </a:ext>
            </a:extLst>
          </p:cNvPr>
          <p:cNvSpPr txBox="1"/>
          <p:nvPr/>
        </p:nvSpPr>
        <p:spPr>
          <a:xfrm>
            <a:off x="3905465" y="6082792"/>
            <a:ext cx="47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Kehittyvää, jäsentymätöntä tietoa ja ohjausta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0BD755C9-17D4-4E3D-91F9-CA63D1187AE0}"/>
              </a:ext>
            </a:extLst>
          </p:cNvPr>
          <p:cNvSpPr/>
          <p:nvPr/>
        </p:nvSpPr>
        <p:spPr>
          <a:xfrm>
            <a:off x="6604954" y="3331445"/>
            <a:ext cx="1869623" cy="836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Hierarkkisesti toteutettavat tehtävät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317DA240-2069-4194-999C-4AE7B30D9C48}"/>
              </a:ext>
            </a:extLst>
          </p:cNvPr>
          <p:cNvSpPr/>
          <p:nvPr/>
        </p:nvSpPr>
        <p:spPr>
          <a:xfrm>
            <a:off x="6711609" y="1895949"/>
            <a:ext cx="1618740" cy="836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Markkinoilta ostettavat tehtävät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039C1F96-0624-4102-8D59-2277C48346C4}"/>
              </a:ext>
            </a:extLst>
          </p:cNvPr>
          <p:cNvSpPr/>
          <p:nvPr/>
        </p:nvSpPr>
        <p:spPr>
          <a:xfrm>
            <a:off x="6676254" y="4742675"/>
            <a:ext cx="1743430" cy="836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Verkostoissa kehittyvät tehtävät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C3816D24-EAD9-4E34-9C96-3FBE7B8BF416}"/>
              </a:ext>
            </a:extLst>
          </p:cNvPr>
          <p:cNvSpPr/>
          <p:nvPr/>
        </p:nvSpPr>
        <p:spPr>
          <a:xfrm>
            <a:off x="4249192" y="2275814"/>
            <a:ext cx="456572" cy="456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FBCF5A9E-684B-4C1E-8844-A64B70E92F5B}"/>
              </a:ext>
            </a:extLst>
          </p:cNvPr>
          <p:cNvSpPr/>
          <p:nvPr/>
        </p:nvSpPr>
        <p:spPr>
          <a:xfrm>
            <a:off x="5027526" y="2267658"/>
            <a:ext cx="456572" cy="456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9CD27E18-5103-4AC7-BF5A-91355A7F0577}"/>
              </a:ext>
            </a:extLst>
          </p:cNvPr>
          <p:cNvSpPr/>
          <p:nvPr/>
        </p:nvSpPr>
        <p:spPr>
          <a:xfrm>
            <a:off x="3939382" y="1747674"/>
            <a:ext cx="456572" cy="456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D6F2D4E2-0042-4336-B634-FF444F19027D}"/>
              </a:ext>
            </a:extLst>
          </p:cNvPr>
          <p:cNvSpPr/>
          <p:nvPr/>
        </p:nvSpPr>
        <p:spPr>
          <a:xfrm>
            <a:off x="5706153" y="2336077"/>
            <a:ext cx="456572" cy="456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63902AE-ED9E-4B0D-9526-F3FF6EAAB7C2}"/>
              </a:ext>
            </a:extLst>
          </p:cNvPr>
          <p:cNvSpPr/>
          <p:nvPr/>
        </p:nvSpPr>
        <p:spPr>
          <a:xfrm>
            <a:off x="4966672" y="1729064"/>
            <a:ext cx="456572" cy="456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449AD146-D9AB-4C0F-84AB-5FFB9DA45D62}"/>
              </a:ext>
            </a:extLst>
          </p:cNvPr>
          <p:cNvSpPr/>
          <p:nvPr/>
        </p:nvSpPr>
        <p:spPr>
          <a:xfrm>
            <a:off x="5551121" y="1781915"/>
            <a:ext cx="456572" cy="456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</a:t>
            </a:r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7C72F26E-A965-43E2-9CFD-3B4B8BEDEF31}"/>
              </a:ext>
            </a:extLst>
          </p:cNvPr>
          <p:cNvSpPr/>
          <p:nvPr/>
        </p:nvSpPr>
        <p:spPr>
          <a:xfrm>
            <a:off x="3985937" y="3642170"/>
            <a:ext cx="456572" cy="4565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92A7BC07-D9BD-450E-AB0F-063727A648B3}"/>
              </a:ext>
            </a:extLst>
          </p:cNvPr>
          <p:cNvSpPr/>
          <p:nvPr/>
        </p:nvSpPr>
        <p:spPr>
          <a:xfrm>
            <a:off x="3749177" y="4299372"/>
            <a:ext cx="456572" cy="4565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</a:t>
            </a:r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5320650D-215C-4F9E-A18F-6E9ACEDF34C6}"/>
              </a:ext>
            </a:extLst>
          </p:cNvPr>
          <p:cNvSpPr/>
          <p:nvPr/>
        </p:nvSpPr>
        <p:spPr>
          <a:xfrm>
            <a:off x="5322835" y="3732813"/>
            <a:ext cx="456572" cy="4565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</a:t>
            </a:r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4FAAEC2D-7524-4F6A-9D0C-E36E6E4F7E21}"/>
              </a:ext>
            </a:extLst>
          </p:cNvPr>
          <p:cNvSpPr/>
          <p:nvPr/>
        </p:nvSpPr>
        <p:spPr>
          <a:xfrm>
            <a:off x="5568020" y="4251007"/>
            <a:ext cx="456572" cy="4565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EA533AF5-371B-4669-976B-24B45B354117}"/>
              </a:ext>
            </a:extLst>
          </p:cNvPr>
          <p:cNvSpPr/>
          <p:nvPr/>
        </p:nvSpPr>
        <p:spPr>
          <a:xfrm>
            <a:off x="4742239" y="3424089"/>
            <a:ext cx="456572" cy="4565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5CF202EF-703C-42B9-A75E-4B664CB6689F}"/>
              </a:ext>
            </a:extLst>
          </p:cNvPr>
          <p:cNvSpPr/>
          <p:nvPr/>
        </p:nvSpPr>
        <p:spPr>
          <a:xfrm>
            <a:off x="5208175" y="2942452"/>
            <a:ext cx="456572" cy="4565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</a:t>
            </a: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1EC97682-5935-4DF8-9388-03918A6E56CB}"/>
              </a:ext>
            </a:extLst>
          </p:cNvPr>
          <p:cNvSpPr/>
          <p:nvPr/>
        </p:nvSpPr>
        <p:spPr>
          <a:xfrm>
            <a:off x="5610196" y="3256091"/>
            <a:ext cx="456572" cy="4565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</a:t>
            </a:r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43FA88D0-84F9-4569-B802-7E7F34FDCFC2}"/>
              </a:ext>
            </a:extLst>
          </p:cNvPr>
          <p:cNvSpPr/>
          <p:nvPr/>
        </p:nvSpPr>
        <p:spPr>
          <a:xfrm>
            <a:off x="4708128" y="2814344"/>
            <a:ext cx="456572" cy="4565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</a:t>
            </a:r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C49A16D2-FD69-4705-B22B-8BEC1A9B51A1}"/>
              </a:ext>
            </a:extLst>
          </p:cNvPr>
          <p:cNvSpPr/>
          <p:nvPr/>
        </p:nvSpPr>
        <p:spPr>
          <a:xfrm>
            <a:off x="4124069" y="2952476"/>
            <a:ext cx="456572" cy="456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</a:t>
            </a:r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4496C41D-C203-4B81-99F5-D52EF9B65308}"/>
              </a:ext>
            </a:extLst>
          </p:cNvPr>
          <p:cNvSpPr/>
          <p:nvPr/>
        </p:nvSpPr>
        <p:spPr>
          <a:xfrm>
            <a:off x="4477228" y="4555162"/>
            <a:ext cx="456572" cy="4565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</a:t>
            </a:r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65CAD9BA-3D8E-4785-B357-58AF5E728284}"/>
              </a:ext>
            </a:extLst>
          </p:cNvPr>
          <p:cNvSpPr/>
          <p:nvPr/>
        </p:nvSpPr>
        <p:spPr>
          <a:xfrm>
            <a:off x="5365569" y="4805412"/>
            <a:ext cx="456572" cy="4565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</a:t>
            </a:r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790C4F8F-24D0-4FF1-A8DB-C5FEE0AAA41D}"/>
              </a:ext>
            </a:extLst>
          </p:cNvPr>
          <p:cNvSpPr/>
          <p:nvPr/>
        </p:nvSpPr>
        <p:spPr>
          <a:xfrm>
            <a:off x="4004480" y="4966137"/>
            <a:ext cx="456572" cy="4565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</a:t>
            </a:r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A336B9C2-4939-4299-BB1C-5AD0CC039005}"/>
              </a:ext>
            </a:extLst>
          </p:cNvPr>
          <p:cNvSpPr/>
          <p:nvPr/>
        </p:nvSpPr>
        <p:spPr>
          <a:xfrm>
            <a:off x="5806012" y="5279380"/>
            <a:ext cx="456572" cy="4565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C98FB8C6-DE31-491B-9E1E-2CE879142B8B}"/>
              </a:ext>
            </a:extLst>
          </p:cNvPr>
          <p:cNvSpPr/>
          <p:nvPr/>
        </p:nvSpPr>
        <p:spPr>
          <a:xfrm>
            <a:off x="5141262" y="5596496"/>
            <a:ext cx="456572" cy="4565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</a:t>
            </a:r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7CAA1F96-9217-456E-8CB1-DF10D47E8E69}"/>
              </a:ext>
            </a:extLst>
          </p:cNvPr>
          <p:cNvSpPr/>
          <p:nvPr/>
        </p:nvSpPr>
        <p:spPr>
          <a:xfrm>
            <a:off x="4625061" y="5194423"/>
            <a:ext cx="456572" cy="4565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</a:t>
            </a:r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B9AEB414-2273-43ED-8600-67549C73C41F}"/>
              </a:ext>
            </a:extLst>
          </p:cNvPr>
          <p:cNvSpPr/>
          <p:nvPr/>
        </p:nvSpPr>
        <p:spPr>
          <a:xfrm>
            <a:off x="4936414" y="4166222"/>
            <a:ext cx="456572" cy="4565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</a:t>
            </a:r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A3AC150-3E1F-4F25-822E-98027BBDA23D}"/>
              </a:ext>
            </a:extLst>
          </p:cNvPr>
          <p:cNvSpPr/>
          <p:nvPr/>
        </p:nvSpPr>
        <p:spPr>
          <a:xfrm>
            <a:off x="4070736" y="5611178"/>
            <a:ext cx="456572" cy="4565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</a:t>
            </a:r>
          </a:p>
        </p:txBody>
      </p:sp>
      <p:sp>
        <p:nvSpPr>
          <p:cNvPr id="36" name="Suorakulmio: Pyöristetyt kulmat 35">
            <a:extLst>
              <a:ext uri="{FF2B5EF4-FFF2-40B4-BE49-F238E27FC236}">
                <a16:creationId xmlns:a16="http://schemas.microsoft.com/office/drawing/2014/main" id="{693F9D02-3244-410D-9CE6-EE22CC77874A}"/>
              </a:ext>
            </a:extLst>
          </p:cNvPr>
          <p:cNvSpPr/>
          <p:nvPr/>
        </p:nvSpPr>
        <p:spPr>
          <a:xfrm>
            <a:off x="3230516" y="1176516"/>
            <a:ext cx="5667089" cy="5429616"/>
          </a:xfrm>
          <a:prstGeom prst="roundRect">
            <a:avLst>
              <a:gd name="adj" fmla="val 313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4EA0FFBD-B689-42BF-91A6-E30090C7CACE}"/>
              </a:ext>
            </a:extLst>
          </p:cNvPr>
          <p:cNvSpPr txBox="1"/>
          <p:nvPr/>
        </p:nvSpPr>
        <p:spPr>
          <a:xfrm>
            <a:off x="486288" y="1095088"/>
            <a:ext cx="234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Informaatio-ohjauksen metataso</a:t>
            </a:r>
          </a:p>
        </p:txBody>
      </p:sp>
      <p:sp>
        <p:nvSpPr>
          <p:cNvPr id="40" name="Suorakulmio: Pyöristetyt kulmat 39">
            <a:extLst>
              <a:ext uri="{FF2B5EF4-FFF2-40B4-BE49-F238E27FC236}">
                <a16:creationId xmlns:a16="http://schemas.microsoft.com/office/drawing/2014/main" id="{E32C3C8A-72CA-4378-9E43-6314222F98D8}"/>
              </a:ext>
            </a:extLst>
          </p:cNvPr>
          <p:cNvSpPr/>
          <p:nvPr/>
        </p:nvSpPr>
        <p:spPr>
          <a:xfrm>
            <a:off x="521157" y="1860252"/>
            <a:ext cx="2145710" cy="1323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Poliittinen ja hallinnollinen päätöksenteko</a:t>
            </a:r>
          </a:p>
        </p:txBody>
      </p:sp>
      <p:sp>
        <p:nvSpPr>
          <p:cNvPr id="41" name="Suorakulmio: Pyöristetyt kulmat 40">
            <a:extLst>
              <a:ext uri="{FF2B5EF4-FFF2-40B4-BE49-F238E27FC236}">
                <a16:creationId xmlns:a16="http://schemas.microsoft.com/office/drawing/2014/main" id="{D17524B5-3F1D-4388-96B5-819816872B26}"/>
              </a:ext>
            </a:extLst>
          </p:cNvPr>
          <p:cNvSpPr/>
          <p:nvPr/>
        </p:nvSpPr>
        <p:spPr>
          <a:xfrm>
            <a:off x="519269" y="4609622"/>
            <a:ext cx="2135105" cy="1907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Kokonaisuutta kehittävä ja yhteistä ymmärrystä muodostava verkostotyö</a:t>
            </a:r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:a16="http://schemas.microsoft.com/office/drawing/2014/main" id="{A0718913-83DD-4104-A11F-60C16E06AC75}"/>
              </a:ext>
            </a:extLst>
          </p:cNvPr>
          <p:cNvSpPr/>
          <p:nvPr/>
        </p:nvSpPr>
        <p:spPr>
          <a:xfrm>
            <a:off x="518289" y="3378638"/>
            <a:ext cx="2145710" cy="96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Kokonaisuudesta viestiminen</a:t>
            </a:r>
          </a:p>
        </p:txBody>
      </p:sp>
      <p:cxnSp>
        <p:nvCxnSpPr>
          <p:cNvPr id="44" name="Yhdistin: Kaareva 43">
            <a:extLst>
              <a:ext uri="{FF2B5EF4-FFF2-40B4-BE49-F238E27FC236}">
                <a16:creationId xmlns:a16="http://schemas.microsoft.com/office/drawing/2014/main" id="{4AB322BE-5810-4756-9CAD-A1B9BBD5A3D7}"/>
              </a:ext>
            </a:extLst>
          </p:cNvPr>
          <p:cNvCxnSpPr>
            <a:stCxn id="40" idx="1"/>
            <a:endCxn id="42" idx="1"/>
          </p:cNvCxnSpPr>
          <p:nvPr/>
        </p:nvCxnSpPr>
        <p:spPr>
          <a:xfrm rot="10800000" flipV="1">
            <a:off x="518289" y="2522167"/>
            <a:ext cx="2868" cy="1340906"/>
          </a:xfrm>
          <a:prstGeom prst="curvedConnector3">
            <a:avLst>
              <a:gd name="adj1" fmla="val 8070711"/>
            </a:avLst>
          </a:prstGeom>
          <a:ln w="1905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Yhdistin: Kaareva 45">
            <a:extLst>
              <a:ext uri="{FF2B5EF4-FFF2-40B4-BE49-F238E27FC236}">
                <a16:creationId xmlns:a16="http://schemas.microsoft.com/office/drawing/2014/main" id="{36729270-6077-4536-821F-72BF1F8D2BD5}"/>
              </a:ext>
            </a:extLst>
          </p:cNvPr>
          <p:cNvCxnSpPr>
            <a:stCxn id="42" idx="1"/>
            <a:endCxn id="41" idx="1"/>
          </p:cNvCxnSpPr>
          <p:nvPr/>
        </p:nvCxnSpPr>
        <p:spPr>
          <a:xfrm rot="10800000" flipH="1" flipV="1">
            <a:off x="518289" y="3863073"/>
            <a:ext cx="980" cy="1700462"/>
          </a:xfrm>
          <a:prstGeom prst="curvedConnector3">
            <a:avLst>
              <a:gd name="adj1" fmla="val -23326531"/>
            </a:avLst>
          </a:prstGeom>
          <a:ln w="1905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Yhdistin: Kaareva 47">
            <a:extLst>
              <a:ext uri="{FF2B5EF4-FFF2-40B4-BE49-F238E27FC236}">
                <a16:creationId xmlns:a16="http://schemas.microsoft.com/office/drawing/2014/main" id="{1B752CF2-83C7-4DE2-B9C3-01C34F04CC79}"/>
              </a:ext>
            </a:extLst>
          </p:cNvPr>
          <p:cNvCxnSpPr>
            <a:stCxn id="41" idx="1"/>
            <a:endCxn id="40" idx="1"/>
          </p:cNvCxnSpPr>
          <p:nvPr/>
        </p:nvCxnSpPr>
        <p:spPr>
          <a:xfrm rot="10800000" flipH="1">
            <a:off x="519269" y="2522167"/>
            <a:ext cx="1888" cy="3041368"/>
          </a:xfrm>
          <a:prstGeom prst="curvedConnector3">
            <a:avLst>
              <a:gd name="adj1" fmla="val -21678443"/>
            </a:avLst>
          </a:prstGeom>
          <a:ln w="1905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Nuoli: Vasen-oikea 49">
            <a:extLst>
              <a:ext uri="{FF2B5EF4-FFF2-40B4-BE49-F238E27FC236}">
                <a16:creationId xmlns:a16="http://schemas.microsoft.com/office/drawing/2014/main" id="{56883B96-9FFB-4A79-9A5A-A2BCCED58BA2}"/>
              </a:ext>
            </a:extLst>
          </p:cNvPr>
          <p:cNvSpPr/>
          <p:nvPr/>
        </p:nvSpPr>
        <p:spPr>
          <a:xfrm>
            <a:off x="2692701" y="2336077"/>
            <a:ext cx="607212" cy="36933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Nuoli: Vasen-oikea 50">
            <a:extLst>
              <a:ext uri="{FF2B5EF4-FFF2-40B4-BE49-F238E27FC236}">
                <a16:creationId xmlns:a16="http://schemas.microsoft.com/office/drawing/2014/main" id="{D7D3F191-A90A-4DEA-BD24-AB3145F959E9}"/>
              </a:ext>
            </a:extLst>
          </p:cNvPr>
          <p:cNvSpPr/>
          <p:nvPr/>
        </p:nvSpPr>
        <p:spPr>
          <a:xfrm>
            <a:off x="2695712" y="3673519"/>
            <a:ext cx="607212" cy="36933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Nuoli: Vasen-oikea 51">
            <a:extLst>
              <a:ext uri="{FF2B5EF4-FFF2-40B4-BE49-F238E27FC236}">
                <a16:creationId xmlns:a16="http://schemas.microsoft.com/office/drawing/2014/main" id="{09F06941-7EAF-41B8-97DD-EA3A6586607D}"/>
              </a:ext>
            </a:extLst>
          </p:cNvPr>
          <p:cNvSpPr/>
          <p:nvPr/>
        </p:nvSpPr>
        <p:spPr>
          <a:xfrm>
            <a:off x="2677076" y="5245560"/>
            <a:ext cx="607212" cy="36933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96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/>
      <p:bldP spid="40" grpId="0" animBg="1"/>
      <p:bldP spid="41" grpId="0" animBg="1"/>
      <p:bldP spid="42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60A72DD-155D-4F69-B788-940AC84F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/>
              <a:t>Mitkä ovat </a:t>
            </a:r>
            <a:br>
              <a:rPr lang="fi-FI" dirty="0"/>
            </a:br>
            <a:r>
              <a:rPr lang="fi-FI" dirty="0"/>
              <a:t>verkostojen kehittymisen ydinelementit?</a:t>
            </a:r>
          </a:p>
        </p:txBody>
      </p:sp>
    </p:spTree>
    <p:extLst>
      <p:ext uri="{BB962C8B-B14F-4D97-AF65-F5344CB8AC3E}">
        <p14:creationId xmlns:p14="http://schemas.microsoft.com/office/powerpoint/2010/main" val="3594971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b25b787659ae01c678066d46fcd949b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643c11cf4c13186185f95add12dbb6b8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6FB5A5-EA15-439E-AC6B-DA498F772DE3}"/>
</file>

<file path=customXml/itemProps2.xml><?xml version="1.0" encoding="utf-8"?>
<ds:datastoreItem xmlns:ds="http://schemas.openxmlformats.org/officeDocument/2006/customXml" ds:itemID="{F3E182D4-2E2C-490C-AB2F-AB4A2E82D4F7}"/>
</file>

<file path=customXml/itemProps3.xml><?xml version="1.0" encoding="utf-8"?>
<ds:datastoreItem xmlns:ds="http://schemas.openxmlformats.org/officeDocument/2006/customXml" ds:itemID="{56529035-859F-47AA-BBF0-BA4DEF8BE9B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747</Words>
  <Application>Microsoft Office PowerPoint</Application>
  <PresentationFormat>Näytössä katseltava diaesitys (4:3)</PresentationFormat>
  <Paragraphs>242</Paragraphs>
  <Slides>29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5" baseType="lpstr">
      <vt:lpstr>Arial</vt:lpstr>
      <vt:lpstr>Bradley Hand ITC</vt:lpstr>
      <vt:lpstr>Calibri</vt:lpstr>
      <vt:lpstr>Franklin Gothic Medium Cond</vt:lpstr>
      <vt:lpstr>Garamond</vt:lpstr>
      <vt:lpstr>Office-teema</vt:lpstr>
      <vt:lpstr>Tiedonhallinnan yhteistyö ja  informaatio-ohjaus  TP4 kokous 4.9.2019   Verkostojen johtaminen KTT Timo Järvensivu, verkostotyön asiantuntija ja kehittäjä</vt:lpstr>
      <vt:lpstr>Mistä verkostoissa ja verkostotyössä on kyse?</vt:lpstr>
      <vt:lpstr>Mitä on verkostotyö?</vt:lpstr>
      <vt:lpstr>Tutkimus</vt:lpstr>
      <vt:lpstr>PowerPoint-esitys</vt:lpstr>
      <vt:lpstr>Erilaisia verkostoja</vt:lpstr>
      <vt:lpstr>Tiedonhallinnan yhteistyöverkosto ja informaatio-ohjaus yhdessä kuvassa?</vt:lpstr>
      <vt:lpstr>Tiedonhallinnan yhteistyön ja informaatio-ohjauksen iso kuva organisoitumisen näkökulmasta?</vt:lpstr>
      <vt:lpstr>Mitkä ovat  verkostojen kehittymisen ydinelementit?</vt:lpstr>
      <vt:lpstr>PowerPoint-esitys</vt:lpstr>
      <vt:lpstr>PowerPoint-esitys</vt:lpstr>
      <vt:lpstr>PowerPoint-esitys</vt:lpstr>
      <vt:lpstr>Verkostotyön ydin</vt:lpstr>
      <vt:lpstr>PowerPoint-esitys</vt:lpstr>
      <vt:lpstr>PowerPoint-esitys</vt:lpstr>
      <vt:lpstr>Eteneminen vaiheittain</vt:lpstr>
      <vt:lpstr>– 1 – Verkoston kokoaminen</vt:lpstr>
      <vt:lpstr>Uudistuva eteneminen</vt:lpstr>
      <vt:lpstr>– 2 – Tavoitteiden ja toimintatapojen sopiminen</vt:lpstr>
      <vt:lpstr>PowerPoint-esitys</vt:lpstr>
      <vt:lpstr>Yhteisesti sovittavia toimintatapoja</vt:lpstr>
      <vt:lpstr>PowerPoint-esitys</vt:lpstr>
      <vt:lpstr>Koordinointia ja fasilitointia</vt:lpstr>
      <vt:lpstr>Yhdessä oppimista eri tavoin</vt:lpstr>
      <vt:lpstr>Tarkoituksenmukaista päätöksentekoa</vt:lpstr>
      <vt:lpstr>– 3 – Yhdessä eteneminen</vt:lpstr>
      <vt:lpstr>– 4 – Vaikutusten arviointi ja levittäminen</vt:lpstr>
      <vt:lpstr>Verkostotyön jatkuva syklisyys</vt:lpstr>
      <vt:lpstr>Verkostojen johtamisen yleinen viitekehys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Timo Järvensivu</dc:creator>
  <cp:lastModifiedBy>Timo Järvensivu</cp:lastModifiedBy>
  <cp:revision>84</cp:revision>
  <cp:lastPrinted>2019-09-02T05:42:01Z</cp:lastPrinted>
  <dcterms:created xsi:type="dcterms:W3CDTF">2019-01-21T08:08:12Z</dcterms:created>
  <dcterms:modified xsi:type="dcterms:W3CDTF">2019-09-04T06:04:22Z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