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 id="2147483690" r:id="rId6"/>
    <p:sldMasterId id="2147483716" r:id="rId7"/>
    <p:sldMasterId id="2147483733" r:id="rId8"/>
  </p:sldMasterIdLst>
  <p:notesMasterIdLst>
    <p:notesMasterId r:id="rId50"/>
  </p:notesMasterIdLst>
  <p:sldIdLst>
    <p:sldId id="256" r:id="rId9"/>
    <p:sldId id="258" r:id="rId10"/>
    <p:sldId id="259" r:id="rId11"/>
    <p:sldId id="260" r:id="rId12"/>
    <p:sldId id="261" r:id="rId13"/>
    <p:sldId id="330" r:id="rId14"/>
    <p:sldId id="263" r:id="rId15"/>
    <p:sldId id="353" r:id="rId16"/>
    <p:sldId id="354" r:id="rId17"/>
    <p:sldId id="355" r:id="rId18"/>
    <p:sldId id="267" r:id="rId19"/>
    <p:sldId id="331" r:id="rId20"/>
    <p:sldId id="339" r:id="rId21"/>
    <p:sldId id="332" r:id="rId22"/>
    <p:sldId id="273" r:id="rId23"/>
    <p:sldId id="333" r:id="rId24"/>
    <p:sldId id="334" r:id="rId25"/>
    <p:sldId id="349" r:id="rId26"/>
    <p:sldId id="352" r:id="rId27"/>
    <p:sldId id="348" r:id="rId28"/>
    <p:sldId id="279" r:id="rId29"/>
    <p:sldId id="269" r:id="rId30"/>
    <p:sldId id="350" r:id="rId31"/>
    <p:sldId id="280" r:id="rId32"/>
    <p:sldId id="281" r:id="rId33"/>
    <p:sldId id="285" r:id="rId34"/>
    <p:sldId id="287" r:id="rId35"/>
    <p:sldId id="335" r:id="rId36"/>
    <p:sldId id="336" r:id="rId37"/>
    <p:sldId id="340" r:id="rId38"/>
    <p:sldId id="337" r:id="rId39"/>
    <p:sldId id="351" r:id="rId40"/>
    <p:sldId id="338" r:id="rId41"/>
    <p:sldId id="282" r:id="rId42"/>
    <p:sldId id="341" r:id="rId43"/>
    <p:sldId id="343" r:id="rId44"/>
    <p:sldId id="344" r:id="rId45"/>
    <p:sldId id="299" r:id="rId46"/>
    <p:sldId id="345" r:id="rId47"/>
    <p:sldId id="346" r:id="rId48"/>
    <p:sldId id="329"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Arial Narrow" panose="020B060602020203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
      <p:font typeface="Tahoma" panose="020B0604030504040204"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p15:clr>
            <a:srgbClr val="A4A3A4"/>
          </p15:clr>
        </p15:guide>
        <p15:guide id="2" pos="710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hHiS8WkvWPvAzoXovwpHZ9f5V+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kkari Heikki (VM)" initials="TH(" lastIdx="3" clrIdx="0">
    <p:extLst>
      <p:ext uri="{19B8F6BF-5375-455C-9EA6-DF929625EA0E}">
        <p15:presenceInfo xmlns:p15="http://schemas.microsoft.com/office/powerpoint/2012/main" userId="S-1-5-21-3521595049-301303566-333748410-36322" providerId="AD"/>
      </p:ext>
    </p:extLst>
  </p:cmAuthor>
  <p:cmAuthor id="2" name="Timo Järvensivu" initials="TJ" lastIdx="4" clrIdx="1">
    <p:extLst>
      <p:ext uri="{19B8F6BF-5375-455C-9EA6-DF929625EA0E}">
        <p15:presenceInfo xmlns:p15="http://schemas.microsoft.com/office/powerpoint/2012/main" userId="SIMO@JARVENSIVU.FI" providerId="AD"/>
      </p:ext>
    </p:extLst>
  </p:cmAuthor>
  <p:cmAuthor id="3" name="vnl\vmtalkka" initials="v" lastIdx="6" clrIdx="2">
    <p:extLst>
      <p:ext uri="{19B8F6BF-5375-455C-9EA6-DF929625EA0E}">
        <p15:presenceInfo xmlns:p15="http://schemas.microsoft.com/office/powerpoint/2012/main" userId="vnl\vmtalk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73B4B4-EECE-49DB-A554-87C3DB5FA4F1}">
  <a:tblStyle styleId="{5F73B4B4-EECE-49DB-A554-87C3DB5FA4F1}"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EDF7"/>
          </a:solidFill>
        </a:fill>
      </a:tcStyle>
    </a:band1H>
    <a:band2H>
      <a:tcTxStyle/>
      <a:tcStyle>
        <a:tcBdr/>
      </a:tcStyle>
    </a:band2H>
    <a:band1V>
      <a:tcTxStyle/>
      <a:tcStyle>
        <a:tcBdr/>
        <a:fill>
          <a:solidFill>
            <a:srgbClr val="EBEDF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5"/>
          </a:solidFill>
        </a:fill>
      </a:tcStyle>
    </a:firstRow>
    <a:neCell>
      <a:tcTxStyle/>
      <a:tcStyle>
        <a:tcBdr/>
      </a:tcStyle>
    </a:neCell>
    <a:nwCell>
      <a:tcTxStyle/>
      <a:tcStyle>
        <a:tcBdr/>
      </a:tcStyle>
    </a:nwCell>
  </a:tblStyle>
  <a:tblStyle styleId="{D76D76F5-84EF-430F-B364-3DACA9933023}"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38" y="216"/>
      </p:cViewPr>
      <p:guideLst>
        <p:guide orient="horz" pos="913"/>
        <p:guide pos="71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9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7.fntdata"/><Relationship Id="rId61" Type="http://schemas.openxmlformats.org/officeDocument/2006/relationships/font" Target="fonts/font11.fntdata"/><Relationship Id="rId95"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2.fntdata"/><Relationship Id="rId60" Type="http://schemas.openxmlformats.org/officeDocument/2006/relationships/font" Target="fonts/font10.fntdata"/><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Master" Target="slideMasters/slideMaster5.xml"/><Relationship Id="rId51" Type="http://schemas.openxmlformats.org/officeDocument/2006/relationships/font" Target="fonts/font1.fntdata"/><Relationship Id="rId93" Type="http://customschemas.google.com/relationships/presentationmetadata" Target="metadata"/><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9.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4.fntdata"/><Relationship Id="rId62" Type="http://schemas.openxmlformats.org/officeDocument/2006/relationships/font" Target="fonts/font12.fntdata"/><Relationship Id="rId9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laskentataulukko.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laskentataulukko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Taul1!$B$1</c:f>
              <c:strCache>
                <c:ptCount val="1"/>
                <c:pt idx="0">
                  <c:v>Myynti</c:v>
                </c:pt>
              </c:strCache>
            </c:strRef>
          </c:tx>
          <c:spPr>
            <a:solidFill>
              <a:schemeClr val="accent1">
                <a:lumMod val="60000"/>
                <a:lumOff val="40000"/>
              </a:schemeClr>
            </a:solidFill>
            <a:ln>
              <a:noFill/>
            </a:ln>
          </c:spPr>
          <c:explosion val="6"/>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BC38-4A8B-A97D-0C27C9FEE25E}"/>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BC38-4A8B-A97D-0C27C9FEE25E}"/>
              </c:ext>
            </c:extLst>
          </c:dPt>
          <c:dPt>
            <c:idx val="2"/>
            <c:bubble3D val="0"/>
            <c:spPr>
              <a:solidFill>
                <a:schemeClr val="accent1">
                  <a:lumMod val="60000"/>
                  <a:lumOff val="40000"/>
                </a:schemeClr>
              </a:solidFill>
              <a:ln w="19050">
                <a:noFill/>
              </a:ln>
              <a:effectLst/>
            </c:spPr>
            <c:extLst>
              <c:ext xmlns:c16="http://schemas.microsoft.com/office/drawing/2014/chart" uri="{C3380CC4-5D6E-409C-BE32-E72D297353CC}">
                <c16:uniqueId val="{00000005-BC38-4A8B-A97D-0C27C9FEE25E}"/>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BC38-4A8B-A97D-0C27C9FEE25E}"/>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BC38-4A8B-A97D-0C27C9FEE25E}"/>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BC38-4A8B-A97D-0C27C9FEE25E}"/>
              </c:ext>
            </c:extLst>
          </c:dPt>
          <c:dPt>
            <c:idx val="6"/>
            <c:bubble3D val="0"/>
            <c:spPr>
              <a:solidFill>
                <a:schemeClr val="accent1">
                  <a:lumMod val="60000"/>
                  <a:lumOff val="40000"/>
                </a:schemeClr>
              </a:solidFill>
              <a:ln w="19050">
                <a:noFill/>
              </a:ln>
              <a:effectLst/>
            </c:spPr>
            <c:extLst>
              <c:ext xmlns:c16="http://schemas.microsoft.com/office/drawing/2014/chart" uri="{C3380CC4-5D6E-409C-BE32-E72D297353CC}">
                <c16:uniqueId val="{0000000D-BC38-4A8B-A97D-0C27C9FEE25E}"/>
              </c:ext>
            </c:extLst>
          </c:dPt>
          <c:dPt>
            <c:idx val="7"/>
            <c:bubble3D val="0"/>
            <c:spPr>
              <a:solidFill>
                <a:schemeClr val="accent1">
                  <a:lumMod val="60000"/>
                  <a:lumOff val="40000"/>
                </a:schemeClr>
              </a:solidFill>
              <a:ln w="19050">
                <a:noFill/>
              </a:ln>
              <a:effectLst/>
            </c:spPr>
            <c:extLst>
              <c:ext xmlns:c16="http://schemas.microsoft.com/office/drawing/2014/chart" uri="{C3380CC4-5D6E-409C-BE32-E72D297353CC}">
                <c16:uniqueId val="{0000000F-BC38-4A8B-A97D-0C27C9FEE25E}"/>
              </c:ext>
            </c:extLst>
          </c:dPt>
          <c:dPt>
            <c:idx val="8"/>
            <c:bubble3D val="0"/>
            <c:spPr>
              <a:solidFill>
                <a:schemeClr val="accent1">
                  <a:lumMod val="60000"/>
                  <a:lumOff val="40000"/>
                </a:schemeClr>
              </a:solidFill>
              <a:ln w="19050">
                <a:noFill/>
              </a:ln>
              <a:effectLst/>
            </c:spPr>
            <c:extLst>
              <c:ext xmlns:c16="http://schemas.microsoft.com/office/drawing/2014/chart" uri="{C3380CC4-5D6E-409C-BE32-E72D297353CC}">
                <c16:uniqueId val="{00000011-BC38-4A8B-A97D-0C27C9FEE25E}"/>
              </c:ext>
            </c:extLst>
          </c:dPt>
          <c:dPt>
            <c:idx val="9"/>
            <c:bubble3D val="0"/>
            <c:spPr>
              <a:solidFill>
                <a:schemeClr val="accent1">
                  <a:lumMod val="60000"/>
                  <a:lumOff val="40000"/>
                </a:schemeClr>
              </a:solidFill>
              <a:ln w="19050">
                <a:noFill/>
              </a:ln>
              <a:effectLst/>
            </c:spPr>
            <c:extLst>
              <c:ext xmlns:c16="http://schemas.microsoft.com/office/drawing/2014/chart" uri="{C3380CC4-5D6E-409C-BE32-E72D297353CC}">
                <c16:uniqueId val="{00000013-BC38-4A8B-A97D-0C27C9FEE25E}"/>
              </c:ext>
            </c:extLst>
          </c:dPt>
          <c:dPt>
            <c:idx val="10"/>
            <c:bubble3D val="0"/>
            <c:spPr>
              <a:solidFill>
                <a:schemeClr val="accent1">
                  <a:lumMod val="60000"/>
                  <a:lumOff val="40000"/>
                </a:schemeClr>
              </a:solidFill>
              <a:ln w="19050">
                <a:noFill/>
              </a:ln>
              <a:effectLst/>
            </c:spPr>
            <c:extLst>
              <c:ext xmlns:c16="http://schemas.microsoft.com/office/drawing/2014/chart" uri="{C3380CC4-5D6E-409C-BE32-E72D297353CC}">
                <c16:uniqueId val="{00000015-BC38-4A8B-A97D-0C27C9FEE25E}"/>
              </c:ext>
            </c:extLst>
          </c:dPt>
          <c:dPt>
            <c:idx val="11"/>
            <c:bubble3D val="0"/>
            <c:spPr>
              <a:solidFill>
                <a:schemeClr val="accent1">
                  <a:lumMod val="60000"/>
                  <a:lumOff val="40000"/>
                </a:schemeClr>
              </a:solidFill>
              <a:ln w="19050">
                <a:noFill/>
              </a:ln>
              <a:effectLst/>
            </c:spPr>
            <c:extLst>
              <c:ext xmlns:c16="http://schemas.microsoft.com/office/drawing/2014/chart" uri="{C3380CC4-5D6E-409C-BE32-E72D297353CC}">
                <c16:uniqueId val="{00000017-BC38-4A8B-A97D-0C27C9FEE25E}"/>
              </c:ext>
            </c:extLst>
          </c:dPt>
          <c:dLbls>
            <c:dLbl>
              <c:idx val="0"/>
              <c:layout/>
              <c:tx>
                <c:rich>
                  <a:bodyPr/>
                  <a:lstStyle/>
                  <a:p>
                    <a:fld id="{60BE40F7-518E-49E9-B191-5B8CF1EC18B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C38-4A8B-A97D-0C27C9FEE25E}"/>
                </c:ext>
              </c:extLst>
            </c:dLbl>
            <c:dLbl>
              <c:idx val="1"/>
              <c:layout/>
              <c:tx>
                <c:rich>
                  <a:bodyPr/>
                  <a:lstStyle/>
                  <a:p>
                    <a:fld id="{D263217E-99EE-4C21-8FDC-8F1A8092C6F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C38-4A8B-A97D-0C27C9FEE25E}"/>
                </c:ext>
              </c:extLst>
            </c:dLbl>
            <c:dLbl>
              <c:idx val="2"/>
              <c:layout/>
              <c:tx>
                <c:rich>
                  <a:bodyPr/>
                  <a:lstStyle/>
                  <a:p>
                    <a:fld id="{DEFDC6AA-1839-4743-B022-6F3CD06B88A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C38-4A8B-A97D-0C27C9FEE25E}"/>
                </c:ext>
              </c:extLst>
            </c:dLbl>
            <c:dLbl>
              <c:idx val="3"/>
              <c:layout/>
              <c:tx>
                <c:rich>
                  <a:bodyPr/>
                  <a:lstStyle/>
                  <a:p>
                    <a:fld id="{D19C1439-2AD1-48BE-8264-C1739B6E87D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C38-4A8B-A97D-0C27C9FEE25E}"/>
                </c:ext>
              </c:extLst>
            </c:dLbl>
            <c:dLbl>
              <c:idx val="4"/>
              <c:layout/>
              <c:tx>
                <c:rich>
                  <a:bodyPr/>
                  <a:lstStyle/>
                  <a:p>
                    <a:fld id="{E66F3EB2-5EC2-4075-ADAB-5694605CF35F}"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C38-4A8B-A97D-0C27C9FEE25E}"/>
                </c:ext>
              </c:extLst>
            </c:dLbl>
            <c:dLbl>
              <c:idx val="5"/>
              <c:layout/>
              <c:tx>
                <c:rich>
                  <a:bodyPr/>
                  <a:lstStyle/>
                  <a:p>
                    <a:fld id="{C386C6B6-EE7B-4808-959A-6656181EC53C}"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BC38-4A8B-A97D-0C27C9FEE25E}"/>
                </c:ext>
              </c:extLst>
            </c:dLbl>
            <c:dLbl>
              <c:idx val="6"/>
              <c:layout/>
              <c:tx>
                <c:rich>
                  <a:bodyPr/>
                  <a:lstStyle/>
                  <a:p>
                    <a:fld id="{1FCA98C6-8604-4402-88D0-76F2786CBA66}"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BC38-4A8B-A97D-0C27C9FEE25E}"/>
                </c:ext>
              </c:extLst>
            </c:dLbl>
            <c:dLbl>
              <c:idx val="7"/>
              <c:layout/>
              <c:tx>
                <c:rich>
                  <a:bodyPr/>
                  <a:lstStyle/>
                  <a:p>
                    <a:fld id="{856A4870-8D18-4F57-9E70-3AF206D51009}"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BC38-4A8B-A97D-0C27C9FEE25E}"/>
                </c:ext>
              </c:extLst>
            </c:dLbl>
            <c:dLbl>
              <c:idx val="8"/>
              <c:layout/>
              <c:tx>
                <c:rich>
                  <a:bodyPr/>
                  <a:lstStyle/>
                  <a:p>
                    <a:fld id="{2F95493E-52C7-4884-9D49-B5C8FF547E5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BC38-4A8B-A97D-0C27C9FEE25E}"/>
                </c:ext>
              </c:extLst>
            </c:dLbl>
            <c:dLbl>
              <c:idx val="9"/>
              <c:layout/>
              <c:tx>
                <c:rich>
                  <a:bodyPr/>
                  <a:lstStyle/>
                  <a:p>
                    <a:fld id="{950B0ECA-9511-4DD3-87E5-B58EA1EA46CE}"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BC38-4A8B-A97D-0C27C9FEE25E}"/>
                </c:ext>
              </c:extLst>
            </c:dLbl>
            <c:dLbl>
              <c:idx val="10"/>
              <c:layout/>
              <c:tx>
                <c:rich>
                  <a:bodyPr/>
                  <a:lstStyle/>
                  <a:p>
                    <a:fld id="{0EA5CB63-C9A2-42D0-BBBA-3E2DE5BE630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BC38-4A8B-A97D-0C27C9FEE25E}"/>
                </c:ext>
              </c:extLst>
            </c:dLbl>
            <c:dLbl>
              <c:idx val="11"/>
              <c:layout/>
              <c:tx>
                <c:rich>
                  <a:bodyPr/>
                  <a:lstStyle/>
                  <a:p>
                    <a:fld id="{85879B6C-A6F0-4D78-A9AC-363FB7D2681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7-BC38-4A8B-A97D-0C27C9FEE25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Taul1!$A$2:$A$13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BC38-4A8B-A97D-0C27C9FEE25E}"/>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Taul1!$B$1</c:f>
              <c:strCache>
                <c:ptCount val="1"/>
                <c:pt idx="0">
                  <c:v>Myynti</c:v>
                </c:pt>
              </c:strCache>
            </c:strRef>
          </c:tx>
          <c:spPr>
            <a:solidFill>
              <a:schemeClr val="accent1">
                <a:lumMod val="60000"/>
                <a:lumOff val="40000"/>
              </a:schemeClr>
            </a:solidFill>
            <a:ln>
              <a:noFill/>
            </a:ln>
          </c:spPr>
          <c:explosion val="6"/>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BC38-4A8B-A97D-0C27C9FEE25E}"/>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BC38-4A8B-A97D-0C27C9FEE25E}"/>
              </c:ext>
            </c:extLst>
          </c:dPt>
          <c:dPt>
            <c:idx val="2"/>
            <c:bubble3D val="0"/>
            <c:spPr>
              <a:solidFill>
                <a:schemeClr val="accent1">
                  <a:lumMod val="60000"/>
                  <a:lumOff val="40000"/>
                </a:schemeClr>
              </a:solidFill>
              <a:ln w="19050">
                <a:noFill/>
              </a:ln>
              <a:effectLst/>
            </c:spPr>
            <c:extLst>
              <c:ext xmlns:c16="http://schemas.microsoft.com/office/drawing/2014/chart" uri="{C3380CC4-5D6E-409C-BE32-E72D297353CC}">
                <c16:uniqueId val="{00000005-BC38-4A8B-A97D-0C27C9FEE25E}"/>
              </c:ext>
            </c:extLst>
          </c:dPt>
          <c:dPt>
            <c:idx val="3"/>
            <c:bubble3D val="0"/>
            <c:spPr>
              <a:solidFill>
                <a:schemeClr val="accent1">
                  <a:lumMod val="60000"/>
                  <a:lumOff val="40000"/>
                </a:schemeClr>
              </a:solidFill>
              <a:ln w="19050">
                <a:noFill/>
              </a:ln>
              <a:effectLst/>
            </c:spPr>
            <c:extLst>
              <c:ext xmlns:c16="http://schemas.microsoft.com/office/drawing/2014/chart" uri="{C3380CC4-5D6E-409C-BE32-E72D297353CC}">
                <c16:uniqueId val="{00000007-BC38-4A8B-A97D-0C27C9FEE25E}"/>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BC38-4A8B-A97D-0C27C9FEE25E}"/>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BC38-4A8B-A97D-0C27C9FEE25E}"/>
              </c:ext>
            </c:extLst>
          </c:dPt>
          <c:dPt>
            <c:idx val="6"/>
            <c:bubble3D val="0"/>
            <c:spPr>
              <a:solidFill>
                <a:schemeClr val="accent1">
                  <a:lumMod val="60000"/>
                  <a:lumOff val="40000"/>
                </a:schemeClr>
              </a:solidFill>
              <a:ln w="19050">
                <a:noFill/>
              </a:ln>
              <a:effectLst/>
            </c:spPr>
            <c:extLst>
              <c:ext xmlns:c16="http://schemas.microsoft.com/office/drawing/2014/chart" uri="{C3380CC4-5D6E-409C-BE32-E72D297353CC}">
                <c16:uniqueId val="{0000000D-BC38-4A8B-A97D-0C27C9FEE25E}"/>
              </c:ext>
            </c:extLst>
          </c:dPt>
          <c:dPt>
            <c:idx val="7"/>
            <c:bubble3D val="0"/>
            <c:spPr>
              <a:solidFill>
                <a:schemeClr val="accent1">
                  <a:lumMod val="60000"/>
                  <a:lumOff val="40000"/>
                </a:schemeClr>
              </a:solidFill>
              <a:ln w="19050">
                <a:noFill/>
              </a:ln>
              <a:effectLst/>
            </c:spPr>
            <c:extLst>
              <c:ext xmlns:c16="http://schemas.microsoft.com/office/drawing/2014/chart" uri="{C3380CC4-5D6E-409C-BE32-E72D297353CC}">
                <c16:uniqueId val="{0000000F-BC38-4A8B-A97D-0C27C9FEE25E}"/>
              </c:ext>
            </c:extLst>
          </c:dPt>
          <c:dPt>
            <c:idx val="8"/>
            <c:bubble3D val="0"/>
            <c:spPr>
              <a:solidFill>
                <a:schemeClr val="accent1">
                  <a:lumMod val="60000"/>
                  <a:lumOff val="40000"/>
                </a:schemeClr>
              </a:solidFill>
              <a:ln w="19050">
                <a:noFill/>
              </a:ln>
              <a:effectLst/>
            </c:spPr>
            <c:extLst>
              <c:ext xmlns:c16="http://schemas.microsoft.com/office/drawing/2014/chart" uri="{C3380CC4-5D6E-409C-BE32-E72D297353CC}">
                <c16:uniqueId val="{00000011-BC38-4A8B-A97D-0C27C9FEE25E}"/>
              </c:ext>
            </c:extLst>
          </c:dPt>
          <c:dPt>
            <c:idx val="9"/>
            <c:bubble3D val="0"/>
            <c:spPr>
              <a:solidFill>
                <a:schemeClr val="accent1">
                  <a:lumMod val="60000"/>
                  <a:lumOff val="40000"/>
                </a:schemeClr>
              </a:solidFill>
              <a:ln w="19050">
                <a:noFill/>
              </a:ln>
              <a:effectLst/>
            </c:spPr>
            <c:extLst>
              <c:ext xmlns:c16="http://schemas.microsoft.com/office/drawing/2014/chart" uri="{C3380CC4-5D6E-409C-BE32-E72D297353CC}">
                <c16:uniqueId val="{00000013-BC38-4A8B-A97D-0C27C9FEE25E}"/>
              </c:ext>
            </c:extLst>
          </c:dPt>
          <c:dPt>
            <c:idx val="10"/>
            <c:bubble3D val="0"/>
            <c:spPr>
              <a:solidFill>
                <a:schemeClr val="accent1">
                  <a:lumMod val="60000"/>
                  <a:lumOff val="40000"/>
                </a:schemeClr>
              </a:solidFill>
              <a:ln w="19050">
                <a:noFill/>
              </a:ln>
              <a:effectLst/>
            </c:spPr>
            <c:extLst>
              <c:ext xmlns:c16="http://schemas.microsoft.com/office/drawing/2014/chart" uri="{C3380CC4-5D6E-409C-BE32-E72D297353CC}">
                <c16:uniqueId val="{00000015-BC38-4A8B-A97D-0C27C9FEE25E}"/>
              </c:ext>
            </c:extLst>
          </c:dPt>
          <c:dPt>
            <c:idx val="11"/>
            <c:bubble3D val="0"/>
            <c:spPr>
              <a:solidFill>
                <a:schemeClr val="accent1">
                  <a:lumMod val="60000"/>
                  <a:lumOff val="40000"/>
                </a:schemeClr>
              </a:solidFill>
              <a:ln w="19050">
                <a:noFill/>
              </a:ln>
              <a:effectLst/>
            </c:spPr>
            <c:extLst>
              <c:ext xmlns:c16="http://schemas.microsoft.com/office/drawing/2014/chart" uri="{C3380CC4-5D6E-409C-BE32-E72D297353CC}">
                <c16:uniqueId val="{00000017-BC38-4A8B-A97D-0C27C9FEE25E}"/>
              </c:ext>
            </c:extLst>
          </c:dPt>
          <c:dLbls>
            <c:dLbl>
              <c:idx val="0"/>
              <c:layout/>
              <c:tx>
                <c:rich>
                  <a:bodyPr/>
                  <a:lstStyle/>
                  <a:p>
                    <a:fld id="{60BE40F7-518E-49E9-B191-5B8CF1EC18B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BC38-4A8B-A97D-0C27C9FEE25E}"/>
                </c:ext>
              </c:extLst>
            </c:dLbl>
            <c:dLbl>
              <c:idx val="1"/>
              <c:layout/>
              <c:tx>
                <c:rich>
                  <a:bodyPr/>
                  <a:lstStyle/>
                  <a:p>
                    <a:fld id="{D263217E-99EE-4C21-8FDC-8F1A8092C6F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C38-4A8B-A97D-0C27C9FEE25E}"/>
                </c:ext>
              </c:extLst>
            </c:dLbl>
            <c:dLbl>
              <c:idx val="2"/>
              <c:layout/>
              <c:tx>
                <c:rich>
                  <a:bodyPr/>
                  <a:lstStyle/>
                  <a:p>
                    <a:fld id="{DEFDC6AA-1839-4743-B022-6F3CD06B88A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C38-4A8B-A97D-0C27C9FEE25E}"/>
                </c:ext>
              </c:extLst>
            </c:dLbl>
            <c:dLbl>
              <c:idx val="3"/>
              <c:layout/>
              <c:tx>
                <c:rich>
                  <a:bodyPr/>
                  <a:lstStyle/>
                  <a:p>
                    <a:fld id="{D19C1439-2AD1-48BE-8264-C1739B6E87D5}"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C38-4A8B-A97D-0C27C9FEE25E}"/>
                </c:ext>
              </c:extLst>
            </c:dLbl>
            <c:dLbl>
              <c:idx val="4"/>
              <c:layout/>
              <c:tx>
                <c:rich>
                  <a:bodyPr/>
                  <a:lstStyle/>
                  <a:p>
                    <a:fld id="{E66F3EB2-5EC2-4075-ADAB-5694605CF35F}"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C38-4A8B-A97D-0C27C9FEE25E}"/>
                </c:ext>
              </c:extLst>
            </c:dLbl>
            <c:dLbl>
              <c:idx val="5"/>
              <c:layout/>
              <c:tx>
                <c:rich>
                  <a:bodyPr/>
                  <a:lstStyle/>
                  <a:p>
                    <a:fld id="{C386C6B6-EE7B-4808-959A-6656181EC53C}"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BC38-4A8B-A97D-0C27C9FEE25E}"/>
                </c:ext>
              </c:extLst>
            </c:dLbl>
            <c:dLbl>
              <c:idx val="6"/>
              <c:layout/>
              <c:tx>
                <c:rich>
                  <a:bodyPr/>
                  <a:lstStyle/>
                  <a:p>
                    <a:fld id="{1FCA98C6-8604-4402-88D0-76F2786CBA66}"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BC38-4A8B-A97D-0C27C9FEE25E}"/>
                </c:ext>
              </c:extLst>
            </c:dLbl>
            <c:dLbl>
              <c:idx val="7"/>
              <c:layout/>
              <c:tx>
                <c:rich>
                  <a:bodyPr/>
                  <a:lstStyle/>
                  <a:p>
                    <a:fld id="{856A4870-8D18-4F57-9E70-3AF206D51009}"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BC38-4A8B-A97D-0C27C9FEE25E}"/>
                </c:ext>
              </c:extLst>
            </c:dLbl>
            <c:dLbl>
              <c:idx val="8"/>
              <c:layout/>
              <c:tx>
                <c:rich>
                  <a:bodyPr/>
                  <a:lstStyle/>
                  <a:p>
                    <a:fld id="{2F95493E-52C7-4884-9D49-B5C8FF547E57}"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BC38-4A8B-A97D-0C27C9FEE25E}"/>
                </c:ext>
              </c:extLst>
            </c:dLbl>
            <c:dLbl>
              <c:idx val="9"/>
              <c:layout/>
              <c:tx>
                <c:rich>
                  <a:bodyPr/>
                  <a:lstStyle/>
                  <a:p>
                    <a:fld id="{950B0ECA-9511-4DD3-87E5-B58EA1EA46CE}"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BC38-4A8B-A97D-0C27C9FEE25E}"/>
                </c:ext>
              </c:extLst>
            </c:dLbl>
            <c:dLbl>
              <c:idx val="10"/>
              <c:layout/>
              <c:tx>
                <c:rich>
                  <a:bodyPr/>
                  <a:lstStyle/>
                  <a:p>
                    <a:fld id="{0EA5CB63-C9A2-42D0-BBBA-3E2DE5BE630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BC38-4A8B-A97D-0C27C9FEE25E}"/>
                </c:ext>
              </c:extLst>
            </c:dLbl>
            <c:dLbl>
              <c:idx val="11"/>
              <c:layout/>
              <c:tx>
                <c:rich>
                  <a:bodyPr/>
                  <a:lstStyle/>
                  <a:p>
                    <a:fld id="{85879B6C-A6F0-4D78-A9AC-363FB7D26814}" type="CATEGORYNAME">
                      <a:rPr lang="en-US" smtClean="0"/>
                      <a:pPr/>
                      <a:t>[LUOKAN NIMI]</a:t>
                    </a:fld>
                    <a:endParaRPr lang="fi-FI"/>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7-BC38-4A8B-A97D-0C27C9FEE25E}"/>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Taul1!$A$2:$A$13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BC38-4A8B-A97D-0C27C9FEE25E}"/>
            </c:ext>
          </c:extLst>
        </c:ser>
        <c:dLbls>
          <c:showLegendKey val="0"/>
          <c:showVal val="0"/>
          <c:showCatName val="0"/>
          <c:showSerName val="0"/>
          <c:showPercent val="0"/>
          <c:showBubbleSize val="0"/>
          <c:showLeaderLines val="0"/>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4-02T14:15:38.745" idx="1">
    <p:pos x="3749" y="205"/>
    <p:text>Lisäsin tämän dian voi tarvittaessa poistaa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33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876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927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39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7f30ea14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19" name="Google Shape;1019;g7f30ea14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63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0" name="Google Shape;9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6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3" name="Google Shape;10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9" name="Google Shape;109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6" name="Google Shape;12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7f30ea1491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8" name="Google Shape;1238;g7f30ea1491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9" name="Google Shape;1239;g7f30ea1491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0" name="Google Shape;10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815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662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837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61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4" name="Google Shape;151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83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7040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4" name="Google Shape;20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f30ea1491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7f30ea149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54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16"/>
        <p:cNvGrpSpPr/>
        <p:nvPr/>
      </p:nvGrpSpPr>
      <p:grpSpPr>
        <a:xfrm>
          <a:off x="0" y="0"/>
          <a:ext cx="0" cy="0"/>
          <a:chOff x="0" y="0"/>
          <a:chExt cx="0" cy="0"/>
        </a:xfrm>
      </p:grpSpPr>
      <p:grpSp>
        <p:nvGrpSpPr>
          <p:cNvPr id="17" name="Google Shape;17;p34"/>
          <p:cNvGrpSpPr/>
          <p:nvPr/>
        </p:nvGrpSpPr>
        <p:grpSpPr>
          <a:xfrm>
            <a:off x="0" y="-1"/>
            <a:ext cx="12193200" cy="6858000"/>
            <a:chOff x="166688" y="158750"/>
            <a:chExt cx="12163426" cy="6845301"/>
          </a:xfrm>
        </p:grpSpPr>
        <p:sp>
          <p:nvSpPr>
            <p:cNvPr id="18" name="Google Shape;18;p34"/>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34"/>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34"/>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34"/>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34"/>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34"/>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34"/>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25;p34"/>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7" name="Google Shape;27;p34"/>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4"/>
          <p:cNvSpPr txBox="1">
            <a:spLocks noGrp="1"/>
          </p:cNvSpPr>
          <p:nvPr>
            <p:ph type="body" idx="1"/>
          </p:nvPr>
        </p:nvSpPr>
        <p:spPr>
          <a:xfrm>
            <a:off x="781200" y="1764323"/>
            <a:ext cx="515653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body" idx="2"/>
          </p:nvPr>
        </p:nvSpPr>
        <p:spPr>
          <a:xfrm>
            <a:off x="6166338" y="1764323"/>
            <a:ext cx="5187462"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075765" y="0"/>
            <a:ext cx="4122000" cy="6858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615446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996F1A3B-2149-40DF-ACB8-66B4FA59E029}"/>
              </a:ext>
              <a:ext uri="{C183D7F6-B498-43B3-948B-1728B52AA6E4}">
                <adec:decorative xmlns="" xmlns:adec="http://schemas.microsoft.com/office/drawing/2017/decorative" val="1"/>
              </a:ext>
            </a:extLst>
          </p:cNvPr>
          <p:cNvSpPr>
            <a:spLocks noGrp="1"/>
          </p:cNvSpPr>
          <p:nvPr>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no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1100221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 xmlns:adec="http://schemas.microsoft.com/office/drawing/2017/decorative" val="1"/>
              </a:ext>
            </a:extLst>
          </p:cNvPr>
          <p:cNvSpPr>
            <a:spLocks noGrp="1"/>
          </p:cNvSpPr>
          <p:nvPr>
            <p:ph type="pic" sz="quarter" idx="14"/>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311918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84730" y="0"/>
            <a:ext cx="4108704" cy="6858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0" y="0"/>
            <a:ext cx="8756990" cy="6857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276873"/>
            <a:ext cx="6860406" cy="1822687"/>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819770" y="4246881"/>
            <a:ext cx="6860555" cy="622280"/>
          </a:xfrm>
        </p:spPr>
        <p:txBody>
          <a:bodyPr/>
          <a:lstStyle>
            <a:lvl1pPr marL="0" indent="0">
              <a:lnSpc>
                <a:spcPct val="100000"/>
              </a:lnSpc>
              <a:spcBef>
                <a:spcPts val="600"/>
              </a:spcBef>
              <a:buNone/>
              <a:defRPr sz="1300">
                <a:solidFill>
                  <a:schemeClr val="bg1"/>
                </a:solidFill>
              </a:defRPr>
            </a:lvl1pPr>
            <a:lvl2pPr marL="36036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257177" y="1270"/>
            <a:ext cx="2267584" cy="1890186"/>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649898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 xmlns:adec="http://schemas.microsoft.com/office/drawing/2017/decorative" val="1"/>
              </a:ext>
            </a:extLst>
          </p:cNvPr>
          <p:cNvGrpSpPr>
            <a:grpSpLocks noChangeAspect="1"/>
          </p:cNvGrpSpPr>
          <p:nvPr userDrawn="1"/>
        </p:nvGrpSpPr>
        <p:grpSpPr bwMode="gray">
          <a:xfrm>
            <a:off x="0" y="0"/>
            <a:ext cx="6756211" cy="6858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4916190" cy="1808037"/>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7053880" y="1514325"/>
            <a:ext cx="4658744" cy="4248000"/>
          </a:xfrm>
        </p:spPr>
        <p:txBody>
          <a:bodyPr/>
          <a:lstStyle>
            <a:lvl1pPr marL="269875" indent="-269875">
              <a:lnSpc>
                <a:spcPct val="95000"/>
              </a:lnSpc>
              <a:defRPr sz="2200"/>
            </a:lvl1pPr>
          </a:lstStyle>
          <a:p>
            <a:pPr lvl="0"/>
            <a:r>
              <a:rPr lang="fi-FI" smtClean="0"/>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961373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 xmlns:adec="http://schemas.microsoft.com/office/drawing/2017/decorative" val="1"/>
              </a:ext>
            </a:extLst>
          </p:cNvPr>
          <p:cNvGrpSpPr/>
          <p:nvPr userDrawn="1"/>
        </p:nvGrpSpPr>
        <p:grpSpPr bwMode="gray">
          <a:xfrm>
            <a:off x="0" y="0"/>
            <a:ext cx="12193200" cy="6858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2059289" y="2996952"/>
            <a:ext cx="4455881" cy="1572384"/>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2059290" y="4822552"/>
            <a:ext cx="2236510" cy="749149"/>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0904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781201" y="1764323"/>
            <a:ext cx="515653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781200" y="2235200"/>
            <a:ext cx="5156538"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6172200" y="1764323"/>
            <a:ext cx="518318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6166338" y="2235200"/>
            <a:ext cx="5187462"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uvatekstillinen sisältö">
  <p:cSld name="Kuvatekstillinen sisältö">
    <p:spTree>
      <p:nvGrpSpPr>
        <p:cNvPr id="1" name="Shape 124"/>
        <p:cNvGrpSpPr/>
        <p:nvPr/>
      </p:nvGrpSpPr>
      <p:grpSpPr>
        <a:xfrm>
          <a:off x="0" y="0"/>
          <a:ext cx="0" cy="0"/>
          <a:chOff x="0" y="0"/>
          <a:chExt cx="0" cy="0"/>
        </a:xfrm>
      </p:grpSpPr>
      <p:sp>
        <p:nvSpPr>
          <p:cNvPr id="125" name="Google Shape;125;p46"/>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6"/>
          <p:cNvSpPr txBox="1">
            <a:spLocks noGrp="1"/>
          </p:cNvSpPr>
          <p:nvPr>
            <p:ph type="body" idx="1"/>
          </p:nvPr>
        </p:nvSpPr>
        <p:spPr>
          <a:xfrm>
            <a:off x="782320" y="1762761"/>
            <a:ext cx="6164822"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6"/>
          <p:cNvSpPr txBox="1">
            <a:spLocks noGrp="1"/>
          </p:cNvSpPr>
          <p:nvPr>
            <p:ph type="body" idx="2"/>
          </p:nvPr>
        </p:nvSpPr>
        <p:spPr>
          <a:xfrm>
            <a:off x="7426518" y="1959997"/>
            <a:ext cx="4286106" cy="3802327"/>
          </a:xfrm>
          <a:prstGeom prst="rect">
            <a:avLst/>
          </a:prstGeom>
          <a:noFill/>
          <a:ln>
            <a:noFill/>
          </a:ln>
        </p:spPr>
        <p:txBody>
          <a:bodyPr spcFirstLastPara="1" wrap="square" lIns="0" tIns="0" rIns="0" bIns="0" anchor="t" anchorCtr="0">
            <a:noAutofit/>
          </a:bodyPr>
          <a:lstStyle>
            <a:lvl1pPr marL="457200" lvl="0" indent="-349250" algn="l">
              <a:lnSpc>
                <a:spcPct val="95000"/>
              </a:lnSpc>
              <a:spcBef>
                <a:spcPts val="1200"/>
              </a:spcBef>
              <a:spcAft>
                <a:spcPts val="0"/>
              </a:spcAft>
              <a:buSzPts val="1900"/>
              <a:buChar char="•"/>
              <a:defRPr sz="19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uvatekstillinen kuvapaikka">
  <p:cSld name="Kuvatekstillinen kuvapaikka">
    <p:spTree>
      <p:nvGrpSpPr>
        <p:cNvPr id="1" name="Shape 130"/>
        <p:cNvGrpSpPr/>
        <p:nvPr/>
      </p:nvGrpSpPr>
      <p:grpSpPr>
        <a:xfrm>
          <a:off x="0" y="0"/>
          <a:ext cx="0" cy="0"/>
          <a:chOff x="0" y="0"/>
          <a:chExt cx="0" cy="0"/>
        </a:xfrm>
      </p:grpSpPr>
      <p:sp>
        <p:nvSpPr>
          <p:cNvPr id="131" name="Google Shape;131;p47"/>
          <p:cNvSpPr txBox="1">
            <a:spLocks noGrp="1"/>
          </p:cNvSpPr>
          <p:nvPr>
            <p:ph type="title"/>
          </p:nvPr>
        </p:nvSpPr>
        <p:spPr>
          <a:xfrm>
            <a:off x="782320" y="306000"/>
            <a:ext cx="5025648"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7"/>
          <p:cNvSpPr txBox="1">
            <a:spLocks noGrp="1"/>
          </p:cNvSpPr>
          <p:nvPr>
            <p:ph type="body" idx="1"/>
          </p:nvPr>
        </p:nvSpPr>
        <p:spPr>
          <a:xfrm>
            <a:off x="782320" y="1762761"/>
            <a:ext cx="502564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228600" algn="l">
              <a:lnSpc>
                <a:spcPct val="90000"/>
              </a:lnSpc>
              <a:spcBef>
                <a:spcPts val="1200"/>
              </a:spcBef>
              <a:spcAft>
                <a:spcPts val="0"/>
              </a:spcAft>
              <a:buSzPts val="19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7"/>
          <p:cNvSpPr>
            <a:spLocks noGrp="1"/>
          </p:cNvSpPr>
          <p:nvPr>
            <p:ph type="pic" idx="2"/>
          </p:nvPr>
        </p:nvSpPr>
        <p:spPr>
          <a:xfrm>
            <a:off x="6113461" y="-4484"/>
            <a:ext cx="6086310" cy="6866965"/>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4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36"/>
        <p:cNvGrpSpPr/>
        <p:nvPr/>
      </p:nvGrpSpPr>
      <p:grpSpPr>
        <a:xfrm>
          <a:off x="0" y="0"/>
          <a:ext cx="0" cy="0"/>
          <a:chOff x="0" y="0"/>
          <a:chExt cx="0" cy="0"/>
        </a:xfrm>
      </p:grpSpPr>
      <p:sp>
        <p:nvSpPr>
          <p:cNvPr id="137" name="Google Shape;137;p48"/>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40"/>
        <p:cNvGrpSpPr/>
        <p:nvPr/>
      </p:nvGrpSpPr>
      <p:grpSpPr>
        <a:xfrm>
          <a:off x="0" y="0"/>
          <a:ext cx="0" cy="0"/>
          <a:chOff x="0" y="0"/>
          <a:chExt cx="0" cy="0"/>
        </a:xfrm>
      </p:grpSpPr>
      <p:sp>
        <p:nvSpPr>
          <p:cNvPr id="141" name="Google Shape;141;p4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san ylätunniste">
  <p:cSld name="Osan ylätunniste">
    <p:spTree>
      <p:nvGrpSpPr>
        <p:cNvPr id="1" name="Shape 143"/>
        <p:cNvGrpSpPr/>
        <p:nvPr/>
      </p:nvGrpSpPr>
      <p:grpSpPr>
        <a:xfrm>
          <a:off x="0" y="0"/>
          <a:ext cx="0" cy="0"/>
          <a:chOff x="0" y="0"/>
          <a:chExt cx="0" cy="0"/>
        </a:xfrm>
      </p:grpSpPr>
      <p:grpSp>
        <p:nvGrpSpPr>
          <p:cNvPr id="144" name="Google Shape;144;p50"/>
          <p:cNvGrpSpPr/>
          <p:nvPr/>
        </p:nvGrpSpPr>
        <p:grpSpPr>
          <a:xfrm>
            <a:off x="0" y="-1"/>
            <a:ext cx="12193200" cy="6858000"/>
            <a:chOff x="14288" y="6350"/>
            <a:chExt cx="12163426" cy="6845301"/>
          </a:xfrm>
        </p:grpSpPr>
        <p:sp>
          <p:nvSpPr>
            <p:cNvPr id="145" name="Google Shape;145;p50"/>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50"/>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50"/>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50"/>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49" name="Google Shape;149;p50"/>
          <p:cNvSpPr txBox="1">
            <a:spLocks noGrp="1"/>
          </p:cNvSpPr>
          <p:nvPr>
            <p:ph type="title"/>
          </p:nvPr>
        </p:nvSpPr>
        <p:spPr>
          <a:xfrm>
            <a:off x="819770" y="1404939"/>
            <a:ext cx="6356350" cy="252698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san ylätunniste 2">
  <p:cSld name="Osan ylätunniste 2">
    <p:spTree>
      <p:nvGrpSpPr>
        <p:cNvPr id="1" name="Shape 152"/>
        <p:cNvGrpSpPr/>
        <p:nvPr/>
      </p:nvGrpSpPr>
      <p:grpSpPr>
        <a:xfrm>
          <a:off x="0" y="0"/>
          <a:ext cx="0" cy="0"/>
          <a:chOff x="0" y="0"/>
          <a:chExt cx="0" cy="0"/>
        </a:xfrm>
      </p:grpSpPr>
      <p:grpSp>
        <p:nvGrpSpPr>
          <p:cNvPr id="153" name="Google Shape;153;p51"/>
          <p:cNvGrpSpPr/>
          <p:nvPr/>
        </p:nvGrpSpPr>
        <p:grpSpPr>
          <a:xfrm>
            <a:off x="0" y="-1"/>
            <a:ext cx="12193200" cy="6858000"/>
            <a:chOff x="14288" y="6350"/>
            <a:chExt cx="12163426" cy="6845301"/>
          </a:xfrm>
        </p:grpSpPr>
        <p:sp>
          <p:nvSpPr>
            <p:cNvPr id="154" name="Google Shape;154;p51"/>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51"/>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51"/>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51"/>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8" name="Google Shape;158;p51"/>
          <p:cNvSpPr txBox="1">
            <a:spLocks noGrp="1"/>
          </p:cNvSpPr>
          <p:nvPr>
            <p:ph type="title"/>
          </p:nvPr>
        </p:nvSpPr>
        <p:spPr>
          <a:xfrm>
            <a:off x="819770" y="1404939"/>
            <a:ext cx="6932414" cy="87193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san ylätunniste 3">
  <p:cSld name="Osan ylätunniste 3">
    <p:spTree>
      <p:nvGrpSpPr>
        <p:cNvPr id="1" name="Shape 161"/>
        <p:cNvGrpSpPr/>
        <p:nvPr/>
      </p:nvGrpSpPr>
      <p:grpSpPr>
        <a:xfrm>
          <a:off x="0" y="0"/>
          <a:ext cx="0" cy="0"/>
          <a:chOff x="0" y="0"/>
          <a:chExt cx="0" cy="0"/>
        </a:xfrm>
      </p:grpSpPr>
      <p:grpSp>
        <p:nvGrpSpPr>
          <p:cNvPr id="162" name="Google Shape;162;p52"/>
          <p:cNvGrpSpPr/>
          <p:nvPr/>
        </p:nvGrpSpPr>
        <p:grpSpPr>
          <a:xfrm>
            <a:off x="0" y="-1"/>
            <a:ext cx="12193200" cy="6858000"/>
            <a:chOff x="14288" y="6350"/>
            <a:chExt cx="12163426" cy="6845301"/>
          </a:xfrm>
        </p:grpSpPr>
        <p:sp>
          <p:nvSpPr>
            <p:cNvPr id="163" name="Google Shape;163;p52"/>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 name="Google Shape;164;p52"/>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52"/>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52"/>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7" name="Google Shape;167;p52"/>
          <p:cNvSpPr txBox="1">
            <a:spLocks noGrp="1"/>
          </p:cNvSpPr>
          <p:nvPr>
            <p:ph type="title"/>
          </p:nvPr>
        </p:nvSpPr>
        <p:spPr>
          <a:xfrm>
            <a:off x="819770" y="1404939"/>
            <a:ext cx="9828000" cy="195567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san ylätunniste 4">
  <p:cSld name="Osan ylätunniste 4">
    <p:spTree>
      <p:nvGrpSpPr>
        <p:cNvPr id="1" name="Shape 170"/>
        <p:cNvGrpSpPr/>
        <p:nvPr/>
      </p:nvGrpSpPr>
      <p:grpSpPr>
        <a:xfrm>
          <a:off x="0" y="0"/>
          <a:ext cx="0" cy="0"/>
          <a:chOff x="0" y="0"/>
          <a:chExt cx="0" cy="0"/>
        </a:xfrm>
      </p:grpSpPr>
      <p:grpSp>
        <p:nvGrpSpPr>
          <p:cNvPr id="171" name="Google Shape;171;p53"/>
          <p:cNvGrpSpPr/>
          <p:nvPr/>
        </p:nvGrpSpPr>
        <p:grpSpPr>
          <a:xfrm>
            <a:off x="0" y="-1"/>
            <a:ext cx="12193200" cy="6858000"/>
            <a:chOff x="14288" y="6350"/>
            <a:chExt cx="12163426" cy="6845301"/>
          </a:xfrm>
        </p:grpSpPr>
        <p:sp>
          <p:nvSpPr>
            <p:cNvPr id="172" name="Google Shape;172;p53"/>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53"/>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53"/>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53"/>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76" name="Google Shape;176;p53"/>
          <p:cNvSpPr txBox="1">
            <a:spLocks noGrp="1"/>
          </p:cNvSpPr>
          <p:nvPr>
            <p:ph type="title"/>
          </p:nvPr>
        </p:nvSpPr>
        <p:spPr>
          <a:xfrm>
            <a:off x="819770" y="1404939"/>
            <a:ext cx="9828000" cy="93600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san ylätunniste kuvapaikka">
  <p:cSld name="Osan ylätunniste kuvapaikka">
    <p:bg>
      <p:bgPr>
        <a:solidFill>
          <a:srgbClr val="365ABD"/>
        </a:solidFill>
        <a:effectLst/>
      </p:bgPr>
    </p:bg>
    <p:spTree>
      <p:nvGrpSpPr>
        <p:cNvPr id="1" name="Shape 179"/>
        <p:cNvGrpSpPr/>
        <p:nvPr/>
      </p:nvGrpSpPr>
      <p:grpSpPr>
        <a:xfrm>
          <a:off x="0" y="0"/>
          <a:ext cx="0" cy="0"/>
          <a:chOff x="0" y="0"/>
          <a:chExt cx="0" cy="0"/>
        </a:xfrm>
      </p:grpSpPr>
      <p:sp>
        <p:nvSpPr>
          <p:cNvPr id="180" name="Google Shape;180;p54"/>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54"/>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184" name="Google Shape;184;p54"/>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san ylätunniste kuva 3">
  <p:cSld name="Osan ylätunniste kuva 3">
    <p:bg>
      <p:bgPr>
        <a:solidFill>
          <a:srgbClr val="365ABD"/>
        </a:solidFill>
        <a:effectLst/>
      </p:bgPr>
    </p:bg>
    <p:spTree>
      <p:nvGrpSpPr>
        <p:cNvPr id="1" name="Shape 185"/>
        <p:cNvGrpSpPr/>
        <p:nvPr/>
      </p:nvGrpSpPr>
      <p:grpSpPr>
        <a:xfrm>
          <a:off x="0" y="0"/>
          <a:ext cx="0" cy="0"/>
          <a:chOff x="0" y="0"/>
          <a:chExt cx="0" cy="0"/>
        </a:xfrm>
      </p:grpSpPr>
      <p:pic>
        <p:nvPicPr>
          <p:cNvPr id="186" name="Google Shape;186;p55" descr="Kuva, joka sisältää kohteen tuulimylly, ulko, näkymä, auto"/>
          <p:cNvPicPr preferRelativeResize="0"/>
          <p:nvPr/>
        </p:nvPicPr>
        <p:blipFill rotWithShape="1">
          <a:blip r:embed="rId2">
            <a:alphaModFix/>
          </a:blip>
          <a:srcRect/>
          <a:stretch/>
        </p:blipFill>
        <p:spPr>
          <a:xfrm>
            <a:off x="8075765" y="0"/>
            <a:ext cx="4108704" cy="6858000"/>
          </a:xfrm>
          <a:prstGeom prst="rect">
            <a:avLst/>
          </a:prstGeom>
          <a:noFill/>
          <a:ln>
            <a:noFill/>
          </a:ln>
        </p:spPr>
      </p:pic>
      <p:grpSp>
        <p:nvGrpSpPr>
          <p:cNvPr id="187" name="Google Shape;187;p55"/>
          <p:cNvGrpSpPr/>
          <p:nvPr/>
        </p:nvGrpSpPr>
        <p:grpSpPr>
          <a:xfrm>
            <a:off x="0" y="0"/>
            <a:ext cx="8756990" cy="6858000"/>
            <a:chOff x="1725613" y="6350"/>
            <a:chExt cx="8740775" cy="6845301"/>
          </a:xfrm>
        </p:grpSpPr>
        <p:sp>
          <p:nvSpPr>
            <p:cNvPr id="188" name="Google Shape;188;p55"/>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55"/>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90" name="Google Shape;190;p55"/>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193" name="Google Shape;193;p55"/>
          <p:cNvSpPr txBox="1"/>
          <p:nvPr/>
        </p:nvSpPr>
        <p:spPr>
          <a:xfrm>
            <a:off x="5405163" y="476672"/>
            <a:ext cx="453650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i-FI" sz="1800" b="0" i="0" u="none" strike="noStrike" cap="none">
                <a:solidFill>
                  <a:schemeClr val="lt1"/>
                </a:solidFill>
                <a:latin typeface="Arial"/>
                <a:ea typeface="Arial"/>
                <a:cs typeface="Arial"/>
                <a:sym typeface="Arial"/>
              </a:rPr>
              <a:t>Tämä kuva pois, tilalle kuvalaatikko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san ylätunniste kuva 4">
  <p:cSld name="Osan ylätunniste kuva 4">
    <p:spTree>
      <p:nvGrpSpPr>
        <p:cNvPr id="1" name="Shape 194"/>
        <p:cNvGrpSpPr/>
        <p:nvPr/>
      </p:nvGrpSpPr>
      <p:grpSpPr>
        <a:xfrm>
          <a:off x="0" y="0"/>
          <a:ext cx="0" cy="0"/>
          <a:chOff x="0" y="0"/>
          <a:chExt cx="0" cy="0"/>
        </a:xfrm>
      </p:grpSpPr>
      <p:pic>
        <p:nvPicPr>
          <p:cNvPr id="195" name="Google Shape;195;p56" descr="Kuva, joka sisältää kohteen pöytä, istuminen, kirjoituspöytä, tietokone"/>
          <p:cNvPicPr preferRelativeResize="0"/>
          <p:nvPr/>
        </p:nvPicPr>
        <p:blipFill rotWithShape="1">
          <a:blip r:embed="rId2">
            <a:alphaModFix/>
          </a:blip>
          <a:srcRect/>
          <a:stretch/>
        </p:blipFill>
        <p:spPr>
          <a:xfrm>
            <a:off x="8075765" y="0"/>
            <a:ext cx="4122000" cy="6858000"/>
          </a:xfrm>
          <a:prstGeom prst="rect">
            <a:avLst/>
          </a:prstGeom>
          <a:noFill/>
          <a:ln>
            <a:noFill/>
          </a:ln>
        </p:spPr>
      </p:pic>
      <p:sp>
        <p:nvSpPr>
          <p:cNvPr id="196" name="Google Shape;196;p56"/>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56"/>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4100"/>
              <a:buFont typeface="Arial Narrow"/>
              <a:buNone/>
              <a:defRPr sz="41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san ylätunniste kuva 6">
  <p:cSld name="Osan ylätunniste kuva 6">
    <p:spTree>
      <p:nvGrpSpPr>
        <p:cNvPr id="1" name="Shape 200"/>
        <p:cNvGrpSpPr/>
        <p:nvPr/>
      </p:nvGrpSpPr>
      <p:grpSpPr>
        <a:xfrm>
          <a:off x="0" y="0"/>
          <a:ext cx="0" cy="0"/>
          <a:chOff x="0" y="0"/>
          <a:chExt cx="0" cy="0"/>
        </a:xfrm>
      </p:grpSpPr>
      <p:sp>
        <p:nvSpPr>
          <p:cNvPr id="201" name="Google Shape;201;p57"/>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57"/>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5600"/>
              <a:buFont typeface="Arial Narrow"/>
              <a:buNone/>
              <a:defRPr sz="5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205" name="Google Shape;205;p57"/>
          <p:cNvSpPr>
            <a:spLocks noGrp="1"/>
          </p:cNvSpPr>
          <p:nvPr>
            <p:ph type="pic" idx="2"/>
          </p:nvPr>
        </p:nvSpPr>
        <p:spPr>
          <a:xfrm>
            <a:off x="8104820" y="0"/>
            <a:ext cx="408718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itaatti kuvapaikka">
  <p:cSld name="Sitaatti kuvapaikka">
    <p:bg>
      <p:bgPr>
        <a:solidFill>
          <a:srgbClr val="365ABD"/>
        </a:solidFill>
        <a:effectLst/>
      </p:bgPr>
    </p:bg>
    <p:spTree>
      <p:nvGrpSpPr>
        <p:cNvPr id="1" name="Shape 206"/>
        <p:cNvGrpSpPr/>
        <p:nvPr/>
      </p:nvGrpSpPr>
      <p:grpSpPr>
        <a:xfrm>
          <a:off x="0" y="0"/>
          <a:ext cx="0" cy="0"/>
          <a:chOff x="0" y="0"/>
          <a:chExt cx="0" cy="0"/>
        </a:xfrm>
      </p:grpSpPr>
      <p:sp>
        <p:nvSpPr>
          <p:cNvPr id="207" name="Google Shape;207;p58"/>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8"/>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8"/>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210" name="Google Shape;210;p58"/>
          <p:cNvGrpSpPr/>
          <p:nvPr/>
        </p:nvGrpSpPr>
        <p:grpSpPr>
          <a:xfrm>
            <a:off x="257177" y="1270"/>
            <a:ext cx="2267584" cy="1890186"/>
            <a:chOff x="206376" y="-19050"/>
            <a:chExt cx="4511675" cy="3760788"/>
          </a:xfrm>
        </p:grpSpPr>
        <p:sp>
          <p:nvSpPr>
            <p:cNvPr id="211" name="Google Shape;211;p58"/>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58"/>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13" name="Google Shape;213;p5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itaatti kuva 1">
  <p:cSld name="Sitaatti kuva 1">
    <p:bg>
      <p:bgPr>
        <a:solidFill>
          <a:srgbClr val="365ABD"/>
        </a:solidFill>
        <a:effectLst/>
      </p:bgPr>
    </p:bg>
    <p:spTree>
      <p:nvGrpSpPr>
        <p:cNvPr id="1" name="Shape 215"/>
        <p:cNvGrpSpPr/>
        <p:nvPr/>
      </p:nvGrpSpPr>
      <p:grpSpPr>
        <a:xfrm>
          <a:off x="0" y="0"/>
          <a:ext cx="0" cy="0"/>
          <a:chOff x="0" y="0"/>
          <a:chExt cx="0" cy="0"/>
        </a:xfrm>
      </p:grpSpPr>
      <p:pic>
        <p:nvPicPr>
          <p:cNvPr id="216" name="Google Shape;216;p59" descr="Kuva, joka sisältää kohteen lumi, piiri, hiihtäminen, kello"/>
          <p:cNvPicPr preferRelativeResize="0"/>
          <p:nvPr/>
        </p:nvPicPr>
        <p:blipFill rotWithShape="1">
          <a:blip r:embed="rId2">
            <a:alphaModFix/>
          </a:blip>
          <a:srcRect/>
          <a:stretch/>
        </p:blipFill>
        <p:spPr>
          <a:xfrm>
            <a:off x="8084730" y="0"/>
            <a:ext cx="4108704" cy="6858000"/>
          </a:xfrm>
          <a:prstGeom prst="rect">
            <a:avLst/>
          </a:prstGeom>
          <a:noFill/>
          <a:ln>
            <a:noFill/>
          </a:ln>
        </p:spPr>
      </p:pic>
      <p:sp>
        <p:nvSpPr>
          <p:cNvPr id="217" name="Google Shape;217;p59"/>
          <p:cNvSpPr/>
          <p:nvPr/>
        </p:nvSpPr>
        <p:spPr>
          <a:xfrm>
            <a:off x="0" y="0"/>
            <a:ext cx="8756990" cy="6857999"/>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59"/>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59"/>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0" name="Google Shape;220;p59"/>
          <p:cNvGrpSpPr/>
          <p:nvPr/>
        </p:nvGrpSpPr>
        <p:grpSpPr>
          <a:xfrm>
            <a:off x="257177" y="1270"/>
            <a:ext cx="2267584" cy="1890186"/>
            <a:chOff x="206376" y="-19050"/>
            <a:chExt cx="4511675" cy="3760788"/>
          </a:xfrm>
        </p:grpSpPr>
        <p:sp>
          <p:nvSpPr>
            <p:cNvPr id="221" name="Google Shape;221;p59"/>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59"/>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23" name="Google Shape;223;p5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8"/>
          <p:cNvSpPr txBox="1">
            <a:spLocks noGrp="1"/>
          </p:cNvSpPr>
          <p:nvPr>
            <p:ph type="body" idx="1"/>
          </p:nvPr>
        </p:nvSpPr>
        <p:spPr>
          <a:xfrm>
            <a:off x="671990" y="1386115"/>
            <a:ext cx="9840501" cy="477918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38"/>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8"/>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8"/>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tsikko ja sisältö väliotsikolla">
  <p:cSld name="Otsikko ja sisältö väliotsikolla">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672000" y="1836057"/>
            <a:ext cx="9840000" cy="429010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9" name="Google Shape;249;p63"/>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3"/>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3"/>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52" name="Google Shape;252;p63"/>
          <p:cNvSpPr txBox="1">
            <a:spLocks noGrp="1"/>
          </p:cNvSpPr>
          <p:nvPr>
            <p:ph type="body" idx="2"/>
          </p:nvPr>
        </p:nvSpPr>
        <p:spPr>
          <a:xfrm>
            <a:off x="672000" y="1391824"/>
            <a:ext cx="9840000" cy="50323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667"/>
              <a:buNone/>
              <a:defRPr b="1"/>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63"/>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254"/>
        <p:cNvGrpSpPr/>
        <p:nvPr/>
      </p:nvGrpSpPr>
      <p:grpSpPr>
        <a:xfrm>
          <a:off x="0" y="0"/>
          <a:ext cx="0" cy="0"/>
          <a:chOff x="0" y="0"/>
          <a:chExt cx="0" cy="0"/>
        </a:xfrm>
      </p:grpSpPr>
      <p:sp>
        <p:nvSpPr>
          <p:cNvPr id="255" name="Google Shape;255;p64"/>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64"/>
          <p:cNvSpPr txBox="1">
            <a:spLocks noGrp="1"/>
          </p:cNvSpPr>
          <p:nvPr>
            <p:ph type="body" idx="1"/>
          </p:nvPr>
        </p:nvSpPr>
        <p:spPr>
          <a:xfrm>
            <a:off x="768000" y="1386000"/>
            <a:ext cx="5040000" cy="477930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81000" algn="l">
              <a:lnSpc>
                <a:spcPct val="100000"/>
              </a:lnSpc>
              <a:spcBef>
                <a:spcPts val="160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257" name="Google Shape;257;p64"/>
          <p:cNvSpPr txBox="1">
            <a:spLocks noGrp="1"/>
          </p:cNvSpPr>
          <p:nvPr>
            <p:ph type="body" idx="2"/>
          </p:nvPr>
        </p:nvSpPr>
        <p:spPr>
          <a:xfrm>
            <a:off x="5711957" y="1386000"/>
            <a:ext cx="5088000" cy="477930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81000" algn="l">
              <a:lnSpc>
                <a:spcPct val="100000"/>
              </a:lnSpc>
              <a:spcBef>
                <a:spcPts val="1600"/>
              </a:spcBef>
              <a:spcAft>
                <a:spcPts val="0"/>
              </a:spcAft>
              <a:buClr>
                <a:schemeClr val="dk1"/>
              </a:buClr>
              <a:buSzPts val="2400"/>
              <a:buChar char="•"/>
              <a:defRPr sz="2400"/>
            </a:lvl6pPr>
            <a:lvl7pPr marL="3200400" lvl="6" indent="-381000" algn="l">
              <a:lnSpc>
                <a:spcPct val="100000"/>
              </a:lnSpc>
              <a:spcBef>
                <a:spcPts val="480"/>
              </a:spcBef>
              <a:spcAft>
                <a:spcPts val="0"/>
              </a:spcAft>
              <a:buClr>
                <a:schemeClr val="dk1"/>
              </a:buClr>
              <a:buSzPts val="2400"/>
              <a:buChar char="•"/>
              <a:defRPr sz="2400"/>
            </a:lvl7pPr>
            <a:lvl8pPr marL="3657600" lvl="7" indent="-381000" algn="l">
              <a:lnSpc>
                <a:spcPct val="100000"/>
              </a:lnSpc>
              <a:spcBef>
                <a:spcPts val="480"/>
              </a:spcBef>
              <a:spcAft>
                <a:spcPts val="0"/>
              </a:spcAft>
              <a:buClr>
                <a:schemeClr val="dk1"/>
              </a:buClr>
              <a:buSzPts val="2400"/>
              <a:buChar char="•"/>
              <a:defRPr sz="2400"/>
            </a:lvl8pPr>
            <a:lvl9pPr marL="4114800" lvl="8" indent="-381000" algn="l">
              <a:lnSpc>
                <a:spcPct val="100000"/>
              </a:lnSpc>
              <a:spcBef>
                <a:spcPts val="480"/>
              </a:spcBef>
              <a:spcAft>
                <a:spcPts val="0"/>
              </a:spcAft>
              <a:buClr>
                <a:schemeClr val="dk1"/>
              </a:buClr>
              <a:buSzPts val="2400"/>
              <a:buChar char="•"/>
              <a:defRPr sz="2400"/>
            </a:lvl9pPr>
          </a:lstStyle>
          <a:p>
            <a:endParaRPr/>
          </a:p>
        </p:txBody>
      </p:sp>
      <p:sp>
        <p:nvSpPr>
          <p:cNvPr id="258" name="Google Shape;258;p64"/>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64"/>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64"/>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uva ja sisältö">
  <p:cSld name="Kuva ja sisältö">
    <p:spTree>
      <p:nvGrpSpPr>
        <p:cNvPr id="1" name="Shape 261"/>
        <p:cNvGrpSpPr/>
        <p:nvPr/>
      </p:nvGrpSpPr>
      <p:grpSpPr>
        <a:xfrm>
          <a:off x="0" y="0"/>
          <a:ext cx="0" cy="0"/>
          <a:chOff x="0" y="0"/>
          <a:chExt cx="0" cy="0"/>
        </a:xfrm>
      </p:grpSpPr>
      <p:sp>
        <p:nvSpPr>
          <p:cNvPr id="262" name="Google Shape;262;p65"/>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65"/>
          <p:cNvSpPr txBox="1">
            <a:spLocks noGrp="1"/>
          </p:cNvSpPr>
          <p:nvPr>
            <p:ph type="body" idx="1"/>
          </p:nvPr>
        </p:nvSpPr>
        <p:spPr>
          <a:xfrm>
            <a:off x="5711957" y="1386115"/>
            <a:ext cx="5088000" cy="4779189"/>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65"/>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65"/>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65"/>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67" name="Google Shape;267;p65"/>
          <p:cNvSpPr>
            <a:spLocks noGrp="1"/>
          </p:cNvSpPr>
          <p:nvPr>
            <p:ph type="pic" idx="2"/>
          </p:nvPr>
        </p:nvSpPr>
        <p:spPr>
          <a:xfrm>
            <a:off x="816000" y="1476000"/>
            <a:ext cx="4607984" cy="46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san ylätunniste kuva 1">
  <p:cSld name="Osan ylätunniste kuva 1">
    <p:bg>
      <p:bgPr>
        <a:solidFill>
          <a:srgbClr val="365ABD"/>
        </a:solidFill>
        <a:effectLst/>
      </p:bgPr>
    </p:bg>
    <p:spTree>
      <p:nvGrpSpPr>
        <p:cNvPr id="1" name="Shape 33"/>
        <p:cNvGrpSpPr/>
        <p:nvPr/>
      </p:nvGrpSpPr>
      <p:grpSpPr>
        <a:xfrm>
          <a:off x="0" y="0"/>
          <a:ext cx="0" cy="0"/>
          <a:chOff x="0" y="0"/>
          <a:chExt cx="0" cy="0"/>
        </a:xfrm>
      </p:grpSpPr>
      <p:pic>
        <p:nvPicPr>
          <p:cNvPr id="34" name="Google Shape;34;p36" descr="Kuva, joka sisältää kohteen lumi, rakennus, mies, katettu"/>
          <p:cNvPicPr preferRelativeResize="0"/>
          <p:nvPr/>
        </p:nvPicPr>
        <p:blipFill rotWithShape="1">
          <a:blip r:embed="rId2">
            <a:alphaModFix/>
          </a:blip>
          <a:srcRect/>
          <a:stretch/>
        </p:blipFill>
        <p:spPr>
          <a:xfrm>
            <a:off x="8084729" y="0"/>
            <a:ext cx="4108704" cy="6858000"/>
          </a:xfrm>
          <a:prstGeom prst="rect">
            <a:avLst/>
          </a:prstGeom>
          <a:noFill/>
          <a:ln>
            <a:noFill/>
          </a:ln>
        </p:spPr>
      </p:pic>
      <p:grpSp>
        <p:nvGrpSpPr>
          <p:cNvPr id="35" name="Google Shape;35;p36"/>
          <p:cNvGrpSpPr/>
          <p:nvPr/>
        </p:nvGrpSpPr>
        <p:grpSpPr>
          <a:xfrm>
            <a:off x="0" y="0"/>
            <a:ext cx="8756990" cy="6858000"/>
            <a:chOff x="1725613" y="6350"/>
            <a:chExt cx="8740775" cy="6845301"/>
          </a:xfrm>
        </p:grpSpPr>
        <p:sp>
          <p:nvSpPr>
            <p:cNvPr id="36" name="Google Shape;36;p36"/>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36"/>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 name="Google Shape;38;p36"/>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uvia ja sisältö">
  <p:cSld name="Kuvia ja sisältö">
    <p:spTree>
      <p:nvGrpSpPr>
        <p:cNvPr id="1" name="Shape 268"/>
        <p:cNvGrpSpPr/>
        <p:nvPr/>
      </p:nvGrpSpPr>
      <p:grpSpPr>
        <a:xfrm>
          <a:off x="0" y="0"/>
          <a:ext cx="0" cy="0"/>
          <a:chOff x="0" y="0"/>
          <a:chExt cx="0" cy="0"/>
        </a:xfrm>
      </p:grpSpPr>
      <p:sp>
        <p:nvSpPr>
          <p:cNvPr id="269" name="Google Shape;269;p66"/>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66"/>
          <p:cNvSpPr txBox="1">
            <a:spLocks noGrp="1"/>
          </p:cNvSpPr>
          <p:nvPr>
            <p:ph type="body" idx="1"/>
          </p:nvPr>
        </p:nvSpPr>
        <p:spPr>
          <a:xfrm>
            <a:off x="5711957" y="1386115"/>
            <a:ext cx="5088000" cy="4779189"/>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0"/>
              </a:spcBef>
              <a:spcAft>
                <a:spcPts val="0"/>
              </a:spcAft>
              <a:buClr>
                <a:schemeClr val="dk1"/>
              </a:buClr>
              <a:buSzPts val="1867"/>
              <a:buChar char="‒"/>
              <a:defRPr sz="1867"/>
            </a:lvl1pPr>
            <a:lvl2pPr marL="914400" lvl="1" indent="-347154" algn="l">
              <a:lnSpc>
                <a:spcPct val="100000"/>
              </a:lnSpc>
              <a:spcBef>
                <a:spcPts val="1600"/>
              </a:spcBef>
              <a:spcAft>
                <a:spcPts val="0"/>
              </a:spcAft>
              <a:buClr>
                <a:schemeClr val="dk1"/>
              </a:buClr>
              <a:buSzPts val="1867"/>
              <a:buChar char="‒"/>
              <a:defRPr sz="1867"/>
            </a:lvl2pPr>
            <a:lvl3pPr marL="1371600" lvl="2" indent="-347154" algn="l">
              <a:lnSpc>
                <a:spcPct val="100000"/>
              </a:lnSpc>
              <a:spcBef>
                <a:spcPts val="1600"/>
              </a:spcBef>
              <a:spcAft>
                <a:spcPts val="0"/>
              </a:spcAft>
              <a:buClr>
                <a:schemeClr val="dk1"/>
              </a:buClr>
              <a:buSzPts val="1867"/>
              <a:buChar char="‒"/>
              <a:defRPr sz="1867"/>
            </a:lvl3pPr>
            <a:lvl4pPr marL="1828800" lvl="3" indent="-347154" algn="l">
              <a:lnSpc>
                <a:spcPct val="100000"/>
              </a:lnSpc>
              <a:spcBef>
                <a:spcPts val="1600"/>
              </a:spcBef>
              <a:spcAft>
                <a:spcPts val="0"/>
              </a:spcAft>
              <a:buClr>
                <a:schemeClr val="dk1"/>
              </a:buClr>
              <a:buSzPts val="1867"/>
              <a:buChar char="‒"/>
              <a:defRPr sz="1867"/>
            </a:lvl4pPr>
            <a:lvl5pPr marL="2286000" lvl="4" indent="-347154" algn="l">
              <a:lnSpc>
                <a:spcPct val="100000"/>
              </a:lnSpc>
              <a:spcBef>
                <a:spcPts val="1600"/>
              </a:spcBef>
              <a:spcAft>
                <a:spcPts val="0"/>
              </a:spcAft>
              <a:buClr>
                <a:schemeClr val="dk1"/>
              </a:buClr>
              <a:buSzPts val="1867"/>
              <a:buChar char="‒"/>
              <a:defRPr sz="1867"/>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1" name="Google Shape;271;p66"/>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66"/>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66"/>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74" name="Google Shape;274;p66"/>
          <p:cNvSpPr>
            <a:spLocks noGrp="1"/>
          </p:cNvSpPr>
          <p:nvPr>
            <p:ph type="pic" idx="2"/>
          </p:nvPr>
        </p:nvSpPr>
        <p:spPr>
          <a:xfrm>
            <a:off x="815413" y="1475999"/>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5" name="Google Shape;275;p66"/>
          <p:cNvSpPr>
            <a:spLocks noGrp="1"/>
          </p:cNvSpPr>
          <p:nvPr>
            <p:ph type="pic" idx="3"/>
          </p:nvPr>
        </p:nvSpPr>
        <p:spPr>
          <a:xfrm>
            <a:off x="815413" y="3140968"/>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6" name="Google Shape;276;p66"/>
          <p:cNvSpPr>
            <a:spLocks noGrp="1"/>
          </p:cNvSpPr>
          <p:nvPr>
            <p:ph type="pic" idx="4"/>
          </p:nvPr>
        </p:nvSpPr>
        <p:spPr>
          <a:xfrm>
            <a:off x="815413" y="4761719"/>
            <a:ext cx="4608000" cy="1344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133"/>
              <a:buFont typeface="Verdana"/>
              <a:buNone/>
              <a:defRPr sz="2133"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uva iso">
  <p:cSld name="Kuva iso">
    <p:spTree>
      <p:nvGrpSpPr>
        <p:cNvPr id="1" name="Shape 277"/>
        <p:cNvGrpSpPr/>
        <p:nvPr/>
      </p:nvGrpSpPr>
      <p:grpSpPr>
        <a:xfrm>
          <a:off x="0" y="0"/>
          <a:ext cx="0" cy="0"/>
          <a:chOff x="0" y="0"/>
          <a:chExt cx="0" cy="0"/>
        </a:xfrm>
      </p:grpSpPr>
      <p:pic>
        <p:nvPicPr>
          <p:cNvPr id="278" name="Google Shape;278;p67"/>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279" name="Google Shape;279;p67"/>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7"/>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7"/>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7"/>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83" name="Google Shape;283;p67"/>
          <p:cNvSpPr>
            <a:spLocks noGrp="1"/>
          </p:cNvSpPr>
          <p:nvPr>
            <p:ph type="pic" idx="2"/>
          </p:nvPr>
        </p:nvSpPr>
        <p:spPr>
          <a:xfrm>
            <a:off x="816000" y="1476000"/>
            <a:ext cx="10560000" cy="46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667"/>
              <a:buFont typeface="Verdana"/>
              <a:buNone/>
              <a:defRPr sz="2667" b="0" i="0" u="none" strike="noStrike" cap="none">
                <a:solidFill>
                  <a:schemeClr val="dk1"/>
                </a:solidFill>
                <a:latin typeface="Arial"/>
                <a:ea typeface="Arial"/>
                <a:cs typeface="Arial"/>
                <a:sym typeface="Arial"/>
              </a:defRPr>
            </a:lvl1pPr>
            <a:lvl2pPr marR="0" lvl="1"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R="0" lvl="2"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R="0" lvl="3"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R="0" lvl="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R="0" lvl="5"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ekstilaatikot">
  <p:cSld name="Tekstilaatikot">
    <p:spTree>
      <p:nvGrpSpPr>
        <p:cNvPr id="1" name="Shape 284"/>
        <p:cNvGrpSpPr/>
        <p:nvPr/>
      </p:nvGrpSpPr>
      <p:grpSpPr>
        <a:xfrm>
          <a:off x="0" y="0"/>
          <a:ext cx="0" cy="0"/>
          <a:chOff x="0" y="0"/>
          <a:chExt cx="0" cy="0"/>
        </a:xfrm>
      </p:grpSpPr>
      <p:pic>
        <p:nvPicPr>
          <p:cNvPr id="285" name="Google Shape;285;p68"/>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286" name="Google Shape;286;p68"/>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8"/>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68"/>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8"/>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290" name="Google Shape;290;p68"/>
          <p:cNvSpPr txBox="1">
            <a:spLocks noGrp="1"/>
          </p:cNvSpPr>
          <p:nvPr>
            <p:ph type="body" idx="1"/>
          </p:nvPr>
        </p:nvSpPr>
        <p:spPr>
          <a:xfrm>
            <a:off x="816000" y="1484314"/>
            <a:ext cx="5088000" cy="2232025"/>
          </a:xfrm>
          <a:prstGeom prst="rect">
            <a:avLst/>
          </a:prstGeom>
          <a:solidFill>
            <a:schemeClr val="accent3"/>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p68"/>
          <p:cNvSpPr txBox="1">
            <a:spLocks noGrp="1"/>
          </p:cNvSpPr>
          <p:nvPr>
            <p:ph type="body" idx="2"/>
          </p:nvPr>
        </p:nvSpPr>
        <p:spPr>
          <a:xfrm>
            <a:off x="6302400" y="1484314"/>
            <a:ext cx="5088000" cy="2232025"/>
          </a:xfrm>
          <a:prstGeom prst="rect">
            <a:avLst/>
          </a:prstGeom>
          <a:solidFill>
            <a:schemeClr val="accent1"/>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p68"/>
          <p:cNvSpPr txBox="1">
            <a:spLocks noGrp="1"/>
          </p:cNvSpPr>
          <p:nvPr>
            <p:ph type="body" idx="3"/>
          </p:nvPr>
        </p:nvSpPr>
        <p:spPr>
          <a:xfrm>
            <a:off x="816000" y="4077073"/>
            <a:ext cx="5088000" cy="2232025"/>
          </a:xfrm>
          <a:prstGeom prst="rect">
            <a:avLst/>
          </a:prstGeom>
          <a:solidFill>
            <a:schemeClr val="accent2"/>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p68"/>
          <p:cNvSpPr txBox="1">
            <a:spLocks noGrp="1"/>
          </p:cNvSpPr>
          <p:nvPr>
            <p:ph type="body" idx="4"/>
          </p:nvPr>
        </p:nvSpPr>
        <p:spPr>
          <a:xfrm>
            <a:off x="6302400" y="4077073"/>
            <a:ext cx="5088000" cy="2232025"/>
          </a:xfrm>
          <a:prstGeom prst="rect">
            <a:avLst/>
          </a:prstGeom>
          <a:solidFill>
            <a:schemeClr val="accent4"/>
          </a:solidFill>
          <a:ln>
            <a:noFill/>
          </a:ln>
        </p:spPr>
        <p:txBody>
          <a:bodyPr spcFirstLastPara="1" wrap="square" lIns="252000" tIns="468000" rIns="180000" bIns="180000" anchor="t" anchorCtr="0">
            <a:normAutofit/>
          </a:bodyPr>
          <a:lstStyle>
            <a:lvl1pPr marL="457200" lvl="0" indent="-330200" algn="l">
              <a:lnSpc>
                <a:spcPct val="100000"/>
              </a:lnSpc>
              <a:spcBef>
                <a:spcPts val="0"/>
              </a:spcBef>
              <a:spcAft>
                <a:spcPts val="0"/>
              </a:spcAft>
              <a:buClr>
                <a:schemeClr val="lt1"/>
              </a:buClr>
              <a:buSzPts val="1600"/>
              <a:buChar char="‒"/>
              <a:defRPr sz="1600">
                <a:solidFill>
                  <a:schemeClr val="lt1"/>
                </a:solidFill>
              </a:defRPr>
            </a:lvl1pPr>
            <a:lvl2pPr marL="914400" lvl="1" indent="-330200" algn="l">
              <a:lnSpc>
                <a:spcPct val="100000"/>
              </a:lnSpc>
              <a:spcBef>
                <a:spcPts val="800"/>
              </a:spcBef>
              <a:spcAft>
                <a:spcPts val="0"/>
              </a:spcAft>
              <a:buClr>
                <a:schemeClr val="lt1"/>
              </a:buClr>
              <a:buSzPts val="1600"/>
              <a:buChar char="‒"/>
              <a:defRPr sz="1600">
                <a:solidFill>
                  <a:schemeClr val="lt1"/>
                </a:solidFill>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4" name="Google Shape;294;p68"/>
          <p:cNvSpPr txBox="1">
            <a:spLocks noGrp="1"/>
          </p:cNvSpPr>
          <p:nvPr>
            <p:ph type="body" idx="5"/>
          </p:nvPr>
        </p:nvSpPr>
        <p:spPr>
          <a:xfrm>
            <a:off x="825760" y="1484314"/>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5" name="Google Shape;295;p68"/>
          <p:cNvSpPr txBox="1">
            <a:spLocks noGrp="1"/>
          </p:cNvSpPr>
          <p:nvPr>
            <p:ph type="body" idx="6"/>
          </p:nvPr>
        </p:nvSpPr>
        <p:spPr>
          <a:xfrm>
            <a:off x="6302400" y="1484314"/>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68"/>
          <p:cNvSpPr txBox="1">
            <a:spLocks noGrp="1"/>
          </p:cNvSpPr>
          <p:nvPr>
            <p:ph type="body" idx="7"/>
          </p:nvPr>
        </p:nvSpPr>
        <p:spPr>
          <a:xfrm>
            <a:off x="816000" y="4078802"/>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7" name="Google Shape;297;p68"/>
          <p:cNvSpPr txBox="1">
            <a:spLocks noGrp="1"/>
          </p:cNvSpPr>
          <p:nvPr>
            <p:ph type="body" idx="8"/>
          </p:nvPr>
        </p:nvSpPr>
        <p:spPr>
          <a:xfrm>
            <a:off x="6302400" y="4078802"/>
            <a:ext cx="5088000" cy="504527"/>
          </a:xfrm>
          <a:prstGeom prst="rect">
            <a:avLst/>
          </a:prstGeom>
          <a:noFill/>
          <a:ln>
            <a:noFill/>
          </a:ln>
        </p:spPr>
        <p:txBody>
          <a:bodyPr spcFirstLastPara="1" wrap="square" lIns="252000" tIns="108000" rIns="180000" bIns="144000" anchor="t" anchorCtr="0">
            <a:noAutofit/>
          </a:bodyPr>
          <a:lstStyle>
            <a:lvl1pPr marL="457200" lvl="0" indent="-228600" algn="l">
              <a:lnSpc>
                <a:spcPct val="100000"/>
              </a:lnSpc>
              <a:spcBef>
                <a:spcPts val="0"/>
              </a:spcBef>
              <a:spcAft>
                <a:spcPts val="0"/>
              </a:spcAft>
              <a:buClr>
                <a:schemeClr val="lt1"/>
              </a:buClr>
              <a:buSzPts val="2133"/>
              <a:buFont typeface="Arial"/>
              <a:buNone/>
              <a:defRPr sz="2133" b="1">
                <a:solidFill>
                  <a:schemeClr val="lt1"/>
                </a:solidFill>
              </a:defRPr>
            </a:lvl1pPr>
            <a:lvl2pPr marL="914400" lvl="1" indent="-342900" algn="l">
              <a:lnSpc>
                <a:spcPct val="100000"/>
              </a:lnSpc>
              <a:spcBef>
                <a:spcPts val="1067"/>
              </a:spcBef>
              <a:spcAft>
                <a:spcPts val="0"/>
              </a:spcAft>
              <a:buClr>
                <a:schemeClr val="dk1"/>
              </a:buClr>
              <a:buSzPts val="1800"/>
              <a:buChar char="‒"/>
              <a:defRPr/>
            </a:lvl2pPr>
            <a:lvl3pPr marL="1371600" lvl="2" indent="-342900" algn="l">
              <a:lnSpc>
                <a:spcPct val="100000"/>
              </a:lnSpc>
              <a:spcBef>
                <a:spcPts val="1067"/>
              </a:spcBef>
              <a:spcAft>
                <a:spcPts val="0"/>
              </a:spcAft>
              <a:buClr>
                <a:schemeClr val="dk1"/>
              </a:buClr>
              <a:buSzPts val="1800"/>
              <a:buChar char="‒"/>
              <a:defRPr/>
            </a:lvl3pPr>
            <a:lvl4pPr marL="1828800" lvl="3" indent="-342900" algn="l">
              <a:lnSpc>
                <a:spcPct val="100000"/>
              </a:lnSpc>
              <a:spcBef>
                <a:spcPts val="1067"/>
              </a:spcBef>
              <a:spcAft>
                <a:spcPts val="0"/>
              </a:spcAft>
              <a:buClr>
                <a:schemeClr val="dk1"/>
              </a:buClr>
              <a:buSzPts val="1800"/>
              <a:buChar char="‒"/>
              <a:defRPr/>
            </a:lvl4pPr>
            <a:lvl5pPr marL="2286000" lvl="4" indent="-342900" algn="l">
              <a:lnSpc>
                <a:spcPct val="100000"/>
              </a:lnSpc>
              <a:spcBef>
                <a:spcPts val="1067"/>
              </a:spcBef>
              <a:spcAft>
                <a:spcPts val="0"/>
              </a:spcAft>
              <a:buClr>
                <a:schemeClr val="dk1"/>
              </a:buClr>
              <a:buSzPts val="1800"/>
              <a:buChar char="‒"/>
              <a:defRPr/>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ain otsikko leijonalla" type="titleOnly">
  <p:cSld name="TITLE_ONLY">
    <p:spTree>
      <p:nvGrpSpPr>
        <p:cNvPr id="1" name="Shape 298"/>
        <p:cNvGrpSpPr/>
        <p:nvPr/>
      </p:nvGrpSpPr>
      <p:grpSpPr>
        <a:xfrm>
          <a:off x="0" y="0"/>
          <a:ext cx="0" cy="0"/>
          <a:chOff x="0" y="0"/>
          <a:chExt cx="0" cy="0"/>
        </a:xfrm>
      </p:grpSpPr>
      <p:sp>
        <p:nvSpPr>
          <p:cNvPr id="299" name="Google Shape;299;p69"/>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69"/>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69"/>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69"/>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ain otsikko ilman leijonaa">
  <p:cSld name="Vain otsikko ilman leijonaa">
    <p:spTree>
      <p:nvGrpSpPr>
        <p:cNvPr id="1" name="Shape 303"/>
        <p:cNvGrpSpPr/>
        <p:nvPr/>
      </p:nvGrpSpPr>
      <p:grpSpPr>
        <a:xfrm>
          <a:off x="0" y="0"/>
          <a:ext cx="0" cy="0"/>
          <a:chOff x="0" y="0"/>
          <a:chExt cx="0" cy="0"/>
        </a:xfrm>
      </p:grpSpPr>
      <p:pic>
        <p:nvPicPr>
          <p:cNvPr id="304" name="Google Shape;304;p70"/>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305" name="Google Shape;305;p70"/>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70"/>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70"/>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70"/>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yhjä" type="blank">
  <p:cSld name="BLANK">
    <p:spTree>
      <p:nvGrpSpPr>
        <p:cNvPr id="1" name="Shape 309"/>
        <p:cNvGrpSpPr/>
        <p:nvPr/>
      </p:nvGrpSpPr>
      <p:grpSpPr>
        <a:xfrm>
          <a:off x="0" y="0"/>
          <a:ext cx="0" cy="0"/>
          <a:chOff x="0" y="0"/>
          <a:chExt cx="0" cy="0"/>
        </a:xfrm>
      </p:grpSpPr>
      <p:pic>
        <p:nvPicPr>
          <p:cNvPr id="310" name="Google Shape;310;p71"/>
          <p:cNvPicPr preferRelativeResize="0"/>
          <p:nvPr/>
        </p:nvPicPr>
        <p:blipFill rotWithShape="1">
          <a:blip r:embed="rId2">
            <a:alphaModFix/>
          </a:blip>
          <a:srcRect/>
          <a:stretch/>
        </p:blipFill>
        <p:spPr>
          <a:xfrm>
            <a:off x="9552385" y="6489600"/>
            <a:ext cx="2127601" cy="172800"/>
          </a:xfrm>
          <a:prstGeom prst="rect">
            <a:avLst/>
          </a:prstGeom>
          <a:noFill/>
          <a:ln>
            <a:noFill/>
          </a:ln>
        </p:spPr>
      </p:pic>
      <p:sp>
        <p:nvSpPr>
          <p:cNvPr id="311" name="Google Shape;311;p71"/>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71"/>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71"/>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Väliotsikko sininen">
  <p:cSld name="Väliotsikko sininen">
    <p:spTree>
      <p:nvGrpSpPr>
        <p:cNvPr id="1" name="Shape 314"/>
        <p:cNvGrpSpPr/>
        <p:nvPr/>
      </p:nvGrpSpPr>
      <p:grpSpPr>
        <a:xfrm>
          <a:off x="0" y="0"/>
          <a:ext cx="0" cy="0"/>
          <a:chOff x="0" y="0"/>
          <a:chExt cx="0" cy="0"/>
        </a:xfrm>
      </p:grpSpPr>
      <p:sp>
        <p:nvSpPr>
          <p:cNvPr id="315" name="Google Shape;315;p72"/>
          <p:cNvSpPr/>
          <p:nvPr/>
        </p:nvSpPr>
        <p:spPr>
          <a:xfrm>
            <a:off x="280612" y="275305"/>
            <a:ext cx="11621105" cy="63005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16" name="Google Shape;316;p72"/>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Väliotsikko syaani">
  <p:cSld name="Väliotsikko syaani">
    <p:spTree>
      <p:nvGrpSpPr>
        <p:cNvPr id="1" name="Shape 317"/>
        <p:cNvGrpSpPr/>
        <p:nvPr/>
      </p:nvGrpSpPr>
      <p:grpSpPr>
        <a:xfrm>
          <a:off x="0" y="0"/>
          <a:ext cx="0" cy="0"/>
          <a:chOff x="0" y="0"/>
          <a:chExt cx="0" cy="0"/>
        </a:xfrm>
      </p:grpSpPr>
      <p:sp>
        <p:nvSpPr>
          <p:cNvPr id="318" name="Google Shape;318;p73"/>
          <p:cNvSpPr/>
          <p:nvPr/>
        </p:nvSpPr>
        <p:spPr>
          <a:xfrm>
            <a:off x="280612" y="273600"/>
            <a:ext cx="11621105" cy="6302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19" name="Google Shape;319;p73"/>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Väliotsikko lila">
  <p:cSld name="Väliotsikko lila">
    <p:spTree>
      <p:nvGrpSpPr>
        <p:cNvPr id="1" name="Shape 320"/>
        <p:cNvGrpSpPr/>
        <p:nvPr/>
      </p:nvGrpSpPr>
      <p:grpSpPr>
        <a:xfrm>
          <a:off x="0" y="0"/>
          <a:ext cx="0" cy="0"/>
          <a:chOff x="0" y="0"/>
          <a:chExt cx="0" cy="0"/>
        </a:xfrm>
      </p:grpSpPr>
      <p:sp>
        <p:nvSpPr>
          <p:cNvPr id="321" name="Google Shape;321;p74"/>
          <p:cNvSpPr/>
          <p:nvPr/>
        </p:nvSpPr>
        <p:spPr>
          <a:xfrm>
            <a:off x="280612" y="273600"/>
            <a:ext cx="11621105" cy="630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22" name="Google Shape;322;p74"/>
          <p:cNvSpPr txBox="1">
            <a:spLocks noGrp="1"/>
          </p:cNvSpPr>
          <p:nvPr>
            <p:ph type="ctrTitle"/>
          </p:nvPr>
        </p:nvSpPr>
        <p:spPr>
          <a:xfrm>
            <a:off x="1538515" y="2540000"/>
            <a:ext cx="9231085" cy="17530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323"/>
        <p:cNvGrpSpPr/>
        <p:nvPr/>
      </p:nvGrpSpPr>
      <p:grpSpPr>
        <a:xfrm>
          <a:off x="0" y="0"/>
          <a:ext cx="0" cy="0"/>
          <a:chOff x="0" y="0"/>
          <a:chExt cx="0" cy="0"/>
        </a:xfrm>
      </p:grpSpPr>
      <p:pic>
        <p:nvPicPr>
          <p:cNvPr id="324" name="Google Shape;324;p75"/>
          <p:cNvPicPr preferRelativeResize="0"/>
          <p:nvPr/>
        </p:nvPicPr>
        <p:blipFill rotWithShape="1">
          <a:blip r:embed="rId2">
            <a:alphaModFix/>
          </a:blip>
          <a:srcRect/>
          <a:stretch/>
        </p:blipFill>
        <p:spPr>
          <a:xfrm>
            <a:off x="0" y="1066800"/>
            <a:ext cx="12192000" cy="5791199"/>
          </a:xfrm>
          <a:prstGeom prst="rect">
            <a:avLst/>
          </a:prstGeom>
          <a:noFill/>
          <a:ln>
            <a:noFill/>
          </a:ln>
        </p:spPr>
      </p:pic>
      <p:pic>
        <p:nvPicPr>
          <p:cNvPr id="325" name="Google Shape;325;p75"/>
          <p:cNvPicPr preferRelativeResize="0"/>
          <p:nvPr/>
        </p:nvPicPr>
        <p:blipFill rotWithShape="1">
          <a:blip r:embed="rId3">
            <a:alphaModFix/>
          </a:blip>
          <a:srcRect/>
          <a:stretch/>
        </p:blipFill>
        <p:spPr>
          <a:xfrm>
            <a:off x="554700" y="449077"/>
            <a:ext cx="4555200" cy="1140727"/>
          </a:xfrm>
          <a:prstGeom prst="rect">
            <a:avLst/>
          </a:prstGeom>
          <a:noFill/>
          <a:ln>
            <a:noFill/>
          </a:ln>
        </p:spPr>
      </p:pic>
      <p:sp>
        <p:nvSpPr>
          <p:cNvPr id="326" name="Google Shape;326;p75"/>
          <p:cNvSpPr txBox="1">
            <a:spLocks noGrp="1"/>
          </p:cNvSpPr>
          <p:nvPr>
            <p:ph type="body" idx="1"/>
          </p:nvPr>
        </p:nvSpPr>
        <p:spPr>
          <a:xfrm>
            <a:off x="1528840" y="1988840"/>
            <a:ext cx="4279128" cy="18722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228600" algn="l">
              <a:lnSpc>
                <a:spcPct val="100000"/>
              </a:lnSpc>
              <a:spcBef>
                <a:spcPts val="1067"/>
              </a:spcBef>
              <a:spcAft>
                <a:spcPts val="0"/>
              </a:spcAft>
              <a:buClr>
                <a:schemeClr val="dk1"/>
              </a:buClr>
              <a:buSzPts val="1600"/>
              <a:buNone/>
              <a:defRPr sz="1600"/>
            </a:lvl3pPr>
            <a:lvl4pPr marL="1828800" lvl="3" indent="-228600" algn="l">
              <a:lnSpc>
                <a:spcPct val="100000"/>
              </a:lnSpc>
              <a:spcBef>
                <a:spcPts val="1067"/>
              </a:spcBef>
              <a:spcAft>
                <a:spcPts val="0"/>
              </a:spcAft>
              <a:buClr>
                <a:schemeClr val="dk1"/>
              </a:buClr>
              <a:buSzPts val="1600"/>
              <a:buNone/>
              <a:defRPr sz="1600"/>
            </a:lvl4pPr>
            <a:lvl5pPr marL="2286000" lvl="4" indent="-228600" algn="l">
              <a:lnSpc>
                <a:spcPct val="100000"/>
              </a:lnSpc>
              <a:spcBef>
                <a:spcPts val="1067"/>
              </a:spcBef>
              <a:spcAft>
                <a:spcPts val="0"/>
              </a:spcAft>
              <a:buClr>
                <a:schemeClr val="dk1"/>
              </a:buClr>
              <a:buSzPts val="1600"/>
              <a:buNone/>
              <a:defRPr sz="1600"/>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75"/>
          <p:cNvSpPr txBox="1">
            <a:spLocks noGrp="1"/>
          </p:cNvSpPr>
          <p:nvPr>
            <p:ph type="body" idx="2"/>
          </p:nvPr>
        </p:nvSpPr>
        <p:spPr>
          <a:xfrm>
            <a:off x="6037944" y="1988840"/>
            <a:ext cx="5626675" cy="187220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600"/>
              <a:buNone/>
              <a:defRPr sz="1600"/>
            </a:lvl2pPr>
            <a:lvl3pPr marL="1371600" lvl="2" indent="-228600" algn="l">
              <a:lnSpc>
                <a:spcPct val="100000"/>
              </a:lnSpc>
              <a:spcBef>
                <a:spcPts val="1067"/>
              </a:spcBef>
              <a:spcAft>
                <a:spcPts val="0"/>
              </a:spcAft>
              <a:buClr>
                <a:schemeClr val="dk1"/>
              </a:buClr>
              <a:buSzPts val="1600"/>
              <a:buNone/>
              <a:defRPr sz="1600"/>
            </a:lvl3pPr>
            <a:lvl4pPr marL="1828800" lvl="3" indent="-228600" algn="l">
              <a:lnSpc>
                <a:spcPct val="100000"/>
              </a:lnSpc>
              <a:spcBef>
                <a:spcPts val="1067"/>
              </a:spcBef>
              <a:spcAft>
                <a:spcPts val="0"/>
              </a:spcAft>
              <a:buClr>
                <a:schemeClr val="dk1"/>
              </a:buClr>
              <a:buSzPts val="1600"/>
              <a:buNone/>
              <a:defRPr sz="1600"/>
            </a:lvl4pPr>
            <a:lvl5pPr marL="2286000" lvl="4" indent="-228600" algn="l">
              <a:lnSpc>
                <a:spcPct val="100000"/>
              </a:lnSpc>
              <a:spcBef>
                <a:spcPts val="1067"/>
              </a:spcBef>
              <a:spcAft>
                <a:spcPts val="0"/>
              </a:spcAft>
              <a:buClr>
                <a:schemeClr val="dk1"/>
              </a:buClr>
              <a:buSzPts val="1600"/>
              <a:buNone/>
              <a:defRPr sz="1600"/>
            </a:lvl5pPr>
            <a:lvl6pPr marL="2743200" lvl="5" indent="-342900" algn="l">
              <a:lnSpc>
                <a:spcPct val="100000"/>
              </a:lnSpc>
              <a:spcBef>
                <a:spcPts val="1067"/>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sto">
  <p:cSld name="Nosto">
    <p:spTree>
      <p:nvGrpSpPr>
        <p:cNvPr id="1" name="Shape 41"/>
        <p:cNvGrpSpPr/>
        <p:nvPr/>
      </p:nvGrpSpPr>
      <p:grpSpPr>
        <a:xfrm>
          <a:off x="0" y="0"/>
          <a:ext cx="0" cy="0"/>
          <a:chOff x="0" y="0"/>
          <a:chExt cx="0" cy="0"/>
        </a:xfrm>
      </p:grpSpPr>
      <p:grpSp>
        <p:nvGrpSpPr>
          <p:cNvPr id="42" name="Google Shape;42;p60"/>
          <p:cNvGrpSpPr/>
          <p:nvPr/>
        </p:nvGrpSpPr>
        <p:grpSpPr>
          <a:xfrm>
            <a:off x="0" y="0"/>
            <a:ext cx="6756211" cy="6858000"/>
            <a:chOff x="2724150" y="6350"/>
            <a:chExt cx="6743700" cy="6845301"/>
          </a:xfrm>
        </p:grpSpPr>
        <p:sp>
          <p:nvSpPr>
            <p:cNvPr id="43" name="Google Shape;43;p60"/>
            <p:cNvSpPr/>
            <p:nvPr/>
          </p:nvSpPr>
          <p:spPr>
            <a:xfrm>
              <a:off x="2724150" y="6350"/>
              <a:ext cx="6743700" cy="6845300"/>
            </a:xfrm>
            <a:custGeom>
              <a:avLst/>
              <a:gdLst/>
              <a:ahLst/>
              <a:cxnLst/>
              <a:rect l="l" t="t" r="r" b="b"/>
              <a:pathLst>
                <a:path w="37531" h="38100" extrusionOk="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60"/>
            <p:cNvSpPr/>
            <p:nvPr/>
          </p:nvSpPr>
          <p:spPr>
            <a:xfrm>
              <a:off x="2724150" y="4011613"/>
              <a:ext cx="6443663" cy="2840038"/>
            </a:xfrm>
            <a:custGeom>
              <a:avLst/>
              <a:gdLst/>
              <a:ahLst/>
              <a:cxnLst/>
              <a:rect l="l" t="t" r="r" b="b"/>
              <a:pathLst>
                <a:path w="35867" h="15808" extrusionOk="0">
                  <a:moveTo>
                    <a:pt x="35867" y="15808"/>
                  </a:moveTo>
                  <a:cubicBezTo>
                    <a:pt x="24829" y="8026"/>
                    <a:pt x="12618" y="2772"/>
                    <a:pt x="0" y="0"/>
                  </a:cubicBezTo>
                  <a:lnTo>
                    <a:pt x="0" y="15808"/>
                  </a:lnTo>
                  <a:lnTo>
                    <a:pt x="35867" y="1580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 name="Google Shape;45;p60"/>
          <p:cNvSpPr txBox="1">
            <a:spLocks noGrp="1"/>
          </p:cNvSpPr>
          <p:nvPr>
            <p:ph type="title"/>
          </p:nvPr>
        </p:nvSpPr>
        <p:spPr>
          <a:xfrm>
            <a:off x="819770" y="1404939"/>
            <a:ext cx="4916190" cy="180803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7053880" y="1514325"/>
            <a:ext cx="4658744" cy="4248000"/>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SzPts val="2200"/>
              <a:buChar char="•"/>
              <a:defRPr sz="22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335"/>
        <p:cNvGrpSpPr/>
        <p:nvPr/>
      </p:nvGrpSpPr>
      <p:grpSpPr>
        <a:xfrm>
          <a:off x="0" y="0"/>
          <a:ext cx="0" cy="0"/>
          <a:chOff x="0" y="0"/>
          <a:chExt cx="0" cy="0"/>
        </a:xfrm>
      </p:grpSpPr>
      <p:sp>
        <p:nvSpPr>
          <p:cNvPr id="336" name="Google Shape;336;p112"/>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112"/>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11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1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340"/>
        <p:cNvGrpSpPr/>
        <p:nvPr/>
      </p:nvGrpSpPr>
      <p:grpSpPr>
        <a:xfrm>
          <a:off x="0" y="0"/>
          <a:ext cx="0" cy="0"/>
          <a:chOff x="0" y="0"/>
          <a:chExt cx="0" cy="0"/>
        </a:xfrm>
      </p:grpSpPr>
      <p:grpSp>
        <p:nvGrpSpPr>
          <p:cNvPr id="341" name="Google Shape;341;p113"/>
          <p:cNvGrpSpPr/>
          <p:nvPr/>
        </p:nvGrpSpPr>
        <p:grpSpPr>
          <a:xfrm>
            <a:off x="0" y="-1"/>
            <a:ext cx="12193200" cy="6858000"/>
            <a:chOff x="166688" y="158750"/>
            <a:chExt cx="12163426" cy="6845301"/>
          </a:xfrm>
        </p:grpSpPr>
        <p:sp>
          <p:nvSpPr>
            <p:cNvPr id="342" name="Google Shape;342;p113"/>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113"/>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13"/>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13"/>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113"/>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113"/>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113"/>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9" name="Google Shape;349;p113"/>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113"/>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51" name="Google Shape;351;p113"/>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tsikkodia 2">
  <p:cSld name="Otsikkodia 2">
    <p:spTree>
      <p:nvGrpSpPr>
        <p:cNvPr id="1" name="Shape 352"/>
        <p:cNvGrpSpPr/>
        <p:nvPr/>
      </p:nvGrpSpPr>
      <p:grpSpPr>
        <a:xfrm>
          <a:off x="0" y="0"/>
          <a:ext cx="0" cy="0"/>
          <a:chOff x="0" y="0"/>
          <a:chExt cx="0" cy="0"/>
        </a:xfrm>
      </p:grpSpPr>
      <p:grpSp>
        <p:nvGrpSpPr>
          <p:cNvPr id="353" name="Google Shape;353;p114"/>
          <p:cNvGrpSpPr/>
          <p:nvPr/>
        </p:nvGrpSpPr>
        <p:grpSpPr>
          <a:xfrm>
            <a:off x="0" y="-1"/>
            <a:ext cx="12193200" cy="6858000"/>
            <a:chOff x="166688" y="158750"/>
            <a:chExt cx="12163426" cy="6845301"/>
          </a:xfrm>
        </p:grpSpPr>
        <p:sp>
          <p:nvSpPr>
            <p:cNvPr id="354" name="Google Shape;354;p114"/>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114"/>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114"/>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114"/>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114"/>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114"/>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114"/>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1" name="Google Shape;361;p114"/>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114"/>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63" name="Google Shape;363;p114"/>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tsikkodia kuva 1">
  <p:cSld name="Otsikkodia kuva 1">
    <p:spTree>
      <p:nvGrpSpPr>
        <p:cNvPr id="1" name="Shape 364"/>
        <p:cNvGrpSpPr/>
        <p:nvPr/>
      </p:nvGrpSpPr>
      <p:grpSpPr>
        <a:xfrm>
          <a:off x="0" y="0"/>
          <a:ext cx="0" cy="0"/>
          <a:chOff x="0" y="0"/>
          <a:chExt cx="0" cy="0"/>
        </a:xfrm>
      </p:grpSpPr>
      <p:pic>
        <p:nvPicPr>
          <p:cNvPr id="365" name="Google Shape;365;p115" descr="Kuva, joka sisältää kohteen henkilö, sisä, mies, pöytä"/>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366" name="Google Shape;366;p115"/>
          <p:cNvGrpSpPr/>
          <p:nvPr/>
        </p:nvGrpSpPr>
        <p:grpSpPr>
          <a:xfrm>
            <a:off x="0" y="0"/>
            <a:ext cx="12193200" cy="6858000"/>
            <a:chOff x="166688" y="158750"/>
            <a:chExt cx="12163426" cy="6845301"/>
          </a:xfrm>
        </p:grpSpPr>
        <p:sp>
          <p:nvSpPr>
            <p:cNvPr id="367" name="Google Shape;367;p115"/>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115"/>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15"/>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15"/>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1" name="Google Shape;371;p115"/>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115"/>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73" name="Google Shape;373;p115"/>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374" name="Google Shape;374;p115"/>
          <p:cNvGrpSpPr/>
          <p:nvPr/>
        </p:nvGrpSpPr>
        <p:grpSpPr>
          <a:xfrm>
            <a:off x="2952933" y="-4764"/>
            <a:ext cx="9241594" cy="6858000"/>
            <a:chOff x="2938463" y="7938"/>
            <a:chExt cx="9220200" cy="6842125"/>
          </a:xfrm>
        </p:grpSpPr>
        <p:sp>
          <p:nvSpPr>
            <p:cNvPr id="375" name="Google Shape;375;p115"/>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115"/>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15"/>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115"/>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15"/>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tsikkodia kuva 2">
  <p:cSld name="Otsikkodia kuva 2">
    <p:spTree>
      <p:nvGrpSpPr>
        <p:cNvPr id="1" name="Shape 380"/>
        <p:cNvGrpSpPr/>
        <p:nvPr/>
      </p:nvGrpSpPr>
      <p:grpSpPr>
        <a:xfrm>
          <a:off x="0" y="0"/>
          <a:ext cx="0" cy="0"/>
          <a:chOff x="0" y="0"/>
          <a:chExt cx="0" cy="0"/>
        </a:xfrm>
      </p:grpSpPr>
      <p:pic>
        <p:nvPicPr>
          <p:cNvPr id="381" name="Google Shape;381;p116" descr="Kuva, joka sisältää kohteen henkilö, nuori, pieni"/>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382" name="Google Shape;382;p116"/>
          <p:cNvGrpSpPr/>
          <p:nvPr/>
        </p:nvGrpSpPr>
        <p:grpSpPr>
          <a:xfrm>
            <a:off x="0" y="0"/>
            <a:ext cx="12193200" cy="6858000"/>
            <a:chOff x="166688" y="158750"/>
            <a:chExt cx="12163426" cy="6845301"/>
          </a:xfrm>
        </p:grpSpPr>
        <p:sp>
          <p:nvSpPr>
            <p:cNvPr id="383" name="Google Shape;383;p116"/>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116"/>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116"/>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116"/>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7" name="Google Shape;387;p116"/>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116"/>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89" name="Google Shape;389;p116"/>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390" name="Google Shape;390;p116"/>
          <p:cNvGrpSpPr/>
          <p:nvPr/>
        </p:nvGrpSpPr>
        <p:grpSpPr>
          <a:xfrm>
            <a:off x="2952933" y="-4764"/>
            <a:ext cx="9241594" cy="6858000"/>
            <a:chOff x="2938463" y="7938"/>
            <a:chExt cx="9220200" cy="6842125"/>
          </a:xfrm>
        </p:grpSpPr>
        <p:sp>
          <p:nvSpPr>
            <p:cNvPr id="391" name="Google Shape;391;p116"/>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116"/>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16"/>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16"/>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16"/>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tsikot ja sisältö">
  <p:cSld name="Otsikot ja sisältö">
    <p:spTree>
      <p:nvGrpSpPr>
        <p:cNvPr id="1" name="Shape 396"/>
        <p:cNvGrpSpPr/>
        <p:nvPr/>
      </p:nvGrpSpPr>
      <p:grpSpPr>
        <a:xfrm>
          <a:off x="0" y="0"/>
          <a:ext cx="0" cy="0"/>
          <a:chOff x="0" y="0"/>
          <a:chExt cx="0" cy="0"/>
        </a:xfrm>
      </p:grpSpPr>
      <p:sp>
        <p:nvSpPr>
          <p:cNvPr id="397" name="Google Shape;397;p117"/>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117"/>
          <p:cNvSpPr txBox="1">
            <a:spLocks noGrp="1"/>
          </p:cNvSpPr>
          <p:nvPr>
            <p:ph type="body" idx="1"/>
          </p:nvPr>
        </p:nvSpPr>
        <p:spPr>
          <a:xfrm>
            <a:off x="781050" y="1758315"/>
            <a:ext cx="10571163" cy="4465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SzPts val="2600"/>
              <a:buNone/>
              <a:defRPr b="1"/>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117"/>
          <p:cNvSpPr txBox="1">
            <a:spLocks noGrp="1"/>
          </p:cNvSpPr>
          <p:nvPr>
            <p:ph type="body" idx="2"/>
          </p:nvPr>
        </p:nvSpPr>
        <p:spPr>
          <a:xfrm>
            <a:off x="782320" y="2285999"/>
            <a:ext cx="10571480" cy="372476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11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1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402"/>
        <p:cNvGrpSpPr/>
        <p:nvPr/>
      </p:nvGrpSpPr>
      <p:grpSpPr>
        <a:xfrm>
          <a:off x="0" y="0"/>
          <a:ext cx="0" cy="0"/>
          <a:chOff x="0" y="0"/>
          <a:chExt cx="0" cy="0"/>
        </a:xfrm>
      </p:grpSpPr>
      <p:sp>
        <p:nvSpPr>
          <p:cNvPr id="403" name="Google Shape;403;p118"/>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118"/>
          <p:cNvSpPr txBox="1">
            <a:spLocks noGrp="1"/>
          </p:cNvSpPr>
          <p:nvPr>
            <p:ph type="body" idx="1"/>
          </p:nvPr>
        </p:nvSpPr>
        <p:spPr>
          <a:xfrm>
            <a:off x="781200" y="1764323"/>
            <a:ext cx="515653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118"/>
          <p:cNvSpPr txBox="1">
            <a:spLocks noGrp="1"/>
          </p:cNvSpPr>
          <p:nvPr>
            <p:ph type="body" idx="2"/>
          </p:nvPr>
        </p:nvSpPr>
        <p:spPr>
          <a:xfrm>
            <a:off x="6166338" y="1764323"/>
            <a:ext cx="5187462"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11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11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408"/>
        <p:cNvGrpSpPr/>
        <p:nvPr/>
      </p:nvGrpSpPr>
      <p:grpSpPr>
        <a:xfrm>
          <a:off x="0" y="0"/>
          <a:ext cx="0" cy="0"/>
          <a:chOff x="0" y="0"/>
          <a:chExt cx="0" cy="0"/>
        </a:xfrm>
      </p:grpSpPr>
      <p:sp>
        <p:nvSpPr>
          <p:cNvPr id="409" name="Google Shape;409;p119"/>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19"/>
          <p:cNvSpPr txBox="1">
            <a:spLocks noGrp="1"/>
          </p:cNvSpPr>
          <p:nvPr>
            <p:ph type="body" idx="1"/>
          </p:nvPr>
        </p:nvSpPr>
        <p:spPr>
          <a:xfrm>
            <a:off x="781201" y="1764323"/>
            <a:ext cx="515653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1" name="Google Shape;411;p119"/>
          <p:cNvSpPr txBox="1">
            <a:spLocks noGrp="1"/>
          </p:cNvSpPr>
          <p:nvPr>
            <p:ph type="body" idx="2"/>
          </p:nvPr>
        </p:nvSpPr>
        <p:spPr>
          <a:xfrm>
            <a:off x="781200" y="2235200"/>
            <a:ext cx="5156538"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119"/>
          <p:cNvSpPr txBox="1">
            <a:spLocks noGrp="1"/>
          </p:cNvSpPr>
          <p:nvPr>
            <p:ph type="body" idx="3"/>
          </p:nvPr>
        </p:nvSpPr>
        <p:spPr>
          <a:xfrm>
            <a:off x="6172200" y="1764323"/>
            <a:ext cx="5183188" cy="368533"/>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200"/>
              </a:spcBef>
              <a:spcAft>
                <a:spcPts val="0"/>
              </a:spcAft>
              <a:buSzPts val="2200"/>
              <a:buNone/>
              <a:defRPr sz="2200" b="1"/>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3" name="Google Shape;413;p119"/>
          <p:cNvSpPr txBox="1">
            <a:spLocks noGrp="1"/>
          </p:cNvSpPr>
          <p:nvPr>
            <p:ph type="body" idx="4"/>
          </p:nvPr>
        </p:nvSpPr>
        <p:spPr>
          <a:xfrm>
            <a:off x="6166338" y="2235200"/>
            <a:ext cx="5187462" cy="3777122"/>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11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1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uvatekstillinen sisältö">
  <p:cSld name="Kuvatekstillinen sisältö">
    <p:spTree>
      <p:nvGrpSpPr>
        <p:cNvPr id="1" name="Shape 416"/>
        <p:cNvGrpSpPr/>
        <p:nvPr/>
      </p:nvGrpSpPr>
      <p:grpSpPr>
        <a:xfrm>
          <a:off x="0" y="0"/>
          <a:ext cx="0" cy="0"/>
          <a:chOff x="0" y="0"/>
          <a:chExt cx="0" cy="0"/>
        </a:xfrm>
      </p:grpSpPr>
      <p:sp>
        <p:nvSpPr>
          <p:cNvPr id="417" name="Google Shape;417;p120"/>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120"/>
          <p:cNvSpPr txBox="1">
            <a:spLocks noGrp="1"/>
          </p:cNvSpPr>
          <p:nvPr>
            <p:ph type="body" idx="1"/>
          </p:nvPr>
        </p:nvSpPr>
        <p:spPr>
          <a:xfrm>
            <a:off x="782320" y="1762761"/>
            <a:ext cx="6164822" cy="4248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120"/>
          <p:cNvSpPr txBox="1">
            <a:spLocks noGrp="1"/>
          </p:cNvSpPr>
          <p:nvPr>
            <p:ph type="body" idx="2"/>
          </p:nvPr>
        </p:nvSpPr>
        <p:spPr>
          <a:xfrm>
            <a:off x="7426518" y="1959997"/>
            <a:ext cx="4286106" cy="3802327"/>
          </a:xfrm>
          <a:prstGeom prst="rect">
            <a:avLst/>
          </a:prstGeom>
          <a:noFill/>
          <a:ln>
            <a:noFill/>
          </a:ln>
        </p:spPr>
        <p:txBody>
          <a:bodyPr spcFirstLastPara="1" wrap="square" lIns="0" tIns="0" rIns="0" bIns="0" anchor="t" anchorCtr="0">
            <a:noAutofit/>
          </a:bodyPr>
          <a:lstStyle>
            <a:lvl1pPr marL="457200" lvl="0" indent="-349250" algn="l">
              <a:lnSpc>
                <a:spcPct val="95000"/>
              </a:lnSpc>
              <a:spcBef>
                <a:spcPts val="1200"/>
              </a:spcBef>
              <a:spcAft>
                <a:spcPts val="0"/>
              </a:spcAft>
              <a:buSzPts val="1900"/>
              <a:buChar char="•"/>
              <a:defRPr sz="19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12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2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Kuvatekstillinen kuvapaikka">
  <p:cSld name="Kuvatekstillinen kuvapaikka">
    <p:spTree>
      <p:nvGrpSpPr>
        <p:cNvPr id="1" name="Shape 422"/>
        <p:cNvGrpSpPr/>
        <p:nvPr/>
      </p:nvGrpSpPr>
      <p:grpSpPr>
        <a:xfrm>
          <a:off x="0" y="0"/>
          <a:ext cx="0" cy="0"/>
          <a:chOff x="0" y="0"/>
          <a:chExt cx="0" cy="0"/>
        </a:xfrm>
      </p:grpSpPr>
      <p:sp>
        <p:nvSpPr>
          <p:cNvPr id="423" name="Google Shape;423;p121"/>
          <p:cNvSpPr txBox="1">
            <a:spLocks noGrp="1"/>
          </p:cNvSpPr>
          <p:nvPr>
            <p:ph type="title"/>
          </p:nvPr>
        </p:nvSpPr>
        <p:spPr>
          <a:xfrm>
            <a:off x="782320" y="306000"/>
            <a:ext cx="5025648"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121"/>
          <p:cNvSpPr txBox="1">
            <a:spLocks noGrp="1"/>
          </p:cNvSpPr>
          <p:nvPr>
            <p:ph type="body" idx="1"/>
          </p:nvPr>
        </p:nvSpPr>
        <p:spPr>
          <a:xfrm>
            <a:off x="782320" y="1762761"/>
            <a:ext cx="5025648" cy="4248000"/>
          </a:xfrm>
          <a:prstGeom prst="rect">
            <a:avLst/>
          </a:prstGeom>
          <a:noFill/>
          <a:ln>
            <a:noFill/>
          </a:ln>
        </p:spPr>
        <p:txBody>
          <a:bodyPr spcFirstLastPara="1" wrap="square" lIns="0" tIns="0" rIns="0" bIns="0" anchor="t" anchorCtr="0">
            <a:noAutofit/>
          </a:bodyPr>
          <a:lstStyle>
            <a:lvl1pPr marL="457200" lvl="0" indent="-368300" algn="l">
              <a:lnSpc>
                <a:spcPct val="90000"/>
              </a:lnSpc>
              <a:spcBef>
                <a:spcPts val="1200"/>
              </a:spcBef>
              <a:spcAft>
                <a:spcPts val="0"/>
              </a:spcAft>
              <a:buSzPts val="2200"/>
              <a:buChar char="•"/>
              <a:defRPr sz="2200"/>
            </a:lvl1pPr>
            <a:lvl2pPr marL="914400" lvl="1" indent="-368300" algn="l">
              <a:lnSpc>
                <a:spcPct val="90000"/>
              </a:lnSpc>
              <a:spcBef>
                <a:spcPts val="1200"/>
              </a:spcBef>
              <a:spcAft>
                <a:spcPts val="0"/>
              </a:spcAft>
              <a:buSzPts val="2200"/>
              <a:buChar char="•"/>
              <a:defRPr/>
            </a:lvl2pPr>
            <a:lvl3pPr marL="1371600" lvl="2" indent="-228600" algn="l">
              <a:lnSpc>
                <a:spcPct val="90000"/>
              </a:lnSpc>
              <a:spcBef>
                <a:spcPts val="1200"/>
              </a:spcBef>
              <a:spcAft>
                <a:spcPts val="0"/>
              </a:spcAft>
              <a:buSzPts val="19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121"/>
          <p:cNvSpPr>
            <a:spLocks noGrp="1"/>
          </p:cNvSpPr>
          <p:nvPr>
            <p:ph type="pic" idx="2"/>
          </p:nvPr>
        </p:nvSpPr>
        <p:spPr>
          <a:xfrm>
            <a:off x="6113461" y="-4484"/>
            <a:ext cx="6086310" cy="6866965"/>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6" name="Google Shape;426;p12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2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49"/>
        <p:cNvGrpSpPr/>
        <p:nvPr/>
      </p:nvGrpSpPr>
      <p:grpSpPr>
        <a:xfrm>
          <a:off x="0" y="0"/>
          <a:ext cx="0" cy="0"/>
          <a:chOff x="0" y="0"/>
          <a:chExt cx="0" cy="0"/>
        </a:xfrm>
      </p:grpSpPr>
      <p:grpSp>
        <p:nvGrpSpPr>
          <p:cNvPr id="50" name="Google Shape;50;p39"/>
          <p:cNvGrpSpPr/>
          <p:nvPr/>
        </p:nvGrpSpPr>
        <p:grpSpPr>
          <a:xfrm>
            <a:off x="0" y="0"/>
            <a:ext cx="12193201" cy="6858000"/>
            <a:chOff x="166688" y="158750"/>
            <a:chExt cx="12163425" cy="6845301"/>
          </a:xfrm>
        </p:grpSpPr>
        <p:sp>
          <p:nvSpPr>
            <p:cNvPr id="51" name="Google Shape;51;p39"/>
            <p:cNvSpPr/>
            <p:nvPr/>
          </p:nvSpPr>
          <p:spPr>
            <a:xfrm>
              <a:off x="7885113" y="1652588"/>
              <a:ext cx="4445000" cy="5351463"/>
            </a:xfrm>
            <a:custGeom>
              <a:avLst/>
              <a:gdLst/>
              <a:ahLst/>
              <a:cxnLst/>
              <a:rect l="l" t="t" r="r" b="b"/>
              <a:pathLst>
                <a:path w="24755" h="29783" extrusionOk="0">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39"/>
            <p:cNvSpPr/>
            <p:nvPr/>
          </p:nvSpPr>
          <p:spPr>
            <a:xfrm>
              <a:off x="166688" y="2028825"/>
              <a:ext cx="12163425" cy="4975225"/>
            </a:xfrm>
            <a:custGeom>
              <a:avLst/>
              <a:gdLst/>
              <a:ahLst/>
              <a:cxnLst/>
              <a:rect l="l" t="t" r="r" b="b"/>
              <a:pathLst>
                <a:path w="67733" h="27696" extrusionOk="0">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53;p39"/>
            <p:cNvSpPr/>
            <p:nvPr/>
          </p:nvSpPr>
          <p:spPr>
            <a:xfrm>
              <a:off x="7748588" y="158750"/>
              <a:ext cx="3668713" cy="3260725"/>
            </a:xfrm>
            <a:custGeom>
              <a:avLst/>
              <a:gdLst/>
              <a:ahLst/>
              <a:cxnLst/>
              <a:rect l="l" t="t" r="r" b="b"/>
              <a:pathLst>
                <a:path w="20424" h="18152" extrusionOk="0">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39"/>
            <p:cNvSpPr/>
            <p:nvPr/>
          </p:nvSpPr>
          <p:spPr>
            <a:xfrm>
              <a:off x="7885113" y="3419475"/>
              <a:ext cx="4445000" cy="3584575"/>
            </a:xfrm>
            <a:custGeom>
              <a:avLst/>
              <a:gdLst/>
              <a:ahLst/>
              <a:cxnLst/>
              <a:rect l="l" t="t" r="r" b="b"/>
              <a:pathLst>
                <a:path w="24755" h="19948" extrusionOk="0">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39"/>
            <p:cNvSpPr/>
            <p:nvPr/>
          </p:nvSpPr>
          <p:spPr>
            <a:xfrm>
              <a:off x="10199688" y="1652588"/>
              <a:ext cx="2130425" cy="2232025"/>
            </a:xfrm>
            <a:custGeom>
              <a:avLst/>
              <a:gdLst/>
              <a:ahLst/>
              <a:cxnLst/>
              <a:rect l="l" t="t" r="r" b="b"/>
              <a:pathLst>
                <a:path w="11866" h="12419" extrusionOk="0">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39"/>
            <p:cNvSpPr/>
            <p:nvPr/>
          </p:nvSpPr>
          <p:spPr>
            <a:xfrm>
              <a:off x="3136901" y="2028825"/>
              <a:ext cx="7062788" cy="2867025"/>
            </a:xfrm>
            <a:custGeom>
              <a:avLst/>
              <a:gdLst/>
              <a:ahLst/>
              <a:cxnLst/>
              <a:rect l="l" t="t" r="r" b="b"/>
              <a:pathLst>
                <a:path w="39333" h="15960" extrusionOk="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7" name="Google Shape;57;p39"/>
          <p:cNvSpPr txBox="1">
            <a:spLocks noGrp="1"/>
          </p:cNvSpPr>
          <p:nvPr>
            <p:ph type="title"/>
          </p:nvPr>
        </p:nvSpPr>
        <p:spPr>
          <a:xfrm>
            <a:off x="2059289" y="2996952"/>
            <a:ext cx="4455881" cy="157238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body" idx="1"/>
          </p:nvPr>
        </p:nvSpPr>
        <p:spPr>
          <a:xfrm>
            <a:off x="2059290" y="4822552"/>
            <a:ext cx="2236510" cy="74914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300"/>
              <a:buNone/>
              <a:defRPr sz="1300">
                <a:solidFill>
                  <a:schemeClr val="lt1"/>
                </a:solidFill>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39"/>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28"/>
        <p:cNvGrpSpPr/>
        <p:nvPr/>
      </p:nvGrpSpPr>
      <p:grpSpPr>
        <a:xfrm>
          <a:off x="0" y="0"/>
          <a:ext cx="0" cy="0"/>
          <a:chOff x="0" y="0"/>
          <a:chExt cx="0" cy="0"/>
        </a:xfrm>
      </p:grpSpPr>
      <p:sp>
        <p:nvSpPr>
          <p:cNvPr id="429" name="Google Shape;429;p122"/>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12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2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432"/>
        <p:cNvGrpSpPr/>
        <p:nvPr/>
      </p:nvGrpSpPr>
      <p:grpSpPr>
        <a:xfrm>
          <a:off x="0" y="0"/>
          <a:ext cx="0" cy="0"/>
          <a:chOff x="0" y="0"/>
          <a:chExt cx="0" cy="0"/>
        </a:xfrm>
      </p:grpSpPr>
      <p:sp>
        <p:nvSpPr>
          <p:cNvPr id="433" name="Google Shape;433;p12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2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san ylätunniste">
  <p:cSld name="Osan ylätunniste">
    <p:spTree>
      <p:nvGrpSpPr>
        <p:cNvPr id="1" name="Shape 435"/>
        <p:cNvGrpSpPr/>
        <p:nvPr/>
      </p:nvGrpSpPr>
      <p:grpSpPr>
        <a:xfrm>
          <a:off x="0" y="0"/>
          <a:ext cx="0" cy="0"/>
          <a:chOff x="0" y="0"/>
          <a:chExt cx="0" cy="0"/>
        </a:xfrm>
      </p:grpSpPr>
      <p:grpSp>
        <p:nvGrpSpPr>
          <p:cNvPr id="436" name="Google Shape;436;p124"/>
          <p:cNvGrpSpPr/>
          <p:nvPr/>
        </p:nvGrpSpPr>
        <p:grpSpPr>
          <a:xfrm>
            <a:off x="0" y="-1"/>
            <a:ext cx="12193200" cy="6858000"/>
            <a:chOff x="14288" y="6350"/>
            <a:chExt cx="12163426" cy="6845301"/>
          </a:xfrm>
        </p:grpSpPr>
        <p:sp>
          <p:nvSpPr>
            <p:cNvPr id="437" name="Google Shape;437;p124"/>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124"/>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124"/>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124"/>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1" name="Google Shape;441;p124"/>
          <p:cNvSpPr txBox="1">
            <a:spLocks noGrp="1"/>
          </p:cNvSpPr>
          <p:nvPr>
            <p:ph type="title"/>
          </p:nvPr>
        </p:nvSpPr>
        <p:spPr>
          <a:xfrm>
            <a:off x="819770" y="1404939"/>
            <a:ext cx="6356350" cy="252698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12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12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san ylätunniste 2">
  <p:cSld name="Osan ylätunniste 2">
    <p:spTree>
      <p:nvGrpSpPr>
        <p:cNvPr id="1" name="Shape 444"/>
        <p:cNvGrpSpPr/>
        <p:nvPr/>
      </p:nvGrpSpPr>
      <p:grpSpPr>
        <a:xfrm>
          <a:off x="0" y="0"/>
          <a:ext cx="0" cy="0"/>
          <a:chOff x="0" y="0"/>
          <a:chExt cx="0" cy="0"/>
        </a:xfrm>
      </p:grpSpPr>
      <p:grpSp>
        <p:nvGrpSpPr>
          <p:cNvPr id="445" name="Google Shape;445;p125"/>
          <p:cNvGrpSpPr/>
          <p:nvPr/>
        </p:nvGrpSpPr>
        <p:grpSpPr>
          <a:xfrm>
            <a:off x="0" y="-1"/>
            <a:ext cx="12193200" cy="6858000"/>
            <a:chOff x="14288" y="6350"/>
            <a:chExt cx="12163426" cy="6845301"/>
          </a:xfrm>
        </p:grpSpPr>
        <p:sp>
          <p:nvSpPr>
            <p:cNvPr id="446" name="Google Shape;446;p125"/>
            <p:cNvSpPr/>
            <p:nvPr/>
          </p:nvSpPr>
          <p:spPr>
            <a:xfrm>
              <a:off x="14288" y="6350"/>
              <a:ext cx="8693150"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25"/>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125"/>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125"/>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0" name="Google Shape;450;p125"/>
          <p:cNvSpPr txBox="1">
            <a:spLocks noGrp="1"/>
          </p:cNvSpPr>
          <p:nvPr>
            <p:ph type="title"/>
          </p:nvPr>
        </p:nvSpPr>
        <p:spPr>
          <a:xfrm>
            <a:off x="819770" y="1404939"/>
            <a:ext cx="6932414" cy="87193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12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12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san ylätunniste 3">
  <p:cSld name="Osan ylätunniste 3">
    <p:spTree>
      <p:nvGrpSpPr>
        <p:cNvPr id="1" name="Shape 453"/>
        <p:cNvGrpSpPr/>
        <p:nvPr/>
      </p:nvGrpSpPr>
      <p:grpSpPr>
        <a:xfrm>
          <a:off x="0" y="0"/>
          <a:ext cx="0" cy="0"/>
          <a:chOff x="0" y="0"/>
          <a:chExt cx="0" cy="0"/>
        </a:xfrm>
      </p:grpSpPr>
      <p:grpSp>
        <p:nvGrpSpPr>
          <p:cNvPr id="454" name="Google Shape;454;p126"/>
          <p:cNvGrpSpPr/>
          <p:nvPr/>
        </p:nvGrpSpPr>
        <p:grpSpPr>
          <a:xfrm>
            <a:off x="0" y="-1"/>
            <a:ext cx="12193200" cy="6858000"/>
            <a:chOff x="14288" y="6350"/>
            <a:chExt cx="12163426" cy="6845301"/>
          </a:xfrm>
        </p:grpSpPr>
        <p:sp>
          <p:nvSpPr>
            <p:cNvPr id="455" name="Google Shape;455;p126"/>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26"/>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126"/>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126"/>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9" name="Google Shape;459;p126"/>
          <p:cNvSpPr txBox="1">
            <a:spLocks noGrp="1"/>
          </p:cNvSpPr>
          <p:nvPr>
            <p:ph type="title"/>
          </p:nvPr>
        </p:nvSpPr>
        <p:spPr>
          <a:xfrm>
            <a:off x="819770" y="1404939"/>
            <a:ext cx="9828000" cy="195567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126"/>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126"/>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san ylätunniste 4">
  <p:cSld name="Osan ylätunniste 4">
    <p:spTree>
      <p:nvGrpSpPr>
        <p:cNvPr id="1" name="Shape 462"/>
        <p:cNvGrpSpPr/>
        <p:nvPr/>
      </p:nvGrpSpPr>
      <p:grpSpPr>
        <a:xfrm>
          <a:off x="0" y="0"/>
          <a:ext cx="0" cy="0"/>
          <a:chOff x="0" y="0"/>
          <a:chExt cx="0" cy="0"/>
        </a:xfrm>
      </p:grpSpPr>
      <p:grpSp>
        <p:nvGrpSpPr>
          <p:cNvPr id="463" name="Google Shape;463;p127"/>
          <p:cNvGrpSpPr/>
          <p:nvPr/>
        </p:nvGrpSpPr>
        <p:grpSpPr>
          <a:xfrm>
            <a:off x="0" y="-1"/>
            <a:ext cx="12193200" cy="6858000"/>
            <a:chOff x="14288" y="6350"/>
            <a:chExt cx="12163426" cy="6845301"/>
          </a:xfrm>
        </p:grpSpPr>
        <p:sp>
          <p:nvSpPr>
            <p:cNvPr id="464" name="Google Shape;464;p127"/>
            <p:cNvSpPr/>
            <p:nvPr/>
          </p:nvSpPr>
          <p:spPr>
            <a:xfrm>
              <a:off x="14288" y="6350"/>
              <a:ext cx="8818016" cy="6845300"/>
            </a:xfrm>
            <a:custGeom>
              <a:avLst/>
              <a:gdLst/>
              <a:ahLst/>
              <a:cxnLst/>
              <a:rect l="l" t="t" r="r" b="b"/>
              <a:pathLst>
                <a:path w="48412" h="38100" extrusionOk="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27"/>
            <p:cNvSpPr/>
            <p:nvPr/>
          </p:nvSpPr>
          <p:spPr>
            <a:xfrm>
              <a:off x="7537451" y="6350"/>
              <a:ext cx="4640263" cy="6845300"/>
            </a:xfrm>
            <a:custGeom>
              <a:avLst/>
              <a:gdLst/>
              <a:ahLst/>
              <a:cxnLst/>
              <a:rect l="l" t="t" r="r" b="b"/>
              <a:pathLst>
                <a:path w="25842" h="38100" extrusionOk="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127"/>
            <p:cNvSpPr/>
            <p:nvPr/>
          </p:nvSpPr>
          <p:spPr>
            <a:xfrm>
              <a:off x="8424863" y="3360738"/>
              <a:ext cx="3752850" cy="3490913"/>
            </a:xfrm>
            <a:custGeom>
              <a:avLst/>
              <a:gdLst/>
              <a:ahLst/>
              <a:cxnLst/>
              <a:rect l="l" t="t" r="r" b="b"/>
              <a:pathLst>
                <a:path w="20900" h="19429" extrusionOk="0">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127"/>
            <p:cNvSpPr/>
            <p:nvPr/>
          </p:nvSpPr>
          <p:spPr>
            <a:xfrm>
              <a:off x="14288" y="6350"/>
              <a:ext cx="8051800" cy="6845300"/>
            </a:xfrm>
            <a:custGeom>
              <a:avLst/>
              <a:gdLst/>
              <a:ahLst/>
              <a:cxnLst/>
              <a:rect l="l" t="t" r="r" b="b"/>
              <a:pathLst>
                <a:path w="44836" h="38100" extrusionOk="0">
                  <a:moveTo>
                    <a:pt x="44836" y="38100"/>
                  </a:moveTo>
                  <a:cubicBezTo>
                    <a:pt x="40120" y="24025"/>
                    <a:pt x="33286" y="11245"/>
                    <a:pt x="24804" y="0"/>
                  </a:cubicBezTo>
                  <a:lnTo>
                    <a:pt x="0" y="0"/>
                  </a:lnTo>
                  <a:lnTo>
                    <a:pt x="0" y="38100"/>
                  </a:lnTo>
                  <a:lnTo>
                    <a:pt x="44836" y="38100"/>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8" name="Google Shape;468;p127"/>
          <p:cNvSpPr txBox="1">
            <a:spLocks noGrp="1"/>
          </p:cNvSpPr>
          <p:nvPr>
            <p:ph type="title"/>
          </p:nvPr>
        </p:nvSpPr>
        <p:spPr>
          <a:xfrm>
            <a:off x="819770" y="1404939"/>
            <a:ext cx="9828000" cy="93600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127"/>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p12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san ylätunniste kuvapaikka">
  <p:cSld name="Osan ylätunniste kuvapaikka">
    <p:bg>
      <p:bgPr>
        <a:solidFill>
          <a:srgbClr val="365ABD"/>
        </a:solidFill>
        <a:effectLst/>
      </p:bgPr>
    </p:bg>
    <p:spTree>
      <p:nvGrpSpPr>
        <p:cNvPr id="1" name="Shape 471"/>
        <p:cNvGrpSpPr/>
        <p:nvPr/>
      </p:nvGrpSpPr>
      <p:grpSpPr>
        <a:xfrm>
          <a:off x="0" y="0"/>
          <a:ext cx="0" cy="0"/>
          <a:chOff x="0" y="0"/>
          <a:chExt cx="0" cy="0"/>
        </a:xfrm>
      </p:grpSpPr>
      <p:sp>
        <p:nvSpPr>
          <p:cNvPr id="472" name="Google Shape;472;p128"/>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128"/>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4" name="Google Shape;474;p128"/>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12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476" name="Google Shape;476;p128"/>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san ylätunniste kuva 1">
  <p:cSld name="Osan ylätunniste kuva 1">
    <p:bg>
      <p:bgPr>
        <a:solidFill>
          <a:srgbClr val="365ABD"/>
        </a:solidFill>
        <a:effectLst/>
      </p:bgPr>
    </p:bg>
    <p:spTree>
      <p:nvGrpSpPr>
        <p:cNvPr id="1" name="Shape 477"/>
        <p:cNvGrpSpPr/>
        <p:nvPr/>
      </p:nvGrpSpPr>
      <p:grpSpPr>
        <a:xfrm>
          <a:off x="0" y="0"/>
          <a:ext cx="0" cy="0"/>
          <a:chOff x="0" y="0"/>
          <a:chExt cx="0" cy="0"/>
        </a:xfrm>
      </p:grpSpPr>
      <p:pic>
        <p:nvPicPr>
          <p:cNvPr id="478" name="Google Shape;478;p129" descr="Kuva, joka sisältää kohteen lumi, rakennus, mies, katettu"/>
          <p:cNvPicPr preferRelativeResize="0"/>
          <p:nvPr/>
        </p:nvPicPr>
        <p:blipFill rotWithShape="1">
          <a:blip r:embed="rId2">
            <a:alphaModFix/>
          </a:blip>
          <a:srcRect/>
          <a:stretch/>
        </p:blipFill>
        <p:spPr>
          <a:xfrm>
            <a:off x="8084729" y="0"/>
            <a:ext cx="4108704" cy="6858000"/>
          </a:xfrm>
          <a:prstGeom prst="rect">
            <a:avLst/>
          </a:prstGeom>
          <a:noFill/>
          <a:ln>
            <a:noFill/>
          </a:ln>
        </p:spPr>
      </p:pic>
      <p:grpSp>
        <p:nvGrpSpPr>
          <p:cNvPr id="479" name="Google Shape;479;p129"/>
          <p:cNvGrpSpPr/>
          <p:nvPr/>
        </p:nvGrpSpPr>
        <p:grpSpPr>
          <a:xfrm>
            <a:off x="0" y="0"/>
            <a:ext cx="8756990" cy="6858000"/>
            <a:chOff x="1725613" y="6350"/>
            <a:chExt cx="8740775" cy="6845301"/>
          </a:xfrm>
        </p:grpSpPr>
        <p:sp>
          <p:nvSpPr>
            <p:cNvPr id="480" name="Google Shape;480;p129"/>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129"/>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82" name="Google Shape;482;p129"/>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4100"/>
              <a:buFont typeface="Arial Narrow"/>
              <a:buNone/>
              <a:defRPr sz="4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129"/>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p129"/>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Osan ylätunniste kuva 3">
  <p:cSld name="Osan ylätunniste kuva 3">
    <p:bg>
      <p:bgPr>
        <a:solidFill>
          <a:srgbClr val="365ABD"/>
        </a:solidFill>
        <a:effectLst/>
      </p:bgPr>
    </p:bg>
    <p:spTree>
      <p:nvGrpSpPr>
        <p:cNvPr id="1" name="Shape 485"/>
        <p:cNvGrpSpPr/>
        <p:nvPr/>
      </p:nvGrpSpPr>
      <p:grpSpPr>
        <a:xfrm>
          <a:off x="0" y="0"/>
          <a:ext cx="0" cy="0"/>
          <a:chOff x="0" y="0"/>
          <a:chExt cx="0" cy="0"/>
        </a:xfrm>
      </p:grpSpPr>
      <p:pic>
        <p:nvPicPr>
          <p:cNvPr id="486" name="Google Shape;486;p130" descr="Kuva, joka sisältää kohteen tuulimylly, ulko, näkymä, auto"/>
          <p:cNvPicPr preferRelativeResize="0"/>
          <p:nvPr/>
        </p:nvPicPr>
        <p:blipFill rotWithShape="1">
          <a:blip r:embed="rId2">
            <a:alphaModFix/>
          </a:blip>
          <a:srcRect/>
          <a:stretch/>
        </p:blipFill>
        <p:spPr>
          <a:xfrm>
            <a:off x="8075765" y="0"/>
            <a:ext cx="4108704" cy="6858000"/>
          </a:xfrm>
          <a:prstGeom prst="rect">
            <a:avLst/>
          </a:prstGeom>
          <a:noFill/>
          <a:ln>
            <a:noFill/>
          </a:ln>
        </p:spPr>
      </p:pic>
      <p:grpSp>
        <p:nvGrpSpPr>
          <p:cNvPr id="487" name="Google Shape;487;p130"/>
          <p:cNvGrpSpPr/>
          <p:nvPr/>
        </p:nvGrpSpPr>
        <p:grpSpPr>
          <a:xfrm>
            <a:off x="0" y="0"/>
            <a:ext cx="8756990" cy="6858000"/>
            <a:chOff x="1725613" y="6350"/>
            <a:chExt cx="8740775" cy="6845301"/>
          </a:xfrm>
        </p:grpSpPr>
        <p:sp>
          <p:nvSpPr>
            <p:cNvPr id="488" name="Google Shape;488;p130"/>
            <p:cNvSpPr/>
            <p:nvPr/>
          </p:nvSpPr>
          <p:spPr>
            <a:xfrm>
              <a:off x="1725613" y="6350"/>
              <a:ext cx="8740775" cy="6845300"/>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130"/>
            <p:cNvSpPr/>
            <p:nvPr/>
          </p:nvSpPr>
          <p:spPr>
            <a:xfrm>
              <a:off x="1725613" y="5081588"/>
              <a:ext cx="5503863" cy="1770063"/>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0" name="Google Shape;490;p130"/>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5600"/>
              <a:buFont typeface="Arial Narrow"/>
              <a:buNone/>
              <a:defRPr sz="5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130"/>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13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493" name="Google Shape;493;p130"/>
          <p:cNvSpPr txBox="1"/>
          <p:nvPr/>
        </p:nvSpPr>
        <p:spPr>
          <a:xfrm>
            <a:off x="5405163" y="476672"/>
            <a:ext cx="453650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i-FI" sz="1400" b="0" i="0" u="none" strike="noStrike" cap="none">
                <a:solidFill>
                  <a:schemeClr val="lt1"/>
                </a:solidFill>
                <a:latin typeface="Arial"/>
                <a:ea typeface="Arial"/>
                <a:cs typeface="Arial"/>
                <a:sym typeface="Arial"/>
              </a:rPr>
              <a:t>Tämä kuva pois, tilalle kuvalaatikko</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Osan ylätunniste kuva 4">
  <p:cSld name="Osan ylätunniste kuva 4">
    <p:spTree>
      <p:nvGrpSpPr>
        <p:cNvPr id="1" name="Shape 494"/>
        <p:cNvGrpSpPr/>
        <p:nvPr/>
      </p:nvGrpSpPr>
      <p:grpSpPr>
        <a:xfrm>
          <a:off x="0" y="0"/>
          <a:ext cx="0" cy="0"/>
          <a:chOff x="0" y="0"/>
          <a:chExt cx="0" cy="0"/>
        </a:xfrm>
      </p:grpSpPr>
      <p:pic>
        <p:nvPicPr>
          <p:cNvPr id="495" name="Google Shape;495;p131" descr="Kuva, joka sisältää kohteen pöytä, istuminen, kirjoituspöytä, tietokone"/>
          <p:cNvPicPr preferRelativeResize="0"/>
          <p:nvPr/>
        </p:nvPicPr>
        <p:blipFill rotWithShape="1">
          <a:blip r:embed="rId2">
            <a:alphaModFix/>
          </a:blip>
          <a:srcRect/>
          <a:stretch/>
        </p:blipFill>
        <p:spPr>
          <a:xfrm>
            <a:off x="8075765" y="0"/>
            <a:ext cx="4122000" cy="6858000"/>
          </a:xfrm>
          <a:prstGeom prst="rect">
            <a:avLst/>
          </a:prstGeom>
          <a:noFill/>
          <a:ln>
            <a:noFill/>
          </a:ln>
        </p:spPr>
      </p:pic>
      <p:sp>
        <p:nvSpPr>
          <p:cNvPr id="496" name="Google Shape;496;p131"/>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131"/>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4100"/>
              <a:buFont typeface="Arial Narrow"/>
              <a:buNone/>
              <a:defRPr sz="41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13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3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tsikkodia 2">
  <p:cSld name="Otsikkodia 2">
    <p:spTree>
      <p:nvGrpSpPr>
        <p:cNvPr id="1" name="Shape 60"/>
        <p:cNvGrpSpPr/>
        <p:nvPr/>
      </p:nvGrpSpPr>
      <p:grpSpPr>
        <a:xfrm>
          <a:off x="0" y="0"/>
          <a:ext cx="0" cy="0"/>
          <a:chOff x="0" y="0"/>
          <a:chExt cx="0" cy="0"/>
        </a:xfrm>
      </p:grpSpPr>
      <p:grpSp>
        <p:nvGrpSpPr>
          <p:cNvPr id="61" name="Google Shape;61;p40"/>
          <p:cNvGrpSpPr/>
          <p:nvPr/>
        </p:nvGrpSpPr>
        <p:grpSpPr>
          <a:xfrm>
            <a:off x="0" y="-1"/>
            <a:ext cx="12193200" cy="6858000"/>
            <a:chOff x="166688" y="158750"/>
            <a:chExt cx="12163426" cy="6845301"/>
          </a:xfrm>
        </p:grpSpPr>
        <p:sp>
          <p:nvSpPr>
            <p:cNvPr id="62" name="Google Shape;62;p40"/>
            <p:cNvSpPr/>
            <p:nvPr/>
          </p:nvSpPr>
          <p:spPr>
            <a:xfrm>
              <a:off x="7259638" y="1146175"/>
              <a:ext cx="5070475" cy="5857875"/>
            </a:xfrm>
            <a:custGeom>
              <a:avLst/>
              <a:gdLst/>
              <a:ahLst/>
              <a:cxnLst/>
              <a:rect l="l" t="t" r="r" b="b"/>
              <a:pathLst>
                <a:path w="28231" h="32607" extrusionOk="0">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40"/>
            <p:cNvSpPr/>
            <p:nvPr/>
          </p:nvSpPr>
          <p:spPr>
            <a:xfrm>
              <a:off x="166688" y="1966913"/>
              <a:ext cx="12163425" cy="5037138"/>
            </a:xfrm>
            <a:custGeom>
              <a:avLst/>
              <a:gdLst/>
              <a:ahLst/>
              <a:cxnLst/>
              <a:rect l="l" t="t" r="r" b="b"/>
              <a:pathLst>
                <a:path w="67733" h="28039" extrusionOk="0">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40"/>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40"/>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40"/>
            <p:cNvSpPr/>
            <p:nvPr/>
          </p:nvSpPr>
          <p:spPr>
            <a:xfrm>
              <a:off x="7259638" y="3238500"/>
              <a:ext cx="5070475" cy="3765550"/>
            </a:xfrm>
            <a:custGeom>
              <a:avLst/>
              <a:gdLst/>
              <a:ahLst/>
              <a:cxnLst/>
              <a:rect l="l" t="t" r="r" b="b"/>
              <a:pathLst>
                <a:path w="28231" h="20963" extrusionOk="0">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40"/>
            <p:cNvSpPr/>
            <p:nvPr/>
          </p:nvSpPr>
          <p:spPr>
            <a:xfrm>
              <a:off x="9559926" y="1146175"/>
              <a:ext cx="2770188" cy="2576513"/>
            </a:xfrm>
            <a:custGeom>
              <a:avLst/>
              <a:gdLst/>
              <a:ahLst/>
              <a:cxnLst/>
              <a:rect l="l" t="t" r="r" b="b"/>
              <a:pathLst>
                <a:path w="15421" h="14347" extrusionOk="0">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40"/>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9" name="Google Shape;69;p40"/>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40"/>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san ylätunniste kuva 6">
  <p:cSld name="Osan ylätunniste kuva 6">
    <p:spTree>
      <p:nvGrpSpPr>
        <p:cNvPr id="1" name="Shape 500"/>
        <p:cNvGrpSpPr/>
        <p:nvPr/>
      </p:nvGrpSpPr>
      <p:grpSpPr>
        <a:xfrm>
          <a:off x="0" y="0"/>
          <a:ext cx="0" cy="0"/>
          <a:chOff x="0" y="0"/>
          <a:chExt cx="0" cy="0"/>
        </a:xfrm>
      </p:grpSpPr>
      <p:sp>
        <p:nvSpPr>
          <p:cNvPr id="501" name="Google Shape;501;p132"/>
          <p:cNvSpPr/>
          <p:nvPr/>
        </p:nvSpPr>
        <p:spPr>
          <a:xfrm>
            <a:off x="0" y="5084653"/>
            <a:ext cx="5514073" cy="1773347"/>
          </a:xfrm>
          <a:custGeom>
            <a:avLst/>
            <a:gdLst/>
            <a:ahLst/>
            <a:cxnLst/>
            <a:rect l="l" t="t" r="r" b="b"/>
            <a:pathLst>
              <a:path w="30648" h="9848" extrusionOk="0">
                <a:moveTo>
                  <a:pt x="30648" y="9848"/>
                </a:moveTo>
                <a:cubicBezTo>
                  <a:pt x="20769" y="5269"/>
                  <a:pt x="10471" y="1994"/>
                  <a:pt x="0" y="0"/>
                </a:cubicBezTo>
                <a:lnTo>
                  <a:pt x="0" y="9848"/>
                </a:lnTo>
                <a:lnTo>
                  <a:pt x="30648" y="9848"/>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132"/>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2"/>
              </a:buClr>
              <a:buSzPts val="5600"/>
              <a:buFont typeface="Arial Narrow"/>
              <a:buNone/>
              <a:defRPr sz="5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3" name="Google Shape;503;p132"/>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p13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505" name="Google Shape;505;p132"/>
          <p:cNvSpPr>
            <a:spLocks noGrp="1"/>
          </p:cNvSpPr>
          <p:nvPr>
            <p:ph type="pic" idx="2"/>
          </p:nvPr>
        </p:nvSpPr>
        <p:spPr>
          <a:xfrm>
            <a:off x="8104820" y="0"/>
            <a:ext cx="408718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itaatti kuvapaikka">
  <p:cSld name="Sitaatti kuvapaikka">
    <p:bg>
      <p:bgPr>
        <a:solidFill>
          <a:srgbClr val="365ABD"/>
        </a:solidFill>
        <a:effectLst/>
      </p:bgPr>
    </p:bg>
    <p:spTree>
      <p:nvGrpSpPr>
        <p:cNvPr id="1" name="Shape 506"/>
        <p:cNvGrpSpPr/>
        <p:nvPr/>
      </p:nvGrpSpPr>
      <p:grpSpPr>
        <a:xfrm>
          <a:off x="0" y="0"/>
          <a:ext cx="0" cy="0"/>
          <a:chOff x="0" y="0"/>
          <a:chExt cx="0" cy="0"/>
        </a:xfrm>
      </p:grpSpPr>
      <p:sp>
        <p:nvSpPr>
          <p:cNvPr id="507" name="Google Shape;507;p133"/>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133"/>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133"/>
          <p:cNvSpPr>
            <a:spLocks noGrp="1"/>
          </p:cNvSpPr>
          <p:nvPr>
            <p:ph type="pic" idx="2"/>
          </p:nvPr>
        </p:nvSpPr>
        <p:spPr>
          <a:xfrm>
            <a:off x="8104820" y="0"/>
            <a:ext cx="4087180" cy="6858000"/>
          </a:xfrm>
          <a:prstGeom prst="rect">
            <a:avLst/>
          </a:prstGeom>
          <a:solidFill>
            <a:schemeClr val="lt1"/>
          </a:solidFill>
          <a:ln>
            <a:noFill/>
          </a:ln>
        </p:spPr>
        <p:txBody>
          <a:bodyPr spcFirstLastPara="1" wrap="square" lIns="0" tIns="0" rIns="0" bIns="0" anchor="ctr" anchorCtr="0">
            <a:noAutofit/>
          </a:bodyPr>
          <a:lstStyle>
            <a:lvl1pPr marR="0" lvl="0" algn="ctr" rtl="0">
              <a:lnSpc>
                <a:spcPct val="90000"/>
              </a:lnSpc>
              <a:spcBef>
                <a:spcPts val="1200"/>
              </a:spcBef>
              <a:spcAft>
                <a:spcPts val="0"/>
              </a:spcAft>
              <a:buClr>
                <a:schemeClr val="dk2"/>
              </a:buClr>
              <a:buSzPts val="2600"/>
              <a:buFont typeface="Arial"/>
              <a:buNone/>
              <a:defRPr sz="26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510" name="Google Shape;510;p133"/>
          <p:cNvGrpSpPr/>
          <p:nvPr/>
        </p:nvGrpSpPr>
        <p:grpSpPr>
          <a:xfrm>
            <a:off x="257177" y="1270"/>
            <a:ext cx="2267584" cy="1890186"/>
            <a:chOff x="206376" y="-19050"/>
            <a:chExt cx="4511675" cy="3760788"/>
          </a:xfrm>
        </p:grpSpPr>
        <p:sp>
          <p:nvSpPr>
            <p:cNvPr id="511" name="Google Shape;511;p133"/>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133"/>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3" name="Google Shape;513;p13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p13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Sitaatti kuva 1">
  <p:cSld name="Sitaatti kuva 1">
    <p:bg>
      <p:bgPr>
        <a:solidFill>
          <a:srgbClr val="365ABD"/>
        </a:solidFill>
        <a:effectLst/>
      </p:bgPr>
    </p:bg>
    <p:spTree>
      <p:nvGrpSpPr>
        <p:cNvPr id="1" name="Shape 515"/>
        <p:cNvGrpSpPr/>
        <p:nvPr/>
      </p:nvGrpSpPr>
      <p:grpSpPr>
        <a:xfrm>
          <a:off x="0" y="0"/>
          <a:ext cx="0" cy="0"/>
          <a:chOff x="0" y="0"/>
          <a:chExt cx="0" cy="0"/>
        </a:xfrm>
      </p:grpSpPr>
      <p:pic>
        <p:nvPicPr>
          <p:cNvPr id="516" name="Google Shape;516;p134" descr="Kuva, joka sisältää kohteen lumi, piiri, hiihtäminen, kello"/>
          <p:cNvPicPr preferRelativeResize="0"/>
          <p:nvPr/>
        </p:nvPicPr>
        <p:blipFill rotWithShape="1">
          <a:blip r:embed="rId2">
            <a:alphaModFix/>
          </a:blip>
          <a:srcRect/>
          <a:stretch/>
        </p:blipFill>
        <p:spPr>
          <a:xfrm>
            <a:off x="8084730" y="0"/>
            <a:ext cx="4108704" cy="6858000"/>
          </a:xfrm>
          <a:prstGeom prst="rect">
            <a:avLst/>
          </a:prstGeom>
          <a:noFill/>
          <a:ln>
            <a:noFill/>
          </a:ln>
        </p:spPr>
      </p:pic>
      <p:sp>
        <p:nvSpPr>
          <p:cNvPr id="517" name="Google Shape;517;p134"/>
          <p:cNvSpPr/>
          <p:nvPr/>
        </p:nvSpPr>
        <p:spPr>
          <a:xfrm>
            <a:off x="0" y="0"/>
            <a:ext cx="8756990" cy="6857999"/>
          </a:xfrm>
          <a:custGeom>
            <a:avLst/>
            <a:gdLst/>
            <a:ahLst/>
            <a:cxnLst/>
            <a:rect l="l" t="t" r="r" b="b"/>
            <a:pathLst>
              <a:path w="48666" h="38100" extrusionOk="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134"/>
          <p:cNvSpPr txBox="1">
            <a:spLocks noGrp="1"/>
          </p:cNvSpPr>
          <p:nvPr>
            <p:ph type="title"/>
          </p:nvPr>
        </p:nvSpPr>
        <p:spPr>
          <a:xfrm>
            <a:off x="819770" y="2276873"/>
            <a:ext cx="6860406" cy="182268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9" name="Google Shape;519;p134"/>
          <p:cNvSpPr txBox="1">
            <a:spLocks noGrp="1"/>
          </p:cNvSpPr>
          <p:nvPr>
            <p:ph type="body" idx="1"/>
          </p:nvPr>
        </p:nvSpPr>
        <p:spPr>
          <a:xfrm>
            <a:off x="819770" y="4246881"/>
            <a:ext cx="6860555" cy="6222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300"/>
              <a:buNone/>
              <a:defRPr sz="1300">
                <a:solidFill>
                  <a:schemeClr val="lt1"/>
                </a:solidFill>
              </a:defRPr>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20" name="Google Shape;520;p134"/>
          <p:cNvGrpSpPr/>
          <p:nvPr/>
        </p:nvGrpSpPr>
        <p:grpSpPr>
          <a:xfrm>
            <a:off x="257177" y="1270"/>
            <a:ext cx="2267584" cy="1890186"/>
            <a:chOff x="206376" y="-19050"/>
            <a:chExt cx="4511675" cy="3760788"/>
          </a:xfrm>
        </p:grpSpPr>
        <p:sp>
          <p:nvSpPr>
            <p:cNvPr id="521" name="Google Shape;521;p134"/>
            <p:cNvSpPr/>
            <p:nvPr/>
          </p:nvSpPr>
          <p:spPr>
            <a:xfrm>
              <a:off x="206376"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134"/>
            <p:cNvSpPr/>
            <p:nvPr/>
          </p:nvSpPr>
          <p:spPr>
            <a:xfrm>
              <a:off x="2636838" y="-19050"/>
              <a:ext cx="2081213" cy="3760788"/>
            </a:xfrm>
            <a:custGeom>
              <a:avLst/>
              <a:gdLst/>
              <a:ahLst/>
              <a:cxnLst/>
              <a:rect l="l" t="t" r="r" b="b"/>
              <a:pathLst>
                <a:path w="5775" h="10440" extrusionOk="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3" name="Google Shape;523;p134"/>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13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Nosto">
  <p:cSld name="Nosto">
    <p:spTree>
      <p:nvGrpSpPr>
        <p:cNvPr id="1" name="Shape 525"/>
        <p:cNvGrpSpPr/>
        <p:nvPr/>
      </p:nvGrpSpPr>
      <p:grpSpPr>
        <a:xfrm>
          <a:off x="0" y="0"/>
          <a:ext cx="0" cy="0"/>
          <a:chOff x="0" y="0"/>
          <a:chExt cx="0" cy="0"/>
        </a:xfrm>
      </p:grpSpPr>
      <p:grpSp>
        <p:nvGrpSpPr>
          <p:cNvPr id="526" name="Google Shape;526;p135"/>
          <p:cNvGrpSpPr/>
          <p:nvPr/>
        </p:nvGrpSpPr>
        <p:grpSpPr>
          <a:xfrm>
            <a:off x="0" y="0"/>
            <a:ext cx="6756211" cy="6858000"/>
            <a:chOff x="2724150" y="6350"/>
            <a:chExt cx="6743700" cy="6845301"/>
          </a:xfrm>
        </p:grpSpPr>
        <p:sp>
          <p:nvSpPr>
            <p:cNvPr id="527" name="Google Shape;527;p135"/>
            <p:cNvSpPr/>
            <p:nvPr/>
          </p:nvSpPr>
          <p:spPr>
            <a:xfrm>
              <a:off x="2724150" y="6350"/>
              <a:ext cx="6743700" cy="6845300"/>
            </a:xfrm>
            <a:custGeom>
              <a:avLst/>
              <a:gdLst/>
              <a:ahLst/>
              <a:cxnLst/>
              <a:rect l="l" t="t" r="r" b="b"/>
              <a:pathLst>
                <a:path w="37531" h="38100" extrusionOk="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135"/>
            <p:cNvSpPr/>
            <p:nvPr/>
          </p:nvSpPr>
          <p:spPr>
            <a:xfrm>
              <a:off x="2724150" y="4011613"/>
              <a:ext cx="6443663" cy="2840038"/>
            </a:xfrm>
            <a:custGeom>
              <a:avLst/>
              <a:gdLst/>
              <a:ahLst/>
              <a:cxnLst/>
              <a:rect l="l" t="t" r="r" b="b"/>
              <a:pathLst>
                <a:path w="35867" h="15808" extrusionOk="0">
                  <a:moveTo>
                    <a:pt x="35867" y="15808"/>
                  </a:moveTo>
                  <a:cubicBezTo>
                    <a:pt x="24829" y="8026"/>
                    <a:pt x="12618" y="2772"/>
                    <a:pt x="0" y="0"/>
                  </a:cubicBezTo>
                  <a:lnTo>
                    <a:pt x="0" y="15808"/>
                  </a:lnTo>
                  <a:lnTo>
                    <a:pt x="35867" y="15808"/>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9" name="Google Shape;529;p135"/>
          <p:cNvSpPr txBox="1">
            <a:spLocks noGrp="1"/>
          </p:cNvSpPr>
          <p:nvPr>
            <p:ph type="title"/>
          </p:nvPr>
        </p:nvSpPr>
        <p:spPr>
          <a:xfrm>
            <a:off x="819770" y="1404939"/>
            <a:ext cx="4916190" cy="1808037"/>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0" name="Google Shape;530;p135"/>
          <p:cNvSpPr txBox="1">
            <a:spLocks noGrp="1"/>
          </p:cNvSpPr>
          <p:nvPr>
            <p:ph type="body" idx="1"/>
          </p:nvPr>
        </p:nvSpPr>
        <p:spPr>
          <a:xfrm>
            <a:off x="7053880" y="1514325"/>
            <a:ext cx="4658744" cy="4248000"/>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SzPts val="2200"/>
              <a:buChar char="•"/>
              <a:defRPr sz="2200"/>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135"/>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13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1pPr>
            <a:lvl2pPr marL="0" lvl="1"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2pPr>
            <a:lvl3pPr marL="0" lvl="2"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3pPr>
            <a:lvl4pPr marL="0" lvl="3"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4pPr>
            <a:lvl5pPr marL="0" lvl="4"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5pPr>
            <a:lvl6pPr marL="0" lvl="5"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6pPr>
            <a:lvl7pPr marL="0" lvl="6"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7pPr>
            <a:lvl8pPr marL="0" lvl="7"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8pPr>
            <a:lvl9pPr marL="0" lvl="8" indent="0" algn="l">
              <a:lnSpc>
                <a:spcPct val="100000"/>
              </a:lnSpc>
              <a:spcBef>
                <a:spcPts val="0"/>
              </a:spcBef>
              <a:spcAft>
                <a:spcPts val="0"/>
              </a:spcAft>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533"/>
        <p:cNvGrpSpPr/>
        <p:nvPr/>
      </p:nvGrpSpPr>
      <p:grpSpPr>
        <a:xfrm>
          <a:off x="0" y="0"/>
          <a:ext cx="0" cy="0"/>
          <a:chOff x="0" y="0"/>
          <a:chExt cx="0" cy="0"/>
        </a:xfrm>
      </p:grpSpPr>
      <p:grpSp>
        <p:nvGrpSpPr>
          <p:cNvPr id="534" name="Google Shape;534;p136"/>
          <p:cNvGrpSpPr/>
          <p:nvPr/>
        </p:nvGrpSpPr>
        <p:grpSpPr>
          <a:xfrm>
            <a:off x="0" y="0"/>
            <a:ext cx="12193201" cy="6858000"/>
            <a:chOff x="166688" y="158750"/>
            <a:chExt cx="12163425" cy="6845301"/>
          </a:xfrm>
        </p:grpSpPr>
        <p:sp>
          <p:nvSpPr>
            <p:cNvPr id="535" name="Google Shape;535;p136"/>
            <p:cNvSpPr/>
            <p:nvPr/>
          </p:nvSpPr>
          <p:spPr>
            <a:xfrm>
              <a:off x="7885113" y="1652588"/>
              <a:ext cx="4445000" cy="5351463"/>
            </a:xfrm>
            <a:custGeom>
              <a:avLst/>
              <a:gdLst/>
              <a:ahLst/>
              <a:cxnLst/>
              <a:rect l="l" t="t" r="r" b="b"/>
              <a:pathLst>
                <a:path w="24755" h="29783" extrusionOk="0">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136"/>
            <p:cNvSpPr/>
            <p:nvPr/>
          </p:nvSpPr>
          <p:spPr>
            <a:xfrm>
              <a:off x="166688" y="2028825"/>
              <a:ext cx="12163425" cy="4975225"/>
            </a:xfrm>
            <a:custGeom>
              <a:avLst/>
              <a:gdLst/>
              <a:ahLst/>
              <a:cxnLst/>
              <a:rect l="l" t="t" r="r" b="b"/>
              <a:pathLst>
                <a:path w="67733" h="27696" extrusionOk="0">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136"/>
            <p:cNvSpPr/>
            <p:nvPr/>
          </p:nvSpPr>
          <p:spPr>
            <a:xfrm>
              <a:off x="7748588" y="158750"/>
              <a:ext cx="3668713" cy="3260725"/>
            </a:xfrm>
            <a:custGeom>
              <a:avLst/>
              <a:gdLst/>
              <a:ahLst/>
              <a:cxnLst/>
              <a:rect l="l" t="t" r="r" b="b"/>
              <a:pathLst>
                <a:path w="20424" h="18152" extrusionOk="0">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136"/>
            <p:cNvSpPr/>
            <p:nvPr/>
          </p:nvSpPr>
          <p:spPr>
            <a:xfrm>
              <a:off x="7885113" y="3419475"/>
              <a:ext cx="4445000" cy="3584575"/>
            </a:xfrm>
            <a:custGeom>
              <a:avLst/>
              <a:gdLst/>
              <a:ahLst/>
              <a:cxnLst/>
              <a:rect l="l" t="t" r="r" b="b"/>
              <a:pathLst>
                <a:path w="24755" h="19948" extrusionOk="0">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136"/>
            <p:cNvSpPr/>
            <p:nvPr/>
          </p:nvSpPr>
          <p:spPr>
            <a:xfrm>
              <a:off x="10199688" y="1652588"/>
              <a:ext cx="2130425" cy="2232025"/>
            </a:xfrm>
            <a:custGeom>
              <a:avLst/>
              <a:gdLst/>
              <a:ahLst/>
              <a:cxnLst/>
              <a:rect l="l" t="t" r="r" b="b"/>
              <a:pathLst>
                <a:path w="11866" h="12419" extrusionOk="0">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136"/>
            <p:cNvSpPr/>
            <p:nvPr/>
          </p:nvSpPr>
          <p:spPr>
            <a:xfrm>
              <a:off x="3136901" y="2028825"/>
              <a:ext cx="7062788" cy="2867025"/>
            </a:xfrm>
            <a:custGeom>
              <a:avLst/>
              <a:gdLst/>
              <a:ahLst/>
              <a:cxnLst/>
              <a:rect l="l" t="t" r="r" b="b"/>
              <a:pathLst>
                <a:path w="39333" h="15960" extrusionOk="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1" name="Google Shape;541;p136"/>
          <p:cNvSpPr txBox="1">
            <a:spLocks noGrp="1"/>
          </p:cNvSpPr>
          <p:nvPr>
            <p:ph type="title"/>
          </p:nvPr>
        </p:nvSpPr>
        <p:spPr>
          <a:xfrm>
            <a:off x="2059289" y="2996952"/>
            <a:ext cx="4455881" cy="1572384"/>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700"/>
              <a:buFont typeface="Arial Narrow"/>
              <a:buNone/>
              <a:defRPr sz="3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136"/>
          <p:cNvSpPr txBox="1">
            <a:spLocks noGrp="1"/>
          </p:cNvSpPr>
          <p:nvPr>
            <p:ph type="body" idx="1"/>
          </p:nvPr>
        </p:nvSpPr>
        <p:spPr>
          <a:xfrm>
            <a:off x="2059290" y="4822552"/>
            <a:ext cx="2236510" cy="74914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300"/>
              <a:buNone/>
              <a:defRPr sz="1300">
                <a:solidFill>
                  <a:schemeClr val="lt1"/>
                </a:solidFill>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3" name="Google Shape;543;p136"/>
          <p:cNvPicPr preferRelativeResize="0"/>
          <p:nvPr/>
        </p:nvPicPr>
        <p:blipFill rotWithShape="1">
          <a:blip r:embed="rId2">
            <a:alphaModFix/>
          </a:blip>
          <a:srcRect/>
          <a:stretch/>
        </p:blipFill>
        <p:spPr>
          <a:xfrm>
            <a:off x="684439" y="188259"/>
            <a:ext cx="5687933" cy="186465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tsikkosivu">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sp>
        <p:nvSpPr>
          <p:cNvPr id="2" name="Otsikko 1"/>
          <p:cNvSpPr>
            <a:spLocks noGrp="1"/>
          </p:cNvSpPr>
          <p:nvPr>
            <p:ph type="ctrTitle"/>
          </p:nvPr>
        </p:nvSpPr>
        <p:spPr>
          <a:xfrm>
            <a:off x="1487488" y="1796820"/>
            <a:ext cx="9601067" cy="1632181"/>
          </a:xfrm>
        </p:spPr>
        <p:txBody>
          <a:bodyPr anchor="ctr" anchorCtr="0">
            <a:noAutofit/>
          </a:bodyPr>
          <a:lstStyle>
            <a:lvl1pPr>
              <a:lnSpc>
                <a:spcPct val="100000"/>
              </a:lnSpc>
              <a:defRPr sz="4000"/>
            </a:lvl1pPr>
          </a:lstStyle>
          <a:p>
            <a:r>
              <a:rPr lang="fi-FI"/>
              <a:t>Muokkaa perustyyl. napsautt.</a:t>
            </a:r>
            <a:endParaRPr lang="fi-FI" dirty="0"/>
          </a:p>
        </p:txBody>
      </p:sp>
      <p:sp>
        <p:nvSpPr>
          <p:cNvPr id="10" name="Tekstin paikkamerkki 9"/>
          <p:cNvSpPr>
            <a:spLocks noGrp="1"/>
          </p:cNvSpPr>
          <p:nvPr>
            <p:ph type="body" sz="quarter" idx="13" hasCustomPrompt="1"/>
          </p:nvPr>
        </p:nvSpPr>
        <p:spPr>
          <a:xfrm>
            <a:off x="1528839" y="6065304"/>
            <a:ext cx="6487739" cy="428171"/>
          </a:xfrm>
        </p:spPr>
        <p:txBody>
          <a:bodyPr tIns="0" bIns="0" anchor="ctr" anchorCtr="0">
            <a:noAutofit/>
          </a:bodyPr>
          <a:lstStyle>
            <a:lvl1pPr marL="0" indent="0">
              <a:buNone/>
              <a:defRPr sz="2133">
                <a:solidFill>
                  <a:schemeClr val="bg1"/>
                </a:solidFill>
                <a:latin typeface="+mj-lt"/>
              </a:defRPr>
            </a:lvl1pPr>
          </a:lstStyle>
          <a:p>
            <a:pPr lvl="0"/>
            <a:r>
              <a:rPr lang="fi-FI" dirty="0"/>
              <a:t>Vastuualueen nimi tarvittaessa</a:t>
            </a:r>
          </a:p>
        </p:txBody>
      </p:sp>
      <p:sp>
        <p:nvSpPr>
          <p:cNvPr id="6" name="Tekstin paikkamerkki 9"/>
          <p:cNvSpPr>
            <a:spLocks noGrp="1"/>
          </p:cNvSpPr>
          <p:nvPr>
            <p:ph type="body" sz="quarter" idx="14" hasCustomPrompt="1"/>
          </p:nvPr>
        </p:nvSpPr>
        <p:spPr>
          <a:xfrm>
            <a:off x="1487488" y="3525011"/>
            <a:ext cx="9601067" cy="468583"/>
          </a:xfrm>
        </p:spPr>
        <p:txBody>
          <a:bodyPr tIns="0" bIns="0" anchor="t" anchorCtr="0">
            <a:noAutofit/>
          </a:bodyPr>
          <a:lstStyle>
            <a:lvl1pPr marL="0" indent="0">
              <a:lnSpc>
                <a:spcPct val="120000"/>
              </a:lnSpc>
              <a:spcAft>
                <a:spcPts val="0"/>
              </a:spcAft>
              <a:buNone/>
              <a:defRPr sz="1333" baseline="0">
                <a:solidFill>
                  <a:schemeClr val="tx1"/>
                </a:solidFill>
                <a:latin typeface="+mn-lt"/>
              </a:defRPr>
            </a:lvl1pPr>
          </a:lstStyle>
          <a:p>
            <a:pPr lvl="0"/>
            <a:r>
              <a:rPr lang="fi-FI" dirty="0"/>
              <a:t>Esittäjän/tapahtuman tiedot</a:t>
            </a:r>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Tree>
    <p:extLst>
      <p:ext uri="{BB962C8B-B14F-4D97-AF65-F5344CB8AC3E}">
        <p14:creationId xmlns:p14="http://schemas.microsoft.com/office/powerpoint/2010/main" val="1798741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Otsikkosivu hanketunnus">
    <p:spTree>
      <p:nvGrpSpPr>
        <p:cNvPr id="1" name=""/>
        <p:cNvGrpSpPr/>
        <p:nvPr/>
      </p:nvGrpSpPr>
      <p:grpSpPr>
        <a:xfrm>
          <a:off x="0" y="0"/>
          <a:ext cx="0" cy="0"/>
          <a:chOff x="0" y="0"/>
          <a:chExt cx="0" cy="0"/>
        </a:xfrm>
      </p:grpSpPr>
      <p:pic>
        <p:nvPicPr>
          <p:cNvPr id="13"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sp>
        <p:nvSpPr>
          <p:cNvPr id="2" name="Otsikko 1"/>
          <p:cNvSpPr>
            <a:spLocks noGrp="1"/>
          </p:cNvSpPr>
          <p:nvPr>
            <p:ph type="ctrTitle"/>
          </p:nvPr>
        </p:nvSpPr>
        <p:spPr>
          <a:xfrm>
            <a:off x="1487488" y="1772816"/>
            <a:ext cx="9601067" cy="1464163"/>
          </a:xfrm>
        </p:spPr>
        <p:txBody>
          <a:bodyPr anchor="ctr" anchorCtr="0">
            <a:noAutofit/>
          </a:bodyPr>
          <a:lstStyle>
            <a:lvl1pPr>
              <a:lnSpc>
                <a:spcPct val="100000"/>
              </a:lnSpc>
              <a:defRPr sz="4000"/>
            </a:lvl1pPr>
          </a:lstStyle>
          <a:p>
            <a:r>
              <a:rPr lang="fi-FI"/>
              <a:t>Muokkaa perustyyl. napsautt.</a:t>
            </a:r>
            <a:endParaRPr lang="fi-FI" dirty="0"/>
          </a:p>
        </p:txBody>
      </p:sp>
      <p:sp>
        <p:nvSpPr>
          <p:cNvPr id="3" name="Alaotsikko 2"/>
          <p:cNvSpPr>
            <a:spLocks noGrp="1"/>
          </p:cNvSpPr>
          <p:nvPr>
            <p:ph type="subTitle" idx="1"/>
          </p:nvPr>
        </p:nvSpPr>
        <p:spPr>
          <a:xfrm>
            <a:off x="1487488" y="3236979"/>
            <a:ext cx="9601067" cy="480053"/>
          </a:xfrm>
        </p:spPr>
        <p:txBody>
          <a:bodyPr>
            <a:noAutofit/>
          </a:bodyPr>
          <a:lstStyle>
            <a:lvl1pPr marL="0" indent="0" algn="l">
              <a:lnSpc>
                <a:spcPct val="100000"/>
              </a:lnSpc>
              <a:spcBef>
                <a:spcPts val="0"/>
              </a:spcBef>
              <a:spcAft>
                <a:spcPts val="0"/>
              </a:spcAft>
              <a:buNone/>
              <a:defRPr sz="21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endParaRPr lang="fi-FI" dirty="0"/>
          </a:p>
        </p:txBody>
      </p:sp>
      <p:sp>
        <p:nvSpPr>
          <p:cNvPr id="10" name="Tekstin paikkamerkki 9"/>
          <p:cNvSpPr>
            <a:spLocks noGrp="1"/>
          </p:cNvSpPr>
          <p:nvPr>
            <p:ph type="body" sz="quarter" idx="13" hasCustomPrompt="1"/>
          </p:nvPr>
        </p:nvSpPr>
        <p:spPr>
          <a:xfrm>
            <a:off x="1528839" y="6067200"/>
            <a:ext cx="6487739" cy="428171"/>
          </a:xfrm>
        </p:spPr>
        <p:txBody>
          <a:bodyPr tIns="0" bIns="0" anchor="ctr" anchorCtr="0">
            <a:noAutofit/>
          </a:bodyPr>
          <a:lstStyle>
            <a:lvl1pPr marL="0" indent="0">
              <a:buNone/>
              <a:defRPr sz="2133">
                <a:solidFill>
                  <a:schemeClr val="bg1"/>
                </a:solidFill>
                <a:latin typeface="+mj-lt"/>
              </a:defRPr>
            </a:lvl1pPr>
          </a:lstStyle>
          <a:p>
            <a:pPr lvl="0"/>
            <a:r>
              <a:rPr lang="fi-FI" dirty="0"/>
              <a:t>Vastuualueen nimi tarvittaessa</a:t>
            </a:r>
          </a:p>
        </p:txBody>
      </p:sp>
      <p:sp>
        <p:nvSpPr>
          <p:cNvPr id="6" name="Tekstin paikkamerkki 9"/>
          <p:cNvSpPr>
            <a:spLocks noGrp="1"/>
          </p:cNvSpPr>
          <p:nvPr>
            <p:ph type="body" sz="quarter" idx="14" hasCustomPrompt="1"/>
          </p:nvPr>
        </p:nvSpPr>
        <p:spPr>
          <a:xfrm>
            <a:off x="1487488" y="3717033"/>
            <a:ext cx="9601067" cy="384043"/>
          </a:xfrm>
        </p:spPr>
        <p:txBody>
          <a:bodyPr tIns="0" bIns="0" anchor="t" anchorCtr="0">
            <a:noAutofit/>
          </a:bodyPr>
          <a:lstStyle>
            <a:lvl1pPr marL="0" indent="0">
              <a:lnSpc>
                <a:spcPct val="100000"/>
              </a:lnSpc>
              <a:spcAft>
                <a:spcPts val="0"/>
              </a:spcAft>
              <a:buNone/>
              <a:defRPr sz="1333" baseline="0">
                <a:solidFill>
                  <a:schemeClr val="tx1"/>
                </a:solidFill>
                <a:latin typeface="+mn-lt"/>
              </a:defRPr>
            </a:lvl1pPr>
          </a:lstStyle>
          <a:p>
            <a:pPr lvl="0"/>
            <a:r>
              <a:rPr lang="fi-FI" dirty="0"/>
              <a:t>Esittäjän/tapahtuman tiedot</a:t>
            </a:r>
          </a:p>
        </p:txBody>
      </p:sp>
      <p:sp>
        <p:nvSpPr>
          <p:cNvPr id="9" name="Kuvan paikkamerkki 8"/>
          <p:cNvSpPr>
            <a:spLocks noGrp="1"/>
          </p:cNvSpPr>
          <p:nvPr>
            <p:ph type="pic" sz="quarter" idx="15" hasCustomPrompt="1"/>
          </p:nvPr>
        </p:nvSpPr>
        <p:spPr>
          <a:xfrm>
            <a:off x="10224597" y="404813"/>
            <a:ext cx="1248000" cy="1248000"/>
          </a:xfrm>
        </p:spPr>
        <p:txBody>
          <a:bodyPr>
            <a:normAutofit/>
          </a:bodyPr>
          <a:lstStyle>
            <a:lvl1pPr marL="0" indent="0" algn="ctr">
              <a:spcAft>
                <a:spcPts val="0"/>
              </a:spcAft>
              <a:buFontTx/>
              <a:buNone/>
              <a:defRPr sz="1200" baseline="0">
                <a:solidFill>
                  <a:schemeClr val="bg1">
                    <a:lumMod val="65000"/>
                  </a:schemeClr>
                </a:solidFill>
              </a:defRPr>
            </a:lvl1pPr>
          </a:lstStyle>
          <a:p>
            <a:r>
              <a:rPr lang="fi-FI" dirty="0"/>
              <a:t>Hanketunnus   </a:t>
            </a:r>
            <a:r>
              <a:rPr lang="fr-FR" dirty="0"/>
              <a:t>2,6 x 2,6 cm    155 x 155 px</a:t>
            </a:r>
            <a:endParaRPr lang="fi-FI" dirty="0"/>
          </a:p>
        </p:txBody>
      </p:sp>
      <p:pic>
        <p:nvPicPr>
          <p:cNvPr id="12" name="Kuva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Tree>
    <p:extLst>
      <p:ext uri="{BB962C8B-B14F-4D97-AF65-F5344CB8AC3E}">
        <p14:creationId xmlns:p14="http://schemas.microsoft.com/office/powerpoint/2010/main" val="3589303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1C211216-412F-44BC-A83A-B2A80E9EC161}" type="datetime1">
              <a:rPr lang="fi-FI" smtClean="0"/>
              <a:t>2.4.2020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214180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väliotsikoll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72000" y="1836057"/>
            <a:ext cx="9840000" cy="4290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B09FAE37-2DE2-41BD-97FD-C689329C0CB9}" type="datetime1">
              <a:rPr lang="fi-FI" smtClean="0"/>
              <a:t>2.4.2020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hasCustomPrompt="1"/>
          </p:nvPr>
        </p:nvSpPr>
        <p:spPr>
          <a:xfrm>
            <a:off x="672000" y="1391824"/>
            <a:ext cx="9840000" cy="503237"/>
          </a:xfrm>
        </p:spPr>
        <p:txBody>
          <a:bodyPr/>
          <a:lstStyle>
            <a:lvl1pPr marL="0" indent="0">
              <a:buNone/>
              <a:defRPr b="1" baseline="0"/>
            </a:lvl1pPr>
          </a:lstStyle>
          <a:p>
            <a:pPr lvl="0"/>
            <a:r>
              <a:rPr lang="fi-FI" dirty="0"/>
              <a:t>Lisää väliotsikko napsauttamalla</a:t>
            </a:r>
          </a:p>
        </p:txBody>
      </p:sp>
      <p:sp>
        <p:nvSpPr>
          <p:cNvPr id="7" name="Otsikko 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792464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768000" y="1386000"/>
            <a:ext cx="5040000" cy="4779304"/>
          </a:xfrm>
        </p:spPr>
        <p:txBody>
          <a:bodyPr>
            <a:normAutofit/>
          </a:bodyPr>
          <a:lstStyle>
            <a:lvl1pPr>
              <a:spcBef>
                <a:spcPts val="0"/>
              </a:spcBef>
              <a:spcAft>
                <a:spcPts val="1600"/>
              </a:spcAft>
              <a:defRPr sz="1867"/>
            </a:lvl1pPr>
            <a:lvl2pPr>
              <a:spcBef>
                <a:spcPts val="0"/>
              </a:spcBef>
              <a:spcAft>
                <a:spcPts val="1600"/>
              </a:spcAft>
              <a:defRPr sz="1867"/>
            </a:lvl2pPr>
            <a:lvl3pPr>
              <a:spcBef>
                <a:spcPts val="0"/>
              </a:spcBef>
              <a:spcAft>
                <a:spcPts val="1600"/>
              </a:spcAft>
              <a:defRPr sz="1867"/>
            </a:lvl3pPr>
            <a:lvl4pPr>
              <a:spcBef>
                <a:spcPts val="0"/>
              </a:spcBef>
              <a:spcAft>
                <a:spcPts val="1600"/>
              </a:spcAft>
              <a:defRPr sz="1867"/>
            </a:lvl4pPr>
            <a:lvl5pPr>
              <a:spcBef>
                <a:spcPts val="0"/>
              </a:spcBef>
              <a:spcAft>
                <a:spcPts val="1600"/>
              </a:spcAft>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5711957" y="1386000"/>
            <a:ext cx="5088000" cy="4779304"/>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9A2B385D-328E-49CF-8A2F-B87A2E90108C}" type="datetime1">
              <a:rPr lang="fi-FI" smtClean="0"/>
              <a:t>2.4.2020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10910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tsikkodia kuva 1">
  <p:cSld name="Otsikkodia kuva 1">
    <p:spTree>
      <p:nvGrpSpPr>
        <p:cNvPr id="1" name="Shape 72"/>
        <p:cNvGrpSpPr/>
        <p:nvPr/>
      </p:nvGrpSpPr>
      <p:grpSpPr>
        <a:xfrm>
          <a:off x="0" y="0"/>
          <a:ext cx="0" cy="0"/>
          <a:chOff x="0" y="0"/>
          <a:chExt cx="0" cy="0"/>
        </a:xfrm>
      </p:grpSpPr>
      <p:pic>
        <p:nvPicPr>
          <p:cNvPr id="73" name="Google Shape;73;p41" descr="Kuva, joka sisältää kohteen henkilö, sisä, mies, pöytä"/>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74" name="Google Shape;74;p41"/>
          <p:cNvGrpSpPr/>
          <p:nvPr/>
        </p:nvGrpSpPr>
        <p:grpSpPr>
          <a:xfrm>
            <a:off x="0" y="0"/>
            <a:ext cx="12193200" cy="6858000"/>
            <a:chOff x="166688" y="158750"/>
            <a:chExt cx="12163426" cy="6845301"/>
          </a:xfrm>
        </p:grpSpPr>
        <p:sp>
          <p:nvSpPr>
            <p:cNvPr id="75" name="Google Shape;75;p41"/>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41"/>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41"/>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41"/>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9" name="Google Shape;79;p41"/>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1" name="Google Shape;81;p41"/>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82" name="Google Shape;82;p41"/>
          <p:cNvGrpSpPr/>
          <p:nvPr/>
        </p:nvGrpSpPr>
        <p:grpSpPr>
          <a:xfrm>
            <a:off x="2952933" y="-4764"/>
            <a:ext cx="9241594" cy="6858000"/>
            <a:chOff x="2938463" y="7938"/>
            <a:chExt cx="9220200" cy="6842125"/>
          </a:xfrm>
        </p:grpSpPr>
        <p:sp>
          <p:nvSpPr>
            <p:cNvPr id="83" name="Google Shape;83;p41"/>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41"/>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41"/>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41"/>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41"/>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5711957" y="1386115"/>
            <a:ext cx="5088000" cy="4779189"/>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4856166E-3385-4E75-90B8-42D60FB3A95F}" type="datetime1">
              <a:rPr lang="fi-FI" smtClean="0"/>
              <a:t>2.4.2020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816000" y="1476000"/>
            <a:ext cx="4607984" cy="4608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9,6 x 9,6 cm | </a:t>
            </a:r>
            <a:r>
              <a:rPr lang="fr-FR" dirty="0"/>
              <a:t>565 px x 565 px</a:t>
            </a:r>
            <a:endParaRPr lang="fi-FI" dirty="0"/>
          </a:p>
          <a:p>
            <a:endParaRPr lang="fi-FI" dirty="0"/>
          </a:p>
        </p:txBody>
      </p:sp>
    </p:spTree>
    <p:extLst>
      <p:ext uri="{BB962C8B-B14F-4D97-AF65-F5344CB8AC3E}">
        <p14:creationId xmlns:p14="http://schemas.microsoft.com/office/powerpoint/2010/main" val="25477042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ia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5711957" y="1386115"/>
            <a:ext cx="5088000" cy="4779189"/>
          </a:xfrm>
        </p:spPr>
        <p:txBody>
          <a:bodyPr>
            <a:normAutofit/>
          </a:bodyPr>
          <a:lstStyle>
            <a:lvl1pPr>
              <a:spcAft>
                <a:spcPts val="1600"/>
              </a:spcAft>
              <a:defRPr sz="1867"/>
            </a:lvl1pPr>
            <a:lvl2pPr>
              <a:spcAft>
                <a:spcPts val="1600"/>
              </a:spcAft>
              <a:defRPr sz="1867"/>
            </a:lvl2pPr>
            <a:lvl3pPr>
              <a:spcAft>
                <a:spcPts val="1600"/>
              </a:spcAft>
              <a:defRPr sz="1867"/>
            </a:lvl3pPr>
            <a:lvl4pPr>
              <a:spcAft>
                <a:spcPts val="1600"/>
              </a:spcAft>
              <a:defRPr sz="1867"/>
            </a:lvl4pPr>
            <a:lvl5pPr>
              <a:spcAft>
                <a:spcPts val="1600"/>
              </a:spcAft>
              <a:defRPr sz="1867"/>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14315906-2EEB-49D6-AE2A-991E992C9A6F}" type="datetime1">
              <a:rPr lang="fi-FI" smtClean="0"/>
              <a:t>2.4.2020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2D72BAF-8CDA-4878-B74D-CAA2BE485765}" type="slidenum">
              <a:rPr lang="fi-FI" smtClean="0"/>
              <a:t>‹#›</a:t>
            </a:fld>
            <a:endParaRPr lang="fi-FI"/>
          </a:p>
        </p:txBody>
      </p:sp>
      <p:sp>
        <p:nvSpPr>
          <p:cNvPr id="9" name="Kuvan paikkamerkki 8"/>
          <p:cNvSpPr>
            <a:spLocks noGrp="1"/>
          </p:cNvSpPr>
          <p:nvPr>
            <p:ph type="pic" sz="quarter" idx="13" hasCustomPrompt="1"/>
          </p:nvPr>
        </p:nvSpPr>
        <p:spPr>
          <a:xfrm>
            <a:off x="815413" y="1475999"/>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baseline="0"/>
            </a:lvl1pPr>
          </a:lstStyle>
          <a:p>
            <a:r>
              <a:rPr lang="fi-FI" dirty="0"/>
              <a:t>Lisää kuva                                    2,8 x 9,6 cm </a:t>
            </a:r>
            <a:r>
              <a:rPr lang="fr-FR" dirty="0"/>
              <a:t>| 165 cm x 565 px</a:t>
            </a:r>
            <a:endParaRPr lang="fi-FI" dirty="0"/>
          </a:p>
        </p:txBody>
      </p:sp>
      <p:sp>
        <p:nvSpPr>
          <p:cNvPr id="10" name="Kuvan paikkamerkki 8"/>
          <p:cNvSpPr>
            <a:spLocks noGrp="1"/>
          </p:cNvSpPr>
          <p:nvPr>
            <p:ph type="pic" sz="quarter" idx="14" hasCustomPrompt="1"/>
          </p:nvPr>
        </p:nvSpPr>
        <p:spPr>
          <a:xfrm>
            <a:off x="815413" y="3140968"/>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2,8 x 9,6 cm </a:t>
            </a:r>
            <a:r>
              <a:rPr lang="fr-FR" dirty="0"/>
              <a:t>| 165 cm x 565 px</a:t>
            </a:r>
            <a:endParaRPr lang="fi-FI" dirty="0"/>
          </a:p>
        </p:txBody>
      </p:sp>
      <p:sp>
        <p:nvSpPr>
          <p:cNvPr id="11" name="Kuvan paikkamerkki 8"/>
          <p:cNvSpPr>
            <a:spLocks noGrp="1"/>
          </p:cNvSpPr>
          <p:nvPr>
            <p:ph type="pic" sz="quarter" idx="15" hasCustomPrompt="1"/>
          </p:nvPr>
        </p:nvSpPr>
        <p:spPr>
          <a:xfrm>
            <a:off x="815413" y="4761719"/>
            <a:ext cx="4608000" cy="1344000"/>
          </a:xfrm>
          <a:solidFill>
            <a:schemeClr val="bg1">
              <a:lumMod val="85000"/>
            </a:schemeClr>
          </a:solidFill>
        </p:spPr>
        <p:txBody>
          <a:bodyPr/>
          <a:lstStyle>
            <a:lvl1pPr marL="0" marR="0" indent="0" algn="l" defTabSz="1219170" rtl="0" eaLnBrk="1" fontAlgn="auto" latinLnBrk="0" hangingPunct="1">
              <a:lnSpc>
                <a:spcPct val="100000"/>
              </a:lnSpc>
              <a:spcBef>
                <a:spcPts val="0"/>
              </a:spcBef>
              <a:spcAft>
                <a:spcPts val="1067"/>
              </a:spcAft>
              <a:buClrTx/>
              <a:buSzTx/>
              <a:buFont typeface="Verdana" panose="020B0604030504040204" pitchFamily="34" charset="0"/>
              <a:buNone/>
              <a:tabLst/>
              <a:defRPr sz="2133"/>
            </a:lvl1pPr>
          </a:lstStyle>
          <a:p>
            <a:r>
              <a:rPr lang="fi-FI" dirty="0"/>
              <a:t>Lisää kuva                                    2,8 x 9,6 cm </a:t>
            </a:r>
            <a:r>
              <a:rPr lang="fr-FR" dirty="0"/>
              <a:t>| 165 cm x 565 px</a:t>
            </a:r>
            <a:endParaRPr lang="fi-FI" dirty="0"/>
          </a:p>
        </p:txBody>
      </p:sp>
    </p:spTree>
    <p:extLst>
      <p:ext uri="{BB962C8B-B14F-4D97-AF65-F5344CB8AC3E}">
        <p14:creationId xmlns:p14="http://schemas.microsoft.com/office/powerpoint/2010/main" val="2708019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uva iso">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8050200-C0E9-4DBE-8522-BFB4FA0D1DB7}" type="datetime1">
              <a:rPr lang="fi-FI" smtClean="0"/>
              <a:t>2.4.2020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7" name="Kuvan paikkamerkki 6"/>
          <p:cNvSpPr>
            <a:spLocks noGrp="1"/>
          </p:cNvSpPr>
          <p:nvPr>
            <p:ph type="pic" sz="quarter" idx="13" hasCustomPrompt="1"/>
          </p:nvPr>
        </p:nvSpPr>
        <p:spPr>
          <a:xfrm>
            <a:off x="816000" y="1476000"/>
            <a:ext cx="10560000" cy="4608000"/>
          </a:xfrm>
          <a:solidFill>
            <a:schemeClr val="bg1">
              <a:lumMod val="85000"/>
            </a:schemeClr>
          </a:solidFill>
        </p:spPr>
        <p:txBody>
          <a:bodyPr/>
          <a:lstStyle>
            <a:lvl1pPr marL="0" indent="0">
              <a:buNone/>
              <a:defRPr baseline="0"/>
            </a:lvl1pPr>
          </a:lstStyle>
          <a:p>
            <a:r>
              <a:rPr lang="fi-FI" dirty="0"/>
              <a:t>Lisää kuva                                                                                      koko </a:t>
            </a:r>
            <a:r>
              <a:rPr lang="fr-FR" dirty="0"/>
              <a:t>9,6 x 22 cm | 565 x 1300 px</a:t>
            </a:r>
            <a:endParaRPr lang="fi-FI" dirty="0"/>
          </a:p>
        </p:txBody>
      </p:sp>
    </p:spTree>
    <p:extLst>
      <p:ext uri="{BB962C8B-B14F-4D97-AF65-F5344CB8AC3E}">
        <p14:creationId xmlns:p14="http://schemas.microsoft.com/office/powerpoint/2010/main" val="2740541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kstilaatikot">
    <p:spTree>
      <p:nvGrpSpPr>
        <p:cNvPr id="1" name=""/>
        <p:cNvGrpSpPr/>
        <p:nvPr/>
      </p:nvGrpSpPr>
      <p:grpSpPr>
        <a:xfrm>
          <a:off x="0" y="0"/>
          <a:ext cx="0" cy="0"/>
          <a:chOff x="0" y="0"/>
          <a:chExt cx="0" cy="0"/>
        </a:xfrm>
      </p:grpSpPr>
      <p:pic>
        <p:nvPicPr>
          <p:cNvPr id="17"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BD62743E-6521-4D9D-A669-2F0B70702EAC}" type="datetime1">
              <a:rPr lang="fi-FI" smtClean="0"/>
              <a:t>2.4.2020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
        <p:nvSpPr>
          <p:cNvPr id="8" name="Tekstin paikkamerkki 7"/>
          <p:cNvSpPr>
            <a:spLocks noGrp="1"/>
          </p:cNvSpPr>
          <p:nvPr>
            <p:ph type="body" sz="quarter" idx="13"/>
          </p:nvPr>
        </p:nvSpPr>
        <p:spPr>
          <a:xfrm>
            <a:off x="816000" y="1484314"/>
            <a:ext cx="5088000" cy="2232025"/>
          </a:xfrm>
          <a:solidFill>
            <a:schemeClr val="accent3"/>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9" name="Tekstin paikkamerkki 7"/>
          <p:cNvSpPr>
            <a:spLocks noGrp="1"/>
          </p:cNvSpPr>
          <p:nvPr>
            <p:ph type="body" sz="quarter" idx="14"/>
          </p:nvPr>
        </p:nvSpPr>
        <p:spPr>
          <a:xfrm>
            <a:off x="6302400" y="1484314"/>
            <a:ext cx="5088000" cy="2232025"/>
          </a:xfrm>
          <a:solidFill>
            <a:schemeClr val="accent1"/>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10" name="Tekstin paikkamerkki 7"/>
          <p:cNvSpPr>
            <a:spLocks noGrp="1"/>
          </p:cNvSpPr>
          <p:nvPr>
            <p:ph type="body" sz="quarter" idx="15"/>
          </p:nvPr>
        </p:nvSpPr>
        <p:spPr>
          <a:xfrm>
            <a:off x="816000" y="4077073"/>
            <a:ext cx="5088000" cy="2232025"/>
          </a:xfrm>
          <a:solidFill>
            <a:schemeClr val="accent2"/>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11" name="Tekstin paikkamerkki 7"/>
          <p:cNvSpPr>
            <a:spLocks noGrp="1"/>
          </p:cNvSpPr>
          <p:nvPr>
            <p:ph type="body" sz="quarter" idx="16"/>
          </p:nvPr>
        </p:nvSpPr>
        <p:spPr>
          <a:xfrm>
            <a:off x="6302400" y="4077073"/>
            <a:ext cx="5088000" cy="2232025"/>
          </a:xfrm>
          <a:solidFill>
            <a:schemeClr val="accent4"/>
          </a:solidFill>
        </p:spPr>
        <p:txBody>
          <a:bodyPr lIns="252000" tIns="468000" rIns="180000" bIns="180000">
            <a:normAutofit/>
          </a:bodyPr>
          <a:lstStyle>
            <a:lvl1pPr>
              <a:spcAft>
                <a:spcPts val="800"/>
              </a:spcAft>
              <a:defRPr sz="1600">
                <a:solidFill>
                  <a:schemeClr val="bg1"/>
                </a:solidFill>
              </a:defRPr>
            </a:lvl1pPr>
            <a:lvl2pPr>
              <a:spcAft>
                <a:spcPts val="800"/>
              </a:spcAft>
              <a:defRPr sz="1600">
                <a:solidFill>
                  <a:schemeClr val="bg1"/>
                </a:solidFill>
              </a:defRPr>
            </a:lvl2pPr>
          </a:lstStyle>
          <a:p>
            <a:pPr lvl="0"/>
            <a:r>
              <a:rPr lang="fi-FI"/>
              <a:t>Muokkaa tekstin perustyylejä napsauttamalla</a:t>
            </a:r>
          </a:p>
          <a:p>
            <a:pPr lvl="1"/>
            <a:r>
              <a:rPr lang="fi-FI"/>
              <a:t>toinen taso</a:t>
            </a:r>
          </a:p>
        </p:txBody>
      </p:sp>
      <p:sp>
        <p:nvSpPr>
          <p:cNvPr id="7" name="Tekstin paikkamerkki 6"/>
          <p:cNvSpPr>
            <a:spLocks noGrp="1"/>
          </p:cNvSpPr>
          <p:nvPr>
            <p:ph type="body" sz="quarter" idx="17" hasCustomPrompt="1"/>
          </p:nvPr>
        </p:nvSpPr>
        <p:spPr>
          <a:xfrm>
            <a:off x="825760" y="1484314"/>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3" name="Tekstin paikkamerkki 6"/>
          <p:cNvSpPr>
            <a:spLocks noGrp="1"/>
          </p:cNvSpPr>
          <p:nvPr>
            <p:ph type="body" sz="quarter" idx="18" hasCustomPrompt="1"/>
          </p:nvPr>
        </p:nvSpPr>
        <p:spPr>
          <a:xfrm>
            <a:off x="6302400" y="1484314"/>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4" name="Tekstin paikkamerkki 6"/>
          <p:cNvSpPr>
            <a:spLocks noGrp="1"/>
          </p:cNvSpPr>
          <p:nvPr>
            <p:ph type="body" sz="quarter" idx="19" hasCustomPrompt="1"/>
          </p:nvPr>
        </p:nvSpPr>
        <p:spPr>
          <a:xfrm>
            <a:off x="816000" y="4078802"/>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
        <p:nvSpPr>
          <p:cNvPr id="15" name="Tekstin paikkamerkki 6"/>
          <p:cNvSpPr>
            <a:spLocks noGrp="1"/>
          </p:cNvSpPr>
          <p:nvPr>
            <p:ph type="body" sz="quarter" idx="20" hasCustomPrompt="1"/>
          </p:nvPr>
        </p:nvSpPr>
        <p:spPr>
          <a:xfrm>
            <a:off x="6302400" y="4078802"/>
            <a:ext cx="5088000" cy="504527"/>
          </a:xfrm>
        </p:spPr>
        <p:txBody>
          <a:bodyPr lIns="252000" tIns="108000" rIns="180000" bIns="144000">
            <a:noAutofit/>
          </a:bodyPr>
          <a:lstStyle>
            <a:lvl1pPr marL="0" indent="0">
              <a:buFontTx/>
              <a:buNone/>
              <a:defRPr sz="2133" b="1" baseline="0">
                <a:solidFill>
                  <a:schemeClr val="bg1"/>
                </a:solidFill>
              </a:defRPr>
            </a:lvl1pPr>
          </a:lstStyle>
          <a:p>
            <a:pPr lvl="0"/>
            <a:r>
              <a:rPr lang="fi-FI" dirty="0"/>
              <a:t>Lisää otsikko</a:t>
            </a:r>
          </a:p>
        </p:txBody>
      </p:sp>
    </p:spTree>
    <p:extLst>
      <p:ext uri="{BB962C8B-B14F-4D97-AF65-F5344CB8AC3E}">
        <p14:creationId xmlns:p14="http://schemas.microsoft.com/office/powerpoint/2010/main" val="2257893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Vain otsikko leijon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C1F6D8E-3BBF-4559-A944-858650886418}" type="datetime1">
              <a:rPr lang="fi-FI" smtClean="0"/>
              <a:t>2.4.2020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2D72BAF-8CDA-4878-B74D-CAA2BE485765}" type="slidenum">
              <a:rPr lang="fi-FI" smtClean="0"/>
              <a:t>‹#›</a:t>
            </a:fld>
            <a:endParaRPr lang="fi-FI"/>
          </a:p>
        </p:txBody>
      </p:sp>
    </p:spTree>
    <p:extLst>
      <p:ext uri="{BB962C8B-B14F-4D97-AF65-F5344CB8AC3E}">
        <p14:creationId xmlns:p14="http://schemas.microsoft.com/office/powerpoint/2010/main" val="144283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Vain otsikko ilman leijonaa">
    <p:spTree>
      <p:nvGrpSpPr>
        <p:cNvPr id="1" name=""/>
        <p:cNvGrpSpPr/>
        <p:nvPr/>
      </p:nvGrpSpPr>
      <p:grpSpPr>
        <a:xfrm>
          <a:off x="0" y="0"/>
          <a:ext cx="0" cy="0"/>
          <a:chOff x="0" y="0"/>
          <a:chExt cx="0" cy="0"/>
        </a:xfrm>
      </p:grpSpPr>
      <p:pic>
        <p:nvPicPr>
          <p:cNvPr id="11"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8" name="Päivämäärän paikkamerkki 7"/>
          <p:cNvSpPr>
            <a:spLocks noGrp="1"/>
          </p:cNvSpPr>
          <p:nvPr>
            <p:ph type="dt" sz="half" idx="10"/>
          </p:nvPr>
        </p:nvSpPr>
        <p:spPr/>
        <p:txBody>
          <a:bodyPr/>
          <a:lstStyle/>
          <a:p>
            <a:fld id="{DFD2D668-9E7C-4320-927C-A1F49686FDD4}" type="datetime1">
              <a:rPr lang="fi-FI" smtClean="0"/>
              <a:t>2.4.2020</a:t>
            </a:fld>
            <a:endParaRPr lang="fi-FI"/>
          </a:p>
        </p:txBody>
      </p:sp>
      <p:sp>
        <p:nvSpPr>
          <p:cNvPr id="9" name="Alatunnisteen paikkamerkki 8"/>
          <p:cNvSpPr>
            <a:spLocks noGrp="1"/>
          </p:cNvSpPr>
          <p:nvPr>
            <p:ph type="ftr" sz="quarter" idx="11"/>
          </p:nvPr>
        </p:nvSpPr>
        <p:spPr/>
        <p:txBody>
          <a:bodyPr/>
          <a:lstStyle/>
          <a:p>
            <a:endParaRPr lang="fi-FI" dirty="0"/>
          </a:p>
        </p:txBody>
      </p:sp>
      <p:sp>
        <p:nvSpPr>
          <p:cNvPr id="10" name="Dian numeron paikkamerkki 9"/>
          <p:cNvSpPr>
            <a:spLocks noGrp="1"/>
          </p:cNvSpPr>
          <p:nvPr>
            <p:ph type="sldNum" sz="quarter" idx="12"/>
          </p:nvPr>
        </p:nvSpPr>
        <p:spPr/>
        <p:txBody>
          <a:bodyPr/>
          <a:lstStyle/>
          <a:p>
            <a:fld id="{52D72BAF-8CDA-4878-B74D-CAA2BE485765}" type="slidenum">
              <a:rPr lang="fi-FI" smtClean="0"/>
              <a:pPr/>
              <a:t>‹#›</a:t>
            </a:fld>
            <a:endParaRPr lang="fi-FI"/>
          </a:p>
        </p:txBody>
      </p:sp>
    </p:spTree>
    <p:extLst>
      <p:ext uri="{BB962C8B-B14F-4D97-AF65-F5344CB8AC3E}">
        <p14:creationId xmlns:p14="http://schemas.microsoft.com/office/powerpoint/2010/main" val="3434100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sp>
        <p:nvSpPr>
          <p:cNvPr id="7" name="Päivämäärän paikkamerkki 6"/>
          <p:cNvSpPr>
            <a:spLocks noGrp="1"/>
          </p:cNvSpPr>
          <p:nvPr>
            <p:ph type="dt" sz="half" idx="10"/>
          </p:nvPr>
        </p:nvSpPr>
        <p:spPr/>
        <p:txBody>
          <a:bodyPr/>
          <a:lstStyle/>
          <a:p>
            <a:fld id="{EAFCD444-EEF8-41CE-900E-E47E39595C60}" type="datetime1">
              <a:rPr lang="fi-FI" smtClean="0"/>
              <a:t>2.4.2020</a:t>
            </a:fld>
            <a:endParaRPr lang="fi-FI"/>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p:txBody>
          <a:bodyPr/>
          <a:lstStyle/>
          <a:p>
            <a:fld id="{52D72BAF-8CDA-4878-B74D-CAA2BE485765}" type="slidenum">
              <a:rPr lang="fi-FI" smtClean="0"/>
              <a:pPr/>
              <a:t>‹#›</a:t>
            </a:fld>
            <a:endParaRPr lang="fi-FI"/>
          </a:p>
        </p:txBody>
      </p:sp>
    </p:spTree>
    <p:extLst>
      <p:ext uri="{BB962C8B-B14F-4D97-AF65-F5344CB8AC3E}">
        <p14:creationId xmlns:p14="http://schemas.microsoft.com/office/powerpoint/2010/main" val="3358848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spTree>
      <p:nvGrpSpPr>
        <p:cNvPr id="1" name=""/>
        <p:cNvGrpSpPr/>
        <p:nvPr/>
      </p:nvGrpSpPr>
      <p:grpSpPr>
        <a:xfrm>
          <a:off x="0" y="0"/>
          <a:ext cx="0" cy="0"/>
          <a:chOff x="0" y="0"/>
          <a:chExt cx="0" cy="0"/>
        </a:xfrm>
      </p:grpSpPr>
      <p:sp>
        <p:nvSpPr>
          <p:cNvPr id="4" name="Suorakulmio 3"/>
          <p:cNvSpPr/>
          <p:nvPr userDrawn="1"/>
        </p:nvSpPr>
        <p:spPr>
          <a:xfrm>
            <a:off x="280612" y="275305"/>
            <a:ext cx="11621105" cy="6300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3164309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Väliotsikko syaani">
    <p:spTree>
      <p:nvGrpSpPr>
        <p:cNvPr id="1" name=""/>
        <p:cNvGrpSpPr/>
        <p:nvPr/>
      </p:nvGrpSpPr>
      <p:grpSpPr>
        <a:xfrm>
          <a:off x="0" y="0"/>
          <a:ext cx="0" cy="0"/>
          <a:chOff x="0" y="0"/>
          <a:chExt cx="0" cy="0"/>
        </a:xfrm>
      </p:grpSpPr>
      <p:sp>
        <p:nvSpPr>
          <p:cNvPr id="4" name="Suorakulmio 3"/>
          <p:cNvSpPr/>
          <p:nvPr userDrawn="1"/>
        </p:nvSpPr>
        <p:spPr>
          <a:xfrm>
            <a:off x="280612" y="273600"/>
            <a:ext cx="11621105" cy="630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867829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Väliotsikko lila">
    <p:spTree>
      <p:nvGrpSpPr>
        <p:cNvPr id="1" name=""/>
        <p:cNvGrpSpPr/>
        <p:nvPr/>
      </p:nvGrpSpPr>
      <p:grpSpPr>
        <a:xfrm>
          <a:off x="0" y="0"/>
          <a:ext cx="0" cy="0"/>
          <a:chOff x="0" y="0"/>
          <a:chExt cx="0" cy="0"/>
        </a:xfrm>
      </p:grpSpPr>
      <p:sp>
        <p:nvSpPr>
          <p:cNvPr id="4" name="Suorakulmio 3"/>
          <p:cNvSpPr/>
          <p:nvPr userDrawn="1"/>
        </p:nvSpPr>
        <p:spPr>
          <a:xfrm>
            <a:off x="280612" y="273600"/>
            <a:ext cx="11621105" cy="630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 name="Otsikko 1"/>
          <p:cNvSpPr>
            <a:spLocks noGrp="1"/>
          </p:cNvSpPr>
          <p:nvPr>
            <p:ph type="ctrTitle"/>
          </p:nvPr>
        </p:nvSpPr>
        <p:spPr>
          <a:xfrm>
            <a:off x="1538515" y="2540000"/>
            <a:ext cx="9231085" cy="1753096"/>
          </a:xfrm>
        </p:spPr>
        <p:txBody>
          <a:bodyPr>
            <a:normAutofit/>
          </a:bodyPr>
          <a:lstStyle>
            <a:lvl1pPr>
              <a:lnSpc>
                <a:spcPct val="100000"/>
              </a:lnSpc>
              <a:defRPr sz="4000">
                <a:solidFill>
                  <a:schemeClr val="bg1"/>
                </a:solidFill>
                <a:latin typeface="+mn-lt"/>
              </a:defRPr>
            </a:lvl1pPr>
          </a:lstStyle>
          <a:p>
            <a:r>
              <a:rPr lang="fi-FI"/>
              <a:t>Muokkaa perustyyl. napsautt.</a:t>
            </a:r>
            <a:endParaRPr lang="fi-FI" dirty="0"/>
          </a:p>
        </p:txBody>
      </p:sp>
    </p:spTree>
    <p:extLst>
      <p:ext uri="{BB962C8B-B14F-4D97-AF65-F5344CB8AC3E}">
        <p14:creationId xmlns:p14="http://schemas.microsoft.com/office/powerpoint/2010/main" val="82464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tsikkodia kuva 2">
  <p:cSld name="Otsikkodia kuva 2">
    <p:spTree>
      <p:nvGrpSpPr>
        <p:cNvPr id="1" name="Shape 88"/>
        <p:cNvGrpSpPr/>
        <p:nvPr/>
      </p:nvGrpSpPr>
      <p:grpSpPr>
        <a:xfrm>
          <a:off x="0" y="0"/>
          <a:ext cx="0" cy="0"/>
          <a:chOff x="0" y="0"/>
          <a:chExt cx="0" cy="0"/>
        </a:xfrm>
      </p:grpSpPr>
      <p:pic>
        <p:nvPicPr>
          <p:cNvPr id="89" name="Google Shape;89;p42" descr="Kuva, joka sisältää kohteen henkilö, nuori, pieni"/>
          <p:cNvPicPr preferRelativeResize="0"/>
          <p:nvPr/>
        </p:nvPicPr>
        <p:blipFill rotWithShape="1">
          <a:blip r:embed="rId2">
            <a:alphaModFix/>
          </a:blip>
          <a:srcRect/>
          <a:stretch/>
        </p:blipFill>
        <p:spPr>
          <a:xfrm>
            <a:off x="7102800" y="972000"/>
            <a:ext cx="5090400" cy="5889600"/>
          </a:xfrm>
          <a:prstGeom prst="rect">
            <a:avLst/>
          </a:prstGeom>
          <a:noFill/>
          <a:ln>
            <a:noFill/>
          </a:ln>
        </p:spPr>
      </p:pic>
      <p:grpSp>
        <p:nvGrpSpPr>
          <p:cNvPr id="90" name="Google Shape;90;p42"/>
          <p:cNvGrpSpPr/>
          <p:nvPr/>
        </p:nvGrpSpPr>
        <p:grpSpPr>
          <a:xfrm>
            <a:off x="0" y="0"/>
            <a:ext cx="12193200" cy="6858000"/>
            <a:chOff x="166688" y="158750"/>
            <a:chExt cx="12163426" cy="6845301"/>
          </a:xfrm>
        </p:grpSpPr>
        <p:sp>
          <p:nvSpPr>
            <p:cNvPr id="91" name="Google Shape;91;p42"/>
            <p:cNvSpPr/>
            <p:nvPr/>
          </p:nvSpPr>
          <p:spPr>
            <a:xfrm>
              <a:off x="7308851" y="158750"/>
              <a:ext cx="3365500" cy="3079750"/>
            </a:xfrm>
            <a:custGeom>
              <a:avLst/>
              <a:gdLst/>
              <a:ahLst/>
              <a:cxnLst/>
              <a:rect l="l" t="t" r="r" b="b"/>
              <a:pathLst>
                <a:path w="18750" h="17137" extrusionOk="0">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42"/>
            <p:cNvSpPr/>
            <p:nvPr/>
          </p:nvSpPr>
          <p:spPr>
            <a:xfrm>
              <a:off x="9563101" y="158750"/>
              <a:ext cx="2767013" cy="3076575"/>
            </a:xfrm>
            <a:custGeom>
              <a:avLst/>
              <a:gdLst/>
              <a:ahLst/>
              <a:cxnLst/>
              <a:rect l="l" t="t" r="r" b="b"/>
              <a:pathLst>
                <a:path w="15411" h="17126" extrusionOk="0">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42"/>
            <p:cNvSpPr/>
            <p:nvPr/>
          </p:nvSpPr>
          <p:spPr>
            <a:xfrm>
              <a:off x="166688" y="1966913"/>
              <a:ext cx="9393238" cy="5037138"/>
            </a:xfrm>
            <a:custGeom>
              <a:avLst/>
              <a:gdLst/>
              <a:ahLst/>
              <a:cxnLst/>
              <a:rect l="l" t="t" r="r" b="b"/>
              <a:pathLst>
                <a:path w="52312" h="28039" extrusionOk="0">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42"/>
            <p:cNvSpPr/>
            <p:nvPr/>
          </p:nvSpPr>
          <p:spPr>
            <a:xfrm>
              <a:off x="3111501" y="1966913"/>
              <a:ext cx="6448425" cy="2617788"/>
            </a:xfrm>
            <a:custGeom>
              <a:avLst/>
              <a:gdLst/>
              <a:ahLst/>
              <a:cxnLst/>
              <a:rect l="l" t="t" r="r" b="b"/>
              <a:pathLst>
                <a:path w="35919" h="14576" extrusionOk="0">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5" name="Google Shape;95;p42"/>
          <p:cNvSpPr txBox="1">
            <a:spLocks noGrp="1"/>
          </p:cNvSpPr>
          <p:nvPr>
            <p:ph type="ctrTitle"/>
          </p:nvPr>
        </p:nvSpPr>
        <p:spPr>
          <a:xfrm>
            <a:off x="2026920" y="3073399"/>
            <a:ext cx="6661368" cy="186404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FFFFFF"/>
              </a:buClr>
              <a:buSzPts val="4100"/>
              <a:buFont typeface="Arial Narrow"/>
              <a:buNone/>
              <a:defRPr sz="4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2"/>
          <p:cNvSpPr txBox="1">
            <a:spLocks noGrp="1"/>
          </p:cNvSpPr>
          <p:nvPr>
            <p:ph type="subTitle" idx="1"/>
          </p:nvPr>
        </p:nvSpPr>
        <p:spPr>
          <a:xfrm>
            <a:off x="2026920" y="5318760"/>
            <a:ext cx="8641080" cy="702528"/>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300"/>
              <a:buNone/>
              <a:defRPr sz="1300">
                <a:solidFill>
                  <a:srgbClr val="FFFFFF"/>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42"/>
          <p:cNvPicPr preferRelativeResize="0"/>
          <p:nvPr/>
        </p:nvPicPr>
        <p:blipFill rotWithShape="1">
          <a:blip r:embed="rId3">
            <a:alphaModFix/>
          </a:blip>
          <a:srcRect/>
          <a:stretch/>
        </p:blipFill>
        <p:spPr>
          <a:xfrm>
            <a:off x="684439" y="188259"/>
            <a:ext cx="5687933" cy="1864659"/>
          </a:xfrm>
          <a:prstGeom prst="rect">
            <a:avLst/>
          </a:prstGeom>
          <a:noFill/>
          <a:ln>
            <a:noFill/>
          </a:ln>
        </p:spPr>
      </p:pic>
      <p:grpSp>
        <p:nvGrpSpPr>
          <p:cNvPr id="98" name="Google Shape;98;p42"/>
          <p:cNvGrpSpPr/>
          <p:nvPr/>
        </p:nvGrpSpPr>
        <p:grpSpPr>
          <a:xfrm>
            <a:off x="2952933" y="-4764"/>
            <a:ext cx="9241594" cy="6858000"/>
            <a:chOff x="2938463" y="7938"/>
            <a:chExt cx="9220200" cy="6842125"/>
          </a:xfrm>
        </p:grpSpPr>
        <p:sp>
          <p:nvSpPr>
            <p:cNvPr id="99" name="Google Shape;99;p42"/>
            <p:cNvSpPr/>
            <p:nvPr/>
          </p:nvSpPr>
          <p:spPr>
            <a:xfrm>
              <a:off x="9388475" y="7938"/>
              <a:ext cx="1116013" cy="3076575"/>
            </a:xfrm>
            <a:custGeom>
              <a:avLst/>
              <a:gdLst/>
              <a:ahLst/>
              <a:cxnLst/>
              <a:rect l="l" t="t" r="r" b="b"/>
              <a:pathLst>
                <a:path w="6206" h="17137" extrusionOk="0">
                  <a:moveTo>
                    <a:pt x="0" y="17137"/>
                  </a:moveTo>
                  <a:cubicBezTo>
                    <a:pt x="3148" y="13825"/>
                    <a:pt x="5316" y="9524"/>
                    <a:pt x="5958" y="4647"/>
                  </a:cubicBezTo>
                  <a:cubicBezTo>
                    <a:pt x="6161" y="3115"/>
                    <a:pt x="6206" y="1557"/>
                    <a:pt x="6087"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42"/>
            <p:cNvSpPr/>
            <p:nvPr/>
          </p:nvSpPr>
          <p:spPr>
            <a:xfrm>
              <a:off x="2938463" y="2235200"/>
              <a:ext cx="6450013" cy="2197100"/>
            </a:xfrm>
            <a:custGeom>
              <a:avLst/>
              <a:gdLst/>
              <a:ahLst/>
              <a:cxnLst/>
              <a:rect l="l" t="t" r="r" b="b"/>
              <a:pathLst>
                <a:path w="35919" h="12228" extrusionOk="0">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42"/>
            <p:cNvSpPr/>
            <p:nvPr/>
          </p:nvSpPr>
          <p:spPr>
            <a:xfrm>
              <a:off x="7089775" y="992188"/>
              <a:ext cx="5068888" cy="5857875"/>
            </a:xfrm>
            <a:custGeom>
              <a:avLst/>
              <a:gdLst/>
              <a:ahLst/>
              <a:cxnLst/>
              <a:rect l="l" t="t" r="r" b="b"/>
              <a:pathLst>
                <a:path w="28223" h="32612" extrusionOk="0">
                  <a:moveTo>
                    <a:pt x="28223" y="0"/>
                  </a:moveTo>
                  <a:cubicBezTo>
                    <a:pt x="22624" y="2945"/>
                    <a:pt x="17404" y="6777"/>
                    <a:pt x="12805" y="11623"/>
                  </a:cubicBezTo>
                  <a:cubicBezTo>
                    <a:pt x="7179" y="17543"/>
                    <a:pt x="2827" y="24650"/>
                    <a:pt x="0" y="32612"/>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 name="Google Shape;102;p42"/>
            <p:cNvSpPr/>
            <p:nvPr/>
          </p:nvSpPr>
          <p:spPr>
            <a:xfrm>
              <a:off x="9377392" y="3082917"/>
              <a:ext cx="2768600" cy="493713"/>
            </a:xfrm>
            <a:custGeom>
              <a:avLst/>
              <a:gdLst/>
              <a:ahLst/>
              <a:cxnLst/>
              <a:rect l="l" t="t" r="r" b="b"/>
              <a:pathLst>
                <a:path w="15418" h="2747" extrusionOk="0">
                  <a:moveTo>
                    <a:pt x="0" y="0"/>
                  </a:moveTo>
                  <a:cubicBezTo>
                    <a:pt x="4190" y="2003"/>
                    <a:pt x="9027" y="2747"/>
                    <a:pt x="13942" y="1836"/>
                  </a:cubicBezTo>
                  <a:cubicBezTo>
                    <a:pt x="14437" y="1745"/>
                    <a:pt x="14929" y="1637"/>
                    <a:pt x="15418" y="1513"/>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3" name="Google Shape;103;p42"/>
            <p:cNvSpPr/>
            <p:nvPr/>
          </p:nvSpPr>
          <p:spPr>
            <a:xfrm>
              <a:off x="6388100" y="2176195"/>
              <a:ext cx="5770563" cy="2806966"/>
            </a:xfrm>
            <a:custGeom>
              <a:avLst/>
              <a:gdLst/>
              <a:ahLst/>
              <a:cxnLst/>
              <a:rect l="l" t="t" r="r" b="b"/>
              <a:pathLst>
                <a:path w="32132" h="15735" extrusionOk="0">
                  <a:moveTo>
                    <a:pt x="32132" y="15735"/>
                  </a:moveTo>
                  <a:cubicBezTo>
                    <a:pt x="27699" y="11519"/>
                    <a:pt x="22536" y="7920"/>
                    <a:pt x="16714" y="5143"/>
                  </a:cubicBezTo>
                  <a:cubicBezTo>
                    <a:pt x="11476" y="2639"/>
                    <a:pt x="5850" y="887"/>
                    <a:pt x="0" y="0"/>
                  </a:cubicBezTo>
                </a:path>
              </a:pathLst>
            </a:cu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pic>
        <p:nvPicPr>
          <p:cNvPr id="8"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6800"/>
            <a:ext cx="12192000" cy="5791199"/>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700" y="449077"/>
            <a:ext cx="4555200" cy="1140727"/>
          </a:xfrm>
          <a:prstGeom prst="rect">
            <a:avLst/>
          </a:prstGeom>
        </p:spPr>
      </p:pic>
      <p:sp>
        <p:nvSpPr>
          <p:cNvPr id="9" name="Tekstin paikkamerkki 8"/>
          <p:cNvSpPr>
            <a:spLocks noGrp="1"/>
          </p:cNvSpPr>
          <p:nvPr>
            <p:ph type="body" sz="quarter" idx="10" hasCustomPrompt="1"/>
          </p:nvPr>
        </p:nvSpPr>
        <p:spPr>
          <a:xfrm>
            <a:off x="1528840" y="1988840"/>
            <a:ext cx="4279128" cy="1872208"/>
          </a:xfrm>
        </p:spPr>
        <p:txBody>
          <a:bodyPr>
            <a:noAutofit/>
          </a:bodyPr>
          <a:lstStyle>
            <a:lvl1pPr marL="0" indent="0">
              <a:lnSpc>
                <a:spcPct val="120000"/>
              </a:lnSpc>
              <a:spcAft>
                <a:spcPts val="0"/>
              </a:spcAft>
              <a:buNone/>
              <a:defRPr sz="1600"/>
            </a:lvl1pPr>
            <a:lvl2pPr marL="474121" indent="0">
              <a:buNone/>
              <a:defRPr sz="1600"/>
            </a:lvl2pPr>
            <a:lvl3pPr marL="1073123" indent="0">
              <a:buNone/>
              <a:defRPr sz="1600"/>
            </a:lvl3pPr>
            <a:lvl4pPr marL="1674242" indent="0">
              <a:buNone/>
              <a:defRPr sz="1600"/>
            </a:lvl4pPr>
            <a:lvl5pPr marL="1915536" indent="0">
              <a:buNone/>
              <a:defRPr sz="1600"/>
            </a:lvl5pPr>
          </a:lstStyle>
          <a:p>
            <a:pPr lvl="0"/>
            <a:r>
              <a:rPr lang="fi-FI" dirty="0"/>
              <a:t>Lisää esittäjän tiedot</a:t>
            </a:r>
          </a:p>
        </p:txBody>
      </p:sp>
      <p:sp>
        <p:nvSpPr>
          <p:cNvPr id="7" name="Tekstin paikkamerkki 8"/>
          <p:cNvSpPr>
            <a:spLocks noGrp="1"/>
          </p:cNvSpPr>
          <p:nvPr>
            <p:ph type="body" sz="quarter" idx="11" hasCustomPrompt="1"/>
          </p:nvPr>
        </p:nvSpPr>
        <p:spPr>
          <a:xfrm>
            <a:off x="6037944" y="1988840"/>
            <a:ext cx="5626675" cy="1872208"/>
          </a:xfrm>
        </p:spPr>
        <p:txBody>
          <a:bodyPr>
            <a:noAutofit/>
          </a:bodyPr>
          <a:lstStyle>
            <a:lvl1pPr marL="0" indent="0">
              <a:lnSpc>
                <a:spcPct val="120000"/>
              </a:lnSpc>
              <a:spcAft>
                <a:spcPts val="0"/>
              </a:spcAft>
              <a:buNone/>
              <a:defRPr sz="1600"/>
            </a:lvl1pPr>
            <a:lvl2pPr marL="474121" indent="0">
              <a:buNone/>
              <a:defRPr sz="1600"/>
            </a:lvl2pPr>
            <a:lvl3pPr marL="1073123" indent="0">
              <a:buNone/>
              <a:defRPr sz="1600"/>
            </a:lvl3pPr>
            <a:lvl4pPr marL="1674242" indent="0">
              <a:buNone/>
              <a:defRPr sz="1600"/>
            </a:lvl4pPr>
            <a:lvl5pPr marL="1915536" indent="0">
              <a:buNone/>
              <a:defRPr sz="1600"/>
            </a:lvl5pPr>
          </a:lstStyle>
          <a:p>
            <a:pPr lvl="0"/>
            <a:r>
              <a:rPr lang="fi-FI" dirty="0"/>
              <a:t>Lisää tiedot</a:t>
            </a:r>
          </a:p>
        </p:txBody>
      </p:sp>
    </p:spTree>
    <p:extLst>
      <p:ext uri="{BB962C8B-B14F-4D97-AF65-F5344CB8AC3E}">
        <p14:creationId xmlns:p14="http://schemas.microsoft.com/office/powerpoint/2010/main" val="3254854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 xmlns:adec="http://schemas.microsoft.com/office/drawing/2017/decorative" val="1"/>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41588992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0" y="-1"/>
            <a:ext cx="12193200" cy="6858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spTree>
    <p:extLst>
      <p:ext uri="{BB962C8B-B14F-4D97-AF65-F5344CB8AC3E}">
        <p14:creationId xmlns:p14="http://schemas.microsoft.com/office/powerpoint/2010/main" val="2721257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8" name="Kuva 17" descr="Kuva, joka sisältää kohteen henkilö, sisä, mies, pöytä">
            <a:extLst>
              <a:ext uri="{FF2B5EF4-FFF2-40B4-BE49-F238E27FC236}">
                <a16:creationId xmlns:a16="http://schemas.microsoft.com/office/drawing/2014/main" id="{8A04EED7-4DCB-45D7-8975-8DF8356F94E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102800" y="972000"/>
            <a:ext cx="5090400" cy="588960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0" y="0"/>
            <a:ext cx="12193200" cy="6858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2952933" y="-4764"/>
            <a:ext cx="9241593" cy="6858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47231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18" name="Kuva 17" descr="Kuva, joka sisältää kohteen henkilö, nuori, pieni">
            <a:extLst>
              <a:ext uri="{FF2B5EF4-FFF2-40B4-BE49-F238E27FC236}">
                <a16:creationId xmlns:a16="http://schemas.microsoft.com/office/drawing/2014/main" id="{8A04EED7-4DCB-45D7-8975-8DF8356F94E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102800" y="972000"/>
            <a:ext cx="5090400" cy="588960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0" y="0"/>
            <a:ext cx="12193200" cy="6858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2026920" y="3073399"/>
            <a:ext cx="6661368" cy="1864043"/>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2026920" y="5318760"/>
            <a:ext cx="8641080" cy="702528"/>
          </a:xfrm>
        </p:spPr>
        <p:txBody>
          <a:bodyPr/>
          <a:lstStyle>
            <a:lvl1pPr marL="0" indent="0" algn="l">
              <a:lnSpc>
                <a:spcPct val="110000"/>
              </a:lnSpc>
              <a:spcBef>
                <a:spcPts val="0"/>
              </a:spcBef>
              <a:buNone/>
              <a:defRPr sz="13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84439" y="188259"/>
            <a:ext cx="5687933" cy="1864659"/>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2952933" y="-4764"/>
            <a:ext cx="9241593" cy="6858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71108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8781286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781050" y="1758315"/>
            <a:ext cx="10571163" cy="446549"/>
          </a:xfrm>
        </p:spPr>
        <p:txBody>
          <a:bodyPr/>
          <a:lstStyle>
            <a:lvl1pPr marL="0" indent="0">
              <a:buNone/>
              <a:defRPr b="1"/>
            </a:lvl1pPr>
            <a:lvl2pPr marL="36036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2285999"/>
            <a:ext cx="10571480" cy="372476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35240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1764323"/>
            <a:ext cx="5156538" cy="4248000"/>
          </a:xfrm>
        </p:spPr>
        <p:txBody>
          <a:bodyPr/>
          <a:lstStyle>
            <a:lvl1pPr marL="269875" indent="-269875">
              <a:defRPr sz="2200"/>
            </a:lvl1pPr>
            <a:lvl2pPr marL="627063" indent="-266700">
              <a:defRPr/>
            </a:lvl2pPr>
          </a:lstStyle>
          <a:p>
            <a:pPr lvl="0"/>
            <a:r>
              <a:rPr lang="fi-FI" smtClean="0"/>
              <a:t>Muokkaa tekstin perustyylejä</a:t>
            </a:r>
          </a:p>
          <a:p>
            <a:pPr lvl="1"/>
            <a:r>
              <a:rPr lang="fi-FI" smtClean="0"/>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1764323"/>
            <a:ext cx="5187462" cy="4248000"/>
          </a:xfrm>
        </p:spPr>
        <p:txBody>
          <a:bodyPr/>
          <a:lstStyle>
            <a:lvl1pPr marL="269875" indent="-269875">
              <a:defRPr sz="2200"/>
            </a:lvl1pPr>
            <a:lvl2pPr marL="627063" indent="-266700">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31668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781201" y="1764323"/>
            <a:ext cx="515653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781200" y="2235200"/>
            <a:ext cx="5156538" cy="3777122"/>
          </a:xfrm>
        </p:spPr>
        <p:txBody>
          <a:bodyPr/>
          <a:lstStyle>
            <a:lvl1pPr marL="269875" indent="-269875">
              <a:defRPr sz="2200"/>
            </a:lvl1pPr>
            <a:lvl2pPr marL="627063" indent="-266700">
              <a:defRPr/>
            </a:lvl2pPr>
          </a:lstStyle>
          <a:p>
            <a:pPr lvl="0"/>
            <a:r>
              <a:rPr lang="fi-FI" smtClean="0"/>
              <a:t>Muokkaa tekstin perustyylejä</a:t>
            </a:r>
          </a:p>
          <a:p>
            <a:pPr lvl="1"/>
            <a:r>
              <a:rPr lang="fi-FI" smtClean="0"/>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6172200" y="1764323"/>
            <a:ext cx="5183188" cy="36853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6166338" y="2235200"/>
            <a:ext cx="5187462" cy="3777122"/>
          </a:xfrm>
        </p:spPr>
        <p:txBody>
          <a:bodyPr/>
          <a:lstStyle>
            <a:lvl1pPr marL="269875" indent="-269875">
              <a:defRPr sz="2200"/>
            </a:lvl1pPr>
            <a:lvl2pPr marL="627063" indent="-266700">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7805128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6164822" cy="4248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7426518" y="1959997"/>
            <a:ext cx="4286106" cy="3802327"/>
          </a:xfrm>
        </p:spPr>
        <p:txBody>
          <a:bodyPr/>
          <a:lstStyle>
            <a:lvl1pPr marL="269875" indent="-269875">
              <a:lnSpc>
                <a:spcPct val="95000"/>
              </a:lnSpc>
              <a:defRPr sz="1900"/>
            </a:lvl1pPr>
          </a:lstStyle>
          <a:p>
            <a:pPr lvl="0"/>
            <a:r>
              <a:rPr lang="fi-FI" smtClean="0"/>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5323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ot ja sisältö">
  <p:cSld name="Otsikot ja sisältö">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dk2"/>
              </a:buClr>
              <a:buSzPts val="36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3"/>
          <p:cNvSpPr txBox="1">
            <a:spLocks noGrp="1"/>
          </p:cNvSpPr>
          <p:nvPr>
            <p:ph type="body" idx="1"/>
          </p:nvPr>
        </p:nvSpPr>
        <p:spPr>
          <a:xfrm>
            <a:off x="781050" y="1758315"/>
            <a:ext cx="10571163" cy="4465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SzPts val="2600"/>
              <a:buNone/>
              <a:defRPr b="1"/>
            </a:lvl1pPr>
            <a:lvl2pPr marL="914400" lvl="1" indent="-228600" algn="l">
              <a:lnSpc>
                <a:spcPct val="90000"/>
              </a:lnSpc>
              <a:spcBef>
                <a:spcPts val="1200"/>
              </a:spcBef>
              <a:spcAft>
                <a:spcPts val="0"/>
              </a:spcAft>
              <a:buSzPts val="2200"/>
              <a:buNone/>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3"/>
          <p:cNvSpPr txBox="1">
            <a:spLocks noGrp="1"/>
          </p:cNvSpPr>
          <p:nvPr>
            <p:ph type="body" idx="2"/>
          </p:nvPr>
        </p:nvSpPr>
        <p:spPr>
          <a:xfrm>
            <a:off x="782320" y="2285999"/>
            <a:ext cx="10571480" cy="372476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782320" y="306000"/>
            <a:ext cx="5025648" cy="1325563"/>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782320" y="1762761"/>
            <a:ext cx="5025648" cy="4248000"/>
          </a:xfrm>
        </p:spPr>
        <p:txBody>
          <a:bodyPr/>
          <a:lstStyle>
            <a:lvl1pPr marL="269875" indent="-269875">
              <a:defRPr sz="2200"/>
            </a:lvl1pPr>
            <a:lvl2pPr marL="625475" indent="-265113">
              <a:defRPr/>
            </a:lvl2pPr>
            <a:lvl3pPr marL="715962" indent="0">
              <a:buNone/>
              <a:defRPr/>
            </a:lvl3pPr>
          </a:lstStyle>
          <a:p>
            <a:pPr lvl="0"/>
            <a:r>
              <a:rPr lang="fi-FI" smtClean="0"/>
              <a:t>Muokkaa tekstin perustyylejä</a:t>
            </a:r>
          </a:p>
          <a:p>
            <a:pPr lvl="1"/>
            <a:r>
              <a:rPr lang="fi-FI" smtClean="0"/>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 xmlns:adec="http://schemas.microsoft.com/office/drawing/2017/decorative" val="0"/>
              </a:ext>
            </a:extLst>
          </p:cNvPr>
          <p:cNvSpPr>
            <a:spLocks noGrp="1"/>
          </p:cNvSpPr>
          <p:nvPr>
            <p:ph type="pic" sz="quarter" idx="13"/>
          </p:nvPr>
        </p:nvSpPr>
        <p:spPr>
          <a:xfrm>
            <a:off x="6113461" y="-4484"/>
            <a:ext cx="6086310" cy="6866965"/>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02894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smtClean="0"/>
              <a:t>Muokkaa perustyyl. napsautt.</a:t>
            </a:r>
            <a:endParaRPr lang="fi-FI"/>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637199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992074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356350" cy="2526981"/>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668356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6932414" cy="871933"/>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251706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195567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058848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0" y="-1"/>
            <a:ext cx="12193200" cy="6858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1404939"/>
            <a:ext cx="9828000" cy="936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94395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0" y="5084653"/>
            <a:ext cx="5514073" cy="1773347"/>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userDrawn="1">
            <p:ph type="pic" sz="quarter" idx="13"/>
          </p:nvPr>
        </p:nvSpPr>
        <p:spPr>
          <a:xfrm>
            <a:off x="8104820" y="0"/>
            <a:ext cx="4087180" cy="6858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18192546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84729"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140982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75765" y="0"/>
            <a:ext cx="4108704" cy="6858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0" y="0"/>
            <a:ext cx="8756990" cy="6858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819770" y="2196246"/>
            <a:ext cx="6428358" cy="1952053"/>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5405163" y="476672"/>
            <a:ext cx="4536504" cy="276999"/>
          </a:xfrm>
          <a:prstGeom prst="rect">
            <a:avLst/>
          </a:prstGeom>
          <a:noFill/>
        </p:spPr>
        <p:txBody>
          <a:bodyPr wrap="square" lIns="0" tIns="0" rIns="0" bIns="0" rtlCol="0">
            <a:spAutoFit/>
          </a:bodyPr>
          <a:lstStyle/>
          <a:p>
            <a:pPr algn="l"/>
            <a:r>
              <a:rPr lang="en-FI" dirty="0">
                <a:solidFill>
                  <a:schemeClr val="bg1"/>
                </a:solidFill>
              </a:rPr>
              <a:t>Tämä kuva pois, tilalle kuvalaatikko</a:t>
            </a:r>
          </a:p>
        </p:txBody>
      </p:sp>
    </p:spTree>
    <p:extLst>
      <p:ext uri="{BB962C8B-B14F-4D97-AF65-F5344CB8AC3E}">
        <p14:creationId xmlns:p14="http://schemas.microsoft.com/office/powerpoint/2010/main" val="12390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0.jpg"/><Relationship Id="rId2" Type="http://schemas.openxmlformats.org/officeDocument/2006/relationships/slideLayout" Target="../slideLayouts/slideLayout27.xml"/><Relationship Id="rId16" Type="http://schemas.openxmlformats.org/officeDocument/2006/relationships/image" Target="../media/image9.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3.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9.jp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0.jp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theme" Target="../theme/theme5.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dk2"/>
              </a:buClr>
              <a:buSzPts val="3600"/>
              <a:buFont typeface="Arial Narrow"/>
              <a:buNone/>
              <a:defRPr sz="36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marR="0" lvl="0" indent="-393700" algn="l" rtl="0">
              <a:lnSpc>
                <a:spcPct val="90000"/>
              </a:lnSpc>
              <a:spcBef>
                <a:spcPts val="12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9250"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3"/>
          <p:cNvSpPr txBox="1">
            <a:spLocks noGrp="1"/>
          </p:cNvSpPr>
          <p:nvPr>
            <p:ph type="dt" idx="10"/>
          </p:nvPr>
        </p:nvSpPr>
        <p:spPr>
          <a:xfrm>
            <a:off x="6344920" y="6453336"/>
            <a:ext cx="1009328" cy="22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15" name="Google Shape;15;p33"/>
          <p:cNvPicPr preferRelativeResize="0"/>
          <p:nvPr/>
        </p:nvPicPr>
        <p:blipFill rotWithShape="1">
          <a:blip r:embed="rId27">
            <a:alphaModFix/>
          </a:blip>
          <a:srcRect/>
          <a:stretch/>
        </p:blipFill>
        <p:spPr>
          <a:xfrm>
            <a:off x="9893272" y="6142062"/>
            <a:ext cx="1947891" cy="6385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37"/>
          <p:cNvPicPr preferRelativeResize="0"/>
          <p:nvPr/>
        </p:nvPicPr>
        <p:blipFill rotWithShape="1">
          <a:blip r:embed="rId16">
            <a:alphaModFix/>
          </a:blip>
          <a:srcRect/>
          <a:stretch/>
        </p:blipFill>
        <p:spPr>
          <a:xfrm>
            <a:off x="9552385" y="6489600"/>
            <a:ext cx="2127601" cy="172800"/>
          </a:xfrm>
          <a:prstGeom prst="rect">
            <a:avLst/>
          </a:prstGeom>
          <a:noFill/>
          <a:ln>
            <a:noFill/>
          </a:ln>
        </p:spPr>
      </p:pic>
      <p:pic>
        <p:nvPicPr>
          <p:cNvPr id="227" name="Google Shape;227;p37"/>
          <p:cNvPicPr preferRelativeResize="0"/>
          <p:nvPr/>
        </p:nvPicPr>
        <p:blipFill rotWithShape="1">
          <a:blip r:embed="rId17">
            <a:alphaModFix/>
          </a:blip>
          <a:srcRect/>
          <a:stretch/>
        </p:blipFill>
        <p:spPr>
          <a:xfrm>
            <a:off x="10359268" y="-1"/>
            <a:ext cx="1831153" cy="3527815"/>
          </a:xfrm>
          <a:prstGeom prst="rect">
            <a:avLst/>
          </a:prstGeom>
          <a:noFill/>
          <a:ln>
            <a:noFill/>
          </a:ln>
        </p:spPr>
      </p:pic>
      <p:sp>
        <p:nvSpPr>
          <p:cNvPr id="228" name="Google Shape;228;p37"/>
          <p:cNvSpPr txBox="1">
            <a:spLocks noGrp="1"/>
          </p:cNvSpPr>
          <p:nvPr>
            <p:ph type="title"/>
          </p:nvPr>
        </p:nvSpPr>
        <p:spPr>
          <a:xfrm>
            <a:off x="671990" y="145145"/>
            <a:ext cx="9840501" cy="118649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000"/>
              <a:buFont typeface="Arial Narrow"/>
              <a:buNone/>
              <a:defRPr sz="4000" b="0"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37"/>
          <p:cNvSpPr txBox="1">
            <a:spLocks noGrp="1"/>
          </p:cNvSpPr>
          <p:nvPr>
            <p:ph type="body" idx="1"/>
          </p:nvPr>
        </p:nvSpPr>
        <p:spPr>
          <a:xfrm>
            <a:off x="671990" y="1386115"/>
            <a:ext cx="9840501" cy="4779189"/>
          </a:xfrm>
          <a:prstGeom prst="rect">
            <a:avLst/>
          </a:prstGeom>
          <a:noFill/>
          <a:ln>
            <a:noFill/>
          </a:ln>
        </p:spPr>
        <p:txBody>
          <a:bodyPr spcFirstLastPara="1" wrap="square" lIns="91425" tIns="45700" rIns="91425" bIns="45700" anchor="t" anchorCtr="0">
            <a:noAutofit/>
          </a:bodyPr>
          <a:lstStyle>
            <a:lvl1pPr marL="457200" marR="0" lvl="0" indent="-397954" algn="l" rtl="0">
              <a:lnSpc>
                <a:spcPct val="100000"/>
              </a:lnSpc>
              <a:spcBef>
                <a:spcPts val="0"/>
              </a:spcBef>
              <a:spcAft>
                <a:spcPts val="0"/>
              </a:spcAft>
              <a:buClr>
                <a:schemeClr val="dk1"/>
              </a:buClr>
              <a:buSzPts val="2667"/>
              <a:buFont typeface="Verdana"/>
              <a:buChar char="‒"/>
              <a:defRPr sz="2667" b="0" i="0" u="none" strike="noStrike" cap="none">
                <a:solidFill>
                  <a:schemeClr val="dk1"/>
                </a:solidFill>
                <a:latin typeface="Arial"/>
                <a:ea typeface="Arial"/>
                <a:cs typeface="Arial"/>
                <a:sym typeface="Arial"/>
              </a:defRPr>
            </a:lvl1pPr>
            <a:lvl2pPr marL="914400" marR="0" lvl="1" indent="-364045" algn="l" rtl="0">
              <a:lnSpc>
                <a:spcPct val="100000"/>
              </a:lnSpc>
              <a:spcBef>
                <a:spcPts val="1067"/>
              </a:spcBef>
              <a:spcAft>
                <a:spcPts val="0"/>
              </a:spcAft>
              <a:buClr>
                <a:schemeClr val="dk1"/>
              </a:buClr>
              <a:buSzPts val="2133"/>
              <a:buFont typeface="Verdana"/>
              <a:buChar char="‒"/>
              <a:defRPr sz="2133" b="0" i="0" u="none" strike="noStrike" cap="none">
                <a:solidFill>
                  <a:schemeClr val="dk1"/>
                </a:solidFill>
                <a:latin typeface="Arial"/>
                <a:ea typeface="Arial"/>
                <a:cs typeface="Arial"/>
                <a:sym typeface="Arial"/>
              </a:defRPr>
            </a:lvl2pPr>
            <a:lvl3pPr marL="1371600" marR="0" lvl="2"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3pPr>
            <a:lvl4pPr marL="1828800" marR="0" lvl="3"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4pPr>
            <a:lvl5pPr marL="2286000" marR="0" lvl="4" indent="-347154" algn="l" rtl="0">
              <a:lnSpc>
                <a:spcPct val="100000"/>
              </a:lnSpc>
              <a:spcBef>
                <a:spcPts val="1067"/>
              </a:spcBef>
              <a:spcAft>
                <a:spcPts val="0"/>
              </a:spcAft>
              <a:buClr>
                <a:schemeClr val="dk1"/>
              </a:buClr>
              <a:buSzPts val="1867"/>
              <a:buFont typeface="Verdana"/>
              <a:buChar char="‒"/>
              <a:defRPr sz="1867" b="0" i="0" u="none" strike="noStrike" cap="none">
                <a:solidFill>
                  <a:schemeClr val="dk1"/>
                </a:solidFill>
                <a:latin typeface="Arial"/>
                <a:ea typeface="Arial"/>
                <a:cs typeface="Arial"/>
                <a:sym typeface="Arial"/>
              </a:defRPr>
            </a:lvl5pPr>
            <a:lvl6pPr marL="2743200" marR="0" lvl="5" indent="-397954" algn="l" rtl="0">
              <a:lnSpc>
                <a:spcPct val="100000"/>
              </a:lnSpc>
              <a:spcBef>
                <a:spcPts val="1067"/>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0" name="Google Shape;230;p37"/>
          <p:cNvSpPr txBox="1">
            <a:spLocks noGrp="1"/>
          </p:cNvSpPr>
          <p:nvPr>
            <p:ph type="dt" idx="10"/>
          </p:nvPr>
        </p:nvSpPr>
        <p:spPr>
          <a:xfrm>
            <a:off x="671989" y="6429830"/>
            <a:ext cx="1300352" cy="29164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67"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1" name="Google Shape;231;p37"/>
          <p:cNvSpPr txBox="1">
            <a:spLocks noGrp="1"/>
          </p:cNvSpPr>
          <p:nvPr>
            <p:ph type="ftr" idx="11"/>
          </p:nvPr>
        </p:nvSpPr>
        <p:spPr>
          <a:xfrm>
            <a:off x="4165600" y="6429830"/>
            <a:ext cx="3860800" cy="29164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67"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2" name="Google Shape;232;p37"/>
          <p:cNvSpPr txBox="1">
            <a:spLocks noGrp="1"/>
          </p:cNvSpPr>
          <p:nvPr>
            <p:ph type="sldNum" idx="12"/>
          </p:nvPr>
        </p:nvSpPr>
        <p:spPr>
          <a:xfrm>
            <a:off x="11318400" y="6429830"/>
            <a:ext cx="636555" cy="2916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67"/>
              <a:buFont typeface="Arial"/>
              <a:buNone/>
              <a:defRPr sz="1067"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9">
          <p15:clr>
            <a:srgbClr val="F26B43"/>
          </p15:clr>
        </p15:guide>
        <p15:guide id="2" orient="horz" pos="654">
          <p15:clr>
            <a:srgbClr val="F26B43"/>
          </p15:clr>
        </p15:guide>
        <p15:guide id="3" pos="4969">
          <p15:clr>
            <a:srgbClr val="F26B43"/>
          </p15:clr>
        </p15:guide>
        <p15:guide id="4" orient="horz" pos="29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111"/>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lvl1pPr marR="0" lvl="0" algn="l" rtl="0">
              <a:lnSpc>
                <a:spcPct val="95000"/>
              </a:lnSpc>
              <a:spcBef>
                <a:spcPts val="0"/>
              </a:spcBef>
              <a:spcAft>
                <a:spcPts val="0"/>
              </a:spcAft>
              <a:buClr>
                <a:schemeClr val="dk2"/>
              </a:buClr>
              <a:buSzPts val="3600"/>
              <a:buFont typeface="Arial Narrow"/>
              <a:buNone/>
              <a:defRPr sz="36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0" name="Google Shape;330;p111"/>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lvl1pPr marL="457200" marR="0" lvl="0" indent="-393700" algn="l" rtl="0">
              <a:lnSpc>
                <a:spcPct val="90000"/>
              </a:lnSpc>
              <a:spcBef>
                <a:spcPts val="12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12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9250" algn="l" rtl="0">
              <a:lnSpc>
                <a:spcPct val="90000"/>
              </a:lnSpc>
              <a:spcBef>
                <a:spcPts val="12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1" name="Google Shape;331;p111"/>
          <p:cNvSpPr txBox="1">
            <a:spLocks noGrp="1"/>
          </p:cNvSpPr>
          <p:nvPr>
            <p:ph type="dt" idx="10"/>
          </p:nvPr>
        </p:nvSpPr>
        <p:spPr>
          <a:xfrm>
            <a:off x="6344920" y="6453336"/>
            <a:ext cx="1009328" cy="228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2" name="Google Shape;332;p111"/>
          <p:cNvSpPr txBox="1">
            <a:spLocks noGrp="1"/>
          </p:cNvSpPr>
          <p:nvPr>
            <p:ph type="ftr" idx="11"/>
          </p:nvPr>
        </p:nvSpPr>
        <p:spPr>
          <a:xfrm>
            <a:off x="1168400" y="6453336"/>
            <a:ext cx="4114800" cy="228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SzPts val="1400"/>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3" name="Google Shape;333;p11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334" name="Google Shape;334;p111"/>
          <p:cNvPicPr preferRelativeResize="0"/>
          <p:nvPr/>
        </p:nvPicPr>
        <p:blipFill rotWithShape="1">
          <a:blip r:embed="rId27">
            <a:alphaModFix/>
          </a:blip>
          <a:srcRect/>
          <a:stretch/>
        </p:blipFill>
        <p:spPr>
          <a:xfrm>
            <a:off x="9893272" y="6142062"/>
            <a:ext cx="1947891" cy="6385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Kuva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52385" y="6489600"/>
            <a:ext cx="2127601" cy="172800"/>
          </a:xfrm>
          <a:prstGeom prst="rect">
            <a:avLst/>
          </a:prstGeom>
        </p:spPr>
      </p:pic>
      <p:pic>
        <p:nvPicPr>
          <p:cNvPr id="12" name="Kuva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59268" y="-1"/>
            <a:ext cx="1831153" cy="3527815"/>
          </a:xfrm>
          <a:prstGeom prst="rect">
            <a:avLst/>
          </a:prstGeom>
        </p:spPr>
      </p:pic>
      <p:sp>
        <p:nvSpPr>
          <p:cNvPr id="2" name="Otsikon paikkamerkki 1"/>
          <p:cNvSpPr>
            <a:spLocks noGrp="1"/>
          </p:cNvSpPr>
          <p:nvPr>
            <p:ph type="title"/>
          </p:nvPr>
        </p:nvSpPr>
        <p:spPr>
          <a:xfrm>
            <a:off x="671990" y="145145"/>
            <a:ext cx="9840501" cy="1186497"/>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71990" y="1386115"/>
            <a:ext cx="9840501" cy="4779189"/>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71989" y="6429830"/>
            <a:ext cx="1300352" cy="291647"/>
          </a:xfrm>
          <a:prstGeom prst="rect">
            <a:avLst/>
          </a:prstGeom>
        </p:spPr>
        <p:txBody>
          <a:bodyPr vert="horz" lIns="91440" tIns="45720" rIns="91440" bIns="45720" rtlCol="0" anchor="ctr"/>
          <a:lstStyle>
            <a:lvl1pPr algn="l">
              <a:defRPr sz="1067">
                <a:solidFill>
                  <a:schemeClr val="tx2"/>
                </a:solidFill>
              </a:defRPr>
            </a:lvl1pPr>
          </a:lstStyle>
          <a:p>
            <a:fld id="{9F10F7DF-2664-4BBB-942E-73259016D497}" type="datetime1">
              <a:rPr lang="fi-FI" smtClean="0"/>
              <a:t>2.4.2020</a:t>
            </a:fld>
            <a:endParaRPr lang="fi-FI"/>
          </a:p>
        </p:txBody>
      </p:sp>
      <p:sp>
        <p:nvSpPr>
          <p:cNvPr id="5" name="Alatunnisteen paikkamerkki 4"/>
          <p:cNvSpPr>
            <a:spLocks noGrp="1"/>
          </p:cNvSpPr>
          <p:nvPr>
            <p:ph type="ftr" sz="quarter" idx="3"/>
          </p:nvPr>
        </p:nvSpPr>
        <p:spPr>
          <a:xfrm>
            <a:off x="4165600" y="6429830"/>
            <a:ext cx="3860800" cy="291647"/>
          </a:xfrm>
          <a:prstGeom prst="rect">
            <a:avLst/>
          </a:prstGeom>
        </p:spPr>
        <p:txBody>
          <a:bodyPr vert="horz" lIns="91440" tIns="45720" rIns="91440" bIns="45720" rtlCol="0" anchor="ctr"/>
          <a:lstStyle>
            <a:lvl1pPr algn="ctr">
              <a:defRPr sz="1067">
                <a:solidFill>
                  <a:schemeClr val="tx2"/>
                </a:solidFill>
              </a:defRPr>
            </a:lvl1pPr>
          </a:lstStyle>
          <a:p>
            <a:endParaRPr lang="fi-FI" dirty="0"/>
          </a:p>
        </p:txBody>
      </p:sp>
      <p:sp>
        <p:nvSpPr>
          <p:cNvPr id="6" name="Dian numeron paikkamerkki 5"/>
          <p:cNvSpPr>
            <a:spLocks noGrp="1"/>
          </p:cNvSpPr>
          <p:nvPr>
            <p:ph type="sldNum" sz="quarter" idx="4"/>
          </p:nvPr>
        </p:nvSpPr>
        <p:spPr>
          <a:xfrm>
            <a:off x="11318400" y="6429830"/>
            <a:ext cx="636555" cy="291647"/>
          </a:xfrm>
          <a:prstGeom prst="rect">
            <a:avLst/>
          </a:prstGeom>
        </p:spPr>
        <p:txBody>
          <a:bodyPr vert="horz" lIns="91440" tIns="45720" rIns="91440" bIns="45720" rtlCol="0" anchor="ctr"/>
          <a:lstStyle>
            <a:lvl1pPr algn="r">
              <a:defRPr sz="1067">
                <a:solidFill>
                  <a:schemeClr val="tx2"/>
                </a:solidFill>
              </a:defRPr>
            </a:lvl1pPr>
          </a:lstStyle>
          <a:p>
            <a:fld id="{52D72BAF-8CDA-4878-B74D-CAA2BE485765}" type="slidenum">
              <a:rPr lang="fi-FI" smtClean="0"/>
              <a:pPr/>
              <a:t>‹#›</a:t>
            </a:fld>
            <a:endParaRPr lang="fi-FI"/>
          </a:p>
        </p:txBody>
      </p:sp>
    </p:spTree>
    <p:extLst>
      <p:ext uri="{BB962C8B-B14F-4D97-AF65-F5344CB8AC3E}">
        <p14:creationId xmlns:p14="http://schemas.microsoft.com/office/powerpoint/2010/main" val="22947718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hdr="0" ftr="0" dt="0"/>
  <p:txStyles>
    <p:titleStyle>
      <a:lvl1pPr algn="l" defTabSz="1219170" rtl="0" eaLnBrk="1" latinLnBrk="0" hangingPunct="1">
        <a:spcBef>
          <a:spcPct val="0"/>
        </a:spcBef>
        <a:buNone/>
        <a:defRPr sz="4000" kern="1200">
          <a:solidFill>
            <a:schemeClr val="tx2"/>
          </a:solidFill>
          <a:latin typeface="+mj-lt"/>
          <a:ea typeface="+mj-ea"/>
          <a:cs typeface="+mj-cs"/>
        </a:defRPr>
      </a:lvl1pPr>
    </p:titleStyle>
    <p:bodyStyle>
      <a:lvl1pPr marL="474121" indent="-474121" algn="l" defTabSz="1219170" rtl="0" eaLnBrk="1" latinLnBrk="0" hangingPunct="1">
        <a:spcBef>
          <a:spcPts val="0"/>
        </a:spcBef>
        <a:spcAft>
          <a:spcPts val="1067"/>
        </a:spcAft>
        <a:buFont typeface="Verdana" panose="020B0604030504040204" pitchFamily="34" charset="0"/>
        <a:buChar char="‒"/>
        <a:defRPr sz="2667" kern="1200">
          <a:solidFill>
            <a:schemeClr val="tx1"/>
          </a:solidFill>
          <a:latin typeface="+mn-lt"/>
          <a:ea typeface="+mn-ea"/>
          <a:cs typeface="+mn-cs"/>
        </a:defRPr>
      </a:lvl1pPr>
      <a:lvl2pPr marL="958827" indent="-484705" algn="l" defTabSz="1219170" rtl="0" eaLnBrk="1" latinLnBrk="0" hangingPunct="1">
        <a:spcBef>
          <a:spcPts val="0"/>
        </a:spcBef>
        <a:spcAft>
          <a:spcPts val="1067"/>
        </a:spcAft>
        <a:buFont typeface="Verdana" panose="020B0604030504040204" pitchFamily="34" charset="0"/>
        <a:buChar char="‒"/>
        <a:defRPr sz="2133" kern="1200">
          <a:solidFill>
            <a:schemeClr val="tx1"/>
          </a:solidFill>
          <a:latin typeface="+mn-lt"/>
          <a:ea typeface="+mn-ea"/>
          <a:cs typeface="+mn-cs"/>
        </a:defRPr>
      </a:lvl2pPr>
      <a:lvl3pPr marL="1557828" indent="-484705"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067"/>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
          <p15:clr>
            <a:srgbClr val="F26B43"/>
          </p15:clr>
        </p15:guide>
        <p15:guide id="2" orient="horz" pos="654">
          <p15:clr>
            <a:srgbClr val="F26B43"/>
          </p15:clr>
        </p15:guide>
        <p15:guide id="3" pos="4969">
          <p15:clr>
            <a:srgbClr val="F26B43"/>
          </p15:clr>
        </p15:guide>
        <p15:guide id="4" orient="horz" pos="29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782320" y="306000"/>
            <a:ext cx="10571480" cy="1325563"/>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782320" y="1762761"/>
            <a:ext cx="10571480" cy="4248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6344920" y="6453336"/>
            <a:ext cx="1009328" cy="2286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1168400" y="6453336"/>
            <a:ext cx="4114800" cy="2286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781200" y="6453336"/>
            <a:ext cx="366880" cy="2286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 xmlns:adec="http://schemas.microsoft.com/office/drawing/2017/decorative" val="1"/>
              </a:ext>
            </a:extLst>
          </p:cNvPr>
          <p:cNvPicPr>
            <a:picLocks noChangeAspect="1"/>
          </p:cNvPicPr>
          <p:nvPr userDrawn="1"/>
        </p:nvPicPr>
        <p:blipFill>
          <a:blip r:embed="rId27" cstate="hqprint">
            <a:alphaModFix/>
            <a:extLst>
              <a:ext uri="{28A0092B-C50C-407E-A947-70E740481C1C}">
                <a14:useLocalDpi xmlns:a14="http://schemas.microsoft.com/office/drawing/2010/main" val="0"/>
              </a:ext>
            </a:extLst>
          </a:blip>
          <a:stretch>
            <a:fillRect/>
          </a:stretch>
        </p:blipFill>
        <p:spPr>
          <a:xfrm>
            <a:off x="9893272" y="6142062"/>
            <a:ext cx="1947891" cy="638572"/>
          </a:xfrm>
          <a:prstGeom prst="rect">
            <a:avLst/>
          </a:prstGeom>
        </p:spPr>
      </p:pic>
    </p:spTree>
    <p:extLst>
      <p:ext uri="{BB962C8B-B14F-4D97-AF65-F5344CB8AC3E}">
        <p14:creationId xmlns:p14="http://schemas.microsoft.com/office/powerpoint/2010/main" val="25122715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8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
          <p:cNvSpPr txBox="1">
            <a:spLocks noGrp="1"/>
          </p:cNvSpPr>
          <p:nvPr>
            <p:ph type="ctrTitle"/>
          </p:nvPr>
        </p:nvSpPr>
        <p:spPr>
          <a:xfrm>
            <a:off x="2026926" y="3683000"/>
            <a:ext cx="9679800" cy="18639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rgbClr val="FFFFFF"/>
              </a:buClr>
              <a:buSzPts val="4100"/>
              <a:buFont typeface="Arial Narrow"/>
              <a:buNone/>
            </a:pPr>
            <a:r>
              <a:rPr lang="fi-FI" sz="6000" dirty="0"/>
              <a:t>Toimintamalli</a:t>
            </a:r>
            <a:endParaRPr sz="6000" dirty="0"/>
          </a:p>
          <a:p>
            <a:pPr marL="0" lvl="0" indent="0" algn="l" rtl="0">
              <a:lnSpc>
                <a:spcPct val="95000"/>
              </a:lnSpc>
              <a:spcBef>
                <a:spcPts val="0"/>
              </a:spcBef>
              <a:spcAft>
                <a:spcPts val="0"/>
              </a:spcAft>
              <a:buClr>
                <a:srgbClr val="FFFFFF"/>
              </a:buClr>
              <a:buSzPts val="4100"/>
              <a:buFont typeface="Arial Narrow"/>
              <a:buNone/>
            </a:pPr>
            <a:endParaRPr/>
          </a:p>
          <a:p>
            <a:r>
              <a:rPr lang="fi-FI" dirty="0"/>
              <a:t>Julkisen hallinnon tiedonhallinnan yhteistyön toimintamalli ja toimintaohjeita</a:t>
            </a:r>
            <a:br>
              <a:rPr lang="fi-FI" dirty="0"/>
            </a:br>
            <a:r>
              <a:rPr lang="fi-FI" sz="2400" dirty="0"/>
              <a:t>- ehdotus valmisteluryhmän työn pohjalta</a:t>
            </a:r>
            <a:endParaRPr dirty="0"/>
          </a:p>
        </p:txBody>
      </p:sp>
      <p:sp>
        <p:nvSpPr>
          <p:cNvPr id="549" name="Google Shape;549;p1"/>
          <p:cNvSpPr txBox="1">
            <a:spLocks noGrp="1"/>
          </p:cNvSpPr>
          <p:nvPr>
            <p:ph type="subTitle" idx="1"/>
          </p:nvPr>
        </p:nvSpPr>
        <p:spPr>
          <a:xfrm>
            <a:off x="2026920" y="5775960"/>
            <a:ext cx="8641200" cy="702600"/>
          </a:xfrm>
          <a:prstGeom prst="rect">
            <a:avLst/>
          </a:prstGeom>
          <a:noFill/>
          <a:ln>
            <a:noFill/>
          </a:ln>
        </p:spPr>
        <p:txBody>
          <a:bodyPr spcFirstLastPara="1" wrap="square" lIns="0" tIns="0" rIns="0" bIns="0" anchor="t" anchorCtr="0">
            <a:noAutofit/>
          </a:bodyPr>
          <a:lstStyle/>
          <a:p>
            <a:pPr marL="0" indent="0"/>
            <a:r>
              <a:rPr lang="fi-FI" dirty="0"/>
              <a:t>Heikki Talkkari, Tommi Oikarinen, Timo Järvensivu, Pauliina Helle   1.4.2020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Nuoli oikealle 168"/>
          <p:cNvSpPr/>
          <p:nvPr/>
        </p:nvSpPr>
        <p:spPr>
          <a:xfrm>
            <a:off x="4007768" y="3180076"/>
            <a:ext cx="1008112" cy="126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65" name="Nuoli oikealle 164"/>
          <p:cNvSpPr/>
          <p:nvPr/>
        </p:nvSpPr>
        <p:spPr>
          <a:xfrm rot="10800000">
            <a:off x="6816081" y="3180076"/>
            <a:ext cx="1008112" cy="126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p:cNvSpPr>
            <a:spLocks noGrp="1"/>
          </p:cNvSpPr>
          <p:nvPr>
            <p:ph type="title"/>
          </p:nvPr>
        </p:nvSpPr>
        <p:spPr>
          <a:xfrm>
            <a:off x="335360" y="289160"/>
            <a:ext cx="11551134" cy="691568"/>
          </a:xfrm>
        </p:spPr>
        <p:txBody>
          <a:bodyPr>
            <a:normAutofit/>
          </a:bodyPr>
          <a:lstStyle/>
          <a:p>
            <a:r>
              <a:rPr lang="fi-FI" sz="2800" dirty="0" smtClean="0"/>
              <a:t>Suunnittelun kohteena olevan yhteisyön ja Tiedonhallintalautakunnan asemointi</a:t>
            </a:r>
            <a:endParaRPr lang="fi-FI" sz="2800" b="1" dirty="0"/>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900" b="0" i="0" u="none" strike="noStrike" kern="1200" cap="none" spc="0" normalizeH="0" baseline="0" noProof="0" smtClean="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900" b="0" i="0" u="none" strike="noStrike" kern="1200" cap="none" spc="0" normalizeH="0" baseline="0" noProof="0">
              <a:ln>
                <a:noFill/>
              </a:ln>
              <a:solidFill>
                <a:srgbClr val="365ABD"/>
              </a:solidFill>
              <a:effectLst/>
              <a:uLnTx/>
              <a:uFillTx/>
              <a:latin typeface="Arial"/>
              <a:ea typeface="+mn-ea"/>
              <a:cs typeface="+mn-cs"/>
            </a:endParaRPr>
          </a:p>
        </p:txBody>
      </p:sp>
      <p:sp>
        <p:nvSpPr>
          <p:cNvPr id="88" name="Sisällön paikkamerkki 2"/>
          <p:cNvSpPr>
            <a:spLocks noGrp="1"/>
          </p:cNvSpPr>
          <p:nvPr>
            <p:ph sz="half" idx="1"/>
          </p:nvPr>
        </p:nvSpPr>
        <p:spPr>
          <a:xfrm>
            <a:off x="1199456" y="5549007"/>
            <a:ext cx="10199477" cy="832321"/>
          </a:xfrm>
        </p:spPr>
        <p:txBody>
          <a:bodyPr>
            <a:normAutofit/>
          </a:bodyPr>
          <a:lstStyle/>
          <a:p>
            <a:pPr marL="0" indent="0">
              <a:spcBef>
                <a:spcPts val="600"/>
              </a:spcBef>
              <a:buNone/>
            </a:pPr>
            <a:r>
              <a:rPr lang="fi-FI" sz="1333" b="1" dirty="0"/>
              <a:t>Yhteistyön liittymät lautakuntaan </a:t>
            </a:r>
            <a:r>
              <a:rPr lang="fi-FI" sz="1333" dirty="0" smtClean="0"/>
              <a:t>(toimintamallin suunnittelussa huomioitavat)</a:t>
            </a:r>
            <a:endParaRPr lang="fi-FI" sz="1333" dirty="0"/>
          </a:p>
          <a:p>
            <a:pPr>
              <a:spcBef>
                <a:spcPts val="600"/>
              </a:spcBef>
            </a:pPr>
            <a:r>
              <a:rPr lang="fi-FI" sz="1333" dirty="0" smtClean="0"/>
              <a:t>Yhteistyö syöttää yhteistyössä havaittuja / koostettuja / valmisteltuja tarpeita lautakunnalle </a:t>
            </a:r>
          </a:p>
          <a:p>
            <a:pPr>
              <a:spcBef>
                <a:spcPts val="600"/>
              </a:spcBef>
            </a:pPr>
            <a:r>
              <a:rPr lang="fi-FI" sz="1333" dirty="0" smtClean="0"/>
              <a:t>Yhteistyön toimintamalleissa ja tehtävissä huomioidaan lautakunnan tehtävät, toimintasuunnitelma sekä toiminnan tulokset</a:t>
            </a:r>
            <a:endParaRPr lang="fi-FI" sz="1333" dirty="0"/>
          </a:p>
        </p:txBody>
      </p:sp>
      <p:sp>
        <p:nvSpPr>
          <p:cNvPr id="48" name="Suorakulmio 47"/>
          <p:cNvSpPr/>
          <p:nvPr/>
        </p:nvSpPr>
        <p:spPr>
          <a:xfrm>
            <a:off x="2179953" y="1556792"/>
            <a:ext cx="1899823" cy="3457247"/>
          </a:xfrm>
          <a:prstGeom prst="rect">
            <a:avLst/>
          </a:prstGeom>
          <a:solidFill>
            <a:schemeClr val="bg1"/>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0" cap="none" spc="0" normalizeH="0" baseline="0" noProof="0" dirty="0" smtClean="0">
              <a:ln>
                <a:noFill/>
              </a:ln>
              <a:solidFill>
                <a:prstClr val="black">
                  <a:lumMod val="75000"/>
                  <a:lumOff val="25000"/>
                </a:prstClr>
              </a:solidFill>
              <a:effectLst/>
              <a:uLnTx/>
              <a:uFillTx/>
              <a:latin typeface="Arial"/>
              <a:ea typeface="+mn-ea"/>
              <a:cs typeface="+mn-cs"/>
            </a:endParaRPr>
          </a:p>
        </p:txBody>
      </p:sp>
      <p:sp>
        <p:nvSpPr>
          <p:cNvPr id="49" name="Suorakulmio 48"/>
          <p:cNvSpPr/>
          <p:nvPr/>
        </p:nvSpPr>
        <p:spPr>
          <a:xfrm>
            <a:off x="2319864" y="2804764"/>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prstClr val="white"/>
                </a:solidFill>
                <a:effectLst/>
                <a:uLnTx/>
                <a:uFillTx/>
                <a:latin typeface="Arial"/>
                <a:ea typeface="+mn-ea"/>
                <a:cs typeface="+mn-cs"/>
              </a:rPr>
              <a:t>Arviointisuunnitelma</a:t>
            </a:r>
          </a:p>
        </p:txBody>
      </p:sp>
      <p:sp>
        <p:nvSpPr>
          <p:cNvPr id="83" name="Suorakulmio 82"/>
          <p:cNvSpPr/>
          <p:nvPr/>
        </p:nvSpPr>
        <p:spPr>
          <a:xfrm>
            <a:off x="2319864" y="3344841"/>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prstClr val="white"/>
                </a:solidFill>
                <a:effectLst/>
                <a:uLnTx/>
                <a:uFillTx/>
                <a:latin typeface="Arial"/>
                <a:ea typeface="+mn-ea"/>
                <a:cs typeface="+mn-cs"/>
              </a:rPr>
              <a:t>Arvioinnit</a:t>
            </a:r>
          </a:p>
        </p:txBody>
      </p:sp>
      <p:sp>
        <p:nvSpPr>
          <p:cNvPr id="84" name="Suorakulmio 83"/>
          <p:cNvSpPr/>
          <p:nvPr/>
        </p:nvSpPr>
        <p:spPr>
          <a:xfrm>
            <a:off x="2319864" y="3884918"/>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prstClr val="white"/>
                </a:solidFill>
                <a:effectLst/>
                <a:uLnTx/>
                <a:uFillTx/>
                <a:latin typeface="Arial"/>
                <a:ea typeface="+mn-ea"/>
                <a:cs typeface="+mn-cs"/>
              </a:rPr>
              <a:t>Suositukset</a:t>
            </a:r>
          </a:p>
        </p:txBody>
      </p:sp>
      <p:sp>
        <p:nvSpPr>
          <p:cNvPr id="85" name="Suorakulmio 84"/>
          <p:cNvSpPr/>
          <p:nvPr/>
        </p:nvSpPr>
        <p:spPr>
          <a:xfrm>
            <a:off x="2319864" y="4424996"/>
            <a:ext cx="1620000" cy="468000"/>
          </a:xfrm>
          <a:prstGeom prst="rect">
            <a:avLst/>
          </a:prstGeom>
          <a:solidFill>
            <a:schemeClr val="tx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prstClr val="white"/>
                </a:solidFill>
                <a:effectLst/>
                <a:uLnTx/>
                <a:uFillTx/>
                <a:latin typeface="Arial"/>
                <a:ea typeface="+mn-ea"/>
                <a:cs typeface="+mn-cs"/>
              </a:rPr>
              <a:t>Muut mahdolliset edistämistehtävät</a:t>
            </a:r>
          </a:p>
        </p:txBody>
      </p:sp>
      <p:sp>
        <p:nvSpPr>
          <p:cNvPr id="86" name="Suorakulmio 85"/>
          <p:cNvSpPr/>
          <p:nvPr/>
        </p:nvSpPr>
        <p:spPr>
          <a:xfrm>
            <a:off x="7716360" y="1556792"/>
            <a:ext cx="1908032" cy="3456887"/>
          </a:xfrm>
          <a:prstGeom prst="rect">
            <a:avLst/>
          </a:prstGeom>
          <a:solidFill>
            <a:schemeClr val="bg1"/>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smtClean="0">
                <a:ln>
                  <a:noFill/>
                </a:ln>
                <a:solidFill>
                  <a:prstClr val="black">
                    <a:lumMod val="75000"/>
                    <a:lumOff val="25000"/>
                  </a:prstClr>
                </a:solidFill>
                <a:effectLst/>
                <a:uLnTx/>
                <a:uFillTx/>
                <a:latin typeface="Arial"/>
                <a:ea typeface="+mn-ea"/>
                <a:cs typeface="+mn-cs"/>
              </a:rPr>
              <a:t>Yhteistyön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rPr>
              <a:t>t</a:t>
            </a:r>
            <a:r>
              <a:rPr kumimoji="0" lang="fi-FI" sz="1000" b="1" i="0" u="none" strike="noStrike" kern="0" cap="none" spc="0" normalizeH="0" baseline="0" noProof="0" dirty="0" smtClean="0">
                <a:ln>
                  <a:noFill/>
                </a:ln>
                <a:solidFill>
                  <a:prstClr val="black">
                    <a:lumMod val="75000"/>
                    <a:lumOff val="25000"/>
                  </a:prstClr>
                </a:solidFill>
                <a:effectLst/>
                <a:uLnTx/>
                <a:uFillTx/>
                <a:latin typeface="Arial"/>
                <a:ea typeface="+mn-ea"/>
                <a:cs typeface="+mn-cs"/>
              </a:rPr>
              <a:t>ehtäväalueet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87" name="Lovettu nuolenkärki 86"/>
          <p:cNvSpPr/>
          <p:nvPr/>
        </p:nvSpPr>
        <p:spPr>
          <a:xfrm>
            <a:off x="7871927" y="2257123"/>
            <a:ext cx="1620000" cy="468000"/>
          </a:xfrm>
          <a:prstGeom prst="chevron">
            <a:avLst>
              <a:gd name="adj" fmla="val 0"/>
            </a:avLst>
          </a:prstGeom>
          <a:solidFill>
            <a:srgbClr val="5AB5EC"/>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Tiedonhallinnan yhteistyö</a:t>
            </a:r>
          </a:p>
        </p:txBody>
      </p:sp>
      <p:sp>
        <p:nvSpPr>
          <p:cNvPr id="91" name="Suorakulmio 90"/>
          <p:cNvSpPr/>
          <p:nvPr/>
        </p:nvSpPr>
        <p:spPr>
          <a:xfrm>
            <a:off x="7871927" y="2797131"/>
            <a:ext cx="1620000" cy="468000"/>
          </a:xfrm>
          <a:prstGeom prst="rect">
            <a:avLst/>
          </a:prstGeom>
          <a:solidFill>
            <a:srgbClr val="A0CD3D">
              <a:lumMod val="75000"/>
            </a:srgb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Arkkitehtuuriyhteistyö</a:t>
            </a:r>
          </a:p>
        </p:txBody>
      </p:sp>
      <p:sp>
        <p:nvSpPr>
          <p:cNvPr id="92" name="Suorakulmio 91"/>
          <p:cNvSpPr/>
          <p:nvPr/>
        </p:nvSpPr>
        <p:spPr>
          <a:xfrm>
            <a:off x="7871927" y="3337243"/>
            <a:ext cx="1620000" cy="468000"/>
          </a:xfrm>
          <a:prstGeom prst="rect">
            <a:avLst/>
          </a:prstGeom>
          <a:solidFill>
            <a:srgbClr val="A34E9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Digitaalisen turvallisuuden yhteistyö</a:t>
            </a:r>
          </a:p>
        </p:txBody>
      </p:sp>
      <p:sp>
        <p:nvSpPr>
          <p:cNvPr id="93" name="Suorakulmio 92"/>
          <p:cNvSpPr/>
          <p:nvPr/>
        </p:nvSpPr>
        <p:spPr>
          <a:xfrm>
            <a:off x="7871927" y="3877251"/>
            <a:ext cx="1620000" cy="468000"/>
          </a:xfrm>
          <a:prstGeom prst="rect">
            <a:avLst/>
          </a:prstGeom>
          <a:solidFill>
            <a:srgbClr val="FF99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Kehittämisen ohjauksen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yhteistyö</a:t>
            </a:r>
          </a:p>
        </p:txBody>
      </p:sp>
      <p:sp>
        <p:nvSpPr>
          <p:cNvPr id="94" name="Suorakulmio 93"/>
          <p:cNvSpPr/>
          <p:nvPr/>
        </p:nvSpPr>
        <p:spPr>
          <a:xfrm>
            <a:off x="7871927" y="4417363"/>
            <a:ext cx="1620000" cy="468000"/>
          </a:xfrm>
          <a:prstGeom prst="rect">
            <a:avLst/>
          </a:prstGeom>
          <a:solidFill>
            <a:srgbClr val="ED293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0" cap="none" spc="0" normalizeH="0" baseline="0" noProof="0" dirty="0" smtClean="0">
                <a:ln>
                  <a:noFill/>
                </a:ln>
                <a:solidFill>
                  <a:prstClr val="white"/>
                </a:solidFill>
                <a:effectLst/>
                <a:uLnTx/>
                <a:uFillTx/>
                <a:latin typeface="Arial"/>
                <a:ea typeface="+mn-ea"/>
                <a:cs typeface="+mn-cs"/>
              </a:rPr>
              <a:t>ICT-palvelutuotannon ohjauksen yhteistyö</a:t>
            </a:r>
          </a:p>
        </p:txBody>
      </p:sp>
      <p:pic>
        <p:nvPicPr>
          <p:cNvPr id="7" name="Kuva 6"/>
          <p:cNvPicPr>
            <a:picLocks noChangeAspect="1"/>
          </p:cNvPicPr>
          <p:nvPr/>
        </p:nvPicPr>
        <p:blipFill>
          <a:blip r:embed="rId2"/>
          <a:stretch>
            <a:fillRect/>
          </a:stretch>
        </p:blipFill>
        <p:spPr>
          <a:xfrm>
            <a:off x="2539958" y="1710273"/>
            <a:ext cx="1179812" cy="374411"/>
          </a:xfrm>
          <a:prstGeom prst="rect">
            <a:avLst/>
          </a:prstGeom>
        </p:spPr>
      </p:pic>
      <p:pic>
        <p:nvPicPr>
          <p:cNvPr id="95" name="Google Shape;518;p6"/>
          <p:cNvPicPr preferRelativeResize="0"/>
          <p:nvPr/>
        </p:nvPicPr>
        <p:blipFill rotWithShape="1">
          <a:blip r:embed="rId3">
            <a:alphaModFix/>
            <a:duotone>
              <a:schemeClr val="accent1">
                <a:shade val="45000"/>
                <a:satMod val="135000"/>
              </a:schemeClr>
              <a:prstClr val="white"/>
            </a:duotone>
          </a:blip>
          <a:srcRect/>
          <a:stretch/>
        </p:blipFill>
        <p:spPr>
          <a:xfrm>
            <a:off x="2823882" y="2204870"/>
            <a:ext cx="611964" cy="527886"/>
          </a:xfrm>
          <a:prstGeom prst="rect">
            <a:avLst/>
          </a:prstGeom>
          <a:noFill/>
          <a:ln>
            <a:noFill/>
          </a:ln>
        </p:spPr>
      </p:pic>
      <p:sp>
        <p:nvSpPr>
          <p:cNvPr id="16" name="Nuoli oikealle 15"/>
          <p:cNvSpPr/>
          <p:nvPr/>
        </p:nvSpPr>
        <p:spPr>
          <a:xfrm rot="10800000">
            <a:off x="4151784" y="1883459"/>
            <a:ext cx="1008112" cy="12600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64" name="Nuoli oikealle 163"/>
          <p:cNvSpPr/>
          <p:nvPr/>
        </p:nvSpPr>
        <p:spPr>
          <a:xfrm>
            <a:off x="6672064" y="1883459"/>
            <a:ext cx="1008112" cy="12600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Kuva 13"/>
          <p:cNvPicPr>
            <a:picLocks noChangeAspect="1"/>
          </p:cNvPicPr>
          <p:nvPr/>
        </p:nvPicPr>
        <p:blipFill>
          <a:blip r:embed="rId4"/>
          <a:stretch>
            <a:fillRect/>
          </a:stretch>
        </p:blipFill>
        <p:spPr>
          <a:xfrm>
            <a:off x="5015879" y="1556792"/>
            <a:ext cx="1791848" cy="3456000"/>
          </a:xfrm>
          <a:prstGeom prst="rect">
            <a:avLst/>
          </a:prstGeom>
        </p:spPr>
      </p:pic>
      <p:sp>
        <p:nvSpPr>
          <p:cNvPr id="163" name="Tekstiruutu 162"/>
          <p:cNvSpPr txBox="1"/>
          <p:nvPr/>
        </p:nvSpPr>
        <p:spPr>
          <a:xfrm>
            <a:off x="6816081" y="3579244"/>
            <a:ext cx="864096"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365ABD">
                    <a:lumMod val="75000"/>
                  </a:srgbClr>
                </a:solidFill>
                <a:effectLst/>
                <a:uLnTx/>
                <a:uFillTx/>
                <a:latin typeface="Arial"/>
                <a:ea typeface="+mn-ea"/>
                <a:cs typeface="+mn-cs"/>
              </a:rPr>
              <a:t>Yhteiset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65ABD">
                    <a:lumMod val="75000"/>
                  </a:srgbClr>
                </a:solidFill>
                <a:effectLst/>
                <a:uLnTx/>
                <a:uFillTx/>
                <a:latin typeface="Arial"/>
                <a:ea typeface="+mn-ea"/>
                <a:cs typeface="+mn-cs"/>
              </a:rPr>
              <a:t>t</a:t>
            </a:r>
            <a:r>
              <a:rPr kumimoji="0" lang="fi-FI" sz="1000" b="0" i="0" u="none" strike="noStrike" kern="1200" cap="none" spc="0" normalizeH="0" baseline="0" noProof="0" dirty="0" smtClean="0">
                <a:ln>
                  <a:noFill/>
                </a:ln>
                <a:solidFill>
                  <a:srgbClr val="365ABD">
                    <a:lumMod val="75000"/>
                  </a:srgbClr>
                </a:solidFill>
                <a:effectLst/>
                <a:uLnTx/>
                <a:uFillTx/>
                <a:latin typeface="Arial"/>
                <a:ea typeface="+mn-ea"/>
                <a:cs typeface="+mn-cs"/>
              </a:rPr>
              <a:t>avoitteet 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365ABD">
                    <a:lumMod val="75000"/>
                  </a:srgbClr>
                </a:solidFill>
                <a:effectLst/>
                <a:uLnTx/>
                <a:uFillTx/>
                <a:latin typeface="Arial"/>
                <a:ea typeface="+mn-ea"/>
                <a:cs typeface="+mn-cs"/>
              </a:rPr>
              <a:t>toimenpiteet</a:t>
            </a:r>
          </a:p>
        </p:txBody>
      </p:sp>
      <p:sp>
        <p:nvSpPr>
          <p:cNvPr id="167" name="Tekstiruutu 166"/>
          <p:cNvSpPr txBox="1"/>
          <p:nvPr/>
        </p:nvSpPr>
        <p:spPr>
          <a:xfrm>
            <a:off x="4223792" y="2282627"/>
            <a:ext cx="1152128"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Tavoitteet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Tarpeet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Toimenpiteet</a:t>
            </a:r>
          </a:p>
        </p:txBody>
      </p:sp>
      <p:sp>
        <p:nvSpPr>
          <p:cNvPr id="168" name="Tekstiruutu 167"/>
          <p:cNvSpPr txBox="1"/>
          <p:nvPr/>
        </p:nvSpPr>
        <p:spPr>
          <a:xfrm>
            <a:off x="6384032" y="2282627"/>
            <a:ext cx="1152128"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Tavoitteet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Tarpeet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Toimenpiteet</a:t>
            </a:r>
          </a:p>
        </p:txBody>
      </p:sp>
      <p:sp>
        <p:nvSpPr>
          <p:cNvPr id="15" name="Tekstiruutu 14"/>
          <p:cNvSpPr txBox="1"/>
          <p:nvPr/>
        </p:nvSpPr>
        <p:spPr>
          <a:xfrm>
            <a:off x="4079775" y="3656188"/>
            <a:ext cx="864096"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365ABD">
                    <a:lumMod val="75000"/>
                  </a:srgbClr>
                </a:solidFill>
                <a:effectLst/>
                <a:uLnTx/>
                <a:uFillTx/>
                <a:latin typeface="Arial"/>
                <a:ea typeface="+mn-ea"/>
                <a:cs typeface="+mn-cs"/>
              </a:rPr>
              <a:t>Arvioi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srgbClr val="365ABD">
                    <a:lumMod val="75000"/>
                  </a:srgbClr>
                </a:solidFill>
                <a:effectLst/>
                <a:uLnTx/>
                <a:uFillTx/>
                <a:latin typeface="Arial"/>
                <a:ea typeface="+mn-ea"/>
                <a:cs typeface="+mn-cs"/>
              </a:rPr>
              <a:t>Edistää</a:t>
            </a:r>
          </a:p>
        </p:txBody>
      </p:sp>
      <p:cxnSp>
        <p:nvCxnSpPr>
          <p:cNvPr id="18" name="Kulmayhdysviiva 17"/>
          <p:cNvCxnSpPr>
            <a:stCxn id="86" idx="2"/>
            <a:endCxn id="48" idx="2"/>
          </p:cNvCxnSpPr>
          <p:nvPr/>
        </p:nvCxnSpPr>
        <p:spPr>
          <a:xfrm rot="5400000">
            <a:off x="5899941" y="2243604"/>
            <a:ext cx="360" cy="5540511"/>
          </a:xfrm>
          <a:prstGeom prst="bentConnector3">
            <a:avLst>
              <a:gd name="adj1" fmla="val 6360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Kulmayhdysviiva 169"/>
          <p:cNvCxnSpPr>
            <a:stCxn id="48" idx="0"/>
            <a:endCxn id="86" idx="0"/>
          </p:cNvCxnSpPr>
          <p:nvPr/>
        </p:nvCxnSpPr>
        <p:spPr>
          <a:xfrm rot="5400000" flipH="1" flipV="1">
            <a:off x="5900120" y="-1213463"/>
            <a:ext cx="12700" cy="5540511"/>
          </a:xfrm>
          <a:prstGeom prst="bentConnector3">
            <a:avLst>
              <a:gd name="adj1" fmla="val 180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5591944" y="1052736"/>
            <a:ext cx="6572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365ABD">
                    <a:lumMod val="75000"/>
                  </a:srgbClr>
                </a:solidFill>
                <a:effectLst/>
                <a:uLnTx/>
                <a:uFillTx/>
                <a:latin typeface="Arial"/>
                <a:ea typeface="+mn-ea"/>
                <a:cs typeface="+mn-cs"/>
              </a:rPr>
              <a:t>Syötteet</a:t>
            </a:r>
          </a:p>
        </p:txBody>
      </p:sp>
      <p:sp>
        <p:nvSpPr>
          <p:cNvPr id="171" name="Tekstiruutu 170"/>
          <p:cNvSpPr txBox="1"/>
          <p:nvPr/>
        </p:nvSpPr>
        <p:spPr>
          <a:xfrm>
            <a:off x="5591944" y="5229200"/>
            <a:ext cx="6572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365ABD">
                    <a:lumMod val="75000"/>
                  </a:srgbClr>
                </a:solidFill>
                <a:effectLst/>
                <a:uLnTx/>
                <a:uFillTx/>
                <a:latin typeface="Arial"/>
                <a:ea typeface="+mn-ea"/>
                <a:cs typeface="+mn-cs"/>
              </a:rPr>
              <a:t>Syötteet</a:t>
            </a:r>
          </a:p>
        </p:txBody>
      </p:sp>
    </p:spTree>
    <p:extLst>
      <p:ext uri="{BB962C8B-B14F-4D97-AF65-F5344CB8AC3E}">
        <p14:creationId xmlns:p14="http://schemas.microsoft.com/office/powerpoint/2010/main" val="99337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5"/>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dirty="0"/>
              <a:t>Yhteistyön toimintamalli kokonaisuutena: roolit ja tehtävät</a:t>
            </a:r>
            <a:endParaRPr dirty="0"/>
          </a:p>
        </p:txBody>
      </p:sp>
      <p:sp>
        <p:nvSpPr>
          <p:cNvPr id="827" name="Google Shape;827;p15"/>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782320" y="277952"/>
            <a:ext cx="11129312" cy="962760"/>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a:t>Yhteistyön toimintamalli</a:t>
            </a:r>
            <a:endParaRP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12</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7" name="Google Shape;437;p6"/>
          <p:cNvSpPr txBox="1"/>
          <p:nvPr/>
        </p:nvSpPr>
        <p:spPr>
          <a:xfrm>
            <a:off x="6167999" y="601725"/>
            <a:ext cx="5853900" cy="5950200"/>
          </a:xfrm>
          <a:prstGeom prst="rect">
            <a:avLst/>
          </a:prstGeom>
          <a:noFill/>
          <a:ln>
            <a:noFill/>
          </a:ln>
        </p:spPr>
        <p:txBody>
          <a:bodyPr spcFirstLastPara="1" wrap="square" lIns="72000" tIns="72000" rIns="72000" bIns="72000" anchor="t" anchorCtr="0">
            <a:normAutofit/>
          </a:bodyPr>
          <a:lstStyle/>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cs typeface="Arial"/>
                <a:sym typeface="Arial"/>
              </a:rPr>
              <a:t>Toimijat, verkostot ja ekosysteemit:</a:t>
            </a:r>
            <a:endParaRPr kumimoji="0" sz="1800" b="0" i="0" u="none" strike="noStrike" kern="0" cap="none" spc="0" normalizeH="0" baseline="0" noProof="0" dirty="0">
              <a:ln>
                <a:noFill/>
              </a:ln>
              <a:solidFill>
                <a:schemeClr val="accent1"/>
              </a:solidFill>
              <a:effectLst/>
              <a:uLnTx/>
              <a:uFillTx/>
              <a:latin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80" b="0" i="0" u="none" strike="noStrike" kern="0" cap="none" spc="0" normalizeH="0" baseline="0" noProof="0" dirty="0">
                <a:ln>
                  <a:noFill/>
                </a:ln>
                <a:solidFill>
                  <a:srgbClr val="000000"/>
                </a:solidFill>
                <a:effectLst/>
                <a:uLnTx/>
                <a:uFillTx/>
                <a:latin typeface="Arial"/>
                <a:ea typeface="Arial"/>
                <a:cs typeface="Arial"/>
                <a:sym typeface="Arial"/>
              </a:rPr>
              <a:t>Kaikki toimijat ja toimijaryhmät, jotka tarvitsevat asetettujen ryhmien tukea tiedonhallinnan yhteistyössä</a:t>
            </a:r>
            <a:endParaRPr kumimoji="0" sz="1424" b="0" i="0" u="none" strike="noStrike" kern="0" cap="none" spc="0" normalizeH="0" baseline="0" noProof="0" dirty="0">
              <a:ln>
                <a:noFill/>
              </a:ln>
              <a:solidFill>
                <a:srgbClr val="000000"/>
              </a:solidFill>
              <a:effectLst/>
              <a:uLnTx/>
              <a:uFillTx/>
              <a:latin typeface="Arial"/>
              <a:ea typeface="Arial"/>
              <a:cs typeface="Arial"/>
              <a:sym typeface="Arial"/>
            </a:endParaRPr>
          </a:p>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ea typeface="Arial"/>
                <a:cs typeface="Arial"/>
                <a:sym typeface="Arial"/>
              </a:rPr>
              <a:t>Asetetut ryhmät:</a:t>
            </a:r>
            <a:endParaRPr kumimoji="0" sz="1600" b="0" i="0" u="none" strike="noStrike" kern="0" cap="none" spc="0" normalizeH="0" baseline="0" noProof="0" dirty="0">
              <a:ln>
                <a:noFill/>
              </a:ln>
              <a:solidFill>
                <a:schemeClr val="accent1"/>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00B0F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Tiedonhallinnan yhteistyö (tavoitteet &amp; strategiset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479A36"/>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Arkkitehtuuriyhteistyö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A34E96"/>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Digitaalinen turvallisuus (toimenpiteet)</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FF990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Kehittämisen ohjauksen yhteistyö</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L="541338" marR="0" lvl="1" indent="-185735" algn="l" defTabSz="914400" rtl="0" eaLnBrk="1" fontAlgn="auto" latinLnBrk="0" hangingPunct="1">
              <a:lnSpc>
                <a:spcPct val="110000"/>
              </a:lnSpc>
              <a:spcBef>
                <a:spcPts val="600"/>
              </a:spcBef>
              <a:spcAft>
                <a:spcPts val="0"/>
              </a:spcAft>
              <a:buClr>
                <a:srgbClr val="C00000"/>
              </a:buClr>
              <a:buSzPts val="2002"/>
              <a:buFont typeface="Arial Narrow"/>
              <a:buAutoNum type="arabicPeriod"/>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 ICT-Palvelujen ja palvelutuotannon ohjauksen yhteistyö</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a:p>
            <a:pPr marR="0" lvl="0" algn="l" defTabSz="914400" rtl="0" eaLnBrk="1" fontAlgn="auto" latinLnBrk="0" hangingPunct="1">
              <a:lnSpc>
                <a:spcPct val="110000"/>
              </a:lnSpc>
              <a:spcBef>
                <a:spcPts val="600"/>
              </a:spcBef>
              <a:spcAft>
                <a:spcPts val="0"/>
              </a:spcAft>
              <a:buClr>
                <a:srgbClr val="365ABD"/>
              </a:buClr>
              <a:buSzPts val="1820"/>
              <a:tabLst/>
              <a:defRPr/>
            </a:pPr>
            <a:r>
              <a:rPr kumimoji="0" lang="fi-FI" sz="2000" b="0" i="0" u="none" strike="noStrike" kern="0" cap="none" spc="0" normalizeH="0" baseline="0" noProof="0" dirty="0">
                <a:ln>
                  <a:noFill/>
                </a:ln>
                <a:solidFill>
                  <a:schemeClr val="accent1"/>
                </a:solidFill>
                <a:effectLst/>
                <a:uLnTx/>
                <a:uFillTx/>
                <a:latin typeface="Arial"/>
                <a:ea typeface="Arial"/>
                <a:cs typeface="Arial"/>
                <a:sym typeface="Arial"/>
              </a:rPr>
              <a:t>Sihteeristö ja koordinaatioryhmä:</a:t>
            </a:r>
            <a:endParaRPr kumimoji="0" sz="2000" b="0" i="0" u="none" strike="noStrike" kern="0" cap="none" spc="0" normalizeH="0" baseline="0" noProof="0" dirty="0">
              <a:ln>
                <a:noFill/>
              </a:ln>
              <a:solidFill>
                <a:schemeClr val="accent1"/>
              </a:solidFill>
              <a:effectLst/>
              <a:uLnTx/>
              <a:uFillTx/>
              <a:latin typeface="Arial"/>
              <a:ea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Sihteeristö on VM:n organisoima pysyvä resurssi, joka edistää yhteistyön toimintamallin toteuttamista ja tukee asetettujen ryhmien työtä</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641352" marR="0" lvl="1" indent="-285749" algn="l" defTabSz="914400" rtl="0" eaLnBrk="1" fontAlgn="auto" latinLnBrk="0" hangingPunct="1">
              <a:lnSpc>
                <a:spcPct val="110000"/>
              </a:lnSpc>
              <a:spcBef>
                <a:spcPts val="600"/>
              </a:spcBef>
              <a:spcAft>
                <a:spcPts val="0"/>
              </a:spcAft>
              <a:buClr>
                <a:srgbClr val="00B0F0"/>
              </a:buClr>
              <a:buSzPts val="2002"/>
              <a:buFont typeface="Arial"/>
              <a:buChar char="•"/>
              <a:tabLst/>
              <a:defRPr/>
            </a:pPr>
            <a:r>
              <a:rPr kumimoji="0" lang="fi-FI" sz="1424" b="0" i="0" u="none" strike="noStrike" kern="0" cap="none" spc="0" normalizeH="0" baseline="0" noProof="0" dirty="0">
                <a:ln>
                  <a:noFill/>
                </a:ln>
                <a:solidFill>
                  <a:srgbClr val="000000"/>
                </a:solidFill>
                <a:effectLst/>
                <a:uLnTx/>
                <a:uFillTx/>
                <a:latin typeface="Arial"/>
                <a:ea typeface="Arial"/>
                <a:cs typeface="Arial"/>
                <a:sym typeface="Arial"/>
              </a:rPr>
              <a:t>Koordinaatioryhmä on sihteeristön organisoima vaihtuvajäseninen ja joustavasti toimiva asiantuntijoiden ryhmä, joka tukee yhteydenpitoa verkostoihin ja ekosysteemeihin sekä yhteistyön toimintamallin toteuttamista ja kehittämistä kokonaisuutena</a:t>
            </a:r>
            <a:endParaRPr kumimoji="0" sz="1295"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defRPr/>
            </a:pPr>
            <a:r>
              <a:rPr lang="fi-FI" sz="1600" dirty="0">
                <a:solidFill>
                  <a:srgbClr val="365ABD"/>
                </a:solidFill>
              </a:rPr>
              <a:t>Koordinaatioryhmä ja Sihteeristö</a:t>
            </a:r>
            <a:endParaRPr lang="fi-FI" dirty="0"/>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58624"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608416" y="255512"/>
            <a:ext cx="11129312" cy="788271"/>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Toimijoiden roolit yhdessä kuvassa</a:t>
            </a:r>
            <a:endParaRPr dirty="0"/>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13</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buSzPts val="1200"/>
              <a:defRPr/>
            </a:pPr>
            <a:r>
              <a:rPr lang="fi-FI" sz="1600" dirty="0">
                <a:solidFill>
                  <a:srgbClr val="365ABD"/>
                </a:solidFill>
              </a:rPr>
              <a:t>Koordinaatioryhmä ja Sihteeristö</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58624"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26FD8BC3-03D4-46B7-9CAE-E20DB3AAEEF9}"/>
              </a:ext>
            </a:extLst>
          </p:cNvPr>
          <p:cNvSpPr/>
          <p:nvPr/>
        </p:nvSpPr>
        <p:spPr>
          <a:xfrm>
            <a:off x="6082977" y="1066223"/>
            <a:ext cx="5706283" cy="109001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1800" dirty="0">
                <a:solidFill>
                  <a:schemeClr val="tx1">
                    <a:lumMod val="85000"/>
                    <a:lumOff val="15000"/>
                  </a:schemeClr>
                </a:solidFill>
              </a:rPr>
              <a:t>Tuovat rajat ylittäviä tiedonhallinnan kehittämistarpeita käsiteltäväksi asetettaville ryhmille</a:t>
            </a:r>
          </a:p>
        </p:txBody>
      </p:sp>
      <p:sp>
        <p:nvSpPr>
          <p:cNvPr id="99" name="Nuoli: Oikea 98">
            <a:extLst>
              <a:ext uri="{FF2B5EF4-FFF2-40B4-BE49-F238E27FC236}">
                <a16:creationId xmlns:a16="http://schemas.microsoft.com/office/drawing/2014/main" id="{AD33D9A3-9B60-4876-9C0A-3FBA36D3E7B8}"/>
              </a:ext>
            </a:extLst>
          </p:cNvPr>
          <p:cNvSpPr/>
          <p:nvPr/>
        </p:nvSpPr>
        <p:spPr>
          <a:xfrm>
            <a:off x="5159904" y="1426267"/>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7" name="Suorakulmio 106">
            <a:extLst>
              <a:ext uri="{FF2B5EF4-FFF2-40B4-BE49-F238E27FC236}">
                <a16:creationId xmlns:a16="http://schemas.microsoft.com/office/drawing/2014/main" id="{91792C2C-079F-4EB3-855E-3235C34B974F}"/>
              </a:ext>
            </a:extLst>
          </p:cNvPr>
          <p:cNvSpPr/>
          <p:nvPr/>
        </p:nvSpPr>
        <p:spPr>
          <a:xfrm>
            <a:off x="6082977" y="2317069"/>
            <a:ext cx="5706283" cy="2394202"/>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1800" dirty="0">
                <a:solidFill>
                  <a:schemeClr val="tx1">
                    <a:lumMod val="85000"/>
                    <a:lumOff val="15000"/>
                  </a:schemeClr>
                </a:solidFill>
              </a:rPr>
              <a:t>Sihteeristö ottaa toimijoiden verkostojen ja ekosysteemien syötteet vastaan, tukee asetettujen ryhmien työtä ja fasilitoi syötteiden käsittelyä sekä arvioi ja kehittää toimintamallia kokonaisuutena</a:t>
            </a:r>
          </a:p>
          <a:p>
            <a:pPr marL="114300" lvl="0">
              <a:lnSpc>
                <a:spcPct val="90000"/>
              </a:lnSpc>
              <a:spcBef>
                <a:spcPts val="1200"/>
              </a:spcBef>
              <a:buClr>
                <a:schemeClr val="bg2"/>
              </a:buClr>
              <a:buSzPts val="1800"/>
            </a:pPr>
            <a:r>
              <a:rPr lang="fi-FI" sz="1800" dirty="0">
                <a:solidFill>
                  <a:schemeClr val="tx1">
                    <a:lumMod val="85000"/>
                    <a:lumOff val="15000"/>
                  </a:schemeClr>
                </a:solidFill>
              </a:rPr>
              <a:t>Koordinaatioryhmä osallistuu asiantuntemuksensa puitteissa syötteiden valmisteluun ja käsittelyyn sekä toimintamallin arviointiin ja kehittämiseen.</a:t>
            </a:r>
          </a:p>
        </p:txBody>
      </p:sp>
      <p:sp>
        <p:nvSpPr>
          <p:cNvPr id="108" name="Nuoli: Oikea 107">
            <a:extLst>
              <a:ext uri="{FF2B5EF4-FFF2-40B4-BE49-F238E27FC236}">
                <a16:creationId xmlns:a16="http://schemas.microsoft.com/office/drawing/2014/main" id="{1EB6BFC7-00AC-4778-8BB8-1227CB547C9C}"/>
              </a:ext>
            </a:extLst>
          </p:cNvPr>
          <p:cNvSpPr/>
          <p:nvPr/>
        </p:nvSpPr>
        <p:spPr>
          <a:xfrm>
            <a:off x="5159904" y="3186422"/>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9" name="Suorakulmio 108">
            <a:extLst>
              <a:ext uri="{FF2B5EF4-FFF2-40B4-BE49-F238E27FC236}">
                <a16:creationId xmlns:a16="http://schemas.microsoft.com/office/drawing/2014/main" id="{89BA1661-EAB7-455F-B245-0477A9850547}"/>
              </a:ext>
            </a:extLst>
          </p:cNvPr>
          <p:cNvSpPr/>
          <p:nvPr/>
        </p:nvSpPr>
        <p:spPr>
          <a:xfrm>
            <a:off x="6082977" y="4884821"/>
            <a:ext cx="5706283" cy="132260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a:lnSpc>
                <a:spcPct val="90000"/>
              </a:lnSpc>
              <a:spcBef>
                <a:spcPts val="1200"/>
              </a:spcBef>
              <a:buClr>
                <a:schemeClr val="bg2"/>
              </a:buClr>
              <a:buSzPts val="1800"/>
            </a:pPr>
            <a:r>
              <a:rPr lang="fi-FI" sz="1800" dirty="0">
                <a:solidFill>
                  <a:schemeClr val="tx1">
                    <a:lumMod val="85000"/>
                    <a:lumOff val="15000"/>
                  </a:schemeClr>
                </a:solidFill>
              </a:rPr>
              <a:t>Ylläpitävät ja seuraavat tilannekuvaa, vastaavat toimijoilta, verkostoilta ja ekosysteemeiltä tuleviin syötteisiin sekä edistävät julkisen tiedonhallinnan yhteistyötä roolinsa ja tehtävänsä puitteissa</a:t>
            </a:r>
          </a:p>
        </p:txBody>
      </p:sp>
      <p:sp>
        <p:nvSpPr>
          <p:cNvPr id="110" name="Nuoli: Oikea 109">
            <a:extLst>
              <a:ext uri="{FF2B5EF4-FFF2-40B4-BE49-F238E27FC236}">
                <a16:creationId xmlns:a16="http://schemas.microsoft.com/office/drawing/2014/main" id="{D5562A99-E00B-40E5-853E-B751E2D5FA76}"/>
              </a:ext>
            </a:extLst>
          </p:cNvPr>
          <p:cNvSpPr/>
          <p:nvPr/>
        </p:nvSpPr>
        <p:spPr>
          <a:xfrm>
            <a:off x="5159904" y="5007889"/>
            <a:ext cx="761112" cy="51636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740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14</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4206750"/>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745889"/>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defRPr/>
            </a:pPr>
            <a:r>
              <a:rPr lang="fi-FI" sz="1600" dirty="0">
                <a:solidFill>
                  <a:srgbClr val="365ABD"/>
                </a:solidFill>
              </a:rPr>
              <a:t>Koordinaatioryhmä ja Sihteeristö</a:t>
            </a:r>
            <a:endParaRPr lang="fi-FI" dirty="0"/>
          </a:p>
        </p:txBody>
      </p:sp>
      <p:sp>
        <p:nvSpPr>
          <p:cNvPr id="441" name="Google Shape;441;p6"/>
          <p:cNvSpPr/>
          <p:nvPr/>
        </p:nvSpPr>
        <p:spPr>
          <a:xfrm>
            <a:off x="389717" y="267140"/>
            <a:ext cx="4379757"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3600" b="1"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3600" b="1"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632556"/>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632556"/>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632556"/>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632556"/>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632556"/>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20860"/>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24916"/>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24916"/>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24916"/>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24916"/>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3370291"/>
            <a:ext cx="432000" cy="432000"/>
          </a:xfrm>
          <a:prstGeom prst="rect">
            <a:avLst/>
          </a:prstGeom>
          <a:noFill/>
          <a:ln>
            <a:noFill/>
          </a:ln>
        </p:spPr>
      </p:pic>
      <p:cxnSp>
        <p:nvCxnSpPr>
          <p:cNvPr id="526" name="Google Shape;526;p6"/>
          <p:cNvCxnSpPr/>
          <p:nvPr/>
        </p:nvCxnSpPr>
        <p:spPr>
          <a:xfrm>
            <a:off x="4291062" y="2496624"/>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496624"/>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299988" y="2369880"/>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2316604"/>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3321969"/>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6096000" y="375856"/>
            <a:ext cx="5706283" cy="5576157"/>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2400" dirty="0">
                <a:solidFill>
                  <a:schemeClr val="accent1"/>
                </a:solidFill>
              </a:rPr>
              <a:t>Toimijat, verkostot ja ekosysteemit</a:t>
            </a:r>
            <a:endParaRPr lang="fi-FI" sz="2000" dirty="0">
              <a:solidFill>
                <a:schemeClr val="accent1"/>
              </a:solidFill>
            </a:endParaRP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Toimijoita, verkostoja ja ekosysteemejä ovat kaikki julkisen hallinnon toimijat ja toimijaryhmät, jotka tarvitsevat asetettujen ryhmien tukea tiedonhallinnan yhteistyön edistämisessä</a:t>
            </a: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Toimijat, verkostot ja ekosysteemit pyrkivät lähtökohtaisesti ratkaisemaan tiedonhallinnan kehittämistarpeensa omin voimin omalla hallinnonalallaan ja verkostojensa tuella</a:t>
            </a:r>
          </a:p>
          <a:p>
            <a:pPr marL="358775" lvl="0" indent="-244475">
              <a:lnSpc>
                <a:spcPct val="90000"/>
              </a:lnSpc>
              <a:spcBef>
                <a:spcPts val="1200"/>
              </a:spcBef>
              <a:buClr>
                <a:schemeClr val="bg2"/>
              </a:buClr>
              <a:buSzPts val="1800"/>
              <a:buChar char="•"/>
            </a:pPr>
            <a:r>
              <a:rPr lang="fi-FI" sz="2000" dirty="0">
                <a:solidFill>
                  <a:schemeClr val="tx1">
                    <a:lumMod val="85000"/>
                    <a:lumOff val="15000"/>
                  </a:schemeClr>
                </a:solidFill>
              </a:rPr>
              <a:t>Silloin kun tiedonhallinnan kehittämistarpeita ei voida ratkaista omin voimin, voivat toimijat, verkostot ja ekosysteemit viedä asiansa käsiteltäväksi asetettaville ryhmille lähettämällä syötteen sihteeristölle jäljempänä kuvatulla tavalla</a:t>
            </a:r>
          </a:p>
        </p:txBody>
      </p:sp>
      <p:sp>
        <p:nvSpPr>
          <p:cNvPr id="6" name="Nuoli: Oikea 5">
            <a:extLst>
              <a:ext uri="{FF2B5EF4-FFF2-40B4-BE49-F238E27FC236}">
                <a16:creationId xmlns:a16="http://schemas.microsoft.com/office/drawing/2014/main" id="{5C9CB4AA-19C8-48DF-AB5B-E02095140A78}"/>
              </a:ext>
            </a:extLst>
          </p:cNvPr>
          <p:cNvSpPr/>
          <p:nvPr/>
        </p:nvSpPr>
        <p:spPr>
          <a:xfrm>
            <a:off x="4835661" y="496335"/>
            <a:ext cx="1182736"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6763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4"/>
          <p:cNvSpPr txBox="1">
            <a:spLocks noGrp="1"/>
          </p:cNvSpPr>
          <p:nvPr>
            <p:ph type="title"/>
          </p:nvPr>
        </p:nvSpPr>
        <p:spPr>
          <a:xfrm>
            <a:off x="782320" y="306000"/>
            <a:ext cx="10571480" cy="1325563"/>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a:t>Toimijat, verkostot ja ekosysteemit: esimerkkejä</a:t>
            </a:r>
            <a:endParaRPr/>
          </a:p>
        </p:txBody>
      </p:sp>
      <p:sp>
        <p:nvSpPr>
          <p:cNvPr id="993" name="Google Shape;993;p4"/>
          <p:cNvSpPr txBox="1">
            <a:spLocks noGrp="1"/>
          </p:cNvSpPr>
          <p:nvPr>
            <p:ph type="body" idx="1"/>
          </p:nvPr>
        </p:nvSpPr>
        <p:spPr>
          <a:xfrm>
            <a:off x="782320" y="1762761"/>
            <a:ext cx="10571480" cy="42480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200"/>
              </a:spcBef>
              <a:spcAft>
                <a:spcPts val="0"/>
              </a:spcAft>
              <a:buSzPts val="1800"/>
              <a:buChar char="•"/>
            </a:pPr>
            <a:r>
              <a:rPr lang="fi-FI" dirty="0"/>
              <a:t>Kaikki lainsäädännön valmistelijat, joiden valmistelutyö edellyttää hallinnonalojen rajat ylittävää yhteistyötä tai julkisen tiedonhallinnan verkostojen ja ekosysteemien kuulemista</a:t>
            </a:r>
            <a:endParaRPr dirty="0"/>
          </a:p>
          <a:p>
            <a:pPr marL="457200" lvl="0" indent="-342900" algn="l" rtl="0">
              <a:lnSpc>
                <a:spcPct val="90000"/>
              </a:lnSpc>
              <a:spcBef>
                <a:spcPts val="1200"/>
              </a:spcBef>
              <a:spcAft>
                <a:spcPts val="0"/>
              </a:spcAft>
              <a:buSzPts val="1800"/>
              <a:buChar char="•"/>
            </a:pPr>
            <a:r>
              <a:rPr lang="fi-FI" dirty="0"/>
              <a:t>Kaikki julkisen hallinnon tiedonhallinnan asiakokonaisuudet, esimerkiksi:</a:t>
            </a:r>
            <a:endParaRPr dirty="0"/>
          </a:p>
          <a:p>
            <a:pPr marL="914400" lvl="1" indent="-342900" algn="l" rtl="0">
              <a:lnSpc>
                <a:spcPct val="90000"/>
              </a:lnSpc>
              <a:spcBef>
                <a:spcPts val="1200"/>
              </a:spcBef>
              <a:spcAft>
                <a:spcPts val="0"/>
              </a:spcAft>
              <a:buSzPts val="1800"/>
              <a:buChar char="•"/>
            </a:pPr>
            <a:r>
              <a:rPr lang="fi-FI" dirty="0"/>
              <a:t>Läheisen kuoleman ekosysteemi</a:t>
            </a:r>
          </a:p>
          <a:p>
            <a:pPr marL="914400" lvl="1" indent="-342900" algn="l" rtl="0">
              <a:lnSpc>
                <a:spcPct val="90000"/>
              </a:lnSpc>
              <a:spcBef>
                <a:spcPts val="1200"/>
              </a:spcBef>
              <a:spcAft>
                <a:spcPts val="0"/>
              </a:spcAft>
              <a:buSzPts val="1800"/>
              <a:buChar char="•"/>
            </a:pPr>
            <a:r>
              <a:rPr lang="fi-FI" dirty="0"/>
              <a:t>Rakennetun ympäristön ekosysteemi</a:t>
            </a:r>
          </a:p>
          <a:p>
            <a:pPr marL="914400" lvl="1" indent="-342900" algn="l" rtl="0">
              <a:lnSpc>
                <a:spcPct val="90000"/>
              </a:lnSpc>
              <a:spcBef>
                <a:spcPts val="1200"/>
              </a:spcBef>
              <a:spcAft>
                <a:spcPts val="0"/>
              </a:spcAft>
              <a:buSzPts val="1800"/>
              <a:buChar char="•"/>
            </a:pPr>
            <a:r>
              <a:rPr lang="fi-FI" dirty="0"/>
              <a:t>….</a:t>
            </a:r>
            <a:endParaRPr dirty="0"/>
          </a:p>
          <a:p>
            <a:pPr marL="914400" lvl="1" indent="-342900" algn="l" rtl="0">
              <a:lnSpc>
                <a:spcPct val="90000"/>
              </a:lnSpc>
              <a:spcBef>
                <a:spcPts val="1200"/>
              </a:spcBef>
              <a:spcAft>
                <a:spcPts val="0"/>
              </a:spcAft>
              <a:buSzPts val="1800"/>
              <a:buChar char="•"/>
            </a:pPr>
            <a:r>
              <a:rPr lang="fi-FI" dirty="0"/>
              <a:t>…</a:t>
            </a:r>
            <a:endParaRPr dirty="0"/>
          </a:p>
          <a:p>
            <a:pPr marL="914400" lvl="1" indent="-342900" algn="l" rtl="0">
              <a:lnSpc>
                <a:spcPct val="90000"/>
              </a:lnSpc>
              <a:spcBef>
                <a:spcPts val="1200"/>
              </a:spcBef>
              <a:spcAft>
                <a:spcPts val="0"/>
              </a:spcAft>
              <a:buSzPts val="1800"/>
              <a:buChar char="•"/>
            </a:pPr>
            <a:r>
              <a:rPr lang="fi-FI" dirty="0"/>
              <a:t>Kansalliset digi- ja robotiikka-alan kehittämisohjelmat</a:t>
            </a:r>
            <a:endParaRPr dirty="0"/>
          </a:p>
        </p:txBody>
      </p:sp>
      <p:sp>
        <p:nvSpPr>
          <p:cNvPr id="994" name="Google Shape;994;p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15</a:t>
            </a:fld>
            <a:endParaRPr/>
          </a:p>
        </p:txBody>
      </p:sp>
      <p:sp>
        <p:nvSpPr>
          <p:cNvPr id="995" name="Google Shape;995;p4"/>
          <p:cNvSpPr/>
          <p:nvPr/>
        </p:nvSpPr>
        <p:spPr>
          <a:xfrm>
            <a:off x="7735936" y="1565138"/>
            <a:ext cx="3831504" cy="3668819"/>
          </a:xfrm>
          <a:prstGeom prst="rect">
            <a:avLst/>
          </a:prstGeom>
          <a:solidFill>
            <a:srgbClr val="FFFF00"/>
          </a:solidFill>
          <a:ln w="25400" cap="flat" cmpd="sng">
            <a:solidFill>
              <a:srgbClr val="274189"/>
            </a:solidFill>
            <a:prstDash val="solid"/>
            <a:round/>
            <a:headEnd type="none" w="sm" len="sm"/>
            <a:tailEnd type="none" w="sm" len="sm"/>
          </a:ln>
        </p:spPr>
        <p:txBody>
          <a:bodyPr spcFirstLastPara="1" wrap="square" lIns="91425" tIns="45700" rIns="91425" bIns="45700" anchor="ctr" anchorCtr="0">
            <a:noAutofit/>
          </a:bodyPr>
          <a:lstStyle/>
          <a:p>
            <a:pPr algn="ctr"/>
            <a:r>
              <a:rPr lang="fi-FI" sz="1400" b="0" i="0" u="none" strike="noStrike" cap="none" dirty="0">
                <a:solidFill>
                  <a:schemeClr val="dk1"/>
                </a:solidFill>
                <a:latin typeface="Arial"/>
                <a:ea typeface="Arial"/>
                <a:cs typeface="Arial"/>
                <a:sym typeface="Arial"/>
              </a:rPr>
              <a:t>Tähän </a:t>
            </a:r>
            <a:r>
              <a:rPr lang="fi-FI" dirty="0">
                <a:solidFill>
                  <a:schemeClr val="dk1"/>
                </a:solidFill>
              </a:rPr>
              <a:t>diaan on tarkoitus lisätä riittävän yleisellä tasolla oleva kuvaus </a:t>
            </a:r>
            <a:r>
              <a:rPr lang="fi-FI" sz="1400" b="0" i="0" u="none" strike="noStrike" cap="none" dirty="0">
                <a:solidFill>
                  <a:schemeClr val="dk1"/>
                </a:solidFill>
                <a:latin typeface="Arial"/>
                <a:ea typeface="Arial"/>
                <a:cs typeface="Arial"/>
                <a:sym typeface="Arial"/>
              </a:rPr>
              <a:t>keskeisistä tunnistetuista verkostoista ja ekosysteemeistä. Esimerkiksi lista palveluittain, toimialoittain, teemoittain, hallitusohjelmittain tai vastaavasti.</a:t>
            </a:r>
            <a:r>
              <a:rPr lang="fi-FI" dirty="0">
                <a:solidFill>
                  <a:schemeClr val="dk1"/>
                </a:solidFill>
              </a:rPr>
              <a:t> </a:t>
            </a:r>
          </a:p>
          <a:p>
            <a:pPr algn="ctr"/>
            <a:endParaRPr lang="fi-FI" dirty="0">
              <a:solidFill>
                <a:schemeClr val="dk1"/>
              </a:solidFill>
            </a:endParaRPr>
          </a:p>
          <a:p>
            <a:pPr algn="ctr"/>
            <a:r>
              <a:rPr lang="fi-FI" sz="1400" b="0" i="0" u="none" strike="noStrike" cap="none" dirty="0">
                <a:solidFill>
                  <a:schemeClr val="dk1"/>
                </a:solidFill>
                <a:latin typeface="Arial"/>
                <a:ea typeface="Arial"/>
                <a:cs typeface="Arial"/>
                <a:sym typeface="Arial"/>
              </a:rPr>
              <a:t>Käytännössä sihteeristön ja koordinaatioryhmän pitää </a:t>
            </a:r>
            <a:r>
              <a:rPr lang="fi-FI" dirty="0">
                <a:solidFill>
                  <a:schemeClr val="dk1"/>
                </a:solidFill>
              </a:rPr>
              <a:t>jatkossa tunnistaa</a:t>
            </a:r>
            <a:r>
              <a:rPr lang="fi-FI" sz="1400" b="0" i="0" u="none" strike="noStrike" cap="none" dirty="0">
                <a:solidFill>
                  <a:schemeClr val="dk1"/>
                </a:solidFill>
                <a:latin typeface="Arial"/>
                <a:ea typeface="Arial"/>
                <a:cs typeface="Arial"/>
                <a:sym typeface="Arial"/>
              </a:rPr>
              <a:t> aihekohtaisesti ja tarpeeseen keskeiset verkostot käsittelyiden aikana.</a:t>
            </a:r>
            <a:r>
              <a:rPr lang="fi-FI" dirty="0"/>
              <a:t> Kaikkia toimijoita ja verkostoja ei voida tässä kuvata.</a:t>
            </a:r>
          </a:p>
          <a:p>
            <a:pPr algn="ctr"/>
            <a:endParaRPr lang="fi-FI" dirty="0"/>
          </a:p>
          <a:p>
            <a:pPr algn="ctr"/>
            <a:r>
              <a:rPr lang="fi-FI" dirty="0"/>
              <a:t>Ehdotuksia, miten tämä dia kannattaisi rakentaa? Ehdotuksia listattaviksi verkostoiksi?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16</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4206750"/>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745889"/>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2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529963" y="753619"/>
            <a:ext cx="4239511" cy="48530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1600" b="0"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223039"/>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223039"/>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223039"/>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223039"/>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223039"/>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20860"/>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24916"/>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24916"/>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24916"/>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24916"/>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3370291"/>
            <a:ext cx="432000" cy="432000"/>
          </a:xfrm>
          <a:prstGeom prst="rect">
            <a:avLst/>
          </a:prstGeom>
          <a:noFill/>
          <a:ln>
            <a:noFill/>
          </a:ln>
        </p:spPr>
      </p:pic>
      <p:cxnSp>
        <p:nvCxnSpPr>
          <p:cNvPr id="526" name="Google Shape;526;p6"/>
          <p:cNvCxnSpPr/>
          <p:nvPr/>
        </p:nvCxnSpPr>
        <p:spPr>
          <a:xfrm>
            <a:off x="4291062" y="2496624"/>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496624"/>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338734" y="2369880"/>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2316604"/>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3321969"/>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5915416" y="207564"/>
            <a:ext cx="5886867" cy="5991284"/>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rgbClr val="365ABD"/>
              </a:buClr>
              <a:buSzPts val="1800"/>
            </a:pPr>
            <a:r>
              <a:rPr lang="fi-FI" sz="2400" dirty="0">
                <a:solidFill>
                  <a:schemeClr val="accent1"/>
                </a:solidFill>
                <a:cs typeface="Arial"/>
              </a:rPr>
              <a:t>Koordinaatioryhmä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Sihteeristön organisoima vaihtuvajäseninen ja joustavasti toimiva asiantuntijoiden ryhmä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Osallistuu asiantuntemuksensa puitteissa syötteiden valmisteluun ja käsittelyyn yhteistyössä toimijoiden, verkostojen ja ekosysteemien kanssa</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Tukee sihteeristöä yhteistyön toimintamallin toteuttamisessa ja kehittämisessä kokonaisuutena</a:t>
            </a:r>
          </a:p>
          <a:p>
            <a:pPr marL="114300" lvl="0">
              <a:lnSpc>
                <a:spcPct val="90000"/>
              </a:lnSpc>
              <a:spcBef>
                <a:spcPts val="600"/>
              </a:spcBef>
              <a:buClr>
                <a:srgbClr val="365ABD"/>
              </a:buClr>
              <a:buSzPts val="1800"/>
            </a:pPr>
            <a:r>
              <a:rPr lang="fi-FI" sz="2400" dirty="0">
                <a:solidFill>
                  <a:schemeClr val="accent1"/>
                </a:solidFill>
                <a:cs typeface="Arial"/>
              </a:rPr>
              <a:t>Sihteeristö</a:t>
            </a:r>
            <a:endParaRPr lang="fi-FI" sz="1800" dirty="0">
              <a:solidFill>
                <a:schemeClr val="accent1"/>
              </a:solidFill>
              <a:cs typeface="Arial"/>
            </a:endParaRP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VM:n organisoima asetettu resurssi</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Valmistelee ja tukee asetettujen ryhmien työtä</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Ottaa vastaan syötteitä toimijoilta, verkostoilta ja ekosysteemeiltä ja valmistelee ne asetettujen ryhmien käsiteltäväksi</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Edistää syötteiden käsittelyä asetettavissa työryhmissä yhteistyössä toimijoiden, verkostojen ja ekosysteemien kanssa</a:t>
            </a:r>
          </a:p>
          <a:p>
            <a:pPr marL="457200" lvl="0" indent="-342900">
              <a:lnSpc>
                <a:spcPct val="90000"/>
              </a:lnSpc>
              <a:spcBef>
                <a:spcPts val="600"/>
              </a:spcBef>
              <a:buClr>
                <a:srgbClr val="365ABD"/>
              </a:buClr>
              <a:buSzPts val="1800"/>
              <a:buFont typeface="Arial"/>
              <a:buChar char="•"/>
            </a:pPr>
            <a:r>
              <a:rPr lang="fi-FI" sz="1800" dirty="0">
                <a:solidFill>
                  <a:srgbClr val="000000"/>
                </a:solidFill>
                <a:cs typeface="Arial"/>
              </a:rPr>
              <a:t>Arvioi ja kehittää yhteistyön toimintamallia asetettujen tavoitteiden mukaisesti</a:t>
            </a:r>
          </a:p>
        </p:txBody>
      </p:sp>
      <p:sp>
        <p:nvSpPr>
          <p:cNvPr id="6" name="Nuoli: Oikea 5">
            <a:extLst>
              <a:ext uri="{FF2B5EF4-FFF2-40B4-BE49-F238E27FC236}">
                <a16:creationId xmlns:a16="http://schemas.microsoft.com/office/drawing/2014/main" id="{5C9CB4AA-19C8-48DF-AB5B-E02095140A78}"/>
              </a:ext>
            </a:extLst>
          </p:cNvPr>
          <p:cNvSpPr/>
          <p:nvPr/>
        </p:nvSpPr>
        <p:spPr>
          <a:xfrm>
            <a:off x="4880911" y="2204916"/>
            <a:ext cx="925835"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75420F4B-4328-4140-AC5C-E5A447BABCBB}"/>
              </a:ext>
            </a:extLst>
          </p:cNvPr>
          <p:cNvSpPr/>
          <p:nvPr/>
        </p:nvSpPr>
        <p:spPr>
          <a:xfrm>
            <a:off x="245663" y="2080739"/>
            <a:ext cx="4435132" cy="1200329"/>
          </a:xfrm>
          <a:prstGeom prst="rect">
            <a:avLst/>
          </a:prstGeom>
        </p:spPr>
        <p:txBody>
          <a:bodyPr wrap="square">
            <a:spAutoFit/>
          </a:bodyPr>
          <a:lstStyle/>
          <a:p>
            <a:pPr algn="ctr">
              <a:buSzPts val="1200"/>
              <a:defRPr/>
            </a:pPr>
            <a:r>
              <a:rPr lang="fi-FI" sz="3600" b="1" dirty="0">
                <a:solidFill>
                  <a:srgbClr val="365ABD"/>
                </a:solidFill>
              </a:rPr>
              <a:t>Koordinaatioryhmä</a:t>
            </a:r>
          </a:p>
          <a:p>
            <a:pPr lvl="0" algn="ctr">
              <a:buSzPts val="1200"/>
              <a:defRPr/>
            </a:pPr>
            <a:r>
              <a:rPr lang="fi-FI" sz="3600" b="1" dirty="0">
                <a:solidFill>
                  <a:srgbClr val="365ABD"/>
                </a:solidFill>
              </a:rPr>
              <a:t>ja sihteeristö</a:t>
            </a:r>
          </a:p>
        </p:txBody>
      </p:sp>
    </p:spTree>
    <p:extLst>
      <p:ext uri="{BB962C8B-B14F-4D97-AF65-F5344CB8AC3E}">
        <p14:creationId xmlns:p14="http://schemas.microsoft.com/office/powerpoint/2010/main" val="156927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98" name="Google Shape;441;p6">
            <a:extLst>
              <a:ext uri="{FF2B5EF4-FFF2-40B4-BE49-F238E27FC236}">
                <a16:creationId xmlns:a16="http://schemas.microsoft.com/office/drawing/2014/main" id="{2AC912E6-300E-4471-A589-DDB9A63EDD47}"/>
              </a:ext>
            </a:extLst>
          </p:cNvPr>
          <p:cNvSpPr/>
          <p:nvPr/>
        </p:nvSpPr>
        <p:spPr>
          <a:xfrm>
            <a:off x="529963" y="719960"/>
            <a:ext cx="4239511" cy="48530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Toimijat, verkostot ja ekosysteemit</a:t>
            </a:r>
            <a:endParaRPr kumimoji="0" sz="1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17</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194718" y="3730527"/>
            <a:ext cx="2880320" cy="2058803"/>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36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0" name="Google Shape;440;p6"/>
          <p:cNvSpPr/>
          <p:nvPr/>
        </p:nvSpPr>
        <p:spPr>
          <a:xfrm>
            <a:off x="1194718" y="2269054"/>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algn="ctr">
              <a:buSzPts val="1200"/>
              <a:defRPr/>
            </a:pPr>
            <a:r>
              <a:rPr lang="fi-FI" sz="1600" dirty="0">
                <a:solidFill>
                  <a:srgbClr val="365ABD"/>
                </a:solidFill>
              </a:rPr>
              <a:t>Koordinaatioryhmä</a:t>
            </a:r>
            <a:endParaRPr lang="fi-FI" sz="1200" dirty="0">
              <a:solidFill>
                <a:srgbClr val="365ABD"/>
              </a:solidFil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fi-FI" sz="1600" dirty="0">
                <a:solidFill>
                  <a:srgbClr val="365ABD"/>
                </a:solidFill>
              </a:rPr>
              <a:t>j</a:t>
            </a: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a sihteeristö</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762670" y="1155721"/>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1585303" y="1155721"/>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407936" y="1155721"/>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230569" y="1155721"/>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053204" y="1155721"/>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346846" y="4615252"/>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1556568" y="5119308"/>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108037" y="5119308"/>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2659506" y="5119308"/>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210974" y="5119308"/>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2706885" y="2893456"/>
            <a:ext cx="432000" cy="432000"/>
          </a:xfrm>
          <a:prstGeom prst="rect">
            <a:avLst/>
          </a:prstGeom>
          <a:noFill/>
          <a:ln>
            <a:noFill/>
          </a:ln>
        </p:spPr>
      </p:pic>
      <p:cxnSp>
        <p:nvCxnSpPr>
          <p:cNvPr id="526" name="Google Shape;526;p6"/>
          <p:cNvCxnSpPr/>
          <p:nvPr/>
        </p:nvCxnSpPr>
        <p:spPr>
          <a:xfrm>
            <a:off x="4291062" y="2019789"/>
            <a:ext cx="12700" cy="2952328"/>
          </a:xfrm>
          <a:prstGeom prst="curvedConnector3">
            <a:avLst>
              <a:gd name="adj1" fmla="val 5861764"/>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906686" y="2019789"/>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338734" y="18930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498975" y="1839769"/>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115636" y="2845134"/>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5" name="Suorakulmio 4">
            <a:extLst>
              <a:ext uri="{FF2B5EF4-FFF2-40B4-BE49-F238E27FC236}">
                <a16:creationId xmlns:a16="http://schemas.microsoft.com/office/drawing/2014/main" id="{1C9532BF-619A-4357-928D-001642CDA299}"/>
              </a:ext>
            </a:extLst>
          </p:cNvPr>
          <p:cNvSpPr/>
          <p:nvPr/>
        </p:nvSpPr>
        <p:spPr>
          <a:xfrm>
            <a:off x="5921602" y="600250"/>
            <a:ext cx="5880681" cy="48468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114300" lvl="0">
              <a:lnSpc>
                <a:spcPct val="90000"/>
              </a:lnSpc>
              <a:spcBef>
                <a:spcPts val="1200"/>
              </a:spcBef>
              <a:buClr>
                <a:schemeClr val="bg2"/>
              </a:buClr>
              <a:buSzPts val="1800"/>
            </a:pPr>
            <a:r>
              <a:rPr lang="fi-FI" sz="3200" dirty="0">
                <a:solidFill>
                  <a:schemeClr val="accent1"/>
                </a:solidFill>
              </a:rPr>
              <a:t>Asetetut ryhmät</a:t>
            </a:r>
            <a:endParaRPr lang="fi-FI" sz="2400" dirty="0">
              <a:solidFill>
                <a:schemeClr val="accent1"/>
              </a:solidFill>
            </a:endParaRP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Määräkausiksi valittavia ja VM:n järjestämiä työryhmiä </a:t>
            </a: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Ylläpitävät ja seuraavat tilannekuvaa sekä edistävät julkisen tiedonhallinnan yhteistyötä roolinsa ja tehtävänsä puitteissa</a:t>
            </a:r>
          </a:p>
          <a:p>
            <a:pPr marL="358775" lvl="0" indent="-244475">
              <a:lnSpc>
                <a:spcPct val="90000"/>
              </a:lnSpc>
              <a:spcBef>
                <a:spcPts val="1200"/>
              </a:spcBef>
              <a:buClr>
                <a:schemeClr val="bg2"/>
              </a:buClr>
              <a:buSzPts val="1800"/>
              <a:buChar char="•"/>
            </a:pPr>
            <a:r>
              <a:rPr lang="fi-FI" sz="2400" dirty="0">
                <a:solidFill>
                  <a:schemeClr val="tx1">
                    <a:lumMod val="85000"/>
                    <a:lumOff val="15000"/>
                  </a:schemeClr>
                </a:solidFill>
              </a:rPr>
              <a:t>Vastaavat sihteeristön ja koordinaatioryhmän tuella toimijoilta, verkostoilta ja ekosysteemeiltä tuleviin syötteisiin</a:t>
            </a:r>
          </a:p>
        </p:txBody>
      </p:sp>
      <p:sp>
        <p:nvSpPr>
          <p:cNvPr id="6" name="Nuoli: Oikea 5">
            <a:extLst>
              <a:ext uri="{FF2B5EF4-FFF2-40B4-BE49-F238E27FC236}">
                <a16:creationId xmlns:a16="http://schemas.microsoft.com/office/drawing/2014/main" id="{5C9CB4AA-19C8-48DF-AB5B-E02095140A78}"/>
              </a:ext>
            </a:extLst>
          </p:cNvPr>
          <p:cNvSpPr/>
          <p:nvPr/>
        </p:nvSpPr>
        <p:spPr>
          <a:xfrm>
            <a:off x="4557260" y="3768862"/>
            <a:ext cx="1182736" cy="77415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95A9DA90-12A3-49B4-A0DE-2F3CB19B9537}"/>
              </a:ext>
            </a:extLst>
          </p:cNvPr>
          <p:cNvSpPr/>
          <p:nvPr/>
        </p:nvSpPr>
        <p:spPr>
          <a:xfrm>
            <a:off x="526154" y="3810435"/>
            <a:ext cx="4045281" cy="646331"/>
          </a:xfrm>
          <a:prstGeom prst="rect">
            <a:avLst/>
          </a:prstGeom>
        </p:spPr>
        <p:txBody>
          <a:bodyPr wrap="square">
            <a:spAutoFit/>
          </a:bodyPr>
          <a:lstStyle/>
          <a:p>
            <a:pPr lvl="0" algn="ctr">
              <a:buSzPts val="1200"/>
              <a:defRPr/>
            </a:pPr>
            <a:r>
              <a:rPr lang="fi-FI" sz="3600" b="1" dirty="0">
                <a:solidFill>
                  <a:srgbClr val="365ABD"/>
                </a:solidFill>
              </a:rPr>
              <a:t>Asetetut ryhmät</a:t>
            </a:r>
          </a:p>
        </p:txBody>
      </p:sp>
    </p:spTree>
    <p:extLst>
      <p:ext uri="{BB962C8B-B14F-4D97-AF65-F5344CB8AC3E}">
        <p14:creationId xmlns:p14="http://schemas.microsoft.com/office/powerpoint/2010/main" val="27532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7f30ea1491_0_0"/>
          <p:cNvSpPr txBox="1">
            <a:spLocks noGrp="1"/>
          </p:cNvSpPr>
          <p:nvPr>
            <p:ph type="title"/>
          </p:nvPr>
        </p:nvSpPr>
        <p:spPr>
          <a:xfrm>
            <a:off x="782320" y="176974"/>
            <a:ext cx="10571400" cy="1005524"/>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Asetettujen ryhmien roolit ja tavoitteet</a:t>
            </a:r>
            <a:endParaRPr dirty="0"/>
          </a:p>
        </p:txBody>
      </p:sp>
      <p:sp>
        <p:nvSpPr>
          <p:cNvPr id="1022" name="Google Shape;1022;g7f30ea1491_0_0"/>
          <p:cNvSpPr txBox="1">
            <a:spLocks noGrp="1"/>
          </p:cNvSpPr>
          <p:nvPr>
            <p:ph type="sldNum" idx="12"/>
          </p:nvPr>
        </p:nvSpPr>
        <p:spPr>
          <a:xfrm>
            <a:off x="781200" y="6453336"/>
            <a:ext cx="36690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Pts val="900"/>
              <a:buFontTx/>
              <a:buNone/>
              <a:tabLst/>
              <a:defRPr/>
            </a:pPr>
            <a:fld id="{00000000-1234-1234-1234-123412341234}" type="slidenum">
              <a:rPr kumimoji="0" lang="fi-FI" sz="900" b="0" i="0" u="none" strike="noStrike" kern="1200" cap="none" spc="0" normalizeH="0" baseline="0" noProof="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Pts val="900"/>
                <a:buFontTx/>
                <a:buNone/>
                <a:tabLst/>
                <a:defRPr/>
              </a:pPr>
              <a:t>18</a:t>
            </a:fld>
            <a:endParaRPr kumimoji="0" sz="900" b="0" i="0" u="none" strike="noStrike" kern="1200" cap="none" spc="0" normalizeH="0" baseline="0" noProof="0">
              <a:ln>
                <a:noFill/>
              </a:ln>
              <a:solidFill>
                <a:srgbClr val="365ABD"/>
              </a:solidFill>
              <a:effectLst/>
              <a:uLnTx/>
              <a:uFillTx/>
              <a:latin typeface="Arial"/>
              <a:ea typeface="+mn-ea"/>
              <a:cs typeface="+mn-cs"/>
            </a:endParaRPr>
          </a:p>
        </p:txBody>
      </p:sp>
      <p:sp>
        <p:nvSpPr>
          <p:cNvPr id="1023" name="Google Shape;1023;g7f30ea1491_0_0"/>
          <p:cNvSpPr/>
          <p:nvPr/>
        </p:nvSpPr>
        <p:spPr>
          <a:xfrm>
            <a:off x="6927239" y="3429000"/>
            <a:ext cx="2004000" cy="2952000"/>
          </a:xfrm>
          <a:prstGeom prst="rect">
            <a:avLst/>
          </a:prstGeom>
          <a:solidFill>
            <a:srgbClr val="FFF4D1"/>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…parantaa viranomaisten tietoisuutta suunnitellusta ja käynnissä olevasta kehittämisestä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…vähentää päällekkäistä kehittämistä ja saattaa samankaltaisia tavoitteista toteuttavat viranomaiset yhteistyöhön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julkisten varojen tehokasta käyttöä jakamalla tietoa kehittämisen hyvistä käytänteistä ja menettelytavoista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valtioneuvoston päätöksentekoa resurssien allokoinnista tavoiteltuja vaikutuksia parhaiten toteuttaville kohteille</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p:txBody>
      </p:sp>
      <p:sp>
        <p:nvSpPr>
          <p:cNvPr id="1024" name="Google Shape;1024;g7f30ea1491_0_0"/>
          <p:cNvSpPr/>
          <p:nvPr/>
        </p:nvSpPr>
        <p:spPr>
          <a:xfrm>
            <a:off x="4835944" y="3429000"/>
            <a:ext cx="2004000" cy="2952000"/>
          </a:xfrm>
          <a:prstGeom prst="rect">
            <a:avLst/>
          </a:prstGeom>
          <a:solidFill>
            <a:srgbClr val="F7EDF5"/>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mn-ea"/>
                <a:cs typeface="+mn-cs"/>
                <a:sym typeface="Arial"/>
              </a:rPr>
              <a:t>YHTEISTYÖ</a:t>
            </a:r>
            <a:endParaRPr kumimoji="0" sz="900" b="0" i="0" u="none" strike="noStrike" kern="1200" cap="none" spc="0" normalizeH="0" baseline="0" noProof="0" dirty="0">
              <a:ln>
                <a:noFill/>
              </a:ln>
              <a:solidFill>
                <a:srgbClr val="000000"/>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mn-ea"/>
                <a:cs typeface="+mn-cs"/>
              </a:rPr>
              <a:t>Koordinoi julkisen hallinnon digitaalisen turvallisuuden strategista riskiarviota</a:t>
            </a:r>
            <a:r>
              <a:rPr kumimoji="0" lang="fi-FI" sz="900" b="0" i="0" u="none" strike="noStrike" kern="1200" cap="none" spc="0" normalizeH="0" baseline="0" noProof="0" dirty="0" smtClean="0">
                <a:ln>
                  <a:noFill/>
                </a:ln>
                <a:solidFill>
                  <a:srgbClr val="3F3F3F"/>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Luo ja koordinoi toiminnan ja osaamisen kehittämisen kattavan kansallisen strategisen tason digitaalisen turvallisuuden yhteistoimintamallin</a:t>
            </a:r>
            <a:r>
              <a:rPr kumimoji="0" lang="fi-FI" sz="900" b="0" i="0" u="none" strike="noStrike" kern="1200" cap="none" spc="0" normalizeH="0" baseline="0" noProof="0" dirty="0" smtClean="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Arvioi julkisen hallinnon strategista digitaalisen turvallisuuden </a:t>
            </a:r>
            <a:r>
              <a:rPr kumimoji="0" lang="fi-FI" sz="900" b="0" i="0" u="none" strike="noStrike" kern="1200" cap="none" spc="0" normalizeH="0" baseline="0" noProof="0" dirty="0" smtClean="0">
                <a:ln>
                  <a:noFill/>
                </a:ln>
                <a:solidFill>
                  <a:prstClr val="black"/>
                </a:solidFill>
                <a:effectLst/>
                <a:uLnTx/>
                <a:uFillTx/>
                <a:latin typeface="Arial"/>
                <a:ea typeface="+mn-ea"/>
                <a:cs typeface="+mn-cs"/>
              </a:rPr>
              <a:t>tilannetta</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Arvioi, ohjaa, koordinoi ja valvoo keskeisiä kehitettäviä digitaalisen turvallisuuden </a:t>
            </a:r>
            <a:r>
              <a:rPr kumimoji="0" lang="fi-FI" sz="900" b="0" i="0" u="none" strike="noStrike" kern="1200" cap="none" spc="0" normalizeH="0" baseline="0" noProof="0" dirty="0" smtClean="0">
                <a:ln>
                  <a:noFill/>
                </a:ln>
                <a:solidFill>
                  <a:prstClr val="black"/>
                </a:solidFill>
                <a:effectLst/>
                <a:uLnTx/>
                <a:uFillTx/>
                <a:latin typeface="Arial"/>
                <a:ea typeface="+mn-ea"/>
                <a:cs typeface="+mn-cs"/>
              </a:rPr>
              <a:t>palveluja</a:t>
            </a: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prstClr val="black"/>
                </a:solidFill>
                <a:effectLst/>
                <a:uLnTx/>
                <a:uFillTx/>
                <a:latin typeface="Arial"/>
                <a:ea typeface="+mn-ea"/>
                <a:cs typeface="+mn-cs"/>
              </a:rPr>
              <a:t>Valvoo digitaalisen turvallisuuden toimeenpanosuunnitelman ja kuntien digitaalisen </a:t>
            </a:r>
            <a:r>
              <a:rPr kumimoji="0" lang="fi-FI" sz="900" b="0" i="0" u="none" strike="noStrike" kern="1200" cap="none" spc="0" normalizeH="0" baseline="0" noProof="0" dirty="0" err="1">
                <a:ln>
                  <a:noFill/>
                </a:ln>
                <a:solidFill>
                  <a:prstClr val="black"/>
                </a:solidFill>
                <a:effectLst/>
                <a:uLnTx/>
                <a:uFillTx/>
                <a:latin typeface="Arial"/>
                <a:ea typeface="+mn-ea"/>
                <a:cs typeface="+mn-cs"/>
              </a:rPr>
              <a:t>turvalli-suuden</a:t>
            </a:r>
            <a:r>
              <a:rPr kumimoji="0" lang="fi-FI" sz="900" b="0" i="0" u="none" strike="noStrike" kern="1200" cap="none" spc="0" normalizeH="0" baseline="0" noProof="0" dirty="0">
                <a:ln>
                  <a:noFill/>
                </a:ln>
                <a:solidFill>
                  <a:prstClr val="black"/>
                </a:solidFill>
                <a:effectLst/>
                <a:uLnTx/>
                <a:uFillTx/>
                <a:latin typeface="Arial"/>
                <a:ea typeface="+mn-ea"/>
                <a:cs typeface="+mn-cs"/>
              </a:rPr>
              <a:t> tiekartan toteutumista</a:t>
            </a:r>
            <a:endParaRPr kumimoji="0" sz="900" b="0" i="0" u="none" strike="noStrike" kern="1200" cap="none" spc="0" normalizeH="0" baseline="0" noProof="0" dirty="0">
              <a:ln>
                <a:noFill/>
              </a:ln>
              <a:solidFill>
                <a:srgbClr val="000000"/>
              </a:solidFill>
              <a:effectLst/>
              <a:uLnTx/>
              <a:uFillTx/>
              <a:latin typeface="Arial"/>
              <a:ea typeface="+mn-ea"/>
              <a:cs typeface="+mn-cs"/>
              <a:sym typeface="Arial"/>
            </a:endParaRPr>
          </a:p>
          <a:p>
            <a:pPr marL="171450" marR="0" lvl="0" indent="-11430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mn-ea"/>
              <a:cs typeface="+mn-cs"/>
              <a:sym typeface="Arial"/>
            </a:endParaRPr>
          </a:p>
        </p:txBody>
      </p:sp>
      <p:sp>
        <p:nvSpPr>
          <p:cNvPr id="1025" name="Google Shape;1025;g7f30ea1491_0_0"/>
          <p:cNvSpPr/>
          <p:nvPr/>
        </p:nvSpPr>
        <p:spPr>
          <a:xfrm>
            <a:off x="2744556" y="3429000"/>
            <a:ext cx="2004000" cy="2952000"/>
          </a:xfrm>
          <a:prstGeom prst="rect">
            <a:avLst/>
          </a:prstGeom>
          <a:solidFill>
            <a:srgbClr val="EBF5D6"/>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…ylläpitää tavoitteiden ja toimenpiteiden muodostamisessa tarvittavaa kokonaiskuvaa julkisesta hallinnosta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julkisen hallinnon tietovarantojen yhteen-toimivuutta ja hyödyntämistä ylläpitämällä tietovarantojen kehittämistä ohjaavia linjauksia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…yhtenäistää julkisen hallinnon tiedonhallinnan ja informaatio-ohjaukseen liittyviä toimintatapoja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julkisen hallinnon kehittämistä muodostamalla toiminnallisten tavoitteiden toteutusvaihtoehtoja (tavoitetila)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26" name="Google Shape;1026;g7f30ea1491_0_0"/>
          <p:cNvSpPr/>
          <p:nvPr/>
        </p:nvSpPr>
        <p:spPr>
          <a:xfrm>
            <a:off x="653280" y="1742155"/>
            <a:ext cx="2004000" cy="1621500"/>
          </a:xfrm>
          <a:prstGeom prst="rect">
            <a:avLst/>
          </a:prstGeom>
          <a:solidFill>
            <a:srgbClr val="BBE0F7"/>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3F3F3F"/>
              </a:buClr>
              <a:buSzPts val="900"/>
              <a:buFont typeface="Arial"/>
              <a:buNone/>
              <a:tabLst/>
              <a:defRPr/>
            </a:pPr>
            <a:r>
              <a:rPr kumimoji="0" lang="fi-FI" sz="900" b="0" i="0" u="none" strike="noStrike" kern="1200" cap="none" spc="0" normalizeH="0" baseline="0" noProof="0" dirty="0" smtClean="0">
                <a:ln>
                  <a:noFill/>
                </a:ln>
                <a:solidFill>
                  <a:srgbClr val="3F3F3F"/>
                </a:solidFill>
                <a:effectLst/>
                <a:uLnTx/>
                <a:uFillTx/>
                <a:latin typeface="Arial"/>
                <a:ea typeface="Arial"/>
                <a:cs typeface="Arial"/>
                <a:sym typeface="Arial"/>
              </a:rPr>
              <a:t>…asetetaan yhteisiä tavoitteita ja seurataan tavoitteiden toteutumista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60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…edistetään julkisen hallinnon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digitalisaatiokehitystä</a:t>
            </a: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ja hyvää tiedonhallintaa julkisten palvelujen parantamiseksi ja tehostamiseksi</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27" name="Google Shape;1027;g7f30ea1491_0_0"/>
          <p:cNvSpPr/>
          <p:nvPr/>
        </p:nvSpPr>
        <p:spPr>
          <a:xfrm>
            <a:off x="9018515" y="3429000"/>
            <a:ext cx="2004000" cy="2952000"/>
          </a:xfrm>
          <a:prstGeom prst="rect">
            <a:avLst/>
          </a:prstGeom>
          <a:solidFill>
            <a:srgbClr val="FBD3D6"/>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…parantaa julkisten palvelujen tuottajien tietoisuutta palvelutoiminnan tulevaisuuden tarpeista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…edistää tuotantorakeiden välisten roolien parempaa määrittelyä sekä tuottajien välistä resurssien käyttöä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…vähentää päällekkäistä palvelutuotantoa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…tukee kehittämisen ja innovaatioiden hyödyntämisen vaatimien palvelutuotantomallien ja rakenteiden kehittämistä koko julkisen hallinnon tasolla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28" name="Google Shape;1028;g7f30ea1491_0_0"/>
          <p:cNvSpPr/>
          <p:nvPr/>
        </p:nvSpPr>
        <p:spPr>
          <a:xfrm>
            <a:off x="653280" y="3429000"/>
            <a:ext cx="2004000" cy="2952000"/>
          </a:xfrm>
          <a:prstGeom prst="rect">
            <a:avLst/>
          </a:prstGeom>
          <a:solidFill>
            <a:srgbClr val="DCEFFB"/>
          </a:solidFill>
          <a:ln>
            <a:noFill/>
          </a:ln>
        </p:spPr>
        <p:txBody>
          <a:bodyPr spcFirstLastPara="1" wrap="square" lIns="91425" tIns="720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…tukee viranomaisten päätöksentekoa muodostamalla yhteisiä tavoitteita julkisen hallinnon tiedonhallinnalle ja palvelutuotannolle</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…edistää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yhteentoimivuutta</a:t>
            </a: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ja yhteisten palvelujen ohjausta muodostamalla tunnistamalla kehittämistarpeita ja linjaamalla yhteisistä toimintatavoista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…vähentää suunnitelmien yhteisellä käsittelyllä päällekkäistä kehittämistä ja palvelutuotantoa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900"/>
              <a:buFont typeface="Arial"/>
              <a:buChar char="•"/>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…tukee julkisen hallinnon tiedonhallinnan yleistä ohjausta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p:txBody>
      </p:sp>
      <p:sp>
        <p:nvSpPr>
          <p:cNvPr id="1029" name="Google Shape;1029;g7f30ea1491_0_0"/>
          <p:cNvSpPr/>
          <p:nvPr/>
        </p:nvSpPr>
        <p:spPr>
          <a:xfrm>
            <a:off x="2744556" y="1742155"/>
            <a:ext cx="2004000" cy="1621500"/>
          </a:xfrm>
          <a:prstGeom prst="rect">
            <a:avLst/>
          </a:prstGeom>
          <a:solidFill>
            <a:srgbClr val="D8EBAF"/>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…tehostetaan julkisen hallinnon toimintaa tuottamalla tietoa kehittämistoimien vaikutuksista</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…parannetaan julkisia palveluja edistämällä tietovarantojen ja tietojärjestelmien </a:t>
            </a:r>
            <a:r>
              <a:rPr kumimoji="0" lang="fi-FI" sz="900" b="0" i="0" u="none" strike="noStrike" kern="1200" cap="none" spc="0" normalizeH="0" baseline="0" noProof="0" dirty="0" err="1">
                <a:ln>
                  <a:noFill/>
                </a:ln>
                <a:solidFill>
                  <a:srgbClr val="3F3F3F"/>
                </a:solidFill>
                <a:effectLst/>
                <a:uLnTx/>
                <a:uFillTx/>
                <a:latin typeface="Arial"/>
                <a:ea typeface="Arial"/>
                <a:cs typeface="Arial"/>
                <a:sym typeface="Arial"/>
              </a:rPr>
              <a:t>yhteentoimivuutta</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30" name="Google Shape;1030;g7f30ea1491_0_0"/>
          <p:cNvSpPr/>
          <p:nvPr/>
        </p:nvSpPr>
        <p:spPr>
          <a:xfrm>
            <a:off x="4835944" y="1716812"/>
            <a:ext cx="2004000" cy="1621500"/>
          </a:xfrm>
          <a:prstGeom prst="rect">
            <a:avLst/>
          </a:prstGeom>
          <a:solidFill>
            <a:srgbClr val="EDD9EB"/>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dirty="0" smtClean="0">
                <a:ln>
                  <a:noFill/>
                </a:ln>
                <a:solidFill>
                  <a:srgbClr val="3F3F3F"/>
                </a:solidFill>
                <a:effectLst/>
                <a:uLnTx/>
                <a:uFillTx/>
                <a:latin typeface="Arial"/>
                <a:ea typeface="Arial"/>
                <a:cs typeface="Arial"/>
                <a:sym typeface="Arial"/>
              </a:rPr>
              <a:t>…edistetään digitaalisen turvallisuuden strategista ohjausta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lang="fi-FI"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r>
              <a:rPr kumimoji="0" lang="fi-FI" sz="900" b="0" i="0" u="none" strike="noStrike" kern="1200" cap="none" spc="0" normalizeH="0" baseline="0" noProof="0" dirty="0" smtClean="0">
                <a:ln>
                  <a:noFill/>
                </a:ln>
                <a:solidFill>
                  <a:srgbClr val="3F3F3F"/>
                </a:solidFill>
                <a:effectLst/>
                <a:uLnTx/>
                <a:uFillTx/>
                <a:latin typeface="Arial"/>
                <a:ea typeface="Arial"/>
                <a:cs typeface="Arial"/>
                <a:sym typeface="Arial"/>
              </a:rPr>
              <a:t>…selkiytetään digitaalisen toimintaympäristön tehtäviä ja vastuita </a:t>
            </a:r>
            <a:endParaRPr kumimoji="0" sz="900" b="0" i="0" u="none" strike="noStrike" kern="1200" cap="none" spc="0" normalizeH="0" baseline="0" noProof="0" dirty="0">
              <a:ln>
                <a:noFill/>
              </a:ln>
              <a:solidFill>
                <a:srgbClr val="3F3F3F"/>
              </a:solidFill>
              <a:effectLst/>
              <a:uLnTx/>
              <a:uFillTx/>
              <a:latin typeface="Arial"/>
              <a:ea typeface="Arial"/>
              <a:cs typeface="Arial"/>
              <a:sym typeface="Arial"/>
            </a:endParaRPr>
          </a:p>
        </p:txBody>
      </p:sp>
      <p:sp>
        <p:nvSpPr>
          <p:cNvPr id="1031" name="Google Shape;1031;g7f30ea1491_0_0"/>
          <p:cNvSpPr/>
          <p:nvPr/>
        </p:nvSpPr>
        <p:spPr>
          <a:xfrm>
            <a:off x="6927239" y="1716812"/>
            <a:ext cx="2004000" cy="1621500"/>
          </a:xfrm>
          <a:prstGeom prst="rect">
            <a:avLst/>
          </a:prstGeom>
          <a:solidFill>
            <a:srgbClr val="FFEAA7"/>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…parannetaan julkisen hallinnon kykyä hyödyntää paremmin resursseja strategisten tavoitteiden saavuttamiseen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2" name="Google Shape;1032;g7f30ea1491_0_0"/>
          <p:cNvSpPr/>
          <p:nvPr/>
        </p:nvSpPr>
        <p:spPr>
          <a:xfrm>
            <a:off x="9018515" y="1716812"/>
            <a:ext cx="2004000" cy="1621500"/>
          </a:xfrm>
          <a:prstGeom prst="rect">
            <a:avLst/>
          </a:prstGeom>
          <a:solidFill>
            <a:srgbClr val="F8A7AE"/>
          </a:solidFill>
          <a:ln>
            <a:noFill/>
          </a:ln>
        </p:spPr>
        <p:txBody>
          <a:bodyPr spcFirstLastPara="1" wrap="square" lIns="91425" tIns="720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YHTEISTYÖLLÄ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900"/>
              <a:buFont typeface="Arial"/>
              <a:buNone/>
              <a:tabLst/>
              <a:defRPr/>
            </a:pPr>
            <a:endParaRPr kumimoji="0" sz="900" b="0" i="0" u="none" strike="noStrike" kern="1200" cap="none" spc="0" normalizeH="0" baseline="0" noProof="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…edistetään toiminnan kehittämisen mahdollistavan, taloudellisen, jatkuvuuden turvaavan ja juridisesti perustellun, </a:t>
            </a:r>
            <a:br>
              <a:rPr kumimoji="0" lang="fi-FI" sz="900" b="0" i="0" u="none" strike="noStrike" kern="1200" cap="none" spc="0" normalizeH="0" baseline="0" noProof="0">
                <a:ln>
                  <a:noFill/>
                </a:ln>
                <a:solidFill>
                  <a:srgbClr val="3F3F3F"/>
                </a:solidFill>
                <a:effectLst/>
                <a:uLnTx/>
                <a:uFillTx/>
                <a:latin typeface="Arial"/>
                <a:ea typeface="Arial"/>
                <a:cs typeface="Arial"/>
                <a:sym typeface="Arial"/>
              </a:rPr>
            </a:br>
            <a:r>
              <a:rPr kumimoji="0" lang="fi-FI" sz="900" b="0" i="0" u="none" strike="noStrike" kern="1200" cap="none" spc="0" normalizeH="0" baseline="0" noProof="0">
                <a:ln>
                  <a:noFill/>
                </a:ln>
                <a:solidFill>
                  <a:srgbClr val="3F3F3F"/>
                </a:solidFill>
                <a:effectLst/>
                <a:uLnTx/>
                <a:uFillTx/>
                <a:latin typeface="Arial"/>
                <a:ea typeface="Arial"/>
                <a:cs typeface="Arial"/>
                <a:sym typeface="Arial"/>
              </a:rPr>
              <a:t>digitalisoidun hallinnon ICT-palvelutuotantojärjestelmän muodostumista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3" name="Google Shape;1033;g7f30ea1491_0_0"/>
          <p:cNvSpPr/>
          <p:nvPr/>
        </p:nvSpPr>
        <p:spPr>
          <a:xfrm>
            <a:off x="6927239" y="1041851"/>
            <a:ext cx="2004000" cy="649752"/>
          </a:xfrm>
          <a:prstGeom prst="rect">
            <a:avLst/>
          </a:prstGeom>
          <a:solidFill>
            <a:srgbClr val="FF9900"/>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Kehittämisen ohjauksen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4" name="Google Shape;1034;g7f30ea1491_0_0"/>
          <p:cNvSpPr/>
          <p:nvPr/>
        </p:nvSpPr>
        <p:spPr>
          <a:xfrm>
            <a:off x="2744556" y="1041851"/>
            <a:ext cx="2004000" cy="649752"/>
          </a:xfrm>
          <a:prstGeom prst="rect">
            <a:avLst/>
          </a:prstGeom>
          <a:solidFill>
            <a:srgbClr val="799E28"/>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Arkkitehtuuriyhteistyö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5" name="Google Shape;1035;g7f30ea1491_0_0"/>
          <p:cNvSpPr/>
          <p:nvPr/>
        </p:nvSpPr>
        <p:spPr>
          <a:xfrm>
            <a:off x="4835944" y="1041851"/>
            <a:ext cx="2004000" cy="649752"/>
          </a:xfrm>
          <a:prstGeom prst="rect">
            <a:avLst/>
          </a:prstGeom>
          <a:solidFill>
            <a:srgbClr val="A34E96"/>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Digitaalisen turvallisuuden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6" name="Google Shape;1036;g7f30ea1491_0_0"/>
          <p:cNvSpPr/>
          <p:nvPr/>
        </p:nvSpPr>
        <p:spPr>
          <a:xfrm>
            <a:off x="653280" y="1037816"/>
            <a:ext cx="2004000" cy="64975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37" name="Google Shape;1037;g7f30ea1491_0_0"/>
          <p:cNvSpPr/>
          <p:nvPr/>
        </p:nvSpPr>
        <p:spPr>
          <a:xfrm>
            <a:off x="9018515" y="1037816"/>
            <a:ext cx="2004000" cy="649752"/>
          </a:xfrm>
          <a:prstGeom prst="rect">
            <a:avLst/>
          </a:prstGeom>
          <a:solidFill>
            <a:srgbClr val="C0101E"/>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ICT-palvelutuotannon ohjauksen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9" name="Suorakulmio 18"/>
          <p:cNvSpPr/>
          <p:nvPr/>
        </p:nvSpPr>
        <p:spPr>
          <a:xfrm rot="1977459">
            <a:off x="5236797" y="5628823"/>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Jo asetettu </a:t>
            </a:r>
            <a:r>
              <a:rPr kumimoji="0" lang="fi-FI" sz="1000" b="0" i="0" u="none" strike="noStrike" kern="1200" cap="none" spc="0" normalizeH="0" baseline="0" noProof="0" dirty="0">
                <a:ln>
                  <a:noFill/>
                </a:ln>
                <a:solidFill>
                  <a:prstClr val="black"/>
                </a:solidFill>
                <a:effectLst/>
                <a:uLnTx/>
                <a:uFillTx/>
                <a:latin typeface="Arial"/>
                <a:ea typeface="+mn-ea"/>
                <a:cs typeface="+mn-cs"/>
              </a:rPr>
              <a:t>yhteistyö (</a:t>
            </a:r>
            <a:r>
              <a:rPr kumimoji="0" lang="fi-FI" sz="1000" b="0" i="0" u="none" strike="noStrike" kern="1200" cap="none" spc="0" normalizeH="0" baseline="0" noProof="0" dirty="0" smtClean="0">
                <a:ln>
                  <a:noFill/>
                </a:ln>
                <a:solidFill>
                  <a:prstClr val="black"/>
                </a:solidFill>
                <a:effectLst/>
                <a:uLnTx/>
                <a:uFillTx/>
                <a:latin typeface="Arial"/>
                <a:ea typeface="+mn-ea"/>
                <a:cs typeface="+mn-cs"/>
              </a:rPr>
              <a:t>VN/13510/2019)</a:t>
            </a:r>
            <a:endParaRPr kumimoji="0" lang="fi-FI"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Suorakulmio 19"/>
          <p:cNvSpPr/>
          <p:nvPr/>
        </p:nvSpPr>
        <p:spPr>
          <a:xfrm rot="1977459">
            <a:off x="7418271" y="562882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Ei ehditty suunnitella</a:t>
            </a:r>
            <a:endParaRPr kumimoji="0" lang="fi-FI"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Suorakulmio 20"/>
          <p:cNvSpPr/>
          <p:nvPr/>
        </p:nvSpPr>
        <p:spPr>
          <a:xfrm rot="1977459">
            <a:off x="9673524" y="5628823"/>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Suunnitellaan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Patu-työssä tai sen jatkona</a:t>
            </a:r>
            <a:endParaRPr kumimoji="0" lang="fi-FI"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Pyöristetty suorakulmio 21"/>
          <p:cNvSpPr/>
          <p:nvPr/>
        </p:nvSpPr>
        <p:spPr>
          <a:xfrm>
            <a:off x="587304" y="980728"/>
            <a:ext cx="4212552" cy="5428028"/>
          </a:xfrm>
          <a:prstGeom prst="roundRect">
            <a:avLst>
              <a:gd name="adj" fmla="val 226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kstiruutu 22"/>
          <p:cNvSpPr txBox="1"/>
          <p:nvPr/>
        </p:nvSpPr>
        <p:spPr>
          <a:xfrm rot="16200000" flipH="1">
            <a:off x="-1718263" y="3637844"/>
            <a:ext cx="42710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FF0000"/>
                </a:solidFill>
                <a:effectLst/>
                <a:uLnTx/>
                <a:uFillTx/>
                <a:latin typeface="Arial"/>
                <a:ea typeface="+mn-ea"/>
                <a:cs typeface="+mn-cs"/>
              </a:rPr>
              <a:t>Suunnittelun painopiste tähän saakka</a:t>
            </a:r>
            <a:endParaRPr kumimoji="0" lang="fi-FI" sz="14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973984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1371" y="193101"/>
            <a:ext cx="11041227" cy="691568"/>
          </a:xfrm>
        </p:spPr>
        <p:txBody>
          <a:bodyPr>
            <a:normAutofit/>
          </a:bodyPr>
          <a:lstStyle/>
          <a:p>
            <a:r>
              <a:rPr lang="fi-FI" sz="3200" dirty="0" smtClean="0"/>
              <a:t>Yhteistyön tehtäväalueet</a:t>
            </a:r>
            <a:endParaRPr lang="fi-FI" sz="3200" dirty="0"/>
          </a:p>
        </p:txBody>
      </p:sp>
      <p:sp>
        <p:nvSpPr>
          <p:cNvPr id="178" name="Google Shape;1045;p19"/>
          <p:cNvSpPr/>
          <p:nvPr/>
        </p:nvSpPr>
        <p:spPr>
          <a:xfrm>
            <a:off x="1055440" y="5723717"/>
            <a:ext cx="9792850" cy="613031"/>
          </a:xfrm>
          <a:prstGeom prst="rect">
            <a:avLst/>
          </a:prstGeom>
          <a:solidFill>
            <a:srgbClr val="BBE0F7"/>
          </a:solidFill>
          <a:ln>
            <a:noFill/>
          </a:ln>
        </p:spPr>
        <p:txBody>
          <a:bodyPr spcFirstLastPara="1" wrap="square" lIns="91425" tIns="72000" rIns="91425" bIns="45700" numCol="2"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SIHTEERISTÖ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Seuraa toimintaympäristöä työryhmien tehtäväalalta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Valmistelee työryhmissä käsiteltävät asiat (yhteistyössä verkostojen koordinaatioryhmän kanssa)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Valmistelee työryhmien kokoukset ja pitää kokouksista kirjaa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Seuraa työryhmien toimenpiteiden vaikutuksia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Kehittää yhteistyörakenteiden toimintaa asetettujen tavoitteiden mukaisesti</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79" name="Google Shape;1046;p19"/>
          <p:cNvSpPr/>
          <p:nvPr/>
        </p:nvSpPr>
        <p:spPr>
          <a:xfrm>
            <a:off x="5951984" y="1566697"/>
            <a:ext cx="1579355" cy="4088745"/>
          </a:xfrm>
          <a:prstGeom prst="rect">
            <a:avLst/>
          </a:prstGeom>
          <a:solidFill>
            <a:srgbClr val="F7EDF5"/>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digitaalisen turvallisuuden tilasta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Muodostaa ja ylläpitää julkisen hallinnon digitaalisen turvallisuuden linjauksia, ohjeita ja suosituksia, (tietoturvallisuuteen liittyvistä suosituksista vastaa Tiedonhallintalautakunta)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turvallisuutta koskeviin linjauksiin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80" name="Google Shape;1047;p19"/>
          <p:cNvSpPr/>
          <p:nvPr/>
        </p:nvSpPr>
        <p:spPr>
          <a:xfrm>
            <a:off x="4333321" y="1566694"/>
            <a:ext cx="1579355" cy="4088745"/>
          </a:xfrm>
          <a:prstGeom prst="rect">
            <a:avLst/>
          </a:prstGeom>
          <a:solidFill>
            <a:srgbClr val="EBF5D6"/>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julkisen hallinnon organisaatioiden, palvelujen, toiminnan, tietojen ja tietovarantojen sekä tietojärjestelmien muodostamasta kokonaisuudesta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Ylläpitää julkisen hallinnon tiedonhallintakarttaa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Muodostaa ja ylläpitää julkisen hallinnon yhteentoimivuutta edistäviä linjauksia ja hyviä käytäntöjä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arkkitehtuuriin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81" name="Google Shape;1048;p19"/>
          <p:cNvSpPr/>
          <p:nvPr/>
        </p:nvSpPr>
        <p:spPr>
          <a:xfrm>
            <a:off x="1055440" y="1566694"/>
            <a:ext cx="1579355" cy="4088745"/>
          </a:xfrm>
          <a:prstGeom prst="rect">
            <a:avLst/>
          </a:prstGeom>
          <a:solidFill>
            <a:srgbClr val="DCEFFB"/>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dirty="0">
                <a:ln>
                  <a:noFill/>
                </a:ln>
                <a:solidFill>
                  <a:srgbClr val="000000"/>
                </a:solidFill>
                <a:effectLst/>
                <a:uLnTx/>
                <a:uFillTx/>
                <a:latin typeface="Arial"/>
                <a:ea typeface="Arial"/>
                <a:cs typeface="Arial"/>
                <a:sym typeface="Arial"/>
              </a:rPr>
              <a:t>Ylläpitää yhteistä tavoitetilaan julkisen hallinnon tiedonhallinnan järjestämisestä ja palvelujen tuotannosta </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Käsittelee valmisteluvaiheessa julkisen hallinnon digitaalisiin palveluihin ja tietohallintoon vaikuttavia lainsäädäntöhankkeita ja hallituksen esityksiä</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Käsittelee julkisen hallinnon digitaalisiin palveluihin ja tietohallintoon vaikuttavia, strategioita, </a:t>
            </a:r>
            <a:r>
              <a:rPr kumimoji="0" lang="fi-FI" sz="800" b="0" i="0" u="none" strike="noStrike" kern="1200" cap="none" spc="0" normalizeH="0" baseline="0" noProof="0" dirty="0" err="1">
                <a:ln>
                  <a:noFill/>
                </a:ln>
                <a:solidFill>
                  <a:srgbClr val="000000"/>
                </a:solidFill>
                <a:effectLst/>
                <a:uLnTx/>
                <a:uFillTx/>
                <a:latin typeface="Arial"/>
                <a:ea typeface="Arial"/>
                <a:cs typeface="Arial"/>
                <a:sym typeface="Arial"/>
              </a:rPr>
              <a:t>kehittämis</a:t>
            </a: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-suunnitelmia ja hankkeita</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Seuraa julkisen hallinnon ICT-toiminnan edistymistä ja kustannuskehitystä sekä vaikuttavuutta </a:t>
            </a: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0" i="0" u="none" strike="noStrike" kern="1200" cap="none" spc="0" normalizeH="0" baseline="0" noProof="0" dirty="0">
                <a:ln>
                  <a:noFill/>
                </a:ln>
                <a:solidFill>
                  <a:srgbClr val="000000"/>
                </a:solidFill>
                <a:effectLst/>
                <a:uLnTx/>
                <a:uFillTx/>
                <a:latin typeface="Arial"/>
                <a:ea typeface="Arial"/>
                <a:cs typeface="Arial"/>
                <a:sym typeface="Arial"/>
              </a:rPr>
              <a:t>Hyväksyy arkkitehtuuri-, tietoturvallisuus- ja kehittämisen ja palvelutuotannon yhteistyön toimintasuunnitelmat linjausten ja hyvien käytäntöjen tuottamisesta ja arvioi suunnitelmien toteutumisen</a:t>
            </a:r>
          </a:p>
        </p:txBody>
      </p:sp>
      <p:sp>
        <p:nvSpPr>
          <p:cNvPr id="182" name="Google Shape;1049;p19"/>
          <p:cNvSpPr/>
          <p:nvPr/>
        </p:nvSpPr>
        <p:spPr>
          <a:xfrm>
            <a:off x="4333321" y="980727"/>
            <a:ext cx="1579355" cy="593435"/>
          </a:xfrm>
          <a:prstGeom prst="rect">
            <a:avLst/>
          </a:prstGeom>
          <a:solidFill>
            <a:srgbClr val="799E28"/>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smtClean="0">
                <a:ln>
                  <a:noFill/>
                </a:ln>
                <a:solidFill>
                  <a:srgbClr val="FFFFFF"/>
                </a:solidFill>
                <a:effectLst/>
                <a:uLnTx/>
                <a:uFillTx/>
                <a:latin typeface="Arial"/>
                <a:ea typeface="Arial"/>
                <a:cs typeface="Arial"/>
                <a:sym typeface="Arial"/>
              </a:rPr>
              <a:t>Toiminnan kehittämisen ja tiedonhallinnan arkkitehtuuriyhteistyö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83" name="Google Shape;1050;p19"/>
          <p:cNvSpPr/>
          <p:nvPr/>
        </p:nvSpPr>
        <p:spPr>
          <a:xfrm>
            <a:off x="5951984" y="980729"/>
            <a:ext cx="1579355" cy="593434"/>
          </a:xfrm>
          <a:prstGeom prst="rect">
            <a:avLst/>
          </a:prstGeom>
          <a:solidFill>
            <a:srgbClr val="A34E96"/>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Digitaalisen turvallisuuden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dirty="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84" name="Google Shape;1051;p19"/>
          <p:cNvSpPr/>
          <p:nvPr/>
        </p:nvSpPr>
        <p:spPr>
          <a:xfrm>
            <a:off x="1055440" y="980728"/>
            <a:ext cx="1618839" cy="58970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0" i="0" u="none" strike="noStrike" kern="1200" cap="none" spc="0" normalizeH="0" baseline="0" noProof="0">
                <a:ln>
                  <a:noFill/>
                </a:ln>
                <a:solidFill>
                  <a:srgbClr val="FFFFFF"/>
                </a:solidFill>
                <a:effectLst/>
                <a:uLnTx/>
                <a:uFillTx/>
                <a:latin typeface="Arial"/>
                <a:ea typeface="Arial"/>
                <a:cs typeface="Arial"/>
                <a:sym typeface="Arial"/>
              </a:rPr>
              <a:t>(tavoitteet)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5" name="Google Shape;1052;p19"/>
          <p:cNvSpPr/>
          <p:nvPr/>
        </p:nvSpPr>
        <p:spPr>
          <a:xfrm>
            <a:off x="9268936" y="1562964"/>
            <a:ext cx="1579355" cy="4088745"/>
          </a:xfrm>
          <a:prstGeom prst="rect">
            <a:avLst/>
          </a:prstGeom>
          <a:solidFill>
            <a:srgbClr val="FBD3D6"/>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Ylläpitää kokonaiskuvaan julkisen hallinnon yhteisistä ICT-palveluista ja näihin kohdistuvista kehittämissuunnitelmista</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Muodostaa ja kehittää palvelutuotannon rooleja, järjestämistapoja ja kehittämistä ohjaavia linjauksia ja hyviä käytäntöjä</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Käsittelee valmisteluvaiheessa julkisen hallinnon digitaalisiin palveluihin ja tietohallintoon vaikuttavia kehittämissuunnitelmia ja lainsäädäntöhankkeita ja arvioi niiden vaikutusta salkkuihin</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0000"/>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dirty="0">
                <a:ln>
                  <a:noFill/>
                </a:ln>
                <a:solidFill>
                  <a:srgbClr val="595959"/>
                </a:solidFill>
                <a:effectLst/>
                <a:uLnTx/>
                <a:uFillTx/>
                <a:latin typeface="Arial"/>
                <a:ea typeface="Arial"/>
                <a:cs typeface="Arial"/>
                <a:sym typeface="Aria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dirty="0">
              <a:ln>
                <a:noFill/>
              </a:ln>
              <a:solidFill>
                <a:srgbClr val="595959"/>
              </a:solidFill>
              <a:effectLst/>
              <a:uLnTx/>
              <a:uFillTx/>
              <a:latin typeface="Arial"/>
              <a:ea typeface="Arial"/>
              <a:cs typeface="Arial"/>
              <a:sym typeface="Arial"/>
            </a:endParaRPr>
          </a:p>
        </p:txBody>
      </p:sp>
      <p:sp>
        <p:nvSpPr>
          <p:cNvPr id="186" name="Google Shape;1053;p19"/>
          <p:cNvSpPr/>
          <p:nvPr/>
        </p:nvSpPr>
        <p:spPr>
          <a:xfrm>
            <a:off x="9269173" y="980728"/>
            <a:ext cx="1579355" cy="589701"/>
          </a:xfrm>
          <a:prstGeom prst="rect">
            <a:avLst/>
          </a:prstGeom>
          <a:solidFill>
            <a:srgbClr val="C0101E"/>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ICT- palvelutuotannon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ohjauksen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7" name="Google Shape;1054;p19"/>
          <p:cNvSpPr/>
          <p:nvPr/>
        </p:nvSpPr>
        <p:spPr>
          <a:xfrm>
            <a:off x="2714122" y="1570465"/>
            <a:ext cx="1579355" cy="4080938"/>
          </a:xfrm>
          <a:prstGeom prst="rect">
            <a:avLst/>
          </a:prstGeom>
          <a:solidFill>
            <a:srgbClr val="DCEFFB"/>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Suunnittelee yhteisiä toimenpiteitä tiedonhallinnan ja palvelutuotannon tavoitetilan saavuttamiseksi</a:t>
            </a:r>
            <a:endParaRPr kumimoji="0" sz="8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lainsäädäntöhankkeita, hallituksen esityksiä sekä kehittämissuunnitelmia ja hankkeita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8" name="Google Shape;1055;p19"/>
          <p:cNvSpPr/>
          <p:nvPr/>
        </p:nvSpPr>
        <p:spPr>
          <a:xfrm>
            <a:off x="2714122" y="980728"/>
            <a:ext cx="1579355" cy="589702"/>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Tiedonhallinnan 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0" i="0" u="none" strike="noStrike" kern="1200" cap="none" spc="0" normalizeH="0" baseline="0" noProof="0">
                <a:ln>
                  <a:noFill/>
                </a:ln>
                <a:solidFill>
                  <a:srgbClr val="FFFFFF"/>
                </a:solidFill>
                <a:effectLst/>
                <a:uLnTx/>
                <a:uFillTx/>
                <a:latin typeface="Arial"/>
                <a:ea typeface="Arial"/>
                <a:cs typeface="Arial"/>
                <a:sym typeface="Arial"/>
              </a:rPr>
              <a:t>(toimenpiteet)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9" name="Google Shape;1056;p19"/>
          <p:cNvSpPr/>
          <p:nvPr/>
        </p:nvSpPr>
        <p:spPr>
          <a:xfrm>
            <a:off x="7610491" y="1566697"/>
            <a:ext cx="1579355" cy="4088745"/>
          </a:xfrm>
          <a:prstGeom prst="rect">
            <a:avLst/>
          </a:prstGeom>
          <a:solidFill>
            <a:srgbClr val="FFF4D1"/>
          </a:solidFill>
          <a:ln>
            <a:noFill/>
          </a:ln>
        </p:spPr>
        <p:txBody>
          <a:bodyPr spcFirstLastPara="1" wrap="square" lIns="91425" tIns="720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Ylläpitää kokonaiskuvaa julkisen hallinnon kehittämissalkuista ja keskeisistä kehittämishankkeista</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800"/>
              <a:buFont typeface="Arial"/>
              <a:buChar char="•"/>
              <a:tabLst/>
              <a:defRPr/>
            </a:pPr>
            <a:r>
              <a:rPr kumimoji="0" lang="fi-FI" sz="800" b="1" i="0" u="none" strike="noStrike" kern="1200" cap="none" spc="0" normalizeH="0" baseline="0" noProof="0">
                <a:ln>
                  <a:noFill/>
                </a:ln>
                <a:solidFill>
                  <a:srgbClr val="000000"/>
                </a:solidFill>
                <a:effectLst/>
                <a:uLnTx/>
                <a:uFillTx/>
                <a:latin typeface="Arial"/>
                <a:ea typeface="Arial"/>
                <a:cs typeface="Arial"/>
                <a:sym typeface="Arial"/>
              </a:rPr>
              <a:t>Analysoi julkisen hallinnon  tarve- ja kehittämissalkkujen suhteessa voimassa oleviin tavoitteisiin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Muodostaa ja ylläpitää kehittämistä ohjaavia linjauksia ja hyviä käytäntöjä</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Käsittelee valmisteluvaiheessa valtionhallintoon hallinnon digitaalisiin palveluihin ja tietohallintoon vaikuttavia kehittämissuunnitelmia ja lainsäädäntöhankkeita ja arvioi niiden vaikutusta salkkuihin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595959"/>
              </a:buClr>
              <a:buSzPts val="800"/>
              <a:buFont typeface="Arial"/>
              <a:buChar char="•"/>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Arvioi julkisen hallinnon kehittämistyöllä aikaan saatavaa kustannuskehitystä ja vaikuttavuutta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800"/>
              <a:buFont typeface="Arial"/>
              <a:buNone/>
              <a:tabLst/>
              <a:defRPr/>
            </a:pPr>
            <a:r>
              <a:rPr kumimoji="0" lang="fi-FI" sz="800" b="0" i="0" u="none" strike="noStrike" kern="1200" cap="none" spc="0" normalizeH="0" baseline="0" noProof="0">
                <a:ln>
                  <a:noFill/>
                </a:ln>
                <a:solidFill>
                  <a:srgbClr val="595959"/>
                </a:solidFill>
                <a:effectLst/>
                <a:uLnTx/>
                <a:uFillTx/>
                <a:latin typeface="Arial"/>
                <a:ea typeface="Arial"/>
                <a:cs typeface="Arial"/>
                <a:sym typeface="Arial"/>
              </a:rPr>
              <a:t>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20650" algn="l" defTabSz="914400" rtl="0" eaLnBrk="1" fontAlgn="auto" latinLnBrk="0" hangingPunct="1">
              <a:lnSpc>
                <a:spcPct val="100000"/>
              </a:lnSpc>
              <a:spcBef>
                <a:spcPts val="0"/>
              </a:spcBef>
              <a:spcAft>
                <a:spcPts val="0"/>
              </a:spcAft>
              <a:buClr>
                <a:prstClr val="black"/>
              </a:buClr>
              <a:buSzPts val="800"/>
              <a:buFont typeface="Arial"/>
              <a:buNone/>
              <a:tabLst/>
              <a:defRPr/>
            </a:pPr>
            <a:endParaRPr kumimoji="0" sz="800" b="0" i="0" u="none" strike="noStrike" kern="1200" cap="none" spc="0" normalizeH="0" baseline="0" noProof="0">
              <a:ln>
                <a:noFill/>
              </a:ln>
              <a:solidFill>
                <a:srgbClr val="595959"/>
              </a:solidFill>
              <a:effectLst/>
              <a:uLnTx/>
              <a:uFillTx/>
              <a:latin typeface="Arial"/>
              <a:ea typeface="Arial"/>
              <a:cs typeface="Arial"/>
              <a:sym typeface="Arial"/>
            </a:endParaRPr>
          </a:p>
        </p:txBody>
      </p:sp>
      <p:sp>
        <p:nvSpPr>
          <p:cNvPr id="190" name="Google Shape;1057;p19"/>
          <p:cNvSpPr/>
          <p:nvPr/>
        </p:nvSpPr>
        <p:spPr>
          <a:xfrm>
            <a:off x="7610728" y="980729"/>
            <a:ext cx="1579355" cy="593434"/>
          </a:xfrm>
          <a:prstGeom prst="rect">
            <a:avLst/>
          </a:prstGeom>
          <a:solidFill>
            <a:srgbClr val="FF9900"/>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Kehittämisen ohjauksen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000"/>
              <a:buFont typeface="Arial"/>
              <a:buNone/>
              <a:tabLst/>
              <a:defRPr/>
            </a:pPr>
            <a:r>
              <a:rPr kumimoji="0" lang="fi-FI" sz="1000" b="1" i="0" u="none" strike="noStrike" kern="1200" cap="none" spc="0" normalizeH="0" baseline="0" noProof="0">
                <a:ln>
                  <a:noFill/>
                </a:ln>
                <a:solidFill>
                  <a:srgbClr val="FFFFFF"/>
                </a:solidFill>
                <a:effectLst/>
                <a:uLnTx/>
                <a:uFillTx/>
                <a:latin typeface="Arial"/>
                <a:ea typeface="Arial"/>
                <a:cs typeface="Arial"/>
                <a:sym typeface="Arial"/>
              </a:rPr>
              <a:t>yhteistyö</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91" name="Pyöristetty suorakulmio 190"/>
          <p:cNvSpPr/>
          <p:nvPr/>
        </p:nvSpPr>
        <p:spPr>
          <a:xfrm>
            <a:off x="972335" y="961443"/>
            <a:ext cx="4979411" cy="5428063"/>
          </a:xfrm>
          <a:prstGeom prst="roundRect">
            <a:avLst>
              <a:gd name="adj" fmla="val 226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92" name="Suorakulmio 191"/>
          <p:cNvSpPr/>
          <p:nvPr/>
        </p:nvSpPr>
        <p:spPr>
          <a:xfrm rot="1977459">
            <a:off x="6188199"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Jo asetettu </a:t>
            </a:r>
            <a:r>
              <a:rPr kumimoji="0" lang="fi-FI" sz="1000" b="0" i="0" u="none" strike="noStrike" kern="1200" cap="none" spc="0" normalizeH="0" baseline="0" noProof="0" dirty="0">
                <a:ln>
                  <a:noFill/>
                </a:ln>
                <a:solidFill>
                  <a:prstClr val="black"/>
                </a:solidFill>
                <a:effectLst/>
                <a:uLnTx/>
                <a:uFillTx/>
                <a:latin typeface="Arial"/>
                <a:ea typeface="+mn-ea"/>
                <a:cs typeface="+mn-cs"/>
              </a:rPr>
              <a:t>yhteistyö (VN/13510/2019)</a:t>
            </a:r>
          </a:p>
        </p:txBody>
      </p:sp>
      <p:sp>
        <p:nvSpPr>
          <p:cNvPr id="193" name="Suorakulmio 192"/>
          <p:cNvSpPr/>
          <p:nvPr/>
        </p:nvSpPr>
        <p:spPr>
          <a:xfrm rot="1977459">
            <a:off x="7812782"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Ei ehditty suunnitella</a:t>
            </a:r>
            <a:endParaRPr kumimoji="0" lang="fi-FI"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Suorakulmio 193"/>
          <p:cNvSpPr/>
          <p:nvPr/>
        </p:nvSpPr>
        <p:spPr>
          <a:xfrm rot="1977459">
            <a:off x="9400790" y="4709484"/>
            <a:ext cx="1220885"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Suunnitellaan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smtClean="0">
                <a:ln>
                  <a:noFill/>
                </a:ln>
                <a:solidFill>
                  <a:prstClr val="black"/>
                </a:solidFill>
                <a:effectLst/>
                <a:uLnTx/>
                <a:uFillTx/>
                <a:latin typeface="Arial"/>
                <a:ea typeface="+mn-ea"/>
                <a:cs typeface="+mn-cs"/>
              </a:rPr>
              <a:t>Patu-työssä tai sen jatkona</a:t>
            </a:r>
            <a:endParaRPr kumimoji="0" lang="fi-FI"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Tekstiruutu 194"/>
          <p:cNvSpPr txBox="1"/>
          <p:nvPr/>
        </p:nvSpPr>
        <p:spPr>
          <a:xfrm rot="16200000" flipH="1">
            <a:off x="-1377970" y="3637844"/>
            <a:ext cx="427100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srgbClr val="FF0000"/>
                </a:solidFill>
                <a:effectLst/>
                <a:uLnTx/>
                <a:uFillTx/>
                <a:latin typeface="Arial"/>
                <a:ea typeface="+mn-ea"/>
                <a:cs typeface="+mn-cs"/>
              </a:rPr>
              <a:t>Suunnittelun painopiste tähän saakka</a:t>
            </a:r>
            <a:endParaRPr kumimoji="0" lang="fi-FI" sz="14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91508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
          <p:cNvSpPr txBox="1">
            <a:spLocks noGrp="1"/>
          </p:cNvSpPr>
          <p:nvPr>
            <p:ph type="title"/>
          </p:nvPr>
        </p:nvSpPr>
        <p:spPr>
          <a:xfrm>
            <a:off x="653099" y="193837"/>
            <a:ext cx="9840501" cy="786891"/>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Sisältö</a:t>
            </a:r>
            <a:endParaRPr dirty="0">
              <a:solidFill>
                <a:srgbClr val="FF0000"/>
              </a:solidFill>
            </a:endParaRPr>
          </a:p>
        </p:txBody>
      </p:sp>
      <p:sp>
        <p:nvSpPr>
          <p:cNvPr id="562" name="Google Shape;562;p9"/>
          <p:cNvSpPr txBox="1">
            <a:spLocks noGrp="1"/>
          </p:cNvSpPr>
          <p:nvPr>
            <p:ph type="body" idx="1"/>
          </p:nvPr>
        </p:nvSpPr>
        <p:spPr>
          <a:xfrm>
            <a:off x="775590" y="997554"/>
            <a:ext cx="10800608" cy="5655389"/>
          </a:xfrm>
          <a:prstGeom prst="rect">
            <a:avLst/>
          </a:prstGeom>
          <a:noFill/>
          <a:ln>
            <a:noFill/>
          </a:ln>
        </p:spPr>
        <p:txBody>
          <a:bodyPr spcFirstLastPara="1" wrap="square" lIns="0" tIns="0" rIns="0" bIns="0" anchor="t" anchorCtr="0">
            <a:normAutofit fontScale="85000" lnSpcReduction="20000"/>
          </a:bodyPr>
          <a:lstStyle/>
          <a:p>
            <a:pPr marL="258763" lvl="0" indent="-258763" algn="l" rtl="0">
              <a:lnSpc>
                <a:spcPct val="80000"/>
              </a:lnSpc>
              <a:spcBef>
                <a:spcPts val="800"/>
              </a:spcBef>
              <a:spcAft>
                <a:spcPts val="0"/>
              </a:spcAft>
              <a:buSzPts val="2200"/>
              <a:buChar char="•"/>
            </a:pPr>
            <a:r>
              <a:rPr lang="fi-FI" sz="2400" dirty="0"/>
              <a:t>Lähtökohdat ja tavoitteet</a:t>
            </a:r>
            <a:endParaRPr sz="2800" dirty="0"/>
          </a:p>
          <a:p>
            <a:pPr marL="258763" lvl="0" indent="-258763" algn="l" rtl="0">
              <a:lnSpc>
                <a:spcPct val="80000"/>
              </a:lnSpc>
              <a:spcBef>
                <a:spcPts val="800"/>
              </a:spcBef>
              <a:spcAft>
                <a:spcPts val="0"/>
              </a:spcAft>
              <a:buSzPts val="2200"/>
              <a:buChar char="•"/>
            </a:pPr>
            <a:r>
              <a:rPr lang="fi-FI" sz="2400" dirty="0"/>
              <a:t>Yhteistyön toimintamalli kokonaisuutena: roolit ja tehtävät</a:t>
            </a:r>
            <a:endParaRPr sz="2400" dirty="0"/>
          </a:p>
          <a:p>
            <a:pPr marL="715963" lvl="1" indent="-355600" algn="l" rtl="0">
              <a:lnSpc>
                <a:spcPct val="80000"/>
              </a:lnSpc>
              <a:spcBef>
                <a:spcPts val="800"/>
              </a:spcBef>
              <a:spcAft>
                <a:spcPts val="0"/>
              </a:spcAft>
              <a:buSzPts val="2200"/>
              <a:buChar char="•"/>
            </a:pPr>
            <a:r>
              <a:rPr lang="fi-FI" sz="1800" dirty="0"/>
              <a:t>Verkostot, ekosysteemit ja toimijat</a:t>
            </a:r>
            <a:endParaRPr sz="1800" dirty="0"/>
          </a:p>
          <a:p>
            <a:pPr marL="715962" lvl="1" indent="-355600" algn="l" rtl="0">
              <a:lnSpc>
                <a:spcPct val="80000"/>
              </a:lnSpc>
              <a:spcBef>
                <a:spcPts val="800"/>
              </a:spcBef>
              <a:spcAft>
                <a:spcPts val="0"/>
              </a:spcAft>
              <a:buSzPts val="2200"/>
              <a:buChar char="•"/>
            </a:pPr>
            <a:r>
              <a:rPr lang="fi-FI" sz="1800" dirty="0"/>
              <a:t>Sihteeristö ja koordinaatioryhmä</a:t>
            </a:r>
            <a:endParaRPr sz="1800" dirty="0"/>
          </a:p>
          <a:p>
            <a:pPr marL="715962" lvl="1" indent="-355600" algn="l" rtl="0">
              <a:lnSpc>
                <a:spcPct val="80000"/>
              </a:lnSpc>
              <a:spcBef>
                <a:spcPts val="800"/>
              </a:spcBef>
              <a:spcAft>
                <a:spcPts val="0"/>
              </a:spcAft>
              <a:buSzPts val="2200"/>
              <a:buChar char="•"/>
            </a:pPr>
            <a:r>
              <a:rPr lang="fi-FI" sz="1800" dirty="0"/>
              <a:t>Asetetut ryhmät</a:t>
            </a:r>
            <a:endParaRPr sz="1800" dirty="0"/>
          </a:p>
          <a:p>
            <a:pPr marL="258763" lvl="0" indent="-258763" algn="l" rtl="0">
              <a:lnSpc>
                <a:spcPct val="80000"/>
              </a:lnSpc>
              <a:spcBef>
                <a:spcPts val="800"/>
              </a:spcBef>
              <a:spcAft>
                <a:spcPts val="0"/>
              </a:spcAft>
              <a:buClr>
                <a:srgbClr val="365ABD"/>
              </a:buClr>
              <a:buSzPts val="2200"/>
              <a:buChar char="•"/>
            </a:pPr>
            <a:r>
              <a:rPr lang="fi-FI" sz="2400" dirty="0"/>
              <a:t>Toimintaprosessi ja toimintaohjeet</a:t>
            </a:r>
          </a:p>
          <a:p>
            <a:pPr marL="715962" lvl="1" indent="-355600">
              <a:lnSpc>
                <a:spcPct val="80000"/>
              </a:lnSpc>
              <a:spcBef>
                <a:spcPts val="800"/>
              </a:spcBef>
              <a:buClr>
                <a:srgbClr val="365ABD"/>
              </a:buClr>
              <a:buSzPts val="2200"/>
            </a:pPr>
            <a:r>
              <a:rPr lang="fi-FI" sz="1800" dirty="0">
                <a:solidFill>
                  <a:srgbClr val="000000"/>
                </a:solidFill>
              </a:rPr>
              <a:t>Toimintaprosessi kokonaisuutena</a:t>
            </a:r>
          </a:p>
          <a:p>
            <a:pPr marL="715962" lvl="1" indent="-355600">
              <a:lnSpc>
                <a:spcPct val="80000"/>
              </a:lnSpc>
              <a:spcBef>
                <a:spcPts val="800"/>
              </a:spcBef>
              <a:buClr>
                <a:srgbClr val="365ABD"/>
              </a:buClr>
              <a:buSzPts val="2200"/>
            </a:pPr>
            <a:r>
              <a:rPr lang="fi-FI" sz="1800" dirty="0">
                <a:solidFill>
                  <a:srgbClr val="000000"/>
                </a:solidFill>
              </a:rPr>
              <a:t>Ohjeet syötteen kirjaamiseksi</a:t>
            </a:r>
          </a:p>
          <a:p>
            <a:pPr marL="715962" lvl="1" indent="-355600">
              <a:lnSpc>
                <a:spcPct val="80000"/>
              </a:lnSpc>
              <a:spcBef>
                <a:spcPts val="800"/>
              </a:spcBef>
              <a:buClr>
                <a:srgbClr val="365ABD"/>
              </a:buClr>
              <a:buSzPts val="2200"/>
            </a:pPr>
            <a:r>
              <a:rPr lang="fi-FI" sz="1800" dirty="0">
                <a:solidFill>
                  <a:srgbClr val="000000"/>
                </a:solidFill>
              </a:rPr>
              <a:t>Päivitetty tieto käsittelyssä olevista syötteistä</a:t>
            </a:r>
          </a:p>
          <a:p>
            <a:pPr marL="715962" lvl="1" indent="-355600">
              <a:lnSpc>
                <a:spcPct val="80000"/>
              </a:lnSpc>
              <a:spcBef>
                <a:spcPts val="800"/>
              </a:spcBef>
              <a:buClr>
                <a:srgbClr val="365ABD"/>
              </a:buClr>
              <a:buSzPts val="2200"/>
            </a:pPr>
            <a:r>
              <a:rPr lang="fi-FI" sz="1800" dirty="0">
                <a:solidFill>
                  <a:srgbClr val="000000"/>
                </a:solidFill>
              </a:rPr>
              <a:t>Syötteen käsittelytapa</a:t>
            </a:r>
          </a:p>
          <a:p>
            <a:pPr marL="715962" lvl="1" indent="-355600">
              <a:lnSpc>
                <a:spcPct val="80000"/>
              </a:lnSpc>
              <a:spcBef>
                <a:spcPts val="800"/>
              </a:spcBef>
              <a:buClr>
                <a:srgbClr val="365ABD"/>
              </a:buClr>
              <a:buSzPts val="2200"/>
            </a:pPr>
            <a:r>
              <a:rPr lang="fi-FI" sz="1800" dirty="0">
                <a:solidFill>
                  <a:srgbClr val="000000"/>
                </a:solidFill>
              </a:rPr>
              <a:t>Sihteeristön ja koordinaatioryhmän fasilitoiva työtapa</a:t>
            </a:r>
          </a:p>
          <a:p>
            <a:pPr marL="715962" lvl="1" indent="-355600">
              <a:lnSpc>
                <a:spcPct val="80000"/>
              </a:lnSpc>
              <a:spcBef>
                <a:spcPts val="800"/>
              </a:spcBef>
              <a:buClr>
                <a:srgbClr val="365ABD"/>
              </a:buClr>
              <a:buSzPts val="2200"/>
            </a:pPr>
            <a:r>
              <a:rPr lang="fi-FI" sz="1800" dirty="0">
                <a:solidFill>
                  <a:srgbClr val="000000"/>
                </a:solidFill>
              </a:rPr>
              <a:t>Asetettujen ryhmien toimintasuunnitelmat</a:t>
            </a:r>
          </a:p>
          <a:p>
            <a:pPr marL="715962" lvl="1" indent="-355600">
              <a:lnSpc>
                <a:spcPct val="80000"/>
              </a:lnSpc>
              <a:spcBef>
                <a:spcPts val="800"/>
              </a:spcBef>
              <a:buClr>
                <a:srgbClr val="365ABD"/>
              </a:buClr>
              <a:buSzPts val="2200"/>
            </a:pPr>
            <a:r>
              <a:rPr lang="fi-FI" sz="1800" dirty="0">
                <a:solidFill>
                  <a:srgbClr val="000000"/>
                </a:solidFill>
              </a:rPr>
              <a:t>Viestinnän toimintatapa</a:t>
            </a:r>
          </a:p>
          <a:p>
            <a:pPr marL="258763" lvl="0" indent="-258763">
              <a:lnSpc>
                <a:spcPct val="80000"/>
              </a:lnSpc>
              <a:spcBef>
                <a:spcPts val="800"/>
              </a:spcBef>
              <a:buClr>
                <a:srgbClr val="365ABD"/>
              </a:buClr>
              <a:buSzPts val="2200"/>
            </a:pPr>
            <a:r>
              <a:rPr lang="fi-FI" sz="2400" dirty="0">
                <a:solidFill>
                  <a:srgbClr val="000000"/>
                </a:solidFill>
              </a:rPr>
              <a:t>Esimerkkiprosesseja</a:t>
            </a:r>
          </a:p>
          <a:p>
            <a:pPr marL="715962" lvl="1" indent="-355600" algn="l" rtl="0">
              <a:lnSpc>
                <a:spcPct val="80000"/>
              </a:lnSpc>
              <a:spcBef>
                <a:spcPts val="800"/>
              </a:spcBef>
              <a:spcAft>
                <a:spcPts val="0"/>
              </a:spcAft>
              <a:buClr>
                <a:srgbClr val="365ABD"/>
              </a:buClr>
              <a:buSzPts val="2200"/>
              <a:buChar char="•"/>
            </a:pPr>
            <a:r>
              <a:rPr lang="fi-FI" sz="1800" dirty="0"/>
              <a:t>Toimijoilta ja verkostoilta tulevat syötteet asetetuille ryhmille</a:t>
            </a:r>
            <a:endParaRPr lang="fi-FI" sz="1800" dirty="0">
              <a:solidFill>
                <a:srgbClr val="00B050"/>
              </a:solidFill>
            </a:endParaRPr>
          </a:p>
          <a:p>
            <a:pPr marL="1173162" lvl="2" indent="-355600">
              <a:lnSpc>
                <a:spcPct val="80000"/>
              </a:lnSpc>
              <a:spcBef>
                <a:spcPts val="800"/>
              </a:spcBef>
              <a:buClr>
                <a:srgbClr val="365ABD"/>
              </a:buClr>
              <a:buSzPts val="2200"/>
              <a:buFont typeface="Arial"/>
              <a:buChar char="•"/>
            </a:pPr>
            <a:r>
              <a:rPr lang="fi-FI" sz="1600" dirty="0"/>
              <a:t>Verkostoissa ja ekosysteemeissä tapahtuvasta kehittämisestä nousevat tarpeet</a:t>
            </a:r>
          </a:p>
          <a:p>
            <a:pPr marL="1173162" lvl="2" indent="-355600" algn="l" rtl="0">
              <a:lnSpc>
                <a:spcPct val="80000"/>
              </a:lnSpc>
              <a:spcBef>
                <a:spcPts val="800"/>
              </a:spcBef>
              <a:spcAft>
                <a:spcPts val="0"/>
              </a:spcAft>
              <a:buClr>
                <a:srgbClr val="365ABD"/>
              </a:buClr>
              <a:buSzPts val="2200"/>
              <a:buChar char="•"/>
            </a:pPr>
            <a:r>
              <a:rPr lang="fi-FI" sz="1600" dirty="0">
                <a:solidFill>
                  <a:schemeClr val="tx1"/>
                </a:solidFill>
              </a:rPr>
              <a:t>Viranomaisten toiminnan ja talouden suunnittelusta nousevat tarpeet</a:t>
            </a:r>
          </a:p>
          <a:p>
            <a:pPr marL="1173162" lvl="2" indent="-355600" algn="l" rtl="0">
              <a:lnSpc>
                <a:spcPct val="80000"/>
              </a:lnSpc>
              <a:spcBef>
                <a:spcPts val="800"/>
              </a:spcBef>
              <a:spcAft>
                <a:spcPts val="0"/>
              </a:spcAft>
              <a:buClr>
                <a:srgbClr val="365ABD"/>
              </a:buClr>
              <a:buSzPts val="2200"/>
              <a:buChar char="•"/>
            </a:pPr>
            <a:r>
              <a:rPr lang="fi-FI" sz="1600" dirty="0"/>
              <a:t>Lainvalmistelusta nousevat tarpeet, lainvalmistelija aloitteellisena</a:t>
            </a:r>
            <a:endParaRPr sz="1600" dirty="0"/>
          </a:p>
          <a:p>
            <a:pPr marL="715962" lvl="1" indent="-355600" algn="l" rtl="0">
              <a:lnSpc>
                <a:spcPct val="80000"/>
              </a:lnSpc>
              <a:spcBef>
                <a:spcPts val="800"/>
              </a:spcBef>
              <a:spcAft>
                <a:spcPts val="0"/>
              </a:spcAft>
              <a:buClr>
                <a:srgbClr val="365ABD"/>
              </a:buClr>
              <a:buSzPts val="2200"/>
              <a:buChar char="•"/>
            </a:pPr>
            <a:r>
              <a:rPr lang="fi-FI" sz="1800" dirty="0"/>
              <a:t>Asetettujen ryhmien omaan aloitteellisuuteen perustuva seuranta</a:t>
            </a:r>
            <a:endParaRPr sz="1800" dirty="0"/>
          </a:p>
          <a:p>
            <a:pPr marL="1173162" lvl="2" indent="-355600" algn="l" rtl="0">
              <a:lnSpc>
                <a:spcPct val="80000"/>
              </a:lnSpc>
              <a:spcBef>
                <a:spcPts val="800"/>
              </a:spcBef>
              <a:spcAft>
                <a:spcPts val="0"/>
              </a:spcAft>
              <a:buClr>
                <a:srgbClr val="365ABD"/>
              </a:buClr>
              <a:buSzPts val="2200"/>
              <a:buChar char="•"/>
            </a:pPr>
            <a:r>
              <a:rPr lang="fi-FI" sz="1600" dirty="0">
                <a:solidFill>
                  <a:schemeClr val="tx1"/>
                </a:solidFill>
              </a:rPr>
              <a:t>Ohjelmat, strategiat, suunnitelmat ja kehittämistoimenpiteet, joita asetetut ryhmät päättävät seurata</a:t>
            </a:r>
            <a:endParaRPr sz="1600" dirty="0">
              <a:solidFill>
                <a:schemeClr val="tx1"/>
              </a:solidFill>
            </a:endParaRPr>
          </a:p>
          <a:p>
            <a:pPr marL="1173162" lvl="2" indent="-355600" algn="l" rtl="0">
              <a:lnSpc>
                <a:spcPct val="80000"/>
              </a:lnSpc>
              <a:spcBef>
                <a:spcPts val="800"/>
              </a:spcBef>
              <a:spcAft>
                <a:spcPts val="0"/>
              </a:spcAft>
              <a:buClr>
                <a:srgbClr val="365ABD"/>
              </a:buClr>
              <a:buSzPts val="2200"/>
              <a:buChar char="•"/>
            </a:pPr>
            <a:r>
              <a:rPr lang="fi-FI" sz="1600" dirty="0"/>
              <a:t>Lainvalmistelu, jota asetetut ryhmät päättävät seurata</a:t>
            </a:r>
            <a:endParaRPr lang="fi-FI" sz="1600" dirty="0">
              <a:solidFill>
                <a:srgbClr val="FF0000"/>
              </a:solidFill>
            </a:endParaRPr>
          </a:p>
          <a:p>
            <a:pPr marL="258763" lvl="0" indent="-258763">
              <a:lnSpc>
                <a:spcPct val="80000"/>
              </a:lnSpc>
              <a:spcBef>
                <a:spcPts val="800"/>
              </a:spcBef>
              <a:buClr>
                <a:srgbClr val="365ABD"/>
              </a:buClr>
              <a:buSzPts val="2200"/>
            </a:pPr>
            <a:r>
              <a:rPr lang="fi-FI" sz="2400" dirty="0">
                <a:solidFill>
                  <a:srgbClr val="000000"/>
                </a:solidFill>
              </a:rPr>
              <a:t>Yhteystiedot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2031" y="193101"/>
            <a:ext cx="11050567" cy="547032"/>
          </a:xfrm>
        </p:spPr>
        <p:txBody>
          <a:bodyPr>
            <a:normAutofit fontScale="90000"/>
          </a:bodyPr>
          <a:lstStyle/>
          <a:p>
            <a:r>
              <a:rPr lang="fi-FI" sz="3200" dirty="0"/>
              <a:t>Asetettujen ryhmien tehtäväalueet</a:t>
            </a:r>
            <a:endParaRPr lang="fi-FI" sz="3200" b="1" dirty="0"/>
          </a:p>
        </p:txBody>
      </p:sp>
      <p:sp>
        <p:nvSpPr>
          <p:cNvPr id="4" name="Dian numeron paikkamerkki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1067" b="0" i="0" u="none" strike="noStrike" kern="1200" cap="none" spc="0" normalizeH="0" baseline="0" noProof="0">
                <a:ln>
                  <a:noFill/>
                </a:ln>
                <a:solidFill>
                  <a:srgbClr val="304E88"/>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fi-FI" sz="1067" b="0" i="0" u="none" strike="noStrike" kern="1200" cap="none" spc="0" normalizeH="0" baseline="0" noProof="0">
              <a:ln>
                <a:noFill/>
              </a:ln>
              <a:solidFill>
                <a:srgbClr val="304E88"/>
              </a:solidFill>
              <a:effectLst/>
              <a:uLnTx/>
              <a:uFillTx/>
              <a:latin typeface="Arial"/>
              <a:ea typeface="+mn-ea"/>
              <a:cs typeface="+mn-cs"/>
            </a:endParaRPr>
          </a:p>
        </p:txBody>
      </p:sp>
      <p:sp>
        <p:nvSpPr>
          <p:cNvPr id="23" name="Suorakulmio 22"/>
          <p:cNvSpPr/>
          <p:nvPr/>
        </p:nvSpPr>
        <p:spPr>
          <a:xfrm>
            <a:off x="143340" y="6021288"/>
            <a:ext cx="11905033" cy="734024"/>
          </a:xfrm>
          <a:prstGeom prst="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2" spcCol="0" rtlCol="0" fromWordArt="0" anchor="t" anchorCtr="0" forceAA="0" compatLnSpc="1">
            <a:prstTxWarp prst="textNoShape">
              <a:avLst/>
            </a:prstTxWarp>
            <a:no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SIHTEERISTÖ</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toimintaympäristöä työryhmien tehtäväalalta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Valmistelee työryhmissä käsiteltävät asiat (yhteistyössä verkostojen koordinaatioryhmä kanssa)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Valmistelee työryhmien kokoukset ja pitää kokouksista kirjaa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työryhmien toimenpiteiden vaikutuksia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Kehittää yhteistyörakenteiden toimintaa asetettujen tavoitteiden mukaisesti</a:t>
            </a:r>
          </a:p>
        </p:txBody>
      </p:sp>
      <p:sp>
        <p:nvSpPr>
          <p:cNvPr id="16" name="Suorakulmio 15"/>
          <p:cNvSpPr/>
          <p:nvPr/>
        </p:nvSpPr>
        <p:spPr>
          <a:xfrm>
            <a:off x="6096000" y="1216243"/>
            <a:ext cx="1920000" cy="4704000"/>
          </a:xfrm>
          <a:prstGeom prst="rect">
            <a:avLst/>
          </a:prstGeom>
          <a:solidFill>
            <a:srgbClr val="F7ED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digitaalisen turvallisuuden tilasta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ylläpitää julkisen hallinnon digitaalisen turvallisuuden linjauksia, ohjeita ja suosituksia, (tietoturvallisuuteen liittyvistä suosituksista vastaa Tiedonhallintalautakunta)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turvallisuutta koskeviin linjauksiin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7" name="Suorakulmio 16"/>
          <p:cNvSpPr/>
          <p:nvPr/>
        </p:nvSpPr>
        <p:spPr>
          <a:xfrm>
            <a:off x="4128213" y="1216240"/>
            <a:ext cx="1920000" cy="47040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julkisen hallinnon organisaatioiden, palvelujen, toiminnan, tietojen ja tietovarantojen sekä tietojärjestelmien muodostamasta kokonaisuudesta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Ylläpitää julkisen hallinnon tiedonhallintakarttaa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Muodostaa ja ylläpitää julkisen hallinnon yhteentoimivuutta edistäviä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arkkitehtuuriin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8" name="Suorakulmio 17"/>
          <p:cNvSpPr/>
          <p:nvPr/>
        </p:nvSpPr>
        <p:spPr>
          <a:xfrm>
            <a:off x="143339" y="1216240"/>
            <a:ext cx="1967510" cy="4704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Ylläpitää yhteistä tavoitetilaan julkisen hallinnon tiedonhallinnan järjestämisestä ja palvelujen tuotannosta</a:t>
            </a:r>
            <a:r>
              <a:rPr kumimoji="0" lang="fi-FI" sz="933" b="0" i="0" u="none" strike="noStrike" kern="1200" cap="none" spc="0" normalizeH="0" baseline="0" noProof="0" dirty="0">
                <a:ln>
                  <a:noFill/>
                </a:ln>
                <a:solidFill>
                  <a:prstClr val="black"/>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a:t>
            </a:r>
            <a:r>
              <a:rPr kumimoji="0" lang="fi-FI" sz="933" b="1" i="0" u="none" strike="noStrike" kern="1200" cap="none" spc="0" normalizeH="0" baseline="0" noProof="0" dirty="0">
                <a:ln>
                  <a:noFill/>
                </a:ln>
                <a:solidFill>
                  <a:prstClr val="black"/>
                </a:solidFill>
                <a:effectLst/>
                <a:uLnTx/>
                <a:uFillTx/>
                <a:latin typeface="Arial"/>
                <a:ea typeface="+mn-ea"/>
                <a:cs typeface="+mn-cs"/>
              </a:rPr>
              <a:t>lainsäädäntöhankkeita ja hallituksen esityksiä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julkisen hallinnon digitaalisiin palveluihin ja tietohallintoon vaikuttavia, </a:t>
            </a:r>
            <a:r>
              <a:rPr kumimoji="0" lang="fi-FI" sz="933" b="1" i="0" u="none" strike="noStrike" kern="1200" cap="none" spc="0" normalizeH="0" baseline="0" noProof="0" dirty="0">
                <a:ln>
                  <a:noFill/>
                </a:ln>
                <a:solidFill>
                  <a:prstClr val="black"/>
                </a:solidFill>
                <a:effectLst/>
                <a:uLnTx/>
                <a:uFillTx/>
                <a:latin typeface="Arial"/>
                <a:ea typeface="+mn-ea"/>
                <a:cs typeface="+mn-cs"/>
              </a:rPr>
              <a:t>strategioita, </a:t>
            </a:r>
            <a:r>
              <a:rPr kumimoji="0" lang="fi-FI" sz="933" b="1" i="0" u="none" strike="noStrike" kern="1200" cap="none" spc="0" normalizeH="0" baseline="0" noProof="0" dirty="0" err="1">
                <a:ln>
                  <a:noFill/>
                </a:ln>
                <a:solidFill>
                  <a:prstClr val="black"/>
                </a:solidFill>
                <a:effectLst/>
                <a:uLnTx/>
                <a:uFillTx/>
                <a:latin typeface="Arial"/>
                <a:ea typeface="+mn-ea"/>
                <a:cs typeface="+mn-cs"/>
              </a:rPr>
              <a:t>kehittämis</a:t>
            </a:r>
            <a:r>
              <a:rPr kumimoji="0" lang="fi-FI" sz="933" b="1" i="0" u="none" strike="noStrike" kern="1200" cap="none" spc="0" normalizeH="0" baseline="0" noProof="0" dirty="0">
                <a:ln>
                  <a:noFill/>
                </a:ln>
                <a:solidFill>
                  <a:prstClr val="black"/>
                </a:solidFill>
                <a:effectLst/>
                <a:uLnTx/>
                <a:uFillTx/>
                <a:latin typeface="Arial"/>
                <a:ea typeface="+mn-ea"/>
                <a:cs typeface="+mn-cs"/>
              </a:rPr>
              <a:t>-suunnitelmia ja hankkeita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Seuraa julkisen hallinnon </a:t>
            </a:r>
            <a:r>
              <a:rPr kumimoji="0" lang="fi-FI" sz="933" b="1" i="0" u="none" strike="noStrike" kern="1200" cap="none" spc="0" normalizeH="0" baseline="0" noProof="0" dirty="0">
                <a:ln>
                  <a:noFill/>
                </a:ln>
                <a:solidFill>
                  <a:prstClr val="black"/>
                </a:solidFill>
                <a:effectLst/>
                <a:uLnTx/>
                <a:uFillTx/>
                <a:latin typeface="Arial"/>
                <a:ea typeface="+mn-ea"/>
                <a:cs typeface="+mn-cs"/>
              </a:rPr>
              <a:t>ICT-toiminnan edistymistä ja kustannuskehitystä sekä vaikuttavuutta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Hyväksyy arkkitehtuuri-, tietoturvallisuus- ja kehittämisen ja palvelutuotannon yhteistyön toimintasuunnitelmat linjausten ja hyvien käytäntöjen tuottamisesta ja arvioi suunnitelmien toteutumisen</a:t>
            </a:r>
          </a:p>
        </p:txBody>
      </p:sp>
      <p:sp>
        <p:nvSpPr>
          <p:cNvPr id="24" name="Suorakulmio 23"/>
          <p:cNvSpPr/>
          <p:nvPr/>
        </p:nvSpPr>
        <p:spPr>
          <a:xfrm>
            <a:off x="4128213" y="841181"/>
            <a:ext cx="1920000" cy="384000"/>
          </a:xfrm>
          <a:prstGeom prst="rect">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Arkkitehtuuriyhteistyö</a:t>
            </a:r>
          </a:p>
        </p:txBody>
      </p:sp>
      <p:sp>
        <p:nvSpPr>
          <p:cNvPr id="25" name="Suorakulmio 24"/>
          <p:cNvSpPr/>
          <p:nvPr/>
        </p:nvSpPr>
        <p:spPr>
          <a:xfrm>
            <a:off x="6096000" y="841181"/>
            <a:ext cx="1920000" cy="38400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Digitaalisen turvallisuuden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yhteistyö</a:t>
            </a:r>
          </a:p>
        </p:txBody>
      </p:sp>
      <p:sp>
        <p:nvSpPr>
          <p:cNvPr id="26" name="Lovettu nuolenkärki 25"/>
          <p:cNvSpPr/>
          <p:nvPr/>
        </p:nvSpPr>
        <p:spPr>
          <a:xfrm>
            <a:off x="143339" y="836712"/>
            <a:ext cx="1968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Julkisen hallinnon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a:t>
            </a:r>
          </a:p>
        </p:txBody>
      </p:sp>
      <p:sp>
        <p:nvSpPr>
          <p:cNvPr id="13" name="Suorakulmio 12"/>
          <p:cNvSpPr/>
          <p:nvPr/>
        </p:nvSpPr>
        <p:spPr>
          <a:xfrm>
            <a:off x="10128373" y="1211773"/>
            <a:ext cx="1920000" cy="4704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kokonaiskuvaan julkisen hallinnon yhteisistä ICT-palveluista ja näihin kohdistuvista kehittämissuunnitelmista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kehittää palvelutuotannon rooleja, järjestämistapoja ja kehittämistä ohjaavia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julkisen hallinnon digitaalisiin palveluihin ja tietohallintoon vaikuttavia kehittämissuunnitelmia ja lainsäädäntöhankkeita ja arvioi niiden vaikutusta salkkuihin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s</a:t>
            </a:r>
            <a:r>
              <a:rPr kumimoji="0" lang="fi-FI" sz="933" b="1"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uunittellaan</a:t>
            </a:r>
            <a:r>
              <a:rPr kumimoji="0" lang="fi-FI" sz="933"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eri yhteydessä</a:t>
            </a:r>
            <a:endParaRPr kumimoji="0" lang="fi-FI" sz="933" b="1" i="0" u="none" strike="noStrike" kern="1200" cap="none" spc="0" normalizeH="0" baseline="0" noProof="0" dirty="0">
              <a:ln>
                <a:noFill/>
              </a:ln>
              <a:solidFill>
                <a:srgbClr val="FF0000"/>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14" name="Suorakulmio 13"/>
          <p:cNvSpPr/>
          <p:nvPr/>
        </p:nvSpPr>
        <p:spPr>
          <a:xfrm>
            <a:off x="10128661" y="836712"/>
            <a:ext cx="1920000" cy="384000"/>
          </a:xfrm>
          <a:prstGeom prst="rect">
            <a:avLst/>
          </a:prstGeom>
          <a:solidFill>
            <a:schemeClr val="accent6">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ICT- palvelutuotannon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ohjauksen yhteistyö</a:t>
            </a:r>
          </a:p>
        </p:txBody>
      </p:sp>
      <p:sp>
        <p:nvSpPr>
          <p:cNvPr id="20" name="Lovettu nuolenkärki 19"/>
          <p:cNvSpPr/>
          <p:nvPr/>
        </p:nvSpPr>
        <p:spPr>
          <a:xfrm>
            <a:off x="2159531" y="3393731"/>
            <a:ext cx="1920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Kunta - valtio</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 </a:t>
            </a:r>
          </a:p>
        </p:txBody>
      </p:sp>
      <p:sp>
        <p:nvSpPr>
          <p:cNvPr id="21" name="Suorakulmio 20"/>
          <p:cNvSpPr/>
          <p:nvPr/>
        </p:nvSpPr>
        <p:spPr>
          <a:xfrm>
            <a:off x="2159776" y="1220755"/>
            <a:ext cx="1920000" cy="2112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Suunnittelee yhteisiä toimenpiteitä tiedonhallinnan ja palvelutuotannon tavoitetilan saavuttamiseksi</a:t>
            </a: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lainsäädäntöhankkeita, hallituksen esityksiä sekä kehittämissuunnitelmia ja hankkeita</a:t>
            </a:r>
          </a:p>
        </p:txBody>
      </p:sp>
      <p:sp>
        <p:nvSpPr>
          <p:cNvPr id="27" name="Suorakulmio 26"/>
          <p:cNvSpPr/>
          <p:nvPr/>
        </p:nvSpPr>
        <p:spPr>
          <a:xfrm>
            <a:off x="2159531" y="3813043"/>
            <a:ext cx="1920000" cy="21120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Suunnittelee yhteisiä toimenpiteitä tiedonhallinnan ja palvelutuotannon tavoitetilan saavuttamiseksi</a:t>
            </a:r>
            <a:endParaRPr kumimoji="0" lang="fi-FI" sz="933" b="0" i="0" u="none" strike="noStrike" kern="1200" cap="none" spc="0" normalizeH="0" baseline="0" noProof="0" dirty="0">
              <a:ln>
                <a:noFill/>
              </a:ln>
              <a:solidFill>
                <a:prstClr val="black"/>
              </a:solidFill>
              <a:effectLst/>
              <a:uLnTx/>
              <a:uFillTx/>
              <a:latin typeface="Arial"/>
              <a:ea typeface="+mn-ea"/>
              <a:cs typeface="+mn-cs"/>
            </a:endParaRP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lainsäädäntöhankkeita, hallituksen esityksiä sekä kehittämissuunnitelmia ja hankkeita</a:t>
            </a:r>
          </a:p>
        </p:txBody>
      </p:sp>
      <p:sp>
        <p:nvSpPr>
          <p:cNvPr id="19" name="Lovettu nuolenkärki 18"/>
          <p:cNvSpPr/>
          <p:nvPr/>
        </p:nvSpPr>
        <p:spPr>
          <a:xfrm>
            <a:off x="2159776" y="836712"/>
            <a:ext cx="1920000" cy="384000"/>
          </a:xfrm>
          <a:prstGeom prst="chevron">
            <a:avLst>
              <a:gd name="adj" fmla="val 0"/>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Valtionhallinnon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tiedonhallinnan yhteistyö </a:t>
            </a:r>
          </a:p>
        </p:txBody>
      </p:sp>
      <p:sp>
        <p:nvSpPr>
          <p:cNvPr id="22" name="Suorakulmio 21"/>
          <p:cNvSpPr/>
          <p:nvPr/>
        </p:nvSpPr>
        <p:spPr>
          <a:xfrm>
            <a:off x="8112224" y="1216243"/>
            <a:ext cx="1920000" cy="4704000"/>
          </a:xfrm>
          <a:prstGeom prst="rect">
            <a:avLst/>
          </a:prstGeom>
          <a:solidFill>
            <a:srgbClr val="FFF4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96000" rIns="121920" bIns="60960" numCol="1" spcCol="0" rtlCol="0" fromWordArt="0" anchor="t" anchorCtr="0" forceAA="0" compatLnSpc="1">
            <a:prstTxWarp prst="textNoShape">
              <a:avLst/>
            </a:prstTxWarp>
            <a:noAutofit/>
          </a:bodyPr>
          <a:lstStyle/>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Ylläpitää kokonaiskuvaa valtion kehittämissalkusta sekä kuntien ja muiden julkisoikeudellisten yhteisöjen keskeisistä kehittämishankkeista</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1" i="0" u="none" strike="noStrike" kern="1200" cap="none" spc="0" normalizeH="0" baseline="0" noProof="0" dirty="0">
                <a:ln>
                  <a:noFill/>
                </a:ln>
                <a:solidFill>
                  <a:prstClr val="black"/>
                </a:solidFill>
                <a:effectLst/>
                <a:uLnTx/>
                <a:uFillTx/>
                <a:latin typeface="Arial"/>
                <a:ea typeface="+mn-ea"/>
                <a:cs typeface="+mn-cs"/>
              </a:rPr>
              <a:t>Analysoi julkisen hallinnon  tarve- ja kehittämissalkkujen suhteessa voimassa oleviin tavoitteisiin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Muodostaa ja ylläpitää kehittämistä ohjaavia linjauksia ja hyviä käytäntöjä</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Käsittelee valmisteluvaiheessa valtionhallintoon hallinnon digitaalisiin palveluihin ja tietohallintoon vaikuttavia kehittämissuunnitelmia ja lainsäädäntöhankkeita ja arvioi niiden vaikutusta salkkuihin</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33" b="0" i="0" u="none" strike="noStrike" kern="1200" cap="none" spc="0" normalizeH="0" baseline="0" noProof="0" dirty="0">
                <a:ln>
                  <a:noFill/>
                </a:ln>
                <a:solidFill>
                  <a:prstClr val="black"/>
                </a:solidFill>
                <a:effectLst/>
                <a:uLnTx/>
                <a:uFillTx/>
                <a:latin typeface="Arial"/>
                <a:ea typeface="+mn-ea"/>
                <a:cs typeface="+mn-cs"/>
              </a:rPr>
              <a:t>Arvioi julkisen hallinnon kehittämistyöllä aikaan saatavaa kustannuskehitystä ja vaikuttavuutta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rPr>
              <a:t>   </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33"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28" name="Suorakulmio 27"/>
          <p:cNvSpPr/>
          <p:nvPr/>
        </p:nvSpPr>
        <p:spPr>
          <a:xfrm>
            <a:off x="8112512" y="841181"/>
            <a:ext cx="1920000" cy="384000"/>
          </a:xfrm>
          <a:prstGeom prst="rect">
            <a:avLst/>
          </a:prstGeom>
          <a:solidFill>
            <a:srgbClr val="FF99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Kehittämisen ohjauksen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Arial"/>
                <a:ea typeface="+mn-ea"/>
                <a:cs typeface="+mn-cs"/>
              </a:rPr>
              <a:t>yhteistyö</a:t>
            </a:r>
          </a:p>
        </p:txBody>
      </p:sp>
    </p:spTree>
    <p:extLst>
      <p:ext uri="{BB962C8B-B14F-4D97-AF65-F5344CB8AC3E}">
        <p14:creationId xmlns:p14="http://schemas.microsoft.com/office/powerpoint/2010/main" val="286609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Asetettavien ryhmien yhteistyön organisoituminen</a:t>
            </a:r>
            <a:endParaRPr dirty="0"/>
          </a:p>
        </p:txBody>
      </p:sp>
      <p:sp>
        <p:nvSpPr>
          <p:cNvPr id="1063" name="Google Shape;1063;p29"/>
          <p:cNvSpPr/>
          <p:nvPr/>
        </p:nvSpPr>
        <p:spPr>
          <a:xfrm>
            <a:off x="593374" y="3708660"/>
            <a:ext cx="3904997" cy="1450182"/>
          </a:xfrm>
          <a:prstGeom prst="ellipse">
            <a:avLst/>
          </a:prstGeom>
          <a:solidFill>
            <a:srgbClr val="E8F4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64" name="Google Shape;1064;p29"/>
          <p:cNvSpPr/>
          <p:nvPr/>
        </p:nvSpPr>
        <p:spPr>
          <a:xfrm>
            <a:off x="493644" y="1356108"/>
            <a:ext cx="4104456" cy="1721424"/>
          </a:xfrm>
          <a:prstGeom prst="triangle">
            <a:avLst>
              <a:gd name="adj" fmla="val 50000"/>
            </a:avLst>
          </a:prstGeom>
          <a:solidFill>
            <a:srgbClr val="EAE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65" name="Google Shape;1065;p29"/>
          <p:cNvCxnSpPr>
            <a:cxnSpLocks/>
          </p:cNvCxnSpPr>
          <p:nvPr/>
        </p:nvCxnSpPr>
        <p:spPr>
          <a:xfrm flipH="1">
            <a:off x="723273" y="5636394"/>
            <a:ext cx="5245571" cy="0"/>
          </a:xfrm>
          <a:prstGeom prst="straightConnector1">
            <a:avLst/>
          </a:prstGeom>
          <a:noFill/>
          <a:ln w="9525" cap="flat" cmpd="sng">
            <a:solidFill>
              <a:schemeClr val="dk2"/>
            </a:solidFill>
            <a:prstDash val="dash"/>
            <a:round/>
            <a:headEnd type="none" w="sm" len="sm"/>
            <a:tailEnd type="none" w="sm" len="sm"/>
          </a:ln>
        </p:spPr>
      </p:cxnSp>
      <p:sp>
        <p:nvSpPr>
          <p:cNvPr id="1066" name="Google Shape;1066;p29"/>
          <p:cNvSpPr/>
          <p:nvPr/>
        </p:nvSpPr>
        <p:spPr>
          <a:xfrm>
            <a:off x="637660" y="5828147"/>
            <a:ext cx="3672408" cy="305073"/>
          </a:xfrm>
          <a:prstGeom prst="rect">
            <a:avLst/>
          </a:prstGeom>
          <a:solidFill>
            <a:srgbClr val="BBE0F7"/>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595959"/>
              </a:buClr>
              <a:buSzPts val="800"/>
              <a:buFont typeface="Arial"/>
              <a:buNone/>
            </a:pPr>
            <a:r>
              <a:rPr lang="fi-FI" sz="800" b="0" i="0" u="none" strike="noStrike" cap="none">
                <a:solidFill>
                  <a:srgbClr val="595959"/>
                </a:solidFill>
                <a:latin typeface="Arial"/>
                <a:ea typeface="Arial"/>
                <a:cs typeface="Arial"/>
                <a:sym typeface="Arial"/>
              </a:rPr>
              <a:t>SIHTEERISTÖ</a:t>
            </a:r>
            <a:endParaRPr/>
          </a:p>
        </p:txBody>
      </p:sp>
      <p:sp>
        <p:nvSpPr>
          <p:cNvPr id="1067" name="Google Shape;1067;p29"/>
          <p:cNvSpPr/>
          <p:nvPr/>
        </p:nvSpPr>
        <p:spPr>
          <a:xfrm>
            <a:off x="2870068" y="3854136"/>
            <a:ext cx="1440000" cy="468000"/>
          </a:xfrm>
          <a:prstGeom prst="rect">
            <a:avLst/>
          </a:prstGeom>
          <a:solidFill>
            <a:srgbClr val="F7EDF5"/>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digitaalisen turvallisuuden tilasta ja julkisen hallinnon digitaalisen turvallisuutta koskevista linjauksista</a:t>
            </a:r>
            <a:endParaRPr/>
          </a:p>
        </p:txBody>
      </p:sp>
      <p:sp>
        <p:nvSpPr>
          <p:cNvPr id="1068" name="Google Shape;1068;p29"/>
          <p:cNvSpPr/>
          <p:nvPr/>
        </p:nvSpPr>
        <p:spPr>
          <a:xfrm>
            <a:off x="709668" y="3854136"/>
            <a:ext cx="1440000" cy="468000"/>
          </a:xfrm>
          <a:prstGeom prst="rect">
            <a:avLst/>
          </a:prstGeom>
          <a:solidFill>
            <a:srgbClr val="EBF5D6"/>
          </a:solidFill>
          <a:ln w="25400" cap="flat" cmpd="sng">
            <a:solidFill>
              <a:srgbClr val="FFFFFF"/>
            </a:solidFill>
            <a:prstDash val="solid"/>
            <a:round/>
            <a:headEnd type="none" w="sm" len="sm"/>
            <a:tailEnd type="none" w="sm" len="sm"/>
          </a:ln>
        </p:spPr>
        <p:txBody>
          <a:bodyPr spcFirstLastPara="1" wrap="square" lIns="72000" tIns="72000" rIns="72000"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julkisesta hallinnosta, </a:t>
            </a:r>
            <a:r>
              <a:rPr lang="fi-FI" sz="600" b="0" i="0" u="none" strike="noStrike" cap="none">
                <a:solidFill>
                  <a:srgbClr val="000000"/>
                </a:solidFill>
                <a:latin typeface="Arial"/>
                <a:ea typeface="Arial"/>
                <a:cs typeface="Arial"/>
                <a:sym typeface="Arial"/>
              </a:rPr>
              <a:t>julkisen hallinnon tiedonhallintakarttaa sekä yhteentoimivuutta edistäviä linjauksia</a:t>
            </a:r>
            <a:endParaRPr sz="600" b="0" i="0" u="none" strike="noStrike" cap="none">
              <a:solidFill>
                <a:srgbClr val="595959"/>
              </a:solidFill>
              <a:latin typeface="Arial"/>
              <a:ea typeface="Arial"/>
              <a:cs typeface="Arial"/>
              <a:sym typeface="Arial"/>
            </a:endParaRPr>
          </a:p>
        </p:txBody>
      </p:sp>
      <p:sp>
        <p:nvSpPr>
          <p:cNvPr id="1069" name="Google Shape;1069;p29"/>
          <p:cNvSpPr/>
          <p:nvPr/>
        </p:nvSpPr>
        <p:spPr>
          <a:xfrm>
            <a:off x="1789948" y="1560710"/>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Ylläpitää yhteistä tavoitetilaan julkisen hallinnon tiedonhallinnan järjestämisestä ja palvelujen tuotannosta </a:t>
            </a:r>
            <a:endParaRPr/>
          </a:p>
        </p:txBody>
      </p:sp>
      <p:sp>
        <p:nvSpPr>
          <p:cNvPr id="1070" name="Google Shape;1070;p29"/>
          <p:cNvSpPr/>
          <p:nvPr/>
        </p:nvSpPr>
        <p:spPr>
          <a:xfrm>
            <a:off x="709668" y="3572840"/>
            <a:ext cx="1440000" cy="288000"/>
          </a:xfrm>
          <a:prstGeom prst="rect">
            <a:avLst/>
          </a:prstGeom>
          <a:solidFill>
            <a:srgbClr val="799E28"/>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Arkkitehtuuriyhteistyö</a:t>
            </a:r>
            <a:endParaRPr/>
          </a:p>
        </p:txBody>
      </p:sp>
      <p:sp>
        <p:nvSpPr>
          <p:cNvPr id="1071" name="Google Shape;1071;p29"/>
          <p:cNvSpPr/>
          <p:nvPr/>
        </p:nvSpPr>
        <p:spPr>
          <a:xfrm>
            <a:off x="2870068" y="3572840"/>
            <a:ext cx="1440000" cy="288000"/>
          </a:xfrm>
          <a:prstGeom prst="rect">
            <a:avLst/>
          </a:prstGeom>
          <a:solidFill>
            <a:srgbClr val="A34E96"/>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Digitaalisen turvallisuuden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72" name="Google Shape;1072;p29"/>
          <p:cNvSpPr/>
          <p:nvPr/>
        </p:nvSpPr>
        <p:spPr>
          <a:xfrm>
            <a:off x="1789948" y="127941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Julkisen hallinnon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a:t>
            </a:r>
            <a:endParaRPr/>
          </a:p>
        </p:txBody>
      </p:sp>
      <p:sp>
        <p:nvSpPr>
          <p:cNvPr id="1073" name="Google Shape;1073;p29"/>
          <p:cNvSpPr/>
          <p:nvPr/>
        </p:nvSpPr>
        <p:spPr>
          <a:xfrm>
            <a:off x="2870068" y="4938948"/>
            <a:ext cx="1440000" cy="468000"/>
          </a:xfrm>
          <a:prstGeom prst="rect">
            <a:avLst/>
          </a:prstGeom>
          <a:solidFill>
            <a:srgbClr val="FBD3D6"/>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kokonaiskuvaan julkisen hallinnon yhteisistä ICT-palveluista ja näihin kohdistuvista kehittämissuunnitelmista</a:t>
            </a:r>
            <a:endParaRPr/>
          </a:p>
          <a:p>
            <a:pPr marL="171450" marR="0" lvl="0" indent="-133350" algn="ctr" rtl="0">
              <a:lnSpc>
                <a:spcPct val="100000"/>
              </a:lnSpc>
              <a:spcBef>
                <a:spcPts val="0"/>
              </a:spcBef>
              <a:spcAft>
                <a:spcPts val="0"/>
              </a:spcAft>
              <a:buClr>
                <a:srgbClr val="000000"/>
              </a:buClr>
              <a:buSzPts val="600"/>
              <a:buFont typeface="Arial"/>
              <a:buNone/>
            </a:pPr>
            <a:endParaRPr sz="6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   </a:t>
            </a:r>
            <a:endParaRPr/>
          </a:p>
          <a:p>
            <a:pPr marL="171450" marR="0" lvl="0" indent="-133350" algn="ctr" rtl="0">
              <a:lnSpc>
                <a:spcPct val="100000"/>
              </a:lnSpc>
              <a:spcBef>
                <a:spcPts val="0"/>
              </a:spcBef>
              <a:spcAft>
                <a:spcPts val="0"/>
              </a:spcAft>
              <a:buClr>
                <a:srgbClr val="000000"/>
              </a:buClr>
              <a:buSzPts val="600"/>
              <a:buFont typeface="Arial"/>
              <a:buNone/>
            </a:pPr>
            <a:endParaRPr sz="600" b="0" i="0" u="none" strike="noStrike" cap="none">
              <a:solidFill>
                <a:srgbClr val="595959"/>
              </a:solidFill>
              <a:latin typeface="Arial"/>
              <a:ea typeface="Arial"/>
              <a:cs typeface="Arial"/>
              <a:sym typeface="Arial"/>
            </a:endParaRPr>
          </a:p>
        </p:txBody>
      </p:sp>
      <p:sp>
        <p:nvSpPr>
          <p:cNvPr id="1074" name="Google Shape;1074;p29"/>
          <p:cNvSpPr/>
          <p:nvPr/>
        </p:nvSpPr>
        <p:spPr>
          <a:xfrm>
            <a:off x="2870068" y="4657652"/>
            <a:ext cx="1440000" cy="288000"/>
          </a:xfrm>
          <a:prstGeom prst="rect">
            <a:avLst/>
          </a:prstGeom>
          <a:solidFill>
            <a:srgbClr val="C0101E"/>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ICT-palvelutuotannon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75" name="Google Shape;1075;p29"/>
          <p:cNvSpPr/>
          <p:nvPr/>
        </p:nvSpPr>
        <p:spPr>
          <a:xfrm>
            <a:off x="709668" y="2681484"/>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Suunnittelee yhteisiä toimenpiteitä tiedonhallinnan ja palvelutuotannon tavoitetilan saavuttamiseksi</a:t>
            </a:r>
            <a:endParaRPr/>
          </a:p>
        </p:txBody>
      </p:sp>
      <p:sp>
        <p:nvSpPr>
          <p:cNvPr id="1076" name="Google Shape;1076;p29"/>
          <p:cNvSpPr/>
          <p:nvPr/>
        </p:nvSpPr>
        <p:spPr>
          <a:xfrm>
            <a:off x="2870068" y="2681484"/>
            <a:ext cx="1440000" cy="468000"/>
          </a:xfrm>
          <a:prstGeom prst="rect">
            <a:avLst/>
          </a:prstGeom>
          <a:solidFill>
            <a:srgbClr val="DCEFFB"/>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fi-FI" sz="600" b="0" i="0" u="none" strike="noStrike" cap="none">
                <a:solidFill>
                  <a:srgbClr val="000000"/>
                </a:solidFill>
                <a:latin typeface="Arial"/>
                <a:ea typeface="Arial"/>
                <a:cs typeface="Arial"/>
                <a:sym typeface="Arial"/>
              </a:rPr>
              <a:t>Suunnittelee yhteisiä toimenpiteitä tiedonhallinnan ja palvelutuotannon tavoitetilan saavuttamiseksi</a:t>
            </a:r>
            <a:endParaRPr/>
          </a:p>
        </p:txBody>
      </p:sp>
      <p:sp>
        <p:nvSpPr>
          <p:cNvPr id="1077" name="Google Shape;1077;p29"/>
          <p:cNvSpPr/>
          <p:nvPr/>
        </p:nvSpPr>
        <p:spPr>
          <a:xfrm>
            <a:off x="709668" y="239348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Valtionhallinnon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 </a:t>
            </a:r>
            <a:endParaRPr/>
          </a:p>
        </p:txBody>
      </p:sp>
      <p:sp>
        <p:nvSpPr>
          <p:cNvPr id="1078" name="Google Shape;1078;p29"/>
          <p:cNvSpPr/>
          <p:nvPr/>
        </p:nvSpPr>
        <p:spPr>
          <a:xfrm>
            <a:off x="2870068" y="2393484"/>
            <a:ext cx="1440000" cy="288000"/>
          </a:xfrm>
          <a:prstGeom prst="chevron">
            <a:avLst>
              <a:gd name="adj" fmla="val 0"/>
            </a:avLst>
          </a:prstGeom>
          <a:solidFill>
            <a:srgbClr val="5AB5EC"/>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Kunta - valtio</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tiedonhallinnan yhteistyö </a:t>
            </a:r>
            <a:endParaRPr/>
          </a:p>
        </p:txBody>
      </p:sp>
      <p:sp>
        <p:nvSpPr>
          <p:cNvPr id="1079" name="Google Shape;1079;p29"/>
          <p:cNvSpPr/>
          <p:nvPr/>
        </p:nvSpPr>
        <p:spPr>
          <a:xfrm>
            <a:off x="709828" y="4938948"/>
            <a:ext cx="1440000" cy="468000"/>
          </a:xfrm>
          <a:prstGeom prst="rect">
            <a:avLst/>
          </a:prstGeom>
          <a:solidFill>
            <a:srgbClr val="FFF4D1"/>
          </a:solidFill>
          <a:ln w="25400" cap="flat" cmpd="sng">
            <a:solidFill>
              <a:srgbClr val="FFFFFF"/>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lnSpc>
                <a:spcPct val="100000"/>
              </a:lnSpc>
              <a:spcBef>
                <a:spcPts val="0"/>
              </a:spcBef>
              <a:spcAft>
                <a:spcPts val="0"/>
              </a:spcAft>
              <a:buClr>
                <a:srgbClr val="595959"/>
              </a:buClr>
              <a:buSzPts val="600"/>
              <a:buFont typeface="Arial"/>
              <a:buNone/>
            </a:pPr>
            <a:r>
              <a:rPr lang="fi-FI" sz="600" b="0" i="0" u="none" strike="noStrike" cap="none">
                <a:solidFill>
                  <a:srgbClr val="595959"/>
                </a:solidFill>
                <a:latin typeface="Arial"/>
                <a:ea typeface="Arial"/>
                <a:cs typeface="Arial"/>
                <a:sym typeface="Arial"/>
              </a:rPr>
              <a:t>Ylläpitää kokonaiskuvaa julkisen hallinnon kehittämissalkusta sekä keskeisistä kehittämishankkeista</a:t>
            </a:r>
            <a:endParaRPr/>
          </a:p>
        </p:txBody>
      </p:sp>
      <p:sp>
        <p:nvSpPr>
          <p:cNvPr id="1080" name="Google Shape;1080;p29"/>
          <p:cNvSpPr/>
          <p:nvPr/>
        </p:nvSpPr>
        <p:spPr>
          <a:xfrm>
            <a:off x="709828" y="4657652"/>
            <a:ext cx="1440000" cy="288000"/>
          </a:xfrm>
          <a:prstGeom prst="rect">
            <a:avLst/>
          </a:prstGeom>
          <a:solidFill>
            <a:srgbClr val="FF99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Kehittämisen ohjauksen </a:t>
            </a:r>
            <a:endParaRPr/>
          </a:p>
          <a:p>
            <a:pPr marL="0" marR="0" lvl="0" indent="0" algn="ctr" rtl="0">
              <a:lnSpc>
                <a:spcPct val="100000"/>
              </a:lnSpc>
              <a:spcBef>
                <a:spcPts val="0"/>
              </a:spcBef>
              <a:spcAft>
                <a:spcPts val="0"/>
              </a:spcAft>
              <a:buClr>
                <a:srgbClr val="FFFFFF"/>
              </a:buClr>
              <a:buSzPts val="700"/>
              <a:buFont typeface="Arial"/>
              <a:buNone/>
            </a:pPr>
            <a:r>
              <a:rPr lang="fi-FI" sz="700" b="1" i="0" u="none" strike="noStrike" cap="none">
                <a:solidFill>
                  <a:srgbClr val="FFFFFF"/>
                </a:solidFill>
                <a:latin typeface="Arial"/>
                <a:ea typeface="Arial"/>
                <a:cs typeface="Arial"/>
                <a:sym typeface="Arial"/>
              </a:rPr>
              <a:t>yhteistyö</a:t>
            </a:r>
            <a:endParaRPr/>
          </a:p>
        </p:txBody>
      </p:sp>
      <p:sp>
        <p:nvSpPr>
          <p:cNvPr id="1081" name="Google Shape;1081;p29"/>
          <p:cNvSpPr txBox="1"/>
          <p:nvPr/>
        </p:nvSpPr>
        <p:spPr>
          <a:xfrm>
            <a:off x="4596945" y="1469416"/>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Strategiset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tavoitteet</a:t>
            </a:r>
            <a:endParaRPr sz="1100" b="0" i="0" u="none" strike="noStrike" cap="none">
              <a:solidFill>
                <a:srgbClr val="595959"/>
              </a:solidFill>
              <a:latin typeface="Arial"/>
              <a:ea typeface="Arial"/>
              <a:cs typeface="Arial"/>
              <a:sym typeface="Arial"/>
            </a:endParaRPr>
          </a:p>
        </p:txBody>
      </p:sp>
      <p:cxnSp>
        <p:nvCxnSpPr>
          <p:cNvPr id="1082" name="Google Shape;1082;p29"/>
          <p:cNvCxnSpPr>
            <a:cxnSpLocks/>
          </p:cNvCxnSpPr>
          <p:nvPr/>
        </p:nvCxnSpPr>
        <p:spPr>
          <a:xfrm flipH="1">
            <a:off x="723271" y="4506526"/>
            <a:ext cx="10771241" cy="1"/>
          </a:xfrm>
          <a:prstGeom prst="straightConnector1">
            <a:avLst/>
          </a:prstGeom>
          <a:noFill/>
          <a:ln w="9525" cap="flat" cmpd="sng">
            <a:solidFill>
              <a:schemeClr val="dk2"/>
            </a:solidFill>
            <a:prstDash val="dash"/>
            <a:round/>
            <a:headEnd type="none" w="sm" len="sm"/>
            <a:tailEnd type="none" w="sm" len="sm"/>
          </a:ln>
        </p:spPr>
      </p:cxnSp>
      <p:cxnSp>
        <p:nvCxnSpPr>
          <p:cNvPr id="1083" name="Google Shape;1083;p29"/>
          <p:cNvCxnSpPr>
            <a:cxnSpLocks/>
          </p:cNvCxnSpPr>
          <p:nvPr/>
        </p:nvCxnSpPr>
        <p:spPr>
          <a:xfrm flipH="1">
            <a:off x="723271" y="3376670"/>
            <a:ext cx="10771241" cy="1"/>
          </a:xfrm>
          <a:prstGeom prst="straightConnector1">
            <a:avLst/>
          </a:prstGeom>
          <a:noFill/>
          <a:ln w="9525" cap="flat" cmpd="sng">
            <a:solidFill>
              <a:schemeClr val="dk2"/>
            </a:solidFill>
            <a:prstDash val="dash"/>
            <a:round/>
            <a:headEnd type="none" w="sm" len="sm"/>
            <a:tailEnd type="none" w="sm" len="sm"/>
          </a:ln>
        </p:spPr>
      </p:cxnSp>
      <p:cxnSp>
        <p:nvCxnSpPr>
          <p:cNvPr id="1084" name="Google Shape;1084;p29"/>
          <p:cNvCxnSpPr>
            <a:cxnSpLocks/>
          </p:cNvCxnSpPr>
          <p:nvPr/>
        </p:nvCxnSpPr>
        <p:spPr>
          <a:xfrm flipH="1">
            <a:off x="723271" y="2215278"/>
            <a:ext cx="10771241" cy="1"/>
          </a:xfrm>
          <a:prstGeom prst="straightConnector1">
            <a:avLst/>
          </a:prstGeom>
          <a:noFill/>
          <a:ln w="9525" cap="flat" cmpd="sng">
            <a:solidFill>
              <a:schemeClr val="dk2"/>
            </a:solidFill>
            <a:prstDash val="dash"/>
            <a:round/>
            <a:headEnd type="none" w="sm" len="sm"/>
            <a:tailEnd type="none" w="sm" len="sm"/>
          </a:ln>
        </p:spPr>
      </p:cxnSp>
      <p:sp>
        <p:nvSpPr>
          <p:cNvPr id="1085" name="Google Shape;1085;p29"/>
          <p:cNvSpPr txBox="1"/>
          <p:nvPr/>
        </p:nvSpPr>
        <p:spPr>
          <a:xfrm>
            <a:off x="4596945" y="2546723"/>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toimenpiteet</a:t>
            </a:r>
            <a:endParaRPr sz="1100" b="0" i="0" u="none" strike="noStrike" cap="none">
              <a:solidFill>
                <a:srgbClr val="595959"/>
              </a:solidFill>
              <a:latin typeface="Arial"/>
              <a:ea typeface="Arial"/>
              <a:cs typeface="Arial"/>
              <a:sym typeface="Arial"/>
            </a:endParaRPr>
          </a:p>
        </p:txBody>
      </p:sp>
      <p:sp>
        <p:nvSpPr>
          <p:cNvPr id="1086" name="Google Shape;1086;p29"/>
          <p:cNvSpPr txBox="1"/>
          <p:nvPr/>
        </p:nvSpPr>
        <p:spPr>
          <a:xfrm>
            <a:off x="4596945" y="3718623"/>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Yhteiset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vaatimukset</a:t>
            </a:r>
            <a:endParaRPr sz="1100" b="0" i="0" u="none" strike="noStrike" cap="none">
              <a:solidFill>
                <a:srgbClr val="595959"/>
              </a:solidFill>
              <a:latin typeface="Arial"/>
              <a:ea typeface="Arial"/>
              <a:cs typeface="Arial"/>
              <a:sym typeface="Arial"/>
            </a:endParaRPr>
          </a:p>
        </p:txBody>
      </p:sp>
      <p:sp>
        <p:nvSpPr>
          <p:cNvPr id="1087" name="Google Shape;1087;p29"/>
          <p:cNvSpPr txBox="1"/>
          <p:nvPr/>
        </p:nvSpPr>
        <p:spPr>
          <a:xfrm>
            <a:off x="4596945" y="4785420"/>
            <a:ext cx="1466087"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Yhteinen kehittäminen ja tuotanto</a:t>
            </a:r>
            <a:endParaRPr sz="1100" b="0" i="0" u="none" strike="noStrike" cap="none">
              <a:solidFill>
                <a:srgbClr val="595959"/>
              </a:solidFill>
              <a:latin typeface="Arial"/>
              <a:ea typeface="Arial"/>
              <a:cs typeface="Arial"/>
              <a:sym typeface="Arial"/>
            </a:endParaRPr>
          </a:p>
        </p:txBody>
      </p:sp>
      <p:sp>
        <p:nvSpPr>
          <p:cNvPr id="1088" name="Google Shape;1088;p29"/>
          <p:cNvSpPr txBox="1"/>
          <p:nvPr/>
        </p:nvSpPr>
        <p:spPr>
          <a:xfrm>
            <a:off x="4591689" y="5757625"/>
            <a:ext cx="146608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Yhteistyön </a:t>
            </a:r>
            <a:endParaRPr sz="1800"/>
          </a:p>
          <a:p>
            <a:pPr marL="0" marR="0" lvl="0" indent="0" algn="ctr" rtl="0">
              <a:lnSpc>
                <a:spcPct val="100000"/>
              </a:lnSpc>
              <a:spcBef>
                <a:spcPts val="0"/>
              </a:spcBef>
              <a:spcAft>
                <a:spcPts val="0"/>
              </a:spcAft>
              <a:buClr>
                <a:srgbClr val="595959"/>
              </a:buClr>
              <a:buSzPts val="1000"/>
              <a:buFont typeface="Arial"/>
              <a:buNone/>
            </a:pPr>
            <a:r>
              <a:rPr lang="fi-FI" sz="1100" b="1" i="0" u="none" strike="noStrike" cap="none">
                <a:solidFill>
                  <a:srgbClr val="595959"/>
                </a:solidFill>
                <a:latin typeface="Arial"/>
                <a:ea typeface="Arial"/>
                <a:cs typeface="Arial"/>
                <a:sym typeface="Arial"/>
              </a:rPr>
              <a:t>fasilitointi</a:t>
            </a:r>
            <a:endParaRPr sz="1100" b="0" i="0" u="none" strike="noStrike" cap="none">
              <a:solidFill>
                <a:srgbClr val="595959"/>
              </a:solidFill>
              <a:latin typeface="Arial"/>
              <a:ea typeface="Arial"/>
              <a:cs typeface="Arial"/>
              <a:sym typeface="Arial"/>
            </a:endParaRPr>
          </a:p>
        </p:txBody>
      </p:sp>
      <p:sp>
        <p:nvSpPr>
          <p:cNvPr id="1089" name="Google Shape;1089;p29"/>
          <p:cNvSpPr txBox="1"/>
          <p:nvPr/>
        </p:nvSpPr>
        <p:spPr>
          <a:xfrm>
            <a:off x="6139330" y="1262303"/>
            <a:ext cx="5796263" cy="1000699"/>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strategisten tavoitteiden suunnittelu, seuranta ja ohjaus organisoidaan julkisen hallinnon yhteiseksi foorumiksi, jossa arvioidaan olemassa olevien strategisten linjausten vaikutuksia ja tehdään esityksiä tulevista linjauksista</a:t>
            </a:r>
            <a:endParaRPr sz="1300" dirty="0"/>
          </a:p>
          <a:p>
            <a:pPr marL="285750" marR="0" lvl="0" indent="-196850" algn="l" rtl="0">
              <a:lnSpc>
                <a:spcPct val="100000"/>
              </a:lnSpc>
              <a:spcBef>
                <a:spcPts val="0"/>
              </a:spcBef>
              <a:spcAft>
                <a:spcPts val="600"/>
              </a:spcAft>
              <a:buClr>
                <a:srgbClr val="000000"/>
              </a:buClr>
              <a:buSzPts val="1400"/>
              <a:buFont typeface="Arial"/>
              <a:buNone/>
            </a:pPr>
            <a:endParaRPr sz="1300" b="0" i="0" u="none" strike="noStrike" cap="none" dirty="0">
              <a:solidFill>
                <a:srgbClr val="000000"/>
              </a:solidFill>
              <a:latin typeface="Arial"/>
              <a:ea typeface="Arial"/>
              <a:cs typeface="Arial"/>
              <a:sym typeface="Arial"/>
            </a:endParaRPr>
          </a:p>
        </p:txBody>
      </p:sp>
      <p:sp>
        <p:nvSpPr>
          <p:cNvPr id="33" name="Google Shape;1089;p29">
            <a:extLst>
              <a:ext uri="{FF2B5EF4-FFF2-40B4-BE49-F238E27FC236}">
                <a16:creationId xmlns:a16="http://schemas.microsoft.com/office/drawing/2014/main" id="{E8A9FBBB-0E4B-4994-959F-E199E7BD7E60}"/>
              </a:ext>
            </a:extLst>
          </p:cNvPr>
          <p:cNvSpPr txBox="1"/>
          <p:nvPr/>
        </p:nvSpPr>
        <p:spPr>
          <a:xfrm>
            <a:off x="6134074" y="2232108"/>
            <a:ext cx="5796263" cy="1192127"/>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toimenpiteiden suunnittelu, seuranta ja ohjaus organisoidaan kahdeksi, valtion sekä valtion ja kuntien, yhteiseksi foorumiksi, jossa arvioidaan nykyisten toimenpiteiden vaikutuksia suhteessa asetettuihin tavoitteisiin ja tehdään esityksiä tulevaisuudessa tarvittavista toimenpiteistä</a:t>
            </a:r>
            <a:endParaRPr sz="1300" dirty="0"/>
          </a:p>
        </p:txBody>
      </p:sp>
      <p:sp>
        <p:nvSpPr>
          <p:cNvPr id="34" name="Google Shape;1089;p29">
            <a:extLst>
              <a:ext uri="{FF2B5EF4-FFF2-40B4-BE49-F238E27FC236}">
                <a16:creationId xmlns:a16="http://schemas.microsoft.com/office/drawing/2014/main" id="{1FC2B6E3-26DD-41A1-BF81-13C29F40BEAF}"/>
              </a:ext>
            </a:extLst>
          </p:cNvPr>
          <p:cNvSpPr txBox="1"/>
          <p:nvPr/>
        </p:nvSpPr>
        <p:spPr>
          <a:xfrm>
            <a:off x="6128818" y="3377641"/>
            <a:ext cx="5796263" cy="1191337"/>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Yhteisten vaatimusten muodostaminen: organisoidaan yhteisiä toimintamalleja ja toiminnan kehittämisen rakennusosia suunnittelevaksi arkkitehtuuriyhteistyöksi sekä yhteisten digitaalisen turvallisuuden periaatteiden valmistelua ja seurantaa tukevaksi yhteistyöksi</a:t>
            </a:r>
            <a:endParaRPr sz="1300" dirty="0"/>
          </a:p>
        </p:txBody>
      </p:sp>
      <p:sp>
        <p:nvSpPr>
          <p:cNvPr id="35" name="Google Shape;1089;p29">
            <a:extLst>
              <a:ext uri="{FF2B5EF4-FFF2-40B4-BE49-F238E27FC236}">
                <a16:creationId xmlns:a16="http://schemas.microsoft.com/office/drawing/2014/main" id="{F516CFA2-D373-4385-8D9E-20F8921AADAA}"/>
              </a:ext>
            </a:extLst>
          </p:cNvPr>
          <p:cNvSpPr txBox="1"/>
          <p:nvPr/>
        </p:nvSpPr>
        <p:spPr>
          <a:xfrm>
            <a:off x="6123562" y="4506593"/>
            <a:ext cx="5796263" cy="1977570"/>
          </a:xfrm>
          <a:prstGeom prst="rect">
            <a:avLst/>
          </a:prstGeom>
          <a:noFill/>
          <a:ln>
            <a:noFill/>
          </a:ln>
        </p:spPr>
        <p:txBody>
          <a:bodyPr spcFirstLastPara="1" wrap="square" lIns="72000" tIns="72000" rIns="72000" bIns="72000" anchor="t" anchorCtr="0">
            <a:noAutofit/>
          </a:bodyPr>
          <a:lstStyle/>
          <a:p>
            <a:pPr marL="285750" marR="0" lvl="0" indent="-285750" algn="l" rtl="0">
              <a:lnSpc>
                <a:spcPct val="100000"/>
              </a:lnSpc>
              <a:spcBef>
                <a:spcPts val="0"/>
              </a:spcBef>
              <a:spcAft>
                <a:spcPts val="600"/>
              </a:spcAft>
              <a:buClr>
                <a:srgbClr val="000000"/>
              </a:buClr>
              <a:buSzPts val="1400"/>
              <a:buFont typeface="Arial"/>
              <a:buChar char="•"/>
            </a:pPr>
            <a:r>
              <a:rPr lang="fi-FI" sz="1300" b="0" i="0" u="none" strike="noStrike" cap="none" dirty="0">
                <a:solidFill>
                  <a:srgbClr val="000000"/>
                </a:solidFill>
                <a:latin typeface="Arial"/>
                <a:ea typeface="Arial"/>
                <a:cs typeface="Arial"/>
                <a:sym typeface="Arial"/>
              </a:rPr>
              <a:t>Kehittämisen yhteistyö organisoidaan julkisen hallinnon kehittämissalkuista vastaavien viranomaisten yhteiseksi foorumiksi, jossa seurataan ja arvioidaan salkkujen toteutumista sekä tehdään esityksiä, joilla salkuissa toisiinsa linkittyvää kehittämistä tasapainotettaisiin</a:t>
            </a:r>
          </a:p>
          <a:p>
            <a:pPr marL="285750" lvl="0" indent="-285750">
              <a:spcAft>
                <a:spcPts val="600"/>
              </a:spcAft>
              <a:buSzPts val="1400"/>
              <a:buFont typeface="Arial"/>
              <a:buChar char="•"/>
            </a:pPr>
            <a:r>
              <a:rPr lang="fi-FI" sz="1300" dirty="0"/>
              <a:t>ICT-palvelutuotannon yhteistyö organisoidaan julkisen hallinnon ICT-palvelujen tuottajien ja näiden ohjauksen väliseksi yhteiseksi foorumiksi, jossa seurataan ja arvioidaan palvelutuotannon tuloksellisuutta ja tehdään esityksiä tuotannon ja tuotantorakenteiden kehittämiseksi</a:t>
            </a:r>
          </a:p>
        </p:txBody>
      </p:sp>
      <p:cxnSp>
        <p:nvCxnSpPr>
          <p:cNvPr id="40" name="Google Shape;1065;p29">
            <a:extLst>
              <a:ext uri="{FF2B5EF4-FFF2-40B4-BE49-F238E27FC236}">
                <a16:creationId xmlns:a16="http://schemas.microsoft.com/office/drawing/2014/main" id="{D7AB9609-FA34-4549-8709-7EFDBA2CB819}"/>
              </a:ext>
            </a:extLst>
          </p:cNvPr>
          <p:cNvCxnSpPr>
            <a:cxnSpLocks/>
          </p:cNvCxnSpPr>
          <p:nvPr/>
        </p:nvCxnSpPr>
        <p:spPr>
          <a:xfrm>
            <a:off x="5968844" y="5635407"/>
            <a:ext cx="0" cy="848756"/>
          </a:xfrm>
          <a:prstGeom prst="straightConnector1">
            <a:avLst/>
          </a:prstGeom>
          <a:noFill/>
          <a:ln w="9525" cap="flat" cmpd="sng">
            <a:solidFill>
              <a:schemeClr val="dk2"/>
            </a:solidFill>
            <a:prstDash val="dash"/>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3" name="Google Shape;933;p20"/>
          <p:cNvSpPr txBox="1">
            <a:spLocks noGrp="1"/>
          </p:cNvSpPr>
          <p:nvPr>
            <p:ph type="title"/>
          </p:nvPr>
        </p:nvSpPr>
        <p:spPr>
          <a:xfrm>
            <a:off x="782320" y="132097"/>
            <a:ext cx="10571480" cy="111640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sz="3200" dirty="0"/>
              <a:t>Asetetut ryhmät seuraavat tilannekuvaa ja käsittelevät syötteitä ja tunnistavat niiden pohjalta tarvittavia yhteisiä toimenpiteitä</a:t>
            </a:r>
            <a:endParaRPr sz="3200" dirty="0"/>
          </a:p>
        </p:txBody>
      </p:sp>
      <p:sp>
        <p:nvSpPr>
          <p:cNvPr id="934" name="Google Shape;934;p20"/>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22</a:t>
            </a:fld>
            <a:endParaRPr/>
          </a:p>
        </p:txBody>
      </p:sp>
      <p:grpSp>
        <p:nvGrpSpPr>
          <p:cNvPr id="2" name="Ryhmä 1">
            <a:extLst>
              <a:ext uri="{FF2B5EF4-FFF2-40B4-BE49-F238E27FC236}">
                <a16:creationId xmlns:a16="http://schemas.microsoft.com/office/drawing/2014/main" id="{066D6C5E-2413-4A3A-A79D-C05E4605B7B1}"/>
              </a:ext>
            </a:extLst>
          </p:cNvPr>
          <p:cNvGrpSpPr/>
          <p:nvPr/>
        </p:nvGrpSpPr>
        <p:grpSpPr>
          <a:xfrm>
            <a:off x="448780" y="1392688"/>
            <a:ext cx="11036598" cy="3867154"/>
            <a:chOff x="1298919" y="1628800"/>
            <a:chExt cx="8613505" cy="3018118"/>
          </a:xfrm>
        </p:grpSpPr>
        <p:pic>
          <p:nvPicPr>
            <p:cNvPr id="932" name="Google Shape;932;p20"/>
            <p:cNvPicPr preferRelativeResize="0"/>
            <p:nvPr/>
          </p:nvPicPr>
          <p:blipFill rotWithShape="1">
            <a:blip r:embed="rId3">
              <a:alphaModFix/>
            </a:blip>
            <a:srcRect/>
            <a:stretch/>
          </p:blipFill>
          <p:spPr>
            <a:xfrm>
              <a:off x="4079776" y="1628800"/>
              <a:ext cx="5832648" cy="3018118"/>
            </a:xfrm>
            <a:prstGeom prst="rect">
              <a:avLst/>
            </a:prstGeom>
            <a:noFill/>
            <a:ln>
              <a:noFill/>
            </a:ln>
          </p:spPr>
        </p:pic>
        <p:sp>
          <p:nvSpPr>
            <p:cNvPr id="935" name="Google Shape;935;p20"/>
            <p:cNvSpPr/>
            <p:nvPr/>
          </p:nvSpPr>
          <p:spPr>
            <a:xfrm>
              <a:off x="1298924" y="3140968"/>
              <a:ext cx="1295116" cy="900000"/>
            </a:xfrm>
            <a:prstGeom prst="rect">
              <a:avLst/>
            </a:prstGeom>
            <a:solidFill>
              <a:srgbClr val="CDD8EE"/>
            </a:solidFill>
            <a:ln>
              <a:noFill/>
            </a:ln>
          </p:spPr>
          <p:txBody>
            <a:bodyPr spcFirstLastPara="1" wrap="square" lIns="91425" tIns="45700" rIns="91425" bIns="45700" anchor="ctr" anchorCtr="0">
              <a:noAutofit/>
            </a:bodyPr>
            <a:lstStyle/>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Strategioiden laadinta</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Talouden ja toiminnan suunnittelu</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Lainvalmistelu</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Rahoituspäätökset</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Kehittämisen ohjaus</a:t>
              </a:r>
              <a:endParaRPr sz="1800" b="0" i="0" u="none" strike="noStrike" cap="none">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a:solidFill>
                    <a:srgbClr val="595959"/>
                  </a:solidFill>
                  <a:latin typeface="Arial"/>
                  <a:ea typeface="Arial"/>
                  <a:cs typeface="Arial"/>
                  <a:sym typeface="Arial"/>
                </a:rPr>
                <a:t>Palvelutuotannon ohjaus</a:t>
              </a:r>
              <a:endParaRPr sz="1800" b="0" i="0" u="none" strike="noStrike" cap="none">
                <a:solidFill>
                  <a:srgbClr val="000000"/>
                </a:solidFill>
                <a:latin typeface="Arial"/>
                <a:ea typeface="Arial"/>
                <a:cs typeface="Arial"/>
                <a:sym typeface="Arial"/>
              </a:endParaRPr>
            </a:p>
          </p:txBody>
        </p:sp>
        <p:sp>
          <p:nvSpPr>
            <p:cNvPr id="936" name="Google Shape;936;p20"/>
            <p:cNvSpPr/>
            <p:nvPr/>
          </p:nvSpPr>
          <p:spPr>
            <a:xfrm>
              <a:off x="2647631" y="1916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Tavoitteet</a:t>
              </a:r>
              <a:endParaRPr sz="2000" b="0" i="0" u="none" strike="noStrike" cap="none">
                <a:solidFill>
                  <a:srgbClr val="000000"/>
                </a:solidFill>
                <a:latin typeface="Arial"/>
                <a:ea typeface="Arial"/>
                <a:cs typeface="Arial"/>
                <a:sym typeface="Arial"/>
              </a:endParaRPr>
            </a:p>
          </p:txBody>
        </p:sp>
        <p:sp>
          <p:nvSpPr>
            <p:cNvPr id="937" name="Google Shape;937;p20"/>
            <p:cNvSpPr/>
            <p:nvPr/>
          </p:nvSpPr>
          <p:spPr>
            <a:xfrm>
              <a:off x="2647631" y="2222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dirty="0">
                  <a:solidFill>
                    <a:srgbClr val="FFFFFF"/>
                  </a:solidFill>
                  <a:latin typeface="Arial"/>
                  <a:ea typeface="Arial"/>
                  <a:cs typeface="Arial"/>
                  <a:sym typeface="Arial"/>
                </a:rPr>
                <a:t>Toimintaympäristön </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dirty="0">
                  <a:solidFill>
                    <a:srgbClr val="FFFFFF"/>
                  </a:solidFill>
                  <a:latin typeface="Arial"/>
                  <a:ea typeface="Arial"/>
                  <a:cs typeface="Arial"/>
                  <a:sym typeface="Arial"/>
                </a:rPr>
                <a:t>muutokset</a:t>
              </a:r>
              <a:endParaRPr sz="2000" b="0" i="0" u="none" strike="noStrike" cap="none" dirty="0">
                <a:solidFill>
                  <a:srgbClr val="000000"/>
                </a:solidFill>
                <a:latin typeface="Arial"/>
                <a:ea typeface="Arial"/>
                <a:cs typeface="Arial"/>
                <a:sym typeface="Arial"/>
              </a:endParaRPr>
            </a:p>
          </p:txBody>
        </p:sp>
        <p:sp>
          <p:nvSpPr>
            <p:cNvPr id="938" name="Google Shape;938;p20"/>
            <p:cNvSpPr/>
            <p:nvPr/>
          </p:nvSpPr>
          <p:spPr>
            <a:xfrm>
              <a:off x="2647631" y="2528832"/>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Kehitystarpeet</a:t>
              </a:r>
              <a:endParaRPr sz="2000" b="0" i="0" u="none" strike="noStrike" cap="none">
                <a:solidFill>
                  <a:srgbClr val="000000"/>
                </a:solidFill>
                <a:latin typeface="Arial"/>
                <a:ea typeface="Arial"/>
                <a:cs typeface="Arial"/>
                <a:sym typeface="Arial"/>
              </a:endParaRPr>
            </a:p>
          </p:txBody>
        </p:sp>
        <p:sp>
          <p:nvSpPr>
            <p:cNvPr id="939" name="Google Shape;939;p20"/>
            <p:cNvSpPr/>
            <p:nvPr/>
          </p:nvSpPr>
          <p:spPr>
            <a:xfrm flipH="1">
              <a:off x="2575621" y="3140968"/>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Tiedonhallinnan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ohjaus</a:t>
              </a:r>
              <a:endParaRPr sz="2000" b="0" i="0" u="none" strike="noStrike" cap="none">
                <a:solidFill>
                  <a:srgbClr val="000000"/>
                </a:solidFill>
                <a:latin typeface="Arial"/>
                <a:ea typeface="Arial"/>
                <a:cs typeface="Arial"/>
                <a:sym typeface="Arial"/>
              </a:endParaRPr>
            </a:p>
          </p:txBody>
        </p:sp>
        <p:sp>
          <p:nvSpPr>
            <p:cNvPr id="940" name="Google Shape;940;p20"/>
            <p:cNvSpPr/>
            <p:nvPr/>
          </p:nvSpPr>
          <p:spPr>
            <a:xfrm flipH="1">
              <a:off x="2575621" y="3457081"/>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Yhteinen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kehittäminen</a:t>
              </a:r>
              <a:endParaRPr sz="2000" b="0" i="0" u="none" strike="noStrike" cap="none">
                <a:solidFill>
                  <a:srgbClr val="000000"/>
                </a:solidFill>
                <a:latin typeface="Arial"/>
                <a:ea typeface="Arial"/>
                <a:cs typeface="Arial"/>
                <a:sym typeface="Arial"/>
              </a:endParaRPr>
            </a:p>
          </p:txBody>
        </p:sp>
        <p:sp>
          <p:nvSpPr>
            <p:cNvPr id="941" name="Google Shape;941;p20"/>
            <p:cNvSpPr/>
            <p:nvPr/>
          </p:nvSpPr>
          <p:spPr>
            <a:xfrm flipH="1">
              <a:off x="2575621" y="3773194"/>
              <a:ext cx="1205440" cy="288000"/>
            </a:xfrm>
            <a:prstGeom prst="homePlate">
              <a:avLst>
                <a:gd name="adj" fmla="val 34389"/>
              </a:avLst>
            </a:prstGeom>
            <a:solidFill>
              <a:srgbClr val="6C8D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Yhteisten palvelujen</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700"/>
                <a:buFont typeface="Arial"/>
                <a:buNone/>
              </a:pPr>
              <a:r>
                <a:rPr lang="fi-FI" sz="1000" b="0" i="0" u="none" strike="noStrike" cap="none">
                  <a:solidFill>
                    <a:srgbClr val="FFFFFF"/>
                  </a:solidFill>
                  <a:latin typeface="Arial"/>
                  <a:ea typeface="Arial"/>
                  <a:cs typeface="Arial"/>
                  <a:sym typeface="Arial"/>
                </a:rPr>
                <a:t>ohjaus</a:t>
              </a:r>
              <a:endParaRPr sz="2000" b="0" i="0" u="none" strike="noStrike" cap="none">
                <a:solidFill>
                  <a:srgbClr val="000000"/>
                </a:solidFill>
                <a:latin typeface="Arial"/>
                <a:ea typeface="Arial"/>
                <a:cs typeface="Arial"/>
                <a:sym typeface="Arial"/>
              </a:endParaRPr>
            </a:p>
          </p:txBody>
        </p:sp>
        <p:grpSp>
          <p:nvGrpSpPr>
            <p:cNvPr id="942" name="Google Shape;942;p20"/>
            <p:cNvGrpSpPr/>
            <p:nvPr/>
          </p:nvGrpSpPr>
          <p:grpSpPr>
            <a:xfrm>
              <a:off x="3786984" y="2204864"/>
              <a:ext cx="5795872" cy="1728192"/>
              <a:chOff x="2483768" y="1923678"/>
              <a:chExt cx="5795872" cy="1728192"/>
            </a:xfrm>
          </p:grpSpPr>
          <p:sp>
            <p:nvSpPr>
              <p:cNvPr id="943" name="Google Shape;943;p20"/>
              <p:cNvSpPr/>
              <p:nvPr/>
            </p:nvSpPr>
            <p:spPr>
              <a:xfrm rot="5400000">
                <a:off x="4517608" y="-110162"/>
                <a:ext cx="1728192" cy="5795872"/>
              </a:xfrm>
              <a:prstGeom prst="uturnArrow">
                <a:avLst>
                  <a:gd name="adj1" fmla="val 21276"/>
                  <a:gd name="adj2" fmla="val 18483"/>
                  <a:gd name="adj3" fmla="val 22672"/>
                  <a:gd name="adj4" fmla="val 44271"/>
                  <a:gd name="adj5" fmla="val 100000"/>
                </a:avLst>
              </a:prstGeom>
              <a:solidFill>
                <a:srgbClr val="6C8DCC">
                  <a:alpha val="6352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600" b="0" i="0" u="none" strike="noStrike" cap="none">
                  <a:solidFill>
                    <a:srgbClr val="FFFFFF"/>
                  </a:solidFill>
                  <a:latin typeface="Arial"/>
                  <a:ea typeface="Arial"/>
                  <a:cs typeface="Arial"/>
                  <a:sym typeface="Arial"/>
                </a:endParaRPr>
              </a:p>
            </p:txBody>
          </p:sp>
          <p:sp>
            <p:nvSpPr>
              <p:cNvPr id="944" name="Google Shape;944;p20"/>
              <p:cNvSpPr txBox="1"/>
              <p:nvPr/>
            </p:nvSpPr>
            <p:spPr>
              <a:xfrm>
                <a:off x="4035596" y="1945164"/>
                <a:ext cx="2192588" cy="288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fi-FI" sz="1800" b="0" i="0" u="none" strike="noStrike" cap="none">
                    <a:solidFill>
                      <a:srgbClr val="FFFFFF"/>
                    </a:solidFill>
                    <a:latin typeface="Arial"/>
                    <a:ea typeface="Arial"/>
                    <a:cs typeface="Arial"/>
                    <a:sym typeface="Arial"/>
                  </a:rPr>
                  <a:t>Tavoitteet, muutostarpeet</a:t>
                </a:r>
                <a:endParaRPr sz="1800" b="0" i="0" u="none" strike="noStrike" cap="none">
                  <a:solidFill>
                    <a:srgbClr val="000000"/>
                  </a:solidFill>
                  <a:latin typeface="Arial"/>
                  <a:ea typeface="Arial"/>
                  <a:cs typeface="Arial"/>
                  <a:sym typeface="Arial"/>
                </a:endParaRPr>
              </a:p>
            </p:txBody>
          </p:sp>
          <p:sp>
            <p:nvSpPr>
              <p:cNvPr id="945" name="Google Shape;945;p20"/>
              <p:cNvSpPr txBox="1"/>
              <p:nvPr/>
            </p:nvSpPr>
            <p:spPr>
              <a:xfrm>
                <a:off x="3456000" y="3168000"/>
                <a:ext cx="3699795" cy="288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fi-FI" sz="1800" b="0" i="0" u="none" strike="noStrike" cap="none">
                    <a:solidFill>
                      <a:srgbClr val="FFFFFF"/>
                    </a:solidFill>
                    <a:latin typeface="Arial"/>
                    <a:ea typeface="Arial"/>
                    <a:cs typeface="Arial"/>
                    <a:sym typeface="Arial"/>
                  </a:rPr>
                  <a:t>Tilannekuva, toimenpiteet, linjausehdotukset</a:t>
                </a:r>
                <a:endParaRPr sz="1800" b="0" i="0" u="none" strike="noStrike" cap="none">
                  <a:solidFill>
                    <a:srgbClr val="000000"/>
                  </a:solidFill>
                  <a:latin typeface="Arial"/>
                  <a:ea typeface="Arial"/>
                  <a:cs typeface="Arial"/>
                  <a:sym typeface="Arial"/>
                </a:endParaRPr>
              </a:p>
            </p:txBody>
          </p:sp>
          <p:sp>
            <p:nvSpPr>
              <p:cNvPr id="946" name="Google Shape;946;p20"/>
              <p:cNvSpPr/>
              <p:nvPr/>
            </p:nvSpPr>
            <p:spPr>
              <a:xfrm>
                <a:off x="6228184" y="1995710"/>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7" name="Google Shape;947;p20"/>
              <p:cNvSpPr/>
              <p:nvPr/>
            </p:nvSpPr>
            <p:spPr>
              <a:xfrm>
                <a:off x="3563888"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8" name="Google Shape;948;p20"/>
              <p:cNvSpPr/>
              <p:nvPr/>
            </p:nvSpPr>
            <p:spPr>
              <a:xfrm>
                <a:off x="3131840"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49" name="Google Shape;949;p20"/>
              <p:cNvSpPr/>
              <p:nvPr/>
            </p:nvSpPr>
            <p:spPr>
              <a:xfrm>
                <a:off x="2735816"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0" name="Google Shape;950;p20"/>
              <p:cNvSpPr/>
              <p:nvPr/>
            </p:nvSpPr>
            <p:spPr>
              <a:xfrm>
                <a:off x="6660232"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1" name="Google Shape;951;p20"/>
              <p:cNvSpPr/>
              <p:nvPr/>
            </p:nvSpPr>
            <p:spPr>
              <a:xfrm>
                <a:off x="7092280" y="199568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2" name="Google Shape;952;p20"/>
              <p:cNvSpPr/>
              <p:nvPr/>
            </p:nvSpPr>
            <p:spPr>
              <a:xfrm rot="10800000">
                <a:off x="7092280" y="3219846"/>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3" name="Google Shape;953;p20"/>
              <p:cNvSpPr/>
              <p:nvPr/>
            </p:nvSpPr>
            <p:spPr>
              <a:xfrm rot="9591253">
                <a:off x="7580021" y="3176858"/>
                <a:ext cx="288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4" name="Google Shape;954;p20"/>
              <p:cNvSpPr/>
              <p:nvPr/>
            </p:nvSpPr>
            <p:spPr>
              <a:xfrm rot="10800000">
                <a:off x="2735817" y="3219822"/>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5" name="Google Shape;955;p20"/>
              <p:cNvSpPr/>
              <p:nvPr/>
            </p:nvSpPr>
            <p:spPr>
              <a:xfrm rot="10800000">
                <a:off x="3131841" y="3219822"/>
                <a:ext cx="360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6" name="Google Shape;956;p20"/>
              <p:cNvSpPr/>
              <p:nvPr/>
            </p:nvSpPr>
            <p:spPr>
              <a:xfrm rot="1277960">
                <a:off x="7580021" y="2040616"/>
                <a:ext cx="288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7" name="Google Shape;957;p20"/>
              <p:cNvSpPr/>
              <p:nvPr/>
            </p:nvSpPr>
            <p:spPr>
              <a:xfrm rot="2883871">
                <a:off x="7886046" y="2247039"/>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8" name="Google Shape;958;p20"/>
              <p:cNvSpPr/>
              <p:nvPr/>
            </p:nvSpPr>
            <p:spPr>
              <a:xfrm rot="7864651">
                <a:off x="7886046" y="2917728"/>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959" name="Google Shape;959;p20"/>
              <p:cNvSpPr/>
              <p:nvPr/>
            </p:nvSpPr>
            <p:spPr>
              <a:xfrm rot="5248194">
                <a:off x="7992000" y="2549129"/>
                <a:ext cx="252000" cy="216000"/>
              </a:xfrm>
              <a:prstGeom prst="chevron">
                <a:avLst>
                  <a:gd name="adj" fmla="val 50000"/>
                </a:avLst>
              </a:prstGeom>
              <a:solidFill>
                <a:srgbClr val="CDD8EE">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grpSp>
        <p:sp>
          <p:nvSpPr>
            <p:cNvPr id="960" name="Google Shape;960;p20"/>
            <p:cNvSpPr/>
            <p:nvPr/>
          </p:nvSpPr>
          <p:spPr>
            <a:xfrm>
              <a:off x="1298919" y="1916832"/>
              <a:ext cx="1295116" cy="900000"/>
            </a:xfrm>
            <a:prstGeom prst="rect">
              <a:avLst/>
            </a:prstGeom>
            <a:solidFill>
              <a:srgbClr val="CDD8EE"/>
            </a:solidFill>
            <a:ln>
              <a:noFill/>
            </a:ln>
          </p:spPr>
          <p:txBody>
            <a:bodyPr spcFirstLastPara="1" wrap="square" lIns="91425" tIns="45700" rIns="91425" bIns="45700" anchor="ctr" anchorCtr="0">
              <a:noAutofit/>
            </a:bodyPr>
            <a:lstStyle/>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Strategiset tavoitteet (hallitusohjelma, kuntastrategiat, …)</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Lainsäädäntömuutokset</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Taloudellinen tiilanne</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Markkinatarjonta</a:t>
              </a:r>
              <a:endParaRPr sz="1800" b="0" i="0" u="none" strike="noStrike" cap="none" dirty="0">
                <a:solidFill>
                  <a:srgbClr val="000000"/>
                </a:solidFill>
                <a:latin typeface="Arial"/>
                <a:ea typeface="Arial"/>
                <a:cs typeface="Arial"/>
                <a:sym typeface="Arial"/>
              </a:endParaRPr>
            </a:p>
            <a:p>
              <a:pPr marL="92075" marR="0" lvl="0" indent="-92075" algn="l" rtl="0">
                <a:lnSpc>
                  <a:spcPct val="100000"/>
                </a:lnSpc>
                <a:spcBef>
                  <a:spcPts val="0"/>
                </a:spcBef>
                <a:spcAft>
                  <a:spcPts val="0"/>
                </a:spcAft>
                <a:buClr>
                  <a:srgbClr val="595959"/>
                </a:buClr>
                <a:buSzPts val="700"/>
                <a:buFont typeface="Arial"/>
                <a:buChar char="•"/>
              </a:pPr>
              <a:r>
                <a:rPr lang="fi-FI" sz="900" b="0" i="0" u="none" strike="noStrike" cap="none" dirty="0">
                  <a:solidFill>
                    <a:srgbClr val="595959"/>
                  </a:solidFill>
                  <a:latin typeface="Arial"/>
                  <a:ea typeface="Arial"/>
                  <a:cs typeface="Arial"/>
                  <a:sym typeface="Arial"/>
                </a:rPr>
                <a:t>Teknologiakehitys</a:t>
              </a:r>
              <a:endParaRPr sz="1800" b="0" i="0" u="none" strike="noStrike" cap="none" dirty="0">
                <a:solidFill>
                  <a:srgbClr val="000000"/>
                </a:solidFill>
                <a:latin typeface="Arial"/>
                <a:ea typeface="Arial"/>
                <a:cs typeface="Arial"/>
                <a:sym typeface="Arial"/>
              </a:endParaRPr>
            </a:p>
          </p:txBody>
        </p:sp>
      </p:grpSp>
      <p:sp>
        <p:nvSpPr>
          <p:cNvPr id="961" name="Google Shape;961;p20"/>
          <p:cNvSpPr txBox="1">
            <a:spLocks noGrp="1"/>
          </p:cNvSpPr>
          <p:nvPr>
            <p:ph type="body" idx="1"/>
          </p:nvPr>
        </p:nvSpPr>
        <p:spPr>
          <a:xfrm>
            <a:off x="661282" y="5338382"/>
            <a:ext cx="11186648" cy="1114954"/>
          </a:xfrm>
          <a:prstGeom prst="rect">
            <a:avLst/>
          </a:prstGeom>
          <a:noFill/>
          <a:ln>
            <a:noFill/>
          </a:ln>
        </p:spPr>
        <p:txBody>
          <a:bodyPr spcFirstLastPara="1" wrap="square" lIns="0" tIns="0" rIns="0" bIns="0" anchor="t" anchorCtr="0">
            <a:noAutofit/>
          </a:bodyPr>
          <a:lstStyle/>
          <a:p>
            <a:pPr marL="182563" lvl="0" indent="-182563" algn="l" rtl="0">
              <a:lnSpc>
                <a:spcPct val="90000"/>
              </a:lnSpc>
              <a:spcBef>
                <a:spcPts val="600"/>
              </a:spcBef>
              <a:spcAft>
                <a:spcPts val="0"/>
              </a:spcAft>
              <a:buSzPts val="1200"/>
              <a:buFont typeface="Arial"/>
              <a:buChar char="•"/>
            </a:pPr>
            <a:r>
              <a:rPr lang="fi-FI" sz="1400" dirty="0"/>
              <a:t>Yhteiset toimintatavat ja menettelyt tukevat muodostamista sekä yhteisten toimenpiteiden tunnistamista ja suunnittelua</a:t>
            </a:r>
            <a:endParaRPr sz="2800" dirty="0"/>
          </a:p>
          <a:p>
            <a:pPr marL="182563" lvl="0" indent="-182563" algn="l" rtl="0">
              <a:lnSpc>
                <a:spcPct val="90000"/>
              </a:lnSpc>
              <a:spcBef>
                <a:spcPts val="600"/>
              </a:spcBef>
              <a:spcAft>
                <a:spcPts val="0"/>
              </a:spcAft>
              <a:buSzPts val="1200"/>
              <a:buFont typeface="Arial"/>
              <a:buChar char="•"/>
            </a:pPr>
            <a:r>
              <a:rPr lang="fi-FI" sz="1400" dirty="0"/>
              <a:t>Yhteistyössä käsitellään keskeisimpiä suunnitelmia eri näkökulmista ja </a:t>
            </a:r>
            <a:r>
              <a:rPr lang="fi-FI" sz="1400" dirty="0" err="1"/>
              <a:t>yhteentoimivuutta</a:t>
            </a:r>
            <a:r>
              <a:rPr lang="fi-FI" sz="1400" dirty="0"/>
              <a:t> edistävällä tavalla</a:t>
            </a:r>
            <a:endParaRPr lang="fi-FI" sz="2800" dirty="0"/>
          </a:p>
          <a:p>
            <a:pPr marL="182563" lvl="0" indent="-182563" algn="l" rtl="0">
              <a:lnSpc>
                <a:spcPct val="90000"/>
              </a:lnSpc>
              <a:spcBef>
                <a:spcPts val="600"/>
              </a:spcBef>
              <a:spcAft>
                <a:spcPts val="0"/>
              </a:spcAft>
              <a:buSzPts val="1200"/>
              <a:buFont typeface="Arial"/>
              <a:buChar char="•"/>
            </a:pPr>
            <a:r>
              <a:rPr lang="fi-FI" sz="1400" dirty="0"/>
              <a:t>Ryhmien asettaminen ja vakiomenettelyt mahdollistavat toimintatapojen ja käsittely- ja valmisteluprosessien jatkuvan kehittämisen</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smtClean="0"/>
              <a:t>Yhteistyön vuosikelloon sidotut tehtävä (luonnos)</a:t>
            </a:r>
            <a:endParaRPr dirty="0"/>
          </a:p>
        </p:txBody>
      </p:sp>
      <p:sp>
        <p:nvSpPr>
          <p:cNvPr id="36" name="Ellipsi 35"/>
          <p:cNvSpPr/>
          <p:nvPr/>
        </p:nvSpPr>
        <p:spPr>
          <a:xfrm>
            <a:off x="3563560" y="1215409"/>
            <a:ext cx="4320000" cy="4320000"/>
          </a:xfrm>
          <a:prstGeom prst="ellipse">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37" name="Ryhmä 36"/>
          <p:cNvGrpSpPr/>
          <p:nvPr/>
        </p:nvGrpSpPr>
        <p:grpSpPr>
          <a:xfrm>
            <a:off x="2675560" y="1343409"/>
            <a:ext cx="6096000" cy="4064000"/>
            <a:chOff x="3048000" y="1397000"/>
            <a:chExt cx="6096000" cy="4064000"/>
          </a:xfrm>
        </p:grpSpPr>
        <p:sp>
          <p:nvSpPr>
            <p:cNvPr id="38" name="Suorakulmio 37"/>
            <p:cNvSpPr/>
            <p:nvPr/>
          </p:nvSpPr>
          <p:spPr>
            <a:xfrm rot="3600000" flipH="1">
              <a:off x="5952000" y="1045941"/>
              <a:ext cx="288000" cy="4766119"/>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aphicFrame>
          <p:nvGraphicFramePr>
            <p:cNvPr id="39" name="Kaavio 38"/>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Ellipsi 40"/>
            <p:cNvSpPr/>
            <p:nvPr/>
          </p:nvSpPr>
          <p:spPr>
            <a:xfrm>
              <a:off x="4998000" y="2331000"/>
              <a:ext cx="2196000" cy="219600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42" name="Kaari 41"/>
          <p:cNvSpPr/>
          <p:nvPr/>
        </p:nvSpPr>
        <p:spPr>
          <a:xfrm>
            <a:off x="4907992" y="2583561"/>
            <a:ext cx="1656000" cy="1656000"/>
          </a:xfrm>
          <a:prstGeom prst="arc">
            <a:avLst>
              <a:gd name="adj1" fmla="val 19908634"/>
              <a:gd name="adj2" fmla="val 7803311"/>
            </a:avLst>
          </a:prstGeom>
          <a:noFill/>
          <a:ln w="38100" cap="flat" cmpd="sng" algn="ctr">
            <a:solidFill>
              <a:srgbClr val="A34E96"/>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43" name="Kaari 42"/>
          <p:cNvSpPr/>
          <p:nvPr/>
        </p:nvSpPr>
        <p:spPr>
          <a:xfrm rot="10989268">
            <a:off x="4907808" y="2583561"/>
            <a:ext cx="1656000" cy="1656000"/>
          </a:xfrm>
          <a:prstGeom prst="arc">
            <a:avLst>
              <a:gd name="adj1" fmla="val 19908634"/>
              <a:gd name="adj2" fmla="val 7803311"/>
            </a:avLst>
          </a:prstGeom>
          <a:noFill/>
          <a:ln w="38100" cap="flat" cmpd="sng" algn="ctr">
            <a:solidFill>
              <a:srgbClr val="A34E96">
                <a:lumMod val="60000"/>
                <a:lumOff val="40000"/>
              </a:srgbClr>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44" name="Suora yhdysviiva 43"/>
          <p:cNvCxnSpPr/>
          <p:nvPr/>
        </p:nvCxnSpPr>
        <p:spPr>
          <a:xfrm flipH="1">
            <a:off x="1595792" y="3735689"/>
            <a:ext cx="2232000" cy="0"/>
          </a:xfrm>
          <a:prstGeom prst="line">
            <a:avLst/>
          </a:prstGeom>
          <a:noFill/>
          <a:ln w="38100" cap="flat" cmpd="sng" algn="ctr">
            <a:solidFill>
              <a:srgbClr val="304E88">
                <a:lumMod val="60000"/>
                <a:lumOff val="40000"/>
              </a:srgbClr>
            </a:solidFill>
            <a:prstDash val="solid"/>
            <a:headEnd type="oval" w="lg" len="lg"/>
          </a:ln>
          <a:effectLst/>
        </p:spPr>
      </p:cxnSp>
      <p:sp>
        <p:nvSpPr>
          <p:cNvPr id="45" name="Tekstiruutu 44"/>
          <p:cNvSpPr txBox="1"/>
          <p:nvPr/>
        </p:nvSpPr>
        <p:spPr>
          <a:xfrm>
            <a:off x="1120986" y="3913892"/>
            <a:ext cx="3030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Tulevien vuosien tavoitteiden ja kehittämistarpeiden käsittely</a:t>
            </a:r>
          </a:p>
        </p:txBody>
      </p:sp>
      <p:grpSp>
        <p:nvGrpSpPr>
          <p:cNvPr id="46" name="Ryhmä 45"/>
          <p:cNvGrpSpPr/>
          <p:nvPr/>
        </p:nvGrpSpPr>
        <p:grpSpPr>
          <a:xfrm>
            <a:off x="1379536" y="3303641"/>
            <a:ext cx="540000" cy="540000"/>
            <a:chOff x="4217157" y="3563287"/>
            <a:chExt cx="432000" cy="432000"/>
          </a:xfrm>
        </p:grpSpPr>
        <p:sp>
          <p:nvSpPr>
            <p:cNvPr id="47" name="Ellipsi 46"/>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48" name="Kuva 47"/>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cxnSp>
        <p:nvCxnSpPr>
          <p:cNvPr id="49" name="Suora yhdysviiva 48"/>
          <p:cNvCxnSpPr/>
          <p:nvPr/>
        </p:nvCxnSpPr>
        <p:spPr>
          <a:xfrm flipV="1">
            <a:off x="7608168" y="3536952"/>
            <a:ext cx="2520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0" name="Ryhmä 49"/>
          <p:cNvGrpSpPr/>
          <p:nvPr/>
        </p:nvGrpSpPr>
        <p:grpSpPr>
          <a:xfrm>
            <a:off x="9804472" y="3140968"/>
            <a:ext cx="540000" cy="540000"/>
            <a:chOff x="4217157" y="3563287"/>
            <a:chExt cx="432000" cy="432000"/>
          </a:xfrm>
        </p:grpSpPr>
        <p:sp>
          <p:nvSpPr>
            <p:cNvPr id="51" name="Ellipsi 50"/>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2" name="Kuva 51"/>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53" name="Tekstiruutu 52"/>
          <p:cNvSpPr txBox="1"/>
          <p:nvPr/>
        </p:nvSpPr>
        <p:spPr>
          <a:xfrm>
            <a:off x="7284424" y="3662384"/>
            <a:ext cx="26280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Seuraavan vuoden tavoitteiden ja  kehitysehdotusten käsittely</a:t>
            </a:r>
          </a:p>
        </p:txBody>
      </p:sp>
      <p:sp>
        <p:nvSpPr>
          <p:cNvPr id="54" name="Kaari 53"/>
          <p:cNvSpPr/>
          <p:nvPr/>
        </p:nvSpPr>
        <p:spPr>
          <a:xfrm rot="10989268">
            <a:off x="3784812" y="1532573"/>
            <a:ext cx="3780000" cy="3780000"/>
          </a:xfrm>
          <a:prstGeom prst="arc">
            <a:avLst>
              <a:gd name="adj1" fmla="val 15066204"/>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55" name="Kaari 54"/>
          <p:cNvSpPr/>
          <p:nvPr/>
        </p:nvSpPr>
        <p:spPr>
          <a:xfrm rot="843887">
            <a:off x="3821505" y="1532573"/>
            <a:ext cx="3780000" cy="3780000"/>
          </a:xfrm>
          <a:prstGeom prst="arc">
            <a:avLst>
              <a:gd name="adj1" fmla="val 17754296"/>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56" name="Suora yhdysviiva 55"/>
          <p:cNvCxnSpPr/>
          <p:nvPr/>
        </p:nvCxnSpPr>
        <p:spPr>
          <a:xfrm flipV="1">
            <a:off x="6708008" y="1719465"/>
            <a:ext cx="3348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7" name="Ryhmä 56"/>
          <p:cNvGrpSpPr/>
          <p:nvPr/>
        </p:nvGrpSpPr>
        <p:grpSpPr>
          <a:xfrm>
            <a:off x="9585081" y="1379526"/>
            <a:ext cx="507303" cy="483955"/>
            <a:chOff x="4217157" y="3563287"/>
            <a:chExt cx="432000" cy="432000"/>
          </a:xfrm>
        </p:grpSpPr>
        <p:sp>
          <p:nvSpPr>
            <p:cNvPr id="58" name="Ellipsi 57"/>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9" name="Kuva 58"/>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60" name="Tekstiruutu 59"/>
          <p:cNvSpPr txBox="1"/>
          <p:nvPr/>
        </p:nvSpPr>
        <p:spPr>
          <a:xfrm>
            <a:off x="7428392" y="1791473"/>
            <a:ext cx="2736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Yhteistyön edellisen vuoden arviointi ja toiminta-suunnitelman päivitys</a:t>
            </a:r>
          </a:p>
        </p:txBody>
      </p:sp>
      <p:cxnSp>
        <p:nvCxnSpPr>
          <p:cNvPr id="61" name="Suora yhdysviiva 60"/>
          <p:cNvCxnSpPr/>
          <p:nvPr/>
        </p:nvCxnSpPr>
        <p:spPr>
          <a:xfrm flipH="1">
            <a:off x="2243512" y="5022617"/>
            <a:ext cx="2448000" cy="0"/>
          </a:xfrm>
          <a:prstGeom prst="line">
            <a:avLst/>
          </a:prstGeom>
          <a:noFill/>
          <a:ln w="38100" cap="flat" cmpd="sng" algn="ctr">
            <a:solidFill>
              <a:srgbClr val="A0CD3D"/>
            </a:solidFill>
            <a:prstDash val="solid"/>
          </a:ln>
          <a:effectLst/>
        </p:spPr>
      </p:cxnSp>
      <p:sp>
        <p:nvSpPr>
          <p:cNvPr id="62" name="Tekstiruutu 61"/>
          <p:cNvSpPr txBox="1"/>
          <p:nvPr/>
        </p:nvSpPr>
        <p:spPr>
          <a:xfrm>
            <a:off x="2315520" y="5103841"/>
            <a:ext cx="2832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Tilannekuvan päivittäminen ja kehitystarpeiden kokoaminen</a:t>
            </a:r>
          </a:p>
        </p:txBody>
      </p:sp>
      <p:grpSp>
        <p:nvGrpSpPr>
          <p:cNvPr id="63" name="Ryhmä 62"/>
          <p:cNvGrpSpPr/>
          <p:nvPr/>
        </p:nvGrpSpPr>
        <p:grpSpPr>
          <a:xfrm>
            <a:off x="1811464" y="4707857"/>
            <a:ext cx="540000" cy="540000"/>
            <a:chOff x="4217157" y="3563287"/>
            <a:chExt cx="432000" cy="432000"/>
          </a:xfrm>
        </p:grpSpPr>
        <p:sp>
          <p:nvSpPr>
            <p:cNvPr id="64" name="Ellipsi 6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5" name="Kuva 6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cxnSp>
        <p:nvCxnSpPr>
          <p:cNvPr id="66" name="Suora yhdysviiva 65"/>
          <p:cNvCxnSpPr/>
          <p:nvPr/>
        </p:nvCxnSpPr>
        <p:spPr>
          <a:xfrm flipH="1">
            <a:off x="7428088" y="2655569"/>
            <a:ext cx="2772000" cy="0"/>
          </a:xfrm>
          <a:prstGeom prst="line">
            <a:avLst/>
          </a:prstGeom>
          <a:noFill/>
          <a:ln w="38100" cap="flat" cmpd="sng" algn="ctr">
            <a:solidFill>
              <a:srgbClr val="A0CD3D"/>
            </a:solidFill>
            <a:prstDash val="solid"/>
          </a:ln>
          <a:effectLst/>
        </p:spPr>
      </p:cxnSp>
      <p:grpSp>
        <p:nvGrpSpPr>
          <p:cNvPr id="67" name="Ryhmä 66"/>
          <p:cNvGrpSpPr/>
          <p:nvPr/>
        </p:nvGrpSpPr>
        <p:grpSpPr>
          <a:xfrm>
            <a:off x="9876480" y="2295529"/>
            <a:ext cx="540000" cy="540000"/>
            <a:chOff x="4217157" y="3563287"/>
            <a:chExt cx="432000" cy="432000"/>
          </a:xfrm>
        </p:grpSpPr>
        <p:sp>
          <p:nvSpPr>
            <p:cNvPr id="68" name="Ellipsi 67"/>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9" name="Kuva 68"/>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0" name="Tekstiruutu 69"/>
          <p:cNvSpPr txBox="1"/>
          <p:nvPr/>
        </p:nvSpPr>
        <p:spPr>
          <a:xfrm>
            <a:off x="7644112" y="2727577"/>
            <a:ext cx="244827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Tilannekuvan päivittäminen ja kehitystarpeiden kokoaminen</a:t>
            </a:r>
          </a:p>
        </p:txBody>
      </p:sp>
      <p:sp>
        <p:nvSpPr>
          <p:cNvPr id="71" name="Kaari 70"/>
          <p:cNvSpPr/>
          <p:nvPr/>
        </p:nvSpPr>
        <p:spPr>
          <a:xfrm rot="18348622">
            <a:off x="3784812" y="1495226"/>
            <a:ext cx="3780000" cy="3780000"/>
          </a:xfrm>
          <a:prstGeom prst="arc">
            <a:avLst>
              <a:gd name="adj1" fmla="val 17104983"/>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72" name="Suora yhdysviiva 71"/>
          <p:cNvCxnSpPr/>
          <p:nvPr/>
        </p:nvCxnSpPr>
        <p:spPr>
          <a:xfrm flipH="1">
            <a:off x="2135896" y="1575449"/>
            <a:ext cx="3024000" cy="0"/>
          </a:xfrm>
          <a:prstGeom prst="line">
            <a:avLst/>
          </a:prstGeom>
          <a:noFill/>
          <a:ln w="38100" cap="flat" cmpd="sng" algn="ctr">
            <a:solidFill>
              <a:srgbClr val="A0CD3D"/>
            </a:solidFill>
            <a:prstDash val="solid"/>
          </a:ln>
          <a:effectLst/>
        </p:spPr>
      </p:cxnSp>
      <p:grpSp>
        <p:nvGrpSpPr>
          <p:cNvPr id="73" name="Ryhmä 72"/>
          <p:cNvGrpSpPr/>
          <p:nvPr/>
        </p:nvGrpSpPr>
        <p:grpSpPr>
          <a:xfrm>
            <a:off x="1919536" y="1287417"/>
            <a:ext cx="540000" cy="540000"/>
            <a:chOff x="4217157" y="3563287"/>
            <a:chExt cx="432000" cy="432000"/>
          </a:xfrm>
        </p:grpSpPr>
        <p:sp>
          <p:nvSpPr>
            <p:cNvPr id="74" name="Ellipsi 7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75" name="Kuva 7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6" name="Tekstiruutu 75"/>
          <p:cNvSpPr txBox="1"/>
          <p:nvPr/>
        </p:nvSpPr>
        <p:spPr>
          <a:xfrm>
            <a:off x="2423592" y="1647457"/>
            <a:ext cx="2264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Yhteistyön edellisen vuoden arviointi ja kehittämistarpeet</a:t>
            </a:r>
          </a:p>
        </p:txBody>
      </p:sp>
      <p:sp>
        <p:nvSpPr>
          <p:cNvPr id="77" name="Tekstiruutu 76"/>
          <p:cNvSpPr txBox="1"/>
          <p:nvPr/>
        </p:nvSpPr>
        <p:spPr>
          <a:xfrm>
            <a:off x="5358820" y="3422573"/>
            <a:ext cx="15952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smtClean="0">
                <a:ln>
                  <a:noFill/>
                </a:ln>
                <a:solidFill>
                  <a:srgbClr val="A34E96">
                    <a:lumMod val="75000"/>
                  </a:srgbClr>
                </a:solidFill>
                <a:effectLst/>
                <a:uLnTx/>
                <a:uFillTx/>
                <a:latin typeface="Arial"/>
                <a:ea typeface="+mn-ea"/>
                <a:cs typeface="+mn-cs"/>
              </a:rPr>
              <a:t>Viranomaisten vuosisuunnittelu</a:t>
            </a:r>
          </a:p>
        </p:txBody>
      </p:sp>
      <p:sp>
        <p:nvSpPr>
          <p:cNvPr id="78" name="Tekstiruutu 77"/>
          <p:cNvSpPr txBox="1"/>
          <p:nvPr/>
        </p:nvSpPr>
        <p:spPr>
          <a:xfrm>
            <a:off x="4589531" y="2666021"/>
            <a:ext cx="15952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smtClean="0">
                <a:ln>
                  <a:noFill/>
                </a:ln>
                <a:solidFill>
                  <a:srgbClr val="A34E96"/>
                </a:solidFill>
                <a:effectLst/>
                <a:uLnTx/>
                <a:uFillTx/>
                <a:latin typeface="Arial"/>
                <a:ea typeface="+mn-ea"/>
                <a:cs typeface="+mn-cs"/>
              </a:rPr>
              <a:t>Viranomaisten tulevien vuosien suunnittelu</a:t>
            </a:r>
          </a:p>
        </p:txBody>
      </p:sp>
      <p:sp>
        <p:nvSpPr>
          <p:cNvPr id="79" name="Sisällön paikkamerkki 2"/>
          <p:cNvSpPr txBox="1">
            <a:spLocks/>
          </p:cNvSpPr>
          <p:nvPr/>
        </p:nvSpPr>
        <p:spPr>
          <a:xfrm>
            <a:off x="875864" y="5715220"/>
            <a:ext cx="10836760" cy="666108"/>
          </a:xfrm>
          <a:prstGeom prst="rect">
            <a:avLst/>
          </a:prstGeom>
        </p:spPr>
        <p:txBody>
          <a:bodyPr vert="horz" lIns="91440" tIns="45720" rIns="91440" bIns="45720" rtlCol="0">
            <a:noAutofit/>
          </a:bodyPr>
          <a:lstStyle>
            <a:lvl1pPr marL="474121" indent="-474121"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1pPr>
            <a:lvl2pPr marL="958827"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2pPr>
            <a:lvl3pPr marL="1557828"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 typeface="Verdana" panose="020B0604030504040204" pitchFamily="34" charset="0"/>
              <a:buNone/>
              <a:tabLst/>
              <a:defRPr/>
            </a:pPr>
            <a:r>
              <a:rPr kumimoji="0" lang="fi-FI" sz="1400" b="1" i="0" u="none" strike="noStrike" kern="1200" cap="none" spc="0" normalizeH="0" baseline="0" noProof="0" smtClean="0">
                <a:ln>
                  <a:noFill/>
                </a:ln>
                <a:solidFill>
                  <a:sysClr val="windowText" lastClr="000000"/>
                </a:solidFill>
                <a:effectLst/>
                <a:uLnTx/>
                <a:uFillTx/>
                <a:latin typeface="Arial"/>
                <a:ea typeface="+mn-ea"/>
                <a:cs typeface="+mn-cs"/>
              </a:rPr>
              <a:t>Julkisen hallinnon viranomaisten toimintaa paremmin tukeva yhteistyö, esim.</a:t>
            </a: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Viranomaisten kehys-/suunnittelukausien suunnittelu (tilannekuvan muodostaminen/päivitys, yhteisten tavoitteiden ja toimenpiteiden muodostaminen)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Viranomaisten vuosisuunnittelu (tilannekuvan päivitys yhteisten toimenpiteiden suunnittelu) </a:t>
            </a:r>
            <a:endParaRPr kumimoji="0" lang="fi-FI" sz="1400" b="0" i="0" u="none" strike="noStrike" kern="1200" cap="none" spc="0" normalizeH="0" baseline="0" noProof="0" dirty="0" smtClean="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812435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24"/>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a:t>Prosessikuvauksia ja toimintaohjeita</a:t>
            </a:r>
            <a:endParaRPr/>
          </a:p>
        </p:txBody>
      </p:sp>
      <p:sp>
        <p:nvSpPr>
          <p:cNvPr id="1096" name="Google Shape;1096;p24"/>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61"/>
          <p:cNvSpPr txBox="1">
            <a:spLocks noGrp="1"/>
          </p:cNvSpPr>
          <p:nvPr>
            <p:ph type="title"/>
          </p:nvPr>
        </p:nvSpPr>
        <p:spPr>
          <a:xfrm>
            <a:off x="387077" y="87215"/>
            <a:ext cx="11466463" cy="1006696"/>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a:t>Toimintaprosessi ja toimintaohjeet kokonaisuutena</a:t>
            </a:r>
            <a:endParaRPr dirty="0"/>
          </a:p>
        </p:txBody>
      </p:sp>
      <p:sp>
        <p:nvSpPr>
          <p:cNvPr id="1102" name="Google Shape;1102;p6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25</a:t>
            </a:fld>
            <a:endParaRPr/>
          </a:p>
        </p:txBody>
      </p:sp>
      <p:graphicFrame>
        <p:nvGraphicFramePr>
          <p:cNvPr id="1103" name="Google Shape;1103;p61"/>
          <p:cNvGraphicFramePr/>
          <p:nvPr>
            <p:extLst>
              <p:ext uri="{D42A27DB-BD31-4B8C-83A1-F6EECF244321}">
                <p14:modId xmlns:p14="http://schemas.microsoft.com/office/powerpoint/2010/main" val="1857690465"/>
              </p:ext>
            </p:extLst>
          </p:nvPr>
        </p:nvGraphicFramePr>
        <p:xfrm>
          <a:off x="342199" y="1004157"/>
          <a:ext cx="11567402" cy="5057403"/>
        </p:xfrm>
        <a:graphic>
          <a:graphicData uri="http://schemas.openxmlformats.org/drawingml/2006/table">
            <a:tbl>
              <a:tblPr firstRow="1" firstCol="1" bandRow="1">
                <a:noFill/>
                <a:tableStyleId>{5F73B4B4-EECE-49DB-A554-87C3DB5FA4F1}</a:tableStyleId>
              </a:tblPr>
              <a:tblGrid>
                <a:gridCol w="1218377">
                  <a:extLst>
                    <a:ext uri="{9D8B030D-6E8A-4147-A177-3AD203B41FA5}">
                      <a16:colId xmlns:a16="http://schemas.microsoft.com/office/drawing/2014/main" val="20000"/>
                    </a:ext>
                  </a:extLst>
                </a:gridCol>
                <a:gridCol w="2284519">
                  <a:extLst>
                    <a:ext uri="{9D8B030D-6E8A-4147-A177-3AD203B41FA5}">
                      <a16:colId xmlns:a16="http://schemas.microsoft.com/office/drawing/2014/main" val="20001"/>
                    </a:ext>
                  </a:extLst>
                </a:gridCol>
                <a:gridCol w="1855091">
                  <a:extLst>
                    <a:ext uri="{9D8B030D-6E8A-4147-A177-3AD203B41FA5}">
                      <a16:colId xmlns:a16="http://schemas.microsoft.com/office/drawing/2014/main" val="20002"/>
                    </a:ext>
                  </a:extLst>
                </a:gridCol>
                <a:gridCol w="2069805">
                  <a:extLst>
                    <a:ext uri="{9D8B030D-6E8A-4147-A177-3AD203B41FA5}">
                      <a16:colId xmlns:a16="http://schemas.microsoft.com/office/drawing/2014/main" val="20003"/>
                    </a:ext>
                  </a:extLst>
                </a:gridCol>
                <a:gridCol w="2069805">
                  <a:extLst>
                    <a:ext uri="{9D8B030D-6E8A-4147-A177-3AD203B41FA5}">
                      <a16:colId xmlns:a16="http://schemas.microsoft.com/office/drawing/2014/main" val="20004"/>
                    </a:ext>
                  </a:extLst>
                </a:gridCol>
                <a:gridCol w="2069805">
                  <a:extLst>
                    <a:ext uri="{9D8B030D-6E8A-4147-A177-3AD203B41FA5}">
                      <a16:colId xmlns:a16="http://schemas.microsoft.com/office/drawing/2014/main" val="20005"/>
                    </a:ext>
                  </a:extLst>
                </a:gridCol>
              </a:tblGrid>
              <a:tr h="1191176">
                <a:tc>
                  <a:txBody>
                    <a:bodyPr/>
                    <a:lstStyle/>
                    <a:p>
                      <a:pPr marL="0" marR="0" lvl="0" indent="0" algn="l" rtl="0">
                        <a:lnSpc>
                          <a:spcPct val="100000"/>
                        </a:lnSpc>
                        <a:spcBef>
                          <a:spcPts val="0"/>
                        </a:spcBef>
                        <a:spcAft>
                          <a:spcPts val="0"/>
                        </a:spcAft>
                        <a:buNone/>
                      </a:pPr>
                      <a:r>
                        <a:rPr lang="fi-FI" sz="1600" b="1" u="none" strike="noStrike" cap="none" dirty="0"/>
                        <a:t>Prosessin vaihe</a:t>
                      </a:r>
                      <a:endParaRPr dirty="0"/>
                    </a:p>
                  </a:txBody>
                  <a:tcPr marL="91450" marR="91450" marT="45725" marB="45725">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1. Syötteen kirjaaminen käsiteltäväksi</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2. Syötteen jalostaminen yhteistyössä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3. Syötteen käsittely asetetuissa ryhmissä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4. Linjausten ja suositusten tekeminen</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5. Viestintä</a:t>
                      </a:r>
                      <a:endParaRPr dirty="0"/>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546797">
                <a:tc>
                  <a:txBody>
                    <a:bodyPr/>
                    <a:lstStyle/>
                    <a:p>
                      <a:pPr marL="0" marR="0" lvl="0" indent="0" algn="l" rtl="0">
                        <a:lnSpc>
                          <a:spcPct val="100000"/>
                        </a:lnSpc>
                        <a:spcBef>
                          <a:spcPts val="0"/>
                        </a:spcBef>
                        <a:spcAft>
                          <a:spcPts val="0"/>
                        </a:spcAft>
                        <a:buNone/>
                      </a:pPr>
                      <a:r>
                        <a:rPr lang="fi-FI" sz="1600" u="none" strike="noStrike" cap="none"/>
                        <a:t>Kuka ja mitä?</a:t>
                      </a:r>
                      <a:endParaRPr/>
                    </a:p>
                  </a:txBody>
                  <a:tcPr marL="91450" marR="91450" marT="45725" marB="45725">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Verkosto, ekosysteemi, lainvalmistelija, hallitusohjelman toimeenpanija tai muu toimija kirjaa syötteen käsittelyyn. Asetetut ryhmät voivat ottaa asioita seurantaan myös oma-aloitteisesti.</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Sihteeristö yhteistyössä koordinaatio-ryhmän ja syötteen kirjaajan kanssa täydentää syötettä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dirty="0"/>
                        <a:t>Asetetut ryhmät käsittelevät syötettä sihteeristön fasilitoimana ja tarvittaessa yhteistyössä syötteen lähettäjän, koordinaatioryhmän ja verkostojen kanssa</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fi-FI" sz="1600" u="none" strike="noStrike" cap="none"/>
                        <a:t>Asetetut ryhmät tekevät käsittelyn pohjalta linjauksia ja suosituksia pyrkien mahdollisimman suureen vaikuttavuuteen</a:t>
                      </a:r>
                      <a:endParaRPr/>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600"/>
                        <a:buFont typeface="Arial"/>
                        <a:buNone/>
                      </a:pPr>
                      <a:r>
                        <a:rPr lang="fi-FI" sz="1600" u="none" strike="noStrike" cap="none"/>
                        <a:t>Linjauksista ja suosituksista viestitään laajasti hallinnonaloille sekä verkostoille ja ekosysteemeille</a:t>
                      </a:r>
                      <a:endParaRPr/>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319430">
                <a:tc>
                  <a:txBody>
                    <a:bodyPr/>
                    <a:lstStyle/>
                    <a:p>
                      <a:pPr marL="0" marR="0" lvl="0" indent="0" algn="l" rtl="0">
                        <a:lnSpc>
                          <a:spcPct val="100000"/>
                        </a:lnSpc>
                        <a:spcBef>
                          <a:spcPts val="0"/>
                        </a:spcBef>
                        <a:spcAft>
                          <a:spcPts val="0"/>
                        </a:spcAft>
                        <a:buNone/>
                      </a:pPr>
                      <a:r>
                        <a:rPr lang="fi-FI" sz="1600" u="none" strike="noStrike" cap="none"/>
                        <a:t>Toiminta-ohjeet</a:t>
                      </a:r>
                      <a:endParaRPr/>
                    </a:p>
                  </a:txBody>
                  <a:tcPr marL="91450" marR="91450" marT="45725" marB="45725">
                    <a:lnR w="3175" cap="flat" cmpd="sng" algn="ctr">
                      <a:solidFill>
                        <a:schemeClr val="tx1"/>
                      </a:solidFill>
                      <a:prstDash val="solid"/>
                      <a:round/>
                      <a:headEnd type="none" w="med" len="med"/>
                      <a:tailEnd type="none" w="med" len="med"/>
                    </a:lnR>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Ohjeet syötteen kirjaamiseksi </a:t>
                      </a:r>
                    </a:p>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Päivitetty tieto käsittelyssä olevista syötteistä</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Syötteen käsittelytapa</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gridSpan="2">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Sihteeristön ja koordinaatioryhmän fasilitoiva toimintatapa </a:t>
                      </a:r>
                    </a:p>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Asetettujen ryhmien toimintasuunnitelmat</a:t>
                      </a:r>
                      <a:endParaRPr dirty="0"/>
                    </a:p>
                  </a:txBody>
                  <a:tcPr marL="91450" marR="91450" marT="45725" marB="4572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hMerge="1">
                  <a:txBody>
                    <a:bodyPr/>
                    <a:lstStyle/>
                    <a:p>
                      <a:endParaRPr lang="fi-FI"/>
                    </a:p>
                  </a:txBody>
                  <a:tcPr/>
                </a:tc>
                <a:tc>
                  <a:txBody>
                    <a:bodyPr/>
                    <a:lstStyle/>
                    <a:p>
                      <a:pPr marL="179388" marR="0" lvl="0" indent="-179388" algn="l" rtl="0">
                        <a:lnSpc>
                          <a:spcPct val="100000"/>
                        </a:lnSpc>
                        <a:spcBef>
                          <a:spcPts val="0"/>
                        </a:spcBef>
                        <a:spcAft>
                          <a:spcPts val="0"/>
                        </a:spcAft>
                        <a:buFont typeface="Arial" panose="020B0604020202020204" pitchFamily="34" charset="0"/>
                        <a:buChar char="•"/>
                      </a:pPr>
                      <a:r>
                        <a:rPr lang="fi-FI" sz="1600" u="none" strike="noStrike" cap="none" dirty="0"/>
                        <a:t>Viestinnän toimintatapa</a:t>
                      </a:r>
                      <a:endParaRPr dirty="0"/>
                    </a:p>
                  </a:txBody>
                  <a:tcPr marL="91450" marR="91450" marT="45725" marB="45725">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5"/>
          <p:cNvSpPr txBox="1">
            <a:spLocks noGrp="1"/>
          </p:cNvSpPr>
          <p:nvPr>
            <p:ph type="title"/>
          </p:nvPr>
        </p:nvSpPr>
        <p:spPr>
          <a:xfrm>
            <a:off x="671990" y="246125"/>
            <a:ext cx="10648619" cy="11864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1800"/>
              <a:buNone/>
            </a:pPr>
            <a:r>
              <a:rPr lang="fi-FI" sz="3240" dirty="0"/>
              <a:t>Edellytys toimivalle prosessille: toimijat tuntevat toimintamallin ja kaikki toimivat yhteistyössä ohjeistusten mukaisesti</a:t>
            </a:r>
            <a:endParaRPr sz="3600" dirty="0"/>
          </a:p>
        </p:txBody>
      </p:sp>
      <p:sp>
        <p:nvSpPr>
          <p:cNvPr id="1229" name="Google Shape;1229;p25"/>
          <p:cNvSpPr txBox="1">
            <a:spLocks noGrp="1"/>
          </p:cNvSpPr>
          <p:nvPr>
            <p:ph type="body" idx="1"/>
          </p:nvPr>
        </p:nvSpPr>
        <p:spPr>
          <a:xfrm>
            <a:off x="671990" y="1414164"/>
            <a:ext cx="10949739" cy="477918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200"/>
              </a:spcBef>
              <a:spcAft>
                <a:spcPts val="0"/>
              </a:spcAft>
              <a:buSzPts val="1800"/>
              <a:buChar char="‒"/>
            </a:pPr>
            <a:r>
              <a:rPr lang="fi-FI" sz="2400" dirty="0"/>
              <a:t>Toiminnan tavoitteiden, rakenteen ja ohjeistusten tulee olla läpinäkyviä, selkeitä ja helposti omaksuttavia. Näin toiminta hahmottuu selkeästi ja toimijat tietävät minkälaisissa asioissa yhteistyöhön kannattaa hakeutua.</a:t>
            </a:r>
            <a:endParaRPr dirty="0"/>
          </a:p>
          <a:p>
            <a:pPr marL="457200" lvl="0" indent="-342900" algn="l" rtl="0">
              <a:lnSpc>
                <a:spcPct val="100000"/>
              </a:lnSpc>
              <a:spcBef>
                <a:spcPts val="1200"/>
              </a:spcBef>
              <a:spcAft>
                <a:spcPts val="0"/>
              </a:spcAft>
              <a:buSzPts val="1800"/>
              <a:buChar char="‒"/>
            </a:pPr>
            <a:r>
              <a:rPr lang="fi-FI" sz="2400" dirty="0"/>
              <a:t>Toimijoille, verkostoille ja ekosysteemeille viestitään selkeästi sihteeristön, koordinaatioryhmän ja asetettujen ryhmien toimintasuunnitelmista, toimintatavoista ja aikatauluista. Näin toimijat osaavat tuoda syötteensä käsittelyyn oikea-aikaisesti ja tarkoituksenmukaisella tavalla.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g7f30ea1491_0_49"/>
          <p:cNvSpPr/>
          <p:nvPr/>
        </p:nvSpPr>
        <p:spPr>
          <a:xfrm>
            <a:off x="228450" y="953725"/>
            <a:ext cx="11351984" cy="57678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g7f30ea1491_0_49"/>
          <p:cNvSpPr txBox="1">
            <a:spLocks noGrp="1"/>
          </p:cNvSpPr>
          <p:nvPr>
            <p:ph type="sldNum" idx="12"/>
          </p:nvPr>
        </p:nvSpPr>
        <p:spPr>
          <a:xfrm>
            <a:off x="11318400" y="6429830"/>
            <a:ext cx="636600" cy="291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67"/>
              <a:buFont typeface="Arial"/>
              <a:buNone/>
            </a:pPr>
            <a:fld id="{00000000-1234-1234-1234-123412341234}" type="slidenum">
              <a:rPr lang="fi-FI"/>
              <a:t>27</a:t>
            </a:fld>
            <a:endParaRPr/>
          </a:p>
        </p:txBody>
      </p:sp>
      <p:sp>
        <p:nvSpPr>
          <p:cNvPr id="1243" name="Google Shape;1243;g7f30ea1491_0_49"/>
          <p:cNvSpPr txBox="1"/>
          <p:nvPr/>
        </p:nvSpPr>
        <p:spPr>
          <a:xfrm>
            <a:off x="304800" y="-152400"/>
            <a:ext cx="10502100" cy="110612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800"/>
              </a:spcBef>
              <a:spcAft>
                <a:spcPts val="0"/>
              </a:spcAft>
              <a:buClr>
                <a:srgbClr val="000000"/>
              </a:buClr>
              <a:buSzPts val="3600"/>
              <a:buFont typeface="Arial"/>
              <a:buNone/>
            </a:pPr>
            <a:r>
              <a:rPr lang="fi-FI" sz="3600" b="0" i="0" u="none" strike="noStrike" cap="none" dirty="0">
                <a:solidFill>
                  <a:schemeClr val="dk2"/>
                </a:solidFill>
                <a:latin typeface="Arial Narrow"/>
                <a:ea typeface="Arial Narrow"/>
                <a:cs typeface="Arial Narrow"/>
                <a:sym typeface="Arial Narrow"/>
              </a:rPr>
              <a:t>Ohjeet syötteen kirjaamiseksi (luonnos)</a:t>
            </a:r>
            <a:endParaRPr sz="3600" b="0" i="0" u="none" strike="noStrike" cap="none" dirty="0">
              <a:solidFill>
                <a:schemeClr val="dk2"/>
              </a:solidFill>
              <a:latin typeface="Arial Narrow"/>
              <a:ea typeface="Arial Narrow"/>
              <a:cs typeface="Arial Narrow"/>
              <a:sym typeface="Arial Narrow"/>
            </a:endParaRPr>
          </a:p>
          <a:p>
            <a:pPr marL="457200" marR="0" lvl="0" indent="0" algn="l" rtl="0">
              <a:lnSpc>
                <a:spcPct val="115000"/>
              </a:lnSpc>
              <a:spcBef>
                <a:spcPts val="60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45720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p:txBody>
      </p:sp>
      <p:graphicFrame>
        <p:nvGraphicFramePr>
          <p:cNvPr id="1244" name="Google Shape;1244;g7f30ea1491_0_49"/>
          <p:cNvGraphicFramePr/>
          <p:nvPr>
            <p:extLst>
              <p:ext uri="{D42A27DB-BD31-4B8C-83A1-F6EECF244321}">
                <p14:modId xmlns:p14="http://schemas.microsoft.com/office/powerpoint/2010/main" val="4256156377"/>
              </p:ext>
            </p:extLst>
          </p:nvPr>
        </p:nvGraphicFramePr>
        <p:xfrm>
          <a:off x="552449" y="2987788"/>
          <a:ext cx="10754775" cy="3626190"/>
        </p:xfrm>
        <a:graphic>
          <a:graphicData uri="http://schemas.openxmlformats.org/drawingml/2006/table">
            <a:tbl>
              <a:tblPr>
                <a:noFill/>
                <a:tableStyleId>{D76D76F5-84EF-430F-B364-3DACA9933023}</a:tableStyleId>
              </a:tblPr>
              <a:tblGrid>
                <a:gridCol w="7452758">
                  <a:extLst>
                    <a:ext uri="{9D8B030D-6E8A-4147-A177-3AD203B41FA5}">
                      <a16:colId xmlns:a16="http://schemas.microsoft.com/office/drawing/2014/main" val="20000"/>
                    </a:ext>
                  </a:extLst>
                </a:gridCol>
                <a:gridCol w="3302017">
                  <a:extLst>
                    <a:ext uri="{9D8B030D-6E8A-4147-A177-3AD203B41FA5}">
                      <a16:colId xmlns:a16="http://schemas.microsoft.com/office/drawing/2014/main" val="20001"/>
                    </a:ext>
                  </a:extLst>
                </a:gridCol>
              </a:tblGrid>
              <a:tr h="362619">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sz="1300" b="1" dirty="0">
                          <a:solidFill>
                            <a:schemeClr val="dk1"/>
                          </a:solidFill>
                        </a:rPr>
                        <a:t>Esitys yhteistyötarpeesta julkisen hallinnon tiedonhallintaan liittyvän haasteen ratkaisemiseksi</a:t>
                      </a:r>
                      <a:endParaRPr lang="fi-FI" sz="1300" b="1" dirty="0"/>
                    </a:p>
                  </a:txBody>
                  <a:tcPr marL="91425" marR="91425" marT="36000" marB="36000"/>
                </a:tc>
                <a:tc hMerge="1">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4611986"/>
                  </a:ext>
                </a:extLst>
              </a:tr>
              <a:tr h="362619">
                <a:tc>
                  <a:txBody>
                    <a:bodyPr/>
                    <a:lstStyle/>
                    <a:p>
                      <a:pPr marL="0" marR="0" lvl="0" indent="0" algn="l" rtl="0">
                        <a:lnSpc>
                          <a:spcPct val="100000"/>
                        </a:lnSpc>
                        <a:spcBef>
                          <a:spcPts val="0"/>
                        </a:spcBef>
                        <a:spcAft>
                          <a:spcPts val="0"/>
                        </a:spcAft>
                        <a:buClr>
                          <a:srgbClr val="000000"/>
                        </a:buClr>
                        <a:buSzPts val="1100"/>
                        <a:buFont typeface="Arial"/>
                        <a:buNone/>
                      </a:pPr>
                      <a:r>
                        <a:rPr lang="fi-FI" sz="1100" u="none" strike="noStrike" cap="none" dirty="0">
                          <a:solidFill>
                            <a:schemeClr val="dk1"/>
                          </a:solidFill>
                        </a:rPr>
                        <a:t>Esityksen jättöpäivä (pv/kk/v)</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36000" marB="36000"/>
                </a:tc>
                <a:extLst>
                  <a:ext uri="{0D108BD9-81ED-4DB2-BD59-A6C34878D82A}">
                    <a16:rowId xmlns:a16="http://schemas.microsoft.com/office/drawing/2014/main" val="10000"/>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jättävä toimija/verkosto; nimi, perustiedot, verkkosivusto:</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1"/>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jättämisestä vastaavan yhteyshenkilön nimi ja yhteystiedot:</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2"/>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Esitystä valmistelleen ryhmän/verkoston kuvaus (verkoston keskeisin tarkoitus ja toiminta, verkoston jäsenet):</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3"/>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otsikko:</a:t>
                      </a:r>
                      <a:endParaRPr sz="1100" u="none" strike="noStrike" cap="none" dirty="0">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4"/>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Esityksen yleinen taustoitus:</a:t>
                      </a:r>
                      <a:endParaRPr sz="1400" u="none" strike="noStrike" cap="none" dirty="0"/>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5"/>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dirty="0">
                          <a:solidFill>
                            <a:schemeClr val="dk1"/>
                          </a:solidFill>
                        </a:rPr>
                        <a:t>Kuvaus ongelmasta, jonka toivotte käsittelyprosessin ratkaisevan:</a:t>
                      </a:r>
                      <a:endParaRPr sz="1400" u="none" strike="noStrike" cap="none" dirty="0"/>
                    </a:p>
                  </a:txBody>
                  <a:tcPr marL="91425" marR="91425" marT="36000" marB="36000">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solidFill>
                      <a:srgbClr val="C9DAF8"/>
                    </a:solidFill>
                  </a:tcPr>
                </a:tc>
                <a:extLst>
                  <a:ext uri="{0D108BD9-81ED-4DB2-BD59-A6C34878D82A}">
                    <a16:rowId xmlns:a16="http://schemas.microsoft.com/office/drawing/2014/main" val="10006"/>
                  </a:ext>
                </a:extLst>
              </a:tr>
              <a:tr h="362619">
                <a:tc>
                  <a:txBody>
                    <a:bodyPr/>
                    <a:lstStyle/>
                    <a:p>
                      <a:pPr marL="0" marR="0" lvl="0" indent="0" algn="l" rtl="0">
                        <a:lnSpc>
                          <a:spcPct val="100000"/>
                        </a:lnSpc>
                        <a:spcBef>
                          <a:spcPts val="0"/>
                        </a:spcBef>
                        <a:spcAft>
                          <a:spcPts val="0"/>
                        </a:spcAft>
                        <a:buClr>
                          <a:schemeClr val="dk1"/>
                        </a:buClr>
                        <a:buSzPts val="1100"/>
                        <a:buFont typeface="Arial"/>
                        <a:buNone/>
                      </a:pPr>
                      <a:r>
                        <a:rPr lang="fi-FI" sz="1100" u="none" strike="noStrike" cap="none" dirty="0">
                          <a:solidFill>
                            <a:schemeClr val="dk1"/>
                          </a:solidFill>
                        </a:rPr>
                        <a:t>Muut käsittelyyn, </a:t>
                      </a:r>
                      <a:r>
                        <a:rPr lang="fi-FI" sz="1100" dirty="0">
                          <a:solidFill>
                            <a:schemeClr val="dk1"/>
                          </a:solidFill>
                        </a:rPr>
                        <a:t>ratkaisuun, suosituksiin, linjauksiin ja käsittelyn aikatauluun liittyvät </a:t>
                      </a:r>
                      <a:r>
                        <a:rPr lang="fi-FI" sz="1100" u="none" strike="noStrike" cap="none" dirty="0">
                          <a:solidFill>
                            <a:schemeClr val="dk1"/>
                          </a:solidFill>
                        </a:rPr>
                        <a:t>odotukset:</a:t>
                      </a:r>
                      <a:endParaRPr sz="1100" u="none" strike="noStrike" cap="none" dirty="0">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36000" marB="36000"/>
                </a:tc>
                <a:extLst>
                  <a:ext uri="{0D108BD9-81ED-4DB2-BD59-A6C34878D82A}">
                    <a16:rowId xmlns:a16="http://schemas.microsoft.com/office/drawing/2014/main" val="10007"/>
                  </a:ext>
                </a:extLst>
              </a:tr>
              <a:tr h="362619">
                <a:tc>
                  <a:txBody>
                    <a:bodyPr/>
                    <a:lstStyle/>
                    <a:p>
                      <a:pPr marL="0" marR="0" lvl="0" indent="0" algn="l" rtl="0">
                        <a:lnSpc>
                          <a:spcPct val="100000"/>
                        </a:lnSpc>
                        <a:spcBef>
                          <a:spcPts val="0"/>
                        </a:spcBef>
                        <a:spcAft>
                          <a:spcPts val="0"/>
                        </a:spcAft>
                        <a:buClr>
                          <a:srgbClr val="000000"/>
                        </a:buClr>
                        <a:buSzPts val="1100"/>
                        <a:buFont typeface="Arial"/>
                        <a:buNone/>
                      </a:pPr>
                      <a:r>
                        <a:rPr lang="fi-FI" sz="1100" u="none" strike="noStrike" cap="none">
                          <a:solidFill>
                            <a:schemeClr val="dk1"/>
                          </a:solidFill>
                        </a:rPr>
                        <a:t>Lisätiedot:</a:t>
                      </a:r>
                      <a:endParaRPr sz="1100" u="none" strike="noStrike" cap="none">
                        <a:solidFill>
                          <a:schemeClr val="dk1"/>
                        </a:solidFill>
                      </a:endParaRPr>
                    </a:p>
                  </a:txBody>
                  <a:tcPr marL="91425" marR="91425" marT="36000" marB="3600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36000" marB="36000"/>
                </a:tc>
                <a:extLst>
                  <a:ext uri="{0D108BD9-81ED-4DB2-BD59-A6C34878D82A}">
                    <a16:rowId xmlns:a16="http://schemas.microsoft.com/office/drawing/2014/main" val="10008"/>
                  </a:ext>
                </a:extLst>
              </a:tr>
            </a:tbl>
          </a:graphicData>
        </a:graphic>
      </p:graphicFrame>
      <p:sp>
        <p:nvSpPr>
          <p:cNvPr id="1245" name="Google Shape;1245;g7f30ea1491_0_49"/>
          <p:cNvSpPr/>
          <p:nvPr/>
        </p:nvSpPr>
        <p:spPr>
          <a:xfrm>
            <a:off x="611565" y="1039660"/>
            <a:ext cx="10888558" cy="184431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fi-FI" sz="1100" b="1" i="0" u="none" strike="noStrike" cap="none" dirty="0">
                <a:solidFill>
                  <a:schemeClr val="dk1"/>
                </a:solidFill>
                <a:latin typeface="Arial"/>
                <a:ea typeface="Arial"/>
                <a:cs typeface="Arial"/>
                <a:sym typeface="Arial"/>
              </a:rPr>
              <a:t>Syötteen kirjaaminen</a:t>
            </a:r>
          </a:p>
          <a:p>
            <a:pPr>
              <a:lnSpc>
                <a:spcPct val="115000"/>
              </a:lnSpc>
              <a:buSzPts val="1100"/>
            </a:pPr>
            <a:r>
              <a:rPr lang="fi-FI" sz="1100" dirty="0">
                <a:solidFill>
                  <a:schemeClr val="dk1"/>
                </a:solidFill>
              </a:rPr>
              <a:t>Asetettujen ryhmien käsiteltäväksi tarkoitettu syöte toimitetaan kirjallisesti tällä lomakkeella koordinoivalle sihteeristölle. Sihteeristö on teihin yhteydessä mahdollisten tarpeellisten lisätietojen suhteen, huolehtii syötteen eteenpäin asiaankuuluville työryhmille ja tiedottaa käsittelyn etenemisestä. Otattehan huomioon yllä mainitulla sivustolla esitetyt käsittelyaikataulut.</a:t>
            </a:r>
            <a:endParaRPr lang="fi-FI" dirty="0"/>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Tämä lomake on tarkoitettu verkostolle/ ekosysteemille/ toimijalle, joka </a:t>
            </a:r>
            <a:r>
              <a:rPr lang="fi-FI" sz="1100" b="0" i="0" u="none" strike="noStrike" cap="none" dirty="0">
                <a:solidFill>
                  <a:srgbClr val="FF0000"/>
                </a:solidFill>
                <a:latin typeface="Arial"/>
                <a:ea typeface="Arial"/>
                <a:cs typeface="Arial"/>
                <a:sym typeface="Arial"/>
              </a:rPr>
              <a:t>… xxx</a:t>
            </a:r>
            <a:endParaRPr sz="1400" b="0" i="0" u="none" strike="noStrike" cap="none" dirty="0">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Tiedonhallinnan yhteistyön tarkoitus on</a:t>
            </a:r>
            <a:r>
              <a:rPr lang="fi-FI" sz="1100" b="0" i="0" u="none" strike="noStrike" cap="none" dirty="0">
                <a:solidFill>
                  <a:srgbClr val="FF0000"/>
                </a:solidFill>
                <a:latin typeface="Arial"/>
                <a:ea typeface="Arial"/>
                <a:cs typeface="Arial"/>
                <a:sym typeface="Arial"/>
              </a:rPr>
              <a:t> … xxx</a:t>
            </a:r>
            <a:r>
              <a:rPr lang="fi-FI" sz="11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fi-FI" sz="1100" b="0" i="0" u="none" strike="noStrike" cap="none" dirty="0">
                <a:solidFill>
                  <a:schemeClr val="dk1"/>
                </a:solidFill>
                <a:latin typeface="Arial"/>
                <a:ea typeface="Arial"/>
                <a:cs typeface="Arial"/>
                <a:sym typeface="Arial"/>
              </a:rPr>
              <a:t>Lisätietoa yhteistyön visiosta ja missiosta, sekä sihteeristön, koordinaatioryhmän ja asetettujen ryhmien toimintasuunnitelmat, vuosikellot ja tarkemmat toimintatapojen kuvaukset löydät täältä: </a:t>
            </a:r>
            <a:r>
              <a:rPr lang="fi-FI" sz="1100" b="0" i="0" u="none" strike="noStrike" cap="none" dirty="0">
                <a:solidFill>
                  <a:srgbClr val="FF0000"/>
                </a:solidFill>
                <a:latin typeface="Arial"/>
                <a:ea typeface="Arial"/>
                <a:cs typeface="Arial"/>
                <a:sym typeface="Arial"/>
              </a:rPr>
              <a:t>www...xxx. </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10A973F-5802-4632-8D02-7CD8AF0FD4EA}"/>
              </a:ext>
            </a:extLst>
          </p:cNvPr>
          <p:cNvSpPr>
            <a:spLocks noGrp="1"/>
          </p:cNvSpPr>
          <p:nvPr>
            <p:ph type="title"/>
          </p:nvPr>
        </p:nvSpPr>
        <p:spPr/>
        <p:txBody>
          <a:bodyPr/>
          <a:lstStyle/>
          <a:p>
            <a:r>
              <a:rPr lang="fi-FI" dirty="0"/>
              <a:t>Päivitetty tieto käsittelyssä olevista syötteistä </a:t>
            </a:r>
          </a:p>
        </p:txBody>
      </p:sp>
      <p:sp>
        <p:nvSpPr>
          <p:cNvPr id="6" name="Tekstin paikkamerkki 5">
            <a:extLst>
              <a:ext uri="{FF2B5EF4-FFF2-40B4-BE49-F238E27FC236}">
                <a16:creationId xmlns:a16="http://schemas.microsoft.com/office/drawing/2014/main" id="{6063A0D7-32EE-4290-B280-7FEE517E5F8E}"/>
              </a:ext>
            </a:extLst>
          </p:cNvPr>
          <p:cNvSpPr>
            <a:spLocks noGrp="1"/>
          </p:cNvSpPr>
          <p:nvPr>
            <p:ph type="body" idx="1"/>
          </p:nvPr>
        </p:nvSpPr>
        <p:spPr/>
        <p:txBody>
          <a:bodyPr/>
          <a:lstStyle/>
          <a:p>
            <a:pPr>
              <a:spcAft>
                <a:spcPts val="600"/>
              </a:spcAft>
            </a:pPr>
            <a:r>
              <a:rPr lang="fi-FI" dirty="0"/>
              <a:t>Käsittelyyn kirjatuista ja käsittelyssä olevista syötteistä sekä asetettujen ryhmien seurannassa olevista asioista pidetään kirjaa ajantasaisesti</a:t>
            </a:r>
          </a:p>
          <a:p>
            <a:pPr>
              <a:spcAft>
                <a:spcPts val="600"/>
              </a:spcAft>
            </a:pPr>
            <a:r>
              <a:rPr lang="fi-FI" dirty="0"/>
              <a:t>Tieto käsittelyssä olevista syötteistä on läpinäkyvästi verkostojen, ekosysteemien ja asetettujen ryhmien ja muiden toimijoiden saatavilla</a:t>
            </a:r>
          </a:p>
          <a:p>
            <a:pPr>
              <a:spcAft>
                <a:spcPts val="600"/>
              </a:spcAft>
            </a:pPr>
            <a:endParaRPr lang="fi-FI" dirty="0"/>
          </a:p>
        </p:txBody>
      </p:sp>
      <p:sp>
        <p:nvSpPr>
          <p:cNvPr id="4" name="Dian numeron paikkamerkki 3">
            <a:extLst>
              <a:ext uri="{FF2B5EF4-FFF2-40B4-BE49-F238E27FC236}">
                <a16:creationId xmlns:a16="http://schemas.microsoft.com/office/drawing/2014/main" id="{D74F89DD-9AE6-4ADD-ABDA-BFC8A160A8E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28</a:t>
            </a:fld>
            <a:endParaRPr lang="fi-FI"/>
          </a:p>
        </p:txBody>
      </p:sp>
    </p:spTree>
    <p:extLst>
      <p:ext uri="{BB962C8B-B14F-4D97-AF65-F5344CB8AC3E}">
        <p14:creationId xmlns:p14="http://schemas.microsoft.com/office/powerpoint/2010/main" val="219322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Syötteen käsittelytapa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184162"/>
            <a:ext cx="10463495" cy="5082002"/>
          </a:xfrm>
        </p:spPr>
        <p:txBody>
          <a:bodyPr/>
          <a:lstStyle/>
          <a:p>
            <a:pPr>
              <a:spcBef>
                <a:spcPts val="600"/>
              </a:spcBef>
            </a:pPr>
            <a:r>
              <a:rPr lang="fi-FI" sz="1900" dirty="0">
                <a:solidFill>
                  <a:schemeClr val="tx1"/>
                </a:solidFill>
              </a:rPr>
              <a:t>Sihteeristö kuittaa käsittelyyn jätetyt vastaanotetuiksi mahdollisimman pian syötteen saavuttua</a:t>
            </a:r>
          </a:p>
          <a:p>
            <a:pPr>
              <a:spcBef>
                <a:spcPts val="600"/>
              </a:spcBef>
            </a:pPr>
            <a:r>
              <a:rPr lang="fi-FI" sz="1900" dirty="0">
                <a:solidFill>
                  <a:schemeClr val="tx1"/>
                </a:solidFill>
              </a:rPr>
              <a:t>Sihteeristö sopii syötteen jättäjän kanssa tarkoituksenmukaisesta etenemistavasta ja käsittelyn aikataulusta</a:t>
            </a:r>
          </a:p>
          <a:p>
            <a:pPr lvl="1">
              <a:spcBef>
                <a:spcPts val="600"/>
              </a:spcBef>
            </a:pPr>
            <a:r>
              <a:rPr lang="fi-FI" sz="1900" dirty="0">
                <a:solidFill>
                  <a:schemeClr val="tx1"/>
                </a:solidFill>
              </a:rPr>
              <a:t>Syötteitä voidaan kerätä myös useiden syötteiden kokonaisuudeksi ja käsitellä yhdessä</a:t>
            </a:r>
          </a:p>
          <a:p>
            <a:pPr lvl="1">
              <a:spcBef>
                <a:spcPts val="600"/>
              </a:spcBef>
            </a:pPr>
            <a:r>
              <a:rPr lang="fi-FI" sz="1900" dirty="0">
                <a:solidFill>
                  <a:schemeClr val="tx1"/>
                </a:solidFill>
              </a:rPr>
              <a:t>Syötteet voivat liittyä valtakunnallisiin kehittämislinjauksiin tai muihin isompiin hankkeisiin, joilla on oma aikataulunsa. Syötteiden käsittelyn aikataulu voidaan tarvittaessa sovittaa näihin aikatauluihin</a:t>
            </a:r>
          </a:p>
          <a:p>
            <a:pPr lvl="1">
              <a:spcBef>
                <a:spcPts val="600"/>
              </a:spcBef>
            </a:pPr>
            <a:r>
              <a:rPr lang="fi-FI" sz="1900" dirty="0">
                <a:solidFill>
                  <a:schemeClr val="tx1"/>
                </a:solidFill>
              </a:rPr>
              <a:t>Käsittelyn jalostamisen yhteydessä voi myös selvitä, ettei syötteen ratkaiseminen tarvitse asetetuilta työryhmiltä linjauksia eikä suosituksia, vaan toimijat ja verkostot voivat edetä asiassa itsenäisesti tai muita reittejä</a:t>
            </a:r>
          </a:p>
          <a:p>
            <a:pPr>
              <a:spcBef>
                <a:spcPts val="600"/>
              </a:spcBef>
            </a:pPr>
            <a:r>
              <a:rPr lang="fi-FI" sz="1900" dirty="0">
                <a:solidFill>
                  <a:schemeClr val="tx1"/>
                </a:solidFill>
              </a:rPr>
              <a:t>Sihteeristö viestii ajantasaisesti syötteen käsittelyn etenemisestä </a:t>
            </a:r>
          </a:p>
          <a:p>
            <a:pPr>
              <a:spcBef>
                <a:spcPts val="600"/>
              </a:spcBef>
            </a:pPr>
            <a:r>
              <a:rPr lang="fi-FI" sz="1900" dirty="0">
                <a:solidFill>
                  <a:schemeClr val="tx1"/>
                </a:solidFill>
              </a:rPr>
              <a:t>Syötteen jättäjä pitää huolen, että omalla toiminnallaan edistää syötteen käsittelyä ja viestinnän sujuvuutta</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29</a:t>
            </a:fld>
            <a:endParaRPr lang="fi-FI"/>
          </a:p>
        </p:txBody>
      </p:sp>
    </p:spTree>
    <p:extLst>
      <p:ext uri="{BB962C8B-B14F-4D97-AF65-F5344CB8AC3E}">
        <p14:creationId xmlns:p14="http://schemas.microsoft.com/office/powerpoint/2010/main" val="352927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
          <p:cNvSpPr txBox="1">
            <a:spLocks noGrp="1"/>
          </p:cNvSpPr>
          <p:nvPr>
            <p:ph type="title"/>
          </p:nvPr>
        </p:nvSpPr>
        <p:spPr>
          <a:xfrm>
            <a:off x="819770" y="2196246"/>
            <a:ext cx="6428358" cy="195205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4100"/>
              <a:buFont typeface="Arial Narrow"/>
              <a:buNone/>
            </a:pPr>
            <a:r>
              <a:rPr lang="fi-FI"/>
              <a:t>Lähtökohdat ja tavoitteet</a:t>
            </a:r>
            <a:br>
              <a:rPr lang="fi-FI"/>
            </a:br>
            <a:endParaRPr/>
          </a:p>
        </p:txBody>
      </p:sp>
      <p:sp>
        <p:nvSpPr>
          <p:cNvPr id="569" name="Google Shape;569;p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a:xfrm>
            <a:off x="671990" y="145145"/>
            <a:ext cx="10283981" cy="948769"/>
          </a:xfrm>
        </p:spPr>
        <p:txBody>
          <a:bodyPr>
            <a:normAutofit/>
          </a:bodyPr>
          <a:lstStyle/>
          <a:p>
            <a:r>
              <a:rPr lang="fi-FI" dirty="0"/>
              <a:t>Sihteeristön ja koordinaatioryhmän fasilitoiva työtapa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004157"/>
            <a:ext cx="11030966" cy="5425673"/>
          </a:xfrm>
        </p:spPr>
        <p:txBody>
          <a:bodyPr/>
          <a:lstStyle/>
          <a:p>
            <a:pPr>
              <a:spcBef>
                <a:spcPts val="600"/>
              </a:spcBef>
            </a:pPr>
            <a:r>
              <a:rPr lang="fi-FI" sz="1700" dirty="0">
                <a:solidFill>
                  <a:schemeClr val="tx1"/>
                </a:solidFill>
              </a:rPr>
              <a:t>Sihteeristö tukee asetettujen työryhmien ja koordinaatioryhmän työtä sekä sujuvaa syötteiden käsittelyprosessia fasilitoivalla työtavalla ja avoimella viestinnällä</a:t>
            </a:r>
          </a:p>
          <a:p>
            <a:pPr>
              <a:spcBef>
                <a:spcPts val="600"/>
              </a:spcBef>
            </a:pPr>
            <a:r>
              <a:rPr lang="fi-FI" sz="1700" dirty="0">
                <a:solidFill>
                  <a:schemeClr val="tx1"/>
                </a:solidFill>
              </a:rPr>
              <a:t>Koordinaatioryhmä organisoituu omaehtoisesti ja tarpeenmukaisissa kokoonpanoissa tukemaan tiedonhallinnan yhteistyötä kokonaisuutena. Koordinaatioryhmä voi yhteistyössä sihteeristön kanssa ottaa vastuulleen esimerkiksi yhteistyön koordinointiin ja fasilitointiin liittyviä tehtäviä.</a:t>
            </a:r>
          </a:p>
          <a:p>
            <a:pPr>
              <a:spcBef>
                <a:spcPts val="600"/>
              </a:spcBef>
            </a:pPr>
            <a:r>
              <a:rPr lang="fi-FI" sz="1700" dirty="0">
                <a:solidFill>
                  <a:schemeClr val="tx1"/>
                </a:solidFill>
              </a:rPr>
              <a:t>Sihteeristö mahdollistaa asetettujen ryhmien toimintaa ja yhteistyön kokonaisuutta niin, että:</a:t>
            </a:r>
          </a:p>
          <a:p>
            <a:pPr lvl="1">
              <a:spcBef>
                <a:spcPts val="600"/>
              </a:spcBef>
            </a:pPr>
            <a:r>
              <a:rPr lang="fi-FI" sz="1700" dirty="0">
                <a:solidFill>
                  <a:schemeClr val="tx1"/>
                </a:solidFill>
              </a:rPr>
              <a:t>Syötteiden käsittely on sujuvaa ja tapahtuu yhteistyössä eri toimijoiden ja verkostojen välillä</a:t>
            </a:r>
          </a:p>
          <a:p>
            <a:pPr lvl="1">
              <a:spcBef>
                <a:spcPts val="600"/>
              </a:spcBef>
            </a:pPr>
            <a:r>
              <a:rPr lang="fi-FI" sz="1700" dirty="0">
                <a:solidFill>
                  <a:schemeClr val="tx1"/>
                </a:solidFill>
              </a:rPr>
              <a:t>Toiminta on suunnitelmallista, yhteiseen tilannekuvaan ja visioon sekä tavoitteisiin perustuvaa, aikataulutettua, koordinoitua, sitoutunutta, siiloja purkavaa ja hyvään vuorovaikutukseen perustuvaa</a:t>
            </a:r>
          </a:p>
          <a:p>
            <a:pPr lvl="1">
              <a:spcBef>
                <a:spcPts val="600"/>
              </a:spcBef>
            </a:pPr>
            <a:r>
              <a:rPr lang="fi-FI" sz="1700" dirty="0">
                <a:solidFill>
                  <a:schemeClr val="tx1"/>
                </a:solidFill>
              </a:rPr>
              <a:t>Työskentelyssä hyödynnetään verkostoja, ekosysteemejä ja työryhmiä monimuotoisesti siten, että syötteiden käsittelyssä on mukana riittävästi tarpeenmukaista osaamista</a:t>
            </a:r>
          </a:p>
          <a:p>
            <a:pPr lvl="1">
              <a:spcBef>
                <a:spcPts val="600"/>
              </a:spcBef>
            </a:pPr>
            <a:r>
              <a:rPr lang="fi-FI" sz="1700" dirty="0">
                <a:solidFill>
                  <a:schemeClr val="tx1"/>
                </a:solidFill>
              </a:rPr>
              <a:t>Työskentelytavat tukevat avoimuutta, läpinäkyvää viestintää ja luottamuksen rakentumista</a:t>
            </a:r>
          </a:p>
          <a:p>
            <a:pPr>
              <a:spcBef>
                <a:spcPts val="600"/>
              </a:spcBef>
            </a:pPr>
            <a:r>
              <a:rPr lang="fi-FI" sz="1700" dirty="0">
                <a:solidFill>
                  <a:schemeClr val="tx1"/>
                </a:solidFill>
              </a:rPr>
              <a:t>Sihteeristö ja koordinaatioryhmä voivat kutsua koolle ja fasilitoida tarpeen mukaan ja joustavasti työpajoja, seminaareja, työryhmiä, keskusteluja, yhteistyöfoorumeja, osaamispartioita ja muita yhteistyön tapoja</a:t>
            </a:r>
          </a:p>
          <a:p>
            <a:pPr>
              <a:spcBef>
                <a:spcPts val="600"/>
              </a:spcBef>
            </a:pPr>
            <a:r>
              <a:rPr lang="fi-FI" sz="1700" dirty="0">
                <a:solidFill>
                  <a:schemeClr val="tx1"/>
                </a:solidFill>
              </a:rPr>
              <a:t>Sihteeristö edistää toimintamallin arviointia ja kehittämistä yhteistyössä asetettujen ryhmien, koordinaatioryhmän, toimijoiden ja verkostojen kanssa</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a:xfrm>
            <a:off x="11384678" y="6127944"/>
            <a:ext cx="636555" cy="291647"/>
          </a:xfrm>
        </p:spPr>
        <p:txBody>
          <a:bodyPr/>
          <a:lstStyle/>
          <a:p>
            <a:pPr marL="0" lvl="0" indent="0" algn="l" rtl="0">
              <a:spcBef>
                <a:spcPts val="0"/>
              </a:spcBef>
              <a:spcAft>
                <a:spcPts val="0"/>
              </a:spcAft>
              <a:buNone/>
            </a:pPr>
            <a:fld id="{00000000-1234-1234-1234-123412341234}" type="slidenum">
              <a:rPr lang="fi-FI" smtClean="0"/>
              <a:t>30</a:t>
            </a:fld>
            <a:endParaRPr lang="fi-FI" dirty="0"/>
          </a:p>
        </p:txBody>
      </p:sp>
    </p:spTree>
    <p:extLst>
      <p:ext uri="{BB962C8B-B14F-4D97-AF65-F5344CB8AC3E}">
        <p14:creationId xmlns:p14="http://schemas.microsoft.com/office/powerpoint/2010/main" val="616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Asetettujen ryhmien toimintasuunnitelmat</a:t>
            </a:r>
          </a:p>
        </p:txBody>
      </p:sp>
      <p:sp>
        <p:nvSpPr>
          <p:cNvPr id="4" name="Dian numeron paikkamerkki 3">
            <a:extLst>
              <a:ext uri="{FF2B5EF4-FFF2-40B4-BE49-F238E27FC236}">
                <a16:creationId xmlns:a16="http://schemas.microsoft.com/office/drawing/2014/main" id="{73020844-0825-4003-BFBA-FB5E46A370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31</a:t>
            </a:fld>
            <a:endParaRPr lang="fi-FI"/>
          </a:p>
        </p:txBody>
      </p:sp>
      <p:grpSp>
        <p:nvGrpSpPr>
          <p:cNvPr id="3" name="Ryhmä 2"/>
          <p:cNvGrpSpPr/>
          <p:nvPr/>
        </p:nvGrpSpPr>
        <p:grpSpPr>
          <a:xfrm>
            <a:off x="1784463" y="1454721"/>
            <a:ext cx="8280920" cy="1800201"/>
            <a:chOff x="2331000" y="1318087"/>
            <a:chExt cx="8280920" cy="1800201"/>
          </a:xfrm>
        </p:grpSpPr>
        <p:sp>
          <p:nvSpPr>
            <p:cNvPr id="36" name="Viisikulmio 35"/>
            <p:cNvSpPr/>
            <p:nvPr/>
          </p:nvSpPr>
          <p:spPr>
            <a:xfrm>
              <a:off x="2763048"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smtClean="0">
                  <a:latin typeface="Arial Narrow" panose="020B0606020202030204" pitchFamily="34" charset="0"/>
                </a:rPr>
                <a:t>Asettamisvuosi</a:t>
              </a:r>
              <a:endParaRPr lang="fi-FI" sz="800" dirty="0">
                <a:latin typeface="Arial Narrow" panose="020B0606020202030204" pitchFamily="34" charset="0"/>
              </a:endParaRPr>
            </a:p>
          </p:txBody>
        </p:sp>
        <p:sp>
          <p:nvSpPr>
            <p:cNvPr id="37" name="Viisikulmio 36"/>
            <p:cNvSpPr/>
            <p:nvPr/>
          </p:nvSpPr>
          <p:spPr>
            <a:xfrm>
              <a:off x="4347224"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smtClean="0">
                  <a:latin typeface="Arial Narrow" panose="020B0606020202030204" pitchFamily="34" charset="0"/>
                </a:rPr>
                <a:t>Asettamisvuosi + 1</a:t>
              </a:r>
              <a:endParaRPr lang="fi-FI" sz="800" dirty="0">
                <a:latin typeface="Arial Narrow" panose="020B0606020202030204" pitchFamily="34" charset="0"/>
              </a:endParaRPr>
            </a:p>
          </p:txBody>
        </p:sp>
        <p:sp>
          <p:nvSpPr>
            <p:cNvPr id="38" name="Viisikulmio 37"/>
            <p:cNvSpPr/>
            <p:nvPr/>
          </p:nvSpPr>
          <p:spPr>
            <a:xfrm>
              <a:off x="5931400"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smtClean="0">
                  <a:latin typeface="Arial Narrow" panose="020B0606020202030204" pitchFamily="34" charset="0"/>
                </a:rPr>
                <a:t>Asettamisvuosi + 2</a:t>
              </a:r>
              <a:endParaRPr lang="fi-FI" sz="800" dirty="0">
                <a:latin typeface="Arial Narrow" panose="020B0606020202030204" pitchFamily="34" charset="0"/>
              </a:endParaRPr>
            </a:p>
          </p:txBody>
        </p:sp>
        <p:sp>
          <p:nvSpPr>
            <p:cNvPr id="39" name="Viisikulmio 38"/>
            <p:cNvSpPr/>
            <p:nvPr/>
          </p:nvSpPr>
          <p:spPr>
            <a:xfrm>
              <a:off x="7515576" y="2112613"/>
              <a:ext cx="1512000" cy="360040"/>
            </a:xfrm>
            <a:prstGeom prst="homePlate">
              <a:avLst>
                <a:gd name="adj" fmla="val 0"/>
              </a:avLst>
            </a:prstGeom>
            <a:solidFill>
              <a:schemeClr val="accent3">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smtClean="0">
                  <a:latin typeface="Arial Narrow" panose="020B0606020202030204" pitchFamily="34" charset="0"/>
                </a:rPr>
                <a:t>Asettamisvuosi + 3</a:t>
              </a:r>
              <a:endParaRPr lang="fi-FI" sz="800" dirty="0">
                <a:latin typeface="Arial Narrow" panose="020B0606020202030204" pitchFamily="34" charset="0"/>
              </a:endParaRPr>
            </a:p>
          </p:txBody>
        </p:sp>
        <p:sp>
          <p:nvSpPr>
            <p:cNvPr id="40" name="Viisikulmio 39"/>
            <p:cNvSpPr/>
            <p:nvPr/>
          </p:nvSpPr>
          <p:spPr>
            <a:xfrm>
              <a:off x="9099920" y="2112613"/>
              <a:ext cx="1512000" cy="360040"/>
            </a:xfrm>
            <a:prstGeom prst="homePlate">
              <a:avLst>
                <a:gd name="adj" fmla="val 0"/>
              </a:avLst>
            </a:prstGeom>
            <a:solidFill>
              <a:schemeClr val="bg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i-FI" sz="800" dirty="0" smtClean="0">
                  <a:latin typeface="Arial Narrow" panose="020B0606020202030204" pitchFamily="34" charset="0"/>
                </a:rPr>
                <a:t>Asettamisvuosi</a:t>
              </a:r>
              <a:endParaRPr lang="fi-FI" sz="800" dirty="0">
                <a:latin typeface="Arial Narrow" panose="020B0606020202030204" pitchFamily="34" charset="0"/>
              </a:endParaRPr>
            </a:p>
          </p:txBody>
        </p:sp>
        <p:pic>
          <p:nvPicPr>
            <p:cNvPr id="41" name="Kuva 40"/>
            <p:cNvPicPr>
              <a:picLocks noChangeAspect="1"/>
            </p:cNvPicPr>
            <p:nvPr/>
          </p:nvPicPr>
          <p:blipFill>
            <a:blip r:embed="rId2"/>
            <a:stretch>
              <a:fillRect/>
            </a:stretch>
          </p:blipFill>
          <p:spPr>
            <a:xfrm>
              <a:off x="2331000" y="2004669"/>
              <a:ext cx="612000" cy="612000"/>
            </a:xfrm>
            <a:prstGeom prst="rect">
              <a:avLst/>
            </a:prstGeom>
          </p:spPr>
        </p:pic>
        <p:grpSp>
          <p:nvGrpSpPr>
            <p:cNvPr id="42" name="Ryhmä 41"/>
            <p:cNvGrpSpPr/>
            <p:nvPr/>
          </p:nvGrpSpPr>
          <p:grpSpPr>
            <a:xfrm>
              <a:off x="2691040" y="1663198"/>
              <a:ext cx="449415" cy="449415"/>
              <a:chOff x="6498801" y="2842367"/>
              <a:chExt cx="449415" cy="449415"/>
            </a:xfrm>
          </p:grpSpPr>
          <p:sp>
            <p:nvSpPr>
              <p:cNvPr id="43" name="Kyynel 42"/>
              <p:cNvSpPr/>
              <p:nvPr/>
            </p:nvSpPr>
            <p:spPr>
              <a:xfrm rot="8099025">
                <a:off x="6498801" y="2842367"/>
                <a:ext cx="432000" cy="432000"/>
              </a:xfrm>
              <a:prstGeom prst="teardrop">
                <a:avLst/>
              </a:prstGeom>
              <a:solidFill>
                <a:srgbClr val="63B0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44" name="Kuva 43"/>
              <p:cNvPicPr>
                <a:picLocks noChangeAspect="1"/>
              </p:cNvPicPr>
              <p:nvPr/>
            </p:nvPicPr>
            <p:blipFill>
              <a:blip r:embed="rId2"/>
              <a:stretch>
                <a:fillRect/>
              </a:stretch>
            </p:blipFill>
            <p:spPr>
              <a:xfrm>
                <a:off x="6516216" y="2859782"/>
                <a:ext cx="432000" cy="432000"/>
              </a:xfrm>
              <a:prstGeom prst="rect">
                <a:avLst/>
              </a:prstGeom>
            </p:spPr>
          </p:pic>
        </p:grpSp>
        <p:sp>
          <p:nvSpPr>
            <p:cNvPr id="45" name="Sisällön paikkamerkki 2"/>
            <p:cNvSpPr txBox="1">
              <a:spLocks/>
            </p:cNvSpPr>
            <p:nvPr/>
          </p:nvSpPr>
          <p:spPr>
            <a:xfrm>
              <a:off x="2403008" y="1318087"/>
              <a:ext cx="1003567"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Font typeface="Verdana" panose="020B0604030504040204" pitchFamily="34" charset="0"/>
                <a:buNone/>
              </a:pPr>
              <a:r>
                <a:rPr lang="fi-FI" sz="800" dirty="0" smtClean="0"/>
                <a:t>Asettaminen ja organisointi</a:t>
              </a:r>
              <a:endParaRPr lang="fi-FI" sz="800" dirty="0"/>
            </a:p>
          </p:txBody>
        </p:sp>
        <p:cxnSp>
          <p:nvCxnSpPr>
            <p:cNvPr id="46" name="Suora yhdysviiva 45"/>
            <p:cNvCxnSpPr/>
            <p:nvPr/>
          </p:nvCxnSpPr>
          <p:spPr>
            <a:xfrm flipV="1">
              <a:off x="3195096"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47" name="Sisällön paikkamerkki 2"/>
            <p:cNvSpPr txBox="1">
              <a:spLocks/>
            </p:cNvSpPr>
            <p:nvPr/>
          </p:nvSpPr>
          <p:spPr>
            <a:xfrm>
              <a:off x="3199641" y="1767789"/>
              <a:ext cx="1003567"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smtClean="0">
                  <a:latin typeface="Arial Narrow" panose="020B0606020202030204" pitchFamily="34" charset="0"/>
                </a:rPr>
                <a:t>Toimintasuunnitelma</a:t>
              </a:r>
              <a:endParaRPr lang="fi-FI" sz="800" dirty="0">
                <a:latin typeface="Arial Narrow" panose="020B0606020202030204" pitchFamily="34" charset="0"/>
              </a:endParaRPr>
            </a:p>
          </p:txBody>
        </p:sp>
        <p:cxnSp>
          <p:nvCxnSpPr>
            <p:cNvPr id="48" name="Suora yhdysviiva 47"/>
            <p:cNvCxnSpPr/>
            <p:nvPr/>
          </p:nvCxnSpPr>
          <p:spPr>
            <a:xfrm>
              <a:off x="3339112"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49" name="Sisällön paikkamerkki 2"/>
            <p:cNvSpPr txBox="1">
              <a:spLocks/>
            </p:cNvSpPr>
            <p:nvPr/>
          </p:nvSpPr>
          <p:spPr>
            <a:xfrm>
              <a:off x="4423777"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smtClean="0">
                  <a:latin typeface="Arial Narrow" panose="020B0606020202030204" pitchFamily="34" charset="0"/>
                </a:rPr>
                <a:t>Edellisen vuoden arviointi ja toimintasuunnitelman tarkennus</a:t>
              </a:r>
              <a:endParaRPr lang="fi-FI" sz="800" dirty="0">
                <a:latin typeface="Arial Narrow" panose="020B0606020202030204" pitchFamily="34" charset="0"/>
              </a:endParaRPr>
            </a:p>
          </p:txBody>
        </p:sp>
        <p:cxnSp>
          <p:nvCxnSpPr>
            <p:cNvPr id="50" name="Suora yhdysviiva 49"/>
            <p:cNvCxnSpPr/>
            <p:nvPr/>
          </p:nvCxnSpPr>
          <p:spPr>
            <a:xfrm>
              <a:off x="6003408"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51" name="Suora yhdysviiva 50"/>
            <p:cNvCxnSpPr/>
            <p:nvPr/>
          </p:nvCxnSpPr>
          <p:spPr>
            <a:xfrm>
              <a:off x="8883728" y="2400645"/>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flipV="1">
              <a:off x="4419232"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3" name="Sisällön paikkamerkki 2"/>
            <p:cNvSpPr txBox="1">
              <a:spLocks/>
            </p:cNvSpPr>
            <p:nvPr/>
          </p:nvSpPr>
          <p:spPr>
            <a:xfrm>
              <a:off x="6007953"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smtClean="0">
                  <a:latin typeface="Arial Narrow" panose="020B0606020202030204" pitchFamily="34" charset="0"/>
                </a:rPr>
                <a:t>Edellisen vuoden arviointi ja toimintasuunnitelman tarkennus</a:t>
              </a:r>
              <a:endParaRPr lang="fi-FI" sz="800" dirty="0">
                <a:latin typeface="Arial Narrow" panose="020B0606020202030204" pitchFamily="34" charset="0"/>
              </a:endParaRPr>
            </a:p>
          </p:txBody>
        </p:sp>
        <p:cxnSp>
          <p:nvCxnSpPr>
            <p:cNvPr id="54" name="Suora yhdysviiva 53"/>
            <p:cNvCxnSpPr/>
            <p:nvPr/>
          </p:nvCxnSpPr>
          <p:spPr>
            <a:xfrm flipV="1">
              <a:off x="6003408"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5" name="Sisällön paikkamerkki 2"/>
            <p:cNvSpPr txBox="1">
              <a:spLocks/>
            </p:cNvSpPr>
            <p:nvPr/>
          </p:nvSpPr>
          <p:spPr>
            <a:xfrm>
              <a:off x="7592129"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smtClean="0">
                  <a:latin typeface="Arial Narrow" panose="020B0606020202030204" pitchFamily="34" charset="0"/>
                </a:rPr>
                <a:t>Edellisen vuoden arviointi ja toimintasuunnitelman tarkennus</a:t>
              </a:r>
              <a:endParaRPr lang="fi-FI" sz="800" dirty="0">
                <a:latin typeface="Arial Narrow" panose="020B0606020202030204" pitchFamily="34" charset="0"/>
              </a:endParaRPr>
            </a:p>
          </p:txBody>
        </p:sp>
        <p:cxnSp>
          <p:nvCxnSpPr>
            <p:cNvPr id="56" name="Suora yhdysviiva 55"/>
            <p:cNvCxnSpPr/>
            <p:nvPr/>
          </p:nvCxnSpPr>
          <p:spPr>
            <a:xfrm flipV="1">
              <a:off x="7587584"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7" name="Sisällön paikkamerkki 2"/>
            <p:cNvSpPr txBox="1">
              <a:spLocks/>
            </p:cNvSpPr>
            <p:nvPr/>
          </p:nvSpPr>
          <p:spPr>
            <a:xfrm>
              <a:off x="8888273" y="1696514"/>
              <a:ext cx="1219591" cy="341653"/>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Font typeface="Verdana" panose="020B0604030504040204" pitchFamily="34" charset="0"/>
                <a:buNone/>
              </a:pPr>
              <a:r>
                <a:rPr lang="fi-FI" sz="800" dirty="0" smtClean="0">
                  <a:latin typeface="Arial Narrow" panose="020B0606020202030204" pitchFamily="34" charset="0"/>
                </a:rPr>
                <a:t>Toimikauden arviointi</a:t>
              </a:r>
              <a:endParaRPr lang="fi-FI" sz="800" dirty="0">
                <a:latin typeface="Arial Narrow" panose="020B0606020202030204" pitchFamily="34" charset="0"/>
              </a:endParaRPr>
            </a:p>
          </p:txBody>
        </p:sp>
        <p:cxnSp>
          <p:nvCxnSpPr>
            <p:cNvPr id="58" name="Suora yhdysviiva 57"/>
            <p:cNvCxnSpPr/>
            <p:nvPr/>
          </p:nvCxnSpPr>
          <p:spPr>
            <a:xfrm flipV="1">
              <a:off x="8883728" y="1858183"/>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59" name="Sisällön paikkamerkki 2"/>
            <p:cNvSpPr txBox="1">
              <a:spLocks/>
            </p:cNvSpPr>
            <p:nvPr/>
          </p:nvSpPr>
          <p:spPr>
            <a:xfrm>
              <a:off x="3339113" y="2547100"/>
              <a:ext cx="1296143"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fi-FI" sz="800" dirty="0" smtClean="0">
                  <a:latin typeface="Arial Narrow" panose="020B0606020202030204" pitchFamily="34" charset="0"/>
                </a:rPr>
                <a:t>Arkkitehtuuri-</a:t>
              </a:r>
              <a:r>
                <a:rPr lang="fi-FI" sz="800" dirty="0">
                  <a:latin typeface="Arial Narrow" panose="020B0606020202030204" pitchFamily="34" charset="0"/>
                </a:rPr>
                <a:t>, tietoturvallisuus- ja kehittämisyhteistyön </a:t>
              </a:r>
              <a:r>
                <a:rPr lang="fi-FI" sz="800" dirty="0" smtClean="0">
                  <a:latin typeface="Arial Narrow" panose="020B0606020202030204" pitchFamily="34" charset="0"/>
                </a:rPr>
                <a:t>toimintasuunnitelmien käsittely</a:t>
              </a:r>
              <a:endParaRPr lang="fi-FI" sz="800" dirty="0">
                <a:latin typeface="Arial Narrow" panose="020B0606020202030204" pitchFamily="34" charset="0"/>
              </a:endParaRPr>
            </a:p>
          </p:txBody>
        </p:sp>
        <p:cxnSp>
          <p:nvCxnSpPr>
            <p:cNvPr id="60" name="Suora yhdysviiva 59"/>
            <p:cNvCxnSpPr/>
            <p:nvPr/>
          </p:nvCxnSpPr>
          <p:spPr>
            <a:xfrm>
              <a:off x="5715376" y="2398207"/>
              <a:ext cx="0" cy="32400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sp>
          <p:nvSpPr>
            <p:cNvPr id="61" name="Sisällön paikkamerkki 2"/>
            <p:cNvSpPr txBox="1">
              <a:spLocks/>
            </p:cNvSpPr>
            <p:nvPr/>
          </p:nvSpPr>
          <p:spPr>
            <a:xfrm>
              <a:off x="4707264" y="2547100"/>
              <a:ext cx="1008111"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fi-FI" sz="800" dirty="0" smtClean="0">
                  <a:latin typeface="Arial Narrow" panose="020B0606020202030204" pitchFamily="34" charset="0"/>
                </a:rPr>
                <a:t>Arkkitehtuuri-</a:t>
              </a:r>
              <a:r>
                <a:rPr lang="fi-FI" sz="800" dirty="0">
                  <a:latin typeface="Arial Narrow" panose="020B0606020202030204" pitchFamily="34" charset="0"/>
                </a:rPr>
                <a:t>, tietoturvallisuus- ja kehittämisyhteistyön </a:t>
              </a:r>
              <a:r>
                <a:rPr lang="fi-FI" sz="800" dirty="0" smtClean="0">
                  <a:latin typeface="Arial Narrow" panose="020B0606020202030204" pitchFamily="34" charset="0"/>
                </a:rPr>
                <a:t>arviointi</a:t>
              </a:r>
              <a:endParaRPr lang="fi-FI" sz="800" dirty="0">
                <a:latin typeface="Arial Narrow" panose="020B0606020202030204" pitchFamily="34" charset="0"/>
              </a:endParaRPr>
            </a:p>
          </p:txBody>
        </p:sp>
        <p:sp>
          <p:nvSpPr>
            <p:cNvPr id="62" name="Sisällön paikkamerkki 2"/>
            <p:cNvSpPr txBox="1">
              <a:spLocks/>
            </p:cNvSpPr>
            <p:nvPr/>
          </p:nvSpPr>
          <p:spPr>
            <a:xfrm>
              <a:off x="6003409" y="2547100"/>
              <a:ext cx="1296143"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fi-FI" sz="800" dirty="0" smtClean="0">
                  <a:latin typeface="Arial Narrow" panose="020B0606020202030204" pitchFamily="34" charset="0"/>
                </a:rPr>
                <a:t>Arkkitehtuuri-</a:t>
              </a:r>
              <a:r>
                <a:rPr lang="fi-FI" sz="800" dirty="0">
                  <a:latin typeface="Arial Narrow" panose="020B0606020202030204" pitchFamily="34" charset="0"/>
                </a:rPr>
                <a:t>, tietoturvallisuus- ja kehittämisyhteistyön </a:t>
              </a:r>
              <a:r>
                <a:rPr lang="fi-FI" sz="800" dirty="0" smtClean="0">
                  <a:latin typeface="Arial Narrow" panose="020B0606020202030204" pitchFamily="34" charset="0"/>
                </a:rPr>
                <a:t>toimintasuunnitelmien käsittely</a:t>
              </a:r>
              <a:endParaRPr lang="fi-FI" sz="800" dirty="0">
                <a:latin typeface="Arial Narrow" panose="020B0606020202030204" pitchFamily="34" charset="0"/>
              </a:endParaRPr>
            </a:p>
          </p:txBody>
        </p:sp>
        <p:sp>
          <p:nvSpPr>
            <p:cNvPr id="63" name="Sisällön paikkamerkki 2"/>
            <p:cNvSpPr txBox="1">
              <a:spLocks/>
            </p:cNvSpPr>
            <p:nvPr/>
          </p:nvSpPr>
          <p:spPr>
            <a:xfrm>
              <a:off x="7875616" y="2547100"/>
              <a:ext cx="1008111" cy="571188"/>
            </a:xfrm>
            <a:prstGeom prst="rect">
              <a:avLst/>
            </a:prstGeom>
          </p:spPr>
          <p:txBody>
            <a:bodyPr vert="horz" lIns="91440" tIns="45720" rIns="91440" bIns="45720" rtlCol="0" anchor="ctr" anchorCtr="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Aft>
                  <a:spcPts val="0"/>
                </a:spcAft>
                <a:buNone/>
              </a:pPr>
              <a:r>
                <a:rPr lang="fi-FI" sz="800" dirty="0" smtClean="0">
                  <a:latin typeface="Arial Narrow" panose="020B0606020202030204" pitchFamily="34" charset="0"/>
                </a:rPr>
                <a:t>Arkkitehtuuri-</a:t>
              </a:r>
              <a:r>
                <a:rPr lang="fi-FI" sz="800" dirty="0">
                  <a:latin typeface="Arial Narrow" panose="020B0606020202030204" pitchFamily="34" charset="0"/>
                </a:rPr>
                <a:t>, tietoturvallisuus- ja kehittämisyhteistyön </a:t>
              </a:r>
              <a:r>
                <a:rPr lang="fi-FI" sz="800" dirty="0" smtClean="0">
                  <a:latin typeface="Arial Narrow" panose="020B0606020202030204" pitchFamily="34" charset="0"/>
                </a:rPr>
                <a:t>arviointi</a:t>
              </a:r>
              <a:endParaRPr lang="fi-FI" sz="800" dirty="0">
                <a:latin typeface="Arial Narrow" panose="020B0606020202030204" pitchFamily="34" charset="0"/>
              </a:endParaRPr>
            </a:p>
          </p:txBody>
        </p:sp>
      </p:grpSp>
      <p:sp>
        <p:nvSpPr>
          <p:cNvPr id="65" name="Sisällön paikkamerkki 2"/>
          <p:cNvSpPr txBox="1">
            <a:spLocks/>
          </p:cNvSpPr>
          <p:nvPr/>
        </p:nvSpPr>
        <p:spPr>
          <a:xfrm>
            <a:off x="861845" y="3651187"/>
            <a:ext cx="10930759" cy="1944216"/>
          </a:xfrm>
          <a:prstGeom prst="rect">
            <a:avLst/>
          </a:prstGeom>
        </p:spPr>
        <p:txBody>
          <a:bodyPr vert="horz" lIns="91440" tIns="45720" rIns="91440" bIns="45720" rtlCol="0">
            <a:noAutofit/>
          </a:bodyPr>
          <a:lstStyle>
            <a:lvl1pPr marL="355600" indent="-355600" algn="l" defTabSz="914400" rtl="0" eaLnBrk="1" latinLnBrk="0" hangingPunct="1">
              <a:spcBef>
                <a:spcPts val="0"/>
              </a:spcBef>
              <a:spcAft>
                <a:spcPts val="800"/>
              </a:spcAft>
              <a:buFont typeface="Verdana" panose="020B0604030504040204" pitchFamily="34" charset="0"/>
              <a:buChar char="‒"/>
              <a:defRPr sz="2000" kern="1200">
                <a:solidFill>
                  <a:schemeClr val="tx1"/>
                </a:solidFill>
                <a:latin typeface="+mn-lt"/>
                <a:ea typeface="+mn-ea"/>
                <a:cs typeface="+mn-cs"/>
              </a:defRPr>
            </a:lvl1pPr>
            <a:lvl2pPr marL="719138" indent="-363538" algn="l" defTabSz="914400" rtl="0" eaLnBrk="1" latinLnBrk="0" hangingPunct="1">
              <a:spcBef>
                <a:spcPts val="0"/>
              </a:spcBef>
              <a:spcAft>
                <a:spcPts val="800"/>
              </a:spcAft>
              <a:buFont typeface="Verdana" panose="020B0604030504040204" pitchFamily="34" charset="0"/>
              <a:buChar char="‒"/>
              <a:defRPr sz="1600" kern="1200">
                <a:solidFill>
                  <a:schemeClr val="tx1"/>
                </a:solidFill>
                <a:latin typeface="+mn-lt"/>
                <a:ea typeface="+mn-ea"/>
                <a:cs typeface="+mn-cs"/>
              </a:defRPr>
            </a:lvl2pPr>
            <a:lvl3pPr marL="1168400" indent="-363538"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3pPr>
            <a:lvl4pPr marL="1436688" indent="-18097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4pPr>
            <a:lvl5pPr marL="1611313" indent="-174625" algn="l" defTabSz="914400" rtl="0" eaLnBrk="1" latinLnBrk="0" hangingPunct="1">
              <a:spcBef>
                <a:spcPts val="0"/>
              </a:spcBef>
              <a:spcAft>
                <a:spcPts val="80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None/>
              <a:tabLst/>
              <a:defRPr/>
            </a:pPr>
            <a:r>
              <a:rPr kumimoji="0" lang="fi-FI" sz="1400" b="1" i="0" u="none" strike="noStrike" kern="1200" cap="none" spc="0" normalizeH="0" baseline="0" noProof="0" dirty="0" smtClean="0">
                <a:ln>
                  <a:noFill/>
                </a:ln>
                <a:solidFill>
                  <a:srgbClr val="304E88"/>
                </a:solidFill>
                <a:effectLst/>
                <a:uLnTx/>
                <a:uFillTx/>
                <a:latin typeface="Arial"/>
                <a:ea typeface="+mn-ea"/>
                <a:cs typeface="+mn-cs"/>
              </a:rPr>
              <a:t>Toimintasuunnitelmassa:</a:t>
            </a:r>
            <a:r>
              <a:rPr kumimoji="0" lang="fi-FI" sz="1400" b="0" i="0" u="none" strike="noStrike" kern="1200" cap="none" spc="0" normalizeH="0" baseline="0" noProof="0" dirty="0" smtClean="0">
                <a:ln>
                  <a:noFill/>
                </a:ln>
                <a:solidFill>
                  <a:srgbClr val="304E88"/>
                </a:solidFill>
                <a:effectLst/>
                <a:uLnTx/>
                <a:uFillTx/>
                <a:latin typeface="Arial"/>
                <a:ea typeface="+mn-ea"/>
                <a:cs typeface="+mn-cs"/>
              </a:rPr>
              <a:t> </a:t>
            </a:r>
          </a:p>
          <a:p>
            <a:pPr indent="-363538">
              <a:spcAft>
                <a:spcPts val="300"/>
              </a:spcAft>
              <a:buClrTx/>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Määritetään toimikauden käsittelykohteet, joiden etenemistä seurataan (kehittämissuunnitelmat, lainsäädäntöhankkeet, hallituksen esitykset) </a:t>
            </a:r>
          </a:p>
          <a:p>
            <a:pPr indent="-363538">
              <a:spcAft>
                <a:spcPts val="300"/>
              </a:spcAft>
              <a:buClrTx/>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Määritetään painopisteet julkisen hallinnon ICT-toiminnan edistymisen ja kustannuskehityksen sekä vaikuttavuuden seurannalle </a:t>
            </a:r>
          </a:p>
          <a:p>
            <a:pPr indent="-363538">
              <a:spcAft>
                <a:spcPts val="300"/>
              </a:spcAft>
              <a:buClrTx/>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Määritetään arkkitehtuuri-, tietoturvallisuus- ja kehittämisyhteistyön ohjausmenettelyt toimikaudella</a:t>
            </a:r>
          </a:p>
          <a:p>
            <a:pPr indent="-363538">
              <a:spcAft>
                <a:spcPts val="300"/>
              </a:spcAft>
              <a:buClrTx/>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Määritetään tavat, menettelyt ja aikataulut, joilla ollaan vuorovaikutuksessa verkostojen kanssa </a:t>
            </a:r>
          </a:p>
          <a:p>
            <a:pPr marL="355600" marR="0" lvl="0" indent="-355600"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Määritellään</a:t>
            </a:r>
            <a:r>
              <a:rPr kumimoji="0" lang="fi-FI" sz="1400" b="0" i="0" u="none" strike="noStrike" kern="1200" cap="none" spc="0" normalizeH="0" noProof="0" dirty="0" smtClean="0">
                <a:ln>
                  <a:noFill/>
                </a:ln>
                <a:solidFill>
                  <a:srgbClr val="304E88"/>
                </a:solidFill>
                <a:effectLst/>
                <a:uLnTx/>
                <a:uFillTx/>
                <a:latin typeface="Arial"/>
                <a:ea typeface="+mn-ea"/>
                <a:cs typeface="+mn-cs"/>
              </a:rPr>
              <a:t> t</a:t>
            </a:r>
            <a:r>
              <a:rPr kumimoji="0" lang="fi-FI" sz="1400" b="0" i="0" u="none" strike="noStrike" kern="1200" cap="none" spc="0" normalizeH="0" baseline="0" noProof="0" dirty="0" smtClean="0">
                <a:ln>
                  <a:noFill/>
                </a:ln>
                <a:solidFill>
                  <a:srgbClr val="304E88"/>
                </a:solidFill>
                <a:effectLst/>
                <a:uLnTx/>
                <a:uFillTx/>
                <a:latin typeface="Arial"/>
                <a:ea typeface="+mn-ea"/>
                <a:cs typeface="+mn-cs"/>
              </a:rPr>
              <a:t>oiminnan tuloksellisuuden arvioinnissa</a:t>
            </a:r>
            <a:r>
              <a:rPr kumimoji="0" lang="fi-FI" sz="1400" b="0" i="0" u="none" strike="noStrike" kern="1200" cap="none" spc="0" normalizeH="0" noProof="0" dirty="0" smtClean="0">
                <a:ln>
                  <a:noFill/>
                </a:ln>
                <a:solidFill>
                  <a:srgbClr val="304E88"/>
                </a:solidFill>
                <a:effectLst/>
                <a:uLnTx/>
                <a:uFillTx/>
                <a:latin typeface="Arial"/>
                <a:ea typeface="+mn-ea"/>
                <a:cs typeface="+mn-cs"/>
              </a:rPr>
              <a:t> käytettävät</a:t>
            </a:r>
            <a:r>
              <a:rPr kumimoji="0" lang="fi-FI" sz="1400" b="0" i="0" u="none" strike="noStrike" kern="1200" cap="none" spc="0" normalizeH="0" baseline="0" noProof="0" dirty="0" smtClean="0">
                <a:ln>
                  <a:noFill/>
                </a:ln>
                <a:solidFill>
                  <a:srgbClr val="304E88"/>
                </a:solidFill>
                <a:effectLst/>
                <a:uLnTx/>
                <a:uFillTx/>
                <a:latin typeface="Arial"/>
                <a:ea typeface="+mn-ea"/>
                <a:cs typeface="+mn-cs"/>
              </a:rPr>
              <a:t> menettely</a:t>
            </a:r>
            <a:r>
              <a:rPr lang="fi-FI" sz="1400" dirty="0">
                <a:solidFill>
                  <a:srgbClr val="304E88"/>
                </a:solidFill>
                <a:latin typeface="Arial"/>
              </a:rPr>
              <a:t>t</a:t>
            </a:r>
            <a:endParaRPr kumimoji="0" lang="fi-FI" sz="1400" b="0" i="0" u="none" strike="noStrike" kern="1200" cap="none" spc="0" normalizeH="0" baseline="0" noProof="0" dirty="0" smtClean="0">
              <a:ln>
                <a:noFill/>
              </a:ln>
              <a:solidFill>
                <a:srgbClr val="304E88"/>
              </a:solidFill>
              <a:effectLst/>
              <a:uLnTx/>
              <a:uFillTx/>
              <a:latin typeface="Arial"/>
              <a:ea typeface="+mn-ea"/>
              <a:cs typeface="+mn-cs"/>
            </a:endParaRPr>
          </a:p>
          <a:p>
            <a:pPr marL="719138" marR="0" lvl="1"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Arvioidaan toimintasuunnitelmassa asetettujen käsittelykohteiden toteutumista</a:t>
            </a:r>
          </a:p>
          <a:p>
            <a:pPr marL="719138" marR="0" lvl="1"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sz="1400" b="0" i="0" u="none" strike="noStrike" kern="1200" cap="none" spc="0" normalizeH="0" baseline="0" noProof="0" dirty="0" smtClean="0">
                <a:ln>
                  <a:noFill/>
                </a:ln>
                <a:solidFill>
                  <a:srgbClr val="304E88"/>
                </a:solidFill>
                <a:effectLst/>
                <a:uLnTx/>
                <a:uFillTx/>
                <a:latin typeface="Arial"/>
                <a:ea typeface="+mn-ea"/>
                <a:cs typeface="+mn-cs"/>
              </a:rPr>
              <a:t>Arvioidaan toiminnan vaikuttavuutta: </a:t>
            </a:r>
          </a:p>
          <a:p>
            <a:pPr marL="1168400" marR="0" lvl="2"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b="0" i="0" u="none" strike="noStrike" kern="1200" cap="none" spc="0" normalizeH="0" baseline="0" noProof="0" dirty="0" smtClean="0">
                <a:ln>
                  <a:noFill/>
                </a:ln>
                <a:solidFill>
                  <a:srgbClr val="304E88"/>
                </a:solidFill>
                <a:effectLst/>
                <a:uLnTx/>
                <a:uFillTx/>
                <a:latin typeface="Arial"/>
                <a:ea typeface="+mn-ea"/>
                <a:cs typeface="+mn-cs"/>
              </a:rPr>
              <a:t>Käsittelyn vaikutukset kehittämissuunnitelmiin ja lainsäädäntöhankkeisiin</a:t>
            </a:r>
          </a:p>
          <a:p>
            <a:pPr marL="1168400" marR="0" lvl="2" indent="-363538"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r>
              <a:rPr kumimoji="0" lang="fi-FI" b="0" i="0" u="none" strike="noStrike" kern="1200" cap="none" spc="0" normalizeH="0" baseline="0" noProof="0" dirty="0" smtClean="0">
                <a:ln>
                  <a:noFill/>
                </a:ln>
                <a:solidFill>
                  <a:srgbClr val="304E88"/>
                </a:solidFill>
                <a:effectLst/>
                <a:uLnTx/>
                <a:uFillTx/>
                <a:latin typeface="Arial"/>
                <a:ea typeface="+mn-ea"/>
                <a:cs typeface="+mn-cs"/>
              </a:rPr>
              <a:t>Arkkitehtuuri-, tietoturvallisuus- ja kehittämisyhteistyön tulosten ja niiden vaikutusten arviointi</a:t>
            </a:r>
          </a:p>
          <a:p>
            <a:pPr marL="342900" marR="0" lvl="0" indent="-3429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fi-FI" sz="14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355600" marR="0" lvl="0" indent="-355600" algn="l" defTabSz="914400" rtl="0" eaLnBrk="1" fontAlgn="auto" latinLnBrk="0" hangingPunct="1">
              <a:lnSpc>
                <a:spcPct val="100000"/>
              </a:lnSpc>
              <a:spcBef>
                <a:spcPts val="0"/>
              </a:spcBef>
              <a:spcAft>
                <a:spcPts val="300"/>
              </a:spcAft>
              <a:buClrTx/>
              <a:buSzTx/>
              <a:buFont typeface="Verdana" panose="020B0604030504040204" pitchFamily="34" charset="0"/>
              <a:buChar char="‒"/>
              <a:tabLst/>
              <a:defRPr/>
            </a:pPr>
            <a:endParaRPr kumimoji="0" lang="fi-FI" sz="1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85924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29"/>
          <p:cNvSpPr txBox="1">
            <a:spLocks noGrp="1"/>
          </p:cNvSpPr>
          <p:nvPr>
            <p:ph type="title"/>
          </p:nvPr>
        </p:nvSpPr>
        <p:spPr>
          <a:xfrm>
            <a:off x="614155" y="215534"/>
            <a:ext cx="10571480" cy="808455"/>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dirty="0" smtClean="0"/>
              <a:t>Yhteistyön vuosikelloon sidotut tehtävä (luonnos)</a:t>
            </a:r>
            <a:endParaRPr dirty="0"/>
          </a:p>
        </p:txBody>
      </p:sp>
      <p:sp>
        <p:nvSpPr>
          <p:cNvPr id="36" name="Ellipsi 35"/>
          <p:cNvSpPr/>
          <p:nvPr/>
        </p:nvSpPr>
        <p:spPr>
          <a:xfrm>
            <a:off x="3563560" y="1215409"/>
            <a:ext cx="4320000" cy="4320000"/>
          </a:xfrm>
          <a:prstGeom prst="ellipse">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37" name="Ryhmä 36"/>
          <p:cNvGrpSpPr/>
          <p:nvPr/>
        </p:nvGrpSpPr>
        <p:grpSpPr>
          <a:xfrm>
            <a:off x="2675560" y="1343409"/>
            <a:ext cx="6096000" cy="4064000"/>
            <a:chOff x="3048000" y="1397000"/>
            <a:chExt cx="6096000" cy="4064000"/>
          </a:xfrm>
        </p:grpSpPr>
        <p:sp>
          <p:nvSpPr>
            <p:cNvPr id="38" name="Suorakulmio 37"/>
            <p:cNvSpPr/>
            <p:nvPr/>
          </p:nvSpPr>
          <p:spPr>
            <a:xfrm rot="3600000" flipH="1">
              <a:off x="5952000" y="1045941"/>
              <a:ext cx="288000" cy="4766119"/>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aphicFrame>
          <p:nvGraphicFramePr>
            <p:cNvPr id="39" name="Kaavio 38"/>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Ellipsi 40"/>
            <p:cNvSpPr/>
            <p:nvPr/>
          </p:nvSpPr>
          <p:spPr>
            <a:xfrm>
              <a:off x="4998000" y="2331000"/>
              <a:ext cx="2196000" cy="219600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42" name="Kaari 41"/>
          <p:cNvSpPr/>
          <p:nvPr/>
        </p:nvSpPr>
        <p:spPr>
          <a:xfrm>
            <a:off x="4907992" y="2583561"/>
            <a:ext cx="1656000" cy="1656000"/>
          </a:xfrm>
          <a:prstGeom prst="arc">
            <a:avLst>
              <a:gd name="adj1" fmla="val 19908634"/>
              <a:gd name="adj2" fmla="val 7803311"/>
            </a:avLst>
          </a:prstGeom>
          <a:noFill/>
          <a:ln w="38100" cap="flat" cmpd="sng" algn="ctr">
            <a:solidFill>
              <a:srgbClr val="A34E96"/>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43" name="Kaari 42"/>
          <p:cNvSpPr/>
          <p:nvPr/>
        </p:nvSpPr>
        <p:spPr>
          <a:xfrm rot="10989268">
            <a:off x="4907808" y="2583561"/>
            <a:ext cx="1656000" cy="1656000"/>
          </a:xfrm>
          <a:prstGeom prst="arc">
            <a:avLst>
              <a:gd name="adj1" fmla="val 19908634"/>
              <a:gd name="adj2" fmla="val 7803311"/>
            </a:avLst>
          </a:prstGeom>
          <a:noFill/>
          <a:ln w="38100" cap="flat" cmpd="sng" algn="ctr">
            <a:solidFill>
              <a:srgbClr val="A34E96">
                <a:lumMod val="60000"/>
                <a:lumOff val="40000"/>
              </a:srgbClr>
            </a:solidFill>
            <a:prstDash val="solid"/>
            <a:headEnd type="oval" w="med" len="med"/>
            <a:tailEnd type="triangle"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44" name="Suora yhdysviiva 43"/>
          <p:cNvCxnSpPr/>
          <p:nvPr/>
        </p:nvCxnSpPr>
        <p:spPr>
          <a:xfrm flipH="1">
            <a:off x="1595792" y="3735689"/>
            <a:ext cx="2232000" cy="0"/>
          </a:xfrm>
          <a:prstGeom prst="line">
            <a:avLst/>
          </a:prstGeom>
          <a:noFill/>
          <a:ln w="38100" cap="flat" cmpd="sng" algn="ctr">
            <a:solidFill>
              <a:srgbClr val="304E88">
                <a:lumMod val="60000"/>
                <a:lumOff val="40000"/>
              </a:srgbClr>
            </a:solidFill>
            <a:prstDash val="solid"/>
            <a:headEnd type="oval" w="lg" len="lg"/>
          </a:ln>
          <a:effectLst/>
        </p:spPr>
      </p:cxnSp>
      <p:sp>
        <p:nvSpPr>
          <p:cNvPr id="45" name="Tekstiruutu 44"/>
          <p:cNvSpPr txBox="1"/>
          <p:nvPr/>
        </p:nvSpPr>
        <p:spPr>
          <a:xfrm>
            <a:off x="1120986" y="3913892"/>
            <a:ext cx="3030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Tulevien vuosien tavoitteiden ja kehittämistarpeiden käsittely</a:t>
            </a:r>
          </a:p>
        </p:txBody>
      </p:sp>
      <p:grpSp>
        <p:nvGrpSpPr>
          <p:cNvPr id="46" name="Ryhmä 45"/>
          <p:cNvGrpSpPr/>
          <p:nvPr/>
        </p:nvGrpSpPr>
        <p:grpSpPr>
          <a:xfrm>
            <a:off x="1379536" y="3303641"/>
            <a:ext cx="540000" cy="540000"/>
            <a:chOff x="4217157" y="3563287"/>
            <a:chExt cx="432000" cy="432000"/>
          </a:xfrm>
        </p:grpSpPr>
        <p:sp>
          <p:nvSpPr>
            <p:cNvPr id="47" name="Ellipsi 46"/>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48" name="Kuva 47"/>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cxnSp>
        <p:nvCxnSpPr>
          <p:cNvPr id="49" name="Suora yhdysviiva 48"/>
          <p:cNvCxnSpPr/>
          <p:nvPr/>
        </p:nvCxnSpPr>
        <p:spPr>
          <a:xfrm flipV="1">
            <a:off x="7608168" y="3536952"/>
            <a:ext cx="2520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0" name="Ryhmä 49"/>
          <p:cNvGrpSpPr/>
          <p:nvPr/>
        </p:nvGrpSpPr>
        <p:grpSpPr>
          <a:xfrm>
            <a:off x="9804472" y="3140968"/>
            <a:ext cx="540000" cy="540000"/>
            <a:chOff x="4217157" y="3563287"/>
            <a:chExt cx="432000" cy="432000"/>
          </a:xfrm>
        </p:grpSpPr>
        <p:sp>
          <p:nvSpPr>
            <p:cNvPr id="51" name="Ellipsi 50"/>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2" name="Kuva 51"/>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53" name="Tekstiruutu 52"/>
          <p:cNvSpPr txBox="1"/>
          <p:nvPr/>
        </p:nvSpPr>
        <p:spPr>
          <a:xfrm>
            <a:off x="7284424" y="3662384"/>
            <a:ext cx="26280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Seuraavan vuoden tavoitteiden ja  kehitysehdotusten käsittely</a:t>
            </a:r>
          </a:p>
        </p:txBody>
      </p:sp>
      <p:sp>
        <p:nvSpPr>
          <p:cNvPr id="54" name="Kaari 53"/>
          <p:cNvSpPr/>
          <p:nvPr/>
        </p:nvSpPr>
        <p:spPr>
          <a:xfrm rot="10989268">
            <a:off x="3784812" y="1532573"/>
            <a:ext cx="3780000" cy="3780000"/>
          </a:xfrm>
          <a:prstGeom prst="arc">
            <a:avLst>
              <a:gd name="adj1" fmla="val 15066204"/>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55" name="Kaari 54"/>
          <p:cNvSpPr/>
          <p:nvPr/>
        </p:nvSpPr>
        <p:spPr>
          <a:xfrm rot="843887">
            <a:off x="3821505" y="1532573"/>
            <a:ext cx="3780000" cy="3780000"/>
          </a:xfrm>
          <a:prstGeom prst="arc">
            <a:avLst>
              <a:gd name="adj1" fmla="val 17754296"/>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56" name="Suora yhdysviiva 55"/>
          <p:cNvCxnSpPr/>
          <p:nvPr/>
        </p:nvCxnSpPr>
        <p:spPr>
          <a:xfrm flipV="1">
            <a:off x="6708008" y="1719465"/>
            <a:ext cx="3348000" cy="26968"/>
          </a:xfrm>
          <a:prstGeom prst="line">
            <a:avLst/>
          </a:prstGeom>
          <a:noFill/>
          <a:ln w="38100" cap="flat" cmpd="sng" algn="ctr">
            <a:solidFill>
              <a:srgbClr val="304E88">
                <a:lumMod val="60000"/>
                <a:lumOff val="40000"/>
              </a:srgbClr>
            </a:solidFill>
            <a:prstDash val="solid"/>
            <a:headEnd type="oval" w="lg" len="lg"/>
          </a:ln>
          <a:effectLst/>
        </p:spPr>
      </p:cxnSp>
      <p:grpSp>
        <p:nvGrpSpPr>
          <p:cNvPr id="57" name="Ryhmä 56"/>
          <p:cNvGrpSpPr/>
          <p:nvPr/>
        </p:nvGrpSpPr>
        <p:grpSpPr>
          <a:xfrm>
            <a:off x="9585081" y="1379526"/>
            <a:ext cx="507303" cy="483955"/>
            <a:chOff x="4217157" y="3563287"/>
            <a:chExt cx="432000" cy="432000"/>
          </a:xfrm>
        </p:grpSpPr>
        <p:sp>
          <p:nvSpPr>
            <p:cNvPr id="58" name="Ellipsi 57"/>
            <p:cNvSpPr/>
            <p:nvPr/>
          </p:nvSpPr>
          <p:spPr>
            <a:xfrm>
              <a:off x="4217157" y="3563287"/>
              <a:ext cx="432000" cy="432000"/>
            </a:xfrm>
            <a:prstGeom prst="ellipse">
              <a:avLst/>
            </a:prstGeom>
            <a:solidFill>
              <a:sysClr val="window" lastClr="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59" name="Kuva 58"/>
            <p:cNvPicPr>
              <a:picLocks noChangeAspect="1"/>
            </p:cNvPicPr>
            <p:nvPr/>
          </p:nvPicPr>
          <p:blipFill>
            <a:blip r:embed="rId4">
              <a:duotone>
                <a:srgbClr val="5AB5EC">
                  <a:shade val="45000"/>
                  <a:satMod val="135000"/>
                </a:srgbClr>
                <a:prstClr val="white"/>
              </a:duotone>
            </a:blip>
            <a:stretch>
              <a:fillRect/>
            </a:stretch>
          </p:blipFill>
          <p:spPr>
            <a:xfrm>
              <a:off x="4278795" y="3624925"/>
              <a:ext cx="308725" cy="308725"/>
            </a:xfrm>
            <a:prstGeom prst="rect">
              <a:avLst/>
            </a:prstGeom>
          </p:spPr>
        </p:pic>
      </p:grpSp>
      <p:sp>
        <p:nvSpPr>
          <p:cNvPr id="60" name="Tekstiruutu 59"/>
          <p:cNvSpPr txBox="1"/>
          <p:nvPr/>
        </p:nvSpPr>
        <p:spPr>
          <a:xfrm>
            <a:off x="7428392" y="1791473"/>
            <a:ext cx="2736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304E88"/>
                </a:solidFill>
                <a:effectLst/>
                <a:uLnTx/>
                <a:uFillTx/>
                <a:latin typeface="Arial"/>
                <a:ea typeface="+mn-ea"/>
                <a:cs typeface="+mn-cs"/>
              </a:rPr>
              <a:t>Yhteistyön edellisen vuoden arviointi ja toiminta-suunnitelman päivitys</a:t>
            </a:r>
          </a:p>
        </p:txBody>
      </p:sp>
      <p:cxnSp>
        <p:nvCxnSpPr>
          <p:cNvPr id="61" name="Suora yhdysviiva 60"/>
          <p:cNvCxnSpPr/>
          <p:nvPr/>
        </p:nvCxnSpPr>
        <p:spPr>
          <a:xfrm flipH="1">
            <a:off x="2243512" y="5022617"/>
            <a:ext cx="2448000" cy="0"/>
          </a:xfrm>
          <a:prstGeom prst="line">
            <a:avLst/>
          </a:prstGeom>
          <a:noFill/>
          <a:ln w="38100" cap="flat" cmpd="sng" algn="ctr">
            <a:solidFill>
              <a:srgbClr val="A0CD3D"/>
            </a:solidFill>
            <a:prstDash val="solid"/>
          </a:ln>
          <a:effectLst/>
        </p:spPr>
      </p:cxnSp>
      <p:sp>
        <p:nvSpPr>
          <p:cNvPr id="62" name="Tekstiruutu 61"/>
          <p:cNvSpPr txBox="1"/>
          <p:nvPr/>
        </p:nvSpPr>
        <p:spPr>
          <a:xfrm>
            <a:off x="2315520" y="5103841"/>
            <a:ext cx="2832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Tilannekuvan päivittäminen ja kehitystarpeiden kokoaminen</a:t>
            </a:r>
          </a:p>
        </p:txBody>
      </p:sp>
      <p:grpSp>
        <p:nvGrpSpPr>
          <p:cNvPr id="63" name="Ryhmä 62"/>
          <p:cNvGrpSpPr/>
          <p:nvPr/>
        </p:nvGrpSpPr>
        <p:grpSpPr>
          <a:xfrm>
            <a:off x="1811464" y="4707857"/>
            <a:ext cx="540000" cy="540000"/>
            <a:chOff x="4217157" y="3563287"/>
            <a:chExt cx="432000" cy="432000"/>
          </a:xfrm>
        </p:grpSpPr>
        <p:sp>
          <p:nvSpPr>
            <p:cNvPr id="64" name="Ellipsi 6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5" name="Kuva 6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cxnSp>
        <p:nvCxnSpPr>
          <p:cNvPr id="66" name="Suora yhdysviiva 65"/>
          <p:cNvCxnSpPr/>
          <p:nvPr/>
        </p:nvCxnSpPr>
        <p:spPr>
          <a:xfrm flipH="1">
            <a:off x="7428088" y="2655569"/>
            <a:ext cx="2772000" cy="0"/>
          </a:xfrm>
          <a:prstGeom prst="line">
            <a:avLst/>
          </a:prstGeom>
          <a:noFill/>
          <a:ln w="38100" cap="flat" cmpd="sng" algn="ctr">
            <a:solidFill>
              <a:srgbClr val="A0CD3D"/>
            </a:solidFill>
            <a:prstDash val="solid"/>
          </a:ln>
          <a:effectLst/>
        </p:spPr>
      </p:cxnSp>
      <p:grpSp>
        <p:nvGrpSpPr>
          <p:cNvPr id="67" name="Ryhmä 66"/>
          <p:cNvGrpSpPr/>
          <p:nvPr/>
        </p:nvGrpSpPr>
        <p:grpSpPr>
          <a:xfrm>
            <a:off x="9876480" y="2295529"/>
            <a:ext cx="540000" cy="540000"/>
            <a:chOff x="4217157" y="3563287"/>
            <a:chExt cx="432000" cy="432000"/>
          </a:xfrm>
        </p:grpSpPr>
        <p:sp>
          <p:nvSpPr>
            <p:cNvPr id="68" name="Ellipsi 67"/>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69" name="Kuva 68"/>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0" name="Tekstiruutu 69"/>
          <p:cNvSpPr txBox="1"/>
          <p:nvPr/>
        </p:nvSpPr>
        <p:spPr>
          <a:xfrm>
            <a:off x="7644112" y="2727577"/>
            <a:ext cx="244827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Tilannekuvan päivittäminen ja kehitystarpeiden kokoaminen</a:t>
            </a:r>
          </a:p>
        </p:txBody>
      </p:sp>
      <p:sp>
        <p:nvSpPr>
          <p:cNvPr id="71" name="Kaari 70"/>
          <p:cNvSpPr/>
          <p:nvPr/>
        </p:nvSpPr>
        <p:spPr>
          <a:xfrm rot="18348622">
            <a:off x="3784812" y="1495226"/>
            <a:ext cx="3780000" cy="3780000"/>
          </a:xfrm>
          <a:prstGeom prst="arc">
            <a:avLst>
              <a:gd name="adj1" fmla="val 17104983"/>
              <a:gd name="adj2" fmla="val 20157158"/>
            </a:avLst>
          </a:prstGeom>
          <a:noFill/>
          <a:ln w="38100" cap="flat" cmpd="sng" algn="ctr">
            <a:solidFill>
              <a:srgbClr val="A0CD3D"/>
            </a:solidFill>
            <a:prstDash val="solid"/>
            <a:headEnd type="oval" w="lg" len="lg"/>
            <a:tailEnd type="oval" w="lg" len="lg"/>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prstClr val="black"/>
              </a:solidFill>
              <a:effectLst/>
              <a:uLnTx/>
              <a:uFillTx/>
              <a:latin typeface="Arial"/>
              <a:ea typeface="+mn-ea"/>
              <a:cs typeface="+mn-cs"/>
            </a:endParaRPr>
          </a:p>
        </p:txBody>
      </p:sp>
      <p:cxnSp>
        <p:nvCxnSpPr>
          <p:cNvPr id="72" name="Suora yhdysviiva 71"/>
          <p:cNvCxnSpPr/>
          <p:nvPr/>
        </p:nvCxnSpPr>
        <p:spPr>
          <a:xfrm flipH="1">
            <a:off x="2135896" y="1575449"/>
            <a:ext cx="3024000" cy="0"/>
          </a:xfrm>
          <a:prstGeom prst="line">
            <a:avLst/>
          </a:prstGeom>
          <a:noFill/>
          <a:ln w="38100" cap="flat" cmpd="sng" algn="ctr">
            <a:solidFill>
              <a:srgbClr val="A0CD3D"/>
            </a:solidFill>
            <a:prstDash val="solid"/>
          </a:ln>
          <a:effectLst/>
        </p:spPr>
      </p:cxnSp>
      <p:grpSp>
        <p:nvGrpSpPr>
          <p:cNvPr id="73" name="Ryhmä 72"/>
          <p:cNvGrpSpPr/>
          <p:nvPr/>
        </p:nvGrpSpPr>
        <p:grpSpPr>
          <a:xfrm>
            <a:off x="1919536" y="1287417"/>
            <a:ext cx="540000" cy="540000"/>
            <a:chOff x="4217157" y="3563287"/>
            <a:chExt cx="432000" cy="432000"/>
          </a:xfrm>
        </p:grpSpPr>
        <p:sp>
          <p:nvSpPr>
            <p:cNvPr id="74" name="Ellipsi 73"/>
            <p:cNvSpPr/>
            <p:nvPr/>
          </p:nvSpPr>
          <p:spPr>
            <a:xfrm>
              <a:off x="4217157" y="3563287"/>
              <a:ext cx="432000" cy="432000"/>
            </a:xfrm>
            <a:prstGeom prst="ellipse">
              <a:avLst/>
            </a:prstGeom>
            <a:solidFill>
              <a:sysClr val="window" lastClr="FFFFFF"/>
            </a:solidFill>
            <a:ln w="25400" cap="flat" cmpd="sng" algn="ctr">
              <a:solidFill>
                <a:srgbClr val="A0CD3D">
                  <a:lumMod val="75000"/>
                </a:srgb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mn-cs"/>
              </a:endParaRPr>
            </a:p>
          </p:txBody>
        </p:sp>
        <p:pic>
          <p:nvPicPr>
            <p:cNvPr id="75" name="Kuva 74"/>
            <p:cNvPicPr>
              <a:picLocks noChangeAspect="1"/>
            </p:cNvPicPr>
            <p:nvPr/>
          </p:nvPicPr>
          <p:blipFill>
            <a:blip r:embed="rId4">
              <a:duotone>
                <a:srgbClr val="A0CD3D">
                  <a:shade val="45000"/>
                  <a:satMod val="135000"/>
                </a:srgbClr>
                <a:prstClr val="white"/>
              </a:duotone>
            </a:blip>
            <a:stretch>
              <a:fillRect/>
            </a:stretch>
          </p:blipFill>
          <p:spPr>
            <a:xfrm>
              <a:off x="4278795" y="3624925"/>
              <a:ext cx="308725" cy="308725"/>
            </a:xfrm>
            <a:prstGeom prst="rect">
              <a:avLst/>
            </a:prstGeom>
          </p:spPr>
        </p:pic>
      </p:grpSp>
      <p:sp>
        <p:nvSpPr>
          <p:cNvPr id="76" name="Tekstiruutu 75"/>
          <p:cNvSpPr txBox="1"/>
          <p:nvPr/>
        </p:nvSpPr>
        <p:spPr>
          <a:xfrm>
            <a:off x="2423592" y="1647457"/>
            <a:ext cx="226404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rgbClr val="A0CD3D">
                    <a:lumMod val="50000"/>
                  </a:srgbClr>
                </a:solidFill>
                <a:effectLst/>
                <a:uLnTx/>
                <a:uFillTx/>
                <a:latin typeface="Arial"/>
                <a:ea typeface="+mn-ea"/>
                <a:cs typeface="+mn-cs"/>
              </a:rPr>
              <a:t>Yhteistyön edellisen vuoden arviointi ja kehittämistarpeet</a:t>
            </a:r>
          </a:p>
        </p:txBody>
      </p:sp>
      <p:sp>
        <p:nvSpPr>
          <p:cNvPr id="77" name="Tekstiruutu 76"/>
          <p:cNvSpPr txBox="1"/>
          <p:nvPr/>
        </p:nvSpPr>
        <p:spPr>
          <a:xfrm>
            <a:off x="5358820" y="3422573"/>
            <a:ext cx="15952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smtClean="0">
                <a:ln>
                  <a:noFill/>
                </a:ln>
                <a:solidFill>
                  <a:srgbClr val="A34E96">
                    <a:lumMod val="75000"/>
                  </a:srgbClr>
                </a:solidFill>
                <a:effectLst/>
                <a:uLnTx/>
                <a:uFillTx/>
                <a:latin typeface="Arial"/>
                <a:ea typeface="+mn-ea"/>
                <a:cs typeface="+mn-cs"/>
              </a:rPr>
              <a:t>Viranomaisten vuosisuunnittelu</a:t>
            </a:r>
          </a:p>
        </p:txBody>
      </p:sp>
      <p:sp>
        <p:nvSpPr>
          <p:cNvPr id="78" name="Tekstiruutu 77"/>
          <p:cNvSpPr txBox="1"/>
          <p:nvPr/>
        </p:nvSpPr>
        <p:spPr>
          <a:xfrm>
            <a:off x="4589531" y="2666021"/>
            <a:ext cx="15952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smtClean="0">
                <a:ln>
                  <a:noFill/>
                </a:ln>
                <a:solidFill>
                  <a:srgbClr val="A34E96"/>
                </a:solidFill>
                <a:effectLst/>
                <a:uLnTx/>
                <a:uFillTx/>
                <a:latin typeface="Arial"/>
                <a:ea typeface="+mn-ea"/>
                <a:cs typeface="+mn-cs"/>
              </a:rPr>
              <a:t>Viranomaisten tulevien vuosien suunnittelu</a:t>
            </a:r>
          </a:p>
        </p:txBody>
      </p:sp>
      <p:sp>
        <p:nvSpPr>
          <p:cNvPr id="79" name="Sisällön paikkamerkki 2"/>
          <p:cNvSpPr txBox="1">
            <a:spLocks/>
          </p:cNvSpPr>
          <p:nvPr/>
        </p:nvSpPr>
        <p:spPr>
          <a:xfrm>
            <a:off x="875864" y="5715220"/>
            <a:ext cx="10836760" cy="666108"/>
          </a:xfrm>
          <a:prstGeom prst="rect">
            <a:avLst/>
          </a:prstGeom>
        </p:spPr>
        <p:txBody>
          <a:bodyPr vert="horz" lIns="91440" tIns="45720" rIns="91440" bIns="45720" rtlCol="0">
            <a:noAutofit/>
          </a:bodyPr>
          <a:lstStyle>
            <a:lvl1pPr marL="474121" indent="-474121"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1pPr>
            <a:lvl2pPr marL="958827"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2pPr>
            <a:lvl3pPr marL="1557828" indent="-484705"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3pPr>
            <a:lvl4pPr marL="1915536" indent="-241294"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4pPr>
            <a:lvl5pPr marL="2148364" indent="-232828" algn="l" defTabSz="1219170" rtl="0" eaLnBrk="1" latinLnBrk="0" hangingPunct="1">
              <a:spcBef>
                <a:spcPts val="0"/>
              </a:spcBef>
              <a:spcAft>
                <a:spcPts val="1600"/>
              </a:spcAft>
              <a:buFont typeface="Verdana" panose="020B060403050404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 typeface="Verdana" panose="020B0604030504040204" pitchFamily="34" charset="0"/>
              <a:buNone/>
              <a:tabLst/>
              <a:defRPr/>
            </a:pPr>
            <a:r>
              <a:rPr kumimoji="0" lang="fi-FI" sz="1400" b="1" i="0" u="none" strike="noStrike" kern="1200" cap="none" spc="0" normalizeH="0" baseline="0" noProof="0" smtClean="0">
                <a:ln>
                  <a:noFill/>
                </a:ln>
                <a:solidFill>
                  <a:sysClr val="windowText" lastClr="000000"/>
                </a:solidFill>
                <a:effectLst/>
                <a:uLnTx/>
                <a:uFillTx/>
                <a:latin typeface="Arial"/>
                <a:ea typeface="+mn-ea"/>
                <a:cs typeface="+mn-cs"/>
              </a:rPr>
              <a:t>Julkisen hallinnon viranomaisten toimintaa paremmin tukeva yhteistyö, esim.</a:t>
            </a: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Viranomaisten kehys-/suunnittelukausien suunnittelu (tilannekuvan muodostaminen/päivitys, yhteisten tavoitteiden ja toimenpiteiden muodostaminen) </a:t>
            </a:r>
          </a:p>
          <a:p>
            <a:pPr marL="182563" marR="0" lvl="0" indent="-18256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smtClean="0">
                <a:ln>
                  <a:noFill/>
                </a:ln>
                <a:solidFill>
                  <a:sysClr val="windowText" lastClr="000000"/>
                </a:solidFill>
                <a:effectLst/>
                <a:uLnTx/>
                <a:uFillTx/>
                <a:latin typeface="Arial"/>
                <a:ea typeface="+mn-ea"/>
                <a:cs typeface="+mn-cs"/>
              </a:rPr>
              <a:t>Viranomaisten vuosisuunnittelu (tilannekuvan päivitys yhteisten toimenpiteiden suunnittelu) </a:t>
            </a:r>
            <a:endParaRPr kumimoji="0" lang="fi-FI" sz="1400" b="0" i="0" u="none" strike="noStrike" kern="1200" cap="none" spc="0" normalizeH="0" baseline="0" noProof="0" dirty="0" smtClean="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449866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2208549-CA7A-441B-9D85-BCD3E0986A1E}"/>
              </a:ext>
            </a:extLst>
          </p:cNvPr>
          <p:cNvSpPr>
            <a:spLocks noGrp="1"/>
          </p:cNvSpPr>
          <p:nvPr>
            <p:ph type="title"/>
          </p:nvPr>
        </p:nvSpPr>
        <p:spPr/>
        <p:txBody>
          <a:bodyPr/>
          <a:lstStyle/>
          <a:p>
            <a:r>
              <a:rPr lang="fi-FI" dirty="0"/>
              <a:t>Viestinnän toimintatapa</a:t>
            </a:r>
          </a:p>
        </p:txBody>
      </p:sp>
      <p:sp>
        <p:nvSpPr>
          <p:cNvPr id="6" name="Tekstin paikkamerkki 5">
            <a:extLst>
              <a:ext uri="{FF2B5EF4-FFF2-40B4-BE49-F238E27FC236}">
                <a16:creationId xmlns:a16="http://schemas.microsoft.com/office/drawing/2014/main" id="{3B484830-027C-4F39-8B3E-FBA5C26C6C8C}"/>
              </a:ext>
            </a:extLst>
          </p:cNvPr>
          <p:cNvSpPr>
            <a:spLocks noGrp="1"/>
          </p:cNvSpPr>
          <p:nvPr>
            <p:ph type="body" idx="1"/>
          </p:nvPr>
        </p:nvSpPr>
        <p:spPr>
          <a:xfrm>
            <a:off x="671989" y="1386115"/>
            <a:ext cx="10819425" cy="4779189"/>
          </a:xfrm>
        </p:spPr>
        <p:txBody>
          <a:bodyPr/>
          <a:lstStyle/>
          <a:p>
            <a:pPr>
              <a:spcBef>
                <a:spcPts val="600"/>
              </a:spcBef>
            </a:pPr>
            <a:r>
              <a:rPr lang="fi-FI" sz="2000" dirty="0"/>
              <a:t>Viestinnässä pyritään avoimeen ja ajantasaiseen tiedonkulkuun syötteiden käsittelystä ja yhteistyön kokonaisuudesta</a:t>
            </a:r>
          </a:p>
          <a:p>
            <a:pPr>
              <a:spcBef>
                <a:spcPts val="600"/>
              </a:spcBef>
            </a:pPr>
            <a:r>
              <a:rPr lang="fi-FI" sz="2000" dirty="0"/>
              <a:t>Viestinnän sujuvuus on kaikkien toimijoiden vastuulla ja jokainen toimija voi omalta osaltaan varmistaa, että viestit ovat selkeitä ja kohderyhmän helposti saavutettavissa</a:t>
            </a:r>
          </a:p>
          <a:p>
            <a:pPr>
              <a:spcBef>
                <a:spcPts val="600"/>
              </a:spcBef>
            </a:pPr>
            <a:r>
              <a:rPr lang="fi-FI" sz="2000" dirty="0"/>
              <a:t>Viestinnän keskeisiä toimia ovat:</a:t>
            </a:r>
          </a:p>
          <a:p>
            <a:pPr lvl="1">
              <a:spcBef>
                <a:spcPts val="600"/>
              </a:spcBef>
            </a:pPr>
            <a:r>
              <a:rPr lang="fi-FI" sz="1800" dirty="0"/>
              <a:t>Ajantasainen ja kaikkien toimijoiden saatavilla oleva tieto käsittelyssä olevista syötteistä ja syötteiden käsittelyn etenemisestä (sihteeristö)</a:t>
            </a:r>
          </a:p>
          <a:p>
            <a:pPr lvl="1">
              <a:spcBef>
                <a:spcPts val="600"/>
              </a:spcBef>
            </a:pPr>
            <a:r>
              <a:rPr lang="fi-FI" sz="1800" dirty="0"/>
              <a:t>Ajantasainen viestintä asetettujen ryhmien tekemistä linjauksista ja suosituksista (sihteeristö, koordinaatioryhmä ja asetetut ryhmät yhteistyössä)</a:t>
            </a:r>
          </a:p>
          <a:p>
            <a:pPr lvl="1">
              <a:spcBef>
                <a:spcPts val="600"/>
              </a:spcBef>
            </a:pPr>
            <a:r>
              <a:rPr lang="fi-FI" sz="1800" dirty="0"/>
              <a:t>Toimintamalli on selkeä. Toimijoilla, verkostoilla, ekosysteemeillä ja asetetuilla ryhmillä ja koordinaatioryhmällä on selvät ohjeet syötteiden kirjaamisesta ja käsittelystä (sihteeristö, koordinaatioryhmä ja asetetut ryhmät yhteistyössä)</a:t>
            </a:r>
          </a:p>
          <a:p>
            <a:pPr lvl="1">
              <a:spcBef>
                <a:spcPts val="600"/>
              </a:spcBef>
            </a:pPr>
            <a:r>
              <a:rPr lang="fi-FI" sz="1800" dirty="0">
                <a:solidFill>
                  <a:schemeClr val="tx1"/>
                </a:solidFill>
              </a:rPr>
              <a:t>Yksi paikka (internetsivu), josta yhteistyöhön liittyvä toiminta on löydettävissä kootusti (sihteeristö)</a:t>
            </a:r>
          </a:p>
        </p:txBody>
      </p:sp>
    </p:spTree>
    <p:extLst>
      <p:ext uri="{BB962C8B-B14F-4D97-AF65-F5344CB8AC3E}">
        <p14:creationId xmlns:p14="http://schemas.microsoft.com/office/powerpoint/2010/main" val="296397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7"/>
          <p:cNvSpPr txBox="1">
            <a:spLocks noGrp="1"/>
          </p:cNvSpPr>
          <p:nvPr>
            <p:ph type="title"/>
          </p:nvPr>
        </p:nvSpPr>
        <p:spPr>
          <a:xfrm>
            <a:off x="741234" y="1404939"/>
            <a:ext cx="4916190" cy="1808037"/>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lt1"/>
              </a:buClr>
              <a:buSzPts val="3700"/>
              <a:buFont typeface="Arial Narrow"/>
              <a:buNone/>
            </a:pPr>
            <a:r>
              <a:rPr lang="fi-FI" dirty="0"/>
              <a:t>Esimerkkejä prosesseista</a:t>
            </a:r>
            <a:endParaRPr dirty="0"/>
          </a:p>
        </p:txBody>
      </p:sp>
      <p:sp>
        <p:nvSpPr>
          <p:cNvPr id="1109" name="Google Shape;1109;p17"/>
          <p:cNvSpPr txBox="1">
            <a:spLocks noGrp="1"/>
          </p:cNvSpPr>
          <p:nvPr>
            <p:ph type="body" idx="1"/>
          </p:nvPr>
        </p:nvSpPr>
        <p:spPr>
          <a:xfrm>
            <a:off x="6432467" y="617080"/>
            <a:ext cx="5235950" cy="5525669"/>
          </a:xfrm>
          <a:prstGeom prst="rect">
            <a:avLst/>
          </a:prstGeom>
          <a:noFill/>
          <a:ln>
            <a:noFill/>
          </a:ln>
        </p:spPr>
        <p:txBody>
          <a:bodyPr spcFirstLastPara="1" wrap="square" lIns="0" tIns="0" rIns="0" bIns="0" anchor="ctr" anchorCtr="0">
            <a:noAutofit/>
          </a:bodyPr>
          <a:lstStyle/>
          <a:p>
            <a:pPr marL="360362" lvl="1" indent="0">
              <a:lnSpc>
                <a:spcPct val="80000"/>
              </a:lnSpc>
              <a:buClr>
                <a:srgbClr val="365ABD"/>
              </a:buClr>
              <a:buSzPts val="2200"/>
              <a:buNone/>
            </a:pPr>
            <a:r>
              <a:rPr lang="fi-FI" sz="2000" b="1" dirty="0"/>
              <a:t>Toimijoilta ja verkostoilta tulevat syötteet asetetuille ryhmille</a:t>
            </a:r>
            <a:endParaRPr lang="fi-FI" sz="2000" b="1" dirty="0">
              <a:solidFill>
                <a:srgbClr val="00B050"/>
              </a:solidFill>
            </a:endParaRPr>
          </a:p>
          <a:p>
            <a:pPr marL="1173162" lvl="2" indent="-355600">
              <a:lnSpc>
                <a:spcPct val="80000"/>
              </a:lnSpc>
              <a:buClr>
                <a:srgbClr val="365ABD"/>
              </a:buClr>
              <a:buSzPts val="2200"/>
              <a:buFont typeface="+mj-lt"/>
              <a:buAutoNum type="alphaUcPeriod"/>
            </a:pPr>
            <a:r>
              <a:rPr lang="fi-FI" sz="1800" dirty="0"/>
              <a:t>Verkostoissa ja ekosysteemeissä tapahtuvasta kehittämisestä nousevat tarpeet</a:t>
            </a:r>
          </a:p>
          <a:p>
            <a:pPr marL="1173162" lvl="2" indent="-355600">
              <a:lnSpc>
                <a:spcPct val="80000"/>
              </a:lnSpc>
              <a:buClr>
                <a:srgbClr val="365ABD"/>
              </a:buClr>
              <a:buSzPts val="2200"/>
              <a:buFont typeface="+mj-lt"/>
              <a:buAutoNum type="alphaUcPeriod"/>
            </a:pPr>
            <a:r>
              <a:rPr lang="fi-FI" sz="1800" dirty="0">
                <a:solidFill>
                  <a:schemeClr val="tx1"/>
                </a:solidFill>
              </a:rPr>
              <a:t>Viranomaisten toiminnan ja talouden suunnittelusta nousevat tarpeet</a:t>
            </a:r>
          </a:p>
          <a:p>
            <a:pPr marL="1173162" lvl="2" indent="-355600">
              <a:lnSpc>
                <a:spcPct val="80000"/>
              </a:lnSpc>
              <a:buClr>
                <a:srgbClr val="365ABD"/>
              </a:buClr>
              <a:buSzPts val="2200"/>
              <a:buFont typeface="+mj-lt"/>
              <a:buAutoNum type="alphaUcPeriod"/>
            </a:pPr>
            <a:r>
              <a:rPr lang="fi-FI" sz="1800" dirty="0"/>
              <a:t>Lainvalmistelusta nousevat tarpeet, lainvalmistelija aloitteellisena</a:t>
            </a:r>
          </a:p>
          <a:p>
            <a:pPr marL="360362" lvl="1" indent="0">
              <a:lnSpc>
                <a:spcPct val="80000"/>
              </a:lnSpc>
              <a:buClr>
                <a:srgbClr val="365ABD"/>
              </a:buClr>
              <a:buSzPts val="2200"/>
              <a:buNone/>
            </a:pPr>
            <a:r>
              <a:rPr lang="fi-FI" sz="2000" b="1" dirty="0"/>
              <a:t>Asetettujen ryhmien omaan aloitteellisuuteen perustuva seuranta</a:t>
            </a:r>
          </a:p>
          <a:p>
            <a:pPr marL="1173162" lvl="2" indent="-355600">
              <a:lnSpc>
                <a:spcPct val="80000"/>
              </a:lnSpc>
              <a:buClr>
                <a:srgbClr val="365ABD"/>
              </a:buClr>
              <a:buSzPts val="2200"/>
              <a:buFont typeface="+mj-lt"/>
              <a:buAutoNum type="alphaUcPeriod" startAt="4"/>
            </a:pPr>
            <a:r>
              <a:rPr lang="fi-FI" sz="1800" dirty="0">
                <a:solidFill>
                  <a:schemeClr val="tx1"/>
                </a:solidFill>
              </a:rPr>
              <a:t>Ohjelmat, strategiat, suunnitelmat ja kehittämistoimenpiteet, joita asetetut ryhmät päättävät seurata</a:t>
            </a:r>
          </a:p>
          <a:p>
            <a:pPr marL="1173162" lvl="2" indent="-355600">
              <a:lnSpc>
                <a:spcPct val="80000"/>
              </a:lnSpc>
              <a:buClr>
                <a:srgbClr val="365ABD"/>
              </a:buClr>
              <a:buSzPts val="2200"/>
              <a:buFont typeface="+mj-lt"/>
              <a:buAutoNum type="alphaUcPeriod" startAt="4"/>
            </a:pPr>
            <a:r>
              <a:rPr lang="fi-FI" sz="1800" dirty="0"/>
              <a:t>Lainvalmistelu, jota asetetut ryhmät päättävät seurata</a:t>
            </a:r>
            <a:endParaRPr lang="fi-FI" sz="1800" dirty="0">
              <a:solidFill>
                <a:srgbClr val="FF0000"/>
              </a:solidFill>
            </a:endParaRPr>
          </a:p>
          <a:p>
            <a:pPr marL="88900" lvl="0" indent="0" algn="l" rtl="0">
              <a:lnSpc>
                <a:spcPct val="95000"/>
              </a:lnSpc>
              <a:spcAft>
                <a:spcPts val="0"/>
              </a:spcAft>
              <a:buSzPts val="2200"/>
              <a:buNone/>
            </a:pPr>
            <a:endParaRPr sz="2400" dirty="0"/>
          </a:p>
        </p:txBody>
      </p:sp>
      <p:sp>
        <p:nvSpPr>
          <p:cNvPr id="1110" name="Google Shape;1110;p17"/>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A. Verkostoissa ja ekosysteemeissä tapahtuvasta kehittämisestä nousevat tarpeet (esimerkki)</a:t>
            </a:r>
            <a:endParaRPr sz="3200" dirty="0"/>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35</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529732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Verkostolla on kehittämishanke. Hankkeessa on törmätty kehittämistyön esteeseen, jota ei pystytä ratkaisemaan verkoston sisäisin toimin. Verkosto on hakenut yhteistyökumppaneita, mutta verkostolla ei ole riittävää mandaattia, rahoitusta ja muita edellytyksiä asian edistämiseen. Verkosto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verkoston kanssa. Sihteeristö ja verkosto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Verkosto pidetään ajan tasalla ja tarvittaessa mukana käsittelyssä. Käsittelyyn aktivoidaan myös muita tarpeenmukaisia asiantuntijoita,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158981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B. Viranomaisten toiminnan ja talouden suunnittelusta nousevat tarpeet (esimerkki)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36</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489954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Viranomaisella on toiminnan ja talouden suunnitteluun liittyvä hallinnonrajat ylittävä tarve, esimerkiksi laaja ICT-hankinta. Viranomainen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viranomaisen kanssa. Sihteeristö ja viranomainen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Viranomainen pidetään ajan tasalla ja tarvittaessa mukana käsittelyssä. Käsittelyyn aktivoidaan myös muita tarpeenmukaisia asiantuntijoita, viranomaisia,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3735976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325720"/>
            <a:ext cx="11159474" cy="962760"/>
          </a:xfrm>
          <a:prstGeom prst="rect">
            <a:avLst/>
          </a:prstGeom>
          <a:noFill/>
          <a:ln>
            <a:noFill/>
          </a:ln>
        </p:spPr>
        <p:txBody>
          <a:bodyPr spcFirstLastPara="1" wrap="square" lIns="0" tIns="0" rIns="0" bIns="0" anchor="ctr" anchorCtr="0">
            <a:noAutofit/>
          </a:bodyPr>
          <a:lstStyle/>
          <a:p>
            <a:pPr lvl="0"/>
            <a:r>
              <a:rPr lang="fi-FI" sz="3200" dirty="0"/>
              <a:t>C. Lainvalmistelusta nousevat tarpeet, lainvalmistelija aloitteellisena</a:t>
            </a:r>
            <a:br>
              <a:rPr lang="fi-FI" sz="3200" dirty="0"/>
            </a:br>
            <a:r>
              <a:rPr lang="fi-FI" sz="3200" dirty="0"/>
              <a:t>(esimerkki)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37</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173706"/>
            <a:ext cx="6216711" cy="4899548"/>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Lainvalmistelijalla on tarve </a:t>
            </a:r>
            <a:r>
              <a:rPr lang="fi-FI" sz="1700" dirty="0" err="1">
                <a:solidFill>
                  <a:srgbClr val="000000"/>
                </a:solidFill>
                <a:cs typeface="Arial"/>
              </a:rPr>
              <a:t>osallistaa</a:t>
            </a:r>
            <a:r>
              <a:rPr lang="fi-FI" sz="1700" dirty="0">
                <a:solidFill>
                  <a:srgbClr val="000000"/>
                </a:solidFill>
                <a:cs typeface="Arial"/>
              </a:rPr>
              <a:t> toimijoita ja tuoda lainvalmisteluun mukaan laajapohjaisesti tiedonhallintaan liittyvää osaamista. Lainvalmistelija kirjaa tarpeensa syötteeksi sihteeristölle.</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lainvalmistelijan kanssa. Sihteeristö ja lainvalmistelija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ja tarpeenmukaiset asetetut ryhmät käsittelevät syötettä. Lainvalmistelija pidetään ajan tasalla ja tarvittaessa mukana käsittelyssä. Käsittelyyn aktivoidaan myös muita tarpeenmukaisia asiantuntijoita, viranomaisia, verkostoja ja ekosysteemejä koordinaatioryhmän tuella.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linjaukset ja suositukset.</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665552" y="1893488"/>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223688" y="29964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020524" y="3983992"/>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09148" y="507125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2180322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62"/>
          <p:cNvSpPr/>
          <p:nvPr/>
        </p:nvSpPr>
        <p:spPr>
          <a:xfrm>
            <a:off x="10584499"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7</a:t>
            </a:r>
            <a:endParaRPr/>
          </a:p>
        </p:txBody>
      </p:sp>
      <p:sp>
        <p:nvSpPr>
          <p:cNvPr id="1517" name="Google Shape;1517;p62"/>
          <p:cNvSpPr/>
          <p:nvPr/>
        </p:nvSpPr>
        <p:spPr>
          <a:xfrm>
            <a:off x="9151202"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6</a:t>
            </a:r>
            <a:endParaRPr/>
          </a:p>
        </p:txBody>
      </p:sp>
      <p:sp>
        <p:nvSpPr>
          <p:cNvPr id="1518" name="Google Shape;1518;p62"/>
          <p:cNvSpPr txBox="1">
            <a:spLocks noGrp="1"/>
          </p:cNvSpPr>
          <p:nvPr>
            <p:ph type="title"/>
          </p:nvPr>
        </p:nvSpPr>
        <p:spPr>
          <a:xfrm>
            <a:off x="671989" y="63257"/>
            <a:ext cx="11232521" cy="1186497"/>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b="1" dirty="0"/>
              <a:t>Esimerkki: Lainvalmistelun käsittely</a:t>
            </a:r>
            <a:endParaRPr dirty="0"/>
          </a:p>
        </p:txBody>
      </p:sp>
      <p:sp>
        <p:nvSpPr>
          <p:cNvPr id="1520" name="Google Shape;1520;p62"/>
          <p:cNvSpPr/>
          <p:nvPr/>
        </p:nvSpPr>
        <p:spPr>
          <a:xfrm>
            <a:off x="551384" y="1955195"/>
            <a:ext cx="960107" cy="960107"/>
          </a:xfrm>
          <a:prstGeom prst="ellipse">
            <a:avLst/>
          </a:prstGeom>
          <a:solidFill>
            <a:schemeClr val="lt1"/>
          </a:solidFill>
          <a:ln w="12700" cap="flat" cmpd="sng">
            <a:solidFill>
              <a:srgbClr val="8198DB"/>
            </a:solidFill>
            <a:prstDash val="solid"/>
            <a:miter lim="800000"/>
            <a:headEnd type="none" w="sm" len="sm"/>
            <a:tailEnd type="none" w="sm" len="sm"/>
          </a:ln>
        </p:spPr>
        <p:txBody>
          <a:bodyPr spcFirstLastPara="1" wrap="none" lIns="121900" tIns="60950" rIns="121900" bIns="60950" anchor="ctr" anchorCtr="0">
            <a:noAutofit/>
          </a:bodyPr>
          <a:lstStyle/>
          <a:p>
            <a:pPr marL="0" marR="0" lvl="0" indent="0" algn="ctr" rtl="0">
              <a:lnSpc>
                <a:spcPct val="100000"/>
              </a:lnSpc>
              <a:spcBef>
                <a:spcPts val="0"/>
              </a:spcBef>
              <a:spcAft>
                <a:spcPts val="0"/>
              </a:spcAft>
              <a:buClr>
                <a:srgbClr val="365ABD"/>
              </a:buClr>
              <a:buSzPts val="1867"/>
              <a:buFont typeface="Arial"/>
              <a:buNone/>
            </a:pPr>
            <a:r>
              <a:rPr lang="fi-FI" sz="1867" b="1" i="0" u="none" strike="noStrike" cap="none">
                <a:solidFill>
                  <a:srgbClr val="365ABD"/>
                </a:solidFill>
                <a:latin typeface="Arial"/>
                <a:ea typeface="Arial"/>
                <a:cs typeface="Arial"/>
                <a:sym typeface="Arial"/>
              </a:rPr>
              <a:t>Aloite</a:t>
            </a:r>
            <a:endParaRPr/>
          </a:p>
        </p:txBody>
      </p:sp>
      <p:sp>
        <p:nvSpPr>
          <p:cNvPr id="1521" name="Google Shape;1521;p62"/>
          <p:cNvSpPr/>
          <p:nvPr/>
        </p:nvSpPr>
        <p:spPr>
          <a:xfrm>
            <a:off x="1984687"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1</a:t>
            </a:r>
            <a:endParaRPr/>
          </a:p>
        </p:txBody>
      </p:sp>
      <p:sp>
        <p:nvSpPr>
          <p:cNvPr id="1522" name="Google Shape;1522;p62"/>
          <p:cNvSpPr/>
          <p:nvPr/>
        </p:nvSpPr>
        <p:spPr>
          <a:xfrm>
            <a:off x="4851293"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3</a:t>
            </a:r>
            <a:endParaRPr/>
          </a:p>
        </p:txBody>
      </p:sp>
      <p:sp>
        <p:nvSpPr>
          <p:cNvPr id="1523" name="Google Shape;1523;p62"/>
          <p:cNvSpPr/>
          <p:nvPr/>
        </p:nvSpPr>
        <p:spPr>
          <a:xfrm>
            <a:off x="6284596"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4</a:t>
            </a:r>
            <a:endParaRPr/>
          </a:p>
        </p:txBody>
      </p:sp>
      <p:sp>
        <p:nvSpPr>
          <p:cNvPr id="1524" name="Google Shape;1524;p62"/>
          <p:cNvSpPr/>
          <p:nvPr/>
        </p:nvSpPr>
        <p:spPr>
          <a:xfrm>
            <a:off x="7717899" y="1955195"/>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5</a:t>
            </a:r>
            <a:endParaRPr/>
          </a:p>
        </p:txBody>
      </p:sp>
      <p:sp>
        <p:nvSpPr>
          <p:cNvPr id="1525" name="Google Shape;1525;p62"/>
          <p:cNvSpPr/>
          <p:nvPr/>
        </p:nvSpPr>
        <p:spPr>
          <a:xfrm rot="-7998965">
            <a:off x="1604089"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6" name="Google Shape;1526;p62"/>
          <p:cNvSpPr/>
          <p:nvPr/>
        </p:nvSpPr>
        <p:spPr>
          <a:xfrm rot="-7998965">
            <a:off x="3037392"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7" name="Google Shape;1527;p62"/>
          <p:cNvSpPr/>
          <p:nvPr/>
        </p:nvSpPr>
        <p:spPr>
          <a:xfrm rot="-7998965">
            <a:off x="4470695"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8" name="Google Shape;1528;p62"/>
          <p:cNvSpPr/>
          <p:nvPr/>
        </p:nvSpPr>
        <p:spPr>
          <a:xfrm rot="-7998965">
            <a:off x="5903998"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29" name="Google Shape;1529;p62"/>
          <p:cNvSpPr/>
          <p:nvPr/>
        </p:nvSpPr>
        <p:spPr>
          <a:xfrm rot="-7998965">
            <a:off x="7337301"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1530" name="Google Shape;1530;p62"/>
          <p:cNvGrpSpPr/>
          <p:nvPr/>
        </p:nvGrpSpPr>
        <p:grpSpPr>
          <a:xfrm>
            <a:off x="3417990" y="1571152"/>
            <a:ext cx="960107" cy="1728192"/>
            <a:chOff x="3647728" y="1412776"/>
            <a:chExt cx="960107" cy="1728192"/>
          </a:xfrm>
        </p:grpSpPr>
        <p:sp>
          <p:nvSpPr>
            <p:cNvPr id="1531" name="Google Shape;1531;p62"/>
            <p:cNvSpPr/>
            <p:nvPr/>
          </p:nvSpPr>
          <p:spPr>
            <a:xfrm>
              <a:off x="3647728" y="1412776"/>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2 a</a:t>
              </a:r>
              <a:endParaRPr/>
            </a:p>
          </p:txBody>
        </p:sp>
        <p:sp>
          <p:nvSpPr>
            <p:cNvPr id="1532" name="Google Shape;1532;p62"/>
            <p:cNvSpPr/>
            <p:nvPr/>
          </p:nvSpPr>
          <p:spPr>
            <a:xfrm>
              <a:off x="3647728" y="2180861"/>
              <a:ext cx="960107" cy="960107"/>
            </a:xfrm>
            <a:prstGeom prst="ellipse">
              <a:avLst/>
            </a:prstGeom>
            <a:solidFill>
              <a:srgbClr val="8198DB"/>
            </a:solidFill>
            <a:ln w="12700" cap="flat" cmpd="sng">
              <a:solidFill>
                <a:srgbClr val="8198DB"/>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FFFFFF"/>
                </a:buClr>
                <a:buSzPts val="2667"/>
                <a:buFont typeface="Arial"/>
                <a:buNone/>
              </a:pPr>
              <a:r>
                <a:rPr lang="fi-FI" sz="2667" b="0" i="0" u="none" strike="noStrike" cap="none">
                  <a:solidFill>
                    <a:srgbClr val="FFFFFF"/>
                  </a:solidFill>
                  <a:latin typeface="Arial"/>
                  <a:ea typeface="Arial"/>
                  <a:cs typeface="Arial"/>
                  <a:sym typeface="Arial"/>
                </a:rPr>
                <a:t>2 b</a:t>
              </a:r>
              <a:endParaRPr/>
            </a:p>
          </p:txBody>
        </p:sp>
      </p:grpSp>
      <p:sp>
        <p:nvSpPr>
          <p:cNvPr id="1533" name="Google Shape;1533;p62"/>
          <p:cNvSpPr/>
          <p:nvPr/>
        </p:nvSpPr>
        <p:spPr>
          <a:xfrm rot="-7998965">
            <a:off x="8770604"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34" name="Google Shape;1534;p62"/>
          <p:cNvSpPr/>
          <p:nvPr/>
        </p:nvSpPr>
        <p:spPr>
          <a:xfrm rot="-7998965">
            <a:off x="10203907" y="2291248"/>
            <a:ext cx="288000" cy="288000"/>
          </a:xfrm>
          <a:prstGeom prst="corner">
            <a:avLst>
              <a:gd name="adj1" fmla="val 26059"/>
              <a:gd name="adj2" fmla="val 27587"/>
            </a:avLst>
          </a:prstGeom>
          <a:solidFill>
            <a:srgbClr val="AABA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35" name="Google Shape;1535;p62"/>
          <p:cNvSpPr txBox="1"/>
          <p:nvPr/>
        </p:nvSpPr>
        <p:spPr>
          <a:xfrm>
            <a:off x="1915771" y="1231437"/>
            <a:ext cx="962945"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Esivalmistelu</a:t>
            </a:r>
            <a:endParaRPr sz="1600"/>
          </a:p>
        </p:txBody>
      </p:sp>
      <p:sp>
        <p:nvSpPr>
          <p:cNvPr id="1536" name="Google Shape;1536;p62"/>
          <p:cNvSpPr txBox="1"/>
          <p:nvPr/>
        </p:nvSpPr>
        <p:spPr>
          <a:xfrm>
            <a:off x="3344455" y="1231437"/>
            <a:ext cx="1169596"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Perusvalmistelu</a:t>
            </a:r>
            <a:endParaRPr sz="1600"/>
          </a:p>
        </p:txBody>
      </p:sp>
      <p:sp>
        <p:nvSpPr>
          <p:cNvPr id="1537" name="Google Shape;1537;p62"/>
          <p:cNvSpPr txBox="1"/>
          <p:nvPr/>
        </p:nvSpPr>
        <p:spPr>
          <a:xfrm>
            <a:off x="4657851" y="1231437"/>
            <a:ext cx="1433767"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Lausuntomenettely</a:t>
            </a:r>
            <a:endParaRPr sz="1600"/>
          </a:p>
        </p:txBody>
      </p:sp>
      <p:sp>
        <p:nvSpPr>
          <p:cNvPr id="1538" name="Google Shape;1538;p62"/>
          <p:cNvSpPr txBox="1"/>
          <p:nvPr/>
        </p:nvSpPr>
        <p:spPr>
          <a:xfrm>
            <a:off x="6285689" y="1231437"/>
            <a:ext cx="1146162"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Jatkovalmistelu</a:t>
            </a:r>
            <a:endParaRPr sz="1600"/>
          </a:p>
        </p:txBody>
      </p:sp>
      <p:sp>
        <p:nvSpPr>
          <p:cNvPr id="1539" name="Google Shape;1539;p62"/>
          <p:cNvSpPr txBox="1"/>
          <p:nvPr/>
        </p:nvSpPr>
        <p:spPr>
          <a:xfrm>
            <a:off x="9131125" y="1139104"/>
            <a:ext cx="847903"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Eduskunta-</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käsittely</a:t>
            </a:r>
            <a:endParaRPr sz="1600"/>
          </a:p>
        </p:txBody>
      </p:sp>
      <p:sp>
        <p:nvSpPr>
          <p:cNvPr id="1540" name="Google Shape;1540;p62"/>
          <p:cNvSpPr txBox="1"/>
          <p:nvPr/>
        </p:nvSpPr>
        <p:spPr>
          <a:xfrm>
            <a:off x="10489200" y="1139104"/>
            <a:ext cx="1080119"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Lain</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vahvistaminen</a:t>
            </a:r>
            <a:endParaRPr sz="1600"/>
          </a:p>
        </p:txBody>
      </p:sp>
      <p:sp>
        <p:nvSpPr>
          <p:cNvPr id="1542" name="Google Shape;1542;p62"/>
          <p:cNvSpPr txBox="1"/>
          <p:nvPr/>
        </p:nvSpPr>
        <p:spPr>
          <a:xfrm>
            <a:off x="7644095" y="1139104"/>
            <a:ext cx="1197291"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Valtioneuvoston</a:t>
            </a:r>
            <a:endParaRPr sz="1600"/>
          </a:p>
          <a:p>
            <a:pPr marL="0" marR="0" lvl="0" indent="0" algn="ctr" rtl="0">
              <a:lnSpc>
                <a:spcPct val="100000"/>
              </a:lnSpc>
              <a:spcBef>
                <a:spcPts val="0"/>
              </a:spcBef>
              <a:spcAft>
                <a:spcPts val="0"/>
              </a:spcAft>
              <a:buClr>
                <a:srgbClr val="000000"/>
              </a:buClr>
              <a:buSzPts val="1000"/>
              <a:buFont typeface="Arial"/>
              <a:buNone/>
            </a:pPr>
            <a:r>
              <a:rPr lang="fi-FI" sz="1050" b="0" i="0" u="none" strike="noStrike" cap="none">
                <a:solidFill>
                  <a:srgbClr val="000000"/>
                </a:solidFill>
                <a:latin typeface="Tahoma"/>
                <a:ea typeface="Tahoma"/>
                <a:cs typeface="Tahoma"/>
                <a:sym typeface="Tahoma"/>
              </a:rPr>
              <a:t>päätöksenteko</a:t>
            </a:r>
            <a:endParaRPr sz="1600"/>
          </a:p>
        </p:txBody>
      </p:sp>
      <p:cxnSp>
        <p:nvCxnSpPr>
          <p:cNvPr id="1543" name="Google Shape;1543;p62"/>
          <p:cNvCxnSpPr/>
          <p:nvPr/>
        </p:nvCxnSpPr>
        <p:spPr>
          <a:xfrm>
            <a:off x="1703512"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4" name="Google Shape;1544;p62"/>
          <p:cNvCxnSpPr/>
          <p:nvPr/>
        </p:nvCxnSpPr>
        <p:spPr>
          <a:xfrm>
            <a:off x="3148244"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5" name="Google Shape;1545;p62"/>
          <p:cNvCxnSpPr/>
          <p:nvPr/>
        </p:nvCxnSpPr>
        <p:spPr>
          <a:xfrm>
            <a:off x="4592976"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6" name="Google Shape;1546;p62"/>
          <p:cNvCxnSpPr/>
          <p:nvPr/>
        </p:nvCxnSpPr>
        <p:spPr>
          <a:xfrm>
            <a:off x="6037708"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7" name="Google Shape;1547;p62"/>
          <p:cNvCxnSpPr/>
          <p:nvPr/>
        </p:nvCxnSpPr>
        <p:spPr>
          <a:xfrm>
            <a:off x="7482440"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8" name="Google Shape;1548;p62"/>
          <p:cNvCxnSpPr/>
          <p:nvPr/>
        </p:nvCxnSpPr>
        <p:spPr>
          <a:xfrm>
            <a:off x="8927172" y="3155328"/>
            <a:ext cx="0" cy="2628000"/>
          </a:xfrm>
          <a:prstGeom prst="straightConnector1">
            <a:avLst/>
          </a:prstGeom>
          <a:noFill/>
          <a:ln w="12700" cap="flat" cmpd="sng">
            <a:solidFill>
              <a:srgbClr val="AABAE7"/>
            </a:solidFill>
            <a:prstDash val="solid"/>
            <a:miter lim="800000"/>
            <a:headEnd type="none" w="sm" len="sm"/>
            <a:tailEnd type="none" w="sm" len="sm"/>
          </a:ln>
        </p:spPr>
      </p:cxnSp>
      <p:cxnSp>
        <p:nvCxnSpPr>
          <p:cNvPr id="1549" name="Google Shape;1549;p62"/>
          <p:cNvCxnSpPr/>
          <p:nvPr/>
        </p:nvCxnSpPr>
        <p:spPr>
          <a:xfrm>
            <a:off x="10371903" y="3155328"/>
            <a:ext cx="0" cy="2628000"/>
          </a:xfrm>
          <a:prstGeom prst="straightConnector1">
            <a:avLst/>
          </a:prstGeom>
          <a:noFill/>
          <a:ln w="12700" cap="flat" cmpd="sng">
            <a:solidFill>
              <a:srgbClr val="AABAE7"/>
            </a:solidFill>
            <a:prstDash val="solid"/>
            <a:miter lim="800000"/>
            <a:headEnd type="none" w="sm" len="sm"/>
            <a:tailEnd type="none" w="sm" len="sm"/>
          </a:ln>
        </p:spPr>
      </p:cxnSp>
      <p:sp>
        <p:nvSpPr>
          <p:cNvPr id="1550" name="Google Shape;1550;p62"/>
          <p:cNvSpPr txBox="1"/>
          <p:nvPr/>
        </p:nvSpPr>
        <p:spPr>
          <a:xfrm>
            <a:off x="444469" y="4772023"/>
            <a:ext cx="1042337"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Asetetut </a:t>
            </a:r>
            <a:endParaRPr dirty="0"/>
          </a:p>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ryhmät</a:t>
            </a:r>
            <a:endParaRPr sz="1400" b="0" i="0" u="none" strike="noStrike" cap="none" dirty="0">
              <a:solidFill>
                <a:srgbClr val="000000"/>
              </a:solidFill>
              <a:latin typeface="Tahoma"/>
              <a:ea typeface="Tahoma"/>
              <a:cs typeface="Tahoma"/>
              <a:sym typeface="Tahoma"/>
            </a:endParaRPr>
          </a:p>
        </p:txBody>
      </p:sp>
      <p:sp>
        <p:nvSpPr>
          <p:cNvPr id="1551" name="Google Shape;1551;p62"/>
          <p:cNvSpPr txBox="1"/>
          <p:nvPr/>
        </p:nvSpPr>
        <p:spPr>
          <a:xfrm>
            <a:off x="237238" y="3650149"/>
            <a:ext cx="1383970" cy="55399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a:solidFill>
                  <a:srgbClr val="000000"/>
                </a:solidFill>
                <a:latin typeface="Tahoma"/>
                <a:ea typeface="Tahoma"/>
                <a:cs typeface="Tahoma"/>
                <a:sym typeface="Tahoma"/>
              </a:rPr>
              <a:t>Sihteeristö</a:t>
            </a:r>
            <a:endParaRPr/>
          </a:p>
        </p:txBody>
      </p:sp>
      <p:cxnSp>
        <p:nvCxnSpPr>
          <p:cNvPr id="1552" name="Google Shape;1552;p62"/>
          <p:cNvCxnSpPr/>
          <p:nvPr/>
        </p:nvCxnSpPr>
        <p:spPr>
          <a:xfrm>
            <a:off x="431370" y="4451472"/>
            <a:ext cx="11209246" cy="0"/>
          </a:xfrm>
          <a:prstGeom prst="straightConnector1">
            <a:avLst/>
          </a:prstGeom>
          <a:noFill/>
          <a:ln w="12700" cap="flat" cmpd="sng">
            <a:solidFill>
              <a:srgbClr val="AABAE7"/>
            </a:solidFill>
            <a:prstDash val="solid"/>
            <a:miter lim="800000"/>
            <a:headEnd type="none" w="sm" len="sm"/>
            <a:tailEnd type="none" w="sm" len="sm"/>
          </a:ln>
        </p:spPr>
      </p:cxnSp>
      <p:sp>
        <p:nvSpPr>
          <p:cNvPr id="1553" name="Google Shape;1553;p62"/>
          <p:cNvSpPr/>
          <p:nvPr/>
        </p:nvSpPr>
        <p:spPr>
          <a:xfrm>
            <a:off x="3282616" y="3586776"/>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a:solidFill>
                  <a:srgbClr val="365ABD"/>
                </a:solidFill>
                <a:latin typeface="Arial Narrow"/>
                <a:ea typeface="Arial Narrow"/>
                <a:cs typeface="Arial Narrow"/>
                <a:sym typeface="Arial Narrow"/>
              </a:rPr>
              <a:t>Valmistelu-prosessi</a:t>
            </a:r>
            <a:endParaRPr/>
          </a:p>
        </p:txBody>
      </p:sp>
      <p:sp>
        <p:nvSpPr>
          <p:cNvPr id="1554" name="Google Shape;1554;p62"/>
          <p:cNvSpPr/>
          <p:nvPr/>
        </p:nvSpPr>
        <p:spPr>
          <a:xfrm>
            <a:off x="3280971" y="4700014"/>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smtClean="0">
                <a:solidFill>
                  <a:srgbClr val="365ABD"/>
                </a:solidFill>
                <a:latin typeface="Arial Narrow"/>
                <a:ea typeface="Arial Narrow"/>
                <a:cs typeface="Arial Narrow"/>
                <a:sym typeface="Arial Narrow"/>
              </a:rPr>
              <a:t>Käsittelyprosessi</a:t>
            </a:r>
          </a:p>
          <a:p>
            <a:pPr marL="0" marR="0" lvl="0" indent="0" algn="ctr" rtl="0">
              <a:lnSpc>
                <a:spcPct val="100000"/>
              </a:lnSpc>
              <a:spcBef>
                <a:spcPts val="0"/>
              </a:spcBef>
              <a:spcAft>
                <a:spcPts val="0"/>
              </a:spcAft>
              <a:buClr>
                <a:srgbClr val="365ABD"/>
              </a:buClr>
              <a:buSzPts val="1200"/>
              <a:buFont typeface="Arial"/>
              <a:buNone/>
            </a:pPr>
            <a:r>
              <a:rPr lang="fi-FI" sz="1000" dirty="0" smtClean="0">
                <a:solidFill>
                  <a:srgbClr val="365ABD"/>
                </a:solidFill>
                <a:latin typeface="Arial Narrow"/>
                <a:sym typeface="Arial Narrow"/>
              </a:rPr>
              <a:t>(asian käsittely)</a:t>
            </a:r>
            <a:endParaRPr sz="1000" dirty="0"/>
          </a:p>
        </p:txBody>
      </p:sp>
      <p:cxnSp>
        <p:nvCxnSpPr>
          <p:cNvPr id="1555" name="Google Shape;1555;p62"/>
          <p:cNvCxnSpPr>
            <a:stCxn id="1554" idx="0"/>
            <a:endCxn id="1553" idx="2"/>
          </p:cNvCxnSpPr>
          <p:nvPr/>
        </p:nvCxnSpPr>
        <p:spPr>
          <a:xfrm flipV="1">
            <a:off x="3892971" y="4234776"/>
            <a:ext cx="1645" cy="465238"/>
          </a:xfrm>
          <a:prstGeom prst="straightConnector1">
            <a:avLst/>
          </a:prstGeom>
          <a:noFill/>
          <a:ln w="28575" cap="flat" cmpd="sng">
            <a:solidFill>
              <a:schemeClr val="accent1"/>
            </a:solidFill>
            <a:prstDash val="solid"/>
            <a:miter lim="800000"/>
            <a:headEnd type="triangle" w="lg" len="lg"/>
            <a:tailEnd type="triangle" w="lg" len="lg"/>
          </a:ln>
        </p:spPr>
      </p:cxnSp>
      <p:sp>
        <p:nvSpPr>
          <p:cNvPr id="1556" name="Google Shape;1556;p62"/>
          <p:cNvSpPr/>
          <p:nvPr/>
        </p:nvSpPr>
        <p:spPr>
          <a:xfrm>
            <a:off x="10485130" y="359526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smtClean="0">
                <a:solidFill>
                  <a:srgbClr val="365ABD"/>
                </a:solidFill>
                <a:latin typeface="Arial Narrow"/>
                <a:ea typeface="Arial Narrow"/>
                <a:cs typeface="Arial Narrow"/>
                <a:sym typeface="Arial Narrow"/>
              </a:rPr>
              <a:t>Seurantaprosessi </a:t>
            </a: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smtClean="0">
                <a:solidFill>
                  <a:srgbClr val="365ABD"/>
                </a:solidFill>
                <a:latin typeface="Arial Narrow"/>
                <a:ea typeface="Arial Narrow"/>
                <a:cs typeface="Arial Narrow"/>
                <a:sym typeface="Arial Narrow"/>
              </a:rPr>
              <a:t>(käsittelyssä </a:t>
            </a:r>
            <a:r>
              <a:rPr lang="fi-FI" sz="1000" b="0" i="0" u="none" strike="noStrike" cap="none" dirty="0">
                <a:solidFill>
                  <a:srgbClr val="365ABD"/>
                </a:solidFill>
                <a:latin typeface="Arial Narrow"/>
                <a:ea typeface="Arial Narrow"/>
                <a:cs typeface="Arial Narrow"/>
                <a:sym typeface="Arial Narrow"/>
              </a:rPr>
              <a:t>esiin </a:t>
            </a:r>
            <a:endParaRPr lang="fi-FI" sz="1000" b="0" i="0" u="none" strike="noStrike" cap="none" dirty="0" smtClean="0">
              <a:solidFill>
                <a:srgbClr val="365ABD"/>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smtClean="0">
                <a:solidFill>
                  <a:srgbClr val="365ABD"/>
                </a:solidFill>
                <a:latin typeface="Arial Narrow"/>
                <a:ea typeface="Arial Narrow"/>
                <a:cs typeface="Arial Narrow"/>
                <a:sym typeface="Arial Narrow"/>
              </a:rPr>
              <a:t>nostettujen </a:t>
            </a:r>
            <a:r>
              <a:rPr lang="fi-FI" sz="1000" b="0" i="0" u="none" strike="noStrike" cap="none" dirty="0">
                <a:solidFill>
                  <a:srgbClr val="365ABD"/>
                </a:solidFill>
                <a:latin typeface="Arial Narrow"/>
                <a:ea typeface="Arial Narrow"/>
                <a:cs typeface="Arial Narrow"/>
                <a:sym typeface="Arial Narrow"/>
              </a:rPr>
              <a:t>asioiden </a:t>
            </a:r>
            <a:endParaRPr lang="fi-FI" sz="1000" b="0" i="0" u="none" strike="noStrike" cap="none" dirty="0" smtClean="0">
              <a:solidFill>
                <a:srgbClr val="365ABD"/>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smtClean="0">
                <a:solidFill>
                  <a:srgbClr val="365ABD"/>
                </a:solidFill>
                <a:latin typeface="Arial Narrow"/>
                <a:ea typeface="Arial Narrow"/>
                <a:cs typeface="Arial Narrow"/>
                <a:sym typeface="Arial Narrow"/>
              </a:rPr>
              <a:t>vaikutukset</a:t>
            </a:r>
            <a:r>
              <a:rPr lang="fi-FI" sz="1000" b="0" i="0" u="none" strike="noStrike" cap="none" dirty="0">
                <a:solidFill>
                  <a:srgbClr val="365ABD"/>
                </a:solidFill>
                <a:latin typeface="Arial Narrow"/>
                <a:ea typeface="Arial Narrow"/>
                <a:cs typeface="Arial Narrow"/>
                <a:sym typeface="Arial Narrow"/>
              </a:rPr>
              <a:t>)</a:t>
            </a:r>
            <a:endParaRPr dirty="0"/>
          </a:p>
        </p:txBody>
      </p:sp>
      <p:sp>
        <p:nvSpPr>
          <p:cNvPr id="1557" name="Google Shape;1557;p62"/>
          <p:cNvSpPr/>
          <p:nvPr/>
        </p:nvSpPr>
        <p:spPr>
          <a:xfrm>
            <a:off x="10485130" y="471090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a:solidFill>
                  <a:srgbClr val="365ABD"/>
                </a:solidFill>
                <a:latin typeface="Arial Narrow"/>
                <a:ea typeface="Arial Narrow"/>
                <a:cs typeface="Arial Narrow"/>
                <a:sym typeface="Arial Narrow"/>
              </a:rPr>
              <a:t>Käsittelyprosessi</a:t>
            </a:r>
            <a:endParaRPr/>
          </a:p>
          <a:p>
            <a:pPr marL="0" marR="0" lvl="0" indent="0" algn="ctr" rtl="0">
              <a:lnSpc>
                <a:spcPct val="100000"/>
              </a:lnSpc>
              <a:spcBef>
                <a:spcPts val="0"/>
              </a:spcBef>
              <a:spcAft>
                <a:spcPts val="0"/>
              </a:spcAft>
              <a:buClr>
                <a:srgbClr val="365ABD"/>
              </a:buClr>
              <a:buSzPts val="1000"/>
              <a:buFont typeface="Arial"/>
              <a:buNone/>
            </a:pPr>
            <a:r>
              <a:rPr lang="fi-FI" sz="1000" b="0" i="0" u="none" strike="noStrike" cap="none">
                <a:solidFill>
                  <a:srgbClr val="365ABD"/>
                </a:solidFill>
                <a:latin typeface="Arial Narrow"/>
                <a:ea typeface="Arial Narrow"/>
                <a:cs typeface="Arial Narrow"/>
                <a:sym typeface="Arial Narrow"/>
              </a:rPr>
              <a:t>(toiminnan vaikuttavuuden arviointi)</a:t>
            </a:r>
            <a:endParaRPr/>
          </a:p>
        </p:txBody>
      </p:sp>
      <p:sp>
        <p:nvSpPr>
          <p:cNvPr id="1559" name="Google Shape;1559;p62"/>
          <p:cNvSpPr/>
          <p:nvPr/>
        </p:nvSpPr>
        <p:spPr>
          <a:xfrm>
            <a:off x="4706767" y="3595260"/>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smtClean="0">
                <a:solidFill>
                  <a:srgbClr val="365ABD"/>
                </a:solidFill>
                <a:latin typeface="Arial Narrow"/>
                <a:ea typeface="Arial Narrow"/>
                <a:cs typeface="Arial Narrow"/>
                <a:sym typeface="Arial Narrow"/>
              </a:rPr>
              <a:t>Seurantaprosessi</a:t>
            </a:r>
          </a:p>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smtClean="0">
                <a:solidFill>
                  <a:srgbClr val="365ABD"/>
                </a:solidFill>
                <a:latin typeface="Arial Narrow"/>
                <a:ea typeface="Arial Narrow"/>
                <a:cs typeface="Arial Narrow"/>
                <a:sym typeface="Arial Narrow"/>
              </a:rPr>
              <a:t> </a:t>
            </a:r>
            <a:r>
              <a:rPr lang="fi-FI" sz="1000" b="0" i="0" u="none" strike="noStrike" cap="none" dirty="0">
                <a:solidFill>
                  <a:srgbClr val="365ABD"/>
                </a:solidFill>
                <a:latin typeface="Arial Narrow"/>
                <a:ea typeface="Arial Narrow"/>
                <a:cs typeface="Arial Narrow"/>
                <a:sym typeface="Arial Narrow"/>
              </a:rPr>
              <a:t>(käsittelyssä esiin </a:t>
            </a:r>
            <a:endParaRPr lang="fi-FI" sz="1000" b="0" i="0" u="none" strike="noStrike" cap="none" dirty="0" smtClean="0">
              <a:solidFill>
                <a:srgbClr val="365ABD"/>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smtClean="0">
                <a:solidFill>
                  <a:srgbClr val="365ABD"/>
                </a:solidFill>
                <a:latin typeface="Arial Narrow"/>
                <a:ea typeface="Arial Narrow"/>
                <a:cs typeface="Arial Narrow"/>
                <a:sym typeface="Arial Narrow"/>
              </a:rPr>
              <a:t>nostettujen </a:t>
            </a:r>
            <a:r>
              <a:rPr lang="fi-FI" sz="1000" b="0" i="0" u="none" strike="noStrike" cap="none" dirty="0">
                <a:solidFill>
                  <a:srgbClr val="365ABD"/>
                </a:solidFill>
                <a:latin typeface="Arial Narrow"/>
                <a:ea typeface="Arial Narrow"/>
                <a:cs typeface="Arial Narrow"/>
                <a:sym typeface="Arial Narrow"/>
              </a:rPr>
              <a:t>asioiden </a:t>
            </a:r>
            <a:endParaRPr lang="fi-FI" sz="1000" b="0" i="0" u="none" strike="noStrike" cap="none" dirty="0" smtClean="0">
              <a:solidFill>
                <a:srgbClr val="365ABD"/>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365ABD"/>
              </a:buClr>
              <a:buSzPts val="1200"/>
              <a:buFont typeface="Arial"/>
              <a:buNone/>
            </a:pPr>
            <a:r>
              <a:rPr lang="fi-FI" sz="1000" b="0" i="0" u="none" strike="noStrike" cap="none" dirty="0" smtClean="0">
                <a:solidFill>
                  <a:srgbClr val="365ABD"/>
                </a:solidFill>
                <a:latin typeface="Arial Narrow"/>
                <a:ea typeface="Arial Narrow"/>
                <a:cs typeface="Arial Narrow"/>
                <a:sym typeface="Arial Narrow"/>
              </a:rPr>
              <a:t>vaikutukset</a:t>
            </a:r>
            <a:r>
              <a:rPr lang="fi-FI" sz="1000" b="0" i="0" u="none" strike="noStrike" cap="none" dirty="0">
                <a:solidFill>
                  <a:srgbClr val="365ABD"/>
                </a:solidFill>
                <a:latin typeface="Arial Narrow"/>
                <a:ea typeface="Arial Narrow"/>
                <a:cs typeface="Arial Narrow"/>
                <a:sym typeface="Arial Narrow"/>
              </a:rPr>
              <a:t>)</a:t>
            </a:r>
            <a:endParaRPr sz="1000" b="0" i="0" u="none" strike="noStrike" cap="none" dirty="0">
              <a:solidFill>
                <a:srgbClr val="365ABD"/>
              </a:solidFill>
              <a:latin typeface="Arial Narrow"/>
              <a:ea typeface="Arial Narrow"/>
              <a:cs typeface="Arial Narrow"/>
              <a:sym typeface="Arial Narrow"/>
            </a:endParaRPr>
          </a:p>
        </p:txBody>
      </p:sp>
      <p:cxnSp>
        <p:nvCxnSpPr>
          <p:cNvPr id="1560" name="Google Shape;1560;p62"/>
          <p:cNvCxnSpPr>
            <a:stCxn id="1556" idx="1"/>
            <a:endCxn id="1559" idx="3"/>
          </p:cNvCxnSpPr>
          <p:nvPr/>
        </p:nvCxnSpPr>
        <p:spPr>
          <a:xfrm flipH="1">
            <a:off x="5930767" y="3919260"/>
            <a:ext cx="4554363" cy="0"/>
          </a:xfrm>
          <a:prstGeom prst="straightConnector1">
            <a:avLst/>
          </a:prstGeom>
          <a:noFill/>
          <a:ln w="28575" cap="flat" cmpd="sng">
            <a:solidFill>
              <a:schemeClr val="accent1"/>
            </a:solidFill>
            <a:prstDash val="solid"/>
            <a:miter lim="800000"/>
            <a:headEnd type="triangle" w="lg" len="lg"/>
            <a:tailEnd type="none" w="lg" len="lg"/>
          </a:ln>
        </p:spPr>
      </p:cxnSp>
      <p:cxnSp>
        <p:nvCxnSpPr>
          <p:cNvPr id="1561" name="Google Shape;1561;p62"/>
          <p:cNvCxnSpPr>
            <a:stCxn id="1557" idx="0"/>
            <a:endCxn id="1556" idx="2"/>
          </p:cNvCxnSpPr>
          <p:nvPr/>
        </p:nvCxnSpPr>
        <p:spPr>
          <a:xfrm flipV="1">
            <a:off x="11097130" y="4243260"/>
            <a:ext cx="0" cy="467640"/>
          </a:xfrm>
          <a:prstGeom prst="straightConnector1">
            <a:avLst/>
          </a:prstGeom>
          <a:noFill/>
          <a:ln w="28575" cap="flat" cmpd="sng">
            <a:solidFill>
              <a:schemeClr val="accent1"/>
            </a:solidFill>
            <a:prstDash val="solid"/>
            <a:miter lim="800000"/>
            <a:headEnd type="triangle" w="lg" len="lg"/>
            <a:tailEnd type="none" w="sm" len="sm"/>
          </a:ln>
        </p:spPr>
      </p:cxnSp>
      <p:cxnSp>
        <p:nvCxnSpPr>
          <p:cNvPr id="1563" name="Google Shape;1563;p62"/>
          <p:cNvCxnSpPr/>
          <p:nvPr/>
        </p:nvCxnSpPr>
        <p:spPr>
          <a:xfrm rot="10800000" flipH="1">
            <a:off x="3915558" y="3205317"/>
            <a:ext cx="0" cy="396000"/>
          </a:xfrm>
          <a:prstGeom prst="straightConnector1">
            <a:avLst/>
          </a:prstGeom>
          <a:noFill/>
          <a:ln w="28575" cap="flat" cmpd="sng">
            <a:solidFill>
              <a:schemeClr val="accent1"/>
            </a:solidFill>
            <a:prstDash val="solid"/>
            <a:miter lim="800000"/>
            <a:headEnd type="triangle" w="lg" len="lg"/>
            <a:tailEnd type="triangle" w="lg" len="lg"/>
          </a:ln>
        </p:spPr>
      </p:cxnSp>
      <p:cxnSp>
        <p:nvCxnSpPr>
          <p:cNvPr id="1564" name="Google Shape;1564;p62"/>
          <p:cNvCxnSpPr/>
          <p:nvPr/>
        </p:nvCxnSpPr>
        <p:spPr>
          <a:xfrm rot="10800000">
            <a:off x="5314684" y="2922384"/>
            <a:ext cx="0" cy="684000"/>
          </a:xfrm>
          <a:prstGeom prst="straightConnector1">
            <a:avLst/>
          </a:prstGeom>
          <a:noFill/>
          <a:ln w="28575" cap="flat" cmpd="sng">
            <a:solidFill>
              <a:schemeClr val="accent1"/>
            </a:solidFill>
            <a:prstDash val="solid"/>
            <a:miter lim="800000"/>
            <a:headEnd type="triangle" w="lg" len="lg"/>
            <a:tailEnd type="none" w="sm" len="sm"/>
          </a:ln>
        </p:spPr>
      </p:cxnSp>
      <p:grpSp>
        <p:nvGrpSpPr>
          <p:cNvPr id="52" name="Google Shape;442;p6">
            <a:extLst>
              <a:ext uri="{FF2B5EF4-FFF2-40B4-BE49-F238E27FC236}">
                <a16:creationId xmlns:a16="http://schemas.microsoft.com/office/drawing/2014/main" id="{C626B64C-D57F-4477-B1E2-C9496C635629}"/>
              </a:ext>
            </a:extLst>
          </p:cNvPr>
          <p:cNvGrpSpPr/>
          <p:nvPr/>
        </p:nvGrpSpPr>
        <p:grpSpPr>
          <a:xfrm>
            <a:off x="3161815" y="5667899"/>
            <a:ext cx="540000" cy="432000"/>
            <a:chOff x="5375920" y="800720"/>
            <a:chExt cx="720064" cy="612040"/>
          </a:xfrm>
        </p:grpSpPr>
        <p:sp>
          <p:nvSpPr>
            <p:cNvPr id="53" name="Google Shape;443;p6">
              <a:extLst>
                <a:ext uri="{FF2B5EF4-FFF2-40B4-BE49-F238E27FC236}">
                  <a16:creationId xmlns:a16="http://schemas.microsoft.com/office/drawing/2014/main" id="{44F342FB-39D7-4564-A07C-48BD68168748}"/>
                </a:ext>
              </a:extLst>
            </p:cNvPr>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 name="Google Shape;444;p6">
              <a:extLst>
                <a:ext uri="{FF2B5EF4-FFF2-40B4-BE49-F238E27FC236}">
                  <a16:creationId xmlns:a16="http://schemas.microsoft.com/office/drawing/2014/main" id="{EEAB1248-DCC1-467E-AF1D-2FA0053C056C}"/>
                </a:ext>
              </a:extLst>
            </p:cNvPr>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Google Shape;445;p6">
              <a:extLst>
                <a:ext uri="{FF2B5EF4-FFF2-40B4-BE49-F238E27FC236}">
                  <a16:creationId xmlns:a16="http://schemas.microsoft.com/office/drawing/2014/main" id="{5CABEED2-36E6-42CE-83EC-E16278C52791}"/>
                </a:ext>
              </a:extLst>
            </p:cNvPr>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 name="Google Shape;446;p6">
              <a:extLst>
                <a:ext uri="{FF2B5EF4-FFF2-40B4-BE49-F238E27FC236}">
                  <a16:creationId xmlns:a16="http://schemas.microsoft.com/office/drawing/2014/main" id="{FDD1AEFA-6FDB-4500-93D1-EC4FB678D64C}"/>
                </a:ext>
              </a:extLst>
            </p:cNvPr>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447;p6">
              <a:extLst>
                <a:ext uri="{FF2B5EF4-FFF2-40B4-BE49-F238E27FC236}">
                  <a16:creationId xmlns:a16="http://schemas.microsoft.com/office/drawing/2014/main" id="{8C6B58A8-236F-4A40-84B4-4F45AD8FC6A0}"/>
                </a:ext>
              </a:extLst>
            </p:cNvPr>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 name="Google Shape;448;p6">
              <a:extLst>
                <a:ext uri="{FF2B5EF4-FFF2-40B4-BE49-F238E27FC236}">
                  <a16:creationId xmlns:a16="http://schemas.microsoft.com/office/drawing/2014/main" id="{D16FF905-0014-4FD4-8B96-115F7792098D}"/>
                </a:ext>
              </a:extLst>
            </p:cNvPr>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9" name="Google Shape;449;p6">
              <a:extLst>
                <a:ext uri="{FF2B5EF4-FFF2-40B4-BE49-F238E27FC236}">
                  <a16:creationId xmlns:a16="http://schemas.microsoft.com/office/drawing/2014/main" id="{464C819B-360C-4A5C-A95A-85E78963E433}"/>
                </a:ext>
              </a:extLst>
            </p:cNvPr>
            <p:cNvCxnSpPr>
              <a:stCxn id="53" idx="4"/>
              <a:endCxn id="5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60" name="Google Shape;450;p6">
              <a:extLst>
                <a:ext uri="{FF2B5EF4-FFF2-40B4-BE49-F238E27FC236}">
                  <a16:creationId xmlns:a16="http://schemas.microsoft.com/office/drawing/2014/main" id="{C6F8BF94-F125-4F35-8C9B-6D87FAD57327}"/>
                </a:ext>
              </a:extLst>
            </p:cNvPr>
            <p:cNvCxnSpPr>
              <a:stCxn id="54" idx="6"/>
              <a:endCxn id="5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61" name="Google Shape;451;p6">
              <a:extLst>
                <a:ext uri="{FF2B5EF4-FFF2-40B4-BE49-F238E27FC236}">
                  <a16:creationId xmlns:a16="http://schemas.microsoft.com/office/drawing/2014/main" id="{4B949954-A191-41E3-AD23-750C60446457}"/>
                </a:ext>
              </a:extLst>
            </p:cNvPr>
            <p:cNvCxnSpPr>
              <a:stCxn id="58" idx="4"/>
              <a:endCxn id="5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62" name="Google Shape;452;p6">
              <a:extLst>
                <a:ext uri="{FF2B5EF4-FFF2-40B4-BE49-F238E27FC236}">
                  <a16:creationId xmlns:a16="http://schemas.microsoft.com/office/drawing/2014/main" id="{C852D4A1-50A3-47DD-B458-523EA3B63359}"/>
                </a:ext>
              </a:extLst>
            </p:cNvPr>
            <p:cNvCxnSpPr>
              <a:stCxn id="54" idx="6"/>
              <a:endCxn id="5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63" name="Google Shape;453;p6">
              <a:extLst>
                <a:ext uri="{FF2B5EF4-FFF2-40B4-BE49-F238E27FC236}">
                  <a16:creationId xmlns:a16="http://schemas.microsoft.com/office/drawing/2014/main" id="{844A255F-95F0-4A1A-B947-00A84E99468A}"/>
                </a:ext>
              </a:extLst>
            </p:cNvPr>
            <p:cNvCxnSpPr>
              <a:stCxn id="57" idx="7"/>
              <a:endCxn id="5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64" name="Google Shape;454;p6">
              <a:extLst>
                <a:ext uri="{FF2B5EF4-FFF2-40B4-BE49-F238E27FC236}">
                  <a16:creationId xmlns:a16="http://schemas.microsoft.com/office/drawing/2014/main" id="{1C49F243-2D41-4BBA-95C0-CCE540DEEF6A}"/>
                </a:ext>
              </a:extLst>
            </p:cNvPr>
            <p:cNvCxnSpPr>
              <a:stCxn id="58" idx="4"/>
              <a:endCxn id="5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65" name="Google Shape;455;p6">
            <a:extLst>
              <a:ext uri="{FF2B5EF4-FFF2-40B4-BE49-F238E27FC236}">
                <a16:creationId xmlns:a16="http://schemas.microsoft.com/office/drawing/2014/main" id="{1ABF0222-8AA5-474F-951E-05544F690117}"/>
              </a:ext>
            </a:extLst>
          </p:cNvPr>
          <p:cNvGrpSpPr/>
          <p:nvPr/>
        </p:nvGrpSpPr>
        <p:grpSpPr>
          <a:xfrm>
            <a:off x="3547159" y="5808076"/>
            <a:ext cx="540000" cy="432000"/>
            <a:chOff x="5375920" y="800720"/>
            <a:chExt cx="720064" cy="612040"/>
          </a:xfrm>
        </p:grpSpPr>
        <p:sp>
          <p:nvSpPr>
            <p:cNvPr id="66" name="Google Shape;456;p6">
              <a:extLst>
                <a:ext uri="{FF2B5EF4-FFF2-40B4-BE49-F238E27FC236}">
                  <a16:creationId xmlns:a16="http://schemas.microsoft.com/office/drawing/2014/main" id="{E3DF76BC-6D65-43E5-B1B4-51B09413762E}"/>
                </a:ext>
              </a:extLst>
            </p:cNvPr>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7" name="Google Shape;457;p6">
              <a:extLst>
                <a:ext uri="{FF2B5EF4-FFF2-40B4-BE49-F238E27FC236}">
                  <a16:creationId xmlns:a16="http://schemas.microsoft.com/office/drawing/2014/main" id="{7FB86E7C-7EE2-435E-8719-08DF9242905A}"/>
                </a:ext>
              </a:extLst>
            </p:cNvPr>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8" name="Google Shape;458;p6">
              <a:extLst>
                <a:ext uri="{FF2B5EF4-FFF2-40B4-BE49-F238E27FC236}">
                  <a16:creationId xmlns:a16="http://schemas.microsoft.com/office/drawing/2014/main" id="{B5F03BEE-310B-4B96-834E-B6E444768756}"/>
                </a:ext>
              </a:extLst>
            </p:cNvPr>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 name="Google Shape;459;p6">
              <a:extLst>
                <a:ext uri="{FF2B5EF4-FFF2-40B4-BE49-F238E27FC236}">
                  <a16:creationId xmlns:a16="http://schemas.microsoft.com/office/drawing/2014/main" id="{FD437698-2BA2-4068-94E4-FB27ADEA3174}"/>
                </a:ext>
              </a:extLst>
            </p:cNvPr>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0" name="Google Shape;460;p6">
              <a:extLst>
                <a:ext uri="{FF2B5EF4-FFF2-40B4-BE49-F238E27FC236}">
                  <a16:creationId xmlns:a16="http://schemas.microsoft.com/office/drawing/2014/main" id="{E90AD73F-0A9E-4CFC-A949-E3CEF914400D}"/>
                </a:ext>
              </a:extLst>
            </p:cNvPr>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1" name="Google Shape;461;p6">
              <a:extLst>
                <a:ext uri="{FF2B5EF4-FFF2-40B4-BE49-F238E27FC236}">
                  <a16:creationId xmlns:a16="http://schemas.microsoft.com/office/drawing/2014/main" id="{7E3BDE4E-03C4-4650-8E95-C513711A5FC0}"/>
                </a:ext>
              </a:extLst>
            </p:cNvPr>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72" name="Google Shape;462;p6">
              <a:extLst>
                <a:ext uri="{FF2B5EF4-FFF2-40B4-BE49-F238E27FC236}">
                  <a16:creationId xmlns:a16="http://schemas.microsoft.com/office/drawing/2014/main" id="{7C2179CF-4C9C-4CDA-AAD1-7DA52D37C0F7}"/>
                </a:ext>
              </a:extLst>
            </p:cNvPr>
            <p:cNvCxnSpPr>
              <a:stCxn id="66" idx="4"/>
              <a:endCxn id="6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73" name="Google Shape;463;p6">
              <a:extLst>
                <a:ext uri="{FF2B5EF4-FFF2-40B4-BE49-F238E27FC236}">
                  <a16:creationId xmlns:a16="http://schemas.microsoft.com/office/drawing/2014/main" id="{B9BDC7EA-F047-4904-A9CE-1350313D0E13}"/>
                </a:ext>
              </a:extLst>
            </p:cNvPr>
            <p:cNvCxnSpPr>
              <a:stCxn id="67" idx="6"/>
              <a:endCxn id="6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74" name="Google Shape;464;p6">
              <a:extLst>
                <a:ext uri="{FF2B5EF4-FFF2-40B4-BE49-F238E27FC236}">
                  <a16:creationId xmlns:a16="http://schemas.microsoft.com/office/drawing/2014/main" id="{1F889312-E24A-4ABF-98E0-8AF53F548988}"/>
                </a:ext>
              </a:extLst>
            </p:cNvPr>
            <p:cNvCxnSpPr>
              <a:stCxn id="71" idx="4"/>
              <a:endCxn id="6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75" name="Google Shape;465;p6">
              <a:extLst>
                <a:ext uri="{FF2B5EF4-FFF2-40B4-BE49-F238E27FC236}">
                  <a16:creationId xmlns:a16="http://schemas.microsoft.com/office/drawing/2014/main" id="{63005C3D-E0AC-427C-83A3-44594C6952A9}"/>
                </a:ext>
              </a:extLst>
            </p:cNvPr>
            <p:cNvCxnSpPr>
              <a:stCxn id="67" idx="6"/>
              <a:endCxn id="6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76" name="Google Shape;466;p6">
              <a:extLst>
                <a:ext uri="{FF2B5EF4-FFF2-40B4-BE49-F238E27FC236}">
                  <a16:creationId xmlns:a16="http://schemas.microsoft.com/office/drawing/2014/main" id="{08BECB9E-A62F-43CD-9958-2457E5316ED5}"/>
                </a:ext>
              </a:extLst>
            </p:cNvPr>
            <p:cNvCxnSpPr>
              <a:stCxn id="70" idx="7"/>
              <a:endCxn id="6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77" name="Google Shape;467;p6">
              <a:extLst>
                <a:ext uri="{FF2B5EF4-FFF2-40B4-BE49-F238E27FC236}">
                  <a16:creationId xmlns:a16="http://schemas.microsoft.com/office/drawing/2014/main" id="{B39C50B4-977B-4D20-991E-C3B046A9CD46}"/>
                </a:ext>
              </a:extLst>
            </p:cNvPr>
            <p:cNvCxnSpPr>
              <a:stCxn id="71" idx="4"/>
              <a:endCxn id="7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78" name="Google Shape;468;p6">
            <a:extLst>
              <a:ext uri="{FF2B5EF4-FFF2-40B4-BE49-F238E27FC236}">
                <a16:creationId xmlns:a16="http://schemas.microsoft.com/office/drawing/2014/main" id="{E336DC5C-FDFF-4FE6-9CA7-6232F7AEA03B}"/>
              </a:ext>
            </a:extLst>
          </p:cNvPr>
          <p:cNvGrpSpPr/>
          <p:nvPr/>
        </p:nvGrpSpPr>
        <p:grpSpPr>
          <a:xfrm>
            <a:off x="4013567" y="5710104"/>
            <a:ext cx="540000" cy="432000"/>
            <a:chOff x="5375920" y="800720"/>
            <a:chExt cx="720064" cy="612040"/>
          </a:xfrm>
        </p:grpSpPr>
        <p:sp>
          <p:nvSpPr>
            <p:cNvPr id="79" name="Google Shape;469;p6">
              <a:extLst>
                <a:ext uri="{FF2B5EF4-FFF2-40B4-BE49-F238E27FC236}">
                  <a16:creationId xmlns:a16="http://schemas.microsoft.com/office/drawing/2014/main" id="{168D6C89-F28A-4959-A93D-938FBEF8E6AE}"/>
                </a:ext>
              </a:extLst>
            </p:cNvPr>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0" name="Google Shape;470;p6">
              <a:extLst>
                <a:ext uri="{FF2B5EF4-FFF2-40B4-BE49-F238E27FC236}">
                  <a16:creationId xmlns:a16="http://schemas.microsoft.com/office/drawing/2014/main" id="{038C3403-F1F1-48AA-BC3F-EC313C4C6478}"/>
                </a:ext>
              </a:extLst>
            </p:cNvPr>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1" name="Google Shape;471;p6">
              <a:extLst>
                <a:ext uri="{FF2B5EF4-FFF2-40B4-BE49-F238E27FC236}">
                  <a16:creationId xmlns:a16="http://schemas.microsoft.com/office/drawing/2014/main" id="{CA2952D4-A8A9-49A8-AF16-24A65F8062DF}"/>
                </a:ext>
              </a:extLst>
            </p:cNvPr>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2" name="Google Shape;472;p6">
              <a:extLst>
                <a:ext uri="{FF2B5EF4-FFF2-40B4-BE49-F238E27FC236}">
                  <a16:creationId xmlns:a16="http://schemas.microsoft.com/office/drawing/2014/main" id="{6B1AA357-E01E-4FE6-9F9D-BDD04DAFDF40}"/>
                </a:ext>
              </a:extLst>
            </p:cNvPr>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 name="Google Shape;473;p6">
              <a:extLst>
                <a:ext uri="{FF2B5EF4-FFF2-40B4-BE49-F238E27FC236}">
                  <a16:creationId xmlns:a16="http://schemas.microsoft.com/office/drawing/2014/main" id="{B661764F-59EB-43A5-861B-B3235C7E17CF}"/>
                </a:ext>
              </a:extLst>
            </p:cNvPr>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 name="Google Shape;474;p6">
              <a:extLst>
                <a:ext uri="{FF2B5EF4-FFF2-40B4-BE49-F238E27FC236}">
                  <a16:creationId xmlns:a16="http://schemas.microsoft.com/office/drawing/2014/main" id="{0F9409F0-57FC-4890-BCE9-D1FFA89B7B45}"/>
                </a:ext>
              </a:extLst>
            </p:cNvPr>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85" name="Google Shape;475;p6">
              <a:extLst>
                <a:ext uri="{FF2B5EF4-FFF2-40B4-BE49-F238E27FC236}">
                  <a16:creationId xmlns:a16="http://schemas.microsoft.com/office/drawing/2014/main" id="{72049532-58D8-4DCA-B07D-79C4E2132BF9}"/>
                </a:ext>
              </a:extLst>
            </p:cNvPr>
            <p:cNvCxnSpPr>
              <a:stCxn id="79" idx="4"/>
              <a:endCxn id="8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86" name="Google Shape;476;p6">
              <a:extLst>
                <a:ext uri="{FF2B5EF4-FFF2-40B4-BE49-F238E27FC236}">
                  <a16:creationId xmlns:a16="http://schemas.microsoft.com/office/drawing/2014/main" id="{3001E238-17D1-4B51-A17C-7873B606AD37}"/>
                </a:ext>
              </a:extLst>
            </p:cNvPr>
            <p:cNvCxnSpPr>
              <a:stCxn id="80" idx="6"/>
              <a:endCxn id="7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87" name="Google Shape;477;p6">
              <a:extLst>
                <a:ext uri="{FF2B5EF4-FFF2-40B4-BE49-F238E27FC236}">
                  <a16:creationId xmlns:a16="http://schemas.microsoft.com/office/drawing/2014/main" id="{C8B6A7A4-094E-432D-A99B-C91438B80FD1}"/>
                </a:ext>
              </a:extLst>
            </p:cNvPr>
            <p:cNvCxnSpPr>
              <a:stCxn id="84" idx="4"/>
              <a:endCxn id="8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88" name="Google Shape;478;p6">
              <a:extLst>
                <a:ext uri="{FF2B5EF4-FFF2-40B4-BE49-F238E27FC236}">
                  <a16:creationId xmlns:a16="http://schemas.microsoft.com/office/drawing/2014/main" id="{68FF3AAC-FECA-483A-B399-8A8F77C067E4}"/>
                </a:ext>
              </a:extLst>
            </p:cNvPr>
            <p:cNvCxnSpPr>
              <a:stCxn id="80" idx="6"/>
              <a:endCxn id="8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89" name="Google Shape;479;p6">
              <a:extLst>
                <a:ext uri="{FF2B5EF4-FFF2-40B4-BE49-F238E27FC236}">
                  <a16:creationId xmlns:a16="http://schemas.microsoft.com/office/drawing/2014/main" id="{4A332DA6-B8DA-451A-BB0F-52DD3F09361D}"/>
                </a:ext>
              </a:extLst>
            </p:cNvPr>
            <p:cNvCxnSpPr>
              <a:stCxn id="83" idx="7"/>
              <a:endCxn id="8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90" name="Google Shape;480;p6">
              <a:extLst>
                <a:ext uri="{FF2B5EF4-FFF2-40B4-BE49-F238E27FC236}">
                  <a16:creationId xmlns:a16="http://schemas.microsoft.com/office/drawing/2014/main" id="{70A7F19F-F741-48BD-99F8-011F88CF0D11}"/>
                </a:ext>
              </a:extLst>
            </p:cNvPr>
            <p:cNvCxnSpPr>
              <a:stCxn id="84" idx="4"/>
              <a:endCxn id="8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91" name="Google Shape;481;p6">
            <a:extLst>
              <a:ext uri="{FF2B5EF4-FFF2-40B4-BE49-F238E27FC236}">
                <a16:creationId xmlns:a16="http://schemas.microsoft.com/office/drawing/2014/main" id="{70986EB2-1227-4B11-B874-BCE8CB956F31}"/>
              </a:ext>
            </a:extLst>
          </p:cNvPr>
          <p:cNvGrpSpPr/>
          <p:nvPr/>
        </p:nvGrpSpPr>
        <p:grpSpPr>
          <a:xfrm>
            <a:off x="3222739" y="6111708"/>
            <a:ext cx="540000" cy="432000"/>
            <a:chOff x="5375920" y="800720"/>
            <a:chExt cx="720064" cy="612040"/>
          </a:xfrm>
        </p:grpSpPr>
        <p:sp>
          <p:nvSpPr>
            <p:cNvPr id="92" name="Google Shape;482;p6">
              <a:extLst>
                <a:ext uri="{FF2B5EF4-FFF2-40B4-BE49-F238E27FC236}">
                  <a16:creationId xmlns:a16="http://schemas.microsoft.com/office/drawing/2014/main" id="{71A46184-6E09-4FEE-A126-EB333765BD44}"/>
                </a:ext>
              </a:extLst>
            </p:cNvPr>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483;p6">
              <a:extLst>
                <a:ext uri="{FF2B5EF4-FFF2-40B4-BE49-F238E27FC236}">
                  <a16:creationId xmlns:a16="http://schemas.microsoft.com/office/drawing/2014/main" id="{E16C822E-2707-41D1-BB42-2EB40983B76F}"/>
                </a:ext>
              </a:extLst>
            </p:cNvPr>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4" name="Google Shape;484;p6">
              <a:extLst>
                <a:ext uri="{FF2B5EF4-FFF2-40B4-BE49-F238E27FC236}">
                  <a16:creationId xmlns:a16="http://schemas.microsoft.com/office/drawing/2014/main" id="{B658AEF1-0D9F-4080-AB7C-37F4265EE237}"/>
                </a:ext>
              </a:extLst>
            </p:cNvPr>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5" name="Google Shape;485;p6">
              <a:extLst>
                <a:ext uri="{FF2B5EF4-FFF2-40B4-BE49-F238E27FC236}">
                  <a16:creationId xmlns:a16="http://schemas.microsoft.com/office/drawing/2014/main" id="{2840406B-CA24-425D-AFD1-6020D8478D1F}"/>
                </a:ext>
              </a:extLst>
            </p:cNvPr>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6" name="Google Shape;486;p6">
              <a:extLst>
                <a:ext uri="{FF2B5EF4-FFF2-40B4-BE49-F238E27FC236}">
                  <a16:creationId xmlns:a16="http://schemas.microsoft.com/office/drawing/2014/main" id="{23E2F7B1-9009-494A-ACCF-DB9A026EE12B}"/>
                </a:ext>
              </a:extLst>
            </p:cNvPr>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7" name="Google Shape;487;p6">
              <a:extLst>
                <a:ext uri="{FF2B5EF4-FFF2-40B4-BE49-F238E27FC236}">
                  <a16:creationId xmlns:a16="http://schemas.microsoft.com/office/drawing/2014/main" id="{CD047B18-112D-4174-A6E2-0C20CF430C64}"/>
                </a:ext>
              </a:extLst>
            </p:cNvPr>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98" name="Google Shape;488;p6">
              <a:extLst>
                <a:ext uri="{FF2B5EF4-FFF2-40B4-BE49-F238E27FC236}">
                  <a16:creationId xmlns:a16="http://schemas.microsoft.com/office/drawing/2014/main" id="{3083C5E6-59B8-44A8-9250-748A6C9DA7E5}"/>
                </a:ext>
              </a:extLst>
            </p:cNvPr>
            <p:cNvCxnSpPr>
              <a:stCxn id="92" idx="4"/>
              <a:endCxn id="9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99" name="Google Shape;489;p6">
              <a:extLst>
                <a:ext uri="{FF2B5EF4-FFF2-40B4-BE49-F238E27FC236}">
                  <a16:creationId xmlns:a16="http://schemas.microsoft.com/office/drawing/2014/main" id="{E7A7A158-C30D-4AB9-993A-108F1D089F24}"/>
                </a:ext>
              </a:extLst>
            </p:cNvPr>
            <p:cNvCxnSpPr>
              <a:stCxn id="93" idx="6"/>
              <a:endCxn id="9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100" name="Google Shape;490;p6">
              <a:extLst>
                <a:ext uri="{FF2B5EF4-FFF2-40B4-BE49-F238E27FC236}">
                  <a16:creationId xmlns:a16="http://schemas.microsoft.com/office/drawing/2014/main" id="{EFCE26EE-93B4-462E-A3F6-736EDE8E8223}"/>
                </a:ext>
              </a:extLst>
            </p:cNvPr>
            <p:cNvCxnSpPr>
              <a:stCxn id="97" idx="4"/>
              <a:endCxn id="9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101" name="Google Shape;491;p6">
              <a:extLst>
                <a:ext uri="{FF2B5EF4-FFF2-40B4-BE49-F238E27FC236}">
                  <a16:creationId xmlns:a16="http://schemas.microsoft.com/office/drawing/2014/main" id="{47C17263-CCED-44DA-81B6-2E09B0F068CA}"/>
                </a:ext>
              </a:extLst>
            </p:cNvPr>
            <p:cNvCxnSpPr>
              <a:stCxn id="93" idx="6"/>
              <a:endCxn id="9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102" name="Google Shape;492;p6">
              <a:extLst>
                <a:ext uri="{FF2B5EF4-FFF2-40B4-BE49-F238E27FC236}">
                  <a16:creationId xmlns:a16="http://schemas.microsoft.com/office/drawing/2014/main" id="{2BC2D2D7-495A-47A3-92D3-4D55471913A9}"/>
                </a:ext>
              </a:extLst>
            </p:cNvPr>
            <p:cNvCxnSpPr>
              <a:stCxn id="96" idx="7"/>
              <a:endCxn id="9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103" name="Google Shape;493;p6">
              <a:extLst>
                <a:ext uri="{FF2B5EF4-FFF2-40B4-BE49-F238E27FC236}">
                  <a16:creationId xmlns:a16="http://schemas.microsoft.com/office/drawing/2014/main" id="{A4350E84-2228-4EE5-BDB9-6EBE86BCAC8C}"/>
                </a:ext>
              </a:extLst>
            </p:cNvPr>
            <p:cNvCxnSpPr>
              <a:stCxn id="97" idx="4"/>
              <a:endCxn id="9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104" name="Google Shape;494;p6">
            <a:extLst>
              <a:ext uri="{FF2B5EF4-FFF2-40B4-BE49-F238E27FC236}">
                <a16:creationId xmlns:a16="http://schemas.microsoft.com/office/drawing/2014/main" id="{D7654648-9B82-44BD-94DD-C1C9B5179343}"/>
              </a:ext>
            </a:extLst>
          </p:cNvPr>
          <p:cNvGrpSpPr/>
          <p:nvPr/>
        </p:nvGrpSpPr>
        <p:grpSpPr>
          <a:xfrm>
            <a:off x="3794614" y="6179201"/>
            <a:ext cx="540000" cy="432000"/>
            <a:chOff x="5375920" y="800720"/>
            <a:chExt cx="720064" cy="612040"/>
          </a:xfrm>
        </p:grpSpPr>
        <p:sp>
          <p:nvSpPr>
            <p:cNvPr id="105" name="Google Shape;495;p6">
              <a:extLst>
                <a:ext uri="{FF2B5EF4-FFF2-40B4-BE49-F238E27FC236}">
                  <a16:creationId xmlns:a16="http://schemas.microsoft.com/office/drawing/2014/main" id="{256B6CF0-33F6-4EE4-8230-D8747EF55B1E}"/>
                </a:ext>
              </a:extLst>
            </p:cNvPr>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6" name="Google Shape;496;p6">
              <a:extLst>
                <a:ext uri="{FF2B5EF4-FFF2-40B4-BE49-F238E27FC236}">
                  <a16:creationId xmlns:a16="http://schemas.microsoft.com/office/drawing/2014/main" id="{D160BCF9-29B1-44A8-A426-BCDE3471CA78}"/>
                </a:ext>
              </a:extLst>
            </p:cNvPr>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7" name="Google Shape;497;p6">
              <a:extLst>
                <a:ext uri="{FF2B5EF4-FFF2-40B4-BE49-F238E27FC236}">
                  <a16:creationId xmlns:a16="http://schemas.microsoft.com/office/drawing/2014/main" id="{E9CA3537-851E-4C34-9694-815FD06E2D9A}"/>
                </a:ext>
              </a:extLst>
            </p:cNvPr>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8" name="Google Shape;498;p6">
              <a:extLst>
                <a:ext uri="{FF2B5EF4-FFF2-40B4-BE49-F238E27FC236}">
                  <a16:creationId xmlns:a16="http://schemas.microsoft.com/office/drawing/2014/main" id="{1627EB67-181A-4E65-97C7-DE672CA97BC7}"/>
                </a:ext>
              </a:extLst>
            </p:cNvPr>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9" name="Google Shape;499;p6">
              <a:extLst>
                <a:ext uri="{FF2B5EF4-FFF2-40B4-BE49-F238E27FC236}">
                  <a16:creationId xmlns:a16="http://schemas.microsoft.com/office/drawing/2014/main" id="{5B1F7458-DB96-42C4-9571-E3BA87CD01F7}"/>
                </a:ext>
              </a:extLst>
            </p:cNvPr>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0" name="Google Shape;500;p6">
              <a:extLst>
                <a:ext uri="{FF2B5EF4-FFF2-40B4-BE49-F238E27FC236}">
                  <a16:creationId xmlns:a16="http://schemas.microsoft.com/office/drawing/2014/main" id="{29390614-5069-4EE0-A918-9F97F29CCBD9}"/>
                </a:ext>
              </a:extLst>
            </p:cNvPr>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111" name="Google Shape;501;p6">
              <a:extLst>
                <a:ext uri="{FF2B5EF4-FFF2-40B4-BE49-F238E27FC236}">
                  <a16:creationId xmlns:a16="http://schemas.microsoft.com/office/drawing/2014/main" id="{6FFB541E-B1F2-44E8-921D-8864CB53F67C}"/>
                </a:ext>
              </a:extLst>
            </p:cNvPr>
            <p:cNvCxnSpPr>
              <a:stCxn id="105" idx="4"/>
              <a:endCxn id="10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112" name="Google Shape;502;p6">
              <a:extLst>
                <a:ext uri="{FF2B5EF4-FFF2-40B4-BE49-F238E27FC236}">
                  <a16:creationId xmlns:a16="http://schemas.microsoft.com/office/drawing/2014/main" id="{433FA480-ABF6-478E-A7AD-6ABB2146EFAA}"/>
                </a:ext>
              </a:extLst>
            </p:cNvPr>
            <p:cNvCxnSpPr>
              <a:stCxn id="106" idx="6"/>
              <a:endCxn id="10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113" name="Google Shape;503;p6">
              <a:extLst>
                <a:ext uri="{FF2B5EF4-FFF2-40B4-BE49-F238E27FC236}">
                  <a16:creationId xmlns:a16="http://schemas.microsoft.com/office/drawing/2014/main" id="{1B647DBF-C11E-473F-BF26-8903949FF834}"/>
                </a:ext>
              </a:extLst>
            </p:cNvPr>
            <p:cNvCxnSpPr>
              <a:stCxn id="110" idx="4"/>
              <a:endCxn id="10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114" name="Google Shape;504;p6">
              <a:extLst>
                <a:ext uri="{FF2B5EF4-FFF2-40B4-BE49-F238E27FC236}">
                  <a16:creationId xmlns:a16="http://schemas.microsoft.com/office/drawing/2014/main" id="{495F834C-406C-4A20-9FCA-7D5F812A317E}"/>
                </a:ext>
              </a:extLst>
            </p:cNvPr>
            <p:cNvCxnSpPr>
              <a:stCxn id="106" idx="6"/>
              <a:endCxn id="10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115" name="Google Shape;505;p6">
              <a:extLst>
                <a:ext uri="{FF2B5EF4-FFF2-40B4-BE49-F238E27FC236}">
                  <a16:creationId xmlns:a16="http://schemas.microsoft.com/office/drawing/2014/main" id="{9A45C5F4-4CDF-4DBC-835C-9C9D8AFB14D3}"/>
                </a:ext>
              </a:extLst>
            </p:cNvPr>
            <p:cNvCxnSpPr>
              <a:stCxn id="109" idx="7"/>
              <a:endCxn id="10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116" name="Google Shape;506;p6">
              <a:extLst>
                <a:ext uri="{FF2B5EF4-FFF2-40B4-BE49-F238E27FC236}">
                  <a16:creationId xmlns:a16="http://schemas.microsoft.com/office/drawing/2014/main" id="{00C4BF50-6559-4B52-B9FA-09BA8BEEF1C0}"/>
                </a:ext>
              </a:extLst>
            </p:cNvPr>
            <p:cNvCxnSpPr>
              <a:stCxn id="110" idx="4"/>
              <a:endCxn id="10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sp>
        <p:nvSpPr>
          <p:cNvPr id="182" name="Google Shape;1550;p62">
            <a:extLst>
              <a:ext uri="{FF2B5EF4-FFF2-40B4-BE49-F238E27FC236}">
                <a16:creationId xmlns:a16="http://schemas.microsoft.com/office/drawing/2014/main" id="{8A82D42C-6306-4175-A838-A87E59340C30}"/>
              </a:ext>
            </a:extLst>
          </p:cNvPr>
          <p:cNvSpPr txBox="1"/>
          <p:nvPr/>
        </p:nvSpPr>
        <p:spPr>
          <a:xfrm>
            <a:off x="440302" y="5818979"/>
            <a:ext cx="1042337"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1400" b="0" i="0" u="none" strike="noStrike" cap="none" dirty="0">
                <a:solidFill>
                  <a:srgbClr val="000000"/>
                </a:solidFill>
                <a:latin typeface="Tahoma"/>
                <a:ea typeface="Tahoma"/>
                <a:cs typeface="Tahoma"/>
                <a:sym typeface="Tahoma"/>
              </a:rPr>
              <a:t>Verkostot</a:t>
            </a:r>
            <a:endParaRPr sz="1400" b="0" i="0" u="none" strike="noStrike" cap="none" dirty="0">
              <a:solidFill>
                <a:srgbClr val="000000"/>
              </a:solidFill>
              <a:latin typeface="Tahoma"/>
              <a:ea typeface="Tahoma"/>
              <a:cs typeface="Tahoma"/>
              <a:sym typeface="Tahoma"/>
            </a:endParaRPr>
          </a:p>
        </p:txBody>
      </p:sp>
      <p:cxnSp>
        <p:nvCxnSpPr>
          <p:cNvPr id="183" name="Google Shape;1552;p62">
            <a:extLst>
              <a:ext uri="{FF2B5EF4-FFF2-40B4-BE49-F238E27FC236}">
                <a16:creationId xmlns:a16="http://schemas.microsoft.com/office/drawing/2014/main" id="{A4AFC17F-7905-4182-88E9-A069FAF0868F}"/>
              </a:ext>
            </a:extLst>
          </p:cNvPr>
          <p:cNvCxnSpPr/>
          <p:nvPr/>
        </p:nvCxnSpPr>
        <p:spPr>
          <a:xfrm>
            <a:off x="426212" y="5666606"/>
            <a:ext cx="11209246" cy="0"/>
          </a:xfrm>
          <a:prstGeom prst="straightConnector1">
            <a:avLst/>
          </a:prstGeom>
          <a:noFill/>
          <a:ln w="12700" cap="flat" cmpd="sng">
            <a:solidFill>
              <a:srgbClr val="AABAE7"/>
            </a:solidFill>
            <a:prstDash val="solid"/>
            <a:miter lim="800000"/>
            <a:headEnd type="none" w="sm" len="sm"/>
            <a:tailEnd type="none" w="sm" len="sm"/>
          </a:ln>
        </p:spPr>
      </p:cxnSp>
      <p:pic>
        <p:nvPicPr>
          <p:cNvPr id="266" name="Kuva 265"/>
          <p:cNvPicPr>
            <a:picLocks noChangeAspect="1"/>
          </p:cNvPicPr>
          <p:nvPr/>
        </p:nvPicPr>
        <p:blipFill>
          <a:blip r:embed="rId3"/>
          <a:stretch>
            <a:fillRect/>
          </a:stretch>
        </p:blipFill>
        <p:spPr>
          <a:xfrm>
            <a:off x="2035239" y="5835006"/>
            <a:ext cx="874499" cy="596940"/>
          </a:xfrm>
          <a:prstGeom prst="rect">
            <a:avLst/>
          </a:prstGeom>
        </p:spPr>
      </p:pic>
      <p:cxnSp>
        <p:nvCxnSpPr>
          <p:cNvPr id="267" name="Google Shape;1555;p62"/>
          <p:cNvCxnSpPr/>
          <p:nvPr/>
        </p:nvCxnSpPr>
        <p:spPr>
          <a:xfrm flipV="1">
            <a:off x="3903857" y="5310064"/>
            <a:ext cx="1645" cy="456754"/>
          </a:xfrm>
          <a:prstGeom prst="straightConnector1">
            <a:avLst/>
          </a:prstGeom>
          <a:noFill/>
          <a:ln w="28575" cap="flat" cmpd="sng">
            <a:solidFill>
              <a:schemeClr val="accent1"/>
            </a:solidFill>
            <a:prstDash val="solid"/>
            <a:miter lim="800000"/>
            <a:headEnd type="triangle" w="lg" len="lg"/>
            <a:tailEnd type="triangle" w="lg" len="lg"/>
          </a:ln>
        </p:spPr>
      </p:cxnSp>
      <p:sp>
        <p:nvSpPr>
          <p:cNvPr id="268" name="Google Shape;1554;p62"/>
          <p:cNvSpPr/>
          <p:nvPr/>
        </p:nvSpPr>
        <p:spPr>
          <a:xfrm>
            <a:off x="1824926" y="3586776"/>
            <a:ext cx="1224000" cy="648000"/>
          </a:xfrm>
          <a:prstGeom prst="roundRect">
            <a:avLst>
              <a:gd name="adj" fmla="val 16667"/>
            </a:avLst>
          </a:prstGeom>
          <a:solidFill>
            <a:srgbClr val="F2F2F2"/>
          </a:solidFill>
          <a:ln w="12700" cap="flat" cmpd="sng">
            <a:solidFill>
              <a:srgbClr val="8198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5ABD"/>
              </a:buClr>
              <a:buSzPts val="1200"/>
              <a:buFont typeface="Arial"/>
              <a:buNone/>
            </a:pPr>
            <a:r>
              <a:rPr lang="fi-FI" sz="1200" b="0" i="0" u="none" strike="noStrike" cap="none" dirty="0" smtClean="0">
                <a:solidFill>
                  <a:srgbClr val="365ABD"/>
                </a:solidFill>
                <a:latin typeface="Arial Narrow"/>
                <a:ea typeface="Arial Narrow"/>
                <a:cs typeface="Arial Narrow"/>
                <a:sym typeface="Arial Narrow"/>
              </a:rPr>
              <a:t>Seurantaprosessi</a:t>
            </a:r>
          </a:p>
          <a:p>
            <a:pPr marL="0" marR="0" lvl="0" indent="0" algn="ctr" rtl="0">
              <a:lnSpc>
                <a:spcPct val="100000"/>
              </a:lnSpc>
              <a:spcBef>
                <a:spcPts val="0"/>
              </a:spcBef>
              <a:spcAft>
                <a:spcPts val="0"/>
              </a:spcAft>
              <a:buClr>
                <a:srgbClr val="365ABD"/>
              </a:buClr>
              <a:buSzPts val="1200"/>
              <a:buFont typeface="Arial"/>
              <a:buNone/>
            </a:pPr>
            <a:r>
              <a:rPr lang="fi-FI" sz="1000" dirty="0" smtClean="0">
                <a:solidFill>
                  <a:srgbClr val="365ABD"/>
                </a:solidFill>
                <a:latin typeface="Arial Narrow"/>
                <a:sym typeface="Arial Narrow"/>
              </a:rPr>
              <a:t>(valitut kohteet)</a:t>
            </a:r>
            <a:endParaRPr sz="1000" dirty="0"/>
          </a:p>
        </p:txBody>
      </p:sp>
      <p:cxnSp>
        <p:nvCxnSpPr>
          <p:cNvPr id="269" name="Google Shape;1555;p62"/>
          <p:cNvCxnSpPr/>
          <p:nvPr/>
        </p:nvCxnSpPr>
        <p:spPr>
          <a:xfrm flipV="1">
            <a:off x="2416591" y="4219577"/>
            <a:ext cx="0" cy="1584000"/>
          </a:xfrm>
          <a:prstGeom prst="straightConnector1">
            <a:avLst/>
          </a:prstGeom>
          <a:noFill/>
          <a:ln w="28575" cap="flat" cmpd="sng">
            <a:solidFill>
              <a:schemeClr val="accent1"/>
            </a:solidFill>
            <a:prstDash val="solid"/>
            <a:miter lim="800000"/>
            <a:headEnd type="triangle" w="lg" len="lg"/>
            <a:tailEnd type="triangle" w="lg" len="lg"/>
          </a:ln>
        </p:spPr>
      </p:cxnSp>
      <p:cxnSp>
        <p:nvCxnSpPr>
          <p:cNvPr id="270" name="Google Shape;1560;p62"/>
          <p:cNvCxnSpPr>
            <a:stCxn id="1553" idx="1"/>
            <a:endCxn id="268" idx="3"/>
          </p:cNvCxnSpPr>
          <p:nvPr/>
        </p:nvCxnSpPr>
        <p:spPr>
          <a:xfrm flipH="1">
            <a:off x="3048926" y="3910776"/>
            <a:ext cx="233690" cy="0"/>
          </a:xfrm>
          <a:prstGeom prst="straightConnector1">
            <a:avLst/>
          </a:prstGeom>
          <a:noFill/>
          <a:ln w="28575" cap="flat" cmpd="sng">
            <a:solidFill>
              <a:schemeClr val="accent1"/>
            </a:solidFill>
            <a:prstDash val="solid"/>
            <a:miter lim="800000"/>
            <a:headEnd type="triangle" w="lg" len="lg"/>
            <a:tailEnd type="none" w="lg" len="lg"/>
          </a:ln>
        </p:spPr>
      </p:cxnSp>
      <p:pic>
        <p:nvPicPr>
          <p:cNvPr id="273" name="Kuva 272"/>
          <p:cNvPicPr>
            <a:picLocks noChangeAspect="1"/>
          </p:cNvPicPr>
          <p:nvPr/>
        </p:nvPicPr>
        <p:blipFill>
          <a:blip r:embed="rId3"/>
          <a:stretch>
            <a:fillRect/>
          </a:stretch>
        </p:blipFill>
        <p:spPr>
          <a:xfrm>
            <a:off x="10592009" y="5869777"/>
            <a:ext cx="874499" cy="596940"/>
          </a:xfrm>
          <a:prstGeom prst="rect">
            <a:avLst/>
          </a:prstGeom>
        </p:spPr>
      </p:pic>
      <p:cxnSp>
        <p:nvCxnSpPr>
          <p:cNvPr id="274" name="Google Shape;1561;p62"/>
          <p:cNvCxnSpPr/>
          <p:nvPr/>
        </p:nvCxnSpPr>
        <p:spPr>
          <a:xfrm flipV="1">
            <a:off x="11097131" y="5353604"/>
            <a:ext cx="0" cy="467640"/>
          </a:xfrm>
          <a:prstGeom prst="straightConnector1">
            <a:avLst/>
          </a:prstGeom>
          <a:noFill/>
          <a:ln w="28575" cap="flat" cmpd="sng">
            <a:solidFill>
              <a:schemeClr val="accent1"/>
            </a:solidFill>
            <a:prstDash val="solid"/>
            <a:miter lim="800000"/>
            <a:headEnd type="triangle" w="lg" len="lg"/>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291600"/>
            <a:ext cx="11159474" cy="962760"/>
          </a:xfrm>
          <a:prstGeom prst="rect">
            <a:avLst/>
          </a:prstGeom>
          <a:noFill/>
          <a:ln>
            <a:noFill/>
          </a:ln>
        </p:spPr>
        <p:txBody>
          <a:bodyPr spcFirstLastPara="1" wrap="square" lIns="0" tIns="0" rIns="0" bIns="0" anchor="ctr" anchorCtr="0">
            <a:noAutofit/>
          </a:bodyPr>
          <a:lstStyle/>
          <a:p>
            <a:pPr lvl="0"/>
            <a:r>
              <a:rPr lang="fi-FI" sz="3200" dirty="0"/>
              <a:t>D. Ohjelmat, strategiat, suunnitelmat ja kehittämistoimenpiteet, joita asetetut ryhmät päättävät seurata (esimerkki)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39</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351127"/>
            <a:ext cx="6216711" cy="499508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valitsevat tehtävänsä puitteissa seurattavakseen ohjelmia, strategioita, suunnitelmia ja kehittämistoimenpiteitä. Nämä kirjataan syötteiksi käsittelyyn.</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syötteet ja jatkojalostaa niitä yhteistyössä asetettujen ryhmien kanssa. Sihteeristö ja asetetut ryhmät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Yhteistyössä koordinaatioryhmän kanssa sihteeristö käsittelee syötettä tarpeenmukaisten verkostojen ja ekosysteemien kanssa. Asetetut ryhmät pidetään ajan tasalla ja tarvittaessa mukana käsittelyssä. Käsittelyyn aktivoidaan myös muita tarpeenmukaisia asiantuntijoita, verkostoja ja ekosysteemejä.</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tarvittaessa linjauksia ja suosituksia.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1696353" y="506705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598431" y="3728313"/>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410673" y="2488985"/>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25046" y="50629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237890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
          <p:cNvSpPr txBox="1">
            <a:spLocks noGrp="1"/>
          </p:cNvSpPr>
          <p:nvPr>
            <p:ph type="title"/>
          </p:nvPr>
        </p:nvSpPr>
        <p:spPr>
          <a:xfrm>
            <a:off x="653100" y="193825"/>
            <a:ext cx="11065800" cy="786900"/>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a:t>Tiedonhallinnan yhteistyön tarkoitus pähkinänkuoressa</a:t>
            </a:r>
            <a:endParaRPr>
              <a:solidFill>
                <a:srgbClr val="FF0000"/>
              </a:solidFill>
            </a:endParaRPr>
          </a:p>
        </p:txBody>
      </p:sp>
      <p:sp>
        <p:nvSpPr>
          <p:cNvPr id="575" name="Google Shape;575;p8"/>
          <p:cNvSpPr txBox="1">
            <a:spLocks noGrp="1"/>
          </p:cNvSpPr>
          <p:nvPr>
            <p:ph type="body" idx="1"/>
          </p:nvPr>
        </p:nvSpPr>
        <p:spPr>
          <a:xfrm>
            <a:off x="527381" y="1196752"/>
            <a:ext cx="10800608" cy="5280586"/>
          </a:xfrm>
          <a:prstGeom prst="rect">
            <a:avLst/>
          </a:prstGeom>
          <a:noFill/>
          <a:ln>
            <a:noFill/>
          </a:ln>
        </p:spPr>
        <p:txBody>
          <a:bodyPr spcFirstLastPara="1" wrap="square" lIns="0" tIns="0" rIns="0" bIns="0" anchor="t" anchorCtr="0">
            <a:normAutofit/>
          </a:bodyPr>
          <a:lstStyle/>
          <a:p>
            <a:pPr marL="360363" lvl="0" indent="-360363" algn="l" rtl="0">
              <a:lnSpc>
                <a:spcPct val="70000"/>
              </a:lnSpc>
              <a:spcBef>
                <a:spcPts val="2000"/>
              </a:spcBef>
              <a:spcAft>
                <a:spcPts val="0"/>
              </a:spcAft>
              <a:buSzPts val="2405"/>
              <a:buChar char="•"/>
            </a:pPr>
            <a:r>
              <a:rPr lang="fi-FI" sz="2800" dirty="0"/>
              <a:t>Yhteistyön tarkoituksena on edistää tiedonhallintalain tarkoituksen toteuttamista sekä julkisen hallinnon tiedonhallintaan liittyvien toimintatapojen ja palveluiden yhteistä kehittämistä, tavoitteellisuutta, seurantaa ja vaikuttavuutta</a:t>
            </a:r>
            <a:endParaRPr dirty="0"/>
          </a:p>
          <a:p>
            <a:pPr marL="360363" lvl="0" indent="-360363" algn="l" rtl="0">
              <a:lnSpc>
                <a:spcPct val="70000"/>
              </a:lnSpc>
              <a:spcBef>
                <a:spcPts val="2000"/>
              </a:spcBef>
              <a:spcAft>
                <a:spcPts val="0"/>
              </a:spcAft>
              <a:buSzPts val="2405"/>
              <a:buChar char="•"/>
            </a:pPr>
            <a:r>
              <a:rPr lang="fi-FI" dirty="0">
                <a:solidFill>
                  <a:schemeClr val="tx1"/>
                </a:solidFill>
              </a:rPr>
              <a:t>Yhteistyössä:</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seurataan julkisen hallinnon digitalisaation, tiedonhallinnan ja tieto- ja viestintäteknisten palvelujen kehittymistä, muutoksia ja vaikutuksia</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arvioidaan julkisen hallinnon tehtäviin, palvelu- ja hallintorakenteisiin sekä tietojärjestelmiin suunniteltujen muutosten vaikutuksia julkisen hallinnon viranomaisten toimintaan</a:t>
            </a:r>
            <a:endParaRPr dirty="0">
              <a:solidFill>
                <a:schemeClr val="tx1"/>
              </a:solidFill>
            </a:endParaRPr>
          </a:p>
          <a:p>
            <a:pPr marL="817563" lvl="1" indent="-360363" algn="l" rtl="0">
              <a:lnSpc>
                <a:spcPct val="70000"/>
              </a:lnSpc>
              <a:spcBef>
                <a:spcPts val="2000"/>
              </a:spcBef>
              <a:spcAft>
                <a:spcPts val="0"/>
              </a:spcAft>
              <a:buSzPts val="2405"/>
              <a:buChar char="•"/>
            </a:pPr>
            <a:r>
              <a:rPr lang="fi-FI" dirty="0">
                <a:solidFill>
                  <a:schemeClr val="tx1"/>
                </a:solidFill>
              </a:rPr>
              <a:t>käsitellään julkisen hallinnon toimintaan vaikuttavia periaatteellisesti tärkeitä ja laajakantoisia julkisen hallinnon toimintaan, tiedonhallintaan ja tietojärjestelmiin liittyviä kehittämisprojekteja, lainsäädäntöhankkeita sekä rakenteellisia uudistuksia.</a:t>
            </a:r>
            <a:endParaRPr dirty="0">
              <a:solidFill>
                <a:schemeClr val="tx1"/>
              </a:solidFill>
            </a:endParaRPr>
          </a:p>
        </p:txBody>
      </p:sp>
      <p:sp>
        <p:nvSpPr>
          <p:cNvPr id="576" name="Google Shape;576;p8"/>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
          <p:cNvSpPr txBox="1">
            <a:spLocks noGrp="1"/>
          </p:cNvSpPr>
          <p:nvPr>
            <p:ph type="title"/>
          </p:nvPr>
        </p:nvSpPr>
        <p:spPr>
          <a:xfrm>
            <a:off x="502538" y="291600"/>
            <a:ext cx="11159474" cy="962760"/>
          </a:xfrm>
          <a:prstGeom prst="rect">
            <a:avLst/>
          </a:prstGeom>
          <a:noFill/>
          <a:ln>
            <a:noFill/>
          </a:ln>
        </p:spPr>
        <p:txBody>
          <a:bodyPr spcFirstLastPara="1" wrap="square" lIns="0" tIns="0" rIns="0" bIns="0" anchor="ctr" anchorCtr="0">
            <a:noAutofit/>
          </a:bodyPr>
          <a:lstStyle/>
          <a:p>
            <a:r>
              <a:rPr lang="fi-FI" sz="3200" dirty="0"/>
              <a:t>E. Lainvalmistelu, jota asetetut ryhmät päättävät seurata</a:t>
            </a:r>
            <a:r>
              <a:rPr lang="fi-FI" sz="3200" dirty="0">
                <a:solidFill>
                  <a:srgbClr val="FF0000"/>
                </a:solidFill>
              </a:rPr>
              <a:t> </a:t>
            </a:r>
            <a:r>
              <a:rPr lang="fi-FI" sz="3200" dirty="0"/>
              <a:t>(esimerkki)</a:t>
            </a:r>
          </a:p>
        </p:txBody>
      </p:sp>
      <p:sp>
        <p:nvSpPr>
          <p:cNvPr id="436" name="Google Shape;436;p6"/>
          <p:cNvSpPr txBox="1">
            <a:spLocks noGrp="1"/>
          </p:cNvSpPr>
          <p:nvPr>
            <p:ph type="sldNum" idx="12"/>
          </p:nvPr>
        </p:nvSpPr>
        <p:spPr>
          <a:xfrm>
            <a:off x="400528" y="6471034"/>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0" cap="none" spc="0" normalizeH="0" baseline="0" noProof="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40</a:t>
            </a:fld>
            <a:endParaRPr kumimoji="0" sz="900" b="0" i="0" u="none" strike="noStrike" kern="0" cap="none" spc="0" normalizeH="0" baseline="0" noProof="0">
              <a:ln>
                <a:noFill/>
              </a:ln>
              <a:solidFill>
                <a:srgbClr val="365ABD"/>
              </a:solidFill>
              <a:effectLst/>
              <a:uLnTx/>
              <a:uFillTx/>
              <a:latin typeface="Arial"/>
              <a:cs typeface="Arial"/>
              <a:sym typeface="Arial"/>
            </a:endParaRPr>
          </a:p>
        </p:txBody>
      </p:sp>
      <p:sp>
        <p:nvSpPr>
          <p:cNvPr id="439" name="Google Shape;439;p6"/>
          <p:cNvSpPr/>
          <p:nvPr/>
        </p:nvSpPr>
        <p:spPr>
          <a:xfrm>
            <a:off x="1653354" y="4666391"/>
            <a:ext cx="2880320" cy="1563476"/>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a:ln>
                  <a:noFill/>
                </a:ln>
                <a:solidFill>
                  <a:srgbClr val="365ABD"/>
                </a:solidFill>
                <a:effectLst/>
                <a:uLnTx/>
                <a:uFillTx/>
                <a:latin typeface="Arial"/>
                <a:ea typeface="Arial"/>
                <a:cs typeface="Arial"/>
                <a:sym typeface="Arial"/>
              </a:rPr>
              <a:t>Asetetut ryhmät</a:t>
            </a:r>
            <a:endParaRPr kumimoji="0" sz="1600" b="0" i="0" u="none" strike="noStrike" kern="0" cap="none" spc="0" normalizeH="0" baseline="0" noProof="0">
              <a:ln>
                <a:noFill/>
              </a:ln>
              <a:solidFill>
                <a:srgbClr val="365ABD"/>
              </a:solidFill>
              <a:effectLst/>
              <a:uLnTx/>
              <a:uFillTx/>
              <a:latin typeface="Arial"/>
              <a:ea typeface="Arial"/>
              <a:cs typeface="Arial"/>
              <a:sym typeface="Arial"/>
            </a:endParaRPr>
          </a:p>
        </p:txBody>
      </p:sp>
      <p:sp>
        <p:nvSpPr>
          <p:cNvPr id="440" name="Google Shape;440;p6"/>
          <p:cNvSpPr/>
          <p:nvPr/>
        </p:nvSpPr>
        <p:spPr>
          <a:xfrm>
            <a:off x="1653354" y="3205530"/>
            <a:ext cx="2880320" cy="1250638"/>
          </a:xfrm>
          <a:prstGeom prst="rect">
            <a:avLst/>
          </a:prstGeom>
          <a:solidFill>
            <a:schemeClr val="lt1"/>
          </a:solidFill>
          <a:ln w="12700" cap="flat" cmpd="sng">
            <a:solidFill>
              <a:schemeClr val="dk2"/>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600" b="0" i="0" u="none" strike="noStrike" kern="0" cap="none" spc="0" normalizeH="0" baseline="0" noProof="0" dirty="0">
                <a:ln>
                  <a:noFill/>
                </a:ln>
                <a:solidFill>
                  <a:srgbClr val="365ABD"/>
                </a:solidFill>
                <a:effectLst/>
                <a:uLnTx/>
                <a:uFillTx/>
                <a:latin typeface="Arial"/>
                <a:ea typeface="Arial"/>
                <a:cs typeface="Arial"/>
                <a:sym typeface="Arial"/>
              </a:rPr>
              <a:t>Sihteeristö ja koordinaatioryhmä</a:t>
            </a:r>
            <a:endParaRPr kumimoji="0" sz="1200" b="0" i="0" u="none" strike="noStrike" kern="0" cap="none" spc="0" normalizeH="0" baseline="0" noProof="0" dirty="0">
              <a:ln>
                <a:noFill/>
              </a:ln>
              <a:solidFill>
                <a:srgbClr val="365ABD"/>
              </a:solidFill>
              <a:effectLst/>
              <a:uLnTx/>
              <a:uFillTx/>
              <a:latin typeface="Arial"/>
              <a:ea typeface="Arial"/>
              <a:cs typeface="Arial"/>
              <a:sym typeface="Arial"/>
            </a:endParaRPr>
          </a:p>
        </p:txBody>
      </p:sp>
      <p:sp>
        <p:nvSpPr>
          <p:cNvPr id="441" name="Google Shape;441;p6"/>
          <p:cNvSpPr/>
          <p:nvPr/>
        </p:nvSpPr>
        <p:spPr>
          <a:xfrm>
            <a:off x="1169774" y="1480101"/>
            <a:ext cx="3765914" cy="143739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i-FI" sz="1800" b="0" i="0" u="none" strike="noStrike" kern="0" cap="none" spc="0" normalizeH="0" baseline="0" noProof="0">
                <a:ln>
                  <a:noFill/>
                </a:ln>
                <a:solidFill>
                  <a:srgbClr val="365ABD"/>
                </a:solidFill>
                <a:effectLst/>
                <a:uLnTx/>
                <a:uFillTx/>
                <a:latin typeface="Arial"/>
                <a:ea typeface="Arial"/>
                <a:cs typeface="Arial"/>
                <a:sym typeface="Arial"/>
              </a:rPr>
              <a:t>Toimijat, verkostot ja ekosysteemit</a:t>
            </a:r>
            <a:endParaRPr kumimoji="0" sz="1800" b="0" i="0" u="none" strike="noStrike" kern="0" cap="none" spc="0" normalizeH="0" baseline="0" noProof="0">
              <a:ln>
                <a:noFill/>
              </a:ln>
              <a:solidFill>
                <a:srgbClr val="365ABD"/>
              </a:solidFill>
              <a:effectLst/>
              <a:uLnTx/>
              <a:uFillTx/>
              <a:latin typeface="Arial"/>
              <a:ea typeface="Arial"/>
              <a:cs typeface="Arial"/>
              <a:sym typeface="Arial"/>
            </a:endParaRPr>
          </a:p>
        </p:txBody>
      </p:sp>
      <p:grpSp>
        <p:nvGrpSpPr>
          <p:cNvPr id="442" name="Google Shape;442;p6"/>
          <p:cNvGrpSpPr/>
          <p:nvPr/>
        </p:nvGrpSpPr>
        <p:grpSpPr>
          <a:xfrm>
            <a:off x="1221306" y="2092197"/>
            <a:ext cx="720064" cy="612040"/>
            <a:chOff x="5375920" y="800720"/>
            <a:chExt cx="720064" cy="612040"/>
          </a:xfrm>
        </p:grpSpPr>
        <p:sp>
          <p:nvSpPr>
            <p:cNvPr id="443" name="Google Shape;443;p6"/>
            <p:cNvSpPr/>
            <p:nvPr/>
          </p:nvSpPr>
          <p:spPr>
            <a:xfrm>
              <a:off x="5735960" y="836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4" name="Google Shape;444;p6"/>
            <p:cNvSpPr/>
            <p:nvPr/>
          </p:nvSpPr>
          <p:spPr>
            <a:xfrm>
              <a:off x="5375920" y="9807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5" name="Google Shape;445;p6"/>
            <p:cNvSpPr/>
            <p:nvPr/>
          </p:nvSpPr>
          <p:spPr>
            <a:xfrm>
              <a:off x="5663952" y="1141512"/>
              <a:ext cx="216024" cy="21602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6" name="Google Shape;446;p6"/>
            <p:cNvSpPr/>
            <p:nvPr/>
          </p:nvSpPr>
          <p:spPr>
            <a:xfrm>
              <a:off x="5951984" y="1052736"/>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7" name="Google Shape;447;p6"/>
            <p:cNvSpPr/>
            <p:nvPr/>
          </p:nvSpPr>
          <p:spPr>
            <a:xfrm>
              <a:off x="5447928" y="1268760"/>
              <a:ext cx="144000" cy="144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48" name="Google Shape;448;p6"/>
            <p:cNvSpPr/>
            <p:nvPr/>
          </p:nvSpPr>
          <p:spPr>
            <a:xfrm>
              <a:off x="5591944" y="800720"/>
              <a:ext cx="108000" cy="108000"/>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49" name="Google Shape;449;p6"/>
            <p:cNvCxnSpPr>
              <a:stCxn id="443" idx="4"/>
              <a:endCxn id="445" idx="7"/>
            </p:cNvCxnSpPr>
            <p:nvPr/>
          </p:nvCxnSpPr>
          <p:spPr>
            <a:xfrm>
              <a:off x="5843972" y="1052736"/>
              <a:ext cx="4500" cy="120300"/>
            </a:xfrm>
            <a:prstGeom prst="straightConnector1">
              <a:avLst/>
            </a:prstGeom>
            <a:noFill/>
            <a:ln w="12700" cap="flat" cmpd="sng">
              <a:solidFill>
                <a:schemeClr val="accent4"/>
              </a:solidFill>
              <a:prstDash val="solid"/>
              <a:miter lim="800000"/>
              <a:headEnd type="none" w="sm" len="sm"/>
              <a:tailEnd type="none" w="sm" len="sm"/>
            </a:ln>
          </p:spPr>
        </p:cxnSp>
        <p:cxnSp>
          <p:nvCxnSpPr>
            <p:cNvPr id="450" name="Google Shape;450;p6"/>
            <p:cNvCxnSpPr>
              <a:stCxn id="444" idx="6"/>
              <a:endCxn id="443" idx="3"/>
            </p:cNvCxnSpPr>
            <p:nvPr/>
          </p:nvCxnSpPr>
          <p:spPr>
            <a:xfrm rot="10800000" flipH="1">
              <a:off x="5591944" y="1021224"/>
              <a:ext cx="175800" cy="67500"/>
            </a:xfrm>
            <a:prstGeom prst="straightConnector1">
              <a:avLst/>
            </a:prstGeom>
            <a:noFill/>
            <a:ln w="12700" cap="flat" cmpd="sng">
              <a:solidFill>
                <a:schemeClr val="accent4"/>
              </a:solidFill>
              <a:prstDash val="solid"/>
              <a:miter lim="800000"/>
              <a:headEnd type="none" w="sm" len="sm"/>
              <a:tailEnd type="none" w="sm" len="sm"/>
            </a:ln>
          </p:spPr>
        </p:cxnSp>
        <p:cxnSp>
          <p:nvCxnSpPr>
            <p:cNvPr id="451" name="Google Shape;451;p6"/>
            <p:cNvCxnSpPr>
              <a:stCxn id="448" idx="4"/>
              <a:endCxn id="445" idx="0"/>
            </p:cNvCxnSpPr>
            <p:nvPr/>
          </p:nvCxnSpPr>
          <p:spPr>
            <a:xfrm>
              <a:off x="5645944" y="908720"/>
              <a:ext cx="126000" cy="232800"/>
            </a:xfrm>
            <a:prstGeom prst="straightConnector1">
              <a:avLst/>
            </a:prstGeom>
            <a:noFill/>
            <a:ln w="12700" cap="flat" cmpd="sng">
              <a:solidFill>
                <a:schemeClr val="accent4"/>
              </a:solidFill>
              <a:prstDash val="solid"/>
              <a:miter lim="800000"/>
              <a:headEnd type="none" w="sm" len="sm"/>
              <a:tailEnd type="none" w="sm" len="sm"/>
            </a:ln>
          </p:spPr>
        </p:cxnSp>
        <p:cxnSp>
          <p:nvCxnSpPr>
            <p:cNvPr id="452" name="Google Shape;452;p6"/>
            <p:cNvCxnSpPr>
              <a:stCxn id="444" idx="6"/>
              <a:endCxn id="446" idx="2"/>
            </p:cNvCxnSpPr>
            <p:nvPr/>
          </p:nvCxnSpPr>
          <p:spPr>
            <a:xfrm>
              <a:off x="5591944" y="1088724"/>
              <a:ext cx="360000" cy="36000"/>
            </a:xfrm>
            <a:prstGeom prst="straightConnector1">
              <a:avLst/>
            </a:prstGeom>
            <a:noFill/>
            <a:ln w="12700" cap="flat" cmpd="sng">
              <a:solidFill>
                <a:schemeClr val="accent4"/>
              </a:solidFill>
              <a:prstDash val="solid"/>
              <a:miter lim="800000"/>
              <a:headEnd type="none" w="sm" len="sm"/>
              <a:tailEnd type="none" w="sm" len="sm"/>
            </a:ln>
          </p:spPr>
        </p:cxnSp>
        <p:cxnSp>
          <p:nvCxnSpPr>
            <p:cNvPr id="453" name="Google Shape;453;p6"/>
            <p:cNvCxnSpPr>
              <a:stCxn id="447" idx="7"/>
              <a:endCxn id="445" idx="2"/>
            </p:cNvCxnSpPr>
            <p:nvPr/>
          </p:nvCxnSpPr>
          <p:spPr>
            <a:xfrm rot="10800000" flipH="1">
              <a:off x="5570840" y="1249648"/>
              <a:ext cx="93000" cy="40200"/>
            </a:xfrm>
            <a:prstGeom prst="straightConnector1">
              <a:avLst/>
            </a:prstGeom>
            <a:noFill/>
            <a:ln w="12700" cap="flat" cmpd="sng">
              <a:solidFill>
                <a:schemeClr val="accent4"/>
              </a:solidFill>
              <a:prstDash val="solid"/>
              <a:miter lim="800000"/>
              <a:headEnd type="none" w="sm" len="sm"/>
              <a:tailEnd type="none" w="sm" len="sm"/>
            </a:ln>
          </p:spPr>
        </p:cxnSp>
        <p:cxnSp>
          <p:nvCxnSpPr>
            <p:cNvPr id="454" name="Google Shape;454;p6"/>
            <p:cNvCxnSpPr>
              <a:stCxn id="448" idx="4"/>
              <a:endCxn id="447" idx="7"/>
            </p:cNvCxnSpPr>
            <p:nvPr/>
          </p:nvCxnSpPr>
          <p:spPr>
            <a:xfrm flipH="1">
              <a:off x="5570944" y="908720"/>
              <a:ext cx="75000" cy="381000"/>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55" name="Google Shape;455;p6"/>
          <p:cNvGrpSpPr/>
          <p:nvPr/>
        </p:nvGrpSpPr>
        <p:grpSpPr>
          <a:xfrm>
            <a:off x="2043939" y="2092197"/>
            <a:ext cx="720064" cy="612040"/>
            <a:chOff x="5375920" y="800720"/>
            <a:chExt cx="720064" cy="612040"/>
          </a:xfrm>
        </p:grpSpPr>
        <p:sp>
          <p:nvSpPr>
            <p:cNvPr id="456" name="Google Shape;456;p6"/>
            <p:cNvSpPr/>
            <p:nvPr/>
          </p:nvSpPr>
          <p:spPr>
            <a:xfrm>
              <a:off x="5735960" y="836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7" name="Google Shape;457;p6"/>
            <p:cNvSpPr/>
            <p:nvPr/>
          </p:nvSpPr>
          <p:spPr>
            <a:xfrm>
              <a:off x="5375920" y="9807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8" name="Google Shape;458;p6"/>
            <p:cNvSpPr/>
            <p:nvPr/>
          </p:nvSpPr>
          <p:spPr>
            <a:xfrm>
              <a:off x="5663952" y="1141512"/>
              <a:ext cx="216024" cy="216024"/>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59" name="Google Shape;459;p6"/>
            <p:cNvSpPr/>
            <p:nvPr/>
          </p:nvSpPr>
          <p:spPr>
            <a:xfrm>
              <a:off x="5951984" y="1052736"/>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0" name="Google Shape;460;p6"/>
            <p:cNvSpPr/>
            <p:nvPr/>
          </p:nvSpPr>
          <p:spPr>
            <a:xfrm>
              <a:off x="5447928" y="1268760"/>
              <a:ext cx="144000" cy="144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61" name="Google Shape;461;p6"/>
            <p:cNvSpPr/>
            <p:nvPr/>
          </p:nvSpPr>
          <p:spPr>
            <a:xfrm>
              <a:off x="5591944" y="800720"/>
              <a:ext cx="108000" cy="108000"/>
            </a:xfrm>
            <a:prstGeom prst="ellipse">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62" name="Google Shape;462;p6"/>
            <p:cNvCxnSpPr>
              <a:stCxn id="456" idx="4"/>
              <a:endCxn id="458" idx="7"/>
            </p:cNvCxnSpPr>
            <p:nvPr/>
          </p:nvCxnSpPr>
          <p:spPr>
            <a:xfrm>
              <a:off x="5843972" y="1052736"/>
              <a:ext cx="4500" cy="120300"/>
            </a:xfrm>
            <a:prstGeom prst="straightConnector1">
              <a:avLst/>
            </a:prstGeom>
            <a:noFill/>
            <a:ln w="12700" cap="flat" cmpd="sng">
              <a:solidFill>
                <a:schemeClr val="accent3"/>
              </a:solidFill>
              <a:prstDash val="solid"/>
              <a:miter lim="800000"/>
              <a:headEnd type="none" w="sm" len="sm"/>
              <a:tailEnd type="none" w="sm" len="sm"/>
            </a:ln>
          </p:spPr>
        </p:cxnSp>
        <p:cxnSp>
          <p:nvCxnSpPr>
            <p:cNvPr id="463" name="Google Shape;463;p6"/>
            <p:cNvCxnSpPr>
              <a:stCxn id="457" idx="6"/>
              <a:endCxn id="456" idx="3"/>
            </p:cNvCxnSpPr>
            <p:nvPr/>
          </p:nvCxnSpPr>
          <p:spPr>
            <a:xfrm rot="10800000" flipH="1">
              <a:off x="5591944" y="1021224"/>
              <a:ext cx="175800" cy="67500"/>
            </a:xfrm>
            <a:prstGeom prst="straightConnector1">
              <a:avLst/>
            </a:prstGeom>
            <a:noFill/>
            <a:ln w="12700" cap="flat" cmpd="sng">
              <a:solidFill>
                <a:schemeClr val="accent3"/>
              </a:solidFill>
              <a:prstDash val="solid"/>
              <a:miter lim="800000"/>
              <a:headEnd type="none" w="sm" len="sm"/>
              <a:tailEnd type="none" w="sm" len="sm"/>
            </a:ln>
          </p:spPr>
        </p:cxnSp>
        <p:cxnSp>
          <p:nvCxnSpPr>
            <p:cNvPr id="464" name="Google Shape;464;p6"/>
            <p:cNvCxnSpPr>
              <a:stCxn id="461" idx="4"/>
              <a:endCxn id="458" idx="0"/>
            </p:cNvCxnSpPr>
            <p:nvPr/>
          </p:nvCxnSpPr>
          <p:spPr>
            <a:xfrm>
              <a:off x="5645944" y="908720"/>
              <a:ext cx="126000" cy="232800"/>
            </a:xfrm>
            <a:prstGeom prst="straightConnector1">
              <a:avLst/>
            </a:prstGeom>
            <a:noFill/>
            <a:ln w="12700" cap="flat" cmpd="sng">
              <a:solidFill>
                <a:schemeClr val="accent3"/>
              </a:solidFill>
              <a:prstDash val="solid"/>
              <a:miter lim="800000"/>
              <a:headEnd type="none" w="sm" len="sm"/>
              <a:tailEnd type="none" w="sm" len="sm"/>
            </a:ln>
          </p:spPr>
        </p:cxnSp>
        <p:cxnSp>
          <p:nvCxnSpPr>
            <p:cNvPr id="465" name="Google Shape;465;p6"/>
            <p:cNvCxnSpPr>
              <a:stCxn id="457" idx="6"/>
              <a:endCxn id="459" idx="2"/>
            </p:cNvCxnSpPr>
            <p:nvPr/>
          </p:nvCxnSpPr>
          <p:spPr>
            <a:xfrm>
              <a:off x="5591944" y="1088724"/>
              <a:ext cx="360000" cy="36000"/>
            </a:xfrm>
            <a:prstGeom prst="straightConnector1">
              <a:avLst/>
            </a:prstGeom>
            <a:noFill/>
            <a:ln w="12700" cap="flat" cmpd="sng">
              <a:solidFill>
                <a:schemeClr val="accent3"/>
              </a:solidFill>
              <a:prstDash val="solid"/>
              <a:miter lim="800000"/>
              <a:headEnd type="none" w="sm" len="sm"/>
              <a:tailEnd type="none" w="sm" len="sm"/>
            </a:ln>
          </p:spPr>
        </p:cxnSp>
        <p:cxnSp>
          <p:nvCxnSpPr>
            <p:cNvPr id="466" name="Google Shape;466;p6"/>
            <p:cNvCxnSpPr>
              <a:stCxn id="460" idx="7"/>
              <a:endCxn id="458" idx="2"/>
            </p:cNvCxnSpPr>
            <p:nvPr/>
          </p:nvCxnSpPr>
          <p:spPr>
            <a:xfrm rot="10800000" flipH="1">
              <a:off x="5570840" y="1249648"/>
              <a:ext cx="93000" cy="40200"/>
            </a:xfrm>
            <a:prstGeom prst="straightConnector1">
              <a:avLst/>
            </a:prstGeom>
            <a:noFill/>
            <a:ln w="12700" cap="flat" cmpd="sng">
              <a:solidFill>
                <a:schemeClr val="accent3"/>
              </a:solidFill>
              <a:prstDash val="solid"/>
              <a:miter lim="800000"/>
              <a:headEnd type="none" w="sm" len="sm"/>
              <a:tailEnd type="none" w="sm" len="sm"/>
            </a:ln>
          </p:spPr>
        </p:cxnSp>
        <p:cxnSp>
          <p:nvCxnSpPr>
            <p:cNvPr id="467" name="Google Shape;467;p6"/>
            <p:cNvCxnSpPr>
              <a:stCxn id="461" idx="4"/>
              <a:endCxn id="460" idx="7"/>
            </p:cNvCxnSpPr>
            <p:nvPr/>
          </p:nvCxnSpPr>
          <p:spPr>
            <a:xfrm flipH="1">
              <a:off x="5570944" y="908720"/>
              <a:ext cx="75000" cy="38100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68" name="Google Shape;468;p6"/>
          <p:cNvGrpSpPr/>
          <p:nvPr/>
        </p:nvGrpSpPr>
        <p:grpSpPr>
          <a:xfrm>
            <a:off x="2866572" y="2092197"/>
            <a:ext cx="720064" cy="612040"/>
            <a:chOff x="5375920" y="800720"/>
            <a:chExt cx="720064" cy="612040"/>
          </a:xfrm>
        </p:grpSpPr>
        <p:sp>
          <p:nvSpPr>
            <p:cNvPr id="469" name="Google Shape;469;p6"/>
            <p:cNvSpPr/>
            <p:nvPr/>
          </p:nvSpPr>
          <p:spPr>
            <a:xfrm>
              <a:off x="5735960" y="836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0" name="Google Shape;470;p6"/>
            <p:cNvSpPr/>
            <p:nvPr/>
          </p:nvSpPr>
          <p:spPr>
            <a:xfrm>
              <a:off x="5375920" y="9807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1" name="Google Shape;471;p6"/>
            <p:cNvSpPr/>
            <p:nvPr/>
          </p:nvSpPr>
          <p:spPr>
            <a:xfrm>
              <a:off x="5663952" y="1141512"/>
              <a:ext cx="216024" cy="216024"/>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2" name="Google Shape;472;p6"/>
            <p:cNvSpPr/>
            <p:nvPr/>
          </p:nvSpPr>
          <p:spPr>
            <a:xfrm>
              <a:off x="5951984" y="1052736"/>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3" name="Google Shape;473;p6"/>
            <p:cNvSpPr/>
            <p:nvPr/>
          </p:nvSpPr>
          <p:spPr>
            <a:xfrm>
              <a:off x="5447928" y="1268760"/>
              <a:ext cx="144000" cy="144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74" name="Google Shape;474;p6"/>
            <p:cNvSpPr/>
            <p:nvPr/>
          </p:nvSpPr>
          <p:spPr>
            <a:xfrm>
              <a:off x="5591944" y="800720"/>
              <a:ext cx="108000" cy="108000"/>
            </a:xfrm>
            <a:prstGeom prst="ellipse">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75" name="Google Shape;475;p6"/>
            <p:cNvCxnSpPr>
              <a:stCxn id="469" idx="4"/>
              <a:endCxn id="471" idx="7"/>
            </p:cNvCxnSpPr>
            <p:nvPr/>
          </p:nvCxnSpPr>
          <p:spPr>
            <a:xfrm>
              <a:off x="5843972" y="1052736"/>
              <a:ext cx="4500" cy="120300"/>
            </a:xfrm>
            <a:prstGeom prst="straightConnector1">
              <a:avLst/>
            </a:prstGeom>
            <a:noFill/>
            <a:ln w="12700" cap="flat" cmpd="sng">
              <a:solidFill>
                <a:srgbClr val="00B0F0"/>
              </a:solidFill>
              <a:prstDash val="solid"/>
              <a:miter lim="800000"/>
              <a:headEnd type="none" w="sm" len="sm"/>
              <a:tailEnd type="none" w="sm" len="sm"/>
            </a:ln>
          </p:spPr>
        </p:cxnSp>
        <p:cxnSp>
          <p:nvCxnSpPr>
            <p:cNvPr id="476" name="Google Shape;476;p6"/>
            <p:cNvCxnSpPr>
              <a:stCxn id="470" idx="6"/>
              <a:endCxn id="469" idx="3"/>
            </p:cNvCxnSpPr>
            <p:nvPr/>
          </p:nvCxnSpPr>
          <p:spPr>
            <a:xfrm rot="10800000" flipH="1">
              <a:off x="5591944" y="1021224"/>
              <a:ext cx="175800" cy="67500"/>
            </a:xfrm>
            <a:prstGeom prst="straightConnector1">
              <a:avLst/>
            </a:prstGeom>
            <a:noFill/>
            <a:ln w="12700" cap="flat" cmpd="sng">
              <a:solidFill>
                <a:srgbClr val="00B0F0"/>
              </a:solidFill>
              <a:prstDash val="solid"/>
              <a:miter lim="800000"/>
              <a:headEnd type="none" w="sm" len="sm"/>
              <a:tailEnd type="none" w="sm" len="sm"/>
            </a:ln>
          </p:spPr>
        </p:cxnSp>
        <p:cxnSp>
          <p:nvCxnSpPr>
            <p:cNvPr id="477" name="Google Shape;477;p6"/>
            <p:cNvCxnSpPr>
              <a:stCxn id="474" idx="4"/>
              <a:endCxn id="471" idx="0"/>
            </p:cNvCxnSpPr>
            <p:nvPr/>
          </p:nvCxnSpPr>
          <p:spPr>
            <a:xfrm>
              <a:off x="5645944" y="908720"/>
              <a:ext cx="126000" cy="232800"/>
            </a:xfrm>
            <a:prstGeom prst="straightConnector1">
              <a:avLst/>
            </a:prstGeom>
            <a:noFill/>
            <a:ln w="12700" cap="flat" cmpd="sng">
              <a:solidFill>
                <a:srgbClr val="00B0F0"/>
              </a:solidFill>
              <a:prstDash val="solid"/>
              <a:miter lim="800000"/>
              <a:headEnd type="none" w="sm" len="sm"/>
              <a:tailEnd type="none" w="sm" len="sm"/>
            </a:ln>
          </p:spPr>
        </p:cxnSp>
        <p:cxnSp>
          <p:nvCxnSpPr>
            <p:cNvPr id="478" name="Google Shape;478;p6"/>
            <p:cNvCxnSpPr>
              <a:stCxn id="470" idx="6"/>
              <a:endCxn id="472" idx="2"/>
            </p:cNvCxnSpPr>
            <p:nvPr/>
          </p:nvCxnSpPr>
          <p:spPr>
            <a:xfrm>
              <a:off x="5591944" y="1088724"/>
              <a:ext cx="360000" cy="36000"/>
            </a:xfrm>
            <a:prstGeom prst="straightConnector1">
              <a:avLst/>
            </a:prstGeom>
            <a:noFill/>
            <a:ln w="12700" cap="flat" cmpd="sng">
              <a:solidFill>
                <a:srgbClr val="00B0F0"/>
              </a:solidFill>
              <a:prstDash val="solid"/>
              <a:miter lim="800000"/>
              <a:headEnd type="none" w="sm" len="sm"/>
              <a:tailEnd type="none" w="sm" len="sm"/>
            </a:ln>
          </p:spPr>
        </p:cxnSp>
        <p:cxnSp>
          <p:nvCxnSpPr>
            <p:cNvPr id="479" name="Google Shape;479;p6"/>
            <p:cNvCxnSpPr>
              <a:stCxn id="473" idx="7"/>
              <a:endCxn id="471" idx="2"/>
            </p:cNvCxnSpPr>
            <p:nvPr/>
          </p:nvCxnSpPr>
          <p:spPr>
            <a:xfrm rot="10800000" flipH="1">
              <a:off x="5570840" y="1249648"/>
              <a:ext cx="93000" cy="40200"/>
            </a:xfrm>
            <a:prstGeom prst="straightConnector1">
              <a:avLst/>
            </a:prstGeom>
            <a:noFill/>
            <a:ln w="12700" cap="flat" cmpd="sng">
              <a:solidFill>
                <a:srgbClr val="00B0F0"/>
              </a:solidFill>
              <a:prstDash val="solid"/>
              <a:miter lim="800000"/>
              <a:headEnd type="none" w="sm" len="sm"/>
              <a:tailEnd type="none" w="sm" len="sm"/>
            </a:ln>
          </p:spPr>
        </p:cxnSp>
        <p:cxnSp>
          <p:nvCxnSpPr>
            <p:cNvPr id="480" name="Google Shape;480;p6"/>
            <p:cNvCxnSpPr>
              <a:stCxn id="474" idx="4"/>
              <a:endCxn id="473" idx="7"/>
            </p:cNvCxnSpPr>
            <p:nvPr/>
          </p:nvCxnSpPr>
          <p:spPr>
            <a:xfrm flipH="1">
              <a:off x="5570944" y="908720"/>
              <a:ext cx="75000" cy="381000"/>
            </a:xfrm>
            <a:prstGeom prst="straightConnector1">
              <a:avLst/>
            </a:prstGeom>
            <a:noFill/>
            <a:ln w="12700" cap="flat" cmpd="sng">
              <a:solidFill>
                <a:srgbClr val="00B0F0"/>
              </a:solidFill>
              <a:prstDash val="solid"/>
              <a:miter lim="800000"/>
              <a:headEnd type="none" w="sm" len="sm"/>
              <a:tailEnd type="none" w="sm" len="sm"/>
            </a:ln>
          </p:spPr>
        </p:cxnSp>
      </p:grpSp>
      <p:grpSp>
        <p:nvGrpSpPr>
          <p:cNvPr id="481" name="Google Shape;481;p6"/>
          <p:cNvGrpSpPr/>
          <p:nvPr/>
        </p:nvGrpSpPr>
        <p:grpSpPr>
          <a:xfrm>
            <a:off x="3689205" y="2092197"/>
            <a:ext cx="720064" cy="612040"/>
            <a:chOff x="5375920" y="800720"/>
            <a:chExt cx="720064" cy="612040"/>
          </a:xfrm>
        </p:grpSpPr>
        <p:sp>
          <p:nvSpPr>
            <p:cNvPr id="482" name="Google Shape;482;p6"/>
            <p:cNvSpPr/>
            <p:nvPr/>
          </p:nvSpPr>
          <p:spPr>
            <a:xfrm>
              <a:off x="5735960" y="836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3" name="Google Shape;483;p6"/>
            <p:cNvSpPr/>
            <p:nvPr/>
          </p:nvSpPr>
          <p:spPr>
            <a:xfrm>
              <a:off x="5375920" y="9807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4" name="Google Shape;484;p6"/>
            <p:cNvSpPr/>
            <p:nvPr/>
          </p:nvSpPr>
          <p:spPr>
            <a:xfrm>
              <a:off x="5663952" y="1141512"/>
              <a:ext cx="216024" cy="216024"/>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5" name="Google Shape;485;p6"/>
            <p:cNvSpPr/>
            <p:nvPr/>
          </p:nvSpPr>
          <p:spPr>
            <a:xfrm>
              <a:off x="5951984" y="1052736"/>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6" name="Google Shape;486;p6"/>
            <p:cNvSpPr/>
            <p:nvPr/>
          </p:nvSpPr>
          <p:spPr>
            <a:xfrm>
              <a:off x="5447928" y="1268760"/>
              <a:ext cx="144000" cy="144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7" name="Google Shape;487;p6"/>
            <p:cNvSpPr/>
            <p:nvPr/>
          </p:nvSpPr>
          <p:spPr>
            <a:xfrm>
              <a:off x="5591944" y="800720"/>
              <a:ext cx="108000" cy="1080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488" name="Google Shape;488;p6"/>
            <p:cNvCxnSpPr>
              <a:stCxn id="482" idx="4"/>
              <a:endCxn id="484" idx="7"/>
            </p:cNvCxnSpPr>
            <p:nvPr/>
          </p:nvCxnSpPr>
          <p:spPr>
            <a:xfrm>
              <a:off x="5843972" y="1052736"/>
              <a:ext cx="4500" cy="120300"/>
            </a:xfrm>
            <a:prstGeom prst="straightConnector1">
              <a:avLst/>
            </a:prstGeom>
            <a:noFill/>
            <a:ln w="12700" cap="flat" cmpd="sng">
              <a:solidFill>
                <a:srgbClr val="FF9900"/>
              </a:solidFill>
              <a:prstDash val="solid"/>
              <a:miter lim="800000"/>
              <a:headEnd type="none" w="sm" len="sm"/>
              <a:tailEnd type="none" w="sm" len="sm"/>
            </a:ln>
          </p:spPr>
        </p:cxnSp>
        <p:cxnSp>
          <p:nvCxnSpPr>
            <p:cNvPr id="489" name="Google Shape;489;p6"/>
            <p:cNvCxnSpPr>
              <a:stCxn id="483" idx="6"/>
              <a:endCxn id="482" idx="3"/>
            </p:cNvCxnSpPr>
            <p:nvPr/>
          </p:nvCxnSpPr>
          <p:spPr>
            <a:xfrm rot="10800000" flipH="1">
              <a:off x="5591944" y="1021224"/>
              <a:ext cx="175800" cy="67500"/>
            </a:xfrm>
            <a:prstGeom prst="straightConnector1">
              <a:avLst/>
            </a:prstGeom>
            <a:noFill/>
            <a:ln w="12700" cap="flat" cmpd="sng">
              <a:solidFill>
                <a:srgbClr val="FF9900"/>
              </a:solidFill>
              <a:prstDash val="solid"/>
              <a:miter lim="800000"/>
              <a:headEnd type="none" w="sm" len="sm"/>
              <a:tailEnd type="none" w="sm" len="sm"/>
            </a:ln>
          </p:spPr>
        </p:cxnSp>
        <p:cxnSp>
          <p:nvCxnSpPr>
            <p:cNvPr id="490" name="Google Shape;490;p6"/>
            <p:cNvCxnSpPr>
              <a:stCxn id="487" idx="4"/>
              <a:endCxn id="484" idx="0"/>
            </p:cNvCxnSpPr>
            <p:nvPr/>
          </p:nvCxnSpPr>
          <p:spPr>
            <a:xfrm>
              <a:off x="5645944" y="908720"/>
              <a:ext cx="126000" cy="232800"/>
            </a:xfrm>
            <a:prstGeom prst="straightConnector1">
              <a:avLst/>
            </a:prstGeom>
            <a:noFill/>
            <a:ln w="12700" cap="flat" cmpd="sng">
              <a:solidFill>
                <a:srgbClr val="FF9900"/>
              </a:solidFill>
              <a:prstDash val="solid"/>
              <a:miter lim="800000"/>
              <a:headEnd type="none" w="sm" len="sm"/>
              <a:tailEnd type="none" w="sm" len="sm"/>
            </a:ln>
          </p:spPr>
        </p:cxnSp>
        <p:cxnSp>
          <p:nvCxnSpPr>
            <p:cNvPr id="491" name="Google Shape;491;p6"/>
            <p:cNvCxnSpPr>
              <a:stCxn id="483" idx="6"/>
              <a:endCxn id="485" idx="2"/>
            </p:cNvCxnSpPr>
            <p:nvPr/>
          </p:nvCxnSpPr>
          <p:spPr>
            <a:xfrm>
              <a:off x="5591944" y="1088724"/>
              <a:ext cx="360000" cy="36000"/>
            </a:xfrm>
            <a:prstGeom prst="straightConnector1">
              <a:avLst/>
            </a:prstGeom>
            <a:noFill/>
            <a:ln w="12700" cap="flat" cmpd="sng">
              <a:solidFill>
                <a:srgbClr val="FF9900"/>
              </a:solidFill>
              <a:prstDash val="solid"/>
              <a:miter lim="800000"/>
              <a:headEnd type="none" w="sm" len="sm"/>
              <a:tailEnd type="none" w="sm" len="sm"/>
            </a:ln>
          </p:spPr>
        </p:cxnSp>
        <p:cxnSp>
          <p:nvCxnSpPr>
            <p:cNvPr id="492" name="Google Shape;492;p6"/>
            <p:cNvCxnSpPr>
              <a:stCxn id="486" idx="7"/>
              <a:endCxn id="484" idx="2"/>
            </p:cNvCxnSpPr>
            <p:nvPr/>
          </p:nvCxnSpPr>
          <p:spPr>
            <a:xfrm rot="10800000" flipH="1">
              <a:off x="5570840" y="1249648"/>
              <a:ext cx="93000" cy="40200"/>
            </a:xfrm>
            <a:prstGeom prst="straightConnector1">
              <a:avLst/>
            </a:prstGeom>
            <a:noFill/>
            <a:ln w="12700" cap="flat" cmpd="sng">
              <a:solidFill>
                <a:srgbClr val="FF9900"/>
              </a:solidFill>
              <a:prstDash val="solid"/>
              <a:miter lim="800000"/>
              <a:headEnd type="none" w="sm" len="sm"/>
              <a:tailEnd type="none" w="sm" len="sm"/>
            </a:ln>
          </p:spPr>
        </p:cxnSp>
        <p:cxnSp>
          <p:nvCxnSpPr>
            <p:cNvPr id="493" name="Google Shape;493;p6"/>
            <p:cNvCxnSpPr>
              <a:stCxn id="487" idx="4"/>
              <a:endCxn id="486" idx="7"/>
            </p:cNvCxnSpPr>
            <p:nvPr/>
          </p:nvCxnSpPr>
          <p:spPr>
            <a:xfrm flipH="1">
              <a:off x="5570944" y="908720"/>
              <a:ext cx="75000" cy="381000"/>
            </a:xfrm>
            <a:prstGeom prst="straightConnector1">
              <a:avLst/>
            </a:prstGeom>
            <a:noFill/>
            <a:ln w="12700" cap="flat" cmpd="sng">
              <a:solidFill>
                <a:srgbClr val="FF9900"/>
              </a:solidFill>
              <a:prstDash val="solid"/>
              <a:miter lim="800000"/>
              <a:headEnd type="none" w="sm" len="sm"/>
              <a:tailEnd type="none" w="sm" len="sm"/>
            </a:ln>
          </p:spPr>
        </p:cxnSp>
      </p:grpSp>
      <p:grpSp>
        <p:nvGrpSpPr>
          <p:cNvPr id="494" name="Google Shape;494;p6"/>
          <p:cNvGrpSpPr/>
          <p:nvPr/>
        </p:nvGrpSpPr>
        <p:grpSpPr>
          <a:xfrm>
            <a:off x="4511840" y="2092197"/>
            <a:ext cx="720064" cy="612040"/>
            <a:chOff x="5375920" y="800720"/>
            <a:chExt cx="720064" cy="612040"/>
          </a:xfrm>
        </p:grpSpPr>
        <p:sp>
          <p:nvSpPr>
            <p:cNvPr id="495" name="Google Shape;495;p6"/>
            <p:cNvSpPr/>
            <p:nvPr/>
          </p:nvSpPr>
          <p:spPr>
            <a:xfrm>
              <a:off x="5735960" y="836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6" name="Google Shape;496;p6"/>
            <p:cNvSpPr/>
            <p:nvPr/>
          </p:nvSpPr>
          <p:spPr>
            <a:xfrm>
              <a:off x="5375920" y="9807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7" name="Google Shape;497;p6"/>
            <p:cNvSpPr/>
            <p:nvPr/>
          </p:nvSpPr>
          <p:spPr>
            <a:xfrm>
              <a:off x="5663952" y="1141512"/>
              <a:ext cx="216024" cy="216024"/>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8" name="Google Shape;498;p6"/>
            <p:cNvSpPr/>
            <p:nvPr/>
          </p:nvSpPr>
          <p:spPr>
            <a:xfrm>
              <a:off x="5951984" y="1052736"/>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9" name="Google Shape;499;p6"/>
            <p:cNvSpPr/>
            <p:nvPr/>
          </p:nvSpPr>
          <p:spPr>
            <a:xfrm>
              <a:off x="5447928" y="1268760"/>
              <a:ext cx="144000" cy="144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0" name="Google Shape;500;p6"/>
            <p:cNvSpPr/>
            <p:nvPr/>
          </p:nvSpPr>
          <p:spPr>
            <a:xfrm>
              <a:off x="5591944" y="800720"/>
              <a:ext cx="108000" cy="108000"/>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501" name="Google Shape;501;p6"/>
            <p:cNvCxnSpPr>
              <a:stCxn id="495" idx="4"/>
              <a:endCxn id="497" idx="7"/>
            </p:cNvCxnSpPr>
            <p:nvPr/>
          </p:nvCxnSpPr>
          <p:spPr>
            <a:xfrm>
              <a:off x="5843972" y="1052736"/>
              <a:ext cx="4500" cy="120300"/>
            </a:xfrm>
            <a:prstGeom prst="straightConnector1">
              <a:avLst/>
            </a:prstGeom>
            <a:noFill/>
            <a:ln w="12700" cap="flat" cmpd="sng">
              <a:solidFill>
                <a:srgbClr val="C00000"/>
              </a:solidFill>
              <a:prstDash val="solid"/>
              <a:miter lim="800000"/>
              <a:headEnd type="none" w="sm" len="sm"/>
              <a:tailEnd type="none" w="sm" len="sm"/>
            </a:ln>
          </p:spPr>
        </p:cxnSp>
        <p:cxnSp>
          <p:nvCxnSpPr>
            <p:cNvPr id="502" name="Google Shape;502;p6"/>
            <p:cNvCxnSpPr>
              <a:stCxn id="496" idx="6"/>
              <a:endCxn id="495" idx="3"/>
            </p:cNvCxnSpPr>
            <p:nvPr/>
          </p:nvCxnSpPr>
          <p:spPr>
            <a:xfrm rot="10800000" flipH="1">
              <a:off x="5591944" y="1021224"/>
              <a:ext cx="175800" cy="67500"/>
            </a:xfrm>
            <a:prstGeom prst="straightConnector1">
              <a:avLst/>
            </a:prstGeom>
            <a:noFill/>
            <a:ln w="12700" cap="flat" cmpd="sng">
              <a:solidFill>
                <a:srgbClr val="C00000"/>
              </a:solidFill>
              <a:prstDash val="solid"/>
              <a:miter lim="800000"/>
              <a:headEnd type="none" w="sm" len="sm"/>
              <a:tailEnd type="none" w="sm" len="sm"/>
            </a:ln>
          </p:spPr>
        </p:cxnSp>
        <p:cxnSp>
          <p:nvCxnSpPr>
            <p:cNvPr id="503" name="Google Shape;503;p6"/>
            <p:cNvCxnSpPr>
              <a:stCxn id="500" idx="4"/>
              <a:endCxn id="497" idx="0"/>
            </p:cNvCxnSpPr>
            <p:nvPr/>
          </p:nvCxnSpPr>
          <p:spPr>
            <a:xfrm>
              <a:off x="5645944" y="908720"/>
              <a:ext cx="126000" cy="232800"/>
            </a:xfrm>
            <a:prstGeom prst="straightConnector1">
              <a:avLst/>
            </a:prstGeom>
            <a:noFill/>
            <a:ln w="12700" cap="flat" cmpd="sng">
              <a:solidFill>
                <a:srgbClr val="C00000"/>
              </a:solidFill>
              <a:prstDash val="solid"/>
              <a:miter lim="800000"/>
              <a:headEnd type="none" w="sm" len="sm"/>
              <a:tailEnd type="none" w="sm" len="sm"/>
            </a:ln>
          </p:spPr>
        </p:cxnSp>
        <p:cxnSp>
          <p:nvCxnSpPr>
            <p:cNvPr id="504" name="Google Shape;504;p6"/>
            <p:cNvCxnSpPr>
              <a:stCxn id="496" idx="6"/>
              <a:endCxn id="498" idx="2"/>
            </p:cNvCxnSpPr>
            <p:nvPr/>
          </p:nvCxnSpPr>
          <p:spPr>
            <a:xfrm>
              <a:off x="5591944" y="1088724"/>
              <a:ext cx="360000" cy="36000"/>
            </a:xfrm>
            <a:prstGeom prst="straightConnector1">
              <a:avLst/>
            </a:prstGeom>
            <a:noFill/>
            <a:ln w="12700" cap="flat" cmpd="sng">
              <a:solidFill>
                <a:srgbClr val="C00000"/>
              </a:solidFill>
              <a:prstDash val="solid"/>
              <a:miter lim="800000"/>
              <a:headEnd type="none" w="sm" len="sm"/>
              <a:tailEnd type="none" w="sm" len="sm"/>
            </a:ln>
          </p:spPr>
        </p:cxnSp>
        <p:cxnSp>
          <p:nvCxnSpPr>
            <p:cNvPr id="505" name="Google Shape;505;p6"/>
            <p:cNvCxnSpPr>
              <a:stCxn id="499" idx="7"/>
              <a:endCxn id="497" idx="2"/>
            </p:cNvCxnSpPr>
            <p:nvPr/>
          </p:nvCxnSpPr>
          <p:spPr>
            <a:xfrm rot="10800000" flipH="1">
              <a:off x="5570840" y="1249648"/>
              <a:ext cx="93000" cy="40200"/>
            </a:xfrm>
            <a:prstGeom prst="straightConnector1">
              <a:avLst/>
            </a:prstGeom>
            <a:noFill/>
            <a:ln w="12700" cap="flat" cmpd="sng">
              <a:solidFill>
                <a:srgbClr val="C00000"/>
              </a:solidFill>
              <a:prstDash val="solid"/>
              <a:miter lim="800000"/>
              <a:headEnd type="none" w="sm" len="sm"/>
              <a:tailEnd type="none" w="sm" len="sm"/>
            </a:ln>
          </p:spPr>
        </p:cxnSp>
        <p:cxnSp>
          <p:nvCxnSpPr>
            <p:cNvPr id="506" name="Google Shape;506;p6"/>
            <p:cNvCxnSpPr>
              <a:stCxn id="500" idx="4"/>
              <a:endCxn id="499" idx="7"/>
            </p:cNvCxnSpPr>
            <p:nvPr/>
          </p:nvCxnSpPr>
          <p:spPr>
            <a:xfrm flipH="1">
              <a:off x="5570944" y="908720"/>
              <a:ext cx="75000" cy="381000"/>
            </a:xfrm>
            <a:prstGeom prst="straightConnector1">
              <a:avLst/>
            </a:prstGeom>
            <a:noFill/>
            <a:ln w="12700" cap="flat" cmpd="sng">
              <a:solidFill>
                <a:srgbClr val="C00000"/>
              </a:solidFill>
              <a:prstDash val="solid"/>
              <a:miter lim="800000"/>
              <a:headEnd type="none" w="sm" len="sm"/>
              <a:tailEnd type="none" w="sm" len="sm"/>
            </a:ln>
          </p:spPr>
        </p:cxnSp>
      </p:grpSp>
      <p:grpSp>
        <p:nvGrpSpPr>
          <p:cNvPr id="507" name="Google Shape;507;p6"/>
          <p:cNvGrpSpPr/>
          <p:nvPr/>
        </p:nvGrpSpPr>
        <p:grpSpPr>
          <a:xfrm>
            <a:off x="2805482" y="5080501"/>
            <a:ext cx="432000" cy="432000"/>
            <a:chOff x="4217157" y="3563287"/>
            <a:chExt cx="432000" cy="432000"/>
          </a:xfrm>
        </p:grpSpPr>
        <p:sp>
          <p:nvSpPr>
            <p:cNvPr id="508" name="Google Shape;508;p6"/>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09" name="Google Shape;509;p6"/>
            <p:cNvPicPr preferRelativeResize="0"/>
            <p:nvPr/>
          </p:nvPicPr>
          <p:blipFill rotWithShape="1">
            <a:blip r:embed="rId3">
              <a:alphaModFix/>
            </a:blip>
            <a:srcRect/>
            <a:stretch/>
          </p:blipFill>
          <p:spPr>
            <a:xfrm>
              <a:off x="4278795" y="3624925"/>
              <a:ext cx="308725" cy="308725"/>
            </a:xfrm>
            <a:prstGeom prst="rect">
              <a:avLst/>
            </a:prstGeom>
            <a:noFill/>
            <a:ln>
              <a:noFill/>
            </a:ln>
          </p:spPr>
        </p:pic>
      </p:grpSp>
      <p:grpSp>
        <p:nvGrpSpPr>
          <p:cNvPr id="510" name="Google Shape;510;p6"/>
          <p:cNvGrpSpPr/>
          <p:nvPr/>
        </p:nvGrpSpPr>
        <p:grpSpPr>
          <a:xfrm>
            <a:off x="2015204" y="5584557"/>
            <a:ext cx="432000" cy="432000"/>
            <a:chOff x="4217157" y="3563287"/>
            <a:chExt cx="432000" cy="432000"/>
          </a:xfrm>
        </p:grpSpPr>
        <p:sp>
          <p:nvSpPr>
            <p:cNvPr id="511" name="Google Shape;511;p6"/>
            <p:cNvSpPr/>
            <p:nvPr/>
          </p:nvSpPr>
          <p:spPr>
            <a:xfrm>
              <a:off x="4217157" y="3563287"/>
              <a:ext cx="432000" cy="432000"/>
            </a:xfrm>
            <a:prstGeom prst="ellipse">
              <a:avLst/>
            </a:prstGeom>
            <a:solidFill>
              <a:srgbClr val="FFFFFF"/>
            </a:solidFill>
            <a:ln w="25400" cap="flat" cmpd="sng">
              <a:solidFill>
                <a:srgbClr val="799E2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2" name="Google Shape;512;p6"/>
            <p:cNvPicPr preferRelativeResize="0"/>
            <p:nvPr/>
          </p:nvPicPr>
          <p:blipFill rotWithShape="1">
            <a:blip r:embed="rId4">
              <a:alphaModFix/>
            </a:blip>
            <a:srcRect/>
            <a:stretch/>
          </p:blipFill>
          <p:spPr>
            <a:xfrm>
              <a:off x="4278795" y="3624925"/>
              <a:ext cx="308725" cy="308725"/>
            </a:xfrm>
            <a:prstGeom prst="rect">
              <a:avLst/>
            </a:prstGeom>
            <a:noFill/>
            <a:ln>
              <a:noFill/>
            </a:ln>
          </p:spPr>
        </p:pic>
      </p:grpSp>
      <p:grpSp>
        <p:nvGrpSpPr>
          <p:cNvPr id="513" name="Google Shape;513;p6"/>
          <p:cNvGrpSpPr/>
          <p:nvPr/>
        </p:nvGrpSpPr>
        <p:grpSpPr>
          <a:xfrm>
            <a:off x="2566673" y="5584557"/>
            <a:ext cx="432000" cy="432000"/>
            <a:chOff x="4217157" y="3563287"/>
            <a:chExt cx="432000" cy="432000"/>
          </a:xfrm>
        </p:grpSpPr>
        <p:sp>
          <p:nvSpPr>
            <p:cNvPr id="514" name="Google Shape;514;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5" name="Google Shape;515;p6"/>
            <p:cNvPicPr preferRelativeResize="0"/>
            <p:nvPr/>
          </p:nvPicPr>
          <p:blipFill rotWithShape="1">
            <a:blip r:embed="rId5">
              <a:alphaModFix/>
            </a:blip>
            <a:srcRect/>
            <a:stretch/>
          </p:blipFill>
          <p:spPr>
            <a:xfrm>
              <a:off x="4278795" y="3624925"/>
              <a:ext cx="308725" cy="308725"/>
            </a:xfrm>
            <a:prstGeom prst="rect">
              <a:avLst/>
            </a:prstGeom>
            <a:noFill/>
            <a:ln>
              <a:noFill/>
            </a:ln>
          </p:spPr>
        </p:pic>
      </p:grpSp>
      <p:grpSp>
        <p:nvGrpSpPr>
          <p:cNvPr id="516" name="Google Shape;516;p6"/>
          <p:cNvGrpSpPr/>
          <p:nvPr/>
        </p:nvGrpSpPr>
        <p:grpSpPr>
          <a:xfrm>
            <a:off x="3118142" y="5584557"/>
            <a:ext cx="432000" cy="432000"/>
            <a:chOff x="4217157" y="3563287"/>
            <a:chExt cx="432000" cy="432000"/>
          </a:xfrm>
        </p:grpSpPr>
        <p:sp>
          <p:nvSpPr>
            <p:cNvPr id="517" name="Google Shape;517;p6"/>
            <p:cNvSpPr/>
            <p:nvPr/>
          </p:nvSpPr>
          <p:spPr>
            <a:xfrm>
              <a:off x="4217157" y="3563287"/>
              <a:ext cx="432000" cy="432000"/>
            </a:xfrm>
            <a:prstGeom prst="ellipse">
              <a:avLst/>
            </a:prstGeom>
            <a:solidFill>
              <a:srgbClr val="FFFFFF"/>
            </a:solidFill>
            <a:ln w="25400" cap="flat" cmpd="sng">
              <a:solidFill>
                <a:srgbClr val="FF99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8" name="Google Shape;518;p6"/>
            <p:cNvPicPr preferRelativeResize="0"/>
            <p:nvPr/>
          </p:nvPicPr>
          <p:blipFill rotWithShape="1">
            <a:blip r:embed="rId6">
              <a:alphaModFix/>
            </a:blip>
            <a:srcRect/>
            <a:stretch/>
          </p:blipFill>
          <p:spPr>
            <a:xfrm>
              <a:off x="4278795" y="3624925"/>
              <a:ext cx="308725" cy="308725"/>
            </a:xfrm>
            <a:prstGeom prst="rect">
              <a:avLst/>
            </a:prstGeom>
            <a:noFill/>
            <a:ln>
              <a:noFill/>
            </a:ln>
          </p:spPr>
        </p:pic>
      </p:grpSp>
      <p:grpSp>
        <p:nvGrpSpPr>
          <p:cNvPr id="519" name="Google Shape;519;p6"/>
          <p:cNvGrpSpPr/>
          <p:nvPr/>
        </p:nvGrpSpPr>
        <p:grpSpPr>
          <a:xfrm>
            <a:off x="3669610" y="5584557"/>
            <a:ext cx="432000" cy="432000"/>
            <a:chOff x="4217157" y="3563287"/>
            <a:chExt cx="432000" cy="432000"/>
          </a:xfrm>
        </p:grpSpPr>
        <p:sp>
          <p:nvSpPr>
            <p:cNvPr id="520" name="Google Shape;520;p6"/>
            <p:cNvSpPr/>
            <p:nvPr/>
          </p:nvSpPr>
          <p:spPr>
            <a:xfrm>
              <a:off x="4217157" y="3563287"/>
              <a:ext cx="432000" cy="432000"/>
            </a:xfrm>
            <a:prstGeom prst="ellipse">
              <a:avLst/>
            </a:prstGeom>
            <a:solidFill>
              <a:srgbClr val="FFFFFF"/>
            </a:solidFill>
            <a:ln w="25400" cap="flat" cmpd="sng">
              <a:solidFill>
                <a:srgbClr val="A34E9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1" name="Google Shape;521;p6"/>
            <p:cNvPicPr preferRelativeResize="0"/>
            <p:nvPr/>
          </p:nvPicPr>
          <p:blipFill rotWithShape="1">
            <a:blip r:embed="rId7">
              <a:alphaModFix/>
            </a:blip>
            <a:srcRect/>
            <a:stretch/>
          </p:blipFill>
          <p:spPr>
            <a:xfrm>
              <a:off x="4278795" y="3624925"/>
              <a:ext cx="308725" cy="308725"/>
            </a:xfrm>
            <a:prstGeom prst="rect">
              <a:avLst/>
            </a:prstGeom>
            <a:noFill/>
            <a:ln>
              <a:noFill/>
            </a:ln>
          </p:spPr>
        </p:pic>
      </p:grpSp>
      <p:pic>
        <p:nvPicPr>
          <p:cNvPr id="525" name="Google Shape;525;p6"/>
          <p:cNvPicPr preferRelativeResize="0"/>
          <p:nvPr/>
        </p:nvPicPr>
        <p:blipFill rotWithShape="1">
          <a:blip r:embed="rId8">
            <a:alphaModFix/>
          </a:blip>
          <a:srcRect/>
          <a:stretch/>
        </p:blipFill>
        <p:spPr>
          <a:xfrm>
            <a:off x="3165521" y="3829932"/>
            <a:ext cx="432000" cy="432000"/>
          </a:xfrm>
          <a:prstGeom prst="rect">
            <a:avLst/>
          </a:prstGeom>
          <a:noFill/>
          <a:ln>
            <a:noFill/>
          </a:ln>
        </p:spPr>
      </p:pic>
      <p:cxnSp>
        <p:nvCxnSpPr>
          <p:cNvPr id="526" name="Google Shape;526;p6"/>
          <p:cNvCxnSpPr/>
          <p:nvPr/>
        </p:nvCxnSpPr>
        <p:spPr>
          <a:xfrm>
            <a:off x="4749698" y="2956265"/>
            <a:ext cx="12700" cy="2952328"/>
          </a:xfrm>
          <a:prstGeom prst="curvedConnector3">
            <a:avLst>
              <a:gd name="adj1" fmla="val 4845811"/>
            </a:avLst>
          </a:prstGeom>
          <a:noFill/>
          <a:ln w="187325" cap="flat" cmpd="sng">
            <a:solidFill>
              <a:srgbClr val="E1E6F5"/>
            </a:solidFill>
            <a:prstDash val="solid"/>
            <a:miter lim="800000"/>
            <a:headEnd type="triangle" w="sm" len="sm"/>
            <a:tailEnd type="triangle" w="sm" len="sm"/>
          </a:ln>
        </p:spPr>
      </p:cxnSp>
      <p:cxnSp>
        <p:nvCxnSpPr>
          <p:cNvPr id="527" name="Google Shape;527;p6"/>
          <p:cNvCxnSpPr/>
          <p:nvPr/>
        </p:nvCxnSpPr>
        <p:spPr>
          <a:xfrm>
            <a:off x="1365322" y="2956265"/>
            <a:ext cx="72008" cy="2952328"/>
          </a:xfrm>
          <a:prstGeom prst="curvedConnector3">
            <a:avLst>
              <a:gd name="adj1" fmla="val -877944"/>
            </a:avLst>
          </a:prstGeom>
          <a:noFill/>
          <a:ln w="187325" cap="flat" cmpd="sng">
            <a:solidFill>
              <a:srgbClr val="E1E6F5"/>
            </a:solidFill>
            <a:prstDash val="solid"/>
            <a:miter lim="800000"/>
            <a:headEnd type="triangle" w="sm" len="sm"/>
            <a:tailEnd type="triangle" w="sm" len="sm"/>
          </a:ln>
        </p:spPr>
      </p:cxnSp>
      <p:sp>
        <p:nvSpPr>
          <p:cNvPr id="528" name="Google Shape;528;p6"/>
          <p:cNvSpPr/>
          <p:nvPr/>
        </p:nvSpPr>
        <p:spPr>
          <a:xfrm>
            <a:off x="1797370" y="2829521"/>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9" name="Google Shape;529;p6"/>
          <p:cNvSpPr/>
          <p:nvPr/>
        </p:nvSpPr>
        <p:spPr>
          <a:xfrm rot="10800000">
            <a:off x="3957611" y="2776245"/>
            <a:ext cx="484632" cy="2703247"/>
          </a:xfrm>
          <a:prstGeom prst="downArrow">
            <a:avLst>
              <a:gd name="adj1" fmla="val 50000"/>
              <a:gd name="adj2" fmla="val 50000"/>
            </a:avLst>
          </a:prstGeom>
          <a:solidFill>
            <a:srgbClr val="E1E6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02" name="Ryhmä 101">
            <a:extLst>
              <a:ext uri="{FF2B5EF4-FFF2-40B4-BE49-F238E27FC236}">
                <a16:creationId xmlns:a16="http://schemas.microsoft.com/office/drawing/2014/main" id="{D7B034C0-9BC9-4D35-BCB7-8E20BBB9F14C}"/>
              </a:ext>
            </a:extLst>
          </p:cNvPr>
          <p:cNvGrpSpPr/>
          <p:nvPr/>
        </p:nvGrpSpPr>
        <p:grpSpPr>
          <a:xfrm>
            <a:off x="2574272" y="3781610"/>
            <a:ext cx="507303" cy="483955"/>
            <a:chOff x="899592" y="3147814"/>
            <a:chExt cx="432000" cy="432000"/>
          </a:xfrm>
        </p:grpSpPr>
        <p:sp>
          <p:nvSpPr>
            <p:cNvPr id="103" name="Ellipsi 102">
              <a:extLst>
                <a:ext uri="{FF2B5EF4-FFF2-40B4-BE49-F238E27FC236}">
                  <a16:creationId xmlns:a16="http://schemas.microsoft.com/office/drawing/2014/main" id="{B87417B0-E905-4592-A947-31A36E0EE0B0}"/>
                </a:ext>
              </a:extLst>
            </p:cNvPr>
            <p:cNvSpPr/>
            <p:nvPr/>
          </p:nvSpPr>
          <p:spPr>
            <a:xfrm>
              <a:off x="899592" y="3147814"/>
              <a:ext cx="432000" cy="432000"/>
            </a:xfrm>
            <a:prstGeom prst="ellipse">
              <a:avLst/>
            </a:prstGeom>
            <a:solidFill>
              <a:srgbClr val="FFFFFF"/>
            </a:solidFill>
            <a:ln w="25400" cap="flat" cmpd="sng" algn="ctr">
              <a:solidFill>
                <a:srgbClr val="5AB5EC"/>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a:ln>
                  <a:noFill/>
                </a:ln>
                <a:solidFill>
                  <a:prstClr val="white"/>
                </a:solidFill>
                <a:effectLst/>
                <a:uLnTx/>
                <a:uFillTx/>
                <a:latin typeface="Arial"/>
                <a:ea typeface="+mn-ea"/>
                <a:cs typeface="Arial"/>
                <a:sym typeface="Arial"/>
              </a:endParaRPr>
            </a:p>
          </p:txBody>
        </p:sp>
        <p:pic>
          <p:nvPicPr>
            <p:cNvPr id="104" name="Kuva 103">
              <a:extLst>
                <a:ext uri="{FF2B5EF4-FFF2-40B4-BE49-F238E27FC236}">
                  <a16:creationId xmlns:a16="http://schemas.microsoft.com/office/drawing/2014/main" id="{99EB5601-F4E0-46C6-953B-3E99F6572C6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899624" y="3219854"/>
              <a:ext cx="288000" cy="288000"/>
            </a:xfrm>
            <a:prstGeom prst="rect">
              <a:avLst/>
            </a:prstGeom>
          </p:spPr>
        </p:pic>
        <p:pic>
          <p:nvPicPr>
            <p:cNvPr id="105" name="Kuva 104">
              <a:extLst>
                <a:ext uri="{FF2B5EF4-FFF2-40B4-BE49-F238E27FC236}">
                  <a16:creationId xmlns:a16="http://schemas.microsoft.com/office/drawing/2014/main" id="{EEFAFEEE-A74D-49E9-A52C-31B613E89930}"/>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971632" y="3219854"/>
              <a:ext cx="288000" cy="288000"/>
            </a:xfrm>
            <a:prstGeom prst="rect">
              <a:avLst/>
            </a:prstGeom>
          </p:spPr>
        </p:pic>
        <p:pic>
          <p:nvPicPr>
            <p:cNvPr id="106" name="Kuva 105">
              <a:extLst>
                <a:ext uri="{FF2B5EF4-FFF2-40B4-BE49-F238E27FC236}">
                  <a16:creationId xmlns:a16="http://schemas.microsoft.com/office/drawing/2014/main" id="{F1039ADA-042B-4F5D-A680-82D9D4E43AD8}"/>
                </a:ext>
              </a:extLst>
            </p:cNvPr>
            <p:cNvPicPr>
              <a:picLocks noChangeAspect="1"/>
            </p:cNvPicPr>
            <p:nvPr/>
          </p:nvPicPr>
          <p:blipFill>
            <a:blip r:embed="rId9">
              <a:clrChange>
                <a:clrFrom>
                  <a:srgbClr val="FFFFFF"/>
                </a:clrFrom>
                <a:clrTo>
                  <a:srgbClr val="FFFFFF">
                    <a:alpha val="0"/>
                  </a:srgbClr>
                </a:clrTo>
              </a:clrChange>
              <a:duotone>
                <a:srgbClr val="5AB5EC">
                  <a:shade val="45000"/>
                  <a:satMod val="135000"/>
                </a:srgbClr>
                <a:prstClr val="white"/>
              </a:duotone>
            </a:blip>
            <a:stretch>
              <a:fillRect/>
            </a:stretch>
          </p:blipFill>
          <p:spPr>
            <a:xfrm>
              <a:off x="1043592" y="3219854"/>
              <a:ext cx="288000" cy="288000"/>
            </a:xfrm>
            <a:prstGeom prst="rect">
              <a:avLst/>
            </a:prstGeom>
          </p:spPr>
        </p:pic>
      </p:grpSp>
      <p:sp>
        <p:nvSpPr>
          <p:cNvPr id="98" name="Suorakulmio 97">
            <a:extLst>
              <a:ext uri="{FF2B5EF4-FFF2-40B4-BE49-F238E27FC236}">
                <a16:creationId xmlns:a16="http://schemas.microsoft.com/office/drawing/2014/main" id="{D93DCCEE-8BAB-4094-9305-1671ABA18D7A}"/>
              </a:ext>
            </a:extLst>
          </p:cNvPr>
          <p:cNvSpPr/>
          <p:nvPr/>
        </p:nvSpPr>
        <p:spPr>
          <a:xfrm>
            <a:off x="5724872" y="1351127"/>
            <a:ext cx="6216711" cy="4995081"/>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144000" bIns="144000" rtlCol="0" anchor="ctr"/>
          <a:lstStyle/>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valitsevat seurattavakseen lainvalmistelun tehtävänsä puitteissa. Seurantatehtävä kirjataan syötteeksi käsittelyyn.</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Sihteeristö vastaanottaa syötteen ja jatkojalostaa sitä yhteistyössä asetettujen ryhmien kanssa. Sihteeristö ja asetetut ryhmät sopivat tarpeenmukaisesta käsittelytavasta. Tarvittaessa koordinaatioryhmästä haetaan asiantuntija-apua.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Yhteistyössä koordinaatioryhmän kanssa sihteeristö käsittelee syötettä tarpeenmukaisten verkostojen ja ekosysteemien kanssa. Asetetut ryhmät pidetään ajan tasalla ja tarvittaessa mukana käsittelyssä. Käsittelyyn aktivoidaan myös muita tarpeenmukaisia asiantuntijoita, verkostoja ja ekosysteemejä.</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Asetetut ryhmät tekevät tarvittaessa linjauksia ja suosituksia.</a:t>
            </a:r>
          </a:p>
          <a:p>
            <a:pPr marL="457200" lvl="0" indent="-342900">
              <a:lnSpc>
                <a:spcPct val="90000"/>
              </a:lnSpc>
              <a:spcBef>
                <a:spcPts val="600"/>
              </a:spcBef>
              <a:buClr>
                <a:srgbClr val="365ABD"/>
              </a:buClr>
              <a:buSzPts val="1800"/>
              <a:buAutoNum type="arabicParenR"/>
            </a:pPr>
            <a:r>
              <a:rPr lang="fi-FI" sz="1700" dirty="0">
                <a:solidFill>
                  <a:srgbClr val="000000"/>
                </a:solidFill>
                <a:cs typeface="Arial"/>
              </a:rPr>
              <a:t>Linjauksista ja suosituksista viestitään avoimesti, läpinäkyvästi ja tarpeenmukaisesti.</a:t>
            </a:r>
          </a:p>
        </p:txBody>
      </p:sp>
      <p:sp>
        <p:nvSpPr>
          <p:cNvPr id="2" name="Ellipsi 1">
            <a:extLst>
              <a:ext uri="{FF2B5EF4-FFF2-40B4-BE49-F238E27FC236}">
                <a16:creationId xmlns:a16="http://schemas.microsoft.com/office/drawing/2014/main" id="{3025A93C-0B70-4DA7-A7BE-95F811F71864}"/>
              </a:ext>
            </a:extLst>
          </p:cNvPr>
          <p:cNvSpPr/>
          <p:nvPr/>
        </p:nvSpPr>
        <p:spPr>
          <a:xfrm>
            <a:off x="1696353" y="506705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1</a:t>
            </a:r>
          </a:p>
        </p:txBody>
      </p:sp>
      <p:sp>
        <p:nvSpPr>
          <p:cNvPr id="100" name="Ellipsi 99">
            <a:extLst>
              <a:ext uri="{FF2B5EF4-FFF2-40B4-BE49-F238E27FC236}">
                <a16:creationId xmlns:a16="http://schemas.microsoft.com/office/drawing/2014/main" id="{20CD9EC1-00FB-4D83-AD2C-35CDD8E3587F}"/>
              </a:ext>
            </a:extLst>
          </p:cNvPr>
          <p:cNvSpPr/>
          <p:nvPr/>
        </p:nvSpPr>
        <p:spPr>
          <a:xfrm>
            <a:off x="1598431" y="3728313"/>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2</a:t>
            </a:r>
          </a:p>
        </p:txBody>
      </p:sp>
      <p:sp>
        <p:nvSpPr>
          <p:cNvPr id="101" name="Ellipsi 100">
            <a:extLst>
              <a:ext uri="{FF2B5EF4-FFF2-40B4-BE49-F238E27FC236}">
                <a16:creationId xmlns:a16="http://schemas.microsoft.com/office/drawing/2014/main" id="{B7F807D8-C3EF-44F4-91D7-F202BF054DA2}"/>
              </a:ext>
            </a:extLst>
          </p:cNvPr>
          <p:cNvSpPr/>
          <p:nvPr/>
        </p:nvSpPr>
        <p:spPr>
          <a:xfrm>
            <a:off x="2410673" y="2488985"/>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3</a:t>
            </a:r>
          </a:p>
        </p:txBody>
      </p:sp>
      <p:sp>
        <p:nvSpPr>
          <p:cNvPr id="107" name="Ellipsi 106">
            <a:extLst>
              <a:ext uri="{FF2B5EF4-FFF2-40B4-BE49-F238E27FC236}">
                <a16:creationId xmlns:a16="http://schemas.microsoft.com/office/drawing/2014/main" id="{80E7AE28-F412-45BE-B0D3-1B1B738445C8}"/>
              </a:ext>
            </a:extLst>
          </p:cNvPr>
          <p:cNvSpPr/>
          <p:nvPr/>
        </p:nvSpPr>
        <p:spPr>
          <a:xfrm>
            <a:off x="3125046" y="5062910"/>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4</a:t>
            </a:r>
          </a:p>
        </p:txBody>
      </p:sp>
      <p:sp>
        <p:nvSpPr>
          <p:cNvPr id="108" name="Ellipsi 107">
            <a:extLst>
              <a:ext uri="{FF2B5EF4-FFF2-40B4-BE49-F238E27FC236}">
                <a16:creationId xmlns:a16="http://schemas.microsoft.com/office/drawing/2014/main" id="{57EBE1B8-0D11-4E91-AB53-50BBA8C07B1A}"/>
              </a:ext>
            </a:extLst>
          </p:cNvPr>
          <p:cNvSpPr/>
          <p:nvPr/>
        </p:nvSpPr>
        <p:spPr>
          <a:xfrm>
            <a:off x="4246835" y="3637594"/>
            <a:ext cx="753750" cy="753750"/>
          </a:xfrm>
          <a:prstGeom prst="ellipse">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fi-FI" sz="4400" dirty="0"/>
              <a:t>5</a:t>
            </a:r>
          </a:p>
        </p:txBody>
      </p:sp>
    </p:spTree>
    <p:extLst>
      <p:ext uri="{BB962C8B-B14F-4D97-AF65-F5344CB8AC3E}">
        <p14:creationId xmlns:p14="http://schemas.microsoft.com/office/powerpoint/2010/main" val="463257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2046" name="Google Shape;2046;p32"/>
          <p:cNvSpPr txBox="1">
            <a:spLocks noGrp="1"/>
          </p:cNvSpPr>
          <p:nvPr>
            <p:ph type="title"/>
          </p:nvPr>
        </p:nvSpPr>
        <p:spPr>
          <a:xfrm>
            <a:off x="2059289" y="2996952"/>
            <a:ext cx="6293141" cy="1131496"/>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chemeClr val="lt1"/>
              </a:buClr>
              <a:buSzPts val="3700"/>
              <a:buFont typeface="Arial Narrow"/>
              <a:buNone/>
            </a:pPr>
            <a:r>
              <a:rPr lang="fi-FI" dirty="0"/>
              <a:t>Lisätietoa ja yhteydenotot</a:t>
            </a:r>
            <a:endParaRPr dirty="0"/>
          </a:p>
        </p:txBody>
      </p:sp>
      <p:sp>
        <p:nvSpPr>
          <p:cNvPr id="2047" name="Google Shape;2047;p32"/>
          <p:cNvSpPr txBox="1">
            <a:spLocks noGrp="1"/>
          </p:cNvSpPr>
          <p:nvPr>
            <p:ph type="body" idx="1"/>
          </p:nvPr>
        </p:nvSpPr>
        <p:spPr>
          <a:xfrm>
            <a:off x="2059290" y="4380932"/>
            <a:ext cx="6634334" cy="119077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300"/>
              <a:buNone/>
            </a:pPr>
            <a:r>
              <a:rPr lang="fi-FI" sz="1800" dirty="0">
                <a:solidFill>
                  <a:srgbClr val="FF0000"/>
                </a:solidFill>
              </a:rPr>
              <a:t>Yhteystiedot</a:t>
            </a:r>
            <a:endParaRPr sz="1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7f30ea1491_1_19"/>
          <p:cNvSpPr txBox="1">
            <a:spLocks noGrp="1"/>
          </p:cNvSpPr>
          <p:nvPr>
            <p:ph type="title"/>
          </p:nvPr>
        </p:nvSpPr>
        <p:spPr>
          <a:xfrm>
            <a:off x="653099" y="193837"/>
            <a:ext cx="9840600" cy="786900"/>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dk2"/>
              </a:buClr>
              <a:buSzPts val="3600"/>
              <a:buFont typeface="Arial Narrow"/>
              <a:buNone/>
            </a:pPr>
            <a:r>
              <a:rPr lang="fi-FI"/>
              <a:t>Yhteistyön järjestämisvastuu (TiHL 7 §)</a:t>
            </a:r>
            <a:endParaRPr>
              <a:solidFill>
                <a:srgbClr val="FF0000"/>
              </a:solidFill>
            </a:endParaRPr>
          </a:p>
        </p:txBody>
      </p:sp>
      <p:sp>
        <p:nvSpPr>
          <p:cNvPr id="582" name="Google Shape;582;g7f30ea1491_1_19"/>
          <p:cNvSpPr txBox="1">
            <a:spLocks noGrp="1"/>
          </p:cNvSpPr>
          <p:nvPr>
            <p:ph type="body" idx="1"/>
          </p:nvPr>
        </p:nvSpPr>
        <p:spPr>
          <a:xfrm>
            <a:off x="527381" y="1196752"/>
            <a:ext cx="10800600" cy="5280600"/>
          </a:xfrm>
          <a:prstGeom prst="rect">
            <a:avLst/>
          </a:prstGeom>
          <a:noFill/>
          <a:ln>
            <a:noFill/>
          </a:ln>
        </p:spPr>
        <p:txBody>
          <a:bodyPr spcFirstLastPara="1" wrap="square" lIns="0" tIns="0" rIns="0" bIns="0" anchor="t" anchorCtr="0">
            <a:noAutofit/>
          </a:bodyPr>
          <a:lstStyle/>
          <a:p>
            <a:pPr marL="360362" lvl="0" indent="-360362" algn="l" rtl="0">
              <a:lnSpc>
                <a:spcPct val="90000"/>
              </a:lnSpc>
              <a:spcBef>
                <a:spcPts val="0"/>
              </a:spcBef>
              <a:spcAft>
                <a:spcPts val="0"/>
              </a:spcAft>
              <a:buSzPts val="2600"/>
              <a:buChar char="•"/>
            </a:pPr>
            <a:r>
              <a:rPr lang="fi-FI" dirty="0"/>
              <a:t>VM:n tehtävänä on huolehtia, että julkisen hallinnon tiedonhallintaa sekä tietoja viestintäteknisten palvelujen tuottamista koskevan yhteistyön koordinointia varten on järjestetty </a:t>
            </a:r>
            <a:r>
              <a:rPr lang="fi-FI" b="1" dirty="0"/>
              <a:t>valtion virastoissa ja laitoksissa toimivien viranomaisten sekä kuntien viranomaisten yhteistyötavat ja –menettelyt</a:t>
            </a:r>
            <a:endParaRPr dirty="0"/>
          </a:p>
          <a:p>
            <a:pPr marL="360362" lvl="0" indent="-360362" algn="l" rtl="0">
              <a:lnSpc>
                <a:spcPct val="90000"/>
              </a:lnSpc>
              <a:spcBef>
                <a:spcPts val="1600"/>
              </a:spcBef>
              <a:spcAft>
                <a:spcPts val="0"/>
              </a:spcAft>
              <a:buSzPts val="2600"/>
              <a:buChar char="•"/>
            </a:pPr>
            <a:r>
              <a:rPr lang="fi-FI" dirty="0"/>
              <a:t>Yhteistyön tarkoituksena on:</a:t>
            </a:r>
            <a:endParaRPr dirty="0"/>
          </a:p>
          <a:p>
            <a:pPr marL="715962" lvl="1" indent="-355600" algn="l" rtl="0">
              <a:lnSpc>
                <a:spcPct val="90000"/>
              </a:lnSpc>
              <a:spcBef>
                <a:spcPts val="2000"/>
              </a:spcBef>
              <a:spcAft>
                <a:spcPts val="0"/>
              </a:spcAft>
              <a:buSzPts val="2200"/>
              <a:buChar char="•"/>
            </a:pPr>
            <a:r>
              <a:rPr lang="fi-FI" dirty="0"/>
              <a:t>Edistää tiedonhallintalain tarkoitusten toteuttamista </a:t>
            </a:r>
            <a:endParaRPr dirty="0"/>
          </a:p>
          <a:p>
            <a:pPr marL="715962" lvl="1" indent="-355600" algn="l" rtl="0">
              <a:lnSpc>
                <a:spcPct val="90000"/>
              </a:lnSpc>
              <a:spcBef>
                <a:spcPts val="2000"/>
              </a:spcBef>
              <a:spcAft>
                <a:spcPts val="0"/>
              </a:spcAft>
              <a:buSzPts val="2200"/>
              <a:buChar char="•"/>
            </a:pPr>
            <a:r>
              <a:rPr lang="fi-FI" dirty="0"/>
              <a:t>Julkisen hallinnon toimintatapojen ja palvelujen tuotantotapojen kehittämistä tietovarantoja sekä tieto- ja viestintätekniikkaa hyödyntämällä</a:t>
            </a:r>
            <a:endParaRPr dirty="0"/>
          </a:p>
          <a:p>
            <a:pPr marL="360362" lvl="0" indent="-360362" algn="l" rtl="0">
              <a:lnSpc>
                <a:spcPct val="90000"/>
              </a:lnSpc>
              <a:spcBef>
                <a:spcPts val="2000"/>
              </a:spcBef>
              <a:spcAft>
                <a:spcPts val="0"/>
              </a:spcAft>
              <a:buSzPts val="2600"/>
              <a:buChar char="•"/>
            </a:pPr>
            <a:r>
              <a:rPr lang="fi-FI" dirty="0"/>
              <a:t>Yhteistyössä seurataan julkisen hallinnon tiedonhallinnan ja tieto- ja viestintäteknisten palvelujen kehittymistä, muutoksia ja vaikutuksia</a:t>
            </a:r>
            <a:endParaRPr dirty="0"/>
          </a:p>
        </p:txBody>
      </p:sp>
      <p:sp>
        <p:nvSpPr>
          <p:cNvPr id="583" name="Google Shape;583;g7f30ea1491_1_19"/>
          <p:cNvSpPr txBox="1">
            <a:spLocks noGrp="1"/>
          </p:cNvSpPr>
          <p:nvPr>
            <p:ph type="sldNum" idx="12"/>
          </p:nvPr>
        </p:nvSpPr>
        <p:spPr>
          <a:xfrm>
            <a:off x="781200" y="6453336"/>
            <a:ext cx="366900" cy="228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900"/>
              <a:buNone/>
            </a:pPr>
            <a:fld id="{00000000-1234-1234-1234-123412341234}" type="slidenum">
              <a:rPr lang="fi-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2320" y="306001"/>
            <a:ext cx="10571480" cy="822634"/>
          </a:xfrm>
        </p:spPr>
        <p:txBody>
          <a:bodyPr/>
          <a:lstStyle/>
          <a:p>
            <a:r>
              <a:rPr lang="fi-FI" dirty="0"/>
              <a:t>Tavoitteena nykytilan selkiyttäminen</a:t>
            </a:r>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4BCCB783-365B-40E8-A1C9-91A9348041A5}" type="slidenum">
              <a:rPr kumimoji="0" lang="fi-FI" sz="900" b="0" i="0" u="none" strike="noStrike" kern="0" cap="none" spc="0" normalizeH="0" baseline="0" noProof="0" smtClean="0">
                <a:ln>
                  <a:noFill/>
                </a:ln>
                <a:solidFill>
                  <a:srgbClr val="365ABD"/>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6</a:t>
            </a:fld>
            <a:endParaRPr kumimoji="0" lang="fi-FI" sz="900" b="0" i="0" u="none" strike="noStrike" kern="0" cap="none" spc="0" normalizeH="0" baseline="0" noProof="0" dirty="0">
              <a:ln>
                <a:noFill/>
              </a:ln>
              <a:solidFill>
                <a:srgbClr val="365ABD"/>
              </a:solidFill>
              <a:effectLst/>
              <a:uLnTx/>
              <a:uFillTx/>
              <a:latin typeface="Arial"/>
              <a:cs typeface="Arial"/>
              <a:sym typeface="Arial"/>
            </a:endParaRPr>
          </a:p>
        </p:txBody>
      </p:sp>
      <p:sp>
        <p:nvSpPr>
          <p:cNvPr id="5" name="Sisällön paikkamerkki 2"/>
          <p:cNvSpPr txBox="1">
            <a:spLocks/>
          </p:cNvSpPr>
          <p:nvPr/>
        </p:nvSpPr>
        <p:spPr>
          <a:xfrm>
            <a:off x="7004247" y="1189281"/>
            <a:ext cx="4905391" cy="5413472"/>
          </a:xfrm>
          <a:prstGeom prst="rect">
            <a:avLst/>
          </a:prstGeom>
        </p:spPr>
        <p:txBody>
          <a:bodyPr vert="horz" lIns="72000" tIns="72000" rIns="72000" bIns="72000" rtlCol="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E7E6E6"/>
              </a:buClr>
              <a:buSzTx/>
              <a:buFont typeface="Arial" panose="020B0604020202020204" pitchFamily="34" charset="0"/>
              <a:buNone/>
              <a:tabLst/>
              <a:defRPr/>
            </a:pPr>
            <a:r>
              <a:rPr kumimoji="0" lang="fi-FI" sz="1500" b="1" i="0" u="none" strike="noStrike" kern="1200" cap="none" spc="0" normalizeH="0" baseline="0" noProof="0" dirty="0">
                <a:ln>
                  <a:noFill/>
                </a:ln>
                <a:solidFill>
                  <a:srgbClr val="000000"/>
                </a:solidFill>
                <a:effectLst/>
                <a:uLnTx/>
                <a:uFillTx/>
                <a:latin typeface="Arial"/>
                <a:ea typeface="+mn-ea"/>
                <a:cs typeface="+mn-cs"/>
                <a:sym typeface="Arial"/>
              </a:rPr>
              <a:t>Keskeisiä havaintoja nykytilasta</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Asetettuja ryhmiä &gt; 160 (tavoitteiden muodostaminen, arkkitehtuurin ohjaus, tietoturvallisuus, kehittäminen sekä palvelujen ja palvelutuotannon ohjaus)</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Puolet ryhmistä ylläpitää tilannekuvaa, suurin osa seuraa jotain määriteltyä kohdetta</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Valtioneuvoston tasolla asetetut ryhmät painottuvat valtionhallinnon viranomaisten väliseen yhteistyöhön</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Yhteistyöhön sidottu runsaasti henkilötyöaikaa</a:t>
            </a:r>
          </a:p>
          <a:p>
            <a:pPr marL="715963" marR="0" lvl="1" indent="-355600"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pelkästään VM/</a:t>
            </a:r>
            <a:r>
              <a:rPr kumimoji="0" lang="fi-FI" sz="1500" b="0" i="0" u="none" strike="noStrike" kern="1200" cap="none" spc="0" normalizeH="0" baseline="0" noProof="0" dirty="0" err="1">
                <a:ln>
                  <a:noFill/>
                </a:ln>
                <a:solidFill>
                  <a:srgbClr val="000000"/>
                </a:solidFill>
                <a:effectLst/>
                <a:uLnTx/>
                <a:uFillTx/>
                <a:latin typeface="Arial"/>
                <a:ea typeface="+mn-ea"/>
                <a:cs typeface="+mn-cs"/>
                <a:sym typeface="Arial"/>
              </a:rPr>
              <a:t>JulkICT:n</a:t>
            </a: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 asettamissa ryhmissä &gt; 250 virallista jäsentä (+ varajäsenet)</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Toimialakohtaisesti organisoiduissa ryhmissä mukana myös kuntia ja muita julkisoikeudellisia yhteisöjä </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Arial"/>
              </a:rPr>
              <a:t>Ryhmien välillä ei ole selkeitä linkityksiä </a:t>
            </a:r>
            <a:r>
              <a:rPr kumimoji="0" lang="fi-FI" sz="15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ryhmillä omat itsenäiset tavoitteet</a:t>
            </a:r>
          </a:p>
          <a:p>
            <a:pPr marL="360363" marR="0" lvl="0" indent="-360363" algn="l" defTabSz="914400" rtl="0" eaLnBrk="1" fontAlgn="auto" latinLnBrk="0" hangingPunct="1">
              <a:lnSpc>
                <a:spcPct val="90000"/>
              </a:lnSpc>
              <a:spcBef>
                <a:spcPts val="0"/>
              </a:spcBef>
              <a:spcAft>
                <a:spcPts val="600"/>
              </a:spcAft>
              <a:buClr>
                <a:schemeClr val="tx1">
                  <a:lumMod val="65000"/>
                  <a:lumOff val="35000"/>
                </a:schemeClr>
              </a:buClr>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Ryhmien tehtävien kytkeytyminen viranomaisten toimintaan jää usein epäselväksi</a:t>
            </a:r>
            <a:endParaRPr kumimoji="0" lang="fi-FI" sz="1500" b="0" i="0" u="none" strike="noStrike" kern="1200" cap="none" spc="0" normalizeH="0" baseline="0" noProof="0" dirty="0">
              <a:ln>
                <a:noFill/>
              </a:ln>
              <a:solidFill>
                <a:srgbClr val="000000"/>
              </a:solidFill>
              <a:effectLst/>
              <a:uLnTx/>
              <a:uFillTx/>
              <a:latin typeface="Arial"/>
              <a:ea typeface="+mn-ea"/>
              <a:cs typeface="+mn-cs"/>
              <a:sym typeface="Arial"/>
            </a:endParaRPr>
          </a:p>
        </p:txBody>
      </p:sp>
      <p:grpSp>
        <p:nvGrpSpPr>
          <p:cNvPr id="3" name="Ryhmä 2">
            <a:extLst>
              <a:ext uri="{FF2B5EF4-FFF2-40B4-BE49-F238E27FC236}">
                <a16:creationId xmlns:a16="http://schemas.microsoft.com/office/drawing/2014/main" id="{AF9D0999-226E-4CFD-8BD9-98EAD12FA60D}"/>
              </a:ext>
            </a:extLst>
          </p:cNvPr>
          <p:cNvGrpSpPr/>
          <p:nvPr/>
        </p:nvGrpSpPr>
        <p:grpSpPr>
          <a:xfrm>
            <a:off x="664603" y="1335136"/>
            <a:ext cx="5863173" cy="4542136"/>
            <a:chOff x="1415480" y="1916832"/>
            <a:chExt cx="5112296" cy="3960440"/>
          </a:xfrm>
        </p:grpSpPr>
        <p:grpSp>
          <p:nvGrpSpPr>
            <p:cNvPr id="6" name="Ryhmä 5"/>
            <p:cNvGrpSpPr/>
            <p:nvPr/>
          </p:nvGrpSpPr>
          <p:grpSpPr>
            <a:xfrm>
              <a:off x="1415480" y="2730624"/>
              <a:ext cx="5112024" cy="3146648"/>
              <a:chOff x="1043608" y="1563638"/>
              <a:chExt cx="5112024" cy="3146648"/>
            </a:xfrm>
          </p:grpSpPr>
          <p:sp>
            <p:nvSpPr>
              <p:cNvPr id="7" name="Suorakulmio 6"/>
              <p:cNvSpPr/>
              <p:nvPr/>
            </p:nvSpPr>
            <p:spPr>
              <a:xfrm>
                <a:off x="1259632" y="1738341"/>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8" name="Suorakulmio 7"/>
              <p:cNvSpPr/>
              <p:nvPr/>
            </p:nvSpPr>
            <p:spPr>
              <a:xfrm>
                <a:off x="1259632" y="2319774"/>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9" name="Suorakulmio 8"/>
              <p:cNvSpPr/>
              <p:nvPr/>
            </p:nvSpPr>
            <p:spPr>
              <a:xfrm>
                <a:off x="1259632" y="2895838"/>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0" name="Suorakulmio 9"/>
              <p:cNvSpPr/>
              <p:nvPr/>
            </p:nvSpPr>
            <p:spPr>
              <a:xfrm>
                <a:off x="1259632" y="3471902"/>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1" name="Suorakulmio 10"/>
              <p:cNvSpPr/>
              <p:nvPr/>
            </p:nvSpPr>
            <p:spPr>
              <a:xfrm>
                <a:off x="1259632" y="4047966"/>
                <a:ext cx="4896000" cy="468000"/>
              </a:xfrm>
              <a:prstGeom prst="rect">
                <a:avLst/>
              </a:prstGeom>
              <a:solidFill>
                <a:sysClr val="window" lastClr="FFFFFF">
                  <a:lumMod val="95000"/>
                </a:sysClr>
              </a:solidFill>
              <a:ln w="57150" cap="flat" cmpd="sng" algn="ctr">
                <a:solidFill>
                  <a:sysClr val="window" lastClr="FFFFFF">
                    <a:lumMod val="9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12" name="Ellipsi 11"/>
              <p:cNvSpPr/>
              <p:nvPr/>
            </p:nvSpPr>
            <p:spPr>
              <a:xfrm>
                <a:off x="1043608" y="1738341"/>
                <a:ext cx="468000" cy="468000"/>
              </a:xfrm>
              <a:prstGeom prst="ellipse">
                <a:avLst/>
              </a:prstGeom>
              <a:solidFill>
                <a:sysClr val="window" lastClr="FFFFFF"/>
              </a:solidFill>
              <a:ln w="57150" cap="flat" cmpd="sng" algn="ctr">
                <a:solidFill>
                  <a:srgbClr val="5AB5EC"/>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a:ln>
                      <a:noFill/>
                    </a:ln>
                    <a:solidFill>
                      <a:prstClr val="black"/>
                    </a:solidFill>
                    <a:effectLst/>
                    <a:uLnTx/>
                    <a:uFillTx/>
                    <a:latin typeface="Arial"/>
                    <a:ea typeface="+mn-ea"/>
                    <a:cs typeface="Arial"/>
                    <a:sym typeface="Arial"/>
                  </a:rPr>
                  <a:t>Governance</a:t>
                </a:r>
                <a:endParaRPr kumimoji="0" lang="fi-FI" sz="900" b="0" i="0" u="none" strike="noStrike" kern="0" cap="none" spc="0" normalizeH="0" baseline="0" noProof="0" dirty="0">
                  <a:ln>
                    <a:noFill/>
                  </a:ln>
                  <a:solidFill>
                    <a:prstClr val="black"/>
                  </a:solidFill>
                  <a:effectLst/>
                  <a:uLnTx/>
                  <a:uFillTx/>
                  <a:latin typeface="Arial"/>
                  <a:ea typeface="+mn-ea"/>
                  <a:cs typeface="Arial"/>
                  <a:sym typeface="Arial"/>
                </a:endParaRPr>
              </a:p>
            </p:txBody>
          </p:sp>
          <p:sp>
            <p:nvSpPr>
              <p:cNvPr id="13" name="Ellipsi 12"/>
              <p:cNvSpPr/>
              <p:nvPr/>
            </p:nvSpPr>
            <p:spPr>
              <a:xfrm>
                <a:off x="1043608" y="2319774"/>
                <a:ext cx="468000" cy="468000"/>
              </a:xfrm>
              <a:prstGeom prst="ellipse">
                <a:avLst/>
              </a:prstGeom>
              <a:solidFill>
                <a:sysClr val="window" lastClr="FFFFFF"/>
              </a:solidFill>
              <a:ln w="57150" cap="flat" cmpd="sng" algn="ctr">
                <a:solidFill>
                  <a:srgbClr val="A0CD3D"/>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a:ln>
                      <a:noFill/>
                    </a:ln>
                    <a:solidFill>
                      <a:prstClr val="black"/>
                    </a:solidFill>
                    <a:effectLst/>
                    <a:uLnTx/>
                    <a:uFillTx/>
                    <a:latin typeface="Arial"/>
                    <a:ea typeface="+mn-ea"/>
                    <a:cs typeface="Arial"/>
                    <a:sym typeface="Arial"/>
                  </a:rPr>
                  <a:t>KA</a:t>
                </a:r>
              </a:p>
            </p:txBody>
          </p:sp>
          <p:sp>
            <p:nvSpPr>
              <p:cNvPr id="14" name="Ellipsi 13"/>
              <p:cNvSpPr/>
              <p:nvPr/>
            </p:nvSpPr>
            <p:spPr>
              <a:xfrm>
                <a:off x="1043608" y="2895838"/>
                <a:ext cx="468000" cy="468000"/>
              </a:xfrm>
              <a:prstGeom prst="ellipse">
                <a:avLst/>
              </a:prstGeom>
              <a:solidFill>
                <a:sysClr val="window" lastClr="FFFFFF"/>
              </a:solidFill>
              <a:ln w="57150" cap="flat" cmpd="sng" algn="ctr">
                <a:solidFill>
                  <a:srgbClr val="A34E96">
                    <a:lumMod val="60000"/>
                    <a:lumOff val="40000"/>
                  </a:srgb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Tietoturva</a:t>
                </a:r>
              </a:p>
            </p:txBody>
          </p:sp>
          <p:sp>
            <p:nvSpPr>
              <p:cNvPr id="15" name="Ellipsi 14"/>
              <p:cNvSpPr/>
              <p:nvPr/>
            </p:nvSpPr>
            <p:spPr>
              <a:xfrm>
                <a:off x="1043608" y="3471902"/>
                <a:ext cx="468000" cy="468000"/>
              </a:xfrm>
              <a:prstGeom prst="ellipse">
                <a:avLst/>
              </a:prstGeom>
              <a:solidFill>
                <a:sysClr val="window" lastClr="FFFFFF"/>
              </a:solidFill>
              <a:ln w="57150" cap="flat" cmpd="sng" algn="ctr">
                <a:solidFill>
                  <a:srgbClr val="FFCC66"/>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Kehittäminen</a:t>
                </a:r>
              </a:p>
            </p:txBody>
          </p:sp>
          <p:sp>
            <p:nvSpPr>
              <p:cNvPr id="16" name="Ellipsi 15"/>
              <p:cNvSpPr/>
              <p:nvPr/>
            </p:nvSpPr>
            <p:spPr>
              <a:xfrm>
                <a:off x="1043608" y="4047966"/>
                <a:ext cx="468000" cy="468000"/>
              </a:xfrm>
              <a:prstGeom prst="ellipse">
                <a:avLst/>
              </a:prstGeom>
              <a:solidFill>
                <a:sysClr val="window" lastClr="FFFFFF"/>
              </a:solidFill>
              <a:ln w="57150" cap="flat" cmpd="sng" algn="ctr">
                <a:solidFill>
                  <a:sysClr val="window" lastClr="FFFFFF">
                    <a:lumMod val="75000"/>
                  </a:sysClr>
                </a:solid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Palvelujen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prstClr val="black"/>
                    </a:solidFill>
                    <a:effectLst/>
                    <a:uLnTx/>
                    <a:uFillTx/>
                    <a:latin typeface="Arial"/>
                    <a:ea typeface="+mn-ea"/>
                    <a:cs typeface="Arial"/>
                    <a:sym typeface="Arial"/>
                  </a:rPr>
                  <a:t>ohjaus</a:t>
                </a:r>
              </a:p>
            </p:txBody>
          </p:sp>
          <p:sp>
            <p:nvSpPr>
              <p:cNvPr id="17" name="Suorakulmio 16"/>
              <p:cNvSpPr/>
              <p:nvPr/>
            </p:nvSpPr>
            <p:spPr>
              <a:xfrm>
                <a:off x="1763688"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18" name="Suorakulmio 17"/>
              <p:cNvSpPr/>
              <p:nvPr/>
            </p:nvSpPr>
            <p:spPr>
              <a:xfrm>
                <a:off x="2195736"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19" name="Suorakulmio 18"/>
              <p:cNvSpPr/>
              <p:nvPr/>
            </p:nvSpPr>
            <p:spPr>
              <a:xfrm>
                <a:off x="2627784"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0" name="Suorakulmio 19"/>
              <p:cNvSpPr/>
              <p:nvPr/>
            </p:nvSpPr>
            <p:spPr>
              <a:xfrm>
                <a:off x="3059832"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1" name="Suorakulmio 20"/>
              <p:cNvSpPr/>
              <p:nvPr/>
            </p:nvSpPr>
            <p:spPr>
              <a:xfrm>
                <a:off x="3491880"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2" name="Suorakulmio 21"/>
              <p:cNvSpPr/>
              <p:nvPr/>
            </p:nvSpPr>
            <p:spPr>
              <a:xfrm>
                <a:off x="3923928"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23" name="Suorakulmio 22"/>
              <p:cNvSpPr/>
              <p:nvPr/>
            </p:nvSpPr>
            <p:spPr>
              <a:xfrm>
                <a:off x="4355976"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4" name="Suorakulmio 23"/>
              <p:cNvSpPr/>
              <p:nvPr/>
            </p:nvSpPr>
            <p:spPr>
              <a:xfrm>
                <a:off x="4788024"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5" name="Suorakulmio 24"/>
              <p:cNvSpPr/>
              <p:nvPr/>
            </p:nvSpPr>
            <p:spPr>
              <a:xfrm>
                <a:off x="5220072"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26" name="Suorakulmio 25"/>
              <p:cNvSpPr/>
              <p:nvPr/>
            </p:nvSpPr>
            <p:spPr>
              <a:xfrm>
                <a:off x="5652120" y="1563638"/>
                <a:ext cx="360040" cy="3146648"/>
              </a:xfrm>
              <a:prstGeom prst="rect">
                <a:avLst/>
              </a:prstGeom>
              <a:solidFill>
                <a:srgbClr val="5AB5EC">
                  <a:lumMod val="20000"/>
                  <a:lumOff val="80000"/>
                  <a:alpha val="50000"/>
                </a:srgbClr>
              </a:solidFill>
              <a:ln w="3175" cap="flat" cmpd="sng" algn="ctr">
                <a:solidFill>
                  <a:srgbClr val="5AB5EC">
                    <a:lumMod val="40000"/>
                    <a:lumOff val="6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grpSp>
        <p:sp>
          <p:nvSpPr>
            <p:cNvPr id="27" name="Ellipsi 26"/>
            <p:cNvSpPr/>
            <p:nvPr/>
          </p:nvSpPr>
          <p:spPr>
            <a:xfrm>
              <a:off x="3539752" y="2744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JUHTA</a:t>
              </a:r>
            </a:p>
          </p:txBody>
        </p:sp>
        <p:sp>
          <p:nvSpPr>
            <p:cNvPr id="28" name="Ellipsi 27"/>
            <p:cNvSpPr/>
            <p:nvPr/>
          </p:nvSpPr>
          <p:spPr>
            <a:xfrm>
              <a:off x="2711624" y="2888976"/>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Tietokeko</a:t>
              </a:r>
            </a:p>
          </p:txBody>
        </p:sp>
        <p:sp>
          <p:nvSpPr>
            <p:cNvPr id="29" name="Ellipsi 28"/>
            <p:cNvSpPr/>
            <p:nvPr/>
          </p:nvSpPr>
          <p:spPr>
            <a:xfrm>
              <a:off x="3143672" y="280263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Hitko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0" name="Ellipsi 29"/>
            <p:cNvSpPr/>
            <p:nvPr/>
          </p:nvSpPr>
          <p:spPr>
            <a:xfrm>
              <a:off x="4007768" y="278092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Mitko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1" name="Ellipsi 30"/>
            <p:cNvSpPr/>
            <p:nvPr/>
          </p:nvSpPr>
          <p:spPr>
            <a:xfrm>
              <a:off x="2747664" y="330668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JHKA</a:t>
              </a:r>
            </a:p>
          </p:txBody>
        </p:sp>
        <p:sp>
          <p:nvSpPr>
            <p:cNvPr id="32" name="Ellipsi 31"/>
            <p:cNvSpPr/>
            <p:nvPr/>
          </p:nvSpPr>
          <p:spPr>
            <a:xfrm>
              <a:off x="3467744" y="345070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Talous/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HR KA</a:t>
              </a:r>
            </a:p>
          </p:txBody>
        </p:sp>
        <p:sp>
          <p:nvSpPr>
            <p:cNvPr id="33" name="Ellipsi 32"/>
            <p:cNvSpPr/>
            <p:nvPr/>
          </p:nvSpPr>
          <p:spPr>
            <a:xfrm>
              <a:off x="3827784" y="366672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M3A</a:t>
              </a:r>
            </a:p>
          </p:txBody>
        </p:sp>
        <p:sp>
          <p:nvSpPr>
            <p:cNvPr id="34" name="Ellipsi 33"/>
            <p:cNvSpPr/>
            <p:nvPr/>
          </p:nvSpPr>
          <p:spPr>
            <a:xfrm>
              <a:off x="4281599" y="355876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Terveys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ja hyvinvointi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KA</a:t>
              </a:r>
            </a:p>
          </p:txBody>
        </p:sp>
        <p:sp>
          <p:nvSpPr>
            <p:cNvPr id="35" name="Ellipsi 34"/>
            <p:cNvSpPr/>
            <p:nvPr/>
          </p:nvSpPr>
          <p:spPr>
            <a:xfrm>
              <a:off x="4781280" y="3698401"/>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arkkitehtuuri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36" name="Ellipsi 35"/>
            <p:cNvSpPr/>
            <p:nvPr/>
          </p:nvSpPr>
          <p:spPr>
            <a:xfrm>
              <a:off x="4619800" y="3362305"/>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Sote</a:t>
              </a: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 KA</a:t>
              </a:r>
            </a:p>
          </p:txBody>
        </p:sp>
        <p:sp>
          <p:nvSpPr>
            <p:cNvPr id="37" name="Ellipsi 36"/>
            <p:cNvSpPr/>
            <p:nvPr/>
          </p:nvSpPr>
          <p:spPr>
            <a:xfrm>
              <a:off x="4331840" y="303299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CIO-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38" name="Ellipsi 37"/>
            <p:cNvSpPr/>
            <p:nvPr/>
          </p:nvSpPr>
          <p:spPr>
            <a:xfrm>
              <a:off x="4727848" y="2924944"/>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tietohallinnon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koordinointi</a:t>
              </a:r>
            </a:p>
          </p:txBody>
        </p:sp>
        <p:sp>
          <p:nvSpPr>
            <p:cNvPr id="39" name="Ellipsi 38"/>
            <p:cNvSpPr/>
            <p:nvPr/>
          </p:nvSpPr>
          <p:spPr>
            <a:xfrm>
              <a:off x="5249296" y="3068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Sähköisen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tiedonhallinnan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err="1">
                  <a:ln>
                    <a:noFill/>
                  </a:ln>
                  <a:solidFill>
                    <a:prstClr val="white"/>
                  </a:solidFill>
                  <a:effectLst/>
                  <a:uLnTx/>
                  <a:uFillTx/>
                  <a:latin typeface="Arial"/>
                  <a:ea typeface="+mn-ea"/>
                  <a:cs typeface="Arial"/>
                  <a:sym typeface="Arial"/>
                </a:rPr>
                <a:t>nvk</a:t>
              </a:r>
              <a:endParaRPr kumimoji="0" lang="fi-FI" sz="5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0" name="Ellipsi 39"/>
            <p:cNvSpPr/>
            <p:nvPr/>
          </p:nvSpPr>
          <p:spPr>
            <a:xfrm>
              <a:off x="2711624" y="3954760"/>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VAHTI</a:t>
              </a:r>
            </a:p>
          </p:txBody>
        </p:sp>
        <p:sp>
          <p:nvSpPr>
            <p:cNvPr id="41" name="Ellipsi 40"/>
            <p:cNvSpPr/>
            <p:nvPr/>
          </p:nvSpPr>
          <p:spPr>
            <a:xfrm>
              <a:off x="3611760" y="4098776"/>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kyberturvallisuus-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42" name="Ellipsi 41"/>
            <p:cNvSpPr/>
            <p:nvPr/>
          </p:nvSpPr>
          <p:spPr>
            <a:xfrm>
              <a:off x="4187824" y="4120568"/>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M3K</a:t>
              </a:r>
            </a:p>
          </p:txBody>
        </p:sp>
        <p:sp>
          <p:nvSpPr>
            <p:cNvPr id="43" name="Ellipsi 42"/>
            <p:cNvSpPr/>
            <p:nvPr/>
          </p:nvSpPr>
          <p:spPr>
            <a:xfrm>
              <a:off x="4835896"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Hallinnonalan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tietoturvallisuus-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44" name="Ellipsi 43"/>
            <p:cNvSpPr/>
            <p:nvPr/>
          </p:nvSpPr>
          <p:spPr>
            <a:xfrm>
              <a:off x="2351584"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JUDO</a:t>
              </a:r>
            </a:p>
          </p:txBody>
        </p:sp>
        <p:sp>
          <p:nvSpPr>
            <p:cNvPr id="45" name="Ellipsi 44"/>
            <p:cNvSpPr/>
            <p:nvPr/>
          </p:nvSpPr>
          <p:spPr>
            <a:xfrm>
              <a:off x="3107704" y="420682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VIRT</a:t>
              </a:r>
            </a:p>
          </p:txBody>
        </p:sp>
        <p:sp>
          <p:nvSpPr>
            <p:cNvPr id="46" name="Ellipsi 45"/>
            <p:cNvSpPr/>
            <p:nvPr/>
          </p:nvSpPr>
          <p:spPr>
            <a:xfrm>
              <a:off x="5339952" y="4170784"/>
              <a:ext cx="324000" cy="324000"/>
            </a:xfrm>
            <a:prstGeom prst="ellipse">
              <a:avLst/>
            </a:prstGeom>
            <a:solidFill>
              <a:srgbClr val="A34E96"/>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TieSta</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7" name="Ellipsi 46"/>
            <p:cNvSpPr/>
            <p:nvPr/>
          </p:nvSpPr>
          <p:spPr>
            <a:xfrm>
              <a:off x="3980184" y="3306688"/>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Patine</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48" name="Ellipsi 47"/>
            <p:cNvSpPr/>
            <p:nvPr/>
          </p:nvSpPr>
          <p:spPr>
            <a:xfrm>
              <a:off x="5663988" y="303299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Inspire</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yhteistyö</a:t>
              </a:r>
            </a:p>
          </p:txBody>
        </p:sp>
        <p:sp>
          <p:nvSpPr>
            <p:cNvPr id="49" name="Ellipsi 48"/>
            <p:cNvSpPr/>
            <p:nvPr/>
          </p:nvSpPr>
          <p:spPr>
            <a:xfrm>
              <a:off x="5123928" y="346504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Ryyti</a:t>
              </a:r>
            </a:p>
          </p:txBody>
        </p:sp>
        <p:sp>
          <p:nvSpPr>
            <p:cNvPr id="50" name="Ellipsi 49"/>
            <p:cNvSpPr/>
            <p:nvPr/>
          </p:nvSpPr>
          <p:spPr>
            <a:xfrm>
              <a:off x="5447928" y="3738736"/>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Rekvi</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1" name="Ellipsi 50"/>
            <p:cNvSpPr/>
            <p:nvPr/>
          </p:nvSpPr>
          <p:spPr>
            <a:xfrm>
              <a:off x="2316208" y="369433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Finto</a:t>
              </a:r>
              <a:endParaRPr kumimoji="0" lang="fi-FI" sz="7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2" name="Ellipsi 51"/>
            <p:cNvSpPr/>
            <p:nvPr/>
          </p:nvSpPr>
          <p:spPr>
            <a:xfrm>
              <a:off x="2999656" y="3630760"/>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Konserni-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tiedon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53" name="Ellipsi 52"/>
            <p:cNvSpPr/>
            <p:nvPr/>
          </p:nvSpPr>
          <p:spPr>
            <a:xfrm>
              <a:off x="5844008" y="3450704"/>
              <a:ext cx="324000" cy="324000"/>
            </a:xfrm>
            <a:prstGeom prst="ellipse">
              <a:avLst/>
            </a:prstGeom>
            <a:solidFill>
              <a:srgbClr val="A0CD3D"/>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Paikka-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tieto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verkosto</a:t>
              </a:r>
            </a:p>
          </p:txBody>
        </p:sp>
        <p:sp>
          <p:nvSpPr>
            <p:cNvPr id="54" name="Ellipsi 53"/>
            <p:cNvSpPr/>
            <p:nvPr/>
          </p:nvSpPr>
          <p:spPr>
            <a:xfrm>
              <a:off x="2927648" y="5286944"/>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Asiakas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err="1">
                  <a:ln>
                    <a:noFill/>
                  </a:ln>
                  <a:solidFill>
                    <a:prstClr val="white"/>
                  </a:solidFill>
                  <a:effectLst/>
                  <a:uLnTx/>
                  <a:uFillTx/>
                  <a:latin typeface="Arial"/>
                  <a:ea typeface="+mn-ea"/>
                  <a:cs typeface="Arial"/>
                  <a:sym typeface="Arial"/>
                </a:rPr>
                <a:t>nvk</a:t>
              </a:r>
              <a:endParaRPr kumimoji="0" lang="fi-FI" sz="6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55" name="Ellipsi 54"/>
            <p:cNvSpPr/>
            <p:nvPr/>
          </p:nvSpPr>
          <p:spPr>
            <a:xfrm>
              <a:off x="3359696" y="505295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6" name="Ellipsi 55"/>
            <p:cNvSpPr/>
            <p:nvPr/>
          </p:nvSpPr>
          <p:spPr>
            <a:xfrm>
              <a:off x="3926472" y="5142928"/>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7" name="Ellipsi 56"/>
            <p:cNvSpPr/>
            <p:nvPr/>
          </p:nvSpPr>
          <p:spPr>
            <a:xfrm>
              <a:off x="4331840" y="5373900"/>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Strateginen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ohjausryhmä</a:t>
              </a:r>
            </a:p>
          </p:txBody>
        </p:sp>
        <p:sp>
          <p:nvSpPr>
            <p:cNvPr id="58" name="Ellipsi 57"/>
            <p:cNvSpPr/>
            <p:nvPr/>
          </p:nvSpPr>
          <p:spPr>
            <a:xfrm>
              <a:off x="4860313" y="535821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59" name="Ellipsi 58"/>
            <p:cNvSpPr/>
            <p:nvPr/>
          </p:nvSpPr>
          <p:spPr>
            <a:xfrm>
              <a:off x="2495600" y="5178896"/>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Rekisterin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err="1">
                  <a:ln>
                    <a:noFill/>
                  </a:ln>
                  <a:solidFill>
                    <a:prstClr val="white"/>
                  </a:solidFill>
                  <a:effectLst/>
                  <a:uLnTx/>
                  <a:uFillTx/>
                  <a:latin typeface="Arial"/>
                  <a:ea typeface="+mn-ea"/>
                  <a:cs typeface="Arial"/>
                  <a:sym typeface="Arial"/>
                </a:rPr>
                <a:t>perustamis</a:t>
              </a: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hanke</a:t>
              </a:r>
            </a:p>
          </p:txBody>
        </p:sp>
        <p:sp>
          <p:nvSpPr>
            <p:cNvPr id="60" name="Ellipsi 59"/>
            <p:cNvSpPr/>
            <p:nvPr/>
          </p:nvSpPr>
          <p:spPr>
            <a:xfrm>
              <a:off x="3467744" y="5394920"/>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ohjausryhmä</a:t>
              </a:r>
            </a:p>
          </p:txBody>
        </p:sp>
        <p:sp>
          <p:nvSpPr>
            <p:cNvPr id="61" name="Ellipsi 60"/>
            <p:cNvSpPr/>
            <p:nvPr/>
          </p:nvSpPr>
          <p:spPr>
            <a:xfrm>
              <a:off x="5231904" y="5106888"/>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SAPA</a:t>
              </a:r>
            </a:p>
          </p:txBody>
        </p:sp>
        <p:sp>
          <p:nvSpPr>
            <p:cNvPr id="62" name="Ellipsi 61"/>
            <p:cNvSpPr/>
            <p:nvPr/>
          </p:nvSpPr>
          <p:spPr>
            <a:xfrm>
              <a:off x="5591944" y="5331541"/>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Viraston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asiakas-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63" name="Ellipsi 62"/>
            <p:cNvSpPr/>
            <p:nvPr/>
          </p:nvSpPr>
          <p:spPr>
            <a:xfrm>
              <a:off x="6168008" y="5214936"/>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Tuotannon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seuranta-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64" name="Ellipsi 63"/>
            <p:cNvSpPr/>
            <p:nvPr/>
          </p:nvSpPr>
          <p:spPr>
            <a:xfrm>
              <a:off x="2135560" y="294664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Digi-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arkeen</a:t>
              </a:r>
            </a:p>
          </p:txBody>
        </p:sp>
        <p:sp>
          <p:nvSpPr>
            <p:cNvPr id="65" name="Ellipsi 64"/>
            <p:cNvSpPr/>
            <p:nvPr/>
          </p:nvSpPr>
          <p:spPr>
            <a:xfrm>
              <a:off x="4799856" y="4782888"/>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Aurora</a:t>
              </a:r>
            </a:p>
          </p:txBody>
        </p:sp>
        <p:sp>
          <p:nvSpPr>
            <p:cNvPr id="66" name="Ellipsi 65"/>
            <p:cNvSpPr/>
            <p:nvPr/>
          </p:nvSpPr>
          <p:spPr>
            <a:xfrm>
              <a:off x="429580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Valtion-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avustusten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kehittäminen</a:t>
              </a:r>
            </a:p>
          </p:txBody>
        </p:sp>
        <p:sp>
          <p:nvSpPr>
            <p:cNvPr id="67" name="Ellipsi 66"/>
            <p:cNvSpPr/>
            <p:nvPr/>
          </p:nvSpPr>
          <p:spPr>
            <a:xfrm>
              <a:off x="3647728" y="310500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Digikehityksen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koordinaatio</a:t>
              </a:r>
            </a:p>
          </p:txBody>
        </p:sp>
        <p:sp>
          <p:nvSpPr>
            <p:cNvPr id="68" name="Ellipsi 67"/>
            <p:cNvSpPr/>
            <p:nvPr/>
          </p:nvSpPr>
          <p:spPr>
            <a:xfrm>
              <a:off x="5123928" y="274496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Digitalisaation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johtoryhmä</a:t>
              </a:r>
            </a:p>
          </p:txBody>
        </p:sp>
        <p:sp>
          <p:nvSpPr>
            <p:cNvPr id="69" name="Ellipsi 68"/>
            <p:cNvSpPr/>
            <p:nvPr/>
          </p:nvSpPr>
          <p:spPr>
            <a:xfrm>
              <a:off x="3755776" y="4602832"/>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HYTE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airo</a:t>
              </a:r>
            </a:p>
          </p:txBody>
        </p:sp>
        <p:sp>
          <p:nvSpPr>
            <p:cNvPr id="70" name="Ellipsi 69"/>
            <p:cNvSpPr/>
            <p:nvPr/>
          </p:nvSpPr>
          <p:spPr>
            <a:xfrm>
              <a:off x="2783632"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Tulo-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rekisteri</a:t>
              </a:r>
            </a:p>
          </p:txBody>
        </p:sp>
        <p:sp>
          <p:nvSpPr>
            <p:cNvPr id="71" name="Ellipsi 70"/>
            <p:cNvSpPr/>
            <p:nvPr/>
          </p:nvSpPr>
          <p:spPr>
            <a:xfrm>
              <a:off x="5699992" y="4962872"/>
              <a:ext cx="324000" cy="324000"/>
            </a:xfrm>
            <a:prstGeom prst="ellipse">
              <a:avLst/>
            </a:prstGeom>
            <a:solidFill>
              <a:sysClr val="window" lastClr="FFFFFF">
                <a:lumMod val="50000"/>
              </a:sysClr>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AHAA</a:t>
              </a:r>
            </a:p>
          </p:txBody>
        </p:sp>
        <p:sp>
          <p:nvSpPr>
            <p:cNvPr id="72" name="Ellipsi 71"/>
            <p:cNvSpPr/>
            <p:nvPr/>
          </p:nvSpPr>
          <p:spPr>
            <a:xfrm>
              <a:off x="6185436" y="310500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foorumi</a:t>
              </a:r>
            </a:p>
          </p:txBody>
        </p:sp>
        <p:sp>
          <p:nvSpPr>
            <p:cNvPr id="73" name="Ellipsi 72"/>
            <p:cNvSpPr/>
            <p:nvPr/>
          </p:nvSpPr>
          <p:spPr>
            <a:xfrm>
              <a:off x="5951984" y="2780928"/>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KUTHANEK</a:t>
              </a:r>
            </a:p>
          </p:txBody>
        </p:sp>
        <p:sp>
          <p:nvSpPr>
            <p:cNvPr id="74" name="Ellipsi 73"/>
            <p:cNvSpPr/>
            <p:nvPr/>
          </p:nvSpPr>
          <p:spPr>
            <a:xfrm>
              <a:off x="3179712" y="3198712"/>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75" name="Ellipsi 74"/>
            <p:cNvSpPr/>
            <p:nvPr/>
          </p:nvSpPr>
          <p:spPr>
            <a:xfrm>
              <a:off x="2387624" y="3234680"/>
              <a:ext cx="324000" cy="324000"/>
            </a:xfrm>
            <a:prstGeom prst="ellipse">
              <a:avLst/>
            </a:prstGeom>
            <a:solidFill>
              <a:srgbClr val="5AB5EC"/>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Neuvottelu-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kunta</a:t>
              </a:r>
            </a:p>
          </p:txBody>
        </p:sp>
        <p:sp>
          <p:nvSpPr>
            <p:cNvPr id="76" name="Ellipsi 75"/>
            <p:cNvSpPr/>
            <p:nvPr/>
          </p:nvSpPr>
          <p:spPr>
            <a:xfrm>
              <a:off x="2351584" y="4755232"/>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600" b="0" i="0" u="none" strike="noStrike" kern="0" cap="none" spc="0" normalizeH="0" baseline="0" noProof="0" dirty="0">
                  <a:ln>
                    <a:noFill/>
                  </a:ln>
                  <a:solidFill>
                    <a:prstClr val="white"/>
                  </a:solidFill>
                  <a:effectLst/>
                  <a:uLnTx/>
                  <a:uFillTx/>
                  <a:latin typeface="Arial"/>
                  <a:ea typeface="+mn-ea"/>
                  <a:cs typeface="Arial"/>
                  <a:sym typeface="Arial"/>
                </a:rPr>
                <a:t>Kuntatieto</a:t>
              </a:r>
            </a:p>
          </p:txBody>
        </p:sp>
        <p:sp>
          <p:nvSpPr>
            <p:cNvPr id="77" name="Ellipsi 76"/>
            <p:cNvSpPr/>
            <p:nvPr/>
          </p:nvSpPr>
          <p:spPr>
            <a:xfrm>
              <a:off x="325172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a:ln>
                    <a:noFill/>
                  </a:ln>
                  <a:solidFill>
                    <a:prstClr val="white"/>
                  </a:solidFill>
                  <a:effectLst/>
                  <a:uLnTx/>
                  <a:uFillTx/>
                  <a:latin typeface="Arial"/>
                  <a:ea typeface="+mn-ea"/>
                  <a:cs typeface="Arial"/>
                  <a:sym typeface="Arial"/>
                </a:rPr>
                <a:t>Erillis</a:t>
              </a: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prstClr val="white"/>
                  </a:solidFill>
                  <a:effectLst/>
                  <a:uLnTx/>
                  <a:uFillTx/>
                  <a:latin typeface="Arial"/>
                  <a:ea typeface="+mn-ea"/>
                  <a:cs typeface="Arial"/>
                  <a:sym typeface="Arial"/>
                </a:rPr>
                <a:t>selvitys</a:t>
              </a:r>
            </a:p>
          </p:txBody>
        </p:sp>
        <p:sp>
          <p:nvSpPr>
            <p:cNvPr id="78" name="Ellipsi 77"/>
            <p:cNvSpPr/>
            <p:nvPr/>
          </p:nvSpPr>
          <p:spPr>
            <a:xfrm>
              <a:off x="5195936"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err="1">
                  <a:ln>
                    <a:noFill/>
                  </a:ln>
                  <a:solidFill>
                    <a:prstClr val="white"/>
                  </a:solidFill>
                  <a:effectLst/>
                  <a:uLnTx/>
                  <a:uFillTx/>
                  <a:latin typeface="Arial"/>
                  <a:ea typeface="+mn-ea"/>
                  <a:cs typeface="Arial"/>
                  <a:sym typeface="Arial"/>
                </a:rPr>
                <a:t>Uudistamis</a:t>
              </a: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ryhmä</a:t>
              </a:r>
            </a:p>
          </p:txBody>
        </p:sp>
        <p:sp>
          <p:nvSpPr>
            <p:cNvPr id="79" name="Ellipsi 78"/>
            <p:cNvSpPr/>
            <p:nvPr/>
          </p:nvSpPr>
          <p:spPr>
            <a:xfrm>
              <a:off x="5735960" y="4530824"/>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Digitaalinen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palveluväylä</a:t>
              </a:r>
            </a:p>
          </p:txBody>
        </p:sp>
        <p:sp>
          <p:nvSpPr>
            <p:cNvPr id="80" name="Ellipsi 79"/>
            <p:cNvSpPr/>
            <p:nvPr/>
          </p:nvSpPr>
          <p:spPr>
            <a:xfrm>
              <a:off x="6132040" y="4674840"/>
              <a:ext cx="324000" cy="324000"/>
            </a:xfrm>
            <a:prstGeom prst="ellipse">
              <a:avLst/>
            </a:prstGeom>
            <a:solidFill>
              <a:srgbClr val="FFC000"/>
            </a:solidFill>
            <a:ln w="25400" cap="flat" cmpd="sng" algn="ctr">
              <a:noFill/>
              <a:prstDash val="soli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Sähköisten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palvelujen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00" b="0" i="0" u="none" strike="noStrike" kern="0" cap="none" spc="0" normalizeH="0" baseline="0" noProof="0" dirty="0">
                  <a:ln>
                    <a:noFill/>
                  </a:ln>
                  <a:solidFill>
                    <a:prstClr val="white"/>
                  </a:solidFill>
                  <a:effectLst/>
                  <a:uLnTx/>
                  <a:uFillTx/>
                  <a:latin typeface="Arial"/>
                  <a:ea typeface="+mn-ea"/>
                  <a:cs typeface="Arial"/>
                  <a:sym typeface="Arial"/>
                </a:rPr>
                <a:t>selvitys</a:t>
              </a:r>
            </a:p>
          </p:txBody>
        </p:sp>
        <p:sp>
          <p:nvSpPr>
            <p:cNvPr id="81" name="Suorakulmio 80"/>
            <p:cNvSpPr/>
            <p:nvPr/>
          </p:nvSpPr>
          <p:spPr>
            <a:xfrm>
              <a:off x="1559768" y="2132856"/>
              <a:ext cx="4968008" cy="182994"/>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rial"/>
                  <a:ea typeface="+mn-ea"/>
                  <a:cs typeface="Arial"/>
                  <a:sym typeface="Arial"/>
                </a:rPr>
                <a:t>TEHTÄVÄSTÄ VASTAAVAT VIRANOMAISET</a:t>
              </a:r>
            </a:p>
          </p:txBody>
        </p:sp>
        <p:sp>
          <p:nvSpPr>
            <p:cNvPr id="82" name="Suorakulmio 81"/>
            <p:cNvSpPr/>
            <p:nvPr/>
          </p:nvSpPr>
          <p:spPr>
            <a:xfrm>
              <a:off x="1559768" y="1916832"/>
              <a:ext cx="4968008" cy="182994"/>
            </a:xfrm>
            <a:prstGeom prst="rect">
              <a:avLst/>
            </a:prstGeom>
            <a:solidFill>
              <a:srgbClr val="5AB5EC">
                <a:lumMod val="20000"/>
                <a:lumOff val="8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rial"/>
                  <a:ea typeface="+mn-ea"/>
                  <a:cs typeface="Arial"/>
                  <a:sym typeface="Arial"/>
                </a:rPr>
                <a:t>HALLINNON ASIAKKAT / HALLINNON SISÄISET ASIAKKAAT</a:t>
              </a:r>
            </a:p>
          </p:txBody>
        </p:sp>
        <p:sp>
          <p:nvSpPr>
            <p:cNvPr id="83" name="Alanuoli 82"/>
            <p:cNvSpPr/>
            <p:nvPr/>
          </p:nvSpPr>
          <p:spPr>
            <a:xfrm>
              <a:off x="3741503" y="2406552"/>
              <a:ext cx="432048" cy="222961"/>
            </a:xfrm>
            <a:prstGeom prst="downArrow">
              <a:avLst/>
            </a:prstGeom>
            <a:solidFill>
              <a:srgbClr val="5AB5EC">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sp>
          <p:nvSpPr>
            <p:cNvPr id="84" name="Alanuoli 83"/>
            <p:cNvSpPr/>
            <p:nvPr/>
          </p:nvSpPr>
          <p:spPr>
            <a:xfrm rot="10800000">
              <a:off x="4173551" y="2406552"/>
              <a:ext cx="432048" cy="222961"/>
            </a:xfrm>
            <a:prstGeom prst="downArrow">
              <a:avLst/>
            </a:prstGeom>
            <a:solidFill>
              <a:srgbClr val="5AB5EC">
                <a:lumMod val="40000"/>
                <a:lumOff val="6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a:ln>
                  <a:noFill/>
                </a:ln>
                <a:solidFill>
                  <a:prstClr val="white"/>
                </a:solidFill>
                <a:effectLst/>
                <a:uLnTx/>
                <a:uFillTx/>
                <a:latin typeface="Arial"/>
                <a:ea typeface="+mn-ea"/>
                <a:cs typeface="Arial"/>
                <a:sym typeface="Arial"/>
              </a:endParaRPr>
            </a:p>
          </p:txBody>
        </p:sp>
      </p:grpSp>
    </p:spTree>
    <p:extLst>
      <p:ext uri="{BB962C8B-B14F-4D97-AF65-F5344CB8AC3E}">
        <p14:creationId xmlns:p14="http://schemas.microsoft.com/office/powerpoint/2010/main" val="14216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1"/>
          <p:cNvSpPr txBox="1">
            <a:spLocks noGrp="1"/>
          </p:cNvSpPr>
          <p:nvPr>
            <p:ph type="title"/>
          </p:nvPr>
        </p:nvSpPr>
        <p:spPr>
          <a:xfrm>
            <a:off x="671990" y="145145"/>
            <a:ext cx="10631790" cy="1186497"/>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Halutaan läpinäkyvä, osallisuuteen perustuva ja tarpeen mukaan organisoituva toimintamalli</a:t>
            </a:r>
            <a:endParaRPr dirty="0"/>
          </a:p>
        </p:txBody>
      </p:sp>
      <p:sp>
        <p:nvSpPr>
          <p:cNvPr id="675" name="Google Shape;675;p11"/>
          <p:cNvSpPr txBox="1">
            <a:spLocks noGrp="1"/>
          </p:cNvSpPr>
          <p:nvPr>
            <p:ph type="body" idx="1"/>
          </p:nvPr>
        </p:nvSpPr>
        <p:spPr>
          <a:xfrm>
            <a:off x="602445" y="1361645"/>
            <a:ext cx="11387868" cy="5043715"/>
          </a:xfrm>
          <a:prstGeom prst="rect">
            <a:avLst/>
          </a:prstGeom>
          <a:noFill/>
          <a:ln>
            <a:noFill/>
          </a:ln>
        </p:spPr>
        <p:txBody>
          <a:bodyPr spcFirstLastPara="1" wrap="square" lIns="0" tIns="0" rIns="0" bIns="0" anchor="t" anchorCtr="0">
            <a:noAutofit/>
          </a:bodyPr>
          <a:lstStyle/>
          <a:p>
            <a:pPr marL="114300" lvl="0" indent="0" algn="l" rtl="0">
              <a:lnSpc>
                <a:spcPct val="90000"/>
              </a:lnSpc>
              <a:spcBef>
                <a:spcPts val="1200"/>
              </a:spcBef>
              <a:spcAft>
                <a:spcPts val="0"/>
              </a:spcAft>
              <a:buSzPts val="1800"/>
              <a:buNone/>
            </a:pPr>
            <a:r>
              <a:rPr lang="fi-FI" sz="2400" dirty="0"/>
              <a:t>Valmistelevassa työryhmässä muodostettiin vaatimukset toimintamallille:</a:t>
            </a:r>
            <a:endParaRPr sz="2400" dirty="0"/>
          </a:p>
          <a:p>
            <a:pPr marL="914400" lvl="1" indent="-342900" algn="l" rtl="0">
              <a:lnSpc>
                <a:spcPct val="90000"/>
              </a:lnSpc>
              <a:spcBef>
                <a:spcPts val="1200"/>
              </a:spcBef>
              <a:spcAft>
                <a:spcPts val="0"/>
              </a:spcAft>
              <a:buSzPts val="1800"/>
              <a:buChar char="•"/>
            </a:pPr>
            <a:r>
              <a:rPr lang="fi-FI" dirty="0"/>
              <a:t>Yhteistyön tulee olla läpinäkyvää myös osallistujien ulkopuolelle</a:t>
            </a:r>
            <a:endParaRPr dirty="0"/>
          </a:p>
          <a:p>
            <a:pPr marL="914400" lvl="1" indent="-342900" algn="l" rtl="0">
              <a:lnSpc>
                <a:spcPct val="90000"/>
              </a:lnSpc>
              <a:spcBef>
                <a:spcPts val="1200"/>
              </a:spcBef>
              <a:spcAft>
                <a:spcPts val="0"/>
              </a:spcAft>
              <a:buSzPts val="1800"/>
              <a:buChar char="•"/>
            </a:pPr>
            <a:r>
              <a:rPr lang="fi-FI" dirty="0"/>
              <a:t>Yhteistyöhön pitää olla mahdollisuus osallistua myös asetettujen ryhmien ulkopuolella</a:t>
            </a:r>
            <a:endParaRPr dirty="0"/>
          </a:p>
          <a:p>
            <a:pPr marL="914400" lvl="1" indent="-342900" algn="l" rtl="0">
              <a:lnSpc>
                <a:spcPct val="90000"/>
              </a:lnSpc>
              <a:spcBef>
                <a:spcPts val="1200"/>
              </a:spcBef>
              <a:spcAft>
                <a:spcPts val="0"/>
              </a:spcAft>
              <a:buSzPts val="1800"/>
              <a:buChar char="•"/>
            </a:pPr>
            <a:r>
              <a:rPr lang="fi-FI" dirty="0"/>
              <a:t>Yhteistyön tulee tukea viranomaisten omaa toimintaa</a:t>
            </a:r>
            <a:endParaRPr dirty="0"/>
          </a:p>
          <a:p>
            <a:pPr marL="914400" lvl="1" indent="-342900" algn="l" rtl="0">
              <a:lnSpc>
                <a:spcPct val="90000"/>
              </a:lnSpc>
              <a:spcBef>
                <a:spcPts val="1200"/>
              </a:spcBef>
              <a:spcAft>
                <a:spcPts val="0"/>
              </a:spcAft>
              <a:buSzPts val="1800"/>
              <a:buChar char="•"/>
            </a:pPr>
            <a:r>
              <a:rPr lang="fi-FI" dirty="0"/>
              <a:t>Eri yhteistyörakenteiden vuorovaikutus ja </a:t>
            </a:r>
            <a:r>
              <a:rPr lang="fi-FI" dirty="0" err="1"/>
              <a:t>yhteentoimivuus</a:t>
            </a:r>
            <a:r>
              <a:rPr lang="fi-FI" dirty="0"/>
              <a:t> tulee varmistaa</a:t>
            </a:r>
            <a:endParaRPr dirty="0"/>
          </a:p>
          <a:p>
            <a:pPr marL="914400" lvl="1" indent="-342900" algn="l" rtl="0">
              <a:lnSpc>
                <a:spcPct val="90000"/>
              </a:lnSpc>
              <a:spcBef>
                <a:spcPts val="1200"/>
              </a:spcBef>
              <a:spcAft>
                <a:spcPts val="0"/>
              </a:spcAft>
              <a:buSzPts val="1800"/>
              <a:buChar char="•"/>
            </a:pPr>
            <a:r>
              <a:rPr lang="fi-FI" dirty="0"/>
              <a:t>Yhteistyölle asetettujen tavoitteiden ja tulosten saavuttamista pitää seurata ja mitata</a:t>
            </a:r>
            <a:endParaRPr dirty="0"/>
          </a:p>
          <a:p>
            <a:pPr marL="914400" lvl="1" indent="-342900" algn="l" rtl="0">
              <a:lnSpc>
                <a:spcPct val="90000"/>
              </a:lnSpc>
              <a:spcBef>
                <a:spcPts val="1200"/>
              </a:spcBef>
              <a:spcAft>
                <a:spcPts val="0"/>
              </a:spcAft>
              <a:buSzPts val="1800"/>
              <a:buChar char="•"/>
            </a:pPr>
            <a:r>
              <a:rPr lang="fi-FI" dirty="0"/>
              <a:t>Toimimatonta tai kustannusvaikuttavuudeltaan vähäistä yhteistyötä pitää pystyä tarpeen mukaan purkamaan tai suuntaamaan joustavasti uudelleen</a:t>
            </a:r>
            <a:endParaRPr dirty="0"/>
          </a:p>
          <a:p>
            <a:pPr marL="914400" lvl="1" indent="-342900" algn="l" rtl="0">
              <a:lnSpc>
                <a:spcPct val="90000"/>
              </a:lnSpc>
              <a:spcBef>
                <a:spcPts val="1200"/>
              </a:spcBef>
              <a:spcAft>
                <a:spcPts val="0"/>
              </a:spcAft>
              <a:buSzPts val="1800"/>
              <a:buChar char="•"/>
            </a:pPr>
            <a:r>
              <a:rPr lang="fi-FI" dirty="0"/>
              <a:t>Kaikkeen yhteistyöhön ei pidä perustaa asetettuja ryhmiä, vaan yhteistyön pitää antaa organisoitua tarpeen kautta (verkostot, ekosysteemit)</a:t>
            </a:r>
            <a:endParaRPr dirty="0"/>
          </a:p>
        </p:txBody>
      </p:sp>
      <p:sp>
        <p:nvSpPr>
          <p:cNvPr id="676" name="Google Shape;676;p11"/>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fi-FI"/>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2"/>
          <p:cNvSpPr/>
          <p:nvPr/>
        </p:nvSpPr>
        <p:spPr>
          <a:xfrm>
            <a:off x="9696400" y="1148747"/>
            <a:ext cx="2160240"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Yhteistyön tulokset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67"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p:txBody>
      </p:sp>
      <p:sp>
        <p:nvSpPr>
          <p:cNvPr id="682" name="Google Shape;682;p12"/>
          <p:cNvSpPr/>
          <p:nvPr/>
        </p:nvSpPr>
        <p:spPr>
          <a:xfrm>
            <a:off x="3170043" y="1158032"/>
            <a:ext cx="6454349"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Yhteistyörakenteet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67" b="0" i="0" u="none" strike="noStrike" kern="1200" cap="none" spc="0" normalizeH="0" baseline="0" noProof="0" dirty="0">
              <a:ln>
                <a:noFill/>
              </a:ln>
              <a:solidFill>
                <a:prstClr val="black">
                  <a:lumMod val="85000"/>
                  <a:lumOff val="15000"/>
                </a:prstClr>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prstClr val="black">
                  <a:lumMod val="85000"/>
                  <a:lumOff val="15000"/>
                </a:prstClr>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p:txBody>
      </p:sp>
      <p:sp>
        <p:nvSpPr>
          <p:cNvPr id="683" name="Google Shape;683;p12"/>
          <p:cNvSpPr txBox="1">
            <a:spLocks noGrp="1"/>
          </p:cNvSpPr>
          <p:nvPr>
            <p:ph type="title"/>
          </p:nvPr>
        </p:nvSpPr>
        <p:spPr>
          <a:xfrm>
            <a:off x="653099" y="193837"/>
            <a:ext cx="9840501" cy="786891"/>
          </a:xfrm>
          <a:prstGeom prst="rect">
            <a:avLst/>
          </a:prstGeom>
          <a:noFill/>
          <a:ln>
            <a:noFill/>
          </a:ln>
        </p:spPr>
        <p:txBody>
          <a:bodyPr spcFirstLastPara="1" wrap="square" lIns="0" tIns="0" rIns="0" bIns="0" anchor="ctr" anchorCtr="0">
            <a:normAutofit/>
          </a:bodyPr>
          <a:lstStyle/>
          <a:p>
            <a:pPr marL="0" lvl="0" indent="0" algn="l" rtl="0">
              <a:lnSpc>
                <a:spcPct val="95000"/>
              </a:lnSpc>
              <a:spcBef>
                <a:spcPts val="0"/>
              </a:spcBef>
              <a:spcAft>
                <a:spcPts val="0"/>
              </a:spcAft>
              <a:buClr>
                <a:schemeClr val="dk2"/>
              </a:buClr>
              <a:buSzPts val="3600"/>
              <a:buFont typeface="Arial Narrow"/>
              <a:buNone/>
            </a:pPr>
            <a:r>
              <a:rPr lang="fi-FI" dirty="0"/>
              <a:t>Kohti tuloksellista yhteistyötä</a:t>
            </a:r>
            <a:endParaRPr dirty="0">
              <a:solidFill>
                <a:srgbClr val="FF0000"/>
              </a:solidFill>
            </a:endParaRPr>
          </a:p>
        </p:txBody>
      </p:sp>
      <p:sp>
        <p:nvSpPr>
          <p:cNvPr id="684" name="Google Shape;684;p12"/>
          <p:cNvSpPr txBox="1">
            <a:spLocks noGrp="1"/>
          </p:cNvSpPr>
          <p:nvPr>
            <p:ph type="sldNum" idx="12"/>
          </p:nvPr>
        </p:nvSpPr>
        <p:spPr>
          <a:xfrm>
            <a:off x="781200" y="6453336"/>
            <a:ext cx="366880" cy="2286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fi-FI" sz="900" b="0" i="0" u="none" strike="noStrike" kern="1200" cap="none" spc="0" normalizeH="0" baseline="0" noProof="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8</a:t>
            </a:fld>
            <a:endParaRPr kumimoji="0" sz="900" b="0" i="0" u="none" strike="noStrike" kern="1200" cap="none" spc="0" normalizeH="0" baseline="0" noProof="0">
              <a:ln>
                <a:noFill/>
              </a:ln>
              <a:solidFill>
                <a:srgbClr val="365ABD"/>
              </a:solidFill>
              <a:effectLst/>
              <a:uLnTx/>
              <a:uFillTx/>
              <a:latin typeface="Arial"/>
              <a:ea typeface="+mn-ea"/>
              <a:cs typeface="+mn-cs"/>
            </a:endParaRPr>
          </a:p>
        </p:txBody>
      </p:sp>
      <p:sp>
        <p:nvSpPr>
          <p:cNvPr id="685" name="Google Shape;685;p12"/>
          <p:cNvSpPr/>
          <p:nvPr/>
        </p:nvSpPr>
        <p:spPr>
          <a:xfrm>
            <a:off x="407368" y="1148747"/>
            <a:ext cx="2626911" cy="5088565"/>
          </a:xfrm>
          <a:prstGeom prst="rect">
            <a:avLst/>
          </a:prstGeom>
          <a:solidFill>
            <a:schemeClr val="lt1"/>
          </a:solidFill>
          <a:ln w="25400" cap="flat" cmpd="sng">
            <a:solidFill>
              <a:srgbClr val="A5A5A5"/>
            </a:solidFill>
            <a:prstDash val="solid"/>
            <a:round/>
            <a:headEnd type="none" w="sm" len="sm"/>
            <a:tailEnd type="none" w="sm" len="sm"/>
          </a:ln>
        </p:spPr>
        <p:txBody>
          <a:bodyPr spcFirstLastPara="1" wrap="square" lIns="121900" tIns="60950" rIns="121900" bIns="609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Julkinen hallinto</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&gt; 700 tiedonhallintayksikköä</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933" b="0" i="0" u="none" strike="noStrike" kern="1200" cap="none" spc="0" normalizeH="0" baseline="0" noProof="0" dirty="0">
              <a:ln>
                <a:noFill/>
              </a:ln>
              <a:solidFill>
                <a:srgbClr val="7F7F7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Valtion virastot (65 – 215)</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Kunnat (310)</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Kuntayhtymät (&gt; 200)</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Yliopistot ja korkeakoulut (36)</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Erillisoikeudelliset valtion laitokset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85000"/>
                    <a:lumOff val="15000"/>
                  </a:prstClr>
                </a:solidFill>
                <a:effectLst/>
                <a:uLnTx/>
                <a:uFillTx/>
                <a:latin typeface="Arial"/>
                <a:ea typeface="+mn-ea"/>
                <a:cs typeface="+mn-cs"/>
                <a:sym typeface="Arial"/>
              </a:rPr>
              <a:t>Muut julkisoikeudelliset oikeushenkilöt</a:t>
            </a:r>
            <a:endParaRPr kumimoji="0"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grpSp>
        <p:nvGrpSpPr>
          <p:cNvPr id="686" name="Google Shape;686;p12"/>
          <p:cNvGrpSpPr/>
          <p:nvPr/>
        </p:nvGrpSpPr>
        <p:grpSpPr>
          <a:xfrm>
            <a:off x="730022" y="1926113"/>
            <a:ext cx="2016224" cy="3072341"/>
            <a:chOff x="755576" y="1419622"/>
            <a:chExt cx="1512168" cy="2304256"/>
          </a:xfrm>
        </p:grpSpPr>
        <p:sp>
          <p:nvSpPr>
            <p:cNvPr id="687" name="Google Shape;687;p12"/>
            <p:cNvSpPr/>
            <p:nvPr/>
          </p:nvSpPr>
          <p:spPr>
            <a:xfrm>
              <a:off x="1115321" y="143768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88" name="Google Shape;688;p12"/>
            <p:cNvSpPr/>
            <p:nvPr/>
          </p:nvSpPr>
          <p:spPr>
            <a:xfrm>
              <a:off x="1475656" y="159008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89" name="Google Shape;689;p12"/>
            <p:cNvSpPr/>
            <p:nvPr/>
          </p:nvSpPr>
          <p:spPr>
            <a:xfrm>
              <a:off x="1475656" y="1923678"/>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0" name="Google Shape;690;p12"/>
            <p:cNvSpPr/>
            <p:nvPr/>
          </p:nvSpPr>
          <p:spPr>
            <a:xfrm>
              <a:off x="1628056" y="221171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1" name="Google Shape;691;p12"/>
            <p:cNvSpPr/>
            <p:nvPr/>
          </p:nvSpPr>
          <p:spPr>
            <a:xfrm>
              <a:off x="755576" y="165371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2" name="Google Shape;692;p12"/>
            <p:cNvSpPr/>
            <p:nvPr/>
          </p:nvSpPr>
          <p:spPr>
            <a:xfrm>
              <a:off x="1115911" y="1806110"/>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3" name="Google Shape;693;p12"/>
            <p:cNvSpPr/>
            <p:nvPr/>
          </p:nvSpPr>
          <p:spPr>
            <a:xfrm>
              <a:off x="1115911" y="213970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4" name="Google Shape;694;p12"/>
            <p:cNvSpPr/>
            <p:nvPr/>
          </p:nvSpPr>
          <p:spPr>
            <a:xfrm>
              <a:off x="1259632" y="249974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5" name="Google Shape;695;p12"/>
            <p:cNvSpPr/>
            <p:nvPr/>
          </p:nvSpPr>
          <p:spPr>
            <a:xfrm>
              <a:off x="899592" y="273383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6" name="Google Shape;696;p12"/>
            <p:cNvSpPr/>
            <p:nvPr/>
          </p:nvSpPr>
          <p:spPr>
            <a:xfrm>
              <a:off x="1259927" y="2886230"/>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7" name="Google Shape;697;p12"/>
            <p:cNvSpPr/>
            <p:nvPr/>
          </p:nvSpPr>
          <p:spPr>
            <a:xfrm>
              <a:off x="1259927" y="3219822"/>
              <a:ext cx="180000" cy="180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8" name="Google Shape;698;p12"/>
            <p:cNvSpPr/>
            <p:nvPr/>
          </p:nvSpPr>
          <p:spPr>
            <a:xfrm>
              <a:off x="1412327" y="3507854"/>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99" name="Google Shape;699;p12"/>
            <p:cNvSpPr/>
            <p:nvPr/>
          </p:nvSpPr>
          <p:spPr>
            <a:xfrm>
              <a:off x="1538985" y="266182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0" name="Google Shape;700;p12"/>
            <p:cNvSpPr/>
            <p:nvPr/>
          </p:nvSpPr>
          <p:spPr>
            <a:xfrm>
              <a:off x="1899320" y="2814222"/>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1" name="Google Shape;701;p12"/>
            <p:cNvSpPr/>
            <p:nvPr/>
          </p:nvSpPr>
          <p:spPr>
            <a:xfrm>
              <a:off x="1899320" y="3147814"/>
              <a:ext cx="180000" cy="180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2" name="Google Shape;702;p12"/>
            <p:cNvSpPr/>
            <p:nvPr/>
          </p:nvSpPr>
          <p:spPr>
            <a:xfrm>
              <a:off x="2051720" y="3435846"/>
              <a:ext cx="216024" cy="216024"/>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3" name="Google Shape;703;p12"/>
            <p:cNvSpPr/>
            <p:nvPr/>
          </p:nvSpPr>
          <p:spPr>
            <a:xfrm>
              <a:off x="1547664" y="3003798"/>
              <a:ext cx="288000" cy="28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04" name="Google Shape;704;p12"/>
            <p:cNvSpPr/>
            <p:nvPr/>
          </p:nvSpPr>
          <p:spPr>
            <a:xfrm>
              <a:off x="1835712" y="2499758"/>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cxnSp>
          <p:nvCxnSpPr>
            <p:cNvPr id="705" name="Google Shape;705;p12"/>
            <p:cNvCxnSpPr>
              <a:stCxn id="687" idx="5"/>
              <a:endCxn id="688" idx="2"/>
            </p:cNvCxnSpPr>
            <p:nvPr/>
          </p:nvCxnSpPr>
          <p:spPr>
            <a:xfrm>
              <a:off x="1299709" y="1622074"/>
              <a:ext cx="175800" cy="76200"/>
            </a:xfrm>
            <a:prstGeom prst="straightConnector1">
              <a:avLst/>
            </a:prstGeom>
            <a:noFill/>
            <a:ln w="9525" cap="flat" cmpd="sng">
              <a:solidFill>
                <a:schemeClr val="dk1"/>
              </a:solidFill>
              <a:prstDash val="solid"/>
              <a:round/>
              <a:headEnd type="none" w="sm" len="sm"/>
              <a:tailEnd type="none" w="sm" len="sm"/>
            </a:ln>
          </p:spPr>
        </p:cxnSp>
        <p:cxnSp>
          <p:nvCxnSpPr>
            <p:cNvPr id="706" name="Google Shape;706;p12"/>
            <p:cNvCxnSpPr>
              <a:stCxn id="692" idx="6"/>
              <a:endCxn id="688" idx="3"/>
            </p:cNvCxnSpPr>
            <p:nvPr/>
          </p:nvCxnSpPr>
          <p:spPr>
            <a:xfrm rot="10800000" flipH="1">
              <a:off x="1259911" y="1774310"/>
              <a:ext cx="247200" cy="103800"/>
            </a:xfrm>
            <a:prstGeom prst="straightConnector1">
              <a:avLst/>
            </a:prstGeom>
            <a:noFill/>
            <a:ln w="9525" cap="flat" cmpd="sng">
              <a:solidFill>
                <a:schemeClr val="dk1"/>
              </a:solidFill>
              <a:prstDash val="solid"/>
              <a:round/>
              <a:headEnd type="none" w="sm" len="sm"/>
              <a:tailEnd type="none" w="sm" len="sm"/>
            </a:ln>
          </p:spPr>
        </p:cxnSp>
        <p:cxnSp>
          <p:nvCxnSpPr>
            <p:cNvPr id="707" name="Google Shape;707;p12"/>
            <p:cNvCxnSpPr>
              <a:stCxn id="691" idx="6"/>
              <a:endCxn id="687" idx="3"/>
            </p:cNvCxnSpPr>
            <p:nvPr/>
          </p:nvCxnSpPr>
          <p:spPr>
            <a:xfrm rot="10800000" flipH="1">
              <a:off x="971600" y="1621922"/>
              <a:ext cx="175200" cy="139800"/>
            </a:xfrm>
            <a:prstGeom prst="straightConnector1">
              <a:avLst/>
            </a:prstGeom>
            <a:noFill/>
            <a:ln w="9525" cap="flat" cmpd="sng">
              <a:solidFill>
                <a:schemeClr val="dk1"/>
              </a:solidFill>
              <a:prstDash val="solid"/>
              <a:round/>
              <a:headEnd type="none" w="sm" len="sm"/>
              <a:tailEnd type="none" w="sm" len="sm"/>
            </a:ln>
          </p:spPr>
        </p:cxnSp>
        <p:cxnSp>
          <p:nvCxnSpPr>
            <p:cNvPr id="708" name="Google Shape;708;p12"/>
            <p:cNvCxnSpPr>
              <a:stCxn id="693" idx="0"/>
              <a:endCxn id="692" idx="4"/>
            </p:cNvCxnSpPr>
            <p:nvPr/>
          </p:nvCxnSpPr>
          <p:spPr>
            <a:xfrm rot="10800000">
              <a:off x="1187923" y="1950102"/>
              <a:ext cx="36000" cy="189600"/>
            </a:xfrm>
            <a:prstGeom prst="straightConnector1">
              <a:avLst/>
            </a:prstGeom>
            <a:noFill/>
            <a:ln w="9525" cap="flat" cmpd="sng">
              <a:solidFill>
                <a:schemeClr val="dk1"/>
              </a:solidFill>
              <a:prstDash val="solid"/>
              <a:round/>
              <a:headEnd type="none" w="sm" len="sm"/>
              <a:tailEnd type="none" w="sm" len="sm"/>
            </a:ln>
          </p:spPr>
        </p:cxnSp>
        <p:cxnSp>
          <p:nvCxnSpPr>
            <p:cNvPr id="709" name="Google Shape;709;p12"/>
            <p:cNvCxnSpPr>
              <a:stCxn id="693" idx="7"/>
              <a:endCxn id="689" idx="3"/>
            </p:cNvCxnSpPr>
            <p:nvPr/>
          </p:nvCxnSpPr>
          <p:spPr>
            <a:xfrm rot="10800000" flipH="1">
              <a:off x="1300299" y="2046538"/>
              <a:ext cx="196500" cy="124800"/>
            </a:xfrm>
            <a:prstGeom prst="straightConnector1">
              <a:avLst/>
            </a:prstGeom>
            <a:noFill/>
            <a:ln w="9525" cap="flat" cmpd="sng">
              <a:solidFill>
                <a:srgbClr val="3055BB"/>
              </a:solidFill>
              <a:prstDash val="solid"/>
              <a:round/>
              <a:headEnd type="none" w="sm" len="sm"/>
              <a:tailEnd type="none" w="sm" len="sm"/>
            </a:ln>
          </p:spPr>
        </p:cxnSp>
        <p:cxnSp>
          <p:nvCxnSpPr>
            <p:cNvPr id="710" name="Google Shape;710;p12"/>
            <p:cNvCxnSpPr>
              <a:stCxn id="693" idx="7"/>
              <a:endCxn id="690" idx="2"/>
            </p:cNvCxnSpPr>
            <p:nvPr/>
          </p:nvCxnSpPr>
          <p:spPr>
            <a:xfrm>
              <a:off x="1300299" y="2171338"/>
              <a:ext cx="327900" cy="148200"/>
            </a:xfrm>
            <a:prstGeom prst="straightConnector1">
              <a:avLst/>
            </a:prstGeom>
            <a:noFill/>
            <a:ln w="9525" cap="flat" cmpd="sng">
              <a:solidFill>
                <a:schemeClr val="dk1"/>
              </a:solidFill>
              <a:prstDash val="solid"/>
              <a:round/>
              <a:headEnd type="none" w="sm" len="sm"/>
              <a:tailEnd type="none" w="sm" len="sm"/>
            </a:ln>
          </p:spPr>
        </p:cxnSp>
        <p:cxnSp>
          <p:nvCxnSpPr>
            <p:cNvPr id="711" name="Google Shape;711;p12"/>
            <p:cNvCxnSpPr>
              <a:stCxn id="693" idx="5"/>
              <a:endCxn id="694" idx="0"/>
            </p:cNvCxnSpPr>
            <p:nvPr/>
          </p:nvCxnSpPr>
          <p:spPr>
            <a:xfrm>
              <a:off x="1300299" y="2324090"/>
              <a:ext cx="67200" cy="175800"/>
            </a:xfrm>
            <a:prstGeom prst="straightConnector1">
              <a:avLst/>
            </a:prstGeom>
            <a:noFill/>
            <a:ln w="9525" cap="flat" cmpd="sng">
              <a:solidFill>
                <a:schemeClr val="dk1"/>
              </a:solidFill>
              <a:prstDash val="solid"/>
              <a:round/>
              <a:headEnd type="none" w="sm" len="sm"/>
              <a:tailEnd type="none" w="sm" len="sm"/>
            </a:ln>
          </p:spPr>
        </p:cxnSp>
        <p:cxnSp>
          <p:nvCxnSpPr>
            <p:cNvPr id="712" name="Google Shape;712;p12"/>
            <p:cNvCxnSpPr>
              <a:stCxn id="695" idx="6"/>
              <a:endCxn id="696" idx="1"/>
            </p:cNvCxnSpPr>
            <p:nvPr/>
          </p:nvCxnSpPr>
          <p:spPr>
            <a:xfrm>
              <a:off x="1115616" y="2841842"/>
              <a:ext cx="175800" cy="76200"/>
            </a:xfrm>
            <a:prstGeom prst="straightConnector1">
              <a:avLst/>
            </a:prstGeom>
            <a:noFill/>
            <a:ln w="9525" cap="flat" cmpd="sng">
              <a:solidFill>
                <a:schemeClr val="dk1"/>
              </a:solidFill>
              <a:prstDash val="solid"/>
              <a:round/>
              <a:headEnd type="none" w="sm" len="sm"/>
              <a:tailEnd type="none" w="sm" len="sm"/>
            </a:ln>
          </p:spPr>
        </p:cxnSp>
        <p:cxnSp>
          <p:nvCxnSpPr>
            <p:cNvPr id="713" name="Google Shape;713;p12"/>
            <p:cNvCxnSpPr>
              <a:stCxn id="697" idx="0"/>
              <a:endCxn id="696" idx="4"/>
            </p:cNvCxnSpPr>
            <p:nvPr/>
          </p:nvCxnSpPr>
          <p:spPr>
            <a:xfrm rot="10800000" flipH="1">
              <a:off x="1349927" y="3102222"/>
              <a:ext cx="18000" cy="117600"/>
            </a:xfrm>
            <a:prstGeom prst="straightConnector1">
              <a:avLst/>
            </a:prstGeom>
            <a:noFill/>
            <a:ln w="9525" cap="flat" cmpd="sng">
              <a:solidFill>
                <a:schemeClr val="dk1"/>
              </a:solidFill>
              <a:prstDash val="solid"/>
              <a:round/>
              <a:headEnd type="none" w="sm" len="sm"/>
              <a:tailEnd type="none" w="sm" len="sm"/>
            </a:ln>
          </p:spPr>
        </p:cxnSp>
        <p:cxnSp>
          <p:nvCxnSpPr>
            <p:cNvPr id="714" name="Google Shape;714;p12"/>
            <p:cNvCxnSpPr>
              <a:stCxn id="703" idx="1"/>
              <a:endCxn id="696" idx="6"/>
            </p:cNvCxnSpPr>
            <p:nvPr/>
          </p:nvCxnSpPr>
          <p:spPr>
            <a:xfrm rot="10800000">
              <a:off x="1476141" y="2994075"/>
              <a:ext cx="113700" cy="51900"/>
            </a:xfrm>
            <a:prstGeom prst="straightConnector1">
              <a:avLst/>
            </a:prstGeom>
            <a:noFill/>
            <a:ln w="9525" cap="flat" cmpd="sng">
              <a:solidFill>
                <a:schemeClr val="dk1"/>
              </a:solidFill>
              <a:prstDash val="solid"/>
              <a:round/>
              <a:headEnd type="none" w="sm" len="sm"/>
              <a:tailEnd type="none" w="sm" len="sm"/>
            </a:ln>
          </p:spPr>
        </p:cxnSp>
        <p:cxnSp>
          <p:nvCxnSpPr>
            <p:cNvPr id="715" name="Google Shape;715;p12"/>
            <p:cNvCxnSpPr>
              <a:stCxn id="698" idx="0"/>
              <a:endCxn id="697" idx="5"/>
            </p:cNvCxnSpPr>
            <p:nvPr/>
          </p:nvCxnSpPr>
          <p:spPr>
            <a:xfrm rot="10800000">
              <a:off x="1413539" y="3373454"/>
              <a:ext cx="106800" cy="134400"/>
            </a:xfrm>
            <a:prstGeom prst="straightConnector1">
              <a:avLst/>
            </a:prstGeom>
            <a:noFill/>
            <a:ln w="9525" cap="flat" cmpd="sng">
              <a:solidFill>
                <a:schemeClr val="dk1"/>
              </a:solidFill>
              <a:prstDash val="solid"/>
              <a:round/>
              <a:headEnd type="none" w="sm" len="sm"/>
              <a:tailEnd type="none" w="sm" len="sm"/>
            </a:ln>
          </p:spPr>
        </p:cxnSp>
        <p:cxnSp>
          <p:nvCxnSpPr>
            <p:cNvPr id="716" name="Google Shape;716;p12"/>
            <p:cNvCxnSpPr>
              <a:stCxn id="703" idx="0"/>
              <a:endCxn id="704" idx="3"/>
            </p:cNvCxnSpPr>
            <p:nvPr/>
          </p:nvCxnSpPr>
          <p:spPr>
            <a:xfrm rot="10800000" flipH="1">
              <a:off x="1691664" y="2622498"/>
              <a:ext cx="165000" cy="381300"/>
            </a:xfrm>
            <a:prstGeom prst="straightConnector1">
              <a:avLst/>
            </a:prstGeom>
            <a:noFill/>
            <a:ln w="9525" cap="flat" cmpd="sng">
              <a:solidFill>
                <a:schemeClr val="dk1"/>
              </a:solidFill>
              <a:prstDash val="solid"/>
              <a:round/>
              <a:headEnd type="none" w="sm" len="sm"/>
              <a:tailEnd type="none" w="sm" len="sm"/>
            </a:ln>
          </p:spPr>
        </p:cxnSp>
        <p:cxnSp>
          <p:nvCxnSpPr>
            <p:cNvPr id="717" name="Google Shape;717;p12"/>
            <p:cNvCxnSpPr>
              <a:stCxn id="699" idx="7"/>
              <a:endCxn id="690" idx="4"/>
            </p:cNvCxnSpPr>
            <p:nvPr/>
          </p:nvCxnSpPr>
          <p:spPr>
            <a:xfrm rot="10800000" flipH="1">
              <a:off x="1661897" y="2427610"/>
              <a:ext cx="74100" cy="255300"/>
            </a:xfrm>
            <a:prstGeom prst="straightConnector1">
              <a:avLst/>
            </a:prstGeom>
            <a:noFill/>
            <a:ln w="9525" cap="flat" cmpd="sng">
              <a:solidFill>
                <a:schemeClr val="dk1"/>
              </a:solidFill>
              <a:prstDash val="solid"/>
              <a:round/>
              <a:headEnd type="none" w="sm" len="sm"/>
              <a:tailEnd type="none" w="sm" len="sm"/>
            </a:ln>
          </p:spPr>
        </p:cxnSp>
        <p:cxnSp>
          <p:nvCxnSpPr>
            <p:cNvPr id="718" name="Google Shape;718;p12"/>
            <p:cNvCxnSpPr>
              <a:stCxn id="703" idx="0"/>
              <a:endCxn id="699" idx="5"/>
            </p:cNvCxnSpPr>
            <p:nvPr/>
          </p:nvCxnSpPr>
          <p:spPr>
            <a:xfrm rot="10800000">
              <a:off x="1661964" y="2784498"/>
              <a:ext cx="29700" cy="219300"/>
            </a:xfrm>
            <a:prstGeom prst="straightConnector1">
              <a:avLst/>
            </a:prstGeom>
            <a:noFill/>
            <a:ln w="9525" cap="flat" cmpd="sng">
              <a:solidFill>
                <a:schemeClr val="dk1"/>
              </a:solidFill>
              <a:prstDash val="solid"/>
              <a:round/>
              <a:headEnd type="none" w="sm" len="sm"/>
              <a:tailEnd type="none" w="sm" len="sm"/>
            </a:ln>
          </p:spPr>
        </p:cxnSp>
        <p:cxnSp>
          <p:nvCxnSpPr>
            <p:cNvPr id="719" name="Google Shape;719;p12"/>
            <p:cNvCxnSpPr>
              <a:stCxn id="703" idx="7"/>
              <a:endCxn id="700" idx="3"/>
            </p:cNvCxnSpPr>
            <p:nvPr/>
          </p:nvCxnSpPr>
          <p:spPr>
            <a:xfrm rot="10800000" flipH="1">
              <a:off x="1793487" y="2998575"/>
              <a:ext cx="137400" cy="47400"/>
            </a:xfrm>
            <a:prstGeom prst="straightConnector1">
              <a:avLst/>
            </a:prstGeom>
            <a:noFill/>
            <a:ln w="9525" cap="flat" cmpd="sng">
              <a:solidFill>
                <a:schemeClr val="dk1"/>
              </a:solidFill>
              <a:prstDash val="solid"/>
              <a:round/>
              <a:headEnd type="none" w="sm" len="sm"/>
              <a:tailEnd type="none" w="sm" len="sm"/>
            </a:ln>
          </p:spPr>
        </p:cxnSp>
        <p:cxnSp>
          <p:nvCxnSpPr>
            <p:cNvPr id="720" name="Google Shape;720;p12"/>
            <p:cNvCxnSpPr>
              <a:stCxn id="703" idx="6"/>
              <a:endCxn id="701" idx="1"/>
            </p:cNvCxnSpPr>
            <p:nvPr/>
          </p:nvCxnSpPr>
          <p:spPr>
            <a:xfrm>
              <a:off x="1835664" y="3147798"/>
              <a:ext cx="90000" cy="26400"/>
            </a:xfrm>
            <a:prstGeom prst="straightConnector1">
              <a:avLst/>
            </a:prstGeom>
            <a:noFill/>
            <a:ln w="9525" cap="flat" cmpd="sng">
              <a:solidFill>
                <a:srgbClr val="3055BB"/>
              </a:solidFill>
              <a:prstDash val="solid"/>
              <a:round/>
              <a:headEnd type="none" w="sm" len="sm"/>
              <a:tailEnd type="none" w="sm" len="sm"/>
            </a:ln>
          </p:spPr>
        </p:cxnSp>
        <p:cxnSp>
          <p:nvCxnSpPr>
            <p:cNvPr id="721" name="Google Shape;721;p12"/>
            <p:cNvCxnSpPr>
              <a:stCxn id="701" idx="5"/>
              <a:endCxn id="702" idx="1"/>
            </p:cNvCxnSpPr>
            <p:nvPr/>
          </p:nvCxnSpPr>
          <p:spPr>
            <a:xfrm>
              <a:off x="2052960" y="3301454"/>
              <a:ext cx="30300" cy="166200"/>
            </a:xfrm>
            <a:prstGeom prst="straightConnector1">
              <a:avLst/>
            </a:prstGeom>
            <a:noFill/>
            <a:ln w="9525" cap="flat" cmpd="sng">
              <a:solidFill>
                <a:schemeClr val="dk1"/>
              </a:solidFill>
              <a:prstDash val="solid"/>
              <a:round/>
              <a:headEnd type="none" w="sm" len="sm"/>
              <a:tailEnd type="none" w="sm" len="sm"/>
            </a:ln>
          </p:spPr>
        </p:cxnSp>
        <p:cxnSp>
          <p:nvCxnSpPr>
            <p:cNvPr id="722" name="Google Shape;722;p12"/>
            <p:cNvCxnSpPr>
              <a:stCxn id="703" idx="5"/>
              <a:endCxn id="702" idx="1"/>
            </p:cNvCxnSpPr>
            <p:nvPr/>
          </p:nvCxnSpPr>
          <p:spPr>
            <a:xfrm>
              <a:off x="1793487" y="3249621"/>
              <a:ext cx="289800" cy="217800"/>
            </a:xfrm>
            <a:prstGeom prst="straightConnector1">
              <a:avLst/>
            </a:prstGeom>
            <a:noFill/>
            <a:ln w="9525" cap="flat" cmpd="sng">
              <a:solidFill>
                <a:schemeClr val="dk1"/>
              </a:solidFill>
              <a:prstDash val="solid"/>
              <a:round/>
              <a:headEnd type="none" w="sm" len="sm"/>
              <a:tailEnd type="none" w="sm" len="sm"/>
            </a:ln>
          </p:spPr>
        </p:cxnSp>
        <p:sp>
          <p:nvSpPr>
            <p:cNvPr id="723" name="Google Shape;723;p12"/>
            <p:cNvSpPr/>
            <p:nvPr/>
          </p:nvSpPr>
          <p:spPr>
            <a:xfrm>
              <a:off x="1691385" y="1995686"/>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4" name="Google Shape;724;p12"/>
            <p:cNvSpPr/>
            <p:nvPr/>
          </p:nvSpPr>
          <p:spPr>
            <a:xfrm>
              <a:off x="1043608" y="2463750"/>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5" name="Google Shape;725;p12"/>
            <p:cNvSpPr/>
            <p:nvPr/>
          </p:nvSpPr>
          <p:spPr>
            <a:xfrm>
              <a:off x="1403648" y="2355726"/>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6" name="Google Shape;726;p12"/>
            <p:cNvSpPr/>
            <p:nvPr/>
          </p:nvSpPr>
          <p:spPr>
            <a:xfrm>
              <a:off x="1259632" y="1923678"/>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7" name="Google Shape;727;p12"/>
            <p:cNvSpPr/>
            <p:nvPr/>
          </p:nvSpPr>
          <p:spPr>
            <a:xfrm>
              <a:off x="1691385" y="343586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8" name="Google Shape;728;p12"/>
            <p:cNvSpPr/>
            <p:nvPr/>
          </p:nvSpPr>
          <p:spPr>
            <a:xfrm>
              <a:off x="1043608" y="307580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29" name="Google Shape;729;p12"/>
            <p:cNvSpPr/>
            <p:nvPr/>
          </p:nvSpPr>
          <p:spPr>
            <a:xfrm>
              <a:off x="899592" y="199568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0" name="Google Shape;730;p12"/>
            <p:cNvSpPr/>
            <p:nvPr/>
          </p:nvSpPr>
          <p:spPr>
            <a:xfrm>
              <a:off x="1259632" y="1671662"/>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1" name="Google Shape;731;p12"/>
            <p:cNvSpPr/>
            <p:nvPr/>
          </p:nvSpPr>
          <p:spPr>
            <a:xfrm>
              <a:off x="1412032" y="1419622"/>
              <a:ext cx="108000" cy="108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2" name="Google Shape;732;p12"/>
            <p:cNvSpPr/>
            <p:nvPr/>
          </p:nvSpPr>
          <p:spPr>
            <a:xfrm>
              <a:off x="899592" y="1419622"/>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3" name="Google Shape;733;p12"/>
            <p:cNvSpPr/>
            <p:nvPr/>
          </p:nvSpPr>
          <p:spPr>
            <a:xfrm>
              <a:off x="1907712" y="3579878"/>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4" name="Google Shape;734;p12"/>
            <p:cNvSpPr/>
            <p:nvPr/>
          </p:nvSpPr>
          <p:spPr>
            <a:xfrm>
              <a:off x="1403648" y="2787782"/>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5" name="Google Shape;735;p12"/>
            <p:cNvSpPr/>
            <p:nvPr/>
          </p:nvSpPr>
          <p:spPr>
            <a:xfrm>
              <a:off x="971600" y="2283718"/>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6" name="Google Shape;736;p12"/>
            <p:cNvSpPr/>
            <p:nvPr/>
          </p:nvSpPr>
          <p:spPr>
            <a:xfrm>
              <a:off x="1907712" y="2715774"/>
              <a:ext cx="72000" cy="72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37" name="Google Shape;737;p12"/>
            <p:cNvSpPr/>
            <p:nvPr/>
          </p:nvSpPr>
          <p:spPr>
            <a:xfrm>
              <a:off x="1196008" y="3435846"/>
              <a:ext cx="144000" cy="144000"/>
            </a:xfrm>
            <a:prstGeom prst="ellipse">
              <a:avLst/>
            </a:prstGeom>
            <a:solidFill>
              <a:srgbClr val="E1E6F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cxnSp>
          <p:nvCxnSpPr>
            <p:cNvPr id="738" name="Google Shape;738;p12"/>
            <p:cNvCxnSpPr>
              <a:stCxn id="731" idx="4"/>
              <a:endCxn id="688" idx="1"/>
            </p:cNvCxnSpPr>
            <p:nvPr/>
          </p:nvCxnSpPr>
          <p:spPr>
            <a:xfrm>
              <a:off x="1466032" y="1527622"/>
              <a:ext cx="41100" cy="94200"/>
            </a:xfrm>
            <a:prstGeom prst="straightConnector1">
              <a:avLst/>
            </a:prstGeom>
            <a:noFill/>
            <a:ln w="9525" cap="flat" cmpd="sng">
              <a:solidFill>
                <a:schemeClr val="dk1"/>
              </a:solidFill>
              <a:prstDash val="solid"/>
              <a:round/>
              <a:headEnd type="none" w="sm" len="sm"/>
              <a:tailEnd type="none" w="sm" len="sm"/>
            </a:ln>
          </p:spPr>
        </p:cxnSp>
      </p:grpSp>
      <p:sp>
        <p:nvSpPr>
          <p:cNvPr id="739" name="Google Shape;739;p12"/>
          <p:cNvSpPr txBox="1"/>
          <p:nvPr/>
        </p:nvSpPr>
        <p:spPr>
          <a:xfrm>
            <a:off x="9912424" y="1817607"/>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YHTEISET TAVOITTEET</a:t>
            </a:r>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0" name="Google Shape;740;p12"/>
          <p:cNvSpPr txBox="1"/>
          <p:nvPr/>
        </p:nvSpPr>
        <p:spPr>
          <a:xfrm>
            <a:off x="9912424" y="3807435"/>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YHTEINEN</a:t>
            </a:r>
            <a:r>
              <a:rPr kumimoji="0" lang="fi-FI" sz="1200" b="0" i="0" u="none" strike="noStrike" kern="1200" cap="none" spc="0" normalizeH="0" baseline="0" noProof="0">
                <a:ln>
                  <a:noFill/>
                </a:ln>
                <a:solidFill>
                  <a:srgbClr val="000000"/>
                </a:solidFill>
                <a:effectLst/>
                <a:uLnTx/>
                <a:uFillTx/>
                <a:latin typeface="Arial"/>
                <a:ea typeface="Arial"/>
                <a:cs typeface="Arial"/>
                <a:sym typeface="Arial"/>
              </a:rPr>
              <a:t> </a:t>
            </a: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KEHITTÄMINEN</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1" name="Google Shape;741;p12"/>
          <p:cNvSpPr txBox="1"/>
          <p:nvPr/>
        </p:nvSpPr>
        <p:spPr>
          <a:xfrm>
            <a:off x="9912424" y="4455443"/>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 </a:t>
            </a:r>
            <a:r>
              <a:rPr kumimoji="0" lang="fi-FI" sz="1200" b="1" i="0" u="none" strike="noStrike" kern="1200" cap="none" spc="0" normalizeH="0" baseline="0" noProof="0" dirty="0" smtClean="0">
                <a:ln>
                  <a:noFill/>
                </a:ln>
                <a:solidFill>
                  <a:srgbClr val="000000"/>
                </a:solidFill>
                <a:effectLst/>
                <a:uLnTx/>
                <a:uFillTx/>
                <a:latin typeface="Arial"/>
                <a:ea typeface="Arial"/>
                <a:cs typeface="Arial"/>
                <a:sym typeface="Arial"/>
              </a:rPr>
              <a:t>YHTEISET/</a:t>
            </a: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smtClean="0">
                <a:ln>
                  <a:noFill/>
                </a:ln>
                <a:solidFill>
                  <a:srgbClr val="000000"/>
                </a:solidFill>
                <a:effectLst/>
                <a:uLnTx/>
                <a:uFillTx/>
                <a:latin typeface="Arial"/>
                <a:ea typeface="Arial"/>
                <a:cs typeface="Arial"/>
                <a:sym typeface="Arial"/>
              </a:rPr>
              <a:t>YHDENMUKAISET </a:t>
            </a:r>
            <a:endParaRPr kumimoji="0"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PALVELUT</a:t>
            </a: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2" name="Google Shape;742;p12"/>
          <p:cNvSpPr/>
          <p:nvPr/>
        </p:nvSpPr>
        <p:spPr>
          <a:xfrm>
            <a:off x="2639616" y="1817607"/>
            <a:ext cx="7596000" cy="576000"/>
          </a:xfrm>
          <a:prstGeom prst="chevron">
            <a:avLst>
              <a:gd name="adj" fmla="val 50000"/>
            </a:avLst>
          </a:prstGeom>
          <a:solidFill>
            <a:srgbClr val="A7E8FF"/>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3" name="Google Shape;743;p12"/>
          <p:cNvSpPr/>
          <p:nvPr/>
        </p:nvSpPr>
        <p:spPr>
          <a:xfrm>
            <a:off x="2639616" y="3807435"/>
            <a:ext cx="7596000" cy="576000"/>
          </a:xfrm>
          <a:prstGeom prst="chevron">
            <a:avLst>
              <a:gd name="adj" fmla="val 50000"/>
            </a:avLst>
          </a:prstGeom>
          <a:solidFill>
            <a:srgbClr val="FFE285"/>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4" name="Google Shape;744;p12"/>
          <p:cNvSpPr/>
          <p:nvPr/>
        </p:nvSpPr>
        <p:spPr>
          <a:xfrm>
            <a:off x="2639616" y="4455443"/>
            <a:ext cx="7596000" cy="576000"/>
          </a:xfrm>
          <a:prstGeom prst="chevron">
            <a:avLst>
              <a:gd name="adj" fmla="val 50000"/>
            </a:avLst>
          </a:prstGeom>
          <a:solidFill>
            <a:srgbClr val="F8D4CE"/>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5" name="Google Shape;745;p12"/>
          <p:cNvSpPr txBox="1"/>
          <p:nvPr/>
        </p:nvSpPr>
        <p:spPr>
          <a:xfrm>
            <a:off x="9912424" y="3159363"/>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YHTEISET VAATIMUKSET</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6" name="Google Shape;746;p12"/>
          <p:cNvSpPr/>
          <p:nvPr/>
        </p:nvSpPr>
        <p:spPr>
          <a:xfrm>
            <a:off x="2639616" y="3159363"/>
            <a:ext cx="7596000" cy="576000"/>
          </a:xfrm>
          <a:prstGeom prst="chevron">
            <a:avLst>
              <a:gd name="adj" fmla="val 50000"/>
            </a:avLst>
          </a:prstGeom>
          <a:solidFill>
            <a:srgbClr val="EDD9EB"/>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47" name="Google Shape;747;p12"/>
          <p:cNvSpPr txBox="1"/>
          <p:nvPr/>
        </p:nvSpPr>
        <p:spPr>
          <a:xfrm>
            <a:off x="3647728" y="5421511"/>
            <a:ext cx="5544216" cy="551085"/>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srgbClr val="000000"/>
                </a:solidFill>
                <a:effectLst/>
                <a:uLnTx/>
                <a:uFillTx/>
                <a:latin typeface="Arial"/>
                <a:ea typeface="Arial"/>
                <a:cs typeface="Arial"/>
                <a:sym typeface="Arial"/>
              </a:rPr>
              <a:t>Parantaa (mm. laajentaa) suunnitelmien, kehittämistyön sekä palvelujen ja palvelutuotannon vaikutusten arviointia</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8" name="Google Shape;748;p12"/>
          <p:cNvSpPr txBox="1"/>
          <p:nvPr/>
        </p:nvSpPr>
        <p:spPr>
          <a:xfrm>
            <a:off x="9907174" y="2491962"/>
            <a:ext cx="1800000" cy="576000"/>
          </a:xfrm>
          <a:prstGeom prst="rect">
            <a:avLst/>
          </a:prstGeom>
          <a:solidFill>
            <a:srgbClr val="E1E6F5"/>
          </a:solidFill>
          <a:ln>
            <a:noFill/>
          </a:ln>
        </p:spPr>
        <p:txBody>
          <a:bodyPr spcFirstLastPara="1" wrap="square" lIns="72000" tIns="72000" rIns="72000" bIns="72000" anchor="ctr"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smtClean="0">
                <a:ln>
                  <a:noFill/>
                </a:ln>
                <a:solidFill>
                  <a:srgbClr val="000000"/>
                </a:solidFill>
                <a:effectLst/>
                <a:uLnTx/>
                <a:uFillTx/>
                <a:latin typeface="Arial"/>
                <a:ea typeface="Arial"/>
                <a:cs typeface="Arial"/>
                <a:sym typeface="Arial"/>
              </a:rPr>
              <a:t>YHTEISET/</a:t>
            </a: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smtClean="0">
                <a:ln>
                  <a:noFill/>
                </a:ln>
                <a:solidFill>
                  <a:srgbClr val="000000"/>
                </a:solidFill>
                <a:effectLst/>
                <a:uLnTx/>
                <a:uFillTx/>
                <a:latin typeface="Arial"/>
                <a:ea typeface="Arial"/>
                <a:cs typeface="Arial"/>
                <a:sym typeface="Arial"/>
              </a:rPr>
              <a:t>YHDENMUKAISET</a:t>
            </a:r>
            <a:endParaRPr kumimoji="0" lang="fi-FI" sz="12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dirty="0" smtClean="0">
                <a:ln>
                  <a:noFill/>
                </a:ln>
                <a:solidFill>
                  <a:srgbClr val="000000"/>
                </a:solidFill>
                <a:effectLst/>
                <a:uLnTx/>
                <a:uFillTx/>
                <a:latin typeface="Arial"/>
                <a:ea typeface="Arial"/>
                <a:cs typeface="Arial"/>
                <a:sym typeface="Arial"/>
              </a:rPr>
              <a:t> </a:t>
            </a:r>
            <a:r>
              <a:rPr kumimoji="0" lang="fi-FI" sz="1200" b="1" i="0" u="none" strike="noStrike" kern="1200" cap="none" spc="0" normalizeH="0" baseline="0" noProof="0" dirty="0">
                <a:ln>
                  <a:noFill/>
                </a:ln>
                <a:solidFill>
                  <a:srgbClr val="000000"/>
                </a:solidFill>
                <a:effectLst/>
                <a:uLnTx/>
                <a:uFillTx/>
                <a:latin typeface="Arial"/>
                <a:ea typeface="Arial"/>
                <a:cs typeface="Arial"/>
                <a:sym typeface="Arial"/>
              </a:rPr>
              <a:t>TOIMINTAMALLIT</a:t>
            </a: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9" name="Google Shape;749;p12"/>
          <p:cNvSpPr/>
          <p:nvPr/>
        </p:nvSpPr>
        <p:spPr>
          <a:xfrm>
            <a:off x="2634366" y="2491962"/>
            <a:ext cx="7596000" cy="576000"/>
          </a:xfrm>
          <a:prstGeom prst="chevron">
            <a:avLst>
              <a:gd name="adj" fmla="val 50000"/>
            </a:avLst>
          </a:prstGeom>
          <a:solidFill>
            <a:srgbClr val="D6EFD0"/>
          </a:solidFill>
          <a:ln>
            <a:noFill/>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750" name="Google Shape;750;p12"/>
          <p:cNvSpPr/>
          <p:nvPr/>
        </p:nvSpPr>
        <p:spPr>
          <a:xfrm>
            <a:off x="4334260"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1" name="Google Shape;751;p12"/>
          <p:cNvSpPr txBox="1">
            <a:spLocks noGrp="1"/>
          </p:cNvSpPr>
          <p:nvPr>
            <p:ph type="body" idx="1"/>
          </p:nvPr>
        </p:nvSpPr>
        <p:spPr>
          <a:xfrm>
            <a:off x="3647728" y="1608084"/>
            <a:ext cx="1800000" cy="3539426"/>
          </a:xfrm>
          <a:prstGeom prst="rect">
            <a:avLst/>
          </a:prstGeom>
          <a:solidFill>
            <a:srgbClr val="E1E6F5"/>
          </a:solidFill>
          <a:ln>
            <a:noFill/>
          </a:ln>
        </p:spPr>
        <p:txBody>
          <a:bodyPr spcFirstLastPara="1" wrap="square" lIns="72000" tIns="72000" rIns="72000" bIns="72000" anchor="t" anchorCtr="0">
            <a:noAutofit/>
          </a:bodyPr>
          <a:lstStyle/>
          <a:p>
            <a:pPr marL="0" lvl="0" indent="0" algn="ctr" rtl="0">
              <a:lnSpc>
                <a:spcPct val="90000"/>
              </a:lnSpc>
              <a:spcBef>
                <a:spcPts val="0"/>
              </a:spcBef>
              <a:spcAft>
                <a:spcPts val="0"/>
              </a:spcAft>
              <a:buSzPts val="1800"/>
              <a:buNone/>
            </a:pPr>
            <a:r>
              <a:rPr lang="fi-FI" sz="1200" b="1"/>
              <a:t>Suunnittelu</a:t>
            </a:r>
            <a:endParaRPr/>
          </a:p>
          <a:p>
            <a:pPr marL="176213" lvl="0" indent="-176213" algn="l" rtl="0">
              <a:lnSpc>
                <a:spcPct val="90000"/>
              </a:lnSpc>
              <a:spcBef>
                <a:spcPts val="600"/>
              </a:spcBef>
              <a:spcAft>
                <a:spcPts val="0"/>
              </a:spcAft>
              <a:buSzPts val="1800"/>
              <a:buChar char="•"/>
            </a:pPr>
            <a:r>
              <a:rPr lang="fi-FI" sz="1100"/>
              <a:t>Kanavoi yhteisiä tarpeita suunnittelu- ja kehittämisprosesseille (esim. hallitusohjelman valmistelu)</a:t>
            </a:r>
            <a:endParaRPr/>
          </a:p>
          <a:p>
            <a:pPr marL="176213" lvl="0" indent="-176213" algn="l" rtl="0">
              <a:lnSpc>
                <a:spcPct val="90000"/>
              </a:lnSpc>
              <a:spcBef>
                <a:spcPts val="600"/>
              </a:spcBef>
              <a:spcAft>
                <a:spcPts val="0"/>
              </a:spcAft>
              <a:buSzPts val="1800"/>
              <a:buChar char="•"/>
            </a:pPr>
            <a:r>
              <a:rPr lang="fi-FI" sz="1100"/>
              <a:t>Täydentää yhteistä ymmärrystä suunnitteilla olevasta kehittämisestä </a:t>
            </a:r>
            <a:endParaRPr/>
          </a:p>
          <a:p>
            <a:pPr marL="176213" lvl="0" indent="-176213" algn="l" rtl="0">
              <a:lnSpc>
                <a:spcPct val="90000"/>
              </a:lnSpc>
              <a:spcBef>
                <a:spcPts val="600"/>
              </a:spcBef>
              <a:spcAft>
                <a:spcPts val="0"/>
              </a:spcAft>
              <a:buSzPts val="1800"/>
              <a:buChar char="•"/>
            </a:pPr>
            <a:r>
              <a:rPr lang="fi-FI" sz="1100"/>
              <a:t>Muodostaa yhteisiä tavoitteita tulevalle kehittämiselle</a:t>
            </a:r>
            <a:endParaRPr/>
          </a:p>
          <a:p>
            <a:pPr marL="0" lvl="0" indent="0" algn="l" rtl="0">
              <a:lnSpc>
                <a:spcPct val="90000"/>
              </a:lnSpc>
              <a:spcBef>
                <a:spcPts val="600"/>
              </a:spcBef>
              <a:spcAft>
                <a:spcPts val="600"/>
              </a:spcAft>
              <a:buSzPts val="1800"/>
              <a:buNone/>
            </a:pPr>
            <a:endParaRPr sz="1200"/>
          </a:p>
        </p:txBody>
      </p:sp>
      <p:sp>
        <p:nvSpPr>
          <p:cNvPr id="752" name="Google Shape;752;p12"/>
          <p:cNvSpPr/>
          <p:nvPr/>
        </p:nvSpPr>
        <p:spPr>
          <a:xfrm>
            <a:off x="6206468"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3" name="Google Shape;753;p12"/>
          <p:cNvSpPr txBox="1"/>
          <p:nvPr/>
        </p:nvSpPr>
        <p:spPr>
          <a:xfrm>
            <a:off x="5519936" y="1608084"/>
            <a:ext cx="1800000" cy="3539425"/>
          </a:xfrm>
          <a:prstGeom prst="rect">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prstClr val="black"/>
                </a:solidFill>
                <a:effectLst/>
                <a:uLnTx/>
                <a:uFillTx/>
                <a:latin typeface="Arial"/>
                <a:ea typeface="Arial"/>
                <a:cs typeface="Arial"/>
                <a:sym typeface="Arial"/>
              </a:rPr>
              <a:t>Kehittäminen / muutos</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Kanavoi yhteisiä tarpeita kehittämiselle (ohjaa yhteiseen kehittämiseen, vähentää päällekkäisyyksiä)</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Täydentää yhteistä ymmärrystä meneillään olevasta kehittämisestä</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Muodostaa yhteisiä tavoitteita tulevalle palvelutuotannolle</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360363" marR="0" lvl="0" indent="-284163" algn="l" defTabSz="914400" rtl="0" eaLnBrk="1" fontAlgn="auto" latinLnBrk="0" hangingPunct="1">
              <a:lnSpc>
                <a:spcPct val="90000"/>
              </a:lnSpc>
              <a:spcBef>
                <a:spcPts val="600"/>
              </a:spcBef>
              <a:spcAft>
                <a:spcPts val="0"/>
              </a:spcAft>
              <a:buClr>
                <a:srgbClr val="E7E6E6"/>
              </a:buClr>
              <a:buSzPts val="1200"/>
              <a:buFont typeface="Arial"/>
              <a:buNone/>
              <a:tabLst/>
              <a:defRPr/>
            </a:pPr>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4" name="Google Shape;754;p12"/>
          <p:cNvSpPr/>
          <p:nvPr/>
        </p:nvSpPr>
        <p:spPr>
          <a:xfrm>
            <a:off x="8078476" y="4959494"/>
            <a:ext cx="426936" cy="504056"/>
          </a:xfrm>
          <a:prstGeom prst="downArrow">
            <a:avLst>
              <a:gd name="adj1" fmla="val 50000"/>
              <a:gd name="adj2" fmla="val 50000"/>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endParaRPr kumimoji="0" sz="1200" b="1"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755" name="Google Shape;755;p12"/>
          <p:cNvSpPr txBox="1"/>
          <p:nvPr/>
        </p:nvSpPr>
        <p:spPr>
          <a:xfrm>
            <a:off x="7391944" y="1608084"/>
            <a:ext cx="1800000" cy="3539425"/>
          </a:xfrm>
          <a:prstGeom prst="rect">
            <a:avLst/>
          </a:prstGeom>
          <a:solidFill>
            <a:srgbClr val="E1E6F5"/>
          </a:solidFill>
          <a:ln>
            <a:noFill/>
          </a:ln>
        </p:spPr>
        <p:txBody>
          <a:bodyPr spcFirstLastPara="1" wrap="square" lIns="72000" tIns="72000" rIns="72000" bIns="72000" anchor="t" anchorCtr="0">
            <a:noAutofit/>
          </a:bodyPr>
          <a:lstStyle/>
          <a:p>
            <a:pPr marL="0" marR="0" lvl="0" indent="0" algn="ctr" defTabSz="914400" rtl="0" eaLnBrk="1" fontAlgn="auto" latinLnBrk="0" hangingPunct="1">
              <a:lnSpc>
                <a:spcPct val="90000"/>
              </a:lnSpc>
              <a:spcBef>
                <a:spcPts val="0"/>
              </a:spcBef>
              <a:spcAft>
                <a:spcPts val="0"/>
              </a:spcAft>
              <a:buClr>
                <a:srgbClr val="E7E6E6"/>
              </a:buClr>
              <a:buSzPts val="1200"/>
              <a:buFont typeface="Arial"/>
              <a:buNone/>
              <a:tabLst/>
              <a:defRPr/>
            </a:pPr>
            <a:r>
              <a:rPr kumimoji="0" lang="fi-FI" sz="1200" b="1" i="0" u="none" strike="noStrike" kern="1200" cap="none" spc="0" normalizeH="0" baseline="0" noProof="0">
                <a:ln>
                  <a:noFill/>
                </a:ln>
                <a:solidFill>
                  <a:prstClr val="black"/>
                </a:solidFill>
                <a:effectLst/>
                <a:uLnTx/>
                <a:uFillTx/>
                <a:latin typeface="Arial"/>
                <a:ea typeface="Arial"/>
                <a:cs typeface="Arial"/>
                <a:sym typeface="Arial"/>
              </a:rPr>
              <a:t>Julkisten palvelujen tuottaminen</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Kanavoi yhteisiä tarpeita tuotantojärjestelyiden muutoksille</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Täydentää yhteistä käsitystä julkisen hallinnon palvelutuotannosta ja sen vaikuttavuudesta</a:t>
            </a:r>
            <a:endParaRPr kumimoji="0" sz="1800" b="0" i="0" u="none" strike="noStrike" kern="1200" cap="none" spc="0" normalizeH="0" baseline="0" noProof="0">
              <a:ln>
                <a:noFill/>
              </a:ln>
              <a:solidFill>
                <a:prstClr val="black"/>
              </a:solidFill>
              <a:effectLst/>
              <a:uLnTx/>
              <a:uFillTx/>
              <a:latin typeface="Arial"/>
              <a:ea typeface="+mn-ea"/>
              <a:cs typeface="+mn-cs"/>
            </a:endParaRPr>
          </a:p>
          <a:p>
            <a:pPr marL="176213" marR="0" lvl="0" indent="-176213" algn="l" defTabSz="914400" rtl="0" eaLnBrk="1" fontAlgn="auto" latinLnBrk="0" hangingPunct="1">
              <a:lnSpc>
                <a:spcPct val="90000"/>
              </a:lnSpc>
              <a:spcBef>
                <a:spcPts val="600"/>
              </a:spcBef>
              <a:spcAft>
                <a:spcPts val="0"/>
              </a:spcAft>
              <a:buClr>
                <a:srgbClr val="E7E6E6"/>
              </a:buClr>
              <a:buSzPts val="1100"/>
              <a:buFont typeface="Arial"/>
              <a:buChar char="•"/>
              <a:tabLst/>
              <a:defRPr/>
            </a:pPr>
            <a:r>
              <a:rPr kumimoji="0" lang="fi-FI" sz="1100" b="0" i="0" u="none" strike="noStrike" kern="1200" cap="none" spc="0" normalizeH="0" baseline="0" noProof="0">
                <a:ln>
                  <a:noFill/>
                </a:ln>
                <a:solidFill>
                  <a:prstClr val="black"/>
                </a:solidFill>
                <a:effectLst/>
                <a:uLnTx/>
                <a:uFillTx/>
                <a:latin typeface="Arial"/>
                <a:ea typeface="Arial"/>
                <a:cs typeface="Arial"/>
                <a:sym typeface="Arial"/>
              </a:rPr>
              <a:t>Muodostaa yhteisiä tavoitteita rakenteiden ja ohjausjärjestelmien kehittämiselle</a:t>
            </a: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0110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Kaareva yhdysviiva 122"/>
          <p:cNvCxnSpPr>
            <a:stCxn id="9" idx="1"/>
            <a:endCxn id="26" idx="3"/>
          </p:cNvCxnSpPr>
          <p:nvPr/>
        </p:nvCxnSpPr>
        <p:spPr>
          <a:xfrm rot="10800000">
            <a:off x="5424760" y="2132856"/>
            <a:ext cx="2543449" cy="12700"/>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8" name="Suorakulmio 47"/>
          <p:cNvSpPr/>
          <p:nvPr/>
        </p:nvSpPr>
        <p:spPr>
          <a:xfrm>
            <a:off x="3311691" y="1821456"/>
            <a:ext cx="432000"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9" name="Suorakulmio 48"/>
          <p:cNvSpPr/>
          <p:nvPr/>
        </p:nvSpPr>
        <p:spPr>
          <a:xfrm>
            <a:off x="3311691" y="2780928"/>
            <a:ext cx="432000" cy="624000"/>
          </a:xfrm>
          <a:prstGeom prst="rect">
            <a:avLst/>
          </a:prstGeom>
          <a:solidFill>
            <a:schemeClr val="accent4">
              <a:lumMod val="20000"/>
              <a:lumOff val="80000"/>
            </a:schemeClr>
          </a:solidFill>
          <a:ln>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0" name="Suorakulmio 49"/>
          <p:cNvSpPr/>
          <p:nvPr/>
        </p:nvSpPr>
        <p:spPr>
          <a:xfrm>
            <a:off x="3311691" y="3549013"/>
            <a:ext cx="432000" cy="624000"/>
          </a:xfrm>
          <a:prstGeom prst="rect">
            <a:avLst/>
          </a:prstGeom>
          <a:solidFill>
            <a:schemeClr val="accent3">
              <a:lumMod val="20000"/>
              <a:lumOff val="80000"/>
            </a:schemeClr>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1" name="Suorakulmio 50"/>
          <p:cNvSpPr/>
          <p:nvPr/>
        </p:nvSpPr>
        <p:spPr>
          <a:xfrm>
            <a:off x="3311691" y="4317098"/>
            <a:ext cx="432000" cy="624000"/>
          </a:xfrm>
          <a:prstGeom prst="rect">
            <a:avLst/>
          </a:prstGeom>
          <a:solidFill>
            <a:srgbClr val="FFEBAB"/>
          </a:solidFill>
          <a:ln>
            <a:solidFill>
              <a:srgbClr val="FFEBA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2" name="Suorakulmio 51"/>
          <p:cNvSpPr/>
          <p:nvPr/>
        </p:nvSpPr>
        <p:spPr>
          <a:xfrm>
            <a:off x="3311691" y="5085184"/>
            <a:ext cx="432000" cy="624000"/>
          </a:xfrm>
          <a:prstGeom prst="rect">
            <a:avLst/>
          </a:prstGeom>
          <a:solidFill>
            <a:srgbClr val="F8D4CE"/>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6" name="Suorakulmio 45"/>
          <p:cNvSpPr/>
          <p:nvPr/>
        </p:nvSpPr>
        <p:spPr>
          <a:xfrm>
            <a:off x="5376267" y="5085184"/>
            <a:ext cx="2640000" cy="624000"/>
          </a:xfrm>
          <a:prstGeom prst="rect">
            <a:avLst/>
          </a:prstGeom>
          <a:solidFill>
            <a:srgbClr val="F8D4CE"/>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5" name="Suorakulmio 44"/>
          <p:cNvSpPr/>
          <p:nvPr/>
        </p:nvSpPr>
        <p:spPr>
          <a:xfrm>
            <a:off x="5376267" y="4317098"/>
            <a:ext cx="2640000" cy="624000"/>
          </a:xfrm>
          <a:prstGeom prst="rect">
            <a:avLst/>
          </a:prstGeom>
          <a:solidFill>
            <a:srgbClr val="FFEBAB"/>
          </a:solidFill>
          <a:ln>
            <a:solidFill>
              <a:srgbClr val="FFEBA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4" name="Suorakulmio 43"/>
          <p:cNvSpPr/>
          <p:nvPr/>
        </p:nvSpPr>
        <p:spPr>
          <a:xfrm>
            <a:off x="5376267" y="3549013"/>
            <a:ext cx="2640000" cy="624000"/>
          </a:xfrm>
          <a:prstGeom prst="rect">
            <a:avLst/>
          </a:prstGeom>
          <a:solidFill>
            <a:schemeClr val="accent3">
              <a:lumMod val="20000"/>
              <a:lumOff val="80000"/>
            </a:schemeClr>
          </a:solidFill>
          <a:ln>
            <a:solidFill>
              <a:schemeClr val="accent2">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43" name="Suorakulmio 42"/>
          <p:cNvSpPr/>
          <p:nvPr/>
        </p:nvSpPr>
        <p:spPr>
          <a:xfrm>
            <a:off x="5376267" y="2780928"/>
            <a:ext cx="2640000" cy="624000"/>
          </a:xfrm>
          <a:prstGeom prst="rect">
            <a:avLst/>
          </a:prstGeom>
          <a:solidFill>
            <a:schemeClr val="accent4">
              <a:lumMod val="20000"/>
              <a:lumOff val="80000"/>
            </a:schemeClr>
          </a:solidFill>
          <a:ln>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2" name="Otsikko 1"/>
          <p:cNvSpPr>
            <a:spLocks noGrp="1"/>
          </p:cNvSpPr>
          <p:nvPr>
            <p:ph type="title"/>
          </p:nvPr>
        </p:nvSpPr>
        <p:spPr>
          <a:xfrm>
            <a:off x="431371" y="289160"/>
            <a:ext cx="11041227" cy="691568"/>
          </a:xfrm>
        </p:spPr>
        <p:txBody>
          <a:bodyPr>
            <a:normAutofit/>
          </a:bodyPr>
          <a:lstStyle/>
          <a:p>
            <a:r>
              <a:rPr lang="fi-FI" sz="3200" dirty="0" smtClean="0"/>
              <a:t>Yhteistyö valtiovarainministeriön* tehtävien tukena</a:t>
            </a:r>
            <a:endParaRPr lang="fi-FI" sz="3200" dirty="0"/>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72BAF-8CDA-4878-B74D-CAA2BE485765}" type="slidenum">
              <a:rPr kumimoji="0" lang="fi-FI" sz="900" b="0" i="0" u="none" strike="noStrike" kern="1200" cap="none" spc="0" normalizeH="0" baseline="0" noProof="0" smtClean="0">
                <a:ln>
                  <a:noFill/>
                </a:ln>
                <a:solidFill>
                  <a:srgbClr val="365AB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i-FI" sz="900" b="0" i="0" u="none" strike="noStrike" kern="1200" cap="none" spc="0" normalizeH="0" baseline="0" noProof="0">
              <a:ln>
                <a:noFill/>
              </a:ln>
              <a:solidFill>
                <a:srgbClr val="365ABD"/>
              </a:solidFill>
              <a:effectLst/>
              <a:uLnTx/>
              <a:uFillTx/>
              <a:latin typeface="Arial"/>
              <a:ea typeface="+mn-ea"/>
              <a:cs typeface="+mn-cs"/>
            </a:endParaRPr>
          </a:p>
        </p:txBody>
      </p:sp>
      <p:sp>
        <p:nvSpPr>
          <p:cNvPr id="24" name="Suorakulmio 23"/>
          <p:cNvSpPr/>
          <p:nvPr/>
        </p:nvSpPr>
        <p:spPr>
          <a:xfrm>
            <a:off x="3744759" y="2780928"/>
            <a:ext cx="1680000" cy="624000"/>
          </a:xfrm>
          <a:prstGeom prst="rect">
            <a:avLst/>
          </a:prstGeom>
          <a:solidFill>
            <a:schemeClr val="accent4">
              <a:lumMod val="7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Arkkitehtuuri-yhteistyö</a:t>
            </a:r>
          </a:p>
        </p:txBody>
      </p:sp>
      <p:sp>
        <p:nvSpPr>
          <p:cNvPr id="25" name="Suorakulmio 24"/>
          <p:cNvSpPr/>
          <p:nvPr/>
        </p:nvSpPr>
        <p:spPr>
          <a:xfrm>
            <a:off x="3744759" y="3549013"/>
            <a:ext cx="1680000" cy="624000"/>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Digitaalisen turvallisuuden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yhteistyö</a:t>
            </a:r>
          </a:p>
        </p:txBody>
      </p:sp>
      <p:sp>
        <p:nvSpPr>
          <p:cNvPr id="14" name="Suorakulmio 13"/>
          <p:cNvSpPr/>
          <p:nvPr/>
        </p:nvSpPr>
        <p:spPr>
          <a:xfrm>
            <a:off x="3744759" y="5085184"/>
            <a:ext cx="1680000" cy="624000"/>
          </a:xfrm>
          <a:prstGeom prst="rect">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ICT- palvelutuotannon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ohjauksen yhteistyö</a:t>
            </a:r>
          </a:p>
        </p:txBody>
      </p:sp>
      <p:sp>
        <p:nvSpPr>
          <p:cNvPr id="28" name="Suorakulmio 27"/>
          <p:cNvSpPr/>
          <p:nvPr/>
        </p:nvSpPr>
        <p:spPr>
          <a:xfrm>
            <a:off x="3744759" y="4317098"/>
            <a:ext cx="1680000" cy="624000"/>
          </a:xfrm>
          <a:prstGeom prst="rect">
            <a:avLst/>
          </a:prstGeom>
          <a:solidFill>
            <a:srgbClr val="FF9900"/>
          </a:solidFill>
          <a:ln>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black"/>
                </a:solidFill>
                <a:effectLst/>
                <a:uLnTx/>
                <a:uFillTx/>
                <a:latin typeface="Arial"/>
                <a:ea typeface="+mn-ea"/>
                <a:cs typeface="+mn-cs"/>
              </a:rPr>
              <a:t>Kehittämisen ohjauksen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black"/>
                </a:solidFill>
                <a:effectLst/>
                <a:uLnTx/>
                <a:uFillTx/>
                <a:latin typeface="Arial"/>
                <a:ea typeface="+mn-ea"/>
                <a:cs typeface="+mn-cs"/>
              </a:rPr>
              <a:t>yhteistyö</a:t>
            </a:r>
          </a:p>
        </p:txBody>
      </p:sp>
      <p:sp>
        <p:nvSpPr>
          <p:cNvPr id="10" name="Lovettu nuolenkärki 9"/>
          <p:cNvSpPr/>
          <p:nvPr/>
        </p:nvSpPr>
        <p:spPr>
          <a:xfrm>
            <a:off x="7968555" y="4317098"/>
            <a:ext cx="3780000" cy="624000"/>
          </a:xfrm>
          <a:prstGeom prst="chevron">
            <a:avLst>
              <a:gd name="adj" fmla="val 0"/>
            </a:avLst>
          </a:prstGeom>
          <a:solidFill>
            <a:srgbClr val="FF9900"/>
          </a:solidFill>
          <a:ln>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Julkisen hallinnon tiedonhallinnan, sähköisen asioinnin ja tietovarantojen käytön yleinen ohjaus ja kehittäminen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black"/>
                </a:solidFill>
                <a:effectLst/>
                <a:uLnTx/>
                <a:uFillTx/>
                <a:latin typeface="Arial"/>
                <a:ea typeface="+mn-ea"/>
                <a:cs typeface="+mn-cs"/>
              </a:rPr>
              <a:t>Valtionhallinnon kehittäminen ja kehittämisen yhteensovittaminen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solidFill>
                <a:effectLst/>
                <a:uLnTx/>
                <a:uFillTx/>
                <a:latin typeface="Arial"/>
                <a:ea typeface="+mn-ea"/>
                <a:cs typeface="+mn-cs"/>
              </a:rPr>
              <a:t>Valtionhallinnon tiedonhallinnan muutosten arviointi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black"/>
                </a:solidFill>
                <a:effectLst/>
                <a:uLnTx/>
                <a:uFillTx/>
                <a:latin typeface="Arial"/>
                <a:ea typeface="+mn-ea"/>
                <a:cs typeface="+mn-cs"/>
              </a:rPr>
              <a:t>Tietovarantojen </a:t>
            </a:r>
            <a:r>
              <a:rPr kumimoji="0" lang="fi-FI" sz="800" b="0" i="0" u="none" strike="noStrike" kern="1200" cap="none" spc="0" normalizeH="0" baseline="0" noProof="0" dirty="0" err="1" smtClean="0">
                <a:ln>
                  <a:noFill/>
                </a:ln>
                <a:solidFill>
                  <a:prstClr val="black"/>
                </a:solidFill>
                <a:effectLst/>
                <a:uLnTx/>
                <a:uFillTx/>
                <a:latin typeface="Arial"/>
                <a:ea typeface="+mn-ea"/>
                <a:cs typeface="+mn-cs"/>
              </a:rPr>
              <a:t>yhteentoimivuuden</a:t>
            </a:r>
            <a:r>
              <a:rPr kumimoji="0" lang="fi-FI" sz="800" b="0" i="0" u="none" strike="noStrike" kern="1200" cap="none" spc="0" normalizeH="0" baseline="0" noProof="0" dirty="0" smtClean="0">
                <a:ln>
                  <a:noFill/>
                </a:ln>
                <a:solidFill>
                  <a:prstClr val="black"/>
                </a:solidFill>
                <a:effectLst/>
                <a:uLnTx/>
                <a:uFillTx/>
                <a:latin typeface="Arial"/>
                <a:ea typeface="+mn-ea"/>
                <a:cs typeface="+mn-cs"/>
              </a:rPr>
              <a:t> ohjaus (L 906/2019)</a:t>
            </a:r>
            <a:endParaRPr kumimoji="0" lang="fi-FI"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ovettu nuolenkärki 10"/>
          <p:cNvSpPr/>
          <p:nvPr/>
        </p:nvSpPr>
        <p:spPr>
          <a:xfrm>
            <a:off x="7968555" y="2780928"/>
            <a:ext cx="3780000" cy="624000"/>
          </a:xfrm>
          <a:prstGeom prst="chevron">
            <a:avLst>
              <a:gd name="adj" fmla="val 0"/>
            </a:avLst>
          </a:prstGeom>
          <a:solidFill>
            <a:schemeClr val="accent4">
              <a:lumMod val="75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Julkisen </a:t>
            </a:r>
            <a:r>
              <a:rPr kumimoji="0" lang="fi-FI" sz="800" b="0" i="0" u="none" strike="noStrike" kern="1200" cap="none" spc="0" normalizeH="0" baseline="0" noProof="0" dirty="0">
                <a:ln>
                  <a:noFill/>
                </a:ln>
                <a:solidFill>
                  <a:prstClr val="white"/>
                </a:solidFill>
                <a:effectLst/>
                <a:uLnTx/>
                <a:uFillTx/>
                <a:latin typeface="Arial"/>
                <a:ea typeface="+mn-ea"/>
                <a:cs typeface="+mn-cs"/>
              </a:rPr>
              <a:t>hallinnon tiedonhallinnan, sähköisen asioinnin ja tietovarantojen käytön yleinen ohjaus ja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kehittäminen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V</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altionhallinnon </a:t>
            </a:r>
            <a:r>
              <a:rPr kumimoji="0" lang="fi-FI" sz="800" b="0" i="0" u="none" strike="noStrike" kern="1200" cap="none" spc="0" normalizeH="0" baseline="0" noProof="0" dirty="0">
                <a:ln>
                  <a:noFill/>
                </a:ln>
                <a:solidFill>
                  <a:prstClr val="white"/>
                </a:solidFill>
                <a:effectLst/>
                <a:uLnTx/>
                <a:uFillTx/>
                <a:latin typeface="Arial"/>
                <a:ea typeface="+mn-ea"/>
                <a:cs typeface="+mn-cs"/>
              </a:rPr>
              <a:t>tiedonhallinnan muutosten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arviointi (A 610/2003)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Tietovarantojen </a:t>
            </a:r>
            <a:r>
              <a:rPr kumimoji="0" lang="fi-FI" sz="800" b="0" i="0" u="none" strike="noStrike" kern="1200" cap="none" spc="0" normalizeH="0" baseline="0" noProof="0" dirty="0" err="1" smtClean="0">
                <a:ln>
                  <a:noFill/>
                </a:ln>
                <a:solidFill>
                  <a:prstClr val="white"/>
                </a:solidFill>
                <a:effectLst/>
                <a:uLnTx/>
                <a:uFillTx/>
                <a:latin typeface="Arial"/>
                <a:ea typeface="+mn-ea"/>
                <a:cs typeface="+mn-cs"/>
              </a:rPr>
              <a:t>yhteentoimivuuden</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 </a:t>
            </a:r>
            <a:r>
              <a:rPr kumimoji="0" lang="fi-FI" sz="800" b="0" i="0" u="none" strike="noStrike" kern="1200" cap="none" spc="0" normalizeH="0" baseline="0" noProof="0" dirty="0">
                <a:ln>
                  <a:noFill/>
                </a:ln>
                <a:solidFill>
                  <a:prstClr val="white"/>
                </a:solidFill>
                <a:effectLst/>
                <a:uLnTx/>
                <a:uFillTx/>
                <a:latin typeface="Arial"/>
                <a:ea typeface="+mn-ea"/>
                <a:cs typeface="+mn-cs"/>
              </a:rPr>
              <a:t>yleinen ohjaus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(L 906/2019)</a:t>
            </a:r>
          </a:p>
        </p:txBody>
      </p:sp>
      <p:sp>
        <p:nvSpPr>
          <p:cNvPr id="12" name="Lovettu nuolenkärki 11"/>
          <p:cNvSpPr/>
          <p:nvPr/>
        </p:nvSpPr>
        <p:spPr>
          <a:xfrm>
            <a:off x="7968555" y="5085184"/>
            <a:ext cx="3780000" cy="624000"/>
          </a:xfrm>
          <a:prstGeom prst="chevron">
            <a:avLst>
              <a:gd name="adj" fmla="val 0"/>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Julkisten palvelujärjestelmien ohjaus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Yhteisten palvelujen strateginen ohjaus (L 1226/2013, L 571/2016)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err="1" smtClean="0">
                <a:ln>
                  <a:noFill/>
                </a:ln>
                <a:solidFill>
                  <a:prstClr val="white"/>
                </a:solidFill>
                <a:effectLst/>
                <a:uLnTx/>
                <a:uFillTx/>
                <a:latin typeface="Arial"/>
                <a:ea typeface="+mn-ea"/>
                <a:cs typeface="+mn-cs"/>
              </a:rPr>
              <a:t>Valtorin</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 strateginen ohjaus ja pitkän aikavälin </a:t>
            </a:r>
            <a:r>
              <a:rPr kumimoji="0" lang="fi-FI" sz="800" b="0" i="0" u="none" strike="noStrike" kern="1200" cap="none" spc="0" normalizeH="0" baseline="0" noProof="0" dirty="0">
                <a:ln>
                  <a:noFill/>
                </a:ln>
                <a:solidFill>
                  <a:prstClr val="white"/>
                </a:solidFill>
                <a:effectLst/>
                <a:uLnTx/>
                <a:uFillTx/>
                <a:latin typeface="Arial"/>
                <a:ea typeface="+mn-ea"/>
                <a:cs typeface="+mn-cs"/>
              </a:rPr>
              <a:t>toimintalinjat (L 1226/2013) </a:t>
            </a:r>
          </a:p>
        </p:txBody>
      </p:sp>
      <p:sp>
        <p:nvSpPr>
          <p:cNvPr id="17" name="Lovettu nuolenkärki 16"/>
          <p:cNvSpPr/>
          <p:nvPr/>
        </p:nvSpPr>
        <p:spPr>
          <a:xfrm>
            <a:off x="7968555" y="3549013"/>
            <a:ext cx="3780000" cy="624000"/>
          </a:xfrm>
          <a:prstGeom prst="chevron">
            <a:avLst>
              <a:gd name="adj" fmla="val 0"/>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Julkisen </a:t>
            </a:r>
            <a:r>
              <a:rPr kumimoji="0" lang="fi-FI" sz="800" b="0" i="0" u="none" strike="noStrike" kern="1200" cap="none" spc="0" normalizeH="0" baseline="0" noProof="0" dirty="0">
                <a:ln>
                  <a:noFill/>
                </a:ln>
                <a:solidFill>
                  <a:prstClr val="white"/>
                </a:solidFill>
                <a:effectLst/>
                <a:uLnTx/>
                <a:uFillTx/>
                <a:latin typeface="Arial"/>
                <a:ea typeface="+mn-ea"/>
                <a:cs typeface="+mn-cs"/>
              </a:rPr>
              <a:t>hallinnon tietoturvallisuuden yleinen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kehittäminen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Arial"/>
                <a:ea typeface="+mn-ea"/>
                <a:cs typeface="+mn-cs"/>
              </a:rPr>
              <a:t>V</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altionhallinnon </a:t>
            </a:r>
            <a:r>
              <a:rPr kumimoji="0" lang="fi-FI" sz="800" b="0" i="0" u="none" strike="noStrike" kern="1200" cap="none" spc="0" normalizeH="0" baseline="0" noProof="0" dirty="0">
                <a:ln>
                  <a:noFill/>
                </a:ln>
                <a:solidFill>
                  <a:prstClr val="white"/>
                </a:solidFill>
                <a:effectLst/>
                <a:uLnTx/>
                <a:uFillTx/>
                <a:latin typeface="Arial"/>
                <a:ea typeface="+mn-ea"/>
                <a:cs typeface="+mn-cs"/>
              </a:rPr>
              <a:t>tietoturvallisuuden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ohjaus (A 610/2003)</a:t>
            </a:r>
            <a:endParaRPr kumimoji="0" lang="fi-FI" sz="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 name="Kaareva yhdysviiva 4"/>
          <p:cNvCxnSpPr>
            <a:stCxn id="13" idx="1"/>
            <a:endCxn id="26" idx="3"/>
          </p:cNvCxnSpPr>
          <p:nvPr/>
        </p:nvCxnSpPr>
        <p:spPr>
          <a:xfrm rot="10800000" flipV="1">
            <a:off x="5424760" y="1701000"/>
            <a:ext cx="599385" cy="431856"/>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Lovettu nuolenkärki 12"/>
          <p:cNvSpPr/>
          <p:nvPr/>
        </p:nvSpPr>
        <p:spPr>
          <a:xfrm>
            <a:off x="6024144" y="1584000"/>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Julkinen hallinto</a:t>
            </a:r>
          </a:p>
        </p:txBody>
      </p:sp>
      <p:sp>
        <p:nvSpPr>
          <p:cNvPr id="15" name="Lovettu nuolenkärki 14"/>
          <p:cNvSpPr/>
          <p:nvPr/>
        </p:nvSpPr>
        <p:spPr>
          <a:xfrm>
            <a:off x="6024144" y="2015856"/>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Valtionhallinto</a:t>
            </a:r>
          </a:p>
        </p:txBody>
      </p:sp>
      <p:sp>
        <p:nvSpPr>
          <p:cNvPr id="16" name="Lovettu nuolenkärki 15"/>
          <p:cNvSpPr/>
          <p:nvPr/>
        </p:nvSpPr>
        <p:spPr>
          <a:xfrm>
            <a:off x="6024144" y="2420888"/>
            <a:ext cx="1368000" cy="2340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a:ea typeface="+mn-ea"/>
                <a:cs typeface="+mn-cs"/>
              </a:rPr>
              <a:t>Kunta - valtio</a:t>
            </a:r>
          </a:p>
        </p:txBody>
      </p:sp>
      <p:sp>
        <p:nvSpPr>
          <p:cNvPr id="37" name="Suorakulmio 36"/>
          <p:cNvSpPr/>
          <p:nvPr/>
        </p:nvSpPr>
        <p:spPr>
          <a:xfrm>
            <a:off x="7608168" y="1831677"/>
            <a:ext cx="428022"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38" name="Suorakulmio 37"/>
          <p:cNvSpPr/>
          <p:nvPr/>
        </p:nvSpPr>
        <p:spPr>
          <a:xfrm>
            <a:off x="5218877" y="1831677"/>
            <a:ext cx="517083" cy="6228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26" name="Lovettu nuolenkärki 25"/>
          <p:cNvSpPr/>
          <p:nvPr/>
        </p:nvSpPr>
        <p:spPr>
          <a:xfrm>
            <a:off x="3744086" y="1821456"/>
            <a:ext cx="1680673" cy="6228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dirty="0">
                <a:ln>
                  <a:noFill/>
                </a:ln>
                <a:solidFill>
                  <a:prstClr val="white"/>
                </a:solidFill>
                <a:effectLst/>
                <a:uLnTx/>
                <a:uFillTx/>
                <a:latin typeface="Arial"/>
                <a:ea typeface="+mn-ea"/>
                <a:cs typeface="+mn-cs"/>
              </a:rPr>
              <a:t>Tiedonhallinnan yhteistyö</a:t>
            </a:r>
          </a:p>
        </p:txBody>
      </p:sp>
      <p:sp>
        <p:nvSpPr>
          <p:cNvPr id="9" name="Lovettu nuolenkärki 8"/>
          <p:cNvSpPr/>
          <p:nvPr/>
        </p:nvSpPr>
        <p:spPr>
          <a:xfrm>
            <a:off x="7968208" y="1821456"/>
            <a:ext cx="3780000" cy="622800"/>
          </a:xfrm>
          <a:prstGeom prst="chevron">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Julkishallinnon </a:t>
            </a:r>
            <a:r>
              <a:rPr kumimoji="0" lang="fi-FI" sz="800" b="0" i="0" u="none" strike="noStrike" kern="1200" cap="none" spc="0" normalizeH="0" baseline="0" noProof="0" dirty="0">
                <a:ln>
                  <a:noFill/>
                </a:ln>
                <a:solidFill>
                  <a:prstClr val="white"/>
                </a:solidFill>
                <a:effectLst/>
                <a:uLnTx/>
                <a:uFillTx/>
                <a:latin typeface="Arial"/>
                <a:ea typeface="+mn-ea"/>
                <a:cs typeface="+mn-cs"/>
              </a:rPr>
              <a:t>yleinen kehittäminen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Valtionhallinnon </a:t>
            </a:r>
            <a:r>
              <a:rPr kumimoji="0" lang="fi-FI" sz="800" b="0" i="0" u="none" strike="noStrike" kern="1200" cap="none" spc="0" normalizeH="0" baseline="0" noProof="0" dirty="0">
                <a:ln>
                  <a:noFill/>
                </a:ln>
                <a:solidFill>
                  <a:prstClr val="white"/>
                </a:solidFill>
                <a:effectLst/>
                <a:uLnTx/>
                <a:uFillTx/>
                <a:latin typeface="Arial"/>
                <a:ea typeface="+mn-ea"/>
                <a:cs typeface="+mn-cs"/>
              </a:rPr>
              <a:t>rakenteiden, ohjausjärjestelmien ja toiminnan </a:t>
            </a:r>
            <a:r>
              <a:rPr kumimoji="0" lang="fi-FI" sz="800" b="0" i="0" u="none" strike="noStrike" kern="1200" cap="none" spc="0" normalizeH="0" baseline="0" noProof="0" dirty="0" smtClean="0">
                <a:ln>
                  <a:noFill/>
                </a:ln>
                <a:solidFill>
                  <a:prstClr val="white"/>
                </a:solidFill>
                <a:effectLst/>
                <a:uLnTx/>
                <a:uFillTx/>
                <a:latin typeface="Arial"/>
                <a:ea typeface="+mn-ea"/>
                <a:cs typeface="+mn-cs"/>
              </a:rPr>
              <a:t>kehittäminen (A 610/2003)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smtClean="0">
                <a:ln>
                  <a:noFill/>
                </a:ln>
                <a:solidFill>
                  <a:prstClr val="white"/>
                </a:solidFill>
                <a:effectLst/>
                <a:uLnTx/>
                <a:uFillTx/>
                <a:latin typeface="Arial"/>
                <a:ea typeface="+mn-ea"/>
                <a:cs typeface="+mn-cs"/>
              </a:rPr>
              <a:t>Toimialan toiminnallisen tuloksellisuuden suunnittelu ja tavoitteiden vahvistaminen (L 423/1988, A 1243/1992) </a:t>
            </a:r>
            <a:endParaRPr kumimoji="0" lang="fi-FI"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Suorakulmio 55"/>
          <p:cNvSpPr/>
          <p:nvPr/>
        </p:nvSpPr>
        <p:spPr>
          <a:xfrm>
            <a:off x="684781" y="1196752"/>
            <a:ext cx="2626911" cy="5088565"/>
          </a:xfrm>
          <a:prstGeom prst="rect">
            <a:avLst/>
          </a:pr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50000"/>
                    <a:lumOff val="50000"/>
                  </a:prstClr>
                </a:solidFill>
                <a:effectLst/>
                <a:uLnTx/>
                <a:uFillTx/>
                <a:latin typeface="Arial"/>
                <a:ea typeface="+mn-ea"/>
                <a:cs typeface="+mn-cs"/>
              </a:rPr>
              <a:t>Julkinen hallinto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lumMod val="50000"/>
                    <a:lumOff val="50000"/>
                  </a:prstClr>
                </a:solidFill>
                <a:effectLst/>
                <a:uLnTx/>
                <a:uFillTx/>
                <a:latin typeface="Arial"/>
                <a:ea typeface="+mn-ea"/>
                <a:cs typeface="+mn-cs"/>
              </a:rPr>
              <a:t>&gt; 700 tiedonhallintayksikköä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Valtion virastot (65 – 215)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Kunnat (310)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Kuntayhtymät (&gt; </a:t>
            </a:r>
            <a:r>
              <a:rPr kumimoji="0" lang="fi-FI" sz="933"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200</a:t>
            </a: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Yliopistot ja korkeakoulut (36)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Erillisoikeudelliset valtion laitokset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33" b="0" i="0" u="none" strike="noStrike" kern="1200" cap="none" spc="0" normalizeH="0" baseline="0" noProof="0" dirty="0">
                <a:ln>
                  <a:noFill/>
                </a:ln>
                <a:solidFill>
                  <a:prstClr val="black">
                    <a:lumMod val="50000"/>
                    <a:lumOff val="50000"/>
                  </a:prstClr>
                </a:solidFill>
                <a:effectLst/>
                <a:uLnTx/>
                <a:uFillTx/>
                <a:latin typeface="Arial"/>
                <a:ea typeface="+mn-ea"/>
                <a:cs typeface="+mn-cs"/>
              </a:rPr>
              <a:t>Muut julkisoikeudelliset oikeushenkilöt</a:t>
            </a:r>
          </a:p>
        </p:txBody>
      </p:sp>
      <p:grpSp>
        <p:nvGrpSpPr>
          <p:cNvPr id="155" name="Ryhmä 154"/>
          <p:cNvGrpSpPr/>
          <p:nvPr/>
        </p:nvGrpSpPr>
        <p:grpSpPr>
          <a:xfrm>
            <a:off x="911424" y="1974118"/>
            <a:ext cx="2016224" cy="3072341"/>
            <a:chOff x="755576" y="1419622"/>
            <a:chExt cx="1512168" cy="2304256"/>
          </a:xfrm>
        </p:grpSpPr>
        <p:sp>
          <p:nvSpPr>
            <p:cNvPr id="57" name="Ellipsi 56"/>
            <p:cNvSpPr/>
            <p:nvPr/>
          </p:nvSpPr>
          <p:spPr>
            <a:xfrm>
              <a:off x="1115321" y="1437686"/>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8" name="Ellipsi 57"/>
            <p:cNvSpPr/>
            <p:nvPr/>
          </p:nvSpPr>
          <p:spPr>
            <a:xfrm>
              <a:off x="1475656" y="1590086"/>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59" name="Ellipsi 58"/>
            <p:cNvSpPr/>
            <p:nvPr/>
          </p:nvSpPr>
          <p:spPr>
            <a:xfrm>
              <a:off x="1475656" y="1923678"/>
              <a:ext cx="144000" cy="144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0" name="Ellipsi 59"/>
            <p:cNvSpPr/>
            <p:nvPr/>
          </p:nvSpPr>
          <p:spPr>
            <a:xfrm>
              <a:off x="1628056" y="2211710"/>
              <a:ext cx="216024" cy="21602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1" name="Ellipsi 60"/>
            <p:cNvSpPr/>
            <p:nvPr/>
          </p:nvSpPr>
          <p:spPr>
            <a:xfrm>
              <a:off x="755576" y="1653710"/>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2" name="Ellipsi 61"/>
            <p:cNvSpPr/>
            <p:nvPr/>
          </p:nvSpPr>
          <p:spPr>
            <a:xfrm>
              <a:off x="1115911" y="1806110"/>
              <a:ext cx="144000" cy="1440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3" name="Ellipsi 62"/>
            <p:cNvSpPr/>
            <p:nvPr/>
          </p:nvSpPr>
          <p:spPr>
            <a:xfrm>
              <a:off x="1115911" y="2139702"/>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4" name="Ellipsi 63"/>
            <p:cNvSpPr/>
            <p:nvPr/>
          </p:nvSpPr>
          <p:spPr>
            <a:xfrm>
              <a:off x="1259632" y="2499742"/>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5" name="Ellipsi 64"/>
            <p:cNvSpPr/>
            <p:nvPr/>
          </p:nvSpPr>
          <p:spPr>
            <a:xfrm>
              <a:off x="899592" y="2733830"/>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6" name="Ellipsi 65"/>
            <p:cNvSpPr/>
            <p:nvPr/>
          </p:nvSpPr>
          <p:spPr>
            <a:xfrm>
              <a:off x="1259927" y="2886230"/>
              <a:ext cx="216024" cy="216024"/>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7" name="Ellipsi 66"/>
            <p:cNvSpPr/>
            <p:nvPr/>
          </p:nvSpPr>
          <p:spPr>
            <a:xfrm>
              <a:off x="1259927" y="3219822"/>
              <a:ext cx="180000" cy="180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8" name="Ellipsi 67"/>
            <p:cNvSpPr/>
            <p:nvPr/>
          </p:nvSpPr>
          <p:spPr>
            <a:xfrm>
              <a:off x="1412327" y="3507854"/>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69" name="Ellipsi 68"/>
            <p:cNvSpPr/>
            <p:nvPr/>
          </p:nvSpPr>
          <p:spPr>
            <a:xfrm>
              <a:off x="1538985" y="2661822"/>
              <a:ext cx="144000" cy="144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0" name="Ellipsi 69"/>
            <p:cNvSpPr/>
            <p:nvPr/>
          </p:nvSpPr>
          <p:spPr>
            <a:xfrm>
              <a:off x="1899320" y="2814222"/>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1" name="Ellipsi 70"/>
            <p:cNvSpPr/>
            <p:nvPr/>
          </p:nvSpPr>
          <p:spPr>
            <a:xfrm>
              <a:off x="1899320" y="3147814"/>
              <a:ext cx="180000" cy="180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2" name="Ellipsi 71"/>
            <p:cNvSpPr/>
            <p:nvPr/>
          </p:nvSpPr>
          <p:spPr>
            <a:xfrm>
              <a:off x="2051720" y="3435846"/>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3" name="Ellipsi 72"/>
            <p:cNvSpPr/>
            <p:nvPr/>
          </p:nvSpPr>
          <p:spPr>
            <a:xfrm>
              <a:off x="1547664" y="3003798"/>
              <a:ext cx="288000" cy="288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74" name="Ellipsi 73"/>
            <p:cNvSpPr/>
            <p:nvPr/>
          </p:nvSpPr>
          <p:spPr>
            <a:xfrm>
              <a:off x="1835712" y="2499758"/>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76" name="Suora yhdysviiva 75"/>
            <p:cNvCxnSpPr>
              <a:stCxn id="57" idx="5"/>
              <a:endCxn id="58" idx="2"/>
            </p:cNvCxnSpPr>
            <p:nvPr/>
          </p:nvCxnSpPr>
          <p:spPr>
            <a:xfrm>
              <a:off x="1299709" y="1622074"/>
              <a:ext cx="175947" cy="7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uora yhdysviiva 78"/>
            <p:cNvCxnSpPr>
              <a:stCxn id="62" idx="6"/>
              <a:endCxn id="58" idx="3"/>
            </p:cNvCxnSpPr>
            <p:nvPr/>
          </p:nvCxnSpPr>
          <p:spPr>
            <a:xfrm flipV="1">
              <a:off x="1259911" y="1774474"/>
              <a:ext cx="247381" cy="103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uora yhdysviiva 81"/>
            <p:cNvCxnSpPr>
              <a:stCxn id="61" idx="6"/>
              <a:endCxn id="57" idx="3"/>
            </p:cNvCxnSpPr>
            <p:nvPr/>
          </p:nvCxnSpPr>
          <p:spPr>
            <a:xfrm flipV="1">
              <a:off x="971600" y="1622074"/>
              <a:ext cx="175357" cy="139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uora yhdysviiva 84"/>
            <p:cNvCxnSpPr>
              <a:stCxn id="63" idx="0"/>
              <a:endCxn id="62" idx="4"/>
            </p:cNvCxnSpPr>
            <p:nvPr/>
          </p:nvCxnSpPr>
          <p:spPr>
            <a:xfrm flipH="1" flipV="1">
              <a:off x="1187911" y="1950110"/>
              <a:ext cx="36012" cy="189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uora yhdysviiva 87"/>
            <p:cNvCxnSpPr>
              <a:stCxn id="63" idx="7"/>
              <a:endCxn id="59" idx="3"/>
            </p:cNvCxnSpPr>
            <p:nvPr/>
          </p:nvCxnSpPr>
          <p:spPr>
            <a:xfrm flipV="1">
              <a:off x="1300299" y="2046590"/>
              <a:ext cx="196445" cy="124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uora yhdysviiva 90"/>
            <p:cNvCxnSpPr>
              <a:stCxn id="63" idx="7"/>
              <a:endCxn id="60" idx="2"/>
            </p:cNvCxnSpPr>
            <p:nvPr/>
          </p:nvCxnSpPr>
          <p:spPr>
            <a:xfrm>
              <a:off x="1300299" y="2171338"/>
              <a:ext cx="327757" cy="14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uora yhdysviiva 93"/>
            <p:cNvCxnSpPr>
              <a:stCxn id="63" idx="5"/>
              <a:endCxn id="64" idx="0"/>
            </p:cNvCxnSpPr>
            <p:nvPr/>
          </p:nvCxnSpPr>
          <p:spPr>
            <a:xfrm>
              <a:off x="1300299" y="2324090"/>
              <a:ext cx="67345" cy="175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uora yhdysviiva 98"/>
            <p:cNvCxnSpPr>
              <a:stCxn id="65" idx="6"/>
              <a:endCxn id="66" idx="1"/>
            </p:cNvCxnSpPr>
            <p:nvPr/>
          </p:nvCxnSpPr>
          <p:spPr>
            <a:xfrm>
              <a:off x="1115616" y="2841842"/>
              <a:ext cx="175947" cy="7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uora yhdysviiva 102"/>
            <p:cNvCxnSpPr>
              <a:stCxn id="67" idx="0"/>
              <a:endCxn id="66" idx="4"/>
            </p:cNvCxnSpPr>
            <p:nvPr/>
          </p:nvCxnSpPr>
          <p:spPr>
            <a:xfrm flipV="1">
              <a:off x="1349927" y="3102254"/>
              <a:ext cx="18012" cy="11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uora yhdysviiva 105"/>
            <p:cNvCxnSpPr>
              <a:stCxn id="73" idx="1"/>
              <a:endCxn id="66" idx="6"/>
            </p:cNvCxnSpPr>
            <p:nvPr/>
          </p:nvCxnSpPr>
          <p:spPr>
            <a:xfrm flipH="1" flipV="1">
              <a:off x="1475951" y="2994242"/>
              <a:ext cx="113890" cy="51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68" idx="0"/>
              <a:endCxn id="67" idx="5"/>
            </p:cNvCxnSpPr>
            <p:nvPr/>
          </p:nvCxnSpPr>
          <p:spPr>
            <a:xfrm flipH="1" flipV="1">
              <a:off x="1413567" y="3373462"/>
              <a:ext cx="106772" cy="134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uora yhdysviiva 113"/>
            <p:cNvCxnSpPr>
              <a:stCxn id="73" idx="0"/>
              <a:endCxn id="74" idx="3"/>
            </p:cNvCxnSpPr>
            <p:nvPr/>
          </p:nvCxnSpPr>
          <p:spPr>
            <a:xfrm flipV="1">
              <a:off x="1691664" y="2622670"/>
              <a:ext cx="165136" cy="381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uora yhdysviiva 116"/>
            <p:cNvCxnSpPr>
              <a:stCxn id="69" idx="7"/>
              <a:endCxn id="60" idx="4"/>
            </p:cNvCxnSpPr>
            <p:nvPr/>
          </p:nvCxnSpPr>
          <p:spPr>
            <a:xfrm flipV="1">
              <a:off x="1661897" y="2427734"/>
              <a:ext cx="74171" cy="255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uora yhdysviiva 119"/>
            <p:cNvCxnSpPr>
              <a:stCxn id="73" idx="0"/>
              <a:endCxn id="69" idx="5"/>
            </p:cNvCxnSpPr>
            <p:nvPr/>
          </p:nvCxnSpPr>
          <p:spPr>
            <a:xfrm flipH="1" flipV="1">
              <a:off x="1661897" y="2784734"/>
              <a:ext cx="29767" cy="219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uora yhdysviiva 123"/>
            <p:cNvCxnSpPr>
              <a:stCxn id="73" idx="7"/>
              <a:endCxn id="70" idx="3"/>
            </p:cNvCxnSpPr>
            <p:nvPr/>
          </p:nvCxnSpPr>
          <p:spPr>
            <a:xfrm flipV="1">
              <a:off x="1793487" y="2998610"/>
              <a:ext cx="137469" cy="47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uora yhdysviiva 126"/>
            <p:cNvCxnSpPr>
              <a:stCxn id="73" idx="6"/>
              <a:endCxn id="71" idx="1"/>
            </p:cNvCxnSpPr>
            <p:nvPr/>
          </p:nvCxnSpPr>
          <p:spPr>
            <a:xfrm>
              <a:off x="1835664" y="3147798"/>
              <a:ext cx="90016" cy="26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uora yhdysviiva 129"/>
            <p:cNvCxnSpPr>
              <a:stCxn id="71" idx="5"/>
              <a:endCxn id="72" idx="1"/>
            </p:cNvCxnSpPr>
            <p:nvPr/>
          </p:nvCxnSpPr>
          <p:spPr>
            <a:xfrm>
              <a:off x="2052960" y="3301454"/>
              <a:ext cx="30396" cy="166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a:stCxn id="73" idx="5"/>
              <a:endCxn id="72" idx="1"/>
            </p:cNvCxnSpPr>
            <p:nvPr/>
          </p:nvCxnSpPr>
          <p:spPr>
            <a:xfrm>
              <a:off x="1793487" y="3249621"/>
              <a:ext cx="289869" cy="217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Ellipsi 135"/>
            <p:cNvSpPr/>
            <p:nvPr/>
          </p:nvSpPr>
          <p:spPr>
            <a:xfrm>
              <a:off x="1691385" y="1995686"/>
              <a:ext cx="108000" cy="108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7" name="Ellipsi 136"/>
            <p:cNvSpPr/>
            <p:nvPr/>
          </p:nvSpPr>
          <p:spPr>
            <a:xfrm>
              <a:off x="1043608" y="2463750"/>
              <a:ext cx="108000" cy="108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8" name="Ellipsi 137"/>
            <p:cNvSpPr/>
            <p:nvPr/>
          </p:nvSpPr>
          <p:spPr>
            <a:xfrm>
              <a:off x="1403648" y="2355726"/>
              <a:ext cx="108000" cy="108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39" name="Ellipsi 138"/>
            <p:cNvSpPr/>
            <p:nvPr/>
          </p:nvSpPr>
          <p:spPr>
            <a:xfrm>
              <a:off x="1259632" y="1923678"/>
              <a:ext cx="108000" cy="108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0" name="Ellipsi 139"/>
            <p:cNvSpPr/>
            <p:nvPr/>
          </p:nvSpPr>
          <p:spPr>
            <a:xfrm>
              <a:off x="1691385" y="3435862"/>
              <a:ext cx="144000" cy="14400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1" name="Ellipsi 140"/>
            <p:cNvSpPr/>
            <p:nvPr/>
          </p:nvSpPr>
          <p:spPr>
            <a:xfrm>
              <a:off x="1043608" y="3075806"/>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2" name="Ellipsi 141"/>
            <p:cNvSpPr/>
            <p:nvPr/>
          </p:nvSpPr>
          <p:spPr>
            <a:xfrm>
              <a:off x="899592" y="1995686"/>
              <a:ext cx="144000" cy="144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3" name="Ellipsi 142"/>
            <p:cNvSpPr/>
            <p:nvPr/>
          </p:nvSpPr>
          <p:spPr>
            <a:xfrm>
              <a:off x="1259632" y="1671662"/>
              <a:ext cx="108000"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4" name="Ellipsi 143"/>
            <p:cNvSpPr/>
            <p:nvPr/>
          </p:nvSpPr>
          <p:spPr>
            <a:xfrm>
              <a:off x="1412032" y="1419622"/>
              <a:ext cx="108000" cy="108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5" name="Ellipsi 144"/>
            <p:cNvSpPr/>
            <p:nvPr/>
          </p:nvSpPr>
          <p:spPr>
            <a:xfrm>
              <a:off x="899592" y="1419622"/>
              <a:ext cx="144000" cy="144000"/>
            </a:xfrm>
            <a:prstGeom prst="ellipse">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6" name="Ellipsi 145"/>
            <p:cNvSpPr/>
            <p:nvPr/>
          </p:nvSpPr>
          <p:spPr>
            <a:xfrm>
              <a:off x="1907712" y="3579878"/>
              <a:ext cx="72000" cy="72000"/>
            </a:xfrm>
            <a:prstGeom prst="ellipse">
              <a:avLst/>
            </a:prstGeom>
            <a:solidFill>
              <a:srgbClr val="304F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7" name="Ellipsi 146"/>
            <p:cNvSpPr/>
            <p:nvPr/>
          </p:nvSpPr>
          <p:spPr>
            <a:xfrm>
              <a:off x="1403648" y="2787782"/>
              <a:ext cx="72000" cy="72000"/>
            </a:xfrm>
            <a:prstGeom prst="ellipse">
              <a:avLst/>
            </a:prstGeom>
            <a:solidFill>
              <a:srgbClr val="304F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8" name="Ellipsi 147"/>
            <p:cNvSpPr/>
            <p:nvPr/>
          </p:nvSpPr>
          <p:spPr>
            <a:xfrm>
              <a:off x="971600" y="2283718"/>
              <a:ext cx="72000" cy="720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49" name="Ellipsi 148"/>
            <p:cNvSpPr/>
            <p:nvPr/>
          </p:nvSpPr>
          <p:spPr>
            <a:xfrm>
              <a:off x="1907712" y="2715774"/>
              <a:ext cx="72000" cy="72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sp>
          <p:nvSpPr>
            <p:cNvPr id="150" name="Ellipsi 149"/>
            <p:cNvSpPr/>
            <p:nvPr/>
          </p:nvSpPr>
          <p:spPr>
            <a:xfrm>
              <a:off x="1196008" y="3435846"/>
              <a:ext cx="144000" cy="144000"/>
            </a:xfrm>
            <a:prstGeom prst="ellips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151" name="Suora yhdysviiva 150"/>
            <p:cNvCxnSpPr>
              <a:stCxn id="144" idx="4"/>
              <a:endCxn id="58" idx="1"/>
            </p:cNvCxnSpPr>
            <p:nvPr/>
          </p:nvCxnSpPr>
          <p:spPr>
            <a:xfrm>
              <a:off x="1466032" y="1527622"/>
              <a:ext cx="41260" cy="94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Tekstiruutu 170"/>
          <p:cNvSpPr txBox="1"/>
          <p:nvPr/>
        </p:nvSpPr>
        <p:spPr>
          <a:xfrm>
            <a:off x="5880160" y="2204864"/>
            <a:ext cx="1656000"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Valtion </a:t>
            </a:r>
            <a:r>
              <a:rPr kumimoji="0" lang="fi-FI" sz="1067"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ja kuntien </a:t>
            </a: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suhde</a:t>
            </a:r>
          </a:p>
        </p:txBody>
      </p:sp>
      <p:sp>
        <p:nvSpPr>
          <p:cNvPr id="172" name="Tekstiruutu 171"/>
          <p:cNvSpPr txBox="1"/>
          <p:nvPr/>
        </p:nvSpPr>
        <p:spPr>
          <a:xfrm>
            <a:off x="5303912" y="1300247"/>
            <a:ext cx="2812438"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Julkisen </a:t>
            </a:r>
            <a:r>
              <a:rPr kumimoji="0" lang="fi-FI" sz="1067"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hallinnon yleinen </a:t>
            </a:r>
            <a:r>
              <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kehittäminen</a:t>
            </a:r>
          </a:p>
        </p:txBody>
      </p:sp>
      <p:sp>
        <p:nvSpPr>
          <p:cNvPr id="3" name="Nuoli vasemmalle ja oikealle 2"/>
          <p:cNvSpPr/>
          <p:nvPr/>
        </p:nvSpPr>
        <p:spPr>
          <a:xfrm>
            <a:off x="2995780" y="1988872"/>
            <a:ext cx="656323"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Nuoli vasemmalle ja oikealle 103"/>
          <p:cNvSpPr/>
          <p:nvPr/>
        </p:nvSpPr>
        <p:spPr>
          <a:xfrm>
            <a:off x="2995780" y="2948928"/>
            <a:ext cx="656323" cy="252000"/>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Nuoli vasemmalle ja oikealle 104"/>
          <p:cNvSpPr/>
          <p:nvPr/>
        </p:nvSpPr>
        <p:spPr>
          <a:xfrm>
            <a:off x="5583693" y="2960976"/>
            <a:ext cx="2240499" cy="252000"/>
          </a:xfrm>
          <a:prstGeom prst="lef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Nuoli vasemmalle ja oikealle 106"/>
          <p:cNvSpPr/>
          <p:nvPr/>
        </p:nvSpPr>
        <p:spPr>
          <a:xfrm>
            <a:off x="2995780" y="3717013"/>
            <a:ext cx="656323" cy="252000"/>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Nuoli vasemmalle ja oikealle 107"/>
          <p:cNvSpPr/>
          <p:nvPr/>
        </p:nvSpPr>
        <p:spPr>
          <a:xfrm>
            <a:off x="5591944" y="3729061"/>
            <a:ext cx="2240499" cy="252000"/>
          </a:xfrm>
          <a:prstGeom prst="lef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Nuoli vasemmalle ja oikealle 108"/>
          <p:cNvSpPr/>
          <p:nvPr/>
        </p:nvSpPr>
        <p:spPr>
          <a:xfrm>
            <a:off x="2995780" y="4485098"/>
            <a:ext cx="656323" cy="252000"/>
          </a:xfrm>
          <a:prstGeom prst="leftRightArrow">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Nuoli vasemmalle ja oikealle 110"/>
          <p:cNvSpPr/>
          <p:nvPr/>
        </p:nvSpPr>
        <p:spPr>
          <a:xfrm>
            <a:off x="5591944" y="4497146"/>
            <a:ext cx="2240499" cy="252000"/>
          </a:xfrm>
          <a:prstGeom prst="leftRightArrow">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Nuoli vasemmalle ja oikealle 111"/>
          <p:cNvSpPr/>
          <p:nvPr/>
        </p:nvSpPr>
        <p:spPr>
          <a:xfrm>
            <a:off x="2995780" y="5253184"/>
            <a:ext cx="656323" cy="252000"/>
          </a:xfrm>
          <a:prstGeom prst="leftRightArrow">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Nuoli vasemmalle ja oikealle 112"/>
          <p:cNvSpPr/>
          <p:nvPr/>
        </p:nvSpPr>
        <p:spPr>
          <a:xfrm>
            <a:off x="5591944" y="5265232"/>
            <a:ext cx="2240499" cy="252000"/>
          </a:xfrm>
          <a:prstGeom prst="leftRightArrow">
            <a:avLst/>
          </a:prstGeom>
          <a:solidFill>
            <a:srgbClr val="F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5" name="Kaareva yhdysviiva 114"/>
          <p:cNvCxnSpPr>
            <a:stCxn id="16" idx="1"/>
            <a:endCxn id="26" idx="3"/>
          </p:cNvCxnSpPr>
          <p:nvPr/>
        </p:nvCxnSpPr>
        <p:spPr>
          <a:xfrm rot="10800000">
            <a:off x="5424760" y="2132856"/>
            <a:ext cx="599385" cy="405032"/>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8" name="Kaareva yhdysviiva 117"/>
          <p:cNvCxnSpPr>
            <a:stCxn id="9" idx="1"/>
            <a:endCxn id="13" idx="3"/>
          </p:cNvCxnSpPr>
          <p:nvPr/>
        </p:nvCxnSpPr>
        <p:spPr>
          <a:xfrm rot="10800000">
            <a:off x="7392144" y="1701000"/>
            <a:ext cx="576064" cy="431856"/>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1" name="Kaareva yhdysviiva 120"/>
          <p:cNvCxnSpPr>
            <a:stCxn id="9" idx="1"/>
            <a:endCxn id="16" idx="3"/>
          </p:cNvCxnSpPr>
          <p:nvPr/>
        </p:nvCxnSpPr>
        <p:spPr>
          <a:xfrm rot="10800000" flipV="1">
            <a:off x="7392144" y="2132856"/>
            <a:ext cx="576064" cy="405032"/>
          </a:xfrm>
          <a:prstGeom prst="curvedConnector3">
            <a:avLst>
              <a:gd name="adj1" fmla="val 50000"/>
            </a:avLst>
          </a:prstGeom>
          <a:ln w="2540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3" name="Tekstiruutu 172"/>
          <p:cNvSpPr txBox="1"/>
          <p:nvPr/>
        </p:nvSpPr>
        <p:spPr>
          <a:xfrm>
            <a:off x="5792817" y="1804303"/>
            <a:ext cx="1815351" cy="256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Valtionhallinnon kehittäminen</a:t>
            </a:r>
            <a:endParaRPr kumimoji="0" lang="fi-FI" sz="1067"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2" name="Nuoli vasemmalle ja oikealle 151"/>
          <p:cNvSpPr/>
          <p:nvPr/>
        </p:nvSpPr>
        <p:spPr>
          <a:xfrm>
            <a:off x="5447928" y="2016000"/>
            <a:ext cx="360000"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53" name="Nuoli vasemmalle ja oikealle 152"/>
          <p:cNvSpPr/>
          <p:nvPr/>
        </p:nvSpPr>
        <p:spPr>
          <a:xfrm>
            <a:off x="7536160" y="2016000"/>
            <a:ext cx="360000" cy="252000"/>
          </a:xfrm>
          <a:prstGeom prst="leftRightArrow">
            <a:avLst/>
          </a:prstGeom>
          <a:solidFill>
            <a:srgbClr val="738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p:txBody>
      </p:sp>
      <p:sp>
        <p:nvSpPr>
          <p:cNvPr id="180" name="Tekstiruutu 179"/>
          <p:cNvSpPr txBox="1"/>
          <p:nvPr/>
        </p:nvSpPr>
        <p:spPr>
          <a:xfrm>
            <a:off x="2771122" y="183001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365ABD">
                    <a:lumMod val="75000"/>
                  </a:srgbClr>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365ABD">
                  <a:lumMod val="75000"/>
                </a:srgbClr>
              </a:solidFill>
              <a:effectLst/>
              <a:uLnTx/>
              <a:uFillTx/>
              <a:latin typeface="Arial Narrow" panose="020B0606020202030204" pitchFamily="34" charset="0"/>
              <a:ea typeface="+mn-ea"/>
              <a:cs typeface="+mn-cs"/>
            </a:endParaRPr>
          </a:p>
        </p:txBody>
      </p:sp>
      <p:sp>
        <p:nvSpPr>
          <p:cNvPr id="181" name="Tekstiruutu 180"/>
          <p:cNvSpPr txBox="1"/>
          <p:nvPr/>
        </p:nvSpPr>
        <p:spPr>
          <a:xfrm>
            <a:off x="2783632" y="220486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365ABD">
                    <a:lumMod val="75000"/>
                  </a:srgbClr>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365ABD">
                  <a:lumMod val="75000"/>
                </a:srgbClr>
              </a:solidFill>
              <a:effectLst/>
              <a:uLnTx/>
              <a:uFillTx/>
              <a:latin typeface="Arial Narrow" panose="020B0606020202030204" pitchFamily="34" charset="0"/>
              <a:ea typeface="+mn-ea"/>
              <a:cs typeface="+mn-cs"/>
            </a:endParaRPr>
          </a:p>
        </p:txBody>
      </p:sp>
      <p:sp>
        <p:nvSpPr>
          <p:cNvPr id="182" name="Tekstiruutu 181"/>
          <p:cNvSpPr txBox="1"/>
          <p:nvPr/>
        </p:nvSpPr>
        <p:spPr>
          <a:xfrm>
            <a:off x="6142988" y="278092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479A36">
                    <a:lumMod val="75000"/>
                  </a:srgbClr>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endParaRPr>
          </a:p>
        </p:txBody>
      </p:sp>
      <p:sp>
        <p:nvSpPr>
          <p:cNvPr id="183" name="Tekstiruutu 182"/>
          <p:cNvSpPr txBox="1"/>
          <p:nvPr/>
        </p:nvSpPr>
        <p:spPr>
          <a:xfrm>
            <a:off x="6155498" y="315577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479A36">
                    <a:lumMod val="75000"/>
                  </a:srgbClr>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endParaRPr>
          </a:p>
        </p:txBody>
      </p:sp>
      <p:sp>
        <p:nvSpPr>
          <p:cNvPr id="184" name="Tekstiruutu 183"/>
          <p:cNvSpPr txBox="1"/>
          <p:nvPr/>
        </p:nvSpPr>
        <p:spPr>
          <a:xfrm>
            <a:off x="2783632" y="3543400"/>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A34E96">
                    <a:lumMod val="75000"/>
                  </a:srgbClr>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endParaRPr>
          </a:p>
        </p:txBody>
      </p:sp>
      <p:sp>
        <p:nvSpPr>
          <p:cNvPr id="185" name="Tekstiruutu 184"/>
          <p:cNvSpPr txBox="1"/>
          <p:nvPr/>
        </p:nvSpPr>
        <p:spPr>
          <a:xfrm>
            <a:off x="2796142" y="391824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A34E96">
                    <a:lumMod val="75000"/>
                  </a:srgbClr>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endParaRPr>
          </a:p>
        </p:txBody>
      </p:sp>
      <p:sp>
        <p:nvSpPr>
          <p:cNvPr id="186" name="Tekstiruutu 185"/>
          <p:cNvSpPr txBox="1"/>
          <p:nvPr/>
        </p:nvSpPr>
        <p:spPr>
          <a:xfrm>
            <a:off x="2783632" y="433548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C6600"/>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endParaRPr>
          </a:p>
        </p:txBody>
      </p:sp>
      <p:sp>
        <p:nvSpPr>
          <p:cNvPr id="187" name="Tekstiruutu 186"/>
          <p:cNvSpPr txBox="1"/>
          <p:nvPr/>
        </p:nvSpPr>
        <p:spPr>
          <a:xfrm>
            <a:off x="2796142" y="471033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C6600"/>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endParaRPr>
          </a:p>
        </p:txBody>
      </p:sp>
      <p:sp>
        <p:nvSpPr>
          <p:cNvPr id="188" name="Tekstiruutu 187"/>
          <p:cNvSpPr txBox="1"/>
          <p:nvPr/>
        </p:nvSpPr>
        <p:spPr>
          <a:xfrm>
            <a:off x="2783632" y="508518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189" name="Tekstiruutu 188"/>
          <p:cNvSpPr txBox="1"/>
          <p:nvPr/>
        </p:nvSpPr>
        <p:spPr>
          <a:xfrm>
            <a:off x="2796142" y="5460032"/>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195" name="Tekstiruutu 194"/>
          <p:cNvSpPr txBox="1"/>
          <p:nvPr/>
        </p:nvSpPr>
        <p:spPr>
          <a:xfrm>
            <a:off x="3503712" y="6052646"/>
            <a:ext cx="169918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smtClean="0">
                <a:ln>
                  <a:noFill/>
                </a:ln>
                <a:solidFill>
                  <a:prstClr val="black"/>
                </a:solidFill>
                <a:effectLst/>
                <a:uLnTx/>
                <a:uFillTx/>
                <a:latin typeface="Arial"/>
                <a:ea typeface="+mn-ea"/>
                <a:cs typeface="+mn-cs"/>
              </a:rPr>
              <a:t>* HUOM! Ei vain osaston</a:t>
            </a:r>
          </a:p>
        </p:txBody>
      </p:sp>
      <p:sp>
        <p:nvSpPr>
          <p:cNvPr id="196" name="Tekstiruutu 195"/>
          <p:cNvSpPr txBox="1"/>
          <p:nvPr/>
        </p:nvSpPr>
        <p:spPr>
          <a:xfrm>
            <a:off x="2783632" y="278092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479A36">
                    <a:lumMod val="75000"/>
                  </a:srgbClr>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endParaRPr>
          </a:p>
        </p:txBody>
      </p:sp>
      <p:sp>
        <p:nvSpPr>
          <p:cNvPr id="197" name="Tekstiruutu 196"/>
          <p:cNvSpPr txBox="1"/>
          <p:nvPr/>
        </p:nvSpPr>
        <p:spPr>
          <a:xfrm>
            <a:off x="2796142" y="315577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479A36">
                    <a:lumMod val="75000"/>
                  </a:srgbClr>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479A36">
                  <a:lumMod val="75000"/>
                </a:srgbClr>
              </a:solidFill>
              <a:effectLst/>
              <a:uLnTx/>
              <a:uFillTx/>
              <a:latin typeface="Arial Narrow" panose="020B0606020202030204" pitchFamily="34" charset="0"/>
              <a:ea typeface="+mn-ea"/>
              <a:cs typeface="+mn-cs"/>
            </a:endParaRPr>
          </a:p>
        </p:txBody>
      </p:sp>
      <p:sp>
        <p:nvSpPr>
          <p:cNvPr id="198" name="Tekstiruutu 197"/>
          <p:cNvSpPr txBox="1"/>
          <p:nvPr/>
        </p:nvSpPr>
        <p:spPr>
          <a:xfrm>
            <a:off x="6142988" y="3543400"/>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A34E96">
                    <a:lumMod val="75000"/>
                  </a:srgbClr>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endParaRPr>
          </a:p>
        </p:txBody>
      </p:sp>
      <p:sp>
        <p:nvSpPr>
          <p:cNvPr id="199" name="Tekstiruutu 198"/>
          <p:cNvSpPr txBox="1"/>
          <p:nvPr/>
        </p:nvSpPr>
        <p:spPr>
          <a:xfrm>
            <a:off x="6155498" y="391824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A34E96">
                    <a:lumMod val="75000"/>
                  </a:srgbClr>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A34E96">
                  <a:lumMod val="75000"/>
                </a:srgbClr>
              </a:solidFill>
              <a:effectLst/>
              <a:uLnTx/>
              <a:uFillTx/>
              <a:latin typeface="Arial Narrow" panose="020B0606020202030204" pitchFamily="34" charset="0"/>
              <a:ea typeface="+mn-ea"/>
              <a:cs typeface="+mn-cs"/>
            </a:endParaRPr>
          </a:p>
        </p:txBody>
      </p:sp>
      <p:sp>
        <p:nvSpPr>
          <p:cNvPr id="200" name="Tekstiruutu 199"/>
          <p:cNvSpPr txBox="1"/>
          <p:nvPr/>
        </p:nvSpPr>
        <p:spPr>
          <a:xfrm>
            <a:off x="6142988" y="4335488"/>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C6600"/>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endParaRPr>
          </a:p>
        </p:txBody>
      </p:sp>
      <p:sp>
        <p:nvSpPr>
          <p:cNvPr id="201" name="Tekstiruutu 200"/>
          <p:cNvSpPr txBox="1"/>
          <p:nvPr/>
        </p:nvSpPr>
        <p:spPr>
          <a:xfrm>
            <a:off x="6155498" y="4710336"/>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C6600"/>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CC6600"/>
              </a:solidFill>
              <a:effectLst/>
              <a:uLnTx/>
              <a:uFillTx/>
              <a:latin typeface="Arial Narrow" panose="020B0606020202030204" pitchFamily="34" charset="0"/>
              <a:ea typeface="+mn-ea"/>
              <a:cs typeface="+mn-cs"/>
            </a:endParaRPr>
          </a:p>
        </p:txBody>
      </p:sp>
      <p:sp>
        <p:nvSpPr>
          <p:cNvPr id="202" name="Tekstiruutu 201"/>
          <p:cNvSpPr txBox="1"/>
          <p:nvPr/>
        </p:nvSpPr>
        <p:spPr>
          <a:xfrm>
            <a:off x="6168008" y="5085184"/>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TARPEET</a:t>
            </a:r>
            <a:endPar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203" name="Tekstiruutu 202"/>
          <p:cNvSpPr txBox="1"/>
          <p:nvPr/>
        </p:nvSpPr>
        <p:spPr>
          <a:xfrm>
            <a:off x="6180518" y="5460032"/>
            <a:ext cx="1092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smtClean="0">
                <a:ln>
                  <a:noFill/>
                </a:ln>
                <a:solidFill>
                  <a:srgbClr val="C00000"/>
                </a:solidFill>
                <a:effectLst/>
                <a:uLnTx/>
                <a:uFillTx/>
                <a:latin typeface="Arial Narrow" panose="020B0606020202030204" pitchFamily="34" charset="0"/>
                <a:ea typeface="+mn-ea"/>
                <a:cs typeface="+mn-cs"/>
              </a:rPr>
              <a:t>TAVOITTEET</a:t>
            </a:r>
            <a:endParaRPr kumimoji="0" lang="fi-FI" sz="900" b="0"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22360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M2019 teema">
  <a:themeElements>
    <a:clrScheme name="VM2019">
      <a:dk1>
        <a:srgbClr val="000000"/>
      </a:dk1>
      <a:lt1>
        <a:srgbClr val="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M_malliesitys_laajakuva_fin">
  <a:themeElements>
    <a:clrScheme name="VM">
      <a:dk1>
        <a:srgbClr val="000000"/>
      </a:dk1>
      <a:lt1>
        <a:srgbClr val="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M2019 teema">
  <a:themeElements>
    <a:clrScheme name="VM2019">
      <a:dk1>
        <a:srgbClr val="000000"/>
      </a:dk1>
      <a:lt1>
        <a:srgbClr val="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VM_malliesitys_laajakuva_fin">
  <a:themeElements>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04F8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M_malliesitys_laajakuva_fin.pptx" id="{5E2F9342-D100-4A6A-861F-0EF79530CC38}" vid="{D73DB736-942A-4773-A217-F01D97794918}"/>
    </a:ext>
  </a:extLst>
</a:theme>
</file>

<file path=ppt/theme/theme5.xml><?xml version="1.0" encoding="utf-8"?>
<a:theme xmlns:a="http://schemas.openxmlformats.org/drawingml/2006/main" name="2_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tummansininen.potx" id="{E482E054-593D-4348-9792-22398F426188}" vid="{2A8D8C08-6EFD-427F-A780-F2B2CBE55BBD}"/>
    </a:ext>
  </a:extLst>
</a:theme>
</file>

<file path=ppt/theme/theme6.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M">
    <a:dk1>
      <a:sysClr val="windowText" lastClr="000000"/>
    </a:dk1>
    <a:lt1>
      <a:sysClr val="window" lastClr="FFFFFF"/>
    </a:lt1>
    <a:dk2>
      <a:srgbClr val="304E88"/>
    </a:dk2>
    <a:lt2>
      <a:srgbClr val="EEECE1"/>
    </a:lt2>
    <a:accent1>
      <a:srgbClr val="304E88"/>
    </a:accent1>
    <a:accent2>
      <a:srgbClr val="A34E96"/>
    </a:accent2>
    <a:accent3>
      <a:srgbClr val="5AB5EC"/>
    </a:accent3>
    <a:accent4>
      <a:srgbClr val="A0CD3D"/>
    </a:accent4>
    <a:accent5>
      <a:srgbClr val="DDDDDD"/>
    </a:accent5>
    <a:accent6>
      <a:srgbClr val="ED2939"/>
    </a:accent6>
    <a:hlink>
      <a:srgbClr val="0000FF"/>
    </a:hlink>
    <a:folHlink>
      <a:srgbClr val="800080"/>
    </a:folHlink>
  </a:clrScheme>
  <a:fontScheme name="VM">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3DDEC-AB95-4014-A127-51ED61B75E33}">
  <ds:schemaRefs>
    <ds:schemaRef ds:uri="http://schemas.microsoft.com/sharepoint/v3/contenttype/forms"/>
  </ds:schemaRefs>
</ds:datastoreItem>
</file>

<file path=customXml/itemProps2.xml><?xml version="1.0" encoding="utf-8"?>
<ds:datastoreItem xmlns:ds="http://schemas.openxmlformats.org/officeDocument/2006/customXml" ds:itemID="{09C0E6BA-D5DF-4E37-B46B-3FC9A800A6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942C94E-441B-4436-B91D-0CD653FDE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4847</Words>
  <Application>Microsoft Office PowerPoint</Application>
  <PresentationFormat>Laajakuva</PresentationFormat>
  <Paragraphs>949</Paragraphs>
  <Slides>41</Slides>
  <Notes>31</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41</vt:i4>
      </vt:variant>
    </vt:vector>
  </HeadingPairs>
  <TitlesOfParts>
    <vt:vector size="52" baseType="lpstr">
      <vt:lpstr>Arial</vt:lpstr>
      <vt:lpstr>Calibri</vt:lpstr>
      <vt:lpstr>Wingdings</vt:lpstr>
      <vt:lpstr>Arial Narrow</vt:lpstr>
      <vt:lpstr>Verdana</vt:lpstr>
      <vt:lpstr>Tahoma</vt:lpstr>
      <vt:lpstr>VM2019 teema</vt:lpstr>
      <vt:lpstr>VM_malliesitys_laajakuva_fin</vt:lpstr>
      <vt:lpstr>1_VM2019 teema</vt:lpstr>
      <vt:lpstr>1_VM_malliesitys_laajakuva_fin</vt:lpstr>
      <vt:lpstr>2_VM2019 teema</vt:lpstr>
      <vt:lpstr>Toimintamalli  Julkisen hallinnon tiedonhallinnan yhteistyön toimintamalli ja toimintaohjeita - ehdotus valmisteluryhmän työn pohjalta</vt:lpstr>
      <vt:lpstr>Sisältö</vt:lpstr>
      <vt:lpstr>Lähtökohdat ja tavoitteet </vt:lpstr>
      <vt:lpstr>Tiedonhallinnan yhteistyön tarkoitus pähkinänkuoressa</vt:lpstr>
      <vt:lpstr>Yhteistyön järjestämisvastuu (TiHL 7 §)</vt:lpstr>
      <vt:lpstr>Tavoitteena nykytilan selkiyttäminen</vt:lpstr>
      <vt:lpstr>Halutaan läpinäkyvä, osallisuuteen perustuva ja tarpeen mukaan organisoituva toimintamalli</vt:lpstr>
      <vt:lpstr>Kohti tuloksellista yhteistyötä</vt:lpstr>
      <vt:lpstr>Yhteistyö valtiovarainministeriön* tehtävien tukena</vt:lpstr>
      <vt:lpstr>Suunnittelun kohteena olevan yhteisyön ja Tiedonhallintalautakunnan asemointi</vt:lpstr>
      <vt:lpstr>Yhteistyön toimintamalli kokonaisuutena: roolit ja tehtävät</vt:lpstr>
      <vt:lpstr>Yhteistyön toimintamalli</vt:lpstr>
      <vt:lpstr>Toimijoiden roolit yhdessä kuvassa</vt:lpstr>
      <vt:lpstr>PowerPoint-esitys</vt:lpstr>
      <vt:lpstr>Toimijat, verkostot ja ekosysteemit: esimerkkejä</vt:lpstr>
      <vt:lpstr>PowerPoint-esitys</vt:lpstr>
      <vt:lpstr>PowerPoint-esitys</vt:lpstr>
      <vt:lpstr>Asetettujen ryhmien roolit ja tavoitteet</vt:lpstr>
      <vt:lpstr>Yhteistyön tehtäväalueet</vt:lpstr>
      <vt:lpstr>Asetettujen ryhmien tehtäväalueet</vt:lpstr>
      <vt:lpstr>Asetettavien ryhmien yhteistyön organisoituminen</vt:lpstr>
      <vt:lpstr>Asetetut ryhmät seuraavat tilannekuvaa ja käsittelevät syötteitä ja tunnistavat niiden pohjalta tarvittavia yhteisiä toimenpiteitä</vt:lpstr>
      <vt:lpstr>Yhteistyön vuosikelloon sidotut tehtävä (luonnos)</vt:lpstr>
      <vt:lpstr>Prosessikuvauksia ja toimintaohjeita</vt:lpstr>
      <vt:lpstr>Toimintaprosessi ja toimintaohjeet kokonaisuutena</vt:lpstr>
      <vt:lpstr>Edellytys toimivalle prosessille: toimijat tuntevat toimintamallin ja kaikki toimivat yhteistyössä ohjeistusten mukaisesti</vt:lpstr>
      <vt:lpstr>PowerPoint-esitys</vt:lpstr>
      <vt:lpstr>Päivitetty tieto käsittelyssä olevista syötteistä </vt:lpstr>
      <vt:lpstr>Syötteen käsittelytapa</vt:lpstr>
      <vt:lpstr>Sihteeristön ja koordinaatioryhmän fasilitoiva työtapa</vt:lpstr>
      <vt:lpstr>Asetettujen ryhmien toimintasuunnitelmat</vt:lpstr>
      <vt:lpstr>Yhteistyön vuosikelloon sidotut tehtävä (luonnos)</vt:lpstr>
      <vt:lpstr>Viestinnän toimintatapa</vt:lpstr>
      <vt:lpstr>Esimerkkejä prosesseista</vt:lpstr>
      <vt:lpstr>A. Verkostoissa ja ekosysteemeissä tapahtuvasta kehittämisestä nousevat tarpeet (esimerkki)</vt:lpstr>
      <vt:lpstr>B. Viranomaisten toiminnan ja talouden suunnittelusta nousevat tarpeet (esimerkki)</vt:lpstr>
      <vt:lpstr>C. Lainvalmistelusta nousevat tarpeet, lainvalmistelija aloitteellisena (esimerkki)</vt:lpstr>
      <vt:lpstr>Esimerkki: Lainvalmistelun käsittely</vt:lpstr>
      <vt:lpstr>D. Ohjelmat, strategiat, suunnitelmat ja kehittämistoimenpiteet, joita asetetut ryhmät päättävät seurata (esimerkki)</vt:lpstr>
      <vt:lpstr>E. Lainvalmistelu, jota asetetut ryhmät päättävät seurata (esimerkki)</vt:lpstr>
      <vt:lpstr>Lisätietoa ja yhteydenotot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Toimintamalli  Julkisen hallinnon tiedonhallinnan yhteistyön toimintamalli ja toimintaohjeita - ehdotus valmisteluryhmän esityksistä</dc:title>
  <dc:creator>Oikarinen Tommi</dc:creator>
  <cp:lastModifiedBy>Talkkari Heikki (VM)</cp:lastModifiedBy>
  <cp:revision>42</cp:revision>
  <dcterms:created xsi:type="dcterms:W3CDTF">2020-01-29T06:16:26Z</dcterms:created>
  <dcterms:modified xsi:type="dcterms:W3CDTF">2020-04-02T14:11:12Z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