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81" r:id="rId5"/>
  </p:sldMasterIdLst>
  <p:notesMasterIdLst>
    <p:notesMasterId r:id="rId20"/>
  </p:notesMasterIdLst>
  <p:sldIdLst>
    <p:sldId id="266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268" r:id="rId1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82288" autoAdjust="0"/>
  </p:normalViewPr>
  <p:slideViewPr>
    <p:cSldViewPr snapToGrid="0" snapToObjects="1" showGuides="1">
      <p:cViewPr varScale="1">
        <p:scale>
          <a:sx n="123" d="100"/>
          <a:sy n="123" d="100"/>
        </p:scale>
        <p:origin x="117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30.10.2019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Kommentit puhekuplissa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1DD12E-B47D-4DC2-A09A-B762B8C96E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99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Kommentit puhekuplissa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266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Hankeideoiden</a:t>
            </a:r>
            <a:r>
              <a:rPr lang="fi-FI" baseline="0" dirty="0" smtClean="0"/>
              <a:t> ja –aihioiden </a:t>
            </a:r>
            <a:r>
              <a:rPr lang="fi-FI" baseline="0" dirty="0" smtClean="0"/>
              <a:t>varhainen yhteinen käsittely </a:t>
            </a:r>
            <a:r>
              <a:rPr lang="fi-FI" baseline="0" dirty="0" smtClean="0"/>
              <a:t>eri tasoilla yhteentoimivuuden varmistamiseksi vaatii huomion kohdistamisen eri asioihin.</a:t>
            </a:r>
          </a:p>
          <a:p>
            <a:r>
              <a:rPr lang="fi-FI" baseline="0" dirty="0" smtClean="0"/>
              <a:t>Toiminnan kehittämistarpeet eivät useinkaan muodostu kuvan mukaisen strategisen suunnittelun </a:t>
            </a:r>
            <a:r>
              <a:rPr lang="fi-FI" baseline="0" dirty="0" smtClean="0"/>
              <a:t>perusteella (kts </a:t>
            </a:r>
            <a:r>
              <a:rPr lang="fi-FI" baseline="0" dirty="0" err="1" smtClean="0"/>
              <a:t>seur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slide</a:t>
            </a:r>
            <a:r>
              <a:rPr lang="fi-FI" baseline="0" dirty="0" smtClean="0"/>
              <a:t>). </a:t>
            </a:r>
            <a:r>
              <a:rPr lang="fi-FI" baseline="0" dirty="0" smtClean="0"/>
              <a:t>Näin ehkä halutaan nähdä </a:t>
            </a:r>
            <a:r>
              <a:rPr lang="fi-FI" baseline="0" dirty="0" err="1" smtClean="0"/>
              <a:t>strat.suunnitteluun</a:t>
            </a:r>
            <a:r>
              <a:rPr lang="fi-FI" baseline="0" dirty="0" smtClean="0"/>
              <a:t> osallistuvien taholta.</a:t>
            </a:r>
          </a:p>
          <a:p>
            <a:r>
              <a:rPr lang="fi-FI" baseline="0" dirty="0" smtClean="0"/>
              <a:t>Tarve kehittämishankkeille  ja –projekteille muotoutuu toiminnassa havaittujen ongelmien, pullonkaulojen tai uusien teknologisten mahdollisuuksien johdosta. Tarve havaitaan asiakkaiden kokemusten perusteella tai toimintaa toteuttavien ja seuraavien tahojen toimesta.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B6B73F-CFB5-9D4F-9E0D-F2C3CD4A0C2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08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Mitä</a:t>
            </a:r>
            <a:r>
              <a:rPr lang="fi-FI" baseline="0" dirty="0" smtClean="0"/>
              <a:t> eroa </a:t>
            </a:r>
            <a:r>
              <a:rPr lang="fi-FI" baseline="0" dirty="0" err="1" smtClean="0"/>
              <a:t>strat.lähtöiseen</a:t>
            </a:r>
            <a:r>
              <a:rPr lang="fi-FI" baseline="0" dirty="0" smtClean="0"/>
              <a:t> ajatelmaan?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Fokuksessa kehittää ratkaisu havaittuun ongelmakohtaan (mahd. osaoptimointi)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Ei ehkä havaita toiminnan liittyvän/kiinnittyvän osaksi laajempaa kokonaisuutta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baseline="0" dirty="0" smtClean="0"/>
              <a:t>Lähtökohtana kapea rajattu toimintaympäristö (ei ehkä huomioida ilmiöitä, ekosysteemejä tai toimijoita riittävän laajasti)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Saattaa olla kustannuksiltaan </a:t>
            </a:r>
            <a:r>
              <a:rPr lang="fi-FI" baseline="0" dirty="0" err="1" smtClean="0"/>
              <a:t>suht</a:t>
            </a:r>
            <a:r>
              <a:rPr lang="fi-FI" baseline="0" dirty="0" smtClean="0"/>
              <a:t> pieni (lausuntomenettelyn rajat eivät täyty)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B6B73F-CFB5-9D4F-9E0D-F2C3CD4A0C2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21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Strategialähtöinen kehittämissuunnittelu:</a:t>
            </a:r>
            <a:endParaRPr lang="fi-FI" baseline="0" dirty="0" smtClean="0"/>
          </a:p>
          <a:p>
            <a:r>
              <a:rPr lang="fi-FI" baseline="0" dirty="0" smtClean="0"/>
              <a:t>Tavoitteiden jakaminen ja vastuuttaminen hallinnonaloille ja eteenpäin tehtäviä toteuttaville organisaatioille.</a:t>
            </a:r>
          </a:p>
          <a:p>
            <a:r>
              <a:rPr lang="fi-FI" baseline="0" dirty="0" err="1" smtClean="0"/>
              <a:t>Tehtäväksiannot</a:t>
            </a:r>
            <a:r>
              <a:rPr lang="fi-FI" baseline="0" dirty="0" smtClean="0"/>
              <a:t> ja </a:t>
            </a:r>
            <a:r>
              <a:rPr lang="fi-FI" baseline="0" dirty="0" err="1" smtClean="0"/>
              <a:t>vastuutukset</a:t>
            </a:r>
            <a:r>
              <a:rPr lang="fi-FI" baseline="0" dirty="0" smtClean="0"/>
              <a:t> tapahtuvat </a:t>
            </a:r>
            <a:r>
              <a:rPr lang="fi-FI" baseline="0" dirty="0" err="1" smtClean="0"/>
              <a:t>hierarkisten</a:t>
            </a:r>
            <a:r>
              <a:rPr lang="fi-FI" baseline="0" dirty="0" smtClean="0"/>
              <a:t> organisaatioiden vastuu- ja tehtävärajojen mukaisesti ja sisällä (suljetut harmaat laatikot).</a:t>
            </a:r>
          </a:p>
          <a:p>
            <a:r>
              <a:rPr lang="fi-FI" baseline="0" dirty="0" smtClean="0"/>
              <a:t>Tämä täyttää </a:t>
            </a:r>
            <a:r>
              <a:rPr lang="fi-FI" baseline="0" dirty="0" err="1" smtClean="0"/>
              <a:t>hierarkisen</a:t>
            </a:r>
            <a:r>
              <a:rPr lang="fi-FI" baseline="0" dirty="0" smtClean="0"/>
              <a:t> ohjauksen ja seurannan sekä toimenpiteiden tehokkuuden vaatimukset (NPM).</a:t>
            </a:r>
          </a:p>
          <a:p>
            <a:r>
              <a:rPr lang="fi-FI" baseline="0" dirty="0" smtClean="0"/>
              <a:t>Resurssien (hlöt &amp; Eurot) allokaatiomenettelyt noudattavat tätä rakennetta tiukan ennalta määritellyn vuosikellon mukaisesti. =&gt; este ketteryydelle?</a:t>
            </a:r>
          </a:p>
          <a:p>
            <a:endParaRPr lang="fi-FI" baseline="0" dirty="0" smtClean="0"/>
          </a:p>
          <a:p>
            <a:r>
              <a:rPr lang="fi-FI" baseline="0" dirty="0" smtClean="0"/>
              <a:t>Yhteentoimivuuden varmistaminen KA-ohjeistuksen, kevyen lausuntomenettelyn ja kehittämistoimintaan osallistuvien henkilöiden kyvykkyyksien varassa.</a:t>
            </a:r>
          </a:p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B6B73F-CFB5-9D4F-9E0D-F2C3CD4A0C2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299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Edellinen kuva perustui yleisesti</a:t>
            </a:r>
            <a:r>
              <a:rPr lang="fi-FI" baseline="0" dirty="0" smtClean="0"/>
              <a:t> käytettyyn kuvaustapaan, missä huomioidaan hallinnon eri tasot.</a:t>
            </a:r>
          </a:p>
          <a:p>
            <a:r>
              <a:rPr lang="fi-FI" baseline="0" dirty="0" smtClean="0"/>
              <a:t>Käytetty kuvaus unohtaa tasojen sisäisten toimijoiden (ja siilojen) määrän. </a:t>
            </a:r>
          </a:p>
          <a:p>
            <a:endParaRPr lang="fi-FI" baseline="0" dirty="0" smtClean="0"/>
          </a:p>
          <a:p>
            <a:r>
              <a:rPr lang="fi-FI" baseline="0" dirty="0" smtClean="0"/>
              <a:t>Toimijoiden keskinäinen suunnittelu kaikilla tasoilla hyvin vähäistä. Miten tätä tulisi lisätä ja mahdollistaa?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B6B73F-CFB5-9D4F-9E0D-F2C3CD4A0C2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33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Yhteentoimivuuden varmistaminen ja aikaansaaminen edellyttää yhteistyön mahdollistamisen</a:t>
            </a:r>
            <a:r>
              <a:rPr lang="fi-FI" baseline="0" dirty="0" smtClean="0"/>
              <a:t> ja laajentamisen kehitettävän asiakokonaisuuden osalta kaikilla tasoilla.</a:t>
            </a:r>
          </a:p>
          <a:p>
            <a:r>
              <a:rPr lang="fi-FI" baseline="0" dirty="0" smtClean="0"/>
              <a:t>HUOM: Kuvassa verkostoiden ja yhteistyön tulisi ulottua myös kuntatoimijoihin ja myös yksityisiin </a:t>
            </a:r>
            <a:r>
              <a:rPr lang="fi-FI" baseline="0" dirty="0" smtClean="0"/>
              <a:t>tahoihin. Samoin seuraavassa kuvassa.</a:t>
            </a: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B6B73F-CFB5-9D4F-9E0D-F2C3CD4A0C2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22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Ilmiöiden, elämäntapahtumien ja ekosysteemien</a:t>
            </a:r>
            <a:r>
              <a:rPr lang="fi-FI" baseline="0" dirty="0" smtClean="0"/>
              <a:t> yhteinen tunnistaminen kokoaa siihen liittyvät toimijat yhteen 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Hahmottamaan kokonaistilanteen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Hahmottamaan organisaatioiden ja palveluiden väliset aukot ja ongelmat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Muodostamaan paremman ja yhtenäisen kuvan asiakkaan tarpeesta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Käynnistämään toimijoiden välisen yhteisymmärryksen ja yhteisen tavoitetilan muodostamisen sekä koordinoidun yhteistyön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Keskittämään rajalliset ja hajautuneet resurssit vaikuttavamman lopputuloksen aikaansaamiseksi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Mahdollistamaan kokonaisuuden paremman yhteentoimivuuden muodostuneen laajemman tietoisuuden ja yhteisymmärryksen avulla</a:t>
            </a:r>
          </a:p>
          <a:p>
            <a:pPr marL="0" indent="0">
              <a:buFontTx/>
              <a:buNone/>
            </a:pPr>
            <a:r>
              <a:rPr lang="fi-FI" baseline="0" dirty="0" smtClean="0"/>
              <a:t>Kysymys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Miten aktivoidaan ja tuetaan näiden kokoavien ilmiöiden/ekosysteemien käynnistyminen</a:t>
            </a:r>
          </a:p>
          <a:p>
            <a:pPr marL="171450" indent="-171450">
              <a:buFontTx/>
              <a:buChar char="-"/>
            </a:pPr>
            <a:r>
              <a:rPr lang="fi-FI" baseline="0" dirty="0" smtClean="0"/>
              <a:t>Mistä tahtotila (pakottaen vai kehkeytyen), mistä resurssit, …?</a:t>
            </a:r>
          </a:p>
          <a:p>
            <a:pPr marL="0" indent="0">
              <a:buFontTx/>
              <a:buNone/>
            </a:pPr>
            <a:r>
              <a:rPr lang="fi-FI" baseline="0" dirty="0" smtClean="0"/>
              <a:t>Tulokselliset ekosysteemit/verkostot eivät käynnisty asettamalla tai </a:t>
            </a:r>
            <a:r>
              <a:rPr lang="fi-FI" baseline="0" dirty="0" err="1" smtClean="0"/>
              <a:t>projektoiden</a:t>
            </a:r>
            <a:r>
              <a:rPr lang="fi-FI" baseline="0" dirty="0" smtClean="0"/>
              <a:t> vaan verkostoiden ideologian mukaisesti. Yhteisen tavoitetilan muodostuminen tarvittavien osallistujien kesken dialogilla ottaa aikansa.</a:t>
            </a:r>
          </a:p>
          <a:p>
            <a:pPr marL="0" indent="0">
              <a:buFontTx/>
              <a:buNone/>
            </a:pPr>
            <a:r>
              <a:rPr lang="fi-FI" baseline="0" dirty="0" smtClean="0"/>
              <a:t>Ekosysteemissä selkiytyy yhteisen tavoitetilan vaatimat eri toimijoiden vastuille tulevat toimenpiteet/hankkeet/projektit. Ekosysteemin yksi tärkeä tehtävä koordinoida sisällöllisesti ja aikataulullisesti eri toimijoiden toteutustoimet.</a:t>
            </a:r>
          </a:p>
          <a:p>
            <a:pPr marL="0" indent="0">
              <a:buFontTx/>
              <a:buNone/>
            </a:pPr>
            <a:r>
              <a:rPr lang="fi-FI" baseline="0" dirty="0" smtClean="0">
                <a:sym typeface="Wingdings" panose="05000000000000000000" pitchFamily="2" charset="2"/>
              </a:rPr>
              <a:t></a:t>
            </a:r>
            <a:r>
              <a:rPr lang="fi-FI" baseline="0" dirty="0" smtClean="0"/>
              <a:t>Ekosysteemi/verkosto lisää ja syventää yhteistä </a:t>
            </a:r>
            <a:r>
              <a:rPr lang="fi-FI" baseline="0" dirty="0" smtClean="0"/>
              <a:t>suunnittelua</a:t>
            </a:r>
          </a:p>
          <a:p>
            <a:pPr marL="0" indent="0">
              <a:buFontTx/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B6B73F-CFB5-9D4F-9E0D-F2C3CD4A0C21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90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6073"/>
            <a:ext cx="6858000" cy="67529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CC22812-8A30-4C99-896F-786EBA7575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0750" y="3874550"/>
            <a:ext cx="1682499" cy="9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30.10.2019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3740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30.10.2019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55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30.10.2019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9,6 x 9,6 cm | </a:t>
            </a:r>
            <a:r>
              <a:rPr lang="fr-FR" dirty="0"/>
              <a:t>565 px x 565 px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9144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30.10.2019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3401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30.10.2019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/>
              <a:t>Lisää kuva                                                                                      koko </a:t>
            </a:r>
            <a:r>
              <a:rPr lang="fr-FR" dirty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797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30.10.2019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5714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30.10.2019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3919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30.10.2019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5794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30.10.2019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215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323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203017" cy="74693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33552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30.10.2019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D65B735-F8D9-473D-AEA2-1C006C2C8F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6931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4225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16707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3868340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3868340" cy="27644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44398"/>
            <a:ext cx="3887391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08661"/>
            <a:ext cx="3887391" cy="287126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8301-0B2F-DD49-84BB-AA91E35A26A2}" type="datetime1">
              <a:rPr lang="fi-FI" smtClean="0"/>
              <a:pPr/>
              <a:t>30.10.2019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CE750B88-C936-4FF2-9633-3C8D63B8CC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7885508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7885508" cy="27644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5DFD-2799-7041-80D0-99A07D09A2CA}" type="datetime1">
              <a:rPr lang="fi-FI" smtClean="0"/>
              <a:pPr/>
              <a:t>30.10.2019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59ACEEA-8CE8-4D67-B220-845B65712E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18D1-828F-624F-B233-BF7AD71CC7E8}" type="datetime1">
              <a:rPr lang="fi-FI" smtClean="0"/>
              <a:pPr/>
              <a:t>30.10.2019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69F4A3E-DA50-450D-B8C6-A0A087B8D8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02EEC6F9-E414-453A-BFE4-CBFA8E6C1CB5}"/>
              </a:ext>
            </a:extLst>
          </p:cNvPr>
          <p:cNvSpPr>
            <a:spLocks/>
          </p:cNvSpPr>
          <p:nvPr userDrawn="1"/>
        </p:nvSpPr>
        <p:spPr bwMode="auto">
          <a:xfrm>
            <a:off x="3249613" y="3840163"/>
            <a:ext cx="2740025" cy="860425"/>
          </a:xfrm>
          <a:custGeom>
            <a:avLst/>
            <a:gdLst>
              <a:gd name="T0" fmla="*/ 405 w 487"/>
              <a:gd name="T1" fmla="*/ 73 h 153"/>
              <a:gd name="T2" fmla="*/ 278 w 487"/>
              <a:gd name="T3" fmla="*/ 92 h 153"/>
              <a:gd name="T4" fmla="*/ 105 w 487"/>
              <a:gd name="T5" fmla="*/ 55 h 153"/>
              <a:gd name="T6" fmla="*/ 118 w 487"/>
              <a:gd name="T7" fmla="*/ 28 h 153"/>
              <a:gd name="T8" fmla="*/ 118 w 487"/>
              <a:gd name="T9" fmla="*/ 28 h 153"/>
              <a:gd name="T10" fmla="*/ 120 w 487"/>
              <a:gd name="T11" fmla="*/ 26 h 153"/>
              <a:gd name="T12" fmla="*/ 108 w 487"/>
              <a:gd name="T13" fmla="*/ 3 h 153"/>
              <a:gd name="T14" fmla="*/ 86 w 487"/>
              <a:gd name="T15" fmla="*/ 14 h 153"/>
              <a:gd name="T16" fmla="*/ 97 w 487"/>
              <a:gd name="T17" fmla="*/ 37 h 153"/>
              <a:gd name="T18" fmla="*/ 99 w 487"/>
              <a:gd name="T19" fmla="*/ 37 h 153"/>
              <a:gd name="T20" fmla="*/ 93 w 487"/>
              <a:gd name="T21" fmla="*/ 49 h 153"/>
              <a:gd name="T22" fmla="*/ 14 w 487"/>
              <a:gd name="T23" fmla="*/ 0 h 153"/>
              <a:gd name="T24" fmla="*/ 0 w 487"/>
              <a:gd name="T25" fmla="*/ 18 h 153"/>
              <a:gd name="T26" fmla="*/ 76 w 487"/>
              <a:gd name="T27" fmla="*/ 82 h 153"/>
              <a:gd name="T28" fmla="*/ 60 w 487"/>
              <a:gd name="T29" fmla="*/ 113 h 153"/>
              <a:gd name="T30" fmla="*/ 60 w 487"/>
              <a:gd name="T31" fmla="*/ 113 h 153"/>
              <a:gd name="T32" fmla="*/ 59 w 487"/>
              <a:gd name="T33" fmla="*/ 115 h 153"/>
              <a:gd name="T34" fmla="*/ 70 w 487"/>
              <a:gd name="T35" fmla="*/ 138 h 153"/>
              <a:gd name="T36" fmla="*/ 93 w 487"/>
              <a:gd name="T37" fmla="*/ 127 h 153"/>
              <a:gd name="T38" fmla="*/ 82 w 487"/>
              <a:gd name="T39" fmla="*/ 104 h 153"/>
              <a:gd name="T40" fmla="*/ 80 w 487"/>
              <a:gd name="T41" fmla="*/ 103 h 153"/>
              <a:gd name="T42" fmla="*/ 87 w 487"/>
              <a:gd name="T43" fmla="*/ 89 h 153"/>
              <a:gd name="T44" fmla="*/ 312 w 487"/>
              <a:gd name="T45" fmla="*/ 153 h 153"/>
              <a:gd name="T46" fmla="*/ 487 w 487"/>
              <a:gd name="T47" fmla="*/ 116 h 153"/>
              <a:gd name="T48" fmla="*/ 477 w 487"/>
              <a:gd name="T49" fmla="*/ 117 h 153"/>
              <a:gd name="T50" fmla="*/ 405 w 487"/>
              <a:gd name="T51" fmla="*/ 7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7" h="153">
                <a:moveTo>
                  <a:pt x="405" y="73"/>
                </a:moveTo>
                <a:cubicBezTo>
                  <a:pt x="365" y="85"/>
                  <a:pt x="322" y="92"/>
                  <a:pt x="278" y="92"/>
                </a:cubicBezTo>
                <a:cubicBezTo>
                  <a:pt x="216" y="92"/>
                  <a:pt x="158" y="78"/>
                  <a:pt x="105" y="55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9" y="28"/>
                  <a:pt x="119" y="27"/>
                  <a:pt x="120" y="26"/>
                </a:cubicBezTo>
                <a:cubicBezTo>
                  <a:pt x="123" y="16"/>
                  <a:pt x="118" y="6"/>
                  <a:pt x="108" y="3"/>
                </a:cubicBezTo>
                <a:cubicBezTo>
                  <a:pt x="99" y="0"/>
                  <a:pt x="89" y="5"/>
                  <a:pt x="86" y="14"/>
                </a:cubicBezTo>
                <a:cubicBezTo>
                  <a:pt x="82" y="23"/>
                  <a:pt x="87" y="34"/>
                  <a:pt x="97" y="37"/>
                </a:cubicBezTo>
                <a:cubicBezTo>
                  <a:pt x="97" y="37"/>
                  <a:pt x="98" y="37"/>
                  <a:pt x="99" y="37"/>
                </a:cubicBezTo>
                <a:cubicBezTo>
                  <a:pt x="93" y="49"/>
                  <a:pt x="93" y="49"/>
                  <a:pt x="93" y="49"/>
                </a:cubicBezTo>
                <a:cubicBezTo>
                  <a:pt x="65" y="36"/>
                  <a:pt x="38" y="19"/>
                  <a:pt x="14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23" y="42"/>
                  <a:pt x="48" y="64"/>
                  <a:pt x="76" y="82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4"/>
                  <a:pt x="59" y="115"/>
                </a:cubicBezTo>
                <a:cubicBezTo>
                  <a:pt x="56" y="124"/>
                  <a:pt x="61" y="135"/>
                  <a:pt x="70" y="138"/>
                </a:cubicBezTo>
                <a:cubicBezTo>
                  <a:pt x="80" y="141"/>
                  <a:pt x="90" y="136"/>
                  <a:pt x="93" y="127"/>
                </a:cubicBezTo>
                <a:cubicBezTo>
                  <a:pt x="96" y="117"/>
                  <a:pt x="91" y="107"/>
                  <a:pt x="82" y="104"/>
                </a:cubicBezTo>
                <a:cubicBezTo>
                  <a:pt x="81" y="104"/>
                  <a:pt x="81" y="104"/>
                  <a:pt x="80" y="103"/>
                </a:cubicBezTo>
                <a:cubicBezTo>
                  <a:pt x="87" y="89"/>
                  <a:pt x="87" y="89"/>
                  <a:pt x="87" y="89"/>
                </a:cubicBezTo>
                <a:cubicBezTo>
                  <a:pt x="153" y="130"/>
                  <a:pt x="230" y="153"/>
                  <a:pt x="312" y="153"/>
                </a:cubicBezTo>
                <a:cubicBezTo>
                  <a:pt x="374" y="153"/>
                  <a:pt x="433" y="140"/>
                  <a:pt x="487" y="116"/>
                </a:cubicBezTo>
                <a:cubicBezTo>
                  <a:pt x="484" y="116"/>
                  <a:pt x="480" y="117"/>
                  <a:pt x="477" y="117"/>
                </a:cubicBezTo>
                <a:cubicBezTo>
                  <a:pt x="446" y="117"/>
                  <a:pt x="419" y="99"/>
                  <a:pt x="405" y="73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EA2CABED-335D-45C8-ABDE-8491171C5724}"/>
              </a:ext>
            </a:extLst>
          </p:cNvPr>
          <p:cNvSpPr>
            <a:spLocks/>
          </p:cNvSpPr>
          <p:nvPr userDrawn="1"/>
        </p:nvSpPr>
        <p:spPr bwMode="auto">
          <a:xfrm>
            <a:off x="3222626" y="857251"/>
            <a:ext cx="1057275" cy="596900"/>
          </a:xfrm>
          <a:custGeom>
            <a:avLst/>
            <a:gdLst>
              <a:gd name="T0" fmla="*/ 24 w 188"/>
              <a:gd name="T1" fmla="*/ 82 h 106"/>
              <a:gd name="T2" fmla="*/ 30 w 188"/>
              <a:gd name="T3" fmla="*/ 76 h 106"/>
              <a:gd name="T4" fmla="*/ 36 w 188"/>
              <a:gd name="T5" fmla="*/ 75 h 106"/>
              <a:gd name="T6" fmla="*/ 37 w 188"/>
              <a:gd name="T7" fmla="*/ 77 h 106"/>
              <a:gd name="T8" fmla="*/ 37 w 188"/>
              <a:gd name="T9" fmla="*/ 77 h 106"/>
              <a:gd name="T10" fmla="*/ 56 w 188"/>
              <a:gd name="T11" fmla="*/ 99 h 106"/>
              <a:gd name="T12" fmla="*/ 72 w 188"/>
              <a:gd name="T13" fmla="*/ 100 h 106"/>
              <a:gd name="T14" fmla="*/ 80 w 188"/>
              <a:gd name="T15" fmla="*/ 97 h 106"/>
              <a:gd name="T16" fmla="*/ 96 w 188"/>
              <a:gd name="T17" fmla="*/ 64 h 106"/>
              <a:gd name="T18" fmla="*/ 96 w 188"/>
              <a:gd name="T19" fmla="*/ 64 h 106"/>
              <a:gd name="T20" fmla="*/ 96 w 188"/>
              <a:gd name="T21" fmla="*/ 64 h 106"/>
              <a:gd name="T22" fmla="*/ 99 w 188"/>
              <a:gd name="T23" fmla="*/ 63 h 106"/>
              <a:gd name="T24" fmla="*/ 100 w 188"/>
              <a:gd name="T25" fmla="*/ 106 h 106"/>
              <a:gd name="T26" fmla="*/ 123 w 188"/>
              <a:gd name="T27" fmla="*/ 101 h 106"/>
              <a:gd name="T28" fmla="*/ 111 w 188"/>
              <a:gd name="T29" fmla="*/ 70 h 106"/>
              <a:gd name="T30" fmla="*/ 175 w 188"/>
              <a:gd name="T31" fmla="*/ 58 h 106"/>
              <a:gd name="T32" fmla="*/ 188 w 188"/>
              <a:gd name="T33" fmla="*/ 18 h 106"/>
              <a:gd name="T34" fmla="*/ 104 w 188"/>
              <a:gd name="T35" fmla="*/ 34 h 106"/>
              <a:gd name="T36" fmla="*/ 104 w 188"/>
              <a:gd name="T37" fmla="*/ 0 h 106"/>
              <a:gd name="T38" fmla="*/ 81 w 188"/>
              <a:gd name="T39" fmla="*/ 4 h 106"/>
              <a:gd name="T40" fmla="*/ 95 w 188"/>
              <a:gd name="T41" fmla="*/ 44 h 106"/>
              <a:gd name="T42" fmla="*/ 92 w 188"/>
              <a:gd name="T43" fmla="*/ 45 h 106"/>
              <a:gd name="T44" fmla="*/ 91 w 188"/>
              <a:gd name="T45" fmla="*/ 40 h 106"/>
              <a:gd name="T46" fmla="*/ 91 w 188"/>
              <a:gd name="T47" fmla="*/ 39 h 106"/>
              <a:gd name="T48" fmla="*/ 90 w 188"/>
              <a:gd name="T49" fmla="*/ 38 h 106"/>
              <a:gd name="T50" fmla="*/ 90 w 188"/>
              <a:gd name="T51" fmla="*/ 36 h 106"/>
              <a:gd name="T52" fmla="*/ 78 w 188"/>
              <a:gd name="T53" fmla="*/ 33 h 106"/>
              <a:gd name="T54" fmla="*/ 74 w 188"/>
              <a:gd name="T55" fmla="*/ 37 h 106"/>
              <a:gd name="T56" fmla="*/ 64 w 188"/>
              <a:gd name="T57" fmla="*/ 35 h 106"/>
              <a:gd name="T58" fmla="*/ 60 w 188"/>
              <a:gd name="T59" fmla="*/ 40 h 106"/>
              <a:gd name="T60" fmla="*/ 50 w 188"/>
              <a:gd name="T61" fmla="*/ 38 h 106"/>
              <a:gd name="T62" fmla="*/ 46 w 188"/>
              <a:gd name="T63" fmla="*/ 43 h 106"/>
              <a:gd name="T64" fmla="*/ 36 w 188"/>
              <a:gd name="T65" fmla="*/ 41 h 106"/>
              <a:gd name="T66" fmla="*/ 31 w 188"/>
              <a:gd name="T67" fmla="*/ 50 h 106"/>
              <a:gd name="T68" fmla="*/ 32 w 188"/>
              <a:gd name="T69" fmla="*/ 56 h 106"/>
              <a:gd name="T70" fmla="*/ 27 w 188"/>
              <a:gd name="T71" fmla="*/ 57 h 106"/>
              <a:gd name="T72" fmla="*/ 10 w 188"/>
              <a:gd name="T73" fmla="*/ 56 h 106"/>
              <a:gd name="T74" fmla="*/ 4 w 188"/>
              <a:gd name="T75" fmla="*/ 76 h 106"/>
              <a:gd name="T76" fmla="*/ 24 w 188"/>
              <a:gd name="T77" fmla="*/ 82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06">
                <a:moveTo>
                  <a:pt x="24" y="82"/>
                </a:moveTo>
                <a:cubicBezTo>
                  <a:pt x="27" y="81"/>
                  <a:pt x="29" y="79"/>
                  <a:pt x="30" y="76"/>
                </a:cubicBezTo>
                <a:cubicBezTo>
                  <a:pt x="36" y="75"/>
                  <a:pt x="36" y="75"/>
                  <a:pt x="36" y="75"/>
                </a:cubicBezTo>
                <a:cubicBezTo>
                  <a:pt x="37" y="77"/>
                  <a:pt x="37" y="77"/>
                  <a:pt x="37" y="77"/>
                </a:cubicBezTo>
                <a:cubicBezTo>
                  <a:pt x="37" y="77"/>
                  <a:pt x="37" y="77"/>
                  <a:pt x="37" y="77"/>
                </a:cubicBezTo>
                <a:cubicBezTo>
                  <a:pt x="39" y="87"/>
                  <a:pt x="46" y="95"/>
                  <a:pt x="56" y="99"/>
                </a:cubicBezTo>
                <a:cubicBezTo>
                  <a:pt x="61" y="101"/>
                  <a:pt x="67" y="101"/>
                  <a:pt x="72" y="100"/>
                </a:cubicBezTo>
                <a:cubicBezTo>
                  <a:pt x="75" y="100"/>
                  <a:pt x="78" y="99"/>
                  <a:pt x="80" y="97"/>
                </a:cubicBezTo>
                <a:cubicBezTo>
                  <a:pt x="92" y="91"/>
                  <a:pt x="99" y="78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9" y="63"/>
                  <a:pt x="99" y="63"/>
                  <a:pt x="99" y="63"/>
                </a:cubicBezTo>
                <a:cubicBezTo>
                  <a:pt x="101" y="78"/>
                  <a:pt x="101" y="92"/>
                  <a:pt x="100" y="106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18" y="91"/>
                  <a:pt x="114" y="81"/>
                  <a:pt x="111" y="70"/>
                </a:cubicBezTo>
                <a:cubicBezTo>
                  <a:pt x="175" y="58"/>
                  <a:pt x="175" y="58"/>
                  <a:pt x="175" y="58"/>
                </a:cubicBezTo>
                <a:cubicBezTo>
                  <a:pt x="182" y="45"/>
                  <a:pt x="186" y="32"/>
                  <a:pt x="188" y="18"/>
                </a:cubicBezTo>
                <a:cubicBezTo>
                  <a:pt x="104" y="34"/>
                  <a:pt x="104" y="34"/>
                  <a:pt x="104" y="34"/>
                </a:cubicBezTo>
                <a:cubicBezTo>
                  <a:pt x="103" y="22"/>
                  <a:pt x="103" y="11"/>
                  <a:pt x="104" y="0"/>
                </a:cubicBezTo>
                <a:cubicBezTo>
                  <a:pt x="81" y="4"/>
                  <a:pt x="81" y="4"/>
                  <a:pt x="81" y="4"/>
                </a:cubicBezTo>
                <a:cubicBezTo>
                  <a:pt x="87" y="17"/>
                  <a:pt x="92" y="30"/>
                  <a:pt x="95" y="44"/>
                </a:cubicBezTo>
                <a:cubicBezTo>
                  <a:pt x="92" y="45"/>
                  <a:pt x="92" y="45"/>
                  <a:pt x="92" y="45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8"/>
                  <a:pt x="90" y="38"/>
                  <a:pt x="90" y="38"/>
                </a:cubicBezTo>
                <a:cubicBezTo>
                  <a:pt x="90" y="38"/>
                  <a:pt x="90" y="37"/>
                  <a:pt x="90" y="36"/>
                </a:cubicBezTo>
                <a:cubicBezTo>
                  <a:pt x="88" y="32"/>
                  <a:pt x="82" y="30"/>
                  <a:pt x="78" y="33"/>
                </a:cubicBezTo>
                <a:cubicBezTo>
                  <a:pt x="76" y="34"/>
                  <a:pt x="75" y="35"/>
                  <a:pt x="74" y="37"/>
                </a:cubicBezTo>
                <a:cubicBezTo>
                  <a:pt x="71" y="34"/>
                  <a:pt x="67" y="34"/>
                  <a:pt x="64" y="35"/>
                </a:cubicBezTo>
                <a:cubicBezTo>
                  <a:pt x="62" y="36"/>
                  <a:pt x="61" y="38"/>
                  <a:pt x="60" y="40"/>
                </a:cubicBezTo>
                <a:cubicBezTo>
                  <a:pt x="57" y="37"/>
                  <a:pt x="53" y="36"/>
                  <a:pt x="50" y="38"/>
                </a:cubicBezTo>
                <a:cubicBezTo>
                  <a:pt x="48" y="39"/>
                  <a:pt x="47" y="41"/>
                  <a:pt x="46" y="43"/>
                </a:cubicBezTo>
                <a:cubicBezTo>
                  <a:pt x="43" y="40"/>
                  <a:pt x="39" y="39"/>
                  <a:pt x="36" y="41"/>
                </a:cubicBezTo>
                <a:cubicBezTo>
                  <a:pt x="32" y="43"/>
                  <a:pt x="31" y="47"/>
                  <a:pt x="31" y="50"/>
                </a:cubicBezTo>
                <a:cubicBezTo>
                  <a:pt x="32" y="56"/>
                  <a:pt x="32" y="56"/>
                  <a:pt x="32" y="56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3"/>
                  <a:pt x="15" y="53"/>
                  <a:pt x="10" y="56"/>
                </a:cubicBezTo>
                <a:cubicBezTo>
                  <a:pt x="3" y="60"/>
                  <a:pt x="0" y="69"/>
                  <a:pt x="4" y="76"/>
                </a:cubicBezTo>
                <a:cubicBezTo>
                  <a:pt x="8" y="83"/>
                  <a:pt x="17" y="86"/>
                  <a:pt x="24" y="8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2DB32D7A-3B33-42A2-AB22-789BFDB29D74}"/>
              </a:ext>
            </a:extLst>
          </p:cNvPr>
          <p:cNvSpPr>
            <a:spLocks/>
          </p:cNvSpPr>
          <p:nvPr userDrawn="1"/>
        </p:nvSpPr>
        <p:spPr bwMode="auto">
          <a:xfrm>
            <a:off x="3963988" y="1357313"/>
            <a:ext cx="444500" cy="225425"/>
          </a:xfrm>
          <a:custGeom>
            <a:avLst/>
            <a:gdLst>
              <a:gd name="T0" fmla="*/ 30 w 79"/>
              <a:gd name="T1" fmla="*/ 1 h 40"/>
              <a:gd name="T2" fmla="*/ 19 w 79"/>
              <a:gd name="T3" fmla="*/ 0 h 40"/>
              <a:gd name="T4" fmla="*/ 1 w 79"/>
              <a:gd name="T5" fmla="*/ 20 h 40"/>
              <a:gd name="T6" fmla="*/ 21 w 79"/>
              <a:gd name="T7" fmla="*/ 39 h 40"/>
              <a:gd name="T8" fmla="*/ 79 w 79"/>
              <a:gd name="T9" fmla="*/ 18 h 40"/>
              <a:gd name="T10" fmla="*/ 32 w 79"/>
              <a:gd name="T11" fmla="*/ 25 h 40"/>
              <a:gd name="T12" fmla="*/ 20 w 79"/>
              <a:gd name="T13" fmla="*/ 13 h 40"/>
              <a:gd name="T14" fmla="*/ 30 w 79"/>
              <a:gd name="T15" fmla="*/ 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0">
                <a:moveTo>
                  <a:pt x="30" y="1"/>
                </a:moveTo>
                <a:cubicBezTo>
                  <a:pt x="25" y="0"/>
                  <a:pt x="21" y="0"/>
                  <a:pt x="19" y="0"/>
                </a:cubicBezTo>
                <a:cubicBezTo>
                  <a:pt x="8" y="0"/>
                  <a:pt x="0" y="10"/>
                  <a:pt x="1" y="20"/>
                </a:cubicBezTo>
                <a:cubicBezTo>
                  <a:pt x="1" y="31"/>
                  <a:pt x="10" y="40"/>
                  <a:pt x="21" y="39"/>
                </a:cubicBezTo>
                <a:cubicBezTo>
                  <a:pt x="30" y="39"/>
                  <a:pt x="68" y="22"/>
                  <a:pt x="79" y="18"/>
                </a:cubicBezTo>
                <a:cubicBezTo>
                  <a:pt x="66" y="20"/>
                  <a:pt x="37" y="25"/>
                  <a:pt x="32" y="25"/>
                </a:cubicBezTo>
                <a:cubicBezTo>
                  <a:pt x="25" y="25"/>
                  <a:pt x="20" y="20"/>
                  <a:pt x="20" y="13"/>
                </a:cubicBezTo>
                <a:cubicBezTo>
                  <a:pt x="19" y="7"/>
                  <a:pt x="24" y="2"/>
                  <a:pt x="30" y="1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B5B70A08-3745-448E-9DAF-E8E53DDF538A}"/>
              </a:ext>
            </a:extLst>
          </p:cNvPr>
          <p:cNvSpPr>
            <a:spLocks/>
          </p:cNvSpPr>
          <p:nvPr userDrawn="1"/>
        </p:nvSpPr>
        <p:spPr bwMode="auto">
          <a:xfrm>
            <a:off x="4459288" y="446088"/>
            <a:ext cx="1350963" cy="714375"/>
          </a:xfrm>
          <a:custGeom>
            <a:avLst/>
            <a:gdLst>
              <a:gd name="T0" fmla="*/ 0 w 240"/>
              <a:gd name="T1" fmla="*/ 69 h 127"/>
              <a:gd name="T2" fmla="*/ 23 w 240"/>
              <a:gd name="T3" fmla="*/ 81 h 127"/>
              <a:gd name="T4" fmla="*/ 55 w 240"/>
              <a:gd name="T5" fmla="*/ 98 h 127"/>
              <a:gd name="T6" fmla="*/ 74 w 240"/>
              <a:gd name="T7" fmla="*/ 108 h 127"/>
              <a:gd name="T8" fmla="*/ 74 w 240"/>
              <a:gd name="T9" fmla="*/ 108 h 127"/>
              <a:gd name="T10" fmla="*/ 109 w 240"/>
              <a:gd name="T11" fmla="*/ 127 h 127"/>
              <a:gd name="T12" fmla="*/ 110 w 240"/>
              <a:gd name="T13" fmla="*/ 127 h 127"/>
              <a:gd name="T14" fmla="*/ 150 w 240"/>
              <a:gd name="T15" fmla="*/ 94 h 127"/>
              <a:gd name="T16" fmla="*/ 159 w 240"/>
              <a:gd name="T17" fmla="*/ 92 h 127"/>
              <a:gd name="T18" fmla="*/ 226 w 240"/>
              <a:gd name="T19" fmla="*/ 80 h 127"/>
              <a:gd name="T20" fmla="*/ 240 w 240"/>
              <a:gd name="T21" fmla="*/ 58 h 127"/>
              <a:gd name="T22" fmla="*/ 219 w 240"/>
              <a:gd name="T23" fmla="*/ 44 h 127"/>
              <a:gd name="T24" fmla="*/ 152 w 240"/>
              <a:gd name="T25" fmla="*/ 57 h 127"/>
              <a:gd name="T26" fmla="*/ 111 w 240"/>
              <a:gd name="T27" fmla="*/ 64 h 127"/>
              <a:gd name="T28" fmla="*/ 118 w 240"/>
              <a:gd name="T29" fmla="*/ 73 h 127"/>
              <a:gd name="T30" fmla="*/ 119 w 240"/>
              <a:gd name="T31" fmla="*/ 74 h 127"/>
              <a:gd name="T32" fmla="*/ 119 w 240"/>
              <a:gd name="T33" fmla="*/ 75 h 127"/>
              <a:gd name="T34" fmla="*/ 119 w 240"/>
              <a:gd name="T35" fmla="*/ 76 h 127"/>
              <a:gd name="T36" fmla="*/ 119 w 240"/>
              <a:gd name="T37" fmla="*/ 77 h 127"/>
              <a:gd name="T38" fmla="*/ 120 w 240"/>
              <a:gd name="T39" fmla="*/ 79 h 127"/>
              <a:gd name="T40" fmla="*/ 120 w 240"/>
              <a:gd name="T41" fmla="*/ 79 h 127"/>
              <a:gd name="T42" fmla="*/ 120 w 240"/>
              <a:gd name="T43" fmla="*/ 81 h 127"/>
              <a:gd name="T44" fmla="*/ 119 w 240"/>
              <a:gd name="T45" fmla="*/ 85 h 127"/>
              <a:gd name="T46" fmla="*/ 119 w 240"/>
              <a:gd name="T47" fmla="*/ 85 h 127"/>
              <a:gd name="T48" fmla="*/ 119 w 240"/>
              <a:gd name="T49" fmla="*/ 87 h 127"/>
              <a:gd name="T50" fmla="*/ 112 w 240"/>
              <a:gd name="T51" fmla="*/ 97 h 127"/>
              <a:gd name="T52" fmla="*/ 110 w 240"/>
              <a:gd name="T53" fmla="*/ 99 h 127"/>
              <a:gd name="T54" fmla="*/ 108 w 240"/>
              <a:gd name="T55" fmla="*/ 100 h 127"/>
              <a:gd name="T56" fmla="*/ 99 w 240"/>
              <a:gd name="T57" fmla="*/ 102 h 127"/>
              <a:gd name="T58" fmla="*/ 99 w 240"/>
              <a:gd name="T59" fmla="*/ 102 h 127"/>
              <a:gd name="T60" fmla="*/ 87 w 240"/>
              <a:gd name="T61" fmla="*/ 98 h 127"/>
              <a:gd name="T62" fmla="*/ 82 w 240"/>
              <a:gd name="T63" fmla="*/ 93 h 127"/>
              <a:gd name="T64" fmla="*/ 81 w 240"/>
              <a:gd name="T65" fmla="*/ 92 h 127"/>
              <a:gd name="T66" fmla="*/ 80 w 240"/>
              <a:gd name="T67" fmla="*/ 90 h 127"/>
              <a:gd name="T68" fmla="*/ 78 w 240"/>
              <a:gd name="T69" fmla="*/ 81 h 127"/>
              <a:gd name="T70" fmla="*/ 99 w 240"/>
              <a:gd name="T71" fmla="*/ 60 h 127"/>
              <a:gd name="T72" fmla="*/ 99 w 240"/>
              <a:gd name="T73" fmla="*/ 60 h 127"/>
              <a:gd name="T74" fmla="*/ 101 w 240"/>
              <a:gd name="T75" fmla="*/ 60 h 127"/>
              <a:gd name="T76" fmla="*/ 91 w 240"/>
              <a:gd name="T77" fmla="*/ 29 h 127"/>
              <a:gd name="T78" fmla="*/ 61 w 240"/>
              <a:gd name="T79" fmla="*/ 39 h 127"/>
              <a:gd name="T80" fmla="*/ 63 w 240"/>
              <a:gd name="T81" fmla="*/ 62 h 127"/>
              <a:gd name="T82" fmla="*/ 35 w 240"/>
              <a:gd name="T83" fmla="*/ 70 h 127"/>
              <a:gd name="T84" fmla="*/ 26 w 240"/>
              <a:gd name="T85" fmla="*/ 42 h 127"/>
              <a:gd name="T86" fmla="*/ 46 w 240"/>
              <a:gd name="T87" fmla="*/ 31 h 127"/>
              <a:gd name="T88" fmla="*/ 37 w 240"/>
              <a:gd name="T89" fmla="*/ 0 h 127"/>
              <a:gd name="T90" fmla="*/ 6 w 240"/>
              <a:gd name="T91" fmla="*/ 10 h 127"/>
              <a:gd name="T92" fmla="*/ 6 w 240"/>
              <a:gd name="T93" fmla="*/ 12 h 127"/>
              <a:gd name="T94" fmla="*/ 5 w 240"/>
              <a:gd name="T95" fmla="*/ 14 h 127"/>
              <a:gd name="T96" fmla="*/ 5 w 240"/>
              <a:gd name="T97" fmla="*/ 15 h 127"/>
              <a:gd name="T98" fmla="*/ 5 w 240"/>
              <a:gd name="T99" fmla="*/ 18 h 127"/>
              <a:gd name="T100" fmla="*/ 5 w 240"/>
              <a:gd name="T101" fmla="*/ 21 h 127"/>
              <a:gd name="T102" fmla="*/ 4 w 240"/>
              <a:gd name="T103" fmla="*/ 31 h 127"/>
              <a:gd name="T104" fmla="*/ 3 w 240"/>
              <a:gd name="T105" fmla="*/ 36 h 127"/>
              <a:gd name="T106" fmla="*/ 3 w 240"/>
              <a:gd name="T107" fmla="*/ 39 h 127"/>
              <a:gd name="T108" fmla="*/ 0 w 240"/>
              <a:gd name="T109" fmla="*/ 69 h 127"/>
              <a:gd name="T110" fmla="*/ 0 w 240"/>
              <a:gd name="T111" fmla="*/ 6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127">
                <a:moveTo>
                  <a:pt x="0" y="69"/>
                </a:moveTo>
                <a:cubicBezTo>
                  <a:pt x="23" y="81"/>
                  <a:pt x="23" y="81"/>
                  <a:pt x="23" y="81"/>
                </a:cubicBezTo>
                <a:cubicBezTo>
                  <a:pt x="55" y="98"/>
                  <a:pt x="55" y="98"/>
                  <a:pt x="55" y="9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109" y="127"/>
                  <a:pt x="109" y="127"/>
                  <a:pt x="109" y="127"/>
                </a:cubicBezTo>
                <a:cubicBezTo>
                  <a:pt x="110" y="127"/>
                  <a:pt x="110" y="127"/>
                  <a:pt x="110" y="127"/>
                </a:cubicBezTo>
                <a:cubicBezTo>
                  <a:pt x="110" y="127"/>
                  <a:pt x="137" y="105"/>
                  <a:pt x="150" y="94"/>
                </a:cubicBezTo>
                <a:cubicBezTo>
                  <a:pt x="159" y="92"/>
                  <a:pt x="159" y="92"/>
                  <a:pt x="159" y="92"/>
                </a:cubicBezTo>
                <a:cubicBezTo>
                  <a:pt x="226" y="80"/>
                  <a:pt x="226" y="80"/>
                  <a:pt x="226" y="80"/>
                </a:cubicBezTo>
                <a:cubicBezTo>
                  <a:pt x="240" y="58"/>
                  <a:pt x="240" y="58"/>
                  <a:pt x="240" y="58"/>
                </a:cubicBezTo>
                <a:cubicBezTo>
                  <a:pt x="219" y="44"/>
                  <a:pt x="219" y="44"/>
                  <a:pt x="219" y="44"/>
                </a:cubicBezTo>
                <a:cubicBezTo>
                  <a:pt x="152" y="57"/>
                  <a:pt x="152" y="57"/>
                  <a:pt x="152" y="57"/>
                </a:cubicBezTo>
                <a:cubicBezTo>
                  <a:pt x="111" y="64"/>
                  <a:pt x="111" y="64"/>
                  <a:pt x="111" y="64"/>
                </a:cubicBezTo>
                <a:cubicBezTo>
                  <a:pt x="115" y="67"/>
                  <a:pt x="117" y="70"/>
                  <a:pt x="118" y="73"/>
                </a:cubicBezTo>
                <a:cubicBezTo>
                  <a:pt x="118" y="74"/>
                  <a:pt x="119" y="74"/>
                  <a:pt x="119" y="74"/>
                </a:cubicBezTo>
                <a:cubicBezTo>
                  <a:pt x="119" y="74"/>
                  <a:pt x="119" y="75"/>
                  <a:pt x="119" y="75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20" y="77"/>
                  <a:pt x="120" y="78"/>
                  <a:pt x="120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0" y="80"/>
                  <a:pt x="120" y="80"/>
                  <a:pt x="120" y="81"/>
                </a:cubicBezTo>
                <a:cubicBezTo>
                  <a:pt x="120" y="82"/>
                  <a:pt x="120" y="84"/>
                  <a:pt x="119" y="85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9" y="86"/>
                  <a:pt x="119" y="87"/>
                  <a:pt x="119" y="87"/>
                </a:cubicBezTo>
                <a:cubicBezTo>
                  <a:pt x="118" y="91"/>
                  <a:pt x="115" y="95"/>
                  <a:pt x="112" y="97"/>
                </a:cubicBezTo>
                <a:cubicBezTo>
                  <a:pt x="111" y="98"/>
                  <a:pt x="111" y="98"/>
                  <a:pt x="110" y="99"/>
                </a:cubicBezTo>
                <a:cubicBezTo>
                  <a:pt x="109" y="99"/>
                  <a:pt x="109" y="99"/>
                  <a:pt x="108" y="100"/>
                </a:cubicBezTo>
                <a:cubicBezTo>
                  <a:pt x="105" y="101"/>
                  <a:pt x="102" y="102"/>
                  <a:pt x="99" y="102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95" y="102"/>
                  <a:pt x="91" y="100"/>
                  <a:pt x="87" y="98"/>
                </a:cubicBezTo>
                <a:cubicBezTo>
                  <a:pt x="85" y="97"/>
                  <a:pt x="84" y="95"/>
                  <a:pt x="82" y="93"/>
                </a:cubicBezTo>
                <a:cubicBezTo>
                  <a:pt x="82" y="93"/>
                  <a:pt x="82" y="92"/>
                  <a:pt x="81" y="92"/>
                </a:cubicBezTo>
                <a:cubicBezTo>
                  <a:pt x="81" y="91"/>
                  <a:pt x="81" y="91"/>
                  <a:pt x="80" y="90"/>
                </a:cubicBezTo>
                <a:cubicBezTo>
                  <a:pt x="79" y="87"/>
                  <a:pt x="78" y="84"/>
                  <a:pt x="78" y="81"/>
                </a:cubicBezTo>
                <a:cubicBezTo>
                  <a:pt x="78" y="69"/>
                  <a:pt x="88" y="60"/>
                  <a:pt x="99" y="60"/>
                </a:cubicBezTo>
                <a:cubicBezTo>
                  <a:pt x="99" y="60"/>
                  <a:pt x="99" y="60"/>
                  <a:pt x="99" y="60"/>
                </a:cubicBezTo>
                <a:cubicBezTo>
                  <a:pt x="100" y="60"/>
                  <a:pt x="100" y="60"/>
                  <a:pt x="101" y="60"/>
                </a:cubicBezTo>
                <a:cubicBezTo>
                  <a:pt x="91" y="29"/>
                  <a:pt x="91" y="29"/>
                  <a:pt x="91" y="29"/>
                </a:cubicBezTo>
                <a:cubicBezTo>
                  <a:pt x="61" y="39"/>
                  <a:pt x="61" y="39"/>
                  <a:pt x="61" y="39"/>
                </a:cubicBezTo>
                <a:cubicBezTo>
                  <a:pt x="66" y="45"/>
                  <a:pt x="67" y="54"/>
                  <a:pt x="63" y="62"/>
                </a:cubicBezTo>
                <a:cubicBezTo>
                  <a:pt x="57" y="72"/>
                  <a:pt x="45" y="76"/>
                  <a:pt x="35" y="70"/>
                </a:cubicBezTo>
                <a:cubicBezTo>
                  <a:pt x="25" y="65"/>
                  <a:pt x="21" y="52"/>
                  <a:pt x="26" y="42"/>
                </a:cubicBezTo>
                <a:cubicBezTo>
                  <a:pt x="30" y="35"/>
                  <a:pt x="38" y="31"/>
                  <a:pt x="46" y="31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10"/>
                  <a:pt x="6" y="11"/>
                  <a:pt x="6" y="12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20"/>
                  <a:pt x="5" y="21"/>
                </a:cubicBezTo>
                <a:cubicBezTo>
                  <a:pt x="4" y="31"/>
                  <a:pt x="4" y="31"/>
                  <a:pt x="4" y="31"/>
                </a:cubicBezTo>
                <a:cubicBezTo>
                  <a:pt x="3" y="33"/>
                  <a:pt x="3" y="35"/>
                  <a:pt x="3" y="36"/>
                </a:cubicBezTo>
                <a:cubicBezTo>
                  <a:pt x="3" y="39"/>
                  <a:pt x="3" y="39"/>
                  <a:pt x="3" y="39"/>
                </a:cubicBezTo>
                <a:cubicBezTo>
                  <a:pt x="1" y="54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215FDB23-27A5-4669-9210-686FAA10BD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43251" y="868363"/>
            <a:ext cx="2846388" cy="3303588"/>
          </a:xfrm>
          <a:custGeom>
            <a:avLst/>
            <a:gdLst>
              <a:gd name="T0" fmla="*/ 94 w 506"/>
              <a:gd name="T1" fmla="*/ 289 h 587"/>
              <a:gd name="T2" fmla="*/ 159 w 506"/>
              <a:gd name="T3" fmla="*/ 308 h 587"/>
              <a:gd name="T4" fmla="*/ 197 w 506"/>
              <a:gd name="T5" fmla="*/ 306 h 587"/>
              <a:gd name="T6" fmla="*/ 237 w 506"/>
              <a:gd name="T7" fmla="*/ 296 h 587"/>
              <a:gd name="T8" fmla="*/ 278 w 506"/>
              <a:gd name="T9" fmla="*/ 279 h 587"/>
              <a:gd name="T10" fmla="*/ 233 w 506"/>
              <a:gd name="T11" fmla="*/ 430 h 587"/>
              <a:gd name="T12" fmla="*/ 221 w 506"/>
              <a:gd name="T13" fmla="*/ 463 h 587"/>
              <a:gd name="T14" fmla="*/ 171 w 506"/>
              <a:gd name="T15" fmla="*/ 484 h 587"/>
              <a:gd name="T16" fmla="*/ 147 w 506"/>
              <a:gd name="T17" fmla="*/ 475 h 587"/>
              <a:gd name="T18" fmla="*/ 85 w 506"/>
              <a:gd name="T19" fmla="*/ 520 h 587"/>
              <a:gd name="T20" fmla="*/ 285 w 506"/>
              <a:gd name="T21" fmla="*/ 456 h 587"/>
              <a:gd name="T22" fmla="*/ 285 w 506"/>
              <a:gd name="T23" fmla="*/ 389 h 587"/>
              <a:gd name="T24" fmla="*/ 320 w 506"/>
              <a:gd name="T25" fmla="*/ 364 h 587"/>
              <a:gd name="T26" fmla="*/ 337 w 506"/>
              <a:gd name="T27" fmla="*/ 301 h 587"/>
              <a:gd name="T28" fmla="*/ 337 w 506"/>
              <a:gd name="T29" fmla="*/ 364 h 587"/>
              <a:gd name="T30" fmla="*/ 443 w 506"/>
              <a:gd name="T31" fmla="*/ 469 h 587"/>
              <a:gd name="T32" fmla="*/ 371 w 506"/>
              <a:gd name="T33" fmla="*/ 532 h 587"/>
              <a:gd name="T34" fmla="*/ 361 w 506"/>
              <a:gd name="T35" fmla="*/ 559 h 587"/>
              <a:gd name="T36" fmla="*/ 452 w 506"/>
              <a:gd name="T37" fmla="*/ 567 h 587"/>
              <a:gd name="T38" fmla="*/ 502 w 506"/>
              <a:gd name="T39" fmla="*/ 458 h 587"/>
              <a:gd name="T40" fmla="*/ 424 w 506"/>
              <a:gd name="T41" fmla="*/ 369 h 587"/>
              <a:gd name="T42" fmla="*/ 424 w 506"/>
              <a:gd name="T43" fmla="*/ 334 h 587"/>
              <a:gd name="T44" fmla="*/ 500 w 506"/>
              <a:gd name="T45" fmla="*/ 109 h 587"/>
              <a:gd name="T46" fmla="*/ 383 w 506"/>
              <a:gd name="T47" fmla="*/ 185 h 587"/>
              <a:gd name="T48" fmla="*/ 374 w 506"/>
              <a:gd name="T49" fmla="*/ 197 h 587"/>
              <a:gd name="T50" fmla="*/ 367 w 506"/>
              <a:gd name="T51" fmla="*/ 211 h 587"/>
              <a:gd name="T52" fmla="*/ 364 w 506"/>
              <a:gd name="T53" fmla="*/ 227 h 587"/>
              <a:gd name="T54" fmla="*/ 411 w 506"/>
              <a:gd name="T55" fmla="*/ 258 h 587"/>
              <a:gd name="T56" fmla="*/ 396 w 506"/>
              <a:gd name="T57" fmla="*/ 206 h 587"/>
              <a:gd name="T58" fmla="*/ 408 w 506"/>
              <a:gd name="T59" fmla="*/ 195 h 587"/>
              <a:gd name="T60" fmla="*/ 432 w 506"/>
              <a:gd name="T61" fmla="*/ 188 h 587"/>
              <a:gd name="T62" fmla="*/ 411 w 506"/>
              <a:gd name="T63" fmla="*/ 288 h 587"/>
              <a:gd name="T64" fmla="*/ 311 w 506"/>
              <a:gd name="T65" fmla="*/ 184 h 587"/>
              <a:gd name="T66" fmla="*/ 318 w 506"/>
              <a:gd name="T67" fmla="*/ 137 h 587"/>
              <a:gd name="T68" fmla="*/ 333 w 506"/>
              <a:gd name="T69" fmla="*/ 102 h 587"/>
              <a:gd name="T70" fmla="*/ 340 w 506"/>
              <a:gd name="T71" fmla="*/ 61 h 587"/>
              <a:gd name="T72" fmla="*/ 243 w 506"/>
              <a:gd name="T73" fmla="*/ 9 h 587"/>
              <a:gd name="T74" fmla="*/ 224 w 506"/>
              <a:gd name="T75" fmla="*/ 8 h 587"/>
              <a:gd name="T76" fmla="*/ 198 w 506"/>
              <a:gd name="T77" fmla="*/ 52 h 587"/>
              <a:gd name="T78" fmla="*/ 198 w 506"/>
              <a:gd name="T79" fmla="*/ 81 h 587"/>
              <a:gd name="T80" fmla="*/ 226 w 506"/>
              <a:gd name="T81" fmla="*/ 138 h 587"/>
              <a:gd name="T82" fmla="*/ 200 w 506"/>
              <a:gd name="T83" fmla="*/ 161 h 587"/>
              <a:gd name="T84" fmla="*/ 163 w 506"/>
              <a:gd name="T85" fmla="*/ 213 h 587"/>
              <a:gd name="T86" fmla="*/ 125 w 506"/>
              <a:gd name="T87" fmla="*/ 186 h 587"/>
              <a:gd name="T88" fmla="*/ 126 w 506"/>
              <a:gd name="T89" fmla="*/ 150 h 587"/>
              <a:gd name="T90" fmla="*/ 103 w 506"/>
              <a:gd name="T91" fmla="*/ 147 h 587"/>
              <a:gd name="T92" fmla="*/ 86 w 506"/>
              <a:gd name="T93" fmla="*/ 107 h 587"/>
              <a:gd name="T94" fmla="*/ 70 w 506"/>
              <a:gd name="T95" fmla="*/ 126 h 587"/>
              <a:gd name="T96" fmla="*/ 157 w 506"/>
              <a:gd name="T97" fmla="*/ 221 h 587"/>
              <a:gd name="T98" fmla="*/ 174 w 506"/>
              <a:gd name="T99" fmla="*/ 248 h 587"/>
              <a:gd name="T100" fmla="*/ 3 w 506"/>
              <a:gd name="T101" fmla="*/ 288 h 587"/>
              <a:gd name="T102" fmla="*/ 432 w 506"/>
              <a:gd name="T103" fmla="*/ 65 h 587"/>
              <a:gd name="T104" fmla="*/ 248 w 506"/>
              <a:gd name="T105" fmla="*/ 42 h 587"/>
              <a:gd name="T106" fmla="*/ 226 w 506"/>
              <a:gd name="T107" fmla="*/ 4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06" h="587">
                <a:moveTo>
                  <a:pt x="67" y="296"/>
                </a:moveTo>
                <a:cubicBezTo>
                  <a:pt x="70" y="305"/>
                  <a:pt x="68" y="315"/>
                  <a:pt x="64" y="323"/>
                </a:cubicBezTo>
                <a:cubicBezTo>
                  <a:pt x="70" y="321"/>
                  <a:pt x="75" y="318"/>
                  <a:pt x="80" y="314"/>
                </a:cubicBezTo>
                <a:cubicBezTo>
                  <a:pt x="87" y="307"/>
                  <a:pt x="92" y="299"/>
                  <a:pt x="94" y="289"/>
                </a:cubicBezTo>
                <a:cubicBezTo>
                  <a:pt x="109" y="298"/>
                  <a:pt x="126" y="304"/>
                  <a:pt x="144" y="306"/>
                </a:cubicBezTo>
                <a:cubicBezTo>
                  <a:pt x="150" y="296"/>
                  <a:pt x="153" y="284"/>
                  <a:pt x="153" y="272"/>
                </a:cubicBezTo>
                <a:cubicBezTo>
                  <a:pt x="154" y="274"/>
                  <a:pt x="155" y="275"/>
                  <a:pt x="156" y="277"/>
                </a:cubicBezTo>
                <a:cubicBezTo>
                  <a:pt x="160" y="287"/>
                  <a:pt x="161" y="298"/>
                  <a:pt x="159" y="308"/>
                </a:cubicBezTo>
                <a:cubicBezTo>
                  <a:pt x="166" y="309"/>
                  <a:pt x="174" y="308"/>
                  <a:pt x="181" y="308"/>
                </a:cubicBezTo>
                <a:cubicBezTo>
                  <a:pt x="188" y="297"/>
                  <a:pt x="191" y="284"/>
                  <a:pt x="191" y="271"/>
                </a:cubicBezTo>
                <a:cubicBezTo>
                  <a:pt x="192" y="273"/>
                  <a:pt x="193" y="274"/>
                  <a:pt x="194" y="276"/>
                </a:cubicBezTo>
                <a:cubicBezTo>
                  <a:pt x="198" y="286"/>
                  <a:pt x="199" y="296"/>
                  <a:pt x="197" y="306"/>
                </a:cubicBezTo>
                <a:cubicBezTo>
                  <a:pt x="206" y="305"/>
                  <a:pt x="215" y="303"/>
                  <a:pt x="223" y="301"/>
                </a:cubicBezTo>
                <a:cubicBezTo>
                  <a:pt x="227" y="291"/>
                  <a:pt x="229" y="281"/>
                  <a:pt x="229" y="271"/>
                </a:cubicBezTo>
                <a:cubicBezTo>
                  <a:pt x="230" y="272"/>
                  <a:pt x="231" y="273"/>
                  <a:pt x="232" y="275"/>
                </a:cubicBezTo>
                <a:cubicBezTo>
                  <a:pt x="235" y="282"/>
                  <a:pt x="237" y="289"/>
                  <a:pt x="237" y="296"/>
                </a:cubicBezTo>
                <a:cubicBezTo>
                  <a:pt x="249" y="291"/>
                  <a:pt x="261" y="284"/>
                  <a:pt x="272" y="276"/>
                </a:cubicBezTo>
                <a:cubicBezTo>
                  <a:pt x="277" y="271"/>
                  <a:pt x="282" y="265"/>
                  <a:pt x="286" y="258"/>
                </a:cubicBezTo>
                <a:cubicBezTo>
                  <a:pt x="285" y="261"/>
                  <a:pt x="285" y="265"/>
                  <a:pt x="283" y="268"/>
                </a:cubicBezTo>
                <a:cubicBezTo>
                  <a:pt x="282" y="272"/>
                  <a:pt x="280" y="276"/>
                  <a:pt x="278" y="279"/>
                </a:cubicBezTo>
                <a:cubicBezTo>
                  <a:pt x="283" y="283"/>
                  <a:pt x="287" y="287"/>
                  <a:pt x="292" y="291"/>
                </a:cubicBezTo>
                <a:cubicBezTo>
                  <a:pt x="294" y="293"/>
                  <a:pt x="295" y="295"/>
                  <a:pt x="297" y="297"/>
                </a:cubicBezTo>
                <a:cubicBezTo>
                  <a:pt x="250" y="304"/>
                  <a:pt x="212" y="336"/>
                  <a:pt x="196" y="378"/>
                </a:cubicBezTo>
                <a:cubicBezTo>
                  <a:pt x="217" y="386"/>
                  <a:pt x="233" y="406"/>
                  <a:pt x="233" y="430"/>
                </a:cubicBezTo>
                <a:cubicBezTo>
                  <a:pt x="233" y="437"/>
                  <a:pt x="231" y="444"/>
                  <a:pt x="228" y="451"/>
                </a:cubicBezTo>
                <a:cubicBezTo>
                  <a:pt x="227" y="453"/>
                  <a:pt x="226" y="455"/>
                  <a:pt x="225" y="457"/>
                </a:cubicBezTo>
                <a:cubicBezTo>
                  <a:pt x="225" y="458"/>
                  <a:pt x="224" y="459"/>
                  <a:pt x="224" y="460"/>
                </a:cubicBezTo>
                <a:cubicBezTo>
                  <a:pt x="223" y="461"/>
                  <a:pt x="222" y="462"/>
                  <a:pt x="221" y="463"/>
                </a:cubicBezTo>
                <a:cubicBezTo>
                  <a:pt x="214" y="472"/>
                  <a:pt x="205" y="479"/>
                  <a:pt x="194" y="482"/>
                </a:cubicBezTo>
                <a:cubicBezTo>
                  <a:pt x="189" y="484"/>
                  <a:pt x="184" y="485"/>
                  <a:pt x="178" y="485"/>
                </a:cubicBezTo>
                <a:cubicBezTo>
                  <a:pt x="178" y="485"/>
                  <a:pt x="177" y="485"/>
                  <a:pt x="177" y="485"/>
                </a:cubicBezTo>
                <a:cubicBezTo>
                  <a:pt x="175" y="485"/>
                  <a:pt x="173" y="484"/>
                  <a:pt x="171" y="484"/>
                </a:cubicBezTo>
                <a:cubicBezTo>
                  <a:pt x="170" y="484"/>
                  <a:pt x="170" y="484"/>
                  <a:pt x="169" y="484"/>
                </a:cubicBezTo>
                <a:cubicBezTo>
                  <a:pt x="167" y="483"/>
                  <a:pt x="165" y="483"/>
                  <a:pt x="163" y="483"/>
                </a:cubicBezTo>
                <a:cubicBezTo>
                  <a:pt x="163" y="482"/>
                  <a:pt x="163" y="482"/>
                  <a:pt x="162" y="482"/>
                </a:cubicBezTo>
                <a:cubicBezTo>
                  <a:pt x="157" y="481"/>
                  <a:pt x="152" y="478"/>
                  <a:pt x="147" y="475"/>
                </a:cubicBezTo>
                <a:cubicBezTo>
                  <a:pt x="146" y="475"/>
                  <a:pt x="145" y="474"/>
                  <a:pt x="144" y="473"/>
                </a:cubicBezTo>
                <a:cubicBezTo>
                  <a:pt x="138" y="470"/>
                  <a:pt x="132" y="468"/>
                  <a:pt x="124" y="468"/>
                </a:cubicBezTo>
                <a:cubicBezTo>
                  <a:pt x="102" y="468"/>
                  <a:pt x="84" y="486"/>
                  <a:pt x="84" y="509"/>
                </a:cubicBezTo>
                <a:cubicBezTo>
                  <a:pt x="84" y="513"/>
                  <a:pt x="84" y="516"/>
                  <a:pt x="85" y="520"/>
                </a:cubicBezTo>
                <a:cubicBezTo>
                  <a:pt x="93" y="510"/>
                  <a:pt x="105" y="503"/>
                  <a:pt x="119" y="503"/>
                </a:cubicBezTo>
                <a:cubicBezTo>
                  <a:pt x="143" y="503"/>
                  <a:pt x="162" y="523"/>
                  <a:pt x="162" y="547"/>
                </a:cubicBezTo>
                <a:cubicBezTo>
                  <a:pt x="162" y="550"/>
                  <a:pt x="162" y="554"/>
                  <a:pt x="161" y="557"/>
                </a:cubicBezTo>
                <a:cubicBezTo>
                  <a:pt x="222" y="557"/>
                  <a:pt x="273" y="514"/>
                  <a:pt x="285" y="456"/>
                </a:cubicBezTo>
                <a:cubicBezTo>
                  <a:pt x="279" y="446"/>
                  <a:pt x="275" y="435"/>
                  <a:pt x="275" y="423"/>
                </a:cubicBezTo>
                <a:cubicBezTo>
                  <a:pt x="275" y="411"/>
                  <a:pt x="278" y="399"/>
                  <a:pt x="285" y="390"/>
                </a:cubicBezTo>
                <a:cubicBezTo>
                  <a:pt x="285" y="390"/>
                  <a:pt x="285" y="390"/>
                  <a:pt x="285" y="390"/>
                </a:cubicBezTo>
                <a:cubicBezTo>
                  <a:pt x="285" y="390"/>
                  <a:pt x="285" y="389"/>
                  <a:pt x="285" y="389"/>
                </a:cubicBezTo>
                <a:cubicBezTo>
                  <a:pt x="285" y="389"/>
                  <a:pt x="285" y="389"/>
                  <a:pt x="285" y="389"/>
                </a:cubicBezTo>
                <a:cubicBezTo>
                  <a:pt x="286" y="387"/>
                  <a:pt x="287" y="386"/>
                  <a:pt x="288" y="385"/>
                </a:cubicBezTo>
                <a:cubicBezTo>
                  <a:pt x="288" y="385"/>
                  <a:pt x="288" y="385"/>
                  <a:pt x="289" y="384"/>
                </a:cubicBezTo>
                <a:cubicBezTo>
                  <a:pt x="297" y="375"/>
                  <a:pt x="308" y="367"/>
                  <a:pt x="320" y="364"/>
                </a:cubicBezTo>
                <a:cubicBezTo>
                  <a:pt x="321" y="364"/>
                  <a:pt x="322" y="364"/>
                  <a:pt x="323" y="364"/>
                </a:cubicBezTo>
                <a:cubicBezTo>
                  <a:pt x="323" y="364"/>
                  <a:pt x="323" y="364"/>
                  <a:pt x="323" y="364"/>
                </a:cubicBezTo>
                <a:cubicBezTo>
                  <a:pt x="323" y="347"/>
                  <a:pt x="325" y="330"/>
                  <a:pt x="331" y="314"/>
                </a:cubicBezTo>
                <a:cubicBezTo>
                  <a:pt x="333" y="310"/>
                  <a:pt x="335" y="305"/>
                  <a:pt x="337" y="301"/>
                </a:cubicBezTo>
                <a:cubicBezTo>
                  <a:pt x="332" y="322"/>
                  <a:pt x="332" y="342"/>
                  <a:pt x="336" y="362"/>
                </a:cubicBezTo>
                <a:cubicBezTo>
                  <a:pt x="337" y="363"/>
                  <a:pt x="337" y="363"/>
                  <a:pt x="337" y="363"/>
                </a:cubicBezTo>
                <a:cubicBezTo>
                  <a:pt x="337" y="363"/>
                  <a:pt x="337" y="363"/>
                  <a:pt x="337" y="364"/>
                </a:cubicBezTo>
                <a:cubicBezTo>
                  <a:pt x="337" y="364"/>
                  <a:pt x="337" y="364"/>
                  <a:pt x="337" y="364"/>
                </a:cubicBezTo>
                <a:cubicBezTo>
                  <a:pt x="343" y="390"/>
                  <a:pt x="356" y="412"/>
                  <a:pt x="375" y="430"/>
                </a:cubicBezTo>
                <a:cubicBezTo>
                  <a:pt x="382" y="426"/>
                  <a:pt x="390" y="424"/>
                  <a:pt x="398" y="424"/>
                </a:cubicBezTo>
                <a:cubicBezTo>
                  <a:pt x="421" y="424"/>
                  <a:pt x="440" y="440"/>
                  <a:pt x="443" y="462"/>
                </a:cubicBezTo>
                <a:cubicBezTo>
                  <a:pt x="443" y="465"/>
                  <a:pt x="443" y="467"/>
                  <a:pt x="443" y="469"/>
                </a:cubicBezTo>
                <a:cubicBezTo>
                  <a:pt x="443" y="492"/>
                  <a:pt x="426" y="511"/>
                  <a:pt x="403" y="514"/>
                </a:cubicBezTo>
                <a:cubicBezTo>
                  <a:pt x="403" y="514"/>
                  <a:pt x="402" y="514"/>
                  <a:pt x="401" y="514"/>
                </a:cubicBezTo>
                <a:cubicBezTo>
                  <a:pt x="389" y="516"/>
                  <a:pt x="378" y="522"/>
                  <a:pt x="370" y="532"/>
                </a:cubicBezTo>
                <a:cubicBezTo>
                  <a:pt x="371" y="532"/>
                  <a:pt x="371" y="532"/>
                  <a:pt x="371" y="532"/>
                </a:cubicBezTo>
                <a:cubicBezTo>
                  <a:pt x="368" y="536"/>
                  <a:pt x="365" y="540"/>
                  <a:pt x="364" y="544"/>
                </a:cubicBezTo>
                <a:cubicBezTo>
                  <a:pt x="363" y="545"/>
                  <a:pt x="363" y="545"/>
                  <a:pt x="363" y="546"/>
                </a:cubicBezTo>
                <a:cubicBezTo>
                  <a:pt x="363" y="547"/>
                  <a:pt x="362" y="549"/>
                  <a:pt x="362" y="550"/>
                </a:cubicBezTo>
                <a:cubicBezTo>
                  <a:pt x="361" y="553"/>
                  <a:pt x="361" y="556"/>
                  <a:pt x="361" y="559"/>
                </a:cubicBezTo>
                <a:cubicBezTo>
                  <a:pt x="361" y="570"/>
                  <a:pt x="364" y="579"/>
                  <a:pt x="370" y="587"/>
                </a:cubicBezTo>
                <a:cubicBezTo>
                  <a:pt x="370" y="575"/>
                  <a:pt x="374" y="564"/>
                  <a:pt x="383" y="555"/>
                </a:cubicBezTo>
                <a:cubicBezTo>
                  <a:pt x="399" y="538"/>
                  <a:pt x="427" y="538"/>
                  <a:pt x="444" y="555"/>
                </a:cubicBezTo>
                <a:cubicBezTo>
                  <a:pt x="447" y="559"/>
                  <a:pt x="450" y="563"/>
                  <a:pt x="452" y="567"/>
                </a:cubicBezTo>
                <a:cubicBezTo>
                  <a:pt x="455" y="573"/>
                  <a:pt x="456" y="580"/>
                  <a:pt x="456" y="586"/>
                </a:cubicBezTo>
                <a:cubicBezTo>
                  <a:pt x="460" y="585"/>
                  <a:pt x="464" y="582"/>
                  <a:pt x="468" y="578"/>
                </a:cubicBezTo>
                <a:cubicBezTo>
                  <a:pt x="493" y="554"/>
                  <a:pt x="505" y="522"/>
                  <a:pt x="506" y="490"/>
                </a:cubicBezTo>
                <a:cubicBezTo>
                  <a:pt x="506" y="479"/>
                  <a:pt x="504" y="468"/>
                  <a:pt x="502" y="458"/>
                </a:cubicBezTo>
                <a:cubicBezTo>
                  <a:pt x="498" y="442"/>
                  <a:pt x="491" y="427"/>
                  <a:pt x="481" y="413"/>
                </a:cubicBezTo>
                <a:cubicBezTo>
                  <a:pt x="480" y="413"/>
                  <a:pt x="480" y="413"/>
                  <a:pt x="480" y="413"/>
                </a:cubicBezTo>
                <a:cubicBezTo>
                  <a:pt x="453" y="411"/>
                  <a:pt x="431" y="394"/>
                  <a:pt x="424" y="369"/>
                </a:cubicBezTo>
                <a:cubicBezTo>
                  <a:pt x="424" y="369"/>
                  <a:pt x="424" y="369"/>
                  <a:pt x="424" y="369"/>
                </a:cubicBezTo>
                <a:cubicBezTo>
                  <a:pt x="422" y="364"/>
                  <a:pt x="421" y="358"/>
                  <a:pt x="421" y="353"/>
                </a:cubicBezTo>
                <a:cubicBezTo>
                  <a:pt x="421" y="347"/>
                  <a:pt x="422" y="342"/>
                  <a:pt x="423" y="337"/>
                </a:cubicBezTo>
                <a:cubicBezTo>
                  <a:pt x="424" y="337"/>
                  <a:pt x="424" y="336"/>
                  <a:pt x="424" y="336"/>
                </a:cubicBezTo>
                <a:cubicBezTo>
                  <a:pt x="424" y="335"/>
                  <a:pt x="424" y="334"/>
                  <a:pt x="424" y="334"/>
                </a:cubicBezTo>
                <a:cubicBezTo>
                  <a:pt x="429" y="317"/>
                  <a:pt x="442" y="303"/>
                  <a:pt x="457" y="296"/>
                </a:cubicBezTo>
                <a:cubicBezTo>
                  <a:pt x="482" y="286"/>
                  <a:pt x="500" y="261"/>
                  <a:pt x="500" y="233"/>
                </a:cubicBezTo>
                <a:cubicBezTo>
                  <a:pt x="500" y="205"/>
                  <a:pt x="483" y="182"/>
                  <a:pt x="460" y="171"/>
                </a:cubicBezTo>
                <a:cubicBezTo>
                  <a:pt x="483" y="160"/>
                  <a:pt x="500" y="137"/>
                  <a:pt x="500" y="109"/>
                </a:cubicBezTo>
                <a:cubicBezTo>
                  <a:pt x="500" y="72"/>
                  <a:pt x="469" y="41"/>
                  <a:pt x="432" y="41"/>
                </a:cubicBezTo>
                <a:cubicBezTo>
                  <a:pt x="394" y="41"/>
                  <a:pt x="363" y="72"/>
                  <a:pt x="363" y="109"/>
                </a:cubicBezTo>
                <a:cubicBezTo>
                  <a:pt x="363" y="137"/>
                  <a:pt x="380" y="160"/>
                  <a:pt x="403" y="171"/>
                </a:cubicBezTo>
                <a:cubicBezTo>
                  <a:pt x="395" y="175"/>
                  <a:pt x="389" y="179"/>
                  <a:pt x="383" y="185"/>
                </a:cubicBezTo>
                <a:cubicBezTo>
                  <a:pt x="383" y="186"/>
                  <a:pt x="382" y="186"/>
                  <a:pt x="382" y="186"/>
                </a:cubicBezTo>
                <a:cubicBezTo>
                  <a:pt x="381" y="187"/>
                  <a:pt x="380" y="189"/>
                  <a:pt x="378" y="191"/>
                </a:cubicBezTo>
                <a:cubicBezTo>
                  <a:pt x="378" y="191"/>
                  <a:pt x="378" y="191"/>
                  <a:pt x="377" y="192"/>
                </a:cubicBezTo>
                <a:cubicBezTo>
                  <a:pt x="376" y="193"/>
                  <a:pt x="375" y="195"/>
                  <a:pt x="374" y="197"/>
                </a:cubicBezTo>
                <a:cubicBezTo>
                  <a:pt x="373" y="197"/>
                  <a:pt x="373" y="198"/>
                  <a:pt x="373" y="198"/>
                </a:cubicBezTo>
                <a:cubicBezTo>
                  <a:pt x="372" y="200"/>
                  <a:pt x="371" y="201"/>
                  <a:pt x="370" y="203"/>
                </a:cubicBezTo>
                <a:cubicBezTo>
                  <a:pt x="370" y="204"/>
                  <a:pt x="370" y="204"/>
                  <a:pt x="370" y="205"/>
                </a:cubicBezTo>
                <a:cubicBezTo>
                  <a:pt x="369" y="207"/>
                  <a:pt x="368" y="209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6" y="215"/>
                  <a:pt x="365" y="218"/>
                  <a:pt x="364" y="222"/>
                </a:cubicBezTo>
                <a:cubicBezTo>
                  <a:pt x="364" y="224"/>
                  <a:pt x="364" y="225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8"/>
                  <a:pt x="364" y="230"/>
                  <a:pt x="364" y="232"/>
                </a:cubicBezTo>
                <a:cubicBezTo>
                  <a:pt x="364" y="266"/>
                  <a:pt x="411" y="258"/>
                  <a:pt x="411" y="258"/>
                </a:cubicBezTo>
                <a:cubicBezTo>
                  <a:pt x="411" y="258"/>
                  <a:pt x="400" y="253"/>
                  <a:pt x="400" y="244"/>
                </a:cubicBezTo>
                <a:cubicBezTo>
                  <a:pt x="400" y="231"/>
                  <a:pt x="421" y="215"/>
                  <a:pt x="393" y="211"/>
                </a:cubicBezTo>
                <a:cubicBezTo>
                  <a:pt x="394" y="209"/>
                  <a:pt x="395" y="208"/>
                  <a:pt x="396" y="206"/>
                </a:cubicBezTo>
                <a:cubicBezTo>
                  <a:pt x="396" y="206"/>
                  <a:pt x="396" y="206"/>
                  <a:pt x="396" y="206"/>
                </a:cubicBezTo>
                <a:cubicBezTo>
                  <a:pt x="398" y="204"/>
                  <a:pt x="399" y="202"/>
                  <a:pt x="401" y="201"/>
                </a:cubicBezTo>
                <a:cubicBezTo>
                  <a:pt x="401" y="200"/>
                  <a:pt x="402" y="200"/>
                  <a:pt x="402" y="200"/>
                </a:cubicBezTo>
                <a:cubicBezTo>
                  <a:pt x="404" y="198"/>
                  <a:pt x="405" y="197"/>
                  <a:pt x="407" y="196"/>
                </a:cubicBezTo>
                <a:cubicBezTo>
                  <a:pt x="407" y="196"/>
                  <a:pt x="407" y="196"/>
                  <a:pt x="408" y="195"/>
                </a:cubicBezTo>
                <a:cubicBezTo>
                  <a:pt x="412" y="193"/>
                  <a:pt x="416" y="191"/>
                  <a:pt x="421" y="190"/>
                </a:cubicBezTo>
                <a:cubicBezTo>
                  <a:pt x="422" y="189"/>
                  <a:pt x="422" y="189"/>
                  <a:pt x="422" y="189"/>
                </a:cubicBezTo>
                <a:cubicBezTo>
                  <a:pt x="424" y="189"/>
                  <a:pt x="427" y="189"/>
                  <a:pt x="429" y="188"/>
                </a:cubicBezTo>
                <a:cubicBezTo>
                  <a:pt x="430" y="188"/>
                  <a:pt x="431" y="188"/>
                  <a:pt x="432" y="188"/>
                </a:cubicBezTo>
                <a:cubicBezTo>
                  <a:pt x="456" y="188"/>
                  <a:pt x="476" y="208"/>
                  <a:pt x="476" y="233"/>
                </a:cubicBezTo>
                <a:cubicBezTo>
                  <a:pt x="476" y="235"/>
                  <a:pt x="476" y="237"/>
                  <a:pt x="475" y="240"/>
                </a:cubicBezTo>
                <a:cubicBezTo>
                  <a:pt x="473" y="265"/>
                  <a:pt x="447" y="286"/>
                  <a:pt x="415" y="288"/>
                </a:cubicBezTo>
                <a:cubicBezTo>
                  <a:pt x="414" y="288"/>
                  <a:pt x="413" y="288"/>
                  <a:pt x="411" y="288"/>
                </a:cubicBezTo>
                <a:cubicBezTo>
                  <a:pt x="393" y="288"/>
                  <a:pt x="374" y="283"/>
                  <a:pt x="358" y="272"/>
                </a:cubicBezTo>
                <a:cubicBezTo>
                  <a:pt x="331" y="255"/>
                  <a:pt x="314" y="225"/>
                  <a:pt x="314" y="192"/>
                </a:cubicBezTo>
                <a:cubicBezTo>
                  <a:pt x="314" y="191"/>
                  <a:pt x="314" y="191"/>
                  <a:pt x="314" y="191"/>
                </a:cubicBezTo>
                <a:cubicBezTo>
                  <a:pt x="313" y="188"/>
                  <a:pt x="312" y="186"/>
                  <a:pt x="311" y="184"/>
                </a:cubicBezTo>
                <a:cubicBezTo>
                  <a:pt x="303" y="169"/>
                  <a:pt x="291" y="157"/>
                  <a:pt x="275" y="150"/>
                </a:cubicBezTo>
                <a:cubicBezTo>
                  <a:pt x="277" y="150"/>
                  <a:pt x="278" y="149"/>
                  <a:pt x="280" y="149"/>
                </a:cubicBezTo>
                <a:cubicBezTo>
                  <a:pt x="293" y="149"/>
                  <a:pt x="304" y="153"/>
                  <a:pt x="313" y="161"/>
                </a:cubicBezTo>
                <a:cubicBezTo>
                  <a:pt x="314" y="152"/>
                  <a:pt x="316" y="145"/>
                  <a:pt x="318" y="137"/>
                </a:cubicBezTo>
                <a:cubicBezTo>
                  <a:pt x="311" y="127"/>
                  <a:pt x="301" y="119"/>
                  <a:pt x="289" y="115"/>
                </a:cubicBezTo>
                <a:cubicBezTo>
                  <a:pt x="291" y="114"/>
                  <a:pt x="293" y="114"/>
                  <a:pt x="294" y="114"/>
                </a:cubicBezTo>
                <a:cubicBezTo>
                  <a:pt x="305" y="114"/>
                  <a:pt x="315" y="117"/>
                  <a:pt x="323" y="122"/>
                </a:cubicBezTo>
                <a:cubicBezTo>
                  <a:pt x="326" y="115"/>
                  <a:pt x="329" y="109"/>
                  <a:pt x="333" y="102"/>
                </a:cubicBezTo>
                <a:cubicBezTo>
                  <a:pt x="325" y="92"/>
                  <a:pt x="315" y="84"/>
                  <a:pt x="304" y="79"/>
                </a:cubicBezTo>
                <a:cubicBezTo>
                  <a:pt x="305" y="79"/>
                  <a:pt x="307" y="79"/>
                  <a:pt x="309" y="78"/>
                </a:cubicBezTo>
                <a:cubicBezTo>
                  <a:pt x="320" y="78"/>
                  <a:pt x="331" y="82"/>
                  <a:pt x="340" y="88"/>
                </a:cubicBezTo>
                <a:cubicBezTo>
                  <a:pt x="340" y="61"/>
                  <a:pt x="340" y="61"/>
                  <a:pt x="340" y="61"/>
                </a:cubicBezTo>
                <a:cubicBezTo>
                  <a:pt x="339" y="60"/>
                  <a:pt x="339" y="60"/>
                  <a:pt x="339" y="60"/>
                </a:cubicBezTo>
                <a:cubicBezTo>
                  <a:pt x="294" y="36"/>
                  <a:pt x="294" y="36"/>
                  <a:pt x="294" y="36"/>
                </a:cubicBezTo>
                <a:cubicBezTo>
                  <a:pt x="266" y="21"/>
                  <a:pt x="266" y="21"/>
                  <a:pt x="266" y="21"/>
                </a:cubicBezTo>
                <a:cubicBezTo>
                  <a:pt x="243" y="9"/>
                  <a:pt x="243" y="9"/>
                  <a:pt x="243" y="9"/>
                </a:cubicBezTo>
                <a:cubicBezTo>
                  <a:pt x="243" y="9"/>
                  <a:pt x="243" y="9"/>
                  <a:pt x="243" y="9"/>
                </a:cubicBezTo>
                <a:cubicBezTo>
                  <a:pt x="226" y="0"/>
                  <a:pt x="226" y="0"/>
                  <a:pt x="226" y="0"/>
                </a:cubicBezTo>
                <a:cubicBezTo>
                  <a:pt x="226" y="3"/>
                  <a:pt x="225" y="6"/>
                  <a:pt x="224" y="8"/>
                </a:cubicBezTo>
                <a:cubicBezTo>
                  <a:pt x="224" y="8"/>
                  <a:pt x="224" y="8"/>
                  <a:pt x="224" y="8"/>
                </a:cubicBezTo>
                <a:cubicBezTo>
                  <a:pt x="223" y="10"/>
                  <a:pt x="223" y="11"/>
                  <a:pt x="222" y="12"/>
                </a:cubicBezTo>
                <a:cubicBezTo>
                  <a:pt x="222" y="12"/>
                  <a:pt x="222" y="12"/>
                  <a:pt x="222" y="12"/>
                </a:cubicBezTo>
                <a:cubicBezTo>
                  <a:pt x="217" y="25"/>
                  <a:pt x="209" y="38"/>
                  <a:pt x="200" y="49"/>
                </a:cubicBezTo>
                <a:cubicBezTo>
                  <a:pt x="199" y="50"/>
                  <a:pt x="199" y="51"/>
                  <a:pt x="198" y="52"/>
                </a:cubicBezTo>
                <a:cubicBezTo>
                  <a:pt x="197" y="53"/>
                  <a:pt x="196" y="53"/>
                  <a:pt x="196" y="54"/>
                </a:cubicBezTo>
                <a:cubicBezTo>
                  <a:pt x="195" y="55"/>
                  <a:pt x="194" y="55"/>
                  <a:pt x="194" y="56"/>
                </a:cubicBezTo>
                <a:cubicBezTo>
                  <a:pt x="197" y="61"/>
                  <a:pt x="200" y="66"/>
                  <a:pt x="200" y="72"/>
                </a:cubicBezTo>
                <a:cubicBezTo>
                  <a:pt x="200" y="75"/>
                  <a:pt x="199" y="78"/>
                  <a:pt x="198" y="81"/>
                </a:cubicBezTo>
                <a:cubicBezTo>
                  <a:pt x="200" y="84"/>
                  <a:pt x="201" y="88"/>
                  <a:pt x="202" y="92"/>
                </a:cubicBezTo>
                <a:cubicBezTo>
                  <a:pt x="207" y="84"/>
                  <a:pt x="216" y="79"/>
                  <a:pt x="226" y="79"/>
                </a:cubicBezTo>
                <a:cubicBezTo>
                  <a:pt x="243" y="79"/>
                  <a:pt x="256" y="92"/>
                  <a:pt x="256" y="109"/>
                </a:cubicBezTo>
                <a:cubicBezTo>
                  <a:pt x="256" y="125"/>
                  <a:pt x="243" y="138"/>
                  <a:pt x="226" y="138"/>
                </a:cubicBezTo>
                <a:cubicBezTo>
                  <a:pt x="218" y="138"/>
                  <a:pt x="211" y="135"/>
                  <a:pt x="206" y="130"/>
                </a:cubicBezTo>
                <a:cubicBezTo>
                  <a:pt x="205" y="140"/>
                  <a:pt x="204" y="149"/>
                  <a:pt x="201" y="158"/>
                </a:cubicBezTo>
                <a:cubicBezTo>
                  <a:pt x="201" y="158"/>
                  <a:pt x="201" y="159"/>
                  <a:pt x="201" y="159"/>
                </a:cubicBezTo>
                <a:cubicBezTo>
                  <a:pt x="200" y="159"/>
                  <a:pt x="200" y="160"/>
                  <a:pt x="200" y="161"/>
                </a:cubicBezTo>
                <a:cubicBezTo>
                  <a:pt x="199" y="164"/>
                  <a:pt x="198" y="167"/>
                  <a:pt x="197" y="170"/>
                </a:cubicBezTo>
                <a:cubicBezTo>
                  <a:pt x="195" y="175"/>
                  <a:pt x="192" y="180"/>
                  <a:pt x="189" y="185"/>
                </a:cubicBezTo>
                <a:cubicBezTo>
                  <a:pt x="185" y="192"/>
                  <a:pt x="180" y="198"/>
                  <a:pt x="174" y="203"/>
                </a:cubicBezTo>
                <a:cubicBezTo>
                  <a:pt x="171" y="207"/>
                  <a:pt x="167" y="210"/>
                  <a:pt x="163" y="213"/>
                </a:cubicBezTo>
                <a:cubicBezTo>
                  <a:pt x="173" y="200"/>
                  <a:pt x="179" y="186"/>
                  <a:pt x="181" y="171"/>
                </a:cubicBezTo>
                <a:cubicBezTo>
                  <a:pt x="165" y="171"/>
                  <a:pt x="149" y="166"/>
                  <a:pt x="136" y="158"/>
                </a:cubicBezTo>
                <a:cubicBezTo>
                  <a:pt x="135" y="164"/>
                  <a:pt x="133" y="170"/>
                  <a:pt x="130" y="177"/>
                </a:cubicBezTo>
                <a:cubicBezTo>
                  <a:pt x="129" y="180"/>
                  <a:pt x="127" y="183"/>
                  <a:pt x="125" y="186"/>
                </a:cubicBezTo>
                <a:cubicBezTo>
                  <a:pt x="129" y="174"/>
                  <a:pt x="129" y="162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0"/>
                  <a:pt x="126" y="150"/>
                </a:cubicBezTo>
                <a:cubicBezTo>
                  <a:pt x="126" y="150"/>
                  <a:pt x="126" y="150"/>
                  <a:pt x="125" y="150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15" y="148"/>
                  <a:pt x="104" y="149"/>
                  <a:pt x="94" y="152"/>
                </a:cubicBezTo>
                <a:cubicBezTo>
                  <a:pt x="97" y="150"/>
                  <a:pt x="100" y="148"/>
                  <a:pt x="103" y="147"/>
                </a:cubicBezTo>
                <a:cubicBezTo>
                  <a:pt x="108" y="145"/>
                  <a:pt x="112" y="143"/>
                  <a:pt x="117" y="142"/>
                </a:cubicBezTo>
                <a:cubicBezTo>
                  <a:pt x="107" y="131"/>
                  <a:pt x="100" y="118"/>
                  <a:pt x="96" y="103"/>
                </a:cubicBezTo>
                <a:cubicBezTo>
                  <a:pt x="95" y="104"/>
                  <a:pt x="95" y="104"/>
                  <a:pt x="94" y="105"/>
                </a:cubicBezTo>
                <a:cubicBezTo>
                  <a:pt x="92" y="106"/>
                  <a:pt x="89" y="107"/>
                  <a:pt x="86" y="107"/>
                </a:cubicBezTo>
                <a:cubicBezTo>
                  <a:pt x="81" y="108"/>
                  <a:pt x="75" y="108"/>
                  <a:pt x="70" y="10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36"/>
                  <a:pt x="71" y="147"/>
                  <a:pt x="75" y="156"/>
                </a:cubicBezTo>
                <a:cubicBezTo>
                  <a:pt x="69" y="197"/>
                  <a:pt x="69" y="197"/>
                  <a:pt x="69" y="197"/>
                </a:cubicBezTo>
                <a:cubicBezTo>
                  <a:pt x="109" y="203"/>
                  <a:pt x="109" y="203"/>
                  <a:pt x="109" y="203"/>
                </a:cubicBezTo>
                <a:cubicBezTo>
                  <a:pt x="123" y="213"/>
                  <a:pt x="139" y="220"/>
                  <a:pt x="157" y="221"/>
                </a:cubicBezTo>
                <a:cubicBezTo>
                  <a:pt x="153" y="223"/>
                  <a:pt x="150" y="226"/>
                  <a:pt x="147" y="228"/>
                </a:cubicBezTo>
                <a:cubicBezTo>
                  <a:pt x="203" y="228"/>
                  <a:pt x="203" y="228"/>
                  <a:pt x="203" y="228"/>
                </a:cubicBezTo>
                <a:cubicBezTo>
                  <a:pt x="207" y="228"/>
                  <a:pt x="207" y="228"/>
                  <a:pt x="207" y="228"/>
                </a:cubicBezTo>
                <a:cubicBezTo>
                  <a:pt x="198" y="234"/>
                  <a:pt x="185" y="244"/>
                  <a:pt x="174" y="248"/>
                </a:cubicBezTo>
                <a:cubicBezTo>
                  <a:pt x="138" y="262"/>
                  <a:pt x="101" y="257"/>
                  <a:pt x="70" y="238"/>
                </a:cubicBezTo>
                <a:cubicBezTo>
                  <a:pt x="69" y="237"/>
                  <a:pt x="69" y="237"/>
                  <a:pt x="69" y="237"/>
                </a:cubicBezTo>
                <a:cubicBezTo>
                  <a:pt x="52" y="229"/>
                  <a:pt x="32" y="231"/>
                  <a:pt x="17" y="244"/>
                </a:cubicBezTo>
                <a:cubicBezTo>
                  <a:pt x="5" y="256"/>
                  <a:pt x="0" y="272"/>
                  <a:pt x="3" y="288"/>
                </a:cubicBezTo>
                <a:cubicBezTo>
                  <a:pt x="7" y="281"/>
                  <a:pt x="14" y="275"/>
                  <a:pt x="23" y="272"/>
                </a:cubicBezTo>
                <a:cubicBezTo>
                  <a:pt x="41" y="266"/>
                  <a:pt x="61" y="277"/>
                  <a:pt x="67" y="296"/>
                </a:cubicBezTo>
                <a:close/>
                <a:moveTo>
                  <a:pt x="387" y="109"/>
                </a:moveTo>
                <a:cubicBezTo>
                  <a:pt x="387" y="85"/>
                  <a:pt x="407" y="65"/>
                  <a:pt x="432" y="65"/>
                </a:cubicBezTo>
                <a:cubicBezTo>
                  <a:pt x="456" y="65"/>
                  <a:pt x="476" y="85"/>
                  <a:pt x="476" y="109"/>
                </a:cubicBezTo>
                <a:cubicBezTo>
                  <a:pt x="476" y="134"/>
                  <a:pt x="456" y="154"/>
                  <a:pt x="432" y="154"/>
                </a:cubicBezTo>
                <a:cubicBezTo>
                  <a:pt x="407" y="154"/>
                  <a:pt x="387" y="134"/>
                  <a:pt x="387" y="109"/>
                </a:cubicBezTo>
                <a:close/>
                <a:moveTo>
                  <a:pt x="248" y="42"/>
                </a:moveTo>
                <a:cubicBezTo>
                  <a:pt x="248" y="43"/>
                  <a:pt x="247" y="44"/>
                  <a:pt x="247" y="45"/>
                </a:cubicBezTo>
                <a:cubicBezTo>
                  <a:pt x="246" y="49"/>
                  <a:pt x="241" y="52"/>
                  <a:pt x="236" y="52"/>
                </a:cubicBezTo>
                <a:cubicBezTo>
                  <a:pt x="233" y="52"/>
                  <a:pt x="230" y="50"/>
                  <a:pt x="229" y="48"/>
                </a:cubicBezTo>
                <a:cubicBezTo>
                  <a:pt x="227" y="46"/>
                  <a:pt x="226" y="43"/>
                  <a:pt x="226" y="40"/>
                </a:cubicBezTo>
                <a:cubicBezTo>
                  <a:pt x="227" y="34"/>
                  <a:pt x="232" y="30"/>
                  <a:pt x="238" y="30"/>
                </a:cubicBezTo>
                <a:cubicBezTo>
                  <a:pt x="244" y="31"/>
                  <a:pt x="248" y="36"/>
                  <a:pt x="248" y="4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116932" y="1134665"/>
            <a:ext cx="4910137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4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76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Hanketunnus   </a:t>
            </a:r>
            <a:r>
              <a:rPr lang="fr-FR" dirty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1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30.10.2019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372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783500"/>
            <a:ext cx="9144000" cy="36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886700" cy="74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4398"/>
            <a:ext cx="7886700" cy="3335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3" y="4886212"/>
            <a:ext cx="703447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3F2DB349-D844-F140-BD48-943C54C28848}" type="datetime1">
              <a:rPr lang="fi-FI" smtClean="0"/>
              <a:pPr/>
              <a:t>30.10.2019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86212"/>
            <a:ext cx="3080611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Työ- ja elinkeinoministeriö </a:t>
            </a:r>
            <a:r>
              <a:rPr lang="bg-BG" dirty="0"/>
              <a:t>•</a:t>
            </a:r>
            <a:r>
              <a:rPr lang="fi-FI" dirty="0"/>
              <a:t> </a:t>
            </a:r>
            <a:r>
              <a:rPr lang="fi-FI" dirty="0" err="1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2" y="4886212"/>
            <a:ext cx="538239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2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30.10.2019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59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TiHL</a:t>
            </a:r>
            <a:r>
              <a:rPr lang="en-GB" dirty="0" smtClean="0"/>
              <a:t> </a:t>
            </a:r>
            <a:r>
              <a:rPr lang="en-GB" dirty="0" err="1" smtClean="0"/>
              <a:t>toimeenpano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tp4 - </a:t>
            </a:r>
            <a:r>
              <a:rPr lang="en-GB" dirty="0" err="1" smtClean="0"/>
              <a:t>yhteistyö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TEM / Petteri Ohvo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183015" y="2051346"/>
            <a:ext cx="8742066" cy="159553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Pyöristetty suorakulmio 61"/>
          <p:cNvSpPr/>
          <p:nvPr/>
        </p:nvSpPr>
        <p:spPr>
          <a:xfrm>
            <a:off x="3977055" y="4513634"/>
            <a:ext cx="1146179" cy="16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Suorakulmio 60"/>
          <p:cNvSpPr/>
          <p:nvPr/>
        </p:nvSpPr>
        <p:spPr>
          <a:xfrm>
            <a:off x="3417277" y="2812960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185482" y="2814620"/>
            <a:ext cx="4525982" cy="37004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218D1-828F-624F-B233-BF7AD71CC7E8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C75AB-37F2-194C-B2B6-38235384CF06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4601308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 ?</a:t>
            </a:r>
            <a:endParaRPr kumimoji="0" lang="fi-FI" sz="13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5785339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 </a:t>
            </a:r>
            <a:r>
              <a:rPr kumimoji="0" lang="fi-FI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endParaRPr kumimoji="0" lang="fi-FI" sz="13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3581400" y="2899613"/>
            <a:ext cx="592015" cy="128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4765431" y="2899613"/>
            <a:ext cx="1764323" cy="128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5797062" y="2797036"/>
            <a:ext cx="2763960" cy="3583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2445552" y="3688686"/>
            <a:ext cx="495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Org:t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3648017" y="3688686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HA:t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4870520" y="3688686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VH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6066574" y="3688686"/>
            <a:ext cx="3577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JH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7187288" y="3688686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KuH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5" name="Suora nuoliyhdysviiva 24"/>
          <p:cNvCxnSpPr/>
          <p:nvPr/>
        </p:nvCxnSpPr>
        <p:spPr>
          <a:xfrm flipH="1">
            <a:off x="5591910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H="1">
            <a:off x="4407879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 flipH="1">
            <a:off x="3223848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orakulmio 4"/>
          <p:cNvSpPr/>
          <p:nvPr/>
        </p:nvSpPr>
        <p:spPr>
          <a:xfrm>
            <a:off x="2247327" y="2404313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2" name="Suora nuoliyhdysviiva 31"/>
          <p:cNvCxnSpPr/>
          <p:nvPr/>
        </p:nvCxnSpPr>
        <p:spPr>
          <a:xfrm>
            <a:off x="2567830" y="3069597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3223848" y="2964090"/>
            <a:ext cx="266700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4390292" y="2964090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>
            <a:off x="3751359" y="4606689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iruutu 40"/>
          <p:cNvSpPr txBox="1"/>
          <p:nvPr/>
        </p:nvSpPr>
        <p:spPr>
          <a:xfrm>
            <a:off x="3938930" y="4475884"/>
            <a:ext cx="1260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Lausuntomenettely</a:t>
            </a:r>
          </a:p>
        </p:txBody>
      </p:sp>
      <p:cxnSp>
        <p:nvCxnSpPr>
          <p:cNvPr id="42" name="Suora nuoliyhdysviiva 41"/>
          <p:cNvCxnSpPr/>
          <p:nvPr/>
        </p:nvCxnSpPr>
        <p:spPr>
          <a:xfrm>
            <a:off x="3877407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>
            <a:off x="5081954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Ryhmä 71"/>
          <p:cNvGrpSpPr/>
          <p:nvPr/>
        </p:nvGrpSpPr>
        <p:grpSpPr>
          <a:xfrm>
            <a:off x="3311769" y="1441866"/>
            <a:ext cx="4664383" cy="2602596"/>
            <a:chOff x="3311769" y="955431"/>
            <a:chExt cx="4664383" cy="2725615"/>
          </a:xfrm>
        </p:grpSpPr>
        <p:cxnSp>
          <p:nvCxnSpPr>
            <p:cNvPr id="45" name="Suora yhdysviiva 44"/>
            <p:cNvCxnSpPr/>
            <p:nvPr/>
          </p:nvCxnSpPr>
          <p:spPr>
            <a:xfrm>
              <a:off x="3311769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uora yhdysviiva 45"/>
            <p:cNvCxnSpPr/>
            <p:nvPr/>
          </p:nvCxnSpPr>
          <p:spPr>
            <a:xfrm>
              <a:off x="4479681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uora yhdysviiva 46"/>
            <p:cNvCxnSpPr/>
            <p:nvPr/>
          </p:nvCxnSpPr>
          <p:spPr>
            <a:xfrm>
              <a:off x="56490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yhdysviiva 47"/>
            <p:cNvCxnSpPr/>
            <p:nvPr/>
          </p:nvCxnSpPr>
          <p:spPr>
            <a:xfrm>
              <a:off x="68682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uora yhdysviiva 48"/>
            <p:cNvCxnSpPr/>
            <p:nvPr/>
          </p:nvCxnSpPr>
          <p:spPr>
            <a:xfrm>
              <a:off x="7976152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kstiruutu 49"/>
          <p:cNvSpPr txBox="1"/>
          <p:nvPr/>
        </p:nvSpPr>
        <p:spPr>
          <a:xfrm>
            <a:off x="8371724" y="3688686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Kunta</a:t>
            </a:r>
          </a:p>
        </p:txBody>
      </p:sp>
      <p:sp>
        <p:nvSpPr>
          <p:cNvPr id="51" name="Suorakulmio 50"/>
          <p:cNvSpPr/>
          <p:nvPr/>
        </p:nvSpPr>
        <p:spPr>
          <a:xfrm>
            <a:off x="8464306" y="2756005"/>
            <a:ext cx="193431" cy="357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kstiruutu 51"/>
          <p:cNvSpPr txBox="1"/>
          <p:nvPr/>
        </p:nvSpPr>
        <p:spPr>
          <a:xfrm>
            <a:off x="196480" y="2404313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Strat.tavoitteet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Tekstiruutu 52"/>
          <p:cNvSpPr txBox="1"/>
          <p:nvPr/>
        </p:nvSpPr>
        <p:spPr>
          <a:xfrm>
            <a:off x="183015" y="2835098"/>
            <a:ext cx="1451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Toimeenpanon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suunn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54" name="Tekstiruutu 53"/>
          <p:cNvSpPr txBox="1"/>
          <p:nvPr/>
        </p:nvSpPr>
        <p:spPr>
          <a:xfrm>
            <a:off x="196480" y="3254234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Projekti</a:t>
            </a:r>
          </a:p>
        </p:txBody>
      </p:sp>
      <p:sp>
        <p:nvSpPr>
          <p:cNvPr id="55" name="Suorakulmio 54"/>
          <p:cNvSpPr/>
          <p:nvPr/>
        </p:nvSpPr>
        <p:spPr>
          <a:xfrm>
            <a:off x="4635305" y="588096"/>
            <a:ext cx="212041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HaO</a:t>
            </a: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8" name="Suora nuoliyhdysviiva 57"/>
          <p:cNvCxnSpPr/>
          <p:nvPr/>
        </p:nvCxnSpPr>
        <p:spPr>
          <a:xfrm flipH="1">
            <a:off x="3908915" y="916246"/>
            <a:ext cx="692393" cy="531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/>
          <p:nvPr/>
        </p:nvCxnSpPr>
        <p:spPr>
          <a:xfrm flipH="1">
            <a:off x="2842847" y="849521"/>
            <a:ext cx="1708637" cy="5977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uorakulmio 72"/>
          <p:cNvSpPr/>
          <p:nvPr/>
        </p:nvSpPr>
        <p:spPr>
          <a:xfrm>
            <a:off x="2233246" y="1529710"/>
            <a:ext cx="92026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3417277" y="1529710"/>
            <a:ext cx="92026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5" name="Suora nuoliyhdysviiva 74"/>
          <p:cNvCxnSpPr/>
          <p:nvPr/>
        </p:nvCxnSpPr>
        <p:spPr>
          <a:xfrm flipH="1">
            <a:off x="3223848" y="167917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ruutu 77"/>
          <p:cNvSpPr txBox="1"/>
          <p:nvPr/>
        </p:nvSpPr>
        <p:spPr>
          <a:xfrm>
            <a:off x="125474" y="2157029"/>
            <a:ext cx="1539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Toiminnan kehittäminen</a:t>
            </a:r>
          </a:p>
        </p:txBody>
      </p:sp>
      <p:cxnSp>
        <p:nvCxnSpPr>
          <p:cNvPr id="91" name="Suora nuoliyhdysviiva 90"/>
          <p:cNvCxnSpPr/>
          <p:nvPr/>
        </p:nvCxnSpPr>
        <p:spPr>
          <a:xfrm>
            <a:off x="5172075" y="916246"/>
            <a:ext cx="0" cy="54767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/>
          <p:nvPr/>
        </p:nvCxnSpPr>
        <p:spPr>
          <a:xfrm flipH="1">
            <a:off x="6213965" y="916246"/>
            <a:ext cx="1" cy="55646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nuoliyhdysviiva 100"/>
          <p:cNvCxnSpPr/>
          <p:nvPr/>
        </p:nvCxnSpPr>
        <p:spPr>
          <a:xfrm>
            <a:off x="3877407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365757" y="152568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Huomenna ?</a:t>
            </a:r>
          </a:p>
        </p:txBody>
      </p:sp>
      <p:cxnSp>
        <p:nvCxnSpPr>
          <p:cNvPr id="65" name="Suora nuoliyhdysviiva 64"/>
          <p:cNvCxnSpPr/>
          <p:nvPr/>
        </p:nvCxnSpPr>
        <p:spPr>
          <a:xfrm>
            <a:off x="6767912" y="945458"/>
            <a:ext cx="487943" cy="50186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/>
          <p:cNvCxnSpPr/>
          <p:nvPr/>
        </p:nvCxnSpPr>
        <p:spPr>
          <a:xfrm>
            <a:off x="6868258" y="849521"/>
            <a:ext cx="1219200" cy="59234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Ryhmä 23"/>
          <p:cNvGrpSpPr/>
          <p:nvPr/>
        </p:nvGrpSpPr>
        <p:grpSpPr>
          <a:xfrm>
            <a:off x="3417277" y="2281301"/>
            <a:ext cx="1002386" cy="369233"/>
            <a:chOff x="3417277" y="2281301"/>
            <a:chExt cx="1036028" cy="421950"/>
          </a:xfrm>
        </p:grpSpPr>
        <p:sp>
          <p:nvSpPr>
            <p:cNvPr id="8" name="Suorakulmio 7"/>
            <p:cNvSpPr/>
            <p:nvPr/>
          </p:nvSpPr>
          <p:spPr>
            <a:xfrm>
              <a:off x="3417277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Suorakulmio 96"/>
            <p:cNvSpPr/>
            <p:nvPr/>
          </p:nvSpPr>
          <p:spPr>
            <a:xfrm>
              <a:off x="3468565" y="2339201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Suorakulmio 97"/>
            <p:cNvSpPr/>
            <p:nvPr/>
          </p:nvSpPr>
          <p:spPr>
            <a:xfrm>
              <a:off x="3533043" y="2281301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100" name="Suora nuoliyhdysviiva 99"/>
          <p:cNvCxnSpPr/>
          <p:nvPr/>
        </p:nvCxnSpPr>
        <p:spPr>
          <a:xfrm>
            <a:off x="2693376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uorakulmio 102"/>
          <p:cNvSpPr/>
          <p:nvPr/>
        </p:nvSpPr>
        <p:spPr>
          <a:xfrm>
            <a:off x="2304321" y="2351596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Suorakulmio 103"/>
          <p:cNvSpPr/>
          <p:nvPr/>
        </p:nvSpPr>
        <p:spPr>
          <a:xfrm>
            <a:off x="2368953" y="2299972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Suorakulmio 104"/>
          <p:cNvSpPr/>
          <p:nvPr/>
        </p:nvSpPr>
        <p:spPr>
          <a:xfrm>
            <a:off x="2427844" y="2254844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Nuoli vasemmalle ja oikealle 28"/>
          <p:cNvSpPr/>
          <p:nvPr/>
        </p:nvSpPr>
        <p:spPr>
          <a:xfrm>
            <a:off x="2300356" y="2389892"/>
            <a:ext cx="746790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Suorakulmio 105"/>
          <p:cNvSpPr/>
          <p:nvPr/>
        </p:nvSpPr>
        <p:spPr>
          <a:xfrm>
            <a:off x="2238997" y="2898013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Suorakulmio 107"/>
          <p:cNvSpPr/>
          <p:nvPr/>
        </p:nvSpPr>
        <p:spPr>
          <a:xfrm>
            <a:off x="2295991" y="2845296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Suorakulmio 108"/>
          <p:cNvSpPr/>
          <p:nvPr/>
        </p:nvSpPr>
        <p:spPr>
          <a:xfrm>
            <a:off x="2360623" y="2793672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Suorakulmio 109"/>
          <p:cNvSpPr/>
          <p:nvPr/>
        </p:nvSpPr>
        <p:spPr>
          <a:xfrm>
            <a:off x="2419514" y="2748544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1" name="Nuoli vasemmalle ja oikealle 110"/>
          <p:cNvSpPr/>
          <p:nvPr/>
        </p:nvSpPr>
        <p:spPr>
          <a:xfrm>
            <a:off x="2292026" y="2883592"/>
            <a:ext cx="746790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Suorakulmio 111"/>
          <p:cNvSpPr/>
          <p:nvPr/>
        </p:nvSpPr>
        <p:spPr>
          <a:xfrm>
            <a:off x="2238997" y="3356551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Suorakulmio 113"/>
          <p:cNvSpPr/>
          <p:nvPr/>
        </p:nvSpPr>
        <p:spPr>
          <a:xfrm>
            <a:off x="2295991" y="3303834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Suorakulmio 114"/>
          <p:cNvSpPr/>
          <p:nvPr/>
        </p:nvSpPr>
        <p:spPr>
          <a:xfrm>
            <a:off x="2360623" y="3252210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Suorakulmio 115"/>
          <p:cNvSpPr/>
          <p:nvPr/>
        </p:nvSpPr>
        <p:spPr>
          <a:xfrm>
            <a:off x="2419514" y="3207082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Nuoli vasemmalle ja oikealle 116"/>
          <p:cNvSpPr/>
          <p:nvPr/>
        </p:nvSpPr>
        <p:spPr>
          <a:xfrm>
            <a:off x="2292026" y="3342130"/>
            <a:ext cx="746790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1" name="Suora nuoliyhdysviiva 30"/>
          <p:cNvCxnSpPr/>
          <p:nvPr/>
        </p:nvCxnSpPr>
        <p:spPr>
          <a:xfrm>
            <a:off x="2567830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uora nuoliyhdysviiva 106"/>
          <p:cNvCxnSpPr/>
          <p:nvPr/>
        </p:nvCxnSpPr>
        <p:spPr>
          <a:xfrm>
            <a:off x="2559500" y="31427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Nuoli vasemmalle ja oikealle 117"/>
          <p:cNvSpPr/>
          <p:nvPr/>
        </p:nvSpPr>
        <p:spPr>
          <a:xfrm>
            <a:off x="3458947" y="2387283"/>
            <a:ext cx="807398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Nuoli vasemmalle ja oikealle 119"/>
          <p:cNvSpPr/>
          <p:nvPr/>
        </p:nvSpPr>
        <p:spPr>
          <a:xfrm>
            <a:off x="5436326" y="4552332"/>
            <a:ext cx="267418" cy="79558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Tekstiruutu 120"/>
          <p:cNvSpPr txBox="1"/>
          <p:nvPr/>
        </p:nvSpPr>
        <p:spPr>
          <a:xfrm>
            <a:off x="5781795" y="4475884"/>
            <a:ext cx="1382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Verkostot &amp; yhteistyö</a:t>
            </a:r>
          </a:p>
        </p:txBody>
      </p:sp>
      <p:cxnSp>
        <p:nvCxnSpPr>
          <p:cNvPr id="122" name="Suora nuoliyhdysviiva 121"/>
          <p:cNvCxnSpPr/>
          <p:nvPr/>
        </p:nvCxnSpPr>
        <p:spPr>
          <a:xfrm flipH="1">
            <a:off x="3223848" y="3035196"/>
            <a:ext cx="1667190" cy="297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uora nuoliyhdysviiva 122"/>
          <p:cNvCxnSpPr/>
          <p:nvPr/>
        </p:nvCxnSpPr>
        <p:spPr>
          <a:xfrm flipH="1">
            <a:off x="3201865" y="3069597"/>
            <a:ext cx="670273" cy="184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uora nuoliyhdysviiva 123"/>
          <p:cNvCxnSpPr/>
          <p:nvPr/>
        </p:nvCxnSpPr>
        <p:spPr>
          <a:xfrm flipH="1">
            <a:off x="2720987" y="460668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kstiruutu 124"/>
          <p:cNvSpPr txBox="1"/>
          <p:nvPr/>
        </p:nvSpPr>
        <p:spPr>
          <a:xfrm>
            <a:off x="2873623" y="4475884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ohjaus</a:t>
            </a:r>
          </a:p>
        </p:txBody>
      </p:sp>
      <p:sp>
        <p:nvSpPr>
          <p:cNvPr id="82" name="Nuoli vasemmalle ja oikealle 81"/>
          <p:cNvSpPr/>
          <p:nvPr/>
        </p:nvSpPr>
        <p:spPr>
          <a:xfrm rot="5400000">
            <a:off x="3583216" y="2393488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Nuoli vasemmalle ja oikealle 82"/>
          <p:cNvSpPr/>
          <p:nvPr/>
        </p:nvSpPr>
        <p:spPr>
          <a:xfrm rot="5400000">
            <a:off x="2635865" y="2393488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Nuoli vasemmalle ja oikealle 83"/>
          <p:cNvSpPr/>
          <p:nvPr/>
        </p:nvSpPr>
        <p:spPr>
          <a:xfrm rot="5400000">
            <a:off x="2635865" y="2900972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Nuoli vasemmalle ja oikealle 84"/>
          <p:cNvSpPr/>
          <p:nvPr/>
        </p:nvSpPr>
        <p:spPr>
          <a:xfrm rot="5400000">
            <a:off x="2635865" y="3349952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78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183015" y="2051346"/>
            <a:ext cx="8742066" cy="159553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Kuvaselitepilvi 29"/>
          <p:cNvSpPr/>
          <p:nvPr/>
        </p:nvSpPr>
        <p:spPr>
          <a:xfrm>
            <a:off x="1819807" y="1685424"/>
            <a:ext cx="7036809" cy="1004730"/>
          </a:xfrm>
          <a:prstGeom prst="cloudCallout">
            <a:avLst>
              <a:gd name="adj1" fmla="val -11468"/>
              <a:gd name="adj2" fmla="val 4072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Ilmiöt, elämäntapahtumat, ekosysteemit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Pyöristetty suorakulmio 61"/>
          <p:cNvSpPr/>
          <p:nvPr/>
        </p:nvSpPr>
        <p:spPr>
          <a:xfrm>
            <a:off x="3977055" y="4513634"/>
            <a:ext cx="1146179" cy="16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Suorakulmio 60"/>
          <p:cNvSpPr/>
          <p:nvPr/>
        </p:nvSpPr>
        <p:spPr>
          <a:xfrm>
            <a:off x="3417277" y="2812960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185482" y="2814620"/>
            <a:ext cx="4525982" cy="36648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218D1-828F-624F-B233-BF7AD71CC7E8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C75AB-37F2-194C-B2B6-38235384CF06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4601308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 </a:t>
            </a:r>
            <a:r>
              <a:rPr kumimoji="0" lang="fi-FI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endParaRPr kumimoji="0" lang="fi-FI" sz="13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5785339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 </a:t>
            </a:r>
            <a:r>
              <a:rPr kumimoji="0" lang="fi-FI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endParaRPr kumimoji="0" lang="fi-FI" sz="13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3581400" y="2899613"/>
            <a:ext cx="592015" cy="128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4765431" y="2899613"/>
            <a:ext cx="1764323" cy="128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5797062" y="2797036"/>
            <a:ext cx="2763960" cy="3583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2445552" y="3688686"/>
            <a:ext cx="495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Org:t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3648017" y="3688686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HA:t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4870520" y="3688686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VH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6066574" y="3688686"/>
            <a:ext cx="3577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JH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7187288" y="3688686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KuH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5" name="Suora nuoliyhdysviiva 24"/>
          <p:cNvCxnSpPr/>
          <p:nvPr/>
        </p:nvCxnSpPr>
        <p:spPr>
          <a:xfrm flipH="1">
            <a:off x="5591910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H="1">
            <a:off x="4407879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 flipH="1">
            <a:off x="3223848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orakulmio 4"/>
          <p:cNvSpPr/>
          <p:nvPr/>
        </p:nvSpPr>
        <p:spPr>
          <a:xfrm>
            <a:off x="2247327" y="2404313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2" name="Suora nuoliyhdysviiva 31"/>
          <p:cNvCxnSpPr/>
          <p:nvPr/>
        </p:nvCxnSpPr>
        <p:spPr>
          <a:xfrm>
            <a:off x="2567830" y="3069597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3223848" y="2964090"/>
            <a:ext cx="266700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4390292" y="2964090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>
            <a:off x="3751359" y="4606689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iruutu 40"/>
          <p:cNvSpPr txBox="1"/>
          <p:nvPr/>
        </p:nvSpPr>
        <p:spPr>
          <a:xfrm>
            <a:off x="3938930" y="4475884"/>
            <a:ext cx="1260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Lausuntomenettely</a:t>
            </a:r>
          </a:p>
        </p:txBody>
      </p:sp>
      <p:cxnSp>
        <p:nvCxnSpPr>
          <p:cNvPr id="42" name="Suora nuoliyhdysviiva 41"/>
          <p:cNvCxnSpPr/>
          <p:nvPr/>
        </p:nvCxnSpPr>
        <p:spPr>
          <a:xfrm>
            <a:off x="3877407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>
            <a:off x="5081954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Ryhmä 71"/>
          <p:cNvGrpSpPr/>
          <p:nvPr/>
        </p:nvGrpSpPr>
        <p:grpSpPr>
          <a:xfrm>
            <a:off x="3311769" y="1441866"/>
            <a:ext cx="4664383" cy="2602596"/>
            <a:chOff x="3311769" y="955431"/>
            <a:chExt cx="4664383" cy="2725615"/>
          </a:xfrm>
        </p:grpSpPr>
        <p:cxnSp>
          <p:nvCxnSpPr>
            <p:cNvPr id="45" name="Suora yhdysviiva 44"/>
            <p:cNvCxnSpPr/>
            <p:nvPr/>
          </p:nvCxnSpPr>
          <p:spPr>
            <a:xfrm>
              <a:off x="3311769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uora yhdysviiva 45"/>
            <p:cNvCxnSpPr/>
            <p:nvPr/>
          </p:nvCxnSpPr>
          <p:spPr>
            <a:xfrm>
              <a:off x="4479681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uora yhdysviiva 46"/>
            <p:cNvCxnSpPr/>
            <p:nvPr/>
          </p:nvCxnSpPr>
          <p:spPr>
            <a:xfrm>
              <a:off x="56490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yhdysviiva 47"/>
            <p:cNvCxnSpPr/>
            <p:nvPr/>
          </p:nvCxnSpPr>
          <p:spPr>
            <a:xfrm>
              <a:off x="68682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uora yhdysviiva 48"/>
            <p:cNvCxnSpPr/>
            <p:nvPr/>
          </p:nvCxnSpPr>
          <p:spPr>
            <a:xfrm>
              <a:off x="7976152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kstiruutu 49"/>
          <p:cNvSpPr txBox="1"/>
          <p:nvPr/>
        </p:nvSpPr>
        <p:spPr>
          <a:xfrm>
            <a:off x="8371724" y="3688686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Kunta</a:t>
            </a:r>
          </a:p>
        </p:txBody>
      </p:sp>
      <p:sp>
        <p:nvSpPr>
          <p:cNvPr id="51" name="Suorakulmio 50"/>
          <p:cNvSpPr/>
          <p:nvPr/>
        </p:nvSpPr>
        <p:spPr>
          <a:xfrm>
            <a:off x="8464306" y="2756005"/>
            <a:ext cx="193431" cy="357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kstiruutu 51"/>
          <p:cNvSpPr txBox="1"/>
          <p:nvPr/>
        </p:nvSpPr>
        <p:spPr>
          <a:xfrm>
            <a:off x="196480" y="2404313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Strat.tavoitteet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Tekstiruutu 52"/>
          <p:cNvSpPr txBox="1"/>
          <p:nvPr/>
        </p:nvSpPr>
        <p:spPr>
          <a:xfrm>
            <a:off x="183015" y="2835098"/>
            <a:ext cx="1451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Toimeenpanon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suunn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54" name="Tekstiruutu 53"/>
          <p:cNvSpPr txBox="1"/>
          <p:nvPr/>
        </p:nvSpPr>
        <p:spPr>
          <a:xfrm>
            <a:off x="196480" y="3254234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Projekti</a:t>
            </a:r>
          </a:p>
        </p:txBody>
      </p:sp>
      <p:sp>
        <p:nvSpPr>
          <p:cNvPr id="55" name="Suorakulmio 54"/>
          <p:cNvSpPr/>
          <p:nvPr/>
        </p:nvSpPr>
        <p:spPr>
          <a:xfrm>
            <a:off x="4635305" y="588096"/>
            <a:ext cx="212041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HaO</a:t>
            </a: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8" name="Suora nuoliyhdysviiva 57"/>
          <p:cNvCxnSpPr/>
          <p:nvPr/>
        </p:nvCxnSpPr>
        <p:spPr>
          <a:xfrm flipH="1">
            <a:off x="3908915" y="916246"/>
            <a:ext cx="692393" cy="531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/>
          <p:nvPr/>
        </p:nvCxnSpPr>
        <p:spPr>
          <a:xfrm flipH="1">
            <a:off x="2842847" y="849521"/>
            <a:ext cx="1708637" cy="5977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uorakulmio 72"/>
          <p:cNvSpPr/>
          <p:nvPr/>
        </p:nvSpPr>
        <p:spPr>
          <a:xfrm>
            <a:off x="2233246" y="1529710"/>
            <a:ext cx="92026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3417277" y="1529710"/>
            <a:ext cx="92026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5" name="Suora nuoliyhdysviiva 74"/>
          <p:cNvCxnSpPr/>
          <p:nvPr/>
        </p:nvCxnSpPr>
        <p:spPr>
          <a:xfrm flipH="1">
            <a:off x="3223848" y="167917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ruutu 77"/>
          <p:cNvSpPr txBox="1"/>
          <p:nvPr/>
        </p:nvSpPr>
        <p:spPr>
          <a:xfrm>
            <a:off x="125474" y="2157029"/>
            <a:ext cx="1539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Toiminnan kehittäminen</a:t>
            </a:r>
          </a:p>
        </p:txBody>
      </p:sp>
      <p:cxnSp>
        <p:nvCxnSpPr>
          <p:cNvPr id="91" name="Suora nuoliyhdysviiva 90"/>
          <p:cNvCxnSpPr/>
          <p:nvPr/>
        </p:nvCxnSpPr>
        <p:spPr>
          <a:xfrm>
            <a:off x="5172075" y="916246"/>
            <a:ext cx="0" cy="54767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/>
          <p:nvPr/>
        </p:nvCxnSpPr>
        <p:spPr>
          <a:xfrm flipH="1">
            <a:off x="6213965" y="916246"/>
            <a:ext cx="1" cy="55646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nuoliyhdysviiva 100"/>
          <p:cNvCxnSpPr/>
          <p:nvPr/>
        </p:nvCxnSpPr>
        <p:spPr>
          <a:xfrm>
            <a:off x="3877407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3011482" y="15256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</a:p>
        </p:txBody>
      </p:sp>
      <p:cxnSp>
        <p:nvCxnSpPr>
          <p:cNvPr id="65" name="Suora nuoliyhdysviiva 64"/>
          <p:cNvCxnSpPr/>
          <p:nvPr/>
        </p:nvCxnSpPr>
        <p:spPr>
          <a:xfrm>
            <a:off x="6767912" y="945458"/>
            <a:ext cx="487943" cy="50186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/>
          <p:cNvCxnSpPr/>
          <p:nvPr/>
        </p:nvCxnSpPr>
        <p:spPr>
          <a:xfrm>
            <a:off x="6868258" y="849521"/>
            <a:ext cx="1219200" cy="59234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Ryhmä 23"/>
          <p:cNvGrpSpPr/>
          <p:nvPr/>
        </p:nvGrpSpPr>
        <p:grpSpPr>
          <a:xfrm>
            <a:off x="3417277" y="2281301"/>
            <a:ext cx="1002386" cy="369233"/>
            <a:chOff x="3417277" y="2281301"/>
            <a:chExt cx="1036028" cy="421950"/>
          </a:xfrm>
        </p:grpSpPr>
        <p:sp>
          <p:nvSpPr>
            <p:cNvPr id="8" name="Suorakulmio 7"/>
            <p:cNvSpPr/>
            <p:nvPr/>
          </p:nvSpPr>
          <p:spPr>
            <a:xfrm>
              <a:off x="3417277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Suorakulmio 96"/>
            <p:cNvSpPr/>
            <p:nvPr/>
          </p:nvSpPr>
          <p:spPr>
            <a:xfrm>
              <a:off x="3468565" y="2339201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Suorakulmio 97"/>
            <p:cNvSpPr/>
            <p:nvPr/>
          </p:nvSpPr>
          <p:spPr>
            <a:xfrm>
              <a:off x="3533043" y="2281301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100" name="Suora nuoliyhdysviiva 99"/>
          <p:cNvCxnSpPr/>
          <p:nvPr/>
        </p:nvCxnSpPr>
        <p:spPr>
          <a:xfrm>
            <a:off x="2693376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uorakulmio 102"/>
          <p:cNvSpPr/>
          <p:nvPr/>
        </p:nvSpPr>
        <p:spPr>
          <a:xfrm>
            <a:off x="2304321" y="2351596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Suorakulmio 103"/>
          <p:cNvSpPr/>
          <p:nvPr/>
        </p:nvSpPr>
        <p:spPr>
          <a:xfrm>
            <a:off x="2368953" y="2299972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Suorakulmio 104"/>
          <p:cNvSpPr/>
          <p:nvPr/>
        </p:nvSpPr>
        <p:spPr>
          <a:xfrm>
            <a:off x="2427844" y="2254844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Nuoli vasemmalle ja oikealle 28"/>
          <p:cNvSpPr/>
          <p:nvPr/>
        </p:nvSpPr>
        <p:spPr>
          <a:xfrm>
            <a:off x="2300356" y="2389892"/>
            <a:ext cx="746790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6" name="Suorakulmio 105"/>
          <p:cNvSpPr/>
          <p:nvPr/>
        </p:nvSpPr>
        <p:spPr>
          <a:xfrm>
            <a:off x="2238997" y="2898013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Suorakulmio 107"/>
          <p:cNvSpPr/>
          <p:nvPr/>
        </p:nvSpPr>
        <p:spPr>
          <a:xfrm>
            <a:off x="2295991" y="2845296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Suorakulmio 108"/>
          <p:cNvSpPr/>
          <p:nvPr/>
        </p:nvSpPr>
        <p:spPr>
          <a:xfrm>
            <a:off x="2360623" y="2793672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Suorakulmio 109"/>
          <p:cNvSpPr/>
          <p:nvPr/>
        </p:nvSpPr>
        <p:spPr>
          <a:xfrm>
            <a:off x="2419514" y="2748544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1" name="Nuoli vasemmalle ja oikealle 110"/>
          <p:cNvSpPr/>
          <p:nvPr/>
        </p:nvSpPr>
        <p:spPr>
          <a:xfrm>
            <a:off x="2292026" y="2883592"/>
            <a:ext cx="746790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Suorakulmio 111"/>
          <p:cNvSpPr/>
          <p:nvPr/>
        </p:nvSpPr>
        <p:spPr>
          <a:xfrm>
            <a:off x="2238997" y="3356551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4" name="Suorakulmio 113"/>
          <p:cNvSpPr/>
          <p:nvPr/>
        </p:nvSpPr>
        <p:spPr>
          <a:xfrm>
            <a:off x="2295991" y="3303834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5" name="Suorakulmio 114"/>
          <p:cNvSpPr/>
          <p:nvPr/>
        </p:nvSpPr>
        <p:spPr>
          <a:xfrm>
            <a:off x="2360623" y="3252210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Suorakulmio 115"/>
          <p:cNvSpPr/>
          <p:nvPr/>
        </p:nvSpPr>
        <p:spPr>
          <a:xfrm>
            <a:off x="2419514" y="3207082"/>
            <a:ext cx="641008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Nuoli vasemmalle ja oikealle 116"/>
          <p:cNvSpPr/>
          <p:nvPr/>
        </p:nvSpPr>
        <p:spPr>
          <a:xfrm>
            <a:off x="2292026" y="3342130"/>
            <a:ext cx="746790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1" name="Suora nuoliyhdysviiva 30"/>
          <p:cNvCxnSpPr/>
          <p:nvPr/>
        </p:nvCxnSpPr>
        <p:spPr>
          <a:xfrm>
            <a:off x="2567830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uora nuoliyhdysviiva 106"/>
          <p:cNvCxnSpPr/>
          <p:nvPr/>
        </p:nvCxnSpPr>
        <p:spPr>
          <a:xfrm>
            <a:off x="2559500" y="31427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Nuoli vasemmalle ja oikealle 117"/>
          <p:cNvSpPr/>
          <p:nvPr/>
        </p:nvSpPr>
        <p:spPr>
          <a:xfrm>
            <a:off x="3458947" y="2387283"/>
            <a:ext cx="807398" cy="14372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80" name="Suora nuoliyhdysviiva 79"/>
          <p:cNvCxnSpPr/>
          <p:nvPr/>
        </p:nvCxnSpPr>
        <p:spPr>
          <a:xfrm flipH="1">
            <a:off x="3223848" y="3035196"/>
            <a:ext cx="1667190" cy="297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uora nuoliyhdysviiva 80"/>
          <p:cNvCxnSpPr/>
          <p:nvPr/>
        </p:nvCxnSpPr>
        <p:spPr>
          <a:xfrm flipH="1">
            <a:off x="3201865" y="3069597"/>
            <a:ext cx="670273" cy="184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Nuoli vasemmalle ja oikealle 81"/>
          <p:cNvSpPr/>
          <p:nvPr/>
        </p:nvSpPr>
        <p:spPr>
          <a:xfrm>
            <a:off x="5436326" y="4552332"/>
            <a:ext cx="267418" cy="79558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Tekstiruutu 82"/>
          <p:cNvSpPr txBox="1"/>
          <p:nvPr/>
        </p:nvSpPr>
        <p:spPr>
          <a:xfrm>
            <a:off x="5781795" y="4475884"/>
            <a:ext cx="1382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Verkostot &amp; yhteistyö</a:t>
            </a:r>
          </a:p>
        </p:txBody>
      </p:sp>
      <p:cxnSp>
        <p:nvCxnSpPr>
          <p:cNvPr id="85" name="Suora nuoliyhdysviiva 84"/>
          <p:cNvCxnSpPr/>
          <p:nvPr/>
        </p:nvCxnSpPr>
        <p:spPr>
          <a:xfrm flipH="1">
            <a:off x="2720987" y="460668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iruutu 85"/>
          <p:cNvSpPr txBox="1"/>
          <p:nvPr/>
        </p:nvSpPr>
        <p:spPr>
          <a:xfrm>
            <a:off x="2873623" y="4475884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ohjaus</a:t>
            </a:r>
          </a:p>
        </p:txBody>
      </p:sp>
      <p:sp>
        <p:nvSpPr>
          <p:cNvPr id="84" name="Nuoli vasemmalle ja oikealle 83"/>
          <p:cNvSpPr/>
          <p:nvPr/>
        </p:nvSpPr>
        <p:spPr>
          <a:xfrm rot="5400000">
            <a:off x="3583216" y="2393488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Nuoli vasemmalle ja oikealle 86"/>
          <p:cNvSpPr/>
          <p:nvPr/>
        </p:nvSpPr>
        <p:spPr>
          <a:xfrm rot="5400000">
            <a:off x="2635865" y="2393488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Nuoli vasemmalle ja oikealle 87"/>
          <p:cNvSpPr/>
          <p:nvPr/>
        </p:nvSpPr>
        <p:spPr>
          <a:xfrm rot="5400000">
            <a:off x="2635865" y="2900972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Nuoli vasemmalle ja oikealle 88"/>
          <p:cNvSpPr/>
          <p:nvPr/>
        </p:nvSpPr>
        <p:spPr>
          <a:xfrm rot="5400000">
            <a:off x="2635865" y="3349952"/>
            <a:ext cx="350610" cy="12623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11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Kattava informaatio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tietoja tulisi olla saatavilla, jotta suunnitteluvaihe onnistuisi laajalla pohjalla kaikilla tasoilla?</a:t>
            </a:r>
          </a:p>
          <a:p>
            <a:r>
              <a:rPr lang="fi-FI" dirty="0" smtClean="0"/>
              <a:t>Informointi </a:t>
            </a:r>
            <a:r>
              <a:rPr lang="fi-FI" dirty="0" smtClean="0"/>
              <a:t>käynnistyvistä ja varsinkin lausunnoille </a:t>
            </a:r>
            <a:r>
              <a:rPr lang="fi-FI" dirty="0" smtClean="0"/>
              <a:t>tulleista hankkeista, niiden esittely(tilaisuudet</a:t>
            </a:r>
            <a:r>
              <a:rPr lang="fi-FI" dirty="0" smtClean="0"/>
              <a:t>) kiinnostuneille sekä </a:t>
            </a:r>
            <a:r>
              <a:rPr lang="fi-FI" dirty="0" smtClean="0"/>
              <a:t>yhteiskäsittely sidosryhmien toimesta </a:t>
            </a:r>
          </a:p>
          <a:p>
            <a:r>
              <a:rPr lang="fi-FI" dirty="0" smtClean="0"/>
              <a:t>Ajankohtaisista nousevista asioista keskustelutilaisuuksia</a:t>
            </a:r>
          </a:p>
          <a:p>
            <a:pPr lvl="1"/>
            <a:r>
              <a:rPr lang="fi-FI" dirty="0" smtClean="0"/>
              <a:t>Kuka tahansa voi järjestää, kiinnostuneet paikalle.</a:t>
            </a:r>
          </a:p>
          <a:p>
            <a:pPr lvl="1"/>
            <a:r>
              <a:rPr lang="fi-FI" dirty="0" smtClean="0"/>
              <a:t>Ei yli-järjestämistä</a:t>
            </a:r>
          </a:p>
          <a:p>
            <a:pPr lvl="1"/>
            <a:r>
              <a:rPr lang="fi-FI" dirty="0" smtClean="0"/>
              <a:t>Tärkeintä, että tieto </a:t>
            </a:r>
            <a:r>
              <a:rPr lang="fi-FI" dirty="0" smtClean="0"/>
              <a:t>tilaisuudesta </a:t>
            </a:r>
            <a:r>
              <a:rPr lang="fi-FI" dirty="0" smtClean="0"/>
              <a:t>tavoittaa laajan piirin.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B024A-9348-8F4E-84E6-1AC861A3D50B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5C9E5-8AC3-DF4B-BA99-CB03B9370A98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601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Sivuhaasteita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Rahoitusprosessin </a:t>
            </a:r>
            <a:r>
              <a:rPr lang="fi-FI" dirty="0" err="1" smtClean="0"/>
              <a:t>tahmeuttava</a:t>
            </a:r>
            <a:r>
              <a:rPr lang="fi-FI" dirty="0" smtClean="0"/>
              <a:t> vaikutus</a:t>
            </a:r>
          </a:p>
          <a:p>
            <a:pPr lvl="1"/>
            <a:r>
              <a:rPr lang="fi-FI" dirty="0" smtClean="0"/>
              <a:t>sidos tiukkaan vuosikelloon</a:t>
            </a:r>
          </a:p>
          <a:p>
            <a:r>
              <a:rPr lang="fi-FI" dirty="0" smtClean="0"/>
              <a:t>Mitä vaaroja yhteisen rahoituslähteen kiinnittämiselle lausuntomenettelyyn ja yhteentoimivuuden aikaansaamiselle?</a:t>
            </a:r>
          </a:p>
          <a:p>
            <a:pPr lvl="1"/>
            <a:r>
              <a:rPr lang="fi-FI" dirty="0" smtClean="0"/>
              <a:t>Lausunnoille siten vain hankkeita, joiden rahoitus jo alustavasti varmistettu</a:t>
            </a:r>
          </a:p>
          <a:p>
            <a:pPr lvl="1"/>
            <a:r>
              <a:rPr lang="fi-FI" dirty="0" smtClean="0"/>
              <a:t>Miksei ’idea-kokeilu-toteutus’ –suppiloa (etenemispäätöksen portti-pisteet)</a:t>
            </a:r>
          </a:p>
          <a:p>
            <a:pPr lvl="2"/>
            <a:r>
              <a:rPr lang="fi-FI" dirty="0" smtClean="0"/>
              <a:t>Koska (?) </a:t>
            </a:r>
            <a:r>
              <a:rPr lang="fi-FI" dirty="0" err="1" smtClean="0"/>
              <a:t>kuhu.analyysi</a:t>
            </a:r>
            <a:r>
              <a:rPr lang="fi-FI" dirty="0" smtClean="0"/>
              <a:t> edellyttää syvällistä tarkkuutta ja rahoitukselta monivuotisia päätöksiä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B024A-9348-8F4E-84E6-1AC861A3D50B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5C9E5-8AC3-DF4B-BA99-CB03B9370A98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745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46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7971" y="108858"/>
            <a:ext cx="8604509" cy="674983"/>
          </a:xfrm>
        </p:spPr>
        <p:txBody>
          <a:bodyPr>
            <a:noAutofit/>
          </a:bodyPr>
          <a:lstStyle/>
          <a:p>
            <a:r>
              <a:rPr lang="fi-FI" sz="2400" dirty="0"/>
              <a:t>Yhteistyöverkostot (pohdintaa 7.10. sihteeristön purkukokouksessa)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D72BAF-8CDA-4878-B74D-CAA2BE485765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304E8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Ryhmä 4"/>
          <p:cNvGrpSpPr/>
          <p:nvPr/>
        </p:nvGrpSpPr>
        <p:grpSpPr>
          <a:xfrm>
            <a:off x="2448416" y="942877"/>
            <a:ext cx="5868000" cy="3717105"/>
            <a:chOff x="2915816" y="294733"/>
            <a:chExt cx="5868000" cy="3717105"/>
          </a:xfrm>
        </p:grpSpPr>
        <p:sp>
          <p:nvSpPr>
            <p:cNvPr id="6" name="Suorakulmio 5"/>
            <p:cNvSpPr/>
            <p:nvPr/>
          </p:nvSpPr>
          <p:spPr>
            <a:xfrm>
              <a:off x="2915816" y="294733"/>
              <a:ext cx="5868000" cy="155683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Tavoitteiden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suunnittelu</a:t>
              </a:r>
            </a:p>
          </p:txBody>
        </p:sp>
        <p:sp>
          <p:nvSpPr>
            <p:cNvPr id="7" name="Suorakulmio 6"/>
            <p:cNvSpPr/>
            <p:nvPr/>
          </p:nvSpPr>
          <p:spPr>
            <a:xfrm>
              <a:off x="2915816" y="1923590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Toimeenpanon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suunnittelu</a:t>
              </a: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2915816" y="2643670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Kehittämisen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ohjaus</a:t>
              </a:r>
            </a:p>
          </p:txBody>
        </p:sp>
        <p:sp>
          <p:nvSpPr>
            <p:cNvPr id="9" name="Suorakulmio 8"/>
            <p:cNvSpPr/>
            <p:nvPr/>
          </p:nvSpPr>
          <p:spPr>
            <a:xfrm>
              <a:off x="2915816" y="3363838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Palvelu-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tuotannon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ohjaus</a:t>
              </a:r>
            </a:p>
          </p:txBody>
        </p:sp>
      </p:grpSp>
      <p:sp>
        <p:nvSpPr>
          <p:cNvPr id="10" name="Suorakulmio 9"/>
          <p:cNvSpPr/>
          <p:nvPr/>
        </p:nvSpPr>
        <p:spPr>
          <a:xfrm>
            <a:off x="3672552" y="1923678"/>
            <a:ext cx="1944000" cy="2952328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Valtionhallinto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5905000" y="1923678"/>
            <a:ext cx="1944000" cy="2952328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Kuntasektori</a:t>
            </a:r>
          </a:p>
        </p:txBody>
      </p:sp>
      <p:grpSp>
        <p:nvGrpSpPr>
          <p:cNvPr id="12" name="Ryhmä 11"/>
          <p:cNvGrpSpPr/>
          <p:nvPr/>
        </p:nvGrpSpPr>
        <p:grpSpPr>
          <a:xfrm>
            <a:off x="4968696" y="2024805"/>
            <a:ext cx="360000" cy="360000"/>
            <a:chOff x="7668392" y="2499742"/>
            <a:chExt cx="432000" cy="432000"/>
          </a:xfrm>
        </p:grpSpPr>
        <p:sp>
          <p:nvSpPr>
            <p:cNvPr id="13" name="Ellipsi 12"/>
            <p:cNvSpPr/>
            <p:nvPr/>
          </p:nvSpPr>
          <p:spPr>
            <a:xfrm>
              <a:off x="7668392" y="249974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304E8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Governance</a:t>
              </a:r>
              <a:endParaRPr kumimoji="0" lang="fi-FI" sz="500" b="0" i="0" u="none" strike="noStrike" kern="1200" cap="none" spc="0" normalizeH="0" baseline="0" noProof="0" dirty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4" name="Kuva 13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6430" y="2546608"/>
              <a:ext cx="216000" cy="216000"/>
            </a:xfrm>
            <a:prstGeom prst="rect">
              <a:avLst/>
            </a:prstGeom>
          </p:spPr>
        </p:pic>
      </p:grpSp>
      <p:grpSp>
        <p:nvGrpSpPr>
          <p:cNvPr id="15" name="Ryhmä 14"/>
          <p:cNvGrpSpPr/>
          <p:nvPr/>
        </p:nvGrpSpPr>
        <p:grpSpPr>
          <a:xfrm>
            <a:off x="6174524" y="2024805"/>
            <a:ext cx="360000" cy="360000"/>
            <a:chOff x="7668392" y="2499742"/>
            <a:chExt cx="432000" cy="432000"/>
          </a:xfrm>
        </p:grpSpPr>
        <p:sp>
          <p:nvSpPr>
            <p:cNvPr id="16" name="Ellipsi 15"/>
            <p:cNvSpPr/>
            <p:nvPr/>
          </p:nvSpPr>
          <p:spPr>
            <a:xfrm>
              <a:off x="7668392" y="249974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5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304E8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Governance</a:t>
              </a:r>
              <a:endParaRPr kumimoji="0" lang="fi-FI" sz="500" b="0" i="0" u="none" strike="noStrike" kern="1200" cap="none" spc="0" normalizeH="0" baseline="0" noProof="0" dirty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7" name="Kuva 16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6430" y="2546608"/>
              <a:ext cx="216000" cy="216000"/>
            </a:xfrm>
            <a:prstGeom prst="rect">
              <a:avLst/>
            </a:prstGeom>
          </p:spPr>
        </p:pic>
      </p:grpSp>
      <p:cxnSp>
        <p:nvCxnSpPr>
          <p:cNvPr id="19" name="Suora yhdysviiva 18"/>
          <p:cNvCxnSpPr>
            <a:stCxn id="13" idx="6"/>
            <a:endCxn id="16" idx="2"/>
          </p:cNvCxnSpPr>
          <p:nvPr/>
        </p:nvCxnSpPr>
        <p:spPr>
          <a:xfrm>
            <a:off x="5328696" y="2204805"/>
            <a:ext cx="845828" cy="0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Ryhmä 22"/>
          <p:cNvGrpSpPr/>
          <p:nvPr/>
        </p:nvGrpSpPr>
        <p:grpSpPr>
          <a:xfrm>
            <a:off x="3995936" y="2672857"/>
            <a:ext cx="360000" cy="360000"/>
            <a:chOff x="7020272" y="2139702"/>
            <a:chExt cx="360000" cy="360000"/>
          </a:xfrm>
        </p:grpSpPr>
        <p:sp>
          <p:nvSpPr>
            <p:cNvPr id="24" name="Ellipsi 23"/>
            <p:cNvSpPr/>
            <p:nvPr/>
          </p:nvSpPr>
          <p:spPr>
            <a:xfrm>
              <a:off x="7020272" y="213970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479A36">
                      <a:lumMod val="75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KA</a:t>
              </a:r>
            </a:p>
          </p:txBody>
        </p:sp>
        <p:pic>
          <p:nvPicPr>
            <p:cNvPr id="25" name="Kuva 24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0392" y="2179395"/>
              <a:ext cx="180000" cy="180000"/>
            </a:xfrm>
            <a:prstGeom prst="rect">
              <a:avLst/>
            </a:prstGeom>
          </p:spPr>
        </p:pic>
      </p:grpSp>
      <p:grpSp>
        <p:nvGrpSpPr>
          <p:cNvPr id="26" name="Ryhmä 25"/>
          <p:cNvGrpSpPr/>
          <p:nvPr/>
        </p:nvGrpSpPr>
        <p:grpSpPr>
          <a:xfrm>
            <a:off x="7308344" y="2672857"/>
            <a:ext cx="360000" cy="360000"/>
            <a:chOff x="7020272" y="2139702"/>
            <a:chExt cx="360000" cy="360000"/>
          </a:xfrm>
        </p:grpSpPr>
        <p:sp>
          <p:nvSpPr>
            <p:cNvPr id="27" name="Ellipsi 26"/>
            <p:cNvSpPr/>
            <p:nvPr/>
          </p:nvSpPr>
          <p:spPr>
            <a:xfrm>
              <a:off x="7020272" y="213970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479A36">
                      <a:lumMod val="75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KA</a:t>
              </a:r>
            </a:p>
          </p:txBody>
        </p:sp>
        <p:pic>
          <p:nvPicPr>
            <p:cNvPr id="28" name="Kuva 27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0392" y="2179395"/>
              <a:ext cx="180000" cy="180000"/>
            </a:xfrm>
            <a:prstGeom prst="rect">
              <a:avLst/>
            </a:prstGeom>
          </p:spPr>
        </p:pic>
      </p:grpSp>
      <p:grpSp>
        <p:nvGrpSpPr>
          <p:cNvPr id="29" name="Ryhmä 28"/>
          <p:cNvGrpSpPr/>
          <p:nvPr/>
        </p:nvGrpSpPr>
        <p:grpSpPr>
          <a:xfrm>
            <a:off x="4968696" y="2888861"/>
            <a:ext cx="360000" cy="360000"/>
            <a:chOff x="7325072" y="3219870"/>
            <a:chExt cx="360000" cy="360000"/>
          </a:xfrm>
        </p:grpSpPr>
        <p:sp>
          <p:nvSpPr>
            <p:cNvPr id="30" name="Ellipsi 29"/>
            <p:cNvSpPr/>
            <p:nvPr/>
          </p:nvSpPr>
          <p:spPr>
            <a:xfrm>
              <a:off x="7325072" y="321987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A34E9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Salkku</a:t>
              </a:r>
            </a:p>
          </p:txBody>
        </p:sp>
        <p:pic>
          <p:nvPicPr>
            <p:cNvPr id="31" name="Kuva 30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14976" y="3240032"/>
              <a:ext cx="180000" cy="180000"/>
            </a:xfrm>
            <a:prstGeom prst="rect">
              <a:avLst/>
            </a:prstGeom>
          </p:spPr>
        </p:pic>
      </p:grpSp>
      <p:grpSp>
        <p:nvGrpSpPr>
          <p:cNvPr id="32" name="Ryhmä 31"/>
          <p:cNvGrpSpPr/>
          <p:nvPr/>
        </p:nvGrpSpPr>
        <p:grpSpPr>
          <a:xfrm>
            <a:off x="6174524" y="2888861"/>
            <a:ext cx="360000" cy="360000"/>
            <a:chOff x="7325072" y="3219870"/>
            <a:chExt cx="360000" cy="360000"/>
          </a:xfrm>
        </p:grpSpPr>
        <p:sp>
          <p:nvSpPr>
            <p:cNvPr id="33" name="Ellipsi 32"/>
            <p:cNvSpPr/>
            <p:nvPr/>
          </p:nvSpPr>
          <p:spPr>
            <a:xfrm>
              <a:off x="7325072" y="321987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A34E9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Salkku</a:t>
              </a:r>
            </a:p>
          </p:txBody>
        </p:sp>
        <p:pic>
          <p:nvPicPr>
            <p:cNvPr id="34" name="Kuva 33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14976" y="3240032"/>
              <a:ext cx="180000" cy="180000"/>
            </a:xfrm>
            <a:prstGeom prst="rect">
              <a:avLst/>
            </a:prstGeom>
          </p:spPr>
        </p:pic>
      </p:grpSp>
      <p:grpSp>
        <p:nvGrpSpPr>
          <p:cNvPr id="35" name="Ryhmä 34"/>
          <p:cNvGrpSpPr/>
          <p:nvPr/>
        </p:nvGrpSpPr>
        <p:grpSpPr>
          <a:xfrm>
            <a:off x="4968696" y="3464945"/>
            <a:ext cx="360000" cy="360000"/>
            <a:chOff x="7325072" y="3219870"/>
            <a:chExt cx="360000" cy="360000"/>
          </a:xfrm>
        </p:grpSpPr>
        <p:sp>
          <p:nvSpPr>
            <p:cNvPr id="36" name="Ellipsi 35"/>
            <p:cNvSpPr/>
            <p:nvPr/>
          </p:nvSpPr>
          <p:spPr>
            <a:xfrm>
              <a:off x="7325072" y="321987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A34E9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Projektit</a:t>
              </a:r>
            </a:p>
          </p:txBody>
        </p:sp>
        <p:pic>
          <p:nvPicPr>
            <p:cNvPr id="37" name="Kuva 36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14976" y="3240032"/>
              <a:ext cx="180000" cy="180000"/>
            </a:xfrm>
            <a:prstGeom prst="rect">
              <a:avLst/>
            </a:prstGeom>
          </p:spPr>
        </p:pic>
      </p:grpSp>
      <p:grpSp>
        <p:nvGrpSpPr>
          <p:cNvPr id="38" name="Ryhmä 37"/>
          <p:cNvGrpSpPr/>
          <p:nvPr/>
        </p:nvGrpSpPr>
        <p:grpSpPr>
          <a:xfrm>
            <a:off x="6174524" y="3464945"/>
            <a:ext cx="360000" cy="360000"/>
            <a:chOff x="7325072" y="3219870"/>
            <a:chExt cx="360000" cy="360000"/>
          </a:xfrm>
        </p:grpSpPr>
        <p:sp>
          <p:nvSpPr>
            <p:cNvPr id="39" name="Ellipsi 38"/>
            <p:cNvSpPr/>
            <p:nvPr/>
          </p:nvSpPr>
          <p:spPr>
            <a:xfrm>
              <a:off x="7325072" y="321987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A34E9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Projektit</a:t>
              </a:r>
            </a:p>
          </p:txBody>
        </p:sp>
        <p:pic>
          <p:nvPicPr>
            <p:cNvPr id="40" name="Kuva 39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14976" y="3240032"/>
              <a:ext cx="180000" cy="180000"/>
            </a:xfrm>
            <a:prstGeom prst="rect">
              <a:avLst/>
            </a:prstGeom>
          </p:spPr>
        </p:pic>
      </p:grpSp>
      <p:grpSp>
        <p:nvGrpSpPr>
          <p:cNvPr id="41" name="Ryhmä 40"/>
          <p:cNvGrpSpPr/>
          <p:nvPr/>
        </p:nvGrpSpPr>
        <p:grpSpPr>
          <a:xfrm>
            <a:off x="4968736" y="4157558"/>
            <a:ext cx="360000" cy="358408"/>
            <a:chOff x="7884416" y="2787774"/>
            <a:chExt cx="432000" cy="432000"/>
          </a:xfrm>
        </p:grpSpPr>
        <p:sp>
          <p:nvSpPr>
            <p:cNvPr id="42" name="Ellipsi 41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Palvelut</a:t>
              </a:r>
            </a:p>
          </p:txBody>
        </p:sp>
        <p:pic>
          <p:nvPicPr>
            <p:cNvPr id="43" name="Kuva 42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0416" y="2839579"/>
              <a:ext cx="180000" cy="180000"/>
            </a:xfrm>
            <a:prstGeom prst="rect">
              <a:avLst/>
            </a:prstGeom>
          </p:spPr>
        </p:pic>
      </p:grpSp>
      <p:cxnSp>
        <p:nvCxnSpPr>
          <p:cNvPr id="44" name="Suora yhdysviiva 43"/>
          <p:cNvCxnSpPr>
            <a:stCxn id="24" idx="7"/>
            <a:endCxn id="13" idx="2"/>
          </p:cNvCxnSpPr>
          <p:nvPr/>
        </p:nvCxnSpPr>
        <p:spPr>
          <a:xfrm flipV="1">
            <a:off x="4303215" y="2204805"/>
            <a:ext cx="665481" cy="520773"/>
          </a:xfrm>
          <a:prstGeom prst="line">
            <a:avLst/>
          </a:prstGeom>
          <a:ln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yhdysviiva 46"/>
          <p:cNvCxnSpPr>
            <a:stCxn id="30" idx="0"/>
            <a:endCxn id="13" idx="4"/>
          </p:cNvCxnSpPr>
          <p:nvPr/>
        </p:nvCxnSpPr>
        <p:spPr>
          <a:xfrm flipV="1">
            <a:off x="5148696" y="2384805"/>
            <a:ext cx="0" cy="504056"/>
          </a:xfrm>
          <a:prstGeom prst="line">
            <a:avLst/>
          </a:prstGeom>
          <a:ln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yhdysviiva 49"/>
          <p:cNvCxnSpPr>
            <a:stCxn id="37" idx="0"/>
            <a:endCxn id="30" idx="4"/>
          </p:cNvCxnSpPr>
          <p:nvPr/>
        </p:nvCxnSpPr>
        <p:spPr>
          <a:xfrm flipV="1">
            <a:off x="5148600" y="3248861"/>
            <a:ext cx="96" cy="236246"/>
          </a:xfrm>
          <a:prstGeom prst="line">
            <a:avLst/>
          </a:prstGeom>
          <a:ln>
            <a:solidFill>
              <a:schemeClr val="accent2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yhdysviiva 52"/>
          <p:cNvCxnSpPr>
            <a:stCxn id="30" idx="2"/>
            <a:endCxn id="24" idx="6"/>
          </p:cNvCxnSpPr>
          <p:nvPr/>
        </p:nvCxnSpPr>
        <p:spPr>
          <a:xfrm flipH="1" flipV="1">
            <a:off x="4355936" y="2852857"/>
            <a:ext cx="612760" cy="216004"/>
          </a:xfrm>
          <a:prstGeom prst="line">
            <a:avLst/>
          </a:prstGeom>
          <a:ln>
            <a:solidFill>
              <a:srgbClr val="0099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>
            <a:stCxn id="30" idx="3"/>
            <a:endCxn id="63" idx="7"/>
          </p:cNvCxnSpPr>
          <p:nvPr/>
        </p:nvCxnSpPr>
        <p:spPr>
          <a:xfrm flipH="1">
            <a:off x="4339911" y="3196140"/>
            <a:ext cx="681506" cy="1013906"/>
          </a:xfrm>
          <a:prstGeom prst="line">
            <a:avLst/>
          </a:prstGeom>
          <a:ln>
            <a:solidFill>
              <a:schemeClr val="accent2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Ryhmä 61"/>
          <p:cNvGrpSpPr/>
          <p:nvPr/>
        </p:nvGrpSpPr>
        <p:grpSpPr>
          <a:xfrm>
            <a:off x="4032632" y="4157558"/>
            <a:ext cx="360000" cy="358408"/>
            <a:chOff x="7884416" y="2787774"/>
            <a:chExt cx="432000" cy="432000"/>
          </a:xfrm>
        </p:grpSpPr>
        <p:sp>
          <p:nvSpPr>
            <p:cNvPr id="63" name="Ellipsi 62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Tuotanto</a:t>
              </a:r>
            </a:p>
          </p:txBody>
        </p:sp>
        <p:pic>
          <p:nvPicPr>
            <p:cNvPr id="64" name="Kuva 63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0416" y="2839579"/>
              <a:ext cx="180000" cy="180000"/>
            </a:xfrm>
            <a:prstGeom prst="rect">
              <a:avLst/>
            </a:prstGeom>
          </p:spPr>
        </p:pic>
      </p:grpSp>
      <p:cxnSp>
        <p:nvCxnSpPr>
          <p:cNvPr id="67" name="Suora yhdysviiva 66"/>
          <p:cNvCxnSpPr>
            <a:stCxn id="42" idx="0"/>
            <a:endCxn id="36" idx="4"/>
          </p:cNvCxnSpPr>
          <p:nvPr/>
        </p:nvCxnSpPr>
        <p:spPr>
          <a:xfrm flipH="1" flipV="1">
            <a:off x="5148696" y="3824945"/>
            <a:ext cx="40" cy="332613"/>
          </a:xfrm>
          <a:prstGeom prst="line">
            <a:avLst/>
          </a:prstGeom>
          <a:ln>
            <a:solidFill>
              <a:schemeClr val="accent2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yhdysviiva 69"/>
          <p:cNvCxnSpPr>
            <a:stCxn id="42" idx="2"/>
            <a:endCxn id="63" idx="6"/>
          </p:cNvCxnSpPr>
          <p:nvPr/>
        </p:nvCxnSpPr>
        <p:spPr>
          <a:xfrm flipH="1">
            <a:off x="4392632" y="4336762"/>
            <a:ext cx="57610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uora yhdysviiva 72"/>
          <p:cNvCxnSpPr>
            <a:stCxn id="30" idx="6"/>
            <a:endCxn id="33" idx="2"/>
          </p:cNvCxnSpPr>
          <p:nvPr/>
        </p:nvCxnSpPr>
        <p:spPr>
          <a:xfrm>
            <a:off x="5328696" y="3068861"/>
            <a:ext cx="845828" cy="0"/>
          </a:xfrm>
          <a:prstGeom prst="line">
            <a:avLst/>
          </a:prstGeom>
          <a:ln>
            <a:solidFill>
              <a:schemeClr val="accent2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uora yhdysviiva 75"/>
          <p:cNvCxnSpPr>
            <a:stCxn id="33" idx="4"/>
            <a:endCxn id="40" idx="0"/>
          </p:cNvCxnSpPr>
          <p:nvPr/>
        </p:nvCxnSpPr>
        <p:spPr>
          <a:xfrm flipH="1">
            <a:off x="6354428" y="3248861"/>
            <a:ext cx="96" cy="236246"/>
          </a:xfrm>
          <a:prstGeom prst="line">
            <a:avLst/>
          </a:prstGeom>
          <a:ln>
            <a:solidFill>
              <a:schemeClr val="accent2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uora yhdysviiva 78"/>
          <p:cNvCxnSpPr>
            <a:stCxn id="33" idx="6"/>
            <a:endCxn id="27" idx="2"/>
          </p:cNvCxnSpPr>
          <p:nvPr/>
        </p:nvCxnSpPr>
        <p:spPr>
          <a:xfrm flipV="1">
            <a:off x="6534524" y="2852857"/>
            <a:ext cx="773820" cy="216004"/>
          </a:xfrm>
          <a:prstGeom prst="line">
            <a:avLst/>
          </a:prstGeom>
          <a:ln>
            <a:solidFill>
              <a:srgbClr val="00990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uora yhdysviiva 81"/>
          <p:cNvCxnSpPr>
            <a:stCxn id="16" idx="6"/>
            <a:endCxn id="27" idx="1"/>
          </p:cNvCxnSpPr>
          <p:nvPr/>
        </p:nvCxnSpPr>
        <p:spPr>
          <a:xfrm>
            <a:off x="6534524" y="2204805"/>
            <a:ext cx="826541" cy="520773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Nuoli oikealle 99"/>
          <p:cNvSpPr/>
          <p:nvPr/>
        </p:nvSpPr>
        <p:spPr>
          <a:xfrm>
            <a:off x="3960584" y="1275534"/>
            <a:ext cx="3816000" cy="21602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89" name="Ryhmä 88"/>
          <p:cNvGrpSpPr/>
          <p:nvPr/>
        </p:nvGrpSpPr>
        <p:grpSpPr>
          <a:xfrm>
            <a:off x="4248616" y="1131590"/>
            <a:ext cx="504000" cy="504000"/>
            <a:chOff x="5508144" y="699542"/>
            <a:chExt cx="504000" cy="504000"/>
          </a:xfrm>
        </p:grpSpPr>
        <p:sp>
          <p:nvSpPr>
            <p:cNvPr id="86" name="Ellipsi 85"/>
            <p:cNvSpPr/>
            <p:nvPr/>
          </p:nvSpPr>
          <p:spPr>
            <a:xfrm>
              <a:off x="5508144" y="69954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Ekosysteemi</a:t>
              </a:r>
            </a:p>
          </p:txBody>
        </p:sp>
        <p:pic>
          <p:nvPicPr>
            <p:cNvPr id="88" name="Kuva 87"/>
            <p:cNvPicPr>
              <a:picLocks noChangeAspect="1"/>
            </p:cNvPicPr>
            <p:nvPr/>
          </p:nvPicPr>
          <p:blipFill>
            <a:blip r:embed="rId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4144" y="771550"/>
              <a:ext cx="252000" cy="252000"/>
            </a:xfrm>
            <a:prstGeom prst="rect">
              <a:avLst/>
            </a:prstGeom>
          </p:spPr>
        </p:pic>
      </p:grpSp>
      <p:grpSp>
        <p:nvGrpSpPr>
          <p:cNvPr id="90" name="Ryhmä 89"/>
          <p:cNvGrpSpPr/>
          <p:nvPr/>
        </p:nvGrpSpPr>
        <p:grpSpPr>
          <a:xfrm>
            <a:off x="5112731" y="1131590"/>
            <a:ext cx="504000" cy="504000"/>
            <a:chOff x="5508144" y="699542"/>
            <a:chExt cx="504000" cy="504000"/>
          </a:xfrm>
        </p:grpSpPr>
        <p:sp>
          <p:nvSpPr>
            <p:cNvPr id="91" name="Ellipsi 90"/>
            <p:cNvSpPr/>
            <p:nvPr/>
          </p:nvSpPr>
          <p:spPr>
            <a:xfrm>
              <a:off x="5508144" y="69954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Ekosysteemi</a:t>
              </a:r>
            </a:p>
          </p:txBody>
        </p:sp>
        <p:pic>
          <p:nvPicPr>
            <p:cNvPr id="92" name="Kuva 91"/>
            <p:cNvPicPr>
              <a:picLocks noChangeAspect="1"/>
            </p:cNvPicPr>
            <p:nvPr/>
          </p:nvPicPr>
          <p:blipFill>
            <a:blip r:embed="rId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4144" y="771550"/>
              <a:ext cx="252000" cy="252000"/>
            </a:xfrm>
            <a:prstGeom prst="rect">
              <a:avLst/>
            </a:prstGeom>
          </p:spPr>
        </p:pic>
      </p:grpSp>
      <p:grpSp>
        <p:nvGrpSpPr>
          <p:cNvPr id="93" name="Ryhmä 92"/>
          <p:cNvGrpSpPr/>
          <p:nvPr/>
        </p:nvGrpSpPr>
        <p:grpSpPr>
          <a:xfrm>
            <a:off x="5976846" y="1131590"/>
            <a:ext cx="504000" cy="504000"/>
            <a:chOff x="5508144" y="699542"/>
            <a:chExt cx="504000" cy="504000"/>
          </a:xfrm>
        </p:grpSpPr>
        <p:sp>
          <p:nvSpPr>
            <p:cNvPr id="94" name="Ellipsi 93"/>
            <p:cNvSpPr/>
            <p:nvPr/>
          </p:nvSpPr>
          <p:spPr>
            <a:xfrm>
              <a:off x="5508144" y="69954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Ekosysteemi</a:t>
              </a:r>
            </a:p>
          </p:txBody>
        </p:sp>
        <p:pic>
          <p:nvPicPr>
            <p:cNvPr id="95" name="Kuva 94"/>
            <p:cNvPicPr>
              <a:picLocks noChangeAspect="1"/>
            </p:cNvPicPr>
            <p:nvPr/>
          </p:nvPicPr>
          <p:blipFill>
            <a:blip r:embed="rId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4144" y="771550"/>
              <a:ext cx="252000" cy="252000"/>
            </a:xfrm>
            <a:prstGeom prst="rect">
              <a:avLst/>
            </a:prstGeom>
          </p:spPr>
        </p:pic>
      </p:grpSp>
      <p:grpSp>
        <p:nvGrpSpPr>
          <p:cNvPr id="96" name="Ryhmä 95"/>
          <p:cNvGrpSpPr/>
          <p:nvPr/>
        </p:nvGrpSpPr>
        <p:grpSpPr>
          <a:xfrm>
            <a:off x="6840960" y="1131590"/>
            <a:ext cx="504000" cy="504000"/>
            <a:chOff x="5508144" y="699542"/>
            <a:chExt cx="504000" cy="504000"/>
          </a:xfrm>
        </p:grpSpPr>
        <p:sp>
          <p:nvSpPr>
            <p:cNvPr id="97" name="Ellipsi 96"/>
            <p:cNvSpPr/>
            <p:nvPr/>
          </p:nvSpPr>
          <p:spPr>
            <a:xfrm>
              <a:off x="5508144" y="699542"/>
              <a:ext cx="504000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Ekosysteemi</a:t>
              </a:r>
            </a:p>
          </p:txBody>
        </p:sp>
        <p:pic>
          <p:nvPicPr>
            <p:cNvPr id="98" name="Kuva 97"/>
            <p:cNvPicPr>
              <a:picLocks noChangeAspect="1"/>
            </p:cNvPicPr>
            <p:nvPr/>
          </p:nvPicPr>
          <p:blipFill>
            <a:blip r:embed="rId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4144" y="771550"/>
              <a:ext cx="252000" cy="252000"/>
            </a:xfrm>
            <a:prstGeom prst="rect">
              <a:avLst/>
            </a:prstGeom>
          </p:spPr>
        </p:pic>
      </p:grpSp>
      <p:cxnSp>
        <p:nvCxnSpPr>
          <p:cNvPr id="101" name="Suora yhdysviiva 100"/>
          <p:cNvCxnSpPr>
            <a:stCxn id="91" idx="4"/>
            <a:endCxn id="13" idx="0"/>
          </p:cNvCxnSpPr>
          <p:nvPr/>
        </p:nvCxnSpPr>
        <p:spPr>
          <a:xfrm flipH="1">
            <a:off x="5148696" y="1635590"/>
            <a:ext cx="216035" cy="389215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uora yhdysviiva 103"/>
          <p:cNvCxnSpPr>
            <a:stCxn id="86" idx="4"/>
            <a:endCxn id="24" idx="0"/>
          </p:cNvCxnSpPr>
          <p:nvPr/>
        </p:nvCxnSpPr>
        <p:spPr>
          <a:xfrm flipH="1">
            <a:off x="4175936" y="1635590"/>
            <a:ext cx="324680" cy="1037267"/>
          </a:xfrm>
          <a:prstGeom prst="line">
            <a:avLst/>
          </a:prstGeom>
          <a:ln>
            <a:solidFill>
              <a:srgbClr val="00990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uora yhdysviiva 109"/>
          <p:cNvCxnSpPr>
            <a:stCxn id="86" idx="5"/>
            <a:endCxn id="13" idx="1"/>
          </p:cNvCxnSpPr>
          <p:nvPr/>
        </p:nvCxnSpPr>
        <p:spPr>
          <a:xfrm>
            <a:off x="4678807" y="1561781"/>
            <a:ext cx="342610" cy="515745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kstiruutu 115"/>
          <p:cNvSpPr txBox="1"/>
          <p:nvPr/>
        </p:nvSpPr>
        <p:spPr>
          <a:xfrm>
            <a:off x="3796072" y="2034144"/>
            <a:ext cx="1050288" cy="20005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>
            <a:defPPr>
              <a:defRPr lang="fi-FI"/>
            </a:defPPr>
            <a:lvl1pPr>
              <a:defRPr sz="7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Valtion TH yhteistyöryhmä</a:t>
            </a:r>
          </a:p>
        </p:txBody>
      </p:sp>
      <p:sp>
        <p:nvSpPr>
          <p:cNvPr id="117" name="Tekstiruutu 116"/>
          <p:cNvSpPr txBox="1"/>
          <p:nvPr/>
        </p:nvSpPr>
        <p:spPr>
          <a:xfrm>
            <a:off x="6696888" y="2096773"/>
            <a:ext cx="1298753" cy="20005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Valtio – kunta TH yhteistyöryhmä</a:t>
            </a:r>
          </a:p>
        </p:txBody>
      </p:sp>
      <p:sp>
        <p:nvSpPr>
          <p:cNvPr id="118" name="Tekstiruutu 117"/>
          <p:cNvSpPr txBox="1"/>
          <p:nvPr/>
        </p:nvSpPr>
        <p:spPr>
          <a:xfrm>
            <a:off x="3607434" y="2456813"/>
            <a:ext cx="532518" cy="20005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Valtion EA</a:t>
            </a:r>
          </a:p>
        </p:txBody>
      </p:sp>
      <p:sp>
        <p:nvSpPr>
          <p:cNvPr id="120" name="Tekstiruutu 119"/>
          <p:cNvSpPr txBox="1"/>
          <p:nvPr/>
        </p:nvSpPr>
        <p:spPr>
          <a:xfrm>
            <a:off x="6656443" y="3120854"/>
            <a:ext cx="986167" cy="20005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srgbClr val="A34E9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Kuntien kehittämissalkut</a:t>
            </a:r>
          </a:p>
        </p:txBody>
      </p:sp>
      <p:cxnSp>
        <p:nvCxnSpPr>
          <p:cNvPr id="121" name="Suora yhdysviiva 120"/>
          <p:cNvCxnSpPr>
            <a:stCxn id="33" idx="0"/>
            <a:endCxn id="16" idx="4"/>
          </p:cNvCxnSpPr>
          <p:nvPr/>
        </p:nvCxnSpPr>
        <p:spPr>
          <a:xfrm flipV="1">
            <a:off x="6354524" y="2384805"/>
            <a:ext cx="0" cy="504056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uora yhdysviiva 123"/>
          <p:cNvCxnSpPr>
            <a:stCxn id="63" idx="0"/>
            <a:endCxn id="13" idx="3"/>
          </p:cNvCxnSpPr>
          <p:nvPr/>
        </p:nvCxnSpPr>
        <p:spPr>
          <a:xfrm flipV="1">
            <a:off x="4212632" y="2332084"/>
            <a:ext cx="808785" cy="1825474"/>
          </a:xfrm>
          <a:prstGeom prst="line">
            <a:avLst/>
          </a:prstGeom>
          <a:ln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kstiruutu 118"/>
          <p:cNvSpPr txBox="1"/>
          <p:nvPr/>
        </p:nvSpPr>
        <p:spPr>
          <a:xfrm>
            <a:off x="5271984" y="3212089"/>
            <a:ext cx="976549" cy="20005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srgbClr val="A34E96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Valtion kehittämissalkku</a:t>
            </a:r>
          </a:p>
        </p:txBody>
      </p:sp>
      <p:cxnSp>
        <p:nvCxnSpPr>
          <p:cNvPr id="129" name="Suora yhdysviiva 128"/>
          <p:cNvCxnSpPr>
            <a:stCxn id="91" idx="5"/>
            <a:endCxn id="16" idx="1"/>
          </p:cNvCxnSpPr>
          <p:nvPr/>
        </p:nvCxnSpPr>
        <p:spPr>
          <a:xfrm>
            <a:off x="5542922" y="1561781"/>
            <a:ext cx="684323" cy="515745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uora yhdysviiva 131"/>
          <p:cNvCxnSpPr>
            <a:stCxn id="94" idx="4"/>
            <a:endCxn id="16" idx="0"/>
          </p:cNvCxnSpPr>
          <p:nvPr/>
        </p:nvCxnSpPr>
        <p:spPr>
          <a:xfrm>
            <a:off x="6228846" y="1635590"/>
            <a:ext cx="125678" cy="389215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uora yhdysviiva 134"/>
          <p:cNvCxnSpPr>
            <a:stCxn id="97" idx="3"/>
            <a:endCxn id="16" idx="7"/>
          </p:cNvCxnSpPr>
          <p:nvPr/>
        </p:nvCxnSpPr>
        <p:spPr>
          <a:xfrm flipH="1">
            <a:off x="6481803" y="1561781"/>
            <a:ext cx="432966" cy="515745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Ryhmä 44"/>
          <p:cNvGrpSpPr/>
          <p:nvPr/>
        </p:nvGrpSpPr>
        <p:grpSpPr>
          <a:xfrm>
            <a:off x="307255" y="3364418"/>
            <a:ext cx="360000" cy="360000"/>
            <a:chOff x="307255" y="3364418"/>
            <a:chExt cx="360000" cy="360000"/>
          </a:xfrm>
        </p:grpSpPr>
        <p:sp>
          <p:nvSpPr>
            <p:cNvPr id="138" name="Ellipsi 137"/>
            <p:cNvSpPr/>
            <p:nvPr/>
          </p:nvSpPr>
          <p:spPr>
            <a:xfrm>
              <a:off x="307255" y="336441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500" b="0" i="0" u="none" strike="noStrike" kern="1200" cap="none" spc="0" normalizeH="0" baseline="0" noProof="0" dirty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39" name="Kuva 138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7255" y="3454418"/>
              <a:ext cx="180000" cy="180000"/>
            </a:xfrm>
            <a:prstGeom prst="rect">
              <a:avLst/>
            </a:prstGeom>
          </p:spPr>
        </p:pic>
      </p:grpSp>
      <p:sp>
        <p:nvSpPr>
          <p:cNvPr id="140" name="Ellipsi 139"/>
          <p:cNvSpPr/>
          <p:nvPr/>
        </p:nvSpPr>
        <p:spPr>
          <a:xfrm>
            <a:off x="307255" y="4012490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500" b="1" i="0" u="none" strike="noStrike" kern="1200" cap="none" spc="0" normalizeH="0" baseline="0" noProof="0" dirty="0">
              <a:ln>
                <a:noFill/>
              </a:ln>
              <a:solidFill>
                <a:srgbClr val="304E8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41" name="Kuva 140"/>
          <p:cNvPicPr>
            <a:picLocks noChangeAspect="1"/>
          </p:cNvPicPr>
          <p:nvPr/>
        </p:nvPicPr>
        <p:blipFill>
          <a:blip r:embed="rId3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255" y="4102490"/>
            <a:ext cx="180000" cy="180000"/>
          </a:xfrm>
          <a:prstGeom prst="rect">
            <a:avLst/>
          </a:prstGeom>
        </p:spPr>
      </p:pic>
      <p:cxnSp>
        <p:nvCxnSpPr>
          <p:cNvPr id="142" name="Suora yhdysviiva 141"/>
          <p:cNvCxnSpPr/>
          <p:nvPr/>
        </p:nvCxnSpPr>
        <p:spPr>
          <a:xfrm flipH="1">
            <a:off x="235247" y="3832180"/>
            <a:ext cx="4681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uora yhdysviiva 143"/>
          <p:cNvCxnSpPr/>
          <p:nvPr/>
        </p:nvCxnSpPr>
        <p:spPr>
          <a:xfrm flipH="1">
            <a:off x="235247" y="4552260"/>
            <a:ext cx="4681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kstiruutu 144"/>
          <p:cNvSpPr txBox="1"/>
          <p:nvPr/>
        </p:nvSpPr>
        <p:spPr>
          <a:xfrm>
            <a:off x="687371" y="3436696"/>
            <a:ext cx="1075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Asetettava ryhmä</a:t>
            </a:r>
          </a:p>
        </p:txBody>
      </p:sp>
      <p:sp>
        <p:nvSpPr>
          <p:cNvPr id="146" name="Tekstiruutu 145"/>
          <p:cNvSpPr txBox="1"/>
          <p:nvPr/>
        </p:nvSpPr>
        <p:spPr>
          <a:xfrm>
            <a:off x="687371" y="4084768"/>
            <a:ext cx="6799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Verkosto</a:t>
            </a:r>
          </a:p>
        </p:txBody>
      </p:sp>
      <p:sp>
        <p:nvSpPr>
          <p:cNvPr id="147" name="Tekstiruutu 146"/>
          <p:cNvSpPr txBox="1"/>
          <p:nvPr/>
        </p:nvSpPr>
        <p:spPr>
          <a:xfrm>
            <a:off x="687371" y="3724458"/>
            <a:ext cx="11833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Hierarkkinen ohjaus</a:t>
            </a:r>
          </a:p>
        </p:txBody>
      </p:sp>
      <p:sp>
        <p:nvSpPr>
          <p:cNvPr id="148" name="Tekstiruutu 147"/>
          <p:cNvSpPr txBox="1"/>
          <p:nvPr/>
        </p:nvSpPr>
        <p:spPr>
          <a:xfrm>
            <a:off x="687371" y="4444538"/>
            <a:ext cx="12923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 Ei-hierarkkinen ohjaus</a:t>
            </a:r>
          </a:p>
        </p:txBody>
      </p:sp>
      <p:grpSp>
        <p:nvGrpSpPr>
          <p:cNvPr id="99" name="Ryhmä 98"/>
          <p:cNvGrpSpPr/>
          <p:nvPr/>
        </p:nvGrpSpPr>
        <p:grpSpPr>
          <a:xfrm>
            <a:off x="3995936" y="3464945"/>
            <a:ext cx="360000" cy="360000"/>
            <a:chOff x="7020272" y="2139702"/>
            <a:chExt cx="360000" cy="360000"/>
          </a:xfrm>
        </p:grpSpPr>
        <p:sp>
          <p:nvSpPr>
            <p:cNvPr id="102" name="Ellipsi 101"/>
            <p:cNvSpPr/>
            <p:nvPr/>
          </p:nvSpPr>
          <p:spPr>
            <a:xfrm>
              <a:off x="7020272" y="213970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Titu</a:t>
              </a:r>
              <a:endParaRPr kumimoji="0" lang="fi-FI" sz="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03" name="Kuva 102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0392" y="2179395"/>
              <a:ext cx="180000" cy="180000"/>
            </a:xfrm>
            <a:prstGeom prst="rect">
              <a:avLst/>
            </a:prstGeom>
          </p:spPr>
        </p:pic>
      </p:grpSp>
      <p:cxnSp>
        <p:nvCxnSpPr>
          <p:cNvPr id="20" name="Suora yhdysviiva 19"/>
          <p:cNvCxnSpPr/>
          <p:nvPr/>
        </p:nvCxnSpPr>
        <p:spPr>
          <a:xfrm flipV="1">
            <a:off x="539552" y="1923678"/>
            <a:ext cx="817200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Nuoli oikealle 21"/>
          <p:cNvSpPr/>
          <p:nvPr/>
        </p:nvSpPr>
        <p:spPr>
          <a:xfrm rot="16200000">
            <a:off x="2997536" y="1213311"/>
            <a:ext cx="79208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Edellytykset</a:t>
            </a:r>
          </a:p>
        </p:txBody>
      </p:sp>
      <p:sp>
        <p:nvSpPr>
          <p:cNvPr id="105" name="Nuoli oikealle 104"/>
          <p:cNvSpPr/>
          <p:nvPr/>
        </p:nvSpPr>
        <p:spPr>
          <a:xfrm rot="5400000">
            <a:off x="2046891" y="3100059"/>
            <a:ext cx="2693377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Organisointi</a:t>
            </a:r>
          </a:p>
        </p:txBody>
      </p:sp>
      <p:grpSp>
        <p:nvGrpSpPr>
          <p:cNvPr id="106" name="Ryhmä 105"/>
          <p:cNvGrpSpPr/>
          <p:nvPr/>
        </p:nvGrpSpPr>
        <p:grpSpPr>
          <a:xfrm>
            <a:off x="7308344" y="3464945"/>
            <a:ext cx="360000" cy="360000"/>
            <a:chOff x="7020272" y="2139702"/>
            <a:chExt cx="360000" cy="360000"/>
          </a:xfrm>
        </p:grpSpPr>
        <p:sp>
          <p:nvSpPr>
            <p:cNvPr id="108" name="Ellipsi 107"/>
            <p:cNvSpPr/>
            <p:nvPr/>
          </p:nvSpPr>
          <p:spPr>
            <a:xfrm>
              <a:off x="7020272" y="2139702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Titu</a:t>
              </a:r>
              <a:endParaRPr kumimoji="0" lang="fi-FI" sz="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09" name="Kuva 108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0392" y="2179395"/>
              <a:ext cx="180000" cy="180000"/>
            </a:xfrm>
            <a:prstGeom prst="rect">
              <a:avLst/>
            </a:prstGeom>
          </p:spPr>
        </p:pic>
      </p:grpSp>
      <p:sp>
        <p:nvSpPr>
          <p:cNvPr id="111" name="Tekstiruutu 110"/>
          <p:cNvSpPr txBox="1"/>
          <p:nvPr/>
        </p:nvSpPr>
        <p:spPr>
          <a:xfrm>
            <a:off x="7639882" y="2528821"/>
            <a:ext cx="872355" cy="20005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Kuntien KA yhteistyö</a:t>
            </a:r>
          </a:p>
        </p:txBody>
      </p:sp>
      <p:cxnSp>
        <p:nvCxnSpPr>
          <p:cNvPr id="112" name="Suora yhdysviiva 111"/>
          <p:cNvCxnSpPr>
            <a:stCxn id="102" idx="0"/>
            <a:endCxn id="24" idx="4"/>
          </p:cNvCxnSpPr>
          <p:nvPr/>
        </p:nvCxnSpPr>
        <p:spPr>
          <a:xfrm flipV="1">
            <a:off x="4175936" y="3032857"/>
            <a:ext cx="0" cy="432088"/>
          </a:xfrm>
          <a:prstGeom prst="line">
            <a:avLst/>
          </a:prstGeom>
          <a:ln>
            <a:solidFill>
              <a:srgbClr val="0099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uora yhdysviiva 112"/>
          <p:cNvCxnSpPr>
            <a:stCxn id="36" idx="2"/>
            <a:endCxn id="102" idx="6"/>
          </p:cNvCxnSpPr>
          <p:nvPr/>
        </p:nvCxnSpPr>
        <p:spPr>
          <a:xfrm flipH="1">
            <a:off x="4355936" y="3644945"/>
            <a:ext cx="612760" cy="0"/>
          </a:xfrm>
          <a:prstGeom prst="line">
            <a:avLst/>
          </a:prstGeom>
          <a:ln>
            <a:solidFill>
              <a:srgbClr val="FF000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uora yhdysviiva 113"/>
          <p:cNvCxnSpPr>
            <a:stCxn id="109" idx="0"/>
            <a:endCxn id="27" idx="4"/>
          </p:cNvCxnSpPr>
          <p:nvPr/>
        </p:nvCxnSpPr>
        <p:spPr>
          <a:xfrm flipH="1" flipV="1">
            <a:off x="7488344" y="3032857"/>
            <a:ext cx="120" cy="471781"/>
          </a:xfrm>
          <a:prstGeom prst="line">
            <a:avLst/>
          </a:prstGeom>
          <a:ln>
            <a:solidFill>
              <a:srgbClr val="00990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uora yhdysviiva 114"/>
          <p:cNvCxnSpPr/>
          <p:nvPr/>
        </p:nvCxnSpPr>
        <p:spPr>
          <a:xfrm flipH="1" flipV="1">
            <a:off x="2339752" y="1994836"/>
            <a:ext cx="1" cy="26651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uora yhdysviiva 121"/>
          <p:cNvCxnSpPr/>
          <p:nvPr/>
        </p:nvCxnSpPr>
        <p:spPr>
          <a:xfrm flipH="1" flipV="1">
            <a:off x="2339752" y="986724"/>
            <a:ext cx="1" cy="828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kstiruutu 122"/>
          <p:cNvSpPr txBox="1"/>
          <p:nvPr/>
        </p:nvSpPr>
        <p:spPr>
          <a:xfrm rot="16200000">
            <a:off x="1476855" y="3147196"/>
            <a:ext cx="15103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Työryhmän suunnittelukohde</a:t>
            </a:r>
          </a:p>
        </p:txBody>
      </p:sp>
      <p:sp>
        <p:nvSpPr>
          <p:cNvPr id="125" name="Tekstiruutu 124"/>
          <p:cNvSpPr txBox="1"/>
          <p:nvPr/>
        </p:nvSpPr>
        <p:spPr>
          <a:xfrm rot="16200000">
            <a:off x="1514526" y="1419003"/>
            <a:ext cx="14350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Linkitysten muodostaminen</a:t>
            </a:r>
          </a:p>
        </p:txBody>
      </p:sp>
      <p:grpSp>
        <p:nvGrpSpPr>
          <p:cNvPr id="126" name="Ryhmä 125"/>
          <p:cNvGrpSpPr/>
          <p:nvPr/>
        </p:nvGrpSpPr>
        <p:grpSpPr>
          <a:xfrm>
            <a:off x="6174524" y="4157558"/>
            <a:ext cx="360000" cy="358408"/>
            <a:chOff x="7884416" y="2787774"/>
            <a:chExt cx="432000" cy="432000"/>
          </a:xfrm>
        </p:grpSpPr>
        <p:sp>
          <p:nvSpPr>
            <p:cNvPr id="127" name="Ellipsi 126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Palvelut</a:t>
              </a:r>
            </a:p>
          </p:txBody>
        </p:sp>
        <p:pic>
          <p:nvPicPr>
            <p:cNvPr id="128" name="Kuva 127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0416" y="2839579"/>
              <a:ext cx="180000" cy="180000"/>
            </a:xfrm>
            <a:prstGeom prst="rect">
              <a:avLst/>
            </a:prstGeom>
          </p:spPr>
        </p:pic>
      </p:grpSp>
      <p:grpSp>
        <p:nvGrpSpPr>
          <p:cNvPr id="130" name="Ryhmä 129"/>
          <p:cNvGrpSpPr/>
          <p:nvPr/>
        </p:nvGrpSpPr>
        <p:grpSpPr>
          <a:xfrm>
            <a:off x="7236336" y="4157558"/>
            <a:ext cx="360000" cy="358408"/>
            <a:chOff x="7884416" y="2787774"/>
            <a:chExt cx="432000" cy="432000"/>
          </a:xfrm>
        </p:grpSpPr>
        <p:sp>
          <p:nvSpPr>
            <p:cNvPr id="131" name="Ellipsi 130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Tuotanto</a:t>
              </a:r>
            </a:p>
          </p:txBody>
        </p:sp>
        <p:pic>
          <p:nvPicPr>
            <p:cNvPr id="133" name="Kuva 132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10416" y="2839579"/>
              <a:ext cx="180000" cy="180000"/>
            </a:xfrm>
            <a:prstGeom prst="rect">
              <a:avLst/>
            </a:prstGeom>
          </p:spPr>
        </p:pic>
      </p:grpSp>
      <p:cxnSp>
        <p:nvCxnSpPr>
          <p:cNvPr id="134" name="Suora yhdysviiva 133"/>
          <p:cNvCxnSpPr>
            <a:stCxn id="127" idx="0"/>
            <a:endCxn id="39" idx="4"/>
          </p:cNvCxnSpPr>
          <p:nvPr/>
        </p:nvCxnSpPr>
        <p:spPr>
          <a:xfrm flipV="1">
            <a:off x="6354524" y="3824945"/>
            <a:ext cx="0" cy="332613"/>
          </a:xfrm>
          <a:prstGeom prst="line">
            <a:avLst/>
          </a:prstGeom>
          <a:ln>
            <a:solidFill>
              <a:schemeClr val="accent2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uora yhdysviiva 135"/>
          <p:cNvCxnSpPr>
            <a:stCxn id="108" idx="2"/>
            <a:endCxn id="39" idx="6"/>
          </p:cNvCxnSpPr>
          <p:nvPr/>
        </p:nvCxnSpPr>
        <p:spPr>
          <a:xfrm flipH="1">
            <a:off x="6534524" y="3644945"/>
            <a:ext cx="773820" cy="0"/>
          </a:xfrm>
          <a:prstGeom prst="line">
            <a:avLst/>
          </a:prstGeom>
          <a:ln>
            <a:solidFill>
              <a:srgbClr val="FF000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uora yhdysviiva 136"/>
          <p:cNvCxnSpPr>
            <a:stCxn id="16" idx="5"/>
            <a:endCxn id="131" idx="0"/>
          </p:cNvCxnSpPr>
          <p:nvPr/>
        </p:nvCxnSpPr>
        <p:spPr>
          <a:xfrm>
            <a:off x="6481803" y="2332084"/>
            <a:ext cx="934533" cy="1825474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uora yhdysviiva 142"/>
          <p:cNvCxnSpPr>
            <a:stCxn id="33" idx="5"/>
            <a:endCxn id="131" idx="1"/>
          </p:cNvCxnSpPr>
          <p:nvPr/>
        </p:nvCxnSpPr>
        <p:spPr>
          <a:xfrm>
            <a:off x="6481803" y="3196140"/>
            <a:ext cx="807254" cy="1013906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uora yhdysviiva 148"/>
          <p:cNvCxnSpPr>
            <a:stCxn id="94" idx="3"/>
            <a:endCxn id="13" idx="7"/>
          </p:cNvCxnSpPr>
          <p:nvPr/>
        </p:nvCxnSpPr>
        <p:spPr>
          <a:xfrm flipH="1">
            <a:off x="5275975" y="1561781"/>
            <a:ext cx="774680" cy="515745"/>
          </a:xfrm>
          <a:prstGeom prst="line">
            <a:avLst/>
          </a:prstGeom>
          <a:ln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uora yhdysviiva 149"/>
          <p:cNvCxnSpPr>
            <a:stCxn id="97" idx="5"/>
            <a:endCxn id="27" idx="0"/>
          </p:cNvCxnSpPr>
          <p:nvPr/>
        </p:nvCxnSpPr>
        <p:spPr>
          <a:xfrm>
            <a:off x="7271151" y="1561781"/>
            <a:ext cx="217193" cy="1111076"/>
          </a:xfrm>
          <a:prstGeom prst="line">
            <a:avLst/>
          </a:prstGeom>
          <a:ln>
            <a:solidFill>
              <a:srgbClr val="00990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Ryhmä 20"/>
          <p:cNvGrpSpPr/>
          <p:nvPr/>
        </p:nvGrpSpPr>
        <p:grpSpPr>
          <a:xfrm>
            <a:off x="179512" y="618761"/>
            <a:ext cx="7573164" cy="2331021"/>
            <a:chOff x="179512" y="618761"/>
            <a:chExt cx="7573164" cy="2331021"/>
          </a:xfrm>
        </p:grpSpPr>
        <p:sp>
          <p:nvSpPr>
            <p:cNvPr id="18" name="Suorakulmio 17"/>
            <p:cNvSpPr/>
            <p:nvPr/>
          </p:nvSpPr>
          <p:spPr>
            <a:xfrm>
              <a:off x="179512" y="809221"/>
              <a:ext cx="1304996" cy="2140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" name="Pyöristetty kuvatekstisuorakulmio 2"/>
            <p:cNvSpPr/>
            <p:nvPr/>
          </p:nvSpPr>
          <p:spPr>
            <a:xfrm>
              <a:off x="264924" y="864369"/>
              <a:ext cx="1080120" cy="367526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Palvelutuotannon ohjaus turha tässä kuvassa: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1" name="Pyöristetty kuvatekstisuorakulmio 150"/>
            <p:cNvSpPr/>
            <p:nvPr/>
          </p:nvSpPr>
          <p:spPr>
            <a:xfrm>
              <a:off x="261367" y="1311321"/>
              <a:ext cx="1080120" cy="367526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Palveluiden tulee toimia kuten luvattu (seuranta)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2" name="Pyöristetty kuvatekstisuorakulmio 151"/>
            <p:cNvSpPr/>
            <p:nvPr/>
          </p:nvSpPr>
          <p:spPr>
            <a:xfrm>
              <a:off x="254596" y="1751271"/>
              <a:ext cx="1080120" cy="453534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Asiakkaat määrittelevät palveluiden kehittämistarpeet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3" name="Pyöristetty kuvatekstisuorakulmio 152"/>
            <p:cNvSpPr/>
            <p:nvPr/>
          </p:nvSpPr>
          <p:spPr>
            <a:xfrm>
              <a:off x="254596" y="2278687"/>
              <a:ext cx="1080120" cy="574169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Palveluiden uudet ominaisuudet aikaansaavat toiminnan kehittämistarpeen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6" name="Pyöristetty kuvatekstisuorakulmio 165"/>
            <p:cNvSpPr/>
            <p:nvPr/>
          </p:nvSpPr>
          <p:spPr>
            <a:xfrm>
              <a:off x="2914933" y="624122"/>
              <a:ext cx="2233667" cy="240247"/>
            </a:xfrm>
            <a:prstGeom prst="wedgeRoundRectCallout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Tässä rakennelmassa perinteiden havinaa!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Hierarkiaa, valvontaa ja kontrollointia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7" name="Pyöristetty kuvatekstisuorakulmio 166"/>
            <p:cNvSpPr/>
            <p:nvPr/>
          </p:nvSpPr>
          <p:spPr>
            <a:xfrm>
              <a:off x="5519009" y="618761"/>
              <a:ext cx="2233667" cy="240247"/>
            </a:xfrm>
            <a:prstGeom prst="wedgeRoundRectCallout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Ryhmien tarkoitus ja tehtävät määrittelevät aseman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55" name="Ryhmä 154"/>
          <p:cNvGrpSpPr/>
          <p:nvPr/>
        </p:nvGrpSpPr>
        <p:grpSpPr>
          <a:xfrm>
            <a:off x="7789822" y="2458849"/>
            <a:ext cx="1304996" cy="2140561"/>
            <a:chOff x="179512" y="809221"/>
            <a:chExt cx="1304996" cy="2140561"/>
          </a:xfrm>
        </p:grpSpPr>
        <p:sp>
          <p:nvSpPr>
            <p:cNvPr id="156" name="Suorakulmio 155"/>
            <p:cNvSpPr/>
            <p:nvPr/>
          </p:nvSpPr>
          <p:spPr>
            <a:xfrm>
              <a:off x="179512" y="809221"/>
              <a:ext cx="1304996" cy="2140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7" name="Pyöristetty kuvatekstisuorakulmio 156"/>
            <p:cNvSpPr/>
            <p:nvPr/>
          </p:nvSpPr>
          <p:spPr>
            <a:xfrm>
              <a:off x="264924" y="864369"/>
              <a:ext cx="1080120" cy="367526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Muutosvaikutuksen laadinta laajemmalla porukalla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8" name="Pyöristetty kuvatekstisuorakulmio 157"/>
            <p:cNvSpPr/>
            <p:nvPr/>
          </p:nvSpPr>
          <p:spPr>
            <a:xfrm>
              <a:off x="261367" y="1311321"/>
              <a:ext cx="1080120" cy="367526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Muutosvaikutusten arviointi keskeisessä roolissa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9" name="Pyöristetty kuvatekstisuorakulmio 158"/>
            <p:cNvSpPr/>
            <p:nvPr/>
          </p:nvSpPr>
          <p:spPr>
            <a:xfrm>
              <a:off x="254596" y="1751271"/>
              <a:ext cx="1080120" cy="453534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Hankkeiden ideointi avoimessa ryhmässä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0" name="Pyöristetty kuvatekstisuorakulmio 159"/>
            <p:cNvSpPr/>
            <p:nvPr/>
          </p:nvSpPr>
          <p:spPr>
            <a:xfrm>
              <a:off x="254596" y="2278687"/>
              <a:ext cx="1080120" cy="574169"/>
            </a:xfrm>
            <a:prstGeom prst="wedgeRoundRectCallout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7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Oltava vahvat peruslinjaukset, joita noudatetaan</a:t>
              </a:r>
              <a:endParaRPr kumimoji="0" lang="fi-FI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5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FC3258-5D17-46B5-A574-B57674DB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76" y="-20538"/>
            <a:ext cx="7956440" cy="648072"/>
          </a:xfrm>
        </p:spPr>
        <p:txBody>
          <a:bodyPr>
            <a:noAutofit/>
          </a:bodyPr>
          <a:lstStyle/>
          <a:p>
            <a:r>
              <a:rPr lang="fi-FI" sz="2400" dirty="0"/>
              <a:t>Pohdittavaa: Miten yhteistyötä tässä kokonaisuudessa johdetaan?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7EAAFC-8A67-45EE-923C-181FCCA52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591530"/>
            <a:ext cx="8244472" cy="342038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fi-FI" sz="1400" b="1" dirty="0"/>
              <a:t>1. Miten ekosysteemien tms. muodostamaa kokonaisuutta ohjataan? 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Miten tehdään linjauksia ”ylhäältä alas”?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Rahoituksen ohjaaminen ja hankkeiden asettaminen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Päätöksenteko ja ohjaus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Tiedonhallintalautakunnan työ (”ohjaa, opastaa ja valvoo”)</a:t>
            </a:r>
          </a:p>
          <a:p>
            <a:pPr marL="0" indent="0">
              <a:spcAft>
                <a:spcPts val="300"/>
              </a:spcAft>
              <a:buNone/>
            </a:pPr>
            <a:endParaRPr lang="fi-FI" sz="800" dirty="0"/>
          </a:p>
          <a:p>
            <a:pPr marL="0" indent="0">
              <a:spcAft>
                <a:spcPts val="300"/>
              </a:spcAft>
              <a:buNone/>
            </a:pPr>
            <a:r>
              <a:rPr lang="fi-FI" sz="1400" b="1" dirty="0"/>
              <a:t>2. Miten yhteistyötä johdetaan verkostomaisesti ”alhaalta ylös”? 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Miten ”ekosysteemien” sisäinen ja välinen yhteistyö kehkeytyy ja miten tätä tuetaan?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Miten yhteistyöverkosto toimii oppimisverkostona?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Yhteistyöverkoston toiminta rahoitusesitysten, hankkeiden, päätöksenteon ja ohjauksen valmistelijana (syötteet Tiedonhallintalautakunnalle)?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Minkälaista johtamista, koordinointia ja fasilitointia tarvitaan? 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Minkälaisia toimijoita, kyvykkyyksiä ja yhteistyön alustoja tarvitaan?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Miten toimijat kutsutaan mukaan (asettaminen, vapaa osallistuminen, jotain muuta?)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Minkälaisilla askeleilla toimiva tulevaisuuden malli saadaan vähitellen muodostettua?</a:t>
            </a:r>
          </a:p>
          <a:p>
            <a:pPr>
              <a:spcAft>
                <a:spcPts val="300"/>
              </a:spcAft>
            </a:pPr>
            <a:r>
              <a:rPr lang="fi-FI" sz="1400" dirty="0"/>
              <a:t>VM:n toiminta sihteeristönä (vrt. Tiedonhallintalautakunnan lausunnolla oleva toimintamalli)</a:t>
            </a:r>
          </a:p>
          <a:p>
            <a:pPr marL="0" indent="0">
              <a:spcAft>
                <a:spcPts val="300"/>
              </a:spcAft>
              <a:buNone/>
            </a:pPr>
            <a:endParaRPr lang="fi-FI" sz="700" dirty="0"/>
          </a:p>
          <a:p>
            <a:pPr marL="0" indent="0">
              <a:spcAft>
                <a:spcPts val="300"/>
              </a:spcAft>
              <a:buNone/>
            </a:pPr>
            <a:r>
              <a:rPr lang="fi-FI" sz="1400" b="1" dirty="0"/>
              <a:t>3. Miten kokonaisuuden ohjaus (ylhäältä alas) ja kehkeytyminen (alhaalta ylös) sovitetaan yhteen?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C5FB92-D2A2-4175-B424-1003ECD1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D72BAF-8CDA-4878-B74D-CAA2BE485765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304E8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yöristetty kuvatekstisuorakulmio 6"/>
          <p:cNvSpPr/>
          <p:nvPr/>
        </p:nvSpPr>
        <p:spPr>
          <a:xfrm>
            <a:off x="6463856" y="474385"/>
            <a:ext cx="2176152" cy="297165"/>
          </a:xfrm>
          <a:prstGeom prst="wedgeRoundRectCallout">
            <a:avLst>
              <a:gd name="adj1" fmla="val -55049"/>
              <a:gd name="adj2" fmla="val -7833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Mikä ’tarve’ ohjata </a:t>
            </a:r>
            <a:r>
              <a:rPr kumimoji="0" lang="fi-FI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esim</a:t>
            </a: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VM:stä käsin?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Osallisten muodostamat tavoitteet ohjaavat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yöristetty kuvatekstisuorakulmio 7"/>
          <p:cNvSpPr/>
          <p:nvPr/>
        </p:nvSpPr>
        <p:spPr>
          <a:xfrm>
            <a:off x="6372200" y="888695"/>
            <a:ext cx="2267808" cy="233762"/>
          </a:xfrm>
          <a:prstGeom prst="wedgeRoundRectCallout">
            <a:avLst>
              <a:gd name="adj1" fmla="val -55682"/>
              <a:gd name="adj2" fmla="val -4557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Linjaukset ja ohjeet tarpeiden mukaisesti</a:t>
            </a:r>
            <a:b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(alhaalta ylös ja takaisin)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yöristetty kuvatekstisuorakulmio 8"/>
          <p:cNvSpPr/>
          <p:nvPr/>
        </p:nvSpPr>
        <p:spPr>
          <a:xfrm>
            <a:off x="6588224" y="1226304"/>
            <a:ext cx="2087344" cy="301664"/>
          </a:xfrm>
          <a:prstGeom prst="wedgeRoundRectCallout">
            <a:avLst>
              <a:gd name="adj1" fmla="val -54001"/>
              <a:gd name="adj2" fmla="val -15445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Rahoitus ja resurssit asetettujen painopisteiden mukaisesti. Raportointi rahoittajalle.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Pyöristetty kuvatekstisuorakulmio 9"/>
          <p:cNvSpPr/>
          <p:nvPr/>
        </p:nvSpPr>
        <p:spPr>
          <a:xfrm>
            <a:off x="6472506" y="1601851"/>
            <a:ext cx="2203061" cy="331068"/>
          </a:xfrm>
          <a:prstGeom prst="wedgeRoundRectCallout">
            <a:avLst>
              <a:gd name="adj1" fmla="val -57595"/>
              <a:gd name="adj2" fmla="val -24305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Muutosarviointien käsittelijät ja lausujat tärkeässä asemassa 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Pyöristetty kuvatekstisuorakulmio 10"/>
          <p:cNvSpPr/>
          <p:nvPr/>
        </p:nvSpPr>
        <p:spPr>
          <a:xfrm>
            <a:off x="5940153" y="1982722"/>
            <a:ext cx="1008111" cy="300996"/>
          </a:xfrm>
          <a:prstGeom prst="wedgeRoundRectCallou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Verkostojohtaminen tapahtuu verkostossa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Pyöristetty kuvatekstisuorakulmio 11"/>
          <p:cNvSpPr/>
          <p:nvPr/>
        </p:nvSpPr>
        <p:spPr>
          <a:xfrm>
            <a:off x="7020272" y="1978725"/>
            <a:ext cx="2016223" cy="359706"/>
          </a:xfrm>
          <a:prstGeom prst="wedgeRoundRectCallout">
            <a:avLst>
              <a:gd name="adj1" fmla="val -53227"/>
              <a:gd name="adj2" fmla="val 49790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Verkostoa tarvitaan hankkeiden muodostamisessa. Toteutukset joko verkostona tai projekteina. Verkosto </a:t>
            </a:r>
            <a:r>
              <a:rPr kumimoji="0" lang="fi-FI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ohrynä</a:t>
            </a: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Pyöristetty kuvatekstisuorakulmio 12"/>
          <p:cNvSpPr/>
          <p:nvPr/>
        </p:nvSpPr>
        <p:spPr>
          <a:xfrm>
            <a:off x="7570055" y="2397454"/>
            <a:ext cx="1368153" cy="216539"/>
          </a:xfrm>
          <a:prstGeom prst="wedgeRoundRectCallout">
            <a:avLst>
              <a:gd name="adj1" fmla="val -55682"/>
              <a:gd name="adj2" fmla="val -27989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Verkostojohtamisen keinoin (</a:t>
            </a:r>
            <a:r>
              <a:rPr kumimoji="0" lang="fi-FI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fasilitointi</a:t>
            </a: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Pyöristetty kuvatekstisuorakulmio 13"/>
          <p:cNvSpPr/>
          <p:nvPr/>
        </p:nvSpPr>
        <p:spPr>
          <a:xfrm>
            <a:off x="4821233" y="2624971"/>
            <a:ext cx="2646577" cy="131046"/>
          </a:xfrm>
          <a:prstGeom prst="wedgeRoundRectCallout">
            <a:avLst>
              <a:gd name="adj1" fmla="val -52175"/>
              <a:gd name="adj2" fmla="val -17245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Jos yhteistyö verkostossa toimii, oppimiselta ei voi välttyä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Pyöristetty kuvatekstisuorakulmio 14"/>
          <p:cNvSpPr/>
          <p:nvPr/>
        </p:nvSpPr>
        <p:spPr>
          <a:xfrm>
            <a:off x="5104353" y="3023202"/>
            <a:ext cx="1368153" cy="216539"/>
          </a:xfrm>
          <a:prstGeom prst="wedgeRoundRectCallout">
            <a:avLst>
              <a:gd name="adj1" fmla="val -54250"/>
              <a:gd name="adj2" fmla="val -12907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Yhteistyöverkostoa tarvitaan muissakin toimissa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Pyöristetty kuvatekstisuorakulmio 15"/>
          <p:cNvSpPr/>
          <p:nvPr/>
        </p:nvSpPr>
        <p:spPr>
          <a:xfrm>
            <a:off x="5632229" y="3302277"/>
            <a:ext cx="3278093" cy="185416"/>
          </a:xfrm>
          <a:prstGeom prst="wedgeRoundRectCallout">
            <a:avLst>
              <a:gd name="adj1" fmla="val -51716"/>
              <a:gd name="adj2" fmla="val -18519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Verkostojohtaminen on ennen kaikkea yhteistyön mahdollistamista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Pyöristetty kuvatekstisuorakulmio 16"/>
          <p:cNvSpPr/>
          <p:nvPr/>
        </p:nvSpPr>
        <p:spPr>
          <a:xfrm>
            <a:off x="7574036" y="3533262"/>
            <a:ext cx="1368153" cy="216539"/>
          </a:xfrm>
          <a:prstGeom prst="wedgeRoundRectCallout">
            <a:avLst>
              <a:gd name="adj1" fmla="val -53773"/>
              <a:gd name="adj2" fmla="val -15923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Alustat verkostoiden toiveista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Pyöristetty kuvatekstisuorakulmio 17"/>
          <p:cNvSpPr/>
          <p:nvPr/>
        </p:nvSpPr>
        <p:spPr>
          <a:xfrm>
            <a:off x="6231462" y="3533262"/>
            <a:ext cx="1047393" cy="216539"/>
          </a:xfrm>
          <a:prstGeom prst="wedgeRoundRectCallout">
            <a:avLst>
              <a:gd name="adj1" fmla="val -57625"/>
              <a:gd name="adj2" fmla="val -21956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Verkoston tarkoitus määrittelee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Pyöristetty kuvatekstisuorakulmio 18"/>
          <p:cNvSpPr/>
          <p:nvPr/>
        </p:nvSpPr>
        <p:spPr>
          <a:xfrm>
            <a:off x="7506104" y="3807439"/>
            <a:ext cx="1368152" cy="216539"/>
          </a:xfrm>
          <a:prstGeom prst="wedgeRoundRectCallout">
            <a:avLst>
              <a:gd name="adj1" fmla="val -52341"/>
              <a:gd name="adj2" fmla="val -15924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Periaatteessa ’verkostoja’ ei aseteta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Pyöristetty kuvatekstisuorakulmio 19"/>
          <p:cNvSpPr/>
          <p:nvPr/>
        </p:nvSpPr>
        <p:spPr>
          <a:xfrm>
            <a:off x="7551932" y="4069547"/>
            <a:ext cx="1368152" cy="216539"/>
          </a:xfrm>
          <a:prstGeom prst="wedgeRoundRectCallout">
            <a:avLst>
              <a:gd name="adj1" fmla="val -52818"/>
              <a:gd name="adj2" fmla="val -31005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Eteenpäin suuntautuvilla askelilla </a:t>
            </a: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yöristetty kuvatekstisuorakulmio 20"/>
          <p:cNvSpPr/>
          <p:nvPr/>
        </p:nvSpPr>
        <p:spPr>
          <a:xfrm>
            <a:off x="2123728" y="4866738"/>
            <a:ext cx="2880320" cy="174370"/>
          </a:xfrm>
          <a:prstGeom prst="wedgeRoundRectCallou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Kummallekin oma paikkansa tarkoituksen ja roolin mukaisesti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Pyöristetty kuvatekstisuorakulmio 21"/>
          <p:cNvSpPr/>
          <p:nvPr/>
        </p:nvSpPr>
        <p:spPr>
          <a:xfrm>
            <a:off x="8112034" y="4369615"/>
            <a:ext cx="830155" cy="497123"/>
          </a:xfrm>
          <a:prstGeom prst="wedgeRoundRectCallout">
            <a:avLst>
              <a:gd name="adj1" fmla="val -59385"/>
              <a:gd name="adj2" fmla="val -34725"/>
              <a:gd name="adj3" fmla="val 16667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Resursointi, osaaminen (</a:t>
            </a:r>
            <a:r>
              <a:rPr kumimoji="0" lang="fi-FI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subst+tekn</a:t>
            </a:r>
            <a:r>
              <a:rPr kumimoji="0" lang="fi-FI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 kyvykkyys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7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Yhteentoimivuus</a:t>
            </a:r>
            <a:r>
              <a:rPr lang="fi-FI" dirty="0"/>
              <a:t> </a:t>
            </a:r>
            <a:r>
              <a:rPr lang="fi-FI" dirty="0" smtClean="0"/>
              <a:t>saavutetaan 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Toiminnan kehittämishankkeiden kautta</a:t>
            </a:r>
          </a:p>
          <a:p>
            <a:pPr lvl="1"/>
            <a:r>
              <a:rPr lang="fi-FI" dirty="0" smtClean="0"/>
              <a:t>Toiminnan kehittämishankkeiden avulla muutetaan ja kehitetään nykyistä toimintaa, toimintatapoja, järjestelmiä, … , toimintakulttuuria</a:t>
            </a:r>
          </a:p>
          <a:p>
            <a:pPr lvl="1"/>
            <a:r>
              <a:rPr lang="fi-FI" dirty="0" smtClean="0"/>
              <a:t>Mitä kehittämishankkeissa tarvitaan yhteentoimivuuden varmistamisessa ja kehittämisessä?</a:t>
            </a:r>
          </a:p>
          <a:p>
            <a:pPr lvl="2"/>
            <a:r>
              <a:rPr lang="fi-FI" dirty="0" smtClean="0"/>
              <a:t>Linjaukset, ohjeet, suositukset, …</a:t>
            </a:r>
          </a:p>
          <a:p>
            <a:pPr lvl="1"/>
            <a:r>
              <a:rPr lang="fi-FI" dirty="0" smtClean="0"/>
              <a:t>Hankehallinta (kehittynyt) (Euroilla ohjaaminen)</a:t>
            </a:r>
          </a:p>
          <a:p>
            <a:r>
              <a:rPr lang="fi-FI" dirty="0" smtClean="0"/>
              <a:t>Kattavan informaation avulla</a:t>
            </a:r>
          </a:p>
          <a:p>
            <a:pPr lvl="1"/>
            <a:r>
              <a:rPr lang="fi-FI" dirty="0"/>
              <a:t>Mistä tiedetään mitä </a:t>
            </a:r>
            <a:r>
              <a:rPr lang="fi-FI" dirty="0" smtClean="0"/>
              <a:t>olemassa/tarjolla/käynnistymässä? </a:t>
            </a:r>
            <a:r>
              <a:rPr lang="fi-FI" dirty="0" smtClean="0">
                <a:sym typeface="Wingdings" panose="05000000000000000000" pitchFamily="2" charset="2"/>
              </a:rPr>
              <a:t> </a:t>
            </a:r>
            <a:r>
              <a:rPr lang="fi-FI" dirty="0" err="1" smtClean="0">
                <a:sym typeface="Wingdings" panose="05000000000000000000" pitchFamily="2" charset="2"/>
              </a:rPr>
              <a:t>ns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meta</a:t>
            </a:r>
            <a:r>
              <a:rPr lang="fi-FI" dirty="0" smtClean="0">
                <a:sym typeface="Wingdings" panose="05000000000000000000" pitchFamily="2" charset="2"/>
              </a:rPr>
              <a:t>-tekeminen näkyville/tarjolle.</a:t>
            </a:r>
            <a:endParaRPr lang="fi-FI" dirty="0" smtClean="0"/>
          </a:p>
          <a:p>
            <a:pPr lvl="1"/>
            <a:r>
              <a:rPr lang="fi-FI" dirty="0" smtClean="0"/>
              <a:t>Tunnistetaan sidosryhmiä ja vaikutuksia laajemmin kuin nykyisin</a:t>
            </a:r>
            <a:endParaRPr lang="fi-FI" dirty="0"/>
          </a:p>
          <a:p>
            <a:r>
              <a:rPr lang="fi-FI" dirty="0" smtClean="0"/>
              <a:t>Vastuuhenkilöiden välisellä vuorovaikutuksella</a:t>
            </a:r>
          </a:p>
          <a:p>
            <a:pPr lvl="1"/>
            <a:r>
              <a:rPr lang="fi-FI" dirty="0" smtClean="0"/>
              <a:t>kuka tietää ko. asiasta enemmän?</a:t>
            </a:r>
          </a:p>
          <a:p>
            <a:pPr lvl="1"/>
            <a:r>
              <a:rPr lang="fi-FI" dirty="0" smtClean="0"/>
              <a:t>Vuorovaikutuksen ja dialogin mahdollistaminen osaamisen jakamiseksi ja oppimisen aikaansaamiseksi</a:t>
            </a:r>
          </a:p>
          <a:p>
            <a:r>
              <a:rPr lang="fi-FI" dirty="0" smtClean="0"/>
              <a:t>Henkilöstön osaamisella</a:t>
            </a:r>
          </a:p>
          <a:p>
            <a:pPr lvl="1"/>
            <a:r>
              <a:rPr lang="fi-FI" dirty="0" smtClean="0"/>
              <a:t>Kyvykkyyksien kehittäminen</a:t>
            </a:r>
          </a:p>
          <a:p>
            <a:pPr lvl="1"/>
            <a:r>
              <a:rPr lang="fi-FI" dirty="0" smtClean="0"/>
              <a:t>Sekä laaja-alaista että yksityiskohtaista osaamista tarvitaan</a:t>
            </a:r>
          </a:p>
          <a:p>
            <a:endParaRPr lang="fi-FI" dirty="0"/>
          </a:p>
          <a:p>
            <a:r>
              <a:rPr lang="fi-FI" dirty="0" smtClean="0"/>
              <a:t>Muutosvaikutusten arvioinnilla tunnistetaan mikä muuttuu ja mihin/keneen vaikuttaa</a:t>
            </a:r>
          </a:p>
          <a:p>
            <a:r>
              <a:rPr lang="fi-FI" dirty="0" smtClean="0"/>
              <a:t>Lausuntomenettelyllä varmistetaan </a:t>
            </a:r>
            <a:r>
              <a:rPr lang="fi-FI" dirty="0" err="1" smtClean="0"/>
              <a:t>yhteentoimivuus</a:t>
            </a:r>
            <a:endParaRPr lang="fi-FI" dirty="0" smtClean="0"/>
          </a:p>
          <a:p>
            <a:pPr lvl="1"/>
            <a:r>
              <a:rPr lang="fi-FI" dirty="0" smtClean="0"/>
              <a:t>Tarkastajien/lausujien kyvykkyys tunnistaa relevantit kohdat?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B024A-9348-8F4E-84E6-1AC861A3D50B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5C9E5-8AC3-DF4B-BA99-CB03B9370A98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3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Yhteistyö yhteentoimivuuden saavuttamiseksi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415409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Muutos nykytilaan toteutetaan toiminnan kehittämishankkeiden ja projektien avulla</a:t>
            </a:r>
          </a:p>
          <a:p>
            <a:r>
              <a:rPr lang="fi-FI" dirty="0" smtClean="0"/>
              <a:t>Kehittämistoimeen tulee </a:t>
            </a:r>
            <a:r>
              <a:rPr lang="fi-FI" dirty="0" err="1" smtClean="0"/>
              <a:t>osallistaa</a:t>
            </a:r>
            <a:r>
              <a:rPr lang="fi-FI" dirty="0" smtClean="0"/>
              <a:t> asiakkaat ja kaikki organisaatiot joiden toimintaan ja palveluihin vaikutusta</a:t>
            </a:r>
          </a:p>
          <a:p>
            <a:endParaRPr lang="fi-FI" dirty="0" smtClean="0"/>
          </a:p>
          <a:p>
            <a:r>
              <a:rPr lang="fi-FI" dirty="0" err="1" smtClean="0"/>
              <a:t>Yhteentoimivuus</a:t>
            </a:r>
            <a:r>
              <a:rPr lang="fi-FI" dirty="0" smtClean="0"/>
              <a:t> tulee aikaansaada ja </a:t>
            </a:r>
            <a:r>
              <a:rPr lang="fi-FI" dirty="0"/>
              <a:t>v</a:t>
            </a:r>
            <a:r>
              <a:rPr lang="fi-FI" dirty="0" smtClean="0"/>
              <a:t>armistaa jokaisella tasolla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Idea/tarve – valmistelu – käsittely </a:t>
            </a:r>
            <a:r>
              <a:rPr lang="fi-FI" dirty="0" err="1" smtClean="0"/>
              <a:t>org:ssa</a:t>
            </a:r>
            <a:r>
              <a:rPr lang="fi-FI" dirty="0" smtClean="0"/>
              <a:t> - </a:t>
            </a:r>
            <a:r>
              <a:rPr lang="fi-FI" dirty="0" err="1" smtClean="0"/>
              <a:t>mahd</a:t>
            </a:r>
            <a:r>
              <a:rPr lang="fi-FI" dirty="0" smtClean="0"/>
              <a:t> lausunto – </a:t>
            </a:r>
            <a:r>
              <a:rPr lang="fi-FI" dirty="0" err="1" smtClean="0"/>
              <a:t>salkutus</a:t>
            </a:r>
            <a:endParaRPr lang="fi-FI" dirty="0" smtClean="0"/>
          </a:p>
          <a:p>
            <a:r>
              <a:rPr lang="fi-FI" dirty="0" smtClean="0"/>
              <a:t>Yhteentoimivuuden varmistaminen irti rahoitusprosessista/-ohjauksesta</a:t>
            </a:r>
          </a:p>
          <a:p>
            <a:pPr lvl="1"/>
            <a:r>
              <a:rPr lang="fi-FI" dirty="0" err="1" smtClean="0"/>
              <a:t>Yhteentoimivuus</a:t>
            </a:r>
            <a:r>
              <a:rPr lang="fi-FI" dirty="0" smtClean="0"/>
              <a:t> edellytys yhteiselle rahoitukselle</a:t>
            </a:r>
          </a:p>
          <a:p>
            <a:pPr lvl="1"/>
            <a:r>
              <a:rPr lang="fi-FI" dirty="0" smtClean="0"/>
              <a:t>Yhteentoimivuuden varmistaminen tulee aloittaa mahdollisimman aikaisessa vaiheessa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B024A-9348-8F4E-84E6-1AC861A3D50B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5C9E5-8AC3-DF4B-BA99-CB03B9370A98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1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0B024A-9348-8F4E-84E6-1AC861A3D50B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65C9E5-8AC3-DF4B-BA99-CB03B9370A98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0" name="Ryhmä 49"/>
          <p:cNvGrpSpPr/>
          <p:nvPr/>
        </p:nvGrpSpPr>
        <p:grpSpPr>
          <a:xfrm>
            <a:off x="140465" y="2429013"/>
            <a:ext cx="4783227" cy="2214323"/>
            <a:chOff x="140465" y="2429013"/>
            <a:chExt cx="4783227" cy="2214323"/>
          </a:xfrm>
        </p:grpSpPr>
        <p:sp>
          <p:nvSpPr>
            <p:cNvPr id="47" name="Suorakulmio 46"/>
            <p:cNvSpPr/>
            <p:nvPr/>
          </p:nvSpPr>
          <p:spPr>
            <a:xfrm>
              <a:off x="140465" y="2429013"/>
              <a:ext cx="4783227" cy="22143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5" name="Ryhmä 34"/>
            <p:cNvGrpSpPr/>
            <p:nvPr/>
          </p:nvGrpSpPr>
          <p:grpSpPr>
            <a:xfrm>
              <a:off x="369108" y="2455774"/>
              <a:ext cx="4267539" cy="2122839"/>
              <a:chOff x="1816914" y="2101362"/>
              <a:chExt cx="4267539" cy="2122839"/>
            </a:xfrm>
          </p:grpSpPr>
          <p:grpSp>
            <p:nvGrpSpPr>
              <p:cNvPr id="14" name="Ryhmä 13"/>
              <p:cNvGrpSpPr/>
              <p:nvPr/>
            </p:nvGrpSpPr>
            <p:grpSpPr>
              <a:xfrm>
                <a:off x="1816914" y="2101362"/>
                <a:ext cx="4267539" cy="954044"/>
                <a:chOff x="2268253" y="2991543"/>
                <a:chExt cx="4267539" cy="954044"/>
              </a:xfrm>
            </p:grpSpPr>
            <p:sp>
              <p:nvSpPr>
                <p:cNvPr id="7" name="Tekstiruutu 6"/>
                <p:cNvSpPr txBox="1"/>
                <p:nvPr/>
              </p:nvSpPr>
              <p:spPr>
                <a:xfrm>
                  <a:off x="2582967" y="2991543"/>
                  <a:ext cx="363811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400" b="0" i="0" u="sng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1E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Toiminnan kehityshanke / Projekti</a:t>
                  </a:r>
                </a:p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1E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Suunnittelu   </a:t>
                  </a:r>
                  <a:r>
                    <a:rPr kumimoji="0" lang="fi-FI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1E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Wingdings" panose="05000000000000000000" pitchFamily="2" charset="2"/>
                    </a:rPr>
                    <a:t>   Toteutus      Tuotanto</a:t>
                  </a:r>
                  <a:endParaRPr kumimoji="0" lang="fi-FI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1E6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Puolivapaa piirto 10"/>
                <p:cNvSpPr/>
                <p:nvPr/>
              </p:nvSpPr>
              <p:spPr>
                <a:xfrm>
                  <a:off x="4642101" y="3536383"/>
                  <a:ext cx="950979" cy="194845"/>
                </a:xfrm>
                <a:custGeom>
                  <a:avLst/>
                  <a:gdLst>
                    <a:gd name="connsiteX0" fmla="*/ 651454 w 929205"/>
                    <a:gd name="connsiteY0" fmla="*/ 13401 h 541510"/>
                    <a:gd name="connsiteX1" fmla="*/ 926946 w 929205"/>
                    <a:gd name="connsiteY1" fmla="*/ 189247 h 541510"/>
                    <a:gd name="connsiteX2" fmla="*/ 516639 w 929205"/>
                    <a:gd name="connsiteY2" fmla="*/ 540939 h 541510"/>
                    <a:gd name="connsiteX3" fmla="*/ 6685 w 929205"/>
                    <a:gd name="connsiteY3" fmla="*/ 265447 h 541510"/>
                    <a:gd name="connsiteX4" fmla="*/ 235285 w 929205"/>
                    <a:gd name="connsiteY4" fmla="*/ 25124 h 541510"/>
                    <a:gd name="connsiteX5" fmla="*/ 381823 w 929205"/>
                    <a:gd name="connsiteY5" fmla="*/ 19262 h 541510"/>
                    <a:gd name="connsiteX0" fmla="*/ 645899 w 923650"/>
                    <a:gd name="connsiteY0" fmla="*/ 0 h 528112"/>
                    <a:gd name="connsiteX1" fmla="*/ 921391 w 923650"/>
                    <a:gd name="connsiteY1" fmla="*/ 175846 h 528112"/>
                    <a:gd name="connsiteX2" fmla="*/ 511084 w 923650"/>
                    <a:gd name="connsiteY2" fmla="*/ 527538 h 528112"/>
                    <a:gd name="connsiteX3" fmla="*/ 1130 w 923650"/>
                    <a:gd name="connsiteY3" fmla="*/ 252046 h 528112"/>
                    <a:gd name="connsiteX4" fmla="*/ 376268 w 923650"/>
                    <a:gd name="connsiteY4" fmla="*/ 5861 h 528112"/>
                    <a:gd name="connsiteX0" fmla="*/ 645899 w 923650"/>
                    <a:gd name="connsiteY0" fmla="*/ 0 h 382354"/>
                    <a:gd name="connsiteX1" fmla="*/ 921391 w 923650"/>
                    <a:gd name="connsiteY1" fmla="*/ 175846 h 382354"/>
                    <a:gd name="connsiteX2" fmla="*/ 511084 w 923650"/>
                    <a:gd name="connsiteY2" fmla="*/ 380999 h 382354"/>
                    <a:gd name="connsiteX3" fmla="*/ 1130 w 923650"/>
                    <a:gd name="connsiteY3" fmla="*/ 252046 h 382354"/>
                    <a:gd name="connsiteX4" fmla="*/ 376268 w 923650"/>
                    <a:gd name="connsiteY4" fmla="*/ 5861 h 382354"/>
                    <a:gd name="connsiteX0" fmla="*/ 529270 w 807021"/>
                    <a:gd name="connsiteY0" fmla="*/ 0 h 381089"/>
                    <a:gd name="connsiteX1" fmla="*/ 804762 w 807021"/>
                    <a:gd name="connsiteY1" fmla="*/ 175846 h 381089"/>
                    <a:gd name="connsiteX2" fmla="*/ 394455 w 807021"/>
                    <a:gd name="connsiteY2" fmla="*/ 380999 h 381089"/>
                    <a:gd name="connsiteX3" fmla="*/ 1732 w 807021"/>
                    <a:gd name="connsiteY3" fmla="*/ 199292 h 381089"/>
                    <a:gd name="connsiteX4" fmla="*/ 259639 w 807021"/>
                    <a:gd name="connsiteY4" fmla="*/ 5861 h 381089"/>
                    <a:gd name="connsiteX0" fmla="*/ 529270 w 865058"/>
                    <a:gd name="connsiteY0" fmla="*/ 0 h 381089"/>
                    <a:gd name="connsiteX1" fmla="*/ 863377 w 865058"/>
                    <a:gd name="connsiteY1" fmla="*/ 175846 h 381089"/>
                    <a:gd name="connsiteX2" fmla="*/ 394455 w 865058"/>
                    <a:gd name="connsiteY2" fmla="*/ 380999 h 381089"/>
                    <a:gd name="connsiteX3" fmla="*/ 1732 w 865058"/>
                    <a:gd name="connsiteY3" fmla="*/ 199292 h 381089"/>
                    <a:gd name="connsiteX4" fmla="*/ 259639 w 865058"/>
                    <a:gd name="connsiteY4" fmla="*/ 5861 h 381089"/>
                    <a:gd name="connsiteX0" fmla="*/ 529270 w 868243"/>
                    <a:gd name="connsiteY0" fmla="*/ 0 h 387050"/>
                    <a:gd name="connsiteX1" fmla="*/ 863377 w 868243"/>
                    <a:gd name="connsiteY1" fmla="*/ 175846 h 387050"/>
                    <a:gd name="connsiteX2" fmla="*/ 705114 w 868243"/>
                    <a:gd name="connsiteY2" fmla="*/ 328246 h 387050"/>
                    <a:gd name="connsiteX3" fmla="*/ 394455 w 868243"/>
                    <a:gd name="connsiteY3" fmla="*/ 380999 h 387050"/>
                    <a:gd name="connsiteX4" fmla="*/ 1732 w 868243"/>
                    <a:gd name="connsiteY4" fmla="*/ 199292 h 387050"/>
                    <a:gd name="connsiteX5" fmla="*/ 259639 w 868243"/>
                    <a:gd name="connsiteY5" fmla="*/ 5861 h 387050"/>
                    <a:gd name="connsiteX0" fmla="*/ 529502 w 868475"/>
                    <a:gd name="connsiteY0" fmla="*/ 0 h 381037"/>
                    <a:gd name="connsiteX1" fmla="*/ 863609 w 868475"/>
                    <a:gd name="connsiteY1" fmla="*/ 175846 h 381037"/>
                    <a:gd name="connsiteX2" fmla="*/ 705346 w 868475"/>
                    <a:gd name="connsiteY2" fmla="*/ 328246 h 381037"/>
                    <a:gd name="connsiteX3" fmla="*/ 394687 w 868475"/>
                    <a:gd name="connsiteY3" fmla="*/ 380999 h 381037"/>
                    <a:gd name="connsiteX4" fmla="*/ 154362 w 868475"/>
                    <a:gd name="connsiteY4" fmla="*/ 334107 h 381037"/>
                    <a:gd name="connsiteX5" fmla="*/ 1964 w 868475"/>
                    <a:gd name="connsiteY5" fmla="*/ 199292 h 381037"/>
                    <a:gd name="connsiteX6" fmla="*/ 259871 w 868475"/>
                    <a:gd name="connsiteY6" fmla="*/ 5861 h 381037"/>
                    <a:gd name="connsiteX0" fmla="*/ 529502 w 868475"/>
                    <a:gd name="connsiteY0" fmla="*/ 0 h 381037"/>
                    <a:gd name="connsiteX1" fmla="*/ 863609 w 868475"/>
                    <a:gd name="connsiteY1" fmla="*/ 175846 h 381037"/>
                    <a:gd name="connsiteX2" fmla="*/ 705346 w 868475"/>
                    <a:gd name="connsiteY2" fmla="*/ 328246 h 381037"/>
                    <a:gd name="connsiteX3" fmla="*/ 394687 w 868475"/>
                    <a:gd name="connsiteY3" fmla="*/ 380999 h 381037"/>
                    <a:gd name="connsiteX4" fmla="*/ 154362 w 868475"/>
                    <a:gd name="connsiteY4" fmla="*/ 334107 h 381037"/>
                    <a:gd name="connsiteX5" fmla="*/ 1964 w 868475"/>
                    <a:gd name="connsiteY5" fmla="*/ 199292 h 381037"/>
                    <a:gd name="connsiteX6" fmla="*/ 259871 w 868475"/>
                    <a:gd name="connsiteY6" fmla="*/ 5861 h 381037"/>
                    <a:gd name="connsiteX0" fmla="*/ 527538 w 866511"/>
                    <a:gd name="connsiteY0" fmla="*/ 0 h 387050"/>
                    <a:gd name="connsiteX1" fmla="*/ 861645 w 866511"/>
                    <a:gd name="connsiteY1" fmla="*/ 175846 h 387050"/>
                    <a:gd name="connsiteX2" fmla="*/ 703382 w 866511"/>
                    <a:gd name="connsiteY2" fmla="*/ 328246 h 387050"/>
                    <a:gd name="connsiteX3" fmla="*/ 392723 w 866511"/>
                    <a:gd name="connsiteY3" fmla="*/ 380999 h 387050"/>
                    <a:gd name="connsiteX4" fmla="*/ 0 w 866511"/>
                    <a:gd name="connsiteY4" fmla="*/ 199292 h 387050"/>
                    <a:gd name="connsiteX5" fmla="*/ 257907 w 866511"/>
                    <a:gd name="connsiteY5" fmla="*/ 5861 h 387050"/>
                    <a:gd name="connsiteX0" fmla="*/ 527538 w 863326"/>
                    <a:gd name="connsiteY0" fmla="*/ 0 h 380999"/>
                    <a:gd name="connsiteX1" fmla="*/ 861645 w 863326"/>
                    <a:gd name="connsiteY1" fmla="*/ 175846 h 380999"/>
                    <a:gd name="connsiteX2" fmla="*/ 392723 w 863326"/>
                    <a:gd name="connsiteY2" fmla="*/ 380999 h 380999"/>
                    <a:gd name="connsiteX3" fmla="*/ 0 w 863326"/>
                    <a:gd name="connsiteY3" fmla="*/ 199292 h 380999"/>
                    <a:gd name="connsiteX4" fmla="*/ 257907 w 863326"/>
                    <a:gd name="connsiteY4" fmla="*/ 5861 h 380999"/>
                    <a:gd name="connsiteX0" fmla="*/ 527538 w 863326"/>
                    <a:gd name="connsiteY0" fmla="*/ 0 h 381076"/>
                    <a:gd name="connsiteX1" fmla="*/ 861645 w 863326"/>
                    <a:gd name="connsiteY1" fmla="*/ 175846 h 381076"/>
                    <a:gd name="connsiteX2" fmla="*/ 392723 w 863326"/>
                    <a:gd name="connsiteY2" fmla="*/ 380999 h 381076"/>
                    <a:gd name="connsiteX3" fmla="*/ 0 w 863326"/>
                    <a:gd name="connsiteY3" fmla="*/ 199292 h 381076"/>
                    <a:gd name="connsiteX4" fmla="*/ 257907 w 863326"/>
                    <a:gd name="connsiteY4" fmla="*/ 5861 h 381076"/>
                    <a:gd name="connsiteX0" fmla="*/ 527538 w 861737"/>
                    <a:gd name="connsiteY0" fmla="*/ 0 h 381143"/>
                    <a:gd name="connsiteX1" fmla="*/ 861645 w 861737"/>
                    <a:gd name="connsiteY1" fmla="*/ 175846 h 381143"/>
                    <a:gd name="connsiteX2" fmla="*/ 392723 w 861737"/>
                    <a:gd name="connsiteY2" fmla="*/ 380999 h 381143"/>
                    <a:gd name="connsiteX3" fmla="*/ 0 w 861737"/>
                    <a:gd name="connsiteY3" fmla="*/ 199292 h 381143"/>
                    <a:gd name="connsiteX4" fmla="*/ 257907 w 861737"/>
                    <a:gd name="connsiteY4" fmla="*/ 5861 h 381143"/>
                    <a:gd name="connsiteX0" fmla="*/ 527538 w 861737"/>
                    <a:gd name="connsiteY0" fmla="*/ 0 h 381111"/>
                    <a:gd name="connsiteX1" fmla="*/ 861645 w 861737"/>
                    <a:gd name="connsiteY1" fmla="*/ 175846 h 381111"/>
                    <a:gd name="connsiteX2" fmla="*/ 392723 w 861737"/>
                    <a:gd name="connsiteY2" fmla="*/ 380999 h 381111"/>
                    <a:gd name="connsiteX3" fmla="*/ 0 w 861737"/>
                    <a:gd name="connsiteY3" fmla="*/ 199292 h 381111"/>
                    <a:gd name="connsiteX4" fmla="*/ 257907 w 861737"/>
                    <a:gd name="connsiteY4" fmla="*/ 5861 h 381111"/>
                    <a:gd name="connsiteX0" fmla="*/ 527633 w 861832"/>
                    <a:gd name="connsiteY0" fmla="*/ 0 h 381111"/>
                    <a:gd name="connsiteX1" fmla="*/ 861740 w 861832"/>
                    <a:gd name="connsiteY1" fmla="*/ 175846 h 381111"/>
                    <a:gd name="connsiteX2" fmla="*/ 392818 w 861832"/>
                    <a:gd name="connsiteY2" fmla="*/ 380999 h 381111"/>
                    <a:gd name="connsiteX3" fmla="*/ 95 w 861832"/>
                    <a:gd name="connsiteY3" fmla="*/ 199292 h 381111"/>
                    <a:gd name="connsiteX4" fmla="*/ 258002 w 861832"/>
                    <a:gd name="connsiteY4" fmla="*/ 5861 h 381111"/>
                    <a:gd name="connsiteX0" fmla="*/ 527633 w 861832"/>
                    <a:gd name="connsiteY0" fmla="*/ 0 h 381111"/>
                    <a:gd name="connsiteX1" fmla="*/ 861740 w 861832"/>
                    <a:gd name="connsiteY1" fmla="*/ 175846 h 381111"/>
                    <a:gd name="connsiteX2" fmla="*/ 392818 w 861832"/>
                    <a:gd name="connsiteY2" fmla="*/ 380999 h 381111"/>
                    <a:gd name="connsiteX3" fmla="*/ 95 w 861832"/>
                    <a:gd name="connsiteY3" fmla="*/ 199292 h 381111"/>
                    <a:gd name="connsiteX4" fmla="*/ 258002 w 861832"/>
                    <a:gd name="connsiteY4" fmla="*/ 5861 h 381111"/>
                    <a:gd name="connsiteX0" fmla="*/ 691756 w 877567"/>
                    <a:gd name="connsiteY0" fmla="*/ 11724 h 375213"/>
                    <a:gd name="connsiteX1" fmla="*/ 861740 w 877567"/>
                    <a:gd name="connsiteY1" fmla="*/ 169985 h 375213"/>
                    <a:gd name="connsiteX2" fmla="*/ 392818 w 877567"/>
                    <a:gd name="connsiteY2" fmla="*/ 375138 h 375213"/>
                    <a:gd name="connsiteX3" fmla="*/ 95 w 877567"/>
                    <a:gd name="connsiteY3" fmla="*/ 193431 h 375213"/>
                    <a:gd name="connsiteX4" fmla="*/ 258002 w 877567"/>
                    <a:gd name="connsiteY4" fmla="*/ 0 h 375213"/>
                    <a:gd name="connsiteX0" fmla="*/ 696906 w 875222"/>
                    <a:gd name="connsiteY0" fmla="*/ 11724 h 310778"/>
                    <a:gd name="connsiteX1" fmla="*/ 866890 w 875222"/>
                    <a:gd name="connsiteY1" fmla="*/ 169985 h 310778"/>
                    <a:gd name="connsiteX2" fmla="*/ 515198 w 875222"/>
                    <a:gd name="connsiteY2" fmla="*/ 310661 h 310778"/>
                    <a:gd name="connsiteX3" fmla="*/ 5245 w 875222"/>
                    <a:gd name="connsiteY3" fmla="*/ 193431 h 310778"/>
                    <a:gd name="connsiteX4" fmla="*/ 263152 w 875222"/>
                    <a:gd name="connsiteY4" fmla="*/ 0 h 310778"/>
                    <a:gd name="connsiteX0" fmla="*/ 628553 w 806869"/>
                    <a:gd name="connsiteY0" fmla="*/ 11724 h 310745"/>
                    <a:gd name="connsiteX1" fmla="*/ 798537 w 806869"/>
                    <a:gd name="connsiteY1" fmla="*/ 169985 h 310745"/>
                    <a:gd name="connsiteX2" fmla="*/ 446845 w 806869"/>
                    <a:gd name="connsiteY2" fmla="*/ 310661 h 310745"/>
                    <a:gd name="connsiteX3" fmla="*/ 7230 w 806869"/>
                    <a:gd name="connsiteY3" fmla="*/ 187569 h 310745"/>
                    <a:gd name="connsiteX4" fmla="*/ 194799 w 806869"/>
                    <a:gd name="connsiteY4" fmla="*/ 0 h 310745"/>
                    <a:gd name="connsiteX0" fmla="*/ 622091 w 800407"/>
                    <a:gd name="connsiteY0" fmla="*/ 11724 h 310905"/>
                    <a:gd name="connsiteX1" fmla="*/ 792075 w 800407"/>
                    <a:gd name="connsiteY1" fmla="*/ 169985 h 310905"/>
                    <a:gd name="connsiteX2" fmla="*/ 440383 w 800407"/>
                    <a:gd name="connsiteY2" fmla="*/ 310661 h 310905"/>
                    <a:gd name="connsiteX3" fmla="*/ 768 w 800407"/>
                    <a:gd name="connsiteY3" fmla="*/ 187569 h 310905"/>
                    <a:gd name="connsiteX4" fmla="*/ 188337 w 800407"/>
                    <a:gd name="connsiteY4" fmla="*/ 0 h 310905"/>
                    <a:gd name="connsiteX0" fmla="*/ 622091 w 800407"/>
                    <a:gd name="connsiteY0" fmla="*/ 11724 h 310863"/>
                    <a:gd name="connsiteX1" fmla="*/ 792075 w 800407"/>
                    <a:gd name="connsiteY1" fmla="*/ 169985 h 310863"/>
                    <a:gd name="connsiteX2" fmla="*/ 440383 w 800407"/>
                    <a:gd name="connsiteY2" fmla="*/ 310661 h 310863"/>
                    <a:gd name="connsiteX3" fmla="*/ 768 w 800407"/>
                    <a:gd name="connsiteY3" fmla="*/ 138801 h 310863"/>
                    <a:gd name="connsiteX4" fmla="*/ 188337 w 800407"/>
                    <a:gd name="connsiteY4" fmla="*/ 0 h 310863"/>
                    <a:gd name="connsiteX0" fmla="*/ 591842 w 770158"/>
                    <a:gd name="connsiteY0" fmla="*/ 11724 h 311525"/>
                    <a:gd name="connsiteX1" fmla="*/ 761826 w 770158"/>
                    <a:gd name="connsiteY1" fmla="*/ 169985 h 311525"/>
                    <a:gd name="connsiteX2" fmla="*/ 410134 w 770158"/>
                    <a:gd name="connsiteY2" fmla="*/ 310661 h 311525"/>
                    <a:gd name="connsiteX3" fmla="*/ 999 w 770158"/>
                    <a:gd name="connsiteY3" fmla="*/ 102225 h 311525"/>
                    <a:gd name="connsiteX4" fmla="*/ 158088 w 770158"/>
                    <a:gd name="connsiteY4" fmla="*/ 0 h 311525"/>
                    <a:gd name="connsiteX0" fmla="*/ 597881 w 776197"/>
                    <a:gd name="connsiteY0" fmla="*/ 11724 h 311261"/>
                    <a:gd name="connsiteX1" fmla="*/ 767865 w 776197"/>
                    <a:gd name="connsiteY1" fmla="*/ 169985 h 311261"/>
                    <a:gd name="connsiteX2" fmla="*/ 416173 w 776197"/>
                    <a:gd name="connsiteY2" fmla="*/ 310661 h 311261"/>
                    <a:gd name="connsiteX3" fmla="*/ 942 w 776197"/>
                    <a:gd name="connsiteY3" fmla="*/ 114417 h 311261"/>
                    <a:gd name="connsiteX4" fmla="*/ 164127 w 776197"/>
                    <a:gd name="connsiteY4" fmla="*/ 0 h 311261"/>
                    <a:gd name="connsiteX0" fmla="*/ 602728 w 784281"/>
                    <a:gd name="connsiteY0" fmla="*/ 11724 h 196925"/>
                    <a:gd name="connsiteX1" fmla="*/ 772712 w 784281"/>
                    <a:gd name="connsiteY1" fmla="*/ 169985 h 196925"/>
                    <a:gd name="connsiteX2" fmla="*/ 369204 w 784281"/>
                    <a:gd name="connsiteY2" fmla="*/ 191789 h 196925"/>
                    <a:gd name="connsiteX3" fmla="*/ 5789 w 784281"/>
                    <a:gd name="connsiteY3" fmla="*/ 114417 h 196925"/>
                    <a:gd name="connsiteX4" fmla="*/ 168974 w 784281"/>
                    <a:gd name="connsiteY4" fmla="*/ 0 h 196925"/>
                    <a:gd name="connsiteX0" fmla="*/ 602728 w 740743"/>
                    <a:gd name="connsiteY0" fmla="*/ 11724 h 191877"/>
                    <a:gd name="connsiteX1" fmla="*/ 720896 w 740743"/>
                    <a:gd name="connsiteY1" fmla="*/ 99881 h 191877"/>
                    <a:gd name="connsiteX2" fmla="*/ 369204 w 740743"/>
                    <a:gd name="connsiteY2" fmla="*/ 191789 h 191877"/>
                    <a:gd name="connsiteX3" fmla="*/ 5789 w 740743"/>
                    <a:gd name="connsiteY3" fmla="*/ 114417 h 191877"/>
                    <a:gd name="connsiteX4" fmla="*/ 168974 w 740743"/>
                    <a:gd name="connsiteY4" fmla="*/ 0 h 191877"/>
                    <a:gd name="connsiteX0" fmla="*/ 602728 w 724565"/>
                    <a:gd name="connsiteY0" fmla="*/ 11724 h 191877"/>
                    <a:gd name="connsiteX1" fmla="*/ 720896 w 724565"/>
                    <a:gd name="connsiteY1" fmla="*/ 99881 h 191877"/>
                    <a:gd name="connsiteX2" fmla="*/ 369204 w 724565"/>
                    <a:gd name="connsiteY2" fmla="*/ 191789 h 191877"/>
                    <a:gd name="connsiteX3" fmla="*/ 5789 w 724565"/>
                    <a:gd name="connsiteY3" fmla="*/ 114417 h 191877"/>
                    <a:gd name="connsiteX4" fmla="*/ 168974 w 724565"/>
                    <a:gd name="connsiteY4" fmla="*/ 0 h 191877"/>
                    <a:gd name="connsiteX0" fmla="*/ 602728 w 720959"/>
                    <a:gd name="connsiteY0" fmla="*/ 11724 h 191877"/>
                    <a:gd name="connsiteX1" fmla="*/ 720896 w 720959"/>
                    <a:gd name="connsiteY1" fmla="*/ 99881 h 191877"/>
                    <a:gd name="connsiteX2" fmla="*/ 369204 w 720959"/>
                    <a:gd name="connsiteY2" fmla="*/ 191789 h 191877"/>
                    <a:gd name="connsiteX3" fmla="*/ 5789 w 720959"/>
                    <a:gd name="connsiteY3" fmla="*/ 114417 h 191877"/>
                    <a:gd name="connsiteX4" fmla="*/ 168974 w 720959"/>
                    <a:gd name="connsiteY4" fmla="*/ 0 h 191877"/>
                    <a:gd name="connsiteX0" fmla="*/ 576600 w 694831"/>
                    <a:gd name="connsiteY0" fmla="*/ 11724 h 191805"/>
                    <a:gd name="connsiteX1" fmla="*/ 694768 w 694831"/>
                    <a:gd name="connsiteY1" fmla="*/ 99881 h 191805"/>
                    <a:gd name="connsiteX2" fmla="*/ 343076 w 694831"/>
                    <a:gd name="connsiteY2" fmla="*/ 191789 h 191805"/>
                    <a:gd name="connsiteX3" fmla="*/ 7093 w 694831"/>
                    <a:gd name="connsiteY3" fmla="*/ 96129 h 191805"/>
                    <a:gd name="connsiteX4" fmla="*/ 142846 w 694831"/>
                    <a:gd name="connsiteY4" fmla="*/ 0 h 191805"/>
                    <a:gd name="connsiteX0" fmla="*/ 569607 w 687838"/>
                    <a:gd name="connsiteY0" fmla="*/ 11724 h 191805"/>
                    <a:gd name="connsiteX1" fmla="*/ 687775 w 687838"/>
                    <a:gd name="connsiteY1" fmla="*/ 99881 h 191805"/>
                    <a:gd name="connsiteX2" fmla="*/ 336083 w 687838"/>
                    <a:gd name="connsiteY2" fmla="*/ 191789 h 191805"/>
                    <a:gd name="connsiteX3" fmla="*/ 100 w 687838"/>
                    <a:gd name="connsiteY3" fmla="*/ 96129 h 191805"/>
                    <a:gd name="connsiteX4" fmla="*/ 135853 w 687838"/>
                    <a:gd name="connsiteY4" fmla="*/ 0 h 191805"/>
                    <a:gd name="connsiteX0" fmla="*/ 574307 w 692538"/>
                    <a:gd name="connsiteY0" fmla="*/ 14772 h 194853"/>
                    <a:gd name="connsiteX1" fmla="*/ 692475 w 692538"/>
                    <a:gd name="connsiteY1" fmla="*/ 102929 h 194853"/>
                    <a:gd name="connsiteX2" fmla="*/ 340783 w 692538"/>
                    <a:gd name="connsiteY2" fmla="*/ 194837 h 194853"/>
                    <a:gd name="connsiteX3" fmla="*/ 4800 w 692538"/>
                    <a:gd name="connsiteY3" fmla="*/ 99177 h 194853"/>
                    <a:gd name="connsiteX4" fmla="*/ 164937 w 692538"/>
                    <a:gd name="connsiteY4" fmla="*/ 0 h 194853"/>
                    <a:gd name="connsiteX0" fmla="*/ 575415 w 693646"/>
                    <a:gd name="connsiteY0" fmla="*/ 14772 h 194853"/>
                    <a:gd name="connsiteX1" fmla="*/ 693583 w 693646"/>
                    <a:gd name="connsiteY1" fmla="*/ 102929 h 194853"/>
                    <a:gd name="connsiteX2" fmla="*/ 341891 w 693646"/>
                    <a:gd name="connsiteY2" fmla="*/ 194837 h 194853"/>
                    <a:gd name="connsiteX3" fmla="*/ 5908 w 693646"/>
                    <a:gd name="connsiteY3" fmla="*/ 99177 h 194853"/>
                    <a:gd name="connsiteX4" fmla="*/ 166045 w 693646"/>
                    <a:gd name="connsiteY4" fmla="*/ 0 h 194853"/>
                    <a:gd name="connsiteX0" fmla="*/ 569512 w 687743"/>
                    <a:gd name="connsiteY0" fmla="*/ 14772 h 194853"/>
                    <a:gd name="connsiteX1" fmla="*/ 687680 w 687743"/>
                    <a:gd name="connsiteY1" fmla="*/ 102929 h 194853"/>
                    <a:gd name="connsiteX2" fmla="*/ 335988 w 687743"/>
                    <a:gd name="connsiteY2" fmla="*/ 194837 h 194853"/>
                    <a:gd name="connsiteX3" fmla="*/ 5 w 687743"/>
                    <a:gd name="connsiteY3" fmla="*/ 99177 h 194853"/>
                    <a:gd name="connsiteX4" fmla="*/ 160142 w 687743"/>
                    <a:gd name="connsiteY4" fmla="*/ 0 h 194853"/>
                    <a:gd name="connsiteX0" fmla="*/ 569512 w 687743"/>
                    <a:gd name="connsiteY0" fmla="*/ 14772 h 194845"/>
                    <a:gd name="connsiteX1" fmla="*/ 687680 w 687743"/>
                    <a:gd name="connsiteY1" fmla="*/ 102929 h 194845"/>
                    <a:gd name="connsiteX2" fmla="*/ 335988 w 687743"/>
                    <a:gd name="connsiteY2" fmla="*/ 194837 h 194845"/>
                    <a:gd name="connsiteX3" fmla="*/ 5 w 687743"/>
                    <a:gd name="connsiteY3" fmla="*/ 99177 h 194845"/>
                    <a:gd name="connsiteX4" fmla="*/ 160142 w 687743"/>
                    <a:gd name="connsiteY4" fmla="*/ 0 h 194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7743" h="194845">
                      <a:moveTo>
                        <a:pt x="569512" y="14772"/>
                      </a:moveTo>
                      <a:cubicBezTo>
                        <a:pt x="627052" y="22157"/>
                        <a:pt x="690025" y="42438"/>
                        <a:pt x="687680" y="102929"/>
                      </a:cubicBezTo>
                      <a:cubicBezTo>
                        <a:pt x="685335" y="163420"/>
                        <a:pt x="450600" y="195462"/>
                        <a:pt x="335988" y="194837"/>
                      </a:cubicBezTo>
                      <a:cubicBezTo>
                        <a:pt x="221376" y="194212"/>
                        <a:pt x="-1167" y="152986"/>
                        <a:pt x="5" y="99177"/>
                      </a:cubicBezTo>
                      <a:cubicBezTo>
                        <a:pt x="1177" y="45368"/>
                        <a:pt x="54556" y="8617"/>
                        <a:pt x="160142" y="0"/>
                      </a:cubicBezTo>
                    </a:path>
                  </a:pathLst>
                </a:custGeom>
                <a:noFill/>
                <a:ln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i-FI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Puolivapaa piirto 11"/>
                <p:cNvSpPr/>
                <p:nvPr/>
              </p:nvSpPr>
              <p:spPr>
                <a:xfrm>
                  <a:off x="3451044" y="3533811"/>
                  <a:ext cx="950979" cy="194845"/>
                </a:xfrm>
                <a:custGeom>
                  <a:avLst/>
                  <a:gdLst>
                    <a:gd name="connsiteX0" fmla="*/ 651454 w 929205"/>
                    <a:gd name="connsiteY0" fmla="*/ 13401 h 541510"/>
                    <a:gd name="connsiteX1" fmla="*/ 926946 w 929205"/>
                    <a:gd name="connsiteY1" fmla="*/ 189247 h 541510"/>
                    <a:gd name="connsiteX2" fmla="*/ 516639 w 929205"/>
                    <a:gd name="connsiteY2" fmla="*/ 540939 h 541510"/>
                    <a:gd name="connsiteX3" fmla="*/ 6685 w 929205"/>
                    <a:gd name="connsiteY3" fmla="*/ 265447 h 541510"/>
                    <a:gd name="connsiteX4" fmla="*/ 235285 w 929205"/>
                    <a:gd name="connsiteY4" fmla="*/ 25124 h 541510"/>
                    <a:gd name="connsiteX5" fmla="*/ 381823 w 929205"/>
                    <a:gd name="connsiteY5" fmla="*/ 19262 h 541510"/>
                    <a:gd name="connsiteX0" fmla="*/ 645899 w 923650"/>
                    <a:gd name="connsiteY0" fmla="*/ 0 h 528112"/>
                    <a:gd name="connsiteX1" fmla="*/ 921391 w 923650"/>
                    <a:gd name="connsiteY1" fmla="*/ 175846 h 528112"/>
                    <a:gd name="connsiteX2" fmla="*/ 511084 w 923650"/>
                    <a:gd name="connsiteY2" fmla="*/ 527538 h 528112"/>
                    <a:gd name="connsiteX3" fmla="*/ 1130 w 923650"/>
                    <a:gd name="connsiteY3" fmla="*/ 252046 h 528112"/>
                    <a:gd name="connsiteX4" fmla="*/ 376268 w 923650"/>
                    <a:gd name="connsiteY4" fmla="*/ 5861 h 528112"/>
                    <a:gd name="connsiteX0" fmla="*/ 645899 w 923650"/>
                    <a:gd name="connsiteY0" fmla="*/ 0 h 382354"/>
                    <a:gd name="connsiteX1" fmla="*/ 921391 w 923650"/>
                    <a:gd name="connsiteY1" fmla="*/ 175846 h 382354"/>
                    <a:gd name="connsiteX2" fmla="*/ 511084 w 923650"/>
                    <a:gd name="connsiteY2" fmla="*/ 380999 h 382354"/>
                    <a:gd name="connsiteX3" fmla="*/ 1130 w 923650"/>
                    <a:gd name="connsiteY3" fmla="*/ 252046 h 382354"/>
                    <a:gd name="connsiteX4" fmla="*/ 376268 w 923650"/>
                    <a:gd name="connsiteY4" fmla="*/ 5861 h 382354"/>
                    <a:gd name="connsiteX0" fmla="*/ 529270 w 807021"/>
                    <a:gd name="connsiteY0" fmla="*/ 0 h 381089"/>
                    <a:gd name="connsiteX1" fmla="*/ 804762 w 807021"/>
                    <a:gd name="connsiteY1" fmla="*/ 175846 h 381089"/>
                    <a:gd name="connsiteX2" fmla="*/ 394455 w 807021"/>
                    <a:gd name="connsiteY2" fmla="*/ 380999 h 381089"/>
                    <a:gd name="connsiteX3" fmla="*/ 1732 w 807021"/>
                    <a:gd name="connsiteY3" fmla="*/ 199292 h 381089"/>
                    <a:gd name="connsiteX4" fmla="*/ 259639 w 807021"/>
                    <a:gd name="connsiteY4" fmla="*/ 5861 h 381089"/>
                    <a:gd name="connsiteX0" fmla="*/ 529270 w 865058"/>
                    <a:gd name="connsiteY0" fmla="*/ 0 h 381089"/>
                    <a:gd name="connsiteX1" fmla="*/ 863377 w 865058"/>
                    <a:gd name="connsiteY1" fmla="*/ 175846 h 381089"/>
                    <a:gd name="connsiteX2" fmla="*/ 394455 w 865058"/>
                    <a:gd name="connsiteY2" fmla="*/ 380999 h 381089"/>
                    <a:gd name="connsiteX3" fmla="*/ 1732 w 865058"/>
                    <a:gd name="connsiteY3" fmla="*/ 199292 h 381089"/>
                    <a:gd name="connsiteX4" fmla="*/ 259639 w 865058"/>
                    <a:gd name="connsiteY4" fmla="*/ 5861 h 381089"/>
                    <a:gd name="connsiteX0" fmla="*/ 529270 w 868243"/>
                    <a:gd name="connsiteY0" fmla="*/ 0 h 387050"/>
                    <a:gd name="connsiteX1" fmla="*/ 863377 w 868243"/>
                    <a:gd name="connsiteY1" fmla="*/ 175846 h 387050"/>
                    <a:gd name="connsiteX2" fmla="*/ 705114 w 868243"/>
                    <a:gd name="connsiteY2" fmla="*/ 328246 h 387050"/>
                    <a:gd name="connsiteX3" fmla="*/ 394455 w 868243"/>
                    <a:gd name="connsiteY3" fmla="*/ 380999 h 387050"/>
                    <a:gd name="connsiteX4" fmla="*/ 1732 w 868243"/>
                    <a:gd name="connsiteY4" fmla="*/ 199292 h 387050"/>
                    <a:gd name="connsiteX5" fmla="*/ 259639 w 868243"/>
                    <a:gd name="connsiteY5" fmla="*/ 5861 h 387050"/>
                    <a:gd name="connsiteX0" fmla="*/ 529502 w 868475"/>
                    <a:gd name="connsiteY0" fmla="*/ 0 h 381037"/>
                    <a:gd name="connsiteX1" fmla="*/ 863609 w 868475"/>
                    <a:gd name="connsiteY1" fmla="*/ 175846 h 381037"/>
                    <a:gd name="connsiteX2" fmla="*/ 705346 w 868475"/>
                    <a:gd name="connsiteY2" fmla="*/ 328246 h 381037"/>
                    <a:gd name="connsiteX3" fmla="*/ 394687 w 868475"/>
                    <a:gd name="connsiteY3" fmla="*/ 380999 h 381037"/>
                    <a:gd name="connsiteX4" fmla="*/ 154362 w 868475"/>
                    <a:gd name="connsiteY4" fmla="*/ 334107 h 381037"/>
                    <a:gd name="connsiteX5" fmla="*/ 1964 w 868475"/>
                    <a:gd name="connsiteY5" fmla="*/ 199292 h 381037"/>
                    <a:gd name="connsiteX6" fmla="*/ 259871 w 868475"/>
                    <a:gd name="connsiteY6" fmla="*/ 5861 h 381037"/>
                    <a:gd name="connsiteX0" fmla="*/ 529502 w 868475"/>
                    <a:gd name="connsiteY0" fmla="*/ 0 h 381037"/>
                    <a:gd name="connsiteX1" fmla="*/ 863609 w 868475"/>
                    <a:gd name="connsiteY1" fmla="*/ 175846 h 381037"/>
                    <a:gd name="connsiteX2" fmla="*/ 705346 w 868475"/>
                    <a:gd name="connsiteY2" fmla="*/ 328246 h 381037"/>
                    <a:gd name="connsiteX3" fmla="*/ 394687 w 868475"/>
                    <a:gd name="connsiteY3" fmla="*/ 380999 h 381037"/>
                    <a:gd name="connsiteX4" fmla="*/ 154362 w 868475"/>
                    <a:gd name="connsiteY4" fmla="*/ 334107 h 381037"/>
                    <a:gd name="connsiteX5" fmla="*/ 1964 w 868475"/>
                    <a:gd name="connsiteY5" fmla="*/ 199292 h 381037"/>
                    <a:gd name="connsiteX6" fmla="*/ 259871 w 868475"/>
                    <a:gd name="connsiteY6" fmla="*/ 5861 h 381037"/>
                    <a:gd name="connsiteX0" fmla="*/ 527538 w 866511"/>
                    <a:gd name="connsiteY0" fmla="*/ 0 h 387050"/>
                    <a:gd name="connsiteX1" fmla="*/ 861645 w 866511"/>
                    <a:gd name="connsiteY1" fmla="*/ 175846 h 387050"/>
                    <a:gd name="connsiteX2" fmla="*/ 703382 w 866511"/>
                    <a:gd name="connsiteY2" fmla="*/ 328246 h 387050"/>
                    <a:gd name="connsiteX3" fmla="*/ 392723 w 866511"/>
                    <a:gd name="connsiteY3" fmla="*/ 380999 h 387050"/>
                    <a:gd name="connsiteX4" fmla="*/ 0 w 866511"/>
                    <a:gd name="connsiteY4" fmla="*/ 199292 h 387050"/>
                    <a:gd name="connsiteX5" fmla="*/ 257907 w 866511"/>
                    <a:gd name="connsiteY5" fmla="*/ 5861 h 387050"/>
                    <a:gd name="connsiteX0" fmla="*/ 527538 w 863326"/>
                    <a:gd name="connsiteY0" fmla="*/ 0 h 380999"/>
                    <a:gd name="connsiteX1" fmla="*/ 861645 w 863326"/>
                    <a:gd name="connsiteY1" fmla="*/ 175846 h 380999"/>
                    <a:gd name="connsiteX2" fmla="*/ 392723 w 863326"/>
                    <a:gd name="connsiteY2" fmla="*/ 380999 h 380999"/>
                    <a:gd name="connsiteX3" fmla="*/ 0 w 863326"/>
                    <a:gd name="connsiteY3" fmla="*/ 199292 h 380999"/>
                    <a:gd name="connsiteX4" fmla="*/ 257907 w 863326"/>
                    <a:gd name="connsiteY4" fmla="*/ 5861 h 380999"/>
                    <a:gd name="connsiteX0" fmla="*/ 527538 w 863326"/>
                    <a:gd name="connsiteY0" fmla="*/ 0 h 381076"/>
                    <a:gd name="connsiteX1" fmla="*/ 861645 w 863326"/>
                    <a:gd name="connsiteY1" fmla="*/ 175846 h 381076"/>
                    <a:gd name="connsiteX2" fmla="*/ 392723 w 863326"/>
                    <a:gd name="connsiteY2" fmla="*/ 380999 h 381076"/>
                    <a:gd name="connsiteX3" fmla="*/ 0 w 863326"/>
                    <a:gd name="connsiteY3" fmla="*/ 199292 h 381076"/>
                    <a:gd name="connsiteX4" fmla="*/ 257907 w 863326"/>
                    <a:gd name="connsiteY4" fmla="*/ 5861 h 381076"/>
                    <a:gd name="connsiteX0" fmla="*/ 527538 w 861737"/>
                    <a:gd name="connsiteY0" fmla="*/ 0 h 381143"/>
                    <a:gd name="connsiteX1" fmla="*/ 861645 w 861737"/>
                    <a:gd name="connsiteY1" fmla="*/ 175846 h 381143"/>
                    <a:gd name="connsiteX2" fmla="*/ 392723 w 861737"/>
                    <a:gd name="connsiteY2" fmla="*/ 380999 h 381143"/>
                    <a:gd name="connsiteX3" fmla="*/ 0 w 861737"/>
                    <a:gd name="connsiteY3" fmla="*/ 199292 h 381143"/>
                    <a:gd name="connsiteX4" fmla="*/ 257907 w 861737"/>
                    <a:gd name="connsiteY4" fmla="*/ 5861 h 381143"/>
                    <a:gd name="connsiteX0" fmla="*/ 527538 w 861737"/>
                    <a:gd name="connsiteY0" fmla="*/ 0 h 381111"/>
                    <a:gd name="connsiteX1" fmla="*/ 861645 w 861737"/>
                    <a:gd name="connsiteY1" fmla="*/ 175846 h 381111"/>
                    <a:gd name="connsiteX2" fmla="*/ 392723 w 861737"/>
                    <a:gd name="connsiteY2" fmla="*/ 380999 h 381111"/>
                    <a:gd name="connsiteX3" fmla="*/ 0 w 861737"/>
                    <a:gd name="connsiteY3" fmla="*/ 199292 h 381111"/>
                    <a:gd name="connsiteX4" fmla="*/ 257907 w 861737"/>
                    <a:gd name="connsiteY4" fmla="*/ 5861 h 381111"/>
                    <a:gd name="connsiteX0" fmla="*/ 527633 w 861832"/>
                    <a:gd name="connsiteY0" fmla="*/ 0 h 381111"/>
                    <a:gd name="connsiteX1" fmla="*/ 861740 w 861832"/>
                    <a:gd name="connsiteY1" fmla="*/ 175846 h 381111"/>
                    <a:gd name="connsiteX2" fmla="*/ 392818 w 861832"/>
                    <a:gd name="connsiteY2" fmla="*/ 380999 h 381111"/>
                    <a:gd name="connsiteX3" fmla="*/ 95 w 861832"/>
                    <a:gd name="connsiteY3" fmla="*/ 199292 h 381111"/>
                    <a:gd name="connsiteX4" fmla="*/ 258002 w 861832"/>
                    <a:gd name="connsiteY4" fmla="*/ 5861 h 381111"/>
                    <a:gd name="connsiteX0" fmla="*/ 527633 w 861832"/>
                    <a:gd name="connsiteY0" fmla="*/ 0 h 381111"/>
                    <a:gd name="connsiteX1" fmla="*/ 861740 w 861832"/>
                    <a:gd name="connsiteY1" fmla="*/ 175846 h 381111"/>
                    <a:gd name="connsiteX2" fmla="*/ 392818 w 861832"/>
                    <a:gd name="connsiteY2" fmla="*/ 380999 h 381111"/>
                    <a:gd name="connsiteX3" fmla="*/ 95 w 861832"/>
                    <a:gd name="connsiteY3" fmla="*/ 199292 h 381111"/>
                    <a:gd name="connsiteX4" fmla="*/ 258002 w 861832"/>
                    <a:gd name="connsiteY4" fmla="*/ 5861 h 381111"/>
                    <a:gd name="connsiteX0" fmla="*/ 691756 w 877567"/>
                    <a:gd name="connsiteY0" fmla="*/ 11724 h 375213"/>
                    <a:gd name="connsiteX1" fmla="*/ 861740 w 877567"/>
                    <a:gd name="connsiteY1" fmla="*/ 169985 h 375213"/>
                    <a:gd name="connsiteX2" fmla="*/ 392818 w 877567"/>
                    <a:gd name="connsiteY2" fmla="*/ 375138 h 375213"/>
                    <a:gd name="connsiteX3" fmla="*/ 95 w 877567"/>
                    <a:gd name="connsiteY3" fmla="*/ 193431 h 375213"/>
                    <a:gd name="connsiteX4" fmla="*/ 258002 w 877567"/>
                    <a:gd name="connsiteY4" fmla="*/ 0 h 375213"/>
                    <a:gd name="connsiteX0" fmla="*/ 696906 w 875222"/>
                    <a:gd name="connsiteY0" fmla="*/ 11724 h 310778"/>
                    <a:gd name="connsiteX1" fmla="*/ 866890 w 875222"/>
                    <a:gd name="connsiteY1" fmla="*/ 169985 h 310778"/>
                    <a:gd name="connsiteX2" fmla="*/ 515198 w 875222"/>
                    <a:gd name="connsiteY2" fmla="*/ 310661 h 310778"/>
                    <a:gd name="connsiteX3" fmla="*/ 5245 w 875222"/>
                    <a:gd name="connsiteY3" fmla="*/ 193431 h 310778"/>
                    <a:gd name="connsiteX4" fmla="*/ 263152 w 875222"/>
                    <a:gd name="connsiteY4" fmla="*/ 0 h 310778"/>
                    <a:gd name="connsiteX0" fmla="*/ 628553 w 806869"/>
                    <a:gd name="connsiteY0" fmla="*/ 11724 h 310745"/>
                    <a:gd name="connsiteX1" fmla="*/ 798537 w 806869"/>
                    <a:gd name="connsiteY1" fmla="*/ 169985 h 310745"/>
                    <a:gd name="connsiteX2" fmla="*/ 446845 w 806869"/>
                    <a:gd name="connsiteY2" fmla="*/ 310661 h 310745"/>
                    <a:gd name="connsiteX3" fmla="*/ 7230 w 806869"/>
                    <a:gd name="connsiteY3" fmla="*/ 187569 h 310745"/>
                    <a:gd name="connsiteX4" fmla="*/ 194799 w 806869"/>
                    <a:gd name="connsiteY4" fmla="*/ 0 h 310745"/>
                    <a:gd name="connsiteX0" fmla="*/ 622091 w 800407"/>
                    <a:gd name="connsiteY0" fmla="*/ 11724 h 310905"/>
                    <a:gd name="connsiteX1" fmla="*/ 792075 w 800407"/>
                    <a:gd name="connsiteY1" fmla="*/ 169985 h 310905"/>
                    <a:gd name="connsiteX2" fmla="*/ 440383 w 800407"/>
                    <a:gd name="connsiteY2" fmla="*/ 310661 h 310905"/>
                    <a:gd name="connsiteX3" fmla="*/ 768 w 800407"/>
                    <a:gd name="connsiteY3" fmla="*/ 187569 h 310905"/>
                    <a:gd name="connsiteX4" fmla="*/ 188337 w 800407"/>
                    <a:gd name="connsiteY4" fmla="*/ 0 h 310905"/>
                    <a:gd name="connsiteX0" fmla="*/ 622091 w 800407"/>
                    <a:gd name="connsiteY0" fmla="*/ 11724 h 310863"/>
                    <a:gd name="connsiteX1" fmla="*/ 792075 w 800407"/>
                    <a:gd name="connsiteY1" fmla="*/ 169985 h 310863"/>
                    <a:gd name="connsiteX2" fmla="*/ 440383 w 800407"/>
                    <a:gd name="connsiteY2" fmla="*/ 310661 h 310863"/>
                    <a:gd name="connsiteX3" fmla="*/ 768 w 800407"/>
                    <a:gd name="connsiteY3" fmla="*/ 138801 h 310863"/>
                    <a:gd name="connsiteX4" fmla="*/ 188337 w 800407"/>
                    <a:gd name="connsiteY4" fmla="*/ 0 h 310863"/>
                    <a:gd name="connsiteX0" fmla="*/ 591842 w 770158"/>
                    <a:gd name="connsiteY0" fmla="*/ 11724 h 311525"/>
                    <a:gd name="connsiteX1" fmla="*/ 761826 w 770158"/>
                    <a:gd name="connsiteY1" fmla="*/ 169985 h 311525"/>
                    <a:gd name="connsiteX2" fmla="*/ 410134 w 770158"/>
                    <a:gd name="connsiteY2" fmla="*/ 310661 h 311525"/>
                    <a:gd name="connsiteX3" fmla="*/ 999 w 770158"/>
                    <a:gd name="connsiteY3" fmla="*/ 102225 h 311525"/>
                    <a:gd name="connsiteX4" fmla="*/ 158088 w 770158"/>
                    <a:gd name="connsiteY4" fmla="*/ 0 h 311525"/>
                    <a:gd name="connsiteX0" fmla="*/ 597881 w 776197"/>
                    <a:gd name="connsiteY0" fmla="*/ 11724 h 311261"/>
                    <a:gd name="connsiteX1" fmla="*/ 767865 w 776197"/>
                    <a:gd name="connsiteY1" fmla="*/ 169985 h 311261"/>
                    <a:gd name="connsiteX2" fmla="*/ 416173 w 776197"/>
                    <a:gd name="connsiteY2" fmla="*/ 310661 h 311261"/>
                    <a:gd name="connsiteX3" fmla="*/ 942 w 776197"/>
                    <a:gd name="connsiteY3" fmla="*/ 114417 h 311261"/>
                    <a:gd name="connsiteX4" fmla="*/ 164127 w 776197"/>
                    <a:gd name="connsiteY4" fmla="*/ 0 h 311261"/>
                    <a:gd name="connsiteX0" fmla="*/ 602728 w 784281"/>
                    <a:gd name="connsiteY0" fmla="*/ 11724 h 196925"/>
                    <a:gd name="connsiteX1" fmla="*/ 772712 w 784281"/>
                    <a:gd name="connsiteY1" fmla="*/ 169985 h 196925"/>
                    <a:gd name="connsiteX2" fmla="*/ 369204 w 784281"/>
                    <a:gd name="connsiteY2" fmla="*/ 191789 h 196925"/>
                    <a:gd name="connsiteX3" fmla="*/ 5789 w 784281"/>
                    <a:gd name="connsiteY3" fmla="*/ 114417 h 196925"/>
                    <a:gd name="connsiteX4" fmla="*/ 168974 w 784281"/>
                    <a:gd name="connsiteY4" fmla="*/ 0 h 196925"/>
                    <a:gd name="connsiteX0" fmla="*/ 602728 w 740743"/>
                    <a:gd name="connsiteY0" fmla="*/ 11724 h 191877"/>
                    <a:gd name="connsiteX1" fmla="*/ 720896 w 740743"/>
                    <a:gd name="connsiteY1" fmla="*/ 99881 h 191877"/>
                    <a:gd name="connsiteX2" fmla="*/ 369204 w 740743"/>
                    <a:gd name="connsiteY2" fmla="*/ 191789 h 191877"/>
                    <a:gd name="connsiteX3" fmla="*/ 5789 w 740743"/>
                    <a:gd name="connsiteY3" fmla="*/ 114417 h 191877"/>
                    <a:gd name="connsiteX4" fmla="*/ 168974 w 740743"/>
                    <a:gd name="connsiteY4" fmla="*/ 0 h 191877"/>
                    <a:gd name="connsiteX0" fmla="*/ 602728 w 724565"/>
                    <a:gd name="connsiteY0" fmla="*/ 11724 h 191877"/>
                    <a:gd name="connsiteX1" fmla="*/ 720896 w 724565"/>
                    <a:gd name="connsiteY1" fmla="*/ 99881 h 191877"/>
                    <a:gd name="connsiteX2" fmla="*/ 369204 w 724565"/>
                    <a:gd name="connsiteY2" fmla="*/ 191789 h 191877"/>
                    <a:gd name="connsiteX3" fmla="*/ 5789 w 724565"/>
                    <a:gd name="connsiteY3" fmla="*/ 114417 h 191877"/>
                    <a:gd name="connsiteX4" fmla="*/ 168974 w 724565"/>
                    <a:gd name="connsiteY4" fmla="*/ 0 h 191877"/>
                    <a:gd name="connsiteX0" fmla="*/ 602728 w 720959"/>
                    <a:gd name="connsiteY0" fmla="*/ 11724 h 191877"/>
                    <a:gd name="connsiteX1" fmla="*/ 720896 w 720959"/>
                    <a:gd name="connsiteY1" fmla="*/ 99881 h 191877"/>
                    <a:gd name="connsiteX2" fmla="*/ 369204 w 720959"/>
                    <a:gd name="connsiteY2" fmla="*/ 191789 h 191877"/>
                    <a:gd name="connsiteX3" fmla="*/ 5789 w 720959"/>
                    <a:gd name="connsiteY3" fmla="*/ 114417 h 191877"/>
                    <a:gd name="connsiteX4" fmla="*/ 168974 w 720959"/>
                    <a:gd name="connsiteY4" fmla="*/ 0 h 191877"/>
                    <a:gd name="connsiteX0" fmla="*/ 576600 w 694831"/>
                    <a:gd name="connsiteY0" fmla="*/ 11724 h 191805"/>
                    <a:gd name="connsiteX1" fmla="*/ 694768 w 694831"/>
                    <a:gd name="connsiteY1" fmla="*/ 99881 h 191805"/>
                    <a:gd name="connsiteX2" fmla="*/ 343076 w 694831"/>
                    <a:gd name="connsiteY2" fmla="*/ 191789 h 191805"/>
                    <a:gd name="connsiteX3" fmla="*/ 7093 w 694831"/>
                    <a:gd name="connsiteY3" fmla="*/ 96129 h 191805"/>
                    <a:gd name="connsiteX4" fmla="*/ 142846 w 694831"/>
                    <a:gd name="connsiteY4" fmla="*/ 0 h 191805"/>
                    <a:gd name="connsiteX0" fmla="*/ 569607 w 687838"/>
                    <a:gd name="connsiteY0" fmla="*/ 11724 h 191805"/>
                    <a:gd name="connsiteX1" fmla="*/ 687775 w 687838"/>
                    <a:gd name="connsiteY1" fmla="*/ 99881 h 191805"/>
                    <a:gd name="connsiteX2" fmla="*/ 336083 w 687838"/>
                    <a:gd name="connsiteY2" fmla="*/ 191789 h 191805"/>
                    <a:gd name="connsiteX3" fmla="*/ 100 w 687838"/>
                    <a:gd name="connsiteY3" fmla="*/ 96129 h 191805"/>
                    <a:gd name="connsiteX4" fmla="*/ 135853 w 687838"/>
                    <a:gd name="connsiteY4" fmla="*/ 0 h 191805"/>
                    <a:gd name="connsiteX0" fmla="*/ 574307 w 692538"/>
                    <a:gd name="connsiteY0" fmla="*/ 14772 h 194853"/>
                    <a:gd name="connsiteX1" fmla="*/ 692475 w 692538"/>
                    <a:gd name="connsiteY1" fmla="*/ 102929 h 194853"/>
                    <a:gd name="connsiteX2" fmla="*/ 340783 w 692538"/>
                    <a:gd name="connsiteY2" fmla="*/ 194837 h 194853"/>
                    <a:gd name="connsiteX3" fmla="*/ 4800 w 692538"/>
                    <a:gd name="connsiteY3" fmla="*/ 99177 h 194853"/>
                    <a:gd name="connsiteX4" fmla="*/ 164937 w 692538"/>
                    <a:gd name="connsiteY4" fmla="*/ 0 h 194853"/>
                    <a:gd name="connsiteX0" fmla="*/ 575415 w 693646"/>
                    <a:gd name="connsiteY0" fmla="*/ 14772 h 194853"/>
                    <a:gd name="connsiteX1" fmla="*/ 693583 w 693646"/>
                    <a:gd name="connsiteY1" fmla="*/ 102929 h 194853"/>
                    <a:gd name="connsiteX2" fmla="*/ 341891 w 693646"/>
                    <a:gd name="connsiteY2" fmla="*/ 194837 h 194853"/>
                    <a:gd name="connsiteX3" fmla="*/ 5908 w 693646"/>
                    <a:gd name="connsiteY3" fmla="*/ 99177 h 194853"/>
                    <a:gd name="connsiteX4" fmla="*/ 166045 w 693646"/>
                    <a:gd name="connsiteY4" fmla="*/ 0 h 194853"/>
                    <a:gd name="connsiteX0" fmla="*/ 569512 w 687743"/>
                    <a:gd name="connsiteY0" fmla="*/ 14772 h 194853"/>
                    <a:gd name="connsiteX1" fmla="*/ 687680 w 687743"/>
                    <a:gd name="connsiteY1" fmla="*/ 102929 h 194853"/>
                    <a:gd name="connsiteX2" fmla="*/ 335988 w 687743"/>
                    <a:gd name="connsiteY2" fmla="*/ 194837 h 194853"/>
                    <a:gd name="connsiteX3" fmla="*/ 5 w 687743"/>
                    <a:gd name="connsiteY3" fmla="*/ 99177 h 194853"/>
                    <a:gd name="connsiteX4" fmla="*/ 160142 w 687743"/>
                    <a:gd name="connsiteY4" fmla="*/ 0 h 194853"/>
                    <a:gd name="connsiteX0" fmla="*/ 569512 w 687743"/>
                    <a:gd name="connsiteY0" fmla="*/ 14772 h 194845"/>
                    <a:gd name="connsiteX1" fmla="*/ 687680 w 687743"/>
                    <a:gd name="connsiteY1" fmla="*/ 102929 h 194845"/>
                    <a:gd name="connsiteX2" fmla="*/ 335988 w 687743"/>
                    <a:gd name="connsiteY2" fmla="*/ 194837 h 194845"/>
                    <a:gd name="connsiteX3" fmla="*/ 5 w 687743"/>
                    <a:gd name="connsiteY3" fmla="*/ 99177 h 194845"/>
                    <a:gd name="connsiteX4" fmla="*/ 160142 w 687743"/>
                    <a:gd name="connsiteY4" fmla="*/ 0 h 194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7743" h="194845">
                      <a:moveTo>
                        <a:pt x="569512" y="14772"/>
                      </a:moveTo>
                      <a:cubicBezTo>
                        <a:pt x="627052" y="22157"/>
                        <a:pt x="690025" y="42438"/>
                        <a:pt x="687680" y="102929"/>
                      </a:cubicBezTo>
                      <a:cubicBezTo>
                        <a:pt x="685335" y="163420"/>
                        <a:pt x="450600" y="195462"/>
                        <a:pt x="335988" y="194837"/>
                      </a:cubicBezTo>
                      <a:cubicBezTo>
                        <a:pt x="221376" y="194212"/>
                        <a:pt x="-1167" y="152986"/>
                        <a:pt x="5" y="99177"/>
                      </a:cubicBezTo>
                      <a:cubicBezTo>
                        <a:pt x="1177" y="45368"/>
                        <a:pt x="54556" y="8617"/>
                        <a:pt x="160142" y="0"/>
                      </a:cubicBezTo>
                    </a:path>
                  </a:pathLst>
                </a:custGeom>
                <a:noFill/>
                <a:ln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i-FI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Puolivapaa piirto 12"/>
                <p:cNvSpPr/>
                <p:nvPr/>
              </p:nvSpPr>
              <p:spPr>
                <a:xfrm>
                  <a:off x="2268253" y="3516868"/>
                  <a:ext cx="4267539" cy="428719"/>
                </a:xfrm>
                <a:custGeom>
                  <a:avLst/>
                  <a:gdLst>
                    <a:gd name="connsiteX0" fmla="*/ 651454 w 929205"/>
                    <a:gd name="connsiteY0" fmla="*/ 13401 h 541510"/>
                    <a:gd name="connsiteX1" fmla="*/ 926946 w 929205"/>
                    <a:gd name="connsiteY1" fmla="*/ 189247 h 541510"/>
                    <a:gd name="connsiteX2" fmla="*/ 516639 w 929205"/>
                    <a:gd name="connsiteY2" fmla="*/ 540939 h 541510"/>
                    <a:gd name="connsiteX3" fmla="*/ 6685 w 929205"/>
                    <a:gd name="connsiteY3" fmla="*/ 265447 h 541510"/>
                    <a:gd name="connsiteX4" fmla="*/ 235285 w 929205"/>
                    <a:gd name="connsiteY4" fmla="*/ 25124 h 541510"/>
                    <a:gd name="connsiteX5" fmla="*/ 381823 w 929205"/>
                    <a:gd name="connsiteY5" fmla="*/ 19262 h 541510"/>
                    <a:gd name="connsiteX0" fmla="*/ 645899 w 923650"/>
                    <a:gd name="connsiteY0" fmla="*/ 0 h 528112"/>
                    <a:gd name="connsiteX1" fmla="*/ 921391 w 923650"/>
                    <a:gd name="connsiteY1" fmla="*/ 175846 h 528112"/>
                    <a:gd name="connsiteX2" fmla="*/ 511084 w 923650"/>
                    <a:gd name="connsiteY2" fmla="*/ 527538 h 528112"/>
                    <a:gd name="connsiteX3" fmla="*/ 1130 w 923650"/>
                    <a:gd name="connsiteY3" fmla="*/ 252046 h 528112"/>
                    <a:gd name="connsiteX4" fmla="*/ 376268 w 923650"/>
                    <a:gd name="connsiteY4" fmla="*/ 5861 h 528112"/>
                    <a:gd name="connsiteX0" fmla="*/ 645899 w 923650"/>
                    <a:gd name="connsiteY0" fmla="*/ 0 h 382354"/>
                    <a:gd name="connsiteX1" fmla="*/ 921391 w 923650"/>
                    <a:gd name="connsiteY1" fmla="*/ 175846 h 382354"/>
                    <a:gd name="connsiteX2" fmla="*/ 511084 w 923650"/>
                    <a:gd name="connsiteY2" fmla="*/ 380999 h 382354"/>
                    <a:gd name="connsiteX3" fmla="*/ 1130 w 923650"/>
                    <a:gd name="connsiteY3" fmla="*/ 252046 h 382354"/>
                    <a:gd name="connsiteX4" fmla="*/ 376268 w 923650"/>
                    <a:gd name="connsiteY4" fmla="*/ 5861 h 382354"/>
                    <a:gd name="connsiteX0" fmla="*/ 529270 w 807021"/>
                    <a:gd name="connsiteY0" fmla="*/ 0 h 381089"/>
                    <a:gd name="connsiteX1" fmla="*/ 804762 w 807021"/>
                    <a:gd name="connsiteY1" fmla="*/ 175846 h 381089"/>
                    <a:gd name="connsiteX2" fmla="*/ 394455 w 807021"/>
                    <a:gd name="connsiteY2" fmla="*/ 380999 h 381089"/>
                    <a:gd name="connsiteX3" fmla="*/ 1732 w 807021"/>
                    <a:gd name="connsiteY3" fmla="*/ 199292 h 381089"/>
                    <a:gd name="connsiteX4" fmla="*/ 259639 w 807021"/>
                    <a:gd name="connsiteY4" fmla="*/ 5861 h 381089"/>
                    <a:gd name="connsiteX0" fmla="*/ 529270 w 865058"/>
                    <a:gd name="connsiteY0" fmla="*/ 0 h 381089"/>
                    <a:gd name="connsiteX1" fmla="*/ 863377 w 865058"/>
                    <a:gd name="connsiteY1" fmla="*/ 175846 h 381089"/>
                    <a:gd name="connsiteX2" fmla="*/ 394455 w 865058"/>
                    <a:gd name="connsiteY2" fmla="*/ 380999 h 381089"/>
                    <a:gd name="connsiteX3" fmla="*/ 1732 w 865058"/>
                    <a:gd name="connsiteY3" fmla="*/ 199292 h 381089"/>
                    <a:gd name="connsiteX4" fmla="*/ 259639 w 865058"/>
                    <a:gd name="connsiteY4" fmla="*/ 5861 h 381089"/>
                    <a:gd name="connsiteX0" fmla="*/ 529270 w 868243"/>
                    <a:gd name="connsiteY0" fmla="*/ 0 h 387050"/>
                    <a:gd name="connsiteX1" fmla="*/ 863377 w 868243"/>
                    <a:gd name="connsiteY1" fmla="*/ 175846 h 387050"/>
                    <a:gd name="connsiteX2" fmla="*/ 705114 w 868243"/>
                    <a:gd name="connsiteY2" fmla="*/ 328246 h 387050"/>
                    <a:gd name="connsiteX3" fmla="*/ 394455 w 868243"/>
                    <a:gd name="connsiteY3" fmla="*/ 380999 h 387050"/>
                    <a:gd name="connsiteX4" fmla="*/ 1732 w 868243"/>
                    <a:gd name="connsiteY4" fmla="*/ 199292 h 387050"/>
                    <a:gd name="connsiteX5" fmla="*/ 259639 w 868243"/>
                    <a:gd name="connsiteY5" fmla="*/ 5861 h 387050"/>
                    <a:gd name="connsiteX0" fmla="*/ 529502 w 868475"/>
                    <a:gd name="connsiteY0" fmla="*/ 0 h 381037"/>
                    <a:gd name="connsiteX1" fmla="*/ 863609 w 868475"/>
                    <a:gd name="connsiteY1" fmla="*/ 175846 h 381037"/>
                    <a:gd name="connsiteX2" fmla="*/ 705346 w 868475"/>
                    <a:gd name="connsiteY2" fmla="*/ 328246 h 381037"/>
                    <a:gd name="connsiteX3" fmla="*/ 394687 w 868475"/>
                    <a:gd name="connsiteY3" fmla="*/ 380999 h 381037"/>
                    <a:gd name="connsiteX4" fmla="*/ 154362 w 868475"/>
                    <a:gd name="connsiteY4" fmla="*/ 334107 h 381037"/>
                    <a:gd name="connsiteX5" fmla="*/ 1964 w 868475"/>
                    <a:gd name="connsiteY5" fmla="*/ 199292 h 381037"/>
                    <a:gd name="connsiteX6" fmla="*/ 259871 w 868475"/>
                    <a:gd name="connsiteY6" fmla="*/ 5861 h 381037"/>
                    <a:gd name="connsiteX0" fmla="*/ 529502 w 868475"/>
                    <a:gd name="connsiteY0" fmla="*/ 0 h 381037"/>
                    <a:gd name="connsiteX1" fmla="*/ 863609 w 868475"/>
                    <a:gd name="connsiteY1" fmla="*/ 175846 h 381037"/>
                    <a:gd name="connsiteX2" fmla="*/ 705346 w 868475"/>
                    <a:gd name="connsiteY2" fmla="*/ 328246 h 381037"/>
                    <a:gd name="connsiteX3" fmla="*/ 394687 w 868475"/>
                    <a:gd name="connsiteY3" fmla="*/ 380999 h 381037"/>
                    <a:gd name="connsiteX4" fmla="*/ 154362 w 868475"/>
                    <a:gd name="connsiteY4" fmla="*/ 334107 h 381037"/>
                    <a:gd name="connsiteX5" fmla="*/ 1964 w 868475"/>
                    <a:gd name="connsiteY5" fmla="*/ 199292 h 381037"/>
                    <a:gd name="connsiteX6" fmla="*/ 259871 w 868475"/>
                    <a:gd name="connsiteY6" fmla="*/ 5861 h 381037"/>
                    <a:gd name="connsiteX0" fmla="*/ 527538 w 866511"/>
                    <a:gd name="connsiteY0" fmla="*/ 0 h 387050"/>
                    <a:gd name="connsiteX1" fmla="*/ 861645 w 866511"/>
                    <a:gd name="connsiteY1" fmla="*/ 175846 h 387050"/>
                    <a:gd name="connsiteX2" fmla="*/ 703382 w 866511"/>
                    <a:gd name="connsiteY2" fmla="*/ 328246 h 387050"/>
                    <a:gd name="connsiteX3" fmla="*/ 392723 w 866511"/>
                    <a:gd name="connsiteY3" fmla="*/ 380999 h 387050"/>
                    <a:gd name="connsiteX4" fmla="*/ 0 w 866511"/>
                    <a:gd name="connsiteY4" fmla="*/ 199292 h 387050"/>
                    <a:gd name="connsiteX5" fmla="*/ 257907 w 866511"/>
                    <a:gd name="connsiteY5" fmla="*/ 5861 h 387050"/>
                    <a:gd name="connsiteX0" fmla="*/ 527538 w 863326"/>
                    <a:gd name="connsiteY0" fmla="*/ 0 h 380999"/>
                    <a:gd name="connsiteX1" fmla="*/ 861645 w 863326"/>
                    <a:gd name="connsiteY1" fmla="*/ 175846 h 380999"/>
                    <a:gd name="connsiteX2" fmla="*/ 392723 w 863326"/>
                    <a:gd name="connsiteY2" fmla="*/ 380999 h 380999"/>
                    <a:gd name="connsiteX3" fmla="*/ 0 w 863326"/>
                    <a:gd name="connsiteY3" fmla="*/ 199292 h 380999"/>
                    <a:gd name="connsiteX4" fmla="*/ 257907 w 863326"/>
                    <a:gd name="connsiteY4" fmla="*/ 5861 h 380999"/>
                    <a:gd name="connsiteX0" fmla="*/ 527538 w 863326"/>
                    <a:gd name="connsiteY0" fmla="*/ 0 h 381076"/>
                    <a:gd name="connsiteX1" fmla="*/ 861645 w 863326"/>
                    <a:gd name="connsiteY1" fmla="*/ 175846 h 381076"/>
                    <a:gd name="connsiteX2" fmla="*/ 392723 w 863326"/>
                    <a:gd name="connsiteY2" fmla="*/ 380999 h 381076"/>
                    <a:gd name="connsiteX3" fmla="*/ 0 w 863326"/>
                    <a:gd name="connsiteY3" fmla="*/ 199292 h 381076"/>
                    <a:gd name="connsiteX4" fmla="*/ 257907 w 863326"/>
                    <a:gd name="connsiteY4" fmla="*/ 5861 h 381076"/>
                    <a:gd name="connsiteX0" fmla="*/ 527538 w 861737"/>
                    <a:gd name="connsiteY0" fmla="*/ 0 h 381143"/>
                    <a:gd name="connsiteX1" fmla="*/ 861645 w 861737"/>
                    <a:gd name="connsiteY1" fmla="*/ 175846 h 381143"/>
                    <a:gd name="connsiteX2" fmla="*/ 392723 w 861737"/>
                    <a:gd name="connsiteY2" fmla="*/ 380999 h 381143"/>
                    <a:gd name="connsiteX3" fmla="*/ 0 w 861737"/>
                    <a:gd name="connsiteY3" fmla="*/ 199292 h 381143"/>
                    <a:gd name="connsiteX4" fmla="*/ 257907 w 861737"/>
                    <a:gd name="connsiteY4" fmla="*/ 5861 h 381143"/>
                    <a:gd name="connsiteX0" fmla="*/ 527538 w 861737"/>
                    <a:gd name="connsiteY0" fmla="*/ 0 h 381111"/>
                    <a:gd name="connsiteX1" fmla="*/ 861645 w 861737"/>
                    <a:gd name="connsiteY1" fmla="*/ 175846 h 381111"/>
                    <a:gd name="connsiteX2" fmla="*/ 392723 w 861737"/>
                    <a:gd name="connsiteY2" fmla="*/ 380999 h 381111"/>
                    <a:gd name="connsiteX3" fmla="*/ 0 w 861737"/>
                    <a:gd name="connsiteY3" fmla="*/ 199292 h 381111"/>
                    <a:gd name="connsiteX4" fmla="*/ 257907 w 861737"/>
                    <a:gd name="connsiteY4" fmla="*/ 5861 h 381111"/>
                    <a:gd name="connsiteX0" fmla="*/ 527633 w 861832"/>
                    <a:gd name="connsiteY0" fmla="*/ 0 h 381111"/>
                    <a:gd name="connsiteX1" fmla="*/ 861740 w 861832"/>
                    <a:gd name="connsiteY1" fmla="*/ 175846 h 381111"/>
                    <a:gd name="connsiteX2" fmla="*/ 392818 w 861832"/>
                    <a:gd name="connsiteY2" fmla="*/ 380999 h 381111"/>
                    <a:gd name="connsiteX3" fmla="*/ 95 w 861832"/>
                    <a:gd name="connsiteY3" fmla="*/ 199292 h 381111"/>
                    <a:gd name="connsiteX4" fmla="*/ 258002 w 861832"/>
                    <a:gd name="connsiteY4" fmla="*/ 5861 h 381111"/>
                    <a:gd name="connsiteX0" fmla="*/ 527633 w 861832"/>
                    <a:gd name="connsiteY0" fmla="*/ 0 h 381111"/>
                    <a:gd name="connsiteX1" fmla="*/ 861740 w 861832"/>
                    <a:gd name="connsiteY1" fmla="*/ 175846 h 381111"/>
                    <a:gd name="connsiteX2" fmla="*/ 392818 w 861832"/>
                    <a:gd name="connsiteY2" fmla="*/ 380999 h 381111"/>
                    <a:gd name="connsiteX3" fmla="*/ 95 w 861832"/>
                    <a:gd name="connsiteY3" fmla="*/ 199292 h 381111"/>
                    <a:gd name="connsiteX4" fmla="*/ 258002 w 861832"/>
                    <a:gd name="connsiteY4" fmla="*/ 5861 h 381111"/>
                    <a:gd name="connsiteX0" fmla="*/ 691756 w 877567"/>
                    <a:gd name="connsiteY0" fmla="*/ 11724 h 375213"/>
                    <a:gd name="connsiteX1" fmla="*/ 861740 w 877567"/>
                    <a:gd name="connsiteY1" fmla="*/ 169985 h 375213"/>
                    <a:gd name="connsiteX2" fmla="*/ 392818 w 877567"/>
                    <a:gd name="connsiteY2" fmla="*/ 375138 h 375213"/>
                    <a:gd name="connsiteX3" fmla="*/ 95 w 877567"/>
                    <a:gd name="connsiteY3" fmla="*/ 193431 h 375213"/>
                    <a:gd name="connsiteX4" fmla="*/ 258002 w 877567"/>
                    <a:gd name="connsiteY4" fmla="*/ 0 h 375213"/>
                    <a:gd name="connsiteX0" fmla="*/ 696906 w 875222"/>
                    <a:gd name="connsiteY0" fmla="*/ 11724 h 310778"/>
                    <a:gd name="connsiteX1" fmla="*/ 866890 w 875222"/>
                    <a:gd name="connsiteY1" fmla="*/ 169985 h 310778"/>
                    <a:gd name="connsiteX2" fmla="*/ 515198 w 875222"/>
                    <a:gd name="connsiteY2" fmla="*/ 310661 h 310778"/>
                    <a:gd name="connsiteX3" fmla="*/ 5245 w 875222"/>
                    <a:gd name="connsiteY3" fmla="*/ 193431 h 310778"/>
                    <a:gd name="connsiteX4" fmla="*/ 263152 w 875222"/>
                    <a:gd name="connsiteY4" fmla="*/ 0 h 310778"/>
                    <a:gd name="connsiteX0" fmla="*/ 628553 w 806869"/>
                    <a:gd name="connsiteY0" fmla="*/ 11724 h 310745"/>
                    <a:gd name="connsiteX1" fmla="*/ 798537 w 806869"/>
                    <a:gd name="connsiteY1" fmla="*/ 169985 h 310745"/>
                    <a:gd name="connsiteX2" fmla="*/ 446845 w 806869"/>
                    <a:gd name="connsiteY2" fmla="*/ 310661 h 310745"/>
                    <a:gd name="connsiteX3" fmla="*/ 7230 w 806869"/>
                    <a:gd name="connsiteY3" fmla="*/ 187569 h 310745"/>
                    <a:gd name="connsiteX4" fmla="*/ 194799 w 806869"/>
                    <a:gd name="connsiteY4" fmla="*/ 0 h 310745"/>
                    <a:gd name="connsiteX0" fmla="*/ 622091 w 800407"/>
                    <a:gd name="connsiteY0" fmla="*/ 11724 h 310905"/>
                    <a:gd name="connsiteX1" fmla="*/ 792075 w 800407"/>
                    <a:gd name="connsiteY1" fmla="*/ 169985 h 310905"/>
                    <a:gd name="connsiteX2" fmla="*/ 440383 w 800407"/>
                    <a:gd name="connsiteY2" fmla="*/ 310661 h 310905"/>
                    <a:gd name="connsiteX3" fmla="*/ 768 w 800407"/>
                    <a:gd name="connsiteY3" fmla="*/ 187569 h 310905"/>
                    <a:gd name="connsiteX4" fmla="*/ 188337 w 800407"/>
                    <a:gd name="connsiteY4" fmla="*/ 0 h 310905"/>
                    <a:gd name="connsiteX0" fmla="*/ 622091 w 800407"/>
                    <a:gd name="connsiteY0" fmla="*/ 11724 h 310863"/>
                    <a:gd name="connsiteX1" fmla="*/ 792075 w 800407"/>
                    <a:gd name="connsiteY1" fmla="*/ 169985 h 310863"/>
                    <a:gd name="connsiteX2" fmla="*/ 440383 w 800407"/>
                    <a:gd name="connsiteY2" fmla="*/ 310661 h 310863"/>
                    <a:gd name="connsiteX3" fmla="*/ 768 w 800407"/>
                    <a:gd name="connsiteY3" fmla="*/ 138801 h 310863"/>
                    <a:gd name="connsiteX4" fmla="*/ 188337 w 800407"/>
                    <a:gd name="connsiteY4" fmla="*/ 0 h 310863"/>
                    <a:gd name="connsiteX0" fmla="*/ 591842 w 770158"/>
                    <a:gd name="connsiteY0" fmla="*/ 11724 h 311525"/>
                    <a:gd name="connsiteX1" fmla="*/ 761826 w 770158"/>
                    <a:gd name="connsiteY1" fmla="*/ 169985 h 311525"/>
                    <a:gd name="connsiteX2" fmla="*/ 410134 w 770158"/>
                    <a:gd name="connsiteY2" fmla="*/ 310661 h 311525"/>
                    <a:gd name="connsiteX3" fmla="*/ 999 w 770158"/>
                    <a:gd name="connsiteY3" fmla="*/ 102225 h 311525"/>
                    <a:gd name="connsiteX4" fmla="*/ 158088 w 770158"/>
                    <a:gd name="connsiteY4" fmla="*/ 0 h 311525"/>
                    <a:gd name="connsiteX0" fmla="*/ 597881 w 776197"/>
                    <a:gd name="connsiteY0" fmla="*/ 11724 h 311261"/>
                    <a:gd name="connsiteX1" fmla="*/ 767865 w 776197"/>
                    <a:gd name="connsiteY1" fmla="*/ 169985 h 311261"/>
                    <a:gd name="connsiteX2" fmla="*/ 416173 w 776197"/>
                    <a:gd name="connsiteY2" fmla="*/ 310661 h 311261"/>
                    <a:gd name="connsiteX3" fmla="*/ 942 w 776197"/>
                    <a:gd name="connsiteY3" fmla="*/ 114417 h 311261"/>
                    <a:gd name="connsiteX4" fmla="*/ 164127 w 776197"/>
                    <a:gd name="connsiteY4" fmla="*/ 0 h 311261"/>
                    <a:gd name="connsiteX0" fmla="*/ 602728 w 784281"/>
                    <a:gd name="connsiteY0" fmla="*/ 11724 h 196925"/>
                    <a:gd name="connsiteX1" fmla="*/ 772712 w 784281"/>
                    <a:gd name="connsiteY1" fmla="*/ 169985 h 196925"/>
                    <a:gd name="connsiteX2" fmla="*/ 369204 w 784281"/>
                    <a:gd name="connsiteY2" fmla="*/ 191789 h 196925"/>
                    <a:gd name="connsiteX3" fmla="*/ 5789 w 784281"/>
                    <a:gd name="connsiteY3" fmla="*/ 114417 h 196925"/>
                    <a:gd name="connsiteX4" fmla="*/ 168974 w 784281"/>
                    <a:gd name="connsiteY4" fmla="*/ 0 h 196925"/>
                    <a:gd name="connsiteX0" fmla="*/ 602728 w 740743"/>
                    <a:gd name="connsiteY0" fmla="*/ 11724 h 191877"/>
                    <a:gd name="connsiteX1" fmla="*/ 720896 w 740743"/>
                    <a:gd name="connsiteY1" fmla="*/ 99881 h 191877"/>
                    <a:gd name="connsiteX2" fmla="*/ 369204 w 740743"/>
                    <a:gd name="connsiteY2" fmla="*/ 191789 h 191877"/>
                    <a:gd name="connsiteX3" fmla="*/ 5789 w 740743"/>
                    <a:gd name="connsiteY3" fmla="*/ 114417 h 191877"/>
                    <a:gd name="connsiteX4" fmla="*/ 168974 w 740743"/>
                    <a:gd name="connsiteY4" fmla="*/ 0 h 191877"/>
                    <a:gd name="connsiteX0" fmla="*/ 602728 w 724565"/>
                    <a:gd name="connsiteY0" fmla="*/ 11724 h 191877"/>
                    <a:gd name="connsiteX1" fmla="*/ 720896 w 724565"/>
                    <a:gd name="connsiteY1" fmla="*/ 99881 h 191877"/>
                    <a:gd name="connsiteX2" fmla="*/ 369204 w 724565"/>
                    <a:gd name="connsiteY2" fmla="*/ 191789 h 191877"/>
                    <a:gd name="connsiteX3" fmla="*/ 5789 w 724565"/>
                    <a:gd name="connsiteY3" fmla="*/ 114417 h 191877"/>
                    <a:gd name="connsiteX4" fmla="*/ 168974 w 724565"/>
                    <a:gd name="connsiteY4" fmla="*/ 0 h 191877"/>
                    <a:gd name="connsiteX0" fmla="*/ 602728 w 720959"/>
                    <a:gd name="connsiteY0" fmla="*/ 11724 h 191877"/>
                    <a:gd name="connsiteX1" fmla="*/ 720896 w 720959"/>
                    <a:gd name="connsiteY1" fmla="*/ 99881 h 191877"/>
                    <a:gd name="connsiteX2" fmla="*/ 369204 w 720959"/>
                    <a:gd name="connsiteY2" fmla="*/ 191789 h 191877"/>
                    <a:gd name="connsiteX3" fmla="*/ 5789 w 720959"/>
                    <a:gd name="connsiteY3" fmla="*/ 114417 h 191877"/>
                    <a:gd name="connsiteX4" fmla="*/ 168974 w 720959"/>
                    <a:gd name="connsiteY4" fmla="*/ 0 h 191877"/>
                    <a:gd name="connsiteX0" fmla="*/ 576600 w 694831"/>
                    <a:gd name="connsiteY0" fmla="*/ 11724 h 191805"/>
                    <a:gd name="connsiteX1" fmla="*/ 694768 w 694831"/>
                    <a:gd name="connsiteY1" fmla="*/ 99881 h 191805"/>
                    <a:gd name="connsiteX2" fmla="*/ 343076 w 694831"/>
                    <a:gd name="connsiteY2" fmla="*/ 191789 h 191805"/>
                    <a:gd name="connsiteX3" fmla="*/ 7093 w 694831"/>
                    <a:gd name="connsiteY3" fmla="*/ 96129 h 191805"/>
                    <a:gd name="connsiteX4" fmla="*/ 142846 w 694831"/>
                    <a:gd name="connsiteY4" fmla="*/ 0 h 191805"/>
                    <a:gd name="connsiteX0" fmla="*/ 569607 w 687838"/>
                    <a:gd name="connsiteY0" fmla="*/ 11724 h 191805"/>
                    <a:gd name="connsiteX1" fmla="*/ 687775 w 687838"/>
                    <a:gd name="connsiteY1" fmla="*/ 99881 h 191805"/>
                    <a:gd name="connsiteX2" fmla="*/ 336083 w 687838"/>
                    <a:gd name="connsiteY2" fmla="*/ 191789 h 191805"/>
                    <a:gd name="connsiteX3" fmla="*/ 100 w 687838"/>
                    <a:gd name="connsiteY3" fmla="*/ 96129 h 191805"/>
                    <a:gd name="connsiteX4" fmla="*/ 135853 w 687838"/>
                    <a:gd name="connsiteY4" fmla="*/ 0 h 191805"/>
                    <a:gd name="connsiteX0" fmla="*/ 574307 w 692538"/>
                    <a:gd name="connsiteY0" fmla="*/ 14772 h 194853"/>
                    <a:gd name="connsiteX1" fmla="*/ 692475 w 692538"/>
                    <a:gd name="connsiteY1" fmla="*/ 102929 h 194853"/>
                    <a:gd name="connsiteX2" fmla="*/ 340783 w 692538"/>
                    <a:gd name="connsiteY2" fmla="*/ 194837 h 194853"/>
                    <a:gd name="connsiteX3" fmla="*/ 4800 w 692538"/>
                    <a:gd name="connsiteY3" fmla="*/ 99177 h 194853"/>
                    <a:gd name="connsiteX4" fmla="*/ 164937 w 692538"/>
                    <a:gd name="connsiteY4" fmla="*/ 0 h 194853"/>
                    <a:gd name="connsiteX0" fmla="*/ 575415 w 693646"/>
                    <a:gd name="connsiteY0" fmla="*/ 14772 h 194853"/>
                    <a:gd name="connsiteX1" fmla="*/ 693583 w 693646"/>
                    <a:gd name="connsiteY1" fmla="*/ 102929 h 194853"/>
                    <a:gd name="connsiteX2" fmla="*/ 341891 w 693646"/>
                    <a:gd name="connsiteY2" fmla="*/ 194837 h 194853"/>
                    <a:gd name="connsiteX3" fmla="*/ 5908 w 693646"/>
                    <a:gd name="connsiteY3" fmla="*/ 99177 h 194853"/>
                    <a:gd name="connsiteX4" fmla="*/ 166045 w 693646"/>
                    <a:gd name="connsiteY4" fmla="*/ 0 h 194853"/>
                    <a:gd name="connsiteX0" fmla="*/ 569512 w 687743"/>
                    <a:gd name="connsiteY0" fmla="*/ 14772 h 194853"/>
                    <a:gd name="connsiteX1" fmla="*/ 687680 w 687743"/>
                    <a:gd name="connsiteY1" fmla="*/ 102929 h 194853"/>
                    <a:gd name="connsiteX2" fmla="*/ 335988 w 687743"/>
                    <a:gd name="connsiteY2" fmla="*/ 194837 h 194853"/>
                    <a:gd name="connsiteX3" fmla="*/ 5 w 687743"/>
                    <a:gd name="connsiteY3" fmla="*/ 99177 h 194853"/>
                    <a:gd name="connsiteX4" fmla="*/ 160142 w 687743"/>
                    <a:gd name="connsiteY4" fmla="*/ 0 h 194853"/>
                    <a:gd name="connsiteX0" fmla="*/ 569512 w 687743"/>
                    <a:gd name="connsiteY0" fmla="*/ 14772 h 194845"/>
                    <a:gd name="connsiteX1" fmla="*/ 687680 w 687743"/>
                    <a:gd name="connsiteY1" fmla="*/ 102929 h 194845"/>
                    <a:gd name="connsiteX2" fmla="*/ 335988 w 687743"/>
                    <a:gd name="connsiteY2" fmla="*/ 194837 h 194845"/>
                    <a:gd name="connsiteX3" fmla="*/ 5 w 687743"/>
                    <a:gd name="connsiteY3" fmla="*/ 99177 h 194845"/>
                    <a:gd name="connsiteX4" fmla="*/ 160142 w 687743"/>
                    <a:gd name="connsiteY4" fmla="*/ 0 h 194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7743" h="194845">
                      <a:moveTo>
                        <a:pt x="569512" y="14772"/>
                      </a:moveTo>
                      <a:cubicBezTo>
                        <a:pt x="627052" y="22157"/>
                        <a:pt x="690025" y="42438"/>
                        <a:pt x="687680" y="102929"/>
                      </a:cubicBezTo>
                      <a:cubicBezTo>
                        <a:pt x="685335" y="163420"/>
                        <a:pt x="450600" y="195462"/>
                        <a:pt x="335988" y="194837"/>
                      </a:cubicBezTo>
                      <a:cubicBezTo>
                        <a:pt x="221376" y="194212"/>
                        <a:pt x="-1167" y="152986"/>
                        <a:pt x="5" y="99177"/>
                      </a:cubicBezTo>
                      <a:cubicBezTo>
                        <a:pt x="1177" y="45368"/>
                        <a:pt x="54556" y="8617"/>
                        <a:pt x="160142" y="0"/>
                      </a:cubicBezTo>
                    </a:path>
                  </a:pathLst>
                </a:custGeom>
                <a:noFill/>
                <a:ln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i-FI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Ryhmä 8"/>
              <p:cNvGrpSpPr/>
              <p:nvPr/>
            </p:nvGrpSpPr>
            <p:grpSpPr>
              <a:xfrm>
                <a:off x="2082199" y="3157255"/>
                <a:ext cx="3651326" cy="1066946"/>
                <a:chOff x="2082199" y="3281123"/>
                <a:chExt cx="3651326" cy="1066946"/>
              </a:xfrm>
            </p:grpSpPr>
            <p:sp>
              <p:nvSpPr>
                <p:cNvPr id="8" name="Tekstiruutu 7"/>
                <p:cNvSpPr txBox="1"/>
                <p:nvPr/>
              </p:nvSpPr>
              <p:spPr>
                <a:xfrm>
                  <a:off x="2082199" y="3373456"/>
                  <a:ext cx="1228221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05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Yhteentoimivuus</a:t>
                  </a:r>
                  <a:endPara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Tekstiruutu 14"/>
                <p:cNvSpPr txBox="1"/>
                <p:nvPr/>
              </p:nvSpPr>
              <p:spPr>
                <a:xfrm>
                  <a:off x="3516926" y="3281123"/>
                  <a:ext cx="101502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05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Arkkitehtuuri-</a:t>
                  </a:r>
                </a:p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05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kuvaukset</a:t>
                  </a:r>
                </a:p>
              </p:txBody>
            </p:sp>
            <p:sp>
              <p:nvSpPr>
                <p:cNvPr id="22" name="Tekstiruutu 21"/>
                <p:cNvSpPr txBox="1"/>
                <p:nvPr/>
              </p:nvSpPr>
              <p:spPr>
                <a:xfrm>
                  <a:off x="4781020" y="3281123"/>
                  <a:ext cx="952505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05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Teknologia-</a:t>
                  </a:r>
                </a:p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05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arkkitehtuuri</a:t>
                  </a:r>
                </a:p>
              </p:txBody>
            </p:sp>
            <p:sp>
              <p:nvSpPr>
                <p:cNvPr id="23" name="Tekstiruutu 22"/>
                <p:cNvSpPr txBox="1"/>
                <p:nvPr/>
              </p:nvSpPr>
              <p:spPr>
                <a:xfrm>
                  <a:off x="3231009" y="3365507"/>
                  <a:ext cx="3481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2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Wingdings" panose="05000000000000000000" pitchFamily="2" charset="2"/>
                    </a:rPr>
                    <a:t></a:t>
                  </a:r>
                  <a:endParaRPr kumimoji="0" lang="fi-FI" sz="1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Tekstiruutu 23"/>
                <p:cNvSpPr txBox="1"/>
                <p:nvPr/>
              </p:nvSpPr>
              <p:spPr>
                <a:xfrm>
                  <a:off x="4494123" y="3365507"/>
                  <a:ext cx="3481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2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  <a:sym typeface="Wingdings" panose="05000000000000000000" pitchFamily="2" charset="2"/>
                    </a:rPr>
                    <a:t></a:t>
                  </a:r>
                  <a:endParaRPr kumimoji="0" lang="fi-FI" sz="1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Tekstiruutu 89"/>
                <p:cNvSpPr txBox="1"/>
                <p:nvPr/>
              </p:nvSpPr>
              <p:spPr>
                <a:xfrm>
                  <a:off x="3237310" y="4094153"/>
                  <a:ext cx="154241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i-FI" sz="105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Tietoturva ja tietosuoja</a:t>
                  </a:r>
                </a:p>
              </p:txBody>
            </p:sp>
          </p:grpSp>
        </p:grpSp>
      </p:grpSp>
      <p:grpSp>
        <p:nvGrpSpPr>
          <p:cNvPr id="49" name="Ryhmä 48"/>
          <p:cNvGrpSpPr/>
          <p:nvPr/>
        </p:nvGrpSpPr>
        <p:grpSpPr>
          <a:xfrm>
            <a:off x="140465" y="1274266"/>
            <a:ext cx="4783227" cy="1047313"/>
            <a:chOff x="140465" y="1274266"/>
            <a:chExt cx="4783227" cy="1047313"/>
          </a:xfrm>
        </p:grpSpPr>
        <p:sp>
          <p:nvSpPr>
            <p:cNvPr id="46" name="Suorakulmio 45"/>
            <p:cNvSpPr/>
            <p:nvPr/>
          </p:nvSpPr>
          <p:spPr>
            <a:xfrm>
              <a:off x="140465" y="1274266"/>
              <a:ext cx="4783227" cy="1047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6" name="Ryhmä 35"/>
            <p:cNvGrpSpPr/>
            <p:nvPr/>
          </p:nvGrpSpPr>
          <p:grpSpPr>
            <a:xfrm>
              <a:off x="317896" y="1419830"/>
              <a:ext cx="4400994" cy="820516"/>
              <a:chOff x="1743332" y="662739"/>
              <a:chExt cx="4400994" cy="820516"/>
            </a:xfrm>
          </p:grpSpPr>
          <p:sp>
            <p:nvSpPr>
              <p:cNvPr id="30" name="Tekstiruutu 29"/>
              <p:cNvSpPr txBox="1"/>
              <p:nvPr/>
            </p:nvSpPr>
            <p:spPr>
              <a:xfrm>
                <a:off x="2584765" y="662739"/>
                <a:ext cx="27318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4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001E6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Toimeenpanon suunnittelu</a:t>
                </a:r>
              </a:p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1E6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Salkutus</a:t>
                </a:r>
                <a:r>
                  <a:rPr kumimoji="0" lang="fi-FI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1E6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, resursointi ja seuranta</a:t>
                </a:r>
              </a:p>
            </p:txBody>
          </p:sp>
          <p:sp>
            <p:nvSpPr>
              <p:cNvPr id="31" name="Tekstiruutu 30"/>
              <p:cNvSpPr txBox="1"/>
              <p:nvPr/>
            </p:nvSpPr>
            <p:spPr>
              <a:xfrm>
                <a:off x="3888665" y="1229339"/>
                <a:ext cx="8162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Priorisointi</a:t>
                </a:r>
              </a:p>
            </p:txBody>
          </p:sp>
          <p:sp>
            <p:nvSpPr>
              <p:cNvPr id="32" name="Tekstiruutu 31"/>
              <p:cNvSpPr txBox="1"/>
              <p:nvPr/>
            </p:nvSpPr>
            <p:spPr>
              <a:xfrm>
                <a:off x="5283192" y="1229339"/>
                <a:ext cx="86113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Resursointi</a:t>
                </a:r>
              </a:p>
            </p:txBody>
          </p:sp>
          <p:sp>
            <p:nvSpPr>
              <p:cNvPr id="33" name="Tekstiruutu 32"/>
              <p:cNvSpPr txBox="1"/>
              <p:nvPr/>
            </p:nvSpPr>
            <p:spPr>
              <a:xfrm>
                <a:off x="1743332" y="1229339"/>
                <a:ext cx="118333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Yhteentoimivuus</a:t>
                </a:r>
                <a:endParaRPr kumimoji="0" lang="fi-FI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" name="Tekstiruutu 33"/>
              <p:cNvSpPr txBox="1"/>
              <p:nvPr/>
            </p:nvSpPr>
            <p:spPr>
              <a:xfrm>
                <a:off x="3007557" y="1229339"/>
                <a:ext cx="80022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Focusointi</a:t>
                </a:r>
                <a:endParaRPr kumimoji="0" lang="fi-FI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5" name="Tekstiruutu 64"/>
              <p:cNvSpPr txBox="1"/>
              <p:nvPr/>
            </p:nvSpPr>
            <p:spPr>
              <a:xfrm>
                <a:off x="4822968" y="1229339"/>
                <a:ext cx="4106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§§§</a:t>
                </a:r>
              </a:p>
            </p:txBody>
          </p:sp>
        </p:grpSp>
      </p:grpSp>
      <p:grpSp>
        <p:nvGrpSpPr>
          <p:cNvPr id="48" name="Ryhmä 47"/>
          <p:cNvGrpSpPr/>
          <p:nvPr/>
        </p:nvGrpSpPr>
        <p:grpSpPr>
          <a:xfrm>
            <a:off x="138831" y="398584"/>
            <a:ext cx="4784768" cy="768247"/>
            <a:chOff x="138831" y="398584"/>
            <a:chExt cx="4784768" cy="768247"/>
          </a:xfrm>
        </p:grpSpPr>
        <p:sp>
          <p:nvSpPr>
            <p:cNvPr id="45" name="Suorakulmio 44"/>
            <p:cNvSpPr/>
            <p:nvPr/>
          </p:nvSpPr>
          <p:spPr>
            <a:xfrm>
              <a:off x="138831" y="398584"/>
              <a:ext cx="4784768" cy="7682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7" name="Ryhmä 36"/>
            <p:cNvGrpSpPr/>
            <p:nvPr/>
          </p:nvGrpSpPr>
          <p:grpSpPr>
            <a:xfrm>
              <a:off x="1043751" y="464154"/>
              <a:ext cx="3037141" cy="603885"/>
              <a:chOff x="2469187" y="879370"/>
              <a:chExt cx="3037141" cy="603885"/>
            </a:xfrm>
          </p:grpSpPr>
          <p:sp>
            <p:nvSpPr>
              <p:cNvPr id="38" name="Tekstiruutu 37"/>
              <p:cNvSpPr txBox="1"/>
              <p:nvPr/>
            </p:nvSpPr>
            <p:spPr>
              <a:xfrm>
                <a:off x="2511914" y="879370"/>
                <a:ext cx="29803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4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001E6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Strateginen tavoitteiden suunnittelu</a:t>
                </a:r>
              </a:p>
            </p:txBody>
          </p:sp>
          <p:sp>
            <p:nvSpPr>
              <p:cNvPr id="39" name="Tekstiruutu 38"/>
              <p:cNvSpPr txBox="1"/>
              <p:nvPr/>
            </p:nvSpPr>
            <p:spPr>
              <a:xfrm>
                <a:off x="4232530" y="1229339"/>
                <a:ext cx="65755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Toimijat</a:t>
                </a:r>
              </a:p>
            </p:txBody>
          </p:sp>
          <p:sp>
            <p:nvSpPr>
              <p:cNvPr id="42" name="Tekstiruutu 41"/>
              <p:cNvSpPr txBox="1"/>
              <p:nvPr/>
            </p:nvSpPr>
            <p:spPr>
              <a:xfrm>
                <a:off x="3165840" y="1229339"/>
                <a:ext cx="92846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Painopisteet</a:t>
                </a:r>
              </a:p>
            </p:txBody>
          </p:sp>
          <p:sp>
            <p:nvSpPr>
              <p:cNvPr id="43" name="Tekstiruutu 42"/>
              <p:cNvSpPr txBox="1"/>
              <p:nvPr/>
            </p:nvSpPr>
            <p:spPr>
              <a:xfrm>
                <a:off x="2469187" y="1229339"/>
                <a:ext cx="50687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Ilmiöt</a:t>
                </a:r>
              </a:p>
            </p:txBody>
          </p:sp>
          <p:sp>
            <p:nvSpPr>
              <p:cNvPr id="44" name="Tekstiruutu 43"/>
              <p:cNvSpPr txBox="1"/>
              <p:nvPr/>
            </p:nvSpPr>
            <p:spPr>
              <a:xfrm>
                <a:off x="5028312" y="1229339"/>
                <a:ext cx="47801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i-FI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Visio</a:t>
                </a:r>
              </a:p>
            </p:txBody>
          </p:sp>
        </p:grpSp>
      </p:grpSp>
      <p:grpSp>
        <p:nvGrpSpPr>
          <p:cNvPr id="57" name="Ryhmä 56"/>
          <p:cNvGrpSpPr/>
          <p:nvPr/>
        </p:nvGrpSpPr>
        <p:grpSpPr>
          <a:xfrm>
            <a:off x="2151395" y="1048440"/>
            <a:ext cx="906691" cy="307655"/>
            <a:chOff x="5720862" y="1007230"/>
            <a:chExt cx="906691" cy="307655"/>
          </a:xfrm>
        </p:grpSpPr>
        <p:sp>
          <p:nvSpPr>
            <p:cNvPr id="53" name="Alanuoli 52"/>
            <p:cNvSpPr/>
            <p:nvPr/>
          </p:nvSpPr>
          <p:spPr>
            <a:xfrm>
              <a:off x="5720862" y="1018777"/>
              <a:ext cx="906691" cy="296108"/>
            </a:xfrm>
            <a:prstGeom prst="downArrow">
              <a:avLst>
                <a:gd name="adj1" fmla="val 35912"/>
                <a:gd name="adj2" fmla="val 5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Tekstiruutu 54"/>
            <p:cNvSpPr txBox="1"/>
            <p:nvPr/>
          </p:nvSpPr>
          <p:spPr>
            <a:xfrm>
              <a:off x="5966458" y="1007230"/>
              <a:ext cx="4154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1..n</a:t>
              </a:r>
            </a:p>
          </p:txBody>
        </p:sp>
      </p:grpSp>
      <p:grpSp>
        <p:nvGrpSpPr>
          <p:cNvPr id="58" name="Ryhmä 57"/>
          <p:cNvGrpSpPr/>
          <p:nvPr/>
        </p:nvGrpSpPr>
        <p:grpSpPr>
          <a:xfrm>
            <a:off x="2151395" y="2203188"/>
            <a:ext cx="906691" cy="307655"/>
            <a:chOff x="5720862" y="1007230"/>
            <a:chExt cx="906691" cy="307655"/>
          </a:xfrm>
        </p:grpSpPr>
        <p:sp>
          <p:nvSpPr>
            <p:cNvPr id="59" name="Alanuoli 58"/>
            <p:cNvSpPr/>
            <p:nvPr/>
          </p:nvSpPr>
          <p:spPr>
            <a:xfrm>
              <a:off x="5720862" y="1018777"/>
              <a:ext cx="906691" cy="296108"/>
            </a:xfrm>
            <a:prstGeom prst="downArrow">
              <a:avLst>
                <a:gd name="adj1" fmla="val 35912"/>
                <a:gd name="adj2" fmla="val 5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Tekstiruutu 59"/>
            <p:cNvSpPr txBox="1"/>
            <p:nvPr/>
          </p:nvSpPr>
          <p:spPr>
            <a:xfrm>
              <a:off x="5966458" y="1007230"/>
              <a:ext cx="4154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5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1..n</a:t>
              </a:r>
            </a:p>
          </p:txBody>
        </p:sp>
      </p:grpSp>
      <p:sp>
        <p:nvSpPr>
          <p:cNvPr id="52" name="Tekstiruutu 51"/>
          <p:cNvSpPr txBox="1"/>
          <p:nvPr/>
        </p:nvSpPr>
        <p:spPr>
          <a:xfrm>
            <a:off x="5751491" y="159206"/>
            <a:ext cx="11833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Yhteentoimivuus</a:t>
            </a:r>
            <a:endParaRPr kumimoji="0" lang="fi-FI" sz="1050" b="0" i="0" u="sng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Tekstiruutu 53"/>
          <p:cNvSpPr txBox="1"/>
          <p:nvPr/>
        </p:nvSpPr>
        <p:spPr>
          <a:xfrm>
            <a:off x="4989669" y="393054"/>
            <a:ext cx="3255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Tunnistetaan asetettuun tavoitteeseen liittyvät ilmiöt ja keskeiset yhteistyöhön tarvittavat toimijatahot</a:t>
            </a:r>
          </a:p>
        </p:txBody>
      </p:sp>
      <p:sp>
        <p:nvSpPr>
          <p:cNvPr id="56" name="Tekstiruutu 55"/>
          <p:cNvSpPr txBox="1"/>
          <p:nvPr/>
        </p:nvSpPr>
        <p:spPr>
          <a:xfrm>
            <a:off x="4989669" y="1237482"/>
            <a:ext cx="325560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Tunnistetaan asetetun tavoitteen vaatimien toimenpiteiden keskinäiset toiminnalliset ja tiedolliset liityntäpinnat.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Huolehditaan hankkeiden/projektien välisistä liittymäkohdista.</a:t>
            </a:r>
          </a:p>
        </p:txBody>
      </p:sp>
      <p:sp>
        <p:nvSpPr>
          <p:cNvPr id="66" name="Tekstiruutu 65"/>
          <p:cNvSpPr txBox="1"/>
          <p:nvPr/>
        </p:nvSpPr>
        <p:spPr>
          <a:xfrm>
            <a:off x="4989669" y="2437511"/>
            <a:ext cx="3255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Tarkennetaan tunnistetut liityntäpinnat hanke-/projektikohtaisesti, jotka tulevat ohjaamaan suunnittelua ja toteutusta.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Varmistetaan tavoitetilan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yhteentoimivuus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67" name="Tekstiruutu 66"/>
          <p:cNvSpPr txBox="1"/>
          <p:nvPr/>
        </p:nvSpPr>
        <p:spPr>
          <a:xfrm>
            <a:off x="5205920" y="768259"/>
            <a:ext cx="34808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marR="0" lvl="0" indent="-1762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Tavoitteiden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yhteentoimivuus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toimintaympäristössä ja toimijajoukossa</a:t>
            </a:r>
          </a:p>
        </p:txBody>
      </p:sp>
      <p:sp>
        <p:nvSpPr>
          <p:cNvPr id="68" name="Tekstiruutu 67"/>
          <p:cNvSpPr txBox="1"/>
          <p:nvPr/>
        </p:nvSpPr>
        <p:spPr>
          <a:xfrm>
            <a:off x="5205921" y="2087777"/>
            <a:ext cx="36138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Hankkeen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yhteentoimivuus</a:t>
            </a:r>
            <a:endParaRPr kumimoji="0" lang="fi-FI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Tekstiruutu 68"/>
          <p:cNvSpPr txBox="1"/>
          <p:nvPr/>
        </p:nvSpPr>
        <p:spPr>
          <a:xfrm>
            <a:off x="5205921" y="3195459"/>
            <a:ext cx="23113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Toteutuksen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yhteentoimivuus</a:t>
            </a:r>
            <a:endParaRPr kumimoji="0" lang="fi-FI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5" name="Ryhmä 74"/>
          <p:cNvGrpSpPr/>
          <p:nvPr/>
        </p:nvGrpSpPr>
        <p:grpSpPr>
          <a:xfrm>
            <a:off x="4516875" y="454123"/>
            <a:ext cx="360000" cy="360000"/>
            <a:chOff x="307255" y="3364418"/>
            <a:chExt cx="360000" cy="360000"/>
          </a:xfrm>
        </p:grpSpPr>
        <p:sp>
          <p:nvSpPr>
            <p:cNvPr id="76" name="Ellipsi 75"/>
            <p:cNvSpPr/>
            <p:nvPr/>
          </p:nvSpPr>
          <p:spPr>
            <a:xfrm>
              <a:off x="307255" y="3364418"/>
              <a:ext cx="360000" cy="360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500" b="0" i="0" u="none" strike="noStrike" kern="0" cap="none" spc="0" normalizeH="0" baseline="0" noProof="0" dirty="0" smtClean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77" name="Kuva 76"/>
            <p:cNvPicPr>
              <a:picLocks noChangeAspect="1"/>
            </p:cNvPicPr>
            <p:nvPr/>
          </p:nvPicPr>
          <p:blipFill>
            <a:blip r:embed="rId3" cstate="hqprint">
              <a:duotone>
                <a:srgbClr val="DDDDD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7255" y="3454418"/>
              <a:ext cx="180000" cy="180000"/>
            </a:xfrm>
            <a:prstGeom prst="rect">
              <a:avLst/>
            </a:prstGeom>
          </p:spPr>
        </p:pic>
      </p:grpSp>
      <p:grpSp>
        <p:nvGrpSpPr>
          <p:cNvPr id="78" name="Ryhmä 77"/>
          <p:cNvGrpSpPr/>
          <p:nvPr/>
        </p:nvGrpSpPr>
        <p:grpSpPr>
          <a:xfrm>
            <a:off x="4516875" y="1307067"/>
            <a:ext cx="360000" cy="360000"/>
            <a:chOff x="307255" y="3364418"/>
            <a:chExt cx="360000" cy="360000"/>
          </a:xfrm>
        </p:grpSpPr>
        <p:sp>
          <p:nvSpPr>
            <p:cNvPr id="79" name="Ellipsi 78"/>
            <p:cNvSpPr/>
            <p:nvPr/>
          </p:nvSpPr>
          <p:spPr>
            <a:xfrm>
              <a:off x="307255" y="3364418"/>
              <a:ext cx="360000" cy="360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500" b="0" i="0" u="none" strike="noStrike" kern="0" cap="none" spc="0" normalizeH="0" baseline="0" noProof="0" dirty="0" smtClean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80" name="Kuva 79"/>
            <p:cNvPicPr>
              <a:picLocks noChangeAspect="1"/>
            </p:cNvPicPr>
            <p:nvPr/>
          </p:nvPicPr>
          <p:blipFill>
            <a:blip r:embed="rId3" cstate="hqprint">
              <a:duotone>
                <a:srgbClr val="DDDDD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7255" y="3454418"/>
              <a:ext cx="180000" cy="180000"/>
            </a:xfrm>
            <a:prstGeom prst="rect">
              <a:avLst/>
            </a:prstGeom>
          </p:spPr>
        </p:pic>
      </p:grpSp>
      <p:grpSp>
        <p:nvGrpSpPr>
          <p:cNvPr id="81" name="Ryhmä 80"/>
          <p:cNvGrpSpPr/>
          <p:nvPr/>
        </p:nvGrpSpPr>
        <p:grpSpPr>
          <a:xfrm>
            <a:off x="1107332" y="3901821"/>
            <a:ext cx="360000" cy="360000"/>
            <a:chOff x="307255" y="3364418"/>
            <a:chExt cx="360000" cy="360000"/>
          </a:xfrm>
        </p:grpSpPr>
        <p:sp>
          <p:nvSpPr>
            <p:cNvPr id="82" name="Ellipsi 81"/>
            <p:cNvSpPr/>
            <p:nvPr/>
          </p:nvSpPr>
          <p:spPr>
            <a:xfrm>
              <a:off x="307255" y="3364418"/>
              <a:ext cx="360000" cy="360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500" b="0" i="0" u="none" strike="noStrike" kern="0" cap="none" spc="0" normalizeH="0" baseline="0" noProof="0" dirty="0" smtClean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83" name="Kuva 82"/>
            <p:cNvPicPr>
              <a:picLocks noChangeAspect="1"/>
            </p:cNvPicPr>
            <p:nvPr/>
          </p:nvPicPr>
          <p:blipFill>
            <a:blip r:embed="rId3" cstate="hqprint">
              <a:duotone>
                <a:srgbClr val="DDDDD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7255" y="3454418"/>
              <a:ext cx="180000" cy="180000"/>
            </a:xfrm>
            <a:prstGeom prst="rect">
              <a:avLst/>
            </a:prstGeom>
          </p:spPr>
        </p:pic>
      </p:grpSp>
      <p:grpSp>
        <p:nvGrpSpPr>
          <p:cNvPr id="84" name="Ryhmä 83"/>
          <p:cNvGrpSpPr/>
          <p:nvPr/>
        </p:nvGrpSpPr>
        <p:grpSpPr>
          <a:xfrm>
            <a:off x="2380709" y="3901821"/>
            <a:ext cx="360000" cy="360000"/>
            <a:chOff x="307255" y="3364418"/>
            <a:chExt cx="360000" cy="360000"/>
          </a:xfrm>
        </p:grpSpPr>
        <p:sp>
          <p:nvSpPr>
            <p:cNvPr id="85" name="Ellipsi 84"/>
            <p:cNvSpPr/>
            <p:nvPr/>
          </p:nvSpPr>
          <p:spPr>
            <a:xfrm>
              <a:off x="307255" y="3364418"/>
              <a:ext cx="360000" cy="360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500" b="0" i="0" u="none" strike="noStrike" kern="0" cap="none" spc="0" normalizeH="0" baseline="0" noProof="0" dirty="0" smtClean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86" name="Kuva 85"/>
            <p:cNvPicPr>
              <a:picLocks noChangeAspect="1"/>
            </p:cNvPicPr>
            <p:nvPr/>
          </p:nvPicPr>
          <p:blipFill>
            <a:blip r:embed="rId3" cstate="hqprint">
              <a:duotone>
                <a:srgbClr val="DDDDD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7255" y="3454418"/>
              <a:ext cx="180000" cy="180000"/>
            </a:xfrm>
            <a:prstGeom prst="rect">
              <a:avLst/>
            </a:prstGeom>
          </p:spPr>
        </p:pic>
      </p:grpSp>
      <p:grpSp>
        <p:nvGrpSpPr>
          <p:cNvPr id="87" name="Ryhmä 86"/>
          <p:cNvGrpSpPr/>
          <p:nvPr/>
        </p:nvGrpSpPr>
        <p:grpSpPr>
          <a:xfrm>
            <a:off x="3623543" y="3901821"/>
            <a:ext cx="360000" cy="360000"/>
            <a:chOff x="307255" y="3364418"/>
            <a:chExt cx="360000" cy="360000"/>
          </a:xfrm>
        </p:grpSpPr>
        <p:sp>
          <p:nvSpPr>
            <p:cNvPr id="88" name="Ellipsi 87"/>
            <p:cNvSpPr/>
            <p:nvPr/>
          </p:nvSpPr>
          <p:spPr>
            <a:xfrm>
              <a:off x="307255" y="3364418"/>
              <a:ext cx="360000" cy="360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91440" tIns="45720" rIns="91440" bIns="360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500" b="0" i="0" u="none" strike="noStrike" kern="0" cap="none" spc="0" normalizeH="0" baseline="0" noProof="0" dirty="0" smtClean="0">
                <a:ln>
                  <a:noFill/>
                </a:ln>
                <a:solidFill>
                  <a:srgbClr val="304E8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89" name="Kuva 88"/>
            <p:cNvPicPr>
              <a:picLocks noChangeAspect="1"/>
            </p:cNvPicPr>
            <p:nvPr/>
          </p:nvPicPr>
          <p:blipFill>
            <a:blip r:embed="rId3" cstate="hqprint">
              <a:duotone>
                <a:srgbClr val="DDDDD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7255" y="3454418"/>
              <a:ext cx="180000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65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uora nuoliyhdysviiva 27"/>
          <p:cNvCxnSpPr/>
          <p:nvPr/>
        </p:nvCxnSpPr>
        <p:spPr>
          <a:xfrm flipV="1">
            <a:off x="175260" y="2196134"/>
            <a:ext cx="2587094" cy="1202386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218D1-828F-624F-B233-BF7AD71CC7E8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C75AB-37F2-194C-B2B6-38235384CF06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6120833" y="517330"/>
            <a:ext cx="1310640" cy="5257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Strat.suunn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431274" y="2636520"/>
            <a:ext cx="117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Havainto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Mahdollisuus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1373832" y="2196134"/>
            <a:ext cx="13885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Idean</a:t>
            </a:r>
            <a:b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kehkeyttäminen,</a:t>
            </a:r>
            <a:b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kypsyttäminen,</a:t>
            </a:r>
            <a:b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formulointi</a:t>
            </a:r>
          </a:p>
        </p:txBody>
      </p:sp>
      <p:sp>
        <p:nvSpPr>
          <p:cNvPr id="15" name="Vuokaaviosymboli: Tiedosto 14"/>
          <p:cNvSpPr/>
          <p:nvPr/>
        </p:nvSpPr>
        <p:spPr>
          <a:xfrm>
            <a:off x="2859732" y="1767840"/>
            <a:ext cx="752148" cy="800100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Projekti-suunnitelma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3650194" y="627180"/>
            <a:ext cx="10983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Hlö-resurssit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Eurot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Road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map</a:t>
            </a:r>
            <a:endParaRPr kumimoji="0" lang="fi-FI" sz="105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Strat.kiinnitys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?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4279533" y="1537729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Salkutus</a:t>
            </a:r>
            <a:endParaRPr kumimoji="0" lang="fi-FI" sz="1200" b="1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Suorakulmio 18"/>
          <p:cNvSpPr/>
          <p:nvPr/>
        </p:nvSpPr>
        <p:spPr>
          <a:xfrm>
            <a:off x="6120833" y="1157238"/>
            <a:ext cx="1310640" cy="5257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Toim.suunn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Suorakulmio 19"/>
          <p:cNvSpPr/>
          <p:nvPr/>
        </p:nvSpPr>
        <p:spPr>
          <a:xfrm>
            <a:off x="6120833" y="1797146"/>
            <a:ext cx="1310640" cy="5257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Hanke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2" name="Suora nuoliyhdysviiva 21"/>
          <p:cNvCxnSpPr/>
          <p:nvPr/>
        </p:nvCxnSpPr>
        <p:spPr>
          <a:xfrm flipV="1">
            <a:off x="3749039" y="1709100"/>
            <a:ext cx="533401" cy="148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>
            <a:stCxn id="17" idx="3"/>
          </p:cNvCxnSpPr>
          <p:nvPr/>
        </p:nvCxnSpPr>
        <p:spPr>
          <a:xfrm>
            <a:off x="5105400" y="1676229"/>
            <a:ext cx="929640" cy="363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uolivapaa piirto 24"/>
          <p:cNvSpPr/>
          <p:nvPr/>
        </p:nvSpPr>
        <p:spPr>
          <a:xfrm>
            <a:off x="800100" y="2190643"/>
            <a:ext cx="982980" cy="445877"/>
          </a:xfrm>
          <a:custGeom>
            <a:avLst/>
            <a:gdLst>
              <a:gd name="connsiteX0" fmla="*/ 1034930 w 1034930"/>
              <a:gd name="connsiteY0" fmla="*/ 19157 h 575417"/>
              <a:gd name="connsiteX1" fmla="*/ 387230 w 1034930"/>
              <a:gd name="connsiteY1" fmla="*/ 49637 h 575417"/>
              <a:gd name="connsiteX2" fmla="*/ 51950 w 1034930"/>
              <a:gd name="connsiteY2" fmla="*/ 445877 h 575417"/>
              <a:gd name="connsiteX3" fmla="*/ 6230 w 1034930"/>
              <a:gd name="connsiteY3" fmla="*/ 575417 h 575417"/>
              <a:gd name="connsiteX0" fmla="*/ 982980 w 982980"/>
              <a:gd name="connsiteY0" fmla="*/ 19157 h 445877"/>
              <a:gd name="connsiteX1" fmla="*/ 335280 w 982980"/>
              <a:gd name="connsiteY1" fmla="*/ 49637 h 445877"/>
              <a:gd name="connsiteX2" fmla="*/ 0 w 982980"/>
              <a:gd name="connsiteY2" fmla="*/ 445877 h 44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445877">
                <a:moveTo>
                  <a:pt x="982980" y="19157"/>
                </a:moveTo>
                <a:cubicBezTo>
                  <a:pt x="741045" y="-1163"/>
                  <a:pt x="499110" y="-21483"/>
                  <a:pt x="335280" y="49637"/>
                </a:cubicBezTo>
                <a:cubicBezTo>
                  <a:pt x="171450" y="120757"/>
                  <a:pt x="63500" y="358247"/>
                  <a:pt x="0" y="445877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Puolivapaa piirto 25"/>
          <p:cNvSpPr/>
          <p:nvPr/>
        </p:nvSpPr>
        <p:spPr>
          <a:xfrm rot="10800000">
            <a:off x="1085113" y="3012491"/>
            <a:ext cx="982980" cy="445877"/>
          </a:xfrm>
          <a:custGeom>
            <a:avLst/>
            <a:gdLst>
              <a:gd name="connsiteX0" fmla="*/ 1034930 w 1034930"/>
              <a:gd name="connsiteY0" fmla="*/ 19157 h 575417"/>
              <a:gd name="connsiteX1" fmla="*/ 387230 w 1034930"/>
              <a:gd name="connsiteY1" fmla="*/ 49637 h 575417"/>
              <a:gd name="connsiteX2" fmla="*/ 51950 w 1034930"/>
              <a:gd name="connsiteY2" fmla="*/ 445877 h 575417"/>
              <a:gd name="connsiteX3" fmla="*/ 6230 w 1034930"/>
              <a:gd name="connsiteY3" fmla="*/ 575417 h 575417"/>
              <a:gd name="connsiteX0" fmla="*/ 982980 w 982980"/>
              <a:gd name="connsiteY0" fmla="*/ 19157 h 445877"/>
              <a:gd name="connsiteX1" fmla="*/ 335280 w 982980"/>
              <a:gd name="connsiteY1" fmla="*/ 49637 h 445877"/>
              <a:gd name="connsiteX2" fmla="*/ 0 w 982980"/>
              <a:gd name="connsiteY2" fmla="*/ 445877 h 44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445877">
                <a:moveTo>
                  <a:pt x="982980" y="19157"/>
                </a:moveTo>
                <a:cubicBezTo>
                  <a:pt x="741045" y="-1163"/>
                  <a:pt x="499110" y="-21483"/>
                  <a:pt x="335280" y="49637"/>
                </a:cubicBezTo>
                <a:cubicBezTo>
                  <a:pt x="171450" y="120757"/>
                  <a:pt x="63500" y="358247"/>
                  <a:pt x="0" y="445877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1" name="Suora nuoliyhdysviiva 30"/>
          <p:cNvCxnSpPr>
            <a:stCxn id="17" idx="3"/>
          </p:cNvCxnSpPr>
          <p:nvPr/>
        </p:nvCxnSpPr>
        <p:spPr>
          <a:xfrm flipV="1">
            <a:off x="5105400" y="1446728"/>
            <a:ext cx="929640" cy="229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Ryhmä 34"/>
          <p:cNvGrpSpPr/>
          <p:nvPr/>
        </p:nvGrpSpPr>
        <p:grpSpPr>
          <a:xfrm>
            <a:off x="2979420" y="3788195"/>
            <a:ext cx="3710940" cy="689610"/>
            <a:chOff x="2468880" y="3326130"/>
            <a:chExt cx="3710940" cy="689610"/>
          </a:xfrm>
        </p:grpSpPr>
        <p:sp>
          <p:nvSpPr>
            <p:cNvPr id="8" name="Lovettu nuolenkärki 7"/>
            <p:cNvSpPr/>
            <p:nvPr/>
          </p:nvSpPr>
          <p:spPr>
            <a:xfrm>
              <a:off x="2468880" y="3459480"/>
              <a:ext cx="1059180" cy="55626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Lovettu nuolenkärki 8"/>
            <p:cNvSpPr/>
            <p:nvPr/>
          </p:nvSpPr>
          <p:spPr>
            <a:xfrm>
              <a:off x="3352800" y="3459480"/>
              <a:ext cx="1059180" cy="55626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Lovettu nuolenkärki 9"/>
            <p:cNvSpPr/>
            <p:nvPr/>
          </p:nvSpPr>
          <p:spPr>
            <a:xfrm>
              <a:off x="4236720" y="3459480"/>
              <a:ext cx="1059180" cy="55626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Lovettu nuolenkärki 10"/>
            <p:cNvSpPr/>
            <p:nvPr/>
          </p:nvSpPr>
          <p:spPr>
            <a:xfrm>
              <a:off x="5120640" y="3459480"/>
              <a:ext cx="1059180" cy="55626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5-sakarainen tähti 33"/>
            <p:cNvSpPr/>
            <p:nvPr/>
          </p:nvSpPr>
          <p:spPr>
            <a:xfrm>
              <a:off x="4149090" y="3326130"/>
              <a:ext cx="411480" cy="411480"/>
            </a:xfrm>
            <a:prstGeom prst="star5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37" name="Suora nuoliyhdysviiva 36"/>
          <p:cNvCxnSpPr/>
          <p:nvPr/>
        </p:nvCxnSpPr>
        <p:spPr>
          <a:xfrm flipH="1" flipV="1">
            <a:off x="2168955" y="3398520"/>
            <a:ext cx="2490675" cy="399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 flipH="1">
            <a:off x="5006340" y="2190643"/>
            <a:ext cx="1769813" cy="1616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nuoliyhdysviiva 40"/>
          <p:cNvCxnSpPr/>
          <p:nvPr/>
        </p:nvCxnSpPr>
        <p:spPr>
          <a:xfrm>
            <a:off x="6776153" y="9144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uora nuoliyhdysviiva 41"/>
          <p:cNvCxnSpPr/>
          <p:nvPr/>
        </p:nvCxnSpPr>
        <p:spPr>
          <a:xfrm>
            <a:off x="6776153" y="1561478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iruutu 4"/>
          <p:cNvSpPr txBox="1"/>
          <p:nvPr/>
        </p:nvSpPr>
        <p:spPr>
          <a:xfrm>
            <a:off x="451200" y="254889"/>
            <a:ext cx="168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”Todellisuus”</a:t>
            </a:r>
          </a:p>
        </p:txBody>
      </p:sp>
    </p:spTree>
    <p:extLst>
      <p:ext uri="{BB962C8B-B14F-4D97-AF65-F5344CB8AC3E}">
        <p14:creationId xmlns:p14="http://schemas.microsoft.com/office/powerpoint/2010/main" val="366936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183015" y="2051346"/>
            <a:ext cx="8742066" cy="159553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Suorakulmio 83"/>
          <p:cNvSpPr/>
          <p:nvPr/>
        </p:nvSpPr>
        <p:spPr>
          <a:xfrm>
            <a:off x="3372235" y="2331888"/>
            <a:ext cx="1035644" cy="434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Suorakulmio 80"/>
          <p:cNvSpPr/>
          <p:nvPr/>
        </p:nvSpPr>
        <p:spPr>
          <a:xfrm>
            <a:off x="2205022" y="2325182"/>
            <a:ext cx="988782" cy="12610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Pyöristetty suorakulmio 61"/>
          <p:cNvSpPr/>
          <p:nvPr/>
        </p:nvSpPr>
        <p:spPr>
          <a:xfrm>
            <a:off x="3977055" y="4513634"/>
            <a:ext cx="1146179" cy="16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Suorakulmio 60"/>
          <p:cNvSpPr/>
          <p:nvPr/>
        </p:nvSpPr>
        <p:spPr>
          <a:xfrm>
            <a:off x="3417277" y="2812960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122206" y="2814621"/>
            <a:ext cx="4589257" cy="29893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218D1-828F-624F-B233-BF7AD71CC7E8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C75AB-37F2-194C-B2B6-38235384CF06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233246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2233246" y="2814621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2233246" y="3224929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3417277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4601308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5785339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3581400" y="2899613"/>
            <a:ext cx="592015" cy="128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4765431" y="2899613"/>
            <a:ext cx="1764323" cy="128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5797062" y="2797037"/>
            <a:ext cx="2763960" cy="29893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2476010" y="3688686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3686489" y="3688686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4870520" y="3688686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VH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6066574" y="3688686"/>
            <a:ext cx="3577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JH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7187288" y="3688686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KuH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5" name="Suora nuoliyhdysviiva 24"/>
          <p:cNvCxnSpPr/>
          <p:nvPr/>
        </p:nvCxnSpPr>
        <p:spPr>
          <a:xfrm flipH="1">
            <a:off x="5591910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H="1">
            <a:off x="4407879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 flipH="1">
            <a:off x="3223848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2693376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>
            <a:off x="2693376" y="3069597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3311769" y="2964090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4390292" y="2964090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 flipH="1">
            <a:off x="2720987" y="460668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iruutu 38"/>
          <p:cNvSpPr txBox="1"/>
          <p:nvPr/>
        </p:nvSpPr>
        <p:spPr>
          <a:xfrm>
            <a:off x="2873623" y="4475884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ohjaus</a:t>
            </a:r>
          </a:p>
        </p:txBody>
      </p:sp>
      <p:cxnSp>
        <p:nvCxnSpPr>
          <p:cNvPr id="40" name="Suora nuoliyhdysviiva 39"/>
          <p:cNvCxnSpPr/>
          <p:nvPr/>
        </p:nvCxnSpPr>
        <p:spPr>
          <a:xfrm>
            <a:off x="3751359" y="4606689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iruutu 40"/>
          <p:cNvSpPr txBox="1"/>
          <p:nvPr/>
        </p:nvSpPr>
        <p:spPr>
          <a:xfrm>
            <a:off x="3938930" y="4475884"/>
            <a:ext cx="1260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Lausuntomenettely</a:t>
            </a:r>
          </a:p>
        </p:txBody>
      </p:sp>
      <p:cxnSp>
        <p:nvCxnSpPr>
          <p:cNvPr id="42" name="Suora nuoliyhdysviiva 41"/>
          <p:cNvCxnSpPr/>
          <p:nvPr/>
        </p:nvCxnSpPr>
        <p:spPr>
          <a:xfrm>
            <a:off x="3877407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>
            <a:off x="5081954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Ryhmä 71"/>
          <p:cNvGrpSpPr/>
          <p:nvPr/>
        </p:nvGrpSpPr>
        <p:grpSpPr>
          <a:xfrm>
            <a:off x="3311769" y="1441866"/>
            <a:ext cx="4664383" cy="2602596"/>
            <a:chOff x="3311769" y="955431"/>
            <a:chExt cx="4664383" cy="2725615"/>
          </a:xfrm>
        </p:grpSpPr>
        <p:cxnSp>
          <p:nvCxnSpPr>
            <p:cNvPr id="45" name="Suora yhdysviiva 44"/>
            <p:cNvCxnSpPr/>
            <p:nvPr/>
          </p:nvCxnSpPr>
          <p:spPr>
            <a:xfrm>
              <a:off x="3311769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uora yhdysviiva 45"/>
            <p:cNvCxnSpPr/>
            <p:nvPr/>
          </p:nvCxnSpPr>
          <p:spPr>
            <a:xfrm>
              <a:off x="4479681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uora yhdysviiva 46"/>
            <p:cNvCxnSpPr/>
            <p:nvPr/>
          </p:nvCxnSpPr>
          <p:spPr>
            <a:xfrm>
              <a:off x="56490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yhdysviiva 47"/>
            <p:cNvCxnSpPr/>
            <p:nvPr/>
          </p:nvCxnSpPr>
          <p:spPr>
            <a:xfrm>
              <a:off x="68682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uora yhdysviiva 48"/>
            <p:cNvCxnSpPr/>
            <p:nvPr/>
          </p:nvCxnSpPr>
          <p:spPr>
            <a:xfrm>
              <a:off x="7976152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kstiruutu 49"/>
          <p:cNvSpPr txBox="1"/>
          <p:nvPr/>
        </p:nvSpPr>
        <p:spPr>
          <a:xfrm>
            <a:off x="8371724" y="3688686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Kunta</a:t>
            </a:r>
          </a:p>
        </p:txBody>
      </p:sp>
      <p:sp>
        <p:nvSpPr>
          <p:cNvPr id="51" name="Suorakulmio 50"/>
          <p:cNvSpPr/>
          <p:nvPr/>
        </p:nvSpPr>
        <p:spPr>
          <a:xfrm>
            <a:off x="8464306" y="2756005"/>
            <a:ext cx="193431" cy="357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kstiruutu 51"/>
          <p:cNvSpPr txBox="1"/>
          <p:nvPr/>
        </p:nvSpPr>
        <p:spPr>
          <a:xfrm>
            <a:off x="196480" y="2404313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Strat.tavoitteet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Tekstiruutu 52"/>
          <p:cNvSpPr txBox="1"/>
          <p:nvPr/>
        </p:nvSpPr>
        <p:spPr>
          <a:xfrm>
            <a:off x="183015" y="2835098"/>
            <a:ext cx="1451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Toimeenpanon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suunn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54" name="Tekstiruutu 53"/>
          <p:cNvSpPr txBox="1"/>
          <p:nvPr/>
        </p:nvSpPr>
        <p:spPr>
          <a:xfrm>
            <a:off x="196480" y="3254234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Projekti</a:t>
            </a:r>
          </a:p>
        </p:txBody>
      </p:sp>
      <p:sp>
        <p:nvSpPr>
          <p:cNvPr id="55" name="Suorakulmio 54"/>
          <p:cNvSpPr/>
          <p:nvPr/>
        </p:nvSpPr>
        <p:spPr>
          <a:xfrm>
            <a:off x="4635305" y="588096"/>
            <a:ext cx="212041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HaO</a:t>
            </a: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8" name="Suora nuoliyhdysviiva 57"/>
          <p:cNvCxnSpPr/>
          <p:nvPr/>
        </p:nvCxnSpPr>
        <p:spPr>
          <a:xfrm flipH="1">
            <a:off x="3908915" y="916246"/>
            <a:ext cx="692393" cy="531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/>
          <p:nvPr/>
        </p:nvCxnSpPr>
        <p:spPr>
          <a:xfrm flipH="1">
            <a:off x="2842847" y="849521"/>
            <a:ext cx="1708637" cy="5977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uorakulmio 72"/>
          <p:cNvSpPr/>
          <p:nvPr/>
        </p:nvSpPr>
        <p:spPr>
          <a:xfrm>
            <a:off x="2233246" y="1529710"/>
            <a:ext cx="92026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3417277" y="1529710"/>
            <a:ext cx="92026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5" name="Suora nuoliyhdysviiva 74"/>
          <p:cNvCxnSpPr/>
          <p:nvPr/>
        </p:nvCxnSpPr>
        <p:spPr>
          <a:xfrm flipH="1">
            <a:off x="3223848" y="167917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ruutu 77"/>
          <p:cNvSpPr txBox="1"/>
          <p:nvPr/>
        </p:nvSpPr>
        <p:spPr>
          <a:xfrm>
            <a:off x="125474" y="2157029"/>
            <a:ext cx="1539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Toiminnan kehittäminen</a:t>
            </a:r>
          </a:p>
        </p:txBody>
      </p:sp>
      <p:sp>
        <p:nvSpPr>
          <p:cNvPr id="80" name="Suorakulmio 79"/>
          <p:cNvSpPr/>
          <p:nvPr/>
        </p:nvSpPr>
        <p:spPr>
          <a:xfrm>
            <a:off x="1172308" y="1649833"/>
            <a:ext cx="920262" cy="34308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Subst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TiHa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tarpeet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90" name="Ryhmä 89"/>
          <p:cNvGrpSpPr/>
          <p:nvPr/>
        </p:nvGrpSpPr>
        <p:grpSpPr>
          <a:xfrm>
            <a:off x="1770185" y="1992922"/>
            <a:ext cx="410307" cy="986904"/>
            <a:chOff x="1770185" y="1992922"/>
            <a:chExt cx="410307" cy="986904"/>
          </a:xfrm>
        </p:grpSpPr>
        <p:cxnSp>
          <p:nvCxnSpPr>
            <p:cNvPr id="82" name="Suora yhdysviiva 81"/>
            <p:cNvCxnSpPr/>
            <p:nvPr/>
          </p:nvCxnSpPr>
          <p:spPr>
            <a:xfrm>
              <a:off x="1770185" y="2008658"/>
              <a:ext cx="0" cy="971168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uora yhdysviiva 82"/>
            <p:cNvCxnSpPr/>
            <p:nvPr/>
          </p:nvCxnSpPr>
          <p:spPr>
            <a:xfrm>
              <a:off x="1863969" y="1992922"/>
              <a:ext cx="0" cy="576596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uora nuoliyhdysviiva 85"/>
            <p:cNvCxnSpPr/>
            <p:nvPr/>
          </p:nvCxnSpPr>
          <p:spPr>
            <a:xfrm>
              <a:off x="1863969" y="2569518"/>
              <a:ext cx="316523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uora nuoliyhdysviiva 87"/>
            <p:cNvCxnSpPr/>
            <p:nvPr/>
          </p:nvCxnSpPr>
          <p:spPr>
            <a:xfrm>
              <a:off x="1770185" y="2979826"/>
              <a:ext cx="410307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uora nuoliyhdysviiva 90"/>
          <p:cNvCxnSpPr/>
          <p:nvPr/>
        </p:nvCxnSpPr>
        <p:spPr>
          <a:xfrm>
            <a:off x="5172075" y="916246"/>
            <a:ext cx="0" cy="54767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/>
          <p:nvPr/>
        </p:nvCxnSpPr>
        <p:spPr>
          <a:xfrm flipH="1">
            <a:off x="6213965" y="916246"/>
            <a:ext cx="1" cy="55646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uora nuoliyhdysviiva 99"/>
          <p:cNvCxnSpPr/>
          <p:nvPr/>
        </p:nvCxnSpPr>
        <p:spPr>
          <a:xfrm>
            <a:off x="2693376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nuoliyhdysviiva 100"/>
          <p:cNvCxnSpPr/>
          <p:nvPr/>
        </p:nvCxnSpPr>
        <p:spPr>
          <a:xfrm>
            <a:off x="3877407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340911" y="152568"/>
            <a:ext cx="5625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Nykytila </a:t>
            </a:r>
            <a:r>
              <a:rPr kumimoji="0" lang="fi-FI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TiHL:n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toimeenpanon jälkeen nykyisillä toimintatavoilla</a:t>
            </a:r>
          </a:p>
        </p:txBody>
      </p:sp>
      <p:cxnSp>
        <p:nvCxnSpPr>
          <p:cNvPr id="65" name="Suora nuoliyhdysviiva 64"/>
          <p:cNvCxnSpPr/>
          <p:nvPr/>
        </p:nvCxnSpPr>
        <p:spPr>
          <a:xfrm>
            <a:off x="6767912" y="945458"/>
            <a:ext cx="487943" cy="50186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/>
          <p:cNvCxnSpPr/>
          <p:nvPr/>
        </p:nvCxnSpPr>
        <p:spPr>
          <a:xfrm>
            <a:off x="6868258" y="849521"/>
            <a:ext cx="1219200" cy="59234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kstiruutu 75"/>
          <p:cNvSpPr txBox="1"/>
          <p:nvPr/>
        </p:nvSpPr>
        <p:spPr>
          <a:xfrm>
            <a:off x="889320" y="4078096"/>
            <a:ext cx="7386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 Riskinä edelleen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organisaatioiden substanssilähtöisiä osaoptimoituja tuotoksia</a:t>
            </a:r>
          </a:p>
        </p:txBody>
      </p:sp>
      <p:cxnSp>
        <p:nvCxnSpPr>
          <p:cNvPr id="77" name="Suora nuoliyhdysviiva 76"/>
          <p:cNvCxnSpPr/>
          <p:nvPr/>
        </p:nvCxnSpPr>
        <p:spPr>
          <a:xfrm flipH="1">
            <a:off x="3201865" y="3069597"/>
            <a:ext cx="670273" cy="184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uora nuoliyhdysviiva 78"/>
          <p:cNvCxnSpPr/>
          <p:nvPr/>
        </p:nvCxnSpPr>
        <p:spPr>
          <a:xfrm flipH="1">
            <a:off x="3223848" y="3035196"/>
            <a:ext cx="1667190" cy="297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yöristetty kuvatekstisuorakulmio 43"/>
          <p:cNvSpPr/>
          <p:nvPr/>
        </p:nvSpPr>
        <p:spPr>
          <a:xfrm>
            <a:off x="6730307" y="3161915"/>
            <a:ext cx="816575" cy="261376"/>
          </a:xfrm>
          <a:prstGeom prst="wedgeRoundRectCallout">
            <a:avLst>
              <a:gd name="adj1" fmla="val -51012"/>
              <a:gd name="adj2" fmla="val -9629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Hankesalkku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09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183015" y="2051346"/>
            <a:ext cx="8742066" cy="159553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Pyöristetty suorakulmio 61"/>
          <p:cNvSpPr/>
          <p:nvPr/>
        </p:nvSpPr>
        <p:spPr>
          <a:xfrm>
            <a:off x="3977055" y="4513634"/>
            <a:ext cx="1146179" cy="16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077946" y="2814621"/>
            <a:ext cx="4633517" cy="29893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5218D1-828F-624F-B233-BF7AD71CC7E8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30.10.2019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Työ- ja elinkeinoministeriö </a:t>
            </a:r>
            <a:r>
              <a:rPr kumimoji="0" lang="bg-BG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•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www.tem.fi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C75AB-37F2-194C-B2B6-38235384CF06}" type="slidenum"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D5B37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900" b="1" i="0" u="none" strike="noStrike" kern="1200" cap="none" spc="0" normalizeH="0" baseline="0" noProof="0" dirty="0">
              <a:ln>
                <a:noFill/>
              </a:ln>
              <a:solidFill>
                <a:srgbClr val="D5B37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4601308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5785339" y="2404313"/>
            <a:ext cx="920262" cy="298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4765431" y="2899613"/>
            <a:ext cx="1764323" cy="128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5797062" y="2797037"/>
            <a:ext cx="2763960" cy="29893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2445552" y="3688686"/>
            <a:ext cx="495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Org:t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3623972" y="3688686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HA:T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4870520" y="3688686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VH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6066574" y="3688686"/>
            <a:ext cx="3577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JH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7187288" y="3688686"/>
            <a:ext cx="460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KuH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srgbClr val="001E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5" name="Suora nuoliyhdysviiva 24"/>
          <p:cNvCxnSpPr/>
          <p:nvPr/>
        </p:nvCxnSpPr>
        <p:spPr>
          <a:xfrm flipH="1">
            <a:off x="5591910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H="1">
            <a:off x="4407879" y="2553782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Ryhmä 16"/>
          <p:cNvGrpSpPr/>
          <p:nvPr/>
        </p:nvGrpSpPr>
        <p:grpSpPr>
          <a:xfrm>
            <a:off x="3394173" y="2280075"/>
            <a:ext cx="695878" cy="255499"/>
            <a:chOff x="3223848" y="2331888"/>
            <a:chExt cx="1184031" cy="434729"/>
          </a:xfrm>
        </p:grpSpPr>
        <p:sp>
          <p:nvSpPr>
            <p:cNvPr id="84" name="Suorakulmio 83"/>
            <p:cNvSpPr/>
            <p:nvPr/>
          </p:nvSpPr>
          <p:spPr>
            <a:xfrm>
              <a:off x="3372235" y="2331888"/>
              <a:ext cx="1035644" cy="4347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Suorakulmio 7"/>
            <p:cNvSpPr/>
            <p:nvPr/>
          </p:nvSpPr>
          <p:spPr>
            <a:xfrm>
              <a:off x="3417277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28" name="Suora nuoliyhdysviiva 27"/>
            <p:cNvCxnSpPr/>
            <p:nvPr/>
          </p:nvCxnSpPr>
          <p:spPr>
            <a:xfrm flipH="1">
              <a:off x="3223848" y="2553782"/>
              <a:ext cx="19342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Ryhmä 13"/>
          <p:cNvGrpSpPr/>
          <p:nvPr/>
        </p:nvGrpSpPr>
        <p:grpSpPr>
          <a:xfrm>
            <a:off x="2121897" y="2325182"/>
            <a:ext cx="331559" cy="1261082"/>
            <a:chOff x="2205022" y="2325182"/>
            <a:chExt cx="988782" cy="1261082"/>
          </a:xfrm>
        </p:grpSpPr>
        <p:sp>
          <p:nvSpPr>
            <p:cNvPr id="81" name="Suorakulmio 80"/>
            <p:cNvSpPr/>
            <p:nvPr/>
          </p:nvSpPr>
          <p:spPr>
            <a:xfrm>
              <a:off x="2205022" y="2325182"/>
              <a:ext cx="988782" cy="1261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" name="Suorakulmio 4"/>
            <p:cNvSpPr/>
            <p:nvPr/>
          </p:nvSpPr>
          <p:spPr>
            <a:xfrm>
              <a:off x="2233246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" name="Suorakulmio 5"/>
            <p:cNvSpPr/>
            <p:nvPr/>
          </p:nvSpPr>
          <p:spPr>
            <a:xfrm>
              <a:off x="2233246" y="2814621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Suorakulmio 6"/>
            <p:cNvSpPr/>
            <p:nvPr/>
          </p:nvSpPr>
          <p:spPr>
            <a:xfrm>
              <a:off x="2233246" y="3224929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1" name="Suora nuoliyhdysviiva 30"/>
            <p:cNvCxnSpPr/>
            <p:nvPr/>
          </p:nvCxnSpPr>
          <p:spPr>
            <a:xfrm>
              <a:off x="2693376" y="2649032"/>
              <a:ext cx="1" cy="1670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uora nuoliyhdysviiva 31"/>
            <p:cNvCxnSpPr/>
            <p:nvPr/>
          </p:nvCxnSpPr>
          <p:spPr>
            <a:xfrm>
              <a:off x="2693376" y="3069597"/>
              <a:ext cx="1" cy="1670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Ryhmä 23"/>
          <p:cNvGrpSpPr/>
          <p:nvPr/>
        </p:nvGrpSpPr>
        <p:grpSpPr>
          <a:xfrm>
            <a:off x="3421388" y="2831873"/>
            <a:ext cx="667745" cy="194599"/>
            <a:chOff x="3311769" y="2812960"/>
            <a:chExt cx="1025770" cy="298938"/>
          </a:xfrm>
        </p:grpSpPr>
        <p:sp>
          <p:nvSpPr>
            <p:cNvPr id="61" name="Suorakulmio 60"/>
            <p:cNvSpPr/>
            <p:nvPr/>
          </p:nvSpPr>
          <p:spPr>
            <a:xfrm>
              <a:off x="3417277" y="2812960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Pyöristetty suorakulmio 14"/>
            <p:cNvSpPr/>
            <p:nvPr/>
          </p:nvSpPr>
          <p:spPr>
            <a:xfrm>
              <a:off x="3581400" y="2899613"/>
              <a:ext cx="592015" cy="12895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5" name="Suora nuoliyhdysviiva 34"/>
            <p:cNvCxnSpPr/>
            <p:nvPr/>
          </p:nvCxnSpPr>
          <p:spPr>
            <a:xfrm>
              <a:off x="3311769" y="2964090"/>
              <a:ext cx="178779" cy="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uora nuoliyhdysviiva 35"/>
          <p:cNvCxnSpPr/>
          <p:nvPr/>
        </p:nvCxnSpPr>
        <p:spPr>
          <a:xfrm>
            <a:off x="4390292" y="2964090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>
            <a:off x="3751359" y="4606689"/>
            <a:ext cx="178779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iruutu 40"/>
          <p:cNvSpPr txBox="1"/>
          <p:nvPr/>
        </p:nvSpPr>
        <p:spPr>
          <a:xfrm>
            <a:off x="3938930" y="4475884"/>
            <a:ext cx="1260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Lausuntomenettely</a:t>
            </a:r>
          </a:p>
        </p:txBody>
      </p:sp>
      <p:cxnSp>
        <p:nvCxnSpPr>
          <p:cNvPr id="42" name="Suora nuoliyhdysviiva 41"/>
          <p:cNvCxnSpPr/>
          <p:nvPr/>
        </p:nvCxnSpPr>
        <p:spPr>
          <a:xfrm>
            <a:off x="3877407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/>
          <p:cNvCxnSpPr/>
          <p:nvPr/>
        </p:nvCxnSpPr>
        <p:spPr>
          <a:xfrm>
            <a:off x="5081954" y="2649032"/>
            <a:ext cx="1" cy="1670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Ryhmä 71"/>
          <p:cNvGrpSpPr/>
          <p:nvPr/>
        </p:nvGrpSpPr>
        <p:grpSpPr>
          <a:xfrm>
            <a:off x="3311769" y="1441866"/>
            <a:ext cx="4664383" cy="2602596"/>
            <a:chOff x="3311769" y="955431"/>
            <a:chExt cx="4664383" cy="2725615"/>
          </a:xfrm>
        </p:grpSpPr>
        <p:cxnSp>
          <p:nvCxnSpPr>
            <p:cNvPr id="45" name="Suora yhdysviiva 44"/>
            <p:cNvCxnSpPr/>
            <p:nvPr/>
          </p:nvCxnSpPr>
          <p:spPr>
            <a:xfrm>
              <a:off x="3311769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uora yhdysviiva 45"/>
            <p:cNvCxnSpPr/>
            <p:nvPr/>
          </p:nvCxnSpPr>
          <p:spPr>
            <a:xfrm>
              <a:off x="4479681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uora yhdysviiva 46"/>
            <p:cNvCxnSpPr/>
            <p:nvPr/>
          </p:nvCxnSpPr>
          <p:spPr>
            <a:xfrm>
              <a:off x="56490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yhdysviiva 47"/>
            <p:cNvCxnSpPr/>
            <p:nvPr/>
          </p:nvCxnSpPr>
          <p:spPr>
            <a:xfrm>
              <a:off x="6868258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uora yhdysviiva 48"/>
            <p:cNvCxnSpPr/>
            <p:nvPr/>
          </p:nvCxnSpPr>
          <p:spPr>
            <a:xfrm>
              <a:off x="7976152" y="955431"/>
              <a:ext cx="0" cy="272561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kstiruutu 49"/>
          <p:cNvSpPr txBox="1"/>
          <p:nvPr/>
        </p:nvSpPr>
        <p:spPr>
          <a:xfrm>
            <a:off x="8371724" y="3688686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Kunta</a:t>
            </a:r>
          </a:p>
        </p:txBody>
      </p:sp>
      <p:sp>
        <p:nvSpPr>
          <p:cNvPr id="51" name="Suorakulmio 50"/>
          <p:cNvSpPr/>
          <p:nvPr/>
        </p:nvSpPr>
        <p:spPr>
          <a:xfrm>
            <a:off x="8464306" y="2756005"/>
            <a:ext cx="193431" cy="35755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2" name="Tekstiruutu 51"/>
          <p:cNvSpPr txBox="1"/>
          <p:nvPr/>
        </p:nvSpPr>
        <p:spPr>
          <a:xfrm>
            <a:off x="196480" y="2404313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Strat.tavoitteet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Tekstiruutu 52"/>
          <p:cNvSpPr txBox="1"/>
          <p:nvPr/>
        </p:nvSpPr>
        <p:spPr>
          <a:xfrm>
            <a:off x="183015" y="2835098"/>
            <a:ext cx="1451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Toimeenpanon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suunn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54" name="Tekstiruutu 53"/>
          <p:cNvSpPr txBox="1"/>
          <p:nvPr/>
        </p:nvSpPr>
        <p:spPr>
          <a:xfrm>
            <a:off x="196480" y="3254234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Projekti</a:t>
            </a:r>
          </a:p>
        </p:txBody>
      </p:sp>
      <p:sp>
        <p:nvSpPr>
          <p:cNvPr id="55" name="Suorakulmio 54"/>
          <p:cNvSpPr/>
          <p:nvPr/>
        </p:nvSpPr>
        <p:spPr>
          <a:xfrm>
            <a:off x="4635305" y="588096"/>
            <a:ext cx="2120412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HaO</a:t>
            </a:r>
            <a:r>
              <a:rPr kumimoji="0" lang="fi-FI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fi-FI" sz="13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HaToSu</a:t>
            </a:r>
            <a:endParaRPr kumimoji="0" lang="fi-FI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8" name="Suora nuoliyhdysviiva 57"/>
          <p:cNvCxnSpPr/>
          <p:nvPr/>
        </p:nvCxnSpPr>
        <p:spPr>
          <a:xfrm flipH="1">
            <a:off x="3908915" y="916246"/>
            <a:ext cx="692393" cy="531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/>
          <p:nvPr/>
        </p:nvCxnSpPr>
        <p:spPr>
          <a:xfrm flipH="1">
            <a:off x="2842847" y="849521"/>
            <a:ext cx="1708637" cy="5977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uorakulmio 72"/>
          <p:cNvSpPr/>
          <p:nvPr/>
        </p:nvSpPr>
        <p:spPr>
          <a:xfrm>
            <a:off x="2054472" y="1529710"/>
            <a:ext cx="1099036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n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Suorakulmio 73"/>
          <p:cNvSpPr/>
          <p:nvPr/>
        </p:nvSpPr>
        <p:spPr>
          <a:xfrm>
            <a:off x="3358268" y="1529710"/>
            <a:ext cx="1071591" cy="29893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Min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ToSu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n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5" name="Suora nuoliyhdysviiva 74"/>
          <p:cNvCxnSpPr/>
          <p:nvPr/>
        </p:nvCxnSpPr>
        <p:spPr>
          <a:xfrm flipH="1">
            <a:off x="3223848" y="167917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ruutu 77"/>
          <p:cNvSpPr txBox="1"/>
          <p:nvPr/>
        </p:nvSpPr>
        <p:spPr>
          <a:xfrm>
            <a:off x="125474" y="2157029"/>
            <a:ext cx="1539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Toiminnan kehittäminen</a:t>
            </a:r>
          </a:p>
        </p:txBody>
      </p:sp>
      <p:cxnSp>
        <p:nvCxnSpPr>
          <p:cNvPr id="91" name="Suora nuoliyhdysviiva 90"/>
          <p:cNvCxnSpPr/>
          <p:nvPr/>
        </p:nvCxnSpPr>
        <p:spPr>
          <a:xfrm>
            <a:off x="5172075" y="916246"/>
            <a:ext cx="0" cy="54767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/>
          <p:nvPr/>
        </p:nvCxnSpPr>
        <p:spPr>
          <a:xfrm flipH="1">
            <a:off x="6213965" y="916246"/>
            <a:ext cx="1" cy="55646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uora nuoliyhdysviiva 99"/>
          <p:cNvCxnSpPr/>
          <p:nvPr/>
        </p:nvCxnSpPr>
        <p:spPr>
          <a:xfrm>
            <a:off x="2693376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nuoliyhdysviiva 100"/>
          <p:cNvCxnSpPr/>
          <p:nvPr/>
        </p:nvCxnSpPr>
        <p:spPr>
          <a:xfrm>
            <a:off x="3877407" y="1777510"/>
            <a:ext cx="0" cy="5476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340911" y="152568"/>
            <a:ext cx="5625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Nykytila </a:t>
            </a:r>
            <a:r>
              <a:rPr kumimoji="0" lang="fi-FI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TiHL:n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toimeenpanon jälkeen nykyisillä toimintatavoilla</a:t>
            </a:r>
          </a:p>
        </p:txBody>
      </p:sp>
      <p:cxnSp>
        <p:nvCxnSpPr>
          <p:cNvPr id="65" name="Suora nuoliyhdysviiva 64"/>
          <p:cNvCxnSpPr/>
          <p:nvPr/>
        </p:nvCxnSpPr>
        <p:spPr>
          <a:xfrm>
            <a:off x="6767912" y="945458"/>
            <a:ext cx="487943" cy="501862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/>
          <p:cNvCxnSpPr/>
          <p:nvPr/>
        </p:nvCxnSpPr>
        <p:spPr>
          <a:xfrm>
            <a:off x="6868258" y="849521"/>
            <a:ext cx="1219200" cy="592344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kstiruutu 75"/>
          <p:cNvSpPr txBox="1"/>
          <p:nvPr/>
        </p:nvSpPr>
        <p:spPr>
          <a:xfrm>
            <a:off x="1593053" y="4078096"/>
            <a:ext cx="5979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fi-FI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1E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Osasyynä sekä organisaatioiden että hallinnonalojen eriytyminen</a:t>
            </a:r>
          </a:p>
        </p:txBody>
      </p:sp>
      <p:cxnSp>
        <p:nvCxnSpPr>
          <p:cNvPr id="79" name="Suora nuoliyhdysviiva 78"/>
          <p:cNvCxnSpPr/>
          <p:nvPr/>
        </p:nvCxnSpPr>
        <p:spPr>
          <a:xfrm flipH="1">
            <a:off x="3223848" y="3035196"/>
            <a:ext cx="1667190" cy="2975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Ryhmä 84"/>
          <p:cNvGrpSpPr/>
          <p:nvPr/>
        </p:nvGrpSpPr>
        <p:grpSpPr>
          <a:xfrm>
            <a:off x="2510225" y="2325182"/>
            <a:ext cx="331559" cy="1261082"/>
            <a:chOff x="2205022" y="2325182"/>
            <a:chExt cx="988782" cy="1261082"/>
          </a:xfrm>
        </p:grpSpPr>
        <p:sp>
          <p:nvSpPr>
            <p:cNvPr id="87" name="Suorakulmio 86"/>
            <p:cNvSpPr/>
            <p:nvPr/>
          </p:nvSpPr>
          <p:spPr>
            <a:xfrm>
              <a:off x="2205022" y="2325182"/>
              <a:ext cx="988782" cy="1261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Suorakulmio 88"/>
            <p:cNvSpPr/>
            <p:nvPr/>
          </p:nvSpPr>
          <p:spPr>
            <a:xfrm>
              <a:off x="2233246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Suorakulmio 92"/>
            <p:cNvSpPr/>
            <p:nvPr/>
          </p:nvSpPr>
          <p:spPr>
            <a:xfrm>
              <a:off x="2233246" y="2814621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Suorakulmio 93"/>
            <p:cNvSpPr/>
            <p:nvPr/>
          </p:nvSpPr>
          <p:spPr>
            <a:xfrm>
              <a:off x="2233246" y="3224929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95" name="Suora nuoliyhdysviiva 94"/>
            <p:cNvCxnSpPr/>
            <p:nvPr/>
          </p:nvCxnSpPr>
          <p:spPr>
            <a:xfrm>
              <a:off x="2693376" y="2649032"/>
              <a:ext cx="1" cy="1670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uora nuoliyhdysviiva 95"/>
            <p:cNvCxnSpPr/>
            <p:nvPr/>
          </p:nvCxnSpPr>
          <p:spPr>
            <a:xfrm>
              <a:off x="2693376" y="3069597"/>
              <a:ext cx="1" cy="1670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Ryhmä 96"/>
          <p:cNvGrpSpPr/>
          <p:nvPr/>
        </p:nvGrpSpPr>
        <p:grpSpPr>
          <a:xfrm>
            <a:off x="2899805" y="2325182"/>
            <a:ext cx="331559" cy="1261082"/>
            <a:chOff x="2205022" y="2325182"/>
            <a:chExt cx="988782" cy="1261082"/>
          </a:xfrm>
        </p:grpSpPr>
        <p:sp>
          <p:nvSpPr>
            <p:cNvPr id="98" name="Suorakulmio 97"/>
            <p:cNvSpPr/>
            <p:nvPr/>
          </p:nvSpPr>
          <p:spPr>
            <a:xfrm>
              <a:off x="2205022" y="2325182"/>
              <a:ext cx="988782" cy="12610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Suorakulmio 98"/>
            <p:cNvSpPr/>
            <p:nvPr/>
          </p:nvSpPr>
          <p:spPr>
            <a:xfrm>
              <a:off x="2233246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Suorakulmio 101"/>
            <p:cNvSpPr/>
            <p:nvPr/>
          </p:nvSpPr>
          <p:spPr>
            <a:xfrm>
              <a:off x="2233246" y="2814621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Suorakulmio 102"/>
            <p:cNvSpPr/>
            <p:nvPr/>
          </p:nvSpPr>
          <p:spPr>
            <a:xfrm>
              <a:off x="2233246" y="3224929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04" name="Suora nuoliyhdysviiva 103"/>
            <p:cNvCxnSpPr/>
            <p:nvPr/>
          </p:nvCxnSpPr>
          <p:spPr>
            <a:xfrm>
              <a:off x="2693376" y="2649032"/>
              <a:ext cx="1" cy="1670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uora nuoliyhdysviiva 104"/>
            <p:cNvCxnSpPr/>
            <p:nvPr/>
          </p:nvCxnSpPr>
          <p:spPr>
            <a:xfrm>
              <a:off x="2693376" y="3069597"/>
              <a:ext cx="1" cy="16705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Ryhmä 105"/>
          <p:cNvGrpSpPr/>
          <p:nvPr/>
        </p:nvGrpSpPr>
        <p:grpSpPr>
          <a:xfrm>
            <a:off x="3502854" y="2362932"/>
            <a:ext cx="695878" cy="255499"/>
            <a:chOff x="3223848" y="2331888"/>
            <a:chExt cx="1184031" cy="434729"/>
          </a:xfrm>
        </p:grpSpPr>
        <p:sp>
          <p:nvSpPr>
            <p:cNvPr id="107" name="Suorakulmio 106"/>
            <p:cNvSpPr/>
            <p:nvPr/>
          </p:nvSpPr>
          <p:spPr>
            <a:xfrm>
              <a:off x="3372235" y="2331888"/>
              <a:ext cx="1035644" cy="4347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Suorakulmio 107"/>
            <p:cNvSpPr/>
            <p:nvPr/>
          </p:nvSpPr>
          <p:spPr>
            <a:xfrm>
              <a:off x="3417277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09" name="Suora nuoliyhdysviiva 108"/>
            <p:cNvCxnSpPr/>
            <p:nvPr/>
          </p:nvCxnSpPr>
          <p:spPr>
            <a:xfrm flipH="1">
              <a:off x="3223848" y="2553782"/>
              <a:ext cx="19342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Ryhmä 109"/>
          <p:cNvGrpSpPr/>
          <p:nvPr/>
        </p:nvGrpSpPr>
        <p:grpSpPr>
          <a:xfrm>
            <a:off x="3642720" y="2447391"/>
            <a:ext cx="695878" cy="255499"/>
            <a:chOff x="3223848" y="2331888"/>
            <a:chExt cx="1184031" cy="434729"/>
          </a:xfrm>
        </p:grpSpPr>
        <p:sp>
          <p:nvSpPr>
            <p:cNvPr id="111" name="Suorakulmio 110"/>
            <p:cNvSpPr/>
            <p:nvPr/>
          </p:nvSpPr>
          <p:spPr>
            <a:xfrm>
              <a:off x="3372235" y="2331888"/>
              <a:ext cx="1035644" cy="4347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Suorakulmio 111"/>
            <p:cNvSpPr/>
            <p:nvPr/>
          </p:nvSpPr>
          <p:spPr>
            <a:xfrm>
              <a:off x="3417277" y="2404313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13" name="Suora nuoliyhdysviiva 112"/>
            <p:cNvCxnSpPr/>
            <p:nvPr/>
          </p:nvCxnSpPr>
          <p:spPr>
            <a:xfrm flipH="1">
              <a:off x="3223848" y="2553782"/>
              <a:ext cx="19342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Ryhmä 113"/>
          <p:cNvGrpSpPr/>
          <p:nvPr/>
        </p:nvGrpSpPr>
        <p:grpSpPr>
          <a:xfrm>
            <a:off x="3506158" y="2870637"/>
            <a:ext cx="667745" cy="194599"/>
            <a:chOff x="3311769" y="2812960"/>
            <a:chExt cx="1025770" cy="298938"/>
          </a:xfrm>
        </p:grpSpPr>
        <p:sp>
          <p:nvSpPr>
            <p:cNvPr id="115" name="Suorakulmio 114"/>
            <p:cNvSpPr/>
            <p:nvPr/>
          </p:nvSpPr>
          <p:spPr>
            <a:xfrm>
              <a:off x="3417277" y="2812960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Pyöristetty suorakulmio 115"/>
            <p:cNvSpPr/>
            <p:nvPr/>
          </p:nvSpPr>
          <p:spPr>
            <a:xfrm>
              <a:off x="3581400" y="2899613"/>
              <a:ext cx="592015" cy="12895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17" name="Suora nuoliyhdysviiva 116"/>
            <p:cNvCxnSpPr/>
            <p:nvPr/>
          </p:nvCxnSpPr>
          <p:spPr>
            <a:xfrm>
              <a:off x="3311769" y="2964090"/>
              <a:ext cx="178779" cy="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Ryhmä 117"/>
          <p:cNvGrpSpPr/>
          <p:nvPr/>
        </p:nvGrpSpPr>
        <p:grpSpPr>
          <a:xfrm>
            <a:off x="3602292" y="2929172"/>
            <a:ext cx="667745" cy="194599"/>
            <a:chOff x="3311769" y="2812960"/>
            <a:chExt cx="1025770" cy="298938"/>
          </a:xfrm>
        </p:grpSpPr>
        <p:sp>
          <p:nvSpPr>
            <p:cNvPr id="119" name="Suorakulmio 118"/>
            <p:cNvSpPr/>
            <p:nvPr/>
          </p:nvSpPr>
          <p:spPr>
            <a:xfrm>
              <a:off x="3417277" y="2812960"/>
              <a:ext cx="920262" cy="2989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0" name="Pyöristetty suorakulmio 119"/>
            <p:cNvSpPr/>
            <p:nvPr/>
          </p:nvSpPr>
          <p:spPr>
            <a:xfrm>
              <a:off x="3581400" y="2899613"/>
              <a:ext cx="592015" cy="12895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21" name="Suora nuoliyhdysviiva 120"/>
            <p:cNvCxnSpPr/>
            <p:nvPr/>
          </p:nvCxnSpPr>
          <p:spPr>
            <a:xfrm>
              <a:off x="3311769" y="2964090"/>
              <a:ext cx="178779" cy="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uora nuoliyhdysviiva 76"/>
          <p:cNvCxnSpPr/>
          <p:nvPr/>
        </p:nvCxnSpPr>
        <p:spPr>
          <a:xfrm flipH="1">
            <a:off x="3201865" y="3069597"/>
            <a:ext cx="670273" cy="184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uora nuoliyhdysviiva 121"/>
          <p:cNvCxnSpPr/>
          <p:nvPr/>
        </p:nvCxnSpPr>
        <p:spPr>
          <a:xfrm flipH="1">
            <a:off x="2720987" y="4606689"/>
            <a:ext cx="193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kstiruutu 122"/>
          <p:cNvSpPr txBox="1"/>
          <p:nvPr/>
        </p:nvSpPr>
        <p:spPr>
          <a:xfrm>
            <a:off x="2873623" y="4475884"/>
            <a:ext cx="5597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ohjaus</a:t>
            </a:r>
          </a:p>
        </p:txBody>
      </p:sp>
    </p:spTree>
    <p:extLst>
      <p:ext uri="{BB962C8B-B14F-4D97-AF65-F5344CB8AC3E}">
        <p14:creationId xmlns:p14="http://schemas.microsoft.com/office/powerpoint/2010/main" val="2418764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_DB01_laaja_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5A376604-CB68-4BBA-BBF9-39B593F6F58C}" vid="{08657E6C-8E30-499B-8BC8-BCDAA8FF95C8}"/>
    </a:ext>
  </a:extLst>
</a:theme>
</file>

<file path=ppt/theme/theme2.xml><?xml version="1.0" encoding="utf-8"?>
<a:theme xmlns:a="http://schemas.openxmlformats.org/drawingml/2006/main" name="VM_malliesitys_laajakuva_fin">
  <a:themeElements>
    <a:clrScheme name="Mukautettu 6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479A36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v2017-04-25.pptx" id="{E8741464-4BEE-4CB4-83DA-10A54A4900BD}" vid="{BE1821DD-878F-433E-90E1-1881C0E9524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80152-8F7B-4E08-B8AB-9BE560DFF5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CFAB04-F68D-4127-916C-A7976587142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http://schemas.microsoft.com/sharepoint/v3/fields"/>
    <ds:schemaRef ds:uri="BDCCBC3F-9D9D-4E65-B952-26073D96AC36"/>
    <ds:schemaRef ds:uri="http://schemas.openxmlformats.org/package/2006/metadata/core-properties"/>
    <ds:schemaRef ds:uri="38379a60-7531-4de4-83b3-4f5e4640b8f1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C05C83-180D-46C9-ABD9-B0666F73AB6C}"/>
</file>

<file path=docProps/app.xml><?xml version="1.0" encoding="utf-8"?>
<Properties xmlns="http://schemas.openxmlformats.org/officeDocument/2006/extended-properties" xmlns:vt="http://schemas.openxmlformats.org/officeDocument/2006/docPropsVTypes">
  <Template>TEM_PP_pohja_laajakuva</Template>
  <TotalTime>13</TotalTime>
  <Words>1400</Words>
  <Application>Microsoft Office PowerPoint</Application>
  <PresentationFormat>Näytössä katseltava esitys (16:9)</PresentationFormat>
  <Paragraphs>334</Paragraphs>
  <Slides>14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Verdana</vt:lpstr>
      <vt:lpstr>Wingdings</vt:lpstr>
      <vt:lpstr>TEM_DB01_laaja__FI_V____RGB</vt:lpstr>
      <vt:lpstr>VM_malliesitys_laajakuva_fin</vt:lpstr>
      <vt:lpstr>TiHL toimeenpano tp4 - yhteistyö</vt:lpstr>
      <vt:lpstr>Yhteistyöverkostot (pohdintaa 7.10. sihteeristön purkukokouksessa)</vt:lpstr>
      <vt:lpstr>Pohdittavaa: Miten yhteistyötä tässä kokonaisuudessa johdetaan?</vt:lpstr>
      <vt:lpstr>Yhteentoimivuus saavutetaan …</vt:lpstr>
      <vt:lpstr>Yhteistyö yhteentoimivuuden saavuttamiseksi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Kattava informaatio</vt:lpstr>
      <vt:lpstr>Sivuhaasteita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TiHL toimeenpano tp4 - yhteistyö</dc:title>
  <dc:creator>Ohvo Petteri (TEM)</dc:creator>
  <cp:keywords/>
  <dc:description/>
  <cp:lastModifiedBy>Ohvo Petteri (TEM)</cp:lastModifiedBy>
  <cp:revision>2</cp:revision>
  <cp:lastPrinted>2016-06-14T09:11:17Z</cp:lastPrinted>
  <dcterms:created xsi:type="dcterms:W3CDTF">2019-10-29T13:34:28Z</dcterms:created>
  <dcterms:modified xsi:type="dcterms:W3CDTF">2019-10-30T10:55:34Z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