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77" r:id="rId5"/>
    <p:sldId id="434" r:id="rId6"/>
    <p:sldId id="433" r:id="rId7"/>
    <p:sldId id="397" r:id="rId8"/>
    <p:sldId id="396" r:id="rId9"/>
    <p:sldId id="448" r:id="rId10"/>
    <p:sldId id="418" r:id="rId11"/>
    <p:sldId id="444" r:id="rId12"/>
    <p:sldId id="443" r:id="rId13"/>
    <p:sldId id="447" r:id="rId14"/>
    <p:sldId id="406" r:id="rId15"/>
    <p:sldId id="428" r:id="rId16"/>
    <p:sldId id="435" r:id="rId17"/>
    <p:sldId id="436" r:id="rId18"/>
    <p:sldId id="438" r:id="rId19"/>
    <p:sldId id="439" r:id="rId20"/>
    <p:sldId id="440" r:id="rId21"/>
    <p:sldId id="441" r:id="rId22"/>
    <p:sldId id="446" r:id="rId23"/>
    <p:sldId id="431" r:id="rId24"/>
    <p:sldId id="449" r:id="rId25"/>
    <p:sldId id="450" r:id="rId26"/>
    <p:sldId id="429" r:id="rId27"/>
    <p:sldId id="445" r:id="rId28"/>
    <p:sldId id="412" r:id="rId29"/>
    <p:sldId id="442" r:id="rId30"/>
    <p:sldId id="268" r:id="rId31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7" userDrawn="1">
          <p15:clr>
            <a:srgbClr val="A4A3A4"/>
          </p15:clr>
        </p15:guide>
        <p15:guide id="2" pos="57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CC"/>
    <a:srgbClr val="009900"/>
    <a:srgbClr val="E3F3D1"/>
    <a:srgbClr val="FFF2D9"/>
    <a:srgbClr val="FFCC99"/>
    <a:srgbClr val="FFCC66"/>
    <a:srgbClr val="FFE9BD"/>
    <a:srgbClr val="FEE7D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660"/>
  </p:normalViewPr>
  <p:slideViewPr>
    <p:cSldViewPr showGuides="1">
      <p:cViewPr varScale="1">
        <p:scale>
          <a:sx n="86" d="100"/>
          <a:sy n="86" d="100"/>
        </p:scale>
        <p:origin x="228" y="90"/>
      </p:cViewPr>
      <p:guideLst>
        <p:guide orient="horz" pos="3117"/>
        <p:guide pos="57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1.10.2019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79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179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7711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73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724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02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DD12E-B47D-4DC2-A09A-B762B8C96EBD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50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1.10.2019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1.10.2019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1.10.2019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10"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9,6 x 9,6 cm | </a:t>
            </a:r>
            <a:r>
              <a:rPr lang="fr-FR" dirty="0" smtClean="0"/>
              <a:t>565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2,8 x 9,6 cm </a:t>
            </a:r>
            <a:r>
              <a:rPr lang="fr-FR" dirty="0" smtClean="0"/>
              <a:t>| 165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1.10.2019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                    koko </a:t>
            </a:r>
            <a:r>
              <a:rPr lang="fr-FR" dirty="0" smtClean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1.10.2019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35.svg"/></Relationships>
</file>

<file path=ppt/slides/_rels/slide2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5.png"/><Relationship Id="rId13" Type="http://schemas.openxmlformats.org/officeDocument/2006/relationships/image" Target="../media/image43.svg"/><Relationship Id="rId3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7.svg"/><Relationship Id="rId1" Type="http://schemas.openxmlformats.org/officeDocument/2006/relationships/slideLayout" Target="../slideLayouts/slideLayout3.xml"/><Relationship Id="rId19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39.sv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35.svg"/></Relationships>
</file>

<file path=ppt/slides/_rels/slide7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5.png"/><Relationship Id="rId13" Type="http://schemas.openxmlformats.org/officeDocument/2006/relationships/image" Target="../media/image43.svg"/><Relationship Id="rId3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7.svg"/><Relationship Id="rId1" Type="http://schemas.openxmlformats.org/officeDocument/2006/relationships/slideLayout" Target="../slideLayouts/slideLayout3.xml"/><Relationship Id="rId19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39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Tiedonhallinnan yhteistyö ja informaatio-ohjaus </a:t>
            </a:r>
            <a:r>
              <a:rPr lang="fi-FI" sz="1600" dirty="0" smtClean="0"/>
              <a:t>- Kotitehtävien analyysi + informaation tuottaminen</a:t>
            </a:r>
            <a:endParaRPr lang="fi-FI" sz="16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1115616" y="2571751"/>
            <a:ext cx="7200800" cy="351437"/>
          </a:xfrm>
        </p:spPr>
        <p:txBody>
          <a:bodyPr/>
          <a:lstStyle/>
          <a:p>
            <a:r>
              <a:rPr lang="fi-FI" sz="1200" dirty="0" smtClean="0"/>
              <a:t>Työryhmän kokous 2.10.2019</a:t>
            </a:r>
            <a:endParaRPr lang="fi-FI" sz="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8316480" cy="88987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Kotitehtävä: Suositustyyppisen informaation tuottaminen tulevaisuudessa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1075590"/>
            <a:ext cx="7380376" cy="3584392"/>
          </a:xfrm>
        </p:spPr>
        <p:txBody>
          <a:bodyPr/>
          <a:lstStyle/>
          <a:p>
            <a:r>
              <a:rPr lang="fi-FI" dirty="0" smtClean="0"/>
              <a:t>Mitä informaatiota toiminnan ja tiedonhallinnan tueksi tarvitaan?</a:t>
            </a:r>
          </a:p>
          <a:p>
            <a:pPr lvl="1"/>
            <a:r>
              <a:rPr lang="fi-FI" dirty="0" smtClean="0"/>
              <a:t>Nykyiset puutteet / kehittämiskohteet</a:t>
            </a:r>
          </a:p>
          <a:p>
            <a:pPr lvl="1"/>
            <a:r>
              <a:rPr lang="fi-FI" dirty="0" smtClean="0"/>
              <a:t>Suositusten kohteet (kehittäminen, tuotanto, hankinnat, …)</a:t>
            </a:r>
          </a:p>
          <a:p>
            <a:pPr lvl="1"/>
            <a:r>
              <a:rPr lang="fi-FI" dirty="0" smtClean="0"/>
              <a:t>Informaation muoto (tekninen eritelmä, menetelmä/ohje, …)</a:t>
            </a:r>
          </a:p>
          <a:p>
            <a:pPr lvl="1"/>
            <a:r>
              <a:rPr lang="fi-FI" dirty="0" smtClean="0"/>
              <a:t>&lt; muuta &gt;</a:t>
            </a:r>
          </a:p>
          <a:p>
            <a:r>
              <a:rPr lang="fi-FI" dirty="0" smtClean="0"/>
              <a:t>Informaation tuotantoprosessi</a:t>
            </a:r>
          </a:p>
          <a:p>
            <a:pPr lvl="1"/>
            <a:r>
              <a:rPr lang="fi-FI" dirty="0" smtClean="0"/>
              <a:t>Nykyiset puutteet / kehittämiskohteet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2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Tehtävä A: Mitä informaatiota tarvitaan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76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253131"/>
            <a:ext cx="8172464" cy="66243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Informaatio-ohjaus / ohjausta tukeva informaatio: työkehys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804289"/>
              </p:ext>
            </p:extLst>
          </p:nvPr>
        </p:nvGraphicFramePr>
        <p:xfrm>
          <a:off x="539552" y="987574"/>
          <a:ext cx="7776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64933315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03802205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076092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5369663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9559365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563124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SAAVUTTAMISTA TUKEVA INFORMAATIO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29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 käytäntö 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Tekninen eritelmä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 / soveltaja 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138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Tavoitteiden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Mitä?</a:t>
                      </a:r>
                      <a:endParaRPr lang="fi-FI" sz="1200" b="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Miten</a:t>
                      </a:r>
                      <a:r>
                        <a:rPr lang="fi-FI" sz="1200" b="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?</a:t>
                      </a:r>
                      <a:endParaRPr lang="fi-FI" sz="1200" b="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Millä?</a:t>
                      </a:r>
                      <a:endParaRPr lang="fi-FI" sz="1200" b="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6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Toimeenpanon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suunnittelu</a:t>
                      </a: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Mitä?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Miten</a:t>
                      </a:r>
                      <a:r>
                        <a:rPr lang="fi-FI" sz="1200" b="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?</a:t>
                      </a:r>
                      <a:endParaRPr lang="fi-FI" sz="1200" b="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Millä?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56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Kehittämisen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Mitä?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Miten</a:t>
                      </a:r>
                      <a:r>
                        <a:rPr lang="fi-FI" sz="1200" b="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?</a:t>
                      </a:r>
                      <a:endParaRPr lang="fi-FI" sz="1200" b="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Millä?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213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Mitä?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Miten</a:t>
                      </a:r>
                      <a:r>
                        <a:rPr lang="fi-FI" sz="1200" b="0" i="1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?</a:t>
                      </a:r>
                      <a:endParaRPr lang="fi-FI" sz="1200" b="0" i="1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 Narrow" panose="020B0606020202030204" pitchFamily="34" charset="0"/>
                        </a:rPr>
                        <a:t>Millä?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9288"/>
                  </a:ext>
                </a:extLst>
              </a:tr>
            </a:tbl>
          </a:graphicData>
        </a:graphic>
      </p:graphicFrame>
      <p:sp>
        <p:nvSpPr>
          <p:cNvPr id="5" name="Taitettu kulma 4"/>
          <p:cNvSpPr/>
          <p:nvPr/>
        </p:nvSpPr>
        <p:spPr>
          <a:xfrm>
            <a:off x="4932040" y="3219822"/>
            <a:ext cx="792088" cy="576064"/>
          </a:xfrm>
          <a:prstGeom prst="foldedCorner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Mitä informaation tulisi olla?</a:t>
            </a:r>
            <a:endParaRPr lang="fi-FI" sz="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aitettu kulma 8"/>
          <p:cNvSpPr/>
          <p:nvPr/>
        </p:nvSpPr>
        <p:spPr>
          <a:xfrm>
            <a:off x="6156176" y="3219822"/>
            <a:ext cx="792088" cy="576064"/>
          </a:xfrm>
          <a:prstGeom prst="foldedCorner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Kenelle informaatio on tarkoitettu?</a:t>
            </a:r>
            <a:endParaRPr lang="fi-FI" sz="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aitettu kulma 9"/>
          <p:cNvSpPr/>
          <p:nvPr/>
        </p:nvSpPr>
        <p:spPr>
          <a:xfrm>
            <a:off x="7380312" y="3219822"/>
            <a:ext cx="792088" cy="576064"/>
          </a:xfrm>
          <a:prstGeom prst="foldedCorner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Mitä </a:t>
            </a:r>
          </a:p>
          <a:p>
            <a:pPr algn="ctr"/>
            <a:r>
              <a:rPr lang="fi-FI" sz="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informaatiolla </a:t>
            </a:r>
          </a:p>
          <a:p>
            <a:pPr algn="ctr"/>
            <a:r>
              <a:rPr lang="fi-FI" sz="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on tarkoitus </a:t>
            </a:r>
          </a:p>
          <a:p>
            <a:pPr algn="ctr"/>
            <a:r>
              <a:rPr lang="fi-FI" sz="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saada aikaan?</a:t>
            </a:r>
            <a:endParaRPr lang="fi-FI" sz="9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Suora nuoliyhdysviiva 10"/>
          <p:cNvCxnSpPr>
            <a:stCxn id="5" idx="3"/>
            <a:endCxn id="9" idx="1"/>
          </p:cNvCxnSpPr>
          <p:nvPr/>
        </p:nvCxnSpPr>
        <p:spPr>
          <a:xfrm>
            <a:off x="5724128" y="350785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nuoliyhdysviiva 14"/>
          <p:cNvCxnSpPr>
            <a:stCxn id="9" idx="3"/>
            <a:endCxn id="10" idx="1"/>
          </p:cNvCxnSpPr>
          <p:nvPr/>
        </p:nvCxnSpPr>
        <p:spPr>
          <a:xfrm>
            <a:off x="6948264" y="3507854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Linjaus? - esimerkkejä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915566"/>
            <a:ext cx="7848872" cy="3960440"/>
          </a:xfrm>
        </p:spPr>
        <p:txBody>
          <a:bodyPr>
            <a:normAutofit fontScale="47500" lnSpcReduction="20000"/>
          </a:bodyPr>
          <a:lstStyle/>
          <a:p>
            <a:r>
              <a:rPr lang="fi-FI" dirty="0" smtClean="0"/>
              <a:t>Valtiovarainministeriö ylläpitää </a:t>
            </a:r>
            <a:r>
              <a:rPr lang="fi-FI" dirty="0"/>
              <a:t>julkisen hallinnon tiedonhallinnan kehittämisen yleisiä </a:t>
            </a:r>
            <a:r>
              <a:rPr lang="fi-FI" b="1" u="sng" dirty="0"/>
              <a:t>linjauksia</a:t>
            </a:r>
            <a:r>
              <a:rPr lang="fi-FI" dirty="0"/>
              <a:t> yhteisten tietovarantojen ja tietojärjestelmien yhteentoimivuuden </a:t>
            </a:r>
            <a:r>
              <a:rPr lang="fi-FI" dirty="0" smtClean="0"/>
              <a:t>edistämiseksi (L 906/2019)</a:t>
            </a:r>
          </a:p>
          <a:p>
            <a:pPr lvl="1"/>
            <a:r>
              <a:rPr lang="fi-FI" dirty="0"/>
              <a:t>Linjausten ylläpidolla tarkoitettaisiin julkisen hallinnon </a:t>
            </a:r>
            <a:r>
              <a:rPr lang="fi-FI" dirty="0" smtClean="0"/>
              <a:t>tietovarantojen yhteentoimivuuden </a:t>
            </a:r>
            <a:r>
              <a:rPr lang="fi-FI" dirty="0"/>
              <a:t>varmistamiseksi tarvittavien tietomääritysten kokoamista </a:t>
            </a:r>
            <a:r>
              <a:rPr lang="fi-FI" dirty="0" smtClean="0"/>
              <a:t>yhteiseen palveluun </a:t>
            </a:r>
            <a:r>
              <a:rPr lang="fi-FI" dirty="0"/>
              <a:t>saataville, kehityshankkeissa syntyvien määritysten harmonisointia ja </a:t>
            </a:r>
            <a:r>
              <a:rPr lang="fi-FI" dirty="0" smtClean="0"/>
              <a:t>linkittämistä Euroopan </a:t>
            </a:r>
            <a:r>
              <a:rPr lang="fi-FI" dirty="0"/>
              <a:t>unionin tasoiseen määritystyöhön sekä määritysten käyttökelpoisuuden </a:t>
            </a:r>
            <a:r>
              <a:rPr lang="fi-FI" dirty="0" smtClean="0"/>
              <a:t>varmistavaa hallintamallia (HE 284/2018 vp)</a:t>
            </a:r>
          </a:p>
          <a:p>
            <a:r>
              <a:rPr lang="fi-FI" dirty="0" smtClean="0"/>
              <a:t>Avustuksen </a:t>
            </a:r>
            <a:r>
              <a:rPr lang="fi-FI" dirty="0"/>
              <a:t>myöntämisen erityisenä edellytyksenä on, että…avustus kohdistuu avustustoiminnan </a:t>
            </a:r>
            <a:r>
              <a:rPr lang="fi-FI" b="1" u="sng" dirty="0" smtClean="0"/>
              <a:t>linjausten</a:t>
            </a:r>
            <a:r>
              <a:rPr lang="fi-FI" dirty="0" smtClean="0"/>
              <a:t> </a:t>
            </a:r>
            <a:r>
              <a:rPr lang="fi-FI" dirty="0"/>
              <a:t>mukaisiin </a:t>
            </a:r>
            <a:r>
              <a:rPr lang="fi-FI" dirty="0" smtClean="0"/>
              <a:t>tavoitealueisiin (VNA 1552/2016)</a:t>
            </a:r>
          </a:p>
          <a:p>
            <a:r>
              <a:rPr lang="fi-FI" dirty="0"/>
              <a:t>Esimies vastaa toiminnan tehokkuudesta, taloudellisuudesta ja tarkoituksenmukaisuudesta vastuualueellaan kanslian yhteisten </a:t>
            </a:r>
            <a:r>
              <a:rPr lang="fi-FI" b="1" u="sng" dirty="0" smtClean="0"/>
              <a:t>linjausten</a:t>
            </a:r>
            <a:r>
              <a:rPr lang="fi-FI" b="1" dirty="0" smtClean="0"/>
              <a:t> </a:t>
            </a:r>
            <a:r>
              <a:rPr lang="fi-FI" dirty="0"/>
              <a:t>mukaisesti (Eduskunnan kanslian </a:t>
            </a:r>
            <a:r>
              <a:rPr lang="fi-FI" dirty="0" smtClean="0"/>
              <a:t>ohjesääntö 1480/2015)</a:t>
            </a:r>
          </a:p>
          <a:p>
            <a:r>
              <a:rPr lang="fi-FI" dirty="0" smtClean="0"/>
              <a:t>Alivaltiosihteeri </a:t>
            </a:r>
            <a:r>
              <a:rPr lang="fi-FI" dirty="0"/>
              <a:t>ratkaisee asiat, jotka koskevat…palkkausta ja palvelussuhteen ehtoja koskevia yleisiä </a:t>
            </a:r>
            <a:r>
              <a:rPr lang="fi-FI" b="1" u="sng" dirty="0" smtClean="0"/>
              <a:t>linjauksia</a:t>
            </a:r>
            <a:r>
              <a:rPr lang="fi-FI" b="1" dirty="0" smtClean="0"/>
              <a:t> </a:t>
            </a:r>
            <a:r>
              <a:rPr lang="fi-FI" dirty="0" smtClean="0"/>
              <a:t>(VNA 162/2015)</a:t>
            </a:r>
          </a:p>
          <a:p>
            <a:pPr lvl="1"/>
            <a:r>
              <a:rPr lang="fi-FI" dirty="0"/>
              <a:t>Verohallinto on tehnyt </a:t>
            </a:r>
            <a:r>
              <a:rPr lang="fi-FI" b="1" u="sng" dirty="0"/>
              <a:t>linjauksia</a:t>
            </a:r>
            <a:r>
              <a:rPr lang="fi-FI" dirty="0"/>
              <a:t> korvattavien matkakustannusten verollisuudesta mm. toissijaisen työpaikan </a:t>
            </a:r>
            <a:r>
              <a:rPr lang="fi-FI" dirty="0" smtClean="0"/>
              <a:t>tapauksissa</a:t>
            </a:r>
            <a:r>
              <a:rPr lang="fi-FI" dirty="0"/>
              <a:t> (Valtion virka- ja työehdot  </a:t>
            </a:r>
            <a:r>
              <a:rPr lang="fi-FI" dirty="0" smtClean="0"/>
              <a:t>2018–2020, VM 15a/2018)</a:t>
            </a:r>
          </a:p>
          <a:p>
            <a:r>
              <a:rPr lang="fi-FI" dirty="0"/>
              <a:t>Lisäksi ohjelmaa laadittaessa on otettava huomioon aluekehittämispäätöksessä esitetyt </a:t>
            </a:r>
            <a:r>
              <a:rPr lang="fi-FI" b="1" u="sng" dirty="0" smtClean="0"/>
              <a:t>linjaukset</a:t>
            </a:r>
            <a:r>
              <a:rPr lang="fi-FI" b="1" dirty="0" smtClean="0"/>
              <a:t> </a:t>
            </a:r>
            <a:r>
              <a:rPr lang="fi-FI" dirty="0"/>
              <a:t>ja alueelliset </a:t>
            </a:r>
            <a:r>
              <a:rPr lang="fi-FI" dirty="0" smtClean="0"/>
              <a:t>suunnitelmat (L 7/2014)</a:t>
            </a:r>
          </a:p>
          <a:p>
            <a:pPr lvl="1"/>
            <a:r>
              <a:rPr lang="fi-FI" dirty="0" smtClean="0"/>
              <a:t>Aluekehittämisen yleiset painopisteet: Uudistumisella kasvua, Elinvoimaa alueiden verkostoitumisesta, Hyvinvointia kumppanuuksilla (Aluekehittämispäätös 2016 – 2019, Työ- ja elinkeinoministeriön julkaisuja 28/2916)</a:t>
            </a:r>
          </a:p>
          <a:p>
            <a:r>
              <a:rPr lang="fi-FI" dirty="0" smtClean="0"/>
              <a:t>Valtioneuvoston toiminta- ja talouspoliittiset </a:t>
            </a:r>
            <a:r>
              <a:rPr lang="fi-FI" b="1" u="sng" dirty="0" smtClean="0"/>
              <a:t>linjaukset</a:t>
            </a:r>
          </a:p>
          <a:p>
            <a:pPr lvl="1"/>
            <a:r>
              <a:rPr lang="fi-FI" dirty="0" smtClean="0"/>
              <a:t>Hallitusohjelma, hallitusohjelman toimeenpanosuunnitelma, valtioneuvoston periaatepäätökset, valtion kehyslinjaukset</a:t>
            </a:r>
          </a:p>
          <a:p>
            <a:r>
              <a:rPr lang="fi-FI" dirty="0" smtClean="0"/>
              <a:t>Muita linjauksia:</a:t>
            </a:r>
          </a:p>
          <a:p>
            <a:pPr lvl="1"/>
            <a:r>
              <a:rPr lang="fi-FI" dirty="0" smtClean="0"/>
              <a:t>Pilvipalvelulinjaukset (VM 35/2018) julkisen hallinnon pilvipalveluista määrittävät pilvipalveluiden käytön perusperiaatteet</a:t>
            </a:r>
          </a:p>
          <a:p>
            <a:pPr lvl="1"/>
            <a:r>
              <a:rPr lang="fi-FI" dirty="0" smtClean="0"/>
              <a:t>Tietoliikennepalvelulinjaukset (VM 36/2018) muodostavat periaatteet, jotka ohjaavat julkisen hallinnon tietoliikennepalveluiden käyttöä, hankintaa ja tuotantoa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6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253131"/>
            <a:ext cx="7380376" cy="662435"/>
          </a:xfrm>
        </p:spPr>
        <p:txBody>
          <a:bodyPr/>
          <a:lstStyle/>
          <a:p>
            <a:r>
              <a:rPr lang="fi-FI" dirty="0" smtClean="0"/>
              <a:t>Hyvä käytäntö - esimerkkejä</a:t>
            </a:r>
            <a:endParaRPr lang="fi-FI" dirty="0">
              <a:solidFill>
                <a:schemeClr val="accent6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30976"/>
              </p:ext>
            </p:extLst>
          </p:nvPr>
        </p:nvGraphicFramePr>
        <p:xfrm>
          <a:off x="539552" y="915566"/>
          <a:ext cx="7776000" cy="37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64933315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03802205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076092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5369663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9559365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563124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SAAVUTTAMISTA TUKEVA INFORMAATIO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29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 käytäntö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Tekninen eritelmä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 / soveltaja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138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Tavoitteiden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ISO 21504</a:t>
                      </a:r>
                    </a:p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ISO 22301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6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Toimeenpanon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suunnittelu</a:t>
                      </a: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ISO/IEC 38500</a:t>
                      </a:r>
                    </a:p>
                    <a:p>
                      <a:pPr algn="ctr"/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Togaf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ISO 9001</a:t>
                      </a:r>
                    </a:p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ISO/IEC 27001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56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Kehittämisen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ISO 21502, 21503</a:t>
                      </a:r>
                    </a:p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Prince2</a:t>
                      </a:r>
                    </a:p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PMBOK</a:t>
                      </a:r>
                    </a:p>
                    <a:p>
                      <a:pPr algn="ctr"/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Agile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Scrum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Kanban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CMMI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213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ISO/IEC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20000</a:t>
                      </a:r>
                    </a:p>
                    <a:p>
                      <a:pPr algn="ctr"/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ITIL</a:t>
                      </a:r>
                    </a:p>
                    <a:p>
                      <a:pPr algn="ctr"/>
                      <a:r>
                        <a:rPr lang="fi-FI" sz="1000" b="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FitSM</a:t>
                      </a:r>
                      <a:endParaRPr lang="fi-FI" sz="1000" b="0" baseline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SIMM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9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66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Tekninen </a:t>
            </a:r>
            <a:r>
              <a:rPr lang="fi-FI" dirty="0" smtClean="0"/>
              <a:t>eritelmä - esimerkkejä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3992" y="1021212"/>
            <a:ext cx="7740416" cy="3782786"/>
          </a:xfrm>
        </p:spPr>
        <p:txBody>
          <a:bodyPr>
            <a:normAutofit fontScale="85000" lnSpcReduction="10000"/>
          </a:bodyPr>
          <a:lstStyle/>
          <a:p>
            <a:r>
              <a:rPr lang="fi-FI" dirty="0" smtClean="0"/>
              <a:t>Hankintalaki (1397/2016): </a:t>
            </a:r>
          </a:p>
          <a:p>
            <a:pPr lvl="1"/>
            <a:r>
              <a:rPr lang="fi-FI" b="1" dirty="0"/>
              <a:t>T</a:t>
            </a:r>
            <a:r>
              <a:rPr lang="fi-FI" b="1" dirty="0" smtClean="0"/>
              <a:t>ekninen eritelmä </a:t>
            </a:r>
            <a:r>
              <a:rPr lang="fi-FI" dirty="0" smtClean="0"/>
              <a:t>= </a:t>
            </a:r>
            <a:r>
              <a:rPr lang="fi-FI" dirty="0"/>
              <a:t>hankinnan kohteena olevan tuotteen, palvelun tai materiaalien ominaisuuksien teknistä määrittelyä, joka muodostuu vaatimukseksi sen </a:t>
            </a:r>
            <a:r>
              <a:rPr lang="fi-FI" dirty="0" smtClean="0"/>
              <a:t>käytölle</a:t>
            </a:r>
          </a:p>
          <a:p>
            <a:pPr lvl="1"/>
            <a:r>
              <a:rPr lang="fi-FI" b="1" dirty="0"/>
              <a:t>Y</a:t>
            </a:r>
            <a:r>
              <a:rPr lang="fi-FI" b="1" dirty="0" smtClean="0"/>
              <a:t>hteinen tekninen eritelmä</a:t>
            </a:r>
            <a:r>
              <a:rPr lang="fi-FI" dirty="0" smtClean="0"/>
              <a:t> = </a:t>
            </a:r>
            <a:r>
              <a:rPr lang="fi-FI" dirty="0"/>
              <a:t>tieto- ja viestintätekniikan </a:t>
            </a:r>
            <a:r>
              <a:rPr lang="fi-FI" dirty="0" smtClean="0"/>
              <a:t>tekninen eritelmä, </a:t>
            </a:r>
            <a:r>
              <a:rPr lang="fi-FI" dirty="0"/>
              <a:t>joka on vahvistettu </a:t>
            </a:r>
            <a:r>
              <a:rPr lang="fi-FI" dirty="0" smtClean="0"/>
              <a:t>Euroopan </a:t>
            </a:r>
            <a:r>
              <a:rPr lang="fi-FI" dirty="0"/>
              <a:t>parlamentin ja neuvoston asetuksen (EU) N:o 1025/2012 13 ja 14 artiklan </a:t>
            </a:r>
            <a:r>
              <a:rPr lang="fi-FI" dirty="0" smtClean="0"/>
              <a:t>mukaisesti</a:t>
            </a:r>
          </a:p>
          <a:p>
            <a:r>
              <a:rPr lang="fi-FI" dirty="0"/>
              <a:t>Direktiivi teknisiä määräyksiä ja tietoyhteiskunnan palveluja koskevia määräyksiä koskevien tietojen toimittamisessa noudatettavasta menettelystä (kodifikaatio) </a:t>
            </a:r>
            <a:r>
              <a:rPr lang="fi-FI" dirty="0" smtClean="0"/>
              <a:t>EU 2015/1535</a:t>
            </a:r>
          </a:p>
          <a:p>
            <a:pPr lvl="1"/>
            <a:r>
              <a:rPr lang="fi-FI" b="1" dirty="0"/>
              <a:t>Tekninen </a:t>
            </a:r>
            <a:r>
              <a:rPr lang="fi-FI" b="1" dirty="0" smtClean="0"/>
              <a:t>eritelmä</a:t>
            </a:r>
            <a:r>
              <a:rPr lang="fi-FI" dirty="0" smtClean="0"/>
              <a:t> = asiakirjaan </a:t>
            </a:r>
            <a:r>
              <a:rPr lang="fi-FI" dirty="0"/>
              <a:t>sisältyvä eritelmä tuotteelta vaadittavista ominaisuuksista, kuten muun muassa mitoista, merkitsemisestä, pakkaamisesta, laadusta ja vaatimustenmukaisuuden arvioinnin </a:t>
            </a:r>
            <a:r>
              <a:rPr lang="fi-FI" dirty="0" smtClean="0"/>
              <a:t>menettelyistä</a:t>
            </a:r>
          </a:p>
          <a:p>
            <a:pPr lvl="1"/>
            <a:r>
              <a:rPr lang="fi-FI" b="1" dirty="0"/>
              <a:t>Muut </a:t>
            </a:r>
            <a:r>
              <a:rPr lang="fi-FI" b="1" dirty="0" smtClean="0"/>
              <a:t>vaatimukset</a:t>
            </a:r>
            <a:r>
              <a:rPr lang="fi-FI" dirty="0" smtClean="0"/>
              <a:t> = vaatimukset</a:t>
            </a:r>
            <a:r>
              <a:rPr lang="fi-FI" dirty="0"/>
              <a:t>, jotka asetetaan tuotteelle esimerkiksi kuluttajan tai ympäristön suojelutarkoituksessa ja jotka koskevat tuotteen elinkaarta markkinoille saattamisen jälkeen eli käyttöedellytyksiä, uudelleenkäyttöä tai kierrätystä.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5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253131"/>
            <a:ext cx="7380376" cy="662435"/>
          </a:xfrm>
        </p:spPr>
        <p:txBody>
          <a:bodyPr/>
          <a:lstStyle/>
          <a:p>
            <a:r>
              <a:rPr lang="fi-FI" dirty="0" smtClean="0"/>
              <a:t>Informaatio tällä hetkellä (yhteinen)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253678"/>
              </p:ext>
            </p:extLst>
          </p:nvPr>
        </p:nvGraphicFramePr>
        <p:xfrm>
          <a:off x="539552" y="987574"/>
          <a:ext cx="8136000" cy="38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64933315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038022055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420760924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05369663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9559365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563124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SAAVUTTAMISTA TUKEVA INFORMAATIO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29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 käytäntö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Tekninen eritelmä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 / soveltaja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1381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Tavoitteiden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6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Toimeenpanon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5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Kehittämisen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2134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9288"/>
                  </a:ext>
                </a:extLst>
              </a:tr>
            </a:tbl>
          </a:graphicData>
        </a:graphic>
      </p:graphicFrame>
      <p:sp>
        <p:nvSpPr>
          <p:cNvPr id="26" name="Pyöristetty suorakulmio 25"/>
          <p:cNvSpPr/>
          <p:nvPr/>
        </p:nvSpPr>
        <p:spPr>
          <a:xfrm>
            <a:off x="1835696" y="177328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Julkisen </a:t>
            </a:r>
          </a:p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hallinnon strategia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Pyöristetty suorakulmio 46"/>
          <p:cNvSpPr/>
          <p:nvPr/>
        </p:nvSpPr>
        <p:spPr>
          <a:xfrm>
            <a:off x="4067944" y="415595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Kuntien kustannus-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laskenta (JHS 203)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Pyöristetty suorakulmio 47"/>
          <p:cNvSpPr/>
          <p:nvPr/>
        </p:nvSpPr>
        <p:spPr>
          <a:xfrm>
            <a:off x="5004048" y="33998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Rekistereiden </a:t>
            </a:r>
            <a:r>
              <a:rPr lang="fi-FI" sz="6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meta-</a:t>
            </a:r>
            <a:endParaRPr lang="fi-FI" sz="6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tiedot (JHS 201)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49" name="Pyöristetty suorakulmio 48"/>
          <p:cNvSpPr/>
          <p:nvPr/>
        </p:nvSpPr>
        <p:spPr>
          <a:xfrm>
            <a:off x="5436096" y="401193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Kuntien palvelu-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l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uokitus (JHS 200)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Pyöristetty suorakulmio 55"/>
          <p:cNvSpPr/>
          <p:nvPr/>
        </p:nvSpPr>
        <p:spPr>
          <a:xfrm>
            <a:off x="4499992" y="458799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Kuntien TA ja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TS (JHS 199)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8" name="Pyöristetty suorakulmio 57"/>
          <p:cNvSpPr/>
          <p:nvPr/>
        </p:nvSpPr>
        <p:spPr>
          <a:xfrm>
            <a:off x="4284064" y="19956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KA peruskuvaukset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198)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Pyöristetty suorakulmio 58"/>
          <p:cNvSpPr/>
          <p:nvPr/>
        </p:nvSpPr>
        <p:spPr>
          <a:xfrm>
            <a:off x="5148064" y="293179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EUR-FIN </a:t>
            </a:r>
            <a:r>
              <a:rPr lang="fi-FI" sz="6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koordi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-</a:t>
            </a:r>
          </a:p>
          <a:p>
            <a:pPr algn="ctr"/>
            <a:r>
              <a:rPr lang="fi-FI" sz="6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naattij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 (JHS 197)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0" name="Pyöristetty suorakulmio 59"/>
          <p:cNvSpPr/>
          <p:nvPr/>
        </p:nvSpPr>
        <p:spPr>
          <a:xfrm>
            <a:off x="5220072" y="368789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EUR-FIN </a:t>
            </a:r>
            <a:r>
              <a:rPr lang="fi-FI" sz="6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koord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Suomessa (JHS 197)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Pyöristetty suorakulmio 60"/>
          <p:cNvSpPr/>
          <p:nvPr/>
        </p:nvSpPr>
        <p:spPr>
          <a:xfrm>
            <a:off x="5220072" y="350785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Toimipaikka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195)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Pyöristetty suorakulmio 61"/>
          <p:cNvSpPr/>
          <p:nvPr/>
        </p:nvSpPr>
        <p:spPr>
          <a:xfrm>
            <a:off x="5436096" y="46599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Kuntien XBRL-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taksonomia (JHS 195)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Pyöristetty suorakulmio 62"/>
          <p:cNvSpPr/>
          <p:nvPr/>
        </p:nvSpPr>
        <p:spPr>
          <a:xfrm>
            <a:off x="5292080" y="3824613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Paikkatiedon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Tunnukset (JHS 193)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Pyöristetty suorakulmio 63"/>
          <p:cNvSpPr/>
          <p:nvPr/>
        </p:nvSpPr>
        <p:spPr>
          <a:xfrm>
            <a:off x="4499992" y="437197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Kuntien tili-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l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uettelo (JHS 192)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Pyöristetty suorakulmio 64"/>
          <p:cNvSpPr/>
          <p:nvPr/>
        </p:nvSpPr>
        <p:spPr>
          <a:xfrm>
            <a:off x="4716016" y="408394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TOS-rakenne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193)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6" name="Pyöristetty suorakulmio 65"/>
          <p:cNvSpPr/>
          <p:nvPr/>
        </p:nvSpPr>
        <p:spPr>
          <a:xfrm>
            <a:off x="4284064" y="2859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Verkkopalvelujen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suunnittelu (JHS 190)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Pyöristetty suorakulmio 67"/>
          <p:cNvSpPr/>
          <p:nvPr/>
        </p:nvSpPr>
        <p:spPr>
          <a:xfrm>
            <a:off x="4284064" y="329180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Tie- ja katuverkko-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a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ineisto (JHS 188)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Pyöristetty suorakulmio 68"/>
          <p:cNvSpPr/>
          <p:nvPr/>
        </p:nvSpPr>
        <p:spPr>
          <a:xfrm>
            <a:off x="5436096" y="44439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Tunnus-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suositukset (JHS 187)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Pyöristetty suorakulmio 69"/>
          <p:cNvSpPr/>
          <p:nvPr/>
        </p:nvSpPr>
        <p:spPr>
          <a:xfrm>
            <a:off x="5436096" y="422793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Luokitus-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suositukset (JHS 186)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Pyöristetty suorakulmio 70"/>
          <p:cNvSpPr/>
          <p:nvPr/>
        </p:nvSpPr>
        <p:spPr>
          <a:xfrm>
            <a:off x="4716016" y="3860661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Asemakaavan 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pohjakartta (JHS 185)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Pyöristetty suorakulmio 71"/>
          <p:cNvSpPr/>
          <p:nvPr/>
        </p:nvSpPr>
        <p:spPr>
          <a:xfrm>
            <a:off x="4284064" y="365187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Kiintopiste-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mittaus (JHS 184)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3" name="Pyöristetty suorakulmio 72"/>
          <p:cNvSpPr/>
          <p:nvPr/>
        </p:nvSpPr>
        <p:spPr>
          <a:xfrm>
            <a:off x="4284064" y="347187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Palvelujen 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t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ietomalli (JHS 183)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Pyöristetty suorakulmio 74"/>
          <p:cNvSpPr/>
          <p:nvPr/>
        </p:nvSpPr>
        <p:spPr>
          <a:xfrm>
            <a:off x="4284064" y="3075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ICT: laadun-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v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armistus (JHS 182)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Pyöristetty suorakulmio 76"/>
          <p:cNvSpPr/>
          <p:nvPr/>
        </p:nvSpPr>
        <p:spPr>
          <a:xfrm>
            <a:off x="4284064" y="17796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KA suunnittelu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179)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Pyöristetty suorakulmio 78"/>
          <p:cNvSpPr/>
          <p:nvPr/>
        </p:nvSpPr>
        <p:spPr>
          <a:xfrm>
            <a:off x="3780008" y="426395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Paikkatietotuotteen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määrittely (JHS 177)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1" name="Pyöristetty suorakulmio 80"/>
          <p:cNvSpPr/>
          <p:nvPr/>
        </p:nvSpPr>
        <p:spPr>
          <a:xfrm>
            <a:off x="4067944" y="393992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Sanastotyö-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prosessi (JHS 175)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3" name="Pyöristetty suorakulmio 82"/>
          <p:cNvSpPr/>
          <p:nvPr/>
        </p:nvSpPr>
        <p:spPr>
          <a:xfrm>
            <a:off x="4284064" y="264375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vaatimus-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määrittely (JHS 173)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Pyöristetty suorakulmio 83"/>
          <p:cNvSpPr/>
          <p:nvPr/>
        </p:nvSpPr>
        <p:spPr>
          <a:xfrm>
            <a:off x="4284064" y="242773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esiselvitys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172)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5" name="Pyöristetty suorakulmio 84"/>
          <p:cNvSpPr/>
          <p:nvPr/>
        </p:nvSpPr>
        <p:spPr>
          <a:xfrm>
            <a:off x="4284064" y="221171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kehittämis-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k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ohteet (JHS 171)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9" name="Pyöristetty suorakulmio 88"/>
          <p:cNvSpPr/>
          <p:nvPr/>
        </p:nvSpPr>
        <p:spPr>
          <a:xfrm>
            <a:off x="1835792" y="2643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JIT 2015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169)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Pyöristetty suorakulmio 92"/>
          <p:cNvSpPr/>
          <p:nvPr/>
        </p:nvSpPr>
        <p:spPr>
          <a:xfrm>
            <a:off x="3635992" y="35798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Palveluväylän 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viitearkkitehtuuri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4" name="Pyöristetty suorakulmio 93"/>
          <p:cNvSpPr/>
          <p:nvPr/>
        </p:nvSpPr>
        <p:spPr>
          <a:xfrm>
            <a:off x="3563888" y="242775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Arkkitehtuuri-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periaatteet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5" name="Pyöristetty suorakulmio 94"/>
          <p:cNvSpPr/>
          <p:nvPr/>
        </p:nvSpPr>
        <p:spPr>
          <a:xfrm>
            <a:off x="3635896" y="33998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Paikkatiedon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viitearkkitehtuuri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7" name="Pyöristetty suorakulmio 96"/>
          <p:cNvSpPr/>
          <p:nvPr/>
        </p:nvSpPr>
        <p:spPr>
          <a:xfrm>
            <a:off x="3527932" y="3177037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err="1" smtClean="0">
                <a:solidFill>
                  <a:schemeClr val="accent6"/>
                </a:solidFill>
              </a:rPr>
              <a:t>PerustA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8" name="Pyöristetty suorakulmio 97"/>
          <p:cNvSpPr/>
          <p:nvPr/>
        </p:nvSpPr>
        <p:spPr>
          <a:xfrm>
            <a:off x="2771896" y="3644613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600" dirty="0" smtClean="0">
                <a:solidFill>
                  <a:schemeClr val="accent6"/>
                </a:solidFill>
              </a:rPr>
              <a:t>Savi 1.0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9" name="Pyöristetty suorakulmio 98"/>
          <p:cNvSpPr/>
          <p:nvPr/>
        </p:nvSpPr>
        <p:spPr>
          <a:xfrm>
            <a:off x="2771896" y="386849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600" dirty="0" err="1" smtClean="0">
                <a:solidFill>
                  <a:schemeClr val="accent6"/>
                </a:solidFill>
              </a:rPr>
              <a:t>Pera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100" name="Pyöristetty suorakulmio 99"/>
          <p:cNvSpPr/>
          <p:nvPr/>
        </p:nvSpPr>
        <p:spPr>
          <a:xfrm>
            <a:off x="3780008" y="271576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Julkisen hallinnon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tietoarkkitehtuuri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101" name="Pyöristetty suorakulmio 100"/>
          <p:cNvSpPr/>
          <p:nvPr/>
        </p:nvSpPr>
        <p:spPr>
          <a:xfrm>
            <a:off x="1835696" y="307580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Pilvipalvelu-</a:t>
            </a:r>
          </a:p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linjaukset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2" name="Pyöristetty suorakulmio 101"/>
          <p:cNvSpPr/>
          <p:nvPr/>
        </p:nvSpPr>
        <p:spPr>
          <a:xfrm>
            <a:off x="1835696" y="33638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Tietoliikennepalvelu-</a:t>
            </a:r>
          </a:p>
          <a:p>
            <a:pPr algn="ctr"/>
            <a:r>
              <a:rPr lang="fi-FI" sz="600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linjaukset</a:t>
            </a:r>
          </a:p>
        </p:txBody>
      </p:sp>
      <p:sp>
        <p:nvSpPr>
          <p:cNvPr id="45" name="Pyöristetty suorakulmio 44"/>
          <p:cNvSpPr/>
          <p:nvPr/>
        </p:nvSpPr>
        <p:spPr>
          <a:xfrm>
            <a:off x="3491880" y="440797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Taloustietojen </a:t>
            </a:r>
            <a:r>
              <a:rPr lang="fi-FI" sz="6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rapor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-</a:t>
            </a:r>
          </a:p>
          <a:p>
            <a:pPr algn="ctr"/>
            <a:r>
              <a:rPr lang="fi-FI" sz="600" dirty="0" err="1">
                <a:solidFill>
                  <a:schemeClr val="tx2"/>
                </a:solidFill>
                <a:latin typeface="Arial Narrow" panose="020B0606020202030204" pitchFamily="34" charset="0"/>
              </a:rPr>
              <a:t>t</a:t>
            </a:r>
            <a:r>
              <a:rPr lang="fi-FI" sz="6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ointi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(JHS 205)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Pyöristetty suorakulmio 56"/>
          <p:cNvSpPr/>
          <p:nvPr/>
        </p:nvSpPr>
        <p:spPr>
          <a:xfrm>
            <a:off x="3491880" y="462399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Kuntien TA ja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TS liite (JHS 199)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Pyöristetty suorakulmio 79"/>
          <p:cNvSpPr/>
          <p:nvPr/>
        </p:nvSpPr>
        <p:spPr>
          <a:xfrm>
            <a:off x="3491880" y="383191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Asiakirjallisen tiedon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käsittely (JHS 176)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92" name="Pyöristetty suorakulmio 91"/>
          <p:cNvSpPr/>
          <p:nvPr/>
        </p:nvSpPr>
        <p:spPr>
          <a:xfrm>
            <a:off x="2483864" y="2859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i-FI" sz="600" dirty="0" smtClean="0">
                <a:solidFill>
                  <a:schemeClr val="accent6"/>
                </a:solidFill>
              </a:rPr>
              <a:t>KA periaatteet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46" name="Pyöristetty suorakulmio 45"/>
          <p:cNvSpPr/>
          <p:nvPr/>
        </p:nvSpPr>
        <p:spPr>
          <a:xfrm>
            <a:off x="3059928" y="401191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Kansalaishavainnot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(JHS 202)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Pyöristetty suorakulmio 66"/>
          <p:cNvSpPr/>
          <p:nvPr/>
        </p:nvSpPr>
        <p:spPr>
          <a:xfrm>
            <a:off x="3059928" y="275179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Avoimen tietoaineisto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k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äyttölupa (JHS 189)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Pyöristetty suorakulmio 73"/>
          <p:cNvSpPr/>
          <p:nvPr/>
        </p:nvSpPr>
        <p:spPr>
          <a:xfrm>
            <a:off x="3059928" y="293179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Standardi-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salkku (JHS 181)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Pyöristetty suorakulmio 75"/>
          <p:cNvSpPr/>
          <p:nvPr/>
        </p:nvSpPr>
        <p:spPr>
          <a:xfrm>
            <a:off x="3059928" y="314781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Paikkatiedon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sisältöpalvelu (JHS 180)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Pyöristetty suorakulmio 77"/>
          <p:cNvSpPr/>
          <p:nvPr/>
        </p:nvSpPr>
        <p:spPr>
          <a:xfrm>
            <a:off x="3059928" y="336383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Kunnan paikkatieto-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r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ajapinta (JHS 178)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2" name="Pyöristetty suorakulmio 81"/>
          <p:cNvSpPr/>
          <p:nvPr/>
        </p:nvSpPr>
        <p:spPr>
          <a:xfrm>
            <a:off x="3059928" y="35798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palvelutaso-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l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uokitus (JHS 174)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Pyöristetty suorakulmio 85"/>
          <p:cNvSpPr/>
          <p:nvPr/>
        </p:nvSpPr>
        <p:spPr>
          <a:xfrm>
            <a:off x="3059928" y="37958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XML-skeemat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170)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7" name="Pyöristetty suorakulmio 86"/>
          <p:cNvSpPr/>
          <p:nvPr/>
        </p:nvSpPr>
        <p:spPr>
          <a:xfrm>
            <a:off x="3059928" y="253576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Avoin lähdekoodi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hankinnoissa (JHS 169)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Pyöristetty suorakulmio 87"/>
          <p:cNvSpPr/>
          <p:nvPr/>
        </p:nvSpPr>
        <p:spPr>
          <a:xfrm>
            <a:off x="3059928" y="419195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Videoneuvottelun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käyttö (JHS 168)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90" name="Pyöristetty suorakulmio 89"/>
          <p:cNvSpPr/>
          <p:nvPr/>
        </p:nvSpPr>
        <p:spPr>
          <a:xfrm>
            <a:off x="3059928" y="44799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Korkeusjärjestelmä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N2000 (JHS 169)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103" name="Pyöristetty suorakulmio 102"/>
          <p:cNvSpPr/>
          <p:nvPr/>
        </p:nvSpPr>
        <p:spPr>
          <a:xfrm>
            <a:off x="1835696" y="36158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Digiperiaatteet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5" name="Pyöristetty suorakulmio 104"/>
          <p:cNvSpPr/>
          <p:nvPr/>
        </p:nvSpPr>
        <p:spPr>
          <a:xfrm>
            <a:off x="7920884" y="59155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</a:rPr>
              <a:t>Menettelytavat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</a:rPr>
              <a:t>JHS-tytössä (JHS 136)</a:t>
            </a:r>
            <a:endParaRPr lang="fi-FI" sz="600" dirty="0">
              <a:solidFill>
                <a:schemeClr val="tx2"/>
              </a:solidFill>
            </a:endParaRPr>
          </a:p>
        </p:txBody>
      </p:sp>
      <p:sp>
        <p:nvSpPr>
          <p:cNvPr id="106" name="Pyöristetty suorakulmio 105"/>
          <p:cNvSpPr/>
          <p:nvPr/>
        </p:nvSpPr>
        <p:spPr>
          <a:xfrm>
            <a:off x="7920884" y="7895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KA rakenne ja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hallinta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107" name="Pyöristetty suorakulmio 106"/>
          <p:cNvSpPr/>
          <p:nvPr/>
        </p:nvSpPr>
        <p:spPr>
          <a:xfrm>
            <a:off x="7920884" y="98757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Muu informaatio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7776864" cy="662435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Informaatio ilman tiedonhallintalautakunnan </a:t>
            </a:r>
            <a:r>
              <a:rPr lang="fi-FI" dirty="0" smtClean="0"/>
              <a:t>ja </a:t>
            </a:r>
            <a:r>
              <a:rPr lang="fi-FI" dirty="0" smtClean="0"/>
              <a:t>toimialakohtaisia suosituksia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2674"/>
              </p:ext>
            </p:extLst>
          </p:nvPr>
        </p:nvGraphicFramePr>
        <p:xfrm>
          <a:off x="539552" y="987574"/>
          <a:ext cx="8136000" cy="38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64933315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038022055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420760924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05369663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9559365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563124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SAAVUTTAMISTA TUKEVA INFORMAATIO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29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 käytäntö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Tekninen eritelmä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 / soveltaja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1381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Tavoitteiden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6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Toimeenpanon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5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Kehittämisen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2134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3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9288"/>
                  </a:ext>
                </a:extLst>
              </a:tr>
            </a:tbl>
          </a:graphicData>
        </a:graphic>
      </p:graphicFrame>
      <p:sp>
        <p:nvSpPr>
          <p:cNvPr id="26" name="Pyöristetty suorakulmio 25"/>
          <p:cNvSpPr/>
          <p:nvPr/>
        </p:nvSpPr>
        <p:spPr>
          <a:xfrm>
            <a:off x="1835696" y="177328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Julkisen </a:t>
            </a:r>
          </a:p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hallinnon strategia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Pyöristetty suorakulmio 46"/>
          <p:cNvSpPr/>
          <p:nvPr/>
        </p:nvSpPr>
        <p:spPr>
          <a:xfrm>
            <a:off x="4067944" y="415595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Kuntien kustannus-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laskenta (JHS 203)</a:t>
            </a:r>
          </a:p>
        </p:txBody>
      </p:sp>
      <p:sp>
        <p:nvSpPr>
          <p:cNvPr id="48" name="Pyöristetty suorakulmio 47"/>
          <p:cNvSpPr/>
          <p:nvPr/>
        </p:nvSpPr>
        <p:spPr>
          <a:xfrm>
            <a:off x="5004048" y="33998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Rekistereiden </a:t>
            </a:r>
            <a:r>
              <a:rPr lang="fi-FI" sz="6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meta-</a:t>
            </a:r>
            <a:endParaRPr lang="fi-FI" sz="6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tiedot (JHS 201)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49" name="Pyöristetty suorakulmio 48"/>
          <p:cNvSpPr/>
          <p:nvPr/>
        </p:nvSpPr>
        <p:spPr>
          <a:xfrm>
            <a:off x="5436096" y="401193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Kuntien palvelu-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luokitus (JHS 200)</a:t>
            </a:r>
          </a:p>
        </p:txBody>
      </p:sp>
      <p:sp>
        <p:nvSpPr>
          <p:cNvPr id="56" name="Pyöristetty suorakulmio 55"/>
          <p:cNvSpPr/>
          <p:nvPr/>
        </p:nvSpPr>
        <p:spPr>
          <a:xfrm>
            <a:off x="4499992" y="458799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Kuntien TA ja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TS (JHS 199)</a:t>
            </a:r>
          </a:p>
        </p:txBody>
      </p:sp>
      <p:sp>
        <p:nvSpPr>
          <p:cNvPr id="58" name="Pyöristetty suorakulmio 57"/>
          <p:cNvSpPr/>
          <p:nvPr/>
        </p:nvSpPr>
        <p:spPr>
          <a:xfrm>
            <a:off x="4284064" y="19956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KA peruskuvaukset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198)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Pyöristetty suorakulmio 58"/>
          <p:cNvSpPr/>
          <p:nvPr/>
        </p:nvSpPr>
        <p:spPr>
          <a:xfrm>
            <a:off x="5148064" y="293179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EUR-FIN </a:t>
            </a:r>
            <a:r>
              <a:rPr lang="fi-FI" sz="6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koordi</a:t>
            </a:r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-</a:t>
            </a:r>
          </a:p>
          <a:p>
            <a:pPr algn="ctr"/>
            <a:r>
              <a:rPr lang="fi-FI" sz="6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naattij</a:t>
            </a:r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. (JHS 197)</a:t>
            </a:r>
          </a:p>
        </p:txBody>
      </p:sp>
      <p:sp>
        <p:nvSpPr>
          <p:cNvPr id="60" name="Pyöristetty suorakulmio 59"/>
          <p:cNvSpPr/>
          <p:nvPr/>
        </p:nvSpPr>
        <p:spPr>
          <a:xfrm>
            <a:off x="5220072" y="368789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EUR-FIN </a:t>
            </a:r>
            <a:r>
              <a:rPr lang="fi-FI" sz="6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koord</a:t>
            </a:r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Suomessa (JHS 197)</a:t>
            </a:r>
          </a:p>
        </p:txBody>
      </p:sp>
      <p:sp>
        <p:nvSpPr>
          <p:cNvPr id="61" name="Pyöristetty suorakulmio 60"/>
          <p:cNvSpPr/>
          <p:nvPr/>
        </p:nvSpPr>
        <p:spPr>
          <a:xfrm>
            <a:off x="5220072" y="350785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Toimipaikka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(JHS 195)</a:t>
            </a:r>
          </a:p>
        </p:txBody>
      </p:sp>
      <p:sp>
        <p:nvSpPr>
          <p:cNvPr id="62" name="Pyöristetty suorakulmio 61"/>
          <p:cNvSpPr/>
          <p:nvPr/>
        </p:nvSpPr>
        <p:spPr>
          <a:xfrm>
            <a:off x="5436096" y="46599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Kuntien XBRL-</a:t>
            </a:r>
          </a:p>
          <a:p>
            <a:pPr algn="ctr"/>
            <a:r>
              <a:rPr lang="fi-FI" sz="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taksonomia (JHS 195)</a:t>
            </a:r>
            <a:endParaRPr lang="fi-FI" sz="600" dirty="0">
              <a:solidFill>
                <a:schemeClr val="tx2">
                  <a:lumMod val="40000"/>
                  <a:lumOff val="6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Pyöristetty suorakulmio 62"/>
          <p:cNvSpPr/>
          <p:nvPr/>
        </p:nvSpPr>
        <p:spPr>
          <a:xfrm>
            <a:off x="5292080" y="3824613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Paikkatiedon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Tunnukset (JHS 193)</a:t>
            </a:r>
          </a:p>
        </p:txBody>
      </p:sp>
      <p:sp>
        <p:nvSpPr>
          <p:cNvPr id="64" name="Pyöristetty suorakulmio 63"/>
          <p:cNvSpPr/>
          <p:nvPr/>
        </p:nvSpPr>
        <p:spPr>
          <a:xfrm>
            <a:off x="4499992" y="437197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Kuntien tili-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luettelo (JHS 192)</a:t>
            </a:r>
          </a:p>
        </p:txBody>
      </p:sp>
      <p:sp>
        <p:nvSpPr>
          <p:cNvPr id="65" name="Pyöristetty suorakulmio 64"/>
          <p:cNvSpPr/>
          <p:nvPr/>
        </p:nvSpPr>
        <p:spPr>
          <a:xfrm>
            <a:off x="4716016" y="408394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TOS-rakenne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(JHS 193)</a:t>
            </a:r>
          </a:p>
        </p:txBody>
      </p:sp>
      <p:sp>
        <p:nvSpPr>
          <p:cNvPr id="66" name="Pyöristetty suorakulmio 65"/>
          <p:cNvSpPr/>
          <p:nvPr/>
        </p:nvSpPr>
        <p:spPr>
          <a:xfrm>
            <a:off x="4284064" y="2859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Verkkopalvelujen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suunnittelu (JHS 190)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Pyöristetty suorakulmio 67"/>
          <p:cNvSpPr/>
          <p:nvPr/>
        </p:nvSpPr>
        <p:spPr>
          <a:xfrm>
            <a:off x="4284064" y="329180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 Tie- ja katuverkko-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aineisto (JHS 188)</a:t>
            </a:r>
          </a:p>
        </p:txBody>
      </p:sp>
      <p:sp>
        <p:nvSpPr>
          <p:cNvPr id="69" name="Pyöristetty suorakulmio 68"/>
          <p:cNvSpPr/>
          <p:nvPr/>
        </p:nvSpPr>
        <p:spPr>
          <a:xfrm>
            <a:off x="5436096" y="44439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 Tunnus-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suositukset (JHS 187)</a:t>
            </a:r>
          </a:p>
        </p:txBody>
      </p:sp>
      <p:sp>
        <p:nvSpPr>
          <p:cNvPr id="70" name="Pyöristetty suorakulmio 69"/>
          <p:cNvSpPr/>
          <p:nvPr/>
        </p:nvSpPr>
        <p:spPr>
          <a:xfrm>
            <a:off x="5436096" y="422793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 Luokitus-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suositukset (JHS 186)</a:t>
            </a:r>
          </a:p>
        </p:txBody>
      </p:sp>
      <p:sp>
        <p:nvSpPr>
          <p:cNvPr id="71" name="Pyöristetty suorakulmio 70"/>
          <p:cNvSpPr/>
          <p:nvPr/>
        </p:nvSpPr>
        <p:spPr>
          <a:xfrm>
            <a:off x="4716016" y="3860661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 Asemakaavan 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pohjakartta (JHS 185)</a:t>
            </a:r>
          </a:p>
        </p:txBody>
      </p:sp>
      <p:sp>
        <p:nvSpPr>
          <p:cNvPr id="72" name="Pyöristetty suorakulmio 71"/>
          <p:cNvSpPr/>
          <p:nvPr/>
        </p:nvSpPr>
        <p:spPr>
          <a:xfrm>
            <a:off x="4284064" y="365187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 Kiintopiste-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mittaus (JHS 184)</a:t>
            </a:r>
          </a:p>
        </p:txBody>
      </p:sp>
      <p:sp>
        <p:nvSpPr>
          <p:cNvPr id="73" name="Pyöristetty suorakulmio 72"/>
          <p:cNvSpPr/>
          <p:nvPr/>
        </p:nvSpPr>
        <p:spPr>
          <a:xfrm>
            <a:off x="4284064" y="347187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Palvelujen 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t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ietomalli (JHS 183)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Pyöristetty suorakulmio 74"/>
          <p:cNvSpPr/>
          <p:nvPr/>
        </p:nvSpPr>
        <p:spPr>
          <a:xfrm>
            <a:off x="4284064" y="3075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ICT: laadun-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v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armistus (JHS 182)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Pyöristetty suorakulmio 76"/>
          <p:cNvSpPr/>
          <p:nvPr/>
        </p:nvSpPr>
        <p:spPr>
          <a:xfrm>
            <a:off x="4284064" y="17796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KA suunnittelu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179)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Pyöristetty suorakulmio 78"/>
          <p:cNvSpPr/>
          <p:nvPr/>
        </p:nvSpPr>
        <p:spPr>
          <a:xfrm>
            <a:off x="3780008" y="426395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Paikkatietotuotteen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määrittely (JHS 177)</a:t>
            </a:r>
          </a:p>
        </p:txBody>
      </p:sp>
      <p:sp>
        <p:nvSpPr>
          <p:cNvPr id="83" name="Pyöristetty suorakulmio 82"/>
          <p:cNvSpPr/>
          <p:nvPr/>
        </p:nvSpPr>
        <p:spPr>
          <a:xfrm>
            <a:off x="4284064" y="264375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vaatimus-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määrittely (JHS 173)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Pyöristetty suorakulmio 83"/>
          <p:cNvSpPr/>
          <p:nvPr/>
        </p:nvSpPr>
        <p:spPr>
          <a:xfrm>
            <a:off x="4284064" y="242773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esiselvitys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172)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5" name="Pyöristetty suorakulmio 84"/>
          <p:cNvSpPr/>
          <p:nvPr/>
        </p:nvSpPr>
        <p:spPr>
          <a:xfrm>
            <a:off x="4284064" y="221171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kehittämis-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k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ohteet (JHS 171)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9" name="Pyöristetty suorakulmio 88"/>
          <p:cNvSpPr/>
          <p:nvPr/>
        </p:nvSpPr>
        <p:spPr>
          <a:xfrm>
            <a:off x="1835792" y="2643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JIT 2015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169)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91" name="Pyöristetty suorakulmio 90"/>
          <p:cNvSpPr/>
          <p:nvPr/>
        </p:nvSpPr>
        <p:spPr>
          <a:xfrm>
            <a:off x="7920884" y="59155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</a:rPr>
              <a:t>Menettelytavat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</a:rPr>
              <a:t>JHS-tytössä (JHS 136)</a:t>
            </a:r>
            <a:endParaRPr lang="fi-FI" sz="600" dirty="0">
              <a:solidFill>
                <a:schemeClr val="tx2"/>
              </a:solidFill>
            </a:endParaRPr>
          </a:p>
        </p:txBody>
      </p:sp>
      <p:sp>
        <p:nvSpPr>
          <p:cNvPr id="96" name="Pyöristetty suorakulmio 95"/>
          <p:cNvSpPr/>
          <p:nvPr/>
        </p:nvSpPr>
        <p:spPr>
          <a:xfrm>
            <a:off x="7920884" y="7895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KA rakenne ja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hallinta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101" name="Pyöristetty suorakulmio 100"/>
          <p:cNvSpPr/>
          <p:nvPr/>
        </p:nvSpPr>
        <p:spPr>
          <a:xfrm>
            <a:off x="1835696" y="307580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Pilvipalvelu-</a:t>
            </a:r>
          </a:p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linjaukset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2" name="Pyöristetty suorakulmio 101"/>
          <p:cNvSpPr/>
          <p:nvPr/>
        </p:nvSpPr>
        <p:spPr>
          <a:xfrm>
            <a:off x="1835696" y="33638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Tietoliikennepalvelu-</a:t>
            </a:r>
          </a:p>
          <a:p>
            <a:pPr algn="ctr"/>
            <a:r>
              <a:rPr lang="fi-FI" sz="600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linjaukset</a:t>
            </a:r>
          </a:p>
        </p:txBody>
      </p:sp>
      <p:sp>
        <p:nvSpPr>
          <p:cNvPr id="45" name="Pyöristetty suorakulmio 44"/>
          <p:cNvSpPr/>
          <p:nvPr/>
        </p:nvSpPr>
        <p:spPr>
          <a:xfrm>
            <a:off x="3491880" y="440797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Taloustietojen </a:t>
            </a:r>
            <a:r>
              <a:rPr lang="fi-FI" sz="6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rapor</a:t>
            </a:r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-</a:t>
            </a:r>
          </a:p>
          <a:p>
            <a:pPr algn="ctr"/>
            <a:r>
              <a:rPr lang="fi-FI" sz="600" dirty="0" err="1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tointi</a:t>
            </a:r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 (JHS 205)</a:t>
            </a:r>
          </a:p>
        </p:txBody>
      </p:sp>
      <p:sp>
        <p:nvSpPr>
          <p:cNvPr id="57" name="Pyöristetty suorakulmio 56"/>
          <p:cNvSpPr/>
          <p:nvPr/>
        </p:nvSpPr>
        <p:spPr>
          <a:xfrm>
            <a:off x="3491880" y="462399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Kuntien TA ja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TS liite (JHS 199)</a:t>
            </a:r>
          </a:p>
        </p:txBody>
      </p:sp>
      <p:sp>
        <p:nvSpPr>
          <p:cNvPr id="80" name="Pyöristetty suorakulmio 79"/>
          <p:cNvSpPr/>
          <p:nvPr/>
        </p:nvSpPr>
        <p:spPr>
          <a:xfrm>
            <a:off x="3563888" y="383191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Asiakirjallisen tiedon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käsittely (JHS 176)</a:t>
            </a:r>
          </a:p>
        </p:txBody>
      </p:sp>
      <p:sp>
        <p:nvSpPr>
          <p:cNvPr id="46" name="Pyöristetty suorakulmio 45"/>
          <p:cNvSpPr/>
          <p:nvPr/>
        </p:nvSpPr>
        <p:spPr>
          <a:xfrm>
            <a:off x="3059928" y="401191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Kansalaishavainnot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(JHS 202)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Pyöristetty suorakulmio 66"/>
          <p:cNvSpPr/>
          <p:nvPr/>
        </p:nvSpPr>
        <p:spPr>
          <a:xfrm>
            <a:off x="3059928" y="275179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Avoimen tietoaineisto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k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äyttölupa (JHS 189)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Pyöristetty suorakulmio 73"/>
          <p:cNvSpPr/>
          <p:nvPr/>
        </p:nvSpPr>
        <p:spPr>
          <a:xfrm>
            <a:off x="3059928" y="293179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 Standardi-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salkku (JHS 181)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76" name="Pyöristetty suorakulmio 75"/>
          <p:cNvSpPr/>
          <p:nvPr/>
        </p:nvSpPr>
        <p:spPr>
          <a:xfrm>
            <a:off x="3059928" y="314781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 Paikkatiedon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sisältöpalvelu (JHS 180)</a:t>
            </a:r>
          </a:p>
        </p:txBody>
      </p:sp>
      <p:sp>
        <p:nvSpPr>
          <p:cNvPr id="78" name="Pyöristetty suorakulmio 77"/>
          <p:cNvSpPr/>
          <p:nvPr/>
        </p:nvSpPr>
        <p:spPr>
          <a:xfrm>
            <a:off x="3059928" y="336383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Kunnan paikkatieto-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rajapinta (JHS 178)</a:t>
            </a:r>
          </a:p>
        </p:txBody>
      </p:sp>
      <p:sp>
        <p:nvSpPr>
          <p:cNvPr id="82" name="Pyöristetty suorakulmio 81"/>
          <p:cNvSpPr/>
          <p:nvPr/>
        </p:nvSpPr>
        <p:spPr>
          <a:xfrm>
            <a:off x="3059928" y="35798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ICT: palvelutaso-</a:t>
            </a:r>
          </a:p>
          <a:p>
            <a:pPr algn="ctr"/>
            <a:r>
              <a:rPr lang="fi-FI" sz="600" dirty="0">
                <a:solidFill>
                  <a:schemeClr val="tx2"/>
                </a:solidFill>
                <a:latin typeface="Arial Narrow" panose="020B0606020202030204" pitchFamily="34" charset="0"/>
              </a:rPr>
              <a:t>l</a:t>
            </a:r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uokitus (JHS 174)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Pyöristetty suorakulmio 85"/>
          <p:cNvSpPr/>
          <p:nvPr/>
        </p:nvSpPr>
        <p:spPr>
          <a:xfrm>
            <a:off x="3059832" y="37958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XML-skeemat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(JHS 170)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7" name="Pyöristetty suorakulmio 86"/>
          <p:cNvSpPr/>
          <p:nvPr/>
        </p:nvSpPr>
        <p:spPr>
          <a:xfrm>
            <a:off x="3059928" y="253576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Avoin lähdekoodi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hankinnoissa (JHS 169)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Pyöristetty suorakulmio 87"/>
          <p:cNvSpPr/>
          <p:nvPr/>
        </p:nvSpPr>
        <p:spPr>
          <a:xfrm>
            <a:off x="3059928" y="4191950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Videoneuvottelun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käyttö (JHS 168)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90" name="Pyöristetty suorakulmio 89"/>
          <p:cNvSpPr/>
          <p:nvPr/>
        </p:nvSpPr>
        <p:spPr>
          <a:xfrm>
            <a:off x="3059928" y="44799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Korkeusjärjestelmä</a:t>
            </a:r>
          </a:p>
          <a:p>
            <a:pPr algn="ctr"/>
            <a:r>
              <a:rPr lang="fi-FI" sz="600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N2000 (JHS 169)</a:t>
            </a:r>
          </a:p>
        </p:txBody>
      </p:sp>
      <p:sp>
        <p:nvSpPr>
          <p:cNvPr id="103" name="Pyöristetty suorakulmio 102"/>
          <p:cNvSpPr/>
          <p:nvPr/>
        </p:nvSpPr>
        <p:spPr>
          <a:xfrm>
            <a:off x="1835696" y="361588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Digiperiaatteet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4" name="Pyöristetty suorakulmio 103"/>
          <p:cNvSpPr/>
          <p:nvPr/>
        </p:nvSpPr>
        <p:spPr>
          <a:xfrm>
            <a:off x="7920884" y="98757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Muu informaatio</a:t>
            </a:r>
            <a:endParaRPr lang="fi-FI" sz="600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Pyöristetty suorakulmio 92"/>
          <p:cNvSpPr/>
          <p:nvPr/>
        </p:nvSpPr>
        <p:spPr>
          <a:xfrm>
            <a:off x="3635992" y="357986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Palveluväylän 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viitearkkitehtuuri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4" name="Pyöristetty suorakulmio 93"/>
          <p:cNvSpPr/>
          <p:nvPr/>
        </p:nvSpPr>
        <p:spPr>
          <a:xfrm>
            <a:off x="3563888" y="2427758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Arkkitehtuuri-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periaatteet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5" name="Pyöristetty suorakulmio 94"/>
          <p:cNvSpPr/>
          <p:nvPr/>
        </p:nvSpPr>
        <p:spPr>
          <a:xfrm>
            <a:off x="3635896" y="3399862"/>
            <a:ext cx="864000" cy="144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Paikkatiedon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viitearkkitehtuuri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7" name="Pyöristetty suorakulmio 96"/>
          <p:cNvSpPr/>
          <p:nvPr/>
        </p:nvSpPr>
        <p:spPr>
          <a:xfrm>
            <a:off x="3527932" y="3177037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err="1" smtClean="0">
                <a:solidFill>
                  <a:schemeClr val="accent6"/>
                </a:solidFill>
              </a:rPr>
              <a:t>PerustA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8" name="Pyöristetty suorakulmio 97"/>
          <p:cNvSpPr/>
          <p:nvPr/>
        </p:nvSpPr>
        <p:spPr>
          <a:xfrm>
            <a:off x="2771896" y="3644613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Savi 1.0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9" name="Pyöristetty suorakulmio 98"/>
          <p:cNvSpPr/>
          <p:nvPr/>
        </p:nvSpPr>
        <p:spPr>
          <a:xfrm>
            <a:off x="2771896" y="3868494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err="1" smtClean="0">
                <a:solidFill>
                  <a:schemeClr val="accent6"/>
                </a:solidFill>
              </a:rPr>
              <a:t>Pera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100" name="Pyöristetty suorakulmio 99"/>
          <p:cNvSpPr/>
          <p:nvPr/>
        </p:nvSpPr>
        <p:spPr>
          <a:xfrm>
            <a:off x="3780008" y="271576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Julkisen hallinnon</a:t>
            </a:r>
          </a:p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tietoarkkitehtuuri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92" name="Pyöristetty suorakulmio 91"/>
          <p:cNvSpPr/>
          <p:nvPr/>
        </p:nvSpPr>
        <p:spPr>
          <a:xfrm>
            <a:off x="2483864" y="2859782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6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accent6"/>
                </a:solidFill>
              </a:rPr>
              <a:t>KA periaatteet</a:t>
            </a:r>
            <a:endParaRPr lang="fi-FI" sz="600" dirty="0">
              <a:solidFill>
                <a:schemeClr val="accent6"/>
              </a:solidFill>
            </a:endParaRPr>
          </a:p>
        </p:txBody>
      </p:sp>
      <p:sp>
        <p:nvSpPr>
          <p:cNvPr id="81" name="Pyöristetty suorakulmio 80"/>
          <p:cNvSpPr/>
          <p:nvPr/>
        </p:nvSpPr>
        <p:spPr>
          <a:xfrm>
            <a:off x="4067944" y="3939926"/>
            <a:ext cx="864000" cy="18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Sanastotyö-</a:t>
            </a:r>
          </a:p>
          <a:p>
            <a:pPr algn="ctr"/>
            <a:r>
              <a:rPr lang="fi-FI" sz="6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prosessi (JHS 175)</a:t>
            </a:r>
            <a:endParaRPr lang="fi-FI" sz="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253131"/>
            <a:ext cx="7380376" cy="662435"/>
          </a:xfrm>
        </p:spPr>
        <p:txBody>
          <a:bodyPr>
            <a:normAutofit/>
          </a:bodyPr>
          <a:lstStyle/>
          <a:p>
            <a:r>
              <a:rPr lang="fi-FI" dirty="0" smtClean="0"/>
              <a:t>Tehtäväpohja: ohjausta tukeva informaatio?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00260"/>
              </p:ext>
            </p:extLst>
          </p:nvPr>
        </p:nvGraphicFramePr>
        <p:xfrm>
          <a:off x="539552" y="987574"/>
          <a:ext cx="7776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64933315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03802205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076092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5369663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9559365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563124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SAAVUTTAMISTA TUKEVA INFORMAATIO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29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 käytäntö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Tekninen eritelmä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 / soveltaja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138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Tavoitteiden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6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Toimeenpanon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suunnittelu</a:t>
                      </a: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56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Kehittämisen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213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9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8858"/>
            <a:ext cx="8462224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Apudia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  <p:grpSp>
        <p:nvGrpSpPr>
          <p:cNvPr id="5" name="Ryhmä 4"/>
          <p:cNvGrpSpPr/>
          <p:nvPr/>
        </p:nvGrpSpPr>
        <p:grpSpPr>
          <a:xfrm>
            <a:off x="1475656" y="1203598"/>
            <a:ext cx="6120680" cy="3340613"/>
            <a:chOff x="1187624" y="1491630"/>
            <a:chExt cx="6120680" cy="3340613"/>
          </a:xfrm>
        </p:grpSpPr>
        <p:sp>
          <p:nvSpPr>
            <p:cNvPr id="20" name="Pyöristetty suorakulmio 19"/>
            <p:cNvSpPr/>
            <p:nvPr/>
          </p:nvSpPr>
          <p:spPr>
            <a:xfrm>
              <a:off x="1187624" y="1491630"/>
              <a:ext cx="6120680" cy="3124589"/>
            </a:xfrm>
            <a:prstGeom prst="roundRect">
              <a:avLst>
                <a:gd name="adj" fmla="val 3381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Governance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Pyöristetty suorakulmio 30"/>
            <p:cNvSpPr/>
            <p:nvPr/>
          </p:nvSpPr>
          <p:spPr>
            <a:xfrm>
              <a:off x="1311281" y="2095939"/>
              <a:ext cx="4937102" cy="913790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Tavoitteiden ja</a:t>
              </a:r>
            </a:p>
            <a:p>
              <a:r>
                <a:rPr lang="fi-FI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</a:t>
              </a:r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oimeenpanon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suunnittelu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Pyöristetty suorakulmio 14"/>
            <p:cNvSpPr/>
            <p:nvPr/>
          </p:nvSpPr>
          <p:spPr>
            <a:xfrm>
              <a:off x="2267744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Tavoitteiden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16" name="Pyöristetty suorakulmio 15"/>
            <p:cNvSpPr/>
            <p:nvPr/>
          </p:nvSpPr>
          <p:spPr>
            <a:xfrm>
              <a:off x="3059832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Hyötyjen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s</a:t>
              </a:r>
              <a:r>
                <a:rPr lang="fi-FI" sz="700" dirty="0" smtClean="0">
                  <a:solidFill>
                    <a:schemeClr val="bg1"/>
                  </a:solidFill>
                </a:rPr>
                <a:t>aavuttamisen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17" name="Pyöristetty suorakulmio 16"/>
            <p:cNvSpPr/>
            <p:nvPr/>
          </p:nvSpPr>
          <p:spPr>
            <a:xfrm>
              <a:off x="3851920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Toiminnan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t</a:t>
              </a:r>
              <a:r>
                <a:rPr lang="fi-FI" sz="700" dirty="0" smtClean="0">
                  <a:solidFill>
                    <a:schemeClr val="bg1"/>
                  </a:solidFill>
                </a:rPr>
                <a:t>alouden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suunnittelu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18" name="Pyöristetty suorakulmio 17"/>
            <p:cNvSpPr/>
            <p:nvPr/>
          </p:nvSpPr>
          <p:spPr>
            <a:xfrm>
              <a:off x="4644008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Toiminta-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ympäristön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</a:p>
          </p:txBody>
        </p:sp>
        <p:sp>
          <p:nvSpPr>
            <p:cNvPr id="19" name="Pyöristetty suorakulmio 18"/>
            <p:cNvSpPr/>
            <p:nvPr/>
          </p:nvSpPr>
          <p:spPr>
            <a:xfrm>
              <a:off x="5436096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Toiminnan 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Tuloksellisuuden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arviointi</a:t>
              </a:r>
            </a:p>
          </p:txBody>
        </p:sp>
        <p:sp>
          <p:nvSpPr>
            <p:cNvPr id="21" name="Pyöristetty suorakulmio 20"/>
            <p:cNvSpPr/>
            <p:nvPr/>
          </p:nvSpPr>
          <p:spPr>
            <a:xfrm>
              <a:off x="2267744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Tietohallinto-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malli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2" name="Pyöristetty suorakulmio 21"/>
            <p:cNvSpPr/>
            <p:nvPr/>
          </p:nvSpPr>
          <p:spPr>
            <a:xfrm>
              <a:off x="3059832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Tavoitteiden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suunnittelu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3" name="Pyöristetty suorakulmio 22"/>
            <p:cNvSpPr/>
            <p:nvPr/>
          </p:nvSpPr>
          <p:spPr>
            <a:xfrm>
              <a:off x="3852000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Kokonais-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arkkitehtuuri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4" name="Pyöristetty suorakulmio 23"/>
            <p:cNvSpPr/>
            <p:nvPr/>
          </p:nvSpPr>
          <p:spPr>
            <a:xfrm>
              <a:off x="4644008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Portfolion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5" name="Pyöristetty suorakulmio 24"/>
            <p:cNvSpPr/>
            <p:nvPr/>
          </p:nvSpPr>
          <p:spPr>
            <a:xfrm>
              <a:off x="5436096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Resurssien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6" name="Pyöristetty suorakulmio 25"/>
            <p:cNvSpPr/>
            <p:nvPr/>
          </p:nvSpPr>
          <p:spPr>
            <a:xfrm>
              <a:off x="2267744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Prosessien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kehittäminen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7" name="Pyöristetty suorakulmio 26"/>
            <p:cNvSpPr/>
            <p:nvPr/>
          </p:nvSpPr>
          <p:spPr>
            <a:xfrm>
              <a:off x="3059912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Toimittajien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8" name="Pyöristetty suorakulmio 27"/>
            <p:cNvSpPr/>
            <p:nvPr/>
          </p:nvSpPr>
          <p:spPr>
            <a:xfrm>
              <a:off x="3852000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Hankinnat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9" name="Pyöristetty suorakulmio 28"/>
            <p:cNvSpPr/>
            <p:nvPr/>
          </p:nvSpPr>
          <p:spPr>
            <a:xfrm>
              <a:off x="4644088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Riskienhallinta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0" name="Pyöristetty suorakulmio 29"/>
            <p:cNvSpPr/>
            <p:nvPr/>
          </p:nvSpPr>
          <p:spPr>
            <a:xfrm>
              <a:off x="5436176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Tietoturva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2" name="Pyöristetty suorakulmio 31"/>
            <p:cNvSpPr/>
            <p:nvPr/>
          </p:nvSpPr>
          <p:spPr>
            <a:xfrm>
              <a:off x="1311281" y="3104051"/>
              <a:ext cx="4937102" cy="648072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Kehittämisen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ohjaus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Pyöristetty suorakulmio 32"/>
            <p:cNvSpPr/>
            <p:nvPr/>
          </p:nvSpPr>
          <p:spPr>
            <a:xfrm>
              <a:off x="2267744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Ohjelmien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p</a:t>
              </a:r>
              <a:r>
                <a:rPr lang="fi-FI" sz="700" dirty="0" smtClean="0">
                  <a:solidFill>
                    <a:schemeClr val="bg1"/>
                  </a:solidFill>
                </a:rPr>
                <a:t>rojektien 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4" name="Pyöristetty suorakulmio 33"/>
            <p:cNvSpPr/>
            <p:nvPr/>
          </p:nvSpPr>
          <p:spPr>
            <a:xfrm>
              <a:off x="3059912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Esiselvitys /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Business case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5" name="Pyöristetty suorakulmio 34"/>
            <p:cNvSpPr/>
            <p:nvPr/>
          </p:nvSpPr>
          <p:spPr>
            <a:xfrm>
              <a:off x="3852000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Suunnittelu ja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kehittäminen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6" name="Pyöristetty suorakulmio 35"/>
            <p:cNvSpPr/>
            <p:nvPr/>
          </p:nvSpPr>
          <p:spPr>
            <a:xfrm>
              <a:off x="4644088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Muutosten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7" name="Pyöristetty suorakulmio 36"/>
            <p:cNvSpPr/>
            <p:nvPr/>
          </p:nvSpPr>
          <p:spPr>
            <a:xfrm>
              <a:off x="5436096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Käyttöönotto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8" name="Pyöristetty suorakulmio 37"/>
            <p:cNvSpPr/>
            <p:nvPr/>
          </p:nvSpPr>
          <p:spPr>
            <a:xfrm>
              <a:off x="1311281" y="3824131"/>
              <a:ext cx="4937102" cy="648072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Palvelujen ja</a:t>
              </a:r>
            </a:p>
            <a:p>
              <a:r>
                <a:rPr lang="fi-FI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</a:t>
              </a:r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alvelutuotannon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ohjaus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Pyöristetty suorakulmio 38"/>
            <p:cNvSpPr/>
            <p:nvPr/>
          </p:nvSpPr>
          <p:spPr>
            <a:xfrm>
              <a:off x="2288103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Palvelu-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t</a:t>
              </a:r>
              <a:r>
                <a:rPr lang="fi-FI" sz="700" dirty="0" smtClean="0">
                  <a:solidFill>
                    <a:schemeClr val="bg1"/>
                  </a:solidFill>
                </a:rPr>
                <a:t>uotannon 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40" name="Pyöristetty suorakulmio 39"/>
            <p:cNvSpPr/>
            <p:nvPr/>
          </p:nvSpPr>
          <p:spPr>
            <a:xfrm>
              <a:off x="3080271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Palvelumallit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46" name="Pyöristetty suorakulmio 45"/>
            <p:cNvSpPr/>
            <p:nvPr/>
          </p:nvSpPr>
          <p:spPr>
            <a:xfrm>
              <a:off x="3872359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Palvelujen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0" name="Pyöristetty suorakulmio 49"/>
            <p:cNvSpPr/>
            <p:nvPr/>
          </p:nvSpPr>
          <p:spPr>
            <a:xfrm>
              <a:off x="4664447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Palvelujen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integraatio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1" name="Pyöristetty suorakulmio 50"/>
            <p:cNvSpPr/>
            <p:nvPr/>
          </p:nvSpPr>
          <p:spPr>
            <a:xfrm>
              <a:off x="5456455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Jatkuvuuden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2" name="Pyöristetty suorakulmio 51"/>
            <p:cNvSpPr/>
            <p:nvPr/>
          </p:nvSpPr>
          <p:spPr>
            <a:xfrm>
              <a:off x="6300192" y="2095939"/>
              <a:ext cx="891888" cy="2376264"/>
            </a:xfrm>
            <a:prstGeom prst="roundRect">
              <a:avLst>
                <a:gd name="adj" fmla="val 654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Seuranta ja arviointi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" name="Pyöristetty suorakulmio 52"/>
            <p:cNvSpPr/>
            <p:nvPr/>
          </p:nvSpPr>
          <p:spPr>
            <a:xfrm>
              <a:off x="6386136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Suorituskyky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v</a:t>
              </a:r>
              <a:r>
                <a:rPr lang="fi-FI" sz="700" dirty="0" smtClean="0">
                  <a:solidFill>
                    <a:schemeClr val="bg1"/>
                  </a:solidFill>
                </a:rPr>
                <a:t>aatimusten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mukaisuus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4" name="Pyöristetty suorakulmio 53"/>
            <p:cNvSpPr/>
            <p:nvPr/>
          </p:nvSpPr>
          <p:spPr>
            <a:xfrm>
              <a:off x="6386136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Suorituskyky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v</a:t>
              </a:r>
              <a:r>
                <a:rPr lang="fi-FI" sz="700" dirty="0" smtClean="0">
                  <a:solidFill>
                    <a:schemeClr val="bg1"/>
                  </a:solidFill>
                </a:rPr>
                <a:t>aatimusten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mukaisuus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5" name="Pyöristetty suorakulmio 54"/>
            <p:cNvSpPr/>
            <p:nvPr/>
          </p:nvSpPr>
          <p:spPr>
            <a:xfrm>
              <a:off x="6386136" y="238397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Suorituskyky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v</a:t>
              </a:r>
              <a:r>
                <a:rPr lang="fi-FI" sz="700" dirty="0" smtClean="0">
                  <a:solidFill>
                    <a:schemeClr val="bg1"/>
                  </a:solidFill>
                </a:rPr>
                <a:t>aatimusten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mukaisuus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iruutu 6"/>
            <p:cNvSpPr txBox="1"/>
            <p:nvPr/>
          </p:nvSpPr>
          <p:spPr>
            <a:xfrm>
              <a:off x="1239462" y="4616799"/>
              <a:ext cx="36776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Mukailtu: </a:t>
              </a:r>
              <a:r>
                <a:rPr lang="fi-FI" sz="800" i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Cobit</a:t>
              </a:r>
              <a:r>
                <a:rPr lang="fi-FI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5 &amp; tietohallintomalli (suurten kaupunkien tuottavuusohjelma)</a:t>
              </a:r>
              <a:endParaRPr lang="fi-FI" sz="80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6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yöristetty suorakulmio 18"/>
          <p:cNvSpPr/>
          <p:nvPr/>
        </p:nvSpPr>
        <p:spPr>
          <a:xfrm>
            <a:off x="323704" y="1419622"/>
            <a:ext cx="1584000" cy="237620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Palvelujen </a:t>
            </a:r>
          </a:p>
          <a:p>
            <a:pPr algn="ctr"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laatu</a:t>
            </a:r>
          </a:p>
          <a:p>
            <a:pPr algn="ctr"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Yhteentoimivuus</a:t>
            </a:r>
          </a:p>
          <a:p>
            <a:pPr algn="ctr"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Palvelujen / tietovarantojen käyttö</a:t>
            </a:r>
          </a:p>
          <a:p>
            <a:pPr algn="ctr"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Palvelutuotannon kustannus-tehokkuus</a:t>
            </a:r>
          </a:p>
        </p:txBody>
      </p:sp>
      <p:sp>
        <p:nvSpPr>
          <p:cNvPr id="18" name="Pyöristetty suorakulmio 17"/>
          <p:cNvSpPr/>
          <p:nvPr/>
        </p:nvSpPr>
        <p:spPr>
          <a:xfrm>
            <a:off x="7164288" y="1419622"/>
            <a:ext cx="1584000" cy="237620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a) Julkinen hallinto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chemeClr val="accent3">
                    <a:lumMod val="50000"/>
                  </a:schemeClr>
                </a:solidFill>
              </a:rPr>
              <a:t>Valtio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chemeClr val="accent3">
                    <a:lumMod val="50000"/>
                  </a:schemeClr>
                </a:solidFill>
              </a:rPr>
              <a:t>Kunnat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chemeClr val="accent3">
                    <a:lumMod val="50000"/>
                  </a:schemeClr>
                </a:solidFill>
              </a:rPr>
              <a:t>Muu julkinen hallinto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900" dirty="0" smtClean="0">
                <a:solidFill>
                  <a:schemeClr val="accent3">
                    <a:lumMod val="50000"/>
                  </a:schemeClr>
                </a:solidFill>
              </a:rPr>
              <a:t>Julkinen hallintotehtävä</a:t>
            </a:r>
          </a:p>
          <a:p>
            <a:pPr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b) Markkinat</a:t>
            </a:r>
          </a:p>
          <a:p>
            <a:pPr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c) 3. sektori</a:t>
            </a:r>
          </a:p>
          <a:p>
            <a:pPr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d) Hallinnon asiakkaat</a:t>
            </a:r>
          </a:p>
          <a:p>
            <a:pPr>
              <a:spcAft>
                <a:spcPts val="300"/>
              </a:spcAft>
            </a:pPr>
            <a:r>
              <a:rPr lang="fi-FI" sz="1100" b="1" dirty="0" smtClean="0">
                <a:solidFill>
                  <a:schemeClr val="accent3">
                    <a:lumMod val="50000"/>
                  </a:schemeClr>
                </a:solidFill>
              </a:rPr>
              <a:t>e) Muu, mikä?</a:t>
            </a:r>
          </a:p>
        </p:txBody>
      </p:sp>
      <p:sp>
        <p:nvSpPr>
          <p:cNvPr id="8" name="Nuoli oikealle 7"/>
          <p:cNvSpPr/>
          <p:nvPr/>
        </p:nvSpPr>
        <p:spPr>
          <a:xfrm>
            <a:off x="1763688" y="1512360"/>
            <a:ext cx="5507912" cy="31863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cxnSp>
        <p:nvCxnSpPr>
          <p:cNvPr id="6" name="Suora yhdysviiva 5"/>
          <p:cNvCxnSpPr/>
          <p:nvPr/>
        </p:nvCxnSpPr>
        <p:spPr>
          <a:xfrm flipV="1">
            <a:off x="2052288" y="1979984"/>
            <a:ext cx="4896000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/>
          <p:nvPr/>
        </p:nvCxnSpPr>
        <p:spPr>
          <a:xfrm flipV="1">
            <a:off x="2051720" y="2609984"/>
            <a:ext cx="4896000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 flipV="1">
            <a:off x="2052640" y="3239984"/>
            <a:ext cx="4896000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253131"/>
            <a:ext cx="7380376" cy="662435"/>
          </a:xfrm>
        </p:spPr>
        <p:txBody>
          <a:bodyPr/>
          <a:lstStyle/>
          <a:p>
            <a:r>
              <a:rPr lang="fi-FI" dirty="0" smtClean="0"/>
              <a:t>Informaatio-ohjaus / ohjausta tukeva informaatio?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  <p:sp>
        <p:nvSpPr>
          <p:cNvPr id="10" name="Pyöristetty suorakulmio 9"/>
          <p:cNvSpPr/>
          <p:nvPr/>
        </p:nvSpPr>
        <p:spPr>
          <a:xfrm>
            <a:off x="2303952" y="1419678"/>
            <a:ext cx="1944000" cy="5040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Tavoitteet</a:t>
            </a:r>
          </a:p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(esim. hallitusohjelma, viranomaisten strategiat)</a:t>
            </a:r>
            <a:r>
              <a:rPr lang="fi-FI" sz="1000" dirty="0" smtClean="0">
                <a:solidFill>
                  <a:schemeClr val="bg1"/>
                </a:solidFill>
              </a:rPr>
              <a:t> </a:t>
            </a:r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2875497" y="1116782"/>
            <a:ext cx="9044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i-FI"/>
            </a:defPPr>
            <a:lvl1pPr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fi-FI" sz="900" dirty="0" smtClean="0">
                <a:solidFill>
                  <a:schemeClr val="accent3">
                    <a:lumMod val="50000"/>
                  </a:schemeClr>
                </a:solidFill>
              </a:rPr>
              <a:t>OHJAUSVÄLINE</a:t>
            </a:r>
            <a:endParaRPr lang="fi-FI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816628" y="1116782"/>
            <a:ext cx="587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i-FI"/>
            </a:defPPr>
            <a:lvl1pPr>
              <a:defRPr sz="100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i-FI" sz="900" dirty="0" smtClean="0"/>
              <a:t>TAVOITE</a:t>
            </a:r>
            <a:endParaRPr lang="fi-FI" sz="900" dirty="0"/>
          </a:p>
        </p:txBody>
      </p:sp>
      <p:sp>
        <p:nvSpPr>
          <p:cNvPr id="17" name="Tekstiruutu 16"/>
          <p:cNvSpPr txBox="1"/>
          <p:nvPr/>
        </p:nvSpPr>
        <p:spPr>
          <a:xfrm>
            <a:off x="7256460" y="1116782"/>
            <a:ext cx="13479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00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fi-FI" sz="900" dirty="0" smtClean="0"/>
              <a:t>OHJAUKSEN KOHDE</a:t>
            </a:r>
            <a:endParaRPr lang="fi-FI" sz="900" dirty="0"/>
          </a:p>
        </p:txBody>
      </p:sp>
      <p:sp>
        <p:nvSpPr>
          <p:cNvPr id="28" name="Tekstiruutu 27"/>
          <p:cNvSpPr txBox="1"/>
          <p:nvPr/>
        </p:nvSpPr>
        <p:spPr>
          <a:xfrm>
            <a:off x="5148064" y="1109886"/>
            <a:ext cx="12827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i-FI"/>
            </a:defPPr>
            <a:lvl1pPr>
              <a:defRPr sz="1000">
                <a:latin typeface="Arial Narrow" panose="020B0606020202030204" pitchFamily="34" charset="0"/>
              </a:defRPr>
            </a:lvl1pPr>
          </a:lstStyle>
          <a:p>
            <a:r>
              <a:rPr lang="fi-FI" sz="900" dirty="0" smtClean="0">
                <a:solidFill>
                  <a:schemeClr val="accent3">
                    <a:lumMod val="50000"/>
                  </a:schemeClr>
                </a:solidFill>
              </a:rPr>
              <a:t>INFORMAATION ROOLI?</a:t>
            </a:r>
            <a:endParaRPr lang="fi-FI" sz="900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9" name="Ryhmä 8"/>
          <p:cNvGrpSpPr/>
          <p:nvPr/>
        </p:nvGrpSpPr>
        <p:grpSpPr>
          <a:xfrm>
            <a:off x="4788024" y="1419678"/>
            <a:ext cx="1944216" cy="504000"/>
            <a:chOff x="3493736" y="1563694"/>
            <a:chExt cx="1944216" cy="504000"/>
          </a:xfrm>
        </p:grpSpPr>
        <p:sp>
          <p:nvSpPr>
            <p:cNvPr id="5" name="Suorakulmio 4"/>
            <p:cNvSpPr/>
            <p:nvPr/>
          </p:nvSpPr>
          <p:spPr>
            <a:xfrm>
              <a:off x="3493736" y="1563694"/>
              <a:ext cx="1944216" cy="50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32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accent3">
                      <a:lumMod val="50000"/>
                    </a:schemeClr>
                  </a:solidFill>
                </a:rPr>
                <a:t>Tavoitteen saavuttamista tukeva informaatio?</a:t>
              </a:r>
              <a:endParaRPr lang="fi-FI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7" name="Ellipsi 6"/>
            <p:cNvSpPr/>
            <p:nvPr/>
          </p:nvSpPr>
          <p:spPr>
            <a:xfrm>
              <a:off x="3563888" y="1671694"/>
              <a:ext cx="288000" cy="28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37" name="Nuoli oikealle 36"/>
          <p:cNvSpPr/>
          <p:nvPr/>
        </p:nvSpPr>
        <p:spPr>
          <a:xfrm>
            <a:off x="1763688" y="2160432"/>
            <a:ext cx="5507912" cy="31863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grpSp>
        <p:nvGrpSpPr>
          <p:cNvPr id="38" name="Ryhmä 37"/>
          <p:cNvGrpSpPr/>
          <p:nvPr/>
        </p:nvGrpSpPr>
        <p:grpSpPr>
          <a:xfrm>
            <a:off x="4785584" y="2067750"/>
            <a:ext cx="1944216" cy="504000"/>
            <a:chOff x="3491880" y="1563694"/>
            <a:chExt cx="1944216" cy="504000"/>
          </a:xfrm>
        </p:grpSpPr>
        <p:sp>
          <p:nvSpPr>
            <p:cNvPr id="39" name="Suorakulmio 38"/>
            <p:cNvSpPr/>
            <p:nvPr/>
          </p:nvSpPr>
          <p:spPr>
            <a:xfrm>
              <a:off x="3491880" y="1563694"/>
              <a:ext cx="1944216" cy="50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32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accent3">
                      <a:lumMod val="50000"/>
                    </a:schemeClr>
                  </a:solidFill>
                </a:rPr>
                <a:t>Lain soveltamista tukeva informaatio?</a:t>
              </a:r>
              <a:endParaRPr lang="fi-FI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0" name="Ellipsi 39"/>
            <p:cNvSpPr/>
            <p:nvPr/>
          </p:nvSpPr>
          <p:spPr>
            <a:xfrm>
              <a:off x="3563888" y="1671694"/>
              <a:ext cx="288000" cy="28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41" name="Nuoli oikealle 40"/>
          <p:cNvSpPr/>
          <p:nvPr/>
        </p:nvSpPr>
        <p:spPr>
          <a:xfrm>
            <a:off x="1763688" y="2736440"/>
            <a:ext cx="5507912" cy="31863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grpSp>
        <p:nvGrpSpPr>
          <p:cNvPr id="42" name="Ryhmä 41"/>
          <p:cNvGrpSpPr/>
          <p:nvPr/>
        </p:nvGrpSpPr>
        <p:grpSpPr>
          <a:xfrm>
            <a:off x="4785584" y="2643758"/>
            <a:ext cx="1944216" cy="504000"/>
            <a:chOff x="3491880" y="1563694"/>
            <a:chExt cx="1944216" cy="504000"/>
          </a:xfrm>
        </p:grpSpPr>
        <p:sp>
          <p:nvSpPr>
            <p:cNvPr id="43" name="Suorakulmio 42"/>
            <p:cNvSpPr/>
            <p:nvPr/>
          </p:nvSpPr>
          <p:spPr>
            <a:xfrm>
              <a:off x="3491880" y="1563694"/>
              <a:ext cx="1944216" cy="50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32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accent3">
                      <a:lumMod val="50000"/>
                    </a:schemeClr>
                  </a:solidFill>
                </a:rPr>
                <a:t>Varojen tehokasta käyttöä tukeva informaatio?</a:t>
              </a:r>
              <a:endParaRPr lang="fi-FI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" name="Ellipsi 43"/>
            <p:cNvSpPr/>
            <p:nvPr/>
          </p:nvSpPr>
          <p:spPr>
            <a:xfrm>
              <a:off x="3563888" y="1671694"/>
              <a:ext cx="288000" cy="28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51" name="Nuoli oikealle 50"/>
          <p:cNvSpPr/>
          <p:nvPr/>
        </p:nvSpPr>
        <p:spPr>
          <a:xfrm>
            <a:off x="1763688" y="3384512"/>
            <a:ext cx="5470208" cy="31863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grpSp>
        <p:nvGrpSpPr>
          <p:cNvPr id="52" name="Ryhmä 51"/>
          <p:cNvGrpSpPr/>
          <p:nvPr/>
        </p:nvGrpSpPr>
        <p:grpSpPr>
          <a:xfrm>
            <a:off x="4785584" y="3291830"/>
            <a:ext cx="1944216" cy="504000"/>
            <a:chOff x="3491880" y="1563694"/>
            <a:chExt cx="1944216" cy="504000"/>
          </a:xfrm>
        </p:grpSpPr>
        <p:sp>
          <p:nvSpPr>
            <p:cNvPr id="53" name="Suorakulmio 52"/>
            <p:cNvSpPr/>
            <p:nvPr/>
          </p:nvSpPr>
          <p:spPr>
            <a:xfrm>
              <a:off x="3491880" y="1563694"/>
              <a:ext cx="1944216" cy="50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3200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accent3">
                      <a:lumMod val="50000"/>
                    </a:schemeClr>
                  </a:solidFill>
                </a:rPr>
                <a:t>Verkostotoimintaa tukeva informaatio?</a:t>
              </a:r>
              <a:endParaRPr lang="fi-FI" sz="10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4" name="Ellipsi 53"/>
            <p:cNvSpPr/>
            <p:nvPr/>
          </p:nvSpPr>
          <p:spPr>
            <a:xfrm>
              <a:off x="3563888" y="1671694"/>
              <a:ext cx="288000" cy="288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55" name="Sisällön paikkamerkki 2"/>
          <p:cNvSpPr>
            <a:spLocks noGrp="1"/>
          </p:cNvSpPr>
          <p:nvPr>
            <p:ph idx="1"/>
          </p:nvPr>
        </p:nvSpPr>
        <p:spPr>
          <a:xfrm>
            <a:off x="467544" y="4011910"/>
            <a:ext cx="7740416" cy="77325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fi-FI" dirty="0" smtClean="0"/>
              <a:t>Mikä on tuotettavan informaation rooli tavoitteen saavuttamisessa?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Kenelle ja miksi informaatiota tuotetaan?</a:t>
            </a:r>
          </a:p>
        </p:txBody>
      </p:sp>
      <p:sp>
        <p:nvSpPr>
          <p:cNvPr id="13" name="Pyöristetty suorakulmio 12"/>
          <p:cNvSpPr/>
          <p:nvPr/>
        </p:nvSpPr>
        <p:spPr>
          <a:xfrm>
            <a:off x="2303952" y="2679818"/>
            <a:ext cx="1944000" cy="5040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Voimavarat</a:t>
            </a:r>
          </a:p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(esim. kehittämisen hallinta, hankinnat)</a:t>
            </a:r>
            <a:r>
              <a:rPr lang="fi-FI" sz="1000" dirty="0" smtClean="0">
                <a:solidFill>
                  <a:schemeClr val="bg1"/>
                </a:solidFill>
              </a:rPr>
              <a:t> </a:t>
            </a:r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2267744" y="3291886"/>
            <a:ext cx="1944000" cy="5040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Yhteistyö</a:t>
            </a:r>
          </a:p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(esim. hankinta- tai kehittämisyhteistyö)</a:t>
            </a:r>
            <a:r>
              <a:rPr lang="fi-FI" sz="1000" dirty="0" smtClean="0">
                <a:solidFill>
                  <a:schemeClr val="bg1"/>
                </a:solidFill>
              </a:rPr>
              <a:t> </a:t>
            </a:r>
            <a:endParaRPr lang="fi-FI" sz="1000" dirty="0">
              <a:solidFill>
                <a:schemeClr val="bg1"/>
              </a:solidFill>
            </a:endParaRPr>
          </a:p>
        </p:txBody>
      </p:sp>
      <p:sp>
        <p:nvSpPr>
          <p:cNvPr id="12" name="Pyöristetty suorakulmio 11"/>
          <p:cNvSpPr/>
          <p:nvPr/>
        </p:nvSpPr>
        <p:spPr>
          <a:xfrm>
            <a:off x="2303952" y="2049748"/>
            <a:ext cx="1944000" cy="504000"/>
          </a:xfrm>
          <a:prstGeom prst="roundRect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Sääntely </a:t>
            </a:r>
          </a:p>
          <a:p>
            <a:pPr algn="ctr"/>
            <a:r>
              <a:rPr lang="fi-FI" sz="900" dirty="0" smtClean="0">
                <a:solidFill>
                  <a:schemeClr val="bg1"/>
                </a:solidFill>
              </a:rPr>
              <a:t>(esim. tiedonhallintalaki)</a:t>
            </a:r>
            <a:r>
              <a:rPr lang="fi-FI" sz="1000" dirty="0" smtClean="0">
                <a:solidFill>
                  <a:schemeClr val="bg1"/>
                </a:solidFill>
              </a:rPr>
              <a:t> </a:t>
            </a:r>
            <a:endParaRPr lang="fi-FI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Tehtävä B: Millä rakenteella/rakenteilla tarvetta vastaavaa tietoa tuotetaan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412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uorakulmio 66"/>
          <p:cNvSpPr/>
          <p:nvPr/>
        </p:nvSpPr>
        <p:spPr>
          <a:xfrm>
            <a:off x="2718918" y="1686750"/>
            <a:ext cx="4013322" cy="308120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984808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Millä prosessilla/prosesseilla informaatiota tuotetaan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  <p:sp>
        <p:nvSpPr>
          <p:cNvPr id="5" name="Pyöristetty suorakulmio 4"/>
          <p:cNvSpPr/>
          <p:nvPr/>
        </p:nvSpPr>
        <p:spPr>
          <a:xfrm>
            <a:off x="3908058" y="1888014"/>
            <a:ext cx="1667862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2987904" y="1888014"/>
            <a:ext cx="720000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5776074" y="1888014"/>
            <a:ext cx="720000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9" name="Suora nuoliyhdysviiva 8"/>
          <p:cNvCxnSpPr>
            <a:stCxn id="6" idx="3"/>
            <a:endCxn id="5" idx="1"/>
          </p:cNvCxnSpPr>
          <p:nvPr/>
        </p:nvCxnSpPr>
        <p:spPr>
          <a:xfrm>
            <a:off x="3707904" y="2104014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>
            <a:stCxn id="5" idx="3"/>
            <a:endCxn id="7" idx="1"/>
          </p:cNvCxnSpPr>
          <p:nvPr/>
        </p:nvCxnSpPr>
        <p:spPr>
          <a:xfrm>
            <a:off x="5575920" y="2104014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yöristetty suorakulmio 16"/>
          <p:cNvSpPr/>
          <p:nvPr/>
        </p:nvSpPr>
        <p:spPr>
          <a:xfrm>
            <a:off x="3907978" y="2464030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2987824" y="2464030"/>
            <a:ext cx="720000" cy="648072"/>
          </a:xfrm>
          <a:prstGeom prst="roundRect">
            <a:avLst>
              <a:gd name="adj" fmla="val 10604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>
                <a:latin typeface="Arial Narrow" panose="020B0606020202030204" pitchFamily="34" charset="0"/>
              </a:rPr>
              <a:t>vastaanotto</a:t>
            </a:r>
          </a:p>
        </p:txBody>
      </p:sp>
      <p:sp>
        <p:nvSpPr>
          <p:cNvPr id="19" name="Pyöristetty suorakulmio 18"/>
          <p:cNvSpPr/>
          <p:nvPr/>
        </p:nvSpPr>
        <p:spPr>
          <a:xfrm>
            <a:off x="5775994" y="2464030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20" name="Suora nuoliyhdysviiva 19"/>
          <p:cNvCxnSpPr>
            <a:stCxn id="18" idx="3"/>
            <a:endCxn id="17" idx="1"/>
          </p:cNvCxnSpPr>
          <p:nvPr/>
        </p:nvCxnSpPr>
        <p:spPr>
          <a:xfrm flipV="1">
            <a:off x="3707824" y="2608030"/>
            <a:ext cx="200154" cy="18003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>
            <a:stCxn id="17" idx="3"/>
            <a:endCxn id="19" idx="1"/>
          </p:cNvCxnSpPr>
          <p:nvPr/>
        </p:nvCxnSpPr>
        <p:spPr>
          <a:xfrm>
            <a:off x="5575840" y="2608030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yöristetty suorakulmio 27"/>
          <p:cNvSpPr/>
          <p:nvPr/>
        </p:nvSpPr>
        <p:spPr>
          <a:xfrm>
            <a:off x="3907978" y="2824102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0" name="Pyöristetty suorakulmio 29"/>
          <p:cNvSpPr/>
          <p:nvPr/>
        </p:nvSpPr>
        <p:spPr>
          <a:xfrm>
            <a:off x="5775994" y="2824102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31" name="Suora nuoliyhdysviiva 30"/>
          <p:cNvCxnSpPr>
            <a:stCxn id="18" idx="3"/>
            <a:endCxn id="28" idx="1"/>
          </p:cNvCxnSpPr>
          <p:nvPr/>
        </p:nvCxnSpPr>
        <p:spPr>
          <a:xfrm>
            <a:off x="3707824" y="2788066"/>
            <a:ext cx="200154" cy="18003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>
            <a:stCxn id="28" idx="3"/>
            <a:endCxn id="30" idx="1"/>
          </p:cNvCxnSpPr>
          <p:nvPr/>
        </p:nvCxnSpPr>
        <p:spPr>
          <a:xfrm>
            <a:off x="5575840" y="2968102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yöristetty suorakulmio 32"/>
          <p:cNvSpPr/>
          <p:nvPr/>
        </p:nvSpPr>
        <p:spPr>
          <a:xfrm>
            <a:off x="3907978" y="3256118"/>
            <a:ext cx="1667862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4" name="Pyöristetty suorakulmio 33"/>
          <p:cNvSpPr/>
          <p:nvPr/>
        </p:nvSpPr>
        <p:spPr>
          <a:xfrm>
            <a:off x="2987824" y="3256118"/>
            <a:ext cx="720000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5" name="Pyöristetty suorakulmio 34"/>
          <p:cNvSpPr/>
          <p:nvPr/>
        </p:nvSpPr>
        <p:spPr>
          <a:xfrm>
            <a:off x="5775994" y="3256118"/>
            <a:ext cx="720000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36" name="Suora nuoliyhdysviiva 35"/>
          <p:cNvCxnSpPr>
            <a:stCxn id="34" idx="3"/>
            <a:endCxn id="33" idx="1"/>
          </p:cNvCxnSpPr>
          <p:nvPr/>
        </p:nvCxnSpPr>
        <p:spPr>
          <a:xfrm>
            <a:off x="3707824" y="3400118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>
            <a:stCxn id="33" idx="3"/>
            <a:endCxn id="35" idx="1"/>
          </p:cNvCxnSpPr>
          <p:nvPr/>
        </p:nvCxnSpPr>
        <p:spPr>
          <a:xfrm>
            <a:off x="5575840" y="3400118"/>
            <a:ext cx="200154" cy="18003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yöristetty suorakulmio 37"/>
          <p:cNvSpPr/>
          <p:nvPr/>
        </p:nvSpPr>
        <p:spPr>
          <a:xfrm>
            <a:off x="3907978" y="3616190"/>
            <a:ext cx="1667862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9" name="Pyöristetty suorakulmio 38"/>
          <p:cNvSpPr/>
          <p:nvPr/>
        </p:nvSpPr>
        <p:spPr>
          <a:xfrm>
            <a:off x="2987824" y="3616190"/>
            <a:ext cx="720000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41" name="Suora nuoliyhdysviiva 40"/>
          <p:cNvCxnSpPr>
            <a:stCxn id="39" idx="3"/>
            <a:endCxn id="38" idx="1"/>
          </p:cNvCxnSpPr>
          <p:nvPr/>
        </p:nvCxnSpPr>
        <p:spPr>
          <a:xfrm>
            <a:off x="3707824" y="3760190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uora nuoliyhdysviiva 41"/>
          <p:cNvCxnSpPr>
            <a:stCxn id="38" idx="3"/>
            <a:endCxn id="35" idx="1"/>
          </p:cNvCxnSpPr>
          <p:nvPr/>
        </p:nvCxnSpPr>
        <p:spPr>
          <a:xfrm flipV="1">
            <a:off x="5575840" y="3580154"/>
            <a:ext cx="200154" cy="18003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yöristetty suorakulmio 42"/>
          <p:cNvSpPr/>
          <p:nvPr/>
        </p:nvSpPr>
        <p:spPr>
          <a:xfrm>
            <a:off x="3907978" y="4048206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44" name="Pyöristetty suorakulmio 43"/>
          <p:cNvSpPr/>
          <p:nvPr/>
        </p:nvSpPr>
        <p:spPr>
          <a:xfrm>
            <a:off x="2987824" y="4048206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45" name="Pyöristetty suorakulmio 44"/>
          <p:cNvSpPr/>
          <p:nvPr/>
        </p:nvSpPr>
        <p:spPr>
          <a:xfrm>
            <a:off x="5775994" y="4048206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46" name="Suora nuoliyhdysviiva 45"/>
          <p:cNvCxnSpPr>
            <a:stCxn id="44" idx="3"/>
            <a:endCxn id="43" idx="1"/>
          </p:cNvCxnSpPr>
          <p:nvPr/>
        </p:nvCxnSpPr>
        <p:spPr>
          <a:xfrm>
            <a:off x="3707824" y="4192206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nuoliyhdysviiva 46"/>
          <p:cNvCxnSpPr>
            <a:stCxn id="43" idx="3"/>
            <a:endCxn id="45" idx="1"/>
          </p:cNvCxnSpPr>
          <p:nvPr/>
        </p:nvCxnSpPr>
        <p:spPr>
          <a:xfrm>
            <a:off x="5575840" y="4192206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yöristetty suorakulmio 47"/>
          <p:cNvSpPr/>
          <p:nvPr/>
        </p:nvSpPr>
        <p:spPr>
          <a:xfrm>
            <a:off x="3907978" y="4408278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49" name="Pyöristetty suorakulmio 48"/>
          <p:cNvSpPr/>
          <p:nvPr/>
        </p:nvSpPr>
        <p:spPr>
          <a:xfrm>
            <a:off x="2987824" y="4408278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50" name="Pyöristetty suorakulmio 49"/>
          <p:cNvSpPr/>
          <p:nvPr/>
        </p:nvSpPr>
        <p:spPr>
          <a:xfrm>
            <a:off x="5775994" y="4408278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51" name="Suora nuoliyhdysviiva 50"/>
          <p:cNvCxnSpPr>
            <a:stCxn id="49" idx="3"/>
            <a:endCxn id="48" idx="1"/>
          </p:cNvCxnSpPr>
          <p:nvPr/>
        </p:nvCxnSpPr>
        <p:spPr>
          <a:xfrm>
            <a:off x="3707824" y="4552278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nuoliyhdysviiva 51"/>
          <p:cNvCxnSpPr>
            <a:stCxn id="48" idx="3"/>
            <a:endCxn id="50" idx="1"/>
          </p:cNvCxnSpPr>
          <p:nvPr/>
        </p:nvCxnSpPr>
        <p:spPr>
          <a:xfrm>
            <a:off x="5575840" y="4552278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yhdysviiva 62"/>
          <p:cNvCxnSpPr/>
          <p:nvPr/>
        </p:nvCxnSpPr>
        <p:spPr>
          <a:xfrm flipV="1">
            <a:off x="3096200" y="2392022"/>
            <a:ext cx="32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/>
          <p:cNvCxnSpPr/>
          <p:nvPr/>
        </p:nvCxnSpPr>
        <p:spPr>
          <a:xfrm flipV="1">
            <a:off x="3090446" y="3184110"/>
            <a:ext cx="32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yhdysviiva 65"/>
          <p:cNvCxnSpPr/>
          <p:nvPr/>
        </p:nvCxnSpPr>
        <p:spPr>
          <a:xfrm flipV="1">
            <a:off x="3090446" y="3976198"/>
            <a:ext cx="32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Nuoli oikealle 68"/>
          <p:cNvSpPr/>
          <p:nvPr/>
        </p:nvSpPr>
        <p:spPr>
          <a:xfrm>
            <a:off x="6660264" y="3040134"/>
            <a:ext cx="288000" cy="36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68" name="Nuoli oikealle 67"/>
          <p:cNvSpPr/>
          <p:nvPr/>
        </p:nvSpPr>
        <p:spPr>
          <a:xfrm rot="5400000">
            <a:off x="4611187" y="1491966"/>
            <a:ext cx="252000" cy="468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06" name="Nuoli oikealle 105"/>
          <p:cNvSpPr/>
          <p:nvPr/>
        </p:nvSpPr>
        <p:spPr>
          <a:xfrm>
            <a:off x="2630979" y="3040094"/>
            <a:ext cx="288000" cy="36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0" name="Kuva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343" y="2211710"/>
            <a:ext cx="432000" cy="432000"/>
          </a:xfrm>
          <a:prstGeom prst="rect">
            <a:avLst/>
          </a:prstGeom>
        </p:spPr>
      </p:pic>
      <p:sp>
        <p:nvSpPr>
          <p:cNvPr id="62" name="Tekstiruutu 61"/>
          <p:cNvSpPr txBox="1"/>
          <p:nvPr/>
        </p:nvSpPr>
        <p:spPr>
          <a:xfrm>
            <a:off x="8095467" y="3523823"/>
            <a:ext cx="48122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Hallinta</a:t>
            </a:r>
            <a:endParaRPr lang="fi-FI" sz="700" dirty="0"/>
          </a:p>
        </p:txBody>
      </p:sp>
      <p:sp>
        <p:nvSpPr>
          <p:cNvPr id="64" name="Tekstiruutu 63"/>
          <p:cNvSpPr txBox="1"/>
          <p:nvPr/>
        </p:nvSpPr>
        <p:spPr>
          <a:xfrm>
            <a:off x="8049616" y="2947759"/>
            <a:ext cx="10791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Palvelujen kehittämien</a:t>
            </a:r>
            <a:endParaRPr lang="fi-FI" sz="700" dirty="0"/>
          </a:p>
        </p:txBody>
      </p:sp>
      <p:pic>
        <p:nvPicPr>
          <p:cNvPr id="70" name="Kuva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059630"/>
            <a:ext cx="426240" cy="432000"/>
          </a:xfrm>
          <a:prstGeom prst="rect">
            <a:avLst/>
          </a:prstGeom>
        </p:spPr>
      </p:pic>
      <p:pic>
        <p:nvPicPr>
          <p:cNvPr id="71" name="Kuva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112" y="1059630"/>
            <a:ext cx="432000" cy="432000"/>
          </a:xfrm>
          <a:prstGeom prst="rect">
            <a:avLst/>
          </a:prstGeom>
        </p:spPr>
      </p:pic>
      <p:sp>
        <p:nvSpPr>
          <p:cNvPr id="74" name="Tekstiruutu 73"/>
          <p:cNvSpPr txBox="1"/>
          <p:nvPr/>
        </p:nvSpPr>
        <p:spPr>
          <a:xfrm>
            <a:off x="4492369" y="787519"/>
            <a:ext cx="5116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 smtClean="0"/>
              <a:t>Ohjaus</a:t>
            </a:r>
            <a:endParaRPr lang="fi-FI" sz="800" dirty="0"/>
          </a:p>
        </p:txBody>
      </p:sp>
      <p:sp>
        <p:nvSpPr>
          <p:cNvPr id="3" name="Tekstiruutu 2"/>
          <p:cNvSpPr txBox="1"/>
          <p:nvPr/>
        </p:nvSpPr>
        <p:spPr>
          <a:xfrm>
            <a:off x="2762458" y="171542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/>
              <a:t>1.</a:t>
            </a:r>
            <a:endParaRPr lang="fi-FI" sz="1600" b="1" dirty="0"/>
          </a:p>
        </p:txBody>
      </p:sp>
      <p:sp>
        <p:nvSpPr>
          <p:cNvPr id="75" name="Tekstiruutu 74"/>
          <p:cNvSpPr txBox="1"/>
          <p:nvPr/>
        </p:nvSpPr>
        <p:spPr>
          <a:xfrm>
            <a:off x="2762458" y="2341172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/>
              <a:t>2</a:t>
            </a:r>
            <a:r>
              <a:rPr lang="fi-FI" sz="1600" b="1" dirty="0" smtClean="0"/>
              <a:t>.</a:t>
            </a:r>
            <a:endParaRPr lang="fi-FI" sz="1600" b="1" dirty="0"/>
          </a:p>
        </p:txBody>
      </p:sp>
      <p:sp>
        <p:nvSpPr>
          <p:cNvPr id="76" name="Tekstiruutu 75"/>
          <p:cNvSpPr txBox="1"/>
          <p:nvPr/>
        </p:nvSpPr>
        <p:spPr>
          <a:xfrm>
            <a:off x="2762458" y="3205268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/>
              <a:t>3.</a:t>
            </a:r>
            <a:endParaRPr lang="fi-FI" sz="1600" b="1" dirty="0"/>
          </a:p>
        </p:txBody>
      </p:sp>
      <p:sp>
        <p:nvSpPr>
          <p:cNvPr id="77" name="Tekstiruutu 76"/>
          <p:cNvSpPr txBox="1"/>
          <p:nvPr/>
        </p:nvSpPr>
        <p:spPr>
          <a:xfrm>
            <a:off x="2762458" y="3997356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/>
              <a:t>4.</a:t>
            </a:r>
            <a:endParaRPr lang="fi-FI" sz="1600" b="1" dirty="0"/>
          </a:p>
        </p:txBody>
      </p:sp>
      <p:sp>
        <p:nvSpPr>
          <p:cNvPr id="78" name="Pyöristetty suorakulmio 77"/>
          <p:cNvSpPr/>
          <p:nvPr/>
        </p:nvSpPr>
        <p:spPr>
          <a:xfrm rot="5400000">
            <a:off x="5659688" y="3047334"/>
            <a:ext cx="3081208" cy="36004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Tuotokset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79" name="Pyöristetty suorakulmio 78"/>
          <p:cNvSpPr/>
          <p:nvPr/>
        </p:nvSpPr>
        <p:spPr>
          <a:xfrm rot="5400000">
            <a:off x="772587" y="3047334"/>
            <a:ext cx="3081208" cy="36004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Tarpeet / syötteet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pic>
        <p:nvPicPr>
          <p:cNvPr id="80" name="Kuva 7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359" y="1635646"/>
            <a:ext cx="468000" cy="468000"/>
          </a:xfrm>
          <a:prstGeom prst="rect">
            <a:avLst/>
          </a:prstGeom>
        </p:spPr>
      </p:pic>
      <p:sp>
        <p:nvSpPr>
          <p:cNvPr id="81" name="Tekstiruutu 80"/>
          <p:cNvSpPr txBox="1"/>
          <p:nvPr/>
        </p:nvSpPr>
        <p:spPr>
          <a:xfrm>
            <a:off x="1094407" y="1769619"/>
            <a:ext cx="7777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Asiakastarpeet</a:t>
            </a:r>
            <a:endParaRPr lang="fi-FI" sz="700" dirty="0"/>
          </a:p>
        </p:txBody>
      </p:sp>
      <p:sp>
        <p:nvSpPr>
          <p:cNvPr id="83" name="Tekstiruutu 82"/>
          <p:cNvSpPr txBox="1"/>
          <p:nvPr/>
        </p:nvSpPr>
        <p:spPr>
          <a:xfrm>
            <a:off x="1094407" y="3803307"/>
            <a:ext cx="893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Tiedonhallinnan </a:t>
            </a:r>
          </a:p>
          <a:p>
            <a:r>
              <a:rPr lang="fi-FI" sz="700" dirty="0" smtClean="0"/>
              <a:t>menettelytapojen </a:t>
            </a:r>
          </a:p>
          <a:p>
            <a:r>
              <a:rPr lang="fi-FI" sz="700" dirty="0" smtClean="0"/>
              <a:t>edistäminen</a:t>
            </a:r>
            <a:endParaRPr lang="fi-FI" sz="700" dirty="0"/>
          </a:p>
        </p:txBody>
      </p:sp>
      <p:grpSp>
        <p:nvGrpSpPr>
          <p:cNvPr id="85" name="Ryhmä 84"/>
          <p:cNvGrpSpPr/>
          <p:nvPr/>
        </p:nvGrpSpPr>
        <p:grpSpPr>
          <a:xfrm>
            <a:off x="662359" y="2715766"/>
            <a:ext cx="432000" cy="432000"/>
            <a:chOff x="7020272" y="2139702"/>
            <a:chExt cx="432000" cy="432000"/>
          </a:xfrm>
        </p:grpSpPr>
        <p:sp>
          <p:nvSpPr>
            <p:cNvPr id="86" name="Ellipsi 85"/>
            <p:cNvSpPr/>
            <p:nvPr/>
          </p:nvSpPr>
          <p:spPr>
            <a:xfrm>
              <a:off x="7020272" y="21397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solidFill>
                    <a:schemeClr val="accent4">
                      <a:lumMod val="75000"/>
                    </a:schemeClr>
                  </a:solidFill>
                </a:rPr>
                <a:t>Linjaukset</a:t>
              </a:r>
              <a:endParaRPr lang="fi-FI" sz="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87" name="Kuva 86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92272" y="2139734"/>
              <a:ext cx="288000" cy="288000"/>
            </a:xfrm>
            <a:prstGeom prst="rect">
              <a:avLst/>
            </a:prstGeom>
          </p:spPr>
        </p:pic>
      </p:grpSp>
      <p:grpSp>
        <p:nvGrpSpPr>
          <p:cNvPr id="88" name="Ryhmä 87"/>
          <p:cNvGrpSpPr/>
          <p:nvPr/>
        </p:nvGrpSpPr>
        <p:grpSpPr>
          <a:xfrm>
            <a:off x="662359" y="2211710"/>
            <a:ext cx="432000" cy="432000"/>
            <a:chOff x="7020272" y="2139702"/>
            <a:chExt cx="432000" cy="432000"/>
          </a:xfrm>
        </p:grpSpPr>
        <p:sp>
          <p:nvSpPr>
            <p:cNvPr id="89" name="Ellipsi 88"/>
            <p:cNvSpPr/>
            <p:nvPr/>
          </p:nvSpPr>
          <p:spPr>
            <a:xfrm>
              <a:off x="7020272" y="21397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solidFill>
                    <a:schemeClr val="accent4">
                      <a:lumMod val="75000"/>
                    </a:schemeClr>
                  </a:solidFill>
                </a:rPr>
                <a:t>KA</a:t>
              </a:r>
              <a:endParaRPr lang="fi-FI" sz="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90" name="Kuva 89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92272" y="2139734"/>
              <a:ext cx="288000" cy="288000"/>
            </a:xfrm>
            <a:prstGeom prst="rect">
              <a:avLst/>
            </a:prstGeom>
          </p:spPr>
        </p:pic>
      </p:grpSp>
      <p:grpSp>
        <p:nvGrpSpPr>
          <p:cNvPr id="91" name="Ryhmä 90"/>
          <p:cNvGrpSpPr/>
          <p:nvPr/>
        </p:nvGrpSpPr>
        <p:grpSpPr>
          <a:xfrm>
            <a:off x="662359" y="3219822"/>
            <a:ext cx="432000" cy="433770"/>
            <a:chOff x="8036816" y="3506132"/>
            <a:chExt cx="432000" cy="433770"/>
          </a:xfrm>
        </p:grpSpPr>
        <p:sp>
          <p:nvSpPr>
            <p:cNvPr id="92" name="Ellipsi 91"/>
            <p:cNvSpPr/>
            <p:nvPr/>
          </p:nvSpPr>
          <p:spPr>
            <a:xfrm>
              <a:off x="8036816" y="35079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err="1" smtClean="0">
                  <a:solidFill>
                    <a:schemeClr val="tx2"/>
                  </a:solidFill>
                </a:rPr>
                <a:t>Titu</a:t>
              </a:r>
              <a:endParaRPr lang="fi-FI" sz="700" dirty="0">
                <a:solidFill>
                  <a:schemeClr val="tx2"/>
                </a:solidFill>
              </a:endParaRPr>
            </a:p>
          </p:txBody>
        </p:sp>
        <p:pic>
          <p:nvPicPr>
            <p:cNvPr id="93" name="Kuva 92"/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108816" y="3506132"/>
              <a:ext cx="288000" cy="288000"/>
            </a:xfrm>
            <a:prstGeom prst="rect">
              <a:avLst/>
            </a:prstGeom>
          </p:spPr>
        </p:pic>
      </p:grpSp>
      <p:grpSp>
        <p:nvGrpSpPr>
          <p:cNvPr id="95" name="Ryhmä 94"/>
          <p:cNvGrpSpPr/>
          <p:nvPr/>
        </p:nvGrpSpPr>
        <p:grpSpPr>
          <a:xfrm>
            <a:off x="662359" y="3794178"/>
            <a:ext cx="432000" cy="433756"/>
            <a:chOff x="7111454" y="3200096"/>
            <a:chExt cx="432000" cy="433756"/>
          </a:xfrm>
        </p:grpSpPr>
        <p:sp>
          <p:nvSpPr>
            <p:cNvPr id="96" name="Ellipsi 95"/>
            <p:cNvSpPr/>
            <p:nvPr/>
          </p:nvSpPr>
          <p:spPr>
            <a:xfrm>
              <a:off x="7111454" y="320185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err="1" smtClean="0">
                  <a:solidFill>
                    <a:schemeClr val="bg2">
                      <a:lumMod val="50000"/>
                    </a:schemeClr>
                  </a:solidFill>
                </a:rPr>
                <a:t>THltk</a:t>
              </a:r>
              <a:endParaRPr lang="fi-FI" sz="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pic>
          <p:nvPicPr>
            <p:cNvPr id="97" name="Kuva 96"/>
            <p:cNvPicPr>
              <a:picLocks noChangeAspect="1"/>
            </p:cNvPicPr>
            <p:nvPr/>
          </p:nvPicPr>
          <p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183454" y="3200096"/>
              <a:ext cx="288000" cy="288000"/>
            </a:xfrm>
            <a:prstGeom prst="rect">
              <a:avLst/>
            </a:prstGeom>
          </p:spPr>
        </p:pic>
      </p:grpSp>
      <p:sp>
        <p:nvSpPr>
          <p:cNvPr id="98" name="Tekstiruutu 97"/>
          <p:cNvSpPr txBox="1"/>
          <p:nvPr/>
        </p:nvSpPr>
        <p:spPr>
          <a:xfrm>
            <a:off x="1094407" y="2219961"/>
            <a:ext cx="9573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Tavoitteita tukevien</a:t>
            </a:r>
          </a:p>
          <a:p>
            <a:r>
              <a:rPr lang="fi-FI" sz="700" dirty="0"/>
              <a:t>t</a:t>
            </a:r>
            <a:r>
              <a:rPr lang="fi-FI" sz="700" dirty="0" smtClean="0"/>
              <a:t>oimenpiteiden </a:t>
            </a:r>
          </a:p>
          <a:p>
            <a:r>
              <a:rPr lang="fi-FI" sz="700" dirty="0" smtClean="0"/>
              <a:t>suunnittelu</a:t>
            </a:r>
            <a:endParaRPr lang="fi-FI" sz="700" dirty="0"/>
          </a:p>
        </p:txBody>
      </p:sp>
      <p:sp>
        <p:nvSpPr>
          <p:cNvPr id="99" name="Tekstiruutu 98"/>
          <p:cNvSpPr txBox="1"/>
          <p:nvPr/>
        </p:nvSpPr>
        <p:spPr>
          <a:xfrm>
            <a:off x="1094407" y="2777878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Tietovarantojen</a:t>
            </a:r>
          </a:p>
          <a:p>
            <a:r>
              <a:rPr lang="fi-FI" sz="700" dirty="0" smtClean="0"/>
              <a:t>yhteentoimivuus</a:t>
            </a:r>
            <a:endParaRPr lang="fi-FI" sz="700" dirty="0"/>
          </a:p>
        </p:txBody>
      </p:sp>
      <p:sp>
        <p:nvSpPr>
          <p:cNvPr id="100" name="Tekstiruutu 99"/>
          <p:cNvSpPr txBox="1"/>
          <p:nvPr/>
        </p:nvSpPr>
        <p:spPr>
          <a:xfrm>
            <a:off x="1094407" y="3228958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Tietoturvallisuus ja</a:t>
            </a:r>
          </a:p>
          <a:p>
            <a:r>
              <a:rPr lang="fi-FI" sz="700" dirty="0" smtClean="0"/>
              <a:t>jatkuvuuden </a:t>
            </a:r>
          </a:p>
          <a:p>
            <a:r>
              <a:rPr lang="fi-FI" sz="700" dirty="0" smtClean="0"/>
              <a:t>varmistaminen</a:t>
            </a:r>
            <a:endParaRPr lang="fi-FI" sz="700" dirty="0"/>
          </a:p>
        </p:txBody>
      </p:sp>
      <p:sp>
        <p:nvSpPr>
          <p:cNvPr id="102" name="Ellipsi 101"/>
          <p:cNvSpPr/>
          <p:nvPr/>
        </p:nvSpPr>
        <p:spPr>
          <a:xfrm>
            <a:off x="662359" y="4371998"/>
            <a:ext cx="432000" cy="432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b="1" dirty="0" smtClean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04" name="Tekstiruutu 103"/>
          <p:cNvSpPr txBox="1"/>
          <p:nvPr/>
        </p:nvSpPr>
        <p:spPr>
          <a:xfrm>
            <a:off x="1094407" y="4487971"/>
            <a:ext cx="3850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Muut</a:t>
            </a:r>
            <a:endParaRPr lang="fi-FI" sz="700" dirty="0"/>
          </a:p>
        </p:txBody>
      </p:sp>
      <p:grpSp>
        <p:nvGrpSpPr>
          <p:cNvPr id="12" name="Ryhmä 11"/>
          <p:cNvGrpSpPr/>
          <p:nvPr/>
        </p:nvGrpSpPr>
        <p:grpSpPr>
          <a:xfrm>
            <a:off x="7596336" y="1563686"/>
            <a:ext cx="432000" cy="432000"/>
            <a:chOff x="8171828" y="714468"/>
            <a:chExt cx="432000" cy="432000"/>
          </a:xfrm>
        </p:grpSpPr>
        <p:sp>
          <p:nvSpPr>
            <p:cNvPr id="105" name="Ellipsi 104"/>
            <p:cNvSpPr/>
            <p:nvPr/>
          </p:nvSpPr>
          <p:spPr>
            <a:xfrm>
              <a:off x="8171828" y="714468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261828" y="824782"/>
              <a:ext cx="216000" cy="216000"/>
            </a:xfrm>
            <a:prstGeom prst="rect">
              <a:avLst/>
            </a:prstGeom>
          </p:spPr>
        </p:pic>
      </p:grpSp>
      <p:sp>
        <p:nvSpPr>
          <p:cNvPr id="107" name="Tekstiruutu 106"/>
          <p:cNvSpPr txBox="1"/>
          <p:nvPr/>
        </p:nvSpPr>
        <p:spPr>
          <a:xfrm>
            <a:off x="8028384" y="1651615"/>
            <a:ext cx="106150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err="1" smtClean="0"/>
              <a:t>TVT:n</a:t>
            </a:r>
            <a:r>
              <a:rPr lang="fi-FI" sz="700" dirty="0" smtClean="0"/>
              <a:t> hyödyntäminen</a:t>
            </a:r>
            <a:endParaRPr lang="fi-FI" sz="700" dirty="0"/>
          </a:p>
        </p:txBody>
      </p:sp>
      <p:sp>
        <p:nvSpPr>
          <p:cNvPr id="108" name="Tekstiruutu 107"/>
          <p:cNvSpPr txBox="1"/>
          <p:nvPr/>
        </p:nvSpPr>
        <p:spPr>
          <a:xfrm>
            <a:off x="8028384" y="2283718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Julkisten varojen käyttö /</a:t>
            </a:r>
          </a:p>
          <a:p>
            <a:r>
              <a:rPr lang="fi-FI" sz="700" dirty="0"/>
              <a:t>r</a:t>
            </a:r>
            <a:r>
              <a:rPr lang="fi-FI" sz="700" dirty="0" smtClean="0"/>
              <a:t>esurssien hankinta</a:t>
            </a:r>
            <a:endParaRPr lang="fi-FI" sz="700" dirty="0"/>
          </a:p>
        </p:txBody>
      </p:sp>
      <p:grpSp>
        <p:nvGrpSpPr>
          <p:cNvPr id="15" name="Ryhmä 14"/>
          <p:cNvGrpSpPr/>
          <p:nvPr/>
        </p:nvGrpSpPr>
        <p:grpSpPr>
          <a:xfrm>
            <a:off x="7596384" y="4011958"/>
            <a:ext cx="432000" cy="432000"/>
            <a:chOff x="6948264" y="699542"/>
            <a:chExt cx="432000" cy="432000"/>
          </a:xfrm>
        </p:grpSpPr>
        <p:sp>
          <p:nvSpPr>
            <p:cNvPr id="110" name="Ellipsi 109"/>
            <p:cNvSpPr/>
            <p:nvPr/>
          </p:nvSpPr>
          <p:spPr>
            <a:xfrm>
              <a:off x="6948264" y="69954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4" name="Kehänuoli 13"/>
            <p:cNvSpPr/>
            <p:nvPr/>
          </p:nvSpPr>
          <p:spPr>
            <a:xfrm>
              <a:off x="6984264" y="735542"/>
              <a:ext cx="360000" cy="3600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735528"/>
                <a:gd name="adj5" fmla="val 125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pic>
          <p:nvPicPr>
            <p:cNvPr id="111" name="Kuva 110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92264" y="843542"/>
              <a:ext cx="144000" cy="144000"/>
            </a:xfrm>
            <a:prstGeom prst="rect">
              <a:avLst/>
            </a:prstGeom>
          </p:spPr>
        </p:pic>
      </p:grpSp>
      <p:sp>
        <p:nvSpPr>
          <p:cNvPr id="112" name="Tekstiruutu 111"/>
          <p:cNvSpPr txBox="1"/>
          <p:nvPr/>
        </p:nvSpPr>
        <p:spPr>
          <a:xfrm>
            <a:off x="8028384" y="4099887"/>
            <a:ext cx="100059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Jatkuvuuden hallinta</a:t>
            </a:r>
            <a:endParaRPr lang="fi-FI" sz="700" dirty="0"/>
          </a:p>
        </p:txBody>
      </p:sp>
      <p:grpSp>
        <p:nvGrpSpPr>
          <p:cNvPr id="22" name="Ryhmä 21"/>
          <p:cNvGrpSpPr/>
          <p:nvPr/>
        </p:nvGrpSpPr>
        <p:grpSpPr>
          <a:xfrm>
            <a:off x="7596336" y="3435846"/>
            <a:ext cx="432000" cy="432000"/>
            <a:chOff x="7748736" y="555526"/>
            <a:chExt cx="432000" cy="432000"/>
          </a:xfrm>
        </p:grpSpPr>
        <p:sp>
          <p:nvSpPr>
            <p:cNvPr id="113" name="Ellipsi 112"/>
            <p:cNvSpPr/>
            <p:nvPr/>
          </p:nvSpPr>
          <p:spPr>
            <a:xfrm>
              <a:off x="7748736" y="555526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pic>
          <p:nvPicPr>
            <p:cNvPr id="114" name="Kuva 1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20736" y="627526"/>
              <a:ext cx="288000" cy="288000"/>
            </a:xfrm>
            <a:prstGeom prst="rect">
              <a:avLst/>
            </a:prstGeom>
          </p:spPr>
        </p:pic>
      </p:grpSp>
      <p:grpSp>
        <p:nvGrpSpPr>
          <p:cNvPr id="24" name="Ryhmä 23"/>
          <p:cNvGrpSpPr/>
          <p:nvPr/>
        </p:nvGrpSpPr>
        <p:grpSpPr>
          <a:xfrm>
            <a:off x="7596336" y="2859830"/>
            <a:ext cx="432000" cy="432000"/>
            <a:chOff x="7748736" y="771550"/>
            <a:chExt cx="432000" cy="432000"/>
          </a:xfrm>
        </p:grpSpPr>
        <p:sp>
          <p:nvSpPr>
            <p:cNvPr id="116" name="Ellipsi 115"/>
            <p:cNvSpPr/>
            <p:nvPr/>
          </p:nvSpPr>
          <p:spPr>
            <a:xfrm>
              <a:off x="7748736" y="77155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pic>
          <p:nvPicPr>
            <p:cNvPr id="115" name="Graphic 6" descr="Medical">
              <a:extLst>
                <a:ext uri="{FF2B5EF4-FFF2-40B4-BE49-F238E27FC236}">
                  <a16:creationId xmlns:a16="http://schemas.microsoft.com/office/drawing/2014/main" id="{F6AA1957-F260-4EB1-B849-977EC5F25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802736" y="825550"/>
              <a:ext cx="324000" cy="324000"/>
            </a:xfrm>
            <a:prstGeom prst="rect">
              <a:avLst/>
            </a:prstGeom>
          </p:spPr>
        </p:pic>
      </p:grpSp>
      <p:pic>
        <p:nvPicPr>
          <p:cNvPr id="26" name="Kuva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4048" y="1059630"/>
            <a:ext cx="449279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251520" y="1637354"/>
            <a:ext cx="2240342" cy="2808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grpSp>
        <p:nvGrpSpPr>
          <p:cNvPr id="8" name="Ryhmä 7"/>
          <p:cNvGrpSpPr/>
          <p:nvPr/>
        </p:nvGrpSpPr>
        <p:grpSpPr>
          <a:xfrm>
            <a:off x="2627784" y="1637426"/>
            <a:ext cx="5868000" cy="2808240"/>
            <a:chOff x="2915816" y="1203598"/>
            <a:chExt cx="5868000" cy="2808240"/>
          </a:xfrm>
        </p:grpSpPr>
        <p:sp>
          <p:nvSpPr>
            <p:cNvPr id="3" name="Suorakulmio 2"/>
            <p:cNvSpPr/>
            <p:nvPr/>
          </p:nvSpPr>
          <p:spPr>
            <a:xfrm>
              <a:off x="2915816" y="1203598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Tavoitteiden 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suunnittelu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6" name="Suorakulmio 105"/>
            <p:cNvSpPr/>
            <p:nvPr/>
          </p:nvSpPr>
          <p:spPr>
            <a:xfrm>
              <a:off x="2915816" y="1923590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Toimeenpanon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suunnittelu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8" name="Suorakulmio 107"/>
            <p:cNvSpPr/>
            <p:nvPr/>
          </p:nvSpPr>
          <p:spPr>
            <a:xfrm>
              <a:off x="2915816" y="2643670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Kehittämisen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ohjaus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27" name="Suorakulmio 126"/>
            <p:cNvSpPr/>
            <p:nvPr/>
          </p:nvSpPr>
          <p:spPr>
            <a:xfrm>
              <a:off x="2915816" y="3363838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Palvelu-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tuotannon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ohjaus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984808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Mitkä rakenteet osallistuvat informaatio tuottamiseen*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  <p:grpSp>
        <p:nvGrpSpPr>
          <p:cNvPr id="96" name="Ryhmä 95"/>
          <p:cNvGrpSpPr/>
          <p:nvPr/>
        </p:nvGrpSpPr>
        <p:grpSpPr>
          <a:xfrm>
            <a:off x="6639736" y="987574"/>
            <a:ext cx="432000" cy="433756"/>
            <a:chOff x="7111454" y="3200096"/>
            <a:chExt cx="432000" cy="433756"/>
          </a:xfrm>
        </p:grpSpPr>
        <p:sp>
          <p:nvSpPr>
            <p:cNvPr id="77" name="Ellipsi 76"/>
            <p:cNvSpPr/>
            <p:nvPr/>
          </p:nvSpPr>
          <p:spPr>
            <a:xfrm>
              <a:off x="7111454" y="320185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solidFill>
                    <a:schemeClr val="bg2">
                      <a:lumMod val="50000"/>
                    </a:schemeClr>
                  </a:solidFill>
                </a:rPr>
                <a:t>Ltk</a:t>
              </a:r>
              <a:endParaRPr lang="fi-FI" sz="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pic>
          <p:nvPicPr>
            <p:cNvPr id="82" name="Kuva 81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183454" y="3200096"/>
              <a:ext cx="288000" cy="288000"/>
            </a:xfrm>
            <a:prstGeom prst="rect">
              <a:avLst/>
            </a:prstGeom>
          </p:spPr>
        </p:pic>
      </p:grpSp>
      <p:grpSp>
        <p:nvGrpSpPr>
          <p:cNvPr id="85" name="Ryhmä 84"/>
          <p:cNvGrpSpPr/>
          <p:nvPr/>
        </p:nvGrpSpPr>
        <p:grpSpPr>
          <a:xfrm>
            <a:off x="4572048" y="2444307"/>
            <a:ext cx="432000" cy="432000"/>
            <a:chOff x="7020272" y="2139702"/>
            <a:chExt cx="432000" cy="432000"/>
          </a:xfrm>
        </p:grpSpPr>
        <p:sp>
          <p:nvSpPr>
            <p:cNvPr id="74" name="Ellipsi 73"/>
            <p:cNvSpPr/>
            <p:nvPr/>
          </p:nvSpPr>
          <p:spPr>
            <a:xfrm>
              <a:off x="7020272" y="21397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>
                  <a:solidFill>
                    <a:schemeClr val="accent4">
                      <a:lumMod val="75000"/>
                    </a:schemeClr>
                  </a:solidFill>
                </a:rPr>
                <a:t>K</a:t>
              </a:r>
              <a:r>
                <a:rPr lang="fi-FI" sz="800" dirty="0" smtClean="0">
                  <a:solidFill>
                    <a:schemeClr val="accent4">
                      <a:lumMod val="75000"/>
                    </a:schemeClr>
                  </a:solidFill>
                </a:rPr>
                <a:t>A</a:t>
              </a:r>
              <a:endParaRPr lang="fi-FI" sz="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84" name="Kuva 83"/>
            <p:cNvPicPr>
              <a:picLocks noChangeAspect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92272" y="2139734"/>
              <a:ext cx="288000" cy="288000"/>
            </a:xfrm>
            <a:prstGeom prst="rect">
              <a:avLst/>
            </a:prstGeom>
          </p:spPr>
        </p:pic>
      </p:grpSp>
      <p:grpSp>
        <p:nvGrpSpPr>
          <p:cNvPr id="87" name="Ryhmä 86"/>
          <p:cNvGrpSpPr/>
          <p:nvPr/>
        </p:nvGrpSpPr>
        <p:grpSpPr>
          <a:xfrm>
            <a:off x="5415624" y="1760945"/>
            <a:ext cx="432000" cy="432000"/>
            <a:chOff x="7668392" y="2499742"/>
            <a:chExt cx="432000" cy="432000"/>
          </a:xfrm>
        </p:grpSpPr>
        <p:sp>
          <p:nvSpPr>
            <p:cNvPr id="78" name="Ellipsi 77"/>
            <p:cNvSpPr/>
            <p:nvPr/>
          </p:nvSpPr>
          <p:spPr>
            <a:xfrm>
              <a:off x="7668392" y="249974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err="1" smtClean="0">
                  <a:solidFill>
                    <a:schemeClr val="accent6"/>
                  </a:solidFill>
                </a:rPr>
                <a:t>ITGov</a:t>
              </a:r>
              <a:endParaRPr lang="fi-FI" sz="800" dirty="0">
                <a:solidFill>
                  <a:schemeClr val="accent6"/>
                </a:solidFill>
              </a:endParaRPr>
            </a:p>
          </p:txBody>
        </p:sp>
        <p:pic>
          <p:nvPicPr>
            <p:cNvPr id="86" name="Kuva 85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740392" y="2499774"/>
              <a:ext cx="288000" cy="288000"/>
            </a:xfrm>
            <a:prstGeom prst="rect">
              <a:avLst/>
            </a:prstGeom>
          </p:spPr>
        </p:pic>
      </p:grpSp>
      <p:grpSp>
        <p:nvGrpSpPr>
          <p:cNvPr id="91" name="Ryhmä 90"/>
          <p:cNvGrpSpPr/>
          <p:nvPr/>
        </p:nvGrpSpPr>
        <p:grpSpPr>
          <a:xfrm>
            <a:off x="6341235" y="3869602"/>
            <a:ext cx="432000" cy="433919"/>
            <a:chOff x="7884416" y="2785855"/>
            <a:chExt cx="432000" cy="433919"/>
          </a:xfrm>
        </p:grpSpPr>
        <p:sp>
          <p:nvSpPr>
            <p:cNvPr id="79" name="Ellipsi 78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rgbClr val="00B0F0"/>
                  </a:solidFill>
                </a:rPr>
                <a:t>Tuotanto</a:t>
              </a:r>
              <a:endParaRPr lang="fi-FI" sz="700" dirty="0">
                <a:solidFill>
                  <a:srgbClr val="00B0F0"/>
                </a:solidFill>
              </a:endParaRPr>
            </a:p>
          </p:txBody>
        </p:sp>
        <p:pic>
          <p:nvPicPr>
            <p:cNvPr id="90" name="Kuva 89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56456" y="2785855"/>
              <a:ext cx="288000" cy="288000"/>
            </a:xfrm>
            <a:prstGeom prst="rect">
              <a:avLst/>
            </a:prstGeom>
          </p:spPr>
        </p:pic>
      </p:grpSp>
      <p:grpSp>
        <p:nvGrpSpPr>
          <p:cNvPr id="98" name="Ryhmä 97"/>
          <p:cNvGrpSpPr/>
          <p:nvPr/>
        </p:nvGrpSpPr>
        <p:grpSpPr>
          <a:xfrm>
            <a:off x="5415624" y="989282"/>
            <a:ext cx="432000" cy="432000"/>
            <a:chOff x="7308352" y="1347614"/>
            <a:chExt cx="432000" cy="432000"/>
          </a:xfrm>
        </p:grpSpPr>
        <p:sp>
          <p:nvSpPr>
            <p:cNvPr id="99" name="Ellipsi 98"/>
            <p:cNvSpPr/>
            <p:nvPr/>
          </p:nvSpPr>
          <p:spPr>
            <a:xfrm>
              <a:off x="7308352" y="134761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100" name="Graphic 8" descr="Team">
              <a:extLst>
                <a:ext uri="{FF2B5EF4-FFF2-40B4-BE49-F238E27FC236}">
                  <a16:creationId xmlns:a16="http://schemas.microsoft.com/office/drawing/2014/main" id="{04D7D754-7260-4CE9-83C5-CAFD0D3B1C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409636" y="1448898"/>
              <a:ext cx="229433" cy="229433"/>
            </a:xfrm>
            <a:prstGeom prst="rect">
              <a:avLst/>
            </a:prstGeom>
          </p:spPr>
        </p:pic>
      </p:grpSp>
      <p:sp>
        <p:nvSpPr>
          <p:cNvPr id="103" name="Tekstiruutu 102"/>
          <p:cNvSpPr txBox="1"/>
          <p:nvPr/>
        </p:nvSpPr>
        <p:spPr>
          <a:xfrm>
            <a:off x="882254" y="1853378"/>
            <a:ext cx="1537600" cy="1913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”Tietohallinto”</a:t>
            </a: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Kokonaisarkkitehtuuri</a:t>
            </a: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Kehittämisen ohjaus</a:t>
            </a: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</a:t>
            </a:r>
            <a:r>
              <a:rPr lang="fi-FI" sz="900" dirty="0">
                <a:latin typeface="Arial Narrow" panose="020B0606020202030204" pitchFamily="34" charset="0"/>
              </a:rPr>
              <a:t>Toimittajayhteistyö / hankinnat</a:t>
            </a:r>
            <a:endParaRPr lang="fi-FI" sz="900" dirty="0" smtClean="0">
              <a:latin typeface="Arial Narrow" panose="020B0606020202030204" pitchFamily="34" charset="0"/>
            </a:endParaRP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Palvelutuotannon ohjaus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grpSp>
        <p:nvGrpSpPr>
          <p:cNvPr id="128" name="Ryhmä 127"/>
          <p:cNvGrpSpPr/>
          <p:nvPr/>
        </p:nvGrpSpPr>
        <p:grpSpPr>
          <a:xfrm>
            <a:off x="5991712" y="989282"/>
            <a:ext cx="432000" cy="432000"/>
            <a:chOff x="7380360" y="2931838"/>
            <a:chExt cx="432000" cy="432000"/>
          </a:xfrm>
        </p:grpSpPr>
        <p:sp>
          <p:nvSpPr>
            <p:cNvPr id="129" name="Ellipsi 128"/>
            <p:cNvSpPr/>
            <p:nvPr/>
          </p:nvSpPr>
          <p:spPr>
            <a:xfrm>
              <a:off x="7380360" y="2931838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130" name="Graphic 12" descr="Money">
              <a:extLst>
                <a:ext uri="{FF2B5EF4-FFF2-40B4-BE49-F238E27FC236}">
                  <a16:creationId xmlns:a16="http://schemas.microsoft.com/office/drawing/2014/main" id="{1C71C87C-F5A5-464E-AA1E-B04087369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434360" y="2985838"/>
              <a:ext cx="324000" cy="324000"/>
            </a:xfrm>
            <a:prstGeom prst="rect">
              <a:avLst/>
            </a:prstGeom>
          </p:spPr>
        </p:pic>
      </p:grpSp>
      <p:grpSp>
        <p:nvGrpSpPr>
          <p:cNvPr id="131" name="Ryhmä 130"/>
          <p:cNvGrpSpPr/>
          <p:nvPr/>
        </p:nvGrpSpPr>
        <p:grpSpPr>
          <a:xfrm>
            <a:off x="4767528" y="989282"/>
            <a:ext cx="432000" cy="432000"/>
            <a:chOff x="7532760" y="3651918"/>
            <a:chExt cx="432000" cy="432000"/>
          </a:xfrm>
        </p:grpSpPr>
        <p:sp>
          <p:nvSpPr>
            <p:cNvPr id="132" name="Ellipsi 131"/>
            <p:cNvSpPr/>
            <p:nvPr/>
          </p:nvSpPr>
          <p:spPr>
            <a:xfrm>
              <a:off x="7532760" y="3651918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133" name="Graphic 18" descr="City">
              <a:extLst>
                <a:ext uri="{FF2B5EF4-FFF2-40B4-BE49-F238E27FC236}">
                  <a16:creationId xmlns:a16="http://schemas.microsoft.com/office/drawing/2014/main" id="{75CC4C28-E4FD-4C78-81D3-0C3C8E0E3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586760" y="3705918"/>
              <a:ext cx="324000" cy="324000"/>
            </a:xfrm>
            <a:prstGeom prst="rect">
              <a:avLst/>
            </a:prstGeom>
          </p:spPr>
        </p:pic>
      </p:grpSp>
      <p:grpSp>
        <p:nvGrpSpPr>
          <p:cNvPr id="134" name="Ryhmä 133"/>
          <p:cNvGrpSpPr/>
          <p:nvPr/>
        </p:nvGrpSpPr>
        <p:grpSpPr>
          <a:xfrm>
            <a:off x="5436120" y="3149522"/>
            <a:ext cx="432000" cy="432000"/>
            <a:chOff x="7325072" y="3219870"/>
            <a:chExt cx="432000" cy="432000"/>
          </a:xfrm>
        </p:grpSpPr>
        <p:sp>
          <p:nvSpPr>
            <p:cNvPr id="135" name="Ellipsi 134"/>
            <p:cNvSpPr/>
            <p:nvPr/>
          </p:nvSpPr>
          <p:spPr>
            <a:xfrm>
              <a:off x="7325072" y="321987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accent2"/>
                  </a:solidFill>
                </a:rPr>
                <a:t>Hankkeet</a:t>
              </a:r>
              <a:endParaRPr lang="fi-FI" sz="700" dirty="0">
                <a:solidFill>
                  <a:schemeClr val="accent2"/>
                </a:solidFill>
              </a:endParaRPr>
            </a:p>
          </p:txBody>
        </p:sp>
        <p:pic>
          <p:nvPicPr>
            <p:cNvPr id="136" name="Kuva 135"/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397072" y="3237816"/>
              <a:ext cx="288000" cy="288000"/>
            </a:xfrm>
            <a:prstGeom prst="rect">
              <a:avLst/>
            </a:prstGeom>
          </p:spPr>
        </p:pic>
      </p:grpSp>
      <p:grpSp>
        <p:nvGrpSpPr>
          <p:cNvPr id="140" name="Ryhmä 139"/>
          <p:cNvGrpSpPr/>
          <p:nvPr/>
        </p:nvGrpSpPr>
        <p:grpSpPr>
          <a:xfrm>
            <a:off x="5436120" y="3869602"/>
            <a:ext cx="432000" cy="433919"/>
            <a:chOff x="7884416" y="2785855"/>
            <a:chExt cx="432000" cy="433919"/>
          </a:xfrm>
        </p:grpSpPr>
        <p:sp>
          <p:nvSpPr>
            <p:cNvPr id="141" name="Ellipsi 140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rgbClr val="00B0F0"/>
                  </a:solidFill>
                </a:rPr>
                <a:t>Palvelut</a:t>
              </a:r>
              <a:endParaRPr lang="fi-FI" sz="700" dirty="0">
                <a:solidFill>
                  <a:srgbClr val="00B0F0"/>
                </a:solidFill>
              </a:endParaRPr>
            </a:p>
          </p:txBody>
        </p:sp>
        <p:pic>
          <p:nvPicPr>
            <p:cNvPr id="142" name="Kuva 141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56416" y="2785855"/>
              <a:ext cx="288000" cy="288000"/>
            </a:xfrm>
            <a:prstGeom prst="rect">
              <a:avLst/>
            </a:prstGeom>
          </p:spPr>
        </p:pic>
      </p:grpSp>
      <p:cxnSp>
        <p:nvCxnSpPr>
          <p:cNvPr id="181" name="Suora yhdysviiva 180"/>
          <p:cNvCxnSpPr/>
          <p:nvPr/>
        </p:nvCxnSpPr>
        <p:spPr>
          <a:xfrm>
            <a:off x="5631624" y="1421282"/>
            <a:ext cx="0" cy="33969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uora yhdysviiva 183"/>
          <p:cNvCxnSpPr>
            <a:stCxn id="129" idx="3"/>
            <a:endCxn id="86" idx="0"/>
          </p:cNvCxnSpPr>
          <p:nvPr/>
        </p:nvCxnSpPr>
        <p:spPr>
          <a:xfrm flipH="1">
            <a:off x="5631624" y="1358017"/>
            <a:ext cx="423353" cy="40296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uora yhdysviiva 187"/>
          <p:cNvCxnSpPr>
            <a:stCxn id="132" idx="5"/>
            <a:endCxn id="86" idx="0"/>
          </p:cNvCxnSpPr>
          <p:nvPr/>
        </p:nvCxnSpPr>
        <p:spPr>
          <a:xfrm>
            <a:off x="5136263" y="1358017"/>
            <a:ext cx="495361" cy="40296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Ryhmä 94"/>
          <p:cNvGrpSpPr/>
          <p:nvPr/>
        </p:nvGrpSpPr>
        <p:grpSpPr>
          <a:xfrm>
            <a:off x="7061315" y="3149522"/>
            <a:ext cx="432000" cy="433770"/>
            <a:chOff x="8036816" y="3506132"/>
            <a:chExt cx="432000" cy="433770"/>
          </a:xfrm>
        </p:grpSpPr>
        <p:sp>
          <p:nvSpPr>
            <p:cNvPr id="80" name="Ellipsi 79"/>
            <p:cNvSpPr/>
            <p:nvPr/>
          </p:nvSpPr>
          <p:spPr>
            <a:xfrm>
              <a:off x="8036816" y="35079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err="1" smtClean="0">
                  <a:solidFill>
                    <a:schemeClr val="tx2"/>
                  </a:solidFill>
                </a:rPr>
                <a:t>Titu</a:t>
              </a:r>
              <a:endParaRPr lang="fi-FI" sz="700" dirty="0">
                <a:solidFill>
                  <a:schemeClr val="tx2"/>
                </a:solidFill>
              </a:endParaRPr>
            </a:p>
          </p:txBody>
        </p:sp>
        <p:pic>
          <p:nvPicPr>
            <p:cNvPr id="94" name="Kuva 93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108816" y="3506132"/>
              <a:ext cx="288000" cy="288000"/>
            </a:xfrm>
            <a:prstGeom prst="rect">
              <a:avLst/>
            </a:prstGeom>
          </p:spPr>
        </p:pic>
      </p:grpSp>
      <p:sp>
        <p:nvSpPr>
          <p:cNvPr id="220" name="Tekstiruutu 219"/>
          <p:cNvSpPr txBox="1"/>
          <p:nvPr/>
        </p:nvSpPr>
        <p:spPr>
          <a:xfrm>
            <a:off x="3552258" y="1061290"/>
            <a:ext cx="1143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i="1" spc="300" dirty="0" smtClean="0"/>
              <a:t>Asiakkaat</a:t>
            </a:r>
            <a:endParaRPr lang="fi-FI" sz="1100" i="1" spc="300" dirty="0"/>
          </a:p>
        </p:txBody>
      </p:sp>
      <p:sp>
        <p:nvSpPr>
          <p:cNvPr id="5" name="Tekstiruutu 4"/>
          <p:cNvSpPr txBox="1"/>
          <p:nvPr/>
        </p:nvSpPr>
        <p:spPr>
          <a:xfrm>
            <a:off x="5847648" y="1637354"/>
            <a:ext cx="146065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MMM digikehityksen koordinointiryhmä</a:t>
            </a:r>
          </a:p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Digitalisaation johtoryhmä (TEM)</a:t>
            </a:r>
          </a:p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Alueellisen tietohallinnon ohjausryhmä</a:t>
            </a:r>
          </a:p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SVT-neuvottelukunta</a:t>
            </a:r>
          </a:p>
          <a:p>
            <a:endParaRPr lang="fi-FI" sz="7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7" name="Tekstiruutu 96"/>
          <p:cNvSpPr txBox="1"/>
          <p:nvPr/>
        </p:nvSpPr>
        <p:spPr>
          <a:xfrm>
            <a:off x="3335891" y="2285426"/>
            <a:ext cx="1164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JHKA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Valtion talous/HR KA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M3A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Terveyden ja hyvinvoinnin KA</a:t>
            </a:r>
          </a:p>
          <a:p>
            <a:pPr algn="r"/>
            <a:r>
              <a:rPr lang="fi-FI" sz="700" dirty="0" err="1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Sote</a:t>
            </a:r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 KA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Ryyti (YM)</a:t>
            </a:r>
          </a:p>
          <a:p>
            <a:pPr algn="r"/>
            <a:endParaRPr lang="fi-FI" sz="700" dirty="0" smtClean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endParaRPr lang="fi-FI" sz="700" dirty="0" smtClean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1" name="Tekstiruutu 100"/>
          <p:cNvSpPr txBox="1"/>
          <p:nvPr/>
        </p:nvSpPr>
        <p:spPr>
          <a:xfrm>
            <a:off x="6804248" y="3884444"/>
            <a:ext cx="845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Valtorin asiakas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Tuve asiakas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Palkeiden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2" name="Tekstiruutu 101"/>
          <p:cNvSpPr txBox="1"/>
          <p:nvPr/>
        </p:nvSpPr>
        <p:spPr>
          <a:xfrm>
            <a:off x="4031672" y="3869602"/>
            <a:ext cx="13324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Suomi.fi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ohry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Sähköisen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tietohallinnonnvk</a:t>
            </a:r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 (STM)</a:t>
            </a:r>
          </a:p>
          <a:p>
            <a:pPr algn="r"/>
            <a:endParaRPr lang="fi-FI" sz="7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4" name="Tekstiruutu 103"/>
          <p:cNvSpPr txBox="1"/>
          <p:nvPr/>
        </p:nvSpPr>
        <p:spPr>
          <a:xfrm>
            <a:off x="3854364" y="3005506"/>
            <a:ext cx="1509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Digiarkeen </a:t>
            </a:r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Auroran valmisteluryhmä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Valtionavustusten kehittäminen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Vaaka-hankkeen seuranta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Hetu-uudistuksen valmistelu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Tulorekisterin perustamishanke</a:t>
            </a:r>
          </a:p>
        </p:txBody>
      </p:sp>
      <p:sp>
        <p:nvSpPr>
          <p:cNvPr id="105" name="Tekstiruutu 104"/>
          <p:cNvSpPr txBox="1"/>
          <p:nvPr/>
        </p:nvSpPr>
        <p:spPr>
          <a:xfrm>
            <a:off x="7524328" y="3077514"/>
            <a:ext cx="10631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VAHTI</a:t>
            </a:r>
          </a:p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VM </a:t>
            </a:r>
            <a:r>
              <a:rPr lang="fi-FI" sz="7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titu</a:t>
            </a:r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-ryhmä</a:t>
            </a:r>
          </a:p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MMM </a:t>
            </a:r>
            <a:r>
              <a:rPr lang="fi-FI" sz="7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digiturvalisuusryhmä</a:t>
            </a:r>
            <a:endParaRPr lang="fi-FI" sz="7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MK3</a:t>
            </a:r>
          </a:p>
          <a:p>
            <a:endParaRPr lang="fi-FI" sz="7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endParaRPr lang="fi-FI" sz="7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07" name="Ryhmä 106"/>
          <p:cNvGrpSpPr/>
          <p:nvPr/>
        </p:nvGrpSpPr>
        <p:grpSpPr>
          <a:xfrm>
            <a:off x="7168051" y="2429442"/>
            <a:ext cx="432000" cy="443540"/>
            <a:chOff x="7172672" y="2704274"/>
            <a:chExt cx="432000" cy="443540"/>
          </a:xfrm>
        </p:grpSpPr>
        <p:sp>
          <p:nvSpPr>
            <p:cNvPr id="109" name="Ellipsi 108"/>
            <p:cNvSpPr/>
            <p:nvPr/>
          </p:nvSpPr>
          <p:spPr>
            <a:xfrm>
              <a:off x="7172672" y="271581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Hankinnat</a:t>
              </a:r>
            </a:p>
          </p:txBody>
        </p:sp>
        <p:pic>
          <p:nvPicPr>
            <p:cNvPr id="110" name="Kuva 109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244680" y="2704274"/>
              <a:ext cx="288000" cy="288000"/>
            </a:xfrm>
            <a:prstGeom prst="rect">
              <a:avLst/>
            </a:prstGeom>
          </p:spPr>
        </p:pic>
      </p:grpSp>
      <p:sp>
        <p:nvSpPr>
          <p:cNvPr id="111" name="Tekstiruutu 110"/>
          <p:cNvSpPr txBox="1"/>
          <p:nvPr/>
        </p:nvSpPr>
        <p:spPr>
          <a:xfrm>
            <a:off x="7573397" y="2429442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Hankinta-Suomi</a:t>
            </a:r>
          </a:p>
          <a:p>
            <a:endParaRPr lang="fi-FI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fi-FI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fi-FI" sz="7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12" name="Ryhmä 111"/>
          <p:cNvGrpSpPr/>
          <p:nvPr/>
        </p:nvGrpSpPr>
        <p:grpSpPr>
          <a:xfrm>
            <a:off x="5436096" y="2429442"/>
            <a:ext cx="432000" cy="432000"/>
            <a:chOff x="7325072" y="3219870"/>
            <a:chExt cx="432000" cy="432000"/>
          </a:xfrm>
        </p:grpSpPr>
        <p:sp>
          <p:nvSpPr>
            <p:cNvPr id="113" name="Ellipsi 112"/>
            <p:cNvSpPr/>
            <p:nvPr/>
          </p:nvSpPr>
          <p:spPr>
            <a:xfrm>
              <a:off x="7325072" y="321987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accent2"/>
                  </a:solidFill>
                </a:rPr>
                <a:t>Salkku</a:t>
              </a:r>
              <a:endParaRPr lang="fi-FI" sz="700" dirty="0">
                <a:solidFill>
                  <a:schemeClr val="accent2"/>
                </a:solidFill>
              </a:endParaRPr>
            </a:p>
          </p:txBody>
        </p:sp>
        <p:pic>
          <p:nvPicPr>
            <p:cNvPr id="114" name="Kuva 113"/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397072" y="3237816"/>
              <a:ext cx="288000" cy="288000"/>
            </a:xfrm>
            <a:prstGeom prst="rect">
              <a:avLst/>
            </a:prstGeom>
          </p:spPr>
        </p:pic>
      </p:grpSp>
      <p:sp>
        <p:nvSpPr>
          <p:cNvPr id="115" name="Tekstiruutu 114"/>
          <p:cNvSpPr txBox="1"/>
          <p:nvPr/>
        </p:nvSpPr>
        <p:spPr>
          <a:xfrm>
            <a:off x="5896920" y="2449130"/>
            <a:ext cx="1180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AluePMO</a:t>
            </a:r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(TEM)</a:t>
            </a:r>
          </a:p>
          <a:p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6" name="Tekstiruutu 115"/>
          <p:cNvSpPr txBox="1"/>
          <p:nvPr/>
        </p:nvSpPr>
        <p:spPr>
          <a:xfrm>
            <a:off x="3831425" y="1565346"/>
            <a:ext cx="14782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Juhta</a:t>
            </a:r>
          </a:p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Tietokeko</a:t>
            </a:r>
          </a:p>
          <a:p>
            <a:pPr algn="r"/>
            <a:r>
              <a:rPr lang="fi-FI" sz="7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Htiko</a:t>
            </a:r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(VM)</a:t>
            </a:r>
          </a:p>
          <a:p>
            <a:pPr algn="r"/>
            <a:r>
              <a:rPr lang="fi-FI" sz="7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Mitko</a:t>
            </a:r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(MMM)</a:t>
            </a:r>
          </a:p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Tietohallinnon koordinointiryhmä (STM)</a:t>
            </a:r>
          </a:p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Tietohallinnon yhteistyöryhmä (YM)</a:t>
            </a:r>
            <a:endParaRPr lang="fi-FI" sz="7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Tekstiruutu 116"/>
          <p:cNvSpPr txBox="1"/>
          <p:nvPr/>
        </p:nvSpPr>
        <p:spPr>
          <a:xfrm>
            <a:off x="5870588" y="3005506"/>
            <a:ext cx="1509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Hyteairo</a:t>
            </a:r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EESSI-työryhmä</a:t>
            </a:r>
          </a:p>
          <a:p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Kanta-projektien </a:t>
            </a:r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ohry</a:t>
            </a:r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SAPA-ohjausryhmä</a:t>
            </a:r>
          </a:p>
          <a:p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5256088" y="1637354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6" name="Suorakulmio 75"/>
          <p:cNvSpPr/>
          <p:nvPr/>
        </p:nvSpPr>
        <p:spPr>
          <a:xfrm>
            <a:off x="4445992" y="2321442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1" name="Suorakulmio 80"/>
          <p:cNvSpPr/>
          <p:nvPr/>
        </p:nvSpPr>
        <p:spPr>
          <a:xfrm>
            <a:off x="7884368" y="3113530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3" name="Suorakulmio 82"/>
          <p:cNvSpPr/>
          <p:nvPr/>
        </p:nvSpPr>
        <p:spPr>
          <a:xfrm>
            <a:off x="503992" y="3941610"/>
            <a:ext cx="1691544" cy="2768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i="1" dirty="0" smtClean="0">
                <a:solidFill>
                  <a:sysClr val="windowText" lastClr="000000"/>
                </a:solidFill>
              </a:rPr>
              <a:t>Tuottaa ohjauksessa käytettävää informaatiota</a:t>
            </a:r>
            <a:endParaRPr lang="fi-FI" sz="700" i="1" dirty="0">
              <a:solidFill>
                <a:sysClr val="windowText" lastClr="000000"/>
              </a:solidFill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2361" y="1853378"/>
            <a:ext cx="437231" cy="1854026"/>
          </a:xfrm>
          <a:prstGeom prst="rect">
            <a:avLst/>
          </a:prstGeom>
        </p:spPr>
      </p:pic>
      <p:sp>
        <p:nvSpPr>
          <p:cNvPr id="11" name="Tekstiruutu 10"/>
          <p:cNvSpPr txBox="1"/>
          <p:nvPr/>
        </p:nvSpPr>
        <p:spPr>
          <a:xfrm>
            <a:off x="683568" y="4578682"/>
            <a:ext cx="75298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i-FI" sz="1200" dirty="0" smtClean="0"/>
              <a:t>* Esimerkki muodostettu työssä kerätystä Excelistä (suuntaa-antava, ei tyhjentävä) </a:t>
            </a:r>
            <a:endParaRPr lang="fi-FI" sz="1200" dirty="0"/>
          </a:p>
        </p:txBody>
      </p:sp>
      <p:sp>
        <p:nvSpPr>
          <p:cNvPr id="88" name="Suorakulmio 87"/>
          <p:cNvSpPr/>
          <p:nvPr/>
        </p:nvSpPr>
        <p:spPr>
          <a:xfrm>
            <a:off x="4445992" y="2644446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9" name="Suorakulmio 88"/>
          <p:cNvSpPr/>
          <p:nvPr/>
        </p:nvSpPr>
        <p:spPr>
          <a:xfrm>
            <a:off x="4445992" y="2752114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92" name="Suorakulmio 91"/>
          <p:cNvSpPr/>
          <p:nvPr/>
        </p:nvSpPr>
        <p:spPr>
          <a:xfrm>
            <a:off x="4445992" y="2429110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93" name="Suorakulmio 92"/>
          <p:cNvSpPr/>
          <p:nvPr/>
        </p:nvSpPr>
        <p:spPr>
          <a:xfrm>
            <a:off x="4445992" y="2536778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18" name="Suorakulmio 117"/>
          <p:cNvSpPr/>
          <p:nvPr/>
        </p:nvSpPr>
        <p:spPr>
          <a:xfrm>
            <a:off x="4445992" y="2859782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253131"/>
            <a:ext cx="8099560" cy="662435"/>
          </a:xfrm>
        </p:spPr>
        <p:txBody>
          <a:bodyPr>
            <a:normAutofit fontScale="90000"/>
          </a:bodyPr>
          <a:lstStyle/>
          <a:p>
            <a:r>
              <a:rPr lang="fi-FI" dirty="0"/>
              <a:t>Tehtäväpohja: ohjausta </a:t>
            </a:r>
            <a:r>
              <a:rPr lang="fi-FI" dirty="0" smtClean="0"/>
              <a:t>tukevan informaation tuotantovastuut?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23</a:t>
            </a:fld>
            <a:endParaRPr lang="fi-FI"/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119355"/>
              </p:ext>
            </p:extLst>
          </p:nvPr>
        </p:nvGraphicFramePr>
        <p:xfrm>
          <a:off x="539552" y="987574"/>
          <a:ext cx="7776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64933315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03802205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076092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5369663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9559365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563124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SAAVUTTAMISTA TUKEVA INFORMAATIO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29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 käytäntö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Tekninen eritelmä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 / soveltaja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138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Tavoitteiden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6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Toimeenpanon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suunnittelu</a:t>
                      </a: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56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Kehittämisen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213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9288"/>
                  </a:ext>
                </a:extLst>
              </a:tr>
            </a:tbl>
          </a:graphicData>
        </a:graphic>
      </p:graphicFrame>
      <p:sp>
        <p:nvSpPr>
          <p:cNvPr id="8" name="Ellipsi 7"/>
          <p:cNvSpPr/>
          <p:nvPr/>
        </p:nvSpPr>
        <p:spPr>
          <a:xfrm>
            <a:off x="6859596" y="1923678"/>
            <a:ext cx="1440160" cy="1285335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>
                <a:solidFill>
                  <a:schemeClr val="tx2"/>
                </a:solidFill>
              </a:rPr>
              <a:t>&lt; </a:t>
            </a:r>
            <a:r>
              <a:rPr lang="fi-FI" sz="1000" dirty="0" smtClean="0">
                <a:solidFill>
                  <a:schemeClr val="tx2"/>
                </a:solidFill>
              </a:rPr>
              <a:t>Orgaani / rakenne &gt;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9" name="Ellipsi 8"/>
          <p:cNvSpPr/>
          <p:nvPr/>
        </p:nvSpPr>
        <p:spPr>
          <a:xfrm>
            <a:off x="6843800" y="2612958"/>
            <a:ext cx="1440160" cy="1285335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>
                <a:solidFill>
                  <a:schemeClr val="tx2"/>
                </a:solidFill>
              </a:rPr>
              <a:t>&lt; </a:t>
            </a:r>
            <a:r>
              <a:rPr lang="fi-FI" sz="1000" dirty="0" smtClean="0">
                <a:solidFill>
                  <a:schemeClr val="tx2"/>
                </a:solidFill>
              </a:rPr>
              <a:t>Orgaani / rakenne &gt;</a:t>
            </a:r>
            <a:endParaRPr lang="fi-FI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253131"/>
            <a:ext cx="7380376" cy="662435"/>
          </a:xfrm>
        </p:spPr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  <p:graphicFrame>
        <p:nvGraphicFramePr>
          <p:cNvPr id="14" name="Taulukko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913951"/>
              </p:ext>
            </p:extLst>
          </p:nvPr>
        </p:nvGraphicFramePr>
        <p:xfrm>
          <a:off x="539552" y="987574"/>
          <a:ext cx="7776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64933315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038022055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0760924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05369663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9559365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563124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TAVOITTEEN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SAAVUTTAMISTA TUKEVA INFORMAATIO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8829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Ohjausväline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Linjaus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Hyvä käytäntö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Tekninen eritelmä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Asiakas / soveltaja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Tavoite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81381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Tavoitteiden suunnittelu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036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Toimeenpanon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suunnittelu</a:t>
                      </a:r>
                      <a:endParaRPr lang="fi-FI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056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Kehittämisen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72134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Palvelutuotannon</a:t>
                      </a:r>
                      <a:r>
                        <a:rPr lang="fi-FI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ohjaus</a:t>
                      </a:r>
                      <a:endParaRPr lang="fi-FI" sz="10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D9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549288"/>
                  </a:ext>
                </a:extLst>
              </a:tr>
            </a:tbl>
          </a:graphicData>
        </a:graphic>
      </p:graphicFrame>
      <p:sp>
        <p:nvSpPr>
          <p:cNvPr id="7" name="Ellipsi 6"/>
          <p:cNvSpPr/>
          <p:nvPr/>
        </p:nvSpPr>
        <p:spPr>
          <a:xfrm>
            <a:off x="3059832" y="1707654"/>
            <a:ext cx="1584176" cy="151216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Julkisen hallinnon </a:t>
            </a:r>
            <a:r>
              <a:rPr lang="fi-FI" sz="1000" dirty="0" err="1" smtClean="0">
                <a:solidFill>
                  <a:schemeClr val="tx2"/>
                </a:solidFill>
              </a:rPr>
              <a:t>kokonais</a:t>
            </a:r>
            <a:r>
              <a:rPr lang="fi-FI" sz="1000" dirty="0" smtClean="0">
                <a:solidFill>
                  <a:schemeClr val="tx2"/>
                </a:solidFill>
              </a:rPr>
              <a:t>-arkkitehtuuri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8" name="Taitettu kulma 7"/>
          <p:cNvSpPr/>
          <p:nvPr/>
        </p:nvSpPr>
        <p:spPr>
          <a:xfrm>
            <a:off x="4932040" y="3219822"/>
            <a:ext cx="792088" cy="576064"/>
          </a:xfrm>
          <a:prstGeom prst="foldedCorner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Mitä informaatiota</a:t>
            </a:r>
            <a:endParaRPr lang="fi-FI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aitettu kulma 8"/>
          <p:cNvSpPr/>
          <p:nvPr/>
        </p:nvSpPr>
        <p:spPr>
          <a:xfrm>
            <a:off x="6228184" y="3219822"/>
            <a:ext cx="792088" cy="576064"/>
          </a:xfrm>
          <a:prstGeom prst="foldedCorner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Kenelle</a:t>
            </a:r>
            <a:endParaRPr lang="fi-FI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aitettu kulma 9"/>
          <p:cNvSpPr/>
          <p:nvPr/>
        </p:nvSpPr>
        <p:spPr>
          <a:xfrm>
            <a:off x="7380312" y="3219822"/>
            <a:ext cx="792088" cy="576064"/>
          </a:xfrm>
          <a:prstGeom prst="foldedCorner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Miksi</a:t>
            </a:r>
            <a:endParaRPr lang="fi-FI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1" name="Suora nuoliyhdysviiva 10"/>
          <p:cNvCxnSpPr>
            <a:stCxn id="8" idx="3"/>
            <a:endCxn id="9" idx="1"/>
          </p:cNvCxnSpPr>
          <p:nvPr/>
        </p:nvCxnSpPr>
        <p:spPr>
          <a:xfrm>
            <a:off x="5724128" y="3507854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>
            <a:stCxn id="9" idx="3"/>
            <a:endCxn id="10" idx="1"/>
          </p:cNvCxnSpPr>
          <p:nvPr/>
        </p:nvCxnSpPr>
        <p:spPr>
          <a:xfrm>
            <a:off x="7020272" y="350785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i 5"/>
          <p:cNvSpPr/>
          <p:nvPr/>
        </p:nvSpPr>
        <p:spPr>
          <a:xfrm>
            <a:off x="4798863" y="3075806"/>
            <a:ext cx="1069281" cy="894996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Tieto-alueet</a:t>
            </a:r>
            <a:endParaRPr lang="fi-FI" sz="1000" dirty="0">
              <a:solidFill>
                <a:schemeClr val="tx2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>
            <a:off x="4067944" y="2355726"/>
            <a:ext cx="863664" cy="2231848"/>
          </a:xfrm>
          <a:prstGeom prst="ellipse">
            <a:avLst/>
          </a:prstGeom>
          <a:solidFill>
            <a:schemeClr val="bg1">
              <a:alpha val="75000"/>
            </a:schemeClr>
          </a:solidFill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Tiedonhallinta-</a:t>
            </a:r>
          </a:p>
          <a:p>
            <a:pPr algn="ctr"/>
            <a:r>
              <a:rPr lang="fi-FI" sz="1000" dirty="0" smtClean="0">
                <a:solidFill>
                  <a:schemeClr val="tx2"/>
                </a:solidFill>
              </a:rPr>
              <a:t>lautakunta</a:t>
            </a:r>
            <a:endParaRPr lang="fi-FI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Seuraavaan kokoukseen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161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Toiminnassa ja tiedonhallinnassa tarvittavan informaation tarkentaminen työpajan tuotosten pohjalta</a:t>
            </a:r>
          </a:p>
          <a:p>
            <a:pPr lvl="1"/>
            <a:r>
              <a:rPr lang="fi-FI" dirty="0" smtClean="0"/>
              <a:t>Mitä informaatiota, kenelle ja miksi</a:t>
            </a:r>
          </a:p>
          <a:p>
            <a:r>
              <a:rPr lang="fi-FI" dirty="0" smtClean="0"/>
              <a:t>Oman organisaation / sidosryhmien näkemykset informaation tuotantoprosesseista </a:t>
            </a:r>
          </a:p>
          <a:p>
            <a:pPr lvl="1"/>
            <a:r>
              <a:rPr lang="fi-FI" dirty="0" smtClean="0"/>
              <a:t>Mitä, kenellä ja mikä olisi paras prosessi informaation tuottamiseen</a:t>
            </a:r>
          </a:p>
          <a:p>
            <a:pPr lvl="1"/>
            <a:r>
              <a:rPr lang="fi-FI" dirty="0" smtClean="0"/>
              <a:t>Mikä informaatiosta tulisi olla yhteistä ja mikä ei?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24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</a:p>
          <a:p>
            <a:r>
              <a:rPr lang="fi-FI" smtClean="0"/>
              <a:t>Titteli loremipsum dolores sitamet</a:t>
            </a:r>
          </a:p>
          <a:p>
            <a:r>
              <a:rPr lang="fi-FI" smtClean="0"/>
              <a:t>Puh. 0295 16001 (vaihde)</a:t>
            </a:r>
          </a:p>
          <a:p>
            <a:r>
              <a:rPr lang="fi-FI" smtClean="0"/>
              <a:t>Lisätieto: etunimi.sukunimi@vm.fi</a:t>
            </a:r>
          </a:p>
          <a:p>
            <a:r>
              <a:rPr lang="fi-FI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yöristetty suorakulmio 11"/>
          <p:cNvSpPr/>
          <p:nvPr/>
        </p:nvSpPr>
        <p:spPr>
          <a:xfrm>
            <a:off x="684376" y="844030"/>
            <a:ext cx="7560032" cy="4103984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Julkisuuslaki: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Salassapito ja tiedonsaantioikeus viranomaisen asiakirjoihin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971336" y="1456478"/>
            <a:ext cx="6984232" cy="338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1200" dirty="0">
              <a:solidFill>
                <a:sysClr val="windowText" lastClr="000000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51470"/>
            <a:ext cx="8352928" cy="786332"/>
          </a:xfrm>
        </p:spPr>
        <p:txBody>
          <a:bodyPr>
            <a:normAutofit/>
          </a:bodyPr>
          <a:lstStyle/>
          <a:p>
            <a:r>
              <a:rPr lang="fi-FI" dirty="0" smtClean="0"/>
              <a:t>Tehtävän tavoitteet ja rajaus  / lainsäädäntö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  <p:sp>
        <p:nvSpPr>
          <p:cNvPr id="11" name="Pyöristetty suorakulmio 10"/>
          <p:cNvSpPr/>
          <p:nvPr/>
        </p:nvSpPr>
        <p:spPr>
          <a:xfrm>
            <a:off x="4571560" y="2322464"/>
            <a:ext cx="3312000" cy="288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Arkistolaki</a:t>
            </a:r>
            <a:endParaRPr lang="fi-FI" sz="1100" dirty="0" smtClean="0">
              <a:solidFill>
                <a:schemeClr val="tx2"/>
              </a:solidFill>
            </a:endParaRPr>
          </a:p>
        </p:txBody>
      </p:sp>
      <p:sp>
        <p:nvSpPr>
          <p:cNvPr id="5" name="Pyöristetty suorakulmio 4"/>
          <p:cNvSpPr/>
          <p:nvPr/>
        </p:nvSpPr>
        <p:spPr>
          <a:xfrm>
            <a:off x="4571560" y="1526864"/>
            <a:ext cx="3312000" cy="720000"/>
          </a:xfrm>
          <a:prstGeom prst="roundRect">
            <a:avLst>
              <a:gd name="adj" fmla="val 0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/>
              <a:t>Tiedonhallintalaki </a:t>
            </a:r>
          </a:p>
          <a:p>
            <a:pPr algn="ctr"/>
            <a:r>
              <a:rPr lang="fi-FI" sz="900" dirty="0" smtClean="0"/>
              <a:t>Tiedonhallinta ja tietoturvallisuus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1043144" y="1530464"/>
            <a:ext cx="3312000" cy="503912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Hallintolaki </a:t>
            </a:r>
            <a:endParaRPr lang="fi-FI" sz="1100" b="1" dirty="0">
              <a:solidFill>
                <a:schemeClr val="tx2"/>
              </a:solidFill>
            </a:endParaRP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hallintoasioiden käsittely </a:t>
            </a:r>
            <a:endParaRPr lang="fi-FI" sz="900" dirty="0" smtClean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ja </a:t>
            </a:r>
            <a:r>
              <a:rPr lang="fi-FI" sz="900" dirty="0">
                <a:solidFill>
                  <a:schemeClr val="tx2"/>
                </a:solidFill>
              </a:rPr>
              <a:t>hyvä hallinto</a:t>
            </a:r>
            <a:r>
              <a:rPr lang="fi-FI" sz="9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1043144" y="3186464"/>
            <a:ext cx="3312000" cy="432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>
                <a:solidFill>
                  <a:schemeClr val="tx2"/>
                </a:solidFill>
              </a:rPr>
              <a:t>Digipalvelulaki: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Digitaalisten palvelujen järjestäminen, </a:t>
            </a:r>
            <a:endParaRPr lang="fi-FI" sz="900" dirty="0" smtClean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tarjoaminen </a:t>
            </a:r>
            <a:r>
              <a:rPr lang="fi-FI" sz="900" dirty="0">
                <a:solidFill>
                  <a:schemeClr val="tx2"/>
                </a:solidFill>
              </a:rPr>
              <a:t>ja </a:t>
            </a:r>
            <a:r>
              <a:rPr lang="fi-FI" sz="900" dirty="0" smtClean="0">
                <a:solidFill>
                  <a:schemeClr val="tx2"/>
                </a:solidFill>
              </a:rPr>
              <a:t>saavutettavuus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8" name="Pyöristetty suorakulmio 7"/>
          <p:cNvSpPr/>
          <p:nvPr/>
        </p:nvSpPr>
        <p:spPr>
          <a:xfrm>
            <a:off x="1043144" y="2106464"/>
            <a:ext cx="3312000" cy="504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>
                <a:solidFill>
                  <a:schemeClr val="tx2"/>
                </a:solidFill>
              </a:rPr>
              <a:t>Laki sähköisestä asioinnista viranomaistoiminnassa: </a:t>
            </a:r>
            <a:endParaRPr lang="fi-FI" sz="1100" b="1" dirty="0" smtClean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sähköisen </a:t>
            </a:r>
            <a:r>
              <a:rPr lang="fi-FI" sz="900" dirty="0">
                <a:solidFill>
                  <a:schemeClr val="tx2"/>
                </a:solidFill>
              </a:rPr>
              <a:t>asioinnin menettelyt</a:t>
            </a:r>
            <a:r>
              <a:rPr lang="fi-FI" sz="1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5" name="Pyöristetty suorakulmio 14"/>
          <p:cNvSpPr/>
          <p:nvPr/>
        </p:nvSpPr>
        <p:spPr>
          <a:xfrm>
            <a:off x="4571560" y="2682464"/>
            <a:ext cx="3312000" cy="432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Yhteisiä palveluja koskeva sääntely</a:t>
            </a:r>
            <a:endParaRPr lang="fi-FI" sz="1100" b="1" dirty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Perustietovarantojen ja yhteisten palvelujen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järjestäminen ja käyttö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1042800" y="3690464"/>
            <a:ext cx="3312000" cy="432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err="1" smtClean="0">
                <a:solidFill>
                  <a:schemeClr val="tx2"/>
                </a:solidFill>
              </a:rPr>
              <a:t>Kapa</a:t>
            </a:r>
            <a:r>
              <a:rPr lang="fi-FI" sz="1100" b="1" dirty="0" smtClean="0">
                <a:solidFill>
                  <a:schemeClr val="tx2"/>
                </a:solidFill>
              </a:rPr>
              <a:t>-laki </a:t>
            </a:r>
            <a:endParaRPr lang="fi-FI" sz="1100" b="1" dirty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Hallinnon yhteisten sähköisen asioinnin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tukipalvelujen järjestäminen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1042800" y="4192462"/>
            <a:ext cx="6840760" cy="540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Tehtävä- ja palvelukohtainen sääntely</a:t>
            </a:r>
            <a:endParaRPr lang="fi-FI" sz="1100" b="1" dirty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Järjestämisen ja tuottamisen vastuut sekä laatu- ja taloudellisuustavoitteet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4571560" y="3690464"/>
            <a:ext cx="3312000" cy="432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Tori-laki</a:t>
            </a:r>
            <a:r>
              <a:rPr lang="fi-FI" sz="1200" b="1" dirty="0" smtClean="0">
                <a:solidFill>
                  <a:schemeClr val="tx2"/>
                </a:solidFill>
              </a:rPr>
              <a:t> </a:t>
            </a:r>
            <a:endParaRPr lang="fi-FI" sz="1200" b="1" dirty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Valtion yhteisten tieto- ja viestintäteknisten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palvelujen järjestäminen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1042800" y="2682464"/>
            <a:ext cx="3312000" cy="432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Hankintalaki: </a:t>
            </a:r>
            <a:endParaRPr lang="fi-FI" sz="1100" b="1" dirty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Hankintamenettelyjä koskevat säännökset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20" name="Pyöristetty suorakulmio 19"/>
          <p:cNvSpPr/>
          <p:nvPr/>
        </p:nvSpPr>
        <p:spPr>
          <a:xfrm>
            <a:off x="4723960" y="3186464"/>
            <a:ext cx="3159600" cy="432000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100" b="1" dirty="0" smtClean="0">
                <a:solidFill>
                  <a:schemeClr val="tx2"/>
                </a:solidFill>
              </a:rPr>
              <a:t>Tuve-laki</a:t>
            </a:r>
            <a:r>
              <a:rPr lang="fi-FI" sz="1200" b="1" dirty="0" smtClean="0">
                <a:solidFill>
                  <a:schemeClr val="tx2"/>
                </a:solidFill>
              </a:rPr>
              <a:t> </a:t>
            </a:r>
            <a:endParaRPr lang="fi-FI" sz="1200" b="1" dirty="0">
              <a:solidFill>
                <a:schemeClr val="tx2"/>
              </a:solidFill>
            </a:endParaRP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Turvallisuusverkkotoiminnan ja turvallisuusverkon </a:t>
            </a:r>
          </a:p>
          <a:p>
            <a:pPr algn="ctr"/>
            <a:r>
              <a:rPr lang="fi-FI" sz="900" dirty="0" smtClean="0">
                <a:solidFill>
                  <a:schemeClr val="tx2"/>
                </a:solidFill>
              </a:rPr>
              <a:t>palvelujen käyttö</a:t>
            </a:r>
            <a:endParaRPr lang="fi-FI" sz="900" dirty="0">
              <a:solidFill>
                <a:schemeClr val="tx2"/>
              </a:solidFill>
            </a:endParaRPr>
          </a:p>
        </p:txBody>
      </p:sp>
      <p:sp>
        <p:nvSpPr>
          <p:cNvPr id="9" name="Pyöristetty suorakulmio 8"/>
          <p:cNvSpPr/>
          <p:nvPr/>
        </p:nvSpPr>
        <p:spPr>
          <a:xfrm rot="5400000">
            <a:off x="2915412" y="2518250"/>
            <a:ext cx="3096344" cy="612000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b="1" dirty="0" smtClean="0">
                <a:solidFill>
                  <a:schemeClr val="bg1"/>
                </a:solidFill>
              </a:rPr>
              <a:t>Tietosuojalainsäädäntö</a:t>
            </a:r>
            <a:endParaRPr lang="fi-FI" sz="1400" b="1" dirty="0">
              <a:solidFill>
                <a:schemeClr val="bg1"/>
              </a:solidFill>
            </a:endParaRPr>
          </a:p>
        </p:txBody>
      </p:sp>
      <p:sp>
        <p:nvSpPr>
          <p:cNvPr id="3" name="Tekstiruutu 2"/>
          <p:cNvSpPr txBox="1"/>
          <p:nvPr/>
        </p:nvSpPr>
        <p:spPr>
          <a:xfrm rot="16200000">
            <a:off x="448248" y="2088005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Menettelyt</a:t>
            </a:r>
            <a:endParaRPr lang="fi-FI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ekstiruutu 20"/>
          <p:cNvSpPr txBox="1"/>
          <p:nvPr/>
        </p:nvSpPr>
        <p:spPr>
          <a:xfrm rot="16200000">
            <a:off x="249475" y="3472187"/>
            <a:ext cx="11144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Digitaliset palvelut</a:t>
            </a:r>
            <a:endParaRPr lang="fi-FI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kstiruutu 21"/>
          <p:cNvSpPr txBox="1"/>
          <p:nvPr/>
        </p:nvSpPr>
        <p:spPr>
          <a:xfrm rot="5400000">
            <a:off x="7669892" y="2088005"/>
            <a:ext cx="9028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Tiedonhallinta</a:t>
            </a:r>
            <a:endParaRPr lang="fi-FI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kstiruutu 22"/>
          <p:cNvSpPr txBox="1"/>
          <p:nvPr/>
        </p:nvSpPr>
        <p:spPr>
          <a:xfrm rot="5400000">
            <a:off x="7605772" y="3472187"/>
            <a:ext cx="103105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Yhteiset palvelut</a:t>
            </a:r>
            <a:endParaRPr lang="fi-FI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08858"/>
            <a:ext cx="8028448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Mitä informaatiota / painopisteet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  <p:sp>
        <p:nvSpPr>
          <p:cNvPr id="41" name="Sisällön paikkamerkki 2"/>
          <p:cNvSpPr>
            <a:spLocks noGrp="1"/>
          </p:cNvSpPr>
          <p:nvPr>
            <p:ph idx="1"/>
          </p:nvPr>
        </p:nvSpPr>
        <p:spPr>
          <a:xfrm>
            <a:off x="755576" y="1059582"/>
            <a:ext cx="3528000" cy="3528392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100" b="1" dirty="0" smtClean="0">
                <a:latin typeface="Arial Narrow" panose="020B0606020202030204" pitchFamily="34" charset="0"/>
              </a:rPr>
              <a:t>JHS-järjestelmän painopistealueet:</a:t>
            </a:r>
          </a:p>
          <a:p>
            <a:r>
              <a:rPr lang="fi-FI" sz="1100" dirty="0" smtClean="0">
                <a:latin typeface="Arial Narrow" panose="020B0606020202030204" pitchFamily="34" charset="0"/>
              </a:rPr>
              <a:t>Tietojärjestelmien </a:t>
            </a:r>
            <a:r>
              <a:rPr lang="fi-FI" sz="1100" dirty="0">
                <a:latin typeface="Arial Narrow" panose="020B0606020202030204" pitchFamily="34" charset="0"/>
              </a:rPr>
              <a:t>yhteentoimivuus: tiedonsiirrossa tarvittavat metatiedot, yhteiset rajapinnat ja niiden hallinta, tietorakenteet, koodistot ja sanastot, sähköistä asiointia ja hallintoa tukevat palvelut</a:t>
            </a:r>
          </a:p>
          <a:p>
            <a:r>
              <a:rPr lang="fi-FI" sz="1100" dirty="0">
                <a:latin typeface="Arial Narrow" panose="020B0606020202030204" pitchFamily="34" charset="0"/>
              </a:rPr>
              <a:t>Yhteisten tietovarantojen hyödyntäminen: kertaalleen kerätyn tiedon käytön edistäminen, päällekkäisten rekisterien vähentäminen, liittymät palveluiden kehittämiseen</a:t>
            </a:r>
          </a:p>
          <a:p>
            <a:r>
              <a:rPr lang="fi-FI" sz="1100" dirty="0">
                <a:latin typeface="Arial Narrow" panose="020B0606020202030204" pitchFamily="34" charset="0"/>
              </a:rPr>
              <a:t>Asiointikäyttöliittymät: monikanavaisuus, yhtenäisyys ja esteettömyys</a:t>
            </a:r>
          </a:p>
          <a:p>
            <a:r>
              <a:rPr lang="fi-FI" sz="1100" dirty="0">
                <a:latin typeface="Arial Narrow" panose="020B0606020202030204" pitchFamily="34" charset="0"/>
              </a:rPr>
              <a:t>Tietojen käsittelyyn liittyvä tietoturva ja tietosuoja: kaikissa suosituksissa huomioitava niiden vaikutukset tietoturvaan ja tietosuojaan</a:t>
            </a:r>
          </a:p>
          <a:p>
            <a:r>
              <a:rPr lang="fi-FI" sz="1100" dirty="0">
                <a:latin typeface="Arial Narrow" panose="020B0606020202030204" pitchFamily="34" charset="0"/>
              </a:rPr>
              <a:t>Palvelujen kehittämistä tukevat hyvät käytännöt: paikallisesti kehitettyjen hyvien käytäntöjen levittäminen kansallisesti</a:t>
            </a:r>
            <a:endParaRPr lang="fi-FI" sz="1100" dirty="0" smtClean="0">
              <a:latin typeface="Arial Narrow" panose="020B0606020202030204" pitchFamily="34" charset="0"/>
            </a:endParaRPr>
          </a:p>
        </p:txBody>
      </p:sp>
      <p:sp>
        <p:nvSpPr>
          <p:cNvPr id="42" name="Sisällön paikkamerkki 2"/>
          <p:cNvSpPr txBox="1">
            <a:spLocks/>
          </p:cNvSpPr>
          <p:nvPr/>
        </p:nvSpPr>
        <p:spPr>
          <a:xfrm>
            <a:off x="4464432" y="1059582"/>
            <a:ext cx="3528000" cy="352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55600" indent="-355600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8400" indent="-363538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688" indent="-18097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1313" indent="-174625" algn="l" defTabSz="914400" rtl="0" eaLnBrk="1" latinLnBrk="0" hangingPunct="1">
              <a:spcBef>
                <a:spcPts val="0"/>
              </a:spcBef>
              <a:spcAft>
                <a:spcPts val="800"/>
              </a:spcAft>
              <a:buFont typeface="Verdana" panose="020B060403050404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100" b="1" dirty="0">
                <a:latin typeface="Arial Narrow" panose="020B0606020202030204" pitchFamily="34" charset="0"/>
              </a:rPr>
              <a:t>T</a:t>
            </a:r>
            <a:r>
              <a:rPr lang="fi-FI" sz="1100" b="1" dirty="0" smtClean="0">
                <a:latin typeface="Arial Narrow" panose="020B0606020202030204" pitchFamily="34" charset="0"/>
              </a:rPr>
              <a:t>iedonhallinnan </a:t>
            </a:r>
            <a:r>
              <a:rPr lang="fi-FI" sz="1100" b="1" dirty="0">
                <a:latin typeface="Arial Narrow" panose="020B0606020202030204" pitchFamily="34" charset="0"/>
              </a:rPr>
              <a:t>sekä tieto- ja viestintäteknisten palvelujen tuottamisen </a:t>
            </a:r>
            <a:r>
              <a:rPr lang="fi-FI" sz="1100" b="1" dirty="0" smtClean="0">
                <a:latin typeface="Arial Narrow" panose="020B0606020202030204" pitchFamily="34" charset="0"/>
              </a:rPr>
              <a:t>yhteistyön tavoitteet (HE 284/2018):</a:t>
            </a:r>
          </a:p>
          <a:p>
            <a:r>
              <a:rPr lang="fi-FI" sz="1100" dirty="0" smtClean="0">
                <a:latin typeface="Arial Narrow" panose="020B0606020202030204" pitchFamily="34" charset="0"/>
              </a:rPr>
              <a:t>Edistää tiedonhallintalain tarkoituksen toteuttamista</a:t>
            </a:r>
          </a:p>
          <a:p>
            <a:r>
              <a:rPr lang="fi-FI" sz="1100" b="1" dirty="0" smtClean="0">
                <a:latin typeface="Arial Narrow" panose="020B0606020202030204" pitchFamily="34" charset="0"/>
              </a:rPr>
              <a:t>Edistää </a:t>
            </a:r>
            <a:r>
              <a:rPr lang="fi-FI" sz="1100" b="1" dirty="0">
                <a:latin typeface="Arial Narrow" panose="020B0606020202030204" pitchFamily="34" charset="0"/>
              </a:rPr>
              <a:t>julkisen hallinnon toimintatapojen ja </a:t>
            </a:r>
            <a:r>
              <a:rPr lang="fi-FI" sz="1100" b="1" dirty="0" smtClean="0">
                <a:latin typeface="Arial Narrow" panose="020B0606020202030204" pitchFamily="34" charset="0"/>
              </a:rPr>
              <a:t>palveluiden tuotantotapojen </a:t>
            </a:r>
            <a:r>
              <a:rPr lang="fi-FI" sz="1100" b="1" dirty="0">
                <a:latin typeface="Arial Narrow" panose="020B0606020202030204" pitchFamily="34" charset="0"/>
              </a:rPr>
              <a:t>kehittämistä tietovarantoja sekä tieto- ja viestintätekniikkaa </a:t>
            </a:r>
            <a:r>
              <a:rPr lang="fi-FI" sz="1100" b="1" dirty="0" smtClean="0">
                <a:latin typeface="Arial Narrow" panose="020B0606020202030204" pitchFamily="34" charset="0"/>
              </a:rPr>
              <a:t>hyödyntämällä</a:t>
            </a:r>
          </a:p>
          <a:p>
            <a:r>
              <a:rPr lang="fi-FI" sz="1100" dirty="0">
                <a:latin typeface="Arial Narrow" panose="020B0606020202030204" pitchFamily="34" charset="0"/>
              </a:rPr>
              <a:t>Jatkossakin muiden kuin </a:t>
            </a:r>
            <a:r>
              <a:rPr lang="fi-FI" sz="1100" dirty="0" smtClean="0">
                <a:latin typeface="Arial Narrow" panose="020B0606020202030204" pitchFamily="34" charset="0"/>
              </a:rPr>
              <a:t>tiedonhallintaa koskevien </a:t>
            </a:r>
            <a:r>
              <a:rPr lang="fi-FI" sz="1100" dirty="0">
                <a:latin typeface="Arial Narrow" panose="020B0606020202030204" pitchFamily="34" charset="0"/>
              </a:rPr>
              <a:t>suositusten valmistelussa voidaan koordinoida ja toteuttaa säännöksessä </a:t>
            </a:r>
            <a:r>
              <a:rPr lang="fi-FI" sz="1100" dirty="0" smtClean="0">
                <a:latin typeface="Arial Narrow" panose="020B0606020202030204" pitchFamily="34" charset="0"/>
              </a:rPr>
              <a:t>tarkoitetun yhteistyöelimen </a:t>
            </a:r>
            <a:r>
              <a:rPr lang="fi-FI" sz="1100" dirty="0">
                <a:latin typeface="Arial Narrow" panose="020B0606020202030204" pitchFamily="34" charset="0"/>
              </a:rPr>
              <a:t>puitteissa tai valtiovarainministeriön taikka muun </a:t>
            </a:r>
            <a:r>
              <a:rPr lang="fi-FI" sz="1100" dirty="0" smtClean="0">
                <a:latin typeface="Arial Narrow" panose="020B0606020202030204" pitchFamily="34" charset="0"/>
              </a:rPr>
              <a:t>toimivaltaisen viranomaisen</a:t>
            </a:r>
          </a:p>
          <a:p>
            <a:r>
              <a:rPr lang="fi-FI" sz="1100" dirty="0">
                <a:latin typeface="Arial Narrow" panose="020B0606020202030204" pitchFamily="34" charset="0"/>
              </a:rPr>
              <a:t>toimintaa on jatkossa tarkoitus kehittää </a:t>
            </a:r>
            <a:r>
              <a:rPr lang="fi-FI" sz="1100" dirty="0" smtClean="0">
                <a:latin typeface="Arial Narrow" panose="020B0606020202030204" pitchFamily="34" charset="0"/>
              </a:rPr>
              <a:t>enemmän toiminnan </a:t>
            </a:r>
            <a:r>
              <a:rPr lang="fi-FI" sz="1100" dirty="0">
                <a:latin typeface="Arial Narrow" panose="020B0606020202030204" pitchFamily="34" charset="0"/>
              </a:rPr>
              <a:t>kehittämistä strategisesti ja ennakollisesti </a:t>
            </a:r>
            <a:r>
              <a:rPr lang="fi-FI" sz="1100" dirty="0" smtClean="0">
                <a:latin typeface="Arial Narrow" panose="020B0606020202030204" pitchFamily="34" charset="0"/>
              </a:rPr>
              <a:t>ohjaavaksi</a:t>
            </a:r>
          </a:p>
          <a:p>
            <a:endParaRPr lang="fi-FI" sz="1100" dirty="0" smtClean="0">
              <a:latin typeface="Arial Narrow" panose="020B0606020202030204" pitchFamily="34" charset="0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1979712" y="813361"/>
            <a:ext cx="11095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spc="300" dirty="0" smtClean="0"/>
              <a:t>NYKYTILA</a:t>
            </a:r>
            <a:endParaRPr lang="fi-FI" sz="1000" spc="300" dirty="0"/>
          </a:p>
        </p:txBody>
      </p:sp>
      <p:sp>
        <p:nvSpPr>
          <p:cNvPr id="43" name="Tekstiruutu 42"/>
          <p:cNvSpPr txBox="1"/>
          <p:nvPr/>
        </p:nvSpPr>
        <p:spPr>
          <a:xfrm>
            <a:off x="5148064" y="813361"/>
            <a:ext cx="2247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spc="300" dirty="0" smtClean="0"/>
              <a:t>TIEDONHALLINTALAKI</a:t>
            </a:r>
            <a:endParaRPr lang="fi-FI" sz="1000" spc="300" dirty="0"/>
          </a:p>
        </p:txBody>
      </p:sp>
    </p:spTree>
    <p:extLst>
      <p:ext uri="{BB962C8B-B14F-4D97-AF65-F5344CB8AC3E}">
        <p14:creationId xmlns:p14="http://schemas.microsoft.com/office/powerpoint/2010/main" val="41763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08858"/>
            <a:ext cx="8462224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Mitä informaatiota / asiakkaa</a:t>
            </a:r>
            <a:r>
              <a:rPr lang="fi-FI" dirty="0" smtClean="0"/>
              <a:t>n tarpeet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  <p:grpSp>
        <p:nvGrpSpPr>
          <p:cNvPr id="5" name="Ryhmä 4"/>
          <p:cNvGrpSpPr/>
          <p:nvPr/>
        </p:nvGrpSpPr>
        <p:grpSpPr>
          <a:xfrm>
            <a:off x="1475656" y="915566"/>
            <a:ext cx="6120680" cy="3340613"/>
            <a:chOff x="1187624" y="1491630"/>
            <a:chExt cx="6120680" cy="3340613"/>
          </a:xfrm>
        </p:grpSpPr>
        <p:sp>
          <p:nvSpPr>
            <p:cNvPr id="20" name="Pyöristetty suorakulmio 19"/>
            <p:cNvSpPr/>
            <p:nvPr/>
          </p:nvSpPr>
          <p:spPr>
            <a:xfrm>
              <a:off x="1187624" y="1491630"/>
              <a:ext cx="6120680" cy="3124589"/>
            </a:xfrm>
            <a:prstGeom prst="roundRect">
              <a:avLst>
                <a:gd name="adj" fmla="val 3381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Governance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1" name="Pyöristetty suorakulmio 30"/>
            <p:cNvSpPr/>
            <p:nvPr/>
          </p:nvSpPr>
          <p:spPr>
            <a:xfrm>
              <a:off x="1311281" y="2095939"/>
              <a:ext cx="4937102" cy="913790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Tavoitteiden ja</a:t>
              </a:r>
            </a:p>
            <a:p>
              <a:r>
                <a:rPr lang="fi-FI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</a:t>
              </a:r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oimeenpanon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suunnittelu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5" name="Pyöristetty suorakulmio 14"/>
            <p:cNvSpPr/>
            <p:nvPr/>
          </p:nvSpPr>
          <p:spPr>
            <a:xfrm>
              <a:off x="2267744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Tavoitteiden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16" name="Pyöristetty suorakulmio 15"/>
            <p:cNvSpPr/>
            <p:nvPr/>
          </p:nvSpPr>
          <p:spPr>
            <a:xfrm>
              <a:off x="3059832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Hyötyjen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s</a:t>
              </a:r>
              <a:r>
                <a:rPr lang="fi-FI" sz="700" dirty="0" smtClean="0">
                  <a:solidFill>
                    <a:schemeClr val="bg1"/>
                  </a:solidFill>
                </a:rPr>
                <a:t>aavuttamisen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17" name="Pyöristetty suorakulmio 16"/>
            <p:cNvSpPr/>
            <p:nvPr/>
          </p:nvSpPr>
          <p:spPr>
            <a:xfrm>
              <a:off x="3851920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Toiminnan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t</a:t>
              </a:r>
              <a:r>
                <a:rPr lang="fi-FI" sz="700" dirty="0" smtClean="0">
                  <a:solidFill>
                    <a:schemeClr val="bg1"/>
                  </a:solidFill>
                </a:rPr>
                <a:t>alouden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suunnittelu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18" name="Pyöristetty suorakulmio 17"/>
            <p:cNvSpPr/>
            <p:nvPr/>
          </p:nvSpPr>
          <p:spPr>
            <a:xfrm>
              <a:off x="4644008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Toiminta-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ympäristön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</a:p>
          </p:txBody>
        </p:sp>
        <p:sp>
          <p:nvSpPr>
            <p:cNvPr id="19" name="Pyöristetty suorakulmio 18"/>
            <p:cNvSpPr/>
            <p:nvPr/>
          </p:nvSpPr>
          <p:spPr>
            <a:xfrm>
              <a:off x="5436096" y="166389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Toiminnan 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Tuloksellisuuden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arviointi</a:t>
              </a:r>
            </a:p>
          </p:txBody>
        </p:sp>
        <p:sp>
          <p:nvSpPr>
            <p:cNvPr id="21" name="Pyöristetty suorakulmio 20"/>
            <p:cNvSpPr/>
            <p:nvPr/>
          </p:nvSpPr>
          <p:spPr>
            <a:xfrm>
              <a:off x="2267744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Tietohallinto-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malli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2" name="Pyöristetty suorakulmio 21"/>
            <p:cNvSpPr/>
            <p:nvPr/>
          </p:nvSpPr>
          <p:spPr>
            <a:xfrm>
              <a:off x="3059832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Tavoitteiden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suunnittelu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3" name="Pyöristetty suorakulmio 22"/>
            <p:cNvSpPr/>
            <p:nvPr/>
          </p:nvSpPr>
          <p:spPr>
            <a:xfrm>
              <a:off x="3852000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Kokonais-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arkkitehtuuri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4" name="Pyöristetty suorakulmio 23"/>
            <p:cNvSpPr/>
            <p:nvPr/>
          </p:nvSpPr>
          <p:spPr>
            <a:xfrm>
              <a:off x="4644008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Portfolion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5" name="Pyöristetty suorakulmio 24"/>
            <p:cNvSpPr/>
            <p:nvPr/>
          </p:nvSpPr>
          <p:spPr>
            <a:xfrm>
              <a:off x="5436096" y="2224863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Resurssien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6" name="Pyöristetty suorakulmio 25"/>
            <p:cNvSpPr/>
            <p:nvPr/>
          </p:nvSpPr>
          <p:spPr>
            <a:xfrm>
              <a:off x="2267744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Prosessien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kehittäminen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7" name="Pyöristetty suorakulmio 26"/>
            <p:cNvSpPr/>
            <p:nvPr/>
          </p:nvSpPr>
          <p:spPr>
            <a:xfrm>
              <a:off x="3059912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Toimittajien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8" name="Pyöristetty suorakulmio 27"/>
            <p:cNvSpPr/>
            <p:nvPr/>
          </p:nvSpPr>
          <p:spPr>
            <a:xfrm>
              <a:off x="3852000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Hankinnat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29" name="Pyöristetty suorakulmio 28"/>
            <p:cNvSpPr/>
            <p:nvPr/>
          </p:nvSpPr>
          <p:spPr>
            <a:xfrm>
              <a:off x="4644088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Riskienhallinta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0" name="Pyöristetty suorakulmio 29"/>
            <p:cNvSpPr/>
            <p:nvPr/>
          </p:nvSpPr>
          <p:spPr>
            <a:xfrm>
              <a:off x="5436176" y="261138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Tietoturva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2" name="Pyöristetty suorakulmio 31"/>
            <p:cNvSpPr/>
            <p:nvPr/>
          </p:nvSpPr>
          <p:spPr>
            <a:xfrm>
              <a:off x="1311281" y="3104051"/>
              <a:ext cx="4937102" cy="648072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Kehittämisen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ohjaus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3" name="Pyöristetty suorakulmio 32"/>
            <p:cNvSpPr/>
            <p:nvPr/>
          </p:nvSpPr>
          <p:spPr>
            <a:xfrm>
              <a:off x="2267744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Ohjelmien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p</a:t>
              </a:r>
              <a:r>
                <a:rPr lang="fi-FI" sz="700" dirty="0" smtClean="0">
                  <a:solidFill>
                    <a:schemeClr val="bg1"/>
                  </a:solidFill>
                </a:rPr>
                <a:t>rojektien 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4" name="Pyöristetty suorakulmio 33"/>
            <p:cNvSpPr/>
            <p:nvPr/>
          </p:nvSpPr>
          <p:spPr>
            <a:xfrm>
              <a:off x="3059912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Esiselvitys /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Business case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5" name="Pyöristetty suorakulmio 34"/>
            <p:cNvSpPr/>
            <p:nvPr/>
          </p:nvSpPr>
          <p:spPr>
            <a:xfrm>
              <a:off x="3852000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Suunnittelu ja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kehittäminen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6" name="Pyöristetty suorakulmio 35"/>
            <p:cNvSpPr/>
            <p:nvPr/>
          </p:nvSpPr>
          <p:spPr>
            <a:xfrm>
              <a:off x="4644088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Muutosten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7" name="Pyöristetty suorakulmio 36"/>
            <p:cNvSpPr/>
            <p:nvPr/>
          </p:nvSpPr>
          <p:spPr>
            <a:xfrm>
              <a:off x="5436096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Käyttöönotto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38" name="Pyöristetty suorakulmio 37"/>
            <p:cNvSpPr/>
            <p:nvPr/>
          </p:nvSpPr>
          <p:spPr>
            <a:xfrm>
              <a:off x="1311281" y="3824131"/>
              <a:ext cx="4937102" cy="648072"/>
            </a:xfrm>
            <a:prstGeom prst="roundRect">
              <a:avLst>
                <a:gd name="adj" fmla="val 9784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Palvelujen ja</a:t>
              </a:r>
            </a:p>
            <a:p>
              <a:r>
                <a:rPr lang="fi-FI" sz="7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</a:t>
              </a:r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alvelutuotannon</a:t>
              </a:r>
            </a:p>
            <a:p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ohjaus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Pyöristetty suorakulmio 38"/>
            <p:cNvSpPr/>
            <p:nvPr/>
          </p:nvSpPr>
          <p:spPr>
            <a:xfrm>
              <a:off x="2288103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Palvelu-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t</a:t>
              </a:r>
              <a:r>
                <a:rPr lang="fi-FI" sz="700" dirty="0" smtClean="0">
                  <a:solidFill>
                    <a:schemeClr val="bg1"/>
                  </a:solidFill>
                </a:rPr>
                <a:t>uotannon 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40" name="Pyöristetty suorakulmio 39"/>
            <p:cNvSpPr/>
            <p:nvPr/>
          </p:nvSpPr>
          <p:spPr>
            <a:xfrm>
              <a:off x="3080271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Palvelumallit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46" name="Pyöristetty suorakulmio 45"/>
            <p:cNvSpPr/>
            <p:nvPr/>
          </p:nvSpPr>
          <p:spPr>
            <a:xfrm>
              <a:off x="3872359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Palvelujen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ohjaus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0" name="Pyöristetty suorakulmio 49"/>
            <p:cNvSpPr/>
            <p:nvPr/>
          </p:nvSpPr>
          <p:spPr>
            <a:xfrm>
              <a:off x="4664447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Palvelujen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integraatio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1" name="Pyöristetty suorakulmio 50"/>
            <p:cNvSpPr/>
            <p:nvPr/>
          </p:nvSpPr>
          <p:spPr>
            <a:xfrm>
              <a:off x="5456455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Jatkuvuuden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hallinta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2" name="Pyöristetty suorakulmio 51"/>
            <p:cNvSpPr/>
            <p:nvPr/>
          </p:nvSpPr>
          <p:spPr>
            <a:xfrm>
              <a:off x="6300192" y="2095939"/>
              <a:ext cx="891888" cy="2376264"/>
            </a:xfrm>
            <a:prstGeom prst="roundRect">
              <a:avLst>
                <a:gd name="adj" fmla="val 654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Seuranta ja arviointi</a:t>
              </a:r>
              <a:endParaRPr lang="fi-FI" sz="7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3" name="Pyöristetty suorakulmio 52"/>
            <p:cNvSpPr/>
            <p:nvPr/>
          </p:nvSpPr>
          <p:spPr>
            <a:xfrm>
              <a:off x="6386136" y="400415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Suorituskyky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v</a:t>
              </a:r>
              <a:r>
                <a:rPr lang="fi-FI" sz="700" dirty="0" smtClean="0">
                  <a:solidFill>
                    <a:schemeClr val="bg1"/>
                  </a:solidFill>
                </a:rPr>
                <a:t>aatimusten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mukaisuus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4" name="Pyöristetty suorakulmio 53"/>
            <p:cNvSpPr/>
            <p:nvPr/>
          </p:nvSpPr>
          <p:spPr>
            <a:xfrm>
              <a:off x="6386136" y="3248067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Suorituskyky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v</a:t>
              </a:r>
              <a:r>
                <a:rPr lang="fi-FI" sz="700" dirty="0" smtClean="0">
                  <a:solidFill>
                    <a:schemeClr val="bg1"/>
                  </a:solidFill>
                </a:rPr>
                <a:t>aatimusten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mukaisuus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55" name="Pyöristetty suorakulmio 54"/>
            <p:cNvSpPr/>
            <p:nvPr/>
          </p:nvSpPr>
          <p:spPr>
            <a:xfrm>
              <a:off x="6386136" y="2383971"/>
              <a:ext cx="720000" cy="36004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Suorituskyky ja</a:t>
              </a:r>
            </a:p>
            <a:p>
              <a:pPr algn="ctr"/>
              <a:r>
                <a:rPr lang="fi-FI" sz="700" dirty="0">
                  <a:solidFill>
                    <a:schemeClr val="bg1"/>
                  </a:solidFill>
                </a:rPr>
                <a:t>v</a:t>
              </a:r>
              <a:r>
                <a:rPr lang="fi-FI" sz="700" dirty="0" smtClean="0">
                  <a:solidFill>
                    <a:schemeClr val="bg1"/>
                  </a:solidFill>
                </a:rPr>
                <a:t>aatimusten</a:t>
              </a:r>
            </a:p>
            <a:p>
              <a:pPr algn="ctr"/>
              <a:r>
                <a:rPr lang="fi-FI" sz="700" dirty="0" smtClean="0">
                  <a:solidFill>
                    <a:schemeClr val="bg1"/>
                  </a:solidFill>
                </a:rPr>
                <a:t>mukaisuus</a:t>
              </a:r>
              <a:endParaRPr lang="fi-FI" sz="700" dirty="0">
                <a:solidFill>
                  <a:schemeClr val="bg1"/>
                </a:solidFill>
              </a:endParaRPr>
            </a:p>
          </p:txBody>
        </p:sp>
        <p:sp>
          <p:nvSpPr>
            <p:cNvPr id="7" name="Tekstiruutu 6"/>
            <p:cNvSpPr txBox="1"/>
            <p:nvPr/>
          </p:nvSpPr>
          <p:spPr>
            <a:xfrm>
              <a:off x="1239462" y="4616799"/>
              <a:ext cx="36776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Mukailtu: </a:t>
              </a:r>
              <a:r>
                <a:rPr lang="fi-FI" sz="800" i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Cobit</a:t>
              </a:r>
              <a:r>
                <a:rPr lang="fi-FI" sz="800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5 &amp; tietohallintomalli (suurten kaupunkien tuottavuusohjelma)</a:t>
              </a:r>
              <a:endParaRPr lang="fi-FI" sz="80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1" name="Sisällön paikkamerkki 2"/>
          <p:cNvSpPr>
            <a:spLocks noGrp="1"/>
          </p:cNvSpPr>
          <p:nvPr>
            <p:ph idx="1"/>
          </p:nvPr>
        </p:nvSpPr>
        <p:spPr>
          <a:xfrm>
            <a:off x="648008" y="4291732"/>
            <a:ext cx="7740416" cy="77325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fi-FI" dirty="0" smtClean="0"/>
              <a:t>Mitä tehtävää informaatiolla tuetaan?</a:t>
            </a:r>
          </a:p>
          <a:p>
            <a:pPr>
              <a:spcAft>
                <a:spcPts val="600"/>
              </a:spcAft>
            </a:pPr>
            <a:r>
              <a:rPr lang="fi-FI" dirty="0" smtClean="0"/>
              <a:t>Millä tasolla tai mitä informaation tulisi olla, jotta se palvelee soveltajaa</a:t>
            </a:r>
          </a:p>
        </p:txBody>
      </p:sp>
    </p:spTree>
    <p:extLst>
      <p:ext uri="{BB962C8B-B14F-4D97-AF65-F5344CB8AC3E}">
        <p14:creationId xmlns:p14="http://schemas.microsoft.com/office/powerpoint/2010/main" val="27632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uorakulmio 66"/>
          <p:cNvSpPr/>
          <p:nvPr/>
        </p:nvSpPr>
        <p:spPr>
          <a:xfrm>
            <a:off x="2718918" y="1686750"/>
            <a:ext cx="4013322" cy="308120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984808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Millä prosessilla/prosesseilla informaatiota tuotetaan?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  <p:sp>
        <p:nvSpPr>
          <p:cNvPr id="5" name="Pyöristetty suorakulmio 4"/>
          <p:cNvSpPr/>
          <p:nvPr/>
        </p:nvSpPr>
        <p:spPr>
          <a:xfrm>
            <a:off x="3908058" y="1888014"/>
            <a:ext cx="1667862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2987904" y="1888014"/>
            <a:ext cx="720000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7" name="Pyöristetty suorakulmio 6"/>
          <p:cNvSpPr/>
          <p:nvPr/>
        </p:nvSpPr>
        <p:spPr>
          <a:xfrm>
            <a:off x="5776074" y="1888014"/>
            <a:ext cx="720000" cy="43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9" name="Suora nuoliyhdysviiva 8"/>
          <p:cNvCxnSpPr>
            <a:stCxn id="6" idx="3"/>
            <a:endCxn id="5" idx="1"/>
          </p:cNvCxnSpPr>
          <p:nvPr/>
        </p:nvCxnSpPr>
        <p:spPr>
          <a:xfrm>
            <a:off x="3707904" y="2104014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/>
          <p:cNvCxnSpPr>
            <a:stCxn id="5" idx="3"/>
            <a:endCxn id="7" idx="1"/>
          </p:cNvCxnSpPr>
          <p:nvPr/>
        </p:nvCxnSpPr>
        <p:spPr>
          <a:xfrm>
            <a:off x="5575920" y="2104014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yöristetty suorakulmio 16"/>
          <p:cNvSpPr/>
          <p:nvPr/>
        </p:nvSpPr>
        <p:spPr>
          <a:xfrm>
            <a:off x="3907978" y="2464030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2987824" y="2464030"/>
            <a:ext cx="720000" cy="648072"/>
          </a:xfrm>
          <a:prstGeom prst="roundRect">
            <a:avLst>
              <a:gd name="adj" fmla="val 10604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>
                <a:latin typeface="Arial Narrow" panose="020B0606020202030204" pitchFamily="34" charset="0"/>
              </a:rPr>
              <a:t>vastaanotto</a:t>
            </a:r>
          </a:p>
        </p:txBody>
      </p:sp>
      <p:sp>
        <p:nvSpPr>
          <p:cNvPr id="19" name="Pyöristetty suorakulmio 18"/>
          <p:cNvSpPr/>
          <p:nvPr/>
        </p:nvSpPr>
        <p:spPr>
          <a:xfrm>
            <a:off x="5775994" y="2464030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20" name="Suora nuoliyhdysviiva 19"/>
          <p:cNvCxnSpPr>
            <a:stCxn id="18" idx="3"/>
            <a:endCxn id="17" idx="1"/>
          </p:cNvCxnSpPr>
          <p:nvPr/>
        </p:nvCxnSpPr>
        <p:spPr>
          <a:xfrm flipV="1">
            <a:off x="3707824" y="2608030"/>
            <a:ext cx="200154" cy="18003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>
            <a:stCxn id="17" idx="3"/>
            <a:endCxn id="19" idx="1"/>
          </p:cNvCxnSpPr>
          <p:nvPr/>
        </p:nvCxnSpPr>
        <p:spPr>
          <a:xfrm>
            <a:off x="5575840" y="2608030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yöristetty suorakulmio 27"/>
          <p:cNvSpPr/>
          <p:nvPr/>
        </p:nvSpPr>
        <p:spPr>
          <a:xfrm>
            <a:off x="3907978" y="2824102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0" name="Pyöristetty suorakulmio 29"/>
          <p:cNvSpPr/>
          <p:nvPr/>
        </p:nvSpPr>
        <p:spPr>
          <a:xfrm>
            <a:off x="5775994" y="2824102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31" name="Suora nuoliyhdysviiva 30"/>
          <p:cNvCxnSpPr>
            <a:stCxn id="18" idx="3"/>
            <a:endCxn id="28" idx="1"/>
          </p:cNvCxnSpPr>
          <p:nvPr/>
        </p:nvCxnSpPr>
        <p:spPr>
          <a:xfrm>
            <a:off x="3707824" y="2788066"/>
            <a:ext cx="200154" cy="18003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>
            <a:stCxn id="28" idx="3"/>
            <a:endCxn id="30" idx="1"/>
          </p:cNvCxnSpPr>
          <p:nvPr/>
        </p:nvCxnSpPr>
        <p:spPr>
          <a:xfrm>
            <a:off x="5575840" y="2968102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yöristetty suorakulmio 32"/>
          <p:cNvSpPr/>
          <p:nvPr/>
        </p:nvSpPr>
        <p:spPr>
          <a:xfrm>
            <a:off x="3907978" y="3256118"/>
            <a:ext cx="1667862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4" name="Pyöristetty suorakulmio 33"/>
          <p:cNvSpPr/>
          <p:nvPr/>
        </p:nvSpPr>
        <p:spPr>
          <a:xfrm>
            <a:off x="2987824" y="3256118"/>
            <a:ext cx="720000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5" name="Pyöristetty suorakulmio 34"/>
          <p:cNvSpPr/>
          <p:nvPr/>
        </p:nvSpPr>
        <p:spPr>
          <a:xfrm>
            <a:off x="5775994" y="3256118"/>
            <a:ext cx="720000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36" name="Suora nuoliyhdysviiva 35"/>
          <p:cNvCxnSpPr>
            <a:stCxn id="34" idx="3"/>
            <a:endCxn id="33" idx="1"/>
          </p:cNvCxnSpPr>
          <p:nvPr/>
        </p:nvCxnSpPr>
        <p:spPr>
          <a:xfrm>
            <a:off x="3707824" y="3400118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nuoliyhdysviiva 36"/>
          <p:cNvCxnSpPr>
            <a:stCxn id="33" idx="3"/>
            <a:endCxn id="35" idx="1"/>
          </p:cNvCxnSpPr>
          <p:nvPr/>
        </p:nvCxnSpPr>
        <p:spPr>
          <a:xfrm>
            <a:off x="5575840" y="3400118"/>
            <a:ext cx="200154" cy="18003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yöristetty suorakulmio 37"/>
          <p:cNvSpPr/>
          <p:nvPr/>
        </p:nvSpPr>
        <p:spPr>
          <a:xfrm>
            <a:off x="3907978" y="3616190"/>
            <a:ext cx="1667862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39" name="Pyöristetty suorakulmio 38"/>
          <p:cNvSpPr/>
          <p:nvPr/>
        </p:nvSpPr>
        <p:spPr>
          <a:xfrm>
            <a:off x="2987824" y="3616190"/>
            <a:ext cx="720000" cy="288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41" name="Suora nuoliyhdysviiva 40"/>
          <p:cNvCxnSpPr>
            <a:stCxn id="39" idx="3"/>
            <a:endCxn id="38" idx="1"/>
          </p:cNvCxnSpPr>
          <p:nvPr/>
        </p:nvCxnSpPr>
        <p:spPr>
          <a:xfrm>
            <a:off x="3707824" y="3760190"/>
            <a:ext cx="200154" cy="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uora nuoliyhdysviiva 41"/>
          <p:cNvCxnSpPr>
            <a:stCxn id="38" idx="3"/>
            <a:endCxn id="35" idx="1"/>
          </p:cNvCxnSpPr>
          <p:nvPr/>
        </p:nvCxnSpPr>
        <p:spPr>
          <a:xfrm flipV="1">
            <a:off x="5575840" y="3580154"/>
            <a:ext cx="200154" cy="180036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yöristetty suorakulmio 42"/>
          <p:cNvSpPr/>
          <p:nvPr/>
        </p:nvSpPr>
        <p:spPr>
          <a:xfrm>
            <a:off x="3907978" y="4048206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44" name="Pyöristetty suorakulmio 43"/>
          <p:cNvSpPr/>
          <p:nvPr/>
        </p:nvSpPr>
        <p:spPr>
          <a:xfrm>
            <a:off x="2987824" y="4048206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45" name="Pyöristetty suorakulmio 44"/>
          <p:cNvSpPr/>
          <p:nvPr/>
        </p:nvSpPr>
        <p:spPr>
          <a:xfrm>
            <a:off x="5775994" y="4048206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46" name="Suora nuoliyhdysviiva 45"/>
          <p:cNvCxnSpPr>
            <a:stCxn id="44" idx="3"/>
            <a:endCxn id="43" idx="1"/>
          </p:cNvCxnSpPr>
          <p:nvPr/>
        </p:nvCxnSpPr>
        <p:spPr>
          <a:xfrm>
            <a:off x="3707824" y="4192206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nuoliyhdysviiva 46"/>
          <p:cNvCxnSpPr>
            <a:stCxn id="43" idx="3"/>
            <a:endCxn id="45" idx="1"/>
          </p:cNvCxnSpPr>
          <p:nvPr/>
        </p:nvCxnSpPr>
        <p:spPr>
          <a:xfrm>
            <a:off x="5575840" y="4192206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yöristetty suorakulmio 47"/>
          <p:cNvSpPr/>
          <p:nvPr/>
        </p:nvSpPr>
        <p:spPr>
          <a:xfrm>
            <a:off x="3907978" y="4408278"/>
            <a:ext cx="1667862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Tuotantoprosessi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49" name="Pyöristetty suorakulmio 48"/>
          <p:cNvSpPr/>
          <p:nvPr/>
        </p:nvSpPr>
        <p:spPr>
          <a:xfrm>
            <a:off x="2987824" y="4408278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Tarpeiden 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vastaanotto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50" name="Pyöristetty suorakulmio 49"/>
          <p:cNvSpPr/>
          <p:nvPr/>
        </p:nvSpPr>
        <p:spPr>
          <a:xfrm>
            <a:off x="5775994" y="4408278"/>
            <a:ext cx="720000" cy="2880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Tuotosten</a:t>
            </a:r>
          </a:p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julkaisu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cxnSp>
        <p:nvCxnSpPr>
          <p:cNvPr id="51" name="Suora nuoliyhdysviiva 50"/>
          <p:cNvCxnSpPr>
            <a:stCxn id="49" idx="3"/>
            <a:endCxn id="48" idx="1"/>
          </p:cNvCxnSpPr>
          <p:nvPr/>
        </p:nvCxnSpPr>
        <p:spPr>
          <a:xfrm>
            <a:off x="3707824" y="4552278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uora nuoliyhdysviiva 51"/>
          <p:cNvCxnSpPr>
            <a:stCxn id="48" idx="3"/>
            <a:endCxn id="50" idx="1"/>
          </p:cNvCxnSpPr>
          <p:nvPr/>
        </p:nvCxnSpPr>
        <p:spPr>
          <a:xfrm>
            <a:off x="5575840" y="4552278"/>
            <a:ext cx="200154" cy="0"/>
          </a:xfrm>
          <a:prstGeom prst="straightConnector1">
            <a:avLst/>
          </a:prstGeom>
          <a:ln w="381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uora yhdysviiva 62"/>
          <p:cNvCxnSpPr/>
          <p:nvPr/>
        </p:nvCxnSpPr>
        <p:spPr>
          <a:xfrm flipV="1">
            <a:off x="3096200" y="2392022"/>
            <a:ext cx="32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uora yhdysviiva 64"/>
          <p:cNvCxnSpPr/>
          <p:nvPr/>
        </p:nvCxnSpPr>
        <p:spPr>
          <a:xfrm flipV="1">
            <a:off x="3090446" y="3184110"/>
            <a:ext cx="32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yhdysviiva 65"/>
          <p:cNvCxnSpPr/>
          <p:nvPr/>
        </p:nvCxnSpPr>
        <p:spPr>
          <a:xfrm flipV="1">
            <a:off x="3090446" y="3976198"/>
            <a:ext cx="3276000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Nuoli oikealle 68"/>
          <p:cNvSpPr/>
          <p:nvPr/>
        </p:nvSpPr>
        <p:spPr>
          <a:xfrm>
            <a:off x="6660264" y="3040134"/>
            <a:ext cx="288000" cy="36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68" name="Nuoli oikealle 67"/>
          <p:cNvSpPr/>
          <p:nvPr/>
        </p:nvSpPr>
        <p:spPr>
          <a:xfrm rot="5400000">
            <a:off x="4611187" y="1491966"/>
            <a:ext cx="252000" cy="468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06" name="Nuoli oikealle 105"/>
          <p:cNvSpPr/>
          <p:nvPr/>
        </p:nvSpPr>
        <p:spPr>
          <a:xfrm>
            <a:off x="2630979" y="3040094"/>
            <a:ext cx="288000" cy="36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60" name="Kuva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343" y="2211710"/>
            <a:ext cx="432000" cy="432000"/>
          </a:xfrm>
          <a:prstGeom prst="rect">
            <a:avLst/>
          </a:prstGeom>
        </p:spPr>
      </p:pic>
      <p:sp>
        <p:nvSpPr>
          <p:cNvPr id="62" name="Tekstiruutu 61"/>
          <p:cNvSpPr txBox="1"/>
          <p:nvPr/>
        </p:nvSpPr>
        <p:spPr>
          <a:xfrm>
            <a:off x="8095467" y="3523823"/>
            <a:ext cx="48122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Hallinta</a:t>
            </a:r>
            <a:endParaRPr lang="fi-FI" sz="700" dirty="0"/>
          </a:p>
        </p:txBody>
      </p:sp>
      <p:sp>
        <p:nvSpPr>
          <p:cNvPr id="64" name="Tekstiruutu 63"/>
          <p:cNvSpPr txBox="1"/>
          <p:nvPr/>
        </p:nvSpPr>
        <p:spPr>
          <a:xfrm>
            <a:off x="8049616" y="2947759"/>
            <a:ext cx="10791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Palvelujen kehittämien</a:t>
            </a:r>
            <a:endParaRPr lang="fi-FI" sz="700" dirty="0"/>
          </a:p>
        </p:txBody>
      </p:sp>
      <p:pic>
        <p:nvPicPr>
          <p:cNvPr id="70" name="Kuva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059630"/>
            <a:ext cx="426240" cy="432000"/>
          </a:xfrm>
          <a:prstGeom prst="rect">
            <a:avLst/>
          </a:prstGeom>
        </p:spPr>
      </p:pic>
      <p:pic>
        <p:nvPicPr>
          <p:cNvPr id="71" name="Kuva 7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112" y="1059630"/>
            <a:ext cx="432000" cy="432000"/>
          </a:xfrm>
          <a:prstGeom prst="rect">
            <a:avLst/>
          </a:prstGeom>
        </p:spPr>
      </p:pic>
      <p:sp>
        <p:nvSpPr>
          <p:cNvPr id="74" name="Tekstiruutu 73"/>
          <p:cNvSpPr txBox="1"/>
          <p:nvPr/>
        </p:nvSpPr>
        <p:spPr>
          <a:xfrm>
            <a:off x="4492369" y="787519"/>
            <a:ext cx="5116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dirty="0" smtClean="0"/>
              <a:t>Ohjaus</a:t>
            </a:r>
            <a:endParaRPr lang="fi-FI" sz="800" dirty="0"/>
          </a:p>
        </p:txBody>
      </p:sp>
      <p:sp>
        <p:nvSpPr>
          <p:cNvPr id="3" name="Tekstiruutu 2"/>
          <p:cNvSpPr txBox="1"/>
          <p:nvPr/>
        </p:nvSpPr>
        <p:spPr>
          <a:xfrm>
            <a:off x="2762458" y="1715425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/>
              <a:t>1.</a:t>
            </a:r>
            <a:endParaRPr lang="fi-FI" sz="1600" b="1" dirty="0"/>
          </a:p>
        </p:txBody>
      </p:sp>
      <p:sp>
        <p:nvSpPr>
          <p:cNvPr id="75" name="Tekstiruutu 74"/>
          <p:cNvSpPr txBox="1"/>
          <p:nvPr/>
        </p:nvSpPr>
        <p:spPr>
          <a:xfrm>
            <a:off x="2762458" y="2341172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/>
              <a:t>2</a:t>
            </a:r>
            <a:r>
              <a:rPr lang="fi-FI" sz="1600" b="1" dirty="0" smtClean="0"/>
              <a:t>.</a:t>
            </a:r>
            <a:endParaRPr lang="fi-FI" sz="1600" b="1" dirty="0"/>
          </a:p>
        </p:txBody>
      </p:sp>
      <p:sp>
        <p:nvSpPr>
          <p:cNvPr id="76" name="Tekstiruutu 75"/>
          <p:cNvSpPr txBox="1"/>
          <p:nvPr/>
        </p:nvSpPr>
        <p:spPr>
          <a:xfrm>
            <a:off x="2762458" y="3205268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/>
              <a:t>3.</a:t>
            </a:r>
            <a:endParaRPr lang="fi-FI" sz="1600" b="1" dirty="0"/>
          </a:p>
        </p:txBody>
      </p:sp>
      <p:sp>
        <p:nvSpPr>
          <p:cNvPr id="77" name="Tekstiruutu 76"/>
          <p:cNvSpPr txBox="1"/>
          <p:nvPr/>
        </p:nvSpPr>
        <p:spPr>
          <a:xfrm>
            <a:off x="2762458" y="3997356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/>
              <a:t>4.</a:t>
            </a:r>
            <a:endParaRPr lang="fi-FI" sz="1600" b="1" dirty="0"/>
          </a:p>
        </p:txBody>
      </p:sp>
      <p:sp>
        <p:nvSpPr>
          <p:cNvPr id="78" name="Pyöristetty suorakulmio 77"/>
          <p:cNvSpPr/>
          <p:nvPr/>
        </p:nvSpPr>
        <p:spPr>
          <a:xfrm rot="5400000">
            <a:off x="5659688" y="3047334"/>
            <a:ext cx="3081208" cy="36004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Tuotokset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sp>
        <p:nvSpPr>
          <p:cNvPr id="79" name="Pyöristetty suorakulmio 78"/>
          <p:cNvSpPr/>
          <p:nvPr/>
        </p:nvSpPr>
        <p:spPr>
          <a:xfrm rot="5400000">
            <a:off x="772587" y="3047334"/>
            <a:ext cx="3081208" cy="36004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00" dirty="0" smtClean="0">
                <a:latin typeface="Arial Narrow" panose="020B0606020202030204" pitchFamily="34" charset="0"/>
              </a:rPr>
              <a:t>Tarpeet / syötteet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pic>
        <p:nvPicPr>
          <p:cNvPr id="80" name="Kuva 7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359" y="1635646"/>
            <a:ext cx="468000" cy="468000"/>
          </a:xfrm>
          <a:prstGeom prst="rect">
            <a:avLst/>
          </a:prstGeom>
        </p:spPr>
      </p:pic>
      <p:sp>
        <p:nvSpPr>
          <p:cNvPr id="81" name="Tekstiruutu 80"/>
          <p:cNvSpPr txBox="1"/>
          <p:nvPr/>
        </p:nvSpPr>
        <p:spPr>
          <a:xfrm>
            <a:off x="1094407" y="1769619"/>
            <a:ext cx="77777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Asiakastarpeet</a:t>
            </a:r>
            <a:endParaRPr lang="fi-FI" sz="700" dirty="0"/>
          </a:p>
        </p:txBody>
      </p:sp>
      <p:sp>
        <p:nvSpPr>
          <p:cNvPr id="83" name="Tekstiruutu 82"/>
          <p:cNvSpPr txBox="1"/>
          <p:nvPr/>
        </p:nvSpPr>
        <p:spPr>
          <a:xfrm>
            <a:off x="1094407" y="3803307"/>
            <a:ext cx="8931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Tiedonhallinnan </a:t>
            </a:r>
          </a:p>
          <a:p>
            <a:r>
              <a:rPr lang="fi-FI" sz="700" dirty="0" smtClean="0"/>
              <a:t>menettelytapojen </a:t>
            </a:r>
          </a:p>
          <a:p>
            <a:r>
              <a:rPr lang="fi-FI" sz="700" dirty="0" smtClean="0"/>
              <a:t>edistäminen</a:t>
            </a:r>
            <a:endParaRPr lang="fi-FI" sz="700" dirty="0"/>
          </a:p>
        </p:txBody>
      </p:sp>
      <p:grpSp>
        <p:nvGrpSpPr>
          <p:cNvPr id="85" name="Ryhmä 84"/>
          <p:cNvGrpSpPr/>
          <p:nvPr/>
        </p:nvGrpSpPr>
        <p:grpSpPr>
          <a:xfrm>
            <a:off x="662359" y="2715766"/>
            <a:ext cx="432000" cy="432000"/>
            <a:chOff x="7020272" y="2139702"/>
            <a:chExt cx="432000" cy="432000"/>
          </a:xfrm>
        </p:grpSpPr>
        <p:sp>
          <p:nvSpPr>
            <p:cNvPr id="86" name="Ellipsi 85"/>
            <p:cNvSpPr/>
            <p:nvPr/>
          </p:nvSpPr>
          <p:spPr>
            <a:xfrm>
              <a:off x="7020272" y="21397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solidFill>
                    <a:schemeClr val="accent4">
                      <a:lumMod val="75000"/>
                    </a:schemeClr>
                  </a:solidFill>
                </a:rPr>
                <a:t>Linjaukset</a:t>
              </a:r>
              <a:endParaRPr lang="fi-FI" sz="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87" name="Kuva 86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92272" y="2139734"/>
              <a:ext cx="288000" cy="288000"/>
            </a:xfrm>
            <a:prstGeom prst="rect">
              <a:avLst/>
            </a:prstGeom>
          </p:spPr>
        </p:pic>
      </p:grpSp>
      <p:grpSp>
        <p:nvGrpSpPr>
          <p:cNvPr id="88" name="Ryhmä 87"/>
          <p:cNvGrpSpPr/>
          <p:nvPr/>
        </p:nvGrpSpPr>
        <p:grpSpPr>
          <a:xfrm>
            <a:off x="662359" y="2211710"/>
            <a:ext cx="432000" cy="432000"/>
            <a:chOff x="7020272" y="2139702"/>
            <a:chExt cx="432000" cy="432000"/>
          </a:xfrm>
        </p:grpSpPr>
        <p:sp>
          <p:nvSpPr>
            <p:cNvPr id="89" name="Ellipsi 88"/>
            <p:cNvSpPr/>
            <p:nvPr/>
          </p:nvSpPr>
          <p:spPr>
            <a:xfrm>
              <a:off x="7020272" y="21397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solidFill>
                    <a:schemeClr val="accent4">
                      <a:lumMod val="75000"/>
                    </a:schemeClr>
                  </a:solidFill>
                </a:rPr>
                <a:t>KA</a:t>
              </a:r>
              <a:endParaRPr lang="fi-FI" sz="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90" name="Kuva 89"/>
            <p:cNvPicPr>
              <a:picLocks noChangeAspect="1"/>
            </p:cNvPicPr>
            <p:nvPr/>
          </p:nvPicPr>
          <p:blipFill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92272" y="2139734"/>
              <a:ext cx="288000" cy="288000"/>
            </a:xfrm>
            <a:prstGeom prst="rect">
              <a:avLst/>
            </a:prstGeom>
          </p:spPr>
        </p:pic>
      </p:grpSp>
      <p:grpSp>
        <p:nvGrpSpPr>
          <p:cNvPr id="91" name="Ryhmä 90"/>
          <p:cNvGrpSpPr/>
          <p:nvPr/>
        </p:nvGrpSpPr>
        <p:grpSpPr>
          <a:xfrm>
            <a:off x="662359" y="3219822"/>
            <a:ext cx="432000" cy="433770"/>
            <a:chOff x="8036816" y="3506132"/>
            <a:chExt cx="432000" cy="433770"/>
          </a:xfrm>
        </p:grpSpPr>
        <p:sp>
          <p:nvSpPr>
            <p:cNvPr id="92" name="Ellipsi 91"/>
            <p:cNvSpPr/>
            <p:nvPr/>
          </p:nvSpPr>
          <p:spPr>
            <a:xfrm>
              <a:off x="8036816" y="35079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err="1" smtClean="0">
                  <a:solidFill>
                    <a:schemeClr val="tx2"/>
                  </a:solidFill>
                </a:rPr>
                <a:t>Titu</a:t>
              </a:r>
              <a:endParaRPr lang="fi-FI" sz="700" dirty="0">
                <a:solidFill>
                  <a:schemeClr val="tx2"/>
                </a:solidFill>
              </a:endParaRPr>
            </a:p>
          </p:txBody>
        </p:sp>
        <p:pic>
          <p:nvPicPr>
            <p:cNvPr id="93" name="Kuva 92"/>
            <p:cNvPicPr>
              <a:picLocks noChangeAspect="1"/>
            </p:cNvPicPr>
            <p:nvPr/>
          </p:nvPicPr>
          <p:blipFill>
            <a:blip r:embed="rId6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108816" y="3506132"/>
              <a:ext cx="288000" cy="288000"/>
            </a:xfrm>
            <a:prstGeom prst="rect">
              <a:avLst/>
            </a:prstGeom>
          </p:spPr>
        </p:pic>
      </p:grpSp>
      <p:grpSp>
        <p:nvGrpSpPr>
          <p:cNvPr id="95" name="Ryhmä 94"/>
          <p:cNvGrpSpPr/>
          <p:nvPr/>
        </p:nvGrpSpPr>
        <p:grpSpPr>
          <a:xfrm>
            <a:off x="662359" y="3794178"/>
            <a:ext cx="432000" cy="433756"/>
            <a:chOff x="7111454" y="3200096"/>
            <a:chExt cx="432000" cy="433756"/>
          </a:xfrm>
        </p:grpSpPr>
        <p:sp>
          <p:nvSpPr>
            <p:cNvPr id="96" name="Ellipsi 95"/>
            <p:cNvSpPr/>
            <p:nvPr/>
          </p:nvSpPr>
          <p:spPr>
            <a:xfrm>
              <a:off x="7111454" y="320185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err="1" smtClean="0">
                  <a:solidFill>
                    <a:schemeClr val="bg2">
                      <a:lumMod val="50000"/>
                    </a:schemeClr>
                  </a:solidFill>
                </a:rPr>
                <a:t>THltk</a:t>
              </a:r>
              <a:endParaRPr lang="fi-FI" sz="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pic>
          <p:nvPicPr>
            <p:cNvPr id="97" name="Kuva 96"/>
            <p:cNvPicPr>
              <a:picLocks noChangeAspect="1"/>
            </p:cNvPicPr>
            <p:nvPr/>
          </p:nvPicPr>
          <p:blipFill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183454" y="3200096"/>
              <a:ext cx="288000" cy="288000"/>
            </a:xfrm>
            <a:prstGeom prst="rect">
              <a:avLst/>
            </a:prstGeom>
          </p:spPr>
        </p:pic>
      </p:grpSp>
      <p:sp>
        <p:nvSpPr>
          <p:cNvPr id="98" name="Tekstiruutu 97"/>
          <p:cNvSpPr txBox="1"/>
          <p:nvPr/>
        </p:nvSpPr>
        <p:spPr>
          <a:xfrm>
            <a:off x="1094407" y="2219961"/>
            <a:ext cx="95731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Tavoitteita tukevien</a:t>
            </a:r>
          </a:p>
          <a:p>
            <a:r>
              <a:rPr lang="fi-FI" sz="700" dirty="0"/>
              <a:t>t</a:t>
            </a:r>
            <a:r>
              <a:rPr lang="fi-FI" sz="700" dirty="0" smtClean="0"/>
              <a:t>oimenpiteiden </a:t>
            </a:r>
          </a:p>
          <a:p>
            <a:r>
              <a:rPr lang="fi-FI" sz="700" dirty="0" smtClean="0"/>
              <a:t>suunnittelu</a:t>
            </a:r>
            <a:endParaRPr lang="fi-FI" sz="700" dirty="0"/>
          </a:p>
        </p:txBody>
      </p:sp>
      <p:sp>
        <p:nvSpPr>
          <p:cNvPr id="99" name="Tekstiruutu 98"/>
          <p:cNvSpPr txBox="1"/>
          <p:nvPr/>
        </p:nvSpPr>
        <p:spPr>
          <a:xfrm>
            <a:off x="1094407" y="2777878"/>
            <a:ext cx="832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Tietovarantojen</a:t>
            </a:r>
          </a:p>
          <a:p>
            <a:r>
              <a:rPr lang="fi-FI" sz="700" dirty="0" smtClean="0"/>
              <a:t>yhteentoimivuus</a:t>
            </a:r>
            <a:endParaRPr lang="fi-FI" sz="700" dirty="0"/>
          </a:p>
        </p:txBody>
      </p:sp>
      <p:sp>
        <p:nvSpPr>
          <p:cNvPr id="100" name="Tekstiruutu 99"/>
          <p:cNvSpPr txBox="1"/>
          <p:nvPr/>
        </p:nvSpPr>
        <p:spPr>
          <a:xfrm>
            <a:off x="1094407" y="3228958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Tietoturvallisuus ja</a:t>
            </a:r>
          </a:p>
          <a:p>
            <a:r>
              <a:rPr lang="fi-FI" sz="700" dirty="0" smtClean="0"/>
              <a:t>jatkuvuuden </a:t>
            </a:r>
          </a:p>
          <a:p>
            <a:r>
              <a:rPr lang="fi-FI" sz="700" dirty="0" smtClean="0"/>
              <a:t>varmistaminen</a:t>
            </a:r>
            <a:endParaRPr lang="fi-FI" sz="700" dirty="0"/>
          </a:p>
        </p:txBody>
      </p:sp>
      <p:sp>
        <p:nvSpPr>
          <p:cNvPr id="102" name="Ellipsi 101"/>
          <p:cNvSpPr/>
          <p:nvPr/>
        </p:nvSpPr>
        <p:spPr>
          <a:xfrm>
            <a:off x="662359" y="4371998"/>
            <a:ext cx="432000" cy="432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00" b="1" dirty="0" smtClean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04" name="Tekstiruutu 103"/>
          <p:cNvSpPr txBox="1"/>
          <p:nvPr/>
        </p:nvSpPr>
        <p:spPr>
          <a:xfrm>
            <a:off x="1094407" y="4487971"/>
            <a:ext cx="3850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Muut</a:t>
            </a:r>
            <a:endParaRPr lang="fi-FI" sz="700" dirty="0"/>
          </a:p>
        </p:txBody>
      </p:sp>
      <p:grpSp>
        <p:nvGrpSpPr>
          <p:cNvPr id="12" name="Ryhmä 11"/>
          <p:cNvGrpSpPr/>
          <p:nvPr/>
        </p:nvGrpSpPr>
        <p:grpSpPr>
          <a:xfrm>
            <a:off x="7596336" y="1563686"/>
            <a:ext cx="432000" cy="432000"/>
            <a:chOff x="8171828" y="714468"/>
            <a:chExt cx="432000" cy="432000"/>
          </a:xfrm>
        </p:grpSpPr>
        <p:sp>
          <p:nvSpPr>
            <p:cNvPr id="105" name="Ellipsi 104"/>
            <p:cNvSpPr/>
            <p:nvPr/>
          </p:nvSpPr>
          <p:spPr>
            <a:xfrm>
              <a:off x="8171828" y="714468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pic>
          <p:nvPicPr>
            <p:cNvPr id="10" name="Kuva 9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261828" y="824782"/>
              <a:ext cx="216000" cy="216000"/>
            </a:xfrm>
            <a:prstGeom prst="rect">
              <a:avLst/>
            </a:prstGeom>
          </p:spPr>
        </p:pic>
      </p:grpSp>
      <p:sp>
        <p:nvSpPr>
          <p:cNvPr id="107" name="Tekstiruutu 106"/>
          <p:cNvSpPr txBox="1"/>
          <p:nvPr/>
        </p:nvSpPr>
        <p:spPr>
          <a:xfrm>
            <a:off x="8028384" y="1651615"/>
            <a:ext cx="106150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err="1" smtClean="0"/>
              <a:t>TVT:n</a:t>
            </a:r>
            <a:r>
              <a:rPr lang="fi-FI" sz="700" dirty="0" smtClean="0"/>
              <a:t> hyödyntäminen</a:t>
            </a:r>
            <a:endParaRPr lang="fi-FI" sz="700" dirty="0"/>
          </a:p>
        </p:txBody>
      </p:sp>
      <p:sp>
        <p:nvSpPr>
          <p:cNvPr id="108" name="Tekstiruutu 107"/>
          <p:cNvSpPr txBox="1"/>
          <p:nvPr/>
        </p:nvSpPr>
        <p:spPr>
          <a:xfrm>
            <a:off x="8028384" y="2283718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Julkisten varojen käyttö /</a:t>
            </a:r>
          </a:p>
          <a:p>
            <a:r>
              <a:rPr lang="fi-FI" sz="700" dirty="0"/>
              <a:t>r</a:t>
            </a:r>
            <a:r>
              <a:rPr lang="fi-FI" sz="700" dirty="0" smtClean="0"/>
              <a:t>esurssien hankinta</a:t>
            </a:r>
            <a:endParaRPr lang="fi-FI" sz="700" dirty="0"/>
          </a:p>
        </p:txBody>
      </p:sp>
      <p:grpSp>
        <p:nvGrpSpPr>
          <p:cNvPr id="15" name="Ryhmä 14"/>
          <p:cNvGrpSpPr/>
          <p:nvPr/>
        </p:nvGrpSpPr>
        <p:grpSpPr>
          <a:xfrm>
            <a:off x="7596384" y="4011958"/>
            <a:ext cx="432000" cy="432000"/>
            <a:chOff x="6948264" y="699542"/>
            <a:chExt cx="432000" cy="432000"/>
          </a:xfrm>
        </p:grpSpPr>
        <p:sp>
          <p:nvSpPr>
            <p:cNvPr id="110" name="Ellipsi 109"/>
            <p:cNvSpPr/>
            <p:nvPr/>
          </p:nvSpPr>
          <p:spPr>
            <a:xfrm>
              <a:off x="6948264" y="69954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4" name="Kehänuoli 13"/>
            <p:cNvSpPr/>
            <p:nvPr/>
          </p:nvSpPr>
          <p:spPr>
            <a:xfrm>
              <a:off x="6984264" y="735542"/>
              <a:ext cx="360000" cy="3600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735528"/>
                <a:gd name="adj5" fmla="val 125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pic>
          <p:nvPicPr>
            <p:cNvPr id="111" name="Kuva 110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92264" y="843542"/>
              <a:ext cx="144000" cy="144000"/>
            </a:xfrm>
            <a:prstGeom prst="rect">
              <a:avLst/>
            </a:prstGeom>
          </p:spPr>
        </p:pic>
      </p:grpSp>
      <p:sp>
        <p:nvSpPr>
          <p:cNvPr id="112" name="Tekstiruutu 111"/>
          <p:cNvSpPr txBox="1"/>
          <p:nvPr/>
        </p:nvSpPr>
        <p:spPr>
          <a:xfrm>
            <a:off x="8028384" y="4099887"/>
            <a:ext cx="100059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/>
              <a:t>Jatkuvuuden hallinta</a:t>
            </a:r>
            <a:endParaRPr lang="fi-FI" sz="700" dirty="0"/>
          </a:p>
        </p:txBody>
      </p:sp>
      <p:grpSp>
        <p:nvGrpSpPr>
          <p:cNvPr id="22" name="Ryhmä 21"/>
          <p:cNvGrpSpPr/>
          <p:nvPr/>
        </p:nvGrpSpPr>
        <p:grpSpPr>
          <a:xfrm>
            <a:off x="7596336" y="3435846"/>
            <a:ext cx="432000" cy="432000"/>
            <a:chOff x="7748736" y="555526"/>
            <a:chExt cx="432000" cy="432000"/>
          </a:xfrm>
        </p:grpSpPr>
        <p:sp>
          <p:nvSpPr>
            <p:cNvPr id="113" name="Ellipsi 112"/>
            <p:cNvSpPr/>
            <p:nvPr/>
          </p:nvSpPr>
          <p:spPr>
            <a:xfrm>
              <a:off x="7748736" y="555526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pic>
          <p:nvPicPr>
            <p:cNvPr id="114" name="Kuva 1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20736" y="627526"/>
              <a:ext cx="288000" cy="288000"/>
            </a:xfrm>
            <a:prstGeom prst="rect">
              <a:avLst/>
            </a:prstGeom>
          </p:spPr>
        </p:pic>
      </p:grpSp>
      <p:grpSp>
        <p:nvGrpSpPr>
          <p:cNvPr id="24" name="Ryhmä 23"/>
          <p:cNvGrpSpPr/>
          <p:nvPr/>
        </p:nvGrpSpPr>
        <p:grpSpPr>
          <a:xfrm>
            <a:off x="7596336" y="2859830"/>
            <a:ext cx="432000" cy="432000"/>
            <a:chOff x="7748736" y="771550"/>
            <a:chExt cx="432000" cy="432000"/>
          </a:xfrm>
        </p:grpSpPr>
        <p:sp>
          <p:nvSpPr>
            <p:cNvPr id="116" name="Ellipsi 115"/>
            <p:cNvSpPr/>
            <p:nvPr/>
          </p:nvSpPr>
          <p:spPr>
            <a:xfrm>
              <a:off x="7748736" y="77155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b="1" dirty="0" smtClean="0">
                <a:solidFill>
                  <a:srgbClr val="C00000"/>
                </a:solidFill>
              </a:endParaRPr>
            </a:p>
          </p:txBody>
        </p:sp>
        <p:pic>
          <p:nvPicPr>
            <p:cNvPr id="115" name="Graphic 6" descr="Medical">
              <a:extLst>
                <a:ext uri="{FF2B5EF4-FFF2-40B4-BE49-F238E27FC236}">
                  <a16:creationId xmlns:a16="http://schemas.microsoft.com/office/drawing/2014/main" id="{F6AA1957-F260-4EB1-B849-977EC5F25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802736" y="825550"/>
              <a:ext cx="324000" cy="324000"/>
            </a:xfrm>
            <a:prstGeom prst="rect">
              <a:avLst/>
            </a:prstGeom>
          </p:spPr>
        </p:pic>
      </p:grpSp>
      <p:pic>
        <p:nvPicPr>
          <p:cNvPr id="26" name="Kuva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4048" y="1059630"/>
            <a:ext cx="449279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5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251520" y="1637354"/>
            <a:ext cx="2240342" cy="2808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grpSp>
        <p:nvGrpSpPr>
          <p:cNvPr id="8" name="Ryhmä 7"/>
          <p:cNvGrpSpPr/>
          <p:nvPr/>
        </p:nvGrpSpPr>
        <p:grpSpPr>
          <a:xfrm>
            <a:off x="2627784" y="1637426"/>
            <a:ext cx="5868000" cy="2808240"/>
            <a:chOff x="2915816" y="1203598"/>
            <a:chExt cx="5868000" cy="2808240"/>
          </a:xfrm>
        </p:grpSpPr>
        <p:sp>
          <p:nvSpPr>
            <p:cNvPr id="3" name="Suorakulmio 2"/>
            <p:cNvSpPr/>
            <p:nvPr/>
          </p:nvSpPr>
          <p:spPr>
            <a:xfrm>
              <a:off x="2915816" y="1203598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Tavoitteiden 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suunnittelu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6" name="Suorakulmio 105"/>
            <p:cNvSpPr/>
            <p:nvPr/>
          </p:nvSpPr>
          <p:spPr>
            <a:xfrm>
              <a:off x="2915816" y="1923590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Toimeenpanon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suunnittelu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8" name="Suorakulmio 107"/>
            <p:cNvSpPr/>
            <p:nvPr/>
          </p:nvSpPr>
          <p:spPr>
            <a:xfrm>
              <a:off x="2915816" y="2643670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Kehittämisen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ohjaus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27" name="Suorakulmio 126"/>
            <p:cNvSpPr/>
            <p:nvPr/>
          </p:nvSpPr>
          <p:spPr>
            <a:xfrm>
              <a:off x="2915816" y="3363838"/>
              <a:ext cx="5868000" cy="648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Palvelu-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tuotannon</a:t>
              </a:r>
            </a:p>
            <a:p>
              <a:r>
                <a:rPr lang="fi-FI" sz="10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Narrow" panose="020B0606020202030204" pitchFamily="34" charset="0"/>
                </a:rPr>
                <a:t>ohjaus</a:t>
              </a:r>
              <a:endParaRPr lang="fi-FI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984808" cy="889873"/>
          </a:xfrm>
        </p:spPr>
        <p:txBody>
          <a:bodyPr>
            <a:normAutofit/>
          </a:bodyPr>
          <a:lstStyle/>
          <a:p>
            <a:r>
              <a:rPr lang="fi-FI" dirty="0" smtClean="0"/>
              <a:t>Mitkä rakenteet osallistuvat informaatio tuottamiseen?*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  <p:grpSp>
        <p:nvGrpSpPr>
          <p:cNvPr id="96" name="Ryhmä 95"/>
          <p:cNvGrpSpPr/>
          <p:nvPr/>
        </p:nvGrpSpPr>
        <p:grpSpPr>
          <a:xfrm>
            <a:off x="6639736" y="987574"/>
            <a:ext cx="432000" cy="433756"/>
            <a:chOff x="7111454" y="3200096"/>
            <a:chExt cx="432000" cy="433756"/>
          </a:xfrm>
        </p:grpSpPr>
        <p:sp>
          <p:nvSpPr>
            <p:cNvPr id="77" name="Ellipsi 76"/>
            <p:cNvSpPr/>
            <p:nvPr/>
          </p:nvSpPr>
          <p:spPr>
            <a:xfrm>
              <a:off x="7111454" y="320185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smtClean="0">
                  <a:solidFill>
                    <a:schemeClr val="bg2">
                      <a:lumMod val="50000"/>
                    </a:schemeClr>
                  </a:solidFill>
                </a:rPr>
                <a:t>Ltk</a:t>
              </a:r>
              <a:endParaRPr lang="fi-FI" sz="8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pic>
          <p:nvPicPr>
            <p:cNvPr id="82" name="Kuva 81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183454" y="3200096"/>
              <a:ext cx="288000" cy="288000"/>
            </a:xfrm>
            <a:prstGeom prst="rect">
              <a:avLst/>
            </a:prstGeom>
          </p:spPr>
        </p:pic>
      </p:grpSp>
      <p:grpSp>
        <p:nvGrpSpPr>
          <p:cNvPr id="85" name="Ryhmä 84"/>
          <p:cNvGrpSpPr/>
          <p:nvPr/>
        </p:nvGrpSpPr>
        <p:grpSpPr>
          <a:xfrm>
            <a:off x="4572048" y="2444307"/>
            <a:ext cx="432000" cy="432000"/>
            <a:chOff x="7020272" y="2139702"/>
            <a:chExt cx="432000" cy="432000"/>
          </a:xfrm>
        </p:grpSpPr>
        <p:sp>
          <p:nvSpPr>
            <p:cNvPr id="74" name="Ellipsi 73"/>
            <p:cNvSpPr/>
            <p:nvPr/>
          </p:nvSpPr>
          <p:spPr>
            <a:xfrm>
              <a:off x="7020272" y="21397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>
                  <a:solidFill>
                    <a:schemeClr val="accent4">
                      <a:lumMod val="75000"/>
                    </a:schemeClr>
                  </a:solidFill>
                </a:rPr>
                <a:t>K</a:t>
              </a:r>
              <a:r>
                <a:rPr lang="fi-FI" sz="800" dirty="0" smtClean="0">
                  <a:solidFill>
                    <a:schemeClr val="accent4">
                      <a:lumMod val="75000"/>
                    </a:schemeClr>
                  </a:solidFill>
                </a:rPr>
                <a:t>A</a:t>
              </a:r>
              <a:endParaRPr lang="fi-FI" sz="8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84" name="Kuva 83"/>
            <p:cNvPicPr>
              <a:picLocks noChangeAspect="1"/>
            </p:cNvPicPr>
            <p:nvPr/>
          </p:nvPicPr>
          <p:blipFill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092272" y="2139734"/>
              <a:ext cx="288000" cy="288000"/>
            </a:xfrm>
            <a:prstGeom prst="rect">
              <a:avLst/>
            </a:prstGeom>
          </p:spPr>
        </p:pic>
      </p:grpSp>
      <p:grpSp>
        <p:nvGrpSpPr>
          <p:cNvPr id="87" name="Ryhmä 86"/>
          <p:cNvGrpSpPr/>
          <p:nvPr/>
        </p:nvGrpSpPr>
        <p:grpSpPr>
          <a:xfrm>
            <a:off x="5415624" y="1760945"/>
            <a:ext cx="432000" cy="432000"/>
            <a:chOff x="7668392" y="2499742"/>
            <a:chExt cx="432000" cy="432000"/>
          </a:xfrm>
        </p:grpSpPr>
        <p:sp>
          <p:nvSpPr>
            <p:cNvPr id="78" name="Ellipsi 77"/>
            <p:cNvSpPr/>
            <p:nvPr/>
          </p:nvSpPr>
          <p:spPr>
            <a:xfrm>
              <a:off x="7668392" y="249974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800" dirty="0" err="1" smtClean="0">
                  <a:solidFill>
                    <a:schemeClr val="accent6"/>
                  </a:solidFill>
                </a:rPr>
                <a:t>ITGov</a:t>
              </a:r>
              <a:endParaRPr lang="fi-FI" sz="800" dirty="0">
                <a:solidFill>
                  <a:schemeClr val="accent6"/>
                </a:solidFill>
              </a:endParaRPr>
            </a:p>
          </p:txBody>
        </p:sp>
        <p:pic>
          <p:nvPicPr>
            <p:cNvPr id="86" name="Kuva 85"/>
            <p:cNvPicPr>
              <a:picLocks noChangeAspect="1"/>
            </p:cNvPicPr>
            <p:nvPr/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740392" y="2499774"/>
              <a:ext cx="288000" cy="288000"/>
            </a:xfrm>
            <a:prstGeom prst="rect">
              <a:avLst/>
            </a:prstGeom>
          </p:spPr>
        </p:pic>
      </p:grpSp>
      <p:grpSp>
        <p:nvGrpSpPr>
          <p:cNvPr id="91" name="Ryhmä 90"/>
          <p:cNvGrpSpPr/>
          <p:nvPr/>
        </p:nvGrpSpPr>
        <p:grpSpPr>
          <a:xfrm>
            <a:off x="6341235" y="3869602"/>
            <a:ext cx="432000" cy="433919"/>
            <a:chOff x="7884416" y="2785855"/>
            <a:chExt cx="432000" cy="433919"/>
          </a:xfrm>
        </p:grpSpPr>
        <p:sp>
          <p:nvSpPr>
            <p:cNvPr id="79" name="Ellipsi 78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rgbClr val="00B0F0"/>
                  </a:solidFill>
                </a:rPr>
                <a:t>Tuotanto</a:t>
              </a:r>
              <a:endParaRPr lang="fi-FI" sz="700" dirty="0">
                <a:solidFill>
                  <a:srgbClr val="00B0F0"/>
                </a:solidFill>
              </a:endParaRPr>
            </a:p>
          </p:txBody>
        </p:sp>
        <p:pic>
          <p:nvPicPr>
            <p:cNvPr id="90" name="Kuva 89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56456" y="2785855"/>
              <a:ext cx="288000" cy="288000"/>
            </a:xfrm>
            <a:prstGeom prst="rect">
              <a:avLst/>
            </a:prstGeom>
          </p:spPr>
        </p:pic>
      </p:grpSp>
      <p:grpSp>
        <p:nvGrpSpPr>
          <p:cNvPr id="98" name="Ryhmä 97"/>
          <p:cNvGrpSpPr/>
          <p:nvPr/>
        </p:nvGrpSpPr>
        <p:grpSpPr>
          <a:xfrm>
            <a:off x="5415624" y="989282"/>
            <a:ext cx="432000" cy="432000"/>
            <a:chOff x="7308352" y="1347614"/>
            <a:chExt cx="432000" cy="432000"/>
          </a:xfrm>
        </p:grpSpPr>
        <p:sp>
          <p:nvSpPr>
            <p:cNvPr id="99" name="Ellipsi 98"/>
            <p:cNvSpPr/>
            <p:nvPr/>
          </p:nvSpPr>
          <p:spPr>
            <a:xfrm>
              <a:off x="7308352" y="134761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100" name="Graphic 8" descr="Team">
              <a:extLst>
                <a:ext uri="{FF2B5EF4-FFF2-40B4-BE49-F238E27FC236}">
                  <a16:creationId xmlns:a16="http://schemas.microsoft.com/office/drawing/2014/main" id="{04D7D754-7260-4CE9-83C5-CAFD0D3B1C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409636" y="1448898"/>
              <a:ext cx="229433" cy="229433"/>
            </a:xfrm>
            <a:prstGeom prst="rect">
              <a:avLst/>
            </a:prstGeom>
          </p:spPr>
        </p:pic>
      </p:grpSp>
      <p:sp>
        <p:nvSpPr>
          <p:cNvPr id="103" name="Tekstiruutu 102"/>
          <p:cNvSpPr txBox="1"/>
          <p:nvPr/>
        </p:nvSpPr>
        <p:spPr>
          <a:xfrm>
            <a:off x="882254" y="1853378"/>
            <a:ext cx="1537600" cy="19133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”Tietohallinto”</a:t>
            </a: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Kokonaisarkkitehtuuri</a:t>
            </a: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Kehittämisen ohjaus</a:t>
            </a: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</a:t>
            </a:r>
            <a:r>
              <a:rPr lang="fi-FI" sz="900" dirty="0">
                <a:latin typeface="Arial Narrow" panose="020B0606020202030204" pitchFamily="34" charset="0"/>
              </a:rPr>
              <a:t>Toimittajayhteistyö / hankinnat</a:t>
            </a:r>
            <a:endParaRPr lang="fi-FI" sz="900" dirty="0" smtClean="0">
              <a:latin typeface="Arial Narrow" panose="020B0606020202030204" pitchFamily="34" charset="0"/>
            </a:endParaRPr>
          </a:p>
          <a:p>
            <a:pPr>
              <a:spcBef>
                <a:spcPts val="2200"/>
              </a:spcBef>
            </a:pPr>
            <a:r>
              <a:rPr lang="fi-FI" sz="900" dirty="0" smtClean="0">
                <a:latin typeface="Arial Narrow" panose="020B0606020202030204" pitchFamily="34" charset="0"/>
              </a:rPr>
              <a:t>= Palvelutuotannon ohjaus</a:t>
            </a:r>
            <a:endParaRPr lang="fi-FI" sz="900" dirty="0">
              <a:latin typeface="Arial Narrow" panose="020B0606020202030204" pitchFamily="34" charset="0"/>
            </a:endParaRPr>
          </a:p>
        </p:txBody>
      </p:sp>
      <p:grpSp>
        <p:nvGrpSpPr>
          <p:cNvPr id="128" name="Ryhmä 127"/>
          <p:cNvGrpSpPr/>
          <p:nvPr/>
        </p:nvGrpSpPr>
        <p:grpSpPr>
          <a:xfrm>
            <a:off x="5991712" y="989282"/>
            <a:ext cx="432000" cy="432000"/>
            <a:chOff x="7380360" y="2931838"/>
            <a:chExt cx="432000" cy="432000"/>
          </a:xfrm>
        </p:grpSpPr>
        <p:sp>
          <p:nvSpPr>
            <p:cNvPr id="129" name="Ellipsi 128"/>
            <p:cNvSpPr/>
            <p:nvPr/>
          </p:nvSpPr>
          <p:spPr>
            <a:xfrm>
              <a:off x="7380360" y="2931838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130" name="Graphic 12" descr="Money">
              <a:extLst>
                <a:ext uri="{FF2B5EF4-FFF2-40B4-BE49-F238E27FC236}">
                  <a16:creationId xmlns:a16="http://schemas.microsoft.com/office/drawing/2014/main" id="{1C71C87C-F5A5-464E-AA1E-B04087369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434360" y="2985838"/>
              <a:ext cx="324000" cy="324000"/>
            </a:xfrm>
            <a:prstGeom prst="rect">
              <a:avLst/>
            </a:prstGeom>
          </p:spPr>
        </p:pic>
      </p:grpSp>
      <p:grpSp>
        <p:nvGrpSpPr>
          <p:cNvPr id="131" name="Ryhmä 130"/>
          <p:cNvGrpSpPr/>
          <p:nvPr/>
        </p:nvGrpSpPr>
        <p:grpSpPr>
          <a:xfrm>
            <a:off x="4767528" y="989282"/>
            <a:ext cx="432000" cy="432000"/>
            <a:chOff x="7532760" y="3651918"/>
            <a:chExt cx="432000" cy="432000"/>
          </a:xfrm>
        </p:grpSpPr>
        <p:sp>
          <p:nvSpPr>
            <p:cNvPr id="132" name="Ellipsi 131"/>
            <p:cNvSpPr/>
            <p:nvPr/>
          </p:nvSpPr>
          <p:spPr>
            <a:xfrm>
              <a:off x="7532760" y="3651918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i-FI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pic>
          <p:nvPicPr>
            <p:cNvPr id="133" name="Graphic 18" descr="City">
              <a:extLst>
                <a:ext uri="{FF2B5EF4-FFF2-40B4-BE49-F238E27FC236}">
                  <a16:creationId xmlns:a16="http://schemas.microsoft.com/office/drawing/2014/main" id="{75CC4C28-E4FD-4C78-81D3-0C3C8E0E3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586760" y="3705918"/>
              <a:ext cx="324000" cy="324000"/>
            </a:xfrm>
            <a:prstGeom prst="rect">
              <a:avLst/>
            </a:prstGeom>
          </p:spPr>
        </p:pic>
      </p:grpSp>
      <p:grpSp>
        <p:nvGrpSpPr>
          <p:cNvPr id="134" name="Ryhmä 133"/>
          <p:cNvGrpSpPr/>
          <p:nvPr/>
        </p:nvGrpSpPr>
        <p:grpSpPr>
          <a:xfrm>
            <a:off x="5436120" y="3149522"/>
            <a:ext cx="432000" cy="432000"/>
            <a:chOff x="7325072" y="3219870"/>
            <a:chExt cx="432000" cy="432000"/>
          </a:xfrm>
        </p:grpSpPr>
        <p:sp>
          <p:nvSpPr>
            <p:cNvPr id="135" name="Ellipsi 134"/>
            <p:cNvSpPr/>
            <p:nvPr/>
          </p:nvSpPr>
          <p:spPr>
            <a:xfrm>
              <a:off x="7325072" y="321987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accent2"/>
                  </a:solidFill>
                </a:rPr>
                <a:t>Hankkeet</a:t>
              </a:r>
              <a:endParaRPr lang="fi-FI" sz="700" dirty="0">
                <a:solidFill>
                  <a:schemeClr val="accent2"/>
                </a:solidFill>
              </a:endParaRPr>
            </a:p>
          </p:txBody>
        </p:sp>
        <p:pic>
          <p:nvPicPr>
            <p:cNvPr id="136" name="Kuva 135"/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397072" y="3237816"/>
              <a:ext cx="288000" cy="288000"/>
            </a:xfrm>
            <a:prstGeom prst="rect">
              <a:avLst/>
            </a:prstGeom>
          </p:spPr>
        </p:pic>
      </p:grpSp>
      <p:grpSp>
        <p:nvGrpSpPr>
          <p:cNvPr id="140" name="Ryhmä 139"/>
          <p:cNvGrpSpPr/>
          <p:nvPr/>
        </p:nvGrpSpPr>
        <p:grpSpPr>
          <a:xfrm>
            <a:off x="5436120" y="3869602"/>
            <a:ext cx="432000" cy="433919"/>
            <a:chOff x="7884416" y="2785855"/>
            <a:chExt cx="432000" cy="433919"/>
          </a:xfrm>
        </p:grpSpPr>
        <p:sp>
          <p:nvSpPr>
            <p:cNvPr id="141" name="Ellipsi 140"/>
            <p:cNvSpPr/>
            <p:nvPr/>
          </p:nvSpPr>
          <p:spPr>
            <a:xfrm>
              <a:off x="7884416" y="278777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F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rgbClr val="00B0F0"/>
                  </a:solidFill>
                </a:rPr>
                <a:t>Palvelut</a:t>
              </a:r>
              <a:endParaRPr lang="fi-FI" sz="700" dirty="0">
                <a:solidFill>
                  <a:srgbClr val="00B0F0"/>
                </a:solidFill>
              </a:endParaRPr>
            </a:p>
          </p:txBody>
        </p:sp>
        <p:pic>
          <p:nvPicPr>
            <p:cNvPr id="142" name="Kuva 141"/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956416" y="2785855"/>
              <a:ext cx="288000" cy="288000"/>
            </a:xfrm>
            <a:prstGeom prst="rect">
              <a:avLst/>
            </a:prstGeom>
          </p:spPr>
        </p:pic>
      </p:grpSp>
      <p:cxnSp>
        <p:nvCxnSpPr>
          <p:cNvPr id="181" name="Suora yhdysviiva 180"/>
          <p:cNvCxnSpPr/>
          <p:nvPr/>
        </p:nvCxnSpPr>
        <p:spPr>
          <a:xfrm>
            <a:off x="5631624" y="1421282"/>
            <a:ext cx="0" cy="33969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uora yhdysviiva 183"/>
          <p:cNvCxnSpPr>
            <a:stCxn id="129" idx="3"/>
            <a:endCxn id="86" idx="0"/>
          </p:cNvCxnSpPr>
          <p:nvPr/>
        </p:nvCxnSpPr>
        <p:spPr>
          <a:xfrm flipH="1">
            <a:off x="5631624" y="1358017"/>
            <a:ext cx="423353" cy="40296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uora yhdysviiva 187"/>
          <p:cNvCxnSpPr>
            <a:stCxn id="132" idx="5"/>
            <a:endCxn id="86" idx="0"/>
          </p:cNvCxnSpPr>
          <p:nvPr/>
        </p:nvCxnSpPr>
        <p:spPr>
          <a:xfrm>
            <a:off x="5136263" y="1358017"/>
            <a:ext cx="495361" cy="40296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Ryhmä 94"/>
          <p:cNvGrpSpPr/>
          <p:nvPr/>
        </p:nvGrpSpPr>
        <p:grpSpPr>
          <a:xfrm>
            <a:off x="7061315" y="3149522"/>
            <a:ext cx="432000" cy="433770"/>
            <a:chOff x="8036816" y="3506132"/>
            <a:chExt cx="432000" cy="433770"/>
          </a:xfrm>
        </p:grpSpPr>
        <p:sp>
          <p:nvSpPr>
            <p:cNvPr id="80" name="Ellipsi 79"/>
            <p:cNvSpPr/>
            <p:nvPr/>
          </p:nvSpPr>
          <p:spPr>
            <a:xfrm>
              <a:off x="8036816" y="3507902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err="1" smtClean="0">
                  <a:solidFill>
                    <a:schemeClr val="tx2"/>
                  </a:solidFill>
                </a:rPr>
                <a:t>Titu</a:t>
              </a:r>
              <a:endParaRPr lang="fi-FI" sz="700" dirty="0">
                <a:solidFill>
                  <a:schemeClr val="tx2"/>
                </a:solidFill>
              </a:endParaRPr>
            </a:p>
          </p:txBody>
        </p:sp>
        <p:pic>
          <p:nvPicPr>
            <p:cNvPr id="94" name="Kuva 93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108816" y="3506132"/>
              <a:ext cx="288000" cy="288000"/>
            </a:xfrm>
            <a:prstGeom prst="rect">
              <a:avLst/>
            </a:prstGeom>
          </p:spPr>
        </p:pic>
      </p:grpSp>
      <p:sp>
        <p:nvSpPr>
          <p:cNvPr id="220" name="Tekstiruutu 219"/>
          <p:cNvSpPr txBox="1"/>
          <p:nvPr/>
        </p:nvSpPr>
        <p:spPr>
          <a:xfrm>
            <a:off x="3552258" y="1061290"/>
            <a:ext cx="11432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i="1" spc="300" dirty="0" smtClean="0"/>
              <a:t>Asiakkaat</a:t>
            </a:r>
            <a:endParaRPr lang="fi-FI" sz="1100" i="1" spc="300" dirty="0"/>
          </a:p>
        </p:txBody>
      </p:sp>
      <p:sp>
        <p:nvSpPr>
          <p:cNvPr id="5" name="Tekstiruutu 4"/>
          <p:cNvSpPr txBox="1"/>
          <p:nvPr/>
        </p:nvSpPr>
        <p:spPr>
          <a:xfrm>
            <a:off x="5847648" y="1637354"/>
            <a:ext cx="146065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MMM digikehityksen koordinointiryhmä</a:t>
            </a:r>
          </a:p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Digitalisaation johtoryhmä (TEM)</a:t>
            </a:r>
          </a:p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Alueellisen tietohallinnon ohjausryhmä</a:t>
            </a:r>
          </a:p>
          <a:p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SVT-neuvottelukunta</a:t>
            </a:r>
          </a:p>
          <a:p>
            <a:endParaRPr lang="fi-FI" sz="7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7" name="Tekstiruutu 96"/>
          <p:cNvSpPr txBox="1"/>
          <p:nvPr/>
        </p:nvSpPr>
        <p:spPr>
          <a:xfrm>
            <a:off x="3335891" y="2285426"/>
            <a:ext cx="11641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JHKA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Valtion talous/HR KA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M3A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Terveyden ja hyvinvoinnin KA</a:t>
            </a:r>
          </a:p>
          <a:p>
            <a:pPr algn="r"/>
            <a:r>
              <a:rPr lang="fi-FI" sz="700" dirty="0" err="1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Sote</a:t>
            </a:r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 KA</a:t>
            </a:r>
          </a:p>
          <a:p>
            <a:pPr algn="r"/>
            <a:r>
              <a:rPr lang="fi-FI" sz="700" dirty="0" smtClean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Ryyti (YM)</a:t>
            </a:r>
          </a:p>
          <a:p>
            <a:pPr algn="r"/>
            <a:endParaRPr lang="fi-FI" sz="700" dirty="0" smtClean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endParaRPr lang="fi-FI" sz="700" dirty="0" smtClean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1" name="Tekstiruutu 100"/>
          <p:cNvSpPr txBox="1"/>
          <p:nvPr/>
        </p:nvSpPr>
        <p:spPr>
          <a:xfrm>
            <a:off x="6804248" y="3884444"/>
            <a:ext cx="8451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Valtorin asiakas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Tuve asiakas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Palkeiden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2" name="Tekstiruutu 101"/>
          <p:cNvSpPr txBox="1"/>
          <p:nvPr/>
        </p:nvSpPr>
        <p:spPr>
          <a:xfrm>
            <a:off x="4031672" y="3869602"/>
            <a:ext cx="13324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Suomi.fi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ohry</a:t>
            </a:r>
            <a:endParaRPr lang="fi-FI" sz="700" dirty="0" smtClean="0">
              <a:solidFill>
                <a:schemeClr val="accent3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Sähköisen </a:t>
            </a:r>
            <a:r>
              <a:rPr lang="fi-FI" sz="700" dirty="0" err="1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tietohallinnonnvk</a:t>
            </a:r>
            <a:r>
              <a:rPr lang="fi-FI" sz="700" dirty="0" smtClean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</a:rPr>
              <a:t> (STM)</a:t>
            </a:r>
          </a:p>
          <a:p>
            <a:pPr algn="r"/>
            <a:endParaRPr lang="fi-FI" sz="7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4" name="Tekstiruutu 103"/>
          <p:cNvSpPr txBox="1"/>
          <p:nvPr/>
        </p:nvSpPr>
        <p:spPr>
          <a:xfrm>
            <a:off x="3854364" y="3005506"/>
            <a:ext cx="1509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Digiarkeen </a:t>
            </a:r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nvk</a:t>
            </a:r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Auroran valmisteluryhmä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Valtionavustusten kehittäminen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Vaaka-hankkeen seuranta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Hetu-uudistuksen valmistelu</a:t>
            </a:r>
          </a:p>
          <a:p>
            <a:pPr algn="r"/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Tulorekisterin perustamishanke</a:t>
            </a:r>
          </a:p>
        </p:txBody>
      </p:sp>
      <p:sp>
        <p:nvSpPr>
          <p:cNvPr id="105" name="Tekstiruutu 104"/>
          <p:cNvSpPr txBox="1"/>
          <p:nvPr/>
        </p:nvSpPr>
        <p:spPr>
          <a:xfrm>
            <a:off x="7524328" y="3077514"/>
            <a:ext cx="10631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VAHTI</a:t>
            </a:r>
          </a:p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VM </a:t>
            </a:r>
            <a:r>
              <a:rPr lang="fi-FI" sz="7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titu</a:t>
            </a:r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-ryhmä</a:t>
            </a:r>
          </a:p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MMM </a:t>
            </a:r>
            <a:r>
              <a:rPr lang="fi-FI" sz="700" dirty="0" err="1" smtClean="0">
                <a:solidFill>
                  <a:schemeClr val="tx2"/>
                </a:solidFill>
                <a:latin typeface="Arial Narrow" panose="020B0606020202030204" pitchFamily="34" charset="0"/>
              </a:rPr>
              <a:t>digiturvalisuusryhmä</a:t>
            </a:r>
            <a:endParaRPr lang="fi-FI" sz="7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MK3</a:t>
            </a:r>
          </a:p>
          <a:p>
            <a:endParaRPr lang="fi-FI" sz="7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endParaRPr lang="fi-FI" sz="7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07" name="Ryhmä 106"/>
          <p:cNvGrpSpPr/>
          <p:nvPr/>
        </p:nvGrpSpPr>
        <p:grpSpPr>
          <a:xfrm>
            <a:off x="7168051" y="2429442"/>
            <a:ext cx="432000" cy="443540"/>
            <a:chOff x="7172672" y="2704274"/>
            <a:chExt cx="432000" cy="443540"/>
          </a:xfrm>
        </p:grpSpPr>
        <p:sp>
          <p:nvSpPr>
            <p:cNvPr id="109" name="Ellipsi 108"/>
            <p:cNvSpPr/>
            <p:nvPr/>
          </p:nvSpPr>
          <p:spPr>
            <a:xfrm>
              <a:off x="7172672" y="2715814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Hankinnat</a:t>
              </a:r>
            </a:p>
          </p:txBody>
        </p:sp>
        <p:pic>
          <p:nvPicPr>
            <p:cNvPr id="110" name="Kuva 109"/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244680" y="2704274"/>
              <a:ext cx="288000" cy="288000"/>
            </a:xfrm>
            <a:prstGeom prst="rect">
              <a:avLst/>
            </a:prstGeom>
          </p:spPr>
        </p:pic>
      </p:grpSp>
      <p:sp>
        <p:nvSpPr>
          <p:cNvPr id="111" name="Tekstiruutu 110"/>
          <p:cNvSpPr txBox="1"/>
          <p:nvPr/>
        </p:nvSpPr>
        <p:spPr>
          <a:xfrm>
            <a:off x="7573397" y="2429442"/>
            <a:ext cx="712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Hankinta-Suomi</a:t>
            </a:r>
          </a:p>
          <a:p>
            <a:endParaRPr lang="fi-FI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fi-FI" sz="7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endParaRPr lang="fi-FI" sz="700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12" name="Ryhmä 111"/>
          <p:cNvGrpSpPr/>
          <p:nvPr/>
        </p:nvGrpSpPr>
        <p:grpSpPr>
          <a:xfrm>
            <a:off x="5436096" y="2429442"/>
            <a:ext cx="432000" cy="432000"/>
            <a:chOff x="7325072" y="3219870"/>
            <a:chExt cx="432000" cy="432000"/>
          </a:xfrm>
        </p:grpSpPr>
        <p:sp>
          <p:nvSpPr>
            <p:cNvPr id="113" name="Ellipsi 112"/>
            <p:cNvSpPr/>
            <p:nvPr/>
          </p:nvSpPr>
          <p:spPr>
            <a:xfrm>
              <a:off x="7325072" y="3219870"/>
              <a:ext cx="432000" cy="43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fi-FI" sz="700" dirty="0" smtClean="0">
                  <a:solidFill>
                    <a:schemeClr val="accent2"/>
                  </a:solidFill>
                </a:rPr>
                <a:t>Salkku</a:t>
              </a:r>
              <a:endParaRPr lang="fi-FI" sz="700" dirty="0">
                <a:solidFill>
                  <a:schemeClr val="accent2"/>
                </a:solidFill>
              </a:endParaRPr>
            </a:p>
          </p:txBody>
        </p:sp>
        <p:pic>
          <p:nvPicPr>
            <p:cNvPr id="114" name="Kuva 113"/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397072" y="3237816"/>
              <a:ext cx="288000" cy="288000"/>
            </a:xfrm>
            <a:prstGeom prst="rect">
              <a:avLst/>
            </a:prstGeom>
          </p:spPr>
        </p:pic>
      </p:grpSp>
      <p:sp>
        <p:nvSpPr>
          <p:cNvPr id="115" name="Tekstiruutu 114"/>
          <p:cNvSpPr txBox="1"/>
          <p:nvPr/>
        </p:nvSpPr>
        <p:spPr>
          <a:xfrm>
            <a:off x="5896920" y="2449130"/>
            <a:ext cx="1180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AluePMO</a:t>
            </a:r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(TEM)</a:t>
            </a:r>
          </a:p>
          <a:p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6" name="Tekstiruutu 115"/>
          <p:cNvSpPr txBox="1"/>
          <p:nvPr/>
        </p:nvSpPr>
        <p:spPr>
          <a:xfrm>
            <a:off x="3831425" y="1565346"/>
            <a:ext cx="14782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Juhta</a:t>
            </a:r>
          </a:p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Tietokeko</a:t>
            </a:r>
          </a:p>
          <a:p>
            <a:pPr algn="r"/>
            <a:r>
              <a:rPr lang="fi-FI" sz="7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Htiko</a:t>
            </a:r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(VM)</a:t>
            </a:r>
          </a:p>
          <a:p>
            <a:pPr algn="r"/>
            <a:r>
              <a:rPr lang="fi-FI" sz="700" dirty="0" err="1" smtClean="0">
                <a:solidFill>
                  <a:srgbClr val="C00000"/>
                </a:solidFill>
                <a:latin typeface="Arial Narrow" panose="020B0606020202030204" pitchFamily="34" charset="0"/>
              </a:rPr>
              <a:t>Mitko</a:t>
            </a:r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(MMM)</a:t>
            </a:r>
          </a:p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Tietohallinnon koordinointiryhmä (STM)</a:t>
            </a:r>
          </a:p>
          <a:p>
            <a:pPr algn="r"/>
            <a:r>
              <a:rPr lang="fi-FI" sz="7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Tietohallinnon yhteistyöryhmä (YM)</a:t>
            </a:r>
            <a:endParaRPr lang="fi-FI" sz="7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Tekstiruutu 116"/>
          <p:cNvSpPr txBox="1"/>
          <p:nvPr/>
        </p:nvSpPr>
        <p:spPr>
          <a:xfrm>
            <a:off x="5870588" y="3005506"/>
            <a:ext cx="1509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Hyteairo</a:t>
            </a:r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EESSI-työryhmä</a:t>
            </a:r>
          </a:p>
          <a:p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Kanta-projektien </a:t>
            </a:r>
            <a:r>
              <a:rPr lang="fi-FI" sz="700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ohry</a:t>
            </a:r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i-FI" sz="700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SAPA-ohjausryhmä</a:t>
            </a:r>
          </a:p>
          <a:p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fi-FI" sz="700" dirty="0" smtClean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5256088" y="1637354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6" name="Suorakulmio 75"/>
          <p:cNvSpPr/>
          <p:nvPr/>
        </p:nvSpPr>
        <p:spPr>
          <a:xfrm>
            <a:off x="4445992" y="2321442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1" name="Suorakulmio 80"/>
          <p:cNvSpPr/>
          <p:nvPr/>
        </p:nvSpPr>
        <p:spPr>
          <a:xfrm>
            <a:off x="7884368" y="3113530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3" name="Suorakulmio 82"/>
          <p:cNvSpPr/>
          <p:nvPr/>
        </p:nvSpPr>
        <p:spPr>
          <a:xfrm>
            <a:off x="503992" y="3941610"/>
            <a:ext cx="1691544" cy="2768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700" i="1" dirty="0" smtClean="0">
                <a:solidFill>
                  <a:sysClr val="windowText" lastClr="000000"/>
                </a:solidFill>
              </a:rPr>
              <a:t>Tuottaa ohjauksessa käytettävää informaatiota</a:t>
            </a:r>
            <a:endParaRPr lang="fi-FI" sz="700" i="1" dirty="0">
              <a:solidFill>
                <a:sysClr val="windowText" lastClr="000000"/>
              </a:solidFill>
            </a:endParaRP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62361" y="1853378"/>
            <a:ext cx="437231" cy="1854026"/>
          </a:xfrm>
          <a:prstGeom prst="rect">
            <a:avLst/>
          </a:prstGeom>
        </p:spPr>
      </p:pic>
      <p:sp>
        <p:nvSpPr>
          <p:cNvPr id="11" name="Tekstiruutu 10"/>
          <p:cNvSpPr txBox="1"/>
          <p:nvPr/>
        </p:nvSpPr>
        <p:spPr>
          <a:xfrm>
            <a:off x="683568" y="4578682"/>
            <a:ext cx="7529875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i-FI" sz="1200" dirty="0" smtClean="0"/>
              <a:t>* Esimerkki muodostettu työssä kerätystä Excelistä (suuntaa-antava, ei tyhjentävä) </a:t>
            </a:r>
            <a:endParaRPr lang="fi-FI" sz="1200" dirty="0"/>
          </a:p>
        </p:txBody>
      </p:sp>
      <p:sp>
        <p:nvSpPr>
          <p:cNvPr id="88" name="Suorakulmio 87"/>
          <p:cNvSpPr/>
          <p:nvPr/>
        </p:nvSpPr>
        <p:spPr>
          <a:xfrm>
            <a:off x="4445992" y="2644446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9" name="Suorakulmio 88"/>
          <p:cNvSpPr/>
          <p:nvPr/>
        </p:nvSpPr>
        <p:spPr>
          <a:xfrm>
            <a:off x="4445992" y="2752114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92" name="Suorakulmio 91"/>
          <p:cNvSpPr/>
          <p:nvPr/>
        </p:nvSpPr>
        <p:spPr>
          <a:xfrm>
            <a:off x="4445992" y="2429110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93" name="Suorakulmio 92"/>
          <p:cNvSpPr/>
          <p:nvPr/>
        </p:nvSpPr>
        <p:spPr>
          <a:xfrm>
            <a:off x="4445992" y="2536778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18" name="Suorakulmio 117"/>
          <p:cNvSpPr/>
          <p:nvPr/>
        </p:nvSpPr>
        <p:spPr>
          <a:xfrm>
            <a:off x="4445992" y="2859782"/>
            <a:ext cx="90000" cy="9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138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TYÖPAJAOSUUS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77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Työpajatyöskentely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1039586"/>
            <a:ext cx="7380376" cy="3584392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fi-FI" dirty="0" smtClean="0"/>
              <a:t>Mitä informaatiota tulevaisuudessa tarvitaan</a:t>
            </a:r>
          </a:p>
          <a:p>
            <a:pPr lvl="1"/>
            <a:r>
              <a:rPr lang="fi-FI" dirty="0" smtClean="0"/>
              <a:t>Kootaan kotitehtävänä olleen pohdinnan tulokset samaan kehykseen</a:t>
            </a:r>
          </a:p>
          <a:p>
            <a:pPr lvl="1"/>
            <a:r>
              <a:rPr lang="fi-FI" dirty="0" smtClean="0"/>
              <a:t>Kenelle, mitä ja miksi?</a:t>
            </a:r>
          </a:p>
          <a:p>
            <a:pPr lvl="1"/>
            <a:r>
              <a:rPr lang="fi-FI" dirty="0" smtClean="0"/>
              <a:t>Kuka vastaisi informaatio tuottamisesta / ylläpidosta</a:t>
            </a:r>
            <a:endParaRPr lang="fi-FI" dirty="0"/>
          </a:p>
          <a:p>
            <a:pPr marL="457200" indent="-457200">
              <a:buFont typeface="+mj-lt"/>
              <a:buAutoNum type="alphaUcPeriod"/>
            </a:pPr>
            <a:r>
              <a:rPr lang="fi-FI" dirty="0" smtClean="0"/>
              <a:t>Miten informaatio tuotetaan</a:t>
            </a:r>
          </a:p>
          <a:p>
            <a:pPr lvl="1"/>
            <a:r>
              <a:rPr lang="fi-FI" dirty="0" smtClean="0"/>
              <a:t>Miten/millä rakenteilla informaation tuotetaan tällä hetkellä?</a:t>
            </a:r>
          </a:p>
          <a:p>
            <a:pPr lvl="1"/>
            <a:r>
              <a:rPr lang="fi-FI" dirty="0" smtClean="0"/>
              <a:t>Kuka vastaa informaation tuottamisesta?</a:t>
            </a:r>
          </a:p>
          <a:p>
            <a:pPr lvl="1"/>
            <a:r>
              <a:rPr lang="fi-FI" dirty="0" smtClean="0"/>
              <a:t>Miten tuotantoa tulisi niputtaa / eriyttää? </a:t>
            </a:r>
          </a:p>
          <a:p>
            <a:pPr lvl="1"/>
            <a:r>
              <a:rPr lang="fi-FI" dirty="0" smtClean="0"/>
              <a:t>Tavoitetilan suunnittelulle evästystä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3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laajakuva_fin">
  <a:themeElements>
    <a:clrScheme name="Mukautettu 6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479A36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v2017-04-25.pptx" id="{E8741464-4BEE-4CB4-83DA-10A54A4900BD}" vid="{BE1821DD-878F-433E-90E1-1881C0E9524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E6AE60-BAF6-4062-B235-AB5903E1F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54AB46-40C8-45A0-A78A-E4CB9D00C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136DBE-6C7E-4CD5-A1C3-A89EBB2C89D0}">
  <ds:schemaRefs>
    <ds:schemaRef ds:uri="ebb82943-49da-4504-a2f3-a33fb2eb95f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6919</TotalTime>
  <Words>2497</Words>
  <Application>Microsoft Office PowerPoint</Application>
  <PresentationFormat>Näytössä katseltava esitys (16:9)</PresentationFormat>
  <Paragraphs>901</Paragraphs>
  <Slides>27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27</vt:i4>
      </vt:variant>
    </vt:vector>
  </HeadingPairs>
  <TitlesOfParts>
    <vt:vector size="33" baseType="lpstr">
      <vt:lpstr>Arial</vt:lpstr>
      <vt:lpstr>Arial Narrow</vt:lpstr>
      <vt:lpstr>Calibri</vt:lpstr>
      <vt:lpstr>Times New Roman</vt:lpstr>
      <vt:lpstr>Verdana</vt:lpstr>
      <vt:lpstr>VM_malliesitys_laajakuva_fin</vt:lpstr>
      <vt:lpstr>Tiedonhallinnan yhteistyö ja informaatio-ohjaus - Kotitehtävien analyysi + informaation tuottaminen</vt:lpstr>
      <vt:lpstr>Informaatio-ohjaus / ohjausta tukeva informaatio?</vt:lpstr>
      <vt:lpstr>Tehtävän tavoitteet ja rajaus  / lainsäädäntö</vt:lpstr>
      <vt:lpstr>Mitä informaatiota / painopisteet</vt:lpstr>
      <vt:lpstr>Mitä informaatiota / asiakkaan tarpeet</vt:lpstr>
      <vt:lpstr>Millä prosessilla/prosesseilla informaatiota tuotetaan?</vt:lpstr>
      <vt:lpstr>Mitkä rakenteet osallistuvat informaatio tuottamiseen?*</vt:lpstr>
      <vt:lpstr>TYÖPAJAOSUUS</vt:lpstr>
      <vt:lpstr>Työpajatyöskentely</vt:lpstr>
      <vt:lpstr>Kotitehtävä: Suositustyyppisen informaation tuottaminen tulevaisuudessa</vt:lpstr>
      <vt:lpstr>Tehtävä A: Mitä informaatiota tarvitaan</vt:lpstr>
      <vt:lpstr>Informaatio-ohjaus / ohjausta tukeva informaatio: työkehys</vt:lpstr>
      <vt:lpstr>Linjaus? - esimerkkejä</vt:lpstr>
      <vt:lpstr>Hyvä käytäntö - esimerkkejä</vt:lpstr>
      <vt:lpstr>Tekninen eritelmä - esimerkkejä</vt:lpstr>
      <vt:lpstr>Informaatio tällä hetkellä (yhteinen) </vt:lpstr>
      <vt:lpstr>Informaatio ilman tiedonhallintalautakunnan ja toimialakohtaisia suosituksia</vt:lpstr>
      <vt:lpstr>Tehtäväpohja: ohjausta tukeva informaatio?</vt:lpstr>
      <vt:lpstr>Apudia</vt:lpstr>
      <vt:lpstr>Tehtävä B: Millä rakenteella/rakenteilla tarvetta vastaavaa tietoa tuotetaan </vt:lpstr>
      <vt:lpstr>Millä prosessilla/prosesseilla informaatiota tuotetaan</vt:lpstr>
      <vt:lpstr>Mitkä rakenteet osallistuvat informaatio tuottamiseen*</vt:lpstr>
      <vt:lpstr>Tehtäväpohja: ohjausta tukevan informaation tuotantovastuut?</vt:lpstr>
      <vt:lpstr>Esimerkki</vt:lpstr>
      <vt:lpstr>Seuraavaan kokoukseen</vt:lpstr>
      <vt:lpstr>Kotitehtävät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30 pt, max. 2 riviä</dc:title>
  <dc:creator>Tommi.Oikarinen@vm.fi</dc:creator>
  <cp:lastModifiedBy>Oikarinen Tommi</cp:lastModifiedBy>
  <cp:revision>430</cp:revision>
  <dcterms:created xsi:type="dcterms:W3CDTF">2017-11-03T10:10:22Z</dcterms:created>
  <dcterms:modified xsi:type="dcterms:W3CDTF">2019-10-01T05:43:48Z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