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1" r:id="rId5"/>
  </p:sldMasterIdLst>
  <p:notesMasterIdLst>
    <p:notesMasterId r:id="rId67"/>
  </p:notesMasterIdLst>
  <p:sldIdLst>
    <p:sldId id="277" r:id="rId6"/>
    <p:sldId id="939" r:id="rId7"/>
    <p:sldId id="966" r:id="rId8"/>
    <p:sldId id="941" r:id="rId9"/>
    <p:sldId id="874" r:id="rId10"/>
    <p:sldId id="897" r:id="rId11"/>
    <p:sldId id="898" r:id="rId12"/>
    <p:sldId id="983" r:id="rId13"/>
    <p:sldId id="989" r:id="rId14"/>
    <p:sldId id="940" r:id="rId15"/>
    <p:sldId id="1005" r:id="rId16"/>
    <p:sldId id="984" r:id="rId17"/>
    <p:sldId id="990" r:id="rId18"/>
    <p:sldId id="991" r:id="rId19"/>
    <p:sldId id="992" r:id="rId20"/>
    <p:sldId id="993" r:id="rId21"/>
    <p:sldId id="929" r:id="rId22"/>
    <p:sldId id="994" r:id="rId23"/>
    <p:sldId id="995" r:id="rId24"/>
    <p:sldId id="967" r:id="rId25"/>
    <p:sldId id="972" r:id="rId26"/>
    <p:sldId id="942" r:id="rId27"/>
    <p:sldId id="855" r:id="rId28"/>
    <p:sldId id="935" r:id="rId29"/>
    <p:sldId id="936" r:id="rId30"/>
    <p:sldId id="864" r:id="rId31"/>
    <p:sldId id="937" r:id="rId32"/>
    <p:sldId id="981" r:id="rId33"/>
    <p:sldId id="943" r:id="rId34"/>
    <p:sldId id="944" r:id="rId35"/>
    <p:sldId id="973" r:id="rId36"/>
    <p:sldId id="996" r:id="rId37"/>
    <p:sldId id="997" r:id="rId38"/>
    <p:sldId id="998" r:id="rId39"/>
    <p:sldId id="999" r:id="rId40"/>
    <p:sldId id="1000" r:id="rId41"/>
    <p:sldId id="1001" r:id="rId42"/>
    <p:sldId id="1002" r:id="rId43"/>
    <p:sldId id="1003" r:id="rId44"/>
    <p:sldId id="1004" r:id="rId45"/>
    <p:sldId id="945" r:id="rId46"/>
    <p:sldId id="946" r:id="rId47"/>
    <p:sldId id="947" r:id="rId48"/>
    <p:sldId id="948" r:id="rId49"/>
    <p:sldId id="949" r:id="rId50"/>
    <p:sldId id="950" r:id="rId51"/>
    <p:sldId id="951" r:id="rId52"/>
    <p:sldId id="952" r:id="rId53"/>
    <p:sldId id="953" r:id="rId54"/>
    <p:sldId id="954" r:id="rId55"/>
    <p:sldId id="955" r:id="rId56"/>
    <p:sldId id="956" r:id="rId57"/>
    <p:sldId id="957" r:id="rId58"/>
    <p:sldId id="958" r:id="rId59"/>
    <p:sldId id="959" r:id="rId60"/>
    <p:sldId id="960" r:id="rId61"/>
    <p:sldId id="961" r:id="rId62"/>
    <p:sldId id="962" r:id="rId63"/>
    <p:sldId id="963" r:id="rId64"/>
    <p:sldId id="964" r:id="rId65"/>
    <p:sldId id="965" r:id="rId66"/>
  </p:sldIdLst>
  <p:sldSz cx="9144000" cy="5143500" type="screen16x9"/>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7" userDrawn="1">
          <p15:clr>
            <a:srgbClr val="A4A3A4"/>
          </p15:clr>
        </p15:guide>
        <p15:guide id="2" pos="5738" userDrawn="1">
          <p15:clr>
            <a:srgbClr val="A4A3A4"/>
          </p15:clr>
        </p15:guide>
      </p15:sldGuideLst>
    </p:ext>
    <p:ext uri="http://customooxmlschemas.google.com/">
      <go:slidesCustomData xmlns="" xmlns:p15="http://schemas.microsoft.com/office/powerpoint/2012/main" xmlns:go="http://customooxmlschemas.google.com/" roundtripDataSignature="AMtx7misFgEAVZPjfdvZD8I1YyaTZ0719A==" r:id="rId68"/>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iina Helle" initials=""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9900"/>
    <a:srgbClr val="FFE6CD"/>
    <a:srgbClr val="FFCC99"/>
    <a:srgbClr val="FFCC66"/>
    <a:srgbClr val="FFCC00"/>
    <a:srgbClr val="009900"/>
    <a:srgbClr val="FFE9BD"/>
    <a:srgbClr val="CCEC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47" autoAdjust="0"/>
    <p:restoredTop sz="94660"/>
  </p:normalViewPr>
  <p:slideViewPr>
    <p:cSldViewPr showGuides="1">
      <p:cViewPr>
        <p:scale>
          <a:sx n="100" d="100"/>
          <a:sy n="100" d="100"/>
        </p:scale>
        <p:origin x="552" y="-150"/>
      </p:cViewPr>
      <p:guideLst>
        <p:guide orient="horz" pos="3117"/>
        <p:guide pos="5738"/>
      </p:guideLst>
    </p:cSldViewPr>
  </p:slideViewPr>
  <p:notesTextViewPr>
    <p:cViewPr>
      <p:scale>
        <a:sx n="1" d="1"/>
        <a:sy n="1" d="1"/>
      </p:scale>
      <p:origin x="0" y="0"/>
    </p:cViewPr>
  </p:notesTextViewPr>
  <p:sorterViewPr>
    <p:cViewPr>
      <p:scale>
        <a:sx n="100" d="100"/>
        <a:sy n="100" d="100"/>
      </p:scale>
      <p:origin x="0" y="-66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customschemas.google.com/relationships/presentationmetadata" Target="metadata"/><Relationship Id="rId7" Type="http://schemas.openxmlformats.org/officeDocument/2006/relationships/slide" Target="slides/slide2.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o Järvensivu" userId="917f2803076bb414" providerId="LiveId" clId="{2969C47E-8561-44E1-B1D3-2AF64F5B57AF}"/>
    <pc:docChg chg="undo custSel addSld delSld modSld sldOrd">
      <pc:chgData name="Timo Järvensivu" userId="917f2803076bb414" providerId="LiveId" clId="{2969C47E-8561-44E1-B1D3-2AF64F5B57AF}" dt="2019-12-17T16:21:40.683" v="4264" actId="20577"/>
      <pc:docMkLst>
        <pc:docMk/>
      </pc:docMkLst>
      <pc:sldChg chg="modSp">
        <pc:chgData name="Timo Järvensivu" userId="917f2803076bb414" providerId="LiveId" clId="{2969C47E-8561-44E1-B1D3-2AF64F5B57AF}" dt="2019-12-17T15:40:04.175" v="465" actId="113"/>
        <pc:sldMkLst>
          <pc:docMk/>
          <pc:sldMk cId="610069954" sldId="846"/>
        </pc:sldMkLst>
        <pc:spChg chg="mod">
          <ac:chgData name="Timo Järvensivu" userId="917f2803076bb414" providerId="LiveId" clId="{2969C47E-8561-44E1-B1D3-2AF64F5B57AF}" dt="2019-12-17T15:39:16.799" v="447" actId="1036"/>
          <ac:spMkLst>
            <pc:docMk/>
            <pc:sldMk cId="610069954" sldId="846"/>
            <ac:spMk id="2" creationId="{F0B02354-DBEF-49EF-A497-B37C1DBDC7E5}"/>
          </ac:spMkLst>
        </pc:spChg>
        <pc:spChg chg="mod">
          <ac:chgData name="Timo Järvensivu" userId="917f2803076bb414" providerId="LiveId" clId="{2969C47E-8561-44E1-B1D3-2AF64F5B57AF}" dt="2019-12-17T15:40:04.175" v="465" actId="113"/>
          <ac:spMkLst>
            <pc:docMk/>
            <pc:sldMk cId="610069954" sldId="846"/>
            <ac:spMk id="3" creationId="{79AC0687-4DCE-40D7-8307-5509C5B560E8}"/>
          </ac:spMkLst>
        </pc:spChg>
      </pc:sldChg>
      <pc:sldChg chg="modSp">
        <pc:chgData name="Timo Järvensivu" userId="917f2803076bb414" providerId="LiveId" clId="{2969C47E-8561-44E1-B1D3-2AF64F5B57AF}" dt="2019-12-17T16:04:44.459" v="2437" actId="20577"/>
        <pc:sldMkLst>
          <pc:docMk/>
          <pc:sldMk cId="3037366343" sldId="849"/>
        </pc:sldMkLst>
        <pc:spChg chg="mod">
          <ac:chgData name="Timo Järvensivu" userId="917f2803076bb414" providerId="LiveId" clId="{2969C47E-8561-44E1-B1D3-2AF64F5B57AF}" dt="2019-12-17T16:02:05.428" v="2060" actId="20577"/>
          <ac:spMkLst>
            <pc:docMk/>
            <pc:sldMk cId="3037366343" sldId="849"/>
            <ac:spMk id="2" creationId="{48B69F45-99B7-4BAD-859E-98C5A8C0D543}"/>
          </ac:spMkLst>
        </pc:spChg>
        <pc:spChg chg="mod">
          <ac:chgData name="Timo Järvensivu" userId="917f2803076bb414" providerId="LiveId" clId="{2969C47E-8561-44E1-B1D3-2AF64F5B57AF}" dt="2019-12-17T16:04:44.459" v="2437" actId="20577"/>
          <ac:spMkLst>
            <pc:docMk/>
            <pc:sldMk cId="3037366343" sldId="849"/>
            <ac:spMk id="3" creationId="{E7CD4700-403B-4C82-8D25-44401C05E62B}"/>
          </ac:spMkLst>
        </pc:spChg>
      </pc:sldChg>
      <pc:sldChg chg="modSp">
        <pc:chgData name="Timo Järvensivu" userId="917f2803076bb414" providerId="LiveId" clId="{2969C47E-8561-44E1-B1D3-2AF64F5B57AF}" dt="2019-12-17T16:21:40.683" v="4264" actId="20577"/>
        <pc:sldMkLst>
          <pc:docMk/>
          <pc:sldMk cId="3049658022" sldId="850"/>
        </pc:sldMkLst>
        <pc:spChg chg="mod">
          <ac:chgData name="Timo Järvensivu" userId="917f2803076bb414" providerId="LiveId" clId="{2969C47E-8561-44E1-B1D3-2AF64F5B57AF}" dt="2019-12-17T16:21:40.683" v="4264" actId="20577"/>
          <ac:spMkLst>
            <pc:docMk/>
            <pc:sldMk cId="3049658022" sldId="850"/>
            <ac:spMk id="3" creationId="{4ABDB0FD-3C78-4B77-93D3-FE2687C3F7B7}"/>
          </ac:spMkLst>
        </pc:spChg>
      </pc:sldChg>
      <pc:sldChg chg="modSp">
        <pc:chgData name="Timo Järvensivu" userId="917f2803076bb414" providerId="LiveId" clId="{2969C47E-8561-44E1-B1D3-2AF64F5B57AF}" dt="2019-12-17T16:15:45.686" v="3753" actId="20577"/>
        <pc:sldMkLst>
          <pc:docMk/>
          <pc:sldMk cId="2208634089" sldId="851"/>
        </pc:sldMkLst>
        <pc:spChg chg="mod">
          <ac:chgData name="Timo Järvensivu" userId="917f2803076bb414" providerId="LiveId" clId="{2969C47E-8561-44E1-B1D3-2AF64F5B57AF}" dt="2019-12-17T16:15:45.686" v="3753" actId="20577"/>
          <ac:spMkLst>
            <pc:docMk/>
            <pc:sldMk cId="2208634089" sldId="851"/>
            <ac:spMk id="3" creationId="{4ABDB0FD-3C78-4B77-93D3-FE2687C3F7B7}"/>
          </ac:spMkLst>
        </pc:spChg>
      </pc:sldChg>
      <pc:sldChg chg="modSp">
        <pc:chgData name="Timo Järvensivu" userId="917f2803076bb414" providerId="LiveId" clId="{2969C47E-8561-44E1-B1D3-2AF64F5B57AF}" dt="2019-12-17T16:17:15.135" v="4092" actId="20577"/>
        <pc:sldMkLst>
          <pc:docMk/>
          <pc:sldMk cId="3295709847" sldId="852"/>
        </pc:sldMkLst>
        <pc:spChg chg="mod">
          <ac:chgData name="Timo Järvensivu" userId="917f2803076bb414" providerId="LiveId" clId="{2969C47E-8561-44E1-B1D3-2AF64F5B57AF}" dt="2019-12-17T16:17:15.135" v="4092" actId="20577"/>
          <ac:spMkLst>
            <pc:docMk/>
            <pc:sldMk cId="3295709847" sldId="852"/>
            <ac:spMk id="3" creationId="{4ABDB0FD-3C78-4B77-93D3-FE2687C3F7B7}"/>
          </ac:spMkLst>
        </pc:spChg>
      </pc:sldChg>
      <pc:sldChg chg="modSp">
        <pc:chgData name="Timo Järvensivu" userId="917f2803076bb414" providerId="LiveId" clId="{2969C47E-8561-44E1-B1D3-2AF64F5B57AF}" dt="2019-12-17T15:40:52.089" v="498" actId="20577"/>
        <pc:sldMkLst>
          <pc:docMk/>
          <pc:sldMk cId="1930772511" sldId="853"/>
        </pc:sldMkLst>
        <pc:spChg chg="mod">
          <ac:chgData name="Timo Järvensivu" userId="917f2803076bb414" providerId="LiveId" clId="{2969C47E-8561-44E1-B1D3-2AF64F5B57AF}" dt="2019-12-17T15:40:52.089" v="498" actId="20577"/>
          <ac:spMkLst>
            <pc:docMk/>
            <pc:sldMk cId="1930772511" sldId="853"/>
            <ac:spMk id="5" creationId="{769CD89B-4B8E-4E5C-9403-ACBC08C69A37}"/>
          </ac:spMkLst>
        </pc:spChg>
      </pc:sldChg>
      <pc:sldChg chg="modSp">
        <pc:chgData name="Timo Järvensivu" userId="917f2803076bb414" providerId="LiveId" clId="{2969C47E-8561-44E1-B1D3-2AF64F5B57AF}" dt="2019-12-17T16:21:05.247" v="4226" actId="27636"/>
        <pc:sldMkLst>
          <pc:docMk/>
          <pc:sldMk cId="1108298621" sldId="854"/>
        </pc:sldMkLst>
        <pc:spChg chg="mod">
          <ac:chgData name="Timo Järvensivu" userId="917f2803076bb414" providerId="LiveId" clId="{2969C47E-8561-44E1-B1D3-2AF64F5B57AF}" dt="2019-12-17T16:21:05.247" v="4226" actId="27636"/>
          <ac:spMkLst>
            <pc:docMk/>
            <pc:sldMk cId="1108298621" sldId="854"/>
            <ac:spMk id="5" creationId="{B03B7A6D-2FA1-4C5B-993E-7DCFF4E01024}"/>
          </ac:spMkLst>
        </pc:spChg>
      </pc:sldChg>
      <pc:sldChg chg="modSp">
        <pc:chgData name="Timo Järvensivu" userId="917f2803076bb414" providerId="LiveId" clId="{2969C47E-8561-44E1-B1D3-2AF64F5B57AF}" dt="2019-12-17T16:01:40.371" v="2000" actId="20577"/>
        <pc:sldMkLst>
          <pc:docMk/>
          <pc:sldMk cId="2991240492" sldId="855"/>
        </pc:sldMkLst>
        <pc:spChg chg="mod">
          <ac:chgData name="Timo Järvensivu" userId="917f2803076bb414" providerId="LiveId" clId="{2969C47E-8561-44E1-B1D3-2AF64F5B57AF}" dt="2019-12-17T15:59:39.340" v="1729" actId="20577"/>
          <ac:spMkLst>
            <pc:docMk/>
            <pc:sldMk cId="2991240492" sldId="855"/>
            <ac:spMk id="3" creationId="{21C01959-4A9A-4A9A-96DE-6D7B7A6332D8}"/>
          </ac:spMkLst>
        </pc:spChg>
        <pc:spChg chg="mod">
          <ac:chgData name="Timo Järvensivu" userId="917f2803076bb414" providerId="LiveId" clId="{2969C47E-8561-44E1-B1D3-2AF64F5B57AF}" dt="2019-12-17T16:01:40.371" v="2000" actId="20577"/>
          <ac:spMkLst>
            <pc:docMk/>
            <pc:sldMk cId="2991240492" sldId="855"/>
            <ac:spMk id="4" creationId="{A8E2F864-D3C0-4DB7-B868-A50619354E20}"/>
          </ac:spMkLst>
        </pc:spChg>
      </pc:sldChg>
      <pc:sldChg chg="delSp modSp">
        <pc:chgData name="Timo Järvensivu" userId="917f2803076bb414" providerId="LiveId" clId="{2969C47E-8561-44E1-B1D3-2AF64F5B57AF}" dt="2019-12-17T16:08:24.850" v="2744" actId="1035"/>
        <pc:sldMkLst>
          <pc:docMk/>
          <pc:sldMk cId="1469963396" sldId="857"/>
        </pc:sldMkLst>
        <pc:spChg chg="mod">
          <ac:chgData name="Timo Järvensivu" userId="917f2803076bb414" providerId="LiveId" clId="{2969C47E-8561-44E1-B1D3-2AF64F5B57AF}" dt="2019-12-17T16:07:28.749" v="2633" actId="20577"/>
          <ac:spMkLst>
            <pc:docMk/>
            <pc:sldMk cId="1469963396" sldId="857"/>
            <ac:spMk id="2" creationId="{11246110-809E-4F5A-A388-E162098B55BE}"/>
          </ac:spMkLst>
        </pc:spChg>
        <pc:spChg chg="mod">
          <ac:chgData name="Timo Järvensivu" userId="917f2803076bb414" providerId="LiveId" clId="{2969C47E-8561-44E1-B1D3-2AF64F5B57AF}" dt="2019-12-17T16:07:47.788" v="2677" actId="1036"/>
          <ac:spMkLst>
            <pc:docMk/>
            <pc:sldMk cId="1469963396" sldId="857"/>
            <ac:spMk id="5" creationId="{8BDEE589-9FF5-4FB7-805E-8BAC3BE008E4}"/>
          </ac:spMkLst>
        </pc:spChg>
        <pc:spChg chg="del">
          <ac:chgData name="Timo Järvensivu" userId="917f2803076bb414" providerId="LiveId" clId="{2969C47E-8561-44E1-B1D3-2AF64F5B57AF}" dt="2019-12-17T16:07:45.657" v="2674" actId="478"/>
          <ac:spMkLst>
            <pc:docMk/>
            <pc:sldMk cId="1469963396" sldId="857"/>
            <ac:spMk id="6" creationId="{D85BAB83-AB1B-4709-8DB5-7DAE08CAC943}"/>
          </ac:spMkLst>
        </pc:spChg>
        <pc:spChg chg="mod">
          <ac:chgData name="Timo Järvensivu" userId="917f2803076bb414" providerId="LiveId" clId="{2969C47E-8561-44E1-B1D3-2AF64F5B57AF}" dt="2019-12-17T16:08:24.850" v="2744" actId="1035"/>
          <ac:spMkLst>
            <pc:docMk/>
            <pc:sldMk cId="1469963396" sldId="857"/>
            <ac:spMk id="56" creationId="{59D6B7E8-BDAD-403D-9666-0DAAA07E004F}"/>
          </ac:spMkLst>
        </pc:spChg>
      </pc:sldChg>
      <pc:sldChg chg="modSp">
        <pc:chgData name="Timo Järvensivu" userId="917f2803076bb414" providerId="LiveId" clId="{2969C47E-8561-44E1-B1D3-2AF64F5B57AF}" dt="2019-12-17T16:08:37.072" v="2746" actId="14100"/>
        <pc:sldMkLst>
          <pc:docMk/>
          <pc:sldMk cId="3306150347" sldId="864"/>
        </pc:sldMkLst>
        <pc:spChg chg="mod">
          <ac:chgData name="Timo Järvensivu" userId="917f2803076bb414" providerId="LiveId" clId="{2969C47E-8561-44E1-B1D3-2AF64F5B57AF}" dt="2019-12-17T16:08:37.072" v="2746" actId="14100"/>
          <ac:spMkLst>
            <pc:docMk/>
            <pc:sldMk cId="3306150347" sldId="864"/>
            <ac:spMk id="2" creationId="{00000000-0000-0000-0000-000000000000}"/>
          </ac:spMkLst>
        </pc:spChg>
      </pc:sldChg>
      <pc:sldChg chg="del">
        <pc:chgData name="Timo Järvensivu" userId="917f2803076bb414" providerId="LiveId" clId="{2969C47E-8561-44E1-B1D3-2AF64F5B57AF}" dt="2019-12-17T16:08:32.195" v="2745" actId="47"/>
        <pc:sldMkLst>
          <pc:docMk/>
          <pc:sldMk cId="1419438682" sldId="866"/>
        </pc:sldMkLst>
      </pc:sldChg>
      <pc:sldChg chg="modSp">
        <pc:chgData name="Timo Järvensivu" userId="917f2803076bb414" providerId="LiveId" clId="{2969C47E-8561-44E1-B1D3-2AF64F5B57AF}" dt="2019-12-17T16:07:02.432" v="2606" actId="113"/>
        <pc:sldMkLst>
          <pc:docMk/>
          <pc:sldMk cId="3645821634" sldId="869"/>
        </pc:sldMkLst>
        <pc:spChg chg="mod">
          <ac:chgData name="Timo Järvensivu" userId="917f2803076bb414" providerId="LiveId" clId="{2969C47E-8561-44E1-B1D3-2AF64F5B57AF}" dt="2019-12-17T16:04:55.913" v="2464" actId="20577"/>
          <ac:spMkLst>
            <pc:docMk/>
            <pc:sldMk cId="3645821634" sldId="869"/>
            <ac:spMk id="2" creationId="{EA5FC54C-5EDC-49BD-BA20-A58555A85A76}"/>
          </ac:spMkLst>
        </pc:spChg>
        <pc:spChg chg="mod">
          <ac:chgData name="Timo Järvensivu" userId="917f2803076bb414" providerId="LiveId" clId="{2969C47E-8561-44E1-B1D3-2AF64F5B57AF}" dt="2019-12-17T16:06:32.581" v="2605" actId="20577"/>
          <ac:spMkLst>
            <pc:docMk/>
            <pc:sldMk cId="3645821634" sldId="869"/>
            <ac:spMk id="6" creationId="{5897C084-A9C7-4E0E-A52C-493B6E9920AF}"/>
          </ac:spMkLst>
        </pc:spChg>
        <pc:spChg chg="mod">
          <ac:chgData name="Timo Järvensivu" userId="917f2803076bb414" providerId="LiveId" clId="{2969C47E-8561-44E1-B1D3-2AF64F5B57AF}" dt="2019-12-17T16:07:02.432" v="2606" actId="113"/>
          <ac:spMkLst>
            <pc:docMk/>
            <pc:sldMk cId="3645821634" sldId="869"/>
            <ac:spMk id="13" creationId="{2A5DDC82-B3B1-43B9-8871-9B173E93B70B}"/>
          </ac:spMkLst>
        </pc:spChg>
      </pc:sldChg>
      <pc:sldChg chg="modSp add ord">
        <pc:chgData name="Timo Järvensivu" userId="917f2803076bb414" providerId="LiveId" clId="{2969C47E-8561-44E1-B1D3-2AF64F5B57AF}" dt="2019-12-17T16:19:02.964" v="4201" actId="20577"/>
        <pc:sldMkLst>
          <pc:docMk/>
          <pc:sldMk cId="395694139" sldId="871"/>
        </pc:sldMkLst>
        <pc:spChg chg="mod">
          <ac:chgData name="Timo Järvensivu" userId="917f2803076bb414" providerId="LiveId" clId="{2969C47E-8561-44E1-B1D3-2AF64F5B57AF}" dt="2019-12-17T15:46:31.196" v="883" actId="20577"/>
          <ac:spMkLst>
            <pc:docMk/>
            <pc:sldMk cId="395694139" sldId="871"/>
            <ac:spMk id="3" creationId="{21C01959-4A9A-4A9A-96DE-6D7B7A6332D8}"/>
          </ac:spMkLst>
        </pc:spChg>
        <pc:spChg chg="mod">
          <ac:chgData name="Timo Järvensivu" userId="917f2803076bb414" providerId="LiveId" clId="{2969C47E-8561-44E1-B1D3-2AF64F5B57AF}" dt="2019-12-17T16:19:02.964" v="4201" actId="20577"/>
          <ac:spMkLst>
            <pc:docMk/>
            <pc:sldMk cId="395694139" sldId="871"/>
            <ac:spMk id="4" creationId="{A8E2F864-D3C0-4DB7-B868-A50619354E20}"/>
          </ac:spMkLst>
        </pc:spChg>
      </pc:sldChg>
      <pc:sldChg chg="add del">
        <pc:chgData name="Timo Järvensivu" userId="917f2803076bb414" providerId="LiveId" clId="{2969C47E-8561-44E1-B1D3-2AF64F5B57AF}" dt="2019-12-17T15:41:00.346" v="500"/>
        <pc:sldMkLst>
          <pc:docMk/>
          <pc:sldMk cId="2078449568" sldId="871"/>
        </pc:sldMkLst>
      </pc:sldChg>
      <pc:sldChg chg="add del">
        <pc:chgData name="Timo Järvensivu" userId="917f2803076bb414" providerId="LiveId" clId="{2969C47E-8561-44E1-B1D3-2AF64F5B57AF}" dt="2019-12-17T15:43:43.866" v="675"/>
        <pc:sldMkLst>
          <pc:docMk/>
          <pc:sldMk cId="311030554" sldId="874"/>
        </pc:sldMkLst>
      </pc:sldChg>
      <pc:sldChg chg="add del">
        <pc:chgData name="Timo Järvensivu" userId="917f2803076bb414" providerId="LiveId" clId="{2969C47E-8561-44E1-B1D3-2AF64F5B57AF}" dt="2019-12-17T15:43:43.866" v="675"/>
        <pc:sldMkLst>
          <pc:docMk/>
          <pc:sldMk cId="3584200310" sldId="897"/>
        </pc:sldMkLst>
      </pc:sldChg>
      <pc:sldChg chg="add del">
        <pc:chgData name="Timo Järvensivu" userId="917f2803076bb414" providerId="LiveId" clId="{2969C47E-8561-44E1-B1D3-2AF64F5B57AF}" dt="2019-12-17T15:43:43.866" v="675"/>
        <pc:sldMkLst>
          <pc:docMk/>
          <pc:sldMk cId="3344621365" sldId="898"/>
        </pc:sldMkLst>
      </pc:sldChg>
      <pc:sldChg chg="add del">
        <pc:chgData name="Timo Järvensivu" userId="917f2803076bb414" providerId="LiveId" clId="{2969C47E-8561-44E1-B1D3-2AF64F5B57AF}" dt="2019-12-17T15:43:43.866" v="675"/>
        <pc:sldMkLst>
          <pc:docMk/>
          <pc:sldMk cId="1500794412" sldId="899"/>
        </pc:sldMkLst>
      </pc:sldChg>
      <pc:sldChg chg="add del">
        <pc:chgData name="Timo Järvensivu" userId="917f2803076bb414" providerId="LiveId" clId="{2969C47E-8561-44E1-B1D3-2AF64F5B57AF}" dt="2019-12-17T15:43:43.866" v="675"/>
        <pc:sldMkLst>
          <pc:docMk/>
          <pc:sldMk cId="1371024507" sldId="912"/>
        </pc:sldMkLst>
      </pc:sldChg>
      <pc:sldChg chg="add del">
        <pc:chgData name="Timo Järvensivu" userId="917f2803076bb414" providerId="LiveId" clId="{2969C47E-8561-44E1-B1D3-2AF64F5B57AF}" dt="2019-12-17T15:43:43.866" v="675"/>
        <pc:sldMkLst>
          <pc:docMk/>
          <pc:sldMk cId="4217826157" sldId="913"/>
        </pc:sldMkLst>
      </pc:sldChg>
      <pc:sldChg chg="add del">
        <pc:chgData name="Timo Järvensivu" userId="917f2803076bb414" providerId="LiveId" clId="{2969C47E-8561-44E1-B1D3-2AF64F5B57AF}" dt="2019-12-17T15:43:43.866" v="675"/>
        <pc:sldMkLst>
          <pc:docMk/>
          <pc:sldMk cId="2544495779" sldId="914"/>
        </pc:sldMkLst>
      </pc:sldChg>
      <pc:sldChg chg="add del">
        <pc:chgData name="Timo Järvensivu" userId="917f2803076bb414" providerId="LiveId" clId="{2969C47E-8561-44E1-B1D3-2AF64F5B57AF}" dt="2019-12-17T15:43:43.866" v="675"/>
        <pc:sldMkLst>
          <pc:docMk/>
          <pc:sldMk cId="3947250961" sldId="915"/>
        </pc:sldMkLst>
      </pc:sldChg>
      <pc:sldChg chg="add del">
        <pc:chgData name="Timo Järvensivu" userId="917f2803076bb414" providerId="LiveId" clId="{2969C47E-8561-44E1-B1D3-2AF64F5B57AF}" dt="2019-12-17T15:43:43.866" v="675"/>
        <pc:sldMkLst>
          <pc:docMk/>
          <pc:sldMk cId="2304437408" sldId="917"/>
        </pc:sldMkLst>
      </pc:sldChg>
      <pc:sldChg chg="addSp delSp modSp add">
        <pc:chgData name="Timo Järvensivu" userId="917f2803076bb414" providerId="LiveId" clId="{2969C47E-8561-44E1-B1D3-2AF64F5B57AF}" dt="2019-12-17T15:59:27.612" v="1702" actId="20577"/>
        <pc:sldMkLst>
          <pc:docMk/>
          <pc:sldMk cId="2531013559" sldId="918"/>
        </pc:sldMkLst>
        <pc:spChg chg="del">
          <ac:chgData name="Timo Järvensivu" userId="917f2803076bb414" providerId="LiveId" clId="{2969C47E-8561-44E1-B1D3-2AF64F5B57AF}" dt="2019-12-17T15:43:54.865" v="677"/>
          <ac:spMkLst>
            <pc:docMk/>
            <pc:sldMk cId="2531013559" sldId="918"/>
            <ac:spMk id="2" creationId="{6D7B69AF-ABB5-4F5C-BC96-D706C521F341}"/>
          </ac:spMkLst>
        </pc:spChg>
        <pc:spChg chg="del">
          <ac:chgData name="Timo Järvensivu" userId="917f2803076bb414" providerId="LiveId" clId="{2969C47E-8561-44E1-B1D3-2AF64F5B57AF}" dt="2019-12-17T15:43:54.865" v="677"/>
          <ac:spMkLst>
            <pc:docMk/>
            <pc:sldMk cId="2531013559" sldId="918"/>
            <ac:spMk id="3" creationId="{8884FCE3-BD33-42B2-947C-8843BFDE9442}"/>
          </ac:spMkLst>
        </pc:spChg>
        <pc:spChg chg="add mod">
          <ac:chgData name="Timo Järvensivu" userId="917f2803076bb414" providerId="LiveId" clId="{2969C47E-8561-44E1-B1D3-2AF64F5B57AF}" dt="2019-12-17T15:59:27.612" v="1702" actId="20577"/>
          <ac:spMkLst>
            <pc:docMk/>
            <pc:sldMk cId="2531013559" sldId="918"/>
            <ac:spMk id="5" creationId="{90D7ABC7-1EF6-41F3-9A6F-7385148244F6}"/>
          </ac:spMkLst>
        </pc:spChg>
      </pc:sldChg>
      <pc:sldChg chg="modSp add">
        <pc:chgData name="Timo Järvensivu" userId="917f2803076bb414" providerId="LiveId" clId="{2969C47E-8561-44E1-B1D3-2AF64F5B57AF}" dt="2019-12-17T15:59:19.881" v="1678" actId="20577"/>
        <pc:sldMkLst>
          <pc:docMk/>
          <pc:sldMk cId="290594848" sldId="919"/>
        </pc:sldMkLst>
        <pc:spChg chg="mod">
          <ac:chgData name="Timo Järvensivu" userId="917f2803076bb414" providerId="LiveId" clId="{2969C47E-8561-44E1-B1D3-2AF64F5B57AF}" dt="2019-12-17T15:59:19.881" v="1678" actId="20577"/>
          <ac:spMkLst>
            <pc:docMk/>
            <pc:sldMk cId="290594848" sldId="919"/>
            <ac:spMk id="5" creationId="{90D7ABC7-1EF6-41F3-9A6F-7385148244F6}"/>
          </ac:spMkLst>
        </pc:spChg>
      </pc:sldChg>
      <pc:sldChg chg="addSp delSp modSp add">
        <pc:chgData name="Timo Järvensivu" userId="917f2803076bb414" providerId="LiveId" clId="{2969C47E-8561-44E1-B1D3-2AF64F5B57AF}" dt="2019-12-17T16:19:44.659" v="4203" actId="403"/>
        <pc:sldMkLst>
          <pc:docMk/>
          <pc:sldMk cId="3675241481" sldId="920"/>
        </pc:sldMkLst>
        <pc:spChg chg="mod">
          <ac:chgData name="Timo Järvensivu" userId="917f2803076bb414" providerId="LiveId" clId="{2969C47E-8561-44E1-B1D3-2AF64F5B57AF}" dt="2019-12-17T15:54:02.287" v="1494" actId="1076"/>
          <ac:spMkLst>
            <pc:docMk/>
            <pc:sldMk cId="3675241481" sldId="920"/>
            <ac:spMk id="2" creationId="{00000000-0000-0000-0000-000000000000}"/>
          </ac:spMkLst>
        </pc:spChg>
        <pc:spChg chg="mod topLvl">
          <ac:chgData name="Timo Järvensivu" userId="917f2803076bb414" providerId="LiveId" clId="{2969C47E-8561-44E1-B1D3-2AF64F5B57AF}" dt="2019-12-17T15:57:32.032" v="1640" actId="1036"/>
          <ac:spMkLst>
            <pc:docMk/>
            <pc:sldMk cId="3675241481" sldId="920"/>
            <ac:spMk id="15" creationId="{00000000-0000-0000-0000-000000000000}"/>
          </ac:spMkLst>
        </pc:spChg>
        <pc:spChg chg="mod topLvl">
          <ac:chgData name="Timo Järvensivu" userId="917f2803076bb414" providerId="LiveId" clId="{2969C47E-8561-44E1-B1D3-2AF64F5B57AF}" dt="2019-12-17T15:57:32.032" v="1640" actId="1036"/>
          <ac:spMkLst>
            <pc:docMk/>
            <pc:sldMk cId="3675241481" sldId="920"/>
            <ac:spMk id="16" creationId="{00000000-0000-0000-0000-000000000000}"/>
          </ac:spMkLst>
        </pc:spChg>
        <pc:spChg chg="mod topLvl">
          <ac:chgData name="Timo Järvensivu" userId="917f2803076bb414" providerId="LiveId" clId="{2969C47E-8561-44E1-B1D3-2AF64F5B57AF}" dt="2019-12-17T15:57:32.032" v="1640" actId="1036"/>
          <ac:spMkLst>
            <pc:docMk/>
            <pc:sldMk cId="3675241481" sldId="920"/>
            <ac:spMk id="17" creationId="{00000000-0000-0000-0000-000000000000}"/>
          </ac:spMkLst>
        </pc:spChg>
        <pc:spChg chg="mod">
          <ac:chgData name="Timo Järvensivu" userId="917f2803076bb414" providerId="LiveId" clId="{2969C47E-8561-44E1-B1D3-2AF64F5B57AF}" dt="2019-12-17T15:50:49.405" v="1385" actId="403"/>
          <ac:spMkLst>
            <pc:docMk/>
            <pc:sldMk cId="3675241481" sldId="920"/>
            <ac:spMk id="18" creationId="{00000000-0000-0000-0000-000000000000}"/>
          </ac:spMkLst>
        </pc:spChg>
        <pc:spChg chg="mod">
          <ac:chgData name="Timo Järvensivu" userId="917f2803076bb414" providerId="LiveId" clId="{2969C47E-8561-44E1-B1D3-2AF64F5B57AF}" dt="2019-12-17T15:50:49.405" v="1385" actId="403"/>
          <ac:spMkLst>
            <pc:docMk/>
            <pc:sldMk cId="3675241481" sldId="920"/>
            <ac:spMk id="22" creationId="{00000000-0000-0000-0000-000000000000}"/>
          </ac:spMkLst>
        </pc:spChg>
        <pc:spChg chg="mod">
          <ac:chgData name="Timo Järvensivu" userId="917f2803076bb414" providerId="LiveId" clId="{2969C47E-8561-44E1-B1D3-2AF64F5B57AF}" dt="2019-12-17T15:50:49.405" v="1385" actId="403"/>
          <ac:spMkLst>
            <pc:docMk/>
            <pc:sldMk cId="3675241481" sldId="920"/>
            <ac:spMk id="24" creationId="{00000000-0000-0000-0000-000000000000}"/>
          </ac:spMkLst>
        </pc:spChg>
        <pc:spChg chg="mod">
          <ac:chgData name="Timo Järvensivu" userId="917f2803076bb414" providerId="LiveId" clId="{2969C47E-8561-44E1-B1D3-2AF64F5B57AF}" dt="2019-12-17T15:50:08" v="1377" actId="164"/>
          <ac:spMkLst>
            <pc:docMk/>
            <pc:sldMk cId="3675241481" sldId="920"/>
            <ac:spMk id="25" creationId="{00000000-0000-0000-0000-000000000000}"/>
          </ac:spMkLst>
        </pc:spChg>
        <pc:spChg chg="mod">
          <ac:chgData name="Timo Järvensivu" userId="917f2803076bb414" providerId="LiveId" clId="{2969C47E-8561-44E1-B1D3-2AF64F5B57AF}" dt="2019-12-17T15:53:18.720" v="1481" actId="20577"/>
          <ac:spMkLst>
            <pc:docMk/>
            <pc:sldMk cId="3675241481" sldId="920"/>
            <ac:spMk id="45" creationId="{00000000-0000-0000-0000-000000000000}"/>
          </ac:spMkLst>
        </pc:spChg>
        <pc:spChg chg="mod topLvl">
          <ac:chgData name="Timo Järvensivu" userId="917f2803076bb414" providerId="LiveId" clId="{2969C47E-8561-44E1-B1D3-2AF64F5B57AF}" dt="2019-12-17T15:57:36.395" v="1642" actId="403"/>
          <ac:spMkLst>
            <pc:docMk/>
            <pc:sldMk cId="3675241481" sldId="920"/>
            <ac:spMk id="66" creationId="{00000000-0000-0000-0000-000000000000}"/>
          </ac:spMkLst>
        </pc:spChg>
        <pc:spChg chg="mod">
          <ac:chgData name="Timo Järvensivu" userId="917f2803076bb414" providerId="LiveId" clId="{2969C47E-8561-44E1-B1D3-2AF64F5B57AF}" dt="2019-12-17T15:50:08" v="1377" actId="164"/>
          <ac:spMkLst>
            <pc:docMk/>
            <pc:sldMk cId="3675241481" sldId="920"/>
            <ac:spMk id="88" creationId="{00000000-0000-0000-0000-000000000000}"/>
          </ac:spMkLst>
        </pc:spChg>
        <pc:spChg chg="add mod topLvl">
          <ac:chgData name="Timo Järvensivu" userId="917f2803076bb414" providerId="LiveId" clId="{2969C47E-8561-44E1-B1D3-2AF64F5B57AF}" dt="2019-12-17T15:54:45.921" v="1554" actId="20577"/>
          <ac:spMkLst>
            <pc:docMk/>
            <pc:sldMk cId="3675241481" sldId="920"/>
            <ac:spMk id="89" creationId="{ED16C885-FB82-46C7-B266-D74004EBB8BD}"/>
          </ac:spMkLst>
        </pc:spChg>
        <pc:spChg chg="add mod">
          <ac:chgData name="Timo Järvensivu" userId="917f2803076bb414" providerId="LiveId" clId="{2969C47E-8561-44E1-B1D3-2AF64F5B57AF}" dt="2019-12-17T16:19:44.659" v="4203" actId="403"/>
          <ac:spMkLst>
            <pc:docMk/>
            <pc:sldMk cId="3675241481" sldId="920"/>
            <ac:spMk id="90" creationId="{875865C4-3033-4B5E-9E32-668E7A5BEAF7}"/>
          </ac:spMkLst>
        </pc:spChg>
        <pc:spChg chg="mod ord topLvl">
          <ac:chgData name="Timo Järvensivu" userId="917f2803076bb414" providerId="LiveId" clId="{2969C47E-8561-44E1-B1D3-2AF64F5B57AF}" dt="2019-12-17T15:58:33.655" v="1655" actId="14100"/>
          <ac:spMkLst>
            <pc:docMk/>
            <pc:sldMk cId="3675241481" sldId="920"/>
            <ac:spMk id="123" creationId="{00000000-0000-0000-0000-000000000000}"/>
          </ac:spMkLst>
        </pc:spChg>
        <pc:spChg chg="mod ord topLvl">
          <ac:chgData name="Timo Järvensivu" userId="917f2803076bb414" providerId="LiveId" clId="{2969C47E-8561-44E1-B1D3-2AF64F5B57AF}" dt="2019-12-17T15:58:39.458" v="1656" actId="14100"/>
          <ac:spMkLst>
            <pc:docMk/>
            <pc:sldMk cId="3675241481" sldId="920"/>
            <ac:spMk id="124" creationId="{00000000-0000-0000-0000-000000000000}"/>
          </ac:spMkLst>
        </pc:spChg>
        <pc:spChg chg="mod ord topLvl">
          <ac:chgData name="Timo Järvensivu" userId="917f2803076bb414" providerId="LiveId" clId="{2969C47E-8561-44E1-B1D3-2AF64F5B57AF}" dt="2019-12-17T15:58:42.777" v="1657" actId="14100"/>
          <ac:spMkLst>
            <pc:docMk/>
            <pc:sldMk cId="3675241481" sldId="920"/>
            <ac:spMk id="125" creationId="{00000000-0000-0000-0000-000000000000}"/>
          </ac:spMkLst>
        </pc:spChg>
        <pc:spChg chg="add del mod">
          <ac:chgData name="Timo Järvensivu" userId="917f2803076bb414" providerId="LiveId" clId="{2969C47E-8561-44E1-B1D3-2AF64F5B57AF}" dt="2019-12-17T16:19:44.659" v="4203" actId="403"/>
          <ac:spMkLst>
            <pc:docMk/>
            <pc:sldMk cId="3675241481" sldId="920"/>
            <ac:spMk id="126" creationId="{00000000-0000-0000-0000-000000000000}"/>
          </ac:spMkLst>
        </pc:spChg>
        <pc:spChg chg="mod">
          <ac:chgData name="Timo Järvensivu" userId="917f2803076bb414" providerId="LiveId" clId="{2969C47E-8561-44E1-B1D3-2AF64F5B57AF}" dt="2019-12-17T15:50:08" v="1377" actId="164"/>
          <ac:spMkLst>
            <pc:docMk/>
            <pc:sldMk cId="3675241481" sldId="920"/>
            <ac:spMk id="127" creationId="{00000000-0000-0000-0000-000000000000}"/>
          </ac:spMkLst>
        </pc:spChg>
        <pc:spChg chg="mod">
          <ac:chgData name="Timo Järvensivu" userId="917f2803076bb414" providerId="LiveId" clId="{2969C47E-8561-44E1-B1D3-2AF64F5B57AF}" dt="2019-12-17T15:50:08" v="1377" actId="164"/>
          <ac:spMkLst>
            <pc:docMk/>
            <pc:sldMk cId="3675241481" sldId="920"/>
            <ac:spMk id="128" creationId="{00000000-0000-0000-0000-000000000000}"/>
          </ac:spMkLst>
        </pc:spChg>
        <pc:spChg chg="mod">
          <ac:chgData name="Timo Järvensivu" userId="917f2803076bb414" providerId="LiveId" clId="{2969C47E-8561-44E1-B1D3-2AF64F5B57AF}" dt="2019-12-17T15:50:33.337" v="1381" actId="404"/>
          <ac:spMkLst>
            <pc:docMk/>
            <pc:sldMk cId="3675241481" sldId="920"/>
            <ac:spMk id="136" creationId="{00000000-0000-0000-0000-000000000000}"/>
          </ac:spMkLst>
        </pc:spChg>
        <pc:spChg chg="mod ord topLvl">
          <ac:chgData name="Timo Järvensivu" userId="917f2803076bb414" providerId="LiveId" clId="{2969C47E-8561-44E1-B1D3-2AF64F5B57AF}" dt="2019-12-17T15:58:29.996" v="1654" actId="14100"/>
          <ac:spMkLst>
            <pc:docMk/>
            <pc:sldMk cId="3675241481" sldId="920"/>
            <ac:spMk id="139" creationId="{00000000-0000-0000-0000-000000000000}"/>
          </ac:spMkLst>
        </pc:spChg>
        <pc:grpChg chg="mod">
          <ac:chgData name="Timo Järvensivu" userId="917f2803076bb414" providerId="LiveId" clId="{2969C47E-8561-44E1-B1D3-2AF64F5B57AF}" dt="2019-12-17T15:50:08" v="1377" actId="164"/>
          <ac:grpSpMkLst>
            <pc:docMk/>
            <pc:sldMk cId="3675241481" sldId="920"/>
            <ac:grpSpMk id="5" creationId="{00000000-0000-0000-0000-000000000000}"/>
          </ac:grpSpMkLst>
        </pc:grpChg>
        <pc:grpChg chg="add mod topLvl">
          <ac:chgData name="Timo Järvensivu" userId="917f2803076bb414" providerId="LiveId" clId="{2969C47E-8561-44E1-B1D3-2AF64F5B57AF}" dt="2019-12-17T15:53:41.593" v="1487" actId="165"/>
          <ac:grpSpMkLst>
            <pc:docMk/>
            <pc:sldMk cId="3675241481" sldId="920"/>
            <ac:grpSpMk id="6" creationId="{E5ECD282-BF4B-4460-821A-27718FB7D976}"/>
          </ac:grpSpMkLst>
        </pc:grpChg>
        <pc:grpChg chg="mod">
          <ac:chgData name="Timo Järvensivu" userId="917f2803076bb414" providerId="LiveId" clId="{2969C47E-8561-44E1-B1D3-2AF64F5B57AF}" dt="2019-12-17T15:50:08" v="1377" actId="164"/>
          <ac:grpSpMkLst>
            <pc:docMk/>
            <pc:sldMk cId="3675241481" sldId="920"/>
            <ac:grpSpMk id="7" creationId="{00000000-0000-0000-0000-000000000000}"/>
          </ac:grpSpMkLst>
        </pc:grpChg>
        <pc:grpChg chg="add del mod topLvl">
          <ac:chgData name="Timo Järvensivu" userId="917f2803076bb414" providerId="LiveId" clId="{2969C47E-8561-44E1-B1D3-2AF64F5B57AF}" dt="2019-12-17T15:58:15.269" v="1651" actId="165"/>
          <ac:grpSpMkLst>
            <pc:docMk/>
            <pc:sldMk cId="3675241481" sldId="920"/>
            <ac:grpSpMk id="11" creationId="{7DE7E787-61CE-4352-9480-F195A4072FFA}"/>
          </ac:grpSpMkLst>
        </pc:grpChg>
        <pc:grpChg chg="add del mod">
          <ac:chgData name="Timo Järvensivu" userId="917f2803076bb414" providerId="LiveId" clId="{2969C47E-8561-44E1-B1D3-2AF64F5B57AF}" dt="2019-12-17T15:53:41.593" v="1487" actId="165"/>
          <ac:grpSpMkLst>
            <pc:docMk/>
            <pc:sldMk cId="3675241481" sldId="920"/>
            <ac:grpSpMk id="12" creationId="{BB8FEC46-84A9-46C9-9EEB-A7F7CBCAB440}"/>
          </ac:grpSpMkLst>
        </pc:grpChg>
        <pc:grpChg chg="mod">
          <ac:chgData name="Timo Järvensivu" userId="917f2803076bb414" providerId="LiveId" clId="{2969C47E-8561-44E1-B1D3-2AF64F5B57AF}" dt="2019-12-17T15:50:08" v="1377" actId="164"/>
          <ac:grpSpMkLst>
            <pc:docMk/>
            <pc:sldMk cId="3675241481" sldId="920"/>
            <ac:grpSpMk id="27" creationId="{00000000-0000-0000-0000-000000000000}"/>
          </ac:grpSpMkLst>
        </pc:grpChg>
        <pc:grpChg chg="mod">
          <ac:chgData name="Timo Järvensivu" userId="917f2803076bb414" providerId="LiveId" clId="{2969C47E-8561-44E1-B1D3-2AF64F5B57AF}" dt="2019-12-17T15:50:08" v="1377" actId="164"/>
          <ac:grpSpMkLst>
            <pc:docMk/>
            <pc:sldMk cId="3675241481" sldId="920"/>
            <ac:grpSpMk id="35" creationId="{00000000-0000-0000-0000-000000000000}"/>
          </ac:grpSpMkLst>
        </pc:grpChg>
        <pc:grpChg chg="mod">
          <ac:chgData name="Timo Järvensivu" userId="917f2803076bb414" providerId="LiveId" clId="{2969C47E-8561-44E1-B1D3-2AF64F5B57AF}" dt="2019-12-17T15:50:08" v="1377" actId="164"/>
          <ac:grpSpMkLst>
            <pc:docMk/>
            <pc:sldMk cId="3675241481" sldId="920"/>
            <ac:grpSpMk id="38" creationId="{00000000-0000-0000-0000-000000000000}"/>
          </ac:grpSpMkLst>
        </pc:grpChg>
        <pc:grpChg chg="mod">
          <ac:chgData name="Timo Järvensivu" userId="917f2803076bb414" providerId="LiveId" clId="{2969C47E-8561-44E1-B1D3-2AF64F5B57AF}" dt="2019-12-17T15:50:08" v="1377" actId="164"/>
          <ac:grpSpMkLst>
            <pc:docMk/>
            <pc:sldMk cId="3675241481" sldId="920"/>
            <ac:grpSpMk id="41" creationId="{00000000-0000-0000-0000-000000000000}"/>
          </ac:grpSpMkLst>
        </pc:grpChg>
        <pc:grpChg chg="mod">
          <ac:chgData name="Timo Järvensivu" userId="917f2803076bb414" providerId="LiveId" clId="{2969C47E-8561-44E1-B1D3-2AF64F5B57AF}" dt="2019-12-17T15:50:08" v="1377" actId="164"/>
          <ac:grpSpMkLst>
            <pc:docMk/>
            <pc:sldMk cId="3675241481" sldId="920"/>
            <ac:grpSpMk id="68" creationId="{00000000-0000-0000-0000-000000000000}"/>
          </ac:grpSpMkLst>
        </pc:grpChg>
        <pc:grpChg chg="mod">
          <ac:chgData name="Timo Järvensivu" userId="917f2803076bb414" providerId="LiveId" clId="{2969C47E-8561-44E1-B1D3-2AF64F5B57AF}" dt="2019-12-17T15:50:08" v="1377" actId="164"/>
          <ac:grpSpMkLst>
            <pc:docMk/>
            <pc:sldMk cId="3675241481" sldId="920"/>
            <ac:grpSpMk id="73" creationId="{00000000-0000-0000-0000-000000000000}"/>
          </ac:grpSpMkLst>
        </pc:grpChg>
        <pc:grpChg chg="mod">
          <ac:chgData name="Timo Järvensivu" userId="917f2803076bb414" providerId="LiveId" clId="{2969C47E-8561-44E1-B1D3-2AF64F5B57AF}" dt="2019-12-17T15:50:08" v="1377" actId="164"/>
          <ac:grpSpMkLst>
            <pc:docMk/>
            <pc:sldMk cId="3675241481" sldId="920"/>
            <ac:grpSpMk id="78" creationId="{00000000-0000-0000-0000-000000000000}"/>
          </ac:grpSpMkLst>
        </pc:grpChg>
        <pc:grpChg chg="mod">
          <ac:chgData name="Timo Järvensivu" userId="917f2803076bb414" providerId="LiveId" clId="{2969C47E-8561-44E1-B1D3-2AF64F5B57AF}" dt="2019-12-17T15:50:08" v="1377" actId="164"/>
          <ac:grpSpMkLst>
            <pc:docMk/>
            <pc:sldMk cId="3675241481" sldId="920"/>
            <ac:grpSpMk id="83" creationId="{00000000-0000-0000-0000-000000000000}"/>
          </ac:grpSpMkLst>
        </pc:grpChg>
        <pc:grpChg chg="mod">
          <ac:chgData name="Timo Järvensivu" userId="917f2803076bb414" providerId="LiveId" clId="{2969C47E-8561-44E1-B1D3-2AF64F5B57AF}" dt="2019-12-17T15:50:08" v="1377" actId="164"/>
          <ac:grpSpMkLst>
            <pc:docMk/>
            <pc:sldMk cId="3675241481" sldId="920"/>
            <ac:grpSpMk id="130" creationId="{00000000-0000-0000-0000-000000000000}"/>
          </ac:grpSpMkLst>
        </pc:grpChg>
        <pc:grpChg chg="mod">
          <ac:chgData name="Timo Järvensivu" userId="917f2803076bb414" providerId="LiveId" clId="{2969C47E-8561-44E1-B1D3-2AF64F5B57AF}" dt="2019-12-17T15:50:08" v="1377" actId="164"/>
          <ac:grpSpMkLst>
            <pc:docMk/>
            <pc:sldMk cId="3675241481" sldId="920"/>
            <ac:grpSpMk id="140" creationId="{00000000-0000-0000-0000-000000000000}"/>
          </ac:grpSpMkLst>
        </pc:grpChg>
        <pc:picChg chg="add mod">
          <ac:chgData name="Timo Järvensivu" userId="917f2803076bb414" providerId="LiveId" clId="{2969C47E-8561-44E1-B1D3-2AF64F5B57AF}" dt="2019-12-17T15:57:57.508" v="1645" actId="1076"/>
          <ac:picMkLst>
            <pc:docMk/>
            <pc:sldMk cId="3675241481" sldId="920"/>
            <ac:picMk id="14" creationId="{DCD39136-F3B5-4FB7-A366-476C1EAF7202}"/>
          </ac:picMkLst>
        </pc:picChg>
        <pc:picChg chg="add mod">
          <ac:chgData name="Timo Järvensivu" userId="917f2803076bb414" providerId="LiveId" clId="{2969C47E-8561-44E1-B1D3-2AF64F5B57AF}" dt="2019-12-17T15:57:59.311" v="1646" actId="1076"/>
          <ac:picMkLst>
            <pc:docMk/>
            <pc:sldMk cId="3675241481" sldId="920"/>
            <ac:picMk id="92" creationId="{C23D1408-598B-4997-8FFC-3303B06B6E5B}"/>
          </ac:picMkLst>
        </pc:picChg>
        <pc:picChg chg="add mod">
          <ac:chgData name="Timo Järvensivu" userId="917f2803076bb414" providerId="LiveId" clId="{2969C47E-8561-44E1-B1D3-2AF64F5B57AF}" dt="2019-12-17T15:58:01.254" v="1647" actId="1076"/>
          <ac:picMkLst>
            <pc:docMk/>
            <pc:sldMk cId="3675241481" sldId="920"/>
            <ac:picMk id="93" creationId="{9A3455A6-24C0-4996-AF9A-3C8875469249}"/>
          </ac:picMkLst>
        </pc:picChg>
        <pc:picChg chg="add mod">
          <ac:chgData name="Timo Järvensivu" userId="917f2803076bb414" providerId="LiveId" clId="{2969C47E-8561-44E1-B1D3-2AF64F5B57AF}" dt="2019-12-17T15:58:03.686" v="1648" actId="1076"/>
          <ac:picMkLst>
            <pc:docMk/>
            <pc:sldMk cId="3675241481" sldId="920"/>
            <ac:picMk id="95" creationId="{C09CCF7F-C010-4CC9-B5D0-B3710D1C1933}"/>
          </ac:picMkLst>
        </pc:picChg>
        <pc:picChg chg="add mod">
          <ac:chgData name="Timo Järvensivu" userId="917f2803076bb414" providerId="LiveId" clId="{2969C47E-8561-44E1-B1D3-2AF64F5B57AF}" dt="2019-12-17T15:58:05.433" v="1649" actId="1076"/>
          <ac:picMkLst>
            <pc:docMk/>
            <pc:sldMk cId="3675241481" sldId="920"/>
            <ac:picMk id="96" creationId="{C7B02E39-4726-48B6-8016-18197F259163}"/>
          </ac:picMkLst>
        </pc:picChg>
        <pc:picChg chg="add del mod">
          <ac:chgData name="Timo Järvensivu" userId="917f2803076bb414" providerId="LiveId" clId="{2969C47E-8561-44E1-B1D3-2AF64F5B57AF}" dt="2019-12-17T15:57:24.771" v="1639" actId="478"/>
          <ac:picMkLst>
            <pc:docMk/>
            <pc:sldMk cId="3675241481" sldId="920"/>
            <ac:picMk id="98" creationId="{7C9C2543-847F-4688-8190-6295F5C9FC2C}"/>
          </ac:picMkLst>
        </pc:picChg>
        <pc:picChg chg="add mod">
          <ac:chgData name="Timo Järvensivu" userId="917f2803076bb414" providerId="LiveId" clId="{2969C47E-8561-44E1-B1D3-2AF64F5B57AF}" dt="2019-12-17T15:57:56.118" v="1644" actId="1076"/>
          <ac:picMkLst>
            <pc:docMk/>
            <pc:sldMk cId="3675241481" sldId="920"/>
            <ac:picMk id="99" creationId="{A4CFB118-9D99-4ABD-AAAC-0F7E3C22A9C9}"/>
          </ac:picMkLst>
        </pc:picChg>
        <pc:cxnChg chg="mod">
          <ac:chgData name="Timo Järvensivu" userId="917f2803076bb414" providerId="LiveId" clId="{2969C47E-8561-44E1-B1D3-2AF64F5B57AF}" dt="2019-12-17T15:50:08" v="1377" actId="164"/>
          <ac:cxnSpMkLst>
            <pc:docMk/>
            <pc:sldMk cId="3675241481" sldId="920"/>
            <ac:cxnSpMk id="91" creationId="{00000000-0000-0000-0000-000000000000}"/>
          </ac:cxnSpMkLst>
        </pc:cxnChg>
        <pc:cxnChg chg="mod">
          <ac:chgData name="Timo Järvensivu" userId="917f2803076bb414" providerId="LiveId" clId="{2969C47E-8561-44E1-B1D3-2AF64F5B57AF}" dt="2019-12-17T15:50:08" v="1377" actId="164"/>
          <ac:cxnSpMkLst>
            <pc:docMk/>
            <pc:sldMk cId="3675241481" sldId="920"/>
            <ac:cxnSpMk id="94" creationId="{00000000-0000-0000-0000-000000000000}"/>
          </ac:cxnSpMkLst>
        </pc:cxnChg>
        <pc:cxnChg chg="mod">
          <ac:chgData name="Timo Järvensivu" userId="917f2803076bb414" providerId="LiveId" clId="{2969C47E-8561-44E1-B1D3-2AF64F5B57AF}" dt="2019-12-17T15:50:08" v="1377" actId="164"/>
          <ac:cxnSpMkLst>
            <pc:docMk/>
            <pc:sldMk cId="3675241481" sldId="920"/>
            <ac:cxnSpMk id="97" creationId="{00000000-0000-0000-0000-000000000000}"/>
          </ac:cxnSpMkLst>
        </pc:cxnChg>
        <pc:cxnChg chg="mod">
          <ac:chgData name="Timo Järvensivu" userId="917f2803076bb414" providerId="LiveId" clId="{2969C47E-8561-44E1-B1D3-2AF64F5B57AF}" dt="2019-12-17T15:50:08" v="1377" actId="164"/>
          <ac:cxnSpMkLst>
            <pc:docMk/>
            <pc:sldMk cId="3675241481" sldId="920"/>
            <ac:cxnSpMk id="101" creationId="{00000000-0000-0000-0000-000000000000}"/>
          </ac:cxnSpMkLst>
        </pc:cxnChg>
        <pc:cxnChg chg="mod">
          <ac:chgData name="Timo Järvensivu" userId="917f2803076bb414" providerId="LiveId" clId="{2969C47E-8561-44E1-B1D3-2AF64F5B57AF}" dt="2019-12-17T15:50:08" v="1377" actId="164"/>
          <ac:cxnSpMkLst>
            <pc:docMk/>
            <pc:sldMk cId="3675241481" sldId="920"/>
            <ac:cxnSpMk id="104" creationId="{00000000-0000-0000-0000-000000000000}"/>
          </ac:cxnSpMkLst>
        </pc:cxnChg>
        <pc:cxnChg chg="mod">
          <ac:chgData name="Timo Järvensivu" userId="917f2803076bb414" providerId="LiveId" clId="{2969C47E-8561-44E1-B1D3-2AF64F5B57AF}" dt="2019-12-17T15:50:08" v="1377" actId="164"/>
          <ac:cxnSpMkLst>
            <pc:docMk/>
            <pc:sldMk cId="3675241481" sldId="920"/>
            <ac:cxnSpMk id="108" creationId="{00000000-0000-0000-0000-000000000000}"/>
          </ac:cxnSpMkLst>
        </pc:cxnChg>
        <pc:cxnChg chg="mod">
          <ac:chgData name="Timo Järvensivu" userId="917f2803076bb414" providerId="LiveId" clId="{2969C47E-8561-44E1-B1D3-2AF64F5B57AF}" dt="2019-12-17T15:50:08" v="1377" actId="164"/>
          <ac:cxnSpMkLst>
            <pc:docMk/>
            <pc:sldMk cId="3675241481" sldId="920"/>
            <ac:cxnSpMk id="111" creationId="{00000000-0000-0000-0000-000000000000}"/>
          </ac:cxnSpMkLst>
        </pc:cxnChg>
        <pc:cxnChg chg="mod">
          <ac:chgData name="Timo Järvensivu" userId="917f2803076bb414" providerId="LiveId" clId="{2969C47E-8561-44E1-B1D3-2AF64F5B57AF}" dt="2019-12-17T15:50:08" v="1377" actId="164"/>
          <ac:cxnSpMkLst>
            <pc:docMk/>
            <pc:sldMk cId="3675241481" sldId="920"/>
            <ac:cxnSpMk id="114" creationId="{00000000-0000-0000-0000-000000000000}"/>
          </ac:cxnSpMkLst>
        </pc:cxnChg>
        <pc:cxnChg chg="mod">
          <ac:chgData name="Timo Järvensivu" userId="917f2803076bb414" providerId="LiveId" clId="{2969C47E-8561-44E1-B1D3-2AF64F5B57AF}" dt="2019-12-17T15:50:08" v="1377" actId="164"/>
          <ac:cxnSpMkLst>
            <pc:docMk/>
            <pc:sldMk cId="3675241481" sldId="920"/>
            <ac:cxnSpMk id="119" creationId="{00000000-0000-0000-0000-000000000000}"/>
          </ac:cxnSpMkLst>
        </pc:cxnChg>
        <pc:cxnChg chg="mod">
          <ac:chgData name="Timo Järvensivu" userId="917f2803076bb414" providerId="LiveId" clId="{2969C47E-8561-44E1-B1D3-2AF64F5B57AF}" dt="2019-12-17T15:50:08" v="1377" actId="164"/>
          <ac:cxnSpMkLst>
            <pc:docMk/>
            <pc:sldMk cId="3675241481" sldId="920"/>
            <ac:cxnSpMk id="133" creationId="{00000000-0000-0000-0000-000000000000}"/>
          </ac:cxnSpMkLst>
        </pc:cxnChg>
        <pc:cxnChg chg="mod">
          <ac:chgData name="Timo Järvensivu" userId="917f2803076bb414" providerId="LiveId" clId="{2969C47E-8561-44E1-B1D3-2AF64F5B57AF}" dt="2019-12-17T15:50:08" v="1377" actId="164"/>
          <ac:cxnSpMkLst>
            <pc:docMk/>
            <pc:sldMk cId="3675241481" sldId="920"/>
            <ac:cxnSpMk id="143" creationId="{00000000-0000-0000-0000-000000000000}"/>
          </ac:cxnSpMkLst>
        </pc:cxnChg>
      </pc:sldChg>
      <pc:sldChg chg="add del">
        <pc:chgData name="Timo Järvensivu" userId="917f2803076bb414" providerId="LiveId" clId="{2969C47E-8561-44E1-B1D3-2AF64F5B57AF}" dt="2019-12-17T16:13:36.427" v="3315"/>
        <pc:sldMkLst>
          <pc:docMk/>
          <pc:sldMk cId="444001946" sldId="92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laskentataulukko.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laskentataulukko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laskentataulukko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Taul1!$B$1</c:f>
              <c:strCache>
                <c:ptCount val="1"/>
                <c:pt idx="0">
                  <c:v>Myynti</c:v>
                </c:pt>
              </c:strCache>
            </c:strRef>
          </c:tx>
          <c:spPr>
            <a:solidFill>
              <a:schemeClr val="accent3">
                <a:lumMod val="75000"/>
              </a:schemeClr>
            </a:solidFill>
          </c:spPr>
          <c:dPt>
            <c:idx val="0"/>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3-1EF7-4EA6-8D59-C39718A37A92}"/>
              </c:ext>
            </c:extLst>
          </c:dPt>
          <c:dPt>
            <c:idx val="1"/>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4-1EF7-4EA6-8D59-C39718A37A92}"/>
              </c:ext>
            </c:extLst>
          </c:dPt>
          <c:dPt>
            <c:idx val="2"/>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5-1EF7-4EA6-8D59-C39718A37A92}"/>
              </c:ext>
            </c:extLst>
          </c:dPt>
          <c:dPt>
            <c:idx val="3"/>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6-1EF7-4EA6-8D59-C39718A37A92}"/>
              </c:ext>
            </c:extLst>
          </c:dPt>
          <c:dPt>
            <c:idx val="4"/>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7-1EF7-4EA6-8D59-C39718A37A92}"/>
              </c:ext>
            </c:extLst>
          </c:dPt>
          <c:dPt>
            <c:idx val="5"/>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8-1EF7-4EA6-8D59-C39718A37A92}"/>
              </c:ext>
            </c:extLst>
          </c:dPt>
          <c:dPt>
            <c:idx val="6"/>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9-1EF7-4EA6-8D59-C39718A37A92}"/>
              </c:ext>
            </c:extLst>
          </c:dPt>
          <c:dPt>
            <c:idx val="7"/>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A-1EF7-4EA6-8D59-C39718A37A92}"/>
              </c:ext>
            </c:extLst>
          </c:dPt>
          <c:dPt>
            <c:idx val="8"/>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B-1EF7-4EA6-8D59-C39718A37A92}"/>
              </c:ext>
            </c:extLst>
          </c:dPt>
          <c:dPt>
            <c:idx val="9"/>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C-1EF7-4EA6-8D59-C39718A37A92}"/>
              </c:ext>
            </c:extLst>
          </c:dPt>
          <c:dPt>
            <c:idx val="10"/>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1-1EF7-4EA6-8D59-C39718A37A92}"/>
              </c:ext>
            </c:extLst>
          </c:dPt>
          <c:dPt>
            <c:idx val="11"/>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02-1EF7-4EA6-8D59-C39718A37A92}"/>
              </c:ext>
            </c:extLst>
          </c:dPt>
          <c:dLbls>
            <c:dLbl>
              <c:idx val="0"/>
              <c:layout/>
              <c:tx>
                <c:rich>
                  <a:bodyPr/>
                  <a:lstStyle/>
                  <a:p>
                    <a:fld id="{7FE4C8E4-02D7-4034-91E7-6E230152F56D}"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1EF7-4EA6-8D59-C39718A37A92}"/>
                </c:ext>
              </c:extLst>
            </c:dLbl>
            <c:dLbl>
              <c:idx val="1"/>
              <c:layout/>
              <c:tx>
                <c:rich>
                  <a:bodyPr/>
                  <a:lstStyle/>
                  <a:p>
                    <a:fld id="{90AEDE37-FF04-4D00-916C-443E8A06F949}"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1EF7-4EA6-8D59-C39718A37A92}"/>
                </c:ext>
              </c:extLst>
            </c:dLbl>
            <c:dLbl>
              <c:idx val="2"/>
              <c:layout/>
              <c:tx>
                <c:rich>
                  <a:bodyPr/>
                  <a:lstStyle/>
                  <a:p>
                    <a:fld id="{69C4468F-919E-4BD9-9978-00ADA1F7A710}"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1EF7-4EA6-8D59-C39718A37A92}"/>
                </c:ext>
              </c:extLst>
            </c:dLbl>
            <c:dLbl>
              <c:idx val="3"/>
              <c:layout/>
              <c:tx>
                <c:rich>
                  <a:bodyPr/>
                  <a:lstStyle/>
                  <a:p>
                    <a:fld id="{461249D7-5461-41EA-B066-15F227CA35C0}"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1EF7-4EA6-8D59-C39718A37A92}"/>
                </c:ext>
              </c:extLst>
            </c:dLbl>
            <c:dLbl>
              <c:idx val="4"/>
              <c:layout/>
              <c:tx>
                <c:rich>
                  <a:bodyPr/>
                  <a:lstStyle/>
                  <a:p>
                    <a:fld id="{D74B065D-8ACC-4CC7-847E-0208E7052287}"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1EF7-4EA6-8D59-C39718A37A92}"/>
                </c:ext>
              </c:extLst>
            </c:dLbl>
            <c:dLbl>
              <c:idx val="5"/>
              <c:layout/>
              <c:tx>
                <c:rich>
                  <a:bodyPr/>
                  <a:lstStyle/>
                  <a:p>
                    <a:fld id="{93B34457-411E-48A9-A97E-D803557732F8}"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8-1EF7-4EA6-8D59-C39718A37A92}"/>
                </c:ext>
              </c:extLst>
            </c:dLbl>
            <c:dLbl>
              <c:idx val="6"/>
              <c:layout/>
              <c:tx>
                <c:rich>
                  <a:bodyPr/>
                  <a:lstStyle/>
                  <a:p>
                    <a:fld id="{0433B63B-6E09-4361-A2A4-11653D2DCDE9}"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1EF7-4EA6-8D59-C39718A37A92}"/>
                </c:ext>
              </c:extLst>
            </c:dLbl>
            <c:dLbl>
              <c:idx val="7"/>
              <c:layout/>
              <c:tx>
                <c:rich>
                  <a:bodyPr/>
                  <a:lstStyle/>
                  <a:p>
                    <a:fld id="{5DE77722-AD2B-4EBE-94CF-988AEEC95F57}"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A-1EF7-4EA6-8D59-C39718A37A92}"/>
                </c:ext>
              </c:extLst>
            </c:dLbl>
            <c:dLbl>
              <c:idx val="8"/>
              <c:layout/>
              <c:tx>
                <c:rich>
                  <a:bodyPr/>
                  <a:lstStyle/>
                  <a:p>
                    <a:fld id="{C14DA586-FE39-4767-BFBE-8CFFB945176B}"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1EF7-4EA6-8D59-C39718A37A92}"/>
                </c:ext>
              </c:extLst>
            </c:dLbl>
            <c:dLbl>
              <c:idx val="9"/>
              <c:layout/>
              <c:tx>
                <c:rich>
                  <a:bodyPr/>
                  <a:lstStyle/>
                  <a:p>
                    <a:fld id="{E1A2C012-2D3C-4E8E-B02D-FD8AC74A5956}"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C-1EF7-4EA6-8D59-C39718A37A92}"/>
                </c:ext>
              </c:extLst>
            </c:dLbl>
            <c:dLbl>
              <c:idx val="10"/>
              <c:layout/>
              <c:tx>
                <c:rich>
                  <a:bodyPr/>
                  <a:lstStyle/>
                  <a:p>
                    <a:fld id="{3823ED8D-E41B-47AD-9900-037D95C0DAE5}"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1EF7-4EA6-8D59-C39718A37A92}"/>
                </c:ext>
              </c:extLst>
            </c:dLbl>
            <c:dLbl>
              <c:idx val="11"/>
              <c:layout/>
              <c:tx>
                <c:rich>
                  <a:bodyPr/>
                  <a:lstStyle/>
                  <a:p>
                    <a:fld id="{84E78CFD-90D3-45EB-8D9C-EC648C99AD93}" type="CATEGORYNAME">
                      <a:rPr lang="en-US" smtClean="0"/>
                      <a:pPr/>
                      <a:t>[LUOKAN NIMI]</a:t>
                    </a:fld>
                    <a:endParaRPr lang="fi-FI"/>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1EF7-4EA6-8D59-C39718A37A92}"/>
                </c:ext>
              </c:extLst>
            </c:dLbl>
            <c:spPr>
              <a:no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bg1"/>
                    </a:solidFill>
                    <a:latin typeface="Arial Narrow" panose="020B0606020202030204" pitchFamily="34" charset="0"/>
                    <a:ea typeface="+mn-ea"/>
                    <a:cs typeface="+mn-cs"/>
                  </a:defRPr>
                </a:pPr>
                <a:endParaRPr lang="fi-FI"/>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Taul1!$A$2:$A$13</c:f>
              <c:strCache>
                <c:ptCount val="12"/>
                <c:pt idx="0">
                  <c:v>Tammi</c:v>
                </c:pt>
                <c:pt idx="1">
                  <c:v>Helmi</c:v>
                </c:pt>
                <c:pt idx="2">
                  <c:v>Maalis</c:v>
                </c:pt>
                <c:pt idx="3">
                  <c:v>Huhti</c:v>
                </c:pt>
                <c:pt idx="4">
                  <c:v>Touko</c:v>
                </c:pt>
                <c:pt idx="5">
                  <c:v>Kesä</c:v>
                </c:pt>
                <c:pt idx="6">
                  <c:v>Heinä</c:v>
                </c:pt>
                <c:pt idx="7">
                  <c:v>Elo</c:v>
                </c:pt>
                <c:pt idx="8">
                  <c:v>Syys</c:v>
                </c:pt>
                <c:pt idx="9">
                  <c:v>Loka</c:v>
                </c:pt>
                <c:pt idx="10">
                  <c:v>Marras</c:v>
                </c:pt>
                <c:pt idx="11">
                  <c:v>Joulu</c:v>
                </c:pt>
              </c:strCache>
            </c:strRef>
          </c:cat>
          <c:val>
            <c:numRef>
              <c:f>Taul1!$B$2:$B$13</c:f>
              <c:numCache>
                <c:formatCode>General</c:formatCode>
                <c:ptCount val="12"/>
                <c:pt idx="0">
                  <c:v>1</c:v>
                </c:pt>
                <c:pt idx="1">
                  <c:v>1</c:v>
                </c:pt>
                <c:pt idx="2">
                  <c:v>1</c:v>
                </c:pt>
                <c:pt idx="3">
                  <c:v>1</c:v>
                </c:pt>
                <c:pt idx="4">
                  <c:v>1</c:v>
                </c:pt>
                <c:pt idx="5">
                  <c:v>1</c:v>
                </c:pt>
                <c:pt idx="6">
                  <c:v>1</c:v>
                </c:pt>
                <c:pt idx="7">
                  <c:v>1</c:v>
                </c:pt>
                <c:pt idx="8">
                  <c:v>1</c:v>
                </c:pt>
                <c:pt idx="9">
                  <c:v>1</c:v>
                </c:pt>
                <c:pt idx="10">
                  <c:v>1</c:v>
                </c:pt>
                <c:pt idx="11">
                  <c:v>1</c:v>
                </c:pt>
              </c:numCache>
            </c:numRef>
          </c:val>
          <c:extLst>
            <c:ext xmlns:c16="http://schemas.microsoft.com/office/drawing/2014/chart" uri="{C3380CC4-5D6E-409C-BE32-E72D297353CC}">
              <c16:uniqueId val="{00000000-1EF7-4EA6-8D59-C39718A37A92}"/>
            </c:ext>
          </c:extLst>
        </c:ser>
        <c:dLbls>
          <c:showLegendKey val="0"/>
          <c:showVal val="0"/>
          <c:showCatName val="0"/>
          <c:showSerName val="0"/>
          <c:showPercent val="0"/>
          <c:showBubbleSize val="0"/>
          <c:showLeaderLines val="0"/>
        </c:dLbls>
        <c:firstSliceAng val="0"/>
        <c:holeSize val="78"/>
      </c:doughnutChart>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126049868766404"/>
          <c:y val="8.2531249999999987E-2"/>
          <c:w val="0.55747916666666664"/>
          <c:h val="0.83621875000000001"/>
        </c:manualLayout>
      </c:layout>
      <c:doughnutChart>
        <c:varyColors val="1"/>
        <c:ser>
          <c:idx val="0"/>
          <c:order val="0"/>
          <c:tx>
            <c:strRef>
              <c:f>Taul1!$B$1</c:f>
              <c:strCache>
                <c:ptCount val="1"/>
                <c:pt idx="0">
                  <c:v>Myynti</c:v>
                </c:pt>
              </c:strCache>
            </c:strRef>
          </c:tx>
          <c:spPr>
            <a:solidFill>
              <a:schemeClr val="bg1">
                <a:lumMod val="95000"/>
              </a:schemeClr>
            </a:solidFill>
          </c:spPr>
          <c:dPt>
            <c:idx val="0"/>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6-BB14-47E0-B86F-DE0FF0B3F39B}"/>
              </c:ext>
            </c:extLst>
          </c:dPt>
          <c:dPt>
            <c:idx val="1"/>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5-BB14-47E0-B86F-DE0FF0B3F39B}"/>
              </c:ext>
            </c:extLst>
          </c:dPt>
          <c:dPt>
            <c:idx val="2"/>
            <c:bubble3D val="0"/>
            <c:spPr>
              <a:solidFill>
                <a:srgbClr val="FFC000"/>
              </a:solidFill>
              <a:ln w="19050">
                <a:solidFill>
                  <a:schemeClr val="lt1"/>
                </a:solidFill>
              </a:ln>
              <a:effectLst/>
            </c:spPr>
            <c:extLst>
              <c:ext xmlns:c16="http://schemas.microsoft.com/office/drawing/2014/chart" uri="{C3380CC4-5D6E-409C-BE32-E72D297353CC}">
                <c16:uniqueId val="{00000003-BB14-47E0-B86F-DE0FF0B3F39B}"/>
              </c:ext>
            </c:extLst>
          </c:dPt>
          <c:dPt>
            <c:idx val="3"/>
            <c:bubble3D val="0"/>
            <c:spPr>
              <a:solidFill>
                <a:srgbClr val="FFC000"/>
              </a:solidFill>
              <a:ln w="19050">
                <a:solidFill>
                  <a:schemeClr val="lt1"/>
                </a:solidFill>
              </a:ln>
              <a:effectLst/>
            </c:spPr>
            <c:extLst>
              <c:ext xmlns:c16="http://schemas.microsoft.com/office/drawing/2014/chart" uri="{C3380CC4-5D6E-409C-BE32-E72D297353CC}">
                <c16:uniqueId val="{00000004-BB14-47E0-B86F-DE0FF0B3F39B}"/>
              </c:ext>
            </c:extLst>
          </c:dPt>
          <c:dPt>
            <c:idx val="4"/>
            <c:bubble3D val="0"/>
            <c:spPr>
              <a:solidFill>
                <a:srgbClr val="FFC000"/>
              </a:solidFill>
              <a:ln w="19050">
                <a:solidFill>
                  <a:schemeClr val="lt1"/>
                </a:solidFill>
              </a:ln>
              <a:effectLst/>
            </c:spPr>
            <c:extLst>
              <c:ext xmlns:c16="http://schemas.microsoft.com/office/drawing/2014/chart" uri="{C3380CC4-5D6E-409C-BE32-E72D297353CC}">
                <c16:uniqueId val="{00000009-35DD-408E-89C6-4A0680A9E115}"/>
              </c:ext>
            </c:extLst>
          </c:dPt>
          <c:dPt>
            <c:idx val="5"/>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0B-35DD-408E-89C6-4A0680A9E115}"/>
              </c:ext>
            </c:extLst>
          </c:dPt>
          <c:dPt>
            <c:idx val="6"/>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7-BB14-47E0-B86F-DE0FF0B3F39B}"/>
              </c:ext>
            </c:extLst>
          </c:dPt>
          <c:dPt>
            <c:idx val="7"/>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8-BB14-47E0-B86F-DE0FF0B3F39B}"/>
              </c:ext>
            </c:extLst>
          </c:dPt>
          <c:dPt>
            <c:idx val="8"/>
            <c:bubble3D val="0"/>
            <c:spPr>
              <a:solidFill>
                <a:srgbClr val="FF9900"/>
              </a:solidFill>
              <a:ln w="19050">
                <a:solidFill>
                  <a:schemeClr val="lt1"/>
                </a:solidFill>
              </a:ln>
              <a:effectLst/>
            </c:spPr>
            <c:extLst>
              <c:ext xmlns:c16="http://schemas.microsoft.com/office/drawing/2014/chart" uri="{C3380CC4-5D6E-409C-BE32-E72D297353CC}">
                <c16:uniqueId val="{00000002-BB14-47E0-B86F-DE0FF0B3F39B}"/>
              </c:ext>
            </c:extLst>
          </c:dPt>
          <c:dPt>
            <c:idx val="9"/>
            <c:bubble3D val="0"/>
            <c:spPr>
              <a:solidFill>
                <a:srgbClr val="FF9900"/>
              </a:solidFill>
              <a:ln w="19050">
                <a:solidFill>
                  <a:schemeClr val="lt1"/>
                </a:solidFill>
              </a:ln>
              <a:effectLst/>
            </c:spPr>
            <c:extLst>
              <c:ext xmlns:c16="http://schemas.microsoft.com/office/drawing/2014/chart" uri="{C3380CC4-5D6E-409C-BE32-E72D297353CC}">
                <c16:uniqueId val="{00000001-BB14-47E0-B86F-DE0FF0B3F39B}"/>
              </c:ext>
            </c:extLst>
          </c:dPt>
          <c:dPt>
            <c:idx val="10"/>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15-35DD-408E-89C6-4A0680A9E115}"/>
              </c:ext>
            </c:extLst>
          </c:dPt>
          <c:dPt>
            <c:idx val="11"/>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17-35DD-408E-89C6-4A0680A9E115}"/>
              </c:ext>
            </c:extLst>
          </c:dPt>
          <c:cat>
            <c:numRef>
              <c:f>Taul1!$A$2:$A$13</c:f>
              <c:numCache>
                <c:formatCode>General</c:formatCode>
                <c:ptCount val="12"/>
                <c:pt idx="0">
                  <c:v>1</c:v>
                </c:pt>
                <c:pt idx="1">
                  <c:v>1</c:v>
                </c:pt>
                <c:pt idx="2">
                  <c:v>1</c:v>
                </c:pt>
                <c:pt idx="3">
                  <c:v>1</c:v>
                </c:pt>
                <c:pt idx="4">
                  <c:v>1</c:v>
                </c:pt>
                <c:pt idx="5">
                  <c:v>1</c:v>
                </c:pt>
                <c:pt idx="6">
                  <c:v>1</c:v>
                </c:pt>
                <c:pt idx="7">
                  <c:v>1</c:v>
                </c:pt>
                <c:pt idx="8">
                  <c:v>1</c:v>
                </c:pt>
                <c:pt idx="9">
                  <c:v>1</c:v>
                </c:pt>
                <c:pt idx="10">
                  <c:v>1</c:v>
                </c:pt>
                <c:pt idx="11">
                  <c:v>1</c:v>
                </c:pt>
              </c:numCache>
            </c:numRef>
          </c:cat>
          <c:val>
            <c:numRef>
              <c:f>Taul1!$B$2:$B$13</c:f>
              <c:numCache>
                <c:formatCode>General</c:formatCode>
                <c:ptCount val="12"/>
                <c:pt idx="0">
                  <c:v>1</c:v>
                </c:pt>
                <c:pt idx="1">
                  <c:v>1</c:v>
                </c:pt>
                <c:pt idx="2">
                  <c:v>1</c:v>
                </c:pt>
                <c:pt idx="3">
                  <c:v>1</c:v>
                </c:pt>
                <c:pt idx="4">
                  <c:v>1</c:v>
                </c:pt>
                <c:pt idx="5">
                  <c:v>1</c:v>
                </c:pt>
                <c:pt idx="6">
                  <c:v>1</c:v>
                </c:pt>
                <c:pt idx="7">
                  <c:v>1</c:v>
                </c:pt>
                <c:pt idx="8">
                  <c:v>1</c:v>
                </c:pt>
                <c:pt idx="9">
                  <c:v>1</c:v>
                </c:pt>
                <c:pt idx="10">
                  <c:v>1</c:v>
                </c:pt>
                <c:pt idx="11">
                  <c:v>1</c:v>
                </c:pt>
              </c:numCache>
            </c:numRef>
          </c:val>
          <c:extLst>
            <c:ext xmlns:c16="http://schemas.microsoft.com/office/drawing/2014/chart" uri="{C3380CC4-5D6E-409C-BE32-E72D297353CC}">
              <c16:uniqueId val="{00000000-BB14-47E0-B86F-DE0FF0B3F39B}"/>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126049868766404"/>
          <c:y val="8.2531249999999987E-2"/>
          <c:w val="0.55747916666666664"/>
          <c:h val="0.83621875000000001"/>
        </c:manualLayout>
      </c:layout>
      <c:doughnutChart>
        <c:varyColors val="1"/>
        <c:ser>
          <c:idx val="0"/>
          <c:order val="0"/>
          <c:tx>
            <c:strRef>
              <c:f>Taul1!$B$1</c:f>
              <c:strCache>
                <c:ptCount val="1"/>
                <c:pt idx="0">
                  <c:v>Myynti</c:v>
                </c:pt>
              </c:strCache>
            </c:strRef>
          </c:tx>
          <c:spPr>
            <a:solidFill>
              <a:schemeClr val="bg1">
                <a:lumMod val="95000"/>
              </a:schemeClr>
            </a:solidFill>
          </c:spPr>
          <c:dPt>
            <c:idx val="0"/>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01-1940-4D95-AA5B-342E95768599}"/>
              </c:ext>
            </c:extLst>
          </c:dPt>
          <c:dPt>
            <c:idx val="1"/>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03-1940-4D95-AA5B-342E95768599}"/>
              </c:ext>
            </c:extLst>
          </c:dPt>
          <c:dPt>
            <c:idx val="2"/>
            <c:bubble3D val="0"/>
            <c:spPr>
              <a:solidFill>
                <a:srgbClr val="BFE2F7"/>
              </a:solidFill>
              <a:ln w="19050">
                <a:solidFill>
                  <a:schemeClr val="lt1"/>
                </a:solidFill>
              </a:ln>
              <a:effectLst/>
            </c:spPr>
            <c:extLst>
              <c:ext xmlns:c16="http://schemas.microsoft.com/office/drawing/2014/chart" uri="{C3380CC4-5D6E-409C-BE32-E72D297353CC}">
                <c16:uniqueId val="{00000005-1940-4D95-AA5B-342E95768599}"/>
              </c:ext>
            </c:extLst>
          </c:dPt>
          <c:dPt>
            <c:idx val="3"/>
            <c:bubble3D val="0"/>
            <c:spPr>
              <a:solidFill>
                <a:schemeClr val="accent3">
                  <a:lumMod val="40000"/>
                  <a:lumOff val="60000"/>
                </a:schemeClr>
              </a:solidFill>
              <a:ln w="19050">
                <a:solidFill>
                  <a:schemeClr val="lt1"/>
                </a:solidFill>
              </a:ln>
              <a:effectLst/>
            </c:spPr>
            <c:extLst>
              <c:ext xmlns:c16="http://schemas.microsoft.com/office/drawing/2014/chart" uri="{C3380CC4-5D6E-409C-BE32-E72D297353CC}">
                <c16:uniqueId val="{00000007-1940-4D95-AA5B-342E95768599}"/>
              </c:ext>
            </c:extLst>
          </c:dPt>
          <c:dPt>
            <c:idx val="4"/>
            <c:bubble3D val="0"/>
            <c:spPr>
              <a:solidFill>
                <a:schemeClr val="accent3">
                  <a:lumMod val="40000"/>
                  <a:lumOff val="60000"/>
                </a:schemeClr>
              </a:solidFill>
              <a:ln w="19050">
                <a:solidFill>
                  <a:schemeClr val="lt1"/>
                </a:solidFill>
              </a:ln>
              <a:effectLst/>
            </c:spPr>
            <c:extLst>
              <c:ext xmlns:c16="http://schemas.microsoft.com/office/drawing/2014/chart" uri="{C3380CC4-5D6E-409C-BE32-E72D297353CC}">
                <c16:uniqueId val="{00000009-1940-4D95-AA5B-342E95768599}"/>
              </c:ext>
            </c:extLst>
          </c:dPt>
          <c:dPt>
            <c:idx val="5"/>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0B-1940-4D95-AA5B-342E95768599}"/>
              </c:ext>
            </c:extLst>
          </c:dPt>
          <c:dPt>
            <c:idx val="6"/>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0D-1940-4D95-AA5B-342E95768599}"/>
              </c:ext>
            </c:extLst>
          </c:dPt>
          <c:dPt>
            <c:idx val="7"/>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0F-1940-4D95-AA5B-342E95768599}"/>
              </c:ext>
            </c:extLst>
          </c:dPt>
          <c:dPt>
            <c:idx val="8"/>
            <c:bubble3D val="0"/>
            <c:spPr>
              <a:solidFill>
                <a:srgbClr val="BFE2F7"/>
              </a:solidFill>
              <a:ln w="19050">
                <a:solidFill>
                  <a:schemeClr val="lt1"/>
                </a:solidFill>
              </a:ln>
              <a:effectLst/>
            </c:spPr>
            <c:extLst>
              <c:ext xmlns:c16="http://schemas.microsoft.com/office/drawing/2014/chart" uri="{C3380CC4-5D6E-409C-BE32-E72D297353CC}">
                <c16:uniqueId val="{00000011-1940-4D95-AA5B-342E95768599}"/>
              </c:ext>
            </c:extLst>
          </c:dPt>
          <c:dPt>
            <c:idx val="9"/>
            <c:bubble3D val="0"/>
            <c:spPr>
              <a:solidFill>
                <a:schemeClr val="accent3">
                  <a:lumMod val="40000"/>
                  <a:lumOff val="60000"/>
                </a:schemeClr>
              </a:solidFill>
              <a:ln w="19050">
                <a:solidFill>
                  <a:schemeClr val="lt1"/>
                </a:solidFill>
              </a:ln>
              <a:effectLst/>
            </c:spPr>
            <c:extLst>
              <c:ext xmlns:c16="http://schemas.microsoft.com/office/drawing/2014/chart" uri="{C3380CC4-5D6E-409C-BE32-E72D297353CC}">
                <c16:uniqueId val="{00000013-1940-4D95-AA5B-342E95768599}"/>
              </c:ext>
            </c:extLst>
          </c:dPt>
          <c:dPt>
            <c:idx val="10"/>
            <c:bubble3D val="0"/>
            <c:spPr>
              <a:solidFill>
                <a:schemeClr val="accent3">
                  <a:lumMod val="40000"/>
                  <a:lumOff val="60000"/>
                </a:schemeClr>
              </a:solidFill>
              <a:ln w="19050">
                <a:solidFill>
                  <a:schemeClr val="lt1"/>
                </a:solidFill>
              </a:ln>
              <a:effectLst/>
            </c:spPr>
            <c:extLst>
              <c:ext xmlns:c16="http://schemas.microsoft.com/office/drawing/2014/chart" uri="{C3380CC4-5D6E-409C-BE32-E72D297353CC}">
                <c16:uniqueId val="{00000015-1940-4D95-AA5B-342E95768599}"/>
              </c:ext>
            </c:extLst>
          </c:dPt>
          <c:dPt>
            <c:idx val="11"/>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17-1940-4D95-AA5B-342E95768599}"/>
              </c:ext>
            </c:extLst>
          </c:dPt>
          <c:cat>
            <c:numRef>
              <c:f>Taul1!$A$2:$A$13</c:f>
              <c:numCache>
                <c:formatCode>General</c:formatCode>
                <c:ptCount val="12"/>
                <c:pt idx="0">
                  <c:v>1</c:v>
                </c:pt>
                <c:pt idx="1">
                  <c:v>1</c:v>
                </c:pt>
                <c:pt idx="2">
                  <c:v>1</c:v>
                </c:pt>
                <c:pt idx="3">
                  <c:v>1</c:v>
                </c:pt>
                <c:pt idx="4">
                  <c:v>1</c:v>
                </c:pt>
                <c:pt idx="5">
                  <c:v>1</c:v>
                </c:pt>
                <c:pt idx="6">
                  <c:v>1</c:v>
                </c:pt>
                <c:pt idx="7">
                  <c:v>1</c:v>
                </c:pt>
                <c:pt idx="8">
                  <c:v>1</c:v>
                </c:pt>
                <c:pt idx="9">
                  <c:v>1</c:v>
                </c:pt>
                <c:pt idx="10">
                  <c:v>1</c:v>
                </c:pt>
                <c:pt idx="11">
                  <c:v>1</c:v>
                </c:pt>
              </c:numCache>
            </c:numRef>
          </c:cat>
          <c:val>
            <c:numRef>
              <c:f>Taul1!$B$2:$B$13</c:f>
              <c:numCache>
                <c:formatCode>General</c:formatCode>
                <c:ptCount val="12"/>
                <c:pt idx="0">
                  <c:v>1</c:v>
                </c:pt>
                <c:pt idx="1">
                  <c:v>1</c:v>
                </c:pt>
                <c:pt idx="2">
                  <c:v>1</c:v>
                </c:pt>
                <c:pt idx="3">
                  <c:v>1</c:v>
                </c:pt>
                <c:pt idx="4">
                  <c:v>1</c:v>
                </c:pt>
                <c:pt idx="5">
                  <c:v>1</c:v>
                </c:pt>
                <c:pt idx="6">
                  <c:v>1</c:v>
                </c:pt>
                <c:pt idx="7">
                  <c:v>1</c:v>
                </c:pt>
                <c:pt idx="8">
                  <c:v>1</c:v>
                </c:pt>
                <c:pt idx="9">
                  <c:v>1</c:v>
                </c:pt>
                <c:pt idx="10">
                  <c:v>1</c:v>
                </c:pt>
                <c:pt idx="11">
                  <c:v>1</c:v>
                </c:pt>
              </c:numCache>
            </c:numRef>
          </c:val>
          <c:extLst>
            <c:ext xmlns:c16="http://schemas.microsoft.com/office/drawing/2014/chart" uri="{C3380CC4-5D6E-409C-BE32-E72D297353CC}">
              <c16:uniqueId val="{00000018-1940-4D95-AA5B-342E95768599}"/>
            </c:ext>
          </c:extLst>
        </c:ser>
        <c:dLbls>
          <c:showLegendKey val="0"/>
          <c:showVal val="0"/>
          <c:showCatName val="0"/>
          <c:showSerName val="0"/>
          <c:showPercent val="0"/>
          <c:showBubbleSize val="0"/>
          <c:showLeaderLines val="1"/>
        </c:dLbls>
        <c:firstSliceAng val="0"/>
        <c:holeSize val="81"/>
      </c:doughnutChart>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DCBE83-F401-4F3F-8646-5A63CA53523C}" type="datetimeFigureOut">
              <a:rPr lang="fi-FI" smtClean="0"/>
              <a:t>29.1.2020</a:t>
            </a:fld>
            <a:endParaRPr lang="fi-FI"/>
          </a:p>
        </p:txBody>
      </p:sp>
      <p:sp>
        <p:nvSpPr>
          <p:cNvPr id="4" name="Dian kuvan paikkamerkki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1DD12E-B47D-4DC2-A09A-B762B8C96EBD}" type="slidenum">
              <a:rPr lang="fi-FI" smtClean="0"/>
              <a:t>‹#›</a:t>
            </a:fld>
            <a:endParaRPr lang="fi-FI"/>
          </a:p>
        </p:txBody>
      </p:sp>
    </p:spTree>
    <p:extLst>
      <p:ext uri="{BB962C8B-B14F-4D97-AF65-F5344CB8AC3E}">
        <p14:creationId xmlns:p14="http://schemas.microsoft.com/office/powerpoint/2010/main" val="2227371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91DD12E-B47D-4DC2-A09A-B762B8C96EBD}" type="slidenum">
              <a:rPr lang="fi-FI" smtClean="0"/>
              <a:t>14</a:t>
            </a:fld>
            <a:endParaRPr lang="fi-FI"/>
          </a:p>
        </p:txBody>
      </p:sp>
    </p:spTree>
    <p:extLst>
      <p:ext uri="{BB962C8B-B14F-4D97-AF65-F5344CB8AC3E}">
        <p14:creationId xmlns:p14="http://schemas.microsoft.com/office/powerpoint/2010/main" val="109511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D91DD12E-B47D-4DC2-A09A-B762B8C96EBD}" type="slidenum">
              <a:rPr lang="fi-FI" smtClean="0"/>
              <a:t>18</a:t>
            </a:fld>
            <a:endParaRPr lang="fi-FI"/>
          </a:p>
        </p:txBody>
      </p:sp>
    </p:spTree>
    <p:extLst>
      <p:ext uri="{BB962C8B-B14F-4D97-AF65-F5344CB8AC3E}">
        <p14:creationId xmlns:p14="http://schemas.microsoft.com/office/powerpoint/2010/main" val="3769442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91DD12E-B47D-4DC2-A09A-B762B8C96EBD}" type="slidenum">
              <a:rPr lang="fi-FI" smtClean="0"/>
              <a:t>19</a:t>
            </a:fld>
            <a:endParaRPr lang="fi-FI"/>
          </a:p>
        </p:txBody>
      </p:sp>
    </p:spTree>
    <p:extLst>
      <p:ext uri="{BB962C8B-B14F-4D97-AF65-F5344CB8AC3E}">
        <p14:creationId xmlns:p14="http://schemas.microsoft.com/office/powerpoint/2010/main" val="1657317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1DD12E-B47D-4DC2-A09A-B762B8C96EBD}"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0704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91DD12E-B47D-4DC2-A09A-B762B8C96EBD}" type="slidenum">
              <a:rPr lang="fi-FI" smtClean="0"/>
              <a:t>35</a:t>
            </a:fld>
            <a:endParaRPr lang="fi-FI"/>
          </a:p>
        </p:txBody>
      </p:sp>
    </p:spTree>
    <p:extLst>
      <p:ext uri="{BB962C8B-B14F-4D97-AF65-F5344CB8AC3E}">
        <p14:creationId xmlns:p14="http://schemas.microsoft.com/office/powerpoint/2010/main" val="2010580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91DD12E-B47D-4DC2-A09A-B762B8C96EBD}" type="slidenum">
              <a:rPr lang="fi-FI" smtClean="0"/>
              <a:t>36</a:t>
            </a:fld>
            <a:endParaRPr lang="fi-FI"/>
          </a:p>
        </p:txBody>
      </p:sp>
    </p:spTree>
    <p:extLst>
      <p:ext uri="{BB962C8B-B14F-4D97-AF65-F5344CB8AC3E}">
        <p14:creationId xmlns:p14="http://schemas.microsoft.com/office/powerpoint/2010/main" val="3567154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1DD12E-B47D-4DC2-A09A-B762B8C96EBD}"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76348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sivu">
    <p:spTree>
      <p:nvGrpSpPr>
        <p:cNvPr id="1" name=""/>
        <p:cNvGrpSpPr/>
        <p:nvPr/>
      </p:nvGrpSpPr>
      <p:grpSpPr>
        <a:xfrm>
          <a:off x="0" y="0"/>
          <a:ext cx="0" cy="0"/>
          <a:chOff x="0" y="0"/>
          <a:chExt cx="0" cy="0"/>
        </a:xfrm>
      </p:grpSpPr>
      <p:pic>
        <p:nvPicPr>
          <p:cNvPr id="3" name="Kuva 2"/>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2790" y="1501504"/>
            <a:ext cx="9146790" cy="3641996"/>
          </a:xfrm>
          <a:prstGeom prst="rect">
            <a:avLst/>
          </a:prstGeom>
        </p:spPr>
      </p:pic>
      <p:sp>
        <p:nvSpPr>
          <p:cNvPr id="2" name="Otsikko 1"/>
          <p:cNvSpPr>
            <a:spLocks noGrp="1"/>
          </p:cNvSpPr>
          <p:nvPr>
            <p:ph type="ctrTitle"/>
          </p:nvPr>
        </p:nvSpPr>
        <p:spPr>
          <a:xfrm>
            <a:off x="1115616" y="1347615"/>
            <a:ext cx="7200800" cy="1224136"/>
          </a:xfrm>
        </p:spPr>
        <p:txBody>
          <a:bodyPr anchor="ctr" anchorCtr="0">
            <a:noAutofit/>
          </a:bodyPr>
          <a:lstStyle>
            <a:lvl1pPr>
              <a:lnSpc>
                <a:spcPct val="100000"/>
              </a:lnSpc>
              <a:defRPr sz="3000"/>
            </a:lvl1pPr>
          </a:lstStyle>
          <a:p>
            <a:r>
              <a:rPr lang="fi-FI"/>
              <a:t>Muokkaa perustyyl. napsautt.</a:t>
            </a:r>
            <a:endParaRPr lang="fi-FI" dirty="0"/>
          </a:p>
        </p:txBody>
      </p:sp>
      <p:sp>
        <p:nvSpPr>
          <p:cNvPr id="10" name="Tekstin paikkamerkki 9"/>
          <p:cNvSpPr>
            <a:spLocks noGrp="1"/>
          </p:cNvSpPr>
          <p:nvPr>
            <p:ph type="body" sz="quarter" idx="13" hasCustomPrompt="1"/>
          </p:nvPr>
        </p:nvSpPr>
        <p:spPr>
          <a:xfrm>
            <a:off x="1146629" y="4548978"/>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643758"/>
            <a:ext cx="7200800" cy="351437"/>
          </a:xfrm>
        </p:spPr>
        <p:txBody>
          <a:bodyPr tIns="0" bIns="0" anchor="t" anchorCtr="0">
            <a:noAutofit/>
          </a:bodyPr>
          <a:lstStyle>
            <a:lvl1pPr marL="0" indent="0">
              <a:lnSpc>
                <a:spcPct val="120000"/>
              </a:lnSpc>
              <a:spcAft>
                <a:spcPts val="0"/>
              </a:spcAft>
              <a:buNone/>
              <a:defRPr sz="1000" baseline="0">
                <a:solidFill>
                  <a:schemeClr val="tx1"/>
                </a:solidFill>
                <a:latin typeface="+mn-lt"/>
              </a:defRPr>
            </a:lvl1pPr>
          </a:lstStyle>
          <a:p>
            <a:pPr lvl="0"/>
            <a:r>
              <a:rPr lang="fi-FI" dirty="0"/>
              <a:t>Esittäjän/tapahtuman tiedot</a:t>
            </a:r>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2582409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Vain otsikko leijonall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0C1F6D8E-3BBF-4559-A944-858650886418}" type="datetime1">
              <a:rPr lang="fi-FI" smtClean="0"/>
              <a:t>29.1.2020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99813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Vain otsikko ilman leijonaa">
    <p:spTree>
      <p:nvGrpSpPr>
        <p:cNvPr id="1" name=""/>
        <p:cNvGrpSpPr/>
        <p:nvPr/>
      </p:nvGrpSpPr>
      <p:grpSpPr>
        <a:xfrm>
          <a:off x="0" y="0"/>
          <a:ext cx="0" cy="0"/>
          <a:chOff x="0" y="0"/>
          <a:chExt cx="0" cy="0"/>
        </a:xfrm>
      </p:grpSpPr>
      <p:pic>
        <p:nvPicPr>
          <p:cNvPr id="11" name="Kuva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8" name="Päivämäärän paikkamerkki 7"/>
          <p:cNvSpPr>
            <a:spLocks noGrp="1"/>
          </p:cNvSpPr>
          <p:nvPr>
            <p:ph type="dt" sz="half" idx="10"/>
          </p:nvPr>
        </p:nvSpPr>
        <p:spPr/>
        <p:txBody>
          <a:bodyPr/>
          <a:lstStyle/>
          <a:p>
            <a:fld id="{DFD2D668-9E7C-4320-927C-A1F49686FDD4}" type="datetime1">
              <a:rPr lang="fi-FI" smtClean="0"/>
              <a:t>29.1.2020</a:t>
            </a:fld>
            <a:endParaRPr lang="fi-FI"/>
          </a:p>
        </p:txBody>
      </p:sp>
      <p:sp>
        <p:nvSpPr>
          <p:cNvPr id="9" name="Alatunnisteen paikkamerkki 8"/>
          <p:cNvSpPr>
            <a:spLocks noGrp="1"/>
          </p:cNvSpPr>
          <p:nvPr>
            <p:ph type="ftr" sz="quarter" idx="11"/>
          </p:nvPr>
        </p:nvSpPr>
        <p:spPr/>
        <p:txBody>
          <a:bodyPr/>
          <a:lstStyle/>
          <a:p>
            <a:endParaRPr lang="fi-FI" dirty="0"/>
          </a:p>
        </p:txBody>
      </p:sp>
      <p:sp>
        <p:nvSpPr>
          <p:cNvPr id="10" name="Dian numeron paikkamerkki 9"/>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951637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164288" y="4867200"/>
            <a:ext cx="1595701" cy="129600"/>
          </a:xfrm>
          <a:prstGeom prst="rect">
            <a:avLst/>
          </a:prstGeom>
        </p:spPr>
      </p:pic>
      <p:sp>
        <p:nvSpPr>
          <p:cNvPr id="7" name="Päivämäärän paikkamerkki 6"/>
          <p:cNvSpPr>
            <a:spLocks noGrp="1"/>
          </p:cNvSpPr>
          <p:nvPr>
            <p:ph type="dt" sz="half" idx="10"/>
          </p:nvPr>
        </p:nvSpPr>
        <p:spPr/>
        <p:txBody>
          <a:bodyPr/>
          <a:lstStyle/>
          <a:p>
            <a:fld id="{EAFCD444-EEF8-41CE-900E-E47E39595C60}" type="datetime1">
              <a:rPr lang="fi-FI" smtClean="0"/>
              <a:t>29.1.2020</a:t>
            </a:fld>
            <a:endParaRPr lang="fi-FI"/>
          </a:p>
        </p:txBody>
      </p:sp>
      <p:sp>
        <p:nvSpPr>
          <p:cNvPr id="8" name="Alatunnisteen paikkamerkki 7"/>
          <p:cNvSpPr>
            <a:spLocks noGrp="1"/>
          </p:cNvSpPr>
          <p:nvPr>
            <p:ph type="ftr" sz="quarter" idx="11"/>
          </p:nvPr>
        </p:nvSpPr>
        <p:spPr/>
        <p:txBody>
          <a:bodyPr/>
          <a:lstStyle/>
          <a:p>
            <a:endParaRPr lang="fi-FI" dirty="0"/>
          </a:p>
        </p:txBody>
      </p:sp>
      <p:sp>
        <p:nvSpPr>
          <p:cNvPr id="9" name="Dian numeron paikkamerkki 8"/>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1390267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äliotsikko sininen">
    <p:spTree>
      <p:nvGrpSpPr>
        <p:cNvPr id="1" name=""/>
        <p:cNvGrpSpPr/>
        <p:nvPr/>
      </p:nvGrpSpPr>
      <p:grpSpPr>
        <a:xfrm>
          <a:off x="0" y="0"/>
          <a:ext cx="0" cy="0"/>
          <a:chOff x="0" y="0"/>
          <a:chExt cx="0" cy="0"/>
        </a:xfrm>
      </p:grpSpPr>
      <p:sp>
        <p:nvSpPr>
          <p:cNvPr id="4" name="Suorakulmio 3"/>
          <p:cNvSpPr/>
          <p:nvPr userDrawn="1"/>
        </p:nvSpPr>
        <p:spPr>
          <a:xfrm>
            <a:off x="210458" y="206478"/>
            <a:ext cx="8715829" cy="47253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2865355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Väliotsikko syaani">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122346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äliotsikko lila">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64311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pic>
        <p:nvPicPr>
          <p:cNvPr id="6" name="Kuva 5"/>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2790" y="1501504"/>
            <a:ext cx="9146790" cy="3641996"/>
          </a:xfrm>
          <a:prstGeom prst="rect">
            <a:avLst/>
          </a:prstGeom>
        </p:spPr>
      </p:pic>
      <p:pic>
        <p:nvPicPr>
          <p:cNvPr id="11" name="Kuva 10"/>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16025" y="336807"/>
            <a:ext cx="3416400" cy="855545"/>
          </a:xfrm>
          <a:prstGeom prst="rect">
            <a:avLst/>
          </a:prstGeom>
        </p:spPr>
      </p:pic>
      <p:sp>
        <p:nvSpPr>
          <p:cNvPr id="9" name="Tekstin paikkamerkki 8"/>
          <p:cNvSpPr>
            <a:spLocks noGrp="1"/>
          </p:cNvSpPr>
          <p:nvPr>
            <p:ph type="body" sz="quarter" idx="10" hasCustomPrompt="1"/>
          </p:nvPr>
        </p:nvSpPr>
        <p:spPr>
          <a:xfrm>
            <a:off x="1146630" y="1491630"/>
            <a:ext cx="320934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esittäjän tiedot</a:t>
            </a:r>
          </a:p>
        </p:txBody>
      </p:sp>
      <p:sp>
        <p:nvSpPr>
          <p:cNvPr id="7" name="Tekstin paikkamerkki 8"/>
          <p:cNvSpPr>
            <a:spLocks noGrp="1"/>
          </p:cNvSpPr>
          <p:nvPr>
            <p:ph type="body" sz="quarter" idx="11" hasCustomPrompt="1"/>
          </p:nvPr>
        </p:nvSpPr>
        <p:spPr>
          <a:xfrm>
            <a:off x="4528458" y="1491630"/>
            <a:ext cx="422000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tiedot</a:t>
            </a:r>
          </a:p>
        </p:txBody>
      </p:sp>
    </p:spTree>
    <p:extLst>
      <p:ext uri="{BB962C8B-B14F-4D97-AF65-F5344CB8AC3E}">
        <p14:creationId xmlns:p14="http://schemas.microsoft.com/office/powerpoint/2010/main" val="2994190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tsikkosivu">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00100"/>
            <a:ext cx="9144000" cy="4343399"/>
          </a:xfrm>
          <a:prstGeom prst="rect">
            <a:avLst/>
          </a:prstGeom>
        </p:spPr>
      </p:pic>
      <p:sp>
        <p:nvSpPr>
          <p:cNvPr id="2" name="Otsikko 1"/>
          <p:cNvSpPr>
            <a:spLocks noGrp="1"/>
          </p:cNvSpPr>
          <p:nvPr>
            <p:ph type="ctrTitle"/>
          </p:nvPr>
        </p:nvSpPr>
        <p:spPr>
          <a:xfrm>
            <a:off x="1115616" y="1347615"/>
            <a:ext cx="7200800" cy="1224136"/>
          </a:xfrm>
        </p:spPr>
        <p:txBody>
          <a:bodyPr anchor="ctr" anchorCtr="0">
            <a:noAutofit/>
          </a:bodyPr>
          <a:lstStyle>
            <a:lvl1pPr>
              <a:lnSpc>
                <a:spcPct val="100000"/>
              </a:lnSpc>
              <a:defRPr sz="3000"/>
            </a:lvl1pPr>
          </a:lstStyle>
          <a:p>
            <a:r>
              <a:rPr lang="fi-FI"/>
              <a:t>Muokkaa perustyyl. napsautt.</a:t>
            </a:r>
            <a:endParaRPr lang="fi-FI" dirty="0"/>
          </a:p>
        </p:txBody>
      </p:sp>
      <p:sp>
        <p:nvSpPr>
          <p:cNvPr id="10" name="Tekstin paikkamerkki 9"/>
          <p:cNvSpPr>
            <a:spLocks noGrp="1"/>
          </p:cNvSpPr>
          <p:nvPr>
            <p:ph type="body" sz="quarter" idx="13" hasCustomPrompt="1"/>
          </p:nvPr>
        </p:nvSpPr>
        <p:spPr>
          <a:xfrm>
            <a:off x="1146629" y="4548978"/>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643758"/>
            <a:ext cx="7200800" cy="351437"/>
          </a:xfrm>
        </p:spPr>
        <p:txBody>
          <a:bodyPr tIns="0" bIns="0" anchor="t" anchorCtr="0">
            <a:noAutofit/>
          </a:bodyPr>
          <a:lstStyle>
            <a:lvl1pPr marL="0" indent="0">
              <a:lnSpc>
                <a:spcPct val="120000"/>
              </a:lnSpc>
              <a:spcAft>
                <a:spcPts val="0"/>
              </a:spcAft>
              <a:buNone/>
              <a:defRPr sz="1000" baseline="0">
                <a:solidFill>
                  <a:schemeClr val="tx1"/>
                </a:solidFill>
                <a:latin typeface="+mn-lt"/>
              </a:defRPr>
            </a:lvl1pPr>
          </a:lstStyle>
          <a:p>
            <a:pPr lvl="0"/>
            <a:r>
              <a:rPr lang="fi-FI" dirty="0"/>
              <a:t>Esittäjän/tapahtuman tiedot</a:t>
            </a:r>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19324493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Otsikkosivu hanketunnus">
    <p:spTree>
      <p:nvGrpSpPr>
        <p:cNvPr id="1" name=""/>
        <p:cNvGrpSpPr/>
        <p:nvPr/>
      </p:nvGrpSpPr>
      <p:grpSpPr>
        <a:xfrm>
          <a:off x="0" y="0"/>
          <a:ext cx="0" cy="0"/>
          <a:chOff x="0" y="0"/>
          <a:chExt cx="0" cy="0"/>
        </a:xfrm>
      </p:grpSpPr>
      <p:pic>
        <p:nvPicPr>
          <p:cNvPr id="13"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00100"/>
            <a:ext cx="9144000" cy="4343399"/>
          </a:xfrm>
          <a:prstGeom prst="rect">
            <a:avLst/>
          </a:prstGeom>
        </p:spPr>
      </p:pic>
      <p:sp>
        <p:nvSpPr>
          <p:cNvPr id="2" name="Otsikko 1"/>
          <p:cNvSpPr>
            <a:spLocks noGrp="1"/>
          </p:cNvSpPr>
          <p:nvPr>
            <p:ph type="ctrTitle"/>
          </p:nvPr>
        </p:nvSpPr>
        <p:spPr>
          <a:xfrm>
            <a:off x="1115616" y="1329612"/>
            <a:ext cx="7200800" cy="1098122"/>
          </a:xfrm>
        </p:spPr>
        <p:txBody>
          <a:bodyPr anchor="ctr" anchorCtr="0">
            <a:noAutofit/>
          </a:bodyPr>
          <a:lstStyle>
            <a:lvl1pPr>
              <a:lnSpc>
                <a:spcPct val="100000"/>
              </a:lnSpc>
              <a:defRPr sz="3000"/>
            </a:lvl1pPr>
          </a:lstStyle>
          <a:p>
            <a:r>
              <a:rPr lang="fi-FI"/>
              <a:t>Muokkaa perustyyl. napsautt.</a:t>
            </a:r>
            <a:endParaRPr lang="fi-FI" dirty="0"/>
          </a:p>
        </p:txBody>
      </p:sp>
      <p:sp>
        <p:nvSpPr>
          <p:cNvPr id="3" name="Alaotsikko 2"/>
          <p:cNvSpPr>
            <a:spLocks noGrp="1"/>
          </p:cNvSpPr>
          <p:nvPr>
            <p:ph type="subTitle" idx="1"/>
          </p:nvPr>
        </p:nvSpPr>
        <p:spPr>
          <a:xfrm>
            <a:off x="1115616" y="2427734"/>
            <a:ext cx="7200800" cy="360040"/>
          </a:xfrm>
        </p:spPr>
        <p:txBody>
          <a:bodyPr>
            <a:noAutofit/>
          </a:bodyPr>
          <a:lstStyle>
            <a:lvl1pPr marL="0" indent="0" algn="l">
              <a:lnSpc>
                <a:spcPct val="100000"/>
              </a:lnSpc>
              <a:spcBef>
                <a:spcPts val="0"/>
              </a:spcBef>
              <a:spcAft>
                <a:spcPts val="0"/>
              </a:spcAft>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0" name="Tekstin paikkamerkki 9"/>
          <p:cNvSpPr>
            <a:spLocks noGrp="1"/>
          </p:cNvSpPr>
          <p:nvPr>
            <p:ph type="body" sz="quarter" idx="13" hasCustomPrompt="1"/>
          </p:nvPr>
        </p:nvSpPr>
        <p:spPr>
          <a:xfrm>
            <a:off x="1146629" y="4550400"/>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787775"/>
            <a:ext cx="7200800" cy="288032"/>
          </a:xfrm>
        </p:spPr>
        <p:txBody>
          <a:bodyPr tIns="0" bIns="0" anchor="t" anchorCtr="0">
            <a:noAutofit/>
          </a:bodyPr>
          <a:lstStyle>
            <a:lvl1pPr marL="0" indent="0">
              <a:lnSpc>
                <a:spcPct val="100000"/>
              </a:lnSpc>
              <a:spcAft>
                <a:spcPts val="0"/>
              </a:spcAft>
              <a:buNone/>
              <a:defRPr sz="1000" baseline="0">
                <a:solidFill>
                  <a:schemeClr val="tx1"/>
                </a:solidFill>
                <a:latin typeface="+mn-lt"/>
              </a:defRPr>
            </a:lvl1pPr>
          </a:lstStyle>
          <a:p>
            <a:pPr lvl="0"/>
            <a:r>
              <a:rPr lang="fi-FI" dirty="0"/>
              <a:t>Esittäjän/tapahtuman tiedot</a:t>
            </a:r>
          </a:p>
        </p:txBody>
      </p:sp>
      <p:sp>
        <p:nvSpPr>
          <p:cNvPr id="9" name="Kuvan paikkamerkki 8"/>
          <p:cNvSpPr>
            <a:spLocks noGrp="1"/>
          </p:cNvSpPr>
          <p:nvPr>
            <p:ph type="pic" sz="quarter" idx="15" hasCustomPrompt="1"/>
          </p:nvPr>
        </p:nvSpPr>
        <p:spPr>
          <a:xfrm>
            <a:off x="7668448" y="303610"/>
            <a:ext cx="936000" cy="936000"/>
          </a:xfrm>
        </p:spPr>
        <p:txBody>
          <a:bodyPr>
            <a:normAutofit/>
          </a:bodyPr>
          <a:lstStyle>
            <a:lvl1pPr marL="0" indent="0" algn="ctr">
              <a:spcAft>
                <a:spcPts val="0"/>
              </a:spcAft>
              <a:buFontTx/>
              <a:buNone/>
              <a:defRPr sz="900" baseline="0">
                <a:solidFill>
                  <a:schemeClr val="bg1">
                    <a:lumMod val="65000"/>
                  </a:schemeClr>
                </a:solidFill>
              </a:defRPr>
            </a:lvl1pPr>
          </a:lstStyle>
          <a:p>
            <a:r>
              <a:rPr lang="fi-FI" dirty="0"/>
              <a:t>Hanketunnus   </a:t>
            </a:r>
            <a:r>
              <a:rPr lang="fr-FR" dirty="0"/>
              <a:t>2,6 x 2,6 cm    155 x 155 px</a:t>
            </a:r>
            <a:endParaRPr lang="fi-FI" dirty="0"/>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3117007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1C211216-412F-44BC-A83A-B2A80E9EC161}" type="datetime1">
              <a:rPr lang="fi-FI" smtClean="0"/>
              <a:t>29.1.2020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182182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sivu hanketunnus">
    <p:spTree>
      <p:nvGrpSpPr>
        <p:cNvPr id="1" name=""/>
        <p:cNvGrpSpPr/>
        <p:nvPr/>
      </p:nvGrpSpPr>
      <p:grpSpPr>
        <a:xfrm>
          <a:off x="0" y="0"/>
          <a:ext cx="0" cy="0"/>
          <a:chOff x="0" y="0"/>
          <a:chExt cx="0" cy="0"/>
        </a:xfrm>
      </p:grpSpPr>
      <p:pic>
        <p:nvPicPr>
          <p:cNvPr id="11" name="Kuva 10"/>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2790" y="1501504"/>
            <a:ext cx="9146790" cy="3641996"/>
          </a:xfrm>
          <a:prstGeom prst="rect">
            <a:avLst/>
          </a:prstGeom>
        </p:spPr>
      </p:pic>
      <p:sp>
        <p:nvSpPr>
          <p:cNvPr id="2" name="Otsikko 1"/>
          <p:cNvSpPr>
            <a:spLocks noGrp="1"/>
          </p:cNvSpPr>
          <p:nvPr>
            <p:ph type="ctrTitle"/>
          </p:nvPr>
        </p:nvSpPr>
        <p:spPr>
          <a:xfrm>
            <a:off x="1115616" y="1329612"/>
            <a:ext cx="7200800" cy="1098122"/>
          </a:xfrm>
        </p:spPr>
        <p:txBody>
          <a:bodyPr anchor="ctr" anchorCtr="0">
            <a:noAutofit/>
          </a:bodyPr>
          <a:lstStyle>
            <a:lvl1pPr>
              <a:lnSpc>
                <a:spcPct val="100000"/>
              </a:lnSpc>
              <a:defRPr sz="3000"/>
            </a:lvl1pPr>
          </a:lstStyle>
          <a:p>
            <a:r>
              <a:rPr lang="fi-FI"/>
              <a:t>Muokkaa perustyyl. napsautt.</a:t>
            </a:r>
            <a:endParaRPr lang="fi-FI" dirty="0"/>
          </a:p>
        </p:txBody>
      </p:sp>
      <p:sp>
        <p:nvSpPr>
          <p:cNvPr id="3" name="Alaotsikko 2"/>
          <p:cNvSpPr>
            <a:spLocks noGrp="1"/>
          </p:cNvSpPr>
          <p:nvPr>
            <p:ph type="subTitle" idx="1"/>
          </p:nvPr>
        </p:nvSpPr>
        <p:spPr>
          <a:xfrm>
            <a:off x="1115616" y="2427734"/>
            <a:ext cx="7200800" cy="360040"/>
          </a:xfrm>
        </p:spPr>
        <p:txBody>
          <a:bodyPr>
            <a:noAutofit/>
          </a:bodyPr>
          <a:lstStyle>
            <a:lvl1pPr marL="0" indent="0" algn="l">
              <a:lnSpc>
                <a:spcPct val="100000"/>
              </a:lnSpc>
              <a:spcBef>
                <a:spcPts val="0"/>
              </a:spcBef>
              <a:spcAft>
                <a:spcPts val="0"/>
              </a:spcAft>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0" name="Tekstin paikkamerkki 9"/>
          <p:cNvSpPr>
            <a:spLocks noGrp="1"/>
          </p:cNvSpPr>
          <p:nvPr>
            <p:ph type="body" sz="quarter" idx="13" hasCustomPrompt="1"/>
          </p:nvPr>
        </p:nvSpPr>
        <p:spPr>
          <a:xfrm>
            <a:off x="1146629" y="4550400"/>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787775"/>
            <a:ext cx="7200800" cy="288032"/>
          </a:xfrm>
        </p:spPr>
        <p:txBody>
          <a:bodyPr tIns="0" bIns="0" anchor="t" anchorCtr="0">
            <a:noAutofit/>
          </a:bodyPr>
          <a:lstStyle>
            <a:lvl1pPr marL="0" indent="0">
              <a:lnSpc>
                <a:spcPct val="100000"/>
              </a:lnSpc>
              <a:spcAft>
                <a:spcPts val="0"/>
              </a:spcAft>
              <a:buNone/>
              <a:defRPr sz="1000" baseline="0">
                <a:solidFill>
                  <a:schemeClr val="tx1"/>
                </a:solidFill>
                <a:latin typeface="+mn-lt"/>
              </a:defRPr>
            </a:lvl1pPr>
          </a:lstStyle>
          <a:p>
            <a:pPr lvl="0"/>
            <a:r>
              <a:rPr lang="fi-FI" dirty="0"/>
              <a:t>Esittäjän/tapahtuman tiedot</a:t>
            </a:r>
          </a:p>
        </p:txBody>
      </p:sp>
      <p:sp>
        <p:nvSpPr>
          <p:cNvPr id="9" name="Kuvan paikkamerkki 8"/>
          <p:cNvSpPr>
            <a:spLocks noGrp="1"/>
          </p:cNvSpPr>
          <p:nvPr>
            <p:ph type="pic" sz="quarter" idx="15" hasCustomPrompt="1"/>
          </p:nvPr>
        </p:nvSpPr>
        <p:spPr>
          <a:xfrm>
            <a:off x="7668448" y="303610"/>
            <a:ext cx="936000" cy="936000"/>
          </a:xfrm>
        </p:spPr>
        <p:txBody>
          <a:bodyPr>
            <a:normAutofit/>
          </a:bodyPr>
          <a:lstStyle>
            <a:lvl1pPr marL="0" indent="0" algn="ctr">
              <a:spcAft>
                <a:spcPts val="0"/>
              </a:spcAft>
              <a:buFontTx/>
              <a:buNone/>
              <a:defRPr sz="900" baseline="0">
                <a:solidFill>
                  <a:schemeClr val="bg1">
                    <a:lumMod val="65000"/>
                  </a:schemeClr>
                </a:solidFill>
              </a:defRPr>
            </a:lvl1pPr>
          </a:lstStyle>
          <a:p>
            <a:r>
              <a:rPr lang="fi-FI" dirty="0"/>
              <a:t>Hanketunnus   </a:t>
            </a:r>
            <a:r>
              <a:rPr lang="fr-FR" dirty="0"/>
              <a:t>2,6 x 2,6 cm    155 x 155 px</a:t>
            </a:r>
            <a:endParaRPr lang="fi-FI" dirty="0"/>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1943936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tsikko ja sisältö väliotsikoll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04000" y="1377043"/>
            <a:ext cx="7380000" cy="321758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B09FAE37-2DE2-41BD-97FD-C689329C0CB9}" type="datetime1">
              <a:rPr lang="fi-FI" smtClean="0"/>
              <a:t>29.1.2020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hasCustomPrompt="1"/>
          </p:nvPr>
        </p:nvSpPr>
        <p:spPr>
          <a:xfrm>
            <a:off x="504000" y="1043868"/>
            <a:ext cx="7380000" cy="377428"/>
          </a:xfrm>
        </p:spPr>
        <p:txBody>
          <a:bodyPr/>
          <a:lstStyle>
            <a:lvl1pPr marL="0" indent="0">
              <a:buNone/>
              <a:defRPr b="1" baseline="0"/>
            </a:lvl1pPr>
          </a:lstStyle>
          <a:p>
            <a:pPr lvl="0"/>
            <a:r>
              <a:rPr lang="fi-FI" dirty="0"/>
              <a:t>Lisää väliotsikko napsauttamalla</a:t>
            </a:r>
          </a:p>
        </p:txBody>
      </p:sp>
      <p:sp>
        <p:nvSpPr>
          <p:cNvPr id="7" name="Otsikko 6"/>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38764532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576000" y="1039500"/>
            <a:ext cx="3780000" cy="3584478"/>
          </a:xfrm>
        </p:spPr>
        <p:txBody>
          <a:bodyPr>
            <a:normAutofit/>
          </a:bodyPr>
          <a:lstStyle>
            <a:lvl1pPr>
              <a:spcBef>
                <a:spcPts val="0"/>
              </a:spcBef>
              <a:spcAft>
                <a:spcPts val="1200"/>
              </a:spcAft>
              <a:defRPr sz="1400"/>
            </a:lvl1pPr>
            <a:lvl2pPr>
              <a:spcBef>
                <a:spcPts val="0"/>
              </a:spcBef>
              <a:spcAft>
                <a:spcPts val="1200"/>
              </a:spcAft>
              <a:defRPr sz="1400"/>
            </a:lvl2pPr>
            <a:lvl3pPr>
              <a:spcBef>
                <a:spcPts val="0"/>
              </a:spcBef>
              <a:spcAft>
                <a:spcPts val="1200"/>
              </a:spcAft>
              <a:defRPr sz="1400"/>
            </a:lvl3pPr>
            <a:lvl4pPr>
              <a:spcBef>
                <a:spcPts val="0"/>
              </a:spcBef>
              <a:spcAft>
                <a:spcPts val="1200"/>
              </a:spcAft>
              <a:defRPr sz="1400"/>
            </a:lvl4pPr>
            <a:lvl5pPr>
              <a:spcBef>
                <a:spcPts val="0"/>
              </a:spcBef>
              <a:spcAft>
                <a:spcPts val="1200"/>
              </a:spcAft>
              <a:defRPr sz="14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283968" y="1039500"/>
            <a:ext cx="3816000" cy="3584478"/>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p:cNvSpPr>
            <a:spLocks noGrp="1"/>
          </p:cNvSpPr>
          <p:nvPr>
            <p:ph type="dt" sz="half" idx="10"/>
          </p:nvPr>
        </p:nvSpPr>
        <p:spPr/>
        <p:txBody>
          <a:bodyPr/>
          <a:lstStyle/>
          <a:p>
            <a:fld id="{9A2B385D-328E-49CF-8A2F-B87A2E90108C}" type="datetime1">
              <a:rPr lang="fi-FI" smtClean="0"/>
              <a:t>29.1.2020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577201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4856166E-3385-4E75-90B8-42D60FB3A95F}" type="datetime1">
              <a:rPr lang="fi-FI" smtClean="0"/>
              <a:t>29.1.2020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2000" y="1107000"/>
            <a:ext cx="3455988" cy="345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9,6 x 9,6 cm | </a:t>
            </a:r>
            <a:r>
              <a:rPr lang="fr-FR" dirty="0"/>
              <a:t>565 px x 565 px</a:t>
            </a:r>
            <a:endParaRPr lang="fi-FI" dirty="0"/>
          </a:p>
          <a:p>
            <a:endParaRPr lang="fi-FI" dirty="0"/>
          </a:p>
        </p:txBody>
      </p:sp>
    </p:spTree>
    <p:extLst>
      <p:ext uri="{BB962C8B-B14F-4D97-AF65-F5344CB8AC3E}">
        <p14:creationId xmlns:p14="http://schemas.microsoft.com/office/powerpoint/2010/main" val="2029448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i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14315906-2EEB-49D6-AE2A-991E992C9A6F}" type="datetime1">
              <a:rPr lang="fi-FI" smtClean="0"/>
              <a:t>29.1.2020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1560" y="110699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baseline="0"/>
            </a:lvl1pPr>
          </a:lstStyle>
          <a:p>
            <a:r>
              <a:rPr lang="fi-FI" dirty="0"/>
              <a:t>Lisää kuva                                    2,8 x 9,6 cm </a:t>
            </a:r>
            <a:r>
              <a:rPr lang="fr-FR" dirty="0"/>
              <a:t>| 165 cm x 565 px</a:t>
            </a:r>
            <a:endParaRPr lang="fi-FI" dirty="0"/>
          </a:p>
        </p:txBody>
      </p:sp>
      <p:sp>
        <p:nvSpPr>
          <p:cNvPr id="10" name="Kuvan paikkamerkki 8"/>
          <p:cNvSpPr>
            <a:spLocks noGrp="1"/>
          </p:cNvSpPr>
          <p:nvPr>
            <p:ph type="pic" sz="quarter" idx="14" hasCustomPrompt="1"/>
          </p:nvPr>
        </p:nvSpPr>
        <p:spPr>
          <a:xfrm>
            <a:off x="611560" y="2355726"/>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
        <p:nvSpPr>
          <p:cNvPr id="11" name="Kuvan paikkamerkki 8"/>
          <p:cNvSpPr>
            <a:spLocks noGrp="1"/>
          </p:cNvSpPr>
          <p:nvPr>
            <p:ph type="pic" sz="quarter" idx="15" hasCustomPrompt="1"/>
          </p:nvPr>
        </p:nvSpPr>
        <p:spPr>
          <a:xfrm>
            <a:off x="611560" y="357128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Tree>
    <p:extLst>
      <p:ext uri="{BB962C8B-B14F-4D97-AF65-F5344CB8AC3E}">
        <p14:creationId xmlns:p14="http://schemas.microsoft.com/office/powerpoint/2010/main" val="923692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Kuva iso">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68050200-C0E9-4DBE-8522-BFB4FA0D1DB7}" type="datetime1">
              <a:rPr lang="fi-FI" smtClean="0"/>
              <a:t>29.1.2020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7" name="Kuvan paikkamerkki 6"/>
          <p:cNvSpPr>
            <a:spLocks noGrp="1"/>
          </p:cNvSpPr>
          <p:nvPr>
            <p:ph type="pic" sz="quarter" idx="13" hasCustomPrompt="1"/>
          </p:nvPr>
        </p:nvSpPr>
        <p:spPr>
          <a:xfrm>
            <a:off x="612000" y="1107000"/>
            <a:ext cx="7920000" cy="3456000"/>
          </a:xfrm>
          <a:solidFill>
            <a:schemeClr val="bg1">
              <a:lumMod val="85000"/>
            </a:schemeClr>
          </a:solidFill>
        </p:spPr>
        <p:txBody>
          <a:bodyPr/>
          <a:lstStyle>
            <a:lvl1pPr marL="0" indent="0">
              <a:buNone/>
              <a:defRPr baseline="0"/>
            </a:lvl1pPr>
          </a:lstStyle>
          <a:p>
            <a:r>
              <a:rPr lang="fi-FI" dirty="0"/>
              <a:t>Lisää kuva                                                                                      koko </a:t>
            </a:r>
            <a:r>
              <a:rPr lang="fr-FR" dirty="0"/>
              <a:t>9,6 x 22 cm | 565 x 1300 px</a:t>
            </a:r>
            <a:endParaRPr lang="fi-FI" dirty="0"/>
          </a:p>
        </p:txBody>
      </p:sp>
    </p:spTree>
    <p:extLst>
      <p:ext uri="{BB962C8B-B14F-4D97-AF65-F5344CB8AC3E}">
        <p14:creationId xmlns:p14="http://schemas.microsoft.com/office/powerpoint/2010/main" val="2007743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ekstilaatikot">
    <p:spTree>
      <p:nvGrpSpPr>
        <p:cNvPr id="1" name=""/>
        <p:cNvGrpSpPr/>
        <p:nvPr/>
      </p:nvGrpSpPr>
      <p:grpSpPr>
        <a:xfrm>
          <a:off x="0" y="0"/>
          <a:ext cx="0" cy="0"/>
          <a:chOff x="0" y="0"/>
          <a:chExt cx="0" cy="0"/>
        </a:xfrm>
      </p:grpSpPr>
      <p:pic>
        <p:nvPicPr>
          <p:cNvPr id="17"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BD62743E-6521-4D9D-A669-2F0B70702EAC}" type="datetime1">
              <a:rPr lang="fi-FI" smtClean="0"/>
              <a:t>29.1.2020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p:nvPr>
        </p:nvSpPr>
        <p:spPr>
          <a:xfrm>
            <a:off x="612000" y="1113235"/>
            <a:ext cx="3816000" cy="1674019"/>
          </a:xfrm>
          <a:solidFill>
            <a:schemeClr val="accent3"/>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9" name="Tekstin paikkamerkki 7"/>
          <p:cNvSpPr>
            <a:spLocks noGrp="1"/>
          </p:cNvSpPr>
          <p:nvPr>
            <p:ph type="body" sz="quarter" idx="14"/>
          </p:nvPr>
        </p:nvSpPr>
        <p:spPr>
          <a:xfrm>
            <a:off x="4726800" y="1113235"/>
            <a:ext cx="3816000" cy="1674019"/>
          </a:xfrm>
          <a:solidFill>
            <a:schemeClr val="accent1"/>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10" name="Tekstin paikkamerkki 7"/>
          <p:cNvSpPr>
            <a:spLocks noGrp="1"/>
          </p:cNvSpPr>
          <p:nvPr>
            <p:ph type="body" sz="quarter" idx="15"/>
          </p:nvPr>
        </p:nvSpPr>
        <p:spPr>
          <a:xfrm>
            <a:off x="612000" y="3057804"/>
            <a:ext cx="3816000" cy="1674019"/>
          </a:xfrm>
          <a:solidFill>
            <a:schemeClr val="accent2"/>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11" name="Tekstin paikkamerkki 7"/>
          <p:cNvSpPr>
            <a:spLocks noGrp="1"/>
          </p:cNvSpPr>
          <p:nvPr>
            <p:ph type="body" sz="quarter" idx="16"/>
          </p:nvPr>
        </p:nvSpPr>
        <p:spPr>
          <a:xfrm>
            <a:off x="4726800" y="3057804"/>
            <a:ext cx="3816000" cy="1674019"/>
          </a:xfrm>
          <a:solidFill>
            <a:schemeClr val="accent4"/>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7" name="Tekstin paikkamerkki 6"/>
          <p:cNvSpPr>
            <a:spLocks noGrp="1"/>
          </p:cNvSpPr>
          <p:nvPr>
            <p:ph type="body" sz="quarter" idx="17" hasCustomPrompt="1"/>
          </p:nvPr>
        </p:nvSpPr>
        <p:spPr>
          <a:xfrm>
            <a:off x="61932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3" name="Tekstin paikkamerkki 6"/>
          <p:cNvSpPr>
            <a:spLocks noGrp="1"/>
          </p:cNvSpPr>
          <p:nvPr>
            <p:ph type="body" sz="quarter" idx="18" hasCustomPrompt="1"/>
          </p:nvPr>
        </p:nvSpPr>
        <p:spPr>
          <a:xfrm>
            <a:off x="472680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4" name="Tekstin paikkamerkki 6"/>
          <p:cNvSpPr>
            <a:spLocks noGrp="1"/>
          </p:cNvSpPr>
          <p:nvPr>
            <p:ph type="body" sz="quarter" idx="19" hasCustomPrompt="1"/>
          </p:nvPr>
        </p:nvSpPr>
        <p:spPr>
          <a:xfrm>
            <a:off x="6120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5" name="Tekstin paikkamerkki 6"/>
          <p:cNvSpPr>
            <a:spLocks noGrp="1"/>
          </p:cNvSpPr>
          <p:nvPr>
            <p:ph type="body" sz="quarter" idx="20" hasCustomPrompt="1"/>
          </p:nvPr>
        </p:nvSpPr>
        <p:spPr>
          <a:xfrm>
            <a:off x="47268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Tree>
    <p:extLst>
      <p:ext uri="{BB962C8B-B14F-4D97-AF65-F5344CB8AC3E}">
        <p14:creationId xmlns:p14="http://schemas.microsoft.com/office/powerpoint/2010/main" val="31148754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Vain otsikko leijonall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0C1F6D8E-3BBF-4559-A944-858650886418}" type="datetime1">
              <a:rPr lang="fi-FI" smtClean="0"/>
              <a:t>29.1.2020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8499140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Only" preserve="1">
  <p:cSld name="Vain otsikko ilman leijonaa">
    <p:spTree>
      <p:nvGrpSpPr>
        <p:cNvPr id="1" name=""/>
        <p:cNvGrpSpPr/>
        <p:nvPr/>
      </p:nvGrpSpPr>
      <p:grpSpPr>
        <a:xfrm>
          <a:off x="0" y="0"/>
          <a:ext cx="0" cy="0"/>
          <a:chOff x="0" y="0"/>
          <a:chExt cx="0" cy="0"/>
        </a:xfrm>
      </p:grpSpPr>
      <p:pic>
        <p:nvPicPr>
          <p:cNvPr id="11"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8" name="Päivämäärän paikkamerkki 7"/>
          <p:cNvSpPr>
            <a:spLocks noGrp="1"/>
          </p:cNvSpPr>
          <p:nvPr>
            <p:ph type="dt" sz="half" idx="10"/>
          </p:nvPr>
        </p:nvSpPr>
        <p:spPr/>
        <p:txBody>
          <a:bodyPr/>
          <a:lstStyle/>
          <a:p>
            <a:fld id="{DFD2D668-9E7C-4320-927C-A1F49686FDD4}" type="datetime1">
              <a:rPr lang="fi-FI" smtClean="0"/>
              <a:t>29.1.2020</a:t>
            </a:fld>
            <a:endParaRPr lang="fi-FI"/>
          </a:p>
        </p:txBody>
      </p:sp>
      <p:sp>
        <p:nvSpPr>
          <p:cNvPr id="9" name="Alatunnisteen paikkamerkki 8"/>
          <p:cNvSpPr>
            <a:spLocks noGrp="1"/>
          </p:cNvSpPr>
          <p:nvPr>
            <p:ph type="ftr" sz="quarter" idx="11"/>
          </p:nvPr>
        </p:nvSpPr>
        <p:spPr/>
        <p:txBody>
          <a:bodyPr/>
          <a:lstStyle/>
          <a:p>
            <a:endParaRPr lang="fi-FI" dirty="0"/>
          </a:p>
        </p:txBody>
      </p:sp>
      <p:sp>
        <p:nvSpPr>
          <p:cNvPr id="10" name="Dian numeron paikkamerkki 9"/>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24762080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7" name="Päivämäärän paikkamerkki 6"/>
          <p:cNvSpPr>
            <a:spLocks noGrp="1"/>
          </p:cNvSpPr>
          <p:nvPr>
            <p:ph type="dt" sz="half" idx="10"/>
          </p:nvPr>
        </p:nvSpPr>
        <p:spPr/>
        <p:txBody>
          <a:bodyPr/>
          <a:lstStyle/>
          <a:p>
            <a:fld id="{EAFCD444-EEF8-41CE-900E-E47E39595C60}" type="datetime1">
              <a:rPr lang="fi-FI" smtClean="0"/>
              <a:t>29.1.2020</a:t>
            </a:fld>
            <a:endParaRPr lang="fi-FI"/>
          </a:p>
        </p:txBody>
      </p:sp>
      <p:sp>
        <p:nvSpPr>
          <p:cNvPr id="8" name="Alatunnisteen paikkamerkki 7"/>
          <p:cNvSpPr>
            <a:spLocks noGrp="1"/>
          </p:cNvSpPr>
          <p:nvPr>
            <p:ph type="ftr" sz="quarter" idx="11"/>
          </p:nvPr>
        </p:nvSpPr>
        <p:spPr/>
        <p:txBody>
          <a:bodyPr/>
          <a:lstStyle/>
          <a:p>
            <a:endParaRPr lang="fi-FI" dirty="0"/>
          </a:p>
        </p:txBody>
      </p:sp>
      <p:sp>
        <p:nvSpPr>
          <p:cNvPr id="9" name="Dian numeron paikkamerkki 8"/>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3523990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Väliotsikko sininen">
    <p:spTree>
      <p:nvGrpSpPr>
        <p:cNvPr id="1" name=""/>
        <p:cNvGrpSpPr/>
        <p:nvPr/>
      </p:nvGrpSpPr>
      <p:grpSpPr>
        <a:xfrm>
          <a:off x="0" y="0"/>
          <a:ext cx="0" cy="0"/>
          <a:chOff x="0" y="0"/>
          <a:chExt cx="0" cy="0"/>
        </a:xfrm>
      </p:grpSpPr>
      <p:sp>
        <p:nvSpPr>
          <p:cNvPr id="4" name="Suorakulmio 3"/>
          <p:cNvSpPr/>
          <p:nvPr userDrawn="1"/>
        </p:nvSpPr>
        <p:spPr>
          <a:xfrm>
            <a:off x="210458" y="206478"/>
            <a:ext cx="8715829" cy="47253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174708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1C211216-412F-44BC-A83A-B2A80E9EC161}" type="datetime1">
              <a:rPr lang="fi-FI" smtClean="0"/>
              <a:t>29.1.2020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3909398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Väliotsikko syaani">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40171760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Väliotsikko lila">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28894074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pic>
        <p:nvPicPr>
          <p:cNvPr id="8"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00100"/>
            <a:ext cx="9144000" cy="4343399"/>
          </a:xfrm>
          <a:prstGeom prst="rect">
            <a:avLst/>
          </a:prstGeom>
        </p:spPr>
      </p:pic>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
        <p:nvSpPr>
          <p:cNvPr id="9" name="Tekstin paikkamerkki 8"/>
          <p:cNvSpPr>
            <a:spLocks noGrp="1"/>
          </p:cNvSpPr>
          <p:nvPr>
            <p:ph type="body" sz="quarter" idx="10" hasCustomPrompt="1"/>
          </p:nvPr>
        </p:nvSpPr>
        <p:spPr>
          <a:xfrm>
            <a:off x="1146630" y="1491630"/>
            <a:ext cx="320934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esittäjän tiedot</a:t>
            </a:r>
          </a:p>
        </p:txBody>
      </p:sp>
      <p:sp>
        <p:nvSpPr>
          <p:cNvPr id="7" name="Tekstin paikkamerkki 8"/>
          <p:cNvSpPr>
            <a:spLocks noGrp="1"/>
          </p:cNvSpPr>
          <p:nvPr>
            <p:ph type="body" sz="quarter" idx="11" hasCustomPrompt="1"/>
          </p:nvPr>
        </p:nvSpPr>
        <p:spPr>
          <a:xfrm>
            <a:off x="4528458" y="1491630"/>
            <a:ext cx="422000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tiedot</a:t>
            </a:r>
          </a:p>
        </p:txBody>
      </p:sp>
    </p:spTree>
    <p:extLst>
      <p:ext uri="{BB962C8B-B14F-4D97-AF65-F5344CB8AC3E}">
        <p14:creationId xmlns:p14="http://schemas.microsoft.com/office/powerpoint/2010/main" val="3121624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sisältö väliotsikoll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04000" y="1377043"/>
            <a:ext cx="7380000" cy="321758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B09FAE37-2DE2-41BD-97FD-C689329C0CB9}" type="datetime1">
              <a:rPr lang="fi-FI" smtClean="0"/>
              <a:t>29.1.2020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hasCustomPrompt="1"/>
          </p:nvPr>
        </p:nvSpPr>
        <p:spPr>
          <a:xfrm>
            <a:off x="504000" y="1043868"/>
            <a:ext cx="7380000" cy="377428"/>
          </a:xfrm>
        </p:spPr>
        <p:txBody>
          <a:bodyPr/>
          <a:lstStyle>
            <a:lvl1pPr marL="0" indent="0">
              <a:buNone/>
              <a:defRPr b="1" baseline="0"/>
            </a:lvl1pPr>
          </a:lstStyle>
          <a:p>
            <a:pPr lvl="0"/>
            <a:r>
              <a:rPr lang="fi-FI" dirty="0"/>
              <a:t>Lisää väliotsikko napsauttamalla</a:t>
            </a:r>
          </a:p>
        </p:txBody>
      </p:sp>
      <p:sp>
        <p:nvSpPr>
          <p:cNvPr id="7" name="Otsikko 6"/>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161574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576000" y="1039500"/>
            <a:ext cx="3780000" cy="3584478"/>
          </a:xfrm>
        </p:spPr>
        <p:txBody>
          <a:bodyPr>
            <a:normAutofit/>
          </a:bodyPr>
          <a:lstStyle>
            <a:lvl1pPr>
              <a:spcBef>
                <a:spcPts val="0"/>
              </a:spcBef>
              <a:spcAft>
                <a:spcPts val="1200"/>
              </a:spcAft>
              <a:defRPr sz="1400"/>
            </a:lvl1pPr>
            <a:lvl2pPr>
              <a:spcBef>
                <a:spcPts val="0"/>
              </a:spcBef>
              <a:spcAft>
                <a:spcPts val="1200"/>
              </a:spcAft>
              <a:defRPr sz="1400"/>
            </a:lvl2pPr>
            <a:lvl3pPr>
              <a:spcBef>
                <a:spcPts val="0"/>
              </a:spcBef>
              <a:spcAft>
                <a:spcPts val="1200"/>
              </a:spcAft>
              <a:defRPr sz="1400"/>
            </a:lvl3pPr>
            <a:lvl4pPr>
              <a:spcBef>
                <a:spcPts val="0"/>
              </a:spcBef>
              <a:spcAft>
                <a:spcPts val="1200"/>
              </a:spcAft>
              <a:defRPr sz="1400"/>
            </a:lvl4pPr>
            <a:lvl5pPr>
              <a:spcBef>
                <a:spcPts val="0"/>
              </a:spcBef>
              <a:spcAft>
                <a:spcPts val="1200"/>
              </a:spcAft>
              <a:defRPr sz="14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283968" y="1039500"/>
            <a:ext cx="3816000" cy="3584478"/>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p:cNvSpPr>
            <a:spLocks noGrp="1"/>
          </p:cNvSpPr>
          <p:nvPr>
            <p:ph type="dt" sz="half" idx="10"/>
          </p:nvPr>
        </p:nvSpPr>
        <p:spPr/>
        <p:txBody>
          <a:bodyPr/>
          <a:lstStyle/>
          <a:p>
            <a:fld id="{9A2B385D-328E-49CF-8A2F-B87A2E90108C}" type="datetime1">
              <a:rPr lang="fi-FI" smtClean="0"/>
              <a:t>29.1.2020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42929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uv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4856166E-3385-4E75-90B8-42D60FB3A95F}" type="datetime1">
              <a:rPr lang="fi-FI" smtClean="0"/>
              <a:t>29.1.2020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2000" y="1107000"/>
            <a:ext cx="3455988" cy="345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9,6 x 9,6 cm | </a:t>
            </a:r>
            <a:r>
              <a:rPr lang="fr-FR" dirty="0"/>
              <a:t>565 px x 565 px</a:t>
            </a:r>
            <a:endParaRPr lang="fi-FI" dirty="0"/>
          </a:p>
          <a:p>
            <a:endParaRPr lang="fi-FI" dirty="0"/>
          </a:p>
        </p:txBody>
      </p:sp>
    </p:spTree>
    <p:extLst>
      <p:ext uri="{BB962C8B-B14F-4D97-AF65-F5344CB8AC3E}">
        <p14:creationId xmlns:p14="http://schemas.microsoft.com/office/powerpoint/2010/main" val="34197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uvi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14315906-2EEB-49D6-AE2A-991E992C9A6F}" type="datetime1">
              <a:rPr lang="fi-FI" smtClean="0"/>
              <a:t>29.1.2020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1560" y="110699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baseline="0"/>
            </a:lvl1pPr>
          </a:lstStyle>
          <a:p>
            <a:r>
              <a:rPr lang="fi-FI" dirty="0"/>
              <a:t>Lisää kuva                                    2,8 x 9,6 cm </a:t>
            </a:r>
            <a:r>
              <a:rPr lang="fr-FR" dirty="0"/>
              <a:t>| 165 cm x 565 px</a:t>
            </a:r>
            <a:endParaRPr lang="fi-FI" dirty="0"/>
          </a:p>
        </p:txBody>
      </p:sp>
      <p:sp>
        <p:nvSpPr>
          <p:cNvPr id="10" name="Kuvan paikkamerkki 8"/>
          <p:cNvSpPr>
            <a:spLocks noGrp="1"/>
          </p:cNvSpPr>
          <p:nvPr>
            <p:ph type="pic" sz="quarter" idx="14" hasCustomPrompt="1"/>
          </p:nvPr>
        </p:nvSpPr>
        <p:spPr>
          <a:xfrm>
            <a:off x="611560" y="2355726"/>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
        <p:nvSpPr>
          <p:cNvPr id="11" name="Kuvan paikkamerkki 8"/>
          <p:cNvSpPr>
            <a:spLocks noGrp="1"/>
          </p:cNvSpPr>
          <p:nvPr>
            <p:ph type="pic" sz="quarter" idx="15" hasCustomPrompt="1"/>
          </p:nvPr>
        </p:nvSpPr>
        <p:spPr>
          <a:xfrm>
            <a:off x="611560" y="357128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Tree>
    <p:extLst>
      <p:ext uri="{BB962C8B-B14F-4D97-AF65-F5344CB8AC3E}">
        <p14:creationId xmlns:p14="http://schemas.microsoft.com/office/powerpoint/2010/main" val="2901028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uva iso">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68050200-C0E9-4DBE-8522-BFB4FA0D1DB7}" type="datetime1">
              <a:rPr lang="fi-FI" smtClean="0"/>
              <a:t>29.1.2020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7" name="Kuvan paikkamerkki 6"/>
          <p:cNvSpPr>
            <a:spLocks noGrp="1"/>
          </p:cNvSpPr>
          <p:nvPr>
            <p:ph type="pic" sz="quarter" idx="13" hasCustomPrompt="1"/>
          </p:nvPr>
        </p:nvSpPr>
        <p:spPr>
          <a:xfrm>
            <a:off x="612000" y="1107000"/>
            <a:ext cx="7920000" cy="3456000"/>
          </a:xfrm>
          <a:solidFill>
            <a:schemeClr val="bg1">
              <a:lumMod val="85000"/>
            </a:schemeClr>
          </a:solidFill>
        </p:spPr>
        <p:txBody>
          <a:bodyPr/>
          <a:lstStyle>
            <a:lvl1pPr marL="0" indent="0">
              <a:buNone/>
              <a:defRPr baseline="0"/>
            </a:lvl1pPr>
          </a:lstStyle>
          <a:p>
            <a:r>
              <a:rPr lang="fi-FI" dirty="0"/>
              <a:t>Lisää kuva                                                                                      koko </a:t>
            </a:r>
            <a:r>
              <a:rPr lang="fr-FR" dirty="0"/>
              <a:t>9,6 x 22 cm | 565 x 1300 px</a:t>
            </a:r>
            <a:endParaRPr lang="fi-FI" dirty="0"/>
          </a:p>
        </p:txBody>
      </p:sp>
    </p:spTree>
    <p:extLst>
      <p:ext uri="{BB962C8B-B14F-4D97-AF65-F5344CB8AC3E}">
        <p14:creationId xmlns:p14="http://schemas.microsoft.com/office/powerpoint/2010/main" val="33522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kstilaatikot">
    <p:spTree>
      <p:nvGrpSpPr>
        <p:cNvPr id="1" name=""/>
        <p:cNvGrpSpPr/>
        <p:nvPr/>
      </p:nvGrpSpPr>
      <p:grpSpPr>
        <a:xfrm>
          <a:off x="0" y="0"/>
          <a:ext cx="0" cy="0"/>
          <a:chOff x="0" y="0"/>
          <a:chExt cx="0" cy="0"/>
        </a:xfrm>
      </p:grpSpPr>
      <p:pic>
        <p:nvPicPr>
          <p:cNvPr id="17" name="Kuva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BD62743E-6521-4D9D-A669-2F0B70702EAC}" type="datetime1">
              <a:rPr lang="fi-FI" smtClean="0"/>
              <a:t>29.1.2020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p:nvPr>
        </p:nvSpPr>
        <p:spPr>
          <a:xfrm>
            <a:off x="612000" y="1113235"/>
            <a:ext cx="3816000" cy="1674019"/>
          </a:xfrm>
          <a:solidFill>
            <a:schemeClr val="accent3"/>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9" name="Tekstin paikkamerkki 7"/>
          <p:cNvSpPr>
            <a:spLocks noGrp="1"/>
          </p:cNvSpPr>
          <p:nvPr>
            <p:ph type="body" sz="quarter" idx="14"/>
          </p:nvPr>
        </p:nvSpPr>
        <p:spPr>
          <a:xfrm>
            <a:off x="4726800" y="1113235"/>
            <a:ext cx="3816000" cy="1674019"/>
          </a:xfrm>
          <a:solidFill>
            <a:schemeClr val="accent1"/>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10" name="Tekstin paikkamerkki 7"/>
          <p:cNvSpPr>
            <a:spLocks noGrp="1"/>
          </p:cNvSpPr>
          <p:nvPr>
            <p:ph type="body" sz="quarter" idx="15"/>
          </p:nvPr>
        </p:nvSpPr>
        <p:spPr>
          <a:xfrm>
            <a:off x="612000" y="3057804"/>
            <a:ext cx="3816000" cy="1674019"/>
          </a:xfrm>
          <a:solidFill>
            <a:schemeClr val="accent2"/>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11" name="Tekstin paikkamerkki 7"/>
          <p:cNvSpPr>
            <a:spLocks noGrp="1"/>
          </p:cNvSpPr>
          <p:nvPr>
            <p:ph type="body" sz="quarter" idx="16"/>
          </p:nvPr>
        </p:nvSpPr>
        <p:spPr>
          <a:xfrm>
            <a:off x="4726800" y="3057804"/>
            <a:ext cx="3816000" cy="1674019"/>
          </a:xfrm>
          <a:solidFill>
            <a:schemeClr val="accent4"/>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7" name="Tekstin paikkamerkki 6"/>
          <p:cNvSpPr>
            <a:spLocks noGrp="1"/>
          </p:cNvSpPr>
          <p:nvPr>
            <p:ph type="body" sz="quarter" idx="17" hasCustomPrompt="1"/>
          </p:nvPr>
        </p:nvSpPr>
        <p:spPr>
          <a:xfrm>
            <a:off x="61932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3" name="Tekstin paikkamerkki 6"/>
          <p:cNvSpPr>
            <a:spLocks noGrp="1"/>
          </p:cNvSpPr>
          <p:nvPr>
            <p:ph type="body" sz="quarter" idx="18" hasCustomPrompt="1"/>
          </p:nvPr>
        </p:nvSpPr>
        <p:spPr>
          <a:xfrm>
            <a:off x="472680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4" name="Tekstin paikkamerkki 6"/>
          <p:cNvSpPr>
            <a:spLocks noGrp="1"/>
          </p:cNvSpPr>
          <p:nvPr>
            <p:ph type="body" sz="quarter" idx="19" hasCustomPrompt="1"/>
          </p:nvPr>
        </p:nvSpPr>
        <p:spPr>
          <a:xfrm>
            <a:off x="6120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5" name="Tekstin paikkamerkki 6"/>
          <p:cNvSpPr>
            <a:spLocks noGrp="1"/>
          </p:cNvSpPr>
          <p:nvPr>
            <p:ph type="body" sz="quarter" idx="20" hasCustomPrompt="1"/>
          </p:nvPr>
        </p:nvSpPr>
        <p:spPr>
          <a:xfrm>
            <a:off x="47268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Tree>
    <p:extLst>
      <p:ext uri="{BB962C8B-B14F-4D97-AF65-F5344CB8AC3E}">
        <p14:creationId xmlns:p14="http://schemas.microsoft.com/office/powerpoint/2010/main" val="25424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jpe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9"/>
          <p:cNvPicPr>
            <a:picLocks noChangeAspect="1"/>
          </p:cNvPicPr>
          <p:nvPr/>
        </p:nvPicPr>
        <p:blipFill>
          <a:blip r:embed="rId18" cstate="print">
            <a:extLst>
              <a:ext uri="{28A0092B-C50C-407E-A947-70E740481C1C}">
                <a14:useLocalDpi xmlns:a14="http://schemas.microsoft.com/office/drawing/2010/main"/>
              </a:ext>
            </a:extLst>
          </a:blip>
          <a:stretch>
            <a:fillRect/>
          </a:stretch>
        </p:blipFill>
        <p:spPr>
          <a:xfrm>
            <a:off x="7164288" y="4867200"/>
            <a:ext cx="1595701" cy="129600"/>
          </a:xfrm>
          <a:prstGeom prst="rect">
            <a:avLst/>
          </a:prstGeom>
        </p:spPr>
      </p:pic>
      <p:pic>
        <p:nvPicPr>
          <p:cNvPr id="12" name="Kuva 11"/>
          <p:cNvPicPr>
            <a:picLocks noChangeAspect="1"/>
          </p:cNvPicPr>
          <p:nvPr/>
        </p:nvPicPr>
        <p:blipFill>
          <a:blip r:embed="rId19" cstate="print">
            <a:extLst>
              <a:ext uri="{28A0092B-C50C-407E-A947-70E740481C1C}">
                <a14:useLocalDpi xmlns:a14="http://schemas.microsoft.com/office/drawing/2010/main"/>
              </a:ext>
            </a:extLst>
          </a:blip>
          <a:stretch>
            <a:fillRect/>
          </a:stretch>
        </p:blipFill>
        <p:spPr>
          <a:xfrm>
            <a:off x="7769450" y="-1"/>
            <a:ext cx="1373365" cy="2645861"/>
          </a:xfrm>
          <a:prstGeom prst="rect">
            <a:avLst/>
          </a:prstGeom>
        </p:spPr>
      </p:pic>
      <p:sp>
        <p:nvSpPr>
          <p:cNvPr id="2" name="Otsikon paikkamerkki 1"/>
          <p:cNvSpPr>
            <a:spLocks noGrp="1"/>
          </p:cNvSpPr>
          <p:nvPr>
            <p:ph type="title"/>
          </p:nvPr>
        </p:nvSpPr>
        <p:spPr>
          <a:xfrm>
            <a:off x="503992" y="108858"/>
            <a:ext cx="7380376" cy="88987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03992" y="1039586"/>
            <a:ext cx="7380376" cy="3584392"/>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503992" y="4822372"/>
            <a:ext cx="975264" cy="218735"/>
          </a:xfrm>
          <a:prstGeom prst="rect">
            <a:avLst/>
          </a:prstGeom>
        </p:spPr>
        <p:txBody>
          <a:bodyPr vert="horz" lIns="91440" tIns="45720" rIns="91440" bIns="45720" rtlCol="0" anchor="ctr"/>
          <a:lstStyle>
            <a:lvl1pPr algn="l">
              <a:defRPr sz="800">
                <a:solidFill>
                  <a:schemeClr val="tx2"/>
                </a:solidFill>
              </a:defRPr>
            </a:lvl1pPr>
          </a:lstStyle>
          <a:p>
            <a:fld id="{9F10F7DF-2664-4BBB-942E-73259016D497}" type="datetime1">
              <a:rPr lang="fi-FI" smtClean="0"/>
              <a:t>29.1.2020</a:t>
            </a:fld>
            <a:endParaRPr lang="fi-FI"/>
          </a:p>
        </p:txBody>
      </p:sp>
      <p:sp>
        <p:nvSpPr>
          <p:cNvPr id="5" name="Alatunnisteen paikkamerkki 4"/>
          <p:cNvSpPr>
            <a:spLocks noGrp="1"/>
          </p:cNvSpPr>
          <p:nvPr>
            <p:ph type="ftr" sz="quarter" idx="3"/>
          </p:nvPr>
        </p:nvSpPr>
        <p:spPr>
          <a:xfrm>
            <a:off x="3124200" y="4822372"/>
            <a:ext cx="2895600" cy="218735"/>
          </a:xfrm>
          <a:prstGeom prst="rect">
            <a:avLst/>
          </a:prstGeom>
        </p:spPr>
        <p:txBody>
          <a:bodyPr vert="horz" lIns="91440" tIns="45720" rIns="91440" bIns="45720" rtlCol="0" anchor="ctr"/>
          <a:lstStyle>
            <a:lvl1pPr algn="ctr">
              <a:defRPr sz="800">
                <a:solidFill>
                  <a:schemeClr val="tx2"/>
                </a:solidFill>
              </a:defRPr>
            </a:lvl1pPr>
          </a:lstStyle>
          <a:p>
            <a:endParaRPr lang="fi-FI" dirty="0"/>
          </a:p>
        </p:txBody>
      </p:sp>
      <p:sp>
        <p:nvSpPr>
          <p:cNvPr id="6" name="Dian numeron paikkamerkki 5"/>
          <p:cNvSpPr>
            <a:spLocks noGrp="1"/>
          </p:cNvSpPr>
          <p:nvPr>
            <p:ph type="sldNum" sz="quarter" idx="4"/>
          </p:nvPr>
        </p:nvSpPr>
        <p:spPr>
          <a:xfrm>
            <a:off x="8488800" y="4822372"/>
            <a:ext cx="477416" cy="218735"/>
          </a:xfrm>
          <a:prstGeom prst="rect">
            <a:avLst/>
          </a:prstGeom>
        </p:spPr>
        <p:txBody>
          <a:bodyPr vert="horz" lIns="91440" tIns="45720" rIns="91440" bIns="45720" rtlCol="0" anchor="ctr"/>
          <a:lstStyle>
            <a:lvl1pPr algn="r">
              <a:defRPr sz="800">
                <a:solidFill>
                  <a:schemeClr val="tx2"/>
                </a:solidFill>
              </a:defRPr>
            </a:lvl1pPr>
          </a:lstStyle>
          <a:p>
            <a:fld id="{52D72BAF-8CDA-4878-B74D-CAA2BE485765}" type="slidenum">
              <a:rPr lang="fi-FI" smtClean="0"/>
              <a:pPr/>
              <a:t>‹#›</a:t>
            </a:fld>
            <a:endParaRPr lang="fi-FI"/>
          </a:p>
        </p:txBody>
      </p:sp>
    </p:spTree>
    <p:extLst>
      <p:ext uri="{BB962C8B-B14F-4D97-AF65-F5344CB8AC3E}">
        <p14:creationId xmlns:p14="http://schemas.microsoft.com/office/powerpoint/2010/main" val="153025145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0" r:id="rId4"/>
    <p:sldLayoutId id="2147483652" r:id="rId5"/>
    <p:sldLayoutId id="2147483666" r:id="rId6"/>
    <p:sldLayoutId id="2147483668" r:id="rId7"/>
    <p:sldLayoutId id="2147483662" r:id="rId8"/>
    <p:sldLayoutId id="2147483669" r:id="rId9"/>
    <p:sldLayoutId id="2147483654" r:id="rId10"/>
    <p:sldLayoutId id="2147483670" r:id="rId11"/>
    <p:sldLayoutId id="2147483655" r:id="rId12"/>
    <p:sldLayoutId id="2147483665" r:id="rId13"/>
    <p:sldLayoutId id="2147483664" r:id="rId14"/>
    <p:sldLayoutId id="2147483661" r:id="rId15"/>
    <p:sldLayoutId id="2147483667" r:id="rId16"/>
  </p:sldLayoutIdLst>
  <p:hf hdr="0" ftr="0" dt="0"/>
  <p:txStyles>
    <p:titleStyle>
      <a:lvl1pPr algn="l" defTabSz="914400" rtl="0" eaLnBrk="1" latinLnBrk="0" hangingPunct="1">
        <a:spcBef>
          <a:spcPct val="0"/>
        </a:spcBef>
        <a:buNone/>
        <a:defRPr sz="3000" kern="1200">
          <a:solidFill>
            <a:schemeClr val="tx2"/>
          </a:solidFill>
          <a:latin typeface="+mj-lt"/>
          <a:ea typeface="+mj-ea"/>
          <a:cs typeface="+mj-cs"/>
        </a:defRPr>
      </a:lvl1pPr>
    </p:titleStyle>
    <p:body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9"/>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pic>
        <p:nvPicPr>
          <p:cNvPr id="12" name="Kuva 11"/>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769450" y="-1"/>
            <a:ext cx="1373365" cy="2645861"/>
          </a:xfrm>
          <a:prstGeom prst="rect">
            <a:avLst/>
          </a:prstGeom>
        </p:spPr>
      </p:pic>
      <p:sp>
        <p:nvSpPr>
          <p:cNvPr id="2" name="Otsikon paikkamerkki 1"/>
          <p:cNvSpPr>
            <a:spLocks noGrp="1"/>
          </p:cNvSpPr>
          <p:nvPr>
            <p:ph type="title"/>
          </p:nvPr>
        </p:nvSpPr>
        <p:spPr>
          <a:xfrm>
            <a:off x="503992" y="108858"/>
            <a:ext cx="7380376" cy="88987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03992" y="1039586"/>
            <a:ext cx="7380376" cy="3584392"/>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503992" y="4822372"/>
            <a:ext cx="975264" cy="218735"/>
          </a:xfrm>
          <a:prstGeom prst="rect">
            <a:avLst/>
          </a:prstGeom>
        </p:spPr>
        <p:txBody>
          <a:bodyPr vert="horz" lIns="91440" tIns="45720" rIns="91440" bIns="45720" rtlCol="0" anchor="ctr"/>
          <a:lstStyle>
            <a:lvl1pPr algn="l">
              <a:defRPr sz="800">
                <a:solidFill>
                  <a:schemeClr val="tx2"/>
                </a:solidFill>
              </a:defRPr>
            </a:lvl1pPr>
          </a:lstStyle>
          <a:p>
            <a:fld id="{9F10F7DF-2664-4BBB-942E-73259016D497}" type="datetime1">
              <a:rPr lang="fi-FI" smtClean="0"/>
              <a:t>29.1.2020</a:t>
            </a:fld>
            <a:endParaRPr lang="fi-FI"/>
          </a:p>
        </p:txBody>
      </p:sp>
      <p:sp>
        <p:nvSpPr>
          <p:cNvPr id="5" name="Alatunnisteen paikkamerkki 4"/>
          <p:cNvSpPr>
            <a:spLocks noGrp="1"/>
          </p:cNvSpPr>
          <p:nvPr>
            <p:ph type="ftr" sz="quarter" idx="3"/>
          </p:nvPr>
        </p:nvSpPr>
        <p:spPr>
          <a:xfrm>
            <a:off x="3124200" y="4822372"/>
            <a:ext cx="2895600" cy="218735"/>
          </a:xfrm>
          <a:prstGeom prst="rect">
            <a:avLst/>
          </a:prstGeom>
        </p:spPr>
        <p:txBody>
          <a:bodyPr vert="horz" lIns="91440" tIns="45720" rIns="91440" bIns="45720" rtlCol="0" anchor="ctr"/>
          <a:lstStyle>
            <a:lvl1pPr algn="ctr">
              <a:defRPr sz="800">
                <a:solidFill>
                  <a:schemeClr val="tx2"/>
                </a:solidFill>
              </a:defRPr>
            </a:lvl1pPr>
          </a:lstStyle>
          <a:p>
            <a:endParaRPr lang="fi-FI" dirty="0"/>
          </a:p>
        </p:txBody>
      </p:sp>
      <p:sp>
        <p:nvSpPr>
          <p:cNvPr id="6" name="Dian numeron paikkamerkki 5"/>
          <p:cNvSpPr>
            <a:spLocks noGrp="1"/>
          </p:cNvSpPr>
          <p:nvPr>
            <p:ph type="sldNum" sz="quarter" idx="4"/>
          </p:nvPr>
        </p:nvSpPr>
        <p:spPr>
          <a:xfrm>
            <a:off x="8488800" y="4822372"/>
            <a:ext cx="477416" cy="218735"/>
          </a:xfrm>
          <a:prstGeom prst="rect">
            <a:avLst/>
          </a:prstGeom>
        </p:spPr>
        <p:txBody>
          <a:bodyPr vert="horz" lIns="91440" tIns="45720" rIns="91440" bIns="45720" rtlCol="0" anchor="ctr"/>
          <a:lstStyle>
            <a:lvl1pPr algn="r">
              <a:defRPr sz="800">
                <a:solidFill>
                  <a:schemeClr val="tx2"/>
                </a:solidFill>
              </a:defRPr>
            </a:lvl1pPr>
          </a:lstStyle>
          <a:p>
            <a:fld id="{52D72BAF-8CDA-4878-B74D-CAA2BE485765}" type="slidenum">
              <a:rPr lang="fi-FI" smtClean="0"/>
              <a:pPr/>
              <a:t>‹#›</a:t>
            </a:fld>
            <a:endParaRPr lang="fi-FI"/>
          </a:p>
        </p:txBody>
      </p:sp>
    </p:spTree>
    <p:extLst>
      <p:ext uri="{BB962C8B-B14F-4D97-AF65-F5344CB8AC3E}">
        <p14:creationId xmlns:p14="http://schemas.microsoft.com/office/powerpoint/2010/main" val="2231768671"/>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Lst>
  <p:hf hdr="0" ftr="0" dt="0"/>
  <p:txStyles>
    <p:titleStyle>
      <a:lvl1pPr algn="l" defTabSz="914400" rtl="0" eaLnBrk="1" latinLnBrk="0" hangingPunct="1">
        <a:spcBef>
          <a:spcPct val="0"/>
        </a:spcBef>
        <a:buNone/>
        <a:defRPr sz="3000" kern="1200">
          <a:solidFill>
            <a:schemeClr val="tx2"/>
          </a:solidFill>
          <a:latin typeface="+mj-lt"/>
          <a:ea typeface="+mj-ea"/>
          <a:cs typeface="+mj-cs"/>
        </a:defRPr>
      </a:lvl1pPr>
    </p:titleStyle>
    <p:body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9">
          <p15:clr>
            <a:srgbClr val="F26B43"/>
          </p15:clr>
        </p15:guide>
        <p15:guide id="2" orient="horz" pos="654">
          <p15:clr>
            <a:srgbClr val="F26B43"/>
          </p15:clr>
        </p15:guide>
        <p15:guide id="3" pos="4969">
          <p15:clr>
            <a:srgbClr val="F26B43"/>
          </p15:clr>
        </p15:guide>
        <p15:guide id="4" orient="horz" pos="291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media/image16.png"/><Relationship Id="rId18" Type="http://schemas.openxmlformats.org/officeDocument/2006/relationships/image" Target="NULL"/><Relationship Id="rId26" Type="http://schemas.microsoft.com/office/2007/relationships/hdphoto" Target="../media/hdphoto2.wdp"/><Relationship Id="rId3" Type="http://schemas.openxmlformats.org/officeDocument/2006/relationships/chart" Target="../charts/chart1.xml"/><Relationship Id="rId21" Type="http://schemas.openxmlformats.org/officeDocument/2006/relationships/image" Target="../media/image19.png"/><Relationship Id="rId7" Type="http://schemas.openxmlformats.org/officeDocument/2006/relationships/image" Target="../media/image13.png"/><Relationship Id="rId12" Type="http://schemas.openxmlformats.org/officeDocument/2006/relationships/image" Target="NULL"/><Relationship Id="rId25" Type="http://schemas.openxmlformats.org/officeDocument/2006/relationships/image" Target="../media/image23.png"/><Relationship Id="rId2" Type="http://schemas.openxmlformats.org/officeDocument/2006/relationships/notesSlide" Target="../notesSlides/notesSlide1.xml"/><Relationship Id="rId20" Type="http://schemas.openxmlformats.org/officeDocument/2006/relationships/image" Target="../media/image18.png"/><Relationship Id="rId1" Type="http://schemas.openxmlformats.org/officeDocument/2006/relationships/slideLayout" Target="../slideLayouts/slideLayout19.xml"/><Relationship Id="rId6" Type="http://schemas.openxmlformats.org/officeDocument/2006/relationships/image" Target="../media/image12.png"/><Relationship Id="rId11" Type="http://schemas.openxmlformats.org/officeDocument/2006/relationships/image" Target="../media/image15.png"/><Relationship Id="rId24" Type="http://schemas.openxmlformats.org/officeDocument/2006/relationships/image" Target="../media/image22.png"/><Relationship Id="rId5" Type="http://schemas.openxmlformats.org/officeDocument/2006/relationships/chart" Target="../charts/chart3.xml"/><Relationship Id="rId23" Type="http://schemas.openxmlformats.org/officeDocument/2006/relationships/image" Target="../media/image21.png"/><Relationship Id="rId10" Type="http://schemas.openxmlformats.org/officeDocument/2006/relationships/image" Target="NULL"/><Relationship Id="rId19" Type="http://schemas.openxmlformats.org/officeDocument/2006/relationships/image" Target="../media/image17.png"/><Relationship Id="rId4" Type="http://schemas.openxmlformats.org/officeDocument/2006/relationships/chart" Target="../charts/chart2.xml"/><Relationship Id="rId9" Type="http://schemas.openxmlformats.org/officeDocument/2006/relationships/image" Target="../media/image14.png"/><Relationship Id="rId14" Type="http://schemas.microsoft.com/office/2007/relationships/hdphoto" Target="../media/hdphoto1.wdp"/><Relationship Id="rId22" Type="http://schemas.openxmlformats.org/officeDocument/2006/relationships/image" Target="../media/image20.png"/><Relationship Id="rId27" Type="http://schemas.openxmlformats.org/officeDocument/2006/relationships/image" Target="../media/image24.png"/></Relationships>
</file>

<file path=ppt/slides/_rels/slide15.xml.rels><?xml version="1.0" encoding="UTF-8" standalone="yes"?>
<Relationships xmlns="http://schemas.openxmlformats.org/package/2006/relationships"><Relationship Id="rId12" Type="http://schemas.openxmlformats.org/officeDocument/2006/relationships/image" Target="../media/image28.png"/><Relationship Id="rId7" Type="http://schemas.openxmlformats.org/officeDocument/2006/relationships/image" Target="NULL"/><Relationship Id="rId2" Type="http://schemas.openxmlformats.org/officeDocument/2006/relationships/image" Target="../media/image25.png"/><Relationship Id="rId1" Type="http://schemas.openxmlformats.org/officeDocument/2006/relationships/slideLayout" Target="../slideLayouts/slideLayout19.xml"/><Relationship Id="rId6" Type="http://schemas.openxmlformats.org/officeDocument/2006/relationships/image" Target="../media/image26.png"/><Relationship Id="rId11" Type="http://schemas.openxmlformats.org/officeDocument/2006/relationships/image" Target="NULL"/><Relationship Id="rId5" Type="http://schemas.openxmlformats.org/officeDocument/2006/relationships/image" Target="NULL"/><Relationship Id="rId10" Type="http://schemas.openxmlformats.org/officeDocument/2006/relationships/image" Target="../media/image27.png"/><Relationship Id="rId9" Type="http://schemas.openxmlformats.org/officeDocument/2006/relationships/image" Target="NUL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29.png"/><Relationship Id="rId3" Type="http://schemas.openxmlformats.org/officeDocument/2006/relationships/image" Target="../media/image12.png"/><Relationship Id="rId7" Type="http://schemas.openxmlformats.org/officeDocument/2006/relationships/image" Target="NULL"/><Relationship Id="rId12" Type="http://schemas.openxmlformats.org/officeDocument/2006/relationships/image" Target="../media/image11.png"/><Relationship Id="rId2" Type="http://schemas.openxmlformats.org/officeDocument/2006/relationships/notesSlide" Target="../notesSlides/notesSlide3.xml"/><Relationship Id="rId16" Type="http://schemas.openxmlformats.org/officeDocument/2006/relationships/image" Target="../media/image19.png"/><Relationship Id="rId1" Type="http://schemas.openxmlformats.org/officeDocument/2006/relationships/slideLayout" Target="../slideLayouts/slideLayout19.xml"/><Relationship Id="rId6" Type="http://schemas.openxmlformats.org/officeDocument/2006/relationships/image" Target="../media/image9.png"/><Relationship Id="rId11" Type="http://schemas.openxmlformats.org/officeDocument/2006/relationships/image" Target="NULL"/><Relationship Id="rId5" Type="http://schemas.openxmlformats.org/officeDocument/2006/relationships/image" Target="NULL"/><Relationship Id="rId15" Type="http://schemas.openxmlformats.org/officeDocument/2006/relationships/image" Target="../media/image17.png"/><Relationship Id="rId4" Type="http://schemas.openxmlformats.org/officeDocument/2006/relationships/image" Target="../media/image8.png"/><Relationship Id="rId9" Type="http://schemas.openxmlformats.org/officeDocument/2006/relationships/image" Target="NULL"/><Relationship Id="rId1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12" Type="http://schemas.openxmlformats.org/officeDocument/2006/relationships/image" Target="../media/image28.png"/><Relationship Id="rId7" Type="http://schemas.openxmlformats.org/officeDocument/2006/relationships/image" Target="NULL"/><Relationship Id="rId2" Type="http://schemas.openxmlformats.org/officeDocument/2006/relationships/image" Target="../media/image29.png"/><Relationship Id="rId1" Type="http://schemas.openxmlformats.org/officeDocument/2006/relationships/slideLayout" Target="../slideLayouts/slideLayout19.xml"/><Relationship Id="rId6" Type="http://schemas.openxmlformats.org/officeDocument/2006/relationships/image" Target="../media/image26.png"/><Relationship Id="rId11" Type="http://schemas.openxmlformats.org/officeDocument/2006/relationships/image" Target="NULL"/><Relationship Id="rId5" Type="http://schemas.openxmlformats.org/officeDocument/2006/relationships/image" Target="NULL"/><Relationship Id="rId10" Type="http://schemas.openxmlformats.org/officeDocument/2006/relationships/image" Target="../media/image27.png"/><Relationship Id="rId4" Type="http://schemas.openxmlformats.org/officeDocument/2006/relationships/image" Target="../media/image25.png"/><Relationship Id="rId9" Type="http://schemas.openxmlformats.org/officeDocument/2006/relationships/image" Target="NUL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hyperlink" Target="https://tila.tiimeri.fi/sites/vn-thlain_tp/_layouts/15/WopiFrame.aspx?sourcedoc=%7b1011FB56-026A-425D-B9D2-F9930DCE9674%7d&amp;file=TP4%20kotiteht%C3%A4v%C3%A4%205.pptx&amp;action=default" TargetMode="Externa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image" Target="NULL"/><Relationship Id="rId12"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9.xml"/><Relationship Id="rId6" Type="http://schemas.openxmlformats.org/officeDocument/2006/relationships/image" Target="../media/image9.png"/><Relationship Id="rId11" Type="http://schemas.openxmlformats.org/officeDocument/2006/relationships/image" Target="NULL"/><Relationship Id="rId5" Type="http://schemas.openxmlformats.org/officeDocument/2006/relationships/image" Target="NULL"/><Relationship Id="rId4" Type="http://schemas.openxmlformats.org/officeDocument/2006/relationships/image" Target="../media/image8.png"/><Relationship Id="rId9"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115616" y="1419622"/>
            <a:ext cx="7200800" cy="1224136"/>
          </a:xfrm>
        </p:spPr>
        <p:txBody>
          <a:bodyPr/>
          <a:lstStyle/>
          <a:p>
            <a:r>
              <a:rPr lang="fi-FI" dirty="0"/>
              <a:t>Tiedonhallinnan yhteistyö ja informaatio-ohjaus</a:t>
            </a:r>
            <a:r>
              <a:rPr lang="fi-FI" sz="1600" dirty="0"/>
              <a:t/>
            </a:r>
            <a:br>
              <a:rPr lang="fi-FI" sz="1600" dirty="0"/>
            </a:br>
            <a:r>
              <a:rPr lang="fi-FI" sz="1600" dirty="0"/>
              <a:t/>
            </a:r>
            <a:br>
              <a:rPr lang="fi-FI" sz="1600" dirty="0"/>
            </a:br>
            <a:r>
              <a:rPr lang="fi-FI" sz="1800" dirty="0"/>
              <a:t>TP4 kokous </a:t>
            </a:r>
            <a:r>
              <a:rPr lang="fi-FI" sz="1800" dirty="0" smtClean="0"/>
              <a:t>24.1.2020</a:t>
            </a:r>
            <a:endParaRPr lang="fi-FI" sz="1600" dirty="0"/>
          </a:p>
        </p:txBody>
      </p:sp>
      <p:sp>
        <p:nvSpPr>
          <p:cNvPr id="4" name="Tekstin paikkamerkki 3"/>
          <p:cNvSpPr>
            <a:spLocks noGrp="1"/>
          </p:cNvSpPr>
          <p:nvPr>
            <p:ph type="body" sz="quarter" idx="14"/>
          </p:nvPr>
        </p:nvSpPr>
        <p:spPr>
          <a:xfrm>
            <a:off x="1115616" y="2571751"/>
            <a:ext cx="7200800" cy="351437"/>
          </a:xfrm>
        </p:spPr>
        <p:txBody>
          <a:bodyPr/>
          <a:lstStyle/>
          <a:p>
            <a:endParaRPr lang="fi-FI" sz="1200" dirty="0"/>
          </a:p>
          <a:p>
            <a:endParaRPr lang="fi-FI" dirty="0"/>
          </a:p>
        </p:txBody>
      </p:sp>
    </p:spTree>
    <p:extLst>
      <p:ext uri="{BB962C8B-B14F-4D97-AF65-F5344CB8AC3E}">
        <p14:creationId xmlns:p14="http://schemas.microsoft.com/office/powerpoint/2010/main" val="1206960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B. Asetettavat ryhmät</a:t>
            </a:r>
            <a:endParaRPr lang="fi-FI" dirty="0"/>
          </a:p>
        </p:txBody>
      </p:sp>
    </p:spTree>
    <p:extLst>
      <p:ext uri="{BB962C8B-B14F-4D97-AF65-F5344CB8AC3E}">
        <p14:creationId xmlns:p14="http://schemas.microsoft.com/office/powerpoint/2010/main" val="1670759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Yhteistyön tavoitteet</a:t>
            </a:r>
            <a:endParaRPr lang="fi-FI" dirty="0"/>
          </a:p>
        </p:txBody>
      </p:sp>
      <p:sp>
        <p:nvSpPr>
          <p:cNvPr id="3" name="Sisällön paikkamerkki 2"/>
          <p:cNvSpPr>
            <a:spLocks noGrp="1"/>
          </p:cNvSpPr>
          <p:nvPr>
            <p:ph idx="1"/>
          </p:nvPr>
        </p:nvSpPr>
        <p:spPr>
          <a:xfrm>
            <a:off x="503992" y="1039586"/>
            <a:ext cx="7984808" cy="3584392"/>
          </a:xfrm>
        </p:spPr>
        <p:txBody>
          <a:bodyPr/>
          <a:lstStyle/>
          <a:p>
            <a:r>
              <a:rPr lang="fi-FI" dirty="0" smtClean="0"/>
              <a:t>Edistää </a:t>
            </a:r>
            <a:r>
              <a:rPr lang="fi-FI" dirty="0"/>
              <a:t>tiedonhallintalain tarkoitusten toteuttamista sekä </a:t>
            </a:r>
            <a:r>
              <a:rPr lang="fi-FI" dirty="0" smtClean="0"/>
              <a:t>julkisen </a:t>
            </a:r>
            <a:r>
              <a:rPr lang="fi-FI" dirty="0"/>
              <a:t>hallinnon toimintatapojen ja palvelujen tuotantotapojen kehittämistä tietovarantoja sekä tieto- ja viestintätekniikkaa </a:t>
            </a:r>
            <a:r>
              <a:rPr lang="fi-FI" dirty="0" smtClean="0"/>
              <a:t>hyödyntämällä (</a:t>
            </a:r>
            <a:r>
              <a:rPr lang="fi-FI" dirty="0" err="1" smtClean="0"/>
              <a:t>TiHL</a:t>
            </a:r>
            <a:r>
              <a:rPr lang="fi-FI" dirty="0" smtClean="0"/>
              <a:t>)</a:t>
            </a:r>
          </a:p>
          <a:p>
            <a:r>
              <a:rPr lang="fi-FI" dirty="0" smtClean="0"/>
              <a:t>Työryhmässä muodostettuja vaatimuksia (syksyn kokoukset):</a:t>
            </a:r>
          </a:p>
          <a:p>
            <a:pPr lvl="1"/>
            <a:r>
              <a:rPr lang="fi-FI" dirty="0" smtClean="0"/>
              <a:t>Yhteistyön tulee olla läpinäkyvää myös osallistujien ulkopuolelle</a:t>
            </a:r>
          </a:p>
          <a:p>
            <a:pPr lvl="1"/>
            <a:r>
              <a:rPr lang="fi-FI" dirty="0" smtClean="0"/>
              <a:t>Yhteistyön tulee tukea viranomaisten omaa toimintaa</a:t>
            </a:r>
          </a:p>
          <a:p>
            <a:pPr lvl="1"/>
            <a:r>
              <a:rPr lang="fi-FI" dirty="0" smtClean="0"/>
              <a:t>Eri yhteistyörakenteiden vuorovaikutus tulisi varmistaa</a:t>
            </a:r>
          </a:p>
          <a:p>
            <a:pPr lvl="1"/>
            <a:r>
              <a:rPr lang="fi-FI" dirty="0" smtClean="0"/>
              <a:t>Ryhmässä </a:t>
            </a:r>
            <a:r>
              <a:rPr lang="fi-FI" dirty="0"/>
              <a:t>on varmistettava </a:t>
            </a:r>
            <a:r>
              <a:rPr lang="fi-FI" dirty="0" smtClean="0"/>
              <a:t>erityisesti yhteentoimivuus </a:t>
            </a:r>
            <a:r>
              <a:rPr lang="fi-FI" dirty="0"/>
              <a:t>ja </a:t>
            </a:r>
            <a:r>
              <a:rPr lang="fi-FI" dirty="0" smtClean="0"/>
              <a:t>palveluohjaus</a:t>
            </a:r>
          </a:p>
          <a:p>
            <a:pPr lvl="1"/>
            <a:r>
              <a:rPr lang="fi-FI" dirty="0" smtClean="0"/>
              <a:t>Kaikkeen ei pidä perustaa asetettuja ryhmiä, vaan yhteistyön pitää antaa organisoitua tarpeen kautta (verkostot, ekosysteemit)</a:t>
            </a:r>
          </a:p>
          <a:p>
            <a:endParaRPr lang="fi-FI" dirty="0"/>
          </a:p>
        </p:txBody>
      </p:sp>
      <p:sp>
        <p:nvSpPr>
          <p:cNvPr id="4" name="Dian numeron paikkamerkki 3"/>
          <p:cNvSpPr>
            <a:spLocks noGrp="1"/>
          </p:cNvSpPr>
          <p:nvPr>
            <p:ph type="sldNum" sz="quarter" idx="12"/>
          </p:nvPr>
        </p:nvSpPr>
        <p:spPr/>
        <p:txBody>
          <a:bodyPr/>
          <a:lstStyle/>
          <a:p>
            <a:fld id="{52D72BAF-8CDA-4878-B74D-CAA2BE485765}" type="slidenum">
              <a:rPr lang="fi-FI" smtClean="0"/>
              <a:t>11</a:t>
            </a:fld>
            <a:endParaRPr lang="fi-FI"/>
          </a:p>
        </p:txBody>
      </p:sp>
    </p:spTree>
    <p:extLst>
      <p:ext uri="{BB962C8B-B14F-4D97-AF65-F5344CB8AC3E}">
        <p14:creationId xmlns:p14="http://schemas.microsoft.com/office/powerpoint/2010/main" val="4145283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3528" y="144826"/>
            <a:ext cx="8280920" cy="518676"/>
          </a:xfrm>
        </p:spPr>
        <p:txBody>
          <a:bodyPr>
            <a:normAutofit fontScale="90000"/>
          </a:bodyPr>
          <a:lstStyle/>
          <a:p>
            <a:r>
              <a:rPr lang="fi-FI" dirty="0" smtClean="0"/>
              <a:t>Yhteistyöryhmien tehtävät</a:t>
            </a:r>
            <a:endParaRPr lang="fi-FI" b="1" dirty="0"/>
          </a:p>
        </p:txBody>
      </p:sp>
      <p:sp>
        <p:nvSpPr>
          <p:cNvPr id="4" name="Dian numeron paikkamerkki 3"/>
          <p:cNvSpPr>
            <a:spLocks noGrp="1"/>
          </p:cNvSpPr>
          <p:nvPr>
            <p:ph type="sldNum" sz="quarter" idx="12"/>
          </p:nvPr>
        </p:nvSpPr>
        <p:spPr/>
        <p:txBody>
          <a:bodyPr/>
          <a:lstStyle/>
          <a:p>
            <a:fld id="{52D72BAF-8CDA-4878-B74D-CAA2BE485765}" type="slidenum">
              <a:rPr lang="fi-FI" smtClean="0"/>
              <a:t>12</a:t>
            </a:fld>
            <a:endParaRPr lang="fi-FI"/>
          </a:p>
        </p:txBody>
      </p:sp>
      <p:sp>
        <p:nvSpPr>
          <p:cNvPr id="23" name="Suorakulmio 22"/>
          <p:cNvSpPr/>
          <p:nvPr/>
        </p:nvSpPr>
        <p:spPr>
          <a:xfrm>
            <a:off x="251520" y="4203464"/>
            <a:ext cx="8568768" cy="600534"/>
          </a:xfrm>
          <a:prstGeom prst="rect">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2" spcCol="0" rtlCol="0" fromWordArt="0" anchor="t" anchorCtr="0" forceAA="0" compatLnSpc="1">
            <a:prstTxWarp prst="textNoShape">
              <a:avLst/>
            </a:prstTxWarp>
            <a:noAutofit/>
          </a:bodyPr>
          <a:lstStyle/>
          <a:p>
            <a:pPr algn="r"/>
            <a:r>
              <a:rPr lang="fi-FI" sz="800" dirty="0" smtClean="0">
                <a:solidFill>
                  <a:schemeClr val="tx1">
                    <a:lumMod val="65000"/>
                    <a:lumOff val="35000"/>
                  </a:schemeClr>
                </a:solidFill>
              </a:rPr>
              <a:t>SIHTEERISTÖ</a:t>
            </a:r>
          </a:p>
          <a:p>
            <a:pPr marL="171450" indent="-171450">
              <a:buFont typeface="Arial" panose="020B0604020202020204" pitchFamily="34" charset="0"/>
              <a:buChar char="•"/>
            </a:pPr>
            <a:r>
              <a:rPr lang="fi-FI" sz="800" dirty="0" smtClean="0">
                <a:solidFill>
                  <a:schemeClr val="tx1">
                    <a:lumMod val="65000"/>
                    <a:lumOff val="35000"/>
                  </a:schemeClr>
                </a:solidFill>
              </a:rPr>
              <a:t>Seuraa toimintaympäristöä työryhmien tehtäväalalta</a:t>
            </a:r>
          </a:p>
          <a:p>
            <a:pPr marL="171450" indent="-171450">
              <a:buFont typeface="Arial" panose="020B0604020202020204" pitchFamily="34" charset="0"/>
              <a:buChar char="•"/>
            </a:pPr>
            <a:r>
              <a:rPr lang="fi-FI" sz="800" dirty="0" smtClean="0">
                <a:solidFill>
                  <a:schemeClr val="tx1">
                    <a:lumMod val="65000"/>
                    <a:lumOff val="35000"/>
                  </a:schemeClr>
                </a:solidFill>
              </a:rPr>
              <a:t>Valmistelee työryhmissä käsiteltävät asiat (yhteistyössä verkostojen koordinaatioryhmä kanssa)</a:t>
            </a:r>
          </a:p>
          <a:p>
            <a:pPr marL="171450" indent="-171450">
              <a:buFont typeface="Arial" panose="020B0604020202020204" pitchFamily="34" charset="0"/>
              <a:buChar char="•"/>
            </a:pPr>
            <a:endParaRPr lang="fi-FI" sz="800" dirty="0" smtClean="0">
              <a:solidFill>
                <a:schemeClr val="tx1">
                  <a:lumMod val="65000"/>
                  <a:lumOff val="35000"/>
                </a:schemeClr>
              </a:solidFill>
            </a:endParaRPr>
          </a:p>
          <a:p>
            <a:pPr marL="171450" indent="-171450">
              <a:buFont typeface="Arial" panose="020B0604020202020204" pitchFamily="34" charset="0"/>
              <a:buChar char="•"/>
            </a:pPr>
            <a:r>
              <a:rPr lang="fi-FI" sz="800" dirty="0" smtClean="0">
                <a:solidFill>
                  <a:schemeClr val="tx1">
                    <a:lumMod val="65000"/>
                    <a:lumOff val="35000"/>
                  </a:schemeClr>
                </a:solidFill>
              </a:rPr>
              <a:t>Valmistelee työryhmien kokoukset ja pitää kokouksista kirjaa</a:t>
            </a:r>
          </a:p>
          <a:p>
            <a:pPr marL="171450" indent="-171450">
              <a:buFont typeface="Arial" panose="020B0604020202020204" pitchFamily="34" charset="0"/>
              <a:buChar char="•"/>
            </a:pPr>
            <a:r>
              <a:rPr lang="fi-FI" sz="800" dirty="0" smtClean="0">
                <a:solidFill>
                  <a:schemeClr val="tx1">
                    <a:lumMod val="65000"/>
                    <a:lumOff val="35000"/>
                  </a:schemeClr>
                </a:solidFill>
              </a:rPr>
              <a:t>Seuraa työryhmien toimenpiteiden vaikutuksia </a:t>
            </a:r>
          </a:p>
          <a:p>
            <a:pPr marL="171450" indent="-171450">
              <a:buFont typeface="Arial" panose="020B0604020202020204" pitchFamily="34" charset="0"/>
              <a:buChar char="•"/>
            </a:pPr>
            <a:r>
              <a:rPr lang="fi-FI" sz="800" dirty="0" smtClean="0">
                <a:solidFill>
                  <a:schemeClr val="tx1">
                    <a:lumMod val="65000"/>
                    <a:lumOff val="35000"/>
                  </a:schemeClr>
                </a:solidFill>
              </a:rPr>
              <a:t>Kehittää yhteistyörakenteiden toimintaa asetettujen tavoitteiden mukaisesti</a:t>
            </a:r>
            <a:endParaRPr lang="fi-FI" sz="800" dirty="0">
              <a:solidFill>
                <a:schemeClr val="tx1">
                  <a:lumMod val="65000"/>
                  <a:lumOff val="35000"/>
                </a:schemeClr>
              </a:solidFill>
            </a:endParaRPr>
          </a:p>
        </p:txBody>
      </p:sp>
      <p:sp>
        <p:nvSpPr>
          <p:cNvPr id="15" name="Suorakulmio 14"/>
          <p:cNvSpPr/>
          <p:nvPr/>
        </p:nvSpPr>
        <p:spPr>
          <a:xfrm>
            <a:off x="5436096" y="912182"/>
            <a:ext cx="1656000" cy="3198188"/>
          </a:xfrm>
          <a:prstGeom prst="rect">
            <a:avLst/>
          </a:prstGeom>
          <a:solidFill>
            <a:srgbClr val="FFF4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smtClean="0">
                <a:solidFill>
                  <a:schemeClr val="tx1">
                    <a:lumMod val="65000"/>
                    <a:lumOff val="35000"/>
                  </a:schemeClr>
                </a:solidFill>
              </a:rPr>
              <a:t>Ylläpitää kokonaiskuvaa valtion kehittämissalkusta sekä kuntien ja muiden julkisoikeudellisten yhteisöjen keskeisistä kehittämishankkeista</a:t>
            </a:r>
          </a:p>
          <a:p>
            <a:pPr marL="171450" indent="-171450">
              <a:buFont typeface="Arial" panose="020B0604020202020204" pitchFamily="34" charset="0"/>
              <a:buChar char="•"/>
            </a:pPr>
            <a:r>
              <a:rPr lang="fi-FI" sz="800" dirty="0">
                <a:solidFill>
                  <a:schemeClr val="tx1">
                    <a:lumMod val="65000"/>
                    <a:lumOff val="35000"/>
                  </a:schemeClr>
                </a:solidFill>
              </a:rPr>
              <a:t>Muodostaa ja ylläpitää </a:t>
            </a:r>
            <a:r>
              <a:rPr lang="fi-FI" sz="800" dirty="0" smtClean="0">
                <a:solidFill>
                  <a:schemeClr val="tx1">
                    <a:lumMod val="65000"/>
                    <a:lumOff val="35000"/>
                  </a:schemeClr>
                </a:solidFill>
              </a:rPr>
              <a:t>kehittämistä ohjaavia linjauksia ja hyviä käytäntöjä</a:t>
            </a:r>
          </a:p>
          <a:p>
            <a:pPr marL="171450" indent="-171450">
              <a:buFont typeface="Arial" panose="020B0604020202020204" pitchFamily="34" charset="0"/>
              <a:buChar char="•"/>
            </a:pPr>
            <a:r>
              <a:rPr lang="fi-FI" sz="800" dirty="0">
                <a:solidFill>
                  <a:schemeClr val="tx1">
                    <a:lumMod val="65000"/>
                    <a:lumOff val="35000"/>
                  </a:schemeClr>
                </a:solidFill>
              </a:rPr>
              <a:t>Käsittelee valmisteluvaiheessa </a:t>
            </a:r>
            <a:r>
              <a:rPr lang="fi-FI" sz="800" dirty="0" smtClean="0">
                <a:solidFill>
                  <a:schemeClr val="tx1">
                    <a:lumMod val="65000"/>
                    <a:lumOff val="35000"/>
                  </a:schemeClr>
                </a:solidFill>
              </a:rPr>
              <a:t>valtionhallintoon hallinnon </a:t>
            </a:r>
            <a:r>
              <a:rPr lang="fi-FI" sz="800" dirty="0">
                <a:solidFill>
                  <a:schemeClr val="tx1">
                    <a:lumMod val="65000"/>
                    <a:lumOff val="35000"/>
                  </a:schemeClr>
                </a:solidFill>
              </a:rPr>
              <a:t>digitaalisiin palveluihin ja tietohallintoon vaikuttavia kehittämissuunnitelmia ja lainsäädäntöhankkeita ja arvioi niiden vaikutusta </a:t>
            </a:r>
            <a:r>
              <a:rPr lang="fi-FI" sz="800" dirty="0" smtClean="0">
                <a:solidFill>
                  <a:schemeClr val="tx1">
                    <a:lumMod val="65000"/>
                    <a:lumOff val="35000"/>
                  </a:schemeClr>
                </a:solidFill>
              </a:rPr>
              <a:t>salkkuihin</a:t>
            </a:r>
          </a:p>
          <a:p>
            <a:pPr marL="171450" indent="-171450">
              <a:buFont typeface="Arial" panose="020B0604020202020204" pitchFamily="34" charset="0"/>
              <a:buChar char="•"/>
            </a:pPr>
            <a:r>
              <a:rPr lang="fi-FI" sz="800" dirty="0" smtClean="0">
                <a:solidFill>
                  <a:schemeClr val="tx1">
                    <a:lumMod val="65000"/>
                    <a:lumOff val="35000"/>
                  </a:schemeClr>
                </a:solidFill>
              </a:rPr>
              <a:t>Arvioi valtionhallinnon kehittämistyöllä aikaan saatavaa kustannuskehitystä ja </a:t>
            </a:r>
            <a:r>
              <a:rPr lang="fi-FI" sz="800" dirty="0">
                <a:solidFill>
                  <a:schemeClr val="tx1">
                    <a:lumMod val="65000"/>
                    <a:lumOff val="35000"/>
                  </a:schemeClr>
                </a:solidFill>
              </a:rPr>
              <a:t>vaikuttavuutta </a:t>
            </a:r>
          </a:p>
          <a:p>
            <a:pPr marL="171450" indent="-171450">
              <a:buFont typeface="Arial" panose="020B0604020202020204" pitchFamily="34" charset="0"/>
              <a:buChar char="•"/>
            </a:pPr>
            <a:endParaRPr lang="fi-FI" sz="800" dirty="0">
              <a:solidFill>
                <a:schemeClr val="tx1">
                  <a:lumMod val="65000"/>
                  <a:lumOff val="35000"/>
                </a:schemeClr>
              </a:solidFill>
            </a:endParaRPr>
          </a:p>
          <a:p>
            <a:r>
              <a:rPr lang="fi-FI" sz="800" dirty="0" smtClean="0">
                <a:solidFill>
                  <a:schemeClr val="tx1">
                    <a:lumMod val="65000"/>
                    <a:lumOff val="35000"/>
                  </a:schemeClr>
                </a:solidFill>
              </a:rPr>
              <a:t>   </a:t>
            </a:r>
            <a:endParaRPr lang="fi-FI" sz="800" dirty="0">
              <a:solidFill>
                <a:schemeClr val="tx1">
                  <a:lumMod val="65000"/>
                  <a:lumOff val="35000"/>
                </a:schemeClr>
              </a:solidFill>
            </a:endParaRPr>
          </a:p>
          <a:p>
            <a:pPr marL="171450" indent="-171450">
              <a:buFont typeface="Arial" panose="020B0604020202020204" pitchFamily="34" charset="0"/>
              <a:buChar char="•"/>
            </a:pPr>
            <a:endParaRPr lang="fi-FI" sz="800" dirty="0">
              <a:solidFill>
                <a:schemeClr val="tx1">
                  <a:lumMod val="65000"/>
                  <a:lumOff val="35000"/>
                </a:schemeClr>
              </a:solidFill>
            </a:endParaRPr>
          </a:p>
        </p:txBody>
      </p:sp>
      <p:sp>
        <p:nvSpPr>
          <p:cNvPr id="16" name="Suorakulmio 15"/>
          <p:cNvSpPr/>
          <p:nvPr/>
        </p:nvSpPr>
        <p:spPr>
          <a:xfrm>
            <a:off x="3707904" y="912182"/>
            <a:ext cx="1656000" cy="3198188"/>
          </a:xfrm>
          <a:prstGeom prst="rect">
            <a:avLst/>
          </a:prstGeom>
          <a:solidFill>
            <a:srgbClr val="F7EDF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smtClean="0">
                <a:solidFill>
                  <a:schemeClr val="tx1">
                    <a:lumMod val="65000"/>
                    <a:lumOff val="35000"/>
                  </a:schemeClr>
                </a:solidFill>
              </a:rPr>
              <a:t>Koordinoi julkisen hallinnon digitaalisen turvallisuuden strategista riskiarviota</a:t>
            </a:r>
          </a:p>
          <a:p>
            <a:pPr marL="171450" indent="-171450">
              <a:buFont typeface="Arial" panose="020B0604020202020204" pitchFamily="34" charset="0"/>
              <a:buChar char="•"/>
            </a:pPr>
            <a:r>
              <a:rPr lang="fi-FI" sz="800" dirty="0" smtClean="0">
                <a:solidFill>
                  <a:schemeClr val="tx1">
                    <a:lumMod val="65000"/>
                    <a:lumOff val="35000"/>
                  </a:schemeClr>
                </a:solidFill>
              </a:rPr>
              <a:t>Luo ja koordinoi toiminnan ja osaamisen kehittämisen kattavan kansallisen strategisen tason digitaalisen turvallisuuden yhteistoimintamallin</a:t>
            </a:r>
          </a:p>
          <a:p>
            <a:pPr marL="171450" indent="-171450">
              <a:buFont typeface="Arial" panose="020B0604020202020204" pitchFamily="34" charset="0"/>
              <a:buChar char="•"/>
            </a:pPr>
            <a:r>
              <a:rPr lang="fi-FI" sz="800" dirty="0" smtClean="0">
                <a:solidFill>
                  <a:schemeClr val="tx1">
                    <a:lumMod val="65000"/>
                    <a:lumOff val="35000"/>
                  </a:schemeClr>
                </a:solidFill>
              </a:rPr>
              <a:t>Arvioi julkisen hallinnon digitaalisen turvallisuuden tilannetta </a:t>
            </a:r>
          </a:p>
          <a:p>
            <a:pPr marL="171450" indent="-171450">
              <a:buFont typeface="Arial" panose="020B0604020202020204" pitchFamily="34" charset="0"/>
              <a:buChar char="•"/>
            </a:pPr>
            <a:r>
              <a:rPr lang="fi-FI" sz="800" dirty="0" smtClean="0">
                <a:solidFill>
                  <a:schemeClr val="tx1">
                    <a:lumMod val="65000"/>
                    <a:lumOff val="35000"/>
                  </a:schemeClr>
                </a:solidFill>
              </a:rPr>
              <a:t>Arvioi, ohjaa, koordinoi ja valvoo keskeisiä kehitettäviä digitaalisen turvallisuuden palveluja </a:t>
            </a:r>
          </a:p>
          <a:p>
            <a:pPr marL="171450" indent="-171450">
              <a:buFont typeface="Arial" panose="020B0604020202020204" pitchFamily="34" charset="0"/>
              <a:buChar char="•"/>
            </a:pPr>
            <a:r>
              <a:rPr lang="fi-FI" sz="800" dirty="0" smtClean="0">
                <a:solidFill>
                  <a:schemeClr val="tx1">
                    <a:lumMod val="65000"/>
                    <a:lumOff val="35000"/>
                  </a:schemeClr>
                </a:solidFill>
              </a:rPr>
              <a:t>Valvoo digitaalisen turvallisuuden toimeenpanosuunnitelman ja kuntien digitaalisen turvallisuuden tiekartan toteutumista</a:t>
            </a:r>
          </a:p>
          <a:p>
            <a:pPr marL="171450" indent="-171450">
              <a:buFont typeface="Arial" panose="020B0604020202020204" pitchFamily="34" charset="0"/>
              <a:buChar char="•"/>
            </a:pPr>
            <a:r>
              <a:rPr lang="fi-FI" sz="800" dirty="0" smtClean="0">
                <a:solidFill>
                  <a:schemeClr val="tx1">
                    <a:lumMod val="65000"/>
                    <a:lumOff val="35000"/>
                  </a:schemeClr>
                </a:solidFill>
              </a:rPr>
              <a:t>+ mahdollinen </a:t>
            </a:r>
            <a:r>
              <a:rPr lang="fi-FI" sz="800" dirty="0" err="1" smtClean="0">
                <a:solidFill>
                  <a:schemeClr val="tx1">
                    <a:lumMod val="65000"/>
                    <a:lumOff val="35000"/>
                  </a:schemeClr>
                </a:solidFill>
              </a:rPr>
              <a:t>DVV:n</a:t>
            </a:r>
            <a:r>
              <a:rPr lang="fi-FI" sz="800" dirty="0" smtClean="0">
                <a:solidFill>
                  <a:schemeClr val="tx1">
                    <a:lumMod val="65000"/>
                    <a:lumOff val="35000"/>
                  </a:schemeClr>
                </a:solidFill>
              </a:rPr>
              <a:t> kautta muodostuvan yhteistyön tehtävät</a:t>
            </a:r>
            <a:endParaRPr lang="fi-FI" sz="800" dirty="0">
              <a:solidFill>
                <a:schemeClr val="tx1">
                  <a:lumMod val="65000"/>
                  <a:lumOff val="35000"/>
                </a:schemeClr>
              </a:solidFill>
            </a:endParaRPr>
          </a:p>
          <a:p>
            <a:pPr marL="171450" indent="-171450">
              <a:buFont typeface="Arial" panose="020B0604020202020204" pitchFamily="34" charset="0"/>
              <a:buChar char="•"/>
            </a:pPr>
            <a:endParaRPr lang="fi-FI" sz="800" dirty="0">
              <a:solidFill>
                <a:schemeClr val="tx1">
                  <a:lumMod val="65000"/>
                  <a:lumOff val="35000"/>
                </a:schemeClr>
              </a:solidFill>
            </a:endParaRPr>
          </a:p>
        </p:txBody>
      </p:sp>
      <p:sp>
        <p:nvSpPr>
          <p:cNvPr id="17" name="Suorakulmio 16"/>
          <p:cNvSpPr/>
          <p:nvPr/>
        </p:nvSpPr>
        <p:spPr>
          <a:xfrm>
            <a:off x="1979712" y="912182"/>
            <a:ext cx="1656000" cy="3198188"/>
          </a:xfrm>
          <a:prstGeom prst="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smtClean="0">
                <a:solidFill>
                  <a:schemeClr val="tx1">
                    <a:lumMod val="65000"/>
                    <a:lumOff val="35000"/>
                  </a:schemeClr>
                </a:solidFill>
              </a:rPr>
              <a:t>Ylläpitää kokonaiskuvaa julkisen hallinnon organisaatioiden, palvelujen, toiminnan, tietojen ja tietovarantojen sekä tietojärjestelmien muodostamasta kokonaisuudesta</a:t>
            </a:r>
          </a:p>
          <a:p>
            <a:pPr marL="171450" indent="-171450">
              <a:buFont typeface="Arial" panose="020B0604020202020204" pitchFamily="34" charset="0"/>
              <a:buChar char="•"/>
            </a:pPr>
            <a:r>
              <a:rPr lang="fi-FI" sz="800" b="1" dirty="0" smtClean="0">
                <a:solidFill>
                  <a:schemeClr val="tx1"/>
                </a:solidFill>
              </a:rPr>
              <a:t>Ylläpitää julkisen hallinnon tiedonhallintakarttaa</a:t>
            </a:r>
          </a:p>
          <a:p>
            <a:pPr marL="171450" indent="-171450">
              <a:buFont typeface="Arial" panose="020B0604020202020204" pitchFamily="34" charset="0"/>
              <a:buChar char="•"/>
            </a:pPr>
            <a:r>
              <a:rPr lang="fi-FI" sz="800" b="1" dirty="0" smtClean="0">
                <a:solidFill>
                  <a:schemeClr val="tx1"/>
                </a:solidFill>
              </a:rPr>
              <a:t>Muodostaa ja ylläpitää julkisen hallinnon yhteentoimivuutta edistäviä linjauksia ja hyviä käytäntöjä</a:t>
            </a:r>
          </a:p>
          <a:p>
            <a:pPr marL="171450" indent="-171450">
              <a:buFont typeface="Arial" panose="020B0604020202020204" pitchFamily="34" charset="0"/>
              <a:buChar char="•"/>
            </a:pPr>
            <a:r>
              <a:rPr lang="fi-FI" sz="800" dirty="0" smtClean="0">
                <a:solidFill>
                  <a:schemeClr val="tx1">
                    <a:lumMod val="65000"/>
                    <a:lumOff val="35000"/>
                  </a:schemeClr>
                </a:solidFill>
              </a:rPr>
              <a:t>Käsittelee </a:t>
            </a:r>
            <a:r>
              <a:rPr lang="fi-FI" sz="800" dirty="0">
                <a:solidFill>
                  <a:schemeClr val="tx1">
                    <a:lumMod val="65000"/>
                    <a:lumOff val="35000"/>
                  </a:schemeClr>
                </a:solidFill>
              </a:rPr>
              <a:t>valmisteluvaiheessa julkisen hallinnon digitaalisiin palveluihin ja tietohallintoon vaikuttavia kehittämissuunnitelmia ja </a:t>
            </a:r>
            <a:r>
              <a:rPr lang="fi-FI" sz="800" dirty="0" smtClean="0">
                <a:solidFill>
                  <a:schemeClr val="tx1">
                    <a:lumMod val="65000"/>
                    <a:lumOff val="35000"/>
                  </a:schemeClr>
                </a:solidFill>
              </a:rPr>
              <a:t>lainsäädäntöhankkeita ja arvioi niiden vaikutusta arkkitehtuuriin</a:t>
            </a:r>
          </a:p>
          <a:p>
            <a:pPr marL="171450" indent="-171450">
              <a:buFont typeface="Arial" panose="020B0604020202020204" pitchFamily="34" charset="0"/>
              <a:buChar char="•"/>
            </a:pPr>
            <a:endParaRPr lang="fi-FI" sz="800" dirty="0">
              <a:solidFill>
                <a:schemeClr val="tx1">
                  <a:lumMod val="65000"/>
                  <a:lumOff val="35000"/>
                </a:schemeClr>
              </a:solidFill>
            </a:endParaRPr>
          </a:p>
        </p:txBody>
      </p:sp>
      <p:sp>
        <p:nvSpPr>
          <p:cNvPr id="18" name="Suorakulmio 17"/>
          <p:cNvSpPr/>
          <p:nvPr/>
        </p:nvSpPr>
        <p:spPr>
          <a:xfrm>
            <a:off x="251520" y="912181"/>
            <a:ext cx="1656000" cy="3198189"/>
          </a:xfrm>
          <a:prstGeom prst="rect">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a:solidFill>
                  <a:schemeClr val="tx1">
                    <a:lumMod val="65000"/>
                    <a:lumOff val="35000"/>
                  </a:schemeClr>
                </a:solidFill>
              </a:rPr>
              <a:t>K</a:t>
            </a:r>
            <a:r>
              <a:rPr lang="fi-FI" sz="800" dirty="0" smtClean="0">
                <a:solidFill>
                  <a:schemeClr val="tx1">
                    <a:lumMod val="65000"/>
                    <a:lumOff val="35000"/>
                  </a:schemeClr>
                </a:solidFill>
              </a:rPr>
              <a:t>äsittelee </a:t>
            </a:r>
            <a:r>
              <a:rPr lang="fi-FI" sz="800" dirty="0">
                <a:solidFill>
                  <a:schemeClr val="tx1">
                    <a:lumMod val="65000"/>
                    <a:lumOff val="35000"/>
                  </a:schemeClr>
                </a:solidFill>
              </a:rPr>
              <a:t>valmisteluvaiheessa julkisen hallinnon digitaalisiin palveluihin ja tietohallintoon </a:t>
            </a:r>
            <a:r>
              <a:rPr lang="fi-FI" sz="800" dirty="0" smtClean="0">
                <a:solidFill>
                  <a:schemeClr val="tx1">
                    <a:lumMod val="65000"/>
                    <a:lumOff val="35000"/>
                  </a:schemeClr>
                </a:solidFill>
              </a:rPr>
              <a:t>vaikuttavia lainsäädäntöhankkeita ja hallituksen esityksiä</a:t>
            </a:r>
          </a:p>
          <a:p>
            <a:pPr marL="171450" indent="-171450">
              <a:buFont typeface="Arial" panose="020B0604020202020204" pitchFamily="34" charset="0"/>
              <a:buChar char="•"/>
            </a:pPr>
            <a:r>
              <a:rPr lang="fi-FI" sz="800" dirty="0" smtClean="0">
                <a:solidFill>
                  <a:schemeClr val="tx1">
                    <a:lumMod val="65000"/>
                    <a:lumOff val="35000"/>
                  </a:schemeClr>
                </a:solidFill>
              </a:rPr>
              <a:t>Käsittelee </a:t>
            </a:r>
            <a:r>
              <a:rPr lang="fi-FI" sz="800" dirty="0">
                <a:solidFill>
                  <a:schemeClr val="tx1">
                    <a:lumMod val="65000"/>
                    <a:lumOff val="35000"/>
                  </a:schemeClr>
                </a:solidFill>
              </a:rPr>
              <a:t>julkisen hallinnon digitaalisiin palveluihin ja tietohallintoon vaikuttavia kehittämissuunnitelmia ja </a:t>
            </a:r>
            <a:r>
              <a:rPr lang="fi-FI" sz="800" dirty="0" smtClean="0">
                <a:solidFill>
                  <a:schemeClr val="tx1">
                    <a:lumMod val="65000"/>
                    <a:lumOff val="35000"/>
                  </a:schemeClr>
                </a:solidFill>
              </a:rPr>
              <a:t>hankkeita</a:t>
            </a:r>
          </a:p>
          <a:p>
            <a:pPr marL="171450" indent="-171450">
              <a:buFont typeface="Arial" panose="020B0604020202020204" pitchFamily="34" charset="0"/>
              <a:buChar char="•"/>
            </a:pPr>
            <a:r>
              <a:rPr lang="fi-FI" sz="800" dirty="0" smtClean="0">
                <a:solidFill>
                  <a:schemeClr val="tx1">
                    <a:lumMod val="65000"/>
                    <a:lumOff val="35000"/>
                  </a:schemeClr>
                </a:solidFill>
              </a:rPr>
              <a:t>Seuraa </a:t>
            </a:r>
            <a:r>
              <a:rPr lang="fi-FI" sz="800" dirty="0">
                <a:solidFill>
                  <a:schemeClr val="tx1">
                    <a:lumMod val="65000"/>
                    <a:lumOff val="35000"/>
                  </a:schemeClr>
                </a:solidFill>
              </a:rPr>
              <a:t>julkisen hallinnon ICT-toiminnan edistymistä ja kustannuskehitystä sekä vaikuttavuutta </a:t>
            </a:r>
            <a:endParaRPr lang="fi-FI" sz="800" dirty="0" smtClean="0">
              <a:solidFill>
                <a:schemeClr val="tx1">
                  <a:lumMod val="65000"/>
                  <a:lumOff val="35000"/>
                </a:schemeClr>
              </a:solidFill>
            </a:endParaRPr>
          </a:p>
          <a:p>
            <a:pPr marL="171450" indent="-171450">
              <a:buFont typeface="Arial" panose="020B0604020202020204" pitchFamily="34" charset="0"/>
              <a:buChar char="•"/>
            </a:pPr>
            <a:r>
              <a:rPr lang="fi-FI" sz="800" dirty="0" smtClean="0">
                <a:solidFill>
                  <a:schemeClr val="tx1">
                    <a:lumMod val="65000"/>
                    <a:lumOff val="35000"/>
                  </a:schemeClr>
                </a:solidFill>
              </a:rPr>
              <a:t>Hyväksyy arkkitehtuuri-, tietoturvallisuus- ja kehittämisen ja palvelutuotannon yhteistyön toimintasuunnitelmat linjausten ja hyvien käytäntöjen tuottamisesta ja arvioi suunnitelmien toteutumisen</a:t>
            </a:r>
            <a:endParaRPr lang="fi-FI" sz="800" dirty="0">
              <a:solidFill>
                <a:schemeClr val="tx1">
                  <a:lumMod val="65000"/>
                  <a:lumOff val="35000"/>
                </a:schemeClr>
              </a:solidFill>
            </a:endParaRPr>
          </a:p>
        </p:txBody>
      </p:sp>
      <p:sp>
        <p:nvSpPr>
          <p:cNvPr id="22" name="Suorakulmio 21"/>
          <p:cNvSpPr/>
          <p:nvPr/>
        </p:nvSpPr>
        <p:spPr>
          <a:xfrm>
            <a:off x="5436312" y="630886"/>
            <a:ext cx="1656000" cy="288000"/>
          </a:xfrm>
          <a:prstGeom prst="rect">
            <a:avLst/>
          </a:prstGeom>
          <a:solidFill>
            <a:srgbClr val="FF99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b="1" dirty="0" smtClean="0"/>
              <a:t>Kehittämisen ohjauksen </a:t>
            </a:r>
          </a:p>
          <a:p>
            <a:pPr algn="ctr"/>
            <a:r>
              <a:rPr lang="fi-FI" sz="900" b="1" dirty="0" smtClean="0"/>
              <a:t>yhteistyö</a:t>
            </a:r>
            <a:endParaRPr lang="fi-FI" sz="900" b="1" dirty="0"/>
          </a:p>
        </p:txBody>
      </p:sp>
      <p:sp>
        <p:nvSpPr>
          <p:cNvPr id="24" name="Suorakulmio 23"/>
          <p:cNvSpPr/>
          <p:nvPr/>
        </p:nvSpPr>
        <p:spPr>
          <a:xfrm>
            <a:off x="1979712" y="630886"/>
            <a:ext cx="1656000" cy="288000"/>
          </a:xfrm>
          <a:prstGeom prst="rect">
            <a:avLst/>
          </a:prstGeom>
          <a:solidFill>
            <a:schemeClr val="accent4">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b="1" dirty="0" smtClean="0"/>
              <a:t>Arkkitehtuuriyhteistyö</a:t>
            </a:r>
            <a:endParaRPr lang="fi-FI" sz="900" b="1" dirty="0"/>
          </a:p>
        </p:txBody>
      </p:sp>
      <p:sp>
        <p:nvSpPr>
          <p:cNvPr id="25" name="Suorakulmio 24"/>
          <p:cNvSpPr/>
          <p:nvPr/>
        </p:nvSpPr>
        <p:spPr>
          <a:xfrm>
            <a:off x="3707904" y="630886"/>
            <a:ext cx="1656000" cy="288000"/>
          </a:xfrm>
          <a:prstGeom prst="rect">
            <a:avLst/>
          </a:prstGeom>
          <a:solidFill>
            <a:schemeClr val="accent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b="1" dirty="0" smtClean="0"/>
              <a:t>Digitaalisen turvallisuuden </a:t>
            </a:r>
          </a:p>
          <a:p>
            <a:pPr algn="ctr"/>
            <a:r>
              <a:rPr lang="fi-FI" sz="900" b="1" dirty="0" smtClean="0"/>
              <a:t>yhteistyö</a:t>
            </a:r>
            <a:endParaRPr lang="fi-FI" sz="900" b="1" dirty="0"/>
          </a:p>
        </p:txBody>
      </p:sp>
      <p:sp>
        <p:nvSpPr>
          <p:cNvPr id="26" name="Lovettu nuolenkärki 25"/>
          <p:cNvSpPr/>
          <p:nvPr/>
        </p:nvSpPr>
        <p:spPr>
          <a:xfrm>
            <a:off x="107472" y="627534"/>
            <a:ext cx="1800048" cy="288000"/>
          </a:xfrm>
          <a:prstGeom prst="chevron">
            <a:avLst>
              <a:gd name="adj" fmla="val 0"/>
            </a:avLst>
          </a:prstGeom>
          <a:solidFill>
            <a:schemeClr val="accent3"/>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b="1" dirty="0" smtClean="0"/>
              <a:t>Tiedonhallinnan ja </a:t>
            </a:r>
          </a:p>
          <a:p>
            <a:pPr algn="ctr"/>
            <a:r>
              <a:rPr lang="fi-FI" sz="900" b="1" dirty="0" smtClean="0"/>
              <a:t>palvelujen </a:t>
            </a:r>
            <a:r>
              <a:rPr lang="fi-FI" sz="900" b="1" dirty="0"/>
              <a:t>tuottamisen yhteistyö</a:t>
            </a:r>
          </a:p>
        </p:txBody>
      </p:sp>
      <p:sp>
        <p:nvSpPr>
          <p:cNvPr id="13" name="Suorakulmio 12"/>
          <p:cNvSpPr/>
          <p:nvPr/>
        </p:nvSpPr>
        <p:spPr>
          <a:xfrm>
            <a:off x="7164288" y="908830"/>
            <a:ext cx="1656000" cy="3201540"/>
          </a:xfrm>
          <a:prstGeom prst="rect">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smtClean="0">
                <a:solidFill>
                  <a:schemeClr val="tx1">
                    <a:lumMod val="65000"/>
                    <a:lumOff val="35000"/>
                  </a:schemeClr>
                </a:solidFill>
              </a:rPr>
              <a:t>Ylläpitää kokonaiskuvaan julkisen hallinnon yhteisistä ICT-palveluista ja näihin kohdistuvista kehittämissuunnitelmista</a:t>
            </a:r>
          </a:p>
          <a:p>
            <a:pPr marL="171450" indent="-171450">
              <a:buFont typeface="Arial" panose="020B0604020202020204" pitchFamily="34" charset="0"/>
              <a:buChar char="•"/>
            </a:pPr>
            <a:r>
              <a:rPr lang="fi-FI" sz="800" dirty="0" smtClean="0">
                <a:solidFill>
                  <a:schemeClr val="tx1">
                    <a:lumMod val="65000"/>
                    <a:lumOff val="35000"/>
                  </a:schemeClr>
                </a:solidFill>
              </a:rPr>
              <a:t>Muodostaa ja kehittää palvelutuotannon rooleja, järjestämistapoja ja kehittämistä ohjaavia linjauksia ja hyviä käytäntöjä</a:t>
            </a:r>
          </a:p>
          <a:p>
            <a:pPr marL="171450" indent="-171450">
              <a:buFont typeface="Arial" panose="020B0604020202020204" pitchFamily="34" charset="0"/>
              <a:buChar char="•"/>
            </a:pPr>
            <a:r>
              <a:rPr lang="fi-FI" sz="800" dirty="0" smtClean="0">
                <a:solidFill>
                  <a:schemeClr val="tx1">
                    <a:lumMod val="65000"/>
                    <a:lumOff val="35000"/>
                  </a:schemeClr>
                </a:solidFill>
              </a:rPr>
              <a:t>Käsittelee </a:t>
            </a:r>
            <a:r>
              <a:rPr lang="fi-FI" sz="800" dirty="0">
                <a:solidFill>
                  <a:schemeClr val="tx1">
                    <a:lumMod val="65000"/>
                    <a:lumOff val="35000"/>
                  </a:schemeClr>
                </a:solidFill>
              </a:rPr>
              <a:t>valmisteluvaiheessa julkisen hallinnon digitaalisiin palveluihin ja tietohallintoon vaikuttavia kehittämissuunnitelmia ja lainsäädäntöhankkeita ja arvioi niiden vaikutusta </a:t>
            </a:r>
            <a:r>
              <a:rPr lang="fi-FI" sz="800" dirty="0" smtClean="0">
                <a:solidFill>
                  <a:schemeClr val="tx1">
                    <a:lumMod val="65000"/>
                    <a:lumOff val="35000"/>
                  </a:schemeClr>
                </a:solidFill>
              </a:rPr>
              <a:t>salkkuihin</a:t>
            </a:r>
          </a:p>
          <a:p>
            <a:endParaRPr lang="fi-FI" sz="800" dirty="0" smtClean="0">
              <a:solidFill>
                <a:schemeClr val="tx1">
                  <a:lumMod val="65000"/>
                  <a:lumOff val="35000"/>
                </a:schemeClr>
              </a:solidFill>
            </a:endParaRPr>
          </a:p>
          <a:p>
            <a:r>
              <a:rPr lang="fi-FI" sz="800" b="1" dirty="0" smtClean="0">
                <a:solidFill>
                  <a:schemeClr val="tx1"/>
                </a:solidFill>
                <a:sym typeface="Wingdings" panose="05000000000000000000" pitchFamily="2" charset="2"/>
              </a:rPr>
              <a:t> tehtävät suunnitellaan tarkemmin Patu2025 ehdotuksessa</a:t>
            </a:r>
            <a:endParaRPr lang="fi-FI" sz="800" b="1" dirty="0">
              <a:solidFill>
                <a:schemeClr val="tx1"/>
              </a:solidFill>
            </a:endParaRPr>
          </a:p>
          <a:p>
            <a:pPr marL="171450" indent="-171450">
              <a:buFont typeface="Arial" panose="020B0604020202020204" pitchFamily="34" charset="0"/>
              <a:buChar char="•"/>
            </a:pPr>
            <a:endParaRPr lang="fi-FI" sz="800" dirty="0">
              <a:solidFill>
                <a:schemeClr val="tx1">
                  <a:lumMod val="65000"/>
                  <a:lumOff val="35000"/>
                </a:schemeClr>
              </a:solidFill>
            </a:endParaRPr>
          </a:p>
          <a:p>
            <a:pPr marL="171450" indent="-171450">
              <a:buFont typeface="Arial" panose="020B0604020202020204" pitchFamily="34" charset="0"/>
              <a:buChar char="•"/>
            </a:pPr>
            <a:endParaRPr lang="fi-FI" sz="800" dirty="0">
              <a:solidFill>
                <a:schemeClr val="tx1">
                  <a:lumMod val="65000"/>
                  <a:lumOff val="35000"/>
                </a:schemeClr>
              </a:solidFill>
            </a:endParaRPr>
          </a:p>
          <a:p>
            <a:r>
              <a:rPr lang="fi-FI" sz="800" dirty="0" smtClean="0">
                <a:solidFill>
                  <a:schemeClr val="tx1">
                    <a:lumMod val="65000"/>
                    <a:lumOff val="35000"/>
                  </a:schemeClr>
                </a:solidFill>
              </a:rPr>
              <a:t>   </a:t>
            </a:r>
            <a:endParaRPr lang="fi-FI" sz="800" dirty="0">
              <a:solidFill>
                <a:schemeClr val="tx1">
                  <a:lumMod val="65000"/>
                  <a:lumOff val="35000"/>
                </a:schemeClr>
              </a:solidFill>
            </a:endParaRPr>
          </a:p>
          <a:p>
            <a:pPr marL="171450" indent="-171450">
              <a:buFont typeface="Arial" panose="020B0604020202020204" pitchFamily="34" charset="0"/>
              <a:buChar char="•"/>
            </a:pPr>
            <a:endParaRPr lang="fi-FI" sz="800" dirty="0">
              <a:solidFill>
                <a:schemeClr val="tx1">
                  <a:lumMod val="65000"/>
                  <a:lumOff val="35000"/>
                </a:schemeClr>
              </a:solidFill>
            </a:endParaRPr>
          </a:p>
        </p:txBody>
      </p:sp>
      <p:sp>
        <p:nvSpPr>
          <p:cNvPr id="14" name="Suorakulmio 13"/>
          <p:cNvSpPr/>
          <p:nvPr/>
        </p:nvSpPr>
        <p:spPr>
          <a:xfrm>
            <a:off x="7164504" y="627534"/>
            <a:ext cx="1656000" cy="288000"/>
          </a:xfrm>
          <a:prstGeom prst="rect">
            <a:avLst/>
          </a:prstGeom>
          <a:solidFill>
            <a:schemeClr val="accent6">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b="1" dirty="0" smtClean="0"/>
              <a:t>Palvelutuotannon ohjauksen </a:t>
            </a:r>
          </a:p>
          <a:p>
            <a:pPr algn="ctr"/>
            <a:r>
              <a:rPr lang="fi-FI" sz="900" b="1" dirty="0" smtClean="0"/>
              <a:t>yhteistyö</a:t>
            </a:r>
            <a:endParaRPr lang="fi-FI" sz="900" b="1" dirty="0"/>
          </a:p>
        </p:txBody>
      </p:sp>
    </p:spTree>
    <p:extLst>
      <p:ext uri="{BB962C8B-B14F-4D97-AF65-F5344CB8AC3E}">
        <p14:creationId xmlns:p14="http://schemas.microsoft.com/office/powerpoint/2010/main" val="3343450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9512" y="180866"/>
            <a:ext cx="8820472" cy="518676"/>
          </a:xfrm>
        </p:spPr>
        <p:txBody>
          <a:bodyPr>
            <a:normAutofit fontScale="90000"/>
          </a:bodyPr>
          <a:lstStyle/>
          <a:p>
            <a:r>
              <a:rPr lang="fi-FI" dirty="0" smtClean="0"/>
              <a:t>Asetettujen ryhmien tehtävänä yhteisten tavoitteiden muodostaminen ja toimenpiteiden tunnistaminen</a:t>
            </a:r>
            <a:endParaRPr lang="fi-FI" b="1" dirty="0"/>
          </a:p>
        </p:txBody>
      </p:sp>
      <p:sp>
        <p:nvSpPr>
          <p:cNvPr id="4" name="Dian numeron paikkamerkki 3"/>
          <p:cNvSpPr>
            <a:spLocks noGrp="1"/>
          </p:cNvSpPr>
          <p:nvPr>
            <p:ph type="sldNum" sz="quarter" idx="12"/>
          </p:nvPr>
        </p:nvSpPr>
        <p:spPr/>
        <p:txBody>
          <a:bodyPr/>
          <a:lstStyle/>
          <a:p>
            <a:fld id="{52D72BAF-8CDA-4878-B74D-CAA2BE485765}" type="slidenum">
              <a:rPr lang="fi-FI" smtClean="0"/>
              <a:t>13</a:t>
            </a:fld>
            <a:endParaRPr lang="fi-FI"/>
          </a:p>
        </p:txBody>
      </p:sp>
      <p:sp>
        <p:nvSpPr>
          <p:cNvPr id="23" name="Suorakulmio 22"/>
          <p:cNvSpPr/>
          <p:nvPr/>
        </p:nvSpPr>
        <p:spPr>
          <a:xfrm>
            <a:off x="1475744" y="4203464"/>
            <a:ext cx="7128488" cy="456518"/>
          </a:xfrm>
          <a:prstGeom prst="rect">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2" spcCol="0" rtlCol="0" fromWordArt="0" anchor="t" anchorCtr="0" forceAA="0" compatLnSpc="1">
            <a:prstTxWarp prst="textNoShape">
              <a:avLst/>
            </a:prstTxWarp>
            <a:noAutofit/>
          </a:bodyPr>
          <a:lstStyle/>
          <a:p>
            <a:pPr algn="r"/>
            <a:r>
              <a:rPr lang="fi-FI" sz="600" dirty="0" smtClean="0">
                <a:solidFill>
                  <a:schemeClr val="tx1">
                    <a:lumMod val="65000"/>
                    <a:lumOff val="35000"/>
                  </a:schemeClr>
                </a:solidFill>
              </a:rPr>
              <a:t>SIHTEERISTÖ</a:t>
            </a:r>
          </a:p>
          <a:p>
            <a:pPr marL="171450" indent="-171450">
              <a:buFont typeface="Arial" panose="020B0604020202020204" pitchFamily="34" charset="0"/>
              <a:buChar char="•"/>
            </a:pPr>
            <a:r>
              <a:rPr lang="fi-FI" sz="600" dirty="0" smtClean="0">
                <a:solidFill>
                  <a:schemeClr val="tx1">
                    <a:lumMod val="65000"/>
                    <a:lumOff val="35000"/>
                  </a:schemeClr>
                </a:solidFill>
              </a:rPr>
              <a:t>Seuraa toimintaympäristöä työryhmien tehtäväalalta</a:t>
            </a:r>
          </a:p>
          <a:p>
            <a:pPr marL="171450" indent="-171450">
              <a:buFont typeface="Arial" panose="020B0604020202020204" pitchFamily="34" charset="0"/>
              <a:buChar char="•"/>
            </a:pPr>
            <a:r>
              <a:rPr lang="fi-FI" sz="600" dirty="0" smtClean="0">
                <a:solidFill>
                  <a:schemeClr val="tx1">
                    <a:lumMod val="65000"/>
                    <a:lumOff val="35000"/>
                  </a:schemeClr>
                </a:solidFill>
              </a:rPr>
              <a:t>Valmistelee työryhmissä käsiteltävät asiat (yhteistyössä verkostojen koordinaatioryhmä kanssa)</a:t>
            </a:r>
          </a:p>
          <a:p>
            <a:pPr marL="171450" indent="-171450">
              <a:buFont typeface="Arial" panose="020B0604020202020204" pitchFamily="34" charset="0"/>
              <a:buChar char="•"/>
            </a:pPr>
            <a:endParaRPr lang="fi-FI" sz="600" dirty="0" smtClean="0">
              <a:solidFill>
                <a:schemeClr val="tx1">
                  <a:lumMod val="65000"/>
                  <a:lumOff val="35000"/>
                </a:schemeClr>
              </a:solidFill>
            </a:endParaRPr>
          </a:p>
          <a:p>
            <a:pPr marL="171450" indent="-171450">
              <a:buFont typeface="Arial" panose="020B0604020202020204" pitchFamily="34" charset="0"/>
              <a:buChar char="•"/>
            </a:pPr>
            <a:endParaRPr lang="fi-FI" sz="600" dirty="0" smtClean="0">
              <a:solidFill>
                <a:schemeClr val="tx1">
                  <a:lumMod val="65000"/>
                  <a:lumOff val="35000"/>
                </a:schemeClr>
              </a:solidFill>
            </a:endParaRPr>
          </a:p>
          <a:p>
            <a:pPr marL="171450" indent="-171450">
              <a:buFont typeface="Arial" panose="020B0604020202020204" pitchFamily="34" charset="0"/>
              <a:buChar char="•"/>
            </a:pPr>
            <a:r>
              <a:rPr lang="fi-FI" sz="600" dirty="0" smtClean="0">
                <a:solidFill>
                  <a:schemeClr val="tx1">
                    <a:lumMod val="65000"/>
                    <a:lumOff val="35000"/>
                  </a:schemeClr>
                </a:solidFill>
              </a:rPr>
              <a:t>Valmistelee työryhmien kokoukset ja pitää kokouksista kirjaa</a:t>
            </a:r>
          </a:p>
          <a:p>
            <a:pPr marL="171450" indent="-171450">
              <a:buFont typeface="Arial" panose="020B0604020202020204" pitchFamily="34" charset="0"/>
              <a:buChar char="•"/>
            </a:pPr>
            <a:r>
              <a:rPr lang="fi-FI" sz="600" dirty="0" smtClean="0">
                <a:solidFill>
                  <a:schemeClr val="tx1">
                    <a:lumMod val="65000"/>
                    <a:lumOff val="35000"/>
                  </a:schemeClr>
                </a:solidFill>
              </a:rPr>
              <a:t>Seuraa työryhmien toimenpiteiden vaikutuksia </a:t>
            </a:r>
          </a:p>
          <a:p>
            <a:pPr marL="171450" indent="-171450">
              <a:buFont typeface="Arial" panose="020B0604020202020204" pitchFamily="34" charset="0"/>
              <a:buChar char="•"/>
            </a:pPr>
            <a:r>
              <a:rPr lang="fi-FI" sz="600" dirty="0" smtClean="0">
                <a:solidFill>
                  <a:schemeClr val="tx1">
                    <a:lumMod val="65000"/>
                    <a:lumOff val="35000"/>
                  </a:schemeClr>
                </a:solidFill>
              </a:rPr>
              <a:t>Valmistelee ja kehittää yhteistyörakenteiden toimintaa asetettujen tavoitteiden mukaisesti</a:t>
            </a:r>
            <a:endParaRPr lang="fi-FI" sz="600" dirty="0">
              <a:solidFill>
                <a:schemeClr val="tx1">
                  <a:lumMod val="65000"/>
                  <a:lumOff val="35000"/>
                </a:schemeClr>
              </a:solidFill>
            </a:endParaRPr>
          </a:p>
        </p:txBody>
      </p:sp>
      <p:sp>
        <p:nvSpPr>
          <p:cNvPr id="15" name="Suorakulmio 14"/>
          <p:cNvSpPr/>
          <p:nvPr/>
        </p:nvSpPr>
        <p:spPr>
          <a:xfrm>
            <a:off x="5796008" y="1272222"/>
            <a:ext cx="1368000" cy="2879999"/>
          </a:xfrm>
          <a:prstGeom prst="rect">
            <a:avLst/>
          </a:prstGeom>
          <a:solidFill>
            <a:srgbClr val="FFF4D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600" dirty="0" smtClean="0">
                <a:solidFill>
                  <a:schemeClr val="tx1">
                    <a:lumMod val="65000"/>
                    <a:lumOff val="35000"/>
                  </a:schemeClr>
                </a:solidFill>
              </a:rPr>
              <a:t>Ylläpitää kokonaiskuvaa valtion kehittämissalkusta sekä kuntien ja muiden julkisoikeudellisten yhteisöjen keskeisistä kehittämishankkeista</a:t>
            </a:r>
          </a:p>
          <a:p>
            <a:pPr marL="171450" indent="-171450">
              <a:buFont typeface="Arial" panose="020B0604020202020204" pitchFamily="34" charset="0"/>
              <a:buChar char="•"/>
            </a:pPr>
            <a:r>
              <a:rPr lang="fi-FI" sz="600" dirty="0">
                <a:solidFill>
                  <a:schemeClr val="tx1">
                    <a:lumMod val="65000"/>
                    <a:lumOff val="35000"/>
                  </a:schemeClr>
                </a:solidFill>
              </a:rPr>
              <a:t>Muodostaa ja ylläpitää </a:t>
            </a:r>
            <a:r>
              <a:rPr lang="fi-FI" sz="600" dirty="0" smtClean="0">
                <a:solidFill>
                  <a:schemeClr val="tx1">
                    <a:lumMod val="65000"/>
                    <a:lumOff val="35000"/>
                  </a:schemeClr>
                </a:solidFill>
              </a:rPr>
              <a:t>kehittämistä ohjaavia linjauksia ja hyviä käytäntöjä</a:t>
            </a:r>
          </a:p>
          <a:p>
            <a:pPr marL="171450" indent="-171450">
              <a:buFont typeface="Arial" panose="020B0604020202020204" pitchFamily="34" charset="0"/>
              <a:buChar char="•"/>
            </a:pPr>
            <a:r>
              <a:rPr lang="fi-FI" sz="600" dirty="0">
                <a:solidFill>
                  <a:schemeClr val="tx1">
                    <a:lumMod val="65000"/>
                    <a:lumOff val="35000"/>
                  </a:schemeClr>
                </a:solidFill>
              </a:rPr>
              <a:t>Käsittelee valmisteluvaiheessa </a:t>
            </a:r>
            <a:r>
              <a:rPr lang="fi-FI" sz="600" dirty="0" smtClean="0">
                <a:solidFill>
                  <a:schemeClr val="tx1">
                    <a:lumMod val="65000"/>
                    <a:lumOff val="35000"/>
                  </a:schemeClr>
                </a:solidFill>
              </a:rPr>
              <a:t>valtionhallintoon hallinnon </a:t>
            </a:r>
            <a:r>
              <a:rPr lang="fi-FI" sz="600" dirty="0">
                <a:solidFill>
                  <a:schemeClr val="tx1">
                    <a:lumMod val="65000"/>
                    <a:lumOff val="35000"/>
                  </a:schemeClr>
                </a:solidFill>
              </a:rPr>
              <a:t>digitaalisiin palveluihin ja tietohallintoon vaikuttavia kehittämissuunnitelmia ja lainsäädäntöhankkeita ja arvioi niiden vaikutusta </a:t>
            </a:r>
            <a:r>
              <a:rPr lang="fi-FI" sz="600" dirty="0" smtClean="0">
                <a:solidFill>
                  <a:schemeClr val="tx1">
                    <a:lumMod val="65000"/>
                    <a:lumOff val="35000"/>
                  </a:schemeClr>
                </a:solidFill>
              </a:rPr>
              <a:t>salkkuihin</a:t>
            </a:r>
          </a:p>
          <a:p>
            <a:pPr marL="171450" indent="-171450">
              <a:buFont typeface="Arial" panose="020B0604020202020204" pitchFamily="34" charset="0"/>
              <a:buChar char="•"/>
            </a:pPr>
            <a:r>
              <a:rPr lang="fi-FI" sz="600" dirty="0" smtClean="0">
                <a:solidFill>
                  <a:schemeClr val="tx1">
                    <a:lumMod val="65000"/>
                    <a:lumOff val="35000"/>
                  </a:schemeClr>
                </a:solidFill>
              </a:rPr>
              <a:t>Arvioi valtionhallinnon kehittämistyöllä aikaan saatavaa kustannuskehitystä ja </a:t>
            </a:r>
            <a:r>
              <a:rPr lang="fi-FI" sz="600" dirty="0">
                <a:solidFill>
                  <a:schemeClr val="tx1">
                    <a:lumMod val="65000"/>
                    <a:lumOff val="35000"/>
                  </a:schemeClr>
                </a:solidFill>
              </a:rPr>
              <a:t>vaikuttavuutta </a:t>
            </a:r>
          </a:p>
          <a:p>
            <a:pPr marL="171450" indent="-171450">
              <a:buFont typeface="Arial" panose="020B0604020202020204" pitchFamily="34" charset="0"/>
              <a:buChar char="•"/>
            </a:pPr>
            <a:endParaRPr lang="fi-FI" sz="600" dirty="0">
              <a:solidFill>
                <a:schemeClr val="tx1">
                  <a:lumMod val="65000"/>
                  <a:lumOff val="35000"/>
                </a:schemeClr>
              </a:solidFill>
            </a:endParaRPr>
          </a:p>
          <a:p>
            <a:r>
              <a:rPr lang="fi-FI" sz="600" dirty="0" smtClean="0">
                <a:solidFill>
                  <a:schemeClr val="tx1">
                    <a:lumMod val="65000"/>
                    <a:lumOff val="35000"/>
                  </a:schemeClr>
                </a:solidFill>
              </a:rPr>
              <a:t>   </a:t>
            </a:r>
            <a:endParaRPr lang="fi-FI" sz="600" dirty="0">
              <a:solidFill>
                <a:schemeClr val="tx1">
                  <a:lumMod val="65000"/>
                  <a:lumOff val="35000"/>
                </a:schemeClr>
              </a:solidFill>
            </a:endParaRPr>
          </a:p>
          <a:p>
            <a:pPr marL="171450" indent="-171450">
              <a:buFont typeface="Arial" panose="020B0604020202020204" pitchFamily="34" charset="0"/>
              <a:buChar char="•"/>
            </a:pPr>
            <a:endParaRPr lang="fi-FI" sz="600" dirty="0">
              <a:solidFill>
                <a:schemeClr val="tx1">
                  <a:lumMod val="65000"/>
                  <a:lumOff val="35000"/>
                </a:schemeClr>
              </a:solidFill>
            </a:endParaRPr>
          </a:p>
        </p:txBody>
      </p:sp>
      <p:sp>
        <p:nvSpPr>
          <p:cNvPr id="16" name="Suorakulmio 15"/>
          <p:cNvSpPr/>
          <p:nvPr/>
        </p:nvSpPr>
        <p:spPr>
          <a:xfrm>
            <a:off x="4356064" y="1272222"/>
            <a:ext cx="1368000" cy="2879999"/>
          </a:xfrm>
          <a:prstGeom prst="rect">
            <a:avLst/>
          </a:prstGeom>
          <a:solidFill>
            <a:srgbClr val="F7EDF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600" dirty="0">
                <a:solidFill>
                  <a:schemeClr val="tx1">
                    <a:lumMod val="65000"/>
                    <a:lumOff val="35000"/>
                  </a:schemeClr>
                </a:solidFill>
              </a:rPr>
              <a:t>Ylläpitää kokonaiskuvaa julkisen hallinnon digitaalisesta  turvallisuudesta</a:t>
            </a:r>
          </a:p>
          <a:p>
            <a:pPr marL="171450" indent="-171450">
              <a:buFont typeface="Arial" panose="020B0604020202020204" pitchFamily="34" charset="0"/>
              <a:buChar char="•"/>
            </a:pPr>
            <a:r>
              <a:rPr lang="fi-FI" sz="600" dirty="0">
                <a:solidFill>
                  <a:schemeClr val="tx1">
                    <a:lumMod val="65000"/>
                    <a:lumOff val="35000"/>
                  </a:schemeClr>
                </a:solidFill>
              </a:rPr>
              <a:t>Muodostaa ja ylläpitää julkisen hallinnon digitaalisen turvallisuuden linjauksia ja hyviä käytäntöjä</a:t>
            </a:r>
          </a:p>
          <a:p>
            <a:pPr marL="171450" indent="-171450">
              <a:buFont typeface="Arial" panose="020B0604020202020204" pitchFamily="34" charset="0"/>
              <a:buChar char="•"/>
            </a:pPr>
            <a:r>
              <a:rPr lang="fi-FI" sz="600" dirty="0">
                <a:solidFill>
                  <a:schemeClr val="tx1">
                    <a:lumMod val="65000"/>
                    <a:lumOff val="35000"/>
                  </a:schemeClr>
                </a:solidFill>
              </a:rPr>
              <a:t>Käsittelee valmisteluvaiheessa julkisen hallinnon digitaalisiin palveluihin ja tietohallintoon vaikuttavia kehittämissuunnitelmia ja lainsäädäntöhankkeita ja arvioi niiden vaikutusta turvallisuutta koskeviin linjauksiin</a:t>
            </a:r>
          </a:p>
          <a:p>
            <a:pPr marL="171450" indent="-171450">
              <a:buFont typeface="Arial" panose="020B0604020202020204" pitchFamily="34" charset="0"/>
              <a:buChar char="•"/>
            </a:pPr>
            <a:endParaRPr lang="fi-FI" sz="600" dirty="0">
              <a:solidFill>
                <a:schemeClr val="tx1">
                  <a:lumMod val="65000"/>
                  <a:lumOff val="35000"/>
                </a:schemeClr>
              </a:solidFill>
            </a:endParaRPr>
          </a:p>
        </p:txBody>
      </p:sp>
      <p:sp>
        <p:nvSpPr>
          <p:cNvPr id="17" name="Suorakulmio 16"/>
          <p:cNvSpPr/>
          <p:nvPr/>
        </p:nvSpPr>
        <p:spPr>
          <a:xfrm>
            <a:off x="2915904" y="1272222"/>
            <a:ext cx="1368000" cy="2879999"/>
          </a:xfrm>
          <a:prstGeom prst="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600" dirty="0" smtClean="0">
                <a:solidFill>
                  <a:schemeClr val="tx1">
                    <a:lumMod val="65000"/>
                    <a:lumOff val="35000"/>
                  </a:schemeClr>
                </a:solidFill>
              </a:rPr>
              <a:t>Ylläpitää kokonaiskuvaa julkisen hallinnon organisaatioiden, palvelujen, toiminnan, tietojen ja tietovarantojen sekä tietojärjestelmien muodostamasta kokonaisuudesta</a:t>
            </a:r>
          </a:p>
          <a:p>
            <a:pPr marL="171450" indent="-171450">
              <a:buFont typeface="Arial" panose="020B0604020202020204" pitchFamily="34" charset="0"/>
              <a:buChar char="•"/>
            </a:pPr>
            <a:r>
              <a:rPr lang="fi-FI" sz="600" b="1" dirty="0" smtClean="0">
                <a:solidFill>
                  <a:srgbClr val="FF0000"/>
                </a:solidFill>
              </a:rPr>
              <a:t>Ylläpitää julkisen hallinnon tiedonhallintakarttaa</a:t>
            </a:r>
          </a:p>
          <a:p>
            <a:pPr marL="171450" indent="-171450">
              <a:buFont typeface="Arial" panose="020B0604020202020204" pitchFamily="34" charset="0"/>
              <a:buChar char="•"/>
            </a:pPr>
            <a:r>
              <a:rPr lang="fi-FI" sz="600" b="1" dirty="0" smtClean="0">
                <a:solidFill>
                  <a:srgbClr val="FF0000"/>
                </a:solidFill>
              </a:rPr>
              <a:t>Muodostaa ja ylläpitää julkisen hallinnon yhteentoimivuutta edistäviä linjauksia ja hyviä käytäntöjä</a:t>
            </a:r>
          </a:p>
          <a:p>
            <a:pPr marL="171450" indent="-171450">
              <a:buFont typeface="Arial" panose="020B0604020202020204" pitchFamily="34" charset="0"/>
              <a:buChar char="•"/>
            </a:pPr>
            <a:r>
              <a:rPr lang="fi-FI" sz="600" dirty="0" smtClean="0">
                <a:solidFill>
                  <a:schemeClr val="tx1">
                    <a:lumMod val="65000"/>
                    <a:lumOff val="35000"/>
                  </a:schemeClr>
                </a:solidFill>
              </a:rPr>
              <a:t>Käsittelee </a:t>
            </a:r>
            <a:r>
              <a:rPr lang="fi-FI" sz="600" dirty="0">
                <a:solidFill>
                  <a:schemeClr val="tx1">
                    <a:lumMod val="65000"/>
                    <a:lumOff val="35000"/>
                  </a:schemeClr>
                </a:solidFill>
              </a:rPr>
              <a:t>valmisteluvaiheessa julkisen hallinnon digitaalisiin palveluihin ja tietohallintoon vaikuttavia kehittämissuunnitelmia ja </a:t>
            </a:r>
            <a:r>
              <a:rPr lang="fi-FI" sz="600" dirty="0" smtClean="0">
                <a:solidFill>
                  <a:schemeClr val="tx1">
                    <a:lumMod val="65000"/>
                    <a:lumOff val="35000"/>
                  </a:schemeClr>
                </a:solidFill>
              </a:rPr>
              <a:t>lainsäädäntöhankkeita ja arvioi niiden vaikutusta arkkitehtuuriin</a:t>
            </a:r>
          </a:p>
          <a:p>
            <a:pPr marL="171450" indent="-171450">
              <a:buFont typeface="Arial" panose="020B0604020202020204" pitchFamily="34" charset="0"/>
              <a:buChar char="•"/>
            </a:pPr>
            <a:endParaRPr lang="fi-FI" sz="600" dirty="0">
              <a:solidFill>
                <a:schemeClr val="tx1">
                  <a:lumMod val="65000"/>
                  <a:lumOff val="35000"/>
                </a:schemeClr>
              </a:solidFill>
            </a:endParaRPr>
          </a:p>
        </p:txBody>
      </p:sp>
      <p:sp>
        <p:nvSpPr>
          <p:cNvPr id="18" name="Suorakulmio 17"/>
          <p:cNvSpPr/>
          <p:nvPr/>
        </p:nvSpPr>
        <p:spPr>
          <a:xfrm>
            <a:off x="1475744" y="1272221"/>
            <a:ext cx="1368000" cy="2880000"/>
          </a:xfrm>
          <a:prstGeom prst="rect">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600" b="1" dirty="0">
                <a:solidFill>
                  <a:srgbClr val="FF0000"/>
                </a:solidFill>
              </a:rPr>
              <a:t>Ylläpitää yhteistä tavoitetilaan julkisen hallinnon tiedonhallinnan järjestämisestä ja palvelujen tuotannosta</a:t>
            </a:r>
            <a:r>
              <a:rPr lang="fi-FI" sz="600" dirty="0">
                <a:solidFill>
                  <a:schemeClr val="tx1">
                    <a:lumMod val="65000"/>
                    <a:lumOff val="35000"/>
                  </a:schemeClr>
                </a:solidFill>
              </a:rPr>
              <a:t> </a:t>
            </a:r>
          </a:p>
          <a:p>
            <a:pPr marL="171450" indent="-171450">
              <a:buFont typeface="Arial" panose="020B0604020202020204" pitchFamily="34" charset="0"/>
              <a:buChar char="•"/>
            </a:pPr>
            <a:r>
              <a:rPr lang="fi-FI" sz="600" dirty="0" smtClean="0">
                <a:solidFill>
                  <a:schemeClr val="tx1">
                    <a:lumMod val="65000"/>
                    <a:lumOff val="35000"/>
                  </a:schemeClr>
                </a:solidFill>
              </a:rPr>
              <a:t>Käsittelee </a:t>
            </a:r>
            <a:r>
              <a:rPr lang="fi-FI" sz="600" dirty="0">
                <a:solidFill>
                  <a:schemeClr val="tx1">
                    <a:lumMod val="65000"/>
                    <a:lumOff val="35000"/>
                  </a:schemeClr>
                </a:solidFill>
              </a:rPr>
              <a:t>valmisteluvaiheessa julkisen hallinnon digitaalisiin palveluihin ja tietohallintoon </a:t>
            </a:r>
            <a:r>
              <a:rPr lang="fi-FI" sz="600" dirty="0" smtClean="0">
                <a:solidFill>
                  <a:schemeClr val="tx1">
                    <a:lumMod val="65000"/>
                    <a:lumOff val="35000"/>
                  </a:schemeClr>
                </a:solidFill>
              </a:rPr>
              <a:t>vaikuttavia lainsäädäntöhankkeita ja hallituksen esityksiä</a:t>
            </a:r>
          </a:p>
          <a:p>
            <a:pPr marL="171450" indent="-171450">
              <a:buFont typeface="Arial" panose="020B0604020202020204" pitchFamily="34" charset="0"/>
              <a:buChar char="•"/>
            </a:pPr>
            <a:r>
              <a:rPr lang="fi-FI" sz="600" dirty="0" smtClean="0">
                <a:solidFill>
                  <a:schemeClr val="tx1">
                    <a:lumMod val="65000"/>
                    <a:lumOff val="35000"/>
                  </a:schemeClr>
                </a:solidFill>
              </a:rPr>
              <a:t>Käsittelee </a:t>
            </a:r>
            <a:r>
              <a:rPr lang="fi-FI" sz="600" dirty="0">
                <a:solidFill>
                  <a:schemeClr val="tx1">
                    <a:lumMod val="65000"/>
                    <a:lumOff val="35000"/>
                  </a:schemeClr>
                </a:solidFill>
              </a:rPr>
              <a:t>julkisen hallinnon digitaalisiin palveluihin ja tietohallintoon vaikuttavia kehittämissuunnitelmia ja </a:t>
            </a:r>
            <a:r>
              <a:rPr lang="fi-FI" sz="600" dirty="0" smtClean="0">
                <a:solidFill>
                  <a:schemeClr val="tx1">
                    <a:lumMod val="65000"/>
                    <a:lumOff val="35000"/>
                  </a:schemeClr>
                </a:solidFill>
              </a:rPr>
              <a:t>hankkeita</a:t>
            </a:r>
          </a:p>
          <a:p>
            <a:pPr marL="171450" indent="-171450">
              <a:buFont typeface="Arial" panose="020B0604020202020204" pitchFamily="34" charset="0"/>
              <a:buChar char="•"/>
            </a:pPr>
            <a:r>
              <a:rPr lang="fi-FI" sz="600" dirty="0" smtClean="0">
                <a:solidFill>
                  <a:schemeClr val="tx1">
                    <a:lumMod val="65000"/>
                    <a:lumOff val="35000"/>
                  </a:schemeClr>
                </a:solidFill>
              </a:rPr>
              <a:t>Seuraa </a:t>
            </a:r>
            <a:r>
              <a:rPr lang="fi-FI" sz="600" dirty="0">
                <a:solidFill>
                  <a:schemeClr val="tx1">
                    <a:lumMod val="65000"/>
                    <a:lumOff val="35000"/>
                  </a:schemeClr>
                </a:solidFill>
              </a:rPr>
              <a:t>julkisen hallinnon ICT-toiminnan edistymistä ja kustannuskehitystä sekä vaikuttavuutta </a:t>
            </a:r>
            <a:endParaRPr lang="fi-FI" sz="600" dirty="0" smtClean="0">
              <a:solidFill>
                <a:schemeClr val="tx1">
                  <a:lumMod val="65000"/>
                  <a:lumOff val="35000"/>
                </a:schemeClr>
              </a:solidFill>
            </a:endParaRPr>
          </a:p>
          <a:p>
            <a:pPr marL="171450" indent="-171450">
              <a:buFont typeface="Arial" panose="020B0604020202020204" pitchFamily="34" charset="0"/>
              <a:buChar char="•"/>
            </a:pPr>
            <a:r>
              <a:rPr lang="fi-FI" sz="600" dirty="0" smtClean="0">
                <a:solidFill>
                  <a:schemeClr val="tx1">
                    <a:lumMod val="65000"/>
                    <a:lumOff val="35000"/>
                  </a:schemeClr>
                </a:solidFill>
              </a:rPr>
              <a:t>Hyväksyy arkkitehtuuri-, tietoturvallisuus- ja kehittämisen ja palvelutuotannon yhteistyön toimintasuunnitelmat linjausten ja hyvien käytäntöjen tuottamisesta ja arvioi suunnitelmien toteutumisen</a:t>
            </a:r>
            <a:endParaRPr lang="fi-FI" sz="600" dirty="0">
              <a:solidFill>
                <a:schemeClr val="tx1">
                  <a:lumMod val="65000"/>
                  <a:lumOff val="35000"/>
                </a:schemeClr>
              </a:solidFill>
            </a:endParaRPr>
          </a:p>
        </p:txBody>
      </p:sp>
      <p:sp>
        <p:nvSpPr>
          <p:cNvPr id="22" name="Suorakulmio 21"/>
          <p:cNvSpPr/>
          <p:nvPr/>
        </p:nvSpPr>
        <p:spPr>
          <a:xfrm>
            <a:off x="5796224" y="990926"/>
            <a:ext cx="1368000" cy="288000"/>
          </a:xfrm>
          <a:prstGeom prst="rect">
            <a:avLst/>
          </a:prstGeom>
          <a:solidFill>
            <a:srgbClr val="FF99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Kehittämisen ohjauksen </a:t>
            </a:r>
          </a:p>
          <a:p>
            <a:pPr algn="ctr"/>
            <a:r>
              <a:rPr lang="fi-FI" sz="700" b="1" dirty="0" smtClean="0"/>
              <a:t>yhteistyö</a:t>
            </a:r>
            <a:endParaRPr lang="fi-FI" sz="700" b="1" dirty="0"/>
          </a:p>
        </p:txBody>
      </p:sp>
      <p:sp>
        <p:nvSpPr>
          <p:cNvPr id="24" name="Suorakulmio 23"/>
          <p:cNvSpPr/>
          <p:nvPr/>
        </p:nvSpPr>
        <p:spPr>
          <a:xfrm>
            <a:off x="2915904" y="990926"/>
            <a:ext cx="1368000" cy="288000"/>
          </a:xfrm>
          <a:prstGeom prst="rect">
            <a:avLst/>
          </a:prstGeom>
          <a:solidFill>
            <a:schemeClr val="accent4">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Arkkitehtuuriyhteistyö</a:t>
            </a:r>
            <a:endParaRPr lang="fi-FI" sz="700" b="1" dirty="0"/>
          </a:p>
        </p:txBody>
      </p:sp>
      <p:sp>
        <p:nvSpPr>
          <p:cNvPr id="25" name="Suorakulmio 24"/>
          <p:cNvSpPr/>
          <p:nvPr/>
        </p:nvSpPr>
        <p:spPr>
          <a:xfrm>
            <a:off x="4356064" y="990926"/>
            <a:ext cx="1368000" cy="288000"/>
          </a:xfrm>
          <a:prstGeom prst="rect">
            <a:avLst/>
          </a:prstGeom>
          <a:solidFill>
            <a:schemeClr val="accent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Digitaalinen turvallisuus</a:t>
            </a:r>
            <a:endParaRPr lang="fi-FI" sz="700" b="1" dirty="0"/>
          </a:p>
        </p:txBody>
      </p:sp>
      <p:sp>
        <p:nvSpPr>
          <p:cNvPr id="26" name="Lovettu nuolenkärki 25"/>
          <p:cNvSpPr/>
          <p:nvPr/>
        </p:nvSpPr>
        <p:spPr>
          <a:xfrm>
            <a:off x="1475808" y="987574"/>
            <a:ext cx="1368000" cy="288000"/>
          </a:xfrm>
          <a:prstGeom prst="chevron">
            <a:avLst>
              <a:gd name="adj" fmla="val 0"/>
            </a:avLst>
          </a:prstGeom>
          <a:solidFill>
            <a:schemeClr val="accent3"/>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Tiedonhallinnan ja </a:t>
            </a:r>
          </a:p>
          <a:p>
            <a:pPr algn="ctr"/>
            <a:r>
              <a:rPr lang="fi-FI" sz="700" b="1" dirty="0" smtClean="0"/>
              <a:t>palvelujen </a:t>
            </a:r>
            <a:r>
              <a:rPr lang="fi-FI" sz="700" b="1" dirty="0"/>
              <a:t>tuottamisen yhteistyö</a:t>
            </a:r>
          </a:p>
        </p:txBody>
      </p:sp>
      <p:sp>
        <p:nvSpPr>
          <p:cNvPr id="13" name="Suorakulmio 12"/>
          <p:cNvSpPr/>
          <p:nvPr/>
        </p:nvSpPr>
        <p:spPr>
          <a:xfrm>
            <a:off x="7236232" y="1268870"/>
            <a:ext cx="1368000" cy="2883351"/>
          </a:xfrm>
          <a:prstGeom prst="rect">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600" dirty="0" smtClean="0">
                <a:solidFill>
                  <a:schemeClr val="tx1">
                    <a:lumMod val="65000"/>
                    <a:lumOff val="35000"/>
                  </a:schemeClr>
                </a:solidFill>
              </a:rPr>
              <a:t>Ylläpitää kokonaiskuvaan julkisen hallinnon yhteisistä ICT-palveluista ja näihin kohdistuvista kehittämissuunnitelmista</a:t>
            </a:r>
          </a:p>
          <a:p>
            <a:pPr marL="171450" indent="-171450">
              <a:buFont typeface="Arial" panose="020B0604020202020204" pitchFamily="34" charset="0"/>
              <a:buChar char="•"/>
            </a:pPr>
            <a:r>
              <a:rPr lang="fi-FI" sz="600" dirty="0" smtClean="0">
                <a:solidFill>
                  <a:schemeClr val="tx1">
                    <a:lumMod val="65000"/>
                    <a:lumOff val="35000"/>
                  </a:schemeClr>
                </a:solidFill>
              </a:rPr>
              <a:t>Muodostaa ja kehittää palvelutuotannon rooleja, järjestämistapoja ja kehittämistä ohjaavia linjauksia ja hyviä käytäntöjä</a:t>
            </a:r>
          </a:p>
          <a:p>
            <a:pPr marL="171450" indent="-171450">
              <a:buFont typeface="Arial" panose="020B0604020202020204" pitchFamily="34" charset="0"/>
              <a:buChar char="•"/>
            </a:pPr>
            <a:r>
              <a:rPr lang="fi-FI" sz="600" dirty="0" smtClean="0">
                <a:solidFill>
                  <a:schemeClr val="tx1">
                    <a:lumMod val="65000"/>
                    <a:lumOff val="35000"/>
                  </a:schemeClr>
                </a:solidFill>
              </a:rPr>
              <a:t>Käsittelee </a:t>
            </a:r>
            <a:r>
              <a:rPr lang="fi-FI" sz="600" dirty="0">
                <a:solidFill>
                  <a:schemeClr val="tx1">
                    <a:lumMod val="65000"/>
                    <a:lumOff val="35000"/>
                  </a:schemeClr>
                </a:solidFill>
              </a:rPr>
              <a:t>valmisteluvaiheessa julkisen hallinnon digitaalisiin palveluihin ja tietohallintoon vaikuttavia kehittämissuunnitelmia ja lainsäädäntöhankkeita ja arvioi niiden vaikutusta salkkuihin</a:t>
            </a:r>
          </a:p>
          <a:p>
            <a:pPr marL="171450" indent="-171450">
              <a:buFont typeface="Arial" panose="020B0604020202020204" pitchFamily="34" charset="0"/>
              <a:buChar char="•"/>
            </a:pPr>
            <a:endParaRPr lang="fi-FI" sz="600" dirty="0" smtClean="0">
              <a:solidFill>
                <a:schemeClr val="tx1">
                  <a:lumMod val="65000"/>
                  <a:lumOff val="35000"/>
                </a:schemeClr>
              </a:solidFill>
            </a:endParaRPr>
          </a:p>
          <a:p>
            <a:pPr marL="171450" indent="-171450">
              <a:buFont typeface="Arial" panose="020B0604020202020204" pitchFamily="34" charset="0"/>
              <a:buChar char="•"/>
            </a:pPr>
            <a:r>
              <a:rPr lang="fi-FI" sz="600" b="1" dirty="0">
                <a:solidFill>
                  <a:srgbClr val="FF0000"/>
                </a:solidFill>
                <a:sym typeface="Wingdings" panose="05000000000000000000" pitchFamily="2" charset="2"/>
              </a:rPr>
              <a:t> tehtävät suunnitellaan tarkemmin Patu2025 ehdotuksessa</a:t>
            </a:r>
            <a:endParaRPr lang="fi-FI" sz="600" b="1" dirty="0">
              <a:solidFill>
                <a:srgbClr val="FF0000"/>
              </a:solidFill>
            </a:endParaRPr>
          </a:p>
          <a:p>
            <a:pPr marL="171450" indent="-171450">
              <a:buFont typeface="Arial" panose="020B0604020202020204" pitchFamily="34" charset="0"/>
              <a:buChar char="•"/>
            </a:pPr>
            <a:endParaRPr lang="fi-FI" sz="600" dirty="0">
              <a:solidFill>
                <a:schemeClr val="tx1">
                  <a:lumMod val="65000"/>
                  <a:lumOff val="35000"/>
                </a:schemeClr>
              </a:solidFill>
            </a:endParaRPr>
          </a:p>
          <a:p>
            <a:pPr marL="171450" indent="-171450">
              <a:buFont typeface="Arial" panose="020B0604020202020204" pitchFamily="34" charset="0"/>
              <a:buChar char="•"/>
            </a:pPr>
            <a:endParaRPr lang="fi-FI" sz="600" dirty="0">
              <a:solidFill>
                <a:schemeClr val="tx1">
                  <a:lumMod val="65000"/>
                  <a:lumOff val="35000"/>
                </a:schemeClr>
              </a:solidFill>
            </a:endParaRPr>
          </a:p>
          <a:p>
            <a:r>
              <a:rPr lang="fi-FI" sz="600" dirty="0" smtClean="0">
                <a:solidFill>
                  <a:schemeClr val="tx1">
                    <a:lumMod val="65000"/>
                    <a:lumOff val="35000"/>
                  </a:schemeClr>
                </a:solidFill>
              </a:rPr>
              <a:t>   </a:t>
            </a:r>
            <a:endParaRPr lang="fi-FI" sz="600" dirty="0">
              <a:solidFill>
                <a:schemeClr val="tx1">
                  <a:lumMod val="65000"/>
                  <a:lumOff val="35000"/>
                </a:schemeClr>
              </a:solidFill>
            </a:endParaRPr>
          </a:p>
          <a:p>
            <a:pPr marL="171450" indent="-171450">
              <a:buFont typeface="Arial" panose="020B0604020202020204" pitchFamily="34" charset="0"/>
              <a:buChar char="•"/>
            </a:pPr>
            <a:endParaRPr lang="fi-FI" sz="600" dirty="0">
              <a:solidFill>
                <a:schemeClr val="tx1">
                  <a:lumMod val="65000"/>
                  <a:lumOff val="35000"/>
                </a:schemeClr>
              </a:solidFill>
            </a:endParaRPr>
          </a:p>
        </p:txBody>
      </p:sp>
      <p:sp>
        <p:nvSpPr>
          <p:cNvPr id="14" name="Suorakulmio 13"/>
          <p:cNvSpPr/>
          <p:nvPr/>
        </p:nvSpPr>
        <p:spPr>
          <a:xfrm>
            <a:off x="7236448" y="987574"/>
            <a:ext cx="1368000" cy="288000"/>
          </a:xfrm>
          <a:prstGeom prst="rect">
            <a:avLst/>
          </a:prstGeom>
          <a:solidFill>
            <a:schemeClr val="accent6">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Palvelutuotannon ohjauksen </a:t>
            </a:r>
          </a:p>
          <a:p>
            <a:pPr algn="ctr"/>
            <a:r>
              <a:rPr lang="fi-FI" sz="700" b="1" dirty="0" smtClean="0"/>
              <a:t>yhteistyö</a:t>
            </a:r>
            <a:endParaRPr lang="fi-FI" sz="700" b="1" dirty="0"/>
          </a:p>
        </p:txBody>
      </p:sp>
      <p:sp>
        <p:nvSpPr>
          <p:cNvPr id="28" name="Lovettu nuolenkärki 27"/>
          <p:cNvSpPr/>
          <p:nvPr/>
        </p:nvSpPr>
        <p:spPr>
          <a:xfrm>
            <a:off x="179512" y="2931822"/>
            <a:ext cx="1079968" cy="288000"/>
          </a:xfrm>
          <a:prstGeom prst="chevron">
            <a:avLst>
              <a:gd name="adj" fmla="val 0"/>
            </a:avLst>
          </a:prstGeom>
          <a:solidFill>
            <a:schemeClr val="tx2">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Tiedonhallinnan</a:t>
            </a:r>
          </a:p>
          <a:p>
            <a:pPr algn="ctr"/>
            <a:r>
              <a:rPr lang="fi-FI" sz="700" b="1" dirty="0" smtClean="0"/>
              <a:t>ohjaus </a:t>
            </a:r>
          </a:p>
        </p:txBody>
      </p:sp>
      <p:sp>
        <p:nvSpPr>
          <p:cNvPr id="31" name="Lovettu nuolenkärki 30"/>
          <p:cNvSpPr/>
          <p:nvPr/>
        </p:nvSpPr>
        <p:spPr>
          <a:xfrm>
            <a:off x="179512" y="3219854"/>
            <a:ext cx="1079968" cy="288000"/>
          </a:xfrm>
          <a:prstGeom prst="chevron">
            <a:avLst>
              <a:gd name="adj" fmla="val 0"/>
            </a:avLst>
          </a:prstGeom>
          <a:solidFill>
            <a:schemeClr val="tx2">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Yhteisen kehittämisen</a:t>
            </a:r>
          </a:p>
          <a:p>
            <a:pPr algn="ctr"/>
            <a:r>
              <a:rPr lang="fi-FI" sz="700" b="1" dirty="0" smtClean="0"/>
              <a:t>ohjaus </a:t>
            </a:r>
          </a:p>
        </p:txBody>
      </p:sp>
      <p:sp>
        <p:nvSpPr>
          <p:cNvPr id="32" name="Lovettu nuolenkärki 31"/>
          <p:cNvSpPr/>
          <p:nvPr/>
        </p:nvSpPr>
        <p:spPr>
          <a:xfrm>
            <a:off x="179512" y="1491662"/>
            <a:ext cx="1079968" cy="288000"/>
          </a:xfrm>
          <a:prstGeom prst="chevron">
            <a:avLst>
              <a:gd name="adj" fmla="val 0"/>
            </a:avLst>
          </a:prstGeom>
          <a:solidFill>
            <a:schemeClr val="tx2">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Tavoitteet</a:t>
            </a:r>
          </a:p>
        </p:txBody>
      </p:sp>
      <p:sp>
        <p:nvSpPr>
          <p:cNvPr id="33" name="Lovettu nuolenkärki 32"/>
          <p:cNvSpPr/>
          <p:nvPr/>
        </p:nvSpPr>
        <p:spPr>
          <a:xfrm>
            <a:off x="179512" y="1779694"/>
            <a:ext cx="1079968" cy="288000"/>
          </a:xfrm>
          <a:prstGeom prst="chevron">
            <a:avLst>
              <a:gd name="adj" fmla="val 0"/>
            </a:avLst>
          </a:prstGeom>
          <a:solidFill>
            <a:schemeClr val="tx2">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Kehitystarpeet</a:t>
            </a:r>
          </a:p>
        </p:txBody>
      </p:sp>
      <p:sp>
        <p:nvSpPr>
          <p:cNvPr id="34" name="Lovettu nuolenkärki 33"/>
          <p:cNvSpPr/>
          <p:nvPr/>
        </p:nvSpPr>
        <p:spPr>
          <a:xfrm>
            <a:off x="179512" y="2067726"/>
            <a:ext cx="1079968" cy="288000"/>
          </a:xfrm>
          <a:prstGeom prst="chevron">
            <a:avLst>
              <a:gd name="adj" fmla="val 0"/>
            </a:avLst>
          </a:prstGeom>
          <a:solidFill>
            <a:schemeClr val="tx2">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Toimintaympäristön </a:t>
            </a:r>
          </a:p>
          <a:p>
            <a:pPr algn="ctr"/>
            <a:r>
              <a:rPr lang="fi-FI" sz="700" b="1" dirty="0" smtClean="0"/>
              <a:t>muutokset</a:t>
            </a:r>
          </a:p>
        </p:txBody>
      </p:sp>
      <p:sp>
        <p:nvSpPr>
          <p:cNvPr id="6" name="U-käännösnuoli 5"/>
          <p:cNvSpPr/>
          <p:nvPr/>
        </p:nvSpPr>
        <p:spPr>
          <a:xfrm rot="5400000">
            <a:off x="3833532" y="-722230"/>
            <a:ext cx="2088232" cy="6948000"/>
          </a:xfrm>
          <a:prstGeom prst="uturnArrow">
            <a:avLst>
              <a:gd name="adj1" fmla="val 21276"/>
              <a:gd name="adj2" fmla="val 18483"/>
              <a:gd name="adj3" fmla="val 22672"/>
              <a:gd name="adj4" fmla="val 44271"/>
              <a:gd name="adj5" fmla="val 100000"/>
            </a:avLst>
          </a:prstGeom>
          <a:solidFill>
            <a:schemeClr val="accent4">
              <a:lumMod val="75000"/>
              <a:alpha val="49000"/>
            </a:schemeClr>
          </a:solidFill>
          <a:ln>
            <a:solidFill>
              <a:schemeClr val="accent4">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200">
              <a:solidFill>
                <a:schemeClr val="bg1"/>
              </a:solidFill>
              <a:effectLst>
                <a:outerShdw blurRad="38100" dist="38100" dir="2700000" algn="tl">
                  <a:srgbClr val="000000">
                    <a:alpha val="43137"/>
                  </a:srgbClr>
                </a:outerShdw>
              </a:effectLst>
            </a:endParaRPr>
          </a:p>
        </p:txBody>
      </p:sp>
      <p:sp>
        <p:nvSpPr>
          <p:cNvPr id="29" name="Lovettu nuolenkärki 28"/>
          <p:cNvSpPr/>
          <p:nvPr/>
        </p:nvSpPr>
        <p:spPr>
          <a:xfrm>
            <a:off x="179512" y="3507886"/>
            <a:ext cx="1079968" cy="288000"/>
          </a:xfrm>
          <a:prstGeom prst="chevron">
            <a:avLst>
              <a:gd name="adj" fmla="val 0"/>
            </a:avLst>
          </a:prstGeom>
          <a:solidFill>
            <a:schemeClr val="tx2">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Yhteisten palvelujen ja</a:t>
            </a:r>
          </a:p>
          <a:p>
            <a:pPr algn="ctr"/>
            <a:r>
              <a:rPr lang="fi-FI" sz="700" b="1" dirty="0"/>
              <a:t>p</a:t>
            </a:r>
            <a:r>
              <a:rPr lang="fi-FI" sz="700" b="1" dirty="0" smtClean="0"/>
              <a:t>alvelutuotannon </a:t>
            </a:r>
          </a:p>
          <a:p>
            <a:pPr algn="ctr"/>
            <a:r>
              <a:rPr lang="fi-FI" sz="700" b="1" dirty="0"/>
              <a:t>o</a:t>
            </a:r>
            <a:r>
              <a:rPr lang="fi-FI" sz="700" b="1" dirty="0" smtClean="0"/>
              <a:t>hjaus </a:t>
            </a:r>
          </a:p>
        </p:txBody>
      </p:sp>
      <p:sp>
        <p:nvSpPr>
          <p:cNvPr id="7" name="Tekstiruutu 6"/>
          <p:cNvSpPr txBox="1"/>
          <p:nvPr/>
        </p:nvSpPr>
        <p:spPr>
          <a:xfrm>
            <a:off x="1724809" y="1707654"/>
            <a:ext cx="2775183" cy="369332"/>
          </a:xfrm>
          <a:prstGeom prst="rect">
            <a:avLst/>
          </a:prstGeom>
          <a:noFill/>
        </p:spPr>
        <p:txBody>
          <a:bodyPr wrap="none" rtlCol="0">
            <a:spAutoFit/>
          </a:bodyPr>
          <a:lstStyle/>
          <a:p>
            <a:r>
              <a:rPr lang="fi-FI" dirty="0" smtClean="0">
                <a:solidFill>
                  <a:schemeClr val="bg1"/>
                </a:solidFill>
                <a:effectLst>
                  <a:outerShdw blurRad="38100" dist="38100" dir="2700000" algn="tl">
                    <a:srgbClr val="000000">
                      <a:alpha val="43137"/>
                    </a:srgbClr>
                  </a:outerShdw>
                </a:effectLst>
              </a:rPr>
              <a:t>Tavoitteet, muutostarpeet</a:t>
            </a:r>
            <a:endParaRPr lang="fi-FI" dirty="0">
              <a:solidFill>
                <a:schemeClr val="bg1"/>
              </a:solidFill>
              <a:effectLst>
                <a:outerShdw blurRad="38100" dist="38100" dir="2700000" algn="tl">
                  <a:srgbClr val="000000">
                    <a:alpha val="43137"/>
                  </a:srgbClr>
                </a:outerShdw>
              </a:effectLst>
            </a:endParaRPr>
          </a:p>
        </p:txBody>
      </p:sp>
      <p:sp>
        <p:nvSpPr>
          <p:cNvPr id="35" name="Tekstiruutu 34"/>
          <p:cNvSpPr txBox="1"/>
          <p:nvPr/>
        </p:nvSpPr>
        <p:spPr>
          <a:xfrm>
            <a:off x="1835696" y="3210530"/>
            <a:ext cx="5433923" cy="369332"/>
          </a:xfrm>
          <a:prstGeom prst="rect">
            <a:avLst/>
          </a:prstGeom>
          <a:noFill/>
        </p:spPr>
        <p:txBody>
          <a:bodyPr wrap="none" rtlCol="0">
            <a:spAutoFit/>
          </a:bodyPr>
          <a:lstStyle/>
          <a:p>
            <a:r>
              <a:rPr lang="fi-FI" dirty="0" smtClean="0">
                <a:solidFill>
                  <a:schemeClr val="bg1"/>
                </a:solidFill>
                <a:effectLst>
                  <a:outerShdw blurRad="38100" dist="38100" dir="2700000" algn="tl">
                    <a:srgbClr val="000000">
                      <a:alpha val="43137"/>
                    </a:srgbClr>
                  </a:outerShdw>
                </a:effectLst>
              </a:rPr>
              <a:t>Tilannekuva, kehitystoimenpiteet, linjausehdotukset</a:t>
            </a:r>
            <a:endParaRPr lang="fi-FI" dirty="0">
              <a:solidFill>
                <a:schemeClr val="bg1"/>
              </a:solidFill>
              <a:effectLst>
                <a:outerShdw blurRad="38100" dist="38100" dir="2700000" algn="tl">
                  <a:srgbClr val="000000">
                    <a:alpha val="43137"/>
                  </a:srgbClr>
                </a:outerShdw>
              </a:effectLst>
            </a:endParaRPr>
          </a:p>
        </p:txBody>
      </p:sp>
      <p:sp>
        <p:nvSpPr>
          <p:cNvPr id="8" name="Lovettu nuolenkärki 7"/>
          <p:cNvSpPr/>
          <p:nvPr/>
        </p:nvSpPr>
        <p:spPr>
          <a:xfrm>
            <a:off x="4572000" y="1779678"/>
            <a:ext cx="360000" cy="288000"/>
          </a:xfrm>
          <a:prstGeom prst="chevron">
            <a:avLst/>
          </a:prstGeom>
          <a:solidFill>
            <a:schemeClr val="accent4">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36" name="Lovettu nuolenkärki 35"/>
          <p:cNvSpPr/>
          <p:nvPr/>
        </p:nvSpPr>
        <p:spPr>
          <a:xfrm>
            <a:off x="5016056" y="1779678"/>
            <a:ext cx="360000" cy="288000"/>
          </a:xfrm>
          <a:prstGeom prst="chevron">
            <a:avLst/>
          </a:prstGeom>
          <a:solidFill>
            <a:schemeClr val="accent4">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38" name="Lovettu nuolenkärki 37"/>
          <p:cNvSpPr/>
          <p:nvPr/>
        </p:nvSpPr>
        <p:spPr>
          <a:xfrm>
            <a:off x="5460112" y="1779678"/>
            <a:ext cx="360000" cy="288000"/>
          </a:xfrm>
          <a:prstGeom prst="chevron">
            <a:avLst/>
          </a:prstGeom>
          <a:solidFill>
            <a:schemeClr val="accent4">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39" name="Lovettu nuolenkärki 38"/>
          <p:cNvSpPr/>
          <p:nvPr/>
        </p:nvSpPr>
        <p:spPr>
          <a:xfrm>
            <a:off x="5904168" y="1779678"/>
            <a:ext cx="360000" cy="288000"/>
          </a:xfrm>
          <a:prstGeom prst="chevron">
            <a:avLst/>
          </a:prstGeom>
          <a:solidFill>
            <a:schemeClr val="accent4">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40" name="Lovettu nuolenkärki 39"/>
          <p:cNvSpPr/>
          <p:nvPr/>
        </p:nvSpPr>
        <p:spPr>
          <a:xfrm>
            <a:off x="6348224" y="1779678"/>
            <a:ext cx="360000" cy="288000"/>
          </a:xfrm>
          <a:prstGeom prst="chevron">
            <a:avLst/>
          </a:prstGeom>
          <a:solidFill>
            <a:schemeClr val="accent4">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41" name="Lovettu nuolenkärki 40"/>
          <p:cNvSpPr/>
          <p:nvPr/>
        </p:nvSpPr>
        <p:spPr>
          <a:xfrm>
            <a:off x="6792280" y="1779678"/>
            <a:ext cx="360000" cy="288000"/>
          </a:xfrm>
          <a:prstGeom prst="chevron">
            <a:avLst/>
          </a:prstGeom>
          <a:solidFill>
            <a:schemeClr val="accent4">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42" name="Lovettu nuolenkärki 41"/>
          <p:cNvSpPr/>
          <p:nvPr/>
        </p:nvSpPr>
        <p:spPr>
          <a:xfrm>
            <a:off x="7236336" y="1779678"/>
            <a:ext cx="360000" cy="288000"/>
          </a:xfrm>
          <a:prstGeom prst="chevron">
            <a:avLst/>
          </a:prstGeom>
          <a:solidFill>
            <a:schemeClr val="accent4">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43" name="Lovettu nuolenkärki 42"/>
          <p:cNvSpPr/>
          <p:nvPr/>
        </p:nvSpPr>
        <p:spPr>
          <a:xfrm rot="10535921">
            <a:off x="7246817" y="3233211"/>
            <a:ext cx="360000" cy="288000"/>
          </a:xfrm>
          <a:prstGeom prst="chevron">
            <a:avLst/>
          </a:prstGeom>
          <a:solidFill>
            <a:schemeClr val="accent4">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44" name="Lovettu nuolenkärki 43"/>
          <p:cNvSpPr/>
          <p:nvPr/>
        </p:nvSpPr>
        <p:spPr>
          <a:xfrm rot="8723124">
            <a:off x="7740372" y="3008551"/>
            <a:ext cx="360000" cy="288000"/>
          </a:xfrm>
          <a:prstGeom prst="chevron">
            <a:avLst/>
          </a:prstGeom>
          <a:solidFill>
            <a:schemeClr val="accent4">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45" name="Lovettu nuolenkärki 44"/>
          <p:cNvSpPr/>
          <p:nvPr/>
        </p:nvSpPr>
        <p:spPr>
          <a:xfrm rot="5400000">
            <a:off x="7920376" y="2463734"/>
            <a:ext cx="360000" cy="288000"/>
          </a:xfrm>
          <a:prstGeom prst="chevron">
            <a:avLst/>
          </a:prstGeom>
          <a:solidFill>
            <a:schemeClr val="accent4">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46" name="Lovettu nuolenkärki 45"/>
          <p:cNvSpPr/>
          <p:nvPr/>
        </p:nvSpPr>
        <p:spPr>
          <a:xfrm rot="2500820">
            <a:off x="7740372" y="1984481"/>
            <a:ext cx="360000" cy="288000"/>
          </a:xfrm>
          <a:prstGeom prst="chevron">
            <a:avLst/>
          </a:prstGeom>
          <a:solidFill>
            <a:schemeClr val="accent4">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Tree>
    <p:extLst>
      <p:ext uri="{BB962C8B-B14F-4D97-AF65-F5344CB8AC3E}">
        <p14:creationId xmlns:p14="http://schemas.microsoft.com/office/powerpoint/2010/main" val="405896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uorakulmio 86"/>
          <p:cNvSpPr/>
          <p:nvPr/>
        </p:nvSpPr>
        <p:spPr>
          <a:xfrm>
            <a:off x="6316467" y="2427806"/>
            <a:ext cx="2520000" cy="6480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76000" tIns="45720" rIns="91440" bIns="45720" numCol="1" spcCol="0" rtlCol="0" fromWordArt="0" anchor="ctr" anchorCtr="0" forceAA="0" compatLnSpc="1">
            <a:prstTxWarp prst="textNoShape">
              <a:avLst/>
            </a:prstTxWarp>
            <a:noAutofit/>
          </a:bodyPr>
          <a:lstStyle/>
          <a:p>
            <a:r>
              <a:rPr lang="fi-FI" sz="800" dirty="0" smtClean="0">
                <a:solidFill>
                  <a:schemeClr val="tx1">
                    <a:lumMod val="65000"/>
                    <a:lumOff val="35000"/>
                  </a:schemeClr>
                </a:solidFill>
              </a:rPr>
              <a:t>= Tietoturvallisuuden koordinointiin yhteistyön asetetut ryhmät</a:t>
            </a:r>
          </a:p>
          <a:p>
            <a:endParaRPr lang="fi-FI" sz="800" dirty="0">
              <a:solidFill>
                <a:schemeClr val="tx1">
                  <a:lumMod val="65000"/>
                  <a:lumOff val="35000"/>
                </a:schemeClr>
              </a:solidFill>
            </a:endParaRPr>
          </a:p>
          <a:p>
            <a:r>
              <a:rPr lang="fi-FI" sz="800" dirty="0" smtClean="0">
                <a:solidFill>
                  <a:schemeClr val="tx1">
                    <a:lumMod val="65000"/>
                    <a:lumOff val="35000"/>
                  </a:schemeClr>
                </a:solidFill>
              </a:rPr>
              <a:t>= Tietoturvallisuusverkostot </a:t>
            </a:r>
            <a:endParaRPr lang="fi-FI" sz="800" dirty="0">
              <a:solidFill>
                <a:schemeClr val="tx1">
                  <a:lumMod val="65000"/>
                  <a:lumOff val="35000"/>
                </a:schemeClr>
              </a:solidFill>
            </a:endParaRPr>
          </a:p>
        </p:txBody>
      </p:sp>
      <p:sp>
        <p:nvSpPr>
          <p:cNvPr id="86" name="Suorakulmio 85"/>
          <p:cNvSpPr/>
          <p:nvPr/>
        </p:nvSpPr>
        <p:spPr>
          <a:xfrm>
            <a:off x="6316467" y="3147886"/>
            <a:ext cx="2520000" cy="6480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76000" tIns="45720" rIns="91440" bIns="45720" numCol="1" spcCol="0" rtlCol="0" fromWordArt="0" anchor="ctr" anchorCtr="0" forceAA="0" compatLnSpc="1">
            <a:prstTxWarp prst="textNoShape">
              <a:avLst/>
            </a:prstTxWarp>
            <a:noAutofit/>
          </a:bodyPr>
          <a:lstStyle/>
          <a:p>
            <a:r>
              <a:rPr lang="fi-FI" sz="800" dirty="0" smtClean="0">
                <a:solidFill>
                  <a:schemeClr val="tx1">
                    <a:lumMod val="65000"/>
                    <a:lumOff val="35000"/>
                  </a:schemeClr>
                </a:solidFill>
              </a:rPr>
              <a:t>= Kehittämisen hallinnan koordinointiin asetetut ryhmät</a:t>
            </a:r>
          </a:p>
          <a:p>
            <a:endParaRPr lang="fi-FI" sz="800" dirty="0">
              <a:solidFill>
                <a:schemeClr val="tx1">
                  <a:lumMod val="65000"/>
                  <a:lumOff val="35000"/>
                </a:schemeClr>
              </a:solidFill>
            </a:endParaRPr>
          </a:p>
          <a:p>
            <a:r>
              <a:rPr lang="fi-FI" sz="800" dirty="0" smtClean="0">
                <a:solidFill>
                  <a:schemeClr val="tx1">
                    <a:lumMod val="65000"/>
                    <a:lumOff val="35000"/>
                  </a:schemeClr>
                </a:solidFill>
              </a:rPr>
              <a:t>= Kehittäjäverkostot</a:t>
            </a:r>
            <a:endParaRPr lang="fi-FI" sz="800" dirty="0">
              <a:solidFill>
                <a:schemeClr val="tx1">
                  <a:lumMod val="65000"/>
                  <a:lumOff val="35000"/>
                </a:schemeClr>
              </a:solidFill>
            </a:endParaRPr>
          </a:p>
        </p:txBody>
      </p:sp>
      <p:sp>
        <p:nvSpPr>
          <p:cNvPr id="85" name="Suorakulmio 84"/>
          <p:cNvSpPr/>
          <p:nvPr/>
        </p:nvSpPr>
        <p:spPr>
          <a:xfrm>
            <a:off x="6316467" y="1707726"/>
            <a:ext cx="2520000" cy="6480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76000" tIns="45720" rIns="91440" bIns="45720" numCol="1" spcCol="0" rtlCol="0" fromWordArt="0" anchor="ctr" anchorCtr="0" forceAA="0" compatLnSpc="1">
            <a:prstTxWarp prst="textNoShape">
              <a:avLst/>
            </a:prstTxWarp>
            <a:noAutofit/>
          </a:bodyPr>
          <a:lstStyle/>
          <a:p>
            <a:r>
              <a:rPr lang="fi-FI" sz="800" dirty="0" smtClean="0">
                <a:solidFill>
                  <a:schemeClr val="tx1">
                    <a:lumMod val="65000"/>
                    <a:lumOff val="35000"/>
                  </a:schemeClr>
                </a:solidFill>
              </a:rPr>
              <a:t>= Arkkitehtuuriyhteistyön koordinointiin asetetut ryhmät</a:t>
            </a:r>
          </a:p>
          <a:p>
            <a:endParaRPr lang="fi-FI" sz="800" dirty="0">
              <a:solidFill>
                <a:schemeClr val="tx1">
                  <a:lumMod val="65000"/>
                  <a:lumOff val="35000"/>
                </a:schemeClr>
              </a:solidFill>
            </a:endParaRPr>
          </a:p>
          <a:p>
            <a:r>
              <a:rPr lang="fi-FI" sz="800" dirty="0" smtClean="0">
                <a:solidFill>
                  <a:schemeClr val="tx1">
                    <a:lumMod val="65000"/>
                    <a:lumOff val="35000"/>
                  </a:schemeClr>
                </a:solidFill>
              </a:rPr>
              <a:t>= Arkkitehtuuriverkostot </a:t>
            </a:r>
            <a:endParaRPr lang="fi-FI" sz="800" dirty="0">
              <a:solidFill>
                <a:schemeClr val="tx1">
                  <a:lumMod val="65000"/>
                  <a:lumOff val="35000"/>
                </a:schemeClr>
              </a:solidFill>
            </a:endParaRPr>
          </a:p>
        </p:txBody>
      </p:sp>
      <p:sp>
        <p:nvSpPr>
          <p:cNvPr id="81" name="Suorakulmio 80"/>
          <p:cNvSpPr/>
          <p:nvPr/>
        </p:nvSpPr>
        <p:spPr>
          <a:xfrm>
            <a:off x="6316467" y="987645"/>
            <a:ext cx="2520000" cy="6480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76000" tIns="45720" rIns="91440" bIns="45720" numCol="1" spcCol="0" rtlCol="0" fromWordArt="0" anchor="ctr" anchorCtr="0" forceAA="0" compatLnSpc="1">
            <a:prstTxWarp prst="textNoShape">
              <a:avLst/>
            </a:prstTxWarp>
            <a:noAutofit/>
          </a:bodyPr>
          <a:lstStyle/>
          <a:p>
            <a:r>
              <a:rPr lang="fi-FI" sz="800" dirty="0" smtClean="0">
                <a:solidFill>
                  <a:schemeClr val="tx1">
                    <a:lumMod val="65000"/>
                    <a:lumOff val="35000"/>
                  </a:schemeClr>
                </a:solidFill>
              </a:rPr>
              <a:t>= Tiedonhallinnan ja palvelujen ohjauksen koordinointiin asetetut ryhmät</a:t>
            </a:r>
          </a:p>
          <a:p>
            <a:endParaRPr lang="fi-FI" sz="800" dirty="0">
              <a:solidFill>
                <a:schemeClr val="tx1">
                  <a:lumMod val="65000"/>
                  <a:lumOff val="35000"/>
                </a:schemeClr>
              </a:solidFill>
            </a:endParaRPr>
          </a:p>
          <a:p>
            <a:r>
              <a:rPr lang="fi-FI" sz="800" dirty="0" smtClean="0">
                <a:solidFill>
                  <a:schemeClr val="tx1">
                    <a:lumMod val="65000"/>
                    <a:lumOff val="35000"/>
                  </a:schemeClr>
                </a:solidFill>
              </a:rPr>
              <a:t>= Tiedonhallinnan verkostot </a:t>
            </a:r>
            <a:endParaRPr lang="fi-FI" sz="800" dirty="0">
              <a:solidFill>
                <a:schemeClr val="tx1">
                  <a:lumMod val="65000"/>
                  <a:lumOff val="35000"/>
                </a:schemeClr>
              </a:solidFill>
            </a:endParaRPr>
          </a:p>
        </p:txBody>
      </p:sp>
      <p:sp>
        <p:nvSpPr>
          <p:cNvPr id="52" name="Rengas 51"/>
          <p:cNvSpPr/>
          <p:nvPr/>
        </p:nvSpPr>
        <p:spPr>
          <a:xfrm>
            <a:off x="1216259" y="459599"/>
            <a:ext cx="4680000" cy="4680000"/>
          </a:xfrm>
          <a:prstGeom prst="donut">
            <a:avLst>
              <a:gd name="adj" fmla="val 13857"/>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58" name="Kehänuoli 57"/>
          <p:cNvSpPr/>
          <p:nvPr/>
        </p:nvSpPr>
        <p:spPr>
          <a:xfrm rot="6038964">
            <a:off x="1276637" y="575025"/>
            <a:ext cx="4500000" cy="4500000"/>
          </a:xfrm>
          <a:prstGeom prst="circularArrow">
            <a:avLst>
              <a:gd name="adj1" fmla="val 5290"/>
              <a:gd name="adj2" fmla="val 642487"/>
              <a:gd name="adj3" fmla="val 20677412"/>
              <a:gd name="adj4" fmla="val 13904843"/>
              <a:gd name="adj5" fmla="val 5642"/>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59" name="Kehänuoli 58"/>
          <p:cNvSpPr/>
          <p:nvPr/>
        </p:nvSpPr>
        <p:spPr>
          <a:xfrm rot="19207528">
            <a:off x="1276637" y="572531"/>
            <a:ext cx="4500000" cy="4500000"/>
          </a:xfrm>
          <a:prstGeom prst="circularArrow">
            <a:avLst>
              <a:gd name="adj1" fmla="val 5290"/>
              <a:gd name="adj2" fmla="val 642487"/>
              <a:gd name="adj3" fmla="val 20677412"/>
              <a:gd name="adj4" fmla="val 11572172"/>
              <a:gd name="adj5" fmla="val 5642"/>
            </a:avLst>
          </a:prstGeom>
          <a:solidFill>
            <a:srgbClr val="BFE2F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schemeClr val="tx1"/>
              </a:solidFill>
            </a:endParaRPr>
          </a:p>
        </p:txBody>
      </p:sp>
      <p:sp>
        <p:nvSpPr>
          <p:cNvPr id="2" name="Otsikko 1"/>
          <p:cNvSpPr>
            <a:spLocks noGrp="1"/>
          </p:cNvSpPr>
          <p:nvPr>
            <p:ph type="title"/>
          </p:nvPr>
        </p:nvSpPr>
        <p:spPr>
          <a:xfrm>
            <a:off x="107504" y="108859"/>
            <a:ext cx="8856984" cy="541502"/>
          </a:xfrm>
        </p:spPr>
        <p:txBody>
          <a:bodyPr>
            <a:normAutofit fontScale="90000"/>
          </a:bodyPr>
          <a:lstStyle/>
          <a:p>
            <a:r>
              <a:rPr lang="fi-FI" dirty="0" smtClean="0"/>
              <a:t>Yhteistyön kytkeminen osaksi julkisen hallinnon suunnittelukausia</a:t>
            </a:r>
            <a:endParaRPr lang="fi-FI" dirty="0"/>
          </a:p>
        </p:txBody>
      </p:sp>
      <p:sp>
        <p:nvSpPr>
          <p:cNvPr id="4" name="Dian numeron paikkamerkki 3"/>
          <p:cNvSpPr>
            <a:spLocks noGrp="1"/>
          </p:cNvSpPr>
          <p:nvPr>
            <p:ph type="sldNum" sz="quarter" idx="12"/>
          </p:nvPr>
        </p:nvSpPr>
        <p:spPr>
          <a:xfrm>
            <a:off x="8581483" y="4776499"/>
            <a:ext cx="477416" cy="218735"/>
          </a:xfrm>
        </p:spPr>
        <p:txBody>
          <a:bodyPr/>
          <a:lstStyle/>
          <a:p>
            <a:fld id="{52D72BAF-8CDA-4878-B74D-CAA2BE485765}" type="slidenum">
              <a:rPr lang="fi-FI" smtClean="0"/>
              <a:t>14</a:t>
            </a:fld>
            <a:endParaRPr lang="fi-FI"/>
          </a:p>
        </p:txBody>
      </p:sp>
      <p:graphicFrame>
        <p:nvGraphicFramePr>
          <p:cNvPr id="7" name="Kaavio 6"/>
          <p:cNvGraphicFramePr/>
          <p:nvPr>
            <p:extLst/>
          </p:nvPr>
        </p:nvGraphicFramePr>
        <p:xfrm>
          <a:off x="875420" y="1018288"/>
          <a:ext cx="5424264" cy="35441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Kaavio 11"/>
          <p:cNvGraphicFramePr/>
          <p:nvPr>
            <p:extLst/>
          </p:nvPr>
        </p:nvGraphicFramePr>
        <p:xfrm>
          <a:off x="539552" y="758372"/>
          <a:ext cx="6096000" cy="406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Kaavio 12"/>
          <p:cNvGraphicFramePr/>
          <p:nvPr>
            <p:extLst/>
          </p:nvPr>
        </p:nvGraphicFramePr>
        <p:xfrm>
          <a:off x="1625440" y="1491630"/>
          <a:ext cx="3924224" cy="2602774"/>
        </p:xfrm>
        <a:graphic>
          <a:graphicData uri="http://schemas.openxmlformats.org/drawingml/2006/chart">
            <c:chart xmlns:c="http://schemas.openxmlformats.org/drawingml/2006/chart" xmlns:r="http://schemas.openxmlformats.org/officeDocument/2006/relationships" r:id="rId5"/>
          </a:graphicData>
        </a:graphic>
      </p:graphicFrame>
      <p:pic>
        <p:nvPicPr>
          <p:cNvPr id="31" name="Kuva 30"/>
          <p:cNvPicPr>
            <a:picLocks noChangeAspect="1"/>
          </p:cNvPicPr>
          <p:nvPr/>
        </p:nvPicPr>
        <p:blipFill>
          <a:blip r:embed="rId6"/>
          <a:stretch>
            <a:fillRect/>
          </a:stretch>
        </p:blipFill>
        <p:spPr>
          <a:xfrm>
            <a:off x="2051760" y="1851670"/>
            <a:ext cx="360000" cy="360000"/>
          </a:xfrm>
          <a:prstGeom prst="rect">
            <a:avLst/>
          </a:prstGeom>
        </p:spPr>
      </p:pic>
      <p:pic>
        <p:nvPicPr>
          <p:cNvPr id="38" name="Kuva 37"/>
          <p:cNvPicPr>
            <a:picLocks noChangeAspect="1"/>
          </p:cNvPicPr>
          <p:nvPr/>
        </p:nvPicPr>
        <p:blipFill>
          <a:blip r:embed="rId6"/>
          <a:stretch>
            <a:fillRect/>
          </a:stretch>
        </p:blipFill>
        <p:spPr>
          <a:xfrm>
            <a:off x="4788024" y="1851670"/>
            <a:ext cx="360000" cy="360000"/>
          </a:xfrm>
          <a:prstGeom prst="rect">
            <a:avLst/>
          </a:prstGeom>
        </p:spPr>
      </p:pic>
      <p:pic>
        <p:nvPicPr>
          <p:cNvPr id="30" name="Kuva 29"/>
          <p:cNvPicPr>
            <a:picLocks noChangeAspect="1"/>
          </p:cNvPicPr>
          <p:nvPr/>
        </p:nvPicPr>
        <p:blipFill>
          <a:blip r:embed="rId6"/>
          <a:stretch>
            <a:fillRect/>
          </a:stretch>
        </p:blipFill>
        <p:spPr>
          <a:xfrm>
            <a:off x="4716016" y="3507894"/>
            <a:ext cx="360000" cy="360000"/>
          </a:xfrm>
          <a:prstGeom prst="rect">
            <a:avLst/>
          </a:prstGeom>
        </p:spPr>
      </p:pic>
      <p:pic>
        <p:nvPicPr>
          <p:cNvPr id="47" name="Kuva 46"/>
          <p:cNvPicPr>
            <a:picLocks noChangeAspect="1"/>
          </p:cNvPicPr>
          <p:nvPr/>
        </p:nvPicPr>
        <p:blipFill>
          <a:blip r:embed="rId6"/>
          <a:stretch>
            <a:fillRect/>
          </a:stretch>
        </p:blipFill>
        <p:spPr>
          <a:xfrm>
            <a:off x="2123768" y="3507894"/>
            <a:ext cx="360000" cy="360000"/>
          </a:xfrm>
          <a:prstGeom prst="rect">
            <a:avLst/>
          </a:prstGeom>
        </p:spPr>
      </p:pic>
      <p:sp>
        <p:nvSpPr>
          <p:cNvPr id="3" name="Sisällön paikkamerkki 2"/>
          <p:cNvSpPr>
            <a:spLocks noGrp="1"/>
          </p:cNvSpPr>
          <p:nvPr>
            <p:ph idx="1"/>
          </p:nvPr>
        </p:nvSpPr>
        <p:spPr>
          <a:xfrm>
            <a:off x="2627784" y="2319722"/>
            <a:ext cx="1267075" cy="468052"/>
          </a:xfrm>
        </p:spPr>
        <p:txBody>
          <a:bodyPr/>
          <a:lstStyle/>
          <a:p>
            <a:pPr marL="0" indent="0">
              <a:buNone/>
            </a:pPr>
            <a:r>
              <a:rPr lang="fi-FI" sz="1000" dirty="0" smtClean="0"/>
              <a:t>Kehys-/suunnittelu-kauden ehdotusten valmistelu</a:t>
            </a:r>
            <a:endParaRPr lang="fi-FI" sz="1000" dirty="0"/>
          </a:p>
        </p:txBody>
      </p:sp>
      <p:sp>
        <p:nvSpPr>
          <p:cNvPr id="60" name="Sisällön paikkamerkki 2"/>
          <p:cNvSpPr txBox="1">
            <a:spLocks/>
          </p:cNvSpPr>
          <p:nvPr/>
        </p:nvSpPr>
        <p:spPr>
          <a:xfrm>
            <a:off x="3635896" y="2751770"/>
            <a:ext cx="1095056" cy="468052"/>
          </a:xfrm>
          <a:prstGeom prst="rect">
            <a:avLst/>
          </a:prstGeom>
        </p:spPr>
        <p:txBody>
          <a:bodyPr vert="horz" lIns="91440" tIns="45720" rIns="91440" bIns="45720" rtlCol="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Verdana" panose="020B0604030504040204" pitchFamily="34" charset="0"/>
              <a:buNone/>
            </a:pPr>
            <a:r>
              <a:rPr lang="fi-FI" sz="1000" dirty="0" smtClean="0"/>
              <a:t>Talousarvio-ehdotusten valmistelu</a:t>
            </a:r>
            <a:endParaRPr lang="fi-FI" sz="1000" dirty="0"/>
          </a:p>
        </p:txBody>
      </p:sp>
      <p:pic>
        <p:nvPicPr>
          <p:cNvPr id="73" name="Kuva 72" descr="Yhteydet">
            <a:extLst>
              <a:ext uri="{FF2B5EF4-FFF2-40B4-BE49-F238E27FC236}">
                <a16:creationId xmlns:a16="http://schemas.microsoft.com/office/drawing/2014/main" id="{9A3455A6-24C0-4996-AF9A-3C8875469249}"/>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6434730" y="2787846"/>
            <a:ext cx="252000" cy="252000"/>
          </a:xfrm>
          <a:prstGeom prst="rect">
            <a:avLst/>
          </a:prstGeom>
        </p:spPr>
      </p:pic>
      <p:pic>
        <p:nvPicPr>
          <p:cNvPr id="74" name="Kuva 73" descr="Yhteydet">
            <a:extLst>
              <a:ext uri="{FF2B5EF4-FFF2-40B4-BE49-F238E27FC236}">
                <a16:creationId xmlns:a16="http://schemas.microsoft.com/office/drawing/2014/main" id="{C09CCF7F-C010-4CC9-B5D0-B3710D1C193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6434730" y="3556586"/>
            <a:ext cx="252000" cy="252000"/>
          </a:xfrm>
          <a:prstGeom prst="rect">
            <a:avLst/>
          </a:prstGeom>
        </p:spPr>
      </p:pic>
      <p:pic>
        <p:nvPicPr>
          <p:cNvPr id="75" name="Kuva 74" descr="Yhteydet">
            <a:extLst>
              <a:ext uri="{FF2B5EF4-FFF2-40B4-BE49-F238E27FC236}">
                <a16:creationId xmlns:a16="http://schemas.microsoft.com/office/drawing/2014/main" id="{A4CFB118-9D99-4ABD-AAAC-0F7E3C22A9C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6434730" y="1347686"/>
            <a:ext cx="252000" cy="252000"/>
          </a:xfrm>
          <a:prstGeom prst="rect">
            <a:avLst/>
          </a:prstGeom>
        </p:spPr>
      </p:pic>
      <p:pic>
        <p:nvPicPr>
          <p:cNvPr id="76" name="Kuva 75" descr="Yhteydet">
            <a:extLst>
              <a:ext uri="{FF2B5EF4-FFF2-40B4-BE49-F238E27FC236}">
                <a16:creationId xmlns:a16="http://schemas.microsoft.com/office/drawing/2014/main" id="{DCD39136-F3B5-4FB7-A366-476C1EAF7202}"/>
              </a:ext>
            </a:extLst>
          </p:cNvPr>
          <p:cNvPicPr>
            <a:picLocks noChangeAspect="1"/>
          </p:cNvPicPr>
          <p:nvPr/>
        </p:nvPicPr>
        <p:blipFill>
          <a:blip r:embed="rId13" cstate="print">
            <a:extLst>
              <a:ext uri="{BEBA8EAE-BF5A-486C-A8C5-ECC9F3942E4B}">
                <a14:imgProps xmlns:a14="http://schemas.microsoft.com/office/drawing/2010/main">
                  <a14:imgLayer r:embed="rId14">
                    <a14:imgEffect>
                      <a14:saturation sat="300000"/>
                    </a14:imgEffect>
                  </a14:imgLayer>
                </a14:imgProps>
              </a:ex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6434730" y="2067766"/>
            <a:ext cx="252000" cy="252000"/>
          </a:xfrm>
          <a:prstGeom prst="rect">
            <a:avLst/>
          </a:prstGeom>
        </p:spPr>
      </p:pic>
      <p:pic>
        <p:nvPicPr>
          <p:cNvPr id="77" name="Kuva 76"/>
          <p:cNvPicPr>
            <a:picLocks noChangeAspect="1"/>
          </p:cNvPicPr>
          <p:nvPr/>
        </p:nvPicPr>
        <p:blipFill>
          <a:blip r:embed="rId6"/>
          <a:stretch>
            <a:fillRect/>
          </a:stretch>
        </p:blipFill>
        <p:spPr>
          <a:xfrm>
            <a:off x="6416730" y="1049865"/>
            <a:ext cx="288000" cy="288000"/>
          </a:xfrm>
          <a:prstGeom prst="rect">
            <a:avLst/>
          </a:prstGeom>
        </p:spPr>
      </p:pic>
      <p:pic>
        <p:nvPicPr>
          <p:cNvPr id="78" name="Kuva 77"/>
          <p:cNvPicPr>
            <a:picLocks noChangeAspect="1"/>
          </p:cNvPicPr>
          <p:nvPr/>
        </p:nvPicPr>
        <p:blipFill>
          <a:blip r:embed="rId19"/>
          <a:stretch>
            <a:fillRect/>
          </a:stretch>
        </p:blipFill>
        <p:spPr>
          <a:xfrm>
            <a:off x="6416730" y="2499814"/>
            <a:ext cx="288000" cy="297390"/>
          </a:xfrm>
          <a:prstGeom prst="rect">
            <a:avLst/>
          </a:prstGeom>
        </p:spPr>
      </p:pic>
      <p:pic>
        <p:nvPicPr>
          <p:cNvPr id="79" name="Kuva 78"/>
          <p:cNvPicPr>
            <a:picLocks noChangeAspect="1"/>
          </p:cNvPicPr>
          <p:nvPr/>
        </p:nvPicPr>
        <p:blipFill>
          <a:blip r:embed="rId20"/>
          <a:stretch>
            <a:fillRect/>
          </a:stretch>
        </p:blipFill>
        <p:spPr>
          <a:xfrm>
            <a:off x="6416730" y="3219894"/>
            <a:ext cx="288000" cy="288000"/>
          </a:xfrm>
          <a:prstGeom prst="rect">
            <a:avLst/>
          </a:prstGeom>
        </p:spPr>
      </p:pic>
      <p:pic>
        <p:nvPicPr>
          <p:cNvPr id="80" name="Kuva 79"/>
          <p:cNvPicPr>
            <a:picLocks noChangeAspect="1"/>
          </p:cNvPicPr>
          <p:nvPr/>
        </p:nvPicPr>
        <p:blipFill>
          <a:blip r:embed="rId21"/>
          <a:stretch>
            <a:fillRect/>
          </a:stretch>
        </p:blipFill>
        <p:spPr>
          <a:xfrm>
            <a:off x="6416730" y="1779734"/>
            <a:ext cx="288000" cy="288000"/>
          </a:xfrm>
          <a:prstGeom prst="rect">
            <a:avLst/>
          </a:prstGeom>
        </p:spPr>
      </p:pic>
      <p:sp>
        <p:nvSpPr>
          <p:cNvPr id="88" name="Sisällön paikkamerkki 2"/>
          <p:cNvSpPr txBox="1">
            <a:spLocks/>
          </p:cNvSpPr>
          <p:nvPr/>
        </p:nvSpPr>
        <p:spPr>
          <a:xfrm>
            <a:off x="2195736" y="699542"/>
            <a:ext cx="1006935" cy="468052"/>
          </a:xfrm>
          <a:prstGeom prst="rect">
            <a:avLst/>
          </a:prstGeom>
        </p:spPr>
        <p:txBody>
          <a:bodyPr vert="horz" lIns="91440" tIns="45720" rIns="91440" bIns="45720" rtlCol="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Verdana" panose="020B0604030504040204" pitchFamily="34" charset="0"/>
              <a:buNone/>
            </a:pPr>
            <a:r>
              <a:rPr lang="fi-FI" sz="1000" b="1" dirty="0" smtClean="0"/>
              <a:t>Kehittämis-ehdotukset</a:t>
            </a:r>
            <a:endParaRPr lang="fi-FI" sz="1000" b="1" dirty="0"/>
          </a:p>
        </p:txBody>
      </p:sp>
      <p:sp>
        <p:nvSpPr>
          <p:cNvPr id="89" name="Sisällön paikkamerkki 2"/>
          <p:cNvSpPr txBox="1">
            <a:spLocks/>
          </p:cNvSpPr>
          <p:nvPr/>
        </p:nvSpPr>
        <p:spPr>
          <a:xfrm>
            <a:off x="4355976" y="4335946"/>
            <a:ext cx="1161837" cy="468052"/>
          </a:xfrm>
          <a:prstGeom prst="rect">
            <a:avLst/>
          </a:prstGeom>
        </p:spPr>
        <p:txBody>
          <a:bodyPr vert="horz" lIns="91440" tIns="45720" rIns="91440" bIns="45720" rtlCol="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Verdana" panose="020B0604030504040204" pitchFamily="34" charset="0"/>
              <a:buNone/>
            </a:pPr>
            <a:r>
              <a:rPr lang="fi-FI" sz="1000" b="1" dirty="0" smtClean="0"/>
              <a:t>Käynnistyvä kehittäminen</a:t>
            </a:r>
          </a:p>
        </p:txBody>
      </p:sp>
      <p:sp>
        <p:nvSpPr>
          <p:cNvPr id="90" name="Sisällön paikkamerkki 2"/>
          <p:cNvSpPr txBox="1">
            <a:spLocks/>
          </p:cNvSpPr>
          <p:nvPr/>
        </p:nvSpPr>
        <p:spPr>
          <a:xfrm>
            <a:off x="636019" y="2643758"/>
            <a:ext cx="1487709" cy="468052"/>
          </a:xfrm>
          <a:prstGeom prst="rect">
            <a:avLst/>
          </a:prstGeom>
        </p:spPr>
        <p:txBody>
          <a:bodyPr vert="horz" lIns="91440" tIns="45720" rIns="91440" bIns="45720" rtlCol="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Verdana" panose="020B0604030504040204" pitchFamily="34" charset="0"/>
              <a:buNone/>
            </a:pPr>
            <a:r>
              <a:rPr lang="fi-FI" sz="1000" b="1" dirty="0" smtClean="0"/>
              <a:t>Kehittämistarpeet ja -ideat</a:t>
            </a:r>
          </a:p>
        </p:txBody>
      </p:sp>
      <p:sp>
        <p:nvSpPr>
          <p:cNvPr id="91" name="Sisällön paikkamerkki 2"/>
          <p:cNvSpPr txBox="1">
            <a:spLocks/>
          </p:cNvSpPr>
          <p:nvPr/>
        </p:nvSpPr>
        <p:spPr>
          <a:xfrm>
            <a:off x="5066347" y="2751770"/>
            <a:ext cx="1161837" cy="468052"/>
          </a:xfrm>
          <a:prstGeom prst="rect">
            <a:avLst/>
          </a:prstGeom>
        </p:spPr>
        <p:txBody>
          <a:bodyPr vert="horz" lIns="91440" tIns="45720" rIns="91440" bIns="45720" rtlCol="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Verdana" panose="020B0604030504040204" pitchFamily="34" charset="0"/>
              <a:buNone/>
            </a:pPr>
            <a:r>
              <a:rPr lang="fi-FI" sz="1000" b="1" dirty="0" smtClean="0"/>
              <a:t>Suunniteltu kehittäminen</a:t>
            </a:r>
          </a:p>
        </p:txBody>
      </p:sp>
      <p:sp>
        <p:nvSpPr>
          <p:cNvPr id="61" name="Suorakulmio 60"/>
          <p:cNvSpPr/>
          <p:nvPr/>
        </p:nvSpPr>
        <p:spPr>
          <a:xfrm>
            <a:off x="6316467" y="3867966"/>
            <a:ext cx="2520000" cy="6480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76000" tIns="45720" rIns="91440" bIns="45720" numCol="1" spcCol="0" rtlCol="0" fromWordArt="0" anchor="ctr" anchorCtr="0" forceAA="0" compatLnSpc="1">
            <a:prstTxWarp prst="textNoShape">
              <a:avLst/>
            </a:prstTxWarp>
            <a:noAutofit/>
          </a:bodyPr>
          <a:lstStyle/>
          <a:p>
            <a:r>
              <a:rPr lang="fi-FI" sz="800" dirty="0" smtClean="0">
                <a:solidFill>
                  <a:schemeClr val="tx1">
                    <a:lumMod val="65000"/>
                    <a:lumOff val="35000"/>
                  </a:schemeClr>
                </a:solidFill>
              </a:rPr>
              <a:t>= Palvelutuotannon koordinointiin asetetut ryhmät</a:t>
            </a:r>
          </a:p>
          <a:p>
            <a:endParaRPr lang="fi-FI" sz="800" dirty="0">
              <a:solidFill>
                <a:schemeClr val="tx1">
                  <a:lumMod val="65000"/>
                  <a:lumOff val="35000"/>
                </a:schemeClr>
              </a:solidFill>
            </a:endParaRPr>
          </a:p>
          <a:p>
            <a:r>
              <a:rPr lang="fi-FI" sz="800" dirty="0" smtClean="0">
                <a:solidFill>
                  <a:schemeClr val="tx1">
                    <a:lumMod val="65000"/>
                    <a:lumOff val="35000"/>
                  </a:schemeClr>
                </a:solidFill>
              </a:rPr>
              <a:t>= Palvelutuotannon verkostot</a:t>
            </a:r>
            <a:endParaRPr lang="fi-FI" sz="800" dirty="0">
              <a:solidFill>
                <a:schemeClr val="tx1">
                  <a:lumMod val="65000"/>
                  <a:lumOff val="35000"/>
                </a:schemeClr>
              </a:solidFill>
            </a:endParaRPr>
          </a:p>
        </p:txBody>
      </p:sp>
      <p:pic>
        <p:nvPicPr>
          <p:cNvPr id="63" name="Kuva 62"/>
          <p:cNvPicPr>
            <a:picLocks noChangeAspect="1"/>
          </p:cNvPicPr>
          <p:nvPr/>
        </p:nvPicPr>
        <p:blipFill>
          <a:blip r:embed="rId21">
            <a:duotone>
              <a:schemeClr val="accent6">
                <a:shade val="45000"/>
                <a:satMod val="135000"/>
              </a:schemeClr>
              <a:prstClr val="white"/>
            </a:duotone>
          </a:blip>
          <a:stretch>
            <a:fillRect/>
          </a:stretch>
        </p:blipFill>
        <p:spPr>
          <a:xfrm>
            <a:off x="6416730" y="3922249"/>
            <a:ext cx="288000" cy="288000"/>
          </a:xfrm>
          <a:prstGeom prst="rect">
            <a:avLst/>
          </a:prstGeom>
        </p:spPr>
      </p:pic>
      <p:pic>
        <p:nvPicPr>
          <p:cNvPr id="64" name="Kuva 63" descr="Yhteydet">
            <a:extLst>
              <a:ext uri="{FF2B5EF4-FFF2-40B4-BE49-F238E27FC236}">
                <a16:creationId xmlns:a16="http://schemas.microsoft.com/office/drawing/2014/main" id="{C09CCF7F-C010-4CC9-B5D0-B3710D1C1933}"/>
              </a:ext>
            </a:extLst>
          </p:cNvPr>
          <p:cNvPicPr>
            <a:picLocks noChangeAspect="1"/>
          </p:cNvPicPr>
          <p:nvPr/>
        </p:nvPicPr>
        <p:blipFill>
          <a:blip r:embed="rId9"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6434730" y="4228094"/>
            <a:ext cx="252000" cy="252000"/>
          </a:xfrm>
          <a:prstGeom prst="rect">
            <a:avLst/>
          </a:prstGeom>
        </p:spPr>
      </p:pic>
      <p:pic>
        <p:nvPicPr>
          <p:cNvPr id="67" name="Kuva 66"/>
          <p:cNvPicPr>
            <a:picLocks noChangeAspect="1"/>
          </p:cNvPicPr>
          <p:nvPr/>
        </p:nvPicPr>
        <p:blipFill>
          <a:blip r:embed="rId21">
            <a:duotone>
              <a:schemeClr val="accent6">
                <a:shade val="45000"/>
                <a:satMod val="135000"/>
              </a:schemeClr>
              <a:prstClr val="white"/>
            </a:duotone>
          </a:blip>
          <a:stretch>
            <a:fillRect/>
          </a:stretch>
        </p:blipFill>
        <p:spPr>
          <a:xfrm>
            <a:off x="5220072" y="1491630"/>
            <a:ext cx="360000" cy="360000"/>
          </a:xfrm>
          <a:prstGeom prst="rect">
            <a:avLst/>
          </a:prstGeom>
        </p:spPr>
      </p:pic>
      <p:pic>
        <p:nvPicPr>
          <p:cNvPr id="34" name="Kuva 33"/>
          <p:cNvPicPr>
            <a:picLocks noChangeAspect="1"/>
          </p:cNvPicPr>
          <p:nvPr/>
        </p:nvPicPr>
        <p:blipFill>
          <a:blip r:embed="rId20"/>
          <a:stretch>
            <a:fillRect/>
          </a:stretch>
        </p:blipFill>
        <p:spPr>
          <a:xfrm>
            <a:off x="5004048" y="1491630"/>
            <a:ext cx="360000" cy="360000"/>
          </a:xfrm>
          <a:prstGeom prst="rect">
            <a:avLst/>
          </a:prstGeom>
        </p:spPr>
      </p:pic>
      <p:pic>
        <p:nvPicPr>
          <p:cNvPr id="39" name="Kuva 38"/>
          <p:cNvPicPr>
            <a:picLocks noChangeAspect="1"/>
          </p:cNvPicPr>
          <p:nvPr/>
        </p:nvPicPr>
        <p:blipFill>
          <a:blip r:embed="rId19"/>
          <a:stretch>
            <a:fillRect/>
          </a:stretch>
        </p:blipFill>
        <p:spPr>
          <a:xfrm>
            <a:off x="4799391" y="1491630"/>
            <a:ext cx="348633" cy="360000"/>
          </a:xfrm>
          <a:prstGeom prst="rect">
            <a:avLst/>
          </a:prstGeom>
        </p:spPr>
      </p:pic>
      <p:pic>
        <p:nvPicPr>
          <p:cNvPr id="36" name="Kuva 35"/>
          <p:cNvPicPr>
            <a:picLocks noChangeAspect="1"/>
          </p:cNvPicPr>
          <p:nvPr/>
        </p:nvPicPr>
        <p:blipFill>
          <a:blip r:embed="rId21"/>
          <a:stretch>
            <a:fillRect/>
          </a:stretch>
        </p:blipFill>
        <p:spPr>
          <a:xfrm>
            <a:off x="4572000" y="1491630"/>
            <a:ext cx="360000" cy="360000"/>
          </a:xfrm>
          <a:prstGeom prst="rect">
            <a:avLst/>
          </a:prstGeom>
        </p:spPr>
      </p:pic>
      <p:pic>
        <p:nvPicPr>
          <p:cNvPr id="68" name="Kuva 67"/>
          <p:cNvPicPr>
            <a:picLocks noChangeAspect="1"/>
          </p:cNvPicPr>
          <p:nvPr/>
        </p:nvPicPr>
        <p:blipFill>
          <a:blip r:embed="rId21">
            <a:duotone>
              <a:schemeClr val="accent6">
                <a:shade val="45000"/>
                <a:satMod val="135000"/>
              </a:schemeClr>
              <a:prstClr val="white"/>
            </a:duotone>
          </a:blip>
          <a:stretch>
            <a:fillRect/>
          </a:stretch>
        </p:blipFill>
        <p:spPr>
          <a:xfrm>
            <a:off x="5580152" y="3147854"/>
            <a:ext cx="360000" cy="360000"/>
          </a:xfrm>
          <a:prstGeom prst="rect">
            <a:avLst/>
          </a:prstGeom>
        </p:spPr>
      </p:pic>
      <p:pic>
        <p:nvPicPr>
          <p:cNvPr id="69" name="Kuva 68"/>
          <p:cNvPicPr>
            <a:picLocks noChangeAspect="1"/>
          </p:cNvPicPr>
          <p:nvPr/>
        </p:nvPicPr>
        <p:blipFill>
          <a:blip r:embed="rId20"/>
          <a:stretch>
            <a:fillRect/>
          </a:stretch>
        </p:blipFill>
        <p:spPr>
          <a:xfrm>
            <a:off x="5364128" y="3147854"/>
            <a:ext cx="360000" cy="360000"/>
          </a:xfrm>
          <a:prstGeom prst="rect">
            <a:avLst/>
          </a:prstGeom>
        </p:spPr>
      </p:pic>
      <p:pic>
        <p:nvPicPr>
          <p:cNvPr id="70" name="Kuva 69"/>
          <p:cNvPicPr>
            <a:picLocks noChangeAspect="1"/>
          </p:cNvPicPr>
          <p:nvPr/>
        </p:nvPicPr>
        <p:blipFill>
          <a:blip r:embed="rId19"/>
          <a:stretch>
            <a:fillRect/>
          </a:stretch>
        </p:blipFill>
        <p:spPr>
          <a:xfrm>
            <a:off x="5159471" y="3147854"/>
            <a:ext cx="348633" cy="360000"/>
          </a:xfrm>
          <a:prstGeom prst="rect">
            <a:avLst/>
          </a:prstGeom>
        </p:spPr>
      </p:pic>
      <p:pic>
        <p:nvPicPr>
          <p:cNvPr id="71" name="Kuva 70"/>
          <p:cNvPicPr>
            <a:picLocks noChangeAspect="1"/>
          </p:cNvPicPr>
          <p:nvPr/>
        </p:nvPicPr>
        <p:blipFill>
          <a:blip r:embed="rId21"/>
          <a:stretch>
            <a:fillRect/>
          </a:stretch>
        </p:blipFill>
        <p:spPr>
          <a:xfrm>
            <a:off x="4932080" y="3147854"/>
            <a:ext cx="360000" cy="360000"/>
          </a:xfrm>
          <a:prstGeom prst="rect">
            <a:avLst/>
          </a:prstGeom>
        </p:spPr>
      </p:pic>
      <p:pic>
        <p:nvPicPr>
          <p:cNvPr id="72" name="Kuva 71"/>
          <p:cNvPicPr>
            <a:picLocks noChangeAspect="1"/>
          </p:cNvPicPr>
          <p:nvPr/>
        </p:nvPicPr>
        <p:blipFill>
          <a:blip r:embed="rId21">
            <a:duotone>
              <a:schemeClr val="accent6">
                <a:shade val="45000"/>
                <a:satMod val="135000"/>
              </a:schemeClr>
              <a:prstClr val="white"/>
            </a:duotone>
          </a:blip>
          <a:stretch>
            <a:fillRect/>
          </a:stretch>
        </p:blipFill>
        <p:spPr>
          <a:xfrm>
            <a:off x="1703127" y="3867934"/>
            <a:ext cx="360000" cy="360000"/>
          </a:xfrm>
          <a:prstGeom prst="rect">
            <a:avLst/>
          </a:prstGeom>
        </p:spPr>
      </p:pic>
      <p:pic>
        <p:nvPicPr>
          <p:cNvPr id="49" name="Kuva 48"/>
          <p:cNvPicPr>
            <a:picLocks noChangeAspect="1"/>
          </p:cNvPicPr>
          <p:nvPr/>
        </p:nvPicPr>
        <p:blipFill>
          <a:blip r:embed="rId20"/>
          <a:stretch>
            <a:fillRect/>
          </a:stretch>
        </p:blipFill>
        <p:spPr>
          <a:xfrm>
            <a:off x="1919191" y="3867934"/>
            <a:ext cx="360000" cy="360000"/>
          </a:xfrm>
          <a:prstGeom prst="rect">
            <a:avLst/>
          </a:prstGeom>
        </p:spPr>
      </p:pic>
      <p:pic>
        <p:nvPicPr>
          <p:cNvPr id="48" name="Kuva 47"/>
          <p:cNvPicPr>
            <a:picLocks noChangeAspect="1"/>
          </p:cNvPicPr>
          <p:nvPr/>
        </p:nvPicPr>
        <p:blipFill>
          <a:blip r:embed="rId19"/>
          <a:stretch>
            <a:fillRect/>
          </a:stretch>
        </p:blipFill>
        <p:spPr>
          <a:xfrm>
            <a:off x="2146582" y="3867934"/>
            <a:ext cx="348633" cy="360000"/>
          </a:xfrm>
          <a:prstGeom prst="rect">
            <a:avLst/>
          </a:prstGeom>
        </p:spPr>
      </p:pic>
      <p:pic>
        <p:nvPicPr>
          <p:cNvPr id="50" name="Kuva 49"/>
          <p:cNvPicPr>
            <a:picLocks noChangeAspect="1"/>
          </p:cNvPicPr>
          <p:nvPr/>
        </p:nvPicPr>
        <p:blipFill>
          <a:blip r:embed="rId21"/>
          <a:stretch>
            <a:fillRect/>
          </a:stretch>
        </p:blipFill>
        <p:spPr>
          <a:xfrm>
            <a:off x="2339792" y="3867934"/>
            <a:ext cx="360000" cy="360000"/>
          </a:xfrm>
          <a:prstGeom prst="rect">
            <a:avLst/>
          </a:prstGeom>
        </p:spPr>
      </p:pic>
      <p:pic>
        <p:nvPicPr>
          <p:cNvPr id="82" name="Kuva 81"/>
          <p:cNvPicPr>
            <a:picLocks noChangeAspect="1"/>
          </p:cNvPicPr>
          <p:nvPr/>
        </p:nvPicPr>
        <p:blipFill>
          <a:blip r:embed="rId21">
            <a:duotone>
              <a:schemeClr val="accent6">
                <a:shade val="45000"/>
                <a:satMod val="135000"/>
              </a:schemeClr>
              <a:prstClr val="white"/>
            </a:duotone>
          </a:blip>
          <a:stretch>
            <a:fillRect/>
          </a:stretch>
        </p:blipFill>
        <p:spPr>
          <a:xfrm>
            <a:off x="1271079" y="2211710"/>
            <a:ext cx="360000" cy="360000"/>
          </a:xfrm>
          <a:prstGeom prst="rect">
            <a:avLst/>
          </a:prstGeom>
        </p:spPr>
      </p:pic>
      <p:pic>
        <p:nvPicPr>
          <p:cNvPr id="83" name="Kuva 82"/>
          <p:cNvPicPr>
            <a:picLocks noChangeAspect="1"/>
          </p:cNvPicPr>
          <p:nvPr/>
        </p:nvPicPr>
        <p:blipFill>
          <a:blip r:embed="rId20"/>
          <a:stretch>
            <a:fillRect/>
          </a:stretch>
        </p:blipFill>
        <p:spPr>
          <a:xfrm>
            <a:off x="1487143" y="2211710"/>
            <a:ext cx="360000" cy="360000"/>
          </a:xfrm>
          <a:prstGeom prst="rect">
            <a:avLst/>
          </a:prstGeom>
        </p:spPr>
      </p:pic>
      <p:pic>
        <p:nvPicPr>
          <p:cNvPr id="84" name="Kuva 83"/>
          <p:cNvPicPr>
            <a:picLocks noChangeAspect="1"/>
          </p:cNvPicPr>
          <p:nvPr/>
        </p:nvPicPr>
        <p:blipFill>
          <a:blip r:embed="rId19"/>
          <a:stretch>
            <a:fillRect/>
          </a:stretch>
        </p:blipFill>
        <p:spPr>
          <a:xfrm>
            <a:off x="1714534" y="2211710"/>
            <a:ext cx="348633" cy="360000"/>
          </a:xfrm>
          <a:prstGeom prst="rect">
            <a:avLst/>
          </a:prstGeom>
        </p:spPr>
      </p:pic>
      <p:pic>
        <p:nvPicPr>
          <p:cNvPr id="92" name="Kuva 91"/>
          <p:cNvPicPr>
            <a:picLocks noChangeAspect="1"/>
          </p:cNvPicPr>
          <p:nvPr/>
        </p:nvPicPr>
        <p:blipFill>
          <a:blip r:embed="rId21"/>
          <a:stretch>
            <a:fillRect/>
          </a:stretch>
        </p:blipFill>
        <p:spPr>
          <a:xfrm>
            <a:off x="1907744" y="2211710"/>
            <a:ext cx="360000" cy="360000"/>
          </a:xfrm>
          <a:prstGeom prst="rect">
            <a:avLst/>
          </a:prstGeom>
        </p:spPr>
      </p:pic>
      <p:pic>
        <p:nvPicPr>
          <p:cNvPr id="62" name="Kuva 61"/>
          <p:cNvPicPr>
            <a:picLocks noChangeAspect="1"/>
          </p:cNvPicPr>
          <p:nvPr/>
        </p:nvPicPr>
        <p:blipFill>
          <a:blip r:embed="rId6"/>
          <a:stretch>
            <a:fillRect/>
          </a:stretch>
        </p:blipFill>
        <p:spPr>
          <a:xfrm>
            <a:off x="2987864" y="1059582"/>
            <a:ext cx="360000" cy="360000"/>
          </a:xfrm>
          <a:prstGeom prst="rect">
            <a:avLst/>
          </a:prstGeom>
        </p:spPr>
      </p:pic>
      <p:pic>
        <p:nvPicPr>
          <p:cNvPr id="93" name="Kuva 92"/>
          <p:cNvPicPr>
            <a:picLocks noChangeAspect="1"/>
          </p:cNvPicPr>
          <p:nvPr/>
        </p:nvPicPr>
        <p:blipFill>
          <a:blip r:embed="rId6"/>
          <a:stretch>
            <a:fillRect/>
          </a:stretch>
        </p:blipFill>
        <p:spPr>
          <a:xfrm>
            <a:off x="3995976" y="4083958"/>
            <a:ext cx="360000" cy="360000"/>
          </a:xfrm>
          <a:prstGeom prst="rect">
            <a:avLst/>
          </a:prstGeom>
        </p:spPr>
      </p:pic>
      <p:sp>
        <p:nvSpPr>
          <p:cNvPr id="94" name="Sisällön paikkamerkki 2"/>
          <p:cNvSpPr txBox="1">
            <a:spLocks/>
          </p:cNvSpPr>
          <p:nvPr/>
        </p:nvSpPr>
        <p:spPr>
          <a:xfrm>
            <a:off x="3347864" y="951570"/>
            <a:ext cx="1208423" cy="468052"/>
          </a:xfrm>
          <a:prstGeom prst="rect">
            <a:avLst/>
          </a:prstGeom>
        </p:spPr>
        <p:txBody>
          <a:bodyPr vert="horz" lIns="91440" tIns="45720" rIns="91440" bIns="45720" rtlCol="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Verdana" panose="020B0604030504040204" pitchFamily="34" charset="0"/>
              <a:buNone/>
            </a:pPr>
            <a:r>
              <a:rPr lang="fi-FI" sz="1000" dirty="0" smtClean="0"/>
              <a:t>Joulukuun teemakokous</a:t>
            </a:r>
            <a:endParaRPr lang="fi-FI" sz="1000" dirty="0"/>
          </a:p>
        </p:txBody>
      </p:sp>
      <p:sp>
        <p:nvSpPr>
          <p:cNvPr id="95" name="Sisällön paikkamerkki 2"/>
          <p:cNvSpPr txBox="1">
            <a:spLocks/>
          </p:cNvSpPr>
          <p:nvPr/>
        </p:nvSpPr>
        <p:spPr>
          <a:xfrm>
            <a:off x="3219561" y="4191930"/>
            <a:ext cx="1208423" cy="468052"/>
          </a:xfrm>
          <a:prstGeom prst="rect">
            <a:avLst/>
          </a:prstGeom>
        </p:spPr>
        <p:txBody>
          <a:bodyPr vert="horz" lIns="91440" tIns="45720" rIns="91440" bIns="45720" rtlCol="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Verdana" panose="020B0604030504040204" pitchFamily="34" charset="0"/>
              <a:buNone/>
            </a:pPr>
            <a:r>
              <a:rPr lang="fi-FI" sz="1000" dirty="0" smtClean="0"/>
              <a:t>Kesäkuun teemakokous</a:t>
            </a:r>
            <a:endParaRPr lang="fi-FI" sz="1000" dirty="0"/>
          </a:p>
        </p:txBody>
      </p:sp>
      <p:sp>
        <p:nvSpPr>
          <p:cNvPr id="5" name="Nuoli oikealle 4"/>
          <p:cNvSpPr/>
          <p:nvPr/>
        </p:nvSpPr>
        <p:spPr>
          <a:xfrm>
            <a:off x="323648" y="4083918"/>
            <a:ext cx="1080000" cy="288032"/>
          </a:xfrm>
          <a:prstGeom prst="rightArrow">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dirty="0" smtClean="0">
                <a:solidFill>
                  <a:schemeClr val="tx1"/>
                </a:solidFill>
              </a:rPr>
              <a:t>Suunnittelukausi</a:t>
            </a:r>
            <a:endParaRPr lang="fi-FI" sz="800" dirty="0">
              <a:solidFill>
                <a:schemeClr val="tx1"/>
              </a:solidFill>
            </a:endParaRPr>
          </a:p>
        </p:txBody>
      </p:sp>
      <p:sp>
        <p:nvSpPr>
          <p:cNvPr id="96" name="Nuoli oikealle 95"/>
          <p:cNvSpPr/>
          <p:nvPr/>
        </p:nvSpPr>
        <p:spPr>
          <a:xfrm>
            <a:off x="311953" y="4371950"/>
            <a:ext cx="1090239" cy="288032"/>
          </a:xfrm>
          <a:prstGeom prst="rightArrow">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dirty="0" smtClean="0">
                <a:solidFill>
                  <a:schemeClr val="tx1"/>
                </a:solidFill>
              </a:rPr>
              <a:t>Vuosisuunnittelu</a:t>
            </a:r>
            <a:endParaRPr lang="fi-FI" sz="800" dirty="0">
              <a:solidFill>
                <a:schemeClr val="tx1"/>
              </a:solidFill>
            </a:endParaRPr>
          </a:p>
        </p:txBody>
      </p:sp>
      <p:sp>
        <p:nvSpPr>
          <p:cNvPr id="6" name="Tekstiruutu 5"/>
          <p:cNvSpPr txBox="1"/>
          <p:nvPr/>
        </p:nvSpPr>
        <p:spPr>
          <a:xfrm>
            <a:off x="2045166" y="4169282"/>
            <a:ext cx="870751" cy="369332"/>
          </a:xfrm>
          <a:prstGeom prst="rect">
            <a:avLst/>
          </a:prstGeom>
          <a:noFill/>
        </p:spPr>
        <p:txBody>
          <a:bodyPr wrap="none" rtlCol="0">
            <a:spAutoFit/>
          </a:bodyPr>
          <a:lstStyle/>
          <a:p>
            <a:pPr algn="ctr"/>
            <a:r>
              <a:rPr lang="fi-FI" sz="900" dirty="0" smtClean="0"/>
              <a:t>Tilannekuva /</a:t>
            </a:r>
          </a:p>
          <a:p>
            <a:pPr algn="ctr"/>
            <a:r>
              <a:rPr lang="fi-FI" sz="900" dirty="0" smtClean="0"/>
              <a:t>analyysi</a:t>
            </a:r>
            <a:endParaRPr lang="fi-FI" sz="900" dirty="0"/>
          </a:p>
        </p:txBody>
      </p:sp>
      <p:sp>
        <p:nvSpPr>
          <p:cNvPr id="97" name="Tekstiruutu 96"/>
          <p:cNvSpPr txBox="1"/>
          <p:nvPr/>
        </p:nvSpPr>
        <p:spPr>
          <a:xfrm>
            <a:off x="4493337" y="1131590"/>
            <a:ext cx="870751" cy="369332"/>
          </a:xfrm>
          <a:prstGeom prst="rect">
            <a:avLst/>
          </a:prstGeom>
          <a:noFill/>
        </p:spPr>
        <p:txBody>
          <a:bodyPr wrap="none" rtlCol="0">
            <a:spAutoFit/>
          </a:bodyPr>
          <a:lstStyle/>
          <a:p>
            <a:pPr algn="ctr"/>
            <a:r>
              <a:rPr lang="fi-FI" sz="900" dirty="0" smtClean="0"/>
              <a:t>Tilannekuva /</a:t>
            </a:r>
          </a:p>
          <a:p>
            <a:pPr algn="ctr"/>
            <a:r>
              <a:rPr lang="fi-FI" sz="900" dirty="0" smtClean="0"/>
              <a:t>analyysi</a:t>
            </a:r>
            <a:endParaRPr lang="fi-FI" sz="900" dirty="0"/>
          </a:p>
        </p:txBody>
      </p:sp>
      <p:grpSp>
        <p:nvGrpSpPr>
          <p:cNvPr id="8" name="Ryhmä 7"/>
          <p:cNvGrpSpPr/>
          <p:nvPr/>
        </p:nvGrpSpPr>
        <p:grpSpPr>
          <a:xfrm>
            <a:off x="1746224" y="1232904"/>
            <a:ext cx="705934" cy="442575"/>
            <a:chOff x="467544" y="992562"/>
            <a:chExt cx="705934" cy="442575"/>
          </a:xfrm>
        </p:grpSpPr>
        <p:pic>
          <p:nvPicPr>
            <p:cNvPr id="103" name="Kuva 102" descr="Yhteydet">
              <a:extLst>
                <a:ext uri="{FF2B5EF4-FFF2-40B4-BE49-F238E27FC236}">
                  <a16:creationId xmlns:a16="http://schemas.microsoft.com/office/drawing/2014/main" id="{9A3455A6-24C0-4996-AF9A-3C8875469249}"/>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957478" y="992562"/>
              <a:ext cx="216000" cy="216000"/>
            </a:xfrm>
            <a:prstGeom prst="rect">
              <a:avLst/>
            </a:prstGeom>
          </p:spPr>
        </p:pic>
        <p:pic>
          <p:nvPicPr>
            <p:cNvPr id="104" name="Kuva 103" descr="Yhteydet">
              <a:extLst>
                <a:ext uri="{FF2B5EF4-FFF2-40B4-BE49-F238E27FC236}">
                  <a16:creationId xmlns:a16="http://schemas.microsoft.com/office/drawing/2014/main" id="{C09CCF7F-C010-4CC9-B5D0-B3710D1C1933}"/>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704285" y="992562"/>
              <a:ext cx="216000" cy="216000"/>
            </a:xfrm>
            <a:prstGeom prst="rect">
              <a:avLst/>
            </a:prstGeom>
          </p:spPr>
        </p:pic>
        <p:pic>
          <p:nvPicPr>
            <p:cNvPr id="105" name="Kuva 104" descr="Yhteydet">
              <a:extLst>
                <a:ext uri="{FF2B5EF4-FFF2-40B4-BE49-F238E27FC236}">
                  <a16:creationId xmlns:a16="http://schemas.microsoft.com/office/drawing/2014/main" id="{A4CFB118-9D99-4ABD-AAAC-0F7E3C22A9C9}"/>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539552" y="1219137"/>
              <a:ext cx="216000" cy="216000"/>
            </a:xfrm>
            <a:prstGeom prst="rect">
              <a:avLst/>
            </a:prstGeom>
          </p:spPr>
        </p:pic>
        <p:pic>
          <p:nvPicPr>
            <p:cNvPr id="106" name="Kuva 105" descr="Yhteydet">
              <a:extLst>
                <a:ext uri="{FF2B5EF4-FFF2-40B4-BE49-F238E27FC236}">
                  <a16:creationId xmlns:a16="http://schemas.microsoft.com/office/drawing/2014/main" id="{DCD39136-F3B5-4FB7-A366-476C1EAF7202}"/>
                </a:ext>
              </a:extLst>
            </p:cNvPr>
            <p:cNvPicPr>
              <a:picLocks noChangeAspect="1"/>
            </p:cNvPicPr>
            <p:nvPr/>
          </p:nvPicPr>
          <p:blipFill>
            <a:blip r:embed="rId25" cstate="print">
              <a:extLst>
                <a:ext uri="{BEBA8EAE-BF5A-486C-A8C5-ECC9F3942E4B}">
                  <a14:imgProps xmlns:a14="http://schemas.microsoft.com/office/drawing/2010/main">
                    <a14:imgLayer r:embed="rId26">
                      <a14:imgEffect>
                        <a14:saturation sat="300000"/>
                      </a14:imgEffect>
                    </a14:imgLayer>
                  </a14:imgProps>
                </a:ex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467544" y="992562"/>
              <a:ext cx="216000" cy="216000"/>
            </a:xfrm>
            <a:prstGeom prst="rect">
              <a:avLst/>
            </a:prstGeom>
          </p:spPr>
        </p:pic>
        <p:pic>
          <p:nvPicPr>
            <p:cNvPr id="107" name="Kuva 106" descr="Yhteydet">
              <a:extLst>
                <a:ext uri="{FF2B5EF4-FFF2-40B4-BE49-F238E27FC236}">
                  <a16:creationId xmlns:a16="http://schemas.microsoft.com/office/drawing/2014/main" id="{C09CCF7F-C010-4CC9-B5D0-B3710D1C1933}"/>
                </a:ext>
              </a:extLst>
            </p:cNvPr>
            <p:cNvPicPr>
              <a:picLocks noChangeAspect="1"/>
            </p:cNvPicPr>
            <p:nvPr/>
          </p:nvPicPr>
          <p:blipFill>
            <a:blip r:embed="rId27"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04990" y="1219137"/>
              <a:ext cx="216000" cy="216000"/>
            </a:xfrm>
            <a:prstGeom prst="rect">
              <a:avLst/>
            </a:prstGeom>
          </p:spPr>
        </p:pic>
      </p:grpSp>
      <p:grpSp>
        <p:nvGrpSpPr>
          <p:cNvPr id="118" name="Ryhmä 117"/>
          <p:cNvGrpSpPr/>
          <p:nvPr/>
        </p:nvGrpSpPr>
        <p:grpSpPr>
          <a:xfrm>
            <a:off x="1201770" y="3065279"/>
            <a:ext cx="705934" cy="442575"/>
            <a:chOff x="467544" y="992562"/>
            <a:chExt cx="705934" cy="442575"/>
          </a:xfrm>
        </p:grpSpPr>
        <p:pic>
          <p:nvPicPr>
            <p:cNvPr id="119" name="Kuva 118" descr="Yhteydet">
              <a:extLst>
                <a:ext uri="{FF2B5EF4-FFF2-40B4-BE49-F238E27FC236}">
                  <a16:creationId xmlns:a16="http://schemas.microsoft.com/office/drawing/2014/main" id="{9A3455A6-24C0-4996-AF9A-3C8875469249}"/>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957478" y="992562"/>
              <a:ext cx="216000" cy="216000"/>
            </a:xfrm>
            <a:prstGeom prst="rect">
              <a:avLst/>
            </a:prstGeom>
          </p:spPr>
        </p:pic>
        <p:pic>
          <p:nvPicPr>
            <p:cNvPr id="120" name="Kuva 119" descr="Yhteydet">
              <a:extLst>
                <a:ext uri="{FF2B5EF4-FFF2-40B4-BE49-F238E27FC236}">
                  <a16:creationId xmlns:a16="http://schemas.microsoft.com/office/drawing/2014/main" id="{C09CCF7F-C010-4CC9-B5D0-B3710D1C1933}"/>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704285" y="992562"/>
              <a:ext cx="216000" cy="216000"/>
            </a:xfrm>
            <a:prstGeom prst="rect">
              <a:avLst/>
            </a:prstGeom>
          </p:spPr>
        </p:pic>
        <p:pic>
          <p:nvPicPr>
            <p:cNvPr id="121" name="Kuva 120" descr="Yhteydet">
              <a:extLst>
                <a:ext uri="{FF2B5EF4-FFF2-40B4-BE49-F238E27FC236}">
                  <a16:creationId xmlns:a16="http://schemas.microsoft.com/office/drawing/2014/main" id="{A4CFB118-9D99-4ABD-AAAC-0F7E3C22A9C9}"/>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539552" y="1219137"/>
              <a:ext cx="216000" cy="216000"/>
            </a:xfrm>
            <a:prstGeom prst="rect">
              <a:avLst/>
            </a:prstGeom>
          </p:spPr>
        </p:pic>
        <p:pic>
          <p:nvPicPr>
            <p:cNvPr id="122" name="Kuva 121" descr="Yhteydet">
              <a:extLst>
                <a:ext uri="{FF2B5EF4-FFF2-40B4-BE49-F238E27FC236}">
                  <a16:creationId xmlns:a16="http://schemas.microsoft.com/office/drawing/2014/main" id="{DCD39136-F3B5-4FB7-A366-476C1EAF7202}"/>
                </a:ext>
              </a:extLst>
            </p:cNvPr>
            <p:cNvPicPr>
              <a:picLocks noChangeAspect="1"/>
            </p:cNvPicPr>
            <p:nvPr/>
          </p:nvPicPr>
          <p:blipFill>
            <a:blip r:embed="rId25" cstate="print">
              <a:extLst>
                <a:ext uri="{BEBA8EAE-BF5A-486C-A8C5-ECC9F3942E4B}">
                  <a14:imgProps xmlns:a14="http://schemas.microsoft.com/office/drawing/2010/main">
                    <a14:imgLayer r:embed="rId26">
                      <a14:imgEffect>
                        <a14:saturation sat="300000"/>
                      </a14:imgEffect>
                    </a14:imgLayer>
                  </a14:imgProps>
                </a:ex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467544" y="992562"/>
              <a:ext cx="216000" cy="216000"/>
            </a:xfrm>
            <a:prstGeom prst="rect">
              <a:avLst/>
            </a:prstGeom>
          </p:spPr>
        </p:pic>
        <p:pic>
          <p:nvPicPr>
            <p:cNvPr id="123" name="Kuva 122" descr="Yhteydet">
              <a:extLst>
                <a:ext uri="{FF2B5EF4-FFF2-40B4-BE49-F238E27FC236}">
                  <a16:creationId xmlns:a16="http://schemas.microsoft.com/office/drawing/2014/main" id="{C09CCF7F-C010-4CC9-B5D0-B3710D1C1933}"/>
                </a:ext>
              </a:extLst>
            </p:cNvPr>
            <p:cNvPicPr>
              <a:picLocks noChangeAspect="1"/>
            </p:cNvPicPr>
            <p:nvPr/>
          </p:nvPicPr>
          <p:blipFill>
            <a:blip r:embed="rId27"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04990" y="1219137"/>
              <a:ext cx="216000" cy="216000"/>
            </a:xfrm>
            <a:prstGeom prst="rect">
              <a:avLst/>
            </a:prstGeom>
          </p:spPr>
        </p:pic>
      </p:grpSp>
      <p:grpSp>
        <p:nvGrpSpPr>
          <p:cNvPr id="124" name="Ryhmä 123"/>
          <p:cNvGrpSpPr/>
          <p:nvPr/>
        </p:nvGrpSpPr>
        <p:grpSpPr>
          <a:xfrm>
            <a:off x="4139952" y="689015"/>
            <a:ext cx="705934" cy="442575"/>
            <a:chOff x="467544" y="992562"/>
            <a:chExt cx="705934" cy="442575"/>
          </a:xfrm>
        </p:grpSpPr>
        <p:pic>
          <p:nvPicPr>
            <p:cNvPr id="125" name="Kuva 124" descr="Yhteydet">
              <a:extLst>
                <a:ext uri="{FF2B5EF4-FFF2-40B4-BE49-F238E27FC236}">
                  <a16:creationId xmlns:a16="http://schemas.microsoft.com/office/drawing/2014/main" id="{9A3455A6-24C0-4996-AF9A-3C8875469249}"/>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957478" y="992562"/>
              <a:ext cx="216000" cy="216000"/>
            </a:xfrm>
            <a:prstGeom prst="rect">
              <a:avLst/>
            </a:prstGeom>
          </p:spPr>
        </p:pic>
        <p:pic>
          <p:nvPicPr>
            <p:cNvPr id="126" name="Kuva 125" descr="Yhteydet">
              <a:extLst>
                <a:ext uri="{FF2B5EF4-FFF2-40B4-BE49-F238E27FC236}">
                  <a16:creationId xmlns:a16="http://schemas.microsoft.com/office/drawing/2014/main" id="{C09CCF7F-C010-4CC9-B5D0-B3710D1C1933}"/>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704285" y="992562"/>
              <a:ext cx="216000" cy="216000"/>
            </a:xfrm>
            <a:prstGeom prst="rect">
              <a:avLst/>
            </a:prstGeom>
          </p:spPr>
        </p:pic>
        <p:pic>
          <p:nvPicPr>
            <p:cNvPr id="127" name="Kuva 126" descr="Yhteydet">
              <a:extLst>
                <a:ext uri="{FF2B5EF4-FFF2-40B4-BE49-F238E27FC236}">
                  <a16:creationId xmlns:a16="http://schemas.microsoft.com/office/drawing/2014/main" id="{A4CFB118-9D99-4ABD-AAAC-0F7E3C22A9C9}"/>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539552" y="1219137"/>
              <a:ext cx="216000" cy="216000"/>
            </a:xfrm>
            <a:prstGeom prst="rect">
              <a:avLst/>
            </a:prstGeom>
          </p:spPr>
        </p:pic>
        <p:pic>
          <p:nvPicPr>
            <p:cNvPr id="128" name="Kuva 127" descr="Yhteydet">
              <a:extLst>
                <a:ext uri="{FF2B5EF4-FFF2-40B4-BE49-F238E27FC236}">
                  <a16:creationId xmlns:a16="http://schemas.microsoft.com/office/drawing/2014/main" id="{DCD39136-F3B5-4FB7-A366-476C1EAF7202}"/>
                </a:ext>
              </a:extLst>
            </p:cNvPr>
            <p:cNvPicPr>
              <a:picLocks noChangeAspect="1"/>
            </p:cNvPicPr>
            <p:nvPr/>
          </p:nvPicPr>
          <p:blipFill>
            <a:blip r:embed="rId25" cstate="print">
              <a:extLst>
                <a:ext uri="{BEBA8EAE-BF5A-486C-A8C5-ECC9F3942E4B}">
                  <a14:imgProps xmlns:a14="http://schemas.microsoft.com/office/drawing/2010/main">
                    <a14:imgLayer r:embed="rId26">
                      <a14:imgEffect>
                        <a14:saturation sat="300000"/>
                      </a14:imgEffect>
                    </a14:imgLayer>
                  </a14:imgProps>
                </a:ex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467544" y="992562"/>
              <a:ext cx="216000" cy="216000"/>
            </a:xfrm>
            <a:prstGeom prst="rect">
              <a:avLst/>
            </a:prstGeom>
          </p:spPr>
        </p:pic>
        <p:pic>
          <p:nvPicPr>
            <p:cNvPr id="129" name="Kuva 128" descr="Yhteydet">
              <a:extLst>
                <a:ext uri="{FF2B5EF4-FFF2-40B4-BE49-F238E27FC236}">
                  <a16:creationId xmlns:a16="http://schemas.microsoft.com/office/drawing/2014/main" id="{C09CCF7F-C010-4CC9-B5D0-B3710D1C1933}"/>
                </a:ext>
              </a:extLst>
            </p:cNvPr>
            <p:cNvPicPr>
              <a:picLocks noChangeAspect="1"/>
            </p:cNvPicPr>
            <p:nvPr/>
          </p:nvPicPr>
          <p:blipFill>
            <a:blip r:embed="rId27"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04990" y="1219137"/>
              <a:ext cx="216000" cy="216000"/>
            </a:xfrm>
            <a:prstGeom prst="rect">
              <a:avLst/>
            </a:prstGeom>
          </p:spPr>
        </p:pic>
      </p:grpSp>
      <p:grpSp>
        <p:nvGrpSpPr>
          <p:cNvPr id="130" name="Ryhmä 129"/>
          <p:cNvGrpSpPr/>
          <p:nvPr/>
        </p:nvGrpSpPr>
        <p:grpSpPr>
          <a:xfrm>
            <a:off x="5306226" y="2129175"/>
            <a:ext cx="705934" cy="442575"/>
            <a:chOff x="467544" y="992562"/>
            <a:chExt cx="705934" cy="442575"/>
          </a:xfrm>
        </p:grpSpPr>
        <p:pic>
          <p:nvPicPr>
            <p:cNvPr id="131" name="Kuva 130" descr="Yhteydet">
              <a:extLst>
                <a:ext uri="{FF2B5EF4-FFF2-40B4-BE49-F238E27FC236}">
                  <a16:creationId xmlns:a16="http://schemas.microsoft.com/office/drawing/2014/main" id="{9A3455A6-24C0-4996-AF9A-3C8875469249}"/>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957478" y="992562"/>
              <a:ext cx="216000" cy="216000"/>
            </a:xfrm>
            <a:prstGeom prst="rect">
              <a:avLst/>
            </a:prstGeom>
          </p:spPr>
        </p:pic>
        <p:pic>
          <p:nvPicPr>
            <p:cNvPr id="132" name="Kuva 131" descr="Yhteydet">
              <a:extLst>
                <a:ext uri="{FF2B5EF4-FFF2-40B4-BE49-F238E27FC236}">
                  <a16:creationId xmlns:a16="http://schemas.microsoft.com/office/drawing/2014/main" id="{C09CCF7F-C010-4CC9-B5D0-B3710D1C1933}"/>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704285" y="992562"/>
              <a:ext cx="216000" cy="216000"/>
            </a:xfrm>
            <a:prstGeom prst="rect">
              <a:avLst/>
            </a:prstGeom>
          </p:spPr>
        </p:pic>
        <p:pic>
          <p:nvPicPr>
            <p:cNvPr id="133" name="Kuva 132" descr="Yhteydet">
              <a:extLst>
                <a:ext uri="{FF2B5EF4-FFF2-40B4-BE49-F238E27FC236}">
                  <a16:creationId xmlns:a16="http://schemas.microsoft.com/office/drawing/2014/main" id="{A4CFB118-9D99-4ABD-AAAC-0F7E3C22A9C9}"/>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539552" y="1219137"/>
              <a:ext cx="216000" cy="216000"/>
            </a:xfrm>
            <a:prstGeom prst="rect">
              <a:avLst/>
            </a:prstGeom>
          </p:spPr>
        </p:pic>
        <p:pic>
          <p:nvPicPr>
            <p:cNvPr id="134" name="Kuva 133" descr="Yhteydet">
              <a:extLst>
                <a:ext uri="{FF2B5EF4-FFF2-40B4-BE49-F238E27FC236}">
                  <a16:creationId xmlns:a16="http://schemas.microsoft.com/office/drawing/2014/main" id="{DCD39136-F3B5-4FB7-A366-476C1EAF7202}"/>
                </a:ext>
              </a:extLst>
            </p:cNvPr>
            <p:cNvPicPr>
              <a:picLocks noChangeAspect="1"/>
            </p:cNvPicPr>
            <p:nvPr/>
          </p:nvPicPr>
          <p:blipFill>
            <a:blip r:embed="rId25" cstate="print">
              <a:extLst>
                <a:ext uri="{BEBA8EAE-BF5A-486C-A8C5-ECC9F3942E4B}">
                  <a14:imgProps xmlns:a14="http://schemas.microsoft.com/office/drawing/2010/main">
                    <a14:imgLayer r:embed="rId26">
                      <a14:imgEffect>
                        <a14:saturation sat="300000"/>
                      </a14:imgEffect>
                    </a14:imgLayer>
                  </a14:imgProps>
                </a:ex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467544" y="992562"/>
              <a:ext cx="216000" cy="216000"/>
            </a:xfrm>
            <a:prstGeom prst="rect">
              <a:avLst/>
            </a:prstGeom>
          </p:spPr>
        </p:pic>
        <p:pic>
          <p:nvPicPr>
            <p:cNvPr id="135" name="Kuva 134" descr="Yhteydet">
              <a:extLst>
                <a:ext uri="{FF2B5EF4-FFF2-40B4-BE49-F238E27FC236}">
                  <a16:creationId xmlns:a16="http://schemas.microsoft.com/office/drawing/2014/main" id="{C09CCF7F-C010-4CC9-B5D0-B3710D1C1933}"/>
                </a:ext>
              </a:extLst>
            </p:cNvPr>
            <p:cNvPicPr>
              <a:picLocks noChangeAspect="1"/>
            </p:cNvPicPr>
            <p:nvPr/>
          </p:nvPicPr>
          <p:blipFill>
            <a:blip r:embed="rId27"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04990" y="1219137"/>
              <a:ext cx="216000" cy="216000"/>
            </a:xfrm>
            <a:prstGeom prst="rect">
              <a:avLst/>
            </a:prstGeom>
          </p:spPr>
        </p:pic>
      </p:grpSp>
      <p:grpSp>
        <p:nvGrpSpPr>
          <p:cNvPr id="136" name="Ryhmä 135"/>
          <p:cNvGrpSpPr/>
          <p:nvPr/>
        </p:nvGrpSpPr>
        <p:grpSpPr>
          <a:xfrm>
            <a:off x="4932040" y="3857367"/>
            <a:ext cx="705934" cy="442575"/>
            <a:chOff x="467544" y="992562"/>
            <a:chExt cx="705934" cy="442575"/>
          </a:xfrm>
        </p:grpSpPr>
        <p:pic>
          <p:nvPicPr>
            <p:cNvPr id="137" name="Kuva 136" descr="Yhteydet">
              <a:extLst>
                <a:ext uri="{FF2B5EF4-FFF2-40B4-BE49-F238E27FC236}">
                  <a16:creationId xmlns:a16="http://schemas.microsoft.com/office/drawing/2014/main" id="{9A3455A6-24C0-4996-AF9A-3C8875469249}"/>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957478" y="992562"/>
              <a:ext cx="216000" cy="216000"/>
            </a:xfrm>
            <a:prstGeom prst="rect">
              <a:avLst/>
            </a:prstGeom>
          </p:spPr>
        </p:pic>
        <p:pic>
          <p:nvPicPr>
            <p:cNvPr id="138" name="Kuva 137" descr="Yhteydet">
              <a:extLst>
                <a:ext uri="{FF2B5EF4-FFF2-40B4-BE49-F238E27FC236}">
                  <a16:creationId xmlns:a16="http://schemas.microsoft.com/office/drawing/2014/main" id="{C09CCF7F-C010-4CC9-B5D0-B3710D1C1933}"/>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704285" y="992562"/>
              <a:ext cx="216000" cy="216000"/>
            </a:xfrm>
            <a:prstGeom prst="rect">
              <a:avLst/>
            </a:prstGeom>
          </p:spPr>
        </p:pic>
        <p:pic>
          <p:nvPicPr>
            <p:cNvPr id="139" name="Kuva 138" descr="Yhteydet">
              <a:extLst>
                <a:ext uri="{FF2B5EF4-FFF2-40B4-BE49-F238E27FC236}">
                  <a16:creationId xmlns:a16="http://schemas.microsoft.com/office/drawing/2014/main" id="{A4CFB118-9D99-4ABD-AAAC-0F7E3C22A9C9}"/>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539552" y="1219137"/>
              <a:ext cx="216000" cy="216000"/>
            </a:xfrm>
            <a:prstGeom prst="rect">
              <a:avLst/>
            </a:prstGeom>
          </p:spPr>
        </p:pic>
        <p:pic>
          <p:nvPicPr>
            <p:cNvPr id="140" name="Kuva 139" descr="Yhteydet">
              <a:extLst>
                <a:ext uri="{FF2B5EF4-FFF2-40B4-BE49-F238E27FC236}">
                  <a16:creationId xmlns:a16="http://schemas.microsoft.com/office/drawing/2014/main" id="{DCD39136-F3B5-4FB7-A366-476C1EAF7202}"/>
                </a:ext>
              </a:extLst>
            </p:cNvPr>
            <p:cNvPicPr>
              <a:picLocks noChangeAspect="1"/>
            </p:cNvPicPr>
            <p:nvPr/>
          </p:nvPicPr>
          <p:blipFill>
            <a:blip r:embed="rId25" cstate="print">
              <a:extLst>
                <a:ext uri="{BEBA8EAE-BF5A-486C-A8C5-ECC9F3942E4B}">
                  <a14:imgProps xmlns:a14="http://schemas.microsoft.com/office/drawing/2010/main">
                    <a14:imgLayer r:embed="rId26">
                      <a14:imgEffect>
                        <a14:saturation sat="300000"/>
                      </a14:imgEffect>
                    </a14:imgLayer>
                  </a14:imgProps>
                </a:ext>
                <a:ext uri="{28A0092B-C50C-407E-A947-70E740481C1C}">
                  <a14:useLocalDpi xmlns:a14="http://schemas.microsoft.com/office/drawing/2010/main" val="0"/>
                </a:ext>
                <a:ext uri="{96DAC541-7B7A-43D3-8B79-37D633B846F1}">
                  <asvg:svgBlip xmlns="" xmlns:asvg="http://schemas.microsoft.com/office/drawing/2016/SVG/main" r:embed="rId18"/>
                </a:ext>
              </a:extLst>
            </a:blip>
            <a:stretch>
              <a:fillRect/>
            </a:stretch>
          </p:blipFill>
          <p:spPr>
            <a:xfrm>
              <a:off x="467544" y="992562"/>
              <a:ext cx="216000" cy="216000"/>
            </a:xfrm>
            <a:prstGeom prst="rect">
              <a:avLst/>
            </a:prstGeom>
          </p:spPr>
        </p:pic>
        <p:pic>
          <p:nvPicPr>
            <p:cNvPr id="141" name="Kuva 140" descr="Yhteydet">
              <a:extLst>
                <a:ext uri="{FF2B5EF4-FFF2-40B4-BE49-F238E27FC236}">
                  <a16:creationId xmlns:a16="http://schemas.microsoft.com/office/drawing/2014/main" id="{C09CCF7F-C010-4CC9-B5D0-B3710D1C1933}"/>
                </a:ext>
              </a:extLst>
            </p:cNvPr>
            <p:cNvPicPr>
              <a:picLocks noChangeAspect="1"/>
            </p:cNvPicPr>
            <p:nvPr/>
          </p:nvPicPr>
          <p:blipFill>
            <a:blip r:embed="rId27"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04990" y="1219137"/>
              <a:ext cx="216000" cy="216000"/>
            </a:xfrm>
            <a:prstGeom prst="rect">
              <a:avLst/>
            </a:prstGeom>
          </p:spPr>
        </p:pic>
      </p:grpSp>
    </p:spTree>
    <p:extLst>
      <p:ext uri="{BB962C8B-B14F-4D97-AF65-F5344CB8AC3E}">
        <p14:creationId xmlns:p14="http://schemas.microsoft.com/office/powerpoint/2010/main" val="716586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uorakulmio 42"/>
          <p:cNvSpPr/>
          <p:nvPr/>
        </p:nvSpPr>
        <p:spPr>
          <a:xfrm>
            <a:off x="1259632" y="627534"/>
            <a:ext cx="6480720" cy="3744464"/>
          </a:xfrm>
          <a:prstGeom prst="rect">
            <a:avLst/>
          </a:prstGeom>
          <a:solidFill>
            <a:schemeClr val="bg1">
              <a:lumMod val="95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fi-FI" sz="800" b="1" dirty="0" smtClean="0">
                <a:solidFill>
                  <a:schemeClr val="tx1">
                    <a:lumMod val="75000"/>
                    <a:lumOff val="25000"/>
                  </a:schemeClr>
                </a:solidFill>
              </a:rPr>
              <a:t>Verkostot ja verkostojen </a:t>
            </a:r>
            <a:r>
              <a:rPr lang="fi-FI" sz="800" b="1" dirty="0" err="1" smtClean="0">
                <a:solidFill>
                  <a:schemeClr val="tx1">
                    <a:lumMod val="75000"/>
                    <a:lumOff val="25000"/>
                  </a:schemeClr>
                </a:solidFill>
              </a:rPr>
              <a:t>fasilitointi</a:t>
            </a:r>
            <a:endParaRPr lang="fi-FI" sz="800" b="1" dirty="0">
              <a:solidFill>
                <a:schemeClr val="tx1">
                  <a:lumMod val="75000"/>
                  <a:lumOff val="25000"/>
                </a:schemeClr>
              </a:solidFill>
            </a:endParaRPr>
          </a:p>
        </p:txBody>
      </p:sp>
      <p:sp>
        <p:nvSpPr>
          <p:cNvPr id="50" name="Suorakulmio 49"/>
          <p:cNvSpPr/>
          <p:nvPr/>
        </p:nvSpPr>
        <p:spPr>
          <a:xfrm>
            <a:off x="2680529" y="915934"/>
            <a:ext cx="1620000" cy="3240000"/>
          </a:xfrm>
          <a:prstGeom prst="rect">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fi-FI" sz="800" b="1" dirty="0" smtClean="0">
                <a:solidFill>
                  <a:schemeClr val="tx1">
                    <a:lumMod val="75000"/>
                    <a:lumOff val="25000"/>
                  </a:schemeClr>
                </a:solidFill>
              </a:rPr>
              <a:t>Asetettava yhteistyö</a:t>
            </a:r>
            <a:endParaRPr lang="fi-FI" sz="800" b="1" dirty="0">
              <a:solidFill>
                <a:schemeClr val="tx1">
                  <a:lumMod val="75000"/>
                  <a:lumOff val="25000"/>
                </a:schemeClr>
              </a:solidFill>
            </a:endParaRPr>
          </a:p>
        </p:txBody>
      </p:sp>
      <p:sp>
        <p:nvSpPr>
          <p:cNvPr id="32" name="Suorakulmio 31"/>
          <p:cNvSpPr/>
          <p:nvPr/>
        </p:nvSpPr>
        <p:spPr>
          <a:xfrm>
            <a:off x="4680192" y="915926"/>
            <a:ext cx="1620000" cy="3240000"/>
          </a:xfrm>
          <a:prstGeom prst="rect">
            <a:avLst/>
          </a:prstGeom>
          <a:solidFill>
            <a:srgbClr val="F3E5F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fi-FI" sz="800" b="1" dirty="0" smtClean="0">
                <a:solidFill>
                  <a:schemeClr val="tx1">
                    <a:lumMod val="75000"/>
                    <a:lumOff val="25000"/>
                  </a:schemeClr>
                </a:solidFill>
              </a:rPr>
              <a:t>Tiedonhallintalautakunta</a:t>
            </a:r>
            <a:endParaRPr lang="fi-FI" sz="800" b="1" dirty="0">
              <a:solidFill>
                <a:schemeClr val="tx1">
                  <a:lumMod val="75000"/>
                  <a:lumOff val="25000"/>
                </a:schemeClr>
              </a:solidFill>
            </a:endParaRPr>
          </a:p>
        </p:txBody>
      </p:sp>
      <p:sp>
        <p:nvSpPr>
          <p:cNvPr id="2" name="Otsikko 1"/>
          <p:cNvSpPr>
            <a:spLocks noGrp="1"/>
          </p:cNvSpPr>
          <p:nvPr>
            <p:ph type="title"/>
          </p:nvPr>
        </p:nvSpPr>
        <p:spPr>
          <a:xfrm>
            <a:off x="323528" y="144826"/>
            <a:ext cx="8280920" cy="518676"/>
          </a:xfrm>
        </p:spPr>
        <p:txBody>
          <a:bodyPr>
            <a:normAutofit fontScale="90000"/>
          </a:bodyPr>
          <a:lstStyle/>
          <a:p>
            <a:r>
              <a:rPr lang="fi-FI" dirty="0" smtClean="0"/>
              <a:t>Suunnittelun kohteena olevan yhteisyön asemoituminen tiedonhallintalautakuntaan</a:t>
            </a:r>
            <a:endParaRPr lang="fi-FI" b="1" dirty="0"/>
          </a:p>
        </p:txBody>
      </p:sp>
      <p:sp>
        <p:nvSpPr>
          <p:cNvPr id="4" name="Dian numeron paikkamerkki 3"/>
          <p:cNvSpPr>
            <a:spLocks noGrp="1"/>
          </p:cNvSpPr>
          <p:nvPr>
            <p:ph type="sldNum" sz="quarter" idx="12"/>
          </p:nvPr>
        </p:nvSpPr>
        <p:spPr/>
        <p:txBody>
          <a:bodyPr/>
          <a:lstStyle/>
          <a:p>
            <a:fld id="{52D72BAF-8CDA-4878-B74D-CAA2BE485765}" type="slidenum">
              <a:rPr lang="fi-FI" smtClean="0"/>
              <a:t>15</a:t>
            </a:fld>
            <a:endParaRPr lang="fi-FI"/>
          </a:p>
        </p:txBody>
      </p:sp>
      <p:sp>
        <p:nvSpPr>
          <p:cNvPr id="31" name="Lovettu nuolenkärki 30"/>
          <p:cNvSpPr/>
          <p:nvPr/>
        </p:nvSpPr>
        <p:spPr>
          <a:xfrm>
            <a:off x="2915816" y="1186104"/>
            <a:ext cx="1152128" cy="504000"/>
          </a:xfrm>
          <a:prstGeom prst="chevron">
            <a:avLst>
              <a:gd name="adj" fmla="val 0"/>
            </a:avLst>
          </a:prstGeom>
          <a:solidFill>
            <a:schemeClr val="accent3"/>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smtClean="0"/>
              <a:t>Tiedonhallinnan ja palvelujen ohjauksen yhteistyö</a:t>
            </a:r>
            <a:endParaRPr lang="fi-FI" sz="800" b="1" dirty="0"/>
          </a:p>
        </p:txBody>
      </p:sp>
      <p:sp>
        <p:nvSpPr>
          <p:cNvPr id="39" name="Suorakulmio 38"/>
          <p:cNvSpPr/>
          <p:nvPr/>
        </p:nvSpPr>
        <p:spPr>
          <a:xfrm>
            <a:off x="2915880" y="1779718"/>
            <a:ext cx="1152000" cy="504000"/>
          </a:xfrm>
          <a:prstGeom prst="rect">
            <a:avLst/>
          </a:prstGeom>
          <a:solidFill>
            <a:schemeClr val="accent4">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b="1" dirty="0" smtClean="0"/>
              <a:t>Arkkitehtuuri-</a:t>
            </a:r>
          </a:p>
          <a:p>
            <a:pPr algn="ctr"/>
            <a:r>
              <a:rPr lang="fi-FI" sz="800" b="1" dirty="0" smtClean="0"/>
              <a:t>yhteistyö</a:t>
            </a:r>
            <a:endParaRPr lang="fi-FI" sz="800" b="1" dirty="0"/>
          </a:p>
        </p:txBody>
      </p:sp>
      <p:sp>
        <p:nvSpPr>
          <p:cNvPr id="40" name="Suorakulmio 39"/>
          <p:cNvSpPr/>
          <p:nvPr/>
        </p:nvSpPr>
        <p:spPr>
          <a:xfrm>
            <a:off x="2915880" y="2355782"/>
            <a:ext cx="1152000" cy="504000"/>
          </a:xfrm>
          <a:prstGeom prst="rect">
            <a:avLst/>
          </a:prstGeom>
          <a:solidFill>
            <a:schemeClr val="accent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smtClean="0"/>
              <a:t>Digitaalisen turvallisuuden yhteistyö</a:t>
            </a:r>
            <a:endParaRPr lang="fi-FI" sz="800" b="1" dirty="0"/>
          </a:p>
        </p:txBody>
      </p:sp>
      <p:sp>
        <p:nvSpPr>
          <p:cNvPr id="41" name="Suorakulmio 40"/>
          <p:cNvSpPr/>
          <p:nvPr/>
        </p:nvSpPr>
        <p:spPr>
          <a:xfrm>
            <a:off x="2915880" y="2931846"/>
            <a:ext cx="1152000" cy="504000"/>
          </a:xfrm>
          <a:prstGeom prst="rect">
            <a:avLst/>
          </a:prstGeom>
          <a:solidFill>
            <a:srgbClr val="FF99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smtClean="0"/>
              <a:t>Kehittämisen ohjauksen </a:t>
            </a:r>
          </a:p>
          <a:p>
            <a:pPr algn="ctr"/>
            <a:r>
              <a:rPr lang="fi-FI" sz="800" b="1" dirty="0" smtClean="0"/>
              <a:t>yhteistyö</a:t>
            </a:r>
            <a:endParaRPr lang="fi-FI" sz="800" b="1" dirty="0"/>
          </a:p>
        </p:txBody>
      </p:sp>
      <p:sp>
        <p:nvSpPr>
          <p:cNvPr id="42" name="Suorakulmio 41"/>
          <p:cNvSpPr/>
          <p:nvPr/>
        </p:nvSpPr>
        <p:spPr>
          <a:xfrm>
            <a:off x="2915880" y="3507910"/>
            <a:ext cx="1152000" cy="504000"/>
          </a:xfrm>
          <a:prstGeom prst="rect">
            <a:avLst/>
          </a:prstGeom>
          <a:solidFill>
            <a:schemeClr val="accent6"/>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smtClean="0"/>
              <a:t>Palvelutuotannon ohjauksen yhteistyö</a:t>
            </a:r>
            <a:endParaRPr lang="fi-FI" sz="800" b="1" dirty="0"/>
          </a:p>
        </p:txBody>
      </p:sp>
      <p:pic>
        <p:nvPicPr>
          <p:cNvPr id="44" name="Kuva 43" descr="Yhteydet">
            <a:extLst>
              <a:ext uri="{FF2B5EF4-FFF2-40B4-BE49-F238E27FC236}">
                <a16:creationId xmlns:a16="http://schemas.microsoft.com/office/drawing/2014/main" id="{DCD39136-F3B5-4FB7-A366-476C1EAF7202}"/>
              </a:ext>
            </a:extLst>
          </p:cNvPr>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1506868" y="3525356"/>
            <a:ext cx="432000" cy="432000"/>
          </a:xfrm>
          <a:prstGeom prst="rect">
            <a:avLst/>
          </a:prstGeom>
        </p:spPr>
      </p:pic>
      <p:pic>
        <p:nvPicPr>
          <p:cNvPr id="45" name="Kuva 44" descr="Yhteydet">
            <a:extLst>
              <a:ext uri="{FF2B5EF4-FFF2-40B4-BE49-F238E27FC236}">
                <a16:creationId xmlns:a16="http://schemas.microsoft.com/office/drawing/2014/main" id="{C23D1408-598B-4997-8FFC-3303B06B6E5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1506868" y="1838043"/>
            <a:ext cx="432000" cy="432000"/>
          </a:xfrm>
          <a:prstGeom prst="rect">
            <a:avLst/>
          </a:prstGeom>
        </p:spPr>
      </p:pic>
      <p:pic>
        <p:nvPicPr>
          <p:cNvPr id="46" name="Kuva 45" descr="Yhteydet">
            <a:extLst>
              <a:ext uri="{FF2B5EF4-FFF2-40B4-BE49-F238E27FC236}">
                <a16:creationId xmlns:a16="http://schemas.microsoft.com/office/drawing/2014/main" id="{C09CCF7F-C010-4CC9-B5D0-B3710D1C193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1506868" y="2962917"/>
            <a:ext cx="432000" cy="432000"/>
          </a:xfrm>
          <a:prstGeom prst="rect">
            <a:avLst/>
          </a:prstGeom>
        </p:spPr>
      </p:pic>
      <p:pic>
        <p:nvPicPr>
          <p:cNvPr id="47" name="Kuva 46" descr="Yhteydet">
            <a:extLst>
              <a:ext uri="{FF2B5EF4-FFF2-40B4-BE49-F238E27FC236}">
                <a16:creationId xmlns:a16="http://schemas.microsoft.com/office/drawing/2014/main" id="{A4CFB118-9D99-4ABD-AAAC-0F7E3C22A9C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1506868" y="1275606"/>
            <a:ext cx="432000" cy="432000"/>
          </a:xfrm>
          <a:prstGeom prst="rect">
            <a:avLst/>
          </a:prstGeom>
        </p:spPr>
      </p:pic>
      <p:pic>
        <p:nvPicPr>
          <p:cNvPr id="48" name="Kuva 47" descr="Yhteydet">
            <a:extLst>
              <a:ext uri="{FF2B5EF4-FFF2-40B4-BE49-F238E27FC236}">
                <a16:creationId xmlns:a16="http://schemas.microsoft.com/office/drawing/2014/main" id="{9A3455A6-24C0-4996-AF9A-3C887546924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1506868" y="2400480"/>
            <a:ext cx="432000" cy="432000"/>
          </a:xfrm>
          <a:prstGeom prst="rect">
            <a:avLst/>
          </a:prstGeom>
        </p:spPr>
      </p:pic>
      <p:sp>
        <p:nvSpPr>
          <p:cNvPr id="69" name="Suorakulmio 68"/>
          <p:cNvSpPr/>
          <p:nvPr/>
        </p:nvSpPr>
        <p:spPr>
          <a:xfrm>
            <a:off x="4950192" y="1347614"/>
            <a:ext cx="1080000" cy="576000"/>
          </a:xfrm>
          <a:prstGeom prst="rect">
            <a:avLst/>
          </a:prstGeom>
          <a:solidFill>
            <a:srgbClr val="F9F1F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700" dirty="0" smtClean="0">
                <a:solidFill>
                  <a:schemeClr val="tx1">
                    <a:lumMod val="75000"/>
                    <a:lumOff val="25000"/>
                  </a:schemeClr>
                </a:solidFill>
              </a:rPr>
              <a:t>Arviointisuunnitelma</a:t>
            </a:r>
            <a:endParaRPr lang="fi-FI" sz="700" dirty="0">
              <a:solidFill>
                <a:schemeClr val="tx1">
                  <a:lumMod val="75000"/>
                  <a:lumOff val="25000"/>
                </a:schemeClr>
              </a:solidFill>
            </a:endParaRPr>
          </a:p>
        </p:txBody>
      </p:sp>
      <p:sp>
        <p:nvSpPr>
          <p:cNvPr id="70" name="Suorakulmio 69"/>
          <p:cNvSpPr/>
          <p:nvPr/>
        </p:nvSpPr>
        <p:spPr>
          <a:xfrm>
            <a:off x="4950192" y="2043713"/>
            <a:ext cx="1080000" cy="576000"/>
          </a:xfrm>
          <a:prstGeom prst="rect">
            <a:avLst/>
          </a:prstGeom>
          <a:solidFill>
            <a:srgbClr val="F9F1F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700" dirty="0" smtClean="0">
                <a:solidFill>
                  <a:schemeClr val="tx1">
                    <a:lumMod val="75000"/>
                    <a:lumOff val="25000"/>
                  </a:schemeClr>
                </a:solidFill>
              </a:rPr>
              <a:t>Arvioinnit</a:t>
            </a:r>
            <a:endParaRPr lang="fi-FI" sz="700" dirty="0">
              <a:solidFill>
                <a:schemeClr val="tx1">
                  <a:lumMod val="75000"/>
                  <a:lumOff val="25000"/>
                </a:schemeClr>
              </a:solidFill>
            </a:endParaRPr>
          </a:p>
        </p:txBody>
      </p:sp>
      <p:sp>
        <p:nvSpPr>
          <p:cNvPr id="71" name="Suorakulmio 70"/>
          <p:cNvSpPr/>
          <p:nvPr/>
        </p:nvSpPr>
        <p:spPr>
          <a:xfrm>
            <a:off x="4950192" y="2739812"/>
            <a:ext cx="1080000" cy="576000"/>
          </a:xfrm>
          <a:prstGeom prst="rect">
            <a:avLst/>
          </a:prstGeom>
          <a:solidFill>
            <a:srgbClr val="F9F1F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700" dirty="0" smtClean="0">
                <a:solidFill>
                  <a:schemeClr val="tx1">
                    <a:lumMod val="75000"/>
                    <a:lumOff val="25000"/>
                  </a:schemeClr>
                </a:solidFill>
              </a:rPr>
              <a:t>Suositukset</a:t>
            </a:r>
            <a:endParaRPr lang="fi-FI" sz="700" dirty="0">
              <a:solidFill>
                <a:schemeClr val="tx1">
                  <a:lumMod val="75000"/>
                  <a:lumOff val="25000"/>
                </a:schemeClr>
              </a:solidFill>
            </a:endParaRPr>
          </a:p>
        </p:txBody>
      </p:sp>
      <p:sp>
        <p:nvSpPr>
          <p:cNvPr id="72" name="Suorakulmio 71"/>
          <p:cNvSpPr/>
          <p:nvPr/>
        </p:nvSpPr>
        <p:spPr>
          <a:xfrm>
            <a:off x="4950192" y="3435910"/>
            <a:ext cx="1080000" cy="576000"/>
          </a:xfrm>
          <a:prstGeom prst="rect">
            <a:avLst/>
          </a:prstGeom>
          <a:solidFill>
            <a:srgbClr val="F9F1F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700" dirty="0" smtClean="0">
                <a:solidFill>
                  <a:schemeClr val="tx1">
                    <a:lumMod val="75000"/>
                    <a:lumOff val="25000"/>
                  </a:schemeClr>
                </a:solidFill>
              </a:rPr>
              <a:t>Muut mahdolliset edistämistehtävät</a:t>
            </a:r>
            <a:endParaRPr lang="fi-FI" sz="700" dirty="0">
              <a:solidFill>
                <a:schemeClr val="tx1">
                  <a:lumMod val="75000"/>
                  <a:lumOff val="25000"/>
                </a:schemeClr>
              </a:solidFill>
            </a:endParaRPr>
          </a:p>
        </p:txBody>
      </p:sp>
      <p:grpSp>
        <p:nvGrpSpPr>
          <p:cNvPr id="6" name="Ryhmä 5"/>
          <p:cNvGrpSpPr/>
          <p:nvPr/>
        </p:nvGrpSpPr>
        <p:grpSpPr>
          <a:xfrm>
            <a:off x="4120623" y="1275694"/>
            <a:ext cx="684088" cy="359952"/>
            <a:chOff x="7020264" y="987638"/>
            <a:chExt cx="684088" cy="359952"/>
          </a:xfrm>
        </p:grpSpPr>
        <p:sp>
          <p:nvSpPr>
            <p:cNvPr id="51" name="Nuoli oikealle 50"/>
            <p:cNvSpPr/>
            <p:nvPr/>
          </p:nvSpPr>
          <p:spPr>
            <a:xfrm>
              <a:off x="7092352" y="987638"/>
              <a:ext cx="612000" cy="216000"/>
            </a:xfrm>
            <a:prstGeom prst="rightArrow">
              <a:avLst/>
            </a:prstGeom>
            <a:solidFill>
              <a:schemeClr val="accent3">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sp>
          <p:nvSpPr>
            <p:cNvPr id="52" name="Nuoli vasemmalle 51"/>
            <p:cNvSpPr/>
            <p:nvPr/>
          </p:nvSpPr>
          <p:spPr>
            <a:xfrm>
              <a:off x="7020264" y="1131590"/>
              <a:ext cx="612000" cy="216000"/>
            </a:xfrm>
            <a:prstGeom prst="leftArrow">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grpSp>
      <p:grpSp>
        <p:nvGrpSpPr>
          <p:cNvPr id="53" name="Ryhmä 52"/>
          <p:cNvGrpSpPr/>
          <p:nvPr/>
        </p:nvGrpSpPr>
        <p:grpSpPr>
          <a:xfrm>
            <a:off x="4139952" y="1851670"/>
            <a:ext cx="684088" cy="359952"/>
            <a:chOff x="7020264" y="987638"/>
            <a:chExt cx="684088" cy="359952"/>
          </a:xfrm>
        </p:grpSpPr>
        <p:sp>
          <p:nvSpPr>
            <p:cNvPr id="54" name="Nuoli oikealle 53"/>
            <p:cNvSpPr/>
            <p:nvPr/>
          </p:nvSpPr>
          <p:spPr>
            <a:xfrm>
              <a:off x="7092352" y="987638"/>
              <a:ext cx="612000" cy="216000"/>
            </a:xfrm>
            <a:prstGeom prst="rightArrow">
              <a:avLst/>
            </a:prstGeom>
            <a:solidFill>
              <a:schemeClr val="accent3">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sp>
          <p:nvSpPr>
            <p:cNvPr id="55" name="Nuoli vasemmalle 54"/>
            <p:cNvSpPr/>
            <p:nvPr/>
          </p:nvSpPr>
          <p:spPr>
            <a:xfrm>
              <a:off x="7020264" y="1131590"/>
              <a:ext cx="612000" cy="216000"/>
            </a:xfrm>
            <a:prstGeom prst="leftArrow">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grpSp>
      <p:grpSp>
        <p:nvGrpSpPr>
          <p:cNvPr id="56" name="Ryhmä 55"/>
          <p:cNvGrpSpPr/>
          <p:nvPr/>
        </p:nvGrpSpPr>
        <p:grpSpPr>
          <a:xfrm>
            <a:off x="4139952" y="2427778"/>
            <a:ext cx="684088" cy="359952"/>
            <a:chOff x="7020264" y="987638"/>
            <a:chExt cx="684088" cy="359952"/>
          </a:xfrm>
        </p:grpSpPr>
        <p:sp>
          <p:nvSpPr>
            <p:cNvPr id="57" name="Nuoli oikealle 56"/>
            <p:cNvSpPr/>
            <p:nvPr/>
          </p:nvSpPr>
          <p:spPr>
            <a:xfrm>
              <a:off x="7092352" y="987638"/>
              <a:ext cx="612000" cy="216000"/>
            </a:xfrm>
            <a:prstGeom prst="rightArrow">
              <a:avLst/>
            </a:prstGeom>
            <a:solidFill>
              <a:schemeClr val="accent3">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sp>
          <p:nvSpPr>
            <p:cNvPr id="58" name="Nuoli vasemmalle 57"/>
            <p:cNvSpPr/>
            <p:nvPr/>
          </p:nvSpPr>
          <p:spPr>
            <a:xfrm>
              <a:off x="7020264" y="1131590"/>
              <a:ext cx="612000" cy="216000"/>
            </a:xfrm>
            <a:prstGeom prst="leftArrow">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grpSp>
      <p:grpSp>
        <p:nvGrpSpPr>
          <p:cNvPr id="59" name="Ryhmä 58"/>
          <p:cNvGrpSpPr/>
          <p:nvPr/>
        </p:nvGrpSpPr>
        <p:grpSpPr>
          <a:xfrm>
            <a:off x="4139952" y="3003886"/>
            <a:ext cx="684088" cy="359952"/>
            <a:chOff x="7020264" y="987638"/>
            <a:chExt cx="684088" cy="359952"/>
          </a:xfrm>
        </p:grpSpPr>
        <p:sp>
          <p:nvSpPr>
            <p:cNvPr id="60" name="Nuoli oikealle 59"/>
            <p:cNvSpPr/>
            <p:nvPr/>
          </p:nvSpPr>
          <p:spPr>
            <a:xfrm>
              <a:off x="7092352" y="987638"/>
              <a:ext cx="612000" cy="216000"/>
            </a:xfrm>
            <a:prstGeom prst="rightArrow">
              <a:avLst/>
            </a:prstGeom>
            <a:solidFill>
              <a:schemeClr val="accent3">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sp>
          <p:nvSpPr>
            <p:cNvPr id="73" name="Nuoli vasemmalle 72"/>
            <p:cNvSpPr/>
            <p:nvPr/>
          </p:nvSpPr>
          <p:spPr>
            <a:xfrm>
              <a:off x="7020264" y="1131590"/>
              <a:ext cx="612000" cy="216000"/>
            </a:xfrm>
            <a:prstGeom prst="leftArrow">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grpSp>
      <p:grpSp>
        <p:nvGrpSpPr>
          <p:cNvPr id="74" name="Ryhmä 73"/>
          <p:cNvGrpSpPr/>
          <p:nvPr/>
        </p:nvGrpSpPr>
        <p:grpSpPr>
          <a:xfrm>
            <a:off x="4139952" y="3579950"/>
            <a:ext cx="684088" cy="359952"/>
            <a:chOff x="7020264" y="987638"/>
            <a:chExt cx="684088" cy="359952"/>
          </a:xfrm>
        </p:grpSpPr>
        <p:sp>
          <p:nvSpPr>
            <p:cNvPr id="75" name="Nuoli oikealle 74"/>
            <p:cNvSpPr/>
            <p:nvPr/>
          </p:nvSpPr>
          <p:spPr>
            <a:xfrm>
              <a:off x="7092352" y="987638"/>
              <a:ext cx="612000" cy="216000"/>
            </a:xfrm>
            <a:prstGeom prst="rightArrow">
              <a:avLst/>
            </a:prstGeom>
            <a:solidFill>
              <a:schemeClr val="accent3">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sp>
          <p:nvSpPr>
            <p:cNvPr id="76" name="Nuoli vasemmalle 75"/>
            <p:cNvSpPr/>
            <p:nvPr/>
          </p:nvSpPr>
          <p:spPr>
            <a:xfrm>
              <a:off x="7020264" y="1131590"/>
              <a:ext cx="612000" cy="216000"/>
            </a:xfrm>
            <a:prstGeom prst="leftArrow">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grpSp>
      <p:grpSp>
        <p:nvGrpSpPr>
          <p:cNvPr id="77" name="Ryhmä 76"/>
          <p:cNvGrpSpPr/>
          <p:nvPr/>
        </p:nvGrpSpPr>
        <p:grpSpPr>
          <a:xfrm>
            <a:off x="6156176" y="2427778"/>
            <a:ext cx="684088" cy="359952"/>
            <a:chOff x="7020264" y="987638"/>
            <a:chExt cx="684088" cy="359952"/>
          </a:xfrm>
        </p:grpSpPr>
        <p:sp>
          <p:nvSpPr>
            <p:cNvPr id="78" name="Nuoli oikealle 77"/>
            <p:cNvSpPr/>
            <p:nvPr/>
          </p:nvSpPr>
          <p:spPr>
            <a:xfrm>
              <a:off x="7092352" y="987638"/>
              <a:ext cx="612000" cy="216000"/>
            </a:xfrm>
            <a:prstGeom prst="rightArrow">
              <a:avLst/>
            </a:prstGeom>
            <a:solidFill>
              <a:schemeClr val="accent3">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sp>
          <p:nvSpPr>
            <p:cNvPr id="79" name="Nuoli vasemmalle 78"/>
            <p:cNvSpPr/>
            <p:nvPr/>
          </p:nvSpPr>
          <p:spPr>
            <a:xfrm>
              <a:off x="7020264" y="1131590"/>
              <a:ext cx="612000" cy="216000"/>
            </a:xfrm>
            <a:prstGeom prst="leftArrow">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grpSp>
      <p:grpSp>
        <p:nvGrpSpPr>
          <p:cNvPr id="80" name="Ryhmä 79"/>
          <p:cNvGrpSpPr/>
          <p:nvPr/>
        </p:nvGrpSpPr>
        <p:grpSpPr>
          <a:xfrm>
            <a:off x="2123728" y="2427778"/>
            <a:ext cx="684088" cy="359952"/>
            <a:chOff x="7020264" y="987638"/>
            <a:chExt cx="684088" cy="359952"/>
          </a:xfrm>
        </p:grpSpPr>
        <p:sp>
          <p:nvSpPr>
            <p:cNvPr id="81" name="Nuoli oikealle 80"/>
            <p:cNvSpPr/>
            <p:nvPr/>
          </p:nvSpPr>
          <p:spPr>
            <a:xfrm>
              <a:off x="7092352" y="987638"/>
              <a:ext cx="612000" cy="216000"/>
            </a:xfrm>
            <a:prstGeom prst="rightArrow">
              <a:avLst/>
            </a:prstGeom>
            <a:solidFill>
              <a:schemeClr val="accent3">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sp>
          <p:nvSpPr>
            <p:cNvPr id="82" name="Nuoli vasemmalle 81"/>
            <p:cNvSpPr/>
            <p:nvPr/>
          </p:nvSpPr>
          <p:spPr>
            <a:xfrm>
              <a:off x="7020264" y="1131590"/>
              <a:ext cx="612000" cy="216000"/>
            </a:xfrm>
            <a:prstGeom prst="leftArrow">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smtClean="0">
                  <a:solidFill>
                    <a:schemeClr val="tx1"/>
                  </a:solidFill>
                </a:rPr>
                <a:t>Syötteet</a:t>
              </a:r>
              <a:endParaRPr lang="fi-FI" sz="600" dirty="0">
                <a:solidFill>
                  <a:schemeClr val="tx1"/>
                </a:solidFill>
              </a:endParaRPr>
            </a:p>
          </p:txBody>
        </p:sp>
      </p:grpSp>
      <p:pic>
        <p:nvPicPr>
          <p:cNvPr id="83" name="Kuva 82" descr="Yhteydet">
            <a:extLst>
              <a:ext uri="{FF2B5EF4-FFF2-40B4-BE49-F238E27FC236}">
                <a16:creationId xmlns:a16="http://schemas.microsoft.com/office/drawing/2014/main" id="{DCD39136-F3B5-4FB7-A366-476C1EAF7202}"/>
              </a:ext>
            </a:extLst>
          </p:cNvPr>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7092280" y="3525356"/>
            <a:ext cx="432000" cy="432000"/>
          </a:xfrm>
          <a:prstGeom prst="rect">
            <a:avLst/>
          </a:prstGeom>
        </p:spPr>
      </p:pic>
      <p:pic>
        <p:nvPicPr>
          <p:cNvPr id="84" name="Kuva 83" descr="Yhteydet">
            <a:extLst>
              <a:ext uri="{FF2B5EF4-FFF2-40B4-BE49-F238E27FC236}">
                <a16:creationId xmlns:a16="http://schemas.microsoft.com/office/drawing/2014/main" id="{C23D1408-598B-4997-8FFC-3303B06B6E5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7092280" y="1838043"/>
            <a:ext cx="432000" cy="432000"/>
          </a:xfrm>
          <a:prstGeom prst="rect">
            <a:avLst/>
          </a:prstGeom>
        </p:spPr>
      </p:pic>
      <p:pic>
        <p:nvPicPr>
          <p:cNvPr id="85" name="Kuva 84" descr="Yhteydet">
            <a:extLst>
              <a:ext uri="{FF2B5EF4-FFF2-40B4-BE49-F238E27FC236}">
                <a16:creationId xmlns:a16="http://schemas.microsoft.com/office/drawing/2014/main" id="{C09CCF7F-C010-4CC9-B5D0-B3710D1C193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7092280" y="2962917"/>
            <a:ext cx="432000" cy="432000"/>
          </a:xfrm>
          <a:prstGeom prst="rect">
            <a:avLst/>
          </a:prstGeom>
        </p:spPr>
      </p:pic>
      <p:pic>
        <p:nvPicPr>
          <p:cNvPr id="86" name="Kuva 85" descr="Yhteydet">
            <a:extLst>
              <a:ext uri="{FF2B5EF4-FFF2-40B4-BE49-F238E27FC236}">
                <a16:creationId xmlns:a16="http://schemas.microsoft.com/office/drawing/2014/main" id="{A4CFB118-9D99-4ABD-AAAC-0F7E3C22A9C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7092280" y="1275606"/>
            <a:ext cx="432000" cy="432000"/>
          </a:xfrm>
          <a:prstGeom prst="rect">
            <a:avLst/>
          </a:prstGeom>
        </p:spPr>
      </p:pic>
      <p:pic>
        <p:nvPicPr>
          <p:cNvPr id="87" name="Kuva 86" descr="Yhteydet">
            <a:extLst>
              <a:ext uri="{FF2B5EF4-FFF2-40B4-BE49-F238E27FC236}">
                <a16:creationId xmlns:a16="http://schemas.microsoft.com/office/drawing/2014/main" id="{9A3455A6-24C0-4996-AF9A-3C887546924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7092280" y="2400480"/>
            <a:ext cx="432000" cy="432000"/>
          </a:xfrm>
          <a:prstGeom prst="rect">
            <a:avLst/>
          </a:prstGeom>
        </p:spPr>
      </p:pic>
      <p:sp>
        <p:nvSpPr>
          <p:cNvPr id="88" name="Sisällön paikkamerkki 2"/>
          <p:cNvSpPr>
            <a:spLocks noGrp="1"/>
          </p:cNvSpPr>
          <p:nvPr>
            <p:ph sz="half" idx="1"/>
          </p:nvPr>
        </p:nvSpPr>
        <p:spPr>
          <a:xfrm>
            <a:off x="611560" y="4416866"/>
            <a:ext cx="8136688" cy="624241"/>
          </a:xfrm>
        </p:spPr>
        <p:txBody>
          <a:bodyPr>
            <a:normAutofit fontScale="92500"/>
          </a:bodyPr>
          <a:lstStyle/>
          <a:p>
            <a:pPr marL="0" lvl="0" indent="0">
              <a:spcAft>
                <a:spcPts val="300"/>
              </a:spcAft>
              <a:buNone/>
            </a:pPr>
            <a:r>
              <a:rPr lang="fi-FI" sz="1000" dirty="0" smtClean="0"/>
              <a:t>Yhteistyön liittymät lautakuntaan (toimintamallissa huomioitavat</a:t>
            </a:r>
          </a:p>
          <a:p>
            <a:pPr lvl="0">
              <a:spcAft>
                <a:spcPts val="300"/>
              </a:spcAft>
            </a:pPr>
            <a:r>
              <a:rPr lang="fi-FI" sz="1000" dirty="0" smtClean="0"/>
              <a:t>Asetettavat ryhmät syöttävät tiedonhallintalautakunnalle tarpeita laadukkaan tiedonhallinnan edistämiseksi</a:t>
            </a:r>
          </a:p>
          <a:p>
            <a:pPr lvl="0">
              <a:spcAft>
                <a:spcPts val="300"/>
              </a:spcAft>
            </a:pPr>
            <a:r>
              <a:rPr lang="fi-FI" sz="1000" dirty="0" smtClean="0"/>
              <a:t>Tiedonhallintalautakunnan arvioinnit ja suositukset ohjaavat asetettujen ryhmien tavoitteiden ja toimenpiteiden suunnittelua tiedonhallinnan osalta</a:t>
            </a:r>
            <a:endParaRPr lang="fi-FI" sz="1000" dirty="0"/>
          </a:p>
        </p:txBody>
      </p:sp>
    </p:spTree>
    <p:extLst>
      <p:ext uri="{BB962C8B-B14F-4D97-AF65-F5344CB8AC3E}">
        <p14:creationId xmlns:p14="http://schemas.microsoft.com/office/powerpoint/2010/main" val="2180436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3528" y="144826"/>
            <a:ext cx="8280920" cy="518676"/>
          </a:xfrm>
        </p:spPr>
        <p:txBody>
          <a:bodyPr>
            <a:normAutofit fontScale="90000"/>
          </a:bodyPr>
          <a:lstStyle/>
          <a:p>
            <a:r>
              <a:rPr lang="fi-FI" dirty="0" smtClean="0"/>
              <a:t>Yhteistyön käynnistäminen (luonnos)</a:t>
            </a:r>
            <a:endParaRPr lang="fi-FI" b="1" dirty="0"/>
          </a:p>
        </p:txBody>
      </p:sp>
      <p:sp>
        <p:nvSpPr>
          <p:cNvPr id="4" name="Dian numeron paikkamerkki 3"/>
          <p:cNvSpPr>
            <a:spLocks noGrp="1"/>
          </p:cNvSpPr>
          <p:nvPr>
            <p:ph type="sldNum" sz="quarter" idx="12"/>
          </p:nvPr>
        </p:nvSpPr>
        <p:spPr/>
        <p:txBody>
          <a:bodyPr/>
          <a:lstStyle/>
          <a:p>
            <a:fld id="{52D72BAF-8CDA-4878-B74D-CAA2BE485765}" type="slidenum">
              <a:rPr lang="fi-FI" smtClean="0"/>
              <a:t>16</a:t>
            </a:fld>
            <a:endParaRPr lang="fi-FI"/>
          </a:p>
        </p:txBody>
      </p:sp>
      <p:sp>
        <p:nvSpPr>
          <p:cNvPr id="33" name="Sisällön paikkamerkki 2"/>
          <p:cNvSpPr>
            <a:spLocks noGrp="1"/>
          </p:cNvSpPr>
          <p:nvPr>
            <p:ph idx="1"/>
          </p:nvPr>
        </p:nvSpPr>
        <p:spPr>
          <a:xfrm>
            <a:off x="678293" y="3391564"/>
            <a:ext cx="7859238" cy="1556450"/>
          </a:xfrm>
        </p:spPr>
        <p:txBody>
          <a:bodyPr>
            <a:noAutofit/>
          </a:bodyPr>
          <a:lstStyle/>
          <a:p>
            <a:pPr marL="0" indent="0">
              <a:spcAft>
                <a:spcPts val="300"/>
              </a:spcAft>
              <a:buNone/>
            </a:pPr>
            <a:r>
              <a:rPr lang="fi-FI" sz="1200" dirty="0" smtClean="0">
                <a:solidFill>
                  <a:schemeClr val="tx2"/>
                </a:solidFill>
              </a:rPr>
              <a:t>Yhteistyön käynnistämisajankohdat:</a:t>
            </a:r>
          </a:p>
          <a:p>
            <a:pPr>
              <a:spcAft>
                <a:spcPts val="300"/>
              </a:spcAft>
            </a:pPr>
            <a:r>
              <a:rPr lang="fi-FI" sz="1000" dirty="0" smtClean="0">
                <a:solidFill>
                  <a:schemeClr val="tx2"/>
                </a:solidFill>
              </a:rPr>
              <a:t>Tiedonhallinnan ja palvelujen tuottamisen yhteistyö Q2/2020 - sekä julkisen hallinnon että valtionhallinnon osalta</a:t>
            </a:r>
          </a:p>
          <a:p>
            <a:pPr>
              <a:spcAft>
                <a:spcPts val="300"/>
              </a:spcAft>
            </a:pPr>
            <a:r>
              <a:rPr lang="fi-FI" sz="1000" dirty="0" smtClean="0">
                <a:solidFill>
                  <a:schemeClr val="tx2"/>
                </a:solidFill>
              </a:rPr>
              <a:t>Arkkitehtuuriyhteistyö Q2/2020 </a:t>
            </a:r>
          </a:p>
          <a:p>
            <a:pPr>
              <a:spcAft>
                <a:spcPts val="300"/>
              </a:spcAft>
            </a:pPr>
            <a:r>
              <a:rPr lang="fi-FI" sz="1000" dirty="0" smtClean="0">
                <a:solidFill>
                  <a:schemeClr val="tx2"/>
                </a:solidFill>
              </a:rPr>
              <a:t>Digitaalisen turvallisuuden yhteistyö Q1 (Digitaalisen turvallisuuden strateginen johtoryhmä), </a:t>
            </a:r>
            <a:r>
              <a:rPr lang="fi-FI" sz="1000" dirty="0" err="1" smtClean="0">
                <a:solidFill>
                  <a:schemeClr val="tx2"/>
                </a:solidFill>
              </a:rPr>
              <a:t>DVV:n</a:t>
            </a:r>
            <a:r>
              <a:rPr lang="fi-FI" sz="1000" dirty="0" smtClean="0">
                <a:solidFill>
                  <a:schemeClr val="tx2"/>
                </a:solidFill>
              </a:rPr>
              <a:t> asettama ryhmä?</a:t>
            </a:r>
          </a:p>
          <a:p>
            <a:pPr>
              <a:spcAft>
                <a:spcPts val="300"/>
              </a:spcAft>
            </a:pPr>
            <a:r>
              <a:rPr lang="fi-FI" sz="1000" dirty="0" smtClean="0">
                <a:solidFill>
                  <a:schemeClr val="tx2"/>
                </a:solidFill>
              </a:rPr>
              <a:t>Kehittämisen ohjauksen yhteistyö Q2/Q3 - aikataulu tavoitteiden ja resurssien mukaan </a:t>
            </a:r>
          </a:p>
          <a:p>
            <a:pPr>
              <a:spcAft>
                <a:spcPts val="300"/>
              </a:spcAft>
            </a:pPr>
            <a:r>
              <a:rPr lang="fi-FI" sz="1000" dirty="0" smtClean="0">
                <a:solidFill>
                  <a:schemeClr val="tx2"/>
                </a:solidFill>
              </a:rPr>
              <a:t>Palvelutuotannon ohjaksen yhteistyö – Patu2025 selvityksessä muodostettavan ehdotuksen pohjalta</a:t>
            </a:r>
            <a:endParaRPr lang="fi-FI" sz="1000" dirty="0"/>
          </a:p>
        </p:txBody>
      </p:sp>
      <p:graphicFrame>
        <p:nvGraphicFramePr>
          <p:cNvPr id="3" name="Taulukko 2"/>
          <p:cNvGraphicFramePr>
            <a:graphicFrameLocks noGrp="1"/>
          </p:cNvGraphicFramePr>
          <p:nvPr>
            <p:extLst/>
          </p:nvPr>
        </p:nvGraphicFramePr>
        <p:xfrm>
          <a:off x="1835696" y="843558"/>
          <a:ext cx="6037704" cy="23942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754713">
                  <a:extLst>
                    <a:ext uri="{9D8B030D-6E8A-4147-A177-3AD203B41FA5}">
                      <a16:colId xmlns:a16="http://schemas.microsoft.com/office/drawing/2014/main" val="2276116300"/>
                    </a:ext>
                  </a:extLst>
                </a:gridCol>
                <a:gridCol w="754713">
                  <a:extLst>
                    <a:ext uri="{9D8B030D-6E8A-4147-A177-3AD203B41FA5}">
                      <a16:colId xmlns:a16="http://schemas.microsoft.com/office/drawing/2014/main" val="2299832034"/>
                    </a:ext>
                  </a:extLst>
                </a:gridCol>
                <a:gridCol w="754713">
                  <a:extLst>
                    <a:ext uri="{9D8B030D-6E8A-4147-A177-3AD203B41FA5}">
                      <a16:colId xmlns:a16="http://schemas.microsoft.com/office/drawing/2014/main" val="1731954416"/>
                    </a:ext>
                  </a:extLst>
                </a:gridCol>
                <a:gridCol w="754713">
                  <a:extLst>
                    <a:ext uri="{9D8B030D-6E8A-4147-A177-3AD203B41FA5}">
                      <a16:colId xmlns:a16="http://schemas.microsoft.com/office/drawing/2014/main" val="3271597612"/>
                    </a:ext>
                  </a:extLst>
                </a:gridCol>
                <a:gridCol w="754713">
                  <a:extLst>
                    <a:ext uri="{9D8B030D-6E8A-4147-A177-3AD203B41FA5}">
                      <a16:colId xmlns:a16="http://schemas.microsoft.com/office/drawing/2014/main" val="4104080720"/>
                    </a:ext>
                  </a:extLst>
                </a:gridCol>
                <a:gridCol w="754713">
                  <a:extLst>
                    <a:ext uri="{9D8B030D-6E8A-4147-A177-3AD203B41FA5}">
                      <a16:colId xmlns:a16="http://schemas.microsoft.com/office/drawing/2014/main" val="3367112933"/>
                    </a:ext>
                  </a:extLst>
                </a:gridCol>
                <a:gridCol w="754713">
                  <a:extLst>
                    <a:ext uri="{9D8B030D-6E8A-4147-A177-3AD203B41FA5}">
                      <a16:colId xmlns:a16="http://schemas.microsoft.com/office/drawing/2014/main" val="1599660126"/>
                    </a:ext>
                  </a:extLst>
                </a:gridCol>
                <a:gridCol w="754713">
                  <a:extLst>
                    <a:ext uri="{9D8B030D-6E8A-4147-A177-3AD203B41FA5}">
                      <a16:colId xmlns:a16="http://schemas.microsoft.com/office/drawing/2014/main" val="3087506883"/>
                    </a:ext>
                  </a:extLst>
                </a:gridCol>
              </a:tblGrid>
              <a:tr h="252000">
                <a:tc gridSpan="4">
                  <a:txBody>
                    <a:bodyPr/>
                    <a:lstStyle/>
                    <a:p>
                      <a:pPr algn="ctr"/>
                      <a:r>
                        <a:rPr lang="fi-FI" sz="800" b="1" dirty="0" smtClean="0">
                          <a:solidFill>
                            <a:sysClr val="windowText" lastClr="000000"/>
                          </a:solidFill>
                        </a:rPr>
                        <a:t>2020</a:t>
                      </a:r>
                      <a:endParaRPr lang="fi-FI" sz="800" b="1" dirty="0">
                        <a:solidFill>
                          <a:sysClr val="windowText" lastClr="000000"/>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75000"/>
                      </a:schemeClr>
                    </a:solidFill>
                  </a:tcPr>
                </a:tc>
                <a:tc hMerge="1">
                  <a:txBody>
                    <a:bodyPr/>
                    <a:lstStyle/>
                    <a:p>
                      <a:endParaRPr lang="fi-FI" sz="1000" b="0" dirty="0">
                        <a:solidFill>
                          <a:sysClr val="windowText" lastClr="00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endParaRPr lang="fi-FI" sz="1000" b="0" dirty="0">
                        <a:solidFill>
                          <a:sysClr val="windowText" lastClr="00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endParaRPr lang="fi-FI" sz="1000" b="0" dirty="0">
                        <a:solidFill>
                          <a:sysClr val="windowText" lastClr="00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gridSpan="4">
                  <a:txBody>
                    <a:bodyPr/>
                    <a:lstStyle/>
                    <a:p>
                      <a:pPr algn="ctr"/>
                      <a:r>
                        <a:rPr lang="fi-FI" sz="800" b="1" dirty="0" smtClean="0">
                          <a:solidFill>
                            <a:sysClr val="windowText" lastClr="000000"/>
                          </a:solidFill>
                        </a:rPr>
                        <a:t>2021</a:t>
                      </a:r>
                      <a:endParaRPr lang="fi-FI" sz="800" b="1" dirty="0">
                        <a:solidFill>
                          <a:sysClr val="windowText" lastClr="000000"/>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75000"/>
                      </a:schemeClr>
                    </a:solidFill>
                  </a:tcPr>
                </a:tc>
                <a:tc hMerge="1">
                  <a:txBody>
                    <a:bodyPr/>
                    <a:lstStyle/>
                    <a:p>
                      <a:endParaRPr lang="fi-FI" sz="1000" b="0" dirty="0">
                        <a:solidFill>
                          <a:sysClr val="windowText" lastClr="00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endParaRPr lang="fi-FI" sz="1000" b="0" dirty="0">
                        <a:solidFill>
                          <a:sysClr val="windowText" lastClr="00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endParaRPr lang="fi-FI" sz="1000" b="0" dirty="0">
                        <a:solidFill>
                          <a:sysClr val="windowText" lastClr="000000"/>
                        </a:solidFill>
                      </a:endParaRP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921104195"/>
                  </a:ext>
                </a:extLst>
              </a:tr>
              <a:tr h="288000">
                <a:tc>
                  <a:txBody>
                    <a:bodyPr/>
                    <a:lstStyle/>
                    <a:p>
                      <a:pPr algn="ctr"/>
                      <a:r>
                        <a:rPr lang="fi-FI" sz="800" b="0" dirty="0" smtClean="0">
                          <a:solidFill>
                            <a:sysClr val="windowText" lastClr="000000"/>
                          </a:solidFill>
                        </a:rPr>
                        <a:t>Q1</a:t>
                      </a:r>
                      <a:endParaRPr lang="fi-FI" sz="800" b="0" dirty="0">
                        <a:solidFill>
                          <a:sysClr val="windowText" lastClr="000000"/>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i-FI" sz="800" b="0" dirty="0" smtClean="0">
                          <a:solidFill>
                            <a:sysClr val="windowText" lastClr="000000"/>
                          </a:solidFill>
                        </a:rPr>
                        <a:t>Q2</a:t>
                      </a:r>
                      <a:endParaRPr lang="fi-FI" sz="800" b="0" dirty="0">
                        <a:solidFill>
                          <a:sysClr val="windowText" lastClr="000000"/>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i-FI" sz="800" b="0" dirty="0" smtClean="0">
                          <a:solidFill>
                            <a:sysClr val="windowText" lastClr="000000"/>
                          </a:solidFill>
                        </a:rPr>
                        <a:t>Q3</a:t>
                      </a:r>
                      <a:endParaRPr lang="fi-FI" sz="800" b="0" dirty="0">
                        <a:solidFill>
                          <a:sysClr val="windowText" lastClr="000000"/>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i-FI" sz="800" b="0" dirty="0" smtClean="0">
                          <a:solidFill>
                            <a:sysClr val="windowText" lastClr="000000"/>
                          </a:solidFill>
                        </a:rPr>
                        <a:t>Q4</a:t>
                      </a:r>
                      <a:endParaRPr lang="fi-FI" sz="800" b="0" dirty="0">
                        <a:solidFill>
                          <a:sysClr val="windowText" lastClr="000000"/>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i-FI" sz="800" b="0" dirty="0" smtClean="0">
                          <a:solidFill>
                            <a:sysClr val="windowText" lastClr="000000"/>
                          </a:solidFill>
                        </a:rPr>
                        <a:t>Q1</a:t>
                      </a:r>
                      <a:endParaRPr lang="fi-FI" sz="800" b="0" dirty="0">
                        <a:solidFill>
                          <a:sysClr val="windowText" lastClr="000000"/>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i-FI" sz="800" b="0" dirty="0" smtClean="0">
                          <a:solidFill>
                            <a:sysClr val="windowText" lastClr="000000"/>
                          </a:solidFill>
                        </a:rPr>
                        <a:t>Q2</a:t>
                      </a:r>
                      <a:endParaRPr lang="fi-FI" sz="800" b="0" dirty="0">
                        <a:solidFill>
                          <a:sysClr val="windowText" lastClr="000000"/>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i-FI" sz="800" b="0" dirty="0" smtClean="0">
                          <a:solidFill>
                            <a:sysClr val="windowText" lastClr="000000"/>
                          </a:solidFill>
                        </a:rPr>
                        <a:t>Q3</a:t>
                      </a:r>
                      <a:endParaRPr lang="fi-FI" sz="800" b="0" dirty="0">
                        <a:solidFill>
                          <a:sysClr val="windowText" lastClr="000000"/>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fi-FI" sz="800" b="0" dirty="0" smtClean="0">
                          <a:solidFill>
                            <a:sysClr val="windowText" lastClr="000000"/>
                          </a:solidFill>
                        </a:rPr>
                        <a:t>Q4</a:t>
                      </a:r>
                      <a:endParaRPr lang="fi-FI" sz="800" b="0" dirty="0">
                        <a:solidFill>
                          <a:sysClr val="windowText" lastClr="000000"/>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87463514"/>
                  </a:ext>
                </a:extLst>
              </a:tr>
              <a:tr h="370840">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89868067"/>
                  </a:ext>
                </a:extLst>
              </a:tr>
              <a:tr h="370840">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10836578"/>
                  </a:ext>
                </a:extLst>
              </a:tr>
              <a:tr h="370840">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90668688"/>
                  </a:ext>
                </a:extLst>
              </a:tr>
              <a:tr h="370840">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68209097"/>
                  </a:ext>
                </a:extLst>
              </a:tr>
              <a:tr h="370840">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lang="fi-FI" sz="1000" b="0" dirty="0">
                        <a:solidFill>
                          <a:sysClr val="windowText" lastClr="000000"/>
                        </a:solidFill>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89373351"/>
                  </a:ext>
                </a:extLst>
              </a:tr>
            </a:tbl>
          </a:graphicData>
        </a:graphic>
      </p:graphicFrame>
      <p:grpSp>
        <p:nvGrpSpPr>
          <p:cNvPr id="6" name="Ryhmä 5"/>
          <p:cNvGrpSpPr/>
          <p:nvPr/>
        </p:nvGrpSpPr>
        <p:grpSpPr>
          <a:xfrm>
            <a:off x="2699792" y="1466580"/>
            <a:ext cx="5428968" cy="270034"/>
            <a:chOff x="3059832" y="1781966"/>
            <a:chExt cx="5428968" cy="270034"/>
          </a:xfrm>
        </p:grpSpPr>
        <p:sp>
          <p:nvSpPr>
            <p:cNvPr id="5" name="Viisikulmio 4"/>
            <p:cNvSpPr/>
            <p:nvPr/>
          </p:nvSpPr>
          <p:spPr>
            <a:xfrm>
              <a:off x="4710242" y="1800000"/>
              <a:ext cx="3778558" cy="252000"/>
            </a:xfrm>
            <a:prstGeom prst="homePlate">
              <a:avLst/>
            </a:prstGeom>
            <a:solidFill>
              <a:schemeClr val="accent3">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lang="fi-FI" sz="700" b="1"/>
            </a:p>
          </p:txBody>
        </p:sp>
        <p:sp>
          <p:nvSpPr>
            <p:cNvPr id="26" name="Lovettu nuolenkärki 25"/>
            <p:cNvSpPr/>
            <p:nvPr/>
          </p:nvSpPr>
          <p:spPr>
            <a:xfrm>
              <a:off x="3059832" y="1781966"/>
              <a:ext cx="1656000" cy="252000"/>
            </a:xfrm>
            <a:prstGeom prst="chevron">
              <a:avLst>
                <a:gd name="adj" fmla="val 0"/>
              </a:avLst>
            </a:prstGeom>
            <a:solidFill>
              <a:schemeClr val="accent3"/>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Tiedonhallinnan ja </a:t>
              </a:r>
            </a:p>
            <a:p>
              <a:pPr algn="ctr"/>
              <a:r>
                <a:rPr lang="fi-FI" sz="700" b="1" dirty="0" smtClean="0"/>
                <a:t>palvelujen </a:t>
              </a:r>
              <a:r>
                <a:rPr lang="fi-FI" sz="700" b="1" dirty="0"/>
                <a:t>tuottamisen yhteistyö</a:t>
              </a:r>
            </a:p>
          </p:txBody>
        </p:sp>
      </p:grpSp>
      <p:grpSp>
        <p:nvGrpSpPr>
          <p:cNvPr id="7" name="Ryhmä 6"/>
          <p:cNvGrpSpPr/>
          <p:nvPr/>
        </p:nvGrpSpPr>
        <p:grpSpPr>
          <a:xfrm>
            <a:off x="3132024" y="1814528"/>
            <a:ext cx="5002510" cy="290266"/>
            <a:chOff x="3492064" y="2157734"/>
            <a:chExt cx="5002510" cy="290266"/>
          </a:xfrm>
        </p:grpSpPr>
        <p:sp>
          <p:nvSpPr>
            <p:cNvPr id="13" name="Viisikulmio 12"/>
            <p:cNvSpPr/>
            <p:nvPr/>
          </p:nvSpPr>
          <p:spPr>
            <a:xfrm>
              <a:off x="4716016" y="2196000"/>
              <a:ext cx="3778558" cy="252000"/>
            </a:xfrm>
            <a:prstGeom prst="homePlate">
              <a:avLst/>
            </a:prstGeom>
            <a:solidFill>
              <a:schemeClr val="accent4">
                <a:lumMod val="60000"/>
                <a:lumOff val="4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lang="fi-FI" sz="700" b="1"/>
            </a:p>
          </p:txBody>
        </p:sp>
        <p:sp>
          <p:nvSpPr>
            <p:cNvPr id="25" name="Suorakulmio 24"/>
            <p:cNvSpPr/>
            <p:nvPr/>
          </p:nvSpPr>
          <p:spPr>
            <a:xfrm>
              <a:off x="3492064" y="2157734"/>
              <a:ext cx="1656000" cy="252000"/>
            </a:xfrm>
            <a:prstGeom prst="rect">
              <a:avLst/>
            </a:prstGeom>
            <a:solidFill>
              <a:schemeClr val="accent4">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Arkkitehtuuriyhteistyö</a:t>
              </a:r>
              <a:endParaRPr lang="fi-FI" sz="700" b="1" dirty="0"/>
            </a:p>
          </p:txBody>
        </p:sp>
      </p:grpSp>
      <p:grpSp>
        <p:nvGrpSpPr>
          <p:cNvPr id="10" name="Ryhmä 9"/>
          <p:cNvGrpSpPr/>
          <p:nvPr/>
        </p:nvGrpSpPr>
        <p:grpSpPr>
          <a:xfrm>
            <a:off x="4140136" y="2918964"/>
            <a:ext cx="3959952" cy="293650"/>
            <a:chOff x="4500176" y="3234350"/>
            <a:chExt cx="3959952" cy="293650"/>
          </a:xfrm>
        </p:grpSpPr>
        <p:sp>
          <p:nvSpPr>
            <p:cNvPr id="16" name="Viisikulmio 15"/>
            <p:cNvSpPr/>
            <p:nvPr/>
          </p:nvSpPr>
          <p:spPr>
            <a:xfrm>
              <a:off x="5724128" y="3276000"/>
              <a:ext cx="2736000" cy="252000"/>
            </a:xfrm>
            <a:prstGeom prst="homePlate">
              <a:avLst/>
            </a:prstGeom>
            <a:solidFill>
              <a:schemeClr val="accent6">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lang="fi-FI" sz="700" b="1"/>
            </a:p>
          </p:txBody>
        </p:sp>
        <p:sp>
          <p:nvSpPr>
            <p:cNvPr id="22" name="Suorakulmio 21"/>
            <p:cNvSpPr/>
            <p:nvPr/>
          </p:nvSpPr>
          <p:spPr>
            <a:xfrm>
              <a:off x="4500176" y="3234350"/>
              <a:ext cx="1656000" cy="252000"/>
            </a:xfrm>
            <a:prstGeom prst="rect">
              <a:avLst/>
            </a:prstGeom>
            <a:solidFill>
              <a:schemeClr val="accent6">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Palvelutuotannon ohjauksen </a:t>
              </a:r>
            </a:p>
            <a:p>
              <a:pPr algn="ctr"/>
              <a:r>
                <a:rPr lang="fi-FI" sz="700" b="1" dirty="0" smtClean="0"/>
                <a:t>yhteistyö</a:t>
              </a:r>
              <a:endParaRPr lang="fi-FI" sz="700" b="1" dirty="0"/>
            </a:p>
          </p:txBody>
        </p:sp>
      </p:grpSp>
      <p:grpSp>
        <p:nvGrpSpPr>
          <p:cNvPr id="9" name="Ryhmä 8"/>
          <p:cNvGrpSpPr/>
          <p:nvPr/>
        </p:nvGrpSpPr>
        <p:grpSpPr>
          <a:xfrm>
            <a:off x="3780096" y="2550848"/>
            <a:ext cx="4320296" cy="290202"/>
            <a:chOff x="4140136" y="2877798"/>
            <a:chExt cx="4320296" cy="290202"/>
          </a:xfrm>
        </p:grpSpPr>
        <p:sp>
          <p:nvSpPr>
            <p:cNvPr id="15" name="Viisikulmio 14"/>
            <p:cNvSpPr/>
            <p:nvPr/>
          </p:nvSpPr>
          <p:spPr>
            <a:xfrm>
              <a:off x="5436096" y="2916000"/>
              <a:ext cx="3024336" cy="252000"/>
            </a:xfrm>
            <a:prstGeom prst="homePlate">
              <a:avLst/>
            </a:prstGeom>
            <a:solidFill>
              <a:srgbClr val="FFC000">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lang="fi-FI" sz="700" b="1"/>
            </a:p>
          </p:txBody>
        </p:sp>
        <p:sp>
          <p:nvSpPr>
            <p:cNvPr id="23" name="Suorakulmio 22"/>
            <p:cNvSpPr/>
            <p:nvPr/>
          </p:nvSpPr>
          <p:spPr>
            <a:xfrm>
              <a:off x="4140136" y="2877798"/>
              <a:ext cx="1656000" cy="252000"/>
            </a:xfrm>
            <a:prstGeom prst="rect">
              <a:avLst/>
            </a:prstGeom>
            <a:solidFill>
              <a:srgbClr val="FF99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Kehittämisen ohjauksen </a:t>
              </a:r>
            </a:p>
            <a:p>
              <a:pPr algn="ctr"/>
              <a:r>
                <a:rPr lang="fi-FI" sz="700" b="1" dirty="0" smtClean="0"/>
                <a:t>yhteistyö</a:t>
              </a:r>
              <a:endParaRPr lang="fi-FI" sz="700" b="1" dirty="0"/>
            </a:p>
          </p:txBody>
        </p:sp>
      </p:grpSp>
      <p:grpSp>
        <p:nvGrpSpPr>
          <p:cNvPr id="8" name="Ryhmä 7"/>
          <p:cNvGrpSpPr/>
          <p:nvPr/>
        </p:nvGrpSpPr>
        <p:grpSpPr>
          <a:xfrm>
            <a:off x="3492064" y="2182708"/>
            <a:ext cx="4607824" cy="290226"/>
            <a:chOff x="3852104" y="2517774"/>
            <a:chExt cx="4607824" cy="290226"/>
          </a:xfrm>
        </p:grpSpPr>
        <p:sp>
          <p:nvSpPr>
            <p:cNvPr id="14" name="Viisikulmio 13"/>
            <p:cNvSpPr/>
            <p:nvPr/>
          </p:nvSpPr>
          <p:spPr>
            <a:xfrm>
              <a:off x="3923928" y="2556000"/>
              <a:ext cx="4536000" cy="252000"/>
            </a:xfrm>
            <a:prstGeom prst="homePlate">
              <a:avLst/>
            </a:prstGeom>
            <a:solidFill>
              <a:schemeClr val="accent2">
                <a:lumMod val="40000"/>
                <a:lumOff val="60000"/>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lang="fi-FI" sz="700" b="1"/>
            </a:p>
          </p:txBody>
        </p:sp>
        <p:sp>
          <p:nvSpPr>
            <p:cNvPr id="24" name="Suorakulmio 23"/>
            <p:cNvSpPr/>
            <p:nvPr/>
          </p:nvSpPr>
          <p:spPr>
            <a:xfrm>
              <a:off x="3852104" y="2517774"/>
              <a:ext cx="1656000" cy="252000"/>
            </a:xfrm>
            <a:prstGeom prst="rect">
              <a:avLst/>
            </a:prstGeom>
            <a:solidFill>
              <a:schemeClr val="accent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b="1" dirty="0" smtClean="0"/>
                <a:t>Digitaalisen turvallisuuden </a:t>
              </a:r>
            </a:p>
            <a:p>
              <a:pPr algn="ctr"/>
              <a:r>
                <a:rPr lang="fi-FI" sz="700" b="1" dirty="0" smtClean="0"/>
                <a:t>yhteistyö</a:t>
              </a:r>
              <a:endParaRPr lang="fi-FI" sz="700" b="1" dirty="0"/>
            </a:p>
          </p:txBody>
        </p:sp>
      </p:grpSp>
    </p:spTree>
    <p:extLst>
      <p:ext uri="{BB962C8B-B14F-4D97-AF65-F5344CB8AC3E}">
        <p14:creationId xmlns:p14="http://schemas.microsoft.com/office/powerpoint/2010/main" val="4049499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sz="3200" dirty="0" smtClean="0"/>
              <a:t>Julkisen </a:t>
            </a:r>
            <a:r>
              <a:rPr lang="fi-FI" sz="3200" dirty="0"/>
              <a:t>hallinnon digitaalisen </a:t>
            </a:r>
            <a:br>
              <a:rPr lang="fi-FI" sz="3200" dirty="0"/>
            </a:br>
            <a:r>
              <a:rPr lang="fi-FI" sz="3200" dirty="0"/>
              <a:t>tiedonhallinnan ja palvelujen tuottamisen </a:t>
            </a:r>
            <a:r>
              <a:rPr lang="fi-FI" sz="3200" dirty="0" smtClean="0"/>
              <a:t>yhteistyö</a:t>
            </a:r>
            <a:endParaRPr lang="fi-FI" dirty="0"/>
          </a:p>
        </p:txBody>
      </p:sp>
    </p:spTree>
    <p:extLst>
      <p:ext uri="{BB962C8B-B14F-4D97-AF65-F5344CB8AC3E}">
        <p14:creationId xmlns:p14="http://schemas.microsoft.com/office/powerpoint/2010/main" val="2698015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03992" y="169709"/>
            <a:ext cx="7380376" cy="889873"/>
          </a:xfrm>
        </p:spPr>
        <p:txBody>
          <a:bodyPr>
            <a:normAutofit fontScale="90000"/>
          </a:bodyPr>
          <a:lstStyle/>
          <a:p>
            <a:r>
              <a:rPr lang="fi-FI" sz="2800" dirty="0"/>
              <a:t>Julkisen hallinnon digitaalisen </a:t>
            </a:r>
            <a:br>
              <a:rPr lang="fi-FI" sz="2800" dirty="0"/>
            </a:br>
            <a:r>
              <a:rPr lang="fi-FI" sz="2800" dirty="0"/>
              <a:t>tiedonhallinnan ja palvelujen tuottamisen yhteistyö</a:t>
            </a:r>
            <a:endParaRPr lang="fi-FI" dirty="0"/>
          </a:p>
        </p:txBody>
      </p:sp>
      <p:sp>
        <p:nvSpPr>
          <p:cNvPr id="3" name="Sisällön paikkamerkki 2"/>
          <p:cNvSpPr>
            <a:spLocks noGrp="1"/>
          </p:cNvSpPr>
          <p:nvPr>
            <p:ph idx="1"/>
          </p:nvPr>
        </p:nvSpPr>
        <p:spPr>
          <a:xfrm>
            <a:off x="629562" y="1167595"/>
            <a:ext cx="7326814" cy="3636403"/>
          </a:xfrm>
        </p:spPr>
        <p:txBody>
          <a:bodyPr>
            <a:noAutofit/>
          </a:bodyPr>
          <a:lstStyle/>
          <a:p>
            <a:pPr marL="342900" indent="-342900">
              <a:spcAft>
                <a:spcPts val="300"/>
              </a:spcAft>
              <a:buFont typeface="+mj-lt"/>
              <a:buAutoNum type="arabicPeriod"/>
            </a:pPr>
            <a:r>
              <a:rPr lang="fi-FI" sz="1400" dirty="0">
                <a:solidFill>
                  <a:schemeClr val="tx2"/>
                </a:solidFill>
              </a:rPr>
              <a:t>Käsittelee valmisteluvaiheessa julkisen hallinnon digitaalisiin palveluihin ja tietohallintoon vaikuttavia </a:t>
            </a:r>
            <a:r>
              <a:rPr lang="fi-FI" sz="1400" dirty="0" smtClean="0">
                <a:solidFill>
                  <a:schemeClr val="tx2"/>
                </a:solidFill>
              </a:rPr>
              <a:t>kehittämissuunnitelmia </a:t>
            </a:r>
            <a:r>
              <a:rPr lang="fi-FI" sz="1400" dirty="0" smtClean="0">
                <a:solidFill>
                  <a:srgbClr val="FF0000"/>
                </a:solidFill>
              </a:rPr>
              <a:t>[A]</a:t>
            </a:r>
            <a:endParaRPr lang="fi-FI" sz="1400" dirty="0">
              <a:solidFill>
                <a:schemeClr val="tx2"/>
              </a:solidFill>
            </a:endParaRPr>
          </a:p>
          <a:p>
            <a:pPr marL="342900" indent="-342900">
              <a:spcAft>
                <a:spcPts val="300"/>
              </a:spcAft>
              <a:buFont typeface="+mj-lt"/>
              <a:buAutoNum type="arabicPeriod"/>
            </a:pPr>
            <a:r>
              <a:rPr lang="fi-FI" sz="1400" dirty="0">
                <a:solidFill>
                  <a:schemeClr val="tx2"/>
                </a:solidFill>
              </a:rPr>
              <a:t>Käsittelee julkisen hallinnon digitaalisiin palveluihin ja tietohallintoon </a:t>
            </a:r>
            <a:r>
              <a:rPr lang="fi-FI" sz="1400" dirty="0" smtClean="0">
                <a:solidFill>
                  <a:schemeClr val="tx2"/>
                </a:solidFill>
              </a:rPr>
              <a:t>vaikuttavia lainsäädäntöhankkeita ja </a:t>
            </a:r>
            <a:r>
              <a:rPr lang="fi-FI" sz="1400" dirty="0">
                <a:solidFill>
                  <a:schemeClr val="tx2"/>
                </a:solidFill>
              </a:rPr>
              <a:t>hallituksen esityksiä </a:t>
            </a:r>
            <a:r>
              <a:rPr lang="fi-FI" sz="1400" dirty="0" smtClean="0">
                <a:solidFill>
                  <a:srgbClr val="FF0000"/>
                </a:solidFill>
              </a:rPr>
              <a:t>[B]</a:t>
            </a:r>
            <a:endParaRPr lang="fi-FI" sz="1400" dirty="0">
              <a:solidFill>
                <a:srgbClr val="FF0000"/>
              </a:solidFill>
            </a:endParaRPr>
          </a:p>
          <a:p>
            <a:pPr marL="342900" indent="-342900">
              <a:spcAft>
                <a:spcPts val="300"/>
              </a:spcAft>
              <a:buFont typeface="+mj-lt"/>
              <a:buAutoNum type="arabicPeriod"/>
            </a:pPr>
            <a:r>
              <a:rPr lang="fi-FI" sz="1400" dirty="0" smtClean="0">
                <a:solidFill>
                  <a:schemeClr val="tx2"/>
                </a:solidFill>
              </a:rPr>
              <a:t>Käsittelee julkisen hallinnon sektoreiden strategisia tavoitteita sek</a:t>
            </a:r>
            <a:r>
              <a:rPr lang="fi-FI" sz="1400" dirty="0">
                <a:solidFill>
                  <a:schemeClr val="tx2"/>
                </a:solidFill>
              </a:rPr>
              <a:t>ä</a:t>
            </a:r>
            <a:r>
              <a:rPr lang="fi-FI" sz="1400" dirty="0" smtClean="0">
                <a:solidFill>
                  <a:schemeClr val="tx2"/>
                </a:solidFill>
              </a:rPr>
              <a:t> toiminnan ja talouden suunnittelussa asetettuja tavoitteita </a:t>
            </a:r>
            <a:r>
              <a:rPr lang="fi-FI" sz="1400" dirty="0" smtClean="0">
                <a:solidFill>
                  <a:srgbClr val="FF0000"/>
                </a:solidFill>
              </a:rPr>
              <a:t>[C]</a:t>
            </a:r>
          </a:p>
          <a:p>
            <a:pPr marL="342900" indent="-342900">
              <a:spcAft>
                <a:spcPts val="300"/>
              </a:spcAft>
              <a:buFont typeface="+mj-lt"/>
              <a:buAutoNum type="arabicPeriod"/>
            </a:pPr>
            <a:r>
              <a:rPr lang="fi-FI" sz="1400" dirty="0" smtClean="0">
                <a:solidFill>
                  <a:schemeClr val="tx2"/>
                </a:solidFill>
              </a:rPr>
              <a:t>Seuraa </a:t>
            </a:r>
            <a:r>
              <a:rPr lang="fi-FI" sz="1400" dirty="0">
                <a:solidFill>
                  <a:schemeClr val="tx2"/>
                </a:solidFill>
              </a:rPr>
              <a:t>julkisen hallinnon ICT-toiminnan edistymistä ja kustannuskehitystä sekä vaikuttavuutta </a:t>
            </a:r>
          </a:p>
          <a:p>
            <a:pPr marL="342900" indent="-342900">
              <a:spcAft>
                <a:spcPts val="300"/>
              </a:spcAft>
              <a:buFont typeface="+mj-lt"/>
              <a:buAutoNum type="arabicPeriod"/>
            </a:pPr>
            <a:r>
              <a:rPr lang="fi-FI" sz="1400" dirty="0">
                <a:solidFill>
                  <a:schemeClr val="tx2"/>
                </a:solidFill>
              </a:rPr>
              <a:t>Hyväksyy arkkitehtuuri-, tietoturvallisuus- ja kehittämisyhteistyön suunnitelmat linjausten ja hyvien käytäntöjen tuottamisesta ja arvioi suunnitelmien toteutumisen</a:t>
            </a:r>
          </a:p>
          <a:p>
            <a:pPr marL="342900" indent="-342900">
              <a:spcAft>
                <a:spcPts val="300"/>
              </a:spcAft>
              <a:buFont typeface="+mj-lt"/>
              <a:buAutoNum type="arabicPeriod"/>
            </a:pPr>
            <a:endParaRPr lang="fi-FI" sz="1400" dirty="0" smtClean="0"/>
          </a:p>
          <a:p>
            <a:pPr marL="0" indent="0">
              <a:spcAft>
                <a:spcPts val="300"/>
              </a:spcAft>
              <a:buNone/>
            </a:pPr>
            <a:r>
              <a:rPr lang="fi-FI" sz="1200" dirty="0" smtClean="0">
                <a:solidFill>
                  <a:srgbClr val="FF0000"/>
                </a:solidFill>
              </a:rPr>
              <a:t>[A] Julkisen hallinnon eri sektoreiden keskeiset strategiset tavoitteet sekä toiminnan- ja talouden suunnittelussa tunnistettu kehittäminen sekä laajat erikseen asetettavat kehittämishankkeet tai –ohjelmat</a:t>
            </a:r>
          </a:p>
          <a:p>
            <a:pPr marL="0" indent="0">
              <a:spcAft>
                <a:spcPts val="300"/>
              </a:spcAft>
              <a:buNone/>
            </a:pPr>
            <a:r>
              <a:rPr lang="fi-FI" sz="1200" dirty="0" smtClean="0">
                <a:solidFill>
                  <a:srgbClr val="FF0000"/>
                </a:solidFill>
              </a:rPr>
              <a:t>[B] Keskeiset lainsäädäntöhankkeet perusvalmisteluvaiheessa ja/tai lausuntomenettelyvaiheessa</a:t>
            </a:r>
          </a:p>
          <a:p>
            <a:pPr marL="0" indent="0">
              <a:spcAft>
                <a:spcPts val="300"/>
              </a:spcAft>
              <a:buNone/>
            </a:pPr>
            <a:r>
              <a:rPr lang="fi-FI" sz="1200" dirty="0" smtClean="0">
                <a:solidFill>
                  <a:srgbClr val="FF0000"/>
                </a:solidFill>
              </a:rPr>
              <a:t>[C] Hallitusohjelma, valtion kehys- ja talousarvio, kuntasektorin strategiat ja taloussuunnitelmat, muiden keskeisten yhteistyön tehtäväalaan liittyvien toimijoiden vastaavat </a:t>
            </a:r>
            <a:r>
              <a:rPr lang="fi-FI" sz="1200" dirty="0" err="1" smtClean="0">
                <a:solidFill>
                  <a:srgbClr val="FF0000"/>
                </a:solidFill>
              </a:rPr>
              <a:t>suunnittelma</a:t>
            </a:r>
            <a:endParaRPr lang="fi-FI" sz="1200" dirty="0">
              <a:solidFill>
                <a:srgbClr val="FF0000"/>
              </a:solidFill>
            </a:endParaRPr>
          </a:p>
          <a:p>
            <a:pPr>
              <a:spcAft>
                <a:spcPts val="300"/>
              </a:spcAft>
            </a:pPr>
            <a:endParaRPr lang="fi-FI" sz="1400" dirty="0"/>
          </a:p>
        </p:txBody>
      </p:sp>
      <p:sp>
        <p:nvSpPr>
          <p:cNvPr id="4" name="Dian numeron paikkamerkki 3"/>
          <p:cNvSpPr>
            <a:spLocks noGrp="1"/>
          </p:cNvSpPr>
          <p:nvPr>
            <p:ph type="sldNum" sz="quarter" idx="12"/>
          </p:nvPr>
        </p:nvSpPr>
        <p:spPr/>
        <p:txBody>
          <a:bodyPr/>
          <a:lstStyle/>
          <a:p>
            <a:fld id="{52D72BAF-8CDA-4878-B74D-CAA2BE485765}" type="slidenum">
              <a:rPr lang="fi-FI" smtClean="0"/>
              <a:t>18</a:t>
            </a:fld>
            <a:endParaRPr lang="fi-FI"/>
          </a:p>
        </p:txBody>
      </p:sp>
    </p:spTree>
    <p:extLst>
      <p:ext uri="{BB962C8B-B14F-4D97-AF65-F5344CB8AC3E}">
        <p14:creationId xmlns:p14="http://schemas.microsoft.com/office/powerpoint/2010/main" val="4179240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03992" y="108858"/>
            <a:ext cx="7380376" cy="721999"/>
          </a:xfrm>
        </p:spPr>
        <p:txBody>
          <a:bodyPr>
            <a:normAutofit fontScale="90000"/>
          </a:bodyPr>
          <a:lstStyle/>
          <a:p>
            <a:r>
              <a:rPr lang="fi-FI" dirty="0" smtClean="0"/>
              <a:t>Käsittelytehtävät ja toiminnan  tuloksellisuuden arviointi</a:t>
            </a:r>
            <a:endParaRPr lang="fi-FI" dirty="0"/>
          </a:p>
        </p:txBody>
      </p:sp>
      <p:sp>
        <p:nvSpPr>
          <p:cNvPr id="4" name="Dian numeron paikkamerkki 3"/>
          <p:cNvSpPr>
            <a:spLocks noGrp="1"/>
          </p:cNvSpPr>
          <p:nvPr>
            <p:ph type="sldNum" sz="quarter" idx="12"/>
          </p:nvPr>
        </p:nvSpPr>
        <p:spPr/>
        <p:txBody>
          <a:bodyPr/>
          <a:lstStyle/>
          <a:p>
            <a:fld id="{52D72BAF-8CDA-4878-B74D-CAA2BE485765}" type="slidenum">
              <a:rPr lang="fi-FI" smtClean="0"/>
              <a:t>19</a:t>
            </a:fld>
            <a:endParaRPr lang="fi-FI"/>
          </a:p>
        </p:txBody>
      </p:sp>
      <p:sp>
        <p:nvSpPr>
          <p:cNvPr id="5" name="Viisikulmio 4"/>
          <p:cNvSpPr/>
          <p:nvPr/>
        </p:nvSpPr>
        <p:spPr>
          <a:xfrm>
            <a:off x="899592" y="1542152"/>
            <a:ext cx="720080" cy="360040"/>
          </a:xfrm>
          <a:prstGeom prst="homePlate">
            <a:avLst>
              <a:gd name="adj" fmla="val 29328"/>
            </a:avLst>
          </a:prstGeom>
          <a:solidFill>
            <a:schemeClr val="bg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latin typeface="Arial Narrow" panose="020B0606020202030204" pitchFamily="34" charset="0"/>
              </a:rPr>
              <a:t>Idea</a:t>
            </a:r>
            <a:endParaRPr lang="fi-FI" sz="800" dirty="0">
              <a:latin typeface="Arial Narrow" panose="020B0606020202030204" pitchFamily="34" charset="0"/>
            </a:endParaRPr>
          </a:p>
        </p:txBody>
      </p:sp>
      <p:sp>
        <p:nvSpPr>
          <p:cNvPr id="6" name="Lovettu nuolenkärki 5"/>
          <p:cNvSpPr/>
          <p:nvPr/>
        </p:nvSpPr>
        <p:spPr>
          <a:xfrm>
            <a:off x="1619672" y="1542152"/>
            <a:ext cx="864096" cy="360000"/>
          </a:xfrm>
          <a:prstGeom prst="chevron">
            <a:avLst>
              <a:gd name="adj" fmla="val 26372"/>
            </a:avLst>
          </a:prstGeom>
          <a:solidFill>
            <a:schemeClr val="bg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latin typeface="Arial Narrow" panose="020B0606020202030204" pitchFamily="34" charset="0"/>
              </a:rPr>
              <a:t>Hanke-ehdotus</a:t>
            </a:r>
            <a:endParaRPr lang="fi-FI" sz="800" dirty="0">
              <a:latin typeface="Arial Narrow" panose="020B0606020202030204" pitchFamily="34" charset="0"/>
            </a:endParaRPr>
          </a:p>
        </p:txBody>
      </p:sp>
      <p:sp>
        <p:nvSpPr>
          <p:cNvPr id="7" name="Lovettu nuolenkärki 6"/>
          <p:cNvSpPr/>
          <p:nvPr/>
        </p:nvSpPr>
        <p:spPr>
          <a:xfrm>
            <a:off x="2483768" y="1542152"/>
            <a:ext cx="1728144" cy="360000"/>
          </a:xfrm>
          <a:prstGeom prst="chevron">
            <a:avLst>
              <a:gd name="adj" fmla="val 26372"/>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solidFill>
                  <a:schemeClr val="tx2"/>
                </a:solidFill>
                <a:latin typeface="Arial Narrow" panose="020B0606020202030204" pitchFamily="34" charset="0"/>
              </a:rPr>
              <a:t>Hankkeen</a:t>
            </a:r>
          </a:p>
          <a:p>
            <a:pPr algn="ctr"/>
            <a:r>
              <a:rPr lang="fi-FI" sz="800" dirty="0" smtClean="0">
                <a:solidFill>
                  <a:schemeClr val="tx2"/>
                </a:solidFill>
                <a:latin typeface="Arial Narrow" panose="020B0606020202030204" pitchFamily="34" charset="0"/>
              </a:rPr>
              <a:t>suunnittelu</a:t>
            </a:r>
            <a:endParaRPr lang="fi-FI" sz="800" dirty="0">
              <a:solidFill>
                <a:schemeClr val="tx2"/>
              </a:solidFill>
              <a:latin typeface="Arial Narrow" panose="020B0606020202030204" pitchFamily="34" charset="0"/>
            </a:endParaRPr>
          </a:p>
        </p:txBody>
      </p:sp>
      <p:sp>
        <p:nvSpPr>
          <p:cNvPr id="8" name="Lovettu nuolenkärki 7"/>
          <p:cNvSpPr/>
          <p:nvPr/>
        </p:nvSpPr>
        <p:spPr>
          <a:xfrm>
            <a:off x="4211960" y="1542152"/>
            <a:ext cx="864096" cy="360000"/>
          </a:xfrm>
          <a:prstGeom prst="chevron">
            <a:avLst>
              <a:gd name="adj" fmla="val 26372"/>
            </a:avLst>
          </a:prstGeom>
          <a:solidFill>
            <a:schemeClr val="accent4">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solidFill>
                  <a:schemeClr val="accent4">
                    <a:lumMod val="50000"/>
                  </a:schemeClr>
                </a:solidFill>
                <a:latin typeface="Arial Narrow" panose="020B0606020202030204" pitchFamily="34" charset="0"/>
              </a:rPr>
              <a:t>Hankkeen</a:t>
            </a:r>
          </a:p>
          <a:p>
            <a:pPr algn="ctr"/>
            <a:r>
              <a:rPr lang="fi-FI" sz="800" dirty="0">
                <a:solidFill>
                  <a:schemeClr val="accent4">
                    <a:lumMod val="50000"/>
                  </a:schemeClr>
                </a:solidFill>
                <a:latin typeface="Arial Narrow" panose="020B0606020202030204" pitchFamily="34" charset="0"/>
              </a:rPr>
              <a:t>toteutus</a:t>
            </a:r>
          </a:p>
        </p:txBody>
      </p:sp>
      <p:sp>
        <p:nvSpPr>
          <p:cNvPr id="9" name="Lovettu nuolenkärki 8"/>
          <p:cNvSpPr/>
          <p:nvPr/>
        </p:nvSpPr>
        <p:spPr>
          <a:xfrm>
            <a:off x="5076056" y="1542152"/>
            <a:ext cx="864096" cy="360000"/>
          </a:xfrm>
          <a:prstGeom prst="chevron">
            <a:avLst>
              <a:gd name="adj" fmla="val 26372"/>
            </a:avLst>
          </a:prstGeom>
          <a:solidFill>
            <a:schemeClr val="bg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latin typeface="Arial Narrow" panose="020B0606020202030204" pitchFamily="34" charset="0"/>
              </a:rPr>
              <a:t>Päättäminen</a:t>
            </a:r>
            <a:endParaRPr lang="fi-FI" sz="800" dirty="0">
              <a:latin typeface="Arial Narrow" panose="020B0606020202030204" pitchFamily="34" charset="0"/>
            </a:endParaRPr>
          </a:p>
        </p:txBody>
      </p:sp>
      <p:sp>
        <p:nvSpPr>
          <p:cNvPr id="10" name="Lovettu nuolenkärki 9"/>
          <p:cNvSpPr/>
          <p:nvPr/>
        </p:nvSpPr>
        <p:spPr>
          <a:xfrm>
            <a:off x="5940152" y="1542152"/>
            <a:ext cx="864096" cy="360000"/>
          </a:xfrm>
          <a:prstGeom prst="chevron">
            <a:avLst>
              <a:gd name="adj" fmla="val 26372"/>
            </a:avLst>
          </a:prstGeom>
          <a:solidFill>
            <a:schemeClr val="accent4">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solidFill>
                  <a:schemeClr val="accent4">
                    <a:lumMod val="50000"/>
                  </a:schemeClr>
                </a:solidFill>
                <a:latin typeface="Arial Narrow" panose="020B0606020202030204" pitchFamily="34" charset="0"/>
              </a:rPr>
              <a:t>Hyötyjen </a:t>
            </a:r>
          </a:p>
          <a:p>
            <a:pPr algn="ctr"/>
            <a:r>
              <a:rPr lang="fi-FI" sz="800" dirty="0" smtClean="0">
                <a:solidFill>
                  <a:schemeClr val="accent4">
                    <a:lumMod val="50000"/>
                  </a:schemeClr>
                </a:solidFill>
                <a:latin typeface="Arial Narrow" panose="020B0606020202030204" pitchFamily="34" charset="0"/>
              </a:rPr>
              <a:t>lunastus</a:t>
            </a:r>
            <a:endParaRPr lang="fi-FI" sz="800" dirty="0">
              <a:solidFill>
                <a:schemeClr val="accent4">
                  <a:lumMod val="50000"/>
                </a:schemeClr>
              </a:solidFill>
              <a:latin typeface="Arial Narrow" panose="020B0606020202030204" pitchFamily="34" charset="0"/>
            </a:endParaRPr>
          </a:p>
        </p:txBody>
      </p:sp>
      <p:sp>
        <p:nvSpPr>
          <p:cNvPr id="11" name="Viisikulmio 10"/>
          <p:cNvSpPr/>
          <p:nvPr/>
        </p:nvSpPr>
        <p:spPr>
          <a:xfrm>
            <a:off x="899592" y="2931790"/>
            <a:ext cx="720080" cy="360040"/>
          </a:xfrm>
          <a:prstGeom prst="homePlate">
            <a:avLst>
              <a:gd name="adj" fmla="val 29328"/>
            </a:avLst>
          </a:prstGeom>
          <a:solidFill>
            <a:schemeClr val="bg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latin typeface="Arial Narrow" panose="020B0606020202030204" pitchFamily="34" charset="0"/>
              </a:rPr>
              <a:t>Esivalmistelu</a:t>
            </a:r>
            <a:endParaRPr lang="fi-FI" sz="800" dirty="0">
              <a:latin typeface="Arial Narrow" panose="020B0606020202030204" pitchFamily="34" charset="0"/>
            </a:endParaRPr>
          </a:p>
        </p:txBody>
      </p:sp>
      <p:sp>
        <p:nvSpPr>
          <p:cNvPr id="12" name="Lovettu nuolenkärki 11"/>
          <p:cNvSpPr/>
          <p:nvPr/>
        </p:nvSpPr>
        <p:spPr>
          <a:xfrm>
            <a:off x="1619672" y="2931810"/>
            <a:ext cx="1728000" cy="360000"/>
          </a:xfrm>
          <a:prstGeom prst="chevron">
            <a:avLst>
              <a:gd name="adj" fmla="val 26372"/>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solidFill>
                  <a:schemeClr val="tx2"/>
                </a:solidFill>
                <a:latin typeface="Arial Narrow" panose="020B0606020202030204" pitchFamily="34" charset="0"/>
              </a:rPr>
              <a:t>Perus-</a:t>
            </a:r>
          </a:p>
          <a:p>
            <a:pPr algn="ctr"/>
            <a:r>
              <a:rPr lang="fi-FI" sz="800" dirty="0">
                <a:solidFill>
                  <a:schemeClr val="tx2"/>
                </a:solidFill>
                <a:latin typeface="Arial Narrow" panose="020B0606020202030204" pitchFamily="34" charset="0"/>
              </a:rPr>
              <a:t>valmistelu</a:t>
            </a:r>
          </a:p>
        </p:txBody>
      </p:sp>
      <p:sp>
        <p:nvSpPr>
          <p:cNvPr id="13" name="Lovettu nuolenkärki 12"/>
          <p:cNvSpPr/>
          <p:nvPr/>
        </p:nvSpPr>
        <p:spPr>
          <a:xfrm>
            <a:off x="3347864" y="2931810"/>
            <a:ext cx="1728000" cy="360000"/>
          </a:xfrm>
          <a:prstGeom prst="chevron">
            <a:avLst>
              <a:gd name="adj" fmla="val 26372"/>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solidFill>
                  <a:schemeClr val="tx2"/>
                </a:solidFill>
                <a:latin typeface="Arial Narrow" panose="020B0606020202030204" pitchFamily="34" charset="0"/>
              </a:rPr>
              <a:t>Lausunto-</a:t>
            </a:r>
          </a:p>
          <a:p>
            <a:pPr algn="ctr"/>
            <a:r>
              <a:rPr lang="fi-FI" sz="800" dirty="0">
                <a:solidFill>
                  <a:schemeClr val="tx2"/>
                </a:solidFill>
                <a:latin typeface="Arial Narrow" panose="020B0606020202030204" pitchFamily="34" charset="0"/>
              </a:rPr>
              <a:t>menettely</a:t>
            </a:r>
          </a:p>
        </p:txBody>
      </p:sp>
      <p:sp>
        <p:nvSpPr>
          <p:cNvPr id="14" name="Lovettu nuolenkärki 13"/>
          <p:cNvSpPr/>
          <p:nvPr/>
        </p:nvSpPr>
        <p:spPr>
          <a:xfrm>
            <a:off x="5076056" y="2931810"/>
            <a:ext cx="864096" cy="360000"/>
          </a:xfrm>
          <a:prstGeom prst="chevron">
            <a:avLst>
              <a:gd name="adj" fmla="val 26372"/>
            </a:avLst>
          </a:prstGeom>
          <a:solidFill>
            <a:schemeClr val="accent4">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solidFill>
                  <a:schemeClr val="accent4">
                    <a:lumMod val="50000"/>
                  </a:schemeClr>
                </a:solidFill>
                <a:latin typeface="Arial Narrow" panose="020B0606020202030204" pitchFamily="34" charset="0"/>
              </a:rPr>
              <a:t>Jatko-</a:t>
            </a:r>
          </a:p>
          <a:p>
            <a:pPr algn="ctr"/>
            <a:r>
              <a:rPr lang="fi-FI" sz="800" dirty="0">
                <a:solidFill>
                  <a:schemeClr val="accent4">
                    <a:lumMod val="50000"/>
                  </a:schemeClr>
                </a:solidFill>
                <a:latin typeface="Arial Narrow" panose="020B0606020202030204" pitchFamily="34" charset="0"/>
              </a:rPr>
              <a:t>valmistelu</a:t>
            </a:r>
          </a:p>
        </p:txBody>
      </p:sp>
      <p:sp>
        <p:nvSpPr>
          <p:cNvPr id="16" name="Lovettu nuolenkärki 15"/>
          <p:cNvSpPr/>
          <p:nvPr/>
        </p:nvSpPr>
        <p:spPr>
          <a:xfrm>
            <a:off x="5940152" y="2931810"/>
            <a:ext cx="864096" cy="360000"/>
          </a:xfrm>
          <a:prstGeom prst="chevron">
            <a:avLst>
              <a:gd name="adj" fmla="val 26372"/>
            </a:avLst>
          </a:prstGeom>
          <a:solidFill>
            <a:schemeClr val="bg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latin typeface="Arial Narrow" panose="020B0606020202030204" pitchFamily="34" charset="0"/>
              </a:rPr>
              <a:t>Eduskunta</a:t>
            </a:r>
          </a:p>
          <a:p>
            <a:pPr algn="ctr"/>
            <a:r>
              <a:rPr lang="fi-FI" sz="800" dirty="0" smtClean="0">
                <a:latin typeface="Arial Narrow" panose="020B0606020202030204" pitchFamily="34" charset="0"/>
              </a:rPr>
              <a:t>käsittely</a:t>
            </a:r>
            <a:endParaRPr lang="fi-FI" sz="800" dirty="0">
              <a:latin typeface="Arial Narrow" panose="020B0606020202030204" pitchFamily="34" charset="0"/>
            </a:endParaRPr>
          </a:p>
        </p:txBody>
      </p:sp>
      <p:sp>
        <p:nvSpPr>
          <p:cNvPr id="17" name="Lovettu nuolenkärki 16"/>
          <p:cNvSpPr/>
          <p:nvPr/>
        </p:nvSpPr>
        <p:spPr>
          <a:xfrm>
            <a:off x="7668344" y="2931810"/>
            <a:ext cx="864096" cy="360000"/>
          </a:xfrm>
          <a:prstGeom prst="chevron">
            <a:avLst>
              <a:gd name="adj" fmla="val 26372"/>
            </a:avLst>
          </a:prstGeom>
          <a:solidFill>
            <a:schemeClr val="accent4">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solidFill>
                  <a:schemeClr val="accent4">
                    <a:lumMod val="50000"/>
                  </a:schemeClr>
                </a:solidFill>
                <a:latin typeface="Arial Narrow" panose="020B0606020202030204" pitchFamily="34" charset="0"/>
              </a:rPr>
              <a:t>Täytäntöönpano</a:t>
            </a:r>
          </a:p>
          <a:p>
            <a:pPr algn="ctr"/>
            <a:r>
              <a:rPr lang="fi-FI" sz="800" dirty="0">
                <a:solidFill>
                  <a:schemeClr val="accent4">
                    <a:lumMod val="50000"/>
                  </a:schemeClr>
                </a:solidFill>
                <a:latin typeface="Arial Narrow" panose="020B0606020202030204" pitchFamily="34" charset="0"/>
              </a:rPr>
              <a:t>ja seuranta</a:t>
            </a:r>
          </a:p>
        </p:txBody>
      </p:sp>
      <p:sp>
        <p:nvSpPr>
          <p:cNvPr id="18" name="Lovettu nuolenkärki 17"/>
          <p:cNvSpPr/>
          <p:nvPr/>
        </p:nvSpPr>
        <p:spPr>
          <a:xfrm>
            <a:off x="6804248" y="2931810"/>
            <a:ext cx="864096" cy="360000"/>
          </a:xfrm>
          <a:prstGeom prst="chevron">
            <a:avLst>
              <a:gd name="adj" fmla="val 26372"/>
            </a:avLst>
          </a:prstGeom>
          <a:solidFill>
            <a:schemeClr val="bg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latin typeface="Arial Narrow" panose="020B0606020202030204" pitchFamily="34" charset="0"/>
              </a:rPr>
              <a:t>Lain</a:t>
            </a:r>
          </a:p>
          <a:p>
            <a:pPr algn="ctr"/>
            <a:r>
              <a:rPr lang="fi-FI" sz="800" dirty="0" smtClean="0">
                <a:latin typeface="Arial Narrow" panose="020B0606020202030204" pitchFamily="34" charset="0"/>
              </a:rPr>
              <a:t>vahvistaminen</a:t>
            </a:r>
            <a:endParaRPr lang="fi-FI" sz="800" dirty="0">
              <a:latin typeface="Arial Narrow" panose="020B0606020202030204" pitchFamily="34" charset="0"/>
            </a:endParaRPr>
          </a:p>
        </p:txBody>
      </p:sp>
      <p:sp>
        <p:nvSpPr>
          <p:cNvPr id="35" name="Sisällön paikkamerkki 2"/>
          <p:cNvSpPr txBox="1">
            <a:spLocks/>
          </p:cNvSpPr>
          <p:nvPr/>
        </p:nvSpPr>
        <p:spPr>
          <a:xfrm>
            <a:off x="35496" y="822072"/>
            <a:ext cx="864096" cy="432068"/>
          </a:xfrm>
          <a:prstGeom prst="rect">
            <a:avLst/>
          </a:prstGeom>
        </p:spPr>
        <p:txBody>
          <a:bodyPr vert="horz" lIns="91440" tIns="45720" rIns="91440" bIns="45720" rtlCol="0" anchor="ctr" anchorCtr="0">
            <a:noAutofit/>
          </a:bodyPr>
          <a:lstStyle>
            <a:lvl1pPr indent="0" algn="ctr">
              <a:spcBef>
                <a:spcPts val="0"/>
              </a:spcBef>
              <a:spcAft>
                <a:spcPts val="0"/>
              </a:spcAft>
              <a:buFont typeface="Verdana" panose="020B0604030504040204" pitchFamily="34" charset="0"/>
              <a:buNone/>
              <a:defRPr sz="800"/>
            </a:lvl1pPr>
            <a:lvl2pPr marL="719138" indent="-363538">
              <a:spcBef>
                <a:spcPts val="0"/>
              </a:spcBef>
              <a:spcAft>
                <a:spcPts val="800"/>
              </a:spcAft>
              <a:buFont typeface="Verdana" panose="020B0604030504040204" pitchFamily="34" charset="0"/>
              <a:buChar char="‒"/>
              <a:defRPr sz="1600"/>
            </a:lvl2pPr>
            <a:lvl3pPr marL="1168400" indent="-363538">
              <a:spcBef>
                <a:spcPts val="0"/>
              </a:spcBef>
              <a:spcAft>
                <a:spcPts val="800"/>
              </a:spcAft>
              <a:buFont typeface="Verdana" panose="020B0604030504040204" pitchFamily="34" charset="0"/>
              <a:buChar char="‒"/>
              <a:defRPr sz="1400"/>
            </a:lvl3pPr>
            <a:lvl4pPr marL="1436688" indent="-180975">
              <a:spcBef>
                <a:spcPts val="0"/>
              </a:spcBef>
              <a:spcAft>
                <a:spcPts val="800"/>
              </a:spcAft>
              <a:buFont typeface="Verdana" panose="020B0604030504040204" pitchFamily="34" charset="0"/>
              <a:buChar char="‒"/>
              <a:defRPr sz="1400"/>
            </a:lvl4pPr>
            <a:lvl5pPr marL="1611313" indent="-174625">
              <a:spcBef>
                <a:spcPts val="0"/>
              </a:spcBef>
              <a:spcAft>
                <a:spcPts val="800"/>
              </a:spcAft>
              <a:buFont typeface="Verdana" panose="020B0604030504040204" pitchFamily="34" charset="0"/>
              <a:buChar char="‒"/>
              <a:defRPr sz="14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algn="l"/>
            <a:r>
              <a:rPr lang="fi-FI" dirty="0" smtClean="0">
                <a:solidFill>
                  <a:srgbClr val="FF0000"/>
                </a:solidFill>
              </a:rPr>
              <a:t>[A] Kehittämis-hankkeet</a:t>
            </a:r>
            <a:endParaRPr lang="fi-FI" dirty="0">
              <a:solidFill>
                <a:srgbClr val="FF0000"/>
              </a:solidFill>
            </a:endParaRPr>
          </a:p>
        </p:txBody>
      </p:sp>
      <p:sp>
        <p:nvSpPr>
          <p:cNvPr id="36" name="Sisällön paikkamerkki 2"/>
          <p:cNvSpPr txBox="1">
            <a:spLocks/>
          </p:cNvSpPr>
          <p:nvPr/>
        </p:nvSpPr>
        <p:spPr>
          <a:xfrm>
            <a:off x="35496" y="2067674"/>
            <a:ext cx="1000016" cy="432068"/>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0"/>
              </a:spcAft>
              <a:buFont typeface="Verdana" panose="020B0604030504040204" pitchFamily="34" charset="0"/>
              <a:buNone/>
            </a:pPr>
            <a:r>
              <a:rPr lang="fi-FI" sz="800" dirty="0" smtClean="0">
                <a:solidFill>
                  <a:srgbClr val="FF0000"/>
                </a:solidFill>
              </a:rPr>
              <a:t>[B] Lainsäädäntö-hankkeet</a:t>
            </a:r>
            <a:endParaRPr lang="fi-FI" sz="800" dirty="0">
              <a:solidFill>
                <a:srgbClr val="FF0000"/>
              </a:solidFill>
            </a:endParaRPr>
          </a:p>
        </p:txBody>
      </p:sp>
      <p:cxnSp>
        <p:nvCxnSpPr>
          <p:cNvPr id="42" name="Suora yhdysviiva 41"/>
          <p:cNvCxnSpPr/>
          <p:nvPr/>
        </p:nvCxnSpPr>
        <p:spPr>
          <a:xfrm>
            <a:off x="323528" y="1995686"/>
            <a:ext cx="8352928"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125" name="Ryhmä 124"/>
          <p:cNvGrpSpPr/>
          <p:nvPr/>
        </p:nvGrpSpPr>
        <p:grpSpPr>
          <a:xfrm>
            <a:off x="6300192" y="1042215"/>
            <a:ext cx="449415" cy="449415"/>
            <a:chOff x="6498801" y="2842367"/>
            <a:chExt cx="449415" cy="449415"/>
          </a:xfrm>
        </p:grpSpPr>
        <p:sp>
          <p:nvSpPr>
            <p:cNvPr id="126" name="Kyynel 125"/>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127" name="Kuva 126"/>
            <p:cNvPicPr>
              <a:picLocks noChangeAspect="1"/>
            </p:cNvPicPr>
            <p:nvPr/>
          </p:nvPicPr>
          <p:blipFill>
            <a:blip r:embed="rId3"/>
            <a:stretch>
              <a:fillRect/>
            </a:stretch>
          </p:blipFill>
          <p:spPr>
            <a:xfrm>
              <a:off x="6516216" y="2859782"/>
              <a:ext cx="432000" cy="432000"/>
            </a:xfrm>
            <a:prstGeom prst="rect">
              <a:avLst/>
            </a:prstGeom>
          </p:spPr>
        </p:pic>
      </p:grpSp>
      <p:grpSp>
        <p:nvGrpSpPr>
          <p:cNvPr id="128" name="Ryhmä 127"/>
          <p:cNvGrpSpPr/>
          <p:nvPr/>
        </p:nvGrpSpPr>
        <p:grpSpPr>
          <a:xfrm>
            <a:off x="4572000" y="1042215"/>
            <a:ext cx="449415" cy="449415"/>
            <a:chOff x="6498801" y="2842367"/>
            <a:chExt cx="449415" cy="449415"/>
          </a:xfrm>
        </p:grpSpPr>
        <p:sp>
          <p:nvSpPr>
            <p:cNvPr id="129" name="Kyynel 128"/>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130" name="Kuva 129"/>
            <p:cNvPicPr>
              <a:picLocks noChangeAspect="1"/>
            </p:cNvPicPr>
            <p:nvPr/>
          </p:nvPicPr>
          <p:blipFill>
            <a:blip r:embed="rId3"/>
            <a:stretch>
              <a:fillRect/>
            </a:stretch>
          </p:blipFill>
          <p:spPr>
            <a:xfrm>
              <a:off x="6516216" y="2859782"/>
              <a:ext cx="432000" cy="432000"/>
            </a:xfrm>
            <a:prstGeom prst="rect">
              <a:avLst/>
            </a:prstGeom>
          </p:spPr>
        </p:pic>
      </p:grpSp>
      <p:grpSp>
        <p:nvGrpSpPr>
          <p:cNvPr id="131" name="Ryhmä 130"/>
          <p:cNvGrpSpPr/>
          <p:nvPr/>
        </p:nvGrpSpPr>
        <p:grpSpPr>
          <a:xfrm>
            <a:off x="5257346" y="2410367"/>
            <a:ext cx="449415" cy="449415"/>
            <a:chOff x="6498801" y="2842367"/>
            <a:chExt cx="449415" cy="449415"/>
          </a:xfrm>
        </p:grpSpPr>
        <p:sp>
          <p:nvSpPr>
            <p:cNvPr id="132" name="Kyynel 131"/>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133" name="Kuva 132"/>
            <p:cNvPicPr>
              <a:picLocks noChangeAspect="1"/>
            </p:cNvPicPr>
            <p:nvPr/>
          </p:nvPicPr>
          <p:blipFill>
            <a:blip r:embed="rId3"/>
            <a:stretch>
              <a:fillRect/>
            </a:stretch>
          </p:blipFill>
          <p:spPr>
            <a:xfrm>
              <a:off x="6516216" y="2859782"/>
              <a:ext cx="432000" cy="432000"/>
            </a:xfrm>
            <a:prstGeom prst="rect">
              <a:avLst/>
            </a:prstGeom>
          </p:spPr>
        </p:pic>
      </p:grpSp>
      <p:grpSp>
        <p:nvGrpSpPr>
          <p:cNvPr id="134" name="Ryhmä 133"/>
          <p:cNvGrpSpPr/>
          <p:nvPr/>
        </p:nvGrpSpPr>
        <p:grpSpPr>
          <a:xfrm>
            <a:off x="8028384" y="2410367"/>
            <a:ext cx="449415" cy="449415"/>
            <a:chOff x="6498801" y="2842367"/>
            <a:chExt cx="449415" cy="449415"/>
          </a:xfrm>
        </p:grpSpPr>
        <p:sp>
          <p:nvSpPr>
            <p:cNvPr id="135" name="Kyynel 134"/>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136" name="Kuva 135"/>
            <p:cNvPicPr>
              <a:picLocks noChangeAspect="1"/>
            </p:cNvPicPr>
            <p:nvPr/>
          </p:nvPicPr>
          <p:blipFill>
            <a:blip r:embed="rId3"/>
            <a:stretch>
              <a:fillRect/>
            </a:stretch>
          </p:blipFill>
          <p:spPr>
            <a:xfrm>
              <a:off x="6516216" y="2859782"/>
              <a:ext cx="432000" cy="432000"/>
            </a:xfrm>
            <a:prstGeom prst="rect">
              <a:avLst/>
            </a:prstGeom>
          </p:spPr>
        </p:pic>
      </p:grpSp>
      <p:sp>
        <p:nvSpPr>
          <p:cNvPr id="137" name="Lovettu nuolenkärki 136"/>
          <p:cNvSpPr/>
          <p:nvPr/>
        </p:nvSpPr>
        <p:spPr>
          <a:xfrm>
            <a:off x="7884480" y="1348626"/>
            <a:ext cx="1008000" cy="216000"/>
          </a:xfrm>
          <a:prstGeom prst="chevron">
            <a:avLst>
              <a:gd name="adj" fmla="val 0"/>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solidFill>
                  <a:schemeClr val="tx2"/>
                </a:solidFill>
                <a:latin typeface="Arial Narrow" panose="020B0606020202030204" pitchFamily="34" charset="0"/>
              </a:rPr>
              <a:t>Käsiteltävät asiat</a:t>
            </a:r>
          </a:p>
        </p:txBody>
      </p:sp>
      <p:sp>
        <p:nvSpPr>
          <p:cNvPr id="138" name="Lovettu nuolenkärki 137"/>
          <p:cNvSpPr/>
          <p:nvPr/>
        </p:nvSpPr>
        <p:spPr>
          <a:xfrm>
            <a:off x="7884480" y="1625381"/>
            <a:ext cx="1008000" cy="216000"/>
          </a:xfrm>
          <a:prstGeom prst="chevron">
            <a:avLst>
              <a:gd name="adj" fmla="val 0"/>
            </a:avLst>
          </a:prstGeom>
          <a:solidFill>
            <a:schemeClr val="accent4">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solidFill>
                  <a:schemeClr val="accent4">
                    <a:lumMod val="50000"/>
                  </a:schemeClr>
                </a:solidFill>
                <a:latin typeface="Arial Narrow" panose="020B0606020202030204" pitchFamily="34" charset="0"/>
              </a:rPr>
              <a:t>Toiminnan tulosten</a:t>
            </a:r>
          </a:p>
          <a:p>
            <a:pPr algn="ctr"/>
            <a:r>
              <a:rPr lang="fi-FI" sz="800" dirty="0" smtClean="0">
                <a:solidFill>
                  <a:schemeClr val="accent4">
                    <a:lumMod val="50000"/>
                  </a:schemeClr>
                </a:solidFill>
                <a:latin typeface="Arial Narrow" panose="020B0606020202030204" pitchFamily="34" charset="0"/>
              </a:rPr>
              <a:t>arviointi</a:t>
            </a:r>
            <a:endParaRPr lang="fi-FI" sz="800" dirty="0">
              <a:solidFill>
                <a:schemeClr val="accent4">
                  <a:lumMod val="50000"/>
                </a:schemeClr>
              </a:solidFill>
              <a:latin typeface="Arial Narrow" panose="020B0606020202030204" pitchFamily="34" charset="0"/>
            </a:endParaRPr>
          </a:p>
        </p:txBody>
      </p:sp>
      <p:sp>
        <p:nvSpPr>
          <p:cNvPr id="139" name="Tekstiruutu 138"/>
          <p:cNvSpPr txBox="1"/>
          <p:nvPr/>
        </p:nvSpPr>
        <p:spPr>
          <a:xfrm>
            <a:off x="1622888" y="2067694"/>
            <a:ext cx="1601543" cy="338554"/>
          </a:xfrm>
          <a:prstGeom prst="rect">
            <a:avLst/>
          </a:prstGeom>
          <a:noFill/>
        </p:spPr>
        <p:txBody>
          <a:bodyPr wrap="square" rtlCol="0">
            <a:spAutoFit/>
          </a:bodyPr>
          <a:lstStyle/>
          <a:p>
            <a:r>
              <a:rPr lang="fi-FI" sz="800" dirty="0" smtClean="0">
                <a:latin typeface="Arial Narrow" panose="020B0606020202030204" pitchFamily="34" charset="0"/>
              </a:rPr>
              <a:t>Näkemysten esittäminen ehdotukseen ja sen vaikutusten arviointiin</a:t>
            </a:r>
            <a:endParaRPr lang="fi-FI" sz="800" dirty="0">
              <a:latin typeface="Arial Narrow" panose="020B0606020202030204" pitchFamily="34" charset="0"/>
            </a:endParaRPr>
          </a:p>
        </p:txBody>
      </p:sp>
      <p:sp>
        <p:nvSpPr>
          <p:cNvPr id="140" name="Tekstiruutu 139"/>
          <p:cNvSpPr txBox="1"/>
          <p:nvPr/>
        </p:nvSpPr>
        <p:spPr>
          <a:xfrm>
            <a:off x="5130697" y="2067694"/>
            <a:ext cx="1601543" cy="338554"/>
          </a:xfrm>
          <a:prstGeom prst="rect">
            <a:avLst/>
          </a:prstGeom>
          <a:noFill/>
        </p:spPr>
        <p:txBody>
          <a:bodyPr wrap="square" rtlCol="0">
            <a:spAutoFit/>
          </a:bodyPr>
          <a:lstStyle/>
          <a:p>
            <a:r>
              <a:rPr lang="fi-FI" sz="800" dirty="0" smtClean="0">
                <a:latin typeface="Arial Narrow" panose="020B0606020202030204" pitchFamily="34" charset="0"/>
              </a:rPr>
              <a:t>Arviointi, miten näkemyksen vaikuttivat valmisteluun</a:t>
            </a:r>
            <a:endParaRPr lang="fi-FI" sz="800" dirty="0">
              <a:latin typeface="Arial Narrow" panose="020B0606020202030204" pitchFamily="34" charset="0"/>
            </a:endParaRPr>
          </a:p>
        </p:txBody>
      </p:sp>
      <p:sp>
        <p:nvSpPr>
          <p:cNvPr id="141" name="Tekstiruutu 140"/>
          <p:cNvSpPr txBox="1"/>
          <p:nvPr/>
        </p:nvSpPr>
        <p:spPr>
          <a:xfrm>
            <a:off x="7794993" y="2067694"/>
            <a:ext cx="1313511" cy="338554"/>
          </a:xfrm>
          <a:prstGeom prst="rect">
            <a:avLst/>
          </a:prstGeom>
          <a:noFill/>
        </p:spPr>
        <p:txBody>
          <a:bodyPr wrap="square" rtlCol="0">
            <a:spAutoFit/>
          </a:bodyPr>
          <a:lstStyle/>
          <a:p>
            <a:r>
              <a:rPr lang="fi-FI" sz="800" dirty="0" smtClean="0">
                <a:latin typeface="Arial Narrow" panose="020B0606020202030204" pitchFamily="34" charset="0"/>
              </a:rPr>
              <a:t>Arviointi, miten näkemyksen vaikuttivat tavoitteeseen</a:t>
            </a:r>
            <a:endParaRPr lang="fi-FI" sz="800" dirty="0">
              <a:latin typeface="Arial Narrow" panose="020B0606020202030204" pitchFamily="34" charset="0"/>
            </a:endParaRPr>
          </a:p>
        </p:txBody>
      </p:sp>
      <p:sp>
        <p:nvSpPr>
          <p:cNvPr id="142" name="Tekstiruutu 141"/>
          <p:cNvSpPr txBox="1"/>
          <p:nvPr/>
        </p:nvSpPr>
        <p:spPr>
          <a:xfrm>
            <a:off x="2555776" y="627534"/>
            <a:ext cx="1601543" cy="338554"/>
          </a:xfrm>
          <a:prstGeom prst="rect">
            <a:avLst/>
          </a:prstGeom>
          <a:noFill/>
        </p:spPr>
        <p:txBody>
          <a:bodyPr wrap="square" rtlCol="0">
            <a:spAutoFit/>
          </a:bodyPr>
          <a:lstStyle/>
          <a:p>
            <a:r>
              <a:rPr lang="fi-FI" sz="800" dirty="0" smtClean="0">
                <a:latin typeface="Arial Narrow" panose="020B0606020202030204" pitchFamily="34" charset="0"/>
              </a:rPr>
              <a:t>Näkemysten esittäminen suunniteltuun kehittämiseen</a:t>
            </a:r>
            <a:endParaRPr lang="fi-FI" sz="800" dirty="0">
              <a:latin typeface="Arial Narrow" panose="020B0606020202030204" pitchFamily="34" charset="0"/>
            </a:endParaRPr>
          </a:p>
        </p:txBody>
      </p:sp>
      <p:sp>
        <p:nvSpPr>
          <p:cNvPr id="143" name="Tekstiruutu 142"/>
          <p:cNvSpPr txBox="1"/>
          <p:nvPr/>
        </p:nvSpPr>
        <p:spPr>
          <a:xfrm>
            <a:off x="4283968" y="627534"/>
            <a:ext cx="1601543" cy="338554"/>
          </a:xfrm>
          <a:prstGeom prst="rect">
            <a:avLst/>
          </a:prstGeom>
          <a:noFill/>
        </p:spPr>
        <p:txBody>
          <a:bodyPr wrap="square" rtlCol="0">
            <a:spAutoFit/>
          </a:bodyPr>
          <a:lstStyle/>
          <a:p>
            <a:r>
              <a:rPr lang="fi-FI" sz="800" dirty="0" smtClean="0">
                <a:latin typeface="Arial Narrow" panose="020B0606020202030204" pitchFamily="34" charset="0"/>
              </a:rPr>
              <a:t>Arviointi, miten näkemyksen vaikuttivat kehittämisen toteutukseen</a:t>
            </a:r>
            <a:endParaRPr lang="fi-FI" sz="800" dirty="0">
              <a:latin typeface="Arial Narrow" panose="020B0606020202030204" pitchFamily="34" charset="0"/>
            </a:endParaRPr>
          </a:p>
        </p:txBody>
      </p:sp>
      <p:sp>
        <p:nvSpPr>
          <p:cNvPr id="144" name="Tekstiruutu 143"/>
          <p:cNvSpPr txBox="1"/>
          <p:nvPr/>
        </p:nvSpPr>
        <p:spPr>
          <a:xfrm>
            <a:off x="6228184" y="627534"/>
            <a:ext cx="1601543" cy="338554"/>
          </a:xfrm>
          <a:prstGeom prst="rect">
            <a:avLst/>
          </a:prstGeom>
          <a:noFill/>
        </p:spPr>
        <p:txBody>
          <a:bodyPr wrap="square" rtlCol="0">
            <a:spAutoFit/>
          </a:bodyPr>
          <a:lstStyle/>
          <a:p>
            <a:r>
              <a:rPr lang="fi-FI" sz="800" dirty="0" smtClean="0">
                <a:latin typeface="Arial Narrow" panose="020B0606020202030204" pitchFamily="34" charset="0"/>
              </a:rPr>
              <a:t>Arviointi, miten näkemyksen vaikuttivat tavoitteeseen</a:t>
            </a:r>
            <a:endParaRPr lang="fi-FI" sz="800" dirty="0">
              <a:latin typeface="Arial Narrow" panose="020B0606020202030204" pitchFamily="34" charset="0"/>
            </a:endParaRPr>
          </a:p>
        </p:txBody>
      </p:sp>
      <p:sp>
        <p:nvSpPr>
          <p:cNvPr id="161" name="Tekstiruutu 160"/>
          <p:cNvSpPr txBox="1"/>
          <p:nvPr/>
        </p:nvSpPr>
        <p:spPr>
          <a:xfrm>
            <a:off x="3330497" y="2067694"/>
            <a:ext cx="1601543" cy="338554"/>
          </a:xfrm>
          <a:prstGeom prst="rect">
            <a:avLst/>
          </a:prstGeom>
          <a:noFill/>
        </p:spPr>
        <p:txBody>
          <a:bodyPr wrap="square" rtlCol="0">
            <a:spAutoFit/>
          </a:bodyPr>
          <a:lstStyle/>
          <a:p>
            <a:r>
              <a:rPr lang="fi-FI" sz="800" dirty="0" smtClean="0">
                <a:latin typeface="Arial Narrow" panose="020B0606020202030204" pitchFamily="34" charset="0"/>
              </a:rPr>
              <a:t>Näkemysten esittäminen ehdotukseen ja sen vaikutusten arviointiin</a:t>
            </a:r>
            <a:endParaRPr lang="fi-FI" sz="800" dirty="0">
              <a:latin typeface="Arial Narrow" panose="020B0606020202030204" pitchFamily="34" charset="0"/>
            </a:endParaRPr>
          </a:p>
        </p:txBody>
      </p:sp>
      <p:sp>
        <p:nvSpPr>
          <p:cNvPr id="162" name="Sisällön paikkamerkki 2"/>
          <p:cNvSpPr txBox="1">
            <a:spLocks/>
          </p:cNvSpPr>
          <p:nvPr/>
        </p:nvSpPr>
        <p:spPr>
          <a:xfrm>
            <a:off x="3010311" y="2427714"/>
            <a:ext cx="553577" cy="432068"/>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0"/>
              </a:spcAft>
              <a:buFont typeface="Verdana" panose="020B0604030504040204" pitchFamily="34" charset="0"/>
              <a:buNone/>
            </a:pPr>
            <a:r>
              <a:rPr lang="fi-FI" sz="800" dirty="0" smtClean="0"/>
              <a:t>JA / TAI</a:t>
            </a:r>
            <a:endParaRPr lang="fi-FI" sz="800" dirty="0"/>
          </a:p>
        </p:txBody>
      </p:sp>
      <p:sp>
        <p:nvSpPr>
          <p:cNvPr id="81" name="Sisällön paikkamerkki 2"/>
          <p:cNvSpPr>
            <a:spLocks noGrp="1"/>
          </p:cNvSpPr>
          <p:nvPr>
            <p:ph idx="1"/>
          </p:nvPr>
        </p:nvSpPr>
        <p:spPr>
          <a:xfrm>
            <a:off x="107504" y="3435846"/>
            <a:ext cx="970935" cy="564867"/>
          </a:xfrm>
        </p:spPr>
        <p:txBody>
          <a:bodyPr vert="horz" lIns="91440" tIns="45720" rIns="91440" bIns="45720" rtlCol="0" anchor="ctr" anchorCtr="0">
            <a:noAutofit/>
          </a:bodyPr>
          <a:lstStyle/>
          <a:p>
            <a:pPr marL="0" indent="0">
              <a:spcAft>
                <a:spcPts val="0"/>
              </a:spcAft>
              <a:buNone/>
            </a:pPr>
            <a:r>
              <a:rPr lang="fi-FI" sz="800" dirty="0" smtClean="0">
                <a:solidFill>
                  <a:srgbClr val="FF0000"/>
                </a:solidFill>
              </a:rPr>
              <a:t>[C] Tavoitteiden ja toiminnan ja talouden suunnittelu</a:t>
            </a:r>
            <a:endParaRPr lang="fi-FI" sz="800" dirty="0">
              <a:solidFill>
                <a:srgbClr val="FF0000"/>
              </a:solidFill>
            </a:endParaRPr>
          </a:p>
        </p:txBody>
      </p:sp>
      <p:sp>
        <p:nvSpPr>
          <p:cNvPr id="94" name="Viisikulmio 93"/>
          <p:cNvSpPr/>
          <p:nvPr/>
        </p:nvSpPr>
        <p:spPr>
          <a:xfrm>
            <a:off x="899592" y="4371950"/>
            <a:ext cx="2662790" cy="360040"/>
          </a:xfrm>
          <a:prstGeom prst="homePlate">
            <a:avLst>
              <a:gd name="adj" fmla="val 29328"/>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solidFill>
                  <a:schemeClr val="tx2"/>
                </a:solidFill>
                <a:latin typeface="Arial Narrow" panose="020B0606020202030204" pitchFamily="34" charset="0"/>
              </a:rPr>
              <a:t>Strategioiden valmistelu, </a:t>
            </a:r>
          </a:p>
          <a:p>
            <a:pPr algn="ctr"/>
            <a:r>
              <a:rPr lang="fi-FI" sz="800" dirty="0" smtClean="0">
                <a:solidFill>
                  <a:schemeClr val="tx2"/>
                </a:solidFill>
                <a:latin typeface="Arial Narrow" panose="020B0606020202030204" pitchFamily="34" charset="0"/>
              </a:rPr>
              <a:t>toiminnan ja talouden suunnittelun</a:t>
            </a:r>
            <a:endParaRPr lang="fi-FI" sz="800" dirty="0">
              <a:solidFill>
                <a:schemeClr val="tx2"/>
              </a:solidFill>
              <a:latin typeface="Arial Narrow" panose="020B0606020202030204" pitchFamily="34" charset="0"/>
            </a:endParaRPr>
          </a:p>
        </p:txBody>
      </p:sp>
      <p:sp>
        <p:nvSpPr>
          <p:cNvPr id="95" name="Lovettu nuolenkärki 94"/>
          <p:cNvSpPr/>
          <p:nvPr/>
        </p:nvSpPr>
        <p:spPr>
          <a:xfrm>
            <a:off x="3563888" y="4371970"/>
            <a:ext cx="864096" cy="360000"/>
          </a:xfrm>
          <a:prstGeom prst="chevron">
            <a:avLst>
              <a:gd name="adj" fmla="val 26372"/>
            </a:avLst>
          </a:prstGeom>
          <a:solidFill>
            <a:schemeClr val="accent4">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solidFill>
                  <a:schemeClr val="accent4">
                    <a:lumMod val="50000"/>
                  </a:schemeClr>
                </a:solidFill>
                <a:latin typeface="Arial Narrow" panose="020B0606020202030204" pitchFamily="34" charset="0"/>
              </a:rPr>
              <a:t>Strategiat, päätökset </a:t>
            </a:r>
          </a:p>
          <a:p>
            <a:pPr algn="ctr"/>
            <a:r>
              <a:rPr lang="fi-FI" sz="800" dirty="0">
                <a:solidFill>
                  <a:schemeClr val="accent4">
                    <a:lumMod val="50000"/>
                  </a:schemeClr>
                </a:solidFill>
                <a:latin typeface="Arial Narrow" panose="020B0606020202030204" pitchFamily="34" charset="0"/>
              </a:rPr>
              <a:t>s</a:t>
            </a:r>
            <a:r>
              <a:rPr lang="fi-FI" sz="800" dirty="0" smtClean="0">
                <a:solidFill>
                  <a:schemeClr val="accent4">
                    <a:lumMod val="50000"/>
                  </a:schemeClr>
                </a:solidFill>
                <a:latin typeface="Arial Narrow" panose="020B0606020202030204" pitchFamily="34" charset="0"/>
              </a:rPr>
              <a:t>uunnittelukauden</a:t>
            </a:r>
          </a:p>
          <a:p>
            <a:pPr algn="ctr"/>
            <a:r>
              <a:rPr lang="fi-FI" sz="800" dirty="0" smtClean="0">
                <a:solidFill>
                  <a:schemeClr val="accent4">
                    <a:lumMod val="50000"/>
                  </a:schemeClr>
                </a:solidFill>
                <a:latin typeface="Arial Narrow" panose="020B0606020202030204" pitchFamily="34" charset="0"/>
              </a:rPr>
              <a:t>tavoitteista</a:t>
            </a:r>
          </a:p>
        </p:txBody>
      </p:sp>
      <p:sp>
        <p:nvSpPr>
          <p:cNvPr id="97" name="Lovettu nuolenkärki 96"/>
          <p:cNvSpPr/>
          <p:nvPr/>
        </p:nvSpPr>
        <p:spPr>
          <a:xfrm>
            <a:off x="4426081" y="4371970"/>
            <a:ext cx="2448765" cy="360000"/>
          </a:xfrm>
          <a:prstGeom prst="chevron">
            <a:avLst>
              <a:gd name="adj" fmla="val 26372"/>
            </a:avLst>
          </a:prstGeom>
          <a:solidFill>
            <a:schemeClr val="tx2">
              <a:lumMod val="20000"/>
              <a:lumOff val="8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solidFill>
                  <a:schemeClr val="tx2"/>
                </a:solidFill>
                <a:latin typeface="Arial Narrow" panose="020B0606020202030204" pitchFamily="34" charset="0"/>
              </a:rPr>
              <a:t>Toiminnan ja talouden vuosisuunnittelu</a:t>
            </a:r>
            <a:endParaRPr lang="fi-FI" sz="800" dirty="0">
              <a:solidFill>
                <a:schemeClr val="tx2"/>
              </a:solidFill>
              <a:latin typeface="Arial Narrow" panose="020B0606020202030204" pitchFamily="34" charset="0"/>
            </a:endParaRPr>
          </a:p>
        </p:txBody>
      </p:sp>
      <p:sp>
        <p:nvSpPr>
          <p:cNvPr id="100" name="Lovettu nuolenkärki 99"/>
          <p:cNvSpPr/>
          <p:nvPr/>
        </p:nvSpPr>
        <p:spPr>
          <a:xfrm>
            <a:off x="6876352" y="4371970"/>
            <a:ext cx="864096" cy="360000"/>
          </a:xfrm>
          <a:prstGeom prst="chevron">
            <a:avLst>
              <a:gd name="adj" fmla="val 26372"/>
            </a:avLst>
          </a:prstGeom>
          <a:solidFill>
            <a:schemeClr val="accent4">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solidFill>
                  <a:schemeClr val="accent4">
                    <a:lumMod val="50000"/>
                  </a:schemeClr>
                </a:solidFill>
                <a:latin typeface="Arial Narrow" panose="020B0606020202030204" pitchFamily="34" charset="0"/>
              </a:rPr>
              <a:t>Talousarvioiden</a:t>
            </a:r>
            <a:endParaRPr lang="fi-FI" sz="800" dirty="0">
              <a:solidFill>
                <a:schemeClr val="accent4">
                  <a:lumMod val="50000"/>
                </a:schemeClr>
              </a:solidFill>
              <a:latin typeface="Arial Narrow" panose="020B0606020202030204" pitchFamily="34" charset="0"/>
            </a:endParaRPr>
          </a:p>
          <a:p>
            <a:pPr algn="ctr"/>
            <a:r>
              <a:rPr lang="fi-FI" sz="800" dirty="0">
                <a:solidFill>
                  <a:schemeClr val="accent4">
                    <a:lumMod val="50000"/>
                  </a:schemeClr>
                </a:solidFill>
                <a:latin typeface="Arial Narrow" panose="020B0606020202030204" pitchFamily="34" charset="0"/>
              </a:rPr>
              <a:t>hyväksyntä</a:t>
            </a:r>
          </a:p>
        </p:txBody>
      </p:sp>
      <p:grpSp>
        <p:nvGrpSpPr>
          <p:cNvPr id="145" name="Ryhmä 144"/>
          <p:cNvGrpSpPr/>
          <p:nvPr/>
        </p:nvGrpSpPr>
        <p:grpSpPr>
          <a:xfrm>
            <a:off x="3707904" y="3862270"/>
            <a:ext cx="449415" cy="449415"/>
            <a:chOff x="6498801" y="2842367"/>
            <a:chExt cx="449415" cy="449415"/>
          </a:xfrm>
        </p:grpSpPr>
        <p:sp>
          <p:nvSpPr>
            <p:cNvPr id="146" name="Kyynel 145"/>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147" name="Kuva 146"/>
            <p:cNvPicPr>
              <a:picLocks noChangeAspect="1"/>
            </p:cNvPicPr>
            <p:nvPr/>
          </p:nvPicPr>
          <p:blipFill>
            <a:blip r:embed="rId3"/>
            <a:stretch>
              <a:fillRect/>
            </a:stretch>
          </p:blipFill>
          <p:spPr>
            <a:xfrm>
              <a:off x="6516216" y="2859782"/>
              <a:ext cx="432000" cy="432000"/>
            </a:xfrm>
            <a:prstGeom prst="rect">
              <a:avLst/>
            </a:prstGeom>
          </p:spPr>
        </p:pic>
      </p:grpSp>
      <p:grpSp>
        <p:nvGrpSpPr>
          <p:cNvPr id="148" name="Ryhmä 147"/>
          <p:cNvGrpSpPr/>
          <p:nvPr/>
        </p:nvGrpSpPr>
        <p:grpSpPr>
          <a:xfrm>
            <a:off x="7020272" y="3862270"/>
            <a:ext cx="449415" cy="449415"/>
            <a:chOff x="6498801" y="2842367"/>
            <a:chExt cx="449415" cy="449415"/>
          </a:xfrm>
        </p:grpSpPr>
        <p:sp>
          <p:nvSpPr>
            <p:cNvPr id="164" name="Kyynel 163"/>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165" name="Kuva 164"/>
            <p:cNvPicPr>
              <a:picLocks noChangeAspect="1"/>
            </p:cNvPicPr>
            <p:nvPr/>
          </p:nvPicPr>
          <p:blipFill>
            <a:blip r:embed="rId3"/>
            <a:stretch>
              <a:fillRect/>
            </a:stretch>
          </p:blipFill>
          <p:spPr>
            <a:xfrm>
              <a:off x="6516216" y="2859782"/>
              <a:ext cx="432000" cy="432000"/>
            </a:xfrm>
            <a:prstGeom prst="rect">
              <a:avLst/>
            </a:prstGeom>
          </p:spPr>
        </p:pic>
      </p:grpSp>
      <p:sp>
        <p:nvSpPr>
          <p:cNvPr id="166" name="Tekstiruutu 165"/>
          <p:cNvSpPr txBox="1"/>
          <p:nvPr/>
        </p:nvSpPr>
        <p:spPr>
          <a:xfrm>
            <a:off x="2123728" y="3435846"/>
            <a:ext cx="1405330" cy="461665"/>
          </a:xfrm>
          <a:prstGeom prst="rect">
            <a:avLst/>
          </a:prstGeom>
          <a:noFill/>
        </p:spPr>
        <p:txBody>
          <a:bodyPr wrap="square" rtlCol="0">
            <a:spAutoFit/>
          </a:bodyPr>
          <a:lstStyle/>
          <a:p>
            <a:r>
              <a:rPr lang="fi-FI" sz="800" dirty="0" smtClean="0">
                <a:latin typeface="Arial Narrow" panose="020B0606020202030204" pitchFamily="34" charset="0"/>
              </a:rPr>
              <a:t>Näkemysten esittäminen ehdotuksiin ja ehdotusten vaikutusten arviointi</a:t>
            </a:r>
            <a:endParaRPr lang="fi-FI" sz="800" dirty="0">
              <a:latin typeface="Arial Narrow" panose="020B0606020202030204" pitchFamily="34" charset="0"/>
            </a:endParaRPr>
          </a:p>
        </p:txBody>
      </p:sp>
      <p:sp>
        <p:nvSpPr>
          <p:cNvPr id="167" name="Tekstiruutu 166"/>
          <p:cNvSpPr txBox="1"/>
          <p:nvPr/>
        </p:nvSpPr>
        <p:spPr>
          <a:xfrm>
            <a:off x="5542934" y="3447043"/>
            <a:ext cx="1405330" cy="461665"/>
          </a:xfrm>
          <a:prstGeom prst="rect">
            <a:avLst/>
          </a:prstGeom>
          <a:noFill/>
        </p:spPr>
        <p:txBody>
          <a:bodyPr wrap="square" rtlCol="0">
            <a:spAutoFit/>
          </a:bodyPr>
          <a:lstStyle/>
          <a:p>
            <a:r>
              <a:rPr lang="fi-FI" sz="800" dirty="0" smtClean="0">
                <a:latin typeface="Arial Narrow" panose="020B0606020202030204" pitchFamily="34" charset="0"/>
              </a:rPr>
              <a:t>Näkemysten esittäminen ehdotuksiin ja ehdotusten arviointi</a:t>
            </a:r>
            <a:endParaRPr lang="fi-FI" sz="800" dirty="0">
              <a:latin typeface="Arial Narrow" panose="020B0606020202030204" pitchFamily="34" charset="0"/>
            </a:endParaRPr>
          </a:p>
        </p:txBody>
      </p:sp>
      <p:sp>
        <p:nvSpPr>
          <p:cNvPr id="168" name="Tekstiruutu 167"/>
          <p:cNvSpPr txBox="1"/>
          <p:nvPr/>
        </p:nvSpPr>
        <p:spPr>
          <a:xfrm>
            <a:off x="3491880" y="3447043"/>
            <a:ext cx="1601543" cy="338554"/>
          </a:xfrm>
          <a:prstGeom prst="rect">
            <a:avLst/>
          </a:prstGeom>
          <a:noFill/>
        </p:spPr>
        <p:txBody>
          <a:bodyPr wrap="square" rtlCol="0">
            <a:spAutoFit/>
          </a:bodyPr>
          <a:lstStyle/>
          <a:p>
            <a:r>
              <a:rPr lang="fi-FI" sz="800" dirty="0" smtClean="0">
                <a:latin typeface="Arial Narrow" panose="020B0606020202030204" pitchFamily="34" charset="0"/>
              </a:rPr>
              <a:t>Arviointi, miten näkemyksen vaikuttivat valmisteluun</a:t>
            </a:r>
            <a:endParaRPr lang="fi-FI" sz="800" dirty="0">
              <a:latin typeface="Arial Narrow" panose="020B0606020202030204" pitchFamily="34" charset="0"/>
            </a:endParaRPr>
          </a:p>
        </p:txBody>
      </p:sp>
      <p:sp>
        <p:nvSpPr>
          <p:cNvPr id="169" name="Tekstiruutu 168"/>
          <p:cNvSpPr txBox="1"/>
          <p:nvPr/>
        </p:nvSpPr>
        <p:spPr>
          <a:xfrm>
            <a:off x="6732240" y="3447043"/>
            <a:ext cx="1296048" cy="338554"/>
          </a:xfrm>
          <a:prstGeom prst="rect">
            <a:avLst/>
          </a:prstGeom>
          <a:noFill/>
        </p:spPr>
        <p:txBody>
          <a:bodyPr wrap="square" rtlCol="0">
            <a:spAutoFit/>
          </a:bodyPr>
          <a:lstStyle/>
          <a:p>
            <a:r>
              <a:rPr lang="fi-FI" sz="800" dirty="0" smtClean="0">
                <a:latin typeface="Arial Narrow" panose="020B0606020202030204" pitchFamily="34" charset="0"/>
              </a:rPr>
              <a:t>Arviointi, miten näkemyksen vaikuttivat valmisteluun</a:t>
            </a:r>
            <a:endParaRPr lang="fi-FI" sz="800" dirty="0">
              <a:latin typeface="Arial Narrow" panose="020B0606020202030204" pitchFamily="34" charset="0"/>
            </a:endParaRPr>
          </a:p>
        </p:txBody>
      </p:sp>
      <p:cxnSp>
        <p:nvCxnSpPr>
          <p:cNvPr id="170" name="Suora yhdysviiva 169"/>
          <p:cNvCxnSpPr/>
          <p:nvPr/>
        </p:nvCxnSpPr>
        <p:spPr>
          <a:xfrm>
            <a:off x="323528" y="3363838"/>
            <a:ext cx="8352928"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71" name="Kuva 170" descr="Yhteydet">
            <a:extLst>
              <a:ext uri="{FF2B5EF4-FFF2-40B4-BE49-F238E27FC236}">
                <a16:creationId xmlns:a16="http://schemas.microsoft.com/office/drawing/2014/main" id="{DCD39136-F3B5-4FB7-A366-476C1EAF72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1727720" y="1167630"/>
            <a:ext cx="324000" cy="324000"/>
          </a:xfrm>
          <a:prstGeom prst="rect">
            <a:avLst/>
          </a:prstGeom>
        </p:spPr>
      </p:pic>
      <p:pic>
        <p:nvPicPr>
          <p:cNvPr id="172" name="Kuva 171" descr="Yhteydet">
            <a:extLst>
              <a:ext uri="{FF2B5EF4-FFF2-40B4-BE49-F238E27FC236}">
                <a16:creationId xmlns:a16="http://schemas.microsoft.com/office/drawing/2014/main" id="{9A3455A6-24C0-4996-AF9A-3C887546924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1672486" y="897193"/>
            <a:ext cx="324000" cy="324000"/>
          </a:xfrm>
          <a:prstGeom prst="rect">
            <a:avLst/>
          </a:prstGeom>
        </p:spPr>
      </p:pic>
      <p:pic>
        <p:nvPicPr>
          <p:cNvPr id="173" name="Kuva 172" descr="Yhteydet">
            <a:extLst>
              <a:ext uri="{FF2B5EF4-FFF2-40B4-BE49-F238E27FC236}">
                <a16:creationId xmlns:a16="http://schemas.microsoft.com/office/drawing/2014/main" id="{A4CFB118-9D99-4ABD-AAAC-0F7E3C22A9C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1403648" y="1167630"/>
            <a:ext cx="324000" cy="324000"/>
          </a:xfrm>
          <a:prstGeom prst="rect">
            <a:avLst/>
          </a:prstGeom>
        </p:spPr>
      </p:pic>
      <p:pic>
        <p:nvPicPr>
          <p:cNvPr id="174" name="Kuva 173"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2087760" y="1131590"/>
            <a:ext cx="324000" cy="324000"/>
          </a:xfrm>
          <a:prstGeom prst="rect">
            <a:avLst/>
          </a:prstGeom>
        </p:spPr>
      </p:pic>
      <p:pic>
        <p:nvPicPr>
          <p:cNvPr id="175" name="Kuva 174"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1996558" y="894184"/>
            <a:ext cx="324000" cy="324000"/>
          </a:xfrm>
          <a:prstGeom prst="rect">
            <a:avLst/>
          </a:prstGeom>
        </p:spPr>
      </p:pic>
      <p:pic>
        <p:nvPicPr>
          <p:cNvPr id="176" name="Kuva 175" descr="Yhteydet">
            <a:extLst>
              <a:ext uri="{FF2B5EF4-FFF2-40B4-BE49-F238E27FC236}">
                <a16:creationId xmlns:a16="http://schemas.microsoft.com/office/drawing/2014/main" id="{DCD39136-F3B5-4FB7-A366-476C1EAF72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935632" y="2607790"/>
            <a:ext cx="324000" cy="324000"/>
          </a:xfrm>
          <a:prstGeom prst="rect">
            <a:avLst/>
          </a:prstGeom>
        </p:spPr>
      </p:pic>
      <p:pic>
        <p:nvPicPr>
          <p:cNvPr id="177" name="Kuva 176" descr="Yhteydet">
            <a:extLst>
              <a:ext uri="{FF2B5EF4-FFF2-40B4-BE49-F238E27FC236}">
                <a16:creationId xmlns:a16="http://schemas.microsoft.com/office/drawing/2014/main" id="{9A3455A6-24C0-4996-AF9A-3C887546924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880398" y="2337353"/>
            <a:ext cx="324000" cy="324000"/>
          </a:xfrm>
          <a:prstGeom prst="rect">
            <a:avLst/>
          </a:prstGeom>
        </p:spPr>
      </p:pic>
      <p:pic>
        <p:nvPicPr>
          <p:cNvPr id="178" name="Kuva 177" descr="Yhteydet">
            <a:extLst>
              <a:ext uri="{FF2B5EF4-FFF2-40B4-BE49-F238E27FC236}">
                <a16:creationId xmlns:a16="http://schemas.microsoft.com/office/drawing/2014/main" id="{A4CFB118-9D99-4ABD-AAAC-0F7E3C22A9C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611560" y="2607790"/>
            <a:ext cx="324000" cy="324000"/>
          </a:xfrm>
          <a:prstGeom prst="rect">
            <a:avLst/>
          </a:prstGeom>
        </p:spPr>
      </p:pic>
      <p:pic>
        <p:nvPicPr>
          <p:cNvPr id="179" name="Kuva 178"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1295672" y="2571750"/>
            <a:ext cx="324000" cy="324000"/>
          </a:xfrm>
          <a:prstGeom prst="rect">
            <a:avLst/>
          </a:prstGeom>
        </p:spPr>
      </p:pic>
      <p:pic>
        <p:nvPicPr>
          <p:cNvPr id="180" name="Kuva 179"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1204470" y="2334344"/>
            <a:ext cx="324000" cy="324000"/>
          </a:xfrm>
          <a:prstGeom prst="rect">
            <a:avLst/>
          </a:prstGeom>
        </p:spPr>
      </p:pic>
      <p:pic>
        <p:nvPicPr>
          <p:cNvPr id="186" name="Kuva 185" descr="Yhteydet">
            <a:extLst>
              <a:ext uri="{FF2B5EF4-FFF2-40B4-BE49-F238E27FC236}">
                <a16:creationId xmlns:a16="http://schemas.microsoft.com/office/drawing/2014/main" id="{DCD39136-F3B5-4FB7-A366-476C1EAF72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1367680" y="3975942"/>
            <a:ext cx="324000" cy="324000"/>
          </a:xfrm>
          <a:prstGeom prst="rect">
            <a:avLst/>
          </a:prstGeom>
        </p:spPr>
      </p:pic>
      <p:pic>
        <p:nvPicPr>
          <p:cNvPr id="187" name="Kuva 186" descr="Yhteydet">
            <a:extLst>
              <a:ext uri="{FF2B5EF4-FFF2-40B4-BE49-F238E27FC236}">
                <a16:creationId xmlns:a16="http://schemas.microsoft.com/office/drawing/2014/main" id="{9A3455A6-24C0-4996-AF9A-3C887546924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1312446" y="3705505"/>
            <a:ext cx="324000" cy="324000"/>
          </a:xfrm>
          <a:prstGeom prst="rect">
            <a:avLst/>
          </a:prstGeom>
        </p:spPr>
      </p:pic>
      <p:pic>
        <p:nvPicPr>
          <p:cNvPr id="188" name="Kuva 187" descr="Yhteydet">
            <a:extLst>
              <a:ext uri="{FF2B5EF4-FFF2-40B4-BE49-F238E27FC236}">
                <a16:creationId xmlns:a16="http://schemas.microsoft.com/office/drawing/2014/main" id="{A4CFB118-9D99-4ABD-AAAC-0F7E3C22A9C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1043608" y="3975942"/>
            <a:ext cx="324000" cy="324000"/>
          </a:xfrm>
          <a:prstGeom prst="rect">
            <a:avLst/>
          </a:prstGeom>
        </p:spPr>
      </p:pic>
      <p:pic>
        <p:nvPicPr>
          <p:cNvPr id="189" name="Kuva 188"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1727720" y="3939902"/>
            <a:ext cx="324000" cy="324000"/>
          </a:xfrm>
          <a:prstGeom prst="rect">
            <a:avLst/>
          </a:prstGeom>
        </p:spPr>
      </p:pic>
      <p:pic>
        <p:nvPicPr>
          <p:cNvPr id="190" name="Kuva 189"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1636518" y="3702496"/>
            <a:ext cx="324000" cy="324000"/>
          </a:xfrm>
          <a:prstGeom prst="rect">
            <a:avLst/>
          </a:prstGeom>
        </p:spPr>
      </p:pic>
      <p:pic>
        <p:nvPicPr>
          <p:cNvPr id="191" name="Kuva 190" descr="Yhteydet">
            <a:extLst>
              <a:ext uri="{FF2B5EF4-FFF2-40B4-BE49-F238E27FC236}">
                <a16:creationId xmlns:a16="http://schemas.microsoft.com/office/drawing/2014/main" id="{DCD39136-F3B5-4FB7-A366-476C1EAF72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680048" y="3997324"/>
            <a:ext cx="324000" cy="324000"/>
          </a:xfrm>
          <a:prstGeom prst="rect">
            <a:avLst/>
          </a:prstGeom>
        </p:spPr>
      </p:pic>
      <p:pic>
        <p:nvPicPr>
          <p:cNvPr id="192" name="Kuva 191" descr="Yhteydet">
            <a:extLst>
              <a:ext uri="{FF2B5EF4-FFF2-40B4-BE49-F238E27FC236}">
                <a16:creationId xmlns:a16="http://schemas.microsoft.com/office/drawing/2014/main" id="{9A3455A6-24C0-4996-AF9A-3C887546924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4624814" y="3726887"/>
            <a:ext cx="324000" cy="324000"/>
          </a:xfrm>
          <a:prstGeom prst="rect">
            <a:avLst/>
          </a:prstGeom>
        </p:spPr>
      </p:pic>
      <p:pic>
        <p:nvPicPr>
          <p:cNvPr id="193" name="Kuva 192" descr="Yhteydet">
            <a:extLst>
              <a:ext uri="{FF2B5EF4-FFF2-40B4-BE49-F238E27FC236}">
                <a16:creationId xmlns:a16="http://schemas.microsoft.com/office/drawing/2014/main" id="{A4CFB118-9D99-4ABD-AAAC-0F7E3C22A9C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4355976" y="3997324"/>
            <a:ext cx="324000" cy="324000"/>
          </a:xfrm>
          <a:prstGeom prst="rect">
            <a:avLst/>
          </a:prstGeom>
        </p:spPr>
      </p:pic>
      <p:pic>
        <p:nvPicPr>
          <p:cNvPr id="194" name="Kuva 193"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5040088" y="3961284"/>
            <a:ext cx="324000" cy="324000"/>
          </a:xfrm>
          <a:prstGeom prst="rect">
            <a:avLst/>
          </a:prstGeom>
        </p:spPr>
      </p:pic>
      <p:pic>
        <p:nvPicPr>
          <p:cNvPr id="195" name="Kuva 194"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4948886" y="3723878"/>
            <a:ext cx="324000" cy="324000"/>
          </a:xfrm>
          <a:prstGeom prst="rect">
            <a:avLst/>
          </a:prstGeom>
        </p:spPr>
      </p:pic>
      <p:grpSp>
        <p:nvGrpSpPr>
          <p:cNvPr id="19" name="Ryhmä 18"/>
          <p:cNvGrpSpPr/>
          <p:nvPr/>
        </p:nvGrpSpPr>
        <p:grpSpPr>
          <a:xfrm>
            <a:off x="2762841" y="1037137"/>
            <a:ext cx="432000" cy="432000"/>
            <a:chOff x="7253759" y="1941141"/>
            <a:chExt cx="432000" cy="432000"/>
          </a:xfrm>
        </p:grpSpPr>
        <p:sp>
          <p:nvSpPr>
            <p:cNvPr id="199" name="Kyynel 198"/>
            <p:cNvSpPr/>
            <p:nvPr/>
          </p:nvSpPr>
          <p:spPr>
            <a:xfrm rot="8099025">
              <a:off x="7253759" y="1941141"/>
              <a:ext cx="432000" cy="432000"/>
            </a:xfrm>
            <a:prstGeom prst="teardrop">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nvGrpSpPr>
            <p:cNvPr id="196" name="Ryhmä 195"/>
            <p:cNvGrpSpPr/>
            <p:nvPr/>
          </p:nvGrpSpPr>
          <p:grpSpPr>
            <a:xfrm>
              <a:off x="7289759" y="1977141"/>
              <a:ext cx="360000" cy="360000"/>
              <a:chOff x="4217157" y="3563287"/>
              <a:chExt cx="432000" cy="432000"/>
            </a:xfrm>
          </p:grpSpPr>
          <p:sp>
            <p:nvSpPr>
              <p:cNvPr id="197" name="Ellipsi 196"/>
              <p:cNvSpPr/>
              <p:nvPr/>
            </p:nvSpPr>
            <p:spPr>
              <a:xfrm>
                <a:off x="4217157" y="3563287"/>
                <a:ext cx="432000" cy="432000"/>
              </a:xfrm>
              <a:prstGeom prst="ellipse">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198" name="Kuva 197"/>
              <p:cNvPicPr>
                <a:picLocks noChangeAspect="1"/>
              </p:cNvPicPr>
              <p:nvPr/>
            </p:nvPicPr>
            <p:blipFill>
              <a:blip r:embed="rId13">
                <a:duotone>
                  <a:schemeClr val="accent6">
                    <a:shade val="45000"/>
                    <a:satMod val="135000"/>
                  </a:schemeClr>
                  <a:prstClr val="white"/>
                </a:duotone>
              </a:blip>
              <a:stretch>
                <a:fillRect/>
              </a:stretch>
            </p:blipFill>
            <p:spPr>
              <a:xfrm>
                <a:off x="4278795" y="3624925"/>
                <a:ext cx="308725" cy="308725"/>
              </a:xfrm>
              <a:prstGeom prst="rect">
                <a:avLst/>
              </a:prstGeom>
            </p:spPr>
          </p:pic>
        </p:grpSp>
      </p:grpSp>
      <p:grpSp>
        <p:nvGrpSpPr>
          <p:cNvPr id="60" name="Ryhmä 59"/>
          <p:cNvGrpSpPr/>
          <p:nvPr/>
        </p:nvGrpSpPr>
        <p:grpSpPr>
          <a:xfrm>
            <a:off x="2970457" y="1037137"/>
            <a:ext cx="441031" cy="449463"/>
            <a:chOff x="7731369" y="3778471"/>
            <a:chExt cx="441031" cy="449463"/>
          </a:xfrm>
        </p:grpSpPr>
        <p:sp>
          <p:nvSpPr>
            <p:cNvPr id="55" name="Kyynel 54"/>
            <p:cNvSpPr/>
            <p:nvPr/>
          </p:nvSpPr>
          <p:spPr>
            <a:xfrm rot="8099025">
              <a:off x="7731369" y="3778471"/>
              <a:ext cx="432000" cy="432000"/>
            </a:xfrm>
            <a:prstGeom prst="teardrop">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57" name="Kuva 56"/>
            <p:cNvPicPr>
              <a:picLocks noChangeAspect="1"/>
            </p:cNvPicPr>
            <p:nvPr/>
          </p:nvPicPr>
          <p:blipFill>
            <a:blip r:embed="rId14"/>
            <a:stretch>
              <a:fillRect/>
            </a:stretch>
          </p:blipFill>
          <p:spPr>
            <a:xfrm>
              <a:off x="7740400" y="3795934"/>
              <a:ext cx="432000" cy="432000"/>
            </a:xfrm>
            <a:prstGeom prst="rect">
              <a:avLst/>
            </a:prstGeom>
          </p:spPr>
        </p:pic>
      </p:grpSp>
      <p:grpSp>
        <p:nvGrpSpPr>
          <p:cNvPr id="62" name="Ryhmä 61"/>
          <p:cNvGrpSpPr/>
          <p:nvPr/>
        </p:nvGrpSpPr>
        <p:grpSpPr>
          <a:xfrm>
            <a:off x="3186481" y="1037137"/>
            <a:ext cx="447416" cy="454493"/>
            <a:chOff x="7109743" y="3930871"/>
            <a:chExt cx="447416" cy="454493"/>
          </a:xfrm>
        </p:grpSpPr>
        <p:sp>
          <p:nvSpPr>
            <p:cNvPr id="58" name="Kyynel 57"/>
            <p:cNvSpPr/>
            <p:nvPr/>
          </p:nvSpPr>
          <p:spPr>
            <a:xfrm rot="8099025">
              <a:off x="7109743" y="3930871"/>
              <a:ext cx="432000" cy="432000"/>
            </a:xfrm>
            <a:prstGeom prst="teardrop">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61" name="Kuva 60"/>
            <p:cNvPicPr>
              <a:picLocks noChangeAspect="1"/>
            </p:cNvPicPr>
            <p:nvPr/>
          </p:nvPicPr>
          <p:blipFill>
            <a:blip r:embed="rId15"/>
            <a:stretch>
              <a:fillRect/>
            </a:stretch>
          </p:blipFill>
          <p:spPr>
            <a:xfrm>
              <a:off x="7138800" y="3953364"/>
              <a:ext cx="418359" cy="432000"/>
            </a:xfrm>
            <a:prstGeom prst="rect">
              <a:avLst/>
            </a:prstGeom>
          </p:spPr>
        </p:pic>
      </p:grpSp>
      <p:grpSp>
        <p:nvGrpSpPr>
          <p:cNvPr id="64" name="Ryhmä 63"/>
          <p:cNvGrpSpPr/>
          <p:nvPr/>
        </p:nvGrpSpPr>
        <p:grpSpPr>
          <a:xfrm>
            <a:off x="3402505" y="1037137"/>
            <a:ext cx="449367" cy="441079"/>
            <a:chOff x="7578969" y="2994767"/>
            <a:chExt cx="449367" cy="441079"/>
          </a:xfrm>
        </p:grpSpPr>
        <p:sp>
          <p:nvSpPr>
            <p:cNvPr id="65" name="Kyynel 64"/>
            <p:cNvSpPr/>
            <p:nvPr/>
          </p:nvSpPr>
          <p:spPr>
            <a:xfrm rot="8099025">
              <a:off x="7578969" y="2994767"/>
              <a:ext cx="432000" cy="432000"/>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66" name="Kuva 65"/>
            <p:cNvPicPr>
              <a:picLocks noChangeAspect="1"/>
            </p:cNvPicPr>
            <p:nvPr/>
          </p:nvPicPr>
          <p:blipFill>
            <a:blip r:embed="rId16"/>
            <a:stretch>
              <a:fillRect/>
            </a:stretch>
          </p:blipFill>
          <p:spPr>
            <a:xfrm>
              <a:off x="7596336" y="3003846"/>
              <a:ext cx="432000" cy="432000"/>
            </a:xfrm>
            <a:prstGeom prst="rect">
              <a:avLst/>
            </a:prstGeom>
          </p:spPr>
        </p:pic>
      </p:grpSp>
      <p:grpSp>
        <p:nvGrpSpPr>
          <p:cNvPr id="200" name="Ryhmä 199"/>
          <p:cNvGrpSpPr/>
          <p:nvPr/>
        </p:nvGrpSpPr>
        <p:grpSpPr>
          <a:xfrm>
            <a:off x="3618529" y="1037137"/>
            <a:ext cx="449415" cy="449415"/>
            <a:chOff x="6498801" y="2842367"/>
            <a:chExt cx="449415" cy="449415"/>
          </a:xfrm>
        </p:grpSpPr>
        <p:sp>
          <p:nvSpPr>
            <p:cNvPr id="201" name="Kyynel 200"/>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02" name="Kuva 201"/>
            <p:cNvPicPr>
              <a:picLocks noChangeAspect="1"/>
            </p:cNvPicPr>
            <p:nvPr/>
          </p:nvPicPr>
          <p:blipFill>
            <a:blip r:embed="rId3"/>
            <a:stretch>
              <a:fillRect/>
            </a:stretch>
          </p:blipFill>
          <p:spPr>
            <a:xfrm>
              <a:off x="6516216" y="2859782"/>
              <a:ext cx="432000" cy="432000"/>
            </a:xfrm>
            <a:prstGeom prst="rect">
              <a:avLst/>
            </a:prstGeom>
          </p:spPr>
        </p:pic>
      </p:grpSp>
      <p:grpSp>
        <p:nvGrpSpPr>
          <p:cNvPr id="203" name="Ryhmä 202"/>
          <p:cNvGrpSpPr/>
          <p:nvPr/>
        </p:nvGrpSpPr>
        <p:grpSpPr>
          <a:xfrm>
            <a:off x="3554929" y="2434732"/>
            <a:ext cx="432000" cy="432000"/>
            <a:chOff x="7253759" y="1941141"/>
            <a:chExt cx="432000" cy="432000"/>
          </a:xfrm>
        </p:grpSpPr>
        <p:sp>
          <p:nvSpPr>
            <p:cNvPr id="204" name="Kyynel 203"/>
            <p:cNvSpPr/>
            <p:nvPr/>
          </p:nvSpPr>
          <p:spPr>
            <a:xfrm rot="8099025">
              <a:off x="7253759" y="1941141"/>
              <a:ext cx="432000" cy="432000"/>
            </a:xfrm>
            <a:prstGeom prst="teardrop">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nvGrpSpPr>
            <p:cNvPr id="205" name="Ryhmä 204"/>
            <p:cNvGrpSpPr/>
            <p:nvPr/>
          </p:nvGrpSpPr>
          <p:grpSpPr>
            <a:xfrm>
              <a:off x="7289759" y="1977141"/>
              <a:ext cx="360000" cy="360000"/>
              <a:chOff x="4217157" y="3563287"/>
              <a:chExt cx="432000" cy="432000"/>
            </a:xfrm>
          </p:grpSpPr>
          <p:sp>
            <p:nvSpPr>
              <p:cNvPr id="206" name="Ellipsi 205"/>
              <p:cNvSpPr/>
              <p:nvPr/>
            </p:nvSpPr>
            <p:spPr>
              <a:xfrm>
                <a:off x="4217157" y="3563287"/>
                <a:ext cx="432000" cy="432000"/>
              </a:xfrm>
              <a:prstGeom prst="ellipse">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207" name="Kuva 206"/>
              <p:cNvPicPr>
                <a:picLocks noChangeAspect="1"/>
              </p:cNvPicPr>
              <p:nvPr/>
            </p:nvPicPr>
            <p:blipFill>
              <a:blip r:embed="rId13">
                <a:duotone>
                  <a:schemeClr val="accent6">
                    <a:shade val="45000"/>
                    <a:satMod val="135000"/>
                  </a:schemeClr>
                  <a:prstClr val="white"/>
                </a:duotone>
              </a:blip>
              <a:stretch>
                <a:fillRect/>
              </a:stretch>
            </p:blipFill>
            <p:spPr>
              <a:xfrm>
                <a:off x="4278795" y="3624925"/>
                <a:ext cx="308725" cy="308725"/>
              </a:xfrm>
              <a:prstGeom prst="rect">
                <a:avLst/>
              </a:prstGeom>
            </p:spPr>
          </p:pic>
        </p:grpSp>
      </p:grpSp>
      <p:grpSp>
        <p:nvGrpSpPr>
          <p:cNvPr id="208" name="Ryhmä 207"/>
          <p:cNvGrpSpPr/>
          <p:nvPr/>
        </p:nvGrpSpPr>
        <p:grpSpPr>
          <a:xfrm>
            <a:off x="3762545" y="2434732"/>
            <a:ext cx="441031" cy="449463"/>
            <a:chOff x="7731369" y="3778471"/>
            <a:chExt cx="441031" cy="449463"/>
          </a:xfrm>
        </p:grpSpPr>
        <p:sp>
          <p:nvSpPr>
            <p:cNvPr id="209" name="Kyynel 208"/>
            <p:cNvSpPr/>
            <p:nvPr/>
          </p:nvSpPr>
          <p:spPr>
            <a:xfrm rot="8099025">
              <a:off x="7731369" y="3778471"/>
              <a:ext cx="432000" cy="432000"/>
            </a:xfrm>
            <a:prstGeom prst="teardrop">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10" name="Kuva 209"/>
            <p:cNvPicPr>
              <a:picLocks noChangeAspect="1"/>
            </p:cNvPicPr>
            <p:nvPr/>
          </p:nvPicPr>
          <p:blipFill>
            <a:blip r:embed="rId14"/>
            <a:stretch>
              <a:fillRect/>
            </a:stretch>
          </p:blipFill>
          <p:spPr>
            <a:xfrm>
              <a:off x="7740400" y="3795934"/>
              <a:ext cx="432000" cy="432000"/>
            </a:xfrm>
            <a:prstGeom prst="rect">
              <a:avLst/>
            </a:prstGeom>
          </p:spPr>
        </p:pic>
      </p:grpSp>
      <p:grpSp>
        <p:nvGrpSpPr>
          <p:cNvPr id="211" name="Ryhmä 210"/>
          <p:cNvGrpSpPr/>
          <p:nvPr/>
        </p:nvGrpSpPr>
        <p:grpSpPr>
          <a:xfrm>
            <a:off x="3978569" y="2434732"/>
            <a:ext cx="447416" cy="454493"/>
            <a:chOff x="7109743" y="3930871"/>
            <a:chExt cx="447416" cy="454493"/>
          </a:xfrm>
        </p:grpSpPr>
        <p:sp>
          <p:nvSpPr>
            <p:cNvPr id="212" name="Kyynel 211"/>
            <p:cNvSpPr/>
            <p:nvPr/>
          </p:nvSpPr>
          <p:spPr>
            <a:xfrm rot="8099025">
              <a:off x="7109743" y="3930871"/>
              <a:ext cx="432000" cy="432000"/>
            </a:xfrm>
            <a:prstGeom prst="teardrop">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13" name="Kuva 212"/>
            <p:cNvPicPr>
              <a:picLocks noChangeAspect="1"/>
            </p:cNvPicPr>
            <p:nvPr/>
          </p:nvPicPr>
          <p:blipFill>
            <a:blip r:embed="rId15"/>
            <a:stretch>
              <a:fillRect/>
            </a:stretch>
          </p:blipFill>
          <p:spPr>
            <a:xfrm>
              <a:off x="7138800" y="3953364"/>
              <a:ext cx="418359" cy="432000"/>
            </a:xfrm>
            <a:prstGeom prst="rect">
              <a:avLst/>
            </a:prstGeom>
          </p:spPr>
        </p:pic>
      </p:grpSp>
      <p:grpSp>
        <p:nvGrpSpPr>
          <p:cNvPr id="214" name="Ryhmä 213"/>
          <p:cNvGrpSpPr/>
          <p:nvPr/>
        </p:nvGrpSpPr>
        <p:grpSpPr>
          <a:xfrm>
            <a:off x="4194593" y="2434732"/>
            <a:ext cx="449367" cy="441079"/>
            <a:chOff x="7578969" y="2994767"/>
            <a:chExt cx="449367" cy="441079"/>
          </a:xfrm>
        </p:grpSpPr>
        <p:sp>
          <p:nvSpPr>
            <p:cNvPr id="215" name="Kyynel 214"/>
            <p:cNvSpPr/>
            <p:nvPr/>
          </p:nvSpPr>
          <p:spPr>
            <a:xfrm rot="8099025">
              <a:off x="7578969" y="2994767"/>
              <a:ext cx="432000" cy="432000"/>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16" name="Kuva 215"/>
            <p:cNvPicPr>
              <a:picLocks noChangeAspect="1"/>
            </p:cNvPicPr>
            <p:nvPr/>
          </p:nvPicPr>
          <p:blipFill>
            <a:blip r:embed="rId16"/>
            <a:stretch>
              <a:fillRect/>
            </a:stretch>
          </p:blipFill>
          <p:spPr>
            <a:xfrm>
              <a:off x="7596336" y="3003846"/>
              <a:ext cx="432000" cy="432000"/>
            </a:xfrm>
            <a:prstGeom prst="rect">
              <a:avLst/>
            </a:prstGeom>
          </p:spPr>
        </p:pic>
      </p:grpSp>
      <p:grpSp>
        <p:nvGrpSpPr>
          <p:cNvPr id="217" name="Ryhmä 216"/>
          <p:cNvGrpSpPr/>
          <p:nvPr/>
        </p:nvGrpSpPr>
        <p:grpSpPr>
          <a:xfrm>
            <a:off x="4410617" y="2434732"/>
            <a:ext cx="449415" cy="449415"/>
            <a:chOff x="6498801" y="2842367"/>
            <a:chExt cx="449415" cy="449415"/>
          </a:xfrm>
        </p:grpSpPr>
        <p:sp>
          <p:nvSpPr>
            <p:cNvPr id="218" name="Kyynel 217"/>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19" name="Kuva 218"/>
            <p:cNvPicPr>
              <a:picLocks noChangeAspect="1"/>
            </p:cNvPicPr>
            <p:nvPr/>
          </p:nvPicPr>
          <p:blipFill>
            <a:blip r:embed="rId3"/>
            <a:stretch>
              <a:fillRect/>
            </a:stretch>
          </p:blipFill>
          <p:spPr>
            <a:xfrm>
              <a:off x="6516216" y="2859782"/>
              <a:ext cx="432000" cy="432000"/>
            </a:xfrm>
            <a:prstGeom prst="rect">
              <a:avLst/>
            </a:prstGeom>
          </p:spPr>
        </p:pic>
      </p:grpSp>
      <p:grpSp>
        <p:nvGrpSpPr>
          <p:cNvPr id="220" name="Ryhmä 219"/>
          <p:cNvGrpSpPr/>
          <p:nvPr/>
        </p:nvGrpSpPr>
        <p:grpSpPr>
          <a:xfrm>
            <a:off x="1763688" y="2427734"/>
            <a:ext cx="432000" cy="432000"/>
            <a:chOff x="7253759" y="1941141"/>
            <a:chExt cx="432000" cy="432000"/>
          </a:xfrm>
        </p:grpSpPr>
        <p:sp>
          <p:nvSpPr>
            <p:cNvPr id="221" name="Kyynel 220"/>
            <p:cNvSpPr/>
            <p:nvPr/>
          </p:nvSpPr>
          <p:spPr>
            <a:xfrm rot="8099025">
              <a:off x="7253759" y="1941141"/>
              <a:ext cx="432000" cy="432000"/>
            </a:xfrm>
            <a:prstGeom prst="teardrop">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nvGrpSpPr>
            <p:cNvPr id="222" name="Ryhmä 221"/>
            <p:cNvGrpSpPr/>
            <p:nvPr/>
          </p:nvGrpSpPr>
          <p:grpSpPr>
            <a:xfrm>
              <a:off x="7289759" y="1977141"/>
              <a:ext cx="360000" cy="360000"/>
              <a:chOff x="4217157" y="3563287"/>
              <a:chExt cx="432000" cy="432000"/>
            </a:xfrm>
          </p:grpSpPr>
          <p:sp>
            <p:nvSpPr>
              <p:cNvPr id="223" name="Ellipsi 222"/>
              <p:cNvSpPr/>
              <p:nvPr/>
            </p:nvSpPr>
            <p:spPr>
              <a:xfrm>
                <a:off x="4217157" y="3563287"/>
                <a:ext cx="432000" cy="432000"/>
              </a:xfrm>
              <a:prstGeom prst="ellipse">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224" name="Kuva 223"/>
              <p:cNvPicPr>
                <a:picLocks noChangeAspect="1"/>
              </p:cNvPicPr>
              <p:nvPr/>
            </p:nvPicPr>
            <p:blipFill>
              <a:blip r:embed="rId13">
                <a:duotone>
                  <a:schemeClr val="accent6">
                    <a:shade val="45000"/>
                    <a:satMod val="135000"/>
                  </a:schemeClr>
                  <a:prstClr val="white"/>
                </a:duotone>
              </a:blip>
              <a:stretch>
                <a:fillRect/>
              </a:stretch>
            </p:blipFill>
            <p:spPr>
              <a:xfrm>
                <a:off x="4278795" y="3624925"/>
                <a:ext cx="308725" cy="308725"/>
              </a:xfrm>
              <a:prstGeom prst="rect">
                <a:avLst/>
              </a:prstGeom>
            </p:spPr>
          </p:pic>
        </p:grpSp>
      </p:grpSp>
      <p:grpSp>
        <p:nvGrpSpPr>
          <p:cNvPr id="225" name="Ryhmä 224"/>
          <p:cNvGrpSpPr/>
          <p:nvPr/>
        </p:nvGrpSpPr>
        <p:grpSpPr>
          <a:xfrm>
            <a:off x="1971304" y="2434732"/>
            <a:ext cx="441031" cy="449463"/>
            <a:chOff x="7731369" y="3778471"/>
            <a:chExt cx="441031" cy="449463"/>
          </a:xfrm>
        </p:grpSpPr>
        <p:sp>
          <p:nvSpPr>
            <p:cNvPr id="226" name="Kyynel 225"/>
            <p:cNvSpPr/>
            <p:nvPr/>
          </p:nvSpPr>
          <p:spPr>
            <a:xfrm rot="8099025">
              <a:off x="7731369" y="3778471"/>
              <a:ext cx="432000" cy="432000"/>
            </a:xfrm>
            <a:prstGeom prst="teardrop">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27" name="Kuva 226"/>
            <p:cNvPicPr>
              <a:picLocks noChangeAspect="1"/>
            </p:cNvPicPr>
            <p:nvPr/>
          </p:nvPicPr>
          <p:blipFill>
            <a:blip r:embed="rId14"/>
            <a:stretch>
              <a:fillRect/>
            </a:stretch>
          </p:blipFill>
          <p:spPr>
            <a:xfrm>
              <a:off x="7740400" y="3795934"/>
              <a:ext cx="432000" cy="432000"/>
            </a:xfrm>
            <a:prstGeom prst="rect">
              <a:avLst/>
            </a:prstGeom>
          </p:spPr>
        </p:pic>
      </p:grpSp>
      <p:grpSp>
        <p:nvGrpSpPr>
          <p:cNvPr id="228" name="Ryhmä 227"/>
          <p:cNvGrpSpPr/>
          <p:nvPr/>
        </p:nvGrpSpPr>
        <p:grpSpPr>
          <a:xfrm>
            <a:off x="2187328" y="2434732"/>
            <a:ext cx="447416" cy="454493"/>
            <a:chOff x="7109743" y="3930871"/>
            <a:chExt cx="447416" cy="454493"/>
          </a:xfrm>
        </p:grpSpPr>
        <p:sp>
          <p:nvSpPr>
            <p:cNvPr id="229" name="Kyynel 228"/>
            <p:cNvSpPr/>
            <p:nvPr/>
          </p:nvSpPr>
          <p:spPr>
            <a:xfrm rot="8099025">
              <a:off x="7109743" y="3930871"/>
              <a:ext cx="432000" cy="432000"/>
            </a:xfrm>
            <a:prstGeom prst="teardrop">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30" name="Kuva 229"/>
            <p:cNvPicPr>
              <a:picLocks noChangeAspect="1"/>
            </p:cNvPicPr>
            <p:nvPr/>
          </p:nvPicPr>
          <p:blipFill>
            <a:blip r:embed="rId15"/>
            <a:stretch>
              <a:fillRect/>
            </a:stretch>
          </p:blipFill>
          <p:spPr>
            <a:xfrm>
              <a:off x="7138800" y="3953364"/>
              <a:ext cx="418359" cy="432000"/>
            </a:xfrm>
            <a:prstGeom prst="rect">
              <a:avLst/>
            </a:prstGeom>
          </p:spPr>
        </p:pic>
      </p:grpSp>
      <p:grpSp>
        <p:nvGrpSpPr>
          <p:cNvPr id="231" name="Ryhmä 230"/>
          <p:cNvGrpSpPr/>
          <p:nvPr/>
        </p:nvGrpSpPr>
        <p:grpSpPr>
          <a:xfrm>
            <a:off x="2403352" y="2434732"/>
            <a:ext cx="449367" cy="441079"/>
            <a:chOff x="7578969" y="2994767"/>
            <a:chExt cx="449367" cy="441079"/>
          </a:xfrm>
        </p:grpSpPr>
        <p:sp>
          <p:nvSpPr>
            <p:cNvPr id="232" name="Kyynel 231"/>
            <p:cNvSpPr/>
            <p:nvPr/>
          </p:nvSpPr>
          <p:spPr>
            <a:xfrm rot="8099025">
              <a:off x="7578969" y="2994767"/>
              <a:ext cx="432000" cy="432000"/>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33" name="Kuva 232"/>
            <p:cNvPicPr>
              <a:picLocks noChangeAspect="1"/>
            </p:cNvPicPr>
            <p:nvPr/>
          </p:nvPicPr>
          <p:blipFill>
            <a:blip r:embed="rId16"/>
            <a:stretch>
              <a:fillRect/>
            </a:stretch>
          </p:blipFill>
          <p:spPr>
            <a:xfrm>
              <a:off x="7596336" y="3003846"/>
              <a:ext cx="432000" cy="432000"/>
            </a:xfrm>
            <a:prstGeom prst="rect">
              <a:avLst/>
            </a:prstGeom>
          </p:spPr>
        </p:pic>
      </p:grpSp>
      <p:grpSp>
        <p:nvGrpSpPr>
          <p:cNvPr id="234" name="Ryhmä 233"/>
          <p:cNvGrpSpPr/>
          <p:nvPr/>
        </p:nvGrpSpPr>
        <p:grpSpPr>
          <a:xfrm>
            <a:off x="2619376" y="2434732"/>
            <a:ext cx="449415" cy="449415"/>
            <a:chOff x="6498801" y="2842367"/>
            <a:chExt cx="449415" cy="449415"/>
          </a:xfrm>
        </p:grpSpPr>
        <p:sp>
          <p:nvSpPr>
            <p:cNvPr id="235" name="Kyynel 234"/>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36" name="Kuva 235"/>
            <p:cNvPicPr>
              <a:picLocks noChangeAspect="1"/>
            </p:cNvPicPr>
            <p:nvPr/>
          </p:nvPicPr>
          <p:blipFill>
            <a:blip r:embed="rId3"/>
            <a:stretch>
              <a:fillRect/>
            </a:stretch>
          </p:blipFill>
          <p:spPr>
            <a:xfrm>
              <a:off x="6516216" y="2859782"/>
              <a:ext cx="432000" cy="432000"/>
            </a:xfrm>
            <a:prstGeom prst="rect">
              <a:avLst/>
            </a:prstGeom>
          </p:spPr>
        </p:pic>
      </p:grpSp>
      <p:grpSp>
        <p:nvGrpSpPr>
          <p:cNvPr id="237" name="Ryhmä 236"/>
          <p:cNvGrpSpPr/>
          <p:nvPr/>
        </p:nvGrpSpPr>
        <p:grpSpPr>
          <a:xfrm>
            <a:off x="2123728" y="3867894"/>
            <a:ext cx="432000" cy="432000"/>
            <a:chOff x="7253759" y="1941141"/>
            <a:chExt cx="432000" cy="432000"/>
          </a:xfrm>
        </p:grpSpPr>
        <p:sp>
          <p:nvSpPr>
            <p:cNvPr id="238" name="Kyynel 237"/>
            <p:cNvSpPr/>
            <p:nvPr/>
          </p:nvSpPr>
          <p:spPr>
            <a:xfrm rot="8099025">
              <a:off x="7253759" y="1941141"/>
              <a:ext cx="432000" cy="432000"/>
            </a:xfrm>
            <a:prstGeom prst="teardrop">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nvGrpSpPr>
            <p:cNvPr id="239" name="Ryhmä 238"/>
            <p:cNvGrpSpPr/>
            <p:nvPr/>
          </p:nvGrpSpPr>
          <p:grpSpPr>
            <a:xfrm>
              <a:off x="7289759" y="1977141"/>
              <a:ext cx="360000" cy="360000"/>
              <a:chOff x="4217157" y="3563287"/>
              <a:chExt cx="432000" cy="432000"/>
            </a:xfrm>
          </p:grpSpPr>
          <p:sp>
            <p:nvSpPr>
              <p:cNvPr id="240" name="Ellipsi 239"/>
              <p:cNvSpPr/>
              <p:nvPr/>
            </p:nvSpPr>
            <p:spPr>
              <a:xfrm>
                <a:off x="4217157" y="3563287"/>
                <a:ext cx="432000" cy="432000"/>
              </a:xfrm>
              <a:prstGeom prst="ellipse">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241" name="Kuva 240"/>
              <p:cNvPicPr>
                <a:picLocks noChangeAspect="1"/>
              </p:cNvPicPr>
              <p:nvPr/>
            </p:nvPicPr>
            <p:blipFill>
              <a:blip r:embed="rId13">
                <a:duotone>
                  <a:schemeClr val="accent6">
                    <a:shade val="45000"/>
                    <a:satMod val="135000"/>
                  </a:schemeClr>
                  <a:prstClr val="white"/>
                </a:duotone>
              </a:blip>
              <a:stretch>
                <a:fillRect/>
              </a:stretch>
            </p:blipFill>
            <p:spPr>
              <a:xfrm>
                <a:off x="4278795" y="3624925"/>
                <a:ext cx="308725" cy="308725"/>
              </a:xfrm>
              <a:prstGeom prst="rect">
                <a:avLst/>
              </a:prstGeom>
            </p:spPr>
          </p:pic>
        </p:grpSp>
      </p:grpSp>
      <p:grpSp>
        <p:nvGrpSpPr>
          <p:cNvPr id="242" name="Ryhmä 241"/>
          <p:cNvGrpSpPr/>
          <p:nvPr/>
        </p:nvGrpSpPr>
        <p:grpSpPr>
          <a:xfrm>
            <a:off x="2331344" y="3867894"/>
            <a:ext cx="441031" cy="449463"/>
            <a:chOff x="7731369" y="3778471"/>
            <a:chExt cx="441031" cy="449463"/>
          </a:xfrm>
        </p:grpSpPr>
        <p:sp>
          <p:nvSpPr>
            <p:cNvPr id="243" name="Kyynel 242"/>
            <p:cNvSpPr/>
            <p:nvPr/>
          </p:nvSpPr>
          <p:spPr>
            <a:xfrm rot="8099025">
              <a:off x="7731369" y="3778471"/>
              <a:ext cx="432000" cy="432000"/>
            </a:xfrm>
            <a:prstGeom prst="teardrop">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44" name="Kuva 243"/>
            <p:cNvPicPr>
              <a:picLocks noChangeAspect="1"/>
            </p:cNvPicPr>
            <p:nvPr/>
          </p:nvPicPr>
          <p:blipFill>
            <a:blip r:embed="rId14"/>
            <a:stretch>
              <a:fillRect/>
            </a:stretch>
          </p:blipFill>
          <p:spPr>
            <a:xfrm>
              <a:off x="7740400" y="3795934"/>
              <a:ext cx="432000" cy="432000"/>
            </a:xfrm>
            <a:prstGeom prst="rect">
              <a:avLst/>
            </a:prstGeom>
          </p:spPr>
        </p:pic>
      </p:grpSp>
      <p:grpSp>
        <p:nvGrpSpPr>
          <p:cNvPr id="245" name="Ryhmä 244"/>
          <p:cNvGrpSpPr/>
          <p:nvPr/>
        </p:nvGrpSpPr>
        <p:grpSpPr>
          <a:xfrm>
            <a:off x="2547368" y="3867894"/>
            <a:ext cx="447416" cy="454493"/>
            <a:chOff x="7109743" y="3930871"/>
            <a:chExt cx="447416" cy="454493"/>
          </a:xfrm>
        </p:grpSpPr>
        <p:sp>
          <p:nvSpPr>
            <p:cNvPr id="246" name="Kyynel 245"/>
            <p:cNvSpPr/>
            <p:nvPr/>
          </p:nvSpPr>
          <p:spPr>
            <a:xfrm rot="8099025">
              <a:off x="7109743" y="3930871"/>
              <a:ext cx="432000" cy="432000"/>
            </a:xfrm>
            <a:prstGeom prst="teardrop">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47" name="Kuva 246"/>
            <p:cNvPicPr>
              <a:picLocks noChangeAspect="1"/>
            </p:cNvPicPr>
            <p:nvPr/>
          </p:nvPicPr>
          <p:blipFill>
            <a:blip r:embed="rId15"/>
            <a:stretch>
              <a:fillRect/>
            </a:stretch>
          </p:blipFill>
          <p:spPr>
            <a:xfrm>
              <a:off x="7138800" y="3953364"/>
              <a:ext cx="418359" cy="432000"/>
            </a:xfrm>
            <a:prstGeom prst="rect">
              <a:avLst/>
            </a:prstGeom>
          </p:spPr>
        </p:pic>
      </p:grpSp>
      <p:grpSp>
        <p:nvGrpSpPr>
          <p:cNvPr id="248" name="Ryhmä 247"/>
          <p:cNvGrpSpPr/>
          <p:nvPr/>
        </p:nvGrpSpPr>
        <p:grpSpPr>
          <a:xfrm>
            <a:off x="2763392" y="3867894"/>
            <a:ext cx="449367" cy="441079"/>
            <a:chOff x="7578969" y="2994767"/>
            <a:chExt cx="449367" cy="441079"/>
          </a:xfrm>
        </p:grpSpPr>
        <p:sp>
          <p:nvSpPr>
            <p:cNvPr id="249" name="Kyynel 248"/>
            <p:cNvSpPr/>
            <p:nvPr/>
          </p:nvSpPr>
          <p:spPr>
            <a:xfrm rot="8099025">
              <a:off x="7578969" y="2994767"/>
              <a:ext cx="432000" cy="432000"/>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50" name="Kuva 249"/>
            <p:cNvPicPr>
              <a:picLocks noChangeAspect="1"/>
            </p:cNvPicPr>
            <p:nvPr/>
          </p:nvPicPr>
          <p:blipFill>
            <a:blip r:embed="rId16"/>
            <a:stretch>
              <a:fillRect/>
            </a:stretch>
          </p:blipFill>
          <p:spPr>
            <a:xfrm>
              <a:off x="7596336" y="3003846"/>
              <a:ext cx="432000" cy="432000"/>
            </a:xfrm>
            <a:prstGeom prst="rect">
              <a:avLst/>
            </a:prstGeom>
          </p:spPr>
        </p:pic>
      </p:grpSp>
      <p:grpSp>
        <p:nvGrpSpPr>
          <p:cNvPr id="251" name="Ryhmä 250"/>
          <p:cNvGrpSpPr/>
          <p:nvPr/>
        </p:nvGrpSpPr>
        <p:grpSpPr>
          <a:xfrm>
            <a:off x="2979416" y="3867894"/>
            <a:ext cx="449415" cy="449415"/>
            <a:chOff x="6498801" y="2842367"/>
            <a:chExt cx="449415" cy="449415"/>
          </a:xfrm>
        </p:grpSpPr>
        <p:sp>
          <p:nvSpPr>
            <p:cNvPr id="252" name="Kyynel 251"/>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53" name="Kuva 252"/>
            <p:cNvPicPr>
              <a:picLocks noChangeAspect="1"/>
            </p:cNvPicPr>
            <p:nvPr/>
          </p:nvPicPr>
          <p:blipFill>
            <a:blip r:embed="rId3"/>
            <a:stretch>
              <a:fillRect/>
            </a:stretch>
          </p:blipFill>
          <p:spPr>
            <a:xfrm>
              <a:off x="6516216" y="2859782"/>
              <a:ext cx="432000" cy="432000"/>
            </a:xfrm>
            <a:prstGeom prst="rect">
              <a:avLst/>
            </a:prstGeom>
          </p:spPr>
        </p:pic>
      </p:grpSp>
      <p:grpSp>
        <p:nvGrpSpPr>
          <p:cNvPr id="254" name="Ryhmä 253"/>
          <p:cNvGrpSpPr/>
          <p:nvPr/>
        </p:nvGrpSpPr>
        <p:grpSpPr>
          <a:xfrm>
            <a:off x="5427137" y="3867894"/>
            <a:ext cx="432000" cy="432000"/>
            <a:chOff x="7253759" y="1941141"/>
            <a:chExt cx="432000" cy="432000"/>
          </a:xfrm>
        </p:grpSpPr>
        <p:sp>
          <p:nvSpPr>
            <p:cNvPr id="255" name="Kyynel 254"/>
            <p:cNvSpPr/>
            <p:nvPr/>
          </p:nvSpPr>
          <p:spPr>
            <a:xfrm rot="8099025">
              <a:off x="7253759" y="1941141"/>
              <a:ext cx="432000" cy="432000"/>
            </a:xfrm>
            <a:prstGeom prst="teardrop">
              <a:avLst/>
            </a:prstGeom>
            <a:solidFill>
              <a:schemeClr val="accent6">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nvGrpSpPr>
            <p:cNvPr id="256" name="Ryhmä 255"/>
            <p:cNvGrpSpPr/>
            <p:nvPr/>
          </p:nvGrpSpPr>
          <p:grpSpPr>
            <a:xfrm>
              <a:off x="7289759" y="1977141"/>
              <a:ext cx="360000" cy="360000"/>
              <a:chOff x="4217157" y="3563287"/>
              <a:chExt cx="432000" cy="432000"/>
            </a:xfrm>
          </p:grpSpPr>
          <p:sp>
            <p:nvSpPr>
              <p:cNvPr id="257" name="Ellipsi 256"/>
              <p:cNvSpPr/>
              <p:nvPr/>
            </p:nvSpPr>
            <p:spPr>
              <a:xfrm>
                <a:off x="4217157" y="3563287"/>
                <a:ext cx="432000" cy="432000"/>
              </a:xfrm>
              <a:prstGeom prst="ellipse">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258" name="Kuva 257"/>
              <p:cNvPicPr>
                <a:picLocks noChangeAspect="1"/>
              </p:cNvPicPr>
              <p:nvPr/>
            </p:nvPicPr>
            <p:blipFill>
              <a:blip r:embed="rId13">
                <a:duotone>
                  <a:schemeClr val="accent6">
                    <a:shade val="45000"/>
                    <a:satMod val="135000"/>
                  </a:schemeClr>
                  <a:prstClr val="white"/>
                </a:duotone>
              </a:blip>
              <a:stretch>
                <a:fillRect/>
              </a:stretch>
            </p:blipFill>
            <p:spPr>
              <a:xfrm>
                <a:off x="4278795" y="3624925"/>
                <a:ext cx="308725" cy="308725"/>
              </a:xfrm>
              <a:prstGeom prst="rect">
                <a:avLst/>
              </a:prstGeom>
            </p:spPr>
          </p:pic>
        </p:grpSp>
      </p:grpSp>
      <p:grpSp>
        <p:nvGrpSpPr>
          <p:cNvPr id="259" name="Ryhmä 258"/>
          <p:cNvGrpSpPr/>
          <p:nvPr/>
        </p:nvGrpSpPr>
        <p:grpSpPr>
          <a:xfrm>
            <a:off x="5634753" y="3867894"/>
            <a:ext cx="441031" cy="449463"/>
            <a:chOff x="7731369" y="3778471"/>
            <a:chExt cx="441031" cy="449463"/>
          </a:xfrm>
        </p:grpSpPr>
        <p:sp>
          <p:nvSpPr>
            <p:cNvPr id="260" name="Kyynel 259"/>
            <p:cNvSpPr/>
            <p:nvPr/>
          </p:nvSpPr>
          <p:spPr>
            <a:xfrm rot="8099025">
              <a:off x="7731369" y="3778471"/>
              <a:ext cx="432000" cy="432000"/>
            </a:xfrm>
            <a:prstGeom prst="teardrop">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61" name="Kuva 260"/>
            <p:cNvPicPr>
              <a:picLocks noChangeAspect="1"/>
            </p:cNvPicPr>
            <p:nvPr/>
          </p:nvPicPr>
          <p:blipFill>
            <a:blip r:embed="rId14"/>
            <a:stretch>
              <a:fillRect/>
            </a:stretch>
          </p:blipFill>
          <p:spPr>
            <a:xfrm>
              <a:off x="7740400" y="3795934"/>
              <a:ext cx="432000" cy="432000"/>
            </a:xfrm>
            <a:prstGeom prst="rect">
              <a:avLst/>
            </a:prstGeom>
          </p:spPr>
        </p:pic>
      </p:grpSp>
      <p:grpSp>
        <p:nvGrpSpPr>
          <p:cNvPr id="262" name="Ryhmä 261"/>
          <p:cNvGrpSpPr/>
          <p:nvPr/>
        </p:nvGrpSpPr>
        <p:grpSpPr>
          <a:xfrm>
            <a:off x="5850777" y="3867894"/>
            <a:ext cx="447416" cy="454493"/>
            <a:chOff x="7109743" y="3930871"/>
            <a:chExt cx="447416" cy="454493"/>
          </a:xfrm>
        </p:grpSpPr>
        <p:sp>
          <p:nvSpPr>
            <p:cNvPr id="263" name="Kyynel 262"/>
            <p:cNvSpPr/>
            <p:nvPr/>
          </p:nvSpPr>
          <p:spPr>
            <a:xfrm rot="8099025">
              <a:off x="7109743" y="3930871"/>
              <a:ext cx="432000" cy="432000"/>
            </a:xfrm>
            <a:prstGeom prst="teardrop">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64" name="Kuva 263"/>
            <p:cNvPicPr>
              <a:picLocks noChangeAspect="1"/>
            </p:cNvPicPr>
            <p:nvPr/>
          </p:nvPicPr>
          <p:blipFill>
            <a:blip r:embed="rId15"/>
            <a:stretch>
              <a:fillRect/>
            </a:stretch>
          </p:blipFill>
          <p:spPr>
            <a:xfrm>
              <a:off x="7138800" y="3953364"/>
              <a:ext cx="418359" cy="432000"/>
            </a:xfrm>
            <a:prstGeom prst="rect">
              <a:avLst/>
            </a:prstGeom>
          </p:spPr>
        </p:pic>
      </p:grpSp>
      <p:grpSp>
        <p:nvGrpSpPr>
          <p:cNvPr id="265" name="Ryhmä 264"/>
          <p:cNvGrpSpPr/>
          <p:nvPr/>
        </p:nvGrpSpPr>
        <p:grpSpPr>
          <a:xfrm>
            <a:off x="6066801" y="3867894"/>
            <a:ext cx="449367" cy="441079"/>
            <a:chOff x="7578969" y="2994767"/>
            <a:chExt cx="449367" cy="441079"/>
          </a:xfrm>
        </p:grpSpPr>
        <p:sp>
          <p:nvSpPr>
            <p:cNvPr id="266" name="Kyynel 265"/>
            <p:cNvSpPr/>
            <p:nvPr/>
          </p:nvSpPr>
          <p:spPr>
            <a:xfrm rot="8099025">
              <a:off x="7578969" y="2994767"/>
              <a:ext cx="432000" cy="432000"/>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67" name="Kuva 266"/>
            <p:cNvPicPr>
              <a:picLocks noChangeAspect="1"/>
            </p:cNvPicPr>
            <p:nvPr/>
          </p:nvPicPr>
          <p:blipFill>
            <a:blip r:embed="rId16"/>
            <a:stretch>
              <a:fillRect/>
            </a:stretch>
          </p:blipFill>
          <p:spPr>
            <a:xfrm>
              <a:off x="7596336" y="3003846"/>
              <a:ext cx="432000" cy="432000"/>
            </a:xfrm>
            <a:prstGeom prst="rect">
              <a:avLst/>
            </a:prstGeom>
          </p:spPr>
        </p:pic>
      </p:grpSp>
      <p:grpSp>
        <p:nvGrpSpPr>
          <p:cNvPr id="268" name="Ryhmä 267"/>
          <p:cNvGrpSpPr/>
          <p:nvPr/>
        </p:nvGrpSpPr>
        <p:grpSpPr>
          <a:xfrm>
            <a:off x="6282825" y="3867894"/>
            <a:ext cx="449415" cy="449415"/>
            <a:chOff x="6498801" y="2842367"/>
            <a:chExt cx="449415" cy="449415"/>
          </a:xfrm>
        </p:grpSpPr>
        <p:sp>
          <p:nvSpPr>
            <p:cNvPr id="269" name="Kyynel 268"/>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270" name="Kuva 269"/>
            <p:cNvPicPr>
              <a:picLocks noChangeAspect="1"/>
            </p:cNvPicPr>
            <p:nvPr/>
          </p:nvPicPr>
          <p:blipFill>
            <a:blip r:embed="rId3"/>
            <a:stretch>
              <a:fillRect/>
            </a:stretch>
          </p:blipFill>
          <p:spPr>
            <a:xfrm>
              <a:off x="6516216" y="2859782"/>
              <a:ext cx="432000" cy="432000"/>
            </a:xfrm>
            <a:prstGeom prst="rect">
              <a:avLst/>
            </a:prstGeom>
          </p:spPr>
        </p:pic>
      </p:grpSp>
    </p:spTree>
    <p:extLst>
      <p:ext uri="{BB962C8B-B14F-4D97-AF65-F5344CB8AC3E}">
        <p14:creationId xmlns:p14="http://schemas.microsoft.com/office/powerpoint/2010/main" val="316705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Sisältö</a:t>
            </a:r>
            <a:endParaRPr lang="fi-FI" dirty="0"/>
          </a:p>
        </p:txBody>
      </p:sp>
      <p:sp>
        <p:nvSpPr>
          <p:cNvPr id="3" name="Sisällön paikkamerkki 2"/>
          <p:cNvSpPr>
            <a:spLocks noGrp="1"/>
          </p:cNvSpPr>
          <p:nvPr>
            <p:ph idx="1"/>
          </p:nvPr>
        </p:nvSpPr>
        <p:spPr/>
        <p:txBody>
          <a:bodyPr/>
          <a:lstStyle/>
          <a:p>
            <a:pPr marL="457200" indent="-457200">
              <a:buFont typeface="+mj-lt"/>
              <a:buAutoNum type="arabicPeriod"/>
            </a:pPr>
            <a:r>
              <a:rPr lang="fi-FI" dirty="0" smtClean="0"/>
              <a:t>Avaus ja edellisen kokouksen pöytäkirja</a:t>
            </a:r>
          </a:p>
          <a:p>
            <a:pPr marL="457200" indent="-457200">
              <a:buFont typeface="+mj-lt"/>
              <a:buAutoNum type="arabicPeriod"/>
            </a:pPr>
            <a:r>
              <a:rPr lang="fi-FI" dirty="0" smtClean="0"/>
              <a:t>Alustus</a:t>
            </a:r>
          </a:p>
          <a:p>
            <a:pPr marL="820738" lvl="1" indent="-457200">
              <a:buFont typeface="Arial" panose="020B0604020202020204" pitchFamily="34" charset="0"/>
              <a:buChar char="•"/>
            </a:pPr>
            <a:r>
              <a:rPr lang="fi-FI" dirty="0" smtClean="0"/>
              <a:t>Työryhmän tavoitteet ja muodostuva kokonaisuus</a:t>
            </a:r>
          </a:p>
          <a:p>
            <a:pPr marL="820738" lvl="1" indent="-457200">
              <a:buFont typeface="Arial" panose="020B0604020202020204" pitchFamily="34" charset="0"/>
              <a:buChar char="•"/>
            </a:pPr>
            <a:r>
              <a:rPr lang="fi-FI" dirty="0" smtClean="0"/>
              <a:t>Asetettavat yhteistyörakenteet</a:t>
            </a:r>
          </a:p>
          <a:p>
            <a:pPr marL="820738" lvl="1" indent="-457200">
              <a:buFont typeface="Arial" panose="020B0604020202020204" pitchFamily="34" charset="0"/>
              <a:buChar char="•"/>
            </a:pPr>
            <a:r>
              <a:rPr lang="fi-FI" dirty="0" smtClean="0"/>
              <a:t>Yhteistyöverkostot</a:t>
            </a:r>
          </a:p>
          <a:p>
            <a:pPr marL="457200" indent="-457200">
              <a:buFont typeface="+mj-lt"/>
              <a:buAutoNum type="arabicPeriod"/>
            </a:pPr>
            <a:r>
              <a:rPr lang="fi-FI" dirty="0" smtClean="0"/>
              <a:t>Keskustelu</a:t>
            </a:r>
          </a:p>
          <a:p>
            <a:pPr marL="820738" lvl="1" indent="-457200">
              <a:buFont typeface="Arial" panose="020B0604020202020204" pitchFamily="34" charset="0"/>
              <a:buChar char="•"/>
            </a:pPr>
            <a:r>
              <a:rPr lang="fi-FI" dirty="0" smtClean="0"/>
              <a:t>Alustusten pohjalta</a:t>
            </a:r>
          </a:p>
          <a:p>
            <a:pPr marL="457200" indent="-457200">
              <a:buFont typeface="+mj-lt"/>
              <a:buAutoNum type="arabicPeriod"/>
            </a:pPr>
            <a:r>
              <a:rPr lang="fi-FI" dirty="0" smtClean="0"/>
              <a:t>Informaation tuottaminen</a:t>
            </a:r>
          </a:p>
          <a:p>
            <a:pPr marL="457200" indent="-457200">
              <a:buFont typeface="+mj-lt"/>
              <a:buAutoNum type="arabicPeriod"/>
            </a:pPr>
            <a:r>
              <a:rPr lang="fi-FI" dirty="0" smtClean="0"/>
              <a:t>Kevään työsuunnitelma</a:t>
            </a:r>
            <a:endParaRPr lang="fi-FI" dirty="0"/>
          </a:p>
        </p:txBody>
      </p:sp>
      <p:sp>
        <p:nvSpPr>
          <p:cNvPr id="4" name="Dian numeron paikkamerkki 3"/>
          <p:cNvSpPr>
            <a:spLocks noGrp="1"/>
          </p:cNvSpPr>
          <p:nvPr>
            <p:ph type="sldNum" sz="quarter" idx="12"/>
          </p:nvPr>
        </p:nvSpPr>
        <p:spPr/>
        <p:txBody>
          <a:bodyPr/>
          <a:lstStyle/>
          <a:p>
            <a:fld id="{52D72BAF-8CDA-4878-B74D-CAA2BE485765}" type="slidenum">
              <a:rPr lang="fi-FI" smtClean="0"/>
              <a:t>2</a:t>
            </a:fld>
            <a:endParaRPr lang="fi-FI"/>
          </a:p>
        </p:txBody>
      </p:sp>
    </p:spTree>
    <p:extLst>
      <p:ext uri="{BB962C8B-B14F-4D97-AF65-F5344CB8AC3E}">
        <p14:creationId xmlns:p14="http://schemas.microsoft.com/office/powerpoint/2010/main" val="2132759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77676" y="119923"/>
            <a:ext cx="7380376" cy="760814"/>
          </a:xfrm>
        </p:spPr>
        <p:txBody>
          <a:bodyPr/>
          <a:lstStyle/>
          <a:p>
            <a:r>
              <a:rPr lang="fi-FI" dirty="0" smtClean="0"/>
              <a:t>Yhteistyön toimikausi</a:t>
            </a:r>
            <a:endParaRPr lang="fi-FI" dirty="0"/>
          </a:p>
        </p:txBody>
      </p:sp>
      <p:sp>
        <p:nvSpPr>
          <p:cNvPr id="4" name="Dian numeron paikkamerkki 3"/>
          <p:cNvSpPr>
            <a:spLocks noGrp="1"/>
          </p:cNvSpPr>
          <p:nvPr>
            <p:ph type="sldNum" sz="quarter" idx="12"/>
          </p:nvPr>
        </p:nvSpPr>
        <p:spPr/>
        <p:txBody>
          <a:bodyPr/>
          <a:lstStyle/>
          <a:p>
            <a:fld id="{52D72BAF-8CDA-4878-B74D-CAA2BE485765}" type="slidenum">
              <a:rPr lang="fi-FI" smtClean="0"/>
              <a:t>20</a:t>
            </a:fld>
            <a:endParaRPr lang="fi-FI"/>
          </a:p>
        </p:txBody>
      </p:sp>
      <p:sp>
        <p:nvSpPr>
          <p:cNvPr id="119" name="Viisikulmio 118"/>
          <p:cNvSpPr/>
          <p:nvPr/>
        </p:nvSpPr>
        <p:spPr>
          <a:xfrm>
            <a:off x="755576" y="1638084"/>
            <a:ext cx="1512000" cy="360040"/>
          </a:xfrm>
          <a:prstGeom prst="homePlate">
            <a:avLst>
              <a:gd name="adj" fmla="val 0"/>
            </a:avLst>
          </a:prstGeom>
          <a:solidFill>
            <a:schemeClr val="accent3">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latin typeface="Arial Narrow" panose="020B0606020202030204" pitchFamily="34" charset="0"/>
              </a:rPr>
              <a:t>Asettamisvuosi</a:t>
            </a:r>
            <a:endParaRPr lang="fi-FI" sz="800" dirty="0">
              <a:latin typeface="Arial Narrow" panose="020B0606020202030204" pitchFamily="34" charset="0"/>
            </a:endParaRPr>
          </a:p>
        </p:txBody>
      </p:sp>
      <p:sp>
        <p:nvSpPr>
          <p:cNvPr id="120" name="Viisikulmio 119"/>
          <p:cNvSpPr/>
          <p:nvPr/>
        </p:nvSpPr>
        <p:spPr>
          <a:xfrm>
            <a:off x="2339752" y="1638084"/>
            <a:ext cx="1512000" cy="360040"/>
          </a:xfrm>
          <a:prstGeom prst="homePlate">
            <a:avLst>
              <a:gd name="adj" fmla="val 0"/>
            </a:avLst>
          </a:prstGeom>
          <a:solidFill>
            <a:schemeClr val="accent3">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latin typeface="Arial Narrow" panose="020B0606020202030204" pitchFamily="34" charset="0"/>
              </a:rPr>
              <a:t>Asettamisvuosi + 1</a:t>
            </a:r>
            <a:endParaRPr lang="fi-FI" sz="800" dirty="0">
              <a:latin typeface="Arial Narrow" panose="020B0606020202030204" pitchFamily="34" charset="0"/>
            </a:endParaRPr>
          </a:p>
        </p:txBody>
      </p:sp>
      <p:sp>
        <p:nvSpPr>
          <p:cNvPr id="121" name="Viisikulmio 120"/>
          <p:cNvSpPr/>
          <p:nvPr/>
        </p:nvSpPr>
        <p:spPr>
          <a:xfrm>
            <a:off x="3923928" y="1638084"/>
            <a:ext cx="1512000" cy="360040"/>
          </a:xfrm>
          <a:prstGeom prst="homePlate">
            <a:avLst>
              <a:gd name="adj" fmla="val 0"/>
            </a:avLst>
          </a:prstGeom>
          <a:solidFill>
            <a:schemeClr val="accent3">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latin typeface="Arial Narrow" panose="020B0606020202030204" pitchFamily="34" charset="0"/>
              </a:rPr>
              <a:t>Asettamisvuosi + 2</a:t>
            </a:r>
            <a:endParaRPr lang="fi-FI" sz="800" dirty="0">
              <a:latin typeface="Arial Narrow" panose="020B0606020202030204" pitchFamily="34" charset="0"/>
            </a:endParaRPr>
          </a:p>
        </p:txBody>
      </p:sp>
      <p:sp>
        <p:nvSpPr>
          <p:cNvPr id="122" name="Viisikulmio 121"/>
          <p:cNvSpPr/>
          <p:nvPr/>
        </p:nvSpPr>
        <p:spPr>
          <a:xfrm>
            <a:off x="5508104" y="1638084"/>
            <a:ext cx="1512000" cy="360040"/>
          </a:xfrm>
          <a:prstGeom prst="homePlate">
            <a:avLst>
              <a:gd name="adj" fmla="val 0"/>
            </a:avLst>
          </a:prstGeom>
          <a:solidFill>
            <a:schemeClr val="accent3">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latin typeface="Arial Narrow" panose="020B0606020202030204" pitchFamily="34" charset="0"/>
              </a:rPr>
              <a:t>Asettamisvuosi + 3</a:t>
            </a:r>
            <a:endParaRPr lang="fi-FI" sz="800" dirty="0">
              <a:latin typeface="Arial Narrow" panose="020B0606020202030204" pitchFamily="34" charset="0"/>
            </a:endParaRPr>
          </a:p>
        </p:txBody>
      </p:sp>
      <p:sp>
        <p:nvSpPr>
          <p:cNvPr id="123" name="Viisikulmio 122"/>
          <p:cNvSpPr/>
          <p:nvPr/>
        </p:nvSpPr>
        <p:spPr>
          <a:xfrm>
            <a:off x="7092448" y="1638084"/>
            <a:ext cx="1512000" cy="360040"/>
          </a:xfrm>
          <a:prstGeom prst="homePlate">
            <a:avLst>
              <a:gd name="adj" fmla="val 0"/>
            </a:avLst>
          </a:prstGeom>
          <a:solidFill>
            <a:schemeClr val="bg1">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smtClean="0">
                <a:latin typeface="Arial Narrow" panose="020B0606020202030204" pitchFamily="34" charset="0"/>
              </a:rPr>
              <a:t>Asettamisvuosi</a:t>
            </a:r>
            <a:endParaRPr lang="fi-FI" sz="800" dirty="0">
              <a:latin typeface="Arial Narrow" panose="020B0606020202030204" pitchFamily="34" charset="0"/>
            </a:endParaRPr>
          </a:p>
        </p:txBody>
      </p:sp>
      <p:pic>
        <p:nvPicPr>
          <p:cNvPr id="125" name="Kuva 124"/>
          <p:cNvPicPr>
            <a:picLocks noChangeAspect="1"/>
          </p:cNvPicPr>
          <p:nvPr/>
        </p:nvPicPr>
        <p:blipFill>
          <a:blip r:embed="rId2"/>
          <a:stretch>
            <a:fillRect/>
          </a:stretch>
        </p:blipFill>
        <p:spPr>
          <a:xfrm>
            <a:off x="323528" y="1530140"/>
            <a:ext cx="612000" cy="612000"/>
          </a:xfrm>
          <a:prstGeom prst="rect">
            <a:avLst/>
          </a:prstGeom>
        </p:spPr>
      </p:pic>
      <p:grpSp>
        <p:nvGrpSpPr>
          <p:cNvPr id="91" name="Ryhmä 90"/>
          <p:cNvGrpSpPr/>
          <p:nvPr/>
        </p:nvGrpSpPr>
        <p:grpSpPr>
          <a:xfrm>
            <a:off x="683568" y="1188669"/>
            <a:ext cx="449415" cy="449415"/>
            <a:chOff x="6498801" y="2842367"/>
            <a:chExt cx="449415" cy="449415"/>
          </a:xfrm>
        </p:grpSpPr>
        <p:sp>
          <p:nvSpPr>
            <p:cNvPr id="92" name="Kyynel 91"/>
            <p:cNvSpPr/>
            <p:nvPr/>
          </p:nvSpPr>
          <p:spPr>
            <a:xfrm rot="8099025">
              <a:off x="6498801" y="2842367"/>
              <a:ext cx="432000" cy="432000"/>
            </a:xfrm>
            <a:prstGeom prst="teardrop">
              <a:avLst/>
            </a:prstGeom>
            <a:solidFill>
              <a:srgbClr val="63B0E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pic>
          <p:nvPicPr>
            <p:cNvPr id="93" name="Kuva 92"/>
            <p:cNvPicPr>
              <a:picLocks noChangeAspect="1"/>
            </p:cNvPicPr>
            <p:nvPr/>
          </p:nvPicPr>
          <p:blipFill>
            <a:blip r:embed="rId2"/>
            <a:stretch>
              <a:fillRect/>
            </a:stretch>
          </p:blipFill>
          <p:spPr>
            <a:xfrm>
              <a:off x="6516216" y="2859782"/>
              <a:ext cx="432000" cy="432000"/>
            </a:xfrm>
            <a:prstGeom prst="rect">
              <a:avLst/>
            </a:prstGeom>
          </p:spPr>
        </p:pic>
      </p:grpSp>
      <p:sp>
        <p:nvSpPr>
          <p:cNvPr id="127" name="Sisällön paikkamerkki 2"/>
          <p:cNvSpPr txBox="1">
            <a:spLocks/>
          </p:cNvSpPr>
          <p:nvPr/>
        </p:nvSpPr>
        <p:spPr>
          <a:xfrm>
            <a:off x="395536" y="843558"/>
            <a:ext cx="1003567" cy="341653"/>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Aft>
                <a:spcPts val="0"/>
              </a:spcAft>
              <a:buFont typeface="Verdana" panose="020B0604030504040204" pitchFamily="34" charset="0"/>
              <a:buNone/>
            </a:pPr>
            <a:r>
              <a:rPr lang="fi-FI" sz="800" dirty="0" smtClean="0"/>
              <a:t>Asettaminen ja organisointi</a:t>
            </a:r>
            <a:endParaRPr lang="fi-FI" sz="800" dirty="0"/>
          </a:p>
        </p:txBody>
      </p:sp>
      <p:cxnSp>
        <p:nvCxnSpPr>
          <p:cNvPr id="41" name="Suora yhdysviiva 40"/>
          <p:cNvCxnSpPr/>
          <p:nvPr/>
        </p:nvCxnSpPr>
        <p:spPr>
          <a:xfrm flipV="1">
            <a:off x="1187624" y="1383654"/>
            <a:ext cx="0" cy="324000"/>
          </a:xfrm>
          <a:prstGeom prst="line">
            <a:avLst/>
          </a:prstGeom>
          <a:ln>
            <a:headEnd type="oval" w="med" len="med"/>
          </a:ln>
        </p:spPr>
        <p:style>
          <a:lnRef idx="1">
            <a:schemeClr val="accent1"/>
          </a:lnRef>
          <a:fillRef idx="0">
            <a:schemeClr val="accent1"/>
          </a:fillRef>
          <a:effectRef idx="0">
            <a:schemeClr val="accent1"/>
          </a:effectRef>
          <a:fontRef idx="minor">
            <a:schemeClr val="tx1"/>
          </a:fontRef>
        </p:style>
      </p:cxnSp>
      <p:sp>
        <p:nvSpPr>
          <p:cNvPr id="137" name="Sisällön paikkamerkki 2"/>
          <p:cNvSpPr txBox="1">
            <a:spLocks/>
          </p:cNvSpPr>
          <p:nvPr/>
        </p:nvSpPr>
        <p:spPr>
          <a:xfrm>
            <a:off x="1192169" y="1293260"/>
            <a:ext cx="1003567" cy="341653"/>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0"/>
              </a:spcAft>
              <a:buFont typeface="Verdana" panose="020B0604030504040204" pitchFamily="34" charset="0"/>
              <a:buNone/>
            </a:pPr>
            <a:r>
              <a:rPr lang="fi-FI" sz="800" dirty="0" smtClean="0">
                <a:latin typeface="Arial Narrow" panose="020B0606020202030204" pitchFamily="34" charset="0"/>
              </a:rPr>
              <a:t>Toimintasuunnitelma</a:t>
            </a:r>
            <a:endParaRPr lang="fi-FI" sz="800" dirty="0">
              <a:latin typeface="Arial Narrow" panose="020B0606020202030204" pitchFamily="34" charset="0"/>
            </a:endParaRPr>
          </a:p>
        </p:txBody>
      </p:sp>
      <p:cxnSp>
        <p:nvCxnSpPr>
          <p:cNvPr id="138" name="Suora yhdysviiva 137"/>
          <p:cNvCxnSpPr/>
          <p:nvPr/>
        </p:nvCxnSpPr>
        <p:spPr>
          <a:xfrm>
            <a:off x="1331640" y="1926116"/>
            <a:ext cx="0" cy="324000"/>
          </a:xfrm>
          <a:prstGeom prst="line">
            <a:avLst/>
          </a:prstGeom>
          <a:ln>
            <a:headEnd type="oval" w="med" len="med"/>
          </a:ln>
        </p:spPr>
        <p:style>
          <a:lnRef idx="1">
            <a:schemeClr val="accent1"/>
          </a:lnRef>
          <a:fillRef idx="0">
            <a:schemeClr val="accent1"/>
          </a:fillRef>
          <a:effectRef idx="0">
            <a:schemeClr val="accent1"/>
          </a:effectRef>
          <a:fontRef idx="minor">
            <a:schemeClr val="tx1"/>
          </a:fontRef>
        </p:style>
      </p:cxnSp>
      <p:sp>
        <p:nvSpPr>
          <p:cNvPr id="139" name="Sisällön paikkamerkki 2"/>
          <p:cNvSpPr txBox="1">
            <a:spLocks/>
          </p:cNvSpPr>
          <p:nvPr/>
        </p:nvSpPr>
        <p:spPr>
          <a:xfrm>
            <a:off x="2416305" y="1221985"/>
            <a:ext cx="1219591" cy="341653"/>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0"/>
              </a:spcAft>
              <a:buFont typeface="Verdana" panose="020B0604030504040204" pitchFamily="34" charset="0"/>
              <a:buNone/>
            </a:pPr>
            <a:r>
              <a:rPr lang="fi-FI" sz="800" dirty="0" smtClean="0">
                <a:latin typeface="Arial Narrow" panose="020B0606020202030204" pitchFamily="34" charset="0"/>
              </a:rPr>
              <a:t>Edellisen vuoden arviointi ja toimintasuunnitelman tarkennus</a:t>
            </a:r>
            <a:endParaRPr lang="fi-FI" sz="800" dirty="0">
              <a:latin typeface="Arial Narrow" panose="020B0606020202030204" pitchFamily="34" charset="0"/>
            </a:endParaRPr>
          </a:p>
        </p:txBody>
      </p:sp>
      <p:cxnSp>
        <p:nvCxnSpPr>
          <p:cNvPr id="140" name="Suora yhdysviiva 139"/>
          <p:cNvCxnSpPr/>
          <p:nvPr/>
        </p:nvCxnSpPr>
        <p:spPr>
          <a:xfrm>
            <a:off x="3995936" y="1926116"/>
            <a:ext cx="0" cy="324000"/>
          </a:xfrm>
          <a:prstGeom prst="line">
            <a:avLst/>
          </a:prstGeom>
          <a:ln>
            <a:headEnd type="oval" w="med" len="med"/>
          </a:ln>
        </p:spPr>
        <p:style>
          <a:lnRef idx="1">
            <a:schemeClr val="accent1"/>
          </a:lnRef>
          <a:fillRef idx="0">
            <a:schemeClr val="accent1"/>
          </a:fillRef>
          <a:effectRef idx="0">
            <a:schemeClr val="accent1"/>
          </a:effectRef>
          <a:fontRef idx="minor">
            <a:schemeClr val="tx1"/>
          </a:fontRef>
        </p:style>
      </p:cxnSp>
      <p:cxnSp>
        <p:nvCxnSpPr>
          <p:cNvPr id="144" name="Suora yhdysviiva 143"/>
          <p:cNvCxnSpPr/>
          <p:nvPr/>
        </p:nvCxnSpPr>
        <p:spPr>
          <a:xfrm>
            <a:off x="6876256" y="1926116"/>
            <a:ext cx="0" cy="324000"/>
          </a:xfrm>
          <a:prstGeom prst="line">
            <a:avLst/>
          </a:prstGeom>
          <a:ln>
            <a:headEnd type="oval" w="med" len="med"/>
          </a:ln>
        </p:spPr>
        <p:style>
          <a:lnRef idx="1">
            <a:schemeClr val="accent1"/>
          </a:lnRef>
          <a:fillRef idx="0">
            <a:schemeClr val="accent1"/>
          </a:fillRef>
          <a:effectRef idx="0">
            <a:schemeClr val="accent1"/>
          </a:effectRef>
          <a:fontRef idx="minor">
            <a:schemeClr val="tx1"/>
          </a:fontRef>
        </p:style>
      </p:cxnSp>
      <p:sp>
        <p:nvSpPr>
          <p:cNvPr id="24" name="Sisällön paikkamerkki 2"/>
          <p:cNvSpPr>
            <a:spLocks noGrp="1"/>
          </p:cNvSpPr>
          <p:nvPr>
            <p:ph idx="1"/>
          </p:nvPr>
        </p:nvSpPr>
        <p:spPr>
          <a:xfrm>
            <a:off x="527842" y="2715766"/>
            <a:ext cx="8220622" cy="1944216"/>
          </a:xfrm>
        </p:spPr>
        <p:txBody>
          <a:bodyPr>
            <a:noAutofit/>
          </a:bodyPr>
          <a:lstStyle/>
          <a:p>
            <a:pPr>
              <a:spcAft>
                <a:spcPts val="300"/>
              </a:spcAft>
            </a:pPr>
            <a:r>
              <a:rPr lang="fi-FI" sz="1400" dirty="0" smtClean="0">
                <a:solidFill>
                  <a:schemeClr val="tx2"/>
                </a:solidFill>
              </a:rPr>
              <a:t>Toimintasuunnitelma; </a:t>
            </a:r>
          </a:p>
          <a:p>
            <a:pPr lvl="1">
              <a:spcAft>
                <a:spcPts val="300"/>
              </a:spcAft>
            </a:pPr>
            <a:r>
              <a:rPr lang="fi-FI" sz="1000" dirty="0">
                <a:solidFill>
                  <a:schemeClr val="tx2"/>
                </a:solidFill>
              </a:rPr>
              <a:t>M</a:t>
            </a:r>
            <a:r>
              <a:rPr lang="fi-FI" sz="1000" dirty="0" smtClean="0">
                <a:solidFill>
                  <a:schemeClr val="tx2"/>
                </a:solidFill>
              </a:rPr>
              <a:t>ääritetään toimikauden käsittelykohteet, joiden etenemistä seurataan (kehittämissuunnitelmat, lainsäädäntöhankkeet, hallituksen esitykset) </a:t>
            </a:r>
          </a:p>
          <a:p>
            <a:pPr lvl="1">
              <a:spcAft>
                <a:spcPts val="300"/>
              </a:spcAft>
            </a:pPr>
            <a:r>
              <a:rPr lang="fi-FI" sz="1000" dirty="0" smtClean="0">
                <a:solidFill>
                  <a:schemeClr val="tx2"/>
                </a:solidFill>
              </a:rPr>
              <a:t>Määritetään painopisteet julkisen </a:t>
            </a:r>
            <a:r>
              <a:rPr lang="fi-FI" sz="1000" dirty="0">
                <a:solidFill>
                  <a:schemeClr val="tx2"/>
                </a:solidFill>
              </a:rPr>
              <a:t>hallinnon ICT-toiminnan </a:t>
            </a:r>
            <a:r>
              <a:rPr lang="fi-FI" sz="1000" dirty="0" smtClean="0">
                <a:solidFill>
                  <a:schemeClr val="tx2"/>
                </a:solidFill>
              </a:rPr>
              <a:t>edistymisen </a:t>
            </a:r>
            <a:r>
              <a:rPr lang="fi-FI" sz="1000" dirty="0">
                <a:solidFill>
                  <a:schemeClr val="tx2"/>
                </a:solidFill>
              </a:rPr>
              <a:t>ja </a:t>
            </a:r>
            <a:r>
              <a:rPr lang="fi-FI" sz="1000" dirty="0" smtClean="0">
                <a:solidFill>
                  <a:schemeClr val="tx2"/>
                </a:solidFill>
              </a:rPr>
              <a:t>kustannuskehityksen </a:t>
            </a:r>
            <a:r>
              <a:rPr lang="fi-FI" sz="1000" dirty="0">
                <a:solidFill>
                  <a:schemeClr val="tx2"/>
                </a:solidFill>
              </a:rPr>
              <a:t>sekä </a:t>
            </a:r>
            <a:r>
              <a:rPr lang="fi-FI" sz="1000" dirty="0" smtClean="0">
                <a:solidFill>
                  <a:schemeClr val="tx2"/>
                </a:solidFill>
              </a:rPr>
              <a:t>vaikuttavuuden seurannan painopisteet toimikaudella </a:t>
            </a:r>
          </a:p>
          <a:p>
            <a:pPr lvl="1">
              <a:spcAft>
                <a:spcPts val="300"/>
              </a:spcAft>
            </a:pPr>
            <a:r>
              <a:rPr lang="fi-FI" sz="1000" dirty="0" smtClean="0">
                <a:solidFill>
                  <a:schemeClr val="tx2"/>
                </a:solidFill>
              </a:rPr>
              <a:t>Määritetään arkkitehtuuri-, tietoturvallisuus- ja kehittämisyhteistyön ohjausmenettelyt toimikaudella</a:t>
            </a:r>
          </a:p>
          <a:p>
            <a:pPr lvl="1">
              <a:spcAft>
                <a:spcPts val="300"/>
              </a:spcAft>
            </a:pPr>
            <a:r>
              <a:rPr lang="fi-FI" sz="1000" dirty="0" smtClean="0">
                <a:solidFill>
                  <a:schemeClr val="tx2"/>
                </a:solidFill>
              </a:rPr>
              <a:t>Määritetään tavat, menettelyt ja aikataulut, joilla ollaan vuorovaikutuksessa verkostojen kanssa </a:t>
            </a:r>
            <a:endParaRPr lang="fi-FI" sz="1000" dirty="0">
              <a:solidFill>
                <a:schemeClr val="tx2"/>
              </a:solidFill>
            </a:endParaRPr>
          </a:p>
          <a:p>
            <a:pPr>
              <a:spcAft>
                <a:spcPts val="300"/>
              </a:spcAft>
            </a:pPr>
            <a:r>
              <a:rPr lang="fi-FI" sz="1400" dirty="0" smtClean="0">
                <a:solidFill>
                  <a:schemeClr val="tx2"/>
                </a:solidFill>
              </a:rPr>
              <a:t>Toiminnan tuloksellisuuden arviointi;</a:t>
            </a:r>
          </a:p>
          <a:p>
            <a:pPr lvl="1">
              <a:spcAft>
                <a:spcPts val="300"/>
              </a:spcAft>
            </a:pPr>
            <a:r>
              <a:rPr lang="fi-FI" sz="1000" dirty="0" smtClean="0">
                <a:solidFill>
                  <a:schemeClr val="tx2"/>
                </a:solidFill>
              </a:rPr>
              <a:t>Arvioidaan toimintasuunnitelmassa asetettujen käsittelykohteiden toteutumista</a:t>
            </a:r>
          </a:p>
          <a:p>
            <a:pPr lvl="1">
              <a:spcAft>
                <a:spcPts val="300"/>
              </a:spcAft>
            </a:pPr>
            <a:r>
              <a:rPr lang="fi-FI" sz="1000" dirty="0" smtClean="0">
                <a:solidFill>
                  <a:schemeClr val="tx2"/>
                </a:solidFill>
              </a:rPr>
              <a:t>Arvioidaan toiminnan vaikuttavuutta: </a:t>
            </a:r>
          </a:p>
          <a:p>
            <a:pPr lvl="2">
              <a:spcAft>
                <a:spcPts val="300"/>
              </a:spcAft>
            </a:pPr>
            <a:r>
              <a:rPr lang="fi-FI" sz="800" dirty="0" smtClean="0">
                <a:solidFill>
                  <a:schemeClr val="tx2"/>
                </a:solidFill>
              </a:rPr>
              <a:t>Käsittelyn vaikutukset kehittämissuunnitelmiin ja lainsäädäntöhankkeisiin</a:t>
            </a:r>
          </a:p>
          <a:p>
            <a:pPr lvl="2">
              <a:spcAft>
                <a:spcPts val="300"/>
              </a:spcAft>
            </a:pPr>
            <a:r>
              <a:rPr lang="fi-FI" sz="800" dirty="0" smtClean="0">
                <a:solidFill>
                  <a:schemeClr val="tx2"/>
                </a:solidFill>
              </a:rPr>
              <a:t>Arkkitehtuuri-, tietoturvallisuus- ja kehittämisyhteistyön tulosten ja niiden vaikutusten arviointi</a:t>
            </a:r>
            <a:endParaRPr lang="fi-FI" sz="800" dirty="0">
              <a:solidFill>
                <a:schemeClr val="tx2"/>
              </a:solidFill>
            </a:endParaRPr>
          </a:p>
          <a:p>
            <a:pPr marL="342900" indent="-342900">
              <a:spcAft>
                <a:spcPts val="300"/>
              </a:spcAft>
              <a:buFont typeface="+mj-lt"/>
              <a:buAutoNum type="arabicPeriod"/>
            </a:pPr>
            <a:endParaRPr lang="fi-FI" sz="1400" dirty="0" smtClean="0"/>
          </a:p>
          <a:p>
            <a:pPr>
              <a:spcAft>
                <a:spcPts val="300"/>
              </a:spcAft>
            </a:pPr>
            <a:endParaRPr lang="fi-FI" sz="1400" dirty="0"/>
          </a:p>
        </p:txBody>
      </p:sp>
      <p:cxnSp>
        <p:nvCxnSpPr>
          <p:cNvPr id="26" name="Suora yhdysviiva 25"/>
          <p:cNvCxnSpPr/>
          <p:nvPr/>
        </p:nvCxnSpPr>
        <p:spPr>
          <a:xfrm flipV="1">
            <a:off x="2411760" y="1383654"/>
            <a:ext cx="0" cy="324000"/>
          </a:xfrm>
          <a:prstGeom prst="line">
            <a:avLst/>
          </a:prstGeom>
          <a:ln>
            <a:headEnd type="oval" w="med" len="med"/>
          </a:ln>
        </p:spPr>
        <p:style>
          <a:lnRef idx="1">
            <a:schemeClr val="accent1"/>
          </a:lnRef>
          <a:fillRef idx="0">
            <a:schemeClr val="accent1"/>
          </a:fillRef>
          <a:effectRef idx="0">
            <a:schemeClr val="accent1"/>
          </a:effectRef>
          <a:fontRef idx="minor">
            <a:schemeClr val="tx1"/>
          </a:fontRef>
        </p:style>
      </p:cxnSp>
      <p:sp>
        <p:nvSpPr>
          <p:cNvPr id="27" name="Sisällön paikkamerkki 2"/>
          <p:cNvSpPr txBox="1">
            <a:spLocks/>
          </p:cNvSpPr>
          <p:nvPr/>
        </p:nvSpPr>
        <p:spPr>
          <a:xfrm>
            <a:off x="4000481" y="1221985"/>
            <a:ext cx="1219591" cy="341653"/>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0"/>
              </a:spcAft>
              <a:buFont typeface="Verdana" panose="020B0604030504040204" pitchFamily="34" charset="0"/>
              <a:buNone/>
            </a:pPr>
            <a:r>
              <a:rPr lang="fi-FI" sz="800" dirty="0" smtClean="0">
                <a:latin typeface="Arial Narrow" panose="020B0606020202030204" pitchFamily="34" charset="0"/>
              </a:rPr>
              <a:t>Edellisen vuoden arviointi ja toimintasuunnitelman tarkennus</a:t>
            </a:r>
            <a:endParaRPr lang="fi-FI" sz="800" dirty="0">
              <a:latin typeface="Arial Narrow" panose="020B0606020202030204" pitchFamily="34" charset="0"/>
            </a:endParaRPr>
          </a:p>
        </p:txBody>
      </p:sp>
      <p:cxnSp>
        <p:nvCxnSpPr>
          <p:cNvPr id="28" name="Suora yhdysviiva 27"/>
          <p:cNvCxnSpPr/>
          <p:nvPr/>
        </p:nvCxnSpPr>
        <p:spPr>
          <a:xfrm flipV="1">
            <a:off x="3995936" y="1383654"/>
            <a:ext cx="0" cy="324000"/>
          </a:xfrm>
          <a:prstGeom prst="line">
            <a:avLst/>
          </a:prstGeom>
          <a:ln>
            <a:headEnd type="oval" w="med" len="med"/>
          </a:ln>
        </p:spPr>
        <p:style>
          <a:lnRef idx="1">
            <a:schemeClr val="accent1"/>
          </a:lnRef>
          <a:fillRef idx="0">
            <a:schemeClr val="accent1"/>
          </a:fillRef>
          <a:effectRef idx="0">
            <a:schemeClr val="accent1"/>
          </a:effectRef>
          <a:fontRef idx="minor">
            <a:schemeClr val="tx1"/>
          </a:fontRef>
        </p:style>
      </p:cxnSp>
      <p:sp>
        <p:nvSpPr>
          <p:cNvPr id="29" name="Sisällön paikkamerkki 2"/>
          <p:cNvSpPr txBox="1">
            <a:spLocks/>
          </p:cNvSpPr>
          <p:nvPr/>
        </p:nvSpPr>
        <p:spPr>
          <a:xfrm>
            <a:off x="5584657" y="1221985"/>
            <a:ext cx="1219591" cy="341653"/>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0"/>
              </a:spcAft>
              <a:buFont typeface="Verdana" panose="020B0604030504040204" pitchFamily="34" charset="0"/>
              <a:buNone/>
            </a:pPr>
            <a:r>
              <a:rPr lang="fi-FI" sz="800" dirty="0" smtClean="0">
                <a:latin typeface="Arial Narrow" panose="020B0606020202030204" pitchFamily="34" charset="0"/>
              </a:rPr>
              <a:t>Edellisen vuoden arviointi ja toimintasuunnitelman tarkennus</a:t>
            </a:r>
            <a:endParaRPr lang="fi-FI" sz="800" dirty="0">
              <a:latin typeface="Arial Narrow" panose="020B0606020202030204" pitchFamily="34" charset="0"/>
            </a:endParaRPr>
          </a:p>
        </p:txBody>
      </p:sp>
      <p:cxnSp>
        <p:nvCxnSpPr>
          <p:cNvPr id="30" name="Suora yhdysviiva 29"/>
          <p:cNvCxnSpPr/>
          <p:nvPr/>
        </p:nvCxnSpPr>
        <p:spPr>
          <a:xfrm flipV="1">
            <a:off x="5580112" y="1383654"/>
            <a:ext cx="0" cy="324000"/>
          </a:xfrm>
          <a:prstGeom prst="line">
            <a:avLst/>
          </a:prstGeom>
          <a:ln>
            <a:headEnd type="oval" w="med" len="med"/>
          </a:ln>
        </p:spPr>
        <p:style>
          <a:lnRef idx="1">
            <a:schemeClr val="accent1"/>
          </a:lnRef>
          <a:fillRef idx="0">
            <a:schemeClr val="accent1"/>
          </a:fillRef>
          <a:effectRef idx="0">
            <a:schemeClr val="accent1"/>
          </a:effectRef>
          <a:fontRef idx="minor">
            <a:schemeClr val="tx1"/>
          </a:fontRef>
        </p:style>
      </p:cxnSp>
      <p:sp>
        <p:nvSpPr>
          <p:cNvPr id="31" name="Sisällön paikkamerkki 2"/>
          <p:cNvSpPr txBox="1">
            <a:spLocks/>
          </p:cNvSpPr>
          <p:nvPr/>
        </p:nvSpPr>
        <p:spPr>
          <a:xfrm>
            <a:off x="6880801" y="1221985"/>
            <a:ext cx="1219591" cy="341653"/>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0"/>
              </a:spcAft>
              <a:buFont typeface="Verdana" panose="020B0604030504040204" pitchFamily="34" charset="0"/>
              <a:buNone/>
            </a:pPr>
            <a:r>
              <a:rPr lang="fi-FI" sz="800" dirty="0" smtClean="0">
                <a:latin typeface="Arial Narrow" panose="020B0606020202030204" pitchFamily="34" charset="0"/>
              </a:rPr>
              <a:t>Toimikauden arviointi</a:t>
            </a:r>
            <a:endParaRPr lang="fi-FI" sz="800" dirty="0">
              <a:latin typeface="Arial Narrow" panose="020B0606020202030204" pitchFamily="34" charset="0"/>
            </a:endParaRPr>
          </a:p>
        </p:txBody>
      </p:sp>
      <p:cxnSp>
        <p:nvCxnSpPr>
          <p:cNvPr id="32" name="Suora yhdysviiva 31"/>
          <p:cNvCxnSpPr/>
          <p:nvPr/>
        </p:nvCxnSpPr>
        <p:spPr>
          <a:xfrm flipV="1">
            <a:off x="6876256" y="1383654"/>
            <a:ext cx="0" cy="324000"/>
          </a:xfrm>
          <a:prstGeom prst="line">
            <a:avLst/>
          </a:prstGeom>
          <a:ln>
            <a:headEnd type="oval" w="med" len="med"/>
          </a:ln>
        </p:spPr>
        <p:style>
          <a:lnRef idx="1">
            <a:schemeClr val="accent1"/>
          </a:lnRef>
          <a:fillRef idx="0">
            <a:schemeClr val="accent1"/>
          </a:fillRef>
          <a:effectRef idx="0">
            <a:schemeClr val="accent1"/>
          </a:effectRef>
          <a:fontRef idx="minor">
            <a:schemeClr val="tx1"/>
          </a:fontRef>
        </p:style>
      </p:cxnSp>
      <p:sp>
        <p:nvSpPr>
          <p:cNvPr id="33" name="Sisällön paikkamerkki 2"/>
          <p:cNvSpPr txBox="1">
            <a:spLocks/>
          </p:cNvSpPr>
          <p:nvPr/>
        </p:nvSpPr>
        <p:spPr>
          <a:xfrm>
            <a:off x="1331641" y="2072571"/>
            <a:ext cx="1296143" cy="571188"/>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0"/>
              </a:spcAft>
              <a:buNone/>
            </a:pPr>
            <a:r>
              <a:rPr lang="fi-FI" sz="800" dirty="0" smtClean="0">
                <a:latin typeface="Arial Narrow" panose="020B0606020202030204" pitchFamily="34" charset="0"/>
              </a:rPr>
              <a:t>Arkkitehtuuri-</a:t>
            </a:r>
            <a:r>
              <a:rPr lang="fi-FI" sz="800" dirty="0">
                <a:latin typeface="Arial Narrow" panose="020B0606020202030204" pitchFamily="34" charset="0"/>
              </a:rPr>
              <a:t>, tietoturvallisuus- ja kehittämisyhteistyön </a:t>
            </a:r>
            <a:r>
              <a:rPr lang="fi-FI" sz="800" dirty="0" smtClean="0">
                <a:latin typeface="Arial Narrow" panose="020B0606020202030204" pitchFamily="34" charset="0"/>
              </a:rPr>
              <a:t>toimintasuunnitelmien käsittely</a:t>
            </a:r>
            <a:endParaRPr lang="fi-FI" sz="800" dirty="0">
              <a:latin typeface="Arial Narrow" panose="020B0606020202030204" pitchFamily="34" charset="0"/>
            </a:endParaRPr>
          </a:p>
        </p:txBody>
      </p:sp>
      <p:cxnSp>
        <p:nvCxnSpPr>
          <p:cNvPr id="34" name="Suora yhdysviiva 33"/>
          <p:cNvCxnSpPr/>
          <p:nvPr/>
        </p:nvCxnSpPr>
        <p:spPr>
          <a:xfrm>
            <a:off x="3707904" y="1923678"/>
            <a:ext cx="0" cy="324000"/>
          </a:xfrm>
          <a:prstGeom prst="line">
            <a:avLst/>
          </a:prstGeom>
          <a:ln>
            <a:headEnd type="oval" w="med" len="med"/>
          </a:ln>
        </p:spPr>
        <p:style>
          <a:lnRef idx="1">
            <a:schemeClr val="accent1"/>
          </a:lnRef>
          <a:fillRef idx="0">
            <a:schemeClr val="accent1"/>
          </a:fillRef>
          <a:effectRef idx="0">
            <a:schemeClr val="accent1"/>
          </a:effectRef>
          <a:fontRef idx="minor">
            <a:schemeClr val="tx1"/>
          </a:fontRef>
        </p:style>
      </p:cxnSp>
      <p:sp>
        <p:nvSpPr>
          <p:cNvPr id="35" name="Sisällön paikkamerkki 2"/>
          <p:cNvSpPr txBox="1">
            <a:spLocks/>
          </p:cNvSpPr>
          <p:nvPr/>
        </p:nvSpPr>
        <p:spPr>
          <a:xfrm>
            <a:off x="2699792" y="2072571"/>
            <a:ext cx="1008111" cy="571188"/>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spcAft>
                <a:spcPts val="0"/>
              </a:spcAft>
              <a:buNone/>
            </a:pPr>
            <a:r>
              <a:rPr lang="fi-FI" sz="800" dirty="0" smtClean="0">
                <a:latin typeface="Arial Narrow" panose="020B0606020202030204" pitchFamily="34" charset="0"/>
              </a:rPr>
              <a:t>Arkkitehtuuri-</a:t>
            </a:r>
            <a:r>
              <a:rPr lang="fi-FI" sz="800" dirty="0">
                <a:latin typeface="Arial Narrow" panose="020B0606020202030204" pitchFamily="34" charset="0"/>
              </a:rPr>
              <a:t>, tietoturvallisuus- ja kehittämisyhteistyön </a:t>
            </a:r>
            <a:r>
              <a:rPr lang="fi-FI" sz="800" dirty="0" smtClean="0">
                <a:latin typeface="Arial Narrow" panose="020B0606020202030204" pitchFamily="34" charset="0"/>
              </a:rPr>
              <a:t>arviointi</a:t>
            </a:r>
            <a:endParaRPr lang="fi-FI" sz="800" dirty="0">
              <a:latin typeface="Arial Narrow" panose="020B0606020202030204" pitchFamily="34" charset="0"/>
            </a:endParaRPr>
          </a:p>
        </p:txBody>
      </p:sp>
      <p:sp>
        <p:nvSpPr>
          <p:cNvPr id="36" name="Sisällön paikkamerkki 2"/>
          <p:cNvSpPr txBox="1">
            <a:spLocks/>
          </p:cNvSpPr>
          <p:nvPr/>
        </p:nvSpPr>
        <p:spPr>
          <a:xfrm>
            <a:off x="3995937" y="2072571"/>
            <a:ext cx="1296143" cy="571188"/>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0"/>
              </a:spcAft>
              <a:buNone/>
            </a:pPr>
            <a:r>
              <a:rPr lang="fi-FI" sz="800" dirty="0" smtClean="0">
                <a:latin typeface="Arial Narrow" panose="020B0606020202030204" pitchFamily="34" charset="0"/>
              </a:rPr>
              <a:t>Arkkitehtuuri-</a:t>
            </a:r>
            <a:r>
              <a:rPr lang="fi-FI" sz="800" dirty="0">
                <a:latin typeface="Arial Narrow" panose="020B0606020202030204" pitchFamily="34" charset="0"/>
              </a:rPr>
              <a:t>, tietoturvallisuus- ja kehittämisyhteistyön </a:t>
            </a:r>
            <a:r>
              <a:rPr lang="fi-FI" sz="800" dirty="0" smtClean="0">
                <a:latin typeface="Arial Narrow" panose="020B0606020202030204" pitchFamily="34" charset="0"/>
              </a:rPr>
              <a:t>toimintasuunnitelmien käsittely</a:t>
            </a:r>
            <a:endParaRPr lang="fi-FI" sz="800" dirty="0">
              <a:latin typeface="Arial Narrow" panose="020B0606020202030204" pitchFamily="34" charset="0"/>
            </a:endParaRPr>
          </a:p>
        </p:txBody>
      </p:sp>
      <p:sp>
        <p:nvSpPr>
          <p:cNvPr id="37" name="Sisällön paikkamerkki 2"/>
          <p:cNvSpPr txBox="1">
            <a:spLocks/>
          </p:cNvSpPr>
          <p:nvPr/>
        </p:nvSpPr>
        <p:spPr>
          <a:xfrm>
            <a:off x="5868144" y="2072571"/>
            <a:ext cx="1008111" cy="571188"/>
          </a:xfrm>
          <a:prstGeom prst="rect">
            <a:avLst/>
          </a:prstGeom>
        </p:spPr>
        <p:txBody>
          <a:bodyPr vert="horz" lIns="91440" tIns="45720" rIns="91440" bIns="45720" rtlCol="0" anchor="ctr" anchorCtr="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spcAft>
                <a:spcPts val="0"/>
              </a:spcAft>
              <a:buNone/>
            </a:pPr>
            <a:r>
              <a:rPr lang="fi-FI" sz="800" dirty="0" smtClean="0">
                <a:latin typeface="Arial Narrow" panose="020B0606020202030204" pitchFamily="34" charset="0"/>
              </a:rPr>
              <a:t>Arkkitehtuuri-</a:t>
            </a:r>
            <a:r>
              <a:rPr lang="fi-FI" sz="800" dirty="0">
                <a:latin typeface="Arial Narrow" panose="020B0606020202030204" pitchFamily="34" charset="0"/>
              </a:rPr>
              <a:t>, tietoturvallisuus- ja kehittämisyhteistyön </a:t>
            </a:r>
            <a:r>
              <a:rPr lang="fi-FI" sz="800" dirty="0" smtClean="0">
                <a:latin typeface="Arial Narrow" panose="020B0606020202030204" pitchFamily="34" charset="0"/>
              </a:rPr>
              <a:t>arviointi</a:t>
            </a:r>
            <a:endParaRPr lang="fi-FI" sz="800" dirty="0">
              <a:latin typeface="Arial Narrow" panose="020B0606020202030204" pitchFamily="34" charset="0"/>
            </a:endParaRPr>
          </a:p>
        </p:txBody>
      </p:sp>
    </p:spTree>
    <p:extLst>
      <p:ext uri="{BB962C8B-B14F-4D97-AF65-F5344CB8AC3E}">
        <p14:creationId xmlns:p14="http://schemas.microsoft.com/office/powerpoint/2010/main" val="16841564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3528" y="123478"/>
            <a:ext cx="8280920" cy="518676"/>
          </a:xfrm>
        </p:spPr>
        <p:txBody>
          <a:bodyPr>
            <a:normAutofit fontScale="90000"/>
          </a:bodyPr>
          <a:lstStyle/>
          <a:p>
            <a:r>
              <a:rPr lang="fi-FI" dirty="0"/>
              <a:t>Asetettu toimielin ja verkostojen </a:t>
            </a:r>
            <a:r>
              <a:rPr lang="fi-FI" dirty="0" err="1" smtClean="0"/>
              <a:t>fasilitointi</a:t>
            </a:r>
            <a:r>
              <a:rPr lang="fi-FI" dirty="0" smtClean="0"/>
              <a:t> (esimerkki asian käsittely)</a:t>
            </a:r>
            <a:endParaRPr lang="fi-FI" b="1"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D72BAF-8CDA-4878-B74D-CAA2BE485765}" type="slidenum">
              <a:rPr kumimoji="0" lang="fi-FI" sz="800" b="0" i="0" u="none" strike="noStrike" kern="1200" cap="none" spc="0" normalizeH="0" baseline="0" noProof="0" smtClean="0">
                <a:ln>
                  <a:noFill/>
                </a:ln>
                <a:solidFill>
                  <a:srgbClr val="304E88"/>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fi-FI" sz="800" b="0" i="0" u="none" strike="noStrike" kern="1200" cap="none" spc="0" normalizeH="0" baseline="0" noProof="0">
              <a:ln>
                <a:noFill/>
              </a:ln>
              <a:solidFill>
                <a:srgbClr val="304E88"/>
              </a:solidFill>
              <a:effectLst/>
              <a:uLnTx/>
              <a:uFillTx/>
              <a:latin typeface="Arial"/>
              <a:ea typeface="+mn-ea"/>
              <a:cs typeface="+mn-cs"/>
            </a:endParaRPr>
          </a:p>
        </p:txBody>
      </p:sp>
      <p:sp>
        <p:nvSpPr>
          <p:cNvPr id="126" name="Tekstiruutu 125"/>
          <p:cNvSpPr txBox="1"/>
          <p:nvPr/>
        </p:nvSpPr>
        <p:spPr>
          <a:xfrm>
            <a:off x="107504" y="1462013"/>
            <a:ext cx="134650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200" b="1" dirty="0">
                <a:solidFill>
                  <a:srgbClr val="304E88">
                    <a:lumMod val="75000"/>
                  </a:srgbClr>
                </a:solidFill>
                <a:latin typeface="Arial" panose="020B0604020202020204" pitchFamily="34" charset="0"/>
                <a:cs typeface="Arial" panose="020B0604020202020204" pitchFamily="34" charset="0"/>
              </a:rPr>
              <a:t>Fasilitoidut verkostot</a:t>
            </a:r>
            <a:endParaRPr kumimoji="0" lang="fi-FI" sz="1200" b="1" i="0" u="none" strike="noStrike" kern="1200" cap="none" spc="0" normalizeH="0" baseline="0" noProof="0" dirty="0">
              <a:ln>
                <a:noFill/>
              </a:ln>
              <a:solidFill>
                <a:srgbClr val="304E88">
                  <a:lumMod val="75000"/>
                </a:srgbClr>
              </a:solidFill>
              <a:effectLst/>
              <a:uLnTx/>
              <a:uFillTx/>
              <a:latin typeface="Arial" panose="020B0604020202020204" pitchFamily="34" charset="0"/>
              <a:cs typeface="Arial" panose="020B0604020202020204" pitchFamily="34" charset="0"/>
            </a:endParaRPr>
          </a:p>
        </p:txBody>
      </p:sp>
      <p:sp>
        <p:nvSpPr>
          <p:cNvPr id="66" name="Suorakulmio 65"/>
          <p:cNvSpPr/>
          <p:nvPr/>
        </p:nvSpPr>
        <p:spPr>
          <a:xfrm>
            <a:off x="1454008" y="675977"/>
            <a:ext cx="7438472" cy="59962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Tehtävästä vastaava viranomainen</a:t>
            </a:r>
          </a:p>
        </p:txBody>
      </p:sp>
      <p:sp>
        <p:nvSpPr>
          <p:cNvPr id="15" name="Lovettu nuolenkärki 14"/>
          <p:cNvSpPr/>
          <p:nvPr/>
        </p:nvSpPr>
        <p:spPr>
          <a:xfrm>
            <a:off x="6933070" y="892001"/>
            <a:ext cx="951298" cy="288000"/>
          </a:xfrm>
          <a:prstGeom prst="chevron">
            <a:avLst>
              <a:gd name="adj" fmla="val 0"/>
            </a:avLst>
          </a:prstGeom>
          <a:solidFill>
            <a:schemeClr val="tx1">
              <a:lumMod val="50000"/>
              <a:lumOff val="5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prstClr val="white"/>
                </a:solidFill>
                <a:effectLst/>
                <a:uLnTx/>
                <a:uFillTx/>
                <a:latin typeface="Arial"/>
                <a:ea typeface="+mn-ea"/>
                <a:cs typeface="+mn-cs"/>
              </a:rPr>
              <a:t>Kehittämisen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prstClr val="white"/>
                </a:solidFill>
                <a:effectLst/>
                <a:uLnTx/>
                <a:uFillTx/>
                <a:latin typeface="Arial"/>
                <a:ea typeface="+mn-ea"/>
                <a:cs typeface="+mn-cs"/>
              </a:rPr>
              <a:t>ohjaus</a:t>
            </a:r>
          </a:p>
        </p:txBody>
      </p:sp>
      <p:sp>
        <p:nvSpPr>
          <p:cNvPr id="16" name="Lovettu nuolenkärki 15"/>
          <p:cNvSpPr/>
          <p:nvPr/>
        </p:nvSpPr>
        <p:spPr>
          <a:xfrm>
            <a:off x="1547664" y="892001"/>
            <a:ext cx="5337138" cy="288000"/>
          </a:xfrm>
          <a:prstGeom prst="chevron">
            <a:avLst>
              <a:gd name="adj" fmla="val 0"/>
            </a:avLst>
          </a:prstGeom>
          <a:solidFill>
            <a:schemeClr val="tx1">
              <a:lumMod val="50000"/>
              <a:lumOff val="5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prstClr val="white"/>
                </a:solidFill>
                <a:effectLst/>
                <a:uLnTx/>
                <a:uFillTx/>
                <a:latin typeface="Arial"/>
                <a:ea typeface="+mn-ea"/>
                <a:cs typeface="+mn-cs"/>
              </a:rPr>
              <a:t>Suunnittelun ohjaus</a:t>
            </a:r>
          </a:p>
        </p:txBody>
      </p:sp>
      <p:sp>
        <p:nvSpPr>
          <p:cNvPr id="17" name="Lovettu nuolenkärki 16"/>
          <p:cNvSpPr/>
          <p:nvPr/>
        </p:nvSpPr>
        <p:spPr>
          <a:xfrm>
            <a:off x="7932636" y="892001"/>
            <a:ext cx="887836" cy="288000"/>
          </a:xfrm>
          <a:prstGeom prst="chevron">
            <a:avLst>
              <a:gd name="adj" fmla="val 0"/>
            </a:avLst>
          </a:prstGeom>
          <a:solidFill>
            <a:schemeClr val="tx1">
              <a:lumMod val="50000"/>
              <a:lumOff val="5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prstClr val="white"/>
                </a:solidFill>
                <a:effectLst/>
                <a:uLnTx/>
                <a:uFillTx/>
                <a:latin typeface="Arial"/>
                <a:ea typeface="+mn-ea"/>
                <a:cs typeface="+mn-cs"/>
              </a:rPr>
              <a:t>Palvelutuotannon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prstClr val="white"/>
                </a:solidFill>
                <a:effectLst/>
                <a:uLnTx/>
                <a:uFillTx/>
                <a:latin typeface="Arial"/>
                <a:ea typeface="+mn-ea"/>
                <a:cs typeface="+mn-cs"/>
              </a:rPr>
              <a:t> ohjaus</a:t>
            </a:r>
          </a:p>
        </p:txBody>
      </p:sp>
      <p:sp>
        <p:nvSpPr>
          <p:cNvPr id="88" name="Suorakulmio 87"/>
          <p:cNvSpPr/>
          <p:nvPr/>
        </p:nvSpPr>
        <p:spPr>
          <a:xfrm>
            <a:off x="1454008" y="2039254"/>
            <a:ext cx="7438472" cy="2980768"/>
          </a:xfrm>
          <a:prstGeom prst="rect">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45" name="Suorakulmio 44"/>
          <p:cNvSpPr/>
          <p:nvPr/>
        </p:nvSpPr>
        <p:spPr>
          <a:xfrm>
            <a:off x="1547664" y="3719307"/>
            <a:ext cx="7269929" cy="514202"/>
          </a:xfrm>
          <a:prstGeom prst="rect">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92000" tIns="72000" rIns="91440" bIns="45720" numCol="2"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smtClean="0">
                <a:ln>
                  <a:noFill/>
                </a:ln>
                <a:solidFill>
                  <a:srgbClr val="5AB5EC">
                    <a:lumMod val="75000"/>
                  </a:srgbClr>
                </a:solidFill>
                <a:effectLst/>
                <a:uLnTx/>
                <a:uFillTx/>
                <a:latin typeface="Arial"/>
                <a:ea typeface="+mn-ea"/>
                <a:cs typeface="+mn-cs"/>
              </a:rPr>
              <a:t>Sihteeristö</a:t>
            </a:r>
            <a:endParaRPr kumimoji="0" lang="fi-FI" sz="1400" b="0" i="0" u="none" strike="noStrike" kern="1200" cap="none" spc="0" normalizeH="0" baseline="0" noProof="0" dirty="0">
              <a:ln>
                <a:noFill/>
              </a:ln>
              <a:solidFill>
                <a:srgbClr val="5AB5EC">
                  <a:lumMod val="75000"/>
                </a:srgbClr>
              </a:solidFill>
              <a:effectLst/>
              <a:uLnTx/>
              <a:uFillTx/>
              <a:latin typeface="Arial"/>
              <a:ea typeface="+mn-ea"/>
              <a:cs typeface="+mn-cs"/>
            </a:endParaRPr>
          </a:p>
        </p:txBody>
      </p:sp>
      <p:sp>
        <p:nvSpPr>
          <p:cNvPr id="25" name="Lovettu nuolenkärki 24"/>
          <p:cNvSpPr/>
          <p:nvPr/>
        </p:nvSpPr>
        <p:spPr>
          <a:xfrm>
            <a:off x="1547664" y="4596542"/>
            <a:ext cx="7236000" cy="241977"/>
          </a:xfrm>
          <a:prstGeom prst="chevron">
            <a:avLst>
              <a:gd name="adj" fmla="val 0"/>
            </a:avLst>
          </a:prstGeom>
          <a:solidFill>
            <a:schemeClr val="accent3"/>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lvl="0" algn="ctr">
              <a:defRPr/>
            </a:pPr>
            <a:r>
              <a:rPr lang="fi-FI" sz="900" b="1" dirty="0">
                <a:solidFill>
                  <a:prstClr val="white"/>
                </a:solidFill>
              </a:rPr>
              <a:t>Julkisen hallinnon tiedonhallinnan ja palvelujen ohjauksen koordinointi</a:t>
            </a:r>
          </a:p>
        </p:txBody>
      </p:sp>
      <p:grpSp>
        <p:nvGrpSpPr>
          <p:cNvPr id="5" name="Ryhmä 4"/>
          <p:cNvGrpSpPr/>
          <p:nvPr/>
        </p:nvGrpSpPr>
        <p:grpSpPr>
          <a:xfrm>
            <a:off x="5496916" y="4293039"/>
            <a:ext cx="380477" cy="362966"/>
            <a:chOff x="4217157" y="3563287"/>
            <a:chExt cx="432000" cy="432000"/>
          </a:xfrm>
        </p:grpSpPr>
        <p:sp>
          <p:nvSpPr>
            <p:cNvPr id="3" name="Ellipsi 2"/>
            <p:cNvSpPr/>
            <p:nvPr/>
          </p:nvSpPr>
          <p:spPr>
            <a:xfrm>
              <a:off x="4217157" y="3563287"/>
              <a:ext cx="432000" cy="432000"/>
            </a:xfrm>
            <a:prstGeom prst="ellipse">
              <a:avLst/>
            </a:prstGeom>
            <a:solidFill>
              <a:schemeClr val="bg1"/>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26" name="Kuva 25"/>
            <p:cNvPicPr>
              <a:picLocks noChangeAspect="1"/>
            </p:cNvPicPr>
            <p:nvPr/>
          </p:nvPicPr>
          <p:blipFill>
            <a:blip r:embed="rId2">
              <a:duotone>
                <a:schemeClr val="accent3">
                  <a:shade val="45000"/>
                  <a:satMod val="135000"/>
                </a:schemeClr>
                <a:prstClr val="white"/>
              </a:duotone>
            </a:blip>
            <a:stretch>
              <a:fillRect/>
            </a:stretch>
          </p:blipFill>
          <p:spPr>
            <a:xfrm>
              <a:off x="4278795" y="3624925"/>
              <a:ext cx="308725" cy="308725"/>
            </a:xfrm>
            <a:prstGeom prst="rect">
              <a:avLst/>
            </a:prstGeom>
          </p:spPr>
        </p:pic>
      </p:grpSp>
      <p:grpSp>
        <p:nvGrpSpPr>
          <p:cNvPr id="27" name="Ryhmä 26"/>
          <p:cNvGrpSpPr/>
          <p:nvPr/>
        </p:nvGrpSpPr>
        <p:grpSpPr>
          <a:xfrm>
            <a:off x="6701894" y="4289202"/>
            <a:ext cx="380477" cy="362966"/>
            <a:chOff x="4217157" y="3563287"/>
            <a:chExt cx="432000" cy="432000"/>
          </a:xfrm>
        </p:grpSpPr>
        <p:sp>
          <p:nvSpPr>
            <p:cNvPr id="28" name="Ellipsi 27"/>
            <p:cNvSpPr/>
            <p:nvPr/>
          </p:nvSpPr>
          <p:spPr>
            <a:xfrm>
              <a:off x="4217157" y="3563287"/>
              <a:ext cx="432000" cy="432000"/>
            </a:xfrm>
            <a:prstGeom prst="ellipse">
              <a:avLst/>
            </a:prstGeom>
            <a:solidFill>
              <a:schemeClr val="bg1"/>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29" name="Kuva 28"/>
            <p:cNvPicPr>
              <a:picLocks noChangeAspect="1"/>
            </p:cNvPicPr>
            <p:nvPr/>
          </p:nvPicPr>
          <p:blipFill>
            <a:blip r:embed="rId2">
              <a:duotone>
                <a:schemeClr val="accent3">
                  <a:shade val="45000"/>
                  <a:satMod val="135000"/>
                </a:schemeClr>
                <a:prstClr val="white"/>
              </a:duotone>
            </a:blip>
            <a:stretch>
              <a:fillRect/>
            </a:stretch>
          </p:blipFill>
          <p:spPr>
            <a:xfrm>
              <a:off x="4278795" y="3624925"/>
              <a:ext cx="308725" cy="308725"/>
            </a:xfrm>
            <a:prstGeom prst="rect">
              <a:avLst/>
            </a:prstGeom>
          </p:spPr>
        </p:pic>
      </p:grpSp>
      <p:grpSp>
        <p:nvGrpSpPr>
          <p:cNvPr id="7" name="Ryhmä 6"/>
          <p:cNvGrpSpPr/>
          <p:nvPr/>
        </p:nvGrpSpPr>
        <p:grpSpPr>
          <a:xfrm>
            <a:off x="1606766" y="3779809"/>
            <a:ext cx="380477" cy="362966"/>
            <a:chOff x="899592" y="3147814"/>
            <a:chExt cx="432000" cy="432000"/>
          </a:xfrm>
        </p:grpSpPr>
        <p:sp>
          <p:nvSpPr>
            <p:cNvPr id="34" name="Ellipsi 33"/>
            <p:cNvSpPr/>
            <p:nvPr/>
          </p:nvSpPr>
          <p:spPr>
            <a:xfrm>
              <a:off x="899592" y="3147814"/>
              <a:ext cx="432000" cy="432000"/>
            </a:xfrm>
            <a:prstGeom prst="ellipse">
              <a:avLst/>
            </a:prstGeom>
            <a:solidFill>
              <a:schemeClr val="bg1"/>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30" name="Kuva 29"/>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899624" y="3219854"/>
              <a:ext cx="288000" cy="288000"/>
            </a:xfrm>
            <a:prstGeom prst="rect">
              <a:avLst/>
            </a:prstGeom>
          </p:spPr>
        </p:pic>
        <p:pic>
          <p:nvPicPr>
            <p:cNvPr id="31" name="Kuva 30"/>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971632" y="3219854"/>
              <a:ext cx="288000" cy="288000"/>
            </a:xfrm>
            <a:prstGeom prst="rect">
              <a:avLst/>
            </a:prstGeom>
          </p:spPr>
        </p:pic>
        <p:pic>
          <p:nvPicPr>
            <p:cNvPr id="33" name="Kuva 32"/>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1043592" y="3219854"/>
              <a:ext cx="288000" cy="288000"/>
            </a:xfrm>
            <a:prstGeom prst="rect">
              <a:avLst/>
            </a:prstGeom>
          </p:spPr>
        </p:pic>
      </p:grpSp>
      <p:grpSp>
        <p:nvGrpSpPr>
          <p:cNvPr id="68" name="Ryhmä 67"/>
          <p:cNvGrpSpPr/>
          <p:nvPr/>
        </p:nvGrpSpPr>
        <p:grpSpPr>
          <a:xfrm>
            <a:off x="5116354" y="3779809"/>
            <a:ext cx="380477" cy="362966"/>
            <a:chOff x="899592" y="3147814"/>
            <a:chExt cx="432000" cy="432000"/>
          </a:xfrm>
        </p:grpSpPr>
        <p:sp>
          <p:nvSpPr>
            <p:cNvPr id="69" name="Ellipsi 68"/>
            <p:cNvSpPr/>
            <p:nvPr/>
          </p:nvSpPr>
          <p:spPr>
            <a:xfrm>
              <a:off x="899592" y="3147814"/>
              <a:ext cx="432000" cy="432000"/>
            </a:xfrm>
            <a:prstGeom prst="ellipse">
              <a:avLst/>
            </a:prstGeom>
            <a:solidFill>
              <a:schemeClr val="bg1"/>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70" name="Kuva 69"/>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899624" y="3219854"/>
              <a:ext cx="288000" cy="288000"/>
            </a:xfrm>
            <a:prstGeom prst="rect">
              <a:avLst/>
            </a:prstGeom>
          </p:spPr>
        </p:pic>
        <p:pic>
          <p:nvPicPr>
            <p:cNvPr id="71" name="Kuva 70"/>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971632" y="3219854"/>
              <a:ext cx="288000" cy="288000"/>
            </a:xfrm>
            <a:prstGeom prst="rect">
              <a:avLst/>
            </a:prstGeom>
          </p:spPr>
        </p:pic>
        <p:pic>
          <p:nvPicPr>
            <p:cNvPr id="72" name="Kuva 71"/>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1043592" y="3219854"/>
              <a:ext cx="288000" cy="288000"/>
            </a:xfrm>
            <a:prstGeom prst="rect">
              <a:avLst/>
            </a:prstGeom>
          </p:spPr>
        </p:pic>
      </p:grpSp>
      <p:grpSp>
        <p:nvGrpSpPr>
          <p:cNvPr id="73" name="Ryhmä 72"/>
          <p:cNvGrpSpPr/>
          <p:nvPr/>
        </p:nvGrpSpPr>
        <p:grpSpPr>
          <a:xfrm>
            <a:off x="6131115" y="3779809"/>
            <a:ext cx="380477" cy="362966"/>
            <a:chOff x="899592" y="3147814"/>
            <a:chExt cx="432000" cy="432000"/>
          </a:xfrm>
        </p:grpSpPr>
        <p:sp>
          <p:nvSpPr>
            <p:cNvPr id="74" name="Ellipsi 73"/>
            <p:cNvSpPr/>
            <p:nvPr/>
          </p:nvSpPr>
          <p:spPr>
            <a:xfrm>
              <a:off x="899592" y="3147814"/>
              <a:ext cx="432000" cy="432000"/>
            </a:xfrm>
            <a:prstGeom prst="ellipse">
              <a:avLst/>
            </a:prstGeom>
            <a:solidFill>
              <a:schemeClr val="bg1"/>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75" name="Kuva 74"/>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899624" y="3219854"/>
              <a:ext cx="288000" cy="288000"/>
            </a:xfrm>
            <a:prstGeom prst="rect">
              <a:avLst/>
            </a:prstGeom>
          </p:spPr>
        </p:pic>
        <p:pic>
          <p:nvPicPr>
            <p:cNvPr id="76" name="Kuva 75"/>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971632" y="3219854"/>
              <a:ext cx="288000" cy="288000"/>
            </a:xfrm>
            <a:prstGeom prst="rect">
              <a:avLst/>
            </a:prstGeom>
          </p:spPr>
        </p:pic>
        <p:pic>
          <p:nvPicPr>
            <p:cNvPr id="77" name="Kuva 76"/>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1043592" y="3219854"/>
              <a:ext cx="288000" cy="288000"/>
            </a:xfrm>
            <a:prstGeom prst="rect">
              <a:avLst/>
            </a:prstGeom>
          </p:spPr>
        </p:pic>
      </p:grpSp>
      <p:grpSp>
        <p:nvGrpSpPr>
          <p:cNvPr id="78" name="Ryhmä 77"/>
          <p:cNvGrpSpPr/>
          <p:nvPr/>
        </p:nvGrpSpPr>
        <p:grpSpPr>
          <a:xfrm>
            <a:off x="7272673" y="3779809"/>
            <a:ext cx="380477" cy="362966"/>
            <a:chOff x="899592" y="3147814"/>
            <a:chExt cx="432000" cy="432000"/>
          </a:xfrm>
        </p:grpSpPr>
        <p:sp>
          <p:nvSpPr>
            <p:cNvPr id="79" name="Ellipsi 78"/>
            <p:cNvSpPr/>
            <p:nvPr/>
          </p:nvSpPr>
          <p:spPr>
            <a:xfrm>
              <a:off x="899592" y="3147814"/>
              <a:ext cx="432000" cy="432000"/>
            </a:xfrm>
            <a:prstGeom prst="ellipse">
              <a:avLst/>
            </a:prstGeom>
            <a:solidFill>
              <a:schemeClr val="bg1"/>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80" name="Kuva 79"/>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899624" y="3219854"/>
              <a:ext cx="288000" cy="288000"/>
            </a:xfrm>
            <a:prstGeom prst="rect">
              <a:avLst/>
            </a:prstGeom>
          </p:spPr>
        </p:pic>
        <p:pic>
          <p:nvPicPr>
            <p:cNvPr id="81" name="Kuva 80"/>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971632" y="3219854"/>
              <a:ext cx="288000" cy="288000"/>
            </a:xfrm>
            <a:prstGeom prst="rect">
              <a:avLst/>
            </a:prstGeom>
          </p:spPr>
        </p:pic>
        <p:pic>
          <p:nvPicPr>
            <p:cNvPr id="82" name="Kuva 81"/>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1043592" y="3219854"/>
              <a:ext cx="288000" cy="288000"/>
            </a:xfrm>
            <a:prstGeom prst="rect">
              <a:avLst/>
            </a:prstGeom>
          </p:spPr>
        </p:pic>
      </p:grpSp>
      <p:grpSp>
        <p:nvGrpSpPr>
          <p:cNvPr id="83" name="Ryhmä 82"/>
          <p:cNvGrpSpPr/>
          <p:nvPr/>
        </p:nvGrpSpPr>
        <p:grpSpPr>
          <a:xfrm>
            <a:off x="8033711" y="3779809"/>
            <a:ext cx="380477" cy="362966"/>
            <a:chOff x="899592" y="3147814"/>
            <a:chExt cx="432000" cy="432000"/>
          </a:xfrm>
        </p:grpSpPr>
        <p:sp>
          <p:nvSpPr>
            <p:cNvPr id="84" name="Ellipsi 83"/>
            <p:cNvSpPr/>
            <p:nvPr/>
          </p:nvSpPr>
          <p:spPr>
            <a:xfrm>
              <a:off x="899592" y="3147814"/>
              <a:ext cx="432000" cy="432000"/>
            </a:xfrm>
            <a:prstGeom prst="ellipse">
              <a:avLst/>
            </a:prstGeom>
            <a:solidFill>
              <a:schemeClr val="bg1"/>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85" name="Kuva 84"/>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899624" y="3219854"/>
              <a:ext cx="288000" cy="288000"/>
            </a:xfrm>
            <a:prstGeom prst="rect">
              <a:avLst/>
            </a:prstGeom>
          </p:spPr>
        </p:pic>
        <p:pic>
          <p:nvPicPr>
            <p:cNvPr id="86" name="Kuva 85"/>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971632" y="3219854"/>
              <a:ext cx="288000" cy="288000"/>
            </a:xfrm>
            <a:prstGeom prst="rect">
              <a:avLst/>
            </a:prstGeom>
          </p:spPr>
        </p:pic>
        <p:pic>
          <p:nvPicPr>
            <p:cNvPr id="87" name="Kuva 86"/>
            <p:cNvPicPr>
              <a:picLocks noChangeAspect="1"/>
            </p:cNvPicPr>
            <p:nvPr/>
          </p:nvPicPr>
          <p:blipFill>
            <a:blip r:embed="rId3">
              <a:clrChange>
                <a:clrFrom>
                  <a:srgbClr val="FFFFFF"/>
                </a:clrFrom>
                <a:clrTo>
                  <a:srgbClr val="FFFFFF">
                    <a:alpha val="0"/>
                  </a:srgbClr>
                </a:clrTo>
              </a:clrChange>
              <a:duotone>
                <a:schemeClr val="accent3">
                  <a:shade val="45000"/>
                  <a:satMod val="135000"/>
                </a:schemeClr>
                <a:prstClr val="white"/>
              </a:duotone>
            </a:blip>
            <a:stretch>
              <a:fillRect/>
            </a:stretch>
          </p:blipFill>
          <p:spPr>
            <a:xfrm>
              <a:off x="1043592" y="3219854"/>
              <a:ext cx="288000" cy="288000"/>
            </a:xfrm>
            <a:prstGeom prst="rect">
              <a:avLst/>
            </a:prstGeom>
          </p:spPr>
        </p:pic>
      </p:grpSp>
      <p:cxnSp>
        <p:nvCxnSpPr>
          <p:cNvPr id="91" name="Kulmayhdysviiva 90"/>
          <p:cNvCxnSpPr>
            <a:stCxn id="33" idx="3"/>
            <a:endCxn id="22" idx="2"/>
          </p:cNvCxnSpPr>
          <p:nvPr/>
        </p:nvCxnSpPr>
        <p:spPr>
          <a:xfrm flipV="1">
            <a:off x="1987243" y="3628498"/>
            <a:ext cx="496469" cy="332828"/>
          </a:xfrm>
          <a:prstGeom prst="bentConnector2">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uora nuoliyhdysviiva 100"/>
          <p:cNvCxnSpPr/>
          <p:nvPr/>
        </p:nvCxnSpPr>
        <p:spPr>
          <a:xfrm flipH="1">
            <a:off x="5306593" y="2571750"/>
            <a:ext cx="21" cy="1224000"/>
          </a:xfrm>
          <a:prstGeom prst="straightConnector1">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Kulmayhdysviiva 103"/>
          <p:cNvCxnSpPr>
            <a:stCxn id="69" idx="4"/>
            <a:endCxn id="3" idx="2"/>
          </p:cNvCxnSpPr>
          <p:nvPr/>
        </p:nvCxnSpPr>
        <p:spPr>
          <a:xfrm rot="16200000" flipH="1">
            <a:off x="5235880" y="4213487"/>
            <a:ext cx="331748" cy="190323"/>
          </a:xfrm>
          <a:prstGeom prst="bentConnector2">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Kulmayhdysviiva 107"/>
          <p:cNvCxnSpPr>
            <a:stCxn id="3" idx="6"/>
            <a:endCxn id="75" idx="1"/>
          </p:cNvCxnSpPr>
          <p:nvPr/>
        </p:nvCxnSpPr>
        <p:spPr>
          <a:xfrm flipV="1">
            <a:off x="5877393" y="3961325"/>
            <a:ext cx="253750" cy="513197"/>
          </a:xfrm>
          <a:prstGeom prst="bentConnector3">
            <a:avLst>
              <a:gd name="adj1" fmla="val 50000"/>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Kulmayhdysviiva 110"/>
          <p:cNvCxnSpPr>
            <a:stCxn id="74" idx="6"/>
            <a:endCxn id="28" idx="2"/>
          </p:cNvCxnSpPr>
          <p:nvPr/>
        </p:nvCxnSpPr>
        <p:spPr>
          <a:xfrm>
            <a:off x="6511592" y="3961292"/>
            <a:ext cx="190302" cy="509393"/>
          </a:xfrm>
          <a:prstGeom prst="bentConnector3">
            <a:avLst>
              <a:gd name="adj1" fmla="val 50000"/>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Kulmayhdysviiva 113"/>
          <p:cNvCxnSpPr>
            <a:stCxn id="28" idx="6"/>
            <a:endCxn id="79" idx="2"/>
          </p:cNvCxnSpPr>
          <p:nvPr/>
        </p:nvCxnSpPr>
        <p:spPr>
          <a:xfrm flipV="1">
            <a:off x="7082371" y="3961292"/>
            <a:ext cx="190302" cy="509393"/>
          </a:xfrm>
          <a:prstGeom prst="bentConnector3">
            <a:avLst>
              <a:gd name="adj1" fmla="val 50000"/>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Suora nuoliyhdysviiva 118"/>
          <p:cNvCxnSpPr>
            <a:stCxn id="82" idx="3"/>
            <a:endCxn id="84" idx="2"/>
          </p:cNvCxnSpPr>
          <p:nvPr/>
        </p:nvCxnSpPr>
        <p:spPr>
          <a:xfrm flipV="1">
            <a:off x="7653150" y="3961292"/>
            <a:ext cx="380562" cy="34"/>
          </a:xfrm>
          <a:prstGeom prst="straightConnector1">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7" name="Tekstiruutu 126"/>
          <p:cNvSpPr txBox="1"/>
          <p:nvPr/>
        </p:nvSpPr>
        <p:spPr>
          <a:xfrm>
            <a:off x="5393207" y="4166421"/>
            <a:ext cx="313707" cy="28445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prstClr val="black"/>
                </a:solidFill>
                <a:effectLst/>
                <a:uLnTx/>
                <a:uFillTx/>
                <a:latin typeface="Arial"/>
                <a:ea typeface="+mn-ea"/>
                <a:cs typeface="+mn-cs"/>
              </a:rPr>
              <a:t>1.</a:t>
            </a:r>
          </a:p>
        </p:txBody>
      </p:sp>
      <p:sp>
        <p:nvSpPr>
          <p:cNvPr id="128" name="Tekstiruutu 127"/>
          <p:cNvSpPr txBox="1"/>
          <p:nvPr/>
        </p:nvSpPr>
        <p:spPr>
          <a:xfrm>
            <a:off x="6647078" y="4170917"/>
            <a:ext cx="313707" cy="28445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prstClr val="black"/>
                </a:solidFill>
                <a:effectLst/>
                <a:uLnTx/>
                <a:uFillTx/>
                <a:latin typeface="Arial"/>
                <a:ea typeface="+mn-ea"/>
                <a:cs typeface="+mn-cs"/>
              </a:rPr>
              <a:t>2.</a:t>
            </a:r>
          </a:p>
        </p:txBody>
      </p:sp>
      <p:grpSp>
        <p:nvGrpSpPr>
          <p:cNvPr id="130" name="Ryhmä 129"/>
          <p:cNvGrpSpPr/>
          <p:nvPr/>
        </p:nvGrpSpPr>
        <p:grpSpPr>
          <a:xfrm>
            <a:off x="1606766" y="4294009"/>
            <a:ext cx="380477" cy="362966"/>
            <a:chOff x="4217157" y="3563287"/>
            <a:chExt cx="432000" cy="432000"/>
          </a:xfrm>
        </p:grpSpPr>
        <p:sp>
          <p:nvSpPr>
            <p:cNvPr id="131" name="Ellipsi 130"/>
            <p:cNvSpPr/>
            <p:nvPr/>
          </p:nvSpPr>
          <p:spPr>
            <a:xfrm>
              <a:off x="4217157" y="3563287"/>
              <a:ext cx="432000" cy="432000"/>
            </a:xfrm>
            <a:prstGeom prst="ellipse">
              <a:avLst/>
            </a:prstGeom>
            <a:solidFill>
              <a:schemeClr val="bg1"/>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132" name="Kuva 131"/>
            <p:cNvPicPr>
              <a:picLocks noChangeAspect="1"/>
            </p:cNvPicPr>
            <p:nvPr/>
          </p:nvPicPr>
          <p:blipFill>
            <a:blip r:embed="rId2">
              <a:duotone>
                <a:schemeClr val="accent3">
                  <a:shade val="45000"/>
                  <a:satMod val="135000"/>
                </a:schemeClr>
                <a:prstClr val="white"/>
              </a:duotone>
            </a:blip>
            <a:stretch>
              <a:fillRect/>
            </a:stretch>
          </p:blipFill>
          <p:spPr>
            <a:xfrm>
              <a:off x="4278795" y="3624925"/>
              <a:ext cx="308725" cy="308725"/>
            </a:xfrm>
            <a:prstGeom prst="rect">
              <a:avLst/>
            </a:prstGeom>
          </p:spPr>
        </p:pic>
      </p:grpSp>
      <p:cxnSp>
        <p:nvCxnSpPr>
          <p:cNvPr id="133" name="Suora nuoliyhdysviiva 132"/>
          <p:cNvCxnSpPr/>
          <p:nvPr/>
        </p:nvCxnSpPr>
        <p:spPr>
          <a:xfrm flipV="1">
            <a:off x="1797004" y="4142775"/>
            <a:ext cx="0" cy="151234"/>
          </a:xfrm>
          <a:prstGeom prst="straightConnector1">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6" name="Tekstiruutu 135"/>
          <p:cNvSpPr txBox="1"/>
          <p:nvPr/>
        </p:nvSpPr>
        <p:spPr>
          <a:xfrm>
            <a:off x="5652120" y="2139702"/>
            <a:ext cx="3092766" cy="1525702"/>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lumMod val="65000"/>
                    <a:lumOff val="35000"/>
                  </a:prstClr>
                </a:solidFill>
                <a:effectLst/>
                <a:uLnTx/>
                <a:uFillTx/>
                <a:latin typeface="Arial"/>
                <a:ea typeface="+mn-ea"/>
                <a:cs typeface="+mn-cs"/>
              </a:rPr>
              <a:t>Tavoitteiden ja muutoshallinnan </a:t>
            </a:r>
            <a:r>
              <a:rPr kumimoji="0" lang="fi-FI" sz="700" b="1" i="0" u="none" strike="noStrike" kern="1200" cap="none" spc="0" normalizeH="0" baseline="0" noProof="0" dirty="0">
                <a:ln>
                  <a:noFill/>
                </a:ln>
                <a:solidFill>
                  <a:prstClr val="black">
                    <a:lumMod val="65000"/>
                    <a:lumOff val="35000"/>
                  </a:prstClr>
                </a:solidFill>
                <a:effectLst/>
                <a:uLnTx/>
                <a:uFillTx/>
                <a:latin typeface="Arial"/>
                <a:ea typeface="+mn-ea"/>
                <a:cs typeface="+mn-cs"/>
              </a:rPr>
              <a:t>yhteistyöelin</a:t>
            </a:r>
            <a:r>
              <a:rPr kumimoji="0" lang="fi-FI" sz="700" b="0" i="0" u="none" strike="noStrike" kern="1200" cap="none" spc="0" normalizeH="0" baseline="0" noProof="0" dirty="0">
                <a:ln>
                  <a:noFill/>
                </a:ln>
                <a:solidFill>
                  <a:prstClr val="black">
                    <a:lumMod val="65000"/>
                    <a:lumOff val="35000"/>
                  </a:prstClr>
                </a:solidFill>
                <a:effectLst/>
                <a:uLnTx/>
                <a:uFillTx/>
                <a:latin typeface="Arial"/>
                <a:ea typeface="+mn-ea"/>
                <a:cs typeface="+mn-cs"/>
              </a:rPr>
              <a:t> asettaa tavoitteet toiminnalleen (suunnitelma käsiteltävistä asioista)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lumMod val="65000"/>
                    <a:lumOff val="35000"/>
                  </a:prstClr>
                </a:solidFill>
                <a:effectLst/>
                <a:uLnTx/>
                <a:uFillTx/>
                <a:latin typeface="Arial"/>
                <a:ea typeface="+mn-ea"/>
                <a:cs typeface="+mn-cs"/>
              </a:rPr>
              <a:t>Sihteeristö seuraa käsiteltäväksi valittujen asioiden kehittymistä ja antaa toimeksiannon muilla organisoitaville ryhmillä arvioida asian vaikutuksia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lumMod val="65000"/>
                    <a:lumOff val="35000"/>
                  </a:prstClr>
                </a:solidFill>
                <a:effectLst/>
                <a:uLnTx/>
                <a:uFillTx/>
                <a:latin typeface="Arial"/>
                <a:ea typeface="+mn-ea"/>
                <a:cs typeface="+mn-cs"/>
              </a:rPr>
              <a:t>Sihteeristö kokoaa muiden organisoitavien ryhmien kannanotot </a:t>
            </a:r>
            <a:r>
              <a:rPr kumimoji="0" lang="fi-FI" sz="700" b="1" i="0" u="none" strike="noStrike" kern="1200" cap="none" spc="0" normalizeH="0" baseline="0" noProof="0" dirty="0">
                <a:ln>
                  <a:noFill/>
                </a:ln>
                <a:solidFill>
                  <a:prstClr val="black">
                    <a:lumMod val="65000"/>
                    <a:lumOff val="35000"/>
                  </a:prstClr>
                </a:solidFill>
                <a:effectLst/>
                <a:uLnTx/>
                <a:uFillTx/>
                <a:latin typeface="Arial"/>
                <a:ea typeface="+mn-ea"/>
                <a:cs typeface="+mn-cs"/>
              </a:rPr>
              <a:t>yhteistyöelimelle</a:t>
            </a:r>
            <a:r>
              <a:rPr kumimoji="0" lang="fi-FI" sz="700" b="0" i="0" u="none" strike="noStrike" kern="1200" cap="none" spc="0" normalizeH="0" baseline="0" noProof="0" dirty="0">
                <a:ln>
                  <a:noFill/>
                </a:ln>
                <a:solidFill>
                  <a:prstClr val="black">
                    <a:lumMod val="65000"/>
                    <a:lumOff val="35000"/>
                  </a:prstClr>
                </a:solidFill>
                <a:effectLst/>
                <a:uLnTx/>
                <a:uFillTx/>
                <a:latin typeface="Arial"/>
                <a:ea typeface="+mn-ea"/>
                <a:cs typeface="+mn-cs"/>
              </a:rPr>
              <a:t> käsiteltäväksi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700" b="1" i="0" u="none" strike="noStrike" kern="1200" cap="none" spc="0" normalizeH="0" baseline="0" noProof="0" dirty="0">
                <a:ln>
                  <a:noFill/>
                </a:ln>
                <a:solidFill>
                  <a:prstClr val="black">
                    <a:lumMod val="65000"/>
                    <a:lumOff val="35000"/>
                  </a:prstClr>
                </a:solidFill>
                <a:effectLst/>
                <a:uLnTx/>
                <a:uFillTx/>
                <a:latin typeface="Arial"/>
                <a:ea typeface="+mn-ea"/>
                <a:cs typeface="+mn-cs"/>
              </a:rPr>
              <a:t>Yhteistyöelin</a:t>
            </a:r>
            <a:r>
              <a:rPr kumimoji="0" lang="fi-FI" sz="700" b="0" i="0" u="none" strike="noStrike" kern="1200" cap="none" spc="0" normalizeH="0" baseline="0" noProof="0" dirty="0">
                <a:ln>
                  <a:noFill/>
                </a:ln>
                <a:solidFill>
                  <a:prstClr val="black">
                    <a:lumMod val="65000"/>
                    <a:lumOff val="35000"/>
                  </a:prstClr>
                </a:solidFill>
                <a:effectLst/>
                <a:uLnTx/>
                <a:uFillTx/>
                <a:latin typeface="Arial"/>
                <a:ea typeface="+mn-ea"/>
                <a:cs typeface="+mn-cs"/>
              </a:rPr>
              <a:t> käsittelee asian </a:t>
            </a:r>
            <a:r>
              <a:rPr kumimoji="0" lang="fi-FI" sz="700" b="0" i="0" u="none" strike="noStrike" kern="1200" cap="none" spc="0" normalizeH="0" baseline="0" noProof="0" dirty="0">
                <a:ln>
                  <a:noFill/>
                </a:ln>
                <a:solidFill>
                  <a:srgbClr val="ED2939"/>
                </a:solidFill>
                <a:effectLst/>
                <a:uLnTx/>
                <a:uFillTx/>
                <a:latin typeface="Arial"/>
                <a:ea typeface="+mn-ea"/>
                <a:cs typeface="+mn-cs"/>
              </a:rPr>
              <a:t>(1. käsittely)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lumMod val="65000"/>
                    <a:lumOff val="35000"/>
                  </a:prstClr>
                </a:solidFill>
                <a:effectLst/>
                <a:uLnTx/>
                <a:uFillTx/>
                <a:latin typeface="Arial"/>
                <a:ea typeface="+mn-ea"/>
                <a:cs typeface="+mn-cs"/>
              </a:rPr>
              <a:t>Sihteeristö laatii asian käsittelystä linjaus/kannanottoehdotuksen yhteistyöelimen hyväksyttäväksi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700" b="1" i="0" u="none" strike="noStrike" kern="1200" cap="none" spc="0" normalizeH="0" baseline="0" noProof="0" dirty="0">
                <a:ln>
                  <a:noFill/>
                </a:ln>
                <a:solidFill>
                  <a:prstClr val="black">
                    <a:lumMod val="65000"/>
                    <a:lumOff val="35000"/>
                  </a:prstClr>
                </a:solidFill>
                <a:effectLst/>
                <a:uLnTx/>
                <a:uFillTx/>
                <a:latin typeface="Arial"/>
                <a:ea typeface="+mn-ea"/>
                <a:cs typeface="+mn-cs"/>
              </a:rPr>
              <a:t>Yhteistyöelin</a:t>
            </a:r>
            <a:r>
              <a:rPr kumimoji="0" lang="fi-FI" sz="700" b="0" i="0" u="none" strike="noStrike" kern="1200" cap="none" spc="0" normalizeH="0" baseline="0" noProof="0" dirty="0">
                <a:ln>
                  <a:noFill/>
                </a:ln>
                <a:solidFill>
                  <a:prstClr val="black">
                    <a:lumMod val="65000"/>
                    <a:lumOff val="35000"/>
                  </a:prstClr>
                </a:solidFill>
                <a:effectLst/>
                <a:uLnTx/>
                <a:uFillTx/>
                <a:latin typeface="Arial"/>
                <a:ea typeface="+mn-ea"/>
                <a:cs typeface="+mn-cs"/>
              </a:rPr>
              <a:t> hyväksyy/hylkää/muuttaa ehdotusta </a:t>
            </a:r>
            <a:r>
              <a:rPr kumimoji="0" lang="fi-FI" sz="700" b="0" i="0" u="none" strike="noStrike" kern="1200" cap="none" spc="0" normalizeH="0" baseline="0" noProof="0" dirty="0">
                <a:ln>
                  <a:noFill/>
                </a:ln>
                <a:solidFill>
                  <a:srgbClr val="ED2939"/>
                </a:solidFill>
                <a:effectLst/>
                <a:uLnTx/>
                <a:uFillTx/>
                <a:latin typeface="Arial"/>
                <a:ea typeface="+mn-ea"/>
                <a:cs typeface="+mn-cs"/>
              </a:rPr>
              <a:t>(2. käsittely)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lumMod val="65000"/>
                    <a:lumOff val="35000"/>
                  </a:prstClr>
                </a:solidFill>
                <a:effectLst/>
                <a:uLnTx/>
                <a:uFillTx/>
                <a:latin typeface="Arial"/>
                <a:ea typeface="+mn-ea"/>
                <a:cs typeface="+mn-cs"/>
              </a:rPr>
              <a:t>Sihteeristö seuraa </a:t>
            </a:r>
            <a:r>
              <a:rPr kumimoji="0" lang="fi-FI" sz="700" b="1" i="0" u="none" strike="noStrike" kern="1200" cap="none" spc="0" normalizeH="0" baseline="0" noProof="0" dirty="0">
                <a:ln>
                  <a:noFill/>
                </a:ln>
                <a:solidFill>
                  <a:prstClr val="black">
                    <a:lumMod val="65000"/>
                    <a:lumOff val="35000"/>
                  </a:prstClr>
                </a:solidFill>
                <a:effectLst/>
                <a:uLnTx/>
                <a:uFillTx/>
                <a:latin typeface="Arial"/>
                <a:ea typeface="+mn-ea"/>
                <a:cs typeface="+mn-cs"/>
              </a:rPr>
              <a:t>yhteistyöelimen </a:t>
            </a:r>
            <a:r>
              <a:rPr kumimoji="0" lang="fi-FI" sz="700" b="0" i="0" u="none" strike="noStrike" kern="1200" cap="none" spc="0" normalizeH="0" baseline="0" noProof="0" dirty="0">
                <a:ln>
                  <a:noFill/>
                </a:ln>
                <a:solidFill>
                  <a:prstClr val="black">
                    <a:lumMod val="65000"/>
                    <a:lumOff val="35000"/>
                  </a:prstClr>
                </a:solidFill>
                <a:effectLst/>
                <a:uLnTx/>
                <a:uFillTx/>
                <a:latin typeface="Arial"/>
                <a:ea typeface="+mn-ea"/>
                <a:cs typeface="+mn-cs"/>
              </a:rPr>
              <a:t>linjauksen/kannanoton vaikutuksia ja raportoi niistä yhteistyöelimelle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7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grpSp>
        <p:nvGrpSpPr>
          <p:cNvPr id="140" name="Ryhmä 139"/>
          <p:cNvGrpSpPr/>
          <p:nvPr/>
        </p:nvGrpSpPr>
        <p:grpSpPr>
          <a:xfrm>
            <a:off x="8033669" y="4294009"/>
            <a:ext cx="380477" cy="362966"/>
            <a:chOff x="4217157" y="3563287"/>
            <a:chExt cx="432000" cy="432000"/>
          </a:xfrm>
        </p:grpSpPr>
        <p:sp>
          <p:nvSpPr>
            <p:cNvPr id="141" name="Ellipsi 140"/>
            <p:cNvSpPr/>
            <p:nvPr/>
          </p:nvSpPr>
          <p:spPr>
            <a:xfrm>
              <a:off x="4217157" y="3563287"/>
              <a:ext cx="432000" cy="432000"/>
            </a:xfrm>
            <a:prstGeom prst="ellipse">
              <a:avLst/>
            </a:prstGeom>
            <a:solidFill>
              <a:schemeClr val="bg1"/>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142" name="Kuva 141"/>
            <p:cNvPicPr>
              <a:picLocks noChangeAspect="1"/>
            </p:cNvPicPr>
            <p:nvPr/>
          </p:nvPicPr>
          <p:blipFill>
            <a:blip r:embed="rId2">
              <a:duotone>
                <a:schemeClr val="accent3">
                  <a:shade val="45000"/>
                  <a:satMod val="135000"/>
                </a:schemeClr>
                <a:prstClr val="white"/>
              </a:duotone>
            </a:blip>
            <a:stretch>
              <a:fillRect/>
            </a:stretch>
          </p:blipFill>
          <p:spPr>
            <a:xfrm>
              <a:off x="4278795" y="3624925"/>
              <a:ext cx="308725" cy="308725"/>
            </a:xfrm>
            <a:prstGeom prst="rect">
              <a:avLst/>
            </a:prstGeom>
          </p:spPr>
        </p:pic>
      </p:grpSp>
      <p:cxnSp>
        <p:nvCxnSpPr>
          <p:cNvPr id="143" name="Suora nuoliyhdysviiva 142"/>
          <p:cNvCxnSpPr>
            <a:stCxn id="84" idx="4"/>
            <a:endCxn id="141" idx="0"/>
          </p:cNvCxnSpPr>
          <p:nvPr/>
        </p:nvCxnSpPr>
        <p:spPr>
          <a:xfrm flipH="1">
            <a:off x="8223908" y="4142774"/>
            <a:ext cx="42" cy="151235"/>
          </a:xfrm>
          <a:prstGeom prst="straightConnector1">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3" name="Nuoli ylös ja alas 122"/>
          <p:cNvSpPr/>
          <p:nvPr/>
        </p:nvSpPr>
        <p:spPr>
          <a:xfrm>
            <a:off x="2411760" y="1269228"/>
            <a:ext cx="150528" cy="1764000"/>
          </a:xfrm>
          <a:prstGeom prst="upDownArrow">
            <a:avLst/>
          </a:prstGeom>
          <a:solidFill>
            <a:schemeClr val="accent3">
              <a:lumMod val="60000"/>
              <a:lumOff val="4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124" name="Nuoli ylös ja alas 123"/>
          <p:cNvSpPr/>
          <p:nvPr/>
        </p:nvSpPr>
        <p:spPr>
          <a:xfrm>
            <a:off x="3989425" y="1269448"/>
            <a:ext cx="150527" cy="1116000"/>
          </a:xfrm>
          <a:prstGeom prst="upDownArrow">
            <a:avLst/>
          </a:prstGeom>
          <a:solidFill>
            <a:schemeClr val="accent3">
              <a:lumMod val="60000"/>
              <a:lumOff val="4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125" name="Nuoli ylös ja alas 124"/>
          <p:cNvSpPr/>
          <p:nvPr/>
        </p:nvSpPr>
        <p:spPr>
          <a:xfrm>
            <a:off x="4853473" y="1240502"/>
            <a:ext cx="150527" cy="792000"/>
          </a:xfrm>
          <a:prstGeom prst="upDownArrow">
            <a:avLst/>
          </a:prstGeom>
          <a:solidFill>
            <a:schemeClr val="accent3">
              <a:lumMod val="60000"/>
              <a:lumOff val="4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139" name="Nuoli ylös ja alas 138"/>
          <p:cNvSpPr/>
          <p:nvPr/>
        </p:nvSpPr>
        <p:spPr>
          <a:xfrm>
            <a:off x="1721740" y="1311838"/>
            <a:ext cx="150529" cy="2304000"/>
          </a:xfrm>
          <a:prstGeom prst="upDownArrow">
            <a:avLst/>
          </a:prstGeom>
          <a:solidFill>
            <a:schemeClr val="accent3">
              <a:lumMod val="60000"/>
              <a:lumOff val="4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89" name="Suorakulmio 88">
            <a:extLst>
              <a:ext uri="{FF2B5EF4-FFF2-40B4-BE49-F238E27FC236}">
                <a16:creationId xmlns:a16="http://schemas.microsoft.com/office/drawing/2014/main" id="{ED16C885-FB82-46C7-B266-D74004EBB8BD}"/>
              </a:ext>
            </a:extLst>
          </p:cNvPr>
          <p:cNvSpPr/>
          <p:nvPr/>
        </p:nvSpPr>
        <p:spPr>
          <a:xfrm>
            <a:off x="1454009" y="1482534"/>
            <a:ext cx="7438472" cy="443196"/>
          </a:xfrm>
          <a:prstGeom prst="rect">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92000" tIns="72000" rIns="91440" bIns="45720" numCol="1" spcCol="0" rtlCol="0" fromWordArt="0" anchor="ctr" anchorCtr="0" forceAA="0" compatLnSpc="1">
            <a:prstTxWarp prst="textNoShape">
              <a:avLst/>
            </a:prstTxWarp>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5AB5EC">
                    <a:lumMod val="75000"/>
                  </a:srgbClr>
                </a:solidFill>
                <a:effectLst/>
                <a:uLnTx/>
                <a:uFillTx/>
                <a:latin typeface="Arial"/>
                <a:ea typeface="+mn-ea"/>
                <a:cs typeface="+mn-cs"/>
              </a:rPr>
              <a:t>Verkostoja </a:t>
            </a:r>
            <a:r>
              <a:rPr kumimoji="0" lang="fi-FI" sz="1200" b="0" i="0" u="none" strike="noStrike" kern="1200" cap="none" spc="0" normalizeH="0" baseline="0" noProof="0" dirty="0" err="1">
                <a:ln>
                  <a:noFill/>
                </a:ln>
                <a:solidFill>
                  <a:srgbClr val="5AB5EC">
                    <a:lumMod val="75000"/>
                  </a:srgbClr>
                </a:solidFill>
                <a:effectLst/>
                <a:uLnTx/>
                <a:uFillTx/>
                <a:latin typeface="Arial"/>
                <a:ea typeface="+mn-ea"/>
                <a:cs typeface="+mn-cs"/>
              </a:rPr>
              <a:t>fasilitoiva</a:t>
            </a:r>
            <a:r>
              <a:rPr kumimoji="0" lang="fi-FI" sz="1200" b="0" i="0" u="none" strike="noStrike" kern="1200" cap="none" spc="0" normalizeH="0" baseline="0" noProof="0" dirty="0">
                <a:ln>
                  <a:noFill/>
                </a:ln>
                <a:solidFill>
                  <a:srgbClr val="5AB5EC">
                    <a:lumMod val="75000"/>
                  </a:srgbClr>
                </a:solidFill>
                <a:effectLst/>
                <a:uLnTx/>
                <a:uFillTx/>
                <a:latin typeface="Arial"/>
                <a:ea typeface="+mn-ea"/>
                <a:cs typeface="+mn-cs"/>
              </a:rPr>
              <a:t> </a:t>
            </a:r>
            <a:r>
              <a:rPr kumimoji="0" lang="fi-FI" sz="1200" b="0" i="0" u="none" strike="noStrike" kern="1200" cap="none" spc="0" normalizeH="0" baseline="0" noProof="0" dirty="0" smtClean="0">
                <a:ln>
                  <a:noFill/>
                </a:ln>
                <a:solidFill>
                  <a:srgbClr val="5AB5EC">
                    <a:lumMod val="75000"/>
                  </a:srgbClr>
                </a:solidFill>
                <a:effectLst/>
                <a:uLnTx/>
                <a:uFillTx/>
                <a:latin typeface="Arial"/>
                <a:ea typeface="+mn-ea"/>
                <a:cs typeface="+mn-cs"/>
              </a:rPr>
              <a:t>koordinaatioryhmä</a:t>
            </a:r>
            <a:endParaRPr kumimoji="0" lang="fi-FI" sz="1200" b="0" i="0" u="none" strike="noStrike" kern="1200" cap="none" spc="0" normalizeH="0" baseline="0" noProof="0" dirty="0">
              <a:ln>
                <a:noFill/>
              </a:ln>
              <a:solidFill>
                <a:srgbClr val="5AB5EC">
                  <a:lumMod val="75000"/>
                </a:srgbClr>
              </a:solidFill>
              <a:effectLst/>
              <a:uLnTx/>
              <a:uFillTx/>
              <a:latin typeface="Arial"/>
              <a:ea typeface="+mn-ea"/>
              <a:cs typeface="+mn-cs"/>
            </a:endParaRPr>
          </a:p>
        </p:txBody>
      </p:sp>
      <p:sp>
        <p:nvSpPr>
          <p:cNvPr id="90" name="Tekstiruutu 89">
            <a:extLst>
              <a:ext uri="{FF2B5EF4-FFF2-40B4-BE49-F238E27FC236}">
                <a16:creationId xmlns:a16="http://schemas.microsoft.com/office/drawing/2014/main" id="{875865C4-3033-4B5E-9E32-668E7A5BEAF7}"/>
              </a:ext>
            </a:extLst>
          </p:cNvPr>
          <p:cNvSpPr txBox="1"/>
          <p:nvPr/>
        </p:nvSpPr>
        <p:spPr>
          <a:xfrm>
            <a:off x="107504" y="3291830"/>
            <a:ext cx="1346504"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200" b="1" dirty="0">
                <a:solidFill>
                  <a:srgbClr val="304E88">
                    <a:lumMod val="75000"/>
                  </a:srgbClr>
                </a:solidFill>
                <a:latin typeface="Arial" panose="020B0604020202020204" pitchFamily="34" charset="0"/>
                <a:cs typeface="Arial" panose="020B0604020202020204" pitchFamily="34" charset="0"/>
              </a:rPr>
              <a:t>Asetettu toimielin</a:t>
            </a:r>
            <a:endParaRPr kumimoji="0" lang="fi-FI" sz="1200" b="1" i="0" u="none" strike="noStrike" kern="1200" cap="none" spc="0" normalizeH="0" baseline="0" noProof="0" dirty="0">
              <a:ln>
                <a:noFill/>
              </a:ln>
              <a:solidFill>
                <a:srgbClr val="304E88">
                  <a:lumMod val="75000"/>
                </a:srgbClr>
              </a:solidFill>
              <a:effectLst/>
              <a:uLnTx/>
              <a:uFillTx/>
              <a:latin typeface="Arial" panose="020B0604020202020204" pitchFamily="34" charset="0"/>
              <a:cs typeface="Arial" panose="020B0604020202020204" pitchFamily="34" charset="0"/>
            </a:endParaRPr>
          </a:p>
        </p:txBody>
      </p:sp>
      <p:pic>
        <p:nvPicPr>
          <p:cNvPr id="14" name="Kuva 13" descr="Yhteydet">
            <a:extLst>
              <a:ext uri="{FF2B5EF4-FFF2-40B4-BE49-F238E27FC236}">
                <a16:creationId xmlns:a16="http://schemas.microsoft.com/office/drawing/2014/main" id="{DCD39136-F3B5-4FB7-A366-476C1EAF7202}"/>
              </a:ext>
            </a:extLst>
          </p:cNvPr>
          <p:cNvPicPr>
            <a:picLocks noChangeAspect="1"/>
          </p:cNvPicPr>
          <p:nvPr/>
        </p:nvPicPr>
        <p:blipFill>
          <a:blip r:embed="rId4"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716016" y="1491678"/>
            <a:ext cx="432000" cy="432000"/>
          </a:xfrm>
          <a:prstGeom prst="rect">
            <a:avLst/>
          </a:prstGeom>
        </p:spPr>
      </p:pic>
      <p:pic>
        <p:nvPicPr>
          <p:cNvPr id="92" name="Kuva 91" descr="Yhteydet">
            <a:extLst>
              <a:ext uri="{FF2B5EF4-FFF2-40B4-BE49-F238E27FC236}">
                <a16:creationId xmlns:a16="http://schemas.microsoft.com/office/drawing/2014/main" id="{C23D1408-598B-4997-8FFC-3303B06B6E5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267792" y="1491678"/>
            <a:ext cx="432000" cy="432000"/>
          </a:xfrm>
          <a:prstGeom prst="rect">
            <a:avLst/>
          </a:prstGeom>
        </p:spPr>
      </p:pic>
      <p:pic>
        <p:nvPicPr>
          <p:cNvPr id="95" name="Kuva 94" descr="Yhteydet">
            <a:extLst>
              <a:ext uri="{FF2B5EF4-FFF2-40B4-BE49-F238E27FC236}">
                <a16:creationId xmlns:a16="http://schemas.microsoft.com/office/drawing/2014/main" id="{C09CCF7F-C010-4CC9-B5D0-B3710D1C193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3851968" y="1491678"/>
            <a:ext cx="432000" cy="432000"/>
          </a:xfrm>
          <a:prstGeom prst="rect">
            <a:avLst/>
          </a:prstGeom>
        </p:spPr>
      </p:pic>
      <p:pic>
        <p:nvPicPr>
          <p:cNvPr id="99" name="Kuva 98" descr="Yhteydet">
            <a:extLst>
              <a:ext uri="{FF2B5EF4-FFF2-40B4-BE49-F238E27FC236}">
                <a16:creationId xmlns:a16="http://schemas.microsoft.com/office/drawing/2014/main" id="{A4CFB118-9D99-4ABD-AAAC-0F7E3C22A9C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581004" y="1491678"/>
            <a:ext cx="432000" cy="432000"/>
          </a:xfrm>
          <a:prstGeom prst="rect">
            <a:avLst/>
          </a:prstGeom>
        </p:spPr>
      </p:pic>
      <p:sp>
        <p:nvSpPr>
          <p:cNvPr id="18" name="Suorakulmio 17"/>
          <p:cNvSpPr/>
          <p:nvPr/>
        </p:nvSpPr>
        <p:spPr>
          <a:xfrm>
            <a:off x="3563888" y="2645307"/>
            <a:ext cx="1008000" cy="241977"/>
          </a:xfrm>
          <a:prstGeom prst="rect">
            <a:avLst/>
          </a:prstGeom>
          <a:solidFill>
            <a:srgbClr val="FF99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1" i="0" u="none" strike="noStrike" kern="1200" cap="none" spc="0" normalizeH="0" baseline="0" noProof="0" dirty="0">
                <a:ln>
                  <a:noFill/>
                </a:ln>
                <a:solidFill>
                  <a:prstClr val="white"/>
                </a:solidFill>
                <a:effectLst/>
                <a:uLnTx/>
                <a:uFillTx/>
                <a:latin typeface="Arial"/>
                <a:ea typeface="+mn-ea"/>
                <a:cs typeface="+mn-cs"/>
              </a:rPr>
              <a:t>Kehittämisen ohjauksen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1" i="0" u="none" strike="noStrike" kern="1200" cap="none" spc="0" normalizeH="0" baseline="0" noProof="0" dirty="0">
                <a:ln>
                  <a:noFill/>
                </a:ln>
                <a:solidFill>
                  <a:prstClr val="white"/>
                </a:solidFill>
                <a:effectLst/>
                <a:uLnTx/>
                <a:uFillTx/>
                <a:latin typeface="Arial"/>
                <a:ea typeface="+mn-ea"/>
                <a:cs typeface="+mn-cs"/>
              </a:rPr>
              <a:t>yhteistyö</a:t>
            </a:r>
          </a:p>
        </p:txBody>
      </p:sp>
      <p:sp>
        <p:nvSpPr>
          <p:cNvPr id="22" name="Suorakulmio 21"/>
          <p:cNvSpPr/>
          <p:nvPr/>
        </p:nvSpPr>
        <p:spPr>
          <a:xfrm>
            <a:off x="1979712" y="3386521"/>
            <a:ext cx="1008000" cy="241977"/>
          </a:xfrm>
          <a:prstGeom prst="rect">
            <a:avLst/>
          </a:prstGeom>
          <a:solidFill>
            <a:schemeClr val="accent4">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1" i="0" u="none" strike="noStrike" kern="1200" cap="none" spc="0" normalizeH="0" baseline="0" noProof="0" dirty="0">
                <a:ln>
                  <a:noFill/>
                </a:ln>
                <a:solidFill>
                  <a:prstClr val="white"/>
                </a:solidFill>
                <a:effectLst/>
                <a:uLnTx/>
                <a:uFillTx/>
                <a:latin typeface="Arial"/>
                <a:ea typeface="+mn-ea"/>
                <a:cs typeface="+mn-cs"/>
              </a:rPr>
              <a:t>Arkkitehtuuriyhteistyö</a:t>
            </a:r>
          </a:p>
        </p:txBody>
      </p:sp>
      <p:sp>
        <p:nvSpPr>
          <p:cNvPr id="24" name="Suorakulmio 23"/>
          <p:cNvSpPr/>
          <p:nvPr/>
        </p:nvSpPr>
        <p:spPr>
          <a:xfrm>
            <a:off x="2771800" y="3023514"/>
            <a:ext cx="1008000" cy="241977"/>
          </a:xfrm>
          <a:prstGeom prst="rect">
            <a:avLst/>
          </a:prstGeom>
          <a:solidFill>
            <a:schemeClr val="accent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1" i="0" u="none" strike="noStrike" kern="1200" cap="none" spc="0" normalizeH="0" baseline="0" noProof="0" dirty="0">
                <a:ln>
                  <a:noFill/>
                </a:ln>
                <a:solidFill>
                  <a:prstClr val="white"/>
                </a:solidFill>
                <a:effectLst/>
                <a:uLnTx/>
                <a:uFillTx/>
                <a:latin typeface="Arial"/>
                <a:ea typeface="+mn-ea"/>
                <a:cs typeface="+mn-cs"/>
              </a:rPr>
              <a:t>Tietoturvallisuuden ja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1" i="0" u="none" strike="noStrike" kern="1200" cap="none" spc="0" normalizeH="0" baseline="0" noProof="0" dirty="0">
                <a:ln>
                  <a:noFill/>
                </a:ln>
                <a:solidFill>
                  <a:prstClr val="white"/>
                </a:solidFill>
                <a:effectLst/>
                <a:uLnTx/>
                <a:uFillTx/>
                <a:latin typeface="Arial"/>
                <a:ea typeface="+mn-ea"/>
                <a:cs typeface="+mn-cs"/>
              </a:rPr>
              <a:t>varautumisen yhteistyö</a:t>
            </a:r>
          </a:p>
        </p:txBody>
      </p:sp>
      <p:grpSp>
        <p:nvGrpSpPr>
          <p:cNvPr id="35" name="Ryhmä 34"/>
          <p:cNvGrpSpPr/>
          <p:nvPr/>
        </p:nvGrpSpPr>
        <p:grpSpPr>
          <a:xfrm>
            <a:off x="2353534" y="3147846"/>
            <a:ext cx="288000" cy="288000"/>
            <a:chOff x="4217157" y="3563287"/>
            <a:chExt cx="432000" cy="432000"/>
          </a:xfrm>
        </p:grpSpPr>
        <p:sp>
          <p:nvSpPr>
            <p:cNvPr id="36" name="Ellipsi 35"/>
            <p:cNvSpPr/>
            <p:nvPr/>
          </p:nvSpPr>
          <p:spPr>
            <a:xfrm>
              <a:off x="4217157" y="3563287"/>
              <a:ext cx="432000" cy="432000"/>
            </a:xfrm>
            <a:prstGeom prst="ellipse">
              <a:avLst/>
            </a:prstGeom>
            <a:solidFill>
              <a:schemeClr val="bg1"/>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37" name="Kuva 36"/>
            <p:cNvPicPr>
              <a:picLocks noChangeAspect="1"/>
            </p:cNvPicPr>
            <p:nvPr/>
          </p:nvPicPr>
          <p:blipFill>
            <a:blip r:embed="rId2">
              <a:duotone>
                <a:schemeClr val="accent4">
                  <a:shade val="45000"/>
                  <a:satMod val="135000"/>
                </a:schemeClr>
                <a:prstClr val="white"/>
              </a:duotone>
            </a:blip>
            <a:stretch>
              <a:fillRect/>
            </a:stretch>
          </p:blipFill>
          <p:spPr>
            <a:xfrm>
              <a:off x="4278795" y="3624925"/>
              <a:ext cx="308725" cy="308725"/>
            </a:xfrm>
            <a:prstGeom prst="rect">
              <a:avLst/>
            </a:prstGeom>
          </p:spPr>
        </p:pic>
      </p:grpSp>
      <p:grpSp>
        <p:nvGrpSpPr>
          <p:cNvPr id="38" name="Ryhmä 37"/>
          <p:cNvGrpSpPr/>
          <p:nvPr/>
        </p:nvGrpSpPr>
        <p:grpSpPr>
          <a:xfrm>
            <a:off x="3130385" y="2787806"/>
            <a:ext cx="324000" cy="288000"/>
            <a:chOff x="4217157" y="3563287"/>
            <a:chExt cx="432000" cy="432000"/>
          </a:xfrm>
        </p:grpSpPr>
        <p:sp>
          <p:nvSpPr>
            <p:cNvPr id="39" name="Ellipsi 38"/>
            <p:cNvSpPr/>
            <p:nvPr/>
          </p:nvSpPr>
          <p:spPr>
            <a:xfrm>
              <a:off x="4217157" y="3563287"/>
              <a:ext cx="432000" cy="432000"/>
            </a:xfrm>
            <a:prstGeom prst="ellipse">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40" name="Kuva 39"/>
            <p:cNvPicPr>
              <a:picLocks noChangeAspect="1"/>
            </p:cNvPicPr>
            <p:nvPr/>
          </p:nvPicPr>
          <p:blipFill>
            <a:blip r:embed="rId2">
              <a:duotone>
                <a:schemeClr val="accent2">
                  <a:shade val="45000"/>
                  <a:satMod val="135000"/>
                </a:schemeClr>
                <a:prstClr val="white"/>
              </a:duotone>
            </a:blip>
            <a:stretch>
              <a:fillRect/>
            </a:stretch>
          </p:blipFill>
          <p:spPr>
            <a:xfrm>
              <a:off x="4278795" y="3624925"/>
              <a:ext cx="308725" cy="308725"/>
            </a:xfrm>
            <a:prstGeom prst="rect">
              <a:avLst/>
            </a:prstGeom>
          </p:spPr>
        </p:pic>
      </p:grpSp>
      <p:grpSp>
        <p:nvGrpSpPr>
          <p:cNvPr id="41" name="Ryhmä 40"/>
          <p:cNvGrpSpPr/>
          <p:nvPr/>
        </p:nvGrpSpPr>
        <p:grpSpPr>
          <a:xfrm>
            <a:off x="3875517" y="2427766"/>
            <a:ext cx="324000" cy="288000"/>
            <a:chOff x="4217157" y="3563287"/>
            <a:chExt cx="432000" cy="432000"/>
          </a:xfrm>
        </p:grpSpPr>
        <p:sp>
          <p:nvSpPr>
            <p:cNvPr id="42" name="Ellipsi 41"/>
            <p:cNvSpPr/>
            <p:nvPr/>
          </p:nvSpPr>
          <p:spPr>
            <a:xfrm>
              <a:off x="4217157" y="3563287"/>
              <a:ext cx="432000" cy="432000"/>
            </a:xfrm>
            <a:prstGeom prst="ellipse">
              <a:avLst/>
            </a:prstGeom>
            <a:solidFill>
              <a:schemeClr val="bg1"/>
            </a:solidFill>
            <a:ln>
              <a:solidFill>
                <a:srgbClr val="FF99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43" name="Kuva 42"/>
            <p:cNvPicPr>
              <a:picLocks noChangeAspect="1"/>
            </p:cNvPicPr>
            <p:nvPr/>
          </p:nvPicPr>
          <p:blipFill>
            <a:blip r:embed="rId2"/>
            <a:stretch>
              <a:fillRect/>
            </a:stretch>
          </p:blipFill>
          <p:spPr>
            <a:xfrm>
              <a:off x="4278795" y="3624925"/>
              <a:ext cx="308725" cy="308725"/>
            </a:xfrm>
            <a:prstGeom prst="rect">
              <a:avLst/>
            </a:prstGeom>
          </p:spPr>
        </p:pic>
      </p:grpSp>
      <p:cxnSp>
        <p:nvCxnSpPr>
          <p:cNvPr id="94" name="Kulmayhdysviiva 93"/>
          <p:cNvCxnSpPr>
            <a:stCxn id="22" idx="3"/>
            <a:endCxn id="24" idx="2"/>
          </p:cNvCxnSpPr>
          <p:nvPr/>
        </p:nvCxnSpPr>
        <p:spPr>
          <a:xfrm flipV="1">
            <a:off x="2987712" y="3265491"/>
            <a:ext cx="288088" cy="242019"/>
          </a:xfrm>
          <a:prstGeom prst="bentConnector2">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7" name="Kulmayhdysviiva 96"/>
          <p:cNvCxnSpPr>
            <a:stCxn id="24" idx="3"/>
            <a:endCxn id="18" idx="2"/>
          </p:cNvCxnSpPr>
          <p:nvPr/>
        </p:nvCxnSpPr>
        <p:spPr>
          <a:xfrm flipV="1">
            <a:off x="3779800" y="2887284"/>
            <a:ext cx="288088" cy="257219"/>
          </a:xfrm>
          <a:prstGeom prst="bentConnector2">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8" name="Suorakulmio 97"/>
          <p:cNvSpPr/>
          <p:nvPr/>
        </p:nvSpPr>
        <p:spPr>
          <a:xfrm>
            <a:off x="4427984" y="2308708"/>
            <a:ext cx="1008000" cy="241977"/>
          </a:xfrm>
          <a:prstGeom prst="rect">
            <a:avLst/>
          </a:prstGeom>
          <a:solidFill>
            <a:schemeClr val="accent6"/>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1" i="0" u="none" strike="noStrike" kern="1200" cap="none" spc="0" normalizeH="0" baseline="0" noProof="0" dirty="0" smtClean="0">
                <a:ln>
                  <a:noFill/>
                </a:ln>
                <a:solidFill>
                  <a:prstClr val="white"/>
                </a:solidFill>
                <a:effectLst/>
                <a:uLnTx/>
                <a:uFillTx/>
                <a:latin typeface="Arial"/>
                <a:ea typeface="+mn-ea"/>
                <a:cs typeface="+mn-cs"/>
              </a:rPr>
              <a:t>Palvelutuotannon</a:t>
            </a:r>
            <a:endParaRPr kumimoji="0" lang="fi-FI" sz="700" b="1" i="0" u="none" strike="noStrike" kern="1200" cap="none" spc="0" normalizeH="0" baseline="0" noProof="0" dirty="0">
              <a:ln>
                <a:noFill/>
              </a:ln>
              <a:solidFill>
                <a:prstClr val="white"/>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1" i="0" u="none" strike="noStrike" kern="1200" cap="none" spc="0" normalizeH="0" baseline="0" noProof="0" dirty="0">
                <a:ln>
                  <a:noFill/>
                </a:ln>
                <a:solidFill>
                  <a:prstClr val="white"/>
                </a:solidFill>
                <a:effectLst/>
                <a:uLnTx/>
                <a:uFillTx/>
                <a:latin typeface="Arial"/>
                <a:ea typeface="+mn-ea"/>
                <a:cs typeface="+mn-cs"/>
              </a:rPr>
              <a:t>yhteistyö</a:t>
            </a:r>
          </a:p>
        </p:txBody>
      </p:sp>
      <p:cxnSp>
        <p:nvCxnSpPr>
          <p:cNvPr id="100" name="Kulmayhdysviiva 99"/>
          <p:cNvCxnSpPr>
            <a:stCxn id="18" idx="3"/>
            <a:endCxn id="98" idx="2"/>
          </p:cNvCxnSpPr>
          <p:nvPr/>
        </p:nvCxnSpPr>
        <p:spPr>
          <a:xfrm flipV="1">
            <a:off x="4571888" y="2550685"/>
            <a:ext cx="360096" cy="215611"/>
          </a:xfrm>
          <a:prstGeom prst="bentConnector2">
            <a:avLst/>
          </a:prstGeom>
          <a:ln w="22225">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03" name="Ryhmä 102"/>
          <p:cNvGrpSpPr/>
          <p:nvPr/>
        </p:nvGrpSpPr>
        <p:grpSpPr>
          <a:xfrm>
            <a:off x="4787912" y="2067694"/>
            <a:ext cx="288000" cy="288000"/>
            <a:chOff x="4217157" y="3563287"/>
            <a:chExt cx="432000" cy="432000"/>
          </a:xfrm>
        </p:grpSpPr>
        <p:sp>
          <p:nvSpPr>
            <p:cNvPr id="105" name="Ellipsi 104"/>
            <p:cNvSpPr/>
            <p:nvPr/>
          </p:nvSpPr>
          <p:spPr>
            <a:xfrm>
              <a:off x="4217157" y="3563287"/>
              <a:ext cx="432000" cy="432000"/>
            </a:xfrm>
            <a:prstGeom prst="ellipse">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106" name="Kuva 105"/>
            <p:cNvPicPr>
              <a:picLocks noChangeAspect="1"/>
            </p:cNvPicPr>
            <p:nvPr/>
          </p:nvPicPr>
          <p:blipFill>
            <a:blip r:embed="rId2">
              <a:duotone>
                <a:schemeClr val="accent6">
                  <a:shade val="45000"/>
                  <a:satMod val="135000"/>
                </a:schemeClr>
                <a:prstClr val="white"/>
              </a:duotone>
            </a:blip>
            <a:stretch>
              <a:fillRect/>
            </a:stretch>
          </p:blipFill>
          <p:spPr>
            <a:xfrm>
              <a:off x="4278795" y="3624925"/>
              <a:ext cx="308725" cy="308725"/>
            </a:xfrm>
            <a:prstGeom prst="rect">
              <a:avLst/>
            </a:prstGeom>
          </p:spPr>
        </p:pic>
      </p:grpSp>
      <p:sp>
        <p:nvSpPr>
          <p:cNvPr id="107" name="Nuoli ylös ja alas 106"/>
          <p:cNvSpPr/>
          <p:nvPr/>
        </p:nvSpPr>
        <p:spPr>
          <a:xfrm>
            <a:off x="3203848" y="1275606"/>
            <a:ext cx="150528" cy="1440000"/>
          </a:xfrm>
          <a:prstGeom prst="upDownArrow">
            <a:avLst/>
          </a:prstGeom>
          <a:solidFill>
            <a:schemeClr val="accent3">
              <a:lumMod val="60000"/>
              <a:lumOff val="4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pic>
        <p:nvPicPr>
          <p:cNvPr id="93" name="Kuva 92" descr="Yhteydet">
            <a:extLst>
              <a:ext uri="{FF2B5EF4-FFF2-40B4-BE49-F238E27FC236}">
                <a16:creationId xmlns:a16="http://schemas.microsoft.com/office/drawing/2014/main" id="{9A3455A6-24C0-4996-AF9A-3C887546924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3059832" y="1491678"/>
            <a:ext cx="432000" cy="432000"/>
          </a:xfrm>
          <a:prstGeom prst="rect">
            <a:avLst/>
          </a:prstGeom>
        </p:spPr>
      </p:pic>
      <p:grpSp>
        <p:nvGrpSpPr>
          <p:cNvPr id="96" name="Ryhmä 95"/>
          <p:cNvGrpSpPr/>
          <p:nvPr/>
        </p:nvGrpSpPr>
        <p:grpSpPr>
          <a:xfrm>
            <a:off x="8439995" y="1275606"/>
            <a:ext cx="380477" cy="362966"/>
            <a:chOff x="4217157" y="3563287"/>
            <a:chExt cx="432000" cy="432000"/>
          </a:xfrm>
        </p:grpSpPr>
        <p:sp>
          <p:nvSpPr>
            <p:cNvPr id="102" name="Ellipsi 101"/>
            <p:cNvSpPr/>
            <p:nvPr/>
          </p:nvSpPr>
          <p:spPr>
            <a:xfrm>
              <a:off x="4217157" y="3563287"/>
              <a:ext cx="432000" cy="432000"/>
            </a:xfrm>
            <a:prstGeom prst="ellipse">
              <a:avLst/>
            </a:prstGeom>
            <a:solidFill>
              <a:schemeClr val="bg1"/>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900" b="1" i="0" u="none" strike="noStrike" kern="1200" cap="none" spc="0" normalizeH="0" baseline="0" noProof="0">
                <a:ln>
                  <a:noFill/>
                </a:ln>
                <a:solidFill>
                  <a:prstClr val="white"/>
                </a:solidFill>
                <a:effectLst/>
                <a:uLnTx/>
                <a:uFillTx/>
                <a:latin typeface="Arial"/>
                <a:ea typeface="+mn-ea"/>
                <a:cs typeface="+mn-cs"/>
              </a:endParaRPr>
            </a:p>
          </p:txBody>
        </p:sp>
        <p:pic>
          <p:nvPicPr>
            <p:cNvPr id="109" name="Kuva 108"/>
            <p:cNvPicPr>
              <a:picLocks noChangeAspect="1"/>
            </p:cNvPicPr>
            <p:nvPr/>
          </p:nvPicPr>
          <p:blipFill>
            <a:blip r:embed="rId2">
              <a:duotone>
                <a:schemeClr val="accent1">
                  <a:shade val="45000"/>
                  <a:satMod val="135000"/>
                </a:schemeClr>
                <a:prstClr val="white"/>
              </a:duotone>
            </a:blip>
            <a:stretch>
              <a:fillRect/>
            </a:stretch>
          </p:blipFill>
          <p:spPr>
            <a:xfrm>
              <a:off x="4278795" y="3624925"/>
              <a:ext cx="308725" cy="308725"/>
            </a:xfrm>
            <a:prstGeom prst="rect">
              <a:avLst/>
            </a:prstGeom>
          </p:spPr>
        </p:pic>
      </p:grpSp>
    </p:spTree>
    <p:extLst>
      <p:ext uri="{BB962C8B-B14F-4D97-AF65-F5344CB8AC3E}">
        <p14:creationId xmlns:p14="http://schemas.microsoft.com/office/powerpoint/2010/main" val="48946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C. Verkostot</a:t>
            </a:r>
            <a:endParaRPr lang="fi-FI" dirty="0"/>
          </a:p>
        </p:txBody>
      </p:sp>
    </p:spTree>
    <p:extLst>
      <p:ext uri="{BB962C8B-B14F-4D97-AF65-F5344CB8AC3E}">
        <p14:creationId xmlns:p14="http://schemas.microsoft.com/office/powerpoint/2010/main" val="2690094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21C01959-4A9A-4A9A-96DE-6D7B7A6332D8}"/>
              </a:ext>
            </a:extLst>
          </p:cNvPr>
          <p:cNvSpPr>
            <a:spLocks noGrp="1"/>
          </p:cNvSpPr>
          <p:nvPr>
            <p:ph type="title"/>
          </p:nvPr>
        </p:nvSpPr>
        <p:spPr>
          <a:xfrm>
            <a:off x="503992" y="108858"/>
            <a:ext cx="8172464" cy="889873"/>
          </a:xfrm>
        </p:spPr>
        <p:txBody>
          <a:bodyPr>
            <a:noAutofit/>
          </a:bodyPr>
          <a:lstStyle/>
          <a:p>
            <a:r>
              <a:rPr lang="fi-FI" sz="2400" dirty="0"/>
              <a:t>Verkostojen fasilitoinnin kehittäminen kokeilemalla</a:t>
            </a:r>
          </a:p>
        </p:txBody>
      </p:sp>
      <p:sp>
        <p:nvSpPr>
          <p:cNvPr id="4" name="Sisällön paikkamerkki 3">
            <a:extLst>
              <a:ext uri="{FF2B5EF4-FFF2-40B4-BE49-F238E27FC236}">
                <a16:creationId xmlns:a16="http://schemas.microsoft.com/office/drawing/2014/main" id="{A8E2F864-D3C0-4DB7-B868-A50619354E20}"/>
              </a:ext>
            </a:extLst>
          </p:cNvPr>
          <p:cNvSpPr>
            <a:spLocks noGrp="1"/>
          </p:cNvSpPr>
          <p:nvPr>
            <p:ph idx="1"/>
          </p:nvPr>
        </p:nvSpPr>
        <p:spPr>
          <a:xfrm>
            <a:off x="503992" y="931574"/>
            <a:ext cx="7668408" cy="3872424"/>
          </a:xfrm>
        </p:spPr>
        <p:txBody>
          <a:bodyPr>
            <a:normAutofit/>
          </a:bodyPr>
          <a:lstStyle/>
          <a:p>
            <a:r>
              <a:rPr lang="fi-FI" dirty="0"/>
              <a:t>Aloitetaan verkostojen fasilitoinnin kokeilu yhdessä sovittavalla tavalla. Kokeilun pohjana aiemmin keskusteltu toimintamalli. </a:t>
            </a:r>
          </a:p>
          <a:p>
            <a:r>
              <a:rPr lang="fi-FI" dirty="0"/>
              <a:t>Aloitetaan kokeilu yhdessä kevään 2020 TP4-ryhmän kokouksissa</a:t>
            </a:r>
          </a:p>
          <a:p>
            <a:r>
              <a:rPr lang="fi-FI" dirty="0"/>
              <a:t>Kehitetään ja täsmennetään toiminnan rakennetta ja toimintatapaa matkan varrella</a:t>
            </a:r>
          </a:p>
          <a:p>
            <a:r>
              <a:rPr lang="fi-FI" dirty="0"/>
              <a:t>Samalla pohditaan nimeä verkostoja </a:t>
            </a:r>
            <a:r>
              <a:rPr lang="fi-FI" dirty="0" err="1"/>
              <a:t>fasilitoivalle</a:t>
            </a:r>
            <a:r>
              <a:rPr lang="fi-FI" dirty="0"/>
              <a:t> </a:t>
            </a:r>
            <a:r>
              <a:rPr lang="fi-FI" dirty="0" smtClean="0"/>
              <a:t>koordinaatioryhmälle</a:t>
            </a:r>
            <a:endParaRPr lang="fi-FI" dirty="0"/>
          </a:p>
        </p:txBody>
      </p:sp>
    </p:spTree>
    <p:extLst>
      <p:ext uri="{BB962C8B-B14F-4D97-AF65-F5344CB8AC3E}">
        <p14:creationId xmlns:p14="http://schemas.microsoft.com/office/powerpoint/2010/main" val="29912404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5FC54C-5EDC-49BD-BA20-A58555A85A76}"/>
              </a:ext>
            </a:extLst>
          </p:cNvPr>
          <p:cNvSpPr>
            <a:spLocks noGrp="1"/>
          </p:cNvSpPr>
          <p:nvPr>
            <p:ph type="title"/>
          </p:nvPr>
        </p:nvSpPr>
        <p:spPr>
          <a:xfrm>
            <a:off x="503992" y="51470"/>
            <a:ext cx="8316480" cy="521553"/>
          </a:xfrm>
        </p:spPr>
        <p:txBody>
          <a:bodyPr>
            <a:normAutofit fontScale="90000"/>
          </a:bodyPr>
          <a:lstStyle/>
          <a:p>
            <a:r>
              <a:rPr lang="fi-FI" dirty="0"/>
              <a:t>Verkostojen fasilitoinnin toimintamalli </a:t>
            </a:r>
            <a:r>
              <a:rPr lang="fi-FI" sz="2000" dirty="0"/>
              <a:t>(kokeiluversio)</a:t>
            </a:r>
            <a:endParaRPr lang="fi-FI" dirty="0"/>
          </a:p>
        </p:txBody>
      </p:sp>
      <p:sp>
        <p:nvSpPr>
          <p:cNvPr id="4" name="Dian numeron paikkamerkki 3">
            <a:extLst>
              <a:ext uri="{FF2B5EF4-FFF2-40B4-BE49-F238E27FC236}">
                <a16:creationId xmlns:a16="http://schemas.microsoft.com/office/drawing/2014/main" id="{2CFE6F29-73AD-4395-A876-F1A8A466FE00}"/>
              </a:ext>
            </a:extLst>
          </p:cNvPr>
          <p:cNvSpPr>
            <a:spLocks noGrp="1"/>
          </p:cNvSpPr>
          <p:nvPr>
            <p:ph type="sldNum" sz="quarter" idx="12"/>
          </p:nvPr>
        </p:nvSpPr>
        <p:spPr>
          <a:xfrm>
            <a:off x="8526236" y="4841942"/>
            <a:ext cx="477416" cy="21873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D72BAF-8CDA-4878-B74D-CAA2BE485765}" type="slidenum">
              <a:rPr kumimoji="0" lang="fi-FI" sz="800" b="0" i="0" u="none" strike="noStrike" kern="1200" cap="none" spc="0" normalizeH="0" baseline="0" noProof="0" smtClean="0">
                <a:ln>
                  <a:noFill/>
                </a:ln>
                <a:solidFill>
                  <a:srgbClr val="304E88"/>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fi-FI" sz="800" b="0" i="0" u="none" strike="noStrike" kern="1200" cap="none" spc="0" normalizeH="0" baseline="0" noProof="0">
              <a:ln>
                <a:noFill/>
              </a:ln>
              <a:solidFill>
                <a:srgbClr val="304E88"/>
              </a:solidFill>
              <a:effectLst/>
              <a:uLnTx/>
              <a:uFillTx/>
              <a:latin typeface="Arial"/>
              <a:ea typeface="+mn-ea"/>
              <a:cs typeface="+mn-cs"/>
            </a:endParaRPr>
          </a:p>
        </p:txBody>
      </p:sp>
      <p:sp>
        <p:nvSpPr>
          <p:cNvPr id="5" name="Suorakulmio 4">
            <a:extLst>
              <a:ext uri="{FF2B5EF4-FFF2-40B4-BE49-F238E27FC236}">
                <a16:creationId xmlns:a16="http://schemas.microsoft.com/office/drawing/2014/main" id="{7897DA3D-B3B0-4E78-9A86-893C26AF5797}"/>
              </a:ext>
            </a:extLst>
          </p:cNvPr>
          <p:cNvSpPr/>
          <p:nvPr/>
        </p:nvSpPr>
        <p:spPr>
          <a:xfrm>
            <a:off x="2514590" y="857062"/>
            <a:ext cx="2129418" cy="2866816"/>
          </a:xfrm>
          <a:prstGeom prst="rect">
            <a:avLst/>
          </a:prstGeom>
          <a:solidFill>
            <a:schemeClr val="accent3">
              <a:lumMod val="60000"/>
              <a:lumOff val="40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Työskentelyn perusta ja keskeinen tuotos on yhteinen </a:t>
            </a:r>
            <a:r>
              <a:rPr kumimoji="0" lang="fi-FI" sz="800" b="1" i="0" u="none" strike="noStrike" kern="1200" cap="none" spc="0" normalizeH="0" baseline="0" noProof="0" dirty="0">
                <a:ln>
                  <a:noFill/>
                </a:ln>
                <a:solidFill>
                  <a:prstClr val="black"/>
                </a:solidFill>
                <a:effectLst/>
                <a:uLnTx/>
                <a:uFillTx/>
                <a:latin typeface="Arial"/>
                <a:ea typeface="+mn-ea"/>
                <a:cs typeface="+mn-cs"/>
              </a:rPr>
              <a:t>tilannekuva/kokonaiskuva </a:t>
            </a:r>
            <a:r>
              <a:rPr kumimoji="0" lang="fi-FI" sz="800" b="0" i="0" u="none" strike="noStrike" kern="1200" cap="none" spc="0" normalizeH="0" baseline="0" noProof="0" dirty="0">
                <a:ln>
                  <a:noFill/>
                </a:ln>
                <a:solidFill>
                  <a:prstClr val="black"/>
                </a:solidFill>
                <a:effectLst/>
                <a:uLnTx/>
                <a:uFillTx/>
                <a:latin typeface="Arial"/>
                <a:ea typeface="+mn-ea"/>
                <a:cs typeface="+mn-cs"/>
              </a:rPr>
              <a:t>ja yhteinen </a:t>
            </a:r>
            <a:r>
              <a:rPr kumimoji="0" lang="fi-FI" sz="800" b="1" i="0" u="none" strike="noStrike" kern="1200" cap="none" spc="0" normalizeH="0" baseline="0" noProof="0" dirty="0">
                <a:ln>
                  <a:noFill/>
                </a:ln>
                <a:solidFill>
                  <a:prstClr val="black"/>
                </a:solidFill>
                <a:effectLst/>
                <a:uLnTx/>
                <a:uFillTx/>
                <a:latin typeface="Arial"/>
                <a:ea typeface="+mn-ea"/>
                <a:cs typeface="+mn-cs"/>
              </a:rPr>
              <a:t>visio/tavoitetila</a:t>
            </a:r>
            <a:r>
              <a:rPr kumimoji="0" lang="fi-FI" sz="800" b="0" i="0" u="none" strike="noStrike" kern="1200" cap="none" spc="0" normalizeH="0" baseline="0" noProof="0" dirty="0">
                <a:ln>
                  <a:noFill/>
                </a:ln>
                <a:solidFill>
                  <a:prstClr val="black"/>
                </a:solidFill>
                <a:effectLst/>
                <a:uLnTx/>
                <a:uFillTx/>
                <a:latin typeface="Arial"/>
                <a:ea typeface="+mn-ea"/>
                <a:cs typeface="+mn-cs"/>
              </a:rPr>
              <a:t>, jonka perusteella voidaan tehdä </a:t>
            </a:r>
            <a:r>
              <a:rPr kumimoji="0" lang="fi-FI" sz="800" b="0" i="0" u="none" strike="noStrike" kern="1200" cap="none" spc="0" normalizeH="0" baseline="0" noProof="0" dirty="0">
                <a:ln>
                  <a:noFill/>
                </a:ln>
                <a:solidFill>
                  <a:srgbClr val="FF0000"/>
                </a:solidFill>
                <a:effectLst/>
                <a:uLnTx/>
                <a:uFillTx/>
                <a:latin typeface="Arial"/>
                <a:ea typeface="+mn-ea"/>
                <a:cs typeface="+mn-cs"/>
              </a:rPr>
              <a:t>vaikuttavia linjauksia ja periaatepäätöksiä</a:t>
            </a:r>
            <a:endParaRPr kumimoji="0" lang="fi-FI" sz="800" b="0" i="0" u="none" strike="noStrike" kern="1200" cap="none" spc="0" normalizeH="0" baseline="0" noProof="0" dirty="0">
              <a:ln>
                <a:noFill/>
              </a:ln>
              <a:solidFill>
                <a:prstClr val="black"/>
              </a:solidFill>
              <a:effectLst/>
              <a:uLnTx/>
              <a:uFillTx/>
              <a:latin typeface="Arial"/>
              <a:ea typeface="+mn-ea"/>
              <a:cs typeface="+mn-cs"/>
            </a:endParaRP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Rakennetaan huomioiden seuranta, ennakointi ja tulevan visiointi (painopiste ennakoinnissa ja valmistelutyössä, ei seurannassa)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Muodostetaan lähtien asiakkaiden tarpeista ja palveluekosysteemien muodostamista kokonaisuuksista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Muodostetaan lähtien myös toimijoiden (valtio, virastot, kunnat) lakisääteisistä tehtävistä ja toiminnallisista tarpeista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Kytketään poliittiseen päätöksentekoon ja hallitusohjelman muodostamiseen</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srgbClr val="FF0000"/>
                </a:solidFill>
                <a:effectLst/>
                <a:uLnTx/>
                <a:uFillTx/>
                <a:latin typeface="Arial"/>
                <a:ea typeface="+mn-ea"/>
                <a:cs typeface="+mn-cs"/>
              </a:rPr>
              <a:t>Pyritään kohti yhteiskunnallista vaikuttavuutta</a:t>
            </a:r>
          </a:p>
        </p:txBody>
      </p:sp>
      <p:sp>
        <p:nvSpPr>
          <p:cNvPr id="6" name="Suorakulmio 5">
            <a:extLst>
              <a:ext uri="{FF2B5EF4-FFF2-40B4-BE49-F238E27FC236}">
                <a16:creationId xmlns:a16="http://schemas.microsoft.com/office/drawing/2014/main" id="{5897C084-A9C7-4E0E-A52C-493B6E9920AF}"/>
              </a:ext>
            </a:extLst>
          </p:cNvPr>
          <p:cNvSpPr/>
          <p:nvPr/>
        </p:nvSpPr>
        <p:spPr>
          <a:xfrm>
            <a:off x="74992" y="856307"/>
            <a:ext cx="2367590" cy="2866816"/>
          </a:xfrm>
          <a:prstGeom prst="rect">
            <a:avLst/>
          </a:prstGeom>
          <a:ln w="3175"/>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1" i="0" u="none" strike="noStrike" kern="1200" cap="none" spc="0" normalizeH="0" baseline="0" noProof="0" dirty="0">
                <a:ln>
                  <a:noFill/>
                </a:ln>
                <a:solidFill>
                  <a:prstClr val="black"/>
                </a:solidFill>
                <a:effectLst/>
                <a:uLnTx/>
                <a:uFillTx/>
                <a:latin typeface="Arial"/>
                <a:ea typeface="+mn-ea"/>
                <a:cs typeface="+mn-cs"/>
              </a:rPr>
              <a:t>Tavoitteena on yhteistyön ja </a:t>
            </a:r>
            <a:r>
              <a:rPr kumimoji="0" lang="fi-FI" sz="800" b="1" i="0" u="none" strike="noStrike" kern="1200" cap="none" spc="0" normalizeH="0" baseline="0" noProof="0" dirty="0" err="1">
                <a:ln>
                  <a:noFill/>
                </a:ln>
                <a:solidFill>
                  <a:prstClr val="black"/>
                </a:solidFill>
                <a:effectLst/>
                <a:uLnTx/>
                <a:uFillTx/>
                <a:latin typeface="Arial"/>
                <a:ea typeface="+mn-ea"/>
                <a:cs typeface="+mn-cs"/>
              </a:rPr>
              <a:t>yhteentoimivuuden</a:t>
            </a:r>
            <a:r>
              <a:rPr kumimoji="0" lang="fi-FI" sz="800" b="1" i="0" u="none" strike="noStrike" kern="1200" cap="none" spc="0" normalizeH="0" baseline="0" noProof="0" dirty="0">
                <a:ln>
                  <a:noFill/>
                </a:ln>
                <a:solidFill>
                  <a:prstClr val="black"/>
                </a:solidFill>
                <a:effectLst/>
                <a:uLnTx/>
                <a:uFillTx/>
                <a:latin typeface="Arial"/>
                <a:ea typeface="+mn-ea"/>
                <a:cs typeface="+mn-cs"/>
              </a:rPr>
              <a:t> kehittäminen:</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Avoimuuden ja luottamuksen edistäminen yhteistyössä (ottaen erikseen huomioon turvallisuutta koskevat asiat, jotka eivät voi olla avoimia)</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err="1">
                <a:ln>
                  <a:noFill/>
                </a:ln>
                <a:solidFill>
                  <a:prstClr val="black"/>
                </a:solidFill>
                <a:effectLst/>
                <a:uLnTx/>
                <a:uFillTx/>
                <a:latin typeface="Arial"/>
                <a:ea typeface="+mn-ea"/>
                <a:cs typeface="+mn-cs"/>
              </a:rPr>
              <a:t>Yhteentoimivuuden</a:t>
            </a:r>
            <a:r>
              <a:rPr kumimoji="0" lang="fi-FI" sz="800" b="0" i="0" u="none" strike="noStrike" kern="1200" cap="none" spc="0" normalizeH="0" baseline="0" noProof="0" dirty="0">
                <a:ln>
                  <a:noFill/>
                </a:ln>
                <a:solidFill>
                  <a:prstClr val="black"/>
                </a:solidFill>
                <a:effectLst/>
                <a:uLnTx/>
                <a:uFillTx/>
                <a:latin typeface="Arial"/>
                <a:ea typeface="+mn-ea"/>
                <a:cs typeface="+mn-cs"/>
              </a:rPr>
              <a:t> edistäminen </a:t>
            </a:r>
            <a:r>
              <a:rPr kumimoji="0" lang="fi-FI" sz="800" b="0" i="0" u="none" strike="noStrike" kern="1200" cap="none" spc="0" normalizeH="0" baseline="0" noProof="0" dirty="0">
                <a:ln>
                  <a:noFill/>
                </a:ln>
                <a:solidFill>
                  <a:srgbClr val="FF0000"/>
                </a:solidFill>
                <a:effectLst/>
                <a:uLnTx/>
                <a:uFillTx/>
                <a:latin typeface="Arial"/>
                <a:ea typeface="+mn-ea"/>
                <a:cs typeface="+mn-cs"/>
              </a:rPr>
              <a:t>1) käynnistämällä linjausten, päätösten ja ratkaisujen valmistelutyötä ja 2) </a:t>
            </a:r>
            <a:r>
              <a:rPr kumimoji="0" lang="fi-FI" sz="800" b="0" i="0" u="none" strike="noStrike" kern="1200" cap="none" spc="0" normalizeH="0" baseline="0" noProof="0" dirty="0" err="1">
                <a:ln>
                  <a:noFill/>
                </a:ln>
                <a:solidFill>
                  <a:srgbClr val="FF0000"/>
                </a:solidFill>
                <a:effectLst/>
                <a:uLnTx/>
                <a:uFillTx/>
                <a:latin typeface="Arial"/>
                <a:ea typeface="+mn-ea"/>
                <a:cs typeface="+mn-cs"/>
              </a:rPr>
              <a:t>osallistamalla</a:t>
            </a:r>
            <a:r>
              <a:rPr kumimoji="0" lang="fi-FI" sz="800" b="0" i="0" u="none" strike="noStrike" kern="1200" cap="none" spc="0" normalizeH="0" baseline="0" noProof="0" dirty="0">
                <a:ln>
                  <a:noFill/>
                </a:ln>
                <a:solidFill>
                  <a:srgbClr val="FF0000"/>
                </a:solidFill>
                <a:effectLst/>
                <a:uLnTx/>
                <a:uFillTx/>
                <a:latin typeface="Arial"/>
                <a:ea typeface="+mn-ea"/>
                <a:cs typeface="+mn-cs"/>
              </a:rPr>
              <a:t> verkostot valmistelutyöhön</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err="1">
                <a:ln>
                  <a:noFill/>
                </a:ln>
                <a:solidFill>
                  <a:prstClr val="black"/>
                </a:solidFill>
                <a:effectLst/>
                <a:uLnTx/>
                <a:uFillTx/>
                <a:latin typeface="Arial"/>
                <a:ea typeface="+mn-ea"/>
                <a:cs typeface="+mn-cs"/>
              </a:rPr>
              <a:t>Yhteentoimivuuteen</a:t>
            </a:r>
            <a:r>
              <a:rPr kumimoji="0" lang="fi-FI" sz="800" b="0" i="0" u="none" strike="noStrike" kern="1200" cap="none" spc="0" normalizeH="0" baseline="0" noProof="0" dirty="0">
                <a:ln>
                  <a:noFill/>
                </a:ln>
                <a:solidFill>
                  <a:prstClr val="black"/>
                </a:solidFill>
                <a:effectLst/>
                <a:uLnTx/>
                <a:uFillTx/>
                <a:latin typeface="Arial"/>
                <a:ea typeface="+mn-ea"/>
                <a:cs typeface="+mn-cs"/>
              </a:rPr>
              <a:t> liittyvien tarpeiden kokoaminen toimijoilta</a:t>
            </a:r>
          </a:p>
          <a:p>
            <a:pPr marL="0" marR="0" lvl="0" indent="0" algn="l" defTabSz="914400" rtl="0" eaLnBrk="1" fontAlgn="auto" latinLnBrk="0" hangingPunct="1">
              <a:lnSpc>
                <a:spcPct val="100000"/>
              </a:lnSpc>
              <a:spcBef>
                <a:spcPts val="0"/>
              </a:spcBef>
              <a:spcAft>
                <a:spcPts val="300"/>
              </a:spcAft>
              <a:buClrTx/>
              <a:buSzTx/>
              <a:buFontTx/>
              <a:buNone/>
              <a:tabLst/>
              <a:defRPr/>
            </a:pPr>
            <a:endParaRPr kumimoji="0" lang="fi-FI" sz="8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1" i="0" u="none" strike="noStrike" kern="1200" cap="none" spc="0" normalizeH="0" baseline="0" noProof="0" dirty="0">
                <a:ln>
                  <a:noFill/>
                </a:ln>
                <a:solidFill>
                  <a:srgbClr val="FF0000"/>
                </a:solidFill>
                <a:effectLst/>
                <a:uLnTx/>
                <a:uFillTx/>
                <a:latin typeface="Arial"/>
                <a:ea typeface="+mn-ea"/>
                <a:cs typeface="+mn-cs"/>
              </a:rPr>
              <a:t>Yhteys asetetun toimielimen toimintaan sekä Tiedonhallintalautakunnan toimintaan: tarkennetaan matkan varrella</a:t>
            </a:r>
          </a:p>
        </p:txBody>
      </p:sp>
      <p:sp>
        <p:nvSpPr>
          <p:cNvPr id="7" name="Suorakulmio 6">
            <a:extLst>
              <a:ext uri="{FF2B5EF4-FFF2-40B4-BE49-F238E27FC236}">
                <a16:creationId xmlns:a16="http://schemas.microsoft.com/office/drawing/2014/main" id="{5097AE8D-3B09-494D-814E-2D8A4003D8FF}"/>
              </a:ext>
            </a:extLst>
          </p:cNvPr>
          <p:cNvSpPr/>
          <p:nvPr/>
        </p:nvSpPr>
        <p:spPr>
          <a:xfrm>
            <a:off x="4824472" y="3939902"/>
            <a:ext cx="4212024" cy="1045672"/>
          </a:xfrm>
          <a:prstGeom prst="rect">
            <a:avLst/>
          </a:prstGeom>
          <a:solidFill>
            <a:schemeClr val="accent3">
              <a:lumMod val="20000"/>
              <a:lumOff val="80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1" i="0" u="none" strike="noStrike" kern="1200" cap="none" spc="0" normalizeH="0" baseline="0" noProof="0" dirty="0">
                <a:ln>
                  <a:noFill/>
                </a:ln>
                <a:solidFill>
                  <a:srgbClr val="FF0000"/>
                </a:solidFill>
                <a:effectLst/>
                <a:uLnTx/>
                <a:uFillTx/>
                <a:latin typeface="Arial"/>
                <a:ea typeface="+mn-ea"/>
                <a:cs typeface="+mn-cs"/>
              </a:rPr>
              <a:t>Toiminta varmistaa osaamisen kehittymisen</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Palveluntuotantoon ja kehittämistyöhön liittyvän substanssiosaamisen levittäminen (esim. jalkautuvien osaamispartioiden organisointi)</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srgbClr val="FF0000"/>
                </a:solidFill>
                <a:effectLst/>
                <a:uLnTx/>
                <a:uFillTx/>
                <a:latin typeface="Arial"/>
                <a:ea typeface="+mn-ea"/>
                <a:cs typeface="+mn-cs"/>
              </a:rPr>
              <a:t>Suunnittelutyön yhteisen kokonaiskuvan rakentaminen </a:t>
            </a:r>
            <a:r>
              <a:rPr kumimoji="0" lang="fi-FI" sz="700" b="0" i="0" u="none" strike="noStrike" kern="1200" cap="none" spc="0" normalizeH="0" baseline="0" noProof="0" dirty="0">
                <a:ln>
                  <a:noFill/>
                </a:ln>
                <a:solidFill>
                  <a:prstClr val="black"/>
                </a:solidFill>
                <a:effectLst/>
                <a:uLnTx/>
                <a:uFillTx/>
                <a:latin typeface="Arial"/>
                <a:ea typeface="+mn-ea"/>
                <a:cs typeface="+mn-cs"/>
              </a:rPr>
              <a:t>(esim. ohjattu verkostotyöskentely tai hyvin fasilitoitu neuvottelukunta ja tarpeen mukaiset työryhmät)</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Mahdollistaa verkostoitumisen ja oppimisympäristöt, jotka ovat avoimia kaikille toimijoille (ml. yritykset, asiakkaat, yhteistyökumppanit)</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fi-FI" sz="700" b="0" i="0" u="none" strike="noStrike" kern="1200" cap="none" spc="0" normalizeH="0" baseline="0" noProof="0" dirty="0">
              <a:ln>
                <a:noFill/>
              </a:ln>
              <a:solidFill>
                <a:prstClr val="black"/>
              </a:solidFill>
              <a:effectLst/>
              <a:uLnTx/>
              <a:uFillTx/>
              <a:latin typeface="Arial"/>
              <a:ea typeface="+mn-ea"/>
              <a:cs typeface="+mn-cs"/>
            </a:endParaRPr>
          </a:p>
        </p:txBody>
      </p:sp>
      <p:sp>
        <p:nvSpPr>
          <p:cNvPr id="8" name="Suorakulmio 7">
            <a:extLst>
              <a:ext uri="{FF2B5EF4-FFF2-40B4-BE49-F238E27FC236}">
                <a16:creationId xmlns:a16="http://schemas.microsoft.com/office/drawing/2014/main" id="{E8A53C43-99C9-4B11-B25E-4CCD17A9D92D}"/>
              </a:ext>
            </a:extLst>
          </p:cNvPr>
          <p:cNvSpPr/>
          <p:nvPr/>
        </p:nvSpPr>
        <p:spPr>
          <a:xfrm>
            <a:off x="87533" y="4000598"/>
            <a:ext cx="4556475" cy="1045672"/>
          </a:xfrm>
          <a:prstGeom prst="rect">
            <a:avLst/>
          </a:prstGeom>
          <a:solidFill>
            <a:schemeClr val="accent3">
              <a:alpha val="50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2" spcCol="0" rtlCol="0" fromWordArt="0" anchor="t"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900" b="0" i="0" u="none" strike="noStrike" kern="1200" cap="none" spc="0" normalizeH="0" baseline="0" noProof="0" dirty="0">
                <a:ln>
                  <a:noFill/>
                </a:ln>
                <a:solidFill>
                  <a:prstClr val="black"/>
                </a:solidFill>
                <a:effectLst/>
                <a:uLnTx/>
                <a:uFillTx/>
                <a:latin typeface="Arial"/>
                <a:ea typeface="+mn-ea"/>
                <a:cs typeface="+mn-cs"/>
              </a:rPr>
              <a:t>Työskentelyllä on </a:t>
            </a:r>
            <a:r>
              <a:rPr kumimoji="0" lang="fi-FI" sz="900" b="0" i="0" u="none" strike="noStrike" kern="1200" cap="none" spc="0" normalizeH="0" baseline="0" noProof="0" dirty="0" smtClean="0">
                <a:ln>
                  <a:noFill/>
                </a:ln>
                <a:solidFill>
                  <a:prstClr val="black"/>
                </a:solidFill>
                <a:effectLst/>
                <a:uLnTx/>
                <a:uFillTx/>
                <a:latin typeface="Arial"/>
                <a:ea typeface="+mn-ea"/>
                <a:cs typeface="+mn-cs"/>
              </a:rPr>
              <a:t>koordinaatioryhmä</a:t>
            </a:r>
            <a:r>
              <a:rPr kumimoji="0" lang="fi-FI" sz="900" b="0" i="0" u="none" strike="noStrike" kern="1200" cap="none" spc="0" normalizeH="0" baseline="0" noProof="0" dirty="0" smtClean="0">
                <a:ln>
                  <a:noFill/>
                </a:ln>
                <a:solidFill>
                  <a:srgbClr val="FF0000"/>
                </a:solidFill>
                <a:effectLst/>
                <a:uLnTx/>
                <a:uFillTx/>
                <a:latin typeface="Arial"/>
                <a:ea typeface="+mn-ea"/>
                <a:cs typeface="+mn-cs"/>
              </a:rPr>
              <a:t>, </a:t>
            </a:r>
            <a:r>
              <a:rPr kumimoji="0" lang="fi-FI" sz="900" b="0" i="0" u="none" strike="noStrike" kern="1200" cap="none" spc="0" normalizeH="0" baseline="0" noProof="0" dirty="0">
                <a:ln>
                  <a:noFill/>
                </a:ln>
                <a:solidFill>
                  <a:srgbClr val="FF0000"/>
                </a:solidFill>
                <a:effectLst/>
                <a:uLnTx/>
                <a:uFillTx/>
                <a:latin typeface="Arial"/>
                <a:ea typeface="+mn-ea"/>
                <a:cs typeface="+mn-cs"/>
              </a:rPr>
              <a:t>joka tukee toimintaa, viestii avoimesti. Koordinoija on kontaktipiste verkostoille</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900" b="0" i="0" u="none" strike="noStrike" kern="1200" cap="none" spc="0" normalizeH="0" baseline="0" noProof="0" dirty="0">
                <a:ln>
                  <a:noFill/>
                </a:ln>
                <a:solidFill>
                  <a:prstClr val="black"/>
                </a:solidFill>
                <a:effectLst/>
                <a:uLnTx/>
                <a:uFillTx/>
                <a:latin typeface="Arial"/>
                <a:ea typeface="+mn-ea"/>
                <a:cs typeface="+mn-cs"/>
              </a:rPr>
              <a:t>Työskentelyllä on selkeä vuosikello ja </a:t>
            </a:r>
            <a:r>
              <a:rPr kumimoji="0" lang="fi-FI" sz="900" b="0" i="0" u="none" strike="noStrike" kern="1200" cap="none" spc="0" normalizeH="0" baseline="0" noProof="0" dirty="0">
                <a:ln>
                  <a:noFill/>
                </a:ln>
                <a:solidFill>
                  <a:srgbClr val="FF0000"/>
                </a:solidFill>
                <a:effectLst/>
                <a:uLnTx/>
                <a:uFillTx/>
                <a:latin typeface="Arial"/>
                <a:ea typeface="+mn-ea"/>
                <a:cs typeface="+mn-cs"/>
              </a:rPr>
              <a:t>osallistumista helpottava aikataulutus</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900" b="0" i="0" u="none" strike="noStrike" kern="1200" cap="none" spc="0" normalizeH="0" baseline="0" noProof="0" dirty="0">
                <a:ln>
                  <a:noFill/>
                </a:ln>
                <a:solidFill>
                  <a:prstClr val="black"/>
                </a:solidFill>
                <a:effectLst/>
                <a:uLnTx/>
                <a:uFillTx/>
                <a:latin typeface="Arial"/>
                <a:ea typeface="+mn-ea"/>
                <a:cs typeface="+mn-cs"/>
              </a:rPr>
              <a:t>Fasilitoidaan keskusteluja ja työpajoja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900" b="0" i="0" u="none" strike="noStrike" kern="1200" cap="none" spc="0" normalizeH="0" baseline="0" noProof="0" dirty="0">
                <a:ln>
                  <a:noFill/>
                </a:ln>
                <a:solidFill>
                  <a:prstClr val="black"/>
                </a:solidFill>
                <a:effectLst/>
                <a:uLnTx/>
                <a:uFillTx/>
                <a:latin typeface="Arial"/>
                <a:ea typeface="+mn-ea"/>
                <a:cs typeface="+mn-cs"/>
              </a:rPr>
              <a:t>Organisoidaan osaamispartiot tukemaan päätöksentekoa ja palveluntuotantoa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900" b="0" i="0" u="none" strike="noStrike" kern="1200" cap="none" spc="0" normalizeH="0" baseline="0" noProof="0" dirty="0">
                <a:ln>
                  <a:noFill/>
                </a:ln>
                <a:solidFill>
                  <a:srgbClr val="FF0000"/>
                </a:solidFill>
                <a:effectLst/>
                <a:uLnTx/>
                <a:uFillTx/>
                <a:latin typeface="Arial"/>
                <a:ea typeface="+mn-ea"/>
                <a:cs typeface="+mn-cs"/>
              </a:rPr>
              <a:t>Yhteistyön toimivuutta ja vaikuttavuutta arvioidaan ja uudistetaan yhdessä jatkuvasti</a:t>
            </a:r>
          </a:p>
        </p:txBody>
      </p:sp>
      <p:sp>
        <p:nvSpPr>
          <p:cNvPr id="9" name="Tekstiruutu 8">
            <a:extLst>
              <a:ext uri="{FF2B5EF4-FFF2-40B4-BE49-F238E27FC236}">
                <a16:creationId xmlns:a16="http://schemas.microsoft.com/office/drawing/2014/main" id="{E7DACFBE-D75D-4D2F-9812-FEE955C06DC7}"/>
              </a:ext>
            </a:extLst>
          </p:cNvPr>
          <p:cNvSpPr txBox="1"/>
          <p:nvPr/>
        </p:nvSpPr>
        <p:spPr>
          <a:xfrm>
            <a:off x="-5690" y="627534"/>
            <a:ext cx="280831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50" b="1" i="0" u="none" strike="noStrike" kern="1200" cap="none" spc="0" normalizeH="0" baseline="0" noProof="0" dirty="0">
                <a:ln>
                  <a:noFill/>
                </a:ln>
                <a:solidFill>
                  <a:prstClr val="black"/>
                </a:solidFill>
                <a:effectLst/>
                <a:uLnTx/>
                <a:uFillTx/>
                <a:latin typeface="Arial"/>
                <a:ea typeface="+mn-ea"/>
                <a:cs typeface="+mn-cs"/>
              </a:rPr>
              <a:t>Yhteistyön tavoite ja rooli</a:t>
            </a:r>
          </a:p>
        </p:txBody>
      </p:sp>
      <p:sp>
        <p:nvSpPr>
          <p:cNvPr id="10" name="Tekstiruutu 9">
            <a:extLst>
              <a:ext uri="{FF2B5EF4-FFF2-40B4-BE49-F238E27FC236}">
                <a16:creationId xmlns:a16="http://schemas.microsoft.com/office/drawing/2014/main" id="{9048218B-E42D-461A-97B0-F71E6D63F1D1}"/>
              </a:ext>
            </a:extLst>
          </p:cNvPr>
          <p:cNvSpPr txBox="1"/>
          <p:nvPr/>
        </p:nvSpPr>
        <p:spPr>
          <a:xfrm>
            <a:off x="2442582" y="627534"/>
            <a:ext cx="280831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50" b="1" i="0" u="none" strike="noStrike" kern="1200" cap="none" spc="0" normalizeH="0" baseline="0" noProof="0" dirty="0">
                <a:ln>
                  <a:noFill/>
                </a:ln>
                <a:solidFill>
                  <a:prstClr val="black"/>
                </a:solidFill>
                <a:effectLst/>
                <a:uLnTx/>
                <a:uFillTx/>
                <a:latin typeface="Arial"/>
                <a:ea typeface="+mn-ea"/>
                <a:cs typeface="+mn-cs"/>
              </a:rPr>
              <a:t>Yhteistyön tuotokset</a:t>
            </a:r>
          </a:p>
        </p:txBody>
      </p:sp>
      <p:sp>
        <p:nvSpPr>
          <p:cNvPr id="11" name="Tekstiruutu 10">
            <a:extLst>
              <a:ext uri="{FF2B5EF4-FFF2-40B4-BE49-F238E27FC236}">
                <a16:creationId xmlns:a16="http://schemas.microsoft.com/office/drawing/2014/main" id="{5C30CB3A-3B5D-4845-AE6C-52E56FB088C1}"/>
              </a:ext>
            </a:extLst>
          </p:cNvPr>
          <p:cNvSpPr txBox="1"/>
          <p:nvPr/>
        </p:nvSpPr>
        <p:spPr>
          <a:xfrm>
            <a:off x="4788024" y="627534"/>
            <a:ext cx="280831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50" b="1" i="0" u="none" strike="noStrike" kern="1200" cap="none" spc="0" normalizeH="0" baseline="0" noProof="0" dirty="0">
                <a:ln>
                  <a:noFill/>
                </a:ln>
                <a:solidFill>
                  <a:prstClr val="black"/>
                </a:solidFill>
                <a:effectLst/>
                <a:uLnTx/>
                <a:uFillTx/>
                <a:latin typeface="Arial"/>
                <a:ea typeface="+mn-ea"/>
                <a:cs typeface="+mn-cs"/>
              </a:rPr>
              <a:t>Yhteistyön välineet ja toimintatavat</a:t>
            </a:r>
          </a:p>
        </p:txBody>
      </p:sp>
      <p:sp>
        <p:nvSpPr>
          <p:cNvPr id="12" name="Tekstiruutu 11">
            <a:extLst>
              <a:ext uri="{FF2B5EF4-FFF2-40B4-BE49-F238E27FC236}">
                <a16:creationId xmlns:a16="http://schemas.microsoft.com/office/drawing/2014/main" id="{F4A10914-83C8-48E7-A454-9EBBDA07A654}"/>
              </a:ext>
            </a:extLst>
          </p:cNvPr>
          <p:cNvSpPr txBox="1"/>
          <p:nvPr/>
        </p:nvSpPr>
        <p:spPr>
          <a:xfrm>
            <a:off x="56044" y="3765063"/>
            <a:ext cx="4824536"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50" b="1" i="0" u="none" strike="noStrike" kern="1200" cap="none" spc="0" normalizeH="0" baseline="0" noProof="0" dirty="0">
                <a:ln>
                  <a:noFill/>
                </a:ln>
                <a:solidFill>
                  <a:prstClr val="black"/>
                </a:solidFill>
                <a:effectLst/>
                <a:uLnTx/>
                <a:uFillTx/>
                <a:latin typeface="Arial"/>
                <a:ea typeface="+mn-ea"/>
                <a:cs typeface="+mn-cs"/>
              </a:rPr>
              <a:t>Yhteistyön koordinointi, arviointi ja kehittäminen</a:t>
            </a:r>
          </a:p>
        </p:txBody>
      </p:sp>
      <p:sp>
        <p:nvSpPr>
          <p:cNvPr id="13" name="Suorakulmio 12">
            <a:extLst>
              <a:ext uri="{FF2B5EF4-FFF2-40B4-BE49-F238E27FC236}">
                <a16:creationId xmlns:a16="http://schemas.microsoft.com/office/drawing/2014/main" id="{2A5DDC82-B3B1-43B9-8871-9B173E93B70B}"/>
              </a:ext>
            </a:extLst>
          </p:cNvPr>
          <p:cNvSpPr/>
          <p:nvPr/>
        </p:nvSpPr>
        <p:spPr>
          <a:xfrm>
            <a:off x="4824471" y="859925"/>
            <a:ext cx="2129418" cy="3008490"/>
          </a:xfrm>
          <a:prstGeom prst="rect">
            <a:avLst/>
          </a:prstGeom>
          <a:solidFill>
            <a:schemeClr val="accent3">
              <a:lumMod val="20000"/>
              <a:lumOff val="80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1" i="0" u="none" strike="noStrike" kern="1200" cap="none" spc="0" normalizeH="0" baseline="0" noProof="0" dirty="0">
                <a:ln>
                  <a:noFill/>
                </a:ln>
                <a:solidFill>
                  <a:prstClr val="black"/>
                </a:solidFill>
                <a:effectLst/>
                <a:uLnTx/>
                <a:uFillTx/>
                <a:latin typeface="Arial"/>
                <a:ea typeface="+mn-ea"/>
                <a:cs typeface="+mn-cs"/>
              </a:rPr>
              <a:t>Yhteistyön vahvistaminen toiminnan suunnittelu- ja toteutusprosessin eri vaiheissa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Jatkuva yhteinen visio- ja tavoitesuunnitteluprosessi, jossa muodostetaan yhteisiä painotuksia </a:t>
            </a:r>
            <a:r>
              <a:rPr kumimoji="0" lang="fi-FI" sz="700" b="0" i="0" u="none" strike="noStrike" kern="1200" cap="none" spc="0" normalizeH="0" baseline="0" noProof="0" dirty="0">
                <a:ln>
                  <a:noFill/>
                </a:ln>
                <a:solidFill>
                  <a:schemeClr val="accent6"/>
                </a:solidFill>
                <a:effectLst/>
                <a:uLnTx/>
                <a:uFillTx/>
                <a:latin typeface="Arial"/>
                <a:ea typeface="+mn-ea"/>
                <a:cs typeface="+mn-cs"/>
              </a:rPr>
              <a:t>ja tehdään keskinäistä työnjakoa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Yhteinen vuosikello (hallitusohjelman, </a:t>
            </a:r>
            <a:r>
              <a:rPr kumimoji="0" lang="fi-FI" sz="700" b="0" i="0" u="none" strike="noStrike" kern="1200" cap="none" spc="0" normalizeH="0" baseline="0" noProof="0" dirty="0" err="1">
                <a:ln>
                  <a:noFill/>
                </a:ln>
                <a:solidFill>
                  <a:prstClr val="black"/>
                </a:solidFill>
                <a:effectLst/>
                <a:uLnTx/>
                <a:uFillTx/>
                <a:latin typeface="Arial"/>
                <a:ea typeface="+mn-ea"/>
                <a:cs typeface="+mn-cs"/>
              </a:rPr>
              <a:t>tts</a:t>
            </a:r>
            <a:r>
              <a:rPr kumimoji="0" lang="fi-FI" sz="700" b="0" i="0" u="none" strike="noStrike" kern="1200" cap="none" spc="0" normalizeH="0" baseline="0" noProof="0" dirty="0">
                <a:ln>
                  <a:noFill/>
                </a:ln>
                <a:solidFill>
                  <a:prstClr val="black"/>
                </a:solidFill>
                <a:effectLst/>
                <a:uLnTx/>
                <a:uFillTx/>
                <a:latin typeface="Arial"/>
                <a:ea typeface="+mn-ea"/>
                <a:cs typeface="+mn-cs"/>
              </a:rPr>
              <a:t>, toimialojen ja yhteistyöryhmien vuosikellojen yhteensovittaminen)</a:t>
            </a:r>
          </a:p>
          <a:p>
            <a:pPr marL="171450" indent="-171450">
              <a:spcAft>
                <a:spcPts val="300"/>
              </a:spcAft>
              <a:buFont typeface="Arial" panose="020B0604020202020204" pitchFamily="34" charset="0"/>
              <a:buChar char="•"/>
            </a:pPr>
            <a:r>
              <a:rPr lang="fi-FI" sz="700" dirty="0">
                <a:solidFill>
                  <a:srgbClr val="FF0000"/>
                </a:solidFill>
              </a:rPr>
              <a:t>Syötteiden kerääminen uusista ratkaisuista ja toteutustavoista innovaatioiden pohjaksi</a:t>
            </a:r>
          </a:p>
          <a:p>
            <a:pPr marL="171450" indent="-171450">
              <a:spcAft>
                <a:spcPts val="300"/>
              </a:spcAft>
              <a:buFont typeface="Arial" panose="020B0604020202020204" pitchFamily="34" charset="0"/>
              <a:buChar char="•"/>
            </a:pPr>
            <a:r>
              <a:rPr lang="fi-FI" sz="700" dirty="0">
                <a:solidFill>
                  <a:prstClr val="black"/>
                </a:solidFill>
              </a:rPr>
              <a:t>Hankkeiden ja kehittämisohjelmien kokonaisohjaus fasilitoidusti. </a:t>
            </a:r>
            <a:r>
              <a:rPr kumimoji="0" lang="fi-FI" sz="700" b="0" i="0" u="none" strike="noStrike" kern="1200" cap="none" spc="0" normalizeH="0" baseline="0" noProof="0" dirty="0">
                <a:ln>
                  <a:noFill/>
                </a:ln>
                <a:solidFill>
                  <a:prstClr val="black"/>
                </a:solidFill>
                <a:effectLst/>
                <a:uLnTx/>
                <a:uFillTx/>
                <a:latin typeface="Arial"/>
                <a:ea typeface="+mn-ea"/>
                <a:cs typeface="+mn-cs"/>
              </a:rPr>
              <a:t>Vaikka jokainen vastaakin omasta kehittämistyöstään, hankkeiden kokonaisohjaukseen osallistuminen voisi olla edellytys hankerahoituksen saamiselle</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Hankkeiden ja kehittyvän palvelutoiminnan kustannusvaikutusten ennakointi ja seuranta yhdessä</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Vaikuttavuuden arvioinnin perusteiden tuottaminen</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fi-FI" sz="800" dirty="0">
                <a:solidFill>
                  <a:srgbClr val="FF0000"/>
                </a:solidFill>
                <a:latin typeface="Arial"/>
              </a:rPr>
              <a:t>Riittävä valtion rahoitus toimintaan</a:t>
            </a:r>
            <a:endParaRPr kumimoji="0" lang="fi-FI" sz="700" i="0" u="none" strike="noStrike" kern="1200" cap="none" spc="0" normalizeH="0" baseline="0" noProof="0" dirty="0">
              <a:ln>
                <a:noFill/>
              </a:ln>
              <a:solidFill>
                <a:srgbClr val="FF0000"/>
              </a:solidFill>
              <a:effectLst/>
              <a:uLnTx/>
              <a:uFillTx/>
              <a:latin typeface="Arial"/>
            </a:endParaRPr>
          </a:p>
        </p:txBody>
      </p:sp>
      <p:sp>
        <p:nvSpPr>
          <p:cNvPr id="14" name="Suorakulmio 13">
            <a:extLst>
              <a:ext uri="{FF2B5EF4-FFF2-40B4-BE49-F238E27FC236}">
                <a16:creationId xmlns:a16="http://schemas.microsoft.com/office/drawing/2014/main" id="{FC36E6E5-8C75-46D0-B237-77C24918E472}"/>
              </a:ext>
            </a:extLst>
          </p:cNvPr>
          <p:cNvSpPr/>
          <p:nvPr/>
        </p:nvSpPr>
        <p:spPr>
          <a:xfrm>
            <a:off x="7027524" y="856308"/>
            <a:ext cx="2008972" cy="3008491"/>
          </a:xfrm>
          <a:prstGeom prst="rect">
            <a:avLst/>
          </a:prstGeom>
          <a:solidFill>
            <a:schemeClr val="accent3">
              <a:lumMod val="20000"/>
              <a:lumOff val="80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1" i="0" u="none" strike="noStrike" kern="1200" cap="none" spc="0" normalizeH="0" baseline="0" noProof="0" dirty="0">
                <a:ln>
                  <a:noFill/>
                </a:ln>
                <a:solidFill>
                  <a:prstClr val="black"/>
                </a:solidFill>
                <a:effectLst/>
                <a:uLnTx/>
                <a:uFillTx/>
                <a:latin typeface="Arial"/>
                <a:ea typeface="+mn-ea"/>
                <a:cs typeface="+mn-cs"/>
              </a:rPr>
              <a:t>Toiminta on siiloja purkavaa </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Toimialojen ja virastojen välisen yhteistyön rakentaminen tietoalueiden, ilmiöiden, palveluekosysteemien ja asiakastarpeiden mukaisesti. </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Tehtävänä tuoda kaikkien toimijoiden näkökulmat yhteen varmistaen, että mukana yhteistyössä ovat valtionhallinnon toimijat, kunnat ja aluetoimijat sekä julkinen hallinto kokonaisuutena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Eri tasoilla (GOV, KA, </a:t>
            </a:r>
            <a:r>
              <a:rPr kumimoji="0" lang="fi-FI" sz="700" b="0" i="0" u="none" strike="noStrike" kern="1200" cap="none" spc="0" normalizeH="0" baseline="0" noProof="0" dirty="0" err="1">
                <a:ln>
                  <a:noFill/>
                </a:ln>
                <a:solidFill>
                  <a:prstClr val="black"/>
                </a:solidFill>
                <a:effectLst/>
                <a:uLnTx/>
                <a:uFillTx/>
                <a:latin typeface="Arial"/>
                <a:ea typeface="+mn-ea"/>
                <a:cs typeface="+mn-cs"/>
              </a:rPr>
              <a:t>titu</a:t>
            </a:r>
            <a:r>
              <a:rPr kumimoji="0" lang="fi-FI" sz="700" b="0" i="0" u="none" strike="noStrike" kern="1200" cap="none" spc="0" normalizeH="0" baseline="0" noProof="0" dirty="0">
                <a:ln>
                  <a:noFill/>
                </a:ln>
                <a:solidFill>
                  <a:prstClr val="black"/>
                </a:solidFill>
                <a:effectLst/>
                <a:uLnTx/>
                <a:uFillTx/>
                <a:latin typeface="Arial"/>
                <a:ea typeface="+mn-ea"/>
                <a:cs typeface="+mn-cs"/>
              </a:rPr>
              <a:t>, kehittäminen, palvelutoiminta) toimivien asetettujen yhteistyöryhmien keskinäisen yhteistyön vahvistaminen (toiminnan kerroksellisuus)</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Valmistelutyö tietoalueiden, ilmiöiden, palveluekosysteemien ja asiakastarpeiden mukaisissa asiantuntijaryhmissä</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Valmistelutyön tuotokset viedään kokoavaan käsittelyyn</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Osallistuu hallitusohjelman valmisteluun ja toteutukseen jatkuvasti</a:t>
            </a:r>
          </a:p>
        </p:txBody>
      </p:sp>
    </p:spTree>
    <p:extLst>
      <p:ext uri="{BB962C8B-B14F-4D97-AF65-F5344CB8AC3E}">
        <p14:creationId xmlns:p14="http://schemas.microsoft.com/office/powerpoint/2010/main" val="9671911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Ellipsi 21">
            <a:extLst>
              <a:ext uri="{FF2B5EF4-FFF2-40B4-BE49-F238E27FC236}">
                <a16:creationId xmlns:a16="http://schemas.microsoft.com/office/drawing/2014/main" id="{B26FC1BD-2998-4C4D-A017-F67456ED1424}"/>
              </a:ext>
            </a:extLst>
          </p:cNvPr>
          <p:cNvSpPr/>
          <p:nvPr/>
        </p:nvSpPr>
        <p:spPr>
          <a:xfrm>
            <a:off x="1126070" y="1131590"/>
            <a:ext cx="3930739" cy="3213561"/>
          </a:xfrm>
          <a:prstGeom prst="ellipse">
            <a:avLst/>
          </a:prstGeom>
          <a:solidFill>
            <a:schemeClr val="tx2">
              <a:lumMod val="20000"/>
              <a:lumOff val="80000"/>
            </a:schemeClr>
          </a:solidFill>
          <a:ln w="9525">
            <a:prstDash val="dash"/>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 name="Otsikko 1">
            <a:extLst>
              <a:ext uri="{FF2B5EF4-FFF2-40B4-BE49-F238E27FC236}">
                <a16:creationId xmlns:a16="http://schemas.microsoft.com/office/drawing/2014/main" id="{11246110-809E-4F5A-A388-E162098B55BE}"/>
              </a:ext>
            </a:extLst>
          </p:cNvPr>
          <p:cNvSpPr>
            <a:spLocks noGrp="1"/>
          </p:cNvSpPr>
          <p:nvPr>
            <p:ph type="title"/>
          </p:nvPr>
        </p:nvSpPr>
        <p:spPr>
          <a:xfrm>
            <a:off x="503992" y="108859"/>
            <a:ext cx="7884432" cy="619506"/>
          </a:xfrm>
        </p:spPr>
        <p:txBody>
          <a:bodyPr>
            <a:normAutofit/>
          </a:bodyPr>
          <a:lstStyle/>
          <a:p>
            <a:r>
              <a:rPr lang="fi-FI" dirty="0"/>
              <a:t>Verkostojen fasilitoinnin toimintatapa (kokeiluversio)</a:t>
            </a:r>
          </a:p>
        </p:txBody>
      </p:sp>
      <p:sp>
        <p:nvSpPr>
          <p:cNvPr id="4" name="Dian numeron paikkamerkki 3">
            <a:extLst>
              <a:ext uri="{FF2B5EF4-FFF2-40B4-BE49-F238E27FC236}">
                <a16:creationId xmlns:a16="http://schemas.microsoft.com/office/drawing/2014/main" id="{DE0322D8-58F0-49C2-B0AF-AC1C868745EB}"/>
              </a:ext>
            </a:extLst>
          </p:cNvPr>
          <p:cNvSpPr>
            <a:spLocks noGrp="1"/>
          </p:cNvSpPr>
          <p:nvPr>
            <p:ph type="sldNum" sz="quarter" idx="12"/>
          </p:nvPr>
        </p:nvSpPr>
        <p:spPr/>
        <p:txBody>
          <a:bodyPr/>
          <a:lstStyle/>
          <a:p>
            <a:fld id="{52D72BAF-8CDA-4878-B74D-CAA2BE485765}" type="slidenum">
              <a:rPr lang="fi-FI" smtClean="0"/>
              <a:t>25</a:t>
            </a:fld>
            <a:endParaRPr lang="fi-FI"/>
          </a:p>
        </p:txBody>
      </p:sp>
      <p:sp>
        <p:nvSpPr>
          <p:cNvPr id="10" name="Ellipsi 9">
            <a:extLst>
              <a:ext uri="{FF2B5EF4-FFF2-40B4-BE49-F238E27FC236}">
                <a16:creationId xmlns:a16="http://schemas.microsoft.com/office/drawing/2014/main" id="{821FA359-6458-4E16-95ED-BE221F292872}"/>
              </a:ext>
            </a:extLst>
          </p:cNvPr>
          <p:cNvSpPr/>
          <p:nvPr/>
        </p:nvSpPr>
        <p:spPr>
          <a:xfrm>
            <a:off x="3539974" y="1022171"/>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tapaaminen</a:t>
            </a:r>
          </a:p>
        </p:txBody>
      </p:sp>
      <p:sp>
        <p:nvSpPr>
          <p:cNvPr id="11" name="Ellipsi 10">
            <a:extLst>
              <a:ext uri="{FF2B5EF4-FFF2-40B4-BE49-F238E27FC236}">
                <a16:creationId xmlns:a16="http://schemas.microsoft.com/office/drawing/2014/main" id="{DF7BE86C-93C6-4A88-A82A-E5E906BD6213}"/>
              </a:ext>
            </a:extLst>
          </p:cNvPr>
          <p:cNvSpPr/>
          <p:nvPr/>
        </p:nvSpPr>
        <p:spPr>
          <a:xfrm>
            <a:off x="1478856" y="1126884"/>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tapaaminen</a:t>
            </a:r>
          </a:p>
        </p:txBody>
      </p:sp>
      <p:sp>
        <p:nvSpPr>
          <p:cNvPr id="12" name="Ellipsi 11">
            <a:extLst>
              <a:ext uri="{FF2B5EF4-FFF2-40B4-BE49-F238E27FC236}">
                <a16:creationId xmlns:a16="http://schemas.microsoft.com/office/drawing/2014/main" id="{68D14904-A332-4E48-9AB3-8F17D83C8A29}"/>
              </a:ext>
            </a:extLst>
          </p:cNvPr>
          <p:cNvSpPr/>
          <p:nvPr/>
        </p:nvSpPr>
        <p:spPr>
          <a:xfrm>
            <a:off x="4353723" y="3193324"/>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Kokonaiskuva</a:t>
            </a:r>
          </a:p>
          <a:p>
            <a:pPr algn="ctr"/>
            <a:r>
              <a:rPr lang="fi-FI" sz="1050" dirty="0"/>
              <a:t>-ryhmä (Ka)</a:t>
            </a:r>
          </a:p>
        </p:txBody>
      </p:sp>
      <p:sp>
        <p:nvSpPr>
          <p:cNvPr id="13" name="Ellipsi 12">
            <a:extLst>
              <a:ext uri="{FF2B5EF4-FFF2-40B4-BE49-F238E27FC236}">
                <a16:creationId xmlns:a16="http://schemas.microsoft.com/office/drawing/2014/main" id="{D44E82F5-34C9-4CE8-9A06-E08F645E42D2}"/>
              </a:ext>
            </a:extLst>
          </p:cNvPr>
          <p:cNvSpPr/>
          <p:nvPr/>
        </p:nvSpPr>
        <p:spPr>
          <a:xfrm>
            <a:off x="816397" y="170240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ryhmä</a:t>
            </a:r>
          </a:p>
        </p:txBody>
      </p:sp>
      <p:sp>
        <p:nvSpPr>
          <p:cNvPr id="14" name="Ellipsi 13">
            <a:extLst>
              <a:ext uri="{FF2B5EF4-FFF2-40B4-BE49-F238E27FC236}">
                <a16:creationId xmlns:a16="http://schemas.microsoft.com/office/drawing/2014/main" id="{44674965-8F3B-4EC2-8372-EC6564AF5319}"/>
              </a:ext>
            </a:extLst>
          </p:cNvPr>
          <p:cNvSpPr/>
          <p:nvPr/>
        </p:nvSpPr>
        <p:spPr>
          <a:xfrm>
            <a:off x="4353723" y="1569796"/>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ryhmä</a:t>
            </a:r>
          </a:p>
        </p:txBody>
      </p:sp>
      <p:sp>
        <p:nvSpPr>
          <p:cNvPr id="15" name="Ellipsi 14">
            <a:extLst>
              <a:ext uri="{FF2B5EF4-FFF2-40B4-BE49-F238E27FC236}">
                <a16:creationId xmlns:a16="http://schemas.microsoft.com/office/drawing/2014/main" id="{50798763-BF01-4F54-A4CE-EE58BC8D3B8A}"/>
              </a:ext>
            </a:extLst>
          </p:cNvPr>
          <p:cNvSpPr/>
          <p:nvPr/>
        </p:nvSpPr>
        <p:spPr>
          <a:xfrm>
            <a:off x="2464521" y="873005"/>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Kokonaiskuva</a:t>
            </a:r>
          </a:p>
          <a:p>
            <a:pPr algn="ctr"/>
            <a:r>
              <a:rPr lang="fi-FI" sz="1050" dirty="0"/>
              <a:t>-ryhmä (</a:t>
            </a:r>
            <a:r>
              <a:rPr lang="fi-FI" sz="1050" dirty="0" err="1"/>
              <a:t>Gov</a:t>
            </a:r>
            <a:r>
              <a:rPr lang="fi-FI" sz="1050" dirty="0"/>
              <a:t>)</a:t>
            </a:r>
          </a:p>
        </p:txBody>
      </p:sp>
      <p:sp>
        <p:nvSpPr>
          <p:cNvPr id="16" name="Ellipsi 15">
            <a:extLst>
              <a:ext uri="{FF2B5EF4-FFF2-40B4-BE49-F238E27FC236}">
                <a16:creationId xmlns:a16="http://schemas.microsoft.com/office/drawing/2014/main" id="{44C9D38F-D1BE-4E18-A62F-0E9BF03C710F}"/>
              </a:ext>
            </a:extLst>
          </p:cNvPr>
          <p:cNvSpPr/>
          <p:nvPr/>
        </p:nvSpPr>
        <p:spPr>
          <a:xfrm>
            <a:off x="699592" y="250766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verkosto</a:t>
            </a:r>
          </a:p>
        </p:txBody>
      </p:sp>
      <p:sp>
        <p:nvSpPr>
          <p:cNvPr id="17" name="Ellipsi 16">
            <a:extLst>
              <a:ext uri="{FF2B5EF4-FFF2-40B4-BE49-F238E27FC236}">
                <a16:creationId xmlns:a16="http://schemas.microsoft.com/office/drawing/2014/main" id="{12B582D2-C0CD-4AA1-A4C3-2B5DD48961C0}"/>
              </a:ext>
            </a:extLst>
          </p:cNvPr>
          <p:cNvSpPr/>
          <p:nvPr/>
        </p:nvSpPr>
        <p:spPr>
          <a:xfrm>
            <a:off x="4589780" y="2430339"/>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verkosto</a:t>
            </a:r>
          </a:p>
        </p:txBody>
      </p:sp>
      <p:sp>
        <p:nvSpPr>
          <p:cNvPr id="18" name="Ellipsi 17">
            <a:extLst>
              <a:ext uri="{FF2B5EF4-FFF2-40B4-BE49-F238E27FC236}">
                <a16:creationId xmlns:a16="http://schemas.microsoft.com/office/drawing/2014/main" id="{3DED2107-6E69-44B7-BFED-5E0D0D9D3BA3}"/>
              </a:ext>
            </a:extLst>
          </p:cNvPr>
          <p:cNvSpPr/>
          <p:nvPr/>
        </p:nvSpPr>
        <p:spPr>
          <a:xfrm>
            <a:off x="2786847" y="4003167"/>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ryhmä</a:t>
            </a:r>
          </a:p>
        </p:txBody>
      </p:sp>
      <p:sp>
        <p:nvSpPr>
          <p:cNvPr id="19" name="Ellipsi 18">
            <a:extLst>
              <a:ext uri="{FF2B5EF4-FFF2-40B4-BE49-F238E27FC236}">
                <a16:creationId xmlns:a16="http://schemas.microsoft.com/office/drawing/2014/main" id="{D90CFE25-8D30-4E23-9E1C-C5AAE3B1CBC2}"/>
              </a:ext>
            </a:extLst>
          </p:cNvPr>
          <p:cNvSpPr/>
          <p:nvPr/>
        </p:nvSpPr>
        <p:spPr>
          <a:xfrm>
            <a:off x="978000" y="3337657"/>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Kokonaiskuva</a:t>
            </a:r>
          </a:p>
          <a:p>
            <a:pPr algn="ctr"/>
            <a:r>
              <a:rPr lang="fi-FI" sz="1050" dirty="0"/>
              <a:t>-ryhmä (</a:t>
            </a:r>
            <a:r>
              <a:rPr lang="fi-FI" sz="1050" dirty="0" err="1"/>
              <a:t>Titu</a:t>
            </a:r>
            <a:r>
              <a:rPr lang="fi-FI" sz="1050" dirty="0"/>
              <a:t>)</a:t>
            </a:r>
          </a:p>
        </p:txBody>
      </p:sp>
      <p:sp>
        <p:nvSpPr>
          <p:cNvPr id="20" name="Ellipsi 19">
            <a:extLst>
              <a:ext uri="{FF2B5EF4-FFF2-40B4-BE49-F238E27FC236}">
                <a16:creationId xmlns:a16="http://schemas.microsoft.com/office/drawing/2014/main" id="{DDC7C86A-C94F-4C9F-9A92-9B9CFBDA6A3E}"/>
              </a:ext>
            </a:extLst>
          </p:cNvPr>
          <p:cNvSpPr/>
          <p:nvPr/>
        </p:nvSpPr>
        <p:spPr>
          <a:xfrm>
            <a:off x="1825339" y="3877048"/>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tapaaminen</a:t>
            </a:r>
          </a:p>
        </p:txBody>
      </p:sp>
      <p:sp>
        <p:nvSpPr>
          <p:cNvPr id="21" name="Ellipsi 20">
            <a:extLst>
              <a:ext uri="{FF2B5EF4-FFF2-40B4-BE49-F238E27FC236}">
                <a16:creationId xmlns:a16="http://schemas.microsoft.com/office/drawing/2014/main" id="{90D1DA72-71E6-4895-8566-8BA053C6EFD4}"/>
              </a:ext>
            </a:extLst>
          </p:cNvPr>
          <p:cNvSpPr/>
          <p:nvPr/>
        </p:nvSpPr>
        <p:spPr>
          <a:xfrm>
            <a:off x="3697547" y="384583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verkosto</a:t>
            </a:r>
          </a:p>
        </p:txBody>
      </p:sp>
      <p:cxnSp>
        <p:nvCxnSpPr>
          <p:cNvPr id="24" name="Suora nuoliyhdysviiva 23">
            <a:extLst>
              <a:ext uri="{FF2B5EF4-FFF2-40B4-BE49-F238E27FC236}">
                <a16:creationId xmlns:a16="http://schemas.microsoft.com/office/drawing/2014/main" id="{4562CB25-F7B0-40D6-AEC9-AFDA6961BA4D}"/>
              </a:ext>
            </a:extLst>
          </p:cNvPr>
          <p:cNvCxnSpPr/>
          <p:nvPr/>
        </p:nvCxnSpPr>
        <p:spPr>
          <a:xfrm>
            <a:off x="2968577" y="1635646"/>
            <a:ext cx="0" cy="36004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uora nuoliyhdysviiva 24">
            <a:extLst>
              <a:ext uri="{FF2B5EF4-FFF2-40B4-BE49-F238E27FC236}">
                <a16:creationId xmlns:a16="http://schemas.microsoft.com/office/drawing/2014/main" id="{584CE6B1-33F3-4EA9-AEDC-7CF2C72C3096}"/>
              </a:ext>
            </a:extLst>
          </p:cNvPr>
          <p:cNvCxnSpPr>
            <a:cxnSpLocks/>
          </p:cNvCxnSpPr>
          <p:nvPr/>
        </p:nvCxnSpPr>
        <p:spPr>
          <a:xfrm>
            <a:off x="3906091" y="3028588"/>
            <a:ext cx="430640" cy="26961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uora nuoliyhdysviiva 27">
            <a:extLst>
              <a:ext uri="{FF2B5EF4-FFF2-40B4-BE49-F238E27FC236}">
                <a16:creationId xmlns:a16="http://schemas.microsoft.com/office/drawing/2014/main" id="{B938777B-B280-4193-B0F2-4331CAB990D4}"/>
              </a:ext>
            </a:extLst>
          </p:cNvPr>
          <p:cNvCxnSpPr>
            <a:cxnSpLocks/>
          </p:cNvCxnSpPr>
          <p:nvPr/>
        </p:nvCxnSpPr>
        <p:spPr>
          <a:xfrm>
            <a:off x="3995906" y="2693143"/>
            <a:ext cx="521866"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uora nuoliyhdysviiva 29">
            <a:extLst>
              <a:ext uri="{FF2B5EF4-FFF2-40B4-BE49-F238E27FC236}">
                <a16:creationId xmlns:a16="http://schemas.microsoft.com/office/drawing/2014/main" id="{BD6DC356-35A7-4679-8B54-6630220381B6}"/>
              </a:ext>
            </a:extLst>
          </p:cNvPr>
          <p:cNvCxnSpPr>
            <a:cxnSpLocks/>
          </p:cNvCxnSpPr>
          <p:nvPr/>
        </p:nvCxnSpPr>
        <p:spPr>
          <a:xfrm flipV="1">
            <a:off x="3814865" y="2067694"/>
            <a:ext cx="521866" cy="23189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uora nuoliyhdysviiva 31">
            <a:extLst>
              <a:ext uri="{FF2B5EF4-FFF2-40B4-BE49-F238E27FC236}">
                <a16:creationId xmlns:a16="http://schemas.microsoft.com/office/drawing/2014/main" id="{B70A265A-4DA1-44D4-A913-D0DF92BB990F}"/>
              </a:ext>
            </a:extLst>
          </p:cNvPr>
          <p:cNvCxnSpPr>
            <a:cxnSpLocks/>
          </p:cNvCxnSpPr>
          <p:nvPr/>
        </p:nvCxnSpPr>
        <p:spPr>
          <a:xfrm flipV="1">
            <a:off x="3382815" y="1674144"/>
            <a:ext cx="229168" cy="35661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uora nuoliyhdysviiva 33">
            <a:extLst>
              <a:ext uri="{FF2B5EF4-FFF2-40B4-BE49-F238E27FC236}">
                <a16:creationId xmlns:a16="http://schemas.microsoft.com/office/drawing/2014/main" id="{D8781F67-3212-4082-A2E6-3503ECFF7CAF}"/>
              </a:ext>
            </a:extLst>
          </p:cNvPr>
          <p:cNvCxnSpPr>
            <a:cxnSpLocks/>
          </p:cNvCxnSpPr>
          <p:nvPr/>
        </p:nvCxnSpPr>
        <p:spPr>
          <a:xfrm flipH="1" flipV="1">
            <a:off x="2190841" y="1802716"/>
            <a:ext cx="272985" cy="29753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uora nuoliyhdysviiva 35">
            <a:extLst>
              <a:ext uri="{FF2B5EF4-FFF2-40B4-BE49-F238E27FC236}">
                <a16:creationId xmlns:a16="http://schemas.microsoft.com/office/drawing/2014/main" id="{03ED1515-124D-4B09-917D-EF0CC9765A1E}"/>
              </a:ext>
            </a:extLst>
          </p:cNvPr>
          <p:cNvCxnSpPr>
            <a:cxnSpLocks/>
          </p:cNvCxnSpPr>
          <p:nvPr/>
        </p:nvCxnSpPr>
        <p:spPr>
          <a:xfrm flipH="1" flipV="1">
            <a:off x="1642731" y="2284581"/>
            <a:ext cx="372750" cy="13730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uora nuoliyhdysviiva 37">
            <a:extLst>
              <a:ext uri="{FF2B5EF4-FFF2-40B4-BE49-F238E27FC236}">
                <a16:creationId xmlns:a16="http://schemas.microsoft.com/office/drawing/2014/main" id="{3F32E718-05FE-4BE1-9A4F-54B586DC5219}"/>
              </a:ext>
            </a:extLst>
          </p:cNvPr>
          <p:cNvCxnSpPr>
            <a:cxnSpLocks/>
          </p:cNvCxnSpPr>
          <p:nvPr/>
        </p:nvCxnSpPr>
        <p:spPr>
          <a:xfrm flipH="1">
            <a:off x="1640064" y="2738370"/>
            <a:ext cx="375417" cy="7733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uora nuoliyhdysviiva 39">
            <a:extLst>
              <a:ext uri="{FF2B5EF4-FFF2-40B4-BE49-F238E27FC236}">
                <a16:creationId xmlns:a16="http://schemas.microsoft.com/office/drawing/2014/main" id="{3CFF933B-D545-4BC8-8D1A-4F928FFD6304}"/>
              </a:ext>
            </a:extLst>
          </p:cNvPr>
          <p:cNvCxnSpPr>
            <a:cxnSpLocks/>
          </p:cNvCxnSpPr>
          <p:nvPr/>
        </p:nvCxnSpPr>
        <p:spPr>
          <a:xfrm flipH="1">
            <a:off x="1848362" y="3090976"/>
            <a:ext cx="341623" cy="28668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uora nuoliyhdysviiva 41">
            <a:extLst>
              <a:ext uri="{FF2B5EF4-FFF2-40B4-BE49-F238E27FC236}">
                <a16:creationId xmlns:a16="http://schemas.microsoft.com/office/drawing/2014/main" id="{A779730A-6877-46AB-A150-EAA31516786A}"/>
              </a:ext>
            </a:extLst>
          </p:cNvPr>
          <p:cNvCxnSpPr>
            <a:cxnSpLocks/>
          </p:cNvCxnSpPr>
          <p:nvPr/>
        </p:nvCxnSpPr>
        <p:spPr>
          <a:xfrm flipH="1">
            <a:off x="2411549" y="3348801"/>
            <a:ext cx="158731" cy="43208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 name="Ellipsi 2">
            <a:extLst>
              <a:ext uri="{FF2B5EF4-FFF2-40B4-BE49-F238E27FC236}">
                <a16:creationId xmlns:a16="http://schemas.microsoft.com/office/drawing/2014/main" id="{A05F7B4E-D216-4205-9613-7144E3BD8D6C}"/>
              </a:ext>
            </a:extLst>
          </p:cNvPr>
          <p:cNvSpPr/>
          <p:nvPr/>
        </p:nvSpPr>
        <p:spPr>
          <a:xfrm>
            <a:off x="2087489" y="2096796"/>
            <a:ext cx="1820101" cy="1222903"/>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cxnSp>
        <p:nvCxnSpPr>
          <p:cNvPr id="44" name="Suora nuoliyhdysviiva 43">
            <a:extLst>
              <a:ext uri="{FF2B5EF4-FFF2-40B4-BE49-F238E27FC236}">
                <a16:creationId xmlns:a16="http://schemas.microsoft.com/office/drawing/2014/main" id="{EFB58E54-25B9-433B-8A84-897668AAD450}"/>
              </a:ext>
            </a:extLst>
          </p:cNvPr>
          <p:cNvCxnSpPr>
            <a:cxnSpLocks/>
          </p:cNvCxnSpPr>
          <p:nvPr/>
        </p:nvCxnSpPr>
        <p:spPr>
          <a:xfrm>
            <a:off x="3027208" y="3437858"/>
            <a:ext cx="83143" cy="50204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uora nuoliyhdysviiva 46">
            <a:extLst>
              <a:ext uri="{FF2B5EF4-FFF2-40B4-BE49-F238E27FC236}">
                <a16:creationId xmlns:a16="http://schemas.microsoft.com/office/drawing/2014/main" id="{AE8A2FB9-580D-4939-B064-16B1E82DC79B}"/>
              </a:ext>
            </a:extLst>
          </p:cNvPr>
          <p:cNvCxnSpPr>
            <a:cxnSpLocks/>
          </p:cNvCxnSpPr>
          <p:nvPr/>
        </p:nvCxnSpPr>
        <p:spPr>
          <a:xfrm>
            <a:off x="3596796" y="3411447"/>
            <a:ext cx="270869" cy="40084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6" name="Tekstiruutu 55">
            <a:extLst>
              <a:ext uri="{FF2B5EF4-FFF2-40B4-BE49-F238E27FC236}">
                <a16:creationId xmlns:a16="http://schemas.microsoft.com/office/drawing/2014/main" id="{59D6B7E8-BDAD-403D-9666-0DAAA07E004F}"/>
              </a:ext>
            </a:extLst>
          </p:cNvPr>
          <p:cNvSpPr txBox="1"/>
          <p:nvPr/>
        </p:nvSpPr>
        <p:spPr>
          <a:xfrm>
            <a:off x="5687770" y="1059582"/>
            <a:ext cx="3258014" cy="2677656"/>
          </a:xfrm>
          <a:prstGeom prst="rect">
            <a:avLst/>
          </a:prstGeom>
          <a:noFill/>
        </p:spPr>
        <p:txBody>
          <a:bodyPr wrap="square" rtlCol="0" anchor="t">
            <a:spAutoFit/>
          </a:bodyPr>
          <a:lstStyle/>
          <a:p>
            <a:r>
              <a:rPr lang="fi-FI" sz="1200" b="1" dirty="0">
                <a:solidFill>
                  <a:srgbClr val="FF0000"/>
                </a:solidFill>
              </a:rPr>
              <a:t>Verkostoja </a:t>
            </a:r>
            <a:r>
              <a:rPr lang="fi-FI" sz="1200" b="1" dirty="0" err="1">
                <a:solidFill>
                  <a:srgbClr val="FF0000"/>
                </a:solidFill>
              </a:rPr>
              <a:t>fasilitoiva</a:t>
            </a:r>
            <a:r>
              <a:rPr lang="fi-FI" sz="1200" b="1" dirty="0">
                <a:solidFill>
                  <a:srgbClr val="FF0000"/>
                </a:solidFill>
              </a:rPr>
              <a:t> </a:t>
            </a:r>
            <a:r>
              <a:rPr lang="fi-FI" sz="1200" b="1" dirty="0" smtClean="0">
                <a:solidFill>
                  <a:srgbClr val="FF0000"/>
                </a:solidFill>
              </a:rPr>
              <a:t>koordinaatioryhmä:</a:t>
            </a:r>
            <a:endParaRPr lang="fi-FI" sz="1200" b="1" dirty="0">
              <a:solidFill>
                <a:srgbClr val="FF0000"/>
              </a:solidFill>
            </a:endParaRPr>
          </a:p>
          <a:p>
            <a:pPr marL="285750" indent="-285750">
              <a:buFont typeface="Arial" panose="020B0604020202020204" pitchFamily="34" charset="0"/>
              <a:buChar char="•"/>
            </a:pPr>
            <a:r>
              <a:rPr lang="fi-FI" sz="1200" dirty="0">
                <a:solidFill>
                  <a:srgbClr val="FF0000"/>
                </a:solidFill>
              </a:rPr>
              <a:t>Tehtävänä koordinoida ja fasilitoida toimintaa kokonaisuutena</a:t>
            </a:r>
          </a:p>
          <a:p>
            <a:pPr marL="285750" indent="-285750">
              <a:buFont typeface="Arial" panose="020B0604020202020204" pitchFamily="34" charset="0"/>
              <a:buChar char="•"/>
            </a:pPr>
            <a:r>
              <a:rPr lang="fi-FI" sz="1200" dirty="0">
                <a:solidFill>
                  <a:srgbClr val="FF0000"/>
                </a:solidFill>
              </a:rPr>
              <a:t>Järjestää ja fasilitoi tarpeen mukaisia verkostoja</a:t>
            </a:r>
            <a:endParaRPr lang="fi-FI" sz="1200" dirty="0">
              <a:solidFill>
                <a:srgbClr val="FF0000"/>
              </a:solidFill>
              <a:cs typeface="Arial"/>
            </a:endParaRPr>
          </a:p>
          <a:p>
            <a:pPr marL="285750" indent="-285750">
              <a:buFont typeface="Arial" panose="020B0604020202020204" pitchFamily="34" charset="0"/>
              <a:buChar char="•"/>
            </a:pPr>
            <a:endParaRPr lang="fi-FI" sz="1200" dirty="0"/>
          </a:p>
          <a:p>
            <a:r>
              <a:rPr lang="fi-FI" sz="1200" b="1" dirty="0"/>
              <a:t>Kokonaiskuvaryhmät (</a:t>
            </a:r>
            <a:r>
              <a:rPr lang="fi-FI" sz="1200" b="1" dirty="0" err="1"/>
              <a:t>Gov</a:t>
            </a:r>
            <a:r>
              <a:rPr lang="fi-FI" sz="1200" b="1" dirty="0"/>
              <a:t>, </a:t>
            </a:r>
            <a:r>
              <a:rPr lang="fi-FI" sz="1200" b="1" dirty="0" err="1"/>
              <a:t>Titu</a:t>
            </a:r>
            <a:r>
              <a:rPr lang="fi-FI" sz="1200" b="1" dirty="0"/>
              <a:t>, Ka) </a:t>
            </a:r>
          </a:p>
          <a:p>
            <a:pPr marL="285750" lvl="0" indent="-285750">
              <a:buFont typeface="Arial" panose="020B0604020202020204" pitchFamily="34" charset="0"/>
              <a:buChar char="•"/>
            </a:pPr>
            <a:r>
              <a:rPr lang="fi-FI" sz="1200" dirty="0">
                <a:solidFill>
                  <a:prstClr val="black"/>
                </a:solidFill>
              </a:rPr>
              <a:t>Avoimesti toimivia kutsuttuja työryhmiä</a:t>
            </a:r>
          </a:p>
          <a:p>
            <a:pPr marL="285750" lvl="0" indent="-285750">
              <a:buFont typeface="Arial" panose="020B0604020202020204" pitchFamily="34" charset="0"/>
              <a:buChar char="•"/>
            </a:pPr>
            <a:r>
              <a:rPr lang="fi-FI" sz="1200" dirty="0">
                <a:solidFill>
                  <a:prstClr val="black"/>
                </a:solidFill>
              </a:rPr>
              <a:t>Tuottavat jatkuvasti tarpeenmukaista kokonaiskuvaa </a:t>
            </a:r>
          </a:p>
          <a:p>
            <a:endParaRPr lang="fi-FI" sz="1200" b="1" dirty="0"/>
          </a:p>
          <a:p>
            <a:r>
              <a:rPr lang="fi-FI" sz="1200" b="1" dirty="0"/>
              <a:t>Verkostot, teemaryhmät jne.</a:t>
            </a:r>
          </a:p>
          <a:p>
            <a:pPr marL="285750" indent="-285750">
              <a:buFont typeface="Arial" panose="020B0604020202020204" pitchFamily="34" charset="0"/>
              <a:buChar char="•"/>
            </a:pPr>
            <a:r>
              <a:rPr lang="fi-FI" sz="1200" dirty="0"/>
              <a:t>Tarpeen mukaan kutsuttuja ja/tai avoimesti toimivia verkostomaisia ryhmiä</a:t>
            </a:r>
          </a:p>
        </p:txBody>
      </p:sp>
      <p:sp>
        <p:nvSpPr>
          <p:cNvPr id="5" name="Ellipsi 4">
            <a:extLst>
              <a:ext uri="{FF2B5EF4-FFF2-40B4-BE49-F238E27FC236}">
                <a16:creationId xmlns:a16="http://schemas.microsoft.com/office/drawing/2014/main" id="{8BDEE589-9FF5-4FB7-805E-8BAC3BE008E4}"/>
              </a:ext>
            </a:extLst>
          </p:cNvPr>
          <p:cNvSpPr/>
          <p:nvPr/>
        </p:nvSpPr>
        <p:spPr>
          <a:xfrm>
            <a:off x="2326619" y="2291708"/>
            <a:ext cx="1385887" cy="856106"/>
          </a:xfrm>
          <a:prstGeom prst="ellipse">
            <a:avLst/>
          </a:prstGeom>
          <a:noFill/>
          <a:ln>
            <a:noFill/>
          </a:ln>
        </p:spPr>
        <p:style>
          <a:lnRef idx="0">
            <a:scrgbClr r="0" g="0" b="0"/>
          </a:lnRef>
          <a:fillRef idx="0">
            <a:scrgbClr r="0" g="0" b="0"/>
          </a:fillRef>
          <a:effectRef idx="0">
            <a:scrgbClr r="0" g="0" b="0"/>
          </a:effectRef>
          <a:fontRef idx="minor">
            <a:schemeClr val="dk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600" dirty="0">
                <a:solidFill>
                  <a:schemeClr val="bg1"/>
                </a:solidFill>
              </a:rPr>
              <a:t>Verkostoja</a:t>
            </a:r>
          </a:p>
          <a:p>
            <a:pPr algn="ctr"/>
            <a:r>
              <a:rPr lang="fi-FI" sz="1600" dirty="0">
                <a:solidFill>
                  <a:schemeClr val="bg1"/>
                </a:solidFill>
              </a:rPr>
              <a:t>fasilitoiva</a:t>
            </a:r>
          </a:p>
          <a:p>
            <a:pPr algn="ctr"/>
            <a:r>
              <a:rPr lang="fi-FI" sz="1600" dirty="0" smtClean="0">
                <a:solidFill>
                  <a:schemeClr val="bg1"/>
                </a:solidFill>
              </a:rPr>
              <a:t>koordinaatioryhmä</a:t>
            </a:r>
            <a:endParaRPr lang="fi-FI" sz="1050" dirty="0">
              <a:solidFill>
                <a:schemeClr val="bg1"/>
              </a:solidFill>
            </a:endParaRPr>
          </a:p>
        </p:txBody>
      </p:sp>
    </p:spTree>
    <p:extLst>
      <p:ext uri="{BB962C8B-B14F-4D97-AF65-F5344CB8AC3E}">
        <p14:creationId xmlns:p14="http://schemas.microsoft.com/office/powerpoint/2010/main" val="3001912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3528" y="123478"/>
            <a:ext cx="8568952" cy="518676"/>
          </a:xfrm>
        </p:spPr>
        <p:txBody>
          <a:bodyPr>
            <a:noAutofit/>
          </a:bodyPr>
          <a:lstStyle/>
          <a:p>
            <a:r>
              <a:rPr lang="fi-FI" sz="2400" dirty="0" smtClean="0">
                <a:solidFill>
                  <a:srgbClr val="FF0000"/>
                </a:solidFill>
              </a:rPr>
              <a:t>Koordinaatioryhmä huomioi kokonaisuuden ja siihen liittyvät tasot</a:t>
            </a:r>
            <a:endParaRPr lang="fi-FI" sz="2400" dirty="0">
              <a:solidFill>
                <a:srgbClr val="FF0000"/>
              </a:solidFill>
            </a:endParaRPr>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D72BAF-8CDA-4878-B74D-CAA2BE485765}" type="slidenum">
              <a:rPr kumimoji="0" lang="fi-FI" sz="800" b="0" i="0" u="none" strike="noStrike" kern="1200" cap="none" spc="0" normalizeH="0" baseline="0" noProof="0" smtClean="0">
                <a:ln>
                  <a:noFill/>
                </a:ln>
                <a:solidFill>
                  <a:srgbClr val="304E88"/>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fi-FI" sz="800" b="0" i="0" u="none" strike="noStrike" kern="1200" cap="none" spc="0" normalizeH="0" baseline="0" noProof="0">
              <a:ln>
                <a:noFill/>
              </a:ln>
              <a:solidFill>
                <a:srgbClr val="304E88"/>
              </a:solidFill>
              <a:effectLst/>
              <a:uLnTx/>
              <a:uFillTx/>
              <a:latin typeface="Arial"/>
              <a:ea typeface="+mn-ea"/>
              <a:cs typeface="+mn-cs"/>
            </a:endParaRPr>
          </a:p>
        </p:txBody>
      </p:sp>
      <p:sp>
        <p:nvSpPr>
          <p:cNvPr id="5" name="Suorakulmio 4"/>
          <p:cNvSpPr/>
          <p:nvPr/>
        </p:nvSpPr>
        <p:spPr>
          <a:xfrm>
            <a:off x="1518355" y="1275129"/>
            <a:ext cx="5863747" cy="560505"/>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Suorakulmio 10"/>
          <p:cNvSpPr/>
          <p:nvPr/>
        </p:nvSpPr>
        <p:spPr>
          <a:xfrm>
            <a:off x="1518355" y="1971488"/>
            <a:ext cx="5863747" cy="560505"/>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14" name="Suorakulmio 13"/>
          <p:cNvSpPr/>
          <p:nvPr/>
        </p:nvSpPr>
        <p:spPr>
          <a:xfrm>
            <a:off x="1518355" y="2661417"/>
            <a:ext cx="5863747" cy="560505"/>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15" name="Suorakulmio 14"/>
          <p:cNvSpPr/>
          <p:nvPr/>
        </p:nvSpPr>
        <p:spPr>
          <a:xfrm>
            <a:off x="1518355" y="3351346"/>
            <a:ext cx="5863747" cy="560505"/>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16" name="Suorakulmio 15"/>
          <p:cNvSpPr/>
          <p:nvPr/>
        </p:nvSpPr>
        <p:spPr>
          <a:xfrm>
            <a:off x="1518355" y="4041276"/>
            <a:ext cx="5863747" cy="560505"/>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6" name="Ellipsi 5"/>
          <p:cNvSpPr/>
          <p:nvPr/>
        </p:nvSpPr>
        <p:spPr>
          <a:xfrm>
            <a:off x="1259632" y="1275129"/>
            <a:ext cx="560505" cy="560505"/>
          </a:xfrm>
          <a:prstGeom prst="ellipse">
            <a:avLst/>
          </a:prstGeom>
          <a:solidFill>
            <a:schemeClr val="bg1"/>
          </a:solidFill>
          <a:ln w="571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00" b="0" i="0" u="none" strike="noStrike" kern="1200" cap="none" spc="0" normalizeH="0" baseline="0" noProof="0" dirty="0" err="1">
                <a:ln>
                  <a:noFill/>
                </a:ln>
                <a:solidFill>
                  <a:prstClr val="black"/>
                </a:solidFill>
                <a:effectLst/>
                <a:uLnTx/>
                <a:uFillTx/>
                <a:latin typeface="Arial"/>
                <a:ea typeface="+mn-ea"/>
                <a:cs typeface="+mn-cs"/>
              </a:rPr>
              <a:t>Governance</a:t>
            </a:r>
            <a:endParaRPr kumimoji="0" lang="fi-FI"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8" name="Ellipsi 7"/>
          <p:cNvSpPr/>
          <p:nvPr/>
        </p:nvSpPr>
        <p:spPr>
          <a:xfrm>
            <a:off x="1259632" y="1971488"/>
            <a:ext cx="560505" cy="560505"/>
          </a:xfrm>
          <a:prstGeom prst="ellipse">
            <a:avLst/>
          </a:prstGeom>
          <a:solidFill>
            <a:schemeClr val="bg1"/>
          </a:solidFill>
          <a:ln w="5715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Arial"/>
                <a:ea typeface="+mn-ea"/>
                <a:cs typeface="+mn-cs"/>
              </a:rPr>
              <a:t>KA</a:t>
            </a:r>
          </a:p>
        </p:txBody>
      </p:sp>
      <p:sp>
        <p:nvSpPr>
          <p:cNvPr id="10" name="Ellipsi 9"/>
          <p:cNvSpPr/>
          <p:nvPr/>
        </p:nvSpPr>
        <p:spPr>
          <a:xfrm>
            <a:off x="1129809" y="3085809"/>
            <a:ext cx="560505" cy="560505"/>
          </a:xfrm>
          <a:prstGeom prst="ellipse">
            <a:avLst/>
          </a:prstGeom>
          <a:solidFill>
            <a:schemeClr val="bg1"/>
          </a:solidFill>
          <a:ln w="57150">
            <a:solidFill>
              <a:schemeClr val="accent2">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00" b="0" i="0" u="none" strike="noStrike" kern="1200" cap="none" spc="0" normalizeH="0" baseline="0" noProof="0" dirty="0">
                <a:ln>
                  <a:noFill/>
                </a:ln>
                <a:solidFill>
                  <a:prstClr val="black"/>
                </a:solidFill>
                <a:effectLst/>
                <a:uLnTx/>
                <a:uFillTx/>
                <a:latin typeface="Arial"/>
                <a:ea typeface="+mn-ea"/>
                <a:cs typeface="+mn-cs"/>
              </a:rPr>
              <a:t>Tietoturva</a:t>
            </a:r>
          </a:p>
        </p:txBody>
      </p:sp>
      <p:sp>
        <p:nvSpPr>
          <p:cNvPr id="12" name="Ellipsi 11"/>
          <p:cNvSpPr/>
          <p:nvPr/>
        </p:nvSpPr>
        <p:spPr>
          <a:xfrm>
            <a:off x="741405" y="3563511"/>
            <a:ext cx="560505" cy="560505"/>
          </a:xfrm>
          <a:prstGeom prst="ellipse">
            <a:avLst/>
          </a:prstGeom>
          <a:solidFill>
            <a:schemeClr val="bg1"/>
          </a:solidFill>
          <a:ln w="57150">
            <a:solidFill>
              <a:srgbClr val="FFCC6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00" b="0" i="0" u="none" strike="noStrike" kern="1200" cap="none" spc="0" normalizeH="0" baseline="0" noProof="0" dirty="0">
                <a:ln>
                  <a:noFill/>
                </a:ln>
                <a:solidFill>
                  <a:prstClr val="black"/>
                </a:solidFill>
                <a:effectLst/>
                <a:uLnTx/>
                <a:uFillTx/>
                <a:latin typeface="Arial"/>
                <a:ea typeface="+mn-ea"/>
                <a:cs typeface="+mn-cs"/>
              </a:rPr>
              <a:t>Kehittäminen</a:t>
            </a:r>
          </a:p>
        </p:txBody>
      </p:sp>
      <p:sp>
        <p:nvSpPr>
          <p:cNvPr id="13" name="Ellipsi 12"/>
          <p:cNvSpPr/>
          <p:nvPr/>
        </p:nvSpPr>
        <p:spPr>
          <a:xfrm>
            <a:off x="1363375" y="3660559"/>
            <a:ext cx="560505" cy="560505"/>
          </a:xfrm>
          <a:prstGeom prst="ellipse">
            <a:avLst/>
          </a:prstGeom>
          <a:solidFill>
            <a:schemeClr val="bg1"/>
          </a:solidFill>
          <a:ln w="571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00" b="0" i="0" u="none" strike="noStrike" kern="1200" cap="none" spc="0" normalizeH="0" baseline="0" noProof="0" dirty="0">
                <a:ln>
                  <a:noFill/>
                </a:ln>
                <a:solidFill>
                  <a:prstClr val="black"/>
                </a:solidFill>
                <a:effectLst/>
                <a:uLnTx/>
                <a:uFillTx/>
                <a:latin typeface="Arial"/>
                <a:ea typeface="+mn-ea"/>
                <a:cs typeface="+mn-cs"/>
              </a:rPr>
              <a:t>Palvelujen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00" b="0" i="0" u="none" strike="noStrike" kern="1200" cap="none" spc="0" normalizeH="0" baseline="0" noProof="0" dirty="0">
                <a:ln>
                  <a:noFill/>
                </a:ln>
                <a:solidFill>
                  <a:prstClr val="black"/>
                </a:solidFill>
                <a:effectLst/>
                <a:uLnTx/>
                <a:uFillTx/>
                <a:latin typeface="Arial"/>
                <a:ea typeface="+mn-ea"/>
                <a:cs typeface="+mn-cs"/>
              </a:rPr>
              <a:t>ohjaus</a:t>
            </a:r>
          </a:p>
        </p:txBody>
      </p:sp>
      <p:sp>
        <p:nvSpPr>
          <p:cNvPr id="7" name="Suorakulmio 6"/>
          <p:cNvSpPr/>
          <p:nvPr/>
        </p:nvSpPr>
        <p:spPr>
          <a:xfrm>
            <a:off x="2122043"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prstClr val="white"/>
              </a:solidFill>
              <a:effectLst/>
              <a:uLnTx/>
              <a:uFillTx/>
              <a:latin typeface="Arial"/>
              <a:ea typeface="+mn-ea"/>
              <a:cs typeface="+mn-cs"/>
            </a:endParaRPr>
          </a:p>
        </p:txBody>
      </p:sp>
      <p:sp>
        <p:nvSpPr>
          <p:cNvPr id="17" name="Suorakulmio 16"/>
          <p:cNvSpPr/>
          <p:nvPr/>
        </p:nvSpPr>
        <p:spPr>
          <a:xfrm>
            <a:off x="2639490"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prstClr val="white"/>
              </a:solidFill>
              <a:effectLst/>
              <a:uLnTx/>
              <a:uFillTx/>
              <a:latin typeface="Arial"/>
              <a:ea typeface="+mn-ea"/>
              <a:cs typeface="+mn-cs"/>
            </a:endParaRPr>
          </a:p>
        </p:txBody>
      </p:sp>
      <p:sp>
        <p:nvSpPr>
          <p:cNvPr id="18" name="Suorakulmio 17"/>
          <p:cNvSpPr/>
          <p:nvPr/>
        </p:nvSpPr>
        <p:spPr>
          <a:xfrm>
            <a:off x="3156937"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prstClr val="white"/>
              </a:solidFill>
              <a:effectLst/>
              <a:uLnTx/>
              <a:uFillTx/>
              <a:latin typeface="Arial"/>
              <a:ea typeface="+mn-ea"/>
              <a:cs typeface="+mn-cs"/>
            </a:endParaRPr>
          </a:p>
        </p:txBody>
      </p:sp>
      <p:sp>
        <p:nvSpPr>
          <p:cNvPr id="19" name="Suorakulmio 18"/>
          <p:cNvSpPr/>
          <p:nvPr/>
        </p:nvSpPr>
        <p:spPr>
          <a:xfrm>
            <a:off x="3674384"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prstClr val="white"/>
              </a:solidFill>
              <a:effectLst/>
              <a:uLnTx/>
              <a:uFillTx/>
              <a:latin typeface="Arial"/>
              <a:ea typeface="+mn-ea"/>
              <a:cs typeface="+mn-cs"/>
            </a:endParaRPr>
          </a:p>
        </p:txBody>
      </p:sp>
      <p:sp>
        <p:nvSpPr>
          <p:cNvPr id="20" name="Suorakulmio 19"/>
          <p:cNvSpPr/>
          <p:nvPr/>
        </p:nvSpPr>
        <p:spPr>
          <a:xfrm>
            <a:off x="4191831"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prstClr val="white"/>
              </a:solidFill>
              <a:effectLst/>
              <a:uLnTx/>
              <a:uFillTx/>
              <a:latin typeface="Arial"/>
              <a:ea typeface="+mn-ea"/>
              <a:cs typeface="+mn-cs"/>
            </a:endParaRPr>
          </a:p>
        </p:txBody>
      </p:sp>
      <p:sp>
        <p:nvSpPr>
          <p:cNvPr id="21" name="Suorakulmio 20"/>
          <p:cNvSpPr/>
          <p:nvPr/>
        </p:nvSpPr>
        <p:spPr>
          <a:xfrm>
            <a:off x="4709278"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dirty="0">
              <a:ln>
                <a:noFill/>
              </a:ln>
              <a:solidFill>
                <a:prstClr val="white"/>
              </a:solidFill>
              <a:effectLst/>
              <a:uLnTx/>
              <a:uFillTx/>
              <a:latin typeface="Arial"/>
              <a:ea typeface="+mn-ea"/>
              <a:cs typeface="+mn-cs"/>
            </a:endParaRPr>
          </a:p>
        </p:txBody>
      </p:sp>
      <p:sp>
        <p:nvSpPr>
          <p:cNvPr id="22" name="Suorakulmio 21"/>
          <p:cNvSpPr/>
          <p:nvPr/>
        </p:nvSpPr>
        <p:spPr>
          <a:xfrm>
            <a:off x="5226725"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prstClr val="white"/>
              </a:solidFill>
              <a:effectLst/>
              <a:uLnTx/>
              <a:uFillTx/>
              <a:latin typeface="Arial"/>
              <a:ea typeface="+mn-ea"/>
              <a:cs typeface="+mn-cs"/>
            </a:endParaRPr>
          </a:p>
        </p:txBody>
      </p:sp>
      <p:sp>
        <p:nvSpPr>
          <p:cNvPr id="23" name="Suorakulmio 22"/>
          <p:cNvSpPr/>
          <p:nvPr/>
        </p:nvSpPr>
        <p:spPr>
          <a:xfrm>
            <a:off x="5744172"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prstClr val="white"/>
              </a:solidFill>
              <a:effectLst/>
              <a:uLnTx/>
              <a:uFillTx/>
              <a:latin typeface="Arial"/>
              <a:ea typeface="+mn-ea"/>
              <a:cs typeface="+mn-cs"/>
            </a:endParaRPr>
          </a:p>
        </p:txBody>
      </p:sp>
      <p:sp>
        <p:nvSpPr>
          <p:cNvPr id="24" name="Suorakulmio 23"/>
          <p:cNvSpPr/>
          <p:nvPr/>
        </p:nvSpPr>
        <p:spPr>
          <a:xfrm>
            <a:off x="6261619"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prstClr val="white"/>
              </a:solidFill>
              <a:effectLst/>
              <a:uLnTx/>
              <a:uFillTx/>
              <a:latin typeface="Arial"/>
              <a:ea typeface="+mn-ea"/>
              <a:cs typeface="+mn-cs"/>
            </a:endParaRPr>
          </a:p>
        </p:txBody>
      </p:sp>
      <p:sp>
        <p:nvSpPr>
          <p:cNvPr id="25" name="Suorakulmio 24"/>
          <p:cNvSpPr/>
          <p:nvPr/>
        </p:nvSpPr>
        <p:spPr>
          <a:xfrm>
            <a:off x="6779065"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prstClr val="white"/>
              </a:solidFill>
              <a:effectLst/>
              <a:uLnTx/>
              <a:uFillTx/>
              <a:latin typeface="Arial"/>
              <a:ea typeface="+mn-ea"/>
              <a:cs typeface="+mn-cs"/>
            </a:endParaRPr>
          </a:p>
        </p:txBody>
      </p:sp>
      <p:sp>
        <p:nvSpPr>
          <p:cNvPr id="29" name="Ellipsi 28"/>
          <p:cNvSpPr/>
          <p:nvPr/>
        </p:nvSpPr>
        <p:spPr>
          <a:xfrm>
            <a:off x="2749414" y="1484653"/>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Tietokeko</a:t>
            </a:r>
          </a:p>
        </p:txBody>
      </p:sp>
      <p:sp>
        <p:nvSpPr>
          <p:cNvPr id="30" name="Ellipsi 29"/>
          <p:cNvSpPr/>
          <p:nvPr/>
        </p:nvSpPr>
        <p:spPr>
          <a:xfrm>
            <a:off x="3438352" y="1582417"/>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err="1">
                <a:ln>
                  <a:noFill/>
                </a:ln>
                <a:solidFill>
                  <a:prstClr val="white"/>
                </a:solidFill>
                <a:effectLst/>
                <a:uLnTx/>
                <a:uFillTx/>
                <a:latin typeface="Arial"/>
                <a:ea typeface="+mn-ea"/>
                <a:cs typeface="+mn-cs"/>
              </a:rPr>
              <a:t>Hitko</a:t>
            </a:r>
            <a:endParaRPr kumimoji="0" lang="fi-FI" sz="800" b="0" i="0" u="none" strike="noStrike" kern="1200" cap="none" spc="0" normalizeH="0" baseline="0" noProof="0" dirty="0">
              <a:ln>
                <a:noFill/>
              </a:ln>
              <a:solidFill>
                <a:prstClr val="white"/>
              </a:solidFill>
              <a:effectLst/>
              <a:uLnTx/>
              <a:uFillTx/>
              <a:latin typeface="Arial"/>
              <a:ea typeface="+mn-ea"/>
              <a:cs typeface="+mn-cs"/>
            </a:endParaRPr>
          </a:p>
        </p:txBody>
      </p:sp>
      <p:sp>
        <p:nvSpPr>
          <p:cNvPr id="31" name="Ellipsi 30"/>
          <p:cNvSpPr/>
          <p:nvPr/>
        </p:nvSpPr>
        <p:spPr>
          <a:xfrm>
            <a:off x="3796155" y="1614821"/>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err="1">
                <a:ln>
                  <a:noFill/>
                </a:ln>
                <a:solidFill>
                  <a:prstClr val="white"/>
                </a:solidFill>
                <a:effectLst/>
                <a:uLnTx/>
                <a:uFillTx/>
                <a:latin typeface="Arial"/>
                <a:ea typeface="+mn-ea"/>
                <a:cs typeface="+mn-cs"/>
              </a:rPr>
              <a:t>Mitko</a:t>
            </a:r>
            <a:endParaRPr kumimoji="0" lang="fi-FI" sz="800" b="0" i="0" u="none" strike="noStrike" kern="1200" cap="none" spc="0" normalizeH="0" baseline="0" noProof="0" dirty="0">
              <a:ln>
                <a:noFill/>
              </a:ln>
              <a:solidFill>
                <a:prstClr val="white"/>
              </a:solidFill>
              <a:effectLst/>
              <a:uLnTx/>
              <a:uFillTx/>
              <a:latin typeface="Arial"/>
              <a:ea typeface="+mn-ea"/>
              <a:cs typeface="+mn-cs"/>
            </a:endParaRPr>
          </a:p>
        </p:txBody>
      </p:sp>
      <p:sp>
        <p:nvSpPr>
          <p:cNvPr id="38" name="Ellipsi 37"/>
          <p:cNvSpPr/>
          <p:nvPr/>
        </p:nvSpPr>
        <p:spPr>
          <a:xfrm>
            <a:off x="4613683" y="161397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CIO-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verkosto</a:t>
            </a:r>
          </a:p>
        </p:txBody>
      </p:sp>
      <p:sp>
        <p:nvSpPr>
          <p:cNvPr id="39" name="Ellipsi 38"/>
          <p:cNvSpPr/>
          <p:nvPr/>
        </p:nvSpPr>
        <p:spPr>
          <a:xfrm>
            <a:off x="4988966" y="160579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Hallinnonalan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tietohallinnon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koordinointi</a:t>
            </a:r>
          </a:p>
        </p:txBody>
      </p:sp>
      <p:sp>
        <p:nvSpPr>
          <p:cNvPr id="40" name="Ellipsi 39"/>
          <p:cNvSpPr/>
          <p:nvPr/>
        </p:nvSpPr>
        <p:spPr>
          <a:xfrm>
            <a:off x="5408188" y="1612406"/>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Sähköisen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tiedonhallinnan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err="1">
                <a:ln>
                  <a:noFill/>
                </a:ln>
                <a:solidFill>
                  <a:prstClr val="white"/>
                </a:solidFill>
                <a:effectLst/>
                <a:uLnTx/>
                <a:uFillTx/>
                <a:latin typeface="Arial"/>
                <a:ea typeface="+mn-ea"/>
                <a:cs typeface="+mn-cs"/>
              </a:rPr>
              <a:t>nvk</a:t>
            </a:r>
            <a:endParaRPr kumimoji="0" lang="fi-FI" sz="600" b="0" i="0" u="none" strike="noStrike" kern="1200" cap="none" spc="0" normalizeH="0" baseline="0" noProof="0" dirty="0">
              <a:ln>
                <a:noFill/>
              </a:ln>
              <a:solidFill>
                <a:prstClr val="white"/>
              </a:solidFill>
              <a:effectLst/>
              <a:uLnTx/>
              <a:uFillTx/>
              <a:latin typeface="Arial"/>
              <a:ea typeface="+mn-ea"/>
              <a:cs typeface="+mn-cs"/>
            </a:endParaRPr>
          </a:p>
        </p:txBody>
      </p:sp>
      <p:sp>
        <p:nvSpPr>
          <p:cNvPr id="49" name="Ellipsi 48"/>
          <p:cNvSpPr/>
          <p:nvPr/>
        </p:nvSpPr>
        <p:spPr>
          <a:xfrm>
            <a:off x="5791985" y="155672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err="1">
                <a:ln>
                  <a:noFill/>
                </a:ln>
                <a:solidFill>
                  <a:prstClr val="white"/>
                </a:solidFill>
                <a:effectLst/>
                <a:uLnTx/>
                <a:uFillTx/>
                <a:latin typeface="Arial"/>
                <a:ea typeface="+mn-ea"/>
                <a:cs typeface="+mn-cs"/>
              </a:rPr>
              <a:t>Inspire</a:t>
            </a:r>
            <a:endParaRPr kumimoji="0" lang="fi-FI" sz="8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yhteistyö</a:t>
            </a:r>
          </a:p>
        </p:txBody>
      </p:sp>
      <p:sp>
        <p:nvSpPr>
          <p:cNvPr id="56" name="Ellipsi 55"/>
          <p:cNvSpPr/>
          <p:nvPr/>
        </p:nvSpPr>
        <p:spPr>
          <a:xfrm>
            <a:off x="2939046" y="4038625"/>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Asiakas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err="1">
                <a:ln>
                  <a:noFill/>
                </a:ln>
                <a:solidFill>
                  <a:prstClr val="white"/>
                </a:solidFill>
                <a:effectLst/>
                <a:uLnTx/>
                <a:uFillTx/>
                <a:latin typeface="Arial"/>
                <a:ea typeface="+mn-ea"/>
                <a:cs typeface="+mn-cs"/>
              </a:rPr>
              <a:t>nvk</a:t>
            </a:r>
            <a:endParaRPr kumimoji="0" lang="fi-FI" sz="700" b="0" i="0" u="none" strike="noStrike" kern="1200" cap="none" spc="0" normalizeH="0" baseline="0" noProof="0" dirty="0">
              <a:ln>
                <a:noFill/>
              </a:ln>
              <a:solidFill>
                <a:prstClr val="white"/>
              </a:solidFill>
              <a:effectLst/>
              <a:uLnTx/>
              <a:uFillTx/>
              <a:latin typeface="Arial"/>
              <a:ea typeface="+mn-ea"/>
              <a:cs typeface="+mn-cs"/>
            </a:endParaRPr>
          </a:p>
        </p:txBody>
      </p:sp>
      <p:sp>
        <p:nvSpPr>
          <p:cNvPr id="57" name="Ellipsi 56"/>
          <p:cNvSpPr/>
          <p:nvPr/>
        </p:nvSpPr>
        <p:spPr>
          <a:xfrm>
            <a:off x="3599926" y="3567526"/>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Neuvottelu-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kunta</a:t>
            </a:r>
          </a:p>
        </p:txBody>
      </p:sp>
      <p:sp>
        <p:nvSpPr>
          <p:cNvPr id="58" name="Ellipsi 57"/>
          <p:cNvSpPr/>
          <p:nvPr/>
        </p:nvSpPr>
        <p:spPr>
          <a:xfrm>
            <a:off x="4309459" y="4096414"/>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Neuvottelu-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kunta</a:t>
            </a:r>
          </a:p>
        </p:txBody>
      </p:sp>
      <p:sp>
        <p:nvSpPr>
          <p:cNvPr id="59" name="Ellipsi 58"/>
          <p:cNvSpPr/>
          <p:nvPr/>
        </p:nvSpPr>
        <p:spPr>
          <a:xfrm>
            <a:off x="4469103" y="3697541"/>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Strateginen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ohjausryhmä</a:t>
            </a:r>
          </a:p>
        </p:txBody>
      </p:sp>
      <p:sp>
        <p:nvSpPr>
          <p:cNvPr id="60" name="Ellipsi 59"/>
          <p:cNvSpPr/>
          <p:nvPr/>
        </p:nvSpPr>
        <p:spPr>
          <a:xfrm>
            <a:off x="5280961" y="4068626"/>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Neuvottelu-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kunta</a:t>
            </a:r>
          </a:p>
        </p:txBody>
      </p:sp>
      <p:sp>
        <p:nvSpPr>
          <p:cNvPr id="61" name="Ellipsi 60"/>
          <p:cNvSpPr/>
          <p:nvPr/>
        </p:nvSpPr>
        <p:spPr>
          <a:xfrm>
            <a:off x="2497948" y="3897280"/>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Rekisterin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err="1">
                <a:ln>
                  <a:noFill/>
                </a:ln>
                <a:solidFill>
                  <a:prstClr val="white"/>
                </a:solidFill>
                <a:effectLst/>
                <a:uLnTx/>
                <a:uFillTx/>
                <a:latin typeface="Arial"/>
                <a:ea typeface="+mn-ea"/>
                <a:cs typeface="+mn-cs"/>
              </a:rPr>
              <a:t>perustamis</a:t>
            </a:r>
            <a:r>
              <a:rPr kumimoji="0" lang="fi-FI" sz="700" b="0" i="0" u="none" strike="noStrike" kern="1200" cap="none" spc="0" normalizeH="0" baseline="0" noProof="0" dirty="0">
                <a:ln>
                  <a:noFill/>
                </a:ln>
                <a:solidFill>
                  <a:prstClr val="white"/>
                </a:solidFill>
                <a:effectLst/>
                <a:uLnTx/>
                <a:uFillTx/>
                <a:latin typeface="Arial"/>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hanke</a:t>
            </a:r>
          </a:p>
        </p:txBody>
      </p:sp>
      <p:sp>
        <p:nvSpPr>
          <p:cNvPr id="62" name="Ellipsi 61"/>
          <p:cNvSpPr/>
          <p:nvPr/>
        </p:nvSpPr>
        <p:spPr>
          <a:xfrm>
            <a:off x="3443134" y="4098366"/>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Kanta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ohjausryhmä</a:t>
            </a:r>
          </a:p>
        </p:txBody>
      </p:sp>
      <p:sp>
        <p:nvSpPr>
          <p:cNvPr id="63" name="Ellipsi 62"/>
          <p:cNvSpPr/>
          <p:nvPr/>
        </p:nvSpPr>
        <p:spPr>
          <a:xfrm>
            <a:off x="5755243" y="4015567"/>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SAPA</a:t>
            </a:r>
          </a:p>
        </p:txBody>
      </p:sp>
      <p:sp>
        <p:nvSpPr>
          <p:cNvPr id="64" name="Ellipsi 63"/>
          <p:cNvSpPr/>
          <p:nvPr/>
        </p:nvSpPr>
        <p:spPr>
          <a:xfrm>
            <a:off x="6177521" y="4298951"/>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Viraston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asiakas-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ryhmä</a:t>
            </a:r>
          </a:p>
        </p:txBody>
      </p:sp>
      <p:sp>
        <p:nvSpPr>
          <p:cNvPr id="65" name="Ellipsi 64"/>
          <p:cNvSpPr/>
          <p:nvPr/>
        </p:nvSpPr>
        <p:spPr>
          <a:xfrm>
            <a:off x="6447575" y="3887600"/>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Tuotannon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seuranta-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ryhmä</a:t>
            </a:r>
          </a:p>
        </p:txBody>
      </p:sp>
      <p:sp>
        <p:nvSpPr>
          <p:cNvPr id="66" name="Ellipsi 65"/>
          <p:cNvSpPr/>
          <p:nvPr/>
        </p:nvSpPr>
        <p:spPr>
          <a:xfrm>
            <a:off x="2366261" y="1450393"/>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Digi-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arkeen</a:t>
            </a:r>
          </a:p>
        </p:txBody>
      </p:sp>
      <p:sp>
        <p:nvSpPr>
          <p:cNvPr id="67" name="Ellipsi 66"/>
          <p:cNvSpPr/>
          <p:nvPr/>
        </p:nvSpPr>
        <p:spPr>
          <a:xfrm>
            <a:off x="5248118" y="3587997"/>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Aurora</a:t>
            </a:r>
          </a:p>
        </p:txBody>
      </p:sp>
      <p:sp>
        <p:nvSpPr>
          <p:cNvPr id="68" name="Ellipsi 67"/>
          <p:cNvSpPr/>
          <p:nvPr/>
        </p:nvSpPr>
        <p:spPr>
          <a:xfrm>
            <a:off x="4852515" y="3904194"/>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Valtion-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avustusten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kehittäminen</a:t>
            </a:r>
          </a:p>
        </p:txBody>
      </p:sp>
      <p:sp>
        <p:nvSpPr>
          <p:cNvPr id="69" name="Ellipsi 68"/>
          <p:cNvSpPr/>
          <p:nvPr/>
        </p:nvSpPr>
        <p:spPr>
          <a:xfrm>
            <a:off x="4200219" y="1614821"/>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Digikehityksen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koordinaatio</a:t>
            </a:r>
          </a:p>
        </p:txBody>
      </p:sp>
      <p:sp>
        <p:nvSpPr>
          <p:cNvPr id="70" name="Ellipsi 69"/>
          <p:cNvSpPr/>
          <p:nvPr/>
        </p:nvSpPr>
        <p:spPr>
          <a:xfrm>
            <a:off x="6177521" y="1539234"/>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Digitalisaation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johtoryhmä</a:t>
            </a:r>
          </a:p>
        </p:txBody>
      </p:sp>
      <p:sp>
        <p:nvSpPr>
          <p:cNvPr id="71" name="Ellipsi 70"/>
          <p:cNvSpPr/>
          <p:nvPr/>
        </p:nvSpPr>
        <p:spPr>
          <a:xfrm>
            <a:off x="4064656" y="3522781"/>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HYTE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airo</a:t>
            </a:r>
          </a:p>
        </p:txBody>
      </p:sp>
      <p:sp>
        <p:nvSpPr>
          <p:cNvPr id="72" name="Ellipsi 71"/>
          <p:cNvSpPr/>
          <p:nvPr/>
        </p:nvSpPr>
        <p:spPr>
          <a:xfrm>
            <a:off x="3191478" y="3726267"/>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Tulo-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rekisteri</a:t>
            </a:r>
          </a:p>
        </p:txBody>
      </p:sp>
      <p:sp>
        <p:nvSpPr>
          <p:cNvPr id="73" name="Ellipsi 72"/>
          <p:cNvSpPr/>
          <p:nvPr/>
        </p:nvSpPr>
        <p:spPr>
          <a:xfrm>
            <a:off x="6878737" y="3544319"/>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AHAA</a:t>
            </a:r>
          </a:p>
        </p:txBody>
      </p:sp>
      <p:sp>
        <p:nvSpPr>
          <p:cNvPr id="74" name="Ellipsi 73"/>
          <p:cNvSpPr/>
          <p:nvPr/>
        </p:nvSpPr>
        <p:spPr>
          <a:xfrm>
            <a:off x="6910614" y="136675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Kunta-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foorumi</a:t>
            </a:r>
          </a:p>
        </p:txBody>
      </p:sp>
      <p:sp>
        <p:nvSpPr>
          <p:cNvPr id="75" name="Ellipsi 74"/>
          <p:cNvSpPr/>
          <p:nvPr/>
        </p:nvSpPr>
        <p:spPr>
          <a:xfrm>
            <a:off x="6565650" y="1452993"/>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KUTHANEK</a:t>
            </a:r>
          </a:p>
        </p:txBody>
      </p:sp>
      <p:sp>
        <p:nvSpPr>
          <p:cNvPr id="77" name="Ellipsi 76"/>
          <p:cNvSpPr/>
          <p:nvPr/>
        </p:nvSpPr>
        <p:spPr>
          <a:xfrm>
            <a:off x="3126462" y="1548138"/>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Neuvottelu-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kunta</a:t>
            </a:r>
          </a:p>
        </p:txBody>
      </p:sp>
      <p:sp>
        <p:nvSpPr>
          <p:cNvPr id="78" name="Ellipsi 77"/>
          <p:cNvSpPr/>
          <p:nvPr/>
        </p:nvSpPr>
        <p:spPr>
          <a:xfrm>
            <a:off x="2802633" y="3592149"/>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Kuntatieto</a:t>
            </a:r>
          </a:p>
        </p:txBody>
      </p:sp>
      <p:sp>
        <p:nvSpPr>
          <p:cNvPr id="79" name="Ellipsi 78"/>
          <p:cNvSpPr/>
          <p:nvPr/>
        </p:nvSpPr>
        <p:spPr>
          <a:xfrm>
            <a:off x="3880607" y="3894176"/>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err="1">
                <a:ln>
                  <a:noFill/>
                </a:ln>
                <a:solidFill>
                  <a:prstClr val="white"/>
                </a:solidFill>
                <a:effectLst/>
                <a:uLnTx/>
                <a:uFillTx/>
                <a:latin typeface="Arial"/>
                <a:ea typeface="+mn-ea"/>
                <a:cs typeface="+mn-cs"/>
              </a:rPr>
              <a:t>Erillis</a:t>
            </a:r>
            <a:r>
              <a:rPr kumimoji="0" lang="fi-FI" sz="800" b="0" i="0" u="none" strike="noStrike" kern="1200" cap="none" spc="0" normalizeH="0" baseline="0" noProof="0" dirty="0">
                <a:ln>
                  <a:noFill/>
                </a:ln>
                <a:solidFill>
                  <a:prstClr val="white"/>
                </a:solidFill>
                <a:effectLst/>
                <a:uLnTx/>
                <a:uFillTx/>
                <a:latin typeface="Arial"/>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selvitys</a:t>
            </a:r>
          </a:p>
        </p:txBody>
      </p:sp>
      <p:sp>
        <p:nvSpPr>
          <p:cNvPr id="80" name="Ellipsi 79"/>
          <p:cNvSpPr/>
          <p:nvPr/>
        </p:nvSpPr>
        <p:spPr>
          <a:xfrm>
            <a:off x="5903946" y="3581730"/>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err="1">
                <a:ln>
                  <a:noFill/>
                </a:ln>
                <a:solidFill>
                  <a:prstClr val="white"/>
                </a:solidFill>
                <a:effectLst/>
                <a:uLnTx/>
                <a:uFillTx/>
                <a:latin typeface="Arial"/>
                <a:ea typeface="+mn-ea"/>
                <a:cs typeface="+mn-cs"/>
              </a:rPr>
              <a:t>Uudistamis</a:t>
            </a:r>
            <a:r>
              <a:rPr kumimoji="0" lang="fi-FI" sz="600" b="0" i="0" u="none" strike="noStrike" kern="1200" cap="none" spc="0" normalizeH="0" baseline="0" noProof="0" dirty="0">
                <a:ln>
                  <a:noFill/>
                </a:ln>
                <a:solidFill>
                  <a:prstClr val="white"/>
                </a:solidFill>
                <a:effectLst/>
                <a:uLnTx/>
                <a:uFillTx/>
                <a:latin typeface="Arial"/>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ryhmä</a:t>
            </a:r>
          </a:p>
        </p:txBody>
      </p:sp>
      <p:sp>
        <p:nvSpPr>
          <p:cNvPr id="81" name="Ellipsi 80"/>
          <p:cNvSpPr/>
          <p:nvPr/>
        </p:nvSpPr>
        <p:spPr>
          <a:xfrm>
            <a:off x="6350004" y="3350298"/>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Digitaalinen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palveluväylä</a:t>
            </a:r>
          </a:p>
        </p:txBody>
      </p:sp>
      <p:sp>
        <p:nvSpPr>
          <p:cNvPr id="82" name="Ellipsi 81"/>
          <p:cNvSpPr/>
          <p:nvPr/>
        </p:nvSpPr>
        <p:spPr>
          <a:xfrm>
            <a:off x="6881875" y="4088259"/>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Sähköisten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palvelujen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selvitys</a:t>
            </a:r>
          </a:p>
        </p:txBody>
      </p:sp>
      <p:sp>
        <p:nvSpPr>
          <p:cNvPr id="83" name="Ellipsi 82">
            <a:extLst>
              <a:ext uri="{FF2B5EF4-FFF2-40B4-BE49-F238E27FC236}">
                <a16:creationId xmlns:a16="http://schemas.microsoft.com/office/drawing/2014/main" id="{0BEA124B-3343-4AFF-B297-2A482DEE6D10}"/>
              </a:ext>
            </a:extLst>
          </p:cNvPr>
          <p:cNvSpPr/>
          <p:nvPr/>
        </p:nvSpPr>
        <p:spPr>
          <a:xfrm>
            <a:off x="2122664" y="1970353"/>
            <a:ext cx="4955316" cy="411503"/>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Julkisen hallinnon kokonaisarkkitehtuurin yhteistyöryhmä</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a:ln>
                  <a:noFill/>
                </a:ln>
                <a:solidFill>
                  <a:prstClr val="white"/>
                </a:solidFill>
                <a:effectLst/>
                <a:uLnTx/>
                <a:uFillTx/>
                <a:latin typeface="Arial"/>
                <a:ea typeface="+mn-ea"/>
                <a:cs typeface="+mn-cs"/>
              </a:rPr>
              <a:t>(asetettu ryhmä &amp; avoimen verkostotyön fasilitointia)</a:t>
            </a:r>
          </a:p>
        </p:txBody>
      </p:sp>
      <p:sp>
        <p:nvSpPr>
          <p:cNvPr id="87" name="Ellipsi 86">
            <a:extLst>
              <a:ext uri="{FF2B5EF4-FFF2-40B4-BE49-F238E27FC236}">
                <a16:creationId xmlns:a16="http://schemas.microsoft.com/office/drawing/2014/main" id="{3612332D-0950-42D5-AE2C-66CB565F597F}"/>
              </a:ext>
            </a:extLst>
          </p:cNvPr>
          <p:cNvSpPr/>
          <p:nvPr/>
        </p:nvSpPr>
        <p:spPr>
          <a:xfrm>
            <a:off x="2081004" y="2756651"/>
            <a:ext cx="4996976"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prstClr val="white"/>
                </a:solidFill>
                <a:effectLst/>
                <a:uLnTx/>
                <a:uFillTx/>
                <a:latin typeface="Arial"/>
                <a:ea typeface="+mn-ea"/>
                <a:cs typeface="+mn-cs"/>
              </a:rPr>
              <a:t>Julkisen hallinnon tietoturvan yhteistyöryhmä</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(asetettu ryhmä &amp; avoimen verkostotyön fasilitointia)</a:t>
            </a:r>
          </a:p>
        </p:txBody>
      </p:sp>
      <p:sp>
        <p:nvSpPr>
          <p:cNvPr id="42" name="Ellipsi 41"/>
          <p:cNvSpPr/>
          <p:nvPr/>
        </p:nvSpPr>
        <p:spPr>
          <a:xfrm>
            <a:off x="4169676" y="3069950"/>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Hallinnonalan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kyberturvallisuus-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ryhmä</a:t>
            </a:r>
          </a:p>
        </p:txBody>
      </p:sp>
      <p:sp>
        <p:nvSpPr>
          <p:cNvPr id="43" name="Ellipsi 42"/>
          <p:cNvSpPr/>
          <p:nvPr/>
        </p:nvSpPr>
        <p:spPr>
          <a:xfrm>
            <a:off x="4954434" y="3091575"/>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M3K</a:t>
            </a:r>
          </a:p>
        </p:txBody>
      </p:sp>
      <p:sp>
        <p:nvSpPr>
          <p:cNvPr id="44" name="Ellipsi 43"/>
          <p:cNvSpPr/>
          <p:nvPr/>
        </p:nvSpPr>
        <p:spPr>
          <a:xfrm>
            <a:off x="5674942" y="3015425"/>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Hallinnonalan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tietoturvallisuus-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ryhmä</a:t>
            </a:r>
          </a:p>
        </p:txBody>
      </p:sp>
      <p:sp>
        <p:nvSpPr>
          <p:cNvPr id="45" name="Ellipsi 44"/>
          <p:cNvSpPr/>
          <p:nvPr/>
        </p:nvSpPr>
        <p:spPr>
          <a:xfrm>
            <a:off x="2661755" y="2962256"/>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JUDO</a:t>
            </a:r>
          </a:p>
        </p:txBody>
      </p:sp>
      <p:sp>
        <p:nvSpPr>
          <p:cNvPr id="46" name="Ellipsi 45"/>
          <p:cNvSpPr/>
          <p:nvPr/>
        </p:nvSpPr>
        <p:spPr>
          <a:xfrm>
            <a:off x="3288486" y="3079457"/>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VIRT</a:t>
            </a:r>
          </a:p>
        </p:txBody>
      </p:sp>
      <p:sp>
        <p:nvSpPr>
          <p:cNvPr id="47" name="Ellipsi 46"/>
          <p:cNvSpPr/>
          <p:nvPr/>
        </p:nvSpPr>
        <p:spPr>
          <a:xfrm>
            <a:off x="6220685" y="2863277"/>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err="1">
                <a:ln>
                  <a:noFill/>
                </a:ln>
                <a:solidFill>
                  <a:prstClr val="white"/>
                </a:solidFill>
                <a:effectLst/>
                <a:uLnTx/>
                <a:uFillTx/>
                <a:latin typeface="Arial"/>
                <a:ea typeface="+mn-ea"/>
                <a:cs typeface="+mn-cs"/>
              </a:rPr>
              <a:t>TieSta</a:t>
            </a:r>
            <a:endParaRPr kumimoji="0" lang="fi-FI" sz="800" b="0" i="0" u="none" strike="noStrike" kern="1200" cap="none" spc="0" normalizeH="0" baseline="0" noProof="0" dirty="0">
              <a:ln>
                <a:noFill/>
              </a:ln>
              <a:solidFill>
                <a:prstClr val="white"/>
              </a:solidFill>
              <a:effectLst/>
              <a:uLnTx/>
              <a:uFillTx/>
              <a:latin typeface="Arial"/>
              <a:ea typeface="+mn-ea"/>
              <a:cs typeface="+mn-cs"/>
            </a:endParaRPr>
          </a:p>
        </p:txBody>
      </p:sp>
      <p:sp>
        <p:nvSpPr>
          <p:cNvPr id="55" name="Suorakulmio: Pyöristetyt kulmat 54">
            <a:extLst>
              <a:ext uri="{FF2B5EF4-FFF2-40B4-BE49-F238E27FC236}">
                <a16:creationId xmlns:a16="http://schemas.microsoft.com/office/drawing/2014/main" id="{F95C64AE-8405-4DC3-B14E-9D4ECE7AC99E}"/>
              </a:ext>
            </a:extLst>
          </p:cNvPr>
          <p:cNvSpPr/>
          <p:nvPr/>
        </p:nvSpPr>
        <p:spPr>
          <a:xfrm>
            <a:off x="2037946" y="1323588"/>
            <a:ext cx="248018" cy="3415275"/>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00" b="0" i="0" u="none" strike="noStrike" kern="1200" cap="none" spc="0" normalizeH="0" baseline="0" noProof="0" dirty="0">
                <a:ln>
                  <a:noFill/>
                </a:ln>
                <a:solidFill>
                  <a:prstClr val="white"/>
                </a:solidFill>
                <a:effectLst/>
                <a:uLnTx/>
                <a:uFillTx/>
                <a:latin typeface="Arial"/>
                <a:ea typeface="+mn-ea"/>
                <a:cs typeface="+mn-cs"/>
              </a:rPr>
              <a:t>Tasojen välisen kokonaiskuvan fasilitointi</a:t>
            </a:r>
          </a:p>
        </p:txBody>
      </p:sp>
      <p:sp>
        <p:nvSpPr>
          <p:cNvPr id="28" name="Ellipsi 27"/>
          <p:cNvSpPr/>
          <p:nvPr/>
        </p:nvSpPr>
        <p:spPr>
          <a:xfrm>
            <a:off x="2037947" y="921878"/>
            <a:ext cx="5137356" cy="746674"/>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prstClr val="white"/>
                </a:solidFill>
                <a:effectLst/>
                <a:uLnTx/>
                <a:uFillTx/>
                <a:latin typeface="Arial"/>
                <a:ea typeface="+mn-ea"/>
                <a:cs typeface="+mn-cs"/>
              </a:rPr>
              <a:t>Julkisen hallinnon </a:t>
            </a:r>
            <a:r>
              <a:rPr kumimoji="0" lang="fi-FI" sz="1200" b="1" i="0" u="none" strike="noStrike" kern="1200" cap="none" spc="0" normalizeH="0" baseline="0" noProof="0" dirty="0" err="1">
                <a:ln>
                  <a:noFill/>
                </a:ln>
                <a:solidFill>
                  <a:prstClr val="white"/>
                </a:solidFill>
                <a:effectLst/>
                <a:uLnTx/>
                <a:uFillTx/>
                <a:latin typeface="Arial"/>
                <a:ea typeface="+mn-ea"/>
                <a:cs typeface="+mn-cs"/>
              </a:rPr>
              <a:t>governanssitason</a:t>
            </a:r>
            <a:r>
              <a:rPr kumimoji="0" lang="fi-FI" sz="1200" b="1" i="0" u="none" strike="noStrike" kern="1200" cap="none" spc="0" normalizeH="0" baseline="0" noProof="0" dirty="0">
                <a:ln>
                  <a:noFill/>
                </a:ln>
                <a:solidFill>
                  <a:prstClr val="white"/>
                </a:solidFill>
                <a:effectLst/>
                <a:uLnTx/>
                <a:uFillTx/>
                <a:latin typeface="Arial"/>
                <a:ea typeface="+mn-ea"/>
                <a:cs typeface="+mn-cs"/>
              </a:rPr>
              <a:t> yhteistyöryhmä</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a:ln>
                  <a:noFill/>
                </a:ln>
                <a:solidFill>
                  <a:prstClr val="white"/>
                </a:solidFill>
                <a:effectLst/>
                <a:uLnTx/>
                <a:uFillTx/>
                <a:latin typeface="Arial"/>
                <a:ea typeface="+mn-ea"/>
                <a:cs typeface="+mn-cs"/>
              </a:rPr>
              <a:t>(asetettu ryhmä &amp; avoimen verkostotyön fasilitointia &amp; tasojen välinen koordinointi)</a:t>
            </a:r>
          </a:p>
        </p:txBody>
      </p:sp>
      <p:sp>
        <p:nvSpPr>
          <p:cNvPr id="89" name="Ellipsi 88">
            <a:extLst>
              <a:ext uri="{FF2B5EF4-FFF2-40B4-BE49-F238E27FC236}">
                <a16:creationId xmlns:a16="http://schemas.microsoft.com/office/drawing/2014/main" id="{1AC19306-DAD6-4AF1-AD09-DD8AA9A87433}"/>
              </a:ext>
            </a:extLst>
          </p:cNvPr>
          <p:cNvSpPr/>
          <p:nvPr/>
        </p:nvSpPr>
        <p:spPr>
          <a:xfrm rot="5400000">
            <a:off x="6787979" y="2367571"/>
            <a:ext cx="1217417" cy="329631"/>
          </a:xfrm>
          <a:prstGeom prst="ellipse">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a:ln>
                  <a:noFill/>
                </a:ln>
                <a:solidFill>
                  <a:prstClr val="white"/>
                </a:solidFill>
                <a:effectLst/>
                <a:uLnTx/>
                <a:uFillTx/>
                <a:latin typeface="Arial"/>
                <a:ea typeface="+mn-ea"/>
                <a:cs typeface="+mn-cs"/>
              </a:rPr>
              <a:t>Tiedonhallinta-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a:ln>
                  <a:noFill/>
                </a:ln>
                <a:solidFill>
                  <a:prstClr val="white"/>
                </a:solidFill>
                <a:effectLst/>
                <a:uLnTx/>
                <a:uFillTx/>
                <a:latin typeface="Arial"/>
                <a:ea typeface="+mn-ea"/>
                <a:cs typeface="+mn-cs"/>
              </a:rPr>
              <a:t>lautakunta</a:t>
            </a:r>
          </a:p>
        </p:txBody>
      </p:sp>
      <p:sp>
        <p:nvSpPr>
          <p:cNvPr id="33" name="Ellipsi 32"/>
          <p:cNvSpPr/>
          <p:nvPr/>
        </p:nvSpPr>
        <p:spPr>
          <a:xfrm>
            <a:off x="3743024" y="233491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Talous/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HR KA</a:t>
            </a:r>
          </a:p>
        </p:txBody>
      </p:sp>
      <p:sp>
        <p:nvSpPr>
          <p:cNvPr id="34" name="Ellipsi 33"/>
          <p:cNvSpPr/>
          <p:nvPr/>
        </p:nvSpPr>
        <p:spPr>
          <a:xfrm>
            <a:off x="4168028" y="236653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M3A</a:t>
            </a:r>
          </a:p>
        </p:txBody>
      </p:sp>
      <p:sp>
        <p:nvSpPr>
          <p:cNvPr id="35" name="Ellipsi 34"/>
          <p:cNvSpPr/>
          <p:nvPr/>
        </p:nvSpPr>
        <p:spPr>
          <a:xfrm>
            <a:off x="5086940" y="2352782"/>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Terveys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ja hyvinvointi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600" b="0" i="0" u="none" strike="noStrike" kern="1200" cap="none" spc="0" normalizeH="0" baseline="0" noProof="0" dirty="0">
                <a:ln>
                  <a:noFill/>
                </a:ln>
                <a:solidFill>
                  <a:prstClr val="white"/>
                </a:solidFill>
                <a:effectLst/>
                <a:uLnTx/>
                <a:uFillTx/>
                <a:latin typeface="Arial"/>
                <a:ea typeface="+mn-ea"/>
                <a:cs typeface="+mn-cs"/>
              </a:rPr>
              <a:t>KA</a:t>
            </a:r>
          </a:p>
        </p:txBody>
      </p:sp>
      <p:sp>
        <p:nvSpPr>
          <p:cNvPr id="36" name="Ellipsi 35"/>
          <p:cNvSpPr/>
          <p:nvPr/>
        </p:nvSpPr>
        <p:spPr>
          <a:xfrm>
            <a:off x="5913811" y="2264308"/>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Tieto-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arkkitehtuuri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ryhmä</a:t>
            </a:r>
          </a:p>
        </p:txBody>
      </p:sp>
      <p:sp>
        <p:nvSpPr>
          <p:cNvPr id="37" name="Ellipsi 36"/>
          <p:cNvSpPr/>
          <p:nvPr/>
        </p:nvSpPr>
        <p:spPr>
          <a:xfrm>
            <a:off x="4649480" y="2373705"/>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err="1">
                <a:ln>
                  <a:noFill/>
                </a:ln>
                <a:solidFill>
                  <a:prstClr val="white"/>
                </a:solidFill>
                <a:effectLst/>
                <a:uLnTx/>
                <a:uFillTx/>
                <a:latin typeface="Arial"/>
                <a:ea typeface="+mn-ea"/>
                <a:cs typeface="+mn-cs"/>
              </a:rPr>
              <a:t>Sote</a:t>
            </a:r>
            <a:r>
              <a:rPr kumimoji="0" lang="fi-FI" sz="800" b="0" i="0" u="none" strike="noStrike" kern="1200" cap="none" spc="0" normalizeH="0" baseline="0" noProof="0" dirty="0">
                <a:ln>
                  <a:noFill/>
                </a:ln>
                <a:solidFill>
                  <a:prstClr val="white"/>
                </a:solidFill>
                <a:effectLst/>
                <a:uLnTx/>
                <a:uFillTx/>
                <a:latin typeface="Arial"/>
                <a:ea typeface="+mn-ea"/>
                <a:cs typeface="+mn-cs"/>
              </a:rPr>
              <a:t> KA</a:t>
            </a:r>
          </a:p>
        </p:txBody>
      </p:sp>
      <p:sp>
        <p:nvSpPr>
          <p:cNvPr id="48" name="Ellipsi 47"/>
          <p:cNvSpPr/>
          <p:nvPr/>
        </p:nvSpPr>
        <p:spPr>
          <a:xfrm>
            <a:off x="3296234" y="2301732"/>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err="1">
                <a:ln>
                  <a:noFill/>
                </a:ln>
                <a:solidFill>
                  <a:prstClr val="white"/>
                </a:solidFill>
                <a:effectLst/>
                <a:uLnTx/>
                <a:uFillTx/>
                <a:latin typeface="Arial"/>
                <a:ea typeface="+mn-ea"/>
                <a:cs typeface="+mn-cs"/>
              </a:rPr>
              <a:t>Patine</a:t>
            </a:r>
            <a:endParaRPr kumimoji="0" lang="fi-FI" sz="800" b="0" i="0" u="none" strike="noStrike" kern="1200" cap="none" spc="0" normalizeH="0" baseline="0" noProof="0" dirty="0">
              <a:ln>
                <a:noFill/>
              </a:ln>
              <a:solidFill>
                <a:prstClr val="white"/>
              </a:solidFill>
              <a:effectLst/>
              <a:uLnTx/>
              <a:uFillTx/>
              <a:latin typeface="Arial"/>
              <a:ea typeface="+mn-ea"/>
              <a:cs typeface="+mn-cs"/>
            </a:endParaRPr>
          </a:p>
        </p:txBody>
      </p:sp>
      <p:sp>
        <p:nvSpPr>
          <p:cNvPr id="50" name="Ellipsi 49"/>
          <p:cNvSpPr/>
          <p:nvPr/>
        </p:nvSpPr>
        <p:spPr>
          <a:xfrm>
            <a:off x="5508216" y="232176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a:ln>
                  <a:noFill/>
                </a:ln>
                <a:solidFill>
                  <a:prstClr val="white"/>
                </a:solidFill>
                <a:effectLst/>
                <a:uLnTx/>
                <a:uFillTx/>
                <a:latin typeface="Arial"/>
                <a:ea typeface="+mn-ea"/>
                <a:cs typeface="+mn-cs"/>
              </a:rPr>
              <a:t>Ryyti</a:t>
            </a:r>
          </a:p>
        </p:txBody>
      </p:sp>
      <p:sp>
        <p:nvSpPr>
          <p:cNvPr id="51" name="Ellipsi 50"/>
          <p:cNvSpPr/>
          <p:nvPr/>
        </p:nvSpPr>
        <p:spPr>
          <a:xfrm>
            <a:off x="6334515" y="2179684"/>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err="1">
                <a:ln>
                  <a:noFill/>
                </a:ln>
                <a:solidFill>
                  <a:prstClr val="white"/>
                </a:solidFill>
                <a:effectLst/>
                <a:uLnTx/>
                <a:uFillTx/>
                <a:latin typeface="Arial"/>
                <a:ea typeface="+mn-ea"/>
                <a:cs typeface="+mn-cs"/>
              </a:rPr>
              <a:t>Rekvi</a:t>
            </a:r>
            <a:endParaRPr kumimoji="0" lang="fi-FI" sz="800" b="0" i="0" u="none" strike="noStrike" kern="1200" cap="none" spc="0" normalizeH="0" baseline="0" noProof="0" dirty="0">
              <a:ln>
                <a:noFill/>
              </a:ln>
              <a:solidFill>
                <a:prstClr val="white"/>
              </a:solidFill>
              <a:effectLst/>
              <a:uLnTx/>
              <a:uFillTx/>
              <a:latin typeface="Arial"/>
              <a:ea typeface="+mn-ea"/>
              <a:cs typeface="+mn-cs"/>
            </a:endParaRPr>
          </a:p>
        </p:txBody>
      </p:sp>
      <p:sp>
        <p:nvSpPr>
          <p:cNvPr id="52" name="Ellipsi 51"/>
          <p:cNvSpPr/>
          <p:nvPr/>
        </p:nvSpPr>
        <p:spPr>
          <a:xfrm>
            <a:off x="2469152" y="222916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dirty="0" err="1">
                <a:ln>
                  <a:noFill/>
                </a:ln>
                <a:solidFill>
                  <a:prstClr val="white"/>
                </a:solidFill>
                <a:effectLst/>
                <a:uLnTx/>
                <a:uFillTx/>
                <a:latin typeface="Arial"/>
                <a:ea typeface="+mn-ea"/>
                <a:cs typeface="+mn-cs"/>
              </a:rPr>
              <a:t>Finto</a:t>
            </a:r>
            <a:endParaRPr kumimoji="0" lang="fi-FI" sz="800" b="0" i="0" u="none" strike="noStrike" kern="1200" cap="none" spc="0" normalizeH="0" baseline="0" noProof="0" dirty="0">
              <a:ln>
                <a:noFill/>
              </a:ln>
              <a:solidFill>
                <a:prstClr val="white"/>
              </a:solidFill>
              <a:effectLst/>
              <a:uLnTx/>
              <a:uFillTx/>
              <a:latin typeface="Arial"/>
              <a:ea typeface="+mn-ea"/>
              <a:cs typeface="+mn-cs"/>
            </a:endParaRPr>
          </a:p>
        </p:txBody>
      </p:sp>
      <p:sp>
        <p:nvSpPr>
          <p:cNvPr id="53" name="Ellipsi 52"/>
          <p:cNvSpPr/>
          <p:nvPr/>
        </p:nvSpPr>
        <p:spPr>
          <a:xfrm>
            <a:off x="2890807" y="2301574"/>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Konserni-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tiedon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verkosto</a:t>
            </a:r>
          </a:p>
        </p:txBody>
      </p:sp>
      <p:sp>
        <p:nvSpPr>
          <p:cNvPr id="54" name="Ellipsi 53"/>
          <p:cNvSpPr/>
          <p:nvPr/>
        </p:nvSpPr>
        <p:spPr>
          <a:xfrm>
            <a:off x="6787260" y="2158749"/>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Paikka-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tieto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700" b="0" i="0" u="none" strike="noStrike" kern="1200" cap="none" spc="0" normalizeH="0" baseline="0" noProof="0" dirty="0">
                <a:ln>
                  <a:noFill/>
                </a:ln>
                <a:solidFill>
                  <a:prstClr val="white"/>
                </a:solidFill>
                <a:effectLst/>
                <a:uLnTx/>
                <a:uFillTx/>
                <a:latin typeface="Arial"/>
                <a:ea typeface="+mn-ea"/>
                <a:cs typeface="+mn-cs"/>
              </a:rPr>
              <a:t>verkosto</a:t>
            </a:r>
          </a:p>
        </p:txBody>
      </p:sp>
      <p:sp>
        <p:nvSpPr>
          <p:cNvPr id="26" name="Tasakylkinen kolmio 25"/>
          <p:cNvSpPr/>
          <p:nvPr/>
        </p:nvSpPr>
        <p:spPr>
          <a:xfrm rot="5400000">
            <a:off x="586024" y="1479412"/>
            <a:ext cx="637529" cy="325880"/>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84" name="Tekstiruutu 83">
            <a:extLst>
              <a:ext uri="{FF2B5EF4-FFF2-40B4-BE49-F238E27FC236}">
                <a16:creationId xmlns:a16="http://schemas.microsoft.com/office/drawing/2014/main" id="{776207D3-654B-4E39-9B61-E0BEDD3376AD}"/>
              </a:ext>
            </a:extLst>
          </p:cNvPr>
          <p:cNvSpPr txBox="1"/>
          <p:nvPr/>
        </p:nvSpPr>
        <p:spPr>
          <a:xfrm rot="16200000">
            <a:off x="-383558" y="1427728"/>
            <a:ext cx="16343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304E88"/>
                </a:solidFill>
                <a:effectLst/>
                <a:uLnTx/>
                <a:uFillTx/>
                <a:latin typeface="Arial"/>
                <a:ea typeface="+mn-ea"/>
                <a:cs typeface="+mn-cs"/>
              </a:rPr>
              <a:t>Asiakastarpeet ja toiminnan tavoitteet</a:t>
            </a:r>
          </a:p>
        </p:txBody>
      </p:sp>
      <p:sp>
        <p:nvSpPr>
          <p:cNvPr id="85" name="Tasakylkinen kolmio 84"/>
          <p:cNvSpPr/>
          <p:nvPr/>
        </p:nvSpPr>
        <p:spPr>
          <a:xfrm rot="5400000">
            <a:off x="7442302" y="4127495"/>
            <a:ext cx="637529" cy="325880"/>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86" name="Tekstiruutu 85">
            <a:extLst>
              <a:ext uri="{FF2B5EF4-FFF2-40B4-BE49-F238E27FC236}">
                <a16:creationId xmlns:a16="http://schemas.microsoft.com/office/drawing/2014/main" id="{776207D3-654B-4E39-9B61-E0BEDD3376AD}"/>
              </a:ext>
            </a:extLst>
          </p:cNvPr>
          <p:cNvSpPr txBox="1"/>
          <p:nvPr/>
        </p:nvSpPr>
        <p:spPr>
          <a:xfrm>
            <a:off x="7848383" y="4040227"/>
            <a:ext cx="118150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srgbClr val="304E88"/>
                </a:solidFill>
                <a:effectLst/>
                <a:uLnTx/>
                <a:uFillTx/>
                <a:latin typeface="Arial"/>
                <a:ea typeface="+mn-ea"/>
                <a:cs typeface="+mn-cs"/>
              </a:rPr>
              <a:t>Vaikuttavuus ja hyöty</a:t>
            </a:r>
          </a:p>
        </p:txBody>
      </p:sp>
      <p:sp>
        <p:nvSpPr>
          <p:cNvPr id="3" name="Tekstiruutu 2">
            <a:extLst>
              <a:ext uri="{FF2B5EF4-FFF2-40B4-BE49-F238E27FC236}">
                <a16:creationId xmlns:a16="http://schemas.microsoft.com/office/drawing/2014/main" id="{B3E28CE9-9050-4BD3-AECC-4EAB1DA09144}"/>
              </a:ext>
            </a:extLst>
          </p:cNvPr>
          <p:cNvSpPr txBox="1"/>
          <p:nvPr/>
        </p:nvSpPr>
        <p:spPr>
          <a:xfrm>
            <a:off x="7591792" y="2556523"/>
            <a:ext cx="136809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1" i="0" u="none" strike="noStrike" kern="1200" cap="none" spc="0" normalizeH="0" baseline="0" noProof="0" dirty="0">
                <a:ln>
                  <a:noFill/>
                </a:ln>
                <a:solidFill>
                  <a:srgbClr val="FF0000"/>
                </a:solidFill>
                <a:effectLst/>
                <a:uLnTx/>
                <a:uFillTx/>
                <a:latin typeface="Arial"/>
                <a:ea typeface="+mn-ea"/>
                <a:cs typeface="+mn-cs"/>
              </a:rPr>
              <a:t>Tiedonhallinta-lautakunnan rooli ja yhteys selkiytettävä</a:t>
            </a:r>
          </a:p>
        </p:txBody>
      </p:sp>
      <p:sp>
        <p:nvSpPr>
          <p:cNvPr id="27" name="Nuoli: Alas 26">
            <a:extLst>
              <a:ext uri="{FF2B5EF4-FFF2-40B4-BE49-F238E27FC236}">
                <a16:creationId xmlns:a16="http://schemas.microsoft.com/office/drawing/2014/main" id="{10C7555E-7CAA-453A-A0EA-3548F0FC92DF}"/>
              </a:ext>
            </a:extLst>
          </p:cNvPr>
          <p:cNvSpPr/>
          <p:nvPr/>
        </p:nvSpPr>
        <p:spPr>
          <a:xfrm>
            <a:off x="1799215" y="1707654"/>
            <a:ext cx="324513" cy="2887180"/>
          </a:xfrm>
          <a:prstGeom prst="downArrow">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Arial"/>
                <a:ea typeface="+mn-ea"/>
                <a:cs typeface="+mn-cs"/>
              </a:rPr>
              <a:t>Linjaukset</a:t>
            </a:r>
          </a:p>
        </p:txBody>
      </p:sp>
      <p:sp>
        <p:nvSpPr>
          <p:cNvPr id="88" name="Nuoli: Alas 87">
            <a:extLst>
              <a:ext uri="{FF2B5EF4-FFF2-40B4-BE49-F238E27FC236}">
                <a16:creationId xmlns:a16="http://schemas.microsoft.com/office/drawing/2014/main" id="{13610147-BDC2-4E3B-B8FE-6D3D9DC8CFB8}"/>
              </a:ext>
            </a:extLst>
          </p:cNvPr>
          <p:cNvSpPr/>
          <p:nvPr/>
        </p:nvSpPr>
        <p:spPr>
          <a:xfrm rot="10800000">
            <a:off x="2195737" y="1779662"/>
            <a:ext cx="324513" cy="2887180"/>
          </a:xfrm>
          <a:prstGeom prst="downArrow">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Arial"/>
                <a:ea typeface="+mn-ea"/>
                <a:cs typeface="+mn-cs"/>
              </a:rPr>
              <a:t>Syötteet ja innovaatiot</a:t>
            </a:r>
          </a:p>
        </p:txBody>
      </p:sp>
      <p:sp>
        <p:nvSpPr>
          <p:cNvPr id="90" name="Tekstiruutu 89">
            <a:extLst>
              <a:ext uri="{FF2B5EF4-FFF2-40B4-BE49-F238E27FC236}">
                <a16:creationId xmlns:a16="http://schemas.microsoft.com/office/drawing/2014/main" id="{77907908-FDCC-458F-B425-C9D5EFE6711A}"/>
              </a:ext>
            </a:extLst>
          </p:cNvPr>
          <p:cNvSpPr txBox="1"/>
          <p:nvPr/>
        </p:nvSpPr>
        <p:spPr>
          <a:xfrm>
            <a:off x="107615" y="4155926"/>
            <a:ext cx="1512057" cy="9387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1" i="0" u="none" strike="noStrike" kern="1200" cap="none" spc="0" normalizeH="0" baseline="0" noProof="0" dirty="0" err="1">
                <a:ln>
                  <a:noFill/>
                </a:ln>
                <a:solidFill>
                  <a:srgbClr val="FF0000"/>
                </a:solidFill>
                <a:effectLst/>
                <a:uLnTx/>
                <a:uFillTx/>
                <a:latin typeface="Arial"/>
                <a:ea typeface="+mn-ea"/>
                <a:cs typeface="+mn-cs"/>
              </a:rPr>
              <a:t>Titu</a:t>
            </a:r>
            <a:r>
              <a:rPr kumimoji="0" lang="fi-FI" sz="1100" b="1" i="0" u="none" strike="noStrike" kern="1200" cap="none" spc="0" normalizeH="0" baseline="0" noProof="0" dirty="0">
                <a:ln>
                  <a:noFill/>
                </a:ln>
                <a:solidFill>
                  <a:srgbClr val="FF0000"/>
                </a:solidFill>
                <a:effectLst/>
                <a:uLnTx/>
                <a:uFillTx/>
                <a:latin typeface="Arial"/>
                <a:ea typeface="+mn-ea"/>
                <a:cs typeface="+mn-cs"/>
              </a:rPr>
              <a:t>, kehittäminen ja palveluiden ohjaus eivät eri tasoilla vaan rinnakkain?</a:t>
            </a:r>
          </a:p>
        </p:txBody>
      </p:sp>
      <p:sp>
        <p:nvSpPr>
          <p:cNvPr id="91" name="Tekstiruutu 90">
            <a:extLst>
              <a:ext uri="{FF2B5EF4-FFF2-40B4-BE49-F238E27FC236}">
                <a16:creationId xmlns:a16="http://schemas.microsoft.com/office/drawing/2014/main" id="{35A336C0-C2DF-4171-B573-813BCDAAB00D}"/>
              </a:ext>
            </a:extLst>
          </p:cNvPr>
          <p:cNvSpPr txBox="1"/>
          <p:nvPr/>
        </p:nvSpPr>
        <p:spPr>
          <a:xfrm>
            <a:off x="14171" y="2359503"/>
            <a:ext cx="1359260"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1" i="0" u="none" strike="noStrike" kern="1200" cap="none" spc="0" normalizeH="0" baseline="0" noProof="0" dirty="0">
                <a:ln>
                  <a:noFill/>
                </a:ln>
                <a:solidFill>
                  <a:srgbClr val="FF0000"/>
                </a:solidFill>
                <a:effectLst/>
                <a:uLnTx/>
                <a:uFillTx/>
                <a:latin typeface="Arial"/>
                <a:ea typeface="+mn-ea"/>
                <a:cs typeface="+mn-cs"/>
              </a:rPr>
              <a:t>Varmistettava, että toimitaan asiakastarpeiden pohjalta ja innovaatioita etsien</a:t>
            </a:r>
          </a:p>
        </p:txBody>
      </p:sp>
    </p:spTree>
    <p:extLst>
      <p:ext uri="{BB962C8B-B14F-4D97-AF65-F5344CB8AC3E}">
        <p14:creationId xmlns:p14="http://schemas.microsoft.com/office/powerpoint/2010/main" val="3306150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B69F45-99B7-4BAD-859E-98C5A8C0D543}"/>
              </a:ext>
            </a:extLst>
          </p:cNvPr>
          <p:cNvSpPr>
            <a:spLocks noGrp="1"/>
          </p:cNvSpPr>
          <p:nvPr>
            <p:ph type="title"/>
          </p:nvPr>
        </p:nvSpPr>
        <p:spPr>
          <a:xfrm>
            <a:off x="503992" y="51471"/>
            <a:ext cx="8388488" cy="576064"/>
          </a:xfrm>
        </p:spPr>
        <p:txBody>
          <a:bodyPr>
            <a:normAutofit fontScale="90000"/>
          </a:bodyPr>
          <a:lstStyle/>
          <a:p>
            <a:r>
              <a:rPr lang="fi-FI" dirty="0"/>
              <a:t>Prosessimalli verkostoja fasilitoivalle yhteistyölle (kokeiluversio)</a:t>
            </a:r>
          </a:p>
        </p:txBody>
      </p:sp>
      <p:sp>
        <p:nvSpPr>
          <p:cNvPr id="3" name="Sisällön paikkamerkki 2">
            <a:extLst>
              <a:ext uri="{FF2B5EF4-FFF2-40B4-BE49-F238E27FC236}">
                <a16:creationId xmlns:a16="http://schemas.microsoft.com/office/drawing/2014/main" id="{E7CD4700-403B-4C82-8D25-44401C05E62B}"/>
              </a:ext>
            </a:extLst>
          </p:cNvPr>
          <p:cNvSpPr>
            <a:spLocks noGrp="1"/>
          </p:cNvSpPr>
          <p:nvPr>
            <p:ph idx="1"/>
          </p:nvPr>
        </p:nvSpPr>
        <p:spPr>
          <a:xfrm>
            <a:off x="503992" y="699542"/>
            <a:ext cx="8100456" cy="3584392"/>
          </a:xfrm>
        </p:spPr>
        <p:txBody>
          <a:bodyPr/>
          <a:lstStyle/>
          <a:p>
            <a:pPr marL="457200" lvl="0" indent="-457200">
              <a:buFont typeface="+mj-lt"/>
              <a:buAutoNum type="arabicPeriod"/>
            </a:pPr>
            <a:r>
              <a:rPr lang="fi-FI" sz="1400" dirty="0" smtClean="0"/>
              <a:t>Valitaan </a:t>
            </a:r>
            <a:r>
              <a:rPr lang="fi-FI" sz="1400" b="1" dirty="0" smtClean="0"/>
              <a:t>yhteistyössä asetetun toimielimen kanssa </a:t>
            </a:r>
            <a:r>
              <a:rPr lang="fi-FI" sz="1400" dirty="0" smtClean="0"/>
              <a:t>verkostoissa tehtävän kehitystyön fokusalueet</a:t>
            </a:r>
          </a:p>
          <a:p>
            <a:pPr marL="457200" lvl="0" indent="-457200">
              <a:buFont typeface="+mj-lt"/>
              <a:buAutoNum type="arabicPeriod"/>
            </a:pPr>
            <a:r>
              <a:rPr lang="fi-FI" sz="1400" dirty="0" smtClean="0"/>
              <a:t>Kutsutaan </a:t>
            </a:r>
            <a:r>
              <a:rPr lang="fi-FI" sz="1400" dirty="0"/>
              <a:t>verkostot koolle yhteiseen kehittämis- ja valmistelutyöhön fokusalueiden äärelle</a:t>
            </a:r>
          </a:p>
          <a:p>
            <a:pPr marL="457200" lvl="0" indent="-457200">
              <a:buFont typeface="+mj-lt"/>
              <a:buAutoNum type="arabicPeriod"/>
            </a:pPr>
            <a:r>
              <a:rPr lang="fi-FI" sz="1400" dirty="0"/>
              <a:t>Koordinoidaan ja fasilitoidaan verkostojen yhteistyötä fokusalueiden osalta</a:t>
            </a:r>
          </a:p>
          <a:p>
            <a:pPr lvl="1"/>
            <a:r>
              <a:rPr lang="fi-FI" sz="1100" dirty="0"/>
              <a:t>Huolehditaan, että toimijoilla on mahdollisuus tutustua toistensa osaamisiin ja tarpeisiin</a:t>
            </a:r>
          </a:p>
          <a:p>
            <a:pPr lvl="1"/>
            <a:r>
              <a:rPr lang="fi-FI" sz="1100" dirty="0"/>
              <a:t>Varmistetaan, että löytyy yhteinen tavoite johon toimijat voivat sitoutua</a:t>
            </a:r>
          </a:p>
          <a:p>
            <a:pPr lvl="1"/>
            <a:r>
              <a:rPr lang="fi-FI" sz="1100" dirty="0"/>
              <a:t>Koordinoidaan ja fasilitoidaan yhteistä kehittämis- ja valmistelutyötä</a:t>
            </a:r>
          </a:p>
          <a:p>
            <a:pPr lvl="1"/>
            <a:r>
              <a:rPr lang="fi-FI" sz="1100" dirty="0"/>
              <a:t>Huomioidaan kehittämiseen tarvittavan lyhyt ja pitkä aikajänne</a:t>
            </a:r>
          </a:p>
          <a:p>
            <a:pPr lvl="1"/>
            <a:r>
              <a:rPr lang="fi-FI" sz="1100" dirty="0"/>
              <a:t>Sovitetaan toiminnan toimijoiden päätöksenteon aikatauluihin</a:t>
            </a:r>
          </a:p>
          <a:p>
            <a:pPr lvl="1"/>
            <a:r>
              <a:rPr lang="fi-FI" sz="1100" b="1" dirty="0"/>
              <a:t>Viedään yhteistyön tulokset asetetun toimielimen käsiteltäväksi</a:t>
            </a:r>
          </a:p>
          <a:p>
            <a:pPr marL="457200" lvl="0" indent="-457200">
              <a:buFont typeface="+mj-lt"/>
              <a:buAutoNum type="arabicPeriod"/>
            </a:pPr>
            <a:r>
              <a:rPr lang="fi-FI" sz="1400" dirty="0"/>
              <a:t>Jatketaan koordinointia ja fasilitointia niin kauan kuin on tarpeen tulosten aikaansaamiseksi. Käynnistetään yhteistyössä asetetun toimielimen kanssa tarvittaessa uusia fokusalueita</a:t>
            </a:r>
          </a:p>
          <a:p>
            <a:pPr marL="457200" lvl="0" indent="-457200">
              <a:buFont typeface="+mj-lt"/>
              <a:buAutoNum type="arabicPeriod"/>
            </a:pPr>
            <a:r>
              <a:rPr lang="fi-FI" sz="1400" dirty="0"/>
              <a:t>Arvioidaan ja kehitetään jatkuvasti toiminnan rakennetta ja toimintatapaa</a:t>
            </a:r>
          </a:p>
        </p:txBody>
      </p:sp>
      <p:sp>
        <p:nvSpPr>
          <p:cNvPr id="4" name="Dian numeron paikkamerkki 3">
            <a:extLst>
              <a:ext uri="{FF2B5EF4-FFF2-40B4-BE49-F238E27FC236}">
                <a16:creationId xmlns:a16="http://schemas.microsoft.com/office/drawing/2014/main" id="{F058FB05-65FC-4557-88A7-9682194D2F14}"/>
              </a:ext>
            </a:extLst>
          </p:cNvPr>
          <p:cNvSpPr>
            <a:spLocks noGrp="1"/>
          </p:cNvSpPr>
          <p:nvPr>
            <p:ph type="sldNum" sz="quarter" idx="12"/>
          </p:nvPr>
        </p:nvSpPr>
        <p:spPr/>
        <p:txBody>
          <a:bodyPr/>
          <a:lstStyle/>
          <a:p>
            <a:fld id="{52D72BAF-8CDA-4878-B74D-CAA2BE485765}" type="slidenum">
              <a:rPr lang="fi-FI" smtClean="0"/>
              <a:t>27</a:t>
            </a:fld>
            <a:endParaRPr lang="fi-FI"/>
          </a:p>
        </p:txBody>
      </p:sp>
    </p:spTree>
    <p:extLst>
      <p:ext uri="{BB962C8B-B14F-4D97-AF65-F5344CB8AC3E}">
        <p14:creationId xmlns:p14="http://schemas.microsoft.com/office/powerpoint/2010/main" val="21277712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7F89E9-AC02-4523-9820-4765ADB51F1F}"/>
              </a:ext>
            </a:extLst>
          </p:cNvPr>
          <p:cNvSpPr>
            <a:spLocks noGrp="1"/>
          </p:cNvSpPr>
          <p:nvPr>
            <p:ph type="title"/>
          </p:nvPr>
        </p:nvSpPr>
        <p:spPr>
          <a:xfrm>
            <a:off x="503992" y="123478"/>
            <a:ext cx="7380376" cy="576064"/>
          </a:xfrm>
        </p:spPr>
        <p:txBody>
          <a:bodyPr>
            <a:normAutofit/>
          </a:bodyPr>
          <a:lstStyle/>
          <a:p>
            <a:r>
              <a:rPr lang="fi-FI" dirty="0"/>
              <a:t>Ehdotus kevään 2020 kokouksista</a:t>
            </a:r>
          </a:p>
        </p:txBody>
      </p:sp>
      <p:sp>
        <p:nvSpPr>
          <p:cNvPr id="3" name="Sisällön paikkamerkki 2">
            <a:extLst>
              <a:ext uri="{FF2B5EF4-FFF2-40B4-BE49-F238E27FC236}">
                <a16:creationId xmlns:a16="http://schemas.microsoft.com/office/drawing/2014/main" id="{4ABDB0FD-3C78-4B77-93D3-FE2687C3F7B7}"/>
              </a:ext>
            </a:extLst>
          </p:cNvPr>
          <p:cNvSpPr>
            <a:spLocks noGrp="1"/>
          </p:cNvSpPr>
          <p:nvPr>
            <p:ph idx="1"/>
          </p:nvPr>
        </p:nvSpPr>
        <p:spPr>
          <a:xfrm>
            <a:off x="323528" y="699542"/>
            <a:ext cx="8424936" cy="3816424"/>
          </a:xfrm>
        </p:spPr>
        <p:txBody>
          <a:bodyPr>
            <a:normAutofit lnSpcReduction="10000"/>
          </a:bodyPr>
          <a:lstStyle/>
          <a:p>
            <a:pPr lvl="0"/>
            <a:r>
              <a:rPr lang="fi-FI" sz="1800" dirty="0"/>
              <a:t>1. kokous – tammikuu 2020</a:t>
            </a:r>
          </a:p>
          <a:p>
            <a:pPr lvl="1"/>
            <a:r>
              <a:rPr lang="fi-FI" sz="1400" dirty="0" smtClean="0"/>
              <a:t>Alustukset yhteistyön rakenteesta: </a:t>
            </a:r>
            <a:r>
              <a:rPr lang="fi-FI" sz="1400" dirty="0"/>
              <a:t>1) </a:t>
            </a:r>
            <a:r>
              <a:rPr lang="fi-FI" sz="1400" dirty="0" smtClean="0"/>
              <a:t>asetettavat ryhmät </a:t>
            </a:r>
            <a:r>
              <a:rPr lang="fi-FI" sz="1400" dirty="0"/>
              <a:t>ja 2) </a:t>
            </a:r>
            <a:r>
              <a:rPr lang="fi-FI" sz="1400" dirty="0" smtClean="0"/>
              <a:t>verkostot ja niiden </a:t>
            </a:r>
            <a:r>
              <a:rPr lang="fi-FI" sz="1400" dirty="0" err="1" smtClean="0"/>
              <a:t>fasilitointi</a:t>
            </a:r>
            <a:endParaRPr lang="fi-FI" sz="1400" dirty="0"/>
          </a:p>
          <a:p>
            <a:pPr lvl="1"/>
            <a:r>
              <a:rPr lang="fi-FI" sz="1400" dirty="0" smtClean="0"/>
              <a:t>Keskustellaan verkostojen </a:t>
            </a:r>
            <a:r>
              <a:rPr lang="fi-FI" sz="1400" dirty="0"/>
              <a:t>fasilitoinnin kokeilemisesta (rakenne, toimintatapa ja fokusalue, joita lähdetään kokeilemaan</a:t>
            </a:r>
            <a:r>
              <a:rPr lang="fi-FI" sz="1400" dirty="0" smtClean="0"/>
              <a:t>) ja sovitaan alustavasti vastuista</a:t>
            </a:r>
            <a:endParaRPr lang="fi-FI" sz="1400" dirty="0"/>
          </a:p>
          <a:p>
            <a:pPr lvl="0"/>
            <a:r>
              <a:rPr lang="fi-FI" sz="1800" dirty="0" smtClean="0"/>
              <a:t>2</a:t>
            </a:r>
            <a:r>
              <a:rPr lang="fi-FI" sz="1800" dirty="0"/>
              <a:t>. kokous – helmikuu 2020</a:t>
            </a:r>
          </a:p>
          <a:p>
            <a:pPr lvl="1"/>
            <a:r>
              <a:rPr lang="fi-FI" sz="1400" dirty="0" smtClean="0"/>
              <a:t>Sovitaan </a:t>
            </a:r>
            <a:r>
              <a:rPr lang="fi-FI" sz="1400" dirty="0"/>
              <a:t>verkostojen </a:t>
            </a:r>
            <a:r>
              <a:rPr lang="fi-FI" sz="1400" dirty="0" err="1"/>
              <a:t>fasilitoinnin</a:t>
            </a:r>
            <a:r>
              <a:rPr lang="fi-FI" sz="1400" dirty="0"/>
              <a:t> kokeilemisesta (rakenne, toimintatapa ja fokusalue, joita lähdetään kokeilemaan</a:t>
            </a:r>
            <a:r>
              <a:rPr lang="fi-FI" sz="1400" dirty="0" smtClean="0"/>
              <a:t>)</a:t>
            </a:r>
          </a:p>
          <a:p>
            <a:pPr lvl="1"/>
            <a:r>
              <a:rPr lang="fi-FI" sz="1400" dirty="0" smtClean="0"/>
              <a:t>Valmistellaan yhdessä asetettavien työryhmien kanssa</a:t>
            </a:r>
          </a:p>
          <a:p>
            <a:r>
              <a:rPr lang="fi-FI" sz="1800" dirty="0" smtClean="0"/>
              <a:t>3. ja 4. kokous - </a:t>
            </a:r>
            <a:r>
              <a:rPr lang="fi-FI" sz="1800" dirty="0" err="1" smtClean="0"/>
              <a:t>maalis</a:t>
            </a:r>
            <a:r>
              <a:rPr lang="fi-FI" sz="1800" dirty="0" smtClean="0"/>
              <a:t>- ja huhtikuu 2020</a:t>
            </a:r>
          </a:p>
          <a:p>
            <a:pPr lvl="1"/>
            <a:r>
              <a:rPr lang="fi-FI" sz="1400" dirty="0" smtClean="0"/>
              <a:t>Toimitaan sovitun pohjalta</a:t>
            </a:r>
          </a:p>
          <a:p>
            <a:r>
              <a:rPr lang="fi-FI" sz="1800" dirty="0" smtClean="0"/>
              <a:t>5. kokous – toukokuu 2020</a:t>
            </a:r>
          </a:p>
          <a:p>
            <a:pPr lvl="1"/>
            <a:r>
              <a:rPr lang="fi-FI" sz="1400" dirty="0" smtClean="0"/>
              <a:t>Kokeilun arviointi ja ehdotukset jatkovalmistelua varten</a:t>
            </a:r>
            <a:endParaRPr lang="fi-FI" sz="1400" dirty="0"/>
          </a:p>
          <a:p>
            <a:pPr lvl="2"/>
            <a:endParaRPr lang="fi-FI" sz="1200" dirty="0"/>
          </a:p>
        </p:txBody>
      </p:sp>
      <p:sp>
        <p:nvSpPr>
          <p:cNvPr id="4" name="Dian numeron paikkamerkki 3">
            <a:extLst>
              <a:ext uri="{FF2B5EF4-FFF2-40B4-BE49-F238E27FC236}">
                <a16:creationId xmlns:a16="http://schemas.microsoft.com/office/drawing/2014/main" id="{F613E582-628B-41F9-9A08-DF9D3BDA8CDA}"/>
              </a:ext>
            </a:extLst>
          </p:cNvPr>
          <p:cNvSpPr>
            <a:spLocks noGrp="1"/>
          </p:cNvSpPr>
          <p:nvPr>
            <p:ph type="sldNum" sz="quarter" idx="12"/>
          </p:nvPr>
        </p:nvSpPr>
        <p:spPr/>
        <p:txBody>
          <a:bodyPr/>
          <a:lstStyle/>
          <a:p>
            <a:fld id="{52D72BAF-8CDA-4878-B74D-CAA2BE485765}" type="slidenum">
              <a:rPr lang="fi-FI" smtClean="0"/>
              <a:t>28</a:t>
            </a:fld>
            <a:endParaRPr lang="fi-FI"/>
          </a:p>
        </p:txBody>
      </p:sp>
    </p:spTree>
    <p:extLst>
      <p:ext uri="{BB962C8B-B14F-4D97-AF65-F5344CB8AC3E}">
        <p14:creationId xmlns:p14="http://schemas.microsoft.com/office/powerpoint/2010/main" val="31575117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3. Keskustelu</a:t>
            </a:r>
            <a:endParaRPr lang="fi-FI" dirty="0"/>
          </a:p>
        </p:txBody>
      </p:sp>
    </p:spTree>
    <p:extLst>
      <p:ext uri="{BB962C8B-B14F-4D97-AF65-F5344CB8AC3E}">
        <p14:creationId xmlns:p14="http://schemas.microsoft.com/office/powerpoint/2010/main" val="637845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2. Alustukset</a:t>
            </a:r>
            <a:endParaRPr lang="fi-FI" dirty="0"/>
          </a:p>
        </p:txBody>
      </p:sp>
    </p:spTree>
    <p:extLst>
      <p:ext uri="{BB962C8B-B14F-4D97-AF65-F5344CB8AC3E}">
        <p14:creationId xmlns:p14="http://schemas.microsoft.com/office/powerpoint/2010/main" val="28196460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Keskustelu</a:t>
            </a:r>
            <a:endParaRPr lang="fi-FI" dirty="0"/>
          </a:p>
        </p:txBody>
      </p:sp>
      <p:sp>
        <p:nvSpPr>
          <p:cNvPr id="3" name="Sisällön paikkamerkki 2"/>
          <p:cNvSpPr>
            <a:spLocks noGrp="1"/>
          </p:cNvSpPr>
          <p:nvPr>
            <p:ph idx="1"/>
          </p:nvPr>
        </p:nvSpPr>
        <p:spPr>
          <a:xfrm>
            <a:off x="503992" y="1131590"/>
            <a:ext cx="7812424" cy="3456384"/>
          </a:xfrm>
        </p:spPr>
        <p:txBody>
          <a:bodyPr>
            <a:normAutofit fontScale="92500" lnSpcReduction="20000"/>
          </a:bodyPr>
          <a:lstStyle/>
          <a:p>
            <a:r>
              <a:rPr lang="fi-FI" dirty="0"/>
              <a:t>Mitä ajattelette asetettujen työryhmien:</a:t>
            </a:r>
          </a:p>
          <a:p>
            <a:pPr lvl="1"/>
            <a:r>
              <a:rPr lang="fi-FI" dirty="0" smtClean="0"/>
              <a:t>Tehtävistä </a:t>
            </a:r>
            <a:r>
              <a:rPr lang="fi-FI" dirty="0"/>
              <a:t>ja ryhmittelystä?</a:t>
            </a:r>
          </a:p>
          <a:p>
            <a:pPr lvl="1"/>
            <a:r>
              <a:rPr lang="fi-FI" dirty="0" smtClean="0"/>
              <a:t>Toimintamallista </a:t>
            </a:r>
            <a:r>
              <a:rPr lang="fi-FI" dirty="0"/>
              <a:t>(vuosikello)?</a:t>
            </a:r>
          </a:p>
          <a:p>
            <a:r>
              <a:rPr lang="fi-FI" dirty="0"/>
              <a:t>Mitä ajattelette verkostotyön linkittymisestä asetettujen ryhmien työskentelyyn?</a:t>
            </a:r>
          </a:p>
          <a:p>
            <a:endParaRPr lang="fi-FI" dirty="0"/>
          </a:p>
          <a:p>
            <a:r>
              <a:rPr lang="fi-FI" dirty="0"/>
              <a:t>Miten työskennellään kevään 2020 aikana verkostotyön kokeilemiseksi? </a:t>
            </a:r>
          </a:p>
          <a:p>
            <a:pPr lvl="1"/>
            <a:r>
              <a:rPr lang="fi-FI" dirty="0" smtClean="0"/>
              <a:t>Koordinaatioryhmän </a:t>
            </a:r>
            <a:r>
              <a:rPr lang="fi-FI" dirty="0"/>
              <a:t>muodostaminen: Keitä mukana? Ehdokkaita tästä työryhmästä?</a:t>
            </a:r>
          </a:p>
          <a:p>
            <a:pPr lvl="1"/>
            <a:r>
              <a:rPr lang="fi-FI" dirty="0" smtClean="0"/>
              <a:t>Miten </a:t>
            </a:r>
            <a:r>
              <a:rPr lang="fi-FI" dirty="0"/>
              <a:t>koordinaatioryhmä työskentelee keväällä 2020?</a:t>
            </a:r>
          </a:p>
          <a:p>
            <a:pPr lvl="1"/>
            <a:r>
              <a:rPr lang="fi-FI" dirty="0" smtClean="0"/>
              <a:t>Ehdotukset </a:t>
            </a:r>
            <a:r>
              <a:rPr lang="fi-FI" dirty="0"/>
              <a:t>fokusalueeksi, jonka puitteissa verkostotyötä kokeillaan?</a:t>
            </a:r>
          </a:p>
        </p:txBody>
      </p:sp>
      <p:sp>
        <p:nvSpPr>
          <p:cNvPr id="4" name="Dian numeron paikkamerkki 3"/>
          <p:cNvSpPr>
            <a:spLocks noGrp="1"/>
          </p:cNvSpPr>
          <p:nvPr>
            <p:ph type="sldNum" sz="quarter" idx="12"/>
          </p:nvPr>
        </p:nvSpPr>
        <p:spPr/>
        <p:txBody>
          <a:bodyPr/>
          <a:lstStyle/>
          <a:p>
            <a:fld id="{52D72BAF-8CDA-4878-B74D-CAA2BE485765}" type="slidenum">
              <a:rPr lang="fi-FI" smtClean="0"/>
              <a:t>30</a:t>
            </a:fld>
            <a:endParaRPr lang="fi-FI"/>
          </a:p>
        </p:txBody>
      </p:sp>
    </p:spTree>
    <p:extLst>
      <p:ext uri="{BB962C8B-B14F-4D97-AF65-F5344CB8AC3E}">
        <p14:creationId xmlns:p14="http://schemas.microsoft.com/office/powerpoint/2010/main" val="4173806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4</a:t>
            </a:r>
            <a:r>
              <a:rPr lang="fi-FI" dirty="0" smtClean="0"/>
              <a:t>. Informaation tuottaminen</a:t>
            </a:r>
            <a:br>
              <a:rPr lang="fi-FI" dirty="0" smtClean="0"/>
            </a:br>
            <a:r>
              <a:rPr lang="fi-FI" dirty="0" smtClean="0"/>
              <a:t>(täydentyvät torstaina 23.1.2020)</a:t>
            </a:r>
            <a:endParaRPr lang="fi-FI" dirty="0"/>
          </a:p>
        </p:txBody>
      </p:sp>
    </p:spTree>
    <p:extLst>
      <p:ext uri="{BB962C8B-B14F-4D97-AF65-F5344CB8AC3E}">
        <p14:creationId xmlns:p14="http://schemas.microsoft.com/office/powerpoint/2010/main" val="7757758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89824" y="37366"/>
            <a:ext cx="7380376" cy="590168"/>
          </a:xfrm>
        </p:spPr>
        <p:txBody>
          <a:bodyPr>
            <a:normAutofit/>
          </a:bodyPr>
          <a:lstStyle/>
          <a:p>
            <a:r>
              <a:rPr lang="fi-FI" dirty="0" smtClean="0"/>
              <a:t>Päätösesitys </a:t>
            </a:r>
            <a:r>
              <a:rPr lang="fi-FI" dirty="0" err="1" smtClean="0"/>
              <a:t>JUHTA:lle</a:t>
            </a:r>
            <a:endParaRPr lang="fi-FI" dirty="0">
              <a:solidFill>
                <a:srgbClr val="FF0000"/>
              </a:solidFill>
            </a:endParaRPr>
          </a:p>
        </p:txBody>
      </p:sp>
      <p:sp>
        <p:nvSpPr>
          <p:cNvPr id="3" name="Sisällön paikkamerkki 2"/>
          <p:cNvSpPr>
            <a:spLocks noGrp="1"/>
          </p:cNvSpPr>
          <p:nvPr>
            <p:ph idx="1"/>
          </p:nvPr>
        </p:nvSpPr>
        <p:spPr>
          <a:xfrm>
            <a:off x="395536" y="825184"/>
            <a:ext cx="8100456" cy="4050822"/>
          </a:xfrm>
        </p:spPr>
        <p:txBody>
          <a:bodyPr>
            <a:normAutofit fontScale="85000" lnSpcReduction="20000"/>
          </a:bodyPr>
          <a:lstStyle/>
          <a:p>
            <a:pPr marL="0" indent="0">
              <a:spcAft>
                <a:spcPts val="600"/>
              </a:spcAft>
              <a:buNone/>
            </a:pPr>
            <a:r>
              <a:rPr lang="fi-FI" b="1" dirty="0"/>
              <a:t>Päätösesitys 1</a:t>
            </a:r>
          </a:p>
          <a:p>
            <a:pPr>
              <a:spcAft>
                <a:spcPts val="600"/>
              </a:spcAft>
            </a:pPr>
            <a:r>
              <a:rPr lang="fi-FI" dirty="0" smtClean="0"/>
              <a:t>Ehdotetaan </a:t>
            </a:r>
            <a:r>
              <a:rPr lang="fi-FI" dirty="0"/>
              <a:t>voimassa olevista </a:t>
            </a:r>
            <a:r>
              <a:rPr lang="fi-FI" dirty="0" smtClean="0"/>
              <a:t>JHS-suosituksista vanhentuneet ja hankalasti ylläpidettävät lakkautettavaksi ja muut siirrettäväksi </a:t>
            </a:r>
            <a:r>
              <a:rPr lang="fi-FI" dirty="0"/>
              <a:t>suositusten sisällöstä vastaaville </a:t>
            </a:r>
            <a:r>
              <a:rPr lang="fi-FI" dirty="0" smtClean="0"/>
              <a:t>viranomaisille</a:t>
            </a:r>
          </a:p>
          <a:p>
            <a:pPr>
              <a:spcAft>
                <a:spcPts val="600"/>
              </a:spcAft>
            </a:pPr>
            <a:r>
              <a:rPr lang="fi-FI" dirty="0" smtClean="0"/>
              <a:t>Suositusten </a:t>
            </a:r>
            <a:r>
              <a:rPr lang="fi-FI" dirty="0"/>
              <a:t>siirtämisen aikataulu ja menettelyt sovitaan erikseen asianosaisen viranomaisen ja valtiovarainministeriön </a:t>
            </a:r>
            <a:r>
              <a:rPr lang="fi-FI" dirty="0" smtClean="0"/>
              <a:t>kesken</a:t>
            </a:r>
          </a:p>
          <a:p>
            <a:pPr>
              <a:spcAft>
                <a:spcPts val="600"/>
              </a:spcAft>
            </a:pPr>
            <a:r>
              <a:rPr lang="fi-FI" dirty="0" smtClean="0"/>
              <a:t>Ehdotus vastaanottavista viranomaisista seuraavalla dialla</a:t>
            </a:r>
          </a:p>
          <a:p>
            <a:pPr marL="0" indent="0">
              <a:spcAft>
                <a:spcPts val="600"/>
              </a:spcAft>
              <a:buNone/>
            </a:pPr>
            <a:endParaRPr lang="fi-FI" dirty="0" smtClean="0"/>
          </a:p>
          <a:p>
            <a:pPr marL="0" indent="0">
              <a:spcAft>
                <a:spcPts val="600"/>
              </a:spcAft>
              <a:buNone/>
            </a:pPr>
            <a:r>
              <a:rPr lang="fi-FI" b="1" dirty="0" smtClean="0"/>
              <a:t>Perustelut: </a:t>
            </a:r>
            <a:endParaRPr lang="fi-FI" b="1" dirty="0"/>
          </a:p>
          <a:p>
            <a:pPr>
              <a:spcAft>
                <a:spcPts val="600"/>
              </a:spcAft>
            </a:pPr>
            <a:r>
              <a:rPr lang="fi-FI" dirty="0" smtClean="0"/>
              <a:t>Suositukset ovat vanhentuneet (JHS 106, JHS 136, JHS 146, JHS 155, JHS 157, JHS 164, JHS 167, JHS 168, JHS 171 – 174, JHS 175)</a:t>
            </a:r>
          </a:p>
          <a:p>
            <a:pPr>
              <a:spcAft>
                <a:spcPts val="600"/>
              </a:spcAft>
            </a:pPr>
            <a:r>
              <a:rPr lang="fi-FI" dirty="0" smtClean="0"/>
              <a:t>Suositukselle ei ole tarvetta nykyisessä muodossa (JHS 133, JHS 159, JHS 161,…) </a:t>
            </a:r>
          </a:p>
          <a:p>
            <a:pPr>
              <a:spcAft>
                <a:spcPts val="600"/>
              </a:spcAft>
            </a:pPr>
            <a:r>
              <a:rPr lang="fi-FI" dirty="0" smtClean="0"/>
              <a:t>Suosituksen ylläpito on liian haastavaa suhteessa vaatimuksiin (JHS 160, JHS 171 – 174, JHS 182,…)</a:t>
            </a:r>
            <a:endParaRPr lang="fi-FI" dirty="0"/>
          </a:p>
          <a:p>
            <a:pPr>
              <a:spcAft>
                <a:spcPts val="600"/>
              </a:spcAft>
            </a:pPr>
            <a:endParaRPr lang="fi-FI" dirty="0"/>
          </a:p>
        </p:txBody>
      </p:sp>
      <p:sp>
        <p:nvSpPr>
          <p:cNvPr id="4" name="Dian numeron paikkamerkki 3"/>
          <p:cNvSpPr>
            <a:spLocks noGrp="1"/>
          </p:cNvSpPr>
          <p:nvPr>
            <p:ph type="sldNum" sz="quarter" idx="12"/>
          </p:nvPr>
        </p:nvSpPr>
        <p:spPr/>
        <p:txBody>
          <a:bodyPr/>
          <a:lstStyle/>
          <a:p>
            <a:fld id="{52D72BAF-8CDA-4878-B74D-CAA2BE485765}" type="slidenum">
              <a:rPr lang="fi-FI" smtClean="0"/>
              <a:t>32</a:t>
            </a:fld>
            <a:endParaRPr lang="fi-FI"/>
          </a:p>
        </p:txBody>
      </p:sp>
    </p:spTree>
    <p:extLst>
      <p:ext uri="{BB962C8B-B14F-4D97-AF65-F5344CB8AC3E}">
        <p14:creationId xmlns:p14="http://schemas.microsoft.com/office/powerpoint/2010/main" val="10540152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51470"/>
            <a:ext cx="8388488" cy="518675"/>
          </a:xfrm>
        </p:spPr>
        <p:txBody>
          <a:bodyPr>
            <a:noAutofit/>
          </a:bodyPr>
          <a:lstStyle/>
          <a:p>
            <a:r>
              <a:rPr lang="fi-FI" sz="2400" dirty="0" smtClean="0"/>
              <a:t>JHS-suositusten ryhmittely (korjattu versio)</a:t>
            </a:r>
            <a:endParaRPr lang="fi-FI" sz="2400" dirty="0"/>
          </a:p>
        </p:txBody>
      </p:sp>
      <p:sp>
        <p:nvSpPr>
          <p:cNvPr id="3" name="Sisällön paikkamerkki 2"/>
          <p:cNvSpPr>
            <a:spLocks noGrp="1"/>
          </p:cNvSpPr>
          <p:nvPr>
            <p:ph sz="half" idx="1"/>
          </p:nvPr>
        </p:nvSpPr>
        <p:spPr>
          <a:xfrm>
            <a:off x="4139952" y="621239"/>
            <a:ext cx="3491880" cy="222319"/>
          </a:xfrm>
        </p:spPr>
        <p:txBody>
          <a:bodyPr>
            <a:noAutofit/>
          </a:bodyPr>
          <a:lstStyle/>
          <a:p>
            <a:pPr marL="0" lvl="0" indent="0" algn="ctr">
              <a:buNone/>
            </a:pPr>
            <a:r>
              <a:rPr lang="fi-FI" sz="1000" b="1" dirty="0" smtClean="0"/>
              <a:t>Viranomaisille siirrettävät suositukset</a:t>
            </a:r>
            <a:endParaRPr lang="fi-FI" sz="1000" b="1" dirty="0"/>
          </a:p>
        </p:txBody>
      </p:sp>
      <p:sp>
        <p:nvSpPr>
          <p:cNvPr id="5" name="Dian numeron paikkamerkki 4"/>
          <p:cNvSpPr>
            <a:spLocks noGrp="1"/>
          </p:cNvSpPr>
          <p:nvPr>
            <p:ph type="sldNum" sz="quarter" idx="12"/>
          </p:nvPr>
        </p:nvSpPr>
        <p:spPr/>
        <p:txBody>
          <a:bodyPr/>
          <a:lstStyle/>
          <a:p>
            <a:fld id="{52D72BAF-8CDA-4878-B74D-CAA2BE485765}" type="slidenum">
              <a:rPr lang="fi-FI" smtClean="0"/>
              <a:t>33</a:t>
            </a:fld>
            <a:endParaRPr lang="fi-FI"/>
          </a:p>
        </p:txBody>
      </p:sp>
      <p:sp>
        <p:nvSpPr>
          <p:cNvPr id="7" name="Suorakulmio 6"/>
          <p:cNvSpPr/>
          <p:nvPr/>
        </p:nvSpPr>
        <p:spPr>
          <a:xfrm>
            <a:off x="323528" y="1743934"/>
            <a:ext cx="2016224" cy="2484000"/>
          </a:xfrm>
          <a:prstGeom prst="rect">
            <a:avLst/>
          </a:prstGeom>
          <a:solidFill>
            <a:schemeClr val="bg1">
              <a:lumMod val="8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106 </a:t>
            </a:r>
            <a:r>
              <a:rPr lang="fi-FI" sz="800" dirty="0" smtClean="0">
                <a:solidFill>
                  <a:schemeClr val="tx1"/>
                </a:solidFill>
                <a:latin typeface="Arial Narrow" panose="020B0606020202030204" pitchFamily="34" charset="0"/>
              </a:rPr>
              <a:t>Postiosoite</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133 Hakemistotiedot ja niiden </a:t>
            </a:r>
            <a:r>
              <a:rPr lang="fi-FI" sz="800" dirty="0" smtClean="0">
                <a:solidFill>
                  <a:schemeClr val="tx1"/>
                </a:solidFill>
                <a:latin typeface="Arial Narrow" panose="020B0606020202030204" pitchFamily="34" charset="0"/>
              </a:rPr>
              <a:t>ylläpito</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136 Menettelytavat </a:t>
            </a:r>
            <a:r>
              <a:rPr lang="fi-FI" sz="800" dirty="0" smtClean="0">
                <a:solidFill>
                  <a:schemeClr val="tx1"/>
                </a:solidFill>
                <a:latin typeface="Arial Narrow" panose="020B0606020202030204" pitchFamily="34" charset="0"/>
              </a:rPr>
              <a:t>JHS-työssä</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146 Julkisuuslain </a:t>
            </a:r>
            <a:r>
              <a:rPr lang="fi-FI" sz="800" dirty="0" smtClean="0">
                <a:solidFill>
                  <a:schemeClr val="tx1"/>
                </a:solidFill>
                <a:latin typeface="Arial Narrow" panose="020B0606020202030204" pitchFamily="34" charset="0"/>
              </a:rPr>
              <a:t>mukainen  tietojärjestelmäseloste</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155 Verkkolaskujen </a:t>
            </a:r>
            <a:r>
              <a:rPr lang="fi-FI" sz="800" dirty="0" smtClean="0">
                <a:solidFill>
                  <a:schemeClr val="tx1"/>
                </a:solidFill>
                <a:latin typeface="Arial Narrow" panose="020B0606020202030204" pitchFamily="34" charset="0"/>
              </a:rPr>
              <a:t>käyttö</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157 Asiakaspäätteet </a:t>
            </a:r>
            <a:r>
              <a:rPr lang="fi-FI" sz="800" dirty="0" smtClean="0">
                <a:solidFill>
                  <a:schemeClr val="tx1"/>
                </a:solidFill>
                <a:latin typeface="Arial Narrow" panose="020B0606020202030204" pitchFamily="34" charset="0"/>
              </a:rPr>
              <a:t>julkishallinnossa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159 ISO </a:t>
            </a:r>
            <a:r>
              <a:rPr lang="fi-FI" sz="800" dirty="0" smtClean="0">
                <a:solidFill>
                  <a:schemeClr val="tx1"/>
                </a:solidFill>
                <a:latin typeface="Arial Narrow" panose="020B0606020202030204" pitchFamily="34" charset="0"/>
              </a:rPr>
              <a:t>OID-yksilöintitunnuksen</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160 Paikkatiedon </a:t>
            </a:r>
            <a:r>
              <a:rPr lang="fi-FI" sz="800" dirty="0" smtClean="0">
                <a:solidFill>
                  <a:schemeClr val="tx1"/>
                </a:solidFill>
                <a:latin typeface="Arial Narrow" panose="020B0606020202030204" pitchFamily="34" charset="0"/>
              </a:rPr>
              <a:t>laadunhallinta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161 </a:t>
            </a:r>
            <a:r>
              <a:rPr lang="fi-FI" sz="800" dirty="0" smtClean="0">
                <a:solidFill>
                  <a:schemeClr val="tx1"/>
                </a:solidFill>
                <a:latin typeface="Arial Narrow" panose="020B0606020202030204" pitchFamily="34" charset="0"/>
              </a:rPr>
              <a:t>Sähköpostiosoitteet</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164 </a:t>
            </a:r>
            <a:r>
              <a:rPr lang="fi-FI" sz="800" dirty="0" smtClean="0">
                <a:solidFill>
                  <a:schemeClr val="tx1"/>
                </a:solidFill>
                <a:latin typeface="Arial Narrow" panose="020B0606020202030204" pitchFamily="34" charset="0"/>
              </a:rPr>
              <a:t>VETUMA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167 </a:t>
            </a:r>
            <a:r>
              <a:rPr lang="fi-FI" sz="800" dirty="0" smtClean="0">
                <a:solidFill>
                  <a:schemeClr val="tx1"/>
                </a:solidFill>
                <a:latin typeface="Arial Narrow" panose="020B0606020202030204" pitchFamily="34" charset="0"/>
              </a:rPr>
              <a:t>Neuvottelumenettely ICT-hankinnoissa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168 Videoneuvottelun </a:t>
            </a:r>
            <a:r>
              <a:rPr lang="fi-FI" sz="800" dirty="0" smtClean="0">
                <a:solidFill>
                  <a:schemeClr val="tx1"/>
                </a:solidFill>
                <a:latin typeface="Arial Narrow" panose="020B0606020202030204" pitchFamily="34" charset="0"/>
              </a:rPr>
              <a:t>käyttö</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171 </a:t>
            </a:r>
            <a:r>
              <a:rPr lang="fi-FI" sz="800" dirty="0" smtClean="0">
                <a:solidFill>
                  <a:schemeClr val="tx1"/>
                </a:solidFill>
                <a:latin typeface="Arial Narrow" panose="020B0606020202030204" pitchFamily="34" charset="0"/>
              </a:rPr>
              <a:t>Kehittämiskohteiden tunnistaminen</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172 </a:t>
            </a:r>
            <a:r>
              <a:rPr lang="fi-FI" sz="800" dirty="0" smtClean="0">
                <a:solidFill>
                  <a:schemeClr val="tx1"/>
                </a:solidFill>
                <a:latin typeface="Arial Narrow" panose="020B0606020202030204" pitchFamily="34" charset="0"/>
              </a:rPr>
              <a:t>Esiselvitys</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173 </a:t>
            </a:r>
            <a:r>
              <a:rPr lang="fi-FI" sz="800" dirty="0" smtClean="0">
                <a:solidFill>
                  <a:schemeClr val="tx1"/>
                </a:solidFill>
                <a:latin typeface="Arial Narrow" panose="020B0606020202030204" pitchFamily="34" charset="0"/>
              </a:rPr>
              <a:t>Vaatimusmäärittely</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174 ICT-palvelujen </a:t>
            </a:r>
            <a:r>
              <a:rPr lang="fi-FI" sz="800" dirty="0" smtClean="0">
                <a:solidFill>
                  <a:schemeClr val="tx1"/>
                </a:solidFill>
                <a:latin typeface="Arial Narrow" panose="020B0606020202030204" pitchFamily="34" charset="0"/>
              </a:rPr>
              <a:t>palvelutasoluokitus</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182 </a:t>
            </a:r>
            <a:r>
              <a:rPr lang="fi-FI" sz="800" dirty="0" smtClean="0">
                <a:solidFill>
                  <a:schemeClr val="tx1"/>
                </a:solidFill>
                <a:latin typeface="Arial Narrow" panose="020B0606020202030204" pitchFamily="34" charset="0"/>
              </a:rPr>
              <a:t>Laadunvarmistus</a:t>
            </a:r>
            <a:endParaRPr lang="fi-FI" sz="800" dirty="0">
              <a:solidFill>
                <a:schemeClr val="tx1"/>
              </a:solidFill>
              <a:latin typeface="Arial Narrow" panose="020B0606020202030204" pitchFamily="34" charset="0"/>
            </a:endParaRPr>
          </a:p>
        </p:txBody>
      </p:sp>
      <p:sp>
        <p:nvSpPr>
          <p:cNvPr id="8" name="Suorakulmio 7"/>
          <p:cNvSpPr/>
          <p:nvPr/>
        </p:nvSpPr>
        <p:spPr>
          <a:xfrm>
            <a:off x="323528" y="1419654"/>
            <a:ext cx="2016224" cy="288000"/>
          </a:xfrm>
          <a:prstGeom prst="rect">
            <a:avLst/>
          </a:prstGeom>
          <a:solidFill>
            <a:schemeClr val="tx1">
              <a:lumMod val="50000"/>
              <a:lumOff val="5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a:solidFill>
                  <a:schemeClr val="bg1"/>
                </a:solidFill>
                <a:latin typeface="Arial Narrow" panose="020B0606020202030204" pitchFamily="34" charset="0"/>
              </a:rPr>
              <a:t>Lakkautettavat suositukset</a:t>
            </a:r>
          </a:p>
        </p:txBody>
      </p:sp>
      <p:sp>
        <p:nvSpPr>
          <p:cNvPr id="9" name="Suorakulmio 8"/>
          <p:cNvSpPr/>
          <p:nvPr/>
        </p:nvSpPr>
        <p:spPr>
          <a:xfrm>
            <a:off x="6948264" y="900000"/>
            <a:ext cx="2016224" cy="216000"/>
          </a:xfrm>
          <a:prstGeom prst="rect">
            <a:avLst/>
          </a:prstGeom>
          <a:solidFill>
            <a:srgbClr val="FF99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a:solidFill>
                  <a:schemeClr val="tx1"/>
                </a:solidFill>
                <a:latin typeface="Arial Narrow" panose="020B0606020202030204" pitchFamily="34" charset="0"/>
              </a:rPr>
              <a:t>Tiedonhallintalautakunta</a:t>
            </a:r>
          </a:p>
        </p:txBody>
      </p:sp>
      <p:sp>
        <p:nvSpPr>
          <p:cNvPr id="10" name="Suorakulmio 9"/>
          <p:cNvSpPr/>
          <p:nvPr/>
        </p:nvSpPr>
        <p:spPr>
          <a:xfrm>
            <a:off x="6948264" y="1131590"/>
            <a:ext cx="2016224" cy="1743782"/>
          </a:xfrm>
          <a:prstGeom prst="rect">
            <a:avLst/>
          </a:prstGeom>
          <a:solidFill>
            <a:srgbClr val="FFE697"/>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143 Asiakirjojen kuvailun ja hallinnan </a:t>
            </a:r>
            <a:r>
              <a:rPr lang="fi-FI" sz="800" dirty="0" smtClean="0">
                <a:solidFill>
                  <a:schemeClr val="tx1"/>
                </a:solidFill>
                <a:latin typeface="Arial Narrow" panose="020B0606020202030204" pitchFamily="34" charset="0"/>
              </a:rPr>
              <a:t>metatiedot</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152 Prosessien </a:t>
            </a:r>
            <a:r>
              <a:rPr lang="fi-FI" sz="800" dirty="0" smtClean="0">
                <a:solidFill>
                  <a:schemeClr val="tx1"/>
                </a:solidFill>
                <a:latin typeface="Arial Narrow" panose="020B0606020202030204" pitchFamily="34" charset="0"/>
              </a:rPr>
              <a:t>kuvaaminen</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156 Asiakirjojen ja tietojen rekisteröinti sähköisen </a:t>
            </a:r>
            <a:r>
              <a:rPr lang="fi-FI" sz="800" dirty="0" smtClean="0">
                <a:solidFill>
                  <a:schemeClr val="tx1"/>
                </a:solidFill>
                <a:latin typeface="Arial Narrow" panose="020B0606020202030204" pitchFamily="34" charset="0"/>
              </a:rPr>
              <a:t>asioinnin </a:t>
            </a:r>
            <a:r>
              <a:rPr lang="fi-FI" sz="800" dirty="0">
                <a:solidFill>
                  <a:schemeClr val="tx1"/>
                </a:solidFill>
                <a:latin typeface="Arial Narrow" panose="020B0606020202030204" pitchFamily="34" charset="0"/>
              </a:rPr>
              <a:t>ja asiankäsittelyn </a:t>
            </a:r>
            <a:r>
              <a:rPr lang="fi-FI" sz="800" dirty="0" smtClean="0">
                <a:solidFill>
                  <a:schemeClr val="tx1"/>
                </a:solidFill>
                <a:latin typeface="Arial Narrow" panose="020B0606020202030204" pitchFamily="34" charset="0"/>
              </a:rPr>
              <a:t>tiedon-hallinnassa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176 Sähköisten </a:t>
            </a:r>
            <a:r>
              <a:rPr lang="fi-FI" sz="800" dirty="0" smtClean="0">
                <a:solidFill>
                  <a:schemeClr val="tx1"/>
                </a:solidFill>
                <a:latin typeface="Arial Narrow" panose="020B0606020202030204" pitchFamily="34" charset="0"/>
              </a:rPr>
              <a:t>asiakirjallisten </a:t>
            </a:r>
            <a:r>
              <a:rPr lang="fi-FI" sz="800" dirty="0">
                <a:solidFill>
                  <a:schemeClr val="tx1"/>
                </a:solidFill>
                <a:latin typeface="Arial Narrow" panose="020B0606020202030204" pitchFamily="34" charset="0"/>
              </a:rPr>
              <a:t>tietojen käsittely, hallinta ja </a:t>
            </a:r>
            <a:r>
              <a:rPr lang="fi-FI" sz="800" dirty="0" smtClean="0">
                <a:solidFill>
                  <a:schemeClr val="tx1"/>
                </a:solidFill>
                <a:latin typeface="Arial Narrow" panose="020B0606020202030204" pitchFamily="34" charset="0"/>
              </a:rPr>
              <a:t>säilyttäminen</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179 </a:t>
            </a:r>
            <a:r>
              <a:rPr lang="fi-FI" sz="800" dirty="0" smtClean="0">
                <a:solidFill>
                  <a:schemeClr val="tx1"/>
                </a:solidFill>
                <a:latin typeface="Arial Narrow" panose="020B0606020202030204" pitchFamily="34" charset="0"/>
              </a:rPr>
              <a:t>Kokonaisarkkitehtuurin </a:t>
            </a:r>
            <a:r>
              <a:rPr lang="fi-FI" sz="800" dirty="0">
                <a:solidFill>
                  <a:schemeClr val="tx1"/>
                </a:solidFill>
                <a:latin typeface="Arial Narrow" panose="020B0606020202030204" pitchFamily="34" charset="0"/>
              </a:rPr>
              <a:t>suunnittelu ja </a:t>
            </a:r>
            <a:r>
              <a:rPr lang="fi-FI" sz="800" dirty="0" smtClean="0">
                <a:solidFill>
                  <a:schemeClr val="tx1"/>
                </a:solidFill>
                <a:latin typeface="Arial Narrow" panose="020B0606020202030204" pitchFamily="34" charset="0"/>
              </a:rPr>
              <a:t>kehittäminen</a:t>
            </a:r>
          </a:p>
          <a:p>
            <a:pPr marL="171450" indent="-171450">
              <a:buFont typeface="Arial" panose="020B0604020202020204" pitchFamily="34" charset="0"/>
              <a:buChar char="•"/>
            </a:pPr>
            <a:r>
              <a:rPr lang="fi-FI" sz="800" dirty="0" smtClean="0">
                <a:solidFill>
                  <a:schemeClr val="tx1"/>
                </a:solidFill>
                <a:latin typeface="Arial Narrow" panose="020B0606020202030204" pitchFamily="34" charset="0"/>
              </a:rPr>
              <a:t>JHS </a:t>
            </a:r>
            <a:r>
              <a:rPr lang="fi-FI" sz="800" dirty="0">
                <a:solidFill>
                  <a:schemeClr val="tx1"/>
                </a:solidFill>
                <a:latin typeface="Arial Narrow" panose="020B0606020202030204" pitchFamily="34" charset="0"/>
              </a:rPr>
              <a:t>198 </a:t>
            </a:r>
            <a:r>
              <a:rPr lang="fi-FI" sz="800" dirty="0" smtClean="0">
                <a:solidFill>
                  <a:schemeClr val="tx1"/>
                </a:solidFill>
                <a:latin typeface="Arial Narrow" panose="020B0606020202030204" pitchFamily="34" charset="0"/>
              </a:rPr>
              <a:t>Kokonaisarkkitehtuurin peruskuvaukset</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201 Rekisteritiedon </a:t>
            </a:r>
            <a:r>
              <a:rPr lang="fi-FI" sz="800" dirty="0" smtClean="0">
                <a:solidFill>
                  <a:schemeClr val="tx1"/>
                </a:solidFill>
                <a:latin typeface="Arial Narrow" panose="020B0606020202030204" pitchFamily="34" charset="0"/>
              </a:rPr>
              <a:t>metatiedot</a:t>
            </a:r>
          </a:p>
          <a:p>
            <a:pPr marL="171450" indent="-171450">
              <a:buFont typeface="Arial" panose="020B0604020202020204" pitchFamily="34" charset="0"/>
              <a:buChar char="•"/>
            </a:pPr>
            <a:endParaRPr lang="fi-FI" sz="800" dirty="0">
              <a:solidFill>
                <a:schemeClr val="tx1"/>
              </a:solidFill>
              <a:latin typeface="Arial Narrow" panose="020B0606020202030204" pitchFamily="34" charset="0"/>
            </a:endParaRPr>
          </a:p>
        </p:txBody>
      </p:sp>
      <p:sp>
        <p:nvSpPr>
          <p:cNvPr id="11" name="Suorakulmio 10"/>
          <p:cNvSpPr/>
          <p:nvPr/>
        </p:nvSpPr>
        <p:spPr>
          <a:xfrm>
            <a:off x="2771800" y="900000"/>
            <a:ext cx="2016224" cy="216000"/>
          </a:xfrm>
          <a:prstGeom prst="rect">
            <a:avLst/>
          </a:prstGeom>
          <a:solidFill>
            <a:schemeClr val="tx2">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smtClean="0">
                <a:solidFill>
                  <a:schemeClr val="bg1"/>
                </a:solidFill>
                <a:latin typeface="Arial Narrow" panose="020B0606020202030204" pitchFamily="34" charset="0"/>
              </a:rPr>
              <a:t>Valtiovarainministeriö</a:t>
            </a:r>
            <a:endParaRPr lang="fi-FI" sz="800" b="1" dirty="0">
              <a:solidFill>
                <a:schemeClr val="bg1"/>
              </a:solidFill>
              <a:latin typeface="Arial Narrow" panose="020B0606020202030204" pitchFamily="34" charset="0"/>
            </a:endParaRPr>
          </a:p>
        </p:txBody>
      </p:sp>
      <p:sp>
        <p:nvSpPr>
          <p:cNvPr id="12" name="Suorakulmio 11"/>
          <p:cNvSpPr/>
          <p:nvPr/>
        </p:nvSpPr>
        <p:spPr>
          <a:xfrm>
            <a:off x="2771800" y="1131590"/>
            <a:ext cx="2016224" cy="1330327"/>
          </a:xfrm>
          <a:prstGeom prst="rect">
            <a:avLst/>
          </a:prstGeom>
          <a:solidFill>
            <a:schemeClr val="tx2">
              <a:lumMod val="20000"/>
              <a:lumOff val="8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166 </a:t>
            </a:r>
            <a:r>
              <a:rPr lang="fi-FI" sz="800" dirty="0" smtClean="0">
                <a:solidFill>
                  <a:schemeClr val="tx1"/>
                </a:solidFill>
                <a:latin typeface="Arial Narrow" panose="020B0606020202030204" pitchFamily="34" charset="0"/>
              </a:rPr>
              <a:t>JIT 2015</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169 Avoimen lähdekoodin </a:t>
            </a:r>
            <a:r>
              <a:rPr lang="fi-FI" sz="800" dirty="0" smtClean="0">
                <a:solidFill>
                  <a:schemeClr val="tx1"/>
                </a:solidFill>
                <a:latin typeface="Arial Narrow" panose="020B0606020202030204" pitchFamily="34" charset="0"/>
              </a:rPr>
              <a:t>käyttö</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170 Julkishallinnon </a:t>
            </a:r>
            <a:r>
              <a:rPr lang="fi-FI" sz="800" dirty="0" smtClean="0">
                <a:solidFill>
                  <a:schemeClr val="tx1"/>
                </a:solidFill>
                <a:latin typeface="Arial Narrow" panose="020B0606020202030204" pitchFamily="34" charset="0"/>
              </a:rPr>
              <a:t>XML-skeemat</a:t>
            </a:r>
          </a:p>
          <a:p>
            <a:pPr marL="171450" indent="-171450">
              <a:buFont typeface="Arial" panose="020B0604020202020204" pitchFamily="34" charset="0"/>
              <a:buChar char="•"/>
            </a:pPr>
            <a:r>
              <a:rPr lang="fi-FI" sz="800" dirty="0" smtClean="0">
                <a:solidFill>
                  <a:schemeClr val="tx1"/>
                </a:solidFill>
                <a:latin typeface="Arial Narrow" panose="020B0606020202030204" pitchFamily="34" charset="0"/>
              </a:rPr>
              <a:t>JHS 175 Julkisen hallinnon sanastotyö</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181 </a:t>
            </a:r>
            <a:r>
              <a:rPr lang="fi-FI" sz="800" dirty="0" smtClean="0">
                <a:solidFill>
                  <a:schemeClr val="tx1"/>
                </a:solidFill>
                <a:latin typeface="Arial Narrow" panose="020B0606020202030204" pitchFamily="34" charset="0"/>
              </a:rPr>
              <a:t>Standardisalkku</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183 Julkisen hallinnon palvelujen tietomalli ja </a:t>
            </a:r>
            <a:r>
              <a:rPr lang="fi-FI" sz="800" dirty="0" smtClean="0">
                <a:solidFill>
                  <a:schemeClr val="tx1"/>
                </a:solidFill>
                <a:latin typeface="Arial Narrow" panose="020B0606020202030204" pitchFamily="34" charset="0"/>
              </a:rPr>
              <a:t>ryhmittely verkkopalveluissa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189 Avoimen </a:t>
            </a:r>
            <a:r>
              <a:rPr lang="fi-FI" sz="800" dirty="0" smtClean="0">
                <a:solidFill>
                  <a:schemeClr val="tx1"/>
                </a:solidFill>
                <a:latin typeface="Arial Narrow" panose="020B0606020202030204" pitchFamily="34" charset="0"/>
              </a:rPr>
              <a:t>tietoaineis</a:t>
            </a:r>
            <a:r>
              <a:rPr lang="fi-FI" sz="800" dirty="0">
                <a:solidFill>
                  <a:schemeClr val="tx1"/>
                </a:solidFill>
                <a:latin typeface="Arial Narrow" panose="020B0606020202030204" pitchFamily="34" charset="0"/>
              </a:rPr>
              <a:t>t</a:t>
            </a:r>
            <a:r>
              <a:rPr lang="fi-FI" sz="800" dirty="0" smtClean="0">
                <a:solidFill>
                  <a:schemeClr val="tx1"/>
                </a:solidFill>
                <a:latin typeface="Arial Narrow" panose="020B0606020202030204" pitchFamily="34" charset="0"/>
              </a:rPr>
              <a:t>on käyttölupa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195 </a:t>
            </a:r>
            <a:r>
              <a:rPr lang="fi-FI" sz="800" dirty="0" smtClean="0">
                <a:solidFill>
                  <a:schemeClr val="tx1"/>
                </a:solidFill>
                <a:latin typeface="Arial Narrow" panose="020B0606020202030204" pitchFamily="34" charset="0"/>
              </a:rPr>
              <a:t>Toimipaikkakäsite</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212 ICT-palvelujen </a:t>
            </a:r>
            <a:r>
              <a:rPr lang="fi-FI" sz="800" dirty="0" smtClean="0">
                <a:solidFill>
                  <a:schemeClr val="tx1"/>
                </a:solidFill>
                <a:latin typeface="Arial Narrow" panose="020B0606020202030204" pitchFamily="34" charset="0"/>
              </a:rPr>
              <a:t>palvelutasonhallinta </a:t>
            </a:r>
            <a:r>
              <a:rPr lang="fi-FI" sz="800" dirty="0">
                <a:solidFill>
                  <a:schemeClr val="tx1"/>
                </a:solidFill>
                <a:latin typeface="Arial Narrow" panose="020B0606020202030204" pitchFamily="34" charset="0"/>
              </a:rPr>
              <a:t>(SLM)</a:t>
            </a:r>
          </a:p>
          <a:p>
            <a:endParaRPr lang="fi-FI" sz="800" dirty="0">
              <a:solidFill>
                <a:schemeClr val="tx1"/>
              </a:solidFill>
              <a:latin typeface="Arial Narrow" panose="020B0606020202030204" pitchFamily="34" charset="0"/>
            </a:endParaRPr>
          </a:p>
        </p:txBody>
      </p:sp>
      <p:sp>
        <p:nvSpPr>
          <p:cNvPr id="13" name="Suorakulmio 12"/>
          <p:cNvSpPr/>
          <p:nvPr/>
        </p:nvSpPr>
        <p:spPr>
          <a:xfrm>
            <a:off x="4860032" y="900000"/>
            <a:ext cx="2016224" cy="216000"/>
          </a:xfrm>
          <a:prstGeom prst="rect">
            <a:avLst/>
          </a:prstGeom>
          <a:solidFill>
            <a:schemeClr val="tx2">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smtClean="0">
                <a:solidFill>
                  <a:schemeClr val="bg1"/>
                </a:solidFill>
                <a:latin typeface="Arial Narrow" panose="020B0606020202030204" pitchFamily="34" charset="0"/>
              </a:rPr>
              <a:t>Valtiovarainministeriö / KAO</a:t>
            </a:r>
            <a:endParaRPr lang="fi-FI" sz="800" b="1" dirty="0">
              <a:solidFill>
                <a:schemeClr val="bg1"/>
              </a:solidFill>
              <a:latin typeface="Arial Narrow" panose="020B0606020202030204" pitchFamily="34" charset="0"/>
            </a:endParaRPr>
          </a:p>
        </p:txBody>
      </p:sp>
      <p:sp>
        <p:nvSpPr>
          <p:cNvPr id="14" name="Suorakulmio 13"/>
          <p:cNvSpPr/>
          <p:nvPr/>
        </p:nvSpPr>
        <p:spPr>
          <a:xfrm>
            <a:off x="4860032" y="1131590"/>
            <a:ext cx="2016224" cy="1800000"/>
          </a:xfrm>
          <a:prstGeom prst="rect">
            <a:avLst/>
          </a:prstGeom>
          <a:solidFill>
            <a:schemeClr val="tx2">
              <a:lumMod val="20000"/>
              <a:lumOff val="8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smtClean="0">
                <a:solidFill>
                  <a:schemeClr val="tx1"/>
                </a:solidFill>
                <a:latin typeface="Arial Narrow" panose="020B0606020202030204" pitchFamily="34" charset="0"/>
              </a:rPr>
              <a:t>JHS </a:t>
            </a:r>
            <a:r>
              <a:rPr lang="fi-FI" sz="800" dirty="0">
                <a:solidFill>
                  <a:schemeClr val="tx1"/>
                </a:solidFill>
                <a:latin typeface="Arial Narrow" panose="020B0606020202030204" pitchFamily="34" charset="0"/>
              </a:rPr>
              <a:t>192 Kuntien ja </a:t>
            </a:r>
            <a:r>
              <a:rPr lang="fi-FI" sz="800" dirty="0" smtClean="0">
                <a:solidFill>
                  <a:schemeClr val="tx1"/>
                </a:solidFill>
                <a:latin typeface="Arial Narrow" panose="020B0606020202030204" pitchFamily="34" charset="0"/>
              </a:rPr>
              <a:t>kuntayhtymien tililuettelo</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194 Kuntien ja </a:t>
            </a:r>
            <a:r>
              <a:rPr lang="fi-FI" sz="800" dirty="0" smtClean="0">
                <a:solidFill>
                  <a:schemeClr val="tx1"/>
                </a:solidFill>
                <a:latin typeface="Arial Narrow" panose="020B0606020202030204" pitchFamily="34" charset="0"/>
              </a:rPr>
              <a:t>kuntayhtymien </a:t>
            </a:r>
            <a:r>
              <a:rPr lang="fi-FI" sz="800" dirty="0">
                <a:solidFill>
                  <a:schemeClr val="tx1"/>
                </a:solidFill>
                <a:latin typeface="Arial Narrow" panose="020B0606020202030204" pitchFamily="34" charset="0"/>
              </a:rPr>
              <a:t>XBRL-taksonomia</a:t>
            </a:r>
            <a:endParaRPr lang="fi-FI" sz="80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fi-FI" sz="800" dirty="0" smtClean="0">
                <a:solidFill>
                  <a:schemeClr val="tx1"/>
                </a:solidFill>
                <a:latin typeface="Arial Narrow" panose="020B0606020202030204" pitchFamily="34" charset="0"/>
              </a:rPr>
              <a:t>JHS </a:t>
            </a:r>
            <a:r>
              <a:rPr lang="fi-FI" sz="800" dirty="0">
                <a:solidFill>
                  <a:schemeClr val="tx1"/>
                </a:solidFill>
                <a:latin typeface="Arial Narrow" panose="020B0606020202030204" pitchFamily="34" charset="0"/>
              </a:rPr>
              <a:t>199 Kuntien </a:t>
            </a:r>
            <a:r>
              <a:rPr lang="fi-FI" sz="800" dirty="0" smtClean="0">
                <a:solidFill>
                  <a:schemeClr val="tx1"/>
                </a:solidFill>
                <a:latin typeface="Arial Narrow" panose="020B0606020202030204" pitchFamily="34" charset="0"/>
              </a:rPr>
              <a:t>talousarvio </a:t>
            </a:r>
            <a:r>
              <a:rPr lang="fi-FI" sz="800" dirty="0">
                <a:solidFill>
                  <a:schemeClr val="tx1"/>
                </a:solidFill>
                <a:latin typeface="Arial Narrow" panose="020B0606020202030204" pitchFamily="34" charset="0"/>
              </a:rPr>
              <a:t>ja </a:t>
            </a:r>
            <a:r>
              <a:rPr lang="fi-FI" sz="800" dirty="0" smtClean="0">
                <a:solidFill>
                  <a:schemeClr val="tx1"/>
                </a:solidFill>
                <a:latin typeface="Arial Narrow" panose="020B0606020202030204" pitchFamily="34" charset="0"/>
              </a:rPr>
              <a:t>–suunnitelma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200 Kuntien </a:t>
            </a:r>
            <a:r>
              <a:rPr lang="fi-FI" sz="800" dirty="0" smtClean="0">
                <a:solidFill>
                  <a:schemeClr val="tx1"/>
                </a:solidFill>
                <a:latin typeface="Arial Narrow" panose="020B0606020202030204" pitchFamily="34" charset="0"/>
              </a:rPr>
              <a:t>palveluluokitus</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203 Kuntien </a:t>
            </a:r>
            <a:r>
              <a:rPr lang="fi-FI" sz="800" dirty="0" smtClean="0">
                <a:solidFill>
                  <a:schemeClr val="tx1"/>
                </a:solidFill>
                <a:latin typeface="Arial Narrow" panose="020B0606020202030204" pitchFamily="34" charset="0"/>
              </a:rPr>
              <a:t>kustannuslaskenta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204 Maakuntien </a:t>
            </a:r>
            <a:r>
              <a:rPr lang="fi-FI" sz="800" dirty="0" smtClean="0">
                <a:solidFill>
                  <a:schemeClr val="tx1"/>
                </a:solidFill>
                <a:latin typeface="Arial Narrow" panose="020B0606020202030204" pitchFamily="34" charset="0"/>
              </a:rPr>
              <a:t>kustannuslaskenta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205 Kuntien </a:t>
            </a:r>
            <a:r>
              <a:rPr lang="fi-FI" sz="800" dirty="0" smtClean="0">
                <a:solidFill>
                  <a:schemeClr val="tx1"/>
                </a:solidFill>
                <a:latin typeface="Arial Narrow" panose="020B0606020202030204" pitchFamily="34" charset="0"/>
              </a:rPr>
              <a:t>taloustietojen raportointi</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206 Maakuntien </a:t>
            </a:r>
            <a:r>
              <a:rPr lang="fi-FI" sz="800" dirty="0" smtClean="0">
                <a:solidFill>
                  <a:schemeClr val="tx1"/>
                </a:solidFill>
                <a:latin typeface="Arial Narrow" panose="020B0606020202030204" pitchFamily="34" charset="0"/>
              </a:rPr>
              <a:t>palvelu-luokitus</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207 Maakuntien </a:t>
            </a:r>
            <a:r>
              <a:rPr lang="fi-FI" sz="800" dirty="0" smtClean="0">
                <a:solidFill>
                  <a:schemeClr val="tx1"/>
                </a:solidFill>
                <a:latin typeface="Arial Narrow" panose="020B0606020202030204" pitchFamily="34" charset="0"/>
              </a:rPr>
              <a:t>tililuettelo</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208 Maakuntien </a:t>
            </a:r>
            <a:r>
              <a:rPr lang="fi-FI" sz="800" dirty="0" smtClean="0">
                <a:solidFill>
                  <a:schemeClr val="tx1"/>
                </a:solidFill>
                <a:latin typeface="Arial Narrow" panose="020B0606020202030204" pitchFamily="34" charset="0"/>
              </a:rPr>
              <a:t>talousarvio </a:t>
            </a:r>
            <a:r>
              <a:rPr lang="fi-FI" sz="800" dirty="0">
                <a:solidFill>
                  <a:schemeClr val="tx1"/>
                </a:solidFill>
                <a:latin typeface="Arial Narrow" panose="020B0606020202030204" pitchFamily="34" charset="0"/>
              </a:rPr>
              <a:t>ja </a:t>
            </a:r>
            <a:r>
              <a:rPr lang="fi-FI" sz="800" dirty="0" smtClean="0">
                <a:solidFill>
                  <a:schemeClr val="tx1"/>
                </a:solidFill>
                <a:latin typeface="Arial Narrow" panose="020B0606020202030204" pitchFamily="34" charset="0"/>
              </a:rPr>
              <a:t>–suunnitelma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209 Maakuntien </a:t>
            </a:r>
            <a:r>
              <a:rPr lang="fi-FI" sz="800" dirty="0" smtClean="0">
                <a:solidFill>
                  <a:schemeClr val="tx1"/>
                </a:solidFill>
                <a:latin typeface="Arial Narrow" panose="020B0606020202030204" pitchFamily="34" charset="0"/>
              </a:rPr>
              <a:t>taloustietojen raportointi</a:t>
            </a:r>
          </a:p>
        </p:txBody>
      </p:sp>
      <p:sp>
        <p:nvSpPr>
          <p:cNvPr id="15" name="Suorakulmio 14"/>
          <p:cNvSpPr/>
          <p:nvPr/>
        </p:nvSpPr>
        <p:spPr>
          <a:xfrm>
            <a:off x="2771800" y="2556000"/>
            <a:ext cx="2016224" cy="216000"/>
          </a:xfrm>
          <a:prstGeom prst="rect">
            <a:avLst/>
          </a:prstGeom>
          <a:solidFill>
            <a:srgbClr val="0099C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smtClean="0">
                <a:solidFill>
                  <a:schemeClr val="bg1"/>
                </a:solidFill>
                <a:latin typeface="Arial Narrow" panose="020B0606020202030204" pitchFamily="34" charset="0"/>
              </a:rPr>
              <a:t>Maanmittauslaitos</a:t>
            </a:r>
            <a:endParaRPr lang="fi-FI" sz="800" b="1" dirty="0">
              <a:solidFill>
                <a:schemeClr val="bg1"/>
              </a:solidFill>
              <a:latin typeface="Arial Narrow" panose="020B0606020202030204" pitchFamily="34" charset="0"/>
            </a:endParaRPr>
          </a:p>
        </p:txBody>
      </p:sp>
      <p:sp>
        <p:nvSpPr>
          <p:cNvPr id="16" name="Suorakulmio 15"/>
          <p:cNvSpPr/>
          <p:nvPr/>
        </p:nvSpPr>
        <p:spPr>
          <a:xfrm>
            <a:off x="2771800" y="2808000"/>
            <a:ext cx="2016224" cy="1890582"/>
          </a:xfrm>
          <a:prstGeom prst="rect">
            <a:avLst/>
          </a:prstGeom>
          <a:solidFill>
            <a:srgbClr val="AFEAFF"/>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158 Paikkatietoaineistojen ja -palveluiden </a:t>
            </a:r>
            <a:r>
              <a:rPr lang="fi-FI" sz="800" dirty="0" smtClean="0">
                <a:solidFill>
                  <a:schemeClr val="tx1"/>
                </a:solidFill>
                <a:latin typeface="Arial Narrow" panose="020B0606020202030204" pitchFamily="34" charset="0"/>
              </a:rPr>
              <a:t>metatiedot</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162 Paikkatietojen </a:t>
            </a:r>
            <a:r>
              <a:rPr lang="fi-FI" sz="800" dirty="0" smtClean="0">
                <a:solidFill>
                  <a:schemeClr val="tx1"/>
                </a:solidFill>
                <a:latin typeface="Arial Narrow" panose="020B0606020202030204" pitchFamily="34" charset="0"/>
              </a:rPr>
              <a:t>mallintaminen</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163 Suomen </a:t>
            </a:r>
            <a:r>
              <a:rPr lang="fi-FI" sz="800" dirty="0" smtClean="0">
                <a:solidFill>
                  <a:schemeClr val="tx1"/>
                </a:solidFill>
                <a:latin typeface="Arial Narrow" panose="020B0606020202030204" pitchFamily="34" charset="0"/>
              </a:rPr>
              <a:t>korkeusjärjestelmä N2000</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177 Paikkatietotuotteen </a:t>
            </a:r>
            <a:r>
              <a:rPr lang="fi-FI" sz="800" dirty="0" smtClean="0">
                <a:solidFill>
                  <a:schemeClr val="tx1"/>
                </a:solidFill>
                <a:latin typeface="Arial Narrow" panose="020B0606020202030204" pitchFamily="34" charset="0"/>
              </a:rPr>
              <a:t>määrittely</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180 Paikkatiedon </a:t>
            </a:r>
            <a:r>
              <a:rPr lang="fi-FI" sz="800" dirty="0" smtClean="0">
                <a:solidFill>
                  <a:schemeClr val="tx1"/>
                </a:solidFill>
                <a:latin typeface="Arial Narrow" panose="020B0606020202030204" pitchFamily="34" charset="0"/>
              </a:rPr>
              <a:t>sisältöpalvelut</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184 Kiintopistemittaus </a:t>
            </a:r>
            <a:r>
              <a:rPr lang="fi-FI" sz="800" dirty="0" smtClean="0">
                <a:solidFill>
                  <a:schemeClr val="tx1"/>
                </a:solidFill>
                <a:latin typeface="Arial Narrow" panose="020B0606020202030204" pitchFamily="34" charset="0"/>
              </a:rPr>
              <a:t>EUREF-FIN</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193 Paikkatiedon </a:t>
            </a:r>
            <a:r>
              <a:rPr lang="fi-FI" sz="800" dirty="0" smtClean="0">
                <a:solidFill>
                  <a:schemeClr val="tx1"/>
                </a:solidFill>
                <a:latin typeface="Arial Narrow" panose="020B0606020202030204" pitchFamily="34" charset="0"/>
              </a:rPr>
              <a:t>yksilöivät tunnukset</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196 EUREF-FIN -järjestelmän mukaiset </a:t>
            </a:r>
            <a:r>
              <a:rPr lang="fi-FI" sz="800" dirty="0" smtClean="0">
                <a:solidFill>
                  <a:schemeClr val="tx1"/>
                </a:solidFill>
                <a:latin typeface="Arial Narrow" panose="020B0606020202030204" pitchFamily="34" charset="0"/>
              </a:rPr>
              <a:t>koordinaatit Suomessa</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197 EUREF-FIN -koordinaattijärjestelmät, niihin liittyvät muunnokset ja </a:t>
            </a:r>
            <a:r>
              <a:rPr lang="fi-FI" sz="800" dirty="0" smtClean="0">
                <a:solidFill>
                  <a:schemeClr val="tx1"/>
                </a:solidFill>
                <a:latin typeface="Arial Narrow" panose="020B0606020202030204" pitchFamily="34" charset="0"/>
              </a:rPr>
              <a:t>karttalehtijako</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210 Paikkatiedon </a:t>
            </a:r>
            <a:r>
              <a:rPr lang="fi-FI" sz="800" dirty="0" smtClean="0">
                <a:solidFill>
                  <a:schemeClr val="tx1"/>
                </a:solidFill>
                <a:latin typeface="Arial Narrow" panose="020B0606020202030204" pitchFamily="34" charset="0"/>
              </a:rPr>
              <a:t>käsitemalli </a:t>
            </a:r>
            <a:r>
              <a:rPr lang="fi-FI" sz="800" dirty="0">
                <a:solidFill>
                  <a:schemeClr val="tx1"/>
                </a:solidFill>
                <a:latin typeface="Arial Narrow" panose="020B0606020202030204" pitchFamily="34" charset="0"/>
              </a:rPr>
              <a:t>ja geometria</a:t>
            </a:r>
          </a:p>
        </p:txBody>
      </p:sp>
      <p:sp>
        <p:nvSpPr>
          <p:cNvPr id="17" name="Suorakulmio 16"/>
          <p:cNvSpPr/>
          <p:nvPr/>
        </p:nvSpPr>
        <p:spPr>
          <a:xfrm>
            <a:off x="4860032" y="3600000"/>
            <a:ext cx="2016224" cy="216000"/>
          </a:xfrm>
          <a:prstGeom prst="rect">
            <a:avLst/>
          </a:prstGeom>
          <a:solidFill>
            <a:srgbClr val="0070C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smtClean="0">
                <a:solidFill>
                  <a:schemeClr val="bg1"/>
                </a:solidFill>
                <a:latin typeface="Arial Narrow" panose="020B0606020202030204" pitchFamily="34" charset="0"/>
              </a:rPr>
              <a:t>Tilastokeskus</a:t>
            </a:r>
            <a:endParaRPr lang="fi-FI" sz="800" b="1" dirty="0">
              <a:solidFill>
                <a:schemeClr val="bg1"/>
              </a:solidFill>
              <a:latin typeface="Arial Narrow" panose="020B0606020202030204" pitchFamily="34" charset="0"/>
            </a:endParaRPr>
          </a:p>
        </p:txBody>
      </p:sp>
      <p:sp>
        <p:nvSpPr>
          <p:cNvPr id="18" name="Suorakulmio 17"/>
          <p:cNvSpPr/>
          <p:nvPr/>
        </p:nvSpPr>
        <p:spPr>
          <a:xfrm>
            <a:off x="4860032" y="3852000"/>
            <a:ext cx="2016224" cy="288000"/>
          </a:xfrm>
          <a:prstGeom prst="rect">
            <a:avLst/>
          </a:prstGeom>
          <a:solidFill>
            <a:srgbClr val="C5E6FF"/>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186 Luokitussuositusten </a:t>
            </a:r>
            <a:r>
              <a:rPr lang="fi-FI" sz="800" dirty="0" smtClean="0">
                <a:solidFill>
                  <a:schemeClr val="tx1"/>
                </a:solidFill>
                <a:latin typeface="Arial Narrow" panose="020B0606020202030204" pitchFamily="34" charset="0"/>
              </a:rPr>
              <a:t>koontisuositus</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187 Tunnussuositusten </a:t>
            </a:r>
            <a:r>
              <a:rPr lang="fi-FI" sz="800" dirty="0" smtClean="0">
                <a:solidFill>
                  <a:schemeClr val="tx1"/>
                </a:solidFill>
                <a:latin typeface="Arial Narrow" panose="020B0606020202030204" pitchFamily="34" charset="0"/>
              </a:rPr>
              <a:t>koontisuositus</a:t>
            </a:r>
          </a:p>
          <a:p>
            <a:pPr marL="171450" indent="-171450">
              <a:buFont typeface="Arial" panose="020B0604020202020204" pitchFamily="34" charset="0"/>
              <a:buChar char="•"/>
            </a:pPr>
            <a:endParaRPr lang="fi-FI" sz="800" dirty="0" smtClean="0">
              <a:solidFill>
                <a:schemeClr val="tx1"/>
              </a:solidFill>
              <a:latin typeface="Arial Narrow" panose="020B0606020202030204" pitchFamily="34" charset="0"/>
            </a:endParaRPr>
          </a:p>
        </p:txBody>
      </p:sp>
      <p:sp>
        <p:nvSpPr>
          <p:cNvPr id="19" name="Suorakulmio 18"/>
          <p:cNvSpPr/>
          <p:nvPr/>
        </p:nvSpPr>
        <p:spPr>
          <a:xfrm>
            <a:off x="4860032" y="4212000"/>
            <a:ext cx="2016224" cy="216000"/>
          </a:xfrm>
          <a:prstGeom prst="rect">
            <a:avLst/>
          </a:prstGeom>
          <a:solidFill>
            <a:srgbClr val="0099C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smtClean="0">
                <a:solidFill>
                  <a:schemeClr val="bg1"/>
                </a:solidFill>
                <a:latin typeface="Arial Narrow" panose="020B0606020202030204" pitchFamily="34" charset="0"/>
              </a:rPr>
              <a:t>Väylävirasto</a:t>
            </a:r>
            <a:endParaRPr lang="fi-FI" sz="800" b="1" dirty="0">
              <a:solidFill>
                <a:schemeClr val="bg1"/>
              </a:solidFill>
              <a:latin typeface="Arial Narrow" panose="020B0606020202030204" pitchFamily="34" charset="0"/>
            </a:endParaRPr>
          </a:p>
        </p:txBody>
      </p:sp>
      <p:sp>
        <p:nvSpPr>
          <p:cNvPr id="20" name="Suorakulmio 19"/>
          <p:cNvSpPr/>
          <p:nvPr/>
        </p:nvSpPr>
        <p:spPr>
          <a:xfrm>
            <a:off x="4860032" y="4464000"/>
            <a:ext cx="2016224" cy="458219"/>
          </a:xfrm>
          <a:prstGeom prst="rect">
            <a:avLst/>
          </a:prstGeom>
          <a:solidFill>
            <a:srgbClr val="C5E6FF"/>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188 Kansallisen tie- ja </a:t>
            </a:r>
            <a:r>
              <a:rPr lang="fi-FI" sz="800" dirty="0" smtClean="0">
                <a:solidFill>
                  <a:schemeClr val="tx1"/>
                </a:solidFill>
                <a:latin typeface="Arial Narrow" panose="020B0606020202030204" pitchFamily="34" charset="0"/>
              </a:rPr>
              <a:t>katuverkosto-aineiston </a:t>
            </a:r>
            <a:r>
              <a:rPr lang="fi-FI" sz="800" dirty="0">
                <a:solidFill>
                  <a:schemeClr val="tx1"/>
                </a:solidFill>
                <a:latin typeface="Arial Narrow" panose="020B0606020202030204" pitchFamily="34" charset="0"/>
              </a:rPr>
              <a:t>ylläpito ja ylläpitotietojen </a:t>
            </a:r>
            <a:r>
              <a:rPr lang="fi-FI" sz="800" dirty="0" smtClean="0">
                <a:solidFill>
                  <a:schemeClr val="tx1"/>
                </a:solidFill>
                <a:latin typeface="Arial Narrow" panose="020B0606020202030204" pitchFamily="34" charset="0"/>
              </a:rPr>
              <a:t>dokumentointi</a:t>
            </a:r>
          </a:p>
        </p:txBody>
      </p:sp>
      <p:sp>
        <p:nvSpPr>
          <p:cNvPr id="21" name="Suorakulmio 20"/>
          <p:cNvSpPr/>
          <p:nvPr/>
        </p:nvSpPr>
        <p:spPr>
          <a:xfrm>
            <a:off x="6948264" y="3003798"/>
            <a:ext cx="2016224" cy="216000"/>
          </a:xfrm>
          <a:prstGeom prst="rect">
            <a:avLst/>
          </a:prstGeom>
          <a:solidFill>
            <a:schemeClr val="accent4">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smtClean="0">
                <a:solidFill>
                  <a:schemeClr val="bg1"/>
                </a:solidFill>
                <a:latin typeface="Arial Narrow" panose="020B0606020202030204" pitchFamily="34" charset="0"/>
              </a:rPr>
              <a:t>Ympäristöministeriö</a:t>
            </a:r>
            <a:endParaRPr lang="fi-FI" sz="800" b="1" dirty="0">
              <a:solidFill>
                <a:schemeClr val="bg1"/>
              </a:solidFill>
              <a:latin typeface="Arial Narrow" panose="020B0606020202030204" pitchFamily="34" charset="0"/>
            </a:endParaRPr>
          </a:p>
        </p:txBody>
      </p:sp>
      <p:sp>
        <p:nvSpPr>
          <p:cNvPr id="22" name="Suorakulmio 21"/>
          <p:cNvSpPr/>
          <p:nvPr/>
        </p:nvSpPr>
        <p:spPr>
          <a:xfrm>
            <a:off x="6948264" y="3203952"/>
            <a:ext cx="2016224" cy="1008112"/>
          </a:xfrm>
          <a:prstGeom prst="rect">
            <a:avLst/>
          </a:prstGeom>
          <a:solidFill>
            <a:schemeClr val="accent4">
              <a:lumMod val="40000"/>
              <a:lumOff val="6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135 Kaavojen, </a:t>
            </a:r>
            <a:r>
              <a:rPr lang="fi-FI" sz="800" dirty="0" smtClean="0">
                <a:solidFill>
                  <a:schemeClr val="tx1"/>
                </a:solidFill>
                <a:latin typeface="Arial Narrow" panose="020B0606020202030204" pitchFamily="34" charset="0"/>
              </a:rPr>
              <a:t>tonttijakojen </a:t>
            </a:r>
            <a:r>
              <a:rPr lang="fi-FI" sz="800" dirty="0">
                <a:solidFill>
                  <a:schemeClr val="tx1"/>
                </a:solidFill>
                <a:latin typeface="Arial Narrow" panose="020B0606020202030204" pitchFamily="34" charset="0"/>
              </a:rPr>
              <a:t>ja rakennuskieltojen </a:t>
            </a:r>
            <a:r>
              <a:rPr lang="fi-FI" sz="800" dirty="0" smtClean="0">
                <a:solidFill>
                  <a:schemeClr val="tx1"/>
                </a:solidFill>
                <a:latin typeface="Arial Narrow" panose="020B0606020202030204" pitchFamily="34" charset="0"/>
              </a:rPr>
              <a:t>ominaisuustiedot</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185 </a:t>
            </a:r>
            <a:r>
              <a:rPr lang="fi-FI" sz="800" dirty="0" smtClean="0">
                <a:solidFill>
                  <a:schemeClr val="tx1"/>
                </a:solidFill>
                <a:latin typeface="Arial Narrow" panose="020B0606020202030204" pitchFamily="34" charset="0"/>
              </a:rPr>
              <a:t>Asemakaavan pohjakartan laatiminen</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202 </a:t>
            </a:r>
            <a:r>
              <a:rPr lang="fi-FI" sz="800" dirty="0" smtClean="0">
                <a:solidFill>
                  <a:schemeClr val="tx1"/>
                </a:solidFill>
                <a:latin typeface="Arial Narrow" panose="020B0606020202030204" pitchFamily="34" charset="0"/>
              </a:rPr>
              <a:t>Kansalaishavainnot</a:t>
            </a:r>
          </a:p>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211 Kuntien teknisen ja ympäristötoimen </a:t>
            </a:r>
            <a:r>
              <a:rPr lang="fi-FI" sz="800" dirty="0" smtClean="0">
                <a:solidFill>
                  <a:schemeClr val="tx1"/>
                </a:solidFill>
                <a:latin typeface="Arial Narrow" panose="020B0606020202030204" pitchFamily="34" charset="0"/>
              </a:rPr>
              <a:t>sisältöpalvelut</a:t>
            </a:r>
          </a:p>
        </p:txBody>
      </p:sp>
      <p:cxnSp>
        <p:nvCxnSpPr>
          <p:cNvPr id="24" name="Suora yhdysviiva 23"/>
          <p:cNvCxnSpPr/>
          <p:nvPr/>
        </p:nvCxnSpPr>
        <p:spPr>
          <a:xfrm>
            <a:off x="2483768" y="701634"/>
            <a:ext cx="0" cy="417437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6" name="Tasakylkinen kolmio 25"/>
          <p:cNvSpPr/>
          <p:nvPr/>
        </p:nvSpPr>
        <p:spPr>
          <a:xfrm rot="5400000">
            <a:off x="2216296" y="2695316"/>
            <a:ext cx="627512" cy="195464"/>
          </a:xfrm>
          <a:prstGeom prst="triangl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7" name="Kertaa 26"/>
          <p:cNvSpPr/>
          <p:nvPr/>
        </p:nvSpPr>
        <p:spPr>
          <a:xfrm>
            <a:off x="201216" y="1143166"/>
            <a:ext cx="914400" cy="914400"/>
          </a:xfrm>
          <a:prstGeom prst="mathMultiply">
            <a:avLst>
              <a:gd name="adj1" fmla="val 8747"/>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5" name="Suorakulmio 24"/>
          <p:cNvSpPr/>
          <p:nvPr/>
        </p:nvSpPr>
        <p:spPr>
          <a:xfrm>
            <a:off x="4860032" y="3003798"/>
            <a:ext cx="2016224" cy="216000"/>
          </a:xfrm>
          <a:prstGeom prst="rect">
            <a:avLst/>
          </a:prstGeom>
          <a:solidFill>
            <a:srgbClr val="388CAA"/>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800" b="1" dirty="0" smtClean="0">
                <a:solidFill>
                  <a:schemeClr val="bg1"/>
                </a:solidFill>
                <a:latin typeface="Arial Narrow" panose="020B0606020202030204" pitchFamily="34" charset="0"/>
              </a:rPr>
              <a:t>Kansallisarkisto</a:t>
            </a:r>
            <a:endParaRPr lang="fi-FI" sz="800" b="1" dirty="0">
              <a:solidFill>
                <a:schemeClr val="bg1"/>
              </a:solidFill>
              <a:latin typeface="Arial Narrow" panose="020B0606020202030204" pitchFamily="34" charset="0"/>
            </a:endParaRPr>
          </a:p>
        </p:txBody>
      </p:sp>
      <p:sp>
        <p:nvSpPr>
          <p:cNvPr id="28" name="Suorakulmio 27"/>
          <p:cNvSpPr/>
          <p:nvPr/>
        </p:nvSpPr>
        <p:spPr>
          <a:xfrm>
            <a:off x="4860032" y="3240000"/>
            <a:ext cx="2016224" cy="288000"/>
          </a:xfrm>
          <a:prstGeom prst="rect">
            <a:avLst/>
          </a:prstGeom>
          <a:solidFill>
            <a:srgbClr val="C3E1EB"/>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i-FI" sz="800" dirty="0">
                <a:solidFill>
                  <a:schemeClr val="tx1"/>
                </a:solidFill>
                <a:latin typeface="Arial Narrow" panose="020B0606020202030204" pitchFamily="34" charset="0"/>
              </a:rPr>
              <a:t>JHS </a:t>
            </a:r>
            <a:r>
              <a:rPr lang="fi-FI" sz="800" dirty="0" smtClean="0">
                <a:solidFill>
                  <a:schemeClr val="tx1"/>
                </a:solidFill>
                <a:latin typeface="Arial Narrow" panose="020B0606020202030204" pitchFamily="34" charset="0"/>
              </a:rPr>
              <a:t>191 Tiedonohjaussuunnitelma (arkistointia koskevilta osin)</a:t>
            </a:r>
          </a:p>
        </p:txBody>
      </p:sp>
    </p:spTree>
    <p:extLst>
      <p:ext uri="{BB962C8B-B14F-4D97-AF65-F5344CB8AC3E}">
        <p14:creationId xmlns:p14="http://schemas.microsoft.com/office/powerpoint/2010/main" val="23343922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89824" y="37366"/>
            <a:ext cx="7380376" cy="590168"/>
          </a:xfrm>
        </p:spPr>
        <p:txBody>
          <a:bodyPr>
            <a:normAutofit/>
          </a:bodyPr>
          <a:lstStyle/>
          <a:p>
            <a:r>
              <a:rPr lang="fi-FI" dirty="0" smtClean="0"/>
              <a:t>Informaation hallintaprosessi (vaihtoehdot)</a:t>
            </a:r>
            <a:endParaRPr lang="fi-FI" dirty="0">
              <a:solidFill>
                <a:srgbClr val="FF0000"/>
              </a:solidFill>
            </a:endParaRPr>
          </a:p>
        </p:txBody>
      </p:sp>
      <p:sp>
        <p:nvSpPr>
          <p:cNvPr id="3" name="Sisällön paikkamerkki 2"/>
          <p:cNvSpPr>
            <a:spLocks noGrp="1"/>
          </p:cNvSpPr>
          <p:nvPr>
            <p:ph idx="1"/>
          </p:nvPr>
        </p:nvSpPr>
        <p:spPr>
          <a:xfrm>
            <a:off x="5796136" y="915566"/>
            <a:ext cx="2592288" cy="3528392"/>
          </a:xfrm>
          <a:solidFill>
            <a:schemeClr val="accent3">
              <a:lumMod val="20000"/>
              <a:lumOff val="80000"/>
            </a:schemeClr>
          </a:solidFill>
        </p:spPr>
        <p:txBody>
          <a:bodyPr>
            <a:noAutofit/>
          </a:bodyPr>
          <a:lstStyle/>
          <a:p>
            <a:pPr marL="0" indent="0">
              <a:spcAft>
                <a:spcPts val="300"/>
              </a:spcAft>
              <a:buNone/>
            </a:pPr>
            <a:r>
              <a:rPr lang="fi-FI" sz="1400" b="1" dirty="0" smtClean="0"/>
              <a:t>Toteutusvaihtoehdot</a:t>
            </a:r>
          </a:p>
          <a:p>
            <a:pPr lvl="1">
              <a:spcAft>
                <a:spcPts val="300"/>
              </a:spcAft>
              <a:buFont typeface="+mj-lt"/>
              <a:buAutoNum type="alphaUcPeriod"/>
            </a:pPr>
            <a:r>
              <a:rPr lang="fi-FI" sz="1100" dirty="0" smtClean="0"/>
              <a:t>Keskitetty</a:t>
            </a:r>
          </a:p>
          <a:p>
            <a:pPr lvl="1">
              <a:spcAft>
                <a:spcPts val="300"/>
              </a:spcAft>
              <a:buFont typeface="+mj-lt"/>
              <a:buAutoNum type="alphaUcPeriod"/>
            </a:pPr>
            <a:r>
              <a:rPr lang="fi-FI" sz="1100" dirty="0" smtClean="0"/>
              <a:t>Keskitetty julkaisu</a:t>
            </a:r>
          </a:p>
          <a:p>
            <a:pPr lvl="1">
              <a:spcAft>
                <a:spcPts val="300"/>
              </a:spcAft>
              <a:buFont typeface="+mj-lt"/>
              <a:buAutoNum type="alphaUcPeriod"/>
            </a:pPr>
            <a:r>
              <a:rPr lang="fi-FI" sz="1100" dirty="0" smtClean="0"/>
              <a:t>Keskitetty tarpeiden vastaanotto</a:t>
            </a:r>
          </a:p>
          <a:p>
            <a:pPr lvl="1">
              <a:spcAft>
                <a:spcPts val="300"/>
              </a:spcAft>
              <a:buFont typeface="+mj-lt"/>
              <a:buAutoNum type="alphaUcPeriod"/>
            </a:pPr>
            <a:r>
              <a:rPr lang="fi-FI" sz="1100" dirty="0" smtClean="0"/>
              <a:t>Hajautettu</a:t>
            </a:r>
            <a:endParaRPr lang="fi-FI" sz="1100" dirty="0"/>
          </a:p>
          <a:p>
            <a:pPr lvl="1">
              <a:spcAft>
                <a:spcPts val="300"/>
              </a:spcAft>
              <a:buFont typeface="+mj-lt"/>
              <a:buAutoNum type="alphaUcPeriod"/>
            </a:pPr>
            <a:endParaRPr lang="fi-FI" sz="1100" dirty="0"/>
          </a:p>
          <a:p>
            <a:pPr marL="0" indent="0">
              <a:spcAft>
                <a:spcPts val="300"/>
              </a:spcAft>
              <a:buNone/>
            </a:pPr>
            <a:r>
              <a:rPr lang="fi-FI" sz="1400" b="1" dirty="0" smtClean="0"/>
              <a:t>Vaihtoehtojen analysointi</a:t>
            </a:r>
          </a:p>
          <a:p>
            <a:pPr lvl="1">
              <a:spcAft>
                <a:spcPts val="300"/>
              </a:spcAft>
            </a:pPr>
            <a:r>
              <a:rPr lang="fi-FI" sz="1100" dirty="0" smtClean="0"/>
              <a:t>Tarpeiden ja syötteiden vastaanotto ja analysointi</a:t>
            </a:r>
          </a:p>
          <a:p>
            <a:pPr lvl="1">
              <a:spcAft>
                <a:spcPts val="300"/>
              </a:spcAft>
            </a:pPr>
            <a:r>
              <a:rPr lang="fi-FI" sz="1100" dirty="0" smtClean="0"/>
              <a:t>Informaation valmistelu</a:t>
            </a:r>
          </a:p>
          <a:p>
            <a:pPr lvl="1">
              <a:spcAft>
                <a:spcPts val="300"/>
              </a:spcAft>
            </a:pPr>
            <a:r>
              <a:rPr lang="fi-FI" sz="1100" dirty="0" smtClean="0"/>
              <a:t>Informaation julkaisu / hyödynnettäväksi saattaminen</a:t>
            </a:r>
          </a:p>
          <a:p>
            <a:pPr lvl="1">
              <a:spcAft>
                <a:spcPts val="300"/>
              </a:spcAft>
            </a:pPr>
            <a:r>
              <a:rPr lang="fi-FI" sz="1100" dirty="0" smtClean="0"/>
              <a:t>Valmistelun ohjaus</a:t>
            </a:r>
          </a:p>
        </p:txBody>
      </p:sp>
      <p:sp>
        <p:nvSpPr>
          <p:cNvPr id="4" name="Dian numeron paikkamerkki 3"/>
          <p:cNvSpPr>
            <a:spLocks noGrp="1"/>
          </p:cNvSpPr>
          <p:nvPr>
            <p:ph type="sldNum" sz="quarter" idx="12"/>
          </p:nvPr>
        </p:nvSpPr>
        <p:spPr/>
        <p:txBody>
          <a:bodyPr/>
          <a:lstStyle/>
          <a:p>
            <a:fld id="{52D72BAF-8CDA-4878-B74D-CAA2BE485765}" type="slidenum">
              <a:rPr lang="fi-FI" smtClean="0"/>
              <a:t>34</a:t>
            </a:fld>
            <a:endParaRPr lang="fi-FI"/>
          </a:p>
        </p:txBody>
      </p:sp>
      <p:sp>
        <p:nvSpPr>
          <p:cNvPr id="39" name="Nuoli oikealle 38"/>
          <p:cNvSpPr/>
          <p:nvPr/>
        </p:nvSpPr>
        <p:spPr>
          <a:xfrm>
            <a:off x="4788024" y="2126049"/>
            <a:ext cx="288032" cy="484632"/>
          </a:xfrm>
          <a:prstGeom prst="rightArrow">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40" name="Nuoli oikealle 39"/>
          <p:cNvSpPr/>
          <p:nvPr/>
        </p:nvSpPr>
        <p:spPr>
          <a:xfrm>
            <a:off x="847329" y="2126049"/>
            <a:ext cx="288032" cy="484632"/>
          </a:xfrm>
          <a:prstGeom prst="rightArrow">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41" name="Tekstiruutu 40"/>
          <p:cNvSpPr txBox="1"/>
          <p:nvPr/>
        </p:nvSpPr>
        <p:spPr>
          <a:xfrm rot="16200000">
            <a:off x="248447" y="2214477"/>
            <a:ext cx="889987" cy="307777"/>
          </a:xfrm>
          <a:prstGeom prst="rect">
            <a:avLst/>
          </a:prstGeom>
          <a:noFill/>
        </p:spPr>
        <p:txBody>
          <a:bodyPr wrap="none" rtlCol="0">
            <a:spAutoFit/>
          </a:bodyPr>
          <a:lstStyle/>
          <a:p>
            <a:r>
              <a:rPr lang="fi-FI" sz="1400" b="1" dirty="0" smtClean="0"/>
              <a:t>Syötteet</a:t>
            </a:r>
            <a:endParaRPr lang="fi-FI" sz="1400" b="1" dirty="0"/>
          </a:p>
        </p:txBody>
      </p:sp>
      <p:sp>
        <p:nvSpPr>
          <p:cNvPr id="42" name="Tekstiruutu 41"/>
          <p:cNvSpPr txBox="1"/>
          <p:nvPr/>
        </p:nvSpPr>
        <p:spPr>
          <a:xfrm rot="5400000">
            <a:off x="4720029" y="2214477"/>
            <a:ext cx="1019831" cy="307777"/>
          </a:xfrm>
          <a:prstGeom prst="rect">
            <a:avLst/>
          </a:prstGeom>
          <a:noFill/>
        </p:spPr>
        <p:txBody>
          <a:bodyPr wrap="none" rtlCol="0">
            <a:spAutoFit/>
          </a:bodyPr>
          <a:lstStyle/>
          <a:p>
            <a:r>
              <a:rPr lang="fi-FI" sz="1400" b="1" dirty="0" smtClean="0"/>
              <a:t>Asiakkaat</a:t>
            </a:r>
            <a:endParaRPr lang="fi-FI" sz="1400" b="1" dirty="0"/>
          </a:p>
        </p:txBody>
      </p:sp>
      <p:sp>
        <p:nvSpPr>
          <p:cNvPr id="43" name="Nuoli oikealle 42"/>
          <p:cNvSpPr/>
          <p:nvPr/>
        </p:nvSpPr>
        <p:spPr>
          <a:xfrm rot="5400000">
            <a:off x="2876369" y="870109"/>
            <a:ext cx="288032" cy="484632"/>
          </a:xfrm>
          <a:prstGeom prst="rightArrow">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44" name="Tekstiruutu 43"/>
          <p:cNvSpPr txBox="1"/>
          <p:nvPr/>
        </p:nvSpPr>
        <p:spPr>
          <a:xfrm>
            <a:off x="2625085" y="627534"/>
            <a:ext cx="790601" cy="307777"/>
          </a:xfrm>
          <a:prstGeom prst="rect">
            <a:avLst/>
          </a:prstGeom>
          <a:noFill/>
        </p:spPr>
        <p:txBody>
          <a:bodyPr wrap="none" rtlCol="0">
            <a:spAutoFit/>
          </a:bodyPr>
          <a:lstStyle/>
          <a:p>
            <a:r>
              <a:rPr lang="fi-FI" sz="1400" b="1" dirty="0" smtClean="0"/>
              <a:t>Ohjaus</a:t>
            </a:r>
            <a:endParaRPr lang="fi-FI" sz="1400" b="1" dirty="0"/>
          </a:p>
        </p:txBody>
      </p:sp>
      <p:sp>
        <p:nvSpPr>
          <p:cNvPr id="45" name="Tekstiruutu 44"/>
          <p:cNvSpPr txBox="1"/>
          <p:nvPr/>
        </p:nvSpPr>
        <p:spPr>
          <a:xfrm>
            <a:off x="1710799" y="3488689"/>
            <a:ext cx="772969" cy="215444"/>
          </a:xfrm>
          <a:prstGeom prst="rect">
            <a:avLst/>
          </a:prstGeom>
          <a:noFill/>
        </p:spPr>
        <p:txBody>
          <a:bodyPr wrap="none" rtlCol="0">
            <a:spAutoFit/>
          </a:bodyPr>
          <a:lstStyle/>
          <a:p>
            <a:r>
              <a:rPr lang="fi-FI" sz="800" b="1" dirty="0" smtClean="0"/>
              <a:t>Vastaanotto</a:t>
            </a:r>
            <a:endParaRPr lang="fi-FI" sz="800" b="1" dirty="0"/>
          </a:p>
        </p:txBody>
      </p:sp>
      <p:sp>
        <p:nvSpPr>
          <p:cNvPr id="46" name="Tekstiruutu 45"/>
          <p:cNvSpPr txBox="1"/>
          <p:nvPr/>
        </p:nvSpPr>
        <p:spPr>
          <a:xfrm>
            <a:off x="2669969" y="3488689"/>
            <a:ext cx="700833" cy="215444"/>
          </a:xfrm>
          <a:prstGeom prst="rect">
            <a:avLst/>
          </a:prstGeom>
          <a:noFill/>
        </p:spPr>
        <p:txBody>
          <a:bodyPr wrap="none" rtlCol="0">
            <a:spAutoFit/>
          </a:bodyPr>
          <a:lstStyle/>
          <a:p>
            <a:r>
              <a:rPr lang="fi-FI" sz="800" b="1" dirty="0" smtClean="0"/>
              <a:t>Valmistelu</a:t>
            </a:r>
            <a:endParaRPr lang="fi-FI" sz="800" b="1" dirty="0"/>
          </a:p>
        </p:txBody>
      </p:sp>
      <p:sp>
        <p:nvSpPr>
          <p:cNvPr id="47" name="Tekstiruutu 46"/>
          <p:cNvSpPr txBox="1"/>
          <p:nvPr/>
        </p:nvSpPr>
        <p:spPr>
          <a:xfrm>
            <a:off x="3707904" y="3488689"/>
            <a:ext cx="598241" cy="215444"/>
          </a:xfrm>
          <a:prstGeom prst="rect">
            <a:avLst/>
          </a:prstGeom>
          <a:noFill/>
        </p:spPr>
        <p:txBody>
          <a:bodyPr wrap="none" rtlCol="0">
            <a:spAutoFit/>
          </a:bodyPr>
          <a:lstStyle/>
          <a:p>
            <a:r>
              <a:rPr lang="fi-FI" sz="800" b="1" dirty="0" smtClean="0"/>
              <a:t>Julkaisu</a:t>
            </a:r>
            <a:endParaRPr lang="fi-FI" sz="800" b="1" dirty="0"/>
          </a:p>
        </p:txBody>
      </p:sp>
      <p:sp>
        <p:nvSpPr>
          <p:cNvPr id="48" name="Tekstiruutu 47"/>
          <p:cNvSpPr txBox="1"/>
          <p:nvPr/>
        </p:nvSpPr>
        <p:spPr>
          <a:xfrm>
            <a:off x="1199319" y="1298204"/>
            <a:ext cx="351378" cy="369332"/>
          </a:xfrm>
          <a:prstGeom prst="rect">
            <a:avLst/>
          </a:prstGeom>
          <a:noFill/>
        </p:spPr>
        <p:txBody>
          <a:bodyPr wrap="none" rtlCol="0">
            <a:spAutoFit/>
          </a:bodyPr>
          <a:lstStyle/>
          <a:p>
            <a:r>
              <a:rPr lang="fi-FI" b="1" dirty="0" smtClean="0"/>
              <a:t>A</a:t>
            </a:r>
            <a:endParaRPr lang="fi-FI" b="1" dirty="0"/>
          </a:p>
        </p:txBody>
      </p:sp>
      <p:sp>
        <p:nvSpPr>
          <p:cNvPr id="49" name="Tekstiruutu 48"/>
          <p:cNvSpPr txBox="1"/>
          <p:nvPr/>
        </p:nvSpPr>
        <p:spPr>
          <a:xfrm>
            <a:off x="1199319" y="1832505"/>
            <a:ext cx="351378" cy="369332"/>
          </a:xfrm>
          <a:prstGeom prst="rect">
            <a:avLst/>
          </a:prstGeom>
          <a:noFill/>
        </p:spPr>
        <p:txBody>
          <a:bodyPr wrap="none" rtlCol="0">
            <a:spAutoFit/>
          </a:bodyPr>
          <a:lstStyle/>
          <a:p>
            <a:r>
              <a:rPr lang="fi-FI" b="1" dirty="0" smtClean="0"/>
              <a:t>B</a:t>
            </a:r>
            <a:endParaRPr lang="fi-FI" b="1" dirty="0"/>
          </a:p>
        </p:txBody>
      </p:sp>
      <p:sp>
        <p:nvSpPr>
          <p:cNvPr id="50" name="Tekstiruutu 49"/>
          <p:cNvSpPr txBox="1"/>
          <p:nvPr/>
        </p:nvSpPr>
        <p:spPr>
          <a:xfrm>
            <a:off x="1199319" y="2471285"/>
            <a:ext cx="351378" cy="369332"/>
          </a:xfrm>
          <a:prstGeom prst="rect">
            <a:avLst/>
          </a:prstGeom>
          <a:noFill/>
        </p:spPr>
        <p:txBody>
          <a:bodyPr wrap="none" rtlCol="0">
            <a:spAutoFit/>
          </a:bodyPr>
          <a:lstStyle/>
          <a:p>
            <a:r>
              <a:rPr lang="fi-FI" b="1" dirty="0" smtClean="0"/>
              <a:t>C</a:t>
            </a:r>
            <a:endParaRPr lang="fi-FI" b="1" dirty="0"/>
          </a:p>
        </p:txBody>
      </p:sp>
      <p:sp>
        <p:nvSpPr>
          <p:cNvPr id="51" name="Tekstiruutu 50"/>
          <p:cNvSpPr txBox="1"/>
          <p:nvPr/>
        </p:nvSpPr>
        <p:spPr>
          <a:xfrm>
            <a:off x="1199319" y="3047349"/>
            <a:ext cx="351378" cy="369332"/>
          </a:xfrm>
          <a:prstGeom prst="rect">
            <a:avLst/>
          </a:prstGeom>
          <a:noFill/>
        </p:spPr>
        <p:txBody>
          <a:bodyPr wrap="none" rtlCol="0">
            <a:spAutoFit/>
          </a:bodyPr>
          <a:lstStyle/>
          <a:p>
            <a:r>
              <a:rPr lang="fi-FI" b="1" dirty="0" smtClean="0"/>
              <a:t>D</a:t>
            </a:r>
            <a:endParaRPr lang="fi-FI" b="1" dirty="0"/>
          </a:p>
        </p:txBody>
      </p:sp>
      <p:sp>
        <p:nvSpPr>
          <p:cNvPr id="52" name="Nuoli oikealle 51"/>
          <p:cNvSpPr/>
          <p:nvPr/>
        </p:nvSpPr>
        <p:spPr>
          <a:xfrm rot="16200000">
            <a:off x="2876369" y="3677841"/>
            <a:ext cx="288032" cy="484632"/>
          </a:xfrm>
          <a:prstGeom prst="rightArrow">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53" name="Tekstiruutu 52"/>
          <p:cNvSpPr txBox="1"/>
          <p:nvPr/>
        </p:nvSpPr>
        <p:spPr>
          <a:xfrm>
            <a:off x="2557522" y="4064173"/>
            <a:ext cx="934358" cy="307777"/>
          </a:xfrm>
          <a:prstGeom prst="rect">
            <a:avLst/>
          </a:prstGeom>
          <a:noFill/>
        </p:spPr>
        <p:txBody>
          <a:bodyPr wrap="none" rtlCol="0">
            <a:spAutoFit/>
          </a:bodyPr>
          <a:lstStyle/>
          <a:p>
            <a:r>
              <a:rPr lang="fi-FI" sz="1400" b="1" dirty="0" smtClean="0"/>
              <a:t>Tuotanto</a:t>
            </a:r>
            <a:endParaRPr lang="fi-FI" sz="1400" b="1" dirty="0"/>
          </a:p>
        </p:txBody>
      </p:sp>
      <p:sp>
        <p:nvSpPr>
          <p:cNvPr id="54" name="Sisällön paikkamerkki 2"/>
          <p:cNvSpPr txBox="1">
            <a:spLocks/>
          </p:cNvSpPr>
          <p:nvPr/>
        </p:nvSpPr>
        <p:spPr>
          <a:xfrm>
            <a:off x="683568" y="4443958"/>
            <a:ext cx="5976664" cy="322380"/>
          </a:xfrm>
          <a:prstGeom prst="rect">
            <a:avLst/>
          </a:prstGeom>
          <a:solidFill>
            <a:schemeClr val="bg1"/>
          </a:solidFill>
        </p:spPr>
        <p:txBody>
          <a:bodyPr vert="horz" lIns="91440" tIns="45720" rIns="91440" bIns="45720" rtlCol="0">
            <a:noAutofit/>
          </a:bodyPr>
          <a:lst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300"/>
              </a:spcAft>
              <a:buFont typeface="Verdana" panose="020B0604030504040204" pitchFamily="34" charset="0"/>
              <a:buNone/>
            </a:pPr>
            <a:r>
              <a:rPr lang="fi-FI" sz="1000" b="1" dirty="0" smtClean="0"/>
              <a:t>Mitä jatkossa kannattaa tehdä yhteisenä ja mitä ei?</a:t>
            </a:r>
          </a:p>
          <a:p>
            <a:pPr marL="0" indent="0">
              <a:spcAft>
                <a:spcPts val="300"/>
              </a:spcAft>
              <a:buFont typeface="Verdana" panose="020B0604030504040204" pitchFamily="34" charset="0"/>
              <a:buNone/>
            </a:pPr>
            <a:r>
              <a:rPr lang="fi-FI" sz="1000" b="1" dirty="0" smtClean="0"/>
              <a:t>Mitä yhteistyötä yhteinen tekeminen vaatisi? </a:t>
            </a:r>
            <a:r>
              <a:rPr lang="fi-FI" sz="1000" b="1" dirty="0" smtClean="0">
                <a:sym typeface="Wingdings" panose="05000000000000000000" pitchFamily="2" charset="2"/>
              </a:rPr>
              <a:t> linkitys yhteistyörakenteisiin</a:t>
            </a:r>
            <a:endParaRPr lang="fi-FI" sz="800" dirty="0"/>
          </a:p>
        </p:txBody>
      </p:sp>
      <p:pic>
        <p:nvPicPr>
          <p:cNvPr id="34" name="Kuva 33"/>
          <p:cNvPicPr>
            <a:picLocks noChangeAspect="1"/>
          </p:cNvPicPr>
          <p:nvPr/>
        </p:nvPicPr>
        <p:blipFill>
          <a:blip r:embed="rId2"/>
          <a:stretch>
            <a:fillRect/>
          </a:stretch>
        </p:blipFill>
        <p:spPr>
          <a:xfrm>
            <a:off x="1561147" y="1364557"/>
            <a:ext cx="3082861" cy="1999281"/>
          </a:xfrm>
          <a:prstGeom prst="rect">
            <a:avLst/>
          </a:prstGeom>
        </p:spPr>
      </p:pic>
    </p:spTree>
    <p:extLst>
      <p:ext uri="{BB962C8B-B14F-4D97-AF65-F5344CB8AC3E}">
        <p14:creationId xmlns:p14="http://schemas.microsoft.com/office/powerpoint/2010/main" val="35370872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Uuden hallintaprosessi ja roolit (suunnittelun lähtökohta)</a:t>
            </a:r>
            <a:endParaRPr lang="fi-FI" dirty="0"/>
          </a:p>
        </p:txBody>
      </p:sp>
      <p:sp>
        <p:nvSpPr>
          <p:cNvPr id="3" name="Sisällön paikkamerkki 2"/>
          <p:cNvSpPr>
            <a:spLocks noGrp="1"/>
          </p:cNvSpPr>
          <p:nvPr>
            <p:ph idx="1"/>
          </p:nvPr>
        </p:nvSpPr>
        <p:spPr>
          <a:xfrm>
            <a:off x="720016" y="4083918"/>
            <a:ext cx="7768784" cy="756936"/>
          </a:xfrm>
        </p:spPr>
        <p:txBody>
          <a:bodyPr>
            <a:normAutofit fontScale="70000" lnSpcReduction="20000"/>
          </a:bodyPr>
          <a:lstStyle/>
          <a:p>
            <a:pPr marL="177800" indent="-177800"/>
            <a:r>
              <a:rPr lang="fi-FI" dirty="0" smtClean="0"/>
              <a:t>Tunnistettu 3 roolia, joiden tarpeisiin yhteistä informaation tuotantoprosessi valmistellaan (</a:t>
            </a:r>
            <a:r>
              <a:rPr lang="fi-FI" dirty="0" err="1" smtClean="0"/>
              <a:t>tihltk</a:t>
            </a:r>
            <a:r>
              <a:rPr lang="fi-FI" dirty="0" smtClean="0"/>
              <a:t>, asetettava yhteistyöryhmät, informaatiota tuottavat viranomaiset)</a:t>
            </a:r>
          </a:p>
          <a:p>
            <a:pPr marL="0" indent="0">
              <a:buNone/>
            </a:pPr>
            <a:r>
              <a:rPr lang="fi-FI" dirty="0" smtClean="0">
                <a:sym typeface="Wingdings" panose="05000000000000000000" pitchFamily="2" charset="2"/>
              </a:rPr>
              <a:t> Kokouksessa 19.2. pyritään määrittämään yhteisesti vaihtoiset toimintamallit</a:t>
            </a:r>
            <a:endParaRPr lang="fi-FI" dirty="0"/>
          </a:p>
        </p:txBody>
      </p:sp>
      <p:sp>
        <p:nvSpPr>
          <p:cNvPr id="4" name="Dian numeron paikkamerkki 3"/>
          <p:cNvSpPr>
            <a:spLocks noGrp="1"/>
          </p:cNvSpPr>
          <p:nvPr>
            <p:ph type="sldNum" sz="quarter" idx="12"/>
          </p:nvPr>
        </p:nvSpPr>
        <p:spPr/>
        <p:txBody>
          <a:bodyPr/>
          <a:lstStyle/>
          <a:p>
            <a:fld id="{52D72BAF-8CDA-4878-B74D-CAA2BE485765}" type="slidenum">
              <a:rPr lang="fi-FI" smtClean="0"/>
              <a:t>35</a:t>
            </a:fld>
            <a:endParaRPr lang="fi-FI"/>
          </a:p>
        </p:txBody>
      </p:sp>
      <p:pic>
        <p:nvPicPr>
          <p:cNvPr id="6" name="Kuva 5"/>
          <p:cNvPicPr>
            <a:picLocks noChangeAspect="1"/>
          </p:cNvPicPr>
          <p:nvPr/>
        </p:nvPicPr>
        <p:blipFill>
          <a:blip r:embed="rId3"/>
          <a:stretch>
            <a:fillRect/>
          </a:stretch>
        </p:blipFill>
        <p:spPr>
          <a:xfrm>
            <a:off x="4416940" y="946539"/>
            <a:ext cx="540000" cy="540000"/>
          </a:xfrm>
          <a:prstGeom prst="rect">
            <a:avLst/>
          </a:prstGeom>
        </p:spPr>
      </p:pic>
      <p:pic>
        <p:nvPicPr>
          <p:cNvPr id="7" name="Kuva 6"/>
          <p:cNvPicPr>
            <a:picLocks noChangeAspect="1"/>
          </p:cNvPicPr>
          <p:nvPr/>
        </p:nvPicPr>
        <p:blipFill>
          <a:blip r:embed="rId4"/>
          <a:stretch>
            <a:fillRect/>
          </a:stretch>
        </p:blipFill>
        <p:spPr>
          <a:xfrm>
            <a:off x="5241188" y="946539"/>
            <a:ext cx="540000" cy="540000"/>
          </a:xfrm>
          <a:prstGeom prst="rect">
            <a:avLst/>
          </a:prstGeom>
        </p:spPr>
      </p:pic>
      <p:pic>
        <p:nvPicPr>
          <p:cNvPr id="8" name="Kuva 7"/>
          <p:cNvPicPr>
            <a:picLocks noChangeAspect="1"/>
          </p:cNvPicPr>
          <p:nvPr/>
        </p:nvPicPr>
        <p:blipFill>
          <a:blip r:embed="rId5"/>
          <a:stretch>
            <a:fillRect/>
          </a:stretch>
        </p:blipFill>
        <p:spPr>
          <a:xfrm>
            <a:off x="6105284" y="890680"/>
            <a:ext cx="612000" cy="644426"/>
          </a:xfrm>
          <a:prstGeom prst="rect">
            <a:avLst/>
          </a:prstGeom>
        </p:spPr>
      </p:pic>
      <p:pic>
        <p:nvPicPr>
          <p:cNvPr id="9" name="Kuva 8"/>
          <p:cNvPicPr>
            <a:picLocks noChangeAspect="1"/>
          </p:cNvPicPr>
          <p:nvPr/>
        </p:nvPicPr>
        <p:blipFill>
          <a:blip r:embed="rId6"/>
          <a:stretch>
            <a:fillRect/>
          </a:stretch>
        </p:blipFill>
        <p:spPr>
          <a:xfrm>
            <a:off x="7001540" y="946539"/>
            <a:ext cx="540000" cy="540000"/>
          </a:xfrm>
          <a:prstGeom prst="rect">
            <a:avLst/>
          </a:prstGeom>
        </p:spPr>
      </p:pic>
      <p:sp>
        <p:nvSpPr>
          <p:cNvPr id="10" name="Tekstiruutu 9"/>
          <p:cNvSpPr txBox="1"/>
          <p:nvPr/>
        </p:nvSpPr>
        <p:spPr>
          <a:xfrm>
            <a:off x="3408828" y="1466744"/>
            <a:ext cx="896256" cy="215444"/>
          </a:xfrm>
          <a:prstGeom prst="rect">
            <a:avLst/>
          </a:prstGeom>
          <a:noFill/>
        </p:spPr>
        <p:txBody>
          <a:bodyPr wrap="square" rtlCol="0">
            <a:spAutoFit/>
          </a:bodyPr>
          <a:lstStyle/>
          <a:p>
            <a:pPr algn="ctr"/>
            <a:r>
              <a:rPr lang="fi-FI" sz="800" b="1" dirty="0" smtClean="0"/>
              <a:t>Kokoaminen</a:t>
            </a:r>
          </a:p>
        </p:txBody>
      </p:sp>
      <p:sp>
        <p:nvSpPr>
          <p:cNvPr id="11" name="Tekstiruutu 10"/>
          <p:cNvSpPr txBox="1"/>
          <p:nvPr/>
        </p:nvSpPr>
        <p:spPr>
          <a:xfrm>
            <a:off x="4272924" y="1466744"/>
            <a:ext cx="896256" cy="215444"/>
          </a:xfrm>
          <a:prstGeom prst="rect">
            <a:avLst/>
          </a:prstGeom>
          <a:noFill/>
        </p:spPr>
        <p:txBody>
          <a:bodyPr wrap="square" rtlCol="0">
            <a:spAutoFit/>
          </a:bodyPr>
          <a:lstStyle/>
          <a:p>
            <a:pPr algn="ctr"/>
            <a:r>
              <a:rPr lang="fi-FI" sz="800" b="1" dirty="0" smtClean="0"/>
              <a:t>Arviointi</a:t>
            </a:r>
          </a:p>
        </p:txBody>
      </p:sp>
      <p:sp>
        <p:nvSpPr>
          <p:cNvPr id="12" name="Tekstiruutu 11"/>
          <p:cNvSpPr txBox="1"/>
          <p:nvPr/>
        </p:nvSpPr>
        <p:spPr>
          <a:xfrm>
            <a:off x="5097172" y="1466744"/>
            <a:ext cx="896256" cy="215444"/>
          </a:xfrm>
          <a:prstGeom prst="rect">
            <a:avLst/>
          </a:prstGeom>
          <a:noFill/>
        </p:spPr>
        <p:txBody>
          <a:bodyPr wrap="square" rtlCol="0">
            <a:spAutoFit/>
          </a:bodyPr>
          <a:lstStyle/>
          <a:p>
            <a:pPr algn="ctr"/>
            <a:r>
              <a:rPr lang="fi-FI" sz="800" b="1" dirty="0" smtClean="0"/>
              <a:t>Tuotanto</a:t>
            </a:r>
          </a:p>
        </p:txBody>
      </p:sp>
      <p:sp>
        <p:nvSpPr>
          <p:cNvPr id="13" name="Tekstiruutu 12"/>
          <p:cNvSpPr txBox="1"/>
          <p:nvPr/>
        </p:nvSpPr>
        <p:spPr>
          <a:xfrm>
            <a:off x="5961268" y="1466744"/>
            <a:ext cx="896256" cy="215444"/>
          </a:xfrm>
          <a:prstGeom prst="rect">
            <a:avLst/>
          </a:prstGeom>
          <a:noFill/>
        </p:spPr>
        <p:txBody>
          <a:bodyPr wrap="square" rtlCol="0">
            <a:spAutoFit/>
          </a:bodyPr>
          <a:lstStyle/>
          <a:p>
            <a:pPr algn="ctr"/>
            <a:r>
              <a:rPr lang="fi-FI" sz="800" b="1" dirty="0" smtClean="0"/>
              <a:t>Validointi</a:t>
            </a:r>
          </a:p>
        </p:txBody>
      </p:sp>
      <p:sp>
        <p:nvSpPr>
          <p:cNvPr id="14" name="Tekstiruutu 13"/>
          <p:cNvSpPr txBox="1"/>
          <p:nvPr/>
        </p:nvSpPr>
        <p:spPr>
          <a:xfrm>
            <a:off x="6825364" y="1466744"/>
            <a:ext cx="896256" cy="215444"/>
          </a:xfrm>
          <a:prstGeom prst="rect">
            <a:avLst/>
          </a:prstGeom>
          <a:noFill/>
        </p:spPr>
        <p:txBody>
          <a:bodyPr wrap="square" rtlCol="0">
            <a:spAutoFit/>
          </a:bodyPr>
          <a:lstStyle/>
          <a:p>
            <a:pPr algn="ctr"/>
            <a:r>
              <a:rPr lang="fi-FI" sz="800" b="1" dirty="0" smtClean="0"/>
              <a:t>Julkaisu</a:t>
            </a:r>
          </a:p>
        </p:txBody>
      </p:sp>
      <p:graphicFrame>
        <p:nvGraphicFramePr>
          <p:cNvPr id="17" name="Taulukko 16"/>
          <p:cNvGraphicFramePr>
            <a:graphicFrameLocks noGrp="1"/>
          </p:cNvGraphicFramePr>
          <p:nvPr>
            <p:extLst/>
          </p:nvPr>
        </p:nvGraphicFramePr>
        <p:xfrm>
          <a:off x="992716" y="1757410"/>
          <a:ext cx="6701142" cy="576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76000">
                  <a:extLst>
                    <a:ext uri="{9D8B030D-6E8A-4147-A177-3AD203B41FA5}">
                      <a16:colId xmlns:a16="http://schemas.microsoft.com/office/drawing/2014/main" val="1490303880"/>
                    </a:ext>
                  </a:extLst>
                </a:gridCol>
                <a:gridCol w="870857">
                  <a:extLst>
                    <a:ext uri="{9D8B030D-6E8A-4147-A177-3AD203B41FA5}">
                      <a16:colId xmlns:a16="http://schemas.microsoft.com/office/drawing/2014/main" val="1065996954"/>
                    </a:ext>
                  </a:extLst>
                </a:gridCol>
                <a:gridCol w="870857">
                  <a:extLst>
                    <a:ext uri="{9D8B030D-6E8A-4147-A177-3AD203B41FA5}">
                      <a16:colId xmlns:a16="http://schemas.microsoft.com/office/drawing/2014/main" val="2063799242"/>
                    </a:ext>
                  </a:extLst>
                </a:gridCol>
                <a:gridCol w="870857">
                  <a:extLst>
                    <a:ext uri="{9D8B030D-6E8A-4147-A177-3AD203B41FA5}">
                      <a16:colId xmlns:a16="http://schemas.microsoft.com/office/drawing/2014/main" val="2470275879"/>
                    </a:ext>
                  </a:extLst>
                </a:gridCol>
                <a:gridCol w="870857">
                  <a:extLst>
                    <a:ext uri="{9D8B030D-6E8A-4147-A177-3AD203B41FA5}">
                      <a16:colId xmlns:a16="http://schemas.microsoft.com/office/drawing/2014/main" val="1579018723"/>
                    </a:ext>
                  </a:extLst>
                </a:gridCol>
                <a:gridCol w="870857">
                  <a:extLst>
                    <a:ext uri="{9D8B030D-6E8A-4147-A177-3AD203B41FA5}">
                      <a16:colId xmlns:a16="http://schemas.microsoft.com/office/drawing/2014/main" val="478563360"/>
                    </a:ext>
                  </a:extLst>
                </a:gridCol>
                <a:gridCol w="870857">
                  <a:extLst>
                    <a:ext uri="{9D8B030D-6E8A-4147-A177-3AD203B41FA5}">
                      <a16:colId xmlns:a16="http://schemas.microsoft.com/office/drawing/2014/main" val="2529771136"/>
                    </a:ext>
                  </a:extLst>
                </a:gridCol>
              </a:tblGrid>
              <a:tr h="288000">
                <a:tc>
                  <a:txBody>
                    <a:bodyPr/>
                    <a:lstStyle/>
                    <a:p>
                      <a:r>
                        <a:rPr lang="fi-FI" sz="800" b="0" dirty="0" smtClean="0">
                          <a:solidFill>
                            <a:schemeClr val="bg1"/>
                          </a:solidFill>
                        </a:rPr>
                        <a:t>Tiedonhallintalautakunta</a:t>
                      </a:r>
                      <a:endParaRPr lang="fi-FI" sz="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endParaRPr lang="fi-FI" sz="8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r>
                        <a:rPr lang="fi-FI" sz="800" b="0" dirty="0" smtClean="0">
                          <a:solidFill>
                            <a:schemeClr val="tx1"/>
                          </a:solidFill>
                        </a:rPr>
                        <a:t>,</a:t>
                      </a:r>
                      <a:r>
                        <a:rPr lang="fi-FI" sz="800" b="0" baseline="0" dirty="0" smtClean="0">
                          <a:solidFill>
                            <a:schemeClr val="tx1"/>
                          </a:solidFill>
                        </a:rPr>
                        <a:t> 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endParaRPr lang="fi-FI" sz="8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r>
                        <a:rPr lang="fi-FI" sz="800" b="0" dirty="0" smtClean="0">
                          <a:solidFill>
                            <a:schemeClr val="tx1"/>
                          </a:solidFill>
                        </a:rPr>
                        <a:t>,</a:t>
                      </a:r>
                      <a:r>
                        <a:rPr lang="fi-FI" sz="800" b="0" baseline="0" dirty="0" smtClean="0">
                          <a:solidFill>
                            <a:schemeClr val="tx1"/>
                          </a:solidFill>
                        </a:rPr>
                        <a:t> 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endParaRPr lang="fi-FI" sz="8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72989959"/>
                  </a:ext>
                </a:extLst>
              </a:tr>
              <a:tr h="288000">
                <a:tc>
                  <a:txBody>
                    <a:bodyPr/>
                    <a:lstStyle/>
                    <a:p>
                      <a:r>
                        <a:rPr lang="fi-FI" sz="800" b="0" dirty="0" smtClean="0">
                          <a:solidFill>
                            <a:schemeClr val="bg1"/>
                          </a:solidFill>
                        </a:rPr>
                        <a:t>Yhteinen suositusvalmistelu</a:t>
                      </a:r>
                      <a:endParaRPr lang="fi-FI" sz="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5962866"/>
                  </a:ext>
                </a:extLst>
              </a:tr>
            </a:tbl>
          </a:graphicData>
        </a:graphic>
      </p:graphicFrame>
      <p:graphicFrame>
        <p:nvGraphicFramePr>
          <p:cNvPr id="18" name="Taulukko 17"/>
          <p:cNvGraphicFramePr>
            <a:graphicFrameLocks noGrp="1"/>
          </p:cNvGraphicFramePr>
          <p:nvPr>
            <p:extLst/>
          </p:nvPr>
        </p:nvGraphicFramePr>
        <p:xfrm>
          <a:off x="992716" y="2546864"/>
          <a:ext cx="6701142" cy="576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76000">
                  <a:extLst>
                    <a:ext uri="{9D8B030D-6E8A-4147-A177-3AD203B41FA5}">
                      <a16:colId xmlns:a16="http://schemas.microsoft.com/office/drawing/2014/main" val="1490303880"/>
                    </a:ext>
                  </a:extLst>
                </a:gridCol>
                <a:gridCol w="870857">
                  <a:extLst>
                    <a:ext uri="{9D8B030D-6E8A-4147-A177-3AD203B41FA5}">
                      <a16:colId xmlns:a16="http://schemas.microsoft.com/office/drawing/2014/main" val="1065996954"/>
                    </a:ext>
                  </a:extLst>
                </a:gridCol>
                <a:gridCol w="870857">
                  <a:extLst>
                    <a:ext uri="{9D8B030D-6E8A-4147-A177-3AD203B41FA5}">
                      <a16:colId xmlns:a16="http://schemas.microsoft.com/office/drawing/2014/main" val="2063799242"/>
                    </a:ext>
                  </a:extLst>
                </a:gridCol>
                <a:gridCol w="870857">
                  <a:extLst>
                    <a:ext uri="{9D8B030D-6E8A-4147-A177-3AD203B41FA5}">
                      <a16:colId xmlns:a16="http://schemas.microsoft.com/office/drawing/2014/main" val="2470275879"/>
                    </a:ext>
                  </a:extLst>
                </a:gridCol>
                <a:gridCol w="870857">
                  <a:extLst>
                    <a:ext uri="{9D8B030D-6E8A-4147-A177-3AD203B41FA5}">
                      <a16:colId xmlns:a16="http://schemas.microsoft.com/office/drawing/2014/main" val="1579018723"/>
                    </a:ext>
                  </a:extLst>
                </a:gridCol>
                <a:gridCol w="870857">
                  <a:extLst>
                    <a:ext uri="{9D8B030D-6E8A-4147-A177-3AD203B41FA5}">
                      <a16:colId xmlns:a16="http://schemas.microsoft.com/office/drawing/2014/main" val="478563360"/>
                    </a:ext>
                  </a:extLst>
                </a:gridCol>
                <a:gridCol w="870857">
                  <a:extLst>
                    <a:ext uri="{9D8B030D-6E8A-4147-A177-3AD203B41FA5}">
                      <a16:colId xmlns:a16="http://schemas.microsoft.com/office/drawing/2014/main" val="2529771136"/>
                    </a:ext>
                  </a:extLst>
                </a:gridCol>
              </a:tblGrid>
              <a:tr h="288000">
                <a:tc>
                  <a:txBody>
                    <a:bodyPr/>
                    <a:lstStyle/>
                    <a:p>
                      <a:r>
                        <a:rPr lang="fi-FI" sz="800" b="0" dirty="0" smtClean="0">
                          <a:solidFill>
                            <a:schemeClr val="bg1"/>
                          </a:solidFill>
                        </a:rPr>
                        <a:t>Yhteistyöryhmä(t)</a:t>
                      </a:r>
                      <a:endParaRPr lang="fi-FI" sz="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endParaRPr lang="fi-FI" sz="8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r>
                        <a:rPr lang="fi-FI" sz="800" b="0" dirty="0" smtClean="0">
                          <a:solidFill>
                            <a:schemeClr val="tx1"/>
                          </a:solidFill>
                        </a:rPr>
                        <a:t>, 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endParaRPr lang="fi-FI" sz="8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72989959"/>
                  </a:ext>
                </a:extLst>
              </a:tr>
              <a:tr h="288000">
                <a:tc>
                  <a:txBody>
                    <a:bodyPr/>
                    <a:lstStyle/>
                    <a:p>
                      <a:r>
                        <a:rPr lang="fi-FI" sz="800" b="0" dirty="0" smtClean="0">
                          <a:solidFill>
                            <a:schemeClr val="bg1"/>
                          </a:solidFill>
                        </a:rPr>
                        <a:t>Yhteinen suositusvalmistelu</a:t>
                      </a:r>
                      <a:endParaRPr lang="fi-FI" sz="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5962866"/>
                  </a:ext>
                </a:extLst>
              </a:tr>
            </a:tbl>
          </a:graphicData>
        </a:graphic>
      </p:graphicFrame>
      <p:graphicFrame>
        <p:nvGraphicFramePr>
          <p:cNvPr id="19" name="Taulukko 18"/>
          <p:cNvGraphicFramePr>
            <a:graphicFrameLocks noGrp="1"/>
          </p:cNvGraphicFramePr>
          <p:nvPr>
            <p:extLst/>
          </p:nvPr>
        </p:nvGraphicFramePr>
        <p:xfrm>
          <a:off x="992716" y="3338952"/>
          <a:ext cx="6701142" cy="576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76000">
                  <a:extLst>
                    <a:ext uri="{9D8B030D-6E8A-4147-A177-3AD203B41FA5}">
                      <a16:colId xmlns:a16="http://schemas.microsoft.com/office/drawing/2014/main" val="1490303880"/>
                    </a:ext>
                  </a:extLst>
                </a:gridCol>
                <a:gridCol w="870857">
                  <a:extLst>
                    <a:ext uri="{9D8B030D-6E8A-4147-A177-3AD203B41FA5}">
                      <a16:colId xmlns:a16="http://schemas.microsoft.com/office/drawing/2014/main" val="1065996954"/>
                    </a:ext>
                  </a:extLst>
                </a:gridCol>
                <a:gridCol w="870857">
                  <a:extLst>
                    <a:ext uri="{9D8B030D-6E8A-4147-A177-3AD203B41FA5}">
                      <a16:colId xmlns:a16="http://schemas.microsoft.com/office/drawing/2014/main" val="2063799242"/>
                    </a:ext>
                  </a:extLst>
                </a:gridCol>
                <a:gridCol w="870857">
                  <a:extLst>
                    <a:ext uri="{9D8B030D-6E8A-4147-A177-3AD203B41FA5}">
                      <a16:colId xmlns:a16="http://schemas.microsoft.com/office/drawing/2014/main" val="2470275879"/>
                    </a:ext>
                  </a:extLst>
                </a:gridCol>
                <a:gridCol w="870857">
                  <a:extLst>
                    <a:ext uri="{9D8B030D-6E8A-4147-A177-3AD203B41FA5}">
                      <a16:colId xmlns:a16="http://schemas.microsoft.com/office/drawing/2014/main" val="1579018723"/>
                    </a:ext>
                  </a:extLst>
                </a:gridCol>
                <a:gridCol w="870857">
                  <a:extLst>
                    <a:ext uri="{9D8B030D-6E8A-4147-A177-3AD203B41FA5}">
                      <a16:colId xmlns:a16="http://schemas.microsoft.com/office/drawing/2014/main" val="478563360"/>
                    </a:ext>
                  </a:extLst>
                </a:gridCol>
                <a:gridCol w="870857">
                  <a:extLst>
                    <a:ext uri="{9D8B030D-6E8A-4147-A177-3AD203B41FA5}">
                      <a16:colId xmlns:a16="http://schemas.microsoft.com/office/drawing/2014/main" val="2529771136"/>
                    </a:ext>
                  </a:extLst>
                </a:gridCol>
              </a:tblGrid>
              <a:tr h="288000">
                <a:tc>
                  <a:txBody>
                    <a:bodyPr/>
                    <a:lstStyle/>
                    <a:p>
                      <a:r>
                        <a:rPr lang="fi-FI" sz="800" b="0" dirty="0" smtClean="0">
                          <a:solidFill>
                            <a:schemeClr val="tx1"/>
                          </a:solidFill>
                        </a:rPr>
                        <a:t>Viranomainen</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r>
                        <a:rPr lang="fi-FI" sz="800" b="0" dirty="0" smtClean="0">
                          <a:solidFill>
                            <a:schemeClr val="tx1"/>
                          </a:solidFill>
                        </a:rPr>
                        <a:t>, 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r>
                        <a:rPr lang="fi-FI" sz="800" b="0" dirty="0" smtClean="0">
                          <a:solidFill>
                            <a:schemeClr val="tx1"/>
                          </a:solidFill>
                        </a:rPr>
                        <a:t>, 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r>
                        <a:rPr lang="fi-FI" sz="800" b="0" dirty="0" smtClean="0">
                          <a:solidFill>
                            <a:schemeClr val="tx1"/>
                          </a:solidFill>
                        </a:rPr>
                        <a:t>, 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1" dirty="0" smtClean="0">
                          <a:solidFill>
                            <a:schemeClr val="tx1"/>
                          </a:solidFill>
                        </a:rPr>
                        <a:t>A</a:t>
                      </a:r>
                      <a:endParaRPr lang="fi-FI" sz="8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72989959"/>
                  </a:ext>
                </a:extLst>
              </a:tr>
              <a:tr h="288000">
                <a:tc>
                  <a:txBody>
                    <a:bodyPr/>
                    <a:lstStyle/>
                    <a:p>
                      <a:r>
                        <a:rPr lang="fi-FI" sz="800" b="0" dirty="0" smtClean="0">
                          <a:solidFill>
                            <a:schemeClr val="bg1"/>
                          </a:solidFill>
                        </a:rPr>
                        <a:t>Yhteinen suositusvalmistelu</a:t>
                      </a:r>
                      <a:endParaRPr lang="fi-FI" sz="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fi-FI" sz="800" b="0" dirty="0" smtClean="0">
                          <a:solidFill>
                            <a:schemeClr val="tx1"/>
                          </a:solidFill>
                        </a:rPr>
                        <a:t>R</a:t>
                      </a:r>
                      <a:endParaRPr lang="fi-FI" sz="8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5962866"/>
                  </a:ext>
                </a:extLst>
              </a:tr>
            </a:tbl>
          </a:graphicData>
        </a:graphic>
      </p:graphicFrame>
      <p:sp>
        <p:nvSpPr>
          <p:cNvPr id="20" name="Tekstiruutu 19"/>
          <p:cNvSpPr txBox="1"/>
          <p:nvPr/>
        </p:nvSpPr>
        <p:spPr>
          <a:xfrm>
            <a:off x="2472724" y="1466744"/>
            <a:ext cx="896256" cy="215444"/>
          </a:xfrm>
          <a:prstGeom prst="rect">
            <a:avLst/>
          </a:prstGeom>
          <a:noFill/>
        </p:spPr>
        <p:txBody>
          <a:bodyPr wrap="square" rtlCol="0">
            <a:spAutoFit/>
          </a:bodyPr>
          <a:lstStyle/>
          <a:p>
            <a:pPr algn="ctr"/>
            <a:r>
              <a:rPr lang="fi-FI" sz="800" b="1" dirty="0" smtClean="0"/>
              <a:t>Syötteet</a:t>
            </a:r>
          </a:p>
        </p:txBody>
      </p:sp>
      <p:pic>
        <p:nvPicPr>
          <p:cNvPr id="22" name="Kuva 21"/>
          <p:cNvPicPr>
            <a:picLocks noChangeAspect="1"/>
          </p:cNvPicPr>
          <p:nvPr/>
        </p:nvPicPr>
        <p:blipFill>
          <a:blip r:embed="rId7"/>
          <a:stretch>
            <a:fillRect/>
          </a:stretch>
        </p:blipFill>
        <p:spPr>
          <a:xfrm>
            <a:off x="2628666" y="948554"/>
            <a:ext cx="540000" cy="535970"/>
          </a:xfrm>
          <a:prstGeom prst="rect">
            <a:avLst/>
          </a:prstGeom>
        </p:spPr>
      </p:pic>
      <p:pic>
        <p:nvPicPr>
          <p:cNvPr id="23" name="Kuva 22"/>
          <p:cNvPicPr>
            <a:picLocks noChangeAspect="1"/>
          </p:cNvPicPr>
          <p:nvPr/>
        </p:nvPicPr>
        <p:blipFill>
          <a:blip r:embed="rId8"/>
          <a:stretch>
            <a:fillRect/>
          </a:stretch>
        </p:blipFill>
        <p:spPr>
          <a:xfrm>
            <a:off x="3477068" y="962688"/>
            <a:ext cx="684000" cy="628323"/>
          </a:xfrm>
          <a:prstGeom prst="rect">
            <a:avLst/>
          </a:prstGeom>
        </p:spPr>
      </p:pic>
      <p:sp>
        <p:nvSpPr>
          <p:cNvPr id="5" name="Ellipsi 4"/>
          <p:cNvSpPr/>
          <p:nvPr/>
        </p:nvSpPr>
        <p:spPr>
          <a:xfrm>
            <a:off x="6753356" y="699542"/>
            <a:ext cx="1059004" cy="3431498"/>
          </a:xfrm>
          <a:prstGeom prst="ellipse">
            <a:avLst/>
          </a:prstGeom>
          <a:noFill/>
          <a:ln>
            <a:solidFill>
              <a:srgbClr val="FF00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1" name="Ellipsi 20"/>
          <p:cNvSpPr/>
          <p:nvPr/>
        </p:nvSpPr>
        <p:spPr>
          <a:xfrm>
            <a:off x="4974272" y="818672"/>
            <a:ext cx="1059004" cy="2448272"/>
          </a:xfrm>
          <a:prstGeom prst="ellipse">
            <a:avLst/>
          </a:prstGeom>
          <a:noFill/>
          <a:ln>
            <a:solidFill>
              <a:srgbClr val="FF00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Tree>
    <p:extLst>
      <p:ext uri="{BB962C8B-B14F-4D97-AF65-F5344CB8AC3E}">
        <p14:creationId xmlns:p14="http://schemas.microsoft.com/office/powerpoint/2010/main" val="602280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7F89E9-AC02-4523-9820-4765ADB51F1F}"/>
              </a:ext>
            </a:extLst>
          </p:cNvPr>
          <p:cNvSpPr>
            <a:spLocks noGrp="1"/>
          </p:cNvSpPr>
          <p:nvPr>
            <p:ph type="title"/>
          </p:nvPr>
        </p:nvSpPr>
        <p:spPr>
          <a:xfrm>
            <a:off x="503992" y="123478"/>
            <a:ext cx="7380376" cy="576064"/>
          </a:xfrm>
        </p:spPr>
        <p:txBody>
          <a:bodyPr>
            <a:normAutofit/>
          </a:bodyPr>
          <a:lstStyle/>
          <a:p>
            <a:r>
              <a:rPr lang="fi-FI" dirty="0" smtClean="0"/>
              <a:t>B-ryhmän kokoukset keväällä 2020</a:t>
            </a:r>
            <a:endParaRPr lang="fi-FI" dirty="0"/>
          </a:p>
        </p:txBody>
      </p:sp>
      <p:sp>
        <p:nvSpPr>
          <p:cNvPr id="3" name="Sisällön paikkamerkki 2">
            <a:extLst>
              <a:ext uri="{FF2B5EF4-FFF2-40B4-BE49-F238E27FC236}">
                <a16:creationId xmlns:a16="http://schemas.microsoft.com/office/drawing/2014/main" id="{4ABDB0FD-3C78-4B77-93D3-FE2687C3F7B7}"/>
              </a:ext>
            </a:extLst>
          </p:cNvPr>
          <p:cNvSpPr>
            <a:spLocks noGrp="1"/>
          </p:cNvSpPr>
          <p:nvPr>
            <p:ph idx="1"/>
          </p:nvPr>
        </p:nvSpPr>
        <p:spPr>
          <a:xfrm>
            <a:off x="323528" y="859566"/>
            <a:ext cx="8424936" cy="3584392"/>
          </a:xfrm>
        </p:spPr>
        <p:txBody>
          <a:bodyPr/>
          <a:lstStyle/>
          <a:p>
            <a:pPr lvl="0"/>
            <a:r>
              <a:rPr lang="fi-FI" sz="1800" dirty="0" smtClean="0"/>
              <a:t>2</a:t>
            </a:r>
            <a:r>
              <a:rPr lang="fi-FI" sz="1800" dirty="0"/>
              <a:t>. kokous – </a:t>
            </a:r>
            <a:r>
              <a:rPr lang="fi-FI" sz="1800" dirty="0" smtClean="0"/>
              <a:t>19.2.2020</a:t>
            </a:r>
            <a:endParaRPr lang="fi-FI" sz="1800" dirty="0"/>
          </a:p>
          <a:p>
            <a:pPr lvl="1"/>
            <a:r>
              <a:rPr lang="fi-FI" sz="1400" dirty="0" smtClean="0"/>
              <a:t>Informaation tuotantoprosessin vaihtoehdot ja niiden  arviointi</a:t>
            </a:r>
          </a:p>
          <a:p>
            <a:r>
              <a:rPr lang="fi-FI" sz="1800" dirty="0" smtClean="0"/>
              <a:t>3. kokous – 25.3.2020</a:t>
            </a:r>
          </a:p>
          <a:p>
            <a:pPr lvl="1"/>
            <a:r>
              <a:rPr lang="fi-FI" sz="1400" dirty="0"/>
              <a:t>Informaation </a:t>
            </a:r>
            <a:r>
              <a:rPr lang="fi-FI" sz="1400" dirty="0" smtClean="0"/>
              <a:t>tuotantoprosessivaihtoehtojen jatkovalmistelu</a:t>
            </a:r>
            <a:endParaRPr lang="fi-FI" sz="1400" dirty="0"/>
          </a:p>
          <a:p>
            <a:pPr lvl="1"/>
            <a:r>
              <a:rPr lang="fi-FI" sz="1400" dirty="0" smtClean="0"/>
              <a:t>Työskentelyä tukevat välineet (vaihtoehdot)</a:t>
            </a:r>
          </a:p>
          <a:p>
            <a:pPr lvl="1"/>
            <a:r>
              <a:rPr lang="fi-FI" sz="1400" dirty="0" smtClean="0"/>
              <a:t>Nykyisten JHS-suositusten jatko</a:t>
            </a:r>
          </a:p>
          <a:p>
            <a:r>
              <a:rPr lang="fi-FI" sz="1800" dirty="0" smtClean="0"/>
              <a:t>4. kokous – huhtikuu 2020</a:t>
            </a:r>
          </a:p>
          <a:p>
            <a:pPr lvl="1"/>
            <a:r>
              <a:rPr lang="fi-FI" sz="1400" dirty="0" smtClean="0"/>
              <a:t>Informaation tuotantoprosessin roolit, resurssit ja organisointi</a:t>
            </a:r>
          </a:p>
          <a:p>
            <a:r>
              <a:rPr lang="fi-FI" sz="1800" dirty="0" smtClean="0"/>
              <a:t>5. kokous – toukokuu 2020</a:t>
            </a:r>
          </a:p>
          <a:p>
            <a:pPr lvl="1"/>
            <a:r>
              <a:rPr lang="fi-FI" sz="1400" dirty="0" smtClean="0"/>
              <a:t>Työryhmän ehdotukset uuden informaation tuotantoprosessista ja sen käyttöönotosta</a:t>
            </a:r>
            <a:endParaRPr lang="fi-FI" sz="1400" dirty="0"/>
          </a:p>
          <a:p>
            <a:pPr lvl="2"/>
            <a:endParaRPr lang="fi-FI" sz="1200" dirty="0"/>
          </a:p>
        </p:txBody>
      </p:sp>
      <p:sp>
        <p:nvSpPr>
          <p:cNvPr id="4" name="Dian numeron paikkamerkki 3">
            <a:extLst>
              <a:ext uri="{FF2B5EF4-FFF2-40B4-BE49-F238E27FC236}">
                <a16:creationId xmlns:a16="http://schemas.microsoft.com/office/drawing/2014/main" id="{F613E582-628B-41F9-9A08-DF9D3BDA8CDA}"/>
              </a:ext>
            </a:extLst>
          </p:cNvPr>
          <p:cNvSpPr>
            <a:spLocks noGrp="1"/>
          </p:cNvSpPr>
          <p:nvPr>
            <p:ph type="sldNum" sz="quarter" idx="12"/>
          </p:nvPr>
        </p:nvSpPr>
        <p:spPr/>
        <p:txBody>
          <a:bodyPr/>
          <a:lstStyle/>
          <a:p>
            <a:fld id="{52D72BAF-8CDA-4878-B74D-CAA2BE485765}" type="slidenum">
              <a:rPr lang="fi-FI" smtClean="0"/>
              <a:t>36</a:t>
            </a:fld>
            <a:endParaRPr lang="fi-FI"/>
          </a:p>
        </p:txBody>
      </p:sp>
    </p:spTree>
    <p:extLst>
      <p:ext uri="{BB962C8B-B14F-4D97-AF65-F5344CB8AC3E}">
        <p14:creationId xmlns:p14="http://schemas.microsoft.com/office/powerpoint/2010/main" val="20585768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Kotitehtävä 19.2. kokoukseen</a:t>
            </a:r>
            <a:endParaRPr lang="fi-FI" dirty="0"/>
          </a:p>
        </p:txBody>
      </p:sp>
      <p:sp>
        <p:nvSpPr>
          <p:cNvPr id="3" name="Sisällön paikkamerkki 2"/>
          <p:cNvSpPr>
            <a:spLocks noGrp="1"/>
          </p:cNvSpPr>
          <p:nvPr>
            <p:ph idx="1"/>
          </p:nvPr>
        </p:nvSpPr>
        <p:spPr>
          <a:xfrm>
            <a:off x="467544" y="1039586"/>
            <a:ext cx="8316480" cy="3584392"/>
          </a:xfrm>
        </p:spPr>
        <p:txBody>
          <a:bodyPr>
            <a:normAutofit fontScale="85000" lnSpcReduction="20000"/>
          </a:bodyPr>
          <a:lstStyle/>
          <a:p>
            <a:pPr>
              <a:spcAft>
                <a:spcPts val="1200"/>
              </a:spcAft>
            </a:pPr>
            <a:r>
              <a:rPr lang="fi-FI" dirty="0" smtClean="0"/>
              <a:t>Mieti </a:t>
            </a:r>
            <a:r>
              <a:rPr lang="fi-FI" dirty="0" smtClean="0"/>
              <a:t>oman toiminnan </a:t>
            </a:r>
            <a:r>
              <a:rPr lang="fi-FI" dirty="0"/>
              <a:t>osalta, mitä yhteisen </a:t>
            </a:r>
            <a:r>
              <a:rPr lang="fi-FI" dirty="0" smtClean="0"/>
              <a:t>prosessin </a:t>
            </a:r>
            <a:r>
              <a:rPr lang="fi-FI" dirty="0"/>
              <a:t>tulisi tarjota informaation tuottamisen erivaiheissa ja miten prosessin eri vaiheita tulisi pystyä </a:t>
            </a:r>
            <a:r>
              <a:rPr lang="fi-FI" dirty="0" smtClean="0"/>
              <a:t>ohjaamaan (esimerkkinä esim. nykyisin JHS-järjestelmässä ylläpidettävät suositukset)?</a:t>
            </a:r>
            <a:endParaRPr lang="fi-FI" dirty="0"/>
          </a:p>
          <a:p>
            <a:pPr>
              <a:spcAft>
                <a:spcPts val="1200"/>
              </a:spcAft>
            </a:pPr>
            <a:r>
              <a:rPr lang="fi-FI" dirty="0" smtClean="0"/>
              <a:t>Kotitehtäväpohja: </a:t>
            </a:r>
            <a:r>
              <a:rPr lang="fi-FI" dirty="0">
                <a:hlinkClick r:id="rId2"/>
              </a:rPr>
              <a:t>https://tila.tiimeri.fi/sites/vn-thlain_tp/_layouts/15/WopiFrame.aspx?sourcedoc={1011FB56-026A-425D-B9D2-F9930DCE9674}&amp;</a:t>
            </a:r>
            <a:r>
              <a:rPr lang="fi-FI" dirty="0" smtClean="0">
                <a:hlinkClick r:id="rId2"/>
              </a:rPr>
              <a:t>file=TP4%20kotiteht%C3%A4v%C3%A4%205.pptx&amp;action=default</a:t>
            </a:r>
            <a:r>
              <a:rPr lang="fi-FI" dirty="0" smtClean="0"/>
              <a:t> </a:t>
            </a:r>
            <a:endParaRPr lang="fi-FI" dirty="0" smtClean="0">
              <a:solidFill>
                <a:srgbClr val="FF0000"/>
              </a:solidFill>
            </a:endParaRPr>
          </a:p>
          <a:p>
            <a:pPr>
              <a:spcAft>
                <a:spcPts val="1200"/>
              </a:spcAft>
            </a:pPr>
            <a:r>
              <a:rPr lang="fi-FI" dirty="0" smtClean="0"/>
              <a:t>Palautuspäivä Tiimerin kotitehtävät kansioon </a:t>
            </a:r>
            <a:r>
              <a:rPr lang="fi-FI" b="1" dirty="0" smtClean="0"/>
              <a:t>13.2. </a:t>
            </a:r>
            <a:r>
              <a:rPr lang="fi-FI" dirty="0" smtClean="0"/>
              <a:t>mennessä (sama, jossa pohjat)</a:t>
            </a:r>
          </a:p>
          <a:p>
            <a:pPr>
              <a:spcAft>
                <a:spcPts val="1200"/>
              </a:spcAft>
            </a:pPr>
            <a:r>
              <a:rPr lang="fi-FI" dirty="0" smtClean="0"/>
              <a:t>Kotitehtävistä kootaan yhteenveto </a:t>
            </a:r>
            <a:r>
              <a:rPr lang="fi-FI" b="1" dirty="0" smtClean="0"/>
              <a:t>19.2.</a:t>
            </a:r>
            <a:r>
              <a:rPr lang="fi-FI" dirty="0" smtClean="0"/>
              <a:t> kokoukseen</a:t>
            </a:r>
          </a:p>
          <a:p>
            <a:pPr>
              <a:spcAft>
                <a:spcPts val="1200"/>
              </a:spcAft>
            </a:pPr>
            <a:r>
              <a:rPr lang="fi-FI" dirty="0" smtClean="0"/>
              <a:t>Yhteenvedon pohjalta työstetään 3 – 4 vaihtoehtoa prosessista ja arvioidaan niiden hyödyt ja mahdollisuudet</a:t>
            </a:r>
            <a:endParaRPr lang="fi-FI" dirty="0"/>
          </a:p>
        </p:txBody>
      </p:sp>
      <p:sp>
        <p:nvSpPr>
          <p:cNvPr id="4" name="Dian numeron paikkamerkki 3"/>
          <p:cNvSpPr>
            <a:spLocks noGrp="1"/>
          </p:cNvSpPr>
          <p:nvPr>
            <p:ph type="sldNum" sz="quarter" idx="12"/>
          </p:nvPr>
        </p:nvSpPr>
        <p:spPr/>
        <p:txBody>
          <a:bodyPr/>
          <a:lstStyle/>
          <a:p>
            <a:fld id="{52D72BAF-8CDA-4878-B74D-CAA2BE485765}" type="slidenum">
              <a:rPr lang="fi-FI" smtClean="0"/>
              <a:t>37</a:t>
            </a:fld>
            <a:endParaRPr lang="fi-FI"/>
          </a:p>
        </p:txBody>
      </p:sp>
    </p:spTree>
    <p:extLst>
      <p:ext uri="{BB962C8B-B14F-4D97-AF65-F5344CB8AC3E}">
        <p14:creationId xmlns:p14="http://schemas.microsoft.com/office/powerpoint/2010/main" val="1407483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Kotitehtävä 19.2. kokoukseen</a:t>
            </a:r>
            <a:endParaRPr lang="fi-FI" dirty="0"/>
          </a:p>
        </p:txBody>
      </p:sp>
      <p:sp>
        <p:nvSpPr>
          <p:cNvPr id="3" name="Sisällön paikkamerkki 2"/>
          <p:cNvSpPr>
            <a:spLocks noGrp="1"/>
          </p:cNvSpPr>
          <p:nvPr>
            <p:ph idx="1"/>
          </p:nvPr>
        </p:nvSpPr>
        <p:spPr>
          <a:xfrm>
            <a:off x="720016" y="893376"/>
            <a:ext cx="7380376" cy="526246"/>
          </a:xfrm>
        </p:spPr>
        <p:txBody>
          <a:bodyPr/>
          <a:lstStyle/>
          <a:p>
            <a:pPr marL="0" indent="0">
              <a:buNone/>
            </a:pPr>
            <a:r>
              <a:rPr lang="fi-FI" sz="1000" dirty="0" smtClean="0"/>
              <a:t>Mieti omalta osalta, mitä yhteisen prosessin tulisi tarjota informaation tuottamisen erivaiheissa ja miten prosessin eri vaiheita tulisi pystyä ohjaamaan?</a:t>
            </a:r>
          </a:p>
          <a:p>
            <a:pPr marL="0" indent="0">
              <a:buNone/>
            </a:pPr>
            <a:r>
              <a:rPr lang="fi-FI" sz="1000" dirty="0" smtClean="0"/>
              <a:t>Esimerkki:</a:t>
            </a:r>
            <a:endParaRPr lang="fi-FI" sz="1000" dirty="0"/>
          </a:p>
        </p:txBody>
      </p:sp>
      <p:sp>
        <p:nvSpPr>
          <p:cNvPr id="4" name="Dian numeron paikkamerkki 3"/>
          <p:cNvSpPr>
            <a:spLocks noGrp="1"/>
          </p:cNvSpPr>
          <p:nvPr>
            <p:ph type="sldNum" sz="quarter" idx="12"/>
          </p:nvPr>
        </p:nvSpPr>
        <p:spPr/>
        <p:txBody>
          <a:bodyPr/>
          <a:lstStyle/>
          <a:p>
            <a:fld id="{52D72BAF-8CDA-4878-B74D-CAA2BE485765}" type="slidenum">
              <a:rPr lang="fi-FI" smtClean="0"/>
              <a:t>38</a:t>
            </a:fld>
            <a:endParaRPr lang="fi-FI"/>
          </a:p>
        </p:txBody>
      </p:sp>
      <p:graphicFrame>
        <p:nvGraphicFramePr>
          <p:cNvPr id="5" name="Taulukko 4"/>
          <p:cNvGraphicFramePr>
            <a:graphicFrameLocks noGrp="1"/>
          </p:cNvGraphicFramePr>
          <p:nvPr/>
        </p:nvGraphicFramePr>
        <p:xfrm>
          <a:off x="756408" y="1510958"/>
          <a:ext cx="7488000" cy="32930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872000">
                  <a:extLst>
                    <a:ext uri="{9D8B030D-6E8A-4147-A177-3AD203B41FA5}">
                      <a16:colId xmlns:a16="http://schemas.microsoft.com/office/drawing/2014/main" val="3162725274"/>
                    </a:ext>
                  </a:extLst>
                </a:gridCol>
                <a:gridCol w="1872000">
                  <a:extLst>
                    <a:ext uri="{9D8B030D-6E8A-4147-A177-3AD203B41FA5}">
                      <a16:colId xmlns:a16="http://schemas.microsoft.com/office/drawing/2014/main" val="2598773472"/>
                    </a:ext>
                  </a:extLst>
                </a:gridCol>
                <a:gridCol w="1872000">
                  <a:extLst>
                    <a:ext uri="{9D8B030D-6E8A-4147-A177-3AD203B41FA5}">
                      <a16:colId xmlns:a16="http://schemas.microsoft.com/office/drawing/2014/main" val="1940182256"/>
                    </a:ext>
                  </a:extLst>
                </a:gridCol>
                <a:gridCol w="1872000">
                  <a:extLst>
                    <a:ext uri="{9D8B030D-6E8A-4147-A177-3AD203B41FA5}">
                      <a16:colId xmlns:a16="http://schemas.microsoft.com/office/drawing/2014/main" val="2889302656"/>
                    </a:ext>
                  </a:extLst>
                </a:gridCol>
              </a:tblGrid>
              <a:tr h="288000">
                <a:tc>
                  <a:txBody>
                    <a:bodyPr/>
                    <a:lstStyle/>
                    <a:p>
                      <a:pPr algn="ctr"/>
                      <a:r>
                        <a:rPr lang="fi-FI" sz="1000" b="1" dirty="0" smtClean="0">
                          <a:solidFill>
                            <a:schemeClr val="bg1"/>
                          </a:solidFill>
                          <a:latin typeface="Arial Narrow" panose="020B0606020202030204" pitchFamily="34" charset="0"/>
                        </a:rPr>
                        <a:t>Prosessin</a:t>
                      </a:r>
                      <a:r>
                        <a:rPr lang="fi-FI" sz="1000" b="1" baseline="0" dirty="0" smtClean="0">
                          <a:solidFill>
                            <a:schemeClr val="bg1"/>
                          </a:solidFill>
                          <a:latin typeface="Arial Narrow" panose="020B0606020202030204" pitchFamily="34" charset="0"/>
                        </a:rPr>
                        <a:t> vaihe</a:t>
                      </a:r>
                      <a:endParaRPr lang="fi-FI" sz="1000" b="1" dirty="0">
                        <a:solidFill>
                          <a:schemeClr val="bg1"/>
                        </a:solidFill>
                        <a:latin typeface="Arial Narrow" panose="020B0606020202030204" pitchFamily="34" charset="0"/>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a:txBody>
                    <a:bodyPr/>
                    <a:lstStyle/>
                    <a:p>
                      <a:pPr algn="ctr"/>
                      <a:r>
                        <a:rPr lang="fi-FI" sz="1000" b="1" dirty="0" smtClean="0">
                          <a:solidFill>
                            <a:schemeClr val="bg1"/>
                          </a:solidFill>
                          <a:latin typeface="Arial Narrow" panose="020B0606020202030204" pitchFamily="34" charset="0"/>
                        </a:rPr>
                        <a:t>Mitä</a:t>
                      </a:r>
                      <a:r>
                        <a:rPr lang="fi-FI" sz="1000" b="1" baseline="0" dirty="0" smtClean="0">
                          <a:solidFill>
                            <a:schemeClr val="bg1"/>
                          </a:solidFill>
                          <a:latin typeface="Arial Narrow" panose="020B0606020202030204" pitchFamily="34" charset="0"/>
                        </a:rPr>
                        <a:t> tulisi tarjota?</a:t>
                      </a:r>
                      <a:endParaRPr lang="fi-FI" sz="1000" b="1" dirty="0">
                        <a:solidFill>
                          <a:schemeClr val="bg1"/>
                        </a:solidFill>
                        <a:latin typeface="Arial Narrow" panose="020B060602020203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tc>
                  <a:txBody>
                    <a:bodyPr/>
                    <a:lstStyle/>
                    <a:p>
                      <a:pPr algn="ctr"/>
                      <a:r>
                        <a:rPr lang="fi-FI" sz="1000" b="1" dirty="0" smtClean="0">
                          <a:solidFill>
                            <a:schemeClr val="bg1"/>
                          </a:solidFill>
                          <a:latin typeface="Arial Narrow" panose="020B0606020202030204" pitchFamily="34" charset="0"/>
                        </a:rPr>
                        <a:t>Resurssitarve / -mekanismi?</a:t>
                      </a:r>
                      <a:endParaRPr lang="fi-FI" sz="1000" b="1" dirty="0">
                        <a:solidFill>
                          <a:schemeClr val="bg1"/>
                        </a:solidFill>
                        <a:latin typeface="Arial Narrow" panose="020B0606020202030204"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00000"/>
                    </a:solidFill>
                  </a:tcPr>
                </a:tc>
                <a:tc>
                  <a:txBody>
                    <a:bodyPr/>
                    <a:lstStyle/>
                    <a:p>
                      <a:pPr algn="ctr"/>
                      <a:r>
                        <a:rPr lang="fi-FI" sz="1000" b="1" dirty="0" smtClean="0">
                          <a:solidFill>
                            <a:schemeClr val="tx1"/>
                          </a:solidFill>
                          <a:latin typeface="Arial Narrow" panose="020B0606020202030204" pitchFamily="34" charset="0"/>
                        </a:rPr>
                        <a:t>Ohjauksen</a:t>
                      </a:r>
                      <a:r>
                        <a:rPr lang="fi-FI" sz="1000" b="1" baseline="0" dirty="0" smtClean="0">
                          <a:solidFill>
                            <a:schemeClr val="tx1"/>
                          </a:solidFill>
                          <a:latin typeface="Arial Narrow" panose="020B0606020202030204" pitchFamily="34" charset="0"/>
                        </a:rPr>
                        <a:t> vaatimukset</a:t>
                      </a:r>
                      <a:endParaRPr lang="fi-FI" sz="1000" b="1" dirty="0">
                        <a:solidFill>
                          <a:schemeClr val="tx1"/>
                        </a:solidFill>
                        <a:latin typeface="Arial Narrow" panose="020B0606020202030204" pitchFamily="34" charset="0"/>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9900"/>
                    </a:solidFill>
                  </a:tcPr>
                </a:tc>
                <a:extLst>
                  <a:ext uri="{0D108BD9-81ED-4DB2-BD59-A6C34878D82A}">
                    <a16:rowId xmlns:a16="http://schemas.microsoft.com/office/drawing/2014/main" val="170460942"/>
                  </a:ext>
                </a:extLst>
              </a:tr>
              <a:tr h="576000">
                <a:tc>
                  <a:txBody>
                    <a:bodyPr/>
                    <a:lstStyle/>
                    <a:p>
                      <a:pPr marL="0" indent="0" algn="l">
                        <a:buFont typeface="Arial" panose="020B0604020202020204" pitchFamily="34" charset="0"/>
                        <a:buNone/>
                      </a:pPr>
                      <a:r>
                        <a:rPr lang="fi-FI" sz="1000" b="1" dirty="0" smtClean="0">
                          <a:solidFill>
                            <a:schemeClr val="tx1">
                              <a:lumMod val="65000"/>
                              <a:lumOff val="35000"/>
                            </a:schemeClr>
                          </a:solidFill>
                          <a:latin typeface="Arial Narrow" panose="020B0606020202030204" pitchFamily="34" charset="0"/>
                        </a:rPr>
                        <a:t>1. Tarpeiden</a:t>
                      </a:r>
                      <a:r>
                        <a:rPr lang="fi-FI" sz="1000" b="1" baseline="0" dirty="0" smtClean="0">
                          <a:solidFill>
                            <a:schemeClr val="tx1">
                              <a:lumMod val="65000"/>
                              <a:lumOff val="35000"/>
                            </a:schemeClr>
                          </a:solidFill>
                          <a:latin typeface="Arial Narrow" panose="020B0606020202030204" pitchFamily="34" charset="0"/>
                        </a:rPr>
                        <a:t> kokoaminen</a:t>
                      </a:r>
                      <a:endParaRPr lang="fi-FI" sz="1000" b="1"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Kattava</a:t>
                      </a:r>
                      <a:r>
                        <a:rPr lang="fi-FI" sz="1000" b="0" baseline="0" dirty="0" smtClean="0">
                          <a:solidFill>
                            <a:schemeClr val="tx1">
                              <a:lumMod val="65000"/>
                              <a:lumOff val="35000"/>
                            </a:schemeClr>
                          </a:solidFill>
                          <a:latin typeface="Arial Narrow" panose="020B0606020202030204" pitchFamily="34" charset="0"/>
                        </a:rPr>
                        <a:t> näkymä </a:t>
                      </a:r>
                      <a:endParaRPr lang="fi-FI" sz="1000" b="0" dirty="0" smtClean="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a:t>
                      </a:r>
                    </a:p>
                    <a:p>
                      <a:pPr marL="0" indent="0" algn="l">
                        <a:buFont typeface="Arial" panose="020B0604020202020204" pitchFamily="34" charset="0"/>
                        <a:buNone/>
                      </a:pP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baseline="0" dirty="0" smtClean="0">
                          <a:solidFill>
                            <a:schemeClr val="tx1">
                              <a:lumMod val="65000"/>
                              <a:lumOff val="35000"/>
                            </a:schemeClr>
                          </a:solidFill>
                          <a:latin typeface="Arial Narrow" panose="020B0606020202030204" pitchFamily="34" charset="0"/>
                        </a:rPr>
                        <a:t>… </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0130542"/>
                  </a:ext>
                </a:extLst>
              </a:tr>
              <a:tr h="576000">
                <a:tc>
                  <a:txBody>
                    <a:bodyPr/>
                    <a:lstStyle/>
                    <a:p>
                      <a:pPr marL="0" indent="0" algn="l">
                        <a:buFont typeface="Arial" panose="020B0604020202020204" pitchFamily="34" charset="0"/>
                        <a:buNone/>
                      </a:pPr>
                      <a:r>
                        <a:rPr lang="fi-FI" sz="1000" b="1" dirty="0" smtClean="0">
                          <a:solidFill>
                            <a:schemeClr val="tx1">
                              <a:lumMod val="65000"/>
                              <a:lumOff val="35000"/>
                            </a:schemeClr>
                          </a:solidFill>
                          <a:latin typeface="Arial Narrow" panose="020B0606020202030204" pitchFamily="34" charset="0"/>
                        </a:rPr>
                        <a:t>2. Ratkaisuvaihtoehtojen</a:t>
                      </a:r>
                      <a:r>
                        <a:rPr lang="fi-FI" sz="1000" b="1" baseline="0" dirty="0" smtClean="0">
                          <a:solidFill>
                            <a:schemeClr val="tx1">
                              <a:lumMod val="65000"/>
                              <a:lumOff val="35000"/>
                            </a:schemeClr>
                          </a:solidFill>
                          <a:latin typeface="Arial Narrow" panose="020B0606020202030204" pitchFamily="34" charset="0"/>
                        </a:rPr>
                        <a:t> arviointi</a:t>
                      </a:r>
                      <a:endParaRPr lang="fi-FI" sz="1000" b="1"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Tieto olemassa olevista linjauksista</a:t>
                      </a:r>
                      <a:r>
                        <a:rPr lang="fi-FI" sz="1000" b="0" baseline="0" dirty="0" smtClean="0">
                          <a:solidFill>
                            <a:schemeClr val="tx1">
                              <a:lumMod val="65000"/>
                              <a:lumOff val="35000"/>
                            </a:schemeClr>
                          </a:solidFill>
                          <a:latin typeface="Arial Narrow" panose="020B0606020202030204" pitchFamily="34" charset="0"/>
                        </a:rPr>
                        <a:t>, suosituksista ja hyvistä käytänteistä</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72534021"/>
                  </a:ext>
                </a:extLst>
              </a:tr>
              <a:tr h="576000">
                <a:tc>
                  <a:txBody>
                    <a:bodyPr/>
                    <a:lstStyle/>
                    <a:p>
                      <a:pPr marL="0" indent="0" algn="l">
                        <a:buFont typeface="Arial" panose="020B0604020202020204" pitchFamily="34" charset="0"/>
                        <a:buNone/>
                      </a:pPr>
                      <a:r>
                        <a:rPr lang="fi-FI" sz="1000" b="1" dirty="0" smtClean="0">
                          <a:solidFill>
                            <a:schemeClr val="tx1">
                              <a:lumMod val="65000"/>
                              <a:lumOff val="35000"/>
                            </a:schemeClr>
                          </a:solidFill>
                          <a:latin typeface="Arial Narrow" panose="020B0606020202030204" pitchFamily="34" charset="0"/>
                        </a:rPr>
                        <a:t>3. Informaation tuottaminen</a:t>
                      </a:r>
                      <a:endParaRPr lang="fi-FI" sz="1000" b="1"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lang="fi-FI" sz="1000" b="0" baseline="0" dirty="0" smtClean="0">
                          <a:solidFill>
                            <a:schemeClr val="tx1">
                              <a:lumMod val="65000"/>
                              <a:lumOff val="35000"/>
                            </a:schemeClr>
                          </a:solidFill>
                          <a:latin typeface="Arial Narrow" panose="020B0606020202030204" pitchFamily="34" charset="0"/>
                        </a:rPr>
                        <a:t>Asiantuntijapalvelu tarvittavan informaatio tuottamiseen</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Rahoitus asiantuntijapalvelun hankintaan</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Asiantuntija-avun</a:t>
                      </a:r>
                      <a:r>
                        <a:rPr lang="fi-FI" sz="1000" b="0" baseline="0" dirty="0" smtClean="0">
                          <a:solidFill>
                            <a:schemeClr val="tx1">
                              <a:lumMod val="65000"/>
                              <a:lumOff val="35000"/>
                            </a:schemeClr>
                          </a:solidFill>
                          <a:latin typeface="Arial Narrow" panose="020B0606020202030204" pitchFamily="34" charset="0"/>
                        </a:rPr>
                        <a:t> tulee olla omassa ohjauksessa</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76602406"/>
                  </a:ext>
                </a:extLst>
              </a:tr>
              <a:tr h="576000">
                <a:tc>
                  <a:txBody>
                    <a:bodyPr/>
                    <a:lstStyle/>
                    <a:p>
                      <a:pPr marL="0" indent="0" algn="l">
                        <a:buFont typeface="Arial" panose="020B0604020202020204" pitchFamily="34" charset="0"/>
                        <a:buNone/>
                      </a:pPr>
                      <a:r>
                        <a:rPr lang="fi-FI" sz="1000" b="1" dirty="0" smtClean="0">
                          <a:solidFill>
                            <a:schemeClr val="tx1">
                              <a:lumMod val="65000"/>
                              <a:lumOff val="35000"/>
                            </a:schemeClr>
                          </a:solidFill>
                          <a:latin typeface="Arial Narrow" panose="020B0606020202030204" pitchFamily="34" charset="0"/>
                        </a:rPr>
                        <a:t>4. Informaatio</a:t>
                      </a:r>
                      <a:r>
                        <a:rPr lang="fi-FI" sz="1000" b="1" baseline="0" dirty="0" smtClean="0">
                          <a:solidFill>
                            <a:schemeClr val="tx1">
                              <a:lumMod val="65000"/>
                              <a:lumOff val="35000"/>
                            </a:schemeClr>
                          </a:solidFill>
                          <a:latin typeface="Arial Narrow" panose="020B0606020202030204" pitchFamily="34" charset="0"/>
                        </a:rPr>
                        <a:t>n validointi</a:t>
                      </a:r>
                      <a:endParaRPr lang="fi-FI" sz="1000" b="1"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Ulkopuolista</a:t>
                      </a:r>
                      <a:r>
                        <a:rPr lang="fi-FI" sz="1000" b="0" baseline="0" dirty="0" smtClean="0">
                          <a:solidFill>
                            <a:schemeClr val="tx1">
                              <a:lumMod val="65000"/>
                              <a:lumOff val="35000"/>
                            </a:schemeClr>
                          </a:solidFill>
                          <a:latin typeface="Arial Narrow" panose="020B0606020202030204" pitchFamily="34" charset="0"/>
                        </a:rPr>
                        <a:t> laadunvarmistusta informaation validoinnille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2 </a:t>
                      </a:r>
                      <a:r>
                        <a:rPr lang="fi-FI" sz="1000" b="0" dirty="0" err="1" smtClean="0">
                          <a:solidFill>
                            <a:schemeClr val="tx1">
                              <a:lumMod val="65000"/>
                              <a:lumOff val="35000"/>
                            </a:schemeClr>
                          </a:solidFill>
                          <a:latin typeface="Arial Narrow" panose="020B0606020202030204" pitchFamily="34" charset="0"/>
                        </a:rPr>
                        <a:t>htp</a:t>
                      </a:r>
                      <a:r>
                        <a:rPr lang="fi-FI" sz="1000" b="0" dirty="0" smtClean="0">
                          <a:solidFill>
                            <a:schemeClr val="tx1">
                              <a:lumMod val="65000"/>
                              <a:lumOff val="35000"/>
                            </a:schemeClr>
                          </a:solidFill>
                          <a:latin typeface="Arial Narrow" panose="020B0606020202030204" pitchFamily="34" charset="0"/>
                        </a:rPr>
                        <a:t> / validointikohde</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Asiantuntija-avun tulee olla omassa ohjauksessa</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21783908"/>
                  </a:ext>
                </a:extLst>
              </a:tr>
              <a:tr h="576000">
                <a:tc>
                  <a:txBody>
                    <a:bodyPr/>
                    <a:lstStyle/>
                    <a:p>
                      <a:pPr marL="0" indent="0" algn="l">
                        <a:buFont typeface="Arial" panose="020B0604020202020204" pitchFamily="34" charset="0"/>
                        <a:buNone/>
                      </a:pPr>
                      <a:r>
                        <a:rPr lang="fi-FI" sz="1000" b="1" dirty="0" smtClean="0">
                          <a:solidFill>
                            <a:schemeClr val="tx1">
                              <a:lumMod val="65000"/>
                              <a:lumOff val="35000"/>
                            </a:schemeClr>
                          </a:solidFill>
                          <a:latin typeface="Arial Narrow" panose="020B0606020202030204" pitchFamily="34" charset="0"/>
                        </a:rPr>
                        <a:t>5. Julkaisu</a:t>
                      </a:r>
                      <a:endParaRPr lang="fi-FI" sz="1000" b="1"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Julkaisualusta</a:t>
                      </a:r>
                      <a:r>
                        <a:rPr lang="fi-FI" sz="1000" b="0" baseline="0" dirty="0" smtClean="0">
                          <a:solidFill>
                            <a:schemeClr val="tx1">
                              <a:lumMod val="65000"/>
                              <a:lumOff val="35000"/>
                            </a:schemeClr>
                          </a:solidFill>
                          <a:latin typeface="Arial Narrow" panose="020B0606020202030204" pitchFamily="34" charset="0"/>
                        </a:rPr>
                        <a:t> tuotetulle informaatiolle</a:t>
                      </a:r>
                    </a:p>
                    <a:p>
                      <a:pPr marL="171450" indent="-171450" algn="l">
                        <a:buFont typeface="Arial" panose="020B0604020202020204" pitchFamily="34" charset="0"/>
                        <a:buChar char="•"/>
                      </a:pPr>
                      <a:r>
                        <a:rPr lang="fi-FI" sz="1000" b="0" baseline="0" dirty="0" smtClean="0">
                          <a:solidFill>
                            <a:schemeClr val="tx1">
                              <a:lumMod val="65000"/>
                              <a:lumOff val="35000"/>
                            </a:schemeClr>
                          </a:solidFill>
                          <a:latin typeface="Arial Narrow" panose="020B0606020202030204" pitchFamily="34" charset="0"/>
                        </a:rPr>
                        <a:t>Palautekanava informaatiota soveltaville</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1436539"/>
                  </a:ext>
                </a:extLst>
              </a:tr>
            </a:tbl>
          </a:graphicData>
        </a:graphic>
      </p:graphicFrame>
    </p:spTree>
    <p:extLst>
      <p:ext uri="{BB962C8B-B14F-4D97-AF65-F5344CB8AC3E}">
        <p14:creationId xmlns:p14="http://schemas.microsoft.com/office/powerpoint/2010/main" val="3664348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Skenaario A / Yhteinen julkaisuprosessi</a:t>
            </a:r>
            <a:endParaRPr lang="fi-FI" dirty="0"/>
          </a:p>
        </p:txBody>
      </p:sp>
      <p:sp>
        <p:nvSpPr>
          <p:cNvPr id="4" name="Dian numeron paikkamerkki 3"/>
          <p:cNvSpPr>
            <a:spLocks noGrp="1"/>
          </p:cNvSpPr>
          <p:nvPr>
            <p:ph type="sldNum" sz="quarter" idx="12"/>
          </p:nvPr>
        </p:nvSpPr>
        <p:spPr/>
        <p:txBody>
          <a:bodyPr/>
          <a:lstStyle/>
          <a:p>
            <a:fld id="{52D72BAF-8CDA-4878-B74D-CAA2BE485765}" type="slidenum">
              <a:rPr lang="fi-FI" smtClean="0"/>
              <a:t>39</a:t>
            </a:fld>
            <a:endParaRPr lang="fi-FI"/>
          </a:p>
        </p:txBody>
      </p:sp>
      <p:graphicFrame>
        <p:nvGraphicFramePr>
          <p:cNvPr id="5" name="Taulukko 4"/>
          <p:cNvGraphicFramePr>
            <a:graphicFrameLocks noGrp="1"/>
          </p:cNvGraphicFramePr>
          <p:nvPr>
            <p:extLst/>
          </p:nvPr>
        </p:nvGraphicFramePr>
        <p:xfrm>
          <a:off x="611560" y="1131590"/>
          <a:ext cx="4032000" cy="3744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016000">
                  <a:extLst>
                    <a:ext uri="{9D8B030D-6E8A-4147-A177-3AD203B41FA5}">
                      <a16:colId xmlns:a16="http://schemas.microsoft.com/office/drawing/2014/main" val="2598773472"/>
                    </a:ext>
                  </a:extLst>
                </a:gridCol>
                <a:gridCol w="2016000">
                  <a:extLst>
                    <a:ext uri="{9D8B030D-6E8A-4147-A177-3AD203B41FA5}">
                      <a16:colId xmlns:a16="http://schemas.microsoft.com/office/drawing/2014/main" val="1940182256"/>
                    </a:ext>
                  </a:extLst>
                </a:gridCol>
              </a:tblGrid>
              <a:tr h="288000">
                <a:tc gridSpan="2">
                  <a:txBody>
                    <a:bodyPr/>
                    <a:lstStyle/>
                    <a:p>
                      <a:pPr algn="ctr"/>
                      <a:r>
                        <a:rPr lang="fi-FI" sz="1200" b="1" spc="300" dirty="0" smtClean="0">
                          <a:solidFill>
                            <a:schemeClr val="tx1">
                              <a:lumMod val="75000"/>
                              <a:lumOff val="25000"/>
                            </a:schemeClr>
                          </a:solidFill>
                          <a:latin typeface="Arial Narrow" panose="020B0606020202030204" pitchFamily="34" charset="0"/>
                        </a:rPr>
                        <a:t>A)</a:t>
                      </a:r>
                      <a:r>
                        <a:rPr lang="fi-FI" sz="1200" b="1" spc="300" baseline="0" dirty="0" smtClean="0">
                          <a:solidFill>
                            <a:schemeClr val="tx1">
                              <a:lumMod val="75000"/>
                              <a:lumOff val="25000"/>
                            </a:schemeClr>
                          </a:solidFill>
                          <a:latin typeface="Arial Narrow" panose="020B0606020202030204" pitchFamily="34" charset="0"/>
                        </a:rPr>
                        <a:t> YHTEINEN JULKAISUPROSESSI</a:t>
                      </a:r>
                      <a:endParaRPr lang="fi-FI" sz="1200" b="1" spc="300" dirty="0">
                        <a:solidFill>
                          <a:schemeClr val="tx1">
                            <a:lumMod val="75000"/>
                            <a:lumOff val="25000"/>
                          </a:schemeClr>
                        </a:solidFill>
                        <a:latin typeface="Arial Narrow" panose="020B060602020203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solidFill>
                  </a:tcPr>
                </a:tc>
                <a:tc hMerge="1">
                  <a:txBody>
                    <a:bodyPr/>
                    <a:lstStyle/>
                    <a:p>
                      <a:pPr algn="ctr"/>
                      <a:endParaRPr lang="fi-FI" sz="1000" b="1" dirty="0">
                        <a:solidFill>
                          <a:schemeClr val="bg1"/>
                        </a:solidFill>
                        <a:latin typeface="Arial Narrow" panose="020B0606020202030204" pitchFamily="34" charset="0"/>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460604830"/>
                  </a:ext>
                </a:extLst>
              </a:tr>
              <a:tr h="288000">
                <a:tc>
                  <a:txBody>
                    <a:bodyPr/>
                    <a:lstStyle/>
                    <a:p>
                      <a:pPr algn="ctr"/>
                      <a:r>
                        <a:rPr lang="fi-FI" sz="1000" b="1" dirty="0" smtClean="0">
                          <a:solidFill>
                            <a:schemeClr val="bg1"/>
                          </a:solidFill>
                          <a:latin typeface="Arial Narrow" panose="020B0606020202030204" pitchFamily="34" charset="0"/>
                        </a:rPr>
                        <a:t>Vahvuudet</a:t>
                      </a:r>
                      <a:r>
                        <a:rPr lang="fi-FI" sz="1000" b="1" baseline="0" dirty="0" smtClean="0">
                          <a:solidFill>
                            <a:schemeClr val="bg1"/>
                          </a:solidFill>
                          <a:latin typeface="Arial Narrow" panose="020B0606020202030204" pitchFamily="34" charset="0"/>
                        </a:rPr>
                        <a:t> (S)</a:t>
                      </a:r>
                      <a:endParaRPr lang="fi-FI" sz="1000" b="1" dirty="0">
                        <a:solidFill>
                          <a:schemeClr val="bg1"/>
                        </a:solidFill>
                        <a:latin typeface="Arial Narrow" panose="020B0606020202030204" pitchFamily="34" charset="0"/>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tc>
                  <a:txBody>
                    <a:bodyPr/>
                    <a:lstStyle/>
                    <a:p>
                      <a:pPr algn="ctr"/>
                      <a:r>
                        <a:rPr lang="fi-FI" sz="1000" b="1" dirty="0" smtClean="0">
                          <a:solidFill>
                            <a:schemeClr val="bg1"/>
                          </a:solidFill>
                          <a:latin typeface="Arial Narrow" panose="020B0606020202030204" pitchFamily="34" charset="0"/>
                        </a:rPr>
                        <a:t>Heikkoudet (w)</a:t>
                      </a:r>
                      <a:endParaRPr lang="fi-FI" sz="1000" b="1" dirty="0">
                        <a:solidFill>
                          <a:schemeClr val="bg1"/>
                        </a:solidFill>
                        <a:latin typeface="Arial Narrow" panose="020B0606020202030204" pitchFamily="34" charset="0"/>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170460942"/>
                  </a:ext>
                </a:extLst>
              </a:tr>
              <a:tr h="1440000">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p>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p>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0130542"/>
                  </a:ext>
                </a:extLst>
              </a:tr>
              <a:tr h="288000">
                <a:tc>
                  <a:txBody>
                    <a:bodyPr/>
                    <a:lstStyle/>
                    <a:p>
                      <a:pPr algn="ctr"/>
                      <a:r>
                        <a:rPr lang="fi-FI" sz="1000" b="1" dirty="0" smtClean="0">
                          <a:solidFill>
                            <a:schemeClr val="bg1"/>
                          </a:solidFill>
                          <a:latin typeface="Arial Narrow" panose="020B0606020202030204" pitchFamily="34" charset="0"/>
                        </a:rPr>
                        <a:t>Mahdollisuudet (O)</a:t>
                      </a:r>
                      <a:endParaRPr lang="fi-FI" sz="1000" b="1" dirty="0">
                        <a:solidFill>
                          <a:schemeClr val="bg1"/>
                        </a:solidFill>
                        <a:latin typeface="Arial Narrow" panose="020B0606020202030204" pitchFamily="34" charset="0"/>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9900"/>
                    </a:solidFill>
                  </a:tcPr>
                </a:tc>
                <a:tc>
                  <a:txBody>
                    <a:bodyPr/>
                    <a:lstStyle/>
                    <a:p>
                      <a:pPr algn="ctr"/>
                      <a:r>
                        <a:rPr lang="fi-FI" sz="1000" b="1" dirty="0" smtClean="0">
                          <a:solidFill>
                            <a:schemeClr val="bg1"/>
                          </a:solidFill>
                          <a:latin typeface="Arial Narrow" panose="020B0606020202030204" pitchFamily="34" charset="0"/>
                        </a:rPr>
                        <a:t>Uhat</a:t>
                      </a:r>
                      <a:r>
                        <a:rPr lang="fi-FI" sz="1000" b="1" baseline="0" dirty="0" smtClean="0">
                          <a:solidFill>
                            <a:schemeClr val="bg1"/>
                          </a:solidFill>
                          <a:latin typeface="Arial Narrow" panose="020B0606020202030204" pitchFamily="34" charset="0"/>
                        </a:rPr>
                        <a:t> (T)</a:t>
                      </a:r>
                      <a:endParaRPr lang="fi-FI" sz="1000" b="1" dirty="0">
                        <a:solidFill>
                          <a:schemeClr val="bg1"/>
                        </a:solidFill>
                        <a:latin typeface="Arial Narrow" panose="020B0606020202030204" pitchFamily="34" charset="0"/>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631193329"/>
                  </a:ext>
                </a:extLst>
              </a:tr>
              <a:tr h="1440000">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p>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p>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p>
                    <a:p>
                      <a:pPr marL="171450" indent="-171450" algn="l">
                        <a:buFont typeface="Arial" panose="020B0604020202020204" pitchFamily="34" charset="0"/>
                        <a:buChar char="•"/>
                      </a:pP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41127106"/>
                  </a:ext>
                </a:extLst>
              </a:tr>
            </a:tbl>
          </a:graphicData>
        </a:graphic>
      </p:graphicFrame>
      <p:sp>
        <p:nvSpPr>
          <p:cNvPr id="12" name="Sisällön paikkamerkki 2"/>
          <p:cNvSpPr>
            <a:spLocks noGrp="1"/>
          </p:cNvSpPr>
          <p:nvPr>
            <p:ph idx="1"/>
          </p:nvPr>
        </p:nvSpPr>
        <p:spPr>
          <a:xfrm>
            <a:off x="5004048" y="1131590"/>
            <a:ext cx="3484752" cy="3492388"/>
          </a:xfrm>
        </p:spPr>
        <p:txBody>
          <a:bodyPr>
            <a:normAutofit/>
          </a:bodyPr>
          <a:lstStyle/>
          <a:p>
            <a:pPr marL="0" indent="0">
              <a:buNone/>
            </a:pPr>
            <a:r>
              <a:rPr lang="fi-FI" dirty="0" smtClean="0"/>
              <a:t>Muut kommentit ja huomiot:</a:t>
            </a:r>
          </a:p>
          <a:p>
            <a:r>
              <a:rPr lang="fi-FI" dirty="0" smtClean="0"/>
              <a:t>&lt; kommentti 1 &gt;</a:t>
            </a:r>
          </a:p>
          <a:p>
            <a:r>
              <a:rPr lang="fi-FI" dirty="0" smtClean="0"/>
              <a:t>&lt; kommentti 2 &gt;</a:t>
            </a:r>
            <a:endParaRPr lang="fi-FI" dirty="0"/>
          </a:p>
        </p:txBody>
      </p:sp>
    </p:spTree>
    <p:extLst>
      <p:ext uri="{BB962C8B-B14F-4D97-AF65-F5344CB8AC3E}">
        <p14:creationId xmlns:p14="http://schemas.microsoft.com/office/powerpoint/2010/main" val="3433509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A. Tavoitteet ja kokonaisuus</a:t>
            </a:r>
            <a:endParaRPr lang="fi-FI" dirty="0"/>
          </a:p>
        </p:txBody>
      </p:sp>
    </p:spTree>
    <p:extLst>
      <p:ext uri="{BB962C8B-B14F-4D97-AF65-F5344CB8AC3E}">
        <p14:creationId xmlns:p14="http://schemas.microsoft.com/office/powerpoint/2010/main" val="11953328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Skenaario B / Yhteinen tuotanto- ja julkaisuprosessi</a:t>
            </a:r>
            <a:endParaRPr lang="fi-FI" dirty="0"/>
          </a:p>
        </p:txBody>
      </p:sp>
      <p:sp>
        <p:nvSpPr>
          <p:cNvPr id="4" name="Dian numeron paikkamerkki 3"/>
          <p:cNvSpPr>
            <a:spLocks noGrp="1"/>
          </p:cNvSpPr>
          <p:nvPr>
            <p:ph type="sldNum" sz="quarter" idx="12"/>
          </p:nvPr>
        </p:nvSpPr>
        <p:spPr/>
        <p:txBody>
          <a:bodyPr/>
          <a:lstStyle/>
          <a:p>
            <a:fld id="{52D72BAF-8CDA-4878-B74D-CAA2BE485765}" type="slidenum">
              <a:rPr lang="fi-FI" smtClean="0"/>
              <a:t>40</a:t>
            </a:fld>
            <a:endParaRPr lang="fi-FI"/>
          </a:p>
        </p:txBody>
      </p:sp>
      <p:graphicFrame>
        <p:nvGraphicFramePr>
          <p:cNvPr id="5" name="Taulukko 4"/>
          <p:cNvGraphicFramePr>
            <a:graphicFrameLocks noGrp="1"/>
          </p:cNvGraphicFramePr>
          <p:nvPr>
            <p:extLst/>
          </p:nvPr>
        </p:nvGraphicFramePr>
        <p:xfrm>
          <a:off x="611560" y="987574"/>
          <a:ext cx="4032000" cy="39132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016000">
                  <a:extLst>
                    <a:ext uri="{9D8B030D-6E8A-4147-A177-3AD203B41FA5}">
                      <a16:colId xmlns:a16="http://schemas.microsoft.com/office/drawing/2014/main" val="2598773472"/>
                    </a:ext>
                  </a:extLst>
                </a:gridCol>
                <a:gridCol w="2016000">
                  <a:extLst>
                    <a:ext uri="{9D8B030D-6E8A-4147-A177-3AD203B41FA5}">
                      <a16:colId xmlns:a16="http://schemas.microsoft.com/office/drawing/2014/main" val="1940182256"/>
                    </a:ext>
                  </a:extLst>
                </a:gridCol>
              </a:tblGrid>
              <a:tr h="288000">
                <a:tc gridSpan="2">
                  <a:txBody>
                    <a:bodyPr/>
                    <a:lstStyle/>
                    <a:p>
                      <a:pPr algn="ctr"/>
                      <a:r>
                        <a:rPr lang="fi-FI" sz="1200" b="1" spc="300" dirty="0" smtClean="0">
                          <a:solidFill>
                            <a:schemeClr val="tx1">
                              <a:lumMod val="75000"/>
                              <a:lumOff val="25000"/>
                            </a:schemeClr>
                          </a:solidFill>
                          <a:latin typeface="Arial Narrow" panose="020B0606020202030204" pitchFamily="34" charset="0"/>
                        </a:rPr>
                        <a:t>B)</a:t>
                      </a:r>
                      <a:r>
                        <a:rPr lang="fi-FI" sz="1200" b="1" spc="300" baseline="0" dirty="0" smtClean="0">
                          <a:solidFill>
                            <a:schemeClr val="tx1">
                              <a:lumMod val="75000"/>
                              <a:lumOff val="25000"/>
                            </a:schemeClr>
                          </a:solidFill>
                          <a:latin typeface="Arial Narrow" panose="020B0606020202030204" pitchFamily="34" charset="0"/>
                        </a:rPr>
                        <a:t> YHTEINEN TUOTANTO- JA  JULKAISUPROSESSI</a:t>
                      </a:r>
                      <a:endParaRPr lang="fi-FI" sz="1200" b="1" spc="300" dirty="0">
                        <a:solidFill>
                          <a:schemeClr val="tx1">
                            <a:lumMod val="75000"/>
                            <a:lumOff val="25000"/>
                          </a:schemeClr>
                        </a:solidFill>
                        <a:latin typeface="Arial Narrow" panose="020B060602020203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solidFill>
                  </a:tcPr>
                </a:tc>
                <a:tc hMerge="1">
                  <a:txBody>
                    <a:bodyPr/>
                    <a:lstStyle/>
                    <a:p>
                      <a:pPr algn="ctr"/>
                      <a:endParaRPr lang="fi-FI" sz="1000" b="1" dirty="0">
                        <a:solidFill>
                          <a:schemeClr val="bg1"/>
                        </a:solidFill>
                        <a:latin typeface="Arial Narrow" panose="020B0606020202030204" pitchFamily="34" charset="0"/>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460604830"/>
                  </a:ext>
                </a:extLst>
              </a:tr>
              <a:tr h="288000">
                <a:tc>
                  <a:txBody>
                    <a:bodyPr/>
                    <a:lstStyle/>
                    <a:p>
                      <a:pPr algn="ctr"/>
                      <a:r>
                        <a:rPr lang="fi-FI" sz="1000" b="1" dirty="0" smtClean="0">
                          <a:solidFill>
                            <a:schemeClr val="bg1"/>
                          </a:solidFill>
                          <a:latin typeface="Arial Narrow" panose="020B0606020202030204" pitchFamily="34" charset="0"/>
                        </a:rPr>
                        <a:t>Vahvuudet</a:t>
                      </a:r>
                      <a:r>
                        <a:rPr lang="fi-FI" sz="1000" b="1" baseline="0" dirty="0" smtClean="0">
                          <a:solidFill>
                            <a:schemeClr val="bg1"/>
                          </a:solidFill>
                          <a:latin typeface="Arial Narrow" panose="020B0606020202030204" pitchFamily="34" charset="0"/>
                        </a:rPr>
                        <a:t> (S)</a:t>
                      </a:r>
                      <a:endParaRPr lang="fi-FI" sz="1000" b="1" dirty="0">
                        <a:solidFill>
                          <a:schemeClr val="bg1"/>
                        </a:solidFill>
                        <a:latin typeface="Arial Narrow" panose="020B0606020202030204" pitchFamily="34" charset="0"/>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tc>
                  <a:txBody>
                    <a:bodyPr/>
                    <a:lstStyle/>
                    <a:p>
                      <a:pPr algn="ctr"/>
                      <a:r>
                        <a:rPr lang="fi-FI" sz="1000" b="1" dirty="0" smtClean="0">
                          <a:solidFill>
                            <a:schemeClr val="bg1"/>
                          </a:solidFill>
                          <a:latin typeface="Arial Narrow" panose="020B0606020202030204" pitchFamily="34" charset="0"/>
                        </a:rPr>
                        <a:t>Heikkoudet (w)</a:t>
                      </a:r>
                      <a:endParaRPr lang="fi-FI" sz="1000" b="1" dirty="0">
                        <a:solidFill>
                          <a:schemeClr val="bg1"/>
                        </a:solidFill>
                        <a:latin typeface="Arial Narrow" panose="020B0606020202030204" pitchFamily="34" charset="0"/>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00000"/>
                    </a:solidFill>
                  </a:tcPr>
                </a:tc>
                <a:extLst>
                  <a:ext uri="{0D108BD9-81ED-4DB2-BD59-A6C34878D82A}">
                    <a16:rowId xmlns:a16="http://schemas.microsoft.com/office/drawing/2014/main" val="170460942"/>
                  </a:ext>
                </a:extLst>
              </a:tr>
              <a:tr h="1440000">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p>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p>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0130542"/>
                  </a:ext>
                </a:extLst>
              </a:tr>
              <a:tr h="288000">
                <a:tc>
                  <a:txBody>
                    <a:bodyPr/>
                    <a:lstStyle/>
                    <a:p>
                      <a:pPr algn="ctr"/>
                      <a:r>
                        <a:rPr lang="fi-FI" sz="1000" b="1" dirty="0" smtClean="0">
                          <a:solidFill>
                            <a:schemeClr val="bg1"/>
                          </a:solidFill>
                          <a:latin typeface="Arial Narrow" panose="020B0606020202030204" pitchFamily="34" charset="0"/>
                        </a:rPr>
                        <a:t>Mahdollisuudet (O)</a:t>
                      </a:r>
                      <a:endParaRPr lang="fi-FI" sz="1000" b="1" dirty="0">
                        <a:solidFill>
                          <a:schemeClr val="bg1"/>
                        </a:solidFill>
                        <a:latin typeface="Arial Narrow" panose="020B0606020202030204" pitchFamily="34" charset="0"/>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9900"/>
                    </a:solidFill>
                  </a:tcPr>
                </a:tc>
                <a:tc>
                  <a:txBody>
                    <a:bodyPr/>
                    <a:lstStyle/>
                    <a:p>
                      <a:pPr algn="ctr"/>
                      <a:r>
                        <a:rPr lang="fi-FI" sz="1000" b="1" dirty="0" smtClean="0">
                          <a:solidFill>
                            <a:schemeClr val="bg1"/>
                          </a:solidFill>
                          <a:latin typeface="Arial Narrow" panose="020B0606020202030204" pitchFamily="34" charset="0"/>
                        </a:rPr>
                        <a:t>Uhat</a:t>
                      </a:r>
                      <a:r>
                        <a:rPr lang="fi-FI" sz="1000" b="1" baseline="0" dirty="0" smtClean="0">
                          <a:solidFill>
                            <a:schemeClr val="bg1"/>
                          </a:solidFill>
                          <a:latin typeface="Arial Narrow" panose="020B0606020202030204" pitchFamily="34" charset="0"/>
                        </a:rPr>
                        <a:t> (T)</a:t>
                      </a:r>
                      <a:endParaRPr lang="fi-FI" sz="1000" b="1" dirty="0">
                        <a:solidFill>
                          <a:schemeClr val="bg1"/>
                        </a:solidFill>
                        <a:latin typeface="Arial Narrow" panose="020B0606020202030204" pitchFamily="34" charset="0"/>
                      </a:endParaRPr>
                    </a:p>
                  </a:txBody>
                  <a:tcPr anchor="ctr">
                    <a:lnL w="190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631193329"/>
                  </a:ext>
                </a:extLst>
              </a:tr>
              <a:tr h="1440000">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p>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95000"/>
                      </a:schemeClr>
                    </a:solidFill>
                  </a:tcPr>
                </a:tc>
                <a:tc>
                  <a:txBody>
                    <a:bodyPr/>
                    <a:lstStyle/>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p>
                    <a:p>
                      <a:pPr marL="171450" indent="-171450" algn="l">
                        <a:buFont typeface="Arial" panose="020B0604020202020204" pitchFamily="34" charset="0"/>
                        <a:buChar char="•"/>
                      </a:pPr>
                      <a:r>
                        <a:rPr lang="fi-FI" sz="1000" b="0" dirty="0" smtClean="0">
                          <a:solidFill>
                            <a:schemeClr val="tx1">
                              <a:lumMod val="65000"/>
                              <a:lumOff val="35000"/>
                            </a:schemeClr>
                          </a:solidFill>
                          <a:latin typeface="Arial Narrow" panose="020B0606020202030204" pitchFamily="34" charset="0"/>
                        </a:rPr>
                        <a:t>Xx</a:t>
                      </a:r>
                    </a:p>
                    <a:p>
                      <a:pPr marL="171450" indent="-171450" algn="l">
                        <a:buFont typeface="Arial" panose="020B0604020202020204" pitchFamily="34" charset="0"/>
                        <a:buChar char="•"/>
                      </a:pPr>
                      <a:endParaRPr lang="fi-FI" sz="1000" b="0" dirty="0">
                        <a:solidFill>
                          <a:schemeClr val="tx1">
                            <a:lumMod val="65000"/>
                            <a:lumOff val="35000"/>
                          </a:schemeClr>
                        </a:solidFill>
                        <a:latin typeface="Arial Narrow" panose="020B060602020203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41127106"/>
                  </a:ext>
                </a:extLst>
              </a:tr>
            </a:tbl>
          </a:graphicData>
        </a:graphic>
      </p:graphicFrame>
      <p:sp>
        <p:nvSpPr>
          <p:cNvPr id="12" name="Sisällön paikkamerkki 2"/>
          <p:cNvSpPr>
            <a:spLocks noGrp="1"/>
          </p:cNvSpPr>
          <p:nvPr>
            <p:ph idx="1"/>
          </p:nvPr>
        </p:nvSpPr>
        <p:spPr>
          <a:xfrm>
            <a:off x="5004048" y="1131590"/>
            <a:ext cx="3484752" cy="3492388"/>
          </a:xfrm>
        </p:spPr>
        <p:txBody>
          <a:bodyPr>
            <a:normAutofit/>
          </a:bodyPr>
          <a:lstStyle/>
          <a:p>
            <a:pPr marL="0" indent="0">
              <a:buNone/>
            </a:pPr>
            <a:r>
              <a:rPr lang="fi-FI" dirty="0" smtClean="0"/>
              <a:t>Muut kommentit ja huomiot:</a:t>
            </a:r>
          </a:p>
          <a:p>
            <a:r>
              <a:rPr lang="fi-FI" dirty="0" smtClean="0"/>
              <a:t>&lt; kommentti 1 &gt;</a:t>
            </a:r>
          </a:p>
          <a:p>
            <a:r>
              <a:rPr lang="fi-FI" dirty="0" smtClean="0"/>
              <a:t>&lt; kommentti 2 &gt;</a:t>
            </a:r>
            <a:endParaRPr lang="fi-FI" dirty="0"/>
          </a:p>
        </p:txBody>
      </p:sp>
    </p:spTree>
    <p:extLst>
      <p:ext uri="{BB962C8B-B14F-4D97-AF65-F5344CB8AC3E}">
        <p14:creationId xmlns:p14="http://schemas.microsoft.com/office/powerpoint/2010/main" val="3963499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0B1F7509-0051-413D-9EC7-5640FF81880D}"/>
              </a:ext>
            </a:extLst>
          </p:cNvPr>
          <p:cNvSpPr>
            <a:spLocks noGrp="1"/>
          </p:cNvSpPr>
          <p:nvPr>
            <p:ph type="ctrTitle"/>
          </p:nvPr>
        </p:nvSpPr>
        <p:spPr/>
        <p:txBody>
          <a:bodyPr/>
          <a:lstStyle/>
          <a:p>
            <a:r>
              <a:rPr lang="fi-FI" dirty="0" smtClean="0"/>
              <a:t>Liite: Tuotokset 10.12.2019 </a:t>
            </a:r>
            <a:r>
              <a:rPr lang="fi-FI" dirty="0"/>
              <a:t>työpajasta</a:t>
            </a:r>
          </a:p>
        </p:txBody>
      </p:sp>
    </p:spTree>
    <p:extLst>
      <p:ext uri="{BB962C8B-B14F-4D97-AF65-F5344CB8AC3E}">
        <p14:creationId xmlns:p14="http://schemas.microsoft.com/office/powerpoint/2010/main" val="42624215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78A8AC-20D4-4C75-8302-ECA296804134}"/>
              </a:ext>
            </a:extLst>
          </p:cNvPr>
          <p:cNvSpPr>
            <a:spLocks noGrp="1"/>
          </p:cNvSpPr>
          <p:nvPr>
            <p:ph type="title"/>
          </p:nvPr>
        </p:nvSpPr>
        <p:spPr>
          <a:xfrm>
            <a:off x="503992" y="108858"/>
            <a:ext cx="8532504" cy="889873"/>
          </a:xfrm>
        </p:spPr>
        <p:txBody>
          <a:bodyPr>
            <a:noAutofit/>
          </a:bodyPr>
          <a:lstStyle/>
          <a:p>
            <a:r>
              <a:rPr lang="fi-FI" sz="2400" dirty="0"/>
              <a:t>Pöytä 1 </a:t>
            </a:r>
            <a:r>
              <a:rPr lang="fi-FI" sz="2400" dirty="0" err="1"/>
              <a:t>tehtäväksianto</a:t>
            </a:r>
            <a:r>
              <a:rPr lang="fi-FI" sz="2400" dirty="0"/>
              <a:t>: Yhteistyörakenteiden tasojen kuvaus (</a:t>
            </a:r>
            <a:r>
              <a:rPr lang="fi-FI" sz="2400" dirty="0" err="1"/>
              <a:t>Gov</a:t>
            </a:r>
            <a:r>
              <a:rPr lang="fi-FI" sz="2400" dirty="0"/>
              <a:t>, Ka, </a:t>
            </a:r>
            <a:r>
              <a:rPr lang="fi-FI" sz="2400" dirty="0" err="1"/>
              <a:t>Titu</a:t>
            </a:r>
            <a:r>
              <a:rPr lang="fi-FI" sz="2400" dirty="0"/>
              <a:t>, </a:t>
            </a:r>
            <a:r>
              <a:rPr lang="fi-FI" sz="2400" dirty="0" err="1"/>
              <a:t>Keh</a:t>
            </a:r>
            <a:r>
              <a:rPr lang="fi-FI" sz="2400" dirty="0"/>
              <a:t>, Po)</a:t>
            </a:r>
            <a:endParaRPr lang="fi-FI" sz="2000" dirty="0"/>
          </a:p>
        </p:txBody>
      </p:sp>
      <p:sp>
        <p:nvSpPr>
          <p:cNvPr id="5" name="Sisällön paikkamerkki 4">
            <a:extLst>
              <a:ext uri="{FF2B5EF4-FFF2-40B4-BE49-F238E27FC236}">
                <a16:creationId xmlns:a16="http://schemas.microsoft.com/office/drawing/2014/main" id="{F8186080-EE24-4709-BF6B-DE290883EAF2}"/>
              </a:ext>
            </a:extLst>
          </p:cNvPr>
          <p:cNvSpPr>
            <a:spLocks noGrp="1"/>
          </p:cNvSpPr>
          <p:nvPr>
            <p:ph idx="1"/>
          </p:nvPr>
        </p:nvSpPr>
        <p:spPr/>
        <p:txBody>
          <a:bodyPr/>
          <a:lstStyle/>
          <a:p>
            <a:r>
              <a:rPr lang="fi-FI" dirty="0"/>
              <a:t>Riittääkö kokonaiskuvaa koordinoiva yhteistyörakenne </a:t>
            </a:r>
            <a:r>
              <a:rPr lang="fi-FI" dirty="0" err="1"/>
              <a:t>Gov</a:t>
            </a:r>
            <a:r>
              <a:rPr lang="fi-FI" dirty="0"/>
              <a:t>-tasolla? Vai tarvitaanko myös muilla tasoilla (Ka, </a:t>
            </a:r>
            <a:r>
              <a:rPr lang="fi-FI" dirty="0" err="1"/>
              <a:t>Titu</a:t>
            </a:r>
            <a:r>
              <a:rPr lang="fi-FI" dirty="0"/>
              <a:t>) koordinoiva yhteistyörakenne?</a:t>
            </a:r>
          </a:p>
          <a:p>
            <a:r>
              <a:rPr lang="fi-FI" dirty="0"/>
              <a:t>Mitä </a:t>
            </a:r>
            <a:r>
              <a:rPr lang="fi-FI" dirty="0" err="1"/>
              <a:t>Gov</a:t>
            </a:r>
            <a:r>
              <a:rPr lang="fi-FI" dirty="0"/>
              <a:t>-tason yhteistyöryhmä tekee ja mitä jää muille tasoille?</a:t>
            </a:r>
          </a:p>
          <a:p>
            <a:r>
              <a:rPr lang="fi-FI" dirty="0"/>
              <a:t>Miten tämä rakenne tulisi sanoittaa säädöstekstissä tai muutoin ohjeistuksessa?</a:t>
            </a:r>
          </a:p>
        </p:txBody>
      </p:sp>
      <p:sp>
        <p:nvSpPr>
          <p:cNvPr id="4" name="Dian numeron paikkamerkki 3">
            <a:extLst>
              <a:ext uri="{FF2B5EF4-FFF2-40B4-BE49-F238E27FC236}">
                <a16:creationId xmlns:a16="http://schemas.microsoft.com/office/drawing/2014/main" id="{8ECEF626-0314-4EFC-A125-C84CFFD2FF02}"/>
              </a:ext>
            </a:extLst>
          </p:cNvPr>
          <p:cNvSpPr>
            <a:spLocks noGrp="1"/>
          </p:cNvSpPr>
          <p:nvPr>
            <p:ph type="sldNum" sz="quarter" idx="12"/>
          </p:nvPr>
        </p:nvSpPr>
        <p:spPr/>
        <p:txBody>
          <a:bodyPr/>
          <a:lstStyle/>
          <a:p>
            <a:fld id="{52D72BAF-8CDA-4878-B74D-CAA2BE485765}" type="slidenum">
              <a:rPr lang="fi-FI" smtClean="0"/>
              <a:t>42</a:t>
            </a:fld>
            <a:endParaRPr lang="fi-FI"/>
          </a:p>
        </p:txBody>
      </p:sp>
    </p:spTree>
    <p:extLst>
      <p:ext uri="{BB962C8B-B14F-4D97-AF65-F5344CB8AC3E}">
        <p14:creationId xmlns:p14="http://schemas.microsoft.com/office/powerpoint/2010/main" val="15112905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3528" y="123478"/>
            <a:ext cx="8280920" cy="518676"/>
          </a:xfrm>
        </p:spPr>
        <p:txBody>
          <a:bodyPr>
            <a:normAutofit fontScale="90000"/>
          </a:bodyPr>
          <a:lstStyle/>
          <a:p>
            <a:r>
              <a:rPr lang="fi-FI" dirty="0"/>
              <a:t>Yhteistyön rakenne: lisää koordinointia tasoittain ja tasojen välillä</a:t>
            </a:r>
          </a:p>
        </p:txBody>
      </p:sp>
      <p:sp>
        <p:nvSpPr>
          <p:cNvPr id="4" name="Dian numeron paikkamerkki 3"/>
          <p:cNvSpPr>
            <a:spLocks noGrp="1"/>
          </p:cNvSpPr>
          <p:nvPr>
            <p:ph type="sldNum" sz="quarter" idx="12"/>
          </p:nvPr>
        </p:nvSpPr>
        <p:spPr/>
        <p:txBody>
          <a:bodyPr/>
          <a:lstStyle/>
          <a:p>
            <a:fld id="{52D72BAF-8CDA-4878-B74D-CAA2BE485765}" type="slidenum">
              <a:rPr lang="fi-FI" smtClean="0"/>
              <a:t>43</a:t>
            </a:fld>
            <a:endParaRPr lang="fi-FI"/>
          </a:p>
        </p:txBody>
      </p:sp>
      <p:grpSp>
        <p:nvGrpSpPr>
          <p:cNvPr id="9" name="Ryhmä 8"/>
          <p:cNvGrpSpPr/>
          <p:nvPr/>
        </p:nvGrpSpPr>
        <p:grpSpPr>
          <a:xfrm>
            <a:off x="1259632" y="1065894"/>
            <a:ext cx="6122470" cy="3768616"/>
            <a:chOff x="1043608" y="1563638"/>
            <a:chExt cx="5112024" cy="3146648"/>
          </a:xfrm>
        </p:grpSpPr>
        <p:sp>
          <p:nvSpPr>
            <p:cNvPr id="5" name="Suorakulmio 4"/>
            <p:cNvSpPr/>
            <p:nvPr/>
          </p:nvSpPr>
          <p:spPr>
            <a:xfrm>
              <a:off x="1259632" y="1738341"/>
              <a:ext cx="4896000" cy="468000"/>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11" name="Suorakulmio 10"/>
            <p:cNvSpPr/>
            <p:nvPr/>
          </p:nvSpPr>
          <p:spPr>
            <a:xfrm>
              <a:off x="1259632" y="2319774"/>
              <a:ext cx="4896000" cy="468000"/>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14" name="Suorakulmio 13"/>
            <p:cNvSpPr/>
            <p:nvPr/>
          </p:nvSpPr>
          <p:spPr>
            <a:xfrm>
              <a:off x="1259632" y="2895838"/>
              <a:ext cx="4896000" cy="468000"/>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15" name="Suorakulmio 14"/>
            <p:cNvSpPr/>
            <p:nvPr/>
          </p:nvSpPr>
          <p:spPr>
            <a:xfrm>
              <a:off x="1259632" y="3471902"/>
              <a:ext cx="4896000" cy="468000"/>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16" name="Suorakulmio 15"/>
            <p:cNvSpPr/>
            <p:nvPr/>
          </p:nvSpPr>
          <p:spPr>
            <a:xfrm>
              <a:off x="1259632" y="4047966"/>
              <a:ext cx="4896000" cy="468000"/>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6" name="Ellipsi 5"/>
            <p:cNvSpPr/>
            <p:nvPr/>
          </p:nvSpPr>
          <p:spPr>
            <a:xfrm>
              <a:off x="1043608" y="1738341"/>
              <a:ext cx="468000" cy="468000"/>
            </a:xfrm>
            <a:prstGeom prst="ellipse">
              <a:avLst/>
            </a:prstGeom>
            <a:solidFill>
              <a:schemeClr val="bg1"/>
            </a:solidFill>
            <a:ln w="571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00" dirty="0" err="1">
                  <a:solidFill>
                    <a:schemeClr val="tx1"/>
                  </a:solidFill>
                </a:rPr>
                <a:t>Governance</a:t>
              </a:r>
              <a:endParaRPr lang="fi-FI" sz="1000" dirty="0">
                <a:solidFill>
                  <a:schemeClr val="tx1"/>
                </a:solidFill>
              </a:endParaRPr>
            </a:p>
          </p:txBody>
        </p:sp>
        <p:sp>
          <p:nvSpPr>
            <p:cNvPr id="8" name="Ellipsi 7"/>
            <p:cNvSpPr/>
            <p:nvPr/>
          </p:nvSpPr>
          <p:spPr>
            <a:xfrm>
              <a:off x="1043608" y="2319774"/>
              <a:ext cx="468000" cy="468000"/>
            </a:xfrm>
            <a:prstGeom prst="ellipse">
              <a:avLst/>
            </a:prstGeom>
            <a:solidFill>
              <a:schemeClr val="bg1"/>
            </a:solidFill>
            <a:ln w="5715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100" dirty="0">
                  <a:solidFill>
                    <a:schemeClr val="tx1"/>
                  </a:solidFill>
                </a:rPr>
                <a:t>KA</a:t>
              </a:r>
            </a:p>
          </p:txBody>
        </p:sp>
        <p:sp>
          <p:nvSpPr>
            <p:cNvPr id="10" name="Ellipsi 9"/>
            <p:cNvSpPr/>
            <p:nvPr/>
          </p:nvSpPr>
          <p:spPr>
            <a:xfrm>
              <a:off x="1043608" y="2895838"/>
              <a:ext cx="468000" cy="468000"/>
            </a:xfrm>
            <a:prstGeom prst="ellipse">
              <a:avLst/>
            </a:prstGeom>
            <a:solidFill>
              <a:schemeClr val="bg1"/>
            </a:solidFill>
            <a:ln w="57150">
              <a:solidFill>
                <a:schemeClr val="accent2">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00" dirty="0">
                  <a:solidFill>
                    <a:schemeClr val="tx1"/>
                  </a:solidFill>
                </a:rPr>
                <a:t>Tietoturva</a:t>
              </a:r>
            </a:p>
          </p:txBody>
        </p:sp>
        <p:sp>
          <p:nvSpPr>
            <p:cNvPr id="12" name="Ellipsi 11"/>
            <p:cNvSpPr/>
            <p:nvPr/>
          </p:nvSpPr>
          <p:spPr>
            <a:xfrm>
              <a:off x="1043608" y="3471902"/>
              <a:ext cx="468000" cy="468000"/>
            </a:xfrm>
            <a:prstGeom prst="ellipse">
              <a:avLst/>
            </a:prstGeom>
            <a:solidFill>
              <a:schemeClr val="bg1"/>
            </a:solidFill>
            <a:ln w="57150">
              <a:solidFill>
                <a:srgbClr val="FFCC6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00" dirty="0">
                  <a:solidFill>
                    <a:schemeClr val="tx1"/>
                  </a:solidFill>
                </a:rPr>
                <a:t>Kehittäminen</a:t>
              </a:r>
            </a:p>
          </p:txBody>
        </p:sp>
        <p:sp>
          <p:nvSpPr>
            <p:cNvPr id="13" name="Ellipsi 12"/>
            <p:cNvSpPr/>
            <p:nvPr/>
          </p:nvSpPr>
          <p:spPr>
            <a:xfrm>
              <a:off x="1043608" y="4047966"/>
              <a:ext cx="468000" cy="468000"/>
            </a:xfrm>
            <a:prstGeom prst="ellipse">
              <a:avLst/>
            </a:prstGeom>
            <a:solidFill>
              <a:schemeClr val="bg1"/>
            </a:solidFill>
            <a:ln w="571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00" dirty="0">
                  <a:solidFill>
                    <a:schemeClr val="tx1"/>
                  </a:solidFill>
                </a:rPr>
                <a:t>Palvelujen</a:t>
              </a:r>
            </a:p>
            <a:p>
              <a:pPr algn="ctr"/>
              <a:r>
                <a:rPr lang="fi-FI" sz="1000" dirty="0">
                  <a:solidFill>
                    <a:schemeClr val="tx1"/>
                  </a:solidFill>
                </a:rPr>
                <a:t>ohjaus</a:t>
              </a:r>
            </a:p>
          </p:txBody>
        </p:sp>
        <p:sp>
          <p:nvSpPr>
            <p:cNvPr id="7" name="Suorakulmio 6"/>
            <p:cNvSpPr/>
            <p:nvPr/>
          </p:nvSpPr>
          <p:spPr>
            <a:xfrm>
              <a:off x="1763688" y="1563638"/>
              <a:ext cx="360040" cy="3146648"/>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17" name="Suorakulmio 16"/>
            <p:cNvSpPr/>
            <p:nvPr/>
          </p:nvSpPr>
          <p:spPr>
            <a:xfrm>
              <a:off x="2195736" y="1563638"/>
              <a:ext cx="360040" cy="3146648"/>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18" name="Suorakulmio 17"/>
            <p:cNvSpPr/>
            <p:nvPr/>
          </p:nvSpPr>
          <p:spPr>
            <a:xfrm>
              <a:off x="2627784" y="1563638"/>
              <a:ext cx="360040" cy="3146648"/>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19" name="Suorakulmio 18"/>
            <p:cNvSpPr/>
            <p:nvPr/>
          </p:nvSpPr>
          <p:spPr>
            <a:xfrm>
              <a:off x="3059832" y="1563638"/>
              <a:ext cx="360040" cy="3146648"/>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20" name="Suorakulmio 19"/>
            <p:cNvSpPr/>
            <p:nvPr/>
          </p:nvSpPr>
          <p:spPr>
            <a:xfrm>
              <a:off x="3491880" y="1563638"/>
              <a:ext cx="360040" cy="3146648"/>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21" name="Suorakulmio 20"/>
            <p:cNvSpPr/>
            <p:nvPr/>
          </p:nvSpPr>
          <p:spPr>
            <a:xfrm>
              <a:off x="3923928" y="1563638"/>
              <a:ext cx="360040" cy="3146648"/>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22" name="Suorakulmio 21"/>
            <p:cNvSpPr/>
            <p:nvPr/>
          </p:nvSpPr>
          <p:spPr>
            <a:xfrm>
              <a:off x="4355976" y="1563638"/>
              <a:ext cx="360040" cy="3146648"/>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23" name="Suorakulmio 22"/>
            <p:cNvSpPr/>
            <p:nvPr/>
          </p:nvSpPr>
          <p:spPr>
            <a:xfrm>
              <a:off x="4788024" y="1563638"/>
              <a:ext cx="360040" cy="3146648"/>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24" name="Suorakulmio 23"/>
            <p:cNvSpPr/>
            <p:nvPr/>
          </p:nvSpPr>
          <p:spPr>
            <a:xfrm>
              <a:off x="5220072" y="1563638"/>
              <a:ext cx="360040" cy="3146648"/>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25" name="Suorakulmio 24"/>
            <p:cNvSpPr/>
            <p:nvPr/>
          </p:nvSpPr>
          <p:spPr>
            <a:xfrm>
              <a:off x="5652120" y="1563638"/>
              <a:ext cx="360040" cy="3146648"/>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grpSp>
      <p:sp>
        <p:nvSpPr>
          <p:cNvPr id="29" name="Ellipsi 28"/>
          <p:cNvSpPr/>
          <p:nvPr/>
        </p:nvSpPr>
        <p:spPr>
          <a:xfrm>
            <a:off x="2749414" y="1484653"/>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Tietokeko</a:t>
            </a:r>
          </a:p>
        </p:txBody>
      </p:sp>
      <p:sp>
        <p:nvSpPr>
          <p:cNvPr id="30" name="Ellipsi 29"/>
          <p:cNvSpPr/>
          <p:nvPr/>
        </p:nvSpPr>
        <p:spPr>
          <a:xfrm>
            <a:off x="3438352" y="1582417"/>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Hitko</a:t>
            </a:r>
            <a:endParaRPr lang="fi-FI" sz="800" dirty="0"/>
          </a:p>
        </p:txBody>
      </p:sp>
      <p:sp>
        <p:nvSpPr>
          <p:cNvPr id="31" name="Ellipsi 30"/>
          <p:cNvSpPr/>
          <p:nvPr/>
        </p:nvSpPr>
        <p:spPr>
          <a:xfrm>
            <a:off x="3796155" y="1614821"/>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Mitko</a:t>
            </a:r>
            <a:endParaRPr lang="fi-FI" sz="800" dirty="0"/>
          </a:p>
        </p:txBody>
      </p:sp>
      <p:sp>
        <p:nvSpPr>
          <p:cNvPr id="38" name="Ellipsi 37"/>
          <p:cNvSpPr/>
          <p:nvPr/>
        </p:nvSpPr>
        <p:spPr>
          <a:xfrm>
            <a:off x="4613683" y="161397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CIO-</a:t>
            </a:r>
          </a:p>
          <a:p>
            <a:pPr algn="ctr"/>
            <a:r>
              <a:rPr lang="fi-FI" sz="700" dirty="0"/>
              <a:t>verkosto</a:t>
            </a:r>
          </a:p>
        </p:txBody>
      </p:sp>
      <p:sp>
        <p:nvSpPr>
          <p:cNvPr id="39" name="Ellipsi 38"/>
          <p:cNvSpPr/>
          <p:nvPr/>
        </p:nvSpPr>
        <p:spPr>
          <a:xfrm>
            <a:off x="4988966" y="160579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Hallinnonalan</a:t>
            </a:r>
          </a:p>
          <a:p>
            <a:pPr algn="ctr"/>
            <a:r>
              <a:rPr lang="fi-FI" sz="600" dirty="0"/>
              <a:t>tietohallinnon</a:t>
            </a:r>
          </a:p>
          <a:p>
            <a:pPr algn="ctr"/>
            <a:r>
              <a:rPr lang="fi-FI" sz="600" dirty="0"/>
              <a:t>koordinointi</a:t>
            </a:r>
          </a:p>
        </p:txBody>
      </p:sp>
      <p:sp>
        <p:nvSpPr>
          <p:cNvPr id="40" name="Ellipsi 39"/>
          <p:cNvSpPr/>
          <p:nvPr/>
        </p:nvSpPr>
        <p:spPr>
          <a:xfrm>
            <a:off x="5408188" y="1612406"/>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Sähköisen</a:t>
            </a:r>
          </a:p>
          <a:p>
            <a:pPr algn="ctr"/>
            <a:r>
              <a:rPr lang="fi-FI" sz="600" dirty="0"/>
              <a:t>tiedonhallinnan</a:t>
            </a:r>
          </a:p>
          <a:p>
            <a:pPr algn="ctr"/>
            <a:r>
              <a:rPr lang="fi-FI" sz="600" dirty="0" err="1"/>
              <a:t>nvk</a:t>
            </a:r>
            <a:endParaRPr lang="fi-FI" sz="600" dirty="0"/>
          </a:p>
        </p:txBody>
      </p:sp>
      <p:sp>
        <p:nvSpPr>
          <p:cNvPr id="49" name="Ellipsi 48"/>
          <p:cNvSpPr/>
          <p:nvPr/>
        </p:nvSpPr>
        <p:spPr>
          <a:xfrm>
            <a:off x="5791985" y="155672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Inspire</a:t>
            </a:r>
            <a:endParaRPr lang="fi-FI" sz="800" dirty="0"/>
          </a:p>
          <a:p>
            <a:pPr algn="ctr"/>
            <a:r>
              <a:rPr lang="fi-FI" sz="800" dirty="0"/>
              <a:t>yhteistyö</a:t>
            </a:r>
          </a:p>
        </p:txBody>
      </p:sp>
      <p:sp>
        <p:nvSpPr>
          <p:cNvPr id="56" name="Ellipsi 55"/>
          <p:cNvSpPr/>
          <p:nvPr/>
        </p:nvSpPr>
        <p:spPr>
          <a:xfrm>
            <a:off x="3072840" y="4126469"/>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Asiakas</a:t>
            </a:r>
          </a:p>
          <a:p>
            <a:pPr algn="ctr"/>
            <a:r>
              <a:rPr lang="fi-FI" sz="700" dirty="0" err="1"/>
              <a:t>nvk</a:t>
            </a:r>
            <a:endParaRPr lang="fi-FI" sz="700" dirty="0"/>
          </a:p>
        </p:txBody>
      </p:sp>
      <p:sp>
        <p:nvSpPr>
          <p:cNvPr id="57" name="Ellipsi 56"/>
          <p:cNvSpPr/>
          <p:nvPr/>
        </p:nvSpPr>
        <p:spPr>
          <a:xfrm>
            <a:off x="3590287" y="3910823"/>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Neuvottelu-</a:t>
            </a:r>
          </a:p>
          <a:p>
            <a:pPr algn="ctr"/>
            <a:r>
              <a:rPr lang="fi-FI" sz="700" dirty="0"/>
              <a:t>kunta</a:t>
            </a:r>
          </a:p>
        </p:txBody>
      </p:sp>
      <p:sp>
        <p:nvSpPr>
          <p:cNvPr id="58" name="Ellipsi 57"/>
          <p:cNvSpPr/>
          <p:nvPr/>
        </p:nvSpPr>
        <p:spPr>
          <a:xfrm>
            <a:off x="4269092" y="3953986"/>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Neuvottelu-</a:t>
            </a:r>
          </a:p>
          <a:p>
            <a:pPr algn="ctr"/>
            <a:r>
              <a:rPr lang="fi-FI" sz="700" dirty="0"/>
              <a:t>kunta</a:t>
            </a:r>
          </a:p>
        </p:txBody>
      </p:sp>
      <p:sp>
        <p:nvSpPr>
          <p:cNvPr id="59" name="Ellipsi 58"/>
          <p:cNvSpPr/>
          <p:nvPr/>
        </p:nvSpPr>
        <p:spPr>
          <a:xfrm>
            <a:off x="4754585" y="4230612"/>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Strateginen</a:t>
            </a:r>
          </a:p>
          <a:p>
            <a:pPr algn="ctr"/>
            <a:r>
              <a:rPr lang="fi-FI" sz="700" dirty="0"/>
              <a:t>ohjausryhmä</a:t>
            </a:r>
          </a:p>
        </p:txBody>
      </p:sp>
      <p:sp>
        <p:nvSpPr>
          <p:cNvPr id="60" name="Ellipsi 59"/>
          <p:cNvSpPr/>
          <p:nvPr/>
        </p:nvSpPr>
        <p:spPr>
          <a:xfrm>
            <a:off x="5387517" y="4211823"/>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Neuvottelu-</a:t>
            </a:r>
          </a:p>
          <a:p>
            <a:pPr algn="ctr"/>
            <a:r>
              <a:rPr lang="fi-FI" sz="700" dirty="0"/>
              <a:t>kunta</a:t>
            </a:r>
          </a:p>
        </p:txBody>
      </p:sp>
      <p:sp>
        <p:nvSpPr>
          <p:cNvPr id="61" name="Ellipsi 60"/>
          <p:cNvSpPr/>
          <p:nvPr/>
        </p:nvSpPr>
        <p:spPr>
          <a:xfrm>
            <a:off x="2555393" y="3997064"/>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Rekisterin</a:t>
            </a:r>
          </a:p>
          <a:p>
            <a:pPr algn="ctr"/>
            <a:r>
              <a:rPr lang="fi-FI" sz="700" dirty="0" err="1"/>
              <a:t>perustamis</a:t>
            </a:r>
            <a:r>
              <a:rPr lang="fi-FI" sz="700" dirty="0"/>
              <a:t>-</a:t>
            </a:r>
          </a:p>
          <a:p>
            <a:pPr algn="ctr"/>
            <a:r>
              <a:rPr lang="fi-FI" sz="700" dirty="0"/>
              <a:t>hanke</a:t>
            </a:r>
          </a:p>
        </p:txBody>
      </p:sp>
      <p:sp>
        <p:nvSpPr>
          <p:cNvPr id="62" name="Ellipsi 61"/>
          <p:cNvSpPr/>
          <p:nvPr/>
        </p:nvSpPr>
        <p:spPr>
          <a:xfrm>
            <a:off x="3805933" y="4298951"/>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Kanta</a:t>
            </a:r>
          </a:p>
          <a:p>
            <a:pPr algn="ctr"/>
            <a:r>
              <a:rPr lang="fi-FI" sz="700" dirty="0"/>
              <a:t>ohjausryhmä</a:t>
            </a:r>
          </a:p>
        </p:txBody>
      </p:sp>
      <p:sp>
        <p:nvSpPr>
          <p:cNvPr id="63" name="Ellipsi 62"/>
          <p:cNvSpPr/>
          <p:nvPr/>
        </p:nvSpPr>
        <p:spPr>
          <a:xfrm>
            <a:off x="5832557" y="3910823"/>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SAPA</a:t>
            </a:r>
          </a:p>
        </p:txBody>
      </p:sp>
      <p:sp>
        <p:nvSpPr>
          <p:cNvPr id="64" name="Ellipsi 63"/>
          <p:cNvSpPr/>
          <p:nvPr/>
        </p:nvSpPr>
        <p:spPr>
          <a:xfrm>
            <a:off x="6177521" y="4298951"/>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Viraston</a:t>
            </a:r>
          </a:p>
          <a:p>
            <a:pPr algn="ctr"/>
            <a:r>
              <a:rPr lang="fi-FI" sz="700" dirty="0"/>
              <a:t>asiakas-</a:t>
            </a:r>
          </a:p>
          <a:p>
            <a:pPr algn="ctr"/>
            <a:r>
              <a:rPr lang="fi-FI" sz="700" dirty="0"/>
              <a:t>ryhmä</a:t>
            </a:r>
          </a:p>
        </p:txBody>
      </p:sp>
      <p:sp>
        <p:nvSpPr>
          <p:cNvPr id="65" name="Ellipsi 64"/>
          <p:cNvSpPr/>
          <p:nvPr/>
        </p:nvSpPr>
        <p:spPr>
          <a:xfrm>
            <a:off x="6953692" y="4040227"/>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Tuotannon</a:t>
            </a:r>
          </a:p>
          <a:p>
            <a:pPr algn="ctr"/>
            <a:r>
              <a:rPr lang="fi-FI" sz="700" dirty="0"/>
              <a:t>seuranta-</a:t>
            </a:r>
          </a:p>
          <a:p>
            <a:pPr algn="ctr"/>
            <a:r>
              <a:rPr lang="fi-FI" sz="700" dirty="0"/>
              <a:t>ryhmä</a:t>
            </a:r>
          </a:p>
        </p:txBody>
      </p:sp>
      <p:sp>
        <p:nvSpPr>
          <p:cNvPr id="66" name="Ellipsi 65"/>
          <p:cNvSpPr/>
          <p:nvPr/>
        </p:nvSpPr>
        <p:spPr>
          <a:xfrm>
            <a:off x="2366261" y="1450393"/>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Digi-</a:t>
            </a:r>
          </a:p>
          <a:p>
            <a:pPr algn="ctr"/>
            <a:r>
              <a:rPr lang="fi-FI" sz="800" dirty="0"/>
              <a:t>arkeen</a:t>
            </a:r>
          </a:p>
        </p:txBody>
      </p:sp>
      <p:sp>
        <p:nvSpPr>
          <p:cNvPr id="67" name="Ellipsi 66"/>
          <p:cNvSpPr/>
          <p:nvPr/>
        </p:nvSpPr>
        <p:spPr>
          <a:xfrm>
            <a:off x="5315110" y="3522781"/>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Aurora</a:t>
            </a:r>
          </a:p>
        </p:txBody>
      </p:sp>
      <p:sp>
        <p:nvSpPr>
          <p:cNvPr id="68" name="Ellipsi 67"/>
          <p:cNvSpPr/>
          <p:nvPr/>
        </p:nvSpPr>
        <p:spPr>
          <a:xfrm>
            <a:off x="4711422" y="3609022"/>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Valtion-</a:t>
            </a:r>
          </a:p>
          <a:p>
            <a:pPr algn="ctr"/>
            <a:r>
              <a:rPr lang="fi-FI" sz="600" dirty="0"/>
              <a:t>avustusten</a:t>
            </a:r>
          </a:p>
          <a:p>
            <a:pPr algn="ctr"/>
            <a:r>
              <a:rPr lang="fi-FI" sz="600" dirty="0"/>
              <a:t>kehittäminen</a:t>
            </a:r>
          </a:p>
        </p:txBody>
      </p:sp>
      <p:sp>
        <p:nvSpPr>
          <p:cNvPr id="69" name="Ellipsi 68"/>
          <p:cNvSpPr/>
          <p:nvPr/>
        </p:nvSpPr>
        <p:spPr>
          <a:xfrm>
            <a:off x="4200219" y="1614821"/>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Digikehityksen</a:t>
            </a:r>
          </a:p>
          <a:p>
            <a:pPr algn="ctr"/>
            <a:r>
              <a:rPr lang="fi-FI" sz="600" dirty="0"/>
              <a:t>koordinaatio</a:t>
            </a:r>
          </a:p>
        </p:txBody>
      </p:sp>
      <p:sp>
        <p:nvSpPr>
          <p:cNvPr id="70" name="Ellipsi 69"/>
          <p:cNvSpPr/>
          <p:nvPr/>
        </p:nvSpPr>
        <p:spPr>
          <a:xfrm>
            <a:off x="6177521" y="1539234"/>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Digitalisaation</a:t>
            </a:r>
          </a:p>
          <a:p>
            <a:pPr algn="ctr"/>
            <a:r>
              <a:rPr lang="fi-FI" sz="600" dirty="0"/>
              <a:t>johtoryhmä</a:t>
            </a:r>
          </a:p>
        </p:txBody>
      </p:sp>
      <p:sp>
        <p:nvSpPr>
          <p:cNvPr id="71" name="Ellipsi 70"/>
          <p:cNvSpPr/>
          <p:nvPr/>
        </p:nvSpPr>
        <p:spPr>
          <a:xfrm>
            <a:off x="4064656" y="3522781"/>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HYTE</a:t>
            </a:r>
          </a:p>
          <a:p>
            <a:pPr algn="ctr"/>
            <a:r>
              <a:rPr lang="fi-FI" sz="800" dirty="0"/>
              <a:t>airo</a:t>
            </a:r>
          </a:p>
        </p:txBody>
      </p:sp>
      <p:sp>
        <p:nvSpPr>
          <p:cNvPr id="72" name="Ellipsi 71"/>
          <p:cNvSpPr/>
          <p:nvPr/>
        </p:nvSpPr>
        <p:spPr>
          <a:xfrm>
            <a:off x="2943521" y="3522781"/>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Tulo-</a:t>
            </a:r>
          </a:p>
          <a:p>
            <a:pPr algn="ctr"/>
            <a:r>
              <a:rPr lang="fi-FI" sz="800" dirty="0"/>
              <a:t>rekisteri</a:t>
            </a:r>
          </a:p>
        </p:txBody>
      </p:sp>
      <p:sp>
        <p:nvSpPr>
          <p:cNvPr id="73" name="Ellipsi 72"/>
          <p:cNvSpPr/>
          <p:nvPr/>
        </p:nvSpPr>
        <p:spPr>
          <a:xfrm>
            <a:off x="6393167" y="3867745"/>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AHAA</a:t>
            </a:r>
          </a:p>
        </p:txBody>
      </p:sp>
      <p:sp>
        <p:nvSpPr>
          <p:cNvPr id="74" name="Ellipsi 73"/>
          <p:cNvSpPr/>
          <p:nvPr/>
        </p:nvSpPr>
        <p:spPr>
          <a:xfrm>
            <a:off x="6910614" y="136675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Kunta-</a:t>
            </a:r>
          </a:p>
          <a:p>
            <a:pPr algn="ctr"/>
            <a:r>
              <a:rPr lang="fi-FI" sz="700" dirty="0"/>
              <a:t>foorumi</a:t>
            </a:r>
          </a:p>
        </p:txBody>
      </p:sp>
      <p:sp>
        <p:nvSpPr>
          <p:cNvPr id="75" name="Ellipsi 74"/>
          <p:cNvSpPr/>
          <p:nvPr/>
        </p:nvSpPr>
        <p:spPr>
          <a:xfrm>
            <a:off x="6565650" y="1452993"/>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KUTHANEK</a:t>
            </a:r>
          </a:p>
        </p:txBody>
      </p:sp>
      <p:sp>
        <p:nvSpPr>
          <p:cNvPr id="77" name="Ellipsi 76"/>
          <p:cNvSpPr/>
          <p:nvPr/>
        </p:nvSpPr>
        <p:spPr>
          <a:xfrm>
            <a:off x="3126462" y="1548138"/>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Neuvottelu-</a:t>
            </a:r>
          </a:p>
          <a:p>
            <a:pPr algn="ctr"/>
            <a:r>
              <a:rPr lang="fi-FI" sz="600" dirty="0"/>
              <a:t>kunta</a:t>
            </a:r>
          </a:p>
        </p:txBody>
      </p:sp>
      <p:sp>
        <p:nvSpPr>
          <p:cNvPr id="78" name="Ellipsi 77"/>
          <p:cNvSpPr/>
          <p:nvPr/>
        </p:nvSpPr>
        <p:spPr>
          <a:xfrm>
            <a:off x="2382911" y="3489658"/>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Kuntatieto</a:t>
            </a:r>
          </a:p>
        </p:txBody>
      </p:sp>
      <p:sp>
        <p:nvSpPr>
          <p:cNvPr id="79" name="Ellipsi 78"/>
          <p:cNvSpPr/>
          <p:nvPr/>
        </p:nvSpPr>
        <p:spPr>
          <a:xfrm>
            <a:off x="3547209" y="3436539"/>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Erillis</a:t>
            </a:r>
            <a:r>
              <a:rPr lang="fi-FI" sz="800" dirty="0"/>
              <a:t>-</a:t>
            </a:r>
          </a:p>
          <a:p>
            <a:pPr algn="ctr"/>
            <a:r>
              <a:rPr lang="fi-FI" sz="800" dirty="0"/>
              <a:t>selvitys</a:t>
            </a:r>
          </a:p>
        </p:txBody>
      </p:sp>
      <p:sp>
        <p:nvSpPr>
          <p:cNvPr id="80" name="Ellipsi 79"/>
          <p:cNvSpPr/>
          <p:nvPr/>
        </p:nvSpPr>
        <p:spPr>
          <a:xfrm>
            <a:off x="5875720" y="3436539"/>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err="1"/>
              <a:t>Uudistamis</a:t>
            </a:r>
            <a:r>
              <a:rPr lang="fi-FI" sz="600" dirty="0"/>
              <a:t>-</a:t>
            </a:r>
          </a:p>
          <a:p>
            <a:pPr algn="ctr"/>
            <a:r>
              <a:rPr lang="fi-FI" sz="600" dirty="0"/>
              <a:t>ryhmä</a:t>
            </a:r>
          </a:p>
        </p:txBody>
      </p:sp>
      <p:sp>
        <p:nvSpPr>
          <p:cNvPr id="81" name="Ellipsi 80"/>
          <p:cNvSpPr/>
          <p:nvPr/>
        </p:nvSpPr>
        <p:spPr>
          <a:xfrm>
            <a:off x="6350004" y="3350298"/>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Digitaalinen</a:t>
            </a:r>
          </a:p>
          <a:p>
            <a:pPr algn="ctr"/>
            <a:r>
              <a:rPr lang="fi-FI" sz="600" dirty="0"/>
              <a:t>palveluväylä</a:t>
            </a:r>
          </a:p>
        </p:txBody>
      </p:sp>
      <p:sp>
        <p:nvSpPr>
          <p:cNvPr id="82" name="Ellipsi 81"/>
          <p:cNvSpPr/>
          <p:nvPr/>
        </p:nvSpPr>
        <p:spPr>
          <a:xfrm>
            <a:off x="6910614" y="3393376"/>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Sähköisten</a:t>
            </a:r>
          </a:p>
          <a:p>
            <a:pPr algn="ctr"/>
            <a:r>
              <a:rPr lang="fi-FI" sz="600" dirty="0"/>
              <a:t>palvelujen</a:t>
            </a:r>
          </a:p>
          <a:p>
            <a:pPr algn="ctr"/>
            <a:r>
              <a:rPr lang="fi-FI" sz="600" dirty="0"/>
              <a:t>selvitys</a:t>
            </a:r>
          </a:p>
        </p:txBody>
      </p:sp>
      <p:sp>
        <p:nvSpPr>
          <p:cNvPr id="83" name="Ellipsi 82">
            <a:extLst>
              <a:ext uri="{FF2B5EF4-FFF2-40B4-BE49-F238E27FC236}">
                <a16:creationId xmlns:a16="http://schemas.microsoft.com/office/drawing/2014/main" id="{0BEA124B-3343-4AFF-B297-2A482DEE6D10}"/>
              </a:ext>
            </a:extLst>
          </p:cNvPr>
          <p:cNvSpPr/>
          <p:nvPr/>
        </p:nvSpPr>
        <p:spPr>
          <a:xfrm>
            <a:off x="2122664" y="1970353"/>
            <a:ext cx="4955316" cy="411503"/>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b="1" dirty="0"/>
              <a:t>Julkisen hallinnon kokonaisarkkitehtuurin yhteistyöryhmä</a:t>
            </a:r>
          </a:p>
          <a:p>
            <a:pPr algn="ctr"/>
            <a:r>
              <a:rPr lang="fi-FI" sz="900" dirty="0"/>
              <a:t>(asetettu ryhmä &amp; avoimen verkostotyön fasilitointia)</a:t>
            </a:r>
          </a:p>
        </p:txBody>
      </p:sp>
      <p:sp>
        <p:nvSpPr>
          <p:cNvPr id="87" name="Ellipsi 86">
            <a:extLst>
              <a:ext uri="{FF2B5EF4-FFF2-40B4-BE49-F238E27FC236}">
                <a16:creationId xmlns:a16="http://schemas.microsoft.com/office/drawing/2014/main" id="{3612332D-0950-42D5-AE2C-66CB565F597F}"/>
              </a:ext>
            </a:extLst>
          </p:cNvPr>
          <p:cNvSpPr/>
          <p:nvPr/>
        </p:nvSpPr>
        <p:spPr>
          <a:xfrm>
            <a:off x="2081004" y="2756651"/>
            <a:ext cx="4996976"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b="1" dirty="0"/>
              <a:t>Julkisen hallinnon tietoturvan yhteistyöryhmä</a:t>
            </a:r>
          </a:p>
          <a:p>
            <a:pPr algn="ctr"/>
            <a:r>
              <a:rPr lang="fi-FI" sz="800" dirty="0"/>
              <a:t>(asetettu ryhmä &amp; avoimen verkostotyön fasilitointia)</a:t>
            </a:r>
          </a:p>
        </p:txBody>
      </p:sp>
      <p:sp>
        <p:nvSpPr>
          <p:cNvPr id="42" name="Ellipsi 41"/>
          <p:cNvSpPr/>
          <p:nvPr/>
        </p:nvSpPr>
        <p:spPr>
          <a:xfrm>
            <a:off x="4169676" y="3069950"/>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Hallinnonalan</a:t>
            </a:r>
          </a:p>
          <a:p>
            <a:pPr algn="ctr"/>
            <a:r>
              <a:rPr lang="fi-FI" sz="600" dirty="0"/>
              <a:t>kyberturvallisuus-</a:t>
            </a:r>
          </a:p>
          <a:p>
            <a:pPr algn="ctr"/>
            <a:r>
              <a:rPr lang="fi-FI" sz="600" dirty="0"/>
              <a:t>ryhmä</a:t>
            </a:r>
          </a:p>
        </p:txBody>
      </p:sp>
      <p:sp>
        <p:nvSpPr>
          <p:cNvPr id="43" name="Ellipsi 42"/>
          <p:cNvSpPr/>
          <p:nvPr/>
        </p:nvSpPr>
        <p:spPr>
          <a:xfrm>
            <a:off x="4954434" y="3091575"/>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M3K</a:t>
            </a:r>
          </a:p>
        </p:txBody>
      </p:sp>
      <p:sp>
        <p:nvSpPr>
          <p:cNvPr id="44" name="Ellipsi 43"/>
          <p:cNvSpPr/>
          <p:nvPr/>
        </p:nvSpPr>
        <p:spPr>
          <a:xfrm>
            <a:off x="5674942" y="3015425"/>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Hallinnonalan</a:t>
            </a:r>
          </a:p>
          <a:p>
            <a:pPr algn="ctr"/>
            <a:r>
              <a:rPr lang="fi-FI" sz="600" dirty="0"/>
              <a:t>tietoturvallisuus-</a:t>
            </a:r>
          </a:p>
          <a:p>
            <a:pPr algn="ctr"/>
            <a:r>
              <a:rPr lang="fi-FI" sz="600" dirty="0"/>
              <a:t>ryhmä</a:t>
            </a:r>
          </a:p>
        </p:txBody>
      </p:sp>
      <p:sp>
        <p:nvSpPr>
          <p:cNvPr id="45" name="Ellipsi 44"/>
          <p:cNvSpPr/>
          <p:nvPr/>
        </p:nvSpPr>
        <p:spPr>
          <a:xfrm>
            <a:off x="2661755" y="2962256"/>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JUDO</a:t>
            </a:r>
          </a:p>
        </p:txBody>
      </p:sp>
      <p:sp>
        <p:nvSpPr>
          <p:cNvPr id="46" name="Ellipsi 45"/>
          <p:cNvSpPr/>
          <p:nvPr/>
        </p:nvSpPr>
        <p:spPr>
          <a:xfrm>
            <a:off x="3288486" y="3079457"/>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VIRT</a:t>
            </a:r>
          </a:p>
        </p:txBody>
      </p:sp>
      <p:sp>
        <p:nvSpPr>
          <p:cNvPr id="47" name="Ellipsi 46"/>
          <p:cNvSpPr/>
          <p:nvPr/>
        </p:nvSpPr>
        <p:spPr>
          <a:xfrm>
            <a:off x="6220685" y="2863277"/>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TieSta</a:t>
            </a:r>
            <a:endParaRPr lang="fi-FI" sz="800" dirty="0"/>
          </a:p>
        </p:txBody>
      </p:sp>
      <p:sp>
        <p:nvSpPr>
          <p:cNvPr id="55" name="Suorakulmio: Pyöristetyt kulmat 54">
            <a:extLst>
              <a:ext uri="{FF2B5EF4-FFF2-40B4-BE49-F238E27FC236}">
                <a16:creationId xmlns:a16="http://schemas.microsoft.com/office/drawing/2014/main" id="{F95C64AE-8405-4DC3-B14E-9D4ECE7AC99E}"/>
              </a:ext>
            </a:extLst>
          </p:cNvPr>
          <p:cNvSpPr/>
          <p:nvPr/>
        </p:nvSpPr>
        <p:spPr>
          <a:xfrm>
            <a:off x="2037946" y="1323588"/>
            <a:ext cx="248018" cy="3415275"/>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fi-FI" sz="1000" dirty="0"/>
              <a:t>Tasojen välisen kokonaiskuvan fasilitointi</a:t>
            </a:r>
          </a:p>
        </p:txBody>
      </p:sp>
      <p:sp>
        <p:nvSpPr>
          <p:cNvPr id="28" name="Ellipsi 27"/>
          <p:cNvSpPr/>
          <p:nvPr/>
        </p:nvSpPr>
        <p:spPr>
          <a:xfrm>
            <a:off x="2037947" y="921878"/>
            <a:ext cx="5137356" cy="746674"/>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200" b="1" dirty="0"/>
              <a:t>Julkisen hallinnon </a:t>
            </a:r>
            <a:r>
              <a:rPr lang="fi-FI" sz="1200" b="1" dirty="0" err="1"/>
              <a:t>governanssitason</a:t>
            </a:r>
            <a:r>
              <a:rPr lang="fi-FI" sz="1200" b="1" dirty="0"/>
              <a:t> yhteistyöryhmä</a:t>
            </a:r>
          </a:p>
          <a:p>
            <a:pPr algn="ctr"/>
            <a:r>
              <a:rPr lang="fi-FI" sz="900" dirty="0"/>
              <a:t>(asetettu ryhmä &amp; avoimen verkostotyön fasilitointia &amp; tasojen välinen koordinointi)</a:t>
            </a:r>
          </a:p>
        </p:txBody>
      </p:sp>
      <p:sp>
        <p:nvSpPr>
          <p:cNvPr id="89" name="Ellipsi 88">
            <a:extLst>
              <a:ext uri="{FF2B5EF4-FFF2-40B4-BE49-F238E27FC236}">
                <a16:creationId xmlns:a16="http://schemas.microsoft.com/office/drawing/2014/main" id="{1AC19306-DAD6-4AF1-AD09-DD8AA9A87433}"/>
              </a:ext>
            </a:extLst>
          </p:cNvPr>
          <p:cNvSpPr/>
          <p:nvPr/>
        </p:nvSpPr>
        <p:spPr>
          <a:xfrm rot="5400000">
            <a:off x="6787979" y="2367571"/>
            <a:ext cx="1217417" cy="329631"/>
          </a:xfrm>
          <a:prstGeom prst="ellipse">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Tiedonhallinta-</a:t>
            </a:r>
          </a:p>
          <a:p>
            <a:pPr algn="ctr"/>
            <a:r>
              <a:rPr lang="fi-FI" sz="900" dirty="0"/>
              <a:t>lautakunta</a:t>
            </a:r>
          </a:p>
        </p:txBody>
      </p:sp>
      <p:sp>
        <p:nvSpPr>
          <p:cNvPr id="33" name="Ellipsi 32"/>
          <p:cNvSpPr/>
          <p:nvPr/>
        </p:nvSpPr>
        <p:spPr>
          <a:xfrm>
            <a:off x="3743024" y="233491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Talous/</a:t>
            </a:r>
          </a:p>
          <a:p>
            <a:pPr algn="ctr"/>
            <a:r>
              <a:rPr lang="fi-FI" sz="800" dirty="0"/>
              <a:t>HR KA</a:t>
            </a:r>
          </a:p>
        </p:txBody>
      </p:sp>
      <p:sp>
        <p:nvSpPr>
          <p:cNvPr id="34" name="Ellipsi 33"/>
          <p:cNvSpPr/>
          <p:nvPr/>
        </p:nvSpPr>
        <p:spPr>
          <a:xfrm>
            <a:off x="4168028" y="236653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M3A</a:t>
            </a:r>
          </a:p>
        </p:txBody>
      </p:sp>
      <p:sp>
        <p:nvSpPr>
          <p:cNvPr id="35" name="Ellipsi 34"/>
          <p:cNvSpPr/>
          <p:nvPr/>
        </p:nvSpPr>
        <p:spPr>
          <a:xfrm>
            <a:off x="5086940" y="2352782"/>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Terveys</a:t>
            </a:r>
          </a:p>
          <a:p>
            <a:pPr algn="ctr"/>
            <a:r>
              <a:rPr lang="fi-FI" sz="600" dirty="0"/>
              <a:t>ja hyvinvointi</a:t>
            </a:r>
          </a:p>
          <a:p>
            <a:pPr algn="ctr"/>
            <a:r>
              <a:rPr lang="fi-FI" sz="600" dirty="0"/>
              <a:t>KA</a:t>
            </a:r>
          </a:p>
        </p:txBody>
      </p:sp>
      <p:sp>
        <p:nvSpPr>
          <p:cNvPr id="36" name="Ellipsi 35"/>
          <p:cNvSpPr/>
          <p:nvPr/>
        </p:nvSpPr>
        <p:spPr>
          <a:xfrm>
            <a:off x="5913811" y="2264308"/>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Tieto-</a:t>
            </a:r>
          </a:p>
          <a:p>
            <a:pPr algn="ctr"/>
            <a:r>
              <a:rPr lang="fi-FI" sz="700" dirty="0"/>
              <a:t>arkkitehtuuri</a:t>
            </a:r>
          </a:p>
          <a:p>
            <a:pPr algn="ctr"/>
            <a:r>
              <a:rPr lang="fi-FI" sz="700" dirty="0"/>
              <a:t>ryhmä</a:t>
            </a:r>
          </a:p>
        </p:txBody>
      </p:sp>
      <p:sp>
        <p:nvSpPr>
          <p:cNvPr id="37" name="Ellipsi 36"/>
          <p:cNvSpPr/>
          <p:nvPr/>
        </p:nvSpPr>
        <p:spPr>
          <a:xfrm>
            <a:off x="4649480" y="2373705"/>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Sote</a:t>
            </a:r>
            <a:r>
              <a:rPr lang="fi-FI" sz="800" dirty="0"/>
              <a:t> KA</a:t>
            </a:r>
          </a:p>
        </p:txBody>
      </p:sp>
      <p:sp>
        <p:nvSpPr>
          <p:cNvPr id="48" name="Ellipsi 47"/>
          <p:cNvSpPr/>
          <p:nvPr/>
        </p:nvSpPr>
        <p:spPr>
          <a:xfrm>
            <a:off x="3296234" y="2301732"/>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Patine</a:t>
            </a:r>
            <a:endParaRPr lang="fi-FI" sz="800" dirty="0"/>
          </a:p>
        </p:txBody>
      </p:sp>
      <p:sp>
        <p:nvSpPr>
          <p:cNvPr id="50" name="Ellipsi 49"/>
          <p:cNvSpPr/>
          <p:nvPr/>
        </p:nvSpPr>
        <p:spPr>
          <a:xfrm>
            <a:off x="5508216" y="232176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Ryyti</a:t>
            </a:r>
          </a:p>
        </p:txBody>
      </p:sp>
      <p:sp>
        <p:nvSpPr>
          <p:cNvPr id="51" name="Ellipsi 50"/>
          <p:cNvSpPr/>
          <p:nvPr/>
        </p:nvSpPr>
        <p:spPr>
          <a:xfrm>
            <a:off x="6334515" y="2179684"/>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Rekvi</a:t>
            </a:r>
            <a:endParaRPr lang="fi-FI" sz="800" dirty="0"/>
          </a:p>
        </p:txBody>
      </p:sp>
      <p:sp>
        <p:nvSpPr>
          <p:cNvPr id="52" name="Ellipsi 51"/>
          <p:cNvSpPr/>
          <p:nvPr/>
        </p:nvSpPr>
        <p:spPr>
          <a:xfrm>
            <a:off x="2469152" y="222916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Finto</a:t>
            </a:r>
            <a:endParaRPr lang="fi-FI" sz="800" dirty="0"/>
          </a:p>
        </p:txBody>
      </p:sp>
      <p:sp>
        <p:nvSpPr>
          <p:cNvPr id="53" name="Ellipsi 52"/>
          <p:cNvSpPr/>
          <p:nvPr/>
        </p:nvSpPr>
        <p:spPr>
          <a:xfrm>
            <a:off x="2890807" y="2301574"/>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Konserni-</a:t>
            </a:r>
          </a:p>
          <a:p>
            <a:pPr algn="ctr"/>
            <a:r>
              <a:rPr lang="fi-FI" sz="700" dirty="0"/>
              <a:t>tiedon</a:t>
            </a:r>
          </a:p>
          <a:p>
            <a:pPr algn="ctr"/>
            <a:r>
              <a:rPr lang="fi-FI" sz="700" dirty="0"/>
              <a:t>verkosto</a:t>
            </a:r>
          </a:p>
        </p:txBody>
      </p:sp>
      <p:sp>
        <p:nvSpPr>
          <p:cNvPr id="54" name="Ellipsi 53"/>
          <p:cNvSpPr/>
          <p:nvPr/>
        </p:nvSpPr>
        <p:spPr>
          <a:xfrm>
            <a:off x="6787260" y="2158749"/>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Paikka-</a:t>
            </a:r>
          </a:p>
          <a:p>
            <a:pPr algn="ctr"/>
            <a:r>
              <a:rPr lang="fi-FI" sz="700" dirty="0"/>
              <a:t>tieto</a:t>
            </a:r>
          </a:p>
          <a:p>
            <a:pPr algn="ctr"/>
            <a:r>
              <a:rPr lang="fi-FI" sz="700" dirty="0"/>
              <a:t>verkosto</a:t>
            </a:r>
          </a:p>
        </p:txBody>
      </p:sp>
      <p:sp>
        <p:nvSpPr>
          <p:cNvPr id="26" name="Tasakylkinen kolmio 25"/>
          <p:cNvSpPr/>
          <p:nvPr/>
        </p:nvSpPr>
        <p:spPr>
          <a:xfrm rot="5400000">
            <a:off x="605163" y="1359423"/>
            <a:ext cx="637529" cy="325880"/>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84" name="Tekstiruutu 83">
            <a:extLst>
              <a:ext uri="{FF2B5EF4-FFF2-40B4-BE49-F238E27FC236}">
                <a16:creationId xmlns:a16="http://schemas.microsoft.com/office/drawing/2014/main" id="{776207D3-654B-4E39-9B61-E0BEDD3376AD}"/>
              </a:ext>
            </a:extLst>
          </p:cNvPr>
          <p:cNvSpPr txBox="1"/>
          <p:nvPr/>
        </p:nvSpPr>
        <p:spPr>
          <a:xfrm rot="16200000">
            <a:off x="-364419" y="1307739"/>
            <a:ext cx="1634309" cy="461665"/>
          </a:xfrm>
          <a:prstGeom prst="rect">
            <a:avLst/>
          </a:prstGeom>
          <a:noFill/>
        </p:spPr>
        <p:txBody>
          <a:bodyPr wrap="square" rtlCol="0">
            <a:spAutoFit/>
          </a:bodyPr>
          <a:lstStyle/>
          <a:p>
            <a:pPr algn="ctr"/>
            <a:r>
              <a:rPr lang="fi-FI" sz="1200" dirty="0">
                <a:solidFill>
                  <a:schemeClr val="tx2"/>
                </a:solidFill>
              </a:rPr>
              <a:t>Asiakastarpeet ja toiminnan tavoitteet</a:t>
            </a:r>
          </a:p>
        </p:txBody>
      </p:sp>
      <p:sp>
        <p:nvSpPr>
          <p:cNvPr id="85" name="Tasakylkinen kolmio 84"/>
          <p:cNvSpPr/>
          <p:nvPr/>
        </p:nvSpPr>
        <p:spPr>
          <a:xfrm rot="5400000">
            <a:off x="7442302" y="4127495"/>
            <a:ext cx="637529" cy="325880"/>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86" name="Tekstiruutu 85">
            <a:extLst>
              <a:ext uri="{FF2B5EF4-FFF2-40B4-BE49-F238E27FC236}">
                <a16:creationId xmlns:a16="http://schemas.microsoft.com/office/drawing/2014/main" id="{776207D3-654B-4E39-9B61-E0BEDD3376AD}"/>
              </a:ext>
            </a:extLst>
          </p:cNvPr>
          <p:cNvSpPr txBox="1"/>
          <p:nvPr/>
        </p:nvSpPr>
        <p:spPr>
          <a:xfrm>
            <a:off x="7848383" y="4040227"/>
            <a:ext cx="1181502" cy="461665"/>
          </a:xfrm>
          <a:prstGeom prst="rect">
            <a:avLst/>
          </a:prstGeom>
          <a:noFill/>
        </p:spPr>
        <p:txBody>
          <a:bodyPr wrap="square" rtlCol="0">
            <a:spAutoFit/>
          </a:bodyPr>
          <a:lstStyle/>
          <a:p>
            <a:pPr algn="ctr"/>
            <a:r>
              <a:rPr lang="fi-FI" sz="1200" dirty="0">
                <a:solidFill>
                  <a:schemeClr val="tx2"/>
                </a:solidFill>
              </a:rPr>
              <a:t>Vaikuttavuus ja hyöty</a:t>
            </a:r>
          </a:p>
        </p:txBody>
      </p:sp>
    </p:spTree>
    <p:extLst>
      <p:ext uri="{BB962C8B-B14F-4D97-AF65-F5344CB8AC3E}">
        <p14:creationId xmlns:p14="http://schemas.microsoft.com/office/powerpoint/2010/main" val="26959129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147EEB-A194-47F0-901C-4299D9D2FDFB}"/>
              </a:ext>
            </a:extLst>
          </p:cNvPr>
          <p:cNvSpPr>
            <a:spLocks noGrp="1"/>
          </p:cNvSpPr>
          <p:nvPr>
            <p:ph type="title"/>
          </p:nvPr>
        </p:nvSpPr>
        <p:spPr/>
        <p:txBody>
          <a:bodyPr/>
          <a:lstStyle/>
          <a:p>
            <a:r>
              <a:rPr lang="fi-FI" dirty="0">
                <a:solidFill>
                  <a:srgbClr val="FF0000"/>
                </a:solidFill>
              </a:rPr>
              <a:t>Pöytä 1: Työskentelyn tuotokset</a:t>
            </a:r>
          </a:p>
        </p:txBody>
      </p:sp>
      <p:sp>
        <p:nvSpPr>
          <p:cNvPr id="3" name="Sisällön paikkamerkki 2">
            <a:extLst>
              <a:ext uri="{FF2B5EF4-FFF2-40B4-BE49-F238E27FC236}">
                <a16:creationId xmlns:a16="http://schemas.microsoft.com/office/drawing/2014/main" id="{483119C8-F795-48A0-9155-01C1D8C6C70A}"/>
              </a:ext>
            </a:extLst>
          </p:cNvPr>
          <p:cNvSpPr>
            <a:spLocks noGrp="1"/>
          </p:cNvSpPr>
          <p:nvPr>
            <p:ph idx="1"/>
          </p:nvPr>
        </p:nvSpPr>
        <p:spPr>
          <a:xfrm>
            <a:off x="503992" y="895570"/>
            <a:ext cx="8388488" cy="3476380"/>
          </a:xfrm>
        </p:spPr>
        <p:txBody>
          <a:bodyPr/>
          <a:lstStyle/>
          <a:p>
            <a:pPr lvl="0"/>
            <a:r>
              <a:rPr lang="fi-FI" sz="1600" dirty="0"/>
              <a:t>Yhteistyörakenteiden kuvaus tunnistettiin hyväksi ajatukseksi, mutta kaipaa vielä selkeytystä verkostojen rooleihin ja tavoitteisiin. </a:t>
            </a:r>
          </a:p>
          <a:p>
            <a:pPr lvl="0"/>
            <a:r>
              <a:rPr lang="fi-FI" sz="1600" dirty="0"/>
              <a:t>Kolme ylintä tasoa kaipaa keskenään koordinointia. </a:t>
            </a:r>
          </a:p>
          <a:p>
            <a:pPr lvl="0"/>
            <a:r>
              <a:rPr lang="fi-FI" sz="1600" dirty="0"/>
              <a:t>Kehittämis- ja palveluohjaustasoilta tarvitaan vahvat syötteet </a:t>
            </a:r>
            <a:r>
              <a:rPr lang="fi-FI" sz="1600" dirty="0" err="1"/>
              <a:t>Gov</a:t>
            </a:r>
            <a:r>
              <a:rPr lang="fi-FI" sz="1600" dirty="0"/>
              <a:t>, KA ja </a:t>
            </a:r>
            <a:r>
              <a:rPr lang="fi-FI" sz="1600" dirty="0" err="1"/>
              <a:t>Titu</a:t>
            </a:r>
            <a:r>
              <a:rPr lang="fi-FI" sz="1600" dirty="0"/>
              <a:t> -tasoille. Tätä kautta varmistetaan asiakaslähtöisyys ja innovatiivisuus.</a:t>
            </a:r>
          </a:p>
          <a:p>
            <a:pPr lvl="0"/>
            <a:r>
              <a:rPr lang="fi-FI" sz="1600" dirty="0" err="1"/>
              <a:t>Cobit</a:t>
            </a:r>
            <a:r>
              <a:rPr lang="fi-FI" sz="1600" dirty="0"/>
              <a:t> on hyvä viitekehys, mutta 1) onko liian hierarkkinen eli ”ylhäältä alas” kuvaustapa ja 2) jättääkö asiakasnäkökulman pois keskiöstä?</a:t>
            </a:r>
          </a:p>
          <a:p>
            <a:pPr lvl="0"/>
            <a:r>
              <a:rPr lang="fi-FI" sz="1600" dirty="0" err="1"/>
              <a:t>Cobitissa</a:t>
            </a:r>
            <a:r>
              <a:rPr lang="fi-FI" sz="1600" dirty="0"/>
              <a:t> kolme alinta tasoa ovat rinnakkaiset keskenään, eivät hierarkkisia. Pitäisikö piirtää rinnakkain?</a:t>
            </a:r>
          </a:p>
          <a:p>
            <a:pPr lvl="0"/>
            <a:r>
              <a:rPr lang="fi-FI" sz="1600" dirty="0"/>
              <a:t>Tiedonhallintalautakunnan roolin selkeyttämistä toivottiin: Mikä on </a:t>
            </a:r>
            <a:r>
              <a:rPr lang="fi-FI" sz="1600" dirty="0" err="1"/>
              <a:t>Tihl</a:t>
            </a:r>
            <a:r>
              <a:rPr lang="fi-FI" sz="1600" dirty="0"/>
              <a:t> rooli ja mikä on sen suhde tähän yhteistyörakenteeseen?</a:t>
            </a:r>
          </a:p>
          <a:p>
            <a:pPr lvl="0"/>
            <a:r>
              <a:rPr lang="fi-FI" sz="1600" dirty="0"/>
              <a:t>Ehdotettiin, että kokonaisuutta testattaisiin ensin case-esimerkillä ennen kuin laitetaan toimeen. </a:t>
            </a:r>
          </a:p>
        </p:txBody>
      </p:sp>
      <p:sp>
        <p:nvSpPr>
          <p:cNvPr id="4" name="Dian numeron paikkamerkki 3">
            <a:extLst>
              <a:ext uri="{FF2B5EF4-FFF2-40B4-BE49-F238E27FC236}">
                <a16:creationId xmlns:a16="http://schemas.microsoft.com/office/drawing/2014/main" id="{16C65BA9-11BB-403C-A89D-9AE534215849}"/>
              </a:ext>
            </a:extLst>
          </p:cNvPr>
          <p:cNvSpPr>
            <a:spLocks noGrp="1"/>
          </p:cNvSpPr>
          <p:nvPr>
            <p:ph type="sldNum" sz="quarter" idx="12"/>
          </p:nvPr>
        </p:nvSpPr>
        <p:spPr/>
        <p:txBody>
          <a:bodyPr/>
          <a:lstStyle/>
          <a:p>
            <a:fld id="{52D72BAF-8CDA-4878-B74D-CAA2BE485765}" type="slidenum">
              <a:rPr lang="fi-FI" smtClean="0"/>
              <a:t>44</a:t>
            </a:fld>
            <a:endParaRPr lang="fi-FI"/>
          </a:p>
        </p:txBody>
      </p:sp>
    </p:spTree>
    <p:extLst>
      <p:ext uri="{BB962C8B-B14F-4D97-AF65-F5344CB8AC3E}">
        <p14:creationId xmlns:p14="http://schemas.microsoft.com/office/powerpoint/2010/main" val="36072536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3528" y="123478"/>
            <a:ext cx="8280920" cy="518676"/>
          </a:xfrm>
        </p:spPr>
        <p:txBody>
          <a:bodyPr>
            <a:normAutofit fontScale="90000"/>
          </a:bodyPr>
          <a:lstStyle/>
          <a:p>
            <a:r>
              <a:rPr lang="fi-FI" dirty="0">
                <a:solidFill>
                  <a:srgbClr val="FF0000"/>
                </a:solidFill>
              </a:rPr>
              <a:t>Yhteistyön rakenne: lisää koordinointia tasoittain ja tasojen välillä</a:t>
            </a:r>
          </a:p>
        </p:txBody>
      </p:sp>
      <p:sp>
        <p:nvSpPr>
          <p:cNvPr id="4" name="Dian numeron paikkamerkki 3"/>
          <p:cNvSpPr>
            <a:spLocks noGrp="1"/>
          </p:cNvSpPr>
          <p:nvPr>
            <p:ph type="sldNum" sz="quarter" idx="12"/>
          </p:nvPr>
        </p:nvSpPr>
        <p:spPr/>
        <p:txBody>
          <a:bodyPr/>
          <a:lstStyle/>
          <a:p>
            <a:fld id="{52D72BAF-8CDA-4878-B74D-CAA2BE485765}" type="slidenum">
              <a:rPr lang="fi-FI" smtClean="0"/>
              <a:t>45</a:t>
            </a:fld>
            <a:endParaRPr lang="fi-FI"/>
          </a:p>
        </p:txBody>
      </p:sp>
      <p:sp>
        <p:nvSpPr>
          <p:cNvPr id="5" name="Suorakulmio 4"/>
          <p:cNvSpPr/>
          <p:nvPr/>
        </p:nvSpPr>
        <p:spPr>
          <a:xfrm>
            <a:off x="1518355" y="1275129"/>
            <a:ext cx="5863747" cy="560505"/>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11" name="Suorakulmio 10"/>
          <p:cNvSpPr/>
          <p:nvPr/>
        </p:nvSpPr>
        <p:spPr>
          <a:xfrm>
            <a:off x="1518355" y="1971488"/>
            <a:ext cx="5863747" cy="560505"/>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14" name="Suorakulmio 13"/>
          <p:cNvSpPr/>
          <p:nvPr/>
        </p:nvSpPr>
        <p:spPr>
          <a:xfrm>
            <a:off x="1518355" y="2661417"/>
            <a:ext cx="5863747" cy="560505"/>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15" name="Suorakulmio 14"/>
          <p:cNvSpPr/>
          <p:nvPr/>
        </p:nvSpPr>
        <p:spPr>
          <a:xfrm>
            <a:off x="1518355" y="3351346"/>
            <a:ext cx="5863747" cy="560505"/>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16" name="Suorakulmio 15"/>
          <p:cNvSpPr/>
          <p:nvPr/>
        </p:nvSpPr>
        <p:spPr>
          <a:xfrm>
            <a:off x="1518355" y="4041276"/>
            <a:ext cx="5863747" cy="560505"/>
          </a:xfrm>
          <a:prstGeom prst="rect">
            <a:avLst/>
          </a:prstGeom>
          <a:solidFill>
            <a:schemeClr val="bg1">
              <a:lumMod val="95000"/>
            </a:schemeClr>
          </a:solidFill>
          <a:ln w="571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6" name="Ellipsi 5"/>
          <p:cNvSpPr/>
          <p:nvPr/>
        </p:nvSpPr>
        <p:spPr>
          <a:xfrm>
            <a:off x="1259632" y="1275129"/>
            <a:ext cx="560505" cy="560505"/>
          </a:xfrm>
          <a:prstGeom prst="ellipse">
            <a:avLst/>
          </a:prstGeom>
          <a:solidFill>
            <a:schemeClr val="bg1"/>
          </a:solidFill>
          <a:ln w="571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00" dirty="0" err="1">
                <a:solidFill>
                  <a:schemeClr val="tx1"/>
                </a:solidFill>
              </a:rPr>
              <a:t>Governance</a:t>
            </a:r>
            <a:endParaRPr lang="fi-FI" sz="1000" dirty="0">
              <a:solidFill>
                <a:schemeClr val="tx1"/>
              </a:solidFill>
            </a:endParaRPr>
          </a:p>
        </p:txBody>
      </p:sp>
      <p:sp>
        <p:nvSpPr>
          <p:cNvPr id="8" name="Ellipsi 7"/>
          <p:cNvSpPr/>
          <p:nvPr/>
        </p:nvSpPr>
        <p:spPr>
          <a:xfrm>
            <a:off x="1259632" y="1971488"/>
            <a:ext cx="560505" cy="560505"/>
          </a:xfrm>
          <a:prstGeom prst="ellipse">
            <a:avLst/>
          </a:prstGeom>
          <a:solidFill>
            <a:schemeClr val="bg1"/>
          </a:solidFill>
          <a:ln w="5715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100" dirty="0">
                <a:solidFill>
                  <a:schemeClr val="tx1"/>
                </a:solidFill>
              </a:rPr>
              <a:t>KA</a:t>
            </a:r>
          </a:p>
        </p:txBody>
      </p:sp>
      <p:sp>
        <p:nvSpPr>
          <p:cNvPr id="10" name="Ellipsi 9"/>
          <p:cNvSpPr/>
          <p:nvPr/>
        </p:nvSpPr>
        <p:spPr>
          <a:xfrm>
            <a:off x="1129809" y="3085809"/>
            <a:ext cx="560505" cy="560505"/>
          </a:xfrm>
          <a:prstGeom prst="ellipse">
            <a:avLst/>
          </a:prstGeom>
          <a:solidFill>
            <a:schemeClr val="bg1"/>
          </a:solidFill>
          <a:ln w="57150">
            <a:solidFill>
              <a:schemeClr val="accent2">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00" dirty="0">
                <a:solidFill>
                  <a:schemeClr val="tx1"/>
                </a:solidFill>
              </a:rPr>
              <a:t>Tietoturva</a:t>
            </a:r>
          </a:p>
        </p:txBody>
      </p:sp>
      <p:sp>
        <p:nvSpPr>
          <p:cNvPr id="12" name="Ellipsi 11"/>
          <p:cNvSpPr/>
          <p:nvPr/>
        </p:nvSpPr>
        <p:spPr>
          <a:xfrm>
            <a:off x="741405" y="3563511"/>
            <a:ext cx="560505" cy="560505"/>
          </a:xfrm>
          <a:prstGeom prst="ellipse">
            <a:avLst/>
          </a:prstGeom>
          <a:solidFill>
            <a:schemeClr val="bg1"/>
          </a:solidFill>
          <a:ln w="57150">
            <a:solidFill>
              <a:srgbClr val="FFCC6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00" dirty="0">
                <a:solidFill>
                  <a:schemeClr val="tx1"/>
                </a:solidFill>
              </a:rPr>
              <a:t>Kehittäminen</a:t>
            </a:r>
          </a:p>
        </p:txBody>
      </p:sp>
      <p:sp>
        <p:nvSpPr>
          <p:cNvPr id="13" name="Ellipsi 12"/>
          <p:cNvSpPr/>
          <p:nvPr/>
        </p:nvSpPr>
        <p:spPr>
          <a:xfrm>
            <a:off x="1363375" y="3660559"/>
            <a:ext cx="560505" cy="560505"/>
          </a:xfrm>
          <a:prstGeom prst="ellipse">
            <a:avLst/>
          </a:prstGeom>
          <a:solidFill>
            <a:schemeClr val="bg1"/>
          </a:solidFill>
          <a:ln w="571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00" dirty="0">
                <a:solidFill>
                  <a:schemeClr val="tx1"/>
                </a:solidFill>
              </a:rPr>
              <a:t>Palvelujen</a:t>
            </a:r>
          </a:p>
          <a:p>
            <a:pPr algn="ctr"/>
            <a:r>
              <a:rPr lang="fi-FI" sz="1000" dirty="0">
                <a:solidFill>
                  <a:schemeClr val="tx1"/>
                </a:solidFill>
              </a:rPr>
              <a:t>ohjaus</a:t>
            </a:r>
          </a:p>
        </p:txBody>
      </p:sp>
      <p:sp>
        <p:nvSpPr>
          <p:cNvPr id="7" name="Suorakulmio 6"/>
          <p:cNvSpPr/>
          <p:nvPr/>
        </p:nvSpPr>
        <p:spPr>
          <a:xfrm>
            <a:off x="2122043"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17" name="Suorakulmio 16"/>
          <p:cNvSpPr/>
          <p:nvPr/>
        </p:nvSpPr>
        <p:spPr>
          <a:xfrm>
            <a:off x="2639490"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18" name="Suorakulmio 17"/>
          <p:cNvSpPr/>
          <p:nvPr/>
        </p:nvSpPr>
        <p:spPr>
          <a:xfrm>
            <a:off x="3156937"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19" name="Suorakulmio 18"/>
          <p:cNvSpPr/>
          <p:nvPr/>
        </p:nvSpPr>
        <p:spPr>
          <a:xfrm>
            <a:off x="3674384"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20" name="Suorakulmio 19"/>
          <p:cNvSpPr/>
          <p:nvPr/>
        </p:nvSpPr>
        <p:spPr>
          <a:xfrm>
            <a:off x="4191831"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21" name="Suorakulmio 20"/>
          <p:cNvSpPr/>
          <p:nvPr/>
        </p:nvSpPr>
        <p:spPr>
          <a:xfrm>
            <a:off x="4709278"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dirty="0"/>
          </a:p>
        </p:txBody>
      </p:sp>
      <p:sp>
        <p:nvSpPr>
          <p:cNvPr id="22" name="Suorakulmio 21"/>
          <p:cNvSpPr/>
          <p:nvPr/>
        </p:nvSpPr>
        <p:spPr>
          <a:xfrm>
            <a:off x="5226725"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23" name="Suorakulmio 22"/>
          <p:cNvSpPr/>
          <p:nvPr/>
        </p:nvSpPr>
        <p:spPr>
          <a:xfrm>
            <a:off x="5744172"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24" name="Suorakulmio 23"/>
          <p:cNvSpPr/>
          <p:nvPr/>
        </p:nvSpPr>
        <p:spPr>
          <a:xfrm>
            <a:off x="6261619"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25" name="Suorakulmio 24"/>
          <p:cNvSpPr/>
          <p:nvPr/>
        </p:nvSpPr>
        <p:spPr>
          <a:xfrm>
            <a:off x="6779065" y="1065894"/>
            <a:ext cx="431206" cy="3768616"/>
          </a:xfrm>
          <a:prstGeom prst="rect">
            <a:avLst/>
          </a:prstGeom>
          <a:solidFill>
            <a:schemeClr val="accent3">
              <a:lumMod val="20000"/>
              <a:lumOff val="80000"/>
              <a:alpha val="50000"/>
            </a:schemeClr>
          </a:solidFill>
          <a:ln w="3175">
            <a:solidFill>
              <a:schemeClr val="accent3">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2400"/>
          </a:p>
        </p:txBody>
      </p:sp>
      <p:sp>
        <p:nvSpPr>
          <p:cNvPr id="29" name="Ellipsi 28"/>
          <p:cNvSpPr/>
          <p:nvPr/>
        </p:nvSpPr>
        <p:spPr>
          <a:xfrm>
            <a:off x="2749414" y="1484653"/>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Tietokeko</a:t>
            </a:r>
          </a:p>
        </p:txBody>
      </p:sp>
      <p:sp>
        <p:nvSpPr>
          <p:cNvPr id="30" name="Ellipsi 29"/>
          <p:cNvSpPr/>
          <p:nvPr/>
        </p:nvSpPr>
        <p:spPr>
          <a:xfrm>
            <a:off x="3438352" y="1582417"/>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Hitko</a:t>
            </a:r>
            <a:endParaRPr lang="fi-FI" sz="800" dirty="0"/>
          </a:p>
        </p:txBody>
      </p:sp>
      <p:sp>
        <p:nvSpPr>
          <p:cNvPr id="31" name="Ellipsi 30"/>
          <p:cNvSpPr/>
          <p:nvPr/>
        </p:nvSpPr>
        <p:spPr>
          <a:xfrm>
            <a:off x="3796155" y="1614821"/>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Mitko</a:t>
            </a:r>
            <a:endParaRPr lang="fi-FI" sz="800" dirty="0"/>
          </a:p>
        </p:txBody>
      </p:sp>
      <p:sp>
        <p:nvSpPr>
          <p:cNvPr id="38" name="Ellipsi 37"/>
          <p:cNvSpPr/>
          <p:nvPr/>
        </p:nvSpPr>
        <p:spPr>
          <a:xfrm>
            <a:off x="4613683" y="161397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CIO-</a:t>
            </a:r>
          </a:p>
          <a:p>
            <a:pPr algn="ctr"/>
            <a:r>
              <a:rPr lang="fi-FI" sz="700" dirty="0"/>
              <a:t>verkosto</a:t>
            </a:r>
          </a:p>
        </p:txBody>
      </p:sp>
      <p:sp>
        <p:nvSpPr>
          <p:cNvPr id="39" name="Ellipsi 38"/>
          <p:cNvSpPr/>
          <p:nvPr/>
        </p:nvSpPr>
        <p:spPr>
          <a:xfrm>
            <a:off x="4988966" y="160579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Hallinnonalan</a:t>
            </a:r>
          </a:p>
          <a:p>
            <a:pPr algn="ctr"/>
            <a:r>
              <a:rPr lang="fi-FI" sz="600" dirty="0"/>
              <a:t>tietohallinnon</a:t>
            </a:r>
          </a:p>
          <a:p>
            <a:pPr algn="ctr"/>
            <a:r>
              <a:rPr lang="fi-FI" sz="600" dirty="0"/>
              <a:t>koordinointi</a:t>
            </a:r>
          </a:p>
        </p:txBody>
      </p:sp>
      <p:sp>
        <p:nvSpPr>
          <p:cNvPr id="40" name="Ellipsi 39"/>
          <p:cNvSpPr/>
          <p:nvPr/>
        </p:nvSpPr>
        <p:spPr>
          <a:xfrm>
            <a:off x="5408188" y="1612406"/>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Sähköisen</a:t>
            </a:r>
          </a:p>
          <a:p>
            <a:pPr algn="ctr"/>
            <a:r>
              <a:rPr lang="fi-FI" sz="600" dirty="0"/>
              <a:t>tiedonhallinnan</a:t>
            </a:r>
          </a:p>
          <a:p>
            <a:pPr algn="ctr"/>
            <a:r>
              <a:rPr lang="fi-FI" sz="600" dirty="0" err="1"/>
              <a:t>nvk</a:t>
            </a:r>
            <a:endParaRPr lang="fi-FI" sz="600" dirty="0"/>
          </a:p>
        </p:txBody>
      </p:sp>
      <p:sp>
        <p:nvSpPr>
          <p:cNvPr id="49" name="Ellipsi 48"/>
          <p:cNvSpPr/>
          <p:nvPr/>
        </p:nvSpPr>
        <p:spPr>
          <a:xfrm>
            <a:off x="5791985" y="155672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Inspire</a:t>
            </a:r>
            <a:endParaRPr lang="fi-FI" sz="800" dirty="0"/>
          </a:p>
          <a:p>
            <a:pPr algn="ctr"/>
            <a:r>
              <a:rPr lang="fi-FI" sz="800" dirty="0"/>
              <a:t>yhteistyö</a:t>
            </a:r>
          </a:p>
        </p:txBody>
      </p:sp>
      <p:sp>
        <p:nvSpPr>
          <p:cNvPr id="56" name="Ellipsi 55"/>
          <p:cNvSpPr/>
          <p:nvPr/>
        </p:nvSpPr>
        <p:spPr>
          <a:xfrm>
            <a:off x="2939046" y="4038625"/>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Asiakas</a:t>
            </a:r>
          </a:p>
          <a:p>
            <a:pPr algn="ctr"/>
            <a:r>
              <a:rPr lang="fi-FI" sz="700" dirty="0" err="1"/>
              <a:t>nvk</a:t>
            </a:r>
            <a:endParaRPr lang="fi-FI" sz="700" dirty="0"/>
          </a:p>
        </p:txBody>
      </p:sp>
      <p:sp>
        <p:nvSpPr>
          <p:cNvPr id="57" name="Ellipsi 56"/>
          <p:cNvSpPr/>
          <p:nvPr/>
        </p:nvSpPr>
        <p:spPr>
          <a:xfrm>
            <a:off x="3599926" y="3567526"/>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Neuvottelu-</a:t>
            </a:r>
          </a:p>
          <a:p>
            <a:pPr algn="ctr"/>
            <a:r>
              <a:rPr lang="fi-FI" sz="700" dirty="0"/>
              <a:t>kunta</a:t>
            </a:r>
          </a:p>
        </p:txBody>
      </p:sp>
      <p:sp>
        <p:nvSpPr>
          <p:cNvPr id="58" name="Ellipsi 57"/>
          <p:cNvSpPr/>
          <p:nvPr/>
        </p:nvSpPr>
        <p:spPr>
          <a:xfrm>
            <a:off x="4309459" y="4096414"/>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Neuvottelu-</a:t>
            </a:r>
          </a:p>
          <a:p>
            <a:pPr algn="ctr"/>
            <a:r>
              <a:rPr lang="fi-FI" sz="700" dirty="0"/>
              <a:t>kunta</a:t>
            </a:r>
          </a:p>
        </p:txBody>
      </p:sp>
      <p:sp>
        <p:nvSpPr>
          <p:cNvPr id="59" name="Ellipsi 58"/>
          <p:cNvSpPr/>
          <p:nvPr/>
        </p:nvSpPr>
        <p:spPr>
          <a:xfrm>
            <a:off x="4469103" y="3697541"/>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Strateginen</a:t>
            </a:r>
          </a:p>
          <a:p>
            <a:pPr algn="ctr"/>
            <a:r>
              <a:rPr lang="fi-FI" sz="700" dirty="0"/>
              <a:t>ohjausryhmä</a:t>
            </a:r>
          </a:p>
        </p:txBody>
      </p:sp>
      <p:sp>
        <p:nvSpPr>
          <p:cNvPr id="60" name="Ellipsi 59"/>
          <p:cNvSpPr/>
          <p:nvPr/>
        </p:nvSpPr>
        <p:spPr>
          <a:xfrm>
            <a:off x="5280961" y="4068626"/>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Neuvottelu-</a:t>
            </a:r>
          </a:p>
          <a:p>
            <a:pPr algn="ctr"/>
            <a:r>
              <a:rPr lang="fi-FI" sz="700" dirty="0"/>
              <a:t>kunta</a:t>
            </a:r>
          </a:p>
        </p:txBody>
      </p:sp>
      <p:sp>
        <p:nvSpPr>
          <p:cNvPr id="61" name="Ellipsi 60"/>
          <p:cNvSpPr/>
          <p:nvPr/>
        </p:nvSpPr>
        <p:spPr>
          <a:xfrm>
            <a:off x="2497948" y="3897280"/>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Rekisterin</a:t>
            </a:r>
          </a:p>
          <a:p>
            <a:pPr algn="ctr"/>
            <a:r>
              <a:rPr lang="fi-FI" sz="700" dirty="0" err="1"/>
              <a:t>perustamis</a:t>
            </a:r>
            <a:r>
              <a:rPr lang="fi-FI" sz="700" dirty="0"/>
              <a:t>-</a:t>
            </a:r>
          </a:p>
          <a:p>
            <a:pPr algn="ctr"/>
            <a:r>
              <a:rPr lang="fi-FI" sz="700" dirty="0"/>
              <a:t>hanke</a:t>
            </a:r>
          </a:p>
        </p:txBody>
      </p:sp>
      <p:sp>
        <p:nvSpPr>
          <p:cNvPr id="62" name="Ellipsi 61"/>
          <p:cNvSpPr/>
          <p:nvPr/>
        </p:nvSpPr>
        <p:spPr>
          <a:xfrm>
            <a:off x="3443134" y="4098366"/>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Kanta</a:t>
            </a:r>
          </a:p>
          <a:p>
            <a:pPr algn="ctr"/>
            <a:r>
              <a:rPr lang="fi-FI" sz="700" dirty="0"/>
              <a:t>ohjausryhmä</a:t>
            </a:r>
          </a:p>
        </p:txBody>
      </p:sp>
      <p:sp>
        <p:nvSpPr>
          <p:cNvPr id="63" name="Ellipsi 62"/>
          <p:cNvSpPr/>
          <p:nvPr/>
        </p:nvSpPr>
        <p:spPr>
          <a:xfrm>
            <a:off x="5755243" y="4015567"/>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SAPA</a:t>
            </a:r>
          </a:p>
        </p:txBody>
      </p:sp>
      <p:sp>
        <p:nvSpPr>
          <p:cNvPr id="64" name="Ellipsi 63"/>
          <p:cNvSpPr/>
          <p:nvPr/>
        </p:nvSpPr>
        <p:spPr>
          <a:xfrm>
            <a:off x="6177521" y="4298951"/>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Viraston</a:t>
            </a:r>
          </a:p>
          <a:p>
            <a:pPr algn="ctr"/>
            <a:r>
              <a:rPr lang="fi-FI" sz="700" dirty="0"/>
              <a:t>asiakas-</a:t>
            </a:r>
          </a:p>
          <a:p>
            <a:pPr algn="ctr"/>
            <a:r>
              <a:rPr lang="fi-FI" sz="700" dirty="0"/>
              <a:t>ryhmä</a:t>
            </a:r>
          </a:p>
        </p:txBody>
      </p:sp>
      <p:sp>
        <p:nvSpPr>
          <p:cNvPr id="65" name="Ellipsi 64"/>
          <p:cNvSpPr/>
          <p:nvPr/>
        </p:nvSpPr>
        <p:spPr>
          <a:xfrm>
            <a:off x="6447575" y="3887600"/>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Tuotannon</a:t>
            </a:r>
          </a:p>
          <a:p>
            <a:pPr algn="ctr"/>
            <a:r>
              <a:rPr lang="fi-FI" sz="700" dirty="0"/>
              <a:t>seuranta-</a:t>
            </a:r>
          </a:p>
          <a:p>
            <a:pPr algn="ctr"/>
            <a:r>
              <a:rPr lang="fi-FI" sz="700" dirty="0"/>
              <a:t>ryhmä</a:t>
            </a:r>
          </a:p>
        </p:txBody>
      </p:sp>
      <p:sp>
        <p:nvSpPr>
          <p:cNvPr id="66" name="Ellipsi 65"/>
          <p:cNvSpPr/>
          <p:nvPr/>
        </p:nvSpPr>
        <p:spPr>
          <a:xfrm>
            <a:off x="2366261" y="1450393"/>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Digi-</a:t>
            </a:r>
          </a:p>
          <a:p>
            <a:pPr algn="ctr"/>
            <a:r>
              <a:rPr lang="fi-FI" sz="800" dirty="0"/>
              <a:t>arkeen</a:t>
            </a:r>
          </a:p>
        </p:txBody>
      </p:sp>
      <p:sp>
        <p:nvSpPr>
          <p:cNvPr id="67" name="Ellipsi 66"/>
          <p:cNvSpPr/>
          <p:nvPr/>
        </p:nvSpPr>
        <p:spPr>
          <a:xfrm>
            <a:off x="5248118" y="3587997"/>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Aurora</a:t>
            </a:r>
          </a:p>
        </p:txBody>
      </p:sp>
      <p:sp>
        <p:nvSpPr>
          <p:cNvPr id="68" name="Ellipsi 67"/>
          <p:cNvSpPr/>
          <p:nvPr/>
        </p:nvSpPr>
        <p:spPr>
          <a:xfrm>
            <a:off x="4852515" y="3904194"/>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Valtion-</a:t>
            </a:r>
          </a:p>
          <a:p>
            <a:pPr algn="ctr"/>
            <a:r>
              <a:rPr lang="fi-FI" sz="600" dirty="0"/>
              <a:t>avustusten</a:t>
            </a:r>
          </a:p>
          <a:p>
            <a:pPr algn="ctr"/>
            <a:r>
              <a:rPr lang="fi-FI" sz="600" dirty="0"/>
              <a:t>kehittäminen</a:t>
            </a:r>
          </a:p>
        </p:txBody>
      </p:sp>
      <p:sp>
        <p:nvSpPr>
          <p:cNvPr id="69" name="Ellipsi 68"/>
          <p:cNvSpPr/>
          <p:nvPr/>
        </p:nvSpPr>
        <p:spPr>
          <a:xfrm>
            <a:off x="4200219" y="1614821"/>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Digikehityksen</a:t>
            </a:r>
          </a:p>
          <a:p>
            <a:pPr algn="ctr"/>
            <a:r>
              <a:rPr lang="fi-FI" sz="600" dirty="0"/>
              <a:t>koordinaatio</a:t>
            </a:r>
          </a:p>
        </p:txBody>
      </p:sp>
      <p:sp>
        <p:nvSpPr>
          <p:cNvPr id="70" name="Ellipsi 69"/>
          <p:cNvSpPr/>
          <p:nvPr/>
        </p:nvSpPr>
        <p:spPr>
          <a:xfrm>
            <a:off x="6177521" y="1539234"/>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Digitalisaation</a:t>
            </a:r>
          </a:p>
          <a:p>
            <a:pPr algn="ctr"/>
            <a:r>
              <a:rPr lang="fi-FI" sz="600" dirty="0"/>
              <a:t>johtoryhmä</a:t>
            </a:r>
          </a:p>
        </p:txBody>
      </p:sp>
      <p:sp>
        <p:nvSpPr>
          <p:cNvPr id="71" name="Ellipsi 70"/>
          <p:cNvSpPr/>
          <p:nvPr/>
        </p:nvSpPr>
        <p:spPr>
          <a:xfrm>
            <a:off x="4064656" y="3522781"/>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HYTE</a:t>
            </a:r>
          </a:p>
          <a:p>
            <a:pPr algn="ctr"/>
            <a:r>
              <a:rPr lang="fi-FI" sz="800" dirty="0"/>
              <a:t>airo</a:t>
            </a:r>
          </a:p>
        </p:txBody>
      </p:sp>
      <p:sp>
        <p:nvSpPr>
          <p:cNvPr id="72" name="Ellipsi 71"/>
          <p:cNvSpPr/>
          <p:nvPr/>
        </p:nvSpPr>
        <p:spPr>
          <a:xfrm>
            <a:off x="3191478" y="3726267"/>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Tulo-</a:t>
            </a:r>
          </a:p>
          <a:p>
            <a:pPr algn="ctr"/>
            <a:r>
              <a:rPr lang="fi-FI" sz="800" dirty="0"/>
              <a:t>rekisteri</a:t>
            </a:r>
          </a:p>
        </p:txBody>
      </p:sp>
      <p:sp>
        <p:nvSpPr>
          <p:cNvPr id="73" name="Ellipsi 72"/>
          <p:cNvSpPr/>
          <p:nvPr/>
        </p:nvSpPr>
        <p:spPr>
          <a:xfrm>
            <a:off x="6878737" y="3544319"/>
            <a:ext cx="388042" cy="388042"/>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AHAA</a:t>
            </a:r>
          </a:p>
        </p:txBody>
      </p:sp>
      <p:sp>
        <p:nvSpPr>
          <p:cNvPr id="74" name="Ellipsi 73"/>
          <p:cNvSpPr/>
          <p:nvPr/>
        </p:nvSpPr>
        <p:spPr>
          <a:xfrm>
            <a:off x="6910614" y="1366752"/>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Kunta-</a:t>
            </a:r>
          </a:p>
          <a:p>
            <a:pPr algn="ctr"/>
            <a:r>
              <a:rPr lang="fi-FI" sz="700" dirty="0"/>
              <a:t>foorumi</a:t>
            </a:r>
          </a:p>
        </p:txBody>
      </p:sp>
      <p:sp>
        <p:nvSpPr>
          <p:cNvPr id="75" name="Ellipsi 74"/>
          <p:cNvSpPr/>
          <p:nvPr/>
        </p:nvSpPr>
        <p:spPr>
          <a:xfrm>
            <a:off x="6565650" y="1452993"/>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KUTHANEK</a:t>
            </a:r>
          </a:p>
        </p:txBody>
      </p:sp>
      <p:sp>
        <p:nvSpPr>
          <p:cNvPr id="77" name="Ellipsi 76"/>
          <p:cNvSpPr/>
          <p:nvPr/>
        </p:nvSpPr>
        <p:spPr>
          <a:xfrm>
            <a:off x="3126462" y="1548138"/>
            <a:ext cx="388042" cy="388042"/>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Neuvottelu-</a:t>
            </a:r>
          </a:p>
          <a:p>
            <a:pPr algn="ctr"/>
            <a:r>
              <a:rPr lang="fi-FI" sz="600" dirty="0"/>
              <a:t>kunta</a:t>
            </a:r>
          </a:p>
        </p:txBody>
      </p:sp>
      <p:sp>
        <p:nvSpPr>
          <p:cNvPr id="78" name="Ellipsi 77"/>
          <p:cNvSpPr/>
          <p:nvPr/>
        </p:nvSpPr>
        <p:spPr>
          <a:xfrm>
            <a:off x="2802633" y="3592149"/>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Kuntatieto</a:t>
            </a:r>
          </a:p>
        </p:txBody>
      </p:sp>
      <p:sp>
        <p:nvSpPr>
          <p:cNvPr id="79" name="Ellipsi 78"/>
          <p:cNvSpPr/>
          <p:nvPr/>
        </p:nvSpPr>
        <p:spPr>
          <a:xfrm>
            <a:off x="3880607" y="3894176"/>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Erillis</a:t>
            </a:r>
            <a:r>
              <a:rPr lang="fi-FI" sz="800" dirty="0"/>
              <a:t>-</a:t>
            </a:r>
          </a:p>
          <a:p>
            <a:pPr algn="ctr"/>
            <a:r>
              <a:rPr lang="fi-FI" sz="800" dirty="0"/>
              <a:t>selvitys</a:t>
            </a:r>
          </a:p>
        </p:txBody>
      </p:sp>
      <p:sp>
        <p:nvSpPr>
          <p:cNvPr id="80" name="Ellipsi 79"/>
          <p:cNvSpPr/>
          <p:nvPr/>
        </p:nvSpPr>
        <p:spPr>
          <a:xfrm>
            <a:off x="5903946" y="3581730"/>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err="1"/>
              <a:t>Uudistamis</a:t>
            </a:r>
            <a:r>
              <a:rPr lang="fi-FI" sz="600" dirty="0"/>
              <a:t>-</a:t>
            </a:r>
          </a:p>
          <a:p>
            <a:pPr algn="ctr"/>
            <a:r>
              <a:rPr lang="fi-FI" sz="600" dirty="0"/>
              <a:t>ryhmä</a:t>
            </a:r>
          </a:p>
        </p:txBody>
      </p:sp>
      <p:sp>
        <p:nvSpPr>
          <p:cNvPr id="81" name="Ellipsi 80"/>
          <p:cNvSpPr/>
          <p:nvPr/>
        </p:nvSpPr>
        <p:spPr>
          <a:xfrm>
            <a:off x="6350004" y="3350298"/>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Digitaalinen</a:t>
            </a:r>
          </a:p>
          <a:p>
            <a:pPr algn="ctr"/>
            <a:r>
              <a:rPr lang="fi-FI" sz="600" dirty="0"/>
              <a:t>palveluväylä</a:t>
            </a:r>
          </a:p>
        </p:txBody>
      </p:sp>
      <p:sp>
        <p:nvSpPr>
          <p:cNvPr id="82" name="Ellipsi 81"/>
          <p:cNvSpPr/>
          <p:nvPr/>
        </p:nvSpPr>
        <p:spPr>
          <a:xfrm>
            <a:off x="6881875" y="4088259"/>
            <a:ext cx="388042" cy="388042"/>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Sähköisten</a:t>
            </a:r>
          </a:p>
          <a:p>
            <a:pPr algn="ctr"/>
            <a:r>
              <a:rPr lang="fi-FI" sz="600" dirty="0"/>
              <a:t>palvelujen</a:t>
            </a:r>
          </a:p>
          <a:p>
            <a:pPr algn="ctr"/>
            <a:r>
              <a:rPr lang="fi-FI" sz="600" dirty="0"/>
              <a:t>selvitys</a:t>
            </a:r>
          </a:p>
        </p:txBody>
      </p:sp>
      <p:sp>
        <p:nvSpPr>
          <p:cNvPr id="83" name="Ellipsi 82">
            <a:extLst>
              <a:ext uri="{FF2B5EF4-FFF2-40B4-BE49-F238E27FC236}">
                <a16:creationId xmlns:a16="http://schemas.microsoft.com/office/drawing/2014/main" id="{0BEA124B-3343-4AFF-B297-2A482DEE6D10}"/>
              </a:ext>
            </a:extLst>
          </p:cNvPr>
          <p:cNvSpPr/>
          <p:nvPr/>
        </p:nvSpPr>
        <p:spPr>
          <a:xfrm>
            <a:off x="2122664" y="1970353"/>
            <a:ext cx="4955316" cy="411503"/>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b="1" dirty="0"/>
              <a:t>Julkisen hallinnon kokonaisarkkitehtuurin yhteistyöryhmä</a:t>
            </a:r>
          </a:p>
          <a:p>
            <a:pPr algn="ctr"/>
            <a:r>
              <a:rPr lang="fi-FI" sz="900" dirty="0"/>
              <a:t>(asetettu ryhmä &amp; avoimen verkostotyön fasilitointia)</a:t>
            </a:r>
          </a:p>
        </p:txBody>
      </p:sp>
      <p:sp>
        <p:nvSpPr>
          <p:cNvPr id="87" name="Ellipsi 86">
            <a:extLst>
              <a:ext uri="{FF2B5EF4-FFF2-40B4-BE49-F238E27FC236}">
                <a16:creationId xmlns:a16="http://schemas.microsoft.com/office/drawing/2014/main" id="{3612332D-0950-42D5-AE2C-66CB565F597F}"/>
              </a:ext>
            </a:extLst>
          </p:cNvPr>
          <p:cNvSpPr/>
          <p:nvPr/>
        </p:nvSpPr>
        <p:spPr>
          <a:xfrm>
            <a:off x="2081004" y="2756651"/>
            <a:ext cx="4996976"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b="1" dirty="0"/>
              <a:t>Julkisen hallinnon tietoturvan yhteistyöryhmä</a:t>
            </a:r>
          </a:p>
          <a:p>
            <a:pPr algn="ctr"/>
            <a:r>
              <a:rPr lang="fi-FI" sz="800" dirty="0"/>
              <a:t>(asetettu ryhmä &amp; avoimen verkostotyön fasilitointia)</a:t>
            </a:r>
          </a:p>
        </p:txBody>
      </p:sp>
      <p:sp>
        <p:nvSpPr>
          <p:cNvPr id="42" name="Ellipsi 41"/>
          <p:cNvSpPr/>
          <p:nvPr/>
        </p:nvSpPr>
        <p:spPr>
          <a:xfrm>
            <a:off x="4169676" y="3069950"/>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Hallinnonalan</a:t>
            </a:r>
          </a:p>
          <a:p>
            <a:pPr algn="ctr"/>
            <a:r>
              <a:rPr lang="fi-FI" sz="600" dirty="0"/>
              <a:t>kyberturvallisuus-</a:t>
            </a:r>
          </a:p>
          <a:p>
            <a:pPr algn="ctr"/>
            <a:r>
              <a:rPr lang="fi-FI" sz="600" dirty="0"/>
              <a:t>ryhmä</a:t>
            </a:r>
          </a:p>
        </p:txBody>
      </p:sp>
      <p:sp>
        <p:nvSpPr>
          <p:cNvPr id="43" name="Ellipsi 42"/>
          <p:cNvSpPr/>
          <p:nvPr/>
        </p:nvSpPr>
        <p:spPr>
          <a:xfrm>
            <a:off x="4954434" y="3091575"/>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M3K</a:t>
            </a:r>
          </a:p>
        </p:txBody>
      </p:sp>
      <p:sp>
        <p:nvSpPr>
          <p:cNvPr id="44" name="Ellipsi 43"/>
          <p:cNvSpPr/>
          <p:nvPr/>
        </p:nvSpPr>
        <p:spPr>
          <a:xfrm>
            <a:off x="5674942" y="3015425"/>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Hallinnonalan</a:t>
            </a:r>
          </a:p>
          <a:p>
            <a:pPr algn="ctr"/>
            <a:r>
              <a:rPr lang="fi-FI" sz="600" dirty="0"/>
              <a:t>tietoturvallisuus-</a:t>
            </a:r>
          </a:p>
          <a:p>
            <a:pPr algn="ctr"/>
            <a:r>
              <a:rPr lang="fi-FI" sz="600" dirty="0"/>
              <a:t>ryhmä</a:t>
            </a:r>
          </a:p>
        </p:txBody>
      </p:sp>
      <p:sp>
        <p:nvSpPr>
          <p:cNvPr id="45" name="Ellipsi 44"/>
          <p:cNvSpPr/>
          <p:nvPr/>
        </p:nvSpPr>
        <p:spPr>
          <a:xfrm>
            <a:off x="2661755" y="2962256"/>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JUDO</a:t>
            </a:r>
          </a:p>
        </p:txBody>
      </p:sp>
      <p:sp>
        <p:nvSpPr>
          <p:cNvPr id="46" name="Ellipsi 45"/>
          <p:cNvSpPr/>
          <p:nvPr/>
        </p:nvSpPr>
        <p:spPr>
          <a:xfrm>
            <a:off x="3288486" y="3079457"/>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VIRT</a:t>
            </a:r>
          </a:p>
        </p:txBody>
      </p:sp>
      <p:sp>
        <p:nvSpPr>
          <p:cNvPr id="47" name="Ellipsi 46"/>
          <p:cNvSpPr/>
          <p:nvPr/>
        </p:nvSpPr>
        <p:spPr>
          <a:xfrm>
            <a:off x="6220685" y="2863277"/>
            <a:ext cx="388042" cy="3880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TieSta</a:t>
            </a:r>
            <a:endParaRPr lang="fi-FI" sz="800" dirty="0"/>
          </a:p>
        </p:txBody>
      </p:sp>
      <p:sp>
        <p:nvSpPr>
          <p:cNvPr id="55" name="Suorakulmio: Pyöristetyt kulmat 54">
            <a:extLst>
              <a:ext uri="{FF2B5EF4-FFF2-40B4-BE49-F238E27FC236}">
                <a16:creationId xmlns:a16="http://schemas.microsoft.com/office/drawing/2014/main" id="{F95C64AE-8405-4DC3-B14E-9D4ECE7AC99E}"/>
              </a:ext>
            </a:extLst>
          </p:cNvPr>
          <p:cNvSpPr/>
          <p:nvPr/>
        </p:nvSpPr>
        <p:spPr>
          <a:xfrm>
            <a:off x="2037946" y="1323588"/>
            <a:ext cx="248018" cy="3415275"/>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fi-FI" sz="1000" dirty="0"/>
              <a:t>Tasojen välisen kokonaiskuvan fasilitointi</a:t>
            </a:r>
          </a:p>
        </p:txBody>
      </p:sp>
      <p:sp>
        <p:nvSpPr>
          <p:cNvPr id="28" name="Ellipsi 27"/>
          <p:cNvSpPr/>
          <p:nvPr/>
        </p:nvSpPr>
        <p:spPr>
          <a:xfrm>
            <a:off x="2037947" y="921878"/>
            <a:ext cx="5137356" cy="746674"/>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200" b="1" dirty="0"/>
              <a:t>Julkisen hallinnon </a:t>
            </a:r>
            <a:r>
              <a:rPr lang="fi-FI" sz="1200" b="1" dirty="0" err="1"/>
              <a:t>governanssitason</a:t>
            </a:r>
            <a:r>
              <a:rPr lang="fi-FI" sz="1200" b="1" dirty="0"/>
              <a:t> yhteistyöryhmä</a:t>
            </a:r>
          </a:p>
          <a:p>
            <a:pPr algn="ctr"/>
            <a:r>
              <a:rPr lang="fi-FI" sz="900" dirty="0"/>
              <a:t>(asetettu ryhmä &amp; avoimen verkostotyön fasilitointia &amp; tasojen välinen koordinointi)</a:t>
            </a:r>
          </a:p>
        </p:txBody>
      </p:sp>
      <p:sp>
        <p:nvSpPr>
          <p:cNvPr id="89" name="Ellipsi 88">
            <a:extLst>
              <a:ext uri="{FF2B5EF4-FFF2-40B4-BE49-F238E27FC236}">
                <a16:creationId xmlns:a16="http://schemas.microsoft.com/office/drawing/2014/main" id="{1AC19306-DAD6-4AF1-AD09-DD8AA9A87433}"/>
              </a:ext>
            </a:extLst>
          </p:cNvPr>
          <p:cNvSpPr/>
          <p:nvPr/>
        </p:nvSpPr>
        <p:spPr>
          <a:xfrm rot="5400000">
            <a:off x="6787979" y="2367571"/>
            <a:ext cx="1217417" cy="329631"/>
          </a:xfrm>
          <a:prstGeom prst="ellipse">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Tiedonhallinta-</a:t>
            </a:r>
          </a:p>
          <a:p>
            <a:pPr algn="ctr"/>
            <a:r>
              <a:rPr lang="fi-FI" sz="900" dirty="0"/>
              <a:t>lautakunta</a:t>
            </a:r>
          </a:p>
        </p:txBody>
      </p:sp>
      <p:sp>
        <p:nvSpPr>
          <p:cNvPr id="33" name="Ellipsi 32"/>
          <p:cNvSpPr/>
          <p:nvPr/>
        </p:nvSpPr>
        <p:spPr>
          <a:xfrm>
            <a:off x="3743024" y="233491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Talous/</a:t>
            </a:r>
          </a:p>
          <a:p>
            <a:pPr algn="ctr"/>
            <a:r>
              <a:rPr lang="fi-FI" sz="800" dirty="0"/>
              <a:t>HR KA</a:t>
            </a:r>
          </a:p>
        </p:txBody>
      </p:sp>
      <p:sp>
        <p:nvSpPr>
          <p:cNvPr id="34" name="Ellipsi 33"/>
          <p:cNvSpPr/>
          <p:nvPr/>
        </p:nvSpPr>
        <p:spPr>
          <a:xfrm>
            <a:off x="4168028" y="236653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M3A</a:t>
            </a:r>
          </a:p>
        </p:txBody>
      </p:sp>
      <p:sp>
        <p:nvSpPr>
          <p:cNvPr id="35" name="Ellipsi 34"/>
          <p:cNvSpPr/>
          <p:nvPr/>
        </p:nvSpPr>
        <p:spPr>
          <a:xfrm>
            <a:off x="5086940" y="2352782"/>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Terveys</a:t>
            </a:r>
          </a:p>
          <a:p>
            <a:pPr algn="ctr"/>
            <a:r>
              <a:rPr lang="fi-FI" sz="600" dirty="0"/>
              <a:t>ja hyvinvointi</a:t>
            </a:r>
          </a:p>
          <a:p>
            <a:pPr algn="ctr"/>
            <a:r>
              <a:rPr lang="fi-FI" sz="600" dirty="0"/>
              <a:t>KA</a:t>
            </a:r>
          </a:p>
        </p:txBody>
      </p:sp>
      <p:sp>
        <p:nvSpPr>
          <p:cNvPr id="36" name="Ellipsi 35"/>
          <p:cNvSpPr/>
          <p:nvPr/>
        </p:nvSpPr>
        <p:spPr>
          <a:xfrm>
            <a:off x="5913811" y="2264308"/>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Tieto-</a:t>
            </a:r>
          </a:p>
          <a:p>
            <a:pPr algn="ctr"/>
            <a:r>
              <a:rPr lang="fi-FI" sz="700" dirty="0"/>
              <a:t>arkkitehtuuri</a:t>
            </a:r>
          </a:p>
          <a:p>
            <a:pPr algn="ctr"/>
            <a:r>
              <a:rPr lang="fi-FI" sz="700" dirty="0"/>
              <a:t>ryhmä</a:t>
            </a:r>
          </a:p>
        </p:txBody>
      </p:sp>
      <p:sp>
        <p:nvSpPr>
          <p:cNvPr id="37" name="Ellipsi 36"/>
          <p:cNvSpPr/>
          <p:nvPr/>
        </p:nvSpPr>
        <p:spPr>
          <a:xfrm>
            <a:off x="4649480" y="2373705"/>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Sote</a:t>
            </a:r>
            <a:r>
              <a:rPr lang="fi-FI" sz="800" dirty="0"/>
              <a:t> KA</a:t>
            </a:r>
          </a:p>
        </p:txBody>
      </p:sp>
      <p:sp>
        <p:nvSpPr>
          <p:cNvPr id="48" name="Ellipsi 47"/>
          <p:cNvSpPr/>
          <p:nvPr/>
        </p:nvSpPr>
        <p:spPr>
          <a:xfrm>
            <a:off x="3296234" y="2301732"/>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Patine</a:t>
            </a:r>
            <a:endParaRPr lang="fi-FI" sz="800" dirty="0"/>
          </a:p>
        </p:txBody>
      </p:sp>
      <p:sp>
        <p:nvSpPr>
          <p:cNvPr id="50" name="Ellipsi 49"/>
          <p:cNvSpPr/>
          <p:nvPr/>
        </p:nvSpPr>
        <p:spPr>
          <a:xfrm>
            <a:off x="5508216" y="232176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Ryyti</a:t>
            </a:r>
          </a:p>
        </p:txBody>
      </p:sp>
      <p:sp>
        <p:nvSpPr>
          <p:cNvPr id="51" name="Ellipsi 50"/>
          <p:cNvSpPr/>
          <p:nvPr/>
        </p:nvSpPr>
        <p:spPr>
          <a:xfrm>
            <a:off x="6334515" y="2179684"/>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Rekvi</a:t>
            </a:r>
            <a:endParaRPr lang="fi-FI" sz="800" dirty="0"/>
          </a:p>
        </p:txBody>
      </p:sp>
      <p:sp>
        <p:nvSpPr>
          <p:cNvPr id="52" name="Ellipsi 51"/>
          <p:cNvSpPr/>
          <p:nvPr/>
        </p:nvSpPr>
        <p:spPr>
          <a:xfrm>
            <a:off x="2469152" y="2229163"/>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err="1"/>
              <a:t>Finto</a:t>
            </a:r>
            <a:endParaRPr lang="fi-FI" sz="800" dirty="0"/>
          </a:p>
        </p:txBody>
      </p:sp>
      <p:sp>
        <p:nvSpPr>
          <p:cNvPr id="53" name="Ellipsi 52"/>
          <p:cNvSpPr/>
          <p:nvPr/>
        </p:nvSpPr>
        <p:spPr>
          <a:xfrm>
            <a:off x="2890807" y="2301574"/>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Konserni-</a:t>
            </a:r>
          </a:p>
          <a:p>
            <a:pPr algn="ctr"/>
            <a:r>
              <a:rPr lang="fi-FI" sz="700" dirty="0"/>
              <a:t>tiedon</a:t>
            </a:r>
          </a:p>
          <a:p>
            <a:pPr algn="ctr"/>
            <a:r>
              <a:rPr lang="fi-FI" sz="700" dirty="0"/>
              <a:t>verkosto</a:t>
            </a:r>
          </a:p>
        </p:txBody>
      </p:sp>
      <p:sp>
        <p:nvSpPr>
          <p:cNvPr id="54" name="Ellipsi 53"/>
          <p:cNvSpPr/>
          <p:nvPr/>
        </p:nvSpPr>
        <p:spPr>
          <a:xfrm>
            <a:off x="6787260" y="2158749"/>
            <a:ext cx="388042" cy="388042"/>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700" dirty="0"/>
              <a:t>Paikka-</a:t>
            </a:r>
          </a:p>
          <a:p>
            <a:pPr algn="ctr"/>
            <a:r>
              <a:rPr lang="fi-FI" sz="700" dirty="0"/>
              <a:t>tieto</a:t>
            </a:r>
          </a:p>
          <a:p>
            <a:pPr algn="ctr"/>
            <a:r>
              <a:rPr lang="fi-FI" sz="700" dirty="0"/>
              <a:t>verkosto</a:t>
            </a:r>
          </a:p>
        </p:txBody>
      </p:sp>
      <p:sp>
        <p:nvSpPr>
          <p:cNvPr id="26" name="Tasakylkinen kolmio 25"/>
          <p:cNvSpPr/>
          <p:nvPr/>
        </p:nvSpPr>
        <p:spPr>
          <a:xfrm rot="5400000">
            <a:off x="586024" y="1479412"/>
            <a:ext cx="637529" cy="325880"/>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84" name="Tekstiruutu 83">
            <a:extLst>
              <a:ext uri="{FF2B5EF4-FFF2-40B4-BE49-F238E27FC236}">
                <a16:creationId xmlns:a16="http://schemas.microsoft.com/office/drawing/2014/main" id="{776207D3-654B-4E39-9B61-E0BEDD3376AD}"/>
              </a:ext>
            </a:extLst>
          </p:cNvPr>
          <p:cNvSpPr txBox="1"/>
          <p:nvPr/>
        </p:nvSpPr>
        <p:spPr>
          <a:xfrm rot="16200000">
            <a:off x="-383558" y="1427728"/>
            <a:ext cx="1634309" cy="461665"/>
          </a:xfrm>
          <a:prstGeom prst="rect">
            <a:avLst/>
          </a:prstGeom>
          <a:noFill/>
        </p:spPr>
        <p:txBody>
          <a:bodyPr wrap="square" rtlCol="0">
            <a:spAutoFit/>
          </a:bodyPr>
          <a:lstStyle/>
          <a:p>
            <a:pPr algn="ctr"/>
            <a:r>
              <a:rPr lang="fi-FI" sz="1200" dirty="0">
                <a:solidFill>
                  <a:schemeClr val="tx2"/>
                </a:solidFill>
              </a:rPr>
              <a:t>Asiakastarpeet ja toiminnan tavoitteet</a:t>
            </a:r>
          </a:p>
        </p:txBody>
      </p:sp>
      <p:sp>
        <p:nvSpPr>
          <p:cNvPr id="85" name="Tasakylkinen kolmio 84"/>
          <p:cNvSpPr/>
          <p:nvPr/>
        </p:nvSpPr>
        <p:spPr>
          <a:xfrm rot="5400000">
            <a:off x="7442302" y="4127495"/>
            <a:ext cx="637529" cy="325880"/>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86" name="Tekstiruutu 85">
            <a:extLst>
              <a:ext uri="{FF2B5EF4-FFF2-40B4-BE49-F238E27FC236}">
                <a16:creationId xmlns:a16="http://schemas.microsoft.com/office/drawing/2014/main" id="{776207D3-654B-4E39-9B61-E0BEDD3376AD}"/>
              </a:ext>
            </a:extLst>
          </p:cNvPr>
          <p:cNvSpPr txBox="1"/>
          <p:nvPr/>
        </p:nvSpPr>
        <p:spPr>
          <a:xfrm>
            <a:off x="7848383" y="4040227"/>
            <a:ext cx="1181502" cy="461665"/>
          </a:xfrm>
          <a:prstGeom prst="rect">
            <a:avLst/>
          </a:prstGeom>
          <a:noFill/>
        </p:spPr>
        <p:txBody>
          <a:bodyPr wrap="square" rtlCol="0">
            <a:spAutoFit/>
          </a:bodyPr>
          <a:lstStyle/>
          <a:p>
            <a:pPr algn="ctr"/>
            <a:r>
              <a:rPr lang="fi-FI" sz="1200" dirty="0">
                <a:solidFill>
                  <a:schemeClr val="tx2"/>
                </a:solidFill>
              </a:rPr>
              <a:t>Vaikuttavuus ja hyöty</a:t>
            </a:r>
          </a:p>
        </p:txBody>
      </p:sp>
      <p:sp>
        <p:nvSpPr>
          <p:cNvPr id="3" name="Tekstiruutu 2">
            <a:extLst>
              <a:ext uri="{FF2B5EF4-FFF2-40B4-BE49-F238E27FC236}">
                <a16:creationId xmlns:a16="http://schemas.microsoft.com/office/drawing/2014/main" id="{B3E28CE9-9050-4BD3-AECC-4EAB1DA09144}"/>
              </a:ext>
            </a:extLst>
          </p:cNvPr>
          <p:cNvSpPr txBox="1"/>
          <p:nvPr/>
        </p:nvSpPr>
        <p:spPr>
          <a:xfrm>
            <a:off x="7591792" y="2556523"/>
            <a:ext cx="1368090" cy="769441"/>
          </a:xfrm>
          <a:prstGeom prst="rect">
            <a:avLst/>
          </a:prstGeom>
          <a:noFill/>
        </p:spPr>
        <p:txBody>
          <a:bodyPr wrap="square" rtlCol="0">
            <a:spAutoFit/>
          </a:bodyPr>
          <a:lstStyle/>
          <a:p>
            <a:r>
              <a:rPr lang="fi-FI" sz="1100" b="1" dirty="0">
                <a:solidFill>
                  <a:srgbClr val="FF0000"/>
                </a:solidFill>
              </a:rPr>
              <a:t>Tiedonhallinta-lautakunnan rooli ja yhteys selkiytettävä</a:t>
            </a:r>
          </a:p>
        </p:txBody>
      </p:sp>
      <p:sp>
        <p:nvSpPr>
          <p:cNvPr id="27" name="Nuoli: Alas 26">
            <a:extLst>
              <a:ext uri="{FF2B5EF4-FFF2-40B4-BE49-F238E27FC236}">
                <a16:creationId xmlns:a16="http://schemas.microsoft.com/office/drawing/2014/main" id="{10C7555E-7CAA-453A-A0EA-3548F0FC92DF}"/>
              </a:ext>
            </a:extLst>
          </p:cNvPr>
          <p:cNvSpPr/>
          <p:nvPr/>
        </p:nvSpPr>
        <p:spPr>
          <a:xfrm>
            <a:off x="1799215" y="1707654"/>
            <a:ext cx="324513" cy="2887180"/>
          </a:xfrm>
          <a:prstGeom prst="downArrow">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fi-FI" sz="1100" dirty="0"/>
              <a:t>Linjaukset</a:t>
            </a:r>
          </a:p>
        </p:txBody>
      </p:sp>
      <p:sp>
        <p:nvSpPr>
          <p:cNvPr id="88" name="Nuoli: Alas 87">
            <a:extLst>
              <a:ext uri="{FF2B5EF4-FFF2-40B4-BE49-F238E27FC236}">
                <a16:creationId xmlns:a16="http://schemas.microsoft.com/office/drawing/2014/main" id="{13610147-BDC2-4E3B-B8FE-6D3D9DC8CFB8}"/>
              </a:ext>
            </a:extLst>
          </p:cNvPr>
          <p:cNvSpPr/>
          <p:nvPr/>
        </p:nvSpPr>
        <p:spPr>
          <a:xfrm rot="10800000">
            <a:off x="2195737" y="1779662"/>
            <a:ext cx="324513" cy="2887180"/>
          </a:xfrm>
          <a:prstGeom prst="downArrow">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vert" wrap="square" lIns="91440" tIns="45720" rIns="91440" bIns="45720" numCol="1" spcCol="0" rtlCol="0" fromWordArt="0" anchor="ctr" anchorCtr="0" forceAA="0" compatLnSpc="1">
            <a:prstTxWarp prst="textNoShape">
              <a:avLst/>
            </a:prstTxWarp>
            <a:noAutofit/>
          </a:bodyPr>
          <a:lstStyle/>
          <a:p>
            <a:pPr algn="ctr"/>
            <a:r>
              <a:rPr lang="fi-FI" sz="1100" dirty="0"/>
              <a:t>Syötteet ja innovaatiot</a:t>
            </a:r>
          </a:p>
        </p:txBody>
      </p:sp>
      <p:sp>
        <p:nvSpPr>
          <p:cNvPr id="90" name="Tekstiruutu 89">
            <a:extLst>
              <a:ext uri="{FF2B5EF4-FFF2-40B4-BE49-F238E27FC236}">
                <a16:creationId xmlns:a16="http://schemas.microsoft.com/office/drawing/2014/main" id="{77907908-FDCC-458F-B425-C9D5EFE6711A}"/>
              </a:ext>
            </a:extLst>
          </p:cNvPr>
          <p:cNvSpPr txBox="1"/>
          <p:nvPr/>
        </p:nvSpPr>
        <p:spPr>
          <a:xfrm>
            <a:off x="107615" y="4155926"/>
            <a:ext cx="1512057" cy="938719"/>
          </a:xfrm>
          <a:prstGeom prst="rect">
            <a:avLst/>
          </a:prstGeom>
          <a:noFill/>
        </p:spPr>
        <p:txBody>
          <a:bodyPr wrap="square" rtlCol="0">
            <a:spAutoFit/>
          </a:bodyPr>
          <a:lstStyle/>
          <a:p>
            <a:r>
              <a:rPr lang="fi-FI" sz="1100" b="1" dirty="0" err="1">
                <a:solidFill>
                  <a:srgbClr val="FF0000"/>
                </a:solidFill>
              </a:rPr>
              <a:t>Titu</a:t>
            </a:r>
            <a:r>
              <a:rPr lang="fi-FI" sz="1100" b="1" dirty="0">
                <a:solidFill>
                  <a:srgbClr val="FF0000"/>
                </a:solidFill>
              </a:rPr>
              <a:t>, kehittäminen ja palveluiden ohjaus eivät eri tasoilla vaan rinnakkain?</a:t>
            </a:r>
          </a:p>
        </p:txBody>
      </p:sp>
      <p:sp>
        <p:nvSpPr>
          <p:cNvPr id="91" name="Tekstiruutu 90">
            <a:extLst>
              <a:ext uri="{FF2B5EF4-FFF2-40B4-BE49-F238E27FC236}">
                <a16:creationId xmlns:a16="http://schemas.microsoft.com/office/drawing/2014/main" id="{35A336C0-C2DF-4171-B573-813BCDAAB00D}"/>
              </a:ext>
            </a:extLst>
          </p:cNvPr>
          <p:cNvSpPr txBox="1"/>
          <p:nvPr/>
        </p:nvSpPr>
        <p:spPr>
          <a:xfrm>
            <a:off x="14171" y="2359503"/>
            <a:ext cx="1359260" cy="1107996"/>
          </a:xfrm>
          <a:prstGeom prst="rect">
            <a:avLst/>
          </a:prstGeom>
          <a:noFill/>
        </p:spPr>
        <p:txBody>
          <a:bodyPr wrap="square" rtlCol="0">
            <a:spAutoFit/>
          </a:bodyPr>
          <a:lstStyle/>
          <a:p>
            <a:r>
              <a:rPr lang="fi-FI" sz="1100" b="1" dirty="0">
                <a:solidFill>
                  <a:srgbClr val="FF0000"/>
                </a:solidFill>
              </a:rPr>
              <a:t>Varmistettava, että toimitaan asiakastarpeiden pohjalta ja innovaatioita etsien</a:t>
            </a:r>
          </a:p>
        </p:txBody>
      </p:sp>
    </p:spTree>
    <p:extLst>
      <p:ext uri="{BB962C8B-B14F-4D97-AF65-F5344CB8AC3E}">
        <p14:creationId xmlns:p14="http://schemas.microsoft.com/office/powerpoint/2010/main" val="24969977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78A8AC-20D4-4C75-8302-ECA296804134}"/>
              </a:ext>
            </a:extLst>
          </p:cNvPr>
          <p:cNvSpPr>
            <a:spLocks noGrp="1"/>
          </p:cNvSpPr>
          <p:nvPr>
            <p:ph type="title"/>
          </p:nvPr>
        </p:nvSpPr>
        <p:spPr/>
        <p:txBody>
          <a:bodyPr>
            <a:noAutofit/>
          </a:bodyPr>
          <a:lstStyle/>
          <a:p>
            <a:r>
              <a:rPr lang="fi-FI" sz="2400" dirty="0"/>
              <a:t>Pöytä 2 </a:t>
            </a:r>
            <a:r>
              <a:rPr lang="fi-FI" sz="2400" dirty="0" err="1"/>
              <a:t>tehtäväksianto</a:t>
            </a:r>
            <a:r>
              <a:rPr lang="fi-FI" sz="2400" dirty="0"/>
              <a:t>: Tavoitteiden ja tehtävien täsmentäminen (</a:t>
            </a:r>
            <a:r>
              <a:rPr lang="fi-FI" sz="2400" dirty="0" err="1"/>
              <a:t>Gov</a:t>
            </a:r>
            <a:r>
              <a:rPr lang="fi-FI" sz="2400" dirty="0"/>
              <a:t>, Ka, </a:t>
            </a:r>
            <a:r>
              <a:rPr lang="fi-FI" sz="2400" dirty="0" err="1"/>
              <a:t>Titu</a:t>
            </a:r>
            <a:r>
              <a:rPr lang="fi-FI" sz="2400" dirty="0"/>
              <a:t>)</a:t>
            </a:r>
          </a:p>
        </p:txBody>
      </p:sp>
      <p:sp>
        <p:nvSpPr>
          <p:cNvPr id="5" name="Sisällön paikkamerkki 4">
            <a:extLst>
              <a:ext uri="{FF2B5EF4-FFF2-40B4-BE49-F238E27FC236}">
                <a16:creationId xmlns:a16="http://schemas.microsoft.com/office/drawing/2014/main" id="{F8186080-EE24-4709-BF6B-DE290883EAF2}"/>
              </a:ext>
            </a:extLst>
          </p:cNvPr>
          <p:cNvSpPr>
            <a:spLocks noGrp="1"/>
          </p:cNvSpPr>
          <p:nvPr>
            <p:ph idx="1"/>
          </p:nvPr>
        </p:nvSpPr>
        <p:spPr/>
        <p:txBody>
          <a:bodyPr/>
          <a:lstStyle/>
          <a:p>
            <a:r>
              <a:rPr lang="fi-FI" dirty="0"/>
              <a:t>Ovatko oheiset </a:t>
            </a:r>
            <a:r>
              <a:rPr lang="fi-FI" dirty="0" err="1"/>
              <a:t>Gov</a:t>
            </a:r>
            <a:r>
              <a:rPr lang="fi-FI" dirty="0"/>
              <a:t>-tason yhteistyöryhmän tavoitteiden, tehtävien ym. kuvaukset ok?</a:t>
            </a:r>
          </a:p>
          <a:p>
            <a:pPr lvl="1"/>
            <a:r>
              <a:rPr lang="fi-FI" dirty="0"/>
              <a:t>Mitä muutettavaa, toisin kirjattavaa tai poistettavaa?</a:t>
            </a:r>
          </a:p>
          <a:p>
            <a:r>
              <a:rPr lang="fi-FI" dirty="0"/>
              <a:t>Ovatko nämä kaikki </a:t>
            </a:r>
            <a:r>
              <a:rPr lang="fi-FI" dirty="0" err="1"/>
              <a:t>Gov</a:t>
            </a:r>
            <a:r>
              <a:rPr lang="fi-FI" dirty="0"/>
              <a:t>-tason tavoitteita ja tehtäviä? Voiko jotain karsia tai siirtää muille tasoille (Ka, </a:t>
            </a:r>
            <a:r>
              <a:rPr lang="fi-FI" dirty="0" err="1"/>
              <a:t>Titu</a:t>
            </a:r>
            <a:r>
              <a:rPr lang="fi-FI" dirty="0"/>
              <a:t>, muut?)</a:t>
            </a:r>
          </a:p>
          <a:p>
            <a:r>
              <a:rPr lang="fi-FI" dirty="0"/>
              <a:t>Mitkä olisivat vastaavat Ka- ja </a:t>
            </a:r>
            <a:r>
              <a:rPr lang="fi-FI" dirty="0" err="1"/>
              <a:t>Titu</a:t>
            </a:r>
            <a:r>
              <a:rPr lang="fi-FI" dirty="0"/>
              <a:t>- tason tavoitteet ja tehtävät, jos Ka- ja </a:t>
            </a:r>
            <a:r>
              <a:rPr lang="fi-FI" dirty="0" err="1"/>
              <a:t>Titu</a:t>
            </a:r>
            <a:r>
              <a:rPr lang="fi-FI" dirty="0"/>
              <a:t>-tason ryhmät ovat erikseen?</a:t>
            </a:r>
          </a:p>
        </p:txBody>
      </p:sp>
      <p:sp>
        <p:nvSpPr>
          <p:cNvPr id="4" name="Dian numeron paikkamerkki 3">
            <a:extLst>
              <a:ext uri="{FF2B5EF4-FFF2-40B4-BE49-F238E27FC236}">
                <a16:creationId xmlns:a16="http://schemas.microsoft.com/office/drawing/2014/main" id="{8ECEF626-0314-4EFC-A125-C84CFFD2FF02}"/>
              </a:ext>
            </a:extLst>
          </p:cNvPr>
          <p:cNvSpPr>
            <a:spLocks noGrp="1"/>
          </p:cNvSpPr>
          <p:nvPr>
            <p:ph type="sldNum" sz="quarter" idx="12"/>
          </p:nvPr>
        </p:nvSpPr>
        <p:spPr/>
        <p:txBody>
          <a:bodyPr/>
          <a:lstStyle/>
          <a:p>
            <a:fld id="{52D72BAF-8CDA-4878-B74D-CAA2BE485765}" type="slidenum">
              <a:rPr lang="fi-FI" smtClean="0"/>
              <a:t>46</a:t>
            </a:fld>
            <a:endParaRPr lang="fi-FI"/>
          </a:p>
        </p:txBody>
      </p:sp>
    </p:spTree>
    <p:extLst>
      <p:ext uri="{BB962C8B-B14F-4D97-AF65-F5344CB8AC3E}">
        <p14:creationId xmlns:p14="http://schemas.microsoft.com/office/powerpoint/2010/main" val="33253340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13A755-E208-4C84-B397-C272FC514F29}"/>
              </a:ext>
            </a:extLst>
          </p:cNvPr>
          <p:cNvSpPr>
            <a:spLocks noGrp="1"/>
          </p:cNvSpPr>
          <p:nvPr>
            <p:ph type="title"/>
          </p:nvPr>
        </p:nvSpPr>
        <p:spPr/>
        <p:txBody>
          <a:bodyPr/>
          <a:lstStyle/>
          <a:p>
            <a:r>
              <a:rPr lang="fi-FI" dirty="0">
                <a:solidFill>
                  <a:srgbClr val="FF0000"/>
                </a:solidFill>
              </a:rPr>
              <a:t>Pöytä 2: Työskentelyn kommentit/tuotokset (1/2)</a:t>
            </a:r>
            <a:endParaRPr lang="fi-FI" dirty="0"/>
          </a:p>
        </p:txBody>
      </p:sp>
      <p:sp>
        <p:nvSpPr>
          <p:cNvPr id="3" name="Sisällön paikkamerkki 2">
            <a:extLst>
              <a:ext uri="{FF2B5EF4-FFF2-40B4-BE49-F238E27FC236}">
                <a16:creationId xmlns:a16="http://schemas.microsoft.com/office/drawing/2014/main" id="{40E582D4-C8EB-48E8-9ACF-4B139B56357C}"/>
              </a:ext>
            </a:extLst>
          </p:cNvPr>
          <p:cNvSpPr>
            <a:spLocks noGrp="1"/>
          </p:cNvSpPr>
          <p:nvPr>
            <p:ph idx="1"/>
          </p:nvPr>
        </p:nvSpPr>
        <p:spPr>
          <a:xfrm>
            <a:off x="503992" y="915566"/>
            <a:ext cx="8316480" cy="4032448"/>
          </a:xfrm>
        </p:spPr>
        <p:txBody>
          <a:bodyPr>
            <a:normAutofit fontScale="85000" lnSpcReduction="20000"/>
          </a:bodyPr>
          <a:lstStyle/>
          <a:p>
            <a:pPr lvl="0"/>
            <a:r>
              <a:rPr lang="fi-FI" dirty="0"/>
              <a:t>Ensimmäinen tavoite on tiedonvaihto. Yhteinen tilannekuva ja visio on seuraava tavoite, mutta kaukaisempi. </a:t>
            </a:r>
          </a:p>
          <a:p>
            <a:pPr lvl="0"/>
            <a:r>
              <a:rPr lang="fi-FI" dirty="0"/>
              <a:t>GOV-taso ensin kasaan, KA- ja </a:t>
            </a:r>
            <a:r>
              <a:rPr lang="fi-FI" dirty="0" err="1"/>
              <a:t>Titu</a:t>
            </a:r>
            <a:r>
              <a:rPr lang="fi-FI" dirty="0"/>
              <a:t>-tasot mietittävä sen jälkeen. Mahdollisesti niin, että KA- ja </a:t>
            </a:r>
            <a:r>
              <a:rPr lang="fi-FI" dirty="0" err="1"/>
              <a:t>Titu</a:t>
            </a:r>
            <a:r>
              <a:rPr lang="fi-FI" dirty="0"/>
              <a:t>-tasot tekevät valmistelutyötä </a:t>
            </a:r>
            <a:r>
              <a:rPr lang="fi-FI" dirty="0" err="1"/>
              <a:t>Gov</a:t>
            </a:r>
            <a:r>
              <a:rPr lang="fi-FI" dirty="0"/>
              <a:t>-tason linjausten tueksi.</a:t>
            </a:r>
          </a:p>
          <a:p>
            <a:pPr lvl="0"/>
            <a:r>
              <a:rPr lang="fi-FI" dirty="0"/>
              <a:t>Yhteistyöryhmä ei itsessään valmistele asioita, vaan käynnistää valmistelun ja varmistaa, että valmistelutyö tehdään avoimissa verkostoissa.</a:t>
            </a:r>
          </a:p>
          <a:p>
            <a:pPr lvl="0"/>
            <a:r>
              <a:rPr lang="fi-FI" dirty="0"/>
              <a:t>Valmistelutyö tähtää yhteisiin linjauksiin ja päätöksiin. Onko </a:t>
            </a:r>
            <a:r>
              <a:rPr lang="fi-FI" dirty="0" err="1"/>
              <a:t>Gov</a:t>
            </a:r>
            <a:r>
              <a:rPr lang="fi-FI" dirty="0"/>
              <a:t>-tason yhteistyöryhmä linjauksia tekevä ryhmä? Vai kuka/mikä elin tekee linjaukset valmistelutyön pohjalta? </a:t>
            </a:r>
          </a:p>
          <a:p>
            <a:pPr lvl="1"/>
            <a:r>
              <a:rPr lang="fi-FI" sz="2000" dirty="0"/>
              <a:t>Tästä on kahta näkemystä: 1) </a:t>
            </a:r>
            <a:r>
              <a:rPr lang="fi-FI" sz="2000" dirty="0" err="1"/>
              <a:t>Gov</a:t>
            </a:r>
            <a:r>
              <a:rPr lang="fi-FI" sz="2000" dirty="0"/>
              <a:t>-ryhmä tekee päätöksiä ja linjauksia tai 2) </a:t>
            </a:r>
            <a:r>
              <a:rPr lang="fi-FI" sz="2000" dirty="0" err="1"/>
              <a:t>Gov</a:t>
            </a:r>
            <a:r>
              <a:rPr lang="fi-FI" sz="2000" dirty="0"/>
              <a:t>-taso edistää linjausten ja päätösten valmistelua, mutta linjaukset ja päätökset tehdään muissa toimivaltaisissa elimissä</a:t>
            </a:r>
          </a:p>
          <a:p>
            <a:r>
              <a:rPr lang="fi-FI" dirty="0"/>
              <a:t>Raha ratkaisee, joten valtiolta tarvitaan riittävä tuki tavoitteiden saavuttamiseen: koulutusta, sisäistä konsultointia (osaamispartiot), fyysistä läsnäoloa, mahdollisuus saada apua, verkostoitumista yli virasto- ja sektorirajojen</a:t>
            </a:r>
          </a:p>
        </p:txBody>
      </p:sp>
      <p:sp>
        <p:nvSpPr>
          <p:cNvPr id="4" name="Dian numeron paikkamerkki 3">
            <a:extLst>
              <a:ext uri="{FF2B5EF4-FFF2-40B4-BE49-F238E27FC236}">
                <a16:creationId xmlns:a16="http://schemas.microsoft.com/office/drawing/2014/main" id="{4B91A651-3382-4D49-BF31-33EE2F57B63A}"/>
              </a:ext>
            </a:extLst>
          </p:cNvPr>
          <p:cNvSpPr>
            <a:spLocks noGrp="1"/>
          </p:cNvSpPr>
          <p:nvPr>
            <p:ph type="sldNum" sz="quarter" idx="12"/>
          </p:nvPr>
        </p:nvSpPr>
        <p:spPr/>
        <p:txBody>
          <a:bodyPr/>
          <a:lstStyle/>
          <a:p>
            <a:fld id="{52D72BAF-8CDA-4878-B74D-CAA2BE485765}" type="slidenum">
              <a:rPr lang="fi-FI" smtClean="0"/>
              <a:t>47</a:t>
            </a:fld>
            <a:endParaRPr lang="fi-FI"/>
          </a:p>
        </p:txBody>
      </p:sp>
    </p:spTree>
    <p:extLst>
      <p:ext uri="{BB962C8B-B14F-4D97-AF65-F5344CB8AC3E}">
        <p14:creationId xmlns:p14="http://schemas.microsoft.com/office/powerpoint/2010/main" val="23873681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13A755-E208-4C84-B397-C272FC514F29}"/>
              </a:ext>
            </a:extLst>
          </p:cNvPr>
          <p:cNvSpPr>
            <a:spLocks noGrp="1"/>
          </p:cNvSpPr>
          <p:nvPr>
            <p:ph type="title"/>
          </p:nvPr>
        </p:nvSpPr>
        <p:spPr/>
        <p:txBody>
          <a:bodyPr/>
          <a:lstStyle/>
          <a:p>
            <a:r>
              <a:rPr lang="fi-FI" dirty="0">
                <a:solidFill>
                  <a:srgbClr val="FF0000"/>
                </a:solidFill>
              </a:rPr>
              <a:t>Pöytä 2: Työskentelyn kommentit/tuotokset (2/2)</a:t>
            </a:r>
            <a:endParaRPr lang="fi-FI" dirty="0"/>
          </a:p>
        </p:txBody>
      </p:sp>
      <p:sp>
        <p:nvSpPr>
          <p:cNvPr id="3" name="Sisällön paikkamerkki 2">
            <a:extLst>
              <a:ext uri="{FF2B5EF4-FFF2-40B4-BE49-F238E27FC236}">
                <a16:creationId xmlns:a16="http://schemas.microsoft.com/office/drawing/2014/main" id="{40E582D4-C8EB-48E8-9ACF-4B139B56357C}"/>
              </a:ext>
            </a:extLst>
          </p:cNvPr>
          <p:cNvSpPr>
            <a:spLocks noGrp="1"/>
          </p:cNvSpPr>
          <p:nvPr>
            <p:ph idx="1"/>
          </p:nvPr>
        </p:nvSpPr>
        <p:spPr>
          <a:xfrm>
            <a:off x="503992" y="915566"/>
            <a:ext cx="8316480" cy="4032448"/>
          </a:xfrm>
        </p:spPr>
        <p:txBody>
          <a:bodyPr>
            <a:normAutofit fontScale="70000" lnSpcReduction="20000"/>
          </a:bodyPr>
          <a:lstStyle/>
          <a:p>
            <a:pPr lvl="0"/>
            <a:r>
              <a:rPr lang="fi-FI" dirty="0"/>
              <a:t>GOV-tasolle tunnistettava ja määriteltävä muutama keskeinen fokusalue, joiden osalta yhteistyötä tehdään. Muutoin työskentely hajoaa eikä ole vaikuttavaa. Haetaan positiivisia onnistumisen kokemuksia ja luottamusta fokusalueiden työskentelyn kautta.</a:t>
            </a:r>
          </a:p>
          <a:p>
            <a:pPr lvl="0"/>
            <a:r>
              <a:rPr lang="fi-FI" dirty="0"/>
              <a:t>Tavoitteena fokusalueet, jotka ovat yhteiskunnallisesti vaikuttavia. Tuotokset arvioitava vaikuttavuuden kautta. </a:t>
            </a:r>
          </a:p>
          <a:p>
            <a:pPr lvl="0"/>
            <a:r>
              <a:rPr lang="fi-FI" dirty="0"/>
              <a:t>Panostettava avoimuuteen ja viestintään, jotta luottamus syntyy ja tietoisuus työstä kasvaa. </a:t>
            </a:r>
          </a:p>
          <a:p>
            <a:pPr lvl="0"/>
            <a:r>
              <a:rPr lang="fi-FI" dirty="0"/>
              <a:t>Toiminnan tulee perustua verkostojen, asiakkaiden ja ekosysteemien tarpeisiin. Millä tavoin voidaan tunnistaa näitä tarpeita? </a:t>
            </a:r>
          </a:p>
          <a:p>
            <a:pPr lvl="0"/>
            <a:r>
              <a:rPr lang="fi-FI" dirty="0"/>
              <a:t>Toiminnan tulisi olla ennakoivaa ja uutta luovaa eikä menneen seurantaa. </a:t>
            </a:r>
          </a:p>
          <a:p>
            <a:pPr lvl="0"/>
            <a:r>
              <a:rPr lang="fi-FI" dirty="0"/>
              <a:t>Miten yhteistyö tukee innovaatiotoimintaa? Miten varmistetaan, että uusista ratkaisuista/toteutustavoista saadaan syötteitä innovaatioiden kehittämiseen ja miten näitä käsitellään?</a:t>
            </a:r>
          </a:p>
          <a:p>
            <a:pPr lvl="0"/>
            <a:r>
              <a:rPr lang="fi-FI" dirty="0"/>
              <a:t>Asetuskirjeeseen/ohjeistukseen: ”Asetetun ryhmän tehtävänä on käynnistää valmistelu. Osallistujien on nimettävä valmisteluun soveltuvat asiantuntijat omista organisaatioistaan. Valmistelu on tehtävä avoimesti ja työhön on oltava mahdollista liittyä vapaasti (turvallisuusnäkökulma huomioiden).</a:t>
            </a:r>
          </a:p>
        </p:txBody>
      </p:sp>
      <p:sp>
        <p:nvSpPr>
          <p:cNvPr id="4" name="Dian numeron paikkamerkki 3">
            <a:extLst>
              <a:ext uri="{FF2B5EF4-FFF2-40B4-BE49-F238E27FC236}">
                <a16:creationId xmlns:a16="http://schemas.microsoft.com/office/drawing/2014/main" id="{4B91A651-3382-4D49-BF31-33EE2F57B63A}"/>
              </a:ext>
            </a:extLst>
          </p:cNvPr>
          <p:cNvSpPr>
            <a:spLocks noGrp="1"/>
          </p:cNvSpPr>
          <p:nvPr>
            <p:ph type="sldNum" sz="quarter" idx="12"/>
          </p:nvPr>
        </p:nvSpPr>
        <p:spPr/>
        <p:txBody>
          <a:bodyPr/>
          <a:lstStyle/>
          <a:p>
            <a:fld id="{52D72BAF-8CDA-4878-B74D-CAA2BE485765}" type="slidenum">
              <a:rPr lang="fi-FI" smtClean="0"/>
              <a:t>48</a:t>
            </a:fld>
            <a:endParaRPr lang="fi-FI"/>
          </a:p>
        </p:txBody>
      </p:sp>
    </p:spTree>
    <p:extLst>
      <p:ext uri="{BB962C8B-B14F-4D97-AF65-F5344CB8AC3E}">
        <p14:creationId xmlns:p14="http://schemas.microsoft.com/office/powerpoint/2010/main" val="32761256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5FC54C-5EDC-49BD-BA20-A58555A85A76}"/>
              </a:ext>
            </a:extLst>
          </p:cNvPr>
          <p:cNvSpPr>
            <a:spLocks noGrp="1"/>
          </p:cNvSpPr>
          <p:nvPr>
            <p:ph type="title"/>
          </p:nvPr>
        </p:nvSpPr>
        <p:spPr>
          <a:xfrm>
            <a:off x="503992" y="51470"/>
            <a:ext cx="8316480" cy="521553"/>
          </a:xfrm>
        </p:spPr>
        <p:txBody>
          <a:bodyPr>
            <a:normAutofit fontScale="90000"/>
          </a:bodyPr>
          <a:lstStyle/>
          <a:p>
            <a:r>
              <a:rPr lang="fi-FI" dirty="0"/>
              <a:t>Neuvottelukunnan/sihteeristön toimintamalli </a:t>
            </a:r>
            <a:r>
              <a:rPr lang="fi-FI" sz="2000" dirty="0"/>
              <a:t>(</a:t>
            </a:r>
            <a:r>
              <a:rPr lang="fi-FI" sz="2000" dirty="0">
                <a:solidFill>
                  <a:schemeClr val="accent6"/>
                </a:solidFill>
              </a:rPr>
              <a:t>muutokset punaisella</a:t>
            </a:r>
            <a:r>
              <a:rPr lang="fi-FI" sz="2000" dirty="0"/>
              <a:t>)</a:t>
            </a:r>
            <a:endParaRPr lang="fi-FI" dirty="0"/>
          </a:p>
        </p:txBody>
      </p:sp>
      <p:sp>
        <p:nvSpPr>
          <p:cNvPr id="4" name="Dian numeron paikkamerkki 3">
            <a:extLst>
              <a:ext uri="{FF2B5EF4-FFF2-40B4-BE49-F238E27FC236}">
                <a16:creationId xmlns:a16="http://schemas.microsoft.com/office/drawing/2014/main" id="{2CFE6F29-73AD-4395-A876-F1A8A466FE00}"/>
              </a:ext>
            </a:extLst>
          </p:cNvPr>
          <p:cNvSpPr>
            <a:spLocks noGrp="1"/>
          </p:cNvSpPr>
          <p:nvPr>
            <p:ph type="sldNum" sz="quarter" idx="12"/>
          </p:nvPr>
        </p:nvSpPr>
        <p:spPr>
          <a:xfrm>
            <a:off x="8526236" y="4841942"/>
            <a:ext cx="477416" cy="21873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D72BAF-8CDA-4878-B74D-CAA2BE485765}" type="slidenum">
              <a:rPr kumimoji="0" lang="fi-FI" sz="800" b="0" i="0" u="none" strike="noStrike" kern="1200" cap="none" spc="0" normalizeH="0" baseline="0" noProof="0" smtClean="0">
                <a:ln>
                  <a:noFill/>
                </a:ln>
                <a:solidFill>
                  <a:srgbClr val="304E88"/>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fi-FI" sz="800" b="0" i="0" u="none" strike="noStrike" kern="1200" cap="none" spc="0" normalizeH="0" baseline="0" noProof="0">
              <a:ln>
                <a:noFill/>
              </a:ln>
              <a:solidFill>
                <a:srgbClr val="304E88"/>
              </a:solidFill>
              <a:effectLst/>
              <a:uLnTx/>
              <a:uFillTx/>
              <a:latin typeface="Arial"/>
              <a:ea typeface="+mn-ea"/>
              <a:cs typeface="+mn-cs"/>
            </a:endParaRPr>
          </a:p>
        </p:txBody>
      </p:sp>
      <p:sp>
        <p:nvSpPr>
          <p:cNvPr id="5" name="Suorakulmio 4">
            <a:extLst>
              <a:ext uri="{FF2B5EF4-FFF2-40B4-BE49-F238E27FC236}">
                <a16:creationId xmlns:a16="http://schemas.microsoft.com/office/drawing/2014/main" id="{7897DA3D-B3B0-4E78-9A86-893C26AF5797}"/>
              </a:ext>
            </a:extLst>
          </p:cNvPr>
          <p:cNvSpPr/>
          <p:nvPr/>
        </p:nvSpPr>
        <p:spPr>
          <a:xfrm>
            <a:off x="2514590" y="857062"/>
            <a:ext cx="2129418" cy="2866816"/>
          </a:xfrm>
          <a:prstGeom prst="rect">
            <a:avLst/>
          </a:prstGeom>
          <a:solidFill>
            <a:schemeClr val="accent3">
              <a:lumMod val="60000"/>
              <a:lumOff val="40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Työskentelyn perusta ja keskeinen tuotos on yhteinen </a:t>
            </a:r>
            <a:r>
              <a:rPr kumimoji="0" lang="fi-FI" sz="800" b="1" i="0" u="none" strike="noStrike" kern="1200" cap="none" spc="0" normalizeH="0" baseline="0" noProof="0" dirty="0">
                <a:ln>
                  <a:noFill/>
                </a:ln>
                <a:solidFill>
                  <a:prstClr val="black"/>
                </a:solidFill>
                <a:effectLst/>
                <a:uLnTx/>
                <a:uFillTx/>
                <a:latin typeface="Arial"/>
                <a:ea typeface="+mn-ea"/>
                <a:cs typeface="+mn-cs"/>
              </a:rPr>
              <a:t>tilannekuva/kokonaiskuva </a:t>
            </a:r>
            <a:r>
              <a:rPr kumimoji="0" lang="fi-FI" sz="800" b="0" i="0" u="none" strike="noStrike" kern="1200" cap="none" spc="0" normalizeH="0" baseline="0" noProof="0" dirty="0">
                <a:ln>
                  <a:noFill/>
                </a:ln>
                <a:solidFill>
                  <a:prstClr val="black"/>
                </a:solidFill>
                <a:effectLst/>
                <a:uLnTx/>
                <a:uFillTx/>
                <a:latin typeface="Arial"/>
                <a:ea typeface="+mn-ea"/>
                <a:cs typeface="+mn-cs"/>
              </a:rPr>
              <a:t>ja yhteinen </a:t>
            </a:r>
            <a:r>
              <a:rPr kumimoji="0" lang="fi-FI" sz="800" b="1" i="0" u="none" strike="noStrike" kern="1200" cap="none" spc="0" normalizeH="0" baseline="0" noProof="0" dirty="0">
                <a:ln>
                  <a:noFill/>
                </a:ln>
                <a:solidFill>
                  <a:prstClr val="black"/>
                </a:solidFill>
                <a:effectLst/>
                <a:uLnTx/>
                <a:uFillTx/>
                <a:latin typeface="Arial"/>
                <a:ea typeface="+mn-ea"/>
                <a:cs typeface="+mn-cs"/>
              </a:rPr>
              <a:t>visio/tavoitetila</a:t>
            </a:r>
            <a:r>
              <a:rPr kumimoji="0" lang="fi-FI" sz="800" b="0" i="0" u="none" strike="noStrike" kern="1200" cap="none" spc="0" normalizeH="0" baseline="0" noProof="0" dirty="0">
                <a:ln>
                  <a:noFill/>
                </a:ln>
                <a:solidFill>
                  <a:prstClr val="black"/>
                </a:solidFill>
                <a:effectLst/>
                <a:uLnTx/>
                <a:uFillTx/>
                <a:latin typeface="Arial"/>
                <a:ea typeface="+mn-ea"/>
                <a:cs typeface="+mn-cs"/>
              </a:rPr>
              <a:t>, jonka perusteella voidaan tehdä </a:t>
            </a:r>
            <a:r>
              <a:rPr kumimoji="0" lang="fi-FI" sz="800" b="0" i="0" u="none" strike="noStrike" kern="1200" cap="none" spc="0" normalizeH="0" baseline="0" noProof="0" dirty="0">
                <a:ln>
                  <a:noFill/>
                </a:ln>
                <a:solidFill>
                  <a:srgbClr val="FF0000"/>
                </a:solidFill>
                <a:effectLst/>
                <a:uLnTx/>
                <a:uFillTx/>
                <a:latin typeface="Arial"/>
                <a:ea typeface="+mn-ea"/>
                <a:cs typeface="+mn-cs"/>
              </a:rPr>
              <a:t>vaikuttavia linjauksia ja periaatepäätöksiä</a:t>
            </a:r>
            <a:endParaRPr kumimoji="0" lang="fi-FI" sz="800" b="0" i="0" u="none" strike="noStrike" kern="1200" cap="none" spc="0" normalizeH="0" baseline="0" noProof="0" dirty="0">
              <a:ln>
                <a:noFill/>
              </a:ln>
              <a:solidFill>
                <a:prstClr val="black"/>
              </a:solidFill>
              <a:effectLst/>
              <a:uLnTx/>
              <a:uFillTx/>
              <a:latin typeface="Arial"/>
              <a:ea typeface="+mn-ea"/>
              <a:cs typeface="+mn-cs"/>
            </a:endParaRP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Rakennetaan huomioiden seuranta, ennakointi ja tulevan visiointi (painopiste ennakoinnissa ja valmistelutyössä, ei seurannassa)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Muodostetaan lähtien asiakkaiden tarpeista ja palveluekosysteemien muodostamista kokonaisuuksista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Muodostetaan lähtien myös toimijoiden (valtio, virastot, kunnat) lakisääteisistä tehtävistä ja toiminnallisista tarpeista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Kytketään poliittiseen päätöksentekoon ja hallitusohjelman muodostamiseen</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srgbClr val="FF0000"/>
                </a:solidFill>
                <a:effectLst/>
                <a:uLnTx/>
                <a:uFillTx/>
                <a:latin typeface="Arial"/>
                <a:ea typeface="+mn-ea"/>
                <a:cs typeface="+mn-cs"/>
              </a:rPr>
              <a:t>Pyritään kohti yhteiskunnallista vaikuttavuutta</a:t>
            </a:r>
          </a:p>
        </p:txBody>
      </p:sp>
      <p:sp>
        <p:nvSpPr>
          <p:cNvPr id="6" name="Suorakulmio 5">
            <a:extLst>
              <a:ext uri="{FF2B5EF4-FFF2-40B4-BE49-F238E27FC236}">
                <a16:creationId xmlns:a16="http://schemas.microsoft.com/office/drawing/2014/main" id="{5897C084-A9C7-4E0E-A52C-493B6E9920AF}"/>
              </a:ext>
            </a:extLst>
          </p:cNvPr>
          <p:cNvSpPr/>
          <p:nvPr/>
        </p:nvSpPr>
        <p:spPr>
          <a:xfrm>
            <a:off x="74992" y="856307"/>
            <a:ext cx="2367590" cy="2866816"/>
          </a:xfrm>
          <a:prstGeom prst="rect">
            <a:avLst/>
          </a:prstGeom>
          <a:ln w="3175"/>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1" i="0" u="none" strike="noStrike" kern="1200" cap="none" spc="0" normalizeH="0" baseline="0" noProof="0" dirty="0">
                <a:ln>
                  <a:noFill/>
                </a:ln>
                <a:solidFill>
                  <a:prstClr val="black"/>
                </a:solidFill>
                <a:effectLst/>
                <a:uLnTx/>
                <a:uFillTx/>
                <a:latin typeface="Arial"/>
                <a:ea typeface="+mn-ea"/>
                <a:cs typeface="+mn-cs"/>
              </a:rPr>
              <a:t>Tavoitteena on yhteistyön ja </a:t>
            </a:r>
            <a:r>
              <a:rPr kumimoji="0" lang="fi-FI" sz="800" b="1" i="0" u="none" strike="noStrike" kern="1200" cap="none" spc="0" normalizeH="0" baseline="0" noProof="0" dirty="0" err="1">
                <a:ln>
                  <a:noFill/>
                </a:ln>
                <a:solidFill>
                  <a:prstClr val="black"/>
                </a:solidFill>
                <a:effectLst/>
                <a:uLnTx/>
                <a:uFillTx/>
                <a:latin typeface="Arial"/>
                <a:ea typeface="+mn-ea"/>
                <a:cs typeface="+mn-cs"/>
              </a:rPr>
              <a:t>yhteentoimivuuden</a:t>
            </a:r>
            <a:r>
              <a:rPr kumimoji="0" lang="fi-FI" sz="800" b="1" i="0" u="none" strike="noStrike" kern="1200" cap="none" spc="0" normalizeH="0" baseline="0" noProof="0" dirty="0">
                <a:ln>
                  <a:noFill/>
                </a:ln>
                <a:solidFill>
                  <a:prstClr val="black"/>
                </a:solidFill>
                <a:effectLst/>
                <a:uLnTx/>
                <a:uFillTx/>
                <a:latin typeface="Arial"/>
                <a:ea typeface="+mn-ea"/>
                <a:cs typeface="+mn-cs"/>
              </a:rPr>
              <a:t> kehittäminen:</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a:ln>
                  <a:noFill/>
                </a:ln>
                <a:solidFill>
                  <a:prstClr val="black"/>
                </a:solidFill>
                <a:effectLst/>
                <a:uLnTx/>
                <a:uFillTx/>
                <a:latin typeface="Arial"/>
                <a:ea typeface="+mn-ea"/>
                <a:cs typeface="+mn-cs"/>
              </a:rPr>
              <a:t>Avoimuuden ja luottamuksen edistäminen yhteistyössä (ottaen erikseen huomioon turvallisuutta koskevat asiat, jotka eivät voi olla avoimia)</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err="1">
                <a:ln>
                  <a:noFill/>
                </a:ln>
                <a:solidFill>
                  <a:prstClr val="black"/>
                </a:solidFill>
                <a:effectLst/>
                <a:uLnTx/>
                <a:uFillTx/>
                <a:latin typeface="Arial"/>
                <a:ea typeface="+mn-ea"/>
                <a:cs typeface="+mn-cs"/>
              </a:rPr>
              <a:t>Yhteentoimivuuden</a:t>
            </a:r>
            <a:r>
              <a:rPr kumimoji="0" lang="fi-FI" sz="800" b="0" i="0" u="none" strike="noStrike" kern="1200" cap="none" spc="0" normalizeH="0" baseline="0" noProof="0" dirty="0">
                <a:ln>
                  <a:noFill/>
                </a:ln>
                <a:solidFill>
                  <a:prstClr val="black"/>
                </a:solidFill>
                <a:effectLst/>
                <a:uLnTx/>
                <a:uFillTx/>
                <a:latin typeface="Arial"/>
                <a:ea typeface="+mn-ea"/>
                <a:cs typeface="+mn-cs"/>
              </a:rPr>
              <a:t> edistäminen </a:t>
            </a:r>
            <a:r>
              <a:rPr kumimoji="0" lang="fi-FI" sz="800" b="0" i="0" u="none" strike="noStrike" kern="1200" cap="none" spc="0" normalizeH="0" baseline="0" noProof="0" dirty="0">
                <a:ln>
                  <a:noFill/>
                </a:ln>
                <a:solidFill>
                  <a:srgbClr val="FF0000"/>
                </a:solidFill>
                <a:effectLst/>
                <a:uLnTx/>
                <a:uFillTx/>
                <a:latin typeface="Arial"/>
                <a:ea typeface="+mn-ea"/>
                <a:cs typeface="+mn-cs"/>
              </a:rPr>
              <a:t>1) käynnistämällä linjausten, päätösten ja ratkaisujen valmistelutyö ja 2) </a:t>
            </a:r>
            <a:r>
              <a:rPr kumimoji="0" lang="fi-FI" sz="800" b="0" i="0" u="none" strike="noStrike" kern="1200" cap="none" spc="0" normalizeH="0" baseline="0" noProof="0" dirty="0" err="1">
                <a:ln>
                  <a:noFill/>
                </a:ln>
                <a:solidFill>
                  <a:srgbClr val="FF0000"/>
                </a:solidFill>
                <a:effectLst/>
                <a:uLnTx/>
                <a:uFillTx/>
                <a:latin typeface="Arial"/>
                <a:ea typeface="+mn-ea"/>
                <a:cs typeface="+mn-cs"/>
              </a:rPr>
              <a:t>osallistamalla</a:t>
            </a:r>
            <a:r>
              <a:rPr kumimoji="0" lang="fi-FI" sz="800" b="0" i="0" u="none" strike="noStrike" kern="1200" cap="none" spc="0" normalizeH="0" baseline="0" noProof="0" dirty="0">
                <a:ln>
                  <a:noFill/>
                </a:ln>
                <a:solidFill>
                  <a:srgbClr val="FF0000"/>
                </a:solidFill>
                <a:effectLst/>
                <a:uLnTx/>
                <a:uFillTx/>
                <a:latin typeface="Arial"/>
                <a:ea typeface="+mn-ea"/>
                <a:cs typeface="+mn-cs"/>
              </a:rPr>
              <a:t> verkostot valmistelutyöhön</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800" b="0" i="0" u="none" strike="noStrike" kern="1200" cap="none" spc="0" normalizeH="0" baseline="0" noProof="0" dirty="0" err="1">
                <a:ln>
                  <a:noFill/>
                </a:ln>
                <a:solidFill>
                  <a:prstClr val="black"/>
                </a:solidFill>
                <a:effectLst/>
                <a:uLnTx/>
                <a:uFillTx/>
                <a:latin typeface="Arial"/>
                <a:ea typeface="+mn-ea"/>
                <a:cs typeface="+mn-cs"/>
              </a:rPr>
              <a:t>Yhteentoimivuuteen</a:t>
            </a:r>
            <a:r>
              <a:rPr kumimoji="0" lang="fi-FI" sz="800" b="0" i="0" u="none" strike="noStrike" kern="1200" cap="none" spc="0" normalizeH="0" baseline="0" noProof="0" dirty="0">
                <a:ln>
                  <a:noFill/>
                </a:ln>
                <a:solidFill>
                  <a:prstClr val="black"/>
                </a:solidFill>
                <a:effectLst/>
                <a:uLnTx/>
                <a:uFillTx/>
                <a:latin typeface="Arial"/>
                <a:ea typeface="+mn-ea"/>
                <a:cs typeface="+mn-cs"/>
              </a:rPr>
              <a:t> liittyvien tarpeiden kokoaminen toimijoilta</a:t>
            </a:r>
          </a:p>
          <a:p>
            <a:pPr marL="0" marR="0" lvl="0" indent="0" algn="l" defTabSz="914400" rtl="0" eaLnBrk="1" fontAlgn="auto" latinLnBrk="0" hangingPunct="1">
              <a:lnSpc>
                <a:spcPct val="100000"/>
              </a:lnSpc>
              <a:spcBef>
                <a:spcPts val="0"/>
              </a:spcBef>
              <a:spcAft>
                <a:spcPts val="300"/>
              </a:spcAft>
              <a:buClrTx/>
              <a:buSzTx/>
              <a:buFontTx/>
              <a:buNone/>
              <a:tabLst/>
              <a:defRPr/>
            </a:pPr>
            <a:endParaRPr kumimoji="0" lang="fi-FI" sz="8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1" i="0" u="none" strike="noStrike" kern="1200" cap="none" spc="0" normalizeH="0" baseline="0" noProof="0" dirty="0">
                <a:ln>
                  <a:noFill/>
                </a:ln>
                <a:solidFill>
                  <a:srgbClr val="FF0000"/>
                </a:solidFill>
                <a:effectLst/>
                <a:uLnTx/>
                <a:uFillTx/>
                <a:latin typeface="Arial"/>
                <a:ea typeface="+mn-ea"/>
                <a:cs typeface="+mn-cs"/>
              </a:rPr>
              <a:t>Yhteys Tiedonhallintalautakunnan toimintaan: Tämä tarkennettava!</a:t>
            </a:r>
          </a:p>
          <a:p>
            <a:pPr marL="0" marR="0" lvl="0" indent="0" algn="l" defTabSz="914400" rtl="0" eaLnBrk="1" fontAlgn="auto" latinLnBrk="0" hangingPunct="1">
              <a:lnSpc>
                <a:spcPct val="100000"/>
              </a:lnSpc>
              <a:spcBef>
                <a:spcPts val="0"/>
              </a:spcBef>
              <a:spcAft>
                <a:spcPts val="300"/>
              </a:spcAft>
              <a:buClrTx/>
              <a:buSzTx/>
              <a:buFontTx/>
              <a:buNone/>
              <a:tabLst/>
              <a:defRPr/>
            </a:pPr>
            <a:endParaRPr lang="fi-FI" sz="800" b="1" dirty="0">
              <a:solidFill>
                <a:srgbClr val="FF0000"/>
              </a:solidFill>
              <a:latin typeface="Arial"/>
            </a:endParaRP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1" i="0" u="none" strike="noStrike" kern="1200" cap="none" spc="0" normalizeH="0" baseline="0" noProof="0" dirty="0">
                <a:ln>
                  <a:noFill/>
                </a:ln>
                <a:solidFill>
                  <a:srgbClr val="FF0000"/>
                </a:solidFill>
                <a:effectLst/>
                <a:uLnTx/>
                <a:uFillTx/>
                <a:latin typeface="Arial"/>
                <a:ea typeface="+mn-ea"/>
                <a:cs typeface="+mn-cs"/>
              </a:rPr>
              <a:t>Tarkennettava: Tekeekö neuvottelukunta/sihteeristö linjauksia tai päätöksiä? Vai missä linjaukset/päätökset tehdään?</a:t>
            </a:r>
          </a:p>
        </p:txBody>
      </p:sp>
      <p:sp>
        <p:nvSpPr>
          <p:cNvPr id="7" name="Suorakulmio 6">
            <a:extLst>
              <a:ext uri="{FF2B5EF4-FFF2-40B4-BE49-F238E27FC236}">
                <a16:creationId xmlns:a16="http://schemas.microsoft.com/office/drawing/2014/main" id="{5097AE8D-3B09-494D-814E-2D8A4003D8FF}"/>
              </a:ext>
            </a:extLst>
          </p:cNvPr>
          <p:cNvSpPr/>
          <p:nvPr/>
        </p:nvSpPr>
        <p:spPr>
          <a:xfrm>
            <a:off x="4824472" y="3939902"/>
            <a:ext cx="4212024" cy="1045672"/>
          </a:xfrm>
          <a:prstGeom prst="rect">
            <a:avLst/>
          </a:prstGeom>
          <a:solidFill>
            <a:schemeClr val="accent3">
              <a:lumMod val="20000"/>
              <a:lumOff val="80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1" i="0" u="none" strike="noStrike" kern="1200" cap="none" spc="0" normalizeH="0" baseline="0" noProof="0" dirty="0">
                <a:ln>
                  <a:noFill/>
                </a:ln>
                <a:solidFill>
                  <a:srgbClr val="FF0000"/>
                </a:solidFill>
                <a:effectLst/>
                <a:uLnTx/>
                <a:uFillTx/>
                <a:latin typeface="Arial"/>
                <a:ea typeface="+mn-ea"/>
                <a:cs typeface="+mn-cs"/>
              </a:rPr>
              <a:t>Toiminta varmistaa osaamisen kehittymisen</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Palveluntuotantoon ja kehittämistyöhön liittyvän substanssiosaamisen levittäminen (esim. jalkautuvien osaamispartioiden organisointi)</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srgbClr val="FF0000"/>
                </a:solidFill>
                <a:effectLst/>
                <a:uLnTx/>
                <a:uFillTx/>
                <a:latin typeface="Arial"/>
                <a:ea typeface="+mn-ea"/>
                <a:cs typeface="+mn-cs"/>
              </a:rPr>
              <a:t>Suunnittelutyön yhteisen kokonaiskuvan rakentaminen </a:t>
            </a:r>
            <a:r>
              <a:rPr kumimoji="0" lang="fi-FI" sz="700" b="0" i="0" u="none" strike="noStrike" kern="1200" cap="none" spc="0" normalizeH="0" baseline="0" noProof="0" dirty="0">
                <a:ln>
                  <a:noFill/>
                </a:ln>
                <a:solidFill>
                  <a:prstClr val="black"/>
                </a:solidFill>
                <a:effectLst/>
                <a:uLnTx/>
                <a:uFillTx/>
                <a:latin typeface="Arial"/>
                <a:ea typeface="+mn-ea"/>
                <a:cs typeface="+mn-cs"/>
              </a:rPr>
              <a:t>(esim. ohjattu verkostotyöskentely tai hyvin fasilitoitu neuvottelukunta ja tarpeen mukaiset työryhmät)</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Mahdollistaa verkostoitumisen ja oppimisympäristöt, jotka ovat avoimia kaikille toimijoille (ml. yritykset, asiakkaat, yhteistyökumppanit)</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kumimoji="0" lang="fi-FI" sz="700" b="0" i="0" u="none" strike="noStrike" kern="1200" cap="none" spc="0" normalizeH="0" baseline="0" noProof="0" dirty="0">
              <a:ln>
                <a:noFill/>
              </a:ln>
              <a:solidFill>
                <a:prstClr val="black"/>
              </a:solidFill>
              <a:effectLst/>
              <a:uLnTx/>
              <a:uFillTx/>
              <a:latin typeface="Arial"/>
              <a:ea typeface="+mn-ea"/>
              <a:cs typeface="+mn-cs"/>
            </a:endParaRPr>
          </a:p>
        </p:txBody>
      </p:sp>
      <p:sp>
        <p:nvSpPr>
          <p:cNvPr id="8" name="Suorakulmio 7">
            <a:extLst>
              <a:ext uri="{FF2B5EF4-FFF2-40B4-BE49-F238E27FC236}">
                <a16:creationId xmlns:a16="http://schemas.microsoft.com/office/drawing/2014/main" id="{E8A53C43-99C9-4B11-B25E-4CCD17A9D92D}"/>
              </a:ext>
            </a:extLst>
          </p:cNvPr>
          <p:cNvSpPr/>
          <p:nvPr/>
        </p:nvSpPr>
        <p:spPr>
          <a:xfrm>
            <a:off x="87533" y="4000598"/>
            <a:ext cx="4556475" cy="1045672"/>
          </a:xfrm>
          <a:prstGeom prst="rect">
            <a:avLst/>
          </a:prstGeom>
          <a:solidFill>
            <a:schemeClr val="accent3">
              <a:alpha val="50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2" spcCol="0" rtlCol="0" fromWordArt="0" anchor="t"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900" b="0" i="0" u="none" strike="noStrike" kern="1200" cap="none" spc="0" normalizeH="0" baseline="0" noProof="0" dirty="0">
                <a:ln>
                  <a:noFill/>
                </a:ln>
                <a:solidFill>
                  <a:prstClr val="black"/>
                </a:solidFill>
                <a:effectLst/>
                <a:uLnTx/>
                <a:uFillTx/>
                <a:latin typeface="Arial"/>
                <a:ea typeface="+mn-ea"/>
                <a:cs typeface="+mn-cs"/>
              </a:rPr>
              <a:t>Työskentelyllä on koordinoija</a:t>
            </a:r>
            <a:r>
              <a:rPr kumimoji="0" lang="fi-FI" sz="900" b="0" i="0" u="none" strike="noStrike" kern="1200" cap="none" spc="0" normalizeH="0" baseline="0" noProof="0" dirty="0">
                <a:ln>
                  <a:noFill/>
                </a:ln>
                <a:solidFill>
                  <a:srgbClr val="FF0000"/>
                </a:solidFill>
                <a:effectLst/>
                <a:uLnTx/>
                <a:uFillTx/>
                <a:latin typeface="Arial"/>
                <a:ea typeface="+mn-ea"/>
                <a:cs typeface="+mn-cs"/>
              </a:rPr>
              <a:t>, joka tukee toimintaa, viestii avoimesti. Koordinoija on kontaktipiste verkostoille</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900" b="0" i="0" u="none" strike="noStrike" kern="1200" cap="none" spc="0" normalizeH="0" baseline="0" noProof="0" dirty="0">
                <a:ln>
                  <a:noFill/>
                </a:ln>
                <a:solidFill>
                  <a:prstClr val="black"/>
                </a:solidFill>
                <a:effectLst/>
                <a:uLnTx/>
                <a:uFillTx/>
                <a:latin typeface="Arial"/>
                <a:ea typeface="+mn-ea"/>
                <a:cs typeface="+mn-cs"/>
              </a:rPr>
              <a:t>Työskentelyllä on selkeä vuosikello ja </a:t>
            </a:r>
            <a:r>
              <a:rPr kumimoji="0" lang="fi-FI" sz="900" b="0" i="0" u="none" strike="noStrike" kern="1200" cap="none" spc="0" normalizeH="0" baseline="0" noProof="0" dirty="0">
                <a:ln>
                  <a:noFill/>
                </a:ln>
                <a:solidFill>
                  <a:srgbClr val="FF0000"/>
                </a:solidFill>
                <a:effectLst/>
                <a:uLnTx/>
                <a:uFillTx/>
                <a:latin typeface="Arial"/>
                <a:ea typeface="+mn-ea"/>
                <a:cs typeface="+mn-cs"/>
              </a:rPr>
              <a:t>osallistumista helpottava aikataulutus</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900" b="0" i="0" u="none" strike="noStrike" kern="1200" cap="none" spc="0" normalizeH="0" baseline="0" noProof="0" dirty="0">
                <a:ln>
                  <a:noFill/>
                </a:ln>
                <a:solidFill>
                  <a:prstClr val="black"/>
                </a:solidFill>
                <a:effectLst/>
                <a:uLnTx/>
                <a:uFillTx/>
                <a:latin typeface="Arial"/>
                <a:ea typeface="+mn-ea"/>
                <a:cs typeface="+mn-cs"/>
              </a:rPr>
              <a:t>Fasilitoidaan keskusteluja ja työpajoja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900" b="0" i="0" u="none" strike="noStrike" kern="1200" cap="none" spc="0" normalizeH="0" baseline="0" noProof="0" dirty="0">
                <a:ln>
                  <a:noFill/>
                </a:ln>
                <a:solidFill>
                  <a:prstClr val="black"/>
                </a:solidFill>
                <a:effectLst/>
                <a:uLnTx/>
                <a:uFillTx/>
                <a:latin typeface="Arial"/>
                <a:ea typeface="+mn-ea"/>
                <a:cs typeface="+mn-cs"/>
              </a:rPr>
              <a:t>Organisoidaan osaamispartiot tukemaan päätöksentekoa ja palveluntuotantoa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900" b="0" i="0" u="none" strike="noStrike" kern="1200" cap="none" spc="0" normalizeH="0" baseline="0" noProof="0" dirty="0">
                <a:ln>
                  <a:noFill/>
                </a:ln>
                <a:solidFill>
                  <a:srgbClr val="FF0000"/>
                </a:solidFill>
                <a:effectLst/>
                <a:uLnTx/>
                <a:uFillTx/>
                <a:latin typeface="Arial"/>
                <a:ea typeface="+mn-ea"/>
                <a:cs typeface="+mn-cs"/>
              </a:rPr>
              <a:t>Yhteistyön toimivuutta ja vaikuttavuutta arvioidaan ja uudistetaan yhdessä jatkuvasti</a:t>
            </a:r>
          </a:p>
        </p:txBody>
      </p:sp>
      <p:sp>
        <p:nvSpPr>
          <p:cNvPr id="9" name="Tekstiruutu 8">
            <a:extLst>
              <a:ext uri="{FF2B5EF4-FFF2-40B4-BE49-F238E27FC236}">
                <a16:creationId xmlns:a16="http://schemas.microsoft.com/office/drawing/2014/main" id="{E7DACFBE-D75D-4D2F-9812-FEE955C06DC7}"/>
              </a:ext>
            </a:extLst>
          </p:cNvPr>
          <p:cNvSpPr txBox="1"/>
          <p:nvPr/>
        </p:nvSpPr>
        <p:spPr>
          <a:xfrm>
            <a:off x="-5690" y="627534"/>
            <a:ext cx="280831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50" b="1" i="0" u="none" strike="noStrike" kern="1200" cap="none" spc="0" normalizeH="0" baseline="0" noProof="0" dirty="0">
                <a:ln>
                  <a:noFill/>
                </a:ln>
                <a:solidFill>
                  <a:prstClr val="black"/>
                </a:solidFill>
                <a:effectLst/>
                <a:uLnTx/>
                <a:uFillTx/>
                <a:latin typeface="Arial"/>
                <a:ea typeface="+mn-ea"/>
                <a:cs typeface="+mn-cs"/>
              </a:rPr>
              <a:t>Yhteistyön tavoite ja rooli</a:t>
            </a:r>
          </a:p>
        </p:txBody>
      </p:sp>
      <p:sp>
        <p:nvSpPr>
          <p:cNvPr id="10" name="Tekstiruutu 9">
            <a:extLst>
              <a:ext uri="{FF2B5EF4-FFF2-40B4-BE49-F238E27FC236}">
                <a16:creationId xmlns:a16="http://schemas.microsoft.com/office/drawing/2014/main" id="{9048218B-E42D-461A-97B0-F71E6D63F1D1}"/>
              </a:ext>
            </a:extLst>
          </p:cNvPr>
          <p:cNvSpPr txBox="1"/>
          <p:nvPr/>
        </p:nvSpPr>
        <p:spPr>
          <a:xfrm>
            <a:off x="2442582" y="627534"/>
            <a:ext cx="280831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50" b="1" i="0" u="none" strike="noStrike" kern="1200" cap="none" spc="0" normalizeH="0" baseline="0" noProof="0" dirty="0">
                <a:ln>
                  <a:noFill/>
                </a:ln>
                <a:solidFill>
                  <a:prstClr val="black"/>
                </a:solidFill>
                <a:effectLst/>
                <a:uLnTx/>
                <a:uFillTx/>
                <a:latin typeface="Arial"/>
                <a:ea typeface="+mn-ea"/>
                <a:cs typeface="+mn-cs"/>
              </a:rPr>
              <a:t>Yhteistyön tuotokset</a:t>
            </a:r>
          </a:p>
        </p:txBody>
      </p:sp>
      <p:sp>
        <p:nvSpPr>
          <p:cNvPr id="11" name="Tekstiruutu 10">
            <a:extLst>
              <a:ext uri="{FF2B5EF4-FFF2-40B4-BE49-F238E27FC236}">
                <a16:creationId xmlns:a16="http://schemas.microsoft.com/office/drawing/2014/main" id="{5C30CB3A-3B5D-4845-AE6C-52E56FB088C1}"/>
              </a:ext>
            </a:extLst>
          </p:cNvPr>
          <p:cNvSpPr txBox="1"/>
          <p:nvPr/>
        </p:nvSpPr>
        <p:spPr>
          <a:xfrm>
            <a:off x="4788024" y="627534"/>
            <a:ext cx="280831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50" b="1" i="0" u="none" strike="noStrike" kern="1200" cap="none" spc="0" normalizeH="0" baseline="0" noProof="0" dirty="0">
                <a:ln>
                  <a:noFill/>
                </a:ln>
                <a:solidFill>
                  <a:prstClr val="black"/>
                </a:solidFill>
                <a:effectLst/>
                <a:uLnTx/>
                <a:uFillTx/>
                <a:latin typeface="Arial"/>
                <a:ea typeface="+mn-ea"/>
                <a:cs typeface="+mn-cs"/>
              </a:rPr>
              <a:t>Yhteistyön välineet ja toimintatavat</a:t>
            </a:r>
          </a:p>
        </p:txBody>
      </p:sp>
      <p:sp>
        <p:nvSpPr>
          <p:cNvPr id="12" name="Tekstiruutu 11">
            <a:extLst>
              <a:ext uri="{FF2B5EF4-FFF2-40B4-BE49-F238E27FC236}">
                <a16:creationId xmlns:a16="http://schemas.microsoft.com/office/drawing/2014/main" id="{F4A10914-83C8-48E7-A454-9EBBDA07A654}"/>
              </a:ext>
            </a:extLst>
          </p:cNvPr>
          <p:cNvSpPr txBox="1"/>
          <p:nvPr/>
        </p:nvSpPr>
        <p:spPr>
          <a:xfrm>
            <a:off x="56044" y="3765063"/>
            <a:ext cx="4824536"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50" b="1" i="0" u="none" strike="noStrike" kern="1200" cap="none" spc="0" normalizeH="0" baseline="0" noProof="0" dirty="0">
                <a:ln>
                  <a:noFill/>
                </a:ln>
                <a:solidFill>
                  <a:prstClr val="black"/>
                </a:solidFill>
                <a:effectLst/>
                <a:uLnTx/>
                <a:uFillTx/>
                <a:latin typeface="Arial"/>
                <a:ea typeface="+mn-ea"/>
                <a:cs typeface="+mn-cs"/>
              </a:rPr>
              <a:t>Yhteistyön koordinointi, arviointi ja kehittäminen</a:t>
            </a:r>
          </a:p>
        </p:txBody>
      </p:sp>
      <p:sp>
        <p:nvSpPr>
          <p:cNvPr id="13" name="Suorakulmio 12">
            <a:extLst>
              <a:ext uri="{FF2B5EF4-FFF2-40B4-BE49-F238E27FC236}">
                <a16:creationId xmlns:a16="http://schemas.microsoft.com/office/drawing/2014/main" id="{2A5DDC82-B3B1-43B9-8871-9B173E93B70B}"/>
              </a:ext>
            </a:extLst>
          </p:cNvPr>
          <p:cNvSpPr/>
          <p:nvPr/>
        </p:nvSpPr>
        <p:spPr>
          <a:xfrm>
            <a:off x="4824471" y="859925"/>
            <a:ext cx="2129418" cy="3008490"/>
          </a:xfrm>
          <a:prstGeom prst="rect">
            <a:avLst/>
          </a:prstGeom>
          <a:solidFill>
            <a:schemeClr val="accent3">
              <a:lumMod val="20000"/>
              <a:lumOff val="80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1" i="0" u="none" strike="noStrike" kern="1200" cap="none" spc="0" normalizeH="0" baseline="0" noProof="0" dirty="0">
                <a:ln>
                  <a:noFill/>
                </a:ln>
                <a:solidFill>
                  <a:prstClr val="black"/>
                </a:solidFill>
                <a:effectLst/>
                <a:uLnTx/>
                <a:uFillTx/>
                <a:latin typeface="Arial"/>
                <a:ea typeface="+mn-ea"/>
                <a:cs typeface="+mn-cs"/>
              </a:rPr>
              <a:t>Yhteistyön vahvistaminen toiminnan suunnittelu- ja toteutusprosessin eri vaiheissa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Jatkuva yhteinen visio- ja tavoitesuunnitteluprosessi, jossa muodostetaan yhteisiä painotuksia </a:t>
            </a:r>
            <a:r>
              <a:rPr kumimoji="0" lang="fi-FI" sz="700" b="0" i="0" u="none" strike="noStrike" kern="1200" cap="none" spc="0" normalizeH="0" baseline="0" noProof="0" dirty="0">
                <a:ln>
                  <a:noFill/>
                </a:ln>
                <a:solidFill>
                  <a:schemeClr val="accent6"/>
                </a:solidFill>
                <a:effectLst/>
                <a:uLnTx/>
                <a:uFillTx/>
                <a:latin typeface="Arial"/>
                <a:ea typeface="+mn-ea"/>
                <a:cs typeface="+mn-cs"/>
              </a:rPr>
              <a:t>ja tehdään keskinäistä työnjakoa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Yhteinen vuosikello (hallitusohjelman, </a:t>
            </a:r>
            <a:r>
              <a:rPr kumimoji="0" lang="fi-FI" sz="700" b="0" i="0" u="none" strike="noStrike" kern="1200" cap="none" spc="0" normalizeH="0" baseline="0" noProof="0" dirty="0" err="1">
                <a:ln>
                  <a:noFill/>
                </a:ln>
                <a:solidFill>
                  <a:prstClr val="black"/>
                </a:solidFill>
                <a:effectLst/>
                <a:uLnTx/>
                <a:uFillTx/>
                <a:latin typeface="Arial"/>
                <a:ea typeface="+mn-ea"/>
                <a:cs typeface="+mn-cs"/>
              </a:rPr>
              <a:t>tts</a:t>
            </a:r>
            <a:r>
              <a:rPr kumimoji="0" lang="fi-FI" sz="700" b="0" i="0" u="none" strike="noStrike" kern="1200" cap="none" spc="0" normalizeH="0" baseline="0" noProof="0" dirty="0">
                <a:ln>
                  <a:noFill/>
                </a:ln>
                <a:solidFill>
                  <a:prstClr val="black"/>
                </a:solidFill>
                <a:effectLst/>
                <a:uLnTx/>
                <a:uFillTx/>
                <a:latin typeface="Arial"/>
                <a:ea typeface="+mn-ea"/>
                <a:cs typeface="+mn-cs"/>
              </a:rPr>
              <a:t>, toimialojen ja yhteistyöryhmien vuosikellojen yhteensovittaminen)</a:t>
            </a:r>
          </a:p>
          <a:p>
            <a:pPr marL="171450" indent="-171450">
              <a:spcAft>
                <a:spcPts val="300"/>
              </a:spcAft>
              <a:buFont typeface="Arial" panose="020B0604020202020204" pitchFamily="34" charset="0"/>
              <a:buChar char="•"/>
            </a:pPr>
            <a:r>
              <a:rPr lang="fi-FI" sz="700" dirty="0">
                <a:solidFill>
                  <a:srgbClr val="FF0000"/>
                </a:solidFill>
              </a:rPr>
              <a:t>Syötteiden kerääminen uusista ratkaisuista ja toteutustavoista innovaatioiden pohjaksi</a:t>
            </a:r>
          </a:p>
          <a:p>
            <a:pPr marL="171450" indent="-171450">
              <a:spcAft>
                <a:spcPts val="300"/>
              </a:spcAft>
              <a:buFont typeface="Arial" panose="020B0604020202020204" pitchFamily="34" charset="0"/>
              <a:buChar char="•"/>
            </a:pPr>
            <a:r>
              <a:rPr lang="fi-FI" sz="700" dirty="0">
                <a:solidFill>
                  <a:prstClr val="black"/>
                </a:solidFill>
              </a:rPr>
              <a:t>Hankkeiden ja kehittämisohjelmien kokonaisohjaus fasilitoidusti. </a:t>
            </a:r>
            <a:r>
              <a:rPr kumimoji="0" lang="fi-FI" sz="700" b="0" i="0" u="none" strike="noStrike" kern="1200" cap="none" spc="0" normalizeH="0" baseline="0" noProof="0" dirty="0">
                <a:ln>
                  <a:noFill/>
                </a:ln>
                <a:solidFill>
                  <a:prstClr val="black"/>
                </a:solidFill>
                <a:effectLst/>
                <a:uLnTx/>
                <a:uFillTx/>
                <a:latin typeface="Arial"/>
                <a:ea typeface="+mn-ea"/>
                <a:cs typeface="+mn-cs"/>
              </a:rPr>
              <a:t>Vaikka jokainen vastaakin omasta kehittämistyöstään, hankkeiden kokonaisohjaukseen osallistuminen voisi olla edellytys hankerahoituksen saamiselle</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Hankkeiden ja kehittyvän palvelutoiminnan kustannusvaikutusten ennakointi ja seuranta yhdessä</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Vaikuttavuuden arvioinnin perusteiden tuottaminen</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fi-FI" sz="800" b="1" dirty="0">
                <a:solidFill>
                  <a:srgbClr val="FF0000"/>
                </a:solidFill>
                <a:latin typeface="Arial"/>
              </a:rPr>
              <a:t>Riittävä valtion rahoitus toimintaan</a:t>
            </a:r>
            <a:endParaRPr kumimoji="0" lang="fi-FI" sz="700" b="1" i="0" u="none" strike="noStrike" kern="1200" cap="none" spc="0" normalizeH="0" baseline="0" noProof="0" dirty="0">
              <a:ln>
                <a:noFill/>
              </a:ln>
              <a:solidFill>
                <a:srgbClr val="FF0000"/>
              </a:solidFill>
              <a:effectLst/>
              <a:uLnTx/>
              <a:uFillTx/>
              <a:latin typeface="Arial"/>
            </a:endParaRPr>
          </a:p>
        </p:txBody>
      </p:sp>
      <p:sp>
        <p:nvSpPr>
          <p:cNvPr id="14" name="Suorakulmio 13">
            <a:extLst>
              <a:ext uri="{FF2B5EF4-FFF2-40B4-BE49-F238E27FC236}">
                <a16:creationId xmlns:a16="http://schemas.microsoft.com/office/drawing/2014/main" id="{FC36E6E5-8C75-46D0-B237-77C24918E472}"/>
              </a:ext>
            </a:extLst>
          </p:cNvPr>
          <p:cNvSpPr/>
          <p:nvPr/>
        </p:nvSpPr>
        <p:spPr>
          <a:xfrm>
            <a:off x="7027524" y="856308"/>
            <a:ext cx="2008972" cy="3008491"/>
          </a:xfrm>
          <a:prstGeom prst="rect">
            <a:avLst/>
          </a:prstGeom>
          <a:solidFill>
            <a:schemeClr val="accent3">
              <a:lumMod val="20000"/>
              <a:lumOff val="80000"/>
            </a:schemeClr>
          </a:solidFill>
          <a:ln w="3175">
            <a:solidFill>
              <a:schemeClr val="tx1"/>
            </a:solid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fi-FI" sz="800" b="1" i="0" u="none" strike="noStrike" kern="1200" cap="none" spc="0" normalizeH="0" baseline="0" noProof="0" dirty="0">
                <a:ln>
                  <a:noFill/>
                </a:ln>
                <a:solidFill>
                  <a:prstClr val="black"/>
                </a:solidFill>
                <a:effectLst/>
                <a:uLnTx/>
                <a:uFillTx/>
                <a:latin typeface="Arial"/>
                <a:ea typeface="+mn-ea"/>
                <a:cs typeface="+mn-cs"/>
              </a:rPr>
              <a:t>Toiminta on siiloja purkavaa </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Toimialojen ja virastojen välisen yhteistyön rakentaminen tietoalueiden, ilmiöiden, palveluekosysteemien ja asiakastarpeiden mukaisesti. </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Tehtävänä tuoda kaikkien toimijoiden näkökulmat yhteen varmistaen, että mukana yhteistyössä ovat valtionhallinnon toimijat, kunnat ja aluetoimijat sekä julkinen hallinto kokonaisuutena</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Eri tasoilla (GOV, KA, </a:t>
            </a:r>
            <a:r>
              <a:rPr kumimoji="0" lang="fi-FI" sz="700" b="0" i="0" u="none" strike="noStrike" kern="1200" cap="none" spc="0" normalizeH="0" baseline="0" noProof="0" dirty="0" err="1">
                <a:ln>
                  <a:noFill/>
                </a:ln>
                <a:solidFill>
                  <a:prstClr val="black"/>
                </a:solidFill>
                <a:effectLst/>
                <a:uLnTx/>
                <a:uFillTx/>
                <a:latin typeface="Arial"/>
                <a:ea typeface="+mn-ea"/>
                <a:cs typeface="+mn-cs"/>
              </a:rPr>
              <a:t>titu</a:t>
            </a:r>
            <a:r>
              <a:rPr kumimoji="0" lang="fi-FI" sz="700" b="0" i="0" u="none" strike="noStrike" kern="1200" cap="none" spc="0" normalizeH="0" baseline="0" noProof="0" dirty="0">
                <a:ln>
                  <a:noFill/>
                </a:ln>
                <a:solidFill>
                  <a:prstClr val="black"/>
                </a:solidFill>
                <a:effectLst/>
                <a:uLnTx/>
                <a:uFillTx/>
                <a:latin typeface="Arial"/>
                <a:ea typeface="+mn-ea"/>
                <a:cs typeface="+mn-cs"/>
              </a:rPr>
              <a:t>, kehittäminen, palvelutoiminta) toimivien asetettujen yhteistyöryhmien keskinäisen yhteistyön vahvistaminen (toiminnan kerroksellisuus)</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Valmistelutyö tietoalueiden, ilmiöiden, palveluekosysteemien ja asiakastarpeiden mukaisissa asiantuntijaryhmissä</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Valmistelutyön tuotokset viedään kokoavaan käsittelyyn</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fi-FI" sz="700" b="0" i="0" u="none" strike="noStrike" kern="1200" cap="none" spc="0" normalizeH="0" baseline="0" noProof="0" dirty="0">
                <a:ln>
                  <a:noFill/>
                </a:ln>
                <a:solidFill>
                  <a:prstClr val="black"/>
                </a:solidFill>
                <a:effectLst/>
                <a:uLnTx/>
                <a:uFillTx/>
                <a:latin typeface="Arial"/>
                <a:ea typeface="+mn-ea"/>
                <a:cs typeface="+mn-cs"/>
              </a:rPr>
              <a:t>Osallistuu hallitusohjelman valmisteluun ja toteutukseen jatkuvasti</a:t>
            </a:r>
          </a:p>
        </p:txBody>
      </p:sp>
    </p:spTree>
    <p:extLst>
      <p:ext uri="{BB962C8B-B14F-4D97-AF65-F5344CB8AC3E}">
        <p14:creationId xmlns:p14="http://schemas.microsoft.com/office/powerpoint/2010/main" val="2166404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89824" y="37366"/>
            <a:ext cx="7380376" cy="590168"/>
          </a:xfrm>
        </p:spPr>
        <p:txBody>
          <a:bodyPr>
            <a:normAutofit/>
          </a:bodyPr>
          <a:lstStyle/>
          <a:p>
            <a:r>
              <a:rPr lang="fi-FI" dirty="0"/>
              <a:t>Tiedonhallinnan yhteistyön järjestäminen (7 §)</a:t>
            </a:r>
            <a:endParaRPr lang="fi-FI" dirty="0">
              <a:solidFill>
                <a:srgbClr val="FF0000"/>
              </a:solidFill>
            </a:endParaRPr>
          </a:p>
        </p:txBody>
      </p:sp>
      <p:sp>
        <p:nvSpPr>
          <p:cNvPr id="3" name="Sisällön paikkamerkki 2"/>
          <p:cNvSpPr>
            <a:spLocks noGrp="1"/>
          </p:cNvSpPr>
          <p:nvPr>
            <p:ph idx="1"/>
          </p:nvPr>
        </p:nvSpPr>
        <p:spPr>
          <a:xfrm>
            <a:off x="395536" y="771550"/>
            <a:ext cx="8100456" cy="4248472"/>
          </a:xfrm>
        </p:spPr>
        <p:txBody>
          <a:bodyPr>
            <a:normAutofit/>
          </a:bodyPr>
          <a:lstStyle/>
          <a:p>
            <a:pPr>
              <a:spcAft>
                <a:spcPts val="600"/>
              </a:spcAft>
            </a:pPr>
            <a:r>
              <a:rPr lang="fi-FI" dirty="0"/>
              <a:t>VM:n tehtävänä huolehtia, että julkisen hallinnon tiedonhallintaa sekä tietoja viestintäteknisten palvelujen tuottamista koskevan yhteistyön koordinointia varten on järjestetty </a:t>
            </a:r>
            <a:r>
              <a:rPr lang="fi-FI" b="1" dirty="0"/>
              <a:t>valtion virastoissa ja laitoksissa toimivien viranomaisten sekä kuntien viranomaisten yhteistyötavat ja –menettelyt</a:t>
            </a:r>
          </a:p>
          <a:p>
            <a:pPr>
              <a:spcBef>
                <a:spcPts val="600"/>
              </a:spcBef>
              <a:spcAft>
                <a:spcPts val="600"/>
              </a:spcAft>
            </a:pPr>
            <a:r>
              <a:rPr lang="fi-FI" dirty="0"/>
              <a:t>Yhteistyön tarkoituksena on:</a:t>
            </a:r>
          </a:p>
          <a:p>
            <a:pPr lvl="1">
              <a:spcAft>
                <a:spcPts val="600"/>
              </a:spcAft>
            </a:pPr>
            <a:r>
              <a:rPr lang="fi-FI" dirty="0"/>
              <a:t>Edistää tiedonhallintalain tarkoitusten toteuttamista </a:t>
            </a:r>
          </a:p>
          <a:p>
            <a:pPr lvl="1">
              <a:spcAft>
                <a:spcPts val="600"/>
              </a:spcAft>
            </a:pPr>
            <a:r>
              <a:rPr lang="fi-FI" dirty="0"/>
              <a:t>Julkisen hallinnon toimintatapojen ja palvelujen tuotantotapojen kehittämistä tietovarantoja sekä tieto- ja viestintätekniikkaa hyödyntämällä</a:t>
            </a:r>
          </a:p>
          <a:p>
            <a:pPr>
              <a:spcAft>
                <a:spcPts val="600"/>
              </a:spcAft>
            </a:pPr>
            <a:r>
              <a:rPr lang="fi-FI" dirty="0"/>
              <a:t>Yhteistyössä seurataan julkisen hallinnon tiedonhallinnan ja tieto- ja viestintäteknisten palvelujen kehittymistä, muutoksia ja vaikutuksia</a:t>
            </a:r>
          </a:p>
          <a:p>
            <a:pPr>
              <a:spcAft>
                <a:spcPts val="600"/>
              </a:spcAft>
            </a:pPr>
            <a:endParaRPr lang="fi-FI"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D72BAF-8CDA-4878-B74D-CAA2BE485765}" type="slidenum">
              <a:rPr kumimoji="0" lang="fi-FI" sz="800" b="0" i="0" u="none" strike="noStrike" kern="1200" cap="none" spc="0" normalizeH="0" baseline="0" noProof="0" smtClean="0">
                <a:ln>
                  <a:noFill/>
                </a:ln>
                <a:solidFill>
                  <a:srgbClr val="304E88"/>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i-FI" sz="800" b="0" i="0" u="none" strike="noStrike" kern="1200" cap="none" spc="0" normalizeH="0" baseline="0" noProof="0">
              <a:ln>
                <a:noFill/>
              </a:ln>
              <a:solidFill>
                <a:srgbClr val="304E88"/>
              </a:solidFill>
              <a:effectLst/>
              <a:uLnTx/>
              <a:uFillTx/>
              <a:latin typeface="Arial"/>
              <a:ea typeface="+mn-ea"/>
              <a:cs typeface="+mn-cs"/>
            </a:endParaRPr>
          </a:p>
        </p:txBody>
      </p:sp>
    </p:spTree>
    <p:extLst>
      <p:ext uri="{BB962C8B-B14F-4D97-AF65-F5344CB8AC3E}">
        <p14:creationId xmlns:p14="http://schemas.microsoft.com/office/powerpoint/2010/main" val="3110305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78A8AC-20D4-4C75-8302-ECA296804134}"/>
              </a:ext>
            </a:extLst>
          </p:cNvPr>
          <p:cNvSpPr>
            <a:spLocks noGrp="1"/>
          </p:cNvSpPr>
          <p:nvPr>
            <p:ph type="title"/>
          </p:nvPr>
        </p:nvSpPr>
        <p:spPr/>
        <p:txBody>
          <a:bodyPr>
            <a:noAutofit/>
          </a:bodyPr>
          <a:lstStyle/>
          <a:p>
            <a:r>
              <a:rPr lang="fi-FI" sz="2400" dirty="0"/>
              <a:t>Pöytä 3 </a:t>
            </a:r>
            <a:r>
              <a:rPr lang="fi-FI" sz="2400" dirty="0" err="1"/>
              <a:t>tehtäväksianto</a:t>
            </a:r>
            <a:r>
              <a:rPr lang="fi-FI" sz="2400" dirty="0"/>
              <a:t>: Kokonaiskuvan sisällön täsmentäminen (</a:t>
            </a:r>
            <a:r>
              <a:rPr lang="fi-FI" sz="2400" dirty="0" err="1"/>
              <a:t>Gov</a:t>
            </a:r>
            <a:r>
              <a:rPr lang="fi-FI" sz="2400" dirty="0"/>
              <a:t>, Ka, </a:t>
            </a:r>
            <a:r>
              <a:rPr lang="fi-FI" sz="2400" dirty="0" err="1"/>
              <a:t>Titu</a:t>
            </a:r>
            <a:r>
              <a:rPr lang="fi-FI" sz="2400" dirty="0"/>
              <a:t>)</a:t>
            </a:r>
          </a:p>
        </p:txBody>
      </p:sp>
      <p:sp>
        <p:nvSpPr>
          <p:cNvPr id="5" name="Sisällön paikkamerkki 4">
            <a:extLst>
              <a:ext uri="{FF2B5EF4-FFF2-40B4-BE49-F238E27FC236}">
                <a16:creationId xmlns:a16="http://schemas.microsoft.com/office/drawing/2014/main" id="{F8186080-EE24-4709-BF6B-DE290883EAF2}"/>
              </a:ext>
            </a:extLst>
          </p:cNvPr>
          <p:cNvSpPr>
            <a:spLocks noGrp="1"/>
          </p:cNvSpPr>
          <p:nvPr>
            <p:ph idx="1"/>
          </p:nvPr>
        </p:nvSpPr>
        <p:spPr/>
        <p:txBody>
          <a:bodyPr/>
          <a:lstStyle/>
          <a:p>
            <a:r>
              <a:rPr lang="fi-FI" dirty="0"/>
              <a:t>Mitä tarkoitetaan ”kokonaiskuvalla”, ”tilannekuvalla” tai ”tavoitetilalla” käytännössä?</a:t>
            </a:r>
          </a:p>
          <a:p>
            <a:r>
              <a:rPr lang="fi-FI" dirty="0"/>
              <a:t>Mitä tämä tarkoittaa yhteistyöryhmän tuotoksena?</a:t>
            </a:r>
          </a:p>
          <a:p>
            <a:r>
              <a:rPr lang="fi-FI" dirty="0"/>
              <a:t>Miten tämä kokonaiskuva tulisi sanoittaa säädöstekstissä tai muutoin ohjeistuksena tulevalle yhteistyöryhmälle?</a:t>
            </a:r>
          </a:p>
        </p:txBody>
      </p:sp>
      <p:sp>
        <p:nvSpPr>
          <p:cNvPr id="4" name="Dian numeron paikkamerkki 3">
            <a:extLst>
              <a:ext uri="{FF2B5EF4-FFF2-40B4-BE49-F238E27FC236}">
                <a16:creationId xmlns:a16="http://schemas.microsoft.com/office/drawing/2014/main" id="{8ECEF626-0314-4EFC-A125-C84CFFD2FF02}"/>
              </a:ext>
            </a:extLst>
          </p:cNvPr>
          <p:cNvSpPr>
            <a:spLocks noGrp="1"/>
          </p:cNvSpPr>
          <p:nvPr>
            <p:ph type="sldNum" sz="quarter" idx="12"/>
          </p:nvPr>
        </p:nvSpPr>
        <p:spPr/>
        <p:txBody>
          <a:bodyPr/>
          <a:lstStyle/>
          <a:p>
            <a:fld id="{52D72BAF-8CDA-4878-B74D-CAA2BE485765}" type="slidenum">
              <a:rPr lang="fi-FI" smtClean="0"/>
              <a:t>50</a:t>
            </a:fld>
            <a:endParaRPr lang="fi-FI"/>
          </a:p>
        </p:txBody>
      </p:sp>
    </p:spTree>
    <p:extLst>
      <p:ext uri="{BB962C8B-B14F-4D97-AF65-F5344CB8AC3E}">
        <p14:creationId xmlns:p14="http://schemas.microsoft.com/office/powerpoint/2010/main" val="24407887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F19C24-8596-4F0C-ADC2-A8869945F024}"/>
              </a:ext>
            </a:extLst>
          </p:cNvPr>
          <p:cNvSpPr>
            <a:spLocks noGrp="1"/>
          </p:cNvSpPr>
          <p:nvPr>
            <p:ph type="title"/>
          </p:nvPr>
        </p:nvSpPr>
        <p:spPr>
          <a:xfrm>
            <a:off x="323528" y="25693"/>
            <a:ext cx="7380376" cy="673849"/>
          </a:xfrm>
        </p:spPr>
        <p:txBody>
          <a:bodyPr/>
          <a:lstStyle/>
          <a:p>
            <a:r>
              <a:rPr lang="fi-FI" dirty="0">
                <a:solidFill>
                  <a:srgbClr val="FF0000"/>
                </a:solidFill>
              </a:rPr>
              <a:t>Pöytä 3: Työskentelyn kommentit/tuotokset (1/2)</a:t>
            </a:r>
          </a:p>
        </p:txBody>
      </p:sp>
      <p:sp>
        <p:nvSpPr>
          <p:cNvPr id="3" name="Sisällön paikkamerkki 2">
            <a:extLst>
              <a:ext uri="{FF2B5EF4-FFF2-40B4-BE49-F238E27FC236}">
                <a16:creationId xmlns:a16="http://schemas.microsoft.com/office/drawing/2014/main" id="{D4E0C47E-3312-42A1-9424-D2E764FC5342}"/>
              </a:ext>
            </a:extLst>
          </p:cNvPr>
          <p:cNvSpPr>
            <a:spLocks noGrp="1"/>
          </p:cNvSpPr>
          <p:nvPr>
            <p:ph idx="1"/>
          </p:nvPr>
        </p:nvSpPr>
        <p:spPr>
          <a:xfrm>
            <a:off x="323528" y="699543"/>
            <a:ext cx="8424936" cy="4134924"/>
          </a:xfrm>
        </p:spPr>
        <p:txBody>
          <a:bodyPr>
            <a:normAutofit fontScale="85000" lnSpcReduction="20000"/>
          </a:bodyPr>
          <a:lstStyle/>
          <a:p>
            <a:pPr lvl="0"/>
            <a:r>
              <a:rPr lang="fi-FI" dirty="0"/>
              <a:t>Tarvitaan selkeä tehtävä. Kun tehtävä on selvillä, niin tällöin voidaan määritellä se osaaminen, mitä ryhmän työskentelyyn tarvitaan.</a:t>
            </a:r>
          </a:p>
          <a:p>
            <a:pPr lvl="0"/>
            <a:r>
              <a:rPr lang="fi-FI" dirty="0"/>
              <a:t>Kokonaiskuva sisältää: tiedon mitä muut tekevät ja kehittävät ja missä ollaan tiedon luomisen ja soveltamisen saralla (tilannekuva), minkälaiseen tilanteeseen pyritään (tavoitetila) ja miten tavoitetila saavutetaan (mitä pitää tehdä).</a:t>
            </a:r>
          </a:p>
          <a:p>
            <a:pPr lvl="0"/>
            <a:r>
              <a:rPr lang="fi-FI" dirty="0"/>
              <a:t>Kokonaiskuvaan kuuluu myös ymmärrys siitä, miten päätökset vaikuttavat systeemiin kokonaisuudessa. Tilannekuva on puolestaan </a:t>
            </a:r>
            <a:r>
              <a:rPr lang="fi-FI" dirty="0" err="1"/>
              <a:t>snapshot</a:t>
            </a:r>
            <a:r>
              <a:rPr lang="fi-FI" dirty="0"/>
              <a:t> nykytilasta.</a:t>
            </a:r>
          </a:p>
          <a:p>
            <a:pPr lvl="0"/>
            <a:r>
              <a:rPr lang="fi-FI" dirty="0"/>
              <a:t>Tuotoksia ja tehtäviä pohtiessa on erityisen hankalaa se, ettei tiedonhallintalautakunnalla ja yhteistyöryhmällä/-ryhmillä ole selkeää rajapintaa.</a:t>
            </a:r>
          </a:p>
          <a:p>
            <a:pPr lvl="0"/>
            <a:r>
              <a:rPr lang="fi-FI" dirty="0"/>
              <a:t>Nämä aihealueet näyttävät olevan ainakin sellaisia, jotka jäävät tiedonhallintalautakunnan ulkopuolelle: Tietosuoja, tietoturva ja julkisuus/avoimuus</a:t>
            </a:r>
          </a:p>
          <a:p>
            <a:pPr lvl="0"/>
            <a:r>
              <a:rPr lang="fi-FI" dirty="0"/>
              <a:t>Tuotoksena voisi olla esimerkiksi arkkitehtuurikuvaus. Tämän pitäisi toteutua myös makrotasolla, siten että järjestelmiä olisi kuvattu siten, että muut voivat hyödyntää järjestelmässä olevia tietoja. Ensimmäisenä tuotoksena tulee kuitenkin määritellä tilannekuva, jossa olisi määritelty kokonaisarkkitehtuuri, tietoturva- ja tietosuoja-asiat ja miten tiedonhallintaa on rahoitettu ja mitä on viime vuosina tehty.</a:t>
            </a:r>
          </a:p>
        </p:txBody>
      </p:sp>
      <p:sp>
        <p:nvSpPr>
          <p:cNvPr id="4" name="Dian numeron paikkamerkki 3">
            <a:extLst>
              <a:ext uri="{FF2B5EF4-FFF2-40B4-BE49-F238E27FC236}">
                <a16:creationId xmlns:a16="http://schemas.microsoft.com/office/drawing/2014/main" id="{4C3AC655-E0D2-46A3-B859-4D59DEBBF6AC}"/>
              </a:ext>
            </a:extLst>
          </p:cNvPr>
          <p:cNvSpPr>
            <a:spLocks noGrp="1"/>
          </p:cNvSpPr>
          <p:nvPr>
            <p:ph type="sldNum" sz="quarter" idx="12"/>
          </p:nvPr>
        </p:nvSpPr>
        <p:spPr/>
        <p:txBody>
          <a:bodyPr/>
          <a:lstStyle/>
          <a:p>
            <a:fld id="{52D72BAF-8CDA-4878-B74D-CAA2BE485765}" type="slidenum">
              <a:rPr lang="fi-FI" smtClean="0"/>
              <a:t>51</a:t>
            </a:fld>
            <a:endParaRPr lang="fi-FI"/>
          </a:p>
        </p:txBody>
      </p:sp>
    </p:spTree>
    <p:extLst>
      <p:ext uri="{BB962C8B-B14F-4D97-AF65-F5344CB8AC3E}">
        <p14:creationId xmlns:p14="http://schemas.microsoft.com/office/powerpoint/2010/main" val="32022666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F19C24-8596-4F0C-ADC2-A8869945F024}"/>
              </a:ext>
            </a:extLst>
          </p:cNvPr>
          <p:cNvSpPr>
            <a:spLocks noGrp="1"/>
          </p:cNvSpPr>
          <p:nvPr>
            <p:ph type="title"/>
          </p:nvPr>
        </p:nvSpPr>
        <p:spPr>
          <a:xfrm>
            <a:off x="323528" y="25693"/>
            <a:ext cx="7380376" cy="673849"/>
          </a:xfrm>
        </p:spPr>
        <p:txBody>
          <a:bodyPr/>
          <a:lstStyle/>
          <a:p>
            <a:r>
              <a:rPr lang="fi-FI" dirty="0">
                <a:solidFill>
                  <a:srgbClr val="FF0000"/>
                </a:solidFill>
              </a:rPr>
              <a:t>Pöytä 3: Työskentelyn kommentit/tuotokset (2/2)</a:t>
            </a:r>
          </a:p>
        </p:txBody>
      </p:sp>
      <p:sp>
        <p:nvSpPr>
          <p:cNvPr id="3" name="Sisällön paikkamerkki 2">
            <a:extLst>
              <a:ext uri="{FF2B5EF4-FFF2-40B4-BE49-F238E27FC236}">
                <a16:creationId xmlns:a16="http://schemas.microsoft.com/office/drawing/2014/main" id="{D4E0C47E-3312-42A1-9424-D2E764FC5342}"/>
              </a:ext>
            </a:extLst>
          </p:cNvPr>
          <p:cNvSpPr>
            <a:spLocks noGrp="1"/>
          </p:cNvSpPr>
          <p:nvPr>
            <p:ph idx="1"/>
          </p:nvPr>
        </p:nvSpPr>
        <p:spPr>
          <a:xfrm>
            <a:off x="323528" y="699543"/>
            <a:ext cx="8424936" cy="4134924"/>
          </a:xfrm>
        </p:spPr>
        <p:txBody>
          <a:bodyPr>
            <a:normAutofit/>
          </a:bodyPr>
          <a:lstStyle/>
          <a:p>
            <a:pPr lvl="0"/>
            <a:r>
              <a:rPr lang="fi-FI" dirty="0"/>
              <a:t>Ryhmän tehtävänä voisi olla esim. asettaa kuvauksien vaatimustason. Pitää myös määritellä miten kuvaukset tulee tehtyä nk. notaatio. Asettaa standardit. Luo kokonaiskuvanäkymät siitä, mihin ollaan menossa.</a:t>
            </a:r>
          </a:p>
          <a:p>
            <a:pPr lvl="0"/>
            <a:r>
              <a:rPr lang="fi-FI" dirty="0"/>
              <a:t>VM:n päätettävissä on asetetaanko yhteistyöryhmä asetuksella vai pelkästään asettamispäätöksellä. Toisin sanoen VM:llä on erittäin laaja päätäntävalta siitä, kuinka se järjestää yhteistyön.</a:t>
            </a:r>
          </a:p>
          <a:p>
            <a:pPr lvl="0"/>
            <a:r>
              <a:rPr lang="fi-FI" dirty="0"/>
              <a:t>Mistä tiedot saadaan?</a:t>
            </a:r>
          </a:p>
          <a:p>
            <a:pPr lvl="1"/>
            <a:r>
              <a:rPr lang="fi-FI" dirty="0"/>
              <a:t>Perustietovarannot</a:t>
            </a:r>
          </a:p>
          <a:p>
            <a:pPr lvl="1"/>
            <a:r>
              <a:rPr lang="fi-FI" dirty="0"/>
              <a:t>Pitäisi olla kuvattuna ja löydettävissä</a:t>
            </a:r>
          </a:p>
          <a:p>
            <a:pPr lvl="1"/>
            <a:r>
              <a:rPr lang="fi-FI" dirty="0"/>
              <a:t>Kaikille samat, henkilö- ja asiakastiedot pidettävä erikseen</a:t>
            </a:r>
          </a:p>
          <a:p>
            <a:pPr lvl="1"/>
            <a:r>
              <a:rPr lang="fi-FI" dirty="0"/>
              <a:t>Ontologiat kuntoon, yhteiset koodistot</a:t>
            </a:r>
          </a:p>
        </p:txBody>
      </p:sp>
      <p:sp>
        <p:nvSpPr>
          <p:cNvPr id="4" name="Dian numeron paikkamerkki 3">
            <a:extLst>
              <a:ext uri="{FF2B5EF4-FFF2-40B4-BE49-F238E27FC236}">
                <a16:creationId xmlns:a16="http://schemas.microsoft.com/office/drawing/2014/main" id="{4C3AC655-E0D2-46A3-B859-4D59DEBBF6AC}"/>
              </a:ext>
            </a:extLst>
          </p:cNvPr>
          <p:cNvSpPr>
            <a:spLocks noGrp="1"/>
          </p:cNvSpPr>
          <p:nvPr>
            <p:ph type="sldNum" sz="quarter" idx="12"/>
          </p:nvPr>
        </p:nvSpPr>
        <p:spPr/>
        <p:txBody>
          <a:bodyPr/>
          <a:lstStyle/>
          <a:p>
            <a:fld id="{52D72BAF-8CDA-4878-B74D-CAA2BE485765}" type="slidenum">
              <a:rPr lang="fi-FI" smtClean="0"/>
              <a:t>52</a:t>
            </a:fld>
            <a:endParaRPr lang="fi-FI"/>
          </a:p>
        </p:txBody>
      </p:sp>
    </p:spTree>
    <p:extLst>
      <p:ext uri="{BB962C8B-B14F-4D97-AF65-F5344CB8AC3E}">
        <p14:creationId xmlns:p14="http://schemas.microsoft.com/office/powerpoint/2010/main" val="610314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78A8AC-20D4-4C75-8302-ECA296804134}"/>
              </a:ext>
            </a:extLst>
          </p:cNvPr>
          <p:cNvSpPr>
            <a:spLocks noGrp="1"/>
          </p:cNvSpPr>
          <p:nvPr>
            <p:ph type="title"/>
          </p:nvPr>
        </p:nvSpPr>
        <p:spPr>
          <a:xfrm>
            <a:off x="503992" y="108858"/>
            <a:ext cx="8244472" cy="889873"/>
          </a:xfrm>
        </p:spPr>
        <p:txBody>
          <a:bodyPr>
            <a:noAutofit/>
          </a:bodyPr>
          <a:lstStyle/>
          <a:p>
            <a:r>
              <a:rPr lang="fi-FI" sz="2400" dirty="0"/>
              <a:t>Pöytä 4 </a:t>
            </a:r>
            <a:r>
              <a:rPr lang="fi-FI" sz="2400" dirty="0" err="1"/>
              <a:t>tehtäväksianto</a:t>
            </a:r>
            <a:r>
              <a:rPr lang="fi-FI" sz="2400" dirty="0"/>
              <a:t>: Toimielinten täsmentäminen (</a:t>
            </a:r>
            <a:r>
              <a:rPr lang="fi-FI" sz="2400" dirty="0" err="1"/>
              <a:t>valt</a:t>
            </a:r>
            <a:r>
              <a:rPr lang="fi-FI" sz="2400" dirty="0"/>
              <a:t>, kunnat, </a:t>
            </a:r>
            <a:r>
              <a:rPr lang="fi-FI" sz="2400" dirty="0" err="1"/>
              <a:t>julk</a:t>
            </a:r>
            <a:r>
              <a:rPr lang="fi-FI" sz="2400" dirty="0"/>
              <a:t>, verkostot)</a:t>
            </a:r>
          </a:p>
        </p:txBody>
      </p:sp>
      <p:sp>
        <p:nvSpPr>
          <p:cNvPr id="5" name="Sisällön paikkamerkki 4">
            <a:extLst>
              <a:ext uri="{FF2B5EF4-FFF2-40B4-BE49-F238E27FC236}">
                <a16:creationId xmlns:a16="http://schemas.microsoft.com/office/drawing/2014/main" id="{F8186080-EE24-4709-BF6B-DE290883EAF2}"/>
              </a:ext>
            </a:extLst>
          </p:cNvPr>
          <p:cNvSpPr>
            <a:spLocks noGrp="1"/>
          </p:cNvSpPr>
          <p:nvPr>
            <p:ph idx="1"/>
          </p:nvPr>
        </p:nvSpPr>
        <p:spPr/>
        <p:txBody>
          <a:bodyPr/>
          <a:lstStyle/>
          <a:p>
            <a:r>
              <a:rPr lang="fi-FI" dirty="0"/>
              <a:t>Minkälainen toimielin tai toimielinten kokonaisuus tulisi muodostaa? </a:t>
            </a:r>
          </a:p>
          <a:p>
            <a:r>
              <a:rPr lang="fi-FI" dirty="0"/>
              <a:t>Yksi vai useampia erilaisia ryhmiä?</a:t>
            </a:r>
          </a:p>
          <a:p>
            <a:r>
              <a:rPr lang="fi-FI" dirty="0"/>
              <a:t>Ks. oheinen ehdotus: voisiko toimia?</a:t>
            </a:r>
          </a:p>
          <a:p>
            <a:r>
              <a:rPr lang="fi-FI" dirty="0"/>
              <a:t>Miten nämä toimielimet tulisi sanoittaa säädöstekstissä tai muutoin ohjeistuksessa?</a:t>
            </a:r>
          </a:p>
          <a:p>
            <a:endParaRPr lang="fi-FI" dirty="0"/>
          </a:p>
        </p:txBody>
      </p:sp>
      <p:sp>
        <p:nvSpPr>
          <p:cNvPr id="4" name="Dian numeron paikkamerkki 3">
            <a:extLst>
              <a:ext uri="{FF2B5EF4-FFF2-40B4-BE49-F238E27FC236}">
                <a16:creationId xmlns:a16="http://schemas.microsoft.com/office/drawing/2014/main" id="{8ECEF626-0314-4EFC-A125-C84CFFD2FF02}"/>
              </a:ext>
            </a:extLst>
          </p:cNvPr>
          <p:cNvSpPr>
            <a:spLocks noGrp="1"/>
          </p:cNvSpPr>
          <p:nvPr>
            <p:ph type="sldNum" sz="quarter" idx="12"/>
          </p:nvPr>
        </p:nvSpPr>
        <p:spPr/>
        <p:txBody>
          <a:bodyPr/>
          <a:lstStyle/>
          <a:p>
            <a:fld id="{52D72BAF-8CDA-4878-B74D-CAA2BE485765}" type="slidenum">
              <a:rPr lang="fi-FI" smtClean="0"/>
              <a:t>53</a:t>
            </a:fld>
            <a:endParaRPr lang="fi-FI"/>
          </a:p>
        </p:txBody>
      </p:sp>
    </p:spTree>
    <p:extLst>
      <p:ext uri="{BB962C8B-B14F-4D97-AF65-F5344CB8AC3E}">
        <p14:creationId xmlns:p14="http://schemas.microsoft.com/office/powerpoint/2010/main" val="19196554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Ellipsi 21">
            <a:extLst>
              <a:ext uri="{FF2B5EF4-FFF2-40B4-BE49-F238E27FC236}">
                <a16:creationId xmlns:a16="http://schemas.microsoft.com/office/drawing/2014/main" id="{B26FC1BD-2998-4C4D-A017-F67456ED1424}"/>
              </a:ext>
            </a:extLst>
          </p:cNvPr>
          <p:cNvSpPr/>
          <p:nvPr/>
        </p:nvSpPr>
        <p:spPr>
          <a:xfrm>
            <a:off x="1126070" y="1131590"/>
            <a:ext cx="3930739" cy="3213561"/>
          </a:xfrm>
          <a:prstGeom prst="ellipse">
            <a:avLst/>
          </a:prstGeom>
          <a:solidFill>
            <a:schemeClr val="tx2">
              <a:lumMod val="20000"/>
              <a:lumOff val="80000"/>
            </a:schemeClr>
          </a:solidFill>
          <a:ln w="9525">
            <a:prstDash val="dash"/>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 name="Otsikko 1">
            <a:extLst>
              <a:ext uri="{FF2B5EF4-FFF2-40B4-BE49-F238E27FC236}">
                <a16:creationId xmlns:a16="http://schemas.microsoft.com/office/drawing/2014/main" id="{11246110-809E-4F5A-A388-E162098B55BE}"/>
              </a:ext>
            </a:extLst>
          </p:cNvPr>
          <p:cNvSpPr>
            <a:spLocks noGrp="1"/>
          </p:cNvSpPr>
          <p:nvPr>
            <p:ph type="title"/>
          </p:nvPr>
        </p:nvSpPr>
        <p:spPr>
          <a:xfrm>
            <a:off x="503992" y="108859"/>
            <a:ext cx="7380376" cy="619506"/>
          </a:xfrm>
        </p:spPr>
        <p:txBody>
          <a:bodyPr/>
          <a:lstStyle/>
          <a:p>
            <a:r>
              <a:rPr lang="fi-FI" dirty="0"/>
              <a:t>Yhteistyöryhmä: toimisiko esimerkiksi näin?</a:t>
            </a:r>
          </a:p>
        </p:txBody>
      </p:sp>
      <p:sp>
        <p:nvSpPr>
          <p:cNvPr id="4" name="Dian numeron paikkamerkki 3">
            <a:extLst>
              <a:ext uri="{FF2B5EF4-FFF2-40B4-BE49-F238E27FC236}">
                <a16:creationId xmlns:a16="http://schemas.microsoft.com/office/drawing/2014/main" id="{DE0322D8-58F0-49C2-B0AF-AC1C868745EB}"/>
              </a:ext>
            </a:extLst>
          </p:cNvPr>
          <p:cNvSpPr>
            <a:spLocks noGrp="1"/>
          </p:cNvSpPr>
          <p:nvPr>
            <p:ph type="sldNum" sz="quarter" idx="12"/>
          </p:nvPr>
        </p:nvSpPr>
        <p:spPr/>
        <p:txBody>
          <a:bodyPr/>
          <a:lstStyle/>
          <a:p>
            <a:fld id="{52D72BAF-8CDA-4878-B74D-CAA2BE485765}" type="slidenum">
              <a:rPr lang="fi-FI" smtClean="0"/>
              <a:t>54</a:t>
            </a:fld>
            <a:endParaRPr lang="fi-FI"/>
          </a:p>
        </p:txBody>
      </p:sp>
      <p:sp>
        <p:nvSpPr>
          <p:cNvPr id="5" name="Ellipsi 4">
            <a:extLst>
              <a:ext uri="{FF2B5EF4-FFF2-40B4-BE49-F238E27FC236}">
                <a16:creationId xmlns:a16="http://schemas.microsoft.com/office/drawing/2014/main" id="{8BDEE589-9FF5-4FB7-805E-8BAC3BE008E4}"/>
              </a:ext>
            </a:extLst>
          </p:cNvPr>
          <p:cNvSpPr/>
          <p:nvPr/>
        </p:nvSpPr>
        <p:spPr>
          <a:xfrm>
            <a:off x="2032473" y="2059792"/>
            <a:ext cx="1800200" cy="1055229"/>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600" dirty="0"/>
              <a:t>Neuvottelukunta</a:t>
            </a:r>
          </a:p>
          <a:p>
            <a:pPr algn="ctr"/>
            <a:r>
              <a:rPr lang="fi-FI" sz="1050" dirty="0"/>
              <a:t>(valtio, kunnat, </a:t>
            </a:r>
            <a:r>
              <a:rPr lang="fi-FI" sz="1050" dirty="0" err="1"/>
              <a:t>julk</a:t>
            </a:r>
            <a:r>
              <a:rPr lang="fi-FI" sz="1050" dirty="0"/>
              <a:t>)</a:t>
            </a:r>
          </a:p>
        </p:txBody>
      </p:sp>
      <p:sp>
        <p:nvSpPr>
          <p:cNvPr id="10" name="Ellipsi 9">
            <a:extLst>
              <a:ext uri="{FF2B5EF4-FFF2-40B4-BE49-F238E27FC236}">
                <a16:creationId xmlns:a16="http://schemas.microsoft.com/office/drawing/2014/main" id="{821FA359-6458-4E16-95ED-BE221F292872}"/>
              </a:ext>
            </a:extLst>
          </p:cNvPr>
          <p:cNvSpPr/>
          <p:nvPr/>
        </p:nvSpPr>
        <p:spPr>
          <a:xfrm>
            <a:off x="3539974" y="1022171"/>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tapaaminen</a:t>
            </a:r>
          </a:p>
        </p:txBody>
      </p:sp>
      <p:sp>
        <p:nvSpPr>
          <p:cNvPr id="11" name="Ellipsi 10">
            <a:extLst>
              <a:ext uri="{FF2B5EF4-FFF2-40B4-BE49-F238E27FC236}">
                <a16:creationId xmlns:a16="http://schemas.microsoft.com/office/drawing/2014/main" id="{DF7BE86C-93C6-4A88-A82A-E5E906BD6213}"/>
              </a:ext>
            </a:extLst>
          </p:cNvPr>
          <p:cNvSpPr/>
          <p:nvPr/>
        </p:nvSpPr>
        <p:spPr>
          <a:xfrm>
            <a:off x="1478856" y="1126884"/>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tapaaminen</a:t>
            </a:r>
          </a:p>
        </p:txBody>
      </p:sp>
      <p:sp>
        <p:nvSpPr>
          <p:cNvPr id="12" name="Ellipsi 11">
            <a:extLst>
              <a:ext uri="{FF2B5EF4-FFF2-40B4-BE49-F238E27FC236}">
                <a16:creationId xmlns:a16="http://schemas.microsoft.com/office/drawing/2014/main" id="{68D14904-A332-4E48-9AB3-8F17D83C8A29}"/>
              </a:ext>
            </a:extLst>
          </p:cNvPr>
          <p:cNvSpPr/>
          <p:nvPr/>
        </p:nvSpPr>
        <p:spPr>
          <a:xfrm>
            <a:off x="4353723" y="3193324"/>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Kokonaiskuva</a:t>
            </a:r>
          </a:p>
          <a:p>
            <a:pPr algn="ctr"/>
            <a:r>
              <a:rPr lang="fi-FI" sz="1050" dirty="0"/>
              <a:t>-ryhmä (Ka)</a:t>
            </a:r>
          </a:p>
        </p:txBody>
      </p:sp>
      <p:sp>
        <p:nvSpPr>
          <p:cNvPr id="13" name="Ellipsi 12">
            <a:extLst>
              <a:ext uri="{FF2B5EF4-FFF2-40B4-BE49-F238E27FC236}">
                <a16:creationId xmlns:a16="http://schemas.microsoft.com/office/drawing/2014/main" id="{D44E82F5-34C9-4CE8-9A06-E08F645E42D2}"/>
              </a:ext>
            </a:extLst>
          </p:cNvPr>
          <p:cNvSpPr/>
          <p:nvPr/>
        </p:nvSpPr>
        <p:spPr>
          <a:xfrm>
            <a:off x="816397" y="170240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ryhmä</a:t>
            </a:r>
          </a:p>
        </p:txBody>
      </p:sp>
      <p:sp>
        <p:nvSpPr>
          <p:cNvPr id="14" name="Ellipsi 13">
            <a:extLst>
              <a:ext uri="{FF2B5EF4-FFF2-40B4-BE49-F238E27FC236}">
                <a16:creationId xmlns:a16="http://schemas.microsoft.com/office/drawing/2014/main" id="{44674965-8F3B-4EC2-8372-EC6564AF5319}"/>
              </a:ext>
            </a:extLst>
          </p:cNvPr>
          <p:cNvSpPr/>
          <p:nvPr/>
        </p:nvSpPr>
        <p:spPr>
          <a:xfrm>
            <a:off x="4353723" y="1569796"/>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ryhmä</a:t>
            </a:r>
          </a:p>
        </p:txBody>
      </p:sp>
      <p:sp>
        <p:nvSpPr>
          <p:cNvPr id="15" name="Ellipsi 14">
            <a:extLst>
              <a:ext uri="{FF2B5EF4-FFF2-40B4-BE49-F238E27FC236}">
                <a16:creationId xmlns:a16="http://schemas.microsoft.com/office/drawing/2014/main" id="{50798763-BF01-4F54-A4CE-EE58BC8D3B8A}"/>
              </a:ext>
            </a:extLst>
          </p:cNvPr>
          <p:cNvSpPr/>
          <p:nvPr/>
        </p:nvSpPr>
        <p:spPr>
          <a:xfrm>
            <a:off x="2464521" y="873005"/>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Kokonaiskuva</a:t>
            </a:r>
          </a:p>
          <a:p>
            <a:pPr algn="ctr"/>
            <a:r>
              <a:rPr lang="fi-FI" sz="1050" dirty="0"/>
              <a:t>-ryhmä (</a:t>
            </a:r>
            <a:r>
              <a:rPr lang="fi-FI" sz="1050" dirty="0" err="1"/>
              <a:t>Gov</a:t>
            </a:r>
            <a:r>
              <a:rPr lang="fi-FI" sz="1050" dirty="0"/>
              <a:t>)</a:t>
            </a:r>
          </a:p>
        </p:txBody>
      </p:sp>
      <p:sp>
        <p:nvSpPr>
          <p:cNvPr id="16" name="Ellipsi 15">
            <a:extLst>
              <a:ext uri="{FF2B5EF4-FFF2-40B4-BE49-F238E27FC236}">
                <a16:creationId xmlns:a16="http://schemas.microsoft.com/office/drawing/2014/main" id="{44C9D38F-D1BE-4E18-A62F-0E9BF03C710F}"/>
              </a:ext>
            </a:extLst>
          </p:cNvPr>
          <p:cNvSpPr/>
          <p:nvPr/>
        </p:nvSpPr>
        <p:spPr>
          <a:xfrm>
            <a:off x="699592" y="250766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verkosto</a:t>
            </a:r>
          </a:p>
        </p:txBody>
      </p:sp>
      <p:sp>
        <p:nvSpPr>
          <p:cNvPr id="17" name="Ellipsi 16">
            <a:extLst>
              <a:ext uri="{FF2B5EF4-FFF2-40B4-BE49-F238E27FC236}">
                <a16:creationId xmlns:a16="http://schemas.microsoft.com/office/drawing/2014/main" id="{12B582D2-C0CD-4AA1-A4C3-2B5DD48961C0}"/>
              </a:ext>
            </a:extLst>
          </p:cNvPr>
          <p:cNvSpPr/>
          <p:nvPr/>
        </p:nvSpPr>
        <p:spPr>
          <a:xfrm>
            <a:off x="4589780" y="2430339"/>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verkosto</a:t>
            </a:r>
          </a:p>
        </p:txBody>
      </p:sp>
      <p:sp>
        <p:nvSpPr>
          <p:cNvPr id="18" name="Ellipsi 17">
            <a:extLst>
              <a:ext uri="{FF2B5EF4-FFF2-40B4-BE49-F238E27FC236}">
                <a16:creationId xmlns:a16="http://schemas.microsoft.com/office/drawing/2014/main" id="{3DED2107-6E69-44B7-BFED-5E0D0D9D3BA3}"/>
              </a:ext>
            </a:extLst>
          </p:cNvPr>
          <p:cNvSpPr/>
          <p:nvPr/>
        </p:nvSpPr>
        <p:spPr>
          <a:xfrm>
            <a:off x="2797453" y="4058968"/>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ryhmä</a:t>
            </a:r>
          </a:p>
        </p:txBody>
      </p:sp>
      <p:sp>
        <p:nvSpPr>
          <p:cNvPr id="19" name="Ellipsi 18">
            <a:extLst>
              <a:ext uri="{FF2B5EF4-FFF2-40B4-BE49-F238E27FC236}">
                <a16:creationId xmlns:a16="http://schemas.microsoft.com/office/drawing/2014/main" id="{D90CFE25-8D30-4E23-9E1C-C5AAE3B1CBC2}"/>
              </a:ext>
            </a:extLst>
          </p:cNvPr>
          <p:cNvSpPr/>
          <p:nvPr/>
        </p:nvSpPr>
        <p:spPr>
          <a:xfrm>
            <a:off x="978000" y="3337657"/>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Kokonaiskuva</a:t>
            </a:r>
          </a:p>
          <a:p>
            <a:pPr algn="ctr"/>
            <a:r>
              <a:rPr lang="fi-FI" sz="1050" dirty="0"/>
              <a:t>-ryhmä (</a:t>
            </a:r>
            <a:r>
              <a:rPr lang="fi-FI" sz="1050" dirty="0" err="1"/>
              <a:t>Titu</a:t>
            </a:r>
            <a:r>
              <a:rPr lang="fi-FI" sz="1050" dirty="0"/>
              <a:t>)</a:t>
            </a:r>
          </a:p>
        </p:txBody>
      </p:sp>
      <p:sp>
        <p:nvSpPr>
          <p:cNvPr id="20" name="Ellipsi 19">
            <a:extLst>
              <a:ext uri="{FF2B5EF4-FFF2-40B4-BE49-F238E27FC236}">
                <a16:creationId xmlns:a16="http://schemas.microsoft.com/office/drawing/2014/main" id="{DDC7C86A-C94F-4C9F-9A92-9B9CFBDA6A3E}"/>
              </a:ext>
            </a:extLst>
          </p:cNvPr>
          <p:cNvSpPr/>
          <p:nvPr/>
        </p:nvSpPr>
        <p:spPr>
          <a:xfrm>
            <a:off x="1825339" y="3877048"/>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tapaaminen</a:t>
            </a:r>
          </a:p>
        </p:txBody>
      </p:sp>
      <p:sp>
        <p:nvSpPr>
          <p:cNvPr id="21" name="Ellipsi 20">
            <a:extLst>
              <a:ext uri="{FF2B5EF4-FFF2-40B4-BE49-F238E27FC236}">
                <a16:creationId xmlns:a16="http://schemas.microsoft.com/office/drawing/2014/main" id="{90D1DA72-71E6-4895-8566-8BA053C6EFD4}"/>
              </a:ext>
            </a:extLst>
          </p:cNvPr>
          <p:cNvSpPr/>
          <p:nvPr/>
        </p:nvSpPr>
        <p:spPr>
          <a:xfrm>
            <a:off x="3697547" y="384583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Teema-</a:t>
            </a:r>
          </a:p>
          <a:p>
            <a:pPr algn="ctr"/>
            <a:r>
              <a:rPr lang="fi-FI" sz="1050" dirty="0"/>
              <a:t>verkosto</a:t>
            </a:r>
          </a:p>
        </p:txBody>
      </p:sp>
      <p:cxnSp>
        <p:nvCxnSpPr>
          <p:cNvPr id="24" name="Suora nuoliyhdysviiva 23">
            <a:extLst>
              <a:ext uri="{FF2B5EF4-FFF2-40B4-BE49-F238E27FC236}">
                <a16:creationId xmlns:a16="http://schemas.microsoft.com/office/drawing/2014/main" id="{4562CB25-F7B0-40D6-AEC9-AFDA6961BA4D}"/>
              </a:ext>
            </a:extLst>
          </p:cNvPr>
          <p:cNvCxnSpPr/>
          <p:nvPr/>
        </p:nvCxnSpPr>
        <p:spPr>
          <a:xfrm>
            <a:off x="2968577" y="1635646"/>
            <a:ext cx="0" cy="36004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uora nuoliyhdysviiva 24">
            <a:extLst>
              <a:ext uri="{FF2B5EF4-FFF2-40B4-BE49-F238E27FC236}">
                <a16:creationId xmlns:a16="http://schemas.microsoft.com/office/drawing/2014/main" id="{584CE6B1-33F3-4EA9-AEDC-7CF2C72C3096}"/>
              </a:ext>
            </a:extLst>
          </p:cNvPr>
          <p:cNvCxnSpPr>
            <a:cxnSpLocks/>
          </p:cNvCxnSpPr>
          <p:nvPr/>
        </p:nvCxnSpPr>
        <p:spPr>
          <a:xfrm>
            <a:off x="3906091" y="3028588"/>
            <a:ext cx="430640" cy="26961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uora nuoliyhdysviiva 27">
            <a:extLst>
              <a:ext uri="{FF2B5EF4-FFF2-40B4-BE49-F238E27FC236}">
                <a16:creationId xmlns:a16="http://schemas.microsoft.com/office/drawing/2014/main" id="{B938777B-B280-4193-B0F2-4331CAB990D4}"/>
              </a:ext>
            </a:extLst>
          </p:cNvPr>
          <p:cNvCxnSpPr>
            <a:cxnSpLocks/>
          </p:cNvCxnSpPr>
          <p:nvPr/>
        </p:nvCxnSpPr>
        <p:spPr>
          <a:xfrm>
            <a:off x="3995906" y="2693143"/>
            <a:ext cx="521866"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uora nuoliyhdysviiva 29">
            <a:extLst>
              <a:ext uri="{FF2B5EF4-FFF2-40B4-BE49-F238E27FC236}">
                <a16:creationId xmlns:a16="http://schemas.microsoft.com/office/drawing/2014/main" id="{BD6DC356-35A7-4679-8B54-6630220381B6}"/>
              </a:ext>
            </a:extLst>
          </p:cNvPr>
          <p:cNvCxnSpPr>
            <a:cxnSpLocks/>
          </p:cNvCxnSpPr>
          <p:nvPr/>
        </p:nvCxnSpPr>
        <p:spPr>
          <a:xfrm flipV="1">
            <a:off x="3814865" y="2067694"/>
            <a:ext cx="521866" cy="23189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uora nuoliyhdysviiva 31">
            <a:extLst>
              <a:ext uri="{FF2B5EF4-FFF2-40B4-BE49-F238E27FC236}">
                <a16:creationId xmlns:a16="http://schemas.microsoft.com/office/drawing/2014/main" id="{B70A265A-4DA1-44D4-A913-D0DF92BB990F}"/>
              </a:ext>
            </a:extLst>
          </p:cNvPr>
          <p:cNvCxnSpPr>
            <a:cxnSpLocks/>
          </p:cNvCxnSpPr>
          <p:nvPr/>
        </p:nvCxnSpPr>
        <p:spPr>
          <a:xfrm flipV="1">
            <a:off x="3382815" y="1674144"/>
            <a:ext cx="229168" cy="35661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uora nuoliyhdysviiva 33">
            <a:extLst>
              <a:ext uri="{FF2B5EF4-FFF2-40B4-BE49-F238E27FC236}">
                <a16:creationId xmlns:a16="http://schemas.microsoft.com/office/drawing/2014/main" id="{D8781F67-3212-4082-A2E6-3503ECFF7CAF}"/>
              </a:ext>
            </a:extLst>
          </p:cNvPr>
          <p:cNvCxnSpPr>
            <a:cxnSpLocks/>
          </p:cNvCxnSpPr>
          <p:nvPr/>
        </p:nvCxnSpPr>
        <p:spPr>
          <a:xfrm flipH="1" flipV="1">
            <a:off x="2190841" y="1802716"/>
            <a:ext cx="272985" cy="29753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uora nuoliyhdysviiva 35">
            <a:extLst>
              <a:ext uri="{FF2B5EF4-FFF2-40B4-BE49-F238E27FC236}">
                <a16:creationId xmlns:a16="http://schemas.microsoft.com/office/drawing/2014/main" id="{03ED1515-124D-4B09-917D-EF0CC9765A1E}"/>
              </a:ext>
            </a:extLst>
          </p:cNvPr>
          <p:cNvCxnSpPr>
            <a:cxnSpLocks/>
          </p:cNvCxnSpPr>
          <p:nvPr/>
        </p:nvCxnSpPr>
        <p:spPr>
          <a:xfrm flipH="1" flipV="1">
            <a:off x="1642731" y="2284581"/>
            <a:ext cx="372750" cy="13730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uora nuoliyhdysviiva 37">
            <a:extLst>
              <a:ext uri="{FF2B5EF4-FFF2-40B4-BE49-F238E27FC236}">
                <a16:creationId xmlns:a16="http://schemas.microsoft.com/office/drawing/2014/main" id="{3F32E718-05FE-4BE1-9A4F-54B586DC5219}"/>
              </a:ext>
            </a:extLst>
          </p:cNvPr>
          <p:cNvCxnSpPr>
            <a:cxnSpLocks/>
          </p:cNvCxnSpPr>
          <p:nvPr/>
        </p:nvCxnSpPr>
        <p:spPr>
          <a:xfrm flipH="1">
            <a:off x="1640064" y="2738370"/>
            <a:ext cx="375417" cy="7733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uora nuoliyhdysviiva 39">
            <a:extLst>
              <a:ext uri="{FF2B5EF4-FFF2-40B4-BE49-F238E27FC236}">
                <a16:creationId xmlns:a16="http://schemas.microsoft.com/office/drawing/2014/main" id="{3CFF933B-D545-4BC8-8D1A-4F928FFD6304}"/>
              </a:ext>
            </a:extLst>
          </p:cNvPr>
          <p:cNvCxnSpPr>
            <a:cxnSpLocks/>
          </p:cNvCxnSpPr>
          <p:nvPr/>
        </p:nvCxnSpPr>
        <p:spPr>
          <a:xfrm flipH="1">
            <a:off x="1848361" y="3003798"/>
            <a:ext cx="441275" cy="373866"/>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uora nuoliyhdysviiva 41">
            <a:extLst>
              <a:ext uri="{FF2B5EF4-FFF2-40B4-BE49-F238E27FC236}">
                <a16:creationId xmlns:a16="http://schemas.microsoft.com/office/drawing/2014/main" id="{A779730A-6877-46AB-A150-EAA31516786A}"/>
              </a:ext>
            </a:extLst>
          </p:cNvPr>
          <p:cNvCxnSpPr>
            <a:cxnSpLocks/>
          </p:cNvCxnSpPr>
          <p:nvPr/>
        </p:nvCxnSpPr>
        <p:spPr>
          <a:xfrm flipH="1">
            <a:off x="2411548" y="3163331"/>
            <a:ext cx="212745" cy="61755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uora nuoliyhdysviiva 43">
            <a:extLst>
              <a:ext uri="{FF2B5EF4-FFF2-40B4-BE49-F238E27FC236}">
                <a16:creationId xmlns:a16="http://schemas.microsoft.com/office/drawing/2014/main" id="{EFB58E54-25B9-433B-8A84-897668AAD450}"/>
              </a:ext>
            </a:extLst>
          </p:cNvPr>
          <p:cNvCxnSpPr>
            <a:cxnSpLocks/>
          </p:cNvCxnSpPr>
          <p:nvPr/>
        </p:nvCxnSpPr>
        <p:spPr>
          <a:xfrm>
            <a:off x="3027208" y="3437858"/>
            <a:ext cx="83143" cy="50204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uora nuoliyhdysviiva 46">
            <a:extLst>
              <a:ext uri="{FF2B5EF4-FFF2-40B4-BE49-F238E27FC236}">
                <a16:creationId xmlns:a16="http://schemas.microsoft.com/office/drawing/2014/main" id="{AE8A2FB9-580D-4939-B064-16B1E82DC79B}"/>
              </a:ext>
            </a:extLst>
          </p:cNvPr>
          <p:cNvCxnSpPr>
            <a:cxnSpLocks/>
          </p:cNvCxnSpPr>
          <p:nvPr/>
        </p:nvCxnSpPr>
        <p:spPr>
          <a:xfrm>
            <a:off x="3596796" y="3411447"/>
            <a:ext cx="270869" cy="40084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Ellipsi 5">
            <a:extLst>
              <a:ext uri="{FF2B5EF4-FFF2-40B4-BE49-F238E27FC236}">
                <a16:creationId xmlns:a16="http://schemas.microsoft.com/office/drawing/2014/main" id="{D85BAB83-AB1B-4709-8DB5-7DAE08CAC943}"/>
              </a:ext>
            </a:extLst>
          </p:cNvPr>
          <p:cNvSpPr/>
          <p:nvPr/>
        </p:nvSpPr>
        <p:spPr>
          <a:xfrm>
            <a:off x="2846117" y="2859782"/>
            <a:ext cx="864096" cy="527556"/>
          </a:xfrm>
          <a:prstGeom prst="ellipse">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200" dirty="0"/>
              <a:t>Sihteeristö</a:t>
            </a:r>
          </a:p>
          <a:p>
            <a:pPr algn="ctr"/>
            <a:r>
              <a:rPr lang="fi-FI" sz="900" dirty="0"/>
              <a:t>(VM + muut)</a:t>
            </a:r>
          </a:p>
        </p:txBody>
      </p:sp>
      <p:sp>
        <p:nvSpPr>
          <p:cNvPr id="56" name="Tekstiruutu 55">
            <a:extLst>
              <a:ext uri="{FF2B5EF4-FFF2-40B4-BE49-F238E27FC236}">
                <a16:creationId xmlns:a16="http://schemas.microsoft.com/office/drawing/2014/main" id="{59D6B7E8-BDAD-403D-9666-0DAAA07E004F}"/>
              </a:ext>
            </a:extLst>
          </p:cNvPr>
          <p:cNvSpPr txBox="1"/>
          <p:nvPr/>
        </p:nvSpPr>
        <p:spPr>
          <a:xfrm>
            <a:off x="5687770" y="699542"/>
            <a:ext cx="3258014" cy="4339650"/>
          </a:xfrm>
          <a:prstGeom prst="rect">
            <a:avLst/>
          </a:prstGeom>
          <a:noFill/>
        </p:spPr>
        <p:txBody>
          <a:bodyPr wrap="square" rtlCol="0" anchor="t">
            <a:spAutoFit/>
          </a:bodyPr>
          <a:lstStyle/>
          <a:p>
            <a:r>
              <a:rPr lang="fi-FI" sz="1200" b="1" dirty="0"/>
              <a:t>Neuvottelukunta:</a:t>
            </a:r>
          </a:p>
          <a:p>
            <a:pPr marL="285750" indent="-285750">
              <a:buFont typeface="Arial" panose="020B0604020202020204" pitchFamily="34" charset="0"/>
              <a:buChar char="•"/>
            </a:pPr>
            <a:r>
              <a:rPr lang="fi-FI" sz="1200" dirty="0"/>
              <a:t>Asetettu: mukana valtio, kuntasektori, julkinen hallinto</a:t>
            </a:r>
          </a:p>
          <a:p>
            <a:pPr marL="285750" indent="-285750">
              <a:buFont typeface="Arial" panose="020B0604020202020204" pitchFamily="34" charset="0"/>
              <a:buChar char="•"/>
            </a:pPr>
            <a:r>
              <a:rPr lang="fi-FI" sz="1200" dirty="0"/>
              <a:t>Tehtävänä koordinoida kokonaiskuvan muodostumista (</a:t>
            </a:r>
            <a:r>
              <a:rPr lang="fi-FI" sz="1200" dirty="0" err="1"/>
              <a:t>Gov</a:t>
            </a:r>
            <a:r>
              <a:rPr lang="fi-FI" sz="1200" dirty="0"/>
              <a:t>, </a:t>
            </a:r>
            <a:r>
              <a:rPr lang="fi-FI" sz="1200" dirty="0" err="1"/>
              <a:t>Titu</a:t>
            </a:r>
            <a:r>
              <a:rPr lang="fi-FI" sz="1200" dirty="0"/>
              <a:t>, KA) sekä muut asetetut tehtävät</a:t>
            </a:r>
          </a:p>
          <a:p>
            <a:pPr marL="285750" indent="-285750">
              <a:buFont typeface="Arial" panose="020B0604020202020204" pitchFamily="34" charset="0"/>
              <a:buChar char="•"/>
            </a:pPr>
            <a:r>
              <a:rPr lang="fi-FI" sz="1200" dirty="0"/>
              <a:t>Järjestää ja fasilitoi tarpeen mukaisia teemaryhmiä, jaostoja, tapaamisia ja verkostoja</a:t>
            </a:r>
            <a:endParaRPr lang="fi-FI" sz="1200" dirty="0">
              <a:cs typeface="Arial"/>
            </a:endParaRPr>
          </a:p>
          <a:p>
            <a:endParaRPr lang="fi-FI" sz="1200" dirty="0"/>
          </a:p>
          <a:p>
            <a:r>
              <a:rPr lang="fi-FI" sz="1200" b="1" dirty="0"/>
              <a:t>Sihteeristö: </a:t>
            </a:r>
          </a:p>
          <a:p>
            <a:pPr marL="285750" indent="-285750">
              <a:buFont typeface="Arial" panose="020B0604020202020204" pitchFamily="34" charset="0"/>
              <a:buChar char="•"/>
            </a:pPr>
            <a:r>
              <a:rPr lang="fi-FI" sz="1200" dirty="0"/>
              <a:t>Asetettu: VM vastaa ja toteuttaa yhteistyössä muiden kanssa</a:t>
            </a:r>
          </a:p>
          <a:p>
            <a:pPr marL="285750" indent="-285750">
              <a:buFont typeface="Arial" panose="020B0604020202020204" pitchFamily="34" charset="0"/>
              <a:buChar char="•"/>
            </a:pPr>
            <a:r>
              <a:rPr lang="fi-FI" sz="1200" dirty="0"/>
              <a:t>Tukee neuvottelukunnan työtä</a:t>
            </a:r>
          </a:p>
          <a:p>
            <a:pPr marL="285750" indent="-285750">
              <a:buFont typeface="Arial" panose="020B0604020202020204" pitchFamily="34" charset="0"/>
              <a:buChar char="•"/>
            </a:pPr>
            <a:endParaRPr lang="fi-FI" sz="1200" dirty="0"/>
          </a:p>
          <a:p>
            <a:r>
              <a:rPr lang="fi-FI" sz="1200" b="1" dirty="0"/>
              <a:t>Kokonaiskuvaryhmät (</a:t>
            </a:r>
            <a:r>
              <a:rPr lang="fi-FI" sz="1200" b="1" dirty="0" err="1"/>
              <a:t>Gov</a:t>
            </a:r>
            <a:r>
              <a:rPr lang="fi-FI" sz="1200" b="1" dirty="0"/>
              <a:t>, </a:t>
            </a:r>
            <a:r>
              <a:rPr lang="fi-FI" sz="1200" b="1" dirty="0" err="1"/>
              <a:t>Titu</a:t>
            </a:r>
            <a:r>
              <a:rPr lang="fi-FI" sz="1200" b="1" dirty="0"/>
              <a:t>, Ka) </a:t>
            </a:r>
          </a:p>
          <a:p>
            <a:pPr marL="285750" lvl="0" indent="-285750">
              <a:buFont typeface="Arial" panose="020B0604020202020204" pitchFamily="34" charset="0"/>
              <a:buChar char="•"/>
            </a:pPr>
            <a:r>
              <a:rPr lang="fi-FI" sz="1200" dirty="0">
                <a:solidFill>
                  <a:prstClr val="black"/>
                </a:solidFill>
              </a:rPr>
              <a:t>Avoimesti toimivia kutsuttuja työryhmiä</a:t>
            </a:r>
          </a:p>
          <a:p>
            <a:pPr marL="285750" lvl="0" indent="-285750">
              <a:buFont typeface="Arial" panose="020B0604020202020204" pitchFamily="34" charset="0"/>
              <a:buChar char="•"/>
            </a:pPr>
            <a:r>
              <a:rPr lang="fi-FI" sz="1200" dirty="0">
                <a:solidFill>
                  <a:prstClr val="black"/>
                </a:solidFill>
              </a:rPr>
              <a:t>Tuottavat jatkuvasti tarpeenmukaista kokonaiskuvaa </a:t>
            </a:r>
          </a:p>
          <a:p>
            <a:endParaRPr lang="fi-FI" sz="1200" b="1" dirty="0"/>
          </a:p>
          <a:p>
            <a:r>
              <a:rPr lang="fi-FI" sz="1200" b="1" dirty="0"/>
              <a:t>Teemaryhmät, -tapaamiset ja -verkostot</a:t>
            </a:r>
          </a:p>
          <a:p>
            <a:pPr marL="285750" indent="-285750">
              <a:buFont typeface="Arial" panose="020B0604020202020204" pitchFamily="34" charset="0"/>
              <a:buChar char="•"/>
            </a:pPr>
            <a:r>
              <a:rPr lang="fi-FI" sz="1200" dirty="0"/>
              <a:t>Tarpeen mukaan kutsuttuja ja/tai avoimesti toimivia verkostomaisia ryhmiä</a:t>
            </a:r>
          </a:p>
        </p:txBody>
      </p:sp>
    </p:spTree>
    <p:extLst>
      <p:ext uri="{BB962C8B-B14F-4D97-AF65-F5344CB8AC3E}">
        <p14:creationId xmlns:p14="http://schemas.microsoft.com/office/powerpoint/2010/main" val="37130538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uorakulmio: Pyöristetyt kulmat 25">
            <a:extLst>
              <a:ext uri="{FF2B5EF4-FFF2-40B4-BE49-F238E27FC236}">
                <a16:creationId xmlns:a16="http://schemas.microsoft.com/office/drawing/2014/main" id="{E85B95B2-00EF-465F-B124-06F13AFF5795}"/>
              </a:ext>
            </a:extLst>
          </p:cNvPr>
          <p:cNvSpPr/>
          <p:nvPr/>
        </p:nvSpPr>
        <p:spPr>
          <a:xfrm>
            <a:off x="5292080" y="3186037"/>
            <a:ext cx="2016224" cy="173455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7" name="Suorakulmio 26">
            <a:extLst>
              <a:ext uri="{FF2B5EF4-FFF2-40B4-BE49-F238E27FC236}">
                <a16:creationId xmlns:a16="http://schemas.microsoft.com/office/drawing/2014/main" id="{2E2F2585-DBC9-4B45-BC18-42ED9801E89A}"/>
              </a:ext>
            </a:extLst>
          </p:cNvPr>
          <p:cNvSpPr/>
          <p:nvPr/>
        </p:nvSpPr>
        <p:spPr>
          <a:xfrm>
            <a:off x="5508104" y="3464082"/>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39" name="Suorakulmio 38">
            <a:extLst>
              <a:ext uri="{FF2B5EF4-FFF2-40B4-BE49-F238E27FC236}">
                <a16:creationId xmlns:a16="http://schemas.microsoft.com/office/drawing/2014/main" id="{C66432CD-DD69-438A-87A7-DC537C7446E7}"/>
              </a:ext>
            </a:extLst>
          </p:cNvPr>
          <p:cNvSpPr/>
          <p:nvPr/>
        </p:nvSpPr>
        <p:spPr>
          <a:xfrm>
            <a:off x="5940152" y="3475451"/>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41" name="Suorakulmio 40">
            <a:extLst>
              <a:ext uri="{FF2B5EF4-FFF2-40B4-BE49-F238E27FC236}">
                <a16:creationId xmlns:a16="http://schemas.microsoft.com/office/drawing/2014/main" id="{D3ABDB13-BDD1-4310-A383-A53CDFEC7330}"/>
              </a:ext>
            </a:extLst>
          </p:cNvPr>
          <p:cNvSpPr/>
          <p:nvPr/>
        </p:nvSpPr>
        <p:spPr>
          <a:xfrm>
            <a:off x="6381480" y="3475451"/>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43" name="Suorakulmio 42">
            <a:extLst>
              <a:ext uri="{FF2B5EF4-FFF2-40B4-BE49-F238E27FC236}">
                <a16:creationId xmlns:a16="http://schemas.microsoft.com/office/drawing/2014/main" id="{D92BD0FE-0629-4987-931E-764DEF605AAF}"/>
              </a:ext>
            </a:extLst>
          </p:cNvPr>
          <p:cNvSpPr/>
          <p:nvPr/>
        </p:nvSpPr>
        <p:spPr>
          <a:xfrm>
            <a:off x="6813528" y="3475451"/>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8" name="Pilvi 7">
            <a:extLst>
              <a:ext uri="{FF2B5EF4-FFF2-40B4-BE49-F238E27FC236}">
                <a16:creationId xmlns:a16="http://schemas.microsoft.com/office/drawing/2014/main" id="{31556718-3EB5-4A3F-871D-9A65D2F340AF}"/>
              </a:ext>
            </a:extLst>
          </p:cNvPr>
          <p:cNvSpPr/>
          <p:nvPr/>
        </p:nvSpPr>
        <p:spPr>
          <a:xfrm>
            <a:off x="611560" y="969200"/>
            <a:ext cx="7877240" cy="619506"/>
          </a:xfrm>
          <a:prstGeom prst="cloud">
            <a:avLst/>
          </a:pr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a:solidFill>
                  <a:schemeClr val="tx1"/>
                </a:solidFill>
              </a:rPr>
              <a:t>Ekosysteemit </a:t>
            </a:r>
            <a:r>
              <a:rPr lang="fi-FI" sz="1400" dirty="0">
                <a:solidFill>
                  <a:schemeClr val="tx1"/>
                </a:solidFill>
              </a:rPr>
              <a:t>(palveluiden ja kehittämisen todellisuus)</a:t>
            </a:r>
          </a:p>
        </p:txBody>
      </p:sp>
      <p:sp>
        <p:nvSpPr>
          <p:cNvPr id="2" name="Otsikko 1">
            <a:extLst>
              <a:ext uri="{FF2B5EF4-FFF2-40B4-BE49-F238E27FC236}">
                <a16:creationId xmlns:a16="http://schemas.microsoft.com/office/drawing/2014/main" id="{11246110-809E-4F5A-A388-E162098B55BE}"/>
              </a:ext>
            </a:extLst>
          </p:cNvPr>
          <p:cNvSpPr>
            <a:spLocks noGrp="1"/>
          </p:cNvSpPr>
          <p:nvPr>
            <p:ph type="title"/>
          </p:nvPr>
        </p:nvSpPr>
        <p:spPr>
          <a:xfrm>
            <a:off x="503992" y="80036"/>
            <a:ext cx="7380376" cy="619506"/>
          </a:xfrm>
        </p:spPr>
        <p:txBody>
          <a:bodyPr>
            <a:normAutofit fontScale="90000"/>
          </a:bodyPr>
          <a:lstStyle/>
          <a:p>
            <a:r>
              <a:rPr lang="fi-FI" dirty="0"/>
              <a:t>Tarvitaanko lisäksi valtion sisäinen yhteistyöryhmä sekä valtion ja kuntien välinen yhteistyöryhmä?</a:t>
            </a:r>
          </a:p>
        </p:txBody>
      </p:sp>
      <p:grpSp>
        <p:nvGrpSpPr>
          <p:cNvPr id="3" name="Ryhmä 2">
            <a:extLst>
              <a:ext uri="{FF2B5EF4-FFF2-40B4-BE49-F238E27FC236}">
                <a16:creationId xmlns:a16="http://schemas.microsoft.com/office/drawing/2014/main" id="{DCD3D9CD-B2BC-42C6-A014-4B161595A3AC}"/>
              </a:ext>
            </a:extLst>
          </p:cNvPr>
          <p:cNvGrpSpPr/>
          <p:nvPr/>
        </p:nvGrpSpPr>
        <p:grpSpPr>
          <a:xfrm>
            <a:off x="1115616" y="2025932"/>
            <a:ext cx="3371322" cy="2922082"/>
            <a:chOff x="1779712" y="873005"/>
            <a:chExt cx="4500447" cy="3900747"/>
          </a:xfrm>
        </p:grpSpPr>
        <p:sp>
          <p:nvSpPr>
            <p:cNvPr id="22" name="Ellipsi 21">
              <a:extLst>
                <a:ext uri="{FF2B5EF4-FFF2-40B4-BE49-F238E27FC236}">
                  <a16:creationId xmlns:a16="http://schemas.microsoft.com/office/drawing/2014/main" id="{B26FC1BD-2998-4C4D-A017-F67456ED1424}"/>
                </a:ext>
              </a:extLst>
            </p:cNvPr>
            <p:cNvSpPr/>
            <p:nvPr/>
          </p:nvSpPr>
          <p:spPr>
            <a:xfrm>
              <a:off x="2206190" y="1131590"/>
              <a:ext cx="3930739" cy="3213561"/>
            </a:xfrm>
            <a:prstGeom prst="ellipse">
              <a:avLst/>
            </a:prstGeom>
            <a:solidFill>
              <a:schemeClr val="tx2">
                <a:lumMod val="20000"/>
                <a:lumOff val="80000"/>
              </a:schemeClr>
            </a:solidFill>
            <a:ln w="9525">
              <a:prstDash val="dash"/>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400"/>
            </a:p>
          </p:txBody>
        </p:sp>
        <p:sp>
          <p:nvSpPr>
            <p:cNvPr id="5" name="Ellipsi 4">
              <a:extLst>
                <a:ext uri="{FF2B5EF4-FFF2-40B4-BE49-F238E27FC236}">
                  <a16:creationId xmlns:a16="http://schemas.microsoft.com/office/drawing/2014/main" id="{8BDEE589-9FF5-4FB7-805E-8BAC3BE008E4}"/>
                </a:ext>
              </a:extLst>
            </p:cNvPr>
            <p:cNvSpPr/>
            <p:nvPr/>
          </p:nvSpPr>
          <p:spPr>
            <a:xfrm>
              <a:off x="3112593" y="2059792"/>
              <a:ext cx="1800200" cy="1055229"/>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200" dirty="0"/>
                <a:t>Neuvottelukunta</a:t>
              </a:r>
            </a:p>
            <a:p>
              <a:pPr algn="ctr"/>
              <a:r>
                <a:rPr lang="fi-FI" sz="900" dirty="0"/>
                <a:t>(valtio, kunnat, </a:t>
              </a:r>
              <a:r>
                <a:rPr lang="fi-FI" sz="900" dirty="0" err="1"/>
                <a:t>julk</a:t>
              </a:r>
              <a:r>
                <a:rPr lang="fi-FI" sz="900" dirty="0"/>
                <a:t>)</a:t>
              </a:r>
            </a:p>
          </p:txBody>
        </p:sp>
        <p:sp>
          <p:nvSpPr>
            <p:cNvPr id="10" name="Ellipsi 9">
              <a:extLst>
                <a:ext uri="{FF2B5EF4-FFF2-40B4-BE49-F238E27FC236}">
                  <a16:creationId xmlns:a16="http://schemas.microsoft.com/office/drawing/2014/main" id="{821FA359-6458-4E16-95ED-BE221F292872}"/>
                </a:ext>
              </a:extLst>
            </p:cNvPr>
            <p:cNvSpPr/>
            <p:nvPr/>
          </p:nvSpPr>
          <p:spPr>
            <a:xfrm>
              <a:off x="4620094" y="1022171"/>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Teema-</a:t>
              </a:r>
            </a:p>
            <a:p>
              <a:pPr algn="ctr"/>
              <a:r>
                <a:rPr lang="fi-FI" sz="900" dirty="0"/>
                <a:t>tapaaminen</a:t>
              </a:r>
            </a:p>
          </p:txBody>
        </p:sp>
        <p:sp>
          <p:nvSpPr>
            <p:cNvPr id="11" name="Ellipsi 10">
              <a:extLst>
                <a:ext uri="{FF2B5EF4-FFF2-40B4-BE49-F238E27FC236}">
                  <a16:creationId xmlns:a16="http://schemas.microsoft.com/office/drawing/2014/main" id="{DF7BE86C-93C6-4A88-A82A-E5E906BD6213}"/>
                </a:ext>
              </a:extLst>
            </p:cNvPr>
            <p:cNvSpPr/>
            <p:nvPr/>
          </p:nvSpPr>
          <p:spPr>
            <a:xfrm>
              <a:off x="2558976" y="1126884"/>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Teema-</a:t>
              </a:r>
            </a:p>
            <a:p>
              <a:pPr algn="ctr"/>
              <a:r>
                <a:rPr lang="fi-FI" sz="900" dirty="0"/>
                <a:t>tapaaminen</a:t>
              </a:r>
            </a:p>
          </p:txBody>
        </p:sp>
        <p:sp>
          <p:nvSpPr>
            <p:cNvPr id="12" name="Ellipsi 11">
              <a:extLst>
                <a:ext uri="{FF2B5EF4-FFF2-40B4-BE49-F238E27FC236}">
                  <a16:creationId xmlns:a16="http://schemas.microsoft.com/office/drawing/2014/main" id="{68D14904-A332-4E48-9AB3-8F17D83C8A29}"/>
                </a:ext>
              </a:extLst>
            </p:cNvPr>
            <p:cNvSpPr/>
            <p:nvPr/>
          </p:nvSpPr>
          <p:spPr>
            <a:xfrm>
              <a:off x="4790333" y="3932433"/>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Kokonaiskuva</a:t>
              </a:r>
            </a:p>
            <a:p>
              <a:pPr algn="ctr"/>
              <a:r>
                <a:rPr lang="fi-FI" sz="900" dirty="0"/>
                <a:t>-ryhmä (Ka)</a:t>
              </a:r>
            </a:p>
          </p:txBody>
        </p:sp>
        <p:sp>
          <p:nvSpPr>
            <p:cNvPr id="13" name="Ellipsi 12">
              <a:extLst>
                <a:ext uri="{FF2B5EF4-FFF2-40B4-BE49-F238E27FC236}">
                  <a16:creationId xmlns:a16="http://schemas.microsoft.com/office/drawing/2014/main" id="{D44E82F5-34C9-4CE8-9A06-E08F645E42D2}"/>
                </a:ext>
              </a:extLst>
            </p:cNvPr>
            <p:cNvSpPr/>
            <p:nvPr/>
          </p:nvSpPr>
          <p:spPr>
            <a:xfrm>
              <a:off x="1896517" y="170240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Teema-</a:t>
              </a:r>
            </a:p>
            <a:p>
              <a:pPr algn="ctr"/>
              <a:r>
                <a:rPr lang="fi-FI" sz="900" dirty="0"/>
                <a:t>ryhmä</a:t>
              </a:r>
            </a:p>
          </p:txBody>
        </p:sp>
        <p:sp>
          <p:nvSpPr>
            <p:cNvPr id="14" name="Ellipsi 13">
              <a:extLst>
                <a:ext uri="{FF2B5EF4-FFF2-40B4-BE49-F238E27FC236}">
                  <a16:creationId xmlns:a16="http://schemas.microsoft.com/office/drawing/2014/main" id="{44674965-8F3B-4EC2-8372-EC6564AF5319}"/>
                </a:ext>
              </a:extLst>
            </p:cNvPr>
            <p:cNvSpPr/>
            <p:nvPr/>
          </p:nvSpPr>
          <p:spPr>
            <a:xfrm>
              <a:off x="5433843" y="1569796"/>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Teema-</a:t>
              </a:r>
            </a:p>
            <a:p>
              <a:pPr algn="ctr"/>
              <a:r>
                <a:rPr lang="fi-FI" sz="900" dirty="0"/>
                <a:t>ryhmä</a:t>
              </a:r>
            </a:p>
          </p:txBody>
        </p:sp>
        <p:sp>
          <p:nvSpPr>
            <p:cNvPr id="15" name="Ellipsi 14">
              <a:extLst>
                <a:ext uri="{FF2B5EF4-FFF2-40B4-BE49-F238E27FC236}">
                  <a16:creationId xmlns:a16="http://schemas.microsoft.com/office/drawing/2014/main" id="{50798763-BF01-4F54-A4CE-EE58BC8D3B8A}"/>
                </a:ext>
              </a:extLst>
            </p:cNvPr>
            <p:cNvSpPr/>
            <p:nvPr/>
          </p:nvSpPr>
          <p:spPr>
            <a:xfrm>
              <a:off x="3544641" y="873005"/>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Kokonaiskuva</a:t>
              </a:r>
            </a:p>
            <a:p>
              <a:pPr algn="ctr"/>
              <a:r>
                <a:rPr lang="fi-FI" sz="900" dirty="0"/>
                <a:t>-ryhmä (</a:t>
              </a:r>
              <a:r>
                <a:rPr lang="fi-FI" sz="900" dirty="0" err="1"/>
                <a:t>Gov</a:t>
              </a:r>
              <a:r>
                <a:rPr lang="fi-FI" sz="900" dirty="0"/>
                <a:t>)</a:t>
              </a:r>
            </a:p>
          </p:txBody>
        </p:sp>
        <p:sp>
          <p:nvSpPr>
            <p:cNvPr id="16" name="Ellipsi 15">
              <a:extLst>
                <a:ext uri="{FF2B5EF4-FFF2-40B4-BE49-F238E27FC236}">
                  <a16:creationId xmlns:a16="http://schemas.microsoft.com/office/drawing/2014/main" id="{44C9D38F-D1BE-4E18-A62F-0E9BF03C710F}"/>
                </a:ext>
              </a:extLst>
            </p:cNvPr>
            <p:cNvSpPr/>
            <p:nvPr/>
          </p:nvSpPr>
          <p:spPr>
            <a:xfrm>
              <a:off x="1779712" y="250766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Teema-</a:t>
              </a:r>
            </a:p>
            <a:p>
              <a:pPr algn="ctr"/>
              <a:r>
                <a:rPr lang="fi-FI" sz="900" dirty="0"/>
                <a:t>verkosto</a:t>
              </a:r>
            </a:p>
          </p:txBody>
        </p:sp>
        <p:sp>
          <p:nvSpPr>
            <p:cNvPr id="18" name="Ellipsi 17">
              <a:extLst>
                <a:ext uri="{FF2B5EF4-FFF2-40B4-BE49-F238E27FC236}">
                  <a16:creationId xmlns:a16="http://schemas.microsoft.com/office/drawing/2014/main" id="{3DED2107-6E69-44B7-BFED-5E0D0D9D3BA3}"/>
                </a:ext>
              </a:extLst>
            </p:cNvPr>
            <p:cNvSpPr/>
            <p:nvPr/>
          </p:nvSpPr>
          <p:spPr>
            <a:xfrm>
              <a:off x="3877573" y="4058968"/>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Teema-</a:t>
              </a:r>
            </a:p>
            <a:p>
              <a:pPr algn="ctr"/>
              <a:r>
                <a:rPr lang="fi-FI" sz="900" dirty="0"/>
                <a:t>ryhmä</a:t>
              </a:r>
            </a:p>
          </p:txBody>
        </p:sp>
        <p:sp>
          <p:nvSpPr>
            <p:cNvPr id="19" name="Ellipsi 18">
              <a:extLst>
                <a:ext uri="{FF2B5EF4-FFF2-40B4-BE49-F238E27FC236}">
                  <a16:creationId xmlns:a16="http://schemas.microsoft.com/office/drawing/2014/main" id="{D90CFE25-8D30-4E23-9E1C-C5AAE3B1CBC2}"/>
                </a:ext>
              </a:extLst>
            </p:cNvPr>
            <p:cNvSpPr/>
            <p:nvPr/>
          </p:nvSpPr>
          <p:spPr>
            <a:xfrm>
              <a:off x="2058120" y="3337657"/>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Kokonaiskuva</a:t>
              </a:r>
            </a:p>
            <a:p>
              <a:pPr algn="ctr"/>
              <a:r>
                <a:rPr lang="fi-FI" sz="900" dirty="0"/>
                <a:t>-ryhmä (</a:t>
              </a:r>
              <a:r>
                <a:rPr lang="fi-FI" sz="900" dirty="0" err="1"/>
                <a:t>Titu</a:t>
              </a:r>
              <a:r>
                <a:rPr lang="fi-FI" sz="900" dirty="0"/>
                <a:t>)</a:t>
              </a:r>
            </a:p>
          </p:txBody>
        </p:sp>
        <p:sp>
          <p:nvSpPr>
            <p:cNvPr id="20" name="Ellipsi 19">
              <a:extLst>
                <a:ext uri="{FF2B5EF4-FFF2-40B4-BE49-F238E27FC236}">
                  <a16:creationId xmlns:a16="http://schemas.microsoft.com/office/drawing/2014/main" id="{DDC7C86A-C94F-4C9F-9A92-9B9CFBDA6A3E}"/>
                </a:ext>
              </a:extLst>
            </p:cNvPr>
            <p:cNvSpPr/>
            <p:nvPr/>
          </p:nvSpPr>
          <p:spPr>
            <a:xfrm>
              <a:off x="2905459" y="3877048"/>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dirty="0"/>
                <a:t>Teema-</a:t>
              </a:r>
            </a:p>
            <a:p>
              <a:pPr algn="ctr"/>
              <a:r>
                <a:rPr lang="fi-FI" sz="900" dirty="0"/>
                <a:t>tapaaminen</a:t>
              </a:r>
            </a:p>
          </p:txBody>
        </p:sp>
        <p:cxnSp>
          <p:nvCxnSpPr>
            <p:cNvPr id="24" name="Suora nuoliyhdysviiva 23">
              <a:extLst>
                <a:ext uri="{FF2B5EF4-FFF2-40B4-BE49-F238E27FC236}">
                  <a16:creationId xmlns:a16="http://schemas.microsoft.com/office/drawing/2014/main" id="{4562CB25-F7B0-40D6-AEC9-AFDA6961BA4D}"/>
                </a:ext>
              </a:extLst>
            </p:cNvPr>
            <p:cNvCxnSpPr/>
            <p:nvPr/>
          </p:nvCxnSpPr>
          <p:spPr>
            <a:xfrm>
              <a:off x="4048697" y="1635646"/>
              <a:ext cx="0" cy="36004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uora nuoliyhdysviiva 24">
              <a:extLst>
                <a:ext uri="{FF2B5EF4-FFF2-40B4-BE49-F238E27FC236}">
                  <a16:creationId xmlns:a16="http://schemas.microsoft.com/office/drawing/2014/main" id="{584CE6B1-33F3-4EA9-AEDC-7CF2C72C3096}"/>
                </a:ext>
              </a:extLst>
            </p:cNvPr>
            <p:cNvCxnSpPr>
              <a:cxnSpLocks/>
            </p:cNvCxnSpPr>
            <p:nvPr/>
          </p:nvCxnSpPr>
          <p:spPr>
            <a:xfrm>
              <a:off x="4693181" y="3455374"/>
              <a:ext cx="194303" cy="409483"/>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uora nuoliyhdysviiva 29">
              <a:extLst>
                <a:ext uri="{FF2B5EF4-FFF2-40B4-BE49-F238E27FC236}">
                  <a16:creationId xmlns:a16="http://schemas.microsoft.com/office/drawing/2014/main" id="{BD6DC356-35A7-4679-8B54-6630220381B6}"/>
                </a:ext>
              </a:extLst>
            </p:cNvPr>
            <p:cNvCxnSpPr>
              <a:cxnSpLocks/>
            </p:cNvCxnSpPr>
            <p:nvPr/>
          </p:nvCxnSpPr>
          <p:spPr>
            <a:xfrm flipV="1">
              <a:off x="4894985" y="2067694"/>
              <a:ext cx="521866" cy="23189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uora nuoliyhdysviiva 31">
              <a:extLst>
                <a:ext uri="{FF2B5EF4-FFF2-40B4-BE49-F238E27FC236}">
                  <a16:creationId xmlns:a16="http://schemas.microsoft.com/office/drawing/2014/main" id="{B70A265A-4DA1-44D4-A913-D0DF92BB990F}"/>
                </a:ext>
              </a:extLst>
            </p:cNvPr>
            <p:cNvCxnSpPr>
              <a:cxnSpLocks/>
            </p:cNvCxnSpPr>
            <p:nvPr/>
          </p:nvCxnSpPr>
          <p:spPr>
            <a:xfrm flipV="1">
              <a:off x="4462935" y="1674144"/>
              <a:ext cx="229168" cy="35661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uora nuoliyhdysviiva 33">
              <a:extLst>
                <a:ext uri="{FF2B5EF4-FFF2-40B4-BE49-F238E27FC236}">
                  <a16:creationId xmlns:a16="http://schemas.microsoft.com/office/drawing/2014/main" id="{D8781F67-3212-4082-A2E6-3503ECFF7CAF}"/>
                </a:ext>
              </a:extLst>
            </p:cNvPr>
            <p:cNvCxnSpPr>
              <a:cxnSpLocks/>
            </p:cNvCxnSpPr>
            <p:nvPr/>
          </p:nvCxnSpPr>
          <p:spPr>
            <a:xfrm flipH="1" flipV="1">
              <a:off x="3270961" y="1802716"/>
              <a:ext cx="272985" cy="29753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uora nuoliyhdysviiva 35">
              <a:extLst>
                <a:ext uri="{FF2B5EF4-FFF2-40B4-BE49-F238E27FC236}">
                  <a16:creationId xmlns:a16="http://schemas.microsoft.com/office/drawing/2014/main" id="{03ED1515-124D-4B09-917D-EF0CC9765A1E}"/>
                </a:ext>
              </a:extLst>
            </p:cNvPr>
            <p:cNvCxnSpPr>
              <a:cxnSpLocks/>
            </p:cNvCxnSpPr>
            <p:nvPr/>
          </p:nvCxnSpPr>
          <p:spPr>
            <a:xfrm flipH="1" flipV="1">
              <a:off x="2722851" y="2284581"/>
              <a:ext cx="372750" cy="13730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uora nuoliyhdysviiva 37">
              <a:extLst>
                <a:ext uri="{FF2B5EF4-FFF2-40B4-BE49-F238E27FC236}">
                  <a16:creationId xmlns:a16="http://schemas.microsoft.com/office/drawing/2014/main" id="{3F32E718-05FE-4BE1-9A4F-54B586DC5219}"/>
                </a:ext>
              </a:extLst>
            </p:cNvPr>
            <p:cNvCxnSpPr>
              <a:cxnSpLocks/>
            </p:cNvCxnSpPr>
            <p:nvPr/>
          </p:nvCxnSpPr>
          <p:spPr>
            <a:xfrm flipH="1">
              <a:off x="2720184" y="2738370"/>
              <a:ext cx="375417" cy="7733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uora nuoliyhdysviiva 39">
              <a:extLst>
                <a:ext uri="{FF2B5EF4-FFF2-40B4-BE49-F238E27FC236}">
                  <a16:creationId xmlns:a16="http://schemas.microsoft.com/office/drawing/2014/main" id="{3CFF933B-D545-4BC8-8D1A-4F928FFD6304}"/>
                </a:ext>
              </a:extLst>
            </p:cNvPr>
            <p:cNvCxnSpPr>
              <a:cxnSpLocks/>
            </p:cNvCxnSpPr>
            <p:nvPr/>
          </p:nvCxnSpPr>
          <p:spPr>
            <a:xfrm flipH="1">
              <a:off x="2928481" y="3003798"/>
              <a:ext cx="441275" cy="373866"/>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uora nuoliyhdysviiva 41">
              <a:extLst>
                <a:ext uri="{FF2B5EF4-FFF2-40B4-BE49-F238E27FC236}">
                  <a16:creationId xmlns:a16="http://schemas.microsoft.com/office/drawing/2014/main" id="{A779730A-6877-46AB-A150-EAA31516786A}"/>
                </a:ext>
              </a:extLst>
            </p:cNvPr>
            <p:cNvCxnSpPr>
              <a:cxnSpLocks/>
            </p:cNvCxnSpPr>
            <p:nvPr/>
          </p:nvCxnSpPr>
          <p:spPr>
            <a:xfrm flipH="1">
              <a:off x="3491668" y="3163331"/>
              <a:ext cx="212745" cy="61755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uora nuoliyhdysviiva 43">
              <a:extLst>
                <a:ext uri="{FF2B5EF4-FFF2-40B4-BE49-F238E27FC236}">
                  <a16:creationId xmlns:a16="http://schemas.microsoft.com/office/drawing/2014/main" id="{EFB58E54-25B9-433B-8A84-897668AAD450}"/>
                </a:ext>
              </a:extLst>
            </p:cNvPr>
            <p:cNvCxnSpPr>
              <a:cxnSpLocks/>
            </p:cNvCxnSpPr>
            <p:nvPr/>
          </p:nvCxnSpPr>
          <p:spPr>
            <a:xfrm>
              <a:off x="4107328" y="3437858"/>
              <a:ext cx="83143" cy="50204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Ellipsi 5">
              <a:extLst>
                <a:ext uri="{FF2B5EF4-FFF2-40B4-BE49-F238E27FC236}">
                  <a16:creationId xmlns:a16="http://schemas.microsoft.com/office/drawing/2014/main" id="{D85BAB83-AB1B-4709-8DB5-7DAE08CAC943}"/>
                </a:ext>
              </a:extLst>
            </p:cNvPr>
            <p:cNvSpPr/>
            <p:nvPr/>
          </p:nvSpPr>
          <p:spPr>
            <a:xfrm>
              <a:off x="3926237" y="2859782"/>
              <a:ext cx="864096" cy="527556"/>
            </a:xfrm>
            <a:prstGeom prst="ellipse">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050" dirty="0"/>
                <a:t>Sihteeristö</a:t>
              </a:r>
            </a:p>
            <a:p>
              <a:pPr algn="ctr"/>
              <a:r>
                <a:rPr lang="fi-FI" sz="700" dirty="0"/>
                <a:t>(VM + muut)</a:t>
              </a:r>
            </a:p>
          </p:txBody>
        </p:sp>
      </p:grpSp>
      <p:sp>
        <p:nvSpPr>
          <p:cNvPr id="23" name="Ellipsi 22">
            <a:extLst>
              <a:ext uri="{FF2B5EF4-FFF2-40B4-BE49-F238E27FC236}">
                <a16:creationId xmlns:a16="http://schemas.microsoft.com/office/drawing/2014/main" id="{A0AA62A2-6CE3-490A-83B4-78320E6C3213}"/>
              </a:ext>
            </a:extLst>
          </p:cNvPr>
          <p:cNvSpPr/>
          <p:nvPr/>
        </p:nvSpPr>
        <p:spPr>
          <a:xfrm>
            <a:off x="5327340" y="3696451"/>
            <a:ext cx="1872208" cy="917346"/>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200" dirty="0"/>
              <a:t>Valtion- hallinnon sisäinen yhteistyöryhmä</a:t>
            </a:r>
          </a:p>
        </p:txBody>
      </p:sp>
      <p:sp>
        <p:nvSpPr>
          <p:cNvPr id="31" name="Tasakylkinen kolmio 30">
            <a:extLst>
              <a:ext uri="{FF2B5EF4-FFF2-40B4-BE49-F238E27FC236}">
                <a16:creationId xmlns:a16="http://schemas.microsoft.com/office/drawing/2014/main" id="{C655A3C0-7E4F-47C7-A7DA-1AC6FE5C4936}"/>
              </a:ext>
            </a:extLst>
          </p:cNvPr>
          <p:cNvSpPr/>
          <p:nvPr/>
        </p:nvSpPr>
        <p:spPr>
          <a:xfrm>
            <a:off x="8046177" y="1545264"/>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48" name="Tasakylkinen kolmio 47">
            <a:extLst>
              <a:ext uri="{FF2B5EF4-FFF2-40B4-BE49-F238E27FC236}">
                <a16:creationId xmlns:a16="http://schemas.microsoft.com/office/drawing/2014/main" id="{A23FA473-9B1E-4A10-90AB-BEB9C980C95A}"/>
              </a:ext>
            </a:extLst>
          </p:cNvPr>
          <p:cNvSpPr/>
          <p:nvPr/>
        </p:nvSpPr>
        <p:spPr>
          <a:xfrm>
            <a:off x="7777100" y="1883708"/>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49" name="Tasakylkinen kolmio 48">
            <a:extLst>
              <a:ext uri="{FF2B5EF4-FFF2-40B4-BE49-F238E27FC236}">
                <a16:creationId xmlns:a16="http://schemas.microsoft.com/office/drawing/2014/main" id="{1BB4ACC9-961A-42EB-86DE-9E6109A3CD70}"/>
              </a:ext>
            </a:extLst>
          </p:cNvPr>
          <p:cNvSpPr/>
          <p:nvPr/>
        </p:nvSpPr>
        <p:spPr>
          <a:xfrm>
            <a:off x="7506713" y="1761350"/>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50" name="Tasakylkinen kolmio 49">
            <a:extLst>
              <a:ext uri="{FF2B5EF4-FFF2-40B4-BE49-F238E27FC236}">
                <a16:creationId xmlns:a16="http://schemas.microsoft.com/office/drawing/2014/main" id="{FCC1B806-741B-4E70-AC38-364441397FDB}"/>
              </a:ext>
            </a:extLst>
          </p:cNvPr>
          <p:cNvSpPr/>
          <p:nvPr/>
        </p:nvSpPr>
        <p:spPr>
          <a:xfrm>
            <a:off x="7262073" y="1714111"/>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51" name="Tasakylkinen kolmio 50">
            <a:extLst>
              <a:ext uri="{FF2B5EF4-FFF2-40B4-BE49-F238E27FC236}">
                <a16:creationId xmlns:a16="http://schemas.microsoft.com/office/drawing/2014/main" id="{08D637E7-B4BC-48CC-9568-E8F9AA54CB03}"/>
              </a:ext>
            </a:extLst>
          </p:cNvPr>
          <p:cNvSpPr/>
          <p:nvPr/>
        </p:nvSpPr>
        <p:spPr>
          <a:xfrm>
            <a:off x="6738848" y="1704405"/>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52" name="Tasakylkinen kolmio 51">
            <a:extLst>
              <a:ext uri="{FF2B5EF4-FFF2-40B4-BE49-F238E27FC236}">
                <a16:creationId xmlns:a16="http://schemas.microsoft.com/office/drawing/2014/main" id="{0599E307-5F76-44D1-B911-3085846A5FD9}"/>
              </a:ext>
            </a:extLst>
          </p:cNvPr>
          <p:cNvSpPr/>
          <p:nvPr/>
        </p:nvSpPr>
        <p:spPr>
          <a:xfrm>
            <a:off x="6891248" y="1856805"/>
            <a:ext cx="432048" cy="448855"/>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33" name="Tekstiruutu 32">
            <a:extLst>
              <a:ext uri="{FF2B5EF4-FFF2-40B4-BE49-F238E27FC236}">
                <a16:creationId xmlns:a16="http://schemas.microsoft.com/office/drawing/2014/main" id="{DC2BA8E0-0510-466A-A774-D3D1AF786D3B}"/>
              </a:ext>
            </a:extLst>
          </p:cNvPr>
          <p:cNvSpPr txBox="1"/>
          <p:nvPr/>
        </p:nvSpPr>
        <p:spPr>
          <a:xfrm>
            <a:off x="6660232" y="2337803"/>
            <a:ext cx="2016224" cy="307777"/>
          </a:xfrm>
          <a:prstGeom prst="rect">
            <a:avLst/>
          </a:prstGeom>
          <a:noFill/>
        </p:spPr>
        <p:txBody>
          <a:bodyPr wrap="square" rtlCol="0">
            <a:spAutoFit/>
          </a:bodyPr>
          <a:lstStyle/>
          <a:p>
            <a:pPr algn="ctr"/>
            <a:r>
              <a:rPr lang="fi-FI" sz="1400" dirty="0"/>
              <a:t>Kunnat</a:t>
            </a:r>
          </a:p>
        </p:txBody>
      </p:sp>
      <p:sp>
        <p:nvSpPr>
          <p:cNvPr id="53" name="Tekstiruutu 52">
            <a:extLst>
              <a:ext uri="{FF2B5EF4-FFF2-40B4-BE49-F238E27FC236}">
                <a16:creationId xmlns:a16="http://schemas.microsoft.com/office/drawing/2014/main" id="{FD8AA062-25BF-447D-93CF-61377771A0FC}"/>
              </a:ext>
            </a:extLst>
          </p:cNvPr>
          <p:cNvSpPr txBox="1"/>
          <p:nvPr/>
        </p:nvSpPr>
        <p:spPr>
          <a:xfrm>
            <a:off x="5292080" y="3192395"/>
            <a:ext cx="2016224" cy="307777"/>
          </a:xfrm>
          <a:prstGeom prst="rect">
            <a:avLst/>
          </a:prstGeom>
          <a:noFill/>
        </p:spPr>
        <p:txBody>
          <a:bodyPr wrap="square" rtlCol="0">
            <a:spAutoFit/>
          </a:bodyPr>
          <a:lstStyle/>
          <a:p>
            <a:pPr algn="ctr"/>
            <a:r>
              <a:rPr lang="fi-FI" sz="1400" dirty="0"/>
              <a:t>Valtionhallinto</a:t>
            </a:r>
          </a:p>
        </p:txBody>
      </p:sp>
      <p:sp>
        <p:nvSpPr>
          <p:cNvPr id="54" name="Ellipsi 53">
            <a:extLst>
              <a:ext uri="{FF2B5EF4-FFF2-40B4-BE49-F238E27FC236}">
                <a16:creationId xmlns:a16="http://schemas.microsoft.com/office/drawing/2014/main" id="{1F7397D5-86BA-4B89-A5FB-44121E2A9C22}"/>
              </a:ext>
            </a:extLst>
          </p:cNvPr>
          <p:cNvSpPr/>
          <p:nvPr/>
        </p:nvSpPr>
        <p:spPr>
          <a:xfrm>
            <a:off x="5219296" y="2115985"/>
            <a:ext cx="1684428" cy="917346"/>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1200" dirty="0"/>
              <a:t>Valtion</a:t>
            </a:r>
          </a:p>
          <a:p>
            <a:pPr algn="ctr"/>
            <a:r>
              <a:rPr lang="fi-FI" sz="1200" dirty="0"/>
              <a:t>ja kuntien välinen</a:t>
            </a:r>
          </a:p>
          <a:p>
            <a:pPr algn="ctr"/>
            <a:r>
              <a:rPr lang="fi-FI" sz="1200" dirty="0"/>
              <a:t>yhteistyöryhmä</a:t>
            </a:r>
          </a:p>
        </p:txBody>
      </p:sp>
      <p:cxnSp>
        <p:nvCxnSpPr>
          <p:cNvPr id="57" name="Suora nuoliyhdysviiva 56">
            <a:extLst>
              <a:ext uri="{FF2B5EF4-FFF2-40B4-BE49-F238E27FC236}">
                <a16:creationId xmlns:a16="http://schemas.microsoft.com/office/drawing/2014/main" id="{0CF7D6E5-E8E4-487F-BFC6-CDEE3FEAA7C1}"/>
              </a:ext>
            </a:extLst>
          </p:cNvPr>
          <p:cNvCxnSpPr>
            <a:cxnSpLocks/>
          </p:cNvCxnSpPr>
          <p:nvPr/>
        </p:nvCxnSpPr>
        <p:spPr>
          <a:xfrm flipV="1">
            <a:off x="3492963" y="2866942"/>
            <a:ext cx="1799117" cy="544678"/>
          </a:xfrm>
          <a:prstGeom prst="straightConnector1">
            <a:avLst/>
          </a:prstGeom>
          <a:ln w="101600">
            <a:solidFill>
              <a:schemeClr val="accent4"/>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uora nuoliyhdysviiva 57">
            <a:extLst>
              <a:ext uri="{FF2B5EF4-FFF2-40B4-BE49-F238E27FC236}">
                <a16:creationId xmlns:a16="http://schemas.microsoft.com/office/drawing/2014/main" id="{C35513D4-0EAF-411D-85A2-6B26649A098B}"/>
              </a:ext>
            </a:extLst>
          </p:cNvPr>
          <p:cNvCxnSpPr>
            <a:cxnSpLocks/>
          </p:cNvCxnSpPr>
          <p:nvPr/>
        </p:nvCxnSpPr>
        <p:spPr>
          <a:xfrm>
            <a:off x="3443674" y="3573788"/>
            <a:ext cx="1769804" cy="485238"/>
          </a:xfrm>
          <a:prstGeom prst="straightConnector1">
            <a:avLst/>
          </a:prstGeom>
          <a:ln w="101600">
            <a:solidFill>
              <a:schemeClr val="accent4"/>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Suora nuoliyhdysviiva 63">
            <a:extLst>
              <a:ext uri="{FF2B5EF4-FFF2-40B4-BE49-F238E27FC236}">
                <a16:creationId xmlns:a16="http://schemas.microsoft.com/office/drawing/2014/main" id="{ECB213F6-3DF4-4401-BF1B-F53C62ED0E20}"/>
              </a:ext>
            </a:extLst>
          </p:cNvPr>
          <p:cNvCxnSpPr/>
          <p:nvPr/>
        </p:nvCxnSpPr>
        <p:spPr>
          <a:xfrm>
            <a:off x="6706112" y="1329240"/>
            <a:ext cx="399430" cy="37465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uora nuoliyhdysviiva 64">
            <a:extLst>
              <a:ext uri="{FF2B5EF4-FFF2-40B4-BE49-F238E27FC236}">
                <a16:creationId xmlns:a16="http://schemas.microsoft.com/office/drawing/2014/main" id="{35081D35-148D-4EFC-A6D8-1A56E87EE428}"/>
              </a:ext>
            </a:extLst>
          </p:cNvPr>
          <p:cNvCxnSpPr>
            <a:cxnSpLocks/>
          </p:cNvCxnSpPr>
          <p:nvPr/>
        </p:nvCxnSpPr>
        <p:spPr>
          <a:xfrm flipH="1">
            <a:off x="4572000" y="1482439"/>
            <a:ext cx="45977" cy="598793"/>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uora nuoliyhdysviiva 66">
            <a:extLst>
              <a:ext uri="{FF2B5EF4-FFF2-40B4-BE49-F238E27FC236}">
                <a16:creationId xmlns:a16="http://schemas.microsoft.com/office/drawing/2014/main" id="{FF7F2E90-E3D7-4F56-B57F-36D16C8FF021}"/>
              </a:ext>
            </a:extLst>
          </p:cNvPr>
          <p:cNvCxnSpPr>
            <a:cxnSpLocks/>
          </p:cNvCxnSpPr>
          <p:nvPr/>
        </p:nvCxnSpPr>
        <p:spPr>
          <a:xfrm>
            <a:off x="5779858" y="1458192"/>
            <a:ext cx="131429" cy="518646"/>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uora nuoliyhdysviiva 68">
            <a:extLst>
              <a:ext uri="{FF2B5EF4-FFF2-40B4-BE49-F238E27FC236}">
                <a16:creationId xmlns:a16="http://schemas.microsoft.com/office/drawing/2014/main" id="{AFC860DE-138B-4957-BD30-AC7F15C4CC4C}"/>
              </a:ext>
            </a:extLst>
          </p:cNvPr>
          <p:cNvCxnSpPr>
            <a:cxnSpLocks/>
          </p:cNvCxnSpPr>
          <p:nvPr/>
        </p:nvCxnSpPr>
        <p:spPr>
          <a:xfrm flipH="1">
            <a:off x="3347864" y="1450527"/>
            <a:ext cx="45977" cy="598793"/>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uora nuoliyhdysviiva 69">
            <a:extLst>
              <a:ext uri="{FF2B5EF4-FFF2-40B4-BE49-F238E27FC236}">
                <a16:creationId xmlns:a16="http://schemas.microsoft.com/office/drawing/2014/main" id="{384F4DF0-6336-4B33-9B9D-54042E74F388}"/>
              </a:ext>
            </a:extLst>
          </p:cNvPr>
          <p:cNvCxnSpPr>
            <a:cxnSpLocks/>
          </p:cNvCxnSpPr>
          <p:nvPr/>
        </p:nvCxnSpPr>
        <p:spPr>
          <a:xfrm flipH="1">
            <a:off x="2051720" y="1450527"/>
            <a:ext cx="45977" cy="598793"/>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uora nuoliyhdysviiva 70">
            <a:extLst>
              <a:ext uri="{FF2B5EF4-FFF2-40B4-BE49-F238E27FC236}">
                <a16:creationId xmlns:a16="http://schemas.microsoft.com/office/drawing/2014/main" id="{0EB59F6F-F8D6-4BA1-809A-1B0C2B0D39C4}"/>
              </a:ext>
            </a:extLst>
          </p:cNvPr>
          <p:cNvCxnSpPr>
            <a:cxnSpLocks/>
          </p:cNvCxnSpPr>
          <p:nvPr/>
        </p:nvCxnSpPr>
        <p:spPr>
          <a:xfrm flipH="1">
            <a:off x="1035773" y="1329240"/>
            <a:ext cx="295868" cy="598793"/>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7059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0B02354-DBEF-49EF-A497-B37C1DBDC7E5}"/>
              </a:ext>
            </a:extLst>
          </p:cNvPr>
          <p:cNvSpPr>
            <a:spLocks noGrp="1"/>
          </p:cNvSpPr>
          <p:nvPr>
            <p:ph type="title"/>
          </p:nvPr>
        </p:nvSpPr>
        <p:spPr>
          <a:xfrm>
            <a:off x="503992" y="-46315"/>
            <a:ext cx="7380376" cy="889873"/>
          </a:xfrm>
        </p:spPr>
        <p:txBody>
          <a:bodyPr/>
          <a:lstStyle/>
          <a:p>
            <a:r>
              <a:rPr lang="fi-FI" dirty="0">
                <a:solidFill>
                  <a:srgbClr val="FF0000"/>
                </a:solidFill>
              </a:rPr>
              <a:t>Pöytä 4: Työskentelyn kommentit/tuotokset (1/2)</a:t>
            </a:r>
            <a:endParaRPr lang="fi-FI" dirty="0"/>
          </a:p>
        </p:txBody>
      </p:sp>
      <p:sp>
        <p:nvSpPr>
          <p:cNvPr id="3" name="Sisällön paikkamerkki 2">
            <a:extLst>
              <a:ext uri="{FF2B5EF4-FFF2-40B4-BE49-F238E27FC236}">
                <a16:creationId xmlns:a16="http://schemas.microsoft.com/office/drawing/2014/main" id="{79AC0687-4DCE-40D7-8307-5509C5B560E8}"/>
              </a:ext>
            </a:extLst>
          </p:cNvPr>
          <p:cNvSpPr>
            <a:spLocks noGrp="1"/>
          </p:cNvSpPr>
          <p:nvPr>
            <p:ph idx="1"/>
          </p:nvPr>
        </p:nvSpPr>
        <p:spPr>
          <a:xfrm>
            <a:off x="503992" y="771550"/>
            <a:ext cx="8028448" cy="4104456"/>
          </a:xfrm>
        </p:spPr>
        <p:txBody>
          <a:bodyPr>
            <a:normAutofit fontScale="85000" lnSpcReduction="20000"/>
          </a:bodyPr>
          <a:lstStyle/>
          <a:p>
            <a:pPr lvl="0"/>
            <a:r>
              <a:rPr lang="fi-FI" b="1" dirty="0"/>
              <a:t>Tarvitaanko asetettu neuvottelukunta? Riittäisikö pelkkä verkostoja fasilitoiva sihteeristö? </a:t>
            </a:r>
          </a:p>
          <a:p>
            <a:pPr lvl="1"/>
            <a:r>
              <a:rPr lang="fi-FI" dirty="0"/>
              <a:t>Asetettu neuvottelukunta voi olla uskottava mandaatiltaan, mutta voi olla käytännössä liian hierarkkinen ja ymmärrykseltään kapea. Verkostojen voima voi jäädä hyödyntämättä.</a:t>
            </a:r>
          </a:p>
          <a:p>
            <a:pPr lvl="1"/>
            <a:r>
              <a:rPr lang="fi-FI" dirty="0"/>
              <a:t>Pelkkä sihteeristö voi olla liian heikko mandaatiltaan, vaikka sillä olisikin mahdollisuus kutsua verkostot avoimesti toiminnan kehittämiseen. </a:t>
            </a:r>
          </a:p>
          <a:p>
            <a:pPr lvl="1"/>
            <a:r>
              <a:rPr lang="fi-FI" dirty="0"/>
              <a:t>Tarvitaan myös valtion ja kuntien yhteistyöryhmä (eikä pelkästään valtionhallinnon sisäistä yhteistyöryhmää)</a:t>
            </a:r>
          </a:p>
          <a:p>
            <a:pPr lvl="1"/>
            <a:r>
              <a:rPr lang="fi-FI" dirty="0"/>
              <a:t>Esimerkki käytännön haasteesta: Jos pitää lähettää asiakirja viralliselle lausuntopyynnölle, kenellä on tähän mandaatti, jos on vain sihteeristö? Vai pitääkö kuitenkin olla neuvottelukunta?</a:t>
            </a:r>
          </a:p>
          <a:p>
            <a:pPr lvl="1"/>
            <a:r>
              <a:rPr lang="fi-FI" b="1" dirty="0">
                <a:solidFill>
                  <a:srgbClr val="FF0000"/>
                </a:solidFill>
              </a:rPr>
              <a:t>Keskustelua VM:n sihteeristössä 17.12.2019</a:t>
            </a:r>
            <a:r>
              <a:rPr lang="fi-FI" dirty="0"/>
              <a:t>: </a:t>
            </a:r>
            <a:r>
              <a:rPr lang="fi-FI" b="1" dirty="0"/>
              <a:t>Tarvittaneen 1) asetettu neuvottelukunta ja sihteeristö valmistelemaan ministeriötason linjauksia sekä 2) toimielin tai sihteeristö, joka fasilitoi verkostotyötä</a:t>
            </a:r>
          </a:p>
          <a:p>
            <a:pPr lvl="0"/>
            <a:r>
              <a:rPr lang="fi-FI" dirty="0"/>
              <a:t>Mikä on Tiedonhallintalautakunnan rooli kokonaisuudessa? Irrallaan tästä yhteistyörakenteesta vai keskeinen osa yhteistyörakennetta? (Ei ratkaista tässä työryhmässä)</a:t>
            </a:r>
          </a:p>
          <a:p>
            <a:endParaRPr lang="fi-FI" dirty="0"/>
          </a:p>
        </p:txBody>
      </p:sp>
      <p:sp>
        <p:nvSpPr>
          <p:cNvPr id="4" name="Dian numeron paikkamerkki 3">
            <a:extLst>
              <a:ext uri="{FF2B5EF4-FFF2-40B4-BE49-F238E27FC236}">
                <a16:creationId xmlns:a16="http://schemas.microsoft.com/office/drawing/2014/main" id="{DB8D2FE2-CD8A-440F-B6B5-7F641934D7C0}"/>
              </a:ext>
            </a:extLst>
          </p:cNvPr>
          <p:cNvSpPr>
            <a:spLocks noGrp="1"/>
          </p:cNvSpPr>
          <p:nvPr>
            <p:ph type="sldNum" sz="quarter" idx="12"/>
          </p:nvPr>
        </p:nvSpPr>
        <p:spPr/>
        <p:txBody>
          <a:bodyPr/>
          <a:lstStyle/>
          <a:p>
            <a:fld id="{52D72BAF-8CDA-4878-B74D-CAA2BE485765}" type="slidenum">
              <a:rPr lang="fi-FI" smtClean="0"/>
              <a:t>56</a:t>
            </a:fld>
            <a:endParaRPr lang="fi-FI"/>
          </a:p>
        </p:txBody>
      </p:sp>
    </p:spTree>
    <p:extLst>
      <p:ext uri="{BB962C8B-B14F-4D97-AF65-F5344CB8AC3E}">
        <p14:creationId xmlns:p14="http://schemas.microsoft.com/office/powerpoint/2010/main" val="25384313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0B02354-DBEF-49EF-A497-B37C1DBDC7E5}"/>
              </a:ext>
            </a:extLst>
          </p:cNvPr>
          <p:cNvSpPr>
            <a:spLocks noGrp="1"/>
          </p:cNvSpPr>
          <p:nvPr>
            <p:ph type="title"/>
          </p:nvPr>
        </p:nvSpPr>
        <p:spPr/>
        <p:txBody>
          <a:bodyPr/>
          <a:lstStyle/>
          <a:p>
            <a:r>
              <a:rPr lang="fi-FI" dirty="0">
                <a:solidFill>
                  <a:srgbClr val="FF0000"/>
                </a:solidFill>
              </a:rPr>
              <a:t>Pöytä 4: Työskentelyn kommentit/tuotokset (2/2)</a:t>
            </a:r>
            <a:endParaRPr lang="fi-FI" dirty="0"/>
          </a:p>
        </p:txBody>
      </p:sp>
      <p:sp>
        <p:nvSpPr>
          <p:cNvPr id="3" name="Sisällön paikkamerkki 2">
            <a:extLst>
              <a:ext uri="{FF2B5EF4-FFF2-40B4-BE49-F238E27FC236}">
                <a16:creationId xmlns:a16="http://schemas.microsoft.com/office/drawing/2014/main" id="{79AC0687-4DCE-40D7-8307-5509C5B560E8}"/>
              </a:ext>
            </a:extLst>
          </p:cNvPr>
          <p:cNvSpPr>
            <a:spLocks noGrp="1"/>
          </p:cNvSpPr>
          <p:nvPr>
            <p:ph idx="1"/>
          </p:nvPr>
        </p:nvSpPr>
        <p:spPr>
          <a:xfrm>
            <a:off x="503992" y="1039586"/>
            <a:ext cx="8100456" cy="3908428"/>
          </a:xfrm>
        </p:spPr>
        <p:txBody>
          <a:bodyPr>
            <a:normAutofit fontScale="77500" lnSpcReduction="20000"/>
          </a:bodyPr>
          <a:lstStyle/>
          <a:p>
            <a:pPr lvl="0"/>
            <a:r>
              <a:rPr lang="fi-FI" dirty="0"/>
              <a:t>Yhteistyöryhmän nimi ei ole tärkeä, vaan toimintatapa ja toiminnan fokus: tarvelähtöisen verkostotyön mahdollistaminen ja/tai ohjaaminen</a:t>
            </a:r>
          </a:p>
          <a:p>
            <a:pPr lvl="1"/>
            <a:r>
              <a:rPr lang="fi-FI" dirty="0"/>
              <a:t>Tarvitaan sellaista ohjattua verkostotoimintaa, jonka puitteissa toimijat voivat jakaa tietoa hyvistä ratkaisuista ja sopia keskenään toteuttamisvastuista</a:t>
            </a:r>
          </a:p>
          <a:p>
            <a:pPr lvl="1"/>
            <a:r>
              <a:rPr lang="fi-FI" dirty="0"/>
              <a:t>Kirjoitetaan toiminnan rajaus selkeästi auki. Keskitytään tiedonhallintaan. Mukana ei laajempi julkisen hallinnon ICT-kehittäminen? Mutta ei myöskään pelkkä informaatio-ohjaus? </a:t>
            </a:r>
          </a:p>
          <a:p>
            <a:pPr lvl="1"/>
            <a:r>
              <a:rPr lang="fi-FI" dirty="0"/>
              <a:t>Huomioidaan, että tietyn euromäärän ylittävät hankkeet on jo nyt otettava yhteiseen käsittelyyn. </a:t>
            </a:r>
          </a:p>
          <a:p>
            <a:pPr lvl="1"/>
            <a:r>
              <a:rPr lang="fi-FI" dirty="0"/>
              <a:t>Valitaan selkeät fokukset tai </a:t>
            </a:r>
            <a:r>
              <a:rPr lang="fi-FI" dirty="0" err="1"/>
              <a:t>caset</a:t>
            </a:r>
            <a:r>
              <a:rPr lang="fi-FI" dirty="0"/>
              <a:t> työskentelyyn, joiden puitteissa työskennellään yhdessä. Esimerkiksi automatisaatio tai tekoäly. </a:t>
            </a:r>
          </a:p>
          <a:p>
            <a:pPr lvl="1"/>
            <a:r>
              <a:rPr lang="fi-FI" dirty="0"/>
              <a:t>Verkostoille tarvitaan selkeä mahdollisuus nostaa asioita käsiteltäväksi tarpeidensa mukaisesti.</a:t>
            </a:r>
          </a:p>
          <a:p>
            <a:r>
              <a:rPr lang="fi-FI" dirty="0"/>
              <a:t>Yhteistyön tavoitteista ja toimintatavoista: </a:t>
            </a:r>
          </a:p>
          <a:p>
            <a:pPr lvl="1"/>
            <a:r>
              <a:rPr lang="fi-FI" dirty="0"/>
              <a:t>Ylläpidetään tilannekuvaa ja edistetään valmistelutyötä yhteisen tilannekuvan puitteissa</a:t>
            </a:r>
          </a:p>
          <a:p>
            <a:pPr lvl="1"/>
            <a:r>
              <a:rPr lang="fi-FI" dirty="0"/>
              <a:t>Tarvitaan selkeä kontaktipiste tai henkilö, jolta voidaan kysyä kehittämisen kokonaiskuvasta.</a:t>
            </a:r>
          </a:p>
          <a:p>
            <a:pPr lvl="1"/>
            <a:r>
              <a:rPr lang="fi-FI" dirty="0"/>
              <a:t>Tarvitaan riittävästi osaamista kokonaiskuvan rakentamiseen ja innovointiin alhaalta ylöspäin – miten tämä varmistetaan?</a:t>
            </a:r>
          </a:p>
          <a:p>
            <a:pPr lvl="1"/>
            <a:r>
              <a:rPr lang="fi-FI" dirty="0"/>
              <a:t>Tarvitaan aktiivista ja avointa viestintää ulospäin, jotta asiantuntijat löytävät toiminnan.</a:t>
            </a:r>
          </a:p>
        </p:txBody>
      </p:sp>
      <p:sp>
        <p:nvSpPr>
          <p:cNvPr id="4" name="Dian numeron paikkamerkki 3">
            <a:extLst>
              <a:ext uri="{FF2B5EF4-FFF2-40B4-BE49-F238E27FC236}">
                <a16:creationId xmlns:a16="http://schemas.microsoft.com/office/drawing/2014/main" id="{DB8D2FE2-CD8A-440F-B6B5-7F641934D7C0}"/>
              </a:ext>
            </a:extLst>
          </p:cNvPr>
          <p:cNvSpPr>
            <a:spLocks noGrp="1"/>
          </p:cNvSpPr>
          <p:nvPr>
            <p:ph type="sldNum" sz="quarter" idx="12"/>
          </p:nvPr>
        </p:nvSpPr>
        <p:spPr/>
        <p:txBody>
          <a:bodyPr/>
          <a:lstStyle/>
          <a:p>
            <a:fld id="{52D72BAF-8CDA-4878-B74D-CAA2BE485765}" type="slidenum">
              <a:rPr lang="fi-FI" smtClean="0"/>
              <a:t>57</a:t>
            </a:fld>
            <a:endParaRPr lang="fi-FI"/>
          </a:p>
        </p:txBody>
      </p:sp>
    </p:spTree>
    <p:extLst>
      <p:ext uri="{BB962C8B-B14F-4D97-AF65-F5344CB8AC3E}">
        <p14:creationId xmlns:p14="http://schemas.microsoft.com/office/powerpoint/2010/main" val="25232142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78A8AC-20D4-4C75-8302-ECA296804134}"/>
              </a:ext>
            </a:extLst>
          </p:cNvPr>
          <p:cNvSpPr>
            <a:spLocks noGrp="1"/>
          </p:cNvSpPr>
          <p:nvPr>
            <p:ph type="title"/>
          </p:nvPr>
        </p:nvSpPr>
        <p:spPr>
          <a:xfrm>
            <a:off x="503992" y="108858"/>
            <a:ext cx="8244472" cy="889873"/>
          </a:xfrm>
        </p:spPr>
        <p:txBody>
          <a:bodyPr>
            <a:noAutofit/>
          </a:bodyPr>
          <a:lstStyle/>
          <a:p>
            <a:r>
              <a:rPr lang="fi-FI" sz="2400" dirty="0"/>
              <a:t>Pöytä 5 toimeksianto: Toimielinten ja verkostojen vuosikellojen yhteensovittaminen</a:t>
            </a:r>
            <a:endParaRPr lang="fi-FI" sz="2400" b="1" dirty="0"/>
          </a:p>
        </p:txBody>
      </p:sp>
      <p:sp>
        <p:nvSpPr>
          <p:cNvPr id="5" name="Sisällön paikkamerkki 4">
            <a:extLst>
              <a:ext uri="{FF2B5EF4-FFF2-40B4-BE49-F238E27FC236}">
                <a16:creationId xmlns:a16="http://schemas.microsoft.com/office/drawing/2014/main" id="{F8186080-EE24-4709-BF6B-DE290883EAF2}"/>
              </a:ext>
            </a:extLst>
          </p:cNvPr>
          <p:cNvSpPr>
            <a:spLocks noGrp="1"/>
          </p:cNvSpPr>
          <p:nvPr>
            <p:ph idx="1"/>
          </p:nvPr>
        </p:nvSpPr>
        <p:spPr/>
        <p:txBody>
          <a:bodyPr/>
          <a:lstStyle/>
          <a:p>
            <a:r>
              <a:rPr lang="fi-FI" dirty="0"/>
              <a:t>Miten käytännössä sovitetaan yhteen erilaiset suunnittelun ja toiminnan vuosikellot niin, että verkostotyö tukee käytännön päätöksentekoa ja toimintaa (jotka ovat toimivaltaisten viranomaisten vastuulla)?</a:t>
            </a:r>
          </a:p>
          <a:p>
            <a:r>
              <a:rPr lang="fi-FI" dirty="0"/>
              <a:t>Miten yhteensovittaminen ajoitetaan konkreettisesti pitkän aikavälin (4+ vuotta), keskipitkän aikavälin (2-4 vuotta) ja lyhyen aikavälin (1-2 vuotta) toiminnassa?</a:t>
            </a:r>
          </a:p>
          <a:p>
            <a:r>
              <a:rPr lang="fi-FI" dirty="0"/>
              <a:t>Miten tämä sovittaminen tulisi sanoittaa säädöstekstissä tai muutoin ohjeistuksessa?</a:t>
            </a:r>
          </a:p>
        </p:txBody>
      </p:sp>
      <p:sp>
        <p:nvSpPr>
          <p:cNvPr id="4" name="Dian numeron paikkamerkki 3">
            <a:extLst>
              <a:ext uri="{FF2B5EF4-FFF2-40B4-BE49-F238E27FC236}">
                <a16:creationId xmlns:a16="http://schemas.microsoft.com/office/drawing/2014/main" id="{8ECEF626-0314-4EFC-A125-C84CFFD2FF02}"/>
              </a:ext>
            </a:extLst>
          </p:cNvPr>
          <p:cNvSpPr>
            <a:spLocks noGrp="1"/>
          </p:cNvSpPr>
          <p:nvPr>
            <p:ph type="sldNum" sz="quarter" idx="12"/>
          </p:nvPr>
        </p:nvSpPr>
        <p:spPr/>
        <p:txBody>
          <a:bodyPr/>
          <a:lstStyle/>
          <a:p>
            <a:fld id="{52D72BAF-8CDA-4878-B74D-CAA2BE485765}" type="slidenum">
              <a:rPr lang="fi-FI" smtClean="0"/>
              <a:t>58</a:t>
            </a:fld>
            <a:endParaRPr lang="fi-FI"/>
          </a:p>
        </p:txBody>
      </p:sp>
    </p:spTree>
    <p:extLst>
      <p:ext uri="{BB962C8B-B14F-4D97-AF65-F5344CB8AC3E}">
        <p14:creationId xmlns:p14="http://schemas.microsoft.com/office/powerpoint/2010/main" val="14428857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9DC4F6-81C8-43E9-9171-7092490C6974}"/>
              </a:ext>
            </a:extLst>
          </p:cNvPr>
          <p:cNvSpPr>
            <a:spLocks noGrp="1"/>
          </p:cNvSpPr>
          <p:nvPr>
            <p:ph type="title"/>
          </p:nvPr>
        </p:nvSpPr>
        <p:spPr/>
        <p:txBody>
          <a:bodyPr/>
          <a:lstStyle/>
          <a:p>
            <a:r>
              <a:rPr lang="fi-FI" dirty="0"/>
              <a:t>Vuosikellojen yhteensovittaminen</a:t>
            </a:r>
          </a:p>
        </p:txBody>
      </p:sp>
      <p:cxnSp>
        <p:nvCxnSpPr>
          <p:cNvPr id="6" name="Suora nuoliyhdysviiva 5">
            <a:extLst>
              <a:ext uri="{FF2B5EF4-FFF2-40B4-BE49-F238E27FC236}">
                <a16:creationId xmlns:a16="http://schemas.microsoft.com/office/drawing/2014/main" id="{88F24641-EE4C-4CA2-86DE-3D6E1489F7E3}"/>
              </a:ext>
            </a:extLst>
          </p:cNvPr>
          <p:cNvCxnSpPr>
            <a:cxnSpLocks/>
          </p:cNvCxnSpPr>
          <p:nvPr/>
        </p:nvCxnSpPr>
        <p:spPr>
          <a:xfrm>
            <a:off x="222515" y="4262985"/>
            <a:ext cx="8728627"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7" name="Tekstiruutu 6">
            <a:extLst>
              <a:ext uri="{FF2B5EF4-FFF2-40B4-BE49-F238E27FC236}">
                <a16:creationId xmlns:a16="http://schemas.microsoft.com/office/drawing/2014/main" id="{53C19025-C622-442D-B29B-E4D3DDF49C18}"/>
              </a:ext>
            </a:extLst>
          </p:cNvPr>
          <p:cNvSpPr txBox="1"/>
          <p:nvPr/>
        </p:nvSpPr>
        <p:spPr>
          <a:xfrm>
            <a:off x="7863945" y="3884061"/>
            <a:ext cx="1224136" cy="369332"/>
          </a:xfrm>
          <a:prstGeom prst="rect">
            <a:avLst/>
          </a:prstGeom>
          <a:noFill/>
        </p:spPr>
        <p:txBody>
          <a:bodyPr wrap="square" rtlCol="0">
            <a:spAutoFit/>
          </a:bodyPr>
          <a:lstStyle/>
          <a:p>
            <a:pPr algn="ctr"/>
            <a:r>
              <a:rPr lang="fi-FI" dirty="0"/>
              <a:t>Aika</a:t>
            </a:r>
          </a:p>
        </p:txBody>
      </p:sp>
      <p:grpSp>
        <p:nvGrpSpPr>
          <p:cNvPr id="35" name="Ryhmä 34">
            <a:extLst>
              <a:ext uri="{FF2B5EF4-FFF2-40B4-BE49-F238E27FC236}">
                <a16:creationId xmlns:a16="http://schemas.microsoft.com/office/drawing/2014/main" id="{1BEF7B14-99B9-4471-ACB4-A28658C5D25B}"/>
              </a:ext>
            </a:extLst>
          </p:cNvPr>
          <p:cNvGrpSpPr/>
          <p:nvPr/>
        </p:nvGrpSpPr>
        <p:grpSpPr>
          <a:xfrm>
            <a:off x="212142" y="1659282"/>
            <a:ext cx="1624559" cy="1337905"/>
            <a:chOff x="699592" y="873005"/>
            <a:chExt cx="4736504" cy="3900747"/>
          </a:xfrm>
        </p:grpSpPr>
        <p:sp>
          <p:nvSpPr>
            <p:cNvPr id="8" name="Ellipsi 7">
              <a:extLst>
                <a:ext uri="{FF2B5EF4-FFF2-40B4-BE49-F238E27FC236}">
                  <a16:creationId xmlns:a16="http://schemas.microsoft.com/office/drawing/2014/main" id="{5F1121F3-79D8-4094-97FD-3AB4DE530F6E}"/>
                </a:ext>
              </a:extLst>
            </p:cNvPr>
            <p:cNvSpPr/>
            <p:nvPr/>
          </p:nvSpPr>
          <p:spPr>
            <a:xfrm>
              <a:off x="1126070" y="1131590"/>
              <a:ext cx="3930739" cy="3213561"/>
            </a:xfrm>
            <a:prstGeom prst="ellipse">
              <a:avLst/>
            </a:prstGeom>
            <a:solidFill>
              <a:schemeClr val="tx2">
                <a:lumMod val="20000"/>
                <a:lumOff val="80000"/>
              </a:schemeClr>
            </a:solidFill>
            <a:ln w="9525">
              <a:prstDash val="dash"/>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9" name="Ellipsi 8">
              <a:extLst>
                <a:ext uri="{FF2B5EF4-FFF2-40B4-BE49-F238E27FC236}">
                  <a16:creationId xmlns:a16="http://schemas.microsoft.com/office/drawing/2014/main" id="{171BE1D3-A998-4E79-BB28-8F3B94AF9A7E}"/>
                </a:ext>
              </a:extLst>
            </p:cNvPr>
            <p:cNvSpPr/>
            <p:nvPr/>
          </p:nvSpPr>
          <p:spPr>
            <a:xfrm>
              <a:off x="2032473" y="2059792"/>
              <a:ext cx="1800200" cy="1055229"/>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Neuvottelukunta</a:t>
              </a:r>
            </a:p>
            <a:p>
              <a:pPr algn="ctr"/>
              <a:r>
                <a:rPr lang="fi-FI" sz="400" dirty="0"/>
                <a:t>(valtio, kunnat, </a:t>
              </a:r>
              <a:r>
                <a:rPr lang="fi-FI" sz="400" dirty="0" err="1"/>
                <a:t>julk</a:t>
              </a:r>
              <a:r>
                <a:rPr lang="fi-FI" sz="400" dirty="0"/>
                <a:t>)</a:t>
              </a:r>
            </a:p>
          </p:txBody>
        </p:sp>
        <p:sp>
          <p:nvSpPr>
            <p:cNvPr id="10" name="Ellipsi 9">
              <a:extLst>
                <a:ext uri="{FF2B5EF4-FFF2-40B4-BE49-F238E27FC236}">
                  <a16:creationId xmlns:a16="http://schemas.microsoft.com/office/drawing/2014/main" id="{FA1D4B13-3EF4-4170-A92A-D1DEAA3478A8}"/>
                </a:ext>
              </a:extLst>
            </p:cNvPr>
            <p:cNvSpPr/>
            <p:nvPr/>
          </p:nvSpPr>
          <p:spPr>
            <a:xfrm>
              <a:off x="3539974" y="1022171"/>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tapaaminen</a:t>
              </a:r>
            </a:p>
          </p:txBody>
        </p:sp>
        <p:sp>
          <p:nvSpPr>
            <p:cNvPr id="11" name="Ellipsi 10">
              <a:extLst>
                <a:ext uri="{FF2B5EF4-FFF2-40B4-BE49-F238E27FC236}">
                  <a16:creationId xmlns:a16="http://schemas.microsoft.com/office/drawing/2014/main" id="{1A218AB9-658A-44B8-A468-415F78F904D0}"/>
                </a:ext>
              </a:extLst>
            </p:cNvPr>
            <p:cNvSpPr/>
            <p:nvPr/>
          </p:nvSpPr>
          <p:spPr>
            <a:xfrm>
              <a:off x="1478856" y="1126884"/>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tapaaminen</a:t>
              </a:r>
            </a:p>
          </p:txBody>
        </p:sp>
        <p:sp>
          <p:nvSpPr>
            <p:cNvPr id="12" name="Ellipsi 11">
              <a:extLst>
                <a:ext uri="{FF2B5EF4-FFF2-40B4-BE49-F238E27FC236}">
                  <a16:creationId xmlns:a16="http://schemas.microsoft.com/office/drawing/2014/main" id="{18BB3D77-5E76-42CC-8984-28252221704B}"/>
                </a:ext>
              </a:extLst>
            </p:cNvPr>
            <p:cNvSpPr/>
            <p:nvPr/>
          </p:nvSpPr>
          <p:spPr>
            <a:xfrm>
              <a:off x="4353723" y="3193324"/>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Kokonaiskuva</a:t>
              </a:r>
            </a:p>
            <a:p>
              <a:pPr algn="ctr"/>
              <a:r>
                <a:rPr lang="fi-FI" sz="400" dirty="0"/>
                <a:t>-ryhmä (Ka)</a:t>
              </a:r>
            </a:p>
          </p:txBody>
        </p:sp>
        <p:sp>
          <p:nvSpPr>
            <p:cNvPr id="13" name="Ellipsi 12">
              <a:extLst>
                <a:ext uri="{FF2B5EF4-FFF2-40B4-BE49-F238E27FC236}">
                  <a16:creationId xmlns:a16="http://schemas.microsoft.com/office/drawing/2014/main" id="{D589467B-CF85-478E-954E-1F2CBC5B2810}"/>
                </a:ext>
              </a:extLst>
            </p:cNvPr>
            <p:cNvSpPr/>
            <p:nvPr/>
          </p:nvSpPr>
          <p:spPr>
            <a:xfrm>
              <a:off x="816397" y="170240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ryhmä</a:t>
              </a:r>
            </a:p>
          </p:txBody>
        </p:sp>
        <p:sp>
          <p:nvSpPr>
            <p:cNvPr id="14" name="Ellipsi 13">
              <a:extLst>
                <a:ext uri="{FF2B5EF4-FFF2-40B4-BE49-F238E27FC236}">
                  <a16:creationId xmlns:a16="http://schemas.microsoft.com/office/drawing/2014/main" id="{CC4EC807-7BA6-492A-9B21-198BCA16A874}"/>
                </a:ext>
              </a:extLst>
            </p:cNvPr>
            <p:cNvSpPr/>
            <p:nvPr/>
          </p:nvSpPr>
          <p:spPr>
            <a:xfrm>
              <a:off x="4353723" y="1569796"/>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ryhmä</a:t>
              </a:r>
            </a:p>
          </p:txBody>
        </p:sp>
        <p:sp>
          <p:nvSpPr>
            <p:cNvPr id="15" name="Ellipsi 14">
              <a:extLst>
                <a:ext uri="{FF2B5EF4-FFF2-40B4-BE49-F238E27FC236}">
                  <a16:creationId xmlns:a16="http://schemas.microsoft.com/office/drawing/2014/main" id="{9D6DA15E-081E-4D86-A27F-0B9632FD9273}"/>
                </a:ext>
              </a:extLst>
            </p:cNvPr>
            <p:cNvSpPr/>
            <p:nvPr/>
          </p:nvSpPr>
          <p:spPr>
            <a:xfrm>
              <a:off x="2464521" y="873005"/>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Kokonaiskuva</a:t>
              </a:r>
            </a:p>
            <a:p>
              <a:pPr algn="ctr"/>
              <a:r>
                <a:rPr lang="fi-FI" sz="400" dirty="0"/>
                <a:t>-ryhmä (</a:t>
              </a:r>
              <a:r>
                <a:rPr lang="fi-FI" sz="400" dirty="0" err="1"/>
                <a:t>Gov</a:t>
              </a:r>
              <a:r>
                <a:rPr lang="fi-FI" sz="400" dirty="0"/>
                <a:t>)</a:t>
              </a:r>
            </a:p>
          </p:txBody>
        </p:sp>
        <p:sp>
          <p:nvSpPr>
            <p:cNvPr id="16" name="Ellipsi 15">
              <a:extLst>
                <a:ext uri="{FF2B5EF4-FFF2-40B4-BE49-F238E27FC236}">
                  <a16:creationId xmlns:a16="http://schemas.microsoft.com/office/drawing/2014/main" id="{C64DF3BB-47DC-48D1-BC6F-B2A33487B72B}"/>
                </a:ext>
              </a:extLst>
            </p:cNvPr>
            <p:cNvSpPr/>
            <p:nvPr/>
          </p:nvSpPr>
          <p:spPr>
            <a:xfrm>
              <a:off x="699592" y="250766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verkosto</a:t>
              </a:r>
            </a:p>
          </p:txBody>
        </p:sp>
        <p:sp>
          <p:nvSpPr>
            <p:cNvPr id="17" name="Ellipsi 16">
              <a:extLst>
                <a:ext uri="{FF2B5EF4-FFF2-40B4-BE49-F238E27FC236}">
                  <a16:creationId xmlns:a16="http://schemas.microsoft.com/office/drawing/2014/main" id="{9B03D45E-0E01-42D0-805E-FEDB9653AC6D}"/>
                </a:ext>
              </a:extLst>
            </p:cNvPr>
            <p:cNvSpPr/>
            <p:nvPr/>
          </p:nvSpPr>
          <p:spPr>
            <a:xfrm>
              <a:off x="4589780" y="2430339"/>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verkosto</a:t>
              </a:r>
            </a:p>
          </p:txBody>
        </p:sp>
        <p:sp>
          <p:nvSpPr>
            <p:cNvPr id="18" name="Ellipsi 17">
              <a:extLst>
                <a:ext uri="{FF2B5EF4-FFF2-40B4-BE49-F238E27FC236}">
                  <a16:creationId xmlns:a16="http://schemas.microsoft.com/office/drawing/2014/main" id="{4FAE8C24-5CA1-49DD-9CDB-04C13F7F5B60}"/>
                </a:ext>
              </a:extLst>
            </p:cNvPr>
            <p:cNvSpPr/>
            <p:nvPr/>
          </p:nvSpPr>
          <p:spPr>
            <a:xfrm>
              <a:off x="2797453" y="4058968"/>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ryhmä</a:t>
              </a:r>
            </a:p>
          </p:txBody>
        </p:sp>
        <p:sp>
          <p:nvSpPr>
            <p:cNvPr id="19" name="Ellipsi 18">
              <a:extLst>
                <a:ext uri="{FF2B5EF4-FFF2-40B4-BE49-F238E27FC236}">
                  <a16:creationId xmlns:a16="http://schemas.microsoft.com/office/drawing/2014/main" id="{F9F3CA33-2C09-4CE0-9CA6-879A776A9847}"/>
                </a:ext>
              </a:extLst>
            </p:cNvPr>
            <p:cNvSpPr/>
            <p:nvPr/>
          </p:nvSpPr>
          <p:spPr>
            <a:xfrm>
              <a:off x="978000" y="3337657"/>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Kokonaiskuva</a:t>
              </a:r>
            </a:p>
            <a:p>
              <a:pPr algn="ctr"/>
              <a:r>
                <a:rPr lang="fi-FI" sz="400" dirty="0"/>
                <a:t>-ryhmä (</a:t>
              </a:r>
              <a:r>
                <a:rPr lang="fi-FI" sz="400" dirty="0" err="1"/>
                <a:t>Titu</a:t>
              </a:r>
              <a:r>
                <a:rPr lang="fi-FI" sz="400" dirty="0"/>
                <a:t>)</a:t>
              </a:r>
            </a:p>
          </p:txBody>
        </p:sp>
        <p:sp>
          <p:nvSpPr>
            <p:cNvPr id="20" name="Ellipsi 19">
              <a:extLst>
                <a:ext uri="{FF2B5EF4-FFF2-40B4-BE49-F238E27FC236}">
                  <a16:creationId xmlns:a16="http://schemas.microsoft.com/office/drawing/2014/main" id="{881C7C90-036B-419E-B6EF-112C75847CD8}"/>
                </a:ext>
              </a:extLst>
            </p:cNvPr>
            <p:cNvSpPr/>
            <p:nvPr/>
          </p:nvSpPr>
          <p:spPr>
            <a:xfrm>
              <a:off x="1825339" y="3877048"/>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tapaaminen</a:t>
              </a:r>
            </a:p>
          </p:txBody>
        </p:sp>
        <p:sp>
          <p:nvSpPr>
            <p:cNvPr id="21" name="Ellipsi 20">
              <a:extLst>
                <a:ext uri="{FF2B5EF4-FFF2-40B4-BE49-F238E27FC236}">
                  <a16:creationId xmlns:a16="http://schemas.microsoft.com/office/drawing/2014/main" id="{4613E9A3-F891-43F5-A7B7-A45C4F3F02BF}"/>
                </a:ext>
              </a:extLst>
            </p:cNvPr>
            <p:cNvSpPr/>
            <p:nvPr/>
          </p:nvSpPr>
          <p:spPr>
            <a:xfrm>
              <a:off x="3697547" y="384583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verkosto</a:t>
              </a:r>
            </a:p>
          </p:txBody>
        </p:sp>
        <p:cxnSp>
          <p:nvCxnSpPr>
            <p:cNvPr id="22" name="Suora nuoliyhdysviiva 21">
              <a:extLst>
                <a:ext uri="{FF2B5EF4-FFF2-40B4-BE49-F238E27FC236}">
                  <a16:creationId xmlns:a16="http://schemas.microsoft.com/office/drawing/2014/main" id="{3454582C-03F6-4385-9351-F71EAE9C8EB4}"/>
                </a:ext>
              </a:extLst>
            </p:cNvPr>
            <p:cNvCxnSpPr/>
            <p:nvPr/>
          </p:nvCxnSpPr>
          <p:spPr>
            <a:xfrm>
              <a:off x="2968577" y="1635646"/>
              <a:ext cx="0" cy="36004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uora nuoliyhdysviiva 22">
              <a:extLst>
                <a:ext uri="{FF2B5EF4-FFF2-40B4-BE49-F238E27FC236}">
                  <a16:creationId xmlns:a16="http://schemas.microsoft.com/office/drawing/2014/main" id="{9F7E8E77-7556-43D5-BDBD-CEB253C9C38A}"/>
                </a:ext>
              </a:extLst>
            </p:cNvPr>
            <p:cNvCxnSpPr>
              <a:cxnSpLocks/>
            </p:cNvCxnSpPr>
            <p:nvPr/>
          </p:nvCxnSpPr>
          <p:spPr>
            <a:xfrm>
              <a:off x="3906091" y="3028588"/>
              <a:ext cx="430640" cy="26961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uora nuoliyhdysviiva 23">
              <a:extLst>
                <a:ext uri="{FF2B5EF4-FFF2-40B4-BE49-F238E27FC236}">
                  <a16:creationId xmlns:a16="http://schemas.microsoft.com/office/drawing/2014/main" id="{93BFE7AA-F999-4AAC-9CED-3B63C2895F0A}"/>
                </a:ext>
              </a:extLst>
            </p:cNvPr>
            <p:cNvCxnSpPr>
              <a:cxnSpLocks/>
            </p:cNvCxnSpPr>
            <p:nvPr/>
          </p:nvCxnSpPr>
          <p:spPr>
            <a:xfrm>
              <a:off x="3995906" y="2693143"/>
              <a:ext cx="521866"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uora nuoliyhdysviiva 24">
              <a:extLst>
                <a:ext uri="{FF2B5EF4-FFF2-40B4-BE49-F238E27FC236}">
                  <a16:creationId xmlns:a16="http://schemas.microsoft.com/office/drawing/2014/main" id="{752C7E9E-7855-4ED4-AE3B-B7E0ABE3A456}"/>
                </a:ext>
              </a:extLst>
            </p:cNvPr>
            <p:cNvCxnSpPr>
              <a:cxnSpLocks/>
            </p:cNvCxnSpPr>
            <p:nvPr/>
          </p:nvCxnSpPr>
          <p:spPr>
            <a:xfrm flipV="1">
              <a:off x="3814865" y="2067694"/>
              <a:ext cx="521866" cy="23189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uora nuoliyhdysviiva 25">
              <a:extLst>
                <a:ext uri="{FF2B5EF4-FFF2-40B4-BE49-F238E27FC236}">
                  <a16:creationId xmlns:a16="http://schemas.microsoft.com/office/drawing/2014/main" id="{AD00C1FA-F110-4CFE-8624-11BF3B3EED4F}"/>
                </a:ext>
              </a:extLst>
            </p:cNvPr>
            <p:cNvCxnSpPr>
              <a:cxnSpLocks/>
            </p:cNvCxnSpPr>
            <p:nvPr/>
          </p:nvCxnSpPr>
          <p:spPr>
            <a:xfrm flipV="1">
              <a:off x="3382815" y="1674144"/>
              <a:ext cx="229168" cy="35661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uora nuoliyhdysviiva 26">
              <a:extLst>
                <a:ext uri="{FF2B5EF4-FFF2-40B4-BE49-F238E27FC236}">
                  <a16:creationId xmlns:a16="http://schemas.microsoft.com/office/drawing/2014/main" id="{B5B4E3E6-7806-49A1-B2B5-E820781A823A}"/>
                </a:ext>
              </a:extLst>
            </p:cNvPr>
            <p:cNvCxnSpPr>
              <a:cxnSpLocks/>
            </p:cNvCxnSpPr>
            <p:nvPr/>
          </p:nvCxnSpPr>
          <p:spPr>
            <a:xfrm flipH="1" flipV="1">
              <a:off x="2190841" y="1802716"/>
              <a:ext cx="272985" cy="29753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uora nuoliyhdysviiva 27">
              <a:extLst>
                <a:ext uri="{FF2B5EF4-FFF2-40B4-BE49-F238E27FC236}">
                  <a16:creationId xmlns:a16="http://schemas.microsoft.com/office/drawing/2014/main" id="{4C44B5A8-8314-4035-A08E-D03786441ED4}"/>
                </a:ext>
              </a:extLst>
            </p:cNvPr>
            <p:cNvCxnSpPr>
              <a:cxnSpLocks/>
            </p:cNvCxnSpPr>
            <p:nvPr/>
          </p:nvCxnSpPr>
          <p:spPr>
            <a:xfrm flipH="1" flipV="1">
              <a:off x="1642731" y="2284581"/>
              <a:ext cx="372750" cy="13730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uora nuoliyhdysviiva 28">
              <a:extLst>
                <a:ext uri="{FF2B5EF4-FFF2-40B4-BE49-F238E27FC236}">
                  <a16:creationId xmlns:a16="http://schemas.microsoft.com/office/drawing/2014/main" id="{0AE14011-7BDC-465F-9E58-5BD7D56145FF}"/>
                </a:ext>
              </a:extLst>
            </p:cNvPr>
            <p:cNvCxnSpPr>
              <a:cxnSpLocks/>
            </p:cNvCxnSpPr>
            <p:nvPr/>
          </p:nvCxnSpPr>
          <p:spPr>
            <a:xfrm flipH="1">
              <a:off x="1640064" y="2738370"/>
              <a:ext cx="375417" cy="7733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uora nuoliyhdysviiva 29">
              <a:extLst>
                <a:ext uri="{FF2B5EF4-FFF2-40B4-BE49-F238E27FC236}">
                  <a16:creationId xmlns:a16="http://schemas.microsoft.com/office/drawing/2014/main" id="{D97DC17D-8FDA-483C-B301-4DB9BC216467}"/>
                </a:ext>
              </a:extLst>
            </p:cNvPr>
            <p:cNvCxnSpPr>
              <a:cxnSpLocks/>
            </p:cNvCxnSpPr>
            <p:nvPr/>
          </p:nvCxnSpPr>
          <p:spPr>
            <a:xfrm flipH="1">
              <a:off x="1848361" y="3003798"/>
              <a:ext cx="441275" cy="373866"/>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uora nuoliyhdysviiva 30">
              <a:extLst>
                <a:ext uri="{FF2B5EF4-FFF2-40B4-BE49-F238E27FC236}">
                  <a16:creationId xmlns:a16="http://schemas.microsoft.com/office/drawing/2014/main" id="{5EAD5A33-3637-41AD-B6B8-F7103C53844D}"/>
                </a:ext>
              </a:extLst>
            </p:cNvPr>
            <p:cNvCxnSpPr>
              <a:cxnSpLocks/>
            </p:cNvCxnSpPr>
            <p:nvPr/>
          </p:nvCxnSpPr>
          <p:spPr>
            <a:xfrm flipH="1">
              <a:off x="2411548" y="3163331"/>
              <a:ext cx="212745" cy="61755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uora nuoliyhdysviiva 31">
              <a:extLst>
                <a:ext uri="{FF2B5EF4-FFF2-40B4-BE49-F238E27FC236}">
                  <a16:creationId xmlns:a16="http://schemas.microsoft.com/office/drawing/2014/main" id="{F49C32A2-EC6D-45B4-B836-21C81D8C80A7}"/>
                </a:ext>
              </a:extLst>
            </p:cNvPr>
            <p:cNvCxnSpPr>
              <a:cxnSpLocks/>
            </p:cNvCxnSpPr>
            <p:nvPr/>
          </p:nvCxnSpPr>
          <p:spPr>
            <a:xfrm>
              <a:off x="3027208" y="3437858"/>
              <a:ext cx="83143" cy="50204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uora nuoliyhdysviiva 32">
              <a:extLst>
                <a:ext uri="{FF2B5EF4-FFF2-40B4-BE49-F238E27FC236}">
                  <a16:creationId xmlns:a16="http://schemas.microsoft.com/office/drawing/2014/main" id="{B53F1552-A3B2-4024-9777-856D23878369}"/>
                </a:ext>
              </a:extLst>
            </p:cNvPr>
            <p:cNvCxnSpPr>
              <a:cxnSpLocks/>
            </p:cNvCxnSpPr>
            <p:nvPr/>
          </p:nvCxnSpPr>
          <p:spPr>
            <a:xfrm>
              <a:off x="3596796" y="3411447"/>
              <a:ext cx="270869" cy="40084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Ellipsi 33">
              <a:extLst>
                <a:ext uri="{FF2B5EF4-FFF2-40B4-BE49-F238E27FC236}">
                  <a16:creationId xmlns:a16="http://schemas.microsoft.com/office/drawing/2014/main" id="{E4C1B8D0-8E0A-4DAC-8AD8-EFC0A4DCF866}"/>
                </a:ext>
              </a:extLst>
            </p:cNvPr>
            <p:cNvSpPr/>
            <p:nvPr/>
          </p:nvSpPr>
          <p:spPr>
            <a:xfrm>
              <a:off x="2846117" y="2859782"/>
              <a:ext cx="864096" cy="527556"/>
            </a:xfrm>
            <a:prstGeom prst="ellipse">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Sihteeristö</a:t>
              </a:r>
            </a:p>
            <a:p>
              <a:pPr algn="ctr"/>
              <a:r>
                <a:rPr lang="fi-FI" sz="200" dirty="0"/>
                <a:t>(VM + muut)</a:t>
              </a:r>
            </a:p>
          </p:txBody>
        </p:sp>
      </p:grpSp>
      <p:grpSp>
        <p:nvGrpSpPr>
          <p:cNvPr id="43" name="Ryhmä 42">
            <a:extLst>
              <a:ext uri="{FF2B5EF4-FFF2-40B4-BE49-F238E27FC236}">
                <a16:creationId xmlns:a16="http://schemas.microsoft.com/office/drawing/2014/main" id="{12BADDFF-488A-4072-B701-4C7FB4069644}"/>
              </a:ext>
            </a:extLst>
          </p:cNvPr>
          <p:cNvGrpSpPr/>
          <p:nvPr/>
        </p:nvGrpSpPr>
        <p:grpSpPr>
          <a:xfrm>
            <a:off x="2065300" y="2024344"/>
            <a:ext cx="1088118" cy="936104"/>
            <a:chOff x="2491089" y="2931885"/>
            <a:chExt cx="2016224" cy="1734550"/>
          </a:xfrm>
        </p:grpSpPr>
        <p:sp>
          <p:nvSpPr>
            <p:cNvPr id="36" name="Suorakulmio: Pyöristetyt kulmat 35">
              <a:extLst>
                <a:ext uri="{FF2B5EF4-FFF2-40B4-BE49-F238E27FC236}">
                  <a16:creationId xmlns:a16="http://schemas.microsoft.com/office/drawing/2014/main" id="{E4CF4149-ECE9-491C-B708-FD67C845FA15}"/>
                </a:ext>
              </a:extLst>
            </p:cNvPr>
            <p:cNvSpPr/>
            <p:nvPr/>
          </p:nvSpPr>
          <p:spPr>
            <a:xfrm>
              <a:off x="2491089" y="2931885"/>
              <a:ext cx="2016224" cy="173455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37" name="Suorakulmio 36">
              <a:extLst>
                <a:ext uri="{FF2B5EF4-FFF2-40B4-BE49-F238E27FC236}">
                  <a16:creationId xmlns:a16="http://schemas.microsoft.com/office/drawing/2014/main" id="{241BF516-3B8D-445E-ABF7-49616B01A755}"/>
                </a:ext>
              </a:extLst>
            </p:cNvPr>
            <p:cNvSpPr/>
            <p:nvPr/>
          </p:nvSpPr>
          <p:spPr>
            <a:xfrm>
              <a:off x="2707113" y="3209930"/>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38" name="Suorakulmio 37">
              <a:extLst>
                <a:ext uri="{FF2B5EF4-FFF2-40B4-BE49-F238E27FC236}">
                  <a16:creationId xmlns:a16="http://schemas.microsoft.com/office/drawing/2014/main" id="{F867A3AB-ED98-4854-8A4C-65D1C5DAEB53}"/>
                </a:ext>
              </a:extLst>
            </p:cNvPr>
            <p:cNvSpPr/>
            <p:nvPr/>
          </p:nvSpPr>
          <p:spPr>
            <a:xfrm>
              <a:off x="3139161" y="3221299"/>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39" name="Suorakulmio 38">
              <a:extLst>
                <a:ext uri="{FF2B5EF4-FFF2-40B4-BE49-F238E27FC236}">
                  <a16:creationId xmlns:a16="http://schemas.microsoft.com/office/drawing/2014/main" id="{8C2B3FD5-618D-4536-A2A3-78F5FED40BAA}"/>
                </a:ext>
              </a:extLst>
            </p:cNvPr>
            <p:cNvSpPr/>
            <p:nvPr/>
          </p:nvSpPr>
          <p:spPr>
            <a:xfrm>
              <a:off x="3580489" y="3221299"/>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40" name="Suorakulmio 39">
              <a:extLst>
                <a:ext uri="{FF2B5EF4-FFF2-40B4-BE49-F238E27FC236}">
                  <a16:creationId xmlns:a16="http://schemas.microsoft.com/office/drawing/2014/main" id="{FE693EFA-8C34-4165-895C-2103761155AA}"/>
                </a:ext>
              </a:extLst>
            </p:cNvPr>
            <p:cNvSpPr/>
            <p:nvPr/>
          </p:nvSpPr>
          <p:spPr>
            <a:xfrm>
              <a:off x="4012537" y="3221299"/>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41" name="Ellipsi 40">
              <a:extLst>
                <a:ext uri="{FF2B5EF4-FFF2-40B4-BE49-F238E27FC236}">
                  <a16:creationId xmlns:a16="http://schemas.microsoft.com/office/drawing/2014/main" id="{AB7DADC6-2C47-4A1B-B1A1-38ADF096ED7F}"/>
                </a:ext>
              </a:extLst>
            </p:cNvPr>
            <p:cNvSpPr/>
            <p:nvPr/>
          </p:nvSpPr>
          <p:spPr>
            <a:xfrm>
              <a:off x="2526349" y="3442299"/>
              <a:ext cx="1872208" cy="917346"/>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600" dirty="0"/>
                <a:t>Valtion- hallinnon sisäinen yhteistyöryhmä</a:t>
              </a:r>
            </a:p>
          </p:txBody>
        </p:sp>
        <p:sp>
          <p:nvSpPr>
            <p:cNvPr id="42" name="Tekstiruutu 41">
              <a:extLst>
                <a:ext uri="{FF2B5EF4-FFF2-40B4-BE49-F238E27FC236}">
                  <a16:creationId xmlns:a16="http://schemas.microsoft.com/office/drawing/2014/main" id="{1BECD988-3113-4D76-9BDD-E4F0832ABC5F}"/>
                </a:ext>
              </a:extLst>
            </p:cNvPr>
            <p:cNvSpPr txBox="1"/>
            <p:nvPr/>
          </p:nvSpPr>
          <p:spPr>
            <a:xfrm>
              <a:off x="2491089" y="2938242"/>
              <a:ext cx="2016224" cy="370691"/>
            </a:xfrm>
            <a:prstGeom prst="rect">
              <a:avLst/>
            </a:prstGeom>
            <a:noFill/>
          </p:spPr>
          <p:txBody>
            <a:bodyPr wrap="square" rtlCol="0">
              <a:spAutoFit/>
            </a:bodyPr>
            <a:lstStyle/>
            <a:p>
              <a:pPr algn="ctr"/>
              <a:r>
                <a:rPr lang="fi-FI" sz="700" dirty="0"/>
                <a:t>Valtionhallinto</a:t>
              </a:r>
            </a:p>
          </p:txBody>
        </p:sp>
      </p:grpSp>
      <p:grpSp>
        <p:nvGrpSpPr>
          <p:cNvPr id="51" name="Ryhmä 50">
            <a:extLst>
              <a:ext uri="{FF2B5EF4-FFF2-40B4-BE49-F238E27FC236}">
                <a16:creationId xmlns:a16="http://schemas.microsoft.com/office/drawing/2014/main" id="{DA97211D-FF32-459A-BCA7-23DDEFE9D281}"/>
              </a:ext>
            </a:extLst>
          </p:cNvPr>
          <p:cNvGrpSpPr/>
          <p:nvPr/>
        </p:nvGrpSpPr>
        <p:grpSpPr>
          <a:xfrm>
            <a:off x="2165324" y="1384233"/>
            <a:ext cx="825355" cy="570652"/>
            <a:chOff x="6660232" y="1545264"/>
            <a:chExt cx="2016224" cy="1394021"/>
          </a:xfrm>
        </p:grpSpPr>
        <p:sp>
          <p:nvSpPr>
            <p:cNvPr id="44" name="Tasakylkinen kolmio 43">
              <a:extLst>
                <a:ext uri="{FF2B5EF4-FFF2-40B4-BE49-F238E27FC236}">
                  <a16:creationId xmlns:a16="http://schemas.microsoft.com/office/drawing/2014/main" id="{FA4B9A00-D0D0-484A-9B3A-E2DE8AF8F0AA}"/>
                </a:ext>
              </a:extLst>
            </p:cNvPr>
            <p:cNvSpPr/>
            <p:nvPr/>
          </p:nvSpPr>
          <p:spPr>
            <a:xfrm>
              <a:off x="8046177" y="1545264"/>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45" name="Tasakylkinen kolmio 44">
              <a:extLst>
                <a:ext uri="{FF2B5EF4-FFF2-40B4-BE49-F238E27FC236}">
                  <a16:creationId xmlns:a16="http://schemas.microsoft.com/office/drawing/2014/main" id="{310E561B-495A-4864-B134-DE7EFD9FAA07}"/>
                </a:ext>
              </a:extLst>
            </p:cNvPr>
            <p:cNvSpPr/>
            <p:nvPr/>
          </p:nvSpPr>
          <p:spPr>
            <a:xfrm>
              <a:off x="7777100" y="1883708"/>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46" name="Tasakylkinen kolmio 45">
              <a:extLst>
                <a:ext uri="{FF2B5EF4-FFF2-40B4-BE49-F238E27FC236}">
                  <a16:creationId xmlns:a16="http://schemas.microsoft.com/office/drawing/2014/main" id="{A6989F3C-671E-4941-AF01-EE517A4E143D}"/>
                </a:ext>
              </a:extLst>
            </p:cNvPr>
            <p:cNvSpPr/>
            <p:nvPr/>
          </p:nvSpPr>
          <p:spPr>
            <a:xfrm>
              <a:off x="7506713" y="1761350"/>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47" name="Tasakylkinen kolmio 46">
              <a:extLst>
                <a:ext uri="{FF2B5EF4-FFF2-40B4-BE49-F238E27FC236}">
                  <a16:creationId xmlns:a16="http://schemas.microsoft.com/office/drawing/2014/main" id="{9B687B56-49C9-4A14-ACD0-3F83B9BAD872}"/>
                </a:ext>
              </a:extLst>
            </p:cNvPr>
            <p:cNvSpPr/>
            <p:nvPr/>
          </p:nvSpPr>
          <p:spPr>
            <a:xfrm>
              <a:off x="7262073" y="1714111"/>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48" name="Tasakylkinen kolmio 47">
              <a:extLst>
                <a:ext uri="{FF2B5EF4-FFF2-40B4-BE49-F238E27FC236}">
                  <a16:creationId xmlns:a16="http://schemas.microsoft.com/office/drawing/2014/main" id="{F5F906D6-8006-4A73-8948-838421627EF3}"/>
                </a:ext>
              </a:extLst>
            </p:cNvPr>
            <p:cNvSpPr/>
            <p:nvPr/>
          </p:nvSpPr>
          <p:spPr>
            <a:xfrm>
              <a:off x="6738848" y="1704405"/>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49" name="Tasakylkinen kolmio 48">
              <a:extLst>
                <a:ext uri="{FF2B5EF4-FFF2-40B4-BE49-F238E27FC236}">
                  <a16:creationId xmlns:a16="http://schemas.microsoft.com/office/drawing/2014/main" id="{6220965A-B224-4F05-A8EB-0513E3E2EA0D}"/>
                </a:ext>
              </a:extLst>
            </p:cNvPr>
            <p:cNvSpPr/>
            <p:nvPr/>
          </p:nvSpPr>
          <p:spPr>
            <a:xfrm>
              <a:off x="6891248" y="1856805"/>
              <a:ext cx="432048" cy="448855"/>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50" name="Tekstiruutu 49">
              <a:extLst>
                <a:ext uri="{FF2B5EF4-FFF2-40B4-BE49-F238E27FC236}">
                  <a16:creationId xmlns:a16="http://schemas.microsoft.com/office/drawing/2014/main" id="{21883375-6174-4EA9-88A3-423653DC5A1D}"/>
                </a:ext>
              </a:extLst>
            </p:cNvPr>
            <p:cNvSpPr txBox="1"/>
            <p:nvPr/>
          </p:nvSpPr>
          <p:spPr>
            <a:xfrm>
              <a:off x="6660232" y="2337802"/>
              <a:ext cx="2016224" cy="601483"/>
            </a:xfrm>
            <a:prstGeom prst="rect">
              <a:avLst/>
            </a:prstGeom>
            <a:noFill/>
          </p:spPr>
          <p:txBody>
            <a:bodyPr wrap="square" rtlCol="0">
              <a:spAutoFit/>
            </a:bodyPr>
            <a:lstStyle/>
            <a:p>
              <a:pPr algn="ctr"/>
              <a:r>
                <a:rPr lang="fi-FI" sz="1000" dirty="0"/>
                <a:t>Kunnat</a:t>
              </a:r>
            </a:p>
          </p:txBody>
        </p:sp>
      </p:grpSp>
      <p:grpSp>
        <p:nvGrpSpPr>
          <p:cNvPr id="52" name="Ryhmä 51">
            <a:extLst>
              <a:ext uri="{FF2B5EF4-FFF2-40B4-BE49-F238E27FC236}">
                <a16:creationId xmlns:a16="http://schemas.microsoft.com/office/drawing/2014/main" id="{F69C3DEA-687A-41EB-9F70-780B437FF5CC}"/>
              </a:ext>
            </a:extLst>
          </p:cNvPr>
          <p:cNvGrpSpPr/>
          <p:nvPr/>
        </p:nvGrpSpPr>
        <p:grpSpPr>
          <a:xfrm>
            <a:off x="3286908" y="1716816"/>
            <a:ext cx="1624559" cy="1337905"/>
            <a:chOff x="699592" y="873005"/>
            <a:chExt cx="4736504" cy="3900747"/>
          </a:xfrm>
        </p:grpSpPr>
        <p:sp>
          <p:nvSpPr>
            <p:cNvPr id="53" name="Ellipsi 52">
              <a:extLst>
                <a:ext uri="{FF2B5EF4-FFF2-40B4-BE49-F238E27FC236}">
                  <a16:creationId xmlns:a16="http://schemas.microsoft.com/office/drawing/2014/main" id="{01B7E03E-B083-4D9D-8A87-FB23A58A7597}"/>
                </a:ext>
              </a:extLst>
            </p:cNvPr>
            <p:cNvSpPr/>
            <p:nvPr/>
          </p:nvSpPr>
          <p:spPr>
            <a:xfrm>
              <a:off x="1126070" y="1131590"/>
              <a:ext cx="3930739" cy="3213561"/>
            </a:xfrm>
            <a:prstGeom prst="ellipse">
              <a:avLst/>
            </a:prstGeom>
            <a:solidFill>
              <a:schemeClr val="tx2">
                <a:lumMod val="20000"/>
                <a:lumOff val="80000"/>
              </a:schemeClr>
            </a:solidFill>
            <a:ln w="9525">
              <a:prstDash val="dash"/>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54" name="Ellipsi 53">
              <a:extLst>
                <a:ext uri="{FF2B5EF4-FFF2-40B4-BE49-F238E27FC236}">
                  <a16:creationId xmlns:a16="http://schemas.microsoft.com/office/drawing/2014/main" id="{114218AB-DD30-4C15-9FA0-7F388E694375}"/>
                </a:ext>
              </a:extLst>
            </p:cNvPr>
            <p:cNvSpPr/>
            <p:nvPr/>
          </p:nvSpPr>
          <p:spPr>
            <a:xfrm>
              <a:off x="2032473" y="2059792"/>
              <a:ext cx="1800200" cy="1055229"/>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Neuvottelukunta</a:t>
              </a:r>
            </a:p>
            <a:p>
              <a:pPr algn="ctr"/>
              <a:r>
                <a:rPr lang="fi-FI" sz="400" dirty="0"/>
                <a:t>(valtio, kunnat, </a:t>
              </a:r>
              <a:r>
                <a:rPr lang="fi-FI" sz="400" dirty="0" err="1"/>
                <a:t>julk</a:t>
              </a:r>
              <a:r>
                <a:rPr lang="fi-FI" sz="400" dirty="0"/>
                <a:t>)</a:t>
              </a:r>
            </a:p>
          </p:txBody>
        </p:sp>
        <p:sp>
          <p:nvSpPr>
            <p:cNvPr id="55" name="Ellipsi 54">
              <a:extLst>
                <a:ext uri="{FF2B5EF4-FFF2-40B4-BE49-F238E27FC236}">
                  <a16:creationId xmlns:a16="http://schemas.microsoft.com/office/drawing/2014/main" id="{984CBDAE-327A-4F63-9C80-29492F91E0B4}"/>
                </a:ext>
              </a:extLst>
            </p:cNvPr>
            <p:cNvSpPr/>
            <p:nvPr/>
          </p:nvSpPr>
          <p:spPr>
            <a:xfrm>
              <a:off x="3539974" y="1022171"/>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tapaaminen</a:t>
              </a:r>
            </a:p>
          </p:txBody>
        </p:sp>
        <p:sp>
          <p:nvSpPr>
            <p:cNvPr id="56" name="Ellipsi 55">
              <a:extLst>
                <a:ext uri="{FF2B5EF4-FFF2-40B4-BE49-F238E27FC236}">
                  <a16:creationId xmlns:a16="http://schemas.microsoft.com/office/drawing/2014/main" id="{8619B00B-6362-481D-A76C-446361EB103A}"/>
                </a:ext>
              </a:extLst>
            </p:cNvPr>
            <p:cNvSpPr/>
            <p:nvPr/>
          </p:nvSpPr>
          <p:spPr>
            <a:xfrm>
              <a:off x="1478856" y="1126884"/>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tapaaminen</a:t>
              </a:r>
            </a:p>
          </p:txBody>
        </p:sp>
        <p:sp>
          <p:nvSpPr>
            <p:cNvPr id="57" name="Ellipsi 56">
              <a:extLst>
                <a:ext uri="{FF2B5EF4-FFF2-40B4-BE49-F238E27FC236}">
                  <a16:creationId xmlns:a16="http://schemas.microsoft.com/office/drawing/2014/main" id="{FCC1C965-EE0B-44E9-8045-354BA227408D}"/>
                </a:ext>
              </a:extLst>
            </p:cNvPr>
            <p:cNvSpPr/>
            <p:nvPr/>
          </p:nvSpPr>
          <p:spPr>
            <a:xfrm>
              <a:off x="4353723" y="3193324"/>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Kokonaiskuva</a:t>
              </a:r>
            </a:p>
            <a:p>
              <a:pPr algn="ctr"/>
              <a:r>
                <a:rPr lang="fi-FI" sz="400" dirty="0"/>
                <a:t>-ryhmä (Ka)</a:t>
              </a:r>
            </a:p>
          </p:txBody>
        </p:sp>
        <p:sp>
          <p:nvSpPr>
            <p:cNvPr id="58" name="Ellipsi 57">
              <a:extLst>
                <a:ext uri="{FF2B5EF4-FFF2-40B4-BE49-F238E27FC236}">
                  <a16:creationId xmlns:a16="http://schemas.microsoft.com/office/drawing/2014/main" id="{3FB5D091-8B94-45EB-A635-D8DD23537EDA}"/>
                </a:ext>
              </a:extLst>
            </p:cNvPr>
            <p:cNvSpPr/>
            <p:nvPr/>
          </p:nvSpPr>
          <p:spPr>
            <a:xfrm>
              <a:off x="816397" y="170240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ryhmä</a:t>
              </a:r>
            </a:p>
          </p:txBody>
        </p:sp>
        <p:sp>
          <p:nvSpPr>
            <p:cNvPr id="59" name="Ellipsi 58">
              <a:extLst>
                <a:ext uri="{FF2B5EF4-FFF2-40B4-BE49-F238E27FC236}">
                  <a16:creationId xmlns:a16="http://schemas.microsoft.com/office/drawing/2014/main" id="{259A6129-014D-47B2-8291-35DCAE4FED45}"/>
                </a:ext>
              </a:extLst>
            </p:cNvPr>
            <p:cNvSpPr/>
            <p:nvPr/>
          </p:nvSpPr>
          <p:spPr>
            <a:xfrm>
              <a:off x="4353723" y="1569796"/>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ryhmä</a:t>
              </a:r>
            </a:p>
          </p:txBody>
        </p:sp>
        <p:sp>
          <p:nvSpPr>
            <p:cNvPr id="60" name="Ellipsi 59">
              <a:extLst>
                <a:ext uri="{FF2B5EF4-FFF2-40B4-BE49-F238E27FC236}">
                  <a16:creationId xmlns:a16="http://schemas.microsoft.com/office/drawing/2014/main" id="{DA246B07-F1C9-4196-A0AA-E694AF66E4C4}"/>
                </a:ext>
              </a:extLst>
            </p:cNvPr>
            <p:cNvSpPr/>
            <p:nvPr/>
          </p:nvSpPr>
          <p:spPr>
            <a:xfrm>
              <a:off x="2464521" y="873005"/>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Kokonaiskuva</a:t>
              </a:r>
            </a:p>
            <a:p>
              <a:pPr algn="ctr"/>
              <a:r>
                <a:rPr lang="fi-FI" sz="400" dirty="0"/>
                <a:t>-ryhmä (</a:t>
              </a:r>
              <a:r>
                <a:rPr lang="fi-FI" sz="400" dirty="0" err="1"/>
                <a:t>Gov</a:t>
              </a:r>
              <a:r>
                <a:rPr lang="fi-FI" sz="400" dirty="0"/>
                <a:t>)</a:t>
              </a:r>
            </a:p>
          </p:txBody>
        </p:sp>
        <p:sp>
          <p:nvSpPr>
            <p:cNvPr id="61" name="Ellipsi 60">
              <a:extLst>
                <a:ext uri="{FF2B5EF4-FFF2-40B4-BE49-F238E27FC236}">
                  <a16:creationId xmlns:a16="http://schemas.microsoft.com/office/drawing/2014/main" id="{92852436-2DFE-4A1A-A7D0-3BDAA6125C76}"/>
                </a:ext>
              </a:extLst>
            </p:cNvPr>
            <p:cNvSpPr/>
            <p:nvPr/>
          </p:nvSpPr>
          <p:spPr>
            <a:xfrm>
              <a:off x="699592" y="250766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verkosto</a:t>
              </a:r>
            </a:p>
          </p:txBody>
        </p:sp>
        <p:sp>
          <p:nvSpPr>
            <p:cNvPr id="62" name="Ellipsi 61">
              <a:extLst>
                <a:ext uri="{FF2B5EF4-FFF2-40B4-BE49-F238E27FC236}">
                  <a16:creationId xmlns:a16="http://schemas.microsoft.com/office/drawing/2014/main" id="{AB64E45E-F58F-4852-86C6-3232E1EA49FF}"/>
                </a:ext>
              </a:extLst>
            </p:cNvPr>
            <p:cNvSpPr/>
            <p:nvPr/>
          </p:nvSpPr>
          <p:spPr>
            <a:xfrm>
              <a:off x="4589780" y="2430339"/>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verkosto</a:t>
              </a:r>
            </a:p>
          </p:txBody>
        </p:sp>
        <p:sp>
          <p:nvSpPr>
            <p:cNvPr id="63" name="Ellipsi 62">
              <a:extLst>
                <a:ext uri="{FF2B5EF4-FFF2-40B4-BE49-F238E27FC236}">
                  <a16:creationId xmlns:a16="http://schemas.microsoft.com/office/drawing/2014/main" id="{8CCFE93C-B606-4D9C-84DC-3093831515C8}"/>
                </a:ext>
              </a:extLst>
            </p:cNvPr>
            <p:cNvSpPr/>
            <p:nvPr/>
          </p:nvSpPr>
          <p:spPr>
            <a:xfrm>
              <a:off x="2797453" y="4058968"/>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ryhmä</a:t>
              </a:r>
            </a:p>
          </p:txBody>
        </p:sp>
        <p:sp>
          <p:nvSpPr>
            <p:cNvPr id="64" name="Ellipsi 63">
              <a:extLst>
                <a:ext uri="{FF2B5EF4-FFF2-40B4-BE49-F238E27FC236}">
                  <a16:creationId xmlns:a16="http://schemas.microsoft.com/office/drawing/2014/main" id="{4EA6A0BA-BBAE-453B-A380-444033FD6E29}"/>
                </a:ext>
              </a:extLst>
            </p:cNvPr>
            <p:cNvSpPr/>
            <p:nvPr/>
          </p:nvSpPr>
          <p:spPr>
            <a:xfrm>
              <a:off x="978000" y="3337657"/>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Kokonaiskuva</a:t>
              </a:r>
            </a:p>
            <a:p>
              <a:pPr algn="ctr"/>
              <a:r>
                <a:rPr lang="fi-FI" sz="400" dirty="0"/>
                <a:t>-ryhmä (</a:t>
              </a:r>
              <a:r>
                <a:rPr lang="fi-FI" sz="400" dirty="0" err="1"/>
                <a:t>Titu</a:t>
              </a:r>
              <a:r>
                <a:rPr lang="fi-FI" sz="400" dirty="0"/>
                <a:t>)</a:t>
              </a:r>
            </a:p>
          </p:txBody>
        </p:sp>
        <p:sp>
          <p:nvSpPr>
            <p:cNvPr id="65" name="Ellipsi 64">
              <a:extLst>
                <a:ext uri="{FF2B5EF4-FFF2-40B4-BE49-F238E27FC236}">
                  <a16:creationId xmlns:a16="http://schemas.microsoft.com/office/drawing/2014/main" id="{68E6C789-2BB0-41C4-A41D-E936D6F9694C}"/>
                </a:ext>
              </a:extLst>
            </p:cNvPr>
            <p:cNvSpPr/>
            <p:nvPr/>
          </p:nvSpPr>
          <p:spPr>
            <a:xfrm>
              <a:off x="1825339" y="3877048"/>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tapaaminen</a:t>
              </a:r>
            </a:p>
          </p:txBody>
        </p:sp>
        <p:sp>
          <p:nvSpPr>
            <p:cNvPr id="66" name="Ellipsi 65">
              <a:extLst>
                <a:ext uri="{FF2B5EF4-FFF2-40B4-BE49-F238E27FC236}">
                  <a16:creationId xmlns:a16="http://schemas.microsoft.com/office/drawing/2014/main" id="{21F65283-3591-4E05-ABFA-F2A92FBAB835}"/>
                </a:ext>
              </a:extLst>
            </p:cNvPr>
            <p:cNvSpPr/>
            <p:nvPr/>
          </p:nvSpPr>
          <p:spPr>
            <a:xfrm>
              <a:off x="3697547" y="384583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verkosto</a:t>
              </a:r>
            </a:p>
          </p:txBody>
        </p:sp>
        <p:cxnSp>
          <p:nvCxnSpPr>
            <p:cNvPr id="67" name="Suora nuoliyhdysviiva 66">
              <a:extLst>
                <a:ext uri="{FF2B5EF4-FFF2-40B4-BE49-F238E27FC236}">
                  <a16:creationId xmlns:a16="http://schemas.microsoft.com/office/drawing/2014/main" id="{14F74C9E-51CC-4F64-966D-F9467AA57C19}"/>
                </a:ext>
              </a:extLst>
            </p:cNvPr>
            <p:cNvCxnSpPr/>
            <p:nvPr/>
          </p:nvCxnSpPr>
          <p:spPr>
            <a:xfrm>
              <a:off x="2968577" y="1635646"/>
              <a:ext cx="0" cy="36004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uora nuoliyhdysviiva 67">
              <a:extLst>
                <a:ext uri="{FF2B5EF4-FFF2-40B4-BE49-F238E27FC236}">
                  <a16:creationId xmlns:a16="http://schemas.microsoft.com/office/drawing/2014/main" id="{5407A3B5-BD75-482D-8FB5-9C851833744C}"/>
                </a:ext>
              </a:extLst>
            </p:cNvPr>
            <p:cNvCxnSpPr>
              <a:cxnSpLocks/>
            </p:cNvCxnSpPr>
            <p:nvPr/>
          </p:nvCxnSpPr>
          <p:spPr>
            <a:xfrm>
              <a:off x="3906091" y="3028588"/>
              <a:ext cx="430640" cy="26961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uora nuoliyhdysviiva 68">
              <a:extLst>
                <a:ext uri="{FF2B5EF4-FFF2-40B4-BE49-F238E27FC236}">
                  <a16:creationId xmlns:a16="http://schemas.microsoft.com/office/drawing/2014/main" id="{C3E77D8A-B888-4582-BB14-63FE027877B9}"/>
                </a:ext>
              </a:extLst>
            </p:cNvPr>
            <p:cNvCxnSpPr>
              <a:cxnSpLocks/>
            </p:cNvCxnSpPr>
            <p:nvPr/>
          </p:nvCxnSpPr>
          <p:spPr>
            <a:xfrm>
              <a:off x="3995906" y="2693143"/>
              <a:ext cx="521866"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uora nuoliyhdysviiva 69">
              <a:extLst>
                <a:ext uri="{FF2B5EF4-FFF2-40B4-BE49-F238E27FC236}">
                  <a16:creationId xmlns:a16="http://schemas.microsoft.com/office/drawing/2014/main" id="{8533A1BC-D845-47D2-9D5D-4E4C42F3B81C}"/>
                </a:ext>
              </a:extLst>
            </p:cNvPr>
            <p:cNvCxnSpPr>
              <a:cxnSpLocks/>
            </p:cNvCxnSpPr>
            <p:nvPr/>
          </p:nvCxnSpPr>
          <p:spPr>
            <a:xfrm flipV="1">
              <a:off x="3814865" y="2067694"/>
              <a:ext cx="521866" cy="23189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uora nuoliyhdysviiva 70">
              <a:extLst>
                <a:ext uri="{FF2B5EF4-FFF2-40B4-BE49-F238E27FC236}">
                  <a16:creationId xmlns:a16="http://schemas.microsoft.com/office/drawing/2014/main" id="{7E18FAE8-45E5-4B4F-9FEA-0A64DCA81A55}"/>
                </a:ext>
              </a:extLst>
            </p:cNvPr>
            <p:cNvCxnSpPr>
              <a:cxnSpLocks/>
            </p:cNvCxnSpPr>
            <p:nvPr/>
          </p:nvCxnSpPr>
          <p:spPr>
            <a:xfrm flipV="1">
              <a:off x="3382815" y="1674144"/>
              <a:ext cx="229168" cy="35661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uora nuoliyhdysviiva 71">
              <a:extLst>
                <a:ext uri="{FF2B5EF4-FFF2-40B4-BE49-F238E27FC236}">
                  <a16:creationId xmlns:a16="http://schemas.microsoft.com/office/drawing/2014/main" id="{D1DD6E03-3B94-481E-86EF-34424004B4CE}"/>
                </a:ext>
              </a:extLst>
            </p:cNvPr>
            <p:cNvCxnSpPr>
              <a:cxnSpLocks/>
            </p:cNvCxnSpPr>
            <p:nvPr/>
          </p:nvCxnSpPr>
          <p:spPr>
            <a:xfrm flipH="1" flipV="1">
              <a:off x="2190841" y="1802716"/>
              <a:ext cx="272985" cy="29753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uora nuoliyhdysviiva 72">
              <a:extLst>
                <a:ext uri="{FF2B5EF4-FFF2-40B4-BE49-F238E27FC236}">
                  <a16:creationId xmlns:a16="http://schemas.microsoft.com/office/drawing/2014/main" id="{F74F28BC-3041-4B4A-9D43-2D0CEC1CD2E0}"/>
                </a:ext>
              </a:extLst>
            </p:cNvPr>
            <p:cNvCxnSpPr>
              <a:cxnSpLocks/>
            </p:cNvCxnSpPr>
            <p:nvPr/>
          </p:nvCxnSpPr>
          <p:spPr>
            <a:xfrm flipH="1" flipV="1">
              <a:off x="1642731" y="2284581"/>
              <a:ext cx="372750" cy="13730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uora nuoliyhdysviiva 73">
              <a:extLst>
                <a:ext uri="{FF2B5EF4-FFF2-40B4-BE49-F238E27FC236}">
                  <a16:creationId xmlns:a16="http://schemas.microsoft.com/office/drawing/2014/main" id="{6D0EEA28-CC23-40E8-944E-788568FEAF83}"/>
                </a:ext>
              </a:extLst>
            </p:cNvPr>
            <p:cNvCxnSpPr>
              <a:cxnSpLocks/>
            </p:cNvCxnSpPr>
            <p:nvPr/>
          </p:nvCxnSpPr>
          <p:spPr>
            <a:xfrm flipH="1">
              <a:off x="1640064" y="2738370"/>
              <a:ext cx="375417" cy="7733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uora nuoliyhdysviiva 74">
              <a:extLst>
                <a:ext uri="{FF2B5EF4-FFF2-40B4-BE49-F238E27FC236}">
                  <a16:creationId xmlns:a16="http://schemas.microsoft.com/office/drawing/2014/main" id="{89C8BA90-E1B8-4CFB-8B43-89C7E143A82D}"/>
                </a:ext>
              </a:extLst>
            </p:cNvPr>
            <p:cNvCxnSpPr>
              <a:cxnSpLocks/>
            </p:cNvCxnSpPr>
            <p:nvPr/>
          </p:nvCxnSpPr>
          <p:spPr>
            <a:xfrm flipH="1">
              <a:off x="1848361" y="3003798"/>
              <a:ext cx="441275" cy="373866"/>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uora nuoliyhdysviiva 75">
              <a:extLst>
                <a:ext uri="{FF2B5EF4-FFF2-40B4-BE49-F238E27FC236}">
                  <a16:creationId xmlns:a16="http://schemas.microsoft.com/office/drawing/2014/main" id="{DE382636-1399-4B30-AA75-A8066EF7EA0F}"/>
                </a:ext>
              </a:extLst>
            </p:cNvPr>
            <p:cNvCxnSpPr>
              <a:cxnSpLocks/>
            </p:cNvCxnSpPr>
            <p:nvPr/>
          </p:nvCxnSpPr>
          <p:spPr>
            <a:xfrm flipH="1">
              <a:off x="2411548" y="3163331"/>
              <a:ext cx="212745" cy="61755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Suora nuoliyhdysviiva 76">
              <a:extLst>
                <a:ext uri="{FF2B5EF4-FFF2-40B4-BE49-F238E27FC236}">
                  <a16:creationId xmlns:a16="http://schemas.microsoft.com/office/drawing/2014/main" id="{33DD8989-D4E3-4EBF-A5EC-5DAD0700E668}"/>
                </a:ext>
              </a:extLst>
            </p:cNvPr>
            <p:cNvCxnSpPr>
              <a:cxnSpLocks/>
            </p:cNvCxnSpPr>
            <p:nvPr/>
          </p:nvCxnSpPr>
          <p:spPr>
            <a:xfrm>
              <a:off x="3027208" y="3437858"/>
              <a:ext cx="83143" cy="50204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uora nuoliyhdysviiva 77">
              <a:extLst>
                <a:ext uri="{FF2B5EF4-FFF2-40B4-BE49-F238E27FC236}">
                  <a16:creationId xmlns:a16="http://schemas.microsoft.com/office/drawing/2014/main" id="{BD207823-906A-4DAD-AE9E-AEC1FF079BA2}"/>
                </a:ext>
              </a:extLst>
            </p:cNvPr>
            <p:cNvCxnSpPr>
              <a:cxnSpLocks/>
            </p:cNvCxnSpPr>
            <p:nvPr/>
          </p:nvCxnSpPr>
          <p:spPr>
            <a:xfrm>
              <a:off x="3596796" y="3411447"/>
              <a:ext cx="270869" cy="40084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Ellipsi 78">
              <a:extLst>
                <a:ext uri="{FF2B5EF4-FFF2-40B4-BE49-F238E27FC236}">
                  <a16:creationId xmlns:a16="http://schemas.microsoft.com/office/drawing/2014/main" id="{7D0D3922-7529-4280-912D-8E11B3216B56}"/>
                </a:ext>
              </a:extLst>
            </p:cNvPr>
            <p:cNvSpPr/>
            <p:nvPr/>
          </p:nvSpPr>
          <p:spPr>
            <a:xfrm>
              <a:off x="2846117" y="2859782"/>
              <a:ext cx="864096" cy="527556"/>
            </a:xfrm>
            <a:prstGeom prst="ellipse">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Sihteeristö</a:t>
              </a:r>
            </a:p>
            <a:p>
              <a:pPr algn="ctr"/>
              <a:r>
                <a:rPr lang="fi-FI" sz="200" dirty="0"/>
                <a:t>(VM + muut)</a:t>
              </a:r>
            </a:p>
          </p:txBody>
        </p:sp>
      </p:grpSp>
      <p:grpSp>
        <p:nvGrpSpPr>
          <p:cNvPr id="80" name="Ryhmä 79">
            <a:extLst>
              <a:ext uri="{FF2B5EF4-FFF2-40B4-BE49-F238E27FC236}">
                <a16:creationId xmlns:a16="http://schemas.microsoft.com/office/drawing/2014/main" id="{66673AD5-49D8-4706-9FB6-0D0651D0D211}"/>
              </a:ext>
            </a:extLst>
          </p:cNvPr>
          <p:cNvGrpSpPr/>
          <p:nvPr/>
        </p:nvGrpSpPr>
        <p:grpSpPr>
          <a:xfrm>
            <a:off x="5140066" y="2081878"/>
            <a:ext cx="1088118" cy="936104"/>
            <a:chOff x="2491089" y="2931885"/>
            <a:chExt cx="2016224" cy="1734550"/>
          </a:xfrm>
        </p:grpSpPr>
        <p:sp>
          <p:nvSpPr>
            <p:cNvPr id="81" name="Suorakulmio: Pyöristetyt kulmat 80">
              <a:extLst>
                <a:ext uri="{FF2B5EF4-FFF2-40B4-BE49-F238E27FC236}">
                  <a16:creationId xmlns:a16="http://schemas.microsoft.com/office/drawing/2014/main" id="{01D7378C-30E8-4EBD-B689-D8FC3D1C57B1}"/>
                </a:ext>
              </a:extLst>
            </p:cNvPr>
            <p:cNvSpPr/>
            <p:nvPr/>
          </p:nvSpPr>
          <p:spPr>
            <a:xfrm>
              <a:off x="2491089" y="2931885"/>
              <a:ext cx="2016224" cy="173455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82" name="Suorakulmio 81">
              <a:extLst>
                <a:ext uri="{FF2B5EF4-FFF2-40B4-BE49-F238E27FC236}">
                  <a16:creationId xmlns:a16="http://schemas.microsoft.com/office/drawing/2014/main" id="{01D7A332-33EE-43C5-80E6-17C333B75605}"/>
                </a:ext>
              </a:extLst>
            </p:cNvPr>
            <p:cNvSpPr/>
            <p:nvPr/>
          </p:nvSpPr>
          <p:spPr>
            <a:xfrm>
              <a:off x="2707113" y="3209930"/>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83" name="Suorakulmio 82">
              <a:extLst>
                <a:ext uri="{FF2B5EF4-FFF2-40B4-BE49-F238E27FC236}">
                  <a16:creationId xmlns:a16="http://schemas.microsoft.com/office/drawing/2014/main" id="{5FDFE7BA-12CD-44A0-8ABC-67127DF566F2}"/>
                </a:ext>
              </a:extLst>
            </p:cNvPr>
            <p:cNvSpPr/>
            <p:nvPr/>
          </p:nvSpPr>
          <p:spPr>
            <a:xfrm>
              <a:off x="3139161" y="3221299"/>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84" name="Suorakulmio 83">
              <a:extLst>
                <a:ext uri="{FF2B5EF4-FFF2-40B4-BE49-F238E27FC236}">
                  <a16:creationId xmlns:a16="http://schemas.microsoft.com/office/drawing/2014/main" id="{A5C01BB0-C5BE-4F61-BC36-2D7EED038665}"/>
                </a:ext>
              </a:extLst>
            </p:cNvPr>
            <p:cNvSpPr/>
            <p:nvPr/>
          </p:nvSpPr>
          <p:spPr>
            <a:xfrm>
              <a:off x="3580489" y="3221299"/>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85" name="Suorakulmio 84">
              <a:extLst>
                <a:ext uri="{FF2B5EF4-FFF2-40B4-BE49-F238E27FC236}">
                  <a16:creationId xmlns:a16="http://schemas.microsoft.com/office/drawing/2014/main" id="{F01729B5-2788-4B57-A2E5-48FDF763DEC1}"/>
                </a:ext>
              </a:extLst>
            </p:cNvPr>
            <p:cNvSpPr/>
            <p:nvPr/>
          </p:nvSpPr>
          <p:spPr>
            <a:xfrm>
              <a:off x="4012537" y="3221299"/>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86" name="Ellipsi 85">
              <a:extLst>
                <a:ext uri="{FF2B5EF4-FFF2-40B4-BE49-F238E27FC236}">
                  <a16:creationId xmlns:a16="http://schemas.microsoft.com/office/drawing/2014/main" id="{2356BA8E-7995-4399-9C74-618BAB0EF8B0}"/>
                </a:ext>
              </a:extLst>
            </p:cNvPr>
            <p:cNvSpPr/>
            <p:nvPr/>
          </p:nvSpPr>
          <p:spPr>
            <a:xfrm>
              <a:off x="2526349" y="3442299"/>
              <a:ext cx="1872208" cy="917346"/>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600" dirty="0"/>
                <a:t>Valtion- hallinnon sisäinen yhteistyöryhmä</a:t>
              </a:r>
            </a:p>
          </p:txBody>
        </p:sp>
        <p:sp>
          <p:nvSpPr>
            <p:cNvPr id="87" name="Tekstiruutu 86">
              <a:extLst>
                <a:ext uri="{FF2B5EF4-FFF2-40B4-BE49-F238E27FC236}">
                  <a16:creationId xmlns:a16="http://schemas.microsoft.com/office/drawing/2014/main" id="{023DEB5F-C7D8-4DB9-A73A-8D858FFFEB3B}"/>
                </a:ext>
              </a:extLst>
            </p:cNvPr>
            <p:cNvSpPr txBox="1"/>
            <p:nvPr/>
          </p:nvSpPr>
          <p:spPr>
            <a:xfrm>
              <a:off x="2491089" y="2938242"/>
              <a:ext cx="2016224" cy="370691"/>
            </a:xfrm>
            <a:prstGeom prst="rect">
              <a:avLst/>
            </a:prstGeom>
            <a:noFill/>
          </p:spPr>
          <p:txBody>
            <a:bodyPr wrap="square" rtlCol="0">
              <a:spAutoFit/>
            </a:bodyPr>
            <a:lstStyle/>
            <a:p>
              <a:pPr algn="ctr"/>
              <a:r>
                <a:rPr lang="fi-FI" sz="700" dirty="0"/>
                <a:t>Valtionhallinto</a:t>
              </a:r>
            </a:p>
          </p:txBody>
        </p:sp>
      </p:grpSp>
      <p:grpSp>
        <p:nvGrpSpPr>
          <p:cNvPr id="88" name="Ryhmä 87">
            <a:extLst>
              <a:ext uri="{FF2B5EF4-FFF2-40B4-BE49-F238E27FC236}">
                <a16:creationId xmlns:a16="http://schemas.microsoft.com/office/drawing/2014/main" id="{CC49A09E-C637-48F7-8AED-B10DCAE86A7C}"/>
              </a:ext>
            </a:extLst>
          </p:cNvPr>
          <p:cNvGrpSpPr/>
          <p:nvPr/>
        </p:nvGrpSpPr>
        <p:grpSpPr>
          <a:xfrm>
            <a:off x="5240090" y="1441767"/>
            <a:ext cx="825355" cy="570652"/>
            <a:chOff x="6660232" y="1545264"/>
            <a:chExt cx="2016224" cy="1394021"/>
          </a:xfrm>
        </p:grpSpPr>
        <p:sp>
          <p:nvSpPr>
            <p:cNvPr id="89" name="Tasakylkinen kolmio 88">
              <a:extLst>
                <a:ext uri="{FF2B5EF4-FFF2-40B4-BE49-F238E27FC236}">
                  <a16:creationId xmlns:a16="http://schemas.microsoft.com/office/drawing/2014/main" id="{D74E23BB-18D6-4E18-A625-FFF236A42FCE}"/>
                </a:ext>
              </a:extLst>
            </p:cNvPr>
            <p:cNvSpPr/>
            <p:nvPr/>
          </p:nvSpPr>
          <p:spPr>
            <a:xfrm>
              <a:off x="8046177" y="1545264"/>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90" name="Tasakylkinen kolmio 89">
              <a:extLst>
                <a:ext uri="{FF2B5EF4-FFF2-40B4-BE49-F238E27FC236}">
                  <a16:creationId xmlns:a16="http://schemas.microsoft.com/office/drawing/2014/main" id="{3FC4C2FA-EB33-42CA-AF89-D88ABF3306D9}"/>
                </a:ext>
              </a:extLst>
            </p:cNvPr>
            <p:cNvSpPr/>
            <p:nvPr/>
          </p:nvSpPr>
          <p:spPr>
            <a:xfrm>
              <a:off x="7777100" y="1883708"/>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91" name="Tasakylkinen kolmio 90">
              <a:extLst>
                <a:ext uri="{FF2B5EF4-FFF2-40B4-BE49-F238E27FC236}">
                  <a16:creationId xmlns:a16="http://schemas.microsoft.com/office/drawing/2014/main" id="{5E12E212-C8E7-4F7D-9BE0-59035BBAC633}"/>
                </a:ext>
              </a:extLst>
            </p:cNvPr>
            <p:cNvSpPr/>
            <p:nvPr/>
          </p:nvSpPr>
          <p:spPr>
            <a:xfrm>
              <a:off x="7506713" y="1761350"/>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92" name="Tasakylkinen kolmio 91">
              <a:extLst>
                <a:ext uri="{FF2B5EF4-FFF2-40B4-BE49-F238E27FC236}">
                  <a16:creationId xmlns:a16="http://schemas.microsoft.com/office/drawing/2014/main" id="{137899E4-B2FA-47B3-B95D-A7427260DECB}"/>
                </a:ext>
              </a:extLst>
            </p:cNvPr>
            <p:cNvSpPr/>
            <p:nvPr/>
          </p:nvSpPr>
          <p:spPr>
            <a:xfrm>
              <a:off x="7262073" y="1714111"/>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93" name="Tasakylkinen kolmio 92">
              <a:extLst>
                <a:ext uri="{FF2B5EF4-FFF2-40B4-BE49-F238E27FC236}">
                  <a16:creationId xmlns:a16="http://schemas.microsoft.com/office/drawing/2014/main" id="{0788655A-D6CE-45AB-A800-C3B3CC45FAA8}"/>
                </a:ext>
              </a:extLst>
            </p:cNvPr>
            <p:cNvSpPr/>
            <p:nvPr/>
          </p:nvSpPr>
          <p:spPr>
            <a:xfrm>
              <a:off x="6738848" y="1704405"/>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94" name="Tasakylkinen kolmio 93">
              <a:extLst>
                <a:ext uri="{FF2B5EF4-FFF2-40B4-BE49-F238E27FC236}">
                  <a16:creationId xmlns:a16="http://schemas.microsoft.com/office/drawing/2014/main" id="{482276F3-A2F5-4EEC-96AE-BFD502794389}"/>
                </a:ext>
              </a:extLst>
            </p:cNvPr>
            <p:cNvSpPr/>
            <p:nvPr/>
          </p:nvSpPr>
          <p:spPr>
            <a:xfrm>
              <a:off x="6891248" y="1856805"/>
              <a:ext cx="432048" cy="448855"/>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95" name="Tekstiruutu 94">
              <a:extLst>
                <a:ext uri="{FF2B5EF4-FFF2-40B4-BE49-F238E27FC236}">
                  <a16:creationId xmlns:a16="http://schemas.microsoft.com/office/drawing/2014/main" id="{D57C393E-7301-43EE-974B-4944C9F4DD3A}"/>
                </a:ext>
              </a:extLst>
            </p:cNvPr>
            <p:cNvSpPr txBox="1"/>
            <p:nvPr/>
          </p:nvSpPr>
          <p:spPr>
            <a:xfrm>
              <a:off x="6660232" y="2337802"/>
              <a:ext cx="2016224" cy="601483"/>
            </a:xfrm>
            <a:prstGeom prst="rect">
              <a:avLst/>
            </a:prstGeom>
            <a:noFill/>
          </p:spPr>
          <p:txBody>
            <a:bodyPr wrap="square" rtlCol="0">
              <a:spAutoFit/>
            </a:bodyPr>
            <a:lstStyle/>
            <a:p>
              <a:pPr algn="ctr"/>
              <a:r>
                <a:rPr lang="fi-FI" sz="1000" dirty="0"/>
                <a:t>Kunnat</a:t>
              </a:r>
            </a:p>
          </p:txBody>
        </p:sp>
      </p:grpSp>
      <p:grpSp>
        <p:nvGrpSpPr>
          <p:cNvPr id="96" name="Ryhmä 95">
            <a:extLst>
              <a:ext uri="{FF2B5EF4-FFF2-40B4-BE49-F238E27FC236}">
                <a16:creationId xmlns:a16="http://schemas.microsoft.com/office/drawing/2014/main" id="{06844C68-3D0C-4CD1-BF68-1B0A967BC942}"/>
              </a:ext>
            </a:extLst>
          </p:cNvPr>
          <p:cNvGrpSpPr/>
          <p:nvPr/>
        </p:nvGrpSpPr>
        <p:grpSpPr>
          <a:xfrm>
            <a:off x="6383252" y="1644808"/>
            <a:ext cx="1624559" cy="1337905"/>
            <a:chOff x="699592" y="873005"/>
            <a:chExt cx="4736504" cy="3900747"/>
          </a:xfrm>
        </p:grpSpPr>
        <p:sp>
          <p:nvSpPr>
            <p:cNvPr id="97" name="Ellipsi 96">
              <a:extLst>
                <a:ext uri="{FF2B5EF4-FFF2-40B4-BE49-F238E27FC236}">
                  <a16:creationId xmlns:a16="http://schemas.microsoft.com/office/drawing/2014/main" id="{4D8C32CB-2AD5-44A0-AC45-AAEE2140FA91}"/>
                </a:ext>
              </a:extLst>
            </p:cNvPr>
            <p:cNvSpPr/>
            <p:nvPr/>
          </p:nvSpPr>
          <p:spPr>
            <a:xfrm>
              <a:off x="1126070" y="1131590"/>
              <a:ext cx="3930739" cy="3213561"/>
            </a:xfrm>
            <a:prstGeom prst="ellipse">
              <a:avLst/>
            </a:prstGeom>
            <a:solidFill>
              <a:schemeClr val="tx2">
                <a:lumMod val="20000"/>
                <a:lumOff val="80000"/>
              </a:schemeClr>
            </a:solidFill>
            <a:ln w="9525">
              <a:prstDash val="dash"/>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98" name="Ellipsi 97">
              <a:extLst>
                <a:ext uri="{FF2B5EF4-FFF2-40B4-BE49-F238E27FC236}">
                  <a16:creationId xmlns:a16="http://schemas.microsoft.com/office/drawing/2014/main" id="{635A1208-3A64-45FD-B287-0EC92F1D892E}"/>
                </a:ext>
              </a:extLst>
            </p:cNvPr>
            <p:cNvSpPr/>
            <p:nvPr/>
          </p:nvSpPr>
          <p:spPr>
            <a:xfrm>
              <a:off x="2032473" y="2059792"/>
              <a:ext cx="1800200" cy="1055229"/>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800" dirty="0"/>
                <a:t>Neuvottelukunta</a:t>
              </a:r>
            </a:p>
            <a:p>
              <a:pPr algn="ctr"/>
              <a:r>
                <a:rPr lang="fi-FI" sz="400" dirty="0"/>
                <a:t>(valtio, kunnat, </a:t>
              </a:r>
              <a:r>
                <a:rPr lang="fi-FI" sz="400" dirty="0" err="1"/>
                <a:t>julk</a:t>
              </a:r>
              <a:r>
                <a:rPr lang="fi-FI" sz="400" dirty="0"/>
                <a:t>)</a:t>
              </a:r>
            </a:p>
          </p:txBody>
        </p:sp>
        <p:sp>
          <p:nvSpPr>
            <p:cNvPr id="99" name="Ellipsi 98">
              <a:extLst>
                <a:ext uri="{FF2B5EF4-FFF2-40B4-BE49-F238E27FC236}">
                  <a16:creationId xmlns:a16="http://schemas.microsoft.com/office/drawing/2014/main" id="{BFCDDB88-A741-477E-9442-FE2A0B907826}"/>
                </a:ext>
              </a:extLst>
            </p:cNvPr>
            <p:cNvSpPr/>
            <p:nvPr/>
          </p:nvSpPr>
          <p:spPr>
            <a:xfrm>
              <a:off x="3539974" y="1022171"/>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tapaaminen</a:t>
              </a:r>
            </a:p>
          </p:txBody>
        </p:sp>
        <p:sp>
          <p:nvSpPr>
            <p:cNvPr id="100" name="Ellipsi 99">
              <a:extLst>
                <a:ext uri="{FF2B5EF4-FFF2-40B4-BE49-F238E27FC236}">
                  <a16:creationId xmlns:a16="http://schemas.microsoft.com/office/drawing/2014/main" id="{FE34DF8D-F2AD-449C-B71D-A352F57E7649}"/>
                </a:ext>
              </a:extLst>
            </p:cNvPr>
            <p:cNvSpPr/>
            <p:nvPr/>
          </p:nvSpPr>
          <p:spPr>
            <a:xfrm>
              <a:off x="1478856" y="1126884"/>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tapaaminen</a:t>
              </a:r>
            </a:p>
          </p:txBody>
        </p:sp>
        <p:sp>
          <p:nvSpPr>
            <p:cNvPr id="101" name="Ellipsi 100">
              <a:extLst>
                <a:ext uri="{FF2B5EF4-FFF2-40B4-BE49-F238E27FC236}">
                  <a16:creationId xmlns:a16="http://schemas.microsoft.com/office/drawing/2014/main" id="{79BC327F-EBBF-49C0-8BB3-A341F2B6E647}"/>
                </a:ext>
              </a:extLst>
            </p:cNvPr>
            <p:cNvSpPr/>
            <p:nvPr/>
          </p:nvSpPr>
          <p:spPr>
            <a:xfrm>
              <a:off x="4353723" y="3193324"/>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Kokonaiskuva</a:t>
              </a:r>
            </a:p>
            <a:p>
              <a:pPr algn="ctr"/>
              <a:r>
                <a:rPr lang="fi-FI" sz="400" dirty="0"/>
                <a:t>-ryhmä (Ka)</a:t>
              </a:r>
            </a:p>
          </p:txBody>
        </p:sp>
        <p:sp>
          <p:nvSpPr>
            <p:cNvPr id="102" name="Ellipsi 101">
              <a:extLst>
                <a:ext uri="{FF2B5EF4-FFF2-40B4-BE49-F238E27FC236}">
                  <a16:creationId xmlns:a16="http://schemas.microsoft.com/office/drawing/2014/main" id="{02CBEA90-D317-4D90-AD9C-34287487D156}"/>
                </a:ext>
              </a:extLst>
            </p:cNvPr>
            <p:cNvSpPr/>
            <p:nvPr/>
          </p:nvSpPr>
          <p:spPr>
            <a:xfrm>
              <a:off x="816397" y="170240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ryhmä</a:t>
              </a:r>
            </a:p>
          </p:txBody>
        </p:sp>
        <p:sp>
          <p:nvSpPr>
            <p:cNvPr id="103" name="Ellipsi 102">
              <a:extLst>
                <a:ext uri="{FF2B5EF4-FFF2-40B4-BE49-F238E27FC236}">
                  <a16:creationId xmlns:a16="http://schemas.microsoft.com/office/drawing/2014/main" id="{18723BE9-4BE3-4953-856F-3736B32DE9EF}"/>
                </a:ext>
              </a:extLst>
            </p:cNvPr>
            <p:cNvSpPr/>
            <p:nvPr/>
          </p:nvSpPr>
          <p:spPr>
            <a:xfrm>
              <a:off x="4353723" y="1569796"/>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ryhmä</a:t>
              </a:r>
            </a:p>
          </p:txBody>
        </p:sp>
        <p:sp>
          <p:nvSpPr>
            <p:cNvPr id="104" name="Ellipsi 103">
              <a:extLst>
                <a:ext uri="{FF2B5EF4-FFF2-40B4-BE49-F238E27FC236}">
                  <a16:creationId xmlns:a16="http://schemas.microsoft.com/office/drawing/2014/main" id="{401D38BC-481F-4C11-81CC-478DFBA59783}"/>
                </a:ext>
              </a:extLst>
            </p:cNvPr>
            <p:cNvSpPr/>
            <p:nvPr/>
          </p:nvSpPr>
          <p:spPr>
            <a:xfrm>
              <a:off x="2464521" y="873005"/>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Kokonaiskuva</a:t>
              </a:r>
            </a:p>
            <a:p>
              <a:pPr algn="ctr"/>
              <a:r>
                <a:rPr lang="fi-FI" sz="400" dirty="0"/>
                <a:t>-ryhmä (</a:t>
              </a:r>
              <a:r>
                <a:rPr lang="fi-FI" sz="400" dirty="0" err="1"/>
                <a:t>Gov</a:t>
              </a:r>
              <a:r>
                <a:rPr lang="fi-FI" sz="400" dirty="0"/>
                <a:t>)</a:t>
              </a:r>
            </a:p>
          </p:txBody>
        </p:sp>
        <p:sp>
          <p:nvSpPr>
            <p:cNvPr id="105" name="Ellipsi 104">
              <a:extLst>
                <a:ext uri="{FF2B5EF4-FFF2-40B4-BE49-F238E27FC236}">
                  <a16:creationId xmlns:a16="http://schemas.microsoft.com/office/drawing/2014/main" id="{BE78BEB7-033B-46BA-8717-B573B8D6BBF6}"/>
                </a:ext>
              </a:extLst>
            </p:cNvPr>
            <p:cNvSpPr/>
            <p:nvPr/>
          </p:nvSpPr>
          <p:spPr>
            <a:xfrm>
              <a:off x="699592" y="250766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verkosto</a:t>
              </a:r>
            </a:p>
          </p:txBody>
        </p:sp>
        <p:sp>
          <p:nvSpPr>
            <p:cNvPr id="106" name="Ellipsi 105">
              <a:extLst>
                <a:ext uri="{FF2B5EF4-FFF2-40B4-BE49-F238E27FC236}">
                  <a16:creationId xmlns:a16="http://schemas.microsoft.com/office/drawing/2014/main" id="{7E779CA5-BF63-4ED4-8A2C-95F47B30EA27}"/>
                </a:ext>
              </a:extLst>
            </p:cNvPr>
            <p:cNvSpPr/>
            <p:nvPr/>
          </p:nvSpPr>
          <p:spPr>
            <a:xfrm>
              <a:off x="4589780" y="2430339"/>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verkosto</a:t>
              </a:r>
            </a:p>
          </p:txBody>
        </p:sp>
        <p:sp>
          <p:nvSpPr>
            <p:cNvPr id="107" name="Ellipsi 106">
              <a:extLst>
                <a:ext uri="{FF2B5EF4-FFF2-40B4-BE49-F238E27FC236}">
                  <a16:creationId xmlns:a16="http://schemas.microsoft.com/office/drawing/2014/main" id="{9E101395-957C-4D33-A75E-BA1F3AE0BB0B}"/>
                </a:ext>
              </a:extLst>
            </p:cNvPr>
            <p:cNvSpPr/>
            <p:nvPr/>
          </p:nvSpPr>
          <p:spPr>
            <a:xfrm>
              <a:off x="2797453" y="4058968"/>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ryhmä</a:t>
              </a:r>
            </a:p>
          </p:txBody>
        </p:sp>
        <p:sp>
          <p:nvSpPr>
            <p:cNvPr id="108" name="Ellipsi 107">
              <a:extLst>
                <a:ext uri="{FF2B5EF4-FFF2-40B4-BE49-F238E27FC236}">
                  <a16:creationId xmlns:a16="http://schemas.microsoft.com/office/drawing/2014/main" id="{ECCF7877-AA3D-47DF-840D-760CAB9C7DA9}"/>
                </a:ext>
              </a:extLst>
            </p:cNvPr>
            <p:cNvSpPr/>
            <p:nvPr/>
          </p:nvSpPr>
          <p:spPr>
            <a:xfrm>
              <a:off x="978000" y="3337657"/>
              <a:ext cx="936104" cy="714784"/>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Kokonaiskuva</a:t>
              </a:r>
            </a:p>
            <a:p>
              <a:pPr algn="ctr"/>
              <a:r>
                <a:rPr lang="fi-FI" sz="400" dirty="0"/>
                <a:t>-ryhmä (</a:t>
              </a:r>
              <a:r>
                <a:rPr lang="fi-FI" sz="400" dirty="0" err="1"/>
                <a:t>Titu</a:t>
              </a:r>
              <a:r>
                <a:rPr lang="fi-FI" sz="400" dirty="0"/>
                <a:t>)</a:t>
              </a:r>
            </a:p>
          </p:txBody>
        </p:sp>
        <p:sp>
          <p:nvSpPr>
            <p:cNvPr id="109" name="Ellipsi 108">
              <a:extLst>
                <a:ext uri="{FF2B5EF4-FFF2-40B4-BE49-F238E27FC236}">
                  <a16:creationId xmlns:a16="http://schemas.microsoft.com/office/drawing/2014/main" id="{7EB92DE8-3587-4C3D-90D3-4E581E9B50D2}"/>
                </a:ext>
              </a:extLst>
            </p:cNvPr>
            <p:cNvSpPr/>
            <p:nvPr/>
          </p:nvSpPr>
          <p:spPr>
            <a:xfrm>
              <a:off x="1825339" y="3877048"/>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tapaaminen</a:t>
              </a:r>
            </a:p>
          </p:txBody>
        </p:sp>
        <p:sp>
          <p:nvSpPr>
            <p:cNvPr id="110" name="Ellipsi 109">
              <a:extLst>
                <a:ext uri="{FF2B5EF4-FFF2-40B4-BE49-F238E27FC236}">
                  <a16:creationId xmlns:a16="http://schemas.microsoft.com/office/drawing/2014/main" id="{086CDB5E-2181-41E8-B438-9A2D2067CCB5}"/>
                </a:ext>
              </a:extLst>
            </p:cNvPr>
            <p:cNvSpPr/>
            <p:nvPr/>
          </p:nvSpPr>
          <p:spPr>
            <a:xfrm>
              <a:off x="3697547" y="3845830"/>
              <a:ext cx="846316" cy="714784"/>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400" dirty="0"/>
                <a:t>Teema-</a:t>
              </a:r>
            </a:p>
            <a:p>
              <a:pPr algn="ctr"/>
              <a:r>
                <a:rPr lang="fi-FI" sz="400" dirty="0"/>
                <a:t>verkosto</a:t>
              </a:r>
            </a:p>
          </p:txBody>
        </p:sp>
        <p:cxnSp>
          <p:nvCxnSpPr>
            <p:cNvPr id="111" name="Suora nuoliyhdysviiva 110">
              <a:extLst>
                <a:ext uri="{FF2B5EF4-FFF2-40B4-BE49-F238E27FC236}">
                  <a16:creationId xmlns:a16="http://schemas.microsoft.com/office/drawing/2014/main" id="{C641BB09-B681-4BF7-AFD6-E7228ACAA961}"/>
                </a:ext>
              </a:extLst>
            </p:cNvPr>
            <p:cNvCxnSpPr/>
            <p:nvPr/>
          </p:nvCxnSpPr>
          <p:spPr>
            <a:xfrm>
              <a:off x="2968577" y="1635646"/>
              <a:ext cx="0" cy="36004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uora nuoliyhdysviiva 111">
              <a:extLst>
                <a:ext uri="{FF2B5EF4-FFF2-40B4-BE49-F238E27FC236}">
                  <a16:creationId xmlns:a16="http://schemas.microsoft.com/office/drawing/2014/main" id="{D08CE534-4F22-430A-9DD6-891ECC2F70C4}"/>
                </a:ext>
              </a:extLst>
            </p:cNvPr>
            <p:cNvCxnSpPr>
              <a:cxnSpLocks/>
            </p:cNvCxnSpPr>
            <p:nvPr/>
          </p:nvCxnSpPr>
          <p:spPr>
            <a:xfrm>
              <a:off x="3906091" y="3028588"/>
              <a:ext cx="430640" cy="26961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Suora nuoliyhdysviiva 112">
              <a:extLst>
                <a:ext uri="{FF2B5EF4-FFF2-40B4-BE49-F238E27FC236}">
                  <a16:creationId xmlns:a16="http://schemas.microsoft.com/office/drawing/2014/main" id="{6670E6CE-80E2-4BAD-9DAB-6E1FA1EE507B}"/>
                </a:ext>
              </a:extLst>
            </p:cNvPr>
            <p:cNvCxnSpPr>
              <a:cxnSpLocks/>
            </p:cNvCxnSpPr>
            <p:nvPr/>
          </p:nvCxnSpPr>
          <p:spPr>
            <a:xfrm>
              <a:off x="3995906" y="2693143"/>
              <a:ext cx="521866"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Suora nuoliyhdysviiva 113">
              <a:extLst>
                <a:ext uri="{FF2B5EF4-FFF2-40B4-BE49-F238E27FC236}">
                  <a16:creationId xmlns:a16="http://schemas.microsoft.com/office/drawing/2014/main" id="{6016D341-2F04-4E79-A98B-44D2CC442887}"/>
                </a:ext>
              </a:extLst>
            </p:cNvPr>
            <p:cNvCxnSpPr>
              <a:cxnSpLocks/>
            </p:cNvCxnSpPr>
            <p:nvPr/>
          </p:nvCxnSpPr>
          <p:spPr>
            <a:xfrm flipV="1">
              <a:off x="3814865" y="2067694"/>
              <a:ext cx="521866" cy="23189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5" name="Suora nuoliyhdysviiva 114">
              <a:extLst>
                <a:ext uri="{FF2B5EF4-FFF2-40B4-BE49-F238E27FC236}">
                  <a16:creationId xmlns:a16="http://schemas.microsoft.com/office/drawing/2014/main" id="{73340120-36AC-4A7D-9BC9-53D0D0A980C6}"/>
                </a:ext>
              </a:extLst>
            </p:cNvPr>
            <p:cNvCxnSpPr>
              <a:cxnSpLocks/>
            </p:cNvCxnSpPr>
            <p:nvPr/>
          </p:nvCxnSpPr>
          <p:spPr>
            <a:xfrm flipV="1">
              <a:off x="3382815" y="1674144"/>
              <a:ext cx="229168" cy="35661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uora nuoliyhdysviiva 115">
              <a:extLst>
                <a:ext uri="{FF2B5EF4-FFF2-40B4-BE49-F238E27FC236}">
                  <a16:creationId xmlns:a16="http://schemas.microsoft.com/office/drawing/2014/main" id="{FC5FF3E7-F94E-4EF3-B51B-A446C8C6620C}"/>
                </a:ext>
              </a:extLst>
            </p:cNvPr>
            <p:cNvCxnSpPr>
              <a:cxnSpLocks/>
            </p:cNvCxnSpPr>
            <p:nvPr/>
          </p:nvCxnSpPr>
          <p:spPr>
            <a:xfrm flipH="1" flipV="1">
              <a:off x="2190841" y="1802716"/>
              <a:ext cx="272985" cy="29753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7" name="Suora nuoliyhdysviiva 116">
              <a:extLst>
                <a:ext uri="{FF2B5EF4-FFF2-40B4-BE49-F238E27FC236}">
                  <a16:creationId xmlns:a16="http://schemas.microsoft.com/office/drawing/2014/main" id="{396FFAB6-C391-45EA-993E-521B590F9349}"/>
                </a:ext>
              </a:extLst>
            </p:cNvPr>
            <p:cNvCxnSpPr>
              <a:cxnSpLocks/>
            </p:cNvCxnSpPr>
            <p:nvPr/>
          </p:nvCxnSpPr>
          <p:spPr>
            <a:xfrm flipH="1" flipV="1">
              <a:off x="1642731" y="2284581"/>
              <a:ext cx="372750" cy="137309"/>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uora nuoliyhdysviiva 117">
              <a:extLst>
                <a:ext uri="{FF2B5EF4-FFF2-40B4-BE49-F238E27FC236}">
                  <a16:creationId xmlns:a16="http://schemas.microsoft.com/office/drawing/2014/main" id="{7FB79271-78C7-4611-BAC1-8A5321DBB7E3}"/>
                </a:ext>
              </a:extLst>
            </p:cNvPr>
            <p:cNvCxnSpPr>
              <a:cxnSpLocks/>
            </p:cNvCxnSpPr>
            <p:nvPr/>
          </p:nvCxnSpPr>
          <p:spPr>
            <a:xfrm flipH="1">
              <a:off x="1640064" y="2738370"/>
              <a:ext cx="375417" cy="7733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9" name="Suora nuoliyhdysviiva 118">
              <a:extLst>
                <a:ext uri="{FF2B5EF4-FFF2-40B4-BE49-F238E27FC236}">
                  <a16:creationId xmlns:a16="http://schemas.microsoft.com/office/drawing/2014/main" id="{559A220B-83C2-4822-ACC9-2460C464F234}"/>
                </a:ext>
              </a:extLst>
            </p:cNvPr>
            <p:cNvCxnSpPr>
              <a:cxnSpLocks/>
            </p:cNvCxnSpPr>
            <p:nvPr/>
          </p:nvCxnSpPr>
          <p:spPr>
            <a:xfrm flipH="1">
              <a:off x="1848361" y="3003798"/>
              <a:ext cx="441275" cy="373866"/>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Suora nuoliyhdysviiva 119">
              <a:extLst>
                <a:ext uri="{FF2B5EF4-FFF2-40B4-BE49-F238E27FC236}">
                  <a16:creationId xmlns:a16="http://schemas.microsoft.com/office/drawing/2014/main" id="{C43A6731-803E-4307-B924-482BA0C6D2B5}"/>
                </a:ext>
              </a:extLst>
            </p:cNvPr>
            <p:cNvCxnSpPr>
              <a:cxnSpLocks/>
            </p:cNvCxnSpPr>
            <p:nvPr/>
          </p:nvCxnSpPr>
          <p:spPr>
            <a:xfrm flipH="1">
              <a:off x="2411548" y="3163331"/>
              <a:ext cx="212745" cy="617558"/>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Suora nuoliyhdysviiva 120">
              <a:extLst>
                <a:ext uri="{FF2B5EF4-FFF2-40B4-BE49-F238E27FC236}">
                  <a16:creationId xmlns:a16="http://schemas.microsoft.com/office/drawing/2014/main" id="{6C14AF4E-0999-4882-974F-C1BAA705A99A}"/>
                </a:ext>
              </a:extLst>
            </p:cNvPr>
            <p:cNvCxnSpPr>
              <a:cxnSpLocks/>
            </p:cNvCxnSpPr>
            <p:nvPr/>
          </p:nvCxnSpPr>
          <p:spPr>
            <a:xfrm>
              <a:off x="3027208" y="3437858"/>
              <a:ext cx="83143" cy="502044"/>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uora nuoliyhdysviiva 121">
              <a:extLst>
                <a:ext uri="{FF2B5EF4-FFF2-40B4-BE49-F238E27FC236}">
                  <a16:creationId xmlns:a16="http://schemas.microsoft.com/office/drawing/2014/main" id="{FA2934F2-6927-46D8-8826-E542056EA2F6}"/>
                </a:ext>
              </a:extLst>
            </p:cNvPr>
            <p:cNvCxnSpPr>
              <a:cxnSpLocks/>
            </p:cNvCxnSpPr>
            <p:nvPr/>
          </p:nvCxnSpPr>
          <p:spPr>
            <a:xfrm>
              <a:off x="3596796" y="3411447"/>
              <a:ext cx="270869" cy="40084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3" name="Ellipsi 122">
              <a:extLst>
                <a:ext uri="{FF2B5EF4-FFF2-40B4-BE49-F238E27FC236}">
                  <a16:creationId xmlns:a16="http://schemas.microsoft.com/office/drawing/2014/main" id="{6B8DE524-0411-48D4-88B3-5D610AD36FE6}"/>
                </a:ext>
              </a:extLst>
            </p:cNvPr>
            <p:cNvSpPr/>
            <p:nvPr/>
          </p:nvSpPr>
          <p:spPr>
            <a:xfrm>
              <a:off x="2846117" y="2859782"/>
              <a:ext cx="864096" cy="527556"/>
            </a:xfrm>
            <a:prstGeom prst="ellipse">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600" dirty="0"/>
                <a:t>Sihteeristö</a:t>
              </a:r>
            </a:p>
            <a:p>
              <a:pPr algn="ctr"/>
              <a:r>
                <a:rPr lang="fi-FI" sz="200" dirty="0"/>
                <a:t>(VM + muut)</a:t>
              </a:r>
            </a:p>
          </p:txBody>
        </p:sp>
      </p:grpSp>
      <p:grpSp>
        <p:nvGrpSpPr>
          <p:cNvPr id="124" name="Ryhmä 123">
            <a:extLst>
              <a:ext uri="{FF2B5EF4-FFF2-40B4-BE49-F238E27FC236}">
                <a16:creationId xmlns:a16="http://schemas.microsoft.com/office/drawing/2014/main" id="{50106CE4-03D2-4D87-9DF5-32F2E1E5717F}"/>
              </a:ext>
            </a:extLst>
          </p:cNvPr>
          <p:cNvGrpSpPr/>
          <p:nvPr/>
        </p:nvGrpSpPr>
        <p:grpSpPr>
          <a:xfrm>
            <a:off x="8236410" y="2009870"/>
            <a:ext cx="1088118" cy="936104"/>
            <a:chOff x="2491089" y="2931885"/>
            <a:chExt cx="2016224" cy="1734550"/>
          </a:xfrm>
        </p:grpSpPr>
        <p:sp>
          <p:nvSpPr>
            <p:cNvPr id="125" name="Suorakulmio: Pyöristetyt kulmat 124">
              <a:extLst>
                <a:ext uri="{FF2B5EF4-FFF2-40B4-BE49-F238E27FC236}">
                  <a16:creationId xmlns:a16="http://schemas.microsoft.com/office/drawing/2014/main" id="{5C76FF08-B72F-418F-950D-C593DC27EEA2}"/>
                </a:ext>
              </a:extLst>
            </p:cNvPr>
            <p:cNvSpPr/>
            <p:nvPr/>
          </p:nvSpPr>
          <p:spPr>
            <a:xfrm>
              <a:off x="2491089" y="2931885"/>
              <a:ext cx="2016224" cy="1734550"/>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126" name="Suorakulmio 125">
              <a:extLst>
                <a:ext uri="{FF2B5EF4-FFF2-40B4-BE49-F238E27FC236}">
                  <a16:creationId xmlns:a16="http://schemas.microsoft.com/office/drawing/2014/main" id="{066E7321-28C2-4514-ABAA-9CB847FADEB1}"/>
                </a:ext>
              </a:extLst>
            </p:cNvPr>
            <p:cNvSpPr/>
            <p:nvPr/>
          </p:nvSpPr>
          <p:spPr>
            <a:xfrm>
              <a:off x="2707113" y="3209930"/>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127" name="Suorakulmio 126">
              <a:extLst>
                <a:ext uri="{FF2B5EF4-FFF2-40B4-BE49-F238E27FC236}">
                  <a16:creationId xmlns:a16="http://schemas.microsoft.com/office/drawing/2014/main" id="{8B71CF7C-DEB3-4EC1-BC44-05C3C46734F7}"/>
                </a:ext>
              </a:extLst>
            </p:cNvPr>
            <p:cNvSpPr/>
            <p:nvPr/>
          </p:nvSpPr>
          <p:spPr>
            <a:xfrm>
              <a:off x="3139161" y="3221299"/>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128" name="Suorakulmio 127">
              <a:extLst>
                <a:ext uri="{FF2B5EF4-FFF2-40B4-BE49-F238E27FC236}">
                  <a16:creationId xmlns:a16="http://schemas.microsoft.com/office/drawing/2014/main" id="{6444722A-72BC-423A-881E-1D6479829DD8}"/>
                </a:ext>
              </a:extLst>
            </p:cNvPr>
            <p:cNvSpPr/>
            <p:nvPr/>
          </p:nvSpPr>
          <p:spPr>
            <a:xfrm>
              <a:off x="3580489" y="3221299"/>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129" name="Suorakulmio 128">
              <a:extLst>
                <a:ext uri="{FF2B5EF4-FFF2-40B4-BE49-F238E27FC236}">
                  <a16:creationId xmlns:a16="http://schemas.microsoft.com/office/drawing/2014/main" id="{A879D303-343E-44AA-A60D-F0CC8720ABB2}"/>
                </a:ext>
              </a:extLst>
            </p:cNvPr>
            <p:cNvSpPr/>
            <p:nvPr/>
          </p:nvSpPr>
          <p:spPr>
            <a:xfrm>
              <a:off x="4012537" y="3221299"/>
              <a:ext cx="278752" cy="1284775"/>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900"/>
            </a:p>
          </p:txBody>
        </p:sp>
        <p:sp>
          <p:nvSpPr>
            <p:cNvPr id="130" name="Ellipsi 129">
              <a:extLst>
                <a:ext uri="{FF2B5EF4-FFF2-40B4-BE49-F238E27FC236}">
                  <a16:creationId xmlns:a16="http://schemas.microsoft.com/office/drawing/2014/main" id="{44B88F1A-B739-4C2D-8F8C-6F2880B3C0E4}"/>
                </a:ext>
              </a:extLst>
            </p:cNvPr>
            <p:cNvSpPr/>
            <p:nvPr/>
          </p:nvSpPr>
          <p:spPr>
            <a:xfrm>
              <a:off x="2526349" y="3442299"/>
              <a:ext cx="1872208" cy="917346"/>
            </a:xfrm>
            <a:prstGeom prst="ellips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600" dirty="0"/>
                <a:t>Valtion- hallinnon sisäinen yhteistyöryhmä</a:t>
              </a:r>
            </a:p>
          </p:txBody>
        </p:sp>
        <p:sp>
          <p:nvSpPr>
            <p:cNvPr id="131" name="Tekstiruutu 130">
              <a:extLst>
                <a:ext uri="{FF2B5EF4-FFF2-40B4-BE49-F238E27FC236}">
                  <a16:creationId xmlns:a16="http://schemas.microsoft.com/office/drawing/2014/main" id="{5FF6979C-F5C5-4A70-A0CF-A5427EF5393B}"/>
                </a:ext>
              </a:extLst>
            </p:cNvPr>
            <p:cNvSpPr txBox="1"/>
            <p:nvPr/>
          </p:nvSpPr>
          <p:spPr>
            <a:xfrm>
              <a:off x="2491089" y="2938242"/>
              <a:ext cx="2016224" cy="370691"/>
            </a:xfrm>
            <a:prstGeom prst="rect">
              <a:avLst/>
            </a:prstGeom>
            <a:noFill/>
          </p:spPr>
          <p:txBody>
            <a:bodyPr wrap="square" rtlCol="0">
              <a:spAutoFit/>
            </a:bodyPr>
            <a:lstStyle/>
            <a:p>
              <a:pPr algn="ctr"/>
              <a:r>
                <a:rPr lang="fi-FI" sz="700" dirty="0"/>
                <a:t>Valtionhallinto</a:t>
              </a:r>
            </a:p>
          </p:txBody>
        </p:sp>
      </p:grpSp>
      <p:grpSp>
        <p:nvGrpSpPr>
          <p:cNvPr id="132" name="Ryhmä 131">
            <a:extLst>
              <a:ext uri="{FF2B5EF4-FFF2-40B4-BE49-F238E27FC236}">
                <a16:creationId xmlns:a16="http://schemas.microsoft.com/office/drawing/2014/main" id="{2F2DAAE0-3704-4E08-8E36-B979D60679C2}"/>
              </a:ext>
            </a:extLst>
          </p:cNvPr>
          <p:cNvGrpSpPr/>
          <p:nvPr/>
        </p:nvGrpSpPr>
        <p:grpSpPr>
          <a:xfrm>
            <a:off x="8336434" y="1369759"/>
            <a:ext cx="825355" cy="570652"/>
            <a:chOff x="6660232" y="1545264"/>
            <a:chExt cx="2016224" cy="1394021"/>
          </a:xfrm>
        </p:grpSpPr>
        <p:sp>
          <p:nvSpPr>
            <p:cNvPr id="133" name="Tasakylkinen kolmio 132">
              <a:extLst>
                <a:ext uri="{FF2B5EF4-FFF2-40B4-BE49-F238E27FC236}">
                  <a16:creationId xmlns:a16="http://schemas.microsoft.com/office/drawing/2014/main" id="{5A7310C8-D4EB-42E0-BCAF-DA7A78A0B9B8}"/>
                </a:ext>
              </a:extLst>
            </p:cNvPr>
            <p:cNvSpPr/>
            <p:nvPr/>
          </p:nvSpPr>
          <p:spPr>
            <a:xfrm>
              <a:off x="8046177" y="1545264"/>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134" name="Tasakylkinen kolmio 133">
              <a:extLst>
                <a:ext uri="{FF2B5EF4-FFF2-40B4-BE49-F238E27FC236}">
                  <a16:creationId xmlns:a16="http://schemas.microsoft.com/office/drawing/2014/main" id="{9C5FD636-2243-468A-8A9D-DE29B2BD5330}"/>
                </a:ext>
              </a:extLst>
            </p:cNvPr>
            <p:cNvSpPr/>
            <p:nvPr/>
          </p:nvSpPr>
          <p:spPr>
            <a:xfrm>
              <a:off x="7777100" y="1883708"/>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135" name="Tasakylkinen kolmio 134">
              <a:extLst>
                <a:ext uri="{FF2B5EF4-FFF2-40B4-BE49-F238E27FC236}">
                  <a16:creationId xmlns:a16="http://schemas.microsoft.com/office/drawing/2014/main" id="{567BC950-4555-4056-9ACB-A78EA0B9A687}"/>
                </a:ext>
              </a:extLst>
            </p:cNvPr>
            <p:cNvSpPr/>
            <p:nvPr/>
          </p:nvSpPr>
          <p:spPr>
            <a:xfrm>
              <a:off x="7506713" y="1761350"/>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136" name="Tasakylkinen kolmio 135">
              <a:extLst>
                <a:ext uri="{FF2B5EF4-FFF2-40B4-BE49-F238E27FC236}">
                  <a16:creationId xmlns:a16="http://schemas.microsoft.com/office/drawing/2014/main" id="{AA08D119-47D0-4B11-80B6-B83F48DDB197}"/>
                </a:ext>
              </a:extLst>
            </p:cNvPr>
            <p:cNvSpPr/>
            <p:nvPr/>
          </p:nvSpPr>
          <p:spPr>
            <a:xfrm>
              <a:off x="7262073" y="1714111"/>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137" name="Tasakylkinen kolmio 136">
              <a:extLst>
                <a:ext uri="{FF2B5EF4-FFF2-40B4-BE49-F238E27FC236}">
                  <a16:creationId xmlns:a16="http://schemas.microsoft.com/office/drawing/2014/main" id="{F4C96737-1EDA-40B5-8812-579C06F10A16}"/>
                </a:ext>
              </a:extLst>
            </p:cNvPr>
            <p:cNvSpPr/>
            <p:nvPr/>
          </p:nvSpPr>
          <p:spPr>
            <a:xfrm>
              <a:off x="6738848" y="1704405"/>
              <a:ext cx="432048" cy="455821"/>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138" name="Tasakylkinen kolmio 137">
              <a:extLst>
                <a:ext uri="{FF2B5EF4-FFF2-40B4-BE49-F238E27FC236}">
                  <a16:creationId xmlns:a16="http://schemas.microsoft.com/office/drawing/2014/main" id="{CB1CDEDC-4BD8-4B42-9842-85356163C0DA}"/>
                </a:ext>
              </a:extLst>
            </p:cNvPr>
            <p:cNvSpPr/>
            <p:nvPr/>
          </p:nvSpPr>
          <p:spPr>
            <a:xfrm>
              <a:off x="6891248" y="1856805"/>
              <a:ext cx="432048" cy="448855"/>
            </a:xfrm>
            <a:prstGeom prst="triangle">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sz="1100"/>
            </a:p>
          </p:txBody>
        </p:sp>
        <p:sp>
          <p:nvSpPr>
            <p:cNvPr id="139" name="Tekstiruutu 138">
              <a:extLst>
                <a:ext uri="{FF2B5EF4-FFF2-40B4-BE49-F238E27FC236}">
                  <a16:creationId xmlns:a16="http://schemas.microsoft.com/office/drawing/2014/main" id="{7185A386-E473-4CA9-B7B6-C1F9DCDEB135}"/>
                </a:ext>
              </a:extLst>
            </p:cNvPr>
            <p:cNvSpPr txBox="1"/>
            <p:nvPr/>
          </p:nvSpPr>
          <p:spPr>
            <a:xfrm>
              <a:off x="6660232" y="2337802"/>
              <a:ext cx="2016224" cy="601483"/>
            </a:xfrm>
            <a:prstGeom prst="rect">
              <a:avLst/>
            </a:prstGeom>
            <a:noFill/>
          </p:spPr>
          <p:txBody>
            <a:bodyPr wrap="square" rtlCol="0">
              <a:spAutoFit/>
            </a:bodyPr>
            <a:lstStyle/>
            <a:p>
              <a:pPr algn="ctr"/>
              <a:r>
                <a:rPr lang="fi-FI" sz="1000" dirty="0"/>
                <a:t>Kunnat</a:t>
              </a:r>
            </a:p>
          </p:txBody>
        </p:sp>
      </p:grpSp>
      <p:sp>
        <p:nvSpPr>
          <p:cNvPr id="141" name="Tekstiruutu 140">
            <a:extLst>
              <a:ext uri="{FF2B5EF4-FFF2-40B4-BE49-F238E27FC236}">
                <a16:creationId xmlns:a16="http://schemas.microsoft.com/office/drawing/2014/main" id="{A9779230-198E-42BE-9899-9AF1AB0C05C3}"/>
              </a:ext>
            </a:extLst>
          </p:cNvPr>
          <p:cNvSpPr txBox="1"/>
          <p:nvPr/>
        </p:nvSpPr>
        <p:spPr>
          <a:xfrm>
            <a:off x="323528" y="3126729"/>
            <a:ext cx="1872208" cy="646331"/>
          </a:xfrm>
          <a:prstGeom prst="rect">
            <a:avLst/>
          </a:prstGeom>
          <a:noFill/>
        </p:spPr>
        <p:txBody>
          <a:bodyPr wrap="square" rtlCol="0">
            <a:spAutoFit/>
          </a:bodyPr>
          <a:lstStyle/>
          <a:p>
            <a:r>
              <a:rPr lang="fi-FI" sz="1200" dirty="0"/>
              <a:t>Verkostotyö: kokonaiskuva ja yhteinen suunta</a:t>
            </a:r>
          </a:p>
        </p:txBody>
      </p:sp>
      <p:sp>
        <p:nvSpPr>
          <p:cNvPr id="142" name="Tekstiruutu 141">
            <a:extLst>
              <a:ext uri="{FF2B5EF4-FFF2-40B4-BE49-F238E27FC236}">
                <a16:creationId xmlns:a16="http://schemas.microsoft.com/office/drawing/2014/main" id="{888A41EA-EA89-4A44-898D-DD5F32D51B7A}"/>
              </a:ext>
            </a:extLst>
          </p:cNvPr>
          <p:cNvSpPr txBox="1"/>
          <p:nvPr/>
        </p:nvSpPr>
        <p:spPr>
          <a:xfrm>
            <a:off x="2051720" y="3128471"/>
            <a:ext cx="1502465" cy="1015663"/>
          </a:xfrm>
          <a:prstGeom prst="rect">
            <a:avLst/>
          </a:prstGeom>
          <a:noFill/>
        </p:spPr>
        <p:txBody>
          <a:bodyPr wrap="square" rtlCol="0">
            <a:spAutoFit/>
          </a:bodyPr>
          <a:lstStyle/>
          <a:p>
            <a:r>
              <a:rPr lang="fi-FI" sz="1200" dirty="0"/>
              <a:t>Päätökset ja toiminta toimivaltaisten viranomaisten toimena</a:t>
            </a:r>
          </a:p>
        </p:txBody>
      </p:sp>
      <p:sp>
        <p:nvSpPr>
          <p:cNvPr id="143" name="Tekstiruutu 142">
            <a:extLst>
              <a:ext uri="{FF2B5EF4-FFF2-40B4-BE49-F238E27FC236}">
                <a16:creationId xmlns:a16="http://schemas.microsoft.com/office/drawing/2014/main" id="{82CDF7C6-7276-441A-B19C-0CE8FA7047C6}"/>
              </a:ext>
            </a:extLst>
          </p:cNvPr>
          <p:cNvSpPr txBox="1"/>
          <p:nvPr/>
        </p:nvSpPr>
        <p:spPr>
          <a:xfrm>
            <a:off x="3491880" y="3126729"/>
            <a:ext cx="1872208" cy="646331"/>
          </a:xfrm>
          <a:prstGeom prst="rect">
            <a:avLst/>
          </a:prstGeom>
          <a:noFill/>
        </p:spPr>
        <p:txBody>
          <a:bodyPr wrap="square" rtlCol="0">
            <a:spAutoFit/>
          </a:bodyPr>
          <a:lstStyle/>
          <a:p>
            <a:r>
              <a:rPr lang="fi-FI" sz="1200" dirty="0"/>
              <a:t>Verkostotyö: kokonaiskuva ja yhteinen suunta</a:t>
            </a:r>
          </a:p>
        </p:txBody>
      </p:sp>
      <p:sp>
        <p:nvSpPr>
          <p:cNvPr id="144" name="Tekstiruutu 143">
            <a:extLst>
              <a:ext uri="{FF2B5EF4-FFF2-40B4-BE49-F238E27FC236}">
                <a16:creationId xmlns:a16="http://schemas.microsoft.com/office/drawing/2014/main" id="{E3647722-6448-461D-95F2-E222CDE97783}"/>
              </a:ext>
            </a:extLst>
          </p:cNvPr>
          <p:cNvSpPr txBox="1"/>
          <p:nvPr/>
        </p:nvSpPr>
        <p:spPr>
          <a:xfrm>
            <a:off x="5148064" y="3128471"/>
            <a:ext cx="1502465" cy="1015663"/>
          </a:xfrm>
          <a:prstGeom prst="rect">
            <a:avLst/>
          </a:prstGeom>
          <a:noFill/>
        </p:spPr>
        <p:txBody>
          <a:bodyPr wrap="square" rtlCol="0">
            <a:spAutoFit/>
          </a:bodyPr>
          <a:lstStyle/>
          <a:p>
            <a:r>
              <a:rPr lang="fi-FI" sz="1200" dirty="0"/>
              <a:t>Päätökset ja toiminta toimivaltaisten viranomaisten toimena</a:t>
            </a:r>
          </a:p>
        </p:txBody>
      </p:sp>
      <p:sp>
        <p:nvSpPr>
          <p:cNvPr id="145" name="Tekstiruutu 144">
            <a:extLst>
              <a:ext uri="{FF2B5EF4-FFF2-40B4-BE49-F238E27FC236}">
                <a16:creationId xmlns:a16="http://schemas.microsoft.com/office/drawing/2014/main" id="{24BE6371-172D-4840-BF65-FA5B70338EFA}"/>
              </a:ext>
            </a:extLst>
          </p:cNvPr>
          <p:cNvSpPr txBox="1"/>
          <p:nvPr/>
        </p:nvSpPr>
        <p:spPr>
          <a:xfrm>
            <a:off x="6597927" y="3117436"/>
            <a:ext cx="1872208" cy="646331"/>
          </a:xfrm>
          <a:prstGeom prst="rect">
            <a:avLst/>
          </a:prstGeom>
          <a:noFill/>
        </p:spPr>
        <p:txBody>
          <a:bodyPr wrap="square" rtlCol="0">
            <a:spAutoFit/>
          </a:bodyPr>
          <a:lstStyle/>
          <a:p>
            <a:r>
              <a:rPr lang="fi-FI" sz="1200" dirty="0"/>
              <a:t>Verkostotyö: kokonaiskuva ja yhteinen suunta</a:t>
            </a:r>
          </a:p>
        </p:txBody>
      </p:sp>
      <p:sp>
        <p:nvSpPr>
          <p:cNvPr id="146" name="Tekstiruutu 145">
            <a:extLst>
              <a:ext uri="{FF2B5EF4-FFF2-40B4-BE49-F238E27FC236}">
                <a16:creationId xmlns:a16="http://schemas.microsoft.com/office/drawing/2014/main" id="{32D65FB5-B9BF-44BE-9B29-BD8538A8B809}"/>
              </a:ext>
            </a:extLst>
          </p:cNvPr>
          <p:cNvSpPr txBox="1"/>
          <p:nvPr/>
        </p:nvSpPr>
        <p:spPr>
          <a:xfrm>
            <a:off x="8182103" y="3119178"/>
            <a:ext cx="1502465" cy="276999"/>
          </a:xfrm>
          <a:prstGeom prst="rect">
            <a:avLst/>
          </a:prstGeom>
          <a:noFill/>
        </p:spPr>
        <p:txBody>
          <a:bodyPr wrap="square" rtlCol="0">
            <a:spAutoFit/>
          </a:bodyPr>
          <a:lstStyle/>
          <a:p>
            <a:r>
              <a:rPr lang="fi-FI" sz="1200" dirty="0" err="1"/>
              <a:t>Jne</a:t>
            </a:r>
            <a:endParaRPr lang="fi-FI" sz="1200" dirty="0"/>
          </a:p>
        </p:txBody>
      </p:sp>
      <p:sp>
        <p:nvSpPr>
          <p:cNvPr id="147" name="Nuoli: Oikea 146">
            <a:extLst>
              <a:ext uri="{FF2B5EF4-FFF2-40B4-BE49-F238E27FC236}">
                <a16:creationId xmlns:a16="http://schemas.microsoft.com/office/drawing/2014/main" id="{B25F53B2-CBCE-46E6-9EA9-596573217B1A}"/>
              </a:ext>
            </a:extLst>
          </p:cNvPr>
          <p:cNvSpPr/>
          <p:nvPr/>
        </p:nvSpPr>
        <p:spPr>
          <a:xfrm>
            <a:off x="1691680" y="3159089"/>
            <a:ext cx="379446" cy="32768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48" name="Nuoli: Oikea 147">
            <a:extLst>
              <a:ext uri="{FF2B5EF4-FFF2-40B4-BE49-F238E27FC236}">
                <a16:creationId xmlns:a16="http://schemas.microsoft.com/office/drawing/2014/main" id="{582B7262-D78F-40FF-A758-E7B644DE9D1F}"/>
              </a:ext>
            </a:extLst>
          </p:cNvPr>
          <p:cNvSpPr/>
          <p:nvPr/>
        </p:nvSpPr>
        <p:spPr>
          <a:xfrm>
            <a:off x="3131840" y="3159089"/>
            <a:ext cx="379446" cy="32768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49" name="Nuoli: Oikea 148">
            <a:extLst>
              <a:ext uri="{FF2B5EF4-FFF2-40B4-BE49-F238E27FC236}">
                <a16:creationId xmlns:a16="http://schemas.microsoft.com/office/drawing/2014/main" id="{D9914E93-3F81-4A9E-80F2-F10E7D317AC6}"/>
              </a:ext>
            </a:extLst>
          </p:cNvPr>
          <p:cNvSpPr/>
          <p:nvPr/>
        </p:nvSpPr>
        <p:spPr>
          <a:xfrm>
            <a:off x="4788024" y="3159089"/>
            <a:ext cx="379446" cy="32768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50" name="Nuoli: Oikea 149">
            <a:extLst>
              <a:ext uri="{FF2B5EF4-FFF2-40B4-BE49-F238E27FC236}">
                <a16:creationId xmlns:a16="http://schemas.microsoft.com/office/drawing/2014/main" id="{4A290AEA-A58A-4389-9858-122B961D48D2}"/>
              </a:ext>
            </a:extLst>
          </p:cNvPr>
          <p:cNvSpPr/>
          <p:nvPr/>
        </p:nvSpPr>
        <p:spPr>
          <a:xfrm>
            <a:off x="6228184" y="3159089"/>
            <a:ext cx="379446" cy="32768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51" name="Nuoli: Oikea 150">
            <a:extLst>
              <a:ext uri="{FF2B5EF4-FFF2-40B4-BE49-F238E27FC236}">
                <a16:creationId xmlns:a16="http://schemas.microsoft.com/office/drawing/2014/main" id="{0583370C-5413-4AB9-BAC4-72DB8D8C91C3}"/>
              </a:ext>
            </a:extLst>
          </p:cNvPr>
          <p:cNvSpPr/>
          <p:nvPr/>
        </p:nvSpPr>
        <p:spPr>
          <a:xfrm>
            <a:off x="7864962" y="3159089"/>
            <a:ext cx="379446" cy="32768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Tree>
    <p:extLst>
      <p:ext uri="{BB962C8B-B14F-4D97-AF65-F5344CB8AC3E}">
        <p14:creationId xmlns:p14="http://schemas.microsoft.com/office/powerpoint/2010/main" val="218398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89824" y="109374"/>
            <a:ext cx="7380376" cy="590168"/>
          </a:xfrm>
        </p:spPr>
        <p:txBody>
          <a:bodyPr>
            <a:normAutofit/>
          </a:bodyPr>
          <a:lstStyle/>
          <a:p>
            <a:r>
              <a:rPr lang="fi-FI" dirty="0"/>
              <a:t>Tiedonhallinnan yhteistyön järjestäminen</a:t>
            </a:r>
            <a:endParaRPr lang="fi-FI" dirty="0">
              <a:solidFill>
                <a:srgbClr val="FF0000"/>
              </a:solidFill>
            </a:endParaRPr>
          </a:p>
        </p:txBody>
      </p:sp>
      <p:sp>
        <p:nvSpPr>
          <p:cNvPr id="3" name="Sisällön paikkamerkki 2"/>
          <p:cNvSpPr>
            <a:spLocks noGrp="1"/>
          </p:cNvSpPr>
          <p:nvPr>
            <p:ph idx="1"/>
          </p:nvPr>
        </p:nvSpPr>
        <p:spPr>
          <a:xfrm>
            <a:off x="395536" y="771550"/>
            <a:ext cx="8100456" cy="4248472"/>
          </a:xfrm>
        </p:spPr>
        <p:txBody>
          <a:bodyPr>
            <a:normAutofit fontScale="92500" lnSpcReduction="10000"/>
          </a:bodyPr>
          <a:lstStyle/>
          <a:p>
            <a:pPr>
              <a:spcAft>
                <a:spcPts val="600"/>
              </a:spcAft>
            </a:pPr>
            <a:r>
              <a:rPr lang="fi-FI" dirty="0"/>
              <a:t>Toimintaa on jatkossa tarkoitus kehittää enemmän toiminnan kehittämistä strategisesti ja ennakollisesti ohjaavaksi</a:t>
            </a:r>
          </a:p>
          <a:p>
            <a:pPr>
              <a:spcAft>
                <a:spcPts val="600"/>
              </a:spcAft>
            </a:pPr>
            <a:r>
              <a:rPr lang="fi-FI" dirty="0"/>
              <a:t>Säännöksessä ei sidottaisi sitä, miten yhteistyö järjestetään eikä myöskään sitä, voiko yhteistyöhön osallistua myös muita tahoja kuin säännöksessä nimenomaan mainitut viranomaiset, kuten Kansaneläkelaitos. </a:t>
            </a:r>
          </a:p>
          <a:p>
            <a:pPr>
              <a:spcAft>
                <a:spcPts val="600"/>
              </a:spcAft>
            </a:pPr>
            <a:r>
              <a:rPr lang="fi-FI" dirty="0"/>
              <a:t>Käytännössä toimintaa voidaan järjestää nykyisellä tavalla neuvottelukunnan tai muiden yhteistyöelimien avulla</a:t>
            </a:r>
          </a:p>
          <a:p>
            <a:pPr lvl="1">
              <a:spcAft>
                <a:spcPts val="600"/>
              </a:spcAft>
            </a:pPr>
            <a:r>
              <a:rPr lang="fi-FI" dirty="0"/>
              <a:t>säännös mahdollistaa vastaavan julkisen hallinnon tietohallinnon ohjaamista neuvoa-antavan neuvottelukunnan, työryhmän tai vastaavan yhteistyöelimen asettamisen</a:t>
            </a:r>
          </a:p>
          <a:p>
            <a:pPr lvl="1">
              <a:spcAft>
                <a:spcPts val="600"/>
              </a:spcAft>
            </a:pPr>
            <a:r>
              <a:rPr lang="fi-FI" dirty="0"/>
              <a:t>Edelleen tarkoituksenmukaista, että valtion viranomaisten ja kuntien viranomaisten sekä muiden julkisoikeudellisten yhteisöjen, kuten Kelan välinen yhteistyö on järjestetty VM:n yhteyteen</a:t>
            </a:r>
          </a:p>
          <a:p>
            <a:pPr>
              <a:spcAft>
                <a:spcPts val="600"/>
              </a:spcAft>
            </a:pPr>
            <a:r>
              <a:rPr lang="fi-FI" dirty="0"/>
              <a:t>Säännös mahdollistaa sen, että yhteistyöelimiä on useampia siten kuin asiakokonaisuuksien kannalta kulloinkin on tarpeellista</a:t>
            </a:r>
          </a:p>
          <a:p>
            <a:pPr>
              <a:spcAft>
                <a:spcPts val="600"/>
              </a:spcAft>
            </a:pPr>
            <a:endParaRPr lang="fi-FI"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D72BAF-8CDA-4878-B74D-CAA2BE485765}" type="slidenum">
              <a:rPr kumimoji="0" lang="fi-FI" sz="800" b="0" i="0" u="none" strike="noStrike" kern="1200" cap="none" spc="0" normalizeH="0" baseline="0" noProof="0" smtClean="0">
                <a:ln>
                  <a:noFill/>
                </a:ln>
                <a:solidFill>
                  <a:srgbClr val="304E88"/>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i-FI" sz="800" b="0" i="0" u="none" strike="noStrike" kern="1200" cap="none" spc="0" normalizeH="0" baseline="0" noProof="0">
              <a:ln>
                <a:noFill/>
              </a:ln>
              <a:solidFill>
                <a:srgbClr val="304E88"/>
              </a:solidFill>
              <a:effectLst/>
              <a:uLnTx/>
              <a:uFillTx/>
              <a:latin typeface="Arial"/>
              <a:ea typeface="+mn-ea"/>
              <a:cs typeface="+mn-cs"/>
            </a:endParaRPr>
          </a:p>
        </p:txBody>
      </p:sp>
    </p:spTree>
    <p:extLst>
      <p:ext uri="{BB962C8B-B14F-4D97-AF65-F5344CB8AC3E}">
        <p14:creationId xmlns:p14="http://schemas.microsoft.com/office/powerpoint/2010/main" val="358420031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78A8AC-20D4-4C75-8302-ECA296804134}"/>
              </a:ext>
            </a:extLst>
          </p:cNvPr>
          <p:cNvSpPr>
            <a:spLocks noGrp="1"/>
          </p:cNvSpPr>
          <p:nvPr>
            <p:ph type="title"/>
          </p:nvPr>
        </p:nvSpPr>
        <p:spPr>
          <a:xfrm>
            <a:off x="503992" y="108858"/>
            <a:ext cx="8388488" cy="889873"/>
          </a:xfrm>
        </p:spPr>
        <p:txBody>
          <a:bodyPr>
            <a:noAutofit/>
          </a:bodyPr>
          <a:lstStyle/>
          <a:p>
            <a:r>
              <a:rPr lang="fi-FI" sz="2400" dirty="0"/>
              <a:t>Pöytä 6 toimeksianto: Miten yhteistyörakenteiden ja toimintatapojen kehittäminen etenee v. 2020?</a:t>
            </a:r>
            <a:endParaRPr lang="fi-FI" sz="2400" b="1" dirty="0"/>
          </a:p>
        </p:txBody>
      </p:sp>
      <p:sp>
        <p:nvSpPr>
          <p:cNvPr id="5" name="Sisällön paikkamerkki 4">
            <a:extLst>
              <a:ext uri="{FF2B5EF4-FFF2-40B4-BE49-F238E27FC236}">
                <a16:creationId xmlns:a16="http://schemas.microsoft.com/office/drawing/2014/main" id="{F8186080-EE24-4709-BF6B-DE290883EAF2}"/>
              </a:ext>
            </a:extLst>
          </p:cNvPr>
          <p:cNvSpPr>
            <a:spLocks noGrp="1"/>
          </p:cNvSpPr>
          <p:nvPr>
            <p:ph idx="1"/>
          </p:nvPr>
        </p:nvSpPr>
        <p:spPr/>
        <p:txBody>
          <a:bodyPr/>
          <a:lstStyle/>
          <a:p>
            <a:r>
              <a:rPr lang="fi-FI" dirty="0"/>
              <a:t>Miten toimeenpano etenee? Mitkä askeleet ensimmäisiä, mitä sitten?</a:t>
            </a:r>
          </a:p>
          <a:p>
            <a:r>
              <a:rPr lang="fi-FI" dirty="0"/>
              <a:t>Konkretiaa: kevään 2020 kokousajat ja alustavat aiheet kokouksille?</a:t>
            </a:r>
          </a:p>
        </p:txBody>
      </p:sp>
      <p:sp>
        <p:nvSpPr>
          <p:cNvPr id="4" name="Dian numeron paikkamerkki 3">
            <a:extLst>
              <a:ext uri="{FF2B5EF4-FFF2-40B4-BE49-F238E27FC236}">
                <a16:creationId xmlns:a16="http://schemas.microsoft.com/office/drawing/2014/main" id="{8ECEF626-0314-4EFC-A125-C84CFFD2FF02}"/>
              </a:ext>
            </a:extLst>
          </p:cNvPr>
          <p:cNvSpPr>
            <a:spLocks noGrp="1"/>
          </p:cNvSpPr>
          <p:nvPr>
            <p:ph type="sldNum" sz="quarter" idx="12"/>
          </p:nvPr>
        </p:nvSpPr>
        <p:spPr/>
        <p:txBody>
          <a:bodyPr/>
          <a:lstStyle/>
          <a:p>
            <a:fld id="{52D72BAF-8CDA-4878-B74D-CAA2BE485765}" type="slidenum">
              <a:rPr lang="fi-FI" smtClean="0"/>
              <a:t>60</a:t>
            </a:fld>
            <a:endParaRPr lang="fi-FI"/>
          </a:p>
        </p:txBody>
      </p:sp>
    </p:spTree>
    <p:extLst>
      <p:ext uri="{BB962C8B-B14F-4D97-AF65-F5344CB8AC3E}">
        <p14:creationId xmlns:p14="http://schemas.microsoft.com/office/powerpoint/2010/main" val="31100873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B4A6DFD-FB80-47D7-85FB-335DECB0B57D}"/>
              </a:ext>
            </a:extLst>
          </p:cNvPr>
          <p:cNvSpPr>
            <a:spLocks noGrp="1"/>
          </p:cNvSpPr>
          <p:nvPr>
            <p:ph type="title"/>
          </p:nvPr>
        </p:nvSpPr>
        <p:spPr>
          <a:xfrm>
            <a:off x="503992" y="108858"/>
            <a:ext cx="8316480" cy="889873"/>
          </a:xfrm>
        </p:spPr>
        <p:txBody>
          <a:bodyPr>
            <a:normAutofit fontScale="90000"/>
          </a:bodyPr>
          <a:lstStyle/>
          <a:p>
            <a:r>
              <a:rPr lang="fi-FI" dirty="0">
                <a:solidFill>
                  <a:srgbClr val="FF0000"/>
                </a:solidFill>
              </a:rPr>
              <a:t>Pöydät 5 ja 6: Työskentelyn tuotokset ja VM:n jälkipohdintaa</a:t>
            </a:r>
          </a:p>
        </p:txBody>
      </p:sp>
      <p:sp>
        <p:nvSpPr>
          <p:cNvPr id="3" name="Sisällön paikkamerkki 2">
            <a:extLst>
              <a:ext uri="{FF2B5EF4-FFF2-40B4-BE49-F238E27FC236}">
                <a16:creationId xmlns:a16="http://schemas.microsoft.com/office/drawing/2014/main" id="{C0DDB19A-04CE-4EBE-B650-1ECA68A4F30C}"/>
              </a:ext>
            </a:extLst>
          </p:cNvPr>
          <p:cNvSpPr>
            <a:spLocks noGrp="1"/>
          </p:cNvSpPr>
          <p:nvPr>
            <p:ph idx="1"/>
          </p:nvPr>
        </p:nvSpPr>
        <p:spPr/>
        <p:txBody>
          <a:bodyPr/>
          <a:lstStyle/>
          <a:p>
            <a:pPr lvl="0"/>
            <a:r>
              <a:rPr lang="fi-FI" sz="1600" dirty="0"/>
              <a:t>Jotta toiminta käynnistyy, tarvitaan jokin vaikuttava ryhmä koolle, joka muodostaa neuvottelukunnan/sihteeristön ensimmäisen version ja alkaa jatkokehittää sitä</a:t>
            </a:r>
          </a:p>
          <a:p>
            <a:pPr lvl="0"/>
            <a:r>
              <a:rPr lang="fi-FI" sz="1600" dirty="0"/>
              <a:t>Toiminta kannattaa aloittaa jostakin vaikuttavasta fokusalueesta tai </a:t>
            </a:r>
            <a:r>
              <a:rPr lang="fi-FI" sz="1600" dirty="0" err="1"/>
              <a:t>casesta</a:t>
            </a:r>
            <a:r>
              <a:rPr lang="fi-FI" sz="1600" dirty="0"/>
              <a:t>, jonka kautta saavutetaan nopeitakin tuloksia. Konkreettinen ja ajankohtainen case tuo kovan luokan osaajat koolle. Organisaatioiden on helpompi lähteä mukaan, kun fokus ja tavoite ovat selkeät. Verkostot tuottavat sitten helposti ja nopeasti lisäarvoa organisaatioille, mikä tukee motivaatiota osallistua yhteistyön kehittämiseen.</a:t>
            </a:r>
          </a:p>
          <a:p>
            <a:pPr lvl="0"/>
            <a:r>
              <a:rPr lang="fi-FI" sz="1600" dirty="0"/>
              <a:t>Neuvottelukunnan/sihteeristön rakennetta ja toimintamallia jatkokehitetään ensimmäisten kokeilujen ja kokemusten pohjalta.</a:t>
            </a:r>
          </a:p>
        </p:txBody>
      </p:sp>
      <p:sp>
        <p:nvSpPr>
          <p:cNvPr id="4" name="Dian numeron paikkamerkki 3">
            <a:extLst>
              <a:ext uri="{FF2B5EF4-FFF2-40B4-BE49-F238E27FC236}">
                <a16:creationId xmlns:a16="http://schemas.microsoft.com/office/drawing/2014/main" id="{89072423-81FE-4F2A-A26E-96ED9FC2C60A}"/>
              </a:ext>
            </a:extLst>
          </p:cNvPr>
          <p:cNvSpPr>
            <a:spLocks noGrp="1"/>
          </p:cNvSpPr>
          <p:nvPr>
            <p:ph type="sldNum" sz="quarter" idx="12"/>
          </p:nvPr>
        </p:nvSpPr>
        <p:spPr/>
        <p:txBody>
          <a:bodyPr/>
          <a:lstStyle/>
          <a:p>
            <a:fld id="{52D72BAF-8CDA-4878-B74D-CAA2BE485765}" type="slidenum">
              <a:rPr lang="fi-FI" smtClean="0"/>
              <a:t>61</a:t>
            </a:fld>
            <a:endParaRPr lang="fi-FI"/>
          </a:p>
        </p:txBody>
      </p:sp>
    </p:spTree>
    <p:extLst>
      <p:ext uri="{BB962C8B-B14F-4D97-AF65-F5344CB8AC3E}">
        <p14:creationId xmlns:p14="http://schemas.microsoft.com/office/powerpoint/2010/main" val="176621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550" dirty="0"/>
              <a:t>Tiedonhallintalautakunta aloittaa 1.1.2020 </a:t>
            </a:r>
          </a:p>
        </p:txBody>
      </p:sp>
      <p:sp>
        <p:nvSpPr>
          <p:cNvPr id="3" name="Sisällön paikkamerkki 2"/>
          <p:cNvSpPr>
            <a:spLocks noGrp="1"/>
          </p:cNvSpPr>
          <p:nvPr>
            <p:ph idx="1"/>
          </p:nvPr>
        </p:nvSpPr>
        <p:spPr>
          <a:xfrm>
            <a:off x="395536" y="827827"/>
            <a:ext cx="7776864" cy="4103914"/>
          </a:xfrm>
        </p:spPr>
        <p:txBody>
          <a:bodyPr>
            <a:normAutofit/>
          </a:bodyPr>
          <a:lstStyle/>
          <a:p>
            <a:r>
              <a:rPr lang="fi-FI" dirty="0"/>
              <a:t>Tiedonhallintalain nojalla valtiovarainministeriön yhteyteen perustettava itsenäinen viranomainen</a:t>
            </a:r>
          </a:p>
          <a:p>
            <a:r>
              <a:rPr lang="fi-FI" dirty="0"/>
              <a:t>Tehtävänä arvioida valtion virastojen ja laitosten sekä </a:t>
            </a:r>
            <a:r>
              <a:rPr lang="fi-FI" u="sng" dirty="0"/>
              <a:t>kuntien ja kuntayhtymien</a:t>
            </a:r>
            <a:r>
              <a:rPr lang="fi-FI" dirty="0"/>
              <a:t> </a:t>
            </a:r>
            <a:r>
              <a:rPr lang="fi-FI" dirty="0" err="1"/>
              <a:t>TihL</a:t>
            </a:r>
            <a:r>
              <a:rPr lang="fi-FI" dirty="0"/>
              <a:t> säännösten toteuttamista ja noudattamista:</a:t>
            </a:r>
          </a:p>
          <a:p>
            <a:r>
              <a:rPr lang="fi-FI" dirty="0"/>
              <a:t>Tehtävänä myös </a:t>
            </a:r>
            <a:r>
              <a:rPr lang="fi-FI" b="1" dirty="0"/>
              <a:t>edistää</a:t>
            </a:r>
            <a:r>
              <a:rPr lang="fi-FI" dirty="0"/>
              <a:t> tiedonhallintalaissa säädettyjen </a:t>
            </a:r>
            <a:r>
              <a:rPr lang="fi-FI" b="1" dirty="0"/>
              <a:t>tiedonhallinnan ja tietoturvallisuuden menettelytapoja </a:t>
            </a:r>
            <a:r>
              <a:rPr lang="fi-FI" dirty="0"/>
              <a:t>ja tiedonhallintalain </a:t>
            </a:r>
            <a:r>
              <a:rPr lang="fi-FI" b="1" dirty="0"/>
              <a:t>vaatimusten toteuttamista</a:t>
            </a:r>
          </a:p>
          <a:p>
            <a:r>
              <a:rPr lang="fi-FI" dirty="0"/>
              <a:t>Osana tiedonhallintalautakunnan perustamistoimia valmistellaan työryhmätyöskentelyssä tiedonhallintalaissa säädettyjen </a:t>
            </a:r>
            <a:r>
              <a:rPr lang="fi-FI" b="1" dirty="0"/>
              <a:t>tiedonhallinnan ja tietoturvallisuuden </a:t>
            </a:r>
            <a:r>
              <a:rPr lang="fi-FI" dirty="0"/>
              <a:t>menettelytapojen ja vaatimusten toteuttamista edistäviä </a:t>
            </a:r>
            <a:r>
              <a:rPr lang="fi-FI" b="1" dirty="0"/>
              <a:t>suosituksia</a:t>
            </a:r>
          </a:p>
          <a:p>
            <a:endParaRPr lang="fi-FI" dirty="0"/>
          </a:p>
          <a:p>
            <a:pPr lvl="1"/>
            <a:endParaRPr lang="fi-FI" dirty="0"/>
          </a:p>
          <a:p>
            <a:pPr lvl="1"/>
            <a:endParaRPr lang="fi-FI"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D72BAF-8CDA-4878-B74D-CAA2BE485765}" type="slidenum">
              <a:rPr kumimoji="0" lang="fi-FI" sz="800" b="0" i="0" u="none" strike="noStrike" kern="1200" cap="none" spc="0" normalizeH="0" baseline="0" noProof="0">
                <a:ln>
                  <a:noFill/>
                </a:ln>
                <a:solidFill>
                  <a:srgbClr val="304E88"/>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i-FI" sz="800" b="0" i="0" u="none" strike="noStrike" kern="1200" cap="none" spc="0" normalizeH="0" baseline="0" noProof="0">
              <a:ln>
                <a:noFill/>
              </a:ln>
              <a:solidFill>
                <a:srgbClr val="304E88"/>
              </a:solidFill>
              <a:effectLst/>
              <a:uLnTx/>
              <a:uFillTx/>
              <a:latin typeface="Arial"/>
              <a:ea typeface="+mn-ea"/>
              <a:cs typeface="+mn-cs"/>
            </a:endParaRPr>
          </a:p>
        </p:txBody>
      </p:sp>
    </p:spTree>
    <p:extLst>
      <p:ext uri="{BB962C8B-B14F-4D97-AF65-F5344CB8AC3E}">
        <p14:creationId xmlns:p14="http://schemas.microsoft.com/office/powerpoint/2010/main" val="3344621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03992" y="180867"/>
            <a:ext cx="8388488" cy="518675"/>
          </a:xfrm>
        </p:spPr>
        <p:txBody>
          <a:bodyPr>
            <a:noAutofit/>
          </a:bodyPr>
          <a:lstStyle/>
          <a:p>
            <a:r>
              <a:rPr lang="fi-FI" sz="2400" dirty="0"/>
              <a:t>Julkisen hallinnon tiedonhallinnan yhteistyön ja informaatio-ohjauksen valmisteluryhmän tehtävät</a:t>
            </a:r>
          </a:p>
        </p:txBody>
      </p:sp>
      <p:sp>
        <p:nvSpPr>
          <p:cNvPr id="3" name="Sisällön paikkamerkki 2"/>
          <p:cNvSpPr>
            <a:spLocks noGrp="1"/>
          </p:cNvSpPr>
          <p:nvPr>
            <p:ph sz="half" idx="1"/>
          </p:nvPr>
        </p:nvSpPr>
        <p:spPr>
          <a:xfrm>
            <a:off x="323528" y="843558"/>
            <a:ext cx="3528392" cy="4001607"/>
          </a:xfrm>
        </p:spPr>
        <p:txBody>
          <a:bodyPr>
            <a:normAutofit/>
          </a:bodyPr>
          <a:lstStyle/>
          <a:p>
            <a:pPr marL="0" lvl="0" indent="0">
              <a:buNone/>
            </a:pPr>
            <a:r>
              <a:rPr lang="fi-FI" sz="1600" b="1" dirty="0"/>
              <a:t>Tiedonhallinnan yhteistyö</a:t>
            </a:r>
          </a:p>
          <a:p>
            <a:pPr lvl="0"/>
            <a:r>
              <a:rPr lang="fi-FI" sz="1300" dirty="0"/>
              <a:t>Analysoida tiedonhallinnan, tietohallinnon ja tietoturvallisuuden olemassa olevat yhteistyön rakenteet ja tehtävät, yhteistyöhön osallistuvat tahot sekä rakenteiden väliset suhteet </a:t>
            </a:r>
          </a:p>
          <a:p>
            <a:pPr lvl="0"/>
            <a:r>
              <a:rPr lang="fi-FI" sz="1300" dirty="0"/>
              <a:t>Laatia ehdotus toimintamalliksi ja rakenteeksi, jolla järjestetään tiedonhallintalain 7 §:ssä tarkoitettu yhteistyö  </a:t>
            </a:r>
          </a:p>
          <a:p>
            <a:pPr lvl="0"/>
            <a:r>
              <a:rPr lang="fi-FI" sz="1300" dirty="0"/>
              <a:t>Valmistella suunnitelman ehdotetun toimintamallin käyttöönotosta</a:t>
            </a:r>
          </a:p>
        </p:txBody>
      </p:sp>
      <p:sp>
        <p:nvSpPr>
          <p:cNvPr id="4" name="Sisällön paikkamerkki 3"/>
          <p:cNvSpPr>
            <a:spLocks noGrp="1"/>
          </p:cNvSpPr>
          <p:nvPr>
            <p:ph sz="half" idx="2"/>
          </p:nvPr>
        </p:nvSpPr>
        <p:spPr>
          <a:xfrm>
            <a:off x="3995936" y="787472"/>
            <a:ext cx="5186304" cy="3584478"/>
          </a:xfrm>
        </p:spPr>
        <p:txBody>
          <a:bodyPr>
            <a:noAutofit/>
          </a:bodyPr>
          <a:lstStyle/>
          <a:p>
            <a:pPr marL="0" lvl="0" indent="0">
              <a:buNone/>
            </a:pPr>
            <a:r>
              <a:rPr lang="fi-FI" sz="1600" b="1" dirty="0"/>
              <a:t>Informaatio-ohjaus</a:t>
            </a:r>
          </a:p>
          <a:p>
            <a:pPr lvl="0"/>
            <a:r>
              <a:rPr lang="fi-FI" sz="1300" dirty="0"/>
              <a:t>Analysoida olemassa olevat tiedonhallinnan, tietohallinnon ja tietoturvallisuuden ohjausinformaatiota tuottavat järjestelyt ja tehtävät sekä näiden väliset suhteet</a:t>
            </a:r>
          </a:p>
          <a:p>
            <a:pPr lvl="0"/>
            <a:r>
              <a:rPr lang="fi-FI" sz="1300" dirty="0"/>
              <a:t>Valmistella ohjausinformaation jäsennys (linjaukset, periaatteet, suositukset tms.)</a:t>
            </a:r>
          </a:p>
          <a:p>
            <a:pPr lvl="0"/>
            <a:r>
              <a:rPr lang="fi-FI" sz="1300" dirty="0"/>
              <a:t>Laatia ehdotus tiedonhallinnan ohjauksessa tarvittavan informaation tuotantoprosessista ja hallintarakenteesta (tiedonhallintalautakunta, linjaukset ym.)</a:t>
            </a:r>
          </a:p>
          <a:p>
            <a:pPr lvl="0"/>
            <a:r>
              <a:rPr lang="fi-FI" sz="1300" dirty="0"/>
              <a:t>Valmistella suunnitelma ehdotetun tuotantoprosessin ja hallintarakenteen käyttöönotosta</a:t>
            </a:r>
          </a:p>
          <a:p>
            <a:pPr lvl="0"/>
            <a:r>
              <a:rPr lang="fi-FI" sz="1300" dirty="0"/>
              <a:t>Laatia kesällä 2019 annettavan hallitusohjelman pohjalta ehdotus seuraavan neljän vuoden aikana toteuttavan informaation painopistealueista</a:t>
            </a:r>
          </a:p>
          <a:p>
            <a:pPr lvl="0"/>
            <a:r>
              <a:rPr lang="fi-FI" sz="1300" dirty="0"/>
              <a:t>Käsitellä valmisteilla olevat JHS-suositusten hankesuunnitelmat ja suositusluonnokset</a:t>
            </a:r>
          </a:p>
        </p:txBody>
      </p:sp>
      <p:sp>
        <p:nvSpPr>
          <p:cNvPr id="5" name="Dian numeron paikkamerkki 4"/>
          <p:cNvSpPr>
            <a:spLocks noGrp="1"/>
          </p:cNvSpPr>
          <p:nvPr>
            <p:ph type="sldNum" sz="quarter" idx="12"/>
          </p:nvPr>
        </p:nvSpPr>
        <p:spPr/>
        <p:txBody>
          <a:bodyPr/>
          <a:lstStyle/>
          <a:p>
            <a:fld id="{52D72BAF-8CDA-4878-B74D-CAA2BE485765}" type="slidenum">
              <a:rPr lang="fi-FI" smtClean="0"/>
              <a:t>8</a:t>
            </a:fld>
            <a:endParaRPr lang="fi-FI"/>
          </a:p>
        </p:txBody>
      </p:sp>
    </p:spTree>
    <p:extLst>
      <p:ext uri="{BB962C8B-B14F-4D97-AF65-F5344CB8AC3E}">
        <p14:creationId xmlns:p14="http://schemas.microsoft.com/office/powerpoint/2010/main" val="4099256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uorakulmio 65"/>
          <p:cNvSpPr/>
          <p:nvPr/>
        </p:nvSpPr>
        <p:spPr>
          <a:xfrm>
            <a:off x="179512" y="2067694"/>
            <a:ext cx="8280040" cy="828016"/>
          </a:xfrm>
          <a:prstGeom prst="rect">
            <a:avLst/>
          </a:prstGeom>
          <a:solidFill>
            <a:schemeClr val="accent3">
              <a:lumMod val="20000"/>
              <a:lumOff val="80000"/>
            </a:schemeClr>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smtClean="0">
                <a:ln>
                  <a:noFill/>
                </a:ln>
                <a:solidFill>
                  <a:srgbClr val="304E88">
                    <a:lumMod val="60000"/>
                    <a:lumOff val="40000"/>
                  </a:srgbClr>
                </a:solidFill>
                <a:effectLst/>
                <a:uLnTx/>
                <a:uFillTx/>
                <a:latin typeface="Arial"/>
                <a:ea typeface="+mn-ea"/>
                <a:cs typeface="+mn-cs"/>
              </a:rPr>
              <a:t>Verkostot</a:t>
            </a:r>
            <a:endParaRPr kumimoji="0" lang="fi-FI" sz="800" b="1" i="0" u="none" strike="noStrike" kern="1200" cap="none" spc="0" normalizeH="0" baseline="0" noProof="0" dirty="0">
              <a:ln>
                <a:noFill/>
              </a:ln>
              <a:solidFill>
                <a:srgbClr val="304E88">
                  <a:lumMod val="60000"/>
                  <a:lumOff val="40000"/>
                </a:srgbClr>
              </a:solidFill>
              <a:effectLst/>
              <a:uLnTx/>
              <a:uFillTx/>
              <a:latin typeface="Arial"/>
              <a:ea typeface="+mn-ea"/>
              <a:cs typeface="+mn-cs"/>
            </a:endParaRPr>
          </a:p>
        </p:txBody>
      </p:sp>
      <p:sp>
        <p:nvSpPr>
          <p:cNvPr id="23" name="Suorakulmio 22"/>
          <p:cNvSpPr/>
          <p:nvPr/>
        </p:nvSpPr>
        <p:spPr>
          <a:xfrm>
            <a:off x="179512" y="3003798"/>
            <a:ext cx="8280040" cy="1800200"/>
          </a:xfrm>
          <a:prstGeom prst="rect">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51" name="Suorakulmio 50"/>
          <p:cNvSpPr/>
          <p:nvPr/>
        </p:nvSpPr>
        <p:spPr>
          <a:xfrm>
            <a:off x="179512" y="1275606"/>
            <a:ext cx="8280040" cy="68400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17" name="Viisikulmio 16"/>
          <p:cNvSpPr/>
          <p:nvPr/>
        </p:nvSpPr>
        <p:spPr>
          <a:xfrm>
            <a:off x="179512" y="699542"/>
            <a:ext cx="8280040" cy="504000"/>
          </a:xfrm>
          <a:prstGeom prst="homePlate">
            <a:avLst>
              <a:gd name="adj" fmla="val 0"/>
            </a:avLst>
          </a:prstGeom>
          <a:solidFill>
            <a:srgbClr val="DAE2F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cxnSp>
        <p:nvCxnSpPr>
          <p:cNvPr id="36" name="Suora yhdysviiva 35"/>
          <p:cNvCxnSpPr/>
          <p:nvPr/>
        </p:nvCxnSpPr>
        <p:spPr>
          <a:xfrm flipH="1">
            <a:off x="7668344" y="760517"/>
            <a:ext cx="0" cy="3996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uora yhdysviiva 34"/>
          <p:cNvCxnSpPr/>
          <p:nvPr/>
        </p:nvCxnSpPr>
        <p:spPr>
          <a:xfrm flipH="1">
            <a:off x="6084168" y="760517"/>
            <a:ext cx="0" cy="3996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uora yhdysviiva 33"/>
          <p:cNvCxnSpPr/>
          <p:nvPr/>
        </p:nvCxnSpPr>
        <p:spPr>
          <a:xfrm flipH="1">
            <a:off x="4499992" y="760517"/>
            <a:ext cx="0" cy="3996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uora yhdysviiva 13"/>
          <p:cNvCxnSpPr/>
          <p:nvPr/>
        </p:nvCxnSpPr>
        <p:spPr>
          <a:xfrm flipH="1">
            <a:off x="2915816" y="786990"/>
            <a:ext cx="0" cy="3996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Otsikko 1"/>
          <p:cNvSpPr>
            <a:spLocks noGrp="1"/>
          </p:cNvSpPr>
          <p:nvPr>
            <p:ph type="title"/>
          </p:nvPr>
        </p:nvSpPr>
        <p:spPr>
          <a:xfrm>
            <a:off x="323528" y="123478"/>
            <a:ext cx="8280920" cy="518676"/>
          </a:xfrm>
        </p:spPr>
        <p:txBody>
          <a:bodyPr>
            <a:normAutofit fontScale="90000"/>
          </a:bodyPr>
          <a:lstStyle/>
          <a:p>
            <a:r>
              <a:rPr lang="fi-FI" dirty="0"/>
              <a:t>Tiedonhallinnan ja palvelujen ohjauksen </a:t>
            </a:r>
            <a:r>
              <a:rPr lang="fi-FI" dirty="0" smtClean="0"/>
              <a:t>yhteistyön kokonaisuus</a:t>
            </a:r>
            <a:endParaRPr lang="fi-FI"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D72BAF-8CDA-4878-B74D-CAA2BE485765}" type="slidenum">
              <a:rPr kumimoji="0" lang="fi-FI" sz="800" b="0" i="0" u="none" strike="noStrike" kern="1200" cap="none" spc="0" normalizeH="0" baseline="0" noProof="0" smtClean="0">
                <a:ln>
                  <a:noFill/>
                </a:ln>
                <a:solidFill>
                  <a:srgbClr val="304E88"/>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i-FI" sz="800" b="0" i="0" u="none" strike="noStrike" kern="1200" cap="none" spc="0" normalizeH="0" baseline="0" noProof="0">
              <a:ln>
                <a:noFill/>
              </a:ln>
              <a:solidFill>
                <a:srgbClr val="304E88"/>
              </a:solidFill>
              <a:effectLst/>
              <a:uLnTx/>
              <a:uFillTx/>
              <a:latin typeface="Arial"/>
              <a:ea typeface="+mn-ea"/>
              <a:cs typeface="+mn-cs"/>
            </a:endParaRPr>
          </a:p>
        </p:txBody>
      </p:sp>
      <p:pic>
        <p:nvPicPr>
          <p:cNvPr id="18" name="Kuva 17"/>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7740352" y="771590"/>
            <a:ext cx="360000" cy="360000"/>
          </a:xfrm>
          <a:prstGeom prst="rect">
            <a:avLst/>
          </a:prstGeom>
        </p:spPr>
      </p:pic>
      <p:sp>
        <p:nvSpPr>
          <p:cNvPr id="3" name="Lovettu nuolenkärki 2"/>
          <p:cNvSpPr/>
          <p:nvPr/>
        </p:nvSpPr>
        <p:spPr>
          <a:xfrm>
            <a:off x="6139576" y="771550"/>
            <a:ext cx="1420736" cy="288000"/>
          </a:xfrm>
          <a:prstGeom prst="chevron">
            <a:avLst>
              <a:gd name="adj" fmla="val 0"/>
            </a:avLst>
          </a:prstGeom>
          <a:solidFill>
            <a:schemeClr val="tx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Palvelut</a:t>
            </a:r>
          </a:p>
        </p:txBody>
      </p:sp>
      <p:sp>
        <p:nvSpPr>
          <p:cNvPr id="21" name="Lovettu nuolenkärki 20"/>
          <p:cNvSpPr/>
          <p:nvPr/>
        </p:nvSpPr>
        <p:spPr>
          <a:xfrm>
            <a:off x="2982291" y="771550"/>
            <a:ext cx="1420736" cy="288000"/>
          </a:xfrm>
          <a:prstGeom prst="chevron">
            <a:avLst>
              <a:gd name="adj" fmla="val 0"/>
            </a:avLst>
          </a:prstGeom>
          <a:solidFill>
            <a:schemeClr val="tx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Kehittäminen</a:t>
            </a:r>
          </a:p>
        </p:txBody>
      </p:sp>
      <p:sp>
        <p:nvSpPr>
          <p:cNvPr id="22" name="Lovettu nuolenkärki 21"/>
          <p:cNvSpPr/>
          <p:nvPr/>
        </p:nvSpPr>
        <p:spPr>
          <a:xfrm>
            <a:off x="1403648" y="771550"/>
            <a:ext cx="1420736" cy="288000"/>
          </a:xfrm>
          <a:prstGeom prst="chevron">
            <a:avLst>
              <a:gd name="adj" fmla="val 0"/>
            </a:avLst>
          </a:prstGeom>
          <a:solidFill>
            <a:schemeClr val="tx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Suunnittelu</a:t>
            </a:r>
          </a:p>
        </p:txBody>
      </p:sp>
      <p:pic>
        <p:nvPicPr>
          <p:cNvPr id="7" name="Kuva 6"/>
          <p:cNvPicPr>
            <a:picLocks noChangeAspect="1"/>
          </p:cNvPicPr>
          <p:nvPr/>
        </p:nvPicPr>
        <p:blipFill>
          <a:blip r:embed="rId3">
            <a:clrChange>
              <a:clrFrom>
                <a:srgbClr val="FFFFFF"/>
              </a:clrFrom>
              <a:clrTo>
                <a:srgbClr val="FFFFFF">
                  <a:alpha val="0"/>
                </a:srgbClr>
              </a:clrTo>
            </a:clrChange>
            <a:duotone>
              <a:schemeClr val="accent1">
                <a:shade val="45000"/>
                <a:satMod val="135000"/>
              </a:schemeClr>
              <a:prstClr val="white"/>
            </a:duotone>
          </a:blip>
          <a:stretch>
            <a:fillRect/>
          </a:stretch>
        </p:blipFill>
        <p:spPr>
          <a:xfrm>
            <a:off x="971632" y="771550"/>
            <a:ext cx="288000" cy="288000"/>
          </a:xfrm>
          <a:prstGeom prst="rect">
            <a:avLst/>
          </a:prstGeom>
        </p:spPr>
      </p:pic>
      <p:sp>
        <p:nvSpPr>
          <p:cNvPr id="24" name="Lovettu nuolenkärki 23"/>
          <p:cNvSpPr/>
          <p:nvPr/>
        </p:nvSpPr>
        <p:spPr>
          <a:xfrm>
            <a:off x="4560934" y="771550"/>
            <a:ext cx="1420736" cy="288000"/>
          </a:xfrm>
          <a:prstGeom prst="chevron">
            <a:avLst>
              <a:gd name="adj" fmla="val 0"/>
            </a:avLst>
          </a:prstGeom>
          <a:solidFill>
            <a:schemeClr val="tx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Palvelutuotanto</a:t>
            </a:r>
          </a:p>
        </p:txBody>
      </p:sp>
      <p:sp>
        <p:nvSpPr>
          <p:cNvPr id="9" name="Tekstiruutu 8"/>
          <p:cNvSpPr txBox="1"/>
          <p:nvPr/>
        </p:nvSpPr>
        <p:spPr>
          <a:xfrm>
            <a:off x="179512" y="771550"/>
            <a:ext cx="615874" cy="21544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srgbClr val="304E88">
                    <a:lumMod val="75000"/>
                  </a:srgbClr>
                </a:solidFill>
                <a:effectLst/>
                <a:uLnTx/>
                <a:uFillTx/>
                <a:latin typeface="Arial" panose="020B0604020202020204" pitchFamily="34" charset="0"/>
                <a:ea typeface="+mn-ea"/>
                <a:cs typeface="Arial" panose="020B0604020202020204" pitchFamily="34" charset="0"/>
              </a:rPr>
              <a:t>Elinkaari</a:t>
            </a:r>
          </a:p>
        </p:txBody>
      </p:sp>
      <p:sp>
        <p:nvSpPr>
          <p:cNvPr id="29" name="Lovettu nuolenkärki 28"/>
          <p:cNvSpPr/>
          <p:nvPr/>
        </p:nvSpPr>
        <p:spPr>
          <a:xfrm>
            <a:off x="2987824" y="1563638"/>
            <a:ext cx="1420736" cy="288000"/>
          </a:xfrm>
          <a:prstGeom prst="chevron">
            <a:avLst>
              <a:gd name="adj" fmla="val 0"/>
            </a:avLst>
          </a:prstGeom>
          <a:solidFill>
            <a:schemeClr val="tx1">
              <a:lumMod val="50000"/>
              <a:lumOff val="5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Kehittämisen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ohjaus</a:t>
            </a:r>
          </a:p>
        </p:txBody>
      </p:sp>
      <p:sp>
        <p:nvSpPr>
          <p:cNvPr id="30" name="Lovettu nuolenkärki 29"/>
          <p:cNvSpPr/>
          <p:nvPr/>
        </p:nvSpPr>
        <p:spPr>
          <a:xfrm>
            <a:off x="1403648" y="1563638"/>
            <a:ext cx="1420736" cy="288000"/>
          </a:xfrm>
          <a:prstGeom prst="chevron">
            <a:avLst>
              <a:gd name="adj" fmla="val 0"/>
            </a:avLst>
          </a:prstGeom>
          <a:solidFill>
            <a:schemeClr val="tx1">
              <a:lumMod val="50000"/>
              <a:lumOff val="5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Suunnittelun ohjaus</a:t>
            </a:r>
          </a:p>
        </p:txBody>
      </p:sp>
      <p:sp>
        <p:nvSpPr>
          <p:cNvPr id="31" name="Lovettu nuolenkärki 30"/>
          <p:cNvSpPr/>
          <p:nvPr/>
        </p:nvSpPr>
        <p:spPr>
          <a:xfrm>
            <a:off x="4572000" y="1563638"/>
            <a:ext cx="1420736" cy="288000"/>
          </a:xfrm>
          <a:prstGeom prst="chevron">
            <a:avLst>
              <a:gd name="adj" fmla="val 0"/>
            </a:avLst>
          </a:prstGeom>
          <a:solidFill>
            <a:schemeClr val="tx1">
              <a:lumMod val="50000"/>
              <a:lumOff val="5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Palvelutuotannon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 ohjaus</a:t>
            </a:r>
          </a:p>
        </p:txBody>
      </p:sp>
      <p:cxnSp>
        <p:nvCxnSpPr>
          <p:cNvPr id="37" name="Suora yhdysviiva 36"/>
          <p:cNvCxnSpPr/>
          <p:nvPr/>
        </p:nvCxnSpPr>
        <p:spPr>
          <a:xfrm flipH="1">
            <a:off x="1331640" y="760517"/>
            <a:ext cx="0" cy="3996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16" name="Ylänuoli 15"/>
          <p:cNvSpPr/>
          <p:nvPr/>
        </p:nvSpPr>
        <p:spPr>
          <a:xfrm>
            <a:off x="2015736" y="1275606"/>
            <a:ext cx="180000" cy="216000"/>
          </a:xfrm>
          <a:prstGeom prst="upArrow">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39" name="Ylänuoli 38"/>
          <p:cNvSpPr/>
          <p:nvPr/>
        </p:nvSpPr>
        <p:spPr>
          <a:xfrm>
            <a:off x="3599912" y="1275606"/>
            <a:ext cx="180000" cy="216000"/>
          </a:xfrm>
          <a:prstGeom prst="upArrow">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40" name="Ylänuoli 39"/>
          <p:cNvSpPr/>
          <p:nvPr/>
        </p:nvSpPr>
        <p:spPr>
          <a:xfrm>
            <a:off x="5184088" y="1275606"/>
            <a:ext cx="180000" cy="216000"/>
          </a:xfrm>
          <a:prstGeom prst="upArrow">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41" name="Lovettu nuolenkärki 40"/>
          <p:cNvSpPr/>
          <p:nvPr/>
        </p:nvSpPr>
        <p:spPr>
          <a:xfrm>
            <a:off x="6175600" y="1563638"/>
            <a:ext cx="1420736" cy="288000"/>
          </a:xfrm>
          <a:prstGeom prst="chevron">
            <a:avLst>
              <a:gd name="adj" fmla="val 0"/>
            </a:avLst>
          </a:prstGeom>
          <a:solidFill>
            <a:schemeClr val="tx1">
              <a:lumMod val="50000"/>
              <a:lumOff val="5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Palvelujen ohjaus</a:t>
            </a:r>
          </a:p>
        </p:txBody>
      </p:sp>
      <p:sp>
        <p:nvSpPr>
          <p:cNvPr id="42" name="Ylänuoli 41"/>
          <p:cNvSpPr/>
          <p:nvPr/>
        </p:nvSpPr>
        <p:spPr>
          <a:xfrm>
            <a:off x="6840272" y="1275606"/>
            <a:ext cx="180000" cy="216000"/>
          </a:xfrm>
          <a:prstGeom prst="upArrow">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a:ea typeface="+mn-ea"/>
              <a:cs typeface="+mn-cs"/>
            </a:endParaRPr>
          </a:p>
        </p:txBody>
      </p:sp>
      <p:sp>
        <p:nvSpPr>
          <p:cNvPr id="52" name="Tekstiruutu 51"/>
          <p:cNvSpPr txBox="1"/>
          <p:nvPr/>
        </p:nvSpPr>
        <p:spPr>
          <a:xfrm>
            <a:off x="179512" y="1390005"/>
            <a:ext cx="85472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Tehtävästä</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vastaava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viranomainen</a:t>
            </a:r>
          </a:p>
        </p:txBody>
      </p:sp>
      <p:sp>
        <p:nvSpPr>
          <p:cNvPr id="53" name="Tekstiruutu 52"/>
          <p:cNvSpPr txBox="1"/>
          <p:nvPr/>
        </p:nvSpPr>
        <p:spPr>
          <a:xfrm>
            <a:off x="179512" y="3363838"/>
            <a:ext cx="73930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smtClean="0">
                <a:ln>
                  <a:noFill/>
                </a:ln>
                <a:solidFill>
                  <a:srgbClr val="5AB5EC">
                    <a:lumMod val="75000"/>
                  </a:srgbClr>
                </a:solidFill>
                <a:effectLst/>
                <a:uLnTx/>
                <a:uFillTx/>
                <a:latin typeface="Arial" panose="020B0604020202020204" pitchFamily="34" charset="0"/>
                <a:ea typeface="+mn-ea"/>
                <a:cs typeface="Arial" panose="020B0604020202020204" pitchFamily="34" charset="0"/>
              </a:rPr>
              <a:t>Asetettavat</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800" b="1" noProof="0" dirty="0" smtClean="0">
                <a:solidFill>
                  <a:srgbClr val="5AB5EC">
                    <a:lumMod val="75000"/>
                  </a:srgbClr>
                </a:solidFill>
                <a:latin typeface="Arial" panose="020B0604020202020204" pitchFamily="34" charset="0"/>
                <a:cs typeface="Arial" panose="020B0604020202020204" pitchFamily="34" charset="0"/>
              </a:rPr>
              <a:t>ryhmät</a:t>
            </a:r>
            <a:endParaRPr kumimoji="0" lang="fi-FI" sz="800" b="1" i="0" u="none" strike="noStrike" kern="1200" cap="none" spc="0" normalizeH="0" baseline="0" noProof="0" dirty="0">
              <a:ln>
                <a:noFill/>
              </a:ln>
              <a:solidFill>
                <a:srgbClr val="5AB5EC">
                  <a:lumMod val="75000"/>
                </a:srgbClr>
              </a:solidFill>
              <a:effectLst/>
              <a:uLnTx/>
              <a:uFillTx/>
              <a:latin typeface="Arial" panose="020B0604020202020204" pitchFamily="34" charset="0"/>
              <a:ea typeface="+mn-ea"/>
              <a:cs typeface="Arial" panose="020B0604020202020204" pitchFamily="34" charset="0"/>
            </a:endParaRPr>
          </a:p>
        </p:txBody>
      </p:sp>
      <p:sp>
        <p:nvSpPr>
          <p:cNvPr id="27" name="Tekstiruutu 26"/>
          <p:cNvSpPr txBox="1"/>
          <p:nvPr/>
        </p:nvSpPr>
        <p:spPr>
          <a:xfrm>
            <a:off x="7877954" y="818424"/>
            <a:ext cx="648072"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srgbClr val="304E88">
                    <a:lumMod val="75000"/>
                  </a:srgbClr>
                </a:solidFill>
                <a:effectLst/>
                <a:uLnTx/>
                <a:uFillTx/>
                <a:latin typeface="Arial" panose="020B0604020202020204" pitchFamily="34" charset="0"/>
                <a:ea typeface="+mn-ea"/>
                <a:cs typeface="Arial" panose="020B0604020202020204" pitchFamily="34" charset="0"/>
              </a:rPr>
              <a:t>Hyöty</a:t>
            </a:r>
          </a:p>
        </p:txBody>
      </p:sp>
      <p:sp>
        <p:nvSpPr>
          <p:cNvPr id="6" name="Nuoli ylös ja alas 5"/>
          <p:cNvSpPr/>
          <p:nvPr/>
        </p:nvSpPr>
        <p:spPr>
          <a:xfrm>
            <a:off x="1602608"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84" name="Nuoli ylös ja alas 83"/>
          <p:cNvSpPr/>
          <p:nvPr/>
        </p:nvSpPr>
        <p:spPr>
          <a:xfrm>
            <a:off x="2043200"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85" name="Nuoli ylös ja alas 84"/>
          <p:cNvSpPr/>
          <p:nvPr/>
        </p:nvSpPr>
        <p:spPr>
          <a:xfrm>
            <a:off x="2483792"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109" name="Nuoli ylös ja alas 108"/>
          <p:cNvSpPr/>
          <p:nvPr/>
        </p:nvSpPr>
        <p:spPr>
          <a:xfrm>
            <a:off x="3186784"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110" name="Nuoli ylös ja alas 109"/>
          <p:cNvSpPr/>
          <p:nvPr/>
        </p:nvSpPr>
        <p:spPr>
          <a:xfrm>
            <a:off x="3627376"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111" name="Nuoli ylös ja alas 110"/>
          <p:cNvSpPr/>
          <p:nvPr/>
        </p:nvSpPr>
        <p:spPr>
          <a:xfrm>
            <a:off x="4067968"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112" name="Nuoli ylös ja alas 111"/>
          <p:cNvSpPr/>
          <p:nvPr/>
        </p:nvSpPr>
        <p:spPr>
          <a:xfrm>
            <a:off x="4770960"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113" name="Nuoli ylös ja alas 112"/>
          <p:cNvSpPr/>
          <p:nvPr/>
        </p:nvSpPr>
        <p:spPr>
          <a:xfrm>
            <a:off x="5211552"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114" name="Nuoli ylös ja alas 113"/>
          <p:cNvSpPr/>
          <p:nvPr/>
        </p:nvSpPr>
        <p:spPr>
          <a:xfrm>
            <a:off x="5652144"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128" name="Nuoli ylös ja alas 127"/>
          <p:cNvSpPr/>
          <p:nvPr/>
        </p:nvSpPr>
        <p:spPr>
          <a:xfrm>
            <a:off x="6427104"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129" name="Nuoli ylös ja alas 128"/>
          <p:cNvSpPr/>
          <p:nvPr/>
        </p:nvSpPr>
        <p:spPr>
          <a:xfrm>
            <a:off x="6867696"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130" name="Nuoli ylös ja alas 129"/>
          <p:cNvSpPr/>
          <p:nvPr/>
        </p:nvSpPr>
        <p:spPr>
          <a:xfrm>
            <a:off x="7308288" y="2139702"/>
            <a:ext cx="216000" cy="2608831"/>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pic>
        <p:nvPicPr>
          <p:cNvPr id="131" name="Kuva 130" descr="Yhteydet">
            <a:extLst>
              <a:ext uri="{FF2B5EF4-FFF2-40B4-BE49-F238E27FC236}">
                <a16:creationId xmlns:a16="http://schemas.microsoft.com/office/drawing/2014/main" id="{DCD39136-F3B5-4FB7-A366-476C1EAF72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516216" y="2391766"/>
            <a:ext cx="324000" cy="324000"/>
          </a:xfrm>
          <a:prstGeom prst="rect">
            <a:avLst/>
          </a:prstGeom>
        </p:spPr>
      </p:pic>
      <p:pic>
        <p:nvPicPr>
          <p:cNvPr id="132" name="Kuva 131" descr="Yhteydet">
            <a:extLst>
              <a:ext uri="{FF2B5EF4-FFF2-40B4-BE49-F238E27FC236}">
                <a16:creationId xmlns:a16="http://schemas.microsoft.com/office/drawing/2014/main" id="{9A3455A6-24C0-4996-AF9A-3C887546924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6804248" y="2391766"/>
            <a:ext cx="324000" cy="324000"/>
          </a:xfrm>
          <a:prstGeom prst="rect">
            <a:avLst/>
          </a:prstGeom>
        </p:spPr>
      </p:pic>
      <p:pic>
        <p:nvPicPr>
          <p:cNvPr id="133" name="Kuva 132" descr="Yhteydet">
            <a:extLst>
              <a:ext uri="{FF2B5EF4-FFF2-40B4-BE49-F238E27FC236}">
                <a16:creationId xmlns:a16="http://schemas.microsoft.com/office/drawing/2014/main" id="{A4CFB118-9D99-4ABD-AAAC-0F7E3C22A9C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6228184" y="2391766"/>
            <a:ext cx="324000" cy="324000"/>
          </a:xfrm>
          <a:prstGeom prst="rect">
            <a:avLst/>
          </a:prstGeom>
        </p:spPr>
      </p:pic>
      <p:pic>
        <p:nvPicPr>
          <p:cNvPr id="134" name="Kuva 133"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7092280" y="2391766"/>
            <a:ext cx="324000" cy="324000"/>
          </a:xfrm>
          <a:prstGeom prst="rect">
            <a:avLst/>
          </a:prstGeom>
        </p:spPr>
      </p:pic>
      <p:sp>
        <p:nvSpPr>
          <p:cNvPr id="45" name="Suorakulmio 44"/>
          <p:cNvSpPr/>
          <p:nvPr/>
        </p:nvSpPr>
        <p:spPr>
          <a:xfrm>
            <a:off x="2259201" y="3219846"/>
            <a:ext cx="2232000" cy="216000"/>
          </a:xfrm>
          <a:prstGeom prst="rect">
            <a:avLst/>
          </a:prstGeom>
          <a:solidFill>
            <a:srgbClr val="FF990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Kehittämisen ohjauksen yhteistyö</a:t>
            </a:r>
          </a:p>
        </p:txBody>
      </p:sp>
      <p:sp>
        <p:nvSpPr>
          <p:cNvPr id="63" name="Suorakulmio 62"/>
          <p:cNvSpPr/>
          <p:nvPr/>
        </p:nvSpPr>
        <p:spPr>
          <a:xfrm>
            <a:off x="4499992" y="3219822"/>
            <a:ext cx="3168000" cy="216000"/>
          </a:xfrm>
          <a:prstGeom prst="rect">
            <a:avLst/>
          </a:prstGeom>
          <a:solidFill>
            <a:schemeClr val="accent6">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smtClean="0">
                <a:ln>
                  <a:noFill/>
                </a:ln>
                <a:solidFill>
                  <a:prstClr val="white"/>
                </a:solidFill>
                <a:effectLst/>
                <a:uLnTx/>
                <a:uFillTx/>
                <a:latin typeface="Arial"/>
                <a:ea typeface="+mn-ea"/>
                <a:cs typeface="+mn-cs"/>
              </a:rPr>
              <a:t>Palvelutuotannon </a:t>
            </a:r>
            <a:r>
              <a:rPr kumimoji="0" lang="fi-FI" sz="900" b="1" i="0" u="none" strike="noStrike" kern="1200" cap="none" spc="0" normalizeH="0" baseline="0" noProof="0" dirty="0">
                <a:ln>
                  <a:noFill/>
                </a:ln>
                <a:solidFill>
                  <a:prstClr val="white"/>
                </a:solidFill>
                <a:effectLst/>
                <a:uLnTx/>
                <a:uFillTx/>
                <a:latin typeface="Arial"/>
                <a:ea typeface="+mn-ea"/>
                <a:cs typeface="+mn-cs"/>
              </a:rPr>
              <a:t>ohjauksen yhteistyö</a:t>
            </a:r>
          </a:p>
        </p:txBody>
      </p:sp>
      <p:pic>
        <p:nvPicPr>
          <p:cNvPr id="70" name="Kuva 69"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7380312" y="2391766"/>
            <a:ext cx="324000" cy="324000"/>
          </a:xfrm>
          <a:prstGeom prst="rect">
            <a:avLst/>
          </a:prstGeom>
        </p:spPr>
      </p:pic>
      <p:pic>
        <p:nvPicPr>
          <p:cNvPr id="71" name="Kuva 70" descr="Yhteydet">
            <a:extLst>
              <a:ext uri="{FF2B5EF4-FFF2-40B4-BE49-F238E27FC236}">
                <a16:creationId xmlns:a16="http://schemas.microsoft.com/office/drawing/2014/main" id="{DCD39136-F3B5-4FB7-A366-476C1EAF72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860032" y="2391766"/>
            <a:ext cx="324000" cy="324000"/>
          </a:xfrm>
          <a:prstGeom prst="rect">
            <a:avLst/>
          </a:prstGeom>
        </p:spPr>
      </p:pic>
      <p:pic>
        <p:nvPicPr>
          <p:cNvPr id="72" name="Kuva 71" descr="Yhteydet">
            <a:extLst>
              <a:ext uri="{FF2B5EF4-FFF2-40B4-BE49-F238E27FC236}">
                <a16:creationId xmlns:a16="http://schemas.microsoft.com/office/drawing/2014/main" id="{9A3455A6-24C0-4996-AF9A-3C887546924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5148064" y="2391766"/>
            <a:ext cx="324000" cy="324000"/>
          </a:xfrm>
          <a:prstGeom prst="rect">
            <a:avLst/>
          </a:prstGeom>
        </p:spPr>
      </p:pic>
      <p:pic>
        <p:nvPicPr>
          <p:cNvPr id="73" name="Kuva 72" descr="Yhteydet">
            <a:extLst>
              <a:ext uri="{FF2B5EF4-FFF2-40B4-BE49-F238E27FC236}">
                <a16:creationId xmlns:a16="http://schemas.microsoft.com/office/drawing/2014/main" id="{A4CFB118-9D99-4ABD-AAAC-0F7E3C22A9C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4572000" y="2391766"/>
            <a:ext cx="324000" cy="324000"/>
          </a:xfrm>
          <a:prstGeom prst="rect">
            <a:avLst/>
          </a:prstGeom>
        </p:spPr>
      </p:pic>
      <p:pic>
        <p:nvPicPr>
          <p:cNvPr id="74" name="Kuva 73"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5436096" y="2391766"/>
            <a:ext cx="324000" cy="324000"/>
          </a:xfrm>
          <a:prstGeom prst="rect">
            <a:avLst/>
          </a:prstGeom>
        </p:spPr>
      </p:pic>
      <p:pic>
        <p:nvPicPr>
          <p:cNvPr id="75" name="Kuva 74"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5724128" y="2391766"/>
            <a:ext cx="324000" cy="324000"/>
          </a:xfrm>
          <a:prstGeom prst="rect">
            <a:avLst/>
          </a:prstGeom>
        </p:spPr>
      </p:pic>
      <p:pic>
        <p:nvPicPr>
          <p:cNvPr id="76" name="Kuva 75" descr="Yhteydet">
            <a:extLst>
              <a:ext uri="{FF2B5EF4-FFF2-40B4-BE49-F238E27FC236}">
                <a16:creationId xmlns:a16="http://schemas.microsoft.com/office/drawing/2014/main" id="{DCD39136-F3B5-4FB7-A366-476C1EAF72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3275856" y="2391766"/>
            <a:ext cx="324000" cy="324000"/>
          </a:xfrm>
          <a:prstGeom prst="rect">
            <a:avLst/>
          </a:prstGeom>
        </p:spPr>
      </p:pic>
      <p:pic>
        <p:nvPicPr>
          <p:cNvPr id="77" name="Kuva 76" descr="Yhteydet">
            <a:extLst>
              <a:ext uri="{FF2B5EF4-FFF2-40B4-BE49-F238E27FC236}">
                <a16:creationId xmlns:a16="http://schemas.microsoft.com/office/drawing/2014/main" id="{9A3455A6-24C0-4996-AF9A-3C887546924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3563888" y="2391766"/>
            <a:ext cx="324000" cy="324000"/>
          </a:xfrm>
          <a:prstGeom prst="rect">
            <a:avLst/>
          </a:prstGeom>
        </p:spPr>
      </p:pic>
      <p:pic>
        <p:nvPicPr>
          <p:cNvPr id="78" name="Kuva 77" descr="Yhteydet">
            <a:extLst>
              <a:ext uri="{FF2B5EF4-FFF2-40B4-BE49-F238E27FC236}">
                <a16:creationId xmlns:a16="http://schemas.microsoft.com/office/drawing/2014/main" id="{A4CFB118-9D99-4ABD-AAAC-0F7E3C22A9C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2987824" y="2391766"/>
            <a:ext cx="324000" cy="324000"/>
          </a:xfrm>
          <a:prstGeom prst="rect">
            <a:avLst/>
          </a:prstGeom>
        </p:spPr>
      </p:pic>
      <p:pic>
        <p:nvPicPr>
          <p:cNvPr id="79" name="Kuva 78"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3851920" y="2391766"/>
            <a:ext cx="324000" cy="324000"/>
          </a:xfrm>
          <a:prstGeom prst="rect">
            <a:avLst/>
          </a:prstGeom>
        </p:spPr>
      </p:pic>
      <p:pic>
        <p:nvPicPr>
          <p:cNvPr id="80" name="Kuva 79"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4139952" y="2391766"/>
            <a:ext cx="324000" cy="324000"/>
          </a:xfrm>
          <a:prstGeom prst="rect">
            <a:avLst/>
          </a:prstGeom>
        </p:spPr>
      </p:pic>
      <p:pic>
        <p:nvPicPr>
          <p:cNvPr id="81" name="Kuva 80" descr="Yhteydet">
            <a:extLst>
              <a:ext uri="{FF2B5EF4-FFF2-40B4-BE49-F238E27FC236}">
                <a16:creationId xmlns:a16="http://schemas.microsoft.com/office/drawing/2014/main" id="{DCD39136-F3B5-4FB7-A366-476C1EAF72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1691680" y="2391766"/>
            <a:ext cx="324000" cy="324000"/>
          </a:xfrm>
          <a:prstGeom prst="rect">
            <a:avLst/>
          </a:prstGeom>
        </p:spPr>
      </p:pic>
      <p:pic>
        <p:nvPicPr>
          <p:cNvPr id="82" name="Kuva 81" descr="Yhteydet">
            <a:extLst>
              <a:ext uri="{FF2B5EF4-FFF2-40B4-BE49-F238E27FC236}">
                <a16:creationId xmlns:a16="http://schemas.microsoft.com/office/drawing/2014/main" id="{9A3455A6-24C0-4996-AF9A-3C887546924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1979712" y="2391766"/>
            <a:ext cx="324000" cy="324000"/>
          </a:xfrm>
          <a:prstGeom prst="rect">
            <a:avLst/>
          </a:prstGeom>
        </p:spPr>
      </p:pic>
      <p:pic>
        <p:nvPicPr>
          <p:cNvPr id="83" name="Kuva 82" descr="Yhteydet">
            <a:extLst>
              <a:ext uri="{FF2B5EF4-FFF2-40B4-BE49-F238E27FC236}">
                <a16:creationId xmlns:a16="http://schemas.microsoft.com/office/drawing/2014/main" id="{A4CFB118-9D99-4ABD-AAAC-0F7E3C22A9C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1403648" y="2391766"/>
            <a:ext cx="324000" cy="324000"/>
          </a:xfrm>
          <a:prstGeom prst="rect">
            <a:avLst/>
          </a:prstGeom>
        </p:spPr>
      </p:pic>
      <p:pic>
        <p:nvPicPr>
          <p:cNvPr id="86" name="Kuva 85"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2267744" y="2391766"/>
            <a:ext cx="324000" cy="324000"/>
          </a:xfrm>
          <a:prstGeom prst="rect">
            <a:avLst/>
          </a:prstGeom>
        </p:spPr>
      </p:pic>
      <p:pic>
        <p:nvPicPr>
          <p:cNvPr id="87" name="Kuva 86" descr="Yhteydet">
            <a:extLst>
              <a:ext uri="{FF2B5EF4-FFF2-40B4-BE49-F238E27FC236}">
                <a16:creationId xmlns:a16="http://schemas.microsoft.com/office/drawing/2014/main" id="{C09CCF7F-C010-4CC9-B5D0-B3710D1C1933}"/>
              </a:ext>
            </a:extLst>
          </p:cNvPr>
          <p:cNvPicPr>
            <a:picLocks noChangeAspect="1"/>
          </p:cNvPicPr>
          <p:nvPr/>
        </p:nvPicPr>
        <p:blipFill>
          <a:blip r:embed="rId12"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2555776" y="2391766"/>
            <a:ext cx="324000" cy="324000"/>
          </a:xfrm>
          <a:prstGeom prst="rect">
            <a:avLst/>
          </a:prstGeom>
        </p:spPr>
      </p:pic>
      <p:sp>
        <p:nvSpPr>
          <p:cNvPr id="88" name="Nuoli ylös ja alas 87"/>
          <p:cNvSpPr/>
          <p:nvPr/>
        </p:nvSpPr>
        <p:spPr>
          <a:xfrm>
            <a:off x="7884392" y="1331070"/>
            <a:ext cx="216000" cy="3132000"/>
          </a:xfrm>
          <a:prstGeom prst="upDownArrow">
            <a:avLst/>
          </a:prstGeom>
          <a:solidFill>
            <a:schemeClr val="accent3">
              <a:lumMod val="40000"/>
              <a:lumOff val="60000"/>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solidFill>
                <a:prstClr val="white"/>
              </a:solidFill>
              <a:latin typeface="Arial"/>
            </a:endParaRPr>
          </a:p>
        </p:txBody>
      </p:sp>
      <p:sp>
        <p:nvSpPr>
          <p:cNvPr id="28" name="Lovettu nuolenkärki 27"/>
          <p:cNvSpPr/>
          <p:nvPr/>
        </p:nvSpPr>
        <p:spPr>
          <a:xfrm>
            <a:off x="1475697" y="4299966"/>
            <a:ext cx="6804000" cy="216000"/>
          </a:xfrm>
          <a:prstGeom prst="chevron">
            <a:avLst>
              <a:gd name="adj" fmla="val 0"/>
            </a:avLst>
          </a:prstGeom>
          <a:solidFill>
            <a:schemeClr val="accent3"/>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fi-FI" sz="900" b="1" dirty="0" smtClean="0"/>
              <a:t>Tiedonhallinnan ja </a:t>
            </a:r>
            <a:r>
              <a:rPr lang="fi-FI" sz="900" b="1" dirty="0"/>
              <a:t>palvelujen tuottamisen yhteistyö</a:t>
            </a:r>
          </a:p>
        </p:txBody>
      </p:sp>
      <p:sp>
        <p:nvSpPr>
          <p:cNvPr id="47" name="Suorakulmio 46"/>
          <p:cNvSpPr/>
          <p:nvPr/>
        </p:nvSpPr>
        <p:spPr>
          <a:xfrm>
            <a:off x="1774977" y="3939926"/>
            <a:ext cx="6300000" cy="216000"/>
          </a:xfrm>
          <a:prstGeom prst="rect">
            <a:avLst/>
          </a:prstGeom>
          <a:solidFill>
            <a:schemeClr val="accent4">
              <a:lumMod val="75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Arkkitehtuuriyhteistyö</a:t>
            </a:r>
          </a:p>
        </p:txBody>
      </p:sp>
      <p:sp>
        <p:nvSpPr>
          <p:cNvPr id="48" name="Suorakulmio 47"/>
          <p:cNvSpPr/>
          <p:nvPr/>
        </p:nvSpPr>
        <p:spPr>
          <a:xfrm>
            <a:off x="1979713" y="3579886"/>
            <a:ext cx="5940000" cy="216000"/>
          </a:xfrm>
          <a:prstGeom prst="rect">
            <a:avLst/>
          </a:prstGeom>
          <a:solidFill>
            <a:schemeClr val="accent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1" i="0" u="none" strike="noStrike" kern="1200" cap="none" spc="0" normalizeH="0" baseline="0" noProof="0" dirty="0">
                <a:ln>
                  <a:noFill/>
                </a:ln>
                <a:solidFill>
                  <a:prstClr val="white"/>
                </a:solidFill>
                <a:effectLst/>
                <a:uLnTx/>
                <a:uFillTx/>
                <a:latin typeface="Arial"/>
                <a:ea typeface="+mn-ea"/>
                <a:cs typeface="+mn-cs"/>
              </a:rPr>
              <a:t>Tietoturvallisuuden ja varautumisen yhteistyö</a:t>
            </a:r>
          </a:p>
        </p:txBody>
      </p:sp>
      <p:sp>
        <p:nvSpPr>
          <p:cNvPr id="69" name="Suorakulmio 68"/>
          <p:cNvSpPr/>
          <p:nvPr/>
        </p:nvSpPr>
        <p:spPr>
          <a:xfrm>
            <a:off x="107504" y="2067694"/>
            <a:ext cx="8424936" cy="914400"/>
          </a:xfrm>
          <a:prstGeom prst="rect">
            <a:avLst/>
          </a:prstGeom>
          <a:noFill/>
          <a:ln>
            <a:solidFill>
              <a:schemeClr val="accent6"/>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fi-FI" dirty="0" smtClean="0">
                <a:solidFill>
                  <a:schemeClr val="accent6"/>
                </a:solidFill>
              </a:rPr>
              <a:t>P4 kevään valmistelukohde</a:t>
            </a:r>
            <a:endParaRPr lang="fi-FI" dirty="0">
              <a:solidFill>
                <a:schemeClr val="accent6"/>
              </a:solidFill>
            </a:endParaRPr>
          </a:p>
        </p:txBody>
      </p:sp>
    </p:spTree>
    <p:extLst>
      <p:ext uri="{BB962C8B-B14F-4D97-AF65-F5344CB8AC3E}">
        <p14:creationId xmlns:p14="http://schemas.microsoft.com/office/powerpoint/2010/main" val="354035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Lst>
  </p:timing>
</p:sld>
</file>

<file path=ppt/theme/theme1.xml><?xml version="1.0" encoding="utf-8"?>
<a:theme xmlns:a="http://schemas.openxmlformats.org/drawingml/2006/main" name="VM_malliesitys_laajakuva_fin">
  <a:themeElements>
    <a:clrScheme name="Mukautettu 6">
      <a:dk1>
        <a:sysClr val="windowText" lastClr="000000"/>
      </a:dk1>
      <a:lt1>
        <a:sysClr val="window" lastClr="FFFFFF"/>
      </a:lt1>
      <a:dk2>
        <a:srgbClr val="304E88"/>
      </a:dk2>
      <a:lt2>
        <a:srgbClr val="EEECE1"/>
      </a:lt2>
      <a:accent1>
        <a:srgbClr val="304E88"/>
      </a:accent1>
      <a:accent2>
        <a:srgbClr val="A34E96"/>
      </a:accent2>
      <a:accent3>
        <a:srgbClr val="5AB5EC"/>
      </a:accent3>
      <a:accent4>
        <a:srgbClr val="479A36"/>
      </a:accent4>
      <a:accent5>
        <a:srgbClr val="DDDDDD"/>
      </a:accent5>
      <a:accent6>
        <a:srgbClr val="ED2939"/>
      </a:accent6>
      <a:hlink>
        <a:srgbClr val="0000FF"/>
      </a:hlink>
      <a:folHlink>
        <a:srgbClr val="800080"/>
      </a:folHlink>
    </a:clrScheme>
    <a:fontScheme name="VM">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4F88"/>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M_malliesitys_laajakuva_fin_v2017-04-25.pptx" id="{E8741464-4BEE-4CB4-83DA-10A54A4900BD}" vid="{BE1821DD-878F-433E-90E1-1881C0E95245}"/>
    </a:ext>
  </a:extLst>
</a:theme>
</file>

<file path=ppt/theme/theme2.xml><?xml version="1.0" encoding="utf-8"?>
<a:theme xmlns:a="http://schemas.openxmlformats.org/drawingml/2006/main" name="1_VM_malliesitys_laajakuva_fin">
  <a:themeElements>
    <a:clrScheme name="VM">
      <a:dk1>
        <a:sysClr val="windowText" lastClr="000000"/>
      </a:dk1>
      <a:lt1>
        <a:sysClr val="window" lastClr="FFFFFF"/>
      </a:lt1>
      <a:dk2>
        <a:srgbClr val="304E88"/>
      </a:dk2>
      <a:lt2>
        <a:srgbClr val="EEECE1"/>
      </a:lt2>
      <a:accent1>
        <a:srgbClr val="304E88"/>
      </a:accent1>
      <a:accent2>
        <a:srgbClr val="A34E96"/>
      </a:accent2>
      <a:accent3>
        <a:srgbClr val="5AB5EC"/>
      </a:accent3>
      <a:accent4>
        <a:srgbClr val="A0CD3D"/>
      </a:accent4>
      <a:accent5>
        <a:srgbClr val="DDDDDD"/>
      </a:accent5>
      <a:accent6>
        <a:srgbClr val="ED2939"/>
      </a:accent6>
      <a:hlink>
        <a:srgbClr val="0000FF"/>
      </a:hlink>
      <a:folHlink>
        <a:srgbClr val="800080"/>
      </a:folHlink>
    </a:clrScheme>
    <a:fontScheme name="VM">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4F88"/>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M_malliesitys_laajakuva_fin.pptx" id="{5E2F9342-D100-4A6A-861F-0EF79530CC38}" vid="{D73DB736-942A-4773-A217-F01D97794918}"/>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FC273FBDB1AAC448BDBB3CA1302F22C6" ma:contentTypeVersion="3" ma:contentTypeDescription="Luo uusi asiakirja." ma:contentTypeScope="" ma:versionID="3b25b787659ae01c678066d46fcd949b">
  <xsd:schema xmlns:xsd="http://www.w3.org/2001/XMLSchema" xmlns:xs="http://www.w3.org/2001/XMLSchema" xmlns:p="http://schemas.microsoft.com/office/2006/metadata/properties" xmlns:ns2="ebb82943-49da-4504-a2f3-a33fb2eb95f1" targetNamespace="http://schemas.microsoft.com/office/2006/metadata/properties" ma:root="true" ma:fieldsID="643c11cf4c13186185f95add12dbb6b8" ns2:_="">
    <xsd:import namespace="ebb82943-49da-4504-a2f3-a33fb2eb95f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136DBE-6C7E-4CD5-A1C3-A89EBB2C89D0}">
  <ds:schemaRefs>
    <ds:schemaRef ds:uri="http://purl.org/dc/elements/1.1/"/>
    <ds:schemaRef ds:uri="http://purl.org/dc/terms/"/>
    <ds:schemaRef ds:uri="http://schemas.microsoft.com/office/2006/documentManagement/types"/>
    <ds:schemaRef ds:uri="http://purl.org/dc/dcmitype/"/>
    <ds:schemaRef ds:uri="http://schemas.microsoft.com/office/infopath/2007/PartnerControls"/>
    <ds:schemaRef ds:uri="ebb82943-49da-4504-a2f3-a33fb2eb95f1"/>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454AB46-40C8-45A0-A78A-E4CB9D00C4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E6AE60-BAF6-4062-B235-AB5903E1F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VM_malliesitys_laajakuva_fin</Template>
  <TotalTime>402</TotalTime>
  <Words>6518</Words>
  <Application>Microsoft Office PowerPoint</Application>
  <PresentationFormat>Näytössä katseltava esitys (16:9)</PresentationFormat>
  <Paragraphs>1462</Paragraphs>
  <Slides>61</Slides>
  <Notes>7</Notes>
  <HiddenSlides>0</HiddenSlides>
  <MMClips>0</MMClips>
  <ScaleCrop>false</ScaleCrop>
  <HeadingPairs>
    <vt:vector size="6" baseType="variant">
      <vt:variant>
        <vt:lpstr>Käytetyt fontit</vt:lpstr>
      </vt:variant>
      <vt:variant>
        <vt:i4>5</vt:i4>
      </vt:variant>
      <vt:variant>
        <vt:lpstr>Teema</vt:lpstr>
      </vt:variant>
      <vt:variant>
        <vt:i4>2</vt:i4>
      </vt:variant>
      <vt:variant>
        <vt:lpstr>Dian otsikot</vt:lpstr>
      </vt:variant>
      <vt:variant>
        <vt:i4>61</vt:i4>
      </vt:variant>
    </vt:vector>
  </HeadingPairs>
  <TitlesOfParts>
    <vt:vector size="68" baseType="lpstr">
      <vt:lpstr>Arial</vt:lpstr>
      <vt:lpstr>Arial Narrow</vt:lpstr>
      <vt:lpstr>Calibri</vt:lpstr>
      <vt:lpstr>Verdana</vt:lpstr>
      <vt:lpstr>Wingdings</vt:lpstr>
      <vt:lpstr>VM_malliesitys_laajakuva_fin</vt:lpstr>
      <vt:lpstr>1_VM_malliesitys_laajakuva_fin</vt:lpstr>
      <vt:lpstr>Tiedonhallinnan yhteistyö ja informaatio-ohjaus  TP4 kokous 24.1.2020</vt:lpstr>
      <vt:lpstr>Sisältö</vt:lpstr>
      <vt:lpstr>2. Alustukset</vt:lpstr>
      <vt:lpstr>A. Tavoitteet ja kokonaisuus</vt:lpstr>
      <vt:lpstr>Tiedonhallinnan yhteistyön järjestäminen (7 §)</vt:lpstr>
      <vt:lpstr>Tiedonhallinnan yhteistyön järjestäminen</vt:lpstr>
      <vt:lpstr>Tiedonhallintalautakunta aloittaa 1.1.2020 </vt:lpstr>
      <vt:lpstr>Julkisen hallinnon tiedonhallinnan yhteistyön ja informaatio-ohjauksen valmisteluryhmän tehtävät</vt:lpstr>
      <vt:lpstr>Tiedonhallinnan ja palvelujen ohjauksen yhteistyön kokonaisuus</vt:lpstr>
      <vt:lpstr>B. Asetettavat ryhmät</vt:lpstr>
      <vt:lpstr>Yhteistyön tavoitteet</vt:lpstr>
      <vt:lpstr>Yhteistyöryhmien tehtävät</vt:lpstr>
      <vt:lpstr>Asetettujen ryhmien tehtävänä yhteisten tavoitteiden muodostaminen ja toimenpiteiden tunnistaminen</vt:lpstr>
      <vt:lpstr>Yhteistyön kytkeminen osaksi julkisen hallinnon suunnittelukausia</vt:lpstr>
      <vt:lpstr>Suunnittelun kohteena olevan yhteisyön asemoituminen tiedonhallintalautakuntaan</vt:lpstr>
      <vt:lpstr>Yhteistyön käynnistäminen (luonnos)</vt:lpstr>
      <vt:lpstr>Julkisen hallinnon digitaalisen  tiedonhallinnan ja palvelujen tuottamisen yhteistyö</vt:lpstr>
      <vt:lpstr>Julkisen hallinnon digitaalisen  tiedonhallinnan ja palvelujen tuottamisen yhteistyö</vt:lpstr>
      <vt:lpstr>Käsittelytehtävät ja toiminnan  tuloksellisuuden arviointi</vt:lpstr>
      <vt:lpstr>Yhteistyön toimikausi</vt:lpstr>
      <vt:lpstr>Asetettu toimielin ja verkostojen fasilitointi (esimerkki asian käsittely)</vt:lpstr>
      <vt:lpstr>C. Verkostot</vt:lpstr>
      <vt:lpstr>Verkostojen fasilitoinnin kehittäminen kokeilemalla</vt:lpstr>
      <vt:lpstr>Verkostojen fasilitoinnin toimintamalli (kokeiluversio)</vt:lpstr>
      <vt:lpstr>Verkostojen fasilitoinnin toimintatapa (kokeiluversio)</vt:lpstr>
      <vt:lpstr>Koordinaatioryhmä huomioi kokonaisuuden ja siihen liittyvät tasot</vt:lpstr>
      <vt:lpstr>Prosessimalli verkostoja fasilitoivalle yhteistyölle (kokeiluversio)</vt:lpstr>
      <vt:lpstr>Ehdotus kevään 2020 kokouksista</vt:lpstr>
      <vt:lpstr>3. Keskustelu</vt:lpstr>
      <vt:lpstr>Keskustelu</vt:lpstr>
      <vt:lpstr>4. Informaation tuottaminen (täydentyvät torstaina 23.1.2020)</vt:lpstr>
      <vt:lpstr>Päätösesitys JUHTA:lle</vt:lpstr>
      <vt:lpstr>JHS-suositusten ryhmittely (korjattu versio)</vt:lpstr>
      <vt:lpstr>Informaation hallintaprosessi (vaihtoehdot)</vt:lpstr>
      <vt:lpstr>Uuden hallintaprosessi ja roolit (suunnittelun lähtökohta)</vt:lpstr>
      <vt:lpstr>B-ryhmän kokoukset keväällä 2020</vt:lpstr>
      <vt:lpstr>Kotitehtävä 19.2. kokoukseen</vt:lpstr>
      <vt:lpstr>Kotitehtävä 19.2. kokoukseen</vt:lpstr>
      <vt:lpstr>Skenaario A / Yhteinen julkaisuprosessi</vt:lpstr>
      <vt:lpstr>Skenaario B / Yhteinen tuotanto- ja julkaisuprosessi</vt:lpstr>
      <vt:lpstr>Liite: Tuotokset 10.12.2019 työpajasta</vt:lpstr>
      <vt:lpstr>Pöytä 1 tehtäväksianto: Yhteistyörakenteiden tasojen kuvaus (Gov, Ka, Titu, Keh, Po)</vt:lpstr>
      <vt:lpstr>Yhteistyön rakenne: lisää koordinointia tasoittain ja tasojen välillä</vt:lpstr>
      <vt:lpstr>Pöytä 1: Työskentelyn tuotokset</vt:lpstr>
      <vt:lpstr>Yhteistyön rakenne: lisää koordinointia tasoittain ja tasojen välillä</vt:lpstr>
      <vt:lpstr>Pöytä 2 tehtäväksianto: Tavoitteiden ja tehtävien täsmentäminen (Gov, Ka, Titu)</vt:lpstr>
      <vt:lpstr>Pöytä 2: Työskentelyn kommentit/tuotokset (1/2)</vt:lpstr>
      <vt:lpstr>Pöytä 2: Työskentelyn kommentit/tuotokset (2/2)</vt:lpstr>
      <vt:lpstr>Neuvottelukunnan/sihteeristön toimintamalli (muutokset punaisella)</vt:lpstr>
      <vt:lpstr>Pöytä 3 tehtäväksianto: Kokonaiskuvan sisällön täsmentäminen (Gov, Ka, Titu)</vt:lpstr>
      <vt:lpstr>Pöytä 3: Työskentelyn kommentit/tuotokset (1/2)</vt:lpstr>
      <vt:lpstr>Pöytä 3: Työskentelyn kommentit/tuotokset (2/2)</vt:lpstr>
      <vt:lpstr>Pöytä 4 tehtäväksianto: Toimielinten täsmentäminen (valt, kunnat, julk, verkostot)</vt:lpstr>
      <vt:lpstr>Yhteistyöryhmä: toimisiko esimerkiksi näin?</vt:lpstr>
      <vt:lpstr>Tarvitaanko lisäksi valtion sisäinen yhteistyöryhmä sekä valtion ja kuntien välinen yhteistyöryhmä?</vt:lpstr>
      <vt:lpstr>Pöytä 4: Työskentelyn kommentit/tuotokset (1/2)</vt:lpstr>
      <vt:lpstr>Pöytä 4: Työskentelyn kommentit/tuotokset (2/2)</vt:lpstr>
      <vt:lpstr>Pöytä 5 toimeksianto: Toimielinten ja verkostojen vuosikellojen yhteensovittaminen</vt:lpstr>
      <vt:lpstr>Vuosikellojen yhteensovittaminen</vt:lpstr>
      <vt:lpstr>Pöytä 6 toimeksianto: Miten yhteistyörakenteiden ja toimintatapojen kehittäminen etenee v. 2020?</vt:lpstr>
      <vt:lpstr>Pöydät 5 ja 6: Työskentelyn tuotokset ja VM:n jälkipohdintaa</vt:lpstr>
    </vt:vector>
  </TitlesOfParts>
  <Company>VIP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Esityksen etusivu Otsikko Arial Narrow Regular 30 pt, max. 2 riviä</dc:title>
  <dc:creator>Tommi.Oikarinen@vm.fi</dc:creator>
  <cp:lastModifiedBy>vnl\vmoikari</cp:lastModifiedBy>
  <cp:revision>657</cp:revision>
  <dcterms:created xsi:type="dcterms:W3CDTF">2017-11-03T10:10:22Z</dcterms:created>
  <dcterms:modified xsi:type="dcterms:W3CDTF">2020-01-29T11:15:33Z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0x010100FC273FBDB1AAC448BDBB3CA1302F22C6</vt:lpwstr>
  </property>
</Properties>
</file>