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30"/>
  </p:notesMasterIdLst>
  <p:sldIdLst>
    <p:sldId id="277" r:id="rId5"/>
    <p:sldId id="520" r:id="rId6"/>
    <p:sldId id="526" r:id="rId7"/>
    <p:sldId id="528" r:id="rId8"/>
    <p:sldId id="529" r:id="rId9"/>
    <p:sldId id="530" r:id="rId10"/>
    <p:sldId id="531" r:id="rId11"/>
    <p:sldId id="532" r:id="rId12"/>
    <p:sldId id="533" r:id="rId13"/>
    <p:sldId id="534" r:id="rId14"/>
    <p:sldId id="549" r:id="rId15"/>
    <p:sldId id="535" r:id="rId16"/>
    <p:sldId id="536" r:id="rId17"/>
    <p:sldId id="537" r:id="rId18"/>
    <p:sldId id="538" r:id="rId19"/>
    <p:sldId id="541" r:id="rId20"/>
    <p:sldId id="542" r:id="rId21"/>
    <p:sldId id="544" r:id="rId22"/>
    <p:sldId id="550" r:id="rId23"/>
    <p:sldId id="545" r:id="rId24"/>
    <p:sldId id="463" r:id="rId25"/>
    <p:sldId id="546" r:id="rId26"/>
    <p:sldId id="467" r:id="rId27"/>
    <p:sldId id="547" r:id="rId28"/>
    <p:sldId id="268" r:id="rId29"/>
  </p:sldIdLst>
  <p:sldSz cx="9144000" cy="5143500" type="screen16x9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5738" userDrawn="1">
          <p15:clr>
            <a:srgbClr val="A4A3A4"/>
          </p15:clr>
        </p15:guide>
        <p15:guide id="3" orient="horz" pos="16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4DD"/>
    <a:srgbClr val="FFFFCC"/>
    <a:srgbClr val="FFFF99"/>
    <a:srgbClr val="E8F4FC"/>
    <a:srgbClr val="E3F4E0"/>
    <a:srgbClr val="E1F2FB"/>
    <a:srgbClr val="F8FCFE"/>
    <a:srgbClr val="FBFBFB"/>
    <a:srgbClr val="F7F7F7"/>
    <a:srgbClr val="FF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647" autoAdjust="0"/>
    <p:restoredTop sz="94660"/>
  </p:normalViewPr>
  <p:slideViewPr>
    <p:cSldViewPr showGuides="1">
      <p:cViewPr>
        <p:scale>
          <a:sx n="80" d="100"/>
          <a:sy n="80" d="100"/>
        </p:scale>
        <p:origin x="1152" y="186"/>
      </p:cViewPr>
      <p:guideLst>
        <p:guide pos="5738"/>
        <p:guide orient="horz" pos="162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DCBE83-F401-4F3F-8646-5A63CA53523C}" type="datetimeFigureOut">
              <a:rPr lang="fi-FI" smtClean="0"/>
              <a:t>1.11.2019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1DD12E-B47D-4DC2-A09A-B762B8C96EB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273712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1DD12E-B47D-4DC2-A09A-B762B8C96EBD}" type="slidenum">
              <a:rPr lang="fi-FI" smtClean="0"/>
              <a:t>16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329749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1DD12E-B47D-4DC2-A09A-B762B8C96EBD}" type="slidenum">
              <a:rPr lang="fi-FI" smtClean="0"/>
              <a:t>17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503510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1DD12E-B47D-4DC2-A09A-B762B8C96EBD}" type="slidenum">
              <a:rPr lang="fi-FI" smtClean="0"/>
              <a:t>18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247820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Otsikkosiv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Kuva 2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910"/>
          <a:stretch/>
        </p:blipFill>
        <p:spPr>
          <a:xfrm>
            <a:off x="-2790" y="1501504"/>
            <a:ext cx="9146790" cy="3641996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115616" y="1347615"/>
            <a:ext cx="7200800" cy="1224136"/>
          </a:xfrm>
        </p:spPr>
        <p:txBody>
          <a:bodyPr anchor="ctr" anchorCtr="0">
            <a:noAutofit/>
          </a:bodyPr>
          <a:lstStyle>
            <a:lvl1pPr>
              <a:lnSpc>
                <a:spcPct val="100000"/>
              </a:lnSpc>
              <a:defRPr sz="3000"/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0" name="Tekstin paikkamerkki 9"/>
          <p:cNvSpPr>
            <a:spLocks noGrp="1"/>
          </p:cNvSpPr>
          <p:nvPr>
            <p:ph type="body" sz="quarter" idx="13" hasCustomPrompt="1"/>
          </p:nvPr>
        </p:nvSpPr>
        <p:spPr>
          <a:xfrm>
            <a:off x="1146629" y="4548978"/>
            <a:ext cx="4865804" cy="321128"/>
          </a:xfrm>
        </p:spPr>
        <p:txBody>
          <a:bodyPr tIns="0" bIns="0" anchor="ctr" anchorCtr="0">
            <a:noAutofit/>
          </a:bodyPr>
          <a:lstStyle>
            <a:lvl1pPr marL="0" indent="0">
              <a:buNone/>
              <a:defRPr sz="16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fi-FI" dirty="0" smtClean="0"/>
              <a:t>Vastuualueen nimi tarvittaessa</a:t>
            </a:r>
          </a:p>
        </p:txBody>
      </p:sp>
      <p:sp>
        <p:nvSpPr>
          <p:cNvPr id="6" name="Tekstin paikkamerkki 9"/>
          <p:cNvSpPr>
            <a:spLocks noGrp="1"/>
          </p:cNvSpPr>
          <p:nvPr>
            <p:ph type="body" sz="quarter" idx="14" hasCustomPrompt="1"/>
          </p:nvPr>
        </p:nvSpPr>
        <p:spPr>
          <a:xfrm>
            <a:off x="1115616" y="2643758"/>
            <a:ext cx="7200800" cy="351437"/>
          </a:xfrm>
        </p:spPr>
        <p:txBody>
          <a:bodyPr tIns="0" bIns="0" anchor="t" anchorCtr="0">
            <a:noAutofit/>
          </a:bodyPr>
          <a:lstStyle>
            <a:lvl1pPr marL="0" indent="0">
              <a:lnSpc>
                <a:spcPct val="120000"/>
              </a:lnSpc>
              <a:spcAft>
                <a:spcPts val="0"/>
              </a:spcAft>
              <a:buNone/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fi-FI" dirty="0" smtClean="0"/>
              <a:t>Esittäjän/tapahtuman tiedot</a:t>
            </a:r>
          </a:p>
        </p:txBody>
      </p:sp>
      <p:pic>
        <p:nvPicPr>
          <p:cNvPr id="12" name="Kuva 1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025" y="336807"/>
            <a:ext cx="3416400" cy="8555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24092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 leijon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F6D8E-3BBF-4559-A944-858650886418}" type="datetime1">
              <a:rPr lang="fi-FI" smtClean="0"/>
              <a:t>1.11.2019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981317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Vain otsikko ilman leijon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Kuva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4867200"/>
            <a:ext cx="1595701" cy="129600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8" name="Päivämäärän paikkamerkki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2D668-9E7C-4320-927C-A1F49686FDD4}" type="datetime1">
              <a:rPr lang="fi-FI" smtClean="0"/>
              <a:t>1.11.2019</a:t>
            </a:fld>
            <a:endParaRPr lang="fi-FI"/>
          </a:p>
        </p:txBody>
      </p:sp>
      <p:sp>
        <p:nvSpPr>
          <p:cNvPr id="9" name="Alatunnisteen paikkamerkki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10" name="Dian numeron paikkamerkki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516374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4867200"/>
            <a:ext cx="1595701" cy="129600"/>
          </a:xfrm>
          <a:prstGeom prst="rect">
            <a:avLst/>
          </a:prstGeom>
        </p:spPr>
      </p:pic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CD444-EEF8-41CE-900E-E47E39595C60}" type="datetime1">
              <a:rPr lang="fi-FI" smtClean="0"/>
              <a:t>1.11.2019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902670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äliotsikko sin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orakulmio 3"/>
          <p:cNvSpPr/>
          <p:nvPr userDrawn="1"/>
        </p:nvSpPr>
        <p:spPr>
          <a:xfrm>
            <a:off x="210458" y="206478"/>
            <a:ext cx="8715829" cy="472538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153886" y="1905000"/>
            <a:ext cx="6923314" cy="1314822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defRPr sz="30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8653558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äliotsikko syaa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orakulmio 3"/>
          <p:cNvSpPr/>
          <p:nvPr userDrawn="1"/>
        </p:nvSpPr>
        <p:spPr>
          <a:xfrm>
            <a:off x="210458" y="205200"/>
            <a:ext cx="8715829" cy="47268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153886" y="1905000"/>
            <a:ext cx="6923314" cy="1314822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defRPr sz="30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2234695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äliotsikko li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orakulmio 3"/>
          <p:cNvSpPr/>
          <p:nvPr userDrawn="1"/>
        </p:nvSpPr>
        <p:spPr>
          <a:xfrm>
            <a:off x="210458" y="205200"/>
            <a:ext cx="8715829" cy="47268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153886" y="1905000"/>
            <a:ext cx="6923314" cy="1314822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defRPr sz="30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6431187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opet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Kuva 5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910"/>
          <a:stretch/>
        </p:blipFill>
        <p:spPr>
          <a:xfrm>
            <a:off x="-2790" y="1501504"/>
            <a:ext cx="9146790" cy="3641996"/>
          </a:xfrm>
          <a:prstGeom prst="rect">
            <a:avLst/>
          </a:prstGeom>
        </p:spPr>
      </p:pic>
      <p:pic>
        <p:nvPicPr>
          <p:cNvPr id="11" name="Kuva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025" y="336807"/>
            <a:ext cx="3416400" cy="855545"/>
          </a:xfrm>
          <a:prstGeom prst="rect">
            <a:avLst/>
          </a:prstGeom>
        </p:spPr>
      </p:pic>
      <p:sp>
        <p:nvSpPr>
          <p:cNvPr id="9" name="Tekstin paikkamerkki 8"/>
          <p:cNvSpPr>
            <a:spLocks noGrp="1"/>
          </p:cNvSpPr>
          <p:nvPr>
            <p:ph type="body" sz="quarter" idx="10" hasCustomPrompt="1"/>
          </p:nvPr>
        </p:nvSpPr>
        <p:spPr>
          <a:xfrm>
            <a:off x="1146630" y="1491630"/>
            <a:ext cx="3209346" cy="1404156"/>
          </a:xfrm>
        </p:spPr>
        <p:txBody>
          <a:bodyPr>
            <a:noAutofit/>
          </a:bodyPr>
          <a:lstStyle>
            <a:lvl1pPr marL="0" indent="0">
              <a:lnSpc>
                <a:spcPct val="120000"/>
              </a:lnSpc>
              <a:spcAft>
                <a:spcPts val="0"/>
              </a:spcAft>
              <a:buNone/>
              <a:defRPr sz="1200"/>
            </a:lvl1pPr>
            <a:lvl2pPr marL="355600" indent="0">
              <a:buNone/>
              <a:defRPr sz="1200"/>
            </a:lvl2pPr>
            <a:lvl3pPr marL="804862" indent="0">
              <a:buNone/>
              <a:defRPr sz="1200"/>
            </a:lvl3pPr>
            <a:lvl4pPr marL="1255713" indent="0">
              <a:buNone/>
              <a:defRPr sz="1200"/>
            </a:lvl4pPr>
            <a:lvl5pPr marL="1436688" indent="0">
              <a:buNone/>
              <a:defRPr sz="1200"/>
            </a:lvl5pPr>
          </a:lstStyle>
          <a:p>
            <a:pPr lvl="0"/>
            <a:r>
              <a:rPr lang="fi-FI" dirty="0" smtClean="0"/>
              <a:t>Lisää esittäjän tiedot</a:t>
            </a:r>
          </a:p>
        </p:txBody>
      </p:sp>
      <p:sp>
        <p:nvSpPr>
          <p:cNvPr id="7" name="Tekstin paikkamerkki 8"/>
          <p:cNvSpPr>
            <a:spLocks noGrp="1"/>
          </p:cNvSpPr>
          <p:nvPr>
            <p:ph type="body" sz="quarter" idx="11" hasCustomPrompt="1"/>
          </p:nvPr>
        </p:nvSpPr>
        <p:spPr>
          <a:xfrm>
            <a:off x="4528458" y="1491630"/>
            <a:ext cx="4220006" cy="1404156"/>
          </a:xfrm>
        </p:spPr>
        <p:txBody>
          <a:bodyPr>
            <a:noAutofit/>
          </a:bodyPr>
          <a:lstStyle>
            <a:lvl1pPr marL="0" indent="0">
              <a:lnSpc>
                <a:spcPct val="120000"/>
              </a:lnSpc>
              <a:spcAft>
                <a:spcPts val="0"/>
              </a:spcAft>
              <a:buNone/>
              <a:defRPr sz="1200"/>
            </a:lvl1pPr>
            <a:lvl2pPr marL="355600" indent="0">
              <a:buNone/>
              <a:defRPr sz="1200"/>
            </a:lvl2pPr>
            <a:lvl3pPr marL="804862" indent="0">
              <a:buNone/>
              <a:defRPr sz="1200"/>
            </a:lvl3pPr>
            <a:lvl4pPr marL="1255713" indent="0">
              <a:buNone/>
              <a:defRPr sz="1200"/>
            </a:lvl4pPr>
            <a:lvl5pPr marL="1436688" indent="0">
              <a:buNone/>
              <a:defRPr sz="1200"/>
            </a:lvl5pPr>
          </a:lstStyle>
          <a:p>
            <a:pPr lvl="0"/>
            <a:r>
              <a:rPr lang="fi-FI" dirty="0" smtClean="0"/>
              <a:t>Lisää tiedot</a:t>
            </a:r>
          </a:p>
        </p:txBody>
      </p:sp>
    </p:spTree>
    <p:extLst>
      <p:ext uri="{BB962C8B-B14F-4D97-AF65-F5344CB8AC3E}">
        <p14:creationId xmlns:p14="http://schemas.microsoft.com/office/powerpoint/2010/main" val="29941902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Otsikkosivu hanketun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Kuva 10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910"/>
          <a:stretch/>
        </p:blipFill>
        <p:spPr>
          <a:xfrm>
            <a:off x="-2790" y="1501504"/>
            <a:ext cx="9146790" cy="3641996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115616" y="1329612"/>
            <a:ext cx="7200800" cy="1098122"/>
          </a:xfrm>
        </p:spPr>
        <p:txBody>
          <a:bodyPr anchor="ctr" anchorCtr="0">
            <a:noAutofit/>
          </a:bodyPr>
          <a:lstStyle>
            <a:lvl1pPr>
              <a:lnSpc>
                <a:spcPct val="100000"/>
              </a:lnSpc>
              <a:defRPr sz="3000"/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115616" y="2427734"/>
            <a:ext cx="7200800" cy="360040"/>
          </a:xfrm>
        </p:spPr>
        <p:txBody>
          <a:bodyPr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fi-FI" dirty="0"/>
          </a:p>
        </p:txBody>
      </p:sp>
      <p:sp>
        <p:nvSpPr>
          <p:cNvPr id="10" name="Tekstin paikkamerkki 9"/>
          <p:cNvSpPr>
            <a:spLocks noGrp="1"/>
          </p:cNvSpPr>
          <p:nvPr>
            <p:ph type="body" sz="quarter" idx="13" hasCustomPrompt="1"/>
          </p:nvPr>
        </p:nvSpPr>
        <p:spPr>
          <a:xfrm>
            <a:off x="1146629" y="4550400"/>
            <a:ext cx="4865804" cy="321128"/>
          </a:xfrm>
        </p:spPr>
        <p:txBody>
          <a:bodyPr tIns="0" bIns="0" anchor="ctr" anchorCtr="0">
            <a:noAutofit/>
          </a:bodyPr>
          <a:lstStyle>
            <a:lvl1pPr marL="0" indent="0">
              <a:buNone/>
              <a:defRPr sz="16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fi-FI" dirty="0" smtClean="0"/>
              <a:t>Vastuualueen nimi tarvittaessa</a:t>
            </a:r>
          </a:p>
        </p:txBody>
      </p:sp>
      <p:sp>
        <p:nvSpPr>
          <p:cNvPr id="6" name="Tekstin paikkamerkki 9"/>
          <p:cNvSpPr>
            <a:spLocks noGrp="1"/>
          </p:cNvSpPr>
          <p:nvPr>
            <p:ph type="body" sz="quarter" idx="14" hasCustomPrompt="1"/>
          </p:nvPr>
        </p:nvSpPr>
        <p:spPr>
          <a:xfrm>
            <a:off x="1115616" y="2787775"/>
            <a:ext cx="7200800" cy="288032"/>
          </a:xfrm>
        </p:spPr>
        <p:txBody>
          <a:bodyPr tIns="0" bIns="0" anchor="t" anchorCtr="0">
            <a:noAutofit/>
          </a:bodyPr>
          <a:lstStyle>
            <a:lvl1pPr marL="0" indent="0">
              <a:lnSpc>
                <a:spcPct val="100000"/>
              </a:lnSpc>
              <a:spcAft>
                <a:spcPts val="0"/>
              </a:spcAft>
              <a:buNone/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fi-FI" dirty="0" smtClean="0"/>
              <a:t>Esittäjän/tapahtuman tiedot</a:t>
            </a:r>
          </a:p>
        </p:txBody>
      </p:sp>
      <p:sp>
        <p:nvSpPr>
          <p:cNvPr id="9" name="Kuvan paikkamerkki 8"/>
          <p:cNvSpPr>
            <a:spLocks noGrp="1"/>
          </p:cNvSpPr>
          <p:nvPr>
            <p:ph type="pic" sz="quarter" idx="15" hasCustomPrompt="1"/>
          </p:nvPr>
        </p:nvSpPr>
        <p:spPr>
          <a:xfrm>
            <a:off x="7668448" y="303610"/>
            <a:ext cx="936000" cy="936000"/>
          </a:xfrm>
        </p:spPr>
        <p:txBody>
          <a:bodyPr>
            <a:normAutofit/>
          </a:bodyPr>
          <a:lstStyle>
            <a:lvl1pPr marL="0" indent="0" algn="ctr">
              <a:spcAft>
                <a:spcPts val="0"/>
              </a:spcAft>
              <a:buFontTx/>
              <a:buNone/>
              <a:defRPr sz="900" baseline="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fi-FI" dirty="0" smtClean="0"/>
              <a:t>Hanketunnus   </a:t>
            </a:r>
            <a:r>
              <a:rPr lang="fr-FR" dirty="0" smtClean="0"/>
              <a:t>2,6 x 2,6 cm    155 x 155 px</a:t>
            </a:r>
            <a:endParaRPr lang="fi-FI" dirty="0"/>
          </a:p>
        </p:txBody>
      </p:sp>
      <p:pic>
        <p:nvPicPr>
          <p:cNvPr id="12" name="Kuva 1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025" y="336807"/>
            <a:ext cx="3416400" cy="8555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39363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11216-412F-44BC-A83A-B2A80E9EC161}" type="datetime1">
              <a:rPr lang="fi-FI" smtClean="0"/>
              <a:t>1.11.2019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909398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sisältö väliotsiko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04000" y="1377043"/>
            <a:ext cx="7380000" cy="3217580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FAE37-2DE2-41BD-97FD-C689329C0CB9}" type="datetime1">
              <a:rPr lang="fi-FI" smtClean="0"/>
              <a:t>1.11.2019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t>‹#›</a:t>
            </a:fld>
            <a:endParaRPr lang="fi-FI"/>
          </a:p>
        </p:txBody>
      </p:sp>
      <p:sp>
        <p:nvSpPr>
          <p:cNvPr id="8" name="Tekstin paikkamerkki 7"/>
          <p:cNvSpPr>
            <a:spLocks noGrp="1"/>
          </p:cNvSpPr>
          <p:nvPr>
            <p:ph type="body" sz="quarter" idx="13" hasCustomPrompt="1"/>
          </p:nvPr>
        </p:nvSpPr>
        <p:spPr>
          <a:xfrm>
            <a:off x="504000" y="1043868"/>
            <a:ext cx="7380000" cy="377428"/>
          </a:xfrm>
        </p:spPr>
        <p:txBody>
          <a:bodyPr/>
          <a:lstStyle>
            <a:lvl1pPr marL="0" indent="0">
              <a:buNone/>
              <a:defRPr b="1" baseline="0"/>
            </a:lvl1pPr>
          </a:lstStyle>
          <a:p>
            <a:pPr lvl="0"/>
            <a:r>
              <a:rPr lang="fi-FI" dirty="0" smtClean="0"/>
              <a:t>Lisää väliotsikko napsauttamalla</a:t>
            </a:r>
          </a:p>
        </p:txBody>
      </p:sp>
      <p:sp>
        <p:nvSpPr>
          <p:cNvPr id="7" name="Otsikko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157439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576000" y="1039500"/>
            <a:ext cx="3780000" cy="3584478"/>
          </a:xfrm>
        </p:spPr>
        <p:txBody>
          <a:bodyPr>
            <a:normAutofit/>
          </a:bodyPr>
          <a:lstStyle>
            <a:lvl1pPr>
              <a:spcBef>
                <a:spcPts val="0"/>
              </a:spcBef>
              <a:spcAft>
                <a:spcPts val="1200"/>
              </a:spcAft>
              <a:defRPr sz="1400"/>
            </a:lvl1pPr>
            <a:lvl2pPr>
              <a:spcBef>
                <a:spcPts val="0"/>
              </a:spcBef>
              <a:spcAft>
                <a:spcPts val="1200"/>
              </a:spcAft>
              <a:defRPr sz="1400"/>
            </a:lvl2pPr>
            <a:lvl3pPr>
              <a:spcBef>
                <a:spcPts val="0"/>
              </a:spcBef>
              <a:spcAft>
                <a:spcPts val="1200"/>
              </a:spcAft>
              <a:defRPr sz="1400"/>
            </a:lvl3pPr>
            <a:lvl4pPr>
              <a:spcBef>
                <a:spcPts val="0"/>
              </a:spcBef>
              <a:spcAft>
                <a:spcPts val="1200"/>
              </a:spcAft>
              <a:defRPr sz="1400"/>
            </a:lvl4pPr>
            <a:lvl5pPr>
              <a:spcBef>
                <a:spcPts val="0"/>
              </a:spcBef>
              <a:spcAft>
                <a:spcPts val="1200"/>
              </a:spcAft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283968" y="1039500"/>
            <a:ext cx="3816000" cy="3584478"/>
          </a:xfrm>
        </p:spPr>
        <p:txBody>
          <a:bodyPr>
            <a:normAutofit/>
          </a:bodyPr>
          <a:lstStyle>
            <a:lvl1pPr>
              <a:spcAft>
                <a:spcPts val="1200"/>
              </a:spcAft>
              <a:defRPr sz="1400"/>
            </a:lvl1pPr>
            <a:lvl2pPr>
              <a:spcAft>
                <a:spcPts val="1200"/>
              </a:spcAft>
              <a:defRPr sz="1400"/>
            </a:lvl2pPr>
            <a:lvl3pPr>
              <a:spcAft>
                <a:spcPts val="1200"/>
              </a:spcAft>
              <a:defRPr sz="1400"/>
            </a:lvl3pPr>
            <a:lvl4pPr>
              <a:spcAft>
                <a:spcPts val="1200"/>
              </a:spcAft>
              <a:defRPr sz="1400"/>
            </a:lvl4pPr>
            <a:lvl5pPr>
              <a:spcAft>
                <a:spcPts val="1200"/>
              </a:spcAft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B385D-328E-49CF-8A2F-B87A2E90108C}" type="datetime1">
              <a:rPr lang="fi-FI" smtClean="0"/>
              <a:t>1.11.2019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292938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283968" y="1039586"/>
            <a:ext cx="3816000" cy="3584392"/>
          </a:xfrm>
        </p:spPr>
        <p:txBody>
          <a:bodyPr>
            <a:normAutofit/>
          </a:bodyPr>
          <a:lstStyle>
            <a:lvl1pPr>
              <a:spcAft>
                <a:spcPts val="1200"/>
              </a:spcAft>
              <a:defRPr sz="1400"/>
            </a:lvl1pPr>
            <a:lvl2pPr>
              <a:spcAft>
                <a:spcPts val="1200"/>
              </a:spcAft>
              <a:defRPr sz="1400"/>
            </a:lvl2pPr>
            <a:lvl3pPr>
              <a:spcAft>
                <a:spcPts val="1200"/>
              </a:spcAft>
              <a:defRPr sz="1400"/>
            </a:lvl3pPr>
            <a:lvl4pPr>
              <a:spcAft>
                <a:spcPts val="1200"/>
              </a:spcAft>
              <a:defRPr sz="1400"/>
            </a:lvl4pPr>
            <a:lvl5pPr>
              <a:spcAft>
                <a:spcPts val="1200"/>
              </a:spcAft>
              <a:defRPr sz="1400"/>
            </a:lvl5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6166E-3385-4E75-90B8-42D60FB3A95F}" type="datetime1">
              <a:rPr lang="fi-FI" smtClean="0"/>
              <a:t>1.11.2019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t>‹#›</a:t>
            </a:fld>
            <a:endParaRPr lang="fi-FI"/>
          </a:p>
        </p:txBody>
      </p:sp>
      <p:sp>
        <p:nvSpPr>
          <p:cNvPr id="9" name="Kuvan paikkamerkki 8"/>
          <p:cNvSpPr>
            <a:spLocks noGrp="1"/>
          </p:cNvSpPr>
          <p:nvPr>
            <p:ph type="pic" sz="quarter" idx="13" hasCustomPrompt="1"/>
          </p:nvPr>
        </p:nvSpPr>
        <p:spPr>
          <a:xfrm>
            <a:off x="612000" y="1107000"/>
            <a:ext cx="3455988" cy="3456000"/>
          </a:xfrm>
          <a:solidFill>
            <a:schemeClr val="bg1">
              <a:lumMod val="85000"/>
            </a:schemeClr>
          </a:solidFill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Verdana" panose="020B0604030504040204" pitchFamily="34" charset="0"/>
              <a:buNone/>
              <a:tabLst/>
              <a:defRPr sz="1600"/>
            </a:lvl1pPr>
          </a:lstStyle>
          <a:p>
            <a:r>
              <a:rPr lang="fi-FI" dirty="0" smtClean="0"/>
              <a:t>Lisää kuva                                    9,6 x 9,6 cm | </a:t>
            </a:r>
            <a:r>
              <a:rPr lang="fr-FR" dirty="0" smtClean="0"/>
              <a:t>565 px x 565 px</a:t>
            </a:r>
            <a:endParaRPr lang="fi-FI" dirty="0" smtClean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419739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ia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283968" y="1039586"/>
            <a:ext cx="3816000" cy="3584392"/>
          </a:xfrm>
        </p:spPr>
        <p:txBody>
          <a:bodyPr>
            <a:normAutofit/>
          </a:bodyPr>
          <a:lstStyle>
            <a:lvl1pPr>
              <a:spcAft>
                <a:spcPts val="1200"/>
              </a:spcAft>
              <a:defRPr sz="1400"/>
            </a:lvl1pPr>
            <a:lvl2pPr>
              <a:spcAft>
                <a:spcPts val="1200"/>
              </a:spcAft>
              <a:defRPr sz="1400"/>
            </a:lvl2pPr>
            <a:lvl3pPr>
              <a:spcAft>
                <a:spcPts val="1200"/>
              </a:spcAft>
              <a:defRPr sz="1400"/>
            </a:lvl3pPr>
            <a:lvl4pPr>
              <a:spcAft>
                <a:spcPts val="1200"/>
              </a:spcAft>
              <a:defRPr sz="1400"/>
            </a:lvl4pPr>
            <a:lvl5pPr>
              <a:spcAft>
                <a:spcPts val="1200"/>
              </a:spcAft>
              <a:defRPr sz="1400"/>
            </a:lvl5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15906-2EEB-49D6-AE2A-991E992C9A6F}" type="datetime1">
              <a:rPr lang="fi-FI" smtClean="0"/>
              <a:t>1.11.2019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t>‹#›</a:t>
            </a:fld>
            <a:endParaRPr lang="fi-FI"/>
          </a:p>
        </p:txBody>
      </p:sp>
      <p:sp>
        <p:nvSpPr>
          <p:cNvPr id="9" name="Kuvan paikkamerkki 8"/>
          <p:cNvSpPr>
            <a:spLocks noGrp="1"/>
          </p:cNvSpPr>
          <p:nvPr>
            <p:ph type="pic" sz="quarter" idx="13" hasCustomPrompt="1"/>
          </p:nvPr>
        </p:nvSpPr>
        <p:spPr>
          <a:xfrm>
            <a:off x="611560" y="1106999"/>
            <a:ext cx="3456000" cy="1008000"/>
          </a:xfrm>
          <a:solidFill>
            <a:schemeClr val="bg1">
              <a:lumMod val="85000"/>
            </a:schemeClr>
          </a:solidFill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Verdana" panose="020B0604030504040204" pitchFamily="34" charset="0"/>
              <a:buNone/>
              <a:tabLst/>
              <a:defRPr sz="1600" baseline="0"/>
            </a:lvl1pPr>
          </a:lstStyle>
          <a:p>
            <a:r>
              <a:rPr lang="fi-FI" dirty="0" smtClean="0"/>
              <a:t>Lisää kuva                                    2,8 x 9,6 cm </a:t>
            </a:r>
            <a:r>
              <a:rPr lang="fr-FR" dirty="0" smtClean="0"/>
              <a:t>| 165 cm x 565 px</a:t>
            </a:r>
            <a:endParaRPr lang="fi-FI" dirty="0" smtClean="0"/>
          </a:p>
        </p:txBody>
      </p:sp>
      <p:sp>
        <p:nvSpPr>
          <p:cNvPr id="10" name="Kuvan paikkamerkki 8"/>
          <p:cNvSpPr>
            <a:spLocks noGrp="1"/>
          </p:cNvSpPr>
          <p:nvPr>
            <p:ph type="pic" sz="quarter" idx="14" hasCustomPrompt="1"/>
          </p:nvPr>
        </p:nvSpPr>
        <p:spPr>
          <a:xfrm>
            <a:off x="611560" y="2355726"/>
            <a:ext cx="3456000" cy="1008000"/>
          </a:xfrm>
          <a:solidFill>
            <a:schemeClr val="bg1">
              <a:lumMod val="85000"/>
            </a:schemeClr>
          </a:solidFill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Verdana" panose="020B0604030504040204" pitchFamily="34" charset="0"/>
              <a:buNone/>
              <a:tabLst/>
              <a:defRPr sz="1600"/>
            </a:lvl1pPr>
          </a:lstStyle>
          <a:p>
            <a:r>
              <a:rPr lang="fi-FI" dirty="0" smtClean="0"/>
              <a:t>Lisää kuva                                    2,8 x 9,6 cm </a:t>
            </a:r>
            <a:r>
              <a:rPr lang="fr-FR" dirty="0" smtClean="0"/>
              <a:t>| 165 cm x 565 px</a:t>
            </a:r>
            <a:endParaRPr lang="fi-FI" dirty="0" smtClean="0"/>
          </a:p>
        </p:txBody>
      </p:sp>
      <p:sp>
        <p:nvSpPr>
          <p:cNvPr id="11" name="Kuvan paikkamerkki 8"/>
          <p:cNvSpPr>
            <a:spLocks noGrp="1"/>
          </p:cNvSpPr>
          <p:nvPr>
            <p:ph type="pic" sz="quarter" idx="15" hasCustomPrompt="1"/>
          </p:nvPr>
        </p:nvSpPr>
        <p:spPr>
          <a:xfrm>
            <a:off x="611560" y="3571289"/>
            <a:ext cx="3456000" cy="1008000"/>
          </a:xfrm>
          <a:solidFill>
            <a:schemeClr val="bg1">
              <a:lumMod val="85000"/>
            </a:schemeClr>
          </a:solidFill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Verdana" panose="020B0604030504040204" pitchFamily="34" charset="0"/>
              <a:buNone/>
              <a:tabLst/>
              <a:defRPr sz="1600"/>
            </a:lvl1pPr>
          </a:lstStyle>
          <a:p>
            <a:r>
              <a:rPr lang="fi-FI" dirty="0" smtClean="0"/>
              <a:t>Lisää kuva                                    2,8 x 9,6 cm </a:t>
            </a:r>
            <a:r>
              <a:rPr lang="fr-FR" dirty="0" smtClean="0"/>
              <a:t>| 165 cm x 565 px</a:t>
            </a:r>
            <a:endParaRPr lang="fi-FI" dirty="0" smtClean="0"/>
          </a:p>
        </p:txBody>
      </p:sp>
    </p:spTree>
    <p:extLst>
      <p:ext uri="{BB962C8B-B14F-4D97-AF65-F5344CB8AC3E}">
        <p14:creationId xmlns:p14="http://schemas.microsoft.com/office/powerpoint/2010/main" val="29010281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uva i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4867200"/>
            <a:ext cx="1595701" cy="129600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50200-C0E9-4DBE-8522-BFB4FA0D1DB7}" type="datetime1">
              <a:rPr lang="fi-FI" smtClean="0"/>
              <a:t>1.11.2019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t>‹#›</a:t>
            </a:fld>
            <a:endParaRPr lang="fi-FI"/>
          </a:p>
        </p:txBody>
      </p:sp>
      <p:sp>
        <p:nvSpPr>
          <p:cNvPr id="7" name="Kuvan paikkamerkki 6"/>
          <p:cNvSpPr>
            <a:spLocks noGrp="1"/>
          </p:cNvSpPr>
          <p:nvPr>
            <p:ph type="pic" sz="quarter" idx="13" hasCustomPrompt="1"/>
          </p:nvPr>
        </p:nvSpPr>
        <p:spPr>
          <a:xfrm>
            <a:off x="612000" y="1107000"/>
            <a:ext cx="7920000" cy="3456000"/>
          </a:xfrm>
          <a:solidFill>
            <a:schemeClr val="bg1">
              <a:lumMod val="85000"/>
            </a:schemeClr>
          </a:solidFill>
        </p:spPr>
        <p:txBody>
          <a:bodyPr/>
          <a:lstStyle>
            <a:lvl1pPr marL="0" indent="0">
              <a:buNone/>
              <a:defRPr baseline="0"/>
            </a:lvl1pPr>
          </a:lstStyle>
          <a:p>
            <a:r>
              <a:rPr lang="fi-FI" dirty="0" smtClean="0"/>
              <a:t>Lisää kuva                                                                                      koko </a:t>
            </a:r>
            <a:r>
              <a:rPr lang="fr-FR" dirty="0" smtClean="0"/>
              <a:t>9,6 x 22 cm | 565 x 1300 px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352295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kstilaatiko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Kuva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4867200"/>
            <a:ext cx="1595701" cy="129600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2743E-6521-4D9D-A669-2F0B70702EAC}" type="datetime1">
              <a:rPr lang="fi-FI" smtClean="0"/>
              <a:t>1.11.2019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t>‹#›</a:t>
            </a:fld>
            <a:endParaRPr lang="fi-FI"/>
          </a:p>
        </p:txBody>
      </p:sp>
      <p:sp>
        <p:nvSpPr>
          <p:cNvPr id="8" name="Tekstin paikkamerkki 7"/>
          <p:cNvSpPr>
            <a:spLocks noGrp="1"/>
          </p:cNvSpPr>
          <p:nvPr>
            <p:ph type="body" sz="quarter" idx="13"/>
          </p:nvPr>
        </p:nvSpPr>
        <p:spPr>
          <a:xfrm>
            <a:off x="612000" y="1113235"/>
            <a:ext cx="3816000" cy="1674019"/>
          </a:xfrm>
          <a:solidFill>
            <a:schemeClr val="accent3"/>
          </a:solidFill>
        </p:spPr>
        <p:txBody>
          <a:bodyPr lIns="252000" tIns="468000" rIns="180000" bIns="180000">
            <a:normAutofit/>
          </a:bodyPr>
          <a:lstStyle>
            <a:lvl1pPr>
              <a:spcAft>
                <a:spcPts val="600"/>
              </a:spcAft>
              <a:defRPr sz="1200">
                <a:solidFill>
                  <a:schemeClr val="bg1"/>
                </a:solidFill>
              </a:defRPr>
            </a:lvl1pPr>
            <a:lvl2pPr>
              <a:spcAft>
                <a:spcPts val="600"/>
              </a:spcAft>
              <a:defRPr sz="1200">
                <a:solidFill>
                  <a:schemeClr val="bg1"/>
                </a:solidFill>
              </a:defRPr>
            </a:lvl2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</p:txBody>
      </p:sp>
      <p:sp>
        <p:nvSpPr>
          <p:cNvPr id="9" name="Tekstin paikkamerkki 7"/>
          <p:cNvSpPr>
            <a:spLocks noGrp="1"/>
          </p:cNvSpPr>
          <p:nvPr>
            <p:ph type="body" sz="quarter" idx="14"/>
          </p:nvPr>
        </p:nvSpPr>
        <p:spPr>
          <a:xfrm>
            <a:off x="4726800" y="1113235"/>
            <a:ext cx="3816000" cy="1674019"/>
          </a:xfrm>
          <a:solidFill>
            <a:schemeClr val="accent1"/>
          </a:solidFill>
        </p:spPr>
        <p:txBody>
          <a:bodyPr lIns="252000" tIns="468000" rIns="180000" bIns="180000">
            <a:normAutofit/>
          </a:bodyPr>
          <a:lstStyle>
            <a:lvl1pPr>
              <a:spcAft>
                <a:spcPts val="600"/>
              </a:spcAft>
              <a:defRPr sz="1200">
                <a:solidFill>
                  <a:schemeClr val="bg1"/>
                </a:solidFill>
              </a:defRPr>
            </a:lvl1pPr>
            <a:lvl2pPr>
              <a:spcAft>
                <a:spcPts val="600"/>
              </a:spcAft>
              <a:defRPr sz="1200">
                <a:solidFill>
                  <a:schemeClr val="bg1"/>
                </a:solidFill>
              </a:defRPr>
            </a:lvl2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</p:txBody>
      </p:sp>
      <p:sp>
        <p:nvSpPr>
          <p:cNvPr id="10" name="Tekstin paikkamerkki 7"/>
          <p:cNvSpPr>
            <a:spLocks noGrp="1"/>
          </p:cNvSpPr>
          <p:nvPr>
            <p:ph type="body" sz="quarter" idx="15"/>
          </p:nvPr>
        </p:nvSpPr>
        <p:spPr>
          <a:xfrm>
            <a:off x="612000" y="3057804"/>
            <a:ext cx="3816000" cy="1674019"/>
          </a:xfrm>
          <a:solidFill>
            <a:schemeClr val="accent2"/>
          </a:solidFill>
        </p:spPr>
        <p:txBody>
          <a:bodyPr lIns="252000" tIns="468000" rIns="180000" bIns="180000">
            <a:normAutofit/>
          </a:bodyPr>
          <a:lstStyle>
            <a:lvl1pPr>
              <a:spcAft>
                <a:spcPts val="600"/>
              </a:spcAft>
              <a:defRPr sz="1200">
                <a:solidFill>
                  <a:schemeClr val="bg1"/>
                </a:solidFill>
              </a:defRPr>
            </a:lvl1pPr>
            <a:lvl2pPr>
              <a:spcAft>
                <a:spcPts val="600"/>
              </a:spcAft>
              <a:defRPr sz="1200">
                <a:solidFill>
                  <a:schemeClr val="bg1"/>
                </a:solidFill>
              </a:defRPr>
            </a:lvl2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</p:txBody>
      </p:sp>
      <p:sp>
        <p:nvSpPr>
          <p:cNvPr id="11" name="Tekstin paikkamerkki 7"/>
          <p:cNvSpPr>
            <a:spLocks noGrp="1"/>
          </p:cNvSpPr>
          <p:nvPr>
            <p:ph type="body" sz="quarter" idx="16"/>
          </p:nvPr>
        </p:nvSpPr>
        <p:spPr>
          <a:xfrm>
            <a:off x="4726800" y="3057804"/>
            <a:ext cx="3816000" cy="1674019"/>
          </a:xfrm>
          <a:solidFill>
            <a:schemeClr val="accent4"/>
          </a:solidFill>
        </p:spPr>
        <p:txBody>
          <a:bodyPr lIns="252000" tIns="468000" rIns="180000" bIns="180000">
            <a:normAutofit/>
          </a:bodyPr>
          <a:lstStyle>
            <a:lvl1pPr>
              <a:spcAft>
                <a:spcPts val="600"/>
              </a:spcAft>
              <a:defRPr sz="1200">
                <a:solidFill>
                  <a:schemeClr val="bg1"/>
                </a:solidFill>
              </a:defRPr>
            </a:lvl1pPr>
            <a:lvl2pPr>
              <a:spcAft>
                <a:spcPts val="600"/>
              </a:spcAft>
              <a:defRPr sz="1200">
                <a:solidFill>
                  <a:schemeClr val="bg1"/>
                </a:solidFill>
              </a:defRPr>
            </a:lvl2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7" hasCustomPrompt="1"/>
          </p:nvPr>
        </p:nvSpPr>
        <p:spPr>
          <a:xfrm>
            <a:off x="619320" y="1113235"/>
            <a:ext cx="3816000" cy="378395"/>
          </a:xfrm>
        </p:spPr>
        <p:txBody>
          <a:bodyPr lIns="252000" tIns="108000" rIns="180000" bIns="144000">
            <a:noAutofit/>
          </a:bodyPr>
          <a:lstStyle>
            <a:lvl1pPr marL="0" indent="0">
              <a:buFontTx/>
              <a:buNone/>
              <a:defRPr sz="16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 smtClean="0"/>
              <a:t>Lisää otsikko</a:t>
            </a:r>
          </a:p>
        </p:txBody>
      </p:sp>
      <p:sp>
        <p:nvSpPr>
          <p:cNvPr id="13" name="Tekstin paikkamerkki 6"/>
          <p:cNvSpPr>
            <a:spLocks noGrp="1"/>
          </p:cNvSpPr>
          <p:nvPr>
            <p:ph type="body" sz="quarter" idx="18" hasCustomPrompt="1"/>
          </p:nvPr>
        </p:nvSpPr>
        <p:spPr>
          <a:xfrm>
            <a:off x="4726800" y="1113235"/>
            <a:ext cx="3816000" cy="378395"/>
          </a:xfrm>
        </p:spPr>
        <p:txBody>
          <a:bodyPr lIns="252000" tIns="108000" rIns="180000" bIns="144000">
            <a:noAutofit/>
          </a:bodyPr>
          <a:lstStyle>
            <a:lvl1pPr marL="0" indent="0">
              <a:buFontTx/>
              <a:buNone/>
              <a:defRPr sz="16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 smtClean="0"/>
              <a:t>Lisää otsikko</a:t>
            </a:r>
          </a:p>
        </p:txBody>
      </p:sp>
      <p:sp>
        <p:nvSpPr>
          <p:cNvPr id="14" name="Tekstin paikkamerkki 6"/>
          <p:cNvSpPr>
            <a:spLocks noGrp="1"/>
          </p:cNvSpPr>
          <p:nvPr>
            <p:ph type="body" sz="quarter" idx="19" hasCustomPrompt="1"/>
          </p:nvPr>
        </p:nvSpPr>
        <p:spPr>
          <a:xfrm>
            <a:off x="612000" y="3059101"/>
            <a:ext cx="3816000" cy="378395"/>
          </a:xfrm>
        </p:spPr>
        <p:txBody>
          <a:bodyPr lIns="252000" tIns="108000" rIns="180000" bIns="144000">
            <a:noAutofit/>
          </a:bodyPr>
          <a:lstStyle>
            <a:lvl1pPr marL="0" indent="0">
              <a:buFontTx/>
              <a:buNone/>
              <a:defRPr sz="16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 smtClean="0"/>
              <a:t>Lisää otsikko</a:t>
            </a:r>
          </a:p>
        </p:txBody>
      </p:sp>
      <p:sp>
        <p:nvSpPr>
          <p:cNvPr id="15" name="Tekstin paikkamerkki 6"/>
          <p:cNvSpPr>
            <a:spLocks noGrp="1"/>
          </p:cNvSpPr>
          <p:nvPr>
            <p:ph type="body" sz="quarter" idx="20" hasCustomPrompt="1"/>
          </p:nvPr>
        </p:nvSpPr>
        <p:spPr>
          <a:xfrm>
            <a:off x="4726800" y="3059101"/>
            <a:ext cx="3816000" cy="378395"/>
          </a:xfrm>
        </p:spPr>
        <p:txBody>
          <a:bodyPr lIns="252000" tIns="108000" rIns="180000" bIns="144000">
            <a:noAutofit/>
          </a:bodyPr>
          <a:lstStyle>
            <a:lvl1pPr marL="0" indent="0">
              <a:buFontTx/>
              <a:buNone/>
              <a:defRPr sz="16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 smtClean="0"/>
              <a:t>Lisää otsikko</a:t>
            </a:r>
          </a:p>
        </p:txBody>
      </p:sp>
    </p:spTree>
    <p:extLst>
      <p:ext uri="{BB962C8B-B14F-4D97-AF65-F5344CB8AC3E}">
        <p14:creationId xmlns:p14="http://schemas.microsoft.com/office/powerpoint/2010/main" val="2542406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9"/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4867200"/>
            <a:ext cx="1595701" cy="129600"/>
          </a:xfrm>
          <a:prstGeom prst="rect">
            <a:avLst/>
          </a:prstGeom>
        </p:spPr>
      </p:pic>
      <p:pic>
        <p:nvPicPr>
          <p:cNvPr id="12" name="Kuva 11"/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9450" y="-1"/>
            <a:ext cx="1373365" cy="2645861"/>
          </a:xfrm>
          <a:prstGeom prst="rect">
            <a:avLst/>
          </a:prstGeom>
        </p:spPr>
      </p:pic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503992" y="108858"/>
            <a:ext cx="7380376" cy="88987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503992" y="1039586"/>
            <a:ext cx="7380376" cy="358439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503992" y="4822372"/>
            <a:ext cx="975264" cy="21873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2"/>
                </a:solidFill>
              </a:defRPr>
            </a:lvl1pPr>
          </a:lstStyle>
          <a:p>
            <a:fld id="{9F10F7DF-2664-4BBB-942E-73259016D497}" type="datetime1">
              <a:rPr lang="fi-FI" smtClean="0"/>
              <a:t>1.11.2019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124200" y="4822372"/>
            <a:ext cx="2895600" cy="21873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2"/>
                </a:solidFill>
              </a:defRPr>
            </a:lvl1pPr>
          </a:lstStyle>
          <a:p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488800" y="4822372"/>
            <a:ext cx="477416" cy="21873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2"/>
                </a:solidFill>
              </a:defRPr>
            </a:lvl1pPr>
          </a:lstStyle>
          <a:p>
            <a:fld id="{52D72BAF-8CDA-4878-B74D-CAA2BE485765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302514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3" r:id="rId2"/>
    <p:sldLayoutId id="2147483650" r:id="rId3"/>
    <p:sldLayoutId id="2147483660" r:id="rId4"/>
    <p:sldLayoutId id="2147483652" r:id="rId5"/>
    <p:sldLayoutId id="2147483666" r:id="rId6"/>
    <p:sldLayoutId id="2147483668" r:id="rId7"/>
    <p:sldLayoutId id="2147483662" r:id="rId8"/>
    <p:sldLayoutId id="2147483669" r:id="rId9"/>
    <p:sldLayoutId id="2147483654" r:id="rId10"/>
    <p:sldLayoutId id="2147483670" r:id="rId11"/>
    <p:sldLayoutId id="2147483655" r:id="rId12"/>
    <p:sldLayoutId id="2147483665" r:id="rId13"/>
    <p:sldLayoutId id="2147483664" r:id="rId14"/>
    <p:sldLayoutId id="2147483661" r:id="rId15"/>
    <p:sldLayoutId id="2147483667" r:id="rId16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3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55600" indent="-355600" algn="l" defTabSz="914400" rtl="0" eaLnBrk="1" latinLnBrk="0" hangingPunct="1">
        <a:spcBef>
          <a:spcPts val="0"/>
        </a:spcBef>
        <a:spcAft>
          <a:spcPts val="800"/>
        </a:spcAft>
        <a:buFont typeface="Verdana" panose="020B0604030504040204" pitchFamily="34" charset="0"/>
        <a:buChar char="‒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19138" indent="-363538" algn="l" defTabSz="914400" rtl="0" eaLnBrk="1" latinLnBrk="0" hangingPunct="1">
        <a:spcBef>
          <a:spcPts val="0"/>
        </a:spcBef>
        <a:spcAft>
          <a:spcPts val="800"/>
        </a:spcAft>
        <a:buFont typeface="Verdana" panose="020B0604030504040204" pitchFamily="34" charset="0"/>
        <a:buChar char="‒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68400" indent="-363538" algn="l" defTabSz="914400" rtl="0" eaLnBrk="1" latinLnBrk="0" hangingPunct="1">
        <a:spcBef>
          <a:spcPts val="0"/>
        </a:spcBef>
        <a:spcAft>
          <a:spcPts val="800"/>
        </a:spcAft>
        <a:buFont typeface="Verdana" panose="020B0604030504040204" pitchFamily="34" charset="0"/>
        <a:buChar char="‒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436688" indent="-180975" algn="l" defTabSz="914400" rtl="0" eaLnBrk="1" latinLnBrk="0" hangingPunct="1">
        <a:spcBef>
          <a:spcPts val="0"/>
        </a:spcBef>
        <a:spcAft>
          <a:spcPts val="800"/>
        </a:spcAft>
        <a:buFont typeface="Verdana" panose="020B0604030504040204" pitchFamily="34" charset="0"/>
        <a:buChar char="‒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611313" indent="-174625" algn="l" defTabSz="914400" rtl="0" eaLnBrk="1" latinLnBrk="0" hangingPunct="1">
        <a:spcBef>
          <a:spcPts val="0"/>
        </a:spcBef>
        <a:spcAft>
          <a:spcPts val="800"/>
        </a:spcAft>
        <a:buFont typeface="Verdana" panose="020B0604030504040204" pitchFamily="34" charset="0"/>
        <a:buChar char="‒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tila.tiimeri.fi/sites/vn-thlain_tp/_layouts/15/WopiFrame.aspx?sourcedoc=%7b830DA9A1-14B8-4569-859B-375D41A8A8D4%7d&amp;file=B-ryhm%C3%A4-JHS-suositukset-2019-11-05.xlsx&amp;action=default" TargetMode="Externa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smtClean="0"/>
              <a:t>Tiedonhallinnan yhteistyö ja informaatio-ohjaus </a:t>
            </a:r>
            <a:r>
              <a:rPr lang="fi-FI" sz="1600" dirty="0" smtClean="0"/>
              <a:t>– Informaation ja suositusten tuottaminen</a:t>
            </a:r>
            <a:endParaRPr lang="fi-FI" sz="1600" dirty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quarter" idx="14"/>
          </p:nvPr>
        </p:nvSpPr>
        <p:spPr>
          <a:xfrm>
            <a:off x="1115616" y="2571751"/>
            <a:ext cx="7200800" cy="351437"/>
          </a:xfrm>
        </p:spPr>
        <p:txBody>
          <a:bodyPr/>
          <a:lstStyle/>
          <a:p>
            <a:r>
              <a:rPr lang="fi-FI" sz="1200" dirty="0" smtClean="0"/>
              <a:t>Työryhmän kokous / B-ryhmä 5.11.2019</a:t>
            </a:r>
          </a:p>
          <a:p>
            <a:r>
              <a:rPr lang="fi-FI" sz="1200" dirty="0" smtClean="0"/>
              <a:t>Tommi Oikarinen</a:t>
            </a:r>
            <a:endParaRPr lang="fi-FI" sz="1200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206960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smtClean="0"/>
              <a:t>2. Kotitehtävät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362101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Kotitehtävä 5.11. kokoukseen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03992" y="1003582"/>
            <a:ext cx="7380376" cy="3584392"/>
          </a:xfrm>
        </p:spPr>
        <p:txBody>
          <a:bodyPr/>
          <a:lstStyle/>
          <a:p>
            <a:r>
              <a:rPr lang="fi-FI" dirty="0" smtClean="0"/>
              <a:t>Pohtikaa omassa organisaatiossa tavoitteita ja linjauksia tukevaa informaatiota ja työhön suunniteltua mallia</a:t>
            </a:r>
          </a:p>
          <a:p>
            <a:pPr lvl="1"/>
            <a:r>
              <a:rPr lang="fi-FI" dirty="0" smtClean="0"/>
              <a:t>Mitä tavoitetta tukevan informaation tulisi olla</a:t>
            </a:r>
          </a:p>
          <a:p>
            <a:pPr lvl="2"/>
            <a:r>
              <a:rPr lang="fi-FI" dirty="0" smtClean="0"/>
              <a:t>Linjaus</a:t>
            </a:r>
          </a:p>
          <a:p>
            <a:pPr lvl="2"/>
            <a:r>
              <a:rPr lang="fi-FI" dirty="0" smtClean="0"/>
              <a:t>Hyvä käytäntö</a:t>
            </a:r>
          </a:p>
          <a:p>
            <a:pPr lvl="2"/>
            <a:r>
              <a:rPr lang="fi-FI" dirty="0" smtClean="0"/>
              <a:t>Eritelmä</a:t>
            </a:r>
          </a:p>
          <a:p>
            <a:pPr lvl="1"/>
            <a:r>
              <a:rPr lang="fi-FI" dirty="0" smtClean="0"/>
              <a:t>Kenellä informaatiota tulisi pääosin suunnata</a:t>
            </a:r>
          </a:p>
          <a:p>
            <a:pPr lvl="1"/>
            <a:r>
              <a:rPr lang="fi-FI" dirty="0" smtClean="0"/>
              <a:t>Mitä muita tavoite-/linjaustyyppejä tarkasteluun olisi hyvä ottaa mukaan riittävän kattavuuden aikaan saamiseksi </a:t>
            </a:r>
          </a:p>
          <a:p>
            <a:r>
              <a:rPr lang="fi-FI" dirty="0" smtClean="0"/>
              <a:t>Kehittämisehdotuksia analyysipohjaan</a:t>
            </a:r>
          </a:p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t>11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14027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Kotitehtävien yhteenvetoa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Xxx</a:t>
            </a:r>
          </a:p>
          <a:p>
            <a:r>
              <a:rPr lang="fi-FI" dirty="0" smtClean="0"/>
              <a:t>xxx</a:t>
            </a:r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t>12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33298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smtClean="0"/>
              <a:t>3. Nykyiset JHS-suositukset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829877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JHS-</a:t>
            </a:r>
            <a:r>
              <a:rPr lang="fi-FI" dirty="0" err="1" smtClean="0"/>
              <a:t>suostukset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03992" y="1039586"/>
            <a:ext cx="7984808" cy="3584392"/>
          </a:xfrm>
        </p:spPr>
        <p:txBody>
          <a:bodyPr/>
          <a:lstStyle/>
          <a:p>
            <a:r>
              <a:rPr lang="fi-FI" dirty="0"/>
              <a:t>Ehdotuksen käsittely nykyisten JHS-suositusten </a:t>
            </a:r>
            <a:r>
              <a:rPr lang="fi-FI" dirty="0" smtClean="0"/>
              <a:t>jatkosta</a:t>
            </a:r>
          </a:p>
          <a:p>
            <a:r>
              <a:rPr lang="fi-FI" dirty="0" smtClean="0"/>
              <a:t>Ehdotus: </a:t>
            </a:r>
            <a:r>
              <a:rPr lang="fi-FI" dirty="0" smtClean="0">
                <a:hlinkClick r:id="rId2"/>
              </a:rPr>
              <a:t>https</a:t>
            </a:r>
            <a:r>
              <a:rPr lang="fi-FI" dirty="0">
                <a:hlinkClick r:id="rId2"/>
              </a:rPr>
              <a:t>://tila.tiimeri.fi/sites/vn-thlain_tp/_layouts/15/WopiFrame.aspx?sourcedoc={830DA9A1-14B8-4569-859B-375D41A8A8D4}&amp;</a:t>
            </a:r>
            <a:r>
              <a:rPr lang="fi-FI" dirty="0" smtClean="0">
                <a:hlinkClick r:id="rId2"/>
              </a:rPr>
              <a:t>file=B-ryhm%C3%A4-JHS-suositukset-2019-11-05.xlsx&amp;action=default</a:t>
            </a:r>
            <a:r>
              <a:rPr lang="fi-FI" dirty="0" smtClean="0"/>
              <a:t> </a:t>
            </a:r>
            <a:endParaRPr lang="fi-FI" dirty="0"/>
          </a:p>
          <a:p>
            <a:endParaRPr lang="fi-FI" dirty="0" smtClean="0"/>
          </a:p>
          <a:p>
            <a:r>
              <a:rPr lang="fi-FI" dirty="0" smtClean="0"/>
              <a:t>Tutustukaa taulukkoo</a:t>
            </a:r>
            <a:r>
              <a:rPr lang="fi-FI" dirty="0" smtClean="0"/>
              <a:t>n etukäteen, kokouksessa muodostetaan yhteinen näkemys suositusten jatkosta</a:t>
            </a:r>
            <a:endParaRPr lang="fi-FI" dirty="0" smtClean="0"/>
          </a:p>
          <a:p>
            <a:endParaRPr lang="fi-FI" dirty="0"/>
          </a:p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t>14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75023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/>
              <a:t>4</a:t>
            </a:r>
            <a:r>
              <a:rPr lang="fi-FI" dirty="0" smtClean="0"/>
              <a:t>. Tulevaisuudessa tuotettava informaatio ja vastuut (yhteinen työstö)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825624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323528" y="108858"/>
            <a:ext cx="8462224" cy="889873"/>
          </a:xfrm>
        </p:spPr>
        <p:txBody>
          <a:bodyPr>
            <a:normAutofit/>
          </a:bodyPr>
          <a:lstStyle/>
          <a:p>
            <a:r>
              <a:rPr lang="fi-FI" dirty="0"/>
              <a:t>Suositusten/informaation viitekehys</a:t>
            </a: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t>16</a:t>
            </a:fld>
            <a:endParaRPr lang="fi-FI"/>
          </a:p>
        </p:txBody>
      </p:sp>
      <p:sp>
        <p:nvSpPr>
          <p:cNvPr id="20" name="Pyöristetty suorakulmio 19"/>
          <p:cNvSpPr/>
          <p:nvPr/>
        </p:nvSpPr>
        <p:spPr>
          <a:xfrm>
            <a:off x="1475656" y="1287399"/>
            <a:ext cx="6048672" cy="2868527"/>
          </a:xfrm>
          <a:prstGeom prst="roundRect">
            <a:avLst>
              <a:gd name="adj" fmla="val 3381"/>
            </a:avLst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fi-FI" sz="7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Governance</a:t>
            </a:r>
            <a:endParaRPr lang="fi-FI" sz="7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5" name="Pyöristetty suorakulmio 14"/>
          <p:cNvSpPr/>
          <p:nvPr/>
        </p:nvSpPr>
        <p:spPr>
          <a:xfrm>
            <a:off x="2555776" y="1419622"/>
            <a:ext cx="720000" cy="360040"/>
          </a:xfrm>
          <a:prstGeom prst="roundRect">
            <a:avLst/>
          </a:prstGeom>
          <a:solidFill>
            <a:schemeClr val="accent3">
              <a:lumMod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700" dirty="0" smtClean="0">
                <a:solidFill>
                  <a:schemeClr val="bg1"/>
                </a:solidFill>
              </a:rPr>
              <a:t>Tavoitteiden</a:t>
            </a:r>
          </a:p>
          <a:p>
            <a:pPr algn="ctr"/>
            <a:r>
              <a:rPr lang="fi-FI" sz="700" dirty="0" smtClean="0">
                <a:solidFill>
                  <a:schemeClr val="bg1"/>
                </a:solidFill>
              </a:rPr>
              <a:t>hallinta</a:t>
            </a:r>
            <a:endParaRPr lang="fi-FI" sz="700" dirty="0">
              <a:solidFill>
                <a:schemeClr val="bg1"/>
              </a:solidFill>
            </a:endParaRPr>
          </a:p>
        </p:txBody>
      </p:sp>
      <p:sp>
        <p:nvSpPr>
          <p:cNvPr id="17" name="Pyöristetty suorakulmio 16"/>
          <p:cNvSpPr/>
          <p:nvPr/>
        </p:nvSpPr>
        <p:spPr>
          <a:xfrm>
            <a:off x="3347864" y="1419622"/>
            <a:ext cx="720000" cy="360040"/>
          </a:xfrm>
          <a:prstGeom prst="roundRect">
            <a:avLst/>
          </a:prstGeom>
          <a:solidFill>
            <a:schemeClr val="accent3">
              <a:lumMod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700" dirty="0" smtClean="0">
                <a:solidFill>
                  <a:schemeClr val="bg1"/>
                </a:solidFill>
              </a:rPr>
              <a:t>Toiminnan ja</a:t>
            </a:r>
          </a:p>
          <a:p>
            <a:pPr algn="ctr"/>
            <a:r>
              <a:rPr lang="fi-FI" sz="700" dirty="0">
                <a:solidFill>
                  <a:schemeClr val="bg1"/>
                </a:solidFill>
              </a:rPr>
              <a:t>t</a:t>
            </a:r>
            <a:r>
              <a:rPr lang="fi-FI" sz="700" dirty="0" smtClean="0">
                <a:solidFill>
                  <a:schemeClr val="bg1"/>
                </a:solidFill>
              </a:rPr>
              <a:t>alouden</a:t>
            </a:r>
          </a:p>
          <a:p>
            <a:pPr algn="ctr"/>
            <a:r>
              <a:rPr lang="fi-FI" sz="700" dirty="0" smtClean="0">
                <a:solidFill>
                  <a:schemeClr val="bg1"/>
                </a:solidFill>
              </a:rPr>
              <a:t>suunnittelu</a:t>
            </a:r>
            <a:endParaRPr lang="fi-FI" sz="700" dirty="0">
              <a:solidFill>
                <a:schemeClr val="bg1"/>
              </a:solidFill>
            </a:endParaRPr>
          </a:p>
        </p:txBody>
      </p:sp>
      <p:sp>
        <p:nvSpPr>
          <p:cNvPr id="19" name="Pyöristetty suorakulmio 18"/>
          <p:cNvSpPr/>
          <p:nvPr/>
        </p:nvSpPr>
        <p:spPr>
          <a:xfrm>
            <a:off x="4139952" y="1419622"/>
            <a:ext cx="720000" cy="360040"/>
          </a:xfrm>
          <a:prstGeom prst="roundRect">
            <a:avLst/>
          </a:prstGeom>
          <a:solidFill>
            <a:schemeClr val="accent3">
              <a:lumMod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700" dirty="0" smtClean="0">
                <a:solidFill>
                  <a:schemeClr val="bg1"/>
                </a:solidFill>
              </a:rPr>
              <a:t>Toiminnan </a:t>
            </a:r>
          </a:p>
          <a:p>
            <a:pPr algn="ctr"/>
            <a:r>
              <a:rPr lang="fi-FI" sz="700" dirty="0">
                <a:solidFill>
                  <a:schemeClr val="bg1"/>
                </a:solidFill>
              </a:rPr>
              <a:t>t</a:t>
            </a:r>
            <a:r>
              <a:rPr lang="fi-FI" sz="700" dirty="0" smtClean="0">
                <a:solidFill>
                  <a:schemeClr val="bg1"/>
                </a:solidFill>
              </a:rPr>
              <a:t>uloksellisuuden</a:t>
            </a:r>
          </a:p>
          <a:p>
            <a:pPr algn="ctr"/>
            <a:r>
              <a:rPr lang="fi-FI" sz="700" dirty="0" smtClean="0">
                <a:solidFill>
                  <a:schemeClr val="bg1"/>
                </a:solidFill>
              </a:rPr>
              <a:t>arviointi</a:t>
            </a:r>
          </a:p>
        </p:txBody>
      </p:sp>
      <p:grpSp>
        <p:nvGrpSpPr>
          <p:cNvPr id="6" name="Ryhmä 5"/>
          <p:cNvGrpSpPr/>
          <p:nvPr/>
        </p:nvGrpSpPr>
        <p:grpSpPr>
          <a:xfrm>
            <a:off x="1581354" y="1851670"/>
            <a:ext cx="4937102" cy="504000"/>
            <a:chOff x="1581354" y="1851670"/>
            <a:chExt cx="4937102" cy="504000"/>
          </a:xfrm>
        </p:grpSpPr>
        <p:sp>
          <p:nvSpPr>
            <p:cNvPr id="31" name="Pyöristetty suorakulmio 30"/>
            <p:cNvSpPr/>
            <p:nvPr/>
          </p:nvSpPr>
          <p:spPr>
            <a:xfrm>
              <a:off x="1581354" y="1851670"/>
              <a:ext cx="4937102" cy="504000"/>
            </a:xfrm>
            <a:prstGeom prst="roundRect">
              <a:avLst>
                <a:gd name="adj" fmla="val 9784"/>
              </a:avLst>
            </a:pr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non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r>
                <a:rPr lang="fi-FI" sz="7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Tavoitteiden </a:t>
              </a:r>
            </a:p>
            <a:p>
              <a:r>
                <a:rPr lang="fi-FI" sz="7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suunnittelu</a:t>
              </a:r>
              <a:endParaRPr lang="fi-FI" sz="7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21" name="Pyöristetty suorakulmio 20"/>
            <p:cNvSpPr/>
            <p:nvPr/>
          </p:nvSpPr>
          <p:spPr>
            <a:xfrm>
              <a:off x="2555776" y="1923650"/>
              <a:ext cx="720000" cy="360040"/>
            </a:xfrm>
            <a:prstGeom prst="roundRect">
              <a:avLst/>
            </a:prstGeom>
            <a:solidFill>
              <a:schemeClr val="accent3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fi-FI" sz="700" dirty="0" smtClean="0">
                  <a:solidFill>
                    <a:schemeClr val="bg1"/>
                  </a:solidFill>
                </a:rPr>
                <a:t>Tietohallinto-</a:t>
              </a:r>
            </a:p>
            <a:p>
              <a:pPr algn="ctr"/>
              <a:r>
                <a:rPr lang="fi-FI" sz="700" dirty="0" smtClean="0">
                  <a:solidFill>
                    <a:schemeClr val="bg1"/>
                  </a:solidFill>
                </a:rPr>
                <a:t>malli</a:t>
              </a:r>
              <a:endParaRPr lang="fi-FI" sz="700" dirty="0">
                <a:solidFill>
                  <a:schemeClr val="bg1"/>
                </a:solidFill>
              </a:endParaRPr>
            </a:p>
          </p:txBody>
        </p:sp>
        <p:sp>
          <p:nvSpPr>
            <p:cNvPr id="22" name="Pyöristetty suorakulmio 21"/>
            <p:cNvSpPr/>
            <p:nvPr/>
          </p:nvSpPr>
          <p:spPr>
            <a:xfrm>
              <a:off x="3347864" y="1923650"/>
              <a:ext cx="720000" cy="360040"/>
            </a:xfrm>
            <a:prstGeom prst="roundRect">
              <a:avLst/>
            </a:prstGeom>
            <a:solidFill>
              <a:schemeClr val="accent3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fi-FI" sz="700" dirty="0" smtClean="0">
                  <a:solidFill>
                    <a:schemeClr val="bg1"/>
                  </a:solidFill>
                </a:rPr>
                <a:t>Tavoitteiden</a:t>
              </a:r>
            </a:p>
            <a:p>
              <a:pPr algn="ctr"/>
              <a:r>
                <a:rPr lang="fi-FI" sz="700" dirty="0" smtClean="0">
                  <a:solidFill>
                    <a:schemeClr val="bg1"/>
                  </a:solidFill>
                </a:rPr>
                <a:t>hallinta</a:t>
              </a:r>
              <a:endParaRPr lang="fi-FI" sz="700" dirty="0">
                <a:solidFill>
                  <a:schemeClr val="bg1"/>
                </a:solidFill>
              </a:endParaRPr>
            </a:p>
          </p:txBody>
        </p:sp>
        <p:sp>
          <p:nvSpPr>
            <p:cNvPr id="23" name="Pyöristetty suorakulmio 22"/>
            <p:cNvSpPr/>
            <p:nvPr/>
          </p:nvSpPr>
          <p:spPr>
            <a:xfrm>
              <a:off x="4140032" y="1923650"/>
              <a:ext cx="720000" cy="360040"/>
            </a:xfrm>
            <a:prstGeom prst="roundRect">
              <a:avLst/>
            </a:prstGeom>
            <a:solidFill>
              <a:schemeClr val="accent3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fi-FI" sz="700" dirty="0" smtClean="0">
                  <a:solidFill>
                    <a:schemeClr val="bg1"/>
                  </a:solidFill>
                </a:rPr>
                <a:t>Kokonais-</a:t>
              </a:r>
            </a:p>
            <a:p>
              <a:pPr algn="ctr"/>
              <a:r>
                <a:rPr lang="fi-FI" sz="700" dirty="0" smtClean="0">
                  <a:solidFill>
                    <a:schemeClr val="bg1"/>
                  </a:solidFill>
                </a:rPr>
                <a:t>arkkitehtuurin (EA)</a:t>
              </a:r>
            </a:p>
            <a:p>
              <a:pPr algn="ctr"/>
              <a:r>
                <a:rPr lang="fi-FI" sz="700" dirty="0" smtClean="0">
                  <a:solidFill>
                    <a:schemeClr val="bg1"/>
                  </a:solidFill>
                </a:rPr>
                <a:t>hallinta</a:t>
              </a:r>
              <a:endParaRPr lang="fi-FI" sz="700" dirty="0">
                <a:solidFill>
                  <a:schemeClr val="bg1"/>
                </a:solidFill>
              </a:endParaRPr>
            </a:p>
          </p:txBody>
        </p:sp>
        <p:sp>
          <p:nvSpPr>
            <p:cNvPr id="24" name="Pyöristetty suorakulmio 23"/>
            <p:cNvSpPr/>
            <p:nvPr/>
          </p:nvSpPr>
          <p:spPr>
            <a:xfrm>
              <a:off x="4932040" y="1923650"/>
              <a:ext cx="720000" cy="360040"/>
            </a:xfrm>
            <a:prstGeom prst="roundRect">
              <a:avLst/>
            </a:prstGeom>
            <a:solidFill>
              <a:schemeClr val="accent3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fi-FI" sz="700" dirty="0" smtClean="0">
                  <a:solidFill>
                    <a:schemeClr val="bg1"/>
                  </a:solidFill>
                </a:rPr>
                <a:t>Portfolion</a:t>
              </a:r>
            </a:p>
            <a:p>
              <a:pPr algn="ctr"/>
              <a:r>
                <a:rPr lang="fi-FI" sz="700" dirty="0" smtClean="0">
                  <a:solidFill>
                    <a:schemeClr val="bg1"/>
                  </a:solidFill>
                </a:rPr>
                <a:t>hallinta</a:t>
              </a:r>
              <a:endParaRPr lang="fi-FI" sz="700" dirty="0">
                <a:solidFill>
                  <a:schemeClr val="bg1"/>
                </a:solidFill>
              </a:endParaRPr>
            </a:p>
          </p:txBody>
        </p:sp>
        <p:sp>
          <p:nvSpPr>
            <p:cNvPr id="25" name="Pyöristetty suorakulmio 24"/>
            <p:cNvSpPr/>
            <p:nvPr/>
          </p:nvSpPr>
          <p:spPr>
            <a:xfrm>
              <a:off x="5724128" y="1923650"/>
              <a:ext cx="720000" cy="360040"/>
            </a:xfrm>
            <a:prstGeom prst="roundRect">
              <a:avLst/>
            </a:prstGeom>
            <a:solidFill>
              <a:schemeClr val="accent3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fi-FI" sz="700" dirty="0" smtClean="0">
                  <a:solidFill>
                    <a:schemeClr val="bg1"/>
                  </a:solidFill>
                </a:rPr>
                <a:t>Resurssien</a:t>
              </a:r>
            </a:p>
            <a:p>
              <a:pPr algn="ctr"/>
              <a:r>
                <a:rPr lang="fi-FI" sz="700" dirty="0" smtClean="0">
                  <a:solidFill>
                    <a:schemeClr val="bg1"/>
                  </a:solidFill>
                </a:rPr>
                <a:t>hallinta</a:t>
              </a:r>
              <a:endParaRPr lang="fi-FI" sz="7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8" name="Ryhmä 7"/>
          <p:cNvGrpSpPr/>
          <p:nvPr/>
        </p:nvGrpSpPr>
        <p:grpSpPr>
          <a:xfrm>
            <a:off x="1581354" y="2974622"/>
            <a:ext cx="4937102" cy="504000"/>
            <a:chOff x="1581354" y="3003854"/>
            <a:chExt cx="4937102" cy="504000"/>
          </a:xfrm>
        </p:grpSpPr>
        <p:sp>
          <p:nvSpPr>
            <p:cNvPr id="32" name="Pyöristetty suorakulmio 31"/>
            <p:cNvSpPr/>
            <p:nvPr/>
          </p:nvSpPr>
          <p:spPr>
            <a:xfrm>
              <a:off x="1581354" y="3003854"/>
              <a:ext cx="4937102" cy="504000"/>
            </a:xfrm>
            <a:prstGeom prst="roundRect">
              <a:avLst>
                <a:gd name="adj" fmla="val 9784"/>
              </a:avLst>
            </a:pr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non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r>
                <a:rPr lang="fi-FI" sz="7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Kehittämisen</a:t>
              </a:r>
            </a:p>
            <a:p>
              <a:r>
                <a:rPr lang="fi-FI" sz="7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ohjaus</a:t>
              </a:r>
              <a:endParaRPr lang="fi-FI" sz="7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33" name="Pyöristetty suorakulmio 32"/>
            <p:cNvSpPr/>
            <p:nvPr/>
          </p:nvSpPr>
          <p:spPr>
            <a:xfrm>
              <a:off x="2555776" y="3075834"/>
              <a:ext cx="720000" cy="360040"/>
            </a:xfrm>
            <a:prstGeom prst="roundRect">
              <a:avLst/>
            </a:prstGeom>
            <a:solidFill>
              <a:schemeClr val="accent3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fi-FI" sz="700" dirty="0" smtClean="0">
                  <a:solidFill>
                    <a:schemeClr val="bg1"/>
                  </a:solidFill>
                </a:rPr>
                <a:t>Ohjelmien ja</a:t>
              </a:r>
            </a:p>
            <a:p>
              <a:pPr algn="ctr"/>
              <a:r>
                <a:rPr lang="fi-FI" sz="700" dirty="0">
                  <a:solidFill>
                    <a:schemeClr val="bg1"/>
                  </a:solidFill>
                </a:rPr>
                <a:t>p</a:t>
              </a:r>
              <a:r>
                <a:rPr lang="fi-FI" sz="700" dirty="0" smtClean="0">
                  <a:solidFill>
                    <a:schemeClr val="bg1"/>
                  </a:solidFill>
                </a:rPr>
                <a:t>rojektien </a:t>
              </a:r>
            </a:p>
            <a:p>
              <a:pPr algn="ctr"/>
              <a:r>
                <a:rPr lang="fi-FI" sz="700" dirty="0" smtClean="0">
                  <a:solidFill>
                    <a:schemeClr val="bg1"/>
                  </a:solidFill>
                </a:rPr>
                <a:t>hallinta</a:t>
              </a:r>
              <a:endParaRPr lang="fi-FI" sz="700" dirty="0">
                <a:solidFill>
                  <a:schemeClr val="bg1"/>
                </a:solidFill>
              </a:endParaRPr>
            </a:p>
          </p:txBody>
        </p:sp>
        <p:sp>
          <p:nvSpPr>
            <p:cNvPr id="34" name="Pyöristetty suorakulmio 33"/>
            <p:cNvSpPr/>
            <p:nvPr/>
          </p:nvSpPr>
          <p:spPr>
            <a:xfrm>
              <a:off x="3347944" y="3075834"/>
              <a:ext cx="720000" cy="360040"/>
            </a:xfrm>
            <a:prstGeom prst="roundRect">
              <a:avLst/>
            </a:prstGeom>
            <a:solidFill>
              <a:schemeClr val="accent3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fi-FI" sz="700" dirty="0" smtClean="0">
                  <a:solidFill>
                    <a:schemeClr val="bg1"/>
                  </a:solidFill>
                </a:rPr>
                <a:t>Esiselvitys /</a:t>
              </a:r>
            </a:p>
            <a:p>
              <a:pPr algn="ctr"/>
              <a:r>
                <a:rPr lang="fi-FI" sz="700" dirty="0" smtClean="0">
                  <a:solidFill>
                    <a:schemeClr val="bg1"/>
                  </a:solidFill>
                </a:rPr>
                <a:t>Business case</a:t>
              </a:r>
              <a:endParaRPr lang="fi-FI" sz="700" dirty="0">
                <a:solidFill>
                  <a:schemeClr val="bg1"/>
                </a:solidFill>
              </a:endParaRPr>
            </a:p>
          </p:txBody>
        </p:sp>
        <p:sp>
          <p:nvSpPr>
            <p:cNvPr id="35" name="Pyöristetty suorakulmio 34"/>
            <p:cNvSpPr/>
            <p:nvPr/>
          </p:nvSpPr>
          <p:spPr>
            <a:xfrm>
              <a:off x="4140032" y="3075834"/>
              <a:ext cx="720000" cy="360040"/>
            </a:xfrm>
            <a:prstGeom prst="roundRect">
              <a:avLst/>
            </a:prstGeom>
            <a:solidFill>
              <a:schemeClr val="accent3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fi-FI" sz="700" dirty="0" smtClean="0">
                  <a:solidFill>
                    <a:schemeClr val="bg1"/>
                  </a:solidFill>
                </a:rPr>
                <a:t>Suunnittelu ja</a:t>
              </a:r>
            </a:p>
            <a:p>
              <a:pPr algn="ctr"/>
              <a:r>
                <a:rPr lang="fi-FI" sz="700" dirty="0" smtClean="0">
                  <a:solidFill>
                    <a:schemeClr val="bg1"/>
                  </a:solidFill>
                </a:rPr>
                <a:t>kehittäminen</a:t>
              </a:r>
              <a:endParaRPr lang="fi-FI" sz="700" dirty="0">
                <a:solidFill>
                  <a:schemeClr val="bg1"/>
                </a:solidFill>
              </a:endParaRPr>
            </a:p>
          </p:txBody>
        </p:sp>
        <p:sp>
          <p:nvSpPr>
            <p:cNvPr id="36" name="Pyöristetty suorakulmio 35"/>
            <p:cNvSpPr/>
            <p:nvPr/>
          </p:nvSpPr>
          <p:spPr>
            <a:xfrm>
              <a:off x="4932120" y="3075834"/>
              <a:ext cx="720000" cy="360040"/>
            </a:xfrm>
            <a:prstGeom prst="roundRect">
              <a:avLst/>
            </a:prstGeom>
            <a:solidFill>
              <a:schemeClr val="accent3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fi-FI" sz="700" dirty="0" smtClean="0">
                  <a:solidFill>
                    <a:schemeClr val="bg1"/>
                  </a:solidFill>
                </a:rPr>
                <a:t>Muutosten</a:t>
              </a:r>
            </a:p>
            <a:p>
              <a:pPr algn="ctr"/>
              <a:r>
                <a:rPr lang="fi-FI" sz="700" dirty="0" smtClean="0">
                  <a:solidFill>
                    <a:schemeClr val="bg1"/>
                  </a:solidFill>
                </a:rPr>
                <a:t>hallinta</a:t>
              </a:r>
              <a:endParaRPr lang="fi-FI" sz="700" dirty="0">
                <a:solidFill>
                  <a:schemeClr val="bg1"/>
                </a:solidFill>
              </a:endParaRPr>
            </a:p>
          </p:txBody>
        </p:sp>
        <p:sp>
          <p:nvSpPr>
            <p:cNvPr id="37" name="Pyöristetty suorakulmio 36"/>
            <p:cNvSpPr/>
            <p:nvPr/>
          </p:nvSpPr>
          <p:spPr>
            <a:xfrm>
              <a:off x="5724128" y="3075834"/>
              <a:ext cx="720000" cy="360040"/>
            </a:xfrm>
            <a:prstGeom prst="roundRect">
              <a:avLst/>
            </a:prstGeom>
            <a:solidFill>
              <a:schemeClr val="accent3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fi-FI" sz="700" dirty="0" smtClean="0">
                  <a:solidFill>
                    <a:schemeClr val="bg1"/>
                  </a:solidFill>
                </a:rPr>
                <a:t>Käyttöönotto ja</a:t>
              </a:r>
            </a:p>
            <a:p>
              <a:pPr algn="ctr"/>
              <a:r>
                <a:rPr lang="fi-FI" sz="700" dirty="0" smtClean="0">
                  <a:solidFill>
                    <a:schemeClr val="bg1"/>
                  </a:solidFill>
                </a:rPr>
                <a:t>sen vaatimien</a:t>
              </a:r>
            </a:p>
            <a:p>
              <a:pPr algn="ctr"/>
              <a:r>
                <a:rPr lang="fi-FI" sz="700" dirty="0">
                  <a:solidFill>
                    <a:schemeClr val="bg1"/>
                  </a:solidFill>
                </a:rPr>
                <a:t>m</a:t>
              </a:r>
              <a:r>
                <a:rPr lang="fi-FI" sz="700" dirty="0" smtClean="0">
                  <a:solidFill>
                    <a:schemeClr val="bg1"/>
                  </a:solidFill>
                </a:rPr>
                <a:t>uutosten hallinta</a:t>
              </a:r>
              <a:endParaRPr lang="fi-FI" sz="7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9" name="Ryhmä 8"/>
          <p:cNvGrpSpPr/>
          <p:nvPr/>
        </p:nvGrpSpPr>
        <p:grpSpPr>
          <a:xfrm>
            <a:off x="1581354" y="3536099"/>
            <a:ext cx="4937102" cy="504000"/>
            <a:chOff x="1581354" y="3536099"/>
            <a:chExt cx="4937102" cy="504000"/>
          </a:xfrm>
        </p:grpSpPr>
        <p:sp>
          <p:nvSpPr>
            <p:cNvPr id="38" name="Pyöristetty suorakulmio 37"/>
            <p:cNvSpPr/>
            <p:nvPr/>
          </p:nvSpPr>
          <p:spPr>
            <a:xfrm>
              <a:off x="1581354" y="3536099"/>
              <a:ext cx="4937102" cy="504000"/>
            </a:xfrm>
            <a:prstGeom prst="roundRect">
              <a:avLst>
                <a:gd name="adj" fmla="val 9784"/>
              </a:avLst>
            </a:pr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non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r>
                <a:rPr lang="fi-FI" sz="7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Palvelujen ja</a:t>
              </a:r>
            </a:p>
            <a:p>
              <a:r>
                <a:rPr lang="fi-FI" sz="7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p</a:t>
              </a:r>
              <a:r>
                <a:rPr lang="fi-FI" sz="7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alvelutuotannon</a:t>
              </a:r>
            </a:p>
            <a:p>
              <a:r>
                <a:rPr lang="fi-FI" sz="7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ohjaus</a:t>
              </a:r>
              <a:endParaRPr lang="fi-FI" sz="7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39" name="Pyöristetty suorakulmio 38"/>
            <p:cNvSpPr/>
            <p:nvPr/>
          </p:nvSpPr>
          <p:spPr>
            <a:xfrm>
              <a:off x="2576135" y="3608079"/>
              <a:ext cx="720000" cy="360040"/>
            </a:xfrm>
            <a:prstGeom prst="roundRect">
              <a:avLst/>
            </a:prstGeom>
            <a:solidFill>
              <a:schemeClr val="accent3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fi-FI" sz="700" dirty="0" smtClean="0">
                  <a:solidFill>
                    <a:schemeClr val="bg1"/>
                  </a:solidFill>
                </a:rPr>
                <a:t>Palvelu-</a:t>
              </a:r>
            </a:p>
            <a:p>
              <a:pPr algn="ctr"/>
              <a:r>
                <a:rPr lang="fi-FI" sz="700" dirty="0">
                  <a:solidFill>
                    <a:schemeClr val="bg1"/>
                  </a:solidFill>
                </a:rPr>
                <a:t>t</a:t>
              </a:r>
              <a:r>
                <a:rPr lang="fi-FI" sz="700" dirty="0" smtClean="0">
                  <a:solidFill>
                    <a:schemeClr val="bg1"/>
                  </a:solidFill>
                </a:rPr>
                <a:t>uotannon ohjaus</a:t>
              </a:r>
              <a:endParaRPr lang="fi-FI" sz="700" dirty="0">
                <a:solidFill>
                  <a:schemeClr val="bg1"/>
                </a:solidFill>
              </a:endParaRPr>
            </a:p>
          </p:txBody>
        </p:sp>
        <p:sp>
          <p:nvSpPr>
            <p:cNvPr id="40" name="Pyöristetty suorakulmio 39"/>
            <p:cNvSpPr/>
            <p:nvPr/>
          </p:nvSpPr>
          <p:spPr>
            <a:xfrm>
              <a:off x="3368303" y="3608079"/>
              <a:ext cx="720000" cy="360040"/>
            </a:xfrm>
            <a:prstGeom prst="roundRect">
              <a:avLst/>
            </a:prstGeom>
            <a:solidFill>
              <a:schemeClr val="accent3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fi-FI" sz="700" dirty="0" smtClean="0">
                  <a:solidFill>
                    <a:schemeClr val="bg1"/>
                  </a:solidFill>
                </a:rPr>
                <a:t>Palvelumallit</a:t>
              </a:r>
              <a:endParaRPr lang="fi-FI" sz="700" dirty="0">
                <a:solidFill>
                  <a:schemeClr val="bg1"/>
                </a:solidFill>
              </a:endParaRPr>
            </a:p>
          </p:txBody>
        </p:sp>
        <p:sp>
          <p:nvSpPr>
            <p:cNvPr id="46" name="Pyöristetty suorakulmio 45"/>
            <p:cNvSpPr/>
            <p:nvPr/>
          </p:nvSpPr>
          <p:spPr>
            <a:xfrm>
              <a:off x="4160391" y="3608079"/>
              <a:ext cx="720000" cy="360040"/>
            </a:xfrm>
            <a:prstGeom prst="roundRect">
              <a:avLst/>
            </a:prstGeom>
            <a:solidFill>
              <a:schemeClr val="accent3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fi-FI" sz="700" dirty="0" smtClean="0">
                  <a:solidFill>
                    <a:schemeClr val="bg1"/>
                  </a:solidFill>
                </a:rPr>
                <a:t>Palvelujen</a:t>
              </a:r>
            </a:p>
            <a:p>
              <a:pPr algn="ctr"/>
              <a:r>
                <a:rPr lang="fi-FI" sz="700" dirty="0" smtClean="0">
                  <a:solidFill>
                    <a:schemeClr val="bg1"/>
                  </a:solidFill>
                </a:rPr>
                <a:t>ohjaus</a:t>
              </a:r>
              <a:endParaRPr lang="fi-FI" sz="700" dirty="0">
                <a:solidFill>
                  <a:schemeClr val="bg1"/>
                </a:solidFill>
              </a:endParaRPr>
            </a:p>
          </p:txBody>
        </p:sp>
        <p:sp>
          <p:nvSpPr>
            <p:cNvPr id="50" name="Pyöristetty suorakulmio 49"/>
            <p:cNvSpPr/>
            <p:nvPr/>
          </p:nvSpPr>
          <p:spPr>
            <a:xfrm>
              <a:off x="4952479" y="3608079"/>
              <a:ext cx="720000" cy="360040"/>
            </a:xfrm>
            <a:prstGeom prst="roundRect">
              <a:avLst/>
            </a:prstGeom>
            <a:solidFill>
              <a:schemeClr val="accent3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fi-FI" sz="700" dirty="0" smtClean="0">
                  <a:solidFill>
                    <a:schemeClr val="bg1"/>
                  </a:solidFill>
                </a:rPr>
                <a:t>Palvelujen</a:t>
              </a:r>
            </a:p>
            <a:p>
              <a:pPr algn="ctr"/>
              <a:r>
                <a:rPr lang="fi-FI" sz="700" dirty="0" smtClean="0">
                  <a:solidFill>
                    <a:schemeClr val="bg1"/>
                  </a:solidFill>
                </a:rPr>
                <a:t>integraatio</a:t>
              </a:r>
              <a:endParaRPr lang="fi-FI" sz="700" dirty="0">
                <a:solidFill>
                  <a:schemeClr val="bg1"/>
                </a:solidFill>
              </a:endParaRPr>
            </a:p>
          </p:txBody>
        </p:sp>
        <p:sp>
          <p:nvSpPr>
            <p:cNvPr id="51" name="Pyöristetty suorakulmio 50"/>
            <p:cNvSpPr/>
            <p:nvPr/>
          </p:nvSpPr>
          <p:spPr>
            <a:xfrm>
              <a:off x="5744487" y="3608079"/>
              <a:ext cx="720000" cy="360040"/>
            </a:xfrm>
            <a:prstGeom prst="roundRect">
              <a:avLst/>
            </a:prstGeom>
            <a:solidFill>
              <a:schemeClr val="accent3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fi-FI" sz="700" dirty="0" smtClean="0">
                  <a:solidFill>
                    <a:schemeClr val="bg1"/>
                  </a:solidFill>
                </a:rPr>
                <a:t>Jatkuvuuden</a:t>
              </a:r>
            </a:p>
            <a:p>
              <a:pPr algn="ctr"/>
              <a:r>
                <a:rPr lang="fi-FI" sz="700" dirty="0" smtClean="0">
                  <a:solidFill>
                    <a:schemeClr val="bg1"/>
                  </a:solidFill>
                </a:rPr>
                <a:t>hallinta</a:t>
              </a:r>
              <a:endParaRPr lang="fi-FI" sz="700" dirty="0">
                <a:solidFill>
                  <a:schemeClr val="bg1"/>
                </a:solidFill>
              </a:endParaRPr>
            </a:p>
          </p:txBody>
        </p:sp>
      </p:grpSp>
      <p:sp>
        <p:nvSpPr>
          <p:cNvPr id="52" name="Pyöristetty suorakulmio 51"/>
          <p:cNvSpPr/>
          <p:nvPr/>
        </p:nvSpPr>
        <p:spPr>
          <a:xfrm>
            <a:off x="6552312" y="1851669"/>
            <a:ext cx="828000" cy="2188429"/>
          </a:xfrm>
          <a:prstGeom prst="roundRect">
            <a:avLst>
              <a:gd name="adj" fmla="val 6547"/>
            </a:avLst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7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Seuranta ja arviointi</a:t>
            </a:r>
            <a:endParaRPr lang="fi-FI" sz="7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4" name="Pyöristetty suorakulmio 53"/>
          <p:cNvSpPr/>
          <p:nvPr/>
        </p:nvSpPr>
        <p:spPr>
          <a:xfrm>
            <a:off x="6606312" y="2715766"/>
            <a:ext cx="720000" cy="360040"/>
          </a:xfrm>
          <a:prstGeom prst="roundRect">
            <a:avLst/>
          </a:prstGeom>
          <a:solidFill>
            <a:schemeClr val="accent3">
              <a:lumMod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700" dirty="0" smtClean="0">
                <a:solidFill>
                  <a:schemeClr val="bg1"/>
                </a:solidFill>
              </a:rPr>
              <a:t>Sisäisen </a:t>
            </a:r>
          </a:p>
          <a:p>
            <a:pPr algn="ctr"/>
            <a:r>
              <a:rPr lang="fi-FI" sz="700" dirty="0" smtClean="0">
                <a:solidFill>
                  <a:schemeClr val="bg1"/>
                </a:solidFill>
              </a:rPr>
              <a:t>valvonnan</a:t>
            </a:r>
          </a:p>
          <a:p>
            <a:pPr algn="ctr"/>
            <a:r>
              <a:rPr lang="fi-FI" sz="700" dirty="0" smtClean="0">
                <a:solidFill>
                  <a:schemeClr val="bg1"/>
                </a:solidFill>
              </a:rPr>
              <a:t>hallinta</a:t>
            </a:r>
          </a:p>
        </p:txBody>
      </p:sp>
      <p:sp>
        <p:nvSpPr>
          <p:cNvPr id="55" name="Pyöristetty suorakulmio 54"/>
          <p:cNvSpPr/>
          <p:nvPr/>
        </p:nvSpPr>
        <p:spPr>
          <a:xfrm>
            <a:off x="6606312" y="2095939"/>
            <a:ext cx="720000" cy="360040"/>
          </a:xfrm>
          <a:prstGeom prst="roundRect">
            <a:avLst/>
          </a:prstGeom>
          <a:solidFill>
            <a:schemeClr val="accent3">
              <a:lumMod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700" dirty="0" smtClean="0">
                <a:solidFill>
                  <a:schemeClr val="bg1"/>
                </a:solidFill>
              </a:rPr>
              <a:t>Suorituskyky ja</a:t>
            </a:r>
          </a:p>
          <a:p>
            <a:pPr algn="ctr"/>
            <a:r>
              <a:rPr lang="fi-FI" sz="700" dirty="0">
                <a:solidFill>
                  <a:schemeClr val="bg1"/>
                </a:solidFill>
              </a:rPr>
              <a:t>v</a:t>
            </a:r>
            <a:r>
              <a:rPr lang="fi-FI" sz="700" dirty="0" smtClean="0">
                <a:solidFill>
                  <a:schemeClr val="bg1"/>
                </a:solidFill>
              </a:rPr>
              <a:t>aatimusten</a:t>
            </a:r>
          </a:p>
          <a:p>
            <a:pPr algn="ctr"/>
            <a:r>
              <a:rPr lang="fi-FI" sz="700" dirty="0" smtClean="0">
                <a:solidFill>
                  <a:schemeClr val="bg1"/>
                </a:solidFill>
              </a:rPr>
              <a:t>mukaisuus</a:t>
            </a:r>
            <a:endParaRPr lang="fi-FI" sz="700" dirty="0">
              <a:solidFill>
                <a:schemeClr val="bg1"/>
              </a:solidFill>
            </a:endParaRPr>
          </a:p>
        </p:txBody>
      </p:sp>
      <p:sp>
        <p:nvSpPr>
          <p:cNvPr id="7" name="Tekstiruutu 6"/>
          <p:cNvSpPr txBox="1"/>
          <p:nvPr/>
        </p:nvSpPr>
        <p:spPr>
          <a:xfrm>
            <a:off x="1527494" y="4155926"/>
            <a:ext cx="599683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8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Mukailtu: </a:t>
            </a:r>
            <a:r>
              <a:rPr lang="fi-FI" sz="800" i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Cobit</a:t>
            </a:r>
            <a:r>
              <a:rPr lang="fi-FI" sz="8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2019 (tarkistettu viime kokouksen pohjalta) + tietohallintomalli (suurten kaupunkien tuottavuusohjelma) + Tietohallintomalli (itforbusiness.org)</a:t>
            </a:r>
            <a:endParaRPr lang="fi-FI" sz="800" i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grpSp>
        <p:nvGrpSpPr>
          <p:cNvPr id="3" name="Ryhmä 2"/>
          <p:cNvGrpSpPr/>
          <p:nvPr/>
        </p:nvGrpSpPr>
        <p:grpSpPr>
          <a:xfrm>
            <a:off x="1581354" y="2413146"/>
            <a:ext cx="4937102" cy="504000"/>
            <a:chOff x="1581354" y="2427734"/>
            <a:chExt cx="4937102" cy="504000"/>
          </a:xfrm>
        </p:grpSpPr>
        <p:sp>
          <p:nvSpPr>
            <p:cNvPr id="41" name="Pyöristetty suorakulmio 40"/>
            <p:cNvSpPr/>
            <p:nvPr/>
          </p:nvSpPr>
          <p:spPr>
            <a:xfrm>
              <a:off x="1581354" y="2427734"/>
              <a:ext cx="4937102" cy="504000"/>
            </a:xfrm>
            <a:prstGeom prst="roundRect">
              <a:avLst>
                <a:gd name="adj" fmla="val 9784"/>
              </a:avLst>
            </a:pr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non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r>
                <a:rPr lang="fi-FI" sz="7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Toimenpiteiden</a:t>
              </a:r>
            </a:p>
            <a:p>
              <a:r>
                <a:rPr lang="fi-FI" sz="7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suunnittelu</a:t>
              </a:r>
              <a:endParaRPr lang="fi-FI" sz="7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26" name="Pyöristetty suorakulmio 25"/>
            <p:cNvSpPr/>
            <p:nvPr/>
          </p:nvSpPr>
          <p:spPr>
            <a:xfrm>
              <a:off x="2555776" y="2499714"/>
              <a:ext cx="720000" cy="360040"/>
            </a:xfrm>
            <a:prstGeom prst="roundRect">
              <a:avLst/>
            </a:prstGeom>
            <a:solidFill>
              <a:schemeClr val="accent3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fi-FI" sz="700" dirty="0" smtClean="0">
                  <a:solidFill>
                    <a:schemeClr val="bg1"/>
                  </a:solidFill>
                </a:rPr>
                <a:t>Toimintamallien</a:t>
              </a:r>
            </a:p>
            <a:p>
              <a:pPr algn="ctr"/>
              <a:r>
                <a:rPr lang="fi-FI" sz="700" dirty="0" smtClean="0">
                  <a:solidFill>
                    <a:schemeClr val="bg1"/>
                  </a:solidFill>
                </a:rPr>
                <a:t>kehittäminen</a:t>
              </a:r>
            </a:p>
          </p:txBody>
        </p:sp>
        <p:sp>
          <p:nvSpPr>
            <p:cNvPr id="27" name="Pyöristetty suorakulmio 26"/>
            <p:cNvSpPr/>
            <p:nvPr/>
          </p:nvSpPr>
          <p:spPr>
            <a:xfrm>
              <a:off x="3347944" y="2499714"/>
              <a:ext cx="720000" cy="360040"/>
            </a:xfrm>
            <a:prstGeom prst="roundRect">
              <a:avLst/>
            </a:prstGeom>
            <a:solidFill>
              <a:schemeClr val="accent3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fi-FI" sz="700" dirty="0" smtClean="0">
                  <a:solidFill>
                    <a:schemeClr val="bg1"/>
                  </a:solidFill>
                </a:rPr>
                <a:t>Toimittajien</a:t>
              </a:r>
            </a:p>
            <a:p>
              <a:pPr algn="ctr"/>
              <a:r>
                <a:rPr lang="fi-FI" sz="700" dirty="0">
                  <a:solidFill>
                    <a:schemeClr val="bg1"/>
                  </a:solidFill>
                </a:rPr>
                <a:t>h</a:t>
              </a:r>
              <a:r>
                <a:rPr lang="fi-FI" sz="700" dirty="0" smtClean="0">
                  <a:solidFill>
                    <a:schemeClr val="bg1"/>
                  </a:solidFill>
                </a:rPr>
                <a:t>allinta ja</a:t>
              </a:r>
            </a:p>
            <a:p>
              <a:pPr algn="ctr"/>
              <a:r>
                <a:rPr lang="fi-FI" sz="700" dirty="0" smtClean="0">
                  <a:solidFill>
                    <a:schemeClr val="bg1"/>
                  </a:solidFill>
                </a:rPr>
                <a:t>hankinnat</a:t>
              </a:r>
              <a:endParaRPr lang="fi-FI" sz="700" dirty="0">
                <a:solidFill>
                  <a:schemeClr val="bg1"/>
                </a:solidFill>
              </a:endParaRPr>
            </a:p>
          </p:txBody>
        </p:sp>
        <p:sp>
          <p:nvSpPr>
            <p:cNvPr id="28" name="Pyöristetty suorakulmio 27"/>
            <p:cNvSpPr/>
            <p:nvPr/>
          </p:nvSpPr>
          <p:spPr>
            <a:xfrm>
              <a:off x="4140032" y="2499714"/>
              <a:ext cx="720000" cy="360040"/>
            </a:xfrm>
            <a:prstGeom prst="roundRect">
              <a:avLst/>
            </a:prstGeom>
            <a:solidFill>
              <a:schemeClr val="accent3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fi-FI" sz="700" dirty="0" smtClean="0">
                  <a:solidFill>
                    <a:schemeClr val="bg1"/>
                  </a:solidFill>
                </a:rPr>
                <a:t>Laadunhallinta</a:t>
              </a:r>
              <a:endParaRPr lang="fi-FI" sz="700" dirty="0">
                <a:solidFill>
                  <a:schemeClr val="bg1"/>
                </a:solidFill>
              </a:endParaRPr>
            </a:p>
          </p:txBody>
        </p:sp>
        <p:sp>
          <p:nvSpPr>
            <p:cNvPr id="29" name="Pyöristetty suorakulmio 28"/>
            <p:cNvSpPr/>
            <p:nvPr/>
          </p:nvSpPr>
          <p:spPr>
            <a:xfrm>
              <a:off x="4932120" y="2499714"/>
              <a:ext cx="720000" cy="360040"/>
            </a:xfrm>
            <a:prstGeom prst="roundRect">
              <a:avLst/>
            </a:prstGeom>
            <a:solidFill>
              <a:schemeClr val="accent3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fi-FI" sz="700" dirty="0" smtClean="0">
                  <a:solidFill>
                    <a:schemeClr val="bg1"/>
                  </a:solidFill>
                </a:rPr>
                <a:t>Riskienhallinta ja</a:t>
              </a:r>
            </a:p>
            <a:p>
              <a:pPr algn="ctr"/>
              <a:r>
                <a:rPr lang="fi-FI" sz="700" dirty="0" smtClean="0">
                  <a:solidFill>
                    <a:schemeClr val="bg1"/>
                  </a:solidFill>
                </a:rPr>
                <a:t>tietoturva</a:t>
              </a:r>
              <a:endParaRPr lang="fi-FI" sz="700" dirty="0">
                <a:solidFill>
                  <a:schemeClr val="bg1"/>
                </a:solidFill>
              </a:endParaRPr>
            </a:p>
          </p:txBody>
        </p:sp>
        <p:sp>
          <p:nvSpPr>
            <p:cNvPr id="30" name="Pyöristetty suorakulmio 29"/>
            <p:cNvSpPr/>
            <p:nvPr/>
          </p:nvSpPr>
          <p:spPr>
            <a:xfrm>
              <a:off x="5724208" y="2499714"/>
              <a:ext cx="720000" cy="360040"/>
            </a:xfrm>
            <a:prstGeom prst="roundRect">
              <a:avLst/>
            </a:prstGeom>
            <a:solidFill>
              <a:schemeClr val="accent3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fi-FI" sz="700" dirty="0" smtClean="0">
                  <a:solidFill>
                    <a:schemeClr val="bg1"/>
                  </a:solidFill>
                </a:rPr>
                <a:t>Datan hallinta</a:t>
              </a:r>
              <a:endParaRPr lang="fi-FI" sz="700" dirty="0">
                <a:solidFill>
                  <a:schemeClr val="bg1"/>
                </a:solidFill>
              </a:endParaRPr>
            </a:p>
          </p:txBody>
        </p:sp>
      </p:grpSp>
      <p:sp>
        <p:nvSpPr>
          <p:cNvPr id="42" name="Pyöristetty suorakulmio 41"/>
          <p:cNvSpPr/>
          <p:nvPr/>
        </p:nvSpPr>
        <p:spPr>
          <a:xfrm>
            <a:off x="6606312" y="3363838"/>
            <a:ext cx="720000" cy="360040"/>
          </a:xfrm>
          <a:prstGeom prst="roundRect">
            <a:avLst/>
          </a:prstGeom>
          <a:solidFill>
            <a:schemeClr val="accent3">
              <a:lumMod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700" dirty="0" smtClean="0">
                <a:solidFill>
                  <a:schemeClr val="bg1"/>
                </a:solidFill>
              </a:rPr>
              <a:t>Toiminta-</a:t>
            </a:r>
          </a:p>
          <a:p>
            <a:pPr algn="ctr"/>
            <a:r>
              <a:rPr lang="fi-FI" sz="700" dirty="0" smtClean="0">
                <a:solidFill>
                  <a:schemeClr val="bg1"/>
                </a:solidFill>
              </a:rPr>
              <a:t>ympäristön</a:t>
            </a:r>
          </a:p>
          <a:p>
            <a:pPr algn="ctr"/>
            <a:r>
              <a:rPr lang="fi-FI" sz="700" dirty="0" smtClean="0">
                <a:solidFill>
                  <a:schemeClr val="bg1"/>
                </a:solidFill>
              </a:rPr>
              <a:t>hallinta</a:t>
            </a:r>
          </a:p>
        </p:txBody>
      </p:sp>
      <p:sp>
        <p:nvSpPr>
          <p:cNvPr id="45" name="Pyöristetty suorakulmio 44"/>
          <p:cNvSpPr/>
          <p:nvPr/>
        </p:nvSpPr>
        <p:spPr>
          <a:xfrm>
            <a:off x="4932040" y="1419622"/>
            <a:ext cx="720000" cy="360040"/>
          </a:xfrm>
          <a:prstGeom prst="roundRect">
            <a:avLst/>
          </a:prstGeom>
          <a:solidFill>
            <a:schemeClr val="accent3">
              <a:lumMod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700" dirty="0" smtClean="0">
                <a:solidFill>
                  <a:schemeClr val="bg1"/>
                </a:solidFill>
              </a:rPr>
              <a:t>Resurssien</a:t>
            </a:r>
          </a:p>
          <a:p>
            <a:pPr algn="ctr"/>
            <a:r>
              <a:rPr lang="fi-FI" sz="700" dirty="0" smtClean="0">
                <a:solidFill>
                  <a:schemeClr val="bg1"/>
                </a:solidFill>
              </a:rPr>
              <a:t>allokointi</a:t>
            </a:r>
          </a:p>
        </p:txBody>
      </p:sp>
      <p:sp>
        <p:nvSpPr>
          <p:cNvPr id="47" name="Pyöristetty suorakulmio 46"/>
          <p:cNvSpPr/>
          <p:nvPr/>
        </p:nvSpPr>
        <p:spPr>
          <a:xfrm>
            <a:off x="5724208" y="1419622"/>
            <a:ext cx="720000" cy="360040"/>
          </a:xfrm>
          <a:prstGeom prst="roundRect">
            <a:avLst/>
          </a:prstGeom>
          <a:solidFill>
            <a:schemeClr val="accent3">
              <a:lumMod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700" dirty="0" smtClean="0">
                <a:solidFill>
                  <a:schemeClr val="bg1"/>
                </a:solidFill>
              </a:rPr>
              <a:t>Toiminnan</a:t>
            </a:r>
          </a:p>
          <a:p>
            <a:pPr algn="ctr"/>
            <a:r>
              <a:rPr lang="fi-FI" sz="700" dirty="0" smtClean="0">
                <a:solidFill>
                  <a:schemeClr val="bg1"/>
                </a:solidFill>
              </a:rPr>
              <a:t>sitouttaminen</a:t>
            </a:r>
          </a:p>
        </p:txBody>
      </p:sp>
    </p:spTree>
    <p:extLst>
      <p:ext uri="{BB962C8B-B14F-4D97-AF65-F5344CB8AC3E}">
        <p14:creationId xmlns:p14="http://schemas.microsoft.com/office/powerpoint/2010/main" val="3274125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323528" y="108858"/>
            <a:ext cx="8462224" cy="605151"/>
          </a:xfrm>
        </p:spPr>
        <p:txBody>
          <a:bodyPr>
            <a:normAutofit/>
          </a:bodyPr>
          <a:lstStyle/>
          <a:p>
            <a:r>
              <a:rPr lang="fi-FI" dirty="0"/>
              <a:t>Suositusten/informaation </a:t>
            </a:r>
            <a:r>
              <a:rPr lang="fi-FI" dirty="0" smtClean="0"/>
              <a:t>viitekehys (</a:t>
            </a:r>
            <a:r>
              <a:rPr lang="fi-FI" dirty="0" smtClean="0"/>
              <a:t>mitä / painopisteet)</a:t>
            </a:r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t>17</a:t>
            </a:fld>
            <a:endParaRPr lang="fi-FI"/>
          </a:p>
        </p:txBody>
      </p:sp>
      <p:graphicFrame>
        <p:nvGraphicFramePr>
          <p:cNvPr id="5" name="Taulukko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1657285"/>
              </p:ext>
            </p:extLst>
          </p:nvPr>
        </p:nvGraphicFramePr>
        <p:xfrm>
          <a:off x="323528" y="699542"/>
          <a:ext cx="8568000" cy="4317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4000">
                  <a:extLst>
                    <a:ext uri="{9D8B030D-6E8A-4147-A177-3AD203B41FA5}">
                      <a16:colId xmlns:a16="http://schemas.microsoft.com/office/drawing/2014/main" val="3175351716"/>
                    </a:ext>
                  </a:extLst>
                </a:gridCol>
                <a:gridCol w="1224000">
                  <a:extLst>
                    <a:ext uri="{9D8B030D-6E8A-4147-A177-3AD203B41FA5}">
                      <a16:colId xmlns:a16="http://schemas.microsoft.com/office/drawing/2014/main" val="2661882225"/>
                    </a:ext>
                  </a:extLst>
                </a:gridCol>
                <a:gridCol w="1224000">
                  <a:extLst>
                    <a:ext uri="{9D8B030D-6E8A-4147-A177-3AD203B41FA5}">
                      <a16:colId xmlns:a16="http://schemas.microsoft.com/office/drawing/2014/main" val="41817631"/>
                    </a:ext>
                  </a:extLst>
                </a:gridCol>
                <a:gridCol w="1224000">
                  <a:extLst>
                    <a:ext uri="{9D8B030D-6E8A-4147-A177-3AD203B41FA5}">
                      <a16:colId xmlns:a16="http://schemas.microsoft.com/office/drawing/2014/main" val="3078841227"/>
                    </a:ext>
                  </a:extLst>
                </a:gridCol>
                <a:gridCol w="1224000">
                  <a:extLst>
                    <a:ext uri="{9D8B030D-6E8A-4147-A177-3AD203B41FA5}">
                      <a16:colId xmlns:a16="http://schemas.microsoft.com/office/drawing/2014/main" val="2086797697"/>
                    </a:ext>
                  </a:extLst>
                </a:gridCol>
                <a:gridCol w="1224000">
                  <a:extLst>
                    <a:ext uri="{9D8B030D-6E8A-4147-A177-3AD203B41FA5}">
                      <a16:colId xmlns:a16="http://schemas.microsoft.com/office/drawing/2014/main" val="1974107656"/>
                    </a:ext>
                  </a:extLst>
                </a:gridCol>
                <a:gridCol w="1224000">
                  <a:extLst>
                    <a:ext uri="{9D8B030D-6E8A-4147-A177-3AD203B41FA5}">
                      <a16:colId xmlns:a16="http://schemas.microsoft.com/office/drawing/2014/main" val="311038343"/>
                    </a:ext>
                  </a:extLst>
                </a:gridCol>
              </a:tblGrid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fi-FI" sz="8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Tavoite /</a:t>
                      </a:r>
                      <a:r>
                        <a:rPr lang="fi-FI" sz="800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linjaus</a:t>
                      </a:r>
                      <a:endParaRPr lang="fi-FI" sz="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Viitekehys</a:t>
                      </a:r>
                      <a:endParaRPr lang="fi-FI" sz="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4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Linjaus</a:t>
                      </a:r>
                      <a:endParaRPr lang="fi-FI" sz="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4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Suositus</a:t>
                      </a:r>
                      <a:endParaRPr lang="fi-FI" sz="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4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Eritelmä</a:t>
                      </a:r>
                      <a:endParaRPr lang="fi-FI" sz="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4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Muu, mikä</a:t>
                      </a:r>
                      <a:endParaRPr lang="fi-FI" sz="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4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Asiakas</a:t>
                      </a:r>
                      <a:r>
                        <a:rPr lang="fi-FI" sz="800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/ käyttäjä</a:t>
                      </a:r>
                      <a:endParaRPr lang="fi-FI" sz="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0474233"/>
                  </a:ext>
                </a:extLst>
              </a:tr>
              <a:tr h="252000">
                <a:tc rowSpan="3">
                  <a:txBody>
                    <a:bodyPr/>
                    <a:lstStyle/>
                    <a:p>
                      <a:pPr algn="l"/>
                      <a:r>
                        <a:rPr lang="fi-FI" sz="800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&lt; TAVOITE &gt;</a:t>
                      </a:r>
                      <a:endParaRPr lang="fi-FI" sz="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i-FI" sz="8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Tietohallintomalli</a:t>
                      </a:r>
                      <a:endParaRPr lang="fi-FI" sz="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i-FI" sz="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i-FI" sz="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i-FI" sz="80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i-FI" sz="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i-FI" sz="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9218065"/>
                  </a:ext>
                </a:extLst>
              </a:tr>
              <a:tr h="252000">
                <a:tc vMerge="1">
                  <a:txBody>
                    <a:bodyPr/>
                    <a:lstStyle/>
                    <a:p>
                      <a:pPr algn="l"/>
                      <a:endParaRPr lang="fi-FI" sz="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i-FI" sz="8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Kokonaisarkkitehtuuri</a:t>
                      </a:r>
                      <a:endParaRPr lang="fi-FI" sz="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i-FI" sz="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i-FI" sz="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i-FI" sz="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i-FI" sz="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i-FI" sz="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0403635"/>
                  </a:ext>
                </a:extLst>
              </a:tr>
              <a:tr h="252000">
                <a:tc vMerge="1">
                  <a:txBody>
                    <a:bodyPr/>
                    <a:lstStyle/>
                    <a:p>
                      <a:pPr algn="l"/>
                      <a:endParaRPr lang="fi-FI" sz="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i-FI" sz="8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Portfolio-/kehittämissalkun</a:t>
                      </a:r>
                      <a:r>
                        <a:rPr lang="fi-FI" sz="800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hallinta</a:t>
                      </a:r>
                      <a:endParaRPr lang="fi-FI" sz="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i-FI" sz="80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i-FI" sz="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i-FI" sz="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i-FI" sz="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i-FI" sz="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0482115"/>
                  </a:ext>
                </a:extLst>
              </a:tr>
              <a:tr h="252000">
                <a:tc rowSpan="5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800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&lt; TAVOITE &gt;</a:t>
                      </a:r>
                      <a:endParaRPr lang="fi-FI" sz="800" dirty="0" smtClean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i-FI" sz="8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Hankinnat</a:t>
                      </a:r>
                      <a:endParaRPr lang="fi-FI" sz="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i-FI" sz="80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i-FI" sz="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i-FI" sz="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i-FI" sz="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i-FI" sz="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8260582"/>
                  </a:ext>
                </a:extLst>
              </a:tr>
              <a:tr h="252000">
                <a:tc vMerge="1">
                  <a:txBody>
                    <a:bodyPr/>
                    <a:lstStyle/>
                    <a:p>
                      <a:pPr algn="l"/>
                      <a:endParaRPr lang="fi-FI" sz="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i-FI" sz="8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Laadunhallinta</a:t>
                      </a:r>
                      <a:endParaRPr lang="fi-FI" sz="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i-FI" sz="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i-FI" sz="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i-FI" sz="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i-FI" sz="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i-FI" sz="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1908501"/>
                  </a:ext>
                </a:extLst>
              </a:tr>
              <a:tr h="252000">
                <a:tc vMerge="1">
                  <a:txBody>
                    <a:bodyPr/>
                    <a:lstStyle/>
                    <a:p>
                      <a:pPr algn="l"/>
                      <a:endParaRPr lang="fi-FI" sz="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i-FI" sz="8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Riskienhallinta</a:t>
                      </a:r>
                      <a:endParaRPr lang="fi-FI" sz="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i-FI" sz="80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i-FI" sz="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i-FI" sz="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i-FI" sz="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i-FI" sz="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070819"/>
                  </a:ext>
                </a:extLst>
              </a:tr>
              <a:tr h="252000">
                <a:tc vMerge="1">
                  <a:txBody>
                    <a:bodyPr/>
                    <a:lstStyle/>
                    <a:p>
                      <a:pPr algn="l"/>
                      <a:endParaRPr lang="fi-FI" sz="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i-FI" sz="8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Tietoturvallisuus</a:t>
                      </a:r>
                      <a:endParaRPr lang="fi-FI" sz="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i-FI" sz="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i-FI" sz="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i-FI" sz="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i-FI" sz="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i-FI" sz="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9814961"/>
                  </a:ext>
                </a:extLst>
              </a:tr>
              <a:tr h="252000">
                <a:tc vMerge="1">
                  <a:txBody>
                    <a:bodyPr/>
                    <a:lstStyle/>
                    <a:p>
                      <a:pPr algn="l"/>
                      <a:endParaRPr lang="fi-FI" sz="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i-FI" sz="8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Datan hallinta</a:t>
                      </a:r>
                      <a:endParaRPr lang="fi-FI" sz="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i-FI" sz="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i-FI" sz="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i-FI" sz="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i-FI" sz="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i-FI" sz="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4830509"/>
                  </a:ext>
                </a:extLst>
              </a:tr>
              <a:tr h="252000"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800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&lt; TAVOITE &gt;</a:t>
                      </a:r>
                      <a:endParaRPr lang="fi-FI" sz="800" dirty="0" smtClean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i-FI" sz="8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Ohjelmien/projektien</a:t>
                      </a:r>
                      <a:r>
                        <a:rPr lang="fi-FI" sz="800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hallinta</a:t>
                      </a:r>
                      <a:endParaRPr lang="fi-FI" sz="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F4E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i-FI" sz="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i-FI" sz="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i-FI" sz="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i-FI" sz="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i-FI" sz="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5191473"/>
                  </a:ext>
                </a:extLst>
              </a:tr>
              <a:tr h="252000">
                <a:tc vMerge="1">
                  <a:txBody>
                    <a:bodyPr/>
                    <a:lstStyle/>
                    <a:p>
                      <a:pPr algn="l"/>
                      <a:endParaRPr lang="fi-FI" sz="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i-FI" sz="8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Esiselvitys / Liiketoiminta-analyysi</a:t>
                      </a:r>
                      <a:endParaRPr lang="fi-FI" sz="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F4E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i-FI" sz="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i-FI" sz="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i-FI" sz="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i-FI" sz="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i-FI" sz="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3852622"/>
                  </a:ext>
                </a:extLst>
              </a:tr>
              <a:tr h="252000">
                <a:tc vMerge="1">
                  <a:txBody>
                    <a:bodyPr/>
                    <a:lstStyle/>
                    <a:p>
                      <a:pPr algn="l"/>
                      <a:endParaRPr lang="fi-FI" sz="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i-FI" sz="8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Muutoksen toteutus</a:t>
                      </a:r>
                      <a:endParaRPr lang="fi-FI" sz="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F4E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i-FI" sz="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i-FI" sz="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i-FI" sz="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i-FI" sz="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i-FI" sz="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3450104"/>
                  </a:ext>
                </a:extLst>
              </a:tr>
              <a:tr h="252000">
                <a:tc row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800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&lt; TAVOITE &gt;</a:t>
                      </a:r>
                      <a:endParaRPr lang="fi-FI" sz="800" dirty="0" smtClean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i-FI" sz="8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Palvelutuotannon ohjaus</a:t>
                      </a:r>
                      <a:endParaRPr lang="fi-FI" sz="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4DD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i-FI" sz="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i-FI" sz="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i-FI" sz="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i-FI" sz="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i-FI" sz="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7166228"/>
                  </a:ext>
                </a:extLst>
              </a:tr>
              <a:tr h="252000">
                <a:tc vMerge="1">
                  <a:txBody>
                    <a:bodyPr/>
                    <a:lstStyle/>
                    <a:p>
                      <a:pPr algn="l"/>
                      <a:endParaRPr lang="fi-FI" sz="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i-FI" sz="8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Palvelujen ohjaus</a:t>
                      </a:r>
                      <a:endParaRPr lang="fi-FI" sz="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4DD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i-FI" sz="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i-FI" sz="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i-FI" sz="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i-FI" sz="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i-FI" sz="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1931038"/>
                  </a:ext>
                </a:extLst>
              </a:tr>
              <a:tr h="252000">
                <a:tc vMerge="1">
                  <a:txBody>
                    <a:bodyPr/>
                    <a:lstStyle/>
                    <a:p>
                      <a:pPr algn="l"/>
                      <a:endParaRPr lang="fi-FI" sz="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i-FI" sz="8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Palvelumallit</a:t>
                      </a:r>
                      <a:endParaRPr lang="fi-FI" sz="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4DD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i-FI" sz="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i-FI" sz="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i-FI" sz="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i-FI" sz="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i-FI" sz="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2637559"/>
                  </a:ext>
                </a:extLst>
              </a:tr>
              <a:tr h="252000">
                <a:tc vMerge="1">
                  <a:txBody>
                    <a:bodyPr/>
                    <a:lstStyle/>
                    <a:p>
                      <a:pPr algn="l"/>
                      <a:endParaRPr lang="fi-FI" sz="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i-FI" sz="8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Jatkuvuuden hallinta</a:t>
                      </a:r>
                      <a:endParaRPr lang="fi-FI" sz="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4DD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i-FI" sz="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i-FI" sz="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i-FI" sz="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i-FI" sz="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i-FI" sz="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14095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89172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323528" y="108858"/>
            <a:ext cx="8462224" cy="605151"/>
          </a:xfrm>
        </p:spPr>
        <p:txBody>
          <a:bodyPr>
            <a:normAutofit/>
          </a:bodyPr>
          <a:lstStyle/>
          <a:p>
            <a:r>
              <a:rPr lang="fi-FI" dirty="0"/>
              <a:t>Suositusten/informaation </a:t>
            </a:r>
            <a:r>
              <a:rPr lang="fi-FI" dirty="0" smtClean="0"/>
              <a:t>viitekehys (vastuut)</a:t>
            </a:r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t>18</a:t>
            </a:fld>
            <a:endParaRPr lang="fi-FI"/>
          </a:p>
        </p:txBody>
      </p:sp>
      <p:graphicFrame>
        <p:nvGraphicFramePr>
          <p:cNvPr id="5" name="Taulukko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1660680"/>
              </p:ext>
            </p:extLst>
          </p:nvPr>
        </p:nvGraphicFramePr>
        <p:xfrm>
          <a:off x="468440" y="754372"/>
          <a:ext cx="8063999" cy="4151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4299">
                  <a:extLst>
                    <a:ext uri="{9D8B030D-6E8A-4147-A177-3AD203B41FA5}">
                      <a16:colId xmlns:a16="http://schemas.microsoft.com/office/drawing/2014/main" val="2661882225"/>
                    </a:ext>
                  </a:extLst>
                </a:gridCol>
                <a:gridCol w="1323940">
                  <a:extLst>
                    <a:ext uri="{9D8B030D-6E8A-4147-A177-3AD203B41FA5}">
                      <a16:colId xmlns:a16="http://schemas.microsoft.com/office/drawing/2014/main" val="41817631"/>
                    </a:ext>
                  </a:extLst>
                </a:gridCol>
                <a:gridCol w="1323940">
                  <a:extLst>
                    <a:ext uri="{9D8B030D-6E8A-4147-A177-3AD203B41FA5}">
                      <a16:colId xmlns:a16="http://schemas.microsoft.com/office/drawing/2014/main" val="3078841227"/>
                    </a:ext>
                  </a:extLst>
                </a:gridCol>
                <a:gridCol w="1323940">
                  <a:extLst>
                    <a:ext uri="{9D8B030D-6E8A-4147-A177-3AD203B41FA5}">
                      <a16:colId xmlns:a16="http://schemas.microsoft.com/office/drawing/2014/main" val="2086797697"/>
                    </a:ext>
                  </a:extLst>
                </a:gridCol>
                <a:gridCol w="1323940">
                  <a:extLst>
                    <a:ext uri="{9D8B030D-6E8A-4147-A177-3AD203B41FA5}">
                      <a16:colId xmlns:a16="http://schemas.microsoft.com/office/drawing/2014/main" val="1974107656"/>
                    </a:ext>
                  </a:extLst>
                </a:gridCol>
                <a:gridCol w="1323940">
                  <a:extLst>
                    <a:ext uri="{9D8B030D-6E8A-4147-A177-3AD203B41FA5}">
                      <a16:colId xmlns:a16="http://schemas.microsoft.com/office/drawing/2014/main" val="911282414"/>
                    </a:ext>
                  </a:extLst>
                </a:gridCol>
              </a:tblGrid>
              <a:tr h="288000">
                <a:tc>
                  <a:txBody>
                    <a:bodyPr/>
                    <a:lstStyle/>
                    <a:p>
                      <a:r>
                        <a:rPr lang="fi-FI" sz="8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Viitekehys</a:t>
                      </a:r>
                      <a:endParaRPr lang="fi-FI" sz="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4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Ohjaus</a:t>
                      </a:r>
                      <a:endParaRPr lang="fi-FI" sz="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Valmistelu</a:t>
                      </a:r>
                      <a:endParaRPr lang="fi-FI" sz="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Julkaisu</a:t>
                      </a:r>
                      <a:endParaRPr lang="fi-FI" sz="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Käytön tuki</a:t>
                      </a:r>
                      <a:endParaRPr lang="fi-FI" sz="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8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Asiakas</a:t>
                      </a:r>
                      <a:r>
                        <a:rPr lang="fi-FI" sz="800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/ käyttäjä</a:t>
                      </a:r>
                      <a:endParaRPr lang="fi-FI" sz="800" dirty="0" smtClean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0474233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l"/>
                      <a:r>
                        <a:rPr lang="fi-FI" sz="8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Tietohallintomalli</a:t>
                      </a:r>
                      <a:endParaRPr lang="fi-FI" sz="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i-FI" sz="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i-FI" sz="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i-FI" sz="80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i-FI" sz="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i-FI" sz="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9218065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l"/>
                      <a:r>
                        <a:rPr lang="fi-FI" sz="8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Kokonaisarkkitehtuuri</a:t>
                      </a:r>
                      <a:endParaRPr lang="fi-FI" sz="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i-FI" sz="80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i-FI" sz="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i-FI" sz="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i-FI" sz="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i-FI" sz="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0403635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l"/>
                      <a:r>
                        <a:rPr lang="fi-FI" sz="8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Portfolio-/kehittämissalkun</a:t>
                      </a:r>
                      <a:r>
                        <a:rPr lang="fi-FI" sz="800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hallinta</a:t>
                      </a:r>
                      <a:endParaRPr lang="fi-FI" sz="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i-FI" sz="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i-FI" sz="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i-FI" sz="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i-FI" sz="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i-FI" sz="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0482115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l"/>
                      <a:r>
                        <a:rPr lang="fi-FI" sz="8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Hankinnat</a:t>
                      </a:r>
                      <a:endParaRPr lang="fi-FI" sz="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i-FI" sz="80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i-FI" sz="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i-FI" sz="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i-FI" sz="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i-FI" sz="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8260582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l"/>
                      <a:r>
                        <a:rPr lang="fi-FI" sz="8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Laadunhallinta</a:t>
                      </a:r>
                      <a:endParaRPr lang="fi-FI" sz="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i-FI" sz="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i-FI" sz="80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i-FI" sz="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i-FI" sz="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i-FI" sz="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1908501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l"/>
                      <a:r>
                        <a:rPr lang="fi-FI" sz="8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Riskienhallinta</a:t>
                      </a:r>
                      <a:endParaRPr lang="fi-FI" sz="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i-FI" sz="80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i-FI" sz="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i-FI" sz="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i-FI" sz="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i-FI" sz="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070819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l"/>
                      <a:r>
                        <a:rPr lang="fi-FI" sz="8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Tietoturvallisuus</a:t>
                      </a:r>
                      <a:endParaRPr lang="fi-FI" sz="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i-FI" sz="80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i-FI" sz="80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i-FI" sz="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i-FI" sz="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i-FI" sz="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9814961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l"/>
                      <a:r>
                        <a:rPr lang="fi-FI" sz="8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Datan hallinta</a:t>
                      </a:r>
                      <a:endParaRPr lang="fi-FI" sz="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i-FI" sz="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i-FI" sz="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i-FI" sz="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i-FI" sz="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i-FI" sz="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4830509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l"/>
                      <a:r>
                        <a:rPr lang="fi-FI" sz="8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Ohjelmien/projektien</a:t>
                      </a:r>
                      <a:r>
                        <a:rPr lang="fi-FI" sz="800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hallinta</a:t>
                      </a:r>
                      <a:endParaRPr lang="fi-FI" sz="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F4E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i-FI" sz="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i-FI" sz="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i-FI" sz="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i-FI" sz="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i-FI" sz="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5191473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l"/>
                      <a:r>
                        <a:rPr lang="fi-FI" sz="8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Esiselvitys / Liiketoiminta-analyysi</a:t>
                      </a:r>
                      <a:endParaRPr lang="fi-FI" sz="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F4E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i-FI" sz="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i-FI" sz="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i-FI" sz="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i-FI" sz="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i-FI" sz="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3852622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l"/>
                      <a:r>
                        <a:rPr lang="fi-FI" sz="8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Muutoksen toteutus</a:t>
                      </a:r>
                      <a:endParaRPr lang="fi-FI" sz="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F4E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i-FI" sz="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i-FI" sz="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i-FI" sz="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i-FI" sz="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i-FI" sz="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3450104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l"/>
                      <a:r>
                        <a:rPr lang="fi-FI" sz="8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Palvelutuotannon ohjaus</a:t>
                      </a:r>
                      <a:endParaRPr lang="fi-FI" sz="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4DD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i-FI" sz="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i-FI" sz="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i-FI" sz="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i-FI" sz="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i-FI" sz="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7166228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l"/>
                      <a:r>
                        <a:rPr lang="fi-FI" sz="8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Palvelujen ohjaus</a:t>
                      </a:r>
                      <a:endParaRPr lang="fi-FI" sz="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4DD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i-FI" sz="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i-FI" sz="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i-FI" sz="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i-FI" sz="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i-FI" sz="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1931038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l"/>
                      <a:r>
                        <a:rPr lang="fi-FI" sz="8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Palvelumallit</a:t>
                      </a:r>
                      <a:endParaRPr lang="fi-FI" sz="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4DD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i-FI" sz="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i-FI" sz="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i-FI" sz="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i-FI" sz="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i-FI" sz="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2637559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l"/>
                      <a:r>
                        <a:rPr lang="fi-FI" sz="8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Jatkuvuuden hallinta</a:t>
                      </a:r>
                      <a:endParaRPr lang="fi-FI" sz="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4DD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i-FI" sz="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i-FI" sz="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i-FI" sz="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i-FI" sz="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i-FI" sz="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14095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30991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51520" y="108859"/>
            <a:ext cx="8244472" cy="662692"/>
          </a:xfrm>
        </p:spPr>
        <p:txBody>
          <a:bodyPr>
            <a:normAutofit/>
          </a:bodyPr>
          <a:lstStyle/>
          <a:p>
            <a:r>
              <a:rPr lang="fi-FI" sz="2400" dirty="0" smtClean="0"/>
              <a:t>Tavoitteita tukeva informaatio</a:t>
            </a:r>
            <a:endParaRPr lang="fi-FI" sz="2400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t>19</a:t>
            </a:fld>
            <a:endParaRPr lang="fi-FI"/>
          </a:p>
        </p:txBody>
      </p:sp>
      <p:graphicFrame>
        <p:nvGraphicFramePr>
          <p:cNvPr id="5" name="Taulukko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0798632"/>
              </p:ext>
            </p:extLst>
          </p:nvPr>
        </p:nvGraphicFramePr>
        <p:xfrm>
          <a:off x="179512" y="833142"/>
          <a:ext cx="8548492" cy="3826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5984">
                  <a:extLst>
                    <a:ext uri="{9D8B030D-6E8A-4147-A177-3AD203B41FA5}">
                      <a16:colId xmlns:a16="http://schemas.microsoft.com/office/drawing/2014/main" val="571661978"/>
                    </a:ext>
                  </a:extLst>
                </a:gridCol>
                <a:gridCol w="1245984">
                  <a:extLst>
                    <a:ext uri="{9D8B030D-6E8A-4147-A177-3AD203B41FA5}">
                      <a16:colId xmlns:a16="http://schemas.microsoft.com/office/drawing/2014/main" val="4125432358"/>
                    </a:ext>
                  </a:extLst>
                </a:gridCol>
                <a:gridCol w="1245984">
                  <a:extLst>
                    <a:ext uri="{9D8B030D-6E8A-4147-A177-3AD203B41FA5}">
                      <a16:colId xmlns:a16="http://schemas.microsoft.com/office/drawing/2014/main" val="827868769"/>
                    </a:ext>
                  </a:extLst>
                </a:gridCol>
                <a:gridCol w="962108">
                  <a:extLst>
                    <a:ext uri="{9D8B030D-6E8A-4147-A177-3AD203B41FA5}">
                      <a16:colId xmlns:a16="http://schemas.microsoft.com/office/drawing/2014/main" val="2089780929"/>
                    </a:ext>
                  </a:extLst>
                </a:gridCol>
                <a:gridCol w="962108">
                  <a:extLst>
                    <a:ext uri="{9D8B030D-6E8A-4147-A177-3AD203B41FA5}">
                      <a16:colId xmlns:a16="http://schemas.microsoft.com/office/drawing/2014/main" val="3645059320"/>
                    </a:ext>
                  </a:extLst>
                </a:gridCol>
                <a:gridCol w="962108">
                  <a:extLst>
                    <a:ext uri="{9D8B030D-6E8A-4147-A177-3AD203B41FA5}">
                      <a16:colId xmlns:a16="http://schemas.microsoft.com/office/drawing/2014/main" val="2419532036"/>
                    </a:ext>
                  </a:extLst>
                </a:gridCol>
                <a:gridCol w="962108">
                  <a:extLst>
                    <a:ext uri="{9D8B030D-6E8A-4147-A177-3AD203B41FA5}">
                      <a16:colId xmlns:a16="http://schemas.microsoft.com/office/drawing/2014/main" val="659189437"/>
                    </a:ext>
                  </a:extLst>
                </a:gridCol>
                <a:gridCol w="962108">
                  <a:extLst>
                    <a:ext uri="{9D8B030D-6E8A-4147-A177-3AD203B41FA5}">
                      <a16:colId xmlns:a16="http://schemas.microsoft.com/office/drawing/2014/main" val="143592304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i-FI" sz="700" b="1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Perusta</a:t>
                      </a:r>
                      <a:endParaRPr lang="fi-FI" sz="7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700" b="1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Tavoite</a:t>
                      </a:r>
                      <a:endParaRPr lang="fi-FI" sz="7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700" b="1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Linjaus</a:t>
                      </a:r>
                      <a:endParaRPr lang="fi-FI" sz="7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700" b="1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Viitekehys</a:t>
                      </a:r>
                      <a:endParaRPr lang="fi-FI" sz="7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700" b="1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Linjaus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700" b="1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Hyvä</a:t>
                      </a:r>
                      <a:r>
                        <a:rPr lang="fi-FI" sz="700" b="1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käytäntö</a:t>
                      </a:r>
                      <a:endParaRPr lang="fi-FI" sz="700" b="1" dirty="0" smtClean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700" b="1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Määritys</a:t>
                      </a:r>
                      <a:r>
                        <a:rPr lang="fi-FI" sz="700" b="1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/ eritelmä</a:t>
                      </a:r>
                      <a:endParaRPr lang="fi-FI" sz="7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700" b="1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Asiakas</a:t>
                      </a:r>
                      <a:r>
                        <a:rPr lang="fi-FI" sz="700" b="1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/ Soveltaja</a:t>
                      </a:r>
                      <a:endParaRPr lang="fi-FI" sz="7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8300134"/>
                  </a:ext>
                </a:extLst>
              </a:tr>
              <a:tr h="216000">
                <a:tc row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700" b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Hallitusohjelma:</a:t>
                      </a:r>
                      <a:r>
                        <a:rPr lang="fi-FI" sz="700" b="0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kestävän talouden Suomi</a:t>
                      </a:r>
                      <a:endParaRPr lang="fi-FI" sz="700" b="0" dirty="0" smtClean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  <a:p>
                      <a:pPr algn="l"/>
                      <a:endParaRPr lang="fi-FI" sz="7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700" b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Suomi tunnetaan edelläkävijänä, jossa </a:t>
                      </a:r>
                      <a:r>
                        <a:rPr lang="fi-FI" sz="700" b="0" dirty="0" err="1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digitalisaation</a:t>
                      </a:r>
                      <a:r>
                        <a:rPr lang="fi-FI" sz="700" b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ja teknologisen kehityksen luomia mahdollisuuksia kehitetään ja otetaan käyttöön yli hallinto- ja toimialarajojen.</a:t>
                      </a:r>
                    </a:p>
                  </a:txBody>
                  <a:tcPr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l"/>
                      <a:r>
                        <a:rPr lang="fi-FI" sz="700" b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Turvataan yksilölle mahdollisuudet hallita omia julkisissa palveluissa olevia tietojaan omadata-</a:t>
                      </a:r>
                    </a:p>
                    <a:p>
                      <a:pPr algn="l"/>
                      <a:r>
                        <a:rPr lang="fi-FI" sz="700" b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periaatteen mukaisesti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fi-FI" sz="700" b="0" dirty="0" smtClean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700" b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Tavoitteet</a:t>
                      </a:r>
                      <a:endParaRPr lang="fi-FI" sz="7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i-FI" sz="7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i-FI" sz="7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i-FI" sz="7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i-FI" sz="7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1988227"/>
                  </a:ext>
                </a:extLst>
              </a:tr>
              <a:tr h="216000">
                <a:tc v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700" b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Toimenpiteet</a:t>
                      </a:r>
                      <a:endParaRPr lang="fi-FI" sz="7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i-FI" sz="7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i-FI" sz="7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i-FI" sz="7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i-FI" sz="7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8403857"/>
                  </a:ext>
                </a:extLst>
              </a:tr>
              <a:tr h="216000">
                <a:tc v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700" b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Kehittäminen</a:t>
                      </a:r>
                      <a:endParaRPr lang="fi-FI" sz="7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i-FI" sz="7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i-FI" sz="7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i-FI" sz="7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i-FI" sz="7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0144530"/>
                  </a:ext>
                </a:extLst>
              </a:tr>
              <a:tr h="216000">
                <a:tc v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700" b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Tuotanto</a:t>
                      </a:r>
                      <a:endParaRPr lang="fi-FI" sz="7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4DD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i-FI" sz="7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i-FI" sz="7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i-FI" sz="7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i-FI" sz="7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6557200"/>
                  </a:ext>
                </a:extLst>
              </a:tr>
              <a:tr h="216000">
                <a:tc rowSpan="4">
                  <a:txBody>
                    <a:bodyPr/>
                    <a:lstStyle/>
                    <a:p>
                      <a:pPr algn="l"/>
                      <a:r>
                        <a:rPr lang="fi-FI" sz="700" b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Yhteiskunnan turvallisuusstrategia (2.11.2017)</a:t>
                      </a:r>
                      <a:endParaRPr lang="fi-FI" sz="7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l"/>
                      <a:r>
                        <a:rPr lang="fi-FI" sz="700" b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Varautumisen kansallisten periaatteiden yhtenäistäminen</a:t>
                      </a:r>
                    </a:p>
                  </a:txBody>
                  <a:tcPr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l"/>
                      <a:r>
                        <a:rPr lang="fi-FI" sz="700" b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Varautuminen suunnitellaan kokonaisturvallisuuden </a:t>
                      </a:r>
                      <a:r>
                        <a:rPr lang="fi-FI" sz="700" b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viitekehyksessä</a:t>
                      </a:r>
                    </a:p>
                    <a:p>
                      <a:pPr algn="l"/>
                      <a:endParaRPr lang="fi-FI" sz="700" b="0" dirty="0" smtClean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  <a:p>
                      <a:pPr algn="l"/>
                      <a:endParaRPr lang="fi-FI" sz="700" b="0" dirty="0" smtClean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  <a:p>
                      <a:pPr algn="l"/>
                      <a:endParaRPr lang="fi-FI" sz="700" b="0" dirty="0" smtClean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  <a:p>
                      <a:pPr algn="l"/>
                      <a:endParaRPr lang="fi-FI" sz="700" b="0" dirty="0" smtClean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700" b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Tavoitteet</a:t>
                      </a:r>
                      <a:endParaRPr lang="fi-FI" sz="7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i-FI" sz="7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i-FI" sz="7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i-FI" sz="7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i-FI" sz="7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7476703"/>
                  </a:ext>
                </a:extLst>
              </a:tr>
              <a:tr h="216000">
                <a:tc v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700" b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Toimenpiteet</a:t>
                      </a:r>
                      <a:endParaRPr lang="fi-FI" sz="7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i-FI" sz="7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i-FI" sz="7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i-FI" sz="7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i-FI" sz="7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9463203"/>
                  </a:ext>
                </a:extLst>
              </a:tr>
              <a:tr h="216000">
                <a:tc v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700" b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Kehittäminen</a:t>
                      </a:r>
                      <a:endParaRPr lang="fi-FI" sz="7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i-FI" sz="7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i-FI" sz="7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i-FI" sz="7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i-FI" sz="7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6271816"/>
                  </a:ext>
                </a:extLst>
              </a:tr>
              <a:tr h="216000">
                <a:tc v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700" b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Tuotanto</a:t>
                      </a:r>
                      <a:endParaRPr lang="fi-FI" sz="7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4DD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i-FI" sz="7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i-FI" sz="7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i-FI" sz="7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i-FI" sz="7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1840785"/>
                  </a:ext>
                </a:extLst>
              </a:tr>
              <a:tr h="216000">
                <a:tc rowSpan="4">
                  <a:txBody>
                    <a:bodyPr/>
                    <a:lstStyle/>
                    <a:p>
                      <a:pPr algn="l"/>
                      <a:r>
                        <a:rPr lang="fi-FI" sz="700" b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Budjettitalouden linjaukset julkisen hallinnon ICT-toiminnan kehittäminen </a:t>
                      </a:r>
                    </a:p>
                    <a:p>
                      <a:pPr algn="l"/>
                      <a:endParaRPr lang="fi-FI" sz="700" b="0" dirty="0" smtClean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  <a:p>
                      <a:pPr algn="l"/>
                      <a:endParaRPr lang="fi-FI" sz="700" b="0" dirty="0" smtClean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  <a:p>
                      <a:pPr algn="l"/>
                      <a:endParaRPr lang="fi-FI" sz="700" b="0" dirty="0" smtClean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  <a:p>
                      <a:pPr algn="l"/>
                      <a:endParaRPr lang="fi-FI" sz="7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l"/>
                      <a:r>
                        <a:rPr lang="fi-FI" sz="700" b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Laadukkaat, luotettavat ja saavutettavat digitaaliset palvelut turvataan jokaiselle</a:t>
                      </a:r>
                      <a:endParaRPr lang="fi-FI" sz="700" b="0" dirty="0" smtClean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l"/>
                      <a:r>
                        <a:rPr lang="fi-FI" sz="700" b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Kehitystyössä edistetään tekoälynhyödyntämistä ja muiden uusien teknologioiden mahdollisuuksia ja vaikutuksia julkisten palveluiden tuotantoon</a:t>
                      </a:r>
                      <a:endParaRPr lang="fi-FI" sz="700" b="0" dirty="0" smtClean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700" b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Tavoitteet</a:t>
                      </a:r>
                      <a:endParaRPr lang="fi-FI" sz="7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i-FI" sz="7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i-FI" sz="7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i-FI" sz="7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i-FI" sz="7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6764690"/>
                  </a:ext>
                </a:extLst>
              </a:tr>
              <a:tr h="216000">
                <a:tc v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700" b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Toimenpiteet</a:t>
                      </a:r>
                      <a:endParaRPr lang="fi-FI" sz="7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i-FI" sz="7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i-FI" sz="7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i-FI" sz="7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i-FI" sz="7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174068"/>
                  </a:ext>
                </a:extLst>
              </a:tr>
              <a:tr h="216000">
                <a:tc v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700" b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Kehittäminen</a:t>
                      </a:r>
                      <a:endParaRPr lang="fi-FI" sz="7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i-FI" sz="7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i-FI" sz="7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i-FI" sz="7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i-FI" sz="7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5863625"/>
                  </a:ext>
                </a:extLst>
              </a:tr>
              <a:tr h="216000">
                <a:tc v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700" b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Tuotanto</a:t>
                      </a:r>
                      <a:endParaRPr lang="fi-FI" sz="7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4DD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i-FI" sz="7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i-FI" sz="7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i-FI" sz="7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i-FI" sz="7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612964"/>
                  </a:ext>
                </a:extLst>
              </a:tr>
              <a:tr h="216000">
                <a:tc rowSpan="4">
                  <a:txBody>
                    <a:bodyPr/>
                    <a:lstStyle/>
                    <a:p>
                      <a:pPr algn="l"/>
                      <a:r>
                        <a:rPr lang="fi-FI" sz="700" b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Laki </a:t>
                      </a:r>
                    </a:p>
                    <a:p>
                      <a:pPr algn="l"/>
                      <a:r>
                        <a:rPr lang="fi-FI" sz="700" b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digitaalisten palvelujen tarjoamisesta (306/2019) 4.1 §</a:t>
                      </a:r>
                    </a:p>
                    <a:p>
                      <a:pPr algn="l"/>
                      <a:endParaRPr lang="fi-FI" sz="7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l"/>
                      <a:r>
                        <a:rPr lang="fi-FI" sz="700" b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Tavoitteena edistää digitaalisten palvelujen saatavuutta, laatua, tietoturvallisuutta sekä sisällön saavutettavuutta …</a:t>
                      </a:r>
                    </a:p>
                    <a:p>
                      <a:pPr algn="l"/>
                      <a:endParaRPr lang="fi-FI" sz="700" b="0" dirty="0" smtClean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l"/>
                      <a:r>
                        <a:rPr lang="fi-FI" sz="700" b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Viranomaisen on suunniteltava ja ylläpidettävä digitaaliset palvelunsa siten, että niiden tietoturvallisuus, tietosuoja, löydettävyys ja helppokäyttöisyys on varmistettu. </a:t>
                      </a:r>
                      <a:endParaRPr lang="fi-FI" sz="700" b="0" dirty="0" smtClean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700" b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Tavoitteet</a:t>
                      </a:r>
                      <a:endParaRPr lang="fi-FI" sz="7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i-FI" sz="7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i-FI" sz="7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i-FI" sz="7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i-FI" sz="7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4018106"/>
                  </a:ext>
                </a:extLst>
              </a:tr>
              <a:tr h="216000">
                <a:tc v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700" b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Toimenpiteet</a:t>
                      </a:r>
                      <a:endParaRPr lang="fi-FI" sz="7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i-FI" sz="7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i-FI" sz="7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i-FI" sz="7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i-FI" sz="7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7678661"/>
                  </a:ext>
                </a:extLst>
              </a:tr>
              <a:tr h="216000">
                <a:tc v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700" b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Kehittäminen</a:t>
                      </a:r>
                      <a:endParaRPr lang="fi-FI" sz="7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i-FI" sz="7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i-FI" sz="7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i-FI" sz="7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i-FI" sz="7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778919"/>
                  </a:ext>
                </a:extLst>
              </a:tr>
              <a:tr h="216000">
                <a:tc v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700" b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Tuotanto</a:t>
                      </a:r>
                      <a:endParaRPr lang="fi-FI" sz="7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4DD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i-FI" sz="7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i-FI" sz="7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i-FI" sz="7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i-FI" sz="7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11034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86005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B-ryhmä 5.11.2019 klo 13.00 – 14.30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03992" y="1075590"/>
            <a:ext cx="7380376" cy="3584392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fi-FI" dirty="0" smtClean="0"/>
              <a:t>Edellisen kokouksen muistelu</a:t>
            </a:r>
          </a:p>
          <a:p>
            <a:pPr lvl="1"/>
            <a:r>
              <a:rPr lang="fi-FI" dirty="0" smtClean="0"/>
              <a:t>Toimialat, viitekehys, kokouksen kirjaukset</a:t>
            </a:r>
          </a:p>
          <a:p>
            <a:pPr marL="457200" indent="-457200">
              <a:buFont typeface="+mj-lt"/>
              <a:buAutoNum type="arabicPeriod"/>
            </a:pPr>
            <a:r>
              <a:rPr lang="fi-FI" dirty="0" smtClean="0"/>
              <a:t>Kotitehtävien läpikäynti</a:t>
            </a:r>
          </a:p>
          <a:p>
            <a:pPr marL="457200" indent="-457200">
              <a:buFont typeface="+mj-lt"/>
              <a:buAutoNum type="arabicPeriod"/>
            </a:pPr>
            <a:r>
              <a:rPr lang="fi-FI" dirty="0" smtClean="0"/>
              <a:t>Ehdotuksen käsittely nykyisten JHS-suositusten jatkosta</a:t>
            </a:r>
          </a:p>
          <a:p>
            <a:pPr marL="457200" indent="-457200">
              <a:buFont typeface="+mj-lt"/>
              <a:buAutoNum type="arabicPeriod"/>
            </a:pPr>
            <a:r>
              <a:rPr lang="fi-FI" dirty="0" smtClean="0"/>
              <a:t>Tulevaisuudessa tuotettava informaatio ja informaation tuottamiseen sisältyvät vastuut</a:t>
            </a:r>
          </a:p>
          <a:p>
            <a:pPr marL="457200" indent="-457200">
              <a:buFont typeface="+mj-lt"/>
              <a:buAutoNum type="arabicPeriod"/>
            </a:pPr>
            <a:r>
              <a:rPr lang="fi-FI" dirty="0" smtClean="0"/>
              <a:t>Muut asiat:</a:t>
            </a:r>
          </a:p>
          <a:p>
            <a:pPr lvl="1"/>
            <a:r>
              <a:rPr lang="fi-FI" dirty="0" smtClean="0"/>
              <a:t>Työryhmän tuotos / tuotokset (luonnostelma)</a:t>
            </a:r>
          </a:p>
          <a:p>
            <a:pPr marL="457200" indent="-457200">
              <a:buFont typeface="+mj-lt"/>
              <a:buAutoNum type="arabicPeriod"/>
            </a:pPr>
            <a:r>
              <a:rPr lang="fi-FI" dirty="0" smtClean="0"/>
              <a:t>Jatkovalmistelu ja kotitehtävä</a:t>
            </a: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t>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97779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smtClean="0"/>
              <a:t>5. Muut asiat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947595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7784" y="97701"/>
            <a:ext cx="8858712" cy="889873"/>
          </a:xfrm>
        </p:spPr>
        <p:txBody>
          <a:bodyPr>
            <a:normAutofit/>
          </a:bodyPr>
          <a:lstStyle/>
          <a:p>
            <a:r>
              <a:rPr lang="fi-FI" sz="2400" dirty="0" smtClean="0"/>
              <a:t>Työryhmän tuotos / tuotokset</a:t>
            </a:r>
            <a:endParaRPr lang="fi-FI" sz="2400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t>21</a:t>
            </a:fld>
            <a:endParaRPr lang="fi-FI"/>
          </a:p>
        </p:txBody>
      </p:sp>
      <p:grpSp>
        <p:nvGrpSpPr>
          <p:cNvPr id="7" name="Ryhmä 6"/>
          <p:cNvGrpSpPr/>
          <p:nvPr/>
        </p:nvGrpSpPr>
        <p:grpSpPr>
          <a:xfrm>
            <a:off x="1115616" y="2205300"/>
            <a:ext cx="6552728" cy="648000"/>
            <a:chOff x="971600" y="1203598"/>
            <a:chExt cx="6552728" cy="648000"/>
          </a:xfrm>
        </p:grpSpPr>
        <p:sp>
          <p:nvSpPr>
            <p:cNvPr id="5" name="Pyöristetty suorakulmio 4"/>
            <p:cNvSpPr/>
            <p:nvPr/>
          </p:nvSpPr>
          <p:spPr>
            <a:xfrm>
              <a:off x="971600" y="1203598"/>
              <a:ext cx="6552728" cy="648000"/>
            </a:xfrm>
            <a:prstGeom prst="roundRect">
              <a:avLst>
                <a:gd name="adj" fmla="val 10853"/>
              </a:avLst>
            </a:pr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04400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r>
                <a:rPr lang="fi-FI" sz="1400" b="1" dirty="0" smtClean="0">
                  <a:solidFill>
                    <a:schemeClr val="tx1"/>
                  </a:solidFill>
                </a:rPr>
                <a:t>Suositukset jatkossa</a:t>
              </a:r>
            </a:p>
            <a:p>
              <a:pPr marL="180975" indent="-180975">
                <a:buFont typeface="Arial" panose="020B0604020202020204" pitchFamily="34" charset="0"/>
                <a:buChar char="•"/>
              </a:pPr>
              <a:r>
                <a:rPr lang="fi-FI" sz="900" dirty="0" smtClean="0">
                  <a:solidFill>
                    <a:schemeClr val="tx1"/>
                  </a:solidFill>
                </a:rPr>
                <a:t>Tavoitteiden toteuttamista tukevat suositukset (mitä)</a:t>
              </a:r>
            </a:p>
            <a:p>
              <a:pPr marL="180975" indent="-180975">
                <a:buFont typeface="Arial" panose="020B0604020202020204" pitchFamily="34" charset="0"/>
                <a:buChar char="•"/>
              </a:pPr>
              <a:r>
                <a:rPr lang="fi-FI" sz="900" dirty="0" smtClean="0">
                  <a:solidFill>
                    <a:schemeClr val="tx1"/>
                  </a:solidFill>
                </a:rPr>
                <a:t>Toimintamenettelyjä- ja tapoja tukevat suositukset (miten)</a:t>
              </a:r>
            </a:p>
            <a:p>
              <a:pPr marL="180975" indent="-180975">
                <a:buFont typeface="Arial" panose="020B0604020202020204" pitchFamily="34" charset="0"/>
                <a:buChar char="•"/>
              </a:pPr>
              <a:r>
                <a:rPr lang="fi-FI" sz="900" dirty="0" smtClean="0">
                  <a:solidFill>
                    <a:schemeClr val="tx1"/>
                  </a:solidFill>
                </a:rPr>
                <a:t>Suositeltava määrittely tai eritelmä vaatimuksista (millä)</a:t>
              </a:r>
              <a:endParaRPr lang="fi-FI" sz="900" dirty="0">
                <a:solidFill>
                  <a:schemeClr val="tx1"/>
                </a:solidFill>
              </a:endParaRPr>
            </a:p>
          </p:txBody>
        </p:sp>
        <p:sp>
          <p:nvSpPr>
            <p:cNvPr id="6" name="Ellipsi 5"/>
            <p:cNvSpPr/>
            <p:nvPr/>
          </p:nvSpPr>
          <p:spPr>
            <a:xfrm>
              <a:off x="1043608" y="1275494"/>
              <a:ext cx="504000" cy="504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fi-FI" sz="2600" b="1" dirty="0" smtClean="0">
                  <a:solidFill>
                    <a:schemeClr val="tx1"/>
                  </a:solidFill>
                </a:rPr>
                <a:t>3</a:t>
              </a:r>
              <a:endParaRPr lang="fi-FI" sz="2600" b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8" name="Ryhmä 7"/>
          <p:cNvGrpSpPr/>
          <p:nvPr/>
        </p:nvGrpSpPr>
        <p:grpSpPr>
          <a:xfrm>
            <a:off x="1115616" y="2886171"/>
            <a:ext cx="6552728" cy="648000"/>
            <a:chOff x="971600" y="1203598"/>
            <a:chExt cx="6552728" cy="748144"/>
          </a:xfrm>
        </p:grpSpPr>
        <p:sp>
          <p:nvSpPr>
            <p:cNvPr id="9" name="Pyöristetty suorakulmio 8"/>
            <p:cNvSpPr/>
            <p:nvPr/>
          </p:nvSpPr>
          <p:spPr>
            <a:xfrm>
              <a:off x="971600" y="1203598"/>
              <a:ext cx="6552728" cy="748144"/>
            </a:xfrm>
            <a:prstGeom prst="roundRect">
              <a:avLst>
                <a:gd name="adj" fmla="val 10853"/>
              </a:avLst>
            </a:pr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04400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r>
                <a:rPr lang="fi-FI" sz="1400" b="1" dirty="0" smtClean="0">
                  <a:solidFill>
                    <a:schemeClr val="tx1"/>
                  </a:solidFill>
                </a:rPr>
                <a:t>Suositusten tuottaminen tavoitetilassa</a:t>
              </a:r>
            </a:p>
            <a:p>
              <a:pPr marL="180975" indent="-180975">
                <a:buFont typeface="Arial" panose="020B0604020202020204" pitchFamily="34" charset="0"/>
                <a:buChar char="•"/>
              </a:pPr>
              <a:r>
                <a:rPr lang="fi-FI" sz="900" dirty="0" smtClean="0">
                  <a:solidFill>
                    <a:schemeClr val="tx1"/>
                  </a:solidFill>
                </a:rPr>
                <a:t>Tiedonhallintalautakunnan valmistelemat suositukset</a:t>
              </a:r>
            </a:p>
            <a:p>
              <a:pPr marL="180975" indent="-180975">
                <a:buFont typeface="Arial" panose="020B0604020202020204" pitchFamily="34" charset="0"/>
                <a:buChar char="•"/>
              </a:pPr>
              <a:r>
                <a:rPr lang="fi-FI" sz="900" dirty="0" smtClean="0">
                  <a:solidFill>
                    <a:schemeClr val="tx1"/>
                  </a:solidFill>
                </a:rPr>
                <a:t>Julkisen hallinnon tietohallinnon yhteisten suositukset</a:t>
              </a:r>
            </a:p>
            <a:p>
              <a:pPr marL="180975" indent="-180975">
                <a:buFont typeface="Arial" panose="020B0604020202020204" pitchFamily="34" charset="0"/>
                <a:buChar char="•"/>
              </a:pPr>
              <a:r>
                <a:rPr lang="fi-FI" sz="900" dirty="0" smtClean="0">
                  <a:solidFill>
                    <a:schemeClr val="tx1"/>
                  </a:solidFill>
                </a:rPr>
                <a:t>Toimialakohtaiset suositukset</a:t>
              </a:r>
              <a:endParaRPr lang="fi-FI" sz="900" dirty="0">
                <a:solidFill>
                  <a:schemeClr val="tx1"/>
                </a:solidFill>
              </a:endParaRPr>
            </a:p>
          </p:txBody>
        </p:sp>
        <p:sp>
          <p:nvSpPr>
            <p:cNvPr id="10" name="Ellipsi 9"/>
            <p:cNvSpPr/>
            <p:nvPr/>
          </p:nvSpPr>
          <p:spPr>
            <a:xfrm>
              <a:off x="1043608" y="1286633"/>
              <a:ext cx="504000" cy="58189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fi-FI" sz="2600" b="1" dirty="0" smtClean="0">
                  <a:solidFill>
                    <a:schemeClr val="tx1"/>
                  </a:solidFill>
                </a:rPr>
                <a:t>4</a:t>
              </a:r>
              <a:endParaRPr lang="fi-FI" sz="2600" b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1" name="Ryhmä 10"/>
          <p:cNvGrpSpPr/>
          <p:nvPr/>
        </p:nvGrpSpPr>
        <p:grpSpPr>
          <a:xfrm>
            <a:off x="1115616" y="3567042"/>
            <a:ext cx="6552728" cy="648000"/>
            <a:chOff x="971600" y="1203598"/>
            <a:chExt cx="6552728" cy="648000"/>
          </a:xfrm>
        </p:grpSpPr>
        <p:sp>
          <p:nvSpPr>
            <p:cNvPr id="12" name="Pyöristetty suorakulmio 11"/>
            <p:cNvSpPr/>
            <p:nvPr/>
          </p:nvSpPr>
          <p:spPr>
            <a:xfrm>
              <a:off x="971600" y="1203598"/>
              <a:ext cx="6552728" cy="648000"/>
            </a:xfrm>
            <a:prstGeom prst="roundRect">
              <a:avLst>
                <a:gd name="adj" fmla="val 10853"/>
              </a:avLst>
            </a:pr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04400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r>
                <a:rPr lang="fi-FI" sz="1400" b="1" dirty="0" smtClean="0">
                  <a:solidFill>
                    <a:schemeClr val="tx1"/>
                  </a:solidFill>
                </a:rPr>
                <a:t>Suositusten painopisteet 2020 – 2023</a:t>
              </a:r>
            </a:p>
            <a:p>
              <a:pPr marL="180975" indent="-180975">
                <a:buFont typeface="Arial" panose="020B0604020202020204" pitchFamily="34" charset="0"/>
                <a:buChar char="•"/>
              </a:pPr>
              <a:r>
                <a:rPr lang="fi-FI" sz="900" dirty="0" smtClean="0">
                  <a:solidFill>
                    <a:schemeClr val="tx1"/>
                  </a:solidFill>
                </a:rPr>
                <a:t>Tavoitteiden ja toiminnan suunnittelua tukevat suositukset</a:t>
              </a:r>
            </a:p>
            <a:p>
              <a:pPr marL="180975" indent="-180975">
                <a:buFont typeface="Arial" panose="020B0604020202020204" pitchFamily="34" charset="0"/>
                <a:buChar char="•"/>
              </a:pPr>
              <a:r>
                <a:rPr lang="fi-FI" sz="900" dirty="0" smtClean="0">
                  <a:solidFill>
                    <a:schemeClr val="tx1"/>
                  </a:solidFill>
                </a:rPr>
                <a:t>Kehittämistoimintaa tukevat suositukset</a:t>
              </a:r>
            </a:p>
            <a:p>
              <a:pPr marL="180975" indent="-180975">
                <a:buFont typeface="Arial" panose="020B0604020202020204" pitchFamily="34" charset="0"/>
                <a:buChar char="•"/>
              </a:pPr>
              <a:r>
                <a:rPr lang="fi-FI" sz="900" dirty="0" smtClean="0">
                  <a:solidFill>
                    <a:schemeClr val="tx1"/>
                  </a:solidFill>
                </a:rPr>
                <a:t>Palvelutuotantoa tukevat suositukset</a:t>
              </a:r>
              <a:endParaRPr lang="fi-FI" sz="900" dirty="0">
                <a:solidFill>
                  <a:schemeClr val="tx1"/>
                </a:solidFill>
              </a:endParaRPr>
            </a:p>
          </p:txBody>
        </p:sp>
        <p:sp>
          <p:nvSpPr>
            <p:cNvPr id="13" name="Ellipsi 12"/>
            <p:cNvSpPr/>
            <p:nvPr/>
          </p:nvSpPr>
          <p:spPr>
            <a:xfrm>
              <a:off x="1043608" y="1275606"/>
              <a:ext cx="504000" cy="504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fi-FI" sz="2600" b="1" dirty="0">
                  <a:solidFill>
                    <a:schemeClr val="tx1"/>
                  </a:solidFill>
                </a:rPr>
                <a:t>5</a:t>
              </a:r>
            </a:p>
          </p:txBody>
        </p:sp>
      </p:grpSp>
      <p:grpSp>
        <p:nvGrpSpPr>
          <p:cNvPr id="15" name="Ryhmä 14"/>
          <p:cNvGrpSpPr/>
          <p:nvPr/>
        </p:nvGrpSpPr>
        <p:grpSpPr>
          <a:xfrm>
            <a:off x="1115616" y="843558"/>
            <a:ext cx="6552728" cy="648000"/>
            <a:chOff x="971600" y="1203598"/>
            <a:chExt cx="6552728" cy="712800"/>
          </a:xfrm>
        </p:grpSpPr>
        <p:sp>
          <p:nvSpPr>
            <p:cNvPr id="16" name="Pyöristetty suorakulmio 15"/>
            <p:cNvSpPr/>
            <p:nvPr/>
          </p:nvSpPr>
          <p:spPr>
            <a:xfrm>
              <a:off x="971600" y="1203598"/>
              <a:ext cx="6552728" cy="712800"/>
            </a:xfrm>
            <a:prstGeom prst="roundRect">
              <a:avLst>
                <a:gd name="adj" fmla="val 10853"/>
              </a:avLst>
            </a:pr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04400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r>
                <a:rPr lang="fi-FI" sz="1400" b="1" dirty="0" smtClean="0">
                  <a:solidFill>
                    <a:schemeClr val="tx1"/>
                  </a:solidFill>
                </a:rPr>
                <a:t>Suositusten tarkoitus ja kohteet</a:t>
              </a:r>
            </a:p>
            <a:p>
              <a:pPr marL="180975" indent="-180975">
                <a:buFont typeface="Arial" panose="020B0604020202020204" pitchFamily="34" charset="0"/>
                <a:buChar char="•"/>
              </a:pPr>
              <a:r>
                <a:rPr lang="fi-FI" sz="900" dirty="0" smtClean="0">
                  <a:solidFill>
                    <a:schemeClr val="tx1"/>
                  </a:solidFill>
                </a:rPr>
                <a:t>Tavoitteiden saavuttamisen edistäminen</a:t>
              </a:r>
            </a:p>
            <a:p>
              <a:pPr marL="180975" indent="-180975">
                <a:buFont typeface="Arial" panose="020B0604020202020204" pitchFamily="34" charset="0"/>
                <a:buChar char="•"/>
              </a:pPr>
              <a:r>
                <a:rPr lang="fi-FI" sz="900" dirty="0" smtClean="0">
                  <a:solidFill>
                    <a:schemeClr val="tx1"/>
                  </a:solidFill>
                </a:rPr>
                <a:t>Muiden ohjausvälineiden täydentäminen</a:t>
              </a:r>
              <a:endParaRPr lang="fi-FI" sz="900" dirty="0">
                <a:solidFill>
                  <a:schemeClr val="tx1"/>
                </a:solidFill>
              </a:endParaRPr>
            </a:p>
          </p:txBody>
        </p:sp>
        <p:sp>
          <p:nvSpPr>
            <p:cNvPr id="17" name="Ellipsi 16"/>
            <p:cNvSpPr/>
            <p:nvPr/>
          </p:nvSpPr>
          <p:spPr>
            <a:xfrm>
              <a:off x="1043608" y="1275606"/>
              <a:ext cx="504000" cy="5544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fi-FI" sz="2600" b="1" dirty="0" smtClean="0">
                  <a:solidFill>
                    <a:schemeClr val="tx1"/>
                  </a:solidFill>
                </a:rPr>
                <a:t>1</a:t>
              </a:r>
              <a:endParaRPr lang="fi-FI" sz="2600" b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8" name="Ryhmä 17"/>
          <p:cNvGrpSpPr/>
          <p:nvPr/>
        </p:nvGrpSpPr>
        <p:grpSpPr>
          <a:xfrm>
            <a:off x="1115616" y="1524429"/>
            <a:ext cx="6552728" cy="648000"/>
            <a:chOff x="971600" y="1203598"/>
            <a:chExt cx="6552728" cy="712800"/>
          </a:xfrm>
        </p:grpSpPr>
        <p:sp>
          <p:nvSpPr>
            <p:cNvPr id="19" name="Pyöristetty suorakulmio 18"/>
            <p:cNvSpPr/>
            <p:nvPr/>
          </p:nvSpPr>
          <p:spPr>
            <a:xfrm>
              <a:off x="971600" y="1203598"/>
              <a:ext cx="6552728" cy="712800"/>
            </a:xfrm>
            <a:prstGeom prst="roundRect">
              <a:avLst>
                <a:gd name="adj" fmla="val 10853"/>
              </a:avLst>
            </a:pr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04400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r>
                <a:rPr lang="fi-FI" sz="1400" b="1" dirty="0" smtClean="0">
                  <a:solidFill>
                    <a:schemeClr val="tx1"/>
                  </a:solidFill>
                </a:rPr>
                <a:t>Nykyiset suositukset ja niiden tuotantoprosessit</a:t>
              </a:r>
            </a:p>
            <a:p>
              <a:pPr marL="180975" indent="-180975">
                <a:buFont typeface="Arial" panose="020B0604020202020204" pitchFamily="34" charset="0"/>
                <a:buChar char="•"/>
              </a:pPr>
              <a:r>
                <a:rPr lang="fi-FI" sz="900" dirty="0" smtClean="0">
                  <a:solidFill>
                    <a:schemeClr val="tx1"/>
                  </a:solidFill>
                </a:rPr>
                <a:t>Tiedonhallintaa ja tieto- ja viestintäteknisten palvelujen ohjausta tukevat suositukset</a:t>
              </a:r>
            </a:p>
            <a:p>
              <a:pPr marL="180975" indent="-180975">
                <a:buFont typeface="Arial" panose="020B0604020202020204" pitchFamily="34" charset="0"/>
                <a:buChar char="•"/>
              </a:pPr>
              <a:r>
                <a:rPr lang="fi-FI" sz="900" dirty="0" smtClean="0">
                  <a:solidFill>
                    <a:schemeClr val="tx1"/>
                  </a:solidFill>
                </a:rPr>
                <a:t>Toimialakohtaiset suositukset</a:t>
              </a:r>
              <a:endParaRPr lang="fi-FI" sz="900" dirty="0">
                <a:solidFill>
                  <a:schemeClr val="tx1"/>
                </a:solidFill>
              </a:endParaRPr>
            </a:p>
          </p:txBody>
        </p:sp>
        <p:sp>
          <p:nvSpPr>
            <p:cNvPr id="20" name="Ellipsi 19"/>
            <p:cNvSpPr/>
            <p:nvPr/>
          </p:nvSpPr>
          <p:spPr>
            <a:xfrm>
              <a:off x="1043608" y="1275606"/>
              <a:ext cx="504000" cy="5544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fi-FI" sz="2600" b="1" dirty="0">
                  <a:solidFill>
                    <a:schemeClr val="tx1"/>
                  </a:solidFill>
                </a:rPr>
                <a:t>2</a:t>
              </a:r>
            </a:p>
          </p:txBody>
        </p:sp>
      </p:grpSp>
      <p:grpSp>
        <p:nvGrpSpPr>
          <p:cNvPr id="21" name="Ryhmä 20"/>
          <p:cNvGrpSpPr/>
          <p:nvPr/>
        </p:nvGrpSpPr>
        <p:grpSpPr>
          <a:xfrm>
            <a:off x="1115616" y="4247912"/>
            <a:ext cx="6552728" cy="648000"/>
            <a:chOff x="971600" y="1203598"/>
            <a:chExt cx="6552728" cy="648000"/>
          </a:xfrm>
        </p:grpSpPr>
        <p:sp>
          <p:nvSpPr>
            <p:cNvPr id="22" name="Pyöristetty suorakulmio 21"/>
            <p:cNvSpPr/>
            <p:nvPr/>
          </p:nvSpPr>
          <p:spPr>
            <a:xfrm>
              <a:off x="971600" y="1203598"/>
              <a:ext cx="6552728" cy="648000"/>
            </a:xfrm>
            <a:prstGeom prst="roundRect">
              <a:avLst>
                <a:gd name="adj" fmla="val 10853"/>
              </a:avLst>
            </a:pr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04400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r>
                <a:rPr lang="fi-FI" sz="1400" b="1" dirty="0" smtClean="0">
                  <a:solidFill>
                    <a:schemeClr val="tx1"/>
                  </a:solidFill>
                </a:rPr>
                <a:t>Suositustuotannon toimintamallin käyttöönotto</a:t>
              </a:r>
            </a:p>
            <a:p>
              <a:pPr marL="180975" indent="-180975">
                <a:buFont typeface="Arial" panose="020B0604020202020204" pitchFamily="34" charset="0"/>
                <a:buChar char="•"/>
              </a:pPr>
              <a:r>
                <a:rPr lang="fi-FI" sz="900" dirty="0" smtClean="0">
                  <a:solidFill>
                    <a:schemeClr val="tx1"/>
                  </a:solidFill>
                </a:rPr>
                <a:t>Tavoitteellisen toimintamallin perustamisen tehtävät, vastuut ja resurssitarpeet</a:t>
              </a:r>
            </a:p>
            <a:p>
              <a:pPr marL="180975" indent="-180975">
                <a:buFont typeface="Arial" panose="020B0604020202020204" pitchFamily="34" charset="0"/>
                <a:buChar char="•"/>
              </a:pPr>
              <a:r>
                <a:rPr lang="fi-FI" sz="900" dirty="0" smtClean="0">
                  <a:solidFill>
                    <a:schemeClr val="tx1"/>
                  </a:solidFill>
                </a:rPr>
                <a:t>Ehdotus nykyisten suositusjärjestelmien hallitusta siirrosta ja/tai alasajosta</a:t>
              </a:r>
            </a:p>
          </p:txBody>
        </p:sp>
        <p:sp>
          <p:nvSpPr>
            <p:cNvPr id="23" name="Ellipsi 22"/>
            <p:cNvSpPr/>
            <p:nvPr/>
          </p:nvSpPr>
          <p:spPr>
            <a:xfrm>
              <a:off x="1043608" y="1275606"/>
              <a:ext cx="504000" cy="504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fi-FI" sz="2600" b="1" dirty="0" smtClean="0">
                  <a:solidFill>
                    <a:schemeClr val="tx1"/>
                  </a:solidFill>
                </a:rPr>
                <a:t>6</a:t>
              </a:r>
              <a:endParaRPr lang="fi-FI" sz="2600" b="1" dirty="0">
                <a:solidFill>
                  <a:schemeClr val="tx1"/>
                </a:solidFill>
              </a:endParaRPr>
            </a:p>
          </p:txBody>
        </p:sp>
      </p:grpSp>
      <p:sp>
        <p:nvSpPr>
          <p:cNvPr id="25" name="Nuoli oikealle 24"/>
          <p:cNvSpPr/>
          <p:nvPr/>
        </p:nvSpPr>
        <p:spPr>
          <a:xfrm rot="5400000">
            <a:off x="5978334" y="3037544"/>
            <a:ext cx="2299900" cy="936104"/>
          </a:xfrm>
          <a:prstGeom prst="rightArrow">
            <a:avLst>
              <a:gd name="adj1" fmla="val 50000"/>
              <a:gd name="adj2" fmla="val 30691"/>
            </a:avLst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1400" b="1" dirty="0" smtClean="0">
                <a:solidFill>
                  <a:schemeClr val="tx1"/>
                </a:solidFill>
              </a:rPr>
              <a:t>Uusi toimintamalli</a:t>
            </a:r>
            <a:endParaRPr lang="fi-FI" sz="1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1213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Muut asiat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&lt; muu asia &gt;</a:t>
            </a:r>
          </a:p>
          <a:p>
            <a:r>
              <a:rPr lang="fi-FI" dirty="0"/>
              <a:t>&lt; muu asia &gt;</a:t>
            </a:r>
          </a:p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t>22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1018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smtClean="0"/>
              <a:t>6. Jatkovalmistelu ja kotitehtävä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028312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Jatkovalmistelu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Työryhmän kokous 10.12.</a:t>
            </a:r>
          </a:p>
          <a:p>
            <a:pPr lvl="1"/>
            <a:r>
              <a:rPr lang="fi-FI" dirty="0" smtClean="0"/>
              <a:t>Tuotettava informaatio</a:t>
            </a:r>
          </a:p>
          <a:p>
            <a:pPr lvl="1"/>
            <a:r>
              <a:rPr lang="fi-FI" dirty="0" smtClean="0"/>
              <a:t>Informaation tuotantoprosessi(t)</a:t>
            </a:r>
          </a:p>
          <a:p>
            <a:pPr lvl="1"/>
            <a:r>
              <a:rPr lang="fi-FI" dirty="0" smtClean="0"/>
              <a:t>Kevään 2020 työsuunnitelma</a:t>
            </a:r>
            <a:endParaRPr lang="fi-FI" dirty="0"/>
          </a:p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t>24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17336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fi-FI" dirty="0" smtClean="0"/>
              <a:t>Tommi Oikarinen</a:t>
            </a:r>
          </a:p>
          <a:p>
            <a:r>
              <a:rPr lang="fi-FI" dirty="0" smtClean="0"/>
              <a:t>Tietohallintoneuvos</a:t>
            </a:r>
          </a:p>
          <a:p>
            <a:r>
              <a:rPr lang="fi-FI" dirty="0" smtClean="0"/>
              <a:t>Puh. 0295530150</a:t>
            </a:r>
          </a:p>
          <a:p>
            <a:r>
              <a:rPr lang="fi-FI" dirty="0" smtClean="0"/>
              <a:t>Lisätieto: etunimi.sukunimi@vm.fi</a:t>
            </a:r>
          </a:p>
          <a:p>
            <a:r>
              <a:rPr lang="fi-FI" dirty="0" smtClean="0"/>
              <a:t>www.vm.fi</a:t>
            </a:r>
            <a:endParaRPr lang="fi-FI" dirty="0"/>
          </a:p>
        </p:txBody>
      </p:sp>
      <p:sp>
        <p:nvSpPr>
          <p:cNvPr id="6" name="Tekstin paikkamerkki 5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fi-FI" dirty="0"/>
              <a:t>Valtiovarainministeriön viestintä</a:t>
            </a:r>
          </a:p>
          <a:p>
            <a:r>
              <a:rPr lang="fi-FI" dirty="0" err="1"/>
              <a:t>vm-viestinta@vm.fi</a:t>
            </a:r>
            <a:endParaRPr lang="fi-FI" dirty="0"/>
          </a:p>
          <a:p>
            <a:r>
              <a:rPr lang="fi-FI" dirty="0"/>
              <a:t>Mediapalvelunumero (arkisin 8–16) 02955 30500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964248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smtClean="0"/>
              <a:t>1. Edellinen kokous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234782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 smtClean="0"/>
              <a:t>Vaatimukset informaation tuottamiselle (2.10. kirjaukset)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67544" y="1075590"/>
            <a:ext cx="8021256" cy="3872424"/>
          </a:xfrm>
        </p:spPr>
        <p:txBody>
          <a:bodyPr>
            <a:normAutofit fontScale="92500" lnSpcReduction="20000"/>
          </a:bodyPr>
          <a:lstStyle/>
          <a:p>
            <a:r>
              <a:rPr lang="fi-FI" dirty="0" smtClean="0"/>
              <a:t>Kaikessa tuotettavassa informaatiossa </a:t>
            </a:r>
            <a:r>
              <a:rPr lang="fi-FI" dirty="0"/>
              <a:t>pitäisi olla </a:t>
            </a:r>
            <a:r>
              <a:rPr lang="fi-FI" dirty="0" smtClean="0"/>
              <a:t>selkeästi kuvattu </a:t>
            </a:r>
            <a:r>
              <a:rPr lang="fi-FI" dirty="0"/>
              <a:t>kenelle informaatio on tarkoitettu ja mitä sillä tavoitellaan</a:t>
            </a:r>
          </a:p>
          <a:p>
            <a:r>
              <a:rPr lang="fi-FI" dirty="0" smtClean="0"/>
              <a:t>Tärkeintä, että informaatio kytkeytyy/linkittyy selkeästi tavoitteeseen ja/tai linjaukseen, jota sillä tuetaan</a:t>
            </a:r>
          </a:p>
          <a:p>
            <a:r>
              <a:rPr lang="fi-FI" dirty="0" smtClean="0"/>
              <a:t>Sääntelyn soveltamista </a:t>
            </a:r>
            <a:r>
              <a:rPr lang="fi-FI" dirty="0"/>
              <a:t>tukevan informaation tuottamisessa on otettava huomioon kansallisen sääntelyn lisäksi </a:t>
            </a:r>
            <a:r>
              <a:rPr lang="fi-FI" dirty="0" err="1"/>
              <a:t>kv</a:t>
            </a:r>
            <a:r>
              <a:rPr lang="fi-FI" dirty="0"/>
              <a:t>- ja </a:t>
            </a:r>
            <a:r>
              <a:rPr lang="fi-FI" dirty="0" smtClean="0"/>
              <a:t>EU-säännökset</a:t>
            </a:r>
          </a:p>
          <a:p>
            <a:r>
              <a:rPr lang="fi-FI" dirty="0" smtClean="0">
                <a:sym typeface="Wingdings" panose="05000000000000000000" pitchFamily="2" charset="2"/>
              </a:rPr>
              <a:t>Linjausten tulisi olla kovempia, jotta ne oikeasti ohjaisivat toimintaa </a:t>
            </a:r>
            <a:r>
              <a:rPr lang="fi-FI" dirty="0">
                <a:sym typeface="Wingdings" panose="05000000000000000000" pitchFamily="2" charset="2"/>
              </a:rPr>
              <a:t>(vrt. esim. VM:n pilvipalvelulinjaukset, jotka eivät ohjaa mitään tai ketään</a:t>
            </a:r>
            <a:r>
              <a:rPr lang="fi-FI" dirty="0" smtClean="0">
                <a:sym typeface="Wingdings" panose="05000000000000000000" pitchFamily="2" charset="2"/>
              </a:rPr>
              <a:t>)</a:t>
            </a:r>
          </a:p>
          <a:p>
            <a:r>
              <a:rPr lang="fi-FI" dirty="0">
                <a:sym typeface="Wingdings" panose="05000000000000000000" pitchFamily="2" charset="2"/>
              </a:rPr>
              <a:t>Linjausten tulisi </a:t>
            </a:r>
            <a:r>
              <a:rPr lang="fi-FI" dirty="0" smtClean="0">
                <a:sym typeface="Wingdings" panose="05000000000000000000" pitchFamily="2" charset="2"/>
              </a:rPr>
              <a:t>olla </a:t>
            </a:r>
            <a:r>
              <a:rPr lang="fi-FI" dirty="0">
                <a:sym typeface="Wingdings" panose="05000000000000000000" pitchFamily="2" charset="2"/>
              </a:rPr>
              <a:t>tasolla, jota voidaan hyödyntää ohjauksessa  riittävä </a:t>
            </a:r>
            <a:r>
              <a:rPr lang="fi-FI" dirty="0" smtClean="0">
                <a:sym typeface="Wingdings" panose="05000000000000000000" pitchFamily="2" charset="2"/>
              </a:rPr>
              <a:t>yksiselitteisyys</a:t>
            </a:r>
          </a:p>
          <a:p>
            <a:r>
              <a:rPr lang="fi-FI" dirty="0">
                <a:sym typeface="Wingdings" panose="05000000000000000000" pitchFamily="2" charset="2"/>
              </a:rPr>
              <a:t>Suositusten ja ohjeiden ajantasaisuus suhteessa tarpeeseen  esim. erityislainsäädännön soveltamisen ohjeet </a:t>
            </a:r>
          </a:p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t>4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73529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Suositusten kohteita (2.10. kirjaukset)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67544" y="1003582"/>
            <a:ext cx="7776864" cy="3872424"/>
          </a:xfrm>
        </p:spPr>
        <p:txBody>
          <a:bodyPr>
            <a:normAutofit/>
          </a:bodyPr>
          <a:lstStyle/>
          <a:p>
            <a:r>
              <a:rPr lang="fi-FI" dirty="0" smtClean="0"/>
              <a:t>Tietoaineistojen </a:t>
            </a:r>
            <a:r>
              <a:rPr lang="fi-FI" dirty="0"/>
              <a:t>hyödyntämistä koskevia suosituksia ei juurikaan </a:t>
            </a:r>
            <a:r>
              <a:rPr lang="fi-FI" dirty="0" smtClean="0"/>
              <a:t>ole</a:t>
            </a:r>
          </a:p>
          <a:p>
            <a:pPr lvl="1"/>
            <a:r>
              <a:rPr lang="fi-FI" dirty="0" smtClean="0"/>
              <a:t>ei </a:t>
            </a:r>
            <a:r>
              <a:rPr lang="fi-FI" dirty="0"/>
              <a:t>edes kokonaiskuvaa siitä, mitä tietoa olisi hyödynnettävissä ja </a:t>
            </a:r>
            <a:r>
              <a:rPr lang="fi-FI" dirty="0" smtClean="0"/>
              <a:t>miten</a:t>
            </a:r>
            <a:endParaRPr lang="fi-FI" dirty="0"/>
          </a:p>
          <a:p>
            <a:r>
              <a:rPr lang="fi-FI" dirty="0"/>
              <a:t>Tietoaineistojen </a:t>
            </a:r>
            <a:r>
              <a:rPr lang="fi-FI" dirty="0" smtClean="0"/>
              <a:t>turvaaminen </a:t>
            </a:r>
            <a:endParaRPr lang="fi-FI" dirty="0"/>
          </a:p>
          <a:p>
            <a:r>
              <a:rPr lang="fi-FI" dirty="0"/>
              <a:t>Pilvipalvelujen hyödyntäminen</a:t>
            </a:r>
          </a:p>
          <a:p>
            <a:r>
              <a:rPr lang="fi-FI" dirty="0" smtClean="0"/>
              <a:t>Yhteentoimivuuden edistäminen ja toteuttaminen</a:t>
            </a:r>
          </a:p>
          <a:p>
            <a:r>
              <a:rPr lang="fi-FI" dirty="0">
                <a:sym typeface="Wingdings" panose="05000000000000000000" pitchFamily="2" charset="2"/>
              </a:rPr>
              <a:t>Kehittämistä ohjaavien suositusten kohteet: yhteiset hankkeet, yhteiset palvelut</a:t>
            </a:r>
            <a:r>
              <a:rPr lang="fi-FI" dirty="0" smtClean="0">
                <a:sym typeface="Wingdings" panose="05000000000000000000" pitchFamily="2" charset="2"/>
              </a:rPr>
              <a:t>?</a:t>
            </a:r>
          </a:p>
          <a:p>
            <a:r>
              <a:rPr lang="fi-FI" dirty="0" smtClean="0">
                <a:sym typeface="Wingdings" panose="05000000000000000000" pitchFamily="2" charset="2"/>
              </a:rPr>
              <a:t>Myös palvelujen tuottamista koskevia linjauksia ja linjausten noudattamista tukevaa informaatiota olisi hyvä olla olemassa</a:t>
            </a:r>
          </a:p>
          <a:p>
            <a:pPr marL="0" indent="0">
              <a:buNone/>
            </a:pPr>
            <a:endParaRPr lang="fi-FI" dirty="0">
              <a:sym typeface="Wingdings" panose="05000000000000000000" pitchFamily="2" charset="2"/>
            </a:endParaRPr>
          </a:p>
          <a:p>
            <a:endParaRPr lang="fi-FI" dirty="0">
              <a:sym typeface="Wingdings" panose="05000000000000000000" pitchFamily="2" charset="2"/>
            </a:endParaRPr>
          </a:p>
          <a:p>
            <a:endParaRPr lang="fi-FI" dirty="0"/>
          </a:p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t>5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55324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dirty="0" smtClean="0"/>
              <a:t>Informaation muoto ja/tai rakenne (2.10. kirjaukset)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67544" y="987574"/>
            <a:ext cx="7776864" cy="3818790"/>
          </a:xfrm>
        </p:spPr>
        <p:txBody>
          <a:bodyPr>
            <a:normAutofit fontScale="85000" lnSpcReduction="20000"/>
          </a:bodyPr>
          <a:lstStyle/>
          <a:p>
            <a:r>
              <a:rPr lang="fi-FI" dirty="0" smtClean="0"/>
              <a:t>Informaation tulisi olla </a:t>
            </a:r>
            <a:r>
              <a:rPr lang="fi-FI" dirty="0"/>
              <a:t>riittävän konkreettinen </a:t>
            </a:r>
            <a:r>
              <a:rPr lang="fi-FI" dirty="0" smtClean="0"/>
              <a:t>tasoltaan, jotta siitä olisi hyötyä</a:t>
            </a:r>
          </a:p>
          <a:p>
            <a:r>
              <a:rPr lang="fi-FI" dirty="0" smtClean="0"/>
              <a:t>Informaatio tulisi kategorisoida selkeästi:</a:t>
            </a:r>
          </a:p>
          <a:p>
            <a:pPr lvl="1">
              <a:buFont typeface="+mj-lt"/>
              <a:buAutoNum type="alphaLcParenR"/>
            </a:pPr>
            <a:r>
              <a:rPr lang="fi-FI" dirty="0" smtClean="0"/>
              <a:t>velvoittavuuden näkökulmasta (velvoittava, suositus, esimerkki)</a:t>
            </a:r>
          </a:p>
          <a:p>
            <a:pPr lvl="1">
              <a:buFont typeface="+mj-lt"/>
              <a:buAutoNum type="alphaLcParenR"/>
            </a:pPr>
            <a:r>
              <a:rPr lang="fi-FI" dirty="0"/>
              <a:t>i</a:t>
            </a:r>
            <a:r>
              <a:rPr lang="fi-FI" dirty="0" smtClean="0"/>
              <a:t>nformaation ohjaavan luonteen näkökulmasta: linjaus (mitä suositellaan tehtäväksi), hyvä käytäntö (miten suositellaan tehtäväksi) ja tekninen eritelmä (millä suositellaan tehtäväksi)</a:t>
            </a:r>
          </a:p>
          <a:p>
            <a:pPr lvl="1">
              <a:buFont typeface="+mj-lt"/>
              <a:buAutoNum type="alphaLcParenR"/>
            </a:pPr>
            <a:r>
              <a:rPr lang="fi-FI" dirty="0"/>
              <a:t>s</a:t>
            </a:r>
            <a:r>
              <a:rPr lang="fi-FI" dirty="0" smtClean="0"/>
              <a:t>oveltajan näkökulmasta: johdolle, kehittäjille, palvelun tuottajille</a:t>
            </a:r>
          </a:p>
          <a:p>
            <a:r>
              <a:rPr lang="fi-FI" dirty="0"/>
              <a:t>Kaikille yhteisen ja toimialakohtaisen informaation erottaminen toisistaan </a:t>
            </a:r>
            <a:r>
              <a:rPr lang="fi-FI" dirty="0">
                <a:sym typeface="Wingdings" panose="05000000000000000000" pitchFamily="2" charset="2"/>
              </a:rPr>
              <a:t> tavoitteen ja soveltamisen kannalta tarvitaan myös toimiala tai tehtäväkohtaisia </a:t>
            </a:r>
            <a:r>
              <a:rPr lang="fi-FI" dirty="0" smtClean="0">
                <a:sym typeface="Wingdings" panose="05000000000000000000" pitchFamily="2" charset="2"/>
              </a:rPr>
              <a:t>suosituksia</a:t>
            </a:r>
          </a:p>
          <a:p>
            <a:pPr lvl="1"/>
            <a:r>
              <a:rPr lang="fi-FI" dirty="0" smtClean="0">
                <a:sym typeface="Wingdings" panose="05000000000000000000" pitchFamily="2" charset="2"/>
              </a:rPr>
              <a:t>Vaatii yhteistä ymmärtämistä toimialasta</a:t>
            </a:r>
            <a:endParaRPr lang="fi-FI" dirty="0">
              <a:sym typeface="Wingdings" panose="05000000000000000000" pitchFamily="2" charset="2"/>
            </a:endParaRPr>
          </a:p>
          <a:p>
            <a:r>
              <a:rPr lang="fi-FI" dirty="0" smtClean="0">
                <a:sym typeface="Wingdings" panose="05000000000000000000" pitchFamily="2" charset="2"/>
              </a:rPr>
              <a:t>Olemassa olevan informaation </a:t>
            </a:r>
            <a:r>
              <a:rPr lang="fi-FI" dirty="0">
                <a:sym typeface="Wingdings" panose="05000000000000000000" pitchFamily="2" charset="2"/>
              </a:rPr>
              <a:t>ja suositusten sekä niitä kehittävien </a:t>
            </a:r>
            <a:r>
              <a:rPr lang="fi-FI" dirty="0" smtClean="0">
                <a:sym typeface="Wingdings" panose="05000000000000000000" pitchFamily="2" charset="2"/>
              </a:rPr>
              <a:t>toimintojen </a:t>
            </a:r>
            <a:r>
              <a:rPr lang="fi-FI" dirty="0">
                <a:sym typeface="Wingdings" panose="05000000000000000000" pitchFamily="2" charset="2"/>
              </a:rPr>
              <a:t>kytkeminen </a:t>
            </a:r>
            <a:r>
              <a:rPr lang="fi-FI" dirty="0" smtClean="0">
                <a:sym typeface="Wingdings" panose="05000000000000000000" pitchFamily="2" charset="2"/>
              </a:rPr>
              <a:t>toisiinsa</a:t>
            </a:r>
          </a:p>
          <a:p>
            <a:endParaRPr lang="fi-FI" dirty="0">
              <a:sym typeface="Wingdings" panose="05000000000000000000" pitchFamily="2" charset="2"/>
            </a:endParaRPr>
          </a:p>
          <a:p>
            <a:endParaRPr lang="fi-FI" dirty="0"/>
          </a:p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t>6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49883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dirty="0" smtClean="0"/>
              <a:t>Informaation tuotantoprosessi (2.10. kirjaukset)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67544" y="1070739"/>
            <a:ext cx="7776864" cy="3373219"/>
          </a:xfrm>
        </p:spPr>
        <p:txBody>
          <a:bodyPr>
            <a:normAutofit fontScale="92500" lnSpcReduction="20000"/>
          </a:bodyPr>
          <a:lstStyle/>
          <a:p>
            <a:r>
              <a:rPr lang="fi-FI" dirty="0"/>
              <a:t>Informaatio ja suositukset tulisi löytää yhdestä paikasta </a:t>
            </a:r>
            <a:r>
              <a:rPr lang="fi-FI" dirty="0">
                <a:sym typeface="Wingdings" panose="05000000000000000000" pitchFamily="2" charset="2"/>
              </a:rPr>
              <a:t> informaation ei tarvitse sijaita </a:t>
            </a:r>
            <a:r>
              <a:rPr lang="fi-FI" dirty="0" smtClean="0">
                <a:sym typeface="Wingdings" panose="05000000000000000000" pitchFamily="2" charset="2"/>
              </a:rPr>
              <a:t>yhdessä paikassa</a:t>
            </a:r>
          </a:p>
          <a:p>
            <a:r>
              <a:rPr lang="fi-FI" dirty="0" smtClean="0">
                <a:sym typeface="Wingdings" panose="05000000000000000000" pitchFamily="2" charset="2"/>
              </a:rPr>
              <a:t>Pitäisi </a:t>
            </a:r>
            <a:r>
              <a:rPr lang="fi-FI" dirty="0">
                <a:sym typeface="Wingdings" panose="05000000000000000000" pitchFamily="2" charset="2"/>
              </a:rPr>
              <a:t>päästä paremmin mukaan suositusten </a:t>
            </a:r>
            <a:r>
              <a:rPr lang="fi-FI" dirty="0" smtClean="0">
                <a:sym typeface="Wingdings" panose="05000000000000000000" pitchFamily="2" charset="2"/>
              </a:rPr>
              <a:t>valmisteluun</a:t>
            </a:r>
          </a:p>
          <a:p>
            <a:r>
              <a:rPr lang="fi-FI" dirty="0">
                <a:sym typeface="Wingdings" panose="05000000000000000000" pitchFamily="2" charset="2"/>
              </a:rPr>
              <a:t>Tekniset eritelmät vaativat erilaista prosessia verrattuna linjauksiin tai hyviin käytäntöihin  edellyttävät parempaa ylläpitoa</a:t>
            </a:r>
          </a:p>
          <a:p>
            <a:r>
              <a:rPr lang="fi-FI" dirty="0">
                <a:sym typeface="Wingdings" panose="05000000000000000000" pitchFamily="2" charset="2"/>
              </a:rPr>
              <a:t>Asiakastarpeen esiin saaminen valmistelua varten</a:t>
            </a:r>
          </a:p>
          <a:p>
            <a:r>
              <a:rPr lang="fi-FI" dirty="0">
                <a:sym typeface="Wingdings" panose="05000000000000000000" pitchFamily="2" charset="2"/>
              </a:rPr>
              <a:t>Valmisteluun laajempi osallistuminen ja keskustelu</a:t>
            </a:r>
          </a:p>
          <a:p>
            <a:r>
              <a:rPr lang="fi-FI" dirty="0">
                <a:sym typeface="Wingdings" panose="05000000000000000000" pitchFamily="2" charset="2"/>
              </a:rPr>
              <a:t>Informaation ja suositusten käyttöönoton ja jalkautuksen tukeminen  esimerkiksi Suomi.fi tai </a:t>
            </a:r>
            <a:r>
              <a:rPr lang="fi-FI" dirty="0" err="1">
                <a:sym typeface="Wingdings" panose="05000000000000000000" pitchFamily="2" charset="2"/>
              </a:rPr>
              <a:t>Kiekun</a:t>
            </a:r>
            <a:r>
              <a:rPr lang="fi-FI" dirty="0">
                <a:sym typeface="Wingdings" panose="05000000000000000000" pitchFamily="2" charset="2"/>
              </a:rPr>
              <a:t> </a:t>
            </a:r>
            <a:r>
              <a:rPr lang="fi-FI" dirty="0" smtClean="0">
                <a:sym typeface="Wingdings" panose="05000000000000000000" pitchFamily="2" charset="2"/>
              </a:rPr>
              <a:t>käyttöönottotoimenpiteet</a:t>
            </a:r>
          </a:p>
          <a:p>
            <a:r>
              <a:rPr lang="fi-FI" dirty="0">
                <a:sym typeface="Wingdings" panose="05000000000000000000" pitchFamily="2" charset="2"/>
              </a:rPr>
              <a:t>Tarvittaisiin hallinnon omia sisäisiä konsultteja  </a:t>
            </a:r>
            <a:r>
              <a:rPr lang="fi-FI" dirty="0" smtClean="0">
                <a:sym typeface="Wingdings" panose="05000000000000000000" pitchFamily="2" charset="2"/>
              </a:rPr>
              <a:t>riittävän osaamisen säilymisen varmistaminen hallinnossa</a:t>
            </a:r>
            <a:endParaRPr lang="fi-FI" dirty="0"/>
          </a:p>
          <a:p>
            <a:endParaRPr lang="fi-FI" dirty="0">
              <a:sym typeface="Wingdings" panose="05000000000000000000" pitchFamily="2" charset="2"/>
            </a:endParaRPr>
          </a:p>
          <a:p>
            <a:endParaRPr lang="fi-FI" dirty="0">
              <a:sym typeface="Wingdings" panose="05000000000000000000" pitchFamily="2" charset="2"/>
            </a:endParaRPr>
          </a:p>
          <a:p>
            <a:endParaRPr lang="fi-FI" dirty="0">
              <a:sym typeface="Wingdings" panose="05000000000000000000" pitchFamily="2" charset="2"/>
            </a:endParaRPr>
          </a:p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t>7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2425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dirty="0" smtClean="0"/>
              <a:t>Sovittu jatkovalmistelu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67544" y="998730"/>
            <a:ext cx="7776864" cy="3373219"/>
          </a:xfrm>
        </p:spPr>
        <p:txBody>
          <a:bodyPr>
            <a:normAutofit lnSpcReduction="10000"/>
          </a:bodyPr>
          <a:lstStyle/>
          <a:p>
            <a:r>
              <a:rPr lang="fi-FI" dirty="0" smtClean="0"/>
              <a:t>Toimiala –käsitteen ymmärtäminen samalla tavalla (liittyy kysymykseen, mikä on yhteistä ja mikä toimialakohtaista)</a:t>
            </a:r>
          </a:p>
          <a:p>
            <a:pPr lvl="1"/>
            <a:r>
              <a:rPr lang="fi-FI" dirty="0" smtClean="0">
                <a:sym typeface="Wingdings" panose="05000000000000000000" pitchFamily="2" charset="2"/>
              </a:rPr>
              <a:t> tuotetaan kuvaus valtioneuvoston ohjesäännön jäsennyksestä</a:t>
            </a:r>
            <a:endParaRPr lang="fi-FI" dirty="0" smtClean="0"/>
          </a:p>
          <a:p>
            <a:r>
              <a:rPr lang="fi-FI" dirty="0">
                <a:sym typeface="Wingdings" panose="05000000000000000000" pitchFamily="2" charset="2"/>
              </a:rPr>
              <a:t>Informaation ja suositusten jäsentäminen </a:t>
            </a:r>
            <a:r>
              <a:rPr lang="fi-FI" dirty="0" err="1">
                <a:sym typeface="Wingdings" panose="05000000000000000000" pitchFamily="2" charset="2"/>
              </a:rPr>
              <a:t>Cobitin</a:t>
            </a:r>
            <a:r>
              <a:rPr lang="fi-FI" dirty="0">
                <a:sym typeface="Wingdings" panose="05000000000000000000" pitchFamily="2" charset="2"/>
              </a:rPr>
              <a:t> kautta valittiin valmistelun </a:t>
            </a:r>
            <a:r>
              <a:rPr lang="fi-FI" dirty="0" smtClean="0">
                <a:sym typeface="Wingdings" panose="05000000000000000000" pitchFamily="2" charset="2"/>
              </a:rPr>
              <a:t>viitekehykseksi</a:t>
            </a:r>
          </a:p>
          <a:p>
            <a:pPr lvl="1"/>
            <a:r>
              <a:rPr lang="fi-FI" dirty="0" smtClean="0">
                <a:sym typeface="Wingdings" panose="05000000000000000000" pitchFamily="2" charset="2"/>
              </a:rPr>
              <a:t> stilisoidaan kokouksessa läpikäyty kehys</a:t>
            </a:r>
          </a:p>
          <a:p>
            <a:r>
              <a:rPr lang="fi-FI" dirty="0" smtClean="0">
                <a:sym typeface="Wingdings" panose="05000000000000000000" pitchFamily="2" charset="2"/>
              </a:rPr>
              <a:t>Tulevan informaation suunnittelun perustaksi kiinnitetään olemassa olevia tavoitteita ja linjauksia kehykseen </a:t>
            </a:r>
          </a:p>
          <a:p>
            <a:pPr lvl="1"/>
            <a:r>
              <a:rPr lang="fi-FI" dirty="0" smtClean="0">
                <a:sym typeface="Wingdings" panose="05000000000000000000" pitchFamily="2" charset="2"/>
              </a:rPr>
              <a:t> helpompi konkretisoida tarpeita ja niiden jäsentymistä kun tiedetään minkä pitäisi muuttua ja miten?</a:t>
            </a:r>
            <a:endParaRPr lang="fi-FI" dirty="0">
              <a:sym typeface="Wingdings" panose="05000000000000000000" pitchFamily="2" charset="2"/>
            </a:endParaRPr>
          </a:p>
          <a:p>
            <a:endParaRPr lang="fi-FI" dirty="0"/>
          </a:p>
          <a:p>
            <a:endParaRPr lang="fi-FI" dirty="0">
              <a:sym typeface="Wingdings" panose="05000000000000000000" pitchFamily="2" charset="2"/>
            </a:endParaRPr>
          </a:p>
          <a:p>
            <a:endParaRPr lang="fi-FI" dirty="0">
              <a:sym typeface="Wingdings" panose="05000000000000000000" pitchFamily="2" charset="2"/>
            </a:endParaRPr>
          </a:p>
          <a:p>
            <a:endParaRPr lang="fi-FI" dirty="0">
              <a:sym typeface="Wingdings" panose="05000000000000000000" pitchFamily="2" charset="2"/>
            </a:endParaRPr>
          </a:p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t>8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056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uorakulmio 59"/>
          <p:cNvSpPr/>
          <p:nvPr/>
        </p:nvSpPr>
        <p:spPr>
          <a:xfrm>
            <a:off x="384334" y="915566"/>
            <a:ext cx="8436138" cy="239030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6350">
            <a:solidFill>
              <a:schemeClr val="accent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45720" rIns="3600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200"/>
              </a:spcAft>
            </a:pPr>
            <a:r>
              <a:rPr lang="fi-FI" sz="600" b="1" dirty="0" smtClean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</a:rPr>
              <a:t>VNOS (262/2007)</a:t>
            </a:r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395536" y="108858"/>
            <a:ext cx="8462224" cy="824289"/>
          </a:xfrm>
        </p:spPr>
        <p:txBody>
          <a:bodyPr>
            <a:normAutofit fontScale="90000"/>
          </a:bodyPr>
          <a:lstStyle/>
          <a:p>
            <a:r>
              <a:rPr lang="fi-FI" dirty="0" smtClean="0"/>
              <a:t>Valtioneuvoston ohjesäännön (262/2003) mukainen toimialajako</a:t>
            </a:r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t>9</a:t>
            </a:fld>
            <a:endParaRPr lang="fi-FI"/>
          </a:p>
        </p:txBody>
      </p:sp>
      <p:sp>
        <p:nvSpPr>
          <p:cNvPr id="5" name="Suorakulmio 4"/>
          <p:cNvSpPr/>
          <p:nvPr/>
        </p:nvSpPr>
        <p:spPr>
          <a:xfrm>
            <a:off x="467544" y="1111917"/>
            <a:ext cx="720000" cy="864096"/>
          </a:xfrm>
          <a:prstGeom prst="rect">
            <a:avLst/>
          </a:prstGeom>
          <a:solidFill>
            <a:schemeClr val="bg1"/>
          </a:solidFill>
          <a:ln w="6350">
            <a:solidFill>
              <a:schemeClr val="accent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45720" rIns="3600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200"/>
              </a:spcAft>
            </a:pPr>
            <a:r>
              <a:rPr lang="fi-FI" sz="600" b="1" dirty="0" smtClean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</a:rPr>
              <a:t>UM</a:t>
            </a:r>
          </a:p>
          <a:p>
            <a:pPr algn="ctr">
              <a:spcAft>
                <a:spcPts val="200"/>
              </a:spcAft>
            </a:pPr>
            <a:r>
              <a:rPr lang="fi-FI" sz="600" dirty="0" err="1" smtClean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</a:rPr>
              <a:t>Ulko</a:t>
            </a:r>
            <a:r>
              <a:rPr lang="fi-FI" sz="600" dirty="0" smtClean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</a:rPr>
              <a:t>- ja turvallisuuspolitiikka</a:t>
            </a:r>
          </a:p>
          <a:p>
            <a:pPr algn="ctr">
              <a:spcAft>
                <a:spcPts val="200"/>
              </a:spcAft>
            </a:pPr>
            <a:r>
              <a:rPr lang="fi-FI" sz="600" dirty="0" smtClean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</a:rPr>
              <a:t>Kauppapolitiikka</a:t>
            </a:r>
          </a:p>
          <a:p>
            <a:pPr algn="ctr">
              <a:spcAft>
                <a:spcPts val="200"/>
              </a:spcAft>
            </a:pPr>
            <a:r>
              <a:rPr lang="fi-FI" sz="600" dirty="0" smtClean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</a:rPr>
              <a:t>Kehityspolitiikka</a:t>
            </a:r>
          </a:p>
          <a:p>
            <a:pPr algn="ctr">
              <a:spcAft>
                <a:spcPts val="200"/>
              </a:spcAft>
            </a:pPr>
            <a:r>
              <a:rPr lang="fi-FI" sz="600" dirty="0" smtClean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</a:rPr>
              <a:t>KV-lainkäyttöelimet</a:t>
            </a:r>
          </a:p>
          <a:p>
            <a:pPr algn="ctr">
              <a:spcAft>
                <a:spcPts val="200"/>
              </a:spcAft>
            </a:pPr>
            <a:r>
              <a:rPr lang="fi-FI" sz="600" dirty="0" smtClean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</a:rPr>
              <a:t>Ulkomaanedustus</a:t>
            </a:r>
          </a:p>
          <a:p>
            <a:pPr algn="ctr">
              <a:spcAft>
                <a:spcPts val="200"/>
              </a:spcAft>
            </a:pPr>
            <a:endParaRPr lang="fi-FI" sz="600" dirty="0">
              <a:solidFill>
                <a:schemeClr val="tx2">
                  <a:lumMod val="7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6" name="Suorakulmio 5"/>
          <p:cNvSpPr/>
          <p:nvPr/>
        </p:nvSpPr>
        <p:spPr>
          <a:xfrm>
            <a:off x="1223628" y="1111917"/>
            <a:ext cx="720000" cy="864096"/>
          </a:xfrm>
          <a:prstGeom prst="rect">
            <a:avLst/>
          </a:prstGeom>
          <a:solidFill>
            <a:schemeClr val="bg1"/>
          </a:solidFill>
          <a:ln w="6350">
            <a:solidFill>
              <a:schemeClr val="accent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45720" rIns="3600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200"/>
              </a:spcAft>
            </a:pPr>
            <a:r>
              <a:rPr lang="fi-FI" sz="600" b="1" dirty="0" smtClean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</a:rPr>
              <a:t>OM</a:t>
            </a:r>
          </a:p>
          <a:p>
            <a:pPr algn="ctr">
              <a:spcAft>
                <a:spcPts val="200"/>
              </a:spcAft>
            </a:pPr>
            <a:r>
              <a:rPr lang="fi-FI" sz="600" dirty="0" smtClean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</a:rPr>
              <a:t>Lainvalmistelu</a:t>
            </a:r>
          </a:p>
          <a:p>
            <a:pPr algn="ctr">
              <a:spcAft>
                <a:spcPts val="200"/>
              </a:spcAft>
            </a:pPr>
            <a:r>
              <a:rPr lang="fi-FI" sz="600" dirty="0" smtClean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</a:rPr>
              <a:t>Tuomioistuimet</a:t>
            </a:r>
          </a:p>
          <a:p>
            <a:pPr algn="ctr">
              <a:spcAft>
                <a:spcPts val="200"/>
              </a:spcAft>
            </a:pPr>
            <a:r>
              <a:rPr lang="fi-FI" sz="600" dirty="0" smtClean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</a:rPr>
              <a:t>Kriminaalipolitiikka</a:t>
            </a:r>
          </a:p>
          <a:p>
            <a:pPr algn="ctr">
              <a:spcAft>
                <a:spcPts val="200"/>
              </a:spcAft>
            </a:pPr>
            <a:r>
              <a:rPr lang="fi-FI" sz="600" dirty="0" smtClean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</a:rPr>
              <a:t>Vaalit</a:t>
            </a:r>
          </a:p>
          <a:p>
            <a:pPr algn="ctr">
              <a:spcAft>
                <a:spcPts val="200"/>
              </a:spcAft>
            </a:pPr>
            <a:r>
              <a:rPr lang="fi-FI" sz="600" dirty="0" smtClean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</a:rPr>
              <a:t>Ahvenanmaan itsehallinto</a:t>
            </a:r>
          </a:p>
          <a:p>
            <a:pPr algn="ctr">
              <a:spcAft>
                <a:spcPts val="200"/>
              </a:spcAft>
            </a:pPr>
            <a:endParaRPr lang="fi-FI" sz="600" dirty="0">
              <a:solidFill>
                <a:schemeClr val="tx2">
                  <a:lumMod val="7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7" name="Suorakulmio 6"/>
          <p:cNvSpPr/>
          <p:nvPr/>
        </p:nvSpPr>
        <p:spPr>
          <a:xfrm>
            <a:off x="1979712" y="1111917"/>
            <a:ext cx="720000" cy="1368152"/>
          </a:xfrm>
          <a:prstGeom prst="rect">
            <a:avLst/>
          </a:prstGeom>
          <a:solidFill>
            <a:schemeClr val="bg1"/>
          </a:solidFill>
          <a:ln w="6350">
            <a:solidFill>
              <a:schemeClr val="accent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45720" rIns="3600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200"/>
              </a:spcAft>
            </a:pPr>
            <a:r>
              <a:rPr lang="fi-FI" sz="600" b="1" dirty="0" smtClean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</a:rPr>
              <a:t>SM</a:t>
            </a:r>
          </a:p>
          <a:p>
            <a:pPr algn="ctr">
              <a:spcAft>
                <a:spcPts val="200"/>
              </a:spcAft>
            </a:pPr>
            <a:r>
              <a:rPr lang="fi-FI" sz="600" dirty="0" smtClean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</a:rPr>
              <a:t>Yleinen järjestys ja turvallisuus</a:t>
            </a:r>
          </a:p>
          <a:p>
            <a:pPr algn="ctr">
              <a:spcAft>
                <a:spcPts val="200"/>
              </a:spcAft>
            </a:pPr>
            <a:r>
              <a:rPr lang="fi-FI" sz="600" dirty="0" smtClean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</a:rPr>
              <a:t>Maahanmuutto</a:t>
            </a:r>
          </a:p>
          <a:p>
            <a:pPr algn="ctr">
              <a:spcAft>
                <a:spcPts val="200"/>
              </a:spcAft>
            </a:pPr>
            <a:r>
              <a:rPr lang="fi-FI" sz="600" dirty="0" smtClean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</a:rPr>
              <a:t>Pelastustoimi</a:t>
            </a:r>
          </a:p>
          <a:p>
            <a:pPr algn="ctr">
              <a:spcAft>
                <a:spcPts val="200"/>
              </a:spcAft>
            </a:pPr>
            <a:r>
              <a:rPr lang="fi-FI" sz="600" dirty="0" smtClean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</a:rPr>
              <a:t>Hätäkeskus</a:t>
            </a:r>
          </a:p>
          <a:p>
            <a:pPr algn="ctr">
              <a:spcAft>
                <a:spcPts val="200"/>
              </a:spcAft>
            </a:pPr>
            <a:r>
              <a:rPr lang="fi-FI" sz="600" dirty="0" smtClean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</a:rPr>
              <a:t>Rajaturvallisuus ja meripelastus</a:t>
            </a:r>
          </a:p>
          <a:p>
            <a:pPr algn="ctr">
              <a:spcAft>
                <a:spcPts val="200"/>
              </a:spcAft>
            </a:pPr>
            <a:r>
              <a:rPr lang="fi-FI" sz="600" dirty="0" smtClean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</a:rPr>
              <a:t>Siviilikriisinhallinta</a:t>
            </a:r>
          </a:p>
          <a:p>
            <a:pPr algn="ctr">
              <a:spcAft>
                <a:spcPts val="200"/>
              </a:spcAft>
            </a:pPr>
            <a:r>
              <a:rPr lang="fi-FI" sz="600" dirty="0" smtClean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</a:rPr>
              <a:t>Aluehallinnon varautuminen</a:t>
            </a:r>
          </a:p>
          <a:p>
            <a:pPr algn="ctr">
              <a:spcAft>
                <a:spcPts val="200"/>
              </a:spcAft>
            </a:pPr>
            <a:endParaRPr lang="fi-FI" sz="600" dirty="0">
              <a:solidFill>
                <a:schemeClr val="tx2">
                  <a:lumMod val="7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8" name="Suorakulmio 7"/>
          <p:cNvSpPr/>
          <p:nvPr/>
        </p:nvSpPr>
        <p:spPr>
          <a:xfrm>
            <a:off x="2735796" y="1111917"/>
            <a:ext cx="720000" cy="864096"/>
          </a:xfrm>
          <a:prstGeom prst="rect">
            <a:avLst/>
          </a:prstGeom>
          <a:solidFill>
            <a:schemeClr val="bg1"/>
          </a:solidFill>
          <a:ln w="6350">
            <a:solidFill>
              <a:schemeClr val="accent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45720" rIns="3600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200"/>
              </a:spcAft>
            </a:pPr>
            <a:r>
              <a:rPr lang="fi-FI" sz="600" b="1" dirty="0" smtClean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</a:rPr>
              <a:t>PLM</a:t>
            </a:r>
          </a:p>
          <a:p>
            <a:pPr algn="ctr">
              <a:spcAft>
                <a:spcPts val="200"/>
              </a:spcAft>
            </a:pPr>
            <a:r>
              <a:rPr lang="fi-FI" sz="600" dirty="0" smtClean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</a:rPr>
              <a:t>Puolustuspolitiikka</a:t>
            </a:r>
          </a:p>
          <a:p>
            <a:pPr algn="ctr">
              <a:spcAft>
                <a:spcPts val="200"/>
              </a:spcAft>
            </a:pPr>
            <a:r>
              <a:rPr lang="fi-FI" sz="600" dirty="0" smtClean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</a:rPr>
              <a:t>Maanpuolustus</a:t>
            </a:r>
          </a:p>
          <a:p>
            <a:pPr algn="ctr">
              <a:spcAft>
                <a:spcPts val="200"/>
              </a:spcAft>
            </a:pPr>
            <a:r>
              <a:rPr lang="fi-FI" sz="600" dirty="0" smtClean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</a:rPr>
              <a:t>Sotilaallinen kriisinhallinta ja rauhanturvatoiminta</a:t>
            </a:r>
          </a:p>
          <a:p>
            <a:pPr algn="ctr">
              <a:spcAft>
                <a:spcPts val="200"/>
              </a:spcAft>
            </a:pPr>
            <a:endParaRPr lang="fi-FI" sz="600" dirty="0">
              <a:solidFill>
                <a:schemeClr val="tx2">
                  <a:lumMod val="7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9" name="Suorakulmio 8"/>
          <p:cNvSpPr/>
          <p:nvPr/>
        </p:nvSpPr>
        <p:spPr>
          <a:xfrm>
            <a:off x="3491880" y="1111917"/>
            <a:ext cx="720000" cy="2090324"/>
          </a:xfrm>
          <a:prstGeom prst="rect">
            <a:avLst/>
          </a:prstGeom>
          <a:solidFill>
            <a:schemeClr val="bg1"/>
          </a:solidFill>
          <a:ln w="6350">
            <a:solidFill>
              <a:schemeClr val="accent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45720" rIns="3600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200"/>
              </a:spcAft>
            </a:pPr>
            <a:r>
              <a:rPr lang="fi-FI" sz="600" b="1" dirty="0" smtClean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</a:rPr>
              <a:t>VM</a:t>
            </a:r>
          </a:p>
          <a:p>
            <a:pPr algn="ctr">
              <a:spcAft>
                <a:spcPts val="200"/>
              </a:spcAft>
            </a:pPr>
            <a:r>
              <a:rPr lang="fi-FI" sz="600" dirty="0" smtClean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</a:rPr>
              <a:t>Talous- ja finanssipolitiikka</a:t>
            </a:r>
          </a:p>
          <a:p>
            <a:pPr algn="ctr">
              <a:spcAft>
                <a:spcPts val="200"/>
              </a:spcAft>
            </a:pPr>
            <a:r>
              <a:rPr lang="fi-FI" sz="600" dirty="0" smtClean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</a:rPr>
              <a:t>Valtiontalous</a:t>
            </a:r>
          </a:p>
          <a:p>
            <a:pPr algn="ctr">
              <a:spcAft>
                <a:spcPts val="200"/>
              </a:spcAft>
            </a:pPr>
            <a:r>
              <a:rPr lang="fi-FI" sz="600" dirty="0" smtClean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</a:rPr>
              <a:t>Verotus</a:t>
            </a:r>
          </a:p>
          <a:p>
            <a:pPr algn="ctr">
              <a:spcAft>
                <a:spcPts val="200"/>
              </a:spcAft>
            </a:pPr>
            <a:r>
              <a:rPr lang="fi-FI" sz="600" dirty="0" smtClean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</a:rPr>
              <a:t>Valtion lainanotto</a:t>
            </a:r>
          </a:p>
          <a:p>
            <a:pPr algn="ctr">
              <a:spcAft>
                <a:spcPts val="200"/>
              </a:spcAft>
            </a:pPr>
            <a:r>
              <a:rPr lang="fi-FI" sz="600" dirty="0" smtClean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</a:rPr>
              <a:t>Rahoitusmarkkinat</a:t>
            </a:r>
          </a:p>
          <a:p>
            <a:pPr algn="ctr">
              <a:spcAft>
                <a:spcPts val="200"/>
              </a:spcAft>
            </a:pPr>
            <a:r>
              <a:rPr lang="fi-FI" sz="600" dirty="0" smtClean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</a:rPr>
              <a:t>Valtio työnantaja</a:t>
            </a:r>
          </a:p>
          <a:p>
            <a:pPr algn="ctr">
              <a:spcAft>
                <a:spcPts val="200"/>
              </a:spcAft>
            </a:pPr>
            <a:r>
              <a:rPr lang="fi-FI" sz="600" dirty="0" smtClean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</a:rPr>
              <a:t>Julkisen hallinnon yleinen kehittäminen</a:t>
            </a:r>
          </a:p>
          <a:p>
            <a:pPr algn="ctr">
              <a:spcAft>
                <a:spcPts val="200"/>
              </a:spcAft>
            </a:pPr>
            <a:r>
              <a:rPr lang="fi-FI" sz="600" dirty="0" smtClean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</a:rPr>
              <a:t>Valtionhallinnon kehittäminen</a:t>
            </a:r>
          </a:p>
          <a:p>
            <a:pPr algn="ctr">
              <a:spcAft>
                <a:spcPts val="200"/>
              </a:spcAft>
            </a:pPr>
            <a:r>
              <a:rPr lang="fi-FI" sz="600" dirty="0" smtClean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</a:rPr>
              <a:t>Valtion tietohallinnon ohjaus</a:t>
            </a:r>
          </a:p>
          <a:p>
            <a:pPr algn="ctr">
              <a:spcAft>
                <a:spcPts val="200"/>
              </a:spcAft>
            </a:pPr>
            <a:r>
              <a:rPr lang="fi-FI" sz="600" dirty="0" smtClean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</a:rPr>
              <a:t>Sähköisen asiointi ja tietoturvallisuus</a:t>
            </a:r>
          </a:p>
          <a:p>
            <a:pPr algn="ctr">
              <a:spcAft>
                <a:spcPts val="200"/>
              </a:spcAft>
            </a:pPr>
            <a:r>
              <a:rPr lang="fi-FI" sz="600" dirty="0" smtClean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</a:rPr>
              <a:t>Kunnallishallinto ja –talous</a:t>
            </a:r>
            <a:endParaRPr lang="fi-FI" sz="600" dirty="0">
              <a:solidFill>
                <a:schemeClr val="tx2">
                  <a:lumMod val="7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10" name="Suorakulmio 9"/>
          <p:cNvSpPr/>
          <p:nvPr/>
        </p:nvSpPr>
        <p:spPr>
          <a:xfrm>
            <a:off x="4247964" y="1111917"/>
            <a:ext cx="720000" cy="1368152"/>
          </a:xfrm>
          <a:prstGeom prst="rect">
            <a:avLst/>
          </a:prstGeom>
          <a:solidFill>
            <a:schemeClr val="bg1"/>
          </a:solidFill>
          <a:ln w="6350">
            <a:solidFill>
              <a:schemeClr val="accent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45720" rIns="3600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200"/>
              </a:spcAft>
            </a:pPr>
            <a:r>
              <a:rPr lang="fi-FI" sz="600" b="1" dirty="0" smtClean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</a:rPr>
              <a:t>OKM</a:t>
            </a:r>
          </a:p>
          <a:p>
            <a:pPr algn="ctr">
              <a:spcAft>
                <a:spcPts val="200"/>
              </a:spcAft>
            </a:pPr>
            <a:r>
              <a:rPr lang="fi-FI" sz="600" dirty="0" smtClean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</a:rPr>
              <a:t>Tiede</a:t>
            </a:r>
            <a:r>
              <a:rPr lang="fi-FI" sz="600" dirty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</a:rPr>
              <a:t>, koulutus ja </a:t>
            </a:r>
            <a:r>
              <a:rPr lang="fi-FI" sz="600" dirty="0" smtClean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</a:rPr>
              <a:t>varhaiskasvatus</a:t>
            </a:r>
          </a:p>
          <a:p>
            <a:pPr algn="ctr">
              <a:spcAft>
                <a:spcPts val="200"/>
              </a:spcAft>
            </a:pPr>
            <a:r>
              <a:rPr lang="fi-FI" sz="600" dirty="0" smtClean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</a:rPr>
              <a:t>Taide</a:t>
            </a:r>
            <a:r>
              <a:rPr lang="fi-FI" sz="600" dirty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</a:rPr>
              <a:t>, kulttuuri, kulttuuriperintö, liikunta ja </a:t>
            </a:r>
            <a:r>
              <a:rPr lang="fi-FI" sz="600" dirty="0" smtClean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</a:rPr>
              <a:t>nuorisotyö</a:t>
            </a:r>
          </a:p>
          <a:p>
            <a:pPr algn="ctr">
              <a:spcAft>
                <a:spcPts val="200"/>
              </a:spcAft>
            </a:pPr>
            <a:r>
              <a:rPr lang="fi-FI" sz="600" dirty="0" smtClean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</a:rPr>
              <a:t>Arkisto- </a:t>
            </a:r>
            <a:r>
              <a:rPr lang="fi-FI" sz="600" dirty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</a:rPr>
              <a:t>ja yleinen </a:t>
            </a:r>
            <a:r>
              <a:rPr lang="fi-FI" sz="600" dirty="0" smtClean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</a:rPr>
              <a:t>kirjastotoimi</a:t>
            </a:r>
          </a:p>
          <a:p>
            <a:pPr algn="ctr">
              <a:spcAft>
                <a:spcPts val="200"/>
              </a:spcAft>
            </a:pPr>
            <a:r>
              <a:rPr lang="fi-FI" sz="600" dirty="0" smtClean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</a:rPr>
              <a:t>Kirkot ja uskonnolliset yhdyskunnat</a:t>
            </a:r>
          </a:p>
          <a:p>
            <a:pPr algn="ctr">
              <a:spcAft>
                <a:spcPts val="200"/>
              </a:spcAft>
            </a:pPr>
            <a:r>
              <a:rPr lang="fi-FI" sz="600" dirty="0" smtClean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</a:rPr>
              <a:t>Opintotuki</a:t>
            </a:r>
          </a:p>
          <a:p>
            <a:pPr algn="ctr">
              <a:spcAft>
                <a:spcPts val="200"/>
              </a:spcAft>
            </a:pPr>
            <a:r>
              <a:rPr lang="fi-FI" sz="600" dirty="0" smtClean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</a:rPr>
              <a:t>Tekijänoikeus</a:t>
            </a:r>
          </a:p>
        </p:txBody>
      </p:sp>
      <p:sp>
        <p:nvSpPr>
          <p:cNvPr id="11" name="Suorakulmio 10"/>
          <p:cNvSpPr/>
          <p:nvPr/>
        </p:nvSpPr>
        <p:spPr>
          <a:xfrm>
            <a:off x="5004048" y="1111917"/>
            <a:ext cx="720000" cy="2090324"/>
          </a:xfrm>
          <a:prstGeom prst="rect">
            <a:avLst/>
          </a:prstGeom>
          <a:solidFill>
            <a:schemeClr val="bg1"/>
          </a:solidFill>
          <a:ln w="6350">
            <a:solidFill>
              <a:schemeClr val="accent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45720" rIns="3600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200"/>
              </a:spcAft>
            </a:pPr>
            <a:r>
              <a:rPr lang="fi-FI" sz="600" b="1" dirty="0" smtClean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</a:rPr>
              <a:t>MMM</a:t>
            </a:r>
          </a:p>
          <a:p>
            <a:pPr algn="ctr">
              <a:spcAft>
                <a:spcPts val="200"/>
              </a:spcAft>
            </a:pPr>
            <a:r>
              <a:rPr lang="fi-FI" sz="600" dirty="0" smtClean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</a:rPr>
              <a:t>Maatalous</a:t>
            </a:r>
          </a:p>
          <a:p>
            <a:pPr algn="ctr">
              <a:spcAft>
                <a:spcPts val="200"/>
              </a:spcAft>
            </a:pPr>
            <a:r>
              <a:rPr lang="fi-FI" sz="600" dirty="0" smtClean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</a:rPr>
              <a:t>Maaseudun kehittäminen</a:t>
            </a:r>
          </a:p>
          <a:p>
            <a:pPr algn="ctr">
              <a:spcAft>
                <a:spcPts val="200"/>
              </a:spcAft>
            </a:pPr>
            <a:r>
              <a:rPr lang="fi-FI" sz="600" dirty="0" smtClean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</a:rPr>
              <a:t>Metsätalous</a:t>
            </a:r>
          </a:p>
          <a:p>
            <a:pPr algn="ctr">
              <a:spcAft>
                <a:spcPts val="200"/>
              </a:spcAft>
            </a:pPr>
            <a:r>
              <a:rPr lang="fi-FI" sz="600" dirty="0" smtClean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</a:rPr>
              <a:t>Kala-</a:t>
            </a:r>
            <a:r>
              <a:rPr lang="fi-FI" sz="600" dirty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</a:rPr>
              <a:t>, riista- ja </a:t>
            </a:r>
            <a:r>
              <a:rPr lang="fi-FI" sz="600" dirty="0" smtClean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</a:rPr>
              <a:t>porotalous</a:t>
            </a:r>
          </a:p>
          <a:p>
            <a:pPr algn="ctr">
              <a:spcAft>
                <a:spcPts val="200"/>
              </a:spcAft>
            </a:pPr>
            <a:r>
              <a:rPr lang="fi-FI" sz="600" dirty="0" smtClean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</a:rPr>
              <a:t>Elintarvikkeet</a:t>
            </a:r>
          </a:p>
          <a:p>
            <a:pPr algn="ctr">
              <a:spcAft>
                <a:spcPts val="200"/>
              </a:spcAft>
            </a:pPr>
            <a:r>
              <a:rPr lang="fi-FI" sz="600" dirty="0" smtClean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</a:rPr>
              <a:t>Maatalouden </a:t>
            </a:r>
            <a:r>
              <a:rPr lang="fi-FI" sz="600" dirty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</a:rPr>
              <a:t>tuotantotarvikkeiden </a:t>
            </a:r>
            <a:r>
              <a:rPr lang="fi-FI" sz="600" dirty="0" smtClean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</a:rPr>
              <a:t>turvallisuus</a:t>
            </a:r>
          </a:p>
          <a:p>
            <a:pPr algn="ctr">
              <a:spcAft>
                <a:spcPts val="200"/>
              </a:spcAft>
            </a:pPr>
            <a:r>
              <a:rPr lang="fi-FI" sz="600" dirty="0" smtClean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</a:rPr>
              <a:t>Eläinten </a:t>
            </a:r>
            <a:r>
              <a:rPr lang="fi-FI" sz="600" dirty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</a:rPr>
              <a:t>terveys ja hyvinvointi </a:t>
            </a:r>
            <a:endParaRPr lang="fi-FI" sz="600" dirty="0" smtClean="0">
              <a:solidFill>
                <a:schemeClr val="tx2">
                  <a:lumMod val="75000"/>
                </a:schemeClr>
              </a:solidFill>
              <a:latin typeface="Arial Narrow" panose="020B0606020202030204" pitchFamily="34" charset="0"/>
            </a:endParaRPr>
          </a:p>
          <a:p>
            <a:pPr algn="ctr">
              <a:spcAft>
                <a:spcPts val="200"/>
              </a:spcAft>
            </a:pPr>
            <a:r>
              <a:rPr lang="fi-FI" sz="600" dirty="0" smtClean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</a:rPr>
              <a:t>Maanmittaus</a:t>
            </a:r>
            <a:r>
              <a:rPr lang="fi-FI" sz="600" dirty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</a:rPr>
              <a:t>, paikkatietojen </a:t>
            </a:r>
            <a:r>
              <a:rPr lang="fi-FI" sz="600" dirty="0" smtClean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</a:rPr>
              <a:t>yhteiskäyttö</a:t>
            </a:r>
          </a:p>
          <a:p>
            <a:pPr algn="ctr">
              <a:spcAft>
                <a:spcPts val="200"/>
              </a:spcAft>
            </a:pPr>
            <a:r>
              <a:rPr lang="fi-FI" sz="600" dirty="0" smtClean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</a:rPr>
              <a:t>Vesitalous</a:t>
            </a:r>
          </a:p>
        </p:txBody>
      </p:sp>
      <p:sp>
        <p:nvSpPr>
          <p:cNvPr id="12" name="Suorakulmio 11"/>
          <p:cNvSpPr/>
          <p:nvPr/>
        </p:nvSpPr>
        <p:spPr>
          <a:xfrm>
            <a:off x="5760132" y="1111917"/>
            <a:ext cx="720000" cy="1368152"/>
          </a:xfrm>
          <a:prstGeom prst="rect">
            <a:avLst/>
          </a:prstGeom>
          <a:solidFill>
            <a:schemeClr val="bg1"/>
          </a:solidFill>
          <a:ln w="6350">
            <a:solidFill>
              <a:schemeClr val="accent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45720" rIns="3600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200"/>
              </a:spcAft>
            </a:pPr>
            <a:r>
              <a:rPr lang="fi-FI" sz="600" b="1" dirty="0" smtClean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</a:rPr>
              <a:t>LVM</a:t>
            </a:r>
          </a:p>
          <a:p>
            <a:pPr algn="ctr">
              <a:spcAft>
                <a:spcPts val="200"/>
              </a:spcAft>
            </a:pPr>
            <a:r>
              <a:rPr lang="fi-FI" sz="600" dirty="0" smtClean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</a:rPr>
              <a:t>Tie- </a:t>
            </a:r>
            <a:r>
              <a:rPr lang="fi-FI" sz="600" dirty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</a:rPr>
              <a:t>ja rautatieliikenne, siviili-ilmailu ja </a:t>
            </a:r>
            <a:r>
              <a:rPr lang="fi-FI" sz="600" dirty="0" smtClean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</a:rPr>
              <a:t>vesiliikenne</a:t>
            </a:r>
          </a:p>
          <a:p>
            <a:pPr algn="ctr">
              <a:spcAft>
                <a:spcPts val="200"/>
              </a:spcAft>
            </a:pPr>
            <a:r>
              <a:rPr lang="fi-FI" sz="600" dirty="0" smtClean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</a:rPr>
              <a:t>Liikenneväylät</a:t>
            </a:r>
            <a:r>
              <a:rPr lang="fi-FI" sz="600" dirty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</a:rPr>
              <a:t>, satamat ja </a:t>
            </a:r>
            <a:r>
              <a:rPr lang="fi-FI" sz="600" dirty="0" smtClean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</a:rPr>
              <a:t>lentopaikat</a:t>
            </a:r>
          </a:p>
          <a:p>
            <a:pPr algn="ctr">
              <a:spcAft>
                <a:spcPts val="200"/>
              </a:spcAft>
            </a:pPr>
            <a:r>
              <a:rPr lang="fi-FI" sz="600" dirty="0" smtClean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</a:rPr>
              <a:t>Ilmakehän </a:t>
            </a:r>
            <a:r>
              <a:rPr lang="fi-FI" sz="600" dirty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</a:rPr>
              <a:t>tutkimus ja seuranta, </a:t>
            </a:r>
            <a:r>
              <a:rPr lang="fi-FI" sz="600" dirty="0" smtClean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</a:rPr>
              <a:t>sääpalvelut</a:t>
            </a:r>
          </a:p>
          <a:p>
            <a:pPr algn="ctr">
              <a:spcAft>
                <a:spcPts val="200"/>
              </a:spcAft>
            </a:pPr>
            <a:r>
              <a:rPr lang="fi-FI" sz="600" dirty="0" smtClean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</a:rPr>
              <a:t>Sähköinen </a:t>
            </a:r>
            <a:r>
              <a:rPr lang="fi-FI" sz="600" dirty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</a:rPr>
              <a:t>viestintä ja </a:t>
            </a:r>
            <a:r>
              <a:rPr lang="fi-FI" sz="600" dirty="0" smtClean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</a:rPr>
              <a:t>postitoiminta</a:t>
            </a:r>
          </a:p>
          <a:p>
            <a:pPr algn="ctr">
              <a:spcAft>
                <a:spcPts val="200"/>
              </a:spcAft>
            </a:pPr>
            <a:r>
              <a:rPr lang="fi-FI" sz="600" dirty="0" smtClean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</a:rPr>
              <a:t>Viestintäpalvelujen </a:t>
            </a:r>
            <a:r>
              <a:rPr lang="fi-FI" sz="600" dirty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</a:rPr>
              <a:t>tietoturvallisuus</a:t>
            </a:r>
          </a:p>
        </p:txBody>
      </p:sp>
      <p:sp>
        <p:nvSpPr>
          <p:cNvPr id="13" name="Suorakulmio 12"/>
          <p:cNvSpPr/>
          <p:nvPr/>
        </p:nvSpPr>
        <p:spPr>
          <a:xfrm>
            <a:off x="6516216" y="1111917"/>
            <a:ext cx="720000" cy="2090324"/>
          </a:xfrm>
          <a:prstGeom prst="rect">
            <a:avLst/>
          </a:prstGeom>
          <a:solidFill>
            <a:schemeClr val="bg1"/>
          </a:solidFill>
          <a:ln w="6350">
            <a:solidFill>
              <a:schemeClr val="accent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45720" rIns="3600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200"/>
              </a:spcAft>
            </a:pPr>
            <a:r>
              <a:rPr lang="fi-FI" sz="600" b="1" dirty="0" smtClean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</a:rPr>
              <a:t>TEM</a:t>
            </a:r>
          </a:p>
          <a:p>
            <a:pPr algn="ctr">
              <a:spcAft>
                <a:spcPts val="200"/>
              </a:spcAft>
            </a:pPr>
            <a:r>
              <a:rPr lang="fi-FI" sz="600" dirty="0" smtClean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</a:rPr>
              <a:t>Työllisyys</a:t>
            </a:r>
            <a:r>
              <a:rPr lang="fi-FI" sz="600" dirty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</a:rPr>
              <a:t>, työttömyys ja julkinen </a:t>
            </a:r>
            <a:r>
              <a:rPr lang="fi-FI" sz="600" dirty="0" smtClean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</a:rPr>
              <a:t>työvoimapalvelu</a:t>
            </a:r>
          </a:p>
          <a:p>
            <a:pPr algn="ctr">
              <a:spcAft>
                <a:spcPts val="200"/>
              </a:spcAft>
            </a:pPr>
            <a:r>
              <a:rPr lang="fi-FI" sz="600" dirty="0" smtClean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</a:rPr>
              <a:t>Työelämä ja työehtosopimukset </a:t>
            </a:r>
          </a:p>
          <a:p>
            <a:pPr algn="ctr">
              <a:spcAft>
                <a:spcPts val="200"/>
              </a:spcAft>
            </a:pPr>
            <a:r>
              <a:rPr lang="fi-FI" sz="600" dirty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</a:rPr>
              <a:t>alueiden kehittäminen </a:t>
            </a:r>
            <a:endParaRPr lang="fi-FI" sz="600" dirty="0" smtClean="0">
              <a:solidFill>
                <a:schemeClr val="tx2">
                  <a:lumMod val="75000"/>
                </a:schemeClr>
              </a:solidFill>
              <a:latin typeface="Arial Narrow" panose="020B0606020202030204" pitchFamily="34" charset="0"/>
            </a:endParaRPr>
          </a:p>
          <a:p>
            <a:pPr algn="ctr">
              <a:spcAft>
                <a:spcPts val="200"/>
              </a:spcAft>
            </a:pPr>
            <a:r>
              <a:rPr lang="fi-FI" sz="600" dirty="0" smtClean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</a:rPr>
              <a:t>Elinkeinopolitiikka</a:t>
            </a:r>
          </a:p>
          <a:p>
            <a:pPr algn="ctr">
              <a:spcAft>
                <a:spcPts val="200"/>
              </a:spcAft>
            </a:pPr>
            <a:r>
              <a:rPr lang="fi-FI" sz="600" dirty="0" smtClean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</a:rPr>
              <a:t>Energiapolitiikka</a:t>
            </a:r>
          </a:p>
          <a:p>
            <a:pPr algn="ctr">
              <a:spcAft>
                <a:spcPts val="200"/>
              </a:spcAft>
            </a:pPr>
            <a:r>
              <a:rPr lang="fi-FI" sz="600" dirty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</a:rPr>
              <a:t>innovaatio- ja </a:t>
            </a:r>
            <a:r>
              <a:rPr lang="fi-FI" sz="600" dirty="0" smtClean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</a:rPr>
              <a:t>teknologiapolitiikka</a:t>
            </a:r>
          </a:p>
          <a:p>
            <a:pPr algn="ctr">
              <a:spcAft>
                <a:spcPts val="200"/>
              </a:spcAft>
            </a:pPr>
            <a:r>
              <a:rPr lang="fi-FI" sz="600" dirty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</a:rPr>
              <a:t>kilpailun edistäminen ja </a:t>
            </a:r>
            <a:r>
              <a:rPr lang="fi-FI" sz="600" dirty="0" smtClean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</a:rPr>
              <a:t>kuluttajapolitiikka</a:t>
            </a:r>
          </a:p>
          <a:p>
            <a:pPr algn="ctr">
              <a:spcAft>
                <a:spcPts val="200"/>
              </a:spcAft>
            </a:pPr>
            <a:r>
              <a:rPr lang="fi-FI" sz="600" dirty="0" smtClean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</a:rPr>
              <a:t>Siviilipalvelus</a:t>
            </a:r>
          </a:p>
          <a:p>
            <a:pPr algn="ctr">
              <a:spcAft>
                <a:spcPts val="200"/>
              </a:spcAft>
            </a:pPr>
            <a:r>
              <a:rPr lang="fi-FI" sz="600" dirty="0" smtClean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</a:rPr>
              <a:t>Maahanmuuttajien </a:t>
            </a:r>
            <a:r>
              <a:rPr lang="fi-FI" sz="600" dirty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</a:rPr>
              <a:t>kotouttaminen</a:t>
            </a:r>
          </a:p>
        </p:txBody>
      </p:sp>
      <p:sp>
        <p:nvSpPr>
          <p:cNvPr id="14" name="Suorakulmio 13"/>
          <p:cNvSpPr/>
          <p:nvPr/>
        </p:nvSpPr>
        <p:spPr>
          <a:xfrm>
            <a:off x="7272300" y="1111917"/>
            <a:ext cx="720000" cy="1512168"/>
          </a:xfrm>
          <a:prstGeom prst="rect">
            <a:avLst/>
          </a:prstGeom>
          <a:solidFill>
            <a:schemeClr val="bg1"/>
          </a:solidFill>
          <a:ln w="6350">
            <a:solidFill>
              <a:schemeClr val="accent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45720" rIns="3600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200"/>
              </a:spcAft>
            </a:pPr>
            <a:r>
              <a:rPr lang="fi-FI" sz="600" b="1" dirty="0" smtClean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</a:rPr>
              <a:t>STM</a:t>
            </a:r>
          </a:p>
          <a:p>
            <a:pPr algn="ctr">
              <a:spcAft>
                <a:spcPts val="200"/>
              </a:spcAft>
            </a:pPr>
            <a:r>
              <a:rPr lang="fi-FI" sz="600" dirty="0" smtClean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</a:rPr>
              <a:t>Terveyden </a:t>
            </a:r>
            <a:r>
              <a:rPr lang="fi-FI" sz="600" dirty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</a:rPr>
              <a:t>ja sosiaalisen hyvinvoinnin </a:t>
            </a:r>
            <a:r>
              <a:rPr lang="fi-FI" sz="600" dirty="0" smtClean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</a:rPr>
              <a:t>edistäminen</a:t>
            </a:r>
          </a:p>
          <a:p>
            <a:pPr algn="ctr">
              <a:spcAft>
                <a:spcPts val="200"/>
              </a:spcAft>
            </a:pPr>
            <a:r>
              <a:rPr lang="fi-FI" sz="600" dirty="0" smtClean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</a:rPr>
              <a:t>Sosiaali- </a:t>
            </a:r>
            <a:r>
              <a:rPr lang="fi-FI" sz="600" dirty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</a:rPr>
              <a:t>ja </a:t>
            </a:r>
            <a:r>
              <a:rPr lang="fi-FI" sz="600" dirty="0" smtClean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</a:rPr>
              <a:t>terveyspalvelut</a:t>
            </a:r>
          </a:p>
          <a:p>
            <a:pPr algn="ctr">
              <a:spcAft>
                <a:spcPts val="200"/>
              </a:spcAft>
            </a:pPr>
            <a:r>
              <a:rPr lang="fi-FI" sz="600" dirty="0" smtClean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</a:rPr>
              <a:t>Lääkehuolto</a:t>
            </a:r>
          </a:p>
          <a:p>
            <a:pPr algn="ctr">
              <a:spcAft>
                <a:spcPts val="200"/>
              </a:spcAft>
            </a:pPr>
            <a:r>
              <a:rPr lang="fi-FI" sz="600" dirty="0" smtClean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</a:rPr>
              <a:t>Terveydensuojelu</a:t>
            </a:r>
          </a:p>
          <a:p>
            <a:pPr algn="ctr">
              <a:spcAft>
                <a:spcPts val="200"/>
              </a:spcAft>
            </a:pPr>
            <a:r>
              <a:rPr lang="fi-FI" sz="600" dirty="0" smtClean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</a:rPr>
              <a:t>Toimeentuloturva</a:t>
            </a:r>
          </a:p>
          <a:p>
            <a:pPr algn="ctr">
              <a:spcAft>
                <a:spcPts val="200"/>
              </a:spcAft>
            </a:pPr>
            <a:r>
              <a:rPr lang="fi-FI" sz="600" dirty="0" smtClean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</a:rPr>
              <a:t>Vakuutusmarkkinat</a:t>
            </a:r>
          </a:p>
          <a:p>
            <a:pPr algn="ctr">
              <a:spcAft>
                <a:spcPts val="200"/>
              </a:spcAft>
            </a:pPr>
            <a:r>
              <a:rPr lang="fi-FI" sz="600" dirty="0" smtClean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</a:rPr>
              <a:t>Työsuojelu</a:t>
            </a:r>
          </a:p>
          <a:p>
            <a:pPr algn="ctr">
              <a:spcAft>
                <a:spcPts val="200"/>
              </a:spcAft>
            </a:pPr>
            <a:r>
              <a:rPr lang="fi-FI" sz="600" dirty="0" smtClean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</a:rPr>
              <a:t>Tasa-arvo</a:t>
            </a:r>
            <a:endParaRPr lang="fi-FI" sz="600" dirty="0">
              <a:solidFill>
                <a:schemeClr val="tx2">
                  <a:lumMod val="7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15" name="Suorakulmio 14"/>
          <p:cNvSpPr/>
          <p:nvPr/>
        </p:nvSpPr>
        <p:spPr>
          <a:xfrm>
            <a:off x="8028384" y="1111917"/>
            <a:ext cx="720000" cy="1368152"/>
          </a:xfrm>
          <a:prstGeom prst="rect">
            <a:avLst/>
          </a:prstGeom>
          <a:solidFill>
            <a:schemeClr val="bg1"/>
          </a:solidFill>
          <a:ln w="6350">
            <a:solidFill>
              <a:schemeClr val="accent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45720" rIns="3600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200"/>
              </a:spcAft>
            </a:pPr>
            <a:r>
              <a:rPr lang="fi-FI" sz="600" b="1" dirty="0" smtClean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</a:rPr>
              <a:t>YM</a:t>
            </a:r>
          </a:p>
          <a:p>
            <a:pPr algn="ctr">
              <a:spcAft>
                <a:spcPts val="200"/>
              </a:spcAft>
            </a:pPr>
            <a:r>
              <a:rPr lang="fi-FI" sz="600" dirty="0" smtClean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</a:rPr>
              <a:t>Ympäristönsuojelu </a:t>
            </a:r>
            <a:r>
              <a:rPr lang="fi-FI" sz="600" dirty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</a:rPr>
              <a:t>ja ympäristövahinkojen </a:t>
            </a:r>
            <a:r>
              <a:rPr lang="fi-FI" sz="600" dirty="0" smtClean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</a:rPr>
              <a:t>torjunta</a:t>
            </a:r>
          </a:p>
          <a:p>
            <a:pPr algn="ctr">
              <a:spcAft>
                <a:spcPts val="200"/>
              </a:spcAft>
            </a:pPr>
            <a:r>
              <a:rPr lang="fi-FI" sz="600" dirty="0" smtClean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</a:rPr>
              <a:t>Alueiden käyttö</a:t>
            </a:r>
          </a:p>
          <a:p>
            <a:pPr algn="ctr">
              <a:spcAft>
                <a:spcPts val="200"/>
              </a:spcAft>
            </a:pPr>
            <a:r>
              <a:rPr lang="fi-FI" sz="600" dirty="0" smtClean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</a:rPr>
              <a:t>Luonnonsuojelu</a:t>
            </a:r>
          </a:p>
          <a:p>
            <a:pPr algn="ctr">
              <a:spcAft>
                <a:spcPts val="200"/>
              </a:spcAft>
            </a:pPr>
            <a:r>
              <a:rPr lang="fi-FI" sz="600" dirty="0" smtClean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</a:rPr>
              <a:t>Rakentaminen</a:t>
            </a:r>
          </a:p>
          <a:p>
            <a:pPr algn="ctr">
              <a:spcAft>
                <a:spcPts val="200"/>
              </a:spcAft>
            </a:pPr>
            <a:r>
              <a:rPr lang="fi-FI" sz="600" dirty="0" smtClean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</a:rPr>
              <a:t>Asuminen</a:t>
            </a:r>
            <a:endParaRPr lang="fi-FI" sz="600" dirty="0">
              <a:solidFill>
                <a:schemeClr val="tx2">
                  <a:lumMod val="7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27" name="Sisällön paikkamerkki 2"/>
          <p:cNvSpPr>
            <a:spLocks noGrp="1"/>
          </p:cNvSpPr>
          <p:nvPr>
            <p:ph idx="1"/>
          </p:nvPr>
        </p:nvSpPr>
        <p:spPr>
          <a:xfrm>
            <a:off x="323528" y="3506653"/>
            <a:ext cx="8436138" cy="1513369"/>
          </a:xfrm>
        </p:spPr>
        <p:txBody>
          <a:bodyPr>
            <a:normAutofit fontScale="70000" lnSpcReduction="20000"/>
          </a:bodyPr>
          <a:lstStyle/>
          <a:p>
            <a:r>
              <a:rPr lang="fi-FI" dirty="0" smtClean="0"/>
              <a:t>VNOS kiinnittää asioiden käsittely- ja valmisteluvastuut </a:t>
            </a:r>
          </a:p>
          <a:p>
            <a:pPr lvl="1"/>
            <a:r>
              <a:rPr lang="fi-FI" dirty="0" smtClean="0"/>
              <a:t>Kukin ministeriö käsittelee mm. toimialansa tietoyhteiskunta-asiat</a:t>
            </a:r>
            <a:r>
              <a:rPr lang="fi-FI" dirty="0"/>
              <a:t> </a:t>
            </a:r>
            <a:r>
              <a:rPr lang="fi-FI" dirty="0" smtClean="0"/>
              <a:t>ja tietohallintoasiat (VNOS 11 §)</a:t>
            </a:r>
          </a:p>
          <a:p>
            <a:r>
              <a:rPr lang="fi-FI" dirty="0" smtClean="0"/>
              <a:t>Kunkin </a:t>
            </a:r>
            <a:r>
              <a:rPr lang="fi-FI" dirty="0"/>
              <a:t>ministeriön on omalla </a:t>
            </a:r>
            <a:r>
              <a:rPr lang="fi-FI" b="1" dirty="0"/>
              <a:t>toimialallaan</a:t>
            </a:r>
            <a:r>
              <a:rPr lang="fi-FI" dirty="0"/>
              <a:t> huolehdittava julkisen hallinnon tiedonhallintakartan sisällön ajantasaisuudesta sekä ylläpidettävä yleisiä linjauksia yhteisten tietovarantojen ja tietojärjestelmien yhteentoimivuuden </a:t>
            </a:r>
            <a:r>
              <a:rPr lang="fi-FI" dirty="0" smtClean="0"/>
              <a:t>edistämiseksi (</a:t>
            </a:r>
            <a:r>
              <a:rPr lang="fi-FI" dirty="0" err="1" smtClean="0"/>
              <a:t>TiHL</a:t>
            </a:r>
            <a:r>
              <a:rPr lang="fi-FI" dirty="0" smtClean="0"/>
              <a:t> 6.2 §)  </a:t>
            </a:r>
            <a:endParaRPr lang="fi-FI" dirty="0">
              <a:sym typeface="Wingdings" panose="05000000000000000000" pitchFamily="2" charset="2"/>
            </a:endParaRPr>
          </a:p>
          <a:p>
            <a:endParaRPr lang="fi-FI" dirty="0">
              <a:sym typeface="Wingdings" panose="05000000000000000000" pitchFamily="2" charset="2"/>
            </a:endParaRPr>
          </a:p>
          <a:p>
            <a:endParaRPr lang="fi-FI" dirty="0">
              <a:sym typeface="Wingdings" panose="05000000000000000000" pitchFamily="2" charset="2"/>
            </a:endParaRP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6236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M_malliesitys_laajakuva_fin">
  <a:themeElements>
    <a:clrScheme name="Mukautettu 6">
      <a:dk1>
        <a:sysClr val="windowText" lastClr="000000"/>
      </a:dk1>
      <a:lt1>
        <a:sysClr val="window" lastClr="FFFFFF"/>
      </a:lt1>
      <a:dk2>
        <a:srgbClr val="304E88"/>
      </a:dk2>
      <a:lt2>
        <a:srgbClr val="EEECE1"/>
      </a:lt2>
      <a:accent1>
        <a:srgbClr val="304E88"/>
      </a:accent1>
      <a:accent2>
        <a:srgbClr val="A34E96"/>
      </a:accent2>
      <a:accent3>
        <a:srgbClr val="5AB5EC"/>
      </a:accent3>
      <a:accent4>
        <a:srgbClr val="479A36"/>
      </a:accent4>
      <a:accent5>
        <a:srgbClr val="DDDDDD"/>
      </a:accent5>
      <a:accent6>
        <a:srgbClr val="ED2939"/>
      </a:accent6>
      <a:hlink>
        <a:srgbClr val="0000FF"/>
      </a:hlink>
      <a:folHlink>
        <a:srgbClr val="800080"/>
      </a:folHlink>
    </a:clrScheme>
    <a:fontScheme name="VM">
      <a:majorFont>
        <a:latin typeface="Arial Narrow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304F88"/>
        </a:solidFill>
        <a:ln>
          <a:noFill/>
        </a:ln>
        <a:effectLst/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VM_malliesitys_laajakuva_fin_v2017-04-25.pptx" id="{E8741464-4BEE-4CB4-83DA-10A54A4900BD}" vid="{BE1821DD-878F-433E-90E1-1881C0E95245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FC273FBDB1AAC448BDBB3CA1302F22C6" ma:contentTypeVersion="3" ma:contentTypeDescription="Luo uusi asiakirja." ma:contentTypeScope="" ma:versionID="3b25b787659ae01c678066d46fcd949b">
  <xsd:schema xmlns:xsd="http://www.w3.org/2001/XMLSchema" xmlns:xs="http://www.w3.org/2001/XMLSchema" xmlns:p="http://schemas.microsoft.com/office/2006/metadata/properties" xmlns:ns2="ebb82943-49da-4504-a2f3-a33fb2eb95f1" targetNamespace="http://schemas.microsoft.com/office/2006/metadata/properties" ma:root="true" ma:fieldsID="643c11cf4c13186185f95add12dbb6b8" ns2:_="">
    <xsd:import namespace="ebb82943-49da-4504-a2f3-a33fb2eb95f1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bb82943-49da-4504-a2f3-a33fb2eb95f1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Jaettu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454AB46-40C8-45A0-A78A-E4CB9D00C4F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bb82943-49da-4504-a2f3-a33fb2eb95f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9136DBE-6C7E-4CD5-A1C3-A89EBB2C89D0}">
  <ds:schemaRefs>
    <ds:schemaRef ds:uri="http://schemas.microsoft.com/office/2006/documentManagement/types"/>
    <ds:schemaRef ds:uri="http://schemas.microsoft.com/office/2006/metadata/properties"/>
    <ds:schemaRef ds:uri="http://purl.org/dc/elements/1.1/"/>
    <ds:schemaRef ds:uri="http://schemas.openxmlformats.org/package/2006/metadata/core-properties"/>
    <ds:schemaRef ds:uri="http://purl.org/dc/terms/"/>
    <ds:schemaRef ds:uri="http://schemas.microsoft.com/office/infopath/2007/PartnerControls"/>
    <ds:schemaRef ds:uri="ebb82943-49da-4504-a2f3-a33fb2eb95f1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2AE6AE60-BAF6-4062-B235-AB5903E1F01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VM_malliesitys_laajakuva_fin</Template>
  <TotalTime>8774</TotalTime>
  <Words>1349</Words>
  <Application>Microsoft Office PowerPoint</Application>
  <PresentationFormat>Näytössä katseltava esitys (16:9)</PresentationFormat>
  <Paragraphs>404</Paragraphs>
  <Slides>25</Slides>
  <Notes>3</Notes>
  <HiddenSlides>0</HiddenSlides>
  <MMClips>0</MMClips>
  <ScaleCrop>false</ScaleCrop>
  <HeadingPairs>
    <vt:vector size="6" baseType="variant">
      <vt:variant>
        <vt:lpstr>Käytetyt fontit</vt:lpstr>
      </vt:variant>
      <vt:variant>
        <vt:i4>5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25</vt:i4>
      </vt:variant>
    </vt:vector>
  </HeadingPairs>
  <TitlesOfParts>
    <vt:vector size="31" baseType="lpstr">
      <vt:lpstr>Arial</vt:lpstr>
      <vt:lpstr>Arial Narrow</vt:lpstr>
      <vt:lpstr>Calibri</vt:lpstr>
      <vt:lpstr>Verdana</vt:lpstr>
      <vt:lpstr>Wingdings</vt:lpstr>
      <vt:lpstr>VM_malliesitys_laajakuva_fin</vt:lpstr>
      <vt:lpstr>Tiedonhallinnan yhteistyö ja informaatio-ohjaus – Informaation ja suositusten tuottaminen</vt:lpstr>
      <vt:lpstr>B-ryhmä 5.11.2019 klo 13.00 – 14.30</vt:lpstr>
      <vt:lpstr>1. Edellinen kokous</vt:lpstr>
      <vt:lpstr>Vaatimukset informaation tuottamiselle (2.10. kirjaukset)</vt:lpstr>
      <vt:lpstr>Suositusten kohteita (2.10. kirjaukset)</vt:lpstr>
      <vt:lpstr>Informaation muoto ja/tai rakenne (2.10. kirjaukset)</vt:lpstr>
      <vt:lpstr>Informaation tuotantoprosessi (2.10. kirjaukset)</vt:lpstr>
      <vt:lpstr>Sovittu jatkovalmistelu</vt:lpstr>
      <vt:lpstr>Valtioneuvoston ohjesäännön (262/2003) mukainen toimialajako</vt:lpstr>
      <vt:lpstr>2. Kotitehtävät</vt:lpstr>
      <vt:lpstr>Kotitehtävä 5.11. kokoukseen</vt:lpstr>
      <vt:lpstr>Kotitehtävien yhteenvetoa</vt:lpstr>
      <vt:lpstr>3. Nykyiset JHS-suositukset</vt:lpstr>
      <vt:lpstr>JHS-suostukset</vt:lpstr>
      <vt:lpstr>4. Tulevaisuudessa tuotettava informaatio ja vastuut (yhteinen työstö)</vt:lpstr>
      <vt:lpstr>Suositusten/informaation viitekehys</vt:lpstr>
      <vt:lpstr>Suositusten/informaation viitekehys (mitä / painopisteet)</vt:lpstr>
      <vt:lpstr>Suositusten/informaation viitekehys (vastuut)</vt:lpstr>
      <vt:lpstr>Tavoitteita tukeva informaatio</vt:lpstr>
      <vt:lpstr>5. Muut asiat</vt:lpstr>
      <vt:lpstr>Työryhmän tuotos / tuotokset</vt:lpstr>
      <vt:lpstr>Muut asiat</vt:lpstr>
      <vt:lpstr>6. Jatkovalmistelu ja kotitehtävä</vt:lpstr>
      <vt:lpstr>Jatkovalmistelu</vt:lpstr>
      <vt:lpstr>PowerPoint-esitys</vt:lpstr>
    </vt:vector>
  </TitlesOfParts>
  <Company>VIP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Esityksen etusivu Otsikko Arial Narrow Regular 30 pt, max. 2 riviä</dc:title>
  <dc:creator>Tommi.Oikarinen@vm.fi</dc:creator>
  <cp:lastModifiedBy>Oikarinen Tommi</cp:lastModifiedBy>
  <cp:revision>569</cp:revision>
  <dcterms:created xsi:type="dcterms:W3CDTF">2017-11-03T10:10:22Z</dcterms:created>
  <dcterms:modified xsi:type="dcterms:W3CDTF">2019-11-01T06:34:04Z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0x010100FC273FBDB1AAC448BDBB3CA1302F22C6</vt:lpwstr>
  </property>
</Properties>
</file>