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7" r:id="rId5"/>
    <p:sldId id="521" r:id="rId6"/>
    <p:sldId id="522" r:id="rId7"/>
    <p:sldId id="523" r:id="rId8"/>
    <p:sldId id="524" r:id="rId9"/>
    <p:sldId id="553" r:id="rId10"/>
    <p:sldId id="551" r:id="rId11"/>
    <p:sldId id="525" r:id="rId12"/>
    <p:sldId id="552" r:id="rId13"/>
    <p:sldId id="548" r:id="rId14"/>
    <p:sldId id="268" r:id="rId15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38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BD"/>
    <a:srgbClr val="FFFF99"/>
    <a:srgbClr val="E8F4FC"/>
    <a:srgbClr val="FFF4DD"/>
    <a:srgbClr val="E3F4E0"/>
    <a:srgbClr val="E1F2FB"/>
    <a:srgbClr val="F8FCFE"/>
    <a:srgbClr val="FBFBFB"/>
    <a:srgbClr val="F7F7F7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660"/>
  </p:normalViewPr>
  <p:slideViewPr>
    <p:cSldViewPr showGuides="1">
      <p:cViewPr varScale="1">
        <p:scale>
          <a:sx n="86" d="100"/>
          <a:sy n="86" d="100"/>
        </p:scale>
        <p:origin x="282" y="90"/>
      </p:cViewPr>
      <p:guideLst>
        <p:guide pos="5738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200800" cy="12241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48978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643758"/>
            <a:ext cx="7200800" cy="351437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6D8E-3BBF-4559-A944-858650886418}" type="datetime1">
              <a:rPr lang="fi-FI" smtClean="0"/>
              <a:t>5.11.2019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668-9E7C-4320-927C-A1F49686FDD4}" type="datetime1">
              <a:rPr lang="fi-FI" smtClean="0"/>
              <a:t>5.11.2019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444-EEF8-41CE-900E-E47E39595C60}" type="datetime1">
              <a:rPr lang="fi-FI" smtClean="0"/>
              <a:t>5.11.2019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6478"/>
            <a:ext cx="8715829" cy="4725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1491630"/>
            <a:ext cx="320934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1491630"/>
            <a:ext cx="422000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29612"/>
            <a:ext cx="7200800" cy="1098122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427734"/>
            <a:ext cx="7200800" cy="3600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50400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787775"/>
            <a:ext cx="7200800" cy="2880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668448" y="303610"/>
            <a:ext cx="936000" cy="936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9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2,6 x 2,6 cm    155 x 155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216-412F-44BC-A83A-B2A80E9EC161}" type="datetime1">
              <a:rPr lang="fi-FI" smtClean="0"/>
              <a:t>5.11.2019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000" y="1377043"/>
            <a:ext cx="7380000" cy="321758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AE37-2DE2-41BD-97FD-C689329C0CB9}" type="datetime1">
              <a:rPr lang="fi-FI" smtClean="0"/>
              <a:t>5.11.2019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43868"/>
            <a:ext cx="7380000" cy="377428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039500"/>
            <a:ext cx="3780000" cy="358447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400"/>
            </a:lvl1pPr>
            <a:lvl2pPr>
              <a:spcBef>
                <a:spcPts val="0"/>
              </a:spcBef>
              <a:spcAft>
                <a:spcPts val="1200"/>
              </a:spcAft>
              <a:defRPr sz="1400"/>
            </a:lvl2pPr>
            <a:lvl3pPr>
              <a:spcBef>
                <a:spcPts val="0"/>
              </a:spcBef>
              <a:spcAft>
                <a:spcPts val="1200"/>
              </a:spcAft>
              <a:defRPr sz="1400"/>
            </a:lvl3pPr>
            <a:lvl4pPr>
              <a:spcBef>
                <a:spcPts val="0"/>
              </a:spcBef>
              <a:spcAft>
                <a:spcPts val="1200"/>
              </a:spcAft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039500"/>
            <a:ext cx="3816000" cy="358447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385D-328E-49CF-8A2F-B87A2E90108C}" type="datetime1">
              <a:rPr lang="fi-FI" smtClean="0"/>
              <a:t>5.11.2019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66E-3385-4E75-90B8-42D60FB3A95F}" type="datetime1">
              <a:rPr lang="fi-FI" smtClean="0"/>
              <a:t>5.11.2019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3455988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9,6 x 9,6 cm | </a:t>
            </a:r>
            <a:r>
              <a:rPr lang="fr-FR" dirty="0" smtClean="0"/>
              <a:t>565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5906-2EEB-49D6-AE2A-991E992C9A6F}" type="datetime1">
              <a:rPr lang="fi-FI" smtClean="0"/>
              <a:t>5.11.2019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10699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611560" y="2355726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611560" y="357128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0200-C0E9-4DBE-8522-BFB4FA0D1DB7}" type="datetime1">
              <a:rPr lang="fi-FI" smtClean="0"/>
              <a:t>5.11.2019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7920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                    koko </a:t>
            </a:r>
            <a:r>
              <a:rPr lang="fr-FR" dirty="0" smtClean="0"/>
              <a:t>9,6 x 22 cm | 565 x 1300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743E-6521-4D9D-A669-2F0B70702EAC}" type="datetime1">
              <a:rPr lang="fi-FI" smtClean="0"/>
              <a:t>5.11.2019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12000" y="1113235"/>
            <a:ext cx="3816000" cy="1674019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726800" y="1113235"/>
            <a:ext cx="3816000" cy="1674019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12000" y="3057804"/>
            <a:ext cx="3816000" cy="1674019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726800" y="3057804"/>
            <a:ext cx="3816000" cy="1674019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32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680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120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7268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450" y="-1"/>
            <a:ext cx="1373365" cy="2645861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88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2" y="1039586"/>
            <a:ext cx="7380376" cy="358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5.11.2019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0" y="4822372"/>
            <a:ext cx="477416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Tiedonhallinnan yhteistyö ja informaatio-ohjaus </a:t>
            </a:r>
            <a:r>
              <a:rPr lang="fi-FI" sz="1600" dirty="0" smtClean="0"/>
              <a:t>– Yhteistyörakenteet + informaation tuottaminen</a:t>
            </a:r>
            <a:endParaRPr lang="fi-FI" sz="16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>
          <a:xfrm>
            <a:off x="1115616" y="2571751"/>
            <a:ext cx="7200800" cy="351437"/>
          </a:xfrm>
        </p:spPr>
        <p:txBody>
          <a:bodyPr/>
          <a:lstStyle/>
          <a:p>
            <a:r>
              <a:rPr lang="fi-FI" sz="1200" dirty="0" smtClean="0"/>
              <a:t>Työryhmän kokous 5.11.2019</a:t>
            </a:r>
          </a:p>
          <a:p>
            <a:r>
              <a:rPr lang="fi-FI" sz="1200" dirty="0" smtClean="0"/>
              <a:t>Tommi Oikarinen</a:t>
            </a:r>
            <a:endParaRPr lang="fi-FI" sz="1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59" y="108858"/>
            <a:ext cx="7560225" cy="889873"/>
          </a:xfrm>
        </p:spPr>
        <p:txBody>
          <a:bodyPr/>
          <a:lstStyle/>
          <a:p>
            <a:r>
              <a:rPr lang="fi-FI" dirty="0" smtClean="0"/>
              <a:t>Esimerkki: yhteistyön tuotosten hahmottelua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10</a:t>
            </a:fld>
            <a:endParaRPr lang="fi-FI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634251"/>
              </p:ext>
            </p:extLst>
          </p:nvPr>
        </p:nvGraphicFramePr>
        <p:xfrm>
          <a:off x="683784" y="843558"/>
          <a:ext cx="7488001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349">
                  <a:extLst>
                    <a:ext uri="{9D8B030D-6E8A-4147-A177-3AD203B41FA5}">
                      <a16:colId xmlns:a16="http://schemas.microsoft.com/office/drawing/2014/main" val="1170816965"/>
                    </a:ext>
                  </a:extLst>
                </a:gridCol>
                <a:gridCol w="1451163">
                  <a:extLst>
                    <a:ext uri="{9D8B030D-6E8A-4147-A177-3AD203B41FA5}">
                      <a16:colId xmlns:a16="http://schemas.microsoft.com/office/drawing/2014/main" val="1139323828"/>
                    </a:ext>
                  </a:extLst>
                </a:gridCol>
                <a:gridCol w="1451163">
                  <a:extLst>
                    <a:ext uri="{9D8B030D-6E8A-4147-A177-3AD203B41FA5}">
                      <a16:colId xmlns:a16="http://schemas.microsoft.com/office/drawing/2014/main" val="2559188388"/>
                    </a:ext>
                  </a:extLst>
                </a:gridCol>
                <a:gridCol w="1451163">
                  <a:extLst>
                    <a:ext uri="{9D8B030D-6E8A-4147-A177-3AD203B41FA5}">
                      <a16:colId xmlns:a16="http://schemas.microsoft.com/office/drawing/2014/main" val="3460160348"/>
                    </a:ext>
                  </a:extLst>
                </a:gridCol>
                <a:gridCol w="1451163">
                  <a:extLst>
                    <a:ext uri="{9D8B030D-6E8A-4147-A177-3AD203B41FA5}">
                      <a16:colId xmlns:a16="http://schemas.microsoft.com/office/drawing/2014/main" val="1421394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Tehtävä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Kohde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Julkinen</a:t>
                      </a:r>
                      <a:r>
                        <a:rPr lang="fi-FI" sz="800" baseline="0" dirty="0" smtClean="0">
                          <a:solidFill>
                            <a:schemeClr val="tx2"/>
                          </a:solidFill>
                        </a:rPr>
                        <a:t> hallinto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Valtionhallinto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Valtio - kunta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14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Tavoitteiden</a:t>
                      </a:r>
                      <a:r>
                        <a:rPr lang="fi-FI" sz="800" baseline="0" dirty="0" smtClean="0">
                          <a:solidFill>
                            <a:schemeClr val="tx2"/>
                          </a:solidFill>
                        </a:rPr>
                        <a:t> asettaminen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Suunnittelun</a:t>
                      </a:r>
                      <a:r>
                        <a:rPr lang="fi-FI" sz="800" baseline="0" dirty="0" smtClean="0">
                          <a:solidFill>
                            <a:schemeClr val="tx2"/>
                          </a:solidFill>
                        </a:rPr>
                        <a:t> ohjaus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16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Kehittämisen ohjaus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1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Tuotannon ohjaus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635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Tilannekuvan ylläpito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Nykytila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728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Kehittäminen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938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Suunnitelmat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028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Linjausten</a:t>
                      </a:r>
                      <a:r>
                        <a:rPr lang="fi-FI" sz="800" baseline="0" dirty="0" smtClean="0">
                          <a:solidFill>
                            <a:schemeClr val="tx2"/>
                          </a:solidFill>
                        </a:rPr>
                        <a:t> tuottaminen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Yhteentoimivuus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034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Tietoturvallisuus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022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Jatkuvuuden varmistaminen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49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800" dirty="0" smtClean="0">
                          <a:solidFill>
                            <a:schemeClr val="tx2"/>
                          </a:solidFill>
                        </a:rPr>
                        <a:t>Palvelutuotannon ohjaus</a:t>
                      </a:r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435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92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Tommi Oikarinen</a:t>
            </a:r>
          </a:p>
          <a:p>
            <a:r>
              <a:rPr lang="fi-FI" dirty="0" smtClean="0"/>
              <a:t>Tietohallintoneuvos</a:t>
            </a:r>
          </a:p>
          <a:p>
            <a:r>
              <a:rPr lang="fi-FI" dirty="0" smtClean="0"/>
              <a:t>Puh. 0295530150</a:t>
            </a:r>
          </a:p>
          <a:p>
            <a:r>
              <a:rPr lang="fi-FI" dirty="0" smtClean="0"/>
              <a:t>Lisätieto: etunimi.sukunimi@vm.fi</a:t>
            </a:r>
          </a:p>
          <a:p>
            <a:r>
              <a:rPr lang="fi-FI" dirty="0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42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80867"/>
            <a:ext cx="8388488" cy="518675"/>
          </a:xfrm>
        </p:spPr>
        <p:txBody>
          <a:bodyPr>
            <a:noAutofit/>
          </a:bodyPr>
          <a:lstStyle/>
          <a:p>
            <a:r>
              <a:rPr lang="fi-FI" sz="2400" dirty="0"/>
              <a:t>Julkisen hallinnon tiedonhallinnan yhteistyön ja informaatio-ohjauksen valmisteluryhmän tehtävät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23528" y="843558"/>
            <a:ext cx="3528392" cy="40016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i-FI" sz="1600" b="1" dirty="0"/>
              <a:t>Tiedonhallinnan yhteistyö</a:t>
            </a:r>
          </a:p>
          <a:p>
            <a:pPr lvl="0"/>
            <a:r>
              <a:rPr lang="fi-FI" sz="1300" dirty="0"/>
              <a:t>Analysoida tiedonhallinnan, tietohallinnon ja tietoturvallisuuden olemassa olevat yhteistyön rakenteet ja tehtävät, yhteistyöhön osallistuvat tahot sekä rakenteiden väliset suhteet </a:t>
            </a:r>
          </a:p>
          <a:p>
            <a:pPr lvl="0"/>
            <a:r>
              <a:rPr lang="fi-FI" sz="1300" dirty="0"/>
              <a:t>Laatia ehdotus toimintamalliksi ja rakenteeksi, jolla järjestetään tiedonhallintalain 7 §:ssä tarkoitettu yhteistyö  </a:t>
            </a:r>
          </a:p>
          <a:p>
            <a:pPr lvl="0"/>
            <a:r>
              <a:rPr lang="fi-FI" sz="1300" dirty="0"/>
              <a:t>Valmistella suunnitelman ehdotetun toimintamallin käyttöönotosta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995936" y="787472"/>
            <a:ext cx="5186304" cy="358447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600" b="1" dirty="0"/>
              <a:t>Informaatio-ohjaus</a:t>
            </a:r>
          </a:p>
          <a:p>
            <a:pPr lvl="0"/>
            <a:r>
              <a:rPr lang="fi-FI" sz="1300" dirty="0"/>
              <a:t>Analysoida olemassa olevat tiedonhallinnan, tietohallinnon ja tietoturvallisuuden ohjausinformaatiota tuottavat järjestelyt ja tehtävät sekä näiden väliset suhteet</a:t>
            </a:r>
          </a:p>
          <a:p>
            <a:pPr lvl="0"/>
            <a:r>
              <a:rPr lang="fi-FI" sz="1300" dirty="0"/>
              <a:t>Valmistella ohjausinformaation jäsennys (linjaukset, periaatteet, suositukset tms.)</a:t>
            </a:r>
          </a:p>
          <a:p>
            <a:pPr lvl="0"/>
            <a:r>
              <a:rPr lang="fi-FI" sz="1300" dirty="0"/>
              <a:t>Laatia ehdotus tiedonhallinnan ohjauksessa tarvittavan informaation tuotantoprosessista ja hallintarakenteesta (tiedonhallintalautakunta, linjaukset ym.)</a:t>
            </a:r>
          </a:p>
          <a:p>
            <a:pPr lvl="0"/>
            <a:r>
              <a:rPr lang="fi-FI" sz="1300" dirty="0"/>
              <a:t>Valmistella suunnitelma ehdotetun tuotantoprosessin ja hallintarakenteen käyttöönotosta</a:t>
            </a:r>
          </a:p>
          <a:p>
            <a:pPr lvl="0"/>
            <a:r>
              <a:rPr lang="fi-FI" sz="1300" dirty="0"/>
              <a:t>Laatia kesällä 2019 annettavan hallitusohjelman pohjalta ehdotus seuraavan neljän vuoden aikana toteuttavan informaation painopistealueista</a:t>
            </a:r>
          </a:p>
          <a:p>
            <a:pPr lvl="0"/>
            <a:r>
              <a:rPr lang="fi-FI" sz="1300" dirty="0"/>
              <a:t>Käsitellä valmisteilla olevat JHS-suositusten hankesuunnitelmat ja suositusluonnokset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14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5475" y="137280"/>
            <a:ext cx="7380376" cy="706278"/>
          </a:xfrm>
        </p:spPr>
        <p:txBody>
          <a:bodyPr/>
          <a:lstStyle/>
          <a:p>
            <a:r>
              <a:rPr lang="fi-FI" dirty="0" smtClean="0"/>
              <a:t>Tiedonhallinnan ja TVT-tuotannon yhteistyö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3668340"/>
            <a:ext cx="7920880" cy="1207665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000" b="1" dirty="0" smtClean="0">
                <a:latin typeface="Arial Narrow" panose="020B0606020202030204" pitchFamily="34" charset="0"/>
              </a:rPr>
              <a:t>Tiedonhallintalaki (906/2019) 7 §</a:t>
            </a:r>
          </a:p>
          <a:p>
            <a:r>
              <a:rPr lang="fi-FI" sz="1000" dirty="0" smtClean="0">
                <a:latin typeface="Arial Narrow" panose="020B0606020202030204" pitchFamily="34" charset="0"/>
              </a:rPr>
              <a:t>Valtiovarainministeriön </a:t>
            </a:r>
            <a:r>
              <a:rPr lang="fi-FI" sz="1000" dirty="0">
                <a:latin typeface="Arial Narrow" panose="020B0606020202030204" pitchFamily="34" charset="0"/>
              </a:rPr>
              <a:t>on huolehdittava, että julkisen hallinnon tiedonhallintaa sekä tieto- ja viestintäteknisten palvelujen tuottamista koskevan yhteistyön koordinointia varten on järjestetty </a:t>
            </a:r>
            <a:r>
              <a:rPr lang="fi-FI" sz="1000" b="1" dirty="0">
                <a:latin typeface="Arial Narrow" panose="020B0606020202030204" pitchFamily="34" charset="0"/>
              </a:rPr>
              <a:t>valtion virastoissa ja laitoksissa toimivien viranomaisten sekä kuntien viranomaisten yhteistyötavat ja -</a:t>
            </a:r>
            <a:r>
              <a:rPr lang="fi-FI" sz="1000" b="1" dirty="0" smtClean="0">
                <a:latin typeface="Arial Narrow" panose="020B0606020202030204" pitchFamily="34" charset="0"/>
              </a:rPr>
              <a:t>menettelyt </a:t>
            </a:r>
          </a:p>
          <a:p>
            <a:r>
              <a:rPr lang="fi-FI" sz="1000" dirty="0" smtClean="0">
                <a:latin typeface="Arial Narrow" panose="020B0606020202030204" pitchFamily="34" charset="0"/>
              </a:rPr>
              <a:t>Yhteistyön </a:t>
            </a:r>
            <a:r>
              <a:rPr lang="fi-FI" sz="1000" dirty="0">
                <a:latin typeface="Arial Narrow" panose="020B0606020202030204" pitchFamily="34" charset="0"/>
              </a:rPr>
              <a:t>tarkoituksena on edistää tämän lain tarkoitusten toteuttamista sekä julkisen hallinnon toimintatapojen ja palvelujen tuotantotapojen kehittämistä tietovarantoja sekä tieto- ja viestintätekniikkaa hyödyntämällä. Yhteistyössä seurataan julkisen hallinnon tiedonhallinnan ja tieto- ja viestintäteknisten palvelujen kehittymistä, muutoksia ja </a:t>
            </a:r>
            <a:r>
              <a:rPr lang="fi-FI" sz="1000" dirty="0" smtClean="0">
                <a:latin typeface="Arial Narrow" panose="020B0606020202030204" pitchFamily="34" charset="0"/>
              </a:rPr>
              <a:t>vaikutuksia</a:t>
            </a:r>
            <a:endParaRPr lang="fi-FI" sz="1000" dirty="0">
              <a:latin typeface="Arial Narrow" panose="020B060602020203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</a:t>
            </a:fld>
            <a:endParaRPr lang="fi-FI"/>
          </a:p>
        </p:txBody>
      </p:sp>
      <p:grpSp>
        <p:nvGrpSpPr>
          <p:cNvPr id="21" name="Ryhmä 20"/>
          <p:cNvGrpSpPr/>
          <p:nvPr/>
        </p:nvGrpSpPr>
        <p:grpSpPr>
          <a:xfrm>
            <a:off x="755576" y="998731"/>
            <a:ext cx="3320088" cy="2293099"/>
            <a:chOff x="755576" y="998731"/>
            <a:chExt cx="3320088" cy="2293099"/>
          </a:xfrm>
        </p:grpSpPr>
        <p:sp>
          <p:nvSpPr>
            <p:cNvPr id="17" name="Suorakulmio 16"/>
            <p:cNvSpPr/>
            <p:nvPr/>
          </p:nvSpPr>
          <p:spPr>
            <a:xfrm>
              <a:off x="755576" y="998731"/>
              <a:ext cx="3320087" cy="10115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Julkinen hallinto</a:t>
              </a:r>
              <a:endParaRPr lang="fi-FI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" name="Suorakulmio 15"/>
            <p:cNvSpPr/>
            <p:nvPr/>
          </p:nvSpPr>
          <p:spPr>
            <a:xfrm>
              <a:off x="2498326" y="2132778"/>
              <a:ext cx="1577338" cy="115905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Valtio - Kunta</a:t>
              </a:r>
              <a:endParaRPr lang="fi-FI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Suorakulmio 14"/>
            <p:cNvSpPr/>
            <p:nvPr/>
          </p:nvSpPr>
          <p:spPr>
            <a:xfrm>
              <a:off x="776972" y="2132778"/>
              <a:ext cx="1577338" cy="115905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Valtionhallinto</a:t>
              </a:r>
              <a:endParaRPr lang="fi-FI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Ellipsi 4"/>
            <p:cNvSpPr/>
            <p:nvPr/>
          </p:nvSpPr>
          <p:spPr>
            <a:xfrm>
              <a:off x="1310246" y="2402939"/>
              <a:ext cx="468000" cy="468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3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1000" dirty="0" err="1" smtClean="0">
                  <a:solidFill>
                    <a:schemeClr val="tx2"/>
                  </a:solidFill>
                </a:rPr>
                <a:t>Gov</a:t>
              </a:r>
              <a:endParaRPr lang="fi-FI" sz="1000" dirty="0">
                <a:solidFill>
                  <a:schemeClr val="tx2"/>
                </a:solidFill>
              </a:endParaRPr>
            </a:p>
          </p:txBody>
        </p:sp>
        <p:sp>
          <p:nvSpPr>
            <p:cNvPr id="6" name="Ellipsi 5"/>
            <p:cNvSpPr/>
            <p:nvPr/>
          </p:nvSpPr>
          <p:spPr>
            <a:xfrm>
              <a:off x="3146398" y="2402939"/>
              <a:ext cx="468000" cy="468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3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1000" dirty="0" err="1" smtClean="0">
                  <a:solidFill>
                    <a:schemeClr val="tx2"/>
                  </a:solidFill>
                </a:rPr>
                <a:t>Gov</a:t>
              </a:r>
              <a:endParaRPr lang="fi-FI" sz="1000" dirty="0">
                <a:solidFill>
                  <a:schemeClr val="tx2"/>
                </a:solidFill>
              </a:endParaRPr>
            </a:p>
          </p:txBody>
        </p:sp>
        <p:cxnSp>
          <p:nvCxnSpPr>
            <p:cNvPr id="7" name="Suora nuoliyhdysviiva 6"/>
            <p:cNvCxnSpPr>
              <a:stCxn id="5" idx="6"/>
              <a:endCxn id="6" idx="2"/>
            </p:cNvCxnSpPr>
            <p:nvPr/>
          </p:nvCxnSpPr>
          <p:spPr>
            <a:xfrm>
              <a:off x="1778246" y="2636939"/>
              <a:ext cx="1368152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Ellipsi 7"/>
            <p:cNvSpPr/>
            <p:nvPr/>
          </p:nvSpPr>
          <p:spPr>
            <a:xfrm>
              <a:off x="2174342" y="1358771"/>
              <a:ext cx="468000" cy="468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3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1000" dirty="0" err="1" smtClean="0">
                  <a:solidFill>
                    <a:schemeClr val="tx2"/>
                  </a:solidFill>
                </a:rPr>
                <a:t>Gov</a:t>
              </a:r>
              <a:endParaRPr lang="fi-FI" sz="1000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Suora nuoliyhdysviiva 8"/>
            <p:cNvCxnSpPr>
              <a:stCxn id="5" idx="7"/>
              <a:endCxn id="8" idx="3"/>
            </p:cNvCxnSpPr>
            <p:nvPr/>
          </p:nvCxnSpPr>
          <p:spPr>
            <a:xfrm flipV="1">
              <a:off x="1709709" y="1758234"/>
              <a:ext cx="533170" cy="713242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nuoliyhdysviiva 11"/>
            <p:cNvCxnSpPr>
              <a:stCxn id="8" idx="5"/>
              <a:endCxn id="6" idx="1"/>
            </p:cNvCxnSpPr>
            <p:nvPr/>
          </p:nvCxnSpPr>
          <p:spPr>
            <a:xfrm>
              <a:off x="2573805" y="1758234"/>
              <a:ext cx="641130" cy="713242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kstiruutu 17"/>
          <p:cNvSpPr txBox="1"/>
          <p:nvPr/>
        </p:nvSpPr>
        <p:spPr>
          <a:xfrm>
            <a:off x="4323391" y="843558"/>
            <a:ext cx="4318766" cy="26596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fi-FI" sz="1100" b="1" dirty="0" smtClean="0"/>
              <a:t>Tarkastelun lähtökohdat 3 skenaarion kautta:</a:t>
            </a:r>
          </a:p>
          <a:p>
            <a:pPr marL="285750" indent="-285750">
              <a:spcAft>
                <a:spcPts val="300"/>
              </a:spcAft>
              <a:buFont typeface="+mj-lt"/>
              <a:buAutoNum type="alphaUcPeriod"/>
            </a:pPr>
            <a:r>
              <a:rPr lang="fi-FI" sz="1100" dirty="0" smtClean="0"/>
              <a:t>Julkinen hallinto, valtionhallinto ja valtio-kunta -yhteistyö (J </a:t>
            </a:r>
            <a:r>
              <a:rPr lang="fi-FI" sz="1100" dirty="0"/>
              <a:t>– V – </a:t>
            </a:r>
            <a:r>
              <a:rPr lang="fi-FI" sz="1100" dirty="0" smtClean="0"/>
              <a:t>V+K) </a:t>
            </a:r>
          </a:p>
          <a:p>
            <a:pPr marL="285750" indent="-285750">
              <a:spcAft>
                <a:spcPts val="300"/>
              </a:spcAft>
              <a:buFont typeface="+mj-lt"/>
              <a:buAutoNum type="alphaUcPeriod"/>
            </a:pPr>
            <a:r>
              <a:rPr lang="fi-FI" sz="1100" dirty="0" smtClean="0"/>
              <a:t>Valtionhallinto ja valtio-kunta – yhteistyö (V – V+K)</a:t>
            </a:r>
          </a:p>
          <a:p>
            <a:pPr marL="285750" indent="-285750">
              <a:spcAft>
                <a:spcPts val="300"/>
              </a:spcAft>
              <a:buFont typeface="+mj-lt"/>
              <a:buAutoNum type="alphaUcPeriod"/>
            </a:pPr>
            <a:r>
              <a:rPr lang="fi-FI" sz="1100" dirty="0" smtClean="0"/>
              <a:t>Julkinen hallinto ja valtionhallinto (J – V) </a:t>
            </a:r>
          </a:p>
          <a:p>
            <a:pPr marL="285750" indent="-285750">
              <a:spcAft>
                <a:spcPts val="300"/>
              </a:spcAft>
              <a:buFont typeface="+mj-lt"/>
              <a:buAutoNum type="alphaUcPeriod"/>
            </a:pPr>
            <a:endParaRPr lang="fi-FI" sz="1100" dirty="0" smtClean="0"/>
          </a:p>
          <a:p>
            <a:pPr>
              <a:spcAft>
                <a:spcPts val="300"/>
              </a:spcAft>
            </a:pPr>
            <a:r>
              <a:rPr lang="fi-FI" sz="1100" b="1" dirty="0" smtClean="0"/>
              <a:t>Tarkastelunäkökulmat (</a:t>
            </a:r>
            <a:r>
              <a:rPr lang="fi-FI" sz="1100" b="1" dirty="0" err="1" smtClean="0"/>
              <a:t>Cobit</a:t>
            </a:r>
            <a:r>
              <a:rPr lang="fi-FI" sz="1100" b="1" dirty="0" smtClean="0"/>
              <a:t>-perustainen):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 smtClean="0"/>
              <a:t>Tietohallintatapa (IT </a:t>
            </a:r>
            <a:r>
              <a:rPr lang="fi-FI" sz="1100" dirty="0" err="1" smtClean="0"/>
              <a:t>Governance</a:t>
            </a:r>
            <a:r>
              <a:rPr lang="fi-FI" sz="1100" dirty="0" smtClean="0"/>
              <a:t>)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 smtClean="0"/>
              <a:t>Kokonaisarkkitehtuuri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 smtClean="0"/>
              <a:t>Tietoturvallisuus ja varautuminen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 smtClean="0"/>
              <a:t>Kehittämisen hallinta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 smtClean="0"/>
              <a:t>Palvelutuotannon ohjaus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fi-FI" sz="1100" dirty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fi-FI" sz="1100" dirty="0" smtClean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fi-FI" sz="1100" dirty="0"/>
          </a:p>
        </p:txBody>
      </p:sp>
      <p:sp>
        <p:nvSpPr>
          <p:cNvPr id="19" name="Tekstiruutu 18"/>
          <p:cNvSpPr txBox="1"/>
          <p:nvPr/>
        </p:nvSpPr>
        <p:spPr>
          <a:xfrm>
            <a:off x="2852470" y="131813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C00000"/>
                </a:solidFill>
              </a:rPr>
              <a:t>A</a:t>
            </a:r>
            <a:endParaRPr lang="fi-FI" b="1" dirty="0">
              <a:solidFill>
                <a:srgbClr val="C00000"/>
              </a:solidFill>
            </a:endParaRPr>
          </a:p>
        </p:txBody>
      </p:sp>
      <p:sp>
        <p:nvSpPr>
          <p:cNvPr id="20" name="Ellipsi 19"/>
          <p:cNvSpPr/>
          <p:nvPr/>
        </p:nvSpPr>
        <p:spPr>
          <a:xfrm>
            <a:off x="971600" y="1237706"/>
            <a:ext cx="2952328" cy="1910107"/>
          </a:xfrm>
          <a:prstGeom prst="ellipse">
            <a:avLst/>
          </a:prstGeom>
          <a:noFill/>
          <a:ln w="6350">
            <a:solidFill>
              <a:schemeClr val="accent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2" name="Tekstiruutu 21"/>
          <p:cNvSpPr txBox="1"/>
          <p:nvPr/>
        </p:nvSpPr>
        <p:spPr>
          <a:xfrm>
            <a:off x="2636446" y="227442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70C0"/>
                </a:solidFill>
              </a:rPr>
              <a:t>B</a:t>
            </a:r>
            <a:endParaRPr lang="fi-FI" b="1" dirty="0">
              <a:solidFill>
                <a:srgbClr val="0070C0"/>
              </a:solidFill>
            </a:endParaRPr>
          </a:p>
        </p:txBody>
      </p:sp>
      <p:sp>
        <p:nvSpPr>
          <p:cNvPr id="23" name="Ellipsi 22"/>
          <p:cNvSpPr/>
          <p:nvPr/>
        </p:nvSpPr>
        <p:spPr>
          <a:xfrm>
            <a:off x="819864" y="2298518"/>
            <a:ext cx="3176072" cy="693486"/>
          </a:xfrm>
          <a:prstGeom prst="ellipse">
            <a:avLst/>
          </a:prstGeom>
          <a:noFill/>
          <a:ln w="6350">
            <a:solidFill>
              <a:srgbClr val="0070C0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>
              <a:solidFill>
                <a:srgbClr val="0070C0"/>
              </a:solidFill>
            </a:endParaRPr>
          </a:p>
        </p:txBody>
      </p:sp>
      <p:sp>
        <p:nvSpPr>
          <p:cNvPr id="24" name="Ellipsi 23"/>
          <p:cNvSpPr/>
          <p:nvPr/>
        </p:nvSpPr>
        <p:spPr>
          <a:xfrm rot="18447056">
            <a:off x="935664" y="1674477"/>
            <a:ext cx="2061577" cy="1108629"/>
          </a:xfrm>
          <a:prstGeom prst="ellipse">
            <a:avLst/>
          </a:prstGeom>
          <a:noFill/>
          <a:ln w="6350">
            <a:solidFill>
              <a:schemeClr val="accent2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>
              <a:solidFill>
                <a:srgbClr val="0070C0"/>
              </a:solidFill>
            </a:endParaRPr>
          </a:p>
        </p:txBody>
      </p:sp>
      <p:sp>
        <p:nvSpPr>
          <p:cNvPr id="25" name="Tekstiruutu 24"/>
          <p:cNvSpPr txBox="1"/>
          <p:nvPr/>
        </p:nvSpPr>
        <p:spPr>
          <a:xfrm>
            <a:off x="1547664" y="177966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>
                <a:solidFill>
                  <a:schemeClr val="accent2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713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Yhteistyörakenteet ja tiedonhallintalautakunta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978438" y="2463838"/>
            <a:ext cx="1577338" cy="90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b="1" dirty="0" smtClean="0">
                <a:solidFill>
                  <a:schemeClr val="bg1"/>
                </a:solidFill>
              </a:rPr>
              <a:t>Tiedonhallintalautakunta</a:t>
            </a:r>
          </a:p>
          <a:p>
            <a:pPr marL="171450" indent="-171450" algn="ctr">
              <a:buFontTx/>
              <a:buChar char="-"/>
            </a:pPr>
            <a:r>
              <a:rPr lang="fi-FI" sz="900" dirty="0" smtClean="0">
                <a:solidFill>
                  <a:schemeClr val="bg1"/>
                </a:solidFill>
              </a:rPr>
              <a:t>edistämistehtävä –</a:t>
            </a:r>
          </a:p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(</a:t>
            </a:r>
            <a:r>
              <a:rPr lang="fi-FI" sz="900" dirty="0" err="1" smtClean="0">
                <a:solidFill>
                  <a:schemeClr val="bg1"/>
                </a:solidFill>
              </a:rPr>
              <a:t>TiHL</a:t>
            </a:r>
            <a:r>
              <a:rPr lang="fi-FI" sz="900" dirty="0" smtClean="0">
                <a:solidFill>
                  <a:schemeClr val="bg1"/>
                </a:solidFill>
              </a:rPr>
              <a:t> 10 §)</a:t>
            </a:r>
            <a:endParaRPr lang="fi-FI" sz="900" dirty="0">
              <a:solidFill>
                <a:schemeClr val="bg1"/>
              </a:solidFill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6523054" y="2481838"/>
            <a:ext cx="1577338" cy="86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b="1" dirty="0" smtClean="0">
                <a:solidFill>
                  <a:schemeClr val="bg1"/>
                </a:solidFill>
              </a:rPr>
              <a:t>Tiedonhallintalautakunta</a:t>
            </a:r>
          </a:p>
          <a:p>
            <a:pPr marL="171450" indent="-171450" algn="ctr">
              <a:buFontTx/>
              <a:buChar char="-"/>
            </a:pPr>
            <a:r>
              <a:rPr lang="fi-FI" sz="900" dirty="0" smtClean="0">
                <a:solidFill>
                  <a:schemeClr val="bg1"/>
                </a:solidFill>
              </a:rPr>
              <a:t>arviointitehtävä –</a:t>
            </a:r>
          </a:p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(</a:t>
            </a:r>
            <a:r>
              <a:rPr lang="fi-FI" sz="900" dirty="0" err="1" smtClean="0">
                <a:solidFill>
                  <a:schemeClr val="bg1"/>
                </a:solidFill>
              </a:rPr>
              <a:t>TiHL</a:t>
            </a:r>
            <a:r>
              <a:rPr lang="fi-FI" sz="900" dirty="0" smtClean="0">
                <a:solidFill>
                  <a:schemeClr val="bg1"/>
                </a:solidFill>
              </a:rPr>
              <a:t> 10 ja  11 §)</a:t>
            </a:r>
            <a:endParaRPr lang="fi-FI" sz="900" dirty="0">
              <a:solidFill>
                <a:schemeClr val="bg1"/>
              </a:solidFill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3750746" y="2481838"/>
            <a:ext cx="1577338" cy="864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</a:rPr>
              <a:t>Tiedonhallintayksikkö</a:t>
            </a:r>
          </a:p>
        </p:txBody>
      </p:sp>
      <p:grpSp>
        <p:nvGrpSpPr>
          <p:cNvPr id="19" name="Ryhmä 18"/>
          <p:cNvGrpSpPr/>
          <p:nvPr/>
        </p:nvGrpSpPr>
        <p:grpSpPr>
          <a:xfrm>
            <a:off x="3892119" y="2751822"/>
            <a:ext cx="1294592" cy="468000"/>
            <a:chOff x="3851920" y="2643758"/>
            <a:chExt cx="1294592" cy="468000"/>
          </a:xfrm>
        </p:grpSpPr>
        <p:pic>
          <p:nvPicPr>
            <p:cNvPr id="8" name="Kuva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1920" y="2643758"/>
              <a:ext cx="365326" cy="468000"/>
            </a:xfrm>
            <a:prstGeom prst="rect">
              <a:avLst/>
            </a:prstGeom>
          </p:spPr>
        </p:pic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16553" y="2643758"/>
              <a:ext cx="365326" cy="468000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81186" y="2643758"/>
              <a:ext cx="365326" cy="468000"/>
            </a:xfrm>
            <a:prstGeom prst="rect">
              <a:avLst/>
            </a:prstGeom>
          </p:spPr>
        </p:pic>
      </p:grpSp>
      <p:sp>
        <p:nvSpPr>
          <p:cNvPr id="11" name="Nuoli oikealle 10"/>
          <p:cNvSpPr/>
          <p:nvPr/>
        </p:nvSpPr>
        <p:spPr>
          <a:xfrm>
            <a:off x="2649261" y="2481838"/>
            <a:ext cx="1008000" cy="864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Ohjeet, </a:t>
            </a: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suositukset</a:t>
            </a:r>
            <a:endParaRPr lang="fi-FI" sz="900" dirty="0">
              <a:solidFill>
                <a:schemeClr val="tx2"/>
              </a:solidFill>
            </a:endParaRPr>
          </a:p>
        </p:txBody>
      </p:sp>
      <p:sp>
        <p:nvSpPr>
          <p:cNvPr id="13" name="Nuoli vasemmalle 12"/>
          <p:cNvSpPr/>
          <p:nvPr/>
        </p:nvSpPr>
        <p:spPr>
          <a:xfrm>
            <a:off x="5421569" y="2481838"/>
            <a:ext cx="1008000" cy="864000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Suunnitelman </a:t>
            </a: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mukaiset </a:t>
            </a: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arvioinnit</a:t>
            </a:r>
            <a:endParaRPr lang="fi-FI" sz="900" dirty="0">
              <a:solidFill>
                <a:schemeClr val="tx2"/>
              </a:solidFill>
            </a:endParaRPr>
          </a:p>
        </p:txBody>
      </p:sp>
      <p:sp>
        <p:nvSpPr>
          <p:cNvPr id="14" name="Suorakulmio 13"/>
          <p:cNvSpPr/>
          <p:nvPr/>
        </p:nvSpPr>
        <p:spPr>
          <a:xfrm>
            <a:off x="3750746" y="915662"/>
            <a:ext cx="1577338" cy="86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Tiedonhallinnan ja tieto-</a:t>
            </a:r>
          </a:p>
          <a:p>
            <a:pPr algn="ctr"/>
            <a:r>
              <a:rPr lang="fi-FI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 viestintäteknisten </a:t>
            </a:r>
          </a:p>
          <a:p>
            <a:pPr algn="ctr"/>
            <a:r>
              <a:rPr lang="fi-FI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palvelujen ohjauksen yhteistyö (</a:t>
            </a:r>
            <a:r>
              <a:rPr lang="fi-FI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TiHL</a:t>
            </a:r>
            <a:r>
              <a:rPr lang="fi-FI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7 §)</a:t>
            </a:r>
            <a:endParaRPr lang="fi-FI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Alanuoli 15"/>
          <p:cNvSpPr/>
          <p:nvPr/>
        </p:nvSpPr>
        <p:spPr>
          <a:xfrm>
            <a:off x="3927347" y="1851766"/>
            <a:ext cx="1224136" cy="576000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Linjaukset,</a:t>
            </a:r>
          </a:p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ohjeet,</a:t>
            </a:r>
          </a:p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suositukset,</a:t>
            </a:r>
          </a:p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eritelmät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7" name="Suorakulmio 16"/>
          <p:cNvSpPr/>
          <p:nvPr/>
        </p:nvSpPr>
        <p:spPr>
          <a:xfrm>
            <a:off x="3750746" y="4084014"/>
            <a:ext cx="1577338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Muut valvontaviranomaiset (mm. Tietosuojavaltuutettu)</a:t>
            </a:r>
            <a:endParaRPr lang="fi-FI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Ylänuoli 17"/>
          <p:cNvSpPr/>
          <p:nvPr/>
        </p:nvSpPr>
        <p:spPr>
          <a:xfrm>
            <a:off x="3927415" y="3435846"/>
            <a:ext cx="1224000" cy="576000"/>
          </a:xfrm>
          <a:prstGeom prst="up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solidFill>
                  <a:schemeClr val="bg1">
                    <a:lumMod val="50000"/>
                  </a:schemeClr>
                </a:solidFill>
              </a:rPr>
              <a:t>Lausunnot,</a:t>
            </a:r>
          </a:p>
          <a:p>
            <a:pPr algn="ctr"/>
            <a:r>
              <a:rPr lang="fi-FI" sz="9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fi-FI" sz="900" dirty="0" smtClean="0">
                <a:solidFill>
                  <a:schemeClr val="bg1">
                    <a:lumMod val="50000"/>
                  </a:schemeClr>
                </a:solidFill>
              </a:rPr>
              <a:t>hjeet,</a:t>
            </a:r>
          </a:p>
          <a:p>
            <a:pPr algn="ctr"/>
            <a:r>
              <a:rPr lang="fi-FI" sz="900" dirty="0" smtClean="0">
                <a:solidFill>
                  <a:schemeClr val="bg1">
                    <a:lumMod val="50000"/>
                  </a:schemeClr>
                </a:solidFill>
              </a:rPr>
              <a:t>suositukset</a:t>
            </a:r>
            <a:endParaRPr lang="fi-FI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kstiruutu 22"/>
          <p:cNvSpPr txBox="1"/>
          <p:nvPr/>
        </p:nvSpPr>
        <p:spPr>
          <a:xfrm>
            <a:off x="1785937" y="1347614"/>
            <a:ext cx="1201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>
                <a:solidFill>
                  <a:schemeClr val="tx2"/>
                </a:solidFill>
              </a:rPr>
              <a:t>Ohjeiden ja suositusten yhdenmukaisuus</a:t>
            </a:r>
            <a:endParaRPr lang="fi-FI" sz="800" dirty="0">
              <a:solidFill>
                <a:schemeClr val="tx2"/>
              </a:solidFill>
            </a:endParaRPr>
          </a:p>
        </p:txBody>
      </p:sp>
      <p:cxnSp>
        <p:nvCxnSpPr>
          <p:cNvPr id="33" name="Kulmayhdysviiva 32"/>
          <p:cNvCxnSpPr>
            <a:stCxn id="5" idx="0"/>
            <a:endCxn id="14" idx="1"/>
          </p:cNvCxnSpPr>
          <p:nvPr/>
        </p:nvCxnSpPr>
        <p:spPr>
          <a:xfrm rot="5400000" flipH="1" flipV="1">
            <a:off x="2200838" y="913931"/>
            <a:ext cx="1116176" cy="1983639"/>
          </a:xfrm>
          <a:prstGeom prst="bentConnector2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Kulmayhdysviiva 36"/>
          <p:cNvCxnSpPr>
            <a:stCxn id="17" idx="1"/>
            <a:endCxn id="5" idx="2"/>
          </p:cNvCxnSpPr>
          <p:nvPr/>
        </p:nvCxnSpPr>
        <p:spPr>
          <a:xfrm rot="10800000">
            <a:off x="1767108" y="3363838"/>
            <a:ext cx="1983639" cy="1152176"/>
          </a:xfrm>
          <a:prstGeom prst="bentConnector2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iruutu 39"/>
          <p:cNvSpPr txBox="1"/>
          <p:nvPr/>
        </p:nvSpPr>
        <p:spPr>
          <a:xfrm>
            <a:off x="1763688" y="4054301"/>
            <a:ext cx="1201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>
                <a:solidFill>
                  <a:schemeClr val="tx2"/>
                </a:solidFill>
              </a:rPr>
              <a:t>Ohjeiden ja suositusten yhdenmukaisuus</a:t>
            </a:r>
            <a:endParaRPr lang="fi-FI" sz="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8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orakulmio 30"/>
          <p:cNvSpPr/>
          <p:nvPr/>
        </p:nvSpPr>
        <p:spPr>
          <a:xfrm>
            <a:off x="1476440" y="699542"/>
            <a:ext cx="6047888" cy="42119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>
                <a:solidFill>
                  <a:schemeClr val="bg1"/>
                </a:solidFill>
              </a:rPr>
              <a:t>Ekosysteemit</a:t>
            </a:r>
            <a:endParaRPr lang="fi-FI" sz="1000" b="1" dirty="0">
              <a:solidFill>
                <a:schemeClr val="bg1"/>
              </a:solidFill>
            </a:endParaRPr>
          </a:p>
        </p:txBody>
      </p:sp>
      <p:sp>
        <p:nvSpPr>
          <p:cNvPr id="30" name="Suorakulmio 29"/>
          <p:cNvSpPr/>
          <p:nvPr/>
        </p:nvSpPr>
        <p:spPr>
          <a:xfrm>
            <a:off x="1656408" y="1533440"/>
            <a:ext cx="5651896" cy="25504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Verkostot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08858"/>
            <a:ext cx="8642688" cy="51867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Mitä yhteistyötä tarvitaan, mikä on yhteistyön organisointitapa? 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  <p:sp>
        <p:nvSpPr>
          <p:cNvPr id="97" name="Suorakulmio 96"/>
          <p:cNvSpPr/>
          <p:nvPr/>
        </p:nvSpPr>
        <p:spPr>
          <a:xfrm>
            <a:off x="1868104" y="2316383"/>
            <a:ext cx="5224176" cy="90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Tiedonhallinnan ja TVT-palvelujen ohjauksen yhteistyö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Ellipsi 99"/>
          <p:cNvSpPr/>
          <p:nvPr/>
        </p:nvSpPr>
        <p:spPr>
          <a:xfrm>
            <a:off x="2123728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Gov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90" name="Ellipsi 89"/>
          <p:cNvSpPr/>
          <p:nvPr/>
        </p:nvSpPr>
        <p:spPr>
          <a:xfrm>
            <a:off x="3140854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C8E9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KA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107" name="Ellipsi 106"/>
          <p:cNvSpPr/>
          <p:nvPr/>
        </p:nvSpPr>
        <p:spPr>
          <a:xfrm>
            <a:off x="4157980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Titu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109" name="Ellipsi 108"/>
          <p:cNvSpPr/>
          <p:nvPr/>
        </p:nvSpPr>
        <p:spPr>
          <a:xfrm>
            <a:off x="5175106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CC9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Salkku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110" name="Ellipsi 109"/>
          <p:cNvSpPr/>
          <p:nvPr/>
        </p:nvSpPr>
        <p:spPr>
          <a:xfrm>
            <a:off x="6192232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Palvelujen</a:t>
            </a:r>
          </a:p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ohjaus</a:t>
            </a:r>
            <a:endParaRPr lang="fi-FI" sz="1000" dirty="0">
              <a:solidFill>
                <a:schemeClr val="tx2"/>
              </a:solidFill>
            </a:endParaRPr>
          </a:p>
        </p:txBody>
      </p:sp>
      <p:cxnSp>
        <p:nvCxnSpPr>
          <p:cNvPr id="7" name="Suora nuoliyhdysviiva 6"/>
          <p:cNvCxnSpPr/>
          <p:nvPr/>
        </p:nvCxnSpPr>
        <p:spPr>
          <a:xfrm flipV="1">
            <a:off x="1403648" y="736038"/>
            <a:ext cx="0" cy="4140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iruutu 17"/>
          <p:cNvSpPr txBox="1"/>
          <p:nvPr/>
        </p:nvSpPr>
        <p:spPr>
          <a:xfrm>
            <a:off x="331173" y="3765689"/>
            <a:ext cx="9284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smtClean="0"/>
              <a:t>Kehittäminen</a:t>
            </a:r>
            <a:endParaRPr lang="fi-FI" sz="1000" dirty="0"/>
          </a:p>
        </p:txBody>
      </p:sp>
      <p:sp>
        <p:nvSpPr>
          <p:cNvPr id="112" name="Tekstiruutu 111"/>
          <p:cNvSpPr txBox="1"/>
          <p:nvPr/>
        </p:nvSpPr>
        <p:spPr>
          <a:xfrm>
            <a:off x="323528" y="1533441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smtClean="0"/>
              <a:t>Jatkuvat toimi</a:t>
            </a:r>
            <a:endParaRPr lang="fi-FI" sz="1000" dirty="0"/>
          </a:p>
        </p:txBody>
      </p:sp>
      <p:sp>
        <p:nvSpPr>
          <p:cNvPr id="113" name="Ellipsi 112"/>
          <p:cNvSpPr/>
          <p:nvPr/>
        </p:nvSpPr>
        <p:spPr>
          <a:xfrm>
            <a:off x="2627784" y="3471902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Projekti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14" name="Ellipsi 113"/>
          <p:cNvSpPr/>
          <p:nvPr/>
        </p:nvSpPr>
        <p:spPr>
          <a:xfrm>
            <a:off x="3647915" y="3471902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Hanke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15" name="Ellipsi 114"/>
          <p:cNvSpPr/>
          <p:nvPr/>
        </p:nvSpPr>
        <p:spPr>
          <a:xfrm>
            <a:off x="5688176" y="3471902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Projekti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16" name="Ellipsi 115"/>
          <p:cNvSpPr/>
          <p:nvPr/>
        </p:nvSpPr>
        <p:spPr>
          <a:xfrm>
            <a:off x="4668046" y="3471902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err="1" smtClean="0">
                <a:solidFill>
                  <a:schemeClr val="tx2"/>
                </a:solidFill>
              </a:rPr>
              <a:t>Ohjel</a:t>
            </a:r>
            <a:r>
              <a:rPr lang="fi-FI" sz="800" dirty="0" smtClean="0">
                <a:solidFill>
                  <a:schemeClr val="tx2"/>
                </a:solidFill>
              </a:rPr>
              <a:t>-</a:t>
            </a:r>
          </a:p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ma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17" name="Ellipsi 116"/>
          <p:cNvSpPr/>
          <p:nvPr/>
        </p:nvSpPr>
        <p:spPr>
          <a:xfrm>
            <a:off x="2627784" y="170765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Viran-</a:t>
            </a:r>
          </a:p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omainen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18" name="Ellipsi 117"/>
          <p:cNvSpPr/>
          <p:nvPr/>
        </p:nvSpPr>
        <p:spPr>
          <a:xfrm>
            <a:off x="3647915" y="170765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Viran-</a:t>
            </a:r>
          </a:p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omainen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24" name="Ellipsi 123"/>
          <p:cNvSpPr/>
          <p:nvPr/>
        </p:nvSpPr>
        <p:spPr>
          <a:xfrm>
            <a:off x="5688176" y="170765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Viran-</a:t>
            </a:r>
          </a:p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omainen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25" name="Ellipsi 124"/>
          <p:cNvSpPr/>
          <p:nvPr/>
        </p:nvSpPr>
        <p:spPr>
          <a:xfrm>
            <a:off x="4668046" y="170765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Yhteisö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26" name="Ellipsi 125"/>
          <p:cNvSpPr/>
          <p:nvPr/>
        </p:nvSpPr>
        <p:spPr>
          <a:xfrm>
            <a:off x="3203848" y="93359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?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27" name="Ellipsi 126"/>
          <p:cNvSpPr/>
          <p:nvPr/>
        </p:nvSpPr>
        <p:spPr>
          <a:xfrm>
            <a:off x="4229988" y="93359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?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28" name="Ellipsi 127"/>
          <p:cNvSpPr/>
          <p:nvPr/>
        </p:nvSpPr>
        <p:spPr>
          <a:xfrm>
            <a:off x="5256128" y="93359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?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29" name="Ellipsi 128"/>
          <p:cNvSpPr/>
          <p:nvPr/>
        </p:nvSpPr>
        <p:spPr>
          <a:xfrm>
            <a:off x="3203848" y="4263990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?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30" name="Ellipsi 129"/>
          <p:cNvSpPr/>
          <p:nvPr/>
        </p:nvSpPr>
        <p:spPr>
          <a:xfrm>
            <a:off x="4229988" y="4263990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?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131" name="Ellipsi 130"/>
          <p:cNvSpPr/>
          <p:nvPr/>
        </p:nvSpPr>
        <p:spPr>
          <a:xfrm>
            <a:off x="5256128" y="4263990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 smtClean="0">
                <a:solidFill>
                  <a:schemeClr val="tx2"/>
                </a:solidFill>
              </a:rPr>
              <a:t>?</a:t>
            </a:r>
            <a:endParaRPr lang="fi-FI" sz="800" dirty="0">
              <a:solidFill>
                <a:schemeClr val="tx2"/>
              </a:solidFill>
            </a:endParaRPr>
          </a:p>
        </p:txBody>
      </p:sp>
      <p:sp>
        <p:nvSpPr>
          <p:cNvPr id="3" name="Alanuoli 2"/>
          <p:cNvSpPr/>
          <p:nvPr/>
        </p:nvSpPr>
        <p:spPr>
          <a:xfrm>
            <a:off x="2719216" y="1267610"/>
            <a:ext cx="772664" cy="2996379"/>
          </a:xfrm>
          <a:prstGeom prst="downArrow">
            <a:avLst/>
          </a:prstGeom>
          <a:solidFill>
            <a:schemeClr val="tx2">
              <a:lumMod val="60000"/>
              <a:lumOff val="40000"/>
              <a:alpha val="48000"/>
            </a:schemeClr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32" name="Alanuoli 31"/>
          <p:cNvSpPr/>
          <p:nvPr/>
        </p:nvSpPr>
        <p:spPr>
          <a:xfrm rot="10800000">
            <a:off x="5311504" y="1203598"/>
            <a:ext cx="772664" cy="2996379"/>
          </a:xfrm>
          <a:prstGeom prst="downArrow">
            <a:avLst/>
          </a:prstGeom>
          <a:solidFill>
            <a:schemeClr val="tx2">
              <a:lumMod val="60000"/>
              <a:lumOff val="40000"/>
              <a:alpha val="48000"/>
            </a:schemeClr>
          </a:solidFill>
          <a:ln w="63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9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orakulmio 30"/>
          <p:cNvSpPr/>
          <p:nvPr/>
        </p:nvSpPr>
        <p:spPr>
          <a:xfrm>
            <a:off x="899592" y="555526"/>
            <a:ext cx="7056000" cy="442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>
                <a:solidFill>
                  <a:schemeClr val="bg1"/>
                </a:solidFill>
              </a:rPr>
              <a:t>Ekosysteemit</a:t>
            </a:r>
            <a:endParaRPr lang="fi-FI" sz="1000" b="1" dirty="0">
              <a:solidFill>
                <a:schemeClr val="bg1"/>
              </a:solidFill>
            </a:endParaRPr>
          </a:p>
        </p:txBody>
      </p:sp>
      <p:sp>
        <p:nvSpPr>
          <p:cNvPr id="30" name="Suorakulmio 29"/>
          <p:cNvSpPr/>
          <p:nvPr/>
        </p:nvSpPr>
        <p:spPr>
          <a:xfrm>
            <a:off x="1115616" y="771550"/>
            <a:ext cx="6588000" cy="410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Verkostot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36850"/>
            <a:ext cx="7380376" cy="51867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Esimerkki: yhteistyörakenne A (J – V – V + K)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  <p:sp>
        <p:nvSpPr>
          <p:cNvPr id="97" name="Suorakulmio 96"/>
          <p:cNvSpPr/>
          <p:nvPr/>
        </p:nvSpPr>
        <p:spPr>
          <a:xfrm>
            <a:off x="1363704" y="1023662"/>
            <a:ext cx="6160280" cy="75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Julkinen hallinto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Suorakulmio 27"/>
          <p:cNvSpPr/>
          <p:nvPr/>
        </p:nvSpPr>
        <p:spPr>
          <a:xfrm>
            <a:off x="1363704" y="1779662"/>
            <a:ext cx="3096000" cy="302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Valtionhallinto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Pyöristetty suorakulmio 4"/>
          <p:cNvSpPr/>
          <p:nvPr/>
        </p:nvSpPr>
        <p:spPr>
          <a:xfrm>
            <a:off x="1727736" y="2049638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1727736" y="262580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1727736" y="3201870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1727952" y="3777934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1727736" y="4353998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Ellipsi 5"/>
          <p:cNvSpPr/>
          <p:nvPr/>
        </p:nvSpPr>
        <p:spPr>
          <a:xfrm>
            <a:off x="3239904" y="2031638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Gov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3239904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C8E9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KA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3239904" y="3183870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Titu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3239904" y="375993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CC9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Salkku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3239904" y="4335998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Palvelujen</a:t>
            </a:r>
          </a:p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ohjaus</a:t>
            </a:r>
            <a:endParaRPr lang="fi-FI" sz="1000" dirty="0">
              <a:solidFill>
                <a:schemeClr val="tx2"/>
              </a:solidFill>
            </a:endParaRPr>
          </a:p>
        </p:txBody>
      </p:sp>
      <p:grpSp>
        <p:nvGrpSpPr>
          <p:cNvPr id="52" name="Ryhmä 51"/>
          <p:cNvGrpSpPr/>
          <p:nvPr/>
        </p:nvGrpSpPr>
        <p:grpSpPr>
          <a:xfrm>
            <a:off x="1043656" y="2211110"/>
            <a:ext cx="432000" cy="144080"/>
            <a:chOff x="395536" y="1491566"/>
            <a:chExt cx="432000" cy="144080"/>
          </a:xfrm>
        </p:grpSpPr>
        <p:cxnSp>
          <p:nvCxnSpPr>
            <p:cNvPr id="49" name="Suora nuoliyhdysviiva 48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uora nuoliyhdysviiva 50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Ryhmä 52"/>
          <p:cNvGrpSpPr/>
          <p:nvPr/>
        </p:nvGrpSpPr>
        <p:grpSpPr>
          <a:xfrm>
            <a:off x="1043608" y="2751222"/>
            <a:ext cx="432000" cy="144080"/>
            <a:chOff x="395536" y="1491566"/>
            <a:chExt cx="432000" cy="144080"/>
          </a:xfrm>
        </p:grpSpPr>
        <p:cxnSp>
          <p:nvCxnSpPr>
            <p:cNvPr id="54" name="Suora nuoliyhdysviiva 53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uora nuoliyhdysviiva 54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Ryhmä 55"/>
          <p:cNvGrpSpPr/>
          <p:nvPr/>
        </p:nvGrpSpPr>
        <p:grpSpPr>
          <a:xfrm>
            <a:off x="1043608" y="3291334"/>
            <a:ext cx="432000" cy="144080"/>
            <a:chOff x="395536" y="1491566"/>
            <a:chExt cx="432000" cy="144080"/>
          </a:xfrm>
        </p:grpSpPr>
        <p:cxnSp>
          <p:nvCxnSpPr>
            <p:cNvPr id="57" name="Suora nuoliyhdysviiva 56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uora nuoliyhdysviiva 57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Ryhmä 58"/>
          <p:cNvGrpSpPr/>
          <p:nvPr/>
        </p:nvGrpSpPr>
        <p:grpSpPr>
          <a:xfrm>
            <a:off x="1043608" y="3903350"/>
            <a:ext cx="432000" cy="144080"/>
            <a:chOff x="395536" y="1491566"/>
            <a:chExt cx="432000" cy="144080"/>
          </a:xfrm>
        </p:grpSpPr>
        <p:cxnSp>
          <p:nvCxnSpPr>
            <p:cNvPr id="60" name="Suora nuoliyhdysviiva 59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uora nuoliyhdysviiva 60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Ryhmä 61"/>
          <p:cNvGrpSpPr/>
          <p:nvPr/>
        </p:nvGrpSpPr>
        <p:grpSpPr>
          <a:xfrm>
            <a:off x="1043608" y="4515470"/>
            <a:ext cx="432000" cy="144080"/>
            <a:chOff x="395536" y="1491566"/>
            <a:chExt cx="432000" cy="144080"/>
          </a:xfrm>
        </p:grpSpPr>
        <p:cxnSp>
          <p:nvCxnSpPr>
            <p:cNvPr id="63" name="Suora nuoliyhdysviiva 62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uora nuoliyhdysviiva 63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uora nuoliyhdysviiva 88"/>
          <p:cNvCxnSpPr>
            <a:stCxn id="8" idx="0"/>
            <a:endCxn id="6" idx="4"/>
          </p:cNvCxnSpPr>
          <p:nvPr/>
        </p:nvCxnSpPr>
        <p:spPr>
          <a:xfrm flipV="1">
            <a:off x="3473904" y="2499638"/>
            <a:ext cx="0" cy="108168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uora nuoliyhdysviiva 91"/>
          <p:cNvCxnSpPr>
            <a:stCxn id="10" idx="0"/>
            <a:endCxn id="8" idx="4"/>
          </p:cNvCxnSpPr>
          <p:nvPr/>
        </p:nvCxnSpPr>
        <p:spPr>
          <a:xfrm flipV="1">
            <a:off x="3473904" y="3075806"/>
            <a:ext cx="0" cy="108064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nuoliyhdysviiva 94"/>
          <p:cNvCxnSpPr>
            <a:stCxn id="12" idx="0"/>
            <a:endCxn id="10" idx="4"/>
          </p:cNvCxnSpPr>
          <p:nvPr/>
        </p:nvCxnSpPr>
        <p:spPr>
          <a:xfrm flipV="1">
            <a:off x="3473904" y="3651870"/>
            <a:ext cx="0" cy="108064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nuoliyhdysviiva 97"/>
          <p:cNvCxnSpPr>
            <a:stCxn id="13" idx="0"/>
            <a:endCxn id="12" idx="4"/>
          </p:cNvCxnSpPr>
          <p:nvPr/>
        </p:nvCxnSpPr>
        <p:spPr>
          <a:xfrm flipV="1">
            <a:off x="3473904" y="4227934"/>
            <a:ext cx="0" cy="108064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aareva yhdysviiva 32"/>
          <p:cNvCxnSpPr>
            <a:stCxn id="6" idx="6"/>
            <a:endCxn id="10" idx="6"/>
          </p:cNvCxnSpPr>
          <p:nvPr/>
        </p:nvCxnSpPr>
        <p:spPr>
          <a:xfrm>
            <a:off x="3707904" y="2265638"/>
            <a:ext cx="12700" cy="1152232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aareva yhdysviiva 79"/>
          <p:cNvCxnSpPr>
            <a:stCxn id="6" idx="6"/>
            <a:endCxn id="12" idx="6"/>
          </p:cNvCxnSpPr>
          <p:nvPr/>
        </p:nvCxnSpPr>
        <p:spPr>
          <a:xfrm>
            <a:off x="3707904" y="2265638"/>
            <a:ext cx="12700" cy="1728296"/>
          </a:xfrm>
          <a:prstGeom prst="curvedConnector3">
            <a:avLst>
              <a:gd name="adj1" fmla="val 2700000"/>
            </a:avLst>
          </a:prstGeom>
          <a:ln>
            <a:solidFill>
              <a:schemeClr val="tx2"/>
            </a:solidFill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Kaareva yhdysviiva 82"/>
          <p:cNvCxnSpPr>
            <a:stCxn id="6" idx="6"/>
            <a:endCxn id="13" idx="6"/>
          </p:cNvCxnSpPr>
          <p:nvPr/>
        </p:nvCxnSpPr>
        <p:spPr>
          <a:xfrm>
            <a:off x="3707904" y="2265638"/>
            <a:ext cx="12700" cy="2304360"/>
          </a:xfrm>
          <a:prstGeom prst="curvedConnector3">
            <a:avLst>
              <a:gd name="adj1" fmla="val 4090913"/>
            </a:avLst>
          </a:prstGeom>
          <a:ln>
            <a:solidFill>
              <a:schemeClr val="tx2"/>
            </a:solidFill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uora nuoliyhdysviiva 102"/>
          <p:cNvCxnSpPr>
            <a:stCxn id="6" idx="7"/>
            <a:endCxn id="100" idx="3"/>
          </p:cNvCxnSpPr>
          <p:nvPr/>
        </p:nvCxnSpPr>
        <p:spPr>
          <a:xfrm flipV="1">
            <a:off x="3639367" y="1639117"/>
            <a:ext cx="605178" cy="461058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yöristetty suorakulmio 23"/>
          <p:cNvSpPr/>
          <p:nvPr/>
        </p:nvSpPr>
        <p:spPr>
          <a:xfrm>
            <a:off x="5436096" y="2625806"/>
            <a:ext cx="1655968" cy="432000"/>
          </a:xfrm>
          <a:prstGeom prst="roundRect">
            <a:avLst>
              <a:gd name="adj" fmla="val 11036"/>
            </a:avLst>
          </a:prstGeom>
          <a:solidFill>
            <a:srgbClr val="FBFBF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Pyöristetty suorakulmio 24"/>
          <p:cNvSpPr/>
          <p:nvPr/>
        </p:nvSpPr>
        <p:spPr>
          <a:xfrm>
            <a:off x="5436096" y="3201870"/>
            <a:ext cx="1655968" cy="432000"/>
          </a:xfrm>
          <a:prstGeom prst="roundRect">
            <a:avLst>
              <a:gd name="adj" fmla="val 11036"/>
            </a:avLst>
          </a:prstGeom>
          <a:solidFill>
            <a:srgbClr val="FBFBF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Pyöristetty suorakulmio 25"/>
          <p:cNvSpPr/>
          <p:nvPr/>
        </p:nvSpPr>
        <p:spPr>
          <a:xfrm>
            <a:off x="5436096" y="3777934"/>
            <a:ext cx="1655968" cy="432000"/>
          </a:xfrm>
          <a:prstGeom prst="roundRect">
            <a:avLst>
              <a:gd name="adj" fmla="val 11036"/>
            </a:avLst>
          </a:prstGeom>
          <a:solidFill>
            <a:srgbClr val="FBFBF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Pyöristetty suorakulmio 26"/>
          <p:cNvSpPr/>
          <p:nvPr/>
        </p:nvSpPr>
        <p:spPr>
          <a:xfrm>
            <a:off x="5436096" y="4353998"/>
            <a:ext cx="1655968" cy="432000"/>
          </a:xfrm>
          <a:prstGeom prst="roundRect">
            <a:avLst>
              <a:gd name="adj" fmla="val 11036"/>
            </a:avLst>
          </a:prstGeom>
          <a:solidFill>
            <a:srgbClr val="FBFBF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Ellipsi 18"/>
          <p:cNvSpPr/>
          <p:nvPr/>
        </p:nvSpPr>
        <p:spPr>
          <a:xfrm>
            <a:off x="5076056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C8E9C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KA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20" name="Ellipsi 19"/>
          <p:cNvSpPr/>
          <p:nvPr/>
        </p:nvSpPr>
        <p:spPr>
          <a:xfrm>
            <a:off x="5076056" y="3183870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>
                <a:lumMod val="40000"/>
                <a:lumOff val="60000"/>
              </a:schemeClr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Titu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21" name="Ellipsi 20"/>
          <p:cNvSpPr/>
          <p:nvPr/>
        </p:nvSpPr>
        <p:spPr>
          <a:xfrm>
            <a:off x="5076056" y="375993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CC99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Salkku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22" name="Ellipsi 21"/>
          <p:cNvSpPr/>
          <p:nvPr/>
        </p:nvSpPr>
        <p:spPr>
          <a:xfrm>
            <a:off x="5076056" y="4335998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85000"/>
              </a:schemeClr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Palvelujen</a:t>
            </a:r>
          </a:p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ohjaus</a:t>
            </a:r>
            <a:endParaRPr lang="fi-FI" sz="1000" dirty="0">
              <a:solidFill>
                <a:schemeClr val="tx2"/>
              </a:solidFill>
            </a:endParaRPr>
          </a:p>
        </p:txBody>
      </p:sp>
      <p:grpSp>
        <p:nvGrpSpPr>
          <p:cNvPr id="65" name="Ryhmä 64"/>
          <p:cNvGrpSpPr/>
          <p:nvPr/>
        </p:nvGrpSpPr>
        <p:grpSpPr>
          <a:xfrm rot="16200000">
            <a:off x="5148120" y="771494"/>
            <a:ext cx="432000" cy="144080"/>
            <a:chOff x="395536" y="1491566"/>
            <a:chExt cx="432000" cy="144080"/>
          </a:xfrm>
        </p:grpSpPr>
        <p:cxnSp>
          <p:nvCxnSpPr>
            <p:cNvPr id="66" name="Suora nuoliyhdysviiva 65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uora nuoliyhdysviiva 66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Ryhmä 67"/>
          <p:cNvGrpSpPr/>
          <p:nvPr/>
        </p:nvGrpSpPr>
        <p:grpSpPr>
          <a:xfrm>
            <a:off x="7380312" y="2751286"/>
            <a:ext cx="432000" cy="144080"/>
            <a:chOff x="395536" y="1491566"/>
            <a:chExt cx="432000" cy="144080"/>
          </a:xfrm>
        </p:grpSpPr>
        <p:cxnSp>
          <p:nvCxnSpPr>
            <p:cNvPr id="69" name="Suora nuoliyhdysviiva 68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uora nuoliyhdysviiva 69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Ryhmä 70"/>
          <p:cNvGrpSpPr/>
          <p:nvPr/>
        </p:nvGrpSpPr>
        <p:grpSpPr>
          <a:xfrm>
            <a:off x="7380312" y="3291398"/>
            <a:ext cx="432000" cy="144080"/>
            <a:chOff x="395536" y="1491566"/>
            <a:chExt cx="432000" cy="144080"/>
          </a:xfrm>
        </p:grpSpPr>
        <p:cxnSp>
          <p:nvCxnSpPr>
            <p:cNvPr id="72" name="Suora nuoliyhdysviiva 71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uora nuoliyhdysviiva 72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Ryhmä 73"/>
          <p:cNvGrpSpPr/>
          <p:nvPr/>
        </p:nvGrpSpPr>
        <p:grpSpPr>
          <a:xfrm>
            <a:off x="7380312" y="3903414"/>
            <a:ext cx="432000" cy="144080"/>
            <a:chOff x="395536" y="1491566"/>
            <a:chExt cx="432000" cy="144080"/>
          </a:xfrm>
        </p:grpSpPr>
        <p:cxnSp>
          <p:nvCxnSpPr>
            <p:cNvPr id="75" name="Suora nuoliyhdysviiva 74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uora nuoliyhdysviiva 75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Ryhmä 76"/>
          <p:cNvGrpSpPr/>
          <p:nvPr/>
        </p:nvGrpSpPr>
        <p:grpSpPr>
          <a:xfrm>
            <a:off x="7380312" y="4515534"/>
            <a:ext cx="432000" cy="144080"/>
            <a:chOff x="395536" y="1491566"/>
            <a:chExt cx="432000" cy="144080"/>
          </a:xfrm>
        </p:grpSpPr>
        <p:cxnSp>
          <p:nvCxnSpPr>
            <p:cNvPr id="78" name="Suora nuoliyhdysviiva 77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uora nuoliyhdysviiva 78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Suora nuoliyhdysviiva 100"/>
          <p:cNvCxnSpPr>
            <a:stCxn id="8" idx="6"/>
            <a:endCxn id="19" idx="2"/>
          </p:cNvCxnSpPr>
          <p:nvPr/>
        </p:nvCxnSpPr>
        <p:spPr>
          <a:xfrm>
            <a:off x="3707904" y="2841806"/>
            <a:ext cx="1368152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uora nuoliyhdysviiva 104"/>
          <p:cNvCxnSpPr>
            <a:stCxn id="10" idx="6"/>
            <a:endCxn id="20" idx="2"/>
          </p:cNvCxnSpPr>
          <p:nvPr/>
        </p:nvCxnSpPr>
        <p:spPr>
          <a:xfrm>
            <a:off x="3707904" y="3417870"/>
            <a:ext cx="1368152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uora nuoliyhdysviiva 107"/>
          <p:cNvCxnSpPr>
            <a:stCxn id="12" idx="6"/>
            <a:endCxn id="21" idx="2"/>
          </p:cNvCxnSpPr>
          <p:nvPr/>
        </p:nvCxnSpPr>
        <p:spPr>
          <a:xfrm>
            <a:off x="3707904" y="3993934"/>
            <a:ext cx="1368152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uora nuoliyhdysviiva 110"/>
          <p:cNvCxnSpPr>
            <a:stCxn id="13" idx="6"/>
            <a:endCxn id="22" idx="2"/>
          </p:cNvCxnSpPr>
          <p:nvPr/>
        </p:nvCxnSpPr>
        <p:spPr>
          <a:xfrm>
            <a:off x="3707904" y="4569998"/>
            <a:ext cx="1368152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Ellipsi 119"/>
          <p:cNvSpPr/>
          <p:nvPr/>
        </p:nvSpPr>
        <p:spPr>
          <a:xfrm>
            <a:off x="5076056" y="2031742"/>
            <a:ext cx="468000" cy="46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Gov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1" name="Suorakulmio 120"/>
          <p:cNvSpPr/>
          <p:nvPr/>
        </p:nvSpPr>
        <p:spPr>
          <a:xfrm>
            <a:off x="4427984" y="1779662"/>
            <a:ext cx="3096000" cy="79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Valtio - kunta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Pyöristetty suorakulmio 22"/>
          <p:cNvSpPr/>
          <p:nvPr/>
        </p:nvSpPr>
        <p:spPr>
          <a:xfrm>
            <a:off x="4499992" y="1275654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0" name="Ellipsi 99"/>
          <p:cNvSpPr/>
          <p:nvPr/>
        </p:nvSpPr>
        <p:spPr>
          <a:xfrm>
            <a:off x="4176008" y="123965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Gov</a:t>
            </a:r>
            <a:endParaRPr lang="fi-FI" sz="1000" dirty="0">
              <a:solidFill>
                <a:schemeClr val="tx2"/>
              </a:solidFill>
            </a:endParaRPr>
          </a:p>
        </p:txBody>
      </p:sp>
      <p:cxnSp>
        <p:nvCxnSpPr>
          <p:cNvPr id="123" name="Suora nuoliyhdysviiva 122"/>
          <p:cNvCxnSpPr>
            <a:stCxn id="100" idx="5"/>
            <a:endCxn id="122" idx="1"/>
          </p:cNvCxnSpPr>
          <p:nvPr/>
        </p:nvCxnSpPr>
        <p:spPr>
          <a:xfrm>
            <a:off x="4575471" y="1639117"/>
            <a:ext cx="569122" cy="461162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uora nuoliyhdysviiva 139"/>
          <p:cNvCxnSpPr>
            <a:stCxn id="6" idx="6"/>
            <a:endCxn id="122" idx="2"/>
          </p:cNvCxnSpPr>
          <p:nvPr/>
        </p:nvCxnSpPr>
        <p:spPr>
          <a:xfrm>
            <a:off x="3707904" y="2265638"/>
            <a:ext cx="1368152" cy="104"/>
          </a:xfrm>
          <a:prstGeom prst="straightConnector1">
            <a:avLst/>
          </a:prstGeom>
          <a:ln>
            <a:solidFill>
              <a:schemeClr val="tx2"/>
            </a:solidFill>
            <a:prstDash val="solid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Ryhmä 90"/>
          <p:cNvGrpSpPr/>
          <p:nvPr/>
        </p:nvGrpSpPr>
        <p:grpSpPr>
          <a:xfrm>
            <a:off x="7380312" y="2211646"/>
            <a:ext cx="432000" cy="144080"/>
            <a:chOff x="395536" y="1491566"/>
            <a:chExt cx="432000" cy="144080"/>
          </a:xfrm>
        </p:grpSpPr>
        <p:cxnSp>
          <p:nvCxnSpPr>
            <p:cNvPr id="93" name="Suora nuoliyhdysviiva 92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uora nuoliyhdysviiva 93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Kaareva yhdysviiva 80"/>
          <p:cNvCxnSpPr>
            <a:stCxn id="122" idx="2"/>
            <a:endCxn id="20" idx="2"/>
          </p:cNvCxnSpPr>
          <p:nvPr/>
        </p:nvCxnSpPr>
        <p:spPr>
          <a:xfrm rot="10800000" flipV="1">
            <a:off x="5076056" y="2265742"/>
            <a:ext cx="12700" cy="1152128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prstDash val="dash"/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aareva yhdysviiva 81"/>
          <p:cNvCxnSpPr>
            <a:stCxn id="122" idx="2"/>
            <a:endCxn id="21" idx="2"/>
          </p:cNvCxnSpPr>
          <p:nvPr/>
        </p:nvCxnSpPr>
        <p:spPr>
          <a:xfrm rot="10800000" flipV="1">
            <a:off x="5076056" y="2265742"/>
            <a:ext cx="12700" cy="1728192"/>
          </a:xfrm>
          <a:prstGeom prst="curvedConnector3">
            <a:avLst>
              <a:gd name="adj1" fmla="val 2945449"/>
            </a:avLst>
          </a:prstGeom>
          <a:ln>
            <a:solidFill>
              <a:schemeClr val="tx2"/>
            </a:solidFill>
            <a:prstDash val="dash"/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Kaareva yhdysviiva 83"/>
          <p:cNvCxnSpPr>
            <a:stCxn id="122" idx="2"/>
            <a:endCxn id="22" idx="2"/>
          </p:cNvCxnSpPr>
          <p:nvPr/>
        </p:nvCxnSpPr>
        <p:spPr>
          <a:xfrm rot="10800000" flipV="1">
            <a:off x="5076056" y="2265742"/>
            <a:ext cx="12700" cy="2304256"/>
          </a:xfrm>
          <a:prstGeom prst="curvedConnector3">
            <a:avLst>
              <a:gd name="adj1" fmla="val 4009094"/>
            </a:avLst>
          </a:prstGeom>
          <a:ln>
            <a:solidFill>
              <a:schemeClr val="tx2"/>
            </a:solidFill>
            <a:prstDash val="dash"/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Pyöristetty suorakulmio 118"/>
          <p:cNvSpPr/>
          <p:nvPr/>
        </p:nvSpPr>
        <p:spPr>
          <a:xfrm>
            <a:off x="5436096" y="2067742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2" name="Ellipsi 121"/>
          <p:cNvSpPr/>
          <p:nvPr/>
        </p:nvSpPr>
        <p:spPr>
          <a:xfrm>
            <a:off x="5076056" y="2031742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Gov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39" name="Ellipsi 38"/>
          <p:cNvSpPr/>
          <p:nvPr/>
        </p:nvSpPr>
        <p:spPr>
          <a:xfrm>
            <a:off x="3563888" y="2931814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  <p:sp>
        <p:nvSpPr>
          <p:cNvPr id="96" name="Ellipsi 95"/>
          <p:cNvSpPr/>
          <p:nvPr/>
        </p:nvSpPr>
        <p:spPr>
          <a:xfrm>
            <a:off x="3563888" y="3507878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  <p:sp>
        <p:nvSpPr>
          <p:cNvPr id="99" name="Ellipsi 98"/>
          <p:cNvSpPr/>
          <p:nvPr/>
        </p:nvSpPr>
        <p:spPr>
          <a:xfrm>
            <a:off x="3563888" y="2355750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  <p:sp>
        <p:nvSpPr>
          <p:cNvPr id="102" name="Ellipsi 101"/>
          <p:cNvSpPr/>
          <p:nvPr/>
        </p:nvSpPr>
        <p:spPr>
          <a:xfrm>
            <a:off x="1054595" y="4855326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  <p:sp>
        <p:nvSpPr>
          <p:cNvPr id="40" name="Tekstiruutu 39"/>
          <p:cNvSpPr txBox="1"/>
          <p:nvPr/>
        </p:nvSpPr>
        <p:spPr>
          <a:xfrm>
            <a:off x="1217785" y="4840216"/>
            <a:ext cx="39934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i="1" dirty="0" smtClean="0"/>
              <a:t>= ohjaavan Informaation tuottaminen (ohjeet, suositukset, eritelmät) </a:t>
            </a:r>
            <a:endParaRPr lang="fi-FI" sz="1000" i="1" dirty="0"/>
          </a:p>
        </p:txBody>
      </p:sp>
      <p:sp>
        <p:nvSpPr>
          <p:cNvPr id="104" name="Ellipsi 103"/>
          <p:cNvSpPr/>
          <p:nvPr/>
        </p:nvSpPr>
        <p:spPr>
          <a:xfrm>
            <a:off x="4500016" y="1203598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  <p:sp>
        <p:nvSpPr>
          <p:cNvPr id="106" name="Ellipsi 105"/>
          <p:cNvSpPr/>
          <p:nvPr/>
        </p:nvSpPr>
        <p:spPr>
          <a:xfrm>
            <a:off x="5004048" y="2355750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</p:spTree>
    <p:extLst>
      <p:ext uri="{BB962C8B-B14F-4D97-AF65-F5344CB8AC3E}">
        <p14:creationId xmlns:p14="http://schemas.microsoft.com/office/powerpoint/2010/main" val="15210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orakulmio 30"/>
          <p:cNvSpPr/>
          <p:nvPr/>
        </p:nvSpPr>
        <p:spPr>
          <a:xfrm>
            <a:off x="899592" y="555526"/>
            <a:ext cx="7056000" cy="442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>
                <a:solidFill>
                  <a:schemeClr val="bg1"/>
                </a:solidFill>
              </a:rPr>
              <a:t>Ekosysteemit</a:t>
            </a:r>
            <a:endParaRPr lang="fi-FI" sz="1000" b="1" dirty="0">
              <a:solidFill>
                <a:schemeClr val="bg1"/>
              </a:solidFill>
            </a:endParaRPr>
          </a:p>
        </p:txBody>
      </p:sp>
      <p:sp>
        <p:nvSpPr>
          <p:cNvPr id="30" name="Suorakulmio 29"/>
          <p:cNvSpPr/>
          <p:nvPr/>
        </p:nvSpPr>
        <p:spPr>
          <a:xfrm>
            <a:off x="1115616" y="771550"/>
            <a:ext cx="6588000" cy="410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Verkostot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36850"/>
            <a:ext cx="7380376" cy="51867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Esimerkki: </a:t>
            </a:r>
            <a:r>
              <a:rPr lang="fi-FI" dirty="0"/>
              <a:t>y</a:t>
            </a:r>
            <a:r>
              <a:rPr lang="fi-FI" dirty="0" smtClean="0"/>
              <a:t>hteistyörakenne A (J – V – V + K)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  <p:sp>
        <p:nvSpPr>
          <p:cNvPr id="97" name="Suorakulmio 96"/>
          <p:cNvSpPr/>
          <p:nvPr/>
        </p:nvSpPr>
        <p:spPr>
          <a:xfrm>
            <a:off x="1363704" y="1023662"/>
            <a:ext cx="6160280" cy="75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Julkinen hallinto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Suorakulmio 27"/>
          <p:cNvSpPr/>
          <p:nvPr/>
        </p:nvSpPr>
        <p:spPr>
          <a:xfrm>
            <a:off x="1363704" y="1779662"/>
            <a:ext cx="3096000" cy="302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Valtionhallinto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Pyöristetty suorakulmio 4"/>
          <p:cNvSpPr/>
          <p:nvPr/>
        </p:nvSpPr>
        <p:spPr>
          <a:xfrm>
            <a:off x="1727736" y="2049638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1727736" y="262580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1727736" y="3201870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1727952" y="3777934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1727736" y="4353998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Ellipsi 5"/>
          <p:cNvSpPr/>
          <p:nvPr/>
        </p:nvSpPr>
        <p:spPr>
          <a:xfrm>
            <a:off x="3239904" y="2031638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Gov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3239904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C8E9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KA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3239904" y="3183870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Titu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3239904" y="375993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CC9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Salkku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3239904" y="4335998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Palvelujen</a:t>
            </a:r>
          </a:p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ohjaus</a:t>
            </a:r>
            <a:endParaRPr lang="fi-FI" sz="1000" dirty="0">
              <a:solidFill>
                <a:schemeClr val="tx2"/>
              </a:solidFill>
            </a:endParaRPr>
          </a:p>
        </p:txBody>
      </p:sp>
      <p:grpSp>
        <p:nvGrpSpPr>
          <p:cNvPr id="52" name="Ryhmä 51"/>
          <p:cNvGrpSpPr/>
          <p:nvPr/>
        </p:nvGrpSpPr>
        <p:grpSpPr>
          <a:xfrm>
            <a:off x="1043656" y="2211110"/>
            <a:ext cx="432000" cy="144080"/>
            <a:chOff x="395536" y="1491566"/>
            <a:chExt cx="432000" cy="144080"/>
          </a:xfrm>
        </p:grpSpPr>
        <p:cxnSp>
          <p:nvCxnSpPr>
            <p:cNvPr id="49" name="Suora nuoliyhdysviiva 48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uora nuoliyhdysviiva 50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Ryhmä 52"/>
          <p:cNvGrpSpPr/>
          <p:nvPr/>
        </p:nvGrpSpPr>
        <p:grpSpPr>
          <a:xfrm>
            <a:off x="1043608" y="2751222"/>
            <a:ext cx="432000" cy="144080"/>
            <a:chOff x="395536" y="1491566"/>
            <a:chExt cx="432000" cy="144080"/>
          </a:xfrm>
        </p:grpSpPr>
        <p:cxnSp>
          <p:nvCxnSpPr>
            <p:cNvPr id="54" name="Suora nuoliyhdysviiva 53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uora nuoliyhdysviiva 54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Ryhmä 55"/>
          <p:cNvGrpSpPr/>
          <p:nvPr/>
        </p:nvGrpSpPr>
        <p:grpSpPr>
          <a:xfrm>
            <a:off x="1043608" y="3291334"/>
            <a:ext cx="432000" cy="144080"/>
            <a:chOff x="395536" y="1491566"/>
            <a:chExt cx="432000" cy="144080"/>
          </a:xfrm>
        </p:grpSpPr>
        <p:cxnSp>
          <p:nvCxnSpPr>
            <p:cNvPr id="57" name="Suora nuoliyhdysviiva 56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uora nuoliyhdysviiva 57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Ryhmä 58"/>
          <p:cNvGrpSpPr/>
          <p:nvPr/>
        </p:nvGrpSpPr>
        <p:grpSpPr>
          <a:xfrm>
            <a:off x="1043608" y="3903350"/>
            <a:ext cx="432000" cy="144080"/>
            <a:chOff x="395536" y="1491566"/>
            <a:chExt cx="432000" cy="144080"/>
          </a:xfrm>
        </p:grpSpPr>
        <p:cxnSp>
          <p:nvCxnSpPr>
            <p:cNvPr id="60" name="Suora nuoliyhdysviiva 59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uora nuoliyhdysviiva 60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Ryhmä 61"/>
          <p:cNvGrpSpPr/>
          <p:nvPr/>
        </p:nvGrpSpPr>
        <p:grpSpPr>
          <a:xfrm>
            <a:off x="1043608" y="4515470"/>
            <a:ext cx="432000" cy="144080"/>
            <a:chOff x="395536" y="1491566"/>
            <a:chExt cx="432000" cy="144080"/>
          </a:xfrm>
        </p:grpSpPr>
        <p:cxnSp>
          <p:nvCxnSpPr>
            <p:cNvPr id="63" name="Suora nuoliyhdysviiva 62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uora nuoliyhdysviiva 63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uora nuoliyhdysviiva 88"/>
          <p:cNvCxnSpPr>
            <a:stCxn id="8" idx="0"/>
            <a:endCxn id="6" idx="4"/>
          </p:cNvCxnSpPr>
          <p:nvPr/>
        </p:nvCxnSpPr>
        <p:spPr>
          <a:xfrm flipV="1">
            <a:off x="3473904" y="2499638"/>
            <a:ext cx="0" cy="108168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uora nuoliyhdysviiva 91"/>
          <p:cNvCxnSpPr>
            <a:stCxn id="10" idx="0"/>
            <a:endCxn id="8" idx="4"/>
          </p:cNvCxnSpPr>
          <p:nvPr/>
        </p:nvCxnSpPr>
        <p:spPr>
          <a:xfrm flipV="1">
            <a:off x="3473904" y="3075806"/>
            <a:ext cx="0" cy="108064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nuoliyhdysviiva 94"/>
          <p:cNvCxnSpPr>
            <a:stCxn id="12" idx="0"/>
            <a:endCxn id="10" idx="4"/>
          </p:cNvCxnSpPr>
          <p:nvPr/>
        </p:nvCxnSpPr>
        <p:spPr>
          <a:xfrm flipV="1">
            <a:off x="3473904" y="3651870"/>
            <a:ext cx="0" cy="108064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nuoliyhdysviiva 97"/>
          <p:cNvCxnSpPr>
            <a:stCxn id="13" idx="0"/>
            <a:endCxn id="12" idx="4"/>
          </p:cNvCxnSpPr>
          <p:nvPr/>
        </p:nvCxnSpPr>
        <p:spPr>
          <a:xfrm flipV="1">
            <a:off x="3473904" y="4227934"/>
            <a:ext cx="0" cy="108064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Kaareva yhdysviiva 32"/>
          <p:cNvCxnSpPr>
            <a:stCxn id="6" idx="6"/>
            <a:endCxn id="10" idx="6"/>
          </p:cNvCxnSpPr>
          <p:nvPr/>
        </p:nvCxnSpPr>
        <p:spPr>
          <a:xfrm>
            <a:off x="3707904" y="2265638"/>
            <a:ext cx="12700" cy="1152232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Kaareva yhdysviiva 79"/>
          <p:cNvCxnSpPr>
            <a:stCxn id="6" idx="6"/>
            <a:endCxn id="12" idx="6"/>
          </p:cNvCxnSpPr>
          <p:nvPr/>
        </p:nvCxnSpPr>
        <p:spPr>
          <a:xfrm>
            <a:off x="3707904" y="2265638"/>
            <a:ext cx="12700" cy="1728296"/>
          </a:xfrm>
          <a:prstGeom prst="curvedConnector3">
            <a:avLst>
              <a:gd name="adj1" fmla="val 2700000"/>
            </a:avLst>
          </a:prstGeom>
          <a:ln>
            <a:solidFill>
              <a:schemeClr val="tx2"/>
            </a:solidFill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Kaareva yhdysviiva 82"/>
          <p:cNvCxnSpPr>
            <a:stCxn id="6" idx="6"/>
            <a:endCxn id="13" idx="6"/>
          </p:cNvCxnSpPr>
          <p:nvPr/>
        </p:nvCxnSpPr>
        <p:spPr>
          <a:xfrm>
            <a:off x="3707904" y="2265638"/>
            <a:ext cx="12700" cy="2304360"/>
          </a:xfrm>
          <a:prstGeom prst="curvedConnector3">
            <a:avLst>
              <a:gd name="adj1" fmla="val 4090913"/>
            </a:avLst>
          </a:prstGeom>
          <a:ln>
            <a:solidFill>
              <a:schemeClr val="tx2"/>
            </a:solidFill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uora nuoliyhdysviiva 102"/>
          <p:cNvCxnSpPr>
            <a:stCxn id="6" idx="7"/>
            <a:endCxn id="100" idx="3"/>
          </p:cNvCxnSpPr>
          <p:nvPr/>
        </p:nvCxnSpPr>
        <p:spPr>
          <a:xfrm flipV="1">
            <a:off x="3639367" y="1639117"/>
            <a:ext cx="605178" cy="461058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yöristetty suorakulmio 23"/>
          <p:cNvSpPr/>
          <p:nvPr/>
        </p:nvSpPr>
        <p:spPr>
          <a:xfrm>
            <a:off x="5436096" y="2625806"/>
            <a:ext cx="1655968" cy="432000"/>
          </a:xfrm>
          <a:prstGeom prst="roundRect">
            <a:avLst>
              <a:gd name="adj" fmla="val 11036"/>
            </a:avLst>
          </a:prstGeom>
          <a:solidFill>
            <a:srgbClr val="FBFBF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Pyöristetty suorakulmio 24"/>
          <p:cNvSpPr/>
          <p:nvPr/>
        </p:nvSpPr>
        <p:spPr>
          <a:xfrm>
            <a:off x="5436096" y="3201870"/>
            <a:ext cx="1655968" cy="432000"/>
          </a:xfrm>
          <a:prstGeom prst="roundRect">
            <a:avLst>
              <a:gd name="adj" fmla="val 11036"/>
            </a:avLst>
          </a:prstGeom>
          <a:solidFill>
            <a:srgbClr val="FBFBF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Pyöristetty suorakulmio 25"/>
          <p:cNvSpPr/>
          <p:nvPr/>
        </p:nvSpPr>
        <p:spPr>
          <a:xfrm>
            <a:off x="5436096" y="3777934"/>
            <a:ext cx="1655968" cy="432000"/>
          </a:xfrm>
          <a:prstGeom prst="roundRect">
            <a:avLst>
              <a:gd name="adj" fmla="val 11036"/>
            </a:avLst>
          </a:prstGeom>
          <a:solidFill>
            <a:srgbClr val="FBFBF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Pyöristetty suorakulmio 26"/>
          <p:cNvSpPr/>
          <p:nvPr/>
        </p:nvSpPr>
        <p:spPr>
          <a:xfrm>
            <a:off x="5436096" y="4353998"/>
            <a:ext cx="1655968" cy="432000"/>
          </a:xfrm>
          <a:prstGeom prst="roundRect">
            <a:avLst>
              <a:gd name="adj" fmla="val 11036"/>
            </a:avLst>
          </a:prstGeom>
          <a:solidFill>
            <a:srgbClr val="FBFBF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Ellipsi 18"/>
          <p:cNvSpPr/>
          <p:nvPr/>
        </p:nvSpPr>
        <p:spPr>
          <a:xfrm>
            <a:off x="5076056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C8E9C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KA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20" name="Ellipsi 19"/>
          <p:cNvSpPr/>
          <p:nvPr/>
        </p:nvSpPr>
        <p:spPr>
          <a:xfrm>
            <a:off x="5076056" y="3183870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>
                <a:lumMod val="40000"/>
                <a:lumOff val="60000"/>
              </a:schemeClr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Titu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21" name="Ellipsi 20"/>
          <p:cNvSpPr/>
          <p:nvPr/>
        </p:nvSpPr>
        <p:spPr>
          <a:xfrm>
            <a:off x="5076056" y="375993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CC99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Salkku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22" name="Ellipsi 21"/>
          <p:cNvSpPr/>
          <p:nvPr/>
        </p:nvSpPr>
        <p:spPr>
          <a:xfrm>
            <a:off x="5076056" y="4335998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85000"/>
              </a:schemeClr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Palvelujen</a:t>
            </a:r>
          </a:p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ohjaus</a:t>
            </a:r>
            <a:endParaRPr lang="fi-FI" sz="1000" dirty="0">
              <a:solidFill>
                <a:schemeClr val="tx2"/>
              </a:solidFill>
            </a:endParaRPr>
          </a:p>
        </p:txBody>
      </p:sp>
      <p:grpSp>
        <p:nvGrpSpPr>
          <p:cNvPr id="65" name="Ryhmä 64"/>
          <p:cNvGrpSpPr/>
          <p:nvPr/>
        </p:nvGrpSpPr>
        <p:grpSpPr>
          <a:xfrm rot="16200000">
            <a:off x="5148120" y="771494"/>
            <a:ext cx="432000" cy="144080"/>
            <a:chOff x="395536" y="1491566"/>
            <a:chExt cx="432000" cy="144080"/>
          </a:xfrm>
        </p:grpSpPr>
        <p:cxnSp>
          <p:nvCxnSpPr>
            <p:cNvPr id="66" name="Suora nuoliyhdysviiva 65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uora nuoliyhdysviiva 66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Ryhmä 67"/>
          <p:cNvGrpSpPr/>
          <p:nvPr/>
        </p:nvGrpSpPr>
        <p:grpSpPr>
          <a:xfrm>
            <a:off x="7380312" y="2751286"/>
            <a:ext cx="432000" cy="144080"/>
            <a:chOff x="395536" y="1491566"/>
            <a:chExt cx="432000" cy="144080"/>
          </a:xfrm>
        </p:grpSpPr>
        <p:cxnSp>
          <p:nvCxnSpPr>
            <p:cNvPr id="69" name="Suora nuoliyhdysviiva 68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uora nuoliyhdysviiva 69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Ryhmä 70"/>
          <p:cNvGrpSpPr/>
          <p:nvPr/>
        </p:nvGrpSpPr>
        <p:grpSpPr>
          <a:xfrm>
            <a:off x="7380312" y="3291398"/>
            <a:ext cx="432000" cy="144080"/>
            <a:chOff x="395536" y="1491566"/>
            <a:chExt cx="432000" cy="144080"/>
          </a:xfrm>
        </p:grpSpPr>
        <p:cxnSp>
          <p:nvCxnSpPr>
            <p:cNvPr id="72" name="Suora nuoliyhdysviiva 71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uora nuoliyhdysviiva 72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Ryhmä 73"/>
          <p:cNvGrpSpPr/>
          <p:nvPr/>
        </p:nvGrpSpPr>
        <p:grpSpPr>
          <a:xfrm>
            <a:off x="7380312" y="3903414"/>
            <a:ext cx="432000" cy="144080"/>
            <a:chOff x="395536" y="1491566"/>
            <a:chExt cx="432000" cy="144080"/>
          </a:xfrm>
        </p:grpSpPr>
        <p:cxnSp>
          <p:nvCxnSpPr>
            <p:cNvPr id="75" name="Suora nuoliyhdysviiva 74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uora nuoliyhdysviiva 75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Ryhmä 76"/>
          <p:cNvGrpSpPr/>
          <p:nvPr/>
        </p:nvGrpSpPr>
        <p:grpSpPr>
          <a:xfrm>
            <a:off x="7380312" y="4515534"/>
            <a:ext cx="432000" cy="144080"/>
            <a:chOff x="395536" y="1491566"/>
            <a:chExt cx="432000" cy="144080"/>
          </a:xfrm>
        </p:grpSpPr>
        <p:cxnSp>
          <p:nvCxnSpPr>
            <p:cNvPr id="78" name="Suora nuoliyhdysviiva 77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uora nuoliyhdysviiva 78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Suora nuoliyhdysviiva 100"/>
          <p:cNvCxnSpPr>
            <a:stCxn id="8" idx="6"/>
            <a:endCxn id="19" idx="2"/>
          </p:cNvCxnSpPr>
          <p:nvPr/>
        </p:nvCxnSpPr>
        <p:spPr>
          <a:xfrm>
            <a:off x="3707904" y="2841806"/>
            <a:ext cx="1368152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uora nuoliyhdysviiva 104"/>
          <p:cNvCxnSpPr>
            <a:stCxn id="10" idx="6"/>
            <a:endCxn id="20" idx="2"/>
          </p:cNvCxnSpPr>
          <p:nvPr/>
        </p:nvCxnSpPr>
        <p:spPr>
          <a:xfrm>
            <a:off x="3707904" y="3417870"/>
            <a:ext cx="1368152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uora nuoliyhdysviiva 107"/>
          <p:cNvCxnSpPr>
            <a:stCxn id="12" idx="6"/>
            <a:endCxn id="21" idx="2"/>
          </p:cNvCxnSpPr>
          <p:nvPr/>
        </p:nvCxnSpPr>
        <p:spPr>
          <a:xfrm>
            <a:off x="3707904" y="3993934"/>
            <a:ext cx="1368152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uora nuoliyhdysviiva 110"/>
          <p:cNvCxnSpPr>
            <a:stCxn id="13" idx="6"/>
            <a:endCxn id="22" idx="2"/>
          </p:cNvCxnSpPr>
          <p:nvPr/>
        </p:nvCxnSpPr>
        <p:spPr>
          <a:xfrm>
            <a:off x="3707904" y="4569998"/>
            <a:ext cx="1368152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Ellipsi 119"/>
          <p:cNvSpPr/>
          <p:nvPr/>
        </p:nvSpPr>
        <p:spPr>
          <a:xfrm>
            <a:off x="5076056" y="2031742"/>
            <a:ext cx="468000" cy="46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Gov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1" name="Suorakulmio 120"/>
          <p:cNvSpPr/>
          <p:nvPr/>
        </p:nvSpPr>
        <p:spPr>
          <a:xfrm>
            <a:off x="4427984" y="1779662"/>
            <a:ext cx="3096000" cy="79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Valtio - kunta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Pyöristetty suorakulmio 22"/>
          <p:cNvSpPr/>
          <p:nvPr/>
        </p:nvSpPr>
        <p:spPr>
          <a:xfrm>
            <a:off x="4499992" y="1275654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0" name="Ellipsi 99"/>
          <p:cNvSpPr/>
          <p:nvPr/>
        </p:nvSpPr>
        <p:spPr>
          <a:xfrm>
            <a:off x="4176008" y="123965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Gov</a:t>
            </a:r>
            <a:endParaRPr lang="fi-FI" sz="1000" dirty="0">
              <a:solidFill>
                <a:schemeClr val="tx2"/>
              </a:solidFill>
            </a:endParaRPr>
          </a:p>
        </p:txBody>
      </p:sp>
      <p:cxnSp>
        <p:nvCxnSpPr>
          <p:cNvPr id="123" name="Suora nuoliyhdysviiva 122"/>
          <p:cNvCxnSpPr>
            <a:stCxn id="100" idx="5"/>
            <a:endCxn id="122" idx="1"/>
          </p:cNvCxnSpPr>
          <p:nvPr/>
        </p:nvCxnSpPr>
        <p:spPr>
          <a:xfrm>
            <a:off x="4575471" y="1639117"/>
            <a:ext cx="569122" cy="461162"/>
          </a:xfrm>
          <a:prstGeom prst="straightConnector1">
            <a:avLst/>
          </a:prstGeom>
          <a:ln>
            <a:solidFill>
              <a:schemeClr val="tx2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uora nuoliyhdysviiva 139"/>
          <p:cNvCxnSpPr>
            <a:stCxn id="6" idx="6"/>
            <a:endCxn id="122" idx="2"/>
          </p:cNvCxnSpPr>
          <p:nvPr/>
        </p:nvCxnSpPr>
        <p:spPr>
          <a:xfrm>
            <a:off x="3707904" y="2265638"/>
            <a:ext cx="1368152" cy="104"/>
          </a:xfrm>
          <a:prstGeom prst="straightConnector1">
            <a:avLst/>
          </a:prstGeom>
          <a:ln>
            <a:solidFill>
              <a:schemeClr val="tx2"/>
            </a:solidFill>
            <a:prstDash val="solid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Ryhmä 90"/>
          <p:cNvGrpSpPr/>
          <p:nvPr/>
        </p:nvGrpSpPr>
        <p:grpSpPr>
          <a:xfrm>
            <a:off x="7380312" y="2211646"/>
            <a:ext cx="432000" cy="144080"/>
            <a:chOff x="395536" y="1491566"/>
            <a:chExt cx="432000" cy="144080"/>
          </a:xfrm>
        </p:grpSpPr>
        <p:cxnSp>
          <p:nvCxnSpPr>
            <p:cNvPr id="93" name="Suora nuoliyhdysviiva 92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uora nuoliyhdysviiva 93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Kaareva yhdysviiva 80"/>
          <p:cNvCxnSpPr>
            <a:stCxn id="122" idx="2"/>
            <a:endCxn id="20" idx="2"/>
          </p:cNvCxnSpPr>
          <p:nvPr/>
        </p:nvCxnSpPr>
        <p:spPr>
          <a:xfrm rot="10800000" flipV="1">
            <a:off x="5076056" y="2265742"/>
            <a:ext cx="12700" cy="1152128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prstDash val="dash"/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aareva yhdysviiva 81"/>
          <p:cNvCxnSpPr>
            <a:stCxn id="122" idx="2"/>
            <a:endCxn id="21" idx="2"/>
          </p:cNvCxnSpPr>
          <p:nvPr/>
        </p:nvCxnSpPr>
        <p:spPr>
          <a:xfrm rot="10800000" flipV="1">
            <a:off x="5076056" y="2265742"/>
            <a:ext cx="12700" cy="1728192"/>
          </a:xfrm>
          <a:prstGeom prst="curvedConnector3">
            <a:avLst>
              <a:gd name="adj1" fmla="val 2945449"/>
            </a:avLst>
          </a:prstGeom>
          <a:ln>
            <a:solidFill>
              <a:schemeClr val="tx2"/>
            </a:solidFill>
            <a:prstDash val="dash"/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Kaareva yhdysviiva 83"/>
          <p:cNvCxnSpPr>
            <a:stCxn id="122" idx="2"/>
            <a:endCxn id="22" idx="2"/>
          </p:cNvCxnSpPr>
          <p:nvPr/>
        </p:nvCxnSpPr>
        <p:spPr>
          <a:xfrm rot="10800000" flipV="1">
            <a:off x="5076056" y="2265742"/>
            <a:ext cx="12700" cy="2304256"/>
          </a:xfrm>
          <a:prstGeom prst="curvedConnector3">
            <a:avLst>
              <a:gd name="adj1" fmla="val 4009094"/>
            </a:avLst>
          </a:prstGeom>
          <a:ln>
            <a:solidFill>
              <a:schemeClr val="tx2"/>
            </a:solidFill>
            <a:prstDash val="dash"/>
            <a:headEnd type="none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Pyöristetty suorakulmio 118"/>
          <p:cNvSpPr/>
          <p:nvPr/>
        </p:nvSpPr>
        <p:spPr>
          <a:xfrm>
            <a:off x="5436096" y="2067742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2" name="Ellipsi 121"/>
          <p:cNvSpPr/>
          <p:nvPr/>
        </p:nvSpPr>
        <p:spPr>
          <a:xfrm>
            <a:off x="5076056" y="2031742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/>
                </a:solidFill>
              </a:rPr>
              <a:t>Gov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39" name="Ellipsi 38"/>
          <p:cNvSpPr/>
          <p:nvPr/>
        </p:nvSpPr>
        <p:spPr>
          <a:xfrm>
            <a:off x="3563888" y="2931814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  <p:sp>
        <p:nvSpPr>
          <p:cNvPr id="96" name="Ellipsi 95"/>
          <p:cNvSpPr/>
          <p:nvPr/>
        </p:nvSpPr>
        <p:spPr>
          <a:xfrm>
            <a:off x="3563888" y="3507878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  <p:sp>
        <p:nvSpPr>
          <p:cNvPr id="99" name="Ellipsi 98"/>
          <p:cNvSpPr/>
          <p:nvPr/>
        </p:nvSpPr>
        <p:spPr>
          <a:xfrm>
            <a:off x="3563888" y="2355750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  <p:sp>
        <p:nvSpPr>
          <p:cNvPr id="102" name="Ellipsi 101"/>
          <p:cNvSpPr/>
          <p:nvPr/>
        </p:nvSpPr>
        <p:spPr>
          <a:xfrm>
            <a:off x="1054595" y="4855326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  <p:sp>
        <p:nvSpPr>
          <p:cNvPr id="40" name="Tekstiruutu 39"/>
          <p:cNvSpPr txBox="1"/>
          <p:nvPr/>
        </p:nvSpPr>
        <p:spPr>
          <a:xfrm>
            <a:off x="1217785" y="4840216"/>
            <a:ext cx="39934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i="1" dirty="0" smtClean="0"/>
              <a:t>= ohjaavan Informaation tuottaminen (ohjeet, suositukset, eritelmät) </a:t>
            </a:r>
            <a:endParaRPr lang="fi-FI" sz="1000" i="1" dirty="0"/>
          </a:p>
        </p:txBody>
      </p:sp>
      <p:sp>
        <p:nvSpPr>
          <p:cNvPr id="104" name="Ellipsi 103"/>
          <p:cNvSpPr/>
          <p:nvPr/>
        </p:nvSpPr>
        <p:spPr>
          <a:xfrm>
            <a:off x="4500016" y="1203598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  <p:sp>
        <p:nvSpPr>
          <p:cNvPr id="106" name="Ellipsi 105"/>
          <p:cNvSpPr/>
          <p:nvPr/>
        </p:nvSpPr>
        <p:spPr>
          <a:xfrm>
            <a:off x="5004048" y="2355750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  <p:sp>
        <p:nvSpPr>
          <p:cNvPr id="90" name="Ellipsi 89"/>
          <p:cNvSpPr/>
          <p:nvPr/>
        </p:nvSpPr>
        <p:spPr>
          <a:xfrm>
            <a:off x="4176008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C8E9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KA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107" name="Ellipsi 106"/>
          <p:cNvSpPr/>
          <p:nvPr/>
        </p:nvSpPr>
        <p:spPr>
          <a:xfrm>
            <a:off x="4176008" y="375993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CC9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Salkku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3" name="Ellipsi 2"/>
          <p:cNvSpPr/>
          <p:nvPr/>
        </p:nvSpPr>
        <p:spPr>
          <a:xfrm>
            <a:off x="3106272" y="2535694"/>
            <a:ext cx="2617856" cy="612120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09" name="Ellipsi 108"/>
          <p:cNvSpPr/>
          <p:nvPr/>
        </p:nvSpPr>
        <p:spPr>
          <a:xfrm>
            <a:off x="3106272" y="3723878"/>
            <a:ext cx="2617856" cy="612120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cxnSp>
        <p:nvCxnSpPr>
          <p:cNvPr id="110" name="Suora nuoliyhdysviiva 109"/>
          <p:cNvCxnSpPr>
            <a:stCxn id="100" idx="4"/>
            <a:endCxn id="3" idx="0"/>
          </p:cNvCxnSpPr>
          <p:nvPr/>
        </p:nvCxnSpPr>
        <p:spPr>
          <a:xfrm>
            <a:off x="4410008" y="1707654"/>
            <a:ext cx="5192" cy="828040"/>
          </a:xfrm>
          <a:prstGeom prst="straightConnector1">
            <a:avLst/>
          </a:prstGeom>
          <a:ln>
            <a:solidFill>
              <a:schemeClr val="accent6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uora nuoliyhdysviiva 111"/>
          <p:cNvCxnSpPr>
            <a:stCxn id="3" idx="4"/>
            <a:endCxn id="107" idx="0"/>
          </p:cNvCxnSpPr>
          <p:nvPr/>
        </p:nvCxnSpPr>
        <p:spPr>
          <a:xfrm flipH="1">
            <a:off x="4410008" y="3147814"/>
            <a:ext cx="5192" cy="612120"/>
          </a:xfrm>
          <a:prstGeom prst="straightConnector1">
            <a:avLst/>
          </a:prstGeom>
          <a:ln>
            <a:solidFill>
              <a:schemeClr val="accent6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Kuvatekstisuorakulmio 36"/>
          <p:cNvSpPr/>
          <p:nvPr/>
        </p:nvSpPr>
        <p:spPr>
          <a:xfrm>
            <a:off x="6406459" y="1386849"/>
            <a:ext cx="1610154" cy="825276"/>
          </a:xfrm>
          <a:prstGeom prst="wedgeRectCallout">
            <a:avLst>
              <a:gd name="adj1" fmla="val -117869"/>
              <a:gd name="adj2" fmla="val 113989"/>
            </a:avLst>
          </a:prstGeom>
          <a:solidFill>
            <a:srgbClr val="FFFF9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Mitä yhteistyöstä on tarkoituksenmukaista tehdä julkisen hallinnon tasolla / yhteisenä?</a:t>
            </a:r>
            <a:endParaRPr lang="fi-FI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orakulmio 30"/>
          <p:cNvSpPr/>
          <p:nvPr/>
        </p:nvSpPr>
        <p:spPr>
          <a:xfrm>
            <a:off x="2771800" y="699542"/>
            <a:ext cx="3456384" cy="36719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</a:rPr>
              <a:t>Ekosysteemit</a:t>
            </a:r>
            <a:endParaRPr lang="fi-FI" sz="1000" dirty="0">
              <a:solidFill>
                <a:schemeClr val="bg1"/>
              </a:solidFill>
            </a:endParaRPr>
          </a:p>
        </p:txBody>
      </p:sp>
      <p:sp>
        <p:nvSpPr>
          <p:cNvPr id="30" name="Suorakulmio 29"/>
          <p:cNvSpPr/>
          <p:nvPr/>
        </p:nvSpPr>
        <p:spPr>
          <a:xfrm>
            <a:off x="2915816" y="915566"/>
            <a:ext cx="3168352" cy="33839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Verkostot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80866"/>
            <a:ext cx="7380376" cy="51867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Esimerkki: yhteistyön tarkoitus ja tulokset?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8</a:t>
            </a:fld>
            <a:endParaRPr lang="fi-FI"/>
          </a:p>
        </p:txBody>
      </p:sp>
      <p:sp>
        <p:nvSpPr>
          <p:cNvPr id="28" name="Suorakulmio 27"/>
          <p:cNvSpPr/>
          <p:nvPr/>
        </p:nvSpPr>
        <p:spPr>
          <a:xfrm>
            <a:off x="3091896" y="1142578"/>
            <a:ext cx="2848256" cy="30858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Yhteistyö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Pyöristetty suorakulmio 4"/>
          <p:cNvSpPr/>
          <p:nvPr/>
        </p:nvSpPr>
        <p:spPr>
          <a:xfrm>
            <a:off x="3455928" y="140156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3455928" y="2049742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3455928" y="262580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3456144" y="3201870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3455928" y="3777934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Ellipsi 5"/>
          <p:cNvSpPr/>
          <p:nvPr/>
        </p:nvSpPr>
        <p:spPr>
          <a:xfrm>
            <a:off x="4968096" y="138356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Gov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4968096" y="2031742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C8E9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4968096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Titu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4968096" y="3183870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CC9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Salkku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4968096" y="375993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Palvelujen</a:t>
            </a:r>
          </a:p>
          <a:p>
            <a:pPr algn="ctr"/>
            <a:r>
              <a:rPr lang="fi-FI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ohjaus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2" name="Ryhmä 51"/>
          <p:cNvGrpSpPr/>
          <p:nvPr/>
        </p:nvGrpSpPr>
        <p:grpSpPr>
          <a:xfrm>
            <a:off x="2699840" y="1563038"/>
            <a:ext cx="432000" cy="144080"/>
            <a:chOff x="395536" y="1491566"/>
            <a:chExt cx="432000" cy="144080"/>
          </a:xfrm>
        </p:grpSpPr>
        <p:cxnSp>
          <p:nvCxnSpPr>
            <p:cNvPr id="49" name="Suora nuoliyhdysviiva 48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uora nuoliyhdysviiva 50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Ryhmä 52"/>
          <p:cNvGrpSpPr/>
          <p:nvPr/>
        </p:nvGrpSpPr>
        <p:grpSpPr>
          <a:xfrm>
            <a:off x="2699792" y="2175158"/>
            <a:ext cx="432000" cy="144080"/>
            <a:chOff x="395536" y="1491566"/>
            <a:chExt cx="432000" cy="144080"/>
          </a:xfrm>
        </p:grpSpPr>
        <p:cxnSp>
          <p:nvCxnSpPr>
            <p:cNvPr id="54" name="Suora nuoliyhdysviiva 53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uora nuoliyhdysviiva 54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Ryhmä 55"/>
          <p:cNvGrpSpPr/>
          <p:nvPr/>
        </p:nvGrpSpPr>
        <p:grpSpPr>
          <a:xfrm>
            <a:off x="2699792" y="2715270"/>
            <a:ext cx="432000" cy="144080"/>
            <a:chOff x="395536" y="1491566"/>
            <a:chExt cx="432000" cy="144080"/>
          </a:xfrm>
        </p:grpSpPr>
        <p:cxnSp>
          <p:nvCxnSpPr>
            <p:cNvPr id="57" name="Suora nuoliyhdysviiva 56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uora nuoliyhdysviiva 57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Ryhmä 58"/>
          <p:cNvGrpSpPr/>
          <p:nvPr/>
        </p:nvGrpSpPr>
        <p:grpSpPr>
          <a:xfrm>
            <a:off x="2699792" y="3327286"/>
            <a:ext cx="432000" cy="144080"/>
            <a:chOff x="395536" y="1491566"/>
            <a:chExt cx="432000" cy="144080"/>
          </a:xfrm>
        </p:grpSpPr>
        <p:cxnSp>
          <p:nvCxnSpPr>
            <p:cNvPr id="60" name="Suora nuoliyhdysviiva 59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uora nuoliyhdysviiva 60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Ryhmä 61"/>
          <p:cNvGrpSpPr/>
          <p:nvPr/>
        </p:nvGrpSpPr>
        <p:grpSpPr>
          <a:xfrm>
            <a:off x="2699792" y="3939406"/>
            <a:ext cx="432000" cy="144080"/>
            <a:chOff x="395536" y="1491566"/>
            <a:chExt cx="432000" cy="144080"/>
          </a:xfrm>
        </p:grpSpPr>
        <p:cxnSp>
          <p:nvCxnSpPr>
            <p:cNvPr id="63" name="Suora nuoliyhdysviiva 62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uora nuoliyhdysviiva 63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uora nuoliyhdysviiva 88"/>
          <p:cNvCxnSpPr>
            <a:stCxn id="8" idx="0"/>
            <a:endCxn id="6" idx="4"/>
          </p:cNvCxnSpPr>
          <p:nvPr/>
        </p:nvCxnSpPr>
        <p:spPr>
          <a:xfrm flipV="1">
            <a:off x="5202096" y="1851566"/>
            <a:ext cx="0" cy="18017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uora nuoliyhdysviiva 91"/>
          <p:cNvCxnSpPr>
            <a:stCxn id="10" idx="0"/>
            <a:endCxn id="8" idx="4"/>
          </p:cNvCxnSpPr>
          <p:nvPr/>
        </p:nvCxnSpPr>
        <p:spPr>
          <a:xfrm flipV="1">
            <a:off x="5202096" y="2499742"/>
            <a:ext cx="0" cy="10806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nuoliyhdysviiva 94"/>
          <p:cNvCxnSpPr>
            <a:stCxn id="12" idx="0"/>
            <a:endCxn id="10" idx="4"/>
          </p:cNvCxnSpPr>
          <p:nvPr/>
        </p:nvCxnSpPr>
        <p:spPr>
          <a:xfrm flipV="1">
            <a:off x="5202096" y="3075806"/>
            <a:ext cx="0" cy="10806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nuoliyhdysviiva 97"/>
          <p:cNvCxnSpPr>
            <a:stCxn id="13" idx="0"/>
            <a:endCxn id="12" idx="4"/>
          </p:cNvCxnSpPr>
          <p:nvPr/>
        </p:nvCxnSpPr>
        <p:spPr>
          <a:xfrm flipV="1">
            <a:off x="5202096" y="3651870"/>
            <a:ext cx="0" cy="10806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Ryhmä 84"/>
          <p:cNvGrpSpPr/>
          <p:nvPr/>
        </p:nvGrpSpPr>
        <p:grpSpPr>
          <a:xfrm>
            <a:off x="5868192" y="1563470"/>
            <a:ext cx="432000" cy="144080"/>
            <a:chOff x="395536" y="1491566"/>
            <a:chExt cx="432000" cy="144080"/>
          </a:xfrm>
        </p:grpSpPr>
        <p:cxnSp>
          <p:nvCxnSpPr>
            <p:cNvPr id="86" name="Suora nuoliyhdysviiva 85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uora nuoliyhdysviiva 86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Ryhmä 87"/>
          <p:cNvGrpSpPr/>
          <p:nvPr/>
        </p:nvGrpSpPr>
        <p:grpSpPr>
          <a:xfrm>
            <a:off x="5868144" y="2175590"/>
            <a:ext cx="432000" cy="144080"/>
            <a:chOff x="395536" y="1491566"/>
            <a:chExt cx="432000" cy="144080"/>
          </a:xfrm>
        </p:grpSpPr>
        <p:cxnSp>
          <p:nvCxnSpPr>
            <p:cNvPr id="90" name="Suora nuoliyhdysviiva 89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uora nuoliyhdysviiva 95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Ryhmä 98"/>
          <p:cNvGrpSpPr/>
          <p:nvPr/>
        </p:nvGrpSpPr>
        <p:grpSpPr>
          <a:xfrm>
            <a:off x="5868144" y="2715702"/>
            <a:ext cx="432000" cy="144080"/>
            <a:chOff x="395536" y="1491566"/>
            <a:chExt cx="432000" cy="144080"/>
          </a:xfrm>
        </p:grpSpPr>
        <p:cxnSp>
          <p:nvCxnSpPr>
            <p:cNvPr id="102" name="Suora nuoliyhdysviiva 101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uora nuoliyhdysviiva 103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Ryhmä 105"/>
          <p:cNvGrpSpPr/>
          <p:nvPr/>
        </p:nvGrpSpPr>
        <p:grpSpPr>
          <a:xfrm>
            <a:off x="5868144" y="3327718"/>
            <a:ext cx="432000" cy="144080"/>
            <a:chOff x="395536" y="1491566"/>
            <a:chExt cx="432000" cy="144080"/>
          </a:xfrm>
        </p:grpSpPr>
        <p:cxnSp>
          <p:nvCxnSpPr>
            <p:cNvPr id="107" name="Suora nuoliyhdysviiva 106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uora nuoliyhdysviiva 108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Ryhmä 109"/>
          <p:cNvGrpSpPr/>
          <p:nvPr/>
        </p:nvGrpSpPr>
        <p:grpSpPr>
          <a:xfrm>
            <a:off x="5868144" y="3939838"/>
            <a:ext cx="432000" cy="144080"/>
            <a:chOff x="395536" y="1491566"/>
            <a:chExt cx="432000" cy="144080"/>
          </a:xfrm>
        </p:grpSpPr>
        <p:cxnSp>
          <p:nvCxnSpPr>
            <p:cNvPr id="112" name="Suora nuoliyhdysviiva 111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uora nuoliyhdysviiva 112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Pyöristetty suorakulmio 113"/>
          <p:cNvSpPr/>
          <p:nvPr/>
        </p:nvSpPr>
        <p:spPr>
          <a:xfrm>
            <a:off x="971600" y="1419622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Syötteet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5" name="Pyöristetty suorakulmio 114"/>
          <p:cNvSpPr/>
          <p:nvPr/>
        </p:nvSpPr>
        <p:spPr>
          <a:xfrm>
            <a:off x="6516432" y="1419622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Tuotokset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6" name="Pyöristetty suorakulmio 115"/>
          <p:cNvSpPr/>
          <p:nvPr/>
        </p:nvSpPr>
        <p:spPr>
          <a:xfrm>
            <a:off x="971600" y="199568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Syötteet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7" name="Pyöristetty suorakulmio 116"/>
          <p:cNvSpPr/>
          <p:nvPr/>
        </p:nvSpPr>
        <p:spPr>
          <a:xfrm>
            <a:off x="6516432" y="199568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Tuotokset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8" name="Pyöristetty suorakulmio 117"/>
          <p:cNvSpPr/>
          <p:nvPr/>
        </p:nvSpPr>
        <p:spPr>
          <a:xfrm>
            <a:off x="971600" y="2571798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Syötteet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4" name="Pyöristetty suorakulmio 123"/>
          <p:cNvSpPr/>
          <p:nvPr/>
        </p:nvSpPr>
        <p:spPr>
          <a:xfrm>
            <a:off x="6516432" y="2571798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Tuotokset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5" name="Pyöristetty suorakulmio 124"/>
          <p:cNvSpPr/>
          <p:nvPr/>
        </p:nvSpPr>
        <p:spPr>
          <a:xfrm>
            <a:off x="971600" y="3147814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Syötteet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6" name="Pyöristetty suorakulmio 125"/>
          <p:cNvSpPr/>
          <p:nvPr/>
        </p:nvSpPr>
        <p:spPr>
          <a:xfrm>
            <a:off x="6516432" y="3147814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Tuotokset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7" name="Pyöristetty suorakulmio 126"/>
          <p:cNvSpPr/>
          <p:nvPr/>
        </p:nvSpPr>
        <p:spPr>
          <a:xfrm>
            <a:off x="971600" y="379588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Syötteet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8" name="Pyöristetty suorakulmio 127"/>
          <p:cNvSpPr/>
          <p:nvPr/>
        </p:nvSpPr>
        <p:spPr>
          <a:xfrm>
            <a:off x="6516432" y="379588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Tuotokset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539552" y="4465444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Yhteistyölle määritettävä tarkoitus (miksi?), toimintamalli (miten?) ja tehtävät (mitä?)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56414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orakulmio 30"/>
          <p:cNvSpPr/>
          <p:nvPr/>
        </p:nvSpPr>
        <p:spPr>
          <a:xfrm>
            <a:off x="2771800" y="699542"/>
            <a:ext cx="3456384" cy="36719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</a:rPr>
              <a:t>Ekosysteemit</a:t>
            </a:r>
            <a:endParaRPr lang="fi-FI" sz="1000" dirty="0">
              <a:solidFill>
                <a:schemeClr val="bg1"/>
              </a:solidFill>
            </a:endParaRPr>
          </a:p>
        </p:txBody>
      </p:sp>
      <p:sp>
        <p:nvSpPr>
          <p:cNvPr id="30" name="Suorakulmio 29"/>
          <p:cNvSpPr/>
          <p:nvPr/>
        </p:nvSpPr>
        <p:spPr>
          <a:xfrm>
            <a:off x="2915816" y="915566"/>
            <a:ext cx="3168352" cy="33839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Verkostot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80866"/>
            <a:ext cx="7380376" cy="51867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Esimerkki: yhteistyön tarkoitus ja ohjaavan informaation / suositusten tuottaminen?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  <p:sp>
        <p:nvSpPr>
          <p:cNvPr id="28" name="Suorakulmio 27"/>
          <p:cNvSpPr/>
          <p:nvPr/>
        </p:nvSpPr>
        <p:spPr>
          <a:xfrm>
            <a:off x="3091896" y="1142578"/>
            <a:ext cx="2848256" cy="30858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Yhteistyö</a:t>
            </a:r>
            <a:endParaRPr lang="fi-FI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Pyöristetty suorakulmio 4"/>
          <p:cNvSpPr/>
          <p:nvPr/>
        </p:nvSpPr>
        <p:spPr>
          <a:xfrm>
            <a:off x="3455928" y="140156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3455928" y="2049742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3455928" y="262580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3456144" y="3201870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3455928" y="3777934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Yhteistyön tarkoitus (miksi?)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Toimintamalli (miten?)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Tehtävät (mitä?)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Ellipsi 5"/>
          <p:cNvSpPr/>
          <p:nvPr/>
        </p:nvSpPr>
        <p:spPr>
          <a:xfrm>
            <a:off x="4968096" y="138356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Gov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4968096" y="2031742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C8E9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4968096" y="2607806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Titu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4968096" y="3183870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CC9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Salkku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4968096" y="3759934"/>
            <a:ext cx="468000" cy="468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Palvelujen</a:t>
            </a:r>
          </a:p>
          <a:p>
            <a:pPr algn="ctr"/>
            <a:r>
              <a:rPr lang="fi-FI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ohjaus</a:t>
            </a:r>
            <a:endParaRPr lang="fi-FI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2" name="Ryhmä 51"/>
          <p:cNvGrpSpPr/>
          <p:nvPr/>
        </p:nvGrpSpPr>
        <p:grpSpPr>
          <a:xfrm>
            <a:off x="2699840" y="1563038"/>
            <a:ext cx="432000" cy="144080"/>
            <a:chOff x="395536" y="1491566"/>
            <a:chExt cx="432000" cy="144080"/>
          </a:xfrm>
        </p:grpSpPr>
        <p:cxnSp>
          <p:nvCxnSpPr>
            <p:cNvPr id="49" name="Suora nuoliyhdysviiva 48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uora nuoliyhdysviiva 50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Ryhmä 52"/>
          <p:cNvGrpSpPr/>
          <p:nvPr/>
        </p:nvGrpSpPr>
        <p:grpSpPr>
          <a:xfrm>
            <a:off x="2699792" y="2175158"/>
            <a:ext cx="432000" cy="144080"/>
            <a:chOff x="395536" y="1491566"/>
            <a:chExt cx="432000" cy="144080"/>
          </a:xfrm>
        </p:grpSpPr>
        <p:cxnSp>
          <p:nvCxnSpPr>
            <p:cNvPr id="54" name="Suora nuoliyhdysviiva 53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uora nuoliyhdysviiva 54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Ryhmä 55"/>
          <p:cNvGrpSpPr/>
          <p:nvPr/>
        </p:nvGrpSpPr>
        <p:grpSpPr>
          <a:xfrm>
            <a:off x="2699792" y="2715270"/>
            <a:ext cx="432000" cy="144080"/>
            <a:chOff x="395536" y="1491566"/>
            <a:chExt cx="432000" cy="144080"/>
          </a:xfrm>
        </p:grpSpPr>
        <p:cxnSp>
          <p:nvCxnSpPr>
            <p:cNvPr id="57" name="Suora nuoliyhdysviiva 56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uora nuoliyhdysviiva 57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Ryhmä 58"/>
          <p:cNvGrpSpPr/>
          <p:nvPr/>
        </p:nvGrpSpPr>
        <p:grpSpPr>
          <a:xfrm>
            <a:off x="2699792" y="3327286"/>
            <a:ext cx="432000" cy="144080"/>
            <a:chOff x="395536" y="1491566"/>
            <a:chExt cx="432000" cy="144080"/>
          </a:xfrm>
        </p:grpSpPr>
        <p:cxnSp>
          <p:nvCxnSpPr>
            <p:cNvPr id="60" name="Suora nuoliyhdysviiva 59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uora nuoliyhdysviiva 60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Ryhmä 61"/>
          <p:cNvGrpSpPr/>
          <p:nvPr/>
        </p:nvGrpSpPr>
        <p:grpSpPr>
          <a:xfrm>
            <a:off x="2699792" y="3939406"/>
            <a:ext cx="432000" cy="144080"/>
            <a:chOff x="395536" y="1491566"/>
            <a:chExt cx="432000" cy="144080"/>
          </a:xfrm>
        </p:grpSpPr>
        <p:cxnSp>
          <p:nvCxnSpPr>
            <p:cNvPr id="63" name="Suora nuoliyhdysviiva 62"/>
            <p:cNvCxnSpPr/>
            <p:nvPr/>
          </p:nvCxnSpPr>
          <p:spPr>
            <a:xfrm>
              <a:off x="395536" y="149156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uora nuoliyhdysviiva 63"/>
            <p:cNvCxnSpPr/>
            <p:nvPr/>
          </p:nvCxnSpPr>
          <p:spPr>
            <a:xfrm>
              <a:off x="395536" y="1635646"/>
              <a:ext cx="432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uora nuoliyhdysviiva 88"/>
          <p:cNvCxnSpPr>
            <a:stCxn id="8" idx="0"/>
            <a:endCxn id="6" idx="4"/>
          </p:cNvCxnSpPr>
          <p:nvPr/>
        </p:nvCxnSpPr>
        <p:spPr>
          <a:xfrm flipV="1">
            <a:off x="5202096" y="1851566"/>
            <a:ext cx="0" cy="18017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uora nuoliyhdysviiva 91"/>
          <p:cNvCxnSpPr>
            <a:stCxn id="10" idx="0"/>
            <a:endCxn id="8" idx="4"/>
          </p:cNvCxnSpPr>
          <p:nvPr/>
        </p:nvCxnSpPr>
        <p:spPr>
          <a:xfrm flipV="1">
            <a:off x="5202096" y="2499742"/>
            <a:ext cx="0" cy="10806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nuoliyhdysviiva 94"/>
          <p:cNvCxnSpPr>
            <a:stCxn id="12" idx="0"/>
            <a:endCxn id="10" idx="4"/>
          </p:cNvCxnSpPr>
          <p:nvPr/>
        </p:nvCxnSpPr>
        <p:spPr>
          <a:xfrm flipV="1">
            <a:off x="5202096" y="3075806"/>
            <a:ext cx="0" cy="10806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nuoliyhdysviiva 97"/>
          <p:cNvCxnSpPr>
            <a:stCxn id="13" idx="0"/>
            <a:endCxn id="12" idx="4"/>
          </p:cNvCxnSpPr>
          <p:nvPr/>
        </p:nvCxnSpPr>
        <p:spPr>
          <a:xfrm flipV="1">
            <a:off x="5202096" y="3651870"/>
            <a:ext cx="0" cy="10806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Pyöristetty suorakulmio 113"/>
          <p:cNvSpPr/>
          <p:nvPr/>
        </p:nvSpPr>
        <p:spPr>
          <a:xfrm>
            <a:off x="971600" y="1419622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Syötteet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6" name="Pyöristetty suorakulmio 115"/>
          <p:cNvSpPr/>
          <p:nvPr/>
        </p:nvSpPr>
        <p:spPr>
          <a:xfrm>
            <a:off x="971600" y="199568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Syötteet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8" name="Pyöristetty suorakulmio 117"/>
          <p:cNvSpPr/>
          <p:nvPr/>
        </p:nvSpPr>
        <p:spPr>
          <a:xfrm>
            <a:off x="971600" y="2571798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Syötteet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5" name="Pyöristetty suorakulmio 124"/>
          <p:cNvSpPr/>
          <p:nvPr/>
        </p:nvSpPr>
        <p:spPr>
          <a:xfrm>
            <a:off x="971600" y="3147814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Syötteet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7" name="Pyöristetty suorakulmio 126"/>
          <p:cNvSpPr/>
          <p:nvPr/>
        </p:nvSpPr>
        <p:spPr>
          <a:xfrm>
            <a:off x="971600" y="3795886"/>
            <a:ext cx="1655968" cy="432000"/>
          </a:xfrm>
          <a:prstGeom prst="roundRect">
            <a:avLst>
              <a:gd name="adj" fmla="val 11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</a:pPr>
            <a:r>
              <a:rPr lang="fi-FI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Syötteet</a:t>
            </a:r>
            <a:endParaRPr lang="fi-FI" sz="8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683568" y="444395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fi-FI" sz="1400" dirty="0"/>
              <a:t>m</a:t>
            </a:r>
            <a:r>
              <a:rPr lang="fi-FI" sz="1400" dirty="0" smtClean="0"/>
              <a:t>itä ohjaavaa informaatiota / suosituksia yhteistyörakenteet tuottavat?</a:t>
            </a:r>
          </a:p>
          <a:p>
            <a:pPr marL="342900" indent="-342900">
              <a:buFont typeface="+mj-lt"/>
              <a:buAutoNum type="alphaLcParenR"/>
            </a:pPr>
            <a:r>
              <a:rPr lang="fi-FI" sz="1400" dirty="0" smtClean="0"/>
              <a:t>miten yhteistyörakenteet tuottavat tarpeita ohjaavan informaation / suositusten tuotannolle?</a:t>
            </a:r>
          </a:p>
        </p:txBody>
      </p:sp>
      <p:sp>
        <p:nvSpPr>
          <p:cNvPr id="9" name="Nuoli oikealle 8"/>
          <p:cNvSpPr/>
          <p:nvPr/>
        </p:nvSpPr>
        <p:spPr>
          <a:xfrm>
            <a:off x="5940152" y="2499774"/>
            <a:ext cx="864096" cy="28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1" name="Kaareutuva nuoli 10"/>
          <p:cNvSpPr/>
          <p:nvPr/>
        </p:nvSpPr>
        <p:spPr>
          <a:xfrm>
            <a:off x="6289145" y="1131590"/>
            <a:ext cx="515103" cy="1127397"/>
          </a:xfrm>
          <a:prstGeom prst="ben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65" name="Kaareutuva nuoli 64"/>
          <p:cNvSpPr/>
          <p:nvPr/>
        </p:nvSpPr>
        <p:spPr>
          <a:xfrm>
            <a:off x="6289145" y="1779662"/>
            <a:ext cx="515103" cy="863817"/>
          </a:xfrm>
          <a:prstGeom prst="ben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66" name="Kaareutuva nuoli 65"/>
          <p:cNvSpPr/>
          <p:nvPr/>
        </p:nvSpPr>
        <p:spPr>
          <a:xfrm flipV="1">
            <a:off x="6289145" y="2571750"/>
            <a:ext cx="515103" cy="914897"/>
          </a:xfrm>
          <a:prstGeom prst="ben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67" name="Kaareutuva nuoli 66"/>
          <p:cNvSpPr/>
          <p:nvPr/>
        </p:nvSpPr>
        <p:spPr>
          <a:xfrm flipV="1">
            <a:off x="6289145" y="3241029"/>
            <a:ext cx="515103" cy="914897"/>
          </a:xfrm>
          <a:prstGeom prst="ben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6796957" y="1059582"/>
            <a:ext cx="1231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000" dirty="0" smtClean="0">
                <a:latin typeface="Arial Black" panose="020B0A04020102020204" pitchFamily="34" charset="0"/>
              </a:rPr>
              <a:t>Tiedonhallinta-</a:t>
            </a:r>
          </a:p>
          <a:p>
            <a:pPr algn="ctr"/>
            <a:r>
              <a:rPr lang="fi-FI" sz="1000" dirty="0" smtClean="0">
                <a:latin typeface="Arial Black" panose="020B0A04020102020204" pitchFamily="34" charset="0"/>
              </a:rPr>
              <a:t>lautakunta</a:t>
            </a:r>
            <a:endParaRPr lang="fi-FI" sz="1000" dirty="0">
              <a:latin typeface="Arial Black" panose="020B0A04020102020204" pitchFamily="34" charset="0"/>
            </a:endParaRPr>
          </a:p>
        </p:txBody>
      </p:sp>
      <p:sp>
        <p:nvSpPr>
          <p:cNvPr id="69" name="Tekstiruutu 68"/>
          <p:cNvSpPr txBox="1"/>
          <p:nvPr/>
        </p:nvSpPr>
        <p:spPr>
          <a:xfrm>
            <a:off x="7000538" y="1707654"/>
            <a:ext cx="824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000" dirty="0" smtClean="0">
                <a:latin typeface="Arial Black" panose="020B0A04020102020204" pitchFamily="34" charset="0"/>
              </a:rPr>
              <a:t>Julkinen </a:t>
            </a:r>
          </a:p>
          <a:p>
            <a:pPr algn="ctr"/>
            <a:r>
              <a:rPr lang="fi-FI" sz="1000" dirty="0" smtClean="0">
                <a:latin typeface="Arial Black" panose="020B0A04020102020204" pitchFamily="34" charset="0"/>
              </a:rPr>
              <a:t>hallinto</a:t>
            </a:r>
            <a:endParaRPr lang="fi-FI" sz="1000" dirty="0">
              <a:latin typeface="Arial Black" panose="020B0A04020102020204" pitchFamily="34" charset="0"/>
            </a:endParaRPr>
          </a:p>
        </p:txBody>
      </p:sp>
      <p:sp>
        <p:nvSpPr>
          <p:cNvPr id="70" name="Tekstiruutu 69"/>
          <p:cNvSpPr txBox="1"/>
          <p:nvPr/>
        </p:nvSpPr>
        <p:spPr>
          <a:xfrm>
            <a:off x="7049430" y="2427734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000" dirty="0" smtClean="0">
                <a:latin typeface="Arial Black" panose="020B0A04020102020204" pitchFamily="34" charset="0"/>
              </a:rPr>
              <a:t>Valtion-</a:t>
            </a:r>
          </a:p>
          <a:p>
            <a:pPr algn="ctr"/>
            <a:r>
              <a:rPr lang="fi-FI" sz="1000" dirty="0" smtClean="0">
                <a:latin typeface="Arial Black" panose="020B0A04020102020204" pitchFamily="34" charset="0"/>
              </a:rPr>
              <a:t>hallinto</a:t>
            </a:r>
            <a:endParaRPr lang="fi-FI" sz="1000" dirty="0">
              <a:latin typeface="Arial Black" panose="020B0A04020102020204" pitchFamily="34" charset="0"/>
            </a:endParaRPr>
          </a:p>
        </p:txBody>
      </p:sp>
      <p:sp>
        <p:nvSpPr>
          <p:cNvPr id="71" name="Tekstiruutu 70"/>
          <p:cNvSpPr txBox="1"/>
          <p:nvPr/>
        </p:nvSpPr>
        <p:spPr>
          <a:xfrm>
            <a:off x="7067864" y="3261633"/>
            <a:ext cx="689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000" dirty="0" smtClean="0">
                <a:latin typeface="Arial Black" panose="020B0A04020102020204" pitchFamily="34" charset="0"/>
              </a:rPr>
              <a:t>Kunnat</a:t>
            </a:r>
            <a:endParaRPr lang="fi-FI" sz="1000" dirty="0">
              <a:latin typeface="Arial Black" panose="020B0A04020102020204" pitchFamily="34" charset="0"/>
            </a:endParaRPr>
          </a:p>
        </p:txBody>
      </p:sp>
      <p:sp>
        <p:nvSpPr>
          <p:cNvPr id="72" name="Tekstiruutu 71"/>
          <p:cNvSpPr txBox="1"/>
          <p:nvPr/>
        </p:nvSpPr>
        <p:spPr>
          <a:xfrm>
            <a:off x="7002943" y="3867894"/>
            <a:ext cx="819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000" dirty="0" smtClean="0">
                <a:latin typeface="Arial Black" panose="020B0A04020102020204" pitchFamily="34" charset="0"/>
              </a:rPr>
              <a:t>Palvelu / </a:t>
            </a:r>
          </a:p>
          <a:p>
            <a:pPr algn="ctr"/>
            <a:r>
              <a:rPr lang="fi-FI" sz="1000" dirty="0" smtClean="0">
                <a:latin typeface="Arial Black" panose="020B0A04020102020204" pitchFamily="34" charset="0"/>
              </a:rPr>
              <a:t>tehtävä</a:t>
            </a:r>
            <a:endParaRPr lang="fi-FI" sz="1000" dirty="0">
              <a:latin typeface="Arial Black" panose="020B0A04020102020204" pitchFamily="34" charset="0"/>
            </a:endParaRPr>
          </a:p>
        </p:txBody>
      </p:sp>
      <p:sp>
        <p:nvSpPr>
          <p:cNvPr id="73" name="Nuoli oikealle 72"/>
          <p:cNvSpPr/>
          <p:nvPr/>
        </p:nvSpPr>
        <p:spPr>
          <a:xfrm>
            <a:off x="8028384" y="1131590"/>
            <a:ext cx="388408" cy="28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4" name="Nuoli oikealle 73"/>
          <p:cNvSpPr/>
          <p:nvPr/>
        </p:nvSpPr>
        <p:spPr>
          <a:xfrm>
            <a:off x="8028384" y="1779694"/>
            <a:ext cx="388408" cy="28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5" name="Nuoli oikealle 74"/>
          <p:cNvSpPr/>
          <p:nvPr/>
        </p:nvSpPr>
        <p:spPr>
          <a:xfrm>
            <a:off x="8028384" y="2499774"/>
            <a:ext cx="388408" cy="28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6" name="Nuoli oikealle 75"/>
          <p:cNvSpPr/>
          <p:nvPr/>
        </p:nvSpPr>
        <p:spPr>
          <a:xfrm>
            <a:off x="8028384" y="3291862"/>
            <a:ext cx="388408" cy="28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7" name="Nuoli oikealle 76"/>
          <p:cNvSpPr/>
          <p:nvPr/>
        </p:nvSpPr>
        <p:spPr>
          <a:xfrm>
            <a:off x="8028384" y="3939934"/>
            <a:ext cx="388408" cy="28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8" name="Ellipsi 77"/>
          <p:cNvSpPr/>
          <p:nvPr/>
        </p:nvSpPr>
        <p:spPr>
          <a:xfrm>
            <a:off x="5292080" y="2283718"/>
            <a:ext cx="216000" cy="216000"/>
          </a:xfrm>
          <a:prstGeom prst="ellipse">
            <a:avLst/>
          </a:prstGeom>
          <a:solidFill>
            <a:srgbClr val="304F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b="1" dirty="0" smtClean="0"/>
              <a:t>i</a:t>
            </a:r>
            <a:endParaRPr lang="fi-FI" sz="1000" b="1" dirty="0"/>
          </a:p>
        </p:txBody>
      </p:sp>
    </p:spTree>
    <p:extLst>
      <p:ext uri="{BB962C8B-B14F-4D97-AF65-F5344CB8AC3E}">
        <p14:creationId xmlns:p14="http://schemas.microsoft.com/office/powerpoint/2010/main" val="347317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laajakuva_fin">
  <a:themeElements>
    <a:clrScheme name="Mukautettu 6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479A36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M_malliesitys_laajakuva_fin_v2017-04-25.pptx" id="{E8741464-4BEE-4CB4-83DA-10A54A4900BD}" vid="{BE1821DD-878F-433E-90E1-1881C0E9524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E6AE60-BAF6-4062-B235-AB5903E1F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136DBE-6C7E-4CD5-A1C3-A89EBB2C89D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bb82943-49da-4504-a2f3-a33fb2eb95f1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454AB46-40C8-45A0-A78A-E4CB9D00C4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VM_malliesitys_laajakuva_fin</Template>
  <TotalTime>8663</TotalTime>
  <Words>1084</Words>
  <Application>Microsoft Office PowerPoint</Application>
  <PresentationFormat>Näytössä katseltava esitys (16:9)</PresentationFormat>
  <Paragraphs>333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Arial Narrow</vt:lpstr>
      <vt:lpstr>Calibri</vt:lpstr>
      <vt:lpstr>Verdana</vt:lpstr>
      <vt:lpstr>Wingdings</vt:lpstr>
      <vt:lpstr>VM_malliesitys_laajakuva_fin</vt:lpstr>
      <vt:lpstr>Tiedonhallinnan yhteistyö ja informaatio-ohjaus – Yhteistyörakenteet + informaation tuottaminen</vt:lpstr>
      <vt:lpstr>Julkisen hallinnon tiedonhallinnan yhteistyön ja informaatio-ohjauksen valmisteluryhmän tehtävät</vt:lpstr>
      <vt:lpstr>Tiedonhallinnan ja TVT-tuotannon yhteistyö</vt:lpstr>
      <vt:lpstr>Yhteistyörakenteet ja tiedonhallintalautakunta</vt:lpstr>
      <vt:lpstr>Mitä yhteistyötä tarvitaan, mikä on yhteistyön organisointitapa?  </vt:lpstr>
      <vt:lpstr>Esimerkki: yhteistyörakenne A (J – V – V + K)</vt:lpstr>
      <vt:lpstr>Esimerkki: yhteistyörakenne A (J – V – V + K)</vt:lpstr>
      <vt:lpstr>Esimerkki: yhteistyön tarkoitus ja tulokset?</vt:lpstr>
      <vt:lpstr>Esimerkki: yhteistyön tarkoitus ja ohjaavan informaation / suositusten tuottaminen?</vt:lpstr>
      <vt:lpstr>Esimerkki: yhteistyön tuotosten hahmottelua 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30 pt, max. 2 riviä</dc:title>
  <dc:creator>Tommi.Oikarinen@vm.fi</dc:creator>
  <cp:lastModifiedBy>Oikarinen Tommi</cp:lastModifiedBy>
  <cp:revision>566</cp:revision>
  <dcterms:created xsi:type="dcterms:W3CDTF">2017-11-03T10:10:22Z</dcterms:created>
  <dcterms:modified xsi:type="dcterms:W3CDTF">2019-11-05T07:51:56Z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