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80" r:id="rId5"/>
    <p:sldId id="874" r:id="rId6"/>
    <p:sldId id="889" r:id="rId7"/>
    <p:sldId id="892" r:id="rId8"/>
    <p:sldId id="893" r:id="rId9"/>
    <p:sldId id="894" r:id="rId10"/>
    <p:sldId id="886" r:id="rId11"/>
    <p:sldId id="891" r:id="rId12"/>
    <p:sldId id="896" r:id="rId13"/>
    <p:sldId id="895" r:id="rId14"/>
    <p:sldId id="706" r:id="rId15"/>
  </p:sldIdLst>
  <p:sldSz cx="9144000" cy="5143500" type="screen16x9"/>
  <p:notesSz cx="6735763" cy="98663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18" userDrawn="1">
          <p15:clr>
            <a:srgbClr val="A4A3A4"/>
          </p15:clr>
        </p15:guide>
        <p15:guide id="2" pos="170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nl\vmsiintol" initials="v" lastIdx="34" clrIdx="0">
    <p:extLst>
      <p:ext uri="{19B8F6BF-5375-455C-9EA6-DF929625EA0E}">
        <p15:presenceInfo xmlns:p15="http://schemas.microsoft.com/office/powerpoint/2012/main" userId="vnl\vmsiintol" providerId="None"/>
      </p:ext>
    </p:extLst>
  </p:cmAuthor>
  <p:cmAuthor id="2" name="vnl\vmoikari" initials="v" lastIdx="13" clrIdx="1">
    <p:extLst>
      <p:ext uri="{19B8F6BF-5375-455C-9EA6-DF929625EA0E}">
        <p15:presenceInfo xmlns:p15="http://schemas.microsoft.com/office/powerpoint/2012/main" userId="vnl\vmoikari" providerId="None"/>
      </p:ext>
    </p:extLst>
  </p:cmAuthor>
  <p:cmAuthor id="3" name="vnl\vmtaski2" initials="v" lastIdx="6" clrIdx="2">
    <p:extLst>
      <p:ext uri="{19B8F6BF-5375-455C-9EA6-DF929625EA0E}">
        <p15:presenceInfo xmlns:p15="http://schemas.microsoft.com/office/powerpoint/2012/main" userId="vnl\vmtaski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FFD88B"/>
    <a:srgbClr val="E3E9F5"/>
    <a:srgbClr val="FFCC00"/>
    <a:srgbClr val="FFE697"/>
    <a:srgbClr val="FF9900"/>
    <a:srgbClr val="C5E6FF"/>
    <a:srgbClr val="9FD6FF"/>
    <a:srgbClr val="AFEA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58" autoAdjust="0"/>
    <p:restoredTop sz="95332" autoAdjust="0"/>
  </p:normalViewPr>
  <p:slideViewPr>
    <p:cSldViewPr showGuides="1">
      <p:cViewPr varScale="1">
        <p:scale>
          <a:sx n="92" d="100"/>
          <a:sy n="92" d="100"/>
        </p:scale>
        <p:origin x="930" y="78"/>
      </p:cViewPr>
      <p:guideLst>
        <p:guide orient="horz" pos="2618"/>
        <p:guide pos="170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CBE83-F401-4F3F-8646-5A63CA53523C}" type="datetimeFigureOut">
              <a:rPr lang="fi-FI" smtClean="0"/>
              <a:t>28.11.2019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DD12E-B47D-4DC2-A09A-B762B8C96E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7371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1804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0100"/>
            <a:ext cx="9144000" cy="4343399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347615"/>
            <a:ext cx="7200800" cy="1224136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4548978"/>
            <a:ext cx="4865804" cy="321128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2643758"/>
            <a:ext cx="7200800" cy="351437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/>
              <a:t>Esittäjän/tapahtuman tiedot</a:t>
            </a:r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25" y="336807"/>
            <a:ext cx="3416400" cy="85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40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 leijon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6D8E-3BBF-4559-A944-858650886418}" type="datetime1">
              <a:rPr lang="fi-FI" smtClean="0"/>
              <a:t>28.11.2019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813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 ilman leijon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2D668-9E7C-4320-927C-A1F49686FDD4}" type="datetime1">
              <a:rPr lang="fi-FI" smtClean="0"/>
              <a:t>28.11.2019</a:t>
            </a:fld>
            <a:endParaRPr lang="fi-FI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1637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D444-EEF8-41CE-900E-E47E39595C60}" type="datetime1">
              <a:rPr lang="fi-FI" smtClean="0"/>
              <a:t>28.11.2019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0267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8" y="206478"/>
            <a:ext cx="8715829" cy="47253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1905000"/>
            <a:ext cx="6923314" cy="131482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5355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yaa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8" y="205200"/>
            <a:ext cx="8715829" cy="4726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1905000"/>
            <a:ext cx="6923314" cy="131482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3469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8" y="205200"/>
            <a:ext cx="8715829" cy="4726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1905000"/>
            <a:ext cx="6923314" cy="131482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3118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0100"/>
            <a:ext cx="9144000" cy="4343399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25" y="336807"/>
            <a:ext cx="3416400" cy="855545"/>
          </a:xfrm>
          <a:prstGeom prst="rect">
            <a:avLst/>
          </a:prstGeom>
        </p:spPr>
      </p:pic>
      <p:sp>
        <p:nvSpPr>
          <p:cNvPr id="9" name="Tekstin paikkamerkki 8"/>
          <p:cNvSpPr>
            <a:spLocks noGrp="1"/>
          </p:cNvSpPr>
          <p:nvPr>
            <p:ph type="body" sz="quarter" idx="10" hasCustomPrompt="1"/>
          </p:nvPr>
        </p:nvSpPr>
        <p:spPr>
          <a:xfrm>
            <a:off x="1146630" y="1491630"/>
            <a:ext cx="3209346" cy="1404156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/>
              <a:t>Lisää esittäjän tiedot</a:t>
            </a:r>
          </a:p>
        </p:txBody>
      </p:sp>
      <p:sp>
        <p:nvSpPr>
          <p:cNvPr id="7" name="Tekstin paikkamerkki 8"/>
          <p:cNvSpPr>
            <a:spLocks noGrp="1"/>
          </p:cNvSpPr>
          <p:nvPr>
            <p:ph type="body" sz="quarter" idx="11" hasCustomPrompt="1"/>
          </p:nvPr>
        </p:nvSpPr>
        <p:spPr>
          <a:xfrm>
            <a:off x="4528458" y="1491630"/>
            <a:ext cx="4220006" cy="1404156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/>
              <a:t>Lisää tiedot</a:t>
            </a:r>
          </a:p>
        </p:txBody>
      </p:sp>
    </p:spTree>
    <p:extLst>
      <p:ext uri="{BB962C8B-B14F-4D97-AF65-F5344CB8AC3E}">
        <p14:creationId xmlns:p14="http://schemas.microsoft.com/office/powerpoint/2010/main" val="299419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 hanketun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0100"/>
            <a:ext cx="9144000" cy="4343399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329612"/>
            <a:ext cx="7200800" cy="1098122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15616" y="2427734"/>
            <a:ext cx="7200800" cy="36004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4550400"/>
            <a:ext cx="4865804" cy="321128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2787775"/>
            <a:ext cx="7200800" cy="288032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/>
              <a:t>Esittäjän/tapahtuman tiedot</a:t>
            </a:r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668448" y="303610"/>
            <a:ext cx="936000" cy="936000"/>
          </a:xfrm>
        </p:spPr>
        <p:txBody>
          <a:bodyPr>
            <a:normAutofit/>
          </a:bodyPr>
          <a:lstStyle>
            <a:lvl1pPr marL="0" indent="0" algn="ctr">
              <a:spcAft>
                <a:spcPts val="0"/>
              </a:spcAft>
              <a:buFontTx/>
              <a:buNone/>
              <a:defRPr sz="9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Hanketunnus   </a:t>
            </a:r>
            <a:r>
              <a:rPr lang="fr-FR" dirty="0"/>
              <a:t>2,6 x 2,6 cm    155 x 155 px</a:t>
            </a:r>
            <a:endParaRPr lang="fi-FI" dirty="0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25" y="336807"/>
            <a:ext cx="3416400" cy="85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93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1216-412F-44BC-A83A-B2A80E9EC161}" type="datetime1">
              <a:rPr lang="fi-FI" smtClean="0"/>
              <a:t>28.11.2019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093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väli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4000" y="1377043"/>
            <a:ext cx="7380000" cy="321758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AE37-2DE2-41BD-97FD-C689329C0CB9}" type="datetime1">
              <a:rPr lang="fi-FI" smtClean="0"/>
              <a:t>28.11.2019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 hasCustomPrompt="1"/>
          </p:nvPr>
        </p:nvSpPr>
        <p:spPr>
          <a:xfrm>
            <a:off x="504000" y="1043868"/>
            <a:ext cx="7380000" cy="377428"/>
          </a:xfrm>
        </p:spPr>
        <p:txBody>
          <a:bodyPr/>
          <a:lstStyle>
            <a:lvl1pPr marL="0" indent="0">
              <a:buNone/>
              <a:defRPr b="1" baseline="0"/>
            </a:lvl1pPr>
          </a:lstStyle>
          <a:p>
            <a:pPr lvl="0"/>
            <a:r>
              <a:rPr lang="fi-FI" dirty="0"/>
              <a:t>Lisää väliotsikko napsauttamalla</a:t>
            </a:r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61574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76000" y="1039500"/>
            <a:ext cx="3780000" cy="3584478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1400"/>
            </a:lvl1pPr>
            <a:lvl2pPr>
              <a:spcBef>
                <a:spcPts val="0"/>
              </a:spcBef>
              <a:spcAft>
                <a:spcPts val="1200"/>
              </a:spcAft>
              <a:defRPr sz="1400"/>
            </a:lvl2pPr>
            <a:lvl3pPr>
              <a:spcBef>
                <a:spcPts val="0"/>
              </a:spcBef>
              <a:spcAft>
                <a:spcPts val="1200"/>
              </a:spcAft>
              <a:defRPr sz="1400"/>
            </a:lvl3pPr>
            <a:lvl4pPr>
              <a:spcBef>
                <a:spcPts val="0"/>
              </a:spcBef>
              <a:spcAft>
                <a:spcPts val="1200"/>
              </a:spcAft>
              <a:defRPr sz="1400"/>
            </a:lvl4pPr>
            <a:lvl5pPr>
              <a:spcBef>
                <a:spcPts val="0"/>
              </a:spcBef>
              <a:spcAft>
                <a:spcPts val="120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283968" y="1039500"/>
            <a:ext cx="3816000" cy="3584478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400"/>
            </a:lvl1pPr>
            <a:lvl2pPr>
              <a:spcAft>
                <a:spcPts val="1200"/>
              </a:spcAft>
              <a:defRPr sz="14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400"/>
            </a:lvl4pPr>
            <a:lvl5pPr>
              <a:spcAft>
                <a:spcPts val="120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385D-328E-49CF-8A2F-B87A2E90108C}" type="datetime1">
              <a:rPr lang="fi-FI" smtClean="0"/>
              <a:t>28.11.2019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929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039586"/>
            <a:ext cx="3816000" cy="3584392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400"/>
            </a:lvl1pPr>
            <a:lvl2pPr>
              <a:spcAft>
                <a:spcPts val="1200"/>
              </a:spcAft>
              <a:defRPr sz="14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400"/>
            </a:lvl4pPr>
            <a:lvl5pPr>
              <a:spcAft>
                <a:spcPts val="1200"/>
              </a:spcAft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166E-3385-4E75-90B8-42D60FB3A95F}" type="datetime1">
              <a:rPr lang="fi-FI" smtClean="0"/>
              <a:t>28.11.2019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612000" y="1107000"/>
            <a:ext cx="3455988" cy="345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/>
              <a:t>Lisää kuva                                    9,6 x 9,6 cm | </a:t>
            </a:r>
            <a:r>
              <a:rPr lang="fr-FR" dirty="0"/>
              <a:t>565 px x 565 px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97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i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039586"/>
            <a:ext cx="3816000" cy="3584392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400"/>
            </a:lvl1pPr>
            <a:lvl2pPr>
              <a:spcAft>
                <a:spcPts val="1200"/>
              </a:spcAft>
              <a:defRPr sz="14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400"/>
            </a:lvl4pPr>
            <a:lvl5pPr>
              <a:spcAft>
                <a:spcPts val="1200"/>
              </a:spcAft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5906-2EEB-49D6-AE2A-991E992C9A6F}" type="datetime1">
              <a:rPr lang="fi-FI" smtClean="0"/>
              <a:t>28.11.2019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611560" y="1106999"/>
            <a:ext cx="3456000" cy="100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 baseline="0"/>
            </a:lvl1pPr>
          </a:lstStyle>
          <a:p>
            <a:r>
              <a:rPr lang="fi-FI" dirty="0"/>
              <a:t>Lisää kuva                                    2,8 x 9,6 cm </a:t>
            </a:r>
            <a:r>
              <a:rPr lang="fr-FR" dirty="0"/>
              <a:t>| 165 cm x 565 px</a:t>
            </a:r>
            <a:endParaRPr lang="fi-FI" dirty="0"/>
          </a:p>
        </p:txBody>
      </p:sp>
      <p:sp>
        <p:nvSpPr>
          <p:cNvPr id="10" name="Kuvan paikkamerkki 8"/>
          <p:cNvSpPr>
            <a:spLocks noGrp="1"/>
          </p:cNvSpPr>
          <p:nvPr>
            <p:ph type="pic" sz="quarter" idx="14" hasCustomPrompt="1"/>
          </p:nvPr>
        </p:nvSpPr>
        <p:spPr>
          <a:xfrm>
            <a:off x="611560" y="2355726"/>
            <a:ext cx="3456000" cy="100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/>
              <a:t>Lisää kuva                                    2,8 x 9,6 cm </a:t>
            </a:r>
            <a:r>
              <a:rPr lang="fr-FR" dirty="0"/>
              <a:t>| 165 cm x 565 px</a:t>
            </a:r>
            <a:endParaRPr lang="fi-FI" dirty="0"/>
          </a:p>
        </p:txBody>
      </p:sp>
      <p:sp>
        <p:nvSpPr>
          <p:cNvPr id="11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611560" y="3571289"/>
            <a:ext cx="3456000" cy="100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/>
              <a:t>Lisää kuva                                    2,8 x 9,6 cm </a:t>
            </a:r>
            <a:r>
              <a:rPr lang="fr-FR" dirty="0"/>
              <a:t>| 165 cm x 565 px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0102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i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0200-C0E9-4DBE-8522-BFB4FA0D1DB7}" type="datetime1">
              <a:rPr lang="fi-FI" smtClean="0"/>
              <a:t>28.11.2019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/>
          <p:cNvSpPr>
            <a:spLocks noGrp="1"/>
          </p:cNvSpPr>
          <p:nvPr>
            <p:ph type="pic" sz="quarter" idx="13" hasCustomPrompt="1"/>
          </p:nvPr>
        </p:nvSpPr>
        <p:spPr>
          <a:xfrm>
            <a:off x="612000" y="1107000"/>
            <a:ext cx="7920000" cy="345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fi-FI" dirty="0"/>
              <a:t>Lisää kuva                                                                                      koko </a:t>
            </a:r>
            <a:r>
              <a:rPr lang="fr-FR" dirty="0"/>
              <a:t>9,6 x 22 cm | 565 x 1300 px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22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ilaat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743E-6521-4D9D-A669-2F0B70702EAC}" type="datetime1">
              <a:rPr lang="fi-FI" smtClean="0"/>
              <a:t>28.11.2019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>
          <a:xfrm>
            <a:off x="612000" y="1113235"/>
            <a:ext cx="3816000" cy="1674019"/>
          </a:xfrm>
          <a:solidFill>
            <a:schemeClr val="accent3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2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9" name="Tekstin paikkamerkki 7"/>
          <p:cNvSpPr>
            <a:spLocks noGrp="1"/>
          </p:cNvSpPr>
          <p:nvPr>
            <p:ph type="body" sz="quarter" idx="14"/>
          </p:nvPr>
        </p:nvSpPr>
        <p:spPr>
          <a:xfrm>
            <a:off x="4726800" y="1113235"/>
            <a:ext cx="3816000" cy="1674019"/>
          </a:xfrm>
          <a:solidFill>
            <a:schemeClr val="accent1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2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612000" y="3057804"/>
            <a:ext cx="3816000" cy="1674019"/>
          </a:xfrm>
          <a:solidFill>
            <a:schemeClr val="accent2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2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11" name="Tekstin paikkamerkki 7"/>
          <p:cNvSpPr>
            <a:spLocks noGrp="1"/>
          </p:cNvSpPr>
          <p:nvPr>
            <p:ph type="body" sz="quarter" idx="16"/>
          </p:nvPr>
        </p:nvSpPr>
        <p:spPr>
          <a:xfrm>
            <a:off x="4726800" y="3057804"/>
            <a:ext cx="3816000" cy="1674019"/>
          </a:xfrm>
          <a:solidFill>
            <a:schemeClr val="accent4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2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7" hasCustomPrompt="1"/>
          </p:nvPr>
        </p:nvSpPr>
        <p:spPr>
          <a:xfrm>
            <a:off x="619320" y="1113235"/>
            <a:ext cx="3816000" cy="378395"/>
          </a:xfrm>
        </p:spPr>
        <p:txBody>
          <a:bodyPr lIns="252000" tIns="108000" rIns="180000" bIns="14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Lisää otsikko</a:t>
            </a:r>
          </a:p>
        </p:txBody>
      </p:sp>
      <p:sp>
        <p:nvSpPr>
          <p:cNvPr id="13" name="Tekstin paikkamerkki 6"/>
          <p:cNvSpPr>
            <a:spLocks noGrp="1"/>
          </p:cNvSpPr>
          <p:nvPr>
            <p:ph type="body" sz="quarter" idx="18" hasCustomPrompt="1"/>
          </p:nvPr>
        </p:nvSpPr>
        <p:spPr>
          <a:xfrm>
            <a:off x="4726800" y="1113235"/>
            <a:ext cx="3816000" cy="378395"/>
          </a:xfrm>
        </p:spPr>
        <p:txBody>
          <a:bodyPr lIns="252000" tIns="108000" rIns="180000" bIns="14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Lisää otsikko</a:t>
            </a:r>
          </a:p>
        </p:txBody>
      </p:sp>
      <p:sp>
        <p:nvSpPr>
          <p:cNvPr id="14" name="Tekstin paikkamerkki 6"/>
          <p:cNvSpPr>
            <a:spLocks noGrp="1"/>
          </p:cNvSpPr>
          <p:nvPr>
            <p:ph type="body" sz="quarter" idx="19" hasCustomPrompt="1"/>
          </p:nvPr>
        </p:nvSpPr>
        <p:spPr>
          <a:xfrm>
            <a:off x="612000" y="3059101"/>
            <a:ext cx="3816000" cy="378395"/>
          </a:xfrm>
        </p:spPr>
        <p:txBody>
          <a:bodyPr lIns="252000" tIns="108000" rIns="180000" bIns="14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Lisää otsikko</a:t>
            </a:r>
          </a:p>
        </p:txBody>
      </p:sp>
      <p:sp>
        <p:nvSpPr>
          <p:cNvPr id="15" name="Tekstin paikkamerkki 6"/>
          <p:cNvSpPr>
            <a:spLocks noGrp="1"/>
          </p:cNvSpPr>
          <p:nvPr>
            <p:ph type="body" sz="quarter" idx="20" hasCustomPrompt="1"/>
          </p:nvPr>
        </p:nvSpPr>
        <p:spPr>
          <a:xfrm>
            <a:off x="4726800" y="3059101"/>
            <a:ext cx="3816000" cy="378395"/>
          </a:xfrm>
        </p:spPr>
        <p:txBody>
          <a:bodyPr lIns="252000" tIns="108000" rIns="180000" bIns="14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Lisää otsikko</a:t>
            </a:r>
          </a:p>
        </p:txBody>
      </p:sp>
    </p:spTree>
    <p:extLst>
      <p:ext uri="{BB962C8B-B14F-4D97-AF65-F5344CB8AC3E}">
        <p14:creationId xmlns:p14="http://schemas.microsoft.com/office/powerpoint/2010/main" val="25424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9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pic>
        <p:nvPicPr>
          <p:cNvPr id="12" name="Kuva 11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9450" y="-1"/>
            <a:ext cx="1373365" cy="2645861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03992" y="108858"/>
            <a:ext cx="7380376" cy="8898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03992" y="1039586"/>
            <a:ext cx="7380376" cy="3584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03992" y="4822372"/>
            <a:ext cx="975264" cy="218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fld id="{9F10F7DF-2664-4BBB-942E-73259016D497}" type="datetime1">
              <a:rPr lang="fi-FI" smtClean="0"/>
              <a:t>28.11.2019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4822372"/>
            <a:ext cx="2895600" cy="218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488800" y="4822372"/>
            <a:ext cx="477416" cy="218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025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60" r:id="rId4"/>
    <p:sldLayoutId id="2147483652" r:id="rId5"/>
    <p:sldLayoutId id="2147483666" r:id="rId6"/>
    <p:sldLayoutId id="2147483668" r:id="rId7"/>
    <p:sldLayoutId id="2147483662" r:id="rId8"/>
    <p:sldLayoutId id="2147483669" r:id="rId9"/>
    <p:sldLayoutId id="2147483654" r:id="rId10"/>
    <p:sldLayoutId id="2147483670" r:id="rId11"/>
    <p:sldLayoutId id="2147483655" r:id="rId12"/>
    <p:sldLayoutId id="2147483665" r:id="rId13"/>
    <p:sldLayoutId id="2147483664" r:id="rId14"/>
    <p:sldLayoutId id="2147483661" r:id="rId15"/>
    <p:sldLayoutId id="2147483667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68400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88" indent="-18097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11313" indent="-17462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09" userDrawn="1">
          <p15:clr>
            <a:srgbClr val="F26B43"/>
          </p15:clr>
        </p15:guide>
        <p15:guide id="2" orient="horz" pos="654" userDrawn="1">
          <p15:clr>
            <a:srgbClr val="F26B43"/>
          </p15:clr>
        </p15:guide>
        <p15:guide id="3" pos="4969" userDrawn="1">
          <p15:clr>
            <a:srgbClr val="F26B43"/>
          </p15:clr>
        </p15:guide>
        <p15:guide id="4" orient="horz" pos="291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27584" y="1347615"/>
            <a:ext cx="7992888" cy="1224136"/>
          </a:xfrm>
        </p:spPr>
        <p:txBody>
          <a:bodyPr/>
          <a:lstStyle/>
          <a:p>
            <a:r>
              <a:rPr lang="fi-FI" b="1" dirty="0"/>
              <a:t>Julkisen hallinnon tiedonhallinnan yhteistyön ja informaatio-ohjauksen valmisteluryhmän esitys JHS-suositusten jatkosta</a:t>
            </a:r>
            <a:r>
              <a:rPr lang="fi-FI" dirty="0"/>
              <a:t/>
            </a:r>
            <a:br>
              <a:rPr lang="fi-FI" dirty="0"/>
            </a:br>
            <a:endParaRPr lang="fi-FI" sz="1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899592" y="2724369"/>
            <a:ext cx="7200800" cy="351437"/>
          </a:xfrm>
        </p:spPr>
        <p:txBody>
          <a:bodyPr/>
          <a:lstStyle/>
          <a:p>
            <a:r>
              <a:rPr lang="fi-FI" sz="1400" dirty="0" smtClean="0"/>
              <a:t>JUHTA 3.12.2019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66163" y="4822825"/>
            <a:ext cx="477837" cy="219075"/>
          </a:xfrm>
        </p:spPr>
        <p:txBody>
          <a:bodyPr/>
          <a:lstStyle/>
          <a:p>
            <a:fld id="{52D72BAF-8CDA-4878-B74D-CAA2BE485765}" type="slidenum">
              <a:rPr lang="fi-FI" smtClean="0"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2906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89824" y="37366"/>
            <a:ext cx="7380376" cy="590168"/>
          </a:xfrm>
        </p:spPr>
        <p:txBody>
          <a:bodyPr>
            <a:normAutofit/>
          </a:bodyPr>
          <a:lstStyle/>
          <a:p>
            <a:r>
              <a:rPr lang="fi-FI" dirty="0" smtClean="0"/>
              <a:t>Päätösesitys </a:t>
            </a:r>
            <a:r>
              <a:rPr lang="fi-FI" dirty="0" err="1" smtClean="0"/>
              <a:t>JUHTA:lle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825184"/>
            <a:ext cx="8100456" cy="4050822"/>
          </a:xfrm>
        </p:spPr>
        <p:txBody>
          <a:bodyPr>
            <a:normAutofit fontScale="850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fi-FI" b="1" dirty="0"/>
              <a:t>Päätösesitys </a:t>
            </a:r>
            <a:r>
              <a:rPr lang="fi-FI" b="1" dirty="0" smtClean="0"/>
              <a:t>2</a:t>
            </a:r>
            <a:endParaRPr lang="fi-FI" b="1" dirty="0"/>
          </a:p>
          <a:p>
            <a:pPr>
              <a:spcAft>
                <a:spcPts val="600"/>
              </a:spcAft>
            </a:pPr>
            <a:r>
              <a:rPr lang="fi-FI" dirty="0"/>
              <a:t>Vuoden 2020 alusta eteenpäin ei aloiteta uusien JHS-suositusten valmistelua, eikä voimassa olevien suositusten ylläpitämiseksi käynnistetä uusia </a:t>
            </a:r>
            <a:r>
              <a:rPr lang="fi-FI" dirty="0" smtClean="0"/>
              <a:t>toimenpiteitä.</a:t>
            </a:r>
          </a:p>
          <a:p>
            <a:pPr marL="0" indent="0">
              <a:spcAft>
                <a:spcPts val="600"/>
              </a:spcAft>
              <a:buNone/>
            </a:pPr>
            <a:endParaRPr lang="fi-FI" dirty="0"/>
          </a:p>
          <a:p>
            <a:pPr marL="0" indent="0">
              <a:spcAft>
                <a:spcPts val="600"/>
              </a:spcAft>
              <a:buNone/>
            </a:pPr>
            <a:r>
              <a:rPr lang="fi-FI" b="1" dirty="0" smtClean="0"/>
              <a:t>Perustelut:</a:t>
            </a:r>
            <a:endParaRPr lang="fi-FI" b="1" dirty="0"/>
          </a:p>
          <a:p>
            <a:pPr>
              <a:spcAft>
                <a:spcPts val="600"/>
              </a:spcAft>
            </a:pPr>
            <a:r>
              <a:rPr lang="fi-FI" dirty="0" smtClean="0"/>
              <a:t>Tietohallintolain </a:t>
            </a:r>
            <a:r>
              <a:rPr lang="fi-FI" dirty="0"/>
              <a:t>kumoutuessa, ei Julkisen hallinnon tietohallinnon </a:t>
            </a:r>
            <a:r>
              <a:rPr lang="fi-FI" dirty="0" smtClean="0"/>
              <a:t>neuvottelukunnalla </a:t>
            </a:r>
            <a:r>
              <a:rPr lang="fi-FI" dirty="0"/>
              <a:t>ole laissa tai asetuksessa määriteltyjä tehtäviä. Näin ollen </a:t>
            </a:r>
            <a:r>
              <a:rPr lang="fi-FI" dirty="0" smtClean="0"/>
              <a:t>vuodenvaihteen </a:t>
            </a:r>
            <a:r>
              <a:rPr lang="fi-FI" dirty="0"/>
              <a:t>jälkeen ei ole myöskään JHS-suositusten valmistelun käynnistävää tai suositukset hyväksyvää toimielintä</a:t>
            </a:r>
            <a:r>
              <a:rPr lang="fi-FI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fi-FI" dirty="0" smtClean="0"/>
              <a:t>Voimassa </a:t>
            </a:r>
            <a:r>
              <a:rPr lang="fi-FI" dirty="0"/>
              <a:t>olevien suositusten esittämä </a:t>
            </a:r>
            <a:r>
              <a:rPr lang="fi-FI" dirty="0" smtClean="0"/>
              <a:t>informaatio </a:t>
            </a:r>
            <a:r>
              <a:rPr lang="fi-FI" dirty="0"/>
              <a:t>säilytetään niitä hyödyntävien saatavilla JHS-järjestelmän sivustolla </a:t>
            </a:r>
            <a:r>
              <a:rPr lang="fi-FI" dirty="0" smtClean="0"/>
              <a:t>toistaiseksi</a:t>
            </a:r>
          </a:p>
          <a:p>
            <a:pPr>
              <a:spcAft>
                <a:spcPts val="600"/>
              </a:spcAft>
            </a:pPr>
            <a:r>
              <a:rPr lang="fi-FI" dirty="0" smtClean="0"/>
              <a:t>Suositusten </a:t>
            </a:r>
            <a:r>
              <a:rPr lang="fi-FI" dirty="0"/>
              <a:t>valmistelun jatkosta </a:t>
            </a:r>
            <a:r>
              <a:rPr lang="fi-FI" dirty="0" smtClean="0"/>
              <a:t>ja valmisteluun liittyvistä menettelyistä päätetään </a:t>
            </a:r>
            <a:r>
              <a:rPr lang="fi-FI" dirty="0"/>
              <a:t>kevään 2020 aikana </a:t>
            </a:r>
            <a:r>
              <a:rPr lang="fi-FI" dirty="0" smtClean="0"/>
              <a:t>valmisteluun </a:t>
            </a:r>
            <a:r>
              <a:rPr lang="fi-FI" dirty="0"/>
              <a:t>perustetun valmisteluryhmän ehdotuksen pohjalta.</a:t>
            </a:r>
          </a:p>
          <a:p>
            <a:pPr>
              <a:spcAft>
                <a:spcPts val="600"/>
              </a:spcAft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519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dirty="0" smtClean="0"/>
              <a:t>Tommi Oikarinen</a:t>
            </a:r>
            <a:endParaRPr lang="fi-FI" dirty="0"/>
          </a:p>
          <a:p>
            <a:r>
              <a:rPr lang="fi-FI" dirty="0" smtClean="0"/>
              <a:t>Tietohallintoneuvos</a:t>
            </a:r>
            <a:endParaRPr lang="fi-FI" dirty="0"/>
          </a:p>
          <a:p>
            <a:r>
              <a:rPr lang="fi-FI" dirty="0"/>
              <a:t>Puh. nro: 02955 </a:t>
            </a:r>
            <a:r>
              <a:rPr lang="fi-FI" dirty="0" smtClean="0"/>
              <a:t>30150</a:t>
            </a:r>
            <a:endParaRPr lang="fi-FI" dirty="0"/>
          </a:p>
          <a:p>
            <a:r>
              <a:rPr lang="fi-FI" dirty="0"/>
              <a:t>Lisätieto: etunimi.sukunimi@vm.fi</a:t>
            </a:r>
          </a:p>
          <a:p>
            <a:r>
              <a:rPr lang="fi-FI" dirty="0"/>
              <a:t>www.vm.fi</a:t>
            </a:r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 dirty="0"/>
              <a:t>Valtiovarainministeriön viestintä</a:t>
            </a:r>
          </a:p>
          <a:p>
            <a:r>
              <a:rPr lang="fi-FI" dirty="0" err="1"/>
              <a:t>vm-viestinta@vm.fi</a:t>
            </a:r>
            <a:endParaRPr lang="fi-FI" dirty="0"/>
          </a:p>
          <a:p>
            <a:r>
              <a:rPr lang="fi-FI" dirty="0"/>
              <a:t>Mediapalvelunumero (arkisin 8–16) 02955 30500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4036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89824" y="37366"/>
            <a:ext cx="7380376" cy="590168"/>
          </a:xfrm>
        </p:spPr>
        <p:txBody>
          <a:bodyPr>
            <a:normAutofit/>
          </a:bodyPr>
          <a:lstStyle/>
          <a:p>
            <a:r>
              <a:rPr lang="fi-FI" dirty="0" smtClean="0"/>
              <a:t>Tiedonhallinnan yhteistyön järjestäminen (7 §)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771550"/>
            <a:ext cx="8100456" cy="424847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 smtClean="0"/>
              <a:t>VM:n tehtävänä huolehtia, </a:t>
            </a:r>
            <a:r>
              <a:rPr lang="fi-FI" dirty="0"/>
              <a:t>että julkisen hallinnon tiedonhallintaa sekä </a:t>
            </a:r>
            <a:r>
              <a:rPr lang="fi-FI" dirty="0" smtClean="0"/>
              <a:t>tietoja viestintäteknisten </a:t>
            </a:r>
            <a:r>
              <a:rPr lang="fi-FI" dirty="0"/>
              <a:t>palvelujen tuottamista koskevan yhteistyön koordinointia varten </a:t>
            </a:r>
            <a:r>
              <a:rPr lang="fi-FI" dirty="0" smtClean="0"/>
              <a:t>on järjestetty </a:t>
            </a:r>
            <a:r>
              <a:rPr lang="fi-FI" b="1" dirty="0"/>
              <a:t>valtion virastoissa ja laitoksissa toimivien viranomaisten sekä </a:t>
            </a:r>
            <a:r>
              <a:rPr lang="fi-FI" b="1" dirty="0" smtClean="0"/>
              <a:t>kuntien </a:t>
            </a:r>
            <a:r>
              <a:rPr lang="fi-FI" b="1" dirty="0"/>
              <a:t>viranomaisten yhteistyötavat ja </a:t>
            </a:r>
            <a:r>
              <a:rPr lang="fi-FI" b="1" dirty="0" smtClean="0"/>
              <a:t>–menettelyt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i-FI" dirty="0" smtClean="0"/>
              <a:t>Yhteistyön </a:t>
            </a:r>
            <a:r>
              <a:rPr lang="fi-FI" dirty="0"/>
              <a:t>tarkoituksena </a:t>
            </a:r>
            <a:r>
              <a:rPr lang="fi-FI" dirty="0" smtClean="0"/>
              <a:t>on:</a:t>
            </a:r>
          </a:p>
          <a:p>
            <a:pPr lvl="1">
              <a:spcAft>
                <a:spcPts val="600"/>
              </a:spcAft>
            </a:pPr>
            <a:r>
              <a:rPr lang="fi-FI" dirty="0" smtClean="0"/>
              <a:t>Edistää tiedonhallintalain </a:t>
            </a:r>
            <a:r>
              <a:rPr lang="fi-FI" dirty="0"/>
              <a:t>tarkoitusten toteuttamista </a:t>
            </a:r>
            <a:endParaRPr lang="fi-FI" dirty="0" smtClean="0"/>
          </a:p>
          <a:p>
            <a:pPr lvl="1">
              <a:spcAft>
                <a:spcPts val="600"/>
              </a:spcAft>
            </a:pPr>
            <a:r>
              <a:rPr lang="fi-FI" dirty="0" smtClean="0"/>
              <a:t>Julkisen </a:t>
            </a:r>
            <a:r>
              <a:rPr lang="fi-FI" dirty="0"/>
              <a:t>hallinnon toimintatapojen ja </a:t>
            </a:r>
            <a:r>
              <a:rPr lang="fi-FI" dirty="0" smtClean="0"/>
              <a:t>palvelujen tuotantotapojen </a:t>
            </a:r>
            <a:r>
              <a:rPr lang="fi-FI" dirty="0"/>
              <a:t>kehittämistä tietovarantoja sekä tieto- ja viestintätekniikkaa </a:t>
            </a:r>
            <a:r>
              <a:rPr lang="fi-FI" dirty="0" smtClean="0"/>
              <a:t>hyödyntämällä</a:t>
            </a:r>
          </a:p>
          <a:p>
            <a:pPr>
              <a:spcAft>
                <a:spcPts val="600"/>
              </a:spcAft>
            </a:pPr>
            <a:r>
              <a:rPr lang="fi-FI" dirty="0" smtClean="0"/>
              <a:t>Yhteistyössä seurataan </a:t>
            </a:r>
            <a:r>
              <a:rPr lang="fi-FI" dirty="0"/>
              <a:t>julkisen hallinnon tiedonhallinnan ja tieto- ja </a:t>
            </a:r>
            <a:r>
              <a:rPr lang="fi-FI" dirty="0" smtClean="0"/>
              <a:t>viestintäteknisten palvelujen </a:t>
            </a:r>
            <a:r>
              <a:rPr lang="fi-FI" dirty="0"/>
              <a:t>kehittymistä, muutoksia ja </a:t>
            </a:r>
            <a:r>
              <a:rPr lang="fi-FI" dirty="0" smtClean="0"/>
              <a:t>vaikutuksia</a:t>
            </a:r>
          </a:p>
          <a:p>
            <a:pPr>
              <a:spcAft>
                <a:spcPts val="600"/>
              </a:spcAft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03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3992" y="180867"/>
            <a:ext cx="8388488" cy="518675"/>
          </a:xfrm>
        </p:spPr>
        <p:txBody>
          <a:bodyPr>
            <a:noAutofit/>
          </a:bodyPr>
          <a:lstStyle/>
          <a:p>
            <a:r>
              <a:rPr lang="fi-FI" sz="2400" dirty="0"/>
              <a:t>Julkisen hallinnon tiedonhallinnan yhteistyön ja informaatio-ohjauksen valmisteluryhmän (</a:t>
            </a:r>
            <a:r>
              <a:rPr lang="fi-FI" sz="2400" dirty="0" smtClean="0"/>
              <a:t>VM037:00/2019) </a:t>
            </a:r>
            <a:r>
              <a:rPr lang="fi-FI" sz="2400" dirty="0"/>
              <a:t>tehtävät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995936" y="787472"/>
            <a:ext cx="5186304" cy="358447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i-FI" sz="1600" b="1" dirty="0"/>
              <a:t>Informaatio-ohjaus</a:t>
            </a:r>
          </a:p>
          <a:p>
            <a:pPr lvl="0">
              <a:spcAft>
                <a:spcPts val="300"/>
              </a:spcAft>
            </a:pPr>
            <a:r>
              <a:rPr lang="fi-FI" sz="1300" b="1" dirty="0"/>
              <a:t>Analysoida olemassa olevat tiedonhallinnan, tietohallinnon ja tietoturvallisuuden ohjausinformaatiota tuottavat järjestelyt </a:t>
            </a:r>
            <a:r>
              <a:rPr lang="fi-FI" sz="1300" dirty="0"/>
              <a:t>ja tehtävät sekä näiden väliset suhteet</a:t>
            </a:r>
          </a:p>
          <a:p>
            <a:pPr lvl="0">
              <a:spcAft>
                <a:spcPts val="300"/>
              </a:spcAft>
            </a:pPr>
            <a:r>
              <a:rPr lang="fi-FI" sz="1300" dirty="0"/>
              <a:t>Valmistella ohjausinformaation jäsennys (linjaukset, periaatteet, suositukset tms.)</a:t>
            </a:r>
          </a:p>
          <a:p>
            <a:pPr lvl="0">
              <a:spcAft>
                <a:spcPts val="300"/>
              </a:spcAft>
            </a:pPr>
            <a:r>
              <a:rPr lang="fi-FI" sz="1300" dirty="0"/>
              <a:t>Laatia ehdotus tiedonhallinnan ohjauksessa tarvittavan informaation tuotantoprosessista ja hallintarakenteesta (tiedonhallintalautakunta, linjaukset ym.)</a:t>
            </a:r>
          </a:p>
          <a:p>
            <a:pPr lvl="0">
              <a:spcAft>
                <a:spcPts val="300"/>
              </a:spcAft>
            </a:pPr>
            <a:r>
              <a:rPr lang="fi-FI" sz="1300" dirty="0"/>
              <a:t>Valmistella suunnitelma ehdotetun tuotantoprosessin ja hallintarakenteen käyttöönotosta</a:t>
            </a:r>
          </a:p>
          <a:p>
            <a:pPr lvl="0">
              <a:spcAft>
                <a:spcPts val="300"/>
              </a:spcAft>
            </a:pPr>
            <a:r>
              <a:rPr lang="fi-FI" sz="1300" dirty="0"/>
              <a:t>Laatia kesällä 2019 annettavan hallitusohjelman pohjalta ehdotus seuraavan neljän vuoden aikana toteuttavan informaation painopistealueista</a:t>
            </a:r>
          </a:p>
          <a:p>
            <a:pPr lvl="0">
              <a:spcAft>
                <a:spcPts val="300"/>
              </a:spcAft>
            </a:pPr>
            <a:r>
              <a:rPr lang="fi-FI" sz="1300" dirty="0"/>
              <a:t>Käsitellä valmisteilla olevat JHS-suositusten hankesuunnitelmat ja </a:t>
            </a:r>
            <a:r>
              <a:rPr lang="fi-FI" sz="1300" dirty="0" smtClean="0"/>
              <a:t>suositusluonnokset</a:t>
            </a:r>
          </a:p>
          <a:p>
            <a:pPr marL="0" indent="0">
              <a:buNone/>
            </a:pPr>
            <a:r>
              <a:rPr lang="fi-FI" sz="1200" b="1" dirty="0">
                <a:solidFill>
                  <a:srgbClr val="FF0000"/>
                </a:solidFill>
              </a:rPr>
              <a:t>Työtä pyritään jatkamaan ensi vuoden puolella (tällä hetkellä </a:t>
            </a:r>
            <a:r>
              <a:rPr lang="fi-FI" sz="1200" b="1" dirty="0" smtClean="0">
                <a:solidFill>
                  <a:srgbClr val="FF0000"/>
                </a:solidFill>
              </a:rPr>
              <a:t>valmisteluresursseja </a:t>
            </a:r>
            <a:r>
              <a:rPr lang="fi-FI" sz="1200" b="1" dirty="0">
                <a:solidFill>
                  <a:srgbClr val="FF0000"/>
                </a:solidFill>
              </a:rPr>
              <a:t>on jouduttu suuntaamaan toisaalle)</a:t>
            </a:r>
          </a:p>
          <a:p>
            <a:pPr lvl="0"/>
            <a:endParaRPr lang="fi-FI" sz="13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</a:t>
            </a:fld>
            <a:endParaRPr lang="fi-FI"/>
          </a:p>
        </p:txBody>
      </p:sp>
      <p:cxnSp>
        <p:nvCxnSpPr>
          <p:cNvPr id="7" name="Suora nuoliyhdysviiva 6"/>
          <p:cNvCxnSpPr>
            <a:stCxn id="11" idx="6"/>
            <a:endCxn id="8" idx="0"/>
          </p:cNvCxnSpPr>
          <p:nvPr/>
        </p:nvCxnSpPr>
        <p:spPr>
          <a:xfrm>
            <a:off x="1181991" y="1383575"/>
            <a:ext cx="0" cy="3168439"/>
          </a:xfrm>
          <a:prstGeom prst="straightConnector1">
            <a:avLst/>
          </a:prstGeom>
          <a:ln w="34925">
            <a:solidFill>
              <a:srgbClr val="0070C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lipsi 7"/>
          <p:cNvSpPr/>
          <p:nvPr/>
        </p:nvSpPr>
        <p:spPr>
          <a:xfrm>
            <a:off x="983991" y="4552014"/>
            <a:ext cx="396000" cy="396000"/>
          </a:xfrm>
          <a:prstGeom prst="ellipse">
            <a:avLst/>
          </a:prstGeom>
          <a:solidFill>
            <a:srgbClr val="0070C0"/>
          </a:solidFill>
          <a:ln w="38100">
            <a:solidFill>
              <a:srgbClr val="0070C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 smtClean="0">
                <a:sym typeface="Wingdings" panose="05000000000000000000" pitchFamily="2" charset="2"/>
              </a:rPr>
              <a:t></a:t>
            </a:r>
            <a:endParaRPr lang="fi-FI" dirty="0"/>
          </a:p>
        </p:txBody>
      </p:sp>
      <p:sp>
        <p:nvSpPr>
          <p:cNvPr id="9" name="Ellipsi 8"/>
          <p:cNvSpPr/>
          <p:nvPr/>
        </p:nvSpPr>
        <p:spPr>
          <a:xfrm>
            <a:off x="1019991" y="1599678"/>
            <a:ext cx="324000" cy="324000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accent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400" dirty="0">
                <a:latin typeface="Arial Narrow" panose="020B0606020202030204" pitchFamily="34" charset="0"/>
              </a:rPr>
              <a:t>01</a:t>
            </a:r>
          </a:p>
        </p:txBody>
      </p:sp>
      <p:sp>
        <p:nvSpPr>
          <p:cNvPr id="10" name="Tekstiruutu 9"/>
          <p:cNvSpPr txBox="1"/>
          <p:nvPr/>
        </p:nvSpPr>
        <p:spPr>
          <a:xfrm>
            <a:off x="439248" y="2510775"/>
            <a:ext cx="65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b="1" dirty="0" smtClean="0"/>
              <a:t>1/2020</a:t>
            </a:r>
            <a:endParaRPr lang="fi-FI" sz="1200" b="1" dirty="0"/>
          </a:p>
        </p:txBody>
      </p:sp>
      <p:sp>
        <p:nvSpPr>
          <p:cNvPr id="11" name="Ellipsi 10"/>
          <p:cNvSpPr/>
          <p:nvPr/>
        </p:nvSpPr>
        <p:spPr>
          <a:xfrm rot="5400000">
            <a:off x="983991" y="987575"/>
            <a:ext cx="396000" cy="396000"/>
          </a:xfrm>
          <a:prstGeom prst="ellipse">
            <a:avLst/>
          </a:prstGeom>
          <a:solidFill>
            <a:srgbClr val="0070C0"/>
          </a:solidFill>
          <a:ln w="38100">
            <a:solidFill>
              <a:srgbClr val="0070C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 smtClean="0">
                <a:sym typeface="Wingdings" panose="05000000000000000000" pitchFamily="2" charset="2"/>
              </a:rPr>
              <a:t></a:t>
            </a:r>
            <a:endParaRPr lang="fi-FI" dirty="0"/>
          </a:p>
        </p:txBody>
      </p:sp>
      <p:sp>
        <p:nvSpPr>
          <p:cNvPr id="12" name="Ellipsi 11"/>
          <p:cNvSpPr/>
          <p:nvPr/>
        </p:nvSpPr>
        <p:spPr>
          <a:xfrm>
            <a:off x="1019991" y="4011910"/>
            <a:ext cx="324000" cy="324000"/>
          </a:xfrm>
          <a:prstGeom prst="ellipse">
            <a:avLst/>
          </a:prstGeom>
          <a:solidFill>
            <a:srgbClr val="0070C0"/>
          </a:solidFill>
          <a:ln w="38100">
            <a:solidFill>
              <a:srgbClr val="0070C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400" dirty="0" smtClean="0">
                <a:latin typeface="Arial Narrow" panose="020B0606020202030204" pitchFamily="34" charset="0"/>
              </a:rPr>
              <a:t>05</a:t>
            </a:r>
            <a:endParaRPr lang="fi-FI" sz="1400" dirty="0">
              <a:latin typeface="Arial Narrow" panose="020B0606020202030204" pitchFamily="34" charset="0"/>
            </a:endParaRPr>
          </a:p>
        </p:txBody>
      </p:sp>
      <p:sp>
        <p:nvSpPr>
          <p:cNvPr id="13" name="Ellipsi 12"/>
          <p:cNvSpPr/>
          <p:nvPr/>
        </p:nvSpPr>
        <p:spPr>
          <a:xfrm>
            <a:off x="1019991" y="2202736"/>
            <a:ext cx="324000" cy="324000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accent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400" dirty="0">
                <a:latin typeface="Arial Narrow" panose="020B0606020202030204" pitchFamily="34" charset="0"/>
              </a:rPr>
              <a:t>02</a:t>
            </a:r>
          </a:p>
        </p:txBody>
      </p:sp>
      <p:sp>
        <p:nvSpPr>
          <p:cNvPr id="14" name="Ellipsi 13"/>
          <p:cNvSpPr/>
          <p:nvPr/>
        </p:nvSpPr>
        <p:spPr>
          <a:xfrm>
            <a:off x="1019991" y="2805794"/>
            <a:ext cx="324000" cy="324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400" dirty="0" smtClean="0">
                <a:latin typeface="Arial Narrow" panose="020B0606020202030204" pitchFamily="34" charset="0"/>
              </a:rPr>
              <a:t>03</a:t>
            </a:r>
            <a:endParaRPr lang="fi-FI" sz="1400" dirty="0">
              <a:latin typeface="Arial Narrow" panose="020B0606020202030204" pitchFamily="34" charset="0"/>
            </a:endParaRPr>
          </a:p>
        </p:txBody>
      </p:sp>
      <p:sp>
        <p:nvSpPr>
          <p:cNvPr id="15" name="Ellipsi 14"/>
          <p:cNvSpPr/>
          <p:nvPr/>
        </p:nvSpPr>
        <p:spPr>
          <a:xfrm>
            <a:off x="1019991" y="3408852"/>
            <a:ext cx="324000" cy="324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400" dirty="0" smtClean="0">
                <a:latin typeface="Arial Narrow" panose="020B0606020202030204" pitchFamily="34" charset="0"/>
              </a:rPr>
              <a:t>04</a:t>
            </a:r>
            <a:endParaRPr lang="fi-FI" sz="1400" dirty="0">
              <a:latin typeface="Arial Narrow" panose="020B0606020202030204" pitchFamily="34" charset="0"/>
            </a:endParaRPr>
          </a:p>
        </p:txBody>
      </p:sp>
      <p:cxnSp>
        <p:nvCxnSpPr>
          <p:cNvPr id="16" name="Suora yhdysviiva 15"/>
          <p:cNvCxnSpPr/>
          <p:nvPr/>
        </p:nvCxnSpPr>
        <p:spPr>
          <a:xfrm flipV="1">
            <a:off x="1019983" y="2643758"/>
            <a:ext cx="57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iruutu 16"/>
          <p:cNvSpPr txBox="1"/>
          <p:nvPr/>
        </p:nvSpPr>
        <p:spPr>
          <a:xfrm>
            <a:off x="1524039" y="915566"/>
            <a:ext cx="18387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b="1" dirty="0" smtClean="0"/>
              <a:t>Työryhmän käynnistys</a:t>
            </a:r>
          </a:p>
          <a:p>
            <a:r>
              <a:rPr lang="fi-FI" sz="1000" dirty="0" smtClean="0"/>
              <a:t>Tavoitteet ja työsuunnitelma</a:t>
            </a:r>
            <a:endParaRPr lang="fi-FI" sz="1000" dirty="0"/>
          </a:p>
        </p:txBody>
      </p:sp>
      <p:sp>
        <p:nvSpPr>
          <p:cNvPr id="18" name="Tekstiruutu 17"/>
          <p:cNvSpPr txBox="1"/>
          <p:nvPr/>
        </p:nvSpPr>
        <p:spPr>
          <a:xfrm>
            <a:off x="1524039" y="1564799"/>
            <a:ext cx="232788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b="1" dirty="0" smtClean="0"/>
              <a:t>Nykytilan analysointi</a:t>
            </a:r>
          </a:p>
          <a:p>
            <a:r>
              <a:rPr lang="fi-FI" sz="1000" dirty="0" smtClean="0"/>
              <a:t>Olemassa olevat suositusjärjestelmät </a:t>
            </a:r>
            <a:endParaRPr lang="fi-FI" sz="1000" dirty="0"/>
          </a:p>
        </p:txBody>
      </p:sp>
      <p:sp>
        <p:nvSpPr>
          <p:cNvPr id="19" name="Tekstiruutu 18"/>
          <p:cNvSpPr txBox="1"/>
          <p:nvPr/>
        </p:nvSpPr>
        <p:spPr>
          <a:xfrm>
            <a:off x="1524039" y="2139702"/>
            <a:ext cx="2068195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b="1" dirty="0" smtClean="0"/>
              <a:t>Informaation painopisteet</a:t>
            </a:r>
          </a:p>
          <a:p>
            <a:r>
              <a:rPr lang="fi-FI" sz="1000" dirty="0" smtClean="0"/>
              <a:t>Suositusten käyttötarkoitus </a:t>
            </a:r>
            <a:endParaRPr lang="fi-FI" sz="1000" dirty="0"/>
          </a:p>
        </p:txBody>
      </p:sp>
      <p:sp>
        <p:nvSpPr>
          <p:cNvPr id="20" name="Tekstiruutu 19"/>
          <p:cNvSpPr txBox="1"/>
          <p:nvPr/>
        </p:nvSpPr>
        <p:spPr>
          <a:xfrm>
            <a:off x="1524039" y="2788935"/>
            <a:ext cx="18710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b="1" dirty="0" smtClean="0"/>
              <a:t>Tuotantoprosessit</a:t>
            </a:r>
          </a:p>
          <a:p>
            <a:r>
              <a:rPr lang="fi-FI" sz="1000" dirty="0" smtClean="0"/>
              <a:t>Vaihtoehtoiset valmistelutavat</a:t>
            </a:r>
            <a:endParaRPr lang="fi-FI" sz="1000" dirty="0"/>
          </a:p>
        </p:txBody>
      </p:sp>
      <p:sp>
        <p:nvSpPr>
          <p:cNvPr id="21" name="Tekstiruutu 20"/>
          <p:cNvSpPr txBox="1"/>
          <p:nvPr/>
        </p:nvSpPr>
        <p:spPr>
          <a:xfrm>
            <a:off x="1524039" y="3364999"/>
            <a:ext cx="18980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b="1" dirty="0" smtClean="0"/>
              <a:t>Tuotannon organisointi</a:t>
            </a:r>
          </a:p>
          <a:p>
            <a:r>
              <a:rPr lang="fi-FI" sz="1000" dirty="0" smtClean="0"/>
              <a:t>Tehtävät, roolit ja välineet</a:t>
            </a:r>
            <a:endParaRPr lang="fi-FI" sz="1000" dirty="0"/>
          </a:p>
        </p:txBody>
      </p:sp>
      <p:sp>
        <p:nvSpPr>
          <p:cNvPr id="22" name="Tekstiruutu 21"/>
          <p:cNvSpPr txBox="1"/>
          <p:nvPr/>
        </p:nvSpPr>
        <p:spPr>
          <a:xfrm>
            <a:off x="1524039" y="3941063"/>
            <a:ext cx="18950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b="1" dirty="0" smtClean="0"/>
              <a:t>Prosessin käyttöönotto</a:t>
            </a:r>
          </a:p>
          <a:p>
            <a:r>
              <a:rPr lang="fi-FI" sz="1000" dirty="0" smtClean="0"/>
              <a:t>Resursointi ja asettaminen</a:t>
            </a:r>
            <a:endParaRPr lang="fi-FI" sz="1000" dirty="0"/>
          </a:p>
        </p:txBody>
      </p:sp>
      <p:sp>
        <p:nvSpPr>
          <p:cNvPr id="23" name="Tekstiruutu 22"/>
          <p:cNvSpPr txBox="1"/>
          <p:nvPr/>
        </p:nvSpPr>
        <p:spPr>
          <a:xfrm>
            <a:off x="1524039" y="4515966"/>
            <a:ext cx="195098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b="1" dirty="0" smtClean="0"/>
              <a:t>Työryhmän päättäminen</a:t>
            </a:r>
          </a:p>
          <a:p>
            <a:r>
              <a:rPr lang="fi-FI" sz="1000" dirty="0" smtClean="0"/>
              <a:t>Toteutuksen arviointi</a:t>
            </a:r>
            <a:endParaRPr lang="fi-FI" sz="1000" dirty="0"/>
          </a:p>
        </p:txBody>
      </p:sp>
      <p:sp>
        <p:nvSpPr>
          <p:cNvPr id="24" name="Tekstiruutu 23"/>
          <p:cNvSpPr txBox="1"/>
          <p:nvPr/>
        </p:nvSpPr>
        <p:spPr>
          <a:xfrm>
            <a:off x="439248" y="4310975"/>
            <a:ext cx="65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b="1" dirty="0" smtClean="0"/>
              <a:t>6/2020</a:t>
            </a:r>
            <a:endParaRPr lang="fi-FI" sz="1200" b="1" dirty="0"/>
          </a:p>
        </p:txBody>
      </p:sp>
      <p:cxnSp>
        <p:nvCxnSpPr>
          <p:cNvPr id="25" name="Suora yhdysviiva 24"/>
          <p:cNvCxnSpPr/>
          <p:nvPr/>
        </p:nvCxnSpPr>
        <p:spPr>
          <a:xfrm flipV="1">
            <a:off x="1019983" y="4443958"/>
            <a:ext cx="57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iruutu 25"/>
          <p:cNvSpPr txBox="1"/>
          <p:nvPr/>
        </p:nvSpPr>
        <p:spPr>
          <a:xfrm>
            <a:off x="443919" y="1358647"/>
            <a:ext cx="65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b="1" dirty="0" smtClean="0"/>
              <a:t>6/2019</a:t>
            </a:r>
            <a:endParaRPr lang="fi-FI" sz="1200" b="1" dirty="0"/>
          </a:p>
        </p:txBody>
      </p:sp>
    </p:spTree>
    <p:extLst>
      <p:ext uri="{BB962C8B-B14F-4D97-AF65-F5344CB8AC3E}">
        <p14:creationId xmlns:p14="http://schemas.microsoft.com/office/powerpoint/2010/main" val="209175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89824" y="181382"/>
            <a:ext cx="8476392" cy="590168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Ehdotus </a:t>
            </a:r>
            <a:r>
              <a:rPr lang="fi-FI" dirty="0"/>
              <a:t>tiedonhallinnan ohjauksessa tarvittavan informaation </a:t>
            </a:r>
            <a:r>
              <a:rPr lang="fi-FI" dirty="0" smtClean="0"/>
              <a:t>hallinnasta 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4</a:t>
            </a:fld>
            <a:endParaRPr lang="fi-FI"/>
          </a:p>
        </p:txBody>
      </p:sp>
      <p:sp>
        <p:nvSpPr>
          <p:cNvPr id="39" name="Nuoli oikealle 38"/>
          <p:cNvSpPr/>
          <p:nvPr/>
        </p:nvSpPr>
        <p:spPr>
          <a:xfrm rot="10800000">
            <a:off x="7479136" y="2263973"/>
            <a:ext cx="261216" cy="379785"/>
          </a:xfrm>
          <a:prstGeom prst="rightArrow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42" name="Tekstiruutu 41"/>
          <p:cNvSpPr txBox="1"/>
          <p:nvPr/>
        </p:nvSpPr>
        <p:spPr>
          <a:xfrm>
            <a:off x="7738788" y="2283718"/>
            <a:ext cx="10198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b="1" dirty="0" smtClean="0"/>
              <a:t>Asiakkaat</a:t>
            </a:r>
            <a:endParaRPr lang="fi-FI" sz="1400" b="1" dirty="0"/>
          </a:p>
        </p:txBody>
      </p:sp>
      <p:sp>
        <p:nvSpPr>
          <p:cNvPr id="44" name="Tekstiruutu 43"/>
          <p:cNvSpPr txBox="1"/>
          <p:nvPr/>
        </p:nvSpPr>
        <p:spPr>
          <a:xfrm>
            <a:off x="467544" y="2255709"/>
            <a:ext cx="8173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b="1" dirty="0" smtClean="0"/>
              <a:t>Tarpeet</a:t>
            </a:r>
            <a:endParaRPr lang="fi-FI" sz="1400" b="1" dirty="0"/>
          </a:p>
        </p:txBody>
      </p:sp>
      <p:cxnSp>
        <p:nvCxnSpPr>
          <p:cNvPr id="6" name="Suora yhdysviiva 5"/>
          <p:cNvCxnSpPr/>
          <p:nvPr/>
        </p:nvCxnSpPr>
        <p:spPr>
          <a:xfrm flipH="1">
            <a:off x="1281446" y="2427646"/>
            <a:ext cx="291470" cy="0"/>
          </a:xfrm>
          <a:prstGeom prst="line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Ryhmä 4"/>
          <p:cNvGrpSpPr/>
          <p:nvPr/>
        </p:nvGrpSpPr>
        <p:grpSpPr>
          <a:xfrm>
            <a:off x="3491683" y="825862"/>
            <a:ext cx="3887584" cy="2754000"/>
            <a:chOff x="4266416" y="1185902"/>
            <a:chExt cx="3887584" cy="2754000"/>
          </a:xfrm>
        </p:grpSpPr>
        <p:sp>
          <p:nvSpPr>
            <p:cNvPr id="55" name="Suorakulmio 54"/>
            <p:cNvSpPr/>
            <p:nvPr/>
          </p:nvSpPr>
          <p:spPr>
            <a:xfrm>
              <a:off x="4266416" y="1648491"/>
              <a:ext cx="792000" cy="432000"/>
            </a:xfrm>
            <a:prstGeom prst="rect">
              <a:avLst/>
            </a:prstGeom>
            <a:solidFill>
              <a:srgbClr val="304F8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800" dirty="0" smtClean="0">
                  <a:latin typeface="Arial Narrow" panose="020B0606020202030204" pitchFamily="34" charset="0"/>
                </a:rPr>
                <a:t>Tavoitteet</a:t>
              </a:r>
              <a:endParaRPr lang="fi-FI" sz="800" dirty="0">
                <a:latin typeface="Arial Narrow" panose="020B0606020202030204" pitchFamily="34" charset="0"/>
              </a:endParaRPr>
            </a:p>
          </p:txBody>
        </p:sp>
        <p:sp>
          <p:nvSpPr>
            <p:cNvPr id="56" name="Suorakulmio 55"/>
            <p:cNvSpPr/>
            <p:nvPr/>
          </p:nvSpPr>
          <p:spPr>
            <a:xfrm>
              <a:off x="4266416" y="2103902"/>
              <a:ext cx="792000" cy="432000"/>
            </a:xfrm>
            <a:prstGeom prst="rect">
              <a:avLst/>
            </a:prstGeom>
            <a:solidFill>
              <a:srgbClr val="304F8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800" dirty="0" smtClean="0">
                  <a:latin typeface="Arial Narrow" panose="020B0606020202030204" pitchFamily="34" charset="0"/>
                </a:rPr>
                <a:t>Toimenpiteet</a:t>
              </a:r>
              <a:endParaRPr lang="fi-FI" sz="800" dirty="0">
                <a:latin typeface="Arial Narrow" panose="020B0606020202030204" pitchFamily="34" charset="0"/>
              </a:endParaRPr>
            </a:p>
          </p:txBody>
        </p:sp>
        <p:sp>
          <p:nvSpPr>
            <p:cNvPr id="57" name="Suorakulmio 56"/>
            <p:cNvSpPr/>
            <p:nvPr/>
          </p:nvSpPr>
          <p:spPr>
            <a:xfrm>
              <a:off x="4266416" y="3039902"/>
              <a:ext cx="792000" cy="432000"/>
            </a:xfrm>
            <a:prstGeom prst="rect">
              <a:avLst/>
            </a:prstGeom>
            <a:solidFill>
              <a:srgbClr val="304F8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800" dirty="0" smtClean="0">
                  <a:latin typeface="Arial Narrow" panose="020B0606020202030204" pitchFamily="34" charset="0"/>
                </a:rPr>
                <a:t>Kehittäminen</a:t>
              </a:r>
              <a:endParaRPr lang="fi-FI" sz="800" dirty="0">
                <a:latin typeface="Arial Narrow" panose="020B0606020202030204" pitchFamily="34" charset="0"/>
              </a:endParaRPr>
            </a:p>
          </p:txBody>
        </p:sp>
        <p:sp>
          <p:nvSpPr>
            <p:cNvPr id="58" name="Suorakulmio 57"/>
            <p:cNvSpPr/>
            <p:nvPr/>
          </p:nvSpPr>
          <p:spPr>
            <a:xfrm>
              <a:off x="4266416" y="3507902"/>
              <a:ext cx="792000" cy="432000"/>
            </a:xfrm>
            <a:prstGeom prst="rect">
              <a:avLst/>
            </a:prstGeom>
            <a:solidFill>
              <a:srgbClr val="304F8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800" dirty="0" smtClean="0">
                  <a:latin typeface="Arial Narrow" panose="020B0606020202030204" pitchFamily="34" charset="0"/>
                </a:rPr>
                <a:t>Palvelutuotanto</a:t>
              </a:r>
              <a:endParaRPr lang="fi-FI" sz="800" dirty="0">
                <a:latin typeface="Arial Narrow" panose="020B0606020202030204" pitchFamily="34" charset="0"/>
              </a:endParaRPr>
            </a:p>
          </p:txBody>
        </p:sp>
        <p:sp>
          <p:nvSpPr>
            <p:cNvPr id="59" name="Suorakulmio 58"/>
            <p:cNvSpPr/>
            <p:nvPr/>
          </p:nvSpPr>
          <p:spPr>
            <a:xfrm>
              <a:off x="5094416" y="1185902"/>
              <a:ext cx="1008000" cy="432000"/>
            </a:xfrm>
            <a:prstGeom prst="rect">
              <a:avLst/>
            </a:prstGeom>
            <a:solidFill>
              <a:srgbClr val="304F8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800" dirty="0" smtClean="0">
                  <a:latin typeface="Arial Narrow" panose="020B0606020202030204" pitchFamily="34" charset="0"/>
                </a:rPr>
                <a:t>Linjaus</a:t>
              </a:r>
              <a:endParaRPr lang="fi-FI" sz="800" dirty="0">
                <a:latin typeface="Arial Narrow" panose="020B0606020202030204" pitchFamily="34" charset="0"/>
              </a:endParaRPr>
            </a:p>
          </p:txBody>
        </p:sp>
        <p:sp>
          <p:nvSpPr>
            <p:cNvPr id="60" name="Suorakulmio 59"/>
            <p:cNvSpPr/>
            <p:nvPr/>
          </p:nvSpPr>
          <p:spPr>
            <a:xfrm>
              <a:off x="6120000" y="1185902"/>
              <a:ext cx="1008000" cy="432000"/>
            </a:xfrm>
            <a:prstGeom prst="rect">
              <a:avLst/>
            </a:prstGeom>
            <a:solidFill>
              <a:srgbClr val="304F8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800" dirty="0" smtClean="0">
                  <a:latin typeface="Arial Narrow" panose="020B0606020202030204" pitchFamily="34" charset="0"/>
                </a:rPr>
                <a:t>Hyvä käytäntö</a:t>
              </a:r>
              <a:endParaRPr lang="fi-FI" sz="800" dirty="0">
                <a:latin typeface="Arial Narrow" panose="020B0606020202030204" pitchFamily="34" charset="0"/>
              </a:endParaRPr>
            </a:p>
          </p:txBody>
        </p:sp>
        <p:sp>
          <p:nvSpPr>
            <p:cNvPr id="61" name="Suorakulmio 60"/>
            <p:cNvSpPr/>
            <p:nvPr/>
          </p:nvSpPr>
          <p:spPr>
            <a:xfrm>
              <a:off x="7146000" y="1185902"/>
              <a:ext cx="1008000" cy="432000"/>
            </a:xfrm>
            <a:prstGeom prst="rect">
              <a:avLst/>
            </a:prstGeom>
            <a:solidFill>
              <a:srgbClr val="304F8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800" dirty="0" smtClean="0">
                  <a:latin typeface="Arial Narrow" panose="020B0606020202030204" pitchFamily="34" charset="0"/>
                </a:rPr>
                <a:t>Eritelmä</a:t>
              </a:r>
              <a:endParaRPr lang="fi-FI" sz="800" dirty="0">
                <a:latin typeface="Arial Narrow" panose="020B0606020202030204" pitchFamily="34" charset="0"/>
              </a:endParaRPr>
            </a:p>
          </p:txBody>
        </p:sp>
        <p:sp>
          <p:nvSpPr>
            <p:cNvPr id="63" name="Suorakulmio 62"/>
            <p:cNvSpPr/>
            <p:nvPr/>
          </p:nvSpPr>
          <p:spPr>
            <a:xfrm>
              <a:off x="5094416" y="1648491"/>
              <a:ext cx="1008000" cy="432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 sz="800" dirty="0">
                <a:latin typeface="Arial Narrow" panose="020B0606020202030204" pitchFamily="34" charset="0"/>
              </a:endParaRPr>
            </a:p>
          </p:txBody>
        </p:sp>
        <p:sp>
          <p:nvSpPr>
            <p:cNvPr id="64" name="Suorakulmio 63"/>
            <p:cNvSpPr/>
            <p:nvPr/>
          </p:nvSpPr>
          <p:spPr>
            <a:xfrm>
              <a:off x="6120000" y="1648491"/>
              <a:ext cx="1008000" cy="432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 sz="800" dirty="0">
                <a:latin typeface="Arial Narrow" panose="020B0606020202030204" pitchFamily="34" charset="0"/>
              </a:endParaRPr>
            </a:p>
          </p:txBody>
        </p:sp>
        <p:sp>
          <p:nvSpPr>
            <p:cNvPr id="65" name="Suorakulmio 64"/>
            <p:cNvSpPr/>
            <p:nvPr/>
          </p:nvSpPr>
          <p:spPr>
            <a:xfrm>
              <a:off x="7146000" y="1648491"/>
              <a:ext cx="1008000" cy="432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 sz="800" dirty="0">
                <a:latin typeface="Arial Narrow" panose="020B0606020202030204" pitchFamily="34" charset="0"/>
              </a:endParaRPr>
            </a:p>
          </p:txBody>
        </p:sp>
        <p:sp>
          <p:nvSpPr>
            <p:cNvPr id="66" name="Suorakulmio 65"/>
            <p:cNvSpPr/>
            <p:nvPr/>
          </p:nvSpPr>
          <p:spPr>
            <a:xfrm>
              <a:off x="5094416" y="2103902"/>
              <a:ext cx="1008000" cy="432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 sz="800" dirty="0">
                <a:latin typeface="Arial Narrow" panose="020B0606020202030204" pitchFamily="34" charset="0"/>
              </a:endParaRPr>
            </a:p>
          </p:txBody>
        </p:sp>
        <p:sp>
          <p:nvSpPr>
            <p:cNvPr id="67" name="Suorakulmio 66"/>
            <p:cNvSpPr/>
            <p:nvPr/>
          </p:nvSpPr>
          <p:spPr>
            <a:xfrm>
              <a:off x="6120000" y="2103902"/>
              <a:ext cx="1008000" cy="432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 sz="800" dirty="0">
                <a:latin typeface="Arial Narrow" panose="020B0606020202030204" pitchFamily="34" charset="0"/>
              </a:endParaRPr>
            </a:p>
          </p:txBody>
        </p:sp>
        <p:sp>
          <p:nvSpPr>
            <p:cNvPr id="68" name="Suorakulmio 67"/>
            <p:cNvSpPr/>
            <p:nvPr/>
          </p:nvSpPr>
          <p:spPr>
            <a:xfrm>
              <a:off x="7146000" y="2103902"/>
              <a:ext cx="1008000" cy="432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 sz="800" dirty="0">
                <a:latin typeface="Arial Narrow" panose="020B0606020202030204" pitchFamily="34" charset="0"/>
              </a:endParaRPr>
            </a:p>
          </p:txBody>
        </p:sp>
        <p:sp>
          <p:nvSpPr>
            <p:cNvPr id="69" name="Suorakulmio 68"/>
            <p:cNvSpPr/>
            <p:nvPr/>
          </p:nvSpPr>
          <p:spPr>
            <a:xfrm>
              <a:off x="5094416" y="3039902"/>
              <a:ext cx="1008000" cy="432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 sz="800" dirty="0">
                <a:latin typeface="Arial Narrow" panose="020B0606020202030204" pitchFamily="34" charset="0"/>
              </a:endParaRPr>
            </a:p>
          </p:txBody>
        </p:sp>
        <p:sp>
          <p:nvSpPr>
            <p:cNvPr id="70" name="Suorakulmio 69"/>
            <p:cNvSpPr/>
            <p:nvPr/>
          </p:nvSpPr>
          <p:spPr>
            <a:xfrm>
              <a:off x="6120000" y="3039902"/>
              <a:ext cx="1008000" cy="432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 sz="800" dirty="0">
                <a:latin typeface="Arial Narrow" panose="020B0606020202030204" pitchFamily="34" charset="0"/>
              </a:endParaRPr>
            </a:p>
          </p:txBody>
        </p:sp>
        <p:sp>
          <p:nvSpPr>
            <p:cNvPr id="71" name="Suorakulmio 70"/>
            <p:cNvSpPr/>
            <p:nvPr/>
          </p:nvSpPr>
          <p:spPr>
            <a:xfrm>
              <a:off x="7146000" y="3039902"/>
              <a:ext cx="1008000" cy="432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 sz="800" dirty="0">
                <a:latin typeface="Arial Narrow" panose="020B0606020202030204" pitchFamily="34" charset="0"/>
              </a:endParaRPr>
            </a:p>
          </p:txBody>
        </p:sp>
        <p:sp>
          <p:nvSpPr>
            <p:cNvPr id="72" name="Suorakulmio 71"/>
            <p:cNvSpPr/>
            <p:nvPr/>
          </p:nvSpPr>
          <p:spPr>
            <a:xfrm>
              <a:off x="5094416" y="3507902"/>
              <a:ext cx="1008000" cy="432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 sz="800" dirty="0">
                <a:latin typeface="Arial Narrow" panose="020B0606020202030204" pitchFamily="34" charset="0"/>
              </a:endParaRPr>
            </a:p>
          </p:txBody>
        </p:sp>
        <p:sp>
          <p:nvSpPr>
            <p:cNvPr id="73" name="Suorakulmio 72"/>
            <p:cNvSpPr/>
            <p:nvPr/>
          </p:nvSpPr>
          <p:spPr>
            <a:xfrm>
              <a:off x="6120000" y="3507902"/>
              <a:ext cx="1008000" cy="432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 sz="800" dirty="0">
                <a:latin typeface="Arial Narrow" panose="020B0606020202030204" pitchFamily="34" charset="0"/>
              </a:endParaRPr>
            </a:p>
          </p:txBody>
        </p:sp>
        <p:sp>
          <p:nvSpPr>
            <p:cNvPr id="74" name="Suorakulmio 73"/>
            <p:cNvSpPr/>
            <p:nvPr/>
          </p:nvSpPr>
          <p:spPr>
            <a:xfrm>
              <a:off x="7146000" y="3507902"/>
              <a:ext cx="1008000" cy="432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 sz="800" dirty="0">
                <a:latin typeface="Arial Narrow" panose="020B0606020202030204" pitchFamily="34" charset="0"/>
              </a:endParaRPr>
            </a:p>
          </p:txBody>
        </p:sp>
        <p:sp>
          <p:nvSpPr>
            <p:cNvPr id="48" name="Suorakulmio 47"/>
            <p:cNvSpPr/>
            <p:nvPr/>
          </p:nvSpPr>
          <p:spPr>
            <a:xfrm>
              <a:off x="4266416" y="2571902"/>
              <a:ext cx="792000" cy="43200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800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Tiedonhallinta</a:t>
              </a:r>
              <a:endParaRPr lang="fi-FI" sz="800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50" name="Suorakulmio 49"/>
            <p:cNvSpPr/>
            <p:nvPr/>
          </p:nvSpPr>
          <p:spPr>
            <a:xfrm>
              <a:off x="5094416" y="2571902"/>
              <a:ext cx="1008000" cy="432000"/>
            </a:xfrm>
            <a:prstGeom prst="rect">
              <a:avLst/>
            </a:prstGeom>
            <a:solidFill>
              <a:srgbClr val="FFE69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 sz="800" dirty="0">
                <a:latin typeface="Arial Narrow" panose="020B0606020202030204" pitchFamily="34" charset="0"/>
              </a:endParaRPr>
            </a:p>
          </p:txBody>
        </p:sp>
        <p:sp>
          <p:nvSpPr>
            <p:cNvPr id="51" name="Suorakulmio 50"/>
            <p:cNvSpPr/>
            <p:nvPr/>
          </p:nvSpPr>
          <p:spPr>
            <a:xfrm>
              <a:off x="6120000" y="2571902"/>
              <a:ext cx="1008000" cy="432000"/>
            </a:xfrm>
            <a:prstGeom prst="rect">
              <a:avLst/>
            </a:prstGeom>
            <a:solidFill>
              <a:srgbClr val="FFE69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 sz="800" dirty="0">
                <a:latin typeface="Arial Narrow" panose="020B0606020202030204" pitchFamily="34" charset="0"/>
              </a:endParaRPr>
            </a:p>
          </p:txBody>
        </p:sp>
        <p:sp>
          <p:nvSpPr>
            <p:cNvPr id="52" name="Suorakulmio 51"/>
            <p:cNvSpPr/>
            <p:nvPr/>
          </p:nvSpPr>
          <p:spPr>
            <a:xfrm>
              <a:off x="7146000" y="2571902"/>
              <a:ext cx="1008000" cy="432000"/>
            </a:xfrm>
            <a:prstGeom prst="rect">
              <a:avLst/>
            </a:prstGeom>
            <a:solidFill>
              <a:srgbClr val="FFE69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 sz="800" dirty="0">
                <a:latin typeface="Arial Narrow" panose="020B0606020202030204" pitchFamily="34" charset="0"/>
              </a:endParaRPr>
            </a:p>
          </p:txBody>
        </p:sp>
      </p:grpSp>
      <p:pic>
        <p:nvPicPr>
          <p:cNvPr id="8" name="Kuva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8861" y="1203598"/>
            <a:ext cx="832247" cy="828000"/>
          </a:xfrm>
          <a:prstGeom prst="rect">
            <a:avLst/>
          </a:prstGeom>
        </p:spPr>
      </p:pic>
      <p:pic>
        <p:nvPicPr>
          <p:cNvPr id="9" name="Kuva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3095" y="1995598"/>
            <a:ext cx="823778" cy="828000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8862" y="2823782"/>
            <a:ext cx="832244" cy="828000"/>
          </a:xfrm>
          <a:prstGeom prst="rect">
            <a:avLst/>
          </a:prstGeom>
        </p:spPr>
      </p:pic>
      <p:pic>
        <p:nvPicPr>
          <p:cNvPr id="3" name="Kuva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8900" y="1923590"/>
            <a:ext cx="936000" cy="936000"/>
          </a:xfrm>
          <a:prstGeom prst="rect">
            <a:avLst/>
          </a:prstGeom>
          <a:ln w="28575">
            <a:tailEnd type="none" w="lg" len="lg"/>
          </a:ln>
        </p:spPr>
      </p:pic>
      <p:cxnSp>
        <p:nvCxnSpPr>
          <p:cNvPr id="79" name="Suora yhdysviiva 78"/>
          <p:cNvCxnSpPr/>
          <p:nvPr/>
        </p:nvCxnSpPr>
        <p:spPr>
          <a:xfrm flipH="1">
            <a:off x="2195059" y="2409597"/>
            <a:ext cx="360000" cy="0"/>
          </a:xfrm>
          <a:prstGeom prst="line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uora yhdysviiva 79"/>
          <p:cNvCxnSpPr/>
          <p:nvPr/>
        </p:nvCxnSpPr>
        <p:spPr>
          <a:xfrm flipH="1">
            <a:off x="2203715" y="1833590"/>
            <a:ext cx="440104" cy="360336"/>
          </a:xfrm>
          <a:prstGeom prst="line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uora yhdysviiva 80"/>
          <p:cNvCxnSpPr/>
          <p:nvPr/>
        </p:nvCxnSpPr>
        <p:spPr>
          <a:xfrm flipH="1" flipV="1">
            <a:off x="2195059" y="2553670"/>
            <a:ext cx="476375" cy="441044"/>
          </a:xfrm>
          <a:prstGeom prst="line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lipsi 23"/>
          <p:cNvSpPr/>
          <p:nvPr/>
        </p:nvSpPr>
        <p:spPr>
          <a:xfrm>
            <a:off x="5489475" y="2247886"/>
            <a:ext cx="180000" cy="18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200" b="1" dirty="0"/>
              <a:t>s</a:t>
            </a:r>
          </a:p>
        </p:txBody>
      </p:sp>
      <p:sp>
        <p:nvSpPr>
          <p:cNvPr id="83" name="Ellipsi 82"/>
          <p:cNvSpPr/>
          <p:nvPr/>
        </p:nvSpPr>
        <p:spPr>
          <a:xfrm>
            <a:off x="5993531" y="2463758"/>
            <a:ext cx="180000" cy="18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200" b="1" dirty="0"/>
              <a:t>s</a:t>
            </a:r>
          </a:p>
        </p:txBody>
      </p:sp>
      <p:cxnSp>
        <p:nvCxnSpPr>
          <p:cNvPr id="85" name="Kulmayhdysviiva 84"/>
          <p:cNvCxnSpPr>
            <a:stCxn id="24" idx="4"/>
            <a:endCxn id="83" idx="2"/>
          </p:cNvCxnSpPr>
          <p:nvPr/>
        </p:nvCxnSpPr>
        <p:spPr>
          <a:xfrm rot="16200000" flipH="1">
            <a:off x="5723567" y="2283794"/>
            <a:ext cx="125872" cy="414056"/>
          </a:xfrm>
          <a:prstGeom prst="bentConnector2">
            <a:avLst/>
          </a:prstGeom>
          <a:ln w="28575">
            <a:solidFill>
              <a:schemeClr val="accent2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Ellipsi 87"/>
          <p:cNvSpPr/>
          <p:nvPr/>
        </p:nvSpPr>
        <p:spPr>
          <a:xfrm>
            <a:off x="4589355" y="2247734"/>
            <a:ext cx="180000" cy="18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200" b="1" dirty="0" smtClean="0"/>
              <a:t>s</a:t>
            </a:r>
            <a:endParaRPr lang="fi-FI" sz="1200" b="1" dirty="0"/>
          </a:p>
        </p:txBody>
      </p:sp>
      <p:cxnSp>
        <p:nvCxnSpPr>
          <p:cNvPr id="91" name="Kulmayhdysviiva 90"/>
          <p:cNvCxnSpPr>
            <a:stCxn id="9" idx="3"/>
            <a:endCxn id="88" idx="2"/>
          </p:cNvCxnSpPr>
          <p:nvPr/>
        </p:nvCxnSpPr>
        <p:spPr>
          <a:xfrm flipV="1">
            <a:off x="3296873" y="2337734"/>
            <a:ext cx="1292482" cy="71864"/>
          </a:xfrm>
          <a:prstGeom prst="bentConnector3">
            <a:avLst>
              <a:gd name="adj1" fmla="val 10606"/>
            </a:avLst>
          </a:prstGeom>
          <a:ln w="28575">
            <a:solidFill>
              <a:schemeClr val="accent2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Ellipsi 94"/>
          <p:cNvSpPr/>
          <p:nvPr/>
        </p:nvSpPr>
        <p:spPr>
          <a:xfrm>
            <a:off x="5489475" y="2787774"/>
            <a:ext cx="180000" cy="180000"/>
          </a:xfrm>
          <a:prstGeom prst="ellipse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200" b="1" dirty="0" smtClean="0"/>
              <a:t>s</a:t>
            </a:r>
            <a:endParaRPr lang="fi-FI" sz="1200" b="1" dirty="0"/>
          </a:p>
        </p:txBody>
      </p:sp>
      <p:sp>
        <p:nvSpPr>
          <p:cNvPr id="62" name="Ellipsi 61"/>
          <p:cNvSpPr/>
          <p:nvPr/>
        </p:nvSpPr>
        <p:spPr>
          <a:xfrm>
            <a:off x="7073651" y="2787774"/>
            <a:ext cx="180000" cy="180000"/>
          </a:xfrm>
          <a:prstGeom prst="ellipse">
            <a:avLst/>
          </a:prstGeom>
          <a:solidFill>
            <a:srgbClr val="0099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200" b="1" dirty="0" smtClean="0"/>
              <a:t>s</a:t>
            </a:r>
            <a:endParaRPr lang="fi-FI" sz="1200" b="1" dirty="0"/>
          </a:p>
        </p:txBody>
      </p:sp>
      <p:sp>
        <p:nvSpPr>
          <p:cNvPr id="75" name="Ellipsi 74"/>
          <p:cNvSpPr/>
          <p:nvPr/>
        </p:nvSpPr>
        <p:spPr>
          <a:xfrm>
            <a:off x="4589355" y="1347614"/>
            <a:ext cx="180000" cy="180000"/>
          </a:xfrm>
          <a:prstGeom prst="ellipse">
            <a:avLst/>
          </a:prstGeom>
          <a:solidFill>
            <a:srgbClr val="0099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200" b="1" dirty="0" smtClean="0"/>
              <a:t>s</a:t>
            </a:r>
            <a:endParaRPr lang="fi-FI" sz="1200" b="1" dirty="0"/>
          </a:p>
        </p:txBody>
      </p:sp>
      <p:sp>
        <p:nvSpPr>
          <p:cNvPr id="76" name="Ellipsi 75"/>
          <p:cNvSpPr/>
          <p:nvPr/>
        </p:nvSpPr>
        <p:spPr>
          <a:xfrm>
            <a:off x="5057427" y="1815686"/>
            <a:ext cx="180000" cy="180000"/>
          </a:xfrm>
          <a:prstGeom prst="ellipse">
            <a:avLst/>
          </a:prstGeom>
          <a:solidFill>
            <a:srgbClr val="0099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200" b="1" dirty="0" smtClean="0"/>
              <a:t>s</a:t>
            </a:r>
            <a:endParaRPr lang="fi-FI" sz="1200" b="1" dirty="0"/>
          </a:p>
        </p:txBody>
      </p:sp>
      <p:sp>
        <p:nvSpPr>
          <p:cNvPr id="77" name="Ellipsi 76"/>
          <p:cNvSpPr/>
          <p:nvPr/>
        </p:nvSpPr>
        <p:spPr>
          <a:xfrm>
            <a:off x="5993531" y="1815686"/>
            <a:ext cx="180000" cy="180000"/>
          </a:xfrm>
          <a:prstGeom prst="ellipse">
            <a:avLst/>
          </a:prstGeom>
          <a:solidFill>
            <a:srgbClr val="0099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200" b="1" dirty="0" smtClean="0"/>
              <a:t>s</a:t>
            </a:r>
            <a:endParaRPr lang="fi-FI" sz="1200" b="1" dirty="0"/>
          </a:p>
        </p:txBody>
      </p:sp>
      <p:sp>
        <p:nvSpPr>
          <p:cNvPr id="78" name="Ellipsi 77"/>
          <p:cNvSpPr/>
          <p:nvPr/>
        </p:nvSpPr>
        <p:spPr>
          <a:xfrm>
            <a:off x="5057427" y="3255846"/>
            <a:ext cx="180000" cy="180000"/>
          </a:xfrm>
          <a:prstGeom prst="ellipse">
            <a:avLst/>
          </a:prstGeom>
          <a:solidFill>
            <a:srgbClr val="0099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200" b="1" dirty="0" smtClean="0"/>
              <a:t>s</a:t>
            </a:r>
            <a:endParaRPr lang="fi-FI" sz="1200" b="1" dirty="0"/>
          </a:p>
        </p:txBody>
      </p:sp>
      <p:cxnSp>
        <p:nvCxnSpPr>
          <p:cNvPr id="82" name="Kulmayhdysviiva 81"/>
          <p:cNvCxnSpPr>
            <a:stCxn id="8" idx="3"/>
            <a:endCxn id="75" idx="2"/>
          </p:cNvCxnSpPr>
          <p:nvPr/>
        </p:nvCxnSpPr>
        <p:spPr>
          <a:xfrm flipV="1">
            <a:off x="3301108" y="1437614"/>
            <a:ext cx="1288247" cy="179984"/>
          </a:xfrm>
          <a:prstGeom prst="bentConnector3">
            <a:avLst>
              <a:gd name="adj1" fmla="val 7251"/>
            </a:avLst>
          </a:prstGeom>
          <a:ln w="28575">
            <a:solidFill>
              <a:srgbClr val="0099CC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Kulmayhdysviiva 85"/>
          <p:cNvCxnSpPr>
            <a:stCxn id="75" idx="6"/>
            <a:endCxn id="77" idx="0"/>
          </p:cNvCxnSpPr>
          <p:nvPr/>
        </p:nvCxnSpPr>
        <p:spPr>
          <a:xfrm>
            <a:off x="4769355" y="1437614"/>
            <a:ext cx="1314176" cy="378072"/>
          </a:xfrm>
          <a:prstGeom prst="bentConnector2">
            <a:avLst/>
          </a:prstGeom>
          <a:ln w="28575">
            <a:solidFill>
              <a:srgbClr val="0099CC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Kulmayhdysviiva 86"/>
          <p:cNvCxnSpPr>
            <a:stCxn id="75" idx="4"/>
            <a:endCxn id="76" idx="2"/>
          </p:cNvCxnSpPr>
          <p:nvPr/>
        </p:nvCxnSpPr>
        <p:spPr>
          <a:xfrm rot="16200000" flipH="1">
            <a:off x="4679355" y="1527614"/>
            <a:ext cx="378072" cy="378072"/>
          </a:xfrm>
          <a:prstGeom prst="bentConnector2">
            <a:avLst/>
          </a:prstGeom>
          <a:ln w="28575">
            <a:solidFill>
              <a:srgbClr val="0099CC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uora yhdysviiva 20"/>
          <p:cNvCxnSpPr>
            <a:stCxn id="78" idx="0"/>
            <a:endCxn id="76" idx="4"/>
          </p:cNvCxnSpPr>
          <p:nvPr/>
        </p:nvCxnSpPr>
        <p:spPr>
          <a:xfrm flipV="1">
            <a:off x="5147427" y="1995686"/>
            <a:ext cx="0" cy="1260160"/>
          </a:xfrm>
          <a:prstGeom prst="line">
            <a:avLst/>
          </a:prstGeom>
          <a:ln w="28575">
            <a:solidFill>
              <a:srgbClr val="0099CC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Kulmayhdysviiva 88"/>
          <p:cNvCxnSpPr>
            <a:stCxn id="77" idx="4"/>
            <a:endCxn id="62" idx="0"/>
          </p:cNvCxnSpPr>
          <p:nvPr/>
        </p:nvCxnSpPr>
        <p:spPr>
          <a:xfrm rot="16200000" flipH="1">
            <a:off x="6227547" y="1851670"/>
            <a:ext cx="792088" cy="1080120"/>
          </a:xfrm>
          <a:prstGeom prst="bentConnector3">
            <a:avLst>
              <a:gd name="adj1" fmla="val 14580"/>
            </a:avLst>
          </a:prstGeom>
          <a:ln w="28575">
            <a:solidFill>
              <a:srgbClr val="0099CC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Ellipsi 89"/>
          <p:cNvSpPr/>
          <p:nvPr/>
        </p:nvSpPr>
        <p:spPr>
          <a:xfrm>
            <a:off x="5993531" y="3255846"/>
            <a:ext cx="180000" cy="180000"/>
          </a:xfrm>
          <a:prstGeom prst="ellipse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200" b="1" dirty="0" smtClean="0"/>
              <a:t>s</a:t>
            </a:r>
            <a:endParaRPr lang="fi-FI" sz="1200" b="1" dirty="0"/>
          </a:p>
        </p:txBody>
      </p:sp>
      <p:sp>
        <p:nvSpPr>
          <p:cNvPr id="92" name="Ellipsi 91"/>
          <p:cNvSpPr/>
          <p:nvPr/>
        </p:nvSpPr>
        <p:spPr>
          <a:xfrm>
            <a:off x="6569595" y="3255846"/>
            <a:ext cx="180000" cy="180000"/>
          </a:xfrm>
          <a:prstGeom prst="ellipse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200" b="1" dirty="0" smtClean="0"/>
              <a:t>s</a:t>
            </a:r>
            <a:endParaRPr lang="fi-FI" sz="1200" b="1" dirty="0"/>
          </a:p>
        </p:txBody>
      </p:sp>
      <p:sp>
        <p:nvSpPr>
          <p:cNvPr id="93" name="Ellipsi 92"/>
          <p:cNvSpPr/>
          <p:nvPr/>
        </p:nvSpPr>
        <p:spPr>
          <a:xfrm>
            <a:off x="4589355" y="2787774"/>
            <a:ext cx="180000" cy="180000"/>
          </a:xfrm>
          <a:prstGeom prst="ellipse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200" b="1" dirty="0" smtClean="0"/>
              <a:t>s</a:t>
            </a:r>
            <a:endParaRPr lang="fi-FI" sz="1200" b="1" dirty="0"/>
          </a:p>
        </p:txBody>
      </p:sp>
      <p:cxnSp>
        <p:nvCxnSpPr>
          <p:cNvPr id="94" name="Kulmayhdysviiva 93"/>
          <p:cNvCxnSpPr>
            <a:stCxn id="10" idx="3"/>
            <a:endCxn id="93" idx="4"/>
          </p:cNvCxnSpPr>
          <p:nvPr/>
        </p:nvCxnSpPr>
        <p:spPr>
          <a:xfrm flipV="1">
            <a:off x="3301106" y="2967774"/>
            <a:ext cx="1378249" cy="270008"/>
          </a:xfrm>
          <a:prstGeom prst="bentConnector2">
            <a:avLst/>
          </a:prstGeom>
          <a:ln w="28575">
            <a:solidFill>
              <a:schemeClr val="accent4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Kulmayhdysviiva 95"/>
          <p:cNvCxnSpPr>
            <a:stCxn id="95" idx="4"/>
            <a:endCxn id="90" idx="2"/>
          </p:cNvCxnSpPr>
          <p:nvPr/>
        </p:nvCxnSpPr>
        <p:spPr>
          <a:xfrm rot="16200000" flipH="1">
            <a:off x="5597467" y="2949782"/>
            <a:ext cx="378072" cy="414056"/>
          </a:xfrm>
          <a:prstGeom prst="bentConnector2">
            <a:avLst/>
          </a:prstGeom>
          <a:ln w="28575">
            <a:solidFill>
              <a:schemeClr val="accent4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uora yhdysviiva 96"/>
          <p:cNvCxnSpPr>
            <a:stCxn id="95" idx="2"/>
            <a:endCxn id="93" idx="6"/>
          </p:cNvCxnSpPr>
          <p:nvPr/>
        </p:nvCxnSpPr>
        <p:spPr>
          <a:xfrm flipH="1">
            <a:off x="4769355" y="2877774"/>
            <a:ext cx="720120" cy="0"/>
          </a:xfrm>
          <a:prstGeom prst="line">
            <a:avLst/>
          </a:prstGeom>
          <a:ln w="28575">
            <a:solidFill>
              <a:schemeClr val="accent4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uora yhdysviiva 83"/>
          <p:cNvCxnSpPr>
            <a:stCxn id="24" idx="2"/>
            <a:endCxn id="88" idx="6"/>
          </p:cNvCxnSpPr>
          <p:nvPr/>
        </p:nvCxnSpPr>
        <p:spPr>
          <a:xfrm flipH="1" flipV="1">
            <a:off x="4769355" y="2337734"/>
            <a:ext cx="720120" cy="152"/>
          </a:xfrm>
          <a:prstGeom prst="line">
            <a:avLst/>
          </a:prstGeom>
          <a:ln w="28575">
            <a:solidFill>
              <a:schemeClr val="accent2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Kulmayhdysviiva 97"/>
          <p:cNvCxnSpPr>
            <a:stCxn id="95" idx="6"/>
            <a:endCxn id="92" idx="0"/>
          </p:cNvCxnSpPr>
          <p:nvPr/>
        </p:nvCxnSpPr>
        <p:spPr>
          <a:xfrm>
            <a:off x="5669475" y="2877774"/>
            <a:ext cx="990120" cy="378072"/>
          </a:xfrm>
          <a:prstGeom prst="bentConnector2">
            <a:avLst/>
          </a:prstGeom>
          <a:ln w="28575">
            <a:solidFill>
              <a:schemeClr val="accent4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uora yhdysviiva 98"/>
          <p:cNvCxnSpPr>
            <a:stCxn id="90" idx="0"/>
            <a:endCxn id="83" idx="4"/>
          </p:cNvCxnSpPr>
          <p:nvPr/>
        </p:nvCxnSpPr>
        <p:spPr>
          <a:xfrm flipV="1">
            <a:off x="6083531" y="2643758"/>
            <a:ext cx="0" cy="612088"/>
          </a:xfrm>
          <a:prstGeom prst="line">
            <a:avLst/>
          </a:prstGeom>
          <a:ln w="28575">
            <a:solidFill>
              <a:schemeClr val="accent4"/>
            </a:solidFill>
            <a:prstDash val="sysDot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Kulmayhdysviiva 101"/>
          <p:cNvCxnSpPr>
            <a:stCxn id="24" idx="0"/>
            <a:endCxn id="77" idx="2"/>
          </p:cNvCxnSpPr>
          <p:nvPr/>
        </p:nvCxnSpPr>
        <p:spPr>
          <a:xfrm rot="5400000" flipH="1" flipV="1">
            <a:off x="5615403" y="1869758"/>
            <a:ext cx="342200" cy="414056"/>
          </a:xfrm>
          <a:prstGeom prst="bentConnector2">
            <a:avLst/>
          </a:prstGeom>
          <a:ln w="28575">
            <a:solidFill>
              <a:srgbClr val="0099CC"/>
            </a:solidFill>
            <a:prstDash val="sysDot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Sisällön paikkamerkki 2"/>
          <p:cNvSpPr>
            <a:spLocks noGrp="1"/>
          </p:cNvSpPr>
          <p:nvPr>
            <p:ph sz="half" idx="1"/>
          </p:nvPr>
        </p:nvSpPr>
        <p:spPr>
          <a:xfrm>
            <a:off x="395536" y="3754639"/>
            <a:ext cx="8186631" cy="1193375"/>
          </a:xfrm>
        </p:spPr>
        <p:txBody>
          <a:bodyPr>
            <a:normAutofit lnSpcReduction="10000"/>
          </a:bodyPr>
          <a:lstStyle/>
          <a:p>
            <a:pPr lvl="0">
              <a:spcAft>
                <a:spcPts val="600"/>
              </a:spcAft>
            </a:pPr>
            <a:r>
              <a:rPr lang="fi-FI" sz="1300" dirty="0" smtClean="0"/>
              <a:t>Tavoitteena muodostaa prosessi, joka muodostaisi informaation hyödyntäjän kannalta yhdenmukaisen kokonaisuuden </a:t>
            </a:r>
          </a:p>
          <a:p>
            <a:pPr marL="355600" lvl="1" indent="0">
              <a:spcAft>
                <a:spcPts val="600"/>
              </a:spcAft>
              <a:buNone/>
            </a:pPr>
            <a:r>
              <a:rPr lang="fi-FI" sz="900" dirty="0" smtClean="0">
                <a:sym typeface="Wingdings" panose="05000000000000000000" pitchFamily="2" charset="2"/>
              </a:rPr>
              <a:t> eri viranomaisten valmistelun koordinointi ja informaation yhdenmukaiset julkaisu-/viestintätavat</a:t>
            </a:r>
            <a:endParaRPr lang="fi-FI" sz="900" dirty="0" smtClean="0"/>
          </a:p>
          <a:p>
            <a:pPr lvl="0">
              <a:spcAft>
                <a:spcPts val="600"/>
              </a:spcAft>
            </a:pPr>
            <a:r>
              <a:rPr lang="fi-FI" sz="1300" dirty="0" smtClean="0"/>
              <a:t>Informaatio kytkeytyminen selkeästi </a:t>
            </a:r>
            <a:r>
              <a:rPr lang="fi-FI" sz="1300" dirty="0"/>
              <a:t>tavoitteeseen ja/tai linjaukseen, jota sillä </a:t>
            </a:r>
            <a:r>
              <a:rPr lang="fi-FI" sz="1300" dirty="0" smtClean="0"/>
              <a:t>tuetaan</a:t>
            </a:r>
          </a:p>
          <a:p>
            <a:pPr lvl="0">
              <a:spcAft>
                <a:spcPts val="600"/>
              </a:spcAft>
            </a:pPr>
            <a:r>
              <a:rPr lang="fi-FI" sz="1300" dirty="0"/>
              <a:t>Olemassa olevan informaation ja suositusten sekä niitä kehittävien toimintojen kytkeminen toisiinsa</a:t>
            </a:r>
          </a:p>
        </p:txBody>
      </p:sp>
    </p:spTree>
    <p:extLst>
      <p:ext uri="{BB962C8B-B14F-4D97-AF65-F5344CB8AC3E}">
        <p14:creationId xmlns:p14="http://schemas.microsoft.com/office/powerpoint/2010/main" val="240654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89824" y="37366"/>
            <a:ext cx="7380376" cy="590168"/>
          </a:xfrm>
        </p:spPr>
        <p:txBody>
          <a:bodyPr>
            <a:normAutofit/>
          </a:bodyPr>
          <a:lstStyle/>
          <a:p>
            <a:r>
              <a:rPr lang="fi-FI" dirty="0" smtClean="0"/>
              <a:t>Informaation hallintaprosessi (vaihtoehdot)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96136" y="915566"/>
            <a:ext cx="2592288" cy="352839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spcAft>
                <a:spcPts val="300"/>
              </a:spcAft>
              <a:buNone/>
            </a:pPr>
            <a:r>
              <a:rPr lang="fi-FI" sz="1400" b="1" dirty="0" smtClean="0"/>
              <a:t>Toteutusvaihtoehdot</a:t>
            </a:r>
          </a:p>
          <a:p>
            <a:pPr lvl="1">
              <a:spcAft>
                <a:spcPts val="300"/>
              </a:spcAft>
              <a:buFont typeface="+mj-lt"/>
              <a:buAutoNum type="alphaUcPeriod"/>
            </a:pPr>
            <a:r>
              <a:rPr lang="fi-FI" sz="1100" dirty="0" smtClean="0"/>
              <a:t>Keskitetty</a:t>
            </a:r>
          </a:p>
          <a:p>
            <a:pPr lvl="1">
              <a:spcAft>
                <a:spcPts val="300"/>
              </a:spcAft>
              <a:buFont typeface="+mj-lt"/>
              <a:buAutoNum type="alphaUcPeriod"/>
            </a:pPr>
            <a:r>
              <a:rPr lang="fi-FI" sz="1100" dirty="0" smtClean="0"/>
              <a:t>Keksitetty julkaisu</a:t>
            </a:r>
          </a:p>
          <a:p>
            <a:pPr lvl="1">
              <a:spcAft>
                <a:spcPts val="300"/>
              </a:spcAft>
              <a:buFont typeface="+mj-lt"/>
              <a:buAutoNum type="alphaUcPeriod"/>
            </a:pPr>
            <a:r>
              <a:rPr lang="fi-FI" sz="1100" dirty="0" smtClean="0"/>
              <a:t>Keskitetty tarpeiden vastaanotto</a:t>
            </a:r>
          </a:p>
          <a:p>
            <a:pPr lvl="1">
              <a:spcAft>
                <a:spcPts val="300"/>
              </a:spcAft>
              <a:buFont typeface="+mj-lt"/>
              <a:buAutoNum type="alphaUcPeriod"/>
            </a:pPr>
            <a:r>
              <a:rPr lang="fi-FI" sz="1100" dirty="0" smtClean="0"/>
              <a:t>Hajautettu</a:t>
            </a:r>
            <a:endParaRPr lang="fi-FI" sz="1100" dirty="0"/>
          </a:p>
          <a:p>
            <a:pPr lvl="1">
              <a:spcAft>
                <a:spcPts val="300"/>
              </a:spcAft>
              <a:buFont typeface="+mj-lt"/>
              <a:buAutoNum type="alphaUcPeriod"/>
            </a:pPr>
            <a:endParaRPr lang="fi-FI" sz="1100" dirty="0"/>
          </a:p>
          <a:p>
            <a:pPr marL="0" indent="0">
              <a:spcAft>
                <a:spcPts val="300"/>
              </a:spcAft>
              <a:buNone/>
            </a:pPr>
            <a:r>
              <a:rPr lang="fi-FI" sz="1400" b="1" dirty="0" smtClean="0"/>
              <a:t>Vaihtoehtojen analysointi</a:t>
            </a:r>
          </a:p>
          <a:p>
            <a:pPr lvl="1">
              <a:spcAft>
                <a:spcPts val="300"/>
              </a:spcAft>
            </a:pPr>
            <a:r>
              <a:rPr lang="fi-FI" sz="1100" dirty="0" smtClean="0"/>
              <a:t>Tarpeiden ja syötteiden vastaanotto ja analysointi</a:t>
            </a:r>
          </a:p>
          <a:p>
            <a:pPr lvl="1">
              <a:spcAft>
                <a:spcPts val="300"/>
              </a:spcAft>
            </a:pPr>
            <a:r>
              <a:rPr lang="fi-FI" sz="1100" dirty="0" smtClean="0"/>
              <a:t>Informaation valmistelu</a:t>
            </a:r>
          </a:p>
          <a:p>
            <a:pPr lvl="1">
              <a:spcAft>
                <a:spcPts val="300"/>
              </a:spcAft>
            </a:pPr>
            <a:r>
              <a:rPr lang="fi-FI" sz="1100" dirty="0" smtClean="0"/>
              <a:t>Informaation julkaisu / hyödynnettäväksi saattaminen</a:t>
            </a:r>
          </a:p>
          <a:p>
            <a:pPr lvl="1">
              <a:spcAft>
                <a:spcPts val="300"/>
              </a:spcAft>
            </a:pPr>
            <a:r>
              <a:rPr lang="fi-FI" sz="1100" dirty="0" smtClean="0"/>
              <a:t>Valmistelun ohjaus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5</a:t>
            </a:fld>
            <a:endParaRPr lang="fi-FI"/>
          </a:p>
        </p:txBody>
      </p:sp>
      <p:grpSp>
        <p:nvGrpSpPr>
          <p:cNvPr id="24" name="Ryhmä 23"/>
          <p:cNvGrpSpPr/>
          <p:nvPr/>
        </p:nvGrpSpPr>
        <p:grpSpPr>
          <a:xfrm>
            <a:off x="539552" y="627534"/>
            <a:ext cx="4936034" cy="3744416"/>
            <a:chOff x="539552" y="915566"/>
            <a:chExt cx="4936034" cy="3744416"/>
          </a:xfrm>
        </p:grpSpPr>
        <p:sp>
          <p:nvSpPr>
            <p:cNvPr id="5" name="Pyöristetty suorakulmio 4"/>
            <p:cNvSpPr/>
            <p:nvPr/>
          </p:nvSpPr>
          <p:spPr>
            <a:xfrm>
              <a:off x="1987738" y="1616481"/>
              <a:ext cx="2138536" cy="288032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6" name="Ellipsi 5"/>
            <p:cNvSpPr/>
            <p:nvPr/>
          </p:nvSpPr>
          <p:spPr>
            <a:xfrm>
              <a:off x="1627730" y="1616513"/>
              <a:ext cx="288000" cy="288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7" name="Ellipsi 6"/>
            <p:cNvSpPr/>
            <p:nvPr/>
          </p:nvSpPr>
          <p:spPr>
            <a:xfrm>
              <a:off x="4220018" y="1616481"/>
              <a:ext cx="288000" cy="288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8" name="Pyöristetty suorakulmio 7"/>
            <p:cNvSpPr/>
            <p:nvPr/>
          </p:nvSpPr>
          <p:spPr>
            <a:xfrm>
              <a:off x="1987738" y="2120537"/>
              <a:ext cx="2138536" cy="1080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9" name="Ellipsi 8"/>
            <p:cNvSpPr/>
            <p:nvPr/>
          </p:nvSpPr>
          <p:spPr>
            <a:xfrm>
              <a:off x="1717730" y="2120569"/>
              <a:ext cx="108000" cy="108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0" name="Ellipsi 9"/>
            <p:cNvSpPr/>
            <p:nvPr/>
          </p:nvSpPr>
          <p:spPr>
            <a:xfrm>
              <a:off x="4220018" y="2192577"/>
              <a:ext cx="288000" cy="288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1" name="Pyöristetty suorakulmio 10"/>
            <p:cNvSpPr/>
            <p:nvPr/>
          </p:nvSpPr>
          <p:spPr>
            <a:xfrm>
              <a:off x="1987738" y="2272937"/>
              <a:ext cx="2138536" cy="1080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2" name="Pyöristetty suorakulmio 11"/>
            <p:cNvSpPr/>
            <p:nvPr/>
          </p:nvSpPr>
          <p:spPr>
            <a:xfrm>
              <a:off x="1987738" y="2425337"/>
              <a:ext cx="2138536" cy="1080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3" name="Ellipsi 12"/>
            <p:cNvSpPr/>
            <p:nvPr/>
          </p:nvSpPr>
          <p:spPr>
            <a:xfrm>
              <a:off x="1717730" y="2272969"/>
              <a:ext cx="108000" cy="108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4" name="Ellipsi 13"/>
            <p:cNvSpPr/>
            <p:nvPr/>
          </p:nvSpPr>
          <p:spPr>
            <a:xfrm>
              <a:off x="1717730" y="2425369"/>
              <a:ext cx="108000" cy="108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5" name="Pyöristetty suorakulmio 14"/>
            <p:cNvSpPr/>
            <p:nvPr/>
          </p:nvSpPr>
          <p:spPr>
            <a:xfrm>
              <a:off x="1987738" y="2715817"/>
              <a:ext cx="2138536" cy="1080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6" name="Ellipsi 15"/>
            <p:cNvSpPr/>
            <p:nvPr/>
          </p:nvSpPr>
          <p:spPr>
            <a:xfrm>
              <a:off x="4310018" y="2715849"/>
              <a:ext cx="108000" cy="108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7" name="Ellipsi 16"/>
            <p:cNvSpPr/>
            <p:nvPr/>
          </p:nvSpPr>
          <p:spPr>
            <a:xfrm>
              <a:off x="1627730" y="2787857"/>
              <a:ext cx="288000" cy="288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8" name="Pyöristetty suorakulmio 17"/>
            <p:cNvSpPr/>
            <p:nvPr/>
          </p:nvSpPr>
          <p:spPr>
            <a:xfrm>
              <a:off x="1987738" y="2868217"/>
              <a:ext cx="2138536" cy="1080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9" name="Pyöristetty suorakulmio 18"/>
            <p:cNvSpPr/>
            <p:nvPr/>
          </p:nvSpPr>
          <p:spPr>
            <a:xfrm>
              <a:off x="1987738" y="3020617"/>
              <a:ext cx="2138536" cy="1080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0" name="Ellipsi 19"/>
            <p:cNvSpPr/>
            <p:nvPr/>
          </p:nvSpPr>
          <p:spPr>
            <a:xfrm>
              <a:off x="4310018" y="2868249"/>
              <a:ext cx="108000" cy="108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1" name="Ellipsi 20"/>
            <p:cNvSpPr/>
            <p:nvPr/>
          </p:nvSpPr>
          <p:spPr>
            <a:xfrm>
              <a:off x="4310018" y="3020649"/>
              <a:ext cx="108000" cy="108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2" name="Pyöristetty suorakulmio 21"/>
            <p:cNvSpPr/>
            <p:nvPr/>
          </p:nvSpPr>
          <p:spPr>
            <a:xfrm>
              <a:off x="1987706" y="3291881"/>
              <a:ext cx="2138536" cy="1080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3" name="Ellipsi 22"/>
            <p:cNvSpPr/>
            <p:nvPr/>
          </p:nvSpPr>
          <p:spPr>
            <a:xfrm>
              <a:off x="4310018" y="3291913"/>
              <a:ext cx="108000" cy="108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5" name="Pyöristetty suorakulmio 24"/>
            <p:cNvSpPr/>
            <p:nvPr/>
          </p:nvSpPr>
          <p:spPr>
            <a:xfrm>
              <a:off x="1987706" y="3444281"/>
              <a:ext cx="2138536" cy="1080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6" name="Pyöristetty suorakulmio 25"/>
            <p:cNvSpPr/>
            <p:nvPr/>
          </p:nvSpPr>
          <p:spPr>
            <a:xfrm>
              <a:off x="1987706" y="3596681"/>
              <a:ext cx="2138536" cy="1080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7" name="Ellipsi 26"/>
            <p:cNvSpPr/>
            <p:nvPr/>
          </p:nvSpPr>
          <p:spPr>
            <a:xfrm>
              <a:off x="4310018" y="3444313"/>
              <a:ext cx="108000" cy="108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8" name="Ellipsi 27"/>
            <p:cNvSpPr/>
            <p:nvPr/>
          </p:nvSpPr>
          <p:spPr>
            <a:xfrm>
              <a:off x="4310018" y="3596713"/>
              <a:ext cx="108000" cy="108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9" name="Ellipsi 28"/>
            <p:cNvSpPr/>
            <p:nvPr/>
          </p:nvSpPr>
          <p:spPr>
            <a:xfrm>
              <a:off x="1717730" y="3291913"/>
              <a:ext cx="108000" cy="108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30" name="Ellipsi 29"/>
            <p:cNvSpPr/>
            <p:nvPr/>
          </p:nvSpPr>
          <p:spPr>
            <a:xfrm>
              <a:off x="1717730" y="3444313"/>
              <a:ext cx="108000" cy="108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31" name="Ellipsi 30"/>
            <p:cNvSpPr/>
            <p:nvPr/>
          </p:nvSpPr>
          <p:spPr>
            <a:xfrm>
              <a:off x="1717730" y="3596713"/>
              <a:ext cx="108000" cy="108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cxnSp>
          <p:nvCxnSpPr>
            <p:cNvPr id="33" name="Suora yhdysviiva 32"/>
            <p:cNvCxnSpPr/>
            <p:nvPr/>
          </p:nvCxnSpPr>
          <p:spPr>
            <a:xfrm>
              <a:off x="1339666" y="2032827"/>
              <a:ext cx="3384376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uora yhdysviiva 36"/>
            <p:cNvCxnSpPr/>
            <p:nvPr/>
          </p:nvCxnSpPr>
          <p:spPr>
            <a:xfrm>
              <a:off x="1339666" y="2624593"/>
              <a:ext cx="3384376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uora yhdysviiva 37"/>
            <p:cNvCxnSpPr/>
            <p:nvPr/>
          </p:nvCxnSpPr>
          <p:spPr>
            <a:xfrm>
              <a:off x="1339666" y="3200657"/>
              <a:ext cx="3384376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Nuoli oikealle 38"/>
            <p:cNvSpPr/>
            <p:nvPr/>
          </p:nvSpPr>
          <p:spPr>
            <a:xfrm>
              <a:off x="4879777" y="2414081"/>
              <a:ext cx="288032" cy="484632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40" name="Nuoli oikealle 39"/>
            <p:cNvSpPr/>
            <p:nvPr/>
          </p:nvSpPr>
          <p:spPr>
            <a:xfrm>
              <a:off x="847329" y="2414081"/>
              <a:ext cx="288032" cy="484632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41" name="Tekstiruutu 40"/>
            <p:cNvSpPr txBox="1"/>
            <p:nvPr/>
          </p:nvSpPr>
          <p:spPr>
            <a:xfrm rot="16200000">
              <a:off x="248447" y="2502509"/>
              <a:ext cx="8899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400" b="1" dirty="0" smtClean="0"/>
                <a:t>Syötteet</a:t>
              </a:r>
              <a:endParaRPr lang="fi-FI" sz="1400" b="1" dirty="0"/>
            </a:p>
          </p:txBody>
        </p:sp>
        <p:sp>
          <p:nvSpPr>
            <p:cNvPr id="42" name="Tekstiruutu 41"/>
            <p:cNvSpPr txBox="1"/>
            <p:nvPr/>
          </p:nvSpPr>
          <p:spPr>
            <a:xfrm rot="5400000">
              <a:off x="4811782" y="2502509"/>
              <a:ext cx="10198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400" b="1" dirty="0" smtClean="0"/>
                <a:t>Asiakkaat</a:t>
              </a:r>
              <a:endParaRPr lang="fi-FI" sz="1400" b="1" dirty="0"/>
            </a:p>
          </p:txBody>
        </p:sp>
        <p:sp>
          <p:nvSpPr>
            <p:cNvPr id="43" name="Nuoli oikealle 42"/>
            <p:cNvSpPr/>
            <p:nvPr/>
          </p:nvSpPr>
          <p:spPr>
            <a:xfrm rot="5400000">
              <a:off x="2876369" y="1158141"/>
              <a:ext cx="288032" cy="484632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44" name="Tekstiruutu 43"/>
            <p:cNvSpPr txBox="1"/>
            <p:nvPr/>
          </p:nvSpPr>
          <p:spPr>
            <a:xfrm>
              <a:off x="2625085" y="915566"/>
              <a:ext cx="79060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400" b="1" dirty="0" smtClean="0"/>
                <a:t>Ohjaus</a:t>
              </a:r>
              <a:endParaRPr lang="fi-FI" sz="1400" b="1" dirty="0"/>
            </a:p>
          </p:txBody>
        </p:sp>
        <p:sp>
          <p:nvSpPr>
            <p:cNvPr id="45" name="Tekstiruutu 44"/>
            <p:cNvSpPr txBox="1"/>
            <p:nvPr/>
          </p:nvSpPr>
          <p:spPr>
            <a:xfrm>
              <a:off x="1339666" y="3776721"/>
              <a:ext cx="77296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800" b="1" dirty="0" smtClean="0"/>
                <a:t>Vastaanotto</a:t>
              </a:r>
              <a:endParaRPr lang="fi-FI" sz="800" b="1" dirty="0"/>
            </a:p>
          </p:txBody>
        </p:sp>
        <p:sp>
          <p:nvSpPr>
            <p:cNvPr id="46" name="Tekstiruutu 45"/>
            <p:cNvSpPr txBox="1"/>
            <p:nvPr/>
          </p:nvSpPr>
          <p:spPr>
            <a:xfrm>
              <a:off x="2669969" y="3776721"/>
              <a:ext cx="70083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800" b="1" dirty="0" smtClean="0"/>
                <a:t>Valmistelu</a:t>
              </a:r>
              <a:endParaRPr lang="fi-FI" sz="800" b="1" dirty="0"/>
            </a:p>
          </p:txBody>
        </p:sp>
        <p:sp>
          <p:nvSpPr>
            <p:cNvPr id="47" name="Tekstiruutu 46"/>
            <p:cNvSpPr txBox="1"/>
            <p:nvPr/>
          </p:nvSpPr>
          <p:spPr>
            <a:xfrm>
              <a:off x="4045767" y="3776721"/>
              <a:ext cx="59824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800" b="1" dirty="0" smtClean="0"/>
                <a:t>Julkaisu</a:t>
              </a:r>
              <a:endParaRPr lang="fi-FI" sz="800" b="1" dirty="0"/>
            </a:p>
          </p:txBody>
        </p:sp>
        <p:sp>
          <p:nvSpPr>
            <p:cNvPr id="48" name="Tekstiruutu 47"/>
            <p:cNvSpPr txBox="1"/>
            <p:nvPr/>
          </p:nvSpPr>
          <p:spPr>
            <a:xfrm>
              <a:off x="1199319" y="1586236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b="1" dirty="0" smtClean="0"/>
                <a:t>A</a:t>
              </a:r>
              <a:endParaRPr lang="fi-FI" b="1" dirty="0"/>
            </a:p>
          </p:txBody>
        </p:sp>
        <p:sp>
          <p:nvSpPr>
            <p:cNvPr id="49" name="Tekstiruutu 48"/>
            <p:cNvSpPr txBox="1"/>
            <p:nvPr/>
          </p:nvSpPr>
          <p:spPr>
            <a:xfrm>
              <a:off x="1199319" y="2120537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b="1" dirty="0" smtClean="0"/>
                <a:t>B</a:t>
              </a:r>
              <a:endParaRPr lang="fi-FI" b="1" dirty="0"/>
            </a:p>
          </p:txBody>
        </p:sp>
        <p:sp>
          <p:nvSpPr>
            <p:cNvPr id="50" name="Tekstiruutu 49"/>
            <p:cNvSpPr txBox="1"/>
            <p:nvPr/>
          </p:nvSpPr>
          <p:spPr>
            <a:xfrm>
              <a:off x="1199319" y="2759317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b="1" dirty="0" smtClean="0"/>
                <a:t>C</a:t>
              </a:r>
              <a:endParaRPr lang="fi-FI" b="1" dirty="0"/>
            </a:p>
          </p:txBody>
        </p:sp>
        <p:sp>
          <p:nvSpPr>
            <p:cNvPr id="51" name="Tekstiruutu 50"/>
            <p:cNvSpPr txBox="1"/>
            <p:nvPr/>
          </p:nvSpPr>
          <p:spPr>
            <a:xfrm>
              <a:off x="1199319" y="3335381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b="1" dirty="0" smtClean="0"/>
                <a:t>D</a:t>
              </a:r>
              <a:endParaRPr lang="fi-FI" b="1" dirty="0"/>
            </a:p>
          </p:txBody>
        </p:sp>
        <p:sp>
          <p:nvSpPr>
            <p:cNvPr id="52" name="Nuoli oikealle 51"/>
            <p:cNvSpPr/>
            <p:nvPr/>
          </p:nvSpPr>
          <p:spPr>
            <a:xfrm rot="16200000">
              <a:off x="2876369" y="3965873"/>
              <a:ext cx="288032" cy="484632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53" name="Tekstiruutu 52"/>
            <p:cNvSpPr txBox="1"/>
            <p:nvPr/>
          </p:nvSpPr>
          <p:spPr>
            <a:xfrm>
              <a:off x="2503513" y="4352205"/>
              <a:ext cx="10337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400" b="1" dirty="0" smtClean="0"/>
                <a:t>Tuotantoa</a:t>
              </a:r>
              <a:endParaRPr lang="fi-FI" sz="1400" b="1" dirty="0"/>
            </a:p>
          </p:txBody>
        </p:sp>
      </p:grpSp>
      <p:sp>
        <p:nvSpPr>
          <p:cNvPr id="54" name="Sisällön paikkamerkki 2"/>
          <p:cNvSpPr txBox="1">
            <a:spLocks/>
          </p:cNvSpPr>
          <p:nvPr/>
        </p:nvSpPr>
        <p:spPr>
          <a:xfrm>
            <a:off x="683568" y="4443958"/>
            <a:ext cx="5976664" cy="32238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355600" indent="-355600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9138" indent="-363538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68400" indent="-363538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688" indent="-180975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1313" indent="-174625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Font typeface="Verdana" panose="020B0604030504040204" pitchFamily="34" charset="0"/>
              <a:buNone/>
            </a:pPr>
            <a:r>
              <a:rPr lang="fi-FI" sz="1000" b="1" dirty="0" smtClean="0"/>
              <a:t>Mitä jatkossa kannattaa tehdä yhteisenä ja mitä ei?</a:t>
            </a:r>
          </a:p>
          <a:p>
            <a:pPr marL="0" indent="0">
              <a:spcAft>
                <a:spcPts val="300"/>
              </a:spcAft>
              <a:buFont typeface="Verdana" panose="020B0604030504040204" pitchFamily="34" charset="0"/>
              <a:buNone/>
            </a:pPr>
            <a:r>
              <a:rPr lang="fi-FI" sz="1000" b="1" dirty="0" smtClean="0"/>
              <a:t>Mitä yhteistyötä yhteinen tekeminen vaatisi? </a:t>
            </a:r>
            <a:r>
              <a:rPr lang="fi-FI" sz="1000" b="1" dirty="0" smtClean="0">
                <a:sym typeface="Wingdings" panose="05000000000000000000" pitchFamily="2" charset="2"/>
              </a:rPr>
              <a:t> linkitys yhteistyörakenteisiin</a:t>
            </a:r>
            <a:endParaRPr lang="fi-FI" sz="800" dirty="0"/>
          </a:p>
        </p:txBody>
      </p:sp>
    </p:spTree>
    <p:extLst>
      <p:ext uri="{BB962C8B-B14F-4D97-AF65-F5344CB8AC3E}">
        <p14:creationId xmlns:p14="http://schemas.microsoft.com/office/powerpoint/2010/main" val="155915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Seuraavat askelmat (vuodenvaihteen jälkeen)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3992" y="915566"/>
            <a:ext cx="7380376" cy="3584392"/>
          </a:xfrm>
        </p:spPr>
        <p:txBody>
          <a:bodyPr/>
          <a:lstStyle/>
          <a:p>
            <a:r>
              <a:rPr lang="fi-FI" dirty="0" smtClean="0"/>
              <a:t>Suositusten hallinta- ja tuotantoprosessien sekä valmistelun organisoinnin suunnittelu</a:t>
            </a:r>
          </a:p>
          <a:p>
            <a:r>
              <a:rPr lang="fi-FI" dirty="0" smtClean="0"/>
              <a:t>Ehdotuksen käyttöönoton suunnittelu</a:t>
            </a:r>
          </a:p>
          <a:p>
            <a:r>
              <a:rPr lang="fi-FI" dirty="0" smtClean="0"/>
              <a:t>Viranomaisten ylläpitovastuulle siirrettäviin suosituksiin liittyvät käytännön menettelyt</a:t>
            </a:r>
          </a:p>
          <a:p>
            <a:pPr lvl="1"/>
            <a:r>
              <a:rPr lang="fi-FI" dirty="0" smtClean="0"/>
              <a:t>Miten nykyiset suositukset säilytetään hyödyntäjien saatavilla</a:t>
            </a:r>
          </a:p>
          <a:p>
            <a:r>
              <a:rPr lang="fi-FI" dirty="0" smtClean="0"/>
              <a:t>Yhteisesti suunnitellun toimintamallin käyttöönotto informaatiota / suosituksia tuottavissa viranomaisissa</a:t>
            </a:r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674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89824" y="37366"/>
            <a:ext cx="7380376" cy="590168"/>
          </a:xfrm>
        </p:spPr>
        <p:txBody>
          <a:bodyPr>
            <a:normAutofit/>
          </a:bodyPr>
          <a:lstStyle/>
          <a:p>
            <a:r>
              <a:rPr lang="fi-FI" dirty="0" smtClean="0"/>
              <a:t>Valmisteluryhmän kokous 5.11.2019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825184"/>
            <a:ext cx="8100456" cy="4050822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fi-FI" dirty="0" smtClean="0"/>
              <a:t>Käsiteltiin </a:t>
            </a:r>
            <a:r>
              <a:rPr lang="fi-FI" dirty="0" smtClean="0"/>
              <a:t>läpi voimassa olevat </a:t>
            </a:r>
            <a:r>
              <a:rPr lang="fi-FI" dirty="0" smtClean="0"/>
              <a:t>JHS-suositukset, jotka luokiteltiin suosituksiin, jotka: </a:t>
            </a:r>
            <a:endParaRPr lang="fi-FI" dirty="0" smtClean="0"/>
          </a:p>
          <a:p>
            <a:pPr lvl="1">
              <a:spcAft>
                <a:spcPts val="600"/>
              </a:spcAft>
              <a:buFont typeface="+mj-lt"/>
              <a:buAutoNum type="arabicPeriod"/>
            </a:pPr>
            <a:r>
              <a:rPr lang="fi-FI" dirty="0" smtClean="0"/>
              <a:t>voidaan </a:t>
            </a:r>
            <a:r>
              <a:rPr lang="fi-FI" dirty="0" smtClean="0"/>
              <a:t>lakkauttaa</a:t>
            </a:r>
          </a:p>
          <a:p>
            <a:pPr lvl="1">
              <a:spcAft>
                <a:spcPts val="600"/>
              </a:spcAft>
              <a:buFont typeface="+mj-lt"/>
              <a:buAutoNum type="arabicPeriod"/>
            </a:pPr>
            <a:r>
              <a:rPr lang="fi-FI" dirty="0" smtClean="0"/>
              <a:t>kohdennetaan </a:t>
            </a:r>
            <a:r>
              <a:rPr lang="fi-FI" dirty="0" smtClean="0"/>
              <a:t>vastuuviranomaiselle</a:t>
            </a:r>
          </a:p>
          <a:p>
            <a:pPr lvl="2">
              <a:spcAft>
                <a:spcPts val="600"/>
              </a:spcAft>
            </a:pPr>
            <a:r>
              <a:rPr lang="fi-FI" dirty="0" smtClean="0"/>
              <a:t>Tiedonhallintalautakunta</a:t>
            </a:r>
          </a:p>
          <a:p>
            <a:pPr lvl="2">
              <a:spcAft>
                <a:spcPts val="600"/>
              </a:spcAft>
            </a:pPr>
            <a:r>
              <a:rPr lang="fi-FI" dirty="0" smtClean="0"/>
              <a:t>Valtiovarainministeriö</a:t>
            </a:r>
          </a:p>
          <a:p>
            <a:pPr lvl="2">
              <a:spcAft>
                <a:spcPts val="600"/>
              </a:spcAft>
            </a:pPr>
            <a:r>
              <a:rPr lang="fi-FI" dirty="0" smtClean="0"/>
              <a:t>Maanmittauslaitos</a:t>
            </a:r>
          </a:p>
          <a:p>
            <a:pPr lvl="2">
              <a:spcAft>
                <a:spcPts val="600"/>
              </a:spcAft>
            </a:pPr>
            <a:r>
              <a:rPr lang="fi-FI" dirty="0" smtClean="0"/>
              <a:t>Ympäristöministeriö</a:t>
            </a:r>
          </a:p>
          <a:p>
            <a:pPr lvl="2">
              <a:spcAft>
                <a:spcPts val="600"/>
              </a:spcAft>
            </a:pPr>
            <a:r>
              <a:rPr lang="fi-FI" dirty="0" smtClean="0"/>
              <a:t>Tilastokeskus</a:t>
            </a:r>
          </a:p>
          <a:p>
            <a:pPr lvl="2">
              <a:spcAft>
                <a:spcPts val="600"/>
              </a:spcAft>
            </a:pPr>
            <a:r>
              <a:rPr lang="fi-FI" dirty="0" smtClean="0"/>
              <a:t>Väylävirasto</a:t>
            </a:r>
          </a:p>
          <a:p>
            <a:pPr>
              <a:spcAft>
                <a:spcPts val="600"/>
              </a:spcAft>
            </a:pPr>
            <a:r>
              <a:rPr lang="fi-FI" dirty="0" smtClean="0"/>
              <a:t>Työryhmän käsittelyn perusteella on valtiovarainministeriöissä laadittu ehdotus </a:t>
            </a:r>
            <a:r>
              <a:rPr lang="fi-FI" dirty="0" err="1" smtClean="0"/>
              <a:t>JUHTA:lle</a:t>
            </a:r>
            <a:r>
              <a:rPr lang="fi-FI" dirty="0" smtClean="0"/>
              <a:t> JHS-suositusten jatkokäsittelystä sekä valmistelun etenemisestä</a:t>
            </a:r>
            <a:endParaRPr lang="fi-FI" dirty="0" smtClean="0"/>
          </a:p>
          <a:p>
            <a:pPr>
              <a:spcAft>
                <a:spcPts val="600"/>
              </a:spcAft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605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89824" y="37366"/>
            <a:ext cx="7380376" cy="590168"/>
          </a:xfrm>
        </p:spPr>
        <p:txBody>
          <a:bodyPr>
            <a:normAutofit/>
          </a:bodyPr>
          <a:lstStyle/>
          <a:p>
            <a:r>
              <a:rPr lang="fi-FI" dirty="0" smtClean="0"/>
              <a:t>Päätösesitys </a:t>
            </a:r>
            <a:r>
              <a:rPr lang="fi-FI" dirty="0" err="1" smtClean="0"/>
              <a:t>JUHTA:lle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825184"/>
            <a:ext cx="8100456" cy="4050822"/>
          </a:xfrm>
        </p:spPr>
        <p:txBody>
          <a:bodyPr>
            <a:normAutofit fontScale="850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fi-FI" b="1" dirty="0"/>
              <a:t>Päätösesitys 1</a:t>
            </a:r>
          </a:p>
          <a:p>
            <a:pPr>
              <a:spcAft>
                <a:spcPts val="600"/>
              </a:spcAft>
            </a:pPr>
            <a:r>
              <a:rPr lang="fi-FI" dirty="0" smtClean="0"/>
              <a:t>Ehdotetaan </a:t>
            </a:r>
            <a:r>
              <a:rPr lang="fi-FI" dirty="0"/>
              <a:t>voimassa olevista </a:t>
            </a:r>
            <a:r>
              <a:rPr lang="fi-FI" dirty="0" smtClean="0"/>
              <a:t>JHS-suosituksista vanhentuneet ja hankalasti ylläpidettävät lakkautettavaksi ja muut siirrettäväksi </a:t>
            </a:r>
            <a:r>
              <a:rPr lang="fi-FI" dirty="0"/>
              <a:t>suositusten sisällöstä vastaaville </a:t>
            </a:r>
            <a:r>
              <a:rPr lang="fi-FI" dirty="0" smtClean="0"/>
              <a:t>viranomaisille</a:t>
            </a:r>
            <a:endParaRPr lang="fi-FI" dirty="0" smtClean="0"/>
          </a:p>
          <a:p>
            <a:pPr>
              <a:spcAft>
                <a:spcPts val="600"/>
              </a:spcAft>
            </a:pPr>
            <a:r>
              <a:rPr lang="fi-FI" dirty="0" smtClean="0"/>
              <a:t>Suositusten </a:t>
            </a:r>
            <a:r>
              <a:rPr lang="fi-FI" dirty="0"/>
              <a:t>siirtämisen aikataulu ja menettelyt sovitaan erikseen asianosaisen viranomaisen ja valtiovarainministeriön </a:t>
            </a:r>
            <a:r>
              <a:rPr lang="fi-FI" dirty="0" smtClean="0"/>
              <a:t>kesken</a:t>
            </a:r>
            <a:endParaRPr lang="fi-FI" dirty="0" smtClean="0"/>
          </a:p>
          <a:p>
            <a:pPr>
              <a:spcAft>
                <a:spcPts val="600"/>
              </a:spcAft>
            </a:pPr>
            <a:r>
              <a:rPr lang="fi-FI" dirty="0" smtClean="0"/>
              <a:t>Ehdotus vastaanottavista viranomaisista seuraavalla dialla</a:t>
            </a:r>
          </a:p>
          <a:p>
            <a:pPr marL="0" indent="0">
              <a:spcAft>
                <a:spcPts val="600"/>
              </a:spcAft>
              <a:buNone/>
            </a:pPr>
            <a:endParaRPr lang="fi-FI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fi-FI" b="1" dirty="0" smtClean="0"/>
              <a:t>Perustelut: </a:t>
            </a:r>
            <a:endParaRPr lang="fi-FI" b="1" dirty="0"/>
          </a:p>
          <a:p>
            <a:pPr>
              <a:spcAft>
                <a:spcPts val="600"/>
              </a:spcAft>
            </a:pPr>
            <a:r>
              <a:rPr lang="fi-FI" dirty="0" smtClean="0"/>
              <a:t>Suositukset ovat vanhentuneet (JHS 106, JHS 136, JHS 146, JHS 155, JHS 157, JHS 164, JHS 167, JHS 168, JHS 171 – 174, JHS 175)</a:t>
            </a:r>
          </a:p>
          <a:p>
            <a:pPr>
              <a:spcAft>
                <a:spcPts val="600"/>
              </a:spcAft>
            </a:pPr>
            <a:r>
              <a:rPr lang="fi-FI" dirty="0" smtClean="0"/>
              <a:t>Suositukselle ei ole tarvetta nykyisessä muodossa (JHS 133, JHS 159, JHS 161) </a:t>
            </a:r>
          </a:p>
          <a:p>
            <a:pPr>
              <a:spcAft>
                <a:spcPts val="600"/>
              </a:spcAft>
            </a:pPr>
            <a:r>
              <a:rPr lang="fi-FI" dirty="0" smtClean="0"/>
              <a:t>Suosituksen ylläpito on liian haastavaa suhteessa vaatimuksiin (JHS 160, JHS 171 – 174, JHS 182)</a:t>
            </a:r>
            <a:endParaRPr lang="fi-FI" dirty="0"/>
          </a:p>
          <a:p>
            <a:pPr>
              <a:spcAft>
                <a:spcPts val="600"/>
              </a:spcAft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149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51470"/>
            <a:ext cx="8388488" cy="518675"/>
          </a:xfrm>
        </p:spPr>
        <p:txBody>
          <a:bodyPr>
            <a:noAutofit/>
          </a:bodyPr>
          <a:lstStyle/>
          <a:p>
            <a:r>
              <a:rPr lang="fi-FI" sz="2400" dirty="0" smtClean="0"/>
              <a:t>JHS-suositusten ryhmittely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139952" y="621239"/>
            <a:ext cx="3491880" cy="222319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fi-FI" sz="1000" b="1" dirty="0" smtClean="0"/>
              <a:t>Viranomaisille siirrettävät suositukset</a:t>
            </a:r>
            <a:endParaRPr lang="fi-FI" sz="1000" b="1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9</a:t>
            </a:fld>
            <a:endParaRPr lang="fi-FI"/>
          </a:p>
        </p:txBody>
      </p:sp>
      <p:sp>
        <p:nvSpPr>
          <p:cNvPr id="7" name="Suorakulmio 6"/>
          <p:cNvSpPr/>
          <p:nvPr/>
        </p:nvSpPr>
        <p:spPr>
          <a:xfrm>
            <a:off x="323528" y="1743934"/>
            <a:ext cx="2016224" cy="248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106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Postiosoite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133 Hakemistotiedot ja niiden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ylläpito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136 Menettelytavat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JHS-työssä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146 Julkisuuslain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mukainen  tietojärjestelmäseloste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155 Verkkolaskujen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käyttö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157 Asiakaspäätteet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julkishallinnossa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159 ISO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OID-yksilöintitunnuksen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160 Paikkatiedon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laadunhallinta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161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Sähköpostiosoitteet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164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VETUMA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167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Neuvottelumenettely ICT-hankinnoissa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168 Videoneuvottelun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käyttö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171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Kehittämiskohteiden tunnistaminen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172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Esiselvitys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173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Vaatimusmäärittely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174 ICT-palvelujen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palvelutasoluokitus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182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Laadunvarmistus</a:t>
            </a:r>
            <a:endParaRPr lang="fi-FI" sz="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Suorakulmio 7"/>
          <p:cNvSpPr/>
          <p:nvPr/>
        </p:nvSpPr>
        <p:spPr>
          <a:xfrm>
            <a:off x="323528" y="1419654"/>
            <a:ext cx="2016224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800" b="1" dirty="0">
                <a:solidFill>
                  <a:schemeClr val="bg1"/>
                </a:solidFill>
                <a:latin typeface="Arial Narrow" panose="020B0606020202030204" pitchFamily="34" charset="0"/>
              </a:rPr>
              <a:t>Lakkautettavat suositukset</a:t>
            </a:r>
          </a:p>
        </p:txBody>
      </p:sp>
      <p:sp>
        <p:nvSpPr>
          <p:cNvPr id="9" name="Suorakulmio 8"/>
          <p:cNvSpPr/>
          <p:nvPr/>
        </p:nvSpPr>
        <p:spPr>
          <a:xfrm>
            <a:off x="6948264" y="900000"/>
            <a:ext cx="2016224" cy="288000"/>
          </a:xfrm>
          <a:prstGeom prst="rect">
            <a:avLst/>
          </a:prstGeom>
          <a:solidFill>
            <a:srgbClr val="FF9900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800" b="1" dirty="0">
                <a:solidFill>
                  <a:schemeClr val="tx1"/>
                </a:solidFill>
                <a:latin typeface="Arial Narrow" panose="020B0606020202030204" pitchFamily="34" charset="0"/>
              </a:rPr>
              <a:t>Tiedonhallintalautakunta</a:t>
            </a:r>
          </a:p>
        </p:txBody>
      </p:sp>
      <p:sp>
        <p:nvSpPr>
          <p:cNvPr id="10" name="Suorakulmio 9"/>
          <p:cNvSpPr/>
          <p:nvPr/>
        </p:nvSpPr>
        <p:spPr>
          <a:xfrm>
            <a:off x="6948264" y="1241423"/>
            <a:ext cx="2016224" cy="2160240"/>
          </a:xfrm>
          <a:prstGeom prst="rect">
            <a:avLst/>
          </a:prstGeom>
          <a:solidFill>
            <a:srgbClr val="FFE697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143 Asiakirjojen kuvailun ja hallinnan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metatiedot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152 Prosessien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kuvaaminen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156 Asiakirjojen ja tietojen rekisteröinti sähköisen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asioinnin </a:t>
            </a: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ja asiankäsittelyn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tiedon-hallinnassa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176 Sähköisten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asiakirjallisten </a:t>
            </a: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tietojen käsittely, hallinta ja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säilyttäminen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179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Kokonaisarkkitehtuurin </a:t>
            </a: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suunnittelu ja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kehittäminen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191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Tiedonohjaussuunnitelman rakenne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195 Toimipaikan ja toimi-paikkaan liittyvien käsitteiden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määritelmät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198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Kokonaisarkkitehtuurin peruskuvaukset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201 Rekisteritiedon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metatiedot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Suorakulmio 10"/>
          <p:cNvSpPr/>
          <p:nvPr/>
        </p:nvSpPr>
        <p:spPr>
          <a:xfrm>
            <a:off x="2771800" y="900000"/>
            <a:ext cx="2016224" cy="28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Valtiovarainministeriö</a:t>
            </a:r>
            <a:endParaRPr lang="fi-FI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Suorakulmio 11"/>
          <p:cNvSpPr/>
          <p:nvPr/>
        </p:nvSpPr>
        <p:spPr>
          <a:xfrm>
            <a:off x="2771800" y="1241423"/>
            <a:ext cx="2016224" cy="13303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166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JIT 2015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169 Avoimen lähdekoodin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käyttö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170 Julkishallinnon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XML-skeemat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JHS 175 Julkisen hallinnon sanastotyö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181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Standardisalkku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183 Julkisen hallinnon palvelujen tietomalli ja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ryhmittely verkkopalveluissa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189 Avoimen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tietoaineis</a:t>
            </a: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t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on käyttölupa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195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Toimipaikkakäsite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212 ICT-palvelujen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palvelutasonhallinta </a:t>
            </a: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(SLM)</a:t>
            </a:r>
          </a:p>
          <a:p>
            <a:endParaRPr lang="fi-FI" sz="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Suorakulmio 12"/>
          <p:cNvSpPr/>
          <p:nvPr/>
        </p:nvSpPr>
        <p:spPr>
          <a:xfrm>
            <a:off x="4860032" y="900000"/>
            <a:ext cx="2016224" cy="28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Valtiovarainministeriö / KAO</a:t>
            </a:r>
            <a:endParaRPr lang="fi-FI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Suorakulmio 13"/>
          <p:cNvSpPr/>
          <p:nvPr/>
        </p:nvSpPr>
        <p:spPr>
          <a:xfrm>
            <a:off x="4860032" y="1241423"/>
            <a:ext cx="2016224" cy="18638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JHS </a:t>
            </a: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192 Kuntien ja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kuntayhtymien tililuettelo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194 Kuntien ja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kuntayhtymien </a:t>
            </a: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XBRL-taksonomia</a:t>
            </a:r>
            <a:endParaRPr lang="fi-FI" sz="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JHS </a:t>
            </a: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199 Kuntien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talousarvio </a:t>
            </a: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ja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–suunnitelma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200 Kuntien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palveluluokitus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203 Kuntien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kustannuslaskenta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204 Maakuntien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kustannuslaskenta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205 Kuntien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taloustietojen raportointi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206 Maakuntien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palvelu-luokitus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207 Maakuntien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tililuettelo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208 Maakuntien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talousarvio </a:t>
            </a: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ja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–suunnitelma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209 Maakuntien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taloustietojen raportointi</a:t>
            </a:r>
          </a:p>
        </p:txBody>
      </p:sp>
      <p:sp>
        <p:nvSpPr>
          <p:cNvPr id="15" name="Suorakulmio 14"/>
          <p:cNvSpPr/>
          <p:nvPr/>
        </p:nvSpPr>
        <p:spPr>
          <a:xfrm>
            <a:off x="2771800" y="2645642"/>
            <a:ext cx="2016224" cy="288000"/>
          </a:xfrm>
          <a:prstGeom prst="rect">
            <a:avLst/>
          </a:prstGeom>
          <a:solidFill>
            <a:srgbClr val="0099CC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Maanmittauslaitos</a:t>
            </a:r>
            <a:endParaRPr lang="fi-FI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Suorakulmio 15"/>
          <p:cNvSpPr/>
          <p:nvPr/>
        </p:nvSpPr>
        <p:spPr>
          <a:xfrm>
            <a:off x="2771800" y="2985424"/>
            <a:ext cx="2016224" cy="1890582"/>
          </a:xfrm>
          <a:prstGeom prst="rect">
            <a:avLst/>
          </a:prstGeom>
          <a:solidFill>
            <a:srgbClr val="AFEAFF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158 Paikkatietoaineistojen ja -palveluiden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metatiedot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162 Paikkatietojen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mallintaminen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163 Suomen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korkeusjärjestelmä N2000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177 Paikkatietotuotteen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määrittely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180 Paikkatiedon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sisältöpalvelut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184 Kiintopistemittaus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EUREF-FIN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193 Paikkatiedon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yksilöivät tunnukset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196 EUREF-FIN -järjestelmän mukaiset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koordinaatit Suomessa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197 EUREF-FIN -koordinaattijärjestelmät, niihin liittyvät muunnokset ja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karttalehtijako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210 Paikkatiedon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käsitemalli </a:t>
            </a: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ja geometria</a:t>
            </a:r>
          </a:p>
        </p:txBody>
      </p:sp>
      <p:sp>
        <p:nvSpPr>
          <p:cNvPr id="17" name="Suorakulmio 16"/>
          <p:cNvSpPr/>
          <p:nvPr/>
        </p:nvSpPr>
        <p:spPr>
          <a:xfrm>
            <a:off x="4860032" y="3219822"/>
            <a:ext cx="2016224" cy="288000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Tilastokeskus</a:t>
            </a:r>
            <a:endParaRPr lang="fi-FI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Suorakulmio 17"/>
          <p:cNvSpPr/>
          <p:nvPr/>
        </p:nvSpPr>
        <p:spPr>
          <a:xfrm>
            <a:off x="4860032" y="3553659"/>
            <a:ext cx="2016224" cy="386211"/>
          </a:xfrm>
          <a:prstGeom prst="rect">
            <a:avLst/>
          </a:prstGeom>
          <a:solidFill>
            <a:srgbClr val="C5E6FF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186 Luokitussuositusten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koontisuositus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187 Tunnussuositusten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koontisuositus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Suorakulmio 18"/>
          <p:cNvSpPr/>
          <p:nvPr/>
        </p:nvSpPr>
        <p:spPr>
          <a:xfrm>
            <a:off x="4860032" y="4083950"/>
            <a:ext cx="2016224" cy="288000"/>
          </a:xfrm>
          <a:prstGeom prst="rect">
            <a:avLst/>
          </a:prstGeom>
          <a:solidFill>
            <a:srgbClr val="0099CC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Väylävirasto</a:t>
            </a:r>
            <a:endParaRPr lang="fi-FI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Suorakulmio 19"/>
          <p:cNvSpPr/>
          <p:nvPr/>
        </p:nvSpPr>
        <p:spPr>
          <a:xfrm>
            <a:off x="4860032" y="4417787"/>
            <a:ext cx="2016224" cy="458219"/>
          </a:xfrm>
          <a:prstGeom prst="rect">
            <a:avLst/>
          </a:prstGeom>
          <a:solidFill>
            <a:srgbClr val="C5E6FF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188 Kansallisen tie- ja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katuverkosto-aineiston </a:t>
            </a: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ylläpito ja ylläpitotietojen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dokumentointi</a:t>
            </a:r>
          </a:p>
        </p:txBody>
      </p:sp>
      <p:sp>
        <p:nvSpPr>
          <p:cNvPr id="21" name="Suorakulmio 20"/>
          <p:cNvSpPr/>
          <p:nvPr/>
        </p:nvSpPr>
        <p:spPr>
          <a:xfrm>
            <a:off x="6948264" y="3507854"/>
            <a:ext cx="2016224" cy="28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Ympäristöministeriö</a:t>
            </a:r>
            <a:endParaRPr lang="fi-FI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Suorakulmio 21"/>
          <p:cNvSpPr/>
          <p:nvPr/>
        </p:nvSpPr>
        <p:spPr>
          <a:xfrm>
            <a:off x="6948264" y="3867894"/>
            <a:ext cx="2016224" cy="10081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135 Kaavojen, tonttijako-</a:t>
            </a:r>
            <a:r>
              <a:rPr lang="fi-FI" sz="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jen</a:t>
            </a: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 ja rakennuskieltojen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omi-naisuustiedot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185 Asemakaavan pohja-kartan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laatiminen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202 </a:t>
            </a:r>
            <a:r>
              <a:rPr lang="fi-FI" sz="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Kansalaishavainnot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Arial Narrow" panose="020B0606020202030204" pitchFamily="34" charset="0"/>
              </a:rPr>
              <a:t>JHS 211 Kuntien teknisen ja ympäristötoimen </a:t>
            </a:r>
            <a:r>
              <a:rPr lang="fi-FI" sz="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sisältöpalve-lut</a:t>
            </a:r>
            <a:endParaRPr lang="fi-FI" sz="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24" name="Suora yhdysviiva 23"/>
          <p:cNvCxnSpPr/>
          <p:nvPr/>
        </p:nvCxnSpPr>
        <p:spPr>
          <a:xfrm>
            <a:off x="2483768" y="701634"/>
            <a:ext cx="0" cy="417437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asakylkinen kolmio 25"/>
          <p:cNvSpPr/>
          <p:nvPr/>
        </p:nvSpPr>
        <p:spPr>
          <a:xfrm rot="5400000">
            <a:off x="2216296" y="2695316"/>
            <a:ext cx="627512" cy="195464"/>
          </a:xfrm>
          <a:prstGeom prst="triangle">
            <a:avLst/>
          </a:prstGeom>
          <a:solidFill>
            <a:srgbClr val="FF99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27" name="Kertaa 26"/>
          <p:cNvSpPr/>
          <p:nvPr/>
        </p:nvSpPr>
        <p:spPr>
          <a:xfrm>
            <a:off x="201216" y="1143166"/>
            <a:ext cx="914400" cy="914400"/>
          </a:xfrm>
          <a:prstGeom prst="mathMultiply">
            <a:avLst>
              <a:gd name="adj1" fmla="val 8747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624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M_malliesitys_laajakuva_fin">
  <a:themeElements>
    <a:clrScheme name="VM">
      <a:dk1>
        <a:sysClr val="windowText" lastClr="000000"/>
      </a:dk1>
      <a:lt1>
        <a:sysClr val="window" lastClr="FFFFFF"/>
      </a:lt1>
      <a:dk2>
        <a:srgbClr val="304E88"/>
      </a:dk2>
      <a:lt2>
        <a:srgbClr val="EEECE1"/>
      </a:lt2>
      <a:accent1>
        <a:srgbClr val="304E88"/>
      </a:accent1>
      <a:accent2>
        <a:srgbClr val="A34E96"/>
      </a:accent2>
      <a:accent3>
        <a:srgbClr val="5AB5EC"/>
      </a:accent3>
      <a:accent4>
        <a:srgbClr val="A0CD3D"/>
      </a:accent4>
      <a:accent5>
        <a:srgbClr val="DDDDDD"/>
      </a:accent5>
      <a:accent6>
        <a:srgbClr val="ED2939"/>
      </a:accent6>
      <a:hlink>
        <a:srgbClr val="0000FF"/>
      </a:hlink>
      <a:folHlink>
        <a:srgbClr val="800080"/>
      </a:folHlink>
    </a:clrScheme>
    <a:fontScheme name="VM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4F88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VM_malliesitys_laajakuva_fin.pptx" id="{5E2F9342-D100-4A6A-861F-0EF79530CC38}" vid="{D73DB736-942A-4773-A217-F01D97794918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C273FBDB1AAC448BDBB3CA1302F22C6" ma:contentTypeVersion="3" ma:contentTypeDescription="Luo uusi asiakirja." ma:contentTypeScope="" ma:versionID="3b25b787659ae01c678066d46fcd949b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643c11cf4c13186185f95add12dbb6b8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C7AA4C3-5F59-45EB-B695-3074C0BABA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b82943-49da-4504-a2f3-a33fb2eb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4217E2-244D-4C7F-AC68-9EBEE77A8B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8C455D-3188-43C4-8891-A8AD5C55F651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ebb82943-49da-4504-a2f3-a33fb2eb95f1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VM_malliesitys_laajakuva_fin</Template>
  <TotalTime>37457</TotalTime>
  <Words>1002</Words>
  <Application>Microsoft Office PowerPoint</Application>
  <PresentationFormat>Näytössä katseltava esitys (16:9)</PresentationFormat>
  <Paragraphs>220</Paragraphs>
  <Slides>11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Verdana</vt:lpstr>
      <vt:lpstr>Wingdings</vt:lpstr>
      <vt:lpstr>VM_malliesitys_laajakuva_fin</vt:lpstr>
      <vt:lpstr>Julkisen hallinnon tiedonhallinnan yhteistyön ja informaatio-ohjauksen valmisteluryhmän esitys JHS-suositusten jatkosta </vt:lpstr>
      <vt:lpstr>Tiedonhallinnan yhteistyön järjestäminen (7 §)</vt:lpstr>
      <vt:lpstr>Julkisen hallinnon tiedonhallinnan yhteistyön ja informaatio-ohjauksen valmisteluryhmän (VM037:00/2019) tehtävät</vt:lpstr>
      <vt:lpstr>Ehdotus tiedonhallinnan ohjauksessa tarvittavan informaation hallinnasta </vt:lpstr>
      <vt:lpstr>Informaation hallintaprosessi (vaihtoehdot)</vt:lpstr>
      <vt:lpstr>Seuraavat askelmat (vuodenvaihteen jälkeen)</vt:lpstr>
      <vt:lpstr>Valmisteluryhmän kokous 5.11.2019</vt:lpstr>
      <vt:lpstr>Päätösesitys JUHTA:lle</vt:lpstr>
      <vt:lpstr>JHS-suositusten ryhmittely</vt:lpstr>
      <vt:lpstr>Päätösesitys JUHTA:lle</vt:lpstr>
      <vt:lpstr>PowerPoint-esitys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Digitalisaation ohjausmalli</dc:title>
  <dc:creator>Mari.Fallstrom@vm.fi</dc:creator>
  <cp:lastModifiedBy>vnl\vmoikari</cp:lastModifiedBy>
  <cp:revision>1554</cp:revision>
  <cp:lastPrinted>2018-09-06T10:46:23Z</cp:lastPrinted>
  <dcterms:created xsi:type="dcterms:W3CDTF">2017-04-03T06:21:44Z</dcterms:created>
  <dcterms:modified xsi:type="dcterms:W3CDTF">2019-11-28T10:17:02Z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0x010100FC273FBDB1AAC448BDBB3CA1302F22C6</vt:lpwstr>
  </property>
  <property fmtid="{D5CDD505-2E9C-101B-9397-08002B2CF9AE}" pid="3" name="ItemRetentionFormula">
    <vt:lpwstr/>
  </property>
  <property fmtid="{D5CDD505-2E9C-101B-9397-08002B2CF9AE}" pid="4" name="_dlc_policyId">
    <vt:lpwstr>0x010100262CC450487F9C449518E09FD20E1E50|1470476699</vt:lpwstr>
  </property>
  <property fmtid="{D5CDD505-2E9C-101B-9397-08002B2CF9AE}" pid="5" name="_NewReviewCycle">
    <vt:lpwstr/>
  </property>
</Properties>
</file>