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77" r:id="rId5"/>
    <p:sldId id="495" r:id="rId6"/>
    <p:sldId id="496" r:id="rId7"/>
    <p:sldId id="499" r:id="rId8"/>
    <p:sldId id="498" r:id="rId9"/>
    <p:sldId id="497" r:id="rId10"/>
    <p:sldId id="500" r:id="rId11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7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9900"/>
    <a:srgbClr val="FFFFCC"/>
    <a:srgbClr val="FFCC99"/>
    <a:srgbClr val="FFE9BD"/>
    <a:srgbClr val="CCECFF"/>
    <a:srgbClr val="00FFFF"/>
    <a:srgbClr val="FF9900"/>
    <a:srgbClr val="E3F3D1"/>
    <a:srgbClr val="FFF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387" y="60"/>
      </p:cViewPr>
      <p:guideLst>
        <p:guide orient="horz" pos="3117"/>
        <p:guide pos="57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28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47615"/>
            <a:ext cx="7200800" cy="122413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48978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643758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Esittäjän/tapahtuman tiedot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D8E-3BBF-4559-A944-858650886418}" type="datetime1">
              <a:rPr lang="fi-FI" smtClean="0"/>
              <a:t>12.11.2019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668-9E7C-4320-927C-A1F49686FDD4}" type="datetime1">
              <a:rPr lang="fi-FI" smtClean="0"/>
              <a:t>12.11.2019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D444-EEF8-41CE-900E-E47E39595C60}" type="datetime1">
              <a:rPr lang="fi-FI" smtClean="0"/>
              <a:t>12.11.2019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6478"/>
            <a:ext cx="8715829" cy="4725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1491630"/>
            <a:ext cx="320934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1491630"/>
            <a:ext cx="422000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1098122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427734"/>
            <a:ext cx="7200800" cy="3600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50400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787775"/>
            <a:ext cx="7200800" cy="2880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668448" y="303610"/>
            <a:ext cx="936000" cy="936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Hanketunnus   </a:t>
            </a:r>
            <a:r>
              <a:rPr lang="fr-FR" dirty="0"/>
              <a:t>2,6 x 2,6 cm    155 x 155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216-412F-44BC-A83A-B2A80E9EC161}" type="datetime1">
              <a:rPr lang="fi-FI" smtClean="0"/>
              <a:t>12.11.2019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4000" y="1377043"/>
            <a:ext cx="7380000" cy="32175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E37-2DE2-41BD-97FD-C689329C0CB9}" type="datetime1">
              <a:rPr lang="fi-FI" smtClean="0"/>
              <a:t>12.11.2019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043868"/>
            <a:ext cx="7380000" cy="377428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/>
              <a:t>Lisää väliotsikko napsauttamalla</a:t>
            </a:r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039500"/>
            <a:ext cx="3780000" cy="35844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400"/>
            </a:lvl1pPr>
            <a:lvl2pPr>
              <a:spcBef>
                <a:spcPts val="0"/>
              </a:spcBef>
              <a:spcAft>
                <a:spcPts val="1200"/>
              </a:spcAft>
              <a:defRPr sz="14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039500"/>
            <a:ext cx="3816000" cy="358447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385D-328E-49CF-8A2F-B87A2E90108C}" type="datetime1">
              <a:rPr lang="fi-FI" smtClean="0"/>
              <a:t>12.11.2019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166E-3385-4E75-90B8-42D60FB3A95F}" type="datetime1">
              <a:rPr lang="fi-FI" smtClean="0"/>
              <a:t>12.11.2019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3455988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9,6 x 9,6 cm | </a:t>
            </a:r>
            <a:r>
              <a:rPr lang="fr-FR" dirty="0"/>
              <a:t>565 px x 565 px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5906-2EEB-49D6-AE2A-991E992C9A6F}" type="datetime1">
              <a:rPr lang="fi-FI" smtClean="0"/>
              <a:t>12.11.2019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1560" y="110699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611560" y="2355726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611560" y="357128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0200-C0E9-4DBE-8522-BFB4FA0D1DB7}" type="datetime1">
              <a:rPr lang="fi-FI" smtClean="0"/>
              <a:t>12.11.2019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7920000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/>
              <a:t>Lisää kuva                                                                                      koko </a:t>
            </a:r>
            <a:r>
              <a:rPr lang="fr-FR" dirty="0"/>
              <a:t>9,6 x 22 cm | 565 x 1300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743E-6521-4D9D-A669-2F0B70702EAC}" type="datetime1">
              <a:rPr lang="fi-FI" smtClean="0"/>
              <a:t>12.11.2019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12000" y="1113235"/>
            <a:ext cx="3816000" cy="1674019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726800" y="1113235"/>
            <a:ext cx="3816000" cy="1674019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12000" y="3057804"/>
            <a:ext cx="3816000" cy="1674019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726800" y="3057804"/>
            <a:ext cx="3816000" cy="1674019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32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72680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120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68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450" y="-1"/>
            <a:ext cx="1373365" cy="264586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7380376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3992" y="1039586"/>
            <a:ext cx="7380376" cy="3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3992" y="4822372"/>
            <a:ext cx="975264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9F10F7DF-2664-4BBB-942E-73259016D497}" type="datetime1">
              <a:rPr lang="fi-FI" smtClean="0"/>
              <a:t>12.11.2019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822372"/>
            <a:ext cx="2895600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88800" y="4822372"/>
            <a:ext cx="477416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Tiedonhallinnan yhteistyö ja informaatio-ohjaus </a:t>
            </a:r>
            <a:r>
              <a:rPr lang="fi-FI" sz="1600" dirty="0"/>
              <a:t>– Suositusten tuottaminen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1115616" y="2571751"/>
            <a:ext cx="7200800" cy="351437"/>
          </a:xfrm>
        </p:spPr>
        <p:txBody>
          <a:bodyPr/>
          <a:lstStyle/>
          <a:p>
            <a:endParaRPr lang="fi-FI" sz="1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TP4 A-ryhmän tuotokset 5.11.2019 kokouksesta</a:t>
            </a:r>
          </a:p>
        </p:txBody>
      </p:sp>
    </p:spTree>
    <p:extLst>
      <p:ext uri="{BB962C8B-B14F-4D97-AF65-F5344CB8AC3E}">
        <p14:creationId xmlns:p14="http://schemas.microsoft.com/office/powerpoint/2010/main" val="103625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6EAB3AC-ED60-467B-AD5C-68C59DE97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2" y="-20538"/>
            <a:ext cx="7380376" cy="889873"/>
          </a:xfrm>
        </p:spPr>
        <p:txBody>
          <a:bodyPr/>
          <a:lstStyle/>
          <a:p>
            <a:r>
              <a:rPr lang="fi-FI" dirty="0"/>
              <a:t>A-ryhmän työpaja 5.11.2019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071F2EF-6B03-4053-8367-35B52CA26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15566"/>
            <a:ext cx="5508168" cy="3584392"/>
          </a:xfrm>
        </p:spPr>
        <p:txBody>
          <a:bodyPr/>
          <a:lstStyle/>
          <a:p>
            <a:r>
              <a:rPr lang="fi-FI" sz="1800" dirty="0"/>
              <a:t>Pohjana aiemmat työskentelyt ja kotitehtävät</a:t>
            </a:r>
          </a:p>
          <a:p>
            <a:r>
              <a:rPr lang="fi-FI" sz="1800" dirty="0"/>
              <a:t>Tavoitteena työstää konkreettisia </a:t>
            </a:r>
            <a:r>
              <a:rPr lang="fi-FI" sz="1800" b="1" dirty="0"/>
              <a:t>ehdotuksia yhteistyön toimintamallista neljän tehtäväkentän osalta</a:t>
            </a:r>
            <a:r>
              <a:rPr lang="fi-FI" sz="1800" dirty="0"/>
              <a:t>:</a:t>
            </a:r>
          </a:p>
          <a:p>
            <a:pPr lvl="1">
              <a:buFont typeface="+mj-lt"/>
              <a:buAutoNum type="arabicPeriod"/>
            </a:pPr>
            <a:r>
              <a:rPr lang="fi-FI" sz="1400" dirty="0" err="1"/>
              <a:t>Governance</a:t>
            </a:r>
            <a:endParaRPr lang="fi-FI" sz="1400" dirty="0"/>
          </a:p>
          <a:p>
            <a:pPr lvl="1">
              <a:buFont typeface="+mj-lt"/>
              <a:buAutoNum type="arabicPeriod"/>
            </a:pPr>
            <a:r>
              <a:rPr lang="fi-FI" sz="1400" dirty="0"/>
              <a:t>Kehittämissalkut ja niiden rahoittaminen</a:t>
            </a:r>
          </a:p>
          <a:p>
            <a:pPr lvl="1">
              <a:buFont typeface="+mj-lt"/>
              <a:buAutoNum type="arabicPeriod"/>
            </a:pPr>
            <a:r>
              <a:rPr lang="fi-FI" sz="1400" dirty="0"/>
              <a:t>Palveluntuotannon ohjaus</a:t>
            </a:r>
          </a:p>
          <a:p>
            <a:pPr lvl="1">
              <a:buFont typeface="+mj-lt"/>
              <a:buAutoNum type="arabicPeriod"/>
            </a:pPr>
            <a:r>
              <a:rPr lang="fi-FI" sz="1400" dirty="0"/>
              <a:t>Verkostomainen oppiminen kokonaisuutena</a:t>
            </a:r>
          </a:p>
          <a:p>
            <a:r>
              <a:rPr lang="fi-FI" sz="1800" dirty="0"/>
              <a:t>Kysymykset työskentelyyn: </a:t>
            </a:r>
          </a:p>
          <a:p>
            <a:pPr lvl="1"/>
            <a:r>
              <a:rPr lang="fi-FI" sz="1400" b="1" dirty="0"/>
              <a:t>Minkälainen toimintamalli? </a:t>
            </a:r>
          </a:p>
          <a:p>
            <a:pPr lvl="1"/>
            <a:r>
              <a:rPr lang="fi-FI" sz="1400" b="1" dirty="0"/>
              <a:t>Miten toimintamallissa huomioidaan linja-organisaatioiden, verkostojen ja ekosysteemien toiminta?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B50C5C5-6D7B-496B-853F-AF3D23AB16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1" t="7689" r="17800" b="2711"/>
          <a:stretch/>
        </p:blipFill>
        <p:spPr>
          <a:xfrm rot="5400000">
            <a:off x="5366089" y="1129589"/>
            <a:ext cx="395643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6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D07088-5932-4C23-A4D1-B8E313D1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2" y="51471"/>
            <a:ext cx="7380376" cy="720080"/>
          </a:xfrm>
        </p:spPr>
        <p:txBody>
          <a:bodyPr/>
          <a:lstStyle/>
          <a:p>
            <a:r>
              <a:rPr lang="fi-FI" dirty="0"/>
              <a:t>Työskentely kahdessa ryhmässä – tuotokset 1/2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B8F91BA-0050-4FE7-B1D0-184D2A824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0" y="715550"/>
            <a:ext cx="4902588" cy="3584392"/>
          </a:xfrm>
        </p:spPr>
        <p:txBody>
          <a:bodyPr/>
          <a:lstStyle/>
          <a:p>
            <a:r>
              <a:rPr lang="fi-FI" sz="1600" dirty="0"/>
              <a:t>Toiminnan tasot:</a:t>
            </a:r>
          </a:p>
          <a:p>
            <a:pPr lvl="1"/>
            <a:r>
              <a:rPr lang="fi-FI" sz="1200" b="1" dirty="0"/>
              <a:t>Poliittinen</a:t>
            </a:r>
            <a:r>
              <a:rPr lang="fi-FI" sz="1200" dirty="0"/>
              <a:t>: priorisointi, euromäärät</a:t>
            </a:r>
          </a:p>
          <a:p>
            <a:pPr lvl="1"/>
            <a:r>
              <a:rPr lang="fi-FI" sz="1200" b="1" dirty="0"/>
              <a:t>Strateginen/ohjaava</a:t>
            </a:r>
            <a:r>
              <a:rPr lang="fi-FI" sz="1200" dirty="0"/>
              <a:t>: tavoitteet, ohjeet, linjaukset, priorisoinnit </a:t>
            </a:r>
            <a:r>
              <a:rPr lang="fi-FI" sz="1200" dirty="0">
                <a:sym typeface="Wingdings" panose="05000000000000000000" pitchFamily="2" charset="2"/>
              </a:rPr>
              <a:t> salkut</a:t>
            </a:r>
            <a:r>
              <a:rPr lang="fi-FI" sz="1200" dirty="0"/>
              <a:t> yhteisesti käsitellen &amp; valmistellen </a:t>
            </a:r>
          </a:p>
          <a:p>
            <a:pPr lvl="1"/>
            <a:r>
              <a:rPr lang="fi-FI" sz="1200" b="1" dirty="0"/>
              <a:t>Operatiivinen organisointi</a:t>
            </a:r>
            <a:r>
              <a:rPr lang="fi-FI" sz="1200" dirty="0"/>
              <a:t>: tavoite-aihioiden työstäminen, </a:t>
            </a:r>
            <a:r>
              <a:rPr lang="fi-FI" sz="1200" dirty="0" err="1"/>
              <a:t>yhteentoimivuus</a:t>
            </a:r>
            <a:r>
              <a:rPr lang="fi-FI" sz="1200" dirty="0"/>
              <a:t> käytännössä, kehittämishankkeet, asiakastyö (asiakasohjaus, tukipalvelut)</a:t>
            </a:r>
          </a:p>
          <a:p>
            <a:pPr lvl="1"/>
            <a:r>
              <a:rPr lang="fi-FI" sz="1200" dirty="0"/>
              <a:t>Lisäksi </a:t>
            </a:r>
            <a:r>
              <a:rPr lang="fi-FI" sz="1200" b="1" dirty="0"/>
              <a:t>fasilitoidut oppimisverkostot</a:t>
            </a:r>
            <a:r>
              <a:rPr lang="fi-FI" sz="1200" dirty="0"/>
              <a:t>: kaikille avoimet</a:t>
            </a:r>
            <a:endParaRPr lang="fi-FI" sz="1200" b="1" dirty="0"/>
          </a:p>
          <a:p>
            <a:r>
              <a:rPr lang="fi-FI" sz="1600" dirty="0"/>
              <a:t>Toiminnan eri muodot: päätökset/linjaukset, mahdollistaminen/fasilitointi, ideointi/</a:t>
            </a:r>
            <a:r>
              <a:rPr lang="fi-FI" sz="1600" dirty="0" err="1"/>
              <a:t>pöhinä</a:t>
            </a:r>
            <a:endParaRPr lang="fi-FI" sz="1600" dirty="0"/>
          </a:p>
          <a:p>
            <a:r>
              <a:rPr lang="fi-FI" sz="1600" dirty="0"/>
              <a:t>Strategisen ja operatiivisen toiminnan välillä osaamista kehittävät ja juurruttavat ”</a:t>
            </a:r>
            <a:r>
              <a:rPr lang="fi-FI" sz="1600" b="1" dirty="0"/>
              <a:t>osaamispartiot</a:t>
            </a:r>
            <a:r>
              <a:rPr lang="fi-FI" sz="1600" dirty="0"/>
              <a:t>”</a:t>
            </a:r>
          </a:p>
          <a:p>
            <a:r>
              <a:rPr lang="fi-FI" sz="1600" dirty="0"/>
              <a:t>Poliittisen ja strategisen toiminnan välillä osaamista välittävät ”</a:t>
            </a:r>
            <a:r>
              <a:rPr lang="fi-FI" sz="1600" b="1" dirty="0"/>
              <a:t>fasilitoidut komiteat</a:t>
            </a:r>
            <a:r>
              <a:rPr lang="fi-FI" sz="1600" dirty="0"/>
              <a:t>”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250D424-45A0-43EB-AF16-83F404F7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3B448A8-170F-46DD-9033-F2DB3DF3D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8293" r="21824" b="7466"/>
          <a:stretch/>
        </p:blipFill>
        <p:spPr>
          <a:xfrm rot="5400000">
            <a:off x="-15281" y="1196399"/>
            <a:ext cx="4236415" cy="327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8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D07088-5932-4C23-A4D1-B8E313D1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2" y="11070"/>
            <a:ext cx="7380376" cy="688472"/>
          </a:xfrm>
        </p:spPr>
        <p:txBody>
          <a:bodyPr/>
          <a:lstStyle/>
          <a:p>
            <a:r>
              <a:rPr lang="fi-FI" dirty="0"/>
              <a:t>Työskentely kahdessa ryhmässä – tuotokset 2/2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3F84D21F-4848-44E9-AF17-D05979B74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872" y="771550"/>
            <a:ext cx="5472608" cy="3584392"/>
          </a:xfrm>
        </p:spPr>
        <p:txBody>
          <a:bodyPr/>
          <a:lstStyle/>
          <a:p>
            <a:r>
              <a:rPr lang="fi-FI" sz="1800" dirty="0"/>
              <a:t>Neljä toiminnan kenttää:</a:t>
            </a:r>
          </a:p>
          <a:p>
            <a:pPr lvl="1"/>
            <a:r>
              <a:rPr lang="fi-FI" sz="1400" dirty="0"/>
              <a:t>Tarpeet löytyvät </a:t>
            </a:r>
            <a:r>
              <a:rPr lang="fi-FI" sz="1400" i="1" dirty="0"/>
              <a:t>ekosysteemeistä </a:t>
            </a:r>
            <a:r>
              <a:rPr lang="fi-FI" sz="1400" dirty="0"/>
              <a:t>eli avoimesti toimivasta todellisuudesta</a:t>
            </a:r>
          </a:p>
          <a:p>
            <a:pPr lvl="1"/>
            <a:r>
              <a:rPr lang="fi-FI" sz="1400" dirty="0"/>
              <a:t>Päätökset, linjaukset ja laajapohjaisuuden varmistaminen </a:t>
            </a:r>
            <a:r>
              <a:rPr lang="fi-FI" sz="1400" i="1" dirty="0"/>
              <a:t>linja-organisaatioissa ja niiden yhteistyönä</a:t>
            </a:r>
            <a:endParaRPr lang="fi-FI" sz="1400" dirty="0"/>
          </a:p>
          <a:p>
            <a:pPr lvl="2"/>
            <a:r>
              <a:rPr lang="fi-FI" sz="1200" dirty="0"/>
              <a:t>Valtio + kunnat/maakunnat yhdessä</a:t>
            </a:r>
          </a:p>
          <a:p>
            <a:pPr lvl="1"/>
            <a:r>
              <a:rPr lang="fi-FI" sz="1400" dirty="0"/>
              <a:t>Tiedon avoimuus ja valmistelutyö </a:t>
            </a:r>
            <a:r>
              <a:rPr lang="fi-FI" sz="1400" i="1" dirty="0"/>
              <a:t>verkostoissa</a:t>
            </a:r>
          </a:p>
          <a:p>
            <a:pPr lvl="1"/>
            <a:r>
              <a:rPr lang="fi-FI" sz="1400" i="1" dirty="0"/>
              <a:t>Poliittisessa valmistelussa </a:t>
            </a:r>
            <a:r>
              <a:rPr lang="fi-FI" sz="1400" dirty="0"/>
              <a:t>eri tasoilla (valtio, kunnat) eurot ja priorisointi</a:t>
            </a:r>
            <a:endParaRPr lang="fi-FI" sz="1400" i="1" dirty="0"/>
          </a:p>
          <a:p>
            <a:r>
              <a:rPr lang="fi-FI" sz="1800" dirty="0"/>
              <a:t>Kokonaisuuden osalta tarvitaan luottamuksen rakentajia ja välittäjiä, jotka muodostavat kaksisuuntaisia kytköksiä em. neljän toimintakentän välillä</a:t>
            </a:r>
          </a:p>
          <a:p>
            <a:pPr lvl="1"/>
            <a:r>
              <a:rPr lang="fi-FI" sz="1400" dirty="0"/>
              <a:t>Esim. </a:t>
            </a:r>
            <a:r>
              <a:rPr lang="fi-FI" sz="1400" dirty="0" err="1"/>
              <a:t>Juhtan</a:t>
            </a:r>
            <a:r>
              <a:rPr lang="fi-FI" sz="1400" dirty="0"/>
              <a:t> kehittäminen kohti avoimempaa vuoropuhelua?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250D424-45A0-43EB-AF16-83F404F7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69E3596-242E-434D-8019-60017F01DC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2712" r="23401" b="7689"/>
          <a:stretch/>
        </p:blipFill>
        <p:spPr>
          <a:xfrm rot="5400000">
            <a:off x="-315542" y="1284607"/>
            <a:ext cx="4230469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8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4EC0DB-E25A-4E91-B523-60E34578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20538"/>
            <a:ext cx="7380376" cy="673849"/>
          </a:xfrm>
        </p:spPr>
        <p:txBody>
          <a:bodyPr/>
          <a:lstStyle/>
          <a:p>
            <a:r>
              <a:rPr lang="fi-FI" dirty="0"/>
              <a:t>Keskustelun tuotoksia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73D0771D-8539-4B3B-877A-5D3E3475A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27534"/>
            <a:ext cx="5688632" cy="3584392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fi-FI" sz="1400" dirty="0" err="1"/>
              <a:t>Governance</a:t>
            </a:r>
            <a:r>
              <a:rPr lang="fi-FI" sz="1400" dirty="0"/>
              <a:t>-tasolla tuettava poliittisten linjausten tietopohjaa </a:t>
            </a:r>
            <a:r>
              <a:rPr lang="fi-FI" sz="1400" i="1" dirty="0"/>
              <a:t>&gt; tukena esim. ”fasilitoidut komiteat” tai jonkinlaiset välittäjätoimijat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Palveluntuotantoa ja kehittämistä ei pidä erottaa toisistaan, sillä ne käytännössä tapahtuvat yhdessä. Linjaorganisaatiot linjaavat tältä osin omaa toimintaansa.</a:t>
            </a:r>
          </a:p>
          <a:p>
            <a:pPr lvl="1">
              <a:spcAft>
                <a:spcPts val="300"/>
              </a:spcAft>
            </a:pPr>
            <a:r>
              <a:rPr lang="fi-FI" sz="1100" dirty="0"/>
              <a:t>Ekosysteemeistä löytyvä asiakastarve ohjaa palveluntuotantoa ja kehittämistä </a:t>
            </a:r>
            <a:r>
              <a:rPr lang="fi-FI" sz="1100" i="1" dirty="0"/>
              <a:t>&gt; varmistettava että yhteistyö asiakaslähtöistä</a:t>
            </a:r>
          </a:p>
          <a:p>
            <a:pPr lvl="1">
              <a:spcAft>
                <a:spcPts val="300"/>
              </a:spcAft>
            </a:pPr>
            <a:r>
              <a:rPr lang="fi-FI" sz="1100" dirty="0"/>
              <a:t>Toimijoiden/linjaorganisaatioiden osaaminen varmistettava </a:t>
            </a:r>
            <a:r>
              <a:rPr lang="fi-FI" sz="1100" i="1" dirty="0"/>
              <a:t>&gt; toimintamallina ”osaamispartiot” ja ”oppimisverkostot”</a:t>
            </a:r>
          </a:p>
          <a:p>
            <a:pPr lvl="1">
              <a:spcAft>
                <a:spcPts val="300"/>
              </a:spcAft>
            </a:pPr>
            <a:r>
              <a:rPr lang="fi-FI" sz="1100" dirty="0"/>
              <a:t>Kehittämistyö ja yhteistyö käytännössä koordinoidaan usein hankkeiksi </a:t>
            </a:r>
            <a:r>
              <a:rPr lang="fi-FI" sz="1100" i="1" dirty="0"/>
              <a:t>&gt; toimintamallina hankkeiden yhteinen kehittely oppimisverkostoissa?</a:t>
            </a:r>
          </a:p>
          <a:p>
            <a:pPr lvl="1">
              <a:spcAft>
                <a:spcPts val="300"/>
              </a:spcAft>
            </a:pPr>
            <a:r>
              <a:rPr lang="fi-FI" sz="1100" dirty="0"/>
              <a:t>Osaamispartiot ja oppimisverkostot eivät tee päätöksiä, vaan tarjoavat valmisteluresurssia ja tukea linjaorganisaatioille ja </a:t>
            </a:r>
            <a:r>
              <a:rPr lang="fi-FI" sz="1100" dirty="0" err="1"/>
              <a:t>governancelle</a:t>
            </a:r>
            <a:r>
              <a:rPr lang="fi-FI" sz="1100" dirty="0"/>
              <a:t>. Linjaorganisaatiot tukevat osaamispartioiden ja verkostojen toimintaa ja luottavat niihin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Pohdittavaa: Minkälaisia toimijoita Juhta, Tietokeko ym. ovat jatkossa: Tiedonvaihtoa? Osaamispartioita? Oppimisverkostoja? Koordinoivia tahoja? Tarvetta muuttaa, jatkaa, lopettaa?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Miten Tiedonhallintalautakunta toimii tässä kokonaisuudessa? Minkälaista vuorovaikutusta muiden kanssa? ”Viimeinen lukko” kokonaisuudessa?</a:t>
            </a:r>
            <a:endParaRPr lang="fi-FI" sz="11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993A424-39D3-4378-8349-80A9791F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5D5287E-40AD-4B79-8A85-043833793F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5423" r="13201" b="4977"/>
          <a:stretch/>
        </p:blipFill>
        <p:spPr>
          <a:xfrm rot="5400000">
            <a:off x="5355088" y="1068584"/>
            <a:ext cx="4104454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8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7D08D1-D212-4981-AD08-0606A796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Pohdintaa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F10E3E-5C23-426C-BAD1-A5D5F7CD3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Tarvittaneen jonkinlainen vuosikello, joka jäsentää toimintaa niiltä osin, kuin toiminta on jäsennettävissä</a:t>
            </a:r>
          </a:p>
          <a:p>
            <a:pPr lvl="1"/>
            <a:r>
              <a:rPr lang="fi-FI" sz="1400" dirty="0"/>
              <a:t>Esimerkiksi säännöllisesti kokoontuvat osaamispartioiden ja oppimisverkostojen foorumit</a:t>
            </a:r>
          </a:p>
          <a:p>
            <a:r>
              <a:rPr lang="fi-FI" sz="1800" dirty="0"/>
              <a:t>Tarvitaan resurssia myös valmistelutyöhön ja tarpeenmukaiseen reagointiin</a:t>
            </a:r>
          </a:p>
          <a:p>
            <a:pPr lvl="1"/>
            <a:r>
              <a:rPr lang="fi-FI" sz="1400" dirty="0"/>
              <a:t>Osaamispartioiden ja oppimisverkostojen valmius ja resurssit antaa tukea valmistelutyöhön, kun tunnistavat tarpeita linjaorganisaatioissa/verkostoissa/ekosysteemeissä ja kun pyydetään</a:t>
            </a:r>
          </a:p>
          <a:p>
            <a:r>
              <a:rPr lang="fi-FI" sz="1800" dirty="0"/>
              <a:t>Yhteistyökokonaisuuden koordinointi, arviointi ja kehittäminen: Missä tämä vastuu tai omistajuus on? VM:n sihteeristössä?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B6519B0-7468-43A8-B57B-E5361AF0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516215"/>
      </p:ext>
    </p:extLst>
  </p:cSld>
  <p:clrMapOvr>
    <a:masterClrMapping/>
  </p:clrMapOvr>
</p:sld>
</file>

<file path=ppt/theme/theme1.xml><?xml version="1.0" encoding="utf-8"?>
<a:theme xmlns:a="http://schemas.openxmlformats.org/drawingml/2006/main" name="VM_malliesitys_laajakuva_fin">
  <a:themeElements>
    <a:clrScheme name="Mukautettu 6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laajakuva_fin_v2017-04-25.pptx" id="{E8741464-4BEE-4CB4-83DA-10A54A4900BD}" vid="{BE1821DD-878F-433E-90E1-1881C0E9524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b25b787659ae01c678066d46fcd949b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643c11cf4c13186185f95add12dbb6b8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E6AE60-BAF6-4062-B235-AB5903E1F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54AB46-40C8-45A0-A78A-E4CB9D00C4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136DBE-6C7E-4CD5-A1C3-A89EBB2C89D0}">
  <ds:schemaRefs>
    <ds:schemaRef ds:uri="http://schemas.microsoft.com/office/infopath/2007/PartnerControls"/>
    <ds:schemaRef ds:uri="ebb82943-49da-4504-a2f3-a33fb2eb95f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VM_malliesitys_laajakuva_fin</Template>
  <TotalTime>0</TotalTime>
  <Words>446</Words>
  <Application>Microsoft Office PowerPoint</Application>
  <PresentationFormat>Näytössä katseltava esitys (16:9)</PresentationFormat>
  <Paragraphs>50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Verdana</vt:lpstr>
      <vt:lpstr>VM_malliesitys_laajakuva_fin</vt:lpstr>
      <vt:lpstr>Tiedonhallinnan yhteistyö ja informaatio-ohjaus – Suositusten tuottaminen</vt:lpstr>
      <vt:lpstr>TP4 A-ryhmän tuotokset 5.11.2019 kokouksesta</vt:lpstr>
      <vt:lpstr>A-ryhmän työpaja 5.11.2019</vt:lpstr>
      <vt:lpstr>Työskentely kahdessa ryhmässä – tuotokset 1/2</vt:lpstr>
      <vt:lpstr>Työskentely kahdessa ryhmässä – tuotokset 2/2</vt:lpstr>
      <vt:lpstr>Keskustelun tuotoksia</vt:lpstr>
      <vt:lpstr>Pohdintaa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30 pt, max. 2 riviä</dc:title>
  <dc:creator>Tommi.Oikarinen@vm.fi</dc:creator>
  <cp:lastModifiedBy>Timo Järvensivu</cp:lastModifiedBy>
  <cp:revision>516</cp:revision>
  <dcterms:created xsi:type="dcterms:W3CDTF">2017-11-03T10:10:22Z</dcterms:created>
  <dcterms:modified xsi:type="dcterms:W3CDTF">2019-11-12T19:20:28Z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