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77" r:id="rId5"/>
    <p:sldId id="825" r:id="rId6"/>
    <p:sldId id="826" r:id="rId7"/>
    <p:sldId id="622" r:id="rId8"/>
    <p:sldId id="483" r:id="rId9"/>
    <p:sldId id="814" r:id="rId10"/>
    <p:sldId id="815" r:id="rId11"/>
    <p:sldId id="782" r:id="rId12"/>
    <p:sldId id="783" r:id="rId13"/>
    <p:sldId id="824" r:id="rId14"/>
    <p:sldId id="621" r:id="rId15"/>
    <p:sldId id="361" r:id="rId16"/>
    <p:sldId id="340" r:id="rId17"/>
    <p:sldId id="327" r:id="rId18"/>
    <p:sldId id="319" r:id="rId19"/>
    <p:sldId id="524" r:id="rId20"/>
    <p:sldId id="498" r:id="rId21"/>
    <p:sldId id="501" r:id="rId22"/>
    <p:sldId id="500" r:id="rId23"/>
    <p:sldId id="502" r:id="rId24"/>
    <p:sldId id="503" r:id="rId25"/>
    <p:sldId id="623" r:id="rId26"/>
    <p:sldId id="495" r:id="rId27"/>
    <p:sldId id="842" r:id="rId28"/>
    <p:sldId id="521" r:id="rId29"/>
    <p:sldId id="523" r:id="rId30"/>
    <p:sldId id="518" r:id="rId31"/>
    <p:sldId id="827" r:id="rId32"/>
    <p:sldId id="828" r:id="rId33"/>
    <p:sldId id="853" r:id="rId34"/>
    <p:sldId id="829" r:id="rId35"/>
    <p:sldId id="843" r:id="rId36"/>
    <p:sldId id="831" r:id="rId37"/>
    <p:sldId id="832" r:id="rId38"/>
    <p:sldId id="833" r:id="rId39"/>
    <p:sldId id="834" r:id="rId40"/>
    <p:sldId id="836" r:id="rId41"/>
    <p:sldId id="837" r:id="rId42"/>
    <p:sldId id="838" r:id="rId43"/>
    <p:sldId id="839" r:id="rId44"/>
    <p:sldId id="840" r:id="rId45"/>
    <p:sldId id="841" r:id="rId46"/>
    <p:sldId id="844" r:id="rId47"/>
    <p:sldId id="845" r:id="rId48"/>
    <p:sldId id="846" r:id="rId49"/>
    <p:sldId id="847" r:id="rId50"/>
    <p:sldId id="848" r:id="rId51"/>
    <p:sldId id="849" r:id="rId52"/>
    <p:sldId id="850" r:id="rId53"/>
    <p:sldId id="851" r:id="rId54"/>
    <p:sldId id="852" r:id="rId5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CD"/>
    <a:srgbClr val="FFCC99"/>
    <a:srgbClr val="FFCC66"/>
    <a:srgbClr val="FFCC00"/>
    <a:srgbClr val="FF9900"/>
    <a:srgbClr val="009900"/>
    <a:srgbClr val="FFFFCC"/>
    <a:srgbClr val="FFE9BD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 showGuides="1">
      <p:cViewPr varScale="1">
        <p:scale>
          <a:sx n="86" d="100"/>
          <a:sy n="86" d="100"/>
        </p:scale>
        <p:origin x="972" y="90"/>
      </p:cViewPr>
      <p:guideLst>
        <p:guide orient="horz" pos="3117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Järvensivu" userId="917f2803076bb414" providerId="LiveId" clId="{2152060B-5EF4-4E33-B8D7-94C22976224C}"/>
    <pc:docChg chg="undo custSel addSld delSld modSld sldOrd">
      <pc:chgData name="Timo Järvensivu" userId="917f2803076bb414" providerId="LiveId" clId="{2152060B-5EF4-4E33-B8D7-94C22976224C}" dt="2019-11-25T10:32:27.001" v="1122" actId="1038"/>
      <pc:docMkLst>
        <pc:docMk/>
      </pc:docMkLst>
      <pc:sldChg chg="modSp">
        <pc:chgData name="Timo Järvensivu" userId="917f2803076bb414" providerId="LiveId" clId="{2152060B-5EF4-4E33-B8D7-94C22976224C}" dt="2019-11-25T10:28:05.476" v="1017" actId="20577"/>
        <pc:sldMkLst>
          <pc:docMk/>
          <pc:sldMk cId="1206960992" sldId="277"/>
        </pc:sldMkLst>
        <pc:spChg chg="mod">
          <ac:chgData name="Timo Järvensivu" userId="917f2803076bb414" providerId="LiveId" clId="{2152060B-5EF4-4E33-B8D7-94C22976224C}" dt="2019-11-25T10:28:05.476" v="1017" actId="20577"/>
          <ac:spMkLst>
            <pc:docMk/>
            <pc:sldMk cId="1206960992" sldId="277"/>
            <ac:spMk id="2" creationId="{00000000-0000-0000-0000-000000000000}"/>
          </ac:spMkLst>
        </pc:spChg>
      </pc:sldChg>
      <pc:sldChg chg="addSp delSp modSp add modAnim">
        <pc:chgData name="Timo Järvensivu" userId="917f2803076bb414" providerId="LiveId" clId="{2152060B-5EF4-4E33-B8D7-94C22976224C}" dt="2019-11-25T10:27:29.926" v="958"/>
        <pc:sldMkLst>
          <pc:docMk/>
          <pc:sldMk cId="2117169334" sldId="319"/>
        </pc:sldMkLst>
        <pc:spChg chg="mod">
          <ac:chgData name="Timo Järvensivu" userId="917f2803076bb414" providerId="LiveId" clId="{2152060B-5EF4-4E33-B8D7-94C22976224C}" dt="2019-11-25T10:14:01.768" v="606" actId="1035"/>
          <ac:spMkLst>
            <pc:docMk/>
            <pc:sldMk cId="2117169334" sldId="319"/>
            <ac:spMk id="2" creationId="{2081420C-DEB2-408B-AF0F-48DCCAD45020}"/>
          </ac:spMkLst>
        </pc:spChg>
        <pc:spChg chg="del mod">
          <ac:chgData name="Timo Järvensivu" userId="917f2803076bb414" providerId="LiveId" clId="{2152060B-5EF4-4E33-B8D7-94C22976224C}" dt="2019-11-25T10:14:07.983" v="609" actId="478"/>
          <ac:spMkLst>
            <pc:docMk/>
            <pc:sldMk cId="2117169334" sldId="319"/>
            <ac:spMk id="5" creationId="{8E170580-4CA3-40DD-B4A2-B0BE2D034E8A}"/>
          </ac:spMkLst>
        </pc:spChg>
        <pc:spChg chg="add mod">
          <ac:chgData name="Timo Järvensivu" userId="917f2803076bb414" providerId="LiveId" clId="{2152060B-5EF4-4E33-B8D7-94C22976224C}" dt="2019-11-25T10:27:19.804" v="957" actId="1035"/>
          <ac:spMkLst>
            <pc:docMk/>
            <pc:sldMk cId="2117169334" sldId="319"/>
            <ac:spMk id="9" creationId="{840459B4-F635-4871-91E2-6A325BC112D3}"/>
          </ac:spMkLst>
        </pc:spChg>
      </pc:sldChg>
      <pc:sldChg chg="modSp add">
        <pc:chgData name="Timo Järvensivu" userId="917f2803076bb414" providerId="LiveId" clId="{2152060B-5EF4-4E33-B8D7-94C22976224C}" dt="2019-11-25T10:27:07.982" v="936" actId="1036"/>
        <pc:sldMkLst>
          <pc:docMk/>
          <pc:sldMk cId="2302249232" sldId="327"/>
        </pc:sldMkLst>
        <pc:spChg chg="mod">
          <ac:chgData name="Timo Järvensivu" userId="917f2803076bb414" providerId="LiveId" clId="{2152060B-5EF4-4E33-B8D7-94C22976224C}" dt="2019-11-25T10:12:54.950" v="572" actId="14100"/>
          <ac:spMkLst>
            <pc:docMk/>
            <pc:sldMk cId="2302249232" sldId="327"/>
            <ac:spMk id="2" creationId="{AAD2461E-8B9B-422D-8D40-5AE8A3482CE5}"/>
          </ac:spMkLst>
        </pc:spChg>
        <pc:spChg chg="mod">
          <ac:chgData name="Timo Järvensivu" userId="917f2803076bb414" providerId="LiveId" clId="{2152060B-5EF4-4E33-B8D7-94C22976224C}" dt="2019-11-25T10:13:22.754" v="580" actId="20577"/>
          <ac:spMkLst>
            <pc:docMk/>
            <pc:sldMk cId="2302249232" sldId="327"/>
            <ac:spMk id="3" creationId="{E1ACEE20-D30D-4EDA-AB12-9D640DE4FD2C}"/>
          </ac:spMkLst>
        </pc:spChg>
        <pc:spChg chg="mod">
          <ac:chgData name="Timo Järvensivu" userId="917f2803076bb414" providerId="LiveId" clId="{2152060B-5EF4-4E33-B8D7-94C22976224C}" dt="2019-11-25T10:27:07.982" v="936" actId="1036"/>
          <ac:spMkLst>
            <pc:docMk/>
            <pc:sldMk cId="2302249232" sldId="327"/>
            <ac:spMk id="4" creationId="{2EA3D24E-73E1-4D3C-80ED-6DF156FDD756}"/>
          </ac:spMkLst>
        </pc:spChg>
      </pc:sldChg>
      <pc:sldChg chg="addSp delSp modSp add">
        <pc:chgData name="Timo Järvensivu" userId="917f2803076bb414" providerId="LiveId" clId="{2152060B-5EF4-4E33-B8D7-94C22976224C}" dt="2019-11-25T10:10:12.086" v="539" actId="1037"/>
        <pc:sldMkLst>
          <pc:docMk/>
          <pc:sldMk cId="4289651059" sldId="340"/>
        </pc:sldMkLst>
        <pc:spChg chg="mod">
          <ac:chgData name="Timo Järvensivu" userId="917f2803076bb414" providerId="LiveId" clId="{2152060B-5EF4-4E33-B8D7-94C22976224C}" dt="2019-11-25T10:09:53.118" v="518" actId="20577"/>
          <ac:spMkLst>
            <pc:docMk/>
            <pc:sldMk cId="4289651059" sldId="340"/>
            <ac:spMk id="2" creationId="{8E8B1485-3F82-423B-BFA7-960CA938D110}"/>
          </ac:spMkLst>
        </pc:spChg>
        <pc:spChg chg="add del mod">
          <ac:chgData name="Timo Järvensivu" userId="917f2803076bb414" providerId="LiveId" clId="{2152060B-5EF4-4E33-B8D7-94C22976224C}" dt="2019-11-25T10:06:43.985" v="296"/>
          <ac:spMkLst>
            <pc:docMk/>
            <pc:sldMk cId="4289651059" sldId="340"/>
            <ac:spMk id="3" creationId="{973B3403-95C2-4A8E-B339-6AB98CAE04DD}"/>
          </ac:spMkLst>
        </pc:spChg>
        <pc:spChg chg="mod">
          <ac:chgData name="Timo Järvensivu" userId="917f2803076bb414" providerId="LiveId" clId="{2152060B-5EF4-4E33-B8D7-94C22976224C}" dt="2019-11-25T10:10:06.947" v="529" actId="1038"/>
          <ac:spMkLst>
            <pc:docMk/>
            <pc:sldMk cId="4289651059" sldId="340"/>
            <ac:spMk id="5" creationId="{F6C8DDF1-F252-4CBD-B9E8-9BB632E7E917}"/>
          </ac:spMkLst>
        </pc:spChg>
        <pc:spChg chg="mod">
          <ac:chgData name="Timo Järvensivu" userId="917f2803076bb414" providerId="LiveId" clId="{2152060B-5EF4-4E33-B8D7-94C22976224C}" dt="2019-11-25T10:10:09.867" v="534" actId="1037"/>
          <ac:spMkLst>
            <pc:docMk/>
            <pc:sldMk cId="4289651059" sldId="340"/>
            <ac:spMk id="6" creationId="{2F140C44-919F-4809-8A53-CDE296D60FF3}"/>
          </ac:spMkLst>
        </pc:spChg>
        <pc:spChg chg="mod">
          <ac:chgData name="Timo Järvensivu" userId="917f2803076bb414" providerId="LiveId" clId="{2152060B-5EF4-4E33-B8D7-94C22976224C}" dt="2019-11-25T10:10:12.086" v="539" actId="1037"/>
          <ac:spMkLst>
            <pc:docMk/>
            <pc:sldMk cId="4289651059" sldId="340"/>
            <ac:spMk id="7" creationId="{B4725381-E7B7-4EEC-A679-BAC990BB1788}"/>
          </ac:spMkLst>
        </pc:spChg>
        <pc:spChg chg="mod">
          <ac:chgData name="Timo Järvensivu" userId="917f2803076bb414" providerId="LiveId" clId="{2152060B-5EF4-4E33-B8D7-94C22976224C}" dt="2019-11-25T10:09:34.225" v="485" actId="1036"/>
          <ac:spMkLst>
            <pc:docMk/>
            <pc:sldMk cId="4289651059" sldId="340"/>
            <ac:spMk id="8" creationId="{C878C934-259C-4B16-96DD-E430C0EC168C}"/>
          </ac:spMkLst>
        </pc:spChg>
        <pc:spChg chg="mod">
          <ac:chgData name="Timo Järvensivu" userId="917f2803076bb414" providerId="LiveId" clId="{2152060B-5EF4-4E33-B8D7-94C22976224C}" dt="2019-11-25T10:09:34.225" v="485" actId="1036"/>
          <ac:spMkLst>
            <pc:docMk/>
            <pc:sldMk cId="4289651059" sldId="340"/>
            <ac:spMk id="9" creationId="{6D7CF625-DE39-4606-85D4-566854E44AEC}"/>
          </ac:spMkLst>
        </pc:spChg>
        <pc:spChg chg="mod">
          <ac:chgData name="Timo Järvensivu" userId="917f2803076bb414" providerId="LiveId" clId="{2152060B-5EF4-4E33-B8D7-94C22976224C}" dt="2019-11-25T10:09:34.225" v="485" actId="1036"/>
          <ac:spMkLst>
            <pc:docMk/>
            <pc:sldMk cId="4289651059" sldId="340"/>
            <ac:spMk id="10" creationId="{3F86F4EF-1B74-4708-8CC4-B4DA60D6AEB3}"/>
          </ac:spMkLst>
        </pc:spChg>
        <pc:spChg chg="mod">
          <ac:chgData name="Timo Järvensivu" userId="917f2803076bb414" providerId="LiveId" clId="{2152060B-5EF4-4E33-B8D7-94C22976224C}" dt="2019-11-25T10:09:34.225" v="485" actId="1036"/>
          <ac:spMkLst>
            <pc:docMk/>
            <pc:sldMk cId="4289651059" sldId="340"/>
            <ac:spMk id="11" creationId="{0DB43BDA-D5D6-49B7-A17C-535FE6E857D5}"/>
          </ac:spMkLst>
        </pc:spChg>
        <pc:spChg chg="del">
          <ac:chgData name="Timo Järvensivu" userId="917f2803076bb414" providerId="LiveId" clId="{2152060B-5EF4-4E33-B8D7-94C22976224C}" dt="2019-11-25T10:09:38.152" v="486" actId="478"/>
          <ac:spMkLst>
            <pc:docMk/>
            <pc:sldMk cId="4289651059" sldId="340"/>
            <ac:spMk id="12" creationId="{0CD6BE29-8B54-4CB9-B3DA-5A59C8B3BAA7}"/>
          </ac:spMkLst>
        </pc:spChg>
        <pc:spChg chg="add del mod">
          <ac:chgData name="Timo Järvensivu" userId="917f2803076bb414" providerId="LiveId" clId="{2152060B-5EF4-4E33-B8D7-94C22976224C}" dt="2019-11-25T10:09:11.625" v="477"/>
          <ac:spMkLst>
            <pc:docMk/>
            <pc:sldMk cId="4289651059" sldId="340"/>
            <ac:spMk id="13" creationId="{A605E4A2-AFE6-4142-826C-B63DAB9564C9}"/>
          </ac:spMkLst>
        </pc:spChg>
        <pc:spChg chg="add del mod">
          <ac:chgData name="Timo Järvensivu" userId="917f2803076bb414" providerId="LiveId" clId="{2152060B-5EF4-4E33-B8D7-94C22976224C}" dt="2019-11-25T10:09:11.625" v="477"/>
          <ac:spMkLst>
            <pc:docMk/>
            <pc:sldMk cId="4289651059" sldId="340"/>
            <ac:spMk id="14" creationId="{4FD5FF61-4C6C-4A92-8545-37F7F423EE2C}"/>
          </ac:spMkLst>
        </pc:spChg>
        <pc:spChg chg="add del mod">
          <ac:chgData name="Timo Järvensivu" userId="917f2803076bb414" providerId="LiveId" clId="{2152060B-5EF4-4E33-B8D7-94C22976224C}" dt="2019-11-25T10:09:56.134" v="519" actId="478"/>
          <ac:spMkLst>
            <pc:docMk/>
            <pc:sldMk cId="4289651059" sldId="340"/>
            <ac:spMk id="15" creationId="{062E5B6E-1E57-4636-8C3A-97959DE6686E}"/>
          </ac:spMkLst>
        </pc:spChg>
        <pc:graphicFrameChg chg="mod modGraphic">
          <ac:chgData name="Timo Järvensivu" userId="917f2803076bb414" providerId="LiveId" clId="{2152060B-5EF4-4E33-B8D7-94C22976224C}" dt="2019-11-25T10:09:29.633" v="483" actId="1035"/>
          <ac:graphicFrameMkLst>
            <pc:docMk/>
            <pc:sldMk cId="4289651059" sldId="340"/>
            <ac:graphicFrameMk id="4" creationId="{861053AD-5794-4D09-BAED-C7BE4A4B55CD}"/>
          </ac:graphicFrameMkLst>
        </pc:graphicFrameChg>
      </pc:sldChg>
      <pc:sldChg chg="add ord">
        <pc:chgData name="Timo Järvensivu" userId="917f2803076bb414" providerId="LiveId" clId="{2152060B-5EF4-4E33-B8D7-94C22976224C}" dt="2019-11-25T10:15:22.258" v="707"/>
        <pc:sldMkLst>
          <pc:docMk/>
          <pc:sldMk cId="1209362485" sldId="361"/>
        </pc:sldMkLst>
      </pc:sldChg>
      <pc:sldChg chg="modSp add ord">
        <pc:chgData name="Timo Järvensivu" userId="917f2803076bb414" providerId="LiveId" clId="{2152060B-5EF4-4E33-B8D7-94C22976224C}" dt="2019-11-25T10:19:54.194" v="882"/>
        <pc:sldMkLst>
          <pc:docMk/>
          <pc:sldMk cId="2773907464" sldId="483"/>
        </pc:sldMkLst>
        <pc:spChg chg="mod">
          <ac:chgData name="Timo Järvensivu" userId="917f2803076bb414" providerId="LiveId" clId="{2152060B-5EF4-4E33-B8D7-94C22976224C}" dt="2019-11-25T10:15:08.449" v="706" actId="114"/>
          <ac:spMkLst>
            <pc:docMk/>
            <pc:sldMk cId="2773907464" sldId="483"/>
            <ac:spMk id="5" creationId="{E029FF2C-5B37-4268-9508-701206D6F7A0}"/>
          </ac:spMkLst>
        </pc:spChg>
      </pc:sldChg>
      <pc:sldChg chg="modSp">
        <pc:chgData name="Timo Järvensivu" userId="917f2803076bb414" providerId="LiveId" clId="{2152060B-5EF4-4E33-B8D7-94C22976224C}" dt="2019-11-25T10:05:00.445" v="294" actId="20577"/>
        <pc:sldMkLst>
          <pc:docMk/>
          <pc:sldMk cId="1036258909" sldId="495"/>
        </pc:sldMkLst>
        <pc:spChg chg="mod">
          <ac:chgData name="Timo Järvensivu" userId="917f2803076bb414" providerId="LiveId" clId="{2152060B-5EF4-4E33-B8D7-94C22976224C}" dt="2019-11-25T10:05:00.445" v="294" actId="20577"/>
          <ac:spMkLst>
            <pc:docMk/>
            <pc:sldMk cId="1036258909" sldId="495"/>
            <ac:spMk id="2" creationId="{00000000-0000-0000-0000-000000000000}"/>
          </ac:spMkLst>
        </pc:spChg>
      </pc:sldChg>
      <pc:sldChg chg="modSp add">
        <pc:chgData name="Timo Järvensivu" userId="917f2803076bb414" providerId="LiveId" clId="{2152060B-5EF4-4E33-B8D7-94C22976224C}" dt="2019-11-25T10:28:27.185" v="1028" actId="20577"/>
        <pc:sldMkLst>
          <pc:docMk/>
          <pc:sldMk cId="2242248899" sldId="498"/>
        </pc:sldMkLst>
        <pc:spChg chg="mod">
          <ac:chgData name="Timo Järvensivu" userId="917f2803076bb414" providerId="LiveId" clId="{2152060B-5EF4-4E33-B8D7-94C22976224C}" dt="2019-11-25T10:28:27.185" v="1028" actId="20577"/>
          <ac:spMkLst>
            <pc:docMk/>
            <pc:sldMk cId="2242248899" sldId="498"/>
            <ac:spMk id="2" creationId="{EB61794C-7AC5-4CC4-A98A-740BFE76B488}"/>
          </ac:spMkLst>
        </pc:spChg>
      </pc:sldChg>
      <pc:sldChg chg="modSp add">
        <pc:chgData name="Timo Järvensivu" userId="917f2803076bb414" providerId="LiveId" clId="{2152060B-5EF4-4E33-B8D7-94C22976224C}" dt="2019-11-25T10:28:35.115" v="1050" actId="20577"/>
        <pc:sldMkLst>
          <pc:docMk/>
          <pc:sldMk cId="2071355417" sldId="500"/>
        </pc:sldMkLst>
        <pc:spChg chg="mod">
          <ac:chgData name="Timo Järvensivu" userId="917f2803076bb414" providerId="LiveId" clId="{2152060B-5EF4-4E33-B8D7-94C22976224C}" dt="2019-11-25T10:28:35.115" v="1050" actId="20577"/>
          <ac:spMkLst>
            <pc:docMk/>
            <pc:sldMk cId="2071355417" sldId="500"/>
            <ac:spMk id="2" creationId="{EB61794C-7AC5-4CC4-A98A-740BFE76B488}"/>
          </ac:spMkLst>
        </pc:spChg>
      </pc:sldChg>
      <pc:sldChg chg="modSp add">
        <pc:chgData name="Timo Järvensivu" userId="917f2803076bb414" providerId="LiveId" clId="{2152060B-5EF4-4E33-B8D7-94C22976224C}" dt="2019-11-25T10:28:31.393" v="1039" actId="20577"/>
        <pc:sldMkLst>
          <pc:docMk/>
          <pc:sldMk cId="1371518977" sldId="501"/>
        </pc:sldMkLst>
        <pc:spChg chg="mod">
          <ac:chgData name="Timo Järvensivu" userId="917f2803076bb414" providerId="LiveId" clId="{2152060B-5EF4-4E33-B8D7-94C22976224C}" dt="2019-11-25T10:28:31.393" v="1039" actId="20577"/>
          <ac:spMkLst>
            <pc:docMk/>
            <pc:sldMk cId="1371518977" sldId="501"/>
            <ac:spMk id="2" creationId="{EB61794C-7AC5-4CC4-A98A-740BFE76B488}"/>
          </ac:spMkLst>
        </pc:spChg>
      </pc:sldChg>
      <pc:sldChg chg="add">
        <pc:chgData name="Timo Järvensivu" userId="917f2803076bb414" providerId="LiveId" clId="{2152060B-5EF4-4E33-B8D7-94C22976224C}" dt="2019-11-25T10:24:40.318" v="886"/>
        <pc:sldMkLst>
          <pc:docMk/>
          <pc:sldMk cId="3416136635" sldId="502"/>
        </pc:sldMkLst>
      </pc:sldChg>
      <pc:sldChg chg="add">
        <pc:chgData name="Timo Järvensivu" userId="917f2803076bb414" providerId="LiveId" clId="{2152060B-5EF4-4E33-B8D7-94C22976224C}" dt="2019-11-25T10:25:19.196" v="887"/>
        <pc:sldMkLst>
          <pc:docMk/>
          <pc:sldMk cId="3786485387" sldId="503"/>
        </pc:sldMkLst>
      </pc:sldChg>
      <pc:sldChg chg="del">
        <pc:chgData name="Timo Järvensivu" userId="917f2803076bb414" providerId="LiveId" clId="{2152060B-5EF4-4E33-B8D7-94C22976224C}" dt="2019-11-25T10:17:14.253" v="806" actId="47"/>
        <pc:sldMkLst>
          <pc:docMk/>
          <pc:sldMk cId="633085466" sldId="514"/>
        </pc:sldMkLst>
      </pc:sldChg>
      <pc:sldChg chg="ord">
        <pc:chgData name="Timo Järvensivu" userId="917f2803076bb414" providerId="LiveId" clId="{2152060B-5EF4-4E33-B8D7-94C22976224C}" dt="2019-11-25T10:02:08.365" v="27"/>
        <pc:sldMkLst>
          <pc:docMk/>
          <pc:sldMk cId="2806683714" sldId="518"/>
        </pc:sldMkLst>
      </pc:sldChg>
      <pc:sldChg chg="addSp delSp modSp ord">
        <pc:chgData name="Timo Järvensivu" userId="917f2803076bb414" providerId="LiveId" clId="{2152060B-5EF4-4E33-B8D7-94C22976224C}" dt="2019-11-25T10:29:54.939" v="1066" actId="20577"/>
        <pc:sldMkLst>
          <pc:docMk/>
          <pc:sldMk cId="3848822564" sldId="521"/>
        </pc:sldMkLst>
        <pc:spChg chg="mod">
          <ac:chgData name="Timo Järvensivu" userId="917f2803076bb414" providerId="LiveId" clId="{2152060B-5EF4-4E33-B8D7-94C22976224C}" dt="2019-11-25T10:29:27.227" v="1056" actId="20577"/>
          <ac:spMkLst>
            <pc:docMk/>
            <pc:sldMk cId="3848822564" sldId="521"/>
            <ac:spMk id="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8:17.056" v="879" actId="403"/>
          <ac:spMkLst>
            <pc:docMk/>
            <pc:sldMk cId="3848822564" sldId="521"/>
            <ac:spMk id="3" creationId="{776207D3-654B-4E39-9B61-E0BEDD3376AD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1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5" creationId="{00000000-0000-0000-0000-000000000000}"/>
          </ac:spMkLst>
        </pc:spChg>
        <pc:spChg chg="del">
          <ac:chgData name="Timo Järvensivu" userId="917f2803076bb414" providerId="LiveId" clId="{2152060B-5EF4-4E33-B8D7-94C22976224C}" dt="2019-11-25T10:17:17.762" v="807" actId="478"/>
          <ac:spMkLst>
            <pc:docMk/>
            <pc:sldMk cId="3848822564" sldId="521"/>
            <ac:spMk id="2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29:54.939" v="1066" actId="20577"/>
          <ac:spMkLst>
            <pc:docMk/>
            <pc:sldMk cId="3848822564" sldId="521"/>
            <ac:spMk id="2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2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1" creationId="{00000000-0000-0000-0000-000000000000}"/>
          </ac:spMkLst>
        </pc:spChg>
        <pc:spChg chg="add del mod">
          <ac:chgData name="Timo Järvensivu" userId="917f2803076bb414" providerId="LiveId" clId="{2152060B-5EF4-4E33-B8D7-94C22976224C}" dt="2019-11-25T10:17:22.391" v="810" actId="478"/>
          <ac:spMkLst>
            <pc:docMk/>
            <pc:sldMk cId="3848822564" sldId="521"/>
            <ac:spMk id="32" creationId="{7D803452-D82F-48D4-B6C2-6AECE6C67FF8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3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4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5" creationId="{F95C64AE-8405-4DC3-B14E-9D4ECE7AC99E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5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6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7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3" creationId="{0BEA124B-3343-4AFF-B297-2A482DEE6D10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7" creationId="{3612332D-0950-42D5-AE2C-66CB565F597F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8" creationId="{4E87E3FC-DCD8-4421-8A36-EF4F1634C702}"/>
          </ac:spMkLst>
        </pc:spChg>
        <pc:spChg chg="mod">
          <ac:chgData name="Timo Järvensivu" userId="917f2803076bb414" providerId="LiveId" clId="{2152060B-5EF4-4E33-B8D7-94C22976224C}" dt="2019-11-25T10:17:42.667" v="819" actId="403"/>
          <ac:spMkLst>
            <pc:docMk/>
            <pc:sldMk cId="3848822564" sldId="521"/>
            <ac:spMk id="89" creationId="{1AC19306-DAD6-4AF1-AD09-DD8AA9A87433}"/>
          </ac:spMkLst>
        </pc:spChg>
        <pc:grpChg chg="mod">
          <ac:chgData name="Timo Järvensivu" userId="917f2803076bb414" providerId="LiveId" clId="{2152060B-5EF4-4E33-B8D7-94C22976224C}" dt="2019-11-25T10:17:32.065" v="812" actId="164"/>
          <ac:grpSpMkLst>
            <pc:docMk/>
            <pc:sldMk cId="3848822564" sldId="521"/>
            <ac:grpSpMk id="9" creationId="{00000000-0000-0000-0000-000000000000}"/>
          </ac:grpSpMkLst>
        </pc:grpChg>
        <pc:grpChg chg="add mod">
          <ac:chgData name="Timo Järvensivu" userId="917f2803076bb414" providerId="LiveId" clId="{2152060B-5EF4-4E33-B8D7-94C22976224C}" dt="2019-11-25T10:17:45.031" v="823" actId="1035"/>
          <ac:grpSpMkLst>
            <pc:docMk/>
            <pc:sldMk cId="3848822564" sldId="521"/>
            <ac:grpSpMk id="41" creationId="{05470A2C-2ED2-4D78-A55D-CC6A0B2FFCA5}"/>
          </ac:grpSpMkLst>
        </pc:grpChg>
      </pc:sldChg>
      <pc:sldChg chg="modSp">
        <pc:chgData name="Timo Järvensivu" userId="917f2803076bb414" providerId="LiveId" clId="{2152060B-5EF4-4E33-B8D7-94C22976224C}" dt="2019-11-25T10:32:27.001" v="1122" actId="1038"/>
        <pc:sldMkLst>
          <pc:docMk/>
          <pc:sldMk cId="2719865848" sldId="523"/>
        </pc:sldMkLst>
        <pc:spChg chg="mod">
          <ac:chgData name="Timo Järvensivu" userId="917f2803076bb414" providerId="LiveId" clId="{2152060B-5EF4-4E33-B8D7-94C22976224C}" dt="2019-11-25T10:32:27.001" v="1122" actId="1038"/>
          <ac:spMkLst>
            <pc:docMk/>
            <pc:sldMk cId="2719865848" sldId="523"/>
            <ac:spMk id="2" creationId="{EA5FC54C-5EDC-49BD-BA20-A58555A85A76}"/>
          </ac:spMkLst>
        </pc:spChg>
      </pc:sldChg>
      <pc:sldChg chg="modSp add">
        <pc:chgData name="Timo Järvensivu" userId="917f2803076bb414" providerId="LiveId" clId="{2152060B-5EF4-4E33-B8D7-94C22976224C}" dt="2019-11-25T10:04:49.225" v="265" actId="20577"/>
        <pc:sldMkLst>
          <pc:docMk/>
          <pc:sldMk cId="3466463250" sldId="524"/>
        </pc:sldMkLst>
        <pc:spChg chg="mod">
          <ac:chgData name="Timo Järvensivu" userId="917f2803076bb414" providerId="LiveId" clId="{2152060B-5EF4-4E33-B8D7-94C22976224C}" dt="2019-11-25T10:04:49.225" v="265" actId="20577"/>
          <ac:spMkLst>
            <pc:docMk/>
            <pc:sldMk cId="3466463250" sldId="524"/>
            <ac:spMk id="2" creationId="{00000000-0000-0000-0000-000000000000}"/>
          </ac:spMkLst>
        </pc:spChg>
      </pc:sldChg>
      <pc:sldChg chg="addSp delSp modSp add">
        <pc:chgData name="Timo Järvensivu" userId="917f2803076bb414" providerId="LiveId" clId="{2152060B-5EF4-4E33-B8D7-94C22976224C}" dt="2019-11-25T10:21:22.777" v="884" actId="403"/>
        <pc:sldMkLst>
          <pc:docMk/>
          <pc:sldMk cId="1310967850" sldId="621"/>
        </pc:sldMkLst>
        <pc:spChg chg="mod">
          <ac:chgData name="Timo Järvensivu" userId="917f2803076bb414" providerId="LiveId" clId="{2152060B-5EF4-4E33-B8D7-94C22976224C}" dt="2019-11-25T10:08:34.356" v="366" actId="14100"/>
          <ac:spMkLst>
            <pc:docMk/>
            <pc:sldMk cId="1310967850" sldId="621"/>
            <ac:spMk id="2" creationId="{3100461F-9EFD-4779-91FE-16F5BDFCFB66}"/>
          </ac:spMkLst>
        </pc:spChg>
        <pc:spChg chg="mod">
          <ac:chgData name="Timo Järvensivu" userId="917f2803076bb414" providerId="LiveId" clId="{2152060B-5EF4-4E33-B8D7-94C22976224C}" dt="2019-11-25T10:07:35.472" v="328" actId="14100"/>
          <ac:spMkLst>
            <pc:docMk/>
            <pc:sldMk cId="1310967850" sldId="621"/>
            <ac:spMk id="3" creationId="{1DE27E35-83F6-434F-8050-5B80214B8933}"/>
          </ac:spMkLst>
        </pc:spChg>
        <pc:spChg chg="add del mod">
          <ac:chgData name="Timo Järvensivu" userId="917f2803076bb414" providerId="LiveId" clId="{2152060B-5EF4-4E33-B8D7-94C22976224C}" dt="2019-11-25T10:06:43.985" v="296"/>
          <ac:spMkLst>
            <pc:docMk/>
            <pc:sldMk cId="1310967850" sldId="621"/>
            <ac:spMk id="8" creationId="{B1D8340A-B973-4E59-871C-8E180DC62035}"/>
          </ac:spMkLst>
        </pc:spChg>
        <pc:spChg chg="mod">
          <ac:chgData name="Timo Järvensivu" userId="917f2803076bb414" providerId="LiveId" clId="{2152060B-5EF4-4E33-B8D7-94C22976224C}" dt="2019-11-25T10:08:22.907" v="361" actId="1037"/>
          <ac:spMkLst>
            <pc:docMk/>
            <pc:sldMk cId="1310967850" sldId="621"/>
            <ac:spMk id="10" creationId="{0BD755C9-17D4-4E3D-91F9-CA63D1187AE0}"/>
          </ac:spMkLst>
        </pc:spChg>
        <pc:spChg chg="mod">
          <ac:chgData name="Timo Järvensivu" userId="917f2803076bb414" providerId="LiveId" clId="{2152060B-5EF4-4E33-B8D7-94C22976224C}" dt="2019-11-25T10:08:22.907" v="361" actId="1037"/>
          <ac:spMkLst>
            <pc:docMk/>
            <pc:sldMk cId="1310967850" sldId="621"/>
            <ac:spMk id="11" creationId="{317DA240-2069-4194-999C-4AE7B30D9C48}"/>
          </ac:spMkLst>
        </pc:spChg>
        <pc:spChg chg="mod">
          <ac:chgData name="Timo Järvensivu" userId="917f2803076bb414" providerId="LiveId" clId="{2152060B-5EF4-4E33-B8D7-94C22976224C}" dt="2019-11-25T10:08:22.907" v="361" actId="1037"/>
          <ac:spMkLst>
            <pc:docMk/>
            <pc:sldMk cId="1310967850" sldId="621"/>
            <ac:spMk id="12" creationId="{039C1F96-0624-4102-8D59-2277C48346C4}"/>
          </ac:spMkLst>
        </pc:spChg>
        <pc:spChg chg="mod ord">
          <ac:chgData name="Timo Järvensivu" userId="917f2803076bb414" providerId="LiveId" clId="{2152060B-5EF4-4E33-B8D7-94C22976224C}" dt="2019-11-25T10:07:58.770" v="332" actId="167"/>
          <ac:spMkLst>
            <pc:docMk/>
            <pc:sldMk cId="1310967850" sldId="621"/>
            <ac:spMk id="36" creationId="{693F9D02-3244-410D-9CE6-EE22CC77874A}"/>
          </ac:spMkLst>
        </pc:spChg>
        <pc:spChg chg="mod">
          <ac:chgData name="Timo Järvensivu" userId="917f2803076bb414" providerId="LiveId" clId="{2152060B-5EF4-4E33-B8D7-94C22976224C}" dt="2019-11-25T10:06:59.592" v="313" actId="20577"/>
          <ac:spMkLst>
            <pc:docMk/>
            <pc:sldMk cId="1310967850" sldId="621"/>
            <ac:spMk id="39" creationId="{4EA0FFBD-B689-42BF-91A6-E30090C7CACE}"/>
          </ac:spMkLst>
        </pc:spChg>
        <pc:spChg chg="mod">
          <ac:chgData name="Timo Järvensivu" userId="917f2803076bb414" providerId="LiveId" clId="{2152060B-5EF4-4E33-B8D7-94C22976224C}" dt="2019-11-25T10:07:31.842" v="327" actId="1036"/>
          <ac:spMkLst>
            <pc:docMk/>
            <pc:sldMk cId="1310967850" sldId="621"/>
            <ac:spMk id="51" creationId="{D7D3F191-A90A-4DEA-BD24-AB3145F959E9}"/>
          </ac:spMkLst>
        </pc:spChg>
        <pc:graphicFrameChg chg="mod">
          <ac:chgData name="Timo Järvensivu" userId="917f2803076bb414" providerId="LiveId" clId="{2152060B-5EF4-4E33-B8D7-94C22976224C}" dt="2019-11-25T10:21:22.777" v="884" actId="403"/>
          <ac:graphicFrameMkLst>
            <pc:docMk/>
            <pc:sldMk cId="1310967850" sldId="621"/>
            <ac:graphicFrameMk id="4" creationId="{CFE65E71-05A9-4383-8678-5149EE9B627C}"/>
          </ac:graphicFrameMkLst>
        </pc:graphicFrameChg>
      </pc:sldChg>
      <pc:sldChg chg="modSp add ord">
        <pc:chgData name="Timo Järvensivu" userId="917f2803076bb414" providerId="LiveId" clId="{2152060B-5EF4-4E33-B8D7-94C22976224C}" dt="2019-11-25T10:09:02.783" v="476" actId="20577"/>
        <pc:sldMkLst>
          <pc:docMk/>
          <pc:sldMk cId="4265450090" sldId="622"/>
        </pc:sldMkLst>
        <pc:spChg chg="mod">
          <ac:chgData name="Timo Järvensivu" userId="917f2803076bb414" providerId="LiveId" clId="{2152060B-5EF4-4E33-B8D7-94C22976224C}" dt="2019-11-25T10:09:02.783" v="476" actId="20577"/>
          <ac:spMkLst>
            <pc:docMk/>
            <pc:sldMk cId="4265450090" sldId="622"/>
            <ac:spMk id="2" creationId="{00000000-0000-0000-0000-000000000000}"/>
          </ac:spMkLst>
        </pc:spChg>
      </pc:sldChg>
      <pc:sldChg chg="addSp delSp modSp add">
        <pc:chgData name="Timo Järvensivu" userId="917f2803076bb414" providerId="LiveId" clId="{2152060B-5EF4-4E33-B8D7-94C22976224C}" dt="2019-11-25T10:25:52.914" v="921" actId="1037"/>
        <pc:sldMkLst>
          <pc:docMk/>
          <pc:sldMk cId="3255102403" sldId="623"/>
        </pc:sldMkLst>
        <pc:spChg chg="mod">
          <ac:chgData name="Timo Järvensivu" userId="917f2803076bb414" providerId="LiveId" clId="{2152060B-5EF4-4E33-B8D7-94C22976224C}" dt="2019-11-25T10:25:52.914" v="921" actId="1037"/>
          <ac:spMkLst>
            <pc:docMk/>
            <pc:sldMk cId="3255102403" sldId="623"/>
            <ac:spMk id="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1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5" creationId="{00000000-0000-0000-0000-000000000000}"/>
          </ac:spMkLst>
        </pc:spChg>
        <pc:spChg chg="add del mod">
          <ac:chgData name="Timo Järvensivu" userId="917f2803076bb414" providerId="LiveId" clId="{2152060B-5EF4-4E33-B8D7-94C22976224C}" dt="2019-11-25T10:16:18.789" v="795" actId="478"/>
          <ac:spMkLst>
            <pc:docMk/>
            <pc:sldMk cId="3255102403" sldId="623"/>
            <ac:spMk id="26" creationId="{E1032BA0-3D1D-4050-9D14-C1BD2C4C282B}"/>
          </ac:spMkLst>
        </pc:spChg>
        <pc:spChg chg="del">
          <ac:chgData name="Timo Järvensivu" userId="917f2803076bb414" providerId="LiveId" clId="{2152060B-5EF4-4E33-B8D7-94C22976224C}" dt="2019-11-25T10:16:16.903" v="794" actId="478"/>
          <ac:spMkLst>
            <pc:docMk/>
            <pc:sldMk cId="3255102403" sldId="623"/>
            <ac:spMk id="2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2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3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4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5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6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2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3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4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5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6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7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8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79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80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81" creationId="{00000000-0000-0000-0000-000000000000}"/>
          </ac:spMkLst>
        </pc:spChg>
        <pc:spChg chg="mod">
          <ac:chgData name="Timo Järvensivu" userId="917f2803076bb414" providerId="LiveId" clId="{2152060B-5EF4-4E33-B8D7-94C22976224C}" dt="2019-11-25T10:16:41.888" v="804" actId="404"/>
          <ac:spMkLst>
            <pc:docMk/>
            <pc:sldMk cId="3255102403" sldId="623"/>
            <ac:spMk id="82" creationId="{00000000-0000-0000-0000-000000000000}"/>
          </ac:spMkLst>
        </pc:spChg>
        <pc:spChg chg="del">
          <ac:chgData name="Timo Järvensivu" userId="917f2803076bb414" providerId="LiveId" clId="{2152060B-5EF4-4E33-B8D7-94C22976224C}" dt="2019-11-25T10:16:23.930" v="796" actId="478"/>
          <ac:spMkLst>
            <pc:docMk/>
            <pc:sldMk cId="3255102403" sldId="623"/>
            <ac:spMk id="85" creationId="{00000000-0000-0000-0000-000000000000}"/>
          </ac:spMkLst>
        </pc:spChg>
        <pc:grpChg chg="mod">
          <ac:chgData name="Timo Järvensivu" userId="917f2803076bb414" providerId="LiveId" clId="{2152060B-5EF4-4E33-B8D7-94C22976224C}" dt="2019-11-25T10:16:30.476" v="797" actId="164"/>
          <ac:grpSpMkLst>
            <pc:docMk/>
            <pc:sldMk cId="3255102403" sldId="623"/>
            <ac:grpSpMk id="9" creationId="{00000000-0000-0000-0000-000000000000}"/>
          </ac:grpSpMkLst>
        </pc:grpChg>
        <pc:grpChg chg="add mod">
          <ac:chgData name="Timo Järvensivu" userId="917f2803076bb414" providerId="LiveId" clId="{2152060B-5EF4-4E33-B8D7-94C22976224C}" dt="2019-11-25T10:16:45.456" v="805" actId="1076"/>
          <ac:grpSpMkLst>
            <pc:docMk/>
            <pc:sldMk cId="3255102403" sldId="623"/>
            <ac:grpSpMk id="55" creationId="{2D0E5AA8-2A3E-4E92-86BA-9A79276C0B2B}"/>
          </ac:grpSpMkLst>
        </pc:grpChg>
      </pc:sldChg>
      <pc:sldChg chg="add">
        <pc:chgData name="Timo Järvensivu" userId="917f2803076bb414" providerId="LiveId" clId="{2152060B-5EF4-4E33-B8D7-94C22976224C}" dt="2019-11-25T10:19:51.019" v="881"/>
        <pc:sldMkLst>
          <pc:docMk/>
          <pc:sldMk cId="681718943" sldId="782"/>
        </pc:sldMkLst>
      </pc:sldChg>
      <pc:sldChg chg="add">
        <pc:chgData name="Timo Järvensivu" userId="917f2803076bb414" providerId="LiveId" clId="{2152060B-5EF4-4E33-B8D7-94C22976224C}" dt="2019-11-25T10:19:51.019" v="881"/>
        <pc:sldMkLst>
          <pc:docMk/>
          <pc:sldMk cId="2144931647" sldId="783"/>
        </pc:sldMkLst>
      </pc:sldChg>
      <pc:sldChg chg="add">
        <pc:chgData name="Timo Järvensivu" userId="917f2803076bb414" providerId="LiveId" clId="{2152060B-5EF4-4E33-B8D7-94C22976224C}" dt="2019-11-25T10:19:51.019" v="881"/>
        <pc:sldMkLst>
          <pc:docMk/>
          <pc:sldMk cId="4168009141" sldId="814"/>
        </pc:sldMkLst>
      </pc:sldChg>
      <pc:sldChg chg="add">
        <pc:chgData name="Timo Järvensivu" userId="917f2803076bb414" providerId="LiveId" clId="{2152060B-5EF4-4E33-B8D7-94C22976224C}" dt="2019-11-25T10:19:51.019" v="881"/>
        <pc:sldMkLst>
          <pc:docMk/>
          <pc:sldMk cId="3200905150" sldId="815"/>
        </pc:sldMkLst>
      </pc:sldChg>
      <pc:sldChg chg="add">
        <pc:chgData name="Timo Järvensivu" userId="917f2803076bb414" providerId="LiveId" clId="{2152060B-5EF4-4E33-B8D7-94C22976224C}" dt="2019-11-25T10:21:57.500" v="885"/>
        <pc:sldMkLst>
          <pc:docMk/>
          <pc:sldMk cId="3238173718" sldId="824"/>
        </pc:sldMkLst>
      </pc:sldChg>
    </pc:docChg>
  </pc:docChgLst>
  <pc:docChgLst>
    <pc:chgData name="Timo Järvensivu" userId="917f2803076bb414" providerId="LiveId" clId="{25141B78-2902-44EF-9590-2D85414DAE8A}"/>
    <pc:docChg chg="undo custSel addSld delSld modSld sldOrd">
      <pc:chgData name="Timo Järvensivu" userId="917f2803076bb414" providerId="LiveId" clId="{25141B78-2902-44EF-9590-2D85414DAE8A}" dt="2019-11-26T12:26:39.382" v="7399" actId="6549"/>
      <pc:docMkLst>
        <pc:docMk/>
      </pc:docMkLst>
      <pc:sldChg chg="modSp">
        <pc:chgData name="Timo Järvensivu" userId="917f2803076bb414" providerId="LiveId" clId="{25141B78-2902-44EF-9590-2D85414DAE8A}" dt="2019-11-26T12:18:13.477" v="6601" actId="20577"/>
        <pc:sldMkLst>
          <pc:docMk/>
          <pc:sldMk cId="1036258909" sldId="495"/>
        </pc:sldMkLst>
        <pc:spChg chg="mod">
          <ac:chgData name="Timo Järvensivu" userId="917f2803076bb414" providerId="LiveId" clId="{25141B78-2902-44EF-9590-2D85414DAE8A}" dt="2019-11-26T12:18:13.477" v="6601" actId="20577"/>
          <ac:spMkLst>
            <pc:docMk/>
            <pc:sldMk cId="1036258909" sldId="495"/>
            <ac:spMk id="2" creationId="{00000000-0000-0000-0000-000000000000}"/>
          </ac:spMkLst>
        </pc:spChg>
      </pc:sldChg>
      <pc:sldChg chg="del">
        <pc:chgData name="Timo Järvensivu" userId="917f2803076bb414" providerId="LiveId" clId="{25141B78-2902-44EF-9590-2D85414DAE8A}" dt="2019-11-26T11:00:27.884" v="183" actId="47"/>
        <pc:sldMkLst>
          <pc:docMk/>
          <pc:sldMk cId="1921841044" sldId="517"/>
        </pc:sldMkLst>
      </pc:sldChg>
      <pc:sldChg chg="ord">
        <pc:chgData name="Timo Järvensivu" userId="917f2803076bb414" providerId="LiveId" clId="{25141B78-2902-44EF-9590-2D85414DAE8A}" dt="2019-11-26T11:01:46.771" v="193"/>
        <pc:sldMkLst>
          <pc:docMk/>
          <pc:sldMk cId="2806683714" sldId="518"/>
        </pc:sldMkLst>
      </pc:sldChg>
      <pc:sldChg chg="del">
        <pc:chgData name="Timo Järvensivu" userId="917f2803076bb414" providerId="LiveId" clId="{25141B78-2902-44EF-9590-2D85414DAE8A}" dt="2019-11-26T11:00:27.884" v="183" actId="47"/>
        <pc:sldMkLst>
          <pc:docMk/>
          <pc:sldMk cId="383746665" sldId="519"/>
        </pc:sldMkLst>
      </pc:sldChg>
      <pc:sldChg chg="del">
        <pc:chgData name="Timo Järvensivu" userId="917f2803076bb414" providerId="LiveId" clId="{25141B78-2902-44EF-9590-2D85414DAE8A}" dt="2019-11-26T11:00:27.884" v="183" actId="47"/>
        <pc:sldMkLst>
          <pc:docMk/>
          <pc:sldMk cId="1102357120" sldId="520"/>
        </pc:sldMkLst>
      </pc:sldChg>
      <pc:sldChg chg="modSp">
        <pc:chgData name="Timo Järvensivu" userId="917f2803076bb414" providerId="LiveId" clId="{25141B78-2902-44EF-9590-2D85414DAE8A}" dt="2019-11-26T11:03:00.791" v="283" actId="1035"/>
        <pc:sldMkLst>
          <pc:docMk/>
          <pc:sldMk cId="3848822564" sldId="521"/>
        </pc:sldMkLst>
        <pc:spChg chg="mod">
          <ac:chgData name="Timo Järvensivu" userId="917f2803076bb414" providerId="LiveId" clId="{25141B78-2902-44EF-9590-2D85414DAE8A}" dt="2019-11-26T11:03:00.791" v="283" actId="1035"/>
          <ac:spMkLst>
            <pc:docMk/>
            <pc:sldMk cId="3848822564" sldId="521"/>
            <ac:spMk id="2" creationId="{00000000-0000-0000-0000-000000000000}"/>
          </ac:spMkLst>
        </pc:spChg>
        <pc:spChg chg="mod">
          <ac:chgData name="Timo Järvensivu" userId="917f2803076bb414" providerId="LiveId" clId="{25141B78-2902-44EF-9590-2D85414DAE8A}" dt="2019-11-26T11:02:14.826" v="207" actId="1076"/>
          <ac:spMkLst>
            <pc:docMk/>
            <pc:sldMk cId="3848822564" sldId="521"/>
            <ac:spMk id="3" creationId="{776207D3-654B-4E39-9B61-E0BEDD3376AD}"/>
          </ac:spMkLst>
        </pc:spChg>
      </pc:sldChg>
      <pc:sldChg chg="del">
        <pc:chgData name="Timo Järvensivu" userId="917f2803076bb414" providerId="LiveId" clId="{25141B78-2902-44EF-9590-2D85414DAE8A}" dt="2019-11-26T11:00:27.884" v="183" actId="47"/>
        <pc:sldMkLst>
          <pc:docMk/>
          <pc:sldMk cId="3210351534" sldId="522"/>
        </pc:sldMkLst>
      </pc:sldChg>
      <pc:sldChg chg="modSp ord">
        <pc:chgData name="Timo Järvensivu" userId="917f2803076bb414" providerId="LiveId" clId="{25141B78-2902-44EF-9590-2D85414DAE8A}" dt="2019-11-26T12:17:54.030" v="6586"/>
        <pc:sldMkLst>
          <pc:docMk/>
          <pc:sldMk cId="2719865848" sldId="523"/>
        </pc:sldMkLst>
        <pc:spChg chg="mod">
          <ac:chgData name="Timo Järvensivu" userId="917f2803076bb414" providerId="LiveId" clId="{25141B78-2902-44EF-9590-2D85414DAE8A}" dt="2019-11-26T11:00:48.590" v="186" actId="1582"/>
          <ac:spMkLst>
            <pc:docMk/>
            <pc:sldMk cId="2719865848" sldId="523"/>
            <ac:spMk id="5" creationId="{7897DA3D-B3B0-4E78-9A86-893C26AF5797}"/>
          </ac:spMkLst>
        </pc:spChg>
        <pc:spChg chg="mod">
          <ac:chgData name="Timo Järvensivu" userId="917f2803076bb414" providerId="LiveId" clId="{25141B78-2902-44EF-9590-2D85414DAE8A}" dt="2019-11-26T11:01:00.444" v="187" actId="113"/>
          <ac:spMkLst>
            <pc:docMk/>
            <pc:sldMk cId="2719865848" sldId="523"/>
            <ac:spMk id="6" creationId="{5897C084-A9C7-4E0E-A52C-493B6E9920AF}"/>
          </ac:spMkLst>
        </pc:spChg>
        <pc:spChg chg="mod">
          <ac:chgData name="Timo Järvensivu" userId="917f2803076bb414" providerId="LiveId" clId="{25141B78-2902-44EF-9590-2D85414DAE8A}" dt="2019-11-26T11:01:27.694" v="192" actId="20577"/>
          <ac:spMkLst>
            <pc:docMk/>
            <pc:sldMk cId="2719865848" sldId="523"/>
            <ac:spMk id="7" creationId="{5097AE8D-3B09-494D-814E-2D8A4003D8FF}"/>
          </ac:spMkLst>
        </pc:spChg>
        <pc:spChg chg="mod">
          <ac:chgData name="Timo Järvensivu" userId="917f2803076bb414" providerId="LiveId" clId="{25141B78-2902-44EF-9590-2D85414DAE8A}" dt="2019-11-26T11:00:48.590" v="186" actId="1582"/>
          <ac:spMkLst>
            <pc:docMk/>
            <pc:sldMk cId="2719865848" sldId="523"/>
            <ac:spMk id="8" creationId="{E8A53C43-99C9-4B11-B25E-4CCD17A9D92D}"/>
          </ac:spMkLst>
        </pc:spChg>
        <pc:spChg chg="mod">
          <ac:chgData name="Timo Järvensivu" userId="917f2803076bb414" providerId="LiveId" clId="{25141B78-2902-44EF-9590-2D85414DAE8A}" dt="2019-11-26T11:01:14.057" v="188" actId="113"/>
          <ac:spMkLst>
            <pc:docMk/>
            <pc:sldMk cId="2719865848" sldId="523"/>
            <ac:spMk id="13" creationId="{2A5DDC82-B3B1-43B9-8871-9B173E93B70B}"/>
          </ac:spMkLst>
        </pc:spChg>
        <pc:spChg chg="mod">
          <ac:chgData name="Timo Järvensivu" userId="917f2803076bb414" providerId="LiveId" clId="{25141B78-2902-44EF-9590-2D85414DAE8A}" dt="2019-11-26T11:01:17.668" v="189" actId="113"/>
          <ac:spMkLst>
            <pc:docMk/>
            <pc:sldMk cId="2719865848" sldId="523"/>
            <ac:spMk id="14" creationId="{FC36E6E5-8C75-46D0-B237-77C24918E472}"/>
          </ac:spMkLst>
        </pc:spChg>
      </pc:sldChg>
      <pc:sldChg chg="modSp">
        <pc:chgData name="Timo Järvensivu" userId="917f2803076bb414" providerId="LiveId" clId="{25141B78-2902-44EF-9590-2D85414DAE8A}" dt="2019-11-26T10:58:47.905" v="56" actId="20577"/>
        <pc:sldMkLst>
          <pc:docMk/>
          <pc:sldMk cId="4094629685" sldId="825"/>
        </pc:sldMkLst>
        <pc:spChg chg="mod">
          <ac:chgData name="Timo Järvensivu" userId="917f2803076bb414" providerId="LiveId" clId="{25141B78-2902-44EF-9590-2D85414DAE8A}" dt="2019-11-26T10:58:47.905" v="56" actId="20577"/>
          <ac:spMkLst>
            <pc:docMk/>
            <pc:sldMk cId="4094629685" sldId="825"/>
            <ac:spMk id="3" creationId="{00000000-0000-0000-0000-000000000000}"/>
          </ac:spMkLst>
        </pc:spChg>
      </pc:sldChg>
      <pc:sldChg chg="modSp add">
        <pc:chgData name="Timo Järvensivu" userId="917f2803076bb414" providerId="LiveId" clId="{25141B78-2902-44EF-9590-2D85414DAE8A}" dt="2019-11-26T11:00:03.662" v="182" actId="20577"/>
        <pc:sldMkLst>
          <pc:docMk/>
          <pc:sldMk cId="2699261408" sldId="826"/>
        </pc:sldMkLst>
        <pc:spChg chg="mod">
          <ac:chgData name="Timo Järvensivu" userId="917f2803076bb414" providerId="LiveId" clId="{25141B78-2902-44EF-9590-2D85414DAE8A}" dt="2019-11-26T11:00:03.662" v="182" actId="20577"/>
          <ac:spMkLst>
            <pc:docMk/>
            <pc:sldMk cId="2699261408" sldId="826"/>
            <ac:spMk id="2" creationId="{00000000-0000-0000-0000-000000000000}"/>
          </ac:spMkLst>
        </pc:spChg>
      </pc:sldChg>
      <pc:sldChg chg="modSp add">
        <pc:chgData name="Timo Järvensivu" userId="917f2803076bb414" providerId="LiveId" clId="{25141B78-2902-44EF-9590-2D85414DAE8A}" dt="2019-11-26T11:04:25.426" v="383" actId="20577"/>
        <pc:sldMkLst>
          <pc:docMk/>
          <pc:sldMk cId="1842728823" sldId="827"/>
        </pc:sldMkLst>
        <pc:spChg chg="mod">
          <ac:chgData name="Timo Järvensivu" userId="917f2803076bb414" providerId="LiveId" clId="{25141B78-2902-44EF-9590-2D85414DAE8A}" dt="2019-11-26T11:04:25.426" v="383" actId="20577"/>
          <ac:spMkLst>
            <pc:docMk/>
            <pc:sldMk cId="1842728823" sldId="827"/>
            <ac:spMk id="2" creationId="{00000000-0000-0000-0000-000000000000}"/>
          </ac:spMkLst>
        </pc:spChg>
      </pc:sldChg>
      <pc:sldChg chg="addSp delSp modSp add">
        <pc:chgData name="Timo Järvensivu" userId="917f2803076bb414" providerId="LiveId" clId="{25141B78-2902-44EF-9590-2D85414DAE8A}" dt="2019-11-26T12:18:48.471" v="6610" actId="20577"/>
        <pc:sldMkLst>
          <pc:docMk/>
          <pc:sldMk cId="1129420876" sldId="828"/>
        </pc:sldMkLst>
        <pc:spChg chg="del">
          <ac:chgData name="Timo Järvensivu" userId="917f2803076bb414" providerId="LiveId" clId="{25141B78-2902-44EF-9590-2D85414DAE8A}" dt="2019-11-26T11:03:45.596" v="316"/>
          <ac:spMkLst>
            <pc:docMk/>
            <pc:sldMk cId="1129420876" sldId="828"/>
            <ac:spMk id="2" creationId="{EC4EB57B-9583-4B67-8CAD-444D8EEABD69}"/>
          </ac:spMkLst>
        </pc:spChg>
        <pc:spChg chg="del">
          <ac:chgData name="Timo Järvensivu" userId="917f2803076bb414" providerId="LiveId" clId="{25141B78-2902-44EF-9590-2D85414DAE8A}" dt="2019-11-26T11:03:45.596" v="316"/>
          <ac:spMkLst>
            <pc:docMk/>
            <pc:sldMk cId="1129420876" sldId="828"/>
            <ac:spMk id="3" creationId="{36D5F780-595C-4A1E-A7E7-0BC30C4B7F01}"/>
          </ac:spMkLst>
        </pc:spChg>
        <pc:spChg chg="del">
          <ac:chgData name="Timo Järvensivu" userId="917f2803076bb414" providerId="LiveId" clId="{25141B78-2902-44EF-9590-2D85414DAE8A}" dt="2019-11-26T11:03:45.596" v="316"/>
          <ac:spMkLst>
            <pc:docMk/>
            <pc:sldMk cId="1129420876" sldId="828"/>
            <ac:spMk id="4" creationId="{872C2844-785A-4029-AE5F-743074C08C4A}"/>
          </ac:spMkLst>
        </pc:spChg>
        <pc:spChg chg="del">
          <ac:chgData name="Timo Järvensivu" userId="917f2803076bb414" providerId="LiveId" clId="{25141B78-2902-44EF-9590-2D85414DAE8A}" dt="2019-11-26T11:03:45.596" v="316"/>
          <ac:spMkLst>
            <pc:docMk/>
            <pc:sldMk cId="1129420876" sldId="828"/>
            <ac:spMk id="5" creationId="{D2A05848-9F33-430F-B86D-21FD18B0EA27}"/>
          </ac:spMkLst>
        </pc:spChg>
        <pc:spChg chg="del">
          <ac:chgData name="Timo Järvensivu" userId="917f2803076bb414" providerId="LiveId" clId="{25141B78-2902-44EF-9590-2D85414DAE8A}" dt="2019-11-26T11:03:45.596" v="316"/>
          <ac:spMkLst>
            <pc:docMk/>
            <pc:sldMk cId="1129420876" sldId="828"/>
            <ac:spMk id="6" creationId="{D38FDA5F-8C2E-4FEC-A8CB-F92BA9533037}"/>
          </ac:spMkLst>
        </pc:spChg>
        <pc:spChg chg="add mod">
          <ac:chgData name="Timo Järvensivu" userId="917f2803076bb414" providerId="LiveId" clId="{25141B78-2902-44EF-9590-2D85414DAE8A}" dt="2019-11-26T11:03:50.994" v="347" actId="20577"/>
          <ac:spMkLst>
            <pc:docMk/>
            <pc:sldMk cId="1129420876" sldId="828"/>
            <ac:spMk id="7" creationId="{4826C189-5A78-45A6-B07F-DE786256B56E}"/>
          </ac:spMkLst>
        </pc:spChg>
        <pc:spChg chg="add mod">
          <ac:chgData name="Timo Järvensivu" userId="917f2803076bb414" providerId="LiveId" clId="{25141B78-2902-44EF-9590-2D85414DAE8A}" dt="2019-11-26T12:18:48.471" v="6610" actId="20577"/>
          <ac:spMkLst>
            <pc:docMk/>
            <pc:sldMk cId="1129420876" sldId="828"/>
            <ac:spMk id="8" creationId="{09BB4E43-D3CC-4126-BBB9-5980B73E807D}"/>
          </ac:spMkLst>
        </pc:spChg>
      </pc:sldChg>
      <pc:sldChg chg="addSp delSp modSp add">
        <pc:chgData name="Timo Järvensivu" userId="917f2803076bb414" providerId="LiveId" clId="{25141B78-2902-44EF-9590-2D85414DAE8A}" dt="2019-11-26T12:26:39.382" v="7399" actId="6549"/>
        <pc:sldMkLst>
          <pc:docMk/>
          <pc:sldMk cId="1225779469" sldId="829"/>
        </pc:sldMkLst>
        <pc:spChg chg="mod">
          <ac:chgData name="Timo Järvensivu" userId="917f2803076bb414" providerId="LiveId" clId="{25141B78-2902-44EF-9590-2D85414DAE8A}" dt="2019-11-26T11:16:16.947" v="1872" actId="14100"/>
          <ac:spMkLst>
            <pc:docMk/>
            <pc:sldMk cId="1225779469" sldId="829"/>
            <ac:spMk id="2" creationId="{6078A8AC-20D4-4C75-8302-ECA296804134}"/>
          </ac:spMkLst>
        </pc:spChg>
        <pc:spChg chg="del">
          <ac:chgData name="Timo Järvensivu" userId="917f2803076bb414" providerId="LiveId" clId="{25141B78-2902-44EF-9590-2D85414DAE8A}" dt="2019-11-26T11:08:03.571" v="797" actId="478"/>
          <ac:spMkLst>
            <pc:docMk/>
            <pc:sldMk cId="1225779469" sldId="829"/>
            <ac:spMk id="3" creationId="{D98CDC65-680B-4B7E-8794-9215C565D758}"/>
          </ac:spMkLst>
        </pc:spChg>
        <pc:spChg chg="add mod">
          <ac:chgData name="Timo Järvensivu" userId="917f2803076bb414" providerId="LiveId" clId="{25141B78-2902-44EF-9590-2D85414DAE8A}" dt="2019-11-26T12:26:39.382" v="7399" actId="6549"/>
          <ac:spMkLst>
            <pc:docMk/>
            <pc:sldMk cId="1225779469" sldId="829"/>
            <ac:spMk id="5" creationId="{F8186080-EE24-4709-BF6B-DE290883EAF2}"/>
          </ac:spMkLst>
        </pc:spChg>
      </pc:sldChg>
      <pc:sldChg chg="addSp delSp modSp add">
        <pc:chgData name="Timo Järvensivu" userId="917f2803076bb414" providerId="LiveId" clId="{25141B78-2902-44EF-9590-2D85414DAE8A}" dt="2019-11-26T11:10:44.340" v="1114" actId="478"/>
        <pc:sldMkLst>
          <pc:docMk/>
          <pc:sldMk cId="956163636" sldId="830"/>
        </pc:sldMkLst>
        <pc:spChg chg="add del mod">
          <ac:chgData name="Timo Järvensivu" userId="917f2803076bb414" providerId="LiveId" clId="{25141B78-2902-44EF-9590-2D85414DAE8A}" dt="2019-11-26T11:10:44.340" v="1114" actId="478"/>
          <ac:spMkLst>
            <pc:docMk/>
            <pc:sldMk cId="956163636" sldId="830"/>
            <ac:spMk id="84" creationId="{AE4F509F-3683-47BD-B58E-F37F4203D25E}"/>
          </ac:spMkLst>
        </pc:spChg>
      </pc:sldChg>
      <pc:sldChg chg="modSp add">
        <pc:chgData name="Timo Järvensivu" userId="917f2803076bb414" providerId="LiveId" clId="{25141B78-2902-44EF-9590-2D85414DAE8A}" dt="2019-11-26T12:25:33.060" v="7310" actId="20577"/>
        <pc:sldMkLst>
          <pc:docMk/>
          <pc:sldMk cId="1354062281" sldId="831"/>
        </pc:sldMkLst>
        <pc:spChg chg="mod">
          <ac:chgData name="Timo Järvensivu" userId="917f2803076bb414" providerId="LiveId" clId="{25141B78-2902-44EF-9590-2D85414DAE8A}" dt="2019-11-26T11:16:10.277" v="1865" actId="20577"/>
          <ac:spMkLst>
            <pc:docMk/>
            <pc:sldMk cId="1354062281" sldId="831"/>
            <ac:spMk id="2" creationId="{6078A8AC-20D4-4C75-8302-ECA296804134}"/>
          </ac:spMkLst>
        </pc:spChg>
        <pc:spChg chg="mod">
          <ac:chgData name="Timo Järvensivu" userId="917f2803076bb414" providerId="LiveId" clId="{25141B78-2902-44EF-9590-2D85414DAE8A}" dt="2019-11-26T12:25:33.060" v="7310" actId="20577"/>
          <ac:spMkLst>
            <pc:docMk/>
            <pc:sldMk cId="1354062281" sldId="831"/>
            <ac:spMk id="5" creationId="{F8186080-EE24-4709-BF6B-DE290883EAF2}"/>
          </ac:spMkLst>
        </pc:spChg>
      </pc:sldChg>
      <pc:sldChg chg="add">
        <pc:chgData name="Timo Järvensivu" userId="917f2803076bb414" providerId="LiveId" clId="{25141B78-2902-44EF-9590-2D85414DAE8A}" dt="2019-11-26T11:14:30.140" v="1587"/>
        <pc:sldMkLst>
          <pc:docMk/>
          <pc:sldMk cId="3453383149" sldId="832"/>
        </pc:sldMkLst>
      </pc:sldChg>
      <pc:sldChg chg="modSp add">
        <pc:chgData name="Timo Järvensivu" userId="917f2803076bb414" providerId="LiveId" clId="{25141B78-2902-44EF-9590-2D85414DAE8A}" dt="2019-11-26T12:20:35.807" v="6875" actId="20577"/>
        <pc:sldMkLst>
          <pc:docMk/>
          <pc:sldMk cId="794179696" sldId="833"/>
        </pc:sldMkLst>
        <pc:spChg chg="mod">
          <ac:chgData name="Timo Järvensivu" userId="917f2803076bb414" providerId="LiveId" clId="{25141B78-2902-44EF-9590-2D85414DAE8A}" dt="2019-11-26T11:16:05.713" v="1859" actId="20577"/>
          <ac:spMkLst>
            <pc:docMk/>
            <pc:sldMk cId="794179696" sldId="833"/>
            <ac:spMk id="2" creationId="{6078A8AC-20D4-4C75-8302-ECA296804134}"/>
          </ac:spMkLst>
        </pc:spChg>
        <pc:spChg chg="mod">
          <ac:chgData name="Timo Järvensivu" userId="917f2803076bb414" providerId="LiveId" clId="{25141B78-2902-44EF-9590-2D85414DAE8A}" dt="2019-11-26T12:20:35.807" v="6875" actId="20577"/>
          <ac:spMkLst>
            <pc:docMk/>
            <pc:sldMk cId="794179696" sldId="833"/>
            <ac:spMk id="5" creationId="{F8186080-EE24-4709-BF6B-DE290883EAF2}"/>
          </ac:spMkLst>
        </pc:spChg>
      </pc:sldChg>
      <pc:sldChg chg="modSp add">
        <pc:chgData name="Timo Järvensivu" userId="917f2803076bb414" providerId="LiveId" clId="{25141B78-2902-44EF-9590-2D85414DAE8A}" dt="2019-11-26T12:24:52.654" v="7213" actId="20577"/>
        <pc:sldMkLst>
          <pc:docMk/>
          <pc:sldMk cId="2550268998" sldId="834"/>
        </pc:sldMkLst>
        <pc:spChg chg="mod">
          <ac:chgData name="Timo Järvensivu" userId="917f2803076bb414" providerId="LiveId" clId="{25141B78-2902-44EF-9590-2D85414DAE8A}" dt="2019-11-26T11:18:19.599" v="2230" actId="14100"/>
          <ac:spMkLst>
            <pc:docMk/>
            <pc:sldMk cId="2550268998" sldId="834"/>
            <ac:spMk id="2" creationId="{6078A8AC-20D4-4C75-8302-ECA296804134}"/>
          </ac:spMkLst>
        </pc:spChg>
        <pc:spChg chg="mod">
          <ac:chgData name="Timo Järvensivu" userId="917f2803076bb414" providerId="LiveId" clId="{25141B78-2902-44EF-9590-2D85414DAE8A}" dt="2019-11-26T12:24:52.654" v="7213" actId="20577"/>
          <ac:spMkLst>
            <pc:docMk/>
            <pc:sldMk cId="2550268998" sldId="834"/>
            <ac:spMk id="5" creationId="{F8186080-EE24-4709-BF6B-DE290883EAF2}"/>
          </ac:spMkLst>
        </pc:spChg>
      </pc:sldChg>
      <pc:sldChg chg="addSp delSp modSp add del">
        <pc:chgData name="Timo Järvensivu" userId="917f2803076bb414" providerId="LiveId" clId="{25141B78-2902-44EF-9590-2D85414DAE8A}" dt="2019-11-26T11:44:14.806" v="4139" actId="47"/>
        <pc:sldMkLst>
          <pc:docMk/>
          <pc:sldMk cId="3333307319" sldId="835"/>
        </pc:sldMkLst>
        <pc:spChg chg="mod">
          <ac:chgData name="Timo Järvensivu" userId="917f2803076bb414" providerId="LiveId" clId="{25141B78-2902-44EF-9590-2D85414DAE8A}" dt="2019-11-26T11:24:20.653" v="2667" actId="14100"/>
          <ac:spMkLst>
            <pc:docMk/>
            <pc:sldMk cId="3333307319" sldId="835"/>
            <ac:spMk id="2" creationId="{11246110-809E-4F5A-A388-E162098B55BE}"/>
          </ac:spMkLst>
        </pc:spChg>
        <pc:spChg chg="del">
          <ac:chgData name="Timo Järvensivu" userId="917f2803076bb414" providerId="LiveId" clId="{25141B78-2902-44EF-9590-2D85414DAE8A}" dt="2019-11-26T11:20:03.215" v="2478" actId="478"/>
          <ac:spMkLst>
            <pc:docMk/>
            <pc:sldMk cId="3333307319" sldId="835"/>
            <ac:spMk id="3" creationId="{CDF96E30-9017-4951-86E0-49E7C90A68FC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5" creationId="{8BDEE589-9FF5-4FB7-805E-8BAC3BE008E4}"/>
          </ac:spMkLst>
        </pc:spChg>
        <pc:spChg chg="add mod or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6" creationId="{D85BAB83-AB1B-4709-8DB5-7DAE08CAC943}"/>
          </ac:spMkLst>
        </pc:spChg>
        <pc:spChg chg="add del mod">
          <ac:chgData name="Timo Järvensivu" userId="917f2803076bb414" providerId="LiveId" clId="{25141B78-2902-44EF-9590-2D85414DAE8A}" dt="2019-11-26T11:21:33.884" v="2521" actId="478"/>
          <ac:spMkLst>
            <pc:docMk/>
            <pc:sldMk cId="3333307319" sldId="835"/>
            <ac:spMk id="7" creationId="{486081BB-9284-49A4-978A-17B97573BB55}"/>
          </ac:spMkLst>
        </pc:spChg>
        <pc:spChg chg="add del mod">
          <ac:chgData name="Timo Järvensivu" userId="917f2803076bb414" providerId="LiveId" clId="{25141B78-2902-44EF-9590-2D85414DAE8A}" dt="2019-11-26T11:22:03.618" v="2545" actId="478"/>
          <ac:spMkLst>
            <pc:docMk/>
            <pc:sldMk cId="3333307319" sldId="835"/>
            <ac:spMk id="8" creationId="{6140B65A-026A-48EC-BCF8-10AC7B32AB9A}"/>
          </ac:spMkLst>
        </pc:spChg>
        <pc:spChg chg="add del mod">
          <ac:chgData name="Timo Järvensivu" userId="917f2803076bb414" providerId="LiveId" clId="{25141B78-2902-44EF-9590-2D85414DAE8A}" dt="2019-11-26T11:21:53.635" v="2540" actId="478"/>
          <ac:spMkLst>
            <pc:docMk/>
            <pc:sldMk cId="3333307319" sldId="835"/>
            <ac:spMk id="9" creationId="{B09BD08D-788C-4936-9063-5E6B0C4D790F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0" creationId="{821FA359-6458-4E16-95ED-BE221F292872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1" creationId="{DF7BE86C-93C6-4A88-A82A-E5E906BD6213}"/>
          </ac:spMkLst>
        </pc:spChg>
        <pc:spChg chg="add mod">
          <ac:chgData name="Timo Järvensivu" userId="917f2803076bb414" providerId="LiveId" clId="{25141B78-2902-44EF-9590-2D85414DAE8A}" dt="2019-11-26T11:39:32.364" v="3600" actId="20577"/>
          <ac:spMkLst>
            <pc:docMk/>
            <pc:sldMk cId="3333307319" sldId="835"/>
            <ac:spMk id="12" creationId="{68D14904-A332-4E48-9AB3-8F17D83C8A29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3" creationId="{D44E82F5-34C9-4CE8-9A06-E08F645E42D2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4" creationId="{44674965-8F3B-4EC2-8372-EC6564AF5319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5" creationId="{50798763-BF01-4F54-A4CE-EE58BC8D3B8A}"/>
          </ac:spMkLst>
        </pc:spChg>
        <pc:spChg chg="add del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6" creationId="{44C9D38F-D1BE-4E18-A62F-0E9BF03C710F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7" creationId="{12B582D2-C0CD-4AA1-A4C3-2B5DD48961C0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8" creationId="{3DED2107-6E69-44B7-BFED-5E0D0D9D3BA3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19" creationId="{D90CFE25-8D30-4E23-9E1C-C5AAE3B1CBC2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20" creationId="{DDC7C86A-C94F-4C9F-9A92-9B9CFBDA6A3E}"/>
          </ac:spMkLst>
        </pc:spChg>
        <pc:spChg chg="add mo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21" creationId="{90D1DA72-71E6-4895-8566-8BA053C6EFD4}"/>
          </ac:spMkLst>
        </pc:spChg>
        <pc:spChg chg="add del mod ord">
          <ac:chgData name="Timo Järvensivu" userId="917f2803076bb414" providerId="LiveId" clId="{25141B78-2902-44EF-9590-2D85414DAE8A}" dt="2019-11-26T11:36:55.738" v="3272" actId="1038"/>
          <ac:spMkLst>
            <pc:docMk/>
            <pc:sldMk cId="3333307319" sldId="835"/>
            <ac:spMk id="22" creationId="{B26FC1BD-2998-4C4D-A017-F67456ED1424}"/>
          </ac:spMkLst>
        </pc:spChg>
        <pc:spChg chg="add del mod">
          <ac:chgData name="Timo Järvensivu" userId="917f2803076bb414" providerId="LiveId" clId="{25141B78-2902-44EF-9590-2D85414DAE8A}" dt="2019-11-26T11:34:23.894" v="2907" actId="11529"/>
          <ac:spMkLst>
            <pc:docMk/>
            <pc:sldMk cId="3333307319" sldId="835"/>
            <ac:spMk id="55" creationId="{1F012E79-0E5A-405A-8D96-C903FBDD1B1B}"/>
          </ac:spMkLst>
        </pc:spChg>
        <pc:spChg chg="add mod">
          <ac:chgData name="Timo Järvensivu" userId="917f2803076bb414" providerId="LiveId" clId="{25141B78-2902-44EF-9590-2D85414DAE8A}" dt="2019-11-26T11:40:29.575" v="3743" actId="1036"/>
          <ac:spMkLst>
            <pc:docMk/>
            <pc:sldMk cId="3333307319" sldId="835"/>
            <ac:spMk id="56" creationId="{59D6B7E8-BDAD-403D-9666-0DAAA07E004F}"/>
          </ac:spMkLst>
        </pc:sp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24" creationId="{4562CB25-F7B0-40D6-AEC9-AFDA6961BA4D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25" creationId="{584CE6B1-33F3-4EA9-AEDC-7CF2C72C3096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28" creationId="{B938777B-B280-4193-B0F2-4331CAB990D4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30" creationId="{BD6DC356-35A7-4679-8B54-6630220381B6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32" creationId="{B70A265A-4DA1-44D4-A913-D0DF92BB990F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34" creationId="{D8781F67-3212-4082-A2E6-3503ECFF7CAF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36" creationId="{03ED1515-124D-4B09-917D-EF0CC9765A1E}"/>
          </ac:cxnSpMkLst>
        </pc:cxnChg>
        <pc:cxnChg chg="add del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38" creationId="{3F32E718-05FE-4BE1-9A4F-54B586DC5219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40" creationId="{3CFF933B-D545-4BC8-8D1A-4F928FFD6304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42" creationId="{A779730A-6877-46AB-A150-EAA31516786A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44" creationId="{EFB58E54-25B9-433B-8A84-897668AAD450}"/>
          </ac:cxnSpMkLst>
        </pc:cxnChg>
        <pc:cxnChg chg="add mod">
          <ac:chgData name="Timo Järvensivu" userId="917f2803076bb414" providerId="LiveId" clId="{25141B78-2902-44EF-9590-2D85414DAE8A}" dt="2019-11-26T11:36:55.738" v="3272" actId="1038"/>
          <ac:cxnSpMkLst>
            <pc:docMk/>
            <pc:sldMk cId="3333307319" sldId="835"/>
            <ac:cxnSpMk id="47" creationId="{AE8A2FB9-580D-4939-B064-16B1E82DC79B}"/>
          </ac:cxnSpMkLst>
        </pc:cxnChg>
        <pc:cxnChg chg="add del mod">
          <ac:chgData name="Timo Järvensivu" userId="917f2803076bb414" providerId="LiveId" clId="{25141B78-2902-44EF-9590-2D85414DAE8A}" dt="2019-11-26T11:34:26.878" v="2910" actId="478"/>
          <ac:cxnSpMkLst>
            <pc:docMk/>
            <pc:sldMk cId="3333307319" sldId="835"/>
            <ac:cxnSpMk id="54" creationId="{147C75AC-FA3F-4174-9B13-BE4DA2B5D3C5}"/>
          </ac:cxnSpMkLst>
        </pc:cxnChg>
      </pc:sldChg>
      <pc:sldChg chg="addSp delSp modSp add">
        <pc:chgData name="Timo Järvensivu" userId="917f2803076bb414" providerId="LiveId" clId="{25141B78-2902-44EF-9590-2D85414DAE8A}" dt="2019-11-26T12:22:12.878" v="7041" actId="20577"/>
        <pc:sldMkLst>
          <pc:docMk/>
          <pc:sldMk cId="910118521" sldId="836"/>
        </pc:sldMkLst>
        <pc:spChg chg="add del mod">
          <ac:chgData name="Timo Järvensivu" userId="917f2803076bb414" providerId="LiveId" clId="{25141B78-2902-44EF-9590-2D85414DAE8A}" dt="2019-11-26T11:42:18.374" v="4021" actId="478"/>
          <ac:spMkLst>
            <pc:docMk/>
            <pc:sldMk cId="910118521" sldId="836"/>
            <ac:spMk id="3" creationId="{D1668070-4BE2-4C54-BC76-992903663580}"/>
          </ac:spMkLst>
        </pc:spChg>
        <pc:spChg chg="mod">
          <ac:chgData name="Timo Järvensivu" userId="917f2803076bb414" providerId="LiveId" clId="{25141B78-2902-44EF-9590-2D85414DAE8A}" dt="2019-11-26T12:22:12.878" v="7041" actId="20577"/>
          <ac:spMkLst>
            <pc:docMk/>
            <pc:sldMk cId="910118521" sldId="836"/>
            <ac:spMk id="56" creationId="{59D6B7E8-BDAD-403D-9666-0DAAA07E004F}"/>
          </ac:spMkLst>
        </pc:spChg>
      </pc:sldChg>
      <pc:sldChg chg="addSp delSp modSp add">
        <pc:chgData name="Timo Järvensivu" userId="917f2803076bb414" providerId="LiveId" clId="{25141B78-2902-44EF-9590-2D85414DAE8A}" dt="2019-11-26T12:23:35.411" v="7074" actId="6549"/>
        <pc:sldMkLst>
          <pc:docMk/>
          <pc:sldMk cId="2278617648" sldId="837"/>
        </pc:sldMkLst>
        <pc:spChg chg="mod">
          <ac:chgData name="Timo Järvensivu" userId="917f2803076bb414" providerId="LiveId" clId="{25141B78-2902-44EF-9590-2D85414DAE8A}" dt="2019-11-26T12:23:35.411" v="7074" actId="6549"/>
          <ac:spMkLst>
            <pc:docMk/>
            <pc:sldMk cId="2278617648" sldId="837"/>
            <ac:spMk id="2" creationId="{11246110-809E-4F5A-A388-E162098B55BE}"/>
          </ac:spMkLst>
        </pc:spChg>
        <pc:spChg chg="del mod">
          <ac:chgData name="Timo Järvensivu" userId="917f2803076bb414" providerId="LiveId" clId="{25141B78-2902-44EF-9590-2D85414DAE8A}" dt="2019-11-26T11:56:33.119" v="4803" actId="478"/>
          <ac:spMkLst>
            <pc:docMk/>
            <pc:sldMk cId="2278617648" sldId="837"/>
            <ac:spMk id="4" creationId="{DE0322D8-58F0-49C2-B0AF-AC1C868745EB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5" creationId="{8BDEE589-9FF5-4FB7-805E-8BAC3BE008E4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6" creationId="{D85BAB83-AB1B-4709-8DB5-7DAE08CAC943}"/>
          </ac:spMkLst>
        </pc:spChg>
        <pc:spChg chg="add del mod">
          <ac:chgData name="Timo Järvensivu" userId="917f2803076bb414" providerId="LiveId" clId="{25141B78-2902-44EF-9590-2D85414DAE8A}" dt="2019-11-26T11:46:22.713" v="4350" actId="478"/>
          <ac:spMkLst>
            <pc:docMk/>
            <pc:sldMk cId="2278617648" sldId="837"/>
            <ac:spMk id="7" creationId="{1484992B-1DA7-49C8-BCF1-D3C56F2936CC}"/>
          </ac:spMkLst>
        </pc:spChg>
        <pc:spChg chg="add mod or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8" creationId="{31556718-3EB5-4A3F-871D-9A65D2F340AF}"/>
          </ac:spMkLst>
        </pc:spChg>
        <pc:spChg chg="add del mod">
          <ac:chgData name="Timo Järvensivu" userId="917f2803076bb414" providerId="LiveId" clId="{25141B78-2902-44EF-9590-2D85414DAE8A}" dt="2019-11-26T11:50:39.410" v="4457" actId="478"/>
          <ac:spMkLst>
            <pc:docMk/>
            <pc:sldMk cId="2278617648" sldId="837"/>
            <ac:spMk id="9" creationId="{124825BA-322C-47DF-9545-69D0D8ECE162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0" creationId="{821FA359-6458-4E16-95ED-BE221F292872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1" creationId="{DF7BE86C-93C6-4A88-A82A-E5E906BD6213}"/>
          </ac:spMkLst>
        </pc:spChg>
        <pc:spChg chg="mod">
          <ac:chgData name="Timo Järvensivu" userId="917f2803076bb414" providerId="LiveId" clId="{25141B78-2902-44EF-9590-2D85414DAE8A}" dt="2019-11-26T11:52:38.558" v="4520" actId="1076"/>
          <ac:spMkLst>
            <pc:docMk/>
            <pc:sldMk cId="2278617648" sldId="837"/>
            <ac:spMk id="12" creationId="{68D14904-A332-4E48-9AB3-8F17D83C8A29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3" creationId="{D44E82F5-34C9-4CE8-9A06-E08F645E42D2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4" creationId="{44674965-8F3B-4EC2-8372-EC6564AF5319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5" creationId="{50798763-BF01-4F54-A4CE-EE58BC8D3B8A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6" creationId="{44C9D38F-D1BE-4E18-A62F-0E9BF03C710F}"/>
          </ac:spMkLst>
        </pc:spChg>
        <pc:spChg chg="del mod">
          <ac:chgData name="Timo Järvensivu" userId="917f2803076bb414" providerId="LiveId" clId="{25141B78-2902-44EF-9590-2D85414DAE8A}" dt="2019-11-26T11:52:11.249" v="4514" actId="478"/>
          <ac:spMkLst>
            <pc:docMk/>
            <pc:sldMk cId="2278617648" sldId="837"/>
            <ac:spMk id="17" creationId="{12B582D2-C0CD-4AA1-A4C3-2B5DD48961C0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8" creationId="{3DED2107-6E69-44B7-BFED-5E0D0D9D3BA3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19" creationId="{D90CFE25-8D30-4E23-9E1C-C5AAE3B1CBC2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20" creationId="{DDC7C86A-C94F-4C9F-9A92-9B9CFBDA6A3E}"/>
          </ac:spMkLst>
        </pc:spChg>
        <pc:spChg chg="del mod">
          <ac:chgData name="Timo Järvensivu" userId="917f2803076bb414" providerId="LiveId" clId="{25141B78-2902-44EF-9590-2D85414DAE8A}" dt="2019-11-26T11:52:16.350" v="4515" actId="478"/>
          <ac:spMkLst>
            <pc:docMk/>
            <pc:sldMk cId="2278617648" sldId="837"/>
            <ac:spMk id="21" creationId="{90D1DA72-71E6-4895-8566-8BA053C6EFD4}"/>
          </ac:spMkLst>
        </pc:spChg>
        <pc:spChg chg="mod">
          <ac:chgData name="Timo Järvensivu" userId="917f2803076bb414" providerId="LiveId" clId="{25141B78-2902-44EF-9590-2D85414DAE8A}" dt="2019-11-26T11:45:07.670" v="4253" actId="404"/>
          <ac:spMkLst>
            <pc:docMk/>
            <pc:sldMk cId="2278617648" sldId="837"/>
            <ac:spMk id="22" creationId="{B26FC1BD-2998-4C4D-A017-F67456ED1424}"/>
          </ac:spMkLst>
        </pc:spChg>
        <pc:spChg chg="add mod">
          <ac:chgData name="Timo Järvensivu" userId="917f2803076bb414" providerId="LiveId" clId="{25141B78-2902-44EF-9590-2D85414DAE8A}" dt="2019-11-26T12:22:55.813" v="7062" actId="207"/>
          <ac:spMkLst>
            <pc:docMk/>
            <pc:sldMk cId="2278617648" sldId="837"/>
            <ac:spMk id="23" creationId="{A0AA62A2-6CE3-490A-83B4-78320E6C3213}"/>
          </ac:spMkLst>
        </pc:spChg>
        <pc:spChg chg="add mod or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26" creationId="{E85B95B2-00EF-465F-B124-06F13AFF5795}"/>
          </ac:spMkLst>
        </pc:spChg>
        <pc:spChg chg="add mod or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27" creationId="{2E2F2585-DBC9-4B45-BC18-42ED9801E89A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31" creationId="{C655A3C0-7E4F-47C7-A7DA-1AC6FE5C4936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33" creationId="{DC2BA8E0-0510-466A-A774-D3D1AF786D3B}"/>
          </ac:spMkLst>
        </pc:spChg>
        <pc:spChg chg="add del mod">
          <ac:chgData name="Timo Järvensivu" userId="917f2803076bb414" providerId="LiveId" clId="{25141B78-2902-44EF-9590-2D85414DAE8A}" dt="2019-11-26T11:58:48.508" v="4853" actId="478"/>
          <ac:spMkLst>
            <pc:docMk/>
            <pc:sldMk cId="2278617648" sldId="837"/>
            <ac:spMk id="35" creationId="{BFA9AE21-DA32-47AB-BE16-8559E75E7972}"/>
          </ac:spMkLst>
        </pc:spChg>
        <pc:spChg chg="add mod or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39" creationId="{C66432CD-DD69-438A-87A7-DC537C7446E7}"/>
          </ac:spMkLst>
        </pc:spChg>
        <pc:spChg chg="add mod or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41" creationId="{D3ABDB13-BDD1-4310-A383-A53CDFEC7330}"/>
          </ac:spMkLst>
        </pc:spChg>
        <pc:spChg chg="add mod or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43" creationId="{D92BD0FE-0629-4987-931E-764DEF605AAF}"/>
          </ac:spMkLst>
        </pc:spChg>
        <pc:spChg chg="add del mod">
          <ac:chgData name="Timo Järvensivu" userId="917f2803076bb414" providerId="LiveId" clId="{25141B78-2902-44EF-9590-2D85414DAE8A}" dt="2019-11-26T11:54:45.559" v="4634" actId="478"/>
          <ac:spMkLst>
            <pc:docMk/>
            <pc:sldMk cId="2278617648" sldId="837"/>
            <ac:spMk id="45" creationId="{10E7EA02-E813-4B42-AA97-841D84D0886C}"/>
          </ac:spMkLst>
        </pc:spChg>
        <pc:spChg chg="add del mod">
          <ac:chgData name="Timo Järvensivu" userId="917f2803076bb414" providerId="LiveId" clId="{25141B78-2902-44EF-9590-2D85414DAE8A}" dt="2019-11-26T11:54:41.689" v="4633" actId="478"/>
          <ac:spMkLst>
            <pc:docMk/>
            <pc:sldMk cId="2278617648" sldId="837"/>
            <ac:spMk id="46" creationId="{9D2A4574-FBB1-4AF5-A9C5-0FA97627F16E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48" creationId="{A23FA473-9B1E-4A10-90AB-BEB9C980C95A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49" creationId="{1BB4ACC9-961A-42EB-86DE-9E6109A3CD70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50" creationId="{FCC1B806-741B-4E70-AC38-364441397FDB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51" creationId="{08D637E7-B4BC-48CC-9568-E8F9AA54CB03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52" creationId="{0599E307-5F76-44D1-B911-3085846A5FD9}"/>
          </ac:spMkLst>
        </pc:spChg>
        <pc:spChg chg="add mod">
          <ac:chgData name="Timo Järvensivu" userId="917f2803076bb414" providerId="LiveId" clId="{25141B78-2902-44EF-9590-2D85414DAE8A}" dt="2019-11-26T12:02:14.913" v="5103" actId="1036"/>
          <ac:spMkLst>
            <pc:docMk/>
            <pc:sldMk cId="2278617648" sldId="837"/>
            <ac:spMk id="53" creationId="{FD8AA062-25BF-447D-93CF-61377771A0FC}"/>
          </ac:spMkLst>
        </pc:spChg>
        <pc:spChg chg="add mod">
          <ac:chgData name="Timo Järvensivu" userId="917f2803076bb414" providerId="LiveId" clId="{25141B78-2902-44EF-9590-2D85414DAE8A}" dt="2019-11-26T12:22:55.813" v="7062" actId="207"/>
          <ac:spMkLst>
            <pc:docMk/>
            <pc:sldMk cId="2278617648" sldId="837"/>
            <ac:spMk id="54" creationId="{1F7397D5-86BA-4B89-A5FB-44121E2A9C22}"/>
          </ac:spMkLst>
        </pc:spChg>
        <pc:spChg chg="add del mod">
          <ac:chgData name="Timo Järvensivu" userId="917f2803076bb414" providerId="LiveId" clId="{25141B78-2902-44EF-9590-2D85414DAE8A}" dt="2019-11-26T11:58:50.060" v="4854" actId="478"/>
          <ac:spMkLst>
            <pc:docMk/>
            <pc:sldMk cId="2278617648" sldId="837"/>
            <ac:spMk id="55" creationId="{2667F790-FF3F-4019-BB52-480B8BCE1DC1}"/>
          </ac:spMkLst>
        </pc:spChg>
        <pc:spChg chg="del">
          <ac:chgData name="Timo Järvensivu" userId="917f2803076bb414" providerId="LiveId" clId="{25141B78-2902-44EF-9590-2D85414DAE8A}" dt="2019-11-26T11:44:33.727" v="4187" actId="478"/>
          <ac:spMkLst>
            <pc:docMk/>
            <pc:sldMk cId="2278617648" sldId="837"/>
            <ac:spMk id="56" creationId="{59D6B7E8-BDAD-403D-9666-0DAAA07E004F}"/>
          </ac:spMkLst>
        </pc:spChg>
        <pc:grpChg chg="add mod">
          <ac:chgData name="Timo Järvensivu" userId="917f2803076bb414" providerId="LiveId" clId="{25141B78-2902-44EF-9590-2D85414DAE8A}" dt="2019-11-26T12:02:14.913" v="5103" actId="1036"/>
          <ac:grpSpMkLst>
            <pc:docMk/>
            <pc:sldMk cId="2278617648" sldId="837"/>
            <ac:grpSpMk id="3" creationId="{DCD3D9CD-B2BC-42C6-A014-4B161595A3AC}"/>
          </ac:grpSpMkLst>
        </pc:grp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24" creationId="{4562CB25-F7B0-40D6-AEC9-AFDA6961BA4D}"/>
          </ac:cxnSpMkLst>
        </pc:cxnChg>
        <pc:cxnChg chg="mod">
          <ac:chgData name="Timo Järvensivu" userId="917f2803076bb414" providerId="LiveId" clId="{25141B78-2902-44EF-9590-2D85414DAE8A}" dt="2019-11-26T11:52:40.732" v="4521" actId="1076"/>
          <ac:cxnSpMkLst>
            <pc:docMk/>
            <pc:sldMk cId="2278617648" sldId="837"/>
            <ac:cxnSpMk id="25" creationId="{584CE6B1-33F3-4EA9-AEDC-7CF2C72C3096}"/>
          </ac:cxnSpMkLst>
        </pc:cxnChg>
        <pc:cxnChg chg="del mod">
          <ac:chgData name="Timo Järvensivu" userId="917f2803076bb414" providerId="LiveId" clId="{25141B78-2902-44EF-9590-2D85414DAE8A}" dt="2019-11-26T11:52:11.249" v="4514" actId="478"/>
          <ac:cxnSpMkLst>
            <pc:docMk/>
            <pc:sldMk cId="2278617648" sldId="837"/>
            <ac:cxnSpMk id="28" creationId="{B938777B-B280-4193-B0F2-4331CAB990D4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30" creationId="{BD6DC356-35A7-4679-8B54-6630220381B6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32" creationId="{B70A265A-4DA1-44D4-A913-D0DF92BB990F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34" creationId="{D8781F67-3212-4082-A2E6-3503ECFF7CAF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36" creationId="{03ED1515-124D-4B09-917D-EF0CC9765A1E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38" creationId="{3F32E718-05FE-4BE1-9A4F-54B586DC5219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40" creationId="{3CFF933B-D545-4BC8-8D1A-4F928FFD6304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42" creationId="{A779730A-6877-46AB-A150-EAA31516786A}"/>
          </ac:cxnSpMkLst>
        </pc:cxnChg>
        <pc:cxnChg chg="mod">
          <ac:chgData name="Timo Järvensivu" userId="917f2803076bb414" providerId="LiveId" clId="{25141B78-2902-44EF-9590-2D85414DAE8A}" dt="2019-11-26T11:45:02.821" v="4250" actId="164"/>
          <ac:cxnSpMkLst>
            <pc:docMk/>
            <pc:sldMk cId="2278617648" sldId="837"/>
            <ac:cxnSpMk id="44" creationId="{EFB58E54-25B9-433B-8A84-897668AAD450}"/>
          </ac:cxnSpMkLst>
        </pc:cxnChg>
        <pc:cxnChg chg="del mod">
          <ac:chgData name="Timo Järvensivu" userId="917f2803076bb414" providerId="LiveId" clId="{25141B78-2902-44EF-9590-2D85414DAE8A}" dt="2019-11-26T11:52:16.350" v="4515" actId="478"/>
          <ac:cxnSpMkLst>
            <pc:docMk/>
            <pc:sldMk cId="2278617648" sldId="837"/>
            <ac:cxnSpMk id="47" creationId="{AE8A2FB9-580D-4939-B064-16B1E82DC79B}"/>
          </ac:cxnSpMkLst>
        </pc:cxnChg>
        <pc:cxnChg chg="add mod">
          <ac:chgData name="Timo Järvensivu" userId="917f2803076bb414" providerId="LiveId" clId="{25141B78-2902-44EF-9590-2D85414DAE8A}" dt="2019-11-26T12:23:08.533" v="7064" actId="14100"/>
          <ac:cxnSpMkLst>
            <pc:docMk/>
            <pc:sldMk cId="2278617648" sldId="837"/>
            <ac:cxnSpMk id="57" creationId="{0CF7D6E5-E8E4-487F-BFC6-CDEE3FEAA7C1}"/>
          </ac:cxnSpMkLst>
        </pc:cxnChg>
        <pc:cxnChg chg="add mod">
          <ac:chgData name="Timo Järvensivu" userId="917f2803076bb414" providerId="LiveId" clId="{25141B78-2902-44EF-9590-2D85414DAE8A}" dt="2019-11-26T12:23:16.488" v="7065" actId="14100"/>
          <ac:cxnSpMkLst>
            <pc:docMk/>
            <pc:sldMk cId="2278617648" sldId="837"/>
            <ac:cxnSpMk id="58" creationId="{C35513D4-0EAF-411D-85A2-6B26649A098B}"/>
          </ac:cxnSpMkLst>
        </pc:cxnChg>
        <pc:cxnChg chg="add mod">
          <ac:chgData name="Timo Järvensivu" userId="917f2803076bb414" providerId="LiveId" clId="{25141B78-2902-44EF-9590-2D85414DAE8A}" dt="2019-11-26T12:02:14.913" v="5103" actId="1036"/>
          <ac:cxnSpMkLst>
            <pc:docMk/>
            <pc:sldMk cId="2278617648" sldId="837"/>
            <ac:cxnSpMk id="64" creationId="{ECB213F6-3DF4-4401-BF1B-F53C62ED0E20}"/>
          </ac:cxnSpMkLst>
        </pc:cxnChg>
        <pc:cxnChg chg="add mod">
          <ac:chgData name="Timo Järvensivu" userId="917f2803076bb414" providerId="LiveId" clId="{25141B78-2902-44EF-9590-2D85414DAE8A}" dt="2019-11-26T12:02:14.913" v="5103" actId="1036"/>
          <ac:cxnSpMkLst>
            <pc:docMk/>
            <pc:sldMk cId="2278617648" sldId="837"/>
            <ac:cxnSpMk id="65" creationId="{35081D35-148D-4EFC-A6D8-1A56E87EE428}"/>
          </ac:cxnSpMkLst>
        </pc:cxnChg>
        <pc:cxnChg chg="add mod">
          <ac:chgData name="Timo Järvensivu" userId="917f2803076bb414" providerId="LiveId" clId="{25141B78-2902-44EF-9590-2D85414DAE8A}" dt="2019-11-26T12:02:14.913" v="5103" actId="1036"/>
          <ac:cxnSpMkLst>
            <pc:docMk/>
            <pc:sldMk cId="2278617648" sldId="837"/>
            <ac:cxnSpMk id="67" creationId="{FF7F2E90-E3D7-4F56-B57F-36D16C8FF021}"/>
          </ac:cxnSpMkLst>
        </pc:cxnChg>
        <pc:cxnChg chg="add mod">
          <ac:chgData name="Timo Järvensivu" userId="917f2803076bb414" providerId="LiveId" clId="{25141B78-2902-44EF-9590-2D85414DAE8A}" dt="2019-11-26T12:02:14.913" v="5103" actId="1036"/>
          <ac:cxnSpMkLst>
            <pc:docMk/>
            <pc:sldMk cId="2278617648" sldId="837"/>
            <ac:cxnSpMk id="69" creationId="{AFC860DE-138B-4957-BD30-AC7F15C4CC4C}"/>
          </ac:cxnSpMkLst>
        </pc:cxnChg>
        <pc:cxnChg chg="add mod">
          <ac:chgData name="Timo Järvensivu" userId="917f2803076bb414" providerId="LiveId" clId="{25141B78-2902-44EF-9590-2D85414DAE8A}" dt="2019-11-26T12:02:14.913" v="5103" actId="1036"/>
          <ac:cxnSpMkLst>
            <pc:docMk/>
            <pc:sldMk cId="2278617648" sldId="837"/>
            <ac:cxnSpMk id="70" creationId="{384F4DF0-6336-4B33-9B9D-54042E74F388}"/>
          </ac:cxnSpMkLst>
        </pc:cxnChg>
        <pc:cxnChg chg="add mod">
          <ac:chgData name="Timo Järvensivu" userId="917f2803076bb414" providerId="LiveId" clId="{25141B78-2902-44EF-9590-2D85414DAE8A}" dt="2019-11-26T12:02:14.913" v="5103" actId="1036"/>
          <ac:cxnSpMkLst>
            <pc:docMk/>
            <pc:sldMk cId="2278617648" sldId="837"/>
            <ac:cxnSpMk id="71" creationId="{0EB59F6F-F8D6-4BA1-809A-1B0C2B0D39C4}"/>
          </ac:cxnSpMkLst>
        </pc:cxnChg>
      </pc:sldChg>
      <pc:sldChg chg="modSp add">
        <pc:chgData name="Timo Järvensivu" userId="917f2803076bb414" providerId="LiveId" clId="{25141B78-2902-44EF-9590-2D85414DAE8A}" dt="2019-11-26T12:24:16.103" v="7187" actId="20577"/>
        <pc:sldMkLst>
          <pc:docMk/>
          <pc:sldMk cId="1671892796" sldId="838"/>
        </pc:sldMkLst>
        <pc:spChg chg="mod">
          <ac:chgData name="Timo Järvensivu" userId="917f2803076bb414" providerId="LiveId" clId="{25141B78-2902-44EF-9590-2D85414DAE8A}" dt="2019-11-26T12:02:57.391" v="5108" actId="20577"/>
          <ac:spMkLst>
            <pc:docMk/>
            <pc:sldMk cId="1671892796" sldId="838"/>
            <ac:spMk id="2" creationId="{6078A8AC-20D4-4C75-8302-ECA296804134}"/>
          </ac:spMkLst>
        </pc:spChg>
        <pc:spChg chg="mod">
          <ac:chgData name="Timo Järvensivu" userId="917f2803076bb414" providerId="LiveId" clId="{25141B78-2902-44EF-9590-2D85414DAE8A}" dt="2019-11-26T12:24:16.103" v="7187" actId="20577"/>
          <ac:spMkLst>
            <pc:docMk/>
            <pc:sldMk cId="1671892796" sldId="838"/>
            <ac:spMk id="5" creationId="{F8186080-EE24-4709-BF6B-DE290883EAF2}"/>
          </ac:spMkLst>
        </pc:spChg>
      </pc:sldChg>
      <pc:sldChg chg="addSp delSp modSp add">
        <pc:chgData name="Timo Järvensivu" userId="917f2803076bb414" providerId="LiveId" clId="{25141B78-2902-44EF-9590-2D85414DAE8A}" dt="2019-11-26T12:15:02.370" v="6541" actId="478"/>
        <pc:sldMkLst>
          <pc:docMk/>
          <pc:sldMk cId="3261031788" sldId="839"/>
        </pc:sldMkLst>
        <pc:spChg chg="mod">
          <ac:chgData name="Timo Järvensivu" userId="917f2803076bb414" providerId="LiveId" clId="{25141B78-2902-44EF-9590-2D85414DAE8A}" dt="2019-11-26T12:04:03.433" v="5407" actId="20577"/>
          <ac:spMkLst>
            <pc:docMk/>
            <pc:sldMk cId="3261031788" sldId="839"/>
            <ac:spMk id="2" creationId="{E19DC4F6-81C8-43E9-9171-7092490C6974}"/>
          </ac:spMkLst>
        </pc:spChg>
        <pc:spChg chg="del">
          <ac:chgData name="Timo Järvensivu" userId="917f2803076bb414" providerId="LiveId" clId="{25141B78-2902-44EF-9590-2D85414DAE8A}" dt="2019-11-26T12:04:12.133" v="5408" actId="478"/>
          <ac:spMkLst>
            <pc:docMk/>
            <pc:sldMk cId="3261031788" sldId="839"/>
            <ac:spMk id="3" creationId="{13489CC5-3DBE-428B-8FE2-949F2EC70C79}"/>
          </ac:spMkLst>
        </pc:spChg>
        <pc:spChg chg="del mod">
          <ac:chgData name="Timo Järvensivu" userId="917f2803076bb414" providerId="LiveId" clId="{25141B78-2902-44EF-9590-2D85414DAE8A}" dt="2019-11-26T12:15:02.370" v="6541" actId="478"/>
          <ac:spMkLst>
            <pc:docMk/>
            <pc:sldMk cId="3261031788" sldId="839"/>
            <ac:spMk id="4" creationId="{68B19FB0-3D65-458F-B7E7-0AB124516537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7" creationId="{53C19025-C622-442D-B29B-E4D3DDF49C18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8" creationId="{5F1121F3-79D8-4094-97FD-3AB4DE530F6E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9" creationId="{171BE1D3-A998-4E79-BB28-8F3B94AF9A7E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0" creationId="{FA1D4B13-3EF4-4170-A92A-D1DEAA3478A8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1" creationId="{1A218AB9-658A-44B8-A468-415F78F904D0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2" creationId="{18BB3D77-5E76-42CC-8984-28252221704B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3" creationId="{D589467B-CF85-478E-954E-1F2CBC5B2810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4" creationId="{CC4EC807-7BA6-492A-9B21-198BCA16A874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5" creationId="{9D6DA15E-081E-4D86-A27F-0B9632FD9273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6" creationId="{C64DF3BB-47DC-48D1-BC6F-B2A33487B72B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7" creationId="{9B03D45E-0E01-42D0-805E-FEDB9653AC6D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8" creationId="{4FAE8C24-5CA1-49DD-9CDB-04C13F7F5B60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19" creationId="{F9F3CA33-2C09-4CE0-9CA6-879A776A9847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20" creationId="{881C7C90-036B-419E-B6EF-112C75847CD8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21" creationId="{4613E9A3-F891-43F5-A7B7-A45C4F3F02BF}"/>
          </ac:spMkLst>
        </pc:spChg>
        <pc:spChg chg="add mod">
          <ac:chgData name="Timo Järvensivu" userId="917f2803076bb414" providerId="LiveId" clId="{25141B78-2902-44EF-9590-2D85414DAE8A}" dt="2019-11-26T12:06:22.325" v="5471" actId="404"/>
          <ac:spMkLst>
            <pc:docMk/>
            <pc:sldMk cId="3261031788" sldId="839"/>
            <ac:spMk id="34" creationId="{E4C1B8D0-8E0A-4DAC-8AD8-EFC0A4DCF866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36" creationId="{E4CF4149-ECE9-491C-B708-FD67C845FA15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37" creationId="{241BF516-3B8D-445E-ABF7-49616B01A755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38" creationId="{F867A3AB-ED98-4854-8A4C-65D1C5DAEB53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39" creationId="{8C2B3FD5-618D-4536-A2A3-78F5FED40BAA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40" creationId="{FE693EFA-8C34-4165-895C-2103761155AA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41" creationId="{AB7DADC6-2C47-4A1B-B1A1-38ADF096ED7F}"/>
          </ac:spMkLst>
        </pc:spChg>
        <pc:spChg chg="add mod">
          <ac:chgData name="Timo Järvensivu" userId="917f2803076bb414" providerId="LiveId" clId="{25141B78-2902-44EF-9590-2D85414DAE8A}" dt="2019-11-26T12:07:28.720" v="5544" actId="403"/>
          <ac:spMkLst>
            <pc:docMk/>
            <pc:sldMk cId="3261031788" sldId="839"/>
            <ac:spMk id="42" creationId="{1BECD988-3113-4D76-9BDD-E4F0832ABC5F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44" creationId="{FA4B9A00-D0D0-484A-9B3A-E2DE8AF8F0AA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45" creationId="{310E561B-495A-4864-B134-DE7EFD9FAA07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46" creationId="{A6989F3C-671E-4941-AF01-EE517A4E143D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47" creationId="{9B687B56-49C9-4A14-ACD0-3F83B9BAD872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48" creationId="{F5F906D6-8006-4A73-8948-838421627EF3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49" creationId="{6220965A-B224-4F05-A8EB-0513E3E2EA0D}"/>
          </ac:spMkLst>
        </pc:spChg>
        <pc:spChg chg="add mod">
          <ac:chgData name="Timo Järvensivu" userId="917f2803076bb414" providerId="LiveId" clId="{25141B78-2902-44EF-9590-2D85414DAE8A}" dt="2019-11-26T12:08:09.587" v="5557" actId="404"/>
          <ac:spMkLst>
            <pc:docMk/>
            <pc:sldMk cId="3261031788" sldId="839"/>
            <ac:spMk id="50" creationId="{21883375-6174-4EA9-88A3-423653DC5A1D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1" creationId="{A9779230-198E-42BE-9899-9AF1AB0C05C3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2" creationId="{888A41EA-EA89-4A44-898D-DD5F32D51B7A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3" creationId="{82CDF7C6-7276-441A-B19C-0CE8FA7047C6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4" creationId="{E3647722-6448-461D-95F2-E222CDE97783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5" creationId="{24BE6371-172D-4840-BF65-FA5B70338EFA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6" creationId="{32D65FB5-B9BF-44BE-9B29-BD8538A8B809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7" creationId="{B25F53B2-CBCE-46E6-9EA9-596573217B1A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8" creationId="{582B7262-D78F-40FF-A758-E7B644DE9D1F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49" creationId="{D9914E93-3F81-4A9E-80F2-F10E7D317AC6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50" creationId="{4A290AEA-A58A-4389-9858-122B961D48D2}"/>
          </ac:spMkLst>
        </pc:spChg>
        <pc:spChg chg="add mod">
          <ac:chgData name="Timo Järvensivu" userId="917f2803076bb414" providerId="LiveId" clId="{25141B78-2902-44EF-9590-2D85414DAE8A}" dt="2019-11-26T12:14:57.288" v="6540" actId="1036"/>
          <ac:spMkLst>
            <pc:docMk/>
            <pc:sldMk cId="3261031788" sldId="839"/>
            <ac:spMk id="151" creationId="{0583370C-5413-4AB9-BAC4-72DB8D8C91C3}"/>
          </ac:spMkLst>
        </pc:s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35" creationId="{1BEF7B14-99B9-4471-ACB4-A28658C5D25B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43" creationId="{12BADDFF-488A-4072-B701-4C7FB4069644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51" creationId="{DA97211D-FF32-459A-BCA7-23DDEFE9D281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52" creationId="{F69C3DEA-687A-41EB-9F70-780B437FF5CC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80" creationId="{66673AD5-49D8-4706-9FB6-0D0651D0D211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88" creationId="{CC49A09E-C637-48F7-8AED-B10DCAE86A7C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96" creationId="{06844C68-3D0C-4CD1-BF68-1B0A967BC942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124" creationId="{50106CE4-03D2-4D87-9DF5-32F2E1E5717F}"/>
          </ac:grpSpMkLst>
        </pc:grpChg>
        <pc:grpChg chg="add mod">
          <ac:chgData name="Timo Järvensivu" userId="917f2803076bb414" providerId="LiveId" clId="{25141B78-2902-44EF-9590-2D85414DAE8A}" dt="2019-11-26T12:14:57.288" v="6540" actId="1036"/>
          <ac:grpSpMkLst>
            <pc:docMk/>
            <pc:sldMk cId="3261031788" sldId="839"/>
            <ac:grpSpMk id="132" creationId="{2F2DAAE0-3704-4E08-8E36-B979D60679C2}"/>
          </ac:grpSpMkLst>
        </pc:grpChg>
        <pc:cxnChg chg="add mod">
          <ac:chgData name="Timo Järvensivu" userId="917f2803076bb414" providerId="LiveId" clId="{25141B78-2902-44EF-9590-2D85414DAE8A}" dt="2019-11-26T12:14:57.288" v="6540" actId="1036"/>
          <ac:cxnSpMkLst>
            <pc:docMk/>
            <pc:sldMk cId="3261031788" sldId="839"/>
            <ac:cxnSpMk id="6" creationId="{88F24641-EE4C-4CA2-86DE-3D6E1489F7E3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2" creationId="{3454582C-03F6-4385-9351-F71EAE9C8EB4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3" creationId="{9F7E8E77-7556-43D5-BDBD-CEB253C9C38A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4" creationId="{93BFE7AA-F999-4AAC-9CED-3B63C2895F0A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5" creationId="{752C7E9E-7855-4ED4-AE3B-B7E0ABE3A456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6" creationId="{AD00C1FA-F110-4CFE-8624-11BF3B3EED4F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7" creationId="{B5B4E3E6-7806-49A1-B2B5-E820781A823A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8" creationId="{4C44B5A8-8314-4035-A08E-D03786441ED4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29" creationId="{0AE14011-7BDC-465F-9E58-5BD7D56145FF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30" creationId="{D97DC17D-8FDA-483C-B301-4DB9BC216467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31" creationId="{5EAD5A33-3637-41AD-B6B8-F7103C53844D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32" creationId="{F49C32A2-EC6D-45B4-B836-21C81D8C80A7}"/>
          </ac:cxnSpMkLst>
        </pc:cxnChg>
        <pc:cxnChg chg="add mod">
          <ac:chgData name="Timo Järvensivu" userId="917f2803076bb414" providerId="LiveId" clId="{25141B78-2902-44EF-9590-2D85414DAE8A}" dt="2019-11-26T12:06:14.067" v="5463" actId="164"/>
          <ac:cxnSpMkLst>
            <pc:docMk/>
            <pc:sldMk cId="3261031788" sldId="839"/>
            <ac:cxnSpMk id="33" creationId="{B53F1552-A3B2-4024-9777-856D23878369}"/>
          </ac:cxnSpMkLst>
        </pc:cxnChg>
      </pc:sldChg>
      <pc:sldChg chg="modSp add ord">
        <pc:chgData name="Timo Järvensivu" userId="917f2803076bb414" providerId="LiveId" clId="{25141B78-2902-44EF-9590-2D85414DAE8A}" dt="2019-11-26T12:24:32.473" v="7192" actId="6549"/>
        <pc:sldMkLst>
          <pc:docMk/>
          <pc:sldMk cId="1763546786" sldId="840"/>
        </pc:sldMkLst>
        <pc:spChg chg="mod">
          <ac:chgData name="Timo Järvensivu" userId="917f2803076bb414" providerId="LiveId" clId="{25141B78-2902-44EF-9590-2D85414DAE8A}" dt="2019-11-26T12:13:31.211" v="6340"/>
          <ac:spMkLst>
            <pc:docMk/>
            <pc:sldMk cId="1763546786" sldId="840"/>
            <ac:spMk id="2" creationId="{6078A8AC-20D4-4C75-8302-ECA296804134}"/>
          </ac:spMkLst>
        </pc:spChg>
        <pc:spChg chg="mod">
          <ac:chgData name="Timo Järvensivu" userId="917f2803076bb414" providerId="LiveId" clId="{25141B78-2902-44EF-9590-2D85414DAE8A}" dt="2019-11-26T12:24:32.473" v="7192" actId="6549"/>
          <ac:spMkLst>
            <pc:docMk/>
            <pc:sldMk cId="1763546786" sldId="840"/>
            <ac:spMk id="5" creationId="{F8186080-EE24-4709-BF6B-DE290883EAF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D0964-1156-4AA9-B066-6089D5B10CB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D4CDFD5-2B98-4E47-8641-236E9C3BE623}">
      <dgm:prSet phldrT="[Teksti]" custT="1"/>
      <dgm:spPr/>
      <dgm:t>
        <a:bodyPr/>
        <a:lstStyle/>
        <a:p>
          <a:r>
            <a:rPr lang="fi-FI" sz="1200" dirty="0"/>
            <a:t>Kokonaisuutta ymmärtävä ja kehittävä verkostotyö (TP4)</a:t>
          </a:r>
        </a:p>
      </dgm:t>
    </dgm:pt>
    <dgm:pt modelId="{4291336B-3A60-4305-8D47-0F98C3B39B96}" type="parTrans" cxnId="{DCDAF955-419E-4EF8-BE5D-B9E8BAF73FAA}">
      <dgm:prSet/>
      <dgm:spPr/>
      <dgm:t>
        <a:bodyPr/>
        <a:lstStyle/>
        <a:p>
          <a:endParaRPr lang="fi-FI" sz="1800"/>
        </a:p>
      </dgm:t>
    </dgm:pt>
    <dgm:pt modelId="{A2DD7404-1163-407B-B1EC-3025B167EB06}" type="sibTrans" cxnId="{DCDAF955-419E-4EF8-BE5D-B9E8BAF73FAA}">
      <dgm:prSet/>
      <dgm:spPr/>
      <dgm:t>
        <a:bodyPr/>
        <a:lstStyle/>
        <a:p>
          <a:endParaRPr lang="fi-FI" sz="1800"/>
        </a:p>
      </dgm:t>
    </dgm:pt>
    <dgm:pt modelId="{17C47517-37E7-4FA4-8417-20D70F8E3069}">
      <dgm:prSet phldrT="[Teksti]" custT="1"/>
      <dgm:spPr/>
      <dgm:t>
        <a:bodyPr/>
        <a:lstStyle/>
        <a:p>
          <a:r>
            <a:rPr lang="fi-FI" sz="1200" dirty="0"/>
            <a:t>Kokonaisuudesta viestiminen</a:t>
          </a:r>
        </a:p>
      </dgm:t>
    </dgm:pt>
    <dgm:pt modelId="{80BE568B-B239-4623-9146-388AEF0092BC}" type="parTrans" cxnId="{59340383-E89F-4596-8EF6-39FDB8D47930}">
      <dgm:prSet/>
      <dgm:spPr/>
      <dgm:t>
        <a:bodyPr/>
        <a:lstStyle/>
        <a:p>
          <a:endParaRPr lang="fi-FI" sz="1800"/>
        </a:p>
      </dgm:t>
    </dgm:pt>
    <dgm:pt modelId="{02413E70-0F0E-464A-8049-CAB2BD55DE1E}" type="sibTrans" cxnId="{59340383-E89F-4596-8EF6-39FDB8D47930}">
      <dgm:prSet/>
      <dgm:spPr/>
      <dgm:t>
        <a:bodyPr/>
        <a:lstStyle/>
        <a:p>
          <a:endParaRPr lang="fi-FI" sz="1800"/>
        </a:p>
      </dgm:t>
    </dgm:pt>
    <dgm:pt modelId="{627729C8-8865-486F-9DFA-C6BF498F26D1}">
      <dgm:prSet phldrT="[Teksti]" custT="1"/>
      <dgm:spPr/>
      <dgm:t>
        <a:bodyPr/>
        <a:lstStyle/>
        <a:p>
          <a:r>
            <a:rPr lang="fi-FI" sz="1200" dirty="0"/>
            <a:t>Poliittinen ja hallinnollinen päätöksenteko</a:t>
          </a:r>
        </a:p>
      </dgm:t>
    </dgm:pt>
    <dgm:pt modelId="{2DFE4762-5BE5-4834-95A9-A2C92E536029}" type="parTrans" cxnId="{1F6B956B-20DE-4249-940A-0C0507A9ECA9}">
      <dgm:prSet/>
      <dgm:spPr/>
      <dgm:t>
        <a:bodyPr/>
        <a:lstStyle/>
        <a:p>
          <a:endParaRPr lang="fi-FI" sz="1400"/>
        </a:p>
      </dgm:t>
    </dgm:pt>
    <dgm:pt modelId="{D2E2A31F-2451-40D2-8767-297B6B1C0609}" type="sibTrans" cxnId="{1F6B956B-20DE-4249-940A-0C0507A9ECA9}">
      <dgm:prSet/>
      <dgm:spPr/>
      <dgm:t>
        <a:bodyPr/>
        <a:lstStyle/>
        <a:p>
          <a:endParaRPr lang="fi-FI" sz="1400"/>
        </a:p>
      </dgm:t>
    </dgm:pt>
    <dgm:pt modelId="{15AB44C1-0FC1-4FC8-BCE3-D9CF361166A6}" type="pres">
      <dgm:prSet presAssocID="{883D0964-1156-4AA9-B066-6089D5B10CB4}" presName="compositeShape" presStyleCnt="0">
        <dgm:presLayoutVars>
          <dgm:chMax val="7"/>
          <dgm:dir/>
          <dgm:resizeHandles val="exact"/>
        </dgm:presLayoutVars>
      </dgm:prSet>
      <dgm:spPr/>
    </dgm:pt>
    <dgm:pt modelId="{D3990FBC-393C-4C97-99B3-BFA89E840FEA}" type="pres">
      <dgm:prSet presAssocID="{883D0964-1156-4AA9-B066-6089D5B10CB4}" presName="wedge1" presStyleLbl="node1" presStyleIdx="0" presStyleCnt="3"/>
      <dgm:spPr/>
    </dgm:pt>
    <dgm:pt modelId="{AC2463C9-3EAF-4EB0-8EE1-DDDA5A8455AC}" type="pres">
      <dgm:prSet presAssocID="{883D0964-1156-4AA9-B066-6089D5B10CB4}" presName="dummy1a" presStyleCnt="0"/>
      <dgm:spPr/>
    </dgm:pt>
    <dgm:pt modelId="{6A8E5067-8588-43FB-B9D5-E2A7A121F862}" type="pres">
      <dgm:prSet presAssocID="{883D0964-1156-4AA9-B066-6089D5B10CB4}" presName="dummy1b" presStyleCnt="0"/>
      <dgm:spPr/>
    </dgm:pt>
    <dgm:pt modelId="{45E60B6B-7A12-4815-98F5-B7E4368DA041}" type="pres">
      <dgm:prSet presAssocID="{883D0964-1156-4AA9-B066-6089D5B10C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064CAC2-2A05-4772-80B1-83928156A5F2}" type="pres">
      <dgm:prSet presAssocID="{883D0964-1156-4AA9-B066-6089D5B10CB4}" presName="wedge2" presStyleLbl="node1" presStyleIdx="1" presStyleCnt="3"/>
      <dgm:spPr/>
    </dgm:pt>
    <dgm:pt modelId="{F7D1CD62-FCE4-4058-9CE3-1F721D3DE613}" type="pres">
      <dgm:prSet presAssocID="{883D0964-1156-4AA9-B066-6089D5B10CB4}" presName="dummy2a" presStyleCnt="0"/>
      <dgm:spPr/>
    </dgm:pt>
    <dgm:pt modelId="{DE4467A8-930A-4767-A2A6-BDF60C57BE57}" type="pres">
      <dgm:prSet presAssocID="{883D0964-1156-4AA9-B066-6089D5B10CB4}" presName="dummy2b" presStyleCnt="0"/>
      <dgm:spPr/>
    </dgm:pt>
    <dgm:pt modelId="{967AA07E-5BDB-4DF3-BE26-0EE8B3749807}" type="pres">
      <dgm:prSet presAssocID="{883D0964-1156-4AA9-B066-6089D5B10C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BB90319-C665-4587-A464-53233CEE7034}" type="pres">
      <dgm:prSet presAssocID="{883D0964-1156-4AA9-B066-6089D5B10CB4}" presName="wedge3" presStyleLbl="node1" presStyleIdx="2" presStyleCnt="3"/>
      <dgm:spPr/>
    </dgm:pt>
    <dgm:pt modelId="{53BE97FB-738A-47C6-9C59-79838F1D852A}" type="pres">
      <dgm:prSet presAssocID="{883D0964-1156-4AA9-B066-6089D5B10CB4}" presName="dummy3a" presStyleCnt="0"/>
      <dgm:spPr/>
    </dgm:pt>
    <dgm:pt modelId="{5A1A8BDC-07F9-44DC-83B1-44DD92B2DC8F}" type="pres">
      <dgm:prSet presAssocID="{883D0964-1156-4AA9-B066-6089D5B10CB4}" presName="dummy3b" presStyleCnt="0"/>
      <dgm:spPr/>
    </dgm:pt>
    <dgm:pt modelId="{D9A7D0F1-AC12-487B-B11D-2ACFB9ECAA64}" type="pres">
      <dgm:prSet presAssocID="{883D0964-1156-4AA9-B066-6089D5B10C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006E2B7-68FD-427C-81E2-8820A3DD794E}" type="pres">
      <dgm:prSet presAssocID="{A2DD7404-1163-407B-B1EC-3025B167EB06}" presName="arrowWedge1" presStyleLbl="fgSibTrans2D1" presStyleIdx="0" presStyleCnt="3"/>
      <dgm:spPr/>
    </dgm:pt>
    <dgm:pt modelId="{A45C9EF4-EC2F-46ED-845A-BE18A605E8E9}" type="pres">
      <dgm:prSet presAssocID="{02413E70-0F0E-464A-8049-CAB2BD55DE1E}" presName="arrowWedge2" presStyleLbl="fgSibTrans2D1" presStyleIdx="1" presStyleCnt="3"/>
      <dgm:spPr/>
    </dgm:pt>
    <dgm:pt modelId="{3B1B5C9B-FF53-4C3A-91FB-2B717D5F2619}" type="pres">
      <dgm:prSet presAssocID="{D2E2A31F-2451-40D2-8767-297B6B1C0609}" presName="arrowWedge3" presStyleLbl="fgSibTrans2D1" presStyleIdx="2" presStyleCnt="3"/>
      <dgm:spPr/>
    </dgm:pt>
  </dgm:ptLst>
  <dgm:cxnLst>
    <dgm:cxn modelId="{D577A965-C1F0-4686-9F4E-0FBE4447B184}" type="presOf" srcId="{BD4CDFD5-2B98-4E47-8641-236E9C3BE623}" destId="{45E60B6B-7A12-4815-98F5-B7E4368DA041}" srcOrd="1" destOrd="0" presId="urn:microsoft.com/office/officeart/2005/8/layout/cycle8"/>
    <dgm:cxn modelId="{1F6B956B-20DE-4249-940A-0C0507A9ECA9}" srcId="{883D0964-1156-4AA9-B066-6089D5B10CB4}" destId="{627729C8-8865-486F-9DFA-C6BF498F26D1}" srcOrd="2" destOrd="0" parTransId="{2DFE4762-5BE5-4834-95A9-A2C92E536029}" sibTransId="{D2E2A31F-2451-40D2-8767-297B6B1C0609}"/>
    <dgm:cxn modelId="{C5CDFA52-2FBC-458C-88EC-0F3E90B12633}" type="presOf" srcId="{883D0964-1156-4AA9-B066-6089D5B10CB4}" destId="{15AB44C1-0FC1-4FC8-BCE3-D9CF361166A6}" srcOrd="0" destOrd="0" presId="urn:microsoft.com/office/officeart/2005/8/layout/cycle8"/>
    <dgm:cxn modelId="{DCDAF955-419E-4EF8-BE5D-B9E8BAF73FAA}" srcId="{883D0964-1156-4AA9-B066-6089D5B10CB4}" destId="{BD4CDFD5-2B98-4E47-8641-236E9C3BE623}" srcOrd="0" destOrd="0" parTransId="{4291336B-3A60-4305-8D47-0F98C3B39B96}" sibTransId="{A2DD7404-1163-407B-B1EC-3025B167EB06}"/>
    <dgm:cxn modelId="{221C9A58-47BC-47B6-8F8F-A21D02C4D0F4}" type="presOf" srcId="{627729C8-8865-486F-9DFA-C6BF498F26D1}" destId="{D9A7D0F1-AC12-487B-B11D-2ACFB9ECAA64}" srcOrd="1" destOrd="0" presId="urn:microsoft.com/office/officeart/2005/8/layout/cycle8"/>
    <dgm:cxn modelId="{59340383-E89F-4596-8EF6-39FDB8D47930}" srcId="{883D0964-1156-4AA9-B066-6089D5B10CB4}" destId="{17C47517-37E7-4FA4-8417-20D70F8E3069}" srcOrd="1" destOrd="0" parTransId="{80BE568B-B239-4623-9146-388AEF0092BC}" sibTransId="{02413E70-0F0E-464A-8049-CAB2BD55DE1E}"/>
    <dgm:cxn modelId="{E336FF8A-722C-42D6-B9B1-9B5E8B0CAA18}" type="presOf" srcId="{627729C8-8865-486F-9DFA-C6BF498F26D1}" destId="{1BB90319-C665-4587-A464-53233CEE7034}" srcOrd="0" destOrd="0" presId="urn:microsoft.com/office/officeart/2005/8/layout/cycle8"/>
    <dgm:cxn modelId="{96BAE894-9D6F-45D9-9650-179B87C2C959}" type="presOf" srcId="{BD4CDFD5-2B98-4E47-8641-236E9C3BE623}" destId="{D3990FBC-393C-4C97-99B3-BFA89E840FEA}" srcOrd="0" destOrd="0" presId="urn:microsoft.com/office/officeart/2005/8/layout/cycle8"/>
    <dgm:cxn modelId="{5BFA059C-419E-4386-814D-89245DE348BB}" type="presOf" srcId="{17C47517-37E7-4FA4-8417-20D70F8E3069}" destId="{9064CAC2-2A05-4772-80B1-83928156A5F2}" srcOrd="0" destOrd="0" presId="urn:microsoft.com/office/officeart/2005/8/layout/cycle8"/>
    <dgm:cxn modelId="{9E99CBD4-C845-4267-8440-60498218720D}" type="presOf" srcId="{17C47517-37E7-4FA4-8417-20D70F8E3069}" destId="{967AA07E-5BDB-4DF3-BE26-0EE8B3749807}" srcOrd="1" destOrd="0" presId="urn:microsoft.com/office/officeart/2005/8/layout/cycle8"/>
    <dgm:cxn modelId="{7C250A5A-1178-4444-92DB-CD99745B5A85}" type="presParOf" srcId="{15AB44C1-0FC1-4FC8-BCE3-D9CF361166A6}" destId="{D3990FBC-393C-4C97-99B3-BFA89E840FEA}" srcOrd="0" destOrd="0" presId="urn:microsoft.com/office/officeart/2005/8/layout/cycle8"/>
    <dgm:cxn modelId="{4B446030-F9AF-4713-BDCA-F39A5AD113B0}" type="presParOf" srcId="{15AB44C1-0FC1-4FC8-BCE3-D9CF361166A6}" destId="{AC2463C9-3EAF-4EB0-8EE1-DDDA5A8455AC}" srcOrd="1" destOrd="0" presId="urn:microsoft.com/office/officeart/2005/8/layout/cycle8"/>
    <dgm:cxn modelId="{FF4A78A9-60C5-42A4-9C14-87B30DA0C42D}" type="presParOf" srcId="{15AB44C1-0FC1-4FC8-BCE3-D9CF361166A6}" destId="{6A8E5067-8588-43FB-B9D5-E2A7A121F862}" srcOrd="2" destOrd="0" presId="urn:microsoft.com/office/officeart/2005/8/layout/cycle8"/>
    <dgm:cxn modelId="{D6348EDB-8F57-4A77-A2F5-F3B95F977E88}" type="presParOf" srcId="{15AB44C1-0FC1-4FC8-BCE3-D9CF361166A6}" destId="{45E60B6B-7A12-4815-98F5-B7E4368DA041}" srcOrd="3" destOrd="0" presId="urn:microsoft.com/office/officeart/2005/8/layout/cycle8"/>
    <dgm:cxn modelId="{3FBC2C44-B763-4F93-91D2-67CCA09EAEE3}" type="presParOf" srcId="{15AB44C1-0FC1-4FC8-BCE3-D9CF361166A6}" destId="{9064CAC2-2A05-4772-80B1-83928156A5F2}" srcOrd="4" destOrd="0" presId="urn:microsoft.com/office/officeart/2005/8/layout/cycle8"/>
    <dgm:cxn modelId="{3CDF06CC-08CB-4FF9-8C7B-0DD14534B601}" type="presParOf" srcId="{15AB44C1-0FC1-4FC8-BCE3-D9CF361166A6}" destId="{F7D1CD62-FCE4-4058-9CE3-1F721D3DE613}" srcOrd="5" destOrd="0" presId="urn:microsoft.com/office/officeart/2005/8/layout/cycle8"/>
    <dgm:cxn modelId="{0FE4F1B2-B222-487B-A4CE-AB1824591851}" type="presParOf" srcId="{15AB44C1-0FC1-4FC8-BCE3-D9CF361166A6}" destId="{DE4467A8-930A-4767-A2A6-BDF60C57BE57}" srcOrd="6" destOrd="0" presId="urn:microsoft.com/office/officeart/2005/8/layout/cycle8"/>
    <dgm:cxn modelId="{4F966927-522A-4924-90D7-C52DB289BE4E}" type="presParOf" srcId="{15AB44C1-0FC1-4FC8-BCE3-D9CF361166A6}" destId="{967AA07E-5BDB-4DF3-BE26-0EE8B3749807}" srcOrd="7" destOrd="0" presId="urn:microsoft.com/office/officeart/2005/8/layout/cycle8"/>
    <dgm:cxn modelId="{607CB3E8-ECA7-4AF8-B889-868777060FF8}" type="presParOf" srcId="{15AB44C1-0FC1-4FC8-BCE3-D9CF361166A6}" destId="{1BB90319-C665-4587-A464-53233CEE7034}" srcOrd="8" destOrd="0" presId="urn:microsoft.com/office/officeart/2005/8/layout/cycle8"/>
    <dgm:cxn modelId="{D9E578DB-A018-4D30-AED4-7D2444061084}" type="presParOf" srcId="{15AB44C1-0FC1-4FC8-BCE3-D9CF361166A6}" destId="{53BE97FB-738A-47C6-9C59-79838F1D852A}" srcOrd="9" destOrd="0" presId="urn:microsoft.com/office/officeart/2005/8/layout/cycle8"/>
    <dgm:cxn modelId="{711AEEF7-B736-4D12-883D-20BC8DBA861B}" type="presParOf" srcId="{15AB44C1-0FC1-4FC8-BCE3-D9CF361166A6}" destId="{5A1A8BDC-07F9-44DC-83B1-44DD92B2DC8F}" srcOrd="10" destOrd="0" presId="urn:microsoft.com/office/officeart/2005/8/layout/cycle8"/>
    <dgm:cxn modelId="{503EF37F-2124-4326-8172-70285340624C}" type="presParOf" srcId="{15AB44C1-0FC1-4FC8-BCE3-D9CF361166A6}" destId="{D9A7D0F1-AC12-487B-B11D-2ACFB9ECAA64}" srcOrd="11" destOrd="0" presId="urn:microsoft.com/office/officeart/2005/8/layout/cycle8"/>
    <dgm:cxn modelId="{5DEE4CA5-F328-4C83-A555-533EE223CEE4}" type="presParOf" srcId="{15AB44C1-0FC1-4FC8-BCE3-D9CF361166A6}" destId="{D006E2B7-68FD-427C-81E2-8820A3DD794E}" srcOrd="12" destOrd="0" presId="urn:microsoft.com/office/officeart/2005/8/layout/cycle8"/>
    <dgm:cxn modelId="{00EBB8F3-B714-4349-B435-D7B8701B5AE5}" type="presParOf" srcId="{15AB44C1-0FC1-4FC8-BCE3-D9CF361166A6}" destId="{A45C9EF4-EC2F-46ED-845A-BE18A605E8E9}" srcOrd="13" destOrd="0" presId="urn:microsoft.com/office/officeart/2005/8/layout/cycle8"/>
    <dgm:cxn modelId="{D83A7DDD-B624-41F9-85C2-D3FED7265507}" type="presParOf" srcId="{15AB44C1-0FC1-4FC8-BCE3-D9CF361166A6}" destId="{3B1B5C9B-FF53-4C3A-91FB-2B717D5F261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90FBC-393C-4C97-99B3-BFA89E840FEA}">
      <dsp:nvSpPr>
        <dsp:cNvPr id="0" name=""/>
        <dsp:cNvSpPr/>
      </dsp:nvSpPr>
      <dsp:spPr>
        <a:xfrm>
          <a:off x="1031839" y="232483"/>
          <a:ext cx="3004396" cy="300439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Kokonaisuutta ymmärtävä ja kehittävä verkostotyö (TP4)</a:t>
          </a:r>
        </a:p>
      </dsp:txBody>
      <dsp:txXfrm>
        <a:off x="2615228" y="869129"/>
        <a:ext cx="1072998" cy="894165"/>
      </dsp:txXfrm>
    </dsp:sp>
    <dsp:sp modelId="{9064CAC2-2A05-4772-80B1-83928156A5F2}">
      <dsp:nvSpPr>
        <dsp:cNvPr id="0" name=""/>
        <dsp:cNvSpPr/>
      </dsp:nvSpPr>
      <dsp:spPr>
        <a:xfrm>
          <a:off x="969963" y="339782"/>
          <a:ext cx="3004396" cy="300439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Kokonaisuudesta viestiminen</a:t>
          </a:r>
        </a:p>
      </dsp:txBody>
      <dsp:txXfrm>
        <a:off x="1685295" y="2289064"/>
        <a:ext cx="1609498" cy="786865"/>
      </dsp:txXfrm>
    </dsp:sp>
    <dsp:sp modelId="{1BB90319-C665-4587-A464-53233CEE7034}">
      <dsp:nvSpPr>
        <dsp:cNvPr id="0" name=""/>
        <dsp:cNvSpPr/>
      </dsp:nvSpPr>
      <dsp:spPr>
        <a:xfrm>
          <a:off x="908086" y="232483"/>
          <a:ext cx="3004396" cy="300439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Poliittinen ja hallinnollinen päätöksenteko</a:t>
          </a:r>
        </a:p>
      </dsp:txBody>
      <dsp:txXfrm>
        <a:off x="1256096" y="869129"/>
        <a:ext cx="1072998" cy="894165"/>
      </dsp:txXfrm>
    </dsp:sp>
    <dsp:sp modelId="{D006E2B7-68FD-427C-81E2-8820A3DD794E}">
      <dsp:nvSpPr>
        <dsp:cNvPr id="0" name=""/>
        <dsp:cNvSpPr/>
      </dsp:nvSpPr>
      <dsp:spPr>
        <a:xfrm>
          <a:off x="846100" y="46496"/>
          <a:ext cx="3376369" cy="33763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9EF4-EC2F-46ED-845A-BE18A605E8E9}">
      <dsp:nvSpPr>
        <dsp:cNvPr id="0" name=""/>
        <dsp:cNvSpPr/>
      </dsp:nvSpPr>
      <dsp:spPr>
        <a:xfrm>
          <a:off x="783976" y="153606"/>
          <a:ext cx="3376369" cy="33763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B5C9B-FF53-4C3A-91FB-2B717D5F2619}">
      <dsp:nvSpPr>
        <dsp:cNvPr id="0" name=""/>
        <dsp:cNvSpPr/>
      </dsp:nvSpPr>
      <dsp:spPr>
        <a:xfrm>
          <a:off x="721852" y="46496"/>
          <a:ext cx="3376369" cy="33763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85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06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9.12.2019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9.12.2019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9.12.2019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9.12.2019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9.12.2019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563638"/>
            <a:ext cx="7200800" cy="1224136"/>
          </a:xfrm>
        </p:spPr>
        <p:txBody>
          <a:bodyPr/>
          <a:lstStyle/>
          <a:p>
            <a:r>
              <a:rPr lang="fi-FI" dirty="0"/>
              <a:t>Tiedonhallinnan yhteistyö ja informaatio-ohjaus </a:t>
            </a:r>
            <a:r>
              <a:rPr lang="fi-FI" sz="1600" dirty="0"/>
              <a:t>– Suositusten tuottaminen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TP4 kokous 10.12.2019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Vaiheet ja aikataulu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-64624" y="915566"/>
          <a:ext cx="8674513" cy="390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siakirja" r:id="rId3" imgW="5887114" imgH="2651662" progId="Word.Document.12">
                  <p:embed/>
                </p:oleObj>
              </mc:Choice>
              <mc:Fallback>
                <p:oleObj name="Asiakirja" r:id="rId3" imgW="5887114" imgH="2651662" progId="Word.Document.12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4624" y="915566"/>
                        <a:ext cx="8674513" cy="390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17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693F9D02-3244-410D-9CE6-EE22CC77874A}"/>
              </a:ext>
            </a:extLst>
          </p:cNvPr>
          <p:cNvSpPr/>
          <p:nvPr/>
        </p:nvSpPr>
        <p:spPr>
          <a:xfrm>
            <a:off x="4600746" y="977788"/>
            <a:ext cx="3977076" cy="4021982"/>
          </a:xfrm>
          <a:prstGeom prst="roundRect">
            <a:avLst>
              <a:gd name="adj" fmla="val 3134"/>
            </a:avLst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0461F-9EFD-4779-91FE-16F5BDFC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858"/>
            <a:ext cx="8172464" cy="545965"/>
          </a:xfrm>
        </p:spPr>
        <p:txBody>
          <a:bodyPr>
            <a:noAutofit/>
          </a:bodyPr>
          <a:lstStyle/>
          <a:p>
            <a:r>
              <a:rPr lang="fi-FI" sz="2400" dirty="0"/>
              <a:t>Tiedonhallinnan yhteistyökäytäntöjen kehittäminen verkostotyönä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BC75744-B44D-482B-9C3E-E46B153F2CE0}"/>
              </a:ext>
            </a:extLst>
          </p:cNvPr>
          <p:cNvCxnSpPr>
            <a:cxnSpLocks/>
          </p:cNvCxnSpPr>
          <p:nvPr/>
        </p:nvCxnSpPr>
        <p:spPr>
          <a:xfrm>
            <a:off x="4930211" y="1341970"/>
            <a:ext cx="0" cy="328582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5F45EA91-88D1-4B1A-BA6E-6E4FD76D10D6}"/>
              </a:ext>
            </a:extLst>
          </p:cNvPr>
          <p:cNvSpPr txBox="1"/>
          <p:nvPr/>
        </p:nvSpPr>
        <p:spPr>
          <a:xfrm>
            <a:off x="4668699" y="1015090"/>
            <a:ext cx="346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Jäsentynyttä, rutiininomaista tiedonhallintaa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AF9A8A3-98D5-4A9B-9306-38B22CEF17D3}"/>
              </a:ext>
            </a:extLst>
          </p:cNvPr>
          <p:cNvSpPr txBox="1"/>
          <p:nvPr/>
        </p:nvSpPr>
        <p:spPr>
          <a:xfrm>
            <a:off x="4679871" y="4648328"/>
            <a:ext cx="311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Kehittyvää, jäsentymätöntä tiedonhallintaa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0BD755C9-17D4-4E3D-91F9-CA63D1187AE0}"/>
              </a:ext>
            </a:extLst>
          </p:cNvPr>
          <p:cNvSpPr/>
          <p:nvPr/>
        </p:nvSpPr>
        <p:spPr>
          <a:xfrm>
            <a:off x="6660232" y="2531436"/>
            <a:ext cx="1656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Hierarkkisesti (H) toteutettavat tehtävät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17DA240-2069-4194-999C-4AE7B30D9C48}"/>
              </a:ext>
            </a:extLst>
          </p:cNvPr>
          <p:cNvSpPr/>
          <p:nvPr/>
        </p:nvSpPr>
        <p:spPr>
          <a:xfrm>
            <a:off x="6670412" y="1491771"/>
            <a:ext cx="1656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Markkinoilta (M) ostettavat tehtävät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39C1F96-0624-4102-8D59-2277C48346C4}"/>
              </a:ext>
            </a:extLst>
          </p:cNvPr>
          <p:cNvSpPr/>
          <p:nvPr/>
        </p:nvSpPr>
        <p:spPr>
          <a:xfrm>
            <a:off x="6705493" y="3577538"/>
            <a:ext cx="165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Hankkeissa (HA) ja verkostoissa (V) kehitettävät tehtävät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C3816D24-EAD9-4E34-9C96-3FBE7B8BF416}"/>
              </a:ext>
            </a:extLst>
          </p:cNvPr>
          <p:cNvSpPr/>
          <p:nvPr/>
        </p:nvSpPr>
        <p:spPr>
          <a:xfrm>
            <a:off x="5167631" y="1752032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FBCF5A9E-684B-4C1E-8844-A64B70E92F5B}"/>
              </a:ext>
            </a:extLst>
          </p:cNvPr>
          <p:cNvSpPr/>
          <p:nvPr/>
        </p:nvSpPr>
        <p:spPr>
          <a:xfrm>
            <a:off x="5673359" y="1745915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9CD27E18-5103-4AC7-BF5A-91355A7F0577}"/>
              </a:ext>
            </a:extLst>
          </p:cNvPr>
          <p:cNvSpPr/>
          <p:nvPr/>
        </p:nvSpPr>
        <p:spPr>
          <a:xfrm>
            <a:off x="5120071" y="1355927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6F2D4E2-0042-4336-B634-FF444F19027D}"/>
              </a:ext>
            </a:extLst>
          </p:cNvPr>
          <p:cNvSpPr/>
          <p:nvPr/>
        </p:nvSpPr>
        <p:spPr>
          <a:xfrm>
            <a:off x="6182329" y="1797229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63902AE-ED9E-4B0D-9526-F3FF6EAAB7C2}"/>
              </a:ext>
            </a:extLst>
          </p:cNvPr>
          <p:cNvSpPr/>
          <p:nvPr/>
        </p:nvSpPr>
        <p:spPr>
          <a:xfrm>
            <a:off x="5627718" y="1341969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49AD146-D9AB-4C0F-84AB-5FFB9DA45D62}"/>
              </a:ext>
            </a:extLst>
          </p:cNvPr>
          <p:cNvSpPr/>
          <p:nvPr/>
        </p:nvSpPr>
        <p:spPr>
          <a:xfrm>
            <a:off x="6066055" y="1381607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7C72F26E-A965-43E2-9CFD-3B4B8BEDEF31}"/>
              </a:ext>
            </a:extLst>
          </p:cNvPr>
          <p:cNvSpPr/>
          <p:nvPr/>
        </p:nvSpPr>
        <p:spPr>
          <a:xfrm>
            <a:off x="5135034" y="2556326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92A7BC07-D9BD-450E-AB0F-063727A648B3}"/>
              </a:ext>
            </a:extLst>
          </p:cNvPr>
          <p:cNvSpPr/>
          <p:nvPr/>
        </p:nvSpPr>
        <p:spPr>
          <a:xfrm>
            <a:off x="5837981" y="2963976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5320650D-215C-4F9E-A18F-6E9ACEDF34C6}"/>
              </a:ext>
            </a:extLst>
          </p:cNvPr>
          <p:cNvSpPr/>
          <p:nvPr/>
        </p:nvSpPr>
        <p:spPr>
          <a:xfrm>
            <a:off x="6019268" y="2590115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EA533AF5-371B-4669-976B-24B45B354117}"/>
              </a:ext>
            </a:extLst>
          </p:cNvPr>
          <p:cNvSpPr/>
          <p:nvPr/>
        </p:nvSpPr>
        <p:spPr>
          <a:xfrm>
            <a:off x="5567180" y="2577412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5CF202EF-703C-42B9-A75E-4B664CB6689F}"/>
              </a:ext>
            </a:extLst>
          </p:cNvPr>
          <p:cNvSpPr/>
          <p:nvPr/>
        </p:nvSpPr>
        <p:spPr>
          <a:xfrm>
            <a:off x="5804969" y="2187899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1EC97682-5935-4DF8-9388-03918A6E56CB}"/>
              </a:ext>
            </a:extLst>
          </p:cNvPr>
          <p:cNvSpPr/>
          <p:nvPr/>
        </p:nvSpPr>
        <p:spPr>
          <a:xfrm>
            <a:off x="6203777" y="2212850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43FA88D0-84F9-4569-B802-7E7F34FDCFC2}"/>
              </a:ext>
            </a:extLst>
          </p:cNvPr>
          <p:cNvSpPr/>
          <p:nvPr/>
        </p:nvSpPr>
        <p:spPr>
          <a:xfrm>
            <a:off x="5433810" y="2155929"/>
            <a:ext cx="342429" cy="342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H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C49A16D2-FD69-4705-B22B-8BEC1A9B51A1}"/>
              </a:ext>
            </a:extLst>
          </p:cNvPr>
          <p:cNvSpPr/>
          <p:nvPr/>
        </p:nvSpPr>
        <p:spPr>
          <a:xfrm>
            <a:off x="5011478" y="2135857"/>
            <a:ext cx="342429" cy="342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M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4496C41D-C203-4B81-99F5-D52EF9B65308}"/>
              </a:ext>
            </a:extLst>
          </p:cNvPr>
          <p:cNvSpPr/>
          <p:nvPr/>
        </p:nvSpPr>
        <p:spPr>
          <a:xfrm>
            <a:off x="5454540" y="3789574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65CAD9BA-3D8E-4785-B357-58AF5E728284}"/>
              </a:ext>
            </a:extLst>
          </p:cNvPr>
          <p:cNvSpPr/>
          <p:nvPr/>
        </p:nvSpPr>
        <p:spPr>
          <a:xfrm>
            <a:off x="6199844" y="3636209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790C4F8F-24D0-4FF1-A8DB-C5FEE0AAA41D}"/>
              </a:ext>
            </a:extLst>
          </p:cNvPr>
          <p:cNvSpPr/>
          <p:nvPr/>
        </p:nvSpPr>
        <p:spPr>
          <a:xfrm>
            <a:off x="5050589" y="3471740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A336B9C2-4939-4299-BB1C-5AD0CC039005}"/>
              </a:ext>
            </a:extLst>
          </p:cNvPr>
          <p:cNvSpPr/>
          <p:nvPr/>
        </p:nvSpPr>
        <p:spPr>
          <a:xfrm>
            <a:off x="6190483" y="4132003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C98FB8C6-DE31-491B-9E1E-2CE879142B8B}"/>
              </a:ext>
            </a:extLst>
          </p:cNvPr>
          <p:cNvSpPr/>
          <p:nvPr/>
        </p:nvSpPr>
        <p:spPr>
          <a:xfrm>
            <a:off x="5782841" y="4212403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7CAA1F96-9217-456E-8CB1-DF10D47E8E69}"/>
              </a:ext>
            </a:extLst>
          </p:cNvPr>
          <p:cNvSpPr/>
          <p:nvPr/>
        </p:nvSpPr>
        <p:spPr>
          <a:xfrm>
            <a:off x="5055082" y="3933383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B9AEB414-2273-43ED-8600-67549C73C41F}"/>
              </a:ext>
            </a:extLst>
          </p:cNvPr>
          <p:cNvSpPr/>
          <p:nvPr/>
        </p:nvSpPr>
        <p:spPr>
          <a:xfrm>
            <a:off x="5835983" y="3752415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A3AC150-3E1F-4F25-822E-98027BBDA23D}"/>
              </a:ext>
            </a:extLst>
          </p:cNvPr>
          <p:cNvSpPr/>
          <p:nvPr/>
        </p:nvSpPr>
        <p:spPr>
          <a:xfrm>
            <a:off x="5345773" y="4280589"/>
            <a:ext cx="342429" cy="3424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/>
              <a:t>V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4EA0FFBD-B689-42BF-91A6-E30090C7CACE}"/>
              </a:ext>
            </a:extLst>
          </p:cNvPr>
          <p:cNvSpPr txBox="1"/>
          <p:nvPr/>
        </p:nvSpPr>
        <p:spPr>
          <a:xfrm>
            <a:off x="199975" y="1062950"/>
            <a:ext cx="3977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50" b="1" dirty="0"/>
              <a:t>Tiedonhallinnan yhteistyön </a:t>
            </a:r>
            <a:r>
              <a:rPr lang="fi-FI" sz="1350" b="1" dirty="0" err="1"/>
              <a:t>governance</a:t>
            </a:r>
            <a:r>
              <a:rPr lang="fi-FI" sz="1350" b="1" dirty="0"/>
              <a:t>-taso</a:t>
            </a:r>
          </a:p>
        </p:txBody>
      </p:sp>
      <p:sp>
        <p:nvSpPr>
          <p:cNvPr id="51" name="Nuoli: Vasen-oikea 50">
            <a:extLst>
              <a:ext uri="{FF2B5EF4-FFF2-40B4-BE49-F238E27FC236}">
                <a16:creationId xmlns:a16="http://schemas.microsoft.com/office/drawing/2014/main" id="{D7D3F191-A90A-4DEA-BD24-AB3145F959E9}"/>
              </a:ext>
            </a:extLst>
          </p:cNvPr>
          <p:cNvSpPr/>
          <p:nvPr/>
        </p:nvSpPr>
        <p:spPr>
          <a:xfrm>
            <a:off x="3963778" y="2843193"/>
            <a:ext cx="546803" cy="30462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DE27E35-83F6-434F-8050-5B80214B8933}"/>
              </a:ext>
            </a:extLst>
          </p:cNvPr>
          <p:cNvSpPr txBox="1"/>
          <p:nvPr/>
        </p:nvSpPr>
        <p:spPr>
          <a:xfrm>
            <a:off x="4548670" y="693106"/>
            <a:ext cx="3695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50" b="1" dirty="0"/>
              <a:t>Tiedonhallinnan yhteistyö käytännössä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CFE65E71-05A9-4383-8678-5149EE9B6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723614"/>
              </p:ext>
            </p:extLst>
          </p:nvPr>
        </p:nvGraphicFramePr>
        <p:xfrm>
          <a:off x="-300315" y="1347614"/>
          <a:ext cx="4944323" cy="35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Ellipsi 53">
            <a:extLst>
              <a:ext uri="{FF2B5EF4-FFF2-40B4-BE49-F238E27FC236}">
                <a16:creationId xmlns:a16="http://schemas.microsoft.com/office/drawing/2014/main" id="{80A6EC85-950A-4797-A77C-A366DA31435C}"/>
              </a:ext>
            </a:extLst>
          </p:cNvPr>
          <p:cNvSpPr/>
          <p:nvPr/>
        </p:nvSpPr>
        <p:spPr>
          <a:xfrm>
            <a:off x="5467739" y="2975268"/>
            <a:ext cx="342429" cy="3424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i-FI" sz="1350" dirty="0"/>
              <a:t>HA</a:t>
            </a: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79D40108-A4DB-4F55-A369-2EDBFEDCFBDE}"/>
              </a:ext>
            </a:extLst>
          </p:cNvPr>
          <p:cNvSpPr/>
          <p:nvPr/>
        </p:nvSpPr>
        <p:spPr>
          <a:xfrm>
            <a:off x="6234420" y="3127307"/>
            <a:ext cx="342429" cy="3424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i-FI" sz="1350" dirty="0"/>
              <a:t>HA</a:t>
            </a: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00642F6E-4810-47AD-A91C-F13A76D59D00}"/>
              </a:ext>
            </a:extLst>
          </p:cNvPr>
          <p:cNvSpPr/>
          <p:nvPr/>
        </p:nvSpPr>
        <p:spPr>
          <a:xfrm>
            <a:off x="5877546" y="3339357"/>
            <a:ext cx="342429" cy="3424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i-FI" sz="1350" dirty="0"/>
              <a:t>HA</a:t>
            </a: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0001B5D3-7685-4792-8CDA-681F071C40B4}"/>
              </a:ext>
            </a:extLst>
          </p:cNvPr>
          <p:cNvSpPr/>
          <p:nvPr/>
        </p:nvSpPr>
        <p:spPr>
          <a:xfrm>
            <a:off x="5444953" y="3408862"/>
            <a:ext cx="342429" cy="3424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i-FI" sz="1350" dirty="0"/>
              <a:t>HA</a:t>
            </a: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8A470241-E6FD-473E-8889-0514AF4880A4}"/>
              </a:ext>
            </a:extLst>
          </p:cNvPr>
          <p:cNvSpPr/>
          <p:nvPr/>
        </p:nvSpPr>
        <p:spPr>
          <a:xfrm>
            <a:off x="5066050" y="2976796"/>
            <a:ext cx="342429" cy="3424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i-FI" sz="1350" dirty="0"/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131096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08859"/>
            <a:ext cx="7380376" cy="539448"/>
          </a:xfrm>
        </p:spPr>
        <p:txBody>
          <a:bodyPr>
            <a:normAutofit fontScale="90000"/>
          </a:bodyPr>
          <a:lstStyle/>
          <a:p>
            <a:r>
              <a:rPr lang="fi-FI" dirty="0"/>
              <a:t>Informaation tuotantoprosessin suunnittelu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000" y="3867894"/>
            <a:ext cx="8244472" cy="468052"/>
          </a:xfrm>
        </p:spPr>
        <p:txBody>
          <a:bodyPr/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fi-FI" sz="1200" dirty="0"/>
              <a:t>Prosessi(t), joilla kehitystarpeet kootaan viranomaisilta, palvelun tuottajilta, yms.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fi-FI" sz="1200" dirty="0"/>
              <a:t>Prosessi(t), joilla yhteistyössä syntyvät kehitystarpeet kootaan ja kanavoidaan tuotantoon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fi-FI" sz="1200" dirty="0"/>
              <a:t>Prosessi(t), jolla informaation tuotantoa ohjataan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fi-FI" sz="1200" dirty="0"/>
              <a:t>Prosessi(t), joilla suositukset / hyvät käytännöt hyväksytään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fi-FI" sz="1200" dirty="0"/>
              <a:t>Prosessi(t), jolla kootaan suoritusten / hyvien käytäntöjen soveltamisen kokemukset 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3996080" y="555526"/>
            <a:ext cx="1296000" cy="792000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Tiedonhallinnan ja TVT-palvelu-tuotannon</a:t>
            </a:r>
          </a:p>
          <a:p>
            <a:pPr algn="ctr"/>
            <a:r>
              <a:rPr lang="fi-FI" sz="1200" dirty="0"/>
              <a:t>yhteistyö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115616" y="1851670"/>
            <a:ext cx="1296144" cy="792088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Viranomaiset / palvelujen tuottajat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876400" y="1851670"/>
            <a:ext cx="1296000" cy="792000"/>
          </a:xfrm>
          <a:prstGeom prst="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Viranomaiset / palvelujen tuottajat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960004" y="3109799"/>
            <a:ext cx="1296000" cy="79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Tiedonhallinta-lautakunta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915816" y="1838241"/>
            <a:ext cx="3312368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Informaation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tuotantoprosessi</a:t>
            </a:r>
          </a:p>
        </p:txBody>
      </p:sp>
      <p:sp>
        <p:nvSpPr>
          <p:cNvPr id="11" name="Ylös kääntyvä nuoli 10"/>
          <p:cNvSpPr/>
          <p:nvPr/>
        </p:nvSpPr>
        <p:spPr>
          <a:xfrm rot="5400000" flipH="1">
            <a:off x="2247375" y="71839"/>
            <a:ext cx="1024359" cy="2279764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Ylös kääntyvä nuoli 11"/>
          <p:cNvSpPr/>
          <p:nvPr/>
        </p:nvSpPr>
        <p:spPr>
          <a:xfrm rot="5400000">
            <a:off x="2246554" y="2215012"/>
            <a:ext cx="1026000" cy="2279764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Ylös kääntyvä nuoli 12"/>
          <p:cNvSpPr/>
          <p:nvPr/>
        </p:nvSpPr>
        <p:spPr>
          <a:xfrm rot="10800000" flipV="1">
            <a:off x="3059920" y="2681283"/>
            <a:ext cx="792000" cy="754562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Ylös kääntyvä nuoli 13"/>
          <p:cNvSpPr/>
          <p:nvPr/>
        </p:nvSpPr>
        <p:spPr>
          <a:xfrm rot="10800000">
            <a:off x="3077247" y="1059582"/>
            <a:ext cx="792561" cy="756000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Ylös kääntyvä nuoli 16"/>
          <p:cNvSpPr/>
          <p:nvPr/>
        </p:nvSpPr>
        <p:spPr>
          <a:xfrm rot="5400000" flipV="1">
            <a:off x="5990488" y="2233382"/>
            <a:ext cx="1026000" cy="2278800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b="1" dirty="0"/>
          </a:p>
        </p:txBody>
      </p:sp>
      <p:sp>
        <p:nvSpPr>
          <p:cNvPr id="18" name="Ylös kääntyvä nuoli 17"/>
          <p:cNvSpPr/>
          <p:nvPr/>
        </p:nvSpPr>
        <p:spPr>
          <a:xfrm rot="5400000" flipH="1" flipV="1">
            <a:off x="5991309" y="72322"/>
            <a:ext cx="1024359" cy="2278800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Nuoli oikealle 18"/>
          <p:cNvSpPr/>
          <p:nvPr/>
        </p:nvSpPr>
        <p:spPr>
          <a:xfrm rot="16200000">
            <a:off x="4182357" y="2740929"/>
            <a:ext cx="377281" cy="25798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Nuoli oikealle 19"/>
          <p:cNvSpPr/>
          <p:nvPr/>
        </p:nvSpPr>
        <p:spPr>
          <a:xfrm rot="5400000">
            <a:off x="4224322" y="1462027"/>
            <a:ext cx="377281" cy="25798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Ylös kääntyvä nuoli 20"/>
          <p:cNvSpPr/>
          <p:nvPr/>
        </p:nvSpPr>
        <p:spPr>
          <a:xfrm rot="16200000" flipV="1">
            <a:off x="5443874" y="1771883"/>
            <a:ext cx="768349" cy="1792017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Ylös kääntyvä nuoli 21"/>
          <p:cNvSpPr/>
          <p:nvPr/>
        </p:nvSpPr>
        <p:spPr>
          <a:xfrm rot="16200000" flipH="1" flipV="1">
            <a:off x="5444648" y="907014"/>
            <a:ext cx="766800" cy="1792017"/>
          </a:xfrm>
          <a:prstGeom prst="bentUpArrow">
            <a:avLst>
              <a:gd name="adj1" fmla="val 13974"/>
              <a:gd name="adj2" fmla="val 15353"/>
              <a:gd name="adj3" fmla="val 176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Nuoli oikealle 23"/>
          <p:cNvSpPr/>
          <p:nvPr/>
        </p:nvSpPr>
        <p:spPr>
          <a:xfrm>
            <a:off x="2483768" y="2097738"/>
            <a:ext cx="377281" cy="25798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Ellipsi 24"/>
          <p:cNvSpPr/>
          <p:nvPr/>
        </p:nvSpPr>
        <p:spPr>
          <a:xfrm>
            <a:off x="1691063" y="1118293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Ellipsi 25"/>
          <p:cNvSpPr/>
          <p:nvPr/>
        </p:nvSpPr>
        <p:spPr>
          <a:xfrm>
            <a:off x="1691680" y="3003838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Ellipsi 26"/>
          <p:cNvSpPr/>
          <p:nvPr/>
        </p:nvSpPr>
        <p:spPr>
          <a:xfrm>
            <a:off x="2483151" y="1707654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Ellipsi 27"/>
          <p:cNvSpPr/>
          <p:nvPr/>
        </p:nvSpPr>
        <p:spPr>
          <a:xfrm>
            <a:off x="3203231" y="1203598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Ellipsi 28"/>
          <p:cNvSpPr/>
          <p:nvPr/>
        </p:nvSpPr>
        <p:spPr>
          <a:xfrm>
            <a:off x="3203848" y="2859822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Ellipsi 29"/>
          <p:cNvSpPr/>
          <p:nvPr/>
        </p:nvSpPr>
        <p:spPr>
          <a:xfrm>
            <a:off x="3851952" y="1419654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Ellipsi 30"/>
          <p:cNvSpPr/>
          <p:nvPr/>
        </p:nvSpPr>
        <p:spPr>
          <a:xfrm>
            <a:off x="3851920" y="2715798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Ellipsi 31"/>
          <p:cNvSpPr/>
          <p:nvPr/>
        </p:nvSpPr>
        <p:spPr>
          <a:xfrm>
            <a:off x="5148096" y="1419622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Ellipsi 32"/>
          <p:cNvSpPr/>
          <p:nvPr/>
        </p:nvSpPr>
        <p:spPr>
          <a:xfrm>
            <a:off x="5148064" y="2715798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Ellipsi 33"/>
          <p:cNvSpPr/>
          <p:nvPr/>
        </p:nvSpPr>
        <p:spPr>
          <a:xfrm>
            <a:off x="7092312" y="2787774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Ellipsi 34"/>
          <p:cNvSpPr/>
          <p:nvPr/>
        </p:nvSpPr>
        <p:spPr>
          <a:xfrm>
            <a:off x="7092280" y="1419654"/>
            <a:ext cx="288000" cy="28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936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8B1485-3F82-423B-BFA7-960CA938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51470"/>
            <a:ext cx="8100456" cy="628873"/>
          </a:xfrm>
        </p:spPr>
        <p:txBody>
          <a:bodyPr>
            <a:normAutofit/>
          </a:bodyPr>
          <a:lstStyle/>
          <a:p>
            <a:r>
              <a:rPr lang="fi-FI" sz="2400" dirty="0"/>
              <a:t>Verkostojen johtamisen yleinen viitekehys (viite: Järvensivu 2019)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61053AD-5794-4D09-BAED-C7BE4A4B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74802"/>
              </p:ext>
            </p:extLst>
          </p:nvPr>
        </p:nvGraphicFramePr>
        <p:xfrm>
          <a:off x="1256306" y="771550"/>
          <a:ext cx="6556056" cy="41986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39014">
                  <a:extLst>
                    <a:ext uri="{9D8B030D-6E8A-4147-A177-3AD203B41FA5}">
                      <a16:colId xmlns:a16="http://schemas.microsoft.com/office/drawing/2014/main" val="3041796362"/>
                    </a:ext>
                  </a:extLst>
                </a:gridCol>
                <a:gridCol w="1639014">
                  <a:extLst>
                    <a:ext uri="{9D8B030D-6E8A-4147-A177-3AD203B41FA5}">
                      <a16:colId xmlns:a16="http://schemas.microsoft.com/office/drawing/2014/main" val="2448811932"/>
                    </a:ext>
                  </a:extLst>
                </a:gridCol>
                <a:gridCol w="1639014">
                  <a:extLst>
                    <a:ext uri="{9D8B030D-6E8A-4147-A177-3AD203B41FA5}">
                      <a16:colId xmlns:a16="http://schemas.microsoft.com/office/drawing/2014/main" val="4053578220"/>
                    </a:ext>
                  </a:extLst>
                </a:gridCol>
                <a:gridCol w="1639014">
                  <a:extLst>
                    <a:ext uri="{9D8B030D-6E8A-4147-A177-3AD203B41FA5}">
                      <a16:colId xmlns:a16="http://schemas.microsoft.com/office/drawing/2014/main" val="223442884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latin typeface="Franklin Gothic Medium Cond" panose="020B0606030402020204" pitchFamily="34" charset="0"/>
                        </a:rPr>
                        <a:t>Verkostotyön edellytykset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latin typeface="Franklin Gothic Medium Cond" panose="020B0606030402020204" pitchFamily="34" charset="0"/>
                        </a:rPr>
                        <a:t>Verkostotyön toimivuus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latin typeface="Franklin Gothic Medium Cond" panose="020B0606030402020204" pitchFamily="34" charset="0"/>
                        </a:rPr>
                        <a:t>Verkostotyön kehittäminen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latin typeface="Franklin Gothic Medium Cond" panose="020B0606030402020204" pitchFamily="34" charset="0"/>
                        </a:rPr>
                        <a:t>Verkostotyön vaikutukset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491573"/>
                  </a:ext>
                </a:extLst>
              </a:tr>
              <a:tr h="2857500"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Tunteminen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Luottamus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Sitoutuminen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Avoimuus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Yhteiset tavoitteet</a:t>
                      </a:r>
                    </a:p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Vastavuoroisuus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Resurssit ja osaaminen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Verkoston kattavuus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Osallistujajoukon pysyvyys ja uusiutuminen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Johtajuus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Verkostotyön legitimiteetti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Tiedonkulku 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Dialogisuus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Koordinointi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Fasilitointi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Vastuunjako ja roolien selkeys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Vallanjako ja päätöksenteko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Verkostotyön tekeminen yhdessä ja erikseen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100" b="0" dirty="0">
                        <a:latin typeface="Franklin Gothic Medium Cond" panose="020B0606030402020204" pitchFamily="34" charset="0"/>
                      </a:endParaRP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1. kehän oppiminen: kyky kehittää toimintaa niin, että päästään kohti tavoitteita yhä tehokkaammin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2. kehän oppiminen: kyky ”kehittää kehittämistä” ja kyky kyseenalaistaa tavoitteita ja toimintatapoja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100" b="0" dirty="0">
                        <a:latin typeface="Franklin Gothic Medium Cond" panose="020B0606030402020204" pitchFamily="34" charset="0"/>
                      </a:endParaRP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Yhteisten tavoitteiden saavuttaminen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Vaikutukset verkostotyön kohderyhmään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Verkoston jäsenten oman työn ja osaamisen kehittyminen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dirty="0">
                          <a:latin typeface="Franklin Gothic Medium Cond" panose="020B0606030402020204" pitchFamily="34" charset="0"/>
                        </a:rPr>
                        <a:t>Verkoston vaikutuspiirin laajeneminen</a:t>
                      </a:r>
                    </a:p>
                    <a:p>
                      <a:pPr marL="108000" indent="-1080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100" b="0" dirty="0">
                        <a:latin typeface="Franklin Gothic Medium Cond" panose="020B0606030402020204" pitchFamily="34" charset="0"/>
                      </a:endParaRP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70760"/>
                  </a:ext>
                </a:extLst>
              </a:tr>
              <a:tr h="411480">
                <a:tc gridSpan="4"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latin typeface="Franklin Gothic Medium Cond" panose="020B0606030402020204" pitchFamily="34" charset="0"/>
                        </a:rPr>
                        <a:t>Verkostotyön ympäristö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07793"/>
                  </a:ext>
                </a:extLst>
              </a:tr>
            </a:tbl>
          </a:graphicData>
        </a:graphic>
      </p:graphicFrame>
      <p:sp>
        <p:nvSpPr>
          <p:cNvPr id="5" name="Nuoli: Vasen-oikea 4">
            <a:extLst>
              <a:ext uri="{FF2B5EF4-FFF2-40B4-BE49-F238E27FC236}">
                <a16:creationId xmlns:a16="http://schemas.microsoft.com/office/drawing/2014/main" id="{F6C8DDF1-F252-4CBD-B9E8-9BB632E7E917}"/>
              </a:ext>
            </a:extLst>
          </p:cNvPr>
          <p:cNvSpPr/>
          <p:nvPr/>
        </p:nvSpPr>
        <p:spPr>
          <a:xfrm>
            <a:off x="2671902" y="979932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6" name="Nuoli: Vasen-oikea 5">
            <a:extLst>
              <a:ext uri="{FF2B5EF4-FFF2-40B4-BE49-F238E27FC236}">
                <a16:creationId xmlns:a16="http://schemas.microsoft.com/office/drawing/2014/main" id="{2F140C44-919F-4809-8A53-CDE296D60FF3}"/>
              </a:ext>
            </a:extLst>
          </p:cNvPr>
          <p:cNvSpPr/>
          <p:nvPr/>
        </p:nvSpPr>
        <p:spPr>
          <a:xfrm>
            <a:off x="4307415" y="979932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7" name="Nuoli: Vasen-oikea 6">
            <a:extLst>
              <a:ext uri="{FF2B5EF4-FFF2-40B4-BE49-F238E27FC236}">
                <a16:creationId xmlns:a16="http://schemas.microsoft.com/office/drawing/2014/main" id="{B4725381-E7B7-4EEC-A679-BAC990BB1788}"/>
              </a:ext>
            </a:extLst>
          </p:cNvPr>
          <p:cNvSpPr/>
          <p:nvPr/>
        </p:nvSpPr>
        <p:spPr>
          <a:xfrm>
            <a:off x="5961970" y="979932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8" name="Nuoli: Vasen-oikea 7">
            <a:extLst>
              <a:ext uri="{FF2B5EF4-FFF2-40B4-BE49-F238E27FC236}">
                <a16:creationId xmlns:a16="http://schemas.microsoft.com/office/drawing/2014/main" id="{C878C934-259C-4B16-96DD-E430C0EC168C}"/>
              </a:ext>
            </a:extLst>
          </p:cNvPr>
          <p:cNvSpPr/>
          <p:nvPr/>
        </p:nvSpPr>
        <p:spPr>
          <a:xfrm rot="3600000">
            <a:off x="2579580" y="4383083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9" name="Nuoli: Vasen-oikea 8">
            <a:extLst>
              <a:ext uri="{FF2B5EF4-FFF2-40B4-BE49-F238E27FC236}">
                <a16:creationId xmlns:a16="http://schemas.microsoft.com/office/drawing/2014/main" id="{6D7CF625-DE39-4606-85D4-566854E44AEC}"/>
              </a:ext>
            </a:extLst>
          </p:cNvPr>
          <p:cNvSpPr/>
          <p:nvPr/>
        </p:nvSpPr>
        <p:spPr>
          <a:xfrm rot="6924388">
            <a:off x="6129127" y="4381159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0" name="Nuoli: Vasen-oikea 9">
            <a:extLst>
              <a:ext uri="{FF2B5EF4-FFF2-40B4-BE49-F238E27FC236}">
                <a16:creationId xmlns:a16="http://schemas.microsoft.com/office/drawing/2014/main" id="{3F86F4EF-1B74-4708-8CC4-B4DA60D6AEB3}"/>
              </a:ext>
            </a:extLst>
          </p:cNvPr>
          <p:cNvSpPr/>
          <p:nvPr/>
        </p:nvSpPr>
        <p:spPr>
          <a:xfrm rot="6924388">
            <a:off x="4863385" y="4220316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1" name="Nuoli: Vasen-oikea 10">
            <a:extLst>
              <a:ext uri="{FF2B5EF4-FFF2-40B4-BE49-F238E27FC236}">
                <a16:creationId xmlns:a16="http://schemas.microsoft.com/office/drawing/2014/main" id="{0DB43BDA-D5D6-49B7-A17C-535FE6E857D5}"/>
              </a:ext>
            </a:extLst>
          </p:cNvPr>
          <p:cNvSpPr/>
          <p:nvPr/>
        </p:nvSpPr>
        <p:spPr>
          <a:xfrm rot="3990543">
            <a:off x="3829849" y="4221633"/>
            <a:ext cx="459938" cy="29567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428965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D2461E-8B9B-422D-8D40-5AE8A3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5823"/>
            <a:ext cx="8352928" cy="563720"/>
          </a:xfrm>
        </p:spPr>
        <p:txBody>
          <a:bodyPr>
            <a:normAutofit/>
          </a:bodyPr>
          <a:lstStyle/>
          <a:p>
            <a:r>
              <a:rPr lang="fi-FI" sz="2800" dirty="0"/>
              <a:t>Yhteisesti sovittavia toimintatapoja (viite: Järvensivu 2019)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ACEE20-D30D-4EDA-AB12-9D640DE4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54" y="915567"/>
            <a:ext cx="8328804" cy="3744416"/>
          </a:xfrm>
        </p:spPr>
        <p:txBody>
          <a:bodyPr numCol="3" spcCol="360000">
            <a:noAutofit/>
          </a:bodyPr>
          <a:lstStyle/>
          <a:p>
            <a:r>
              <a:rPr lang="fi-FI" sz="1200" dirty="0"/>
              <a:t>Miten toimintaa koordinoidaan ja fasilitoidaan?</a:t>
            </a:r>
          </a:p>
          <a:p>
            <a:pPr lvl="0"/>
            <a:r>
              <a:rPr lang="fi-FI" sz="1200" dirty="0"/>
              <a:t>Miten rakennetaan tuntemista, </a:t>
            </a:r>
            <a:br>
              <a:rPr lang="fi-FI" sz="1200" dirty="0"/>
            </a:br>
            <a:r>
              <a:rPr lang="fi-FI" sz="1200" dirty="0"/>
              <a:t>luottamusta ja sitoutumista?</a:t>
            </a:r>
          </a:p>
          <a:p>
            <a:pPr lvl="0"/>
            <a:r>
              <a:rPr lang="fi-FI" sz="1200" dirty="0"/>
              <a:t>Miten ja kuinka usein järjestetään verkostotapaamisia ja muita yhteisiä kohtaamisia? </a:t>
            </a:r>
          </a:p>
          <a:p>
            <a:pPr lvl="0"/>
            <a:r>
              <a:rPr lang="fi-FI" sz="1200" dirty="0"/>
              <a:t>Minkälaista toimintaa järjestetään: tiedonvälitystä, keskusteluja, foorumeita, vapaata vai tavoitteellista yhdessä oppimista, yhteisiä hankkeita vai jotain muuta?</a:t>
            </a:r>
          </a:p>
          <a:p>
            <a:pPr lvl="0"/>
            <a:endParaRPr lang="fi-FI" sz="1200" dirty="0"/>
          </a:p>
          <a:p>
            <a:pPr lvl="0"/>
            <a:endParaRPr lang="fi-FI" sz="1200" dirty="0"/>
          </a:p>
          <a:p>
            <a:pPr lvl="0"/>
            <a:r>
              <a:rPr lang="fi-FI" sz="1200" dirty="0"/>
              <a:t>Miten verkoston jäsenet viestivät keskenään, käyvät dialogia ja käsittelevät tietoa yhdessä? </a:t>
            </a:r>
          </a:p>
          <a:p>
            <a:pPr lvl="0"/>
            <a:r>
              <a:rPr lang="fi-FI" sz="1200" dirty="0"/>
              <a:t>Miten verkostossa tehdään päätöksiä?</a:t>
            </a:r>
          </a:p>
          <a:p>
            <a:pPr lvl="0"/>
            <a:r>
              <a:rPr lang="fi-FI" sz="1200" dirty="0"/>
              <a:t>Miten verkoston jäsenistöä kehitetään ja miten uudet toimijat saatetaan mukaan verkostoon?</a:t>
            </a:r>
          </a:p>
          <a:p>
            <a:pPr lvl="0"/>
            <a:r>
              <a:rPr lang="fi-FI" sz="1200" dirty="0"/>
              <a:t>Minkälaisia rooleja toimijat voivat ottaa? </a:t>
            </a:r>
          </a:p>
          <a:p>
            <a:pPr lvl="0"/>
            <a:r>
              <a:rPr lang="fi-FI" sz="1200" dirty="0"/>
              <a:t>Minkälaista sitoutumista odotetaan? </a:t>
            </a:r>
          </a:p>
          <a:p>
            <a:pPr lvl="0"/>
            <a:r>
              <a:rPr lang="fi-FI" sz="1200" dirty="0"/>
              <a:t>Minkälaisia resursseja osallistujien toivotaan panostavan verkostotyöhön?</a:t>
            </a:r>
          </a:p>
          <a:p>
            <a:pPr lvl="0"/>
            <a:r>
              <a:rPr lang="fi-FI" sz="1200" dirty="0"/>
              <a:t>Miten huomioidaan tai otetaan mukaan erilaisia kohderyhmiä, joilla on erilaisia tarpeita?</a:t>
            </a:r>
          </a:p>
          <a:p>
            <a:pPr lvl="0"/>
            <a:r>
              <a:rPr lang="fi-FI" sz="1200" dirty="0"/>
              <a:t>Miten huomioidaan ja informoidaan verkoston osallistujien taustaorganisaatiot ja muut sidosryhmät?</a:t>
            </a:r>
          </a:p>
          <a:p>
            <a:pPr lvl="0"/>
            <a:r>
              <a:rPr lang="fi-FI" sz="1200" dirty="0"/>
              <a:t>Miten toimintaa rahoitetaan ja resursoidaan?</a:t>
            </a:r>
          </a:p>
          <a:p>
            <a:pPr lvl="0"/>
            <a:r>
              <a:rPr lang="fi-FI" sz="1200" dirty="0"/>
              <a:t>Miten verkoston toimintaa ja tuloksia seurataan ja arvioidaan yhdessä?</a:t>
            </a:r>
          </a:p>
          <a:p>
            <a:pPr lvl="0"/>
            <a:r>
              <a:rPr lang="fi-FI" sz="1200" dirty="0"/>
              <a:t>Miten toimintaa kehitetään ja </a:t>
            </a:r>
            <a:br>
              <a:rPr lang="fi-FI" sz="1200" dirty="0"/>
            </a:br>
            <a:r>
              <a:rPr lang="fi-FI" sz="1200" dirty="0"/>
              <a:t>uudistetaan yhdessä?</a:t>
            </a:r>
          </a:p>
          <a:p>
            <a:endParaRPr lang="fi-FI" sz="1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EA3D24E-73E1-4D3C-80ED-6DF156FDD756}"/>
              </a:ext>
            </a:extLst>
          </p:cNvPr>
          <p:cNvSpPr txBox="1"/>
          <p:nvPr/>
        </p:nvSpPr>
        <p:spPr>
          <a:xfrm>
            <a:off x="5198165" y="4141118"/>
            <a:ext cx="2689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3022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1420C-DEB2-408B-AF0F-48DCCAD4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1470"/>
            <a:ext cx="7272808" cy="614714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Yhdessä oppimista eri tavoin (Järvensivu 2019)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FA9DADC0-EBEB-4D42-B776-2E5BA533CB96}"/>
              </a:ext>
            </a:extLst>
          </p:cNvPr>
          <p:cNvGraphicFramePr>
            <a:graphicFrameLocks noGrp="1"/>
          </p:cNvGraphicFramePr>
          <p:nvPr/>
        </p:nvGraphicFramePr>
        <p:xfrm>
          <a:off x="651295" y="751502"/>
          <a:ext cx="7815534" cy="400983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39464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438797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73571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Tiedon ja osaamisen luominen yhdessä itseohjautuen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Emäntä kutsuu oppijat oppimaan yhdessä yhteiseen oppimistilaan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  <a:latin typeface="Franklin Gothic Medium Cond" panose="020B0606030402020204" pitchFamily="34" charset="0"/>
                        </a:rPr>
                        <a:t>Emäntä huolehtii siitä, että oppijoiden tarpeet tulevat huomioiduksi 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1144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Esimerkiksi open </a:t>
                      </a:r>
                      <a:r>
                        <a:rPr lang="fi-FI" sz="1400" b="0" dirty="0" err="1">
                          <a:effectLst/>
                          <a:latin typeface="Franklin Gothic Medium Cond" panose="020B0606030402020204" pitchFamily="34" charset="0"/>
                        </a:rPr>
                        <a:t>space</a:t>
                      </a: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, jonne emäntä kutsuu asiantuntijoita työskentelemään yhdessä itseorganisoituvasti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D9B31C7-3733-421C-884C-FFC47D8EF389}"/>
              </a:ext>
            </a:extLst>
          </p:cNvPr>
          <p:cNvGraphicFramePr>
            <a:graphicFrameLocks noGrp="1"/>
          </p:cNvGraphicFramePr>
          <p:nvPr/>
        </p:nvGraphicFramePr>
        <p:xfrm>
          <a:off x="651295" y="751502"/>
          <a:ext cx="7815534" cy="400983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39464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438797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73571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Tiedon ja osaamisen luominen yhdessä ohjatusti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Fasilitoija valmistelee oppimista edistävät kysymykset ja työtavat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Fasilitoija huolehtii siitä, että kaikki pysyvät mukana oppimisprosessissa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1144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  <a:latin typeface="Franklin Gothic Medium Cond" panose="020B0606030402020204" pitchFamily="34" charset="0"/>
                        </a:rPr>
                        <a:t>Esimerkiksi learning café, jossa fasilitoija ohjaa asiantuntijoita työskentelemään yhdessä oppimispöydissä kiertäen</a:t>
                      </a:r>
                      <a:endParaRPr lang="fi-FI" sz="14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00A7E56-9649-4D84-8C18-034446504B01}"/>
              </a:ext>
            </a:extLst>
          </p:cNvPr>
          <p:cNvGraphicFramePr>
            <a:graphicFrameLocks noGrp="1"/>
          </p:cNvGraphicFramePr>
          <p:nvPr/>
        </p:nvGraphicFramePr>
        <p:xfrm>
          <a:off x="651295" y="751502"/>
          <a:ext cx="7815534" cy="400983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39464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438797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73571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1144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05A7007-4EBD-492A-B3A2-881EA5395959}"/>
              </a:ext>
            </a:extLst>
          </p:cNvPr>
          <p:cNvGraphicFramePr>
            <a:graphicFrameLocks noGrp="1"/>
          </p:cNvGraphicFramePr>
          <p:nvPr/>
        </p:nvGraphicFramePr>
        <p:xfrm>
          <a:off x="651295" y="751502"/>
          <a:ext cx="7815534" cy="400983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639464">
                  <a:extLst>
                    <a:ext uri="{9D8B030D-6E8A-4147-A177-3AD203B41FA5}">
                      <a16:colId xmlns:a16="http://schemas.microsoft.com/office/drawing/2014/main" val="1636172562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3698999795"/>
                    </a:ext>
                  </a:extLst>
                </a:gridCol>
                <a:gridCol w="2588035">
                  <a:extLst>
                    <a:ext uri="{9D8B030D-6E8A-4147-A177-3AD203B41FA5}">
                      <a16:colId xmlns:a16="http://schemas.microsoft.com/office/drawing/2014/main" val="2414850497"/>
                    </a:ext>
                  </a:extLst>
                </a:gridCol>
              </a:tblGrid>
              <a:tr h="438797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Opettaminen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Fasilitointi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i-FI" sz="1800" b="1" dirty="0">
                          <a:effectLst/>
                          <a:latin typeface="Garamond" panose="02020404030301010803" pitchFamily="18" charset="0"/>
                        </a:rPr>
                        <a:t>Emännöinti</a:t>
                      </a:r>
                      <a:endParaRPr lang="fi-FI" sz="18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17474689"/>
                  </a:ext>
                </a:extLst>
              </a:tr>
              <a:tr h="73571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Tiedon ja osaamisen välittäminen opettajalta opetettavalle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5981717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Opetuksen koordinoija määrittelee oppimisprosessissa opittavat asiat 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2902211"/>
                  </a:ext>
                </a:extLst>
              </a:tr>
              <a:tr h="8604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Opetuksen koordinoija huolehtii siitä, että opetuksen sisältö on laadukasta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596732"/>
                  </a:ext>
                </a:extLst>
              </a:tr>
              <a:tr h="11144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>
                          <a:effectLst/>
                          <a:latin typeface="Franklin Gothic Medium Cond" panose="020B0606030402020204" pitchFamily="34" charset="0"/>
                        </a:rPr>
                        <a:t>Esimerkiksi asiantuntijaluento, jossa asiantuntija pitää alustuksen ja keskusteluttaa oppijoita</a:t>
                      </a: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1400" b="0" dirty="0">
                        <a:effectLst/>
                        <a:latin typeface="Franklin Gothic Medium Cond" panose="020B06060304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851855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840459B4-F635-4871-91E2-6A325BC112D3}"/>
              </a:ext>
            </a:extLst>
          </p:cNvPr>
          <p:cNvSpPr txBox="1"/>
          <p:nvPr/>
        </p:nvSpPr>
        <p:spPr>
          <a:xfrm>
            <a:off x="5698895" y="4515966"/>
            <a:ext cx="2689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dirty="0">
                <a:latin typeface="Garamond" panose="02020404030301010803" pitchFamily="18" charset="0"/>
              </a:rPr>
              <a:t>© Timo Järvensivu 2019</a:t>
            </a:r>
          </a:p>
        </p:txBody>
      </p:sp>
    </p:spTree>
    <p:extLst>
      <p:ext uri="{BB962C8B-B14F-4D97-AF65-F5344CB8AC3E}">
        <p14:creationId xmlns:p14="http://schemas.microsoft.com/office/powerpoint/2010/main" val="211716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760984"/>
            <a:ext cx="6923314" cy="1314822"/>
          </a:xfrm>
        </p:spPr>
        <p:txBody>
          <a:bodyPr>
            <a:normAutofit/>
          </a:bodyPr>
          <a:lstStyle/>
          <a:p>
            <a:r>
              <a:rPr lang="fi-FI" dirty="0"/>
              <a:t>Nykytilan analyysi</a:t>
            </a:r>
          </a:p>
        </p:txBody>
      </p:sp>
    </p:spTree>
    <p:extLst>
      <p:ext uri="{BB962C8B-B14F-4D97-AF65-F5344CB8AC3E}">
        <p14:creationId xmlns:p14="http://schemas.microsoft.com/office/powerpoint/2010/main" val="346646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1794C-7AC5-4CC4-A98A-740BFE76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36851"/>
            <a:ext cx="7380376" cy="518675"/>
          </a:xfrm>
        </p:spPr>
        <p:txBody>
          <a:bodyPr>
            <a:normAutofit fontScale="90000"/>
          </a:bodyPr>
          <a:lstStyle/>
          <a:p>
            <a:r>
              <a:rPr lang="fi-FI" dirty="0"/>
              <a:t>Paljon erilaisia näkemyksiä nykymallista… 1/3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CDDB47-85CD-45B8-9122-01CEA01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160E7C-E9FF-4433-B7CA-D1810E4EAC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464" y="2927678"/>
            <a:ext cx="3904752" cy="210696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E958BDA-82DA-427E-BF28-58359437B4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65752"/>
            <a:ext cx="4014798" cy="207535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7E0EEC2-6DED-4572-A7FB-B61EFE2285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38" y="509997"/>
            <a:ext cx="4027178" cy="22433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1DCACD1-11DD-4587-B9DB-79629321B4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00" y="526113"/>
            <a:ext cx="4231480" cy="22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1794C-7AC5-4CC4-A98A-740BFE76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36851"/>
            <a:ext cx="7380376" cy="518675"/>
          </a:xfrm>
        </p:spPr>
        <p:txBody>
          <a:bodyPr>
            <a:normAutofit fontScale="90000"/>
          </a:bodyPr>
          <a:lstStyle/>
          <a:p>
            <a:r>
              <a:rPr lang="fi-FI" dirty="0"/>
              <a:t>Paljon erilaisia näkemyksiä nykymallista… 2/3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CDDB47-85CD-45B8-9122-01CEA01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53E4324-F044-43CF-B59D-3D6071BB86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6753"/>
            <a:ext cx="4248473" cy="316999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CA3DCCF-4D79-41C7-AC98-D551047D0A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2792899"/>
            <a:ext cx="4499435" cy="227752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80D2CEB-DC25-4C39-947D-5AA5106AD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6362"/>
            <a:ext cx="3918249" cy="21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1794C-7AC5-4CC4-A98A-740BFE76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36851"/>
            <a:ext cx="7380376" cy="518675"/>
          </a:xfrm>
        </p:spPr>
        <p:txBody>
          <a:bodyPr>
            <a:normAutofit fontScale="90000"/>
          </a:bodyPr>
          <a:lstStyle/>
          <a:p>
            <a:r>
              <a:rPr lang="fi-FI" dirty="0"/>
              <a:t>Paljon erilaisia näkemyksiä nykymallista… 3/3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CDDB47-85CD-45B8-9122-01CEA01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DC7C58F-80C7-4854-B56F-219AB6ABB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76" y="576375"/>
            <a:ext cx="3251404" cy="43228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061C75E-6B5E-4F47-BABE-AB2A0840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9742"/>
            <a:ext cx="2959919" cy="41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5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Asialista 10.12.2019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787558"/>
            <a:ext cx="8640008" cy="3584392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9.00 	Avaus ja edellisen kokouksen pöytäkirjan hyväksyminen</a:t>
            </a:r>
          </a:p>
          <a:p>
            <a:pPr marL="0" indent="0">
              <a:buNone/>
            </a:pPr>
            <a:r>
              <a:rPr lang="fi-FI" sz="1600" dirty="0"/>
              <a:t>9.10 	Yhteistyörakenteen ja toimintatapojen alustus työpajojen pohjalta (P4 A-ryhmä)</a:t>
            </a:r>
          </a:p>
          <a:p>
            <a:pPr marL="0" indent="0">
              <a:buNone/>
            </a:pPr>
            <a:r>
              <a:rPr lang="fi-FI" sz="1600" dirty="0"/>
              <a:t>9.30	Yhteistyörakenteiden ja toimintatapojen tarkentamista (yhteinen työskentely)</a:t>
            </a:r>
          </a:p>
          <a:p>
            <a:pPr marL="0" indent="0">
              <a:buNone/>
            </a:pPr>
            <a:r>
              <a:rPr lang="fi-FI" sz="1600" dirty="0"/>
              <a:t>	- Yhteistyörakenteiden tasojen kuvaus (</a:t>
            </a:r>
            <a:r>
              <a:rPr lang="fi-FI" sz="1600" dirty="0" err="1"/>
              <a:t>Gov</a:t>
            </a:r>
            <a:r>
              <a:rPr lang="fi-FI" sz="1600" dirty="0"/>
              <a:t>, Ka, </a:t>
            </a:r>
            <a:r>
              <a:rPr lang="fi-FI" sz="1600" dirty="0" err="1"/>
              <a:t>Titu</a:t>
            </a:r>
            <a:r>
              <a:rPr lang="fi-FI" sz="1600" dirty="0"/>
              <a:t>, </a:t>
            </a:r>
            <a:r>
              <a:rPr lang="fi-FI" sz="1600" dirty="0" err="1"/>
              <a:t>Keh</a:t>
            </a:r>
            <a:r>
              <a:rPr lang="fi-FI" sz="1600" dirty="0"/>
              <a:t>, Po)</a:t>
            </a:r>
          </a:p>
          <a:p>
            <a:pPr marL="0" indent="0">
              <a:buNone/>
            </a:pPr>
            <a:r>
              <a:rPr lang="fi-FI" sz="1600" dirty="0"/>
              <a:t>	- Tavoitteiden ja tehtävien täsmentäminen (</a:t>
            </a:r>
            <a:r>
              <a:rPr lang="fi-FI" sz="1600" dirty="0" err="1"/>
              <a:t>Gov</a:t>
            </a:r>
            <a:r>
              <a:rPr lang="fi-FI" sz="1600" dirty="0"/>
              <a:t>, Ka, </a:t>
            </a:r>
            <a:r>
              <a:rPr lang="fi-FI" sz="1600" dirty="0" err="1"/>
              <a:t>Titu</a:t>
            </a:r>
            <a:r>
              <a:rPr lang="fi-FI" sz="1600" dirty="0"/>
              <a:t>)</a:t>
            </a:r>
          </a:p>
          <a:p>
            <a:pPr marL="0" indent="0">
              <a:buNone/>
            </a:pPr>
            <a:r>
              <a:rPr lang="fi-FI" sz="1600" dirty="0"/>
              <a:t>	- Kokonaiskuvan sisällön täsmentäminen (</a:t>
            </a:r>
            <a:r>
              <a:rPr lang="fi-FI" sz="1600" dirty="0" err="1"/>
              <a:t>Gov</a:t>
            </a:r>
            <a:r>
              <a:rPr lang="fi-FI" sz="1600" dirty="0"/>
              <a:t>, Ka, </a:t>
            </a:r>
            <a:r>
              <a:rPr lang="fi-FI" sz="1600" dirty="0" err="1"/>
              <a:t>Titu</a:t>
            </a:r>
            <a:r>
              <a:rPr lang="fi-FI" sz="1600" dirty="0"/>
              <a:t>)</a:t>
            </a:r>
          </a:p>
          <a:p>
            <a:pPr marL="0" indent="0">
              <a:buNone/>
            </a:pPr>
            <a:r>
              <a:rPr lang="fi-FI" sz="1600" dirty="0"/>
              <a:t>	- Toimielinten täsmentäminen (</a:t>
            </a:r>
            <a:r>
              <a:rPr lang="fi-FI" sz="1600" dirty="0" err="1"/>
              <a:t>valt</a:t>
            </a:r>
            <a:r>
              <a:rPr lang="fi-FI" sz="1600" dirty="0"/>
              <a:t>, kunnat, </a:t>
            </a:r>
            <a:r>
              <a:rPr lang="fi-FI" sz="1600" dirty="0" err="1"/>
              <a:t>julk</a:t>
            </a:r>
            <a:r>
              <a:rPr lang="fi-FI" sz="1600" dirty="0"/>
              <a:t>, verkostot)</a:t>
            </a:r>
          </a:p>
          <a:p>
            <a:pPr marL="0" indent="0">
              <a:buNone/>
            </a:pPr>
            <a:r>
              <a:rPr lang="fi-FI" sz="1600" dirty="0"/>
              <a:t>	- Toimielinten ja verkostojen vuosikellojen yhteensovittaminen</a:t>
            </a:r>
          </a:p>
          <a:p>
            <a:pPr marL="0" indent="0">
              <a:buNone/>
            </a:pPr>
            <a:r>
              <a:rPr lang="fi-FI" sz="1600" dirty="0"/>
              <a:t>	- Miten yhteistyörakenteiden ja toimintatapojen kehittäminen etenee v. 2020?</a:t>
            </a:r>
          </a:p>
          <a:p>
            <a:pPr marL="0" indent="0">
              <a:buNone/>
            </a:pPr>
            <a:r>
              <a:rPr lang="fi-FI" sz="1600" dirty="0"/>
              <a:t>11.00 	Informaatio-ohjauksen tilannekatsaus (P4 B-ryhmä)</a:t>
            </a:r>
          </a:p>
          <a:p>
            <a:pPr marL="0" indent="0">
              <a:buNone/>
            </a:pPr>
            <a:r>
              <a:rPr lang="fi-FI" sz="1600" dirty="0"/>
              <a:t>11.30	Yhteenveto ja keskustelu</a:t>
            </a:r>
          </a:p>
          <a:p>
            <a:pPr marL="0" indent="0">
              <a:buNone/>
            </a:pPr>
            <a:r>
              <a:rPr lang="fi-FI" sz="1600" dirty="0"/>
              <a:t>12.00 	Kokouksen päättäminen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62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C4E60-F6C4-4C19-ACCA-74BF8C3E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nykytilasta / Työpaja 2.10.2019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7693EBD-F62F-4348-8D02-4FE37901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448" y="1039586"/>
            <a:ext cx="3816000" cy="358439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Toimitaan siiloissa </a:t>
            </a:r>
            <a:r>
              <a:rPr lang="fi-FI" i="1" dirty="0"/>
              <a:t>&gt; Tarvitaan enemmän sektorirajat ylittävää yhteistyötä</a:t>
            </a:r>
          </a:p>
          <a:p>
            <a:r>
              <a:rPr lang="fi-FI" dirty="0"/>
              <a:t>Informaatio-ohjausta tehdään ylätasolla </a:t>
            </a:r>
            <a:r>
              <a:rPr lang="fi-FI" i="1" dirty="0"/>
              <a:t>&gt; Tarvitaan vahvempi kytkös käytännön toimintaan</a:t>
            </a:r>
          </a:p>
          <a:p>
            <a:r>
              <a:rPr lang="fi-FI" dirty="0"/>
              <a:t>Tiedonhallintaa/informaatio-ohjausta varten perustetut yksiköt (JHKA, Juhta, </a:t>
            </a:r>
            <a:r>
              <a:rPr lang="fi-FI" dirty="0" err="1"/>
              <a:t>jne</a:t>
            </a:r>
            <a:r>
              <a:rPr lang="fi-FI" dirty="0"/>
              <a:t>) toimivat liian irrallaan toisistaan ja käytännön toiminnasta </a:t>
            </a:r>
            <a:r>
              <a:rPr lang="fi-FI" i="1" dirty="0"/>
              <a:t>&gt; Tarvitaan parempaa yhteistyön johtamista</a:t>
            </a:r>
          </a:p>
          <a:p>
            <a:r>
              <a:rPr lang="fi-FI" dirty="0"/>
              <a:t>Informaatio-ohjauksen eri tasot (kansainvälinen, muut maat, EU, julkishallinto, Suomi, yksityiset, järjestöt, toimialat) toimivat liian irrallaan toisistaan </a:t>
            </a:r>
            <a:r>
              <a:rPr lang="fi-FI" i="1" dirty="0"/>
              <a:t>&gt; Tarvitaan yhteistyön koordinointia myös tasojen välillä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9411FE-926E-40FA-9D49-7833C57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6" name="Kuva 5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734B28C7-677D-4680-AD6E-497D9CF87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4007" y="595127"/>
            <a:ext cx="2736305" cy="42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650976-9AAA-42E5-A8A8-2BC8CD6D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9"/>
            <a:ext cx="7984808" cy="662692"/>
          </a:xfrm>
        </p:spPr>
        <p:txBody>
          <a:bodyPr>
            <a:normAutofit fontScale="90000"/>
          </a:bodyPr>
          <a:lstStyle/>
          <a:p>
            <a:r>
              <a:rPr lang="fi-FI" dirty="0"/>
              <a:t>Yhteenveto tulevaisuuden pohdinnoista / Työpaja 2.10.2019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C49BDF-0812-4DB8-9787-0DA0CD6F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843558"/>
            <a:ext cx="4536504" cy="403244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Yhteistyön tulisi ohjautua asiakaskeskeisesti ja palvelukokonaisuuksittain</a:t>
            </a:r>
          </a:p>
          <a:p>
            <a:pPr lvl="1"/>
            <a:r>
              <a:rPr lang="fi-FI" dirty="0"/>
              <a:t>Palveluyhteistyön lisäksi huomioitava: tietoalueet, tietoyhteistyö, prosessiyhteistyö, teknologiayhteistyö </a:t>
            </a:r>
            <a:r>
              <a:rPr lang="fi-FI" dirty="0" err="1"/>
              <a:t>jne</a:t>
            </a:r>
            <a:endParaRPr lang="fi-FI" dirty="0"/>
          </a:p>
          <a:p>
            <a:r>
              <a:rPr lang="fi-FI" dirty="0"/>
              <a:t>Palveluiden tuottaminen edellyttää ”ekosysteemejä” tai ”asiakeskeisiä verkostoja”, jotka yhdistävät avoimesti ja luontevalla tavalla julkishallinnon ja yksityisen sektorin toimijat</a:t>
            </a:r>
          </a:p>
          <a:p>
            <a:r>
              <a:rPr lang="fi-FI" dirty="0"/>
              <a:t>Ekosysteemin toimintaa ohjaa yhteinen arvontuotto (euroissa ja palveluiden hyödyissä niin asiakkaille kuin systeemiin osallistuville toimijoille)</a:t>
            </a:r>
          </a:p>
          <a:p>
            <a:r>
              <a:rPr lang="fi-FI" dirty="0"/>
              <a:t>Osallistuminen ekosysteemeihin on avointa (ei asetuskirjeitä) ja rakenteiden oltava joustavia</a:t>
            </a:r>
          </a:p>
          <a:p>
            <a:r>
              <a:rPr lang="fi-FI" dirty="0"/>
              <a:t>Ekosysteemien yhteistoimintaa on mahdollistettava, johdettava ja ohjattava verkostomaisesti</a:t>
            </a:r>
          </a:p>
          <a:p>
            <a:pPr lvl="1"/>
            <a:r>
              <a:rPr lang="fi-FI" dirty="0"/>
              <a:t>Johtamiseen varattava resursseja: yhteiseen keskusteluun, yhteisiin hankkeisiin, yhteistyöalustan rakentamiseen, koordinointiin ja fasilitointiin, yhteistyökyvyn parantamiseen jne.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C35E4F-4CDA-4235-8786-3C7201BB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7" name="Kuvan paikkamerkki 6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4FB7E54C-48C2-4884-BC39-9068C65D16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9960" y="735158"/>
            <a:ext cx="2952328" cy="4033224"/>
          </a:xfrm>
        </p:spPr>
      </p:pic>
    </p:spTree>
    <p:extLst>
      <p:ext uri="{BB962C8B-B14F-4D97-AF65-F5344CB8AC3E}">
        <p14:creationId xmlns:p14="http://schemas.microsoft.com/office/powerpoint/2010/main" val="378648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712968" cy="518676"/>
          </a:xfrm>
        </p:spPr>
        <p:txBody>
          <a:bodyPr>
            <a:noAutofit/>
          </a:bodyPr>
          <a:lstStyle/>
          <a:p>
            <a:r>
              <a:rPr lang="fi-FI" sz="2400" dirty="0"/>
              <a:t>Yhteenveto tilanteesta: paljon yhteistyöryhmiä, vähän kokonaiskoordinointia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2D0E5AA8-2A3E-4E92-86BA-9A79276C0B2B}"/>
              </a:ext>
            </a:extLst>
          </p:cNvPr>
          <p:cNvGrpSpPr/>
          <p:nvPr/>
        </p:nvGrpSpPr>
        <p:grpSpPr>
          <a:xfrm>
            <a:off x="755576" y="699542"/>
            <a:ext cx="6536887" cy="4299942"/>
            <a:chOff x="539552" y="843558"/>
            <a:chExt cx="5112024" cy="3362672"/>
          </a:xfrm>
        </p:grpSpPr>
        <p:grpSp>
          <p:nvGrpSpPr>
            <p:cNvPr id="9" name="Ryhmä 8"/>
            <p:cNvGrpSpPr/>
            <p:nvPr/>
          </p:nvGrpSpPr>
          <p:grpSpPr>
            <a:xfrm>
              <a:off x="539552" y="1059582"/>
              <a:ext cx="5112024" cy="3146648"/>
              <a:chOff x="1043608" y="1563638"/>
              <a:chExt cx="5112024" cy="3146648"/>
            </a:xfrm>
          </p:grpSpPr>
          <p:sp>
            <p:nvSpPr>
              <p:cNvPr id="5" name="Suorakulmio 4"/>
              <p:cNvSpPr/>
              <p:nvPr/>
            </p:nvSpPr>
            <p:spPr>
              <a:xfrm>
                <a:off x="1259632" y="1738341"/>
                <a:ext cx="4896000" cy="46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 dirty="0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1259632" y="2319774"/>
                <a:ext cx="4896000" cy="46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 dirty="0"/>
              </a:p>
            </p:txBody>
          </p:sp>
          <p:sp>
            <p:nvSpPr>
              <p:cNvPr id="14" name="Suorakulmio 13"/>
              <p:cNvSpPr/>
              <p:nvPr/>
            </p:nvSpPr>
            <p:spPr>
              <a:xfrm>
                <a:off x="1259632" y="2895838"/>
                <a:ext cx="4896000" cy="46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 dirty="0"/>
              </a:p>
            </p:txBody>
          </p:sp>
          <p:sp>
            <p:nvSpPr>
              <p:cNvPr id="15" name="Suorakulmio 14"/>
              <p:cNvSpPr/>
              <p:nvPr/>
            </p:nvSpPr>
            <p:spPr>
              <a:xfrm>
                <a:off x="1259632" y="3471902"/>
                <a:ext cx="4896000" cy="46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 dirty="0"/>
              </a:p>
            </p:txBody>
          </p:sp>
          <p:sp>
            <p:nvSpPr>
              <p:cNvPr id="16" name="Suorakulmio 15"/>
              <p:cNvSpPr/>
              <p:nvPr/>
            </p:nvSpPr>
            <p:spPr>
              <a:xfrm>
                <a:off x="1259632" y="4047966"/>
                <a:ext cx="4896000" cy="46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 dirty="0"/>
              </a:p>
            </p:txBody>
          </p:sp>
          <p:sp>
            <p:nvSpPr>
              <p:cNvPr id="6" name="Ellipsi 5"/>
              <p:cNvSpPr/>
              <p:nvPr/>
            </p:nvSpPr>
            <p:spPr>
              <a:xfrm>
                <a:off x="1043608" y="1738341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i-FI" sz="1000" dirty="0" err="1">
                    <a:solidFill>
                      <a:schemeClr val="tx1"/>
                    </a:solidFill>
                  </a:rPr>
                  <a:t>Governance</a:t>
                </a:r>
                <a:endParaRPr lang="fi-FI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Ellipsi 7"/>
              <p:cNvSpPr/>
              <p:nvPr/>
            </p:nvSpPr>
            <p:spPr>
              <a:xfrm>
                <a:off x="1043608" y="2319774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i-FI" sz="1100" dirty="0">
                    <a:solidFill>
                      <a:schemeClr val="tx1"/>
                    </a:solidFill>
                  </a:rPr>
                  <a:t>KA</a:t>
                </a:r>
              </a:p>
            </p:txBody>
          </p:sp>
          <p:sp>
            <p:nvSpPr>
              <p:cNvPr id="10" name="Ellipsi 9"/>
              <p:cNvSpPr/>
              <p:nvPr/>
            </p:nvSpPr>
            <p:spPr>
              <a:xfrm>
                <a:off x="1043608" y="2895838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i-FI" sz="1000" dirty="0">
                    <a:solidFill>
                      <a:schemeClr val="tx1"/>
                    </a:solidFill>
                  </a:rPr>
                  <a:t>Tietoturva</a:t>
                </a:r>
              </a:p>
            </p:txBody>
          </p:sp>
          <p:sp>
            <p:nvSpPr>
              <p:cNvPr id="12" name="Ellipsi 11"/>
              <p:cNvSpPr/>
              <p:nvPr/>
            </p:nvSpPr>
            <p:spPr>
              <a:xfrm>
                <a:off x="1043608" y="3471902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C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i-FI" sz="1000" dirty="0">
                    <a:solidFill>
                      <a:schemeClr val="tx1"/>
                    </a:solidFill>
                  </a:rPr>
                  <a:t>Kehittäminen</a:t>
                </a:r>
              </a:p>
            </p:txBody>
          </p:sp>
          <p:sp>
            <p:nvSpPr>
              <p:cNvPr id="13" name="Ellipsi 12"/>
              <p:cNvSpPr/>
              <p:nvPr/>
            </p:nvSpPr>
            <p:spPr>
              <a:xfrm>
                <a:off x="1043608" y="404796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i-FI" sz="1000" dirty="0">
                    <a:solidFill>
                      <a:schemeClr val="tx1"/>
                    </a:solidFill>
                  </a:rPr>
                  <a:t>Palvelujen</a:t>
                </a:r>
              </a:p>
              <a:p>
                <a:pPr algn="ctr"/>
                <a:r>
                  <a:rPr lang="fi-FI" sz="1000" dirty="0">
                    <a:solidFill>
                      <a:schemeClr val="tx1"/>
                    </a:solidFill>
                  </a:rPr>
                  <a:t>ohjaus</a:t>
                </a:r>
              </a:p>
            </p:txBody>
          </p:sp>
          <p:sp>
            <p:nvSpPr>
              <p:cNvPr id="7" name="Suorakulmio 6"/>
              <p:cNvSpPr/>
              <p:nvPr/>
            </p:nvSpPr>
            <p:spPr>
              <a:xfrm>
                <a:off x="1763688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2195736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18" name="Suorakulmio 17"/>
              <p:cNvSpPr/>
              <p:nvPr/>
            </p:nvSpPr>
            <p:spPr>
              <a:xfrm>
                <a:off x="2627784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19" name="Suorakulmio 18"/>
              <p:cNvSpPr/>
              <p:nvPr/>
            </p:nvSpPr>
            <p:spPr>
              <a:xfrm>
                <a:off x="3059832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20" name="Suorakulmio 19"/>
              <p:cNvSpPr/>
              <p:nvPr/>
            </p:nvSpPr>
            <p:spPr>
              <a:xfrm>
                <a:off x="3491880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21" name="Suorakulmio 20"/>
              <p:cNvSpPr/>
              <p:nvPr/>
            </p:nvSpPr>
            <p:spPr>
              <a:xfrm>
                <a:off x="3923928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 dirty="0"/>
              </a:p>
            </p:txBody>
          </p:sp>
          <p:sp>
            <p:nvSpPr>
              <p:cNvPr id="22" name="Suorakulmio 21"/>
              <p:cNvSpPr/>
              <p:nvPr/>
            </p:nvSpPr>
            <p:spPr>
              <a:xfrm>
                <a:off x="4355976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23" name="Suorakulmio 22"/>
              <p:cNvSpPr/>
              <p:nvPr/>
            </p:nvSpPr>
            <p:spPr>
              <a:xfrm>
                <a:off x="4788024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24" name="Suorakulmio 23"/>
              <p:cNvSpPr/>
              <p:nvPr/>
            </p:nvSpPr>
            <p:spPr>
              <a:xfrm>
                <a:off x="5220072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  <p:sp>
            <p:nvSpPr>
              <p:cNvPr id="25" name="Suorakulmio 24"/>
              <p:cNvSpPr/>
              <p:nvPr/>
            </p:nvSpPr>
            <p:spPr>
              <a:xfrm>
                <a:off x="5652120" y="1563638"/>
                <a:ext cx="360040" cy="31466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31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i-FI" sz="2400"/>
              </a:p>
            </p:txBody>
          </p:sp>
        </p:grpSp>
        <p:sp>
          <p:nvSpPr>
            <p:cNvPr id="28" name="Ellipsi 27"/>
            <p:cNvSpPr/>
            <p:nvPr/>
          </p:nvSpPr>
          <p:spPr>
            <a:xfrm>
              <a:off x="2627784" y="84355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JUHTA</a:t>
              </a:r>
            </a:p>
          </p:txBody>
        </p:sp>
        <p:sp>
          <p:nvSpPr>
            <p:cNvPr id="29" name="Ellipsi 28"/>
            <p:cNvSpPr/>
            <p:nvPr/>
          </p:nvSpPr>
          <p:spPr>
            <a:xfrm>
              <a:off x="1835696" y="113159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Tietokeko</a:t>
              </a:r>
            </a:p>
          </p:txBody>
        </p:sp>
        <p:sp>
          <p:nvSpPr>
            <p:cNvPr id="30" name="Ellipsi 29"/>
            <p:cNvSpPr/>
            <p:nvPr/>
          </p:nvSpPr>
          <p:spPr>
            <a:xfrm>
              <a:off x="2267744" y="113159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Hitko</a:t>
              </a:r>
              <a:endParaRPr lang="fi-FI" sz="800" dirty="0"/>
            </a:p>
          </p:txBody>
        </p:sp>
        <p:sp>
          <p:nvSpPr>
            <p:cNvPr id="31" name="Ellipsi 30"/>
            <p:cNvSpPr/>
            <p:nvPr/>
          </p:nvSpPr>
          <p:spPr>
            <a:xfrm>
              <a:off x="3149232" y="1103634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Mitko</a:t>
              </a:r>
              <a:endParaRPr lang="fi-FI" sz="800" dirty="0"/>
            </a:p>
          </p:txBody>
        </p:sp>
        <p:sp>
          <p:nvSpPr>
            <p:cNvPr id="32" name="Ellipsi 31"/>
            <p:cNvSpPr/>
            <p:nvPr/>
          </p:nvSpPr>
          <p:spPr>
            <a:xfrm>
              <a:off x="1871736" y="1635646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JHKA</a:t>
              </a:r>
            </a:p>
          </p:txBody>
        </p:sp>
        <p:sp>
          <p:nvSpPr>
            <p:cNvPr id="33" name="Ellipsi 32"/>
            <p:cNvSpPr/>
            <p:nvPr/>
          </p:nvSpPr>
          <p:spPr>
            <a:xfrm>
              <a:off x="2591816" y="1779662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Talous/</a:t>
              </a:r>
            </a:p>
            <a:p>
              <a:pPr algn="ctr"/>
              <a:r>
                <a:rPr lang="fi-FI" sz="800" dirty="0"/>
                <a:t>HR KA</a:t>
              </a:r>
            </a:p>
          </p:txBody>
        </p:sp>
        <p:sp>
          <p:nvSpPr>
            <p:cNvPr id="34" name="Ellipsi 33"/>
            <p:cNvSpPr/>
            <p:nvPr/>
          </p:nvSpPr>
          <p:spPr>
            <a:xfrm>
              <a:off x="2951856" y="1995686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M3A</a:t>
              </a:r>
            </a:p>
          </p:txBody>
        </p:sp>
        <p:sp>
          <p:nvSpPr>
            <p:cNvPr id="35" name="Ellipsi 34"/>
            <p:cNvSpPr/>
            <p:nvPr/>
          </p:nvSpPr>
          <p:spPr>
            <a:xfrm>
              <a:off x="3405671" y="188771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Terveys</a:t>
              </a:r>
            </a:p>
            <a:p>
              <a:pPr algn="ctr"/>
              <a:r>
                <a:rPr lang="fi-FI" sz="600" dirty="0"/>
                <a:t>ja hyvinvointi</a:t>
              </a:r>
            </a:p>
            <a:p>
              <a:pPr algn="ctr"/>
              <a:r>
                <a:rPr lang="fi-FI" sz="600" dirty="0"/>
                <a:t>KA</a:t>
              </a:r>
            </a:p>
          </p:txBody>
        </p:sp>
        <p:sp>
          <p:nvSpPr>
            <p:cNvPr id="36" name="Ellipsi 35"/>
            <p:cNvSpPr/>
            <p:nvPr/>
          </p:nvSpPr>
          <p:spPr>
            <a:xfrm>
              <a:off x="3905352" y="2027359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Tieto-</a:t>
              </a:r>
            </a:p>
            <a:p>
              <a:pPr algn="ctr"/>
              <a:r>
                <a:rPr lang="fi-FI" sz="700" dirty="0"/>
                <a:t>arkkitehtuuri</a:t>
              </a:r>
            </a:p>
            <a:p>
              <a:pPr algn="ctr"/>
              <a:r>
                <a:rPr lang="fi-FI" sz="700" dirty="0"/>
                <a:t>ryhmä</a:t>
              </a:r>
            </a:p>
          </p:txBody>
        </p:sp>
        <p:sp>
          <p:nvSpPr>
            <p:cNvPr id="37" name="Ellipsi 36"/>
            <p:cNvSpPr/>
            <p:nvPr/>
          </p:nvSpPr>
          <p:spPr>
            <a:xfrm>
              <a:off x="3743872" y="1691263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Sote</a:t>
              </a:r>
              <a:r>
                <a:rPr lang="fi-FI" sz="800" dirty="0"/>
                <a:t> KA</a:t>
              </a:r>
            </a:p>
          </p:txBody>
        </p:sp>
        <p:sp>
          <p:nvSpPr>
            <p:cNvPr id="38" name="Ellipsi 37"/>
            <p:cNvSpPr/>
            <p:nvPr/>
          </p:nvSpPr>
          <p:spPr>
            <a:xfrm>
              <a:off x="3455912" y="1325572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CIO-</a:t>
              </a:r>
            </a:p>
            <a:p>
              <a:pPr algn="ctr"/>
              <a:r>
                <a:rPr lang="fi-FI" sz="700" dirty="0"/>
                <a:t>verkosto</a:t>
              </a:r>
            </a:p>
          </p:txBody>
        </p:sp>
        <p:sp>
          <p:nvSpPr>
            <p:cNvPr id="39" name="Ellipsi 38"/>
            <p:cNvSpPr/>
            <p:nvPr/>
          </p:nvSpPr>
          <p:spPr>
            <a:xfrm>
              <a:off x="3887960" y="1275606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Hallinnonalan</a:t>
              </a:r>
            </a:p>
            <a:p>
              <a:pPr algn="ctr"/>
              <a:r>
                <a:rPr lang="fi-FI" sz="600" dirty="0"/>
                <a:t>tietohallinnon</a:t>
              </a:r>
            </a:p>
            <a:p>
              <a:pPr algn="ctr"/>
              <a:r>
                <a:rPr lang="fi-FI" sz="600" dirty="0"/>
                <a:t>koordinointi</a:t>
              </a:r>
            </a:p>
          </p:txBody>
        </p:sp>
        <p:sp>
          <p:nvSpPr>
            <p:cNvPr id="40" name="Ellipsi 39"/>
            <p:cNvSpPr/>
            <p:nvPr/>
          </p:nvSpPr>
          <p:spPr>
            <a:xfrm>
              <a:off x="4373368" y="1328996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Sähköisen</a:t>
              </a:r>
            </a:p>
            <a:p>
              <a:pPr algn="ctr"/>
              <a:r>
                <a:rPr lang="fi-FI" sz="600" dirty="0"/>
                <a:t>tiedonhallinnan</a:t>
              </a:r>
            </a:p>
            <a:p>
              <a:pPr algn="ctr"/>
              <a:r>
                <a:rPr lang="fi-FI" sz="600" dirty="0" err="1"/>
                <a:t>nvk</a:t>
              </a:r>
              <a:endParaRPr lang="fi-FI" sz="600" dirty="0"/>
            </a:p>
          </p:txBody>
        </p:sp>
        <p:sp>
          <p:nvSpPr>
            <p:cNvPr id="41" name="Ellipsi 40"/>
            <p:cNvSpPr/>
            <p:nvPr/>
          </p:nvSpPr>
          <p:spPr>
            <a:xfrm>
              <a:off x="1835696" y="228371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VAHTI</a:t>
              </a:r>
            </a:p>
          </p:txBody>
        </p:sp>
        <p:sp>
          <p:nvSpPr>
            <p:cNvPr id="42" name="Ellipsi 41"/>
            <p:cNvSpPr/>
            <p:nvPr/>
          </p:nvSpPr>
          <p:spPr>
            <a:xfrm>
              <a:off x="2735832" y="2427734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Hallinnonalan</a:t>
              </a:r>
            </a:p>
            <a:p>
              <a:pPr algn="ctr"/>
              <a:r>
                <a:rPr lang="fi-FI" sz="600" dirty="0"/>
                <a:t>kyberturvallisuus-</a:t>
              </a:r>
            </a:p>
            <a:p>
              <a:pPr algn="ctr"/>
              <a:r>
                <a:rPr lang="fi-FI" sz="600" dirty="0"/>
                <a:t>ryhmä</a:t>
              </a:r>
            </a:p>
          </p:txBody>
        </p:sp>
        <p:sp>
          <p:nvSpPr>
            <p:cNvPr id="43" name="Ellipsi 42"/>
            <p:cNvSpPr/>
            <p:nvPr/>
          </p:nvSpPr>
          <p:spPr>
            <a:xfrm>
              <a:off x="3311896" y="2449526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M3K</a:t>
              </a:r>
            </a:p>
          </p:txBody>
        </p:sp>
        <p:sp>
          <p:nvSpPr>
            <p:cNvPr id="44" name="Ellipsi 43"/>
            <p:cNvSpPr/>
            <p:nvPr/>
          </p:nvSpPr>
          <p:spPr>
            <a:xfrm>
              <a:off x="3959968" y="2499742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Hallinnonalan</a:t>
              </a:r>
            </a:p>
            <a:p>
              <a:pPr algn="ctr"/>
              <a:r>
                <a:rPr lang="fi-FI" sz="600" dirty="0"/>
                <a:t>tietoturvallisuus-</a:t>
              </a:r>
            </a:p>
            <a:p>
              <a:pPr algn="ctr"/>
              <a:r>
                <a:rPr lang="fi-FI" sz="600" dirty="0"/>
                <a:t>ryhmä</a:t>
              </a:r>
            </a:p>
          </p:txBody>
        </p:sp>
        <p:sp>
          <p:nvSpPr>
            <p:cNvPr id="45" name="Ellipsi 44"/>
            <p:cNvSpPr/>
            <p:nvPr/>
          </p:nvSpPr>
          <p:spPr>
            <a:xfrm>
              <a:off x="1475656" y="2499742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JUDO</a:t>
              </a:r>
            </a:p>
          </p:txBody>
        </p:sp>
        <p:sp>
          <p:nvSpPr>
            <p:cNvPr id="46" name="Ellipsi 45"/>
            <p:cNvSpPr/>
            <p:nvPr/>
          </p:nvSpPr>
          <p:spPr>
            <a:xfrm>
              <a:off x="2231776" y="2535782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VIRT</a:t>
              </a:r>
            </a:p>
          </p:txBody>
        </p:sp>
        <p:sp>
          <p:nvSpPr>
            <p:cNvPr id="47" name="Ellipsi 46"/>
            <p:cNvSpPr/>
            <p:nvPr/>
          </p:nvSpPr>
          <p:spPr>
            <a:xfrm>
              <a:off x="4464024" y="2499742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TieSta</a:t>
              </a:r>
              <a:endParaRPr lang="fi-FI" sz="800" dirty="0"/>
            </a:p>
          </p:txBody>
        </p:sp>
        <p:sp>
          <p:nvSpPr>
            <p:cNvPr id="48" name="Ellipsi 47"/>
            <p:cNvSpPr/>
            <p:nvPr/>
          </p:nvSpPr>
          <p:spPr>
            <a:xfrm>
              <a:off x="3104256" y="1635646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Patine</a:t>
              </a:r>
              <a:endParaRPr lang="fi-FI" sz="800" dirty="0"/>
            </a:p>
          </p:txBody>
        </p:sp>
        <p:sp>
          <p:nvSpPr>
            <p:cNvPr id="49" name="Ellipsi 48"/>
            <p:cNvSpPr/>
            <p:nvPr/>
          </p:nvSpPr>
          <p:spPr>
            <a:xfrm>
              <a:off x="4788060" y="132920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Inspire</a:t>
              </a:r>
              <a:endParaRPr lang="fi-FI" sz="800" dirty="0"/>
            </a:p>
            <a:p>
              <a:pPr algn="ctr"/>
              <a:r>
                <a:rPr lang="fi-FI" sz="800" dirty="0"/>
                <a:t>yhteistyö</a:t>
              </a:r>
            </a:p>
          </p:txBody>
        </p:sp>
        <p:sp>
          <p:nvSpPr>
            <p:cNvPr id="50" name="Ellipsi 49"/>
            <p:cNvSpPr/>
            <p:nvPr/>
          </p:nvSpPr>
          <p:spPr>
            <a:xfrm>
              <a:off x="4248000" y="1707654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Ryyti</a:t>
              </a:r>
            </a:p>
          </p:txBody>
        </p:sp>
        <p:sp>
          <p:nvSpPr>
            <p:cNvPr id="51" name="Ellipsi 50"/>
            <p:cNvSpPr/>
            <p:nvPr/>
          </p:nvSpPr>
          <p:spPr>
            <a:xfrm>
              <a:off x="4572000" y="2067694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Rekvi</a:t>
              </a:r>
              <a:endParaRPr lang="fi-FI" sz="800" dirty="0"/>
            </a:p>
          </p:txBody>
        </p:sp>
        <p:sp>
          <p:nvSpPr>
            <p:cNvPr id="52" name="Ellipsi 51"/>
            <p:cNvSpPr/>
            <p:nvPr/>
          </p:nvSpPr>
          <p:spPr>
            <a:xfrm>
              <a:off x="1440280" y="2023292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Finto</a:t>
              </a:r>
              <a:endParaRPr lang="fi-FI" sz="800" dirty="0"/>
            </a:p>
          </p:txBody>
        </p:sp>
        <p:sp>
          <p:nvSpPr>
            <p:cNvPr id="53" name="Ellipsi 52"/>
            <p:cNvSpPr/>
            <p:nvPr/>
          </p:nvSpPr>
          <p:spPr>
            <a:xfrm>
              <a:off x="2123728" y="195971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Konserni-</a:t>
              </a:r>
            </a:p>
            <a:p>
              <a:pPr algn="ctr"/>
              <a:r>
                <a:rPr lang="fi-FI" sz="700" dirty="0"/>
                <a:t>tiedon</a:t>
              </a:r>
            </a:p>
            <a:p>
              <a:pPr algn="ctr"/>
              <a:r>
                <a:rPr lang="fi-FI" sz="700" dirty="0"/>
                <a:t>verkosto</a:t>
              </a:r>
            </a:p>
          </p:txBody>
        </p:sp>
        <p:sp>
          <p:nvSpPr>
            <p:cNvPr id="54" name="Ellipsi 53"/>
            <p:cNvSpPr/>
            <p:nvPr/>
          </p:nvSpPr>
          <p:spPr>
            <a:xfrm>
              <a:off x="4968080" y="1779662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Paikka-</a:t>
              </a:r>
            </a:p>
            <a:p>
              <a:pPr algn="ctr"/>
              <a:r>
                <a:rPr lang="fi-FI" sz="700" dirty="0"/>
                <a:t>tieto</a:t>
              </a:r>
            </a:p>
            <a:p>
              <a:pPr algn="ctr"/>
              <a:r>
                <a:rPr lang="fi-FI" sz="700" dirty="0"/>
                <a:t>verkosto</a:t>
              </a:r>
            </a:p>
          </p:txBody>
        </p:sp>
        <p:sp>
          <p:nvSpPr>
            <p:cNvPr id="56" name="Ellipsi 55"/>
            <p:cNvSpPr/>
            <p:nvPr/>
          </p:nvSpPr>
          <p:spPr>
            <a:xfrm>
              <a:off x="2051720" y="3615902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Asiakas</a:t>
              </a:r>
            </a:p>
            <a:p>
              <a:pPr algn="ctr"/>
              <a:r>
                <a:rPr lang="fi-FI" sz="700" dirty="0" err="1"/>
                <a:t>nvk</a:t>
              </a:r>
              <a:endParaRPr lang="fi-FI" sz="700" dirty="0"/>
            </a:p>
          </p:txBody>
        </p:sp>
        <p:sp>
          <p:nvSpPr>
            <p:cNvPr id="57" name="Ellipsi 56"/>
            <p:cNvSpPr/>
            <p:nvPr/>
          </p:nvSpPr>
          <p:spPr>
            <a:xfrm>
              <a:off x="2483768" y="3381910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Neuvottelu-</a:t>
              </a:r>
            </a:p>
            <a:p>
              <a:pPr algn="ctr"/>
              <a:r>
                <a:rPr lang="fi-FI" sz="700" dirty="0"/>
                <a:t>kunta</a:t>
              </a:r>
            </a:p>
          </p:txBody>
        </p:sp>
        <p:sp>
          <p:nvSpPr>
            <p:cNvPr id="58" name="Ellipsi 57"/>
            <p:cNvSpPr/>
            <p:nvPr/>
          </p:nvSpPr>
          <p:spPr>
            <a:xfrm>
              <a:off x="3050544" y="3471886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Neuvottelu-</a:t>
              </a:r>
            </a:p>
            <a:p>
              <a:pPr algn="ctr"/>
              <a:r>
                <a:rPr lang="fi-FI" sz="700" dirty="0"/>
                <a:t>kunta</a:t>
              </a:r>
            </a:p>
          </p:txBody>
        </p:sp>
        <p:sp>
          <p:nvSpPr>
            <p:cNvPr id="59" name="Ellipsi 58"/>
            <p:cNvSpPr/>
            <p:nvPr/>
          </p:nvSpPr>
          <p:spPr>
            <a:xfrm>
              <a:off x="3455912" y="3702858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Strateginen</a:t>
              </a:r>
            </a:p>
            <a:p>
              <a:pPr algn="ctr"/>
              <a:r>
                <a:rPr lang="fi-FI" sz="700" dirty="0"/>
                <a:t>ohjausryhmä</a:t>
              </a:r>
            </a:p>
          </p:txBody>
        </p:sp>
        <p:sp>
          <p:nvSpPr>
            <p:cNvPr id="60" name="Ellipsi 59"/>
            <p:cNvSpPr/>
            <p:nvPr/>
          </p:nvSpPr>
          <p:spPr>
            <a:xfrm>
              <a:off x="3984385" y="3687170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Neuvottelu-</a:t>
              </a:r>
            </a:p>
            <a:p>
              <a:pPr algn="ctr"/>
              <a:r>
                <a:rPr lang="fi-FI" sz="700" dirty="0"/>
                <a:t>kunta</a:t>
              </a:r>
            </a:p>
          </p:txBody>
        </p:sp>
        <p:sp>
          <p:nvSpPr>
            <p:cNvPr id="61" name="Ellipsi 60"/>
            <p:cNvSpPr/>
            <p:nvPr/>
          </p:nvSpPr>
          <p:spPr>
            <a:xfrm>
              <a:off x="1619672" y="3507854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Rekisterin</a:t>
              </a:r>
            </a:p>
            <a:p>
              <a:pPr algn="ctr"/>
              <a:r>
                <a:rPr lang="fi-FI" sz="700" dirty="0" err="1"/>
                <a:t>perustamis</a:t>
              </a:r>
              <a:r>
                <a:rPr lang="fi-FI" sz="700" dirty="0"/>
                <a:t>-</a:t>
              </a:r>
            </a:p>
            <a:p>
              <a:pPr algn="ctr"/>
              <a:r>
                <a:rPr lang="fi-FI" sz="700" dirty="0"/>
                <a:t>hanke</a:t>
              </a:r>
            </a:p>
          </p:txBody>
        </p:sp>
        <p:sp>
          <p:nvSpPr>
            <p:cNvPr id="62" name="Ellipsi 61"/>
            <p:cNvSpPr/>
            <p:nvPr/>
          </p:nvSpPr>
          <p:spPr>
            <a:xfrm>
              <a:off x="2591816" y="3723878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Kanta</a:t>
              </a:r>
            </a:p>
            <a:p>
              <a:pPr algn="ctr"/>
              <a:r>
                <a:rPr lang="fi-FI" sz="700" dirty="0"/>
                <a:t>ohjausryhmä</a:t>
              </a:r>
            </a:p>
          </p:txBody>
        </p:sp>
        <p:sp>
          <p:nvSpPr>
            <p:cNvPr id="63" name="Ellipsi 62"/>
            <p:cNvSpPr/>
            <p:nvPr/>
          </p:nvSpPr>
          <p:spPr>
            <a:xfrm>
              <a:off x="4355976" y="3435846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SAPA</a:t>
              </a:r>
            </a:p>
          </p:txBody>
        </p:sp>
        <p:sp>
          <p:nvSpPr>
            <p:cNvPr id="64" name="Ellipsi 63"/>
            <p:cNvSpPr/>
            <p:nvPr/>
          </p:nvSpPr>
          <p:spPr>
            <a:xfrm>
              <a:off x="4716016" y="3660499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Viraston</a:t>
              </a:r>
            </a:p>
            <a:p>
              <a:pPr algn="ctr"/>
              <a:r>
                <a:rPr lang="fi-FI" sz="700" dirty="0"/>
                <a:t>asiakas-</a:t>
              </a:r>
            </a:p>
            <a:p>
              <a:pPr algn="ctr"/>
              <a:r>
                <a:rPr lang="fi-FI" sz="700" dirty="0"/>
                <a:t>ryhmä</a:t>
              </a:r>
            </a:p>
          </p:txBody>
        </p:sp>
        <p:sp>
          <p:nvSpPr>
            <p:cNvPr id="65" name="Ellipsi 64"/>
            <p:cNvSpPr/>
            <p:nvPr/>
          </p:nvSpPr>
          <p:spPr>
            <a:xfrm>
              <a:off x="5292080" y="3543894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Tuotannon</a:t>
              </a:r>
            </a:p>
            <a:p>
              <a:pPr algn="ctr"/>
              <a:r>
                <a:rPr lang="fi-FI" sz="700" dirty="0"/>
                <a:t>seuranta-</a:t>
              </a:r>
            </a:p>
            <a:p>
              <a:pPr algn="ctr"/>
              <a:r>
                <a:rPr lang="fi-FI" sz="700" dirty="0"/>
                <a:t>ryhmä</a:t>
              </a:r>
            </a:p>
          </p:txBody>
        </p:sp>
        <p:sp>
          <p:nvSpPr>
            <p:cNvPr id="66" name="Ellipsi 65"/>
            <p:cNvSpPr/>
            <p:nvPr/>
          </p:nvSpPr>
          <p:spPr>
            <a:xfrm>
              <a:off x="1259632" y="1275606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Digi-</a:t>
              </a:r>
            </a:p>
            <a:p>
              <a:pPr algn="ctr"/>
              <a:r>
                <a:rPr lang="fi-FI" sz="800" dirty="0"/>
                <a:t>arkeen</a:t>
              </a:r>
            </a:p>
          </p:txBody>
        </p:sp>
        <p:sp>
          <p:nvSpPr>
            <p:cNvPr id="67" name="Ellipsi 66"/>
            <p:cNvSpPr/>
            <p:nvPr/>
          </p:nvSpPr>
          <p:spPr>
            <a:xfrm>
              <a:off x="3923928" y="3111846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Aurora</a:t>
              </a:r>
            </a:p>
          </p:txBody>
        </p:sp>
        <p:sp>
          <p:nvSpPr>
            <p:cNvPr id="68" name="Ellipsi 67"/>
            <p:cNvSpPr/>
            <p:nvPr/>
          </p:nvSpPr>
          <p:spPr>
            <a:xfrm>
              <a:off x="3419872" y="3003798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Valtion-</a:t>
              </a:r>
            </a:p>
            <a:p>
              <a:pPr algn="ctr"/>
              <a:r>
                <a:rPr lang="fi-FI" sz="600" dirty="0"/>
                <a:t>avustusten</a:t>
              </a:r>
            </a:p>
            <a:p>
              <a:pPr algn="ctr"/>
              <a:r>
                <a:rPr lang="fi-FI" sz="600" dirty="0"/>
                <a:t>kehittäminen</a:t>
              </a:r>
            </a:p>
          </p:txBody>
        </p:sp>
        <p:sp>
          <p:nvSpPr>
            <p:cNvPr id="69" name="Ellipsi 68"/>
            <p:cNvSpPr/>
            <p:nvPr/>
          </p:nvSpPr>
          <p:spPr>
            <a:xfrm>
              <a:off x="2771800" y="1347614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Digikehityksen</a:t>
              </a:r>
            </a:p>
            <a:p>
              <a:pPr algn="ctr"/>
              <a:r>
                <a:rPr lang="fi-FI" sz="600" dirty="0"/>
                <a:t>koordinaatio</a:t>
              </a:r>
            </a:p>
          </p:txBody>
        </p:sp>
        <p:sp>
          <p:nvSpPr>
            <p:cNvPr id="70" name="Ellipsi 69"/>
            <p:cNvSpPr/>
            <p:nvPr/>
          </p:nvSpPr>
          <p:spPr>
            <a:xfrm>
              <a:off x="4211960" y="951606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Digitalisaation</a:t>
              </a:r>
            </a:p>
            <a:p>
              <a:pPr algn="ctr"/>
              <a:r>
                <a:rPr lang="fi-FI" sz="600" dirty="0"/>
                <a:t>johtoryhmä</a:t>
              </a:r>
            </a:p>
          </p:txBody>
        </p:sp>
        <p:sp>
          <p:nvSpPr>
            <p:cNvPr id="71" name="Ellipsi 70"/>
            <p:cNvSpPr/>
            <p:nvPr/>
          </p:nvSpPr>
          <p:spPr>
            <a:xfrm>
              <a:off x="2879848" y="2931790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HYTE</a:t>
              </a:r>
            </a:p>
            <a:p>
              <a:pPr algn="ctr"/>
              <a:r>
                <a:rPr lang="fi-FI" sz="800" dirty="0"/>
                <a:t>airo</a:t>
              </a:r>
            </a:p>
          </p:txBody>
        </p:sp>
        <p:sp>
          <p:nvSpPr>
            <p:cNvPr id="72" name="Ellipsi 71"/>
            <p:cNvSpPr/>
            <p:nvPr/>
          </p:nvSpPr>
          <p:spPr>
            <a:xfrm>
              <a:off x="1907704" y="3003798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Tulo-</a:t>
              </a:r>
            </a:p>
            <a:p>
              <a:pPr algn="ctr"/>
              <a:r>
                <a:rPr lang="fi-FI" sz="800" dirty="0"/>
                <a:t>rekisteri</a:t>
              </a:r>
            </a:p>
          </p:txBody>
        </p:sp>
        <p:sp>
          <p:nvSpPr>
            <p:cNvPr id="73" name="Ellipsi 72"/>
            <p:cNvSpPr/>
            <p:nvPr/>
          </p:nvSpPr>
          <p:spPr>
            <a:xfrm>
              <a:off x="4824064" y="3291830"/>
              <a:ext cx="324000" cy="324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AHAA</a:t>
              </a:r>
            </a:p>
          </p:txBody>
        </p:sp>
        <p:sp>
          <p:nvSpPr>
            <p:cNvPr id="74" name="Ellipsi 73"/>
            <p:cNvSpPr/>
            <p:nvPr/>
          </p:nvSpPr>
          <p:spPr>
            <a:xfrm>
              <a:off x="5309508" y="1231673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Kunta-</a:t>
              </a:r>
            </a:p>
            <a:p>
              <a:pPr algn="ctr"/>
              <a:r>
                <a:rPr lang="fi-FI" sz="700" dirty="0"/>
                <a:t>foorumi</a:t>
              </a:r>
            </a:p>
          </p:txBody>
        </p:sp>
        <p:sp>
          <p:nvSpPr>
            <p:cNvPr id="75" name="Ellipsi 74"/>
            <p:cNvSpPr/>
            <p:nvPr/>
          </p:nvSpPr>
          <p:spPr>
            <a:xfrm>
              <a:off x="4966824" y="883427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KUTHANEK</a:t>
              </a:r>
            </a:p>
          </p:txBody>
        </p:sp>
        <p:sp>
          <p:nvSpPr>
            <p:cNvPr id="76" name="Ellipsi 75"/>
            <p:cNvSpPr/>
            <p:nvPr/>
          </p:nvSpPr>
          <p:spPr>
            <a:xfrm>
              <a:off x="2303784" y="152767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Neuvottelu-</a:t>
              </a:r>
            </a:p>
            <a:p>
              <a:pPr algn="ctr"/>
              <a:r>
                <a:rPr lang="fi-FI" sz="600" dirty="0"/>
                <a:t>kunta</a:t>
              </a:r>
            </a:p>
          </p:txBody>
        </p:sp>
        <p:sp>
          <p:nvSpPr>
            <p:cNvPr id="77" name="Ellipsi 76"/>
            <p:cNvSpPr/>
            <p:nvPr/>
          </p:nvSpPr>
          <p:spPr>
            <a:xfrm>
              <a:off x="1511696" y="156363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Neuvottelu-</a:t>
              </a:r>
            </a:p>
            <a:p>
              <a:pPr algn="ctr"/>
              <a:r>
                <a:rPr lang="fi-FI" sz="600" dirty="0"/>
                <a:t>kunta</a:t>
              </a:r>
            </a:p>
          </p:txBody>
        </p:sp>
        <p:sp>
          <p:nvSpPr>
            <p:cNvPr id="78" name="Ellipsi 77"/>
            <p:cNvSpPr/>
            <p:nvPr/>
          </p:nvSpPr>
          <p:spPr>
            <a:xfrm>
              <a:off x="1475656" y="3084190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700" dirty="0"/>
                <a:t>Kuntatieto</a:t>
              </a:r>
            </a:p>
          </p:txBody>
        </p:sp>
        <p:sp>
          <p:nvSpPr>
            <p:cNvPr id="79" name="Ellipsi 78"/>
            <p:cNvSpPr/>
            <p:nvPr/>
          </p:nvSpPr>
          <p:spPr>
            <a:xfrm>
              <a:off x="2375792" y="3003798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 err="1"/>
                <a:t>Erillis</a:t>
              </a:r>
              <a:r>
                <a:rPr lang="fi-FI" sz="800" dirty="0"/>
                <a:t>-</a:t>
              </a:r>
            </a:p>
            <a:p>
              <a:pPr algn="ctr"/>
              <a:r>
                <a:rPr lang="fi-FI" sz="800" dirty="0"/>
                <a:t>selvitys</a:t>
              </a:r>
            </a:p>
          </p:txBody>
        </p:sp>
        <p:sp>
          <p:nvSpPr>
            <p:cNvPr id="80" name="Ellipsi 79"/>
            <p:cNvSpPr/>
            <p:nvPr/>
          </p:nvSpPr>
          <p:spPr>
            <a:xfrm>
              <a:off x="4320008" y="3003798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 err="1"/>
                <a:t>Uudistamis</a:t>
              </a:r>
              <a:r>
                <a:rPr lang="fi-FI" sz="600" dirty="0"/>
                <a:t>-</a:t>
              </a:r>
            </a:p>
            <a:p>
              <a:pPr algn="ctr"/>
              <a:r>
                <a:rPr lang="fi-FI" sz="600" dirty="0"/>
                <a:t>ryhmä</a:t>
              </a:r>
            </a:p>
          </p:txBody>
        </p:sp>
        <p:sp>
          <p:nvSpPr>
            <p:cNvPr id="81" name="Ellipsi 80"/>
            <p:cNvSpPr/>
            <p:nvPr/>
          </p:nvSpPr>
          <p:spPr>
            <a:xfrm>
              <a:off x="4860032" y="2859782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Digitaalinen</a:t>
              </a:r>
            </a:p>
            <a:p>
              <a:pPr algn="ctr"/>
              <a:r>
                <a:rPr lang="fi-FI" sz="600" dirty="0"/>
                <a:t>palveluväylä</a:t>
              </a:r>
            </a:p>
          </p:txBody>
        </p:sp>
        <p:sp>
          <p:nvSpPr>
            <p:cNvPr id="82" name="Ellipsi 81"/>
            <p:cNvSpPr/>
            <p:nvPr/>
          </p:nvSpPr>
          <p:spPr>
            <a:xfrm>
              <a:off x="5256112" y="3003798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Sähköisten</a:t>
              </a:r>
            </a:p>
            <a:p>
              <a:pPr algn="ctr"/>
              <a:r>
                <a:rPr lang="fi-FI" sz="600" dirty="0"/>
                <a:t>palvelujen</a:t>
              </a:r>
            </a:p>
            <a:p>
              <a:pPr algn="ctr"/>
              <a:r>
                <a:rPr lang="fi-FI" sz="600" dirty="0"/>
                <a:t>selvitys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10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760984"/>
            <a:ext cx="6923314" cy="1314822"/>
          </a:xfrm>
        </p:spPr>
        <p:txBody>
          <a:bodyPr>
            <a:normAutofit/>
          </a:bodyPr>
          <a:lstStyle/>
          <a:p>
            <a:r>
              <a:rPr lang="fi-FI" dirty="0"/>
              <a:t>Ehdotuksia yhteistyön rakenteesta, tehtävistä ja toimintatavoista jatkossa</a:t>
            </a:r>
          </a:p>
        </p:txBody>
      </p:sp>
    </p:spTree>
    <p:extLst>
      <p:ext uri="{BB962C8B-B14F-4D97-AF65-F5344CB8AC3E}">
        <p14:creationId xmlns:p14="http://schemas.microsoft.com/office/powerpoint/2010/main" val="103625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uorakulmio 91"/>
          <p:cNvSpPr/>
          <p:nvPr/>
        </p:nvSpPr>
        <p:spPr>
          <a:xfrm>
            <a:off x="1518355" y="4027469"/>
            <a:ext cx="5863747" cy="5605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Palvelujen ohjaus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Palvelujen ja palvelutuotannon koordinointi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jatkuvuuden varmistamista tukeva yhteistyö</a:t>
            </a:r>
          </a:p>
        </p:txBody>
      </p:sp>
      <p:sp>
        <p:nvSpPr>
          <p:cNvPr id="91" name="Suorakulmio 90"/>
          <p:cNvSpPr/>
          <p:nvPr/>
        </p:nvSpPr>
        <p:spPr>
          <a:xfrm>
            <a:off x="1518355" y="3339384"/>
            <a:ext cx="5863747" cy="5605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Kehittäminen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salkkujen koordinointi ja tasapainotus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kehittämisen toimintamallien ja menettelyiden kehittäminen</a:t>
            </a:r>
          </a:p>
        </p:txBody>
      </p:sp>
      <p:sp>
        <p:nvSpPr>
          <p:cNvPr id="90" name="Suorakulmio 89"/>
          <p:cNvSpPr/>
          <p:nvPr/>
        </p:nvSpPr>
        <p:spPr>
          <a:xfrm>
            <a:off x="1518355" y="2651299"/>
            <a:ext cx="5863747" cy="5605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Tietoturva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linjausten, ohjeiden ja materiaalien tuottaminen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osaamisen kehittäminen</a:t>
            </a:r>
          </a:p>
        </p:txBody>
      </p:sp>
      <p:sp>
        <p:nvSpPr>
          <p:cNvPr id="88" name="Suorakulmio 87"/>
          <p:cNvSpPr/>
          <p:nvPr/>
        </p:nvSpPr>
        <p:spPr>
          <a:xfrm>
            <a:off x="1518355" y="1963214"/>
            <a:ext cx="5863747" cy="5605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Arkkitehtuuri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tavoitteita tukevien toimenpiteiden arviointi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Tilannekuva toiminnan, tiedon, tietovarantojen ja –järjestelmien muodostamasta kokonaisuudesta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80920" cy="518676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Yhteistyön rakenne: tasojen rooli valmistelussa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1518355" y="1275129"/>
            <a:ext cx="5863747" cy="56050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Governance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(hyviä suomenkielisiä vaihtoehtoja otetaan vastaan)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tavoitteiden tarkentaminen ja asettaminen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toiminnan seuranta ja arviointi</a:t>
            </a:r>
          </a:p>
        </p:txBody>
      </p:sp>
      <p:sp>
        <p:nvSpPr>
          <p:cNvPr id="6" name="Ellipsi 5"/>
          <p:cNvSpPr/>
          <p:nvPr/>
        </p:nvSpPr>
        <p:spPr>
          <a:xfrm>
            <a:off x="1259632" y="1275129"/>
            <a:ext cx="560505" cy="5605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dirty="0" err="1">
                <a:solidFill>
                  <a:schemeClr val="tx1"/>
                </a:solidFill>
              </a:rPr>
              <a:t>Governance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1259632" y="1971488"/>
            <a:ext cx="560505" cy="5605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KA</a:t>
            </a:r>
          </a:p>
        </p:txBody>
      </p:sp>
      <p:sp>
        <p:nvSpPr>
          <p:cNvPr id="10" name="Ellipsi 9"/>
          <p:cNvSpPr/>
          <p:nvPr/>
        </p:nvSpPr>
        <p:spPr>
          <a:xfrm>
            <a:off x="1259632" y="2661417"/>
            <a:ext cx="560505" cy="5605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Tietoturva</a:t>
            </a:r>
          </a:p>
        </p:txBody>
      </p:sp>
      <p:sp>
        <p:nvSpPr>
          <p:cNvPr id="12" name="Ellipsi 11"/>
          <p:cNvSpPr/>
          <p:nvPr/>
        </p:nvSpPr>
        <p:spPr>
          <a:xfrm>
            <a:off x="1259632" y="3351346"/>
            <a:ext cx="560505" cy="56050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C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Kehittäminen</a:t>
            </a:r>
          </a:p>
        </p:txBody>
      </p:sp>
      <p:sp>
        <p:nvSpPr>
          <p:cNvPr id="13" name="Ellipsi 12"/>
          <p:cNvSpPr/>
          <p:nvPr/>
        </p:nvSpPr>
        <p:spPr>
          <a:xfrm>
            <a:off x="1259632" y="4041276"/>
            <a:ext cx="560505" cy="5605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Palvelujen</a:t>
            </a:r>
          </a:p>
          <a:p>
            <a:pPr algn="ctr"/>
            <a:r>
              <a:rPr lang="fi-FI" sz="1000" dirty="0">
                <a:solidFill>
                  <a:schemeClr val="tx1"/>
                </a:solidFill>
              </a:rPr>
              <a:t>ohjaus</a:t>
            </a:r>
          </a:p>
        </p:txBody>
      </p:sp>
      <p:sp>
        <p:nvSpPr>
          <p:cNvPr id="26" name="Tasakylkinen kolmio 25"/>
          <p:cNvSpPr/>
          <p:nvPr/>
        </p:nvSpPr>
        <p:spPr>
          <a:xfrm rot="5400000">
            <a:off x="605163" y="1359423"/>
            <a:ext cx="637529" cy="325880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776207D3-654B-4E39-9B61-E0BEDD3376AD}"/>
              </a:ext>
            </a:extLst>
          </p:cNvPr>
          <p:cNvSpPr txBox="1"/>
          <p:nvPr/>
        </p:nvSpPr>
        <p:spPr>
          <a:xfrm rot="16200000">
            <a:off x="-364419" y="1307739"/>
            <a:ext cx="163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Asiakastarpeet / toiminnan tavoitteet</a:t>
            </a:r>
          </a:p>
        </p:txBody>
      </p:sp>
      <p:sp>
        <p:nvSpPr>
          <p:cNvPr id="85" name="Tasakylkinen kolmio 84"/>
          <p:cNvSpPr/>
          <p:nvPr/>
        </p:nvSpPr>
        <p:spPr>
          <a:xfrm rot="5400000">
            <a:off x="7442302" y="4127494"/>
            <a:ext cx="637529" cy="325880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776207D3-654B-4E39-9B61-E0BEDD3376AD}"/>
              </a:ext>
            </a:extLst>
          </p:cNvPr>
          <p:cNvSpPr txBox="1"/>
          <p:nvPr/>
        </p:nvSpPr>
        <p:spPr>
          <a:xfrm>
            <a:off x="7848383" y="4040227"/>
            <a:ext cx="118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Vaikuttavuus / hyöty</a:t>
            </a:r>
          </a:p>
        </p:txBody>
      </p:sp>
    </p:spTree>
    <p:extLst>
      <p:ext uri="{BB962C8B-B14F-4D97-AF65-F5344CB8AC3E}">
        <p14:creationId xmlns:p14="http://schemas.microsoft.com/office/powerpoint/2010/main" val="419695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80920" cy="518676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Yhteistyön rakenne: lisää koordinointia tasoittain ja tasojen välillä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1259632" y="1065894"/>
            <a:ext cx="6122470" cy="3768616"/>
            <a:chOff x="1043608" y="1563638"/>
            <a:chExt cx="5112024" cy="3146648"/>
          </a:xfrm>
        </p:grpSpPr>
        <p:sp>
          <p:nvSpPr>
            <p:cNvPr id="5" name="Suorakulmio 4"/>
            <p:cNvSpPr/>
            <p:nvPr/>
          </p:nvSpPr>
          <p:spPr>
            <a:xfrm>
              <a:off x="1259632" y="1738341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1259632" y="2319774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1259632" y="2895838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1259632" y="3471902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6" name="Suorakulmio 15"/>
            <p:cNvSpPr/>
            <p:nvPr/>
          </p:nvSpPr>
          <p:spPr>
            <a:xfrm>
              <a:off x="1259632" y="4047966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6" name="Ellipsi 5"/>
            <p:cNvSpPr/>
            <p:nvPr/>
          </p:nvSpPr>
          <p:spPr>
            <a:xfrm>
              <a:off x="1043608" y="1738341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 err="1">
                  <a:solidFill>
                    <a:schemeClr val="tx1"/>
                  </a:solidFill>
                </a:rPr>
                <a:t>Governance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8" name="Ellipsi 7"/>
            <p:cNvSpPr/>
            <p:nvPr/>
          </p:nvSpPr>
          <p:spPr>
            <a:xfrm>
              <a:off x="1043608" y="2319774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KA</a:t>
              </a:r>
            </a:p>
          </p:txBody>
        </p:sp>
        <p:sp>
          <p:nvSpPr>
            <p:cNvPr id="10" name="Ellipsi 9"/>
            <p:cNvSpPr/>
            <p:nvPr/>
          </p:nvSpPr>
          <p:spPr>
            <a:xfrm>
              <a:off x="1043608" y="2895838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Tietoturva</a:t>
              </a:r>
            </a:p>
          </p:txBody>
        </p:sp>
        <p:sp>
          <p:nvSpPr>
            <p:cNvPr id="12" name="Ellipsi 11"/>
            <p:cNvSpPr/>
            <p:nvPr/>
          </p:nvSpPr>
          <p:spPr>
            <a:xfrm>
              <a:off x="1043608" y="3471902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Kehittäminen</a:t>
              </a:r>
            </a:p>
          </p:txBody>
        </p:sp>
        <p:sp>
          <p:nvSpPr>
            <p:cNvPr id="13" name="Ellipsi 12"/>
            <p:cNvSpPr/>
            <p:nvPr/>
          </p:nvSpPr>
          <p:spPr>
            <a:xfrm>
              <a:off x="1043608" y="4047966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Palvelujen</a:t>
              </a:r>
            </a:p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ohjaus</a:t>
              </a: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63688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2195736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2627784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3059832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3491880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3923928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4355976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4788024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5220072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5652120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</p:grpSp>
      <p:sp>
        <p:nvSpPr>
          <p:cNvPr id="29" name="Ellipsi 28"/>
          <p:cNvSpPr/>
          <p:nvPr/>
        </p:nvSpPr>
        <p:spPr>
          <a:xfrm>
            <a:off x="2749414" y="1484653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Tietokeko</a:t>
            </a:r>
          </a:p>
        </p:txBody>
      </p:sp>
      <p:sp>
        <p:nvSpPr>
          <p:cNvPr id="30" name="Ellipsi 29"/>
          <p:cNvSpPr/>
          <p:nvPr/>
        </p:nvSpPr>
        <p:spPr>
          <a:xfrm>
            <a:off x="3438352" y="1582417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Hitko</a:t>
            </a:r>
            <a:endParaRPr lang="fi-FI" sz="800" dirty="0"/>
          </a:p>
        </p:txBody>
      </p:sp>
      <p:sp>
        <p:nvSpPr>
          <p:cNvPr id="31" name="Ellipsi 30"/>
          <p:cNvSpPr/>
          <p:nvPr/>
        </p:nvSpPr>
        <p:spPr>
          <a:xfrm>
            <a:off x="3796155" y="1614821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Mitko</a:t>
            </a:r>
            <a:endParaRPr lang="fi-FI" sz="800" dirty="0"/>
          </a:p>
        </p:txBody>
      </p:sp>
      <p:sp>
        <p:nvSpPr>
          <p:cNvPr id="38" name="Ellipsi 37"/>
          <p:cNvSpPr/>
          <p:nvPr/>
        </p:nvSpPr>
        <p:spPr>
          <a:xfrm>
            <a:off x="4613683" y="161397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CIO-</a:t>
            </a:r>
          </a:p>
          <a:p>
            <a:pPr algn="ctr"/>
            <a:r>
              <a:rPr lang="fi-FI" sz="700" dirty="0"/>
              <a:t>verkosto</a:t>
            </a:r>
          </a:p>
        </p:txBody>
      </p:sp>
      <p:sp>
        <p:nvSpPr>
          <p:cNvPr id="39" name="Ellipsi 38"/>
          <p:cNvSpPr/>
          <p:nvPr/>
        </p:nvSpPr>
        <p:spPr>
          <a:xfrm>
            <a:off x="4988966" y="160579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Hallinnonalan</a:t>
            </a:r>
          </a:p>
          <a:p>
            <a:pPr algn="ctr"/>
            <a:r>
              <a:rPr lang="fi-FI" sz="600" dirty="0"/>
              <a:t>tietohallinnon</a:t>
            </a:r>
          </a:p>
          <a:p>
            <a:pPr algn="ctr"/>
            <a:r>
              <a:rPr lang="fi-FI" sz="600" dirty="0"/>
              <a:t>koordinointi</a:t>
            </a:r>
          </a:p>
        </p:txBody>
      </p:sp>
      <p:sp>
        <p:nvSpPr>
          <p:cNvPr id="40" name="Ellipsi 39"/>
          <p:cNvSpPr/>
          <p:nvPr/>
        </p:nvSpPr>
        <p:spPr>
          <a:xfrm>
            <a:off x="5408188" y="1612406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Sähköisen</a:t>
            </a:r>
          </a:p>
          <a:p>
            <a:pPr algn="ctr"/>
            <a:r>
              <a:rPr lang="fi-FI" sz="600" dirty="0"/>
              <a:t>tiedonhallinnan</a:t>
            </a:r>
          </a:p>
          <a:p>
            <a:pPr algn="ctr"/>
            <a:r>
              <a:rPr lang="fi-FI" sz="600" dirty="0" err="1"/>
              <a:t>nvk</a:t>
            </a:r>
            <a:endParaRPr lang="fi-FI" sz="600" dirty="0"/>
          </a:p>
        </p:txBody>
      </p:sp>
      <p:sp>
        <p:nvSpPr>
          <p:cNvPr id="49" name="Ellipsi 48"/>
          <p:cNvSpPr/>
          <p:nvPr/>
        </p:nvSpPr>
        <p:spPr>
          <a:xfrm>
            <a:off x="5791985" y="155672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Inspire</a:t>
            </a:r>
            <a:endParaRPr lang="fi-FI" sz="800" dirty="0"/>
          </a:p>
          <a:p>
            <a:pPr algn="ctr"/>
            <a:r>
              <a:rPr lang="fi-FI" sz="800" dirty="0"/>
              <a:t>yhteistyö</a:t>
            </a:r>
          </a:p>
        </p:txBody>
      </p:sp>
      <p:sp>
        <p:nvSpPr>
          <p:cNvPr id="56" name="Ellipsi 55"/>
          <p:cNvSpPr/>
          <p:nvPr/>
        </p:nvSpPr>
        <p:spPr>
          <a:xfrm>
            <a:off x="3072840" y="4126469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Asiakas</a:t>
            </a:r>
          </a:p>
          <a:p>
            <a:pPr algn="ctr"/>
            <a:r>
              <a:rPr lang="fi-FI" sz="700" dirty="0" err="1"/>
              <a:t>nvk</a:t>
            </a:r>
            <a:endParaRPr lang="fi-FI" sz="700" dirty="0"/>
          </a:p>
        </p:txBody>
      </p:sp>
      <p:sp>
        <p:nvSpPr>
          <p:cNvPr id="57" name="Ellipsi 56"/>
          <p:cNvSpPr/>
          <p:nvPr/>
        </p:nvSpPr>
        <p:spPr>
          <a:xfrm>
            <a:off x="3590287" y="3910823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Neuvottelu-</a:t>
            </a:r>
          </a:p>
          <a:p>
            <a:pPr algn="ctr"/>
            <a:r>
              <a:rPr lang="fi-FI" sz="700" dirty="0"/>
              <a:t>kunta</a:t>
            </a:r>
          </a:p>
        </p:txBody>
      </p:sp>
      <p:sp>
        <p:nvSpPr>
          <p:cNvPr id="58" name="Ellipsi 57"/>
          <p:cNvSpPr/>
          <p:nvPr/>
        </p:nvSpPr>
        <p:spPr>
          <a:xfrm>
            <a:off x="4269092" y="3953986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Neuvottelu-</a:t>
            </a:r>
          </a:p>
          <a:p>
            <a:pPr algn="ctr"/>
            <a:r>
              <a:rPr lang="fi-FI" sz="700" dirty="0"/>
              <a:t>kunta</a:t>
            </a:r>
          </a:p>
        </p:txBody>
      </p:sp>
      <p:sp>
        <p:nvSpPr>
          <p:cNvPr id="59" name="Ellipsi 58"/>
          <p:cNvSpPr/>
          <p:nvPr/>
        </p:nvSpPr>
        <p:spPr>
          <a:xfrm>
            <a:off x="4754585" y="4230612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Strateginen</a:t>
            </a:r>
          </a:p>
          <a:p>
            <a:pPr algn="ctr"/>
            <a:r>
              <a:rPr lang="fi-FI" sz="700" dirty="0"/>
              <a:t>ohjausryhmä</a:t>
            </a:r>
          </a:p>
        </p:txBody>
      </p:sp>
      <p:sp>
        <p:nvSpPr>
          <p:cNvPr id="60" name="Ellipsi 59"/>
          <p:cNvSpPr/>
          <p:nvPr/>
        </p:nvSpPr>
        <p:spPr>
          <a:xfrm>
            <a:off x="5387517" y="4211823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Neuvottelu-</a:t>
            </a:r>
          </a:p>
          <a:p>
            <a:pPr algn="ctr"/>
            <a:r>
              <a:rPr lang="fi-FI" sz="700" dirty="0"/>
              <a:t>kunta</a:t>
            </a:r>
          </a:p>
        </p:txBody>
      </p:sp>
      <p:sp>
        <p:nvSpPr>
          <p:cNvPr id="61" name="Ellipsi 60"/>
          <p:cNvSpPr/>
          <p:nvPr/>
        </p:nvSpPr>
        <p:spPr>
          <a:xfrm>
            <a:off x="2555393" y="3997064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Rekisterin</a:t>
            </a:r>
          </a:p>
          <a:p>
            <a:pPr algn="ctr"/>
            <a:r>
              <a:rPr lang="fi-FI" sz="700" dirty="0" err="1"/>
              <a:t>perustamis</a:t>
            </a:r>
            <a:r>
              <a:rPr lang="fi-FI" sz="700" dirty="0"/>
              <a:t>-</a:t>
            </a:r>
          </a:p>
          <a:p>
            <a:pPr algn="ctr"/>
            <a:r>
              <a:rPr lang="fi-FI" sz="700" dirty="0"/>
              <a:t>hanke</a:t>
            </a:r>
          </a:p>
        </p:txBody>
      </p:sp>
      <p:sp>
        <p:nvSpPr>
          <p:cNvPr id="62" name="Ellipsi 61"/>
          <p:cNvSpPr/>
          <p:nvPr/>
        </p:nvSpPr>
        <p:spPr>
          <a:xfrm>
            <a:off x="3805933" y="4298951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Kanta</a:t>
            </a:r>
          </a:p>
          <a:p>
            <a:pPr algn="ctr"/>
            <a:r>
              <a:rPr lang="fi-FI" sz="700" dirty="0"/>
              <a:t>ohjausryhmä</a:t>
            </a:r>
          </a:p>
        </p:txBody>
      </p:sp>
      <p:sp>
        <p:nvSpPr>
          <p:cNvPr id="63" name="Ellipsi 62"/>
          <p:cNvSpPr/>
          <p:nvPr/>
        </p:nvSpPr>
        <p:spPr>
          <a:xfrm>
            <a:off x="5832557" y="3910823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SAPA</a:t>
            </a:r>
          </a:p>
        </p:txBody>
      </p:sp>
      <p:sp>
        <p:nvSpPr>
          <p:cNvPr id="64" name="Ellipsi 63"/>
          <p:cNvSpPr/>
          <p:nvPr/>
        </p:nvSpPr>
        <p:spPr>
          <a:xfrm>
            <a:off x="6177521" y="4298951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Viraston</a:t>
            </a:r>
          </a:p>
          <a:p>
            <a:pPr algn="ctr"/>
            <a:r>
              <a:rPr lang="fi-FI" sz="700" dirty="0"/>
              <a:t>asiakas-</a:t>
            </a:r>
          </a:p>
          <a:p>
            <a:pPr algn="ctr"/>
            <a:r>
              <a:rPr lang="fi-FI" sz="700" dirty="0"/>
              <a:t>ryhmä</a:t>
            </a:r>
          </a:p>
        </p:txBody>
      </p:sp>
      <p:sp>
        <p:nvSpPr>
          <p:cNvPr id="65" name="Ellipsi 64"/>
          <p:cNvSpPr/>
          <p:nvPr/>
        </p:nvSpPr>
        <p:spPr>
          <a:xfrm>
            <a:off x="6953692" y="4040227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Tuotannon</a:t>
            </a:r>
          </a:p>
          <a:p>
            <a:pPr algn="ctr"/>
            <a:r>
              <a:rPr lang="fi-FI" sz="700" dirty="0"/>
              <a:t>seuranta-</a:t>
            </a:r>
          </a:p>
          <a:p>
            <a:pPr algn="ctr"/>
            <a:r>
              <a:rPr lang="fi-FI" sz="700" dirty="0"/>
              <a:t>ryhmä</a:t>
            </a:r>
          </a:p>
        </p:txBody>
      </p:sp>
      <p:sp>
        <p:nvSpPr>
          <p:cNvPr id="66" name="Ellipsi 65"/>
          <p:cNvSpPr/>
          <p:nvPr/>
        </p:nvSpPr>
        <p:spPr>
          <a:xfrm>
            <a:off x="2366261" y="1450393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Digi-</a:t>
            </a:r>
          </a:p>
          <a:p>
            <a:pPr algn="ctr"/>
            <a:r>
              <a:rPr lang="fi-FI" sz="800" dirty="0"/>
              <a:t>arkeen</a:t>
            </a:r>
          </a:p>
        </p:txBody>
      </p:sp>
      <p:sp>
        <p:nvSpPr>
          <p:cNvPr id="67" name="Ellipsi 66"/>
          <p:cNvSpPr/>
          <p:nvPr/>
        </p:nvSpPr>
        <p:spPr>
          <a:xfrm>
            <a:off x="5315110" y="3522781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Aurora</a:t>
            </a:r>
          </a:p>
        </p:txBody>
      </p:sp>
      <p:sp>
        <p:nvSpPr>
          <p:cNvPr id="68" name="Ellipsi 67"/>
          <p:cNvSpPr/>
          <p:nvPr/>
        </p:nvSpPr>
        <p:spPr>
          <a:xfrm>
            <a:off x="4711422" y="3609022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Valtion-</a:t>
            </a:r>
          </a:p>
          <a:p>
            <a:pPr algn="ctr"/>
            <a:r>
              <a:rPr lang="fi-FI" sz="600" dirty="0"/>
              <a:t>avustusten</a:t>
            </a:r>
          </a:p>
          <a:p>
            <a:pPr algn="ctr"/>
            <a:r>
              <a:rPr lang="fi-FI" sz="600" dirty="0"/>
              <a:t>kehittäminen</a:t>
            </a:r>
          </a:p>
        </p:txBody>
      </p:sp>
      <p:sp>
        <p:nvSpPr>
          <p:cNvPr id="69" name="Ellipsi 68"/>
          <p:cNvSpPr/>
          <p:nvPr/>
        </p:nvSpPr>
        <p:spPr>
          <a:xfrm>
            <a:off x="4200219" y="1614821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Digikehityksen</a:t>
            </a:r>
          </a:p>
          <a:p>
            <a:pPr algn="ctr"/>
            <a:r>
              <a:rPr lang="fi-FI" sz="600" dirty="0"/>
              <a:t>koordinaatio</a:t>
            </a:r>
          </a:p>
        </p:txBody>
      </p:sp>
      <p:sp>
        <p:nvSpPr>
          <p:cNvPr id="70" name="Ellipsi 69"/>
          <p:cNvSpPr/>
          <p:nvPr/>
        </p:nvSpPr>
        <p:spPr>
          <a:xfrm>
            <a:off x="6177521" y="1539234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Digitalisaation</a:t>
            </a:r>
          </a:p>
          <a:p>
            <a:pPr algn="ctr"/>
            <a:r>
              <a:rPr lang="fi-FI" sz="600" dirty="0"/>
              <a:t>johtoryhmä</a:t>
            </a:r>
          </a:p>
        </p:txBody>
      </p:sp>
      <p:sp>
        <p:nvSpPr>
          <p:cNvPr id="71" name="Ellipsi 70"/>
          <p:cNvSpPr/>
          <p:nvPr/>
        </p:nvSpPr>
        <p:spPr>
          <a:xfrm>
            <a:off x="4064656" y="3522781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HYTE</a:t>
            </a:r>
          </a:p>
          <a:p>
            <a:pPr algn="ctr"/>
            <a:r>
              <a:rPr lang="fi-FI" sz="800" dirty="0"/>
              <a:t>airo</a:t>
            </a:r>
          </a:p>
        </p:txBody>
      </p:sp>
      <p:sp>
        <p:nvSpPr>
          <p:cNvPr id="72" name="Ellipsi 71"/>
          <p:cNvSpPr/>
          <p:nvPr/>
        </p:nvSpPr>
        <p:spPr>
          <a:xfrm>
            <a:off x="2943521" y="3522781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Tulo-</a:t>
            </a:r>
          </a:p>
          <a:p>
            <a:pPr algn="ctr"/>
            <a:r>
              <a:rPr lang="fi-FI" sz="800" dirty="0"/>
              <a:t>rekisteri</a:t>
            </a:r>
          </a:p>
        </p:txBody>
      </p:sp>
      <p:sp>
        <p:nvSpPr>
          <p:cNvPr id="73" name="Ellipsi 72"/>
          <p:cNvSpPr/>
          <p:nvPr/>
        </p:nvSpPr>
        <p:spPr>
          <a:xfrm>
            <a:off x="6393167" y="3867745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AHAA</a:t>
            </a:r>
          </a:p>
        </p:txBody>
      </p:sp>
      <p:sp>
        <p:nvSpPr>
          <p:cNvPr id="74" name="Ellipsi 73"/>
          <p:cNvSpPr/>
          <p:nvPr/>
        </p:nvSpPr>
        <p:spPr>
          <a:xfrm>
            <a:off x="6910614" y="136675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Kunta-</a:t>
            </a:r>
          </a:p>
          <a:p>
            <a:pPr algn="ctr"/>
            <a:r>
              <a:rPr lang="fi-FI" sz="700" dirty="0"/>
              <a:t>foorumi</a:t>
            </a:r>
          </a:p>
        </p:txBody>
      </p:sp>
      <p:sp>
        <p:nvSpPr>
          <p:cNvPr id="75" name="Ellipsi 74"/>
          <p:cNvSpPr/>
          <p:nvPr/>
        </p:nvSpPr>
        <p:spPr>
          <a:xfrm>
            <a:off x="6565650" y="1452993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KUTHANEK</a:t>
            </a:r>
          </a:p>
        </p:txBody>
      </p:sp>
      <p:sp>
        <p:nvSpPr>
          <p:cNvPr id="77" name="Ellipsi 76"/>
          <p:cNvSpPr/>
          <p:nvPr/>
        </p:nvSpPr>
        <p:spPr>
          <a:xfrm>
            <a:off x="3126462" y="1548138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Neuvottelu-</a:t>
            </a:r>
          </a:p>
          <a:p>
            <a:pPr algn="ctr"/>
            <a:r>
              <a:rPr lang="fi-FI" sz="600" dirty="0"/>
              <a:t>kunta</a:t>
            </a:r>
          </a:p>
        </p:txBody>
      </p:sp>
      <p:sp>
        <p:nvSpPr>
          <p:cNvPr id="78" name="Ellipsi 77"/>
          <p:cNvSpPr/>
          <p:nvPr/>
        </p:nvSpPr>
        <p:spPr>
          <a:xfrm>
            <a:off x="2382911" y="3489658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Kuntatieto</a:t>
            </a:r>
          </a:p>
        </p:txBody>
      </p:sp>
      <p:sp>
        <p:nvSpPr>
          <p:cNvPr id="79" name="Ellipsi 78"/>
          <p:cNvSpPr/>
          <p:nvPr/>
        </p:nvSpPr>
        <p:spPr>
          <a:xfrm>
            <a:off x="3547209" y="3436539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Erillis</a:t>
            </a:r>
            <a:r>
              <a:rPr lang="fi-FI" sz="800" dirty="0"/>
              <a:t>-</a:t>
            </a:r>
          </a:p>
          <a:p>
            <a:pPr algn="ctr"/>
            <a:r>
              <a:rPr lang="fi-FI" sz="800" dirty="0"/>
              <a:t>selvitys</a:t>
            </a:r>
          </a:p>
        </p:txBody>
      </p:sp>
      <p:sp>
        <p:nvSpPr>
          <p:cNvPr id="80" name="Ellipsi 79"/>
          <p:cNvSpPr/>
          <p:nvPr/>
        </p:nvSpPr>
        <p:spPr>
          <a:xfrm>
            <a:off x="5875720" y="3436539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/>
              <a:t>Uudistamis</a:t>
            </a:r>
            <a:r>
              <a:rPr lang="fi-FI" sz="600" dirty="0"/>
              <a:t>-</a:t>
            </a:r>
          </a:p>
          <a:p>
            <a:pPr algn="ctr"/>
            <a:r>
              <a:rPr lang="fi-FI" sz="600" dirty="0"/>
              <a:t>ryhmä</a:t>
            </a:r>
          </a:p>
        </p:txBody>
      </p:sp>
      <p:sp>
        <p:nvSpPr>
          <p:cNvPr id="81" name="Ellipsi 80"/>
          <p:cNvSpPr/>
          <p:nvPr/>
        </p:nvSpPr>
        <p:spPr>
          <a:xfrm>
            <a:off x="6350004" y="3350298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Digitaalinen</a:t>
            </a:r>
          </a:p>
          <a:p>
            <a:pPr algn="ctr"/>
            <a:r>
              <a:rPr lang="fi-FI" sz="600" dirty="0"/>
              <a:t>palveluväylä</a:t>
            </a:r>
          </a:p>
        </p:txBody>
      </p:sp>
      <p:sp>
        <p:nvSpPr>
          <p:cNvPr id="82" name="Ellipsi 81"/>
          <p:cNvSpPr/>
          <p:nvPr/>
        </p:nvSpPr>
        <p:spPr>
          <a:xfrm>
            <a:off x="6910614" y="3393376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Sähköisten</a:t>
            </a:r>
          </a:p>
          <a:p>
            <a:pPr algn="ctr"/>
            <a:r>
              <a:rPr lang="fi-FI" sz="600" dirty="0"/>
              <a:t>palvelujen</a:t>
            </a:r>
          </a:p>
          <a:p>
            <a:pPr algn="ctr"/>
            <a:r>
              <a:rPr lang="fi-FI" sz="600" dirty="0"/>
              <a:t>selvitys</a:t>
            </a:r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0BEA124B-3343-4AFF-B297-2A482DEE6D10}"/>
              </a:ext>
            </a:extLst>
          </p:cNvPr>
          <p:cNvSpPr/>
          <p:nvPr/>
        </p:nvSpPr>
        <p:spPr>
          <a:xfrm>
            <a:off x="2122664" y="1970353"/>
            <a:ext cx="4955316" cy="41150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b="1" dirty="0"/>
              <a:t>Julkisen hallinnon kokonaisarkkitehtuurin yhteistyöryhmä</a:t>
            </a:r>
          </a:p>
          <a:p>
            <a:pPr algn="ctr"/>
            <a:r>
              <a:rPr lang="fi-FI" sz="900" dirty="0"/>
              <a:t>(asetettu ryhmä &amp; avoimen verkostotyön fasilitointia)</a:t>
            </a:r>
          </a:p>
        </p:txBody>
      </p:sp>
      <p:sp>
        <p:nvSpPr>
          <p:cNvPr id="87" name="Ellipsi 86">
            <a:extLst>
              <a:ext uri="{FF2B5EF4-FFF2-40B4-BE49-F238E27FC236}">
                <a16:creationId xmlns:a16="http://schemas.microsoft.com/office/drawing/2014/main" id="{3612332D-0950-42D5-AE2C-66CB565F597F}"/>
              </a:ext>
            </a:extLst>
          </p:cNvPr>
          <p:cNvSpPr/>
          <p:nvPr/>
        </p:nvSpPr>
        <p:spPr>
          <a:xfrm>
            <a:off x="2081004" y="2756651"/>
            <a:ext cx="4996976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/>
              <a:t>Julkisen hallinnon tietoturvan yhteistyöryhmä</a:t>
            </a:r>
          </a:p>
          <a:p>
            <a:pPr algn="ctr"/>
            <a:r>
              <a:rPr lang="fi-FI" sz="800" dirty="0"/>
              <a:t>(asetettu ryhmä &amp; avoimen verkostotyön fasilitointia)</a:t>
            </a:r>
          </a:p>
        </p:txBody>
      </p:sp>
      <p:sp>
        <p:nvSpPr>
          <p:cNvPr id="42" name="Ellipsi 41"/>
          <p:cNvSpPr/>
          <p:nvPr/>
        </p:nvSpPr>
        <p:spPr>
          <a:xfrm>
            <a:off x="4169676" y="3069950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Hallinnonalan</a:t>
            </a:r>
          </a:p>
          <a:p>
            <a:pPr algn="ctr"/>
            <a:r>
              <a:rPr lang="fi-FI" sz="600" dirty="0"/>
              <a:t>kyberturvallisuus-</a:t>
            </a:r>
          </a:p>
          <a:p>
            <a:pPr algn="ctr"/>
            <a:r>
              <a:rPr lang="fi-FI" sz="600" dirty="0"/>
              <a:t>ryhmä</a:t>
            </a:r>
          </a:p>
        </p:txBody>
      </p:sp>
      <p:sp>
        <p:nvSpPr>
          <p:cNvPr id="43" name="Ellipsi 42"/>
          <p:cNvSpPr/>
          <p:nvPr/>
        </p:nvSpPr>
        <p:spPr>
          <a:xfrm>
            <a:off x="4954434" y="3091575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M3K</a:t>
            </a:r>
          </a:p>
        </p:txBody>
      </p:sp>
      <p:sp>
        <p:nvSpPr>
          <p:cNvPr id="44" name="Ellipsi 43"/>
          <p:cNvSpPr/>
          <p:nvPr/>
        </p:nvSpPr>
        <p:spPr>
          <a:xfrm>
            <a:off x="5674942" y="3015425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Hallinnonalan</a:t>
            </a:r>
          </a:p>
          <a:p>
            <a:pPr algn="ctr"/>
            <a:r>
              <a:rPr lang="fi-FI" sz="600" dirty="0"/>
              <a:t>tietoturvallisuus-</a:t>
            </a:r>
          </a:p>
          <a:p>
            <a:pPr algn="ctr"/>
            <a:r>
              <a:rPr lang="fi-FI" sz="600" dirty="0"/>
              <a:t>ryhmä</a:t>
            </a:r>
          </a:p>
        </p:txBody>
      </p:sp>
      <p:sp>
        <p:nvSpPr>
          <p:cNvPr id="45" name="Ellipsi 44"/>
          <p:cNvSpPr/>
          <p:nvPr/>
        </p:nvSpPr>
        <p:spPr>
          <a:xfrm>
            <a:off x="2661755" y="2962256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JUDO</a:t>
            </a:r>
          </a:p>
        </p:txBody>
      </p:sp>
      <p:sp>
        <p:nvSpPr>
          <p:cNvPr id="46" name="Ellipsi 45"/>
          <p:cNvSpPr/>
          <p:nvPr/>
        </p:nvSpPr>
        <p:spPr>
          <a:xfrm>
            <a:off x="3288486" y="3079457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VIRT</a:t>
            </a:r>
          </a:p>
        </p:txBody>
      </p:sp>
      <p:sp>
        <p:nvSpPr>
          <p:cNvPr id="47" name="Ellipsi 46"/>
          <p:cNvSpPr/>
          <p:nvPr/>
        </p:nvSpPr>
        <p:spPr>
          <a:xfrm>
            <a:off x="6220685" y="2863277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TieSta</a:t>
            </a:r>
            <a:endParaRPr lang="fi-FI" sz="800" dirty="0"/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F95C64AE-8405-4DC3-B14E-9D4ECE7AC99E}"/>
              </a:ext>
            </a:extLst>
          </p:cNvPr>
          <p:cNvSpPr/>
          <p:nvPr/>
        </p:nvSpPr>
        <p:spPr>
          <a:xfrm>
            <a:off x="2037946" y="1323588"/>
            <a:ext cx="248018" cy="34152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dirty="0"/>
              <a:t>Tasojen välisen kokonaiskuvan fasilitointi</a:t>
            </a:r>
          </a:p>
        </p:txBody>
      </p:sp>
      <p:sp>
        <p:nvSpPr>
          <p:cNvPr id="28" name="Ellipsi 27"/>
          <p:cNvSpPr/>
          <p:nvPr/>
        </p:nvSpPr>
        <p:spPr>
          <a:xfrm>
            <a:off x="2037947" y="921878"/>
            <a:ext cx="5137356" cy="7466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Julkisen hallinnon </a:t>
            </a:r>
            <a:r>
              <a:rPr lang="fi-FI" sz="1200" b="1" dirty="0" err="1"/>
              <a:t>governanssitason</a:t>
            </a:r>
            <a:r>
              <a:rPr lang="fi-FI" sz="1200" b="1" dirty="0"/>
              <a:t> yhteistyöryhmä</a:t>
            </a:r>
          </a:p>
          <a:p>
            <a:pPr algn="ctr"/>
            <a:r>
              <a:rPr lang="fi-FI" sz="900" dirty="0"/>
              <a:t>(asetettu ryhmä &amp; avoimen verkostotyön fasilitointia &amp; tasojen välinen koordinointi)</a:t>
            </a:r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1AC19306-DAD6-4AF1-AD09-DD8AA9A87433}"/>
              </a:ext>
            </a:extLst>
          </p:cNvPr>
          <p:cNvSpPr/>
          <p:nvPr/>
        </p:nvSpPr>
        <p:spPr>
          <a:xfrm rot="5400000">
            <a:off x="6787979" y="2367571"/>
            <a:ext cx="1217417" cy="32963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/>
              <a:t>Tiedonhallinta-</a:t>
            </a:r>
          </a:p>
          <a:p>
            <a:pPr algn="ctr"/>
            <a:r>
              <a:rPr lang="fi-FI" sz="900" dirty="0"/>
              <a:t>lautakunta</a:t>
            </a:r>
          </a:p>
        </p:txBody>
      </p:sp>
      <p:sp>
        <p:nvSpPr>
          <p:cNvPr id="33" name="Ellipsi 32"/>
          <p:cNvSpPr/>
          <p:nvPr/>
        </p:nvSpPr>
        <p:spPr>
          <a:xfrm>
            <a:off x="3743024" y="233491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Talous/</a:t>
            </a:r>
          </a:p>
          <a:p>
            <a:pPr algn="ctr"/>
            <a:r>
              <a:rPr lang="fi-FI" sz="800" dirty="0"/>
              <a:t>HR KA</a:t>
            </a:r>
          </a:p>
        </p:txBody>
      </p:sp>
      <p:sp>
        <p:nvSpPr>
          <p:cNvPr id="34" name="Ellipsi 33"/>
          <p:cNvSpPr/>
          <p:nvPr/>
        </p:nvSpPr>
        <p:spPr>
          <a:xfrm>
            <a:off x="4168028" y="236653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M3A</a:t>
            </a:r>
          </a:p>
        </p:txBody>
      </p:sp>
      <p:sp>
        <p:nvSpPr>
          <p:cNvPr id="35" name="Ellipsi 34"/>
          <p:cNvSpPr/>
          <p:nvPr/>
        </p:nvSpPr>
        <p:spPr>
          <a:xfrm>
            <a:off x="5086940" y="2352782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Terveys</a:t>
            </a:r>
          </a:p>
          <a:p>
            <a:pPr algn="ctr"/>
            <a:r>
              <a:rPr lang="fi-FI" sz="600" dirty="0"/>
              <a:t>ja hyvinvointi</a:t>
            </a:r>
          </a:p>
          <a:p>
            <a:pPr algn="ctr"/>
            <a:r>
              <a:rPr lang="fi-FI" sz="600" dirty="0"/>
              <a:t>KA</a:t>
            </a:r>
          </a:p>
        </p:txBody>
      </p:sp>
      <p:sp>
        <p:nvSpPr>
          <p:cNvPr id="36" name="Ellipsi 35"/>
          <p:cNvSpPr/>
          <p:nvPr/>
        </p:nvSpPr>
        <p:spPr>
          <a:xfrm>
            <a:off x="5913811" y="2264308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Tieto-</a:t>
            </a:r>
          </a:p>
          <a:p>
            <a:pPr algn="ctr"/>
            <a:r>
              <a:rPr lang="fi-FI" sz="700" dirty="0"/>
              <a:t>arkkitehtuuri</a:t>
            </a:r>
          </a:p>
          <a:p>
            <a:pPr algn="ctr"/>
            <a:r>
              <a:rPr lang="fi-FI" sz="700" dirty="0"/>
              <a:t>ryhmä</a:t>
            </a:r>
          </a:p>
        </p:txBody>
      </p:sp>
      <p:sp>
        <p:nvSpPr>
          <p:cNvPr id="37" name="Ellipsi 36"/>
          <p:cNvSpPr/>
          <p:nvPr/>
        </p:nvSpPr>
        <p:spPr>
          <a:xfrm>
            <a:off x="4649480" y="2373705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Sote</a:t>
            </a:r>
            <a:r>
              <a:rPr lang="fi-FI" sz="800" dirty="0"/>
              <a:t> KA</a:t>
            </a:r>
          </a:p>
        </p:txBody>
      </p:sp>
      <p:sp>
        <p:nvSpPr>
          <p:cNvPr id="48" name="Ellipsi 47"/>
          <p:cNvSpPr/>
          <p:nvPr/>
        </p:nvSpPr>
        <p:spPr>
          <a:xfrm>
            <a:off x="3296234" y="2301732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Patine</a:t>
            </a:r>
            <a:endParaRPr lang="fi-FI" sz="800" dirty="0"/>
          </a:p>
        </p:txBody>
      </p:sp>
      <p:sp>
        <p:nvSpPr>
          <p:cNvPr id="50" name="Ellipsi 49"/>
          <p:cNvSpPr/>
          <p:nvPr/>
        </p:nvSpPr>
        <p:spPr>
          <a:xfrm>
            <a:off x="5508216" y="232176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Ryyti</a:t>
            </a:r>
          </a:p>
        </p:txBody>
      </p:sp>
      <p:sp>
        <p:nvSpPr>
          <p:cNvPr id="51" name="Ellipsi 50"/>
          <p:cNvSpPr/>
          <p:nvPr/>
        </p:nvSpPr>
        <p:spPr>
          <a:xfrm>
            <a:off x="6334515" y="2179684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Rekvi</a:t>
            </a:r>
            <a:endParaRPr lang="fi-FI" sz="800" dirty="0"/>
          </a:p>
        </p:txBody>
      </p:sp>
      <p:sp>
        <p:nvSpPr>
          <p:cNvPr id="52" name="Ellipsi 51"/>
          <p:cNvSpPr/>
          <p:nvPr/>
        </p:nvSpPr>
        <p:spPr>
          <a:xfrm>
            <a:off x="2469152" y="222916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Finto</a:t>
            </a:r>
            <a:endParaRPr lang="fi-FI" sz="800" dirty="0"/>
          </a:p>
        </p:txBody>
      </p:sp>
      <p:sp>
        <p:nvSpPr>
          <p:cNvPr id="53" name="Ellipsi 52"/>
          <p:cNvSpPr/>
          <p:nvPr/>
        </p:nvSpPr>
        <p:spPr>
          <a:xfrm>
            <a:off x="2890807" y="2301574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Konserni-</a:t>
            </a:r>
          </a:p>
          <a:p>
            <a:pPr algn="ctr"/>
            <a:r>
              <a:rPr lang="fi-FI" sz="700" dirty="0"/>
              <a:t>tiedon</a:t>
            </a:r>
          </a:p>
          <a:p>
            <a:pPr algn="ctr"/>
            <a:r>
              <a:rPr lang="fi-FI" sz="700" dirty="0"/>
              <a:t>verkosto</a:t>
            </a:r>
          </a:p>
        </p:txBody>
      </p:sp>
      <p:sp>
        <p:nvSpPr>
          <p:cNvPr id="54" name="Ellipsi 53"/>
          <p:cNvSpPr/>
          <p:nvPr/>
        </p:nvSpPr>
        <p:spPr>
          <a:xfrm>
            <a:off x="6787260" y="2158749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Paikka-</a:t>
            </a:r>
          </a:p>
          <a:p>
            <a:pPr algn="ctr"/>
            <a:r>
              <a:rPr lang="fi-FI" sz="700" dirty="0"/>
              <a:t>tieto</a:t>
            </a:r>
          </a:p>
          <a:p>
            <a:pPr algn="ctr"/>
            <a:r>
              <a:rPr lang="fi-FI" sz="700" dirty="0"/>
              <a:t>verkosto</a:t>
            </a:r>
          </a:p>
        </p:txBody>
      </p:sp>
      <p:sp>
        <p:nvSpPr>
          <p:cNvPr id="26" name="Tasakylkinen kolmio 25"/>
          <p:cNvSpPr/>
          <p:nvPr/>
        </p:nvSpPr>
        <p:spPr>
          <a:xfrm rot="5400000">
            <a:off x="605163" y="1359423"/>
            <a:ext cx="637529" cy="325880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776207D3-654B-4E39-9B61-E0BEDD3376AD}"/>
              </a:ext>
            </a:extLst>
          </p:cNvPr>
          <p:cNvSpPr txBox="1"/>
          <p:nvPr/>
        </p:nvSpPr>
        <p:spPr>
          <a:xfrm rot="16200000">
            <a:off x="-364419" y="1307739"/>
            <a:ext cx="163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Asiakastarpeet / toiminnan tavoitteet</a:t>
            </a:r>
          </a:p>
        </p:txBody>
      </p:sp>
      <p:sp>
        <p:nvSpPr>
          <p:cNvPr id="85" name="Tasakylkinen kolmio 84"/>
          <p:cNvSpPr/>
          <p:nvPr/>
        </p:nvSpPr>
        <p:spPr>
          <a:xfrm rot="5400000">
            <a:off x="7442302" y="4127494"/>
            <a:ext cx="637529" cy="325880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776207D3-654B-4E39-9B61-E0BEDD3376AD}"/>
              </a:ext>
            </a:extLst>
          </p:cNvPr>
          <p:cNvSpPr txBox="1"/>
          <p:nvPr/>
        </p:nvSpPr>
        <p:spPr>
          <a:xfrm>
            <a:off x="7848383" y="4040227"/>
            <a:ext cx="118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Vaikuttavuus / hyöty</a:t>
            </a:r>
          </a:p>
        </p:txBody>
      </p:sp>
    </p:spTree>
    <p:extLst>
      <p:ext uri="{BB962C8B-B14F-4D97-AF65-F5344CB8AC3E}">
        <p14:creationId xmlns:p14="http://schemas.microsoft.com/office/powerpoint/2010/main" val="384882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FC54C-5EDC-49BD-BA20-A58555A8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51470"/>
            <a:ext cx="8316480" cy="521553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Yhteistyön/yhteistyöryhmän tavoitteet, tehtävät ja toimintatavat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FE6F29-73AD-4395-A876-F1A8A466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236" y="4841942"/>
            <a:ext cx="477416" cy="218735"/>
          </a:xfrm>
        </p:spPr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897DA3D-B3B0-4E78-9A86-893C26AF5797}"/>
              </a:ext>
            </a:extLst>
          </p:cNvPr>
          <p:cNvSpPr/>
          <p:nvPr/>
        </p:nvSpPr>
        <p:spPr>
          <a:xfrm>
            <a:off x="2514590" y="857062"/>
            <a:ext cx="2129418" cy="2866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dirty="0">
                <a:solidFill>
                  <a:schemeClr val="tx1"/>
                </a:solidFill>
              </a:rPr>
              <a:t>Työskentelyn perusta ja keskeinen tuotos on yhteinen </a:t>
            </a:r>
            <a:r>
              <a:rPr lang="fi-FI" sz="800" b="1" dirty="0">
                <a:solidFill>
                  <a:schemeClr val="tx1"/>
                </a:solidFill>
              </a:rPr>
              <a:t>tilannekuva/kokonaiskuva </a:t>
            </a:r>
            <a:r>
              <a:rPr lang="fi-FI" sz="800" dirty="0">
                <a:solidFill>
                  <a:schemeClr val="tx1"/>
                </a:solidFill>
              </a:rPr>
              <a:t>ja yhteinen </a:t>
            </a:r>
            <a:r>
              <a:rPr lang="fi-FI" sz="800" b="1" dirty="0">
                <a:solidFill>
                  <a:schemeClr val="tx1"/>
                </a:solidFill>
              </a:rPr>
              <a:t>visio/tavoitetila</a:t>
            </a:r>
            <a:r>
              <a:rPr lang="fi-FI" sz="800" dirty="0">
                <a:solidFill>
                  <a:schemeClr val="tx1"/>
                </a:solidFill>
              </a:rPr>
              <a:t>, jonka perusteella jokainen tehdä päätöksiä ja toimia yhteiseen suuntaan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Rakennetaan huomioiden seuranta, ennakointi ja tulevan visiointi (painopiste ennakoinnissa ja valmistelutyössä, ei seurannassa)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Muodostetaan lähtien asiakkaiden tarpeista ja palveluekosysteemien muodostamista kokonaisuuksista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Muodostetaan lähtien myös toimijoiden (valtio, virastot, kunnat) lakisääteisistä tehtävistä ja toiminnallisista tarpeista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Kytketään poliittiseen päätöksentekoon ja hallitusohjelman muodostamiseen. 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Esim. tietopolitiikka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897C084-A9C7-4E0E-A52C-493B6E9920AF}"/>
              </a:ext>
            </a:extLst>
          </p:cNvPr>
          <p:cNvSpPr/>
          <p:nvPr/>
        </p:nvSpPr>
        <p:spPr>
          <a:xfrm>
            <a:off x="74992" y="856307"/>
            <a:ext cx="2367590" cy="28668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Tavoitteena on yhteistyön ja </a:t>
            </a:r>
            <a:r>
              <a:rPr lang="fi-FI" sz="800" b="1" dirty="0" err="1">
                <a:solidFill>
                  <a:schemeClr val="tx1"/>
                </a:solidFill>
              </a:rPr>
              <a:t>yhteentoimivuuden</a:t>
            </a:r>
            <a:r>
              <a:rPr lang="fi-FI" sz="800" b="1" dirty="0">
                <a:solidFill>
                  <a:schemeClr val="tx1"/>
                </a:solidFill>
              </a:rPr>
              <a:t> kehittäminen: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Avoimuuden edistäminen yhteistyössä (ottaen erikseen huomioon sisäistä turvallisuutta koskevat asiat, jotka eivät voi olla avoimia)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 err="1">
                <a:solidFill>
                  <a:schemeClr val="tx1"/>
                </a:solidFill>
              </a:rPr>
              <a:t>Yhteentoimivuuden</a:t>
            </a:r>
            <a:r>
              <a:rPr lang="fi-FI" sz="800" dirty="0">
                <a:solidFill>
                  <a:schemeClr val="tx1"/>
                </a:solidFill>
              </a:rPr>
              <a:t> varmistaminen tuottamalla tai valmistelemalla linjauksia ja ratkaisuja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 err="1">
                <a:solidFill>
                  <a:schemeClr val="tx1"/>
                </a:solidFill>
              </a:rPr>
              <a:t>Yhteenvoimivuuteen</a:t>
            </a:r>
            <a:r>
              <a:rPr lang="fi-FI" sz="800" dirty="0">
                <a:solidFill>
                  <a:schemeClr val="tx1"/>
                </a:solidFill>
              </a:rPr>
              <a:t> liittyvien tarpeiden kokoaminen toimijoilta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 err="1">
                <a:solidFill>
                  <a:schemeClr val="tx1"/>
                </a:solidFill>
              </a:rPr>
              <a:t>Yhteentoimivuuteen</a:t>
            </a:r>
            <a:r>
              <a:rPr lang="fi-FI" sz="800" dirty="0">
                <a:solidFill>
                  <a:schemeClr val="tx1"/>
                </a:solidFill>
              </a:rPr>
              <a:t> liittyvien ehdotusten, linjausten ja päätösten valmistelu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Linjausten valmisteleminen/tekeminen tietoalueittain tuotettavista yhteisistä tiedonhallinnan palveluista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Antaa toimeksi tietoalueille toteuttaa yhteistä palvelutuotantoa (?)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Seuraa yhteistoimivuuden tilannetta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097AE8D-3B09-494D-814E-2D8A4003D8FF}"/>
              </a:ext>
            </a:extLst>
          </p:cNvPr>
          <p:cNvSpPr/>
          <p:nvPr/>
        </p:nvSpPr>
        <p:spPr>
          <a:xfrm>
            <a:off x="4824472" y="3777896"/>
            <a:ext cx="4212024" cy="1045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Toiminta varmistaa osaamisen kehittymisen: osaamispartiot, komiteat, verkostot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Palveluntuotantoon ja kehittämistyöhön liittyvän substanssiosaamisen levittäminen (esim. jalkautuvien osaamispartioiden organisointi)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Poliittisen päätöksenteon ja virastojen suunnittelutyön yhteisen kokonaiskuvan rakentaminen (esim. fasilitoitu komiteatyöskentely tai dialoginen neuvottelukunta)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Mahdollistaa verkostoitumisen ja oppimisympäristöt, jotka ovat avoimia kaikille toimijoille (ml. yritykset, asiakkaat, yhteistyökumppanit)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700" dirty="0">
              <a:solidFill>
                <a:schemeClr val="tx1"/>
              </a:solidFill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8A53C43-99C9-4B11-B25E-4CCD17A9D92D}"/>
              </a:ext>
            </a:extLst>
          </p:cNvPr>
          <p:cNvSpPr/>
          <p:nvPr/>
        </p:nvSpPr>
        <p:spPr>
          <a:xfrm>
            <a:off x="87533" y="4000599"/>
            <a:ext cx="4556475" cy="810468"/>
          </a:xfrm>
          <a:prstGeom prst="rect">
            <a:avLst/>
          </a:prstGeom>
          <a:solidFill>
            <a:schemeClr val="accent3"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Työskentelyllä on koordinoija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Työskentelyllä on selkeä vuosikello ja ennakoitu aikataulutus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Fasilitoidaan keskusteluja ja työpajoja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Organisoidaan osaamispartiot tukemaan päätöksentekoa ja palveluntuotantoa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Yhteistyön/yhteistyöryhmän toimivuutta ja vaikuttavuutta arvioidaan ja uudistetaan jatkuvasti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DACFBE-D75D-4D2F-9812-FEE955C06DC7}"/>
              </a:ext>
            </a:extLst>
          </p:cNvPr>
          <p:cNvSpPr txBox="1"/>
          <p:nvPr/>
        </p:nvSpPr>
        <p:spPr>
          <a:xfrm>
            <a:off x="-5690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tavoite ja rooli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048218B-E42D-461A-97B0-F71E6D63F1D1}"/>
              </a:ext>
            </a:extLst>
          </p:cNvPr>
          <p:cNvSpPr txBox="1"/>
          <p:nvPr/>
        </p:nvSpPr>
        <p:spPr>
          <a:xfrm>
            <a:off x="2442582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tuotokset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C30CB3A-3B5D-4845-AE6C-52E56FB088C1}"/>
              </a:ext>
            </a:extLst>
          </p:cNvPr>
          <p:cNvSpPr txBox="1"/>
          <p:nvPr/>
        </p:nvSpPr>
        <p:spPr>
          <a:xfrm>
            <a:off x="4788024" y="62753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välineet ja toimintatavat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4A10914-83C8-48E7-A454-9EBBDA07A654}"/>
              </a:ext>
            </a:extLst>
          </p:cNvPr>
          <p:cNvSpPr txBox="1"/>
          <p:nvPr/>
        </p:nvSpPr>
        <p:spPr>
          <a:xfrm>
            <a:off x="56044" y="3765063"/>
            <a:ext cx="4824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koordinointi, arviointi ja kehittäminen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A5DDC82-B3B1-43B9-8871-9B173E93B70B}"/>
              </a:ext>
            </a:extLst>
          </p:cNvPr>
          <p:cNvSpPr/>
          <p:nvPr/>
        </p:nvSpPr>
        <p:spPr>
          <a:xfrm>
            <a:off x="4824471" y="859925"/>
            <a:ext cx="2129418" cy="2866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Yhteistyön vahvistaminen toiminnan suunnittelu- ja toteutusprosessin eri vaiheissa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Jatkuva yhteinen visio- ja tavoitesuunnitteluprosessi, jossa muodostetaan yhteisiä painotuksia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Vuosikellon hahmottaminen yhdessä (hallitusohjelman, </a:t>
            </a:r>
            <a:r>
              <a:rPr lang="fi-FI" sz="700" dirty="0" err="1">
                <a:solidFill>
                  <a:schemeClr val="tx1"/>
                </a:solidFill>
              </a:rPr>
              <a:t>tts</a:t>
            </a:r>
            <a:r>
              <a:rPr lang="fi-FI" sz="700" dirty="0">
                <a:solidFill>
                  <a:schemeClr val="tx1"/>
                </a:solidFill>
              </a:rPr>
              <a:t>, toimialojen ja yhteistyöryhmien vuosikellojen yhteensovittaminen)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Hankeideoiden jakaminen ja kokoaminen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Hankkeiden ja kehittämisohjelmien kokonaisohjaus fasilitoidusti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Vaikka jokainen vastaakin omasta kehittämistyöstään, hankkeiden kokonaisohjaukseen osallistuminen voisi olla edellytys hankerahoituksen saamiselle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Hankkeiden ja kehittyvän palvelutoiminnan kustannusvaikutusten ennakointi ja seuranta yhdessä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Vaikuttavuuden arvioinnin perusteiden tuottaminen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C36E6E5-8C75-46D0-B237-77C24918E472}"/>
              </a:ext>
            </a:extLst>
          </p:cNvPr>
          <p:cNvSpPr/>
          <p:nvPr/>
        </p:nvSpPr>
        <p:spPr>
          <a:xfrm>
            <a:off x="7027524" y="856308"/>
            <a:ext cx="2008972" cy="28668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Toiminta on siiloja purkavaa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Toimialojen ja virastojen välisen yhteistyön rakentaminen tietoalueiden, ilmiöiden, palveluekosysteemien ja asiakastarpeiden mukaisesti.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Tehtävänä tuoda kaikkien toimijoiden näkökulmat yhteen varmistaen, että mukana yhteistyössä ovat valtionhallinnon toimijat, kunnat ja aluetoimijat sekä julkinen hallinto kokonaisuutena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Eri tasoilla (GOV, KA, kehittäminen, palvelutoiminta) toimivien asetettujen yhteistyöryhmien keskinäisen yhteistyön vahvistaminen (toiminnan kerroksellisuus)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Valmistelutyö tietoalueiden, ilmiöiden, palveluekosysteemien ja asiakastarpeiden mukaisissa asiantuntijaryhmissä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Valmistelutyön tuotokset viedään kokoavaan käsittelyyn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Osallistuu hallitusohjelman valmisteluun ja toteutukseen jatkuvasti</a:t>
            </a:r>
          </a:p>
        </p:txBody>
      </p:sp>
    </p:spTree>
    <p:extLst>
      <p:ext uri="{BB962C8B-B14F-4D97-AF65-F5344CB8AC3E}">
        <p14:creationId xmlns:p14="http://schemas.microsoft.com/office/powerpoint/2010/main" val="271986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D6987F-C61D-43BE-BB80-588E9D8A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Ratkaistavia erityiskysymyksiä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A26FAC5-CC2D-466D-88D0-040962E0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1039586"/>
            <a:ext cx="7668408" cy="3584392"/>
          </a:xfrm>
        </p:spPr>
        <p:txBody>
          <a:bodyPr/>
          <a:lstStyle/>
          <a:p>
            <a:r>
              <a:rPr lang="fi-FI" sz="1600" dirty="0"/>
              <a:t>Tarvitaan avointa yhteistyötä ja tiedonvaihtoa – mutta toiminnassa huomioitava myös turvallisuuteen liittyvä toiminta, joka ei voi olla kaikilta osin avointa</a:t>
            </a:r>
          </a:p>
          <a:p>
            <a:r>
              <a:rPr lang="fi-FI" sz="1600" dirty="0"/>
              <a:t>Onko yksi vai useampi yhteistyöryhmä? </a:t>
            </a:r>
          </a:p>
          <a:p>
            <a:pPr lvl="1"/>
            <a:r>
              <a:rPr lang="fi-FI" sz="1200" dirty="0"/>
              <a:t>Tavoitteena toiminnan selkeys, mutta kaikkea ei voi selkiyttää toiminnan kompleksisuudesta johtuen</a:t>
            </a:r>
          </a:p>
          <a:p>
            <a:pPr lvl="1"/>
            <a:r>
              <a:rPr lang="fi-FI" sz="1200" dirty="0"/>
              <a:t>Ryhmillä oltava riittävä mandaatti ja toimintamahdollisuudet (osallistujajoukon vahvuus, kattavuus)</a:t>
            </a:r>
          </a:p>
          <a:p>
            <a:r>
              <a:rPr lang="fi-FI" sz="1600" dirty="0"/>
              <a:t>Yhteistyötä ei pidä rajata vain tiettyyn hallinnonalaan. Pyritään kohti kokonaisvaltaista yhteistyötä huomioiden:</a:t>
            </a:r>
          </a:p>
          <a:p>
            <a:pPr lvl="1"/>
            <a:r>
              <a:rPr lang="fi-FI" sz="1200" dirty="0"/>
              <a:t>Valtionhallinnon sisäinen yhteistyö</a:t>
            </a:r>
          </a:p>
          <a:p>
            <a:pPr lvl="1"/>
            <a:r>
              <a:rPr lang="fi-FI" sz="1200" dirty="0"/>
              <a:t>Valtionhallinnon ja kuntien välinen yhteistyö</a:t>
            </a:r>
          </a:p>
          <a:p>
            <a:pPr lvl="1"/>
            <a:r>
              <a:rPr lang="fi-FI" sz="1200" dirty="0"/>
              <a:t>Julkinen hallinto laajemmin</a:t>
            </a:r>
          </a:p>
          <a:p>
            <a:pPr lvl="1"/>
            <a:r>
              <a:rPr lang="fi-FI" sz="1200" dirty="0"/>
              <a:t>Ministeriöt – virastot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F2886A-2432-48EA-86F4-B9DB5A3B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683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563638"/>
            <a:ext cx="7200800" cy="1224136"/>
          </a:xfrm>
        </p:spPr>
        <p:txBody>
          <a:bodyPr/>
          <a:lstStyle/>
          <a:p>
            <a:r>
              <a:rPr lang="fi-FI" dirty="0"/>
              <a:t>Yhteistä työskentelyä (klo 9.30-11.00)</a:t>
            </a:r>
            <a:br>
              <a:rPr lang="fi-FI" dirty="0"/>
            </a:br>
            <a:br>
              <a:rPr lang="fi-FI" sz="1600" dirty="0"/>
            </a:br>
            <a:r>
              <a:rPr lang="fi-FI" sz="1600" dirty="0"/>
              <a:t>TP4 kokous 10.12.2019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2728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826C189-5A78-45A6-B07F-DE786256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Työskentelytapa 09.30-11.00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9BB4E43-D3CC-4126-BBB9-5980B73E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843558"/>
            <a:ext cx="7380376" cy="3584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/>
              <a:t>Learning café, 10 min/pöytä, esittelijä pysyy, muut kiertävät</a:t>
            </a:r>
          </a:p>
          <a:p>
            <a:pPr lvl="1"/>
            <a:r>
              <a:rPr lang="fi-FI" sz="1400" dirty="0"/>
              <a:t>Klo 9.30-10.00 ensimmäiset kolme pöytää á 10 min</a:t>
            </a:r>
          </a:p>
          <a:p>
            <a:pPr lvl="1"/>
            <a:r>
              <a:rPr lang="fi-FI" sz="1400" dirty="0"/>
              <a:t>Tauko klo 10.00-10.15</a:t>
            </a:r>
          </a:p>
          <a:p>
            <a:pPr marL="718820" lvl="1" indent="-363220"/>
            <a:r>
              <a:rPr lang="fi-FI" sz="1400" dirty="0"/>
              <a:t>Klo 10.15-10.45 toiset kolme pöytää á 10 min</a:t>
            </a:r>
            <a:endParaRPr lang="fi-FI" sz="1400" dirty="0">
              <a:cs typeface="Arial"/>
            </a:endParaRPr>
          </a:p>
          <a:p>
            <a:pPr lvl="1"/>
            <a:r>
              <a:rPr lang="fi-FI" sz="1400" dirty="0"/>
              <a:t>Klo 10.45-11.00 purku: pöytien tulosten esittelyt 2 min/pöytä</a:t>
            </a:r>
          </a:p>
          <a:p>
            <a:r>
              <a:rPr lang="fi-FI" sz="1800" dirty="0"/>
              <a:t>Kuusi teemaa: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Yhteistyörakenteiden tasojen kuvaus (</a:t>
            </a:r>
            <a:r>
              <a:rPr lang="fi-FI" sz="1400" dirty="0" err="1"/>
              <a:t>Gov</a:t>
            </a:r>
            <a:r>
              <a:rPr lang="fi-FI" sz="1400" dirty="0"/>
              <a:t>, Ka, </a:t>
            </a:r>
            <a:r>
              <a:rPr lang="fi-FI" sz="1400" dirty="0" err="1"/>
              <a:t>Titu</a:t>
            </a:r>
            <a:r>
              <a:rPr lang="fi-FI" sz="1400" dirty="0"/>
              <a:t>, </a:t>
            </a:r>
            <a:r>
              <a:rPr lang="fi-FI" sz="1400" dirty="0" err="1"/>
              <a:t>Keh</a:t>
            </a:r>
            <a:r>
              <a:rPr lang="fi-FI" sz="1400" dirty="0"/>
              <a:t>, Po)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Tavoitteiden ja tehtävien täsmentäminen (</a:t>
            </a:r>
            <a:r>
              <a:rPr lang="fi-FI" sz="1400" dirty="0" err="1"/>
              <a:t>Gov</a:t>
            </a:r>
            <a:r>
              <a:rPr lang="fi-FI" sz="1400" dirty="0"/>
              <a:t>, Ka, </a:t>
            </a:r>
            <a:r>
              <a:rPr lang="fi-FI" sz="1400" dirty="0" err="1"/>
              <a:t>Titu</a:t>
            </a:r>
            <a:r>
              <a:rPr lang="fi-FI" sz="1400" dirty="0"/>
              <a:t>)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Kokonaiskuvan sisällön täsmentäminen (</a:t>
            </a:r>
            <a:r>
              <a:rPr lang="fi-FI" sz="1400" dirty="0" err="1"/>
              <a:t>Gov</a:t>
            </a:r>
            <a:r>
              <a:rPr lang="fi-FI" sz="1400" dirty="0"/>
              <a:t>, Ka, </a:t>
            </a:r>
            <a:r>
              <a:rPr lang="fi-FI" sz="1400" dirty="0" err="1"/>
              <a:t>Titu</a:t>
            </a:r>
            <a:r>
              <a:rPr lang="fi-FI" sz="1400" dirty="0"/>
              <a:t>)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Toimielinten täsmentäminen (</a:t>
            </a:r>
            <a:r>
              <a:rPr lang="fi-FI" sz="1400" dirty="0" err="1"/>
              <a:t>valt</a:t>
            </a:r>
            <a:r>
              <a:rPr lang="fi-FI" sz="1400" dirty="0"/>
              <a:t>, kunnat, </a:t>
            </a:r>
            <a:r>
              <a:rPr lang="fi-FI" sz="1400" dirty="0" err="1"/>
              <a:t>julk</a:t>
            </a:r>
            <a:r>
              <a:rPr lang="fi-FI" sz="1400" dirty="0"/>
              <a:t>, verkostot)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Toimielinten ja verkostojen vuosikellojen yhteensovittaminen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Miten yhteistyörakenteiden ja toimintatapojen kehittäminen etenee v. 2020?</a:t>
            </a:r>
          </a:p>
        </p:txBody>
      </p:sp>
    </p:spTree>
    <p:extLst>
      <p:ext uri="{BB962C8B-B14F-4D97-AF65-F5344CB8AC3E}">
        <p14:creationId xmlns:p14="http://schemas.microsoft.com/office/powerpoint/2010/main" val="112942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563638"/>
            <a:ext cx="7200800" cy="1224136"/>
          </a:xfrm>
        </p:spPr>
        <p:txBody>
          <a:bodyPr/>
          <a:lstStyle/>
          <a:p>
            <a:r>
              <a:rPr lang="fi-FI" dirty="0"/>
              <a:t>Alustus: Yhteistyörakenteen ja toimintatapojen kehittämisen tilannekatsaus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TP4 kokous 10.12.2019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261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826C189-5A78-45A6-B07F-DE786256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Työskentelytapa 09.30-11.00 / Vaihtoehtoinen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9BB4E43-D3CC-4126-BBB9-5980B73E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843558"/>
            <a:ext cx="8142376" cy="3584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/>
              <a:t>Learning café, 15 min/pöytä, esittelijä pysyy, muut kiertävät</a:t>
            </a:r>
          </a:p>
          <a:p>
            <a:pPr marL="718820" lvl="1" indent="-363220"/>
            <a:r>
              <a:rPr lang="fi-FI" sz="1400" dirty="0"/>
              <a:t>Klo 9.30-10.00 ensimmäiset kaksi pöytää á 15 min</a:t>
            </a:r>
            <a:endParaRPr lang="fi-FI" sz="1400" dirty="0">
              <a:cs typeface="Arial"/>
            </a:endParaRPr>
          </a:p>
          <a:p>
            <a:pPr lvl="1"/>
            <a:r>
              <a:rPr lang="fi-FI" sz="1400" dirty="0"/>
              <a:t>Tauko klo 10.00-10.15</a:t>
            </a:r>
          </a:p>
          <a:p>
            <a:pPr marL="718820" lvl="1" indent="-363220"/>
            <a:r>
              <a:rPr lang="fi-FI" sz="1400" dirty="0"/>
              <a:t>Klo 10.15-10.45 toiset kaksi pöytää á 15 min</a:t>
            </a:r>
            <a:endParaRPr lang="fi-FI" sz="1400" dirty="0">
              <a:cs typeface="Arial"/>
            </a:endParaRPr>
          </a:p>
          <a:p>
            <a:pPr marL="718820" lvl="1" indent="-363220"/>
            <a:r>
              <a:rPr lang="fi-FI" sz="1400" dirty="0"/>
              <a:t>Klo 10.45-11.00 purku: pöytien tulosten esittelyt 3 min/pöytä</a:t>
            </a:r>
            <a:endParaRPr lang="fi-FI" sz="1400" dirty="0">
              <a:cs typeface="Arial"/>
            </a:endParaRPr>
          </a:p>
          <a:p>
            <a:r>
              <a:rPr lang="fi-FI" sz="1800" dirty="0"/>
              <a:t>Neljä teemaa:</a:t>
            </a:r>
            <a:endParaRPr lang="fi-FI" sz="1800" dirty="0">
              <a:cs typeface="Arial"/>
            </a:endParaRPr>
          </a:p>
          <a:p>
            <a:pPr lvl="1">
              <a:buFont typeface="+mj-lt"/>
              <a:buAutoNum type="arabicPeriod"/>
            </a:pPr>
            <a:r>
              <a:rPr lang="fi-FI" sz="1400" dirty="0"/>
              <a:t>Yhteistyörakenteiden tasojen kuvaus (</a:t>
            </a:r>
            <a:r>
              <a:rPr lang="fi-FI" sz="1400" dirty="0" err="1"/>
              <a:t>Gov</a:t>
            </a:r>
            <a:r>
              <a:rPr lang="fi-FI" sz="1400" dirty="0"/>
              <a:t>, Ka, </a:t>
            </a:r>
            <a:r>
              <a:rPr lang="fi-FI" sz="1400" dirty="0" err="1"/>
              <a:t>Titu</a:t>
            </a:r>
            <a:r>
              <a:rPr lang="fi-FI" sz="1400" dirty="0"/>
              <a:t>, </a:t>
            </a:r>
            <a:r>
              <a:rPr lang="fi-FI" sz="1400" dirty="0" err="1"/>
              <a:t>Keh</a:t>
            </a:r>
            <a:r>
              <a:rPr lang="fi-FI" sz="1400" dirty="0"/>
              <a:t>, Po)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Tavoitteiden ja tehtävien täsmentäminen (</a:t>
            </a:r>
            <a:r>
              <a:rPr lang="fi-FI" sz="1400" dirty="0" err="1"/>
              <a:t>Gov</a:t>
            </a:r>
            <a:r>
              <a:rPr lang="fi-FI" sz="1400" dirty="0"/>
              <a:t>, Ka, </a:t>
            </a:r>
            <a:r>
              <a:rPr lang="fi-FI" sz="1400" dirty="0" err="1"/>
              <a:t>Titu</a:t>
            </a:r>
            <a:r>
              <a:rPr lang="fi-FI" sz="1400" dirty="0"/>
              <a:t>)</a:t>
            </a:r>
          </a:p>
          <a:p>
            <a:pPr lvl="1">
              <a:buFont typeface="+mj-lt"/>
              <a:buAutoNum type="arabicPeriod"/>
            </a:pPr>
            <a:r>
              <a:rPr lang="fi-FI" sz="1400" dirty="0"/>
              <a:t>Kokonaiskuvan sisällön täsmentäminen (</a:t>
            </a:r>
            <a:r>
              <a:rPr lang="fi-FI" sz="1400" dirty="0" err="1"/>
              <a:t>Gov</a:t>
            </a:r>
            <a:r>
              <a:rPr lang="fi-FI" sz="1400" dirty="0"/>
              <a:t>, Ka, </a:t>
            </a:r>
            <a:r>
              <a:rPr lang="fi-FI" sz="1400" dirty="0" err="1"/>
              <a:t>Titu</a:t>
            </a:r>
            <a:r>
              <a:rPr lang="fi-FI" sz="1400" dirty="0"/>
              <a:t>)</a:t>
            </a:r>
          </a:p>
          <a:p>
            <a:pPr marL="355600" lvl="1" indent="0">
              <a:buNone/>
            </a:pPr>
            <a:r>
              <a:rPr lang="fi-FI" sz="1400" dirty="0"/>
              <a:t>4. &amp; 5. Toimielinten täsmentäminen (</a:t>
            </a:r>
            <a:r>
              <a:rPr lang="fi-FI" sz="1400" dirty="0" err="1"/>
              <a:t>valt</a:t>
            </a:r>
            <a:r>
              <a:rPr lang="fi-FI" sz="1400" dirty="0"/>
              <a:t>, kunnat, </a:t>
            </a:r>
            <a:r>
              <a:rPr lang="fi-FI" sz="1400" dirty="0" err="1"/>
              <a:t>julk</a:t>
            </a:r>
            <a:r>
              <a:rPr lang="fi-FI" sz="1400" dirty="0"/>
              <a:t>, verkostot)</a:t>
            </a:r>
            <a:r>
              <a:rPr lang="fi-FI" sz="1400" dirty="0">
                <a:cs typeface="Arial"/>
              </a:rPr>
              <a:t> ja </a:t>
            </a:r>
            <a:r>
              <a:rPr lang="fi-FI" sz="1400" dirty="0" err="1"/>
              <a:t>vuosikellojen</a:t>
            </a:r>
            <a:r>
              <a:rPr lang="fi-FI" sz="1400" dirty="0"/>
              <a:t> yhteensovittaminen</a:t>
            </a:r>
            <a:endParaRPr lang="fi-FI" sz="1400" dirty="0">
              <a:cs typeface="Arial"/>
            </a:endParaRPr>
          </a:p>
          <a:p>
            <a:pPr marL="355600" lvl="1" indent="0">
              <a:buNone/>
            </a:pPr>
            <a:r>
              <a:rPr lang="fi-FI" sz="1400" i="1" dirty="0"/>
              <a:t>Jätetään loppukeskusteluun: Miten yhteistyörakenteiden ja toimintatapojen kehittäminen etenee v. 2020?</a:t>
            </a:r>
            <a:endParaRPr lang="fi-FI" sz="14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65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8A8AC-20D4-4C75-8302-ECA2968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8"/>
            <a:ext cx="8532504" cy="889873"/>
          </a:xfrm>
        </p:spPr>
        <p:txBody>
          <a:bodyPr>
            <a:noAutofit/>
          </a:bodyPr>
          <a:lstStyle/>
          <a:p>
            <a:r>
              <a:rPr lang="fi-FI" sz="2400" dirty="0"/>
              <a:t>Pöytä 1. Yhteistyörakenteiden tasojen kuvaus (</a:t>
            </a:r>
            <a:r>
              <a:rPr lang="fi-FI" sz="2400" dirty="0" err="1"/>
              <a:t>Gov</a:t>
            </a:r>
            <a:r>
              <a:rPr lang="fi-FI" sz="2400" dirty="0"/>
              <a:t>, Ka, </a:t>
            </a:r>
            <a:r>
              <a:rPr lang="fi-FI" sz="2400" dirty="0" err="1"/>
              <a:t>Titu</a:t>
            </a:r>
            <a:r>
              <a:rPr lang="fi-FI" sz="2400" dirty="0"/>
              <a:t>, </a:t>
            </a:r>
            <a:r>
              <a:rPr lang="fi-FI" sz="2400" dirty="0" err="1"/>
              <a:t>Keh</a:t>
            </a:r>
            <a:r>
              <a:rPr lang="fi-FI" sz="2400" dirty="0"/>
              <a:t>, Po)</a:t>
            </a:r>
            <a:endParaRPr lang="fi-FI" sz="20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186080-EE24-4709-BF6B-DE290883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Riittääkö kokonaiskuvaa koordinoiva yhteistyörakenne </a:t>
            </a:r>
            <a:r>
              <a:rPr lang="fi-FI" dirty="0" err="1"/>
              <a:t>Gov</a:t>
            </a:r>
            <a:r>
              <a:rPr lang="fi-FI" dirty="0"/>
              <a:t>-tasolla? Vai tarvitaanko myös muilla tasoilla (Ka, </a:t>
            </a:r>
            <a:r>
              <a:rPr lang="fi-FI" dirty="0" err="1"/>
              <a:t>Titu</a:t>
            </a:r>
            <a:r>
              <a:rPr lang="fi-FI" dirty="0"/>
              <a:t>) koordinoiva yhteistyörakenne?</a:t>
            </a:r>
          </a:p>
          <a:p>
            <a:r>
              <a:rPr lang="fi-FI" dirty="0"/>
              <a:t>Mitä </a:t>
            </a:r>
            <a:r>
              <a:rPr lang="fi-FI" dirty="0" err="1"/>
              <a:t>Gov</a:t>
            </a:r>
            <a:r>
              <a:rPr lang="fi-FI" dirty="0"/>
              <a:t>-tason yhteistyöryhmä tekee ja mitä jää muille tasoille?</a:t>
            </a:r>
          </a:p>
          <a:p>
            <a:r>
              <a:rPr lang="fi-FI" dirty="0"/>
              <a:t>Miten tämä rakenne tulisi sanoittaa säädöstekstissä tai muutoin ohjeistuksessa?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EF626-0314-4EFC-A125-C84CFFD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779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80920" cy="518676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Yhteistyön rakenne: lisää koordinointia tasoittain ja tasojen välillä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32</a:t>
            </a:fld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1259632" y="1065894"/>
            <a:ext cx="6122470" cy="3768616"/>
            <a:chOff x="1043608" y="1563638"/>
            <a:chExt cx="5112024" cy="3146648"/>
          </a:xfrm>
        </p:grpSpPr>
        <p:sp>
          <p:nvSpPr>
            <p:cNvPr id="5" name="Suorakulmio 4"/>
            <p:cNvSpPr/>
            <p:nvPr/>
          </p:nvSpPr>
          <p:spPr>
            <a:xfrm>
              <a:off x="1259632" y="1738341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1259632" y="2319774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1259632" y="2895838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1259632" y="3471902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16" name="Suorakulmio 15"/>
            <p:cNvSpPr/>
            <p:nvPr/>
          </p:nvSpPr>
          <p:spPr>
            <a:xfrm>
              <a:off x="1259632" y="4047966"/>
              <a:ext cx="4896000" cy="46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6" name="Ellipsi 5"/>
            <p:cNvSpPr/>
            <p:nvPr/>
          </p:nvSpPr>
          <p:spPr>
            <a:xfrm>
              <a:off x="1043608" y="1738341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 err="1">
                  <a:solidFill>
                    <a:schemeClr val="tx1"/>
                  </a:solidFill>
                </a:rPr>
                <a:t>Governance</a:t>
              </a:r>
              <a:endParaRPr lang="fi-FI" sz="1000" dirty="0">
                <a:solidFill>
                  <a:schemeClr val="tx1"/>
                </a:solidFill>
              </a:endParaRPr>
            </a:p>
          </p:txBody>
        </p:sp>
        <p:sp>
          <p:nvSpPr>
            <p:cNvPr id="8" name="Ellipsi 7"/>
            <p:cNvSpPr/>
            <p:nvPr/>
          </p:nvSpPr>
          <p:spPr>
            <a:xfrm>
              <a:off x="1043608" y="2319774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100" dirty="0">
                  <a:solidFill>
                    <a:schemeClr val="tx1"/>
                  </a:solidFill>
                </a:rPr>
                <a:t>KA</a:t>
              </a:r>
            </a:p>
          </p:txBody>
        </p:sp>
        <p:sp>
          <p:nvSpPr>
            <p:cNvPr id="10" name="Ellipsi 9"/>
            <p:cNvSpPr/>
            <p:nvPr/>
          </p:nvSpPr>
          <p:spPr>
            <a:xfrm>
              <a:off x="1043608" y="2895838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Tietoturva</a:t>
              </a:r>
            </a:p>
          </p:txBody>
        </p:sp>
        <p:sp>
          <p:nvSpPr>
            <p:cNvPr id="12" name="Ellipsi 11"/>
            <p:cNvSpPr/>
            <p:nvPr/>
          </p:nvSpPr>
          <p:spPr>
            <a:xfrm>
              <a:off x="1043608" y="3471902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Kehittäminen</a:t>
              </a:r>
            </a:p>
          </p:txBody>
        </p:sp>
        <p:sp>
          <p:nvSpPr>
            <p:cNvPr id="13" name="Ellipsi 12"/>
            <p:cNvSpPr/>
            <p:nvPr/>
          </p:nvSpPr>
          <p:spPr>
            <a:xfrm>
              <a:off x="1043608" y="4047966"/>
              <a:ext cx="468000" cy="46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Palvelujen</a:t>
              </a:r>
            </a:p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ohjaus</a:t>
              </a: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1763688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2195736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2627784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3059832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3491880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3923928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 dirty="0"/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4355976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4788024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5220072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5652120" y="1563638"/>
              <a:ext cx="360040" cy="314664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2400"/>
            </a:p>
          </p:txBody>
        </p:sp>
      </p:grpSp>
      <p:sp>
        <p:nvSpPr>
          <p:cNvPr id="29" name="Ellipsi 28"/>
          <p:cNvSpPr/>
          <p:nvPr/>
        </p:nvSpPr>
        <p:spPr>
          <a:xfrm>
            <a:off x="2749414" y="1484653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Tietokeko</a:t>
            </a:r>
          </a:p>
        </p:txBody>
      </p:sp>
      <p:sp>
        <p:nvSpPr>
          <p:cNvPr id="30" name="Ellipsi 29"/>
          <p:cNvSpPr/>
          <p:nvPr/>
        </p:nvSpPr>
        <p:spPr>
          <a:xfrm>
            <a:off x="3438352" y="1582417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Hitko</a:t>
            </a:r>
            <a:endParaRPr lang="fi-FI" sz="800" dirty="0"/>
          </a:p>
        </p:txBody>
      </p:sp>
      <p:sp>
        <p:nvSpPr>
          <p:cNvPr id="31" name="Ellipsi 30"/>
          <p:cNvSpPr/>
          <p:nvPr/>
        </p:nvSpPr>
        <p:spPr>
          <a:xfrm>
            <a:off x="3796155" y="1614821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Mitko</a:t>
            </a:r>
            <a:endParaRPr lang="fi-FI" sz="800" dirty="0"/>
          </a:p>
        </p:txBody>
      </p:sp>
      <p:sp>
        <p:nvSpPr>
          <p:cNvPr id="38" name="Ellipsi 37"/>
          <p:cNvSpPr/>
          <p:nvPr/>
        </p:nvSpPr>
        <p:spPr>
          <a:xfrm>
            <a:off x="4613683" y="161397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CIO-</a:t>
            </a:r>
          </a:p>
          <a:p>
            <a:pPr algn="ctr"/>
            <a:r>
              <a:rPr lang="fi-FI" sz="700" dirty="0"/>
              <a:t>verkosto</a:t>
            </a:r>
          </a:p>
        </p:txBody>
      </p:sp>
      <p:sp>
        <p:nvSpPr>
          <p:cNvPr id="39" name="Ellipsi 38"/>
          <p:cNvSpPr/>
          <p:nvPr/>
        </p:nvSpPr>
        <p:spPr>
          <a:xfrm>
            <a:off x="4988966" y="160579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Hallinnonalan</a:t>
            </a:r>
          </a:p>
          <a:p>
            <a:pPr algn="ctr"/>
            <a:r>
              <a:rPr lang="fi-FI" sz="600" dirty="0"/>
              <a:t>tietohallinnon</a:t>
            </a:r>
          </a:p>
          <a:p>
            <a:pPr algn="ctr"/>
            <a:r>
              <a:rPr lang="fi-FI" sz="600" dirty="0"/>
              <a:t>koordinointi</a:t>
            </a:r>
          </a:p>
        </p:txBody>
      </p:sp>
      <p:sp>
        <p:nvSpPr>
          <p:cNvPr id="40" name="Ellipsi 39"/>
          <p:cNvSpPr/>
          <p:nvPr/>
        </p:nvSpPr>
        <p:spPr>
          <a:xfrm>
            <a:off x="5408188" y="1612406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Sähköisen</a:t>
            </a:r>
          </a:p>
          <a:p>
            <a:pPr algn="ctr"/>
            <a:r>
              <a:rPr lang="fi-FI" sz="600" dirty="0"/>
              <a:t>tiedonhallinnan</a:t>
            </a:r>
          </a:p>
          <a:p>
            <a:pPr algn="ctr"/>
            <a:r>
              <a:rPr lang="fi-FI" sz="600" dirty="0" err="1"/>
              <a:t>nvk</a:t>
            </a:r>
            <a:endParaRPr lang="fi-FI" sz="600" dirty="0"/>
          </a:p>
        </p:txBody>
      </p:sp>
      <p:sp>
        <p:nvSpPr>
          <p:cNvPr id="49" name="Ellipsi 48"/>
          <p:cNvSpPr/>
          <p:nvPr/>
        </p:nvSpPr>
        <p:spPr>
          <a:xfrm>
            <a:off x="5791985" y="155672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Inspire</a:t>
            </a:r>
            <a:endParaRPr lang="fi-FI" sz="800" dirty="0"/>
          </a:p>
          <a:p>
            <a:pPr algn="ctr"/>
            <a:r>
              <a:rPr lang="fi-FI" sz="800" dirty="0"/>
              <a:t>yhteistyö</a:t>
            </a:r>
          </a:p>
        </p:txBody>
      </p:sp>
      <p:sp>
        <p:nvSpPr>
          <p:cNvPr id="56" name="Ellipsi 55"/>
          <p:cNvSpPr/>
          <p:nvPr/>
        </p:nvSpPr>
        <p:spPr>
          <a:xfrm>
            <a:off x="3072840" y="4126469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Asiakas</a:t>
            </a:r>
          </a:p>
          <a:p>
            <a:pPr algn="ctr"/>
            <a:r>
              <a:rPr lang="fi-FI" sz="700" dirty="0" err="1"/>
              <a:t>nvk</a:t>
            </a:r>
            <a:endParaRPr lang="fi-FI" sz="700" dirty="0"/>
          </a:p>
        </p:txBody>
      </p:sp>
      <p:sp>
        <p:nvSpPr>
          <p:cNvPr id="57" name="Ellipsi 56"/>
          <p:cNvSpPr/>
          <p:nvPr/>
        </p:nvSpPr>
        <p:spPr>
          <a:xfrm>
            <a:off x="3590287" y="3910823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Neuvottelu-</a:t>
            </a:r>
          </a:p>
          <a:p>
            <a:pPr algn="ctr"/>
            <a:r>
              <a:rPr lang="fi-FI" sz="700" dirty="0"/>
              <a:t>kunta</a:t>
            </a:r>
          </a:p>
        </p:txBody>
      </p:sp>
      <p:sp>
        <p:nvSpPr>
          <p:cNvPr id="58" name="Ellipsi 57"/>
          <p:cNvSpPr/>
          <p:nvPr/>
        </p:nvSpPr>
        <p:spPr>
          <a:xfrm>
            <a:off x="4269092" y="3953986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Neuvottelu-</a:t>
            </a:r>
          </a:p>
          <a:p>
            <a:pPr algn="ctr"/>
            <a:r>
              <a:rPr lang="fi-FI" sz="700" dirty="0"/>
              <a:t>kunta</a:t>
            </a:r>
          </a:p>
        </p:txBody>
      </p:sp>
      <p:sp>
        <p:nvSpPr>
          <p:cNvPr id="59" name="Ellipsi 58"/>
          <p:cNvSpPr/>
          <p:nvPr/>
        </p:nvSpPr>
        <p:spPr>
          <a:xfrm>
            <a:off x="4754585" y="4230612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Strateginen</a:t>
            </a:r>
          </a:p>
          <a:p>
            <a:pPr algn="ctr"/>
            <a:r>
              <a:rPr lang="fi-FI" sz="700" dirty="0"/>
              <a:t>ohjausryhmä</a:t>
            </a:r>
          </a:p>
        </p:txBody>
      </p:sp>
      <p:sp>
        <p:nvSpPr>
          <p:cNvPr id="60" name="Ellipsi 59"/>
          <p:cNvSpPr/>
          <p:nvPr/>
        </p:nvSpPr>
        <p:spPr>
          <a:xfrm>
            <a:off x="5387517" y="4211823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Neuvottelu-</a:t>
            </a:r>
          </a:p>
          <a:p>
            <a:pPr algn="ctr"/>
            <a:r>
              <a:rPr lang="fi-FI" sz="700" dirty="0"/>
              <a:t>kunta</a:t>
            </a:r>
          </a:p>
        </p:txBody>
      </p:sp>
      <p:sp>
        <p:nvSpPr>
          <p:cNvPr id="61" name="Ellipsi 60"/>
          <p:cNvSpPr/>
          <p:nvPr/>
        </p:nvSpPr>
        <p:spPr>
          <a:xfrm>
            <a:off x="2555393" y="3997064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Rekisterin</a:t>
            </a:r>
          </a:p>
          <a:p>
            <a:pPr algn="ctr"/>
            <a:r>
              <a:rPr lang="fi-FI" sz="700" dirty="0" err="1"/>
              <a:t>perustamis</a:t>
            </a:r>
            <a:r>
              <a:rPr lang="fi-FI" sz="700" dirty="0"/>
              <a:t>-</a:t>
            </a:r>
          </a:p>
          <a:p>
            <a:pPr algn="ctr"/>
            <a:r>
              <a:rPr lang="fi-FI" sz="700" dirty="0"/>
              <a:t>hanke</a:t>
            </a:r>
          </a:p>
        </p:txBody>
      </p:sp>
      <p:sp>
        <p:nvSpPr>
          <p:cNvPr id="62" name="Ellipsi 61"/>
          <p:cNvSpPr/>
          <p:nvPr/>
        </p:nvSpPr>
        <p:spPr>
          <a:xfrm>
            <a:off x="3805933" y="4298951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Kanta</a:t>
            </a:r>
          </a:p>
          <a:p>
            <a:pPr algn="ctr"/>
            <a:r>
              <a:rPr lang="fi-FI" sz="700" dirty="0"/>
              <a:t>ohjausryhmä</a:t>
            </a:r>
          </a:p>
        </p:txBody>
      </p:sp>
      <p:sp>
        <p:nvSpPr>
          <p:cNvPr id="63" name="Ellipsi 62"/>
          <p:cNvSpPr/>
          <p:nvPr/>
        </p:nvSpPr>
        <p:spPr>
          <a:xfrm>
            <a:off x="5832557" y="3910823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SAPA</a:t>
            </a:r>
          </a:p>
        </p:txBody>
      </p:sp>
      <p:sp>
        <p:nvSpPr>
          <p:cNvPr id="64" name="Ellipsi 63"/>
          <p:cNvSpPr/>
          <p:nvPr/>
        </p:nvSpPr>
        <p:spPr>
          <a:xfrm>
            <a:off x="6177521" y="4298951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Viraston</a:t>
            </a:r>
          </a:p>
          <a:p>
            <a:pPr algn="ctr"/>
            <a:r>
              <a:rPr lang="fi-FI" sz="700" dirty="0"/>
              <a:t>asiakas-</a:t>
            </a:r>
          </a:p>
          <a:p>
            <a:pPr algn="ctr"/>
            <a:r>
              <a:rPr lang="fi-FI" sz="700" dirty="0"/>
              <a:t>ryhmä</a:t>
            </a:r>
          </a:p>
        </p:txBody>
      </p:sp>
      <p:sp>
        <p:nvSpPr>
          <p:cNvPr id="65" name="Ellipsi 64"/>
          <p:cNvSpPr/>
          <p:nvPr/>
        </p:nvSpPr>
        <p:spPr>
          <a:xfrm>
            <a:off x="6953692" y="4040227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Tuotannon</a:t>
            </a:r>
          </a:p>
          <a:p>
            <a:pPr algn="ctr"/>
            <a:r>
              <a:rPr lang="fi-FI" sz="700" dirty="0"/>
              <a:t>seuranta-</a:t>
            </a:r>
          </a:p>
          <a:p>
            <a:pPr algn="ctr"/>
            <a:r>
              <a:rPr lang="fi-FI" sz="700" dirty="0"/>
              <a:t>ryhmä</a:t>
            </a:r>
          </a:p>
        </p:txBody>
      </p:sp>
      <p:sp>
        <p:nvSpPr>
          <p:cNvPr id="66" name="Ellipsi 65"/>
          <p:cNvSpPr/>
          <p:nvPr/>
        </p:nvSpPr>
        <p:spPr>
          <a:xfrm>
            <a:off x="2366261" y="1450393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Digi-</a:t>
            </a:r>
          </a:p>
          <a:p>
            <a:pPr algn="ctr"/>
            <a:r>
              <a:rPr lang="fi-FI" sz="800" dirty="0"/>
              <a:t>arkeen</a:t>
            </a:r>
          </a:p>
        </p:txBody>
      </p:sp>
      <p:sp>
        <p:nvSpPr>
          <p:cNvPr id="67" name="Ellipsi 66"/>
          <p:cNvSpPr/>
          <p:nvPr/>
        </p:nvSpPr>
        <p:spPr>
          <a:xfrm>
            <a:off x="5315110" y="3522781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Aurora</a:t>
            </a:r>
          </a:p>
        </p:txBody>
      </p:sp>
      <p:sp>
        <p:nvSpPr>
          <p:cNvPr id="68" name="Ellipsi 67"/>
          <p:cNvSpPr/>
          <p:nvPr/>
        </p:nvSpPr>
        <p:spPr>
          <a:xfrm>
            <a:off x="4711422" y="3609022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Valtion-</a:t>
            </a:r>
          </a:p>
          <a:p>
            <a:pPr algn="ctr"/>
            <a:r>
              <a:rPr lang="fi-FI" sz="600" dirty="0"/>
              <a:t>avustusten</a:t>
            </a:r>
          </a:p>
          <a:p>
            <a:pPr algn="ctr"/>
            <a:r>
              <a:rPr lang="fi-FI" sz="600" dirty="0"/>
              <a:t>kehittäminen</a:t>
            </a:r>
          </a:p>
        </p:txBody>
      </p:sp>
      <p:sp>
        <p:nvSpPr>
          <p:cNvPr id="69" name="Ellipsi 68"/>
          <p:cNvSpPr/>
          <p:nvPr/>
        </p:nvSpPr>
        <p:spPr>
          <a:xfrm>
            <a:off x="4200219" y="1614821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Digikehityksen</a:t>
            </a:r>
          </a:p>
          <a:p>
            <a:pPr algn="ctr"/>
            <a:r>
              <a:rPr lang="fi-FI" sz="600" dirty="0"/>
              <a:t>koordinaatio</a:t>
            </a:r>
          </a:p>
        </p:txBody>
      </p:sp>
      <p:sp>
        <p:nvSpPr>
          <p:cNvPr id="70" name="Ellipsi 69"/>
          <p:cNvSpPr/>
          <p:nvPr/>
        </p:nvSpPr>
        <p:spPr>
          <a:xfrm>
            <a:off x="6177521" y="1539234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Digitalisaation</a:t>
            </a:r>
          </a:p>
          <a:p>
            <a:pPr algn="ctr"/>
            <a:r>
              <a:rPr lang="fi-FI" sz="600" dirty="0"/>
              <a:t>johtoryhmä</a:t>
            </a:r>
          </a:p>
        </p:txBody>
      </p:sp>
      <p:sp>
        <p:nvSpPr>
          <p:cNvPr id="71" name="Ellipsi 70"/>
          <p:cNvSpPr/>
          <p:nvPr/>
        </p:nvSpPr>
        <p:spPr>
          <a:xfrm>
            <a:off x="4064656" y="3522781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HYTE</a:t>
            </a:r>
          </a:p>
          <a:p>
            <a:pPr algn="ctr"/>
            <a:r>
              <a:rPr lang="fi-FI" sz="800" dirty="0"/>
              <a:t>airo</a:t>
            </a:r>
          </a:p>
        </p:txBody>
      </p:sp>
      <p:sp>
        <p:nvSpPr>
          <p:cNvPr id="72" name="Ellipsi 71"/>
          <p:cNvSpPr/>
          <p:nvPr/>
        </p:nvSpPr>
        <p:spPr>
          <a:xfrm>
            <a:off x="2943521" y="3522781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Tulo-</a:t>
            </a:r>
          </a:p>
          <a:p>
            <a:pPr algn="ctr"/>
            <a:r>
              <a:rPr lang="fi-FI" sz="800" dirty="0"/>
              <a:t>rekisteri</a:t>
            </a:r>
          </a:p>
        </p:txBody>
      </p:sp>
      <p:sp>
        <p:nvSpPr>
          <p:cNvPr id="73" name="Ellipsi 72"/>
          <p:cNvSpPr/>
          <p:nvPr/>
        </p:nvSpPr>
        <p:spPr>
          <a:xfrm>
            <a:off x="6393167" y="3867745"/>
            <a:ext cx="388042" cy="3880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AHAA</a:t>
            </a:r>
          </a:p>
        </p:txBody>
      </p:sp>
      <p:sp>
        <p:nvSpPr>
          <p:cNvPr id="74" name="Ellipsi 73"/>
          <p:cNvSpPr/>
          <p:nvPr/>
        </p:nvSpPr>
        <p:spPr>
          <a:xfrm>
            <a:off x="6910614" y="1366752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Kunta-</a:t>
            </a:r>
          </a:p>
          <a:p>
            <a:pPr algn="ctr"/>
            <a:r>
              <a:rPr lang="fi-FI" sz="700" dirty="0"/>
              <a:t>foorumi</a:t>
            </a:r>
          </a:p>
        </p:txBody>
      </p:sp>
      <p:sp>
        <p:nvSpPr>
          <p:cNvPr id="75" name="Ellipsi 74"/>
          <p:cNvSpPr/>
          <p:nvPr/>
        </p:nvSpPr>
        <p:spPr>
          <a:xfrm>
            <a:off x="6565650" y="1452993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KUTHANEK</a:t>
            </a:r>
          </a:p>
        </p:txBody>
      </p:sp>
      <p:sp>
        <p:nvSpPr>
          <p:cNvPr id="77" name="Ellipsi 76"/>
          <p:cNvSpPr/>
          <p:nvPr/>
        </p:nvSpPr>
        <p:spPr>
          <a:xfrm>
            <a:off x="3126462" y="1548138"/>
            <a:ext cx="388042" cy="38804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Neuvottelu-</a:t>
            </a:r>
          </a:p>
          <a:p>
            <a:pPr algn="ctr"/>
            <a:r>
              <a:rPr lang="fi-FI" sz="600" dirty="0"/>
              <a:t>kunta</a:t>
            </a:r>
          </a:p>
        </p:txBody>
      </p:sp>
      <p:sp>
        <p:nvSpPr>
          <p:cNvPr id="78" name="Ellipsi 77"/>
          <p:cNvSpPr/>
          <p:nvPr/>
        </p:nvSpPr>
        <p:spPr>
          <a:xfrm>
            <a:off x="2382911" y="3489658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Kuntatieto</a:t>
            </a:r>
          </a:p>
        </p:txBody>
      </p:sp>
      <p:sp>
        <p:nvSpPr>
          <p:cNvPr id="79" name="Ellipsi 78"/>
          <p:cNvSpPr/>
          <p:nvPr/>
        </p:nvSpPr>
        <p:spPr>
          <a:xfrm>
            <a:off x="3547209" y="3436539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Erillis</a:t>
            </a:r>
            <a:r>
              <a:rPr lang="fi-FI" sz="800" dirty="0"/>
              <a:t>-</a:t>
            </a:r>
          </a:p>
          <a:p>
            <a:pPr algn="ctr"/>
            <a:r>
              <a:rPr lang="fi-FI" sz="800" dirty="0"/>
              <a:t>selvitys</a:t>
            </a:r>
          </a:p>
        </p:txBody>
      </p:sp>
      <p:sp>
        <p:nvSpPr>
          <p:cNvPr id="80" name="Ellipsi 79"/>
          <p:cNvSpPr/>
          <p:nvPr/>
        </p:nvSpPr>
        <p:spPr>
          <a:xfrm>
            <a:off x="5875720" y="3436539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 err="1"/>
              <a:t>Uudistamis</a:t>
            </a:r>
            <a:r>
              <a:rPr lang="fi-FI" sz="600" dirty="0"/>
              <a:t>-</a:t>
            </a:r>
          </a:p>
          <a:p>
            <a:pPr algn="ctr"/>
            <a:r>
              <a:rPr lang="fi-FI" sz="600" dirty="0"/>
              <a:t>ryhmä</a:t>
            </a:r>
          </a:p>
        </p:txBody>
      </p:sp>
      <p:sp>
        <p:nvSpPr>
          <p:cNvPr id="81" name="Ellipsi 80"/>
          <p:cNvSpPr/>
          <p:nvPr/>
        </p:nvSpPr>
        <p:spPr>
          <a:xfrm>
            <a:off x="6350004" y="3350298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Digitaalinen</a:t>
            </a:r>
          </a:p>
          <a:p>
            <a:pPr algn="ctr"/>
            <a:r>
              <a:rPr lang="fi-FI" sz="600" dirty="0"/>
              <a:t>palveluväylä</a:t>
            </a:r>
          </a:p>
        </p:txBody>
      </p:sp>
      <p:sp>
        <p:nvSpPr>
          <p:cNvPr id="82" name="Ellipsi 81"/>
          <p:cNvSpPr/>
          <p:nvPr/>
        </p:nvSpPr>
        <p:spPr>
          <a:xfrm>
            <a:off x="6910614" y="3393376"/>
            <a:ext cx="388042" cy="38804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Sähköisten</a:t>
            </a:r>
          </a:p>
          <a:p>
            <a:pPr algn="ctr"/>
            <a:r>
              <a:rPr lang="fi-FI" sz="600" dirty="0"/>
              <a:t>palvelujen</a:t>
            </a:r>
          </a:p>
          <a:p>
            <a:pPr algn="ctr"/>
            <a:r>
              <a:rPr lang="fi-FI" sz="600" dirty="0"/>
              <a:t>selvitys</a:t>
            </a:r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0BEA124B-3343-4AFF-B297-2A482DEE6D10}"/>
              </a:ext>
            </a:extLst>
          </p:cNvPr>
          <p:cNvSpPr/>
          <p:nvPr/>
        </p:nvSpPr>
        <p:spPr>
          <a:xfrm>
            <a:off x="2122664" y="1970353"/>
            <a:ext cx="4955316" cy="41150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b="1" dirty="0"/>
              <a:t>Julkisen hallinnon kokonaisarkkitehtuurin yhteistyöryhmä</a:t>
            </a:r>
          </a:p>
          <a:p>
            <a:pPr algn="ctr"/>
            <a:r>
              <a:rPr lang="fi-FI" sz="900" dirty="0"/>
              <a:t>(asetettu ryhmä &amp; avoimen verkostotyön fasilitointia)</a:t>
            </a:r>
          </a:p>
        </p:txBody>
      </p:sp>
      <p:sp>
        <p:nvSpPr>
          <p:cNvPr id="87" name="Ellipsi 86">
            <a:extLst>
              <a:ext uri="{FF2B5EF4-FFF2-40B4-BE49-F238E27FC236}">
                <a16:creationId xmlns:a16="http://schemas.microsoft.com/office/drawing/2014/main" id="{3612332D-0950-42D5-AE2C-66CB565F597F}"/>
              </a:ext>
            </a:extLst>
          </p:cNvPr>
          <p:cNvSpPr/>
          <p:nvPr/>
        </p:nvSpPr>
        <p:spPr>
          <a:xfrm>
            <a:off x="2081004" y="2756651"/>
            <a:ext cx="4996976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/>
              <a:t>Julkisen hallinnon tietoturvan yhteistyöryhmä</a:t>
            </a:r>
          </a:p>
          <a:p>
            <a:pPr algn="ctr"/>
            <a:r>
              <a:rPr lang="fi-FI" sz="800" dirty="0"/>
              <a:t>(asetettu ryhmä &amp; avoimen verkostotyön fasilitointia)</a:t>
            </a:r>
          </a:p>
        </p:txBody>
      </p:sp>
      <p:sp>
        <p:nvSpPr>
          <p:cNvPr id="42" name="Ellipsi 41"/>
          <p:cNvSpPr/>
          <p:nvPr/>
        </p:nvSpPr>
        <p:spPr>
          <a:xfrm>
            <a:off x="4169676" y="3069950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Hallinnonalan</a:t>
            </a:r>
          </a:p>
          <a:p>
            <a:pPr algn="ctr"/>
            <a:r>
              <a:rPr lang="fi-FI" sz="600" dirty="0"/>
              <a:t>kyberturvallisuus-</a:t>
            </a:r>
          </a:p>
          <a:p>
            <a:pPr algn="ctr"/>
            <a:r>
              <a:rPr lang="fi-FI" sz="600" dirty="0"/>
              <a:t>ryhmä</a:t>
            </a:r>
          </a:p>
        </p:txBody>
      </p:sp>
      <p:sp>
        <p:nvSpPr>
          <p:cNvPr id="43" name="Ellipsi 42"/>
          <p:cNvSpPr/>
          <p:nvPr/>
        </p:nvSpPr>
        <p:spPr>
          <a:xfrm>
            <a:off x="4954434" y="3091575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M3K</a:t>
            </a:r>
          </a:p>
        </p:txBody>
      </p:sp>
      <p:sp>
        <p:nvSpPr>
          <p:cNvPr id="44" name="Ellipsi 43"/>
          <p:cNvSpPr/>
          <p:nvPr/>
        </p:nvSpPr>
        <p:spPr>
          <a:xfrm>
            <a:off x="5674942" y="3015425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Hallinnonalan</a:t>
            </a:r>
          </a:p>
          <a:p>
            <a:pPr algn="ctr"/>
            <a:r>
              <a:rPr lang="fi-FI" sz="600" dirty="0"/>
              <a:t>tietoturvallisuus-</a:t>
            </a:r>
          </a:p>
          <a:p>
            <a:pPr algn="ctr"/>
            <a:r>
              <a:rPr lang="fi-FI" sz="600" dirty="0"/>
              <a:t>ryhmä</a:t>
            </a:r>
          </a:p>
        </p:txBody>
      </p:sp>
      <p:sp>
        <p:nvSpPr>
          <p:cNvPr id="45" name="Ellipsi 44"/>
          <p:cNvSpPr/>
          <p:nvPr/>
        </p:nvSpPr>
        <p:spPr>
          <a:xfrm>
            <a:off x="2661755" y="2962256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JUDO</a:t>
            </a:r>
          </a:p>
        </p:txBody>
      </p:sp>
      <p:sp>
        <p:nvSpPr>
          <p:cNvPr id="46" name="Ellipsi 45"/>
          <p:cNvSpPr/>
          <p:nvPr/>
        </p:nvSpPr>
        <p:spPr>
          <a:xfrm>
            <a:off x="3288486" y="3079457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VIRT</a:t>
            </a:r>
          </a:p>
        </p:txBody>
      </p:sp>
      <p:sp>
        <p:nvSpPr>
          <p:cNvPr id="47" name="Ellipsi 46"/>
          <p:cNvSpPr/>
          <p:nvPr/>
        </p:nvSpPr>
        <p:spPr>
          <a:xfrm>
            <a:off x="6220685" y="2863277"/>
            <a:ext cx="388042" cy="3880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TieSta</a:t>
            </a:r>
            <a:endParaRPr lang="fi-FI" sz="800" dirty="0"/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F95C64AE-8405-4DC3-B14E-9D4ECE7AC99E}"/>
              </a:ext>
            </a:extLst>
          </p:cNvPr>
          <p:cNvSpPr/>
          <p:nvPr/>
        </p:nvSpPr>
        <p:spPr>
          <a:xfrm>
            <a:off x="2037946" y="1323588"/>
            <a:ext cx="248018" cy="34152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00" dirty="0"/>
              <a:t>Tasojen välisen kokonaiskuvan fasilitointi</a:t>
            </a:r>
          </a:p>
        </p:txBody>
      </p:sp>
      <p:sp>
        <p:nvSpPr>
          <p:cNvPr id="28" name="Ellipsi 27"/>
          <p:cNvSpPr/>
          <p:nvPr/>
        </p:nvSpPr>
        <p:spPr>
          <a:xfrm>
            <a:off x="2037947" y="921878"/>
            <a:ext cx="5137356" cy="7466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Julkisen hallinnon </a:t>
            </a:r>
            <a:r>
              <a:rPr lang="fi-FI" sz="1200" b="1" dirty="0" err="1"/>
              <a:t>governanssitason</a:t>
            </a:r>
            <a:r>
              <a:rPr lang="fi-FI" sz="1200" b="1" dirty="0"/>
              <a:t> yhteistyöryhmä</a:t>
            </a:r>
          </a:p>
          <a:p>
            <a:pPr algn="ctr"/>
            <a:r>
              <a:rPr lang="fi-FI" sz="900" dirty="0"/>
              <a:t>(asetettu ryhmä &amp; avoimen verkostotyön fasilitointia &amp; tasojen välinen koordinointi)</a:t>
            </a:r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1AC19306-DAD6-4AF1-AD09-DD8AA9A87433}"/>
              </a:ext>
            </a:extLst>
          </p:cNvPr>
          <p:cNvSpPr/>
          <p:nvPr/>
        </p:nvSpPr>
        <p:spPr>
          <a:xfrm rot="5400000">
            <a:off x="6787979" y="2367571"/>
            <a:ext cx="1217417" cy="32963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/>
              <a:t>Tiedonhallinta-</a:t>
            </a:r>
          </a:p>
          <a:p>
            <a:pPr algn="ctr"/>
            <a:r>
              <a:rPr lang="fi-FI" sz="900" dirty="0"/>
              <a:t>lautakunta</a:t>
            </a:r>
          </a:p>
        </p:txBody>
      </p:sp>
      <p:sp>
        <p:nvSpPr>
          <p:cNvPr id="33" name="Ellipsi 32"/>
          <p:cNvSpPr/>
          <p:nvPr/>
        </p:nvSpPr>
        <p:spPr>
          <a:xfrm>
            <a:off x="3743024" y="233491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Talous/</a:t>
            </a:r>
          </a:p>
          <a:p>
            <a:pPr algn="ctr"/>
            <a:r>
              <a:rPr lang="fi-FI" sz="800" dirty="0"/>
              <a:t>HR KA</a:t>
            </a:r>
          </a:p>
        </p:txBody>
      </p:sp>
      <p:sp>
        <p:nvSpPr>
          <p:cNvPr id="34" name="Ellipsi 33"/>
          <p:cNvSpPr/>
          <p:nvPr/>
        </p:nvSpPr>
        <p:spPr>
          <a:xfrm>
            <a:off x="4168028" y="236653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M3A</a:t>
            </a:r>
          </a:p>
        </p:txBody>
      </p:sp>
      <p:sp>
        <p:nvSpPr>
          <p:cNvPr id="35" name="Ellipsi 34"/>
          <p:cNvSpPr/>
          <p:nvPr/>
        </p:nvSpPr>
        <p:spPr>
          <a:xfrm>
            <a:off x="5086940" y="2352782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600" dirty="0"/>
              <a:t>Terveys</a:t>
            </a:r>
          </a:p>
          <a:p>
            <a:pPr algn="ctr"/>
            <a:r>
              <a:rPr lang="fi-FI" sz="600" dirty="0"/>
              <a:t>ja hyvinvointi</a:t>
            </a:r>
          </a:p>
          <a:p>
            <a:pPr algn="ctr"/>
            <a:r>
              <a:rPr lang="fi-FI" sz="600" dirty="0"/>
              <a:t>KA</a:t>
            </a:r>
          </a:p>
        </p:txBody>
      </p:sp>
      <p:sp>
        <p:nvSpPr>
          <p:cNvPr id="36" name="Ellipsi 35"/>
          <p:cNvSpPr/>
          <p:nvPr/>
        </p:nvSpPr>
        <p:spPr>
          <a:xfrm>
            <a:off x="5913811" y="2264308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Tieto-</a:t>
            </a:r>
          </a:p>
          <a:p>
            <a:pPr algn="ctr"/>
            <a:r>
              <a:rPr lang="fi-FI" sz="700" dirty="0"/>
              <a:t>arkkitehtuuri</a:t>
            </a:r>
          </a:p>
          <a:p>
            <a:pPr algn="ctr"/>
            <a:r>
              <a:rPr lang="fi-FI" sz="700" dirty="0"/>
              <a:t>ryhmä</a:t>
            </a:r>
          </a:p>
        </p:txBody>
      </p:sp>
      <p:sp>
        <p:nvSpPr>
          <p:cNvPr id="37" name="Ellipsi 36"/>
          <p:cNvSpPr/>
          <p:nvPr/>
        </p:nvSpPr>
        <p:spPr>
          <a:xfrm>
            <a:off x="4649480" y="2373705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Sote</a:t>
            </a:r>
            <a:r>
              <a:rPr lang="fi-FI" sz="800" dirty="0"/>
              <a:t> KA</a:t>
            </a:r>
          </a:p>
        </p:txBody>
      </p:sp>
      <p:sp>
        <p:nvSpPr>
          <p:cNvPr id="48" name="Ellipsi 47"/>
          <p:cNvSpPr/>
          <p:nvPr/>
        </p:nvSpPr>
        <p:spPr>
          <a:xfrm>
            <a:off x="3296234" y="2301732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Patine</a:t>
            </a:r>
            <a:endParaRPr lang="fi-FI" sz="800" dirty="0"/>
          </a:p>
        </p:txBody>
      </p:sp>
      <p:sp>
        <p:nvSpPr>
          <p:cNvPr id="50" name="Ellipsi 49"/>
          <p:cNvSpPr/>
          <p:nvPr/>
        </p:nvSpPr>
        <p:spPr>
          <a:xfrm>
            <a:off x="5508216" y="232176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/>
              <a:t>Ryyti</a:t>
            </a:r>
          </a:p>
        </p:txBody>
      </p:sp>
      <p:sp>
        <p:nvSpPr>
          <p:cNvPr id="51" name="Ellipsi 50"/>
          <p:cNvSpPr/>
          <p:nvPr/>
        </p:nvSpPr>
        <p:spPr>
          <a:xfrm>
            <a:off x="6334515" y="2179684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Rekvi</a:t>
            </a:r>
            <a:endParaRPr lang="fi-FI" sz="800" dirty="0"/>
          </a:p>
        </p:txBody>
      </p:sp>
      <p:sp>
        <p:nvSpPr>
          <p:cNvPr id="52" name="Ellipsi 51"/>
          <p:cNvSpPr/>
          <p:nvPr/>
        </p:nvSpPr>
        <p:spPr>
          <a:xfrm>
            <a:off x="2469152" y="2229163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/>
              <a:t>Finto</a:t>
            </a:r>
            <a:endParaRPr lang="fi-FI" sz="800" dirty="0"/>
          </a:p>
        </p:txBody>
      </p:sp>
      <p:sp>
        <p:nvSpPr>
          <p:cNvPr id="53" name="Ellipsi 52"/>
          <p:cNvSpPr/>
          <p:nvPr/>
        </p:nvSpPr>
        <p:spPr>
          <a:xfrm>
            <a:off x="2890807" y="2301574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Konserni-</a:t>
            </a:r>
          </a:p>
          <a:p>
            <a:pPr algn="ctr"/>
            <a:r>
              <a:rPr lang="fi-FI" sz="700" dirty="0"/>
              <a:t>tiedon</a:t>
            </a:r>
          </a:p>
          <a:p>
            <a:pPr algn="ctr"/>
            <a:r>
              <a:rPr lang="fi-FI" sz="700" dirty="0"/>
              <a:t>verkosto</a:t>
            </a:r>
          </a:p>
        </p:txBody>
      </p:sp>
      <p:sp>
        <p:nvSpPr>
          <p:cNvPr id="54" name="Ellipsi 53"/>
          <p:cNvSpPr/>
          <p:nvPr/>
        </p:nvSpPr>
        <p:spPr>
          <a:xfrm>
            <a:off x="6787260" y="2158749"/>
            <a:ext cx="388042" cy="38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700" dirty="0"/>
              <a:t>Paikka-</a:t>
            </a:r>
          </a:p>
          <a:p>
            <a:pPr algn="ctr"/>
            <a:r>
              <a:rPr lang="fi-FI" sz="700" dirty="0"/>
              <a:t>tieto</a:t>
            </a:r>
          </a:p>
          <a:p>
            <a:pPr algn="ctr"/>
            <a:r>
              <a:rPr lang="fi-FI" sz="700" dirty="0"/>
              <a:t>verkosto</a:t>
            </a:r>
          </a:p>
        </p:txBody>
      </p:sp>
      <p:sp>
        <p:nvSpPr>
          <p:cNvPr id="26" name="Tasakylkinen kolmio 25"/>
          <p:cNvSpPr/>
          <p:nvPr/>
        </p:nvSpPr>
        <p:spPr>
          <a:xfrm rot="5400000">
            <a:off x="605163" y="1359423"/>
            <a:ext cx="637529" cy="325880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776207D3-654B-4E39-9B61-E0BEDD3376AD}"/>
              </a:ext>
            </a:extLst>
          </p:cNvPr>
          <p:cNvSpPr txBox="1"/>
          <p:nvPr/>
        </p:nvSpPr>
        <p:spPr>
          <a:xfrm rot="16200000">
            <a:off x="-364419" y="1307739"/>
            <a:ext cx="163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Asiakastarpeet / toiminnan tavoitteet</a:t>
            </a:r>
          </a:p>
        </p:txBody>
      </p:sp>
      <p:sp>
        <p:nvSpPr>
          <p:cNvPr id="85" name="Tasakylkinen kolmio 84"/>
          <p:cNvSpPr/>
          <p:nvPr/>
        </p:nvSpPr>
        <p:spPr>
          <a:xfrm rot="5400000">
            <a:off x="7442302" y="4127494"/>
            <a:ext cx="637529" cy="325880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776207D3-654B-4E39-9B61-E0BEDD3376AD}"/>
              </a:ext>
            </a:extLst>
          </p:cNvPr>
          <p:cNvSpPr txBox="1"/>
          <p:nvPr/>
        </p:nvSpPr>
        <p:spPr>
          <a:xfrm>
            <a:off x="7848383" y="4040227"/>
            <a:ext cx="118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tx2"/>
                </a:solidFill>
              </a:rPr>
              <a:t>Vaikuttavuus / hyöty</a:t>
            </a:r>
          </a:p>
        </p:txBody>
      </p:sp>
    </p:spTree>
    <p:extLst>
      <p:ext uri="{BB962C8B-B14F-4D97-AF65-F5344CB8AC3E}">
        <p14:creationId xmlns:p14="http://schemas.microsoft.com/office/powerpoint/2010/main" val="311889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8A8AC-20D4-4C75-8302-ECA29680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Pöytä 2. Tavoitteiden ja tehtävien täsmentäminen (</a:t>
            </a:r>
            <a:r>
              <a:rPr lang="fi-FI" sz="2400" dirty="0" err="1"/>
              <a:t>Gov</a:t>
            </a:r>
            <a:r>
              <a:rPr lang="fi-FI" sz="2400" dirty="0"/>
              <a:t>, Ka, </a:t>
            </a:r>
            <a:r>
              <a:rPr lang="fi-FI" sz="2400" dirty="0" err="1"/>
              <a:t>Titu</a:t>
            </a:r>
            <a:r>
              <a:rPr lang="fi-FI" sz="2400" dirty="0"/>
              <a:t>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186080-EE24-4709-BF6B-DE290883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Ovatko oheiset </a:t>
            </a:r>
            <a:r>
              <a:rPr lang="fi-FI" dirty="0" err="1"/>
              <a:t>Gov</a:t>
            </a:r>
            <a:r>
              <a:rPr lang="fi-FI" dirty="0"/>
              <a:t>-tason yhteistyöryhmän tavoitteiden, tehtävien ym. kuvaukset ok?</a:t>
            </a:r>
          </a:p>
          <a:p>
            <a:pPr lvl="1"/>
            <a:r>
              <a:rPr lang="fi-FI" dirty="0"/>
              <a:t>Mitä muutettavaa, toisin kirjattavaa tai poistettavaa?</a:t>
            </a:r>
          </a:p>
          <a:p>
            <a:r>
              <a:rPr lang="fi-FI" dirty="0"/>
              <a:t>Ovatko nämä kaikki </a:t>
            </a:r>
            <a:r>
              <a:rPr lang="fi-FI" dirty="0" err="1"/>
              <a:t>Gov</a:t>
            </a:r>
            <a:r>
              <a:rPr lang="fi-FI" dirty="0"/>
              <a:t>-tason tavoitteita ja tehtäviä? Voiko jotain karsia tai siirtää muille tasoille (Ka, </a:t>
            </a:r>
            <a:r>
              <a:rPr lang="fi-FI" dirty="0" err="1"/>
              <a:t>Titu</a:t>
            </a:r>
            <a:r>
              <a:rPr lang="fi-FI" dirty="0"/>
              <a:t>, muut?)</a:t>
            </a:r>
          </a:p>
          <a:p>
            <a:r>
              <a:rPr lang="fi-FI" dirty="0"/>
              <a:t>Mitkä olisivat vastaavat Ka- ja </a:t>
            </a:r>
            <a:r>
              <a:rPr lang="fi-FI" dirty="0" err="1"/>
              <a:t>Titu</a:t>
            </a:r>
            <a:r>
              <a:rPr lang="fi-FI" dirty="0"/>
              <a:t>- tason tavoitteet ja tehtävät, jos Ka- ja </a:t>
            </a:r>
            <a:r>
              <a:rPr lang="fi-FI" dirty="0" err="1"/>
              <a:t>Titu</a:t>
            </a:r>
            <a:r>
              <a:rPr lang="fi-FI" dirty="0"/>
              <a:t>-tason ryhmät ovat erikseen?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EF626-0314-4EFC-A125-C84CFFD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062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FC54C-5EDC-49BD-BA20-A58555A8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51470"/>
            <a:ext cx="8316480" cy="521553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Yhteistyön/yhteistyöryhmän tavoitteet, tehtävät ja toimintatavat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FE6F29-73AD-4395-A876-F1A8A466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236" y="4841942"/>
            <a:ext cx="477416" cy="218735"/>
          </a:xfrm>
        </p:spPr>
        <p:txBody>
          <a:bodyPr/>
          <a:lstStyle/>
          <a:p>
            <a:fld id="{52D72BAF-8CDA-4878-B74D-CAA2BE485765}" type="slidenum">
              <a:rPr lang="fi-FI" smtClean="0"/>
              <a:t>34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897DA3D-B3B0-4E78-9A86-893C26AF5797}"/>
              </a:ext>
            </a:extLst>
          </p:cNvPr>
          <p:cNvSpPr/>
          <p:nvPr/>
        </p:nvSpPr>
        <p:spPr>
          <a:xfrm>
            <a:off x="2514590" y="857062"/>
            <a:ext cx="2129418" cy="2866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dirty="0">
                <a:solidFill>
                  <a:schemeClr val="tx1"/>
                </a:solidFill>
              </a:rPr>
              <a:t>Työskentelyn perusta ja keskeinen tuotos on yhteinen </a:t>
            </a:r>
            <a:r>
              <a:rPr lang="fi-FI" sz="800" b="1" dirty="0">
                <a:solidFill>
                  <a:schemeClr val="tx1"/>
                </a:solidFill>
              </a:rPr>
              <a:t>tilannekuva/kokonaiskuva </a:t>
            </a:r>
            <a:r>
              <a:rPr lang="fi-FI" sz="800" dirty="0">
                <a:solidFill>
                  <a:schemeClr val="tx1"/>
                </a:solidFill>
              </a:rPr>
              <a:t>ja yhteinen </a:t>
            </a:r>
            <a:r>
              <a:rPr lang="fi-FI" sz="800" b="1" dirty="0">
                <a:solidFill>
                  <a:schemeClr val="tx1"/>
                </a:solidFill>
              </a:rPr>
              <a:t>visio/tavoitetila</a:t>
            </a:r>
            <a:r>
              <a:rPr lang="fi-FI" sz="800" dirty="0">
                <a:solidFill>
                  <a:schemeClr val="tx1"/>
                </a:solidFill>
              </a:rPr>
              <a:t>, jonka perusteella jokainen tehdä päätöksiä ja toimia yhteiseen suuntaan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Rakennetaan huomioiden seuranta, ennakointi ja tulevan visiointi (painopiste ennakoinnissa ja valmistelutyössä, ei seurannassa)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Muodostetaan lähtien asiakkaiden tarpeista ja palveluekosysteemien muodostamista kokonaisuuksista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Muodostetaan lähtien myös toimijoiden (valtio, virastot, kunnat) lakisääteisistä tehtävistä ja toiminnallisista tarpeista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Kytketään poliittiseen päätöksentekoon ja hallitusohjelman muodostamiseen. 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Esim. tietopolitiikka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897C084-A9C7-4E0E-A52C-493B6E9920AF}"/>
              </a:ext>
            </a:extLst>
          </p:cNvPr>
          <p:cNvSpPr/>
          <p:nvPr/>
        </p:nvSpPr>
        <p:spPr>
          <a:xfrm>
            <a:off x="74992" y="856307"/>
            <a:ext cx="2367590" cy="28668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Tavoitteena on yhteistyön ja </a:t>
            </a:r>
            <a:r>
              <a:rPr lang="fi-FI" sz="800" b="1" dirty="0" err="1">
                <a:solidFill>
                  <a:schemeClr val="tx1"/>
                </a:solidFill>
              </a:rPr>
              <a:t>yhteentoimivuuden</a:t>
            </a:r>
            <a:r>
              <a:rPr lang="fi-FI" sz="800" b="1" dirty="0">
                <a:solidFill>
                  <a:schemeClr val="tx1"/>
                </a:solidFill>
              </a:rPr>
              <a:t> kehittäminen: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Avoimuuden edistäminen yhteistyössä (ottaen erikseen huomioon sisäistä turvallisuutta koskevat asiat, jotka eivät voi olla avoimia)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 err="1">
                <a:solidFill>
                  <a:schemeClr val="tx1"/>
                </a:solidFill>
              </a:rPr>
              <a:t>Yhteentoimivuuden</a:t>
            </a:r>
            <a:r>
              <a:rPr lang="fi-FI" sz="800" dirty="0">
                <a:solidFill>
                  <a:schemeClr val="tx1"/>
                </a:solidFill>
              </a:rPr>
              <a:t> varmistaminen tuottamalla tai valmistelemalla linjauksia ja ratkaisuja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 err="1">
                <a:solidFill>
                  <a:schemeClr val="tx1"/>
                </a:solidFill>
              </a:rPr>
              <a:t>Yhteenvoimivuuteen</a:t>
            </a:r>
            <a:r>
              <a:rPr lang="fi-FI" sz="800" dirty="0">
                <a:solidFill>
                  <a:schemeClr val="tx1"/>
                </a:solidFill>
              </a:rPr>
              <a:t> liittyvien tarpeiden kokoaminen toimijoilta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 err="1">
                <a:solidFill>
                  <a:schemeClr val="tx1"/>
                </a:solidFill>
              </a:rPr>
              <a:t>Yhteentoimivuuteen</a:t>
            </a:r>
            <a:r>
              <a:rPr lang="fi-FI" sz="800" dirty="0">
                <a:solidFill>
                  <a:schemeClr val="tx1"/>
                </a:solidFill>
              </a:rPr>
              <a:t> liittyvien ehdotusten, linjausten ja päätösten valmistelu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Linjausten valmisteleminen/tekeminen tietoalueittain tuotettavista yhteisistä tiedonhallinnan palveluista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Antaa toimeksi tietoalueille toteuttaa yhteistä palvelutuotantoa (?)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Seuraa yhteistoimivuuden tilannetta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097AE8D-3B09-494D-814E-2D8A4003D8FF}"/>
              </a:ext>
            </a:extLst>
          </p:cNvPr>
          <p:cNvSpPr/>
          <p:nvPr/>
        </p:nvSpPr>
        <p:spPr>
          <a:xfrm>
            <a:off x="4824472" y="3777896"/>
            <a:ext cx="4212024" cy="1045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Toiminta varmistaa osaamisen kehittymisen: osaamispartiot, komiteat, verkostot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Palveluntuotantoon ja kehittämistyöhön liittyvän substanssiosaamisen levittäminen (esim. jalkautuvien osaamispartioiden organisointi)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Poliittisen päätöksenteon ja virastojen suunnittelutyön yhteisen kokonaiskuvan rakentaminen (esim. fasilitoitu komiteatyöskentely tai dialoginen neuvottelukunta)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Mahdollistaa verkostoitumisen ja oppimisympäristöt, jotka ovat avoimia kaikille toimijoille (ml. yritykset, asiakkaat, yhteistyökumppanit)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700" dirty="0">
              <a:solidFill>
                <a:schemeClr val="tx1"/>
              </a:solidFill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8A53C43-99C9-4B11-B25E-4CCD17A9D92D}"/>
              </a:ext>
            </a:extLst>
          </p:cNvPr>
          <p:cNvSpPr/>
          <p:nvPr/>
        </p:nvSpPr>
        <p:spPr>
          <a:xfrm>
            <a:off x="87533" y="4000599"/>
            <a:ext cx="4556475" cy="810468"/>
          </a:xfrm>
          <a:prstGeom prst="rect">
            <a:avLst/>
          </a:prstGeom>
          <a:solidFill>
            <a:schemeClr val="accent3"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Työskentelyllä on koordinoija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Työskentelyllä on selkeä vuosikello ja ennakoitu aikataulutus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Fasilitoidaan keskusteluja ja työpajoja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Organisoidaan osaamispartiot tukemaan päätöksentekoa ja palveluntuotantoa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</a:rPr>
              <a:t>Yhteistyön/yhteistyöryhmän toimivuutta ja vaikuttavuutta arvioidaan ja uudistetaan jatkuvasti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DACFBE-D75D-4D2F-9812-FEE955C06DC7}"/>
              </a:ext>
            </a:extLst>
          </p:cNvPr>
          <p:cNvSpPr txBox="1"/>
          <p:nvPr/>
        </p:nvSpPr>
        <p:spPr>
          <a:xfrm>
            <a:off x="-5690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tavoite ja rooli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048218B-E42D-461A-97B0-F71E6D63F1D1}"/>
              </a:ext>
            </a:extLst>
          </p:cNvPr>
          <p:cNvSpPr txBox="1"/>
          <p:nvPr/>
        </p:nvSpPr>
        <p:spPr>
          <a:xfrm>
            <a:off x="2442582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tuotokset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C30CB3A-3B5D-4845-AE6C-52E56FB088C1}"/>
              </a:ext>
            </a:extLst>
          </p:cNvPr>
          <p:cNvSpPr txBox="1"/>
          <p:nvPr/>
        </p:nvSpPr>
        <p:spPr>
          <a:xfrm>
            <a:off x="4788024" y="62753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välineet ja toimintatavat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4A10914-83C8-48E7-A454-9EBBDA07A654}"/>
              </a:ext>
            </a:extLst>
          </p:cNvPr>
          <p:cNvSpPr txBox="1"/>
          <p:nvPr/>
        </p:nvSpPr>
        <p:spPr>
          <a:xfrm>
            <a:off x="56044" y="3765063"/>
            <a:ext cx="4824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/>
              <a:t>Yhteistyön koordinointi, arviointi ja kehittäminen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A5DDC82-B3B1-43B9-8871-9B173E93B70B}"/>
              </a:ext>
            </a:extLst>
          </p:cNvPr>
          <p:cNvSpPr/>
          <p:nvPr/>
        </p:nvSpPr>
        <p:spPr>
          <a:xfrm>
            <a:off x="4824471" y="859925"/>
            <a:ext cx="2129418" cy="2866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Yhteistyön vahvistaminen toiminnan suunnittelu- ja toteutusprosessin eri vaiheissa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Jatkuva yhteinen visio- ja tavoitesuunnitteluprosessi, jossa muodostetaan yhteisiä painotuksia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Vuosikellon hahmottaminen yhdessä (hallitusohjelman, </a:t>
            </a:r>
            <a:r>
              <a:rPr lang="fi-FI" sz="700" dirty="0" err="1">
                <a:solidFill>
                  <a:schemeClr val="tx1"/>
                </a:solidFill>
              </a:rPr>
              <a:t>tts</a:t>
            </a:r>
            <a:r>
              <a:rPr lang="fi-FI" sz="700" dirty="0">
                <a:solidFill>
                  <a:schemeClr val="tx1"/>
                </a:solidFill>
              </a:rPr>
              <a:t>, toimialojen ja yhteistyöryhmien vuosikellojen yhteensovittaminen)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Hankeideoiden jakaminen ja kokoaminen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Hankkeiden ja kehittämisohjelmien kokonaisohjaus fasilitoidusti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Vaikka jokainen vastaakin omasta kehittämistyöstään, hankkeiden kokonaisohjaukseen osallistuminen voisi olla edellytys hankerahoituksen saamiselle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Hankkeiden ja kehittyvän palvelutoiminnan kustannusvaikutusten ennakointi ja seuranta yhdessä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Vaikuttavuuden arvioinnin perusteiden tuottaminen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C36E6E5-8C75-46D0-B237-77C24918E472}"/>
              </a:ext>
            </a:extLst>
          </p:cNvPr>
          <p:cNvSpPr/>
          <p:nvPr/>
        </p:nvSpPr>
        <p:spPr>
          <a:xfrm>
            <a:off x="7027524" y="856308"/>
            <a:ext cx="2008972" cy="28668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fi-FI" sz="800" b="1" dirty="0">
                <a:solidFill>
                  <a:schemeClr val="tx1"/>
                </a:solidFill>
              </a:rPr>
              <a:t>Toiminta on siiloja purkavaa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Toimialojen ja virastojen välisen yhteistyön rakentaminen tietoalueiden, ilmiöiden, palveluekosysteemien ja asiakastarpeiden mukaisesti.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Tehtävänä tuoda kaikkien toimijoiden näkökulmat yhteen varmistaen, että mukana yhteistyössä ovat valtionhallinnon toimijat, kunnat ja aluetoimijat sekä julkinen hallinto kokonaisuutena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Eri tasoilla (GOV, KA, kehittäminen, palvelutoiminta) toimivien asetettujen yhteistyöryhmien keskinäisen yhteistyön vahvistaminen (toiminnan kerroksellisuus)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Valmistelutyö tietoalueiden, ilmiöiden, palveluekosysteemien ja asiakastarpeiden mukaisissa asiantuntijaryhmissä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Valmistelutyön tuotokset viedään kokoavaan käsittelyyn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Osallistuu hallitusohjelman valmisteluun ja toteutukseen jatkuvasti</a:t>
            </a:r>
          </a:p>
        </p:txBody>
      </p:sp>
    </p:spTree>
    <p:extLst>
      <p:ext uri="{BB962C8B-B14F-4D97-AF65-F5344CB8AC3E}">
        <p14:creationId xmlns:p14="http://schemas.microsoft.com/office/powerpoint/2010/main" val="3453383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8A8AC-20D4-4C75-8302-ECA29680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Pöytä 3. Kokonaiskuvan sisällön täsmentäminen (</a:t>
            </a:r>
            <a:r>
              <a:rPr lang="fi-FI" sz="2400" dirty="0" err="1"/>
              <a:t>Gov</a:t>
            </a:r>
            <a:r>
              <a:rPr lang="fi-FI" sz="2400" dirty="0"/>
              <a:t>, Ka, </a:t>
            </a:r>
            <a:r>
              <a:rPr lang="fi-FI" sz="2400" dirty="0" err="1"/>
              <a:t>Titu</a:t>
            </a:r>
            <a:r>
              <a:rPr lang="fi-FI" sz="2400" dirty="0"/>
              <a:t>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186080-EE24-4709-BF6B-DE290883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tarkoitetaan ”kokonaiskuvalla”, ”tilannekuvalla” tai ”tavoitetilalla” käytännössä?</a:t>
            </a:r>
          </a:p>
          <a:p>
            <a:r>
              <a:rPr lang="fi-FI" dirty="0"/>
              <a:t>Mitä tämä tarkoittaa yhteistyöryhmän tuotoksena?</a:t>
            </a:r>
          </a:p>
          <a:p>
            <a:r>
              <a:rPr lang="fi-FI" dirty="0"/>
              <a:t>Miten tämä kokonaiskuva tulisi sanoittaa säädöstekstissä tai muutoin ohjeistuksena tulevalle yhteistyöryhmälle?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EF626-0314-4EFC-A125-C84CFFD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4179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8A8AC-20D4-4C75-8302-ECA2968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8"/>
            <a:ext cx="8244472" cy="889873"/>
          </a:xfrm>
        </p:spPr>
        <p:txBody>
          <a:bodyPr>
            <a:noAutofit/>
          </a:bodyPr>
          <a:lstStyle/>
          <a:p>
            <a:r>
              <a:rPr lang="fi-FI" sz="2400" dirty="0"/>
              <a:t>Pöytä 4. Toimielinten täsmentäminen (</a:t>
            </a:r>
            <a:r>
              <a:rPr lang="fi-FI" sz="2400" dirty="0" err="1"/>
              <a:t>valt</a:t>
            </a:r>
            <a:r>
              <a:rPr lang="fi-FI" sz="2400" dirty="0"/>
              <a:t>, kunnat, </a:t>
            </a:r>
            <a:r>
              <a:rPr lang="fi-FI" sz="2400" dirty="0" err="1"/>
              <a:t>julk</a:t>
            </a:r>
            <a:r>
              <a:rPr lang="fi-FI" sz="2400" dirty="0"/>
              <a:t>, verkostot)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186080-EE24-4709-BF6B-DE290883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Minkälainen toimielin tai toimielinten kokonaisuus tulisi muodostaa? </a:t>
            </a:r>
          </a:p>
          <a:p>
            <a:r>
              <a:rPr lang="fi-FI" dirty="0"/>
              <a:t>Yksi vai useampia erilaisia ryhmiä?</a:t>
            </a:r>
          </a:p>
          <a:p>
            <a:r>
              <a:rPr lang="fi-FI" dirty="0"/>
              <a:t>Ks. oheinen ehdotus: voisiko toimia?</a:t>
            </a:r>
          </a:p>
          <a:p>
            <a:r>
              <a:rPr lang="fi-FI" dirty="0"/>
              <a:t>Miten nämä toimielimet tulisi sanoittaa säädöstekstissä tai muutoin ohjeistuksessa?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EF626-0314-4EFC-A125-C84CFFD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26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i 21">
            <a:extLst>
              <a:ext uri="{FF2B5EF4-FFF2-40B4-BE49-F238E27FC236}">
                <a16:creationId xmlns:a16="http://schemas.microsoft.com/office/drawing/2014/main" id="{B26FC1BD-2998-4C4D-A017-F67456ED1424}"/>
              </a:ext>
            </a:extLst>
          </p:cNvPr>
          <p:cNvSpPr/>
          <p:nvPr/>
        </p:nvSpPr>
        <p:spPr>
          <a:xfrm>
            <a:off x="1126070" y="1131590"/>
            <a:ext cx="3930739" cy="32135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246110-809E-4F5A-A388-E162098B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9"/>
            <a:ext cx="7380376" cy="619506"/>
          </a:xfrm>
        </p:spPr>
        <p:txBody>
          <a:bodyPr/>
          <a:lstStyle/>
          <a:p>
            <a:r>
              <a:rPr lang="fi-FI" dirty="0"/>
              <a:t>Yhteistyöryhmä: toimisiko esimerkiksi näin?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0322D8-58F0-49C2-B0AF-AC1C8687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37</a:t>
            </a:fld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BDEE589-9FF5-4FB7-805E-8BAC3BE008E4}"/>
              </a:ext>
            </a:extLst>
          </p:cNvPr>
          <p:cNvSpPr/>
          <p:nvPr/>
        </p:nvSpPr>
        <p:spPr>
          <a:xfrm>
            <a:off x="2032473" y="2059792"/>
            <a:ext cx="1800200" cy="1055229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dirty="0"/>
              <a:t>Neuvottelukunta</a:t>
            </a:r>
          </a:p>
          <a:p>
            <a:pPr algn="ctr"/>
            <a:r>
              <a:rPr lang="fi-FI" sz="1050" dirty="0"/>
              <a:t>(valtio, kunnat, </a:t>
            </a:r>
            <a:r>
              <a:rPr lang="fi-FI" sz="1050" dirty="0" err="1"/>
              <a:t>julk</a:t>
            </a:r>
            <a:r>
              <a:rPr lang="fi-FI" sz="1050" dirty="0"/>
              <a:t>)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821FA359-6458-4E16-95ED-BE221F292872}"/>
              </a:ext>
            </a:extLst>
          </p:cNvPr>
          <p:cNvSpPr/>
          <p:nvPr/>
        </p:nvSpPr>
        <p:spPr>
          <a:xfrm>
            <a:off x="3539974" y="1022171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tapaaminen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DF7BE86C-93C6-4A88-A82A-E5E906BD6213}"/>
              </a:ext>
            </a:extLst>
          </p:cNvPr>
          <p:cNvSpPr/>
          <p:nvPr/>
        </p:nvSpPr>
        <p:spPr>
          <a:xfrm>
            <a:off x="1478856" y="1126884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tapaaminen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8D14904-A332-4E48-9AB3-8F17D83C8A29}"/>
              </a:ext>
            </a:extLst>
          </p:cNvPr>
          <p:cNvSpPr/>
          <p:nvPr/>
        </p:nvSpPr>
        <p:spPr>
          <a:xfrm>
            <a:off x="4353723" y="3193324"/>
            <a:ext cx="936104" cy="7147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Kokonaiskuva</a:t>
            </a:r>
          </a:p>
          <a:p>
            <a:pPr algn="ctr"/>
            <a:r>
              <a:rPr lang="fi-FI" sz="1050" dirty="0"/>
              <a:t>-ryhmä (Ka)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D44E82F5-34C9-4CE8-9A06-E08F645E42D2}"/>
              </a:ext>
            </a:extLst>
          </p:cNvPr>
          <p:cNvSpPr/>
          <p:nvPr/>
        </p:nvSpPr>
        <p:spPr>
          <a:xfrm>
            <a:off x="816397" y="1702400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ryhmä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44674965-8F3B-4EC2-8372-EC6564AF5319}"/>
              </a:ext>
            </a:extLst>
          </p:cNvPr>
          <p:cNvSpPr/>
          <p:nvPr/>
        </p:nvSpPr>
        <p:spPr>
          <a:xfrm>
            <a:off x="4353723" y="1569796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ryhmä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50798763-BF01-4F54-A4CE-EE58BC8D3B8A}"/>
              </a:ext>
            </a:extLst>
          </p:cNvPr>
          <p:cNvSpPr/>
          <p:nvPr/>
        </p:nvSpPr>
        <p:spPr>
          <a:xfrm>
            <a:off x="2464521" y="873005"/>
            <a:ext cx="936104" cy="7147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Kokonaiskuva</a:t>
            </a:r>
          </a:p>
          <a:p>
            <a:pPr algn="ctr"/>
            <a:r>
              <a:rPr lang="fi-FI" sz="1050" dirty="0"/>
              <a:t>-ryhmä (</a:t>
            </a:r>
            <a:r>
              <a:rPr lang="fi-FI" sz="1050" dirty="0" err="1"/>
              <a:t>Gov</a:t>
            </a:r>
            <a:r>
              <a:rPr lang="fi-FI" sz="1050" dirty="0"/>
              <a:t>)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44C9D38F-D1BE-4E18-A62F-0E9BF03C710F}"/>
              </a:ext>
            </a:extLst>
          </p:cNvPr>
          <p:cNvSpPr/>
          <p:nvPr/>
        </p:nvSpPr>
        <p:spPr>
          <a:xfrm>
            <a:off x="699592" y="2507660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verkosto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2B582D2-C0CD-4AA1-A4C3-2B5DD48961C0}"/>
              </a:ext>
            </a:extLst>
          </p:cNvPr>
          <p:cNvSpPr/>
          <p:nvPr/>
        </p:nvSpPr>
        <p:spPr>
          <a:xfrm>
            <a:off x="4589780" y="2430339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verkosto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DED2107-6E69-44B7-BFED-5E0D0D9D3BA3}"/>
              </a:ext>
            </a:extLst>
          </p:cNvPr>
          <p:cNvSpPr/>
          <p:nvPr/>
        </p:nvSpPr>
        <p:spPr>
          <a:xfrm>
            <a:off x="2797453" y="4058968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ryhmä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D90CFE25-8D30-4E23-9E1C-C5AAE3B1CBC2}"/>
              </a:ext>
            </a:extLst>
          </p:cNvPr>
          <p:cNvSpPr/>
          <p:nvPr/>
        </p:nvSpPr>
        <p:spPr>
          <a:xfrm>
            <a:off x="978000" y="3337657"/>
            <a:ext cx="936104" cy="7147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Kokonaiskuva</a:t>
            </a:r>
          </a:p>
          <a:p>
            <a:pPr algn="ctr"/>
            <a:r>
              <a:rPr lang="fi-FI" sz="1050" dirty="0"/>
              <a:t>-ryhmä (</a:t>
            </a:r>
            <a:r>
              <a:rPr lang="fi-FI" sz="1050" dirty="0" err="1"/>
              <a:t>Titu</a:t>
            </a:r>
            <a:r>
              <a:rPr lang="fi-FI" sz="1050" dirty="0"/>
              <a:t>)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DDC7C86A-C94F-4C9F-9A92-9B9CFBDA6A3E}"/>
              </a:ext>
            </a:extLst>
          </p:cNvPr>
          <p:cNvSpPr/>
          <p:nvPr/>
        </p:nvSpPr>
        <p:spPr>
          <a:xfrm>
            <a:off x="1825339" y="3877048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tapaaminen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90D1DA72-71E6-4895-8566-8BA053C6EFD4}"/>
              </a:ext>
            </a:extLst>
          </p:cNvPr>
          <p:cNvSpPr/>
          <p:nvPr/>
        </p:nvSpPr>
        <p:spPr>
          <a:xfrm>
            <a:off x="3697547" y="3845830"/>
            <a:ext cx="846316" cy="714784"/>
          </a:xfrm>
          <a:prstGeom prst="ellips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050" dirty="0"/>
              <a:t>Teema-</a:t>
            </a:r>
          </a:p>
          <a:p>
            <a:pPr algn="ctr"/>
            <a:r>
              <a:rPr lang="fi-FI" sz="1050" dirty="0"/>
              <a:t>verkosto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4562CB25-F7B0-40D6-AEC9-AFDA6961BA4D}"/>
              </a:ext>
            </a:extLst>
          </p:cNvPr>
          <p:cNvCxnSpPr/>
          <p:nvPr/>
        </p:nvCxnSpPr>
        <p:spPr>
          <a:xfrm>
            <a:off x="2968577" y="1635646"/>
            <a:ext cx="0" cy="3600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584CE6B1-33F3-4EA9-AEDC-7CF2C72C3096}"/>
              </a:ext>
            </a:extLst>
          </p:cNvPr>
          <p:cNvCxnSpPr>
            <a:cxnSpLocks/>
          </p:cNvCxnSpPr>
          <p:nvPr/>
        </p:nvCxnSpPr>
        <p:spPr>
          <a:xfrm>
            <a:off x="3906091" y="3028588"/>
            <a:ext cx="430640" cy="26961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B938777B-B280-4193-B0F2-4331CAB990D4}"/>
              </a:ext>
            </a:extLst>
          </p:cNvPr>
          <p:cNvCxnSpPr>
            <a:cxnSpLocks/>
          </p:cNvCxnSpPr>
          <p:nvPr/>
        </p:nvCxnSpPr>
        <p:spPr>
          <a:xfrm>
            <a:off x="3995906" y="2693143"/>
            <a:ext cx="52186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BD6DC356-35A7-4679-8B54-6630220381B6}"/>
              </a:ext>
            </a:extLst>
          </p:cNvPr>
          <p:cNvCxnSpPr>
            <a:cxnSpLocks/>
          </p:cNvCxnSpPr>
          <p:nvPr/>
        </p:nvCxnSpPr>
        <p:spPr>
          <a:xfrm flipV="1">
            <a:off x="3814865" y="2067694"/>
            <a:ext cx="521866" cy="23189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B70A265A-4DA1-44D4-A913-D0DF92BB990F}"/>
              </a:ext>
            </a:extLst>
          </p:cNvPr>
          <p:cNvCxnSpPr>
            <a:cxnSpLocks/>
          </p:cNvCxnSpPr>
          <p:nvPr/>
        </p:nvCxnSpPr>
        <p:spPr>
          <a:xfrm flipV="1">
            <a:off x="3382815" y="1674144"/>
            <a:ext cx="229168" cy="35661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D8781F67-3212-4082-A2E6-3503ECFF7CAF}"/>
              </a:ext>
            </a:extLst>
          </p:cNvPr>
          <p:cNvCxnSpPr>
            <a:cxnSpLocks/>
          </p:cNvCxnSpPr>
          <p:nvPr/>
        </p:nvCxnSpPr>
        <p:spPr>
          <a:xfrm flipH="1" flipV="1">
            <a:off x="2190841" y="1802716"/>
            <a:ext cx="272985" cy="2975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>
            <a:extLst>
              <a:ext uri="{FF2B5EF4-FFF2-40B4-BE49-F238E27FC236}">
                <a16:creationId xmlns:a16="http://schemas.microsoft.com/office/drawing/2014/main" id="{03ED1515-124D-4B09-917D-EF0CC9765A1E}"/>
              </a:ext>
            </a:extLst>
          </p:cNvPr>
          <p:cNvCxnSpPr>
            <a:cxnSpLocks/>
          </p:cNvCxnSpPr>
          <p:nvPr/>
        </p:nvCxnSpPr>
        <p:spPr>
          <a:xfrm flipH="1" flipV="1">
            <a:off x="1642731" y="2284581"/>
            <a:ext cx="372750" cy="13730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3F32E718-05FE-4BE1-9A4F-54B586DC5219}"/>
              </a:ext>
            </a:extLst>
          </p:cNvPr>
          <p:cNvCxnSpPr>
            <a:cxnSpLocks/>
          </p:cNvCxnSpPr>
          <p:nvPr/>
        </p:nvCxnSpPr>
        <p:spPr>
          <a:xfrm flipH="1">
            <a:off x="1640064" y="2738370"/>
            <a:ext cx="375417" cy="7733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>
            <a:extLst>
              <a:ext uri="{FF2B5EF4-FFF2-40B4-BE49-F238E27FC236}">
                <a16:creationId xmlns:a16="http://schemas.microsoft.com/office/drawing/2014/main" id="{3CFF933B-D545-4BC8-8D1A-4F928FFD6304}"/>
              </a:ext>
            </a:extLst>
          </p:cNvPr>
          <p:cNvCxnSpPr>
            <a:cxnSpLocks/>
          </p:cNvCxnSpPr>
          <p:nvPr/>
        </p:nvCxnSpPr>
        <p:spPr>
          <a:xfrm flipH="1">
            <a:off x="1848361" y="3003798"/>
            <a:ext cx="441275" cy="37386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A779730A-6877-46AB-A150-EAA31516786A}"/>
              </a:ext>
            </a:extLst>
          </p:cNvPr>
          <p:cNvCxnSpPr>
            <a:cxnSpLocks/>
          </p:cNvCxnSpPr>
          <p:nvPr/>
        </p:nvCxnSpPr>
        <p:spPr>
          <a:xfrm flipH="1">
            <a:off x="2411548" y="3163331"/>
            <a:ext cx="212745" cy="61755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43">
            <a:extLst>
              <a:ext uri="{FF2B5EF4-FFF2-40B4-BE49-F238E27FC236}">
                <a16:creationId xmlns:a16="http://schemas.microsoft.com/office/drawing/2014/main" id="{EFB58E54-25B9-433B-8A84-897668AAD450}"/>
              </a:ext>
            </a:extLst>
          </p:cNvPr>
          <p:cNvCxnSpPr>
            <a:cxnSpLocks/>
          </p:cNvCxnSpPr>
          <p:nvPr/>
        </p:nvCxnSpPr>
        <p:spPr>
          <a:xfrm>
            <a:off x="3027208" y="3437858"/>
            <a:ext cx="83143" cy="50204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AE8A2FB9-580D-4939-B064-16B1E82DC79B}"/>
              </a:ext>
            </a:extLst>
          </p:cNvPr>
          <p:cNvCxnSpPr>
            <a:cxnSpLocks/>
          </p:cNvCxnSpPr>
          <p:nvPr/>
        </p:nvCxnSpPr>
        <p:spPr>
          <a:xfrm>
            <a:off x="3596796" y="3411447"/>
            <a:ext cx="270869" cy="4008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D85BAB83-AB1B-4709-8DB5-7DAE08CAC943}"/>
              </a:ext>
            </a:extLst>
          </p:cNvPr>
          <p:cNvSpPr/>
          <p:nvPr/>
        </p:nvSpPr>
        <p:spPr>
          <a:xfrm>
            <a:off x="2846117" y="2859782"/>
            <a:ext cx="864096" cy="5275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Sihteeristö</a:t>
            </a:r>
          </a:p>
          <a:p>
            <a:pPr algn="ctr"/>
            <a:r>
              <a:rPr lang="fi-FI" sz="900" dirty="0"/>
              <a:t>(VM + muut)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59D6B7E8-BDAD-403D-9666-0DAAA07E004F}"/>
              </a:ext>
            </a:extLst>
          </p:cNvPr>
          <p:cNvSpPr txBox="1"/>
          <p:nvPr/>
        </p:nvSpPr>
        <p:spPr>
          <a:xfrm>
            <a:off x="5687770" y="699542"/>
            <a:ext cx="3258014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200" b="1" dirty="0"/>
              <a:t>Neuvottelukunta: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Asetettu: mukana valtio, kuntasektori, julkinen hallinto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Tehtävänä koordinoida kokonaiskuvan muodostumista (</a:t>
            </a:r>
            <a:r>
              <a:rPr lang="fi-FI" sz="1200" dirty="0" err="1"/>
              <a:t>Gov</a:t>
            </a:r>
            <a:r>
              <a:rPr lang="fi-FI" sz="1200" dirty="0"/>
              <a:t>, </a:t>
            </a:r>
            <a:r>
              <a:rPr lang="fi-FI" sz="1200" dirty="0" err="1"/>
              <a:t>Titu</a:t>
            </a:r>
            <a:r>
              <a:rPr lang="fi-FI" sz="1200" dirty="0"/>
              <a:t>, KA) sekä muut asetetut tehtävät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Järjestää ja fasilitoi tarpeen mukaisia teemaryhmiä, jaostoja, tapaamisia ja verkostoja</a:t>
            </a:r>
            <a:endParaRPr lang="fi-FI" sz="1200" dirty="0">
              <a:cs typeface="Arial"/>
            </a:endParaRPr>
          </a:p>
          <a:p>
            <a:endParaRPr lang="fi-FI" sz="1200" dirty="0"/>
          </a:p>
          <a:p>
            <a:r>
              <a:rPr lang="fi-FI" sz="1200" b="1" dirty="0"/>
              <a:t>Sihteeristö: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Asetettu: VM vastaa ja toteuttaa yhteistyössä muiden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Tukee neuvottelukunnan työtä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  <a:p>
            <a:r>
              <a:rPr lang="fi-FI" sz="1200" b="1" dirty="0"/>
              <a:t>Kokonaiskuvaryhmät (</a:t>
            </a:r>
            <a:r>
              <a:rPr lang="fi-FI" sz="1200" b="1" dirty="0" err="1"/>
              <a:t>Gov</a:t>
            </a:r>
            <a:r>
              <a:rPr lang="fi-FI" sz="1200" b="1" dirty="0"/>
              <a:t>, </a:t>
            </a:r>
            <a:r>
              <a:rPr lang="fi-FI" sz="1200" b="1" dirty="0" err="1"/>
              <a:t>Titu</a:t>
            </a:r>
            <a:r>
              <a:rPr lang="fi-FI" sz="1200" b="1" dirty="0"/>
              <a:t>, Ka)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Avoimesti toimivia kutsuttuja työryhmiä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Tuottavat jatkuvasti tarpeenmukaista kokonaiskuvaa </a:t>
            </a:r>
          </a:p>
          <a:p>
            <a:endParaRPr lang="fi-FI" sz="1200" b="1" dirty="0"/>
          </a:p>
          <a:p>
            <a:r>
              <a:rPr lang="fi-FI" sz="1200" b="1" dirty="0"/>
              <a:t>Teemaryhmät, -tapaamiset ja -verkostot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Tarpeen mukaan kutsuttuja ja/tai avoimesti toimivia verkostomaisia ryhmiä</a:t>
            </a:r>
          </a:p>
        </p:txBody>
      </p:sp>
    </p:spTree>
    <p:extLst>
      <p:ext uri="{BB962C8B-B14F-4D97-AF65-F5344CB8AC3E}">
        <p14:creationId xmlns:p14="http://schemas.microsoft.com/office/powerpoint/2010/main" val="910118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E85B95B2-00EF-465F-B124-06F13AFF5795}"/>
              </a:ext>
            </a:extLst>
          </p:cNvPr>
          <p:cNvSpPr/>
          <p:nvPr/>
        </p:nvSpPr>
        <p:spPr>
          <a:xfrm>
            <a:off x="5292080" y="3186037"/>
            <a:ext cx="2016224" cy="1734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2E2F2585-DBC9-4B45-BC18-42ED9801E89A}"/>
              </a:ext>
            </a:extLst>
          </p:cNvPr>
          <p:cNvSpPr/>
          <p:nvPr/>
        </p:nvSpPr>
        <p:spPr>
          <a:xfrm>
            <a:off x="5508104" y="3464082"/>
            <a:ext cx="278752" cy="12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C66432CD-DD69-438A-87A7-DC537C7446E7}"/>
              </a:ext>
            </a:extLst>
          </p:cNvPr>
          <p:cNvSpPr/>
          <p:nvPr/>
        </p:nvSpPr>
        <p:spPr>
          <a:xfrm>
            <a:off x="5940152" y="3475451"/>
            <a:ext cx="278752" cy="12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D3ABDB13-BDD1-4310-A383-A53CDFEC7330}"/>
              </a:ext>
            </a:extLst>
          </p:cNvPr>
          <p:cNvSpPr/>
          <p:nvPr/>
        </p:nvSpPr>
        <p:spPr>
          <a:xfrm>
            <a:off x="6381480" y="3475451"/>
            <a:ext cx="278752" cy="12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D92BD0FE-0629-4987-931E-764DEF605AAF}"/>
              </a:ext>
            </a:extLst>
          </p:cNvPr>
          <p:cNvSpPr/>
          <p:nvPr/>
        </p:nvSpPr>
        <p:spPr>
          <a:xfrm>
            <a:off x="6813528" y="3475451"/>
            <a:ext cx="278752" cy="12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Pilvi 7">
            <a:extLst>
              <a:ext uri="{FF2B5EF4-FFF2-40B4-BE49-F238E27FC236}">
                <a16:creationId xmlns:a16="http://schemas.microsoft.com/office/drawing/2014/main" id="{31556718-3EB5-4A3F-871D-9A65D2F340AF}"/>
              </a:ext>
            </a:extLst>
          </p:cNvPr>
          <p:cNvSpPr/>
          <p:nvPr/>
        </p:nvSpPr>
        <p:spPr>
          <a:xfrm>
            <a:off x="611560" y="969200"/>
            <a:ext cx="7877240" cy="61950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Ekosysteemit </a:t>
            </a:r>
            <a:r>
              <a:rPr lang="fi-FI" sz="1400" dirty="0">
                <a:solidFill>
                  <a:schemeClr val="tx1"/>
                </a:solidFill>
              </a:rPr>
              <a:t>(palveluiden ja kehittämisen todellisuus)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246110-809E-4F5A-A388-E162098B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80036"/>
            <a:ext cx="7380376" cy="619506"/>
          </a:xfrm>
        </p:spPr>
        <p:txBody>
          <a:bodyPr>
            <a:normAutofit fontScale="90000"/>
          </a:bodyPr>
          <a:lstStyle/>
          <a:p>
            <a:r>
              <a:rPr lang="fi-FI" dirty="0"/>
              <a:t>Tarvitaanko lisäksi valtion sisäinen yhteistyöryhmä sekä valtion ja kuntien välinen yhteistyöryhmä?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DCD3D9CD-B2BC-42C6-A014-4B161595A3AC}"/>
              </a:ext>
            </a:extLst>
          </p:cNvPr>
          <p:cNvGrpSpPr/>
          <p:nvPr/>
        </p:nvGrpSpPr>
        <p:grpSpPr>
          <a:xfrm>
            <a:off x="1115616" y="2025932"/>
            <a:ext cx="3371322" cy="2922082"/>
            <a:chOff x="1779712" y="873005"/>
            <a:chExt cx="4500447" cy="3900747"/>
          </a:xfrm>
        </p:grpSpPr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B26FC1BD-2998-4C4D-A017-F67456ED1424}"/>
                </a:ext>
              </a:extLst>
            </p:cNvPr>
            <p:cNvSpPr/>
            <p:nvPr/>
          </p:nvSpPr>
          <p:spPr>
            <a:xfrm>
              <a:off x="2206190" y="1131590"/>
              <a:ext cx="3930739" cy="321356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400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8BDEE589-9FF5-4FB7-805E-8BAC3BE008E4}"/>
                </a:ext>
              </a:extLst>
            </p:cNvPr>
            <p:cNvSpPr/>
            <p:nvPr/>
          </p:nvSpPr>
          <p:spPr>
            <a:xfrm>
              <a:off x="3112593" y="2059792"/>
              <a:ext cx="1800200" cy="1055229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200" dirty="0"/>
                <a:t>Neuvottelukunta</a:t>
              </a:r>
            </a:p>
            <a:p>
              <a:pPr algn="ctr"/>
              <a:r>
                <a:rPr lang="fi-FI" sz="900" dirty="0"/>
                <a:t>(valtio, kunnat, </a:t>
              </a:r>
              <a:r>
                <a:rPr lang="fi-FI" sz="900" dirty="0" err="1"/>
                <a:t>julk</a:t>
              </a:r>
              <a:r>
                <a:rPr lang="fi-FI" sz="900" dirty="0"/>
                <a:t>)</a:t>
              </a:r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821FA359-6458-4E16-95ED-BE221F292872}"/>
                </a:ext>
              </a:extLst>
            </p:cNvPr>
            <p:cNvSpPr/>
            <p:nvPr/>
          </p:nvSpPr>
          <p:spPr>
            <a:xfrm>
              <a:off x="4620094" y="1022171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tapaaminen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DF7BE86C-93C6-4A88-A82A-E5E906BD6213}"/>
                </a:ext>
              </a:extLst>
            </p:cNvPr>
            <p:cNvSpPr/>
            <p:nvPr/>
          </p:nvSpPr>
          <p:spPr>
            <a:xfrm>
              <a:off x="2558976" y="1126884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tapaaminen</a:t>
              </a:r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68D14904-A332-4E48-9AB3-8F17D83C8A29}"/>
                </a:ext>
              </a:extLst>
            </p:cNvPr>
            <p:cNvSpPr/>
            <p:nvPr/>
          </p:nvSpPr>
          <p:spPr>
            <a:xfrm>
              <a:off x="4790333" y="3932433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Kokonaiskuva</a:t>
              </a:r>
            </a:p>
            <a:p>
              <a:pPr algn="ctr"/>
              <a:r>
                <a:rPr lang="fi-FI" sz="900" dirty="0"/>
                <a:t>-ryhmä (Ka)</a:t>
              </a: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44E82F5-34C9-4CE8-9A06-E08F645E42D2}"/>
                </a:ext>
              </a:extLst>
            </p:cNvPr>
            <p:cNvSpPr/>
            <p:nvPr/>
          </p:nvSpPr>
          <p:spPr>
            <a:xfrm>
              <a:off x="1896517" y="170240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ryhmä</a:t>
              </a:r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44674965-8F3B-4EC2-8372-EC6564AF5319}"/>
                </a:ext>
              </a:extLst>
            </p:cNvPr>
            <p:cNvSpPr/>
            <p:nvPr/>
          </p:nvSpPr>
          <p:spPr>
            <a:xfrm>
              <a:off x="5433843" y="1569796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ryhmä</a:t>
              </a:r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50798763-BF01-4F54-A4CE-EE58BC8D3B8A}"/>
                </a:ext>
              </a:extLst>
            </p:cNvPr>
            <p:cNvSpPr/>
            <p:nvPr/>
          </p:nvSpPr>
          <p:spPr>
            <a:xfrm>
              <a:off x="3544641" y="873005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Kokonaiskuva</a:t>
              </a:r>
            </a:p>
            <a:p>
              <a:pPr algn="ctr"/>
              <a:r>
                <a:rPr lang="fi-FI" sz="900" dirty="0"/>
                <a:t>-ryhmä (</a:t>
              </a:r>
              <a:r>
                <a:rPr lang="fi-FI" sz="900" dirty="0" err="1"/>
                <a:t>Gov</a:t>
              </a:r>
              <a:r>
                <a:rPr lang="fi-FI" sz="900" dirty="0"/>
                <a:t>)</a:t>
              </a:r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44C9D38F-D1BE-4E18-A62F-0E9BF03C710F}"/>
                </a:ext>
              </a:extLst>
            </p:cNvPr>
            <p:cNvSpPr/>
            <p:nvPr/>
          </p:nvSpPr>
          <p:spPr>
            <a:xfrm>
              <a:off x="1779712" y="250766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verkosto</a:t>
              </a:r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3DED2107-6E69-44B7-BFED-5E0D0D9D3BA3}"/>
                </a:ext>
              </a:extLst>
            </p:cNvPr>
            <p:cNvSpPr/>
            <p:nvPr/>
          </p:nvSpPr>
          <p:spPr>
            <a:xfrm>
              <a:off x="3877573" y="405896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ryhmä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90CFE25-8D30-4E23-9E1C-C5AAE3B1CBC2}"/>
                </a:ext>
              </a:extLst>
            </p:cNvPr>
            <p:cNvSpPr/>
            <p:nvPr/>
          </p:nvSpPr>
          <p:spPr>
            <a:xfrm>
              <a:off x="2058120" y="3337657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Kokonaiskuva</a:t>
              </a:r>
            </a:p>
            <a:p>
              <a:pPr algn="ctr"/>
              <a:r>
                <a:rPr lang="fi-FI" sz="900" dirty="0"/>
                <a:t>-ryhmä (</a:t>
              </a:r>
              <a:r>
                <a:rPr lang="fi-FI" sz="900" dirty="0" err="1"/>
                <a:t>Titu</a:t>
              </a:r>
              <a:r>
                <a:rPr lang="fi-FI" sz="900" dirty="0"/>
                <a:t>)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DDC7C86A-C94F-4C9F-9A92-9B9CFBDA6A3E}"/>
                </a:ext>
              </a:extLst>
            </p:cNvPr>
            <p:cNvSpPr/>
            <p:nvPr/>
          </p:nvSpPr>
          <p:spPr>
            <a:xfrm>
              <a:off x="2905459" y="387704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900" dirty="0"/>
                <a:t>Teema-</a:t>
              </a:r>
            </a:p>
            <a:p>
              <a:pPr algn="ctr"/>
              <a:r>
                <a:rPr lang="fi-FI" sz="900" dirty="0"/>
                <a:t>tapaaminen</a:t>
              </a:r>
            </a:p>
          </p:txBody>
        </p: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4562CB25-F7B0-40D6-AEC9-AFDA6961BA4D}"/>
                </a:ext>
              </a:extLst>
            </p:cNvPr>
            <p:cNvCxnSpPr/>
            <p:nvPr/>
          </p:nvCxnSpPr>
          <p:spPr>
            <a:xfrm>
              <a:off x="4048697" y="1635646"/>
              <a:ext cx="0" cy="3600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nuoliyhdysviiva 24">
              <a:extLst>
                <a:ext uri="{FF2B5EF4-FFF2-40B4-BE49-F238E27FC236}">
                  <a16:creationId xmlns:a16="http://schemas.microsoft.com/office/drawing/2014/main" id="{584CE6B1-33F3-4EA9-AEDC-7CF2C72C3096}"/>
                </a:ext>
              </a:extLst>
            </p:cNvPr>
            <p:cNvCxnSpPr>
              <a:cxnSpLocks/>
            </p:cNvCxnSpPr>
            <p:nvPr/>
          </p:nvCxnSpPr>
          <p:spPr>
            <a:xfrm>
              <a:off x="4693181" y="3455374"/>
              <a:ext cx="194303" cy="40948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nuoliyhdysviiva 29">
              <a:extLst>
                <a:ext uri="{FF2B5EF4-FFF2-40B4-BE49-F238E27FC236}">
                  <a16:creationId xmlns:a16="http://schemas.microsoft.com/office/drawing/2014/main" id="{BD6DC356-35A7-4679-8B54-663022038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4985" y="2067694"/>
              <a:ext cx="521866" cy="2318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nuoliyhdysviiva 31">
              <a:extLst>
                <a:ext uri="{FF2B5EF4-FFF2-40B4-BE49-F238E27FC236}">
                  <a16:creationId xmlns:a16="http://schemas.microsoft.com/office/drawing/2014/main" id="{B70A265A-4DA1-44D4-A913-D0DF92BB9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935" y="1674144"/>
              <a:ext cx="229168" cy="356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nuoliyhdysviiva 33">
              <a:extLst>
                <a:ext uri="{FF2B5EF4-FFF2-40B4-BE49-F238E27FC236}">
                  <a16:creationId xmlns:a16="http://schemas.microsoft.com/office/drawing/2014/main" id="{D8781F67-3212-4082-A2E6-3503ECFF7C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0961" y="1802716"/>
              <a:ext cx="272985" cy="2975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uora nuoliyhdysviiva 35">
              <a:extLst>
                <a:ext uri="{FF2B5EF4-FFF2-40B4-BE49-F238E27FC236}">
                  <a16:creationId xmlns:a16="http://schemas.microsoft.com/office/drawing/2014/main" id="{03ED1515-124D-4B09-917D-EF0CC9765A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22851" y="2284581"/>
              <a:ext cx="372750" cy="1373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uora nuoliyhdysviiva 37">
              <a:extLst>
                <a:ext uri="{FF2B5EF4-FFF2-40B4-BE49-F238E27FC236}">
                  <a16:creationId xmlns:a16="http://schemas.microsoft.com/office/drawing/2014/main" id="{3F32E718-05FE-4BE1-9A4F-54B586DC52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0184" y="2738370"/>
              <a:ext cx="375417" cy="7733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nuoliyhdysviiva 39">
              <a:extLst>
                <a:ext uri="{FF2B5EF4-FFF2-40B4-BE49-F238E27FC236}">
                  <a16:creationId xmlns:a16="http://schemas.microsoft.com/office/drawing/2014/main" id="{3CFF933B-D545-4BC8-8D1A-4F928FFD6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481" y="3003798"/>
              <a:ext cx="441275" cy="37386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uora nuoliyhdysviiva 41">
              <a:extLst>
                <a:ext uri="{FF2B5EF4-FFF2-40B4-BE49-F238E27FC236}">
                  <a16:creationId xmlns:a16="http://schemas.microsoft.com/office/drawing/2014/main" id="{A779730A-6877-46AB-A150-EAA315167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668" y="3163331"/>
              <a:ext cx="212745" cy="61755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uora nuoliyhdysviiva 43">
              <a:extLst>
                <a:ext uri="{FF2B5EF4-FFF2-40B4-BE49-F238E27FC236}">
                  <a16:creationId xmlns:a16="http://schemas.microsoft.com/office/drawing/2014/main" id="{EFB58E54-25B9-433B-8A84-897668AAD450}"/>
                </a:ext>
              </a:extLst>
            </p:cNvPr>
            <p:cNvCxnSpPr>
              <a:cxnSpLocks/>
            </p:cNvCxnSpPr>
            <p:nvPr/>
          </p:nvCxnSpPr>
          <p:spPr>
            <a:xfrm>
              <a:off x="4107328" y="3437858"/>
              <a:ext cx="83143" cy="50204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D85BAB83-AB1B-4709-8DB5-7DAE08CAC943}"/>
                </a:ext>
              </a:extLst>
            </p:cNvPr>
            <p:cNvSpPr/>
            <p:nvPr/>
          </p:nvSpPr>
          <p:spPr>
            <a:xfrm>
              <a:off x="3926237" y="2859782"/>
              <a:ext cx="864096" cy="5275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050" dirty="0"/>
                <a:t>Sihteeristö</a:t>
              </a:r>
            </a:p>
            <a:p>
              <a:pPr algn="ctr"/>
              <a:r>
                <a:rPr lang="fi-FI" sz="700" dirty="0"/>
                <a:t>(VM + muut)</a:t>
              </a:r>
            </a:p>
          </p:txBody>
        </p:sp>
      </p:grpSp>
      <p:sp>
        <p:nvSpPr>
          <p:cNvPr id="23" name="Ellipsi 22">
            <a:extLst>
              <a:ext uri="{FF2B5EF4-FFF2-40B4-BE49-F238E27FC236}">
                <a16:creationId xmlns:a16="http://schemas.microsoft.com/office/drawing/2014/main" id="{A0AA62A2-6CE3-490A-83B4-78320E6C3213}"/>
              </a:ext>
            </a:extLst>
          </p:cNvPr>
          <p:cNvSpPr/>
          <p:nvPr/>
        </p:nvSpPr>
        <p:spPr>
          <a:xfrm>
            <a:off x="5327340" y="3696451"/>
            <a:ext cx="1872208" cy="91734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Valtion- hallinnon sisäinen yhteistyöryhmä</a:t>
            </a:r>
          </a:p>
        </p:txBody>
      </p:sp>
      <p:sp>
        <p:nvSpPr>
          <p:cNvPr id="31" name="Tasakylkinen kolmio 30">
            <a:extLst>
              <a:ext uri="{FF2B5EF4-FFF2-40B4-BE49-F238E27FC236}">
                <a16:creationId xmlns:a16="http://schemas.microsoft.com/office/drawing/2014/main" id="{C655A3C0-7E4F-47C7-A7DA-1AC6FE5C4936}"/>
              </a:ext>
            </a:extLst>
          </p:cNvPr>
          <p:cNvSpPr/>
          <p:nvPr/>
        </p:nvSpPr>
        <p:spPr>
          <a:xfrm>
            <a:off x="8046177" y="1545264"/>
            <a:ext cx="432048" cy="455821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8" name="Tasakylkinen kolmio 47">
            <a:extLst>
              <a:ext uri="{FF2B5EF4-FFF2-40B4-BE49-F238E27FC236}">
                <a16:creationId xmlns:a16="http://schemas.microsoft.com/office/drawing/2014/main" id="{A23FA473-9B1E-4A10-90AB-BEB9C980C95A}"/>
              </a:ext>
            </a:extLst>
          </p:cNvPr>
          <p:cNvSpPr/>
          <p:nvPr/>
        </p:nvSpPr>
        <p:spPr>
          <a:xfrm>
            <a:off x="7777100" y="1883708"/>
            <a:ext cx="432048" cy="455821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asakylkinen kolmio 48">
            <a:extLst>
              <a:ext uri="{FF2B5EF4-FFF2-40B4-BE49-F238E27FC236}">
                <a16:creationId xmlns:a16="http://schemas.microsoft.com/office/drawing/2014/main" id="{1BB4ACC9-961A-42EB-86DE-9E6109A3CD70}"/>
              </a:ext>
            </a:extLst>
          </p:cNvPr>
          <p:cNvSpPr/>
          <p:nvPr/>
        </p:nvSpPr>
        <p:spPr>
          <a:xfrm>
            <a:off x="7506713" y="1761350"/>
            <a:ext cx="432048" cy="455821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0" name="Tasakylkinen kolmio 49">
            <a:extLst>
              <a:ext uri="{FF2B5EF4-FFF2-40B4-BE49-F238E27FC236}">
                <a16:creationId xmlns:a16="http://schemas.microsoft.com/office/drawing/2014/main" id="{FCC1B806-741B-4E70-AC38-364441397FDB}"/>
              </a:ext>
            </a:extLst>
          </p:cNvPr>
          <p:cNvSpPr/>
          <p:nvPr/>
        </p:nvSpPr>
        <p:spPr>
          <a:xfrm>
            <a:off x="7262073" y="1714111"/>
            <a:ext cx="432048" cy="455821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1" name="Tasakylkinen kolmio 50">
            <a:extLst>
              <a:ext uri="{FF2B5EF4-FFF2-40B4-BE49-F238E27FC236}">
                <a16:creationId xmlns:a16="http://schemas.microsoft.com/office/drawing/2014/main" id="{08D637E7-B4BC-48CC-9568-E8F9AA54CB03}"/>
              </a:ext>
            </a:extLst>
          </p:cNvPr>
          <p:cNvSpPr/>
          <p:nvPr/>
        </p:nvSpPr>
        <p:spPr>
          <a:xfrm>
            <a:off x="6738848" y="1704405"/>
            <a:ext cx="432048" cy="455821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52" name="Tasakylkinen kolmio 51">
            <a:extLst>
              <a:ext uri="{FF2B5EF4-FFF2-40B4-BE49-F238E27FC236}">
                <a16:creationId xmlns:a16="http://schemas.microsoft.com/office/drawing/2014/main" id="{0599E307-5F76-44D1-B911-3085846A5FD9}"/>
              </a:ext>
            </a:extLst>
          </p:cNvPr>
          <p:cNvSpPr/>
          <p:nvPr/>
        </p:nvSpPr>
        <p:spPr>
          <a:xfrm>
            <a:off x="6891248" y="1856805"/>
            <a:ext cx="432048" cy="448855"/>
          </a:xfrm>
          <a:prstGeom prst="triangle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DC2BA8E0-0510-466A-A774-D3D1AF786D3B}"/>
              </a:ext>
            </a:extLst>
          </p:cNvPr>
          <p:cNvSpPr txBox="1"/>
          <p:nvPr/>
        </p:nvSpPr>
        <p:spPr>
          <a:xfrm>
            <a:off x="6660232" y="233780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Kunnat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FD8AA062-25BF-447D-93CF-61377771A0FC}"/>
              </a:ext>
            </a:extLst>
          </p:cNvPr>
          <p:cNvSpPr txBox="1"/>
          <p:nvPr/>
        </p:nvSpPr>
        <p:spPr>
          <a:xfrm>
            <a:off x="5292080" y="319239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Valtionhallinto</a:t>
            </a: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1F7397D5-86BA-4B89-A5FB-44121E2A9C22}"/>
              </a:ext>
            </a:extLst>
          </p:cNvPr>
          <p:cNvSpPr/>
          <p:nvPr/>
        </p:nvSpPr>
        <p:spPr>
          <a:xfrm>
            <a:off x="5219296" y="2115985"/>
            <a:ext cx="1684428" cy="91734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dirty="0"/>
              <a:t>Valtion</a:t>
            </a:r>
          </a:p>
          <a:p>
            <a:pPr algn="ctr"/>
            <a:r>
              <a:rPr lang="fi-FI" sz="1200" dirty="0"/>
              <a:t>ja kuntien välinen</a:t>
            </a:r>
          </a:p>
          <a:p>
            <a:pPr algn="ctr"/>
            <a:r>
              <a:rPr lang="fi-FI" sz="1200" dirty="0"/>
              <a:t>yhteistyöryhmä</a:t>
            </a:r>
          </a:p>
        </p:txBody>
      </p:sp>
      <p:cxnSp>
        <p:nvCxnSpPr>
          <p:cNvPr id="57" name="Suora nuoliyhdysviiva 56">
            <a:extLst>
              <a:ext uri="{FF2B5EF4-FFF2-40B4-BE49-F238E27FC236}">
                <a16:creationId xmlns:a16="http://schemas.microsoft.com/office/drawing/2014/main" id="{0CF7D6E5-E8E4-487F-BFC6-CDEE3FEAA7C1}"/>
              </a:ext>
            </a:extLst>
          </p:cNvPr>
          <p:cNvCxnSpPr>
            <a:cxnSpLocks/>
          </p:cNvCxnSpPr>
          <p:nvPr/>
        </p:nvCxnSpPr>
        <p:spPr>
          <a:xfrm flipV="1">
            <a:off x="3492963" y="2866942"/>
            <a:ext cx="1799117" cy="544678"/>
          </a:xfrm>
          <a:prstGeom prst="straightConnector1">
            <a:avLst/>
          </a:prstGeom>
          <a:ln w="10160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C35513D4-0EAF-411D-85A2-6B26649A098B}"/>
              </a:ext>
            </a:extLst>
          </p:cNvPr>
          <p:cNvCxnSpPr>
            <a:cxnSpLocks/>
          </p:cNvCxnSpPr>
          <p:nvPr/>
        </p:nvCxnSpPr>
        <p:spPr>
          <a:xfrm>
            <a:off x="3443674" y="3573788"/>
            <a:ext cx="1769804" cy="485238"/>
          </a:xfrm>
          <a:prstGeom prst="straightConnector1">
            <a:avLst/>
          </a:prstGeom>
          <a:ln w="10160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>
            <a:extLst>
              <a:ext uri="{FF2B5EF4-FFF2-40B4-BE49-F238E27FC236}">
                <a16:creationId xmlns:a16="http://schemas.microsoft.com/office/drawing/2014/main" id="{ECB213F6-3DF4-4401-BF1B-F53C62ED0E20}"/>
              </a:ext>
            </a:extLst>
          </p:cNvPr>
          <p:cNvCxnSpPr/>
          <p:nvPr/>
        </p:nvCxnSpPr>
        <p:spPr>
          <a:xfrm>
            <a:off x="6706112" y="1329240"/>
            <a:ext cx="399430" cy="37465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nuoliyhdysviiva 64">
            <a:extLst>
              <a:ext uri="{FF2B5EF4-FFF2-40B4-BE49-F238E27FC236}">
                <a16:creationId xmlns:a16="http://schemas.microsoft.com/office/drawing/2014/main" id="{35081D35-148D-4EFC-A6D8-1A56E87EE428}"/>
              </a:ext>
            </a:extLst>
          </p:cNvPr>
          <p:cNvCxnSpPr>
            <a:cxnSpLocks/>
          </p:cNvCxnSpPr>
          <p:nvPr/>
        </p:nvCxnSpPr>
        <p:spPr>
          <a:xfrm flipH="1">
            <a:off x="4572000" y="1482439"/>
            <a:ext cx="45977" cy="59879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FF7F2E90-E3D7-4F56-B57F-36D16C8FF021}"/>
              </a:ext>
            </a:extLst>
          </p:cNvPr>
          <p:cNvCxnSpPr>
            <a:cxnSpLocks/>
          </p:cNvCxnSpPr>
          <p:nvPr/>
        </p:nvCxnSpPr>
        <p:spPr>
          <a:xfrm>
            <a:off x="5779858" y="1458192"/>
            <a:ext cx="131429" cy="51864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>
            <a:extLst>
              <a:ext uri="{FF2B5EF4-FFF2-40B4-BE49-F238E27FC236}">
                <a16:creationId xmlns:a16="http://schemas.microsoft.com/office/drawing/2014/main" id="{AFC860DE-138B-4957-BD30-AC7F15C4CC4C}"/>
              </a:ext>
            </a:extLst>
          </p:cNvPr>
          <p:cNvCxnSpPr>
            <a:cxnSpLocks/>
          </p:cNvCxnSpPr>
          <p:nvPr/>
        </p:nvCxnSpPr>
        <p:spPr>
          <a:xfrm flipH="1">
            <a:off x="3347864" y="1450527"/>
            <a:ext cx="45977" cy="59879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>
            <a:extLst>
              <a:ext uri="{FF2B5EF4-FFF2-40B4-BE49-F238E27FC236}">
                <a16:creationId xmlns:a16="http://schemas.microsoft.com/office/drawing/2014/main" id="{384F4DF0-6336-4B33-9B9D-54042E74F388}"/>
              </a:ext>
            </a:extLst>
          </p:cNvPr>
          <p:cNvCxnSpPr>
            <a:cxnSpLocks/>
          </p:cNvCxnSpPr>
          <p:nvPr/>
        </p:nvCxnSpPr>
        <p:spPr>
          <a:xfrm flipH="1">
            <a:off x="2051720" y="1450527"/>
            <a:ext cx="45977" cy="59879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>
            <a:extLst>
              <a:ext uri="{FF2B5EF4-FFF2-40B4-BE49-F238E27FC236}">
                <a16:creationId xmlns:a16="http://schemas.microsoft.com/office/drawing/2014/main" id="{0EB59F6F-F8D6-4BA1-809A-1B0C2B0D39C4}"/>
              </a:ext>
            </a:extLst>
          </p:cNvPr>
          <p:cNvCxnSpPr>
            <a:cxnSpLocks/>
          </p:cNvCxnSpPr>
          <p:nvPr/>
        </p:nvCxnSpPr>
        <p:spPr>
          <a:xfrm flipH="1">
            <a:off x="1035773" y="1329240"/>
            <a:ext cx="295868" cy="59879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17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8A8AC-20D4-4C75-8302-ECA2968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8"/>
            <a:ext cx="8244472" cy="889873"/>
          </a:xfrm>
        </p:spPr>
        <p:txBody>
          <a:bodyPr>
            <a:noAutofit/>
          </a:bodyPr>
          <a:lstStyle/>
          <a:p>
            <a:r>
              <a:rPr lang="fi-FI" sz="2400" dirty="0"/>
              <a:t>Pöytä 5. Toimielinten ja verkostojen vuosikellojen yhteensovittaminen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186080-EE24-4709-BF6B-DE290883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käytännössä sovitetaan yhteen erilaiset suunnittelun ja toiminnan vuosikellot niin, että verkostotyö tukee käytännön päätöksentekoa ja toimintaa (jotka ovat toimivaltaisten viranomaisten vastuulla)?</a:t>
            </a:r>
          </a:p>
          <a:p>
            <a:r>
              <a:rPr lang="fi-FI" dirty="0"/>
              <a:t>Miten yhteensovittaminen ajoitetaan konkreettisesti pitkän aikavälin (4+ vuotta), keskipitkän aikavälin (2-4 vuotta) ja lyhyen aikavälin (1-2 vuotta) toiminnassa?</a:t>
            </a:r>
          </a:p>
          <a:p>
            <a:r>
              <a:rPr lang="fi-FI" dirty="0"/>
              <a:t>Miten tämä sovittaminen tulisi sanoittaa säädöstekstissä tai muutoin ohjeistuksessa?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EF626-0314-4EFC-A125-C84CFFD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89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760984"/>
            <a:ext cx="6923314" cy="1314822"/>
          </a:xfrm>
        </p:spPr>
        <p:txBody>
          <a:bodyPr>
            <a:normAutofit fontScale="90000"/>
          </a:bodyPr>
          <a:lstStyle/>
          <a:p>
            <a:r>
              <a:rPr lang="fi-FI" dirty="0"/>
              <a:t>Viitekehykset TP4 A-ryhmän työskentelylle: Yhteistyön rakenteiden ja toimintatapojen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4265450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C4F6-81C8-43E9-9171-7092490C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Vuosikellojen yhteensovittaminen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88F24641-EE4C-4CA2-86DE-3D6E1489F7E3}"/>
              </a:ext>
            </a:extLst>
          </p:cNvPr>
          <p:cNvCxnSpPr>
            <a:cxnSpLocks/>
          </p:cNvCxnSpPr>
          <p:nvPr/>
        </p:nvCxnSpPr>
        <p:spPr>
          <a:xfrm>
            <a:off x="222515" y="4262985"/>
            <a:ext cx="872862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53C19025-C622-442D-B29B-E4D3DDF49C18}"/>
              </a:ext>
            </a:extLst>
          </p:cNvPr>
          <p:cNvSpPr txBox="1"/>
          <p:nvPr/>
        </p:nvSpPr>
        <p:spPr>
          <a:xfrm>
            <a:off x="7863945" y="388406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</a:t>
            </a:r>
          </a:p>
        </p:txBody>
      </p: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1BEF7B14-99B9-4471-ACB4-A28658C5D25B}"/>
              </a:ext>
            </a:extLst>
          </p:cNvPr>
          <p:cNvGrpSpPr/>
          <p:nvPr/>
        </p:nvGrpSpPr>
        <p:grpSpPr>
          <a:xfrm>
            <a:off x="212142" y="1659282"/>
            <a:ext cx="1624559" cy="1337905"/>
            <a:chOff x="699592" y="873005"/>
            <a:chExt cx="4736504" cy="3900747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5F1121F3-79D8-4094-97FD-3AB4DE530F6E}"/>
                </a:ext>
              </a:extLst>
            </p:cNvPr>
            <p:cNvSpPr/>
            <p:nvPr/>
          </p:nvSpPr>
          <p:spPr>
            <a:xfrm>
              <a:off x="1126070" y="1131590"/>
              <a:ext cx="3930739" cy="321356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171BE1D3-A998-4E79-BB28-8F3B94AF9A7E}"/>
                </a:ext>
              </a:extLst>
            </p:cNvPr>
            <p:cNvSpPr/>
            <p:nvPr/>
          </p:nvSpPr>
          <p:spPr>
            <a:xfrm>
              <a:off x="2032473" y="2059792"/>
              <a:ext cx="1800200" cy="1055229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Neuvottelukunta</a:t>
              </a:r>
            </a:p>
            <a:p>
              <a:pPr algn="ctr"/>
              <a:r>
                <a:rPr lang="fi-FI" sz="400" dirty="0"/>
                <a:t>(valtio, kunnat, </a:t>
              </a:r>
              <a:r>
                <a:rPr lang="fi-FI" sz="400" dirty="0" err="1"/>
                <a:t>julk</a:t>
              </a:r>
              <a:r>
                <a:rPr lang="fi-FI" sz="400" dirty="0"/>
                <a:t>)</a:t>
              </a:r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FA1D4B13-3EF4-4170-A92A-D1DEAA3478A8}"/>
                </a:ext>
              </a:extLst>
            </p:cNvPr>
            <p:cNvSpPr/>
            <p:nvPr/>
          </p:nvSpPr>
          <p:spPr>
            <a:xfrm>
              <a:off x="3539974" y="1022171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1A218AB9-658A-44B8-A468-415F78F904D0}"/>
                </a:ext>
              </a:extLst>
            </p:cNvPr>
            <p:cNvSpPr/>
            <p:nvPr/>
          </p:nvSpPr>
          <p:spPr>
            <a:xfrm>
              <a:off x="1478856" y="1126884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18BB3D77-5E76-42CC-8984-28252221704B}"/>
                </a:ext>
              </a:extLst>
            </p:cNvPr>
            <p:cNvSpPr/>
            <p:nvPr/>
          </p:nvSpPr>
          <p:spPr>
            <a:xfrm>
              <a:off x="4353723" y="3193324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(Ka)</a:t>
              </a: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589467B-CF85-478E-954E-1F2CBC5B2810}"/>
                </a:ext>
              </a:extLst>
            </p:cNvPr>
            <p:cNvSpPr/>
            <p:nvPr/>
          </p:nvSpPr>
          <p:spPr>
            <a:xfrm>
              <a:off x="816397" y="170240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CC4EC807-7BA6-492A-9B21-198BCA16A874}"/>
                </a:ext>
              </a:extLst>
            </p:cNvPr>
            <p:cNvSpPr/>
            <p:nvPr/>
          </p:nvSpPr>
          <p:spPr>
            <a:xfrm>
              <a:off x="4353723" y="1569796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9D6DA15E-081E-4D86-A27F-0B9632FD9273}"/>
                </a:ext>
              </a:extLst>
            </p:cNvPr>
            <p:cNvSpPr/>
            <p:nvPr/>
          </p:nvSpPr>
          <p:spPr>
            <a:xfrm>
              <a:off x="2464521" y="873005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</a:t>
              </a:r>
              <a:r>
                <a:rPr lang="fi-FI" sz="400" dirty="0" err="1"/>
                <a:t>Gov</a:t>
              </a:r>
              <a:r>
                <a:rPr lang="fi-FI" sz="400" dirty="0"/>
                <a:t>)</a:t>
              </a:r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C64DF3BB-47DC-48D1-BC6F-B2A33487B72B}"/>
                </a:ext>
              </a:extLst>
            </p:cNvPr>
            <p:cNvSpPr/>
            <p:nvPr/>
          </p:nvSpPr>
          <p:spPr>
            <a:xfrm>
              <a:off x="699592" y="250766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9B03D45E-0E01-42D0-805E-FEDB9653AC6D}"/>
                </a:ext>
              </a:extLst>
            </p:cNvPr>
            <p:cNvSpPr/>
            <p:nvPr/>
          </p:nvSpPr>
          <p:spPr>
            <a:xfrm>
              <a:off x="4589780" y="2430339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4FAE8C24-5CA1-49DD-9CDB-04C13F7F5B60}"/>
                </a:ext>
              </a:extLst>
            </p:cNvPr>
            <p:cNvSpPr/>
            <p:nvPr/>
          </p:nvSpPr>
          <p:spPr>
            <a:xfrm>
              <a:off x="2797453" y="405896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F9F3CA33-2C09-4CE0-9CA6-879A776A9847}"/>
                </a:ext>
              </a:extLst>
            </p:cNvPr>
            <p:cNvSpPr/>
            <p:nvPr/>
          </p:nvSpPr>
          <p:spPr>
            <a:xfrm>
              <a:off x="978000" y="3337657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</a:t>
              </a:r>
              <a:r>
                <a:rPr lang="fi-FI" sz="400" dirty="0" err="1"/>
                <a:t>Titu</a:t>
              </a:r>
              <a:r>
                <a:rPr lang="fi-FI" sz="400" dirty="0"/>
                <a:t>)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881C7C90-036B-419E-B6EF-112C75847CD8}"/>
                </a:ext>
              </a:extLst>
            </p:cNvPr>
            <p:cNvSpPr/>
            <p:nvPr/>
          </p:nvSpPr>
          <p:spPr>
            <a:xfrm>
              <a:off x="1825339" y="387704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4613E9A3-F891-43F5-A7B7-A45C4F3F02BF}"/>
                </a:ext>
              </a:extLst>
            </p:cNvPr>
            <p:cNvSpPr/>
            <p:nvPr/>
          </p:nvSpPr>
          <p:spPr>
            <a:xfrm>
              <a:off x="3697547" y="384583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cxnSp>
          <p:nvCxnSpPr>
            <p:cNvPr id="22" name="Suora nuoliyhdysviiva 21">
              <a:extLst>
                <a:ext uri="{FF2B5EF4-FFF2-40B4-BE49-F238E27FC236}">
                  <a16:creationId xmlns:a16="http://schemas.microsoft.com/office/drawing/2014/main" id="{3454582C-03F6-4385-9351-F71EAE9C8EB4}"/>
                </a:ext>
              </a:extLst>
            </p:cNvPr>
            <p:cNvCxnSpPr/>
            <p:nvPr/>
          </p:nvCxnSpPr>
          <p:spPr>
            <a:xfrm>
              <a:off x="2968577" y="1635646"/>
              <a:ext cx="0" cy="3600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nuoliyhdysviiva 22">
              <a:extLst>
                <a:ext uri="{FF2B5EF4-FFF2-40B4-BE49-F238E27FC236}">
                  <a16:creationId xmlns:a16="http://schemas.microsoft.com/office/drawing/2014/main" id="{9F7E8E77-7556-43D5-BDBD-CEB253C9C38A}"/>
                </a:ext>
              </a:extLst>
            </p:cNvPr>
            <p:cNvCxnSpPr>
              <a:cxnSpLocks/>
            </p:cNvCxnSpPr>
            <p:nvPr/>
          </p:nvCxnSpPr>
          <p:spPr>
            <a:xfrm>
              <a:off x="3906091" y="3028588"/>
              <a:ext cx="430640" cy="26961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93BFE7AA-F999-4AAC-9CED-3B63C2895F0A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06" y="2693143"/>
              <a:ext cx="52186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nuoliyhdysviiva 24">
              <a:extLst>
                <a:ext uri="{FF2B5EF4-FFF2-40B4-BE49-F238E27FC236}">
                  <a16:creationId xmlns:a16="http://schemas.microsoft.com/office/drawing/2014/main" id="{752C7E9E-7855-4ED4-AE3B-B7E0ABE3A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865" y="2067694"/>
              <a:ext cx="521866" cy="2318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nuoliyhdysviiva 25">
              <a:extLst>
                <a:ext uri="{FF2B5EF4-FFF2-40B4-BE49-F238E27FC236}">
                  <a16:creationId xmlns:a16="http://schemas.microsoft.com/office/drawing/2014/main" id="{AD00C1FA-F110-4CFE-8624-11BF3B3EE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15" y="1674144"/>
              <a:ext cx="229168" cy="356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nuoliyhdysviiva 26">
              <a:extLst>
                <a:ext uri="{FF2B5EF4-FFF2-40B4-BE49-F238E27FC236}">
                  <a16:creationId xmlns:a16="http://schemas.microsoft.com/office/drawing/2014/main" id="{B5B4E3E6-7806-49A1-B2B5-E820781A82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0841" y="1802716"/>
              <a:ext cx="272985" cy="2975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nuoliyhdysviiva 27">
              <a:extLst>
                <a:ext uri="{FF2B5EF4-FFF2-40B4-BE49-F238E27FC236}">
                  <a16:creationId xmlns:a16="http://schemas.microsoft.com/office/drawing/2014/main" id="{4C44B5A8-8314-4035-A08E-D03786441E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2731" y="2284581"/>
              <a:ext cx="372750" cy="1373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nuoliyhdysviiva 28">
              <a:extLst>
                <a:ext uri="{FF2B5EF4-FFF2-40B4-BE49-F238E27FC236}">
                  <a16:creationId xmlns:a16="http://schemas.microsoft.com/office/drawing/2014/main" id="{0AE14011-7BDC-465F-9E58-5BD7D5614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0064" y="2738370"/>
              <a:ext cx="375417" cy="7733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nuoliyhdysviiva 29">
              <a:extLst>
                <a:ext uri="{FF2B5EF4-FFF2-40B4-BE49-F238E27FC236}">
                  <a16:creationId xmlns:a16="http://schemas.microsoft.com/office/drawing/2014/main" id="{D97DC17D-8FDA-483C-B301-4DB9BC216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8361" y="3003798"/>
              <a:ext cx="441275" cy="37386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uora nuoliyhdysviiva 30">
              <a:extLst>
                <a:ext uri="{FF2B5EF4-FFF2-40B4-BE49-F238E27FC236}">
                  <a16:creationId xmlns:a16="http://schemas.microsoft.com/office/drawing/2014/main" id="{5EAD5A33-3637-41AD-B6B8-F7103C538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548" y="3163331"/>
              <a:ext cx="212745" cy="61755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nuoliyhdysviiva 31">
              <a:extLst>
                <a:ext uri="{FF2B5EF4-FFF2-40B4-BE49-F238E27FC236}">
                  <a16:creationId xmlns:a16="http://schemas.microsoft.com/office/drawing/2014/main" id="{F49C32A2-EC6D-45B4-B836-21C81D8C80A7}"/>
                </a:ext>
              </a:extLst>
            </p:cNvPr>
            <p:cNvCxnSpPr>
              <a:cxnSpLocks/>
            </p:cNvCxnSpPr>
            <p:nvPr/>
          </p:nvCxnSpPr>
          <p:spPr>
            <a:xfrm>
              <a:off x="3027208" y="3437858"/>
              <a:ext cx="83143" cy="50204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uora nuoliyhdysviiva 32">
              <a:extLst>
                <a:ext uri="{FF2B5EF4-FFF2-40B4-BE49-F238E27FC236}">
                  <a16:creationId xmlns:a16="http://schemas.microsoft.com/office/drawing/2014/main" id="{B53F1552-A3B2-4024-9777-856D23878369}"/>
                </a:ext>
              </a:extLst>
            </p:cNvPr>
            <p:cNvCxnSpPr>
              <a:cxnSpLocks/>
            </p:cNvCxnSpPr>
            <p:nvPr/>
          </p:nvCxnSpPr>
          <p:spPr>
            <a:xfrm>
              <a:off x="3596796" y="3411447"/>
              <a:ext cx="270869" cy="4008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E4C1B8D0-8E0A-4DAC-8AD8-EFC0A4DCF866}"/>
                </a:ext>
              </a:extLst>
            </p:cNvPr>
            <p:cNvSpPr/>
            <p:nvPr/>
          </p:nvSpPr>
          <p:spPr>
            <a:xfrm>
              <a:off x="2846117" y="2859782"/>
              <a:ext cx="864096" cy="5275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Sihteeristö</a:t>
              </a:r>
            </a:p>
            <a:p>
              <a:pPr algn="ctr"/>
              <a:r>
                <a:rPr lang="fi-FI" sz="200" dirty="0"/>
                <a:t>(VM + muut)</a:t>
              </a:r>
            </a:p>
          </p:txBody>
        </p:sp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12BADDFF-488A-4072-B701-4C7FB4069644}"/>
              </a:ext>
            </a:extLst>
          </p:cNvPr>
          <p:cNvGrpSpPr/>
          <p:nvPr/>
        </p:nvGrpSpPr>
        <p:grpSpPr>
          <a:xfrm>
            <a:off x="2065300" y="2024344"/>
            <a:ext cx="1088118" cy="936104"/>
            <a:chOff x="2491089" y="2931885"/>
            <a:chExt cx="2016224" cy="1734550"/>
          </a:xfrm>
        </p:grpSpPr>
        <p:sp>
          <p:nvSpPr>
            <p:cNvPr id="36" name="Suorakulmio: Pyöristetyt kulmat 35">
              <a:extLst>
                <a:ext uri="{FF2B5EF4-FFF2-40B4-BE49-F238E27FC236}">
                  <a16:creationId xmlns:a16="http://schemas.microsoft.com/office/drawing/2014/main" id="{E4CF4149-ECE9-491C-B708-FD67C845FA15}"/>
                </a:ext>
              </a:extLst>
            </p:cNvPr>
            <p:cNvSpPr/>
            <p:nvPr/>
          </p:nvSpPr>
          <p:spPr>
            <a:xfrm>
              <a:off x="2491089" y="2931885"/>
              <a:ext cx="2016224" cy="1734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241BF516-3B8D-445E-ABF7-49616B01A755}"/>
                </a:ext>
              </a:extLst>
            </p:cNvPr>
            <p:cNvSpPr/>
            <p:nvPr/>
          </p:nvSpPr>
          <p:spPr>
            <a:xfrm>
              <a:off x="2707113" y="3209930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F867A3AB-ED98-4854-8A4C-65D1C5DAEB53}"/>
                </a:ext>
              </a:extLst>
            </p:cNvPr>
            <p:cNvSpPr/>
            <p:nvPr/>
          </p:nvSpPr>
          <p:spPr>
            <a:xfrm>
              <a:off x="3139161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8C2B3FD5-618D-4536-A2A3-78F5FED40BAA}"/>
                </a:ext>
              </a:extLst>
            </p:cNvPr>
            <p:cNvSpPr/>
            <p:nvPr/>
          </p:nvSpPr>
          <p:spPr>
            <a:xfrm>
              <a:off x="3580489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FE693EFA-8C34-4165-895C-2103761155AA}"/>
                </a:ext>
              </a:extLst>
            </p:cNvPr>
            <p:cNvSpPr/>
            <p:nvPr/>
          </p:nvSpPr>
          <p:spPr>
            <a:xfrm>
              <a:off x="4012537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AB7DADC6-2C47-4A1B-B1A1-38ADF096ED7F}"/>
                </a:ext>
              </a:extLst>
            </p:cNvPr>
            <p:cNvSpPr/>
            <p:nvPr/>
          </p:nvSpPr>
          <p:spPr>
            <a:xfrm>
              <a:off x="2526349" y="3442299"/>
              <a:ext cx="1872208" cy="917346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Valtion- hallinnon sisäinen yhteistyöryhmä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1BECD988-3113-4D76-9BDD-E4F0832ABC5F}"/>
                </a:ext>
              </a:extLst>
            </p:cNvPr>
            <p:cNvSpPr txBox="1"/>
            <p:nvPr/>
          </p:nvSpPr>
          <p:spPr>
            <a:xfrm>
              <a:off x="2491089" y="2938242"/>
              <a:ext cx="2016224" cy="37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700" dirty="0"/>
                <a:t>Valtionhallinto</a:t>
              </a:r>
            </a:p>
          </p:txBody>
        </p:sp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DA97211D-FF32-459A-BCA7-23DDEFE9D281}"/>
              </a:ext>
            </a:extLst>
          </p:cNvPr>
          <p:cNvGrpSpPr/>
          <p:nvPr/>
        </p:nvGrpSpPr>
        <p:grpSpPr>
          <a:xfrm>
            <a:off x="2165324" y="1384233"/>
            <a:ext cx="825355" cy="570652"/>
            <a:chOff x="6660232" y="1545264"/>
            <a:chExt cx="2016224" cy="1394021"/>
          </a:xfrm>
        </p:grpSpPr>
        <p:sp>
          <p:nvSpPr>
            <p:cNvPr id="44" name="Tasakylkinen kolmio 43">
              <a:extLst>
                <a:ext uri="{FF2B5EF4-FFF2-40B4-BE49-F238E27FC236}">
                  <a16:creationId xmlns:a16="http://schemas.microsoft.com/office/drawing/2014/main" id="{FA4B9A00-D0D0-484A-9B3A-E2DE8AF8F0AA}"/>
                </a:ext>
              </a:extLst>
            </p:cNvPr>
            <p:cNvSpPr/>
            <p:nvPr/>
          </p:nvSpPr>
          <p:spPr>
            <a:xfrm>
              <a:off x="8046177" y="1545264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45" name="Tasakylkinen kolmio 44">
              <a:extLst>
                <a:ext uri="{FF2B5EF4-FFF2-40B4-BE49-F238E27FC236}">
                  <a16:creationId xmlns:a16="http://schemas.microsoft.com/office/drawing/2014/main" id="{310E561B-495A-4864-B134-DE7EFD9FAA07}"/>
                </a:ext>
              </a:extLst>
            </p:cNvPr>
            <p:cNvSpPr/>
            <p:nvPr/>
          </p:nvSpPr>
          <p:spPr>
            <a:xfrm>
              <a:off x="7777100" y="1883708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46" name="Tasakylkinen kolmio 45">
              <a:extLst>
                <a:ext uri="{FF2B5EF4-FFF2-40B4-BE49-F238E27FC236}">
                  <a16:creationId xmlns:a16="http://schemas.microsoft.com/office/drawing/2014/main" id="{A6989F3C-671E-4941-AF01-EE517A4E143D}"/>
                </a:ext>
              </a:extLst>
            </p:cNvPr>
            <p:cNvSpPr/>
            <p:nvPr/>
          </p:nvSpPr>
          <p:spPr>
            <a:xfrm>
              <a:off x="7506713" y="1761350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47" name="Tasakylkinen kolmio 46">
              <a:extLst>
                <a:ext uri="{FF2B5EF4-FFF2-40B4-BE49-F238E27FC236}">
                  <a16:creationId xmlns:a16="http://schemas.microsoft.com/office/drawing/2014/main" id="{9B687B56-49C9-4A14-ACD0-3F83B9BAD872}"/>
                </a:ext>
              </a:extLst>
            </p:cNvPr>
            <p:cNvSpPr/>
            <p:nvPr/>
          </p:nvSpPr>
          <p:spPr>
            <a:xfrm>
              <a:off x="7262073" y="1714111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48" name="Tasakylkinen kolmio 47">
              <a:extLst>
                <a:ext uri="{FF2B5EF4-FFF2-40B4-BE49-F238E27FC236}">
                  <a16:creationId xmlns:a16="http://schemas.microsoft.com/office/drawing/2014/main" id="{F5F906D6-8006-4A73-8948-838421627EF3}"/>
                </a:ext>
              </a:extLst>
            </p:cNvPr>
            <p:cNvSpPr/>
            <p:nvPr/>
          </p:nvSpPr>
          <p:spPr>
            <a:xfrm>
              <a:off x="6738848" y="1704405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49" name="Tasakylkinen kolmio 48">
              <a:extLst>
                <a:ext uri="{FF2B5EF4-FFF2-40B4-BE49-F238E27FC236}">
                  <a16:creationId xmlns:a16="http://schemas.microsoft.com/office/drawing/2014/main" id="{6220965A-B224-4F05-A8EB-0513E3E2EA0D}"/>
                </a:ext>
              </a:extLst>
            </p:cNvPr>
            <p:cNvSpPr/>
            <p:nvPr/>
          </p:nvSpPr>
          <p:spPr>
            <a:xfrm>
              <a:off x="6891248" y="1856805"/>
              <a:ext cx="432048" cy="448855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50" name="Tekstiruutu 49">
              <a:extLst>
                <a:ext uri="{FF2B5EF4-FFF2-40B4-BE49-F238E27FC236}">
                  <a16:creationId xmlns:a16="http://schemas.microsoft.com/office/drawing/2014/main" id="{21883375-6174-4EA9-88A3-423653DC5A1D}"/>
                </a:ext>
              </a:extLst>
            </p:cNvPr>
            <p:cNvSpPr txBox="1"/>
            <p:nvPr/>
          </p:nvSpPr>
          <p:spPr>
            <a:xfrm>
              <a:off x="6660232" y="2337802"/>
              <a:ext cx="2016224" cy="601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Kunnat</a:t>
              </a:r>
            </a:p>
          </p:txBody>
        </p:sp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F69C3DEA-687A-41EB-9F70-780B437FF5CC}"/>
              </a:ext>
            </a:extLst>
          </p:cNvPr>
          <p:cNvGrpSpPr/>
          <p:nvPr/>
        </p:nvGrpSpPr>
        <p:grpSpPr>
          <a:xfrm>
            <a:off x="3286908" y="1716816"/>
            <a:ext cx="1624559" cy="1337905"/>
            <a:chOff x="699592" y="873005"/>
            <a:chExt cx="4736504" cy="3900747"/>
          </a:xfrm>
        </p:grpSpPr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01B7E03E-B083-4D9D-8A87-FB23A58A7597}"/>
                </a:ext>
              </a:extLst>
            </p:cNvPr>
            <p:cNvSpPr/>
            <p:nvPr/>
          </p:nvSpPr>
          <p:spPr>
            <a:xfrm>
              <a:off x="1126070" y="1131590"/>
              <a:ext cx="3930739" cy="321356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114218AB-DD30-4C15-9FA0-7F388E694375}"/>
                </a:ext>
              </a:extLst>
            </p:cNvPr>
            <p:cNvSpPr/>
            <p:nvPr/>
          </p:nvSpPr>
          <p:spPr>
            <a:xfrm>
              <a:off x="2032473" y="2059792"/>
              <a:ext cx="1800200" cy="1055229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Neuvottelukunta</a:t>
              </a:r>
            </a:p>
            <a:p>
              <a:pPr algn="ctr"/>
              <a:r>
                <a:rPr lang="fi-FI" sz="400" dirty="0"/>
                <a:t>(valtio, kunnat, </a:t>
              </a:r>
              <a:r>
                <a:rPr lang="fi-FI" sz="400" dirty="0" err="1"/>
                <a:t>julk</a:t>
              </a:r>
              <a:r>
                <a:rPr lang="fi-FI" sz="400" dirty="0"/>
                <a:t>)</a:t>
              </a:r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984CBDAE-327A-4F63-9C80-29492F91E0B4}"/>
                </a:ext>
              </a:extLst>
            </p:cNvPr>
            <p:cNvSpPr/>
            <p:nvPr/>
          </p:nvSpPr>
          <p:spPr>
            <a:xfrm>
              <a:off x="3539974" y="1022171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8619B00B-6362-481D-A76C-446361EB103A}"/>
                </a:ext>
              </a:extLst>
            </p:cNvPr>
            <p:cNvSpPr/>
            <p:nvPr/>
          </p:nvSpPr>
          <p:spPr>
            <a:xfrm>
              <a:off x="1478856" y="1126884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FCC1C965-EE0B-44E9-8045-354BA227408D}"/>
                </a:ext>
              </a:extLst>
            </p:cNvPr>
            <p:cNvSpPr/>
            <p:nvPr/>
          </p:nvSpPr>
          <p:spPr>
            <a:xfrm>
              <a:off x="4353723" y="3193324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(Ka)</a:t>
              </a:r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3FB5D091-8B94-45EB-A635-D8DD23537EDA}"/>
                </a:ext>
              </a:extLst>
            </p:cNvPr>
            <p:cNvSpPr/>
            <p:nvPr/>
          </p:nvSpPr>
          <p:spPr>
            <a:xfrm>
              <a:off x="816397" y="170240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259A6129-014D-47B2-8291-35DCAE4FED45}"/>
                </a:ext>
              </a:extLst>
            </p:cNvPr>
            <p:cNvSpPr/>
            <p:nvPr/>
          </p:nvSpPr>
          <p:spPr>
            <a:xfrm>
              <a:off x="4353723" y="1569796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DA246B07-F1C9-4196-A0AA-E694AF66E4C4}"/>
                </a:ext>
              </a:extLst>
            </p:cNvPr>
            <p:cNvSpPr/>
            <p:nvPr/>
          </p:nvSpPr>
          <p:spPr>
            <a:xfrm>
              <a:off x="2464521" y="873005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</a:t>
              </a:r>
              <a:r>
                <a:rPr lang="fi-FI" sz="400" dirty="0" err="1"/>
                <a:t>Gov</a:t>
              </a:r>
              <a:r>
                <a:rPr lang="fi-FI" sz="400" dirty="0"/>
                <a:t>)</a:t>
              </a:r>
            </a:p>
          </p:txBody>
        </p:sp>
        <p:sp>
          <p:nvSpPr>
            <p:cNvPr id="61" name="Ellipsi 60">
              <a:extLst>
                <a:ext uri="{FF2B5EF4-FFF2-40B4-BE49-F238E27FC236}">
                  <a16:creationId xmlns:a16="http://schemas.microsoft.com/office/drawing/2014/main" id="{92852436-2DFE-4A1A-A7D0-3BDAA6125C76}"/>
                </a:ext>
              </a:extLst>
            </p:cNvPr>
            <p:cNvSpPr/>
            <p:nvPr/>
          </p:nvSpPr>
          <p:spPr>
            <a:xfrm>
              <a:off x="699592" y="250766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AB64E45E-F58F-4852-86C6-3232E1EA49FF}"/>
                </a:ext>
              </a:extLst>
            </p:cNvPr>
            <p:cNvSpPr/>
            <p:nvPr/>
          </p:nvSpPr>
          <p:spPr>
            <a:xfrm>
              <a:off x="4589780" y="2430339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8CCFE93C-B606-4D9C-84DC-3093831515C8}"/>
                </a:ext>
              </a:extLst>
            </p:cNvPr>
            <p:cNvSpPr/>
            <p:nvPr/>
          </p:nvSpPr>
          <p:spPr>
            <a:xfrm>
              <a:off x="2797453" y="405896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4EA6A0BA-BBAE-453B-A380-444033FD6E29}"/>
                </a:ext>
              </a:extLst>
            </p:cNvPr>
            <p:cNvSpPr/>
            <p:nvPr/>
          </p:nvSpPr>
          <p:spPr>
            <a:xfrm>
              <a:off x="978000" y="3337657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</a:t>
              </a:r>
              <a:r>
                <a:rPr lang="fi-FI" sz="400" dirty="0" err="1"/>
                <a:t>Titu</a:t>
              </a:r>
              <a:r>
                <a:rPr lang="fi-FI" sz="400" dirty="0"/>
                <a:t>)</a:t>
              </a:r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68E6C789-2BB0-41C4-A41D-E936D6F9694C}"/>
                </a:ext>
              </a:extLst>
            </p:cNvPr>
            <p:cNvSpPr/>
            <p:nvPr/>
          </p:nvSpPr>
          <p:spPr>
            <a:xfrm>
              <a:off x="1825339" y="387704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21F65283-3591-4E05-ABFA-F2A92FBAB835}"/>
                </a:ext>
              </a:extLst>
            </p:cNvPr>
            <p:cNvSpPr/>
            <p:nvPr/>
          </p:nvSpPr>
          <p:spPr>
            <a:xfrm>
              <a:off x="3697547" y="384583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cxnSp>
          <p:nvCxnSpPr>
            <p:cNvPr id="67" name="Suora nuoliyhdysviiva 66">
              <a:extLst>
                <a:ext uri="{FF2B5EF4-FFF2-40B4-BE49-F238E27FC236}">
                  <a16:creationId xmlns:a16="http://schemas.microsoft.com/office/drawing/2014/main" id="{14F74C9E-51CC-4F64-966D-F9467AA57C19}"/>
                </a:ext>
              </a:extLst>
            </p:cNvPr>
            <p:cNvCxnSpPr/>
            <p:nvPr/>
          </p:nvCxnSpPr>
          <p:spPr>
            <a:xfrm>
              <a:off x="2968577" y="1635646"/>
              <a:ext cx="0" cy="3600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nuoliyhdysviiva 67">
              <a:extLst>
                <a:ext uri="{FF2B5EF4-FFF2-40B4-BE49-F238E27FC236}">
                  <a16:creationId xmlns:a16="http://schemas.microsoft.com/office/drawing/2014/main" id="{5407A3B5-BD75-482D-8FB5-9C851833744C}"/>
                </a:ext>
              </a:extLst>
            </p:cNvPr>
            <p:cNvCxnSpPr>
              <a:cxnSpLocks/>
            </p:cNvCxnSpPr>
            <p:nvPr/>
          </p:nvCxnSpPr>
          <p:spPr>
            <a:xfrm>
              <a:off x="3906091" y="3028588"/>
              <a:ext cx="430640" cy="26961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uora nuoliyhdysviiva 68">
              <a:extLst>
                <a:ext uri="{FF2B5EF4-FFF2-40B4-BE49-F238E27FC236}">
                  <a16:creationId xmlns:a16="http://schemas.microsoft.com/office/drawing/2014/main" id="{C3E77D8A-B888-4582-BB14-63FE027877B9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06" y="2693143"/>
              <a:ext cx="52186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uora nuoliyhdysviiva 69">
              <a:extLst>
                <a:ext uri="{FF2B5EF4-FFF2-40B4-BE49-F238E27FC236}">
                  <a16:creationId xmlns:a16="http://schemas.microsoft.com/office/drawing/2014/main" id="{8533A1BC-D845-47D2-9D5D-4E4C42F3B8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865" y="2067694"/>
              <a:ext cx="521866" cy="2318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uora nuoliyhdysviiva 70">
              <a:extLst>
                <a:ext uri="{FF2B5EF4-FFF2-40B4-BE49-F238E27FC236}">
                  <a16:creationId xmlns:a16="http://schemas.microsoft.com/office/drawing/2014/main" id="{7E18FAE8-45E5-4B4F-9FEA-0A64DCA81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15" y="1674144"/>
              <a:ext cx="229168" cy="356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uora nuoliyhdysviiva 71">
              <a:extLst>
                <a:ext uri="{FF2B5EF4-FFF2-40B4-BE49-F238E27FC236}">
                  <a16:creationId xmlns:a16="http://schemas.microsoft.com/office/drawing/2014/main" id="{D1DD6E03-3B94-481E-86EF-34424004B4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0841" y="1802716"/>
              <a:ext cx="272985" cy="2975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uora nuoliyhdysviiva 72">
              <a:extLst>
                <a:ext uri="{FF2B5EF4-FFF2-40B4-BE49-F238E27FC236}">
                  <a16:creationId xmlns:a16="http://schemas.microsoft.com/office/drawing/2014/main" id="{F74F28BC-3041-4B4A-9D43-2D0CEC1CD2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2731" y="2284581"/>
              <a:ext cx="372750" cy="1373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uora nuoliyhdysviiva 73">
              <a:extLst>
                <a:ext uri="{FF2B5EF4-FFF2-40B4-BE49-F238E27FC236}">
                  <a16:creationId xmlns:a16="http://schemas.microsoft.com/office/drawing/2014/main" id="{6D0EEA28-CC23-40E8-944E-788568FEA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0064" y="2738370"/>
              <a:ext cx="375417" cy="7733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uora nuoliyhdysviiva 74">
              <a:extLst>
                <a:ext uri="{FF2B5EF4-FFF2-40B4-BE49-F238E27FC236}">
                  <a16:creationId xmlns:a16="http://schemas.microsoft.com/office/drawing/2014/main" id="{89C8BA90-E1B8-4CFB-8B43-89C7E143A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8361" y="3003798"/>
              <a:ext cx="441275" cy="37386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uora nuoliyhdysviiva 75">
              <a:extLst>
                <a:ext uri="{FF2B5EF4-FFF2-40B4-BE49-F238E27FC236}">
                  <a16:creationId xmlns:a16="http://schemas.microsoft.com/office/drawing/2014/main" id="{DE382636-1399-4B30-AA75-A8066EF7E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548" y="3163331"/>
              <a:ext cx="212745" cy="61755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uora nuoliyhdysviiva 76">
              <a:extLst>
                <a:ext uri="{FF2B5EF4-FFF2-40B4-BE49-F238E27FC236}">
                  <a16:creationId xmlns:a16="http://schemas.microsoft.com/office/drawing/2014/main" id="{33DD8989-D4E3-4EBF-A5EC-5DAD0700E668}"/>
                </a:ext>
              </a:extLst>
            </p:cNvPr>
            <p:cNvCxnSpPr>
              <a:cxnSpLocks/>
            </p:cNvCxnSpPr>
            <p:nvPr/>
          </p:nvCxnSpPr>
          <p:spPr>
            <a:xfrm>
              <a:off x="3027208" y="3437858"/>
              <a:ext cx="83143" cy="50204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uora nuoliyhdysviiva 77">
              <a:extLst>
                <a:ext uri="{FF2B5EF4-FFF2-40B4-BE49-F238E27FC236}">
                  <a16:creationId xmlns:a16="http://schemas.microsoft.com/office/drawing/2014/main" id="{BD207823-906A-4DAD-AE9E-AEC1FF079BA2}"/>
                </a:ext>
              </a:extLst>
            </p:cNvPr>
            <p:cNvCxnSpPr>
              <a:cxnSpLocks/>
            </p:cNvCxnSpPr>
            <p:nvPr/>
          </p:nvCxnSpPr>
          <p:spPr>
            <a:xfrm>
              <a:off x="3596796" y="3411447"/>
              <a:ext cx="270869" cy="4008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7D0D3922-7529-4280-912D-8E11B3216B56}"/>
                </a:ext>
              </a:extLst>
            </p:cNvPr>
            <p:cNvSpPr/>
            <p:nvPr/>
          </p:nvSpPr>
          <p:spPr>
            <a:xfrm>
              <a:off x="2846117" y="2859782"/>
              <a:ext cx="864096" cy="5275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Sihteeristö</a:t>
              </a:r>
            </a:p>
            <a:p>
              <a:pPr algn="ctr"/>
              <a:r>
                <a:rPr lang="fi-FI" sz="200" dirty="0"/>
                <a:t>(VM + muut)</a:t>
              </a:r>
            </a:p>
          </p:txBody>
        </p:sp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66673AD5-49D8-4706-9FB6-0D0651D0D211}"/>
              </a:ext>
            </a:extLst>
          </p:cNvPr>
          <p:cNvGrpSpPr/>
          <p:nvPr/>
        </p:nvGrpSpPr>
        <p:grpSpPr>
          <a:xfrm>
            <a:off x="5140066" y="2081878"/>
            <a:ext cx="1088118" cy="936104"/>
            <a:chOff x="2491089" y="2931885"/>
            <a:chExt cx="2016224" cy="1734550"/>
          </a:xfrm>
        </p:grpSpPr>
        <p:sp>
          <p:nvSpPr>
            <p:cNvPr id="81" name="Suorakulmio: Pyöristetyt kulmat 80">
              <a:extLst>
                <a:ext uri="{FF2B5EF4-FFF2-40B4-BE49-F238E27FC236}">
                  <a16:creationId xmlns:a16="http://schemas.microsoft.com/office/drawing/2014/main" id="{01D7378C-30E8-4EBD-B689-D8FC3D1C57B1}"/>
                </a:ext>
              </a:extLst>
            </p:cNvPr>
            <p:cNvSpPr/>
            <p:nvPr/>
          </p:nvSpPr>
          <p:spPr>
            <a:xfrm>
              <a:off x="2491089" y="2931885"/>
              <a:ext cx="2016224" cy="1734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82" name="Suorakulmio 81">
              <a:extLst>
                <a:ext uri="{FF2B5EF4-FFF2-40B4-BE49-F238E27FC236}">
                  <a16:creationId xmlns:a16="http://schemas.microsoft.com/office/drawing/2014/main" id="{01D7A332-33EE-43C5-80E6-17C333B75605}"/>
                </a:ext>
              </a:extLst>
            </p:cNvPr>
            <p:cNvSpPr/>
            <p:nvPr/>
          </p:nvSpPr>
          <p:spPr>
            <a:xfrm>
              <a:off x="2707113" y="3209930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83" name="Suorakulmio 82">
              <a:extLst>
                <a:ext uri="{FF2B5EF4-FFF2-40B4-BE49-F238E27FC236}">
                  <a16:creationId xmlns:a16="http://schemas.microsoft.com/office/drawing/2014/main" id="{5FDFE7BA-12CD-44A0-8ABC-67127DF566F2}"/>
                </a:ext>
              </a:extLst>
            </p:cNvPr>
            <p:cNvSpPr/>
            <p:nvPr/>
          </p:nvSpPr>
          <p:spPr>
            <a:xfrm>
              <a:off x="3139161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84" name="Suorakulmio 83">
              <a:extLst>
                <a:ext uri="{FF2B5EF4-FFF2-40B4-BE49-F238E27FC236}">
                  <a16:creationId xmlns:a16="http://schemas.microsoft.com/office/drawing/2014/main" id="{A5C01BB0-C5BE-4F61-BC36-2D7EED038665}"/>
                </a:ext>
              </a:extLst>
            </p:cNvPr>
            <p:cNvSpPr/>
            <p:nvPr/>
          </p:nvSpPr>
          <p:spPr>
            <a:xfrm>
              <a:off x="3580489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85" name="Suorakulmio 84">
              <a:extLst>
                <a:ext uri="{FF2B5EF4-FFF2-40B4-BE49-F238E27FC236}">
                  <a16:creationId xmlns:a16="http://schemas.microsoft.com/office/drawing/2014/main" id="{F01729B5-2788-4B57-A2E5-48FDF763DEC1}"/>
                </a:ext>
              </a:extLst>
            </p:cNvPr>
            <p:cNvSpPr/>
            <p:nvPr/>
          </p:nvSpPr>
          <p:spPr>
            <a:xfrm>
              <a:off x="4012537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86" name="Ellipsi 85">
              <a:extLst>
                <a:ext uri="{FF2B5EF4-FFF2-40B4-BE49-F238E27FC236}">
                  <a16:creationId xmlns:a16="http://schemas.microsoft.com/office/drawing/2014/main" id="{2356BA8E-7995-4399-9C74-618BAB0EF8B0}"/>
                </a:ext>
              </a:extLst>
            </p:cNvPr>
            <p:cNvSpPr/>
            <p:nvPr/>
          </p:nvSpPr>
          <p:spPr>
            <a:xfrm>
              <a:off x="2526349" y="3442299"/>
              <a:ext cx="1872208" cy="917346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Valtion- hallinnon sisäinen yhteistyöryhmä</a:t>
              </a:r>
            </a:p>
          </p:txBody>
        </p:sp>
        <p:sp>
          <p:nvSpPr>
            <p:cNvPr id="87" name="Tekstiruutu 86">
              <a:extLst>
                <a:ext uri="{FF2B5EF4-FFF2-40B4-BE49-F238E27FC236}">
                  <a16:creationId xmlns:a16="http://schemas.microsoft.com/office/drawing/2014/main" id="{023DEB5F-C7D8-4DB9-A73A-8D858FFFEB3B}"/>
                </a:ext>
              </a:extLst>
            </p:cNvPr>
            <p:cNvSpPr txBox="1"/>
            <p:nvPr/>
          </p:nvSpPr>
          <p:spPr>
            <a:xfrm>
              <a:off x="2491089" y="2938242"/>
              <a:ext cx="2016224" cy="37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700" dirty="0"/>
                <a:t>Valtionhallinto</a:t>
              </a:r>
            </a:p>
          </p:txBody>
        </p:sp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CC49A09E-C637-48F7-8AED-B10DCAE86A7C}"/>
              </a:ext>
            </a:extLst>
          </p:cNvPr>
          <p:cNvGrpSpPr/>
          <p:nvPr/>
        </p:nvGrpSpPr>
        <p:grpSpPr>
          <a:xfrm>
            <a:off x="5240090" y="1441767"/>
            <a:ext cx="825355" cy="570652"/>
            <a:chOff x="6660232" y="1545264"/>
            <a:chExt cx="2016224" cy="1394021"/>
          </a:xfrm>
        </p:grpSpPr>
        <p:sp>
          <p:nvSpPr>
            <p:cNvPr id="89" name="Tasakylkinen kolmio 88">
              <a:extLst>
                <a:ext uri="{FF2B5EF4-FFF2-40B4-BE49-F238E27FC236}">
                  <a16:creationId xmlns:a16="http://schemas.microsoft.com/office/drawing/2014/main" id="{D74E23BB-18D6-4E18-A625-FFF236A42FCE}"/>
                </a:ext>
              </a:extLst>
            </p:cNvPr>
            <p:cNvSpPr/>
            <p:nvPr/>
          </p:nvSpPr>
          <p:spPr>
            <a:xfrm>
              <a:off x="8046177" y="1545264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90" name="Tasakylkinen kolmio 89">
              <a:extLst>
                <a:ext uri="{FF2B5EF4-FFF2-40B4-BE49-F238E27FC236}">
                  <a16:creationId xmlns:a16="http://schemas.microsoft.com/office/drawing/2014/main" id="{3FC4C2FA-EB33-42CA-AF89-D88ABF3306D9}"/>
                </a:ext>
              </a:extLst>
            </p:cNvPr>
            <p:cNvSpPr/>
            <p:nvPr/>
          </p:nvSpPr>
          <p:spPr>
            <a:xfrm>
              <a:off x="7777100" y="1883708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91" name="Tasakylkinen kolmio 90">
              <a:extLst>
                <a:ext uri="{FF2B5EF4-FFF2-40B4-BE49-F238E27FC236}">
                  <a16:creationId xmlns:a16="http://schemas.microsoft.com/office/drawing/2014/main" id="{5E12E212-C8E7-4F7D-9BE0-59035BBAC633}"/>
                </a:ext>
              </a:extLst>
            </p:cNvPr>
            <p:cNvSpPr/>
            <p:nvPr/>
          </p:nvSpPr>
          <p:spPr>
            <a:xfrm>
              <a:off x="7506713" y="1761350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92" name="Tasakylkinen kolmio 91">
              <a:extLst>
                <a:ext uri="{FF2B5EF4-FFF2-40B4-BE49-F238E27FC236}">
                  <a16:creationId xmlns:a16="http://schemas.microsoft.com/office/drawing/2014/main" id="{137899E4-B2FA-47B3-B95D-A7427260DECB}"/>
                </a:ext>
              </a:extLst>
            </p:cNvPr>
            <p:cNvSpPr/>
            <p:nvPr/>
          </p:nvSpPr>
          <p:spPr>
            <a:xfrm>
              <a:off x="7262073" y="1714111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93" name="Tasakylkinen kolmio 92">
              <a:extLst>
                <a:ext uri="{FF2B5EF4-FFF2-40B4-BE49-F238E27FC236}">
                  <a16:creationId xmlns:a16="http://schemas.microsoft.com/office/drawing/2014/main" id="{0788655A-D6CE-45AB-A800-C3B3CC45FAA8}"/>
                </a:ext>
              </a:extLst>
            </p:cNvPr>
            <p:cNvSpPr/>
            <p:nvPr/>
          </p:nvSpPr>
          <p:spPr>
            <a:xfrm>
              <a:off x="6738848" y="1704405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94" name="Tasakylkinen kolmio 93">
              <a:extLst>
                <a:ext uri="{FF2B5EF4-FFF2-40B4-BE49-F238E27FC236}">
                  <a16:creationId xmlns:a16="http://schemas.microsoft.com/office/drawing/2014/main" id="{482276F3-A2F5-4EEC-96AE-BFD502794389}"/>
                </a:ext>
              </a:extLst>
            </p:cNvPr>
            <p:cNvSpPr/>
            <p:nvPr/>
          </p:nvSpPr>
          <p:spPr>
            <a:xfrm>
              <a:off x="6891248" y="1856805"/>
              <a:ext cx="432048" cy="448855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95" name="Tekstiruutu 94">
              <a:extLst>
                <a:ext uri="{FF2B5EF4-FFF2-40B4-BE49-F238E27FC236}">
                  <a16:creationId xmlns:a16="http://schemas.microsoft.com/office/drawing/2014/main" id="{D57C393E-7301-43EE-974B-4944C9F4DD3A}"/>
                </a:ext>
              </a:extLst>
            </p:cNvPr>
            <p:cNvSpPr txBox="1"/>
            <p:nvPr/>
          </p:nvSpPr>
          <p:spPr>
            <a:xfrm>
              <a:off x="6660232" y="2337802"/>
              <a:ext cx="2016224" cy="601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Kunnat</a:t>
              </a:r>
            </a:p>
          </p:txBody>
        </p:sp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06844C68-3D0C-4CD1-BF68-1B0A967BC942}"/>
              </a:ext>
            </a:extLst>
          </p:cNvPr>
          <p:cNvGrpSpPr/>
          <p:nvPr/>
        </p:nvGrpSpPr>
        <p:grpSpPr>
          <a:xfrm>
            <a:off x="6383252" y="1644808"/>
            <a:ext cx="1624559" cy="1337905"/>
            <a:chOff x="699592" y="873005"/>
            <a:chExt cx="4736504" cy="3900747"/>
          </a:xfrm>
        </p:grpSpPr>
        <p:sp>
          <p:nvSpPr>
            <p:cNvPr id="97" name="Ellipsi 96">
              <a:extLst>
                <a:ext uri="{FF2B5EF4-FFF2-40B4-BE49-F238E27FC236}">
                  <a16:creationId xmlns:a16="http://schemas.microsoft.com/office/drawing/2014/main" id="{4D8C32CB-2AD5-44A0-AC45-AAEE2140FA91}"/>
                </a:ext>
              </a:extLst>
            </p:cNvPr>
            <p:cNvSpPr/>
            <p:nvPr/>
          </p:nvSpPr>
          <p:spPr>
            <a:xfrm>
              <a:off x="1126070" y="1131590"/>
              <a:ext cx="3930739" cy="321356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98" name="Ellipsi 97">
              <a:extLst>
                <a:ext uri="{FF2B5EF4-FFF2-40B4-BE49-F238E27FC236}">
                  <a16:creationId xmlns:a16="http://schemas.microsoft.com/office/drawing/2014/main" id="{635A1208-3A64-45FD-B287-0EC92F1D892E}"/>
                </a:ext>
              </a:extLst>
            </p:cNvPr>
            <p:cNvSpPr/>
            <p:nvPr/>
          </p:nvSpPr>
          <p:spPr>
            <a:xfrm>
              <a:off x="2032473" y="2059792"/>
              <a:ext cx="1800200" cy="1055229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/>
                <a:t>Neuvottelukunta</a:t>
              </a:r>
            </a:p>
            <a:p>
              <a:pPr algn="ctr"/>
              <a:r>
                <a:rPr lang="fi-FI" sz="400" dirty="0"/>
                <a:t>(valtio, kunnat, </a:t>
              </a:r>
              <a:r>
                <a:rPr lang="fi-FI" sz="400" dirty="0" err="1"/>
                <a:t>julk</a:t>
              </a:r>
              <a:r>
                <a:rPr lang="fi-FI" sz="400" dirty="0"/>
                <a:t>)</a:t>
              </a:r>
            </a:p>
          </p:txBody>
        </p: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BFCDDB88-A741-477E-9442-FE2A0B907826}"/>
                </a:ext>
              </a:extLst>
            </p:cNvPr>
            <p:cNvSpPr/>
            <p:nvPr/>
          </p:nvSpPr>
          <p:spPr>
            <a:xfrm>
              <a:off x="3539974" y="1022171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100" name="Ellipsi 99">
              <a:extLst>
                <a:ext uri="{FF2B5EF4-FFF2-40B4-BE49-F238E27FC236}">
                  <a16:creationId xmlns:a16="http://schemas.microsoft.com/office/drawing/2014/main" id="{FE34DF8D-F2AD-449C-B71D-A352F57E7649}"/>
                </a:ext>
              </a:extLst>
            </p:cNvPr>
            <p:cNvSpPr/>
            <p:nvPr/>
          </p:nvSpPr>
          <p:spPr>
            <a:xfrm>
              <a:off x="1478856" y="1126884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101" name="Ellipsi 100">
              <a:extLst>
                <a:ext uri="{FF2B5EF4-FFF2-40B4-BE49-F238E27FC236}">
                  <a16:creationId xmlns:a16="http://schemas.microsoft.com/office/drawing/2014/main" id="{79BC327F-EBBF-49C0-8BB3-A341F2B6E647}"/>
                </a:ext>
              </a:extLst>
            </p:cNvPr>
            <p:cNvSpPr/>
            <p:nvPr/>
          </p:nvSpPr>
          <p:spPr>
            <a:xfrm>
              <a:off x="4353723" y="3193324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(Ka)</a:t>
              </a:r>
            </a:p>
          </p:txBody>
        </p:sp>
        <p:sp>
          <p:nvSpPr>
            <p:cNvPr id="102" name="Ellipsi 101">
              <a:extLst>
                <a:ext uri="{FF2B5EF4-FFF2-40B4-BE49-F238E27FC236}">
                  <a16:creationId xmlns:a16="http://schemas.microsoft.com/office/drawing/2014/main" id="{02CBEA90-D317-4D90-AD9C-34287487D156}"/>
                </a:ext>
              </a:extLst>
            </p:cNvPr>
            <p:cNvSpPr/>
            <p:nvPr/>
          </p:nvSpPr>
          <p:spPr>
            <a:xfrm>
              <a:off x="816397" y="170240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103" name="Ellipsi 102">
              <a:extLst>
                <a:ext uri="{FF2B5EF4-FFF2-40B4-BE49-F238E27FC236}">
                  <a16:creationId xmlns:a16="http://schemas.microsoft.com/office/drawing/2014/main" id="{18723BE9-4BE3-4953-856F-3736B32DE9EF}"/>
                </a:ext>
              </a:extLst>
            </p:cNvPr>
            <p:cNvSpPr/>
            <p:nvPr/>
          </p:nvSpPr>
          <p:spPr>
            <a:xfrm>
              <a:off x="4353723" y="1569796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104" name="Ellipsi 103">
              <a:extLst>
                <a:ext uri="{FF2B5EF4-FFF2-40B4-BE49-F238E27FC236}">
                  <a16:creationId xmlns:a16="http://schemas.microsoft.com/office/drawing/2014/main" id="{401D38BC-481F-4C11-81CC-478DFBA59783}"/>
                </a:ext>
              </a:extLst>
            </p:cNvPr>
            <p:cNvSpPr/>
            <p:nvPr/>
          </p:nvSpPr>
          <p:spPr>
            <a:xfrm>
              <a:off x="2464521" y="873005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</a:t>
              </a:r>
              <a:r>
                <a:rPr lang="fi-FI" sz="400" dirty="0" err="1"/>
                <a:t>Gov</a:t>
              </a:r>
              <a:r>
                <a:rPr lang="fi-FI" sz="400" dirty="0"/>
                <a:t>)</a:t>
              </a:r>
            </a:p>
          </p:txBody>
        </p:sp>
        <p:sp>
          <p:nvSpPr>
            <p:cNvPr id="105" name="Ellipsi 104">
              <a:extLst>
                <a:ext uri="{FF2B5EF4-FFF2-40B4-BE49-F238E27FC236}">
                  <a16:creationId xmlns:a16="http://schemas.microsoft.com/office/drawing/2014/main" id="{BE78BEB7-033B-46BA-8717-B573B8D6BBF6}"/>
                </a:ext>
              </a:extLst>
            </p:cNvPr>
            <p:cNvSpPr/>
            <p:nvPr/>
          </p:nvSpPr>
          <p:spPr>
            <a:xfrm>
              <a:off x="699592" y="250766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sp>
          <p:nvSpPr>
            <p:cNvPr id="106" name="Ellipsi 105">
              <a:extLst>
                <a:ext uri="{FF2B5EF4-FFF2-40B4-BE49-F238E27FC236}">
                  <a16:creationId xmlns:a16="http://schemas.microsoft.com/office/drawing/2014/main" id="{7E779CA5-BF63-4ED4-8A2C-95F47B30EA27}"/>
                </a:ext>
              </a:extLst>
            </p:cNvPr>
            <p:cNvSpPr/>
            <p:nvPr/>
          </p:nvSpPr>
          <p:spPr>
            <a:xfrm>
              <a:off x="4589780" y="2430339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sp>
          <p:nvSpPr>
            <p:cNvPr id="107" name="Ellipsi 106">
              <a:extLst>
                <a:ext uri="{FF2B5EF4-FFF2-40B4-BE49-F238E27FC236}">
                  <a16:creationId xmlns:a16="http://schemas.microsoft.com/office/drawing/2014/main" id="{9E101395-957C-4D33-A75E-BA1F3AE0BB0B}"/>
                </a:ext>
              </a:extLst>
            </p:cNvPr>
            <p:cNvSpPr/>
            <p:nvPr/>
          </p:nvSpPr>
          <p:spPr>
            <a:xfrm>
              <a:off x="2797453" y="405896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ryhmä</a:t>
              </a:r>
            </a:p>
          </p:txBody>
        </p:sp>
        <p:sp>
          <p:nvSpPr>
            <p:cNvPr id="108" name="Ellipsi 107">
              <a:extLst>
                <a:ext uri="{FF2B5EF4-FFF2-40B4-BE49-F238E27FC236}">
                  <a16:creationId xmlns:a16="http://schemas.microsoft.com/office/drawing/2014/main" id="{ECCF7877-AA3D-47DF-840D-760CAB9C7DA9}"/>
                </a:ext>
              </a:extLst>
            </p:cNvPr>
            <p:cNvSpPr/>
            <p:nvPr/>
          </p:nvSpPr>
          <p:spPr>
            <a:xfrm>
              <a:off x="978000" y="3337657"/>
              <a:ext cx="936104" cy="714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Kokonaiskuva</a:t>
              </a:r>
            </a:p>
            <a:p>
              <a:pPr algn="ctr"/>
              <a:r>
                <a:rPr lang="fi-FI" sz="400" dirty="0"/>
                <a:t>-ryhmä (</a:t>
              </a:r>
              <a:r>
                <a:rPr lang="fi-FI" sz="400" dirty="0" err="1"/>
                <a:t>Titu</a:t>
              </a:r>
              <a:r>
                <a:rPr lang="fi-FI" sz="400" dirty="0"/>
                <a:t>)</a:t>
              </a:r>
            </a:p>
          </p:txBody>
        </p:sp>
        <p:sp>
          <p:nvSpPr>
            <p:cNvPr id="109" name="Ellipsi 108">
              <a:extLst>
                <a:ext uri="{FF2B5EF4-FFF2-40B4-BE49-F238E27FC236}">
                  <a16:creationId xmlns:a16="http://schemas.microsoft.com/office/drawing/2014/main" id="{7EB92DE8-3587-4C3D-90D3-4E581E9B50D2}"/>
                </a:ext>
              </a:extLst>
            </p:cNvPr>
            <p:cNvSpPr/>
            <p:nvPr/>
          </p:nvSpPr>
          <p:spPr>
            <a:xfrm>
              <a:off x="1825339" y="3877048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tapaaminen</a:t>
              </a:r>
            </a:p>
          </p:txBody>
        </p:sp>
        <p:sp>
          <p:nvSpPr>
            <p:cNvPr id="110" name="Ellipsi 109">
              <a:extLst>
                <a:ext uri="{FF2B5EF4-FFF2-40B4-BE49-F238E27FC236}">
                  <a16:creationId xmlns:a16="http://schemas.microsoft.com/office/drawing/2014/main" id="{086CDB5E-2181-41E8-B438-9A2D2067CCB5}"/>
                </a:ext>
              </a:extLst>
            </p:cNvPr>
            <p:cNvSpPr/>
            <p:nvPr/>
          </p:nvSpPr>
          <p:spPr>
            <a:xfrm>
              <a:off x="3697547" y="3845830"/>
              <a:ext cx="846316" cy="714784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400" dirty="0"/>
                <a:t>Teema-</a:t>
              </a:r>
            </a:p>
            <a:p>
              <a:pPr algn="ctr"/>
              <a:r>
                <a:rPr lang="fi-FI" sz="400" dirty="0"/>
                <a:t>verkosto</a:t>
              </a:r>
            </a:p>
          </p:txBody>
        </p:sp>
        <p:cxnSp>
          <p:nvCxnSpPr>
            <p:cNvPr id="111" name="Suora nuoliyhdysviiva 110">
              <a:extLst>
                <a:ext uri="{FF2B5EF4-FFF2-40B4-BE49-F238E27FC236}">
                  <a16:creationId xmlns:a16="http://schemas.microsoft.com/office/drawing/2014/main" id="{C641BB09-B681-4BF7-AFD6-E7228ACAA961}"/>
                </a:ext>
              </a:extLst>
            </p:cNvPr>
            <p:cNvCxnSpPr/>
            <p:nvPr/>
          </p:nvCxnSpPr>
          <p:spPr>
            <a:xfrm>
              <a:off x="2968577" y="1635646"/>
              <a:ext cx="0" cy="3600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uora nuoliyhdysviiva 111">
              <a:extLst>
                <a:ext uri="{FF2B5EF4-FFF2-40B4-BE49-F238E27FC236}">
                  <a16:creationId xmlns:a16="http://schemas.microsoft.com/office/drawing/2014/main" id="{D08CE534-4F22-430A-9DD6-891ECC2F70C4}"/>
                </a:ext>
              </a:extLst>
            </p:cNvPr>
            <p:cNvCxnSpPr>
              <a:cxnSpLocks/>
            </p:cNvCxnSpPr>
            <p:nvPr/>
          </p:nvCxnSpPr>
          <p:spPr>
            <a:xfrm>
              <a:off x="3906091" y="3028588"/>
              <a:ext cx="430640" cy="26961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uora nuoliyhdysviiva 112">
              <a:extLst>
                <a:ext uri="{FF2B5EF4-FFF2-40B4-BE49-F238E27FC236}">
                  <a16:creationId xmlns:a16="http://schemas.microsoft.com/office/drawing/2014/main" id="{6670E6CE-80E2-4BAD-9DAB-6E1FA1EE507B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06" y="2693143"/>
              <a:ext cx="52186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uora nuoliyhdysviiva 113">
              <a:extLst>
                <a:ext uri="{FF2B5EF4-FFF2-40B4-BE49-F238E27FC236}">
                  <a16:creationId xmlns:a16="http://schemas.microsoft.com/office/drawing/2014/main" id="{6016D341-2F04-4E79-A98B-44D2CC442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865" y="2067694"/>
              <a:ext cx="521866" cy="23189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uora nuoliyhdysviiva 114">
              <a:extLst>
                <a:ext uri="{FF2B5EF4-FFF2-40B4-BE49-F238E27FC236}">
                  <a16:creationId xmlns:a16="http://schemas.microsoft.com/office/drawing/2014/main" id="{73340120-36AC-4A7D-9BC9-53D0D0A98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815" y="1674144"/>
              <a:ext cx="229168" cy="35661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uora nuoliyhdysviiva 115">
              <a:extLst>
                <a:ext uri="{FF2B5EF4-FFF2-40B4-BE49-F238E27FC236}">
                  <a16:creationId xmlns:a16="http://schemas.microsoft.com/office/drawing/2014/main" id="{FC5FF3E7-F94E-4EF3-B51B-A446C8C66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0841" y="1802716"/>
              <a:ext cx="272985" cy="2975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uora nuoliyhdysviiva 116">
              <a:extLst>
                <a:ext uri="{FF2B5EF4-FFF2-40B4-BE49-F238E27FC236}">
                  <a16:creationId xmlns:a16="http://schemas.microsoft.com/office/drawing/2014/main" id="{396FFAB6-C391-45EA-993E-521B590F93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2731" y="2284581"/>
              <a:ext cx="372750" cy="1373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uora nuoliyhdysviiva 117">
              <a:extLst>
                <a:ext uri="{FF2B5EF4-FFF2-40B4-BE49-F238E27FC236}">
                  <a16:creationId xmlns:a16="http://schemas.microsoft.com/office/drawing/2014/main" id="{7FB79271-78C7-4611-BAC1-8A5321DBB7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0064" y="2738370"/>
              <a:ext cx="375417" cy="7733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uora nuoliyhdysviiva 118">
              <a:extLst>
                <a:ext uri="{FF2B5EF4-FFF2-40B4-BE49-F238E27FC236}">
                  <a16:creationId xmlns:a16="http://schemas.microsoft.com/office/drawing/2014/main" id="{559A220B-83C2-4822-ACC9-2460C464F2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8361" y="3003798"/>
              <a:ext cx="441275" cy="37386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uora nuoliyhdysviiva 119">
              <a:extLst>
                <a:ext uri="{FF2B5EF4-FFF2-40B4-BE49-F238E27FC236}">
                  <a16:creationId xmlns:a16="http://schemas.microsoft.com/office/drawing/2014/main" id="{C43A6731-803E-4307-B924-482BA0C6D2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548" y="3163331"/>
              <a:ext cx="212745" cy="61755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uora nuoliyhdysviiva 120">
              <a:extLst>
                <a:ext uri="{FF2B5EF4-FFF2-40B4-BE49-F238E27FC236}">
                  <a16:creationId xmlns:a16="http://schemas.microsoft.com/office/drawing/2014/main" id="{6C14AF4E-0999-4882-974F-C1BAA705A99A}"/>
                </a:ext>
              </a:extLst>
            </p:cNvPr>
            <p:cNvCxnSpPr>
              <a:cxnSpLocks/>
            </p:cNvCxnSpPr>
            <p:nvPr/>
          </p:nvCxnSpPr>
          <p:spPr>
            <a:xfrm>
              <a:off x="3027208" y="3437858"/>
              <a:ext cx="83143" cy="50204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uora nuoliyhdysviiva 121">
              <a:extLst>
                <a:ext uri="{FF2B5EF4-FFF2-40B4-BE49-F238E27FC236}">
                  <a16:creationId xmlns:a16="http://schemas.microsoft.com/office/drawing/2014/main" id="{FA2934F2-6927-46D8-8826-E542056EA2F6}"/>
                </a:ext>
              </a:extLst>
            </p:cNvPr>
            <p:cNvCxnSpPr>
              <a:cxnSpLocks/>
            </p:cNvCxnSpPr>
            <p:nvPr/>
          </p:nvCxnSpPr>
          <p:spPr>
            <a:xfrm>
              <a:off x="3596796" y="3411447"/>
              <a:ext cx="270869" cy="4008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Ellipsi 122">
              <a:extLst>
                <a:ext uri="{FF2B5EF4-FFF2-40B4-BE49-F238E27FC236}">
                  <a16:creationId xmlns:a16="http://schemas.microsoft.com/office/drawing/2014/main" id="{6B8DE524-0411-48D4-88B3-5D610AD36FE6}"/>
                </a:ext>
              </a:extLst>
            </p:cNvPr>
            <p:cNvSpPr/>
            <p:nvPr/>
          </p:nvSpPr>
          <p:spPr>
            <a:xfrm>
              <a:off x="2846117" y="2859782"/>
              <a:ext cx="864096" cy="5275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Sihteeristö</a:t>
              </a:r>
            </a:p>
            <a:p>
              <a:pPr algn="ctr"/>
              <a:r>
                <a:rPr lang="fi-FI" sz="200" dirty="0"/>
                <a:t>(VM + muut)</a:t>
              </a:r>
            </a:p>
          </p:txBody>
        </p:sp>
      </p:grpSp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50106CE4-03D2-4D87-9DF5-32F2E1E5717F}"/>
              </a:ext>
            </a:extLst>
          </p:cNvPr>
          <p:cNvGrpSpPr/>
          <p:nvPr/>
        </p:nvGrpSpPr>
        <p:grpSpPr>
          <a:xfrm>
            <a:off x="8236410" y="2009870"/>
            <a:ext cx="1088118" cy="936104"/>
            <a:chOff x="2491089" y="2931885"/>
            <a:chExt cx="2016224" cy="1734550"/>
          </a:xfrm>
        </p:grpSpPr>
        <p:sp>
          <p:nvSpPr>
            <p:cNvPr id="125" name="Suorakulmio: Pyöristetyt kulmat 124">
              <a:extLst>
                <a:ext uri="{FF2B5EF4-FFF2-40B4-BE49-F238E27FC236}">
                  <a16:creationId xmlns:a16="http://schemas.microsoft.com/office/drawing/2014/main" id="{5C76FF08-B72F-418F-950D-C593DC27EEA2}"/>
                </a:ext>
              </a:extLst>
            </p:cNvPr>
            <p:cNvSpPr/>
            <p:nvPr/>
          </p:nvSpPr>
          <p:spPr>
            <a:xfrm>
              <a:off x="2491089" y="2931885"/>
              <a:ext cx="2016224" cy="17345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126" name="Suorakulmio 125">
              <a:extLst>
                <a:ext uri="{FF2B5EF4-FFF2-40B4-BE49-F238E27FC236}">
                  <a16:creationId xmlns:a16="http://schemas.microsoft.com/office/drawing/2014/main" id="{066E7321-28C2-4514-ABAA-9CB847FADEB1}"/>
                </a:ext>
              </a:extLst>
            </p:cNvPr>
            <p:cNvSpPr/>
            <p:nvPr/>
          </p:nvSpPr>
          <p:spPr>
            <a:xfrm>
              <a:off x="2707113" y="3209930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127" name="Suorakulmio 126">
              <a:extLst>
                <a:ext uri="{FF2B5EF4-FFF2-40B4-BE49-F238E27FC236}">
                  <a16:creationId xmlns:a16="http://schemas.microsoft.com/office/drawing/2014/main" id="{8B71CF7C-DEB3-4EC1-BC44-05C3C46734F7}"/>
                </a:ext>
              </a:extLst>
            </p:cNvPr>
            <p:cNvSpPr/>
            <p:nvPr/>
          </p:nvSpPr>
          <p:spPr>
            <a:xfrm>
              <a:off x="3139161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128" name="Suorakulmio 127">
              <a:extLst>
                <a:ext uri="{FF2B5EF4-FFF2-40B4-BE49-F238E27FC236}">
                  <a16:creationId xmlns:a16="http://schemas.microsoft.com/office/drawing/2014/main" id="{6444722A-72BC-423A-881E-1D6479829DD8}"/>
                </a:ext>
              </a:extLst>
            </p:cNvPr>
            <p:cNvSpPr/>
            <p:nvPr/>
          </p:nvSpPr>
          <p:spPr>
            <a:xfrm>
              <a:off x="3580489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129" name="Suorakulmio 128">
              <a:extLst>
                <a:ext uri="{FF2B5EF4-FFF2-40B4-BE49-F238E27FC236}">
                  <a16:creationId xmlns:a16="http://schemas.microsoft.com/office/drawing/2014/main" id="{A879D303-343E-44AA-A60D-F0CC8720ABB2}"/>
                </a:ext>
              </a:extLst>
            </p:cNvPr>
            <p:cNvSpPr/>
            <p:nvPr/>
          </p:nvSpPr>
          <p:spPr>
            <a:xfrm>
              <a:off x="4012537" y="3221299"/>
              <a:ext cx="278752" cy="12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900"/>
            </a:p>
          </p:txBody>
        </p:sp>
        <p:sp>
          <p:nvSpPr>
            <p:cNvPr id="130" name="Ellipsi 129">
              <a:extLst>
                <a:ext uri="{FF2B5EF4-FFF2-40B4-BE49-F238E27FC236}">
                  <a16:creationId xmlns:a16="http://schemas.microsoft.com/office/drawing/2014/main" id="{44B88F1A-B739-4C2D-8F8C-6F2880B3C0E4}"/>
                </a:ext>
              </a:extLst>
            </p:cNvPr>
            <p:cNvSpPr/>
            <p:nvPr/>
          </p:nvSpPr>
          <p:spPr>
            <a:xfrm>
              <a:off x="2526349" y="3442299"/>
              <a:ext cx="1872208" cy="917346"/>
            </a:xfrm>
            <a:prstGeom prst="ellips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600" dirty="0"/>
                <a:t>Valtion- hallinnon sisäinen yhteistyöryhmä</a:t>
              </a:r>
            </a:p>
          </p:txBody>
        </p:sp>
        <p:sp>
          <p:nvSpPr>
            <p:cNvPr id="131" name="Tekstiruutu 130">
              <a:extLst>
                <a:ext uri="{FF2B5EF4-FFF2-40B4-BE49-F238E27FC236}">
                  <a16:creationId xmlns:a16="http://schemas.microsoft.com/office/drawing/2014/main" id="{5FF6979C-F5C5-4A70-A0CF-A5427EF5393B}"/>
                </a:ext>
              </a:extLst>
            </p:cNvPr>
            <p:cNvSpPr txBox="1"/>
            <p:nvPr/>
          </p:nvSpPr>
          <p:spPr>
            <a:xfrm>
              <a:off x="2491089" y="2938242"/>
              <a:ext cx="2016224" cy="37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700" dirty="0"/>
                <a:t>Valtionhallinto</a:t>
              </a:r>
            </a:p>
          </p:txBody>
        </p:sp>
      </p:grpSp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2F2DAAE0-3704-4E08-8E36-B979D60679C2}"/>
              </a:ext>
            </a:extLst>
          </p:cNvPr>
          <p:cNvGrpSpPr/>
          <p:nvPr/>
        </p:nvGrpSpPr>
        <p:grpSpPr>
          <a:xfrm>
            <a:off x="8336434" y="1369759"/>
            <a:ext cx="825355" cy="570652"/>
            <a:chOff x="6660232" y="1545264"/>
            <a:chExt cx="2016224" cy="1394021"/>
          </a:xfrm>
        </p:grpSpPr>
        <p:sp>
          <p:nvSpPr>
            <p:cNvPr id="133" name="Tasakylkinen kolmio 132">
              <a:extLst>
                <a:ext uri="{FF2B5EF4-FFF2-40B4-BE49-F238E27FC236}">
                  <a16:creationId xmlns:a16="http://schemas.microsoft.com/office/drawing/2014/main" id="{5A7310C8-D4EB-42E0-BCAF-DA7A78A0B9B8}"/>
                </a:ext>
              </a:extLst>
            </p:cNvPr>
            <p:cNvSpPr/>
            <p:nvPr/>
          </p:nvSpPr>
          <p:spPr>
            <a:xfrm>
              <a:off x="8046177" y="1545264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134" name="Tasakylkinen kolmio 133">
              <a:extLst>
                <a:ext uri="{FF2B5EF4-FFF2-40B4-BE49-F238E27FC236}">
                  <a16:creationId xmlns:a16="http://schemas.microsoft.com/office/drawing/2014/main" id="{9C5FD636-2243-468A-8A9D-DE29B2BD5330}"/>
                </a:ext>
              </a:extLst>
            </p:cNvPr>
            <p:cNvSpPr/>
            <p:nvPr/>
          </p:nvSpPr>
          <p:spPr>
            <a:xfrm>
              <a:off x="7777100" y="1883708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135" name="Tasakylkinen kolmio 134">
              <a:extLst>
                <a:ext uri="{FF2B5EF4-FFF2-40B4-BE49-F238E27FC236}">
                  <a16:creationId xmlns:a16="http://schemas.microsoft.com/office/drawing/2014/main" id="{567BC950-4555-4056-9ACB-A78EA0B9A687}"/>
                </a:ext>
              </a:extLst>
            </p:cNvPr>
            <p:cNvSpPr/>
            <p:nvPr/>
          </p:nvSpPr>
          <p:spPr>
            <a:xfrm>
              <a:off x="7506713" y="1761350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136" name="Tasakylkinen kolmio 135">
              <a:extLst>
                <a:ext uri="{FF2B5EF4-FFF2-40B4-BE49-F238E27FC236}">
                  <a16:creationId xmlns:a16="http://schemas.microsoft.com/office/drawing/2014/main" id="{AA08D119-47D0-4B11-80B6-B83F48DDB197}"/>
                </a:ext>
              </a:extLst>
            </p:cNvPr>
            <p:cNvSpPr/>
            <p:nvPr/>
          </p:nvSpPr>
          <p:spPr>
            <a:xfrm>
              <a:off x="7262073" y="1714111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137" name="Tasakylkinen kolmio 136">
              <a:extLst>
                <a:ext uri="{FF2B5EF4-FFF2-40B4-BE49-F238E27FC236}">
                  <a16:creationId xmlns:a16="http://schemas.microsoft.com/office/drawing/2014/main" id="{F4C96737-1EDA-40B5-8812-579C06F10A16}"/>
                </a:ext>
              </a:extLst>
            </p:cNvPr>
            <p:cNvSpPr/>
            <p:nvPr/>
          </p:nvSpPr>
          <p:spPr>
            <a:xfrm>
              <a:off x="6738848" y="1704405"/>
              <a:ext cx="432048" cy="455821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138" name="Tasakylkinen kolmio 137">
              <a:extLst>
                <a:ext uri="{FF2B5EF4-FFF2-40B4-BE49-F238E27FC236}">
                  <a16:creationId xmlns:a16="http://schemas.microsoft.com/office/drawing/2014/main" id="{CB1CDEDC-4BD8-4B42-9842-85356163C0DA}"/>
                </a:ext>
              </a:extLst>
            </p:cNvPr>
            <p:cNvSpPr/>
            <p:nvPr/>
          </p:nvSpPr>
          <p:spPr>
            <a:xfrm>
              <a:off x="6891248" y="1856805"/>
              <a:ext cx="432048" cy="448855"/>
            </a:xfrm>
            <a:prstGeom prst="triangle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100"/>
            </a:p>
          </p:txBody>
        </p:sp>
        <p:sp>
          <p:nvSpPr>
            <p:cNvPr id="139" name="Tekstiruutu 138">
              <a:extLst>
                <a:ext uri="{FF2B5EF4-FFF2-40B4-BE49-F238E27FC236}">
                  <a16:creationId xmlns:a16="http://schemas.microsoft.com/office/drawing/2014/main" id="{7185A386-E473-4CA9-B7B6-C1F9DCDEB135}"/>
                </a:ext>
              </a:extLst>
            </p:cNvPr>
            <p:cNvSpPr txBox="1"/>
            <p:nvPr/>
          </p:nvSpPr>
          <p:spPr>
            <a:xfrm>
              <a:off x="6660232" y="2337802"/>
              <a:ext cx="2016224" cy="601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/>
                <a:t>Kunnat</a:t>
              </a:r>
            </a:p>
          </p:txBody>
        </p:sp>
      </p:grpSp>
      <p:sp>
        <p:nvSpPr>
          <p:cNvPr id="141" name="Tekstiruutu 140">
            <a:extLst>
              <a:ext uri="{FF2B5EF4-FFF2-40B4-BE49-F238E27FC236}">
                <a16:creationId xmlns:a16="http://schemas.microsoft.com/office/drawing/2014/main" id="{A9779230-198E-42BE-9899-9AF1AB0C05C3}"/>
              </a:ext>
            </a:extLst>
          </p:cNvPr>
          <p:cNvSpPr txBox="1"/>
          <p:nvPr/>
        </p:nvSpPr>
        <p:spPr>
          <a:xfrm>
            <a:off x="323528" y="312672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Verkostotyö: kokonaiskuva ja yhteinen suunta</a:t>
            </a:r>
          </a:p>
        </p:txBody>
      </p:sp>
      <p:sp>
        <p:nvSpPr>
          <p:cNvPr id="142" name="Tekstiruutu 141">
            <a:extLst>
              <a:ext uri="{FF2B5EF4-FFF2-40B4-BE49-F238E27FC236}">
                <a16:creationId xmlns:a16="http://schemas.microsoft.com/office/drawing/2014/main" id="{888A41EA-EA89-4A44-898D-DD5F32D51B7A}"/>
              </a:ext>
            </a:extLst>
          </p:cNvPr>
          <p:cNvSpPr txBox="1"/>
          <p:nvPr/>
        </p:nvSpPr>
        <p:spPr>
          <a:xfrm>
            <a:off x="2051720" y="3128471"/>
            <a:ext cx="1502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Päätökset ja toiminta toimivaltaisten viranomaisten toimena</a:t>
            </a:r>
          </a:p>
        </p:txBody>
      </p:sp>
      <p:sp>
        <p:nvSpPr>
          <p:cNvPr id="143" name="Tekstiruutu 142">
            <a:extLst>
              <a:ext uri="{FF2B5EF4-FFF2-40B4-BE49-F238E27FC236}">
                <a16:creationId xmlns:a16="http://schemas.microsoft.com/office/drawing/2014/main" id="{82CDF7C6-7276-441A-B19C-0CE8FA7047C6}"/>
              </a:ext>
            </a:extLst>
          </p:cNvPr>
          <p:cNvSpPr txBox="1"/>
          <p:nvPr/>
        </p:nvSpPr>
        <p:spPr>
          <a:xfrm>
            <a:off x="3491880" y="312672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Verkostotyö: kokonaiskuva ja yhteinen suunta</a:t>
            </a:r>
          </a:p>
        </p:txBody>
      </p:sp>
      <p:sp>
        <p:nvSpPr>
          <p:cNvPr id="144" name="Tekstiruutu 143">
            <a:extLst>
              <a:ext uri="{FF2B5EF4-FFF2-40B4-BE49-F238E27FC236}">
                <a16:creationId xmlns:a16="http://schemas.microsoft.com/office/drawing/2014/main" id="{E3647722-6448-461D-95F2-E222CDE97783}"/>
              </a:ext>
            </a:extLst>
          </p:cNvPr>
          <p:cNvSpPr txBox="1"/>
          <p:nvPr/>
        </p:nvSpPr>
        <p:spPr>
          <a:xfrm>
            <a:off x="5148064" y="3128471"/>
            <a:ext cx="1502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Päätökset ja toiminta toimivaltaisten viranomaisten toimena</a:t>
            </a:r>
          </a:p>
        </p:txBody>
      </p:sp>
      <p:sp>
        <p:nvSpPr>
          <p:cNvPr id="145" name="Tekstiruutu 144">
            <a:extLst>
              <a:ext uri="{FF2B5EF4-FFF2-40B4-BE49-F238E27FC236}">
                <a16:creationId xmlns:a16="http://schemas.microsoft.com/office/drawing/2014/main" id="{24BE6371-172D-4840-BF65-FA5B70338EFA}"/>
              </a:ext>
            </a:extLst>
          </p:cNvPr>
          <p:cNvSpPr txBox="1"/>
          <p:nvPr/>
        </p:nvSpPr>
        <p:spPr>
          <a:xfrm>
            <a:off x="6597927" y="31174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Verkostotyö: kokonaiskuva ja yhteinen suunta</a:t>
            </a:r>
          </a:p>
        </p:txBody>
      </p:sp>
      <p:sp>
        <p:nvSpPr>
          <p:cNvPr id="146" name="Tekstiruutu 145">
            <a:extLst>
              <a:ext uri="{FF2B5EF4-FFF2-40B4-BE49-F238E27FC236}">
                <a16:creationId xmlns:a16="http://schemas.microsoft.com/office/drawing/2014/main" id="{32D65FB5-B9BF-44BE-9B29-BD8538A8B809}"/>
              </a:ext>
            </a:extLst>
          </p:cNvPr>
          <p:cNvSpPr txBox="1"/>
          <p:nvPr/>
        </p:nvSpPr>
        <p:spPr>
          <a:xfrm>
            <a:off x="8182103" y="3119178"/>
            <a:ext cx="1502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Jne</a:t>
            </a:r>
            <a:endParaRPr lang="fi-FI" sz="1200" dirty="0"/>
          </a:p>
        </p:txBody>
      </p:sp>
      <p:sp>
        <p:nvSpPr>
          <p:cNvPr id="147" name="Nuoli: Oikea 146">
            <a:extLst>
              <a:ext uri="{FF2B5EF4-FFF2-40B4-BE49-F238E27FC236}">
                <a16:creationId xmlns:a16="http://schemas.microsoft.com/office/drawing/2014/main" id="{B25F53B2-CBCE-46E6-9EA9-596573217B1A}"/>
              </a:ext>
            </a:extLst>
          </p:cNvPr>
          <p:cNvSpPr/>
          <p:nvPr/>
        </p:nvSpPr>
        <p:spPr>
          <a:xfrm>
            <a:off x="1691680" y="3159089"/>
            <a:ext cx="379446" cy="327680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8" name="Nuoli: Oikea 147">
            <a:extLst>
              <a:ext uri="{FF2B5EF4-FFF2-40B4-BE49-F238E27FC236}">
                <a16:creationId xmlns:a16="http://schemas.microsoft.com/office/drawing/2014/main" id="{582B7262-D78F-40FF-A758-E7B644DE9D1F}"/>
              </a:ext>
            </a:extLst>
          </p:cNvPr>
          <p:cNvSpPr/>
          <p:nvPr/>
        </p:nvSpPr>
        <p:spPr>
          <a:xfrm>
            <a:off x="3131840" y="3159089"/>
            <a:ext cx="379446" cy="327680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9" name="Nuoli: Oikea 148">
            <a:extLst>
              <a:ext uri="{FF2B5EF4-FFF2-40B4-BE49-F238E27FC236}">
                <a16:creationId xmlns:a16="http://schemas.microsoft.com/office/drawing/2014/main" id="{D9914E93-3F81-4A9E-80F2-F10E7D317AC6}"/>
              </a:ext>
            </a:extLst>
          </p:cNvPr>
          <p:cNvSpPr/>
          <p:nvPr/>
        </p:nvSpPr>
        <p:spPr>
          <a:xfrm>
            <a:off x="4788024" y="3159089"/>
            <a:ext cx="379446" cy="327680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0" name="Nuoli: Oikea 149">
            <a:extLst>
              <a:ext uri="{FF2B5EF4-FFF2-40B4-BE49-F238E27FC236}">
                <a16:creationId xmlns:a16="http://schemas.microsoft.com/office/drawing/2014/main" id="{4A290AEA-A58A-4389-9858-122B961D48D2}"/>
              </a:ext>
            </a:extLst>
          </p:cNvPr>
          <p:cNvSpPr/>
          <p:nvPr/>
        </p:nvSpPr>
        <p:spPr>
          <a:xfrm>
            <a:off x="6228184" y="3159089"/>
            <a:ext cx="379446" cy="327680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1" name="Nuoli: Oikea 150">
            <a:extLst>
              <a:ext uri="{FF2B5EF4-FFF2-40B4-BE49-F238E27FC236}">
                <a16:creationId xmlns:a16="http://schemas.microsoft.com/office/drawing/2014/main" id="{0583370C-5413-4AB9-BAC4-72DB8D8C91C3}"/>
              </a:ext>
            </a:extLst>
          </p:cNvPr>
          <p:cNvSpPr/>
          <p:nvPr/>
        </p:nvSpPr>
        <p:spPr>
          <a:xfrm>
            <a:off x="7864962" y="3159089"/>
            <a:ext cx="379446" cy="327680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31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8A8AC-20D4-4C75-8302-ECA2968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108858"/>
            <a:ext cx="8244472" cy="889873"/>
          </a:xfrm>
        </p:spPr>
        <p:txBody>
          <a:bodyPr>
            <a:noAutofit/>
          </a:bodyPr>
          <a:lstStyle/>
          <a:p>
            <a:r>
              <a:rPr lang="fi-FI" sz="2400" dirty="0"/>
              <a:t>Pöytä 6. Miten yhteistyörakenteiden ja toimintatapojen kehittäminen etenee v. 2020?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8186080-EE24-4709-BF6B-DE290883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toimeenpano etenee? Mitkä askeleet ensimmäisiä, mitä sitten?</a:t>
            </a:r>
          </a:p>
          <a:p>
            <a:r>
              <a:rPr lang="fi-FI" dirty="0"/>
              <a:t>Konkretiaa: kevään 2020 kokousajat ja alustavat aiheet kokouksille?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EF626-0314-4EFC-A125-C84CFFD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546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563638"/>
            <a:ext cx="7200800" cy="1224136"/>
          </a:xfrm>
        </p:spPr>
        <p:txBody>
          <a:bodyPr/>
          <a:lstStyle/>
          <a:p>
            <a:r>
              <a:rPr lang="fi-FI" sz="2800" dirty="0"/>
              <a:t>Informaatio-ohjauksen tilannekatsaus (P4 B-ryhmä) 					     </a:t>
            </a:r>
            <a:r>
              <a:rPr lang="fi-FI" sz="2000" dirty="0"/>
              <a:t>(klo 11.00-11.30)</a:t>
            </a:r>
            <a:br>
              <a:rPr lang="fi-FI" sz="1600" dirty="0"/>
            </a:br>
            <a:r>
              <a:rPr lang="fi-FI" sz="1600" dirty="0"/>
              <a:t>Tommi Oikarinen alustaa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8985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80867"/>
            <a:ext cx="8388488" cy="518675"/>
          </a:xfrm>
        </p:spPr>
        <p:txBody>
          <a:bodyPr>
            <a:noAutofit/>
          </a:bodyPr>
          <a:lstStyle/>
          <a:p>
            <a:r>
              <a:rPr lang="fi-FI" sz="2400" dirty="0"/>
              <a:t>Julkisen hallinnon tiedonhallinnan yhteistyön ja informaatio-ohjauksen valmisteluryhmän (VM037:00/2019) tehtävät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95936" y="787472"/>
            <a:ext cx="5186304" cy="35844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 b="1" dirty="0"/>
              <a:t>Informaatio-ohjaus</a:t>
            </a:r>
          </a:p>
          <a:p>
            <a:pPr lvl="0">
              <a:spcAft>
                <a:spcPts val="300"/>
              </a:spcAft>
            </a:pPr>
            <a:r>
              <a:rPr lang="fi-FI" sz="1300" b="1" dirty="0"/>
              <a:t>Analysoida olemassa olevat tiedonhallinnan, tietohallinnon ja tietoturvallisuuden ohjausinformaatiota tuottavat järjestelyt </a:t>
            </a:r>
            <a:r>
              <a:rPr lang="fi-FI" sz="1300" dirty="0"/>
              <a:t>ja tehtävät sekä näiden väliset suhteet</a:t>
            </a:r>
          </a:p>
          <a:p>
            <a:pPr lvl="0">
              <a:spcAft>
                <a:spcPts val="300"/>
              </a:spcAft>
            </a:pPr>
            <a:r>
              <a:rPr lang="fi-FI" sz="1300" dirty="0"/>
              <a:t>Valmistella ohjausinformaation jäsennys (linjaukset, periaatteet, suositukset tms.)</a:t>
            </a:r>
          </a:p>
          <a:p>
            <a:pPr lvl="0">
              <a:spcAft>
                <a:spcPts val="300"/>
              </a:spcAft>
            </a:pPr>
            <a:r>
              <a:rPr lang="fi-FI" sz="1300" dirty="0"/>
              <a:t>Laatia ehdotus tiedonhallinnan ohjauksessa tarvittavan informaation tuotantoprosessista ja hallintarakenteesta (tiedonhallintalautakunta, linjaukset ym.)</a:t>
            </a:r>
          </a:p>
          <a:p>
            <a:pPr lvl="0">
              <a:spcAft>
                <a:spcPts val="300"/>
              </a:spcAft>
            </a:pPr>
            <a:r>
              <a:rPr lang="fi-FI" sz="1300" dirty="0"/>
              <a:t>Valmistella suunnitelma ehdotetun tuotantoprosessin ja hallintarakenteen käyttöönotosta</a:t>
            </a:r>
          </a:p>
          <a:p>
            <a:pPr lvl="0">
              <a:spcAft>
                <a:spcPts val="300"/>
              </a:spcAft>
            </a:pPr>
            <a:r>
              <a:rPr lang="fi-FI" sz="1300" dirty="0"/>
              <a:t>Laatia kesällä 2019 annettavan hallitusohjelman pohjalta ehdotus seuraavan neljän vuoden aikana toteuttavan informaation painopistealueista</a:t>
            </a:r>
          </a:p>
          <a:p>
            <a:pPr lvl="0">
              <a:spcAft>
                <a:spcPts val="300"/>
              </a:spcAft>
            </a:pPr>
            <a:r>
              <a:rPr lang="fi-FI" sz="1300" dirty="0"/>
              <a:t>Käsitellä valmisteilla olevat JHS-suositusten hankesuunnitelmat ja suositusluonnokset</a:t>
            </a:r>
          </a:p>
          <a:p>
            <a:pPr marL="0" indent="0">
              <a:buNone/>
            </a:pPr>
            <a:r>
              <a:rPr lang="fi-FI" sz="1200" b="1" dirty="0">
                <a:solidFill>
                  <a:srgbClr val="FF0000"/>
                </a:solidFill>
              </a:rPr>
              <a:t>Työtä pyritään jatkamaan ensi vuoden puolella (tällä hetkellä valmisteluresursseja on jouduttu suuntaamaan toisaalle)</a:t>
            </a:r>
          </a:p>
          <a:p>
            <a:pPr lvl="0"/>
            <a:endParaRPr lang="fi-FI" sz="13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43</a:t>
            </a:fld>
            <a:endParaRPr lang="fi-FI"/>
          </a:p>
        </p:txBody>
      </p:sp>
      <p:cxnSp>
        <p:nvCxnSpPr>
          <p:cNvPr id="7" name="Suora nuoliyhdysviiva 6"/>
          <p:cNvCxnSpPr>
            <a:stCxn id="11" idx="6"/>
            <a:endCxn id="8" idx="0"/>
          </p:cNvCxnSpPr>
          <p:nvPr/>
        </p:nvCxnSpPr>
        <p:spPr>
          <a:xfrm>
            <a:off x="1181991" y="1383575"/>
            <a:ext cx="0" cy="3168439"/>
          </a:xfrm>
          <a:prstGeom prst="straightConnector1">
            <a:avLst/>
          </a:prstGeom>
          <a:ln w="3492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/>
          <p:cNvSpPr/>
          <p:nvPr/>
        </p:nvSpPr>
        <p:spPr>
          <a:xfrm>
            <a:off x="983991" y="4552014"/>
            <a:ext cx="396000" cy="39600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ym typeface="Wingdings" panose="05000000000000000000" pitchFamily="2" charset="2"/>
              </a:rPr>
              <a:t>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1019991" y="1599678"/>
            <a:ext cx="324000" cy="324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39248" y="2510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1/2020</a:t>
            </a:r>
          </a:p>
        </p:txBody>
      </p:sp>
      <p:sp>
        <p:nvSpPr>
          <p:cNvPr id="11" name="Ellipsi 10"/>
          <p:cNvSpPr/>
          <p:nvPr/>
        </p:nvSpPr>
        <p:spPr>
          <a:xfrm rot="5400000">
            <a:off x="983991" y="987575"/>
            <a:ext cx="396000" cy="39600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ym typeface="Wingdings" panose="05000000000000000000" pitchFamily="2" charset="2"/>
              </a:rPr>
              <a:t>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1019991" y="4011910"/>
            <a:ext cx="324000" cy="32400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>
                <a:latin typeface="Arial Narrow" panose="020B0606020202030204" pitchFamily="34" charset="0"/>
              </a:rPr>
              <a:t>05</a:t>
            </a:r>
          </a:p>
        </p:txBody>
      </p:sp>
      <p:sp>
        <p:nvSpPr>
          <p:cNvPr id="13" name="Ellipsi 12"/>
          <p:cNvSpPr/>
          <p:nvPr/>
        </p:nvSpPr>
        <p:spPr>
          <a:xfrm>
            <a:off x="1019991" y="2202736"/>
            <a:ext cx="324000" cy="324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14" name="Ellipsi 13"/>
          <p:cNvSpPr/>
          <p:nvPr/>
        </p:nvSpPr>
        <p:spPr>
          <a:xfrm>
            <a:off x="1019991" y="2805794"/>
            <a:ext cx="324000" cy="3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>
                <a:latin typeface="Arial Narrow" panose="020B0606020202030204" pitchFamily="34" charset="0"/>
              </a:rPr>
              <a:t>03</a:t>
            </a:r>
          </a:p>
        </p:txBody>
      </p:sp>
      <p:sp>
        <p:nvSpPr>
          <p:cNvPr id="15" name="Ellipsi 14"/>
          <p:cNvSpPr/>
          <p:nvPr/>
        </p:nvSpPr>
        <p:spPr>
          <a:xfrm>
            <a:off x="1019991" y="3408852"/>
            <a:ext cx="324000" cy="3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>
                <a:latin typeface="Arial Narrow" panose="020B0606020202030204" pitchFamily="34" charset="0"/>
              </a:rPr>
              <a:t>04</a:t>
            </a:r>
          </a:p>
        </p:txBody>
      </p:sp>
      <p:cxnSp>
        <p:nvCxnSpPr>
          <p:cNvPr id="16" name="Suora yhdysviiva 15"/>
          <p:cNvCxnSpPr/>
          <p:nvPr/>
        </p:nvCxnSpPr>
        <p:spPr>
          <a:xfrm flipV="1">
            <a:off x="1019983" y="2643758"/>
            <a:ext cx="5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/>
          <p:cNvSpPr txBox="1"/>
          <p:nvPr/>
        </p:nvSpPr>
        <p:spPr>
          <a:xfrm>
            <a:off x="1524039" y="915566"/>
            <a:ext cx="1838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Työryhmän käynnistys</a:t>
            </a:r>
          </a:p>
          <a:p>
            <a:r>
              <a:rPr lang="fi-FI" sz="1000" dirty="0"/>
              <a:t>Tavoitteet ja työsuunnitelma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524039" y="1564799"/>
            <a:ext cx="23278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Nykytilan analysointi</a:t>
            </a:r>
          </a:p>
          <a:p>
            <a:r>
              <a:rPr lang="fi-FI" sz="1000" dirty="0"/>
              <a:t>Olemassa olevat suositusjärjestelmät 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524039" y="2139702"/>
            <a:ext cx="20681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Informaation painopisteet</a:t>
            </a:r>
          </a:p>
          <a:p>
            <a:r>
              <a:rPr lang="fi-FI" sz="1000" dirty="0"/>
              <a:t>Suositusten käyttötarkoitus 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524039" y="2788935"/>
            <a:ext cx="1871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Tuotantoprosessit</a:t>
            </a:r>
          </a:p>
          <a:p>
            <a:r>
              <a:rPr lang="fi-FI" sz="1000" dirty="0"/>
              <a:t>Vaihtoehtoiset valmistelutavat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1524039" y="3364999"/>
            <a:ext cx="1898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Tuotannon organisointi</a:t>
            </a:r>
          </a:p>
          <a:p>
            <a:r>
              <a:rPr lang="fi-FI" sz="1000" dirty="0"/>
              <a:t>Tehtävät, roolit ja välineet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1524039" y="3941063"/>
            <a:ext cx="1895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Prosessin käyttöönotto</a:t>
            </a:r>
          </a:p>
          <a:p>
            <a:r>
              <a:rPr lang="fi-FI" sz="1000" dirty="0"/>
              <a:t>Resursointi ja asettaminen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1524039" y="4515966"/>
            <a:ext cx="1950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Työryhmän päättäminen</a:t>
            </a:r>
          </a:p>
          <a:p>
            <a:r>
              <a:rPr lang="fi-FI" sz="1000" dirty="0"/>
              <a:t>Toteutuksen arviointi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39248" y="43109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6/2020</a:t>
            </a:r>
          </a:p>
        </p:txBody>
      </p:sp>
      <p:cxnSp>
        <p:nvCxnSpPr>
          <p:cNvPr id="25" name="Suora yhdysviiva 24"/>
          <p:cNvCxnSpPr/>
          <p:nvPr/>
        </p:nvCxnSpPr>
        <p:spPr>
          <a:xfrm flipV="1">
            <a:off x="1019983" y="4443958"/>
            <a:ext cx="5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/>
          <p:cNvSpPr txBox="1"/>
          <p:nvPr/>
        </p:nvSpPr>
        <p:spPr>
          <a:xfrm>
            <a:off x="443919" y="135864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/>
              <a:t>6/2019</a:t>
            </a:r>
          </a:p>
        </p:txBody>
      </p:sp>
    </p:spTree>
    <p:extLst>
      <p:ext uri="{BB962C8B-B14F-4D97-AF65-F5344CB8AC3E}">
        <p14:creationId xmlns:p14="http://schemas.microsoft.com/office/powerpoint/2010/main" val="627144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181382"/>
            <a:ext cx="8476392" cy="590168"/>
          </a:xfrm>
        </p:spPr>
        <p:txBody>
          <a:bodyPr>
            <a:normAutofit fontScale="90000"/>
          </a:bodyPr>
          <a:lstStyle/>
          <a:p>
            <a:r>
              <a:rPr lang="fi-FI" dirty="0"/>
              <a:t>Ehdotus tiedonhallinnan ohjauksessa tarvittavan informaation hallinnasta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44</a:t>
            </a:fld>
            <a:endParaRPr lang="fi-FI"/>
          </a:p>
        </p:txBody>
      </p:sp>
      <p:sp>
        <p:nvSpPr>
          <p:cNvPr id="39" name="Nuoli oikealle 38"/>
          <p:cNvSpPr/>
          <p:nvPr/>
        </p:nvSpPr>
        <p:spPr>
          <a:xfrm rot="10800000">
            <a:off x="7479136" y="2263973"/>
            <a:ext cx="261216" cy="379785"/>
          </a:xfrm>
          <a:prstGeom prst="rightArrow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2" name="Tekstiruutu 41"/>
          <p:cNvSpPr txBox="1"/>
          <p:nvPr/>
        </p:nvSpPr>
        <p:spPr>
          <a:xfrm>
            <a:off x="7738788" y="2283718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Asiakkaat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467544" y="2255709"/>
            <a:ext cx="81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Tarpeet</a:t>
            </a:r>
          </a:p>
        </p:txBody>
      </p:sp>
      <p:cxnSp>
        <p:nvCxnSpPr>
          <p:cNvPr id="6" name="Suora yhdysviiva 5"/>
          <p:cNvCxnSpPr/>
          <p:nvPr/>
        </p:nvCxnSpPr>
        <p:spPr>
          <a:xfrm flipH="1">
            <a:off x="1281446" y="2427646"/>
            <a:ext cx="291470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Ryhmä 4"/>
          <p:cNvGrpSpPr/>
          <p:nvPr/>
        </p:nvGrpSpPr>
        <p:grpSpPr>
          <a:xfrm>
            <a:off x="3491683" y="825862"/>
            <a:ext cx="3887584" cy="2754000"/>
            <a:chOff x="4266416" y="1185902"/>
            <a:chExt cx="3887584" cy="2754000"/>
          </a:xfrm>
        </p:grpSpPr>
        <p:sp>
          <p:nvSpPr>
            <p:cNvPr id="55" name="Suorakulmio 54"/>
            <p:cNvSpPr/>
            <p:nvPr/>
          </p:nvSpPr>
          <p:spPr>
            <a:xfrm>
              <a:off x="4266416" y="1648491"/>
              <a:ext cx="792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Tavoitteet</a:t>
              </a:r>
            </a:p>
          </p:txBody>
        </p:sp>
        <p:sp>
          <p:nvSpPr>
            <p:cNvPr id="56" name="Suorakulmio 55"/>
            <p:cNvSpPr/>
            <p:nvPr/>
          </p:nvSpPr>
          <p:spPr>
            <a:xfrm>
              <a:off x="4266416" y="2103902"/>
              <a:ext cx="792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Toimenpiteet</a:t>
              </a:r>
            </a:p>
          </p:txBody>
        </p:sp>
        <p:sp>
          <p:nvSpPr>
            <p:cNvPr id="57" name="Suorakulmio 56"/>
            <p:cNvSpPr/>
            <p:nvPr/>
          </p:nvSpPr>
          <p:spPr>
            <a:xfrm>
              <a:off x="4266416" y="3039902"/>
              <a:ext cx="792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Kehittäminen</a:t>
              </a:r>
            </a:p>
          </p:txBody>
        </p:sp>
        <p:sp>
          <p:nvSpPr>
            <p:cNvPr id="58" name="Suorakulmio 57"/>
            <p:cNvSpPr/>
            <p:nvPr/>
          </p:nvSpPr>
          <p:spPr>
            <a:xfrm>
              <a:off x="4266416" y="3507902"/>
              <a:ext cx="792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Palvelutuotanto</a:t>
              </a:r>
            </a:p>
          </p:txBody>
        </p:sp>
        <p:sp>
          <p:nvSpPr>
            <p:cNvPr id="59" name="Suorakulmio 58"/>
            <p:cNvSpPr/>
            <p:nvPr/>
          </p:nvSpPr>
          <p:spPr>
            <a:xfrm>
              <a:off x="5094416" y="1185902"/>
              <a:ext cx="1008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Linjaus</a:t>
              </a:r>
            </a:p>
          </p:txBody>
        </p:sp>
        <p:sp>
          <p:nvSpPr>
            <p:cNvPr id="60" name="Suorakulmio 59"/>
            <p:cNvSpPr/>
            <p:nvPr/>
          </p:nvSpPr>
          <p:spPr>
            <a:xfrm>
              <a:off x="6120000" y="1185902"/>
              <a:ext cx="1008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Hyvä käytäntö</a:t>
              </a:r>
            </a:p>
          </p:txBody>
        </p:sp>
        <p:sp>
          <p:nvSpPr>
            <p:cNvPr id="61" name="Suorakulmio 60"/>
            <p:cNvSpPr/>
            <p:nvPr/>
          </p:nvSpPr>
          <p:spPr>
            <a:xfrm>
              <a:off x="7146000" y="1185902"/>
              <a:ext cx="1008000" cy="432000"/>
            </a:xfrm>
            <a:prstGeom prst="rect">
              <a:avLst/>
            </a:prstGeom>
            <a:solidFill>
              <a:srgbClr val="304F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latin typeface="Arial Narrow" panose="020B0606020202030204" pitchFamily="34" charset="0"/>
                </a:rPr>
                <a:t>Eritelmä</a:t>
              </a:r>
            </a:p>
          </p:txBody>
        </p:sp>
        <p:sp>
          <p:nvSpPr>
            <p:cNvPr id="63" name="Suorakulmio 62"/>
            <p:cNvSpPr/>
            <p:nvPr/>
          </p:nvSpPr>
          <p:spPr>
            <a:xfrm>
              <a:off x="5094416" y="1648491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Suorakulmio 63"/>
            <p:cNvSpPr/>
            <p:nvPr/>
          </p:nvSpPr>
          <p:spPr>
            <a:xfrm>
              <a:off x="6120000" y="1648491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65" name="Suorakulmio 64"/>
            <p:cNvSpPr/>
            <p:nvPr/>
          </p:nvSpPr>
          <p:spPr>
            <a:xfrm>
              <a:off x="7146000" y="1648491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66" name="Suorakulmio 65"/>
            <p:cNvSpPr/>
            <p:nvPr/>
          </p:nvSpPr>
          <p:spPr>
            <a:xfrm>
              <a:off x="5094416" y="2103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67" name="Suorakulmio 66"/>
            <p:cNvSpPr/>
            <p:nvPr/>
          </p:nvSpPr>
          <p:spPr>
            <a:xfrm>
              <a:off x="6120000" y="2103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68" name="Suorakulmio 67"/>
            <p:cNvSpPr/>
            <p:nvPr/>
          </p:nvSpPr>
          <p:spPr>
            <a:xfrm>
              <a:off x="7146000" y="2103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69" name="Suorakulmio 68"/>
            <p:cNvSpPr/>
            <p:nvPr/>
          </p:nvSpPr>
          <p:spPr>
            <a:xfrm>
              <a:off x="5094416" y="3039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Suorakulmio 69"/>
            <p:cNvSpPr/>
            <p:nvPr/>
          </p:nvSpPr>
          <p:spPr>
            <a:xfrm>
              <a:off x="6120000" y="3039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71" name="Suorakulmio 70"/>
            <p:cNvSpPr/>
            <p:nvPr/>
          </p:nvSpPr>
          <p:spPr>
            <a:xfrm>
              <a:off x="7146000" y="3039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72" name="Suorakulmio 71"/>
            <p:cNvSpPr/>
            <p:nvPr/>
          </p:nvSpPr>
          <p:spPr>
            <a:xfrm>
              <a:off x="5094416" y="3507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73" name="Suorakulmio 72"/>
            <p:cNvSpPr/>
            <p:nvPr/>
          </p:nvSpPr>
          <p:spPr>
            <a:xfrm>
              <a:off x="6120000" y="3507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74" name="Suorakulmio 73"/>
            <p:cNvSpPr/>
            <p:nvPr/>
          </p:nvSpPr>
          <p:spPr>
            <a:xfrm>
              <a:off x="7146000" y="3507902"/>
              <a:ext cx="1008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Suorakulmio 47"/>
            <p:cNvSpPr/>
            <p:nvPr/>
          </p:nvSpPr>
          <p:spPr>
            <a:xfrm>
              <a:off x="4266416" y="2571902"/>
              <a:ext cx="792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8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Tiedonhallinta</a:t>
              </a:r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5094416" y="2571902"/>
              <a:ext cx="1008000" cy="432000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Suorakulmio 50"/>
            <p:cNvSpPr/>
            <p:nvPr/>
          </p:nvSpPr>
          <p:spPr>
            <a:xfrm>
              <a:off x="6120000" y="2571902"/>
              <a:ext cx="1008000" cy="432000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52" name="Suorakulmio 51"/>
            <p:cNvSpPr/>
            <p:nvPr/>
          </p:nvSpPr>
          <p:spPr>
            <a:xfrm>
              <a:off x="7146000" y="2571902"/>
              <a:ext cx="1008000" cy="432000"/>
            </a:xfrm>
            <a:prstGeom prst="rect">
              <a:avLst/>
            </a:prstGeom>
            <a:solidFill>
              <a:srgbClr val="FFE6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8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61" y="1203598"/>
            <a:ext cx="832247" cy="82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95" y="1995598"/>
            <a:ext cx="823778" cy="828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62" y="2823782"/>
            <a:ext cx="832244" cy="82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900" y="1923590"/>
            <a:ext cx="936000" cy="936000"/>
          </a:xfrm>
          <a:prstGeom prst="rect">
            <a:avLst/>
          </a:prstGeom>
          <a:ln w="28575">
            <a:tailEnd type="none" w="lg" len="lg"/>
          </a:ln>
        </p:spPr>
      </p:pic>
      <p:cxnSp>
        <p:nvCxnSpPr>
          <p:cNvPr id="79" name="Suora yhdysviiva 78"/>
          <p:cNvCxnSpPr/>
          <p:nvPr/>
        </p:nvCxnSpPr>
        <p:spPr>
          <a:xfrm flipH="1">
            <a:off x="2195059" y="2409597"/>
            <a:ext cx="360000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/>
          <p:cNvCxnSpPr/>
          <p:nvPr/>
        </p:nvCxnSpPr>
        <p:spPr>
          <a:xfrm flipH="1">
            <a:off x="2203715" y="1833590"/>
            <a:ext cx="440104" cy="360336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/>
          <p:cNvCxnSpPr/>
          <p:nvPr/>
        </p:nvCxnSpPr>
        <p:spPr>
          <a:xfrm flipH="1" flipV="1">
            <a:off x="2195059" y="2553670"/>
            <a:ext cx="476375" cy="441044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i 23"/>
          <p:cNvSpPr/>
          <p:nvPr/>
        </p:nvSpPr>
        <p:spPr>
          <a:xfrm>
            <a:off x="5489475" y="224788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83" name="Ellipsi 82"/>
          <p:cNvSpPr/>
          <p:nvPr/>
        </p:nvSpPr>
        <p:spPr>
          <a:xfrm>
            <a:off x="5993531" y="246375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cxnSp>
        <p:nvCxnSpPr>
          <p:cNvPr id="85" name="Kulmayhdysviiva 84"/>
          <p:cNvCxnSpPr>
            <a:stCxn id="24" idx="4"/>
            <a:endCxn id="83" idx="2"/>
          </p:cNvCxnSpPr>
          <p:nvPr/>
        </p:nvCxnSpPr>
        <p:spPr>
          <a:xfrm rot="16200000" flipH="1">
            <a:off x="5723567" y="2283794"/>
            <a:ext cx="125872" cy="414056"/>
          </a:xfrm>
          <a:prstGeom prst="bentConnector2">
            <a:avLst/>
          </a:prstGeom>
          <a:ln w="28575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i 87"/>
          <p:cNvSpPr/>
          <p:nvPr/>
        </p:nvSpPr>
        <p:spPr>
          <a:xfrm>
            <a:off x="4589355" y="2247734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cxnSp>
        <p:nvCxnSpPr>
          <p:cNvPr id="91" name="Kulmayhdysviiva 90"/>
          <p:cNvCxnSpPr>
            <a:stCxn id="9" idx="3"/>
            <a:endCxn id="88" idx="2"/>
          </p:cNvCxnSpPr>
          <p:nvPr/>
        </p:nvCxnSpPr>
        <p:spPr>
          <a:xfrm flipV="1">
            <a:off x="3296873" y="2337734"/>
            <a:ext cx="1292482" cy="71864"/>
          </a:xfrm>
          <a:prstGeom prst="bentConnector3">
            <a:avLst>
              <a:gd name="adj1" fmla="val 10606"/>
            </a:avLst>
          </a:prstGeom>
          <a:ln w="28575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i 94"/>
          <p:cNvSpPr/>
          <p:nvPr/>
        </p:nvSpPr>
        <p:spPr>
          <a:xfrm>
            <a:off x="5489475" y="2787774"/>
            <a:ext cx="180000" cy="1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62" name="Ellipsi 61"/>
          <p:cNvSpPr/>
          <p:nvPr/>
        </p:nvSpPr>
        <p:spPr>
          <a:xfrm>
            <a:off x="7073651" y="2787774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75" name="Ellipsi 74"/>
          <p:cNvSpPr/>
          <p:nvPr/>
        </p:nvSpPr>
        <p:spPr>
          <a:xfrm>
            <a:off x="4589355" y="1347614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76" name="Ellipsi 75"/>
          <p:cNvSpPr/>
          <p:nvPr/>
        </p:nvSpPr>
        <p:spPr>
          <a:xfrm>
            <a:off x="5057427" y="1815686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77" name="Ellipsi 76"/>
          <p:cNvSpPr/>
          <p:nvPr/>
        </p:nvSpPr>
        <p:spPr>
          <a:xfrm>
            <a:off x="5993531" y="1815686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78" name="Ellipsi 77"/>
          <p:cNvSpPr/>
          <p:nvPr/>
        </p:nvSpPr>
        <p:spPr>
          <a:xfrm>
            <a:off x="5057427" y="3255846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cxnSp>
        <p:nvCxnSpPr>
          <p:cNvPr id="82" name="Kulmayhdysviiva 81"/>
          <p:cNvCxnSpPr>
            <a:stCxn id="8" idx="3"/>
            <a:endCxn id="75" idx="2"/>
          </p:cNvCxnSpPr>
          <p:nvPr/>
        </p:nvCxnSpPr>
        <p:spPr>
          <a:xfrm flipV="1">
            <a:off x="3301108" y="1437614"/>
            <a:ext cx="1288247" cy="179984"/>
          </a:xfrm>
          <a:prstGeom prst="bentConnector3">
            <a:avLst>
              <a:gd name="adj1" fmla="val 7251"/>
            </a:avLst>
          </a:prstGeom>
          <a:ln w="28575">
            <a:solidFill>
              <a:srgbClr val="0099C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ulmayhdysviiva 85"/>
          <p:cNvCxnSpPr>
            <a:stCxn id="75" idx="6"/>
            <a:endCxn id="77" idx="0"/>
          </p:cNvCxnSpPr>
          <p:nvPr/>
        </p:nvCxnSpPr>
        <p:spPr>
          <a:xfrm>
            <a:off x="4769355" y="1437614"/>
            <a:ext cx="1314176" cy="378072"/>
          </a:xfrm>
          <a:prstGeom prst="bentConnector2">
            <a:avLst/>
          </a:prstGeom>
          <a:ln w="28575">
            <a:solidFill>
              <a:srgbClr val="0099C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ulmayhdysviiva 86"/>
          <p:cNvCxnSpPr>
            <a:stCxn id="75" idx="4"/>
            <a:endCxn id="76" idx="2"/>
          </p:cNvCxnSpPr>
          <p:nvPr/>
        </p:nvCxnSpPr>
        <p:spPr>
          <a:xfrm rot="16200000" flipH="1">
            <a:off x="4679355" y="1527614"/>
            <a:ext cx="378072" cy="378072"/>
          </a:xfrm>
          <a:prstGeom prst="bentConnector2">
            <a:avLst/>
          </a:prstGeom>
          <a:ln w="28575">
            <a:solidFill>
              <a:srgbClr val="0099C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>
            <a:stCxn id="78" idx="0"/>
            <a:endCxn id="76" idx="4"/>
          </p:cNvCxnSpPr>
          <p:nvPr/>
        </p:nvCxnSpPr>
        <p:spPr>
          <a:xfrm flipV="1">
            <a:off x="5147427" y="1995686"/>
            <a:ext cx="0" cy="1260160"/>
          </a:xfrm>
          <a:prstGeom prst="line">
            <a:avLst/>
          </a:prstGeom>
          <a:ln w="28575">
            <a:solidFill>
              <a:srgbClr val="0099C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Kulmayhdysviiva 88"/>
          <p:cNvCxnSpPr>
            <a:stCxn id="77" idx="4"/>
            <a:endCxn id="62" idx="0"/>
          </p:cNvCxnSpPr>
          <p:nvPr/>
        </p:nvCxnSpPr>
        <p:spPr>
          <a:xfrm rot="16200000" flipH="1">
            <a:off x="6227547" y="1851670"/>
            <a:ext cx="792088" cy="1080120"/>
          </a:xfrm>
          <a:prstGeom prst="bentConnector3">
            <a:avLst>
              <a:gd name="adj1" fmla="val 14580"/>
            </a:avLst>
          </a:prstGeom>
          <a:ln w="28575">
            <a:solidFill>
              <a:srgbClr val="0099C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i 89"/>
          <p:cNvSpPr/>
          <p:nvPr/>
        </p:nvSpPr>
        <p:spPr>
          <a:xfrm>
            <a:off x="5993531" y="3255846"/>
            <a:ext cx="180000" cy="1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92" name="Ellipsi 91"/>
          <p:cNvSpPr/>
          <p:nvPr/>
        </p:nvSpPr>
        <p:spPr>
          <a:xfrm>
            <a:off x="6569595" y="3255846"/>
            <a:ext cx="180000" cy="1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sp>
        <p:nvSpPr>
          <p:cNvPr id="93" name="Ellipsi 92"/>
          <p:cNvSpPr/>
          <p:nvPr/>
        </p:nvSpPr>
        <p:spPr>
          <a:xfrm>
            <a:off x="4589355" y="2787774"/>
            <a:ext cx="180000" cy="1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00" b="1" dirty="0"/>
              <a:t>s</a:t>
            </a:r>
          </a:p>
        </p:txBody>
      </p:sp>
      <p:cxnSp>
        <p:nvCxnSpPr>
          <p:cNvPr id="94" name="Kulmayhdysviiva 93"/>
          <p:cNvCxnSpPr>
            <a:stCxn id="10" idx="3"/>
            <a:endCxn id="93" idx="4"/>
          </p:cNvCxnSpPr>
          <p:nvPr/>
        </p:nvCxnSpPr>
        <p:spPr>
          <a:xfrm flipV="1">
            <a:off x="3301106" y="2967774"/>
            <a:ext cx="1378249" cy="270008"/>
          </a:xfrm>
          <a:prstGeom prst="bentConnector2">
            <a:avLst/>
          </a:prstGeom>
          <a:ln w="28575">
            <a:solidFill>
              <a:schemeClr val="accent4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Kulmayhdysviiva 95"/>
          <p:cNvCxnSpPr>
            <a:stCxn id="95" idx="4"/>
            <a:endCxn id="90" idx="2"/>
          </p:cNvCxnSpPr>
          <p:nvPr/>
        </p:nvCxnSpPr>
        <p:spPr>
          <a:xfrm rot="16200000" flipH="1">
            <a:off x="5597467" y="2949782"/>
            <a:ext cx="378072" cy="414056"/>
          </a:xfrm>
          <a:prstGeom prst="bentConnector2">
            <a:avLst/>
          </a:prstGeom>
          <a:ln w="28575">
            <a:solidFill>
              <a:schemeClr val="accent4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uora yhdysviiva 96"/>
          <p:cNvCxnSpPr>
            <a:stCxn id="95" idx="2"/>
            <a:endCxn id="93" idx="6"/>
          </p:cNvCxnSpPr>
          <p:nvPr/>
        </p:nvCxnSpPr>
        <p:spPr>
          <a:xfrm flipH="1">
            <a:off x="4769355" y="2877774"/>
            <a:ext cx="720120" cy="0"/>
          </a:xfrm>
          <a:prstGeom prst="line">
            <a:avLst/>
          </a:prstGeom>
          <a:ln w="28575">
            <a:solidFill>
              <a:schemeClr val="accent4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uora yhdysviiva 83"/>
          <p:cNvCxnSpPr>
            <a:stCxn id="24" idx="2"/>
            <a:endCxn id="88" idx="6"/>
          </p:cNvCxnSpPr>
          <p:nvPr/>
        </p:nvCxnSpPr>
        <p:spPr>
          <a:xfrm flipH="1" flipV="1">
            <a:off x="4769355" y="2337734"/>
            <a:ext cx="720120" cy="152"/>
          </a:xfrm>
          <a:prstGeom prst="line">
            <a:avLst/>
          </a:prstGeom>
          <a:ln w="28575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Kulmayhdysviiva 97"/>
          <p:cNvCxnSpPr>
            <a:stCxn id="95" idx="6"/>
            <a:endCxn id="92" idx="0"/>
          </p:cNvCxnSpPr>
          <p:nvPr/>
        </p:nvCxnSpPr>
        <p:spPr>
          <a:xfrm>
            <a:off x="5669475" y="2877774"/>
            <a:ext cx="990120" cy="378072"/>
          </a:xfrm>
          <a:prstGeom prst="bentConnector2">
            <a:avLst/>
          </a:prstGeom>
          <a:ln w="28575">
            <a:solidFill>
              <a:schemeClr val="accent4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uora yhdysviiva 98"/>
          <p:cNvCxnSpPr>
            <a:stCxn id="90" idx="0"/>
            <a:endCxn id="83" idx="4"/>
          </p:cNvCxnSpPr>
          <p:nvPr/>
        </p:nvCxnSpPr>
        <p:spPr>
          <a:xfrm flipV="1">
            <a:off x="6083531" y="2643758"/>
            <a:ext cx="0" cy="612088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Kulmayhdysviiva 101"/>
          <p:cNvCxnSpPr>
            <a:stCxn id="24" idx="0"/>
            <a:endCxn id="77" idx="2"/>
          </p:cNvCxnSpPr>
          <p:nvPr/>
        </p:nvCxnSpPr>
        <p:spPr>
          <a:xfrm rot="5400000" flipH="1" flipV="1">
            <a:off x="5615403" y="1869758"/>
            <a:ext cx="342200" cy="414056"/>
          </a:xfrm>
          <a:prstGeom prst="bentConnector2">
            <a:avLst/>
          </a:prstGeom>
          <a:ln w="28575">
            <a:solidFill>
              <a:srgbClr val="0099CC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3754639"/>
            <a:ext cx="8186631" cy="1193375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fi-FI" sz="1300" dirty="0"/>
              <a:t>Tavoitteena muodostaa prosessi, joka muodostaisi informaation hyödyntäjän kannalta yhdenmukaisen kokonaisuuden </a:t>
            </a:r>
          </a:p>
          <a:p>
            <a:pPr marL="355600" lvl="1" indent="0">
              <a:spcAft>
                <a:spcPts val="600"/>
              </a:spcAft>
              <a:buNone/>
            </a:pPr>
            <a:r>
              <a:rPr lang="fi-FI" sz="900" dirty="0">
                <a:sym typeface="Wingdings" panose="05000000000000000000" pitchFamily="2" charset="2"/>
              </a:rPr>
              <a:t> eri viranomaisten valmistelun koordinointi ja informaation yhdenmukaiset julkaisu-/viestintätavat</a:t>
            </a:r>
            <a:endParaRPr lang="fi-FI" sz="900" dirty="0"/>
          </a:p>
          <a:p>
            <a:pPr lvl="0">
              <a:spcAft>
                <a:spcPts val="600"/>
              </a:spcAft>
            </a:pPr>
            <a:r>
              <a:rPr lang="fi-FI" sz="1300" dirty="0"/>
              <a:t>Informaatio kytkeytyminen selkeästi tavoitteeseen ja/tai linjaukseen, jota sillä tuetaan</a:t>
            </a:r>
          </a:p>
          <a:p>
            <a:pPr lvl="0">
              <a:spcAft>
                <a:spcPts val="600"/>
              </a:spcAft>
            </a:pPr>
            <a:r>
              <a:rPr lang="fi-FI" sz="1300" dirty="0"/>
              <a:t>Olemassa olevan informaation ja suositusten sekä niitä kehittävien toimintojen kytkeminen toisiinsa</a:t>
            </a:r>
          </a:p>
        </p:txBody>
      </p:sp>
    </p:spTree>
    <p:extLst>
      <p:ext uri="{BB962C8B-B14F-4D97-AF65-F5344CB8AC3E}">
        <p14:creationId xmlns:p14="http://schemas.microsoft.com/office/powerpoint/2010/main" val="3670922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37366"/>
            <a:ext cx="7380376" cy="590168"/>
          </a:xfrm>
        </p:spPr>
        <p:txBody>
          <a:bodyPr>
            <a:normAutofit/>
          </a:bodyPr>
          <a:lstStyle/>
          <a:p>
            <a:r>
              <a:rPr lang="fi-FI" dirty="0"/>
              <a:t>Informaation hallintaprosessi (vaihtoehdot)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96136" y="915566"/>
            <a:ext cx="2592288" cy="35283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fi-FI" sz="1400" b="1" dirty="0"/>
              <a:t>Toteutusvaihtoehdot</a:t>
            </a:r>
          </a:p>
          <a:p>
            <a:pPr lvl="1">
              <a:spcAft>
                <a:spcPts val="300"/>
              </a:spcAft>
              <a:buFont typeface="+mj-lt"/>
              <a:buAutoNum type="alphaUcPeriod"/>
            </a:pPr>
            <a:r>
              <a:rPr lang="fi-FI" sz="1100" dirty="0"/>
              <a:t>Keskitetty</a:t>
            </a:r>
          </a:p>
          <a:p>
            <a:pPr lvl="1">
              <a:spcAft>
                <a:spcPts val="300"/>
              </a:spcAft>
              <a:buFont typeface="+mj-lt"/>
              <a:buAutoNum type="alphaUcPeriod"/>
            </a:pPr>
            <a:r>
              <a:rPr lang="fi-FI" sz="1100" dirty="0"/>
              <a:t>Keskitetty julkaisu</a:t>
            </a:r>
          </a:p>
          <a:p>
            <a:pPr lvl="1">
              <a:spcAft>
                <a:spcPts val="300"/>
              </a:spcAft>
              <a:buFont typeface="+mj-lt"/>
              <a:buAutoNum type="alphaUcPeriod"/>
            </a:pPr>
            <a:r>
              <a:rPr lang="fi-FI" sz="1100" dirty="0"/>
              <a:t>Keskitetty tarpeiden vastaanotto</a:t>
            </a:r>
          </a:p>
          <a:p>
            <a:pPr lvl="1">
              <a:spcAft>
                <a:spcPts val="300"/>
              </a:spcAft>
              <a:buFont typeface="+mj-lt"/>
              <a:buAutoNum type="alphaUcPeriod"/>
            </a:pPr>
            <a:r>
              <a:rPr lang="fi-FI" sz="1100" dirty="0"/>
              <a:t>Hajautettu</a:t>
            </a:r>
          </a:p>
          <a:p>
            <a:pPr lvl="1">
              <a:spcAft>
                <a:spcPts val="300"/>
              </a:spcAft>
              <a:buFont typeface="+mj-lt"/>
              <a:buAutoNum type="alphaUcPeriod"/>
            </a:pPr>
            <a:endParaRPr lang="fi-FI" sz="1100" dirty="0"/>
          </a:p>
          <a:p>
            <a:pPr marL="0" indent="0">
              <a:spcAft>
                <a:spcPts val="300"/>
              </a:spcAft>
              <a:buNone/>
            </a:pPr>
            <a:r>
              <a:rPr lang="fi-FI" sz="1400" b="1" dirty="0"/>
              <a:t>Vaihtoehtojen analysointi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Tarpeiden ja syötteiden vastaanotto ja analysointi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Informaation valmistelu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Informaation julkaisu / hyödynnettäväksi saattaminen</a:t>
            </a:r>
          </a:p>
          <a:p>
            <a:pPr lvl="1">
              <a:spcAft>
                <a:spcPts val="300"/>
              </a:spcAft>
            </a:pPr>
            <a:r>
              <a:rPr lang="fi-FI" sz="1100" dirty="0"/>
              <a:t>Valmistelun ohjaus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45</a:t>
            </a:fld>
            <a:endParaRPr lang="fi-FI"/>
          </a:p>
        </p:txBody>
      </p:sp>
      <p:grpSp>
        <p:nvGrpSpPr>
          <p:cNvPr id="24" name="Ryhmä 23"/>
          <p:cNvGrpSpPr/>
          <p:nvPr/>
        </p:nvGrpSpPr>
        <p:grpSpPr>
          <a:xfrm>
            <a:off x="539552" y="627534"/>
            <a:ext cx="4936034" cy="3744416"/>
            <a:chOff x="539552" y="915566"/>
            <a:chExt cx="4936034" cy="3744416"/>
          </a:xfrm>
        </p:grpSpPr>
        <p:sp>
          <p:nvSpPr>
            <p:cNvPr id="5" name="Pyöristetty suorakulmio 4"/>
            <p:cNvSpPr/>
            <p:nvPr/>
          </p:nvSpPr>
          <p:spPr>
            <a:xfrm>
              <a:off x="1987738" y="1616481"/>
              <a:ext cx="2138536" cy="28803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6" name="Ellipsi 5"/>
            <p:cNvSpPr/>
            <p:nvPr/>
          </p:nvSpPr>
          <p:spPr>
            <a:xfrm>
              <a:off x="1627730" y="1616513"/>
              <a:ext cx="288000" cy="28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7" name="Ellipsi 6"/>
            <p:cNvSpPr/>
            <p:nvPr/>
          </p:nvSpPr>
          <p:spPr>
            <a:xfrm>
              <a:off x="4220018" y="1616481"/>
              <a:ext cx="288000" cy="28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8" name="Pyöristetty suorakulmio 7"/>
            <p:cNvSpPr/>
            <p:nvPr/>
          </p:nvSpPr>
          <p:spPr>
            <a:xfrm>
              <a:off x="1987738" y="2120537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1717730" y="212056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4220018" y="2192577"/>
              <a:ext cx="288000" cy="28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Pyöristetty suorakulmio 10"/>
            <p:cNvSpPr/>
            <p:nvPr/>
          </p:nvSpPr>
          <p:spPr>
            <a:xfrm>
              <a:off x="1987738" y="2272937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Pyöristetty suorakulmio 11"/>
            <p:cNvSpPr/>
            <p:nvPr/>
          </p:nvSpPr>
          <p:spPr>
            <a:xfrm>
              <a:off x="1987738" y="2425337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3" name="Ellipsi 12"/>
            <p:cNvSpPr/>
            <p:nvPr/>
          </p:nvSpPr>
          <p:spPr>
            <a:xfrm>
              <a:off x="1717730" y="227296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Ellipsi 13"/>
            <p:cNvSpPr/>
            <p:nvPr/>
          </p:nvSpPr>
          <p:spPr>
            <a:xfrm>
              <a:off x="1717730" y="242536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Pyöristetty suorakulmio 14"/>
            <p:cNvSpPr/>
            <p:nvPr/>
          </p:nvSpPr>
          <p:spPr>
            <a:xfrm>
              <a:off x="1987738" y="2715817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Ellipsi 15"/>
            <p:cNvSpPr/>
            <p:nvPr/>
          </p:nvSpPr>
          <p:spPr>
            <a:xfrm>
              <a:off x="4310018" y="271584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Ellipsi 16"/>
            <p:cNvSpPr/>
            <p:nvPr/>
          </p:nvSpPr>
          <p:spPr>
            <a:xfrm>
              <a:off x="1627730" y="2787857"/>
              <a:ext cx="288000" cy="28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Pyöristetty suorakulmio 17"/>
            <p:cNvSpPr/>
            <p:nvPr/>
          </p:nvSpPr>
          <p:spPr>
            <a:xfrm>
              <a:off x="1987738" y="2868217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Pyöristetty suorakulmio 18"/>
            <p:cNvSpPr/>
            <p:nvPr/>
          </p:nvSpPr>
          <p:spPr>
            <a:xfrm>
              <a:off x="1987738" y="3020617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Ellipsi 19"/>
            <p:cNvSpPr/>
            <p:nvPr/>
          </p:nvSpPr>
          <p:spPr>
            <a:xfrm>
              <a:off x="4310018" y="286824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1" name="Ellipsi 20"/>
            <p:cNvSpPr/>
            <p:nvPr/>
          </p:nvSpPr>
          <p:spPr>
            <a:xfrm>
              <a:off x="4310018" y="302064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2" name="Pyöristetty suorakulmio 21"/>
            <p:cNvSpPr/>
            <p:nvPr/>
          </p:nvSpPr>
          <p:spPr>
            <a:xfrm>
              <a:off x="1987706" y="3291881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4310018" y="3291913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Pyöristetty suorakulmio 24"/>
            <p:cNvSpPr/>
            <p:nvPr/>
          </p:nvSpPr>
          <p:spPr>
            <a:xfrm>
              <a:off x="1987706" y="3444281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Pyöristetty suorakulmio 25"/>
            <p:cNvSpPr/>
            <p:nvPr/>
          </p:nvSpPr>
          <p:spPr>
            <a:xfrm>
              <a:off x="1987706" y="3596681"/>
              <a:ext cx="2138536" cy="108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Ellipsi 26"/>
            <p:cNvSpPr/>
            <p:nvPr/>
          </p:nvSpPr>
          <p:spPr>
            <a:xfrm>
              <a:off x="4310018" y="3444313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8" name="Ellipsi 27"/>
            <p:cNvSpPr/>
            <p:nvPr/>
          </p:nvSpPr>
          <p:spPr>
            <a:xfrm>
              <a:off x="4310018" y="3596713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9" name="Ellipsi 28"/>
            <p:cNvSpPr/>
            <p:nvPr/>
          </p:nvSpPr>
          <p:spPr>
            <a:xfrm>
              <a:off x="1717730" y="3291913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30" name="Ellipsi 29"/>
            <p:cNvSpPr/>
            <p:nvPr/>
          </p:nvSpPr>
          <p:spPr>
            <a:xfrm>
              <a:off x="1717730" y="3444313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31" name="Ellipsi 30"/>
            <p:cNvSpPr/>
            <p:nvPr/>
          </p:nvSpPr>
          <p:spPr>
            <a:xfrm>
              <a:off x="1717730" y="3596713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cxnSp>
          <p:nvCxnSpPr>
            <p:cNvPr id="33" name="Suora yhdysviiva 32"/>
            <p:cNvCxnSpPr/>
            <p:nvPr/>
          </p:nvCxnSpPr>
          <p:spPr>
            <a:xfrm>
              <a:off x="1339666" y="2032827"/>
              <a:ext cx="338437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uora yhdysviiva 36"/>
            <p:cNvCxnSpPr/>
            <p:nvPr/>
          </p:nvCxnSpPr>
          <p:spPr>
            <a:xfrm>
              <a:off x="1339666" y="2624593"/>
              <a:ext cx="338437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uora yhdysviiva 37"/>
            <p:cNvCxnSpPr/>
            <p:nvPr/>
          </p:nvCxnSpPr>
          <p:spPr>
            <a:xfrm>
              <a:off x="1339666" y="3200657"/>
              <a:ext cx="338437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Nuoli oikealle 38"/>
            <p:cNvSpPr/>
            <p:nvPr/>
          </p:nvSpPr>
          <p:spPr>
            <a:xfrm>
              <a:off x="4879777" y="2414081"/>
              <a:ext cx="288032" cy="4846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0" name="Nuoli oikealle 39"/>
            <p:cNvSpPr/>
            <p:nvPr/>
          </p:nvSpPr>
          <p:spPr>
            <a:xfrm>
              <a:off x="847329" y="2414081"/>
              <a:ext cx="288032" cy="4846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1" name="Tekstiruutu 40"/>
            <p:cNvSpPr txBox="1"/>
            <p:nvPr/>
          </p:nvSpPr>
          <p:spPr>
            <a:xfrm rot="16200000">
              <a:off x="248447" y="2502509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/>
                <a:t>Syötteet</a:t>
              </a:r>
            </a:p>
          </p:txBody>
        </p:sp>
        <p:sp>
          <p:nvSpPr>
            <p:cNvPr id="42" name="Tekstiruutu 41"/>
            <p:cNvSpPr txBox="1"/>
            <p:nvPr/>
          </p:nvSpPr>
          <p:spPr>
            <a:xfrm rot="5400000">
              <a:off x="4811782" y="2502509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/>
                <a:t>Asiakkaat</a:t>
              </a:r>
            </a:p>
          </p:txBody>
        </p:sp>
        <p:sp>
          <p:nvSpPr>
            <p:cNvPr id="43" name="Nuoli oikealle 42"/>
            <p:cNvSpPr/>
            <p:nvPr/>
          </p:nvSpPr>
          <p:spPr>
            <a:xfrm rot="5400000">
              <a:off x="2876369" y="1158141"/>
              <a:ext cx="288032" cy="4846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2625085" y="915566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/>
                <a:t>Ohjaus</a:t>
              </a:r>
            </a:p>
          </p:txBody>
        </p:sp>
        <p:sp>
          <p:nvSpPr>
            <p:cNvPr id="45" name="Tekstiruutu 44"/>
            <p:cNvSpPr txBox="1"/>
            <p:nvPr/>
          </p:nvSpPr>
          <p:spPr>
            <a:xfrm>
              <a:off x="1339666" y="3776721"/>
              <a:ext cx="7729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b="1" dirty="0"/>
                <a:t>Vastaanotto</a:t>
              </a:r>
            </a:p>
          </p:txBody>
        </p:sp>
        <p:sp>
          <p:nvSpPr>
            <p:cNvPr id="46" name="Tekstiruutu 45"/>
            <p:cNvSpPr txBox="1"/>
            <p:nvPr/>
          </p:nvSpPr>
          <p:spPr>
            <a:xfrm>
              <a:off x="2669969" y="3776721"/>
              <a:ext cx="7008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b="1" dirty="0"/>
                <a:t>Valmistelu</a:t>
              </a:r>
            </a:p>
          </p:txBody>
        </p:sp>
        <p:sp>
          <p:nvSpPr>
            <p:cNvPr id="47" name="Tekstiruutu 46"/>
            <p:cNvSpPr txBox="1"/>
            <p:nvPr/>
          </p:nvSpPr>
          <p:spPr>
            <a:xfrm>
              <a:off x="4045767" y="3776721"/>
              <a:ext cx="59824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b="1" dirty="0"/>
                <a:t>Julkaisu</a:t>
              </a:r>
            </a:p>
          </p:txBody>
        </p:sp>
        <p:sp>
          <p:nvSpPr>
            <p:cNvPr id="48" name="Tekstiruutu 47"/>
            <p:cNvSpPr txBox="1"/>
            <p:nvPr/>
          </p:nvSpPr>
          <p:spPr>
            <a:xfrm>
              <a:off x="1199319" y="158623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A</a:t>
              </a:r>
            </a:p>
          </p:txBody>
        </p:sp>
        <p:sp>
          <p:nvSpPr>
            <p:cNvPr id="49" name="Tekstiruutu 48"/>
            <p:cNvSpPr txBox="1"/>
            <p:nvPr/>
          </p:nvSpPr>
          <p:spPr>
            <a:xfrm>
              <a:off x="1199319" y="21205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B</a:t>
              </a:r>
            </a:p>
          </p:txBody>
        </p:sp>
        <p:sp>
          <p:nvSpPr>
            <p:cNvPr id="50" name="Tekstiruutu 49"/>
            <p:cNvSpPr txBox="1"/>
            <p:nvPr/>
          </p:nvSpPr>
          <p:spPr>
            <a:xfrm>
              <a:off x="1199319" y="27593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C</a:t>
              </a:r>
            </a:p>
          </p:txBody>
        </p:sp>
        <p:sp>
          <p:nvSpPr>
            <p:cNvPr id="51" name="Tekstiruutu 50"/>
            <p:cNvSpPr txBox="1"/>
            <p:nvPr/>
          </p:nvSpPr>
          <p:spPr>
            <a:xfrm>
              <a:off x="1199319" y="333538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D</a:t>
              </a:r>
            </a:p>
          </p:txBody>
        </p:sp>
        <p:sp>
          <p:nvSpPr>
            <p:cNvPr id="52" name="Nuoli oikealle 51"/>
            <p:cNvSpPr/>
            <p:nvPr/>
          </p:nvSpPr>
          <p:spPr>
            <a:xfrm rot="16200000">
              <a:off x="2876369" y="3965873"/>
              <a:ext cx="288032" cy="4846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53" name="Tekstiruutu 52"/>
            <p:cNvSpPr txBox="1"/>
            <p:nvPr/>
          </p:nvSpPr>
          <p:spPr>
            <a:xfrm>
              <a:off x="2503513" y="4352205"/>
              <a:ext cx="1033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/>
                <a:t>Tuotantoa</a:t>
              </a:r>
            </a:p>
          </p:txBody>
        </p:sp>
      </p:grpSp>
      <p:sp>
        <p:nvSpPr>
          <p:cNvPr id="54" name="Sisällön paikkamerkki 2"/>
          <p:cNvSpPr txBox="1">
            <a:spLocks/>
          </p:cNvSpPr>
          <p:nvPr/>
        </p:nvSpPr>
        <p:spPr>
          <a:xfrm>
            <a:off x="683568" y="4443958"/>
            <a:ext cx="5976664" cy="322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Verdana" panose="020B0604030504040204" pitchFamily="34" charset="0"/>
              <a:buNone/>
            </a:pPr>
            <a:r>
              <a:rPr lang="fi-FI" sz="1000" b="1" dirty="0"/>
              <a:t>Mitä jatkossa kannattaa tehdä yhteisenä ja mitä ei?</a:t>
            </a:r>
          </a:p>
          <a:p>
            <a:pPr marL="0" indent="0">
              <a:spcAft>
                <a:spcPts val="300"/>
              </a:spcAft>
              <a:buFont typeface="Verdana" panose="020B0604030504040204" pitchFamily="34" charset="0"/>
              <a:buNone/>
            </a:pPr>
            <a:r>
              <a:rPr lang="fi-FI" sz="1000" b="1" dirty="0"/>
              <a:t>Mitä yhteistyötä yhteinen tekeminen vaatisi? </a:t>
            </a:r>
            <a:r>
              <a:rPr lang="fi-FI" sz="1000" b="1" dirty="0">
                <a:sym typeface="Wingdings" panose="05000000000000000000" pitchFamily="2" charset="2"/>
              </a:rPr>
              <a:t> linkitys yhteistyörakenteisiin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520918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Seuraavat askelmat (vuodenvaihteen jälkeen)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915566"/>
            <a:ext cx="7380376" cy="3584392"/>
          </a:xfrm>
        </p:spPr>
        <p:txBody>
          <a:bodyPr/>
          <a:lstStyle/>
          <a:p>
            <a:r>
              <a:rPr lang="fi-FI" dirty="0"/>
              <a:t>Suositusten hallinta- ja tuotantoprosessien sekä valmistelun organisoinnin suunnittelu</a:t>
            </a:r>
          </a:p>
          <a:p>
            <a:r>
              <a:rPr lang="fi-FI" dirty="0"/>
              <a:t>Ehdotuksen käyttöönoton suunnittelu</a:t>
            </a:r>
          </a:p>
          <a:p>
            <a:r>
              <a:rPr lang="fi-FI" dirty="0"/>
              <a:t>Viranomaisten ylläpitovastuulle siirrettäviin suosituksiin liittyvät käytännön menettelyt</a:t>
            </a:r>
          </a:p>
          <a:p>
            <a:pPr lvl="1"/>
            <a:r>
              <a:rPr lang="fi-FI" dirty="0"/>
              <a:t>Miten nykyiset suositukset säilytetään hyödyntäjien saatavilla</a:t>
            </a:r>
          </a:p>
          <a:p>
            <a:r>
              <a:rPr lang="fi-FI" dirty="0"/>
              <a:t>Yhteisesti suunnitellun toimintamallin käyttöönotto informaatiota / suosituksia tuottavissa viranomaisissa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052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37366"/>
            <a:ext cx="7380376" cy="590168"/>
          </a:xfrm>
        </p:spPr>
        <p:txBody>
          <a:bodyPr>
            <a:normAutofit/>
          </a:bodyPr>
          <a:lstStyle/>
          <a:p>
            <a:r>
              <a:rPr lang="fi-FI" dirty="0"/>
              <a:t>Valmisteluryhmän kokous 5.11.2019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25184"/>
            <a:ext cx="8100456" cy="405082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-FI" dirty="0"/>
              <a:t>Käsiteltiin läpi voimassa olevat JHS-suositukset, jotka luokiteltiin suosituksiin, jotka: 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voidaan lakkauttaa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kohdennetaan vastuuviranomaiselle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Tiedonhallintalautakunta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Valtiovarainministeriö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Kansallisarkisto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Maanmittauslaitos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Ympäristöministeriö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Tilastokeskus</a:t>
            </a:r>
          </a:p>
          <a:p>
            <a:pPr lvl="2">
              <a:spcAft>
                <a:spcPts val="600"/>
              </a:spcAft>
            </a:pPr>
            <a:r>
              <a:rPr lang="fi-FI" dirty="0"/>
              <a:t>Väylävirasto</a:t>
            </a:r>
          </a:p>
          <a:p>
            <a:pPr>
              <a:spcAft>
                <a:spcPts val="600"/>
              </a:spcAft>
            </a:pPr>
            <a:r>
              <a:rPr lang="fi-FI" dirty="0"/>
              <a:t>Työryhmän käsittelyn perusteella on valtiovarainministeriöissä laadittu ehdotus </a:t>
            </a:r>
            <a:r>
              <a:rPr lang="fi-FI" dirty="0" err="1"/>
              <a:t>JUHTA:lle</a:t>
            </a:r>
            <a:r>
              <a:rPr lang="fi-FI" dirty="0"/>
              <a:t> JHS-suositusten jatkokäsittelystä sekä valmistelun etenemisestä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884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37366"/>
            <a:ext cx="7380376" cy="590168"/>
          </a:xfrm>
        </p:spPr>
        <p:txBody>
          <a:bodyPr>
            <a:normAutofit/>
          </a:bodyPr>
          <a:lstStyle/>
          <a:p>
            <a:r>
              <a:rPr lang="fi-FI" dirty="0" err="1"/>
              <a:t>JUHTA:n</a:t>
            </a:r>
            <a:r>
              <a:rPr lang="fi-FI" dirty="0"/>
              <a:t> kokous 3.12.2019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25184"/>
            <a:ext cx="8100456" cy="4050822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b="1" dirty="0"/>
              <a:t>Päätösesitys 1</a:t>
            </a:r>
          </a:p>
          <a:p>
            <a:pPr>
              <a:spcAft>
                <a:spcPts val="600"/>
              </a:spcAft>
            </a:pPr>
            <a:r>
              <a:rPr lang="fi-FI" dirty="0"/>
              <a:t>Ehdotetaan voimassa olevista JHS-suosituksista vanhentuneet ja hankalasti ylläpidettävät lakkautettavaksi ja muut siirrettäväksi suositusten sisällöstä vastaaville viranomaisille</a:t>
            </a:r>
          </a:p>
          <a:p>
            <a:pPr>
              <a:spcAft>
                <a:spcPts val="600"/>
              </a:spcAft>
            </a:pPr>
            <a:r>
              <a:rPr lang="fi-FI" dirty="0"/>
              <a:t>Suositusten siirtämisen aikataulu ja menettelyt sovitaan erikseen asianosaisen viranomaisen ja valtiovarainministeriön kesken</a:t>
            </a:r>
          </a:p>
          <a:p>
            <a:pPr>
              <a:spcAft>
                <a:spcPts val="600"/>
              </a:spcAft>
            </a:pPr>
            <a:r>
              <a:rPr lang="fi-FI" dirty="0"/>
              <a:t>Ehdotus vastaanottavista viranomaisista seuraavalla dialla</a:t>
            </a:r>
          </a:p>
          <a:p>
            <a:pPr marL="0" indent="0">
              <a:spcAft>
                <a:spcPts val="600"/>
              </a:spcAft>
              <a:buNone/>
            </a:pPr>
            <a:endParaRPr lang="fi-FI" b="1" dirty="0"/>
          </a:p>
          <a:p>
            <a:pPr marL="0" indent="0">
              <a:spcAft>
                <a:spcPts val="600"/>
              </a:spcAft>
              <a:buNone/>
            </a:pPr>
            <a:r>
              <a:rPr lang="fi-FI" b="1" dirty="0"/>
              <a:t>Perustelut: </a:t>
            </a:r>
          </a:p>
          <a:p>
            <a:pPr>
              <a:spcAft>
                <a:spcPts val="600"/>
              </a:spcAft>
            </a:pPr>
            <a:r>
              <a:rPr lang="fi-FI" dirty="0"/>
              <a:t>Suositukset ovat vanhentuneet (JHS 106, JHS 136, JHS 146, JHS 155, JHS 157, JHS 164, JHS 167, JHS 168, JHS 171 – 174, JHS 175)</a:t>
            </a:r>
          </a:p>
          <a:p>
            <a:pPr>
              <a:spcAft>
                <a:spcPts val="600"/>
              </a:spcAft>
            </a:pPr>
            <a:r>
              <a:rPr lang="fi-FI" dirty="0"/>
              <a:t>Suositukselle ei ole tarvetta nykyisessä muodossa (JHS 133, JHS 159, JHS 161) </a:t>
            </a:r>
          </a:p>
          <a:p>
            <a:pPr>
              <a:spcAft>
                <a:spcPts val="600"/>
              </a:spcAft>
            </a:pPr>
            <a:r>
              <a:rPr lang="fi-FI" dirty="0"/>
              <a:t>Suosituksen ylläpito on liian haastavaa suhteessa vaatimuksiin (JHS 160, JHS 171 – 174, JHS 182)</a:t>
            </a:r>
          </a:p>
          <a:p>
            <a:pPr marL="0" indent="0">
              <a:spcAft>
                <a:spcPts val="600"/>
              </a:spcAft>
              <a:buNone/>
            </a:pPr>
            <a:endParaRPr lang="fi-FI" b="1" dirty="0"/>
          </a:p>
          <a:p>
            <a:pPr marL="0" indent="0">
              <a:spcAft>
                <a:spcPts val="600"/>
              </a:spcAft>
              <a:buNone/>
            </a:pPr>
            <a:r>
              <a:rPr lang="fi-FI" b="1" dirty="0" err="1"/>
              <a:t>JUHTA:n</a:t>
            </a:r>
            <a:r>
              <a:rPr lang="fi-FI" b="1" dirty="0"/>
              <a:t> päätös</a:t>
            </a:r>
          </a:p>
          <a:p>
            <a:pPr>
              <a:spcAft>
                <a:spcPts val="600"/>
              </a:spcAft>
            </a:pPr>
            <a:r>
              <a:rPr lang="fi-FI" dirty="0"/>
              <a:t>Esityksen mukainen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657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388488" cy="518675"/>
          </a:xfrm>
        </p:spPr>
        <p:txBody>
          <a:bodyPr>
            <a:noAutofit/>
          </a:bodyPr>
          <a:lstStyle/>
          <a:p>
            <a:r>
              <a:rPr lang="fi-FI" sz="2400" dirty="0"/>
              <a:t>JHS-suositusten ryhmittely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39952" y="621239"/>
            <a:ext cx="3491880" cy="22231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fi-FI" sz="1000" b="1" dirty="0"/>
              <a:t>Viranomaisille siirrettävät suositukset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49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23528" y="1743934"/>
            <a:ext cx="2016224" cy="248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106 Postiosoite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133 Hakemistotiedot ja niiden ylläpito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136 Menettelytavat JHS-työssä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146 Julkisuuslain mukainen  tietojärjestelmäseloste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155 Verkkolaskujen käyttö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157 Asiakaspäätteet julkishallinnossa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159 ISO OID-yksilöintitunnuksen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160 Paikkatiedon laadunhallinta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161 Sähköpostiosoitteet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164 VETUMA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167 Neuvottelumenettely ICT-hankinnoissa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168 Videoneuvottelun käyttö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171 Kehittämiskohteiden tunnistaminen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172 Esiselvitys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173 Vaatimusmäärittely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174 ICT-palvelujen palvelutasoluokitus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182 Laadunvarmistus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23528" y="1419654"/>
            <a:ext cx="2016224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Lakkautettavat suositukset</a:t>
            </a:r>
          </a:p>
        </p:txBody>
      </p:sp>
      <p:sp>
        <p:nvSpPr>
          <p:cNvPr id="9" name="Suorakulmio 8"/>
          <p:cNvSpPr/>
          <p:nvPr/>
        </p:nvSpPr>
        <p:spPr>
          <a:xfrm>
            <a:off x="6948264" y="900000"/>
            <a:ext cx="2016224" cy="21600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tx1"/>
                </a:solidFill>
                <a:latin typeface="Arial Narrow" panose="020B0606020202030204" pitchFamily="34" charset="0"/>
              </a:rPr>
              <a:t>Tiedonhallintalautakunta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6948264" y="1131590"/>
            <a:ext cx="2016224" cy="1743782"/>
          </a:xfrm>
          <a:prstGeom prst="rect">
            <a:avLst/>
          </a:prstGeom>
          <a:solidFill>
            <a:srgbClr val="FFE69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143 Asiakirjojen kuvailun ja hallinnan metatiedot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152 Prosessien kuvaaminen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156 Asiakirjojen ja tietojen rekisteröinti sähköisen asioinnin ja asiankäsittelyn tiedon-hallinnassa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176 Sähköisten asiakirjallisten tietojen käsittely, hallinta ja säilyttäminen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179 Kokonaisarkkitehtuurin suunnittelu ja kehittäminen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198 Kokonaisarkkitehtuurin peruskuvaukset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201 Rekisteritiedon metatiedot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771800" y="900000"/>
            <a:ext cx="2016224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Valtiovarainministeriö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771800" y="1131590"/>
            <a:ext cx="2016224" cy="1330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166 JIT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169 Avoimen lähdekoodin käyttö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170 Julkishallinnon XML-skeemat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175 Julkisen hallinnon sanastotyö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181 Standardisalkku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183 Julkisen hallinnon palvelujen tietomalli ja ryhmittely verkkopalveluissa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189 Avoimen tietoaineiston käyttölupa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195 Toimipaikkakäsite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212 ICT-palvelujen palvelutasonhallinta (SLM)</a:t>
            </a:r>
          </a:p>
          <a:p>
            <a:endParaRPr lang="fi-FI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860032" y="900000"/>
            <a:ext cx="2016224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Valtiovarainministeriö / KAO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4860032" y="1131590"/>
            <a:ext cx="2016224" cy="18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192 Kuntien ja kuntayhtymien tililuettelo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194 Kuntien ja kuntayhtymien XBRL-taksonomia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199 Kuntien talousarvio ja –suunnitelma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200 Kuntien palveluluokitus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203 Kuntien kustannuslaskenta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204 Maakuntien kustannuslaskenta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205 Kuntien taloustietojen raportointi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206 Maakuntien palvelu-luokitus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207 Maakuntien tililuettelo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208 Maakuntien talousarvio ja –suunnitelma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209 Maakuntien taloustietojen raportointi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2771800" y="2556000"/>
            <a:ext cx="2016224" cy="216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Maanmittauslaitos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2771800" y="2808000"/>
            <a:ext cx="2016224" cy="1890582"/>
          </a:xfrm>
          <a:prstGeom prst="rect">
            <a:avLst/>
          </a:prstGeom>
          <a:solidFill>
            <a:srgbClr val="AFEA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158 Paikkatietoaineistojen ja -palveluiden metatiedot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162 Paikkatietojen mallintaminen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163 Suomen korkeusjärjestelmä N2000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177 Paikkatietotuotteen määrittely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180 Paikkatiedon sisältöpalvelut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184 Kiintopistemittaus EUREF-FIN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193 Paikkatiedon yksilöivät tunnukset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196 EUREF-FIN -järjestelmän mukaiset koordinaatit Suomessa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197 EUREF-FIN -koordinaattijärjestelmät, niihin liittyvät muunnokset ja karttalehtijako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210 Paikkatiedon käsitemalli ja geometria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4860032" y="3600000"/>
            <a:ext cx="2016224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Tilastokeskus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4860032" y="3852000"/>
            <a:ext cx="2016224" cy="288000"/>
          </a:xfrm>
          <a:prstGeom prst="rect">
            <a:avLst/>
          </a:prstGeom>
          <a:solidFill>
            <a:srgbClr val="C5E6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186 Luokitussuositusten koontisuositus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187 Tunnussuositusten koontisuositus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4860032" y="4212000"/>
            <a:ext cx="2016224" cy="216000"/>
          </a:xfrm>
          <a:prstGeom prst="rect">
            <a:avLst/>
          </a:prstGeom>
          <a:solidFill>
            <a:srgbClr val="0099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Väylävirasto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4860032" y="4464000"/>
            <a:ext cx="2016224" cy="458219"/>
          </a:xfrm>
          <a:prstGeom prst="rect">
            <a:avLst/>
          </a:prstGeom>
          <a:solidFill>
            <a:srgbClr val="C5E6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188 Kansallisen tie- ja katuverkosto-aineiston ylläpito ja ylläpitotietojen dokumentointi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6948264" y="2947636"/>
            <a:ext cx="2016224" cy="21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Ympäristöministeriö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6948264" y="3219822"/>
            <a:ext cx="2016224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135 Kaavojen, tonttijakojen ja rakennuskieltojen ominaisuustiedot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185 Asemakaavan pohjakartan laatiminen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202 Kansalaishavainnot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211 Kuntien teknisen ja ympäristötoimen sisältöpalvelut</a:t>
            </a:r>
          </a:p>
        </p:txBody>
      </p:sp>
      <p:cxnSp>
        <p:nvCxnSpPr>
          <p:cNvPr id="24" name="Suora yhdysviiva 23"/>
          <p:cNvCxnSpPr/>
          <p:nvPr/>
        </p:nvCxnSpPr>
        <p:spPr>
          <a:xfrm>
            <a:off x="2483768" y="701634"/>
            <a:ext cx="0" cy="4174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asakylkinen kolmio 25"/>
          <p:cNvSpPr/>
          <p:nvPr/>
        </p:nvSpPr>
        <p:spPr>
          <a:xfrm rot="5400000">
            <a:off x="2216296" y="2695316"/>
            <a:ext cx="627512" cy="195464"/>
          </a:xfrm>
          <a:prstGeom prst="triangle">
            <a:avLst/>
          </a:pr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Kertaa 26"/>
          <p:cNvSpPr/>
          <p:nvPr/>
        </p:nvSpPr>
        <p:spPr>
          <a:xfrm>
            <a:off x="201216" y="1143166"/>
            <a:ext cx="914400" cy="914400"/>
          </a:xfrm>
          <a:prstGeom prst="mathMultiply">
            <a:avLst>
              <a:gd name="adj1" fmla="val 874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4860032" y="3003798"/>
            <a:ext cx="2016224" cy="216000"/>
          </a:xfrm>
          <a:prstGeom prst="rect">
            <a:avLst/>
          </a:prstGeom>
          <a:solidFill>
            <a:srgbClr val="388CA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Kansallisarkisto</a:t>
            </a:r>
          </a:p>
        </p:txBody>
      </p:sp>
      <p:sp>
        <p:nvSpPr>
          <p:cNvPr id="28" name="Suorakulmio 27"/>
          <p:cNvSpPr/>
          <p:nvPr/>
        </p:nvSpPr>
        <p:spPr>
          <a:xfrm>
            <a:off x="4860032" y="3240000"/>
            <a:ext cx="2016224" cy="288000"/>
          </a:xfrm>
          <a:prstGeom prst="rect">
            <a:avLst/>
          </a:prstGeom>
          <a:solidFill>
            <a:srgbClr val="C3E1E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>
                <a:solidFill>
                  <a:schemeClr val="tx1"/>
                </a:solidFill>
                <a:latin typeface="Arial Narrow" panose="020B0606020202030204" pitchFamily="34" charset="0"/>
              </a:rPr>
              <a:t>JHS 191 Tiedonohjaussuunnitelma (arkistointia koskevilta osin)</a:t>
            </a:r>
          </a:p>
        </p:txBody>
      </p:sp>
    </p:spTree>
    <p:extLst>
      <p:ext uri="{BB962C8B-B14F-4D97-AF65-F5344CB8AC3E}">
        <p14:creationId xmlns:p14="http://schemas.microsoft.com/office/powerpoint/2010/main" val="71648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288878"/>
            <a:ext cx="7380376" cy="889873"/>
          </a:xfrm>
        </p:spPr>
        <p:txBody>
          <a:bodyPr>
            <a:normAutofit/>
          </a:bodyPr>
          <a:lstStyle/>
          <a:p>
            <a:r>
              <a:rPr lang="fi-FI" dirty="0"/>
              <a:t>TP4-työryhmän 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219606"/>
            <a:ext cx="7380376" cy="3584392"/>
          </a:xfrm>
        </p:spPr>
        <p:txBody>
          <a:bodyPr/>
          <a:lstStyle/>
          <a:p>
            <a:r>
              <a:rPr lang="fi-FI" dirty="0"/>
              <a:t>Laatia ehdotus toimintamalliksi ja rakenteeksi, jolla järjestetään tiedonhallintalain 7 §:ssä tarkoitettu yhteistyö  </a:t>
            </a:r>
          </a:p>
          <a:p>
            <a:pPr lvl="1"/>
            <a:r>
              <a:rPr lang="fi-FI" dirty="0" err="1"/>
              <a:t>TihL</a:t>
            </a:r>
            <a:r>
              <a:rPr lang="fi-FI" dirty="0"/>
              <a:t> 7 §: julkisen hallinnon tiedonhallintaa sekä tieto- ja viestintäteknisten palvelujen tuottamista koskevan yhteistyön koordinointia varten on järjestetty valtion virastoissa ja laitoksissa toimivien viranomaisten sekä kuntien viranomaisten yhteistyötavat ja –menettelyt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E029FF2C-5B37-4268-9508-701206D6F7A0}"/>
              </a:ext>
            </a:extLst>
          </p:cNvPr>
          <p:cNvSpPr/>
          <p:nvPr/>
        </p:nvSpPr>
        <p:spPr>
          <a:xfrm>
            <a:off x="683568" y="365187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i="1" dirty="0">
                <a:sym typeface="Wingdings" panose="05000000000000000000" pitchFamily="2" charset="2"/>
              </a:rPr>
              <a:t>  </a:t>
            </a:r>
            <a:r>
              <a:rPr lang="fi-FI" i="1" dirty="0"/>
              <a:t>TP4 A-ryhmän tehtävänä erityisesti yhteistyön rakenteen ja toimintamallin jäsentäminen</a:t>
            </a:r>
          </a:p>
        </p:txBody>
      </p:sp>
    </p:spTree>
    <p:extLst>
      <p:ext uri="{BB962C8B-B14F-4D97-AF65-F5344CB8AC3E}">
        <p14:creationId xmlns:p14="http://schemas.microsoft.com/office/powerpoint/2010/main" val="2773907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37366"/>
            <a:ext cx="7380376" cy="590168"/>
          </a:xfrm>
        </p:spPr>
        <p:txBody>
          <a:bodyPr>
            <a:normAutofit/>
          </a:bodyPr>
          <a:lstStyle/>
          <a:p>
            <a:r>
              <a:rPr lang="fi-FI" dirty="0" err="1"/>
              <a:t>JUHTA:n</a:t>
            </a:r>
            <a:r>
              <a:rPr lang="fi-FI" dirty="0"/>
              <a:t> kokous 3.12.2019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25184"/>
            <a:ext cx="8100456" cy="4050822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b="1" dirty="0"/>
              <a:t>Päätösesitys 2</a:t>
            </a:r>
          </a:p>
          <a:p>
            <a:pPr>
              <a:spcAft>
                <a:spcPts val="600"/>
              </a:spcAft>
            </a:pPr>
            <a:r>
              <a:rPr lang="fi-FI" dirty="0"/>
              <a:t>Vuoden 2020 alusta eteenpäin ei aloiteta uusien JHS-suositusten valmistelua, eikä voimassa olevien suositusten ylläpitämiseksi käynnistetä uusia toimenpiteitä.</a:t>
            </a:r>
          </a:p>
          <a:p>
            <a:pPr marL="0" indent="0">
              <a:spcAft>
                <a:spcPts val="600"/>
              </a:spcAft>
              <a:buNone/>
            </a:pPr>
            <a:endParaRPr lang="fi-FI" dirty="0"/>
          </a:p>
          <a:p>
            <a:pPr marL="0" indent="0">
              <a:spcAft>
                <a:spcPts val="600"/>
              </a:spcAft>
              <a:buNone/>
            </a:pPr>
            <a:r>
              <a:rPr lang="fi-FI" b="1" dirty="0"/>
              <a:t>Perustelut:</a:t>
            </a:r>
          </a:p>
          <a:p>
            <a:pPr>
              <a:spcAft>
                <a:spcPts val="600"/>
              </a:spcAft>
            </a:pPr>
            <a:r>
              <a:rPr lang="fi-FI" dirty="0"/>
              <a:t>Tietohallintolain kumoutuessa, ei Julkisen hallinnon tietohallinnon neuvottelukunnalla ole laissa tai asetuksessa määriteltyjä tehtäviä. Näin ollen vuodenvaihteen jälkeen ei ole myöskään JHS-suositusten valmistelun käynnistävää tai suositukset hyväksyvää toimielintä.</a:t>
            </a:r>
          </a:p>
          <a:p>
            <a:pPr>
              <a:spcAft>
                <a:spcPts val="600"/>
              </a:spcAft>
            </a:pPr>
            <a:r>
              <a:rPr lang="fi-FI" dirty="0"/>
              <a:t>Voimassa olevien suositusten esittämä informaatio säilytetään niitä hyödyntävien saatavilla JHS-järjestelmän sivustolla toistaiseksi</a:t>
            </a:r>
          </a:p>
          <a:p>
            <a:pPr>
              <a:spcAft>
                <a:spcPts val="600"/>
              </a:spcAft>
            </a:pPr>
            <a:r>
              <a:rPr lang="fi-FI" dirty="0"/>
              <a:t>Suositusten valmistelun jatkosta ja valmisteluun liittyvistä menettelyistä päätetään kevään 2020 aikana valmisteluun perustetun valmisteluryhmän ehdotuksen pohjalta.</a:t>
            </a:r>
          </a:p>
          <a:p>
            <a:pPr marL="0" indent="0">
              <a:spcAft>
                <a:spcPts val="600"/>
              </a:spcAft>
              <a:buNone/>
            </a:pPr>
            <a:endParaRPr lang="fi-FI" b="1" dirty="0"/>
          </a:p>
          <a:p>
            <a:pPr marL="0" indent="0">
              <a:spcAft>
                <a:spcPts val="600"/>
              </a:spcAft>
              <a:buNone/>
            </a:pPr>
            <a:r>
              <a:rPr lang="fi-FI" b="1" dirty="0" err="1"/>
              <a:t>JUHTA:n</a:t>
            </a:r>
            <a:r>
              <a:rPr lang="fi-FI" b="1" dirty="0"/>
              <a:t> päätös</a:t>
            </a:r>
          </a:p>
          <a:p>
            <a:pPr>
              <a:spcAft>
                <a:spcPts val="600"/>
              </a:spcAft>
            </a:pPr>
            <a:r>
              <a:rPr lang="fi-FI" dirty="0"/>
              <a:t>Esityksen mukainen</a:t>
            </a:r>
          </a:p>
          <a:p>
            <a:pPr marL="0" indent="0">
              <a:spcAft>
                <a:spcPts val="600"/>
              </a:spcAft>
              <a:buNone/>
            </a:pP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600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Tommi Oikarinen</a:t>
            </a:r>
          </a:p>
          <a:p>
            <a:r>
              <a:rPr lang="fi-FI" dirty="0"/>
              <a:t>Tietohallintoneuvos</a:t>
            </a:r>
          </a:p>
          <a:p>
            <a:r>
              <a:rPr lang="fi-FI" dirty="0"/>
              <a:t>Puh. nro: 02955 30150</a:t>
            </a:r>
          </a:p>
          <a:p>
            <a:r>
              <a:rPr lang="fi-FI" dirty="0"/>
              <a:t>Lisätieto: etunimi.sukunimi@vm.fi</a:t>
            </a:r>
          </a:p>
          <a:p>
            <a:r>
              <a:rPr lang="fi-FI" dirty="0"/>
              <a:t>www.vm.fi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903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109374"/>
            <a:ext cx="7380376" cy="590168"/>
          </a:xfrm>
        </p:spPr>
        <p:txBody>
          <a:bodyPr>
            <a:normAutofit/>
          </a:bodyPr>
          <a:lstStyle/>
          <a:p>
            <a:r>
              <a:rPr lang="fi-FI" dirty="0"/>
              <a:t>Tiedonhallinnan yhteistyön järjestäminen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771550"/>
            <a:ext cx="8100456" cy="42484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-FI" dirty="0"/>
              <a:t>Toimintaa on jatkossa tarkoitus kehittää enemmän toiminnan kehittämistä strategisesti ja ennakollisesti ohjaavaksi</a:t>
            </a:r>
          </a:p>
          <a:p>
            <a:pPr>
              <a:spcAft>
                <a:spcPts val="600"/>
              </a:spcAft>
            </a:pPr>
            <a:r>
              <a:rPr lang="fi-FI" dirty="0"/>
              <a:t>Säännöksessä ei sidottaisi sitä, miten yhteistyö järjestetään eikä myöskään sitä, voiko yhteistyöhön osallistua myös muita tahoja kuin säännöksessä nimenomaan mainitut viranomaiset, kuten Kansaneläkelaitos. </a:t>
            </a:r>
          </a:p>
          <a:p>
            <a:pPr>
              <a:spcAft>
                <a:spcPts val="600"/>
              </a:spcAft>
            </a:pPr>
            <a:r>
              <a:rPr lang="fi-FI" dirty="0"/>
              <a:t>Käytännössä toimintaa voidaan järjestää nykyisellä tavalla neuvottelukunnan tai muiden yhteistyöelimien avulla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säännös mahdollistaa vastaavan julkisen hallinnon tietohallinnon ohjaamista neuvoa-antavan neuvottelukunnan, työryhmän tai vastaavan yhteistyöelimen asettamisen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Edelleen tarkoituksenmukaista, että valtion viranomaisten ja kuntien viranomaisten sekä muiden julkisoikeudellisten yhteisöjen, kuten Kelan välinen yhteistyö on järjestetty VM:n yhteyteen</a:t>
            </a:r>
          </a:p>
          <a:p>
            <a:pPr>
              <a:spcAft>
                <a:spcPts val="600"/>
              </a:spcAft>
            </a:pPr>
            <a:r>
              <a:rPr lang="fi-FI" dirty="0"/>
              <a:t>Säännös mahdollistaa sen, että yhteistyöelimiä on useampia siten kuin asiakokonaisuuksien kannalta kulloinkin on tarpeellista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00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24" y="37366"/>
            <a:ext cx="7380376" cy="590168"/>
          </a:xfrm>
        </p:spPr>
        <p:txBody>
          <a:bodyPr>
            <a:normAutofit/>
          </a:bodyPr>
          <a:lstStyle/>
          <a:p>
            <a:r>
              <a:rPr lang="fi-FI" dirty="0"/>
              <a:t>Tiedonhallinnan yhteistyön järjestäminen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771550"/>
            <a:ext cx="8100456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dirty="0"/>
              <a:t>Yhteistyössä: </a:t>
            </a:r>
          </a:p>
          <a:p>
            <a:pPr>
              <a:spcAft>
                <a:spcPts val="600"/>
              </a:spcAft>
            </a:pPr>
            <a:r>
              <a:rPr lang="fi-FI" dirty="0"/>
              <a:t>edistetään julkisen hallinnon toimintatapojen ja palveluiden tuotantotapojen kehittämistä tieto- ja viestintätekniikkaa hyödyntämällä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seurataan: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julkisen hallinnon </a:t>
            </a:r>
            <a:r>
              <a:rPr lang="fi-FI" dirty="0" err="1"/>
              <a:t>digitalisaation</a:t>
            </a:r>
            <a:r>
              <a:rPr lang="fi-FI" dirty="0"/>
              <a:t> ja tietohallinnon yleistä kehitystä 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julkisen hallinnon tehtäviin, palvelu- ja hallintorakenteisiin sekä tietojärjestelmiin suunniteltujen muutosten vaikutuksia tiedonhallinnan tai tieto- ja viestintäteknisten palvelujen tuottamisen näkökulmasta.</a:t>
            </a:r>
          </a:p>
          <a:p>
            <a:pPr marL="355600" lvl="1" indent="0">
              <a:spcAft>
                <a:spcPts val="600"/>
              </a:spcAft>
              <a:buNone/>
            </a:pP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/>
              <a:t>tarkoituksena parantaa laajakantoisten uudistusten vaikutusten arviointia kaikkien julkisen hallinnon sektoreiden näkökulmasta uudistusten valmisteluvaiheessa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käsitellään julkisen hallinnon toimintaan vaikuttavia periaatteellisesti tärkeitä ja laajakantoisia julkisen hallinnon toimintaan, tiedonhallintaan ja tietojärjestelmiin liittyviä kehittämisprojekteja, lainsäädäntöhankkeita sekä rakenteellisia uudistuksia</a:t>
            </a:r>
          </a:p>
          <a:p>
            <a:pPr marL="355600" lvl="1" indent="0">
              <a:spcAft>
                <a:spcPts val="600"/>
              </a:spcAft>
              <a:buNone/>
            </a:pP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/>
              <a:t>Neuvottelukunta muodostaisi näistä käsityksen ja saattaisi se projekteista, hankkeista ja uudistuksista vastaavien tietoon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/>
              <a:t>neuvottelukunta/yhteistyöelin ei kuitenkaan antaisi julkisen hallinnon tietohallinnon suosituksia (JHS), jotka koskevat tiedonhallintaa (tiedonhallintaa koskevia suosituksia antaa jatkossa tiedonhallintalautakunta)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90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9"/>
            <a:ext cx="7380376" cy="590683"/>
          </a:xfrm>
        </p:spPr>
        <p:txBody>
          <a:bodyPr/>
          <a:lstStyle/>
          <a:p>
            <a:r>
              <a:rPr lang="fi-FI" dirty="0"/>
              <a:t>Valmisteluryhmälle asetetut tavoitteet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467544" y="810821"/>
          <a:ext cx="8172464" cy="3993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981">
                  <a:extLst>
                    <a:ext uri="{9D8B030D-6E8A-4147-A177-3AD203B41FA5}">
                      <a16:colId xmlns:a16="http://schemas.microsoft.com/office/drawing/2014/main" val="3704462060"/>
                    </a:ext>
                  </a:extLst>
                </a:gridCol>
                <a:gridCol w="2790766">
                  <a:extLst>
                    <a:ext uri="{9D8B030D-6E8A-4147-A177-3AD203B41FA5}">
                      <a16:colId xmlns:a16="http://schemas.microsoft.com/office/drawing/2014/main" val="2869649682"/>
                    </a:ext>
                  </a:extLst>
                </a:gridCol>
                <a:gridCol w="2730717">
                  <a:extLst>
                    <a:ext uri="{9D8B030D-6E8A-4147-A177-3AD203B41FA5}">
                      <a16:colId xmlns:a16="http://schemas.microsoft.com/office/drawing/2014/main" val="237304137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</a:rPr>
                        <a:t>Vaikuttavuustavoite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</a:rPr>
                        <a:t>Valmistelun toimenpide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</a:rPr>
                        <a:t>Valmistelun tuotokset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80594"/>
                  </a:ext>
                </a:extLst>
              </a:tr>
              <a:tr h="1108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</a:rPr>
                        <a:t>Tiedonhallinnan yhteistyön strategisen ohjausvaikutuksen parantaminen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effectLst/>
                        </a:rPr>
                        <a:t>Uuden tiedonhallinnan ja tieto- ja viestintäteknisten palvelujen tuotannon ohjauksen yhteistyön toimintamallin suunnittelu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effectLst/>
                        </a:rPr>
                        <a:t>Ehdotus tiedonhallinnan yhteistyön toimintamalista ja sen käyttöönotosta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64714"/>
                  </a:ext>
                </a:extLst>
              </a:tr>
              <a:tr h="134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</a:rPr>
                        <a:t>Toiminnan tavoitteita tukevan ja vaikuttavan informaatio-ohjauskokonaisuuden muodostaminen  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effectLst/>
                        </a:rPr>
                        <a:t>Toiminnan tavoitteita paremmin tukevan julkisen hallinnon yhdenmukaisen ohjauksessa</a:t>
                      </a:r>
                      <a:r>
                        <a:rPr lang="fi-FI" sz="1200" baseline="0" dirty="0">
                          <a:effectLst/>
                        </a:rPr>
                        <a:t> käytettävän informaation </a:t>
                      </a:r>
                      <a:r>
                        <a:rPr lang="fi-FI" sz="1200" dirty="0">
                          <a:effectLst/>
                        </a:rPr>
                        <a:t>valmistelu- ja hallintaprosessi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effectLst/>
                        </a:rPr>
                        <a:t>Ehdotus informaation tuotantoprosessista ja hallintarakenteesta/hallintarakenteista (roolit</a:t>
                      </a:r>
                      <a:r>
                        <a:rPr lang="fi-FI" sz="1200" baseline="0" dirty="0">
                          <a:effectLst/>
                        </a:rPr>
                        <a:t>, tehtävät)</a:t>
                      </a:r>
                      <a:r>
                        <a:rPr lang="fi-FI" sz="1200" dirty="0">
                          <a:effectLst/>
                        </a:rPr>
                        <a:t> ja niiden käyttöönotosta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28643"/>
                  </a:ext>
                </a:extLst>
              </a:tr>
              <a:tr h="1108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</a:rPr>
                        <a:t>Ohjausinformaation tuottamisen kustannustehokkuuden parantaminen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effectLst/>
                        </a:rPr>
                        <a:t>Seuraavien vuosien toiminnallisista tavoitteista muodostuvien suositustarpeiden suunnittelu.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i-FI" sz="1200" dirty="0">
                          <a:effectLst/>
                        </a:rPr>
                        <a:t>Ehdotus seuraavien</a:t>
                      </a:r>
                      <a:r>
                        <a:rPr lang="fi-FI" sz="1200" baseline="0" dirty="0">
                          <a:effectLst/>
                        </a:rPr>
                        <a:t> vuosien </a:t>
                      </a:r>
                      <a:r>
                        <a:rPr lang="fi-FI" sz="1200" dirty="0">
                          <a:effectLst/>
                        </a:rPr>
                        <a:t>informaatio-ohjauksen painopistealueista 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22468"/>
                  </a:ext>
                </a:extLst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71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80867"/>
            <a:ext cx="8388488" cy="518675"/>
          </a:xfrm>
        </p:spPr>
        <p:txBody>
          <a:bodyPr>
            <a:noAutofit/>
          </a:bodyPr>
          <a:lstStyle/>
          <a:p>
            <a:r>
              <a:rPr lang="fi-FI" sz="2400" dirty="0"/>
              <a:t>Julkisen hallinnon tiedonhallinnan yhteistyön ja informaatio-ohjauksen valmisteluryhmän 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3528392" cy="40016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600" b="1" dirty="0"/>
              <a:t>Tiedonhallinnan yhteistyö</a:t>
            </a:r>
          </a:p>
          <a:p>
            <a:pPr lvl="0"/>
            <a:r>
              <a:rPr lang="fi-FI" sz="1300" dirty="0"/>
              <a:t>Analysoida tiedonhallinnan, tietohallinnon ja tietoturvallisuuden olemassa olevat yhteistyön rakenteet ja tehtävät, yhteistyöhön osallistuvat tahot sekä rakenteiden väliset suhteet </a:t>
            </a:r>
          </a:p>
          <a:p>
            <a:pPr lvl="0"/>
            <a:r>
              <a:rPr lang="fi-FI" sz="1300" dirty="0"/>
              <a:t>Laatia ehdotus toimintamalliksi ja rakenteeksi, jolla järjestetään tiedonhallintalain 7 §:ssä tarkoitettu yhteistyö  </a:t>
            </a:r>
          </a:p>
          <a:p>
            <a:pPr lvl="0"/>
            <a:r>
              <a:rPr lang="fi-FI" sz="1300" dirty="0"/>
              <a:t>Valmistella suunnitelman ehdotetun toimintamallin käyttöönotosta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95936" y="787472"/>
            <a:ext cx="5186304" cy="35844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 b="1" dirty="0"/>
              <a:t>Informaatio-ohjaus</a:t>
            </a:r>
          </a:p>
          <a:p>
            <a:pPr lvl="0"/>
            <a:r>
              <a:rPr lang="fi-FI" sz="1300" dirty="0"/>
              <a:t>Analysoida olemassa olevat tiedonhallinnan, tietohallinnon ja tietoturvallisuuden ohjausinformaatiota tuottavat järjestelyt ja tehtävät sekä näiden väliset suhteet</a:t>
            </a:r>
          </a:p>
          <a:p>
            <a:pPr lvl="0"/>
            <a:r>
              <a:rPr lang="fi-FI" sz="1300" dirty="0"/>
              <a:t>Valmistella ohjausinformaation jäsennys (linjaukset, periaatteet, suositukset tms.)</a:t>
            </a:r>
          </a:p>
          <a:p>
            <a:pPr lvl="0"/>
            <a:r>
              <a:rPr lang="fi-FI" sz="1300" dirty="0"/>
              <a:t>Laatia ehdotus tiedonhallinnan ohjauksessa tarvittavan informaation tuotantoprosessista ja hallintarakenteesta (tiedonhallintalautakunta, linjaukset ym.)</a:t>
            </a:r>
          </a:p>
          <a:p>
            <a:pPr lvl="0"/>
            <a:r>
              <a:rPr lang="fi-FI" sz="1300" dirty="0"/>
              <a:t>Valmistella suunnitelma ehdotetun tuotantoprosessin ja hallintarakenteen käyttöönotosta</a:t>
            </a:r>
          </a:p>
          <a:p>
            <a:pPr lvl="0"/>
            <a:r>
              <a:rPr lang="fi-FI" sz="1300" dirty="0"/>
              <a:t>Laatia kesällä 2019 annettavan hallitusohjelman pohjalta ehdotus seuraavan neljän vuoden aikana toteuttavan informaation painopistealueista</a:t>
            </a:r>
          </a:p>
          <a:p>
            <a:pPr lvl="0"/>
            <a:r>
              <a:rPr lang="fi-FI" sz="1300" dirty="0"/>
              <a:t>Käsitellä valmisteilla olevat JHS-suositusten hankesuunnitelmat ja suositusluonnokset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931647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6AE60-BAF6-4062-B235-AB5903E1F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4AB46-40C8-45A0-A78A-E4CB9D00C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136DBE-6C7E-4CD5-A1C3-A89EBB2C89D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bb82943-49da-4504-a2f3-a33fb2eb95f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52</TotalTime>
  <Words>4343</Words>
  <Application>Microsoft Office PowerPoint</Application>
  <PresentationFormat>Näytössä katseltava esitys (16:9)</PresentationFormat>
  <Paragraphs>1135</Paragraphs>
  <Slides>51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51</vt:i4>
      </vt:variant>
    </vt:vector>
  </HeadingPairs>
  <TitlesOfParts>
    <vt:vector size="52" baseType="lpstr">
      <vt:lpstr>VM_malliesitys_laajakuva_fin</vt:lpstr>
      <vt:lpstr>Tiedonhallinnan yhteistyö ja informaatio-ohjaus – Suositusten tuottaminen  TP4 kokous 10.12.2019</vt:lpstr>
      <vt:lpstr>Asialista 10.12.2019</vt:lpstr>
      <vt:lpstr>Alustus: Yhteistyörakenteen ja toimintatapojen kehittämisen tilannekatsaus  TP4 kokous 10.12.2019</vt:lpstr>
      <vt:lpstr>Viitekehykset TP4 A-ryhmän työskentelylle: Yhteistyön rakenteiden ja toimintatapojen kehittäminen</vt:lpstr>
      <vt:lpstr>TP4-työryhmän tehtävä</vt:lpstr>
      <vt:lpstr>Tiedonhallinnan yhteistyön järjestäminen</vt:lpstr>
      <vt:lpstr>Tiedonhallinnan yhteistyön järjestäminen</vt:lpstr>
      <vt:lpstr>Valmisteluryhmälle asetetut tavoitteet</vt:lpstr>
      <vt:lpstr>Julkisen hallinnon tiedonhallinnan yhteistyön ja informaatio-ohjauksen valmisteluryhmän tehtävät</vt:lpstr>
      <vt:lpstr>Vaiheet ja aikataulu</vt:lpstr>
      <vt:lpstr>Tiedonhallinnan yhteistyökäytäntöjen kehittäminen verkostotyönä</vt:lpstr>
      <vt:lpstr>Informaation tuotantoprosessin suunnittelu</vt:lpstr>
      <vt:lpstr>Verkostojen johtamisen yleinen viitekehys (viite: Järvensivu 2019)</vt:lpstr>
      <vt:lpstr>Yhteisesti sovittavia toimintatapoja (viite: Järvensivu 2019)</vt:lpstr>
      <vt:lpstr>Yhdessä oppimista eri tavoin (Järvensivu 2019)</vt:lpstr>
      <vt:lpstr>Nykytilan analyysi</vt:lpstr>
      <vt:lpstr>Paljon erilaisia näkemyksiä nykymallista… 1/3</vt:lpstr>
      <vt:lpstr>Paljon erilaisia näkemyksiä nykymallista… 2/3</vt:lpstr>
      <vt:lpstr>Paljon erilaisia näkemyksiä nykymallista… 3/3</vt:lpstr>
      <vt:lpstr>Yhteenveto nykytilasta / Työpaja 2.10.2019</vt:lpstr>
      <vt:lpstr>Yhteenveto tulevaisuuden pohdinnoista / Työpaja 2.10.2019</vt:lpstr>
      <vt:lpstr>Yhteenveto tilanteesta: paljon yhteistyöryhmiä, vähän kokonaiskoordinointia</vt:lpstr>
      <vt:lpstr>Ehdotuksia yhteistyön rakenteesta, tehtävistä ja toimintatavoista jatkossa</vt:lpstr>
      <vt:lpstr>Yhteistyön rakenne: tasojen rooli valmistelussa</vt:lpstr>
      <vt:lpstr>Yhteistyön rakenne: lisää koordinointia tasoittain ja tasojen välillä</vt:lpstr>
      <vt:lpstr>Yhteistyön/yhteistyöryhmän tavoitteet, tehtävät ja toimintatavat</vt:lpstr>
      <vt:lpstr>Ratkaistavia erityiskysymyksiä</vt:lpstr>
      <vt:lpstr>Yhteistä työskentelyä (klo 9.30-11.00)  TP4 kokous 10.12.2019</vt:lpstr>
      <vt:lpstr>Työskentelytapa 09.30-11.00</vt:lpstr>
      <vt:lpstr>Työskentelytapa 09.30-11.00 / Vaihtoehtoinen</vt:lpstr>
      <vt:lpstr>Pöytä 1. Yhteistyörakenteiden tasojen kuvaus (Gov, Ka, Titu, Keh, Po)</vt:lpstr>
      <vt:lpstr>Yhteistyön rakenne: lisää koordinointia tasoittain ja tasojen välillä</vt:lpstr>
      <vt:lpstr>Pöytä 2. Tavoitteiden ja tehtävien täsmentäminen (Gov, Ka, Titu)</vt:lpstr>
      <vt:lpstr>Yhteistyön/yhteistyöryhmän tavoitteet, tehtävät ja toimintatavat</vt:lpstr>
      <vt:lpstr>Pöytä 3. Kokonaiskuvan sisällön täsmentäminen (Gov, Ka, Titu)</vt:lpstr>
      <vt:lpstr>Pöytä 4. Toimielinten täsmentäminen (valt, kunnat, julk, verkostot)</vt:lpstr>
      <vt:lpstr>Yhteistyöryhmä: toimisiko esimerkiksi näin?</vt:lpstr>
      <vt:lpstr>Tarvitaanko lisäksi valtion sisäinen yhteistyöryhmä sekä valtion ja kuntien välinen yhteistyöryhmä?</vt:lpstr>
      <vt:lpstr>Pöytä 5. Toimielinten ja verkostojen vuosikellojen yhteensovittaminen</vt:lpstr>
      <vt:lpstr>Vuosikellojen yhteensovittaminen</vt:lpstr>
      <vt:lpstr>Pöytä 6. Miten yhteistyörakenteiden ja toimintatapojen kehittäminen etenee v. 2020?</vt:lpstr>
      <vt:lpstr>Informaatio-ohjauksen tilannekatsaus (P4 B-ryhmä)           (klo 11.00-11.30) Tommi Oikarinen alustaa</vt:lpstr>
      <vt:lpstr>Julkisen hallinnon tiedonhallinnan yhteistyön ja informaatio-ohjauksen valmisteluryhmän (VM037:00/2019) tehtävät</vt:lpstr>
      <vt:lpstr>Ehdotus tiedonhallinnan ohjauksessa tarvittavan informaation hallinnasta </vt:lpstr>
      <vt:lpstr>Informaation hallintaprosessi (vaihtoehdot)</vt:lpstr>
      <vt:lpstr>Seuraavat askelmat (vuodenvaihteen jälkeen)</vt:lpstr>
      <vt:lpstr>Valmisteluryhmän kokous 5.11.2019</vt:lpstr>
      <vt:lpstr>JUHTA:n kokous 3.12.2019</vt:lpstr>
      <vt:lpstr>JHS-suositusten ryhmittely</vt:lpstr>
      <vt:lpstr>JUHTA:n kokous 3.12.2019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Tommi.Oikarinen@vm.fi</dc:creator>
  <cp:lastModifiedBy>vnl\vmoikari</cp:lastModifiedBy>
  <cp:revision>566</cp:revision>
  <dcterms:created xsi:type="dcterms:W3CDTF">2017-11-03T10:10:22Z</dcterms:created>
  <dcterms:modified xsi:type="dcterms:W3CDTF">2019-12-09T13:32:52Z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