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80" r:id="rId5"/>
    <p:sldId id="863" r:id="rId6"/>
    <p:sldId id="866" r:id="rId7"/>
    <p:sldId id="867" r:id="rId8"/>
    <p:sldId id="862" r:id="rId9"/>
    <p:sldId id="869" r:id="rId10"/>
    <p:sldId id="865" r:id="rId11"/>
    <p:sldId id="706" r:id="rId12"/>
  </p:sldIdLst>
  <p:sldSz cx="9144000" cy="5143500" type="screen16x9"/>
  <p:notesSz cx="6735763" cy="98663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18" userDrawn="1">
          <p15:clr>
            <a:srgbClr val="A4A3A4"/>
          </p15:clr>
        </p15:guide>
        <p15:guide id="2" pos="1701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nl\vmsiintol" initials="v" lastIdx="34" clrIdx="0">
    <p:extLst>
      <p:ext uri="{19B8F6BF-5375-455C-9EA6-DF929625EA0E}">
        <p15:presenceInfo xmlns:p15="http://schemas.microsoft.com/office/powerpoint/2012/main" userId="vnl\vmsiintol" providerId="None"/>
      </p:ext>
    </p:extLst>
  </p:cmAuthor>
  <p:cmAuthor id="2" name="vnl\vmoikari" initials="v" lastIdx="13" clrIdx="1">
    <p:extLst>
      <p:ext uri="{19B8F6BF-5375-455C-9EA6-DF929625EA0E}">
        <p15:presenceInfo xmlns:p15="http://schemas.microsoft.com/office/powerpoint/2012/main" userId="vnl\vmoikari" providerId="None"/>
      </p:ext>
    </p:extLst>
  </p:cmAuthor>
  <p:cmAuthor id="3" name="vnl\vmtaski2" initials="v" lastIdx="6" clrIdx="2">
    <p:extLst>
      <p:ext uri="{19B8F6BF-5375-455C-9EA6-DF929625EA0E}">
        <p15:presenceInfo xmlns:p15="http://schemas.microsoft.com/office/powerpoint/2012/main" userId="vnl\vmtaski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3300"/>
    <a:srgbClr val="FFCC00"/>
    <a:srgbClr val="FF9900"/>
    <a:srgbClr val="FFE697"/>
    <a:srgbClr val="F0EEE4"/>
    <a:srgbClr val="E0EFDF"/>
    <a:srgbClr val="E3E9F5"/>
    <a:srgbClr val="FFEEDD"/>
    <a:srgbClr val="FFD9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358" autoAdjust="0"/>
    <p:restoredTop sz="95332" autoAdjust="0"/>
  </p:normalViewPr>
  <p:slideViewPr>
    <p:cSldViewPr showGuides="1">
      <p:cViewPr varScale="1">
        <p:scale>
          <a:sx n="167" d="100"/>
          <a:sy n="167" d="100"/>
        </p:scale>
        <p:origin x="354" y="138"/>
      </p:cViewPr>
      <p:guideLst>
        <p:guide orient="horz" pos="2618"/>
        <p:guide pos="1701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DCBE83-F401-4F3F-8646-5A63CA53523C}" type="datetimeFigureOut">
              <a:rPr lang="fi-FI" smtClean="0"/>
              <a:t>3.9.2019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1DD12E-B47D-4DC2-A09A-B762B8C96E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7371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1DD12E-B47D-4DC2-A09A-B762B8C96EBD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1804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0100"/>
            <a:ext cx="9144000" cy="4343399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15616" y="1347615"/>
            <a:ext cx="7200800" cy="1224136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 hasCustomPrompt="1"/>
          </p:nvPr>
        </p:nvSpPr>
        <p:spPr>
          <a:xfrm>
            <a:off x="1146629" y="4548978"/>
            <a:ext cx="4865804" cy="321128"/>
          </a:xfrm>
        </p:spPr>
        <p:txBody>
          <a:bodyPr tIns="0" bIns="0" anchor="ctr" anchorCtr="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Vastuualueen nimi tarvittaessa</a:t>
            </a:r>
          </a:p>
        </p:txBody>
      </p:sp>
      <p:sp>
        <p:nvSpPr>
          <p:cNvPr id="6" name="Tekstin paikkamerkki 9"/>
          <p:cNvSpPr>
            <a:spLocks noGrp="1"/>
          </p:cNvSpPr>
          <p:nvPr>
            <p:ph type="body" sz="quarter" idx="14" hasCustomPrompt="1"/>
          </p:nvPr>
        </p:nvSpPr>
        <p:spPr>
          <a:xfrm>
            <a:off x="1115616" y="2643758"/>
            <a:ext cx="7200800" cy="351437"/>
          </a:xfrm>
        </p:spPr>
        <p:txBody>
          <a:bodyPr tIns="0" bIns="0" anchor="t" anchorCtr="0"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i-FI" dirty="0"/>
              <a:t>Esittäjän/tapahtuman tiedot</a:t>
            </a:r>
          </a:p>
        </p:txBody>
      </p:sp>
      <p:pic>
        <p:nvPicPr>
          <p:cNvPr id="12" name="Kuva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025" y="336807"/>
            <a:ext cx="3416400" cy="855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409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 leijon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F6D8E-3BBF-4559-A944-858650886418}" type="datetime1">
              <a:rPr lang="fi-FI" smtClean="0"/>
              <a:t>3.9.2019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8131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Vain otsikko ilman leijon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867200"/>
            <a:ext cx="1595701" cy="1296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2D668-9E7C-4320-927C-A1F49686FDD4}" type="datetime1">
              <a:rPr lang="fi-FI" smtClean="0"/>
              <a:t>3.9.2019</a:t>
            </a:fld>
            <a:endParaRPr lang="fi-FI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1637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867200"/>
            <a:ext cx="1595701" cy="129600"/>
          </a:xfrm>
          <a:prstGeom prst="rect">
            <a:avLst/>
          </a:prstGeom>
        </p:spPr>
      </p:pic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CD444-EEF8-41CE-900E-E47E39595C60}" type="datetime1">
              <a:rPr lang="fi-FI" smtClean="0"/>
              <a:t>3.9.2019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02670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 userDrawn="1"/>
        </p:nvSpPr>
        <p:spPr>
          <a:xfrm>
            <a:off x="210458" y="206478"/>
            <a:ext cx="8715829" cy="472538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53886" y="1905000"/>
            <a:ext cx="6923314" cy="1314822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653558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yaa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 userDrawn="1"/>
        </p:nvSpPr>
        <p:spPr>
          <a:xfrm>
            <a:off x="210458" y="205200"/>
            <a:ext cx="8715829" cy="4726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53886" y="1905000"/>
            <a:ext cx="6923314" cy="1314822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234695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li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 userDrawn="1"/>
        </p:nvSpPr>
        <p:spPr>
          <a:xfrm>
            <a:off x="210458" y="205200"/>
            <a:ext cx="8715829" cy="4726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53886" y="1905000"/>
            <a:ext cx="6923314" cy="1314822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31187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0100"/>
            <a:ext cx="9144000" cy="4343399"/>
          </a:xfrm>
          <a:prstGeom prst="rect">
            <a:avLst/>
          </a:prstGeom>
        </p:spPr>
      </p:pic>
      <p:pic>
        <p:nvPicPr>
          <p:cNvPr id="11" name="Kuva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025" y="336807"/>
            <a:ext cx="3416400" cy="855545"/>
          </a:xfrm>
          <a:prstGeom prst="rect">
            <a:avLst/>
          </a:prstGeom>
        </p:spPr>
      </p:pic>
      <p:sp>
        <p:nvSpPr>
          <p:cNvPr id="9" name="Tekstin paikkamerkki 8"/>
          <p:cNvSpPr>
            <a:spLocks noGrp="1"/>
          </p:cNvSpPr>
          <p:nvPr>
            <p:ph type="body" sz="quarter" idx="10" hasCustomPrompt="1"/>
          </p:nvPr>
        </p:nvSpPr>
        <p:spPr>
          <a:xfrm>
            <a:off x="1146630" y="1491630"/>
            <a:ext cx="3209346" cy="1404156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200"/>
            </a:lvl1pPr>
            <a:lvl2pPr marL="355600" indent="0">
              <a:buNone/>
              <a:defRPr sz="1200"/>
            </a:lvl2pPr>
            <a:lvl3pPr marL="804862" indent="0">
              <a:buNone/>
              <a:defRPr sz="1200"/>
            </a:lvl3pPr>
            <a:lvl4pPr marL="1255713" indent="0">
              <a:buNone/>
              <a:defRPr sz="1200"/>
            </a:lvl4pPr>
            <a:lvl5pPr marL="1436688" indent="0">
              <a:buNone/>
              <a:defRPr sz="1200"/>
            </a:lvl5pPr>
          </a:lstStyle>
          <a:p>
            <a:pPr lvl="0"/>
            <a:r>
              <a:rPr lang="fi-FI" dirty="0"/>
              <a:t>Lisää esittäjän tiedot</a:t>
            </a:r>
          </a:p>
        </p:txBody>
      </p:sp>
      <p:sp>
        <p:nvSpPr>
          <p:cNvPr id="7" name="Tekstin paikkamerkki 8"/>
          <p:cNvSpPr>
            <a:spLocks noGrp="1"/>
          </p:cNvSpPr>
          <p:nvPr>
            <p:ph type="body" sz="quarter" idx="11" hasCustomPrompt="1"/>
          </p:nvPr>
        </p:nvSpPr>
        <p:spPr>
          <a:xfrm>
            <a:off x="4528458" y="1491630"/>
            <a:ext cx="4220006" cy="1404156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200"/>
            </a:lvl1pPr>
            <a:lvl2pPr marL="355600" indent="0">
              <a:buNone/>
              <a:defRPr sz="1200"/>
            </a:lvl2pPr>
            <a:lvl3pPr marL="804862" indent="0">
              <a:buNone/>
              <a:defRPr sz="1200"/>
            </a:lvl3pPr>
            <a:lvl4pPr marL="1255713" indent="0">
              <a:buNone/>
              <a:defRPr sz="1200"/>
            </a:lvl4pPr>
            <a:lvl5pPr marL="1436688" indent="0">
              <a:buNone/>
              <a:defRPr sz="1200"/>
            </a:lvl5pPr>
          </a:lstStyle>
          <a:p>
            <a:pPr lvl="0"/>
            <a:r>
              <a:rPr lang="fi-FI" dirty="0"/>
              <a:t>Lisää tiedot</a:t>
            </a:r>
          </a:p>
        </p:txBody>
      </p:sp>
    </p:spTree>
    <p:extLst>
      <p:ext uri="{BB962C8B-B14F-4D97-AF65-F5344CB8AC3E}">
        <p14:creationId xmlns:p14="http://schemas.microsoft.com/office/powerpoint/2010/main" val="2994190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sivu hanketun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0100"/>
            <a:ext cx="9144000" cy="4343399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15616" y="1329612"/>
            <a:ext cx="7200800" cy="1098122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115616" y="2427734"/>
            <a:ext cx="7200800" cy="36004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 hasCustomPrompt="1"/>
          </p:nvPr>
        </p:nvSpPr>
        <p:spPr>
          <a:xfrm>
            <a:off x="1146629" y="4550400"/>
            <a:ext cx="4865804" cy="321128"/>
          </a:xfrm>
        </p:spPr>
        <p:txBody>
          <a:bodyPr tIns="0" bIns="0" anchor="ctr" anchorCtr="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Vastuualueen nimi tarvittaessa</a:t>
            </a:r>
          </a:p>
        </p:txBody>
      </p:sp>
      <p:sp>
        <p:nvSpPr>
          <p:cNvPr id="6" name="Tekstin paikkamerkki 9"/>
          <p:cNvSpPr>
            <a:spLocks noGrp="1"/>
          </p:cNvSpPr>
          <p:nvPr>
            <p:ph type="body" sz="quarter" idx="14" hasCustomPrompt="1"/>
          </p:nvPr>
        </p:nvSpPr>
        <p:spPr>
          <a:xfrm>
            <a:off x="1115616" y="2787775"/>
            <a:ext cx="7200800" cy="288032"/>
          </a:xfrm>
        </p:spPr>
        <p:txBody>
          <a:bodyPr tIns="0" bIns="0" anchor="t" anchorCtr="0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i-FI" dirty="0"/>
              <a:t>Esittäjän/tapahtuman tiedot</a:t>
            </a:r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5" hasCustomPrompt="1"/>
          </p:nvPr>
        </p:nvSpPr>
        <p:spPr>
          <a:xfrm>
            <a:off x="7668448" y="303610"/>
            <a:ext cx="936000" cy="936000"/>
          </a:xfrm>
        </p:spPr>
        <p:txBody>
          <a:bodyPr>
            <a:normAutofit/>
          </a:bodyPr>
          <a:lstStyle>
            <a:lvl1pPr marL="0" indent="0" algn="ctr">
              <a:spcAft>
                <a:spcPts val="0"/>
              </a:spcAft>
              <a:buFontTx/>
              <a:buNone/>
              <a:defRPr sz="9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 dirty="0"/>
              <a:t>Hanketunnus   </a:t>
            </a:r>
            <a:r>
              <a:rPr lang="fr-FR" dirty="0"/>
              <a:t>2,6 x 2,6 cm    155 x 155 px</a:t>
            </a:r>
            <a:endParaRPr lang="fi-FI" dirty="0"/>
          </a:p>
        </p:txBody>
      </p:sp>
      <p:pic>
        <p:nvPicPr>
          <p:cNvPr id="12" name="Kuva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025" y="336807"/>
            <a:ext cx="3416400" cy="855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936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1216-412F-44BC-A83A-B2A80E9EC161}" type="datetime1">
              <a:rPr lang="fi-FI" smtClean="0"/>
              <a:t>3.9.2019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0939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väliotsik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04000" y="1377043"/>
            <a:ext cx="7380000" cy="321758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FAE37-2DE2-41BD-97FD-C689329C0CB9}" type="datetime1">
              <a:rPr lang="fi-FI" smtClean="0"/>
              <a:t>3.9.2019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3" hasCustomPrompt="1"/>
          </p:nvPr>
        </p:nvSpPr>
        <p:spPr>
          <a:xfrm>
            <a:off x="504000" y="1043868"/>
            <a:ext cx="7380000" cy="377428"/>
          </a:xfrm>
        </p:spPr>
        <p:txBody>
          <a:bodyPr/>
          <a:lstStyle>
            <a:lvl1pPr marL="0" indent="0">
              <a:buNone/>
              <a:defRPr b="1" baseline="0"/>
            </a:lvl1pPr>
          </a:lstStyle>
          <a:p>
            <a:pPr lvl="0"/>
            <a:r>
              <a:rPr lang="fi-FI" dirty="0"/>
              <a:t>Lisää väliotsikko napsauttamalla</a:t>
            </a:r>
          </a:p>
        </p:txBody>
      </p:sp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1615743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576000" y="1039500"/>
            <a:ext cx="3780000" cy="3584478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1200"/>
              </a:spcAft>
              <a:defRPr sz="1400"/>
            </a:lvl1pPr>
            <a:lvl2pPr>
              <a:spcBef>
                <a:spcPts val="0"/>
              </a:spcBef>
              <a:spcAft>
                <a:spcPts val="1200"/>
              </a:spcAft>
              <a:defRPr sz="1400"/>
            </a:lvl2pPr>
            <a:lvl3pPr>
              <a:spcBef>
                <a:spcPts val="0"/>
              </a:spcBef>
              <a:spcAft>
                <a:spcPts val="1200"/>
              </a:spcAft>
              <a:defRPr sz="1400"/>
            </a:lvl3pPr>
            <a:lvl4pPr>
              <a:spcBef>
                <a:spcPts val="0"/>
              </a:spcBef>
              <a:spcAft>
                <a:spcPts val="1200"/>
              </a:spcAft>
              <a:defRPr sz="1400"/>
            </a:lvl4pPr>
            <a:lvl5pPr>
              <a:spcBef>
                <a:spcPts val="0"/>
              </a:spcBef>
              <a:spcAft>
                <a:spcPts val="1200"/>
              </a:spcAft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283968" y="1039500"/>
            <a:ext cx="3816000" cy="3584478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1400"/>
            </a:lvl1pPr>
            <a:lvl2pPr>
              <a:spcAft>
                <a:spcPts val="1200"/>
              </a:spcAft>
              <a:defRPr sz="1400"/>
            </a:lvl2pPr>
            <a:lvl3pPr>
              <a:spcAft>
                <a:spcPts val="1200"/>
              </a:spcAft>
              <a:defRPr sz="1400"/>
            </a:lvl3pPr>
            <a:lvl4pPr>
              <a:spcAft>
                <a:spcPts val="1200"/>
              </a:spcAft>
              <a:defRPr sz="1400"/>
            </a:lvl4pPr>
            <a:lvl5pPr>
              <a:spcAft>
                <a:spcPts val="1200"/>
              </a:spcAft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385D-328E-49CF-8A2F-B87A2E90108C}" type="datetime1">
              <a:rPr lang="fi-FI" smtClean="0"/>
              <a:t>3.9.2019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9293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283968" y="1039586"/>
            <a:ext cx="3816000" cy="3584392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1400"/>
            </a:lvl1pPr>
            <a:lvl2pPr>
              <a:spcAft>
                <a:spcPts val="1200"/>
              </a:spcAft>
              <a:defRPr sz="1400"/>
            </a:lvl2pPr>
            <a:lvl3pPr>
              <a:spcAft>
                <a:spcPts val="1200"/>
              </a:spcAft>
              <a:defRPr sz="1400"/>
            </a:lvl3pPr>
            <a:lvl4pPr>
              <a:spcAft>
                <a:spcPts val="1200"/>
              </a:spcAft>
              <a:defRPr sz="1400"/>
            </a:lvl4pPr>
            <a:lvl5pPr>
              <a:spcAft>
                <a:spcPts val="1200"/>
              </a:spcAft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166E-3385-4E75-90B8-42D60FB3A95F}" type="datetime1">
              <a:rPr lang="fi-FI" smtClean="0"/>
              <a:t>3.9.2019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3" hasCustomPrompt="1"/>
          </p:nvPr>
        </p:nvSpPr>
        <p:spPr>
          <a:xfrm>
            <a:off x="612000" y="1107000"/>
            <a:ext cx="3455988" cy="3456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/>
            </a:lvl1pPr>
          </a:lstStyle>
          <a:p>
            <a:r>
              <a:rPr lang="fi-FI" dirty="0"/>
              <a:t>Lisää kuva                                    9,6 x 9,6 cm | </a:t>
            </a:r>
            <a:r>
              <a:rPr lang="fr-FR" dirty="0"/>
              <a:t>565 px x 565 px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1973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ia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283968" y="1039586"/>
            <a:ext cx="3816000" cy="3584392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1400"/>
            </a:lvl1pPr>
            <a:lvl2pPr>
              <a:spcAft>
                <a:spcPts val="1200"/>
              </a:spcAft>
              <a:defRPr sz="1400"/>
            </a:lvl2pPr>
            <a:lvl3pPr>
              <a:spcAft>
                <a:spcPts val="1200"/>
              </a:spcAft>
              <a:defRPr sz="1400"/>
            </a:lvl3pPr>
            <a:lvl4pPr>
              <a:spcAft>
                <a:spcPts val="1200"/>
              </a:spcAft>
              <a:defRPr sz="1400"/>
            </a:lvl4pPr>
            <a:lvl5pPr>
              <a:spcAft>
                <a:spcPts val="1200"/>
              </a:spcAft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5906-2EEB-49D6-AE2A-991E992C9A6F}" type="datetime1">
              <a:rPr lang="fi-FI" smtClean="0"/>
              <a:t>3.9.2019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3" hasCustomPrompt="1"/>
          </p:nvPr>
        </p:nvSpPr>
        <p:spPr>
          <a:xfrm>
            <a:off x="611560" y="1106999"/>
            <a:ext cx="3456000" cy="1008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 baseline="0"/>
            </a:lvl1pPr>
          </a:lstStyle>
          <a:p>
            <a:r>
              <a:rPr lang="fi-FI" dirty="0"/>
              <a:t>Lisää kuva                                    2,8 x 9,6 cm </a:t>
            </a:r>
            <a:r>
              <a:rPr lang="fr-FR" dirty="0"/>
              <a:t>| 165 cm x 565 px</a:t>
            </a:r>
            <a:endParaRPr lang="fi-FI" dirty="0"/>
          </a:p>
        </p:txBody>
      </p:sp>
      <p:sp>
        <p:nvSpPr>
          <p:cNvPr id="10" name="Kuvan paikkamerkki 8"/>
          <p:cNvSpPr>
            <a:spLocks noGrp="1"/>
          </p:cNvSpPr>
          <p:nvPr>
            <p:ph type="pic" sz="quarter" idx="14" hasCustomPrompt="1"/>
          </p:nvPr>
        </p:nvSpPr>
        <p:spPr>
          <a:xfrm>
            <a:off x="611560" y="2355726"/>
            <a:ext cx="3456000" cy="1008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/>
            </a:lvl1pPr>
          </a:lstStyle>
          <a:p>
            <a:r>
              <a:rPr lang="fi-FI" dirty="0"/>
              <a:t>Lisää kuva                                    2,8 x 9,6 cm </a:t>
            </a:r>
            <a:r>
              <a:rPr lang="fr-FR" dirty="0"/>
              <a:t>| 165 cm x 565 px</a:t>
            </a:r>
            <a:endParaRPr lang="fi-FI" dirty="0"/>
          </a:p>
        </p:txBody>
      </p:sp>
      <p:sp>
        <p:nvSpPr>
          <p:cNvPr id="11" name="Kuvan paikkamerkki 8"/>
          <p:cNvSpPr>
            <a:spLocks noGrp="1"/>
          </p:cNvSpPr>
          <p:nvPr>
            <p:ph type="pic" sz="quarter" idx="15" hasCustomPrompt="1"/>
          </p:nvPr>
        </p:nvSpPr>
        <p:spPr>
          <a:xfrm>
            <a:off x="611560" y="3571289"/>
            <a:ext cx="3456000" cy="1008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/>
            </a:lvl1pPr>
          </a:lstStyle>
          <a:p>
            <a:r>
              <a:rPr lang="fi-FI" dirty="0"/>
              <a:t>Lisää kuva                                    2,8 x 9,6 cm </a:t>
            </a:r>
            <a:r>
              <a:rPr lang="fr-FR" dirty="0"/>
              <a:t>| 165 cm x 565 px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01028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va i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867200"/>
            <a:ext cx="1595701" cy="1296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50200-C0E9-4DBE-8522-BFB4FA0D1DB7}" type="datetime1">
              <a:rPr lang="fi-FI" smtClean="0"/>
              <a:t>3.9.2019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7" name="Kuvan paikkamerkki 6"/>
          <p:cNvSpPr>
            <a:spLocks noGrp="1"/>
          </p:cNvSpPr>
          <p:nvPr>
            <p:ph type="pic" sz="quarter" idx="13" hasCustomPrompt="1"/>
          </p:nvPr>
        </p:nvSpPr>
        <p:spPr>
          <a:xfrm>
            <a:off x="612000" y="1107000"/>
            <a:ext cx="7920000" cy="3456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fi-FI" dirty="0"/>
              <a:t>Lisää kuva                                                                                      koko </a:t>
            </a:r>
            <a:r>
              <a:rPr lang="fr-FR" dirty="0"/>
              <a:t>9,6 x 22 cm | 565 x 1300 px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5229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ilaatik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Kuva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867200"/>
            <a:ext cx="1595701" cy="1296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2743E-6521-4D9D-A669-2F0B70702EAC}" type="datetime1">
              <a:rPr lang="fi-FI" smtClean="0"/>
              <a:t>3.9.2019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3"/>
          </p:nvPr>
        </p:nvSpPr>
        <p:spPr>
          <a:xfrm>
            <a:off x="612000" y="1113235"/>
            <a:ext cx="3816000" cy="1674019"/>
          </a:xfrm>
          <a:solidFill>
            <a:schemeClr val="accent3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2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9" name="Tekstin paikkamerkki 7"/>
          <p:cNvSpPr>
            <a:spLocks noGrp="1"/>
          </p:cNvSpPr>
          <p:nvPr>
            <p:ph type="body" sz="quarter" idx="14"/>
          </p:nvPr>
        </p:nvSpPr>
        <p:spPr>
          <a:xfrm>
            <a:off x="4726800" y="1113235"/>
            <a:ext cx="3816000" cy="1674019"/>
          </a:xfrm>
          <a:solidFill>
            <a:schemeClr val="accent1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2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10" name="Tekstin paikkamerkki 7"/>
          <p:cNvSpPr>
            <a:spLocks noGrp="1"/>
          </p:cNvSpPr>
          <p:nvPr>
            <p:ph type="body" sz="quarter" idx="15"/>
          </p:nvPr>
        </p:nvSpPr>
        <p:spPr>
          <a:xfrm>
            <a:off x="612000" y="3057804"/>
            <a:ext cx="3816000" cy="1674019"/>
          </a:xfrm>
          <a:solidFill>
            <a:schemeClr val="accent2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2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11" name="Tekstin paikkamerkki 7"/>
          <p:cNvSpPr>
            <a:spLocks noGrp="1"/>
          </p:cNvSpPr>
          <p:nvPr>
            <p:ph type="body" sz="quarter" idx="16"/>
          </p:nvPr>
        </p:nvSpPr>
        <p:spPr>
          <a:xfrm>
            <a:off x="4726800" y="3057804"/>
            <a:ext cx="3816000" cy="1674019"/>
          </a:xfrm>
          <a:solidFill>
            <a:schemeClr val="accent4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2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7" hasCustomPrompt="1"/>
          </p:nvPr>
        </p:nvSpPr>
        <p:spPr>
          <a:xfrm>
            <a:off x="619320" y="1113235"/>
            <a:ext cx="3816000" cy="378395"/>
          </a:xfrm>
        </p:spPr>
        <p:txBody>
          <a:bodyPr lIns="252000" tIns="108000" rIns="180000" bIns="144000">
            <a:noAutofit/>
          </a:bodyPr>
          <a:lstStyle>
            <a:lvl1pPr marL="0" indent="0">
              <a:buFontTx/>
              <a:buNone/>
              <a:defRPr sz="1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Lisää otsikko</a:t>
            </a:r>
          </a:p>
        </p:txBody>
      </p:sp>
      <p:sp>
        <p:nvSpPr>
          <p:cNvPr id="13" name="Tekstin paikkamerkki 6"/>
          <p:cNvSpPr>
            <a:spLocks noGrp="1"/>
          </p:cNvSpPr>
          <p:nvPr>
            <p:ph type="body" sz="quarter" idx="18" hasCustomPrompt="1"/>
          </p:nvPr>
        </p:nvSpPr>
        <p:spPr>
          <a:xfrm>
            <a:off x="4726800" y="1113235"/>
            <a:ext cx="3816000" cy="378395"/>
          </a:xfrm>
        </p:spPr>
        <p:txBody>
          <a:bodyPr lIns="252000" tIns="108000" rIns="180000" bIns="144000">
            <a:noAutofit/>
          </a:bodyPr>
          <a:lstStyle>
            <a:lvl1pPr marL="0" indent="0">
              <a:buFontTx/>
              <a:buNone/>
              <a:defRPr sz="1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Lisää otsikko</a:t>
            </a:r>
          </a:p>
        </p:txBody>
      </p:sp>
      <p:sp>
        <p:nvSpPr>
          <p:cNvPr id="14" name="Tekstin paikkamerkki 6"/>
          <p:cNvSpPr>
            <a:spLocks noGrp="1"/>
          </p:cNvSpPr>
          <p:nvPr>
            <p:ph type="body" sz="quarter" idx="19" hasCustomPrompt="1"/>
          </p:nvPr>
        </p:nvSpPr>
        <p:spPr>
          <a:xfrm>
            <a:off x="612000" y="3059101"/>
            <a:ext cx="3816000" cy="378395"/>
          </a:xfrm>
        </p:spPr>
        <p:txBody>
          <a:bodyPr lIns="252000" tIns="108000" rIns="180000" bIns="144000">
            <a:noAutofit/>
          </a:bodyPr>
          <a:lstStyle>
            <a:lvl1pPr marL="0" indent="0">
              <a:buFontTx/>
              <a:buNone/>
              <a:defRPr sz="1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Lisää otsikko</a:t>
            </a:r>
          </a:p>
        </p:txBody>
      </p:sp>
      <p:sp>
        <p:nvSpPr>
          <p:cNvPr id="15" name="Tekstin paikkamerkki 6"/>
          <p:cNvSpPr>
            <a:spLocks noGrp="1"/>
          </p:cNvSpPr>
          <p:nvPr>
            <p:ph type="body" sz="quarter" idx="20" hasCustomPrompt="1"/>
          </p:nvPr>
        </p:nvSpPr>
        <p:spPr>
          <a:xfrm>
            <a:off x="4726800" y="3059101"/>
            <a:ext cx="3816000" cy="378395"/>
          </a:xfrm>
        </p:spPr>
        <p:txBody>
          <a:bodyPr lIns="252000" tIns="108000" rIns="180000" bIns="144000">
            <a:noAutofit/>
          </a:bodyPr>
          <a:lstStyle>
            <a:lvl1pPr marL="0" indent="0">
              <a:buFontTx/>
              <a:buNone/>
              <a:defRPr sz="1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Lisää otsikko</a:t>
            </a:r>
          </a:p>
        </p:txBody>
      </p:sp>
    </p:spTree>
    <p:extLst>
      <p:ext uri="{BB962C8B-B14F-4D97-AF65-F5344CB8AC3E}">
        <p14:creationId xmlns:p14="http://schemas.microsoft.com/office/powerpoint/2010/main" val="254240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9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867200"/>
            <a:ext cx="1595701" cy="129600"/>
          </a:xfrm>
          <a:prstGeom prst="rect">
            <a:avLst/>
          </a:prstGeom>
        </p:spPr>
      </p:pic>
      <p:pic>
        <p:nvPicPr>
          <p:cNvPr id="12" name="Kuva 11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9450" y="-1"/>
            <a:ext cx="1373365" cy="2645861"/>
          </a:xfrm>
          <a:prstGeom prst="rect">
            <a:avLst/>
          </a:prstGeom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503992" y="108858"/>
            <a:ext cx="7380376" cy="8898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03992" y="1039586"/>
            <a:ext cx="7380376" cy="35843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503992" y="4822372"/>
            <a:ext cx="975264" cy="218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2"/>
                </a:solidFill>
              </a:defRPr>
            </a:lvl1pPr>
          </a:lstStyle>
          <a:p>
            <a:fld id="{9F10F7DF-2664-4BBB-942E-73259016D497}" type="datetime1">
              <a:rPr lang="fi-FI" smtClean="0"/>
              <a:t>3.9.2019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4822372"/>
            <a:ext cx="2895600" cy="218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488800" y="4822372"/>
            <a:ext cx="477416" cy="218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0251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0" r:id="rId3"/>
    <p:sldLayoutId id="2147483660" r:id="rId4"/>
    <p:sldLayoutId id="2147483652" r:id="rId5"/>
    <p:sldLayoutId id="2147483666" r:id="rId6"/>
    <p:sldLayoutId id="2147483668" r:id="rId7"/>
    <p:sldLayoutId id="2147483662" r:id="rId8"/>
    <p:sldLayoutId id="2147483669" r:id="rId9"/>
    <p:sldLayoutId id="2147483654" r:id="rId10"/>
    <p:sldLayoutId id="2147483670" r:id="rId11"/>
    <p:sldLayoutId id="2147483655" r:id="rId12"/>
    <p:sldLayoutId id="2147483665" r:id="rId13"/>
    <p:sldLayoutId id="2147483664" r:id="rId14"/>
    <p:sldLayoutId id="2147483661" r:id="rId15"/>
    <p:sldLayoutId id="2147483667" r:id="rId1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55600" indent="-355600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363538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68400" indent="-363538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688" indent="-180975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611313" indent="-174625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09" userDrawn="1">
          <p15:clr>
            <a:srgbClr val="F26B43"/>
          </p15:clr>
        </p15:guide>
        <p15:guide id="2" orient="horz" pos="654" userDrawn="1">
          <p15:clr>
            <a:srgbClr val="F26B43"/>
          </p15:clr>
        </p15:guide>
        <p15:guide id="3" pos="4969" userDrawn="1">
          <p15:clr>
            <a:srgbClr val="F26B43"/>
          </p15:clr>
        </p15:guide>
        <p15:guide id="4" orient="horz" pos="291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spreadsheets/d/1KI2gtWFRerSoaDcc8H7AGEUcDNNpV_43yxPRbJ2OP5Y/edit?usp=sharing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115616" y="1347615"/>
            <a:ext cx="7704856" cy="1224136"/>
          </a:xfrm>
        </p:spPr>
        <p:txBody>
          <a:bodyPr/>
          <a:lstStyle/>
          <a:p>
            <a:r>
              <a:rPr lang="fi-FI" b="1" dirty="0"/>
              <a:t>Tiedonhallinnan yhteistyö ja informaatio-ohjaus </a:t>
            </a:r>
            <a:r>
              <a:rPr lang="fi-FI" dirty="0"/>
              <a:t/>
            </a:r>
            <a:br>
              <a:rPr lang="fi-FI" dirty="0"/>
            </a:br>
            <a:endParaRPr lang="fi-FI" sz="14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i-FI" sz="1400" dirty="0" smtClean="0"/>
              <a:t>Asialista ja työsuunnitelmat 4.9.2019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66163" y="4822825"/>
            <a:ext cx="477837" cy="219075"/>
          </a:xfrm>
        </p:spPr>
        <p:txBody>
          <a:bodyPr/>
          <a:lstStyle/>
          <a:p>
            <a:fld id="{52D72BAF-8CDA-4878-B74D-CAA2BE485765}" type="slidenum">
              <a:rPr lang="fi-FI" smtClean="0"/>
              <a:t>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2906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89824" y="37366"/>
            <a:ext cx="7380376" cy="590168"/>
          </a:xfrm>
        </p:spPr>
        <p:txBody>
          <a:bodyPr>
            <a:normAutofit/>
          </a:bodyPr>
          <a:lstStyle/>
          <a:p>
            <a:r>
              <a:rPr lang="fi-FI" dirty="0" smtClean="0"/>
              <a:t>Asialista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95536" y="843558"/>
            <a:ext cx="8570680" cy="3816424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fi-FI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Kokous: ke </a:t>
            </a:r>
            <a:r>
              <a:rPr lang="fi-FI" sz="1600" b="1" dirty="0">
                <a:latin typeface="Arial" panose="020B0604020202020204" pitchFamily="34" charset="0"/>
                <a:cs typeface="Arial" panose="020B0604020202020204" pitchFamily="34" charset="0"/>
              </a:rPr>
              <a:t>4.9. klo 9-12, </a:t>
            </a:r>
            <a:r>
              <a:rPr lang="fi-FI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STM:n</a:t>
            </a:r>
            <a:r>
              <a:rPr lang="fi-FI" sz="1600" b="1" dirty="0">
                <a:latin typeface="Arial" panose="020B0604020202020204" pitchFamily="34" charset="0"/>
                <a:cs typeface="Arial" panose="020B0604020202020204" pitchFamily="34" charset="0"/>
              </a:rPr>
              <a:t> kokoustila </a:t>
            </a:r>
            <a:r>
              <a:rPr lang="fi-FI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Mertullinkatu</a:t>
            </a:r>
            <a:r>
              <a:rPr lang="fi-FI" sz="1600" b="1" dirty="0">
                <a:latin typeface="Arial" panose="020B0604020202020204" pitchFamily="34" charset="0"/>
                <a:cs typeface="Arial" panose="020B0604020202020204" pitchFamily="34" charset="0"/>
              </a:rPr>
              <a:t> 8, 1.krs nh. </a:t>
            </a:r>
            <a:r>
              <a:rPr lang="fi-FI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Mertulli</a:t>
            </a:r>
            <a:endParaRPr lang="fi-FI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SzPct val="100000"/>
              <a:buFont typeface="+mj-lt"/>
              <a:buAutoNum type="arabicPeriod"/>
              <a:tabLst>
                <a:tab pos="457200" algn="l"/>
              </a:tabLst>
            </a:pPr>
            <a:r>
              <a:rPr lang="fi-FI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Avaus</a:t>
            </a:r>
          </a:p>
          <a:p>
            <a:pPr marL="342900" indent="-342900">
              <a:spcAft>
                <a:spcPts val="600"/>
              </a:spcAft>
              <a:buSzPct val="100000"/>
              <a:buFont typeface="+mj-lt"/>
              <a:buAutoNum type="arabicPeriod"/>
              <a:tabLst>
                <a:tab pos="457200" algn="l"/>
              </a:tabLst>
            </a:pPr>
            <a:r>
              <a:rPr lang="fi-FI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Työsuunnitteleman </a:t>
            </a:r>
            <a:r>
              <a:rPr lang="fi-FI" sz="1600" dirty="0">
                <a:latin typeface="Arial" panose="020B0604020202020204" pitchFamily="34" charset="0"/>
                <a:cs typeface="Arial" panose="020B0604020202020204" pitchFamily="34" charset="0"/>
              </a:rPr>
              <a:t>esittely </a:t>
            </a:r>
            <a:r>
              <a:rPr lang="fi-FI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(A + B) (klo 9.15-9.30)</a:t>
            </a:r>
            <a:endParaRPr lang="fi-FI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SzPct val="100000"/>
              <a:buFont typeface="+mj-lt"/>
              <a:buAutoNum type="arabicPeriod"/>
              <a:tabLst>
                <a:tab pos="457200" algn="l"/>
              </a:tabLst>
            </a:pPr>
            <a:r>
              <a:rPr lang="fi-FI" sz="1600" dirty="0">
                <a:latin typeface="Arial" panose="020B0604020202020204" pitchFamily="34" charset="0"/>
                <a:cs typeface="Arial" panose="020B0604020202020204" pitchFamily="34" charset="0"/>
              </a:rPr>
              <a:t>Kotitehtävän purku ja </a:t>
            </a:r>
            <a:r>
              <a:rPr lang="fi-FI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analyysi (A + B) (klo 9.30-10.00)</a:t>
            </a:r>
            <a:endParaRPr lang="fi-FI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SzPct val="100000"/>
              <a:buFont typeface="+mj-lt"/>
              <a:buAutoNum type="arabicPeriod"/>
              <a:tabLst>
                <a:tab pos="457200" algn="l"/>
              </a:tabLst>
            </a:pPr>
            <a:r>
              <a:rPr lang="fi-FI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Alustus verkostotyöstä </a:t>
            </a:r>
            <a:r>
              <a:rPr lang="fi-FI" sz="1600" dirty="0">
                <a:latin typeface="Arial" panose="020B0604020202020204" pitchFamily="34" charset="0"/>
                <a:cs typeface="Arial" panose="020B0604020202020204" pitchFamily="34" charset="0"/>
              </a:rPr>
              <a:t>ja keskustelua verkoston kehittämisen tarpeista ja </a:t>
            </a:r>
            <a:r>
              <a:rPr lang="fi-FI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suunnista (10.00-11.00) </a:t>
            </a:r>
            <a:endParaRPr lang="fi-FI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SzPct val="100000"/>
              <a:buFont typeface="+mj-lt"/>
              <a:buAutoNum type="arabicPeriod"/>
              <a:tabLst>
                <a:tab pos="457200" algn="l"/>
              </a:tabLst>
            </a:pPr>
            <a:r>
              <a:rPr lang="fi-FI" sz="1600" dirty="0">
                <a:latin typeface="Arial" panose="020B0604020202020204" pitchFamily="34" charset="0"/>
                <a:cs typeface="Arial" panose="020B0604020202020204" pitchFamily="34" charset="0"/>
              </a:rPr>
              <a:t>Seuraavan kotitehtävän </a:t>
            </a:r>
            <a:r>
              <a:rPr lang="fi-FI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anto (A + B) (11.00-11.30) </a:t>
            </a:r>
            <a:endParaRPr lang="fi-FI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SzPct val="100000"/>
              <a:buFont typeface="+mj-lt"/>
              <a:buAutoNum type="arabicPeriod"/>
              <a:tabLst>
                <a:tab pos="457200" algn="l"/>
              </a:tabLst>
            </a:pPr>
            <a:r>
              <a:rPr lang="fi-FI" sz="1600" dirty="0">
                <a:latin typeface="Arial" panose="020B0604020202020204" pitchFamily="34" charset="0"/>
                <a:cs typeface="Arial" panose="020B0604020202020204" pitchFamily="34" charset="0"/>
              </a:rPr>
              <a:t>JHS asioiden käsittely </a:t>
            </a:r>
            <a:r>
              <a:rPr lang="fi-FI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kokouksessa (klo 11.30- 12.00)</a:t>
            </a:r>
            <a:endParaRPr lang="fi-FI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06438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JHS </a:t>
            </a:r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180 -päivitys: Paikkatiedon sisältöpalvelut </a:t>
            </a:r>
            <a:endParaRPr lang="fi-FI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06438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JHS </a:t>
            </a:r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163 -päivitys: Suomen korkeusjärjestelmä </a:t>
            </a:r>
            <a:r>
              <a:rPr lang="fi-FI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N2000</a:t>
            </a:r>
            <a:endParaRPr lang="fi-FI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0152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03992" y="108859"/>
            <a:ext cx="7380376" cy="590683"/>
          </a:xfrm>
        </p:spPr>
        <p:txBody>
          <a:bodyPr>
            <a:normAutofit/>
          </a:bodyPr>
          <a:lstStyle/>
          <a:p>
            <a:r>
              <a:rPr lang="fi-F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Kohta 2. Työsuunnitteleman </a:t>
            </a:r>
            <a:r>
              <a:rPr lang="fi-FI" sz="2400" dirty="0">
                <a:latin typeface="Arial" panose="020B0604020202020204" pitchFamily="34" charset="0"/>
                <a:cs typeface="Arial" panose="020B0604020202020204" pitchFamily="34" charset="0"/>
              </a:rPr>
              <a:t>esittely (</a:t>
            </a:r>
            <a:r>
              <a:rPr lang="fi-F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A)</a:t>
            </a:r>
            <a:endParaRPr lang="fi-FI" sz="2400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3</a:t>
            </a:fld>
            <a:endParaRPr lang="fi-FI"/>
          </a:p>
        </p:txBody>
      </p:sp>
      <p:sp>
        <p:nvSpPr>
          <p:cNvPr id="4" name="Suorakulmio 3"/>
          <p:cNvSpPr/>
          <p:nvPr/>
        </p:nvSpPr>
        <p:spPr>
          <a:xfrm>
            <a:off x="467544" y="691406"/>
            <a:ext cx="864096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fi-FI" sz="1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kokous </a:t>
            </a:r>
            <a:r>
              <a:rPr lang="fi-FI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 4.9. klo 9-12, </a:t>
            </a:r>
            <a:r>
              <a:rPr lang="fi-FI" sz="14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STM:n</a:t>
            </a:r>
            <a:r>
              <a:rPr lang="fi-FI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kokoustila </a:t>
            </a:r>
            <a:r>
              <a:rPr lang="fi-FI" sz="1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</a:t>
            </a:r>
            <a:r>
              <a:rPr lang="fi-FI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fi-FI" sz="14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Mertulli</a:t>
            </a:r>
            <a:endParaRPr lang="fi-FI" sz="1400" b="1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i-FI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Työsuunnitteleman esittely</a:t>
            </a:r>
          </a:p>
          <a:p>
            <a:pPr marL="800100" lvl="1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i-FI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Kotitehtävän </a:t>
            </a:r>
            <a:r>
              <a:rPr lang="fi-FI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purku ja analyysi -&gt; saadaanko riittävä nykytila, tarvitaanko täydennystä haastattelusta</a:t>
            </a:r>
          </a:p>
          <a:p>
            <a:pPr marL="800100" lvl="1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i-FI" sz="14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Alustu</a:t>
            </a:r>
            <a:r>
              <a:rPr lang="fi-FI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i-FI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verkostotyöstä ja keskustelua verkoston kehittämisen tarpeista ja suunnista. Verkoston kartoituksen (haastattelut) motivointi</a:t>
            </a:r>
            <a:r>
              <a:rPr lang="fi-FI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lvl="1">
              <a:buSzPts val="1000"/>
              <a:tabLst>
                <a:tab pos="457200" algn="l"/>
              </a:tabLst>
            </a:pPr>
            <a:endParaRPr lang="fi-FI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fi-FI" sz="14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Välitehtävä</a:t>
            </a:r>
            <a:r>
              <a:rPr lang="fi-FI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verkoston kartoitushaastatteluun osallistuminen &amp; verkoston tulevaisuuden pohtiminen</a:t>
            </a:r>
            <a:r>
              <a:rPr lang="fi-FI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628650" lvl="1" indent="-171450"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fi-FI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fi-FI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Puutteiden täydennys kotitehtävän pohjalta</a:t>
            </a:r>
          </a:p>
          <a:p>
            <a:pPr marL="628650" lvl="1" indent="-171450"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fi-FI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	</a:t>
            </a:r>
            <a:r>
              <a:rPr lang="fi-FI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Kehittämistarpeet, mitä muutoksia halutaan nykytilaan</a:t>
            </a:r>
            <a:endParaRPr lang="fi-FI" sz="14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28650" lvl="1" indent="-171450"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fi-FI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fi-FI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Hahmotelma 2 kokoukseen rooleista ja rakenteesta </a:t>
            </a:r>
          </a:p>
          <a:p>
            <a:pPr lvl="0"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fi-FI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endParaRPr lang="fi-FI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fi-FI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</a:t>
            </a:r>
            <a:r>
              <a:rPr lang="fi-FI" sz="1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kokous </a:t>
            </a:r>
            <a:r>
              <a:rPr lang="fi-FI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 2.10. klo 12-15, Mariankatu 9, kokouskeskus </a:t>
            </a:r>
            <a:endParaRPr lang="fi-FI" sz="1400" b="1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28650" lvl="1" indent="-171450"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fi-FI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verkoston tulevaisuuskuvan 2025 hahmottamista sekä nykytilan kartoitusta (</a:t>
            </a:r>
            <a:r>
              <a:rPr lang="fi-FI" sz="14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fasilitoitu</a:t>
            </a:r>
            <a:r>
              <a:rPr lang="fi-FI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työskentely</a:t>
            </a:r>
            <a:r>
              <a:rPr lang="fi-FI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 </a:t>
            </a:r>
          </a:p>
          <a:p>
            <a:pPr marL="628650" lvl="1" indent="-171450">
              <a:spcAft>
                <a:spcPts val="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fi-FI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Käsitellään </a:t>
            </a:r>
            <a:r>
              <a:rPr lang="fi-FI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hahmotelma rooleista ja rakenteesta</a:t>
            </a:r>
          </a:p>
          <a:p>
            <a:pPr marL="628650" lvl="1" indent="-171450">
              <a:spcAft>
                <a:spcPts val="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fi-FI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Kiinnitetään </a:t>
            </a:r>
            <a:r>
              <a:rPr lang="fi-FI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konkreettiset lopputulokset ja dokumentaation rakenne</a:t>
            </a:r>
          </a:p>
          <a:p>
            <a:pPr lvl="0">
              <a:spcAft>
                <a:spcPts val="0"/>
              </a:spcAft>
              <a:buSzPts val="1000"/>
              <a:tabLst>
                <a:tab pos="457200" algn="l"/>
              </a:tabLst>
            </a:pPr>
            <a:endParaRPr lang="fi-FI" sz="1400" i="1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lvl="0" indent="-285750">
              <a:spcAft>
                <a:spcPts val="0"/>
              </a:spcAft>
              <a:buSzPts val="1000"/>
              <a:buFontTx/>
              <a:buChar char="-"/>
              <a:tabLst>
                <a:tab pos="457200" algn="l"/>
              </a:tabLst>
            </a:pPr>
            <a:r>
              <a:rPr lang="fi-FI" sz="14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Välitehtävä</a:t>
            </a:r>
            <a:r>
              <a:rPr lang="fi-FI" sz="1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fi-FI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kokouksessa työstetyn tulevaisuuskuvan ja nykytilan kuvauksen keskusteluttaminen </a:t>
            </a:r>
            <a:endParaRPr lang="fi-FI" sz="14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fi-FI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fi-FI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omassa organisaatiossa/verkostossa </a:t>
            </a:r>
            <a:r>
              <a:rPr lang="fi-FI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 palautteen hakeminen</a:t>
            </a:r>
            <a:r>
              <a:rPr lang="fi-FI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628650" lvl="1" indent="-171450">
              <a:spcAft>
                <a:spcPts val="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fi-FI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Palaute </a:t>
            </a:r>
            <a:r>
              <a:rPr lang="fi-FI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organisaatioilta seuraavaan kokoukseen</a:t>
            </a:r>
          </a:p>
          <a:p>
            <a:pPr lvl="0">
              <a:spcAft>
                <a:spcPts val="0"/>
              </a:spcAft>
              <a:buSzPts val="1000"/>
              <a:tabLst>
                <a:tab pos="457200" algn="l"/>
              </a:tabLst>
            </a:pPr>
            <a:endParaRPr lang="fi-FI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45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4</a:t>
            </a:fld>
            <a:endParaRPr lang="fi-FI"/>
          </a:p>
        </p:txBody>
      </p:sp>
      <p:sp>
        <p:nvSpPr>
          <p:cNvPr id="4" name="Suorakulmio 3"/>
          <p:cNvSpPr/>
          <p:nvPr/>
        </p:nvSpPr>
        <p:spPr>
          <a:xfrm>
            <a:off x="539552" y="763414"/>
            <a:ext cx="8208912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SzPts val="1000"/>
              <a:tabLst>
                <a:tab pos="457200" algn="l"/>
              </a:tabLst>
            </a:pPr>
            <a:r>
              <a:rPr lang="fi-FI" sz="14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</a:t>
            </a:r>
            <a:r>
              <a:rPr lang="fi-FI" sz="1400" b="1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kokous: </a:t>
            </a:r>
            <a:r>
              <a:rPr lang="fi-FI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 5.11. klo 12-15, Säätytalo</a:t>
            </a:r>
            <a:r>
              <a:rPr lang="fi-FI" sz="1400" b="1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800100" lvl="1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i-FI" sz="1400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Konkretisoidaan </a:t>
            </a:r>
            <a:r>
              <a:rPr lang="fi-FI" sz="14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palautteen pohjalta edellisessä kokouksessa työstettyä tulevaisuuskuvaa vuodelle 2025 ja erityisesti tarkennetaan kuvausta verkoston tulevasta/toivotusta toimintamallista (</a:t>
            </a:r>
            <a:r>
              <a:rPr lang="fi-FI" sz="1400" dirty="0" err="1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fasilitoitu</a:t>
            </a:r>
            <a:r>
              <a:rPr lang="fi-FI" sz="14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työskentely</a:t>
            </a:r>
            <a:r>
              <a:rPr lang="fi-FI" sz="1400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marL="800100" lvl="1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i-FI" sz="1400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Käsitellään </a:t>
            </a:r>
            <a:r>
              <a:rPr lang="fi-FI" sz="14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palautteen pohjalta dokumentoitu ja tarkennettu rakenne</a:t>
            </a:r>
          </a:p>
          <a:p>
            <a:pPr lvl="0">
              <a:buSzPts val="1000"/>
              <a:tabLst>
                <a:tab pos="457200" algn="l"/>
              </a:tabLst>
            </a:pPr>
            <a:endParaRPr lang="fi-FI" sz="1400" i="1" dirty="0" smtClean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lvl="0" indent="-285750">
              <a:buSzPts val="1000"/>
              <a:buFontTx/>
              <a:buChar char="-"/>
              <a:tabLst>
                <a:tab pos="457200" algn="l"/>
              </a:tabLst>
            </a:pPr>
            <a:r>
              <a:rPr lang="fi-FI" sz="1400" i="1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Välitehtävä</a:t>
            </a:r>
            <a:r>
              <a:rPr lang="fi-FI" sz="1400" i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fi-FI" sz="14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kokouksessa työstetyn toimintamallin keskusteluttaminen omassa </a:t>
            </a:r>
            <a:r>
              <a:rPr lang="fi-FI" sz="1400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organisaatiossa /   </a:t>
            </a:r>
          </a:p>
          <a:p>
            <a:pPr lvl="0">
              <a:buSzPts val="1000"/>
              <a:tabLst>
                <a:tab pos="457200" algn="l"/>
              </a:tabLst>
            </a:pPr>
            <a:r>
              <a:rPr lang="fi-FI" sz="1400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verkostossa </a:t>
            </a:r>
            <a:r>
              <a:rPr lang="fi-FI" sz="14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 </a:t>
            </a:r>
            <a:r>
              <a:rPr lang="fi-FI" sz="1400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palautteen hakeminen</a:t>
            </a:r>
            <a:endParaRPr lang="fi-FI" sz="1400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buSzPts val="1000"/>
              <a:tabLst>
                <a:tab pos="457200" algn="l"/>
              </a:tabLst>
            </a:pPr>
            <a:r>
              <a:rPr lang="fi-FI" sz="14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fi-FI" sz="1400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Organisaatiot esittävät näkemyksensä rakenteessa tarvittavista tahoista </a:t>
            </a:r>
            <a:endParaRPr lang="fi-FI" sz="1400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buSzPts val="1000"/>
              <a:tabLst>
                <a:tab pos="457200" algn="l"/>
              </a:tabLst>
            </a:pPr>
            <a:endParaRPr lang="fi-FI" sz="1400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buSzPts val="1000"/>
              <a:tabLst>
                <a:tab pos="457200" algn="l"/>
              </a:tabLst>
            </a:pPr>
            <a:r>
              <a:rPr lang="fi-FI" sz="14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</a:t>
            </a:r>
            <a:r>
              <a:rPr lang="fi-FI" sz="1400" b="1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kokous</a:t>
            </a:r>
            <a:r>
              <a:rPr lang="fi-FI" sz="14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ti 10.12. klo 9-12, Säätytalo</a:t>
            </a:r>
          </a:p>
          <a:p>
            <a:pPr marL="800100" lvl="1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i-FI" sz="1400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Sovitaan </a:t>
            </a:r>
            <a:r>
              <a:rPr lang="fi-FI" sz="14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tarkemmista askeleista, joilla verkoston tavoitteita ja tulevaa toimintamallia kokeillaan ja edistetään kevään 2020 aikana (</a:t>
            </a:r>
            <a:r>
              <a:rPr lang="fi-FI" sz="1400" dirty="0" err="1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fasilitoitu</a:t>
            </a:r>
            <a:r>
              <a:rPr lang="fi-FI" sz="14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työskentely). </a:t>
            </a:r>
          </a:p>
          <a:p>
            <a:pPr marL="800100" lvl="1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i-FI" sz="1400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Hyväksytään </a:t>
            </a:r>
            <a:r>
              <a:rPr lang="fi-FI" sz="14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ehdotus toimintamalliksi ja rakenteeksi, jolla järjestetään tiedonhallintalain 7 §:ssä </a:t>
            </a:r>
            <a:r>
              <a:rPr lang="fi-FI" sz="1400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tarkoitettu yhteistyö </a:t>
            </a:r>
            <a:r>
              <a:rPr lang="fi-FI" sz="14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ja suunnitelman ehdotetun toimintamallin käyttöönotosta + informaatio-ohjauksen rakenteesta</a:t>
            </a:r>
          </a:p>
          <a:p>
            <a:pPr marL="800100" lvl="1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i-FI" sz="1400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Ehdotus </a:t>
            </a:r>
            <a:r>
              <a:rPr lang="fi-FI" sz="14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rakenteessa mukana olevista toimijoista</a:t>
            </a:r>
          </a:p>
          <a:p>
            <a:pPr marL="800100" lvl="1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i-FI" sz="1400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Sovitaan </a:t>
            </a:r>
            <a:r>
              <a:rPr lang="fi-FI" sz="14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kevään kokousaikataulu ja sisältö</a:t>
            </a:r>
          </a:p>
          <a:p>
            <a:pPr lvl="0">
              <a:buSzPts val="1000"/>
              <a:tabLst>
                <a:tab pos="457200" algn="l"/>
              </a:tabLst>
            </a:pPr>
            <a:endParaRPr lang="fi-FI" sz="1400" i="1" dirty="0" smtClean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>
              <a:buSzPts val="1000"/>
              <a:tabLst>
                <a:tab pos="457200" algn="l"/>
              </a:tabLst>
            </a:pPr>
            <a:r>
              <a:rPr lang="fi-FI" sz="1400" i="1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fi-FI" sz="1400" i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Välitehtävä: </a:t>
            </a:r>
            <a:r>
              <a:rPr lang="fi-FI" sz="1400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tarvittaessa sovitaan </a:t>
            </a:r>
            <a:r>
              <a:rPr lang="fi-FI" sz="14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yhdessä neljännessä kokouksessa.</a:t>
            </a:r>
          </a:p>
          <a:p>
            <a:pPr lvl="0">
              <a:buSzPts val="1000"/>
              <a:tabLst>
                <a:tab pos="457200" algn="l"/>
              </a:tabLst>
            </a:pPr>
            <a:endParaRPr lang="fi-FI" sz="1400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Otsikko 1"/>
          <p:cNvSpPr>
            <a:spLocks noGrp="1"/>
          </p:cNvSpPr>
          <p:nvPr>
            <p:ph type="title"/>
          </p:nvPr>
        </p:nvSpPr>
        <p:spPr>
          <a:xfrm>
            <a:off x="503992" y="108859"/>
            <a:ext cx="7380376" cy="518676"/>
          </a:xfrm>
        </p:spPr>
        <p:txBody>
          <a:bodyPr>
            <a:normAutofit/>
          </a:bodyPr>
          <a:lstStyle/>
          <a:p>
            <a:r>
              <a:rPr lang="fi-F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Kohta 2. Työsuunnitteleman </a:t>
            </a:r>
            <a:r>
              <a:rPr lang="fi-FI" sz="2400" dirty="0">
                <a:latin typeface="Arial" panose="020B0604020202020204" pitchFamily="34" charset="0"/>
                <a:cs typeface="Arial" panose="020B0604020202020204" pitchFamily="34" charset="0"/>
              </a:rPr>
              <a:t>esittely (</a:t>
            </a:r>
            <a:r>
              <a:rPr lang="fi-F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A)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276375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03992" y="180867"/>
            <a:ext cx="8388488" cy="518675"/>
          </a:xfrm>
        </p:spPr>
        <p:txBody>
          <a:bodyPr>
            <a:noAutofit/>
          </a:bodyPr>
          <a:lstStyle/>
          <a:p>
            <a:r>
              <a:rPr lang="fi-FI" sz="2400" dirty="0" smtClean="0"/>
              <a:t>Kohta 2.Työsuunnitteleman </a:t>
            </a:r>
            <a:r>
              <a:rPr lang="fi-FI" sz="2400" dirty="0"/>
              <a:t>esittely </a:t>
            </a:r>
            <a:r>
              <a:rPr lang="fi-FI" sz="2400" dirty="0" smtClean="0"/>
              <a:t>(B)</a:t>
            </a:r>
            <a:endParaRPr lang="fi-FI" sz="2400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251520" y="787472"/>
            <a:ext cx="8678248" cy="3584478"/>
          </a:xfrm>
        </p:spPr>
        <p:txBody>
          <a:bodyPr>
            <a:noAutofit/>
          </a:bodyPr>
          <a:lstStyle/>
          <a:p>
            <a:pPr lvl="0">
              <a:spcAft>
                <a:spcPts val="0"/>
              </a:spcAft>
            </a:pPr>
            <a:r>
              <a:rPr lang="fi-FI" sz="1300" dirty="0"/>
              <a:t>1. kokous: ke 4.9. klo 9-12, Valtioneuvoston linna</a:t>
            </a:r>
          </a:p>
          <a:p>
            <a:pPr lvl="1">
              <a:spcAft>
                <a:spcPts val="0"/>
              </a:spcAft>
            </a:pPr>
            <a:r>
              <a:rPr lang="fi-FI" sz="1300" dirty="0" smtClean="0"/>
              <a:t>Työsuunnitelma</a:t>
            </a:r>
          </a:p>
          <a:p>
            <a:pPr lvl="1">
              <a:spcAft>
                <a:spcPts val="0"/>
              </a:spcAft>
            </a:pPr>
            <a:r>
              <a:rPr lang="fi-FI" sz="1300" dirty="0" smtClean="0"/>
              <a:t>Kartoitusten tulokset (kotitehtävä): missä rakenteissa tuotetaan mitäkin informaatiota</a:t>
            </a:r>
          </a:p>
          <a:p>
            <a:pPr lvl="1">
              <a:spcAft>
                <a:spcPts val="0"/>
              </a:spcAft>
            </a:pPr>
            <a:r>
              <a:rPr lang="fi-FI" sz="1300" dirty="0" smtClean="0"/>
              <a:t>Kotitehtävä: nykytilan kartoituksen täydentäminen / tarkentaminen</a:t>
            </a:r>
          </a:p>
          <a:p>
            <a:pPr lvl="0">
              <a:spcAft>
                <a:spcPts val="0"/>
              </a:spcAft>
            </a:pPr>
            <a:endParaRPr lang="fi-FI" sz="1300" dirty="0" smtClean="0"/>
          </a:p>
          <a:p>
            <a:pPr lvl="0">
              <a:spcAft>
                <a:spcPts val="0"/>
              </a:spcAft>
            </a:pPr>
            <a:r>
              <a:rPr lang="fi-FI" sz="1300" dirty="0" smtClean="0"/>
              <a:t>2</a:t>
            </a:r>
            <a:r>
              <a:rPr lang="fi-FI" sz="1300" dirty="0"/>
              <a:t>. kokous: ke 2.10. klo 12-15, Mariankatu 9, kokouskeskus</a:t>
            </a:r>
          </a:p>
          <a:p>
            <a:pPr lvl="1">
              <a:spcAft>
                <a:spcPts val="0"/>
              </a:spcAft>
            </a:pPr>
            <a:r>
              <a:rPr lang="fi-FI" sz="1300" dirty="0" smtClean="0"/>
              <a:t>Nykytilan kartoituksen läpikäynti</a:t>
            </a:r>
          </a:p>
          <a:p>
            <a:pPr lvl="1">
              <a:spcAft>
                <a:spcPts val="0"/>
              </a:spcAft>
            </a:pPr>
            <a:r>
              <a:rPr lang="fi-FI" sz="1300" dirty="0" smtClean="0"/>
              <a:t>Riippuvuuden muuhun valmisteluun (mm. lautakunta)</a:t>
            </a:r>
          </a:p>
          <a:p>
            <a:pPr lvl="1">
              <a:spcAft>
                <a:spcPts val="0"/>
              </a:spcAft>
            </a:pPr>
            <a:r>
              <a:rPr lang="fi-FI" sz="1300" dirty="0" smtClean="0"/>
              <a:t>Päätös/linjaus nykytilan analyysin toteutusmenetelmän (mm suositusinformaation </a:t>
            </a:r>
            <a:r>
              <a:rPr lang="fi-FI" sz="1300" dirty="0"/>
              <a:t>jäsentämisen viitekehys </a:t>
            </a:r>
            <a:r>
              <a:rPr lang="fi-FI" sz="1300" dirty="0" smtClean="0"/>
              <a:t>- </a:t>
            </a:r>
            <a:r>
              <a:rPr lang="fi-FI" sz="1300" dirty="0" err="1" smtClean="0"/>
              <a:t>cobit</a:t>
            </a:r>
            <a:r>
              <a:rPr lang="fi-FI" sz="1300" dirty="0" smtClean="0"/>
              <a:t> </a:t>
            </a:r>
            <a:r>
              <a:rPr lang="fi-FI" sz="1300" dirty="0" err="1"/>
              <a:t>tmv</a:t>
            </a:r>
            <a:r>
              <a:rPr lang="fi-FI" sz="1300" dirty="0" smtClean="0"/>
              <a:t>., erilaisen suositusinformaation tasojen määrittely)</a:t>
            </a:r>
          </a:p>
          <a:p>
            <a:pPr lvl="1">
              <a:spcAft>
                <a:spcPts val="0"/>
              </a:spcAft>
            </a:pPr>
            <a:r>
              <a:rPr lang="fi-FI" sz="1300" dirty="0" smtClean="0"/>
              <a:t>Kotitehtävä: tarpeet tulevalle suositusinformaatiolla / kehittämiskohteet informaation </a:t>
            </a:r>
            <a:r>
              <a:rPr lang="fi-FI" sz="1300" dirty="0" err="1" smtClean="0"/>
              <a:t>tuotantprosesseille</a:t>
            </a:r>
            <a:endParaRPr lang="fi-FI" sz="1300" dirty="0"/>
          </a:p>
          <a:p>
            <a:pPr lvl="0">
              <a:spcAft>
                <a:spcPts val="0"/>
              </a:spcAft>
            </a:pPr>
            <a:endParaRPr lang="fi-FI" sz="1300" dirty="0" smtClean="0"/>
          </a:p>
          <a:p>
            <a:pPr lvl="0">
              <a:spcAft>
                <a:spcPts val="0"/>
              </a:spcAft>
            </a:pPr>
            <a:r>
              <a:rPr lang="fi-FI" sz="1300" dirty="0" smtClean="0"/>
              <a:t>3</a:t>
            </a:r>
            <a:r>
              <a:rPr lang="fi-FI" sz="1300" dirty="0"/>
              <a:t>. kokous: ti 5.11. klo 12-15, Säätytalo</a:t>
            </a:r>
          </a:p>
          <a:p>
            <a:pPr lvl="1">
              <a:spcAft>
                <a:spcPts val="0"/>
              </a:spcAft>
            </a:pPr>
            <a:r>
              <a:rPr lang="fi-FI" sz="1300" dirty="0" smtClean="0"/>
              <a:t>Tulevien suositusten sisällön / aiheiden suunnittelu</a:t>
            </a:r>
          </a:p>
          <a:p>
            <a:pPr lvl="1">
              <a:spcAft>
                <a:spcPts val="0"/>
              </a:spcAft>
            </a:pPr>
            <a:r>
              <a:rPr lang="fi-FI" sz="1300" dirty="0" smtClean="0"/>
              <a:t>Informaation tuotantoprosessin kehittämistarpeet </a:t>
            </a:r>
          </a:p>
          <a:p>
            <a:pPr lvl="1">
              <a:spcAft>
                <a:spcPts val="0"/>
              </a:spcAft>
            </a:pPr>
            <a:r>
              <a:rPr lang="fi-FI" sz="1300" dirty="0" smtClean="0"/>
              <a:t>Kotitehtävä: sisältöjen/aiheiden ja prosessin käsittely organisaatioissa sekä kehitystarpeiden tarkentaminen</a:t>
            </a:r>
          </a:p>
          <a:p>
            <a:pPr lvl="0">
              <a:spcAft>
                <a:spcPts val="0"/>
              </a:spcAft>
            </a:pPr>
            <a:endParaRPr lang="fi-FI" sz="1300" dirty="0"/>
          </a:p>
          <a:p>
            <a:pPr lvl="0">
              <a:spcAft>
                <a:spcPts val="0"/>
              </a:spcAft>
            </a:pPr>
            <a:r>
              <a:rPr lang="fi-FI" sz="1300" dirty="0" smtClean="0"/>
              <a:t>4</a:t>
            </a:r>
            <a:r>
              <a:rPr lang="fi-FI" sz="1300" dirty="0"/>
              <a:t>. kokous: ti 10.12. klo 9-12, </a:t>
            </a:r>
            <a:r>
              <a:rPr lang="fi-FI" sz="1300" dirty="0" smtClean="0"/>
              <a:t>Säätytalo (yhteinen TP4/A:n kanssa)</a:t>
            </a:r>
            <a:endParaRPr lang="fi-FI" sz="1300" dirty="0"/>
          </a:p>
          <a:p>
            <a:pPr lvl="1">
              <a:spcAft>
                <a:spcPts val="0"/>
              </a:spcAft>
            </a:pPr>
            <a:r>
              <a:rPr lang="fi-FI" sz="1300" dirty="0" smtClean="0"/>
              <a:t>Ensimmäinen ehdotus </a:t>
            </a:r>
            <a:r>
              <a:rPr lang="fi-FI" sz="1300" dirty="0"/>
              <a:t>tiedonhallinnan ohjauksessa tarvittavan informaation tuotantoprosessista ja hallintarakenteesta (tiedonhallintalautakunta, linjaukset ym</a:t>
            </a:r>
            <a:r>
              <a:rPr lang="fi-FI" sz="1300" dirty="0" smtClean="0"/>
              <a:t>.)</a:t>
            </a:r>
            <a:endParaRPr lang="fi-FI" sz="1300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969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03992" y="108859"/>
            <a:ext cx="7380376" cy="590683"/>
          </a:xfrm>
        </p:spPr>
        <p:txBody>
          <a:bodyPr/>
          <a:lstStyle/>
          <a:p>
            <a:r>
              <a:rPr lang="fi-FI" dirty="0" smtClean="0"/>
              <a:t>Kohta 5</a:t>
            </a:r>
            <a:r>
              <a:rPr lang="fi-FI" dirty="0"/>
              <a:t>. </a:t>
            </a:r>
            <a:r>
              <a:rPr lang="fi-FI" dirty="0" smtClean="0"/>
              <a:t>Kotitehtävä (</a:t>
            </a:r>
            <a:r>
              <a:rPr lang="fi-FI" dirty="0"/>
              <a:t>A + B)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23528" y="699542"/>
            <a:ext cx="8568952" cy="4050821"/>
          </a:xfrm>
        </p:spPr>
        <p:txBody>
          <a:bodyPr/>
          <a:lstStyle/>
          <a:p>
            <a:pPr lvl="0"/>
            <a:r>
              <a:rPr lang="fi-FI" sz="1400" dirty="0" smtClean="0"/>
              <a:t>Kotitehtävänä </a:t>
            </a:r>
            <a:r>
              <a:rPr lang="fi-FI" sz="1400" dirty="0"/>
              <a:t>on piirtää tämän päivän keskustelujen pohjalta tiedonhallinnan yhteistyöverkostosta kaksi kuvaa. </a:t>
            </a:r>
            <a:r>
              <a:rPr lang="fi-FI" sz="1400" dirty="0" smtClean="0"/>
              <a:t>Piirrä </a:t>
            </a:r>
            <a:r>
              <a:rPr lang="fi-FI" sz="1400" dirty="0"/>
              <a:t>ja kirjoita auki myös oman organisaatiosi rooli molempiin kuviin. </a:t>
            </a:r>
            <a:endParaRPr lang="fi-FI" sz="1400" dirty="0" smtClean="0"/>
          </a:p>
          <a:p>
            <a:pPr lvl="0"/>
            <a:r>
              <a:rPr lang="fi-FI" sz="1400" dirty="0" smtClean="0"/>
              <a:t>Hae </a:t>
            </a:r>
            <a:r>
              <a:rPr lang="fi-FI" sz="1400" dirty="0"/>
              <a:t>kuvauksiisi palautetta omasta organisaatiostasi ja parantele niitä palautteen perusteella.  </a:t>
            </a:r>
          </a:p>
          <a:p>
            <a:pPr lvl="1"/>
            <a:r>
              <a:rPr lang="fi-FI" sz="1400" i="1" u="sng" dirty="0"/>
              <a:t>Kuva 1 - nykytila: </a:t>
            </a:r>
            <a:r>
              <a:rPr lang="fi-FI" sz="1400" dirty="0"/>
              <a:t>Miltä yhteistyöverkoston ja informaatio-ohjauksen/vaikuttamisen kokonaisuus mielestäsi nyt näyttää? Mitkä ovat kokonaisuuden keskeiset vahvuudet ja kehittämiskohteet? Pyri piirtämään mahdollisimman selkeä kuva tästä monimutkaisesta kokonaisuudesta.</a:t>
            </a:r>
          </a:p>
          <a:p>
            <a:pPr lvl="1"/>
            <a:r>
              <a:rPr lang="fi-FI" sz="1400" i="1" u="sng" dirty="0"/>
              <a:t>Kuva 2 - tulevaisuus: </a:t>
            </a:r>
            <a:r>
              <a:rPr lang="fi-FI" sz="1400" dirty="0"/>
              <a:t>Miltä tämän pitäisi näyttää vuonna 2025? Mitkä ovat verkoston onnistumisen kulmakivet ja keskeisimmät riskit? Pyri piirtämään mahdollisimman selkeä kuva tästä visiosta.</a:t>
            </a:r>
          </a:p>
          <a:p>
            <a:pPr lvl="0"/>
            <a:r>
              <a:rPr lang="fi-FI" sz="1400" dirty="0"/>
              <a:t>Palauta kuvat (</a:t>
            </a:r>
            <a:r>
              <a:rPr lang="fi-FI" sz="1400" dirty="0" err="1"/>
              <a:t>powerpoint</a:t>
            </a:r>
            <a:r>
              <a:rPr lang="fi-FI" sz="1400" dirty="0"/>
              <a:t>-piirros tai valokuva) ja niiden lyhyet sanalliset selitykset ke 25.9. mennessä.</a:t>
            </a:r>
          </a:p>
          <a:p>
            <a:pPr lvl="0"/>
            <a:r>
              <a:rPr lang="fi-FI" sz="1400" dirty="0"/>
              <a:t>Jos haluat, voit pyytää apua tähän piirtämistehtävään seuraavasti: Järvensivu sekä mahdollisesti Heikki Talkkari ja/tai Vesa Lipponen voivat vierailla luonasi tekemässä </a:t>
            </a:r>
            <a:r>
              <a:rPr lang="fi-FI" sz="1400" dirty="0" smtClean="0"/>
              <a:t>haastattelun</a:t>
            </a:r>
            <a:r>
              <a:rPr lang="fi-FI" sz="1400" dirty="0"/>
              <a:t>, jonka aikana kuvat piirretään. Varaa haluamasi aika tästä taulukosta ja lisää siihen yhteystietosi. Järvensivu vahvistaa tapaamisen sitten </a:t>
            </a:r>
            <a:r>
              <a:rPr lang="fi-FI" sz="1400" dirty="0" smtClean="0"/>
              <a:t>sähköpotilla.</a:t>
            </a:r>
          </a:p>
          <a:p>
            <a:pPr lvl="0"/>
            <a:r>
              <a:rPr lang="fi-FI" sz="1400" dirty="0" smtClean="0"/>
              <a:t>Ajanvaraus haastatteluun: </a:t>
            </a:r>
            <a:r>
              <a:rPr lang="fi-FI" sz="1400" u="sng" dirty="0" smtClean="0">
                <a:hlinkClick r:id="rId2"/>
              </a:rPr>
              <a:t>https</a:t>
            </a:r>
            <a:r>
              <a:rPr lang="fi-FI" sz="1400" u="sng" dirty="0">
                <a:hlinkClick r:id="rId2"/>
              </a:rPr>
              <a:t>://docs.google.com/spreadsheets/d/1KI2gtWFRerSoaDcc8H7AGEUcDNNpV_43yxPRbJ2OP5Y/edit?usp=sharing</a:t>
            </a:r>
            <a:r>
              <a:rPr lang="fi-FI" sz="1400" dirty="0"/>
              <a:t> 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7458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Kohta 6. JHS asioiden käsittely</a:t>
            </a:r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7</a:t>
            </a:fld>
            <a:endParaRPr lang="fi-FI"/>
          </a:p>
        </p:txBody>
      </p:sp>
      <p:sp>
        <p:nvSpPr>
          <p:cNvPr id="4" name="Suorakulmio 3"/>
          <p:cNvSpPr/>
          <p:nvPr/>
        </p:nvSpPr>
        <p:spPr>
          <a:xfrm>
            <a:off x="539552" y="1203598"/>
            <a:ext cx="784887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i-FI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JHS </a:t>
            </a:r>
            <a:r>
              <a:rPr lang="fi-FI" b="1" dirty="0">
                <a:latin typeface="Calibri" panose="020F0502020204030204" pitchFamily="34" charset="0"/>
                <a:ea typeface="Calibri" panose="020F0502020204030204" pitchFamily="34" charset="0"/>
              </a:rPr>
              <a:t>163 Suomen korkeusjärjestelmä N2000 -päivitysluonnos</a:t>
            </a:r>
          </a:p>
          <a:p>
            <a:pPr>
              <a:spcAft>
                <a:spcPts val="0"/>
              </a:spcAft>
            </a:pPr>
            <a:endParaRPr lang="fi-FI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fi-FI" dirty="0" smtClean="0">
                <a:latin typeface="Calibri" panose="020F0502020204030204" pitchFamily="34" charset="0"/>
                <a:ea typeface="Calibri" panose="020F0502020204030204" pitchFamily="34" charset="0"/>
              </a:rPr>
              <a:t>Alustajat</a:t>
            </a:r>
            <a:r>
              <a:rPr lang="fi-FI" dirty="0">
                <a:latin typeface="Calibri" panose="020F0502020204030204" pitchFamily="34" charset="0"/>
                <a:ea typeface="Calibri" panose="020F0502020204030204" pitchFamily="34" charset="0"/>
              </a:rPr>
              <a:t>: Markku </a:t>
            </a:r>
            <a:r>
              <a:rPr lang="fi-FI" dirty="0" smtClean="0">
                <a:latin typeface="Calibri" panose="020F0502020204030204" pitchFamily="34" charset="0"/>
                <a:ea typeface="Calibri" panose="020F0502020204030204" pitchFamily="34" charset="0"/>
              </a:rPr>
              <a:t>Poutanen, Maanmittauslaitos ja </a:t>
            </a:r>
            <a:r>
              <a:rPr lang="fi-FI" dirty="0">
                <a:latin typeface="Calibri" panose="020F0502020204030204" pitchFamily="34" charset="0"/>
                <a:ea typeface="Calibri" panose="020F0502020204030204" pitchFamily="34" charset="0"/>
              </a:rPr>
              <a:t>Pekka </a:t>
            </a:r>
            <a:r>
              <a:rPr lang="fi-FI" dirty="0" smtClean="0">
                <a:latin typeface="Calibri" panose="020F0502020204030204" pitchFamily="34" charset="0"/>
                <a:ea typeface="Calibri" panose="020F0502020204030204" pitchFamily="34" charset="0"/>
              </a:rPr>
              <a:t>Sarkola, </a:t>
            </a:r>
            <a:r>
              <a:rPr lang="fi-FI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Gispo</a:t>
            </a:r>
            <a:r>
              <a:rPr lang="fi-FI" dirty="0" smtClean="0">
                <a:latin typeface="Calibri" panose="020F0502020204030204" pitchFamily="34" charset="0"/>
                <a:ea typeface="Calibri" panose="020F0502020204030204" pitchFamily="34" charset="0"/>
              </a:rPr>
              <a:t> Oy</a:t>
            </a:r>
            <a:endParaRPr lang="fi-FI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fi-FI" dirty="0">
                <a:latin typeface="Calibri" panose="020F0502020204030204" pitchFamily="34" charset="0"/>
                <a:ea typeface="Calibri" panose="020F0502020204030204" pitchFamily="34" charset="0"/>
              </a:rPr>
              <a:t>Päätösesitys: tiedonhallinnan yhteistyön ja informaatio-ohjauksen ryhmä hyväksyy luonnoksen </a:t>
            </a:r>
            <a:r>
              <a:rPr lang="fi-FI" dirty="0" err="1">
                <a:latin typeface="Calibri" panose="020F0502020204030204" pitchFamily="34" charset="0"/>
                <a:ea typeface="Calibri" panose="020F0502020204030204" pitchFamily="34" charset="0"/>
              </a:rPr>
              <a:t>Juhtan</a:t>
            </a:r>
            <a:r>
              <a:rPr lang="fi-FI" dirty="0">
                <a:latin typeface="Calibri" panose="020F0502020204030204" pitchFamily="34" charset="0"/>
                <a:ea typeface="Calibri" panose="020F0502020204030204" pitchFamily="34" charset="0"/>
              </a:rPr>
              <a:t> käsiteltäväksi.</a:t>
            </a:r>
          </a:p>
          <a:p>
            <a:pPr>
              <a:spcAft>
                <a:spcPts val="0"/>
              </a:spcAft>
            </a:pPr>
            <a:r>
              <a:rPr lang="fi-FI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fi-FI" b="1" dirty="0">
                <a:latin typeface="Calibri" panose="020F0502020204030204" pitchFamily="34" charset="0"/>
                <a:ea typeface="Calibri" panose="020F0502020204030204" pitchFamily="34" charset="0"/>
              </a:rPr>
              <a:t>JHS 180 Paikkatiedon sisältöpalvelut -päivitysluonnos</a:t>
            </a:r>
          </a:p>
          <a:p>
            <a:pPr>
              <a:spcAft>
                <a:spcPts val="0"/>
              </a:spcAft>
            </a:pPr>
            <a:endParaRPr lang="fi-FI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fi-FI" dirty="0" smtClean="0">
                <a:latin typeface="Calibri" panose="020F0502020204030204" pitchFamily="34" charset="0"/>
                <a:ea typeface="Calibri" panose="020F0502020204030204" pitchFamily="34" charset="0"/>
              </a:rPr>
              <a:t>Alustajat</a:t>
            </a:r>
            <a:r>
              <a:rPr lang="fi-FI" dirty="0">
                <a:latin typeface="Calibri" panose="020F0502020204030204" pitchFamily="34" charset="0"/>
                <a:ea typeface="Calibri" panose="020F0502020204030204" pitchFamily="34" charset="0"/>
              </a:rPr>
              <a:t>: Jukka Rahkola</a:t>
            </a:r>
            <a:r>
              <a:rPr lang="fi-FI" dirty="0" smtClean="0">
                <a:latin typeface="Calibri" panose="020F0502020204030204" pitchFamily="34" charset="0"/>
                <a:ea typeface="Calibri" panose="020F0502020204030204" pitchFamily="34" charset="0"/>
              </a:rPr>
              <a:t>, Maanmittauslaitos ja </a:t>
            </a:r>
            <a:r>
              <a:rPr lang="fi-FI" dirty="0">
                <a:latin typeface="Calibri" panose="020F0502020204030204" pitchFamily="34" charset="0"/>
                <a:ea typeface="Calibri" panose="020F0502020204030204" pitchFamily="34" charset="0"/>
              </a:rPr>
              <a:t>Pekka </a:t>
            </a:r>
            <a:r>
              <a:rPr lang="fi-FI" dirty="0" smtClean="0">
                <a:latin typeface="Calibri" panose="020F0502020204030204" pitchFamily="34" charset="0"/>
                <a:ea typeface="Calibri" panose="020F0502020204030204" pitchFamily="34" charset="0"/>
              </a:rPr>
              <a:t>Sarkola, </a:t>
            </a:r>
            <a:r>
              <a:rPr lang="fi-FI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Gispo</a:t>
            </a:r>
            <a:r>
              <a:rPr lang="fi-FI" dirty="0" smtClean="0">
                <a:latin typeface="Calibri" panose="020F0502020204030204" pitchFamily="34" charset="0"/>
                <a:ea typeface="Calibri" panose="020F0502020204030204" pitchFamily="34" charset="0"/>
              </a:rPr>
              <a:t> Oy</a:t>
            </a:r>
            <a:endParaRPr lang="fi-FI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fi-FI" dirty="0">
                <a:latin typeface="Calibri" panose="020F0502020204030204" pitchFamily="34" charset="0"/>
                <a:ea typeface="Calibri" panose="020F0502020204030204" pitchFamily="34" charset="0"/>
              </a:rPr>
              <a:t>Päätösesitys: tiedonhallinnan yhteistyön ja informaatio-ohjauksen ryhmä hyväksyy luonnoksen </a:t>
            </a:r>
            <a:r>
              <a:rPr lang="fi-FI" dirty="0" err="1">
                <a:latin typeface="Calibri" panose="020F0502020204030204" pitchFamily="34" charset="0"/>
                <a:ea typeface="Calibri" panose="020F0502020204030204" pitchFamily="34" charset="0"/>
              </a:rPr>
              <a:t>Juhtan</a:t>
            </a:r>
            <a:r>
              <a:rPr lang="fi-FI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i-FI">
                <a:latin typeface="Calibri" panose="020F0502020204030204" pitchFamily="34" charset="0"/>
                <a:ea typeface="Calibri" panose="020F0502020204030204" pitchFamily="34" charset="0"/>
              </a:rPr>
              <a:t>käsiteltäväksi</a:t>
            </a:r>
            <a:r>
              <a:rPr lang="fi-FI" smtClean="0"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fi-FI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47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i-FI" dirty="0"/>
              <a:t>N.N.</a:t>
            </a:r>
          </a:p>
          <a:p>
            <a:r>
              <a:rPr lang="fi-FI" dirty="0"/>
              <a:t>Nimike</a:t>
            </a:r>
          </a:p>
          <a:p>
            <a:r>
              <a:rPr lang="fi-FI" dirty="0"/>
              <a:t>Puh. nro: </a:t>
            </a:r>
          </a:p>
          <a:p>
            <a:r>
              <a:rPr lang="fi-FI" dirty="0"/>
              <a:t>Lisätieto: etunimi.sukunimi@vm.fi</a:t>
            </a:r>
          </a:p>
          <a:p>
            <a:r>
              <a:rPr lang="fi-FI" dirty="0"/>
              <a:t>www.vm.fi</a:t>
            </a:r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i-FI" dirty="0"/>
              <a:t>Valtiovarainministeriön viestintä</a:t>
            </a:r>
          </a:p>
          <a:p>
            <a:r>
              <a:rPr lang="fi-FI" dirty="0" err="1"/>
              <a:t>vm-viestinta@vm.fi</a:t>
            </a:r>
            <a:endParaRPr lang="fi-FI" dirty="0"/>
          </a:p>
          <a:p>
            <a:r>
              <a:rPr lang="fi-FI" dirty="0"/>
              <a:t>Mediapalvelunumero (arkisin 8–16) 02955 30500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4036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M_malliesitys_laajakuva_fin">
  <a:themeElements>
    <a:clrScheme name="VM">
      <a:dk1>
        <a:sysClr val="windowText" lastClr="000000"/>
      </a:dk1>
      <a:lt1>
        <a:sysClr val="window" lastClr="FFFFFF"/>
      </a:lt1>
      <a:dk2>
        <a:srgbClr val="304E88"/>
      </a:dk2>
      <a:lt2>
        <a:srgbClr val="EEECE1"/>
      </a:lt2>
      <a:accent1>
        <a:srgbClr val="304E88"/>
      </a:accent1>
      <a:accent2>
        <a:srgbClr val="A34E96"/>
      </a:accent2>
      <a:accent3>
        <a:srgbClr val="5AB5EC"/>
      </a:accent3>
      <a:accent4>
        <a:srgbClr val="A0CD3D"/>
      </a:accent4>
      <a:accent5>
        <a:srgbClr val="DDDDDD"/>
      </a:accent5>
      <a:accent6>
        <a:srgbClr val="ED2939"/>
      </a:accent6>
      <a:hlink>
        <a:srgbClr val="0000FF"/>
      </a:hlink>
      <a:folHlink>
        <a:srgbClr val="800080"/>
      </a:folHlink>
    </a:clrScheme>
    <a:fontScheme name="VM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04F88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VM_malliesitys_laajakuva_fin.pptx" id="{5E2F9342-D100-4A6A-861F-0EF79530CC38}" vid="{D73DB736-942A-4773-A217-F01D97794918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C273FBDB1AAC448BDBB3CA1302F22C6" ma:contentTypeVersion="3" ma:contentTypeDescription="Luo uusi asiakirja." ma:contentTypeScope="" ma:versionID="3b25b787659ae01c678066d46fcd949b">
  <xsd:schema xmlns:xsd="http://www.w3.org/2001/XMLSchema" xmlns:xs="http://www.w3.org/2001/XMLSchema" xmlns:p="http://schemas.microsoft.com/office/2006/metadata/properties" xmlns:ns2="ebb82943-49da-4504-a2f3-a33fb2eb95f1" targetNamespace="http://schemas.microsoft.com/office/2006/metadata/properties" ma:root="true" ma:fieldsID="643c11cf4c13186185f95add12dbb6b8" ns2:_="">
    <xsd:import namespace="ebb82943-49da-4504-a2f3-a33fb2eb95f1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b82943-49da-4504-a2f3-a33fb2eb95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24217E2-244D-4C7F-AC68-9EBEE77A8B5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C7AA4C3-5F59-45EB-B695-3074C0BABA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b82943-49da-4504-a2f3-a33fb2eb95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D8C455D-3188-43C4-8891-A8AD5C55F651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ebb82943-49da-4504-a2f3-a33fb2eb95f1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VM_malliesitys_laajakuva_fin</Template>
  <TotalTime>36752</TotalTime>
  <Words>477</Words>
  <Application>Microsoft Office PowerPoint</Application>
  <PresentationFormat>Näytössä katseltava esitys (16:9)</PresentationFormat>
  <Paragraphs>100</Paragraphs>
  <Slides>8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5" baseType="lpstr">
      <vt:lpstr>Arial</vt:lpstr>
      <vt:lpstr>Arial Narrow</vt:lpstr>
      <vt:lpstr>Calibri</vt:lpstr>
      <vt:lpstr>Symbol</vt:lpstr>
      <vt:lpstr>Verdana</vt:lpstr>
      <vt:lpstr>Wingdings</vt:lpstr>
      <vt:lpstr>VM_malliesitys_laajakuva_fin</vt:lpstr>
      <vt:lpstr>Tiedonhallinnan yhteistyö ja informaatio-ohjaus  </vt:lpstr>
      <vt:lpstr>Asialista</vt:lpstr>
      <vt:lpstr>Kohta 2. Työsuunnitteleman esittely (A)</vt:lpstr>
      <vt:lpstr>Kohta 2. Työsuunnitteleman esittely (A)</vt:lpstr>
      <vt:lpstr>Kohta 2.Työsuunnitteleman esittely (B)</vt:lpstr>
      <vt:lpstr>Kohta 5. Kotitehtävä (A + B) </vt:lpstr>
      <vt:lpstr>Kohta 6. JHS asioiden käsittely</vt:lpstr>
      <vt:lpstr>PowerPoint-esitys</vt:lpstr>
    </vt:vector>
  </TitlesOfParts>
  <Company>VIP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Digitalisaation ohjausmalli</dc:title>
  <dc:creator>Mari.Fallstrom@vm.fi</dc:creator>
  <cp:lastModifiedBy>vnl\vmtalkka</cp:lastModifiedBy>
  <cp:revision>1502</cp:revision>
  <cp:lastPrinted>2018-09-06T10:46:23Z</cp:lastPrinted>
  <dcterms:created xsi:type="dcterms:W3CDTF">2017-04-03T06:21:44Z</dcterms:created>
  <dcterms:modified xsi:type="dcterms:W3CDTF">2019-09-03T14:10:19Z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0x010100FC273FBDB1AAC448BDBB3CA1302F22C6</vt:lpwstr>
  </property>
  <property fmtid="{D5CDD505-2E9C-101B-9397-08002B2CF9AE}" pid="3" name="ItemRetentionFormula">
    <vt:lpwstr/>
  </property>
  <property fmtid="{D5CDD505-2E9C-101B-9397-08002B2CF9AE}" pid="4" name="_dlc_policyId">
    <vt:lpwstr>0x010100262CC450487F9C449518E09FD20E1E50|1470476699</vt:lpwstr>
  </property>
  <property fmtid="{D5CDD505-2E9C-101B-9397-08002B2CF9AE}" pid="5" name="_NewReviewCycle">
    <vt:lpwstr/>
  </property>
</Properties>
</file>