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theme/theme6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99" r:id="rId5"/>
    <p:sldMasterId id="2147483739" r:id="rId6"/>
    <p:sldMasterId id="2147483803" r:id="rId7"/>
    <p:sldMasterId id="2147483829" r:id="rId8"/>
  </p:sldMasterIdLst>
  <p:notesMasterIdLst>
    <p:notesMasterId r:id="rId30"/>
  </p:notesMasterIdLst>
  <p:sldIdLst>
    <p:sldId id="509" r:id="rId9"/>
    <p:sldId id="511" r:id="rId10"/>
    <p:sldId id="501" r:id="rId11"/>
    <p:sldId id="517" r:id="rId12"/>
    <p:sldId id="518" r:id="rId13"/>
    <p:sldId id="507" r:id="rId14"/>
    <p:sldId id="506" r:id="rId15"/>
    <p:sldId id="529" r:id="rId16"/>
    <p:sldId id="527" r:id="rId17"/>
    <p:sldId id="520" r:id="rId18"/>
    <p:sldId id="530" r:id="rId19"/>
    <p:sldId id="525" r:id="rId20"/>
    <p:sldId id="523" r:id="rId21"/>
    <p:sldId id="524" r:id="rId22"/>
    <p:sldId id="528" r:id="rId23"/>
    <p:sldId id="531" r:id="rId24"/>
    <p:sldId id="532" r:id="rId25"/>
    <p:sldId id="533" r:id="rId26"/>
    <p:sldId id="535" r:id="rId27"/>
    <p:sldId id="499" r:id="rId28"/>
    <p:sldId id="536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Mäkelä Kristiina" initials="MK" lastIdx="33" clrIdx="0">
    <p:extLst>
      <p:ext uri="{19B8F6BF-5375-455C-9EA6-DF929625EA0E}">
        <p15:presenceInfo xmlns:p15="http://schemas.microsoft.com/office/powerpoint/2012/main" userId="S::kristiina.makela@aalto.fi::f3530572-b412-48dd-9070-0c6aa63485f3" providerId="AD"/>
      </p:ext>
    </p:extLst>
  </p:cmAuthor>
  <p:cmAuthor id="3" name="Laura Eiro" initials="LE" lastIdx="0" clrIdx="1">
    <p:extLst>
      <p:ext uri="{19B8F6BF-5375-455C-9EA6-DF929625EA0E}">
        <p15:presenceInfo xmlns:p15="http://schemas.microsoft.com/office/powerpoint/2012/main" userId="S-1-5-21-3521595049-301303566-333748410-1297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 autoAdjust="0"/>
    <p:restoredTop sz="65493" autoAdjust="0"/>
  </p:normalViewPr>
  <p:slideViewPr>
    <p:cSldViewPr snapToGrid="0">
      <p:cViewPr varScale="1">
        <p:scale>
          <a:sx n="71" d="100"/>
          <a:sy n="71" d="100"/>
        </p:scale>
        <p:origin x="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2F00D-A8D6-4A70-ACF3-F9033943ED44}" type="datetimeFigureOut">
              <a:rPr lang="fi-FI" smtClean="0"/>
              <a:t>13.5.2021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8D2F0-F551-44C2-A65F-18E882F6D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979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finland.fi/4931cb/globalassets/julkaisut/innovaatioseminaari_matti_pohjola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europa.eu/sites/default/files/edp_landscaping_insight_report_n6_2020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911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-out-</a:t>
            </a:r>
            <a:r>
              <a:rPr lang="fi-FI" dirty="0" err="1" smtClean="0"/>
              <a:t>put</a:t>
            </a:r>
            <a:r>
              <a:rPr lang="fi-FI" dirty="0" smtClean="0"/>
              <a:t> mittaristoon pitäisi eriyttää, esimerkiksi laadullinen BKT:n kasvua kuvaava mittari (osoittamaan esim. korkean arvonlisän liiketoiminnasta syntyvää BKT:tä).</a:t>
            </a:r>
          </a:p>
          <a:p>
            <a:r>
              <a:rPr lang="fi-FI" dirty="0" smtClean="0"/>
              <a:t>- yritysten ICT-investoinnit ja niiden kehitys? laahaavat kilpailijamaiden jäljessä.</a:t>
            </a:r>
            <a:br>
              <a:rPr lang="fi-FI" dirty="0" smtClean="0"/>
            </a:br>
            <a:r>
              <a:rPr lang="fi-FI" dirty="0" smtClean="0"/>
              <a:t>- Vientiin ja kasvuhakuisuuteen liittyen lisättäväksi voisi harkita vientiä tekevien pk-yritysten osuuden sekä voimakkaasti kasvuhakuisten pk-yritysten osuuden kasvattaminen (mittari: Pk-yritysbarometri).</a:t>
            </a:r>
            <a:br>
              <a:rPr lang="fi-FI" dirty="0" smtClean="0"/>
            </a:br>
            <a:r>
              <a:rPr lang="fi-FI" dirty="0" smtClean="0"/>
              <a:t>- olisiko syytä asettaa tavoite korkean digikypsyyden omaavien yritysten osuuden kasvattamiselle (mittari: EU:n DESI-indeksi).</a:t>
            </a:r>
            <a:br>
              <a:rPr lang="fi-FI" dirty="0" smtClean="0"/>
            </a:br>
            <a:r>
              <a:rPr lang="fi-FI" dirty="0" smtClean="0"/>
              <a:t>- Edellisen lisäksi tai sijaan voisi harkita myös Suomen yrityskentän suhteellisen sijoituksen kehitystä Etlan toteuttamassa Digibarometrissä ja/tai EU:n DESI-indeksissä.</a:t>
            </a:r>
          </a:p>
          <a:p>
            <a:r>
              <a:rPr lang="fi-FI" dirty="0" smtClean="0"/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fi-FI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+mn-lt"/>
              </a:rPr>
              <a:t>kiinteät investoinnit -&gt;</a:t>
            </a:r>
            <a:r>
              <a:rPr lang="fi-FI" sz="1200" b="0" i="0" u="non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 kone-, laite- ja henkisen pääoman investoinnit?</a:t>
            </a:r>
            <a:endParaRPr lang="fi-FI" sz="1200" b="0" i="0" u="none" kern="1200" dirty="0" smtClean="0">
              <a:solidFill>
                <a:srgbClr val="FF0000"/>
              </a:solidFill>
              <a:latin typeface="+mn-lt"/>
              <a:ea typeface="+mn-ea"/>
              <a:cs typeface="+mn-cs"/>
              <a:sym typeface="+mn-lt"/>
            </a:endParaRPr>
          </a:p>
          <a:p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-yhtenä 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osamittarina tietointensiivisten markkinapalvelujen osuus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BKT:sta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Matti Pohjola Aallosta on nostanut esiin että Suomi tulee tällä mittarilla kilpailijamaita jäljessä. Alla poiminta Matin esityksestä. Häneltä ja muilta asiaan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vihkiytyineiltä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taloustieteilijöiltä tai valtiovarainministeriön asiantuntijoilta voisi tulla hyviä ehdotuksia siihen, miten mitata bruttokansantuotteen laadullista muutosta ja osaamisintensiivisyyttä.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dirty="0" smtClean="0">
                <a:hlinkClick r:id="rId3"/>
              </a:rPr>
              <a:t>Microsoft PowerPoint - DOKU-#2374043-v1-Innovaatioseminaari_Matti_Pohjola_02032020.PPTX (businessfinland.fi)</a:t>
            </a:r>
            <a:endParaRPr lang="fi-FI" dirty="0" smtClean="0"/>
          </a:p>
          <a:p>
            <a:endParaRPr lang="fi-FI" dirty="0" smtClean="0"/>
          </a:p>
          <a:p>
            <a:pPr rtl="0" eaLnBrk="1" fontAlgn="auto" latinLnBrk="0" hangingPunct="1"/>
            <a:r>
              <a:rPr lang="fi-FI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Aiemmin esillä: </a:t>
            </a:r>
            <a:r>
              <a:rPr lang="fi-FI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Perustettavien </a:t>
            </a:r>
            <a:r>
              <a:rPr lang="fi-FI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yritysten määrä kasvaa TAI Teknologiasektorin työpaikkojen määrä kasvaa</a:t>
            </a:r>
          </a:p>
          <a:p>
            <a:pPr rtl="0" eaLnBrk="1" fontAlgn="auto" latinLnBrk="0" hangingPunct="1"/>
            <a:r>
              <a:rPr lang="fi-FI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Perustettavien yritysten määrä 1000 työikäistä kohti kasvaa muiden Pohjoismaiden </a:t>
            </a:r>
            <a:r>
              <a:rPr lang="fi-FI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ohi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4,3 -&gt;10,0 (haasteena palveluyritykset)</a:t>
            </a:r>
          </a:p>
          <a:p>
            <a:pPr rtl="0" eaLnBrk="1" fontAlgn="auto" latinLnBrk="0" hangingPunct="1"/>
            <a:endParaRPr lang="fi-FI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-uusi: Julkishallinnon markkinoilta hankkimien ratkaisujen määrä (euroissa) ja sen suhde julkishallinnon in-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yhtiöiltä ostamiin euroihin + itse kehittämisen kustannuksiin -&gt; toimenpiteisiin</a:t>
            </a:r>
          </a:p>
          <a:p>
            <a:pPr rtl="0" eaLnBrk="1" fontAlgn="auto" latinLnBrk="0" hangingPunct="1"/>
            <a:endParaRPr lang="fi-FI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286448-0962-443A-A7A6-40140D0BD55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18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-Tavoitetasoksi työ- ja koulutusperusteiselle maahanmuutolle hallituksen puoliväliriihessä asettamat tavoitteet: Hallitus tavoittelee työperäisen maahanmuuton vähintään kaksinkertaistamista nykytasosta vuoteen 2030 mennessä siten, että kestävyystiekartan edellyttämä vähintään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50 000 työperäisen maahanmuuttajan kokonaislisäys toteutuu. Uusien ulkomaalaisten tutkinto-opiskelijoiden määrä pyritään kolminkertaistamaan vuoteen 2030 mennessä nostaen samalla opiskelijoiden Suomeen työllistyminen ja jääminen 75 prosenttiin.</a:t>
            </a: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-KR x: Suomen houkuttelevuuden nostaminen nuorten korkeasti koulutettujen kansainvälisten osaajien joukossa. Mittari: Nuorten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korkeastikoulutetujen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nettomaahanmuutto (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benchmark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muut Pohjoismaat ja anglosaksiset maat)</a:t>
            </a:r>
          </a:p>
          <a:p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-Hyvin keskeinen avaintulos olisi Suomalaisten korkeakoulujen menestys / suomalaisten yliopistojen taso kansainvälisessä mittauksessa. kansainvälisissä vertailuissa</a:t>
            </a:r>
            <a:b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Uusi: suomalaisen koulutuksen/osaamisen tason mittaaminen. Se olisi minusta ehdottomasti syytä lisätä. En osaa suoraan sanoa mittaria, mutta voisi vaikka kytkeä jotenkin korkeakoulusta valmistuvien henkilöiden määrään tai jotain.</a:t>
            </a:r>
            <a:b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286448-0962-443A-A7A6-40140D0BD55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703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-KR2: Palveluiden määrän kasvu tai käyttömäärien kasvu ei itsessään ole riittävä tai järkevä mittari. Se ei ota huomioon automaatioon tai taustaprosesseihin siirrettyä palvelua, eli käytännössä asiointitarpeen poistamista.</a:t>
            </a:r>
          </a:p>
          <a:p>
            <a:pPr marL="0" indent="0">
              <a:buFontTx/>
              <a:buNone/>
            </a:pP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EU tekemä Open Data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Maturity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maavertailu (https://data.europa.eu/sites/default/files/edp_landscaping_insight_report_n6_2020.pdf) olisi hyvä ottaa tähän mittariksi. Vuonna 2020 Suomi oli sijalla 14. -&gt; toimenpiteeseen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-Tässäkin voisi hyödyntää ensin kansainvälistä tutkimusta siitä, mitä Suomi ei ole tehnyt verrattaessa muihin EU maihin. Meillä oli vielä 5 vuotta sitten kärkiasema, mutta ei ole enää. Muut maat ovat menneet ohi. </a:t>
            </a:r>
            <a:r>
              <a:rPr lang="fi-FI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https://data.europa.eu/sites/default/files/edp_landscaping_insight_report_n6_2020.pdf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-&gt; toimenpiteeseen</a:t>
            </a:r>
          </a:p>
          <a:p>
            <a:endParaRPr lang="fi-FI" dirty="0" smtClean="0"/>
          </a:p>
          <a:p>
            <a:pPr marL="0" indent="0">
              <a:buFontTx/>
              <a:buNone/>
            </a:pP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-Mittari hyvinvointiin esitetty useassa lausunnossa: </a:t>
            </a:r>
          </a:p>
          <a:p>
            <a:pPr marL="0" indent="0">
              <a:buFontTx/>
              <a:buNone/>
            </a:pP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https://www.oecd.org/statistics/measuring-well-being-and-progress.htm </a:t>
            </a: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https://worldhappiness.report/faq/ </a:t>
            </a:r>
          </a:p>
          <a:p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työntekijöiden mahdollisuudet uuteen työhön, OECD:n maaraportti</a:t>
            </a:r>
          </a:p>
          <a:p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-KR5: pitäisi olla EUROMÄÄRÄINEN tavoite, ei niin että kun BKT nousee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onnistuneiden ICT-yritysten kansainvälisen menestyksen ansiosta, niin saadaan "lupa" taas paisuttaa julkishallintoa - koska % osuus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BKT:sta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mittarina. </a:t>
            </a: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-Tulisiko esim. tehokkuuden osalta seurata myös siihen vaikuttavia tekijöitä (esim. KR5: vaikka ”oikea tehokkuus” kasvaisi tai pysyisi ennallaan, jos BKT pienenee, pienenee myös valittu julkisen tehokkuuden mittari).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Mittareiden osalta voisi olla hyvä pohtia (myös) mitkä ovat sellaisia asioita, joihin voidaan (ja mikä taho) vaikuttaa. Miten tavoitteet / mittarit tasapainotetaan? Jatkossa myös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vastuutukset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 vaikutusmahdollisuudet.</a:t>
            </a:r>
          </a:p>
          <a:p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-KR6 mittari voisi ainakin osin liittyä julkisen ja yksityisen sektorin yhteisrahoituksen alaisiin (kasvu)hankkeisiin</a:t>
            </a: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286448-0962-443A-A7A6-40140D0BD55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318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i-FI" dirty="0" smtClean="0"/>
              <a:t>-Ehdotettu lisättäväksi mittari</a:t>
            </a:r>
            <a:r>
              <a:rPr lang="fi-FI" baseline="0" dirty="0" smtClean="0"/>
              <a:t> 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varautumisen ja huoltovarmuuden osalta,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ei mittariehdotusta</a:t>
            </a:r>
          </a:p>
          <a:p>
            <a:pPr marL="0" indent="0">
              <a:buFontTx/>
              <a:buNone/>
            </a:pP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OECD:lla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Green Growth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mittaria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286448-0962-443A-A7A6-40140D0BD55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194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8D2F0-F551-44C2-A65F-18E882F6DDBA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14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tumma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9B432168-221C-4229-ABD4-620A83233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320" y="306000"/>
            <a:ext cx="502564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Tekstisivu kuvalla, </a:t>
            </a:r>
            <a:br>
              <a:rPr lang="fi-FI" dirty="0"/>
            </a:br>
            <a:r>
              <a:rPr lang="fi-FI" dirty="0"/>
              <a:t>lyhyt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5025648" cy="4248000"/>
          </a:xfrm>
        </p:spPr>
        <p:txBody>
          <a:bodyPr/>
          <a:lstStyle>
            <a:lvl1pPr marL="269875" indent="-269875">
              <a:defRPr sz="2200"/>
            </a:lvl1pPr>
            <a:lvl2pPr marL="625475" indent="-265113">
              <a:defRPr/>
            </a:lvl2pPr>
            <a:lvl3pPr marL="715962" indent="0">
              <a:buNone/>
              <a:defRPr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Kuvan paikkamerkki 19">
            <a:extLst>
              <a:ext uri="{FF2B5EF4-FFF2-40B4-BE49-F238E27FC236}">
                <a16:creationId xmlns:a16="http://schemas.microsoft.com/office/drawing/2014/main" id="{1CD34E48-431E-47C9-8075-E449B22F1C1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3461" y="-4484"/>
            <a:ext cx="6086310" cy="6866965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6310" h="6866965">
                <a:moveTo>
                  <a:pt x="655475" y="4483"/>
                </a:moveTo>
                <a:lnTo>
                  <a:pt x="6086309" y="0"/>
                </a:lnTo>
                <a:cubicBezTo>
                  <a:pt x="6086309" y="2288988"/>
                  <a:pt x="6086310" y="4577977"/>
                  <a:pt x="6086310" y="6866965"/>
                </a:cubicBezTo>
                <a:lnTo>
                  <a:pt x="655475" y="6862483"/>
                </a:lnTo>
                <a:cubicBezTo>
                  <a:pt x="198241" y="5584022"/>
                  <a:pt x="-1047" y="4542725"/>
                  <a:pt x="5" y="3409885"/>
                </a:cubicBezTo>
                <a:cubicBezTo>
                  <a:pt x="1057" y="2277045"/>
                  <a:pt x="220670" y="999399"/>
                  <a:pt x="655475" y="4483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9700E9CE-DAC8-4704-A149-43A60B27A8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22E9968-6017-4856-A4C4-E7595C39E8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15015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BF83FD59-B2EE-42A4-AC03-53869A1132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0"/>
            <a:ext cx="12193200" cy="6858000"/>
            <a:chOff x="166688" y="158750"/>
            <a:chExt cx="12163425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2F1267F-7172-44B3-9A7E-906E5E4A0F8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1652588"/>
              <a:ext cx="4445000" cy="5351463"/>
            </a:xfrm>
            <a:custGeom>
              <a:avLst/>
              <a:gdLst>
                <a:gd name="T0" fmla="*/ 24755 w 24755"/>
                <a:gd name="T1" fmla="*/ 0 h 29783"/>
                <a:gd name="T2" fmla="*/ 12889 w 24755"/>
                <a:gd name="T3" fmla="*/ 9835 h 29783"/>
                <a:gd name="T4" fmla="*/ 0 w 24755"/>
                <a:gd name="T5" fmla="*/ 29783 h 29783"/>
                <a:gd name="T6" fmla="*/ 24755 w 24755"/>
                <a:gd name="T7" fmla="*/ 29783 h 29783"/>
                <a:gd name="T8" fmla="*/ 24755 w 24755"/>
                <a:gd name="T9" fmla="*/ 0 h 29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55" h="29783">
                  <a:moveTo>
                    <a:pt x="24755" y="0"/>
                  </a:moveTo>
                  <a:cubicBezTo>
                    <a:pt x="20509" y="2731"/>
                    <a:pt x="16519" y="6009"/>
                    <a:pt x="12889" y="9835"/>
                  </a:cubicBezTo>
                  <a:cubicBezTo>
                    <a:pt x="7462" y="15544"/>
                    <a:pt x="3054" y="22280"/>
                    <a:pt x="0" y="29783"/>
                  </a:cubicBezTo>
                  <a:lnTo>
                    <a:pt x="24755" y="29783"/>
                  </a:lnTo>
                  <a:lnTo>
                    <a:pt x="24755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FDD5063-1FA4-49AC-88A8-BBD3F632236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2028825"/>
              <a:ext cx="12163425" cy="4975225"/>
            </a:xfrm>
            <a:custGeom>
              <a:avLst/>
              <a:gdLst>
                <a:gd name="T0" fmla="*/ 67733 w 67733"/>
                <a:gd name="T1" fmla="*/ 15074 h 27696"/>
                <a:gd name="T2" fmla="*/ 55867 w 67733"/>
                <a:gd name="T3" fmla="*/ 7748 h 27696"/>
                <a:gd name="T4" fmla="*/ 16534 w 67733"/>
                <a:gd name="T5" fmla="*/ 2570 h 27696"/>
                <a:gd name="T6" fmla="*/ 0 w 67733"/>
                <a:gd name="T7" fmla="*/ 8021 h 27696"/>
                <a:gd name="T8" fmla="*/ 0 w 67733"/>
                <a:gd name="T9" fmla="*/ 27696 h 27696"/>
                <a:gd name="T10" fmla="*/ 67733 w 67733"/>
                <a:gd name="T11" fmla="*/ 27696 h 27696"/>
                <a:gd name="T12" fmla="*/ 67733 w 67733"/>
                <a:gd name="T13" fmla="*/ 15074 h 27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7696">
                  <a:moveTo>
                    <a:pt x="67733" y="15074"/>
                  </a:moveTo>
                  <a:cubicBezTo>
                    <a:pt x="64127" y="12264"/>
                    <a:pt x="60164" y="9798"/>
                    <a:pt x="55867" y="7748"/>
                  </a:cubicBezTo>
                  <a:cubicBezTo>
                    <a:pt x="44048" y="2099"/>
                    <a:pt x="30400" y="0"/>
                    <a:pt x="16534" y="2570"/>
                  </a:cubicBezTo>
                  <a:cubicBezTo>
                    <a:pt x="10848" y="3619"/>
                    <a:pt x="5281" y="5438"/>
                    <a:pt x="0" y="8021"/>
                  </a:cubicBezTo>
                  <a:lnTo>
                    <a:pt x="0" y="27696"/>
                  </a:lnTo>
                  <a:lnTo>
                    <a:pt x="67733" y="27696"/>
                  </a:lnTo>
                  <a:lnTo>
                    <a:pt x="67733" y="1507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D958EC3-4B66-4A2A-814C-45DFD9E57F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748588" y="158750"/>
              <a:ext cx="3668713" cy="3260725"/>
            </a:xfrm>
            <a:custGeom>
              <a:avLst/>
              <a:gdLst>
                <a:gd name="T0" fmla="*/ 0 w 20424"/>
                <a:gd name="T1" fmla="*/ 0 h 18152"/>
                <a:gd name="T2" fmla="*/ 2651 w 20424"/>
                <a:gd name="T3" fmla="*/ 7721 h 18152"/>
                <a:gd name="T4" fmla="*/ 13643 w 20424"/>
                <a:gd name="T5" fmla="*/ 18152 h 18152"/>
                <a:gd name="T6" fmla="*/ 20167 w 20424"/>
                <a:gd name="T7" fmla="*/ 4475 h 18152"/>
                <a:gd name="T8" fmla="*/ 20347 w 20424"/>
                <a:gd name="T9" fmla="*/ 0 h 18152"/>
                <a:gd name="T10" fmla="*/ 0 w 20424"/>
                <a:gd name="T11" fmla="*/ 0 h 18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24" h="18152">
                  <a:moveTo>
                    <a:pt x="0" y="0"/>
                  </a:moveTo>
                  <a:cubicBezTo>
                    <a:pt x="433" y="2635"/>
                    <a:pt x="1305" y="5243"/>
                    <a:pt x="2651" y="7721"/>
                  </a:cubicBezTo>
                  <a:cubicBezTo>
                    <a:pt x="5035" y="12120"/>
                    <a:pt x="8781" y="15833"/>
                    <a:pt x="13643" y="18152"/>
                  </a:cubicBezTo>
                  <a:cubicBezTo>
                    <a:pt x="17090" y="14526"/>
                    <a:pt x="19464" y="9815"/>
                    <a:pt x="20167" y="4475"/>
                  </a:cubicBezTo>
                  <a:cubicBezTo>
                    <a:pt x="20362" y="2999"/>
                    <a:pt x="20424" y="1501"/>
                    <a:pt x="203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E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647EA55-DBDB-4E2D-AD6D-F126CFACA5F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3419475"/>
              <a:ext cx="4445000" cy="3584575"/>
            </a:xfrm>
            <a:custGeom>
              <a:avLst/>
              <a:gdLst>
                <a:gd name="T0" fmla="*/ 24755 w 24755"/>
                <a:gd name="T1" fmla="*/ 7326 h 19948"/>
                <a:gd name="T2" fmla="*/ 12889 w 24755"/>
                <a:gd name="T3" fmla="*/ 0 h 19948"/>
                <a:gd name="T4" fmla="*/ 12889 w 24755"/>
                <a:gd name="T5" fmla="*/ 0 h 19948"/>
                <a:gd name="T6" fmla="*/ 12889 w 24755"/>
                <a:gd name="T7" fmla="*/ 0 h 19948"/>
                <a:gd name="T8" fmla="*/ 0 w 24755"/>
                <a:gd name="T9" fmla="*/ 19948 h 19948"/>
                <a:gd name="T10" fmla="*/ 24755 w 24755"/>
                <a:gd name="T11" fmla="*/ 19948 h 19948"/>
                <a:gd name="T12" fmla="*/ 24755 w 24755"/>
                <a:gd name="T13" fmla="*/ 7326 h 19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55" h="19948">
                  <a:moveTo>
                    <a:pt x="24755" y="7326"/>
                  </a:moveTo>
                  <a:cubicBezTo>
                    <a:pt x="21149" y="4516"/>
                    <a:pt x="17186" y="205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7462" y="5709"/>
                    <a:pt x="3054" y="12445"/>
                    <a:pt x="0" y="19948"/>
                  </a:cubicBezTo>
                  <a:lnTo>
                    <a:pt x="24755" y="19948"/>
                  </a:lnTo>
                  <a:lnTo>
                    <a:pt x="24755" y="7326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4AB4DAC-943D-40D7-9EED-76F69D6845E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199688" y="1652588"/>
              <a:ext cx="2130425" cy="2232025"/>
            </a:xfrm>
            <a:custGeom>
              <a:avLst/>
              <a:gdLst>
                <a:gd name="T0" fmla="*/ 11866 w 11866"/>
                <a:gd name="T1" fmla="*/ 0 h 12419"/>
                <a:gd name="T2" fmla="*/ 0 w 11866"/>
                <a:gd name="T3" fmla="*/ 9835 h 12419"/>
                <a:gd name="T4" fmla="*/ 0 w 11866"/>
                <a:gd name="T5" fmla="*/ 9835 h 12419"/>
                <a:gd name="T6" fmla="*/ 0 w 11866"/>
                <a:gd name="T7" fmla="*/ 9835 h 12419"/>
                <a:gd name="T8" fmla="*/ 11866 w 11866"/>
                <a:gd name="T9" fmla="*/ 12190 h 12419"/>
                <a:gd name="T10" fmla="*/ 11866 w 11866"/>
                <a:gd name="T11" fmla="*/ 0 h 12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6" h="12419">
                  <a:moveTo>
                    <a:pt x="11866" y="0"/>
                  </a:moveTo>
                  <a:cubicBezTo>
                    <a:pt x="7620" y="2731"/>
                    <a:pt x="3630" y="6009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3613" y="11562"/>
                    <a:pt x="7674" y="12419"/>
                    <a:pt x="11866" y="12190"/>
                  </a:cubicBezTo>
                  <a:lnTo>
                    <a:pt x="11866" y="0"/>
                  </a:ln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91207B8-FCA3-4AF6-8D9D-ED83A74F3C4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36901" y="2028825"/>
              <a:ext cx="7062788" cy="2867025"/>
            </a:xfrm>
            <a:custGeom>
              <a:avLst/>
              <a:gdLst>
                <a:gd name="T0" fmla="*/ 0 w 39333"/>
                <a:gd name="T1" fmla="*/ 2570 h 15960"/>
                <a:gd name="T2" fmla="*/ 0 w 39333"/>
                <a:gd name="T3" fmla="*/ 2570 h 15960"/>
                <a:gd name="T4" fmla="*/ 10992 w 39333"/>
                <a:gd name="T5" fmla="*/ 13001 h 15960"/>
                <a:gd name="T6" fmla="*/ 26016 w 39333"/>
                <a:gd name="T7" fmla="*/ 14979 h 15960"/>
                <a:gd name="T8" fmla="*/ 39333 w 39333"/>
                <a:gd name="T9" fmla="*/ 7748 h 15960"/>
                <a:gd name="T10" fmla="*/ 39333 w 39333"/>
                <a:gd name="T11" fmla="*/ 7748 h 15960"/>
                <a:gd name="T12" fmla="*/ 39333 w 39333"/>
                <a:gd name="T13" fmla="*/ 7748 h 15960"/>
                <a:gd name="T14" fmla="*/ 0 w 39333"/>
                <a:gd name="T15" fmla="*/ 2570 h 15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33" h="15960">
                  <a:moveTo>
                    <a:pt x="0" y="2570"/>
                  </a:moveTo>
                  <a:cubicBezTo>
                    <a:pt x="0" y="2570"/>
                    <a:pt x="0" y="2570"/>
                    <a:pt x="0" y="2570"/>
                  </a:cubicBezTo>
                  <a:cubicBezTo>
                    <a:pt x="2384" y="6969"/>
                    <a:pt x="6130" y="10682"/>
                    <a:pt x="10992" y="13001"/>
                  </a:cubicBezTo>
                  <a:cubicBezTo>
                    <a:pt x="15506" y="15159"/>
                    <a:pt x="20720" y="15960"/>
                    <a:pt x="26016" y="14979"/>
                  </a:cubicBezTo>
                  <a:cubicBezTo>
                    <a:pt x="30936" y="14071"/>
                    <a:pt x="35625" y="11655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27514" y="2099"/>
                    <a:pt x="13866" y="0"/>
                    <a:pt x="0" y="2570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059289" y="2996952"/>
            <a:ext cx="4455881" cy="1572384"/>
          </a:xfrm>
        </p:spPr>
        <p:txBody>
          <a:bodyPr anchor="b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tähän kiitosteksti tai </a:t>
            </a:r>
            <a:r>
              <a:rPr lang="fi-FI" dirty="0" err="1"/>
              <a:t>lopetuskehoitus</a:t>
            </a:r>
            <a:endParaRPr lang="fi-FI" dirty="0"/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290" y="4822552"/>
            <a:ext cx="2236510" cy="74914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etunimi.sukunimi@vm.fi </a:t>
            </a:r>
            <a:r>
              <a:rPr lang="es-ES" dirty="0" err="1"/>
              <a:t>Loremipsum</a:t>
            </a:r>
            <a:r>
              <a:rPr lang="es-ES" dirty="0"/>
              <a:t> dolores </a:t>
            </a:r>
            <a:r>
              <a:rPr lang="es-ES" dirty="0" err="1"/>
              <a:t>sitamet</a:t>
            </a:r>
            <a:r>
              <a:rPr lang="es-ES" dirty="0"/>
              <a:t> vm.fi</a:t>
            </a:r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E19D34C-D51B-407C-A1A6-BB6CEEC5D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713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tumma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9B432168-221C-4229-ABD4-620A83233A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75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5AB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ADD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vaalea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3606673C-8E2D-462A-8FED-E7C3DAE7F6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281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 descr="Kuva, joka sisältää kohteen henkilö, sisä, mies, pöytä">
            <a:extLst>
              <a:ext uri="{FF2B5EF4-FFF2-40B4-BE49-F238E27FC236}">
                <a16:creationId xmlns:a16="http://schemas.microsoft.com/office/drawing/2014/main" id="{7FFB4FBC-1765-4F80-9F01-A708CFC6118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581" y="973267"/>
            <a:ext cx="5105619" cy="588241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98655196-BAC0-4CEB-933E-8A4B9D2B7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0297B7B-BF36-40DB-8B62-082661B4E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86AD81-1917-4EF2-BB83-EB1A3A10D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F90214-63B6-4096-8845-0104201FD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1966913"/>
              <a:ext cx="9393238" cy="5037138"/>
            </a:xfrm>
            <a:custGeom>
              <a:avLst/>
              <a:gdLst>
                <a:gd name="T0" fmla="*/ 52312 w 52312"/>
                <a:gd name="T1" fmla="*/ 7076 h 28039"/>
                <a:gd name="T2" fmla="*/ 16393 w 52312"/>
                <a:gd name="T3" fmla="*/ 2347 h 28039"/>
                <a:gd name="T4" fmla="*/ 0 w 52312"/>
                <a:gd name="T5" fmla="*/ 7978 h 28039"/>
                <a:gd name="T6" fmla="*/ 0 w 52312"/>
                <a:gd name="T7" fmla="*/ 28039 h 28039"/>
                <a:gd name="T8" fmla="*/ 39502 w 52312"/>
                <a:gd name="T9" fmla="*/ 28039 h 28039"/>
                <a:gd name="T10" fmla="*/ 52312 w 52312"/>
                <a:gd name="T11" fmla="*/ 7076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12" h="28039">
                  <a:moveTo>
                    <a:pt x="52312" y="7076"/>
                  </a:move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39502" y="28039"/>
                  </a:lnTo>
                  <a:cubicBezTo>
                    <a:pt x="42283" y="20079"/>
                    <a:pt x="46702" y="12977"/>
                    <a:pt x="52312" y="7076"/>
                  </a:cubicBez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4543203-7BF6-4F24-99A4-FC9AE2D69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5617BC5-F913-49ED-AFBD-024D12849E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44593400-35D8-4F3C-AF85-15B2984DEE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52933" y="-4764"/>
            <a:ext cx="9241593" cy="6858000"/>
            <a:chOff x="2938463" y="7938"/>
            <a:chExt cx="9220200" cy="68421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0D9381-F0D4-40B4-9904-9A7798686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8475" y="7938"/>
              <a:ext cx="1116013" cy="3076575"/>
            </a:xfrm>
            <a:custGeom>
              <a:avLst/>
              <a:gdLst>
                <a:gd name="T0" fmla="*/ 0 w 6206"/>
                <a:gd name="T1" fmla="*/ 17137 h 17137"/>
                <a:gd name="T2" fmla="*/ 5958 w 6206"/>
                <a:gd name="T3" fmla="*/ 4647 h 17137"/>
                <a:gd name="T4" fmla="*/ 6087 w 6206"/>
                <a:gd name="T5" fmla="*/ 0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6" h="17137">
                  <a:moveTo>
                    <a:pt x="0" y="17137"/>
                  </a:moveTo>
                  <a:cubicBezTo>
                    <a:pt x="3148" y="13825"/>
                    <a:pt x="5316" y="9524"/>
                    <a:pt x="5958" y="4647"/>
                  </a:cubicBezTo>
                  <a:cubicBezTo>
                    <a:pt x="6161" y="3115"/>
                    <a:pt x="6206" y="1557"/>
                    <a:pt x="6087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990616-E55A-4020-B8F8-78355F911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8463" y="2235200"/>
              <a:ext cx="6450013" cy="2197100"/>
            </a:xfrm>
            <a:custGeom>
              <a:avLst/>
              <a:gdLst>
                <a:gd name="T0" fmla="*/ 0 w 35919"/>
                <a:gd name="T1" fmla="*/ 0 h 12228"/>
                <a:gd name="T2" fmla="*/ 0 w 35919"/>
                <a:gd name="T3" fmla="*/ 0 h 12228"/>
                <a:gd name="T4" fmla="*/ 10038 w 35919"/>
                <a:gd name="T5" fmla="*/ 9526 h 12228"/>
                <a:gd name="T6" fmla="*/ 23758 w 35919"/>
                <a:gd name="T7" fmla="*/ 11332 h 12228"/>
                <a:gd name="T8" fmla="*/ 35919 w 35919"/>
                <a:gd name="T9" fmla="*/ 4729 h 1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9" h="122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7" y="4017"/>
                    <a:pt x="5598" y="7408"/>
                    <a:pt x="10038" y="9526"/>
                  </a:cubicBezTo>
                  <a:cubicBezTo>
                    <a:pt x="14161" y="11496"/>
                    <a:pt x="18921" y="12228"/>
                    <a:pt x="23758" y="11332"/>
                  </a:cubicBezTo>
                  <a:cubicBezTo>
                    <a:pt x="28251" y="10503"/>
                    <a:pt x="32533" y="8297"/>
                    <a:pt x="35919" y="4729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5324B2E-648B-4B14-B99E-EE80DB545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9775" y="992188"/>
              <a:ext cx="5068888" cy="5857875"/>
            </a:xfrm>
            <a:custGeom>
              <a:avLst/>
              <a:gdLst>
                <a:gd name="T0" fmla="*/ 28223 w 28223"/>
                <a:gd name="T1" fmla="*/ 0 h 32612"/>
                <a:gd name="T2" fmla="*/ 12805 w 28223"/>
                <a:gd name="T3" fmla="*/ 11623 h 32612"/>
                <a:gd name="T4" fmla="*/ 0 w 28223"/>
                <a:gd name="T5" fmla="*/ 32612 h 3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23" h="32612">
                  <a:moveTo>
                    <a:pt x="28223" y="0"/>
                  </a:moveTo>
                  <a:cubicBezTo>
                    <a:pt x="22624" y="2945"/>
                    <a:pt x="17404" y="6777"/>
                    <a:pt x="12805" y="11623"/>
                  </a:cubicBezTo>
                  <a:cubicBezTo>
                    <a:pt x="7179" y="17543"/>
                    <a:pt x="2827" y="24650"/>
                    <a:pt x="0" y="3261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C537B99-3083-4452-B38C-45CF86D6A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392" y="3082917"/>
              <a:ext cx="2768600" cy="493713"/>
            </a:xfrm>
            <a:custGeom>
              <a:avLst/>
              <a:gdLst>
                <a:gd name="T0" fmla="*/ 0 w 15418"/>
                <a:gd name="T1" fmla="*/ 0 h 2747"/>
                <a:gd name="T2" fmla="*/ 13942 w 15418"/>
                <a:gd name="T3" fmla="*/ 1836 h 2747"/>
                <a:gd name="T4" fmla="*/ 15418 w 15418"/>
                <a:gd name="T5" fmla="*/ 1513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18" h="2747">
                  <a:moveTo>
                    <a:pt x="0" y="0"/>
                  </a:moveTo>
                  <a:cubicBezTo>
                    <a:pt x="4190" y="2003"/>
                    <a:pt x="9027" y="2747"/>
                    <a:pt x="13942" y="1836"/>
                  </a:cubicBezTo>
                  <a:cubicBezTo>
                    <a:pt x="14437" y="1745"/>
                    <a:pt x="14929" y="1637"/>
                    <a:pt x="15418" y="151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DA7D83F-3F9B-41F7-85B4-DD9CA614B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100" y="2176195"/>
              <a:ext cx="5770563" cy="2806966"/>
            </a:xfrm>
            <a:custGeom>
              <a:avLst/>
              <a:gdLst>
                <a:gd name="T0" fmla="*/ 32132 w 32132"/>
                <a:gd name="T1" fmla="*/ 15735 h 15735"/>
                <a:gd name="T2" fmla="*/ 16714 w 32132"/>
                <a:gd name="T3" fmla="*/ 5143 h 15735"/>
                <a:gd name="T4" fmla="*/ 0 w 32132"/>
                <a:gd name="T5" fmla="*/ 0 h 15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32" h="15735">
                  <a:moveTo>
                    <a:pt x="32132" y="15735"/>
                  </a:moveTo>
                  <a:cubicBezTo>
                    <a:pt x="27699" y="11519"/>
                    <a:pt x="22536" y="7920"/>
                    <a:pt x="16714" y="5143"/>
                  </a:cubicBezTo>
                  <a:cubicBezTo>
                    <a:pt x="11476" y="2639"/>
                    <a:pt x="5850" y="887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003992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 descr="Nuori tyttö käyttää tietokonetta">
            <a:extLst>
              <a:ext uri="{FF2B5EF4-FFF2-40B4-BE49-F238E27FC236}">
                <a16:creationId xmlns:a16="http://schemas.microsoft.com/office/drawing/2014/main" id="{E658BAF6-19C4-470B-B394-894A756A0CD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1867" y="973267"/>
            <a:ext cx="5101333" cy="588241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98655196-BAC0-4CEB-933E-8A4B9D2B7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0297B7B-BF36-40DB-8B62-082661B4E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86AD81-1917-4EF2-BB83-EB1A3A10D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F90214-63B6-4096-8845-0104201FD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1966913"/>
              <a:ext cx="9393238" cy="5037138"/>
            </a:xfrm>
            <a:custGeom>
              <a:avLst/>
              <a:gdLst>
                <a:gd name="T0" fmla="*/ 52312 w 52312"/>
                <a:gd name="T1" fmla="*/ 7076 h 28039"/>
                <a:gd name="T2" fmla="*/ 16393 w 52312"/>
                <a:gd name="T3" fmla="*/ 2347 h 28039"/>
                <a:gd name="T4" fmla="*/ 0 w 52312"/>
                <a:gd name="T5" fmla="*/ 7978 h 28039"/>
                <a:gd name="T6" fmla="*/ 0 w 52312"/>
                <a:gd name="T7" fmla="*/ 28039 h 28039"/>
                <a:gd name="T8" fmla="*/ 39502 w 52312"/>
                <a:gd name="T9" fmla="*/ 28039 h 28039"/>
                <a:gd name="T10" fmla="*/ 52312 w 52312"/>
                <a:gd name="T11" fmla="*/ 7076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12" h="28039">
                  <a:moveTo>
                    <a:pt x="52312" y="7076"/>
                  </a:move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39502" y="28039"/>
                  </a:lnTo>
                  <a:cubicBezTo>
                    <a:pt x="42283" y="20079"/>
                    <a:pt x="46702" y="12977"/>
                    <a:pt x="52312" y="7076"/>
                  </a:cubicBez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4543203-7BF6-4F24-99A4-FC9AE2D69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5617BC5-F913-49ED-AFBD-024D12849E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44593400-35D8-4F3C-AF85-15B2984DEE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52933" y="-4764"/>
            <a:ext cx="9241593" cy="6858000"/>
            <a:chOff x="2938463" y="7938"/>
            <a:chExt cx="9220200" cy="68421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0D9381-F0D4-40B4-9904-9A7798686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8475" y="7938"/>
              <a:ext cx="1116013" cy="3076575"/>
            </a:xfrm>
            <a:custGeom>
              <a:avLst/>
              <a:gdLst>
                <a:gd name="T0" fmla="*/ 0 w 6206"/>
                <a:gd name="T1" fmla="*/ 17137 h 17137"/>
                <a:gd name="T2" fmla="*/ 5958 w 6206"/>
                <a:gd name="T3" fmla="*/ 4647 h 17137"/>
                <a:gd name="T4" fmla="*/ 6087 w 6206"/>
                <a:gd name="T5" fmla="*/ 0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6" h="17137">
                  <a:moveTo>
                    <a:pt x="0" y="17137"/>
                  </a:moveTo>
                  <a:cubicBezTo>
                    <a:pt x="3148" y="13825"/>
                    <a:pt x="5316" y="9524"/>
                    <a:pt x="5958" y="4647"/>
                  </a:cubicBezTo>
                  <a:cubicBezTo>
                    <a:pt x="6161" y="3115"/>
                    <a:pt x="6206" y="1557"/>
                    <a:pt x="6087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990616-E55A-4020-B8F8-78355F911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8463" y="2235200"/>
              <a:ext cx="6450013" cy="2197100"/>
            </a:xfrm>
            <a:custGeom>
              <a:avLst/>
              <a:gdLst>
                <a:gd name="T0" fmla="*/ 0 w 35919"/>
                <a:gd name="T1" fmla="*/ 0 h 12228"/>
                <a:gd name="T2" fmla="*/ 0 w 35919"/>
                <a:gd name="T3" fmla="*/ 0 h 12228"/>
                <a:gd name="T4" fmla="*/ 10038 w 35919"/>
                <a:gd name="T5" fmla="*/ 9526 h 12228"/>
                <a:gd name="T6" fmla="*/ 23758 w 35919"/>
                <a:gd name="T7" fmla="*/ 11332 h 12228"/>
                <a:gd name="T8" fmla="*/ 35919 w 35919"/>
                <a:gd name="T9" fmla="*/ 4729 h 1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9" h="122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7" y="4017"/>
                    <a:pt x="5598" y="7408"/>
                    <a:pt x="10038" y="9526"/>
                  </a:cubicBezTo>
                  <a:cubicBezTo>
                    <a:pt x="14161" y="11496"/>
                    <a:pt x="18921" y="12228"/>
                    <a:pt x="23758" y="11332"/>
                  </a:cubicBezTo>
                  <a:cubicBezTo>
                    <a:pt x="28251" y="10503"/>
                    <a:pt x="32533" y="8297"/>
                    <a:pt x="35919" y="4729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5324B2E-648B-4B14-B99E-EE80DB545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9775" y="992188"/>
              <a:ext cx="5068888" cy="5857875"/>
            </a:xfrm>
            <a:custGeom>
              <a:avLst/>
              <a:gdLst>
                <a:gd name="T0" fmla="*/ 28223 w 28223"/>
                <a:gd name="T1" fmla="*/ 0 h 32612"/>
                <a:gd name="T2" fmla="*/ 12805 w 28223"/>
                <a:gd name="T3" fmla="*/ 11623 h 32612"/>
                <a:gd name="T4" fmla="*/ 0 w 28223"/>
                <a:gd name="T5" fmla="*/ 32612 h 3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23" h="32612">
                  <a:moveTo>
                    <a:pt x="28223" y="0"/>
                  </a:moveTo>
                  <a:cubicBezTo>
                    <a:pt x="22624" y="2945"/>
                    <a:pt x="17404" y="6777"/>
                    <a:pt x="12805" y="11623"/>
                  </a:cubicBezTo>
                  <a:cubicBezTo>
                    <a:pt x="7179" y="17543"/>
                    <a:pt x="2827" y="24650"/>
                    <a:pt x="0" y="3261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C537B99-3083-4452-B38C-45CF86D6A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392" y="3082917"/>
              <a:ext cx="2768600" cy="493713"/>
            </a:xfrm>
            <a:custGeom>
              <a:avLst/>
              <a:gdLst>
                <a:gd name="T0" fmla="*/ 0 w 15418"/>
                <a:gd name="T1" fmla="*/ 0 h 2747"/>
                <a:gd name="T2" fmla="*/ 13942 w 15418"/>
                <a:gd name="T3" fmla="*/ 1836 h 2747"/>
                <a:gd name="T4" fmla="*/ 15418 w 15418"/>
                <a:gd name="T5" fmla="*/ 1513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18" h="2747">
                  <a:moveTo>
                    <a:pt x="0" y="0"/>
                  </a:moveTo>
                  <a:cubicBezTo>
                    <a:pt x="4190" y="2003"/>
                    <a:pt x="9027" y="2747"/>
                    <a:pt x="13942" y="1836"/>
                  </a:cubicBezTo>
                  <a:cubicBezTo>
                    <a:pt x="14437" y="1745"/>
                    <a:pt x="14929" y="1637"/>
                    <a:pt x="15418" y="151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DA7D83F-3F9B-41F7-85B4-DD9CA614B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100" y="2176195"/>
              <a:ext cx="5770563" cy="2806966"/>
            </a:xfrm>
            <a:custGeom>
              <a:avLst/>
              <a:gdLst>
                <a:gd name="T0" fmla="*/ 32132 w 32132"/>
                <a:gd name="T1" fmla="*/ 15735 h 15735"/>
                <a:gd name="T2" fmla="*/ 16714 w 32132"/>
                <a:gd name="T3" fmla="*/ 5143 h 15735"/>
                <a:gd name="T4" fmla="*/ 0 w 32132"/>
                <a:gd name="T5" fmla="*/ 0 h 15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32" h="15735">
                  <a:moveTo>
                    <a:pt x="32132" y="15735"/>
                  </a:moveTo>
                  <a:cubicBezTo>
                    <a:pt x="27699" y="11519"/>
                    <a:pt x="22536" y="7920"/>
                    <a:pt x="16714" y="5143"/>
                  </a:cubicBezTo>
                  <a:cubicBezTo>
                    <a:pt x="11476" y="2639"/>
                    <a:pt x="5850" y="887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231553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yksipalstainen. </a:t>
            </a:r>
            <a:br>
              <a:rPr lang="fi-FI" dirty="0"/>
            </a:br>
            <a:r>
              <a:rPr lang="fi-FI" dirty="0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7F5A965-5012-417E-A4D7-9CB8DE3A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9E0DD3D-67FB-4C7B-917A-622EAB8F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51633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 väliotsikolla.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904BD93-F0C4-4A6C-9010-5804694C71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1050" y="1758315"/>
            <a:ext cx="10571163" cy="446549"/>
          </a:xfrm>
        </p:spPr>
        <p:txBody>
          <a:bodyPr/>
          <a:lstStyle>
            <a:lvl1pPr marL="0" indent="0">
              <a:buNone/>
              <a:defRPr b="1"/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2285999"/>
            <a:ext cx="10571480" cy="372476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ADF7489-4677-49C3-A1B0-538615DB37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CDDDB65-8BD7-43F3-A41C-27411B8405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59468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kaksipalstainen.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1764323"/>
            <a:ext cx="5156538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1764323"/>
            <a:ext cx="5187462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30823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vertailu.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CC5AFB07-741E-400C-B07F-CFAD1C2436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1201" y="1764323"/>
            <a:ext cx="515653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2235200"/>
            <a:ext cx="5156538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FE13A6AE-0F0A-413E-AE09-F64745829C8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64323"/>
            <a:ext cx="518318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2235200"/>
            <a:ext cx="5187462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92129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Grafiikkasivu, kuva ja tekstitiivistelmä vierekkäin.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6164822" cy="424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3031A60E-285E-4799-8337-B7C931123A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6518" y="1959997"/>
            <a:ext cx="4286106" cy="3802327"/>
          </a:xfrm>
        </p:spPr>
        <p:txBody>
          <a:bodyPr/>
          <a:lstStyle>
            <a:lvl1pPr marL="269875" indent="-269875">
              <a:lnSpc>
                <a:spcPct val="95000"/>
              </a:lnSpc>
              <a:defRPr sz="19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D9B7E4D-B77A-4CF1-B584-356F4C4B32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9B664EFA-778C-4D9B-A7A3-46CB8D5370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403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15F941-B7C0-48FA-BC12-7B7C2268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CD8110F-CCB3-4F2C-A24C-58395114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D1E9F2C-6E23-43A9-A7DE-626D34CE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80006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320" y="306000"/>
            <a:ext cx="502564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Tekstisivu kuvalla, </a:t>
            </a:r>
            <a:br>
              <a:rPr lang="fi-FI" dirty="0"/>
            </a:br>
            <a:r>
              <a:rPr lang="fi-FI" dirty="0"/>
              <a:t>lyhyt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5025648" cy="4248000"/>
          </a:xfrm>
        </p:spPr>
        <p:txBody>
          <a:bodyPr/>
          <a:lstStyle>
            <a:lvl1pPr marL="269875" indent="-269875">
              <a:defRPr sz="2200"/>
            </a:lvl1pPr>
            <a:lvl2pPr marL="625475" indent="-265113">
              <a:defRPr/>
            </a:lvl2pPr>
            <a:lvl3pPr marL="715962" indent="0">
              <a:buNone/>
              <a:defRPr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Kuvan paikkamerkki 19">
            <a:extLst>
              <a:ext uri="{FF2B5EF4-FFF2-40B4-BE49-F238E27FC236}">
                <a16:creationId xmlns:a16="http://schemas.microsoft.com/office/drawing/2014/main" id="{1CD34E48-431E-47C9-8075-E449B22F1C1A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3461" y="-4484"/>
            <a:ext cx="6086310" cy="6866965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6310" h="6866965">
                <a:moveTo>
                  <a:pt x="655475" y="4483"/>
                </a:moveTo>
                <a:lnTo>
                  <a:pt x="6086309" y="0"/>
                </a:lnTo>
                <a:cubicBezTo>
                  <a:pt x="6086309" y="2288988"/>
                  <a:pt x="6086310" y="4577977"/>
                  <a:pt x="6086310" y="6866965"/>
                </a:cubicBezTo>
                <a:lnTo>
                  <a:pt x="655475" y="6862483"/>
                </a:lnTo>
                <a:cubicBezTo>
                  <a:pt x="198241" y="5584022"/>
                  <a:pt x="-1047" y="4542725"/>
                  <a:pt x="5" y="3409885"/>
                </a:cubicBezTo>
                <a:cubicBezTo>
                  <a:pt x="1057" y="2277045"/>
                  <a:pt x="220670" y="999399"/>
                  <a:pt x="655475" y="4483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9700E9CE-DAC8-4704-A149-43A60B27A8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22E9968-6017-4856-A4C4-E7595C39E8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028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15F941-B7C0-48FA-BC12-7B7C2268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CD8110F-CCB3-4F2C-A24C-58395114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D1E9F2C-6E23-43A9-A7DE-626D34CE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27190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D59BAD-0669-42AB-9904-BB6AA446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F973901-92EE-424C-B835-C2D00C6C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33277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252698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jäsentämiseen, </a:t>
            </a:r>
            <a:br>
              <a:rPr lang="fi-FI" dirty="0"/>
            </a:br>
            <a:r>
              <a:rPr lang="fi-FI" dirty="0"/>
              <a:t>4 riviä lyhyellä tekstillä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82943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932414" cy="87193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25FCF1C-6312-4783-B492-30778B1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B58E6CF3-2C51-4D95-85AA-2F72E91E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77388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195567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esityksen </a:t>
            </a:r>
            <a:br>
              <a:rPr lang="fi-FI" dirty="0"/>
            </a:br>
            <a:r>
              <a:rPr lang="fi-FI" dirty="0"/>
              <a:t>jäsentämiseen pitkällä tekstillä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5A33775A-8692-4630-B0A7-351A1503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DBD8842B-CE46-458C-9327-5C7AC421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22775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936000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Väliotsikkosivu, yksi sana tai 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31103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paikka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213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8DB9BFF2-C31A-4614-8C44-870E61EDC7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843764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rakennus, mies, katettu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29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48395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3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tuulimylly, ulko, näkymä, aut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C376E3-2ABB-974B-9114-E2184E099A4F}"/>
              </a:ext>
            </a:extLst>
          </p:cNvPr>
          <p:cNvSpPr txBox="1"/>
          <p:nvPr userDrawn="1"/>
        </p:nvSpPr>
        <p:spPr>
          <a:xfrm>
            <a:off x="5405163" y="476672"/>
            <a:ext cx="453650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FI" dirty="0">
                <a:solidFill>
                  <a:schemeClr val="bg1"/>
                </a:solidFill>
              </a:rPr>
              <a:t>Tämä kuva pois, tilalle kuvalaatikko</a:t>
            </a:r>
          </a:p>
        </p:txBody>
      </p:sp>
    </p:spTree>
    <p:extLst>
      <p:ext uri="{BB962C8B-B14F-4D97-AF65-F5344CB8AC3E}">
        <p14:creationId xmlns:p14="http://schemas.microsoft.com/office/powerpoint/2010/main" val="2865624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D59BAD-0669-42AB-9904-BB6AA446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F973901-92EE-424C-B835-C2D00C6C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52055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pöytä, istuminen, kirjoituspöytä, tietokone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22000" cy="6858000"/>
          </a:xfrm>
          <a:prstGeom prst="rect">
            <a:avLst/>
          </a:prstGeom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3313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>
            <a:extLst>
              <a:ext uri="{FF2B5EF4-FFF2-40B4-BE49-F238E27FC236}">
                <a16:creationId xmlns:a16="http://schemas.microsoft.com/office/drawing/2014/main" id="{A9699318-17A8-4406-8545-15EC6D0D7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Kuvan paikkamerkki 19">
            <a:extLst>
              <a:ext uri="{FF2B5EF4-FFF2-40B4-BE49-F238E27FC236}">
                <a16:creationId xmlns:a16="http://schemas.microsoft.com/office/drawing/2014/main" id="{C20D1C9F-02E1-4C00-846A-9CC67CA2ED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0424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paikka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sp>
        <p:nvSpPr>
          <p:cNvPr id="17" name="Kuvan paikkamerkki 19">
            <a:extLst>
              <a:ext uri="{FF2B5EF4-FFF2-40B4-BE49-F238E27FC236}">
                <a16:creationId xmlns:a16="http://schemas.microsoft.com/office/drawing/2014/main" id="{79A4B3D4-F743-4ABE-BF43-A842D73C48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33926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piiri, hiihtäminen, kell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30" y="0"/>
            <a:ext cx="4108704" cy="6858000"/>
          </a:xfrm>
          <a:prstGeom prst="rect">
            <a:avLst/>
          </a:prstGeom>
        </p:spPr>
      </p:pic>
      <p:sp>
        <p:nvSpPr>
          <p:cNvPr id="24" name="Freeform 10">
            <a:extLst>
              <a:ext uri="{FF2B5EF4-FFF2-40B4-BE49-F238E27FC236}">
                <a16:creationId xmlns:a16="http://schemas.microsoft.com/office/drawing/2014/main" id="{E5B9F0F0-2539-458B-AAF7-535BE5D78F43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3059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743A037A-3296-40C2-9074-84427B0EB2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6756211" cy="6858000"/>
            <a:chOff x="2724150" y="6350"/>
            <a:chExt cx="6743700" cy="684530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9334710-4573-413A-9371-58D53E96403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6350"/>
              <a:ext cx="6743700" cy="6845300"/>
            </a:xfrm>
            <a:custGeom>
              <a:avLst/>
              <a:gdLst>
                <a:gd name="T0" fmla="*/ 37531 w 37531"/>
                <a:gd name="T1" fmla="*/ 38100 h 38100"/>
                <a:gd name="T2" fmla="*/ 35005 w 37531"/>
                <a:gd name="T3" fmla="*/ 29739 h 38100"/>
                <a:gd name="T4" fmla="*/ 37500 w 37531"/>
                <a:gd name="T5" fmla="*/ 0 h 38100"/>
                <a:gd name="T6" fmla="*/ 0 w 37531"/>
                <a:gd name="T7" fmla="*/ 0 h 38100"/>
                <a:gd name="T8" fmla="*/ 0 w 37531"/>
                <a:gd name="T9" fmla="*/ 38100 h 38100"/>
                <a:gd name="T10" fmla="*/ 37531 w 37531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31" h="38100">
                  <a:moveTo>
                    <a:pt x="37531" y="38100"/>
                  </a:moveTo>
                  <a:cubicBezTo>
                    <a:pt x="36473" y="35432"/>
                    <a:pt x="35622" y="32640"/>
                    <a:pt x="35005" y="29739"/>
                  </a:cubicBezTo>
                  <a:cubicBezTo>
                    <a:pt x="32947" y="20093"/>
                    <a:pt x="33623" y="9779"/>
                    <a:pt x="37500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37531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025CC1E-66FA-4412-98F7-D19894F2D9B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4011613"/>
              <a:ext cx="6443663" cy="2840038"/>
            </a:xfrm>
            <a:custGeom>
              <a:avLst/>
              <a:gdLst>
                <a:gd name="T0" fmla="*/ 35867 w 35867"/>
                <a:gd name="T1" fmla="*/ 15808 h 15808"/>
                <a:gd name="T2" fmla="*/ 0 w 35867"/>
                <a:gd name="T3" fmla="*/ 0 h 15808"/>
                <a:gd name="T4" fmla="*/ 0 w 35867"/>
                <a:gd name="T5" fmla="*/ 15808 h 15808"/>
                <a:gd name="T6" fmla="*/ 35867 w 35867"/>
                <a:gd name="T7" fmla="*/ 15808 h 15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67" h="15808">
                  <a:moveTo>
                    <a:pt x="35867" y="15808"/>
                  </a:moveTo>
                  <a:cubicBezTo>
                    <a:pt x="24829" y="8026"/>
                    <a:pt x="12618" y="2772"/>
                    <a:pt x="0" y="0"/>
                  </a:cubicBezTo>
                  <a:lnTo>
                    <a:pt x="0" y="15808"/>
                  </a:lnTo>
                  <a:lnTo>
                    <a:pt x="35867" y="1580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4916190" cy="180803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Asianostosivu </a:t>
            </a:r>
            <a:br>
              <a:rPr lang="fi-FI" dirty="0"/>
            </a:br>
            <a:r>
              <a:rPr lang="fi-FI" dirty="0"/>
              <a:t>esityksen jäsentämiseen, 3 rivin otsikko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3880" y="1514325"/>
            <a:ext cx="4658744" cy="4248000"/>
          </a:xfrm>
        </p:spPr>
        <p:txBody>
          <a:bodyPr/>
          <a:lstStyle>
            <a:lvl1pPr marL="269875" indent="-269875">
              <a:lnSpc>
                <a:spcPct val="95000"/>
              </a:lnSpc>
              <a:defRPr sz="22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38A531D9-3794-4382-A4CC-D062827D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E9C40528-505B-4E57-81CB-FA8E7278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14465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BF83FD59-B2EE-42A4-AC03-53869A1132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0"/>
            <a:ext cx="12193200" cy="6858000"/>
            <a:chOff x="166688" y="158750"/>
            <a:chExt cx="12163425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2F1267F-7172-44B3-9A7E-906E5E4A0F8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1652588"/>
              <a:ext cx="4445000" cy="5351463"/>
            </a:xfrm>
            <a:custGeom>
              <a:avLst/>
              <a:gdLst>
                <a:gd name="T0" fmla="*/ 24755 w 24755"/>
                <a:gd name="T1" fmla="*/ 0 h 29783"/>
                <a:gd name="T2" fmla="*/ 12889 w 24755"/>
                <a:gd name="T3" fmla="*/ 9835 h 29783"/>
                <a:gd name="T4" fmla="*/ 0 w 24755"/>
                <a:gd name="T5" fmla="*/ 29783 h 29783"/>
                <a:gd name="T6" fmla="*/ 24755 w 24755"/>
                <a:gd name="T7" fmla="*/ 29783 h 29783"/>
                <a:gd name="T8" fmla="*/ 24755 w 24755"/>
                <a:gd name="T9" fmla="*/ 0 h 29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55" h="29783">
                  <a:moveTo>
                    <a:pt x="24755" y="0"/>
                  </a:moveTo>
                  <a:cubicBezTo>
                    <a:pt x="20509" y="2731"/>
                    <a:pt x="16519" y="6009"/>
                    <a:pt x="12889" y="9835"/>
                  </a:cubicBezTo>
                  <a:cubicBezTo>
                    <a:pt x="7462" y="15544"/>
                    <a:pt x="3054" y="22280"/>
                    <a:pt x="0" y="29783"/>
                  </a:cubicBezTo>
                  <a:lnTo>
                    <a:pt x="24755" y="29783"/>
                  </a:lnTo>
                  <a:lnTo>
                    <a:pt x="24755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FDD5063-1FA4-49AC-88A8-BBD3F632236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2028825"/>
              <a:ext cx="12163425" cy="4975225"/>
            </a:xfrm>
            <a:custGeom>
              <a:avLst/>
              <a:gdLst>
                <a:gd name="T0" fmla="*/ 67733 w 67733"/>
                <a:gd name="T1" fmla="*/ 15074 h 27696"/>
                <a:gd name="T2" fmla="*/ 55867 w 67733"/>
                <a:gd name="T3" fmla="*/ 7748 h 27696"/>
                <a:gd name="T4" fmla="*/ 16534 w 67733"/>
                <a:gd name="T5" fmla="*/ 2570 h 27696"/>
                <a:gd name="T6" fmla="*/ 0 w 67733"/>
                <a:gd name="T7" fmla="*/ 8021 h 27696"/>
                <a:gd name="T8" fmla="*/ 0 w 67733"/>
                <a:gd name="T9" fmla="*/ 27696 h 27696"/>
                <a:gd name="T10" fmla="*/ 67733 w 67733"/>
                <a:gd name="T11" fmla="*/ 27696 h 27696"/>
                <a:gd name="T12" fmla="*/ 67733 w 67733"/>
                <a:gd name="T13" fmla="*/ 15074 h 27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7696">
                  <a:moveTo>
                    <a:pt x="67733" y="15074"/>
                  </a:moveTo>
                  <a:cubicBezTo>
                    <a:pt x="64127" y="12264"/>
                    <a:pt x="60164" y="9798"/>
                    <a:pt x="55867" y="7748"/>
                  </a:cubicBezTo>
                  <a:cubicBezTo>
                    <a:pt x="44048" y="2099"/>
                    <a:pt x="30400" y="0"/>
                    <a:pt x="16534" y="2570"/>
                  </a:cubicBezTo>
                  <a:cubicBezTo>
                    <a:pt x="10848" y="3619"/>
                    <a:pt x="5281" y="5438"/>
                    <a:pt x="0" y="8021"/>
                  </a:cubicBezTo>
                  <a:lnTo>
                    <a:pt x="0" y="27696"/>
                  </a:lnTo>
                  <a:lnTo>
                    <a:pt x="67733" y="27696"/>
                  </a:lnTo>
                  <a:lnTo>
                    <a:pt x="67733" y="1507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D958EC3-4B66-4A2A-814C-45DFD9E57F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748588" y="158750"/>
              <a:ext cx="3668713" cy="3260725"/>
            </a:xfrm>
            <a:custGeom>
              <a:avLst/>
              <a:gdLst>
                <a:gd name="T0" fmla="*/ 0 w 20424"/>
                <a:gd name="T1" fmla="*/ 0 h 18152"/>
                <a:gd name="T2" fmla="*/ 2651 w 20424"/>
                <a:gd name="T3" fmla="*/ 7721 h 18152"/>
                <a:gd name="T4" fmla="*/ 13643 w 20424"/>
                <a:gd name="T5" fmla="*/ 18152 h 18152"/>
                <a:gd name="T6" fmla="*/ 20167 w 20424"/>
                <a:gd name="T7" fmla="*/ 4475 h 18152"/>
                <a:gd name="T8" fmla="*/ 20347 w 20424"/>
                <a:gd name="T9" fmla="*/ 0 h 18152"/>
                <a:gd name="T10" fmla="*/ 0 w 20424"/>
                <a:gd name="T11" fmla="*/ 0 h 18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24" h="18152">
                  <a:moveTo>
                    <a:pt x="0" y="0"/>
                  </a:moveTo>
                  <a:cubicBezTo>
                    <a:pt x="433" y="2635"/>
                    <a:pt x="1305" y="5243"/>
                    <a:pt x="2651" y="7721"/>
                  </a:cubicBezTo>
                  <a:cubicBezTo>
                    <a:pt x="5035" y="12120"/>
                    <a:pt x="8781" y="15833"/>
                    <a:pt x="13643" y="18152"/>
                  </a:cubicBezTo>
                  <a:cubicBezTo>
                    <a:pt x="17090" y="14526"/>
                    <a:pt x="19464" y="9815"/>
                    <a:pt x="20167" y="4475"/>
                  </a:cubicBezTo>
                  <a:cubicBezTo>
                    <a:pt x="20362" y="2999"/>
                    <a:pt x="20424" y="1501"/>
                    <a:pt x="203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E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647EA55-DBDB-4E2D-AD6D-F126CFACA5F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3419475"/>
              <a:ext cx="4445000" cy="3584575"/>
            </a:xfrm>
            <a:custGeom>
              <a:avLst/>
              <a:gdLst>
                <a:gd name="T0" fmla="*/ 24755 w 24755"/>
                <a:gd name="T1" fmla="*/ 7326 h 19948"/>
                <a:gd name="T2" fmla="*/ 12889 w 24755"/>
                <a:gd name="T3" fmla="*/ 0 h 19948"/>
                <a:gd name="T4" fmla="*/ 12889 w 24755"/>
                <a:gd name="T5" fmla="*/ 0 h 19948"/>
                <a:gd name="T6" fmla="*/ 12889 w 24755"/>
                <a:gd name="T7" fmla="*/ 0 h 19948"/>
                <a:gd name="T8" fmla="*/ 0 w 24755"/>
                <a:gd name="T9" fmla="*/ 19948 h 19948"/>
                <a:gd name="T10" fmla="*/ 24755 w 24755"/>
                <a:gd name="T11" fmla="*/ 19948 h 19948"/>
                <a:gd name="T12" fmla="*/ 24755 w 24755"/>
                <a:gd name="T13" fmla="*/ 7326 h 19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55" h="19948">
                  <a:moveTo>
                    <a:pt x="24755" y="7326"/>
                  </a:moveTo>
                  <a:cubicBezTo>
                    <a:pt x="21149" y="4516"/>
                    <a:pt x="17186" y="205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7462" y="5709"/>
                    <a:pt x="3054" y="12445"/>
                    <a:pt x="0" y="19948"/>
                  </a:cubicBezTo>
                  <a:lnTo>
                    <a:pt x="24755" y="19948"/>
                  </a:lnTo>
                  <a:lnTo>
                    <a:pt x="24755" y="7326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4AB4DAC-943D-40D7-9EED-76F69D6845E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199688" y="1652588"/>
              <a:ext cx="2130425" cy="2232025"/>
            </a:xfrm>
            <a:custGeom>
              <a:avLst/>
              <a:gdLst>
                <a:gd name="T0" fmla="*/ 11866 w 11866"/>
                <a:gd name="T1" fmla="*/ 0 h 12419"/>
                <a:gd name="T2" fmla="*/ 0 w 11866"/>
                <a:gd name="T3" fmla="*/ 9835 h 12419"/>
                <a:gd name="T4" fmla="*/ 0 w 11866"/>
                <a:gd name="T5" fmla="*/ 9835 h 12419"/>
                <a:gd name="T6" fmla="*/ 0 w 11866"/>
                <a:gd name="T7" fmla="*/ 9835 h 12419"/>
                <a:gd name="T8" fmla="*/ 11866 w 11866"/>
                <a:gd name="T9" fmla="*/ 12190 h 12419"/>
                <a:gd name="T10" fmla="*/ 11866 w 11866"/>
                <a:gd name="T11" fmla="*/ 0 h 12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6" h="12419">
                  <a:moveTo>
                    <a:pt x="11866" y="0"/>
                  </a:moveTo>
                  <a:cubicBezTo>
                    <a:pt x="7620" y="2731"/>
                    <a:pt x="3630" y="6009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3613" y="11562"/>
                    <a:pt x="7674" y="12419"/>
                    <a:pt x="11866" y="12190"/>
                  </a:cubicBezTo>
                  <a:lnTo>
                    <a:pt x="11866" y="0"/>
                  </a:ln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91207B8-FCA3-4AF6-8D9D-ED83A74F3C4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36901" y="2028825"/>
              <a:ext cx="7062788" cy="2867025"/>
            </a:xfrm>
            <a:custGeom>
              <a:avLst/>
              <a:gdLst>
                <a:gd name="T0" fmla="*/ 0 w 39333"/>
                <a:gd name="T1" fmla="*/ 2570 h 15960"/>
                <a:gd name="T2" fmla="*/ 0 w 39333"/>
                <a:gd name="T3" fmla="*/ 2570 h 15960"/>
                <a:gd name="T4" fmla="*/ 10992 w 39333"/>
                <a:gd name="T5" fmla="*/ 13001 h 15960"/>
                <a:gd name="T6" fmla="*/ 26016 w 39333"/>
                <a:gd name="T7" fmla="*/ 14979 h 15960"/>
                <a:gd name="T8" fmla="*/ 39333 w 39333"/>
                <a:gd name="T9" fmla="*/ 7748 h 15960"/>
                <a:gd name="T10" fmla="*/ 39333 w 39333"/>
                <a:gd name="T11" fmla="*/ 7748 h 15960"/>
                <a:gd name="T12" fmla="*/ 39333 w 39333"/>
                <a:gd name="T13" fmla="*/ 7748 h 15960"/>
                <a:gd name="T14" fmla="*/ 0 w 39333"/>
                <a:gd name="T15" fmla="*/ 2570 h 15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33" h="15960">
                  <a:moveTo>
                    <a:pt x="0" y="2570"/>
                  </a:moveTo>
                  <a:cubicBezTo>
                    <a:pt x="0" y="2570"/>
                    <a:pt x="0" y="2570"/>
                    <a:pt x="0" y="2570"/>
                  </a:cubicBezTo>
                  <a:cubicBezTo>
                    <a:pt x="2384" y="6969"/>
                    <a:pt x="6130" y="10682"/>
                    <a:pt x="10992" y="13001"/>
                  </a:cubicBezTo>
                  <a:cubicBezTo>
                    <a:pt x="15506" y="15159"/>
                    <a:pt x="20720" y="15960"/>
                    <a:pt x="26016" y="14979"/>
                  </a:cubicBezTo>
                  <a:cubicBezTo>
                    <a:pt x="30936" y="14071"/>
                    <a:pt x="35625" y="11655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27514" y="2099"/>
                    <a:pt x="13866" y="0"/>
                    <a:pt x="0" y="2570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059289" y="2996952"/>
            <a:ext cx="4455881" cy="1572384"/>
          </a:xfrm>
        </p:spPr>
        <p:txBody>
          <a:bodyPr anchor="b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tähän kiitosteksti tai </a:t>
            </a:r>
            <a:r>
              <a:rPr lang="fi-FI" dirty="0" err="1"/>
              <a:t>lopetuskehoitus</a:t>
            </a:r>
            <a:endParaRPr lang="fi-FI" dirty="0"/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290" y="4822552"/>
            <a:ext cx="2236510" cy="74914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etunimi.sukunimi@vm.fi </a:t>
            </a:r>
            <a:r>
              <a:rPr lang="es-ES" dirty="0" err="1"/>
              <a:t>Loremipsum</a:t>
            </a:r>
            <a:r>
              <a:rPr lang="es-ES" dirty="0"/>
              <a:t> dolores </a:t>
            </a:r>
            <a:r>
              <a:rPr lang="es-ES" dirty="0" err="1"/>
              <a:t>sitamet</a:t>
            </a:r>
            <a:r>
              <a:rPr lang="es-ES" dirty="0"/>
              <a:t> vm.fi</a:t>
            </a:r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E19D34C-D51B-407C-A1A6-BB6CEEC5DD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6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252698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jäsentämiseen, </a:t>
            </a:r>
            <a:br>
              <a:rPr lang="fi-FI" dirty="0"/>
            </a:br>
            <a:r>
              <a:rPr lang="fi-FI" dirty="0"/>
              <a:t>4 riviä lyhyellä tekstillä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3014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932414" cy="87193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25FCF1C-6312-4783-B492-30778B1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B58E6CF3-2C51-4D95-85AA-2F72E91E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6094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195567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esityksen </a:t>
            </a:r>
            <a:br>
              <a:rPr lang="fi-FI" dirty="0"/>
            </a:br>
            <a:r>
              <a:rPr lang="fi-FI" dirty="0"/>
              <a:t>jäsentämiseen pitkällä tekstillä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5A33775A-8692-4630-B0A7-351A1503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DBD8842B-CE46-458C-9327-5C7AC421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2315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936000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Väliotsikkosivu, yksi sana tai 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6220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paikka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213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8DB9BFF2-C31A-4614-8C44-870E61EDC7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3766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rakennus, mies, katettu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29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4233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3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tuulimylly, ulko, näkymä, aut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C376E3-2ABB-974B-9114-E2184E099A4F}"/>
              </a:ext>
            </a:extLst>
          </p:cNvPr>
          <p:cNvSpPr txBox="1"/>
          <p:nvPr userDrawn="1"/>
        </p:nvSpPr>
        <p:spPr>
          <a:xfrm>
            <a:off x="5405163" y="476672"/>
            <a:ext cx="453650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aa-ET" dirty="0">
                <a:solidFill>
                  <a:schemeClr val="bg1"/>
                </a:solidFill>
              </a:rPr>
              <a:t>Tämä kuva pois, tilalle kuvalaatikko</a:t>
            </a:r>
          </a:p>
        </p:txBody>
      </p:sp>
    </p:spTree>
    <p:extLst>
      <p:ext uri="{BB962C8B-B14F-4D97-AF65-F5344CB8AC3E}">
        <p14:creationId xmlns:p14="http://schemas.microsoft.com/office/powerpoint/2010/main" val="166950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5AB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ADD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vaalea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3606673C-8E2D-462A-8FED-E7C3DAE7F6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82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pöytä, istuminen, kirjoituspöytä, tietokone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22000" cy="6858000"/>
          </a:xfrm>
          <a:prstGeom prst="rect">
            <a:avLst/>
          </a:prstGeom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1587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>
            <a:extLst>
              <a:ext uri="{FF2B5EF4-FFF2-40B4-BE49-F238E27FC236}">
                <a16:creationId xmlns:a16="http://schemas.microsoft.com/office/drawing/2014/main" id="{A9699318-17A8-4406-8545-15EC6D0D7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Kuvan paikkamerkki 19">
            <a:extLst>
              <a:ext uri="{FF2B5EF4-FFF2-40B4-BE49-F238E27FC236}">
                <a16:creationId xmlns:a16="http://schemas.microsoft.com/office/drawing/2014/main" id="{C20D1C9F-02E1-4C00-846A-9CC67CA2ED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0583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paikka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sp>
        <p:nvSpPr>
          <p:cNvPr id="17" name="Kuvan paikkamerkki 19">
            <a:extLst>
              <a:ext uri="{FF2B5EF4-FFF2-40B4-BE49-F238E27FC236}">
                <a16:creationId xmlns:a16="http://schemas.microsoft.com/office/drawing/2014/main" id="{79A4B3D4-F743-4ABE-BF43-A842D73C48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1201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piiri, hiihtäminen, kell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30" y="0"/>
            <a:ext cx="4108704" cy="6858000"/>
          </a:xfrm>
          <a:prstGeom prst="rect">
            <a:avLst/>
          </a:prstGeom>
        </p:spPr>
      </p:pic>
      <p:sp>
        <p:nvSpPr>
          <p:cNvPr id="24" name="Freeform 10">
            <a:extLst>
              <a:ext uri="{FF2B5EF4-FFF2-40B4-BE49-F238E27FC236}">
                <a16:creationId xmlns:a16="http://schemas.microsoft.com/office/drawing/2014/main" id="{E5B9F0F0-2539-458B-AAF7-535BE5D78F43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9784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743A037A-3296-40C2-9074-84427B0EB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6756211" cy="6858000"/>
            <a:chOff x="2724150" y="6350"/>
            <a:chExt cx="6743700" cy="684530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9334710-4573-413A-9371-58D53E96403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6350"/>
              <a:ext cx="6743700" cy="6845300"/>
            </a:xfrm>
            <a:custGeom>
              <a:avLst/>
              <a:gdLst>
                <a:gd name="T0" fmla="*/ 37531 w 37531"/>
                <a:gd name="T1" fmla="*/ 38100 h 38100"/>
                <a:gd name="T2" fmla="*/ 35005 w 37531"/>
                <a:gd name="T3" fmla="*/ 29739 h 38100"/>
                <a:gd name="T4" fmla="*/ 37500 w 37531"/>
                <a:gd name="T5" fmla="*/ 0 h 38100"/>
                <a:gd name="T6" fmla="*/ 0 w 37531"/>
                <a:gd name="T7" fmla="*/ 0 h 38100"/>
                <a:gd name="T8" fmla="*/ 0 w 37531"/>
                <a:gd name="T9" fmla="*/ 38100 h 38100"/>
                <a:gd name="T10" fmla="*/ 37531 w 37531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31" h="38100">
                  <a:moveTo>
                    <a:pt x="37531" y="38100"/>
                  </a:moveTo>
                  <a:cubicBezTo>
                    <a:pt x="36473" y="35432"/>
                    <a:pt x="35622" y="32640"/>
                    <a:pt x="35005" y="29739"/>
                  </a:cubicBezTo>
                  <a:cubicBezTo>
                    <a:pt x="32947" y="20093"/>
                    <a:pt x="33623" y="9779"/>
                    <a:pt x="37500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37531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025CC1E-66FA-4412-98F7-D19894F2D9B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4011613"/>
              <a:ext cx="6443663" cy="2840038"/>
            </a:xfrm>
            <a:custGeom>
              <a:avLst/>
              <a:gdLst>
                <a:gd name="T0" fmla="*/ 35867 w 35867"/>
                <a:gd name="T1" fmla="*/ 15808 h 15808"/>
                <a:gd name="T2" fmla="*/ 0 w 35867"/>
                <a:gd name="T3" fmla="*/ 0 h 15808"/>
                <a:gd name="T4" fmla="*/ 0 w 35867"/>
                <a:gd name="T5" fmla="*/ 15808 h 15808"/>
                <a:gd name="T6" fmla="*/ 35867 w 35867"/>
                <a:gd name="T7" fmla="*/ 15808 h 15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67" h="15808">
                  <a:moveTo>
                    <a:pt x="35867" y="15808"/>
                  </a:moveTo>
                  <a:cubicBezTo>
                    <a:pt x="24829" y="8026"/>
                    <a:pt x="12618" y="2772"/>
                    <a:pt x="0" y="0"/>
                  </a:cubicBezTo>
                  <a:lnTo>
                    <a:pt x="0" y="15808"/>
                  </a:lnTo>
                  <a:lnTo>
                    <a:pt x="35867" y="1580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4916190" cy="180803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Asianostosivu </a:t>
            </a:r>
            <a:br>
              <a:rPr lang="fi-FI" dirty="0"/>
            </a:br>
            <a:r>
              <a:rPr lang="fi-FI" dirty="0"/>
              <a:t>esityksen jäsentämiseen, 3 rivin otsikko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3880" y="1514325"/>
            <a:ext cx="4658744" cy="4248000"/>
          </a:xfrm>
        </p:spPr>
        <p:txBody>
          <a:bodyPr/>
          <a:lstStyle>
            <a:lvl1pPr marL="269875" indent="-269875">
              <a:lnSpc>
                <a:spcPct val="95000"/>
              </a:lnSpc>
              <a:defRPr sz="22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38A531D9-3794-4382-A4CC-D062827D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E9C40528-505B-4E57-81CB-FA8E7278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7682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BF83FD59-B2EE-42A4-AC03-53869A1132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0"/>
            <a:ext cx="12193200" cy="6858000"/>
            <a:chOff x="166688" y="158750"/>
            <a:chExt cx="12163425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2F1267F-7172-44B3-9A7E-906E5E4A0F8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1652588"/>
              <a:ext cx="4445000" cy="5351463"/>
            </a:xfrm>
            <a:custGeom>
              <a:avLst/>
              <a:gdLst>
                <a:gd name="T0" fmla="*/ 24755 w 24755"/>
                <a:gd name="T1" fmla="*/ 0 h 29783"/>
                <a:gd name="T2" fmla="*/ 12889 w 24755"/>
                <a:gd name="T3" fmla="*/ 9835 h 29783"/>
                <a:gd name="T4" fmla="*/ 0 w 24755"/>
                <a:gd name="T5" fmla="*/ 29783 h 29783"/>
                <a:gd name="T6" fmla="*/ 24755 w 24755"/>
                <a:gd name="T7" fmla="*/ 29783 h 29783"/>
                <a:gd name="T8" fmla="*/ 24755 w 24755"/>
                <a:gd name="T9" fmla="*/ 0 h 29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55" h="29783">
                  <a:moveTo>
                    <a:pt x="24755" y="0"/>
                  </a:moveTo>
                  <a:cubicBezTo>
                    <a:pt x="20509" y="2731"/>
                    <a:pt x="16519" y="6009"/>
                    <a:pt x="12889" y="9835"/>
                  </a:cubicBezTo>
                  <a:cubicBezTo>
                    <a:pt x="7462" y="15544"/>
                    <a:pt x="3054" y="22280"/>
                    <a:pt x="0" y="29783"/>
                  </a:cubicBezTo>
                  <a:lnTo>
                    <a:pt x="24755" y="29783"/>
                  </a:lnTo>
                  <a:lnTo>
                    <a:pt x="24755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FDD5063-1FA4-49AC-88A8-BBD3F632236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2028825"/>
              <a:ext cx="12163425" cy="4975225"/>
            </a:xfrm>
            <a:custGeom>
              <a:avLst/>
              <a:gdLst>
                <a:gd name="T0" fmla="*/ 67733 w 67733"/>
                <a:gd name="T1" fmla="*/ 15074 h 27696"/>
                <a:gd name="T2" fmla="*/ 55867 w 67733"/>
                <a:gd name="T3" fmla="*/ 7748 h 27696"/>
                <a:gd name="T4" fmla="*/ 16534 w 67733"/>
                <a:gd name="T5" fmla="*/ 2570 h 27696"/>
                <a:gd name="T6" fmla="*/ 0 w 67733"/>
                <a:gd name="T7" fmla="*/ 8021 h 27696"/>
                <a:gd name="T8" fmla="*/ 0 w 67733"/>
                <a:gd name="T9" fmla="*/ 27696 h 27696"/>
                <a:gd name="T10" fmla="*/ 67733 w 67733"/>
                <a:gd name="T11" fmla="*/ 27696 h 27696"/>
                <a:gd name="T12" fmla="*/ 67733 w 67733"/>
                <a:gd name="T13" fmla="*/ 15074 h 27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7696">
                  <a:moveTo>
                    <a:pt x="67733" y="15074"/>
                  </a:moveTo>
                  <a:cubicBezTo>
                    <a:pt x="64127" y="12264"/>
                    <a:pt x="60164" y="9798"/>
                    <a:pt x="55867" y="7748"/>
                  </a:cubicBezTo>
                  <a:cubicBezTo>
                    <a:pt x="44048" y="2099"/>
                    <a:pt x="30400" y="0"/>
                    <a:pt x="16534" y="2570"/>
                  </a:cubicBezTo>
                  <a:cubicBezTo>
                    <a:pt x="10848" y="3619"/>
                    <a:pt x="5281" y="5438"/>
                    <a:pt x="0" y="8021"/>
                  </a:cubicBezTo>
                  <a:lnTo>
                    <a:pt x="0" y="27696"/>
                  </a:lnTo>
                  <a:lnTo>
                    <a:pt x="67733" y="27696"/>
                  </a:lnTo>
                  <a:lnTo>
                    <a:pt x="67733" y="1507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D958EC3-4B66-4A2A-814C-45DFD9E57F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748588" y="158750"/>
              <a:ext cx="3668713" cy="3260725"/>
            </a:xfrm>
            <a:custGeom>
              <a:avLst/>
              <a:gdLst>
                <a:gd name="T0" fmla="*/ 0 w 20424"/>
                <a:gd name="T1" fmla="*/ 0 h 18152"/>
                <a:gd name="T2" fmla="*/ 2651 w 20424"/>
                <a:gd name="T3" fmla="*/ 7721 h 18152"/>
                <a:gd name="T4" fmla="*/ 13643 w 20424"/>
                <a:gd name="T5" fmla="*/ 18152 h 18152"/>
                <a:gd name="T6" fmla="*/ 20167 w 20424"/>
                <a:gd name="T7" fmla="*/ 4475 h 18152"/>
                <a:gd name="T8" fmla="*/ 20347 w 20424"/>
                <a:gd name="T9" fmla="*/ 0 h 18152"/>
                <a:gd name="T10" fmla="*/ 0 w 20424"/>
                <a:gd name="T11" fmla="*/ 0 h 18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24" h="18152">
                  <a:moveTo>
                    <a:pt x="0" y="0"/>
                  </a:moveTo>
                  <a:cubicBezTo>
                    <a:pt x="433" y="2635"/>
                    <a:pt x="1305" y="5243"/>
                    <a:pt x="2651" y="7721"/>
                  </a:cubicBezTo>
                  <a:cubicBezTo>
                    <a:pt x="5035" y="12120"/>
                    <a:pt x="8781" y="15833"/>
                    <a:pt x="13643" y="18152"/>
                  </a:cubicBezTo>
                  <a:cubicBezTo>
                    <a:pt x="17090" y="14526"/>
                    <a:pt x="19464" y="9815"/>
                    <a:pt x="20167" y="4475"/>
                  </a:cubicBezTo>
                  <a:cubicBezTo>
                    <a:pt x="20362" y="2999"/>
                    <a:pt x="20424" y="1501"/>
                    <a:pt x="203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E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647EA55-DBDB-4E2D-AD6D-F126CFACA5F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3419475"/>
              <a:ext cx="4445000" cy="3584575"/>
            </a:xfrm>
            <a:custGeom>
              <a:avLst/>
              <a:gdLst>
                <a:gd name="T0" fmla="*/ 24755 w 24755"/>
                <a:gd name="T1" fmla="*/ 7326 h 19948"/>
                <a:gd name="T2" fmla="*/ 12889 w 24755"/>
                <a:gd name="T3" fmla="*/ 0 h 19948"/>
                <a:gd name="T4" fmla="*/ 12889 w 24755"/>
                <a:gd name="T5" fmla="*/ 0 h 19948"/>
                <a:gd name="T6" fmla="*/ 12889 w 24755"/>
                <a:gd name="T7" fmla="*/ 0 h 19948"/>
                <a:gd name="T8" fmla="*/ 0 w 24755"/>
                <a:gd name="T9" fmla="*/ 19948 h 19948"/>
                <a:gd name="T10" fmla="*/ 24755 w 24755"/>
                <a:gd name="T11" fmla="*/ 19948 h 19948"/>
                <a:gd name="T12" fmla="*/ 24755 w 24755"/>
                <a:gd name="T13" fmla="*/ 7326 h 19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55" h="19948">
                  <a:moveTo>
                    <a:pt x="24755" y="7326"/>
                  </a:moveTo>
                  <a:cubicBezTo>
                    <a:pt x="21149" y="4516"/>
                    <a:pt x="17186" y="205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7462" y="5709"/>
                    <a:pt x="3054" y="12445"/>
                    <a:pt x="0" y="19948"/>
                  </a:cubicBezTo>
                  <a:lnTo>
                    <a:pt x="24755" y="19948"/>
                  </a:lnTo>
                  <a:lnTo>
                    <a:pt x="24755" y="7326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4AB4DAC-943D-40D7-9EED-76F69D6845E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199688" y="1652588"/>
              <a:ext cx="2130425" cy="2232025"/>
            </a:xfrm>
            <a:custGeom>
              <a:avLst/>
              <a:gdLst>
                <a:gd name="T0" fmla="*/ 11866 w 11866"/>
                <a:gd name="T1" fmla="*/ 0 h 12419"/>
                <a:gd name="T2" fmla="*/ 0 w 11866"/>
                <a:gd name="T3" fmla="*/ 9835 h 12419"/>
                <a:gd name="T4" fmla="*/ 0 w 11866"/>
                <a:gd name="T5" fmla="*/ 9835 h 12419"/>
                <a:gd name="T6" fmla="*/ 0 w 11866"/>
                <a:gd name="T7" fmla="*/ 9835 h 12419"/>
                <a:gd name="T8" fmla="*/ 11866 w 11866"/>
                <a:gd name="T9" fmla="*/ 12190 h 12419"/>
                <a:gd name="T10" fmla="*/ 11866 w 11866"/>
                <a:gd name="T11" fmla="*/ 0 h 12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6" h="12419">
                  <a:moveTo>
                    <a:pt x="11866" y="0"/>
                  </a:moveTo>
                  <a:cubicBezTo>
                    <a:pt x="7620" y="2731"/>
                    <a:pt x="3630" y="6009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3613" y="11562"/>
                    <a:pt x="7674" y="12419"/>
                    <a:pt x="11866" y="12190"/>
                  </a:cubicBezTo>
                  <a:lnTo>
                    <a:pt x="11866" y="0"/>
                  </a:ln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91207B8-FCA3-4AF6-8D9D-ED83A74F3C4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36901" y="2028825"/>
              <a:ext cx="7062788" cy="2867025"/>
            </a:xfrm>
            <a:custGeom>
              <a:avLst/>
              <a:gdLst>
                <a:gd name="T0" fmla="*/ 0 w 39333"/>
                <a:gd name="T1" fmla="*/ 2570 h 15960"/>
                <a:gd name="T2" fmla="*/ 0 w 39333"/>
                <a:gd name="T3" fmla="*/ 2570 h 15960"/>
                <a:gd name="T4" fmla="*/ 10992 w 39333"/>
                <a:gd name="T5" fmla="*/ 13001 h 15960"/>
                <a:gd name="T6" fmla="*/ 26016 w 39333"/>
                <a:gd name="T7" fmla="*/ 14979 h 15960"/>
                <a:gd name="T8" fmla="*/ 39333 w 39333"/>
                <a:gd name="T9" fmla="*/ 7748 h 15960"/>
                <a:gd name="T10" fmla="*/ 39333 w 39333"/>
                <a:gd name="T11" fmla="*/ 7748 h 15960"/>
                <a:gd name="T12" fmla="*/ 39333 w 39333"/>
                <a:gd name="T13" fmla="*/ 7748 h 15960"/>
                <a:gd name="T14" fmla="*/ 0 w 39333"/>
                <a:gd name="T15" fmla="*/ 2570 h 15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33" h="15960">
                  <a:moveTo>
                    <a:pt x="0" y="2570"/>
                  </a:moveTo>
                  <a:cubicBezTo>
                    <a:pt x="0" y="2570"/>
                    <a:pt x="0" y="2570"/>
                    <a:pt x="0" y="2570"/>
                  </a:cubicBezTo>
                  <a:cubicBezTo>
                    <a:pt x="2384" y="6969"/>
                    <a:pt x="6130" y="10682"/>
                    <a:pt x="10992" y="13001"/>
                  </a:cubicBezTo>
                  <a:cubicBezTo>
                    <a:pt x="15506" y="15159"/>
                    <a:pt x="20720" y="15960"/>
                    <a:pt x="26016" y="14979"/>
                  </a:cubicBezTo>
                  <a:cubicBezTo>
                    <a:pt x="30936" y="14071"/>
                    <a:pt x="35625" y="11655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27514" y="2099"/>
                    <a:pt x="13866" y="0"/>
                    <a:pt x="0" y="2570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059289" y="2996952"/>
            <a:ext cx="4455881" cy="1572384"/>
          </a:xfrm>
        </p:spPr>
        <p:txBody>
          <a:bodyPr anchor="b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tähän kiitosteksti tai </a:t>
            </a:r>
            <a:r>
              <a:rPr lang="fi-FI" dirty="0" err="1"/>
              <a:t>lopetuskehoitus</a:t>
            </a:r>
            <a:endParaRPr lang="fi-FI" dirty="0"/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290" y="4822552"/>
            <a:ext cx="2236510" cy="74914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etunimi.sukunimi@vm.fi </a:t>
            </a:r>
            <a:r>
              <a:rPr lang="es-ES" dirty="0" err="1"/>
              <a:t>Loremipsum</a:t>
            </a:r>
            <a:r>
              <a:rPr lang="es-ES" dirty="0"/>
              <a:t> dolores </a:t>
            </a:r>
            <a:r>
              <a:rPr lang="es-ES" dirty="0" err="1"/>
              <a:t>sitamet</a:t>
            </a:r>
            <a:r>
              <a:rPr lang="es-ES" dirty="0"/>
              <a:t> vm.fi</a:t>
            </a:r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E19D34C-D51B-407C-A1A6-BB6CEEC5D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26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tumma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9B432168-221C-4229-ABD4-620A83233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84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5AB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ADD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vaalea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3606673C-8E2D-462A-8FED-E7C3DAE7F6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96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 descr="Kuva, joka sisältää kohteen henkilö, sisä, mies, pöytä">
            <a:extLst>
              <a:ext uri="{FF2B5EF4-FFF2-40B4-BE49-F238E27FC236}">
                <a16:creationId xmlns:a16="http://schemas.microsoft.com/office/drawing/2014/main" id="{7FFB4FBC-1765-4F80-9F01-A708CFC6118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581" y="973267"/>
            <a:ext cx="5105619" cy="588241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98655196-BAC0-4CEB-933E-8A4B9D2B7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0297B7B-BF36-40DB-8B62-082661B4E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86AD81-1917-4EF2-BB83-EB1A3A10D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F90214-63B6-4096-8845-0104201FD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1966913"/>
              <a:ext cx="9393238" cy="5037138"/>
            </a:xfrm>
            <a:custGeom>
              <a:avLst/>
              <a:gdLst>
                <a:gd name="T0" fmla="*/ 52312 w 52312"/>
                <a:gd name="T1" fmla="*/ 7076 h 28039"/>
                <a:gd name="T2" fmla="*/ 16393 w 52312"/>
                <a:gd name="T3" fmla="*/ 2347 h 28039"/>
                <a:gd name="T4" fmla="*/ 0 w 52312"/>
                <a:gd name="T5" fmla="*/ 7978 h 28039"/>
                <a:gd name="T6" fmla="*/ 0 w 52312"/>
                <a:gd name="T7" fmla="*/ 28039 h 28039"/>
                <a:gd name="T8" fmla="*/ 39502 w 52312"/>
                <a:gd name="T9" fmla="*/ 28039 h 28039"/>
                <a:gd name="T10" fmla="*/ 52312 w 52312"/>
                <a:gd name="T11" fmla="*/ 7076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12" h="28039">
                  <a:moveTo>
                    <a:pt x="52312" y="7076"/>
                  </a:move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39502" y="28039"/>
                  </a:lnTo>
                  <a:cubicBezTo>
                    <a:pt x="42283" y="20079"/>
                    <a:pt x="46702" y="12977"/>
                    <a:pt x="52312" y="7076"/>
                  </a:cubicBez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4543203-7BF6-4F24-99A4-FC9AE2D69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5617BC5-F913-49ED-AFBD-024D12849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44593400-35D8-4F3C-AF85-15B2984DE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52933" y="-4764"/>
            <a:ext cx="9241593" cy="6858000"/>
            <a:chOff x="2938463" y="7938"/>
            <a:chExt cx="9220200" cy="68421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0D9381-F0D4-40B4-9904-9A7798686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8475" y="7938"/>
              <a:ext cx="1116013" cy="3076575"/>
            </a:xfrm>
            <a:custGeom>
              <a:avLst/>
              <a:gdLst>
                <a:gd name="T0" fmla="*/ 0 w 6206"/>
                <a:gd name="T1" fmla="*/ 17137 h 17137"/>
                <a:gd name="T2" fmla="*/ 5958 w 6206"/>
                <a:gd name="T3" fmla="*/ 4647 h 17137"/>
                <a:gd name="T4" fmla="*/ 6087 w 6206"/>
                <a:gd name="T5" fmla="*/ 0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6" h="17137">
                  <a:moveTo>
                    <a:pt x="0" y="17137"/>
                  </a:moveTo>
                  <a:cubicBezTo>
                    <a:pt x="3148" y="13825"/>
                    <a:pt x="5316" y="9524"/>
                    <a:pt x="5958" y="4647"/>
                  </a:cubicBezTo>
                  <a:cubicBezTo>
                    <a:pt x="6161" y="3115"/>
                    <a:pt x="6206" y="1557"/>
                    <a:pt x="6087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990616-E55A-4020-B8F8-78355F911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8463" y="2235200"/>
              <a:ext cx="6450013" cy="2197100"/>
            </a:xfrm>
            <a:custGeom>
              <a:avLst/>
              <a:gdLst>
                <a:gd name="T0" fmla="*/ 0 w 35919"/>
                <a:gd name="T1" fmla="*/ 0 h 12228"/>
                <a:gd name="T2" fmla="*/ 0 w 35919"/>
                <a:gd name="T3" fmla="*/ 0 h 12228"/>
                <a:gd name="T4" fmla="*/ 10038 w 35919"/>
                <a:gd name="T5" fmla="*/ 9526 h 12228"/>
                <a:gd name="T6" fmla="*/ 23758 w 35919"/>
                <a:gd name="T7" fmla="*/ 11332 h 12228"/>
                <a:gd name="T8" fmla="*/ 35919 w 35919"/>
                <a:gd name="T9" fmla="*/ 4729 h 1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9" h="122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7" y="4017"/>
                    <a:pt x="5598" y="7408"/>
                    <a:pt x="10038" y="9526"/>
                  </a:cubicBezTo>
                  <a:cubicBezTo>
                    <a:pt x="14161" y="11496"/>
                    <a:pt x="18921" y="12228"/>
                    <a:pt x="23758" y="11332"/>
                  </a:cubicBezTo>
                  <a:cubicBezTo>
                    <a:pt x="28251" y="10503"/>
                    <a:pt x="32533" y="8297"/>
                    <a:pt x="35919" y="4729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5324B2E-648B-4B14-B99E-EE80DB545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9775" y="992188"/>
              <a:ext cx="5068888" cy="5857875"/>
            </a:xfrm>
            <a:custGeom>
              <a:avLst/>
              <a:gdLst>
                <a:gd name="T0" fmla="*/ 28223 w 28223"/>
                <a:gd name="T1" fmla="*/ 0 h 32612"/>
                <a:gd name="T2" fmla="*/ 12805 w 28223"/>
                <a:gd name="T3" fmla="*/ 11623 h 32612"/>
                <a:gd name="T4" fmla="*/ 0 w 28223"/>
                <a:gd name="T5" fmla="*/ 32612 h 3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23" h="32612">
                  <a:moveTo>
                    <a:pt x="28223" y="0"/>
                  </a:moveTo>
                  <a:cubicBezTo>
                    <a:pt x="22624" y="2945"/>
                    <a:pt x="17404" y="6777"/>
                    <a:pt x="12805" y="11623"/>
                  </a:cubicBezTo>
                  <a:cubicBezTo>
                    <a:pt x="7179" y="17543"/>
                    <a:pt x="2827" y="24650"/>
                    <a:pt x="0" y="3261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C537B99-3083-4452-B38C-45CF86D6A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392" y="3082917"/>
              <a:ext cx="2768600" cy="493713"/>
            </a:xfrm>
            <a:custGeom>
              <a:avLst/>
              <a:gdLst>
                <a:gd name="T0" fmla="*/ 0 w 15418"/>
                <a:gd name="T1" fmla="*/ 0 h 2747"/>
                <a:gd name="T2" fmla="*/ 13942 w 15418"/>
                <a:gd name="T3" fmla="*/ 1836 h 2747"/>
                <a:gd name="T4" fmla="*/ 15418 w 15418"/>
                <a:gd name="T5" fmla="*/ 1513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18" h="2747">
                  <a:moveTo>
                    <a:pt x="0" y="0"/>
                  </a:moveTo>
                  <a:cubicBezTo>
                    <a:pt x="4190" y="2003"/>
                    <a:pt x="9027" y="2747"/>
                    <a:pt x="13942" y="1836"/>
                  </a:cubicBezTo>
                  <a:cubicBezTo>
                    <a:pt x="14437" y="1745"/>
                    <a:pt x="14929" y="1637"/>
                    <a:pt x="15418" y="151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DA7D83F-3F9B-41F7-85B4-DD9CA614B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100" y="2176195"/>
              <a:ext cx="5770563" cy="2806966"/>
            </a:xfrm>
            <a:custGeom>
              <a:avLst/>
              <a:gdLst>
                <a:gd name="T0" fmla="*/ 32132 w 32132"/>
                <a:gd name="T1" fmla="*/ 15735 h 15735"/>
                <a:gd name="T2" fmla="*/ 16714 w 32132"/>
                <a:gd name="T3" fmla="*/ 5143 h 15735"/>
                <a:gd name="T4" fmla="*/ 0 w 32132"/>
                <a:gd name="T5" fmla="*/ 0 h 15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32" h="15735">
                  <a:moveTo>
                    <a:pt x="32132" y="15735"/>
                  </a:moveTo>
                  <a:cubicBezTo>
                    <a:pt x="27699" y="11519"/>
                    <a:pt x="22536" y="7920"/>
                    <a:pt x="16714" y="5143"/>
                  </a:cubicBezTo>
                  <a:cubicBezTo>
                    <a:pt x="11476" y="2639"/>
                    <a:pt x="5850" y="887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9285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 descr="Nuori tyttö käyttää tietokonetta">
            <a:extLst>
              <a:ext uri="{FF2B5EF4-FFF2-40B4-BE49-F238E27FC236}">
                <a16:creationId xmlns:a16="http://schemas.microsoft.com/office/drawing/2014/main" id="{E658BAF6-19C4-470B-B394-894A756A0CD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1867" y="973267"/>
            <a:ext cx="5101333" cy="588241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98655196-BAC0-4CEB-933E-8A4B9D2B7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0297B7B-BF36-40DB-8B62-082661B4E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86AD81-1917-4EF2-BB83-EB1A3A10D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F90214-63B6-4096-8845-0104201FD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1966913"/>
              <a:ext cx="9393238" cy="5037138"/>
            </a:xfrm>
            <a:custGeom>
              <a:avLst/>
              <a:gdLst>
                <a:gd name="T0" fmla="*/ 52312 w 52312"/>
                <a:gd name="T1" fmla="*/ 7076 h 28039"/>
                <a:gd name="T2" fmla="*/ 16393 w 52312"/>
                <a:gd name="T3" fmla="*/ 2347 h 28039"/>
                <a:gd name="T4" fmla="*/ 0 w 52312"/>
                <a:gd name="T5" fmla="*/ 7978 h 28039"/>
                <a:gd name="T6" fmla="*/ 0 w 52312"/>
                <a:gd name="T7" fmla="*/ 28039 h 28039"/>
                <a:gd name="T8" fmla="*/ 39502 w 52312"/>
                <a:gd name="T9" fmla="*/ 28039 h 28039"/>
                <a:gd name="T10" fmla="*/ 52312 w 52312"/>
                <a:gd name="T11" fmla="*/ 7076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12" h="28039">
                  <a:moveTo>
                    <a:pt x="52312" y="7076"/>
                  </a:move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39502" y="28039"/>
                  </a:lnTo>
                  <a:cubicBezTo>
                    <a:pt x="42283" y="20079"/>
                    <a:pt x="46702" y="12977"/>
                    <a:pt x="52312" y="7076"/>
                  </a:cubicBez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4543203-7BF6-4F24-99A4-FC9AE2D69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5617BC5-F913-49ED-AFBD-024D12849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44593400-35D8-4F3C-AF85-15B2984DE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52933" y="-4764"/>
            <a:ext cx="9241593" cy="6858000"/>
            <a:chOff x="2938463" y="7938"/>
            <a:chExt cx="9220200" cy="68421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0D9381-F0D4-40B4-9904-9A7798686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8475" y="7938"/>
              <a:ext cx="1116013" cy="3076575"/>
            </a:xfrm>
            <a:custGeom>
              <a:avLst/>
              <a:gdLst>
                <a:gd name="T0" fmla="*/ 0 w 6206"/>
                <a:gd name="T1" fmla="*/ 17137 h 17137"/>
                <a:gd name="T2" fmla="*/ 5958 w 6206"/>
                <a:gd name="T3" fmla="*/ 4647 h 17137"/>
                <a:gd name="T4" fmla="*/ 6087 w 6206"/>
                <a:gd name="T5" fmla="*/ 0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6" h="17137">
                  <a:moveTo>
                    <a:pt x="0" y="17137"/>
                  </a:moveTo>
                  <a:cubicBezTo>
                    <a:pt x="3148" y="13825"/>
                    <a:pt x="5316" y="9524"/>
                    <a:pt x="5958" y="4647"/>
                  </a:cubicBezTo>
                  <a:cubicBezTo>
                    <a:pt x="6161" y="3115"/>
                    <a:pt x="6206" y="1557"/>
                    <a:pt x="6087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990616-E55A-4020-B8F8-78355F911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8463" y="2235200"/>
              <a:ext cx="6450013" cy="2197100"/>
            </a:xfrm>
            <a:custGeom>
              <a:avLst/>
              <a:gdLst>
                <a:gd name="T0" fmla="*/ 0 w 35919"/>
                <a:gd name="T1" fmla="*/ 0 h 12228"/>
                <a:gd name="T2" fmla="*/ 0 w 35919"/>
                <a:gd name="T3" fmla="*/ 0 h 12228"/>
                <a:gd name="T4" fmla="*/ 10038 w 35919"/>
                <a:gd name="T5" fmla="*/ 9526 h 12228"/>
                <a:gd name="T6" fmla="*/ 23758 w 35919"/>
                <a:gd name="T7" fmla="*/ 11332 h 12228"/>
                <a:gd name="T8" fmla="*/ 35919 w 35919"/>
                <a:gd name="T9" fmla="*/ 4729 h 1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9" h="122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7" y="4017"/>
                    <a:pt x="5598" y="7408"/>
                    <a:pt x="10038" y="9526"/>
                  </a:cubicBezTo>
                  <a:cubicBezTo>
                    <a:pt x="14161" y="11496"/>
                    <a:pt x="18921" y="12228"/>
                    <a:pt x="23758" y="11332"/>
                  </a:cubicBezTo>
                  <a:cubicBezTo>
                    <a:pt x="28251" y="10503"/>
                    <a:pt x="32533" y="8297"/>
                    <a:pt x="35919" y="4729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5324B2E-648B-4B14-B99E-EE80DB545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9775" y="992188"/>
              <a:ext cx="5068888" cy="5857875"/>
            </a:xfrm>
            <a:custGeom>
              <a:avLst/>
              <a:gdLst>
                <a:gd name="T0" fmla="*/ 28223 w 28223"/>
                <a:gd name="T1" fmla="*/ 0 h 32612"/>
                <a:gd name="T2" fmla="*/ 12805 w 28223"/>
                <a:gd name="T3" fmla="*/ 11623 h 32612"/>
                <a:gd name="T4" fmla="*/ 0 w 28223"/>
                <a:gd name="T5" fmla="*/ 32612 h 3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23" h="32612">
                  <a:moveTo>
                    <a:pt x="28223" y="0"/>
                  </a:moveTo>
                  <a:cubicBezTo>
                    <a:pt x="22624" y="2945"/>
                    <a:pt x="17404" y="6777"/>
                    <a:pt x="12805" y="11623"/>
                  </a:cubicBezTo>
                  <a:cubicBezTo>
                    <a:pt x="7179" y="17543"/>
                    <a:pt x="2827" y="24650"/>
                    <a:pt x="0" y="3261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C537B99-3083-4452-B38C-45CF86D6A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392" y="3082917"/>
              <a:ext cx="2768600" cy="493713"/>
            </a:xfrm>
            <a:custGeom>
              <a:avLst/>
              <a:gdLst>
                <a:gd name="T0" fmla="*/ 0 w 15418"/>
                <a:gd name="T1" fmla="*/ 0 h 2747"/>
                <a:gd name="T2" fmla="*/ 13942 w 15418"/>
                <a:gd name="T3" fmla="*/ 1836 h 2747"/>
                <a:gd name="T4" fmla="*/ 15418 w 15418"/>
                <a:gd name="T5" fmla="*/ 1513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18" h="2747">
                  <a:moveTo>
                    <a:pt x="0" y="0"/>
                  </a:moveTo>
                  <a:cubicBezTo>
                    <a:pt x="4190" y="2003"/>
                    <a:pt x="9027" y="2747"/>
                    <a:pt x="13942" y="1836"/>
                  </a:cubicBezTo>
                  <a:cubicBezTo>
                    <a:pt x="14437" y="1745"/>
                    <a:pt x="14929" y="1637"/>
                    <a:pt x="15418" y="151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DA7D83F-3F9B-41F7-85B4-DD9CA614B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100" y="2176195"/>
              <a:ext cx="5770563" cy="2806966"/>
            </a:xfrm>
            <a:custGeom>
              <a:avLst/>
              <a:gdLst>
                <a:gd name="T0" fmla="*/ 32132 w 32132"/>
                <a:gd name="T1" fmla="*/ 15735 h 15735"/>
                <a:gd name="T2" fmla="*/ 16714 w 32132"/>
                <a:gd name="T3" fmla="*/ 5143 h 15735"/>
                <a:gd name="T4" fmla="*/ 0 w 32132"/>
                <a:gd name="T5" fmla="*/ 0 h 15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32" h="15735">
                  <a:moveTo>
                    <a:pt x="32132" y="15735"/>
                  </a:moveTo>
                  <a:cubicBezTo>
                    <a:pt x="27699" y="11519"/>
                    <a:pt x="22536" y="7920"/>
                    <a:pt x="16714" y="5143"/>
                  </a:cubicBezTo>
                  <a:cubicBezTo>
                    <a:pt x="11476" y="2639"/>
                    <a:pt x="5850" y="887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4681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 descr="Kuva, joka sisältää kohteen henkilö, sisä, mies, pöytä">
            <a:extLst>
              <a:ext uri="{FF2B5EF4-FFF2-40B4-BE49-F238E27FC236}">
                <a16:creationId xmlns:a16="http://schemas.microsoft.com/office/drawing/2014/main" id="{7FFB4FBC-1765-4F80-9F01-A708CFC6118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581" y="973267"/>
            <a:ext cx="5105619" cy="588241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98655196-BAC0-4CEB-933E-8A4B9D2B7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0297B7B-BF36-40DB-8B62-082661B4E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86AD81-1917-4EF2-BB83-EB1A3A10D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F90214-63B6-4096-8845-0104201FD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1966913"/>
              <a:ext cx="9393238" cy="5037138"/>
            </a:xfrm>
            <a:custGeom>
              <a:avLst/>
              <a:gdLst>
                <a:gd name="T0" fmla="*/ 52312 w 52312"/>
                <a:gd name="T1" fmla="*/ 7076 h 28039"/>
                <a:gd name="T2" fmla="*/ 16393 w 52312"/>
                <a:gd name="T3" fmla="*/ 2347 h 28039"/>
                <a:gd name="T4" fmla="*/ 0 w 52312"/>
                <a:gd name="T5" fmla="*/ 7978 h 28039"/>
                <a:gd name="T6" fmla="*/ 0 w 52312"/>
                <a:gd name="T7" fmla="*/ 28039 h 28039"/>
                <a:gd name="T8" fmla="*/ 39502 w 52312"/>
                <a:gd name="T9" fmla="*/ 28039 h 28039"/>
                <a:gd name="T10" fmla="*/ 52312 w 52312"/>
                <a:gd name="T11" fmla="*/ 7076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12" h="28039">
                  <a:moveTo>
                    <a:pt x="52312" y="7076"/>
                  </a:move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39502" y="28039"/>
                  </a:lnTo>
                  <a:cubicBezTo>
                    <a:pt x="42283" y="20079"/>
                    <a:pt x="46702" y="12977"/>
                    <a:pt x="52312" y="7076"/>
                  </a:cubicBez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4543203-7BF6-4F24-99A4-FC9AE2D69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5617BC5-F913-49ED-AFBD-024D12849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44593400-35D8-4F3C-AF85-15B2984DE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52933" y="-4764"/>
            <a:ext cx="9241593" cy="6858000"/>
            <a:chOff x="2938463" y="7938"/>
            <a:chExt cx="9220200" cy="68421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0D9381-F0D4-40B4-9904-9A7798686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8475" y="7938"/>
              <a:ext cx="1116013" cy="3076575"/>
            </a:xfrm>
            <a:custGeom>
              <a:avLst/>
              <a:gdLst>
                <a:gd name="T0" fmla="*/ 0 w 6206"/>
                <a:gd name="T1" fmla="*/ 17137 h 17137"/>
                <a:gd name="T2" fmla="*/ 5958 w 6206"/>
                <a:gd name="T3" fmla="*/ 4647 h 17137"/>
                <a:gd name="T4" fmla="*/ 6087 w 6206"/>
                <a:gd name="T5" fmla="*/ 0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6" h="17137">
                  <a:moveTo>
                    <a:pt x="0" y="17137"/>
                  </a:moveTo>
                  <a:cubicBezTo>
                    <a:pt x="3148" y="13825"/>
                    <a:pt x="5316" y="9524"/>
                    <a:pt x="5958" y="4647"/>
                  </a:cubicBezTo>
                  <a:cubicBezTo>
                    <a:pt x="6161" y="3115"/>
                    <a:pt x="6206" y="1557"/>
                    <a:pt x="6087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990616-E55A-4020-B8F8-78355F911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8463" y="2235200"/>
              <a:ext cx="6450013" cy="2197100"/>
            </a:xfrm>
            <a:custGeom>
              <a:avLst/>
              <a:gdLst>
                <a:gd name="T0" fmla="*/ 0 w 35919"/>
                <a:gd name="T1" fmla="*/ 0 h 12228"/>
                <a:gd name="T2" fmla="*/ 0 w 35919"/>
                <a:gd name="T3" fmla="*/ 0 h 12228"/>
                <a:gd name="T4" fmla="*/ 10038 w 35919"/>
                <a:gd name="T5" fmla="*/ 9526 h 12228"/>
                <a:gd name="T6" fmla="*/ 23758 w 35919"/>
                <a:gd name="T7" fmla="*/ 11332 h 12228"/>
                <a:gd name="T8" fmla="*/ 35919 w 35919"/>
                <a:gd name="T9" fmla="*/ 4729 h 1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9" h="122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7" y="4017"/>
                    <a:pt x="5598" y="7408"/>
                    <a:pt x="10038" y="9526"/>
                  </a:cubicBezTo>
                  <a:cubicBezTo>
                    <a:pt x="14161" y="11496"/>
                    <a:pt x="18921" y="12228"/>
                    <a:pt x="23758" y="11332"/>
                  </a:cubicBezTo>
                  <a:cubicBezTo>
                    <a:pt x="28251" y="10503"/>
                    <a:pt x="32533" y="8297"/>
                    <a:pt x="35919" y="4729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5324B2E-648B-4B14-B99E-EE80DB545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9775" y="992188"/>
              <a:ext cx="5068888" cy="5857875"/>
            </a:xfrm>
            <a:custGeom>
              <a:avLst/>
              <a:gdLst>
                <a:gd name="T0" fmla="*/ 28223 w 28223"/>
                <a:gd name="T1" fmla="*/ 0 h 32612"/>
                <a:gd name="T2" fmla="*/ 12805 w 28223"/>
                <a:gd name="T3" fmla="*/ 11623 h 32612"/>
                <a:gd name="T4" fmla="*/ 0 w 28223"/>
                <a:gd name="T5" fmla="*/ 32612 h 3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23" h="32612">
                  <a:moveTo>
                    <a:pt x="28223" y="0"/>
                  </a:moveTo>
                  <a:cubicBezTo>
                    <a:pt x="22624" y="2945"/>
                    <a:pt x="17404" y="6777"/>
                    <a:pt x="12805" y="11623"/>
                  </a:cubicBezTo>
                  <a:cubicBezTo>
                    <a:pt x="7179" y="17543"/>
                    <a:pt x="2827" y="24650"/>
                    <a:pt x="0" y="3261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C537B99-3083-4452-B38C-45CF86D6A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392" y="3082917"/>
              <a:ext cx="2768600" cy="493713"/>
            </a:xfrm>
            <a:custGeom>
              <a:avLst/>
              <a:gdLst>
                <a:gd name="T0" fmla="*/ 0 w 15418"/>
                <a:gd name="T1" fmla="*/ 0 h 2747"/>
                <a:gd name="T2" fmla="*/ 13942 w 15418"/>
                <a:gd name="T3" fmla="*/ 1836 h 2747"/>
                <a:gd name="T4" fmla="*/ 15418 w 15418"/>
                <a:gd name="T5" fmla="*/ 1513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18" h="2747">
                  <a:moveTo>
                    <a:pt x="0" y="0"/>
                  </a:moveTo>
                  <a:cubicBezTo>
                    <a:pt x="4190" y="2003"/>
                    <a:pt x="9027" y="2747"/>
                    <a:pt x="13942" y="1836"/>
                  </a:cubicBezTo>
                  <a:cubicBezTo>
                    <a:pt x="14437" y="1745"/>
                    <a:pt x="14929" y="1637"/>
                    <a:pt x="15418" y="151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DA7D83F-3F9B-41F7-85B4-DD9CA614B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100" y="2176195"/>
              <a:ext cx="5770563" cy="2806966"/>
            </a:xfrm>
            <a:custGeom>
              <a:avLst/>
              <a:gdLst>
                <a:gd name="T0" fmla="*/ 32132 w 32132"/>
                <a:gd name="T1" fmla="*/ 15735 h 15735"/>
                <a:gd name="T2" fmla="*/ 16714 w 32132"/>
                <a:gd name="T3" fmla="*/ 5143 h 15735"/>
                <a:gd name="T4" fmla="*/ 0 w 32132"/>
                <a:gd name="T5" fmla="*/ 0 h 15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32" h="15735">
                  <a:moveTo>
                    <a:pt x="32132" y="15735"/>
                  </a:moveTo>
                  <a:cubicBezTo>
                    <a:pt x="27699" y="11519"/>
                    <a:pt x="22536" y="7920"/>
                    <a:pt x="16714" y="5143"/>
                  </a:cubicBezTo>
                  <a:cubicBezTo>
                    <a:pt x="11476" y="2639"/>
                    <a:pt x="5850" y="887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36231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yksipalstainen. </a:t>
            </a:r>
            <a:br>
              <a:rPr lang="fi-FI" dirty="0"/>
            </a:br>
            <a:r>
              <a:rPr lang="fi-FI" dirty="0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7F5A965-5012-417E-A4D7-9CB8DE3A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9E0DD3D-67FB-4C7B-917A-622EAB8F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8453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 väliotsikolla.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904BD93-F0C4-4A6C-9010-5804694C71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1050" y="1758315"/>
            <a:ext cx="10571163" cy="446549"/>
          </a:xfrm>
        </p:spPr>
        <p:txBody>
          <a:bodyPr/>
          <a:lstStyle>
            <a:lvl1pPr marL="0" indent="0">
              <a:buNone/>
              <a:defRPr b="1"/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2285999"/>
            <a:ext cx="10571480" cy="372476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ADF7489-4677-49C3-A1B0-538615DB37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CDDDB65-8BD7-43F3-A41C-27411B8405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771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kaksipalstainen.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1764323"/>
            <a:ext cx="5156538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1764323"/>
            <a:ext cx="5187462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1471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vertailu.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CC5AFB07-741E-400C-B07F-CFAD1C2436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1201" y="1764323"/>
            <a:ext cx="515653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2235200"/>
            <a:ext cx="5156538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FE13A6AE-0F0A-413E-AE09-F64745829C8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64323"/>
            <a:ext cx="518318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2235200"/>
            <a:ext cx="5187462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0901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Grafiikkasivu, kuva ja tekstitiivistelmä vierekkäin.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6164822" cy="424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3031A60E-285E-4799-8337-B7C931123A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6518" y="1959997"/>
            <a:ext cx="4286106" cy="3802327"/>
          </a:xfrm>
        </p:spPr>
        <p:txBody>
          <a:bodyPr/>
          <a:lstStyle>
            <a:lvl1pPr marL="269875" indent="-269875">
              <a:lnSpc>
                <a:spcPct val="95000"/>
              </a:lnSpc>
              <a:defRPr sz="19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D9B7E4D-B77A-4CF1-B584-356F4C4B32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9B664EFA-778C-4D9B-A7A3-46CB8D5370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2101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320" y="306000"/>
            <a:ext cx="502564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Tekstisivu kuvalla, </a:t>
            </a:r>
            <a:br>
              <a:rPr lang="fi-FI" dirty="0"/>
            </a:br>
            <a:r>
              <a:rPr lang="fi-FI" dirty="0"/>
              <a:t>lyhyt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5025648" cy="4248000"/>
          </a:xfrm>
        </p:spPr>
        <p:txBody>
          <a:bodyPr/>
          <a:lstStyle>
            <a:lvl1pPr marL="269875" indent="-269875">
              <a:defRPr sz="2200"/>
            </a:lvl1pPr>
            <a:lvl2pPr marL="625475" indent="-265113">
              <a:defRPr/>
            </a:lvl2pPr>
            <a:lvl3pPr marL="715962" indent="0">
              <a:buNone/>
              <a:defRPr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Kuvan paikkamerkki 19">
            <a:extLst>
              <a:ext uri="{FF2B5EF4-FFF2-40B4-BE49-F238E27FC236}">
                <a16:creationId xmlns:a16="http://schemas.microsoft.com/office/drawing/2014/main" id="{1CD34E48-431E-47C9-8075-E449B22F1C1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3461" y="-4484"/>
            <a:ext cx="6086310" cy="6866965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6310" h="6866965">
                <a:moveTo>
                  <a:pt x="655475" y="4483"/>
                </a:moveTo>
                <a:lnTo>
                  <a:pt x="6086309" y="0"/>
                </a:lnTo>
                <a:cubicBezTo>
                  <a:pt x="6086309" y="2288988"/>
                  <a:pt x="6086310" y="4577977"/>
                  <a:pt x="6086310" y="6866965"/>
                </a:cubicBezTo>
                <a:lnTo>
                  <a:pt x="655475" y="6862483"/>
                </a:lnTo>
                <a:cubicBezTo>
                  <a:pt x="198241" y="5584022"/>
                  <a:pt x="-1047" y="4542725"/>
                  <a:pt x="5" y="3409885"/>
                </a:cubicBezTo>
                <a:cubicBezTo>
                  <a:pt x="1057" y="2277045"/>
                  <a:pt x="220670" y="999399"/>
                  <a:pt x="655475" y="4483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9700E9CE-DAC8-4704-A149-43A60B27A8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22E9968-6017-4856-A4C4-E7595C39E8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46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15F941-B7C0-48FA-BC12-7B7C2268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CD8110F-CCB3-4F2C-A24C-58395114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D1E9F2C-6E23-43A9-A7DE-626D34CE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9377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D59BAD-0669-42AB-9904-BB6AA446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F973901-92EE-424C-B835-C2D00C6C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3341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252698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jäsentämiseen, </a:t>
            </a:r>
            <a:br>
              <a:rPr lang="fi-FI" dirty="0"/>
            </a:br>
            <a:r>
              <a:rPr lang="fi-FI" dirty="0"/>
              <a:t>4 riviä lyhyellä tekstillä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0546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932414" cy="87193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25FCF1C-6312-4783-B492-30778B1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B58E6CF3-2C51-4D95-85AA-2F72E91E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352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 descr="Nuori tyttö käyttää tietokonetta">
            <a:extLst>
              <a:ext uri="{FF2B5EF4-FFF2-40B4-BE49-F238E27FC236}">
                <a16:creationId xmlns:a16="http://schemas.microsoft.com/office/drawing/2014/main" id="{E658BAF6-19C4-470B-B394-894A756A0CD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1867" y="973267"/>
            <a:ext cx="5101333" cy="588241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98655196-BAC0-4CEB-933E-8A4B9D2B7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0297B7B-BF36-40DB-8B62-082661B4E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86AD81-1917-4EF2-BB83-EB1A3A10D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F90214-63B6-4096-8845-0104201FD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1966913"/>
              <a:ext cx="9393238" cy="5037138"/>
            </a:xfrm>
            <a:custGeom>
              <a:avLst/>
              <a:gdLst>
                <a:gd name="T0" fmla="*/ 52312 w 52312"/>
                <a:gd name="T1" fmla="*/ 7076 h 28039"/>
                <a:gd name="T2" fmla="*/ 16393 w 52312"/>
                <a:gd name="T3" fmla="*/ 2347 h 28039"/>
                <a:gd name="T4" fmla="*/ 0 w 52312"/>
                <a:gd name="T5" fmla="*/ 7978 h 28039"/>
                <a:gd name="T6" fmla="*/ 0 w 52312"/>
                <a:gd name="T7" fmla="*/ 28039 h 28039"/>
                <a:gd name="T8" fmla="*/ 39502 w 52312"/>
                <a:gd name="T9" fmla="*/ 28039 h 28039"/>
                <a:gd name="T10" fmla="*/ 52312 w 52312"/>
                <a:gd name="T11" fmla="*/ 7076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12" h="28039">
                  <a:moveTo>
                    <a:pt x="52312" y="7076"/>
                  </a:move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39502" y="28039"/>
                  </a:lnTo>
                  <a:cubicBezTo>
                    <a:pt x="42283" y="20079"/>
                    <a:pt x="46702" y="12977"/>
                    <a:pt x="52312" y="7076"/>
                  </a:cubicBez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4543203-7BF6-4F24-99A4-FC9AE2D69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5617BC5-F913-49ED-AFBD-024D12849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44593400-35D8-4F3C-AF85-15B2984DE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52933" y="-4764"/>
            <a:ext cx="9241593" cy="6858000"/>
            <a:chOff x="2938463" y="7938"/>
            <a:chExt cx="9220200" cy="68421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0D9381-F0D4-40B4-9904-9A7798686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8475" y="7938"/>
              <a:ext cx="1116013" cy="3076575"/>
            </a:xfrm>
            <a:custGeom>
              <a:avLst/>
              <a:gdLst>
                <a:gd name="T0" fmla="*/ 0 w 6206"/>
                <a:gd name="T1" fmla="*/ 17137 h 17137"/>
                <a:gd name="T2" fmla="*/ 5958 w 6206"/>
                <a:gd name="T3" fmla="*/ 4647 h 17137"/>
                <a:gd name="T4" fmla="*/ 6087 w 6206"/>
                <a:gd name="T5" fmla="*/ 0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6" h="17137">
                  <a:moveTo>
                    <a:pt x="0" y="17137"/>
                  </a:moveTo>
                  <a:cubicBezTo>
                    <a:pt x="3148" y="13825"/>
                    <a:pt x="5316" y="9524"/>
                    <a:pt x="5958" y="4647"/>
                  </a:cubicBezTo>
                  <a:cubicBezTo>
                    <a:pt x="6161" y="3115"/>
                    <a:pt x="6206" y="1557"/>
                    <a:pt x="6087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990616-E55A-4020-B8F8-78355F911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8463" y="2235200"/>
              <a:ext cx="6450013" cy="2197100"/>
            </a:xfrm>
            <a:custGeom>
              <a:avLst/>
              <a:gdLst>
                <a:gd name="T0" fmla="*/ 0 w 35919"/>
                <a:gd name="T1" fmla="*/ 0 h 12228"/>
                <a:gd name="T2" fmla="*/ 0 w 35919"/>
                <a:gd name="T3" fmla="*/ 0 h 12228"/>
                <a:gd name="T4" fmla="*/ 10038 w 35919"/>
                <a:gd name="T5" fmla="*/ 9526 h 12228"/>
                <a:gd name="T6" fmla="*/ 23758 w 35919"/>
                <a:gd name="T7" fmla="*/ 11332 h 12228"/>
                <a:gd name="T8" fmla="*/ 35919 w 35919"/>
                <a:gd name="T9" fmla="*/ 4729 h 1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9" h="122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7" y="4017"/>
                    <a:pt x="5598" y="7408"/>
                    <a:pt x="10038" y="9526"/>
                  </a:cubicBezTo>
                  <a:cubicBezTo>
                    <a:pt x="14161" y="11496"/>
                    <a:pt x="18921" y="12228"/>
                    <a:pt x="23758" y="11332"/>
                  </a:cubicBezTo>
                  <a:cubicBezTo>
                    <a:pt x="28251" y="10503"/>
                    <a:pt x="32533" y="8297"/>
                    <a:pt x="35919" y="4729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5324B2E-648B-4B14-B99E-EE80DB545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9775" y="992188"/>
              <a:ext cx="5068888" cy="5857875"/>
            </a:xfrm>
            <a:custGeom>
              <a:avLst/>
              <a:gdLst>
                <a:gd name="T0" fmla="*/ 28223 w 28223"/>
                <a:gd name="T1" fmla="*/ 0 h 32612"/>
                <a:gd name="T2" fmla="*/ 12805 w 28223"/>
                <a:gd name="T3" fmla="*/ 11623 h 32612"/>
                <a:gd name="T4" fmla="*/ 0 w 28223"/>
                <a:gd name="T5" fmla="*/ 32612 h 3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23" h="32612">
                  <a:moveTo>
                    <a:pt x="28223" y="0"/>
                  </a:moveTo>
                  <a:cubicBezTo>
                    <a:pt x="22624" y="2945"/>
                    <a:pt x="17404" y="6777"/>
                    <a:pt x="12805" y="11623"/>
                  </a:cubicBezTo>
                  <a:cubicBezTo>
                    <a:pt x="7179" y="17543"/>
                    <a:pt x="2827" y="24650"/>
                    <a:pt x="0" y="3261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C537B99-3083-4452-B38C-45CF86D6A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392" y="3082917"/>
              <a:ext cx="2768600" cy="493713"/>
            </a:xfrm>
            <a:custGeom>
              <a:avLst/>
              <a:gdLst>
                <a:gd name="T0" fmla="*/ 0 w 15418"/>
                <a:gd name="T1" fmla="*/ 0 h 2747"/>
                <a:gd name="T2" fmla="*/ 13942 w 15418"/>
                <a:gd name="T3" fmla="*/ 1836 h 2747"/>
                <a:gd name="T4" fmla="*/ 15418 w 15418"/>
                <a:gd name="T5" fmla="*/ 1513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18" h="2747">
                  <a:moveTo>
                    <a:pt x="0" y="0"/>
                  </a:moveTo>
                  <a:cubicBezTo>
                    <a:pt x="4190" y="2003"/>
                    <a:pt x="9027" y="2747"/>
                    <a:pt x="13942" y="1836"/>
                  </a:cubicBezTo>
                  <a:cubicBezTo>
                    <a:pt x="14437" y="1745"/>
                    <a:pt x="14929" y="1637"/>
                    <a:pt x="15418" y="151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DA7D83F-3F9B-41F7-85B4-DD9CA614B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100" y="2176195"/>
              <a:ext cx="5770563" cy="2806966"/>
            </a:xfrm>
            <a:custGeom>
              <a:avLst/>
              <a:gdLst>
                <a:gd name="T0" fmla="*/ 32132 w 32132"/>
                <a:gd name="T1" fmla="*/ 15735 h 15735"/>
                <a:gd name="T2" fmla="*/ 16714 w 32132"/>
                <a:gd name="T3" fmla="*/ 5143 h 15735"/>
                <a:gd name="T4" fmla="*/ 0 w 32132"/>
                <a:gd name="T5" fmla="*/ 0 h 15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32" h="15735">
                  <a:moveTo>
                    <a:pt x="32132" y="15735"/>
                  </a:moveTo>
                  <a:cubicBezTo>
                    <a:pt x="27699" y="11519"/>
                    <a:pt x="22536" y="7920"/>
                    <a:pt x="16714" y="5143"/>
                  </a:cubicBezTo>
                  <a:cubicBezTo>
                    <a:pt x="11476" y="2639"/>
                    <a:pt x="5850" y="887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205605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195567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esityksen </a:t>
            </a:r>
            <a:br>
              <a:rPr lang="fi-FI" dirty="0"/>
            </a:br>
            <a:r>
              <a:rPr lang="fi-FI" dirty="0"/>
              <a:t>jäsentämiseen pitkällä tekstillä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5A33775A-8692-4630-B0A7-351A1503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DBD8842B-CE46-458C-9327-5C7AC421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5548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936000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Väliotsikkosivu, yksi sana tai 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31224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paikka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213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8DB9BFF2-C31A-4614-8C44-870E61EDC7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0557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rakennus, mies, katettu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29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80371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3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tuulimylly, ulko, näkymä, aut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C376E3-2ABB-974B-9114-E2184E099A4F}"/>
              </a:ext>
            </a:extLst>
          </p:cNvPr>
          <p:cNvSpPr txBox="1"/>
          <p:nvPr userDrawn="1"/>
        </p:nvSpPr>
        <p:spPr>
          <a:xfrm>
            <a:off x="5405163" y="476672"/>
            <a:ext cx="453650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FI" dirty="0">
                <a:solidFill>
                  <a:schemeClr val="bg1"/>
                </a:solidFill>
              </a:rPr>
              <a:t>Tämä kuva pois, tilalle kuvalaatikko</a:t>
            </a:r>
          </a:p>
        </p:txBody>
      </p:sp>
    </p:spTree>
    <p:extLst>
      <p:ext uri="{BB962C8B-B14F-4D97-AF65-F5344CB8AC3E}">
        <p14:creationId xmlns:p14="http://schemas.microsoft.com/office/powerpoint/2010/main" val="24430402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pöytä, istuminen, kirjoituspöytä, tietokone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22000" cy="6858000"/>
          </a:xfrm>
          <a:prstGeom prst="rect">
            <a:avLst/>
          </a:prstGeom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90370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>
            <a:extLst>
              <a:ext uri="{FF2B5EF4-FFF2-40B4-BE49-F238E27FC236}">
                <a16:creationId xmlns:a16="http://schemas.microsoft.com/office/drawing/2014/main" id="{A9699318-17A8-4406-8545-15EC6D0D7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Kuvan paikkamerkki 19">
            <a:extLst>
              <a:ext uri="{FF2B5EF4-FFF2-40B4-BE49-F238E27FC236}">
                <a16:creationId xmlns:a16="http://schemas.microsoft.com/office/drawing/2014/main" id="{C20D1C9F-02E1-4C00-846A-9CC67CA2ED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47418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paikka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sp>
        <p:nvSpPr>
          <p:cNvPr id="17" name="Kuvan paikkamerkki 19">
            <a:extLst>
              <a:ext uri="{FF2B5EF4-FFF2-40B4-BE49-F238E27FC236}">
                <a16:creationId xmlns:a16="http://schemas.microsoft.com/office/drawing/2014/main" id="{79A4B3D4-F743-4ABE-BF43-A842D73C48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79067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piiri, hiihtäminen, kell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30" y="0"/>
            <a:ext cx="4108704" cy="6858000"/>
          </a:xfrm>
          <a:prstGeom prst="rect">
            <a:avLst/>
          </a:prstGeom>
        </p:spPr>
      </p:pic>
      <p:sp>
        <p:nvSpPr>
          <p:cNvPr id="24" name="Freeform 10">
            <a:extLst>
              <a:ext uri="{FF2B5EF4-FFF2-40B4-BE49-F238E27FC236}">
                <a16:creationId xmlns:a16="http://schemas.microsoft.com/office/drawing/2014/main" id="{E5B9F0F0-2539-458B-AAF7-535BE5D78F43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92627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743A037A-3296-40C2-9074-84427B0EB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6756211" cy="6858000"/>
            <a:chOff x="2724150" y="6350"/>
            <a:chExt cx="6743700" cy="684530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9334710-4573-413A-9371-58D53E96403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6350"/>
              <a:ext cx="6743700" cy="6845300"/>
            </a:xfrm>
            <a:custGeom>
              <a:avLst/>
              <a:gdLst>
                <a:gd name="T0" fmla="*/ 37531 w 37531"/>
                <a:gd name="T1" fmla="*/ 38100 h 38100"/>
                <a:gd name="T2" fmla="*/ 35005 w 37531"/>
                <a:gd name="T3" fmla="*/ 29739 h 38100"/>
                <a:gd name="T4" fmla="*/ 37500 w 37531"/>
                <a:gd name="T5" fmla="*/ 0 h 38100"/>
                <a:gd name="T6" fmla="*/ 0 w 37531"/>
                <a:gd name="T7" fmla="*/ 0 h 38100"/>
                <a:gd name="T8" fmla="*/ 0 w 37531"/>
                <a:gd name="T9" fmla="*/ 38100 h 38100"/>
                <a:gd name="T10" fmla="*/ 37531 w 37531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31" h="38100">
                  <a:moveTo>
                    <a:pt x="37531" y="38100"/>
                  </a:moveTo>
                  <a:cubicBezTo>
                    <a:pt x="36473" y="35432"/>
                    <a:pt x="35622" y="32640"/>
                    <a:pt x="35005" y="29739"/>
                  </a:cubicBezTo>
                  <a:cubicBezTo>
                    <a:pt x="32947" y="20093"/>
                    <a:pt x="33623" y="9779"/>
                    <a:pt x="37500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37531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025CC1E-66FA-4412-98F7-D19894F2D9B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4011613"/>
              <a:ext cx="6443663" cy="2840038"/>
            </a:xfrm>
            <a:custGeom>
              <a:avLst/>
              <a:gdLst>
                <a:gd name="T0" fmla="*/ 35867 w 35867"/>
                <a:gd name="T1" fmla="*/ 15808 h 15808"/>
                <a:gd name="T2" fmla="*/ 0 w 35867"/>
                <a:gd name="T3" fmla="*/ 0 h 15808"/>
                <a:gd name="T4" fmla="*/ 0 w 35867"/>
                <a:gd name="T5" fmla="*/ 15808 h 15808"/>
                <a:gd name="T6" fmla="*/ 35867 w 35867"/>
                <a:gd name="T7" fmla="*/ 15808 h 15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67" h="15808">
                  <a:moveTo>
                    <a:pt x="35867" y="15808"/>
                  </a:moveTo>
                  <a:cubicBezTo>
                    <a:pt x="24829" y="8026"/>
                    <a:pt x="12618" y="2772"/>
                    <a:pt x="0" y="0"/>
                  </a:cubicBezTo>
                  <a:lnTo>
                    <a:pt x="0" y="15808"/>
                  </a:lnTo>
                  <a:lnTo>
                    <a:pt x="35867" y="1580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4916190" cy="180803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Asianostosivu </a:t>
            </a:r>
            <a:br>
              <a:rPr lang="fi-FI" dirty="0"/>
            </a:br>
            <a:r>
              <a:rPr lang="fi-FI" dirty="0"/>
              <a:t>esityksen jäsentämiseen, 3 rivin otsikko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3880" y="1514325"/>
            <a:ext cx="4658744" cy="4248000"/>
          </a:xfrm>
        </p:spPr>
        <p:txBody>
          <a:bodyPr/>
          <a:lstStyle>
            <a:lvl1pPr marL="269875" indent="-269875">
              <a:lnSpc>
                <a:spcPct val="95000"/>
              </a:lnSpc>
              <a:defRPr sz="22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38A531D9-3794-4382-A4CC-D062827D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E9C40528-505B-4E57-81CB-FA8E7278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617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yksipalstainen. </a:t>
            </a:r>
            <a:br>
              <a:rPr lang="fi-FI" dirty="0"/>
            </a:br>
            <a:r>
              <a:rPr lang="fi-FI" dirty="0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7F5A965-5012-417E-A4D7-9CB8DE3A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9E0DD3D-67FB-4C7B-917A-622EAB8F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1746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483">
          <p15:clr>
            <a:srgbClr val="FBAE40"/>
          </p15:clr>
        </p15:guide>
        <p15:guide id="4" pos="7151">
          <p15:clr>
            <a:srgbClr val="FBAE40"/>
          </p15:clr>
        </p15:guide>
        <p15:guide id="5" orient="horz" pos="164">
          <p15:clr>
            <a:srgbClr val="FBAE40"/>
          </p15:clr>
        </p15:guide>
        <p15:guide id="6" orient="horz" pos="3793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BF83FD59-B2EE-42A4-AC03-53869A1132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0"/>
            <a:ext cx="12193200" cy="6858000"/>
            <a:chOff x="166688" y="158750"/>
            <a:chExt cx="12163425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2F1267F-7172-44B3-9A7E-906E5E4A0F8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1652588"/>
              <a:ext cx="4445000" cy="5351463"/>
            </a:xfrm>
            <a:custGeom>
              <a:avLst/>
              <a:gdLst>
                <a:gd name="T0" fmla="*/ 24755 w 24755"/>
                <a:gd name="T1" fmla="*/ 0 h 29783"/>
                <a:gd name="T2" fmla="*/ 12889 w 24755"/>
                <a:gd name="T3" fmla="*/ 9835 h 29783"/>
                <a:gd name="T4" fmla="*/ 0 w 24755"/>
                <a:gd name="T5" fmla="*/ 29783 h 29783"/>
                <a:gd name="T6" fmla="*/ 24755 w 24755"/>
                <a:gd name="T7" fmla="*/ 29783 h 29783"/>
                <a:gd name="T8" fmla="*/ 24755 w 24755"/>
                <a:gd name="T9" fmla="*/ 0 h 29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55" h="29783">
                  <a:moveTo>
                    <a:pt x="24755" y="0"/>
                  </a:moveTo>
                  <a:cubicBezTo>
                    <a:pt x="20509" y="2731"/>
                    <a:pt x="16519" y="6009"/>
                    <a:pt x="12889" y="9835"/>
                  </a:cubicBezTo>
                  <a:cubicBezTo>
                    <a:pt x="7462" y="15544"/>
                    <a:pt x="3054" y="22280"/>
                    <a:pt x="0" y="29783"/>
                  </a:cubicBezTo>
                  <a:lnTo>
                    <a:pt x="24755" y="29783"/>
                  </a:lnTo>
                  <a:lnTo>
                    <a:pt x="24755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FDD5063-1FA4-49AC-88A8-BBD3F632236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2028825"/>
              <a:ext cx="12163425" cy="4975225"/>
            </a:xfrm>
            <a:custGeom>
              <a:avLst/>
              <a:gdLst>
                <a:gd name="T0" fmla="*/ 67733 w 67733"/>
                <a:gd name="T1" fmla="*/ 15074 h 27696"/>
                <a:gd name="T2" fmla="*/ 55867 w 67733"/>
                <a:gd name="T3" fmla="*/ 7748 h 27696"/>
                <a:gd name="T4" fmla="*/ 16534 w 67733"/>
                <a:gd name="T5" fmla="*/ 2570 h 27696"/>
                <a:gd name="T6" fmla="*/ 0 w 67733"/>
                <a:gd name="T7" fmla="*/ 8021 h 27696"/>
                <a:gd name="T8" fmla="*/ 0 w 67733"/>
                <a:gd name="T9" fmla="*/ 27696 h 27696"/>
                <a:gd name="T10" fmla="*/ 67733 w 67733"/>
                <a:gd name="T11" fmla="*/ 27696 h 27696"/>
                <a:gd name="T12" fmla="*/ 67733 w 67733"/>
                <a:gd name="T13" fmla="*/ 15074 h 27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7696">
                  <a:moveTo>
                    <a:pt x="67733" y="15074"/>
                  </a:moveTo>
                  <a:cubicBezTo>
                    <a:pt x="64127" y="12264"/>
                    <a:pt x="60164" y="9798"/>
                    <a:pt x="55867" y="7748"/>
                  </a:cubicBezTo>
                  <a:cubicBezTo>
                    <a:pt x="44048" y="2099"/>
                    <a:pt x="30400" y="0"/>
                    <a:pt x="16534" y="2570"/>
                  </a:cubicBezTo>
                  <a:cubicBezTo>
                    <a:pt x="10848" y="3619"/>
                    <a:pt x="5281" y="5438"/>
                    <a:pt x="0" y="8021"/>
                  </a:cubicBezTo>
                  <a:lnTo>
                    <a:pt x="0" y="27696"/>
                  </a:lnTo>
                  <a:lnTo>
                    <a:pt x="67733" y="27696"/>
                  </a:lnTo>
                  <a:lnTo>
                    <a:pt x="67733" y="1507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D958EC3-4B66-4A2A-814C-45DFD9E57F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748588" y="158750"/>
              <a:ext cx="3668713" cy="3260725"/>
            </a:xfrm>
            <a:custGeom>
              <a:avLst/>
              <a:gdLst>
                <a:gd name="T0" fmla="*/ 0 w 20424"/>
                <a:gd name="T1" fmla="*/ 0 h 18152"/>
                <a:gd name="T2" fmla="*/ 2651 w 20424"/>
                <a:gd name="T3" fmla="*/ 7721 h 18152"/>
                <a:gd name="T4" fmla="*/ 13643 w 20424"/>
                <a:gd name="T5" fmla="*/ 18152 h 18152"/>
                <a:gd name="T6" fmla="*/ 20167 w 20424"/>
                <a:gd name="T7" fmla="*/ 4475 h 18152"/>
                <a:gd name="T8" fmla="*/ 20347 w 20424"/>
                <a:gd name="T9" fmla="*/ 0 h 18152"/>
                <a:gd name="T10" fmla="*/ 0 w 20424"/>
                <a:gd name="T11" fmla="*/ 0 h 18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24" h="18152">
                  <a:moveTo>
                    <a:pt x="0" y="0"/>
                  </a:moveTo>
                  <a:cubicBezTo>
                    <a:pt x="433" y="2635"/>
                    <a:pt x="1305" y="5243"/>
                    <a:pt x="2651" y="7721"/>
                  </a:cubicBezTo>
                  <a:cubicBezTo>
                    <a:pt x="5035" y="12120"/>
                    <a:pt x="8781" y="15833"/>
                    <a:pt x="13643" y="18152"/>
                  </a:cubicBezTo>
                  <a:cubicBezTo>
                    <a:pt x="17090" y="14526"/>
                    <a:pt x="19464" y="9815"/>
                    <a:pt x="20167" y="4475"/>
                  </a:cubicBezTo>
                  <a:cubicBezTo>
                    <a:pt x="20362" y="2999"/>
                    <a:pt x="20424" y="1501"/>
                    <a:pt x="203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E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647EA55-DBDB-4E2D-AD6D-F126CFACA5F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3419475"/>
              <a:ext cx="4445000" cy="3584575"/>
            </a:xfrm>
            <a:custGeom>
              <a:avLst/>
              <a:gdLst>
                <a:gd name="T0" fmla="*/ 24755 w 24755"/>
                <a:gd name="T1" fmla="*/ 7326 h 19948"/>
                <a:gd name="T2" fmla="*/ 12889 w 24755"/>
                <a:gd name="T3" fmla="*/ 0 h 19948"/>
                <a:gd name="T4" fmla="*/ 12889 w 24755"/>
                <a:gd name="T5" fmla="*/ 0 h 19948"/>
                <a:gd name="T6" fmla="*/ 12889 w 24755"/>
                <a:gd name="T7" fmla="*/ 0 h 19948"/>
                <a:gd name="T8" fmla="*/ 0 w 24755"/>
                <a:gd name="T9" fmla="*/ 19948 h 19948"/>
                <a:gd name="T10" fmla="*/ 24755 w 24755"/>
                <a:gd name="T11" fmla="*/ 19948 h 19948"/>
                <a:gd name="T12" fmla="*/ 24755 w 24755"/>
                <a:gd name="T13" fmla="*/ 7326 h 19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55" h="19948">
                  <a:moveTo>
                    <a:pt x="24755" y="7326"/>
                  </a:moveTo>
                  <a:cubicBezTo>
                    <a:pt x="21149" y="4516"/>
                    <a:pt x="17186" y="205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7462" y="5709"/>
                    <a:pt x="3054" y="12445"/>
                    <a:pt x="0" y="19948"/>
                  </a:cubicBezTo>
                  <a:lnTo>
                    <a:pt x="24755" y="19948"/>
                  </a:lnTo>
                  <a:lnTo>
                    <a:pt x="24755" y="7326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4AB4DAC-943D-40D7-9EED-76F69D6845E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199688" y="1652588"/>
              <a:ext cx="2130425" cy="2232025"/>
            </a:xfrm>
            <a:custGeom>
              <a:avLst/>
              <a:gdLst>
                <a:gd name="T0" fmla="*/ 11866 w 11866"/>
                <a:gd name="T1" fmla="*/ 0 h 12419"/>
                <a:gd name="T2" fmla="*/ 0 w 11866"/>
                <a:gd name="T3" fmla="*/ 9835 h 12419"/>
                <a:gd name="T4" fmla="*/ 0 w 11866"/>
                <a:gd name="T5" fmla="*/ 9835 h 12419"/>
                <a:gd name="T6" fmla="*/ 0 w 11866"/>
                <a:gd name="T7" fmla="*/ 9835 h 12419"/>
                <a:gd name="T8" fmla="*/ 11866 w 11866"/>
                <a:gd name="T9" fmla="*/ 12190 h 12419"/>
                <a:gd name="T10" fmla="*/ 11866 w 11866"/>
                <a:gd name="T11" fmla="*/ 0 h 12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6" h="12419">
                  <a:moveTo>
                    <a:pt x="11866" y="0"/>
                  </a:moveTo>
                  <a:cubicBezTo>
                    <a:pt x="7620" y="2731"/>
                    <a:pt x="3630" y="6009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3613" y="11562"/>
                    <a:pt x="7674" y="12419"/>
                    <a:pt x="11866" y="12190"/>
                  </a:cubicBezTo>
                  <a:lnTo>
                    <a:pt x="11866" y="0"/>
                  </a:ln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91207B8-FCA3-4AF6-8D9D-ED83A74F3C4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36901" y="2028825"/>
              <a:ext cx="7062788" cy="2867025"/>
            </a:xfrm>
            <a:custGeom>
              <a:avLst/>
              <a:gdLst>
                <a:gd name="T0" fmla="*/ 0 w 39333"/>
                <a:gd name="T1" fmla="*/ 2570 h 15960"/>
                <a:gd name="T2" fmla="*/ 0 w 39333"/>
                <a:gd name="T3" fmla="*/ 2570 h 15960"/>
                <a:gd name="T4" fmla="*/ 10992 w 39333"/>
                <a:gd name="T5" fmla="*/ 13001 h 15960"/>
                <a:gd name="T6" fmla="*/ 26016 w 39333"/>
                <a:gd name="T7" fmla="*/ 14979 h 15960"/>
                <a:gd name="T8" fmla="*/ 39333 w 39333"/>
                <a:gd name="T9" fmla="*/ 7748 h 15960"/>
                <a:gd name="T10" fmla="*/ 39333 w 39333"/>
                <a:gd name="T11" fmla="*/ 7748 h 15960"/>
                <a:gd name="T12" fmla="*/ 39333 w 39333"/>
                <a:gd name="T13" fmla="*/ 7748 h 15960"/>
                <a:gd name="T14" fmla="*/ 0 w 39333"/>
                <a:gd name="T15" fmla="*/ 2570 h 15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33" h="15960">
                  <a:moveTo>
                    <a:pt x="0" y="2570"/>
                  </a:moveTo>
                  <a:cubicBezTo>
                    <a:pt x="0" y="2570"/>
                    <a:pt x="0" y="2570"/>
                    <a:pt x="0" y="2570"/>
                  </a:cubicBezTo>
                  <a:cubicBezTo>
                    <a:pt x="2384" y="6969"/>
                    <a:pt x="6130" y="10682"/>
                    <a:pt x="10992" y="13001"/>
                  </a:cubicBezTo>
                  <a:cubicBezTo>
                    <a:pt x="15506" y="15159"/>
                    <a:pt x="20720" y="15960"/>
                    <a:pt x="26016" y="14979"/>
                  </a:cubicBezTo>
                  <a:cubicBezTo>
                    <a:pt x="30936" y="14071"/>
                    <a:pt x="35625" y="11655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27514" y="2099"/>
                    <a:pt x="13866" y="0"/>
                    <a:pt x="0" y="2570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059289" y="2996952"/>
            <a:ext cx="4455881" cy="1572384"/>
          </a:xfrm>
        </p:spPr>
        <p:txBody>
          <a:bodyPr anchor="b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tähän kiitosteksti tai </a:t>
            </a:r>
            <a:r>
              <a:rPr lang="fi-FI" dirty="0" err="1"/>
              <a:t>lopetuskehoitus</a:t>
            </a:r>
            <a:endParaRPr lang="fi-FI" dirty="0"/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290" y="4822552"/>
            <a:ext cx="2236510" cy="74914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etunimi.sukunimi@vm.fi </a:t>
            </a:r>
            <a:r>
              <a:rPr lang="es-ES" dirty="0" err="1"/>
              <a:t>Loremipsum</a:t>
            </a:r>
            <a:r>
              <a:rPr lang="es-ES" dirty="0"/>
              <a:t> dolores </a:t>
            </a:r>
            <a:r>
              <a:rPr lang="es-ES" dirty="0" err="1"/>
              <a:t>sitamet</a:t>
            </a:r>
            <a:r>
              <a:rPr lang="es-ES" dirty="0"/>
              <a:t> vm.fi</a:t>
            </a:r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E19D34C-D51B-407C-A1A6-BB6CEEC5D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927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tumma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9B432168-221C-4229-ABD4-620A83233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99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5AB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ADD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vaalea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3606673C-8E2D-462A-8FED-E7C3DAE7F6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85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 descr="Kuva, joka sisältää kohteen henkilö, sisä, mies, pöytä">
            <a:extLst>
              <a:ext uri="{FF2B5EF4-FFF2-40B4-BE49-F238E27FC236}">
                <a16:creationId xmlns:a16="http://schemas.microsoft.com/office/drawing/2014/main" id="{7FFB4FBC-1765-4F80-9F01-A708CFC6118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581" y="973267"/>
            <a:ext cx="5105619" cy="588241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98655196-BAC0-4CEB-933E-8A4B9D2B7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0297B7B-BF36-40DB-8B62-082661B4E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86AD81-1917-4EF2-BB83-EB1A3A10D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F90214-63B6-4096-8845-0104201FD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1966913"/>
              <a:ext cx="9393238" cy="5037138"/>
            </a:xfrm>
            <a:custGeom>
              <a:avLst/>
              <a:gdLst>
                <a:gd name="T0" fmla="*/ 52312 w 52312"/>
                <a:gd name="T1" fmla="*/ 7076 h 28039"/>
                <a:gd name="T2" fmla="*/ 16393 w 52312"/>
                <a:gd name="T3" fmla="*/ 2347 h 28039"/>
                <a:gd name="T4" fmla="*/ 0 w 52312"/>
                <a:gd name="T5" fmla="*/ 7978 h 28039"/>
                <a:gd name="T6" fmla="*/ 0 w 52312"/>
                <a:gd name="T7" fmla="*/ 28039 h 28039"/>
                <a:gd name="T8" fmla="*/ 39502 w 52312"/>
                <a:gd name="T9" fmla="*/ 28039 h 28039"/>
                <a:gd name="T10" fmla="*/ 52312 w 52312"/>
                <a:gd name="T11" fmla="*/ 7076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12" h="28039">
                  <a:moveTo>
                    <a:pt x="52312" y="7076"/>
                  </a:move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39502" y="28039"/>
                  </a:lnTo>
                  <a:cubicBezTo>
                    <a:pt x="42283" y="20079"/>
                    <a:pt x="46702" y="12977"/>
                    <a:pt x="52312" y="7076"/>
                  </a:cubicBez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4543203-7BF6-4F24-99A4-FC9AE2D69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5617BC5-F913-49ED-AFBD-024D12849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44593400-35D8-4F3C-AF85-15B2984DE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52933" y="-4764"/>
            <a:ext cx="9241593" cy="6858000"/>
            <a:chOff x="2938463" y="7938"/>
            <a:chExt cx="9220200" cy="68421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0D9381-F0D4-40B4-9904-9A7798686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8475" y="7938"/>
              <a:ext cx="1116013" cy="3076575"/>
            </a:xfrm>
            <a:custGeom>
              <a:avLst/>
              <a:gdLst>
                <a:gd name="T0" fmla="*/ 0 w 6206"/>
                <a:gd name="T1" fmla="*/ 17137 h 17137"/>
                <a:gd name="T2" fmla="*/ 5958 w 6206"/>
                <a:gd name="T3" fmla="*/ 4647 h 17137"/>
                <a:gd name="T4" fmla="*/ 6087 w 6206"/>
                <a:gd name="T5" fmla="*/ 0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6" h="17137">
                  <a:moveTo>
                    <a:pt x="0" y="17137"/>
                  </a:moveTo>
                  <a:cubicBezTo>
                    <a:pt x="3148" y="13825"/>
                    <a:pt x="5316" y="9524"/>
                    <a:pt x="5958" y="4647"/>
                  </a:cubicBezTo>
                  <a:cubicBezTo>
                    <a:pt x="6161" y="3115"/>
                    <a:pt x="6206" y="1557"/>
                    <a:pt x="6087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990616-E55A-4020-B8F8-78355F911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8463" y="2235200"/>
              <a:ext cx="6450013" cy="2197100"/>
            </a:xfrm>
            <a:custGeom>
              <a:avLst/>
              <a:gdLst>
                <a:gd name="T0" fmla="*/ 0 w 35919"/>
                <a:gd name="T1" fmla="*/ 0 h 12228"/>
                <a:gd name="T2" fmla="*/ 0 w 35919"/>
                <a:gd name="T3" fmla="*/ 0 h 12228"/>
                <a:gd name="T4" fmla="*/ 10038 w 35919"/>
                <a:gd name="T5" fmla="*/ 9526 h 12228"/>
                <a:gd name="T6" fmla="*/ 23758 w 35919"/>
                <a:gd name="T7" fmla="*/ 11332 h 12228"/>
                <a:gd name="T8" fmla="*/ 35919 w 35919"/>
                <a:gd name="T9" fmla="*/ 4729 h 1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9" h="122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7" y="4017"/>
                    <a:pt x="5598" y="7408"/>
                    <a:pt x="10038" y="9526"/>
                  </a:cubicBezTo>
                  <a:cubicBezTo>
                    <a:pt x="14161" y="11496"/>
                    <a:pt x="18921" y="12228"/>
                    <a:pt x="23758" y="11332"/>
                  </a:cubicBezTo>
                  <a:cubicBezTo>
                    <a:pt x="28251" y="10503"/>
                    <a:pt x="32533" y="8297"/>
                    <a:pt x="35919" y="4729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5324B2E-648B-4B14-B99E-EE80DB545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9775" y="992188"/>
              <a:ext cx="5068888" cy="5857875"/>
            </a:xfrm>
            <a:custGeom>
              <a:avLst/>
              <a:gdLst>
                <a:gd name="T0" fmla="*/ 28223 w 28223"/>
                <a:gd name="T1" fmla="*/ 0 h 32612"/>
                <a:gd name="T2" fmla="*/ 12805 w 28223"/>
                <a:gd name="T3" fmla="*/ 11623 h 32612"/>
                <a:gd name="T4" fmla="*/ 0 w 28223"/>
                <a:gd name="T5" fmla="*/ 32612 h 3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23" h="32612">
                  <a:moveTo>
                    <a:pt x="28223" y="0"/>
                  </a:moveTo>
                  <a:cubicBezTo>
                    <a:pt x="22624" y="2945"/>
                    <a:pt x="17404" y="6777"/>
                    <a:pt x="12805" y="11623"/>
                  </a:cubicBezTo>
                  <a:cubicBezTo>
                    <a:pt x="7179" y="17543"/>
                    <a:pt x="2827" y="24650"/>
                    <a:pt x="0" y="3261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C537B99-3083-4452-B38C-45CF86D6A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392" y="3082917"/>
              <a:ext cx="2768600" cy="493713"/>
            </a:xfrm>
            <a:custGeom>
              <a:avLst/>
              <a:gdLst>
                <a:gd name="T0" fmla="*/ 0 w 15418"/>
                <a:gd name="T1" fmla="*/ 0 h 2747"/>
                <a:gd name="T2" fmla="*/ 13942 w 15418"/>
                <a:gd name="T3" fmla="*/ 1836 h 2747"/>
                <a:gd name="T4" fmla="*/ 15418 w 15418"/>
                <a:gd name="T5" fmla="*/ 1513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18" h="2747">
                  <a:moveTo>
                    <a:pt x="0" y="0"/>
                  </a:moveTo>
                  <a:cubicBezTo>
                    <a:pt x="4190" y="2003"/>
                    <a:pt x="9027" y="2747"/>
                    <a:pt x="13942" y="1836"/>
                  </a:cubicBezTo>
                  <a:cubicBezTo>
                    <a:pt x="14437" y="1745"/>
                    <a:pt x="14929" y="1637"/>
                    <a:pt x="15418" y="151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DA7D83F-3F9B-41F7-85B4-DD9CA614B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100" y="2176195"/>
              <a:ext cx="5770563" cy="2806966"/>
            </a:xfrm>
            <a:custGeom>
              <a:avLst/>
              <a:gdLst>
                <a:gd name="T0" fmla="*/ 32132 w 32132"/>
                <a:gd name="T1" fmla="*/ 15735 h 15735"/>
                <a:gd name="T2" fmla="*/ 16714 w 32132"/>
                <a:gd name="T3" fmla="*/ 5143 h 15735"/>
                <a:gd name="T4" fmla="*/ 0 w 32132"/>
                <a:gd name="T5" fmla="*/ 0 h 15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32" h="15735">
                  <a:moveTo>
                    <a:pt x="32132" y="15735"/>
                  </a:moveTo>
                  <a:cubicBezTo>
                    <a:pt x="27699" y="11519"/>
                    <a:pt x="22536" y="7920"/>
                    <a:pt x="16714" y="5143"/>
                  </a:cubicBezTo>
                  <a:cubicBezTo>
                    <a:pt x="11476" y="2639"/>
                    <a:pt x="5850" y="887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353843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 descr="Nuori tyttö käyttää tietokonetta">
            <a:extLst>
              <a:ext uri="{FF2B5EF4-FFF2-40B4-BE49-F238E27FC236}">
                <a16:creationId xmlns:a16="http://schemas.microsoft.com/office/drawing/2014/main" id="{E658BAF6-19C4-470B-B394-894A756A0CD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1867" y="973267"/>
            <a:ext cx="5101333" cy="588241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98655196-BAC0-4CEB-933E-8A4B9D2B7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0297B7B-BF36-40DB-8B62-082661B4E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86AD81-1917-4EF2-BB83-EB1A3A10D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F90214-63B6-4096-8845-0104201FD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1966913"/>
              <a:ext cx="9393238" cy="5037138"/>
            </a:xfrm>
            <a:custGeom>
              <a:avLst/>
              <a:gdLst>
                <a:gd name="T0" fmla="*/ 52312 w 52312"/>
                <a:gd name="T1" fmla="*/ 7076 h 28039"/>
                <a:gd name="T2" fmla="*/ 16393 w 52312"/>
                <a:gd name="T3" fmla="*/ 2347 h 28039"/>
                <a:gd name="T4" fmla="*/ 0 w 52312"/>
                <a:gd name="T5" fmla="*/ 7978 h 28039"/>
                <a:gd name="T6" fmla="*/ 0 w 52312"/>
                <a:gd name="T7" fmla="*/ 28039 h 28039"/>
                <a:gd name="T8" fmla="*/ 39502 w 52312"/>
                <a:gd name="T9" fmla="*/ 28039 h 28039"/>
                <a:gd name="T10" fmla="*/ 52312 w 52312"/>
                <a:gd name="T11" fmla="*/ 7076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12" h="28039">
                  <a:moveTo>
                    <a:pt x="52312" y="7076"/>
                  </a:move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39502" y="28039"/>
                  </a:lnTo>
                  <a:cubicBezTo>
                    <a:pt x="42283" y="20079"/>
                    <a:pt x="46702" y="12977"/>
                    <a:pt x="52312" y="7076"/>
                  </a:cubicBez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4543203-7BF6-4F24-99A4-FC9AE2D69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5617BC5-F913-49ED-AFBD-024D12849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44593400-35D8-4F3C-AF85-15B2984DE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52933" y="-4764"/>
            <a:ext cx="9241593" cy="6858000"/>
            <a:chOff x="2938463" y="7938"/>
            <a:chExt cx="9220200" cy="68421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0D9381-F0D4-40B4-9904-9A7798686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8475" y="7938"/>
              <a:ext cx="1116013" cy="3076575"/>
            </a:xfrm>
            <a:custGeom>
              <a:avLst/>
              <a:gdLst>
                <a:gd name="T0" fmla="*/ 0 w 6206"/>
                <a:gd name="T1" fmla="*/ 17137 h 17137"/>
                <a:gd name="T2" fmla="*/ 5958 w 6206"/>
                <a:gd name="T3" fmla="*/ 4647 h 17137"/>
                <a:gd name="T4" fmla="*/ 6087 w 6206"/>
                <a:gd name="T5" fmla="*/ 0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6" h="17137">
                  <a:moveTo>
                    <a:pt x="0" y="17137"/>
                  </a:moveTo>
                  <a:cubicBezTo>
                    <a:pt x="3148" y="13825"/>
                    <a:pt x="5316" y="9524"/>
                    <a:pt x="5958" y="4647"/>
                  </a:cubicBezTo>
                  <a:cubicBezTo>
                    <a:pt x="6161" y="3115"/>
                    <a:pt x="6206" y="1557"/>
                    <a:pt x="6087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990616-E55A-4020-B8F8-78355F911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8463" y="2235200"/>
              <a:ext cx="6450013" cy="2197100"/>
            </a:xfrm>
            <a:custGeom>
              <a:avLst/>
              <a:gdLst>
                <a:gd name="T0" fmla="*/ 0 w 35919"/>
                <a:gd name="T1" fmla="*/ 0 h 12228"/>
                <a:gd name="T2" fmla="*/ 0 w 35919"/>
                <a:gd name="T3" fmla="*/ 0 h 12228"/>
                <a:gd name="T4" fmla="*/ 10038 w 35919"/>
                <a:gd name="T5" fmla="*/ 9526 h 12228"/>
                <a:gd name="T6" fmla="*/ 23758 w 35919"/>
                <a:gd name="T7" fmla="*/ 11332 h 12228"/>
                <a:gd name="T8" fmla="*/ 35919 w 35919"/>
                <a:gd name="T9" fmla="*/ 4729 h 1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9" h="122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7" y="4017"/>
                    <a:pt x="5598" y="7408"/>
                    <a:pt x="10038" y="9526"/>
                  </a:cubicBezTo>
                  <a:cubicBezTo>
                    <a:pt x="14161" y="11496"/>
                    <a:pt x="18921" y="12228"/>
                    <a:pt x="23758" y="11332"/>
                  </a:cubicBezTo>
                  <a:cubicBezTo>
                    <a:pt x="28251" y="10503"/>
                    <a:pt x="32533" y="8297"/>
                    <a:pt x="35919" y="4729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5324B2E-648B-4B14-B99E-EE80DB545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9775" y="992188"/>
              <a:ext cx="5068888" cy="5857875"/>
            </a:xfrm>
            <a:custGeom>
              <a:avLst/>
              <a:gdLst>
                <a:gd name="T0" fmla="*/ 28223 w 28223"/>
                <a:gd name="T1" fmla="*/ 0 h 32612"/>
                <a:gd name="T2" fmla="*/ 12805 w 28223"/>
                <a:gd name="T3" fmla="*/ 11623 h 32612"/>
                <a:gd name="T4" fmla="*/ 0 w 28223"/>
                <a:gd name="T5" fmla="*/ 32612 h 3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23" h="32612">
                  <a:moveTo>
                    <a:pt x="28223" y="0"/>
                  </a:moveTo>
                  <a:cubicBezTo>
                    <a:pt x="22624" y="2945"/>
                    <a:pt x="17404" y="6777"/>
                    <a:pt x="12805" y="11623"/>
                  </a:cubicBezTo>
                  <a:cubicBezTo>
                    <a:pt x="7179" y="17543"/>
                    <a:pt x="2827" y="24650"/>
                    <a:pt x="0" y="3261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C537B99-3083-4452-B38C-45CF86D6A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392" y="3082917"/>
              <a:ext cx="2768600" cy="493713"/>
            </a:xfrm>
            <a:custGeom>
              <a:avLst/>
              <a:gdLst>
                <a:gd name="T0" fmla="*/ 0 w 15418"/>
                <a:gd name="T1" fmla="*/ 0 h 2747"/>
                <a:gd name="T2" fmla="*/ 13942 w 15418"/>
                <a:gd name="T3" fmla="*/ 1836 h 2747"/>
                <a:gd name="T4" fmla="*/ 15418 w 15418"/>
                <a:gd name="T5" fmla="*/ 1513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18" h="2747">
                  <a:moveTo>
                    <a:pt x="0" y="0"/>
                  </a:moveTo>
                  <a:cubicBezTo>
                    <a:pt x="4190" y="2003"/>
                    <a:pt x="9027" y="2747"/>
                    <a:pt x="13942" y="1836"/>
                  </a:cubicBezTo>
                  <a:cubicBezTo>
                    <a:pt x="14437" y="1745"/>
                    <a:pt x="14929" y="1637"/>
                    <a:pt x="15418" y="151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DA7D83F-3F9B-41F7-85B4-DD9CA614B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100" y="2176195"/>
              <a:ext cx="5770563" cy="2806966"/>
            </a:xfrm>
            <a:custGeom>
              <a:avLst/>
              <a:gdLst>
                <a:gd name="T0" fmla="*/ 32132 w 32132"/>
                <a:gd name="T1" fmla="*/ 15735 h 15735"/>
                <a:gd name="T2" fmla="*/ 16714 w 32132"/>
                <a:gd name="T3" fmla="*/ 5143 h 15735"/>
                <a:gd name="T4" fmla="*/ 0 w 32132"/>
                <a:gd name="T5" fmla="*/ 0 h 15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32" h="15735">
                  <a:moveTo>
                    <a:pt x="32132" y="15735"/>
                  </a:moveTo>
                  <a:cubicBezTo>
                    <a:pt x="27699" y="11519"/>
                    <a:pt x="22536" y="7920"/>
                    <a:pt x="16714" y="5143"/>
                  </a:cubicBezTo>
                  <a:cubicBezTo>
                    <a:pt x="11476" y="2639"/>
                    <a:pt x="5850" y="887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142139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yksipalstainen. </a:t>
            </a:r>
            <a:br>
              <a:rPr lang="fi-FI" dirty="0"/>
            </a:br>
            <a:r>
              <a:rPr lang="fi-FI" dirty="0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7F5A965-5012-417E-A4D7-9CB8DE3A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9E0DD3D-67FB-4C7B-917A-622EAB8F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3515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483">
          <p15:clr>
            <a:srgbClr val="FBAE40"/>
          </p15:clr>
        </p15:guide>
        <p15:guide id="4" pos="7151">
          <p15:clr>
            <a:srgbClr val="FBAE40"/>
          </p15:clr>
        </p15:guide>
        <p15:guide id="5" orient="horz" pos="164">
          <p15:clr>
            <a:srgbClr val="FBAE40"/>
          </p15:clr>
        </p15:guide>
        <p15:guide id="6" orient="horz" pos="3793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 väliotsikolla.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904BD93-F0C4-4A6C-9010-5804694C71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1050" y="1758315"/>
            <a:ext cx="10571163" cy="446549"/>
          </a:xfrm>
        </p:spPr>
        <p:txBody>
          <a:bodyPr/>
          <a:lstStyle>
            <a:lvl1pPr marL="0" indent="0">
              <a:buNone/>
              <a:defRPr b="1"/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2285999"/>
            <a:ext cx="10571480" cy="372476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ADF7489-4677-49C3-A1B0-538615DB37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CDDDB65-8BD7-43F3-A41C-27411B8405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11324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kaksipalstainen.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1764323"/>
            <a:ext cx="5156538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1764323"/>
            <a:ext cx="5187462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52980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vertailu.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CC5AFB07-741E-400C-B07F-CFAD1C2436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1201" y="1764323"/>
            <a:ext cx="515653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2235200"/>
            <a:ext cx="5156538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FE13A6AE-0F0A-413E-AE09-F64745829C8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64323"/>
            <a:ext cx="518318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2235200"/>
            <a:ext cx="5187462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74296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Grafiikkasivu, kuva ja tekstitiivistelmä vierekkäin.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6164822" cy="424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3031A60E-285E-4799-8337-B7C931123A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6518" y="1959997"/>
            <a:ext cx="4286106" cy="3802327"/>
          </a:xfrm>
        </p:spPr>
        <p:txBody>
          <a:bodyPr/>
          <a:lstStyle>
            <a:lvl1pPr marL="269875" indent="-269875">
              <a:lnSpc>
                <a:spcPct val="95000"/>
              </a:lnSpc>
              <a:defRPr sz="19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D9B7E4D-B77A-4CF1-B584-356F4C4B32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9B664EFA-778C-4D9B-A7A3-46CB8D5370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83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 väliotsikolla.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904BD93-F0C4-4A6C-9010-5804694C71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1050" y="1758315"/>
            <a:ext cx="10571163" cy="446549"/>
          </a:xfrm>
        </p:spPr>
        <p:txBody>
          <a:bodyPr/>
          <a:lstStyle>
            <a:lvl1pPr marL="0" indent="0">
              <a:buNone/>
              <a:defRPr b="1"/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2285999"/>
            <a:ext cx="10571480" cy="372476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ADF7489-4677-49C3-A1B0-538615DB37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CDDDB65-8BD7-43F3-A41C-27411B8405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22699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320" y="306000"/>
            <a:ext cx="502564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Tekstisivu kuvalla, </a:t>
            </a:r>
            <a:br>
              <a:rPr lang="fi-FI" dirty="0"/>
            </a:br>
            <a:r>
              <a:rPr lang="fi-FI" dirty="0"/>
              <a:t>lyhyt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5025648" cy="4248000"/>
          </a:xfrm>
        </p:spPr>
        <p:txBody>
          <a:bodyPr/>
          <a:lstStyle>
            <a:lvl1pPr marL="269875" indent="-269875">
              <a:defRPr sz="2200"/>
            </a:lvl1pPr>
            <a:lvl2pPr marL="625475" indent="-265113">
              <a:defRPr/>
            </a:lvl2pPr>
            <a:lvl3pPr marL="715962" indent="0">
              <a:buNone/>
              <a:defRPr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Kuvan paikkamerkki 19">
            <a:extLst>
              <a:ext uri="{FF2B5EF4-FFF2-40B4-BE49-F238E27FC236}">
                <a16:creationId xmlns:a16="http://schemas.microsoft.com/office/drawing/2014/main" id="{1CD34E48-431E-47C9-8075-E449B22F1C1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3461" y="-4484"/>
            <a:ext cx="6086310" cy="6866965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6310" h="6866965">
                <a:moveTo>
                  <a:pt x="655475" y="4483"/>
                </a:moveTo>
                <a:lnTo>
                  <a:pt x="6086309" y="0"/>
                </a:lnTo>
                <a:cubicBezTo>
                  <a:pt x="6086309" y="2288988"/>
                  <a:pt x="6086310" y="4577977"/>
                  <a:pt x="6086310" y="6866965"/>
                </a:cubicBezTo>
                <a:lnTo>
                  <a:pt x="655475" y="6862483"/>
                </a:lnTo>
                <a:cubicBezTo>
                  <a:pt x="198241" y="5584022"/>
                  <a:pt x="-1047" y="4542725"/>
                  <a:pt x="5" y="3409885"/>
                </a:cubicBezTo>
                <a:cubicBezTo>
                  <a:pt x="1057" y="2277045"/>
                  <a:pt x="220670" y="999399"/>
                  <a:pt x="655475" y="4483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9700E9CE-DAC8-4704-A149-43A60B27A8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22E9968-6017-4856-A4C4-E7595C39E8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57585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15F941-B7C0-48FA-BC12-7B7C2268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CD8110F-CCB3-4F2C-A24C-58395114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D1E9F2C-6E23-43A9-A7DE-626D34CE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90774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D59BAD-0669-42AB-9904-BB6AA446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F973901-92EE-424C-B835-C2D00C6C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03818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252698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jäsentämiseen, </a:t>
            </a:r>
            <a:br>
              <a:rPr lang="fi-FI" dirty="0"/>
            </a:br>
            <a:r>
              <a:rPr lang="fi-FI" dirty="0"/>
              <a:t>4 riviä lyhyellä tekstillä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83898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932414" cy="87193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25FCF1C-6312-4783-B492-30778B1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B58E6CF3-2C51-4D95-85AA-2F72E91E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89727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195567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esityksen </a:t>
            </a:r>
            <a:br>
              <a:rPr lang="fi-FI" dirty="0"/>
            </a:br>
            <a:r>
              <a:rPr lang="fi-FI" dirty="0"/>
              <a:t>jäsentämiseen pitkällä tekstillä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5A33775A-8692-4630-B0A7-351A1503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DBD8842B-CE46-458C-9327-5C7AC421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23949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936000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Väliotsikkosivu, yksi sana tai 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89677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paikka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213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8DB9BFF2-C31A-4614-8C44-870E61EDC7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4960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rakennus, mies, katettu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29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22720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3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tuulimylly, ulko, näkymä, aut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C376E3-2ABB-974B-9114-E2184E099A4F}"/>
              </a:ext>
            </a:extLst>
          </p:cNvPr>
          <p:cNvSpPr txBox="1"/>
          <p:nvPr userDrawn="1"/>
        </p:nvSpPr>
        <p:spPr>
          <a:xfrm>
            <a:off x="5405163" y="476672"/>
            <a:ext cx="453650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FI" dirty="0">
                <a:solidFill>
                  <a:schemeClr val="bg1"/>
                </a:solidFill>
              </a:rPr>
              <a:t>Tämä kuva pois, tilalle kuvalaatikko</a:t>
            </a:r>
          </a:p>
        </p:txBody>
      </p:sp>
    </p:spTree>
    <p:extLst>
      <p:ext uri="{BB962C8B-B14F-4D97-AF65-F5344CB8AC3E}">
        <p14:creationId xmlns:p14="http://schemas.microsoft.com/office/powerpoint/2010/main" val="258911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kaksipalstainen.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1764323"/>
            <a:ext cx="5156538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1764323"/>
            <a:ext cx="5187462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75481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pöytä, istuminen, kirjoituspöytä, tietokone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22000" cy="6858000"/>
          </a:xfrm>
          <a:prstGeom prst="rect">
            <a:avLst/>
          </a:prstGeom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59674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>
            <a:extLst>
              <a:ext uri="{FF2B5EF4-FFF2-40B4-BE49-F238E27FC236}">
                <a16:creationId xmlns:a16="http://schemas.microsoft.com/office/drawing/2014/main" id="{A9699318-17A8-4406-8545-15EC6D0D7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Kuvan paikkamerkki 19">
            <a:extLst>
              <a:ext uri="{FF2B5EF4-FFF2-40B4-BE49-F238E27FC236}">
                <a16:creationId xmlns:a16="http://schemas.microsoft.com/office/drawing/2014/main" id="{C20D1C9F-02E1-4C00-846A-9CC67CA2ED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13976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paikka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sp>
        <p:nvSpPr>
          <p:cNvPr id="17" name="Kuvan paikkamerkki 19">
            <a:extLst>
              <a:ext uri="{FF2B5EF4-FFF2-40B4-BE49-F238E27FC236}">
                <a16:creationId xmlns:a16="http://schemas.microsoft.com/office/drawing/2014/main" id="{79A4B3D4-F743-4ABE-BF43-A842D73C48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21227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piiri, hiihtäminen, kell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30" y="0"/>
            <a:ext cx="4108704" cy="6858000"/>
          </a:xfrm>
          <a:prstGeom prst="rect">
            <a:avLst/>
          </a:prstGeom>
        </p:spPr>
      </p:pic>
      <p:sp>
        <p:nvSpPr>
          <p:cNvPr id="24" name="Freeform 10">
            <a:extLst>
              <a:ext uri="{FF2B5EF4-FFF2-40B4-BE49-F238E27FC236}">
                <a16:creationId xmlns:a16="http://schemas.microsoft.com/office/drawing/2014/main" id="{E5B9F0F0-2539-458B-AAF7-535BE5D78F43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09080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743A037A-3296-40C2-9074-84427B0EB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6756211" cy="6858000"/>
            <a:chOff x="2724150" y="6350"/>
            <a:chExt cx="6743700" cy="684530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9334710-4573-413A-9371-58D53E96403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6350"/>
              <a:ext cx="6743700" cy="6845300"/>
            </a:xfrm>
            <a:custGeom>
              <a:avLst/>
              <a:gdLst>
                <a:gd name="T0" fmla="*/ 37531 w 37531"/>
                <a:gd name="T1" fmla="*/ 38100 h 38100"/>
                <a:gd name="T2" fmla="*/ 35005 w 37531"/>
                <a:gd name="T3" fmla="*/ 29739 h 38100"/>
                <a:gd name="T4" fmla="*/ 37500 w 37531"/>
                <a:gd name="T5" fmla="*/ 0 h 38100"/>
                <a:gd name="T6" fmla="*/ 0 w 37531"/>
                <a:gd name="T7" fmla="*/ 0 h 38100"/>
                <a:gd name="T8" fmla="*/ 0 w 37531"/>
                <a:gd name="T9" fmla="*/ 38100 h 38100"/>
                <a:gd name="T10" fmla="*/ 37531 w 37531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31" h="38100">
                  <a:moveTo>
                    <a:pt x="37531" y="38100"/>
                  </a:moveTo>
                  <a:cubicBezTo>
                    <a:pt x="36473" y="35432"/>
                    <a:pt x="35622" y="32640"/>
                    <a:pt x="35005" y="29739"/>
                  </a:cubicBezTo>
                  <a:cubicBezTo>
                    <a:pt x="32947" y="20093"/>
                    <a:pt x="33623" y="9779"/>
                    <a:pt x="37500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37531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025CC1E-66FA-4412-98F7-D19894F2D9B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4011613"/>
              <a:ext cx="6443663" cy="2840038"/>
            </a:xfrm>
            <a:custGeom>
              <a:avLst/>
              <a:gdLst>
                <a:gd name="T0" fmla="*/ 35867 w 35867"/>
                <a:gd name="T1" fmla="*/ 15808 h 15808"/>
                <a:gd name="T2" fmla="*/ 0 w 35867"/>
                <a:gd name="T3" fmla="*/ 0 h 15808"/>
                <a:gd name="T4" fmla="*/ 0 w 35867"/>
                <a:gd name="T5" fmla="*/ 15808 h 15808"/>
                <a:gd name="T6" fmla="*/ 35867 w 35867"/>
                <a:gd name="T7" fmla="*/ 15808 h 15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67" h="15808">
                  <a:moveTo>
                    <a:pt x="35867" y="15808"/>
                  </a:moveTo>
                  <a:cubicBezTo>
                    <a:pt x="24829" y="8026"/>
                    <a:pt x="12618" y="2772"/>
                    <a:pt x="0" y="0"/>
                  </a:cubicBezTo>
                  <a:lnTo>
                    <a:pt x="0" y="15808"/>
                  </a:lnTo>
                  <a:lnTo>
                    <a:pt x="35867" y="1580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4916190" cy="180803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Asianostosivu </a:t>
            </a:r>
            <a:br>
              <a:rPr lang="fi-FI" dirty="0"/>
            </a:br>
            <a:r>
              <a:rPr lang="fi-FI" dirty="0"/>
              <a:t>esityksen jäsentämiseen, 3 rivin otsikko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3880" y="1514325"/>
            <a:ext cx="4658744" cy="4248000"/>
          </a:xfrm>
        </p:spPr>
        <p:txBody>
          <a:bodyPr/>
          <a:lstStyle>
            <a:lvl1pPr marL="269875" indent="-269875">
              <a:lnSpc>
                <a:spcPct val="95000"/>
              </a:lnSpc>
              <a:defRPr sz="22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38A531D9-3794-4382-A4CC-D062827D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E9C40528-505B-4E57-81CB-FA8E7278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71938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BF83FD59-B2EE-42A4-AC03-53869A1132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0"/>
            <a:ext cx="12193200" cy="6858000"/>
            <a:chOff x="166688" y="158750"/>
            <a:chExt cx="12163425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2F1267F-7172-44B3-9A7E-906E5E4A0F8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1652588"/>
              <a:ext cx="4445000" cy="5351463"/>
            </a:xfrm>
            <a:custGeom>
              <a:avLst/>
              <a:gdLst>
                <a:gd name="T0" fmla="*/ 24755 w 24755"/>
                <a:gd name="T1" fmla="*/ 0 h 29783"/>
                <a:gd name="T2" fmla="*/ 12889 w 24755"/>
                <a:gd name="T3" fmla="*/ 9835 h 29783"/>
                <a:gd name="T4" fmla="*/ 0 w 24755"/>
                <a:gd name="T5" fmla="*/ 29783 h 29783"/>
                <a:gd name="T6" fmla="*/ 24755 w 24755"/>
                <a:gd name="T7" fmla="*/ 29783 h 29783"/>
                <a:gd name="T8" fmla="*/ 24755 w 24755"/>
                <a:gd name="T9" fmla="*/ 0 h 29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55" h="29783">
                  <a:moveTo>
                    <a:pt x="24755" y="0"/>
                  </a:moveTo>
                  <a:cubicBezTo>
                    <a:pt x="20509" y="2731"/>
                    <a:pt x="16519" y="6009"/>
                    <a:pt x="12889" y="9835"/>
                  </a:cubicBezTo>
                  <a:cubicBezTo>
                    <a:pt x="7462" y="15544"/>
                    <a:pt x="3054" y="22280"/>
                    <a:pt x="0" y="29783"/>
                  </a:cubicBezTo>
                  <a:lnTo>
                    <a:pt x="24755" y="29783"/>
                  </a:lnTo>
                  <a:lnTo>
                    <a:pt x="24755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FDD5063-1FA4-49AC-88A8-BBD3F632236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2028825"/>
              <a:ext cx="12163425" cy="4975225"/>
            </a:xfrm>
            <a:custGeom>
              <a:avLst/>
              <a:gdLst>
                <a:gd name="T0" fmla="*/ 67733 w 67733"/>
                <a:gd name="T1" fmla="*/ 15074 h 27696"/>
                <a:gd name="T2" fmla="*/ 55867 w 67733"/>
                <a:gd name="T3" fmla="*/ 7748 h 27696"/>
                <a:gd name="T4" fmla="*/ 16534 w 67733"/>
                <a:gd name="T5" fmla="*/ 2570 h 27696"/>
                <a:gd name="T6" fmla="*/ 0 w 67733"/>
                <a:gd name="T7" fmla="*/ 8021 h 27696"/>
                <a:gd name="T8" fmla="*/ 0 w 67733"/>
                <a:gd name="T9" fmla="*/ 27696 h 27696"/>
                <a:gd name="T10" fmla="*/ 67733 w 67733"/>
                <a:gd name="T11" fmla="*/ 27696 h 27696"/>
                <a:gd name="T12" fmla="*/ 67733 w 67733"/>
                <a:gd name="T13" fmla="*/ 15074 h 27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7696">
                  <a:moveTo>
                    <a:pt x="67733" y="15074"/>
                  </a:moveTo>
                  <a:cubicBezTo>
                    <a:pt x="64127" y="12264"/>
                    <a:pt x="60164" y="9798"/>
                    <a:pt x="55867" y="7748"/>
                  </a:cubicBezTo>
                  <a:cubicBezTo>
                    <a:pt x="44048" y="2099"/>
                    <a:pt x="30400" y="0"/>
                    <a:pt x="16534" y="2570"/>
                  </a:cubicBezTo>
                  <a:cubicBezTo>
                    <a:pt x="10848" y="3619"/>
                    <a:pt x="5281" y="5438"/>
                    <a:pt x="0" y="8021"/>
                  </a:cubicBezTo>
                  <a:lnTo>
                    <a:pt x="0" y="27696"/>
                  </a:lnTo>
                  <a:lnTo>
                    <a:pt x="67733" y="27696"/>
                  </a:lnTo>
                  <a:lnTo>
                    <a:pt x="67733" y="1507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D958EC3-4B66-4A2A-814C-45DFD9E57F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748588" y="158750"/>
              <a:ext cx="3668713" cy="3260725"/>
            </a:xfrm>
            <a:custGeom>
              <a:avLst/>
              <a:gdLst>
                <a:gd name="T0" fmla="*/ 0 w 20424"/>
                <a:gd name="T1" fmla="*/ 0 h 18152"/>
                <a:gd name="T2" fmla="*/ 2651 w 20424"/>
                <a:gd name="T3" fmla="*/ 7721 h 18152"/>
                <a:gd name="T4" fmla="*/ 13643 w 20424"/>
                <a:gd name="T5" fmla="*/ 18152 h 18152"/>
                <a:gd name="T6" fmla="*/ 20167 w 20424"/>
                <a:gd name="T7" fmla="*/ 4475 h 18152"/>
                <a:gd name="T8" fmla="*/ 20347 w 20424"/>
                <a:gd name="T9" fmla="*/ 0 h 18152"/>
                <a:gd name="T10" fmla="*/ 0 w 20424"/>
                <a:gd name="T11" fmla="*/ 0 h 18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24" h="18152">
                  <a:moveTo>
                    <a:pt x="0" y="0"/>
                  </a:moveTo>
                  <a:cubicBezTo>
                    <a:pt x="433" y="2635"/>
                    <a:pt x="1305" y="5243"/>
                    <a:pt x="2651" y="7721"/>
                  </a:cubicBezTo>
                  <a:cubicBezTo>
                    <a:pt x="5035" y="12120"/>
                    <a:pt x="8781" y="15833"/>
                    <a:pt x="13643" y="18152"/>
                  </a:cubicBezTo>
                  <a:cubicBezTo>
                    <a:pt x="17090" y="14526"/>
                    <a:pt x="19464" y="9815"/>
                    <a:pt x="20167" y="4475"/>
                  </a:cubicBezTo>
                  <a:cubicBezTo>
                    <a:pt x="20362" y="2999"/>
                    <a:pt x="20424" y="1501"/>
                    <a:pt x="203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E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647EA55-DBDB-4E2D-AD6D-F126CFACA5F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3419475"/>
              <a:ext cx="4445000" cy="3584575"/>
            </a:xfrm>
            <a:custGeom>
              <a:avLst/>
              <a:gdLst>
                <a:gd name="T0" fmla="*/ 24755 w 24755"/>
                <a:gd name="T1" fmla="*/ 7326 h 19948"/>
                <a:gd name="T2" fmla="*/ 12889 w 24755"/>
                <a:gd name="T3" fmla="*/ 0 h 19948"/>
                <a:gd name="T4" fmla="*/ 12889 w 24755"/>
                <a:gd name="T5" fmla="*/ 0 h 19948"/>
                <a:gd name="T6" fmla="*/ 12889 w 24755"/>
                <a:gd name="T7" fmla="*/ 0 h 19948"/>
                <a:gd name="T8" fmla="*/ 0 w 24755"/>
                <a:gd name="T9" fmla="*/ 19948 h 19948"/>
                <a:gd name="T10" fmla="*/ 24755 w 24755"/>
                <a:gd name="T11" fmla="*/ 19948 h 19948"/>
                <a:gd name="T12" fmla="*/ 24755 w 24755"/>
                <a:gd name="T13" fmla="*/ 7326 h 19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55" h="19948">
                  <a:moveTo>
                    <a:pt x="24755" y="7326"/>
                  </a:moveTo>
                  <a:cubicBezTo>
                    <a:pt x="21149" y="4516"/>
                    <a:pt x="17186" y="205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7462" y="5709"/>
                    <a:pt x="3054" y="12445"/>
                    <a:pt x="0" y="19948"/>
                  </a:cubicBezTo>
                  <a:lnTo>
                    <a:pt x="24755" y="19948"/>
                  </a:lnTo>
                  <a:lnTo>
                    <a:pt x="24755" y="7326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4AB4DAC-943D-40D7-9EED-76F69D6845E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199688" y="1652588"/>
              <a:ext cx="2130425" cy="2232025"/>
            </a:xfrm>
            <a:custGeom>
              <a:avLst/>
              <a:gdLst>
                <a:gd name="T0" fmla="*/ 11866 w 11866"/>
                <a:gd name="T1" fmla="*/ 0 h 12419"/>
                <a:gd name="T2" fmla="*/ 0 w 11866"/>
                <a:gd name="T3" fmla="*/ 9835 h 12419"/>
                <a:gd name="T4" fmla="*/ 0 w 11866"/>
                <a:gd name="T5" fmla="*/ 9835 h 12419"/>
                <a:gd name="T6" fmla="*/ 0 w 11866"/>
                <a:gd name="T7" fmla="*/ 9835 h 12419"/>
                <a:gd name="T8" fmla="*/ 11866 w 11866"/>
                <a:gd name="T9" fmla="*/ 12190 h 12419"/>
                <a:gd name="T10" fmla="*/ 11866 w 11866"/>
                <a:gd name="T11" fmla="*/ 0 h 12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6" h="12419">
                  <a:moveTo>
                    <a:pt x="11866" y="0"/>
                  </a:moveTo>
                  <a:cubicBezTo>
                    <a:pt x="7620" y="2731"/>
                    <a:pt x="3630" y="6009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3613" y="11562"/>
                    <a:pt x="7674" y="12419"/>
                    <a:pt x="11866" y="12190"/>
                  </a:cubicBezTo>
                  <a:lnTo>
                    <a:pt x="11866" y="0"/>
                  </a:ln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91207B8-FCA3-4AF6-8D9D-ED83A74F3C4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36901" y="2028825"/>
              <a:ext cx="7062788" cy="2867025"/>
            </a:xfrm>
            <a:custGeom>
              <a:avLst/>
              <a:gdLst>
                <a:gd name="T0" fmla="*/ 0 w 39333"/>
                <a:gd name="T1" fmla="*/ 2570 h 15960"/>
                <a:gd name="T2" fmla="*/ 0 w 39333"/>
                <a:gd name="T3" fmla="*/ 2570 h 15960"/>
                <a:gd name="T4" fmla="*/ 10992 w 39333"/>
                <a:gd name="T5" fmla="*/ 13001 h 15960"/>
                <a:gd name="T6" fmla="*/ 26016 w 39333"/>
                <a:gd name="T7" fmla="*/ 14979 h 15960"/>
                <a:gd name="T8" fmla="*/ 39333 w 39333"/>
                <a:gd name="T9" fmla="*/ 7748 h 15960"/>
                <a:gd name="T10" fmla="*/ 39333 w 39333"/>
                <a:gd name="T11" fmla="*/ 7748 h 15960"/>
                <a:gd name="T12" fmla="*/ 39333 w 39333"/>
                <a:gd name="T13" fmla="*/ 7748 h 15960"/>
                <a:gd name="T14" fmla="*/ 0 w 39333"/>
                <a:gd name="T15" fmla="*/ 2570 h 15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33" h="15960">
                  <a:moveTo>
                    <a:pt x="0" y="2570"/>
                  </a:moveTo>
                  <a:cubicBezTo>
                    <a:pt x="0" y="2570"/>
                    <a:pt x="0" y="2570"/>
                    <a:pt x="0" y="2570"/>
                  </a:cubicBezTo>
                  <a:cubicBezTo>
                    <a:pt x="2384" y="6969"/>
                    <a:pt x="6130" y="10682"/>
                    <a:pt x="10992" y="13001"/>
                  </a:cubicBezTo>
                  <a:cubicBezTo>
                    <a:pt x="15506" y="15159"/>
                    <a:pt x="20720" y="15960"/>
                    <a:pt x="26016" y="14979"/>
                  </a:cubicBezTo>
                  <a:cubicBezTo>
                    <a:pt x="30936" y="14071"/>
                    <a:pt x="35625" y="11655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27514" y="2099"/>
                    <a:pt x="13866" y="0"/>
                    <a:pt x="0" y="2570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059289" y="2996952"/>
            <a:ext cx="4455881" cy="1572384"/>
          </a:xfrm>
        </p:spPr>
        <p:txBody>
          <a:bodyPr anchor="b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tähän kiitosteksti tai </a:t>
            </a:r>
            <a:r>
              <a:rPr lang="fi-FI" dirty="0" err="1"/>
              <a:t>lopetuskehoitus</a:t>
            </a:r>
            <a:endParaRPr lang="fi-FI" dirty="0"/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290" y="4822552"/>
            <a:ext cx="2236510" cy="74914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etunimi.sukunimi@vm.fi </a:t>
            </a:r>
            <a:r>
              <a:rPr lang="es-ES" dirty="0" err="1"/>
              <a:t>Loremipsum</a:t>
            </a:r>
            <a:r>
              <a:rPr lang="es-ES" dirty="0"/>
              <a:t> dolores </a:t>
            </a:r>
            <a:r>
              <a:rPr lang="es-ES" dirty="0" err="1"/>
              <a:t>sitamet</a:t>
            </a:r>
            <a:r>
              <a:rPr lang="es-ES" dirty="0"/>
              <a:t> vm.fi</a:t>
            </a:r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E19D34C-D51B-407C-A1A6-BB6CEEC5D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859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tumma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9B432168-221C-4229-ABD4-620A83233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479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5AB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ADD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vaalea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3606673C-8E2D-462A-8FED-E7C3DAE7F6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071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 descr="Kuva, joka sisältää kohteen henkilö, sisä, mies, pöytä">
            <a:extLst>
              <a:ext uri="{FF2B5EF4-FFF2-40B4-BE49-F238E27FC236}">
                <a16:creationId xmlns:a16="http://schemas.microsoft.com/office/drawing/2014/main" id="{7FFB4FBC-1765-4F80-9F01-A708CFC6118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581" y="973267"/>
            <a:ext cx="5105619" cy="588241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98655196-BAC0-4CEB-933E-8A4B9D2B7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0297B7B-BF36-40DB-8B62-082661B4E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86AD81-1917-4EF2-BB83-EB1A3A10D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F90214-63B6-4096-8845-0104201FD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1966913"/>
              <a:ext cx="9393238" cy="5037138"/>
            </a:xfrm>
            <a:custGeom>
              <a:avLst/>
              <a:gdLst>
                <a:gd name="T0" fmla="*/ 52312 w 52312"/>
                <a:gd name="T1" fmla="*/ 7076 h 28039"/>
                <a:gd name="T2" fmla="*/ 16393 w 52312"/>
                <a:gd name="T3" fmla="*/ 2347 h 28039"/>
                <a:gd name="T4" fmla="*/ 0 w 52312"/>
                <a:gd name="T5" fmla="*/ 7978 h 28039"/>
                <a:gd name="T6" fmla="*/ 0 w 52312"/>
                <a:gd name="T7" fmla="*/ 28039 h 28039"/>
                <a:gd name="T8" fmla="*/ 39502 w 52312"/>
                <a:gd name="T9" fmla="*/ 28039 h 28039"/>
                <a:gd name="T10" fmla="*/ 52312 w 52312"/>
                <a:gd name="T11" fmla="*/ 7076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12" h="28039">
                  <a:moveTo>
                    <a:pt x="52312" y="7076"/>
                  </a:move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39502" y="28039"/>
                  </a:lnTo>
                  <a:cubicBezTo>
                    <a:pt x="42283" y="20079"/>
                    <a:pt x="46702" y="12977"/>
                    <a:pt x="52312" y="7076"/>
                  </a:cubicBez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4543203-7BF6-4F24-99A4-FC9AE2D69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5617BC5-F913-49ED-AFBD-024D12849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44593400-35D8-4F3C-AF85-15B2984DE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52933" y="-4764"/>
            <a:ext cx="9241593" cy="6858000"/>
            <a:chOff x="2938463" y="7938"/>
            <a:chExt cx="9220200" cy="68421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0D9381-F0D4-40B4-9904-9A7798686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8475" y="7938"/>
              <a:ext cx="1116013" cy="3076575"/>
            </a:xfrm>
            <a:custGeom>
              <a:avLst/>
              <a:gdLst>
                <a:gd name="T0" fmla="*/ 0 w 6206"/>
                <a:gd name="T1" fmla="*/ 17137 h 17137"/>
                <a:gd name="T2" fmla="*/ 5958 w 6206"/>
                <a:gd name="T3" fmla="*/ 4647 h 17137"/>
                <a:gd name="T4" fmla="*/ 6087 w 6206"/>
                <a:gd name="T5" fmla="*/ 0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6" h="17137">
                  <a:moveTo>
                    <a:pt x="0" y="17137"/>
                  </a:moveTo>
                  <a:cubicBezTo>
                    <a:pt x="3148" y="13825"/>
                    <a:pt x="5316" y="9524"/>
                    <a:pt x="5958" y="4647"/>
                  </a:cubicBezTo>
                  <a:cubicBezTo>
                    <a:pt x="6161" y="3115"/>
                    <a:pt x="6206" y="1557"/>
                    <a:pt x="6087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990616-E55A-4020-B8F8-78355F911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8463" y="2235200"/>
              <a:ext cx="6450013" cy="2197100"/>
            </a:xfrm>
            <a:custGeom>
              <a:avLst/>
              <a:gdLst>
                <a:gd name="T0" fmla="*/ 0 w 35919"/>
                <a:gd name="T1" fmla="*/ 0 h 12228"/>
                <a:gd name="T2" fmla="*/ 0 w 35919"/>
                <a:gd name="T3" fmla="*/ 0 h 12228"/>
                <a:gd name="T4" fmla="*/ 10038 w 35919"/>
                <a:gd name="T5" fmla="*/ 9526 h 12228"/>
                <a:gd name="T6" fmla="*/ 23758 w 35919"/>
                <a:gd name="T7" fmla="*/ 11332 h 12228"/>
                <a:gd name="T8" fmla="*/ 35919 w 35919"/>
                <a:gd name="T9" fmla="*/ 4729 h 1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9" h="122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7" y="4017"/>
                    <a:pt x="5598" y="7408"/>
                    <a:pt x="10038" y="9526"/>
                  </a:cubicBezTo>
                  <a:cubicBezTo>
                    <a:pt x="14161" y="11496"/>
                    <a:pt x="18921" y="12228"/>
                    <a:pt x="23758" y="11332"/>
                  </a:cubicBezTo>
                  <a:cubicBezTo>
                    <a:pt x="28251" y="10503"/>
                    <a:pt x="32533" y="8297"/>
                    <a:pt x="35919" y="4729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5324B2E-648B-4B14-B99E-EE80DB545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9775" y="992188"/>
              <a:ext cx="5068888" cy="5857875"/>
            </a:xfrm>
            <a:custGeom>
              <a:avLst/>
              <a:gdLst>
                <a:gd name="T0" fmla="*/ 28223 w 28223"/>
                <a:gd name="T1" fmla="*/ 0 h 32612"/>
                <a:gd name="T2" fmla="*/ 12805 w 28223"/>
                <a:gd name="T3" fmla="*/ 11623 h 32612"/>
                <a:gd name="T4" fmla="*/ 0 w 28223"/>
                <a:gd name="T5" fmla="*/ 32612 h 3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23" h="32612">
                  <a:moveTo>
                    <a:pt x="28223" y="0"/>
                  </a:moveTo>
                  <a:cubicBezTo>
                    <a:pt x="22624" y="2945"/>
                    <a:pt x="17404" y="6777"/>
                    <a:pt x="12805" y="11623"/>
                  </a:cubicBezTo>
                  <a:cubicBezTo>
                    <a:pt x="7179" y="17543"/>
                    <a:pt x="2827" y="24650"/>
                    <a:pt x="0" y="3261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C537B99-3083-4452-B38C-45CF86D6A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392" y="3082917"/>
              <a:ext cx="2768600" cy="493713"/>
            </a:xfrm>
            <a:custGeom>
              <a:avLst/>
              <a:gdLst>
                <a:gd name="T0" fmla="*/ 0 w 15418"/>
                <a:gd name="T1" fmla="*/ 0 h 2747"/>
                <a:gd name="T2" fmla="*/ 13942 w 15418"/>
                <a:gd name="T3" fmla="*/ 1836 h 2747"/>
                <a:gd name="T4" fmla="*/ 15418 w 15418"/>
                <a:gd name="T5" fmla="*/ 1513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18" h="2747">
                  <a:moveTo>
                    <a:pt x="0" y="0"/>
                  </a:moveTo>
                  <a:cubicBezTo>
                    <a:pt x="4190" y="2003"/>
                    <a:pt x="9027" y="2747"/>
                    <a:pt x="13942" y="1836"/>
                  </a:cubicBezTo>
                  <a:cubicBezTo>
                    <a:pt x="14437" y="1745"/>
                    <a:pt x="14929" y="1637"/>
                    <a:pt x="15418" y="151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DA7D83F-3F9B-41F7-85B4-DD9CA614B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100" y="2176195"/>
              <a:ext cx="5770563" cy="2806966"/>
            </a:xfrm>
            <a:custGeom>
              <a:avLst/>
              <a:gdLst>
                <a:gd name="T0" fmla="*/ 32132 w 32132"/>
                <a:gd name="T1" fmla="*/ 15735 h 15735"/>
                <a:gd name="T2" fmla="*/ 16714 w 32132"/>
                <a:gd name="T3" fmla="*/ 5143 h 15735"/>
                <a:gd name="T4" fmla="*/ 0 w 32132"/>
                <a:gd name="T5" fmla="*/ 0 h 15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32" h="15735">
                  <a:moveTo>
                    <a:pt x="32132" y="15735"/>
                  </a:moveTo>
                  <a:cubicBezTo>
                    <a:pt x="27699" y="11519"/>
                    <a:pt x="22536" y="7920"/>
                    <a:pt x="16714" y="5143"/>
                  </a:cubicBezTo>
                  <a:cubicBezTo>
                    <a:pt x="11476" y="2639"/>
                    <a:pt x="5850" y="887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1431723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 descr="Nuori tyttö käyttää tietokonetta">
            <a:extLst>
              <a:ext uri="{FF2B5EF4-FFF2-40B4-BE49-F238E27FC236}">
                <a16:creationId xmlns:a16="http://schemas.microsoft.com/office/drawing/2014/main" id="{E658BAF6-19C4-470B-B394-894A756A0CD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1867" y="973267"/>
            <a:ext cx="5101333" cy="588241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98655196-BAC0-4CEB-933E-8A4B9D2B7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0297B7B-BF36-40DB-8B62-082661B4E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86AD81-1917-4EF2-BB83-EB1A3A10D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F90214-63B6-4096-8845-0104201FD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1966913"/>
              <a:ext cx="9393238" cy="5037138"/>
            </a:xfrm>
            <a:custGeom>
              <a:avLst/>
              <a:gdLst>
                <a:gd name="T0" fmla="*/ 52312 w 52312"/>
                <a:gd name="T1" fmla="*/ 7076 h 28039"/>
                <a:gd name="T2" fmla="*/ 16393 w 52312"/>
                <a:gd name="T3" fmla="*/ 2347 h 28039"/>
                <a:gd name="T4" fmla="*/ 0 w 52312"/>
                <a:gd name="T5" fmla="*/ 7978 h 28039"/>
                <a:gd name="T6" fmla="*/ 0 w 52312"/>
                <a:gd name="T7" fmla="*/ 28039 h 28039"/>
                <a:gd name="T8" fmla="*/ 39502 w 52312"/>
                <a:gd name="T9" fmla="*/ 28039 h 28039"/>
                <a:gd name="T10" fmla="*/ 52312 w 52312"/>
                <a:gd name="T11" fmla="*/ 7076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12" h="28039">
                  <a:moveTo>
                    <a:pt x="52312" y="7076"/>
                  </a:move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39502" y="28039"/>
                  </a:lnTo>
                  <a:cubicBezTo>
                    <a:pt x="42283" y="20079"/>
                    <a:pt x="46702" y="12977"/>
                    <a:pt x="52312" y="7076"/>
                  </a:cubicBez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4543203-7BF6-4F24-99A4-FC9AE2D69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5617BC5-F913-49ED-AFBD-024D12849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44593400-35D8-4F3C-AF85-15B2984DE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52933" y="-4764"/>
            <a:ext cx="9241593" cy="6858000"/>
            <a:chOff x="2938463" y="7938"/>
            <a:chExt cx="9220200" cy="68421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0D9381-F0D4-40B4-9904-9A7798686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8475" y="7938"/>
              <a:ext cx="1116013" cy="3076575"/>
            </a:xfrm>
            <a:custGeom>
              <a:avLst/>
              <a:gdLst>
                <a:gd name="T0" fmla="*/ 0 w 6206"/>
                <a:gd name="T1" fmla="*/ 17137 h 17137"/>
                <a:gd name="T2" fmla="*/ 5958 w 6206"/>
                <a:gd name="T3" fmla="*/ 4647 h 17137"/>
                <a:gd name="T4" fmla="*/ 6087 w 6206"/>
                <a:gd name="T5" fmla="*/ 0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6" h="17137">
                  <a:moveTo>
                    <a:pt x="0" y="17137"/>
                  </a:moveTo>
                  <a:cubicBezTo>
                    <a:pt x="3148" y="13825"/>
                    <a:pt x="5316" y="9524"/>
                    <a:pt x="5958" y="4647"/>
                  </a:cubicBezTo>
                  <a:cubicBezTo>
                    <a:pt x="6161" y="3115"/>
                    <a:pt x="6206" y="1557"/>
                    <a:pt x="6087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990616-E55A-4020-B8F8-78355F911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8463" y="2235200"/>
              <a:ext cx="6450013" cy="2197100"/>
            </a:xfrm>
            <a:custGeom>
              <a:avLst/>
              <a:gdLst>
                <a:gd name="T0" fmla="*/ 0 w 35919"/>
                <a:gd name="T1" fmla="*/ 0 h 12228"/>
                <a:gd name="T2" fmla="*/ 0 w 35919"/>
                <a:gd name="T3" fmla="*/ 0 h 12228"/>
                <a:gd name="T4" fmla="*/ 10038 w 35919"/>
                <a:gd name="T5" fmla="*/ 9526 h 12228"/>
                <a:gd name="T6" fmla="*/ 23758 w 35919"/>
                <a:gd name="T7" fmla="*/ 11332 h 12228"/>
                <a:gd name="T8" fmla="*/ 35919 w 35919"/>
                <a:gd name="T9" fmla="*/ 4729 h 1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9" h="122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7" y="4017"/>
                    <a:pt x="5598" y="7408"/>
                    <a:pt x="10038" y="9526"/>
                  </a:cubicBezTo>
                  <a:cubicBezTo>
                    <a:pt x="14161" y="11496"/>
                    <a:pt x="18921" y="12228"/>
                    <a:pt x="23758" y="11332"/>
                  </a:cubicBezTo>
                  <a:cubicBezTo>
                    <a:pt x="28251" y="10503"/>
                    <a:pt x="32533" y="8297"/>
                    <a:pt x="35919" y="4729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5324B2E-648B-4B14-B99E-EE80DB545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9775" y="992188"/>
              <a:ext cx="5068888" cy="5857875"/>
            </a:xfrm>
            <a:custGeom>
              <a:avLst/>
              <a:gdLst>
                <a:gd name="T0" fmla="*/ 28223 w 28223"/>
                <a:gd name="T1" fmla="*/ 0 h 32612"/>
                <a:gd name="T2" fmla="*/ 12805 w 28223"/>
                <a:gd name="T3" fmla="*/ 11623 h 32612"/>
                <a:gd name="T4" fmla="*/ 0 w 28223"/>
                <a:gd name="T5" fmla="*/ 32612 h 3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23" h="32612">
                  <a:moveTo>
                    <a:pt x="28223" y="0"/>
                  </a:moveTo>
                  <a:cubicBezTo>
                    <a:pt x="22624" y="2945"/>
                    <a:pt x="17404" y="6777"/>
                    <a:pt x="12805" y="11623"/>
                  </a:cubicBezTo>
                  <a:cubicBezTo>
                    <a:pt x="7179" y="17543"/>
                    <a:pt x="2827" y="24650"/>
                    <a:pt x="0" y="3261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C537B99-3083-4452-B38C-45CF86D6A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392" y="3082917"/>
              <a:ext cx="2768600" cy="493713"/>
            </a:xfrm>
            <a:custGeom>
              <a:avLst/>
              <a:gdLst>
                <a:gd name="T0" fmla="*/ 0 w 15418"/>
                <a:gd name="T1" fmla="*/ 0 h 2747"/>
                <a:gd name="T2" fmla="*/ 13942 w 15418"/>
                <a:gd name="T3" fmla="*/ 1836 h 2747"/>
                <a:gd name="T4" fmla="*/ 15418 w 15418"/>
                <a:gd name="T5" fmla="*/ 1513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18" h="2747">
                  <a:moveTo>
                    <a:pt x="0" y="0"/>
                  </a:moveTo>
                  <a:cubicBezTo>
                    <a:pt x="4190" y="2003"/>
                    <a:pt x="9027" y="2747"/>
                    <a:pt x="13942" y="1836"/>
                  </a:cubicBezTo>
                  <a:cubicBezTo>
                    <a:pt x="14437" y="1745"/>
                    <a:pt x="14929" y="1637"/>
                    <a:pt x="15418" y="151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DA7D83F-3F9B-41F7-85B4-DD9CA614B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100" y="2176195"/>
              <a:ext cx="5770563" cy="2806966"/>
            </a:xfrm>
            <a:custGeom>
              <a:avLst/>
              <a:gdLst>
                <a:gd name="T0" fmla="*/ 32132 w 32132"/>
                <a:gd name="T1" fmla="*/ 15735 h 15735"/>
                <a:gd name="T2" fmla="*/ 16714 w 32132"/>
                <a:gd name="T3" fmla="*/ 5143 h 15735"/>
                <a:gd name="T4" fmla="*/ 0 w 32132"/>
                <a:gd name="T5" fmla="*/ 0 h 15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32" h="15735">
                  <a:moveTo>
                    <a:pt x="32132" y="15735"/>
                  </a:moveTo>
                  <a:cubicBezTo>
                    <a:pt x="27699" y="11519"/>
                    <a:pt x="22536" y="7920"/>
                    <a:pt x="16714" y="5143"/>
                  </a:cubicBezTo>
                  <a:cubicBezTo>
                    <a:pt x="11476" y="2639"/>
                    <a:pt x="5850" y="887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87708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vertailu.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CC5AFB07-741E-400C-B07F-CFAD1C2436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1201" y="1764323"/>
            <a:ext cx="515653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2235200"/>
            <a:ext cx="5156538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FE13A6AE-0F0A-413E-AE09-F64745829C8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64323"/>
            <a:ext cx="518318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2235200"/>
            <a:ext cx="5187462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19493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yksipalstainen. </a:t>
            </a:r>
            <a:br>
              <a:rPr lang="fi-FI" dirty="0"/>
            </a:br>
            <a:r>
              <a:rPr lang="fi-FI" dirty="0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7F5A965-5012-417E-A4D7-9CB8DE3A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9E0DD3D-67FB-4C7B-917A-622EAB8F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6841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 väliotsikolla.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904BD93-F0C4-4A6C-9010-5804694C71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1050" y="1758315"/>
            <a:ext cx="10571163" cy="446549"/>
          </a:xfrm>
        </p:spPr>
        <p:txBody>
          <a:bodyPr/>
          <a:lstStyle>
            <a:lvl1pPr marL="0" indent="0">
              <a:buNone/>
              <a:defRPr b="1"/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2285999"/>
            <a:ext cx="10571480" cy="372476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ADF7489-4677-49C3-A1B0-538615DB37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CDDDB65-8BD7-43F3-A41C-27411B8405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6378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kaksipalstainen.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1764323"/>
            <a:ext cx="5156538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1764323"/>
            <a:ext cx="5187462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84290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vertailu.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CC5AFB07-741E-400C-B07F-CFAD1C2436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1201" y="1764323"/>
            <a:ext cx="515653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2235200"/>
            <a:ext cx="5156538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FE13A6AE-0F0A-413E-AE09-F64745829C8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64323"/>
            <a:ext cx="518318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2235200"/>
            <a:ext cx="5187462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18750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Grafiikkasivu, kuva ja tekstitiivistelmä vierekkäin.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6164822" cy="424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3031A60E-285E-4799-8337-B7C931123A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6518" y="1959997"/>
            <a:ext cx="4286106" cy="3802327"/>
          </a:xfrm>
        </p:spPr>
        <p:txBody>
          <a:bodyPr/>
          <a:lstStyle>
            <a:lvl1pPr marL="269875" indent="-269875">
              <a:lnSpc>
                <a:spcPct val="95000"/>
              </a:lnSpc>
              <a:defRPr sz="19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D9B7E4D-B77A-4CF1-B584-356F4C4B32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9B664EFA-778C-4D9B-A7A3-46CB8D5370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1474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320" y="306000"/>
            <a:ext cx="502564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Tekstisivu kuvalla, </a:t>
            </a:r>
            <a:br>
              <a:rPr lang="fi-FI" dirty="0"/>
            </a:br>
            <a:r>
              <a:rPr lang="fi-FI" dirty="0"/>
              <a:t>lyhyt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5025648" cy="4248000"/>
          </a:xfrm>
        </p:spPr>
        <p:txBody>
          <a:bodyPr/>
          <a:lstStyle>
            <a:lvl1pPr marL="269875" indent="-269875">
              <a:defRPr sz="2200"/>
            </a:lvl1pPr>
            <a:lvl2pPr marL="625475" indent="-265113">
              <a:defRPr/>
            </a:lvl2pPr>
            <a:lvl3pPr marL="715962" indent="0">
              <a:buNone/>
              <a:defRPr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Kuvan paikkamerkki 19">
            <a:extLst>
              <a:ext uri="{FF2B5EF4-FFF2-40B4-BE49-F238E27FC236}">
                <a16:creationId xmlns:a16="http://schemas.microsoft.com/office/drawing/2014/main" id="{1CD34E48-431E-47C9-8075-E449B22F1C1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3461" y="-4484"/>
            <a:ext cx="6086310" cy="6866965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6310" h="6866965">
                <a:moveTo>
                  <a:pt x="655475" y="4483"/>
                </a:moveTo>
                <a:lnTo>
                  <a:pt x="6086309" y="0"/>
                </a:lnTo>
                <a:cubicBezTo>
                  <a:pt x="6086309" y="2288988"/>
                  <a:pt x="6086310" y="4577977"/>
                  <a:pt x="6086310" y="6866965"/>
                </a:cubicBezTo>
                <a:lnTo>
                  <a:pt x="655475" y="6862483"/>
                </a:lnTo>
                <a:cubicBezTo>
                  <a:pt x="198241" y="5584022"/>
                  <a:pt x="-1047" y="4542725"/>
                  <a:pt x="5" y="3409885"/>
                </a:cubicBezTo>
                <a:cubicBezTo>
                  <a:pt x="1057" y="2277045"/>
                  <a:pt x="220670" y="999399"/>
                  <a:pt x="655475" y="4483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9700E9CE-DAC8-4704-A149-43A60B27A8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22E9968-6017-4856-A4C4-E7595C39E8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87774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15F941-B7C0-48FA-BC12-7B7C2268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CD8110F-CCB3-4F2C-A24C-58395114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D1E9F2C-6E23-43A9-A7DE-626D34CE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30109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D59BAD-0669-42AB-9904-BB6AA446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F973901-92EE-424C-B835-C2D00C6C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13963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252698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jäsentämiseen, </a:t>
            </a:r>
            <a:br>
              <a:rPr lang="fi-FI" dirty="0"/>
            </a:br>
            <a:r>
              <a:rPr lang="fi-FI" dirty="0"/>
              <a:t>4 riviä lyhyellä tekstillä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00224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932414" cy="87193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25FCF1C-6312-4783-B492-30778B1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B58E6CF3-2C51-4D95-85AA-2F72E91E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672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Grafiikkasivu, kuva ja tekstitiivistelmä vierekkäin.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6164822" cy="424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3031A60E-285E-4799-8337-B7C931123A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6518" y="1959997"/>
            <a:ext cx="4286106" cy="3802327"/>
          </a:xfrm>
        </p:spPr>
        <p:txBody>
          <a:bodyPr/>
          <a:lstStyle>
            <a:lvl1pPr marL="269875" indent="-269875">
              <a:lnSpc>
                <a:spcPct val="95000"/>
              </a:lnSpc>
              <a:defRPr sz="19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D9B7E4D-B77A-4CF1-B584-356F4C4B32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9B664EFA-778C-4D9B-A7A3-46CB8D5370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81242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195567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esityksen </a:t>
            </a:r>
            <a:br>
              <a:rPr lang="fi-FI" dirty="0"/>
            </a:br>
            <a:r>
              <a:rPr lang="fi-FI" dirty="0"/>
              <a:t>jäsentämiseen pitkällä tekstillä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5A33775A-8692-4630-B0A7-351A1503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DBD8842B-CE46-458C-9327-5C7AC421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04474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936000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Väliotsikkosivu, yksi sana tai 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36334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paikka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213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8DB9BFF2-C31A-4614-8C44-870E61EDC7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82404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rakennus, mies, katettu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29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96223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3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tuulimylly, ulko, näkymä, aut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C376E3-2ABB-974B-9114-E2184E099A4F}"/>
              </a:ext>
            </a:extLst>
          </p:cNvPr>
          <p:cNvSpPr txBox="1"/>
          <p:nvPr userDrawn="1"/>
        </p:nvSpPr>
        <p:spPr>
          <a:xfrm>
            <a:off x="5405163" y="476672"/>
            <a:ext cx="453650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FI" dirty="0">
                <a:solidFill>
                  <a:schemeClr val="bg1"/>
                </a:solidFill>
              </a:rPr>
              <a:t>Tämä kuva pois, tilalle kuvalaatikko</a:t>
            </a:r>
          </a:p>
        </p:txBody>
      </p:sp>
    </p:spTree>
    <p:extLst>
      <p:ext uri="{BB962C8B-B14F-4D97-AF65-F5344CB8AC3E}">
        <p14:creationId xmlns:p14="http://schemas.microsoft.com/office/powerpoint/2010/main" val="20120380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pöytä, istuminen, kirjoituspöytä, tietokone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22000" cy="6858000"/>
          </a:xfrm>
          <a:prstGeom prst="rect">
            <a:avLst/>
          </a:prstGeom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51880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>
            <a:extLst>
              <a:ext uri="{FF2B5EF4-FFF2-40B4-BE49-F238E27FC236}">
                <a16:creationId xmlns:a16="http://schemas.microsoft.com/office/drawing/2014/main" id="{A9699318-17A8-4406-8545-15EC6D0D7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Kuvan paikkamerkki 19">
            <a:extLst>
              <a:ext uri="{FF2B5EF4-FFF2-40B4-BE49-F238E27FC236}">
                <a16:creationId xmlns:a16="http://schemas.microsoft.com/office/drawing/2014/main" id="{C20D1C9F-02E1-4C00-846A-9CC67CA2ED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12074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paikka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sp>
        <p:nvSpPr>
          <p:cNvPr id="17" name="Kuvan paikkamerkki 19">
            <a:extLst>
              <a:ext uri="{FF2B5EF4-FFF2-40B4-BE49-F238E27FC236}">
                <a16:creationId xmlns:a16="http://schemas.microsoft.com/office/drawing/2014/main" id="{79A4B3D4-F743-4ABE-BF43-A842D73C48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46935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piiri, hiihtäminen, kell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30" y="0"/>
            <a:ext cx="4108704" cy="6858000"/>
          </a:xfrm>
          <a:prstGeom prst="rect">
            <a:avLst/>
          </a:prstGeom>
        </p:spPr>
      </p:pic>
      <p:sp>
        <p:nvSpPr>
          <p:cNvPr id="24" name="Freeform 10">
            <a:extLst>
              <a:ext uri="{FF2B5EF4-FFF2-40B4-BE49-F238E27FC236}">
                <a16:creationId xmlns:a16="http://schemas.microsoft.com/office/drawing/2014/main" id="{E5B9F0F0-2539-458B-AAF7-535BE5D78F43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20643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743A037A-3296-40C2-9074-84427B0EB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6756211" cy="6858000"/>
            <a:chOff x="2724150" y="6350"/>
            <a:chExt cx="6743700" cy="684530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9334710-4573-413A-9371-58D53E96403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6350"/>
              <a:ext cx="6743700" cy="6845300"/>
            </a:xfrm>
            <a:custGeom>
              <a:avLst/>
              <a:gdLst>
                <a:gd name="T0" fmla="*/ 37531 w 37531"/>
                <a:gd name="T1" fmla="*/ 38100 h 38100"/>
                <a:gd name="T2" fmla="*/ 35005 w 37531"/>
                <a:gd name="T3" fmla="*/ 29739 h 38100"/>
                <a:gd name="T4" fmla="*/ 37500 w 37531"/>
                <a:gd name="T5" fmla="*/ 0 h 38100"/>
                <a:gd name="T6" fmla="*/ 0 w 37531"/>
                <a:gd name="T7" fmla="*/ 0 h 38100"/>
                <a:gd name="T8" fmla="*/ 0 w 37531"/>
                <a:gd name="T9" fmla="*/ 38100 h 38100"/>
                <a:gd name="T10" fmla="*/ 37531 w 37531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31" h="38100">
                  <a:moveTo>
                    <a:pt x="37531" y="38100"/>
                  </a:moveTo>
                  <a:cubicBezTo>
                    <a:pt x="36473" y="35432"/>
                    <a:pt x="35622" y="32640"/>
                    <a:pt x="35005" y="29739"/>
                  </a:cubicBezTo>
                  <a:cubicBezTo>
                    <a:pt x="32947" y="20093"/>
                    <a:pt x="33623" y="9779"/>
                    <a:pt x="37500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37531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025CC1E-66FA-4412-98F7-D19894F2D9B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4011613"/>
              <a:ext cx="6443663" cy="2840038"/>
            </a:xfrm>
            <a:custGeom>
              <a:avLst/>
              <a:gdLst>
                <a:gd name="T0" fmla="*/ 35867 w 35867"/>
                <a:gd name="T1" fmla="*/ 15808 h 15808"/>
                <a:gd name="T2" fmla="*/ 0 w 35867"/>
                <a:gd name="T3" fmla="*/ 0 h 15808"/>
                <a:gd name="T4" fmla="*/ 0 w 35867"/>
                <a:gd name="T5" fmla="*/ 15808 h 15808"/>
                <a:gd name="T6" fmla="*/ 35867 w 35867"/>
                <a:gd name="T7" fmla="*/ 15808 h 15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67" h="15808">
                  <a:moveTo>
                    <a:pt x="35867" y="15808"/>
                  </a:moveTo>
                  <a:cubicBezTo>
                    <a:pt x="24829" y="8026"/>
                    <a:pt x="12618" y="2772"/>
                    <a:pt x="0" y="0"/>
                  </a:cubicBezTo>
                  <a:lnTo>
                    <a:pt x="0" y="15808"/>
                  </a:lnTo>
                  <a:lnTo>
                    <a:pt x="35867" y="1580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4916190" cy="180803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Asianostosivu </a:t>
            </a:r>
            <a:br>
              <a:rPr lang="fi-FI" dirty="0"/>
            </a:br>
            <a:r>
              <a:rPr lang="fi-FI" dirty="0"/>
              <a:t>esityksen jäsentämiseen, 3 rivin otsikko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3880" y="1514325"/>
            <a:ext cx="4658744" cy="4248000"/>
          </a:xfrm>
        </p:spPr>
        <p:txBody>
          <a:bodyPr/>
          <a:lstStyle>
            <a:lvl1pPr marL="269875" indent="-269875">
              <a:lnSpc>
                <a:spcPct val="95000"/>
              </a:lnSpc>
              <a:defRPr sz="22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38A531D9-3794-4382-A4CC-D062827D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E9C40528-505B-4E57-81CB-FA8E7278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332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vmlDrawing" Target="../drawings/vmlDrawing1.vml"/><Relationship Id="rId30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image" Target="../media/image2.jpe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vmlDrawing" Target="../drawings/vmlDrawing2.vml"/><Relationship Id="rId30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oleObject" Target="../embeddings/oleObject3.bin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tags" Target="../tags/tag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image" Target="../media/image2.jpe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vmlDrawing" Target="../drawings/vmlDrawing3.vml"/><Relationship Id="rId30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oleObject" Target="../embeddings/oleObject4.bin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tags" Target="../tags/tag4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31" Type="http://schemas.openxmlformats.org/officeDocument/2006/relationships/image" Target="../media/image2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vmlDrawing" Target="../drawings/vmlDrawing4.vml"/><Relationship Id="rId30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29" Type="http://schemas.openxmlformats.org/officeDocument/2006/relationships/oleObject" Target="../embeddings/oleObject5.bin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tags" Target="../tags/tag5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31" Type="http://schemas.openxmlformats.org/officeDocument/2006/relationships/image" Target="../media/image2.jpeg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vmlDrawing" Target="../drawings/vmlDrawing5.v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EEE6FA2-90B9-464A-9666-68D91F2B86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10" name="think-cell Slide" r:id="rId29" imgW="473" imgH="473" progId="TCLayout.ActiveDocument.1">
                  <p:embed/>
                </p:oleObj>
              </mc:Choice>
              <mc:Fallback>
                <p:oleObj name="think-cell Slide" r:id="rId29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EEE6FA2-90B9-464A-9666-68D91F2B8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813CEF-66CE-41A6-9589-6FF5AB74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306000"/>
            <a:ext cx="1057148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603C59-5B66-4F64-93F3-1F4DFBEE6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320" y="1762761"/>
            <a:ext cx="1057148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131FDA-8F15-4702-ABF9-690082056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44920" y="6453336"/>
            <a:ext cx="1009328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B6AA8B-3D61-4AA5-84FF-FE178AE4F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8400" y="6453336"/>
            <a:ext cx="411480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i-FI" dirty="0"/>
              <a:t>Aihe/otsikkoteksti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Regular</a:t>
            </a:r>
            <a:r>
              <a:rPr lang="fi-FI" dirty="0"/>
              <a:t>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dolores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84F219-5BCC-4F1C-B213-2C1F4342B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0" y="6453336"/>
            <a:ext cx="36688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4FCF417-30B6-4F05-9607-5A03685BD2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272" y="6142062"/>
            <a:ext cx="1947891" cy="6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8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5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55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83">
          <p15:clr>
            <a:srgbClr val="F26B43"/>
          </p15:clr>
        </p15:guide>
        <p15:guide id="4" pos="7151">
          <p15:clr>
            <a:srgbClr val="F26B43"/>
          </p15:clr>
        </p15:guide>
        <p15:guide id="5" orient="horz" pos="164">
          <p15:clr>
            <a:srgbClr val="F26B43"/>
          </p15:clr>
        </p15:guide>
        <p15:guide id="6" orient="horz" pos="3793">
          <p15:clr>
            <a:srgbClr val="F26B43"/>
          </p15:clr>
        </p15:guide>
        <p15:guide id="7" orient="horz" pos="102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EEE6FA2-90B9-464A-9666-68D91F2B86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030" name="think-cell Slide" r:id="rId29" imgW="473" imgH="473" progId="TCLayout.ActiveDocument.1">
                  <p:embed/>
                </p:oleObj>
              </mc:Choice>
              <mc:Fallback>
                <p:oleObj name="think-cell Slide" r:id="rId29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EEE6FA2-90B9-464A-9666-68D91F2B8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813CEF-66CE-41A6-9589-6FF5AB74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306000"/>
            <a:ext cx="1057148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603C59-5B66-4F64-93F3-1F4DFBEE6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320" y="1762761"/>
            <a:ext cx="1057148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131FDA-8F15-4702-ABF9-690082056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44920" y="6453336"/>
            <a:ext cx="1009328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B6AA8B-3D61-4AA5-84FF-FE178AE4F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8400" y="6453336"/>
            <a:ext cx="411480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i-FI" dirty="0"/>
              <a:t>Aihe/otsikkoteksti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Regular</a:t>
            </a:r>
            <a:r>
              <a:rPr lang="fi-FI" dirty="0"/>
              <a:t>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dolores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84F219-5BCC-4F1C-B213-2C1F4342B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0" y="6453336"/>
            <a:ext cx="36688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4FCF417-30B6-4F05-9607-5A03685BD2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272" y="6142062"/>
            <a:ext cx="1947891" cy="6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0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5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55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EEE6FA2-90B9-464A-9666-68D91F2B86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55" name="think-cell Slide" r:id="rId29" imgW="473" imgH="473" progId="TCLayout.ActiveDocument.1">
                  <p:embed/>
                </p:oleObj>
              </mc:Choice>
              <mc:Fallback>
                <p:oleObj name="think-cell Slide" r:id="rId29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EEE6FA2-90B9-464A-9666-68D91F2B8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813CEF-66CE-41A6-9589-6FF5AB74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306000"/>
            <a:ext cx="1057148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603C59-5B66-4F64-93F3-1F4DFBEE6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320" y="1762761"/>
            <a:ext cx="1057148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131FDA-8F15-4702-ABF9-690082056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44920" y="6453336"/>
            <a:ext cx="1009328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B6AA8B-3D61-4AA5-84FF-FE178AE4F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8400" y="6453336"/>
            <a:ext cx="411480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i-FI" dirty="0"/>
              <a:t>Aihe/otsikkoteksti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Regular</a:t>
            </a:r>
            <a:r>
              <a:rPr lang="fi-FI" dirty="0"/>
              <a:t>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dolores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84F219-5BCC-4F1C-B213-2C1F4342B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0" y="6453336"/>
            <a:ext cx="36688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4FCF417-30B6-4F05-9607-5A03685BD2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272" y="6142062"/>
            <a:ext cx="1947891" cy="6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6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5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55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83">
          <p15:clr>
            <a:srgbClr val="F26B43"/>
          </p15:clr>
        </p15:guide>
        <p15:guide id="4" pos="7151">
          <p15:clr>
            <a:srgbClr val="F26B43"/>
          </p15:clr>
        </p15:guide>
        <p15:guide id="5" orient="horz" pos="164">
          <p15:clr>
            <a:srgbClr val="F26B43"/>
          </p15:clr>
        </p15:guide>
        <p15:guide id="6" orient="horz" pos="3793">
          <p15:clr>
            <a:srgbClr val="F26B43"/>
          </p15:clr>
        </p15:guide>
        <p15:guide id="7" orient="horz" pos="102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EEE6FA2-90B9-464A-9666-68D91F2B86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64" name="think-cell Slide" r:id="rId29" imgW="473" imgH="473" progId="TCLayout.ActiveDocument.1">
                  <p:embed/>
                </p:oleObj>
              </mc:Choice>
              <mc:Fallback>
                <p:oleObj name="think-cell Slide" r:id="rId29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EEE6FA2-90B9-464A-9666-68D91F2B8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813CEF-66CE-41A6-9589-6FF5AB74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306000"/>
            <a:ext cx="1057148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603C59-5B66-4F64-93F3-1F4DFBEE6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320" y="1762761"/>
            <a:ext cx="1057148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131FDA-8F15-4702-ABF9-690082056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44920" y="6453336"/>
            <a:ext cx="1009328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B6AA8B-3D61-4AA5-84FF-FE178AE4F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8400" y="6453336"/>
            <a:ext cx="411480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i-FI" dirty="0"/>
              <a:t>Aihe/otsikkoteksti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Regular</a:t>
            </a:r>
            <a:r>
              <a:rPr lang="fi-FI" dirty="0"/>
              <a:t>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dolores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84F219-5BCC-4F1C-B213-2C1F4342B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0" y="6453336"/>
            <a:ext cx="36688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4FCF417-30B6-4F05-9607-5A03685BD2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272" y="6142062"/>
            <a:ext cx="1947891" cy="6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6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  <p:sldLayoutId id="2147483824" r:id="rId21"/>
    <p:sldLayoutId id="2147483825" r:id="rId22"/>
    <p:sldLayoutId id="2147483826" r:id="rId23"/>
    <p:sldLayoutId id="2147483827" r:id="rId24"/>
    <p:sldLayoutId id="2147483828" r:id="rId25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5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55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EEE6FA2-90B9-464A-9666-68D91F2B86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31" name="think-cell Slide" r:id="rId29" imgW="473" imgH="473" progId="TCLayout.ActiveDocument.1">
                  <p:embed/>
                </p:oleObj>
              </mc:Choice>
              <mc:Fallback>
                <p:oleObj name="think-cell Slide" r:id="rId29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EEE6FA2-90B9-464A-9666-68D91F2B8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813CEF-66CE-41A6-9589-6FF5AB74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306000"/>
            <a:ext cx="1057148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603C59-5B66-4F64-93F3-1F4DFBEE6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320" y="1762761"/>
            <a:ext cx="1057148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131FDA-8F15-4702-ABF9-690082056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44920" y="6453336"/>
            <a:ext cx="1009328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B6AA8B-3D61-4AA5-84FF-FE178AE4F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8400" y="6453336"/>
            <a:ext cx="411480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i-FI" dirty="0"/>
              <a:t>Aihe/otsikkoteksti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Regular</a:t>
            </a:r>
            <a:r>
              <a:rPr lang="fi-FI" dirty="0"/>
              <a:t>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dolores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84F219-5BCC-4F1C-B213-2C1F4342B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0" y="6453336"/>
            <a:ext cx="36688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4FCF417-30B6-4F05-9607-5A03685BD2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272" y="6142062"/>
            <a:ext cx="1947891" cy="6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8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  <p:sldLayoutId id="2147483850" r:id="rId21"/>
    <p:sldLayoutId id="2147483851" r:id="rId22"/>
    <p:sldLayoutId id="2147483852" r:id="rId23"/>
    <p:sldLayoutId id="2147483853" r:id="rId24"/>
    <p:sldLayoutId id="2147483854" r:id="rId25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5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55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7.xml"/><Relationship Id="rId7" Type="http://schemas.openxmlformats.org/officeDocument/2006/relationships/oleObject" Target="../embeddings/oleObject6.bin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3.emf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3.emf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3.emf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3.emf"/><Relationship Id="rId2" Type="http://schemas.openxmlformats.org/officeDocument/2006/relationships/tags" Target="../tags/tag1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_#/files/Yleinen?threadId=19%3A77b90626a2f14c63ac8e5ed625df502a%40thread.tacv2&amp;ctx=channel&amp;context=General&amp;rootfolder=%252Fsites%252FTeknonvknraporttiluonnoksenkommentointi%252FShared%2520Documents%252FGenera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TNVK </a:t>
            </a:r>
            <a:r>
              <a:rPr lang="fi-FI" dirty="0" smtClean="0"/>
              <a:t>17.5.2021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026920" y="4984955"/>
            <a:ext cx="8641080" cy="702528"/>
          </a:xfrm>
        </p:spPr>
        <p:txBody>
          <a:bodyPr/>
          <a:lstStyle/>
          <a:p>
            <a:r>
              <a:rPr lang="fi-FI" sz="2400" dirty="0" smtClean="0"/>
              <a:t>Ennakkomateriaali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4118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 hidden="1">
            <a:extLst>
              <a:ext uri="{FF2B5EF4-FFF2-40B4-BE49-F238E27FC236}">
                <a16:creationId xmlns:a16="http://schemas.microsoft.com/office/drawing/2014/main" id="{D06440D3-3E19-43C3-8E0F-2604137A4E1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2" name="think-cell Slide" r:id="rId7" imgW="473" imgH="476" progId="TCLayout.ActiveDocument.1">
                  <p:embed/>
                </p:oleObj>
              </mc:Choice>
              <mc:Fallback>
                <p:oleObj name="think-cell Slide" r:id="rId7" imgW="473" imgH="476" progId="TCLayout.ActiveDocument.1">
                  <p:embed/>
                  <p:pic>
                    <p:nvPicPr>
                      <p:cNvPr id="33" name="Object 32" hidden="1">
                        <a:extLst>
                          <a:ext uri="{FF2B5EF4-FFF2-40B4-BE49-F238E27FC236}">
                            <a16:creationId xmlns:a16="http://schemas.microsoft.com/office/drawing/2014/main" id="{D06440D3-3E19-43C3-8E0F-2604137A4E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1A2EC003-946E-4C15-8F79-2BF995C2F11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Arial Narrow" panose="020B0606020202030204" pitchFamily="34" charset="0"/>
            </a:endParaRPr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8D06A9BA-0595-4042-8DF5-70EF6FB04E3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12302-77FB-498F-BFCF-784313ECD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51" y="570639"/>
            <a:ext cx="10571480" cy="1325563"/>
          </a:xfrm>
        </p:spPr>
        <p:txBody>
          <a:bodyPr vert="horz"/>
          <a:lstStyle/>
          <a:p>
            <a:r>
              <a:rPr lang="fi-FI" dirty="0"/>
              <a:t>Teknologiapolitiikan OKR –malli Suomelle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E9B1F8-B521-4ABE-AF62-1EC963B1991E}"/>
              </a:ext>
            </a:extLst>
          </p:cNvPr>
          <p:cNvSpPr/>
          <p:nvPr/>
        </p:nvSpPr>
        <p:spPr>
          <a:xfrm>
            <a:off x="2522937" y="1631563"/>
            <a:ext cx="7322415" cy="58477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Suomi on vuonna 2030 maailman menestyksellisin ja tunnetuin teknologian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kehittämisestä ja hyödyntämisestä hyvinvointia ammentava maa.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72101D-0B1A-49C8-B2FD-369FE1BDD15B}"/>
              </a:ext>
            </a:extLst>
          </p:cNvPr>
          <p:cNvSpPr/>
          <p:nvPr/>
        </p:nvSpPr>
        <p:spPr>
          <a:xfrm>
            <a:off x="782320" y="3517215"/>
            <a:ext cx="1475105" cy="430887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Tavoitteet (O)</a:t>
            </a:r>
          </a:p>
          <a:p>
            <a:pPr marL="324000" marR="0" lvl="1" indent="-21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kpl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3F100E-C1EA-41C8-ABC6-3166B749A95B}"/>
              </a:ext>
            </a:extLst>
          </p:cNvPr>
          <p:cNvSpPr/>
          <p:nvPr/>
        </p:nvSpPr>
        <p:spPr>
          <a:xfrm>
            <a:off x="782320" y="4976544"/>
            <a:ext cx="1665605" cy="430887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Avaintulokset (KR)</a:t>
            </a:r>
          </a:p>
          <a:p>
            <a:pPr marL="324000" marR="0" lvl="1" indent="-21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4-6 kpl/tavoite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66E349AB-7842-4E46-9935-5F5D2D80DAEE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 rot="5400000">
            <a:off x="4526453" y="1082942"/>
            <a:ext cx="524296" cy="2791089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91D808D-CD9B-4B6B-995A-EB99B160BEF0}"/>
              </a:ext>
            </a:extLst>
          </p:cNvPr>
          <p:cNvSpPr/>
          <p:nvPr/>
        </p:nvSpPr>
        <p:spPr>
          <a:xfrm>
            <a:off x="2522574" y="2740634"/>
            <a:ext cx="1740964" cy="1984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Suomi on maailman kilpailukykyisimpiä valtioita ja maailman paras paikka teknologiayrityksille.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45431E-52A9-4309-BA25-4ED3FC8D06BE}"/>
              </a:ext>
            </a:extLst>
          </p:cNvPr>
          <p:cNvSpPr/>
          <p:nvPr/>
        </p:nvSpPr>
        <p:spPr>
          <a:xfrm>
            <a:off x="4400607" y="2740634"/>
            <a:ext cx="1740964" cy="19840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Suomessa on maailman tunnetuimpia ja houkuttelevimpia teknologia-alan koulutuksen, tutkimuksen, osaajien ja investointien keskuksia.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E72E59-807D-4D65-B6CE-8FB0C24BC27F}"/>
              </a:ext>
            </a:extLst>
          </p:cNvPr>
          <p:cNvSpPr/>
          <p:nvPr/>
        </p:nvSpPr>
        <p:spPr>
          <a:xfrm>
            <a:off x="6278640" y="2740634"/>
            <a:ext cx="1740964" cy="198404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Suomessa on maailman tehokkain julkinen sektori, joka mahdollistaa ihmisten ja yritysten hyvinvoinnin.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A9A585-4F25-459A-84FA-A20F757A7681}"/>
              </a:ext>
            </a:extLst>
          </p:cNvPr>
          <p:cNvSpPr/>
          <p:nvPr/>
        </p:nvSpPr>
        <p:spPr>
          <a:xfrm>
            <a:off x="8156673" y="2740633"/>
            <a:ext cx="1740964" cy="198404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Suomi hyötyy laajalti  globaaleihin haasteisiin vastaavien teknologioiden rohkeasta kehittämisestä ja soveltamisesta.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E020156B-AFC1-4377-8CFF-61AB67FE10B8}"/>
              </a:ext>
            </a:extLst>
          </p:cNvPr>
          <p:cNvCxnSpPr>
            <a:cxnSpLocks/>
            <a:stCxn id="3" idx="2"/>
            <a:endCxn id="9" idx="0"/>
          </p:cNvCxnSpPr>
          <p:nvPr/>
        </p:nvCxnSpPr>
        <p:spPr>
          <a:xfrm rot="16200000" flipH="1">
            <a:off x="6404485" y="1995997"/>
            <a:ext cx="524296" cy="964977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79A36C1-B0D5-4E9D-B263-5C463C8E044F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 rot="5400000">
            <a:off x="5465469" y="2021958"/>
            <a:ext cx="524296" cy="913056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B7FA4EA0-713E-4B43-9D2C-4BCA2C348C35}"/>
              </a:ext>
            </a:extLst>
          </p:cNvPr>
          <p:cNvCxnSpPr>
            <a:cxnSpLocks/>
            <a:stCxn id="3" idx="2"/>
            <a:endCxn id="10" idx="0"/>
          </p:cNvCxnSpPr>
          <p:nvPr/>
        </p:nvCxnSpPr>
        <p:spPr>
          <a:xfrm rot="16200000" flipH="1">
            <a:off x="7343503" y="1056980"/>
            <a:ext cx="524295" cy="284301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Oval 20">
            <a:extLst>
              <a:ext uri="{FF2B5EF4-FFF2-40B4-BE49-F238E27FC236}">
                <a16:creationId xmlns:a16="http://schemas.microsoft.com/office/drawing/2014/main" id="{525C3112-9442-408B-88D0-25A6413484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55058" y="2647207"/>
            <a:ext cx="306911" cy="306911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3" name="Oval 20">
            <a:extLst>
              <a:ext uri="{FF2B5EF4-FFF2-40B4-BE49-F238E27FC236}">
                <a16:creationId xmlns:a16="http://schemas.microsoft.com/office/drawing/2014/main" id="{80EA7511-21B6-4826-A9E0-F3ECF7EF4C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3794" y="2647207"/>
            <a:ext cx="306911" cy="306911"/>
          </a:xfrm>
          <a:prstGeom prst="ellipse">
            <a:avLst/>
          </a:prstGeom>
          <a:solidFill>
            <a:schemeClr val="tx2">
              <a:lumMod val="5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4" name="Oval 20">
            <a:extLst>
              <a:ext uri="{FF2B5EF4-FFF2-40B4-BE49-F238E27FC236}">
                <a16:creationId xmlns:a16="http://schemas.microsoft.com/office/drawing/2014/main" id="{0D164DEC-AD13-42B1-A32E-1863715FF3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12530" y="2647207"/>
            <a:ext cx="306911" cy="306911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5" name="Oval 20">
            <a:extLst>
              <a:ext uri="{FF2B5EF4-FFF2-40B4-BE49-F238E27FC236}">
                <a16:creationId xmlns:a16="http://schemas.microsoft.com/office/drawing/2014/main" id="{14604642-DD51-4064-AD03-646664F59A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41266" y="2647207"/>
            <a:ext cx="306911" cy="30691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D23E224-F0CC-427E-858F-BBEA2605A1F2}"/>
              </a:ext>
            </a:extLst>
          </p:cNvPr>
          <p:cNvSpPr/>
          <p:nvPr/>
        </p:nvSpPr>
        <p:spPr>
          <a:xfrm>
            <a:off x="10034707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9A2F6FD-3DF8-4CA5-A0CE-D85A5E15D852}"/>
              </a:ext>
            </a:extLst>
          </p:cNvPr>
          <p:cNvSpPr/>
          <p:nvPr/>
        </p:nvSpPr>
        <p:spPr>
          <a:xfrm>
            <a:off x="8156673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KR1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01A786D-7CC4-48C7-9DCC-0BCE28811816}"/>
              </a:ext>
            </a:extLst>
          </p:cNvPr>
          <p:cNvSpPr/>
          <p:nvPr/>
        </p:nvSpPr>
        <p:spPr>
          <a:xfrm>
            <a:off x="8626671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KR2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52F9BBC-B7C0-40D0-BE6C-9DFF300AF388}"/>
              </a:ext>
            </a:extLst>
          </p:cNvPr>
          <p:cNvSpPr/>
          <p:nvPr/>
        </p:nvSpPr>
        <p:spPr>
          <a:xfrm>
            <a:off x="9096670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FF4A354-828A-46C6-940D-40D8A52CCF60}"/>
              </a:ext>
            </a:extLst>
          </p:cNvPr>
          <p:cNvSpPr/>
          <p:nvPr/>
        </p:nvSpPr>
        <p:spPr>
          <a:xfrm>
            <a:off x="9566662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KR4</a:t>
            </a:r>
          </a:p>
        </p:txBody>
      </p: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0AEB516D-E6B1-4E14-81D6-6261A706D6C8}"/>
              </a:ext>
            </a:extLst>
          </p:cNvPr>
          <p:cNvCxnSpPr>
            <a:cxnSpLocks/>
          </p:cNvCxnSpPr>
          <p:nvPr/>
        </p:nvCxnSpPr>
        <p:spPr>
          <a:xfrm rot="5400000">
            <a:off x="8545967" y="4498209"/>
            <a:ext cx="214325" cy="684291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76B8CC4B-80E4-441D-803F-0F40C0BBDA2C}"/>
              </a:ext>
            </a:extLst>
          </p:cNvPr>
          <p:cNvCxnSpPr>
            <a:cxnSpLocks/>
          </p:cNvCxnSpPr>
          <p:nvPr/>
        </p:nvCxnSpPr>
        <p:spPr>
          <a:xfrm rot="5400000">
            <a:off x="8780959" y="4733212"/>
            <a:ext cx="214326" cy="214287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B5BE6F45-CC6F-4C0E-9A9B-2C4855584DA8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50947" y="4477498"/>
            <a:ext cx="214323" cy="725716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4B0D94CB-4C46-4A25-89AE-9DCD0DE1FA5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15950" y="4712495"/>
            <a:ext cx="214326" cy="255718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7D03F64-E595-4F1B-9745-2832764573B6}"/>
              </a:ext>
            </a:extLst>
          </p:cNvPr>
          <p:cNvSpPr/>
          <p:nvPr/>
        </p:nvSpPr>
        <p:spPr>
          <a:xfrm>
            <a:off x="2522574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KR1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050166B-AC64-4584-98E6-C8EA14C35D24}"/>
              </a:ext>
            </a:extLst>
          </p:cNvPr>
          <p:cNvSpPr/>
          <p:nvPr/>
        </p:nvSpPr>
        <p:spPr>
          <a:xfrm>
            <a:off x="2992572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KR2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63BE344A-D1B3-4284-A280-073429DA443A}"/>
              </a:ext>
            </a:extLst>
          </p:cNvPr>
          <p:cNvSpPr/>
          <p:nvPr/>
        </p:nvSpPr>
        <p:spPr>
          <a:xfrm>
            <a:off x="3462571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KR3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B340CB8-F310-4C0C-A407-19ACD814FDE9}"/>
              </a:ext>
            </a:extLst>
          </p:cNvPr>
          <p:cNvSpPr/>
          <p:nvPr/>
        </p:nvSpPr>
        <p:spPr>
          <a:xfrm>
            <a:off x="3932563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KR4</a:t>
            </a:r>
          </a:p>
        </p:txBody>
      </p:sp>
      <p:cxnSp>
        <p:nvCxnSpPr>
          <p:cNvPr id="109" name="Connector: Elbow 108">
            <a:extLst>
              <a:ext uri="{FF2B5EF4-FFF2-40B4-BE49-F238E27FC236}">
                <a16:creationId xmlns:a16="http://schemas.microsoft.com/office/drawing/2014/main" id="{520BA9C5-0733-402F-B21F-BE8B769E68A5}"/>
              </a:ext>
            </a:extLst>
          </p:cNvPr>
          <p:cNvCxnSpPr>
            <a:cxnSpLocks/>
          </p:cNvCxnSpPr>
          <p:nvPr/>
        </p:nvCxnSpPr>
        <p:spPr>
          <a:xfrm rot="5400000">
            <a:off x="2911868" y="4498209"/>
            <a:ext cx="214325" cy="684291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0" name="Connector: Elbow 109">
            <a:extLst>
              <a:ext uri="{FF2B5EF4-FFF2-40B4-BE49-F238E27FC236}">
                <a16:creationId xmlns:a16="http://schemas.microsoft.com/office/drawing/2014/main" id="{C38D27FD-A7A1-41B1-9DD9-37D4B5255515}"/>
              </a:ext>
            </a:extLst>
          </p:cNvPr>
          <p:cNvCxnSpPr>
            <a:cxnSpLocks/>
          </p:cNvCxnSpPr>
          <p:nvPr/>
        </p:nvCxnSpPr>
        <p:spPr>
          <a:xfrm rot="5400000">
            <a:off x="3146860" y="4733212"/>
            <a:ext cx="214326" cy="214287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C96FB131-2304-4245-BD65-82E571301057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16848" y="4477498"/>
            <a:ext cx="214323" cy="725716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2" name="Connector: Elbow 111">
            <a:extLst>
              <a:ext uri="{FF2B5EF4-FFF2-40B4-BE49-F238E27FC236}">
                <a16:creationId xmlns:a16="http://schemas.microsoft.com/office/drawing/2014/main" id="{F2AEED46-AF76-4520-BD94-0C1AC79DBADC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81851" y="4712495"/>
            <a:ext cx="214326" cy="255718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BBAF820-B75F-4B0E-92C3-2AF1F898D0A2}"/>
              </a:ext>
            </a:extLst>
          </p:cNvPr>
          <p:cNvSpPr/>
          <p:nvPr/>
        </p:nvSpPr>
        <p:spPr>
          <a:xfrm>
            <a:off x="4400607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KR1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2BEE2DD-3860-4C70-97CD-8EF6DAED6C2D}"/>
              </a:ext>
            </a:extLst>
          </p:cNvPr>
          <p:cNvSpPr/>
          <p:nvPr/>
        </p:nvSpPr>
        <p:spPr>
          <a:xfrm>
            <a:off x="4870605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KR2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6455792-30AD-468F-A3A4-5E678A11C3AC}"/>
              </a:ext>
            </a:extLst>
          </p:cNvPr>
          <p:cNvSpPr/>
          <p:nvPr/>
        </p:nvSpPr>
        <p:spPr>
          <a:xfrm>
            <a:off x="5340604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KR3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AC26BCC-2CEB-41F6-A144-6B7E61C4DFC1}"/>
              </a:ext>
            </a:extLst>
          </p:cNvPr>
          <p:cNvSpPr/>
          <p:nvPr/>
        </p:nvSpPr>
        <p:spPr>
          <a:xfrm>
            <a:off x="5810596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KR4</a:t>
            </a:r>
          </a:p>
        </p:txBody>
      </p:sp>
      <p:cxnSp>
        <p:nvCxnSpPr>
          <p:cNvPr id="118" name="Connector: Elbow 117">
            <a:extLst>
              <a:ext uri="{FF2B5EF4-FFF2-40B4-BE49-F238E27FC236}">
                <a16:creationId xmlns:a16="http://schemas.microsoft.com/office/drawing/2014/main" id="{16762D64-C8E0-4EBD-8AA2-1323586BB488}"/>
              </a:ext>
            </a:extLst>
          </p:cNvPr>
          <p:cNvCxnSpPr>
            <a:cxnSpLocks/>
          </p:cNvCxnSpPr>
          <p:nvPr/>
        </p:nvCxnSpPr>
        <p:spPr>
          <a:xfrm rot="5400000">
            <a:off x="4789901" y="4498209"/>
            <a:ext cx="214325" cy="684291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id="{A00303B8-D1CB-4E5D-BF96-4446D9DFB356}"/>
              </a:ext>
            </a:extLst>
          </p:cNvPr>
          <p:cNvCxnSpPr>
            <a:cxnSpLocks/>
          </p:cNvCxnSpPr>
          <p:nvPr/>
        </p:nvCxnSpPr>
        <p:spPr>
          <a:xfrm rot="5400000">
            <a:off x="5024893" y="4733212"/>
            <a:ext cx="214326" cy="214287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0" name="Connector: Elbow 119">
            <a:extLst>
              <a:ext uri="{FF2B5EF4-FFF2-40B4-BE49-F238E27FC236}">
                <a16:creationId xmlns:a16="http://schemas.microsoft.com/office/drawing/2014/main" id="{32E8C039-A4FE-47F9-8079-150B93E9C71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94881" y="4477498"/>
            <a:ext cx="214323" cy="725716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1" name="Connector: Elbow 120">
            <a:extLst>
              <a:ext uri="{FF2B5EF4-FFF2-40B4-BE49-F238E27FC236}">
                <a16:creationId xmlns:a16="http://schemas.microsoft.com/office/drawing/2014/main" id="{AC3A494A-43E0-4C69-BCB7-29E5A92AEFA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59884" y="4712495"/>
            <a:ext cx="214326" cy="255718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5CE00C2-5FC5-4ECB-A8A2-23D4E9F49106}"/>
              </a:ext>
            </a:extLst>
          </p:cNvPr>
          <p:cNvSpPr/>
          <p:nvPr/>
        </p:nvSpPr>
        <p:spPr>
          <a:xfrm>
            <a:off x="6278640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KR1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C308FA09-85A2-4132-8A95-03DEC98FA6D3}"/>
              </a:ext>
            </a:extLst>
          </p:cNvPr>
          <p:cNvSpPr/>
          <p:nvPr/>
        </p:nvSpPr>
        <p:spPr>
          <a:xfrm>
            <a:off x="6748638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KR2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97D525E-55AC-4DBA-85BD-E7FEC820AFC5}"/>
              </a:ext>
            </a:extLst>
          </p:cNvPr>
          <p:cNvSpPr/>
          <p:nvPr/>
        </p:nvSpPr>
        <p:spPr>
          <a:xfrm>
            <a:off x="7218637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KR3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1AFC9EB-D103-43F7-A025-F022711D8D06}"/>
              </a:ext>
            </a:extLst>
          </p:cNvPr>
          <p:cNvSpPr/>
          <p:nvPr/>
        </p:nvSpPr>
        <p:spPr>
          <a:xfrm>
            <a:off x="7688629" y="4947517"/>
            <a:ext cx="330975" cy="488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KR4</a:t>
            </a:r>
          </a:p>
        </p:txBody>
      </p:sp>
      <p:cxnSp>
        <p:nvCxnSpPr>
          <p:cNvPr id="127" name="Connector: Elbow 126">
            <a:extLst>
              <a:ext uri="{FF2B5EF4-FFF2-40B4-BE49-F238E27FC236}">
                <a16:creationId xmlns:a16="http://schemas.microsoft.com/office/drawing/2014/main" id="{A17A2A11-7149-4288-BB71-BAAD9645A64E}"/>
              </a:ext>
            </a:extLst>
          </p:cNvPr>
          <p:cNvCxnSpPr>
            <a:cxnSpLocks/>
          </p:cNvCxnSpPr>
          <p:nvPr/>
        </p:nvCxnSpPr>
        <p:spPr>
          <a:xfrm rot="5400000">
            <a:off x="6667934" y="4498209"/>
            <a:ext cx="214325" cy="684291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8" name="Connector: Elbow 127">
            <a:extLst>
              <a:ext uri="{FF2B5EF4-FFF2-40B4-BE49-F238E27FC236}">
                <a16:creationId xmlns:a16="http://schemas.microsoft.com/office/drawing/2014/main" id="{100DCC7B-8AD8-4602-8CBD-F7734627EBC2}"/>
              </a:ext>
            </a:extLst>
          </p:cNvPr>
          <p:cNvCxnSpPr>
            <a:cxnSpLocks/>
          </p:cNvCxnSpPr>
          <p:nvPr/>
        </p:nvCxnSpPr>
        <p:spPr>
          <a:xfrm rot="5400000">
            <a:off x="6902926" y="4733212"/>
            <a:ext cx="214326" cy="214287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9" name="Connector: Elbow 128">
            <a:extLst>
              <a:ext uri="{FF2B5EF4-FFF2-40B4-BE49-F238E27FC236}">
                <a16:creationId xmlns:a16="http://schemas.microsoft.com/office/drawing/2014/main" id="{380DE3F3-49F7-4C9F-9E8A-1A8AB9F0A7E7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72914" y="4477498"/>
            <a:ext cx="214323" cy="725716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EA542755-B96D-4C97-B907-E1FA99CC549C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37917" y="4712495"/>
            <a:ext cx="214326" cy="255718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6091495-544B-48D7-99B4-2D3B42D78C4C}"/>
              </a:ext>
            </a:extLst>
          </p:cNvPr>
          <p:cNvSpPr/>
          <p:nvPr/>
        </p:nvSpPr>
        <p:spPr>
          <a:xfrm>
            <a:off x="782320" y="5690480"/>
            <a:ext cx="1665605" cy="430887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Ennakoivat mittarit</a:t>
            </a:r>
            <a:r>
              <a:rPr kumimoji="0" lang="en-US" sz="1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-21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0-5 kpl/KR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723B777-E1A8-4DAD-801E-D51F5795E8F8}"/>
              </a:ext>
            </a:extLst>
          </p:cNvPr>
          <p:cNvSpPr/>
          <p:nvPr/>
        </p:nvSpPr>
        <p:spPr>
          <a:xfrm>
            <a:off x="2522574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38FB012-77FC-4AF8-9AAA-793009E7E8D9}"/>
              </a:ext>
            </a:extLst>
          </p:cNvPr>
          <p:cNvSpPr/>
          <p:nvPr/>
        </p:nvSpPr>
        <p:spPr>
          <a:xfrm>
            <a:off x="2730554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5AA60C4-F1C6-4873-BF53-913EA6924E8E}"/>
              </a:ext>
            </a:extLst>
          </p:cNvPr>
          <p:cNvSpPr/>
          <p:nvPr/>
        </p:nvSpPr>
        <p:spPr>
          <a:xfrm>
            <a:off x="2992572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F56283C-56E0-4DC7-B1A9-C9AA81A974B0}"/>
              </a:ext>
            </a:extLst>
          </p:cNvPr>
          <p:cNvSpPr/>
          <p:nvPr/>
        </p:nvSpPr>
        <p:spPr>
          <a:xfrm>
            <a:off x="3200552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40FD43D-13B7-455F-9DF9-7D3800B2A45B}"/>
              </a:ext>
            </a:extLst>
          </p:cNvPr>
          <p:cNvSpPr/>
          <p:nvPr/>
        </p:nvSpPr>
        <p:spPr>
          <a:xfrm>
            <a:off x="3932563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8DD8A01D-DFF1-4154-BD82-BA9E5FF3C30E}"/>
              </a:ext>
            </a:extLst>
          </p:cNvPr>
          <p:cNvCxnSpPr>
            <a:cxnSpLocks/>
            <a:stCxn id="105" idx="2"/>
            <a:endCxn id="143" idx="0"/>
          </p:cNvCxnSpPr>
          <p:nvPr/>
        </p:nvCxnSpPr>
        <p:spPr>
          <a:xfrm rot="5400000">
            <a:off x="2516115" y="5504415"/>
            <a:ext cx="239905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84EBC0D8-0C37-4DCD-BDF9-D87CEF077C96}"/>
              </a:ext>
            </a:extLst>
          </p:cNvPr>
          <p:cNvCxnSpPr>
            <a:cxnSpLocks/>
            <a:stCxn id="105" idx="2"/>
            <a:endCxn id="84" idx="0"/>
          </p:cNvCxnSpPr>
          <p:nvPr/>
        </p:nvCxnSpPr>
        <p:spPr>
          <a:xfrm rot="16200000" flipH="1">
            <a:off x="2620105" y="5504415"/>
            <a:ext cx="239905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34E5C6F0-1255-4421-AA40-FA2AF5911C62}"/>
              </a:ext>
            </a:extLst>
          </p:cNvPr>
          <p:cNvCxnSpPr>
            <a:cxnSpLocks/>
          </p:cNvCxnSpPr>
          <p:nvPr/>
        </p:nvCxnSpPr>
        <p:spPr>
          <a:xfrm rot="5400000">
            <a:off x="2991882" y="5504415"/>
            <a:ext cx="239904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2" name="Connector: Elbow 121">
            <a:extLst>
              <a:ext uri="{FF2B5EF4-FFF2-40B4-BE49-F238E27FC236}">
                <a16:creationId xmlns:a16="http://schemas.microsoft.com/office/drawing/2014/main" id="{299E06CE-D125-4CED-A1B8-9B2C068990E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095872" y="5504415"/>
            <a:ext cx="239904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2" name="Connector: Elbow 131">
            <a:extLst>
              <a:ext uri="{FF2B5EF4-FFF2-40B4-BE49-F238E27FC236}">
                <a16:creationId xmlns:a16="http://schemas.microsoft.com/office/drawing/2014/main" id="{1D2EC7B8-AEBC-48E4-B965-B4A102C5B700}"/>
              </a:ext>
            </a:extLst>
          </p:cNvPr>
          <p:cNvCxnSpPr>
            <a:cxnSpLocks/>
          </p:cNvCxnSpPr>
          <p:nvPr/>
        </p:nvCxnSpPr>
        <p:spPr>
          <a:xfrm rot="5400000">
            <a:off x="3924284" y="5504415"/>
            <a:ext cx="239904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1184F4C-32B7-440A-9B93-B2BCFA74F336}"/>
              </a:ext>
            </a:extLst>
          </p:cNvPr>
          <p:cNvSpPr/>
          <p:nvPr/>
        </p:nvSpPr>
        <p:spPr>
          <a:xfrm>
            <a:off x="4400607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5C2F6EB-7A37-42C7-8226-3A6424029335}"/>
              </a:ext>
            </a:extLst>
          </p:cNvPr>
          <p:cNvSpPr/>
          <p:nvPr/>
        </p:nvSpPr>
        <p:spPr>
          <a:xfrm>
            <a:off x="4608587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908D486-8A03-413C-BF5B-42CE3D05CD00}"/>
              </a:ext>
            </a:extLst>
          </p:cNvPr>
          <p:cNvSpPr/>
          <p:nvPr/>
        </p:nvSpPr>
        <p:spPr>
          <a:xfrm>
            <a:off x="4870605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738AB287-43C2-48ED-A407-B8D8783D4DC9}"/>
              </a:ext>
            </a:extLst>
          </p:cNvPr>
          <p:cNvSpPr/>
          <p:nvPr/>
        </p:nvSpPr>
        <p:spPr>
          <a:xfrm>
            <a:off x="5078585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8F9C8D0-E71D-4EA6-9CC3-C9F7BCAF6B7A}"/>
              </a:ext>
            </a:extLst>
          </p:cNvPr>
          <p:cNvSpPr/>
          <p:nvPr/>
        </p:nvSpPr>
        <p:spPr>
          <a:xfrm>
            <a:off x="5810596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0" name="Connector: Elbow 139">
            <a:extLst>
              <a:ext uri="{FF2B5EF4-FFF2-40B4-BE49-F238E27FC236}">
                <a16:creationId xmlns:a16="http://schemas.microsoft.com/office/drawing/2014/main" id="{A8385B1E-F4F0-421F-AE17-BBB579F6D340}"/>
              </a:ext>
            </a:extLst>
          </p:cNvPr>
          <p:cNvCxnSpPr>
            <a:cxnSpLocks/>
            <a:endCxn id="135" idx="0"/>
          </p:cNvCxnSpPr>
          <p:nvPr/>
        </p:nvCxnSpPr>
        <p:spPr>
          <a:xfrm rot="5400000">
            <a:off x="4394148" y="5504415"/>
            <a:ext cx="239905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1" name="Connector: Elbow 140">
            <a:extLst>
              <a:ext uri="{FF2B5EF4-FFF2-40B4-BE49-F238E27FC236}">
                <a16:creationId xmlns:a16="http://schemas.microsoft.com/office/drawing/2014/main" id="{50DCD61C-EA0A-4B3A-95D0-60FE17090B2D}"/>
              </a:ext>
            </a:extLst>
          </p:cNvPr>
          <p:cNvCxnSpPr>
            <a:cxnSpLocks/>
            <a:endCxn id="136" idx="0"/>
          </p:cNvCxnSpPr>
          <p:nvPr/>
        </p:nvCxnSpPr>
        <p:spPr>
          <a:xfrm rot="16200000" flipH="1">
            <a:off x="4498138" y="5504415"/>
            <a:ext cx="239905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2" name="Connector: Elbow 141">
            <a:extLst>
              <a:ext uri="{FF2B5EF4-FFF2-40B4-BE49-F238E27FC236}">
                <a16:creationId xmlns:a16="http://schemas.microsoft.com/office/drawing/2014/main" id="{0BD44995-C5F1-4B60-B3B2-AF0C3531B553}"/>
              </a:ext>
            </a:extLst>
          </p:cNvPr>
          <p:cNvCxnSpPr>
            <a:cxnSpLocks/>
          </p:cNvCxnSpPr>
          <p:nvPr/>
        </p:nvCxnSpPr>
        <p:spPr>
          <a:xfrm rot="5400000">
            <a:off x="4869915" y="5504415"/>
            <a:ext cx="239904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8" name="Connector: Elbow 157">
            <a:extLst>
              <a:ext uri="{FF2B5EF4-FFF2-40B4-BE49-F238E27FC236}">
                <a16:creationId xmlns:a16="http://schemas.microsoft.com/office/drawing/2014/main" id="{FA21F240-7AEE-41B2-A490-D91E1BAE8B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73905" y="5504415"/>
            <a:ext cx="239904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9" name="Connector: Elbow 158">
            <a:extLst>
              <a:ext uri="{FF2B5EF4-FFF2-40B4-BE49-F238E27FC236}">
                <a16:creationId xmlns:a16="http://schemas.microsoft.com/office/drawing/2014/main" id="{7C97D976-B730-4280-905F-84001A67AA09}"/>
              </a:ext>
            </a:extLst>
          </p:cNvPr>
          <p:cNvCxnSpPr>
            <a:cxnSpLocks/>
          </p:cNvCxnSpPr>
          <p:nvPr/>
        </p:nvCxnSpPr>
        <p:spPr>
          <a:xfrm rot="5400000">
            <a:off x="5802317" y="5504415"/>
            <a:ext cx="239904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1" name="Rectangle 160">
            <a:extLst>
              <a:ext uri="{FF2B5EF4-FFF2-40B4-BE49-F238E27FC236}">
                <a16:creationId xmlns:a16="http://schemas.microsoft.com/office/drawing/2014/main" id="{354635D2-1344-4044-AB56-3C59AF4B03F3}"/>
              </a:ext>
            </a:extLst>
          </p:cNvPr>
          <p:cNvSpPr/>
          <p:nvPr/>
        </p:nvSpPr>
        <p:spPr>
          <a:xfrm>
            <a:off x="6278640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493F90D-BE0C-4BFD-B785-1DB5E739CE67}"/>
              </a:ext>
            </a:extLst>
          </p:cNvPr>
          <p:cNvSpPr/>
          <p:nvPr/>
        </p:nvSpPr>
        <p:spPr>
          <a:xfrm>
            <a:off x="6486620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1050401C-66F9-4903-BD91-E735F2178AD8}"/>
              </a:ext>
            </a:extLst>
          </p:cNvPr>
          <p:cNvSpPr/>
          <p:nvPr/>
        </p:nvSpPr>
        <p:spPr>
          <a:xfrm>
            <a:off x="6748638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E173B7D1-504A-466F-8A59-CFEE90E64645}"/>
              </a:ext>
            </a:extLst>
          </p:cNvPr>
          <p:cNvSpPr/>
          <p:nvPr/>
        </p:nvSpPr>
        <p:spPr>
          <a:xfrm>
            <a:off x="6956618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BE728746-249C-488C-95F4-57248F54F0A9}"/>
              </a:ext>
            </a:extLst>
          </p:cNvPr>
          <p:cNvSpPr/>
          <p:nvPr/>
        </p:nvSpPr>
        <p:spPr>
          <a:xfrm>
            <a:off x="7688629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7" name="Connector: Elbow 166">
            <a:extLst>
              <a:ext uri="{FF2B5EF4-FFF2-40B4-BE49-F238E27FC236}">
                <a16:creationId xmlns:a16="http://schemas.microsoft.com/office/drawing/2014/main" id="{5264C4E7-8CDE-4965-8176-55D406A228C6}"/>
              </a:ext>
            </a:extLst>
          </p:cNvPr>
          <p:cNvCxnSpPr>
            <a:cxnSpLocks/>
            <a:endCxn id="161" idx="0"/>
          </p:cNvCxnSpPr>
          <p:nvPr/>
        </p:nvCxnSpPr>
        <p:spPr>
          <a:xfrm rot="5400000">
            <a:off x="6272181" y="5504415"/>
            <a:ext cx="239905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8" name="Connector: Elbow 167">
            <a:extLst>
              <a:ext uri="{FF2B5EF4-FFF2-40B4-BE49-F238E27FC236}">
                <a16:creationId xmlns:a16="http://schemas.microsoft.com/office/drawing/2014/main" id="{92D3763F-1100-487D-A443-D51BE24C5973}"/>
              </a:ext>
            </a:extLst>
          </p:cNvPr>
          <p:cNvCxnSpPr>
            <a:cxnSpLocks/>
            <a:endCxn id="163" idx="0"/>
          </p:cNvCxnSpPr>
          <p:nvPr/>
        </p:nvCxnSpPr>
        <p:spPr>
          <a:xfrm rot="16200000" flipH="1">
            <a:off x="6376171" y="5504415"/>
            <a:ext cx="239905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9" name="Connector: Elbow 168">
            <a:extLst>
              <a:ext uri="{FF2B5EF4-FFF2-40B4-BE49-F238E27FC236}">
                <a16:creationId xmlns:a16="http://schemas.microsoft.com/office/drawing/2014/main" id="{09EBEDB1-15CA-4B75-8A29-F6660A590D1D}"/>
              </a:ext>
            </a:extLst>
          </p:cNvPr>
          <p:cNvCxnSpPr>
            <a:cxnSpLocks/>
          </p:cNvCxnSpPr>
          <p:nvPr/>
        </p:nvCxnSpPr>
        <p:spPr>
          <a:xfrm rot="5400000">
            <a:off x="6747948" y="5504415"/>
            <a:ext cx="239904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0" name="Connector: Elbow 169">
            <a:extLst>
              <a:ext uri="{FF2B5EF4-FFF2-40B4-BE49-F238E27FC236}">
                <a16:creationId xmlns:a16="http://schemas.microsoft.com/office/drawing/2014/main" id="{73EA3E69-CC58-4E55-891D-F33046147253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51938" y="5504415"/>
            <a:ext cx="239904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1" name="Connector: Elbow 170">
            <a:extLst>
              <a:ext uri="{FF2B5EF4-FFF2-40B4-BE49-F238E27FC236}">
                <a16:creationId xmlns:a16="http://schemas.microsoft.com/office/drawing/2014/main" id="{DA18033C-1D78-486C-B228-069DE50FF712}"/>
              </a:ext>
            </a:extLst>
          </p:cNvPr>
          <p:cNvCxnSpPr>
            <a:cxnSpLocks/>
          </p:cNvCxnSpPr>
          <p:nvPr/>
        </p:nvCxnSpPr>
        <p:spPr>
          <a:xfrm rot="5400000">
            <a:off x="7680350" y="5504415"/>
            <a:ext cx="239904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3D60763-D520-48D7-8685-2978C2E886FE}"/>
              </a:ext>
            </a:extLst>
          </p:cNvPr>
          <p:cNvSpPr/>
          <p:nvPr/>
        </p:nvSpPr>
        <p:spPr>
          <a:xfrm>
            <a:off x="10034707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78" name="Connector: Elbow 177">
            <a:extLst>
              <a:ext uri="{FF2B5EF4-FFF2-40B4-BE49-F238E27FC236}">
                <a16:creationId xmlns:a16="http://schemas.microsoft.com/office/drawing/2014/main" id="{A106BEA8-3C1A-4776-BB77-AE6E0446CBDE}"/>
              </a:ext>
            </a:extLst>
          </p:cNvPr>
          <p:cNvCxnSpPr>
            <a:cxnSpLocks/>
            <a:endCxn id="173" idx="0"/>
          </p:cNvCxnSpPr>
          <p:nvPr/>
        </p:nvCxnSpPr>
        <p:spPr>
          <a:xfrm rot="5400000">
            <a:off x="10028248" y="5504415"/>
            <a:ext cx="239905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4" name="Rectangle 183">
            <a:extLst>
              <a:ext uri="{FF2B5EF4-FFF2-40B4-BE49-F238E27FC236}">
                <a16:creationId xmlns:a16="http://schemas.microsoft.com/office/drawing/2014/main" id="{074ECF44-2AAD-4D2B-A354-DD18A9635CC9}"/>
              </a:ext>
            </a:extLst>
          </p:cNvPr>
          <p:cNvSpPr/>
          <p:nvPr/>
        </p:nvSpPr>
        <p:spPr>
          <a:xfrm>
            <a:off x="8156673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78D65D32-3F83-417D-8513-39B8CDA4B0A7}"/>
              </a:ext>
            </a:extLst>
          </p:cNvPr>
          <p:cNvSpPr/>
          <p:nvPr/>
        </p:nvSpPr>
        <p:spPr>
          <a:xfrm>
            <a:off x="8364653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10EE16B7-30CE-4ABE-BE7B-6FCB5F8F338C}"/>
              </a:ext>
            </a:extLst>
          </p:cNvPr>
          <p:cNvSpPr/>
          <p:nvPr/>
        </p:nvSpPr>
        <p:spPr>
          <a:xfrm>
            <a:off x="8626671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21486F9F-52E9-4E07-AEAB-8476D1E8CCCE}"/>
              </a:ext>
            </a:extLst>
          </p:cNvPr>
          <p:cNvSpPr/>
          <p:nvPr/>
        </p:nvSpPr>
        <p:spPr>
          <a:xfrm>
            <a:off x="8834651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42CE1513-284C-4BF5-B7E1-3BC2187D8A3E}"/>
              </a:ext>
            </a:extLst>
          </p:cNvPr>
          <p:cNvSpPr/>
          <p:nvPr/>
        </p:nvSpPr>
        <p:spPr>
          <a:xfrm>
            <a:off x="9566662" y="5676363"/>
            <a:ext cx="122995" cy="488941"/>
          </a:xfrm>
          <a:prstGeom prst="rect">
            <a:avLst/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AD9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5ABD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89" name="Connector: Elbow 188">
            <a:extLst>
              <a:ext uri="{FF2B5EF4-FFF2-40B4-BE49-F238E27FC236}">
                <a16:creationId xmlns:a16="http://schemas.microsoft.com/office/drawing/2014/main" id="{F5B97F93-7040-40C9-8AB4-B6E443812EB6}"/>
              </a:ext>
            </a:extLst>
          </p:cNvPr>
          <p:cNvCxnSpPr>
            <a:cxnSpLocks/>
            <a:endCxn id="184" idx="0"/>
          </p:cNvCxnSpPr>
          <p:nvPr/>
        </p:nvCxnSpPr>
        <p:spPr>
          <a:xfrm rot="5400000">
            <a:off x="8150214" y="5504415"/>
            <a:ext cx="239905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0" name="Connector: Elbow 189">
            <a:extLst>
              <a:ext uri="{FF2B5EF4-FFF2-40B4-BE49-F238E27FC236}">
                <a16:creationId xmlns:a16="http://schemas.microsoft.com/office/drawing/2014/main" id="{5878FFCA-767F-4602-BA94-0C7127BC0314}"/>
              </a:ext>
            </a:extLst>
          </p:cNvPr>
          <p:cNvCxnSpPr>
            <a:cxnSpLocks/>
            <a:endCxn id="185" idx="0"/>
          </p:cNvCxnSpPr>
          <p:nvPr/>
        </p:nvCxnSpPr>
        <p:spPr>
          <a:xfrm rot="16200000" flipH="1">
            <a:off x="8254204" y="5504415"/>
            <a:ext cx="239905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1" name="Connector: Elbow 190">
            <a:extLst>
              <a:ext uri="{FF2B5EF4-FFF2-40B4-BE49-F238E27FC236}">
                <a16:creationId xmlns:a16="http://schemas.microsoft.com/office/drawing/2014/main" id="{81224AF9-1029-4C1F-B00F-31BB84ECA169}"/>
              </a:ext>
            </a:extLst>
          </p:cNvPr>
          <p:cNvCxnSpPr>
            <a:cxnSpLocks/>
          </p:cNvCxnSpPr>
          <p:nvPr/>
        </p:nvCxnSpPr>
        <p:spPr>
          <a:xfrm rot="5400000">
            <a:off x="8625981" y="5504415"/>
            <a:ext cx="239904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2" name="Connector: Elbow 191">
            <a:extLst>
              <a:ext uri="{FF2B5EF4-FFF2-40B4-BE49-F238E27FC236}">
                <a16:creationId xmlns:a16="http://schemas.microsoft.com/office/drawing/2014/main" id="{6D4C82C7-E9F6-4215-BF51-CB254C0AA9F3}"/>
              </a:ext>
            </a:extLst>
          </p:cNvPr>
          <p:cNvCxnSpPr>
            <a:cxnSpLocks/>
          </p:cNvCxnSpPr>
          <p:nvPr/>
        </p:nvCxnSpPr>
        <p:spPr>
          <a:xfrm rot="16200000" flipH="1">
            <a:off x="8729971" y="5504415"/>
            <a:ext cx="239904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3" name="Connector: Elbow 192">
            <a:extLst>
              <a:ext uri="{FF2B5EF4-FFF2-40B4-BE49-F238E27FC236}">
                <a16:creationId xmlns:a16="http://schemas.microsoft.com/office/drawing/2014/main" id="{B0F651D7-2DAB-4402-B257-6D0DEFD34F4E}"/>
              </a:ext>
            </a:extLst>
          </p:cNvPr>
          <p:cNvCxnSpPr>
            <a:cxnSpLocks/>
          </p:cNvCxnSpPr>
          <p:nvPr/>
        </p:nvCxnSpPr>
        <p:spPr>
          <a:xfrm rot="5400000">
            <a:off x="9558383" y="5504415"/>
            <a:ext cx="239904" cy="10399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3F0E4FD-0FD3-4AC1-BDF9-143DB146601A}"/>
              </a:ext>
            </a:extLst>
          </p:cNvPr>
          <p:cNvSpPr/>
          <p:nvPr/>
        </p:nvSpPr>
        <p:spPr>
          <a:xfrm>
            <a:off x="2409825" y="4724680"/>
            <a:ext cx="9365846" cy="1525883"/>
          </a:xfrm>
          <a:prstGeom prst="rect">
            <a:avLst/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4" name="Speech Bubble: Rectangle 281">
            <a:extLst>
              <a:ext uri="{FF2B5EF4-FFF2-40B4-BE49-F238E27FC236}">
                <a16:creationId xmlns:a16="http://schemas.microsoft.com/office/drawing/2014/main" id="{913FCBD6-573F-4801-B6BC-0F55230A81F5}"/>
              </a:ext>
            </a:extLst>
          </p:cNvPr>
          <p:cNvSpPr/>
          <p:nvPr/>
        </p:nvSpPr>
        <p:spPr>
          <a:xfrm>
            <a:off x="3339724" y="5154037"/>
            <a:ext cx="6240968" cy="888307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Tavoitteet ja avaintulosten kehitys raportoidaan julkisesti.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Ennakoivat mittarit ovat ensisijaisesti TNVK:n sisäisessä käytössä</a:t>
            </a:r>
          </a:p>
        </p:txBody>
      </p:sp>
      <p:sp>
        <p:nvSpPr>
          <p:cNvPr id="32" name="Suorakulmio 31"/>
          <p:cNvSpPr/>
          <p:nvPr/>
        </p:nvSpPr>
        <p:spPr>
          <a:xfrm>
            <a:off x="10034706" y="4919399"/>
            <a:ext cx="736212" cy="1274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Rectangle 3">
            <a:extLst>
              <a:ext uri="{FF2B5EF4-FFF2-40B4-BE49-F238E27FC236}">
                <a16:creationId xmlns:a16="http://schemas.microsoft.com/office/drawing/2014/main" id="{5472101D-0B1A-49C8-B2FD-369FE1BDD15B}"/>
              </a:ext>
            </a:extLst>
          </p:cNvPr>
          <p:cNvSpPr/>
          <p:nvPr/>
        </p:nvSpPr>
        <p:spPr>
          <a:xfrm>
            <a:off x="826359" y="1699168"/>
            <a:ext cx="1475105" cy="430887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Perimmäinen päämäärä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136698" y="-35247"/>
            <a:ext cx="1200974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 smtClean="0">
                <a:solidFill>
                  <a:srgbClr val="FF0000"/>
                </a:solidFill>
              </a:rPr>
              <a:t>Keskusteluun tavoitteiden esitysjärjestys, vaikka ovatkin samanarvoisia – vaihtoehtona esimerkiksi 2, 3,1, 4</a:t>
            </a:r>
          </a:p>
          <a:p>
            <a:r>
              <a:rPr lang="fi-FI" dirty="0">
                <a:solidFill>
                  <a:srgbClr val="FF0000"/>
                </a:solidFill>
              </a:rPr>
              <a:t>T</a:t>
            </a:r>
            <a:r>
              <a:rPr lang="fi-FI" dirty="0" smtClean="0">
                <a:solidFill>
                  <a:srgbClr val="FF0000"/>
                </a:solidFill>
              </a:rPr>
              <a:t>avoitteen </a:t>
            </a:r>
            <a:r>
              <a:rPr lang="fi-FI" dirty="0">
                <a:solidFill>
                  <a:srgbClr val="FF0000"/>
                </a:solidFill>
              </a:rPr>
              <a:t>3 </a:t>
            </a:r>
            <a:r>
              <a:rPr lang="fi-FI" dirty="0" smtClean="0">
                <a:solidFill>
                  <a:srgbClr val="FF0000"/>
                </a:solidFill>
              </a:rPr>
              <a:t>sanoittaminen – mietitäänkö vielä vaihtoehtoa tehokkaalle tai jättää se pois otsikosta, </a:t>
            </a:r>
            <a:r>
              <a:rPr lang="fi-FI" dirty="0">
                <a:solidFill>
                  <a:srgbClr val="FF0000"/>
                </a:solidFill>
              </a:rPr>
              <a:t>Suomessa julkinen sektori vahvistaa ihmisten hyvinvointia ja yritysten </a:t>
            </a:r>
            <a:r>
              <a:rPr lang="fi-FI" dirty="0" smtClean="0">
                <a:solidFill>
                  <a:srgbClr val="FF0000"/>
                </a:solidFill>
              </a:rPr>
              <a:t>elinvoimaa tms.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Alakohtiin vähäisiä muutoksia, katsotaan tiivistämistä – tarkistatteko vielä alkuviikosta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83D2B19-6B23-47B5-8234-A2405420E40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07" name="think-cell Slide" r:id="rId6" imgW="327" imgH="327" progId="TCLayout.ActiveDocument.1">
                  <p:embed/>
                </p:oleObj>
              </mc:Choice>
              <mc:Fallback>
                <p:oleObj name="think-cell Slide" r:id="rId6" imgW="327" imgH="32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83D2B19-6B23-47B5-8234-A2405420E4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31C25F4-BE12-4CC6-82E2-E9FFC2F71D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Arial Narrow" panose="020B060602020203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239295-5E0C-C446-9CEF-922B4CC6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00" y="69289"/>
            <a:ext cx="10571480" cy="1009739"/>
          </a:xfrm>
        </p:spPr>
        <p:txBody>
          <a:bodyPr/>
          <a:lstStyle/>
          <a:p>
            <a:r>
              <a:rPr lang="fi-FI" dirty="0">
                <a:sym typeface="+mj-lt"/>
              </a:rPr>
              <a:t>Avaintulokset ja tavoitetasot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E3803DE-18EE-6C48-B756-4D42743DAC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CB783-365B-40E8-A1C9-91A9348041A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graphicFrame>
        <p:nvGraphicFramePr>
          <p:cNvPr id="19" name="Table 7">
            <a:extLst>
              <a:ext uri="{FF2B5EF4-FFF2-40B4-BE49-F238E27FC236}">
                <a16:creationId xmlns:a16="http://schemas.microsoft.com/office/drawing/2014/main" id="{A3D0EA9E-AE79-4451-97DE-8CB58D371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652927"/>
              </p:ext>
            </p:extLst>
          </p:nvPr>
        </p:nvGraphicFramePr>
        <p:xfrm>
          <a:off x="781199" y="827786"/>
          <a:ext cx="11146341" cy="512126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786586">
                  <a:extLst>
                    <a:ext uri="{9D8B030D-6E8A-4147-A177-3AD203B41FA5}">
                      <a16:colId xmlns:a16="http://schemas.microsoft.com/office/drawing/2014/main" val="2336751554"/>
                    </a:ext>
                  </a:extLst>
                </a:gridCol>
                <a:gridCol w="3727129">
                  <a:extLst>
                    <a:ext uri="{9D8B030D-6E8A-4147-A177-3AD203B41FA5}">
                      <a16:colId xmlns:a16="http://schemas.microsoft.com/office/drawing/2014/main" val="678260534"/>
                    </a:ext>
                  </a:extLst>
                </a:gridCol>
                <a:gridCol w="2063316">
                  <a:extLst>
                    <a:ext uri="{9D8B030D-6E8A-4147-A177-3AD203B41FA5}">
                      <a16:colId xmlns:a16="http://schemas.microsoft.com/office/drawing/2014/main" val="1755089694"/>
                    </a:ext>
                  </a:extLst>
                </a:gridCol>
                <a:gridCol w="2569310">
                  <a:extLst>
                    <a:ext uri="{9D8B030D-6E8A-4147-A177-3AD203B41FA5}">
                      <a16:colId xmlns:a16="http://schemas.microsoft.com/office/drawing/2014/main" val="2380818782"/>
                    </a:ext>
                  </a:extLst>
                </a:gridCol>
              </a:tblGrid>
              <a:tr h="534110"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Avaintulos</a:t>
                      </a:r>
                    </a:p>
                  </a:txBody>
                  <a:tcPr marL="0" marR="72000" marT="73152" marB="73152" anchor="b">
                    <a:lnT>
                      <a:noFill/>
                    </a:lnT>
                    <a:lnB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Mittari</a:t>
                      </a:r>
                    </a:p>
                  </a:txBody>
                  <a:tcPr marL="72000" marR="72000" marT="73152" marB="73152" anchor="b">
                    <a:lnT>
                      <a:noFill/>
                    </a:lnT>
                    <a:lnB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Nykytaso</a:t>
                      </a:r>
                    </a:p>
                  </a:txBody>
                  <a:tcPr marL="72000" marR="72000" marT="73152" marB="73152" anchor="b">
                    <a:lnT>
                      <a:noFill/>
                    </a:lnT>
                    <a:lnB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Tavoitetaso 2030</a:t>
                      </a:r>
                    </a:p>
                  </a:txBody>
                  <a:tcPr marL="72000" marR="72000" marT="73152" marB="73152" anchor="b">
                    <a:lnT>
                      <a:noFill/>
                    </a:lnT>
                    <a:lnB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291916"/>
                  </a:ext>
                </a:extLst>
              </a:tr>
              <a:tr h="707251"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noProof="0" dirty="0" err="1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KKansainvälinen</a:t>
                      </a:r>
                      <a:r>
                        <a:rPr lang="fi-FI" sz="1200" b="0" i="0" u="none" noProof="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</a:t>
                      </a:r>
                      <a:r>
                        <a:rPr lang="fi-FI" sz="1200" b="0" i="0" u="none" noProof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kilpailukyky kasvaa</a:t>
                      </a:r>
                    </a:p>
                  </a:txBody>
                  <a:tcPr marL="0" marR="45720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Sijoitus WEF Global Competitiveness Indexissä nousee takaisin top 3</a:t>
                      </a:r>
                    </a:p>
                  </a:txBody>
                  <a:tcPr marL="0" marR="45720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#11</a:t>
                      </a:r>
                    </a:p>
                  </a:txBody>
                  <a:tcPr marL="0" marR="746645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#1-3</a:t>
                      </a:r>
                    </a:p>
                  </a:txBody>
                  <a:tcPr marL="0" marR="1015169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679629"/>
                  </a:ext>
                </a:extLst>
              </a:tr>
              <a:tr h="633660"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Viennin suhde BKT:hen palautuu finanssikriisiä edeltävälle tasolle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Tavara- ja palveluviennin</a:t>
                      </a:r>
                      <a:r>
                        <a:rPr lang="fi-FI" sz="1200" b="0" i="0" u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suhde BKT:hen kasvaa Ruotsin ja Saksan nykytasolle</a:t>
                      </a:r>
                      <a:endParaRPr lang="fi-FI" sz="1200" b="0" i="0" u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Noin 40%</a:t>
                      </a:r>
                    </a:p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Tilastokeskus</a:t>
                      </a:r>
                    </a:p>
                  </a:txBody>
                  <a:tcPr marL="0" marR="746645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45-47 %</a:t>
                      </a:r>
                    </a:p>
                  </a:txBody>
                  <a:tcPr marL="0" marR="1015169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73122"/>
                  </a:ext>
                </a:extLst>
              </a:tr>
              <a:tr h="645617"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TK-investoinnit koko yhteiskunnassa kasvavat merkittävästi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TK-panosten osuus BKT:sta kasvaa maailman huippujen tasolle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2,8%</a:t>
                      </a:r>
                    </a:p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Tilastokeskus</a:t>
                      </a:r>
                    </a:p>
                  </a:txBody>
                  <a:tcPr marL="0" marR="746645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5% (2033)</a:t>
                      </a:r>
                    </a:p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keskimäärin 0,17%-yksikköä vuosittain   </a:t>
                      </a:r>
                    </a:p>
                  </a:txBody>
                  <a:tcPr marL="0" marR="1015169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526174"/>
                  </a:ext>
                </a:extLst>
              </a:tr>
              <a:tr h="960055"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Yritysten TK-investoinnit kasvavat merkittävästi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Yritysten TK-panosten osuus </a:t>
                      </a:r>
                      <a:r>
                        <a:rPr lang="fi-FI" sz="1200" b="0" i="0" u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BKT:sta</a:t>
                      </a: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kasvaa maailman huippujen tasolle 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1,8%</a:t>
                      </a:r>
                    </a:p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OECD, Main Science and Technology </a:t>
                      </a:r>
                      <a:r>
                        <a:rPr lang="fi-FI" sz="1200" b="0" i="0" u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Indicators</a:t>
                      </a:r>
                      <a:endParaRPr lang="fi-FI" sz="1200" b="0" i="0" u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746645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  <a:sym typeface="Trebuchet MS" panose="020B0603020202020204" pitchFamily="34" charset="0"/>
                        </a:rPr>
                        <a:t>3,67 % (2033)</a:t>
                      </a:r>
                      <a:endParaRPr lang="fi-FI" sz="1200" b="0" i="1" u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1015169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48753"/>
                  </a:ext>
                </a:extLst>
              </a:tr>
              <a:tr h="980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Yritysten kiinteät investoinnit</a:t>
                      </a:r>
                      <a:r>
                        <a:rPr lang="fi-FI" sz="1200" b="0" i="0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kasvavat </a:t>
                      </a:r>
                      <a:r>
                        <a:rPr lang="fi-FI" sz="1200" b="0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merkittävästi</a:t>
                      </a:r>
                      <a:endParaRPr lang="fi-FI" sz="1200" b="0" i="0" u="non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Yritysten kiinteiden </a:t>
                      </a:r>
                      <a:r>
                        <a:rPr lang="fi-FI" sz="1200" b="0" i="0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investointien osuus yritysten arvonlisäyksestä kasvaa Ruotsin ja euromaiden tasolle</a:t>
                      </a: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22-23 %</a:t>
                      </a:r>
                    </a:p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Eurostat</a:t>
                      </a:r>
                    </a:p>
                  </a:txBody>
                  <a:tcPr marL="0" marR="746645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25-26 %</a:t>
                      </a:r>
                    </a:p>
                  </a:txBody>
                  <a:tcPr marL="0" marR="1020725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724375"/>
                  </a:ext>
                </a:extLst>
              </a:tr>
              <a:tr h="613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Suomi on paras paikka perustaa </a:t>
                      </a: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yritys</a:t>
                      </a: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Sijoitus World Bankin Doing Business indeksin "Yrityksen perustaminen" kategoriassa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#31</a:t>
                      </a:r>
                    </a:p>
                  </a:txBody>
                  <a:tcPr marL="0" marR="746645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#1</a:t>
                      </a:r>
                    </a:p>
                  </a:txBody>
                  <a:tcPr marL="0" marR="1020725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695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2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83D2B19-6B23-47B5-8234-A2405420E40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37" name="think-cell Slide" r:id="rId6" imgW="327" imgH="327" progId="TCLayout.ActiveDocument.1">
                  <p:embed/>
                </p:oleObj>
              </mc:Choice>
              <mc:Fallback>
                <p:oleObj name="think-cell Slide" r:id="rId6" imgW="327" imgH="32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83D2B19-6B23-47B5-8234-A2405420E4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29927BD-4909-401E-B2D0-A2CF7AD8F78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Arial Narrow" panose="020B060602020203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239295-5E0C-C446-9CEF-922B4CC6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-7808"/>
            <a:ext cx="10571480" cy="1009739"/>
          </a:xfrm>
        </p:spPr>
        <p:txBody>
          <a:bodyPr/>
          <a:lstStyle/>
          <a:p>
            <a:r>
              <a:rPr lang="fi-FI" dirty="0" smtClean="0">
                <a:sym typeface="+mj-lt"/>
              </a:rPr>
              <a:t>Tavoite 2: Avaintulokset </a:t>
            </a:r>
            <a:r>
              <a:rPr lang="fi-FI" dirty="0">
                <a:sym typeface="+mj-lt"/>
              </a:rPr>
              <a:t>ja tavoitetasot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E3803DE-18EE-6C48-B756-4D42743DAC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CB783-365B-40E8-A1C9-91A9348041A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graphicFrame>
        <p:nvGraphicFramePr>
          <p:cNvPr id="19" name="Table 7">
            <a:extLst>
              <a:ext uri="{FF2B5EF4-FFF2-40B4-BE49-F238E27FC236}">
                <a16:creationId xmlns:a16="http://schemas.microsoft.com/office/drawing/2014/main" id="{A3D0EA9E-AE79-4451-97DE-8CB58D37124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82320" y="1019429"/>
          <a:ext cx="10571480" cy="6673007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642870">
                  <a:extLst>
                    <a:ext uri="{9D8B030D-6E8A-4147-A177-3AD203B41FA5}">
                      <a16:colId xmlns:a16="http://schemas.microsoft.com/office/drawing/2014/main" val="2336751554"/>
                    </a:ext>
                  </a:extLst>
                </a:gridCol>
                <a:gridCol w="3534906">
                  <a:extLst>
                    <a:ext uri="{9D8B030D-6E8A-4147-A177-3AD203B41FA5}">
                      <a16:colId xmlns:a16="http://schemas.microsoft.com/office/drawing/2014/main" val="678260534"/>
                    </a:ext>
                  </a:extLst>
                </a:gridCol>
                <a:gridCol w="1956903">
                  <a:extLst>
                    <a:ext uri="{9D8B030D-6E8A-4147-A177-3AD203B41FA5}">
                      <a16:colId xmlns:a16="http://schemas.microsoft.com/office/drawing/2014/main" val="1755089694"/>
                    </a:ext>
                  </a:extLst>
                </a:gridCol>
                <a:gridCol w="2436801">
                  <a:extLst>
                    <a:ext uri="{9D8B030D-6E8A-4147-A177-3AD203B41FA5}">
                      <a16:colId xmlns:a16="http://schemas.microsoft.com/office/drawing/2014/main" val="23808187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Avaintulos</a:t>
                      </a:r>
                    </a:p>
                  </a:txBody>
                  <a:tcPr marL="0" marR="72000" marT="73152" marB="73152" anchor="b"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Mittari</a:t>
                      </a:r>
                    </a:p>
                  </a:txBody>
                  <a:tcPr marL="72000" marR="72000" marT="73152" marB="73152" anchor="b"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Nykytaso</a:t>
                      </a:r>
                    </a:p>
                  </a:txBody>
                  <a:tcPr marL="72000" marR="72000" marT="73152" marB="73152" anchor="b"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Tavoitetaso 2030</a:t>
                      </a:r>
                    </a:p>
                  </a:txBody>
                  <a:tcPr marL="72000" marR="72000" marT="73152" marB="73152" anchor="b"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291916"/>
                  </a:ext>
                </a:extLst>
              </a:tr>
              <a:tr h="887903"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6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Ulkomaiset investoinnit Suomeen kasvavat</a:t>
                      </a:r>
                    </a:p>
                  </a:txBody>
                  <a:tcPr marL="0" marR="45720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6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Ulkomaisten suorien sijoitusten</a:t>
                      </a:r>
                      <a:r>
                        <a:rPr lang="fi-FI" sz="1600" b="0" i="0" u="none" kern="1200" baseline="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kanta</a:t>
                      </a:r>
                      <a:r>
                        <a:rPr lang="fi-FI" sz="16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/ BKT nousee Ruotsin tasolle</a:t>
                      </a:r>
                      <a:endParaRPr lang="fi-FI" sz="16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6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32%</a:t>
                      </a:r>
                      <a:endParaRPr lang="fi-FI" sz="16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668063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6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64%</a:t>
                      </a:r>
                      <a:endParaRPr lang="fi-FI" sz="16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908013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67962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6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Suomen houkuttelevuus ulkomailla kasvaa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6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Sijoitus Global Talent Competitiveness indeksissä mailman huipulle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6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#7</a:t>
                      </a:r>
                    </a:p>
                  </a:txBody>
                  <a:tcPr marL="0" marR="668063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6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#1</a:t>
                      </a:r>
                    </a:p>
                  </a:txBody>
                  <a:tcPr marL="0" marR="908013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90529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6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Suomen </a:t>
                      </a:r>
                      <a:r>
                        <a:rPr lang="fi-FI" sz="1600" b="0" i="0" u="none" kern="1200" noProof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teknologiaklusterit</a:t>
                      </a:r>
                      <a:r>
                        <a:rPr lang="fi-FI" sz="16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laajentuvat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6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Sijoitus WEF Global Competitiveness Indexissä "12.02 Klusterikehityksen tila" kategoriassa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6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#21</a:t>
                      </a:r>
                    </a:p>
                  </a:txBody>
                  <a:tcPr marL="0" marR="668063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6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#1-3</a:t>
                      </a:r>
                      <a:endParaRPr lang="fi-FI" sz="16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908013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7312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6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Teknologia-alan osaajien määrä Suomessa kasvaa työ- ja koulutusperäisen maahanmuutto lisääntymisellä</a:t>
                      </a:r>
                      <a:endParaRPr lang="fi-FI" sz="16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6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Erityisasiantuntijoiden</a:t>
                      </a:r>
                      <a:r>
                        <a:rPr lang="fi-FI" sz="1600" b="0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määrän kasvu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6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Korkeakoulutettujen nettomaahanmuuton määrä</a:t>
                      </a:r>
                      <a:endParaRPr lang="fi-FI" sz="16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6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1791 (hakijat 2019)</a:t>
                      </a:r>
                    </a:p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r>
                        <a:rPr lang="fi-FI" sz="16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xx</a:t>
                      </a:r>
                      <a:endParaRPr lang="fi-FI" sz="16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746645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endParaRPr lang="fi-FI" sz="16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37764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6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Korkeakouluista syntyvien </a:t>
                      </a:r>
                      <a:r>
                        <a:rPr lang="fi-FI" sz="1600" b="0" i="0" u="none" kern="1200" dirty="0" err="1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startupien</a:t>
                      </a:r>
                      <a:r>
                        <a:rPr lang="fi-FI" sz="16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määrä</a:t>
                      </a:r>
                      <a:endParaRPr lang="fi-FI" sz="16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6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Pitäisi alkaa seuraamaan kaikkien korkeakoulujen osalta</a:t>
                      </a:r>
                      <a:endParaRPr lang="fi-FI" sz="16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600" b="0" i="0" u="none" kern="1200" dirty="0" err="1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BF:n</a:t>
                      </a:r>
                      <a:r>
                        <a:rPr lang="fi-FI" sz="16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rahoitusta hakeneet kaupallistamishankkeet 150 kpl</a:t>
                      </a:r>
                      <a:r>
                        <a:rPr lang="fi-FI" sz="16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</a:t>
                      </a:r>
                      <a:endParaRPr lang="fi-FI" sz="16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746645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endParaRPr lang="fi-FI" sz="16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05415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endParaRPr lang="fi-FI" sz="16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668063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​"/>
                      </a:pPr>
                      <a:endParaRPr lang="fi-FI" sz="16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908013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51526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8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83D2B19-6B23-47B5-8234-A2405420E40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62" name="think-cell Slide" r:id="rId6" imgW="327" imgH="327" progId="TCLayout.ActiveDocument.1">
                  <p:embed/>
                </p:oleObj>
              </mc:Choice>
              <mc:Fallback>
                <p:oleObj name="think-cell Slide" r:id="rId6" imgW="327" imgH="32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83D2B19-6B23-47B5-8234-A2405420E4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80826A3-A61B-4D86-947F-00D93764200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Arial Narrow" panose="020B060602020203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239295-5E0C-C446-9CEF-922B4CC6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00" y="95936"/>
            <a:ext cx="10571480" cy="1009739"/>
          </a:xfrm>
        </p:spPr>
        <p:txBody>
          <a:bodyPr/>
          <a:lstStyle/>
          <a:p>
            <a:r>
              <a:rPr lang="fi-FI" dirty="0" smtClean="0">
                <a:sym typeface="+mj-lt"/>
              </a:rPr>
              <a:t>Tavoite 3: Avaintulokset </a:t>
            </a:r>
            <a:r>
              <a:rPr lang="fi-FI" dirty="0">
                <a:sym typeface="+mj-lt"/>
              </a:rPr>
              <a:t>ja tavoitetasot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E3803DE-18EE-6C48-B756-4D42743DAC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CB783-365B-40E8-A1C9-91A9348041A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graphicFrame>
        <p:nvGraphicFramePr>
          <p:cNvPr id="19" name="Table 7">
            <a:extLst>
              <a:ext uri="{FF2B5EF4-FFF2-40B4-BE49-F238E27FC236}">
                <a16:creationId xmlns:a16="http://schemas.microsoft.com/office/drawing/2014/main" id="{A3D0EA9E-AE79-4451-97DE-8CB58D37124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82320" y="1105675"/>
          <a:ext cx="10571480" cy="5812327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642870">
                  <a:extLst>
                    <a:ext uri="{9D8B030D-6E8A-4147-A177-3AD203B41FA5}">
                      <a16:colId xmlns:a16="http://schemas.microsoft.com/office/drawing/2014/main" val="2336751554"/>
                    </a:ext>
                  </a:extLst>
                </a:gridCol>
                <a:gridCol w="3534906">
                  <a:extLst>
                    <a:ext uri="{9D8B030D-6E8A-4147-A177-3AD203B41FA5}">
                      <a16:colId xmlns:a16="http://schemas.microsoft.com/office/drawing/2014/main" val="678260534"/>
                    </a:ext>
                  </a:extLst>
                </a:gridCol>
                <a:gridCol w="1956903">
                  <a:extLst>
                    <a:ext uri="{9D8B030D-6E8A-4147-A177-3AD203B41FA5}">
                      <a16:colId xmlns:a16="http://schemas.microsoft.com/office/drawing/2014/main" val="1755089694"/>
                    </a:ext>
                  </a:extLst>
                </a:gridCol>
                <a:gridCol w="2436801">
                  <a:extLst>
                    <a:ext uri="{9D8B030D-6E8A-4147-A177-3AD203B41FA5}">
                      <a16:colId xmlns:a16="http://schemas.microsoft.com/office/drawing/2014/main" val="2380818782"/>
                    </a:ext>
                  </a:extLst>
                </a:gridCol>
              </a:tblGrid>
              <a:tr h="325799"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Avaintulos</a:t>
                      </a:r>
                    </a:p>
                  </a:txBody>
                  <a:tcPr marL="0" marR="72000" marT="73152" marB="73152" anchor="b"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Mittari</a:t>
                      </a:r>
                    </a:p>
                  </a:txBody>
                  <a:tcPr marL="72000" marR="72000" marT="73152" marB="73152" anchor="b"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Nykytaso</a:t>
                      </a:r>
                    </a:p>
                  </a:txBody>
                  <a:tcPr marL="72000" marR="72000" marT="73152" marB="73152" anchor="b"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Tavoitetaso 2030</a:t>
                      </a:r>
                    </a:p>
                  </a:txBody>
                  <a:tcPr marL="72000" marR="72000" marT="73152" marB="73152" anchor="b"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29191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Julkisen sektorin automatisoidut</a:t>
                      </a:r>
                      <a:r>
                        <a:rPr lang="fi-FI" sz="1200" b="0" i="0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</a:t>
                      </a: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palvelut</a:t>
                      </a:r>
                      <a:r>
                        <a:rPr lang="fi-FI" sz="1200" b="0" i="0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lisääntyvät</a:t>
                      </a: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Automaattisten ehdotusten määrä</a:t>
                      </a: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Selvitettävä</a:t>
                      </a: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775220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1015169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67962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Kansalaisten digitaalinen palvelujen käyttö lisääntyy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Digitaalisten julkisten palvelujen laatu, määrä ja digitaalisten palveluiden asiointiosuuden kasvu, pysyvästi DESI Digital Public Services kärkisijoille</a:t>
                      </a: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#4</a:t>
                      </a: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7752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#1-2</a:t>
                      </a: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1015169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905291"/>
                  </a:ext>
                </a:extLst>
              </a:tr>
              <a:tr h="6556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Julkinen sektori</a:t>
                      </a:r>
                      <a:b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</a:b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digitalisoituu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Sijoitus OECD Digital government indeksin kaikissa </a:t>
                      </a: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dimensioissa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#6, 23, 27,</a:t>
                      </a:r>
                      <a:b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</a:b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28, 33, 33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#1-3</a:t>
                      </a: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1015169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532663"/>
                  </a:ext>
                </a:extLst>
              </a:tr>
              <a:tr h="6556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Tiedon hyödyntämiseen pohjautuva liiketoiminnan määrä kasvaa</a:t>
                      </a: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Pilvipalveluiden, </a:t>
                      </a:r>
                      <a:r>
                        <a:rPr lang="fi-FI" sz="1200" b="0" i="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big</a:t>
                      </a: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datan ja tekoälyn käyttö lisääntyy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Pilvipalvelut 74 % (maksulliset, Tilastokeskus)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Big</a:t>
                      </a: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data 22 % yrityksistä (Tilastokeskus)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Tekoäly 8 % pk-yrityksistä käyttää tai kokeilee (pk-yritysbarometri 2018)</a:t>
                      </a:r>
                    </a:p>
                  </a:txBody>
                  <a:tcPr marL="68580" marR="68580" marT="0" marB="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1015169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915034"/>
                  </a:ext>
                </a:extLst>
              </a:tr>
              <a:tr h="7736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Julkisen sektorin tehokkuus kasvaa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Julkisen menojen suhde BKT:hen laskee lähemmäs verrokkimaita</a:t>
                      </a:r>
                      <a:endParaRPr lang="fi-FI" sz="1200" b="0" i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53,3 %</a:t>
                      </a: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 46 %</a:t>
                      </a: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52617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Julkisen ja yksityisen sektorin yhteistyön lisääntyminen</a:t>
                      </a: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Tulisi kehittää uusi mittari </a:t>
                      </a:r>
                      <a:endParaRPr lang="fi-FI" sz="12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endParaRPr lang="fi-FI" sz="16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endParaRPr lang="fi-FI" sz="16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74010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25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83D2B19-6B23-47B5-8234-A2405420E40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5" name="think-cell Slide" r:id="rId6" imgW="327" imgH="327" progId="TCLayout.ActiveDocument.1">
                  <p:embed/>
                </p:oleObj>
              </mc:Choice>
              <mc:Fallback>
                <p:oleObj name="think-cell Slide" r:id="rId6" imgW="327" imgH="32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83D2B19-6B23-47B5-8234-A2405420E4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09D8048-364F-4F63-973B-17D4BB2ED8E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Arial Narrow" panose="020B060602020203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239295-5E0C-C446-9CEF-922B4CC6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306000"/>
            <a:ext cx="10571480" cy="1009739"/>
          </a:xfrm>
        </p:spPr>
        <p:txBody>
          <a:bodyPr/>
          <a:lstStyle/>
          <a:p>
            <a:r>
              <a:rPr lang="fi-FI" dirty="0" smtClean="0">
                <a:sym typeface="+mj-lt"/>
              </a:rPr>
              <a:t>Tavoite 4: Avaintulokset </a:t>
            </a:r>
            <a:r>
              <a:rPr lang="fi-FI" dirty="0">
                <a:sym typeface="+mj-lt"/>
              </a:rPr>
              <a:t>ja tavoitetasot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E3803DE-18EE-6C48-B756-4D42743DAC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CB783-365B-40E8-A1C9-91A9348041A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graphicFrame>
        <p:nvGraphicFramePr>
          <p:cNvPr id="19" name="Table 7">
            <a:extLst>
              <a:ext uri="{FF2B5EF4-FFF2-40B4-BE49-F238E27FC236}">
                <a16:creationId xmlns:a16="http://schemas.microsoft.com/office/drawing/2014/main" id="{A3D0EA9E-AE79-4451-97DE-8CB58D37124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82320" y="1315739"/>
          <a:ext cx="10571480" cy="5053584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100293">
                  <a:extLst>
                    <a:ext uri="{9D8B030D-6E8A-4147-A177-3AD203B41FA5}">
                      <a16:colId xmlns:a16="http://schemas.microsoft.com/office/drawing/2014/main" val="2336751554"/>
                    </a:ext>
                  </a:extLst>
                </a:gridCol>
                <a:gridCol w="4077483">
                  <a:extLst>
                    <a:ext uri="{9D8B030D-6E8A-4147-A177-3AD203B41FA5}">
                      <a16:colId xmlns:a16="http://schemas.microsoft.com/office/drawing/2014/main" val="678260534"/>
                    </a:ext>
                  </a:extLst>
                </a:gridCol>
                <a:gridCol w="1956903">
                  <a:extLst>
                    <a:ext uri="{9D8B030D-6E8A-4147-A177-3AD203B41FA5}">
                      <a16:colId xmlns:a16="http://schemas.microsoft.com/office/drawing/2014/main" val="1755089694"/>
                    </a:ext>
                  </a:extLst>
                </a:gridCol>
                <a:gridCol w="2436801">
                  <a:extLst>
                    <a:ext uri="{9D8B030D-6E8A-4147-A177-3AD203B41FA5}">
                      <a16:colId xmlns:a16="http://schemas.microsoft.com/office/drawing/2014/main" val="23808187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Avaintulos</a:t>
                      </a:r>
                    </a:p>
                  </a:txBody>
                  <a:tcPr marL="0" marR="72000" marT="73152" marB="73152" anchor="b"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Mittari</a:t>
                      </a:r>
                    </a:p>
                  </a:txBody>
                  <a:tcPr marL="72000" marR="72000" marT="73152" marB="73152" anchor="b"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Nykytaso</a:t>
                      </a:r>
                    </a:p>
                  </a:txBody>
                  <a:tcPr marL="72000" marR="72000" marT="73152" marB="73152" anchor="b"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fi-FI" sz="2000" b="0" i="0" u="none" dirty="0">
                          <a:solidFill>
                            <a:schemeClr val="tx2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Tavoitetaso 2030</a:t>
                      </a:r>
                    </a:p>
                  </a:txBody>
                  <a:tcPr marL="72000" marR="72000" marT="73152" marB="73152" anchor="b"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29191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6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Panokset </a:t>
                      </a:r>
                      <a:r>
                        <a:rPr lang="fi-FI" sz="16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hiilineutraaleihin innovaatioihin kasvavat</a:t>
                      </a:r>
                      <a:endParaRPr lang="fi-FI" sz="16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en-US" sz="1600" b="0" i="0" u="none" kern="1200" dirty="0" err="1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Sijoitus</a:t>
                      </a:r>
                      <a:r>
                        <a:rPr lang="en-US" sz="16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 Global Cleantech Innovation </a:t>
                      </a:r>
                      <a:r>
                        <a:rPr lang="en-US" sz="1600" b="0" i="0" u="none" kern="1200" dirty="0" err="1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indeksissä</a:t>
                      </a:r>
                      <a:endParaRPr lang="fi-FI" sz="16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6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#2</a:t>
                      </a:r>
                    </a:p>
                  </a:txBody>
                  <a:tcPr marL="0" marR="45720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6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#1</a:t>
                      </a:r>
                    </a:p>
                  </a:txBody>
                  <a:tcPr marL="0" marR="45720">
                    <a:lnT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67962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6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Vähähiiliteknologiat ja ilmastonmuutosta torjuvat ratkaisut lisääntyvät</a:t>
                      </a:r>
                      <a:endParaRPr lang="fi-FI" sz="16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6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Vähähiiliteknologiat ja ilmastonmuutosta torjuvat ratkaisut muodostavat merkittävän osan viennistä</a:t>
                      </a:r>
                      <a:endParaRPr lang="fi-FI" sz="16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endParaRPr lang="fi-FI" sz="16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6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30 %</a:t>
                      </a:r>
                      <a:endParaRPr lang="fi-FI" sz="16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05160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6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Päästöjen seuranta ja raportointi yleistyy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6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Hiilikädenjälkeään </a:t>
                      </a:r>
                      <a:br>
                        <a:rPr lang="fi-FI" sz="16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</a:br>
                      <a:r>
                        <a:rPr lang="fi-FI" sz="16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ja –jalanjälkeään </a:t>
                      </a:r>
                      <a:r>
                        <a:rPr lang="fi-FI" sz="16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raportoivien </a:t>
                      </a:r>
                      <a:r>
                        <a:rPr lang="fi-FI" sz="16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teknologiayritysten määrä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6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Hiilikädenjälki X%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6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Hiilijalanjälki X%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6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Hiilikädenjälki X%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600" b="0" i="0" u="none" kern="120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Hiilijalanjälki 100%</a:t>
                      </a: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90529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6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lt"/>
                        </a:rPr>
                        <a:t>CO2-päästöt laskevat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endParaRPr lang="fi-FI" sz="16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6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Kaikkien teollisuuden alojen vuotuiset päästöt laskevat toimialojen vähähiilitiekarttojen mukaisesti</a:t>
                      </a:r>
                      <a:endParaRPr lang="fi-FI" sz="16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endParaRPr lang="fi-FI" sz="16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6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hiilineutraalisuus 2035</a:t>
                      </a:r>
                      <a:endParaRPr lang="fi-FI" sz="16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4217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6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Kiertotalouden ratkaisut lisääntyvät</a:t>
                      </a:r>
                      <a:endParaRPr lang="fi-FI" sz="16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r>
                        <a:rPr lang="fi-FI" sz="1600" b="0" i="0" u="none" kern="120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Kiertotalousliiketoiminnan indikaattorit, kehitteillä Tilastokeskuksessa</a:t>
                      </a:r>
                      <a:endParaRPr lang="fi-FI" sz="16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endParaRPr lang="fi-FI" sz="16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​"/>
                        <a:tabLst/>
                        <a:defRPr/>
                      </a:pPr>
                      <a:endParaRPr lang="fi-FI" sz="1600" b="0" i="0" u="none" kern="120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51526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0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026919" y="3073399"/>
            <a:ext cx="7386021" cy="1864043"/>
          </a:xfrm>
        </p:spPr>
        <p:txBody>
          <a:bodyPr/>
          <a:lstStyle/>
          <a:p>
            <a:r>
              <a:rPr lang="fi-FI" dirty="0" smtClean="0"/>
              <a:t>Nostot toimenpidekokonaisuuksista – kommentit ja muutosehdotukset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90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Tavoitteen 1 </a:t>
            </a:r>
            <a:r>
              <a:rPr lang="fi-FI" dirty="0" err="1" smtClean="0"/>
              <a:t>toimenpiteistö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200" y="1440031"/>
            <a:ext cx="10571480" cy="4248000"/>
          </a:xfrm>
        </p:spPr>
        <p:txBody>
          <a:bodyPr/>
          <a:lstStyle/>
          <a:p>
            <a:r>
              <a:rPr lang="fi-FI" sz="1800" dirty="0" smtClean="0"/>
              <a:t>TP1: Teknologiaministeri -&gt; ehdotetaan muutosta VSI, taustaan pidemmän aikavälin kehityksenä isommat rakenteelliset muutokset</a:t>
            </a:r>
          </a:p>
          <a:p>
            <a:r>
              <a:rPr lang="fi-FI" sz="1800" dirty="0" smtClean="0"/>
              <a:t>Rakenteet: tunnistettiin tarve päästä ulos siiloista, parlamentaarinen seuranta ja tärkeä, teknologia -&gt; teknologia- ja tietopolitiikan yhdistäminen </a:t>
            </a:r>
          </a:p>
          <a:p>
            <a:r>
              <a:rPr lang="fi-FI" sz="1800" dirty="0" smtClean="0"/>
              <a:t>TP3: TIN-uudistus -&gt; laajemmin elinkeinoelämän mukaantulo kokoonpanoon</a:t>
            </a:r>
          </a:p>
          <a:p>
            <a:r>
              <a:rPr lang="fi-FI" sz="1800" dirty="0" smtClean="0"/>
              <a:t>TP7: EU-/</a:t>
            </a:r>
            <a:r>
              <a:rPr lang="fi-FI" sz="1800" dirty="0" err="1" smtClean="0"/>
              <a:t>kv</a:t>
            </a:r>
            <a:r>
              <a:rPr lang="fi-FI" sz="1800" dirty="0" smtClean="0"/>
              <a:t>-vaikuttaminen -&gt; pitäisi olla laajemmin koko teknologiakenttään vaikuttava, nyt digi- ja datapainotus</a:t>
            </a:r>
          </a:p>
          <a:p>
            <a:r>
              <a:rPr lang="fi-FI" sz="1800" dirty="0" smtClean="0"/>
              <a:t>Ehdotettu toimenpidettä PPP-yhteistyöhön ja teknologiaennakointia</a:t>
            </a:r>
          </a:p>
          <a:p>
            <a:r>
              <a:rPr lang="fi-FI" sz="1800" dirty="0" smtClean="0"/>
              <a:t>TP8: TKI-tavoite 5% -&gt; jonkin verran kommentteja, onko realistinen, sai myös tukea -&gt; pidetään</a:t>
            </a:r>
          </a:p>
          <a:p>
            <a:r>
              <a:rPr lang="fi-FI" sz="1800" dirty="0" smtClean="0"/>
              <a:t>TP9-11: Rahoituksen suuntaaminen -&gt; pääasiassa painotukset saivat tukea, pieniä täsmennyksiä</a:t>
            </a:r>
          </a:p>
          <a:p>
            <a:r>
              <a:rPr lang="fi-FI" sz="1800" dirty="0" err="1"/>
              <a:t>PK-yritykset</a:t>
            </a:r>
            <a:r>
              <a:rPr lang="fi-FI" sz="1800" dirty="0"/>
              <a:t>: </a:t>
            </a:r>
            <a:r>
              <a:rPr lang="fi-FI" sz="1800" dirty="0" smtClean="0"/>
              <a:t>näiden innovaatiot </a:t>
            </a:r>
            <a:r>
              <a:rPr lang="fi-FI" sz="1800" dirty="0"/>
              <a:t>ja osaaminen vahvemmin mukaan</a:t>
            </a:r>
            <a:endParaRPr lang="fi-FI" sz="1800" dirty="0" smtClean="0"/>
          </a:p>
          <a:p>
            <a:r>
              <a:rPr lang="fi-FI" sz="1800" dirty="0" smtClean="0"/>
              <a:t>TP17 etätyön hyödyntäminen -&gt; tukea, voisi olla vahvempikin + työn innostavuus mukaan</a:t>
            </a:r>
          </a:p>
          <a:p>
            <a:r>
              <a:rPr lang="fi-FI" sz="1800" dirty="0" smtClean="0"/>
              <a:t>TP18: alustatyö -&gt; alustat pitäisi olla laajemmin + eritellä alustyön eroja</a:t>
            </a:r>
          </a:p>
          <a:p>
            <a:r>
              <a:rPr lang="fi-FI" sz="1800" dirty="0" smtClean="0"/>
              <a:t>Muihin joitain muutosehdotuksia, yleisesti kannatettavia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35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Tavoitteen 2 </a:t>
            </a:r>
            <a:r>
              <a:rPr lang="fi-FI" dirty="0" err="1" smtClean="0"/>
              <a:t>toimenpiteistö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200" y="1534161"/>
            <a:ext cx="10571480" cy="4248000"/>
          </a:xfrm>
        </p:spPr>
        <p:txBody>
          <a:bodyPr/>
          <a:lstStyle/>
          <a:p>
            <a:r>
              <a:rPr lang="fi-FI" sz="1800" dirty="0" smtClean="0"/>
              <a:t>Osaaminen yleisesti sai paljon kannatusta, sekä koulutus että maahanmuutto, jälkimmäinen nopeana toimena välttämätön, esitettiin vielä vahvemmin holistista näkemystä</a:t>
            </a:r>
          </a:p>
          <a:p>
            <a:r>
              <a:rPr lang="fi-FI" sz="1800" dirty="0" smtClean="0"/>
              <a:t>TP19: LUMA-STEAM -&gt; paljon kannatusta, joitain täsmennyksiä, ehdotuksia vientiliiketoiminnan ja johtamisosaamisen lisäämiseksi, vielä vahvempi luovien alojen ja tekniikan alojen yhdistäminen</a:t>
            </a:r>
          </a:p>
          <a:p>
            <a:r>
              <a:rPr lang="fi-FI" sz="1800" dirty="0" smtClean="0"/>
              <a:t>TP20: Jatkuva oppiminen -&gt; paljon kannatusta, mutta alakohtia katsottava tarkemmin</a:t>
            </a:r>
          </a:p>
          <a:p>
            <a:r>
              <a:rPr lang="fi-FI" sz="1800" dirty="0" smtClean="0"/>
              <a:t>TP21: yrittäjyyskasvatus -&gt; ehdotuksia edelleen vahvistamisesta + täsmennyksiä</a:t>
            </a:r>
          </a:p>
          <a:p>
            <a:r>
              <a:rPr lang="fi-FI" sz="1800" dirty="0" smtClean="0"/>
              <a:t>TP23: korkeakoulujen profilointi ja tutkimuksen kaupallistaminen-&gt; lähtökohtana profilointi ok, vastustusta liian suoraviivaiselle keskittämiselle, kaupallistamisen osalta pitäisi löytää oikein ohjaavat toimet</a:t>
            </a:r>
          </a:p>
          <a:p>
            <a:r>
              <a:rPr lang="fi-FI" sz="1800" dirty="0" smtClean="0"/>
              <a:t>TP24-27: työ- ja koulutusperäinen maahanmuutto -&gt; paljon kannatusta, jonkin verran täsmennyksiä ja selvennystä, huomioitava mahdolliset väärinkäytökset, 25d hankala</a:t>
            </a:r>
          </a:p>
          <a:p>
            <a:r>
              <a:rPr lang="fi-FI" sz="1800" dirty="0" smtClean="0"/>
              <a:t>TP 29-31: </a:t>
            </a:r>
            <a:r>
              <a:rPr lang="fi-FI" sz="1800" dirty="0" err="1" smtClean="0"/>
              <a:t>kv</a:t>
            </a:r>
            <a:r>
              <a:rPr lang="fi-FI" sz="1800" dirty="0" smtClean="0"/>
              <a:t>-verkostot, investointien houkuttelu, maakuva -&gt; </a:t>
            </a:r>
            <a:r>
              <a:rPr lang="fi-FI" sz="1800" dirty="0" err="1" smtClean="0"/>
              <a:t>kv</a:t>
            </a:r>
            <a:r>
              <a:rPr lang="fi-FI" sz="1800" dirty="0" smtClean="0"/>
              <a:t>-kulman vahvistamista, kaikkiin jonkin verran täsmennyksiä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CB783-365B-40E8-A1C9-91A9348041A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33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Tavoitteen 3 </a:t>
            </a:r>
            <a:r>
              <a:rPr lang="fi-FI" dirty="0" err="1" smtClean="0"/>
              <a:t>toimenpiteistö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2320" y="1305561"/>
            <a:ext cx="10571480" cy="4248000"/>
          </a:xfrm>
        </p:spPr>
        <p:txBody>
          <a:bodyPr/>
          <a:lstStyle/>
          <a:p>
            <a:r>
              <a:rPr lang="fi-FI" sz="1800" dirty="0" smtClean="0"/>
              <a:t>Yleisesti kattava, mutta ehdotettiin myös tiivistämistä / priorisointia, lisäksi useita täsmennysehdotuksia, suhde vireillä olevaan työhön, tiedon hyödyntäminen tilastointitarkoituksiin, kytkentä osaamiseen</a:t>
            </a:r>
          </a:p>
          <a:p>
            <a:r>
              <a:rPr lang="fi-FI" sz="1800" dirty="0" smtClean="0"/>
              <a:t>TP32: digitaalisen yhteydenottotavan ensisijaisuudelle -&gt; kannatusta, voisi olla vahvempikin, kytkeminen järjestöjen palveluihin, käyttäjälähtöisen kehityksen pakottaminen</a:t>
            </a:r>
          </a:p>
          <a:p>
            <a:r>
              <a:rPr lang="fi-FI" sz="1800" dirty="0" smtClean="0"/>
              <a:t>TP33: ennakoivat palvelut ja automaattiset etuudet -&gt; kannatusta, mutta myös haasteita, eteneminen asteittain</a:t>
            </a:r>
            <a:endParaRPr lang="fi-FI" dirty="0" smtClean="0"/>
          </a:p>
          <a:p>
            <a:r>
              <a:rPr lang="fi-FI" sz="1800" dirty="0" smtClean="0"/>
              <a:t>TP34: osallisuus -&gt; konkretisointi, ehdotuksia mm. selkokielisyys, saavutettavuusvaatimusten kouluttaminen, englanti kielenä, keskivertodigiosaajien huomiointi</a:t>
            </a:r>
          </a:p>
          <a:p>
            <a:r>
              <a:rPr lang="fi-FI" sz="1800" dirty="0" smtClean="0"/>
              <a:t>TP35: digitaalinen identiteetti -&gt; kannatusta, myös esineiden id</a:t>
            </a:r>
          </a:p>
          <a:p>
            <a:r>
              <a:rPr lang="fi-FI" sz="1800" dirty="0" smtClean="0"/>
              <a:t>TP39: julkisen sektorin data -&gt; tunnistettiin vielä paljon tehtävää, myös tuottavuuskysymys</a:t>
            </a:r>
          </a:p>
          <a:p>
            <a:r>
              <a:rPr lang="fi-FI" sz="1800" dirty="0" smtClean="0"/>
              <a:t>TP41: tietoturva -&gt; toimena sai eniten kannatusta, vahvistaminen vielä</a:t>
            </a:r>
          </a:p>
          <a:p>
            <a:r>
              <a:rPr lang="fi-FI" sz="1800" dirty="0" smtClean="0"/>
              <a:t>TP42: julkinen sektori edelläkävijänä -&gt; konkretisointi, tietojohtaminen, muutosjohtaminen, muutama kriittinen, kannattaako olla edelläkävijä (riskit)</a:t>
            </a:r>
          </a:p>
          <a:p>
            <a:r>
              <a:rPr lang="fi-FI" sz="1800" dirty="0" smtClean="0"/>
              <a:t>TP43: kokeilut -&gt; laajempana mukaan, voisi yhdistää ekosysteemeihin</a:t>
            </a:r>
          </a:p>
          <a:p>
            <a:r>
              <a:rPr lang="fi-FI" sz="1800" dirty="0" smtClean="0"/>
              <a:t>Lohkoketjut mukaan</a:t>
            </a:r>
          </a:p>
          <a:p>
            <a:endParaRPr lang="fi-FI" sz="1800" dirty="0" smtClean="0"/>
          </a:p>
          <a:p>
            <a:endParaRPr lang="fi-FI" sz="180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CB783-365B-40E8-A1C9-91A9348041A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9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Tavoitteen 4 </a:t>
            </a:r>
            <a:r>
              <a:rPr lang="fi-FI" dirty="0" err="1" smtClean="0"/>
              <a:t>toimenpiteistö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200" y="1534161"/>
            <a:ext cx="10571480" cy="4248000"/>
          </a:xfrm>
        </p:spPr>
        <p:txBody>
          <a:bodyPr/>
          <a:lstStyle/>
          <a:p>
            <a:r>
              <a:rPr lang="fi-FI" sz="1800" dirty="0" smtClean="0"/>
              <a:t>Yleisesti kannatusta</a:t>
            </a:r>
          </a:p>
          <a:p>
            <a:r>
              <a:rPr lang="fi-FI" sz="1800" dirty="0" smtClean="0"/>
              <a:t>TP44: arviointikehikko poikkeuksiin teknologianeutraaliudesta hyvä avaus, mutta vielä täsmennystä</a:t>
            </a:r>
          </a:p>
          <a:p>
            <a:r>
              <a:rPr lang="fi-FI" sz="1800" dirty="0" smtClean="0"/>
              <a:t>Kannustettaviin teknologia-alueisiin ehdotuksia </a:t>
            </a:r>
            <a:r>
              <a:rPr lang="fi-FI" sz="1800" dirty="0"/>
              <a:t>avaruusteknologia ja kemianteollisuuden </a:t>
            </a:r>
            <a:r>
              <a:rPr lang="fi-FI" sz="1800" dirty="0" smtClean="0"/>
              <a:t>ratkaisut osana vihreää siirtymää, sektorikytkentä energiaratkaisuissa sekä teknologia-alueet ylittävät ratkaisut</a:t>
            </a:r>
            <a:endParaRPr lang="fi-FI" sz="1800" dirty="0"/>
          </a:p>
          <a:p>
            <a:r>
              <a:rPr lang="fi-FI" sz="1800" dirty="0" smtClean="0"/>
              <a:t>Yksittäiset nostot panoksissa</a:t>
            </a:r>
          </a:p>
          <a:p>
            <a:pPr lvl="1"/>
            <a:r>
              <a:rPr lang="fi-FI" sz="1400" dirty="0" smtClean="0"/>
              <a:t>Tekoäly: ELLIS-instituutti ja LUMI </a:t>
            </a:r>
            <a:r>
              <a:rPr lang="fi-FI" sz="1400" dirty="0" err="1" smtClean="0"/>
              <a:t>HPC:n</a:t>
            </a:r>
            <a:r>
              <a:rPr lang="fi-FI" sz="1400" dirty="0" smtClean="0"/>
              <a:t> hyödyntäminen (liittyy myös kvanttiin)</a:t>
            </a:r>
          </a:p>
          <a:p>
            <a:pPr lvl="1"/>
            <a:r>
              <a:rPr lang="fi-FI" sz="1400" dirty="0" smtClean="0"/>
              <a:t>Kvantti: kvanttilaskentainfran ja kvanttiekosysteemin kehittäminen</a:t>
            </a:r>
          </a:p>
          <a:p>
            <a:pPr lvl="1"/>
            <a:r>
              <a:rPr lang="fi-FI" sz="1400" dirty="0" smtClean="0"/>
              <a:t>Lisäksi ehdotettu: </a:t>
            </a:r>
            <a:r>
              <a:rPr lang="fi-FI" sz="1400" dirty="0" err="1" smtClean="0"/>
              <a:t>Arctic</a:t>
            </a:r>
            <a:r>
              <a:rPr lang="fi-FI" sz="1400" dirty="0" smtClean="0"/>
              <a:t> </a:t>
            </a:r>
            <a:r>
              <a:rPr lang="fi-FI" sz="1400" dirty="0"/>
              <a:t>Connect R&amp;E esimerkiksi kannustettaviin </a:t>
            </a:r>
            <a:r>
              <a:rPr lang="fi-FI" sz="1400" dirty="0" smtClean="0"/>
              <a:t>teknologia-alueisiin radio- </a:t>
            </a:r>
            <a:r>
              <a:rPr lang="fi-FI" sz="1400" dirty="0"/>
              <a:t>ja tietoliikenteen </a:t>
            </a:r>
            <a:r>
              <a:rPr lang="fi-FI" sz="1400" dirty="0" smtClean="0"/>
              <a:t>yhteyteen sekä Bioruukki alustana </a:t>
            </a:r>
            <a:endParaRPr lang="fi-FI" sz="1400" dirty="0"/>
          </a:p>
          <a:p>
            <a:r>
              <a:rPr lang="fi-FI" sz="1800" dirty="0" smtClean="0"/>
              <a:t>TP45: ilmastoratkaisut -&gt; laajentaminen koko teollisuuteen (ei vain ICT), systeemiset ratkaisut, standardointi mittaamisessa, konesalien houkuttelu ilmastonäkökulmasta, teollisuuden vähähiilitiekartat</a:t>
            </a:r>
          </a:p>
          <a:p>
            <a:r>
              <a:rPr lang="fi-FI" sz="1800" dirty="0" smtClean="0"/>
              <a:t>TP46: huoltovarmuus -&gt; tärkeä, muutamia täsmennyksiä</a:t>
            </a:r>
            <a:endParaRPr lang="fi-FI" sz="1800" dirty="0"/>
          </a:p>
          <a:p>
            <a:endParaRPr lang="fi-FI" sz="180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CB783-365B-40E8-A1C9-91A9348041A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Asialista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2320" y="1529484"/>
            <a:ext cx="10571480" cy="4248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sz="2000" dirty="0" smtClean="0"/>
              <a:t>Kokouksen avaus ja edellisen kokouksen </a:t>
            </a:r>
            <a:r>
              <a:rPr lang="fi-FI" sz="2000" dirty="0" smtClean="0"/>
              <a:t>pöytäkirja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000" dirty="0" smtClean="0"/>
              <a:t>Lausuntokierroksen </a:t>
            </a:r>
            <a:r>
              <a:rPr lang="fi-FI" sz="2000" dirty="0"/>
              <a:t>palaute ja raportin lopputyöstö</a:t>
            </a:r>
          </a:p>
          <a:p>
            <a:pPr marL="869950" lvl="1" indent="-514350"/>
            <a:r>
              <a:rPr lang="fi-FI" sz="2000" i="1" dirty="0" smtClean="0"/>
              <a:t>Esittely, keskustelu </a:t>
            </a:r>
            <a:r>
              <a:rPr lang="fi-FI" sz="2000" i="1" dirty="0" smtClean="0"/>
              <a:t>ja huomiot jatkotyön pohjaksi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000" dirty="0" smtClean="0"/>
              <a:t>Seurantamalli</a:t>
            </a:r>
          </a:p>
          <a:p>
            <a:pPr lvl="1"/>
            <a:r>
              <a:rPr lang="fi-FI" sz="2000" i="1" dirty="0"/>
              <a:t>Teknologianeuvottelukunnan toimintamalli </a:t>
            </a:r>
            <a:r>
              <a:rPr lang="fi-FI" sz="2000" i="1" dirty="0" smtClean="0"/>
              <a:t>seurantaan</a:t>
            </a:r>
            <a:endParaRPr lang="fi-FI" sz="2000" i="1" dirty="0"/>
          </a:p>
          <a:p>
            <a:pPr lvl="1"/>
            <a:r>
              <a:rPr lang="fi-FI" sz="2000" i="1" dirty="0" smtClean="0"/>
              <a:t>Päivitys </a:t>
            </a:r>
            <a:r>
              <a:rPr lang="fi-FI" sz="2000" i="1" dirty="0"/>
              <a:t>seurantatyökaluun </a:t>
            </a:r>
            <a:r>
              <a:rPr lang="fi-FI" sz="2000" i="1" dirty="0" smtClean="0"/>
              <a:t>liittyen</a:t>
            </a:r>
            <a:endParaRPr lang="fi-FI" sz="2000" i="1" dirty="0"/>
          </a:p>
          <a:p>
            <a:pPr marL="514350" indent="-514350">
              <a:buFont typeface="+mj-lt"/>
              <a:buAutoNum type="arabicPeriod"/>
            </a:pPr>
            <a:r>
              <a:rPr lang="fi-FI" sz="2000" dirty="0" smtClean="0"/>
              <a:t>Jatkotyöskentelystä</a:t>
            </a:r>
          </a:p>
          <a:p>
            <a:pPr marL="869950" lvl="1" indent="-514350"/>
            <a:r>
              <a:rPr lang="fi-FI" sz="2000" i="1" dirty="0" smtClean="0"/>
              <a:t>Aikataulu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000" dirty="0" smtClean="0"/>
              <a:t>Muut asiat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000" dirty="0" smtClean="0"/>
              <a:t>Kokouksen päättäminen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CB783-365B-40E8-A1C9-91A9348041A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29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200" y="162274"/>
            <a:ext cx="10571480" cy="1014186"/>
          </a:xfrm>
        </p:spPr>
        <p:txBody>
          <a:bodyPr/>
          <a:lstStyle/>
          <a:p>
            <a:r>
              <a:rPr lang="fi-FI" dirty="0" smtClean="0"/>
              <a:t>Työstöä viimeisen viikon aikana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200" y="1078139"/>
            <a:ext cx="10217374" cy="4085531"/>
          </a:xfrm>
        </p:spPr>
        <p:txBody>
          <a:bodyPr/>
          <a:lstStyle/>
          <a:p>
            <a:r>
              <a:rPr lang="fi-FI" sz="2000" dirty="0" smtClean="0"/>
              <a:t>Yleisiä huomioita pyritty huomioimaan tekstissä</a:t>
            </a:r>
          </a:p>
          <a:p>
            <a:r>
              <a:rPr lang="fi-FI" sz="2000" dirty="0" smtClean="0"/>
              <a:t>Tiivistelmä ja tilannekuvan johtopäätökset hyvä kaikkien katsoa (vielä kesken)</a:t>
            </a:r>
          </a:p>
          <a:p>
            <a:r>
              <a:rPr lang="fi-FI" sz="2000" dirty="0" smtClean="0"/>
              <a:t>Yhteenvetokuvia vielä tulossa</a:t>
            </a:r>
          </a:p>
          <a:p>
            <a:r>
              <a:rPr lang="fi-FI" sz="2000" dirty="0" smtClean="0"/>
              <a:t>Toimenpiteet:</a:t>
            </a:r>
          </a:p>
          <a:p>
            <a:pPr lvl="1"/>
            <a:r>
              <a:rPr lang="fi-FI" sz="2000" dirty="0" smtClean="0"/>
              <a:t>Tärkeimmät </a:t>
            </a:r>
            <a:r>
              <a:rPr lang="fi-FI" sz="2000" dirty="0"/>
              <a:t>kommentit, liittyvät hankkeet jne. </a:t>
            </a:r>
            <a:r>
              <a:rPr lang="fi-FI" sz="2000" dirty="0"/>
              <a:t>kerätty </a:t>
            </a:r>
            <a:r>
              <a:rPr lang="fi-FI" sz="2000" dirty="0" err="1"/>
              <a:t>exceliin</a:t>
            </a:r>
            <a:r>
              <a:rPr lang="fi-FI" sz="2000" dirty="0"/>
              <a:t>, työstetään näitä -&gt; tarkoitus voida julkaista taulukko, jossa tunnistettu vireillä olevat asiat, aikajänne, vastuutaho, vaikuttavuutta</a:t>
            </a:r>
          </a:p>
          <a:p>
            <a:pPr lvl="1"/>
            <a:r>
              <a:rPr lang="fi-FI" sz="2000" dirty="0"/>
              <a:t>Konkretisoidaan ja tehdään jaottelua sen mukaan, mitkä pystyy purkamaan seurattaviin ja mitkä edistettäviä, mutta ei erikseen </a:t>
            </a:r>
            <a:r>
              <a:rPr lang="fi-FI" sz="2000" dirty="0" smtClean="0"/>
              <a:t>seurattavia</a:t>
            </a:r>
          </a:p>
          <a:p>
            <a:pPr lvl="1"/>
            <a:r>
              <a:rPr lang="fi-FI" sz="2000" dirty="0" smtClean="0"/>
              <a:t>Muutamien toimien jakamista, uusien lisäämistä, kokonaismäärä pysyy n. 50</a:t>
            </a:r>
            <a:endParaRPr lang="fi-FI" sz="2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CB783-365B-40E8-A1C9-91A9348041A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722369" y="4977507"/>
            <a:ext cx="10689141" cy="16619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endParaRPr lang="fi-FI" dirty="0" smtClean="0">
              <a:solidFill>
                <a:schemeClr val="bg1"/>
              </a:solidFill>
            </a:endParaRPr>
          </a:p>
          <a:p>
            <a:pPr algn="l"/>
            <a:r>
              <a:rPr lang="fi-FI" dirty="0" smtClean="0">
                <a:solidFill>
                  <a:schemeClr val="bg1"/>
                </a:solidFill>
              </a:rPr>
              <a:t>Ajantasainen raportti ja toimenpide-</a:t>
            </a:r>
            <a:r>
              <a:rPr lang="fi-FI" dirty="0" err="1" smtClean="0">
                <a:solidFill>
                  <a:schemeClr val="bg1"/>
                </a:solidFill>
              </a:rPr>
              <a:t>excel</a:t>
            </a:r>
            <a:r>
              <a:rPr lang="fi-FI" dirty="0" smtClean="0">
                <a:solidFill>
                  <a:schemeClr val="bg1"/>
                </a:solidFill>
              </a:rPr>
              <a:t> löytyvät </a:t>
            </a:r>
            <a:r>
              <a:rPr lang="fi-FI" dirty="0" err="1" smtClean="0">
                <a:solidFill>
                  <a:schemeClr val="bg1"/>
                </a:solidFill>
              </a:rPr>
              <a:t>Teamsista</a:t>
            </a:r>
            <a:r>
              <a:rPr lang="fi-FI" dirty="0" smtClean="0">
                <a:solidFill>
                  <a:schemeClr val="bg1"/>
                </a:solidFill>
              </a:rPr>
              <a:t>: </a:t>
            </a:r>
            <a:endParaRPr lang="fi-FI" dirty="0" smtClean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  <a:hlinkClick r:id="rId3"/>
              </a:rPr>
              <a:t>https://teams.microsoft.com/_#/files/Yleinen?threadId=19%3A77b90626a2f14c63ac8e5ed625df502a%40thread.tacv2&amp;ctx=channel&amp;context=General&amp;rootfolder=%</a:t>
            </a:r>
            <a:r>
              <a:rPr lang="fi-FI" dirty="0" smtClean="0">
                <a:solidFill>
                  <a:schemeClr val="bg1"/>
                </a:solidFill>
                <a:hlinkClick r:id="rId3"/>
              </a:rPr>
              <a:t>252Fsites%252FTeknonvknraporttiluonnoksenkommentointi%252FShared%2520Documents%252FGeneral</a:t>
            </a:r>
            <a:endParaRPr lang="fi-FI" dirty="0" smtClean="0">
              <a:solidFill>
                <a:schemeClr val="bg1"/>
              </a:solidFill>
            </a:endParaRPr>
          </a:p>
          <a:p>
            <a:pPr algn="l"/>
            <a:r>
              <a:rPr lang="fi-FI" dirty="0" smtClean="0">
                <a:solidFill>
                  <a:schemeClr val="bg1"/>
                </a:solidFill>
              </a:rPr>
              <a:t> </a:t>
            </a:r>
            <a:endParaRPr lang="fi-FI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1998" y="599353"/>
            <a:ext cx="10571480" cy="649953"/>
          </a:xfrm>
        </p:spPr>
        <p:txBody>
          <a:bodyPr/>
          <a:lstStyle/>
          <a:p>
            <a:r>
              <a:rPr lang="fi-FI" dirty="0" smtClean="0"/>
              <a:t>Johtopäätökset tilannekuvasta </a:t>
            </a:r>
            <a:r>
              <a:rPr lang="fi-FI" b="0" dirty="0" smtClean="0"/>
              <a:t>(</a:t>
            </a:r>
            <a:r>
              <a:rPr lang="fi-FI" b="0" dirty="0" smtClean="0"/>
              <a:t>alustava, tarkemmin raportti luku 4.5)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81200" y="1775661"/>
            <a:ext cx="5156538" cy="4248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Poikkihallinnollinen jatkuva teknologiapolitiikka ja sen tehokas täytäntöönpano. 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Teknologianeutraaliuden pääperiaate ja panokset kannustettaviin teknologia-alueisiin. 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Tuotekehitysinvestointeihin </a:t>
            </a:r>
            <a:r>
              <a:rPr lang="fi-FI" dirty="0"/>
              <a:t>merkittävästi enemmän varoja. </a:t>
            </a:r>
            <a:r>
              <a:rPr lang="fi-FI" sz="1600" dirty="0" smtClean="0"/>
              <a:t>(</a:t>
            </a:r>
            <a:r>
              <a:rPr lang="fi-FI" sz="1600" dirty="0"/>
              <a:t>Ennen kaikkea yritysten TKI-investointien </a:t>
            </a:r>
            <a:r>
              <a:rPr lang="fi-FI" sz="1600" dirty="0" err="1"/>
              <a:t>vivuttaminen</a:t>
            </a:r>
            <a:r>
              <a:rPr lang="fi-FI" sz="1600" dirty="0"/>
              <a:t> julkisen tuen avulla ja tutkimuksen kaupallistaminen </a:t>
            </a:r>
            <a:r>
              <a:rPr lang="fi-FI" sz="1600" dirty="0" smtClean="0"/>
              <a:t>keskeisiä.) 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Innovaatioympäristön ja -ekosysteemien vahvistaminen</a:t>
            </a:r>
            <a:r>
              <a:rPr lang="fi-FI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Osaajat</a:t>
            </a:r>
            <a:r>
              <a:rPr lang="fi-FI" dirty="0"/>
              <a:t>. </a:t>
            </a:r>
            <a:r>
              <a:rPr lang="fi-FI" sz="1600" dirty="0" smtClean="0"/>
              <a:t>(Maahanmuutto </a:t>
            </a:r>
            <a:r>
              <a:rPr lang="fi-FI" sz="1600" dirty="0"/>
              <a:t>ja koulutus.)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85388" y="1815622"/>
            <a:ext cx="5187462" cy="424800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fi-FI" dirty="0" smtClean="0"/>
              <a:t>Julkisen </a:t>
            </a:r>
            <a:r>
              <a:rPr lang="fi-FI" dirty="0"/>
              <a:t>hallinnon ja palvelutuotannon automatisointi ja integrointi yli hallinnonalojen kansalaisten ja yritysten hyödyksi</a:t>
            </a:r>
            <a:r>
              <a:rPr lang="fi-FI" dirty="0" smtClean="0"/>
              <a:t>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fi-FI" dirty="0"/>
              <a:t>Mahdollistava julkishallinto ja lainsäädäntö. </a:t>
            </a:r>
            <a:endParaRPr lang="fi-FI" dirty="0" smtClean="0"/>
          </a:p>
          <a:p>
            <a:pPr marL="457200" indent="-457200">
              <a:buFont typeface="+mj-lt"/>
              <a:buAutoNum type="arabicPeriod" startAt="6"/>
            </a:pPr>
            <a:r>
              <a:rPr lang="fi-FI" dirty="0"/>
              <a:t>Yrittäjyys ja teknologiayritysten pysyminen suomalaisina.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fi-FI" dirty="0" smtClean="0"/>
              <a:t>Digitaalisen </a:t>
            </a:r>
            <a:r>
              <a:rPr lang="fi-FI" dirty="0"/>
              <a:t>pehmeän infrastruktuurin vahvistaminen. </a:t>
            </a:r>
            <a:endParaRPr lang="fi-FI" dirty="0" smtClean="0"/>
          </a:p>
          <a:p>
            <a:pPr marL="457200" indent="-457200">
              <a:buFont typeface="+mj-lt"/>
              <a:buAutoNum type="arabicPeriod" startAt="6"/>
            </a:pPr>
            <a:r>
              <a:rPr lang="fi-FI" dirty="0"/>
              <a:t>Yhteistyö yli rajojen kansallisesti ja kansainvälisesti. 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CB783-365B-40E8-A1C9-91A9348041A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650878" y="1255464"/>
            <a:ext cx="10572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Matka kärkimaaksi edellyttää pikaisia toimia poikkihallinnollisesti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endParaRPr kumimoji="0" lang="fi-F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2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TNVK – raporttiluonnokseen saatuja huomioita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84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4744" y="50763"/>
            <a:ext cx="10571480" cy="1014186"/>
          </a:xfrm>
        </p:spPr>
        <p:txBody>
          <a:bodyPr/>
          <a:lstStyle/>
          <a:p>
            <a:r>
              <a:rPr lang="fi-FI" dirty="0" smtClean="0"/>
              <a:t>Yleisiä kommentteja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4744" y="1214985"/>
            <a:ext cx="10984976" cy="4690574"/>
          </a:xfrm>
        </p:spPr>
        <p:txBody>
          <a:bodyPr/>
          <a:lstStyle/>
          <a:p>
            <a:r>
              <a:rPr lang="fi-FI" sz="2000" dirty="0" smtClean="0"/>
              <a:t>Neuvottelukunnan asettamista ja teknologiapolitiikan tarkastelua pidetty tärkeänä</a:t>
            </a:r>
          </a:p>
          <a:p>
            <a:r>
              <a:rPr lang="fi-FI" sz="2000" dirty="0" smtClean="0"/>
              <a:t>Pääosin raporttia pidetty selkeänä, kokonaisvaltaisena ja monipuolisena</a:t>
            </a:r>
          </a:p>
          <a:p>
            <a:r>
              <a:rPr lang="fi-FI" sz="2000" dirty="0" smtClean="0"/>
              <a:t>Selkeä malli saanut kiitosta: OKR</a:t>
            </a:r>
            <a:r>
              <a:rPr lang="fi-FI" sz="2000" dirty="0" smtClean="0"/>
              <a:t>, tavoitteet, mittaaminen </a:t>
            </a:r>
            <a:endParaRPr lang="fi-FI" sz="2000" dirty="0" smtClean="0"/>
          </a:p>
          <a:p>
            <a:r>
              <a:rPr lang="fi-FI" sz="2000" dirty="0" smtClean="0"/>
              <a:t>Teknologianeutraaliutta pidetty tärkeänä lähtökohtana ja viitekehyksen laatimista hyvänä, vielä selkiyttämistä jonkin verran</a:t>
            </a:r>
          </a:p>
          <a:p>
            <a:r>
              <a:rPr lang="fi-FI" sz="2000" dirty="0" smtClean="0"/>
              <a:t>Tavoitteisto saanut </a:t>
            </a:r>
            <a:r>
              <a:rPr lang="fi-FI" sz="2000" dirty="0" smtClean="0"/>
              <a:t>laajan tuen, muutamissa kommenteissa toivottiin vahvempaa painotusta yhteiskunnalliseen vaikutukseen eikä pidetty julkishallinnon tehokkuutta perimmäisenä tavoitteena</a:t>
            </a:r>
          </a:p>
          <a:p>
            <a:r>
              <a:rPr lang="fi-FI" sz="2000" dirty="0" smtClean="0"/>
              <a:t>Osa </a:t>
            </a:r>
            <a:r>
              <a:rPr lang="fi-FI" sz="2000" dirty="0" smtClean="0"/>
              <a:t>pitänyt toimia konkreettisena, osa kaipaa lisää </a:t>
            </a:r>
            <a:r>
              <a:rPr lang="fi-FI" sz="2000" dirty="0" err="1" smtClean="0"/>
              <a:t>konkretiaa</a:t>
            </a:r>
            <a:endParaRPr lang="fi-FI" sz="2000" dirty="0" smtClean="0"/>
          </a:p>
          <a:p>
            <a:r>
              <a:rPr lang="fi-FI" sz="2000" dirty="0" smtClean="0"/>
              <a:t>Toimenpiteitä pidetty kattavina</a:t>
            </a:r>
            <a:endParaRPr lang="fi-FI" sz="2000" dirty="0" smtClean="0"/>
          </a:p>
          <a:p>
            <a:r>
              <a:rPr lang="fi-FI" sz="2000" dirty="0" smtClean="0"/>
              <a:t>Mieluummin toimien </a:t>
            </a:r>
            <a:r>
              <a:rPr lang="fi-FI" sz="2000" dirty="0" smtClean="0"/>
              <a:t>priorisointi ja tiivistäminen </a:t>
            </a:r>
            <a:r>
              <a:rPr lang="fi-FI" sz="2000" dirty="0" smtClean="0"/>
              <a:t>kuin </a:t>
            </a:r>
            <a:r>
              <a:rPr lang="fi-FI" sz="2000" dirty="0" smtClean="0"/>
              <a:t>lisääminen, suhde meneillään oleviin hankkeisiin jne.</a:t>
            </a:r>
          </a:p>
          <a:p>
            <a:r>
              <a:rPr lang="fi-FI" sz="2000" dirty="0" smtClean="0"/>
              <a:t>Kaikille toimenpideosioille oma kannattajakuntansa</a:t>
            </a:r>
            <a:endParaRPr lang="fi-FI" sz="200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CB783-365B-40E8-A1C9-91A9348041A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25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200" y="0"/>
            <a:ext cx="10571480" cy="1325563"/>
          </a:xfrm>
        </p:spPr>
        <p:txBody>
          <a:bodyPr/>
          <a:lstStyle/>
          <a:p>
            <a:r>
              <a:rPr lang="fi-FI" dirty="0" smtClean="0"/>
              <a:t>Kriittisiä / kehityshuomioita yleisesti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200" y="1056622"/>
            <a:ext cx="10998424" cy="4248000"/>
          </a:xfrm>
        </p:spPr>
        <p:txBody>
          <a:bodyPr/>
          <a:lstStyle/>
          <a:p>
            <a:r>
              <a:rPr lang="fi-FI" sz="2000" dirty="0"/>
              <a:t>T</a:t>
            </a:r>
            <a:r>
              <a:rPr lang="fi-FI" sz="2000" dirty="0" smtClean="0"/>
              <a:t>eknologioiden </a:t>
            </a:r>
            <a:r>
              <a:rPr lang="fi-FI" sz="2000" dirty="0" smtClean="0"/>
              <a:t>hyödyntäminen laajemmin </a:t>
            </a:r>
            <a:r>
              <a:rPr lang="fi-FI" sz="2000" dirty="0" smtClean="0"/>
              <a:t>mukaan</a:t>
            </a:r>
          </a:p>
          <a:p>
            <a:r>
              <a:rPr lang="fi-FI" sz="2000" dirty="0" smtClean="0"/>
              <a:t>ICT-painotus </a:t>
            </a:r>
            <a:r>
              <a:rPr lang="fi-FI" sz="2000" dirty="0" smtClean="0"/>
              <a:t>nousi muutamassa </a:t>
            </a:r>
            <a:r>
              <a:rPr lang="fi-FI" sz="2000" dirty="0" smtClean="0"/>
              <a:t>lausunnossa: teknologia tulisi käsitellä laajempana kysymyksenä</a:t>
            </a:r>
          </a:p>
          <a:p>
            <a:r>
              <a:rPr lang="fi-FI" sz="2000" dirty="0" smtClean="0"/>
              <a:t>Digi- ja datapainotus: </a:t>
            </a:r>
            <a:r>
              <a:rPr lang="fi-FI" sz="2000" dirty="0" smtClean="0"/>
              <a:t>muut teollisuudenalat mukaan vahvemmin, tehdasteollisuus </a:t>
            </a:r>
            <a:endParaRPr lang="fi-FI" sz="2000" dirty="0" smtClean="0"/>
          </a:p>
          <a:p>
            <a:r>
              <a:rPr lang="fi-FI" sz="2000" dirty="0" smtClean="0"/>
              <a:t>Pienten ja keskisuurten kaupunkien näkökulma</a:t>
            </a:r>
          </a:p>
          <a:p>
            <a:r>
              <a:rPr lang="fi-FI" sz="2000" dirty="0"/>
              <a:t>Saavutetaanko tavoitteet esitetyillä toimilla</a:t>
            </a:r>
            <a:r>
              <a:rPr lang="fi-FI" sz="2000" dirty="0" smtClean="0"/>
              <a:t>?</a:t>
            </a:r>
          </a:p>
          <a:p>
            <a:r>
              <a:rPr lang="fi-FI" sz="2000" dirty="0" smtClean="0"/>
              <a:t>Ilmastonäkökulma ja –toimet / kestävä kehitys liian kapeita</a:t>
            </a:r>
          </a:p>
          <a:p>
            <a:r>
              <a:rPr lang="fi-FI" sz="2000" dirty="0" smtClean="0"/>
              <a:t>Ihmislähtöisyyden vahvistaminen</a:t>
            </a:r>
          </a:p>
          <a:p>
            <a:r>
              <a:rPr lang="fi-FI" sz="2000" dirty="0" smtClean="0"/>
              <a:t>EU/KV-näkökulmaa lisää</a:t>
            </a:r>
          </a:p>
          <a:p>
            <a:r>
              <a:rPr lang="fi-FI" sz="2000" dirty="0" smtClean="0"/>
              <a:t>Teknologiakehityksen riskit, mm. alustatalous</a:t>
            </a:r>
          </a:p>
          <a:p>
            <a:r>
              <a:rPr lang="fi-FI" sz="2000" dirty="0" smtClean="0"/>
              <a:t>Osaaminen vielä laajemmin mukaan</a:t>
            </a:r>
          </a:p>
          <a:p>
            <a:r>
              <a:rPr lang="fi-FI" sz="2000" dirty="0" smtClean="0"/>
              <a:t>Toimissa (etenkin digi/data-kokonaisuus) on päällekkäisyyttä, toimien kirkastaminen</a:t>
            </a:r>
          </a:p>
          <a:p>
            <a:r>
              <a:rPr lang="fi-FI" sz="2000" dirty="0" smtClean="0"/>
              <a:t>Julkiselle sektorille tulevan arvon kirkastaminen esim. hankinnoissa ja kokeiluissa</a:t>
            </a:r>
          </a:p>
          <a:p>
            <a:r>
              <a:rPr lang="fi-FI" sz="2000" dirty="0" smtClean="0"/>
              <a:t>Lukuisia tarkempia ehdotuksia </a:t>
            </a:r>
          </a:p>
          <a:p>
            <a:pPr marL="0" indent="0">
              <a:buNone/>
            </a:pPr>
            <a:endParaRPr lang="fi-FI" sz="2000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CB783-365B-40E8-A1C9-91A9348041A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2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6</a:t>
            </a:fld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94" y="84425"/>
            <a:ext cx="6856730" cy="6597511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490011" y="1804286"/>
            <a:ext cx="4276165" cy="31577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fi-FI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Kokonaisarviossa selvä tuki ehdotetuille toimenpiteille sekä vaikuttavuuden että toteutuksen tarpeellisuuden osalta</a:t>
            </a:r>
            <a:endParaRPr lang="fi-FI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21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753" y="892251"/>
            <a:ext cx="7987553" cy="5789685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551329" y="201707"/>
            <a:ext cx="1186927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Tarkempi </a:t>
            </a:r>
            <a:r>
              <a:rPr lang="fi-FI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näkymä kohdennettuna hajonta-alueelle   </a:t>
            </a:r>
            <a:endParaRPr lang="fi-FI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345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Suuria eroja eri </a:t>
            </a:r>
            <a:r>
              <a:rPr lang="fi-FI" dirty="0" smtClean="0"/>
              <a:t>ryhmillä tai vastustusta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Teknologiaministeri – osa epäili vaikuttavuutta ja kannatti isompia rakenteellisia muutoksia</a:t>
            </a:r>
            <a:endParaRPr lang="fi-FI" dirty="0" smtClean="0"/>
          </a:p>
          <a:p>
            <a:r>
              <a:rPr lang="fi-FI" dirty="0" smtClean="0"/>
              <a:t>Omistajuus ja yrittäjyys </a:t>
            </a:r>
            <a:r>
              <a:rPr lang="fi-FI" dirty="0" smtClean="0"/>
              <a:t>– </a:t>
            </a:r>
            <a:r>
              <a:rPr lang="fi-FI" dirty="0" smtClean="0"/>
              <a:t>julkishallinnon ja yritysten näkemyksissä selvät erot </a:t>
            </a:r>
          </a:p>
          <a:p>
            <a:r>
              <a:rPr lang="fi-FI" dirty="0" smtClean="0"/>
              <a:t>Älyrahake</a:t>
            </a:r>
            <a:r>
              <a:rPr lang="fi-FI" dirty="0" smtClean="0"/>
              <a:t>: </a:t>
            </a:r>
            <a:r>
              <a:rPr lang="fi-FI" dirty="0" smtClean="0"/>
              <a:t>jakaantuu </a:t>
            </a:r>
            <a:r>
              <a:rPr lang="fi-FI" dirty="0" smtClean="0"/>
              <a:t>kaikkien ryhmien välillä</a:t>
            </a:r>
            <a:endParaRPr lang="fi-FI" dirty="0"/>
          </a:p>
          <a:p>
            <a:r>
              <a:rPr lang="fi-FI" dirty="0" smtClean="0"/>
              <a:t>Vastustusta: </a:t>
            </a:r>
            <a:r>
              <a:rPr lang="fi-FI" dirty="0" smtClean="0"/>
              <a:t>Korkeakoulujen erikoistuminen 23c</a:t>
            </a:r>
            <a:r>
              <a:rPr lang="fi-FI" dirty="0" smtClean="0"/>
              <a:t>, </a:t>
            </a:r>
            <a:r>
              <a:rPr lang="fi-FI" dirty="0" smtClean="0"/>
              <a:t>ulkomaisista huippuyliopistoista valmistuneiden oleskelulupa 25 d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CB783-365B-40E8-A1C9-91A9348041A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8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026919" y="3073399"/>
            <a:ext cx="9308951" cy="2439895"/>
          </a:xfrm>
        </p:spPr>
        <p:txBody>
          <a:bodyPr/>
          <a:lstStyle/>
          <a:p>
            <a:r>
              <a:rPr lang="fi-FI" dirty="0" smtClean="0"/>
              <a:t>Tavoitteet ja avaintulokset</a:t>
            </a:r>
            <a:br>
              <a:rPr lang="fi-FI" dirty="0" smtClean="0"/>
            </a:br>
            <a:r>
              <a:rPr lang="fi-FI" dirty="0" smtClean="0"/>
              <a:t>- avaintuloksissa </a:t>
            </a:r>
            <a:r>
              <a:rPr lang="fi-FI" dirty="0"/>
              <a:t>vielä työstöä, jonkin verran muutosehdotuksia </a:t>
            </a:r>
            <a:r>
              <a:rPr lang="fi-FI" dirty="0" smtClean="0"/>
              <a:t>lausunnoissa </a:t>
            </a:r>
            <a:r>
              <a:rPr lang="fi-FI" b="0" dirty="0" smtClean="0"/>
              <a:t>(kommentteja ja ehdotuksia muistiinpanoissa)</a:t>
            </a: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29678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TwNyTkREQqyM8CRQKO_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KA6uW69iCoOEjX5Cdzl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972v46n3MC1Y8QUhf.S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kOjoPV79Es2DJk4QIfH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H7mJ7lgz9SwBCDDdidI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AP_8Yy.xMECL.zfSPPj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M2019 teema">
  <a:themeElements>
    <a:clrScheme name="VM2019">
      <a:dk1>
        <a:sysClr val="windowText" lastClr="000000"/>
      </a:dk1>
      <a:lt1>
        <a:sysClr val="window" lastClr="FFFFFF"/>
      </a:lt1>
      <a:dk2>
        <a:srgbClr val="365ABD"/>
      </a:dk2>
      <a:lt2>
        <a:srgbClr val="E7E6E6"/>
      </a:lt2>
      <a:accent1>
        <a:srgbClr val="365ABD"/>
      </a:accent1>
      <a:accent2>
        <a:srgbClr val="1B365D"/>
      </a:accent2>
      <a:accent3>
        <a:srgbClr val="A34E96"/>
      </a:accent3>
      <a:accent4>
        <a:srgbClr val="479A36"/>
      </a:accent4>
      <a:accent5>
        <a:srgbClr val="728CD1"/>
      </a:accent5>
      <a:accent6>
        <a:srgbClr val="6D6E71"/>
      </a:accent6>
      <a:hlink>
        <a:srgbClr val="0563C1"/>
      </a:hlink>
      <a:folHlink>
        <a:srgbClr val="954F72"/>
      </a:folHlink>
    </a:clrScheme>
    <a:fontScheme name="VM2019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M_esitysmalli_FI_SV_sininen_lila.potx" id="{E8454F93-2E0B-409D-9B2D-8BAC6BFC0E2B}" vid="{94A68CB0-CF75-4B68-B224-F9082EF07815}"/>
    </a:ext>
  </a:extLst>
</a:theme>
</file>

<file path=ppt/theme/theme2.xml><?xml version="1.0" encoding="utf-8"?>
<a:theme xmlns:a="http://schemas.openxmlformats.org/drawingml/2006/main" name="1_VM2019 teema">
  <a:themeElements>
    <a:clrScheme name="VM2019">
      <a:dk1>
        <a:sysClr val="windowText" lastClr="000000"/>
      </a:dk1>
      <a:lt1>
        <a:sysClr val="window" lastClr="FFFFFF"/>
      </a:lt1>
      <a:dk2>
        <a:srgbClr val="365ABD"/>
      </a:dk2>
      <a:lt2>
        <a:srgbClr val="E7E6E6"/>
      </a:lt2>
      <a:accent1>
        <a:srgbClr val="365ABD"/>
      </a:accent1>
      <a:accent2>
        <a:srgbClr val="1B365D"/>
      </a:accent2>
      <a:accent3>
        <a:srgbClr val="A34E96"/>
      </a:accent3>
      <a:accent4>
        <a:srgbClr val="479A36"/>
      </a:accent4>
      <a:accent5>
        <a:srgbClr val="728CD1"/>
      </a:accent5>
      <a:accent6>
        <a:srgbClr val="6D6E71"/>
      </a:accent6>
      <a:hlink>
        <a:srgbClr val="0563C1"/>
      </a:hlink>
      <a:folHlink>
        <a:srgbClr val="954F72"/>
      </a:folHlink>
    </a:clrScheme>
    <a:fontScheme name="VM2019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M_esitysmalli_FI_SV_sininen_lila.potx" id="{E8454F93-2E0B-409D-9B2D-8BAC6BFC0E2B}" vid="{94A68CB0-CF75-4B68-B224-F9082EF07815}"/>
    </a:ext>
  </a:extLst>
</a:theme>
</file>

<file path=ppt/theme/theme3.xml><?xml version="1.0" encoding="utf-8"?>
<a:theme xmlns:a="http://schemas.openxmlformats.org/drawingml/2006/main" name="2_VM2019 teema">
  <a:themeElements>
    <a:clrScheme name="VM2019">
      <a:dk1>
        <a:sysClr val="windowText" lastClr="000000"/>
      </a:dk1>
      <a:lt1>
        <a:sysClr val="window" lastClr="FFFFFF"/>
      </a:lt1>
      <a:dk2>
        <a:srgbClr val="365ABD"/>
      </a:dk2>
      <a:lt2>
        <a:srgbClr val="E7E6E6"/>
      </a:lt2>
      <a:accent1>
        <a:srgbClr val="365ABD"/>
      </a:accent1>
      <a:accent2>
        <a:srgbClr val="1B365D"/>
      </a:accent2>
      <a:accent3>
        <a:srgbClr val="A34E96"/>
      </a:accent3>
      <a:accent4>
        <a:srgbClr val="479A36"/>
      </a:accent4>
      <a:accent5>
        <a:srgbClr val="728CD1"/>
      </a:accent5>
      <a:accent6>
        <a:srgbClr val="6D6E71"/>
      </a:accent6>
      <a:hlink>
        <a:srgbClr val="0563C1"/>
      </a:hlink>
      <a:folHlink>
        <a:srgbClr val="954F72"/>
      </a:folHlink>
    </a:clrScheme>
    <a:fontScheme name="VM2019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M_esitysmalli_FI_SV_sininen_lila.potx" id="{E8454F93-2E0B-409D-9B2D-8BAC6BFC0E2B}" vid="{94A68CB0-CF75-4B68-B224-F9082EF07815}"/>
    </a:ext>
  </a:extLst>
</a:theme>
</file>

<file path=ppt/theme/theme4.xml><?xml version="1.0" encoding="utf-8"?>
<a:theme xmlns:a="http://schemas.openxmlformats.org/drawingml/2006/main" name="4_VM2019 teema">
  <a:themeElements>
    <a:clrScheme name="VM2019">
      <a:dk1>
        <a:sysClr val="windowText" lastClr="000000"/>
      </a:dk1>
      <a:lt1>
        <a:sysClr val="window" lastClr="FFFFFF"/>
      </a:lt1>
      <a:dk2>
        <a:srgbClr val="365ABD"/>
      </a:dk2>
      <a:lt2>
        <a:srgbClr val="E7E6E6"/>
      </a:lt2>
      <a:accent1>
        <a:srgbClr val="365ABD"/>
      </a:accent1>
      <a:accent2>
        <a:srgbClr val="1B365D"/>
      </a:accent2>
      <a:accent3>
        <a:srgbClr val="A34E96"/>
      </a:accent3>
      <a:accent4>
        <a:srgbClr val="479A36"/>
      </a:accent4>
      <a:accent5>
        <a:srgbClr val="728CD1"/>
      </a:accent5>
      <a:accent6>
        <a:srgbClr val="6D6E71"/>
      </a:accent6>
      <a:hlink>
        <a:srgbClr val="0563C1"/>
      </a:hlink>
      <a:folHlink>
        <a:srgbClr val="954F72"/>
      </a:folHlink>
    </a:clrScheme>
    <a:fontScheme name="VM2019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M_esitysmalli_FI_SV_sininen_lila.potx" id="{E8454F93-2E0B-409D-9B2D-8BAC6BFC0E2B}" vid="{94A68CB0-CF75-4B68-B224-F9082EF07815}"/>
    </a:ext>
  </a:extLst>
</a:theme>
</file>

<file path=ppt/theme/theme5.xml><?xml version="1.0" encoding="utf-8"?>
<a:theme xmlns:a="http://schemas.openxmlformats.org/drawingml/2006/main" name="3_VM2019 teema">
  <a:themeElements>
    <a:clrScheme name="VM2019">
      <a:dk1>
        <a:sysClr val="windowText" lastClr="000000"/>
      </a:dk1>
      <a:lt1>
        <a:sysClr val="window" lastClr="FFFFFF"/>
      </a:lt1>
      <a:dk2>
        <a:srgbClr val="365ABD"/>
      </a:dk2>
      <a:lt2>
        <a:srgbClr val="E7E6E6"/>
      </a:lt2>
      <a:accent1>
        <a:srgbClr val="365ABD"/>
      </a:accent1>
      <a:accent2>
        <a:srgbClr val="1B365D"/>
      </a:accent2>
      <a:accent3>
        <a:srgbClr val="A34E96"/>
      </a:accent3>
      <a:accent4>
        <a:srgbClr val="479A36"/>
      </a:accent4>
      <a:accent5>
        <a:srgbClr val="728CD1"/>
      </a:accent5>
      <a:accent6>
        <a:srgbClr val="6D6E71"/>
      </a:accent6>
      <a:hlink>
        <a:srgbClr val="0563C1"/>
      </a:hlink>
      <a:folHlink>
        <a:srgbClr val="954F72"/>
      </a:folHlink>
    </a:clrScheme>
    <a:fontScheme name="VM2019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M_esitysmalli_FI_SV_sininen_lila.potx" id="{E8454F93-2E0B-409D-9B2D-8BAC6BFC0E2B}" vid="{94A68CB0-CF75-4B68-B224-F9082EF07815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cf92efc90fd97c5548b5b3f6d259d45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73a7f945de27690f0e5612b79736f6f4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0BD71D-3354-428F-B3E7-822F20DDB0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4C6AE7-4EA2-4E9B-99B4-AFEA94CEFF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F0E12F-365E-4824-AA72-3B4A144E2ED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ebb82943-49da-4504-a2f3-a33fb2eb95f1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15612</TotalTime>
  <Words>2316</Words>
  <Application>Microsoft Office PowerPoint</Application>
  <PresentationFormat>Laajakuva</PresentationFormat>
  <Paragraphs>321</Paragraphs>
  <Slides>21</Slides>
  <Notes>6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5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32" baseType="lpstr">
      <vt:lpstr>Arial</vt:lpstr>
      <vt:lpstr>Arial Narrow</vt:lpstr>
      <vt:lpstr>Calibri</vt:lpstr>
      <vt:lpstr>Times New Roman</vt:lpstr>
      <vt:lpstr>Trebuchet MS</vt:lpstr>
      <vt:lpstr>VM2019 teema</vt:lpstr>
      <vt:lpstr>1_VM2019 teema</vt:lpstr>
      <vt:lpstr>2_VM2019 teema</vt:lpstr>
      <vt:lpstr>4_VM2019 teema</vt:lpstr>
      <vt:lpstr>3_VM2019 teema</vt:lpstr>
      <vt:lpstr>think-cell Slide</vt:lpstr>
      <vt:lpstr>TNVK 17.5.2021</vt:lpstr>
      <vt:lpstr>Asialista</vt:lpstr>
      <vt:lpstr>TNVK – raporttiluonnokseen saatuja huomioita</vt:lpstr>
      <vt:lpstr>Yleisiä kommentteja</vt:lpstr>
      <vt:lpstr>Kriittisiä / kehityshuomioita yleisesti</vt:lpstr>
      <vt:lpstr>PowerPoint-esitys</vt:lpstr>
      <vt:lpstr>PowerPoint-esitys</vt:lpstr>
      <vt:lpstr>Suuria eroja eri ryhmillä tai vastustusta</vt:lpstr>
      <vt:lpstr>Tavoitteet ja avaintulokset - avaintuloksissa vielä työstöä, jonkin verran muutosehdotuksia lausunnoissa (kommentteja ja ehdotuksia muistiinpanoissa)</vt:lpstr>
      <vt:lpstr>Teknologiapolitiikan OKR –malli Suomelle</vt:lpstr>
      <vt:lpstr>Avaintulokset ja tavoitetasot</vt:lpstr>
      <vt:lpstr>Tavoite 2: Avaintulokset ja tavoitetasot</vt:lpstr>
      <vt:lpstr>Tavoite 3: Avaintulokset ja tavoitetasot</vt:lpstr>
      <vt:lpstr>Tavoite 4: Avaintulokset ja tavoitetasot</vt:lpstr>
      <vt:lpstr>Nostot toimenpidekokonaisuuksista – kommentit ja muutosehdotukset</vt:lpstr>
      <vt:lpstr>Tavoitteen 1 toimenpiteistö</vt:lpstr>
      <vt:lpstr>Tavoitteen 2 toimenpiteistö</vt:lpstr>
      <vt:lpstr>Tavoitteen 3 toimenpiteistö</vt:lpstr>
      <vt:lpstr>Tavoitteen 4 toimenpiteistö</vt:lpstr>
      <vt:lpstr>Työstöä viimeisen viikon aikana</vt:lpstr>
      <vt:lpstr>Johtopäätökset tilannekuvasta (alustava, tarkemmin raportti luku 4.5) 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Lauran paketti</dc:title>
  <dc:creator>Laura Eiro</dc:creator>
  <cp:lastModifiedBy>Eiro Laura (VM)</cp:lastModifiedBy>
  <cp:revision>1135</cp:revision>
  <dcterms:created xsi:type="dcterms:W3CDTF">2021-02-23T07:26:39Z</dcterms:created>
  <dcterms:modified xsi:type="dcterms:W3CDTF">2021-05-14T05:38:03Z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