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3" r:id="rId5"/>
    <p:sldId id="300" r:id="rId6"/>
    <p:sldId id="352" r:id="rId7"/>
    <p:sldId id="340" r:id="rId8"/>
    <p:sldId id="348" r:id="rId9"/>
    <p:sldId id="341" r:id="rId10"/>
    <p:sldId id="342" r:id="rId11"/>
    <p:sldId id="333" r:id="rId12"/>
    <p:sldId id="343" r:id="rId13"/>
    <p:sldId id="347" r:id="rId14"/>
    <p:sldId id="350" r:id="rId15"/>
    <p:sldId id="344" r:id="rId16"/>
    <p:sldId id="345" r:id="rId17"/>
    <p:sldId id="351" r:id="rId18"/>
    <p:sldId id="309" r:id="rId19"/>
    <p:sldId id="306" r:id="rId20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33"/>
    <a:srgbClr val="148A29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99" autoAdjust="0"/>
  </p:normalViewPr>
  <p:slideViewPr>
    <p:cSldViewPr snapToGrid="0" snapToObjects="1">
      <p:cViewPr varScale="1">
        <p:scale>
          <a:sx n="83" d="100"/>
          <a:sy n="83" d="100"/>
        </p:scale>
        <p:origin x="564" y="52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9.2.2022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9.2.2022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E05A1A61-5A64-46B5-9266-7D3BC5801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683816B-9CAE-465E-93C2-8E1C027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" y="1"/>
            <a:ext cx="9141287" cy="514349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EB4C6D7-E585-4BC4-B98E-BB853BC4F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78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9351D6-1B32-4A31-B921-67E5C606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FAFAFF4-BA03-4683-8B26-8D6548BDC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AD5B0096-6B6E-4C24-A18D-AD92D6AAD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BE8193-DA67-4603-AFE5-CCBBE497A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5CC54861-FED3-43ED-BC57-DF8582F9C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70F6D1C-1768-478D-AE33-BEC953A3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0819E0E-4CD2-4174-B930-9701B9640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B8CF112F-E27B-4A9D-BDDD-1E8F31B7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pic>
        <p:nvPicPr>
          <p:cNvPr id="13" name="Kuva 12" descr="Syke-logo">
            <a:extLst>
              <a:ext uri="{FF2B5EF4-FFF2-40B4-BE49-F238E27FC236}">
                <a16:creationId xmlns:a16="http://schemas.microsoft.com/office/drawing/2014/main" id="{A6B71C3F-9B3D-4722-83D5-394168DCD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1CDDD13-D554-4DA0-B8EC-B5C820183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566F7233-EE26-4759-9723-43ED0BEC4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ED0399A-D9A7-47F8-951D-5F46D2D0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 descr="Syke-logo">
            <a:extLst>
              <a:ext uri="{FF2B5EF4-FFF2-40B4-BE49-F238E27FC236}">
                <a16:creationId xmlns:a16="http://schemas.microsoft.com/office/drawing/2014/main" id="{BA181F35-A4C1-4942-A746-E8234EF22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F43056C-AE2A-44BC-A768-11C232B63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138CB89F-45C0-4079-9287-AB94D1FD8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13CB66CF-1BA3-47C1-BFE5-598DF55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8B9E620-6724-4A5C-9A8F-27A28F0A3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B66841D2-355F-495A-97BD-025B276395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F2EFE98-AC17-4E07-A1BB-B2475C97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ED70239D-5A23-4FB4-91FB-53FF5E8CC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06AFB8F-6DF8-48D8-A17C-8DC4B88E2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3"/>
            <a:ext cx="3657470" cy="3734530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1B8602B-4D8C-40E3-8C59-42AB3B40F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C3491C9-76A9-4679-9409-BC573CB8F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8D9BA5E5-7E77-42DA-84E1-5DC3E069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C3491C9-76A9-4679-9409-BC573CB8F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" y="1"/>
            <a:ext cx="9141287" cy="514349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8D9BA5E5-7E77-42DA-84E1-5DC3E069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4211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B8B5B0C-CEE9-4A63-9774-979E02C9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4F818ACD-C11C-4939-82DB-0656C649B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 </a:t>
            </a:r>
            <a:br>
              <a:rPr lang="fi-FI" dirty="0"/>
            </a:br>
            <a:r>
              <a:rPr lang="fi-FI" dirty="0"/>
              <a:t>Muista varmistaa, että myös SYKE-logo näkyy välidiassa. Logon voit tarvittaessa kopioida esityksen ohjesivulta (s. 1).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2081893"/>
            <a:ext cx="6838950" cy="2270074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 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D2744EB-BA57-4C71-8574-EB517E727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07674A5-6740-4A6B-A771-1499F4C9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5A3DDD0B-96E2-488D-B9D0-2A13AB0DE4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234A2B18-592C-44E4-8EF8-703D3E7A5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83462375-4AD3-4258-988C-DCFA3233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9141290" cy="5143498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B611AE13-C1BD-43DF-A7F2-4A82B93D6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42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B611AE13-C1BD-43DF-A7F2-4A82B93D6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Kuvallinen kansidia</a:t>
            </a:r>
            <a:br>
              <a:rPr lang="fi-FI" dirty="0"/>
            </a:br>
            <a:r>
              <a:rPr lang="fi-FI" dirty="0"/>
              <a:t>Otsikko tummalla tai vaalealla tekstillä näkyvään kohtaan asemoituna &amp; rivitettynä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E8503FFA-3FB5-4E8D-B386-6803C69DD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51201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esityksen ohjesivulta (s. 1).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03F91D-4D88-4F57-8A1A-30F19E801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B0B0BDE-3D5B-45E8-BAD5-5FE874F70E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F64F3AA-21EC-435F-8B85-457D1D40D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8170680F-1791-4F69-83D6-DF243BC0F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683816B-9CAE-465E-93C2-8E1C027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EB4C6D7-E585-4BC4-B98E-BB853BC4F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721" r:id="rId4"/>
    <p:sldLayoutId id="2147483692" r:id="rId5"/>
    <p:sldLayoutId id="2147483685" r:id="rId6"/>
    <p:sldLayoutId id="2147483712" r:id="rId7"/>
    <p:sldLayoutId id="2147483713" r:id="rId8"/>
    <p:sldLayoutId id="2147483715" r:id="rId9"/>
    <p:sldLayoutId id="2147483722" r:id="rId10"/>
    <p:sldLayoutId id="2147483711" r:id="rId11"/>
    <p:sldLayoutId id="2147483660" r:id="rId12"/>
    <p:sldLayoutId id="2147483650" r:id="rId13"/>
    <p:sldLayoutId id="2147483662" r:id="rId14"/>
    <p:sldLayoutId id="2147483663" r:id="rId15"/>
    <p:sldLayoutId id="2147483675" r:id="rId16"/>
    <p:sldLayoutId id="2147483657" r:id="rId17"/>
    <p:sldLayoutId id="2147483717" r:id="rId18"/>
    <p:sldLayoutId id="2147483686" r:id="rId19"/>
    <p:sldLayoutId id="2147483698" r:id="rId20"/>
    <p:sldLayoutId id="2147483700" r:id="rId21"/>
    <p:sldLayoutId id="2147483701" r:id="rId22"/>
    <p:sldLayoutId id="2147483723" r:id="rId23"/>
    <p:sldLayoutId id="2147483697" r:id="rId24"/>
    <p:sldLayoutId id="2147483720" r:id="rId25"/>
    <p:sldLayoutId id="2147483702" r:id="rId26"/>
    <p:sldLayoutId id="2147483703" r:id="rId27"/>
    <p:sldLayoutId id="2147483719" r:id="rId28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ke.fi/hankkeet/kokas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mparisto.fi/fi-FI" TargetMode="External"/><Relationship Id="rId5" Type="http://schemas.openxmlformats.org/officeDocument/2006/relationships/hyperlink" Target="https://www.syke.fi/fi-FI" TargetMode="External"/><Relationship Id="rId4" Type="http://schemas.openxmlformats.org/officeDocument/2006/relationships/hyperlink" Target="mailto:saija.kuusela@syke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Suomen suojelualueverkoston nykytila</a:t>
            </a:r>
            <a:br>
              <a:rPr lang="fi-FI" dirty="0"/>
            </a:br>
            <a:r>
              <a:rPr lang="fi-FI" sz="1800" dirty="0"/>
              <a:t>Kohti kattavaa suojelualueverkostoa (KOKASU) -hanke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Saija Kuusela</a:t>
            </a:r>
          </a:p>
          <a:p>
            <a:r>
              <a:rPr lang="fi-FI" dirty="0"/>
              <a:t>Suomen ympäristökeskus SYKE</a:t>
            </a:r>
          </a:p>
          <a:p>
            <a:r>
              <a:rPr lang="fi-FI" dirty="0"/>
              <a:t>15.2.2022</a:t>
            </a:r>
          </a:p>
        </p:txBody>
      </p:sp>
    </p:spTree>
    <p:extLst>
      <p:ext uri="{BB962C8B-B14F-4D97-AF65-F5344CB8AC3E}">
        <p14:creationId xmlns:p14="http://schemas.microsoft.com/office/powerpoint/2010/main" val="42376163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C9BB9EA-7C6C-4A8C-9320-0735B833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311274"/>
            <a:ext cx="7077075" cy="3032125"/>
          </a:xfrm>
        </p:spPr>
        <p:txBody>
          <a:bodyPr/>
          <a:lstStyle/>
          <a:p>
            <a:r>
              <a:rPr lang="fi-FI" dirty="0"/>
              <a:t>Suomen rannikon ja saariston rantaviivan pituudesta 84 % on erilaisia kivikko- ja kalliorantoja, jotka on luokiteltu säilyviksi (LC)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</a:t>
            </a:r>
            <a:r>
              <a:rPr lang="fi-FI" dirty="0" err="1">
                <a:sym typeface="Wingdings" panose="05000000000000000000" pitchFamily="2" charset="2"/>
              </a:rPr>
              <a:t>KOKASUssa</a:t>
            </a:r>
            <a:r>
              <a:rPr lang="fi-FI" dirty="0">
                <a:sym typeface="Wingdings" panose="05000000000000000000" pitchFamily="2" charset="2"/>
              </a:rPr>
              <a:t> tarkasteltu hiekkarantoja, dyynejä, 	harjusaaria ja linnustolle tärkeitä alueita</a:t>
            </a:r>
          </a:p>
          <a:p>
            <a:r>
              <a:rPr lang="fi-FI" dirty="0">
                <a:sym typeface="Wingdings" panose="05000000000000000000" pitchFamily="2" charset="2"/>
              </a:rPr>
              <a:t>Hiekkarannoista suojeltu 37 %, suurimmat suojelutarpeet Suomenlahdella</a:t>
            </a:r>
          </a:p>
          <a:p>
            <a:r>
              <a:rPr lang="fi-FI" dirty="0">
                <a:sym typeface="Wingdings" panose="05000000000000000000" pitchFamily="2" charset="2"/>
              </a:rPr>
              <a:t>Perämeren dyyneistä valtaosa suojelematta, koko maan harjusaarista yli 60 prosenttia</a:t>
            </a:r>
          </a:p>
          <a:p>
            <a:r>
              <a:rPr lang="fi-FI" dirty="0">
                <a:sym typeface="Wingdings" panose="05000000000000000000" pitchFamily="2" charset="2"/>
              </a:rPr>
              <a:t>Koko rannikon tärkeistä lintualueista vesialueet mukaan lukien on suojeltu 31 % ja toinen kolmannes Natura-alueilla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Lisäsuojelutarpeet: Suomenlahti, Ahvenanmaa ja Saaristomeri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05936A-7A79-4172-8EDD-9297D76B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6D7E67C-BE44-4FB4-8C62-933CF38A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Rannikko</a:t>
            </a:r>
          </a:p>
        </p:txBody>
      </p:sp>
    </p:spTree>
    <p:extLst>
      <p:ext uri="{BB962C8B-B14F-4D97-AF65-F5344CB8AC3E}">
        <p14:creationId xmlns:p14="http://schemas.microsoft.com/office/powerpoint/2010/main" val="21921463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6" name="Kuvan paikkamerkki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4809994" y="560212"/>
            <a:ext cx="3734531" cy="3734531"/>
          </a:xfrm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Rannikon monimuotoisuuden turvaamisessa on huomioitava ilmastonmuutos, vieraslajit ja näiden aiheuttama luonnonhoitotarve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9363B25-4517-4D5F-949D-6E2D64B1C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81858" y="4463985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bg1"/>
                </a:solidFill>
              </a:rPr>
              <a:pPr/>
              <a:t>9.2.2022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7321ACD-DB35-4DDC-80AD-3491C8663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19472" y="4462503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 err="1">
                <a:solidFill>
                  <a:schemeClr val="bg1"/>
                </a:solidFill>
              </a:rPr>
              <a:t>SYKEn</a:t>
            </a:r>
            <a:r>
              <a:rPr lang="fi-FI" cap="none" dirty="0">
                <a:solidFill>
                  <a:schemeClr val="bg1"/>
                </a:solidFill>
              </a:rPr>
              <a:t> kuvapankki</a:t>
            </a:r>
          </a:p>
        </p:txBody>
      </p:sp>
    </p:spTree>
    <p:extLst>
      <p:ext uri="{BB962C8B-B14F-4D97-AF65-F5344CB8AC3E}">
        <p14:creationId xmlns:p14="http://schemas.microsoft.com/office/powerpoint/2010/main" val="37251235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BFF1148-5729-4B12-A548-2A431560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Järvistä suojeltu 1,3 %, järviluontotyypeistä (yli 50 ha) 19 %</a:t>
            </a:r>
          </a:p>
          <a:p>
            <a:r>
              <a:rPr lang="fi-FI" dirty="0"/>
              <a:t>Virtavesikilometreistä 5 % sijaitsee suojelualueilla</a:t>
            </a:r>
          </a:p>
          <a:p>
            <a:pPr lvl="1"/>
            <a:r>
              <a:rPr lang="fi-FI" dirty="0"/>
              <a:t>Savimaiden virtavedet ja erittäin suuret joet heikoiten suojeltu</a:t>
            </a:r>
          </a:p>
          <a:p>
            <a:r>
              <a:rPr lang="fi-FI" dirty="0"/>
              <a:t>Lisäksi suojelua kaipaavat runsasravinteiset järvet ja lammet sekä luonnontilaiset tai sen kaltaiset vesistöt ja pienvedet</a:t>
            </a:r>
          </a:p>
          <a:p>
            <a:pPr lvl="1"/>
            <a:r>
              <a:rPr lang="fi-FI" dirty="0"/>
              <a:t>Lisäsuojelun painopisteet Lapin eteläpuolella</a:t>
            </a:r>
          </a:p>
          <a:p>
            <a:r>
              <a:rPr lang="fi-FI" dirty="0"/>
              <a:t>Avainasemassa valuma-alueen vesiensuojelun tehostaminen</a:t>
            </a:r>
          </a:p>
          <a:p>
            <a:pPr lvl="1"/>
            <a:r>
              <a:rPr lang="fi-FI" dirty="0"/>
              <a:t>Yhteys metsien ja soiden suojeluun! Lisäksi tarvitaan ennallistamis- ja hoitotoimia valuma-alueilla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7D5C17-7B64-4529-9D18-330B897C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B9ACCA3-E0B8-4313-B666-B03F6A96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Sisävedet</a:t>
            </a:r>
          </a:p>
        </p:txBody>
      </p:sp>
      <p:sp>
        <p:nvSpPr>
          <p:cNvPr id="5" name="Tähti: 32-sakarainen 4">
            <a:extLst>
              <a:ext uri="{FF2B5EF4-FFF2-40B4-BE49-F238E27FC236}">
                <a16:creationId xmlns:a16="http://schemas.microsoft.com/office/drawing/2014/main" id="{91FFBCEC-D321-4087-8EC0-1C3B4396E014}"/>
              </a:ext>
            </a:extLst>
          </p:cNvPr>
          <p:cNvSpPr/>
          <p:nvPr/>
        </p:nvSpPr>
        <p:spPr>
          <a:xfrm rot="1910204">
            <a:off x="7093324" y="148915"/>
            <a:ext cx="1996888" cy="1532965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Heikoin tiedon-taso!</a:t>
            </a:r>
          </a:p>
        </p:txBody>
      </p:sp>
    </p:spTree>
    <p:extLst>
      <p:ext uri="{BB962C8B-B14F-4D97-AF65-F5344CB8AC3E}">
        <p14:creationId xmlns:p14="http://schemas.microsoft.com/office/powerpoint/2010/main" val="3240873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BE9A232-C836-4C39-AD83-F254521A1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Suomen tunturialueesta valtaosa, yli 85 %, on valtion tai yksityismaiden suojelualueita</a:t>
            </a:r>
          </a:p>
          <a:p>
            <a:r>
              <a:rPr lang="fi-FI" dirty="0"/>
              <a:t>Pääosa tunturialueesta kuuluu saamelaisten kotiseutualueeseen</a:t>
            </a:r>
          </a:p>
          <a:p>
            <a:r>
              <a:rPr lang="fi-FI" dirty="0"/>
              <a:t>Suurimmat monimuotoisuuden uhkatekijät ilmastonmuutos ja laidunpaine</a:t>
            </a:r>
          </a:p>
          <a:p>
            <a:pPr lvl="1"/>
            <a:r>
              <a:rPr lang="fi-FI" dirty="0"/>
              <a:t>Ilmastonmuutoksen torjunta &amp; laidunkierron kehittäminen</a:t>
            </a:r>
          </a:p>
          <a:p>
            <a:r>
              <a:rPr lang="fi-FI" dirty="0"/>
              <a:t>Pienialaisia suojelemattomia arvoalueita tunturikoivikoissa ja uhanalaisten lajien keskittymissä (mm. Kilpisjärvi, Karigasniemi, </a:t>
            </a:r>
            <a:r>
              <a:rPr lang="fi-FI" dirty="0" err="1"/>
              <a:t>Gistuskáidin</a:t>
            </a:r>
            <a:r>
              <a:rPr lang="fi-FI" dirty="0"/>
              <a:t> ja Utsjoen seudut sekä Sallan jokilaaksot)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3D385D-F6D4-495B-9952-F4C761B1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37E8515-8FC7-45FC-9943-479F9305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Tunturit</a:t>
            </a:r>
          </a:p>
        </p:txBody>
      </p:sp>
    </p:spTree>
    <p:extLst>
      <p:ext uri="{BB962C8B-B14F-4D97-AF65-F5344CB8AC3E}">
        <p14:creationId xmlns:p14="http://schemas.microsoft.com/office/powerpoint/2010/main" val="29762094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E0A0CC1-620B-44FB-AEBE-7EC12202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134542"/>
            <a:ext cx="7146231" cy="3032125"/>
          </a:xfrm>
        </p:spPr>
        <p:txBody>
          <a:bodyPr/>
          <a:lstStyle/>
          <a:p>
            <a:r>
              <a:rPr lang="fi-FI" dirty="0"/>
              <a:t>Alueen oikeanlainen hoito 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tärkeintä, suojelu tai kertaluonteinen kunnostus ei turvaa perinnebiotooppien säilymistä</a:t>
            </a:r>
          </a:p>
          <a:p>
            <a:r>
              <a:rPr lang="fi-FI" dirty="0">
                <a:solidFill>
                  <a:srgbClr val="000000"/>
                </a:solidFill>
              </a:rPr>
              <a:t>Kaikki 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perinnebiotooppiluontotyypit vähintäänkin erittäin uhanalaisia</a:t>
            </a: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dirty="0">
              <a:solidFill>
                <a:srgbClr val="000000"/>
              </a:solidFill>
            </a:endParaRPr>
          </a:p>
          <a:p>
            <a:pPr lvl="1"/>
            <a:r>
              <a:rPr lang="fi-FI" dirty="0">
                <a:solidFill>
                  <a:srgbClr val="000000"/>
                </a:solidFill>
              </a:rPr>
              <a:t>Korkea 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prioriteetti: avoimet kivennäismaan perinnebiotoopit</a:t>
            </a: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Lounais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-Suomesta Keski-Suomeen ulottuvan alueen perinnebiotoopeilla runsaasti uhanalaisia lajeja</a:t>
            </a:r>
            <a:endParaRPr lang="fi-FI" u="none" strike="noStrike" dirty="0">
              <a:solidFill>
                <a:srgbClr val="000000"/>
              </a:solidFill>
            </a:endParaRPr>
          </a:p>
          <a:p>
            <a:pPr lvl="1"/>
            <a:r>
              <a:rPr lang="fi-FI" dirty="0">
                <a:solidFill>
                  <a:srgbClr val="000000"/>
                </a:solidFill>
              </a:rPr>
              <a:t>Sisävesien 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rantaniittyjen suojelutaso alhainen, suo- ja tulvaniittyjen hoitotaso alhaisin</a:t>
            </a:r>
            <a:endParaRPr lang="fi-FI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fi-FI" dirty="0">
                <a:solidFill>
                  <a:srgbClr val="000000"/>
                </a:solidFill>
              </a:rPr>
              <a:t>S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uurin ekologinen hyöty arvokkaimpien kohteiden turvaamisesta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D057E30-9A70-432D-91FA-6DBDE4EC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774AD66-BB48-45C0-AE76-C0A8A506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Perinnebiotoopit</a:t>
            </a:r>
          </a:p>
        </p:txBody>
      </p:sp>
    </p:spTree>
    <p:extLst>
      <p:ext uri="{BB962C8B-B14F-4D97-AF65-F5344CB8AC3E}">
        <p14:creationId xmlns:p14="http://schemas.microsoft.com/office/powerpoint/2010/main" val="9044619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1152526" y="1311273"/>
            <a:ext cx="3076574" cy="30321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Kaikissa elinympäristöissä suojelu- tai hoitotarpeita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Suojelun painopisteet pääosin Etelä- ja Keski-Suomessa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Arvoalueiden tunnistamiseen on keinoja, vaikka tietopuutteitakin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Elinympäristöjen väliset yhteydet tärkeitä muistaa</a:t>
            </a:r>
          </a:p>
        </p:txBody>
      </p:sp>
      <p:pic>
        <p:nvPicPr>
          <p:cNvPr id="6" name="Kuvan paikkamerkki 5" descr="Kuva, joka sisältää kohteen puu, ulko, oksa, kasvi&#10;&#10;Kuvaus luotu automaattisesti">
            <a:extLst>
              <a:ext uri="{FF2B5EF4-FFF2-40B4-BE49-F238E27FC236}">
                <a16:creationId xmlns:a16="http://schemas.microsoft.com/office/drawing/2014/main" id="{CDA18C17-477D-452F-AF9C-4B31154A98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r="18730"/>
          <a:stretch>
            <a:fillRect/>
          </a:stretch>
        </p:blipFill>
        <p:spPr/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468A54FE-822C-463D-97F0-55C355391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8320021" y="4008856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accent3"/>
                </a:solidFill>
              </a:rPr>
              <a:pPr/>
              <a:t>9.2.2022</a:t>
            </a:fld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11514060-BE4D-4CC4-A6A4-77ABA524F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6948419" y="2099093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 err="1">
                <a:solidFill>
                  <a:schemeClr val="accent3"/>
                </a:solidFill>
              </a:rPr>
              <a:t>SYKEn</a:t>
            </a:r>
            <a:r>
              <a:rPr lang="fi-FI" cap="none" dirty="0">
                <a:solidFill>
                  <a:schemeClr val="accent3"/>
                </a:solidFill>
              </a:rPr>
              <a:t> kuvapankki</a:t>
            </a:r>
          </a:p>
        </p:txBody>
      </p:sp>
    </p:spTree>
    <p:extLst>
      <p:ext uri="{BB962C8B-B14F-4D97-AF65-F5344CB8AC3E}">
        <p14:creationId xmlns:p14="http://schemas.microsoft.com/office/powerpoint/2010/main" val="10944008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F81ECE9-B39A-4D55-83F4-4B9A5A6F6D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994" y="739588"/>
            <a:ext cx="3734531" cy="3549227"/>
          </a:xfrm>
        </p:spPr>
      </p:pic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16CD45A-28F0-45F3-9ABE-7A7F39B1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81858" y="4463985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bg1"/>
                </a:solidFill>
              </a:rPr>
              <a:pPr/>
              <a:t>9.2.2022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47F821B-D076-43BA-AD00-689C4CC67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19472" y="4462503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 err="1">
                <a:solidFill>
                  <a:schemeClr val="bg1"/>
                </a:solidFill>
              </a:rPr>
              <a:t>SYKEn</a:t>
            </a:r>
            <a:r>
              <a:rPr lang="fi-FI" cap="none" dirty="0">
                <a:solidFill>
                  <a:schemeClr val="bg1"/>
                </a:solidFill>
              </a:rPr>
              <a:t> kuvapankki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AC83970-EC0A-48E7-B65A-A76AF0A9668A}"/>
              </a:ext>
            </a:extLst>
          </p:cNvPr>
          <p:cNvSpPr txBox="1">
            <a:spLocks/>
          </p:cNvSpPr>
          <p:nvPr/>
        </p:nvSpPr>
        <p:spPr>
          <a:xfrm>
            <a:off x="1152524" y="560212"/>
            <a:ext cx="3657470" cy="37345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tabLst>
                <a:tab pos="714375" algn="l"/>
              </a:tabLst>
              <a:defRPr sz="2400" b="1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Kiitos!</a:t>
            </a:r>
          </a:p>
          <a:p>
            <a:endParaRPr lang="fi-FI" dirty="0"/>
          </a:p>
          <a:p>
            <a:r>
              <a:rPr lang="fi-FI" sz="1400" dirty="0">
                <a:hlinkClick r:id="rId3"/>
              </a:rPr>
              <a:t>www.syke.fi/hankkeet/kokasu</a:t>
            </a:r>
            <a:endParaRPr lang="fi-FI" sz="1400" dirty="0">
              <a:hlinkClick r:id="rId4"/>
            </a:endParaRPr>
          </a:p>
          <a:p>
            <a:r>
              <a:rPr lang="fi-FI" sz="1400" dirty="0">
                <a:hlinkClick r:id="rId4"/>
              </a:rPr>
              <a:t>saija.kuusela@syke.fi</a:t>
            </a:r>
            <a:endParaRPr lang="fi-FI" sz="1400" dirty="0"/>
          </a:p>
          <a:p>
            <a:r>
              <a:rPr lang="fi-FI" sz="1400" dirty="0"/>
              <a:t>p. 040 6722 751</a:t>
            </a:r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0D7551B-474B-46F3-9509-F326162389C5}"/>
              </a:ext>
            </a:extLst>
          </p:cNvPr>
          <p:cNvSpPr/>
          <p:nvPr/>
        </p:nvSpPr>
        <p:spPr>
          <a:xfrm>
            <a:off x="1152525" y="4767116"/>
            <a:ext cx="6924145" cy="1282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fi-FI" sz="1000" b="1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Suomen ympäristökeskus SYKE </a:t>
            </a:r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|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fi-FI" sz="1000" dirty="0" err="1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Finlands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fi-FI" sz="1000" dirty="0" err="1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miljöcentral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|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fi-FI" sz="1000" dirty="0" err="1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Finnish</a:t>
            </a:r>
            <a:r>
              <a:rPr lang="fi-FI" sz="1000" dirty="0">
                <a:solidFill>
                  <a:srgbClr val="40404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Environment Institute </a:t>
            </a:r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| </a:t>
            </a:r>
            <a:r>
              <a:rPr lang="fi-FI" sz="1000" b="1" dirty="0">
                <a:solidFill>
                  <a:schemeClr val="bg1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syke.fi </a:t>
            </a:r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| </a:t>
            </a:r>
            <a:r>
              <a:rPr lang="fi-FI" sz="1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onsolas" panose="020B0609020204030204" pitchFamily="49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ymparisto.fi</a:t>
            </a:r>
            <a:endParaRPr lang="fi-FI" sz="1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128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Tavoite: arvioida Suomen suojelualueverkoston nykytilaa ja sen kehittämistarpeita siten, että koottava tieto tukee EU:n biodiversiteettistrategian 30 prosentin suojelutavoitteen kansallista määrittelyä ja toteutusta</a:t>
            </a:r>
          </a:p>
          <a:p>
            <a:r>
              <a:rPr lang="fi-FI" dirty="0"/>
              <a:t>Tärkeimmät lisäsuojelun temaattiset tarpeet ja alueelliset painopisteet olemassa olevien (paikkatieto)aineistojen avulla</a:t>
            </a:r>
          </a:p>
          <a:p>
            <a:r>
              <a:rPr lang="fi-FI" dirty="0"/>
              <a:t>Työ aloitettiin maaliskuussa 2021, loppuraporttia kootaan parhaillaan (julkaisu toukokuussa 2022)</a:t>
            </a:r>
          </a:p>
          <a:p>
            <a:r>
              <a:rPr lang="fi-FI" dirty="0"/>
              <a:t>Mukana yli 30 henkilöä </a:t>
            </a:r>
            <a:r>
              <a:rPr lang="fi-FI" dirty="0" err="1"/>
              <a:t>SYKEn</a:t>
            </a:r>
            <a:r>
              <a:rPr lang="fi-FI" dirty="0"/>
              <a:t> biodiversiteetti-, meri- ja vesikeskuksista, MH luontopalveluista ja mm. </a:t>
            </a:r>
            <a:r>
              <a:rPr lang="fi-FI" dirty="0" err="1"/>
              <a:t>LuTU</a:t>
            </a:r>
            <a:r>
              <a:rPr lang="fi-FI" dirty="0"/>
              <a:t>-ryhmistä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Kohti kattavaa suojelualueverkostoa -hanke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3461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9DF594C-A7AF-444E-B23B-37557A707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WDPA-tietokanta vuoden 2021 alussa, suojeltua:</a:t>
            </a:r>
          </a:p>
          <a:p>
            <a:pPr lvl="1"/>
            <a:r>
              <a:rPr lang="fi-FI" dirty="0"/>
              <a:t>13,3 % maa-alueista (ml. sisävedet)</a:t>
            </a:r>
          </a:p>
          <a:p>
            <a:pPr lvl="1"/>
            <a:r>
              <a:rPr lang="fi-FI" dirty="0"/>
              <a:t>12 % merialueista</a:t>
            </a:r>
          </a:p>
          <a:p>
            <a:r>
              <a:rPr lang="fi-FI" dirty="0"/>
              <a:t>Manner-Suomen alueella kansallinen suojelualueverkosto kattaa yhteensä noin 4,8 milj. hehtaaria maa- ja vesialueita, mikä vastaa noin 12 % Suomen kokonaispinta-alasta. Tästä noin 3,8 milj. hehtaaria (80 %) on maata ja loput meri- ja sisävesialueita.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fi-FI" sz="1100" dirty="0"/>
              <a:t>Lähde: Ympäristöministeriö 2021. Suojelualueverkostoa tukevat luonnon monimuotoisuutta turvaavat alueet Suomessa – OECM-työryhmän ehdotus. Luonnos 22.11.2021. Ympäristöministeriön julkaisuja, Helsinki. 79 s.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C02E6A2-97DF-4CA7-8F45-E904A944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ECB32620-2B05-42A8-8756-38F0571E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suojelupinta-ala yhteensä</a:t>
            </a:r>
          </a:p>
        </p:txBody>
      </p:sp>
    </p:spTree>
    <p:extLst>
      <p:ext uri="{BB962C8B-B14F-4D97-AF65-F5344CB8AC3E}">
        <p14:creationId xmlns:p14="http://schemas.microsoft.com/office/powerpoint/2010/main" val="33985637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F3ECB49-7ED8-4109-A597-2BA5B012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8C388E4-9BC9-4731-813F-E5498FB2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 – nykyinen suojelupinta-ala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CD00A07-7C26-4CAC-86D2-81A7373D4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305162"/>
              </p:ext>
            </p:extLst>
          </p:nvPr>
        </p:nvGraphicFramePr>
        <p:xfrm>
          <a:off x="675154" y="1055592"/>
          <a:ext cx="7910795" cy="3254187"/>
        </p:xfrm>
        <a:graphic>
          <a:graphicData uri="http://schemas.openxmlformats.org/drawingml/2006/table">
            <a:tbl>
              <a:tblPr/>
              <a:tblGrid>
                <a:gridCol w="951492">
                  <a:extLst>
                    <a:ext uri="{9D8B030D-6E8A-4147-A177-3AD203B41FA5}">
                      <a16:colId xmlns:a16="http://schemas.microsoft.com/office/drawing/2014/main" val="3105037693"/>
                    </a:ext>
                  </a:extLst>
                </a:gridCol>
                <a:gridCol w="1136503">
                  <a:extLst>
                    <a:ext uri="{9D8B030D-6E8A-4147-A177-3AD203B41FA5}">
                      <a16:colId xmlns:a16="http://schemas.microsoft.com/office/drawing/2014/main" val="3552215072"/>
                    </a:ext>
                  </a:extLst>
                </a:gridCol>
                <a:gridCol w="1070426">
                  <a:extLst>
                    <a:ext uri="{9D8B030D-6E8A-4147-A177-3AD203B41FA5}">
                      <a16:colId xmlns:a16="http://schemas.microsoft.com/office/drawing/2014/main" val="328466403"/>
                    </a:ext>
                  </a:extLst>
                </a:gridCol>
                <a:gridCol w="1476571">
                  <a:extLst>
                    <a:ext uri="{9D8B030D-6E8A-4147-A177-3AD203B41FA5}">
                      <a16:colId xmlns:a16="http://schemas.microsoft.com/office/drawing/2014/main" val="1257284553"/>
                    </a:ext>
                  </a:extLst>
                </a:gridCol>
                <a:gridCol w="1079584">
                  <a:extLst>
                    <a:ext uri="{9D8B030D-6E8A-4147-A177-3AD203B41FA5}">
                      <a16:colId xmlns:a16="http://schemas.microsoft.com/office/drawing/2014/main" val="4207678522"/>
                    </a:ext>
                  </a:extLst>
                </a:gridCol>
                <a:gridCol w="799002">
                  <a:extLst>
                    <a:ext uri="{9D8B030D-6E8A-4147-A177-3AD203B41FA5}">
                      <a16:colId xmlns:a16="http://schemas.microsoft.com/office/drawing/2014/main" val="2430549136"/>
                    </a:ext>
                  </a:extLst>
                </a:gridCol>
                <a:gridCol w="1397217">
                  <a:extLst>
                    <a:ext uri="{9D8B030D-6E8A-4147-A177-3AD203B41FA5}">
                      <a16:colId xmlns:a16="http://schemas.microsoft.com/office/drawing/2014/main" val="436608614"/>
                    </a:ext>
                  </a:extLst>
                </a:gridCol>
              </a:tblGrid>
              <a:tr h="581887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i-FI" sz="1200" b="0" i="0" dirty="0">
                        <a:effectLst/>
                        <a:latin typeface="WordVisi_MSFontService"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05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5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Suojellut metsät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km</a:t>
                      </a:r>
                      <a:r>
                        <a:rPr lang="fi-FI" sz="1200" b="0" i="0" baseline="30000" dirty="0">
                          <a:effectLst/>
                          <a:latin typeface="WordVisi_MSFontService"/>
                        </a:rPr>
                        <a:t>2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(% kustakin maaluokasta)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05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6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Suojellut ja rajoitetussa metsätalouskäytössä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km</a:t>
                      </a:r>
                      <a:r>
                        <a:rPr lang="fi-FI" sz="1200" b="0" i="0" baseline="30000" dirty="0">
                          <a:effectLst/>
                          <a:latin typeface="WordVisi_MSFontService"/>
                        </a:rPr>
                        <a:t>2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(% kustakin maaluokasta)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58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20255"/>
                  </a:ext>
                </a:extLst>
              </a:tr>
              <a:tr h="68553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Alue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5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C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Metsämaa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6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7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Kitumaa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068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78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Metsä- ja kitumaa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06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Metsämaa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6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7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Kitumaa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6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C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Metsä- ja kitumaa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7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636900"/>
                  </a:ext>
                </a:extLst>
              </a:tr>
              <a:tr h="662256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Etelä-Suomi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C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3007,4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(2,7)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7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561,3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(17,5)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078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3568,6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(3,1)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5080,4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(4,5)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07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1069,5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(33,4)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C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6149,9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(5,3)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7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208009"/>
                  </a:ext>
                </a:extLst>
              </a:tr>
              <a:tr h="662256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Pohjois-Suomi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9063,1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(10,0)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9738,1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(43,4)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18 801,1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(16,7)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11 504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(12,8)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11 166,5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(49,8)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22 670,5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(20,1)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87152"/>
                  </a:ext>
                </a:extLst>
              </a:tr>
              <a:tr h="662256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1" i="0" dirty="0">
                          <a:effectLst/>
                          <a:latin typeface="WordVisi_MSFontService"/>
                        </a:rPr>
                        <a:t>Koko maa</a:t>
                      </a:r>
                      <a:r>
                        <a:rPr lang="fi-FI" sz="1200" b="1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1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9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12 070,5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(6,0)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9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10 299,2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(40,2)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22 369,7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(</a:t>
                      </a:r>
                      <a:r>
                        <a:rPr lang="fi-FI" sz="1200" b="1" i="0" dirty="0">
                          <a:effectLst/>
                          <a:latin typeface="WordVisi_MSFontService"/>
                        </a:rPr>
                        <a:t>9,8</a:t>
                      </a:r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)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AC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16 584,4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(8,2)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D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12 236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>
                          <a:effectLst/>
                          <a:latin typeface="WordVisi_MSFontService"/>
                        </a:rPr>
                        <a:t>(47,8)</a:t>
                      </a:r>
                      <a:r>
                        <a:rPr lang="fi-FI" sz="1200" b="0" i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B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28 820,4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(</a:t>
                      </a:r>
                      <a:r>
                        <a:rPr lang="fi-FI" sz="1200" b="1" i="0" dirty="0">
                          <a:effectLst/>
                          <a:latin typeface="WordVisi_MSFontService"/>
                        </a:rPr>
                        <a:t>12,6</a:t>
                      </a:r>
                      <a:r>
                        <a:rPr lang="fi-FI" sz="1200" b="0" i="0" dirty="0">
                          <a:effectLst/>
                          <a:latin typeface="WordVisi_MSFontService"/>
                        </a:rPr>
                        <a:t>)</a:t>
                      </a:r>
                      <a:r>
                        <a:rPr lang="fi-FI" sz="1200" b="0" i="0" dirty="0">
                          <a:effectLst/>
                          <a:latin typeface="WordVisiPilcrow_MSFontService"/>
                        </a:rPr>
                        <a:t> </a:t>
                      </a:r>
                      <a:endParaRPr lang="fi-FI" sz="1200" b="0" i="0" dirty="0">
                        <a:effectLst/>
                      </a:endParaRPr>
                    </a:p>
                  </a:txBody>
                  <a:tcPr marL="79099" marR="79099" marT="39549" marB="39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0B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301229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334CC2D-9A0E-4127-B79F-44BCA0FAA2D6}"/>
              </a:ext>
            </a:extLst>
          </p:cNvPr>
          <p:cNvSpPr txBox="1"/>
          <p:nvPr/>
        </p:nvSpPr>
        <p:spPr>
          <a:xfrm>
            <a:off x="1835524" y="4418612"/>
            <a:ext cx="59032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Taulukko 1. Suojellut metsät (hakkuut eivät sallittuja) sekä suojellut ja rajoitetussa metsätalouskäytössä olevat metsät metsämaalla ja </a:t>
            </a:r>
            <a:r>
              <a:rPr lang="fi-FI" sz="900" dirty="0" err="1"/>
              <a:t>kitumaalla</a:t>
            </a:r>
            <a:r>
              <a:rPr lang="fi-FI" sz="900" dirty="0"/>
              <a:t> sekä yhdistetyllä metsä- ja </a:t>
            </a:r>
            <a:r>
              <a:rPr lang="fi-FI" sz="900" dirty="0" err="1"/>
              <a:t>kitumaalla</a:t>
            </a:r>
            <a:r>
              <a:rPr lang="fi-FI" sz="900" dirty="0"/>
              <a:t> (Luonnonvarakeskus 2019, 2020). Etelä-Suomi = Suomen eteläpuolisko, Pohjois-Suomi = Suomen pohjoispuolisko (Pohjois-Pohjanmaa, Kainuu, Lappi). </a:t>
            </a:r>
          </a:p>
        </p:txBody>
      </p:sp>
    </p:spTree>
    <p:extLst>
      <p:ext uri="{BB962C8B-B14F-4D97-AF65-F5344CB8AC3E}">
        <p14:creationId xmlns:p14="http://schemas.microsoft.com/office/powerpoint/2010/main" val="13982698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839B837-736E-437A-890A-0099F31B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311274"/>
            <a:ext cx="7248520" cy="3032125"/>
          </a:xfrm>
        </p:spPr>
        <p:txBody>
          <a:bodyPr/>
          <a:lstStyle/>
          <a:p>
            <a:r>
              <a:rPr lang="fi-FI" dirty="0"/>
              <a:t>Tuottavan metsämaan suojelua Etelä-Suomessa lisättävä merkittävästi nykyisestä</a:t>
            </a:r>
          </a:p>
          <a:p>
            <a:pPr lvl="1"/>
            <a:r>
              <a:rPr lang="fi-FI" dirty="0"/>
              <a:t>Etelä-Suomi painopistealueena lukuisten tarkastelujen perusteella, mm. Punaisen listan suojelemattomat metsälajit</a:t>
            </a:r>
          </a:p>
          <a:p>
            <a:r>
              <a:rPr lang="fi-FI" dirty="0"/>
              <a:t>Alueesta riippumatta kaikki jäljellä olevat vanhat ja luonnontilaisen kaltaiset metsät tulisi suojella</a:t>
            </a:r>
          </a:p>
          <a:p>
            <a:pPr lvl="1"/>
            <a:r>
              <a:rPr lang="fi-FI" dirty="0"/>
              <a:t>Yhtenäiset, laajat, varttuneen ja vanhan metsän alueet ja niiden olemassaoloon sopeutunut boreaalisten metsien lajisto säilyvät nykytilanteessa vain suojelualueilla </a:t>
            </a:r>
          </a:p>
          <a:p>
            <a:r>
              <a:rPr lang="fi-FI" dirty="0"/>
              <a:t>Huonoin tiedontaso suojelualueiden ulkopuolisista luontotyypeistä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D1E04-240B-412A-A802-29D721AD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7A2F93B-5686-45AA-9994-4DD9897B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 – lisäsuojelun painopisteet</a:t>
            </a:r>
          </a:p>
        </p:txBody>
      </p:sp>
    </p:spTree>
    <p:extLst>
      <p:ext uri="{BB962C8B-B14F-4D97-AF65-F5344CB8AC3E}">
        <p14:creationId xmlns:p14="http://schemas.microsoft.com/office/powerpoint/2010/main" val="18468722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F8AE553-87B2-4DB7-A700-F48B8170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673275F-F59A-43C4-8BB4-B0035996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43CA92B-09B3-4173-A48A-20748E1FE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103806"/>
            <a:ext cx="6838950" cy="3032125"/>
          </a:xfrm>
        </p:spPr>
        <p:txBody>
          <a:bodyPr/>
          <a:lstStyle/>
          <a:p>
            <a:r>
              <a:rPr lang="fi-FI" dirty="0"/>
              <a:t>Soista suojeltu koko maassa 1,3 milj. hehtaaria, mikä on 16 % jäljellä olevasta suopinta-alasta</a:t>
            </a:r>
          </a:p>
          <a:p>
            <a:r>
              <a:rPr lang="fi-FI" dirty="0"/>
              <a:t>Valtaosa suojelluista soista Pohjois-Suomessa, lisäsuojelutarvetta kaikkialla Metsä-Lapin eteläpuolella </a:t>
            </a:r>
          </a:p>
          <a:p>
            <a:r>
              <a:rPr lang="fi-FI" dirty="0"/>
              <a:t>Eniten lisäsuojelutarpeita korvissa, letoissa ja rämeissä</a:t>
            </a:r>
          </a:p>
          <a:p>
            <a:pPr lvl="1"/>
            <a:r>
              <a:rPr lang="fi-FI" dirty="0"/>
              <a:t>Mutta tieto puutteellista suojelualueiden ulkopuolella</a:t>
            </a:r>
          </a:p>
          <a:p>
            <a:r>
              <a:rPr lang="fi-FI" dirty="0"/>
              <a:t>Keskimäärin kolmannes uhanalaisen suolajiston tunnetuista esiintymistä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suojelun ja rajoitetun käytön alueiden ulkopuolella</a:t>
            </a:r>
          </a:p>
          <a:p>
            <a:pPr lvl="1"/>
            <a:r>
              <a:rPr lang="fi-FI" sz="2000" dirty="0"/>
              <a:t>Näistä keskimäärin 40–50 % ojitetuilla soilla</a:t>
            </a:r>
          </a:p>
          <a:p>
            <a:r>
              <a:rPr lang="fi-FI" dirty="0"/>
              <a:t>Ennallistaminen keskeinen keino hidastaa suoluonnon monimuotoisuuden heikentymistä </a:t>
            </a:r>
          </a:p>
        </p:txBody>
      </p:sp>
    </p:spTree>
    <p:extLst>
      <p:ext uri="{BB962C8B-B14F-4D97-AF65-F5344CB8AC3E}">
        <p14:creationId xmlns:p14="http://schemas.microsoft.com/office/powerpoint/2010/main" val="40385020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5506107-5A62-46F4-BC9C-7A6B09476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Kallioluonnosta suojeltu reilu kymmenys</a:t>
            </a:r>
          </a:p>
          <a:p>
            <a:pPr lvl="1"/>
            <a:r>
              <a:rPr lang="fi-FI" dirty="0"/>
              <a:t>Rajoitetun käytön alueet mukaan luettuna 18 % (tunturialueen ulkopuolella 14 %)</a:t>
            </a:r>
          </a:p>
          <a:p>
            <a:r>
              <a:rPr lang="fi-FI" dirty="0"/>
              <a:t>Suurimmat suojelutarpeet Etelä- ja Keski-Suomessa</a:t>
            </a:r>
          </a:p>
          <a:p>
            <a:r>
              <a:rPr lang="fi-FI" dirty="0"/>
              <a:t>Paljon monimuotoisuusarvoja suojelun ulkopuolella: suojeltu kallioluonto valikoitunut osin sattumanvaraisesti</a:t>
            </a:r>
          </a:p>
          <a:p>
            <a:pPr lvl="1"/>
            <a:r>
              <a:rPr lang="fi-FI" dirty="0"/>
              <a:t>Etenkin kalkki- ja serpentiinikallioiden suojelutasoa tulisi parantaa, samoin uhanalaisen kalliolajiston suojelua</a:t>
            </a:r>
          </a:p>
          <a:p>
            <a:r>
              <a:rPr lang="fi-FI" dirty="0"/>
              <a:t>Kallioilla tarvitaan myös luonnonhoitoa monimuotoisuuden turvaamiseksi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9E21B2-584C-44FF-876C-6383793F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426D34F-7F96-47E8-BA40-A9DB4183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Kalliot</a:t>
            </a:r>
          </a:p>
        </p:txBody>
      </p:sp>
    </p:spTree>
    <p:extLst>
      <p:ext uri="{BB962C8B-B14F-4D97-AF65-F5344CB8AC3E}">
        <p14:creationId xmlns:p14="http://schemas.microsoft.com/office/powerpoint/2010/main" val="30235088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6" name="Kuvan paikkamerkki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809994" y="560212"/>
            <a:ext cx="3734531" cy="3734531"/>
          </a:xfrm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Metsien, soiden ja kallioiden muodostamat elinympäristöt ovat monimuotoisuuden turvaamisen lisäksi tärkeitä myös  ilmastonmuutoksen hillinnän kannalta 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9363B25-4517-4D5F-949D-6E2D64B1C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81858" y="4463985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bg1"/>
                </a:solidFill>
              </a:rPr>
              <a:pPr/>
              <a:t>9.2.2022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7321ACD-DB35-4DDC-80AD-3491C8663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19472" y="4462503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 err="1">
                <a:solidFill>
                  <a:schemeClr val="bg1"/>
                </a:solidFill>
              </a:rPr>
              <a:t>SYKEn</a:t>
            </a:r>
            <a:r>
              <a:rPr lang="fi-FI" cap="none" dirty="0">
                <a:solidFill>
                  <a:schemeClr val="bg1"/>
                </a:solidFill>
              </a:rPr>
              <a:t> kuvapankki</a:t>
            </a:r>
          </a:p>
        </p:txBody>
      </p:sp>
    </p:spTree>
    <p:extLst>
      <p:ext uri="{BB962C8B-B14F-4D97-AF65-F5344CB8AC3E}">
        <p14:creationId xmlns:p14="http://schemas.microsoft.com/office/powerpoint/2010/main" val="41248284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7C432C0-2E40-4204-864A-B27C2E5DD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Merensuojelualueet kattavat noin 11 % Suomen merialueista</a:t>
            </a:r>
          </a:p>
          <a:p>
            <a:r>
              <a:rPr lang="fi-FI" dirty="0" err="1"/>
              <a:t>Zonation</a:t>
            </a:r>
            <a:r>
              <a:rPr lang="fi-FI" dirty="0"/>
              <a:t>-analyysin perusteella luontodirektiivin merellisistä luontotyypeistä on suojeltu noin kolmannes, kansallisesti uhanalaisista luontotyypeistä noin puolet, uhanalaisista lajeista noin 60 %</a:t>
            </a:r>
          </a:p>
          <a:p>
            <a:pPr lvl="1"/>
            <a:r>
              <a:rPr lang="fi-FI" dirty="0"/>
              <a:t>Yhteistarkastelun perusteella näistä piirteistä suojeltu 34 %</a:t>
            </a:r>
          </a:p>
          <a:p>
            <a:pPr lvl="1"/>
            <a:r>
              <a:rPr lang="fi-FI" dirty="0"/>
              <a:t>Eniten suojelutarpeita Perämeren, Merenkurkun ja Ahvenanmaan alueilla</a:t>
            </a:r>
          </a:p>
          <a:p>
            <a:r>
              <a:rPr lang="fi-FI" dirty="0"/>
              <a:t>Kannustimet yksityisen merensuojelun lisäämiseen (kunnat, kaupungit)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3B77A6-33B0-4B52-B636-8C278C51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8867D4D-FB87-4326-83E5-0E5D5876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Meret</a:t>
            </a:r>
          </a:p>
        </p:txBody>
      </p:sp>
    </p:spTree>
    <p:extLst>
      <p:ext uri="{BB962C8B-B14F-4D97-AF65-F5344CB8AC3E}">
        <p14:creationId xmlns:p14="http://schemas.microsoft.com/office/powerpoint/2010/main" val="6407573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YKE PPT-POHJA 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YKE_ppt-pohja_FIN_16-9.pptx" id="{26365F77-DB42-43B6-B710-4AD25898F694}" vid="{D6CC6AEB-B971-4AF2-AF54-02DB44606FA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schemas.microsoft.com/office/2006/documentManagement/types"/>
    <ds:schemaRef ds:uri="http://www.w3.org/XML/1998/namespace"/>
    <ds:schemaRef ds:uri="http://purl.org/dc/elements/1.1/"/>
    <ds:schemaRef ds:uri="a6a23f2e-7bc5-49e2-8a1f-2a7c97658e41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6AD17-CCF3-4FFD-86AA-7E1FF4EDF632}"/>
</file>

<file path=docProps/app.xml><?xml version="1.0" encoding="utf-8"?>
<Properties xmlns="http://schemas.openxmlformats.org/officeDocument/2006/extended-properties" xmlns:vt="http://schemas.openxmlformats.org/officeDocument/2006/docPropsVTypes">
  <Template>SYKE_ppt-pohja_FIN_16-9</Template>
  <TotalTime>287</TotalTime>
  <Words>929</Words>
  <Application>Microsoft Office PowerPoint</Application>
  <PresentationFormat>Näytössä katseltava esitys (16:9)</PresentationFormat>
  <Paragraphs>161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Futura Bk BT</vt:lpstr>
      <vt:lpstr>Tahoma</vt:lpstr>
      <vt:lpstr>WordVisi_MSFontService</vt:lpstr>
      <vt:lpstr>WordVisiPilcrow_MSFontService</vt:lpstr>
      <vt:lpstr>SYKE PPT-POHJA 2017</vt:lpstr>
      <vt:lpstr>Suomen suojelualueverkoston nykytila Kohti kattavaa suojelualueverkostoa (KOKASU) -hanke</vt:lpstr>
      <vt:lpstr>Kohti kattavaa suojelualueverkostoa -hanke</vt:lpstr>
      <vt:lpstr>Suomen suojelupinta-ala yhteensä</vt:lpstr>
      <vt:lpstr>Metsät – nykyinen suojelupinta-ala</vt:lpstr>
      <vt:lpstr>Metsät – lisäsuojelun painopisteet</vt:lpstr>
      <vt:lpstr>Suot</vt:lpstr>
      <vt:lpstr>Kalliot</vt:lpstr>
      <vt:lpstr>Metsien, soiden ja kallioiden muodostamat elinympäristöt ovat monimuotoisuuden turvaamisen lisäksi tärkeitä myös  ilmastonmuutoksen hillinnän kannalta </vt:lpstr>
      <vt:lpstr>Meret</vt:lpstr>
      <vt:lpstr>Rannikko</vt:lpstr>
      <vt:lpstr>Rannikon monimuotoisuuden turvaamisessa on huomioitava ilmastonmuutos, vieraslajit ja näiden aiheuttama luonnonhoitotarve</vt:lpstr>
      <vt:lpstr>Sisävedet</vt:lpstr>
      <vt:lpstr>Tunturit</vt:lpstr>
      <vt:lpstr>Perinnebiotoopit</vt:lpstr>
      <vt:lpstr>Yhteenveto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Kuusela Saija</dc:creator>
  <cp:lastModifiedBy>Kuusela Saija</cp:lastModifiedBy>
  <cp:revision>29</cp:revision>
  <dcterms:created xsi:type="dcterms:W3CDTF">2022-02-08T08:30:56Z</dcterms:created>
  <dcterms:modified xsi:type="dcterms:W3CDTF">2022-02-09T12:18:35Z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