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256" r:id="rId5"/>
    <p:sldId id="357" r:id="rId6"/>
    <p:sldId id="358" r:id="rId7"/>
    <p:sldId id="356" r:id="rId8"/>
    <p:sldId id="355" r:id="rId9"/>
    <p:sldId id="362" r:id="rId10"/>
    <p:sldId id="359" r:id="rId11"/>
    <p:sldId id="363" r:id="rId12"/>
    <p:sldId id="360" r:id="rId13"/>
    <p:sldId id="364" r:id="rId14"/>
    <p:sldId id="365" r:id="rId15"/>
    <p:sldId id="361" r:id="rId16"/>
    <p:sldId id="366" r:id="rId17"/>
    <p:sldId id="367" r:id="rId18"/>
    <p:sldId id="370" r:id="rId19"/>
    <p:sldId id="36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DCA"/>
    <a:srgbClr val="E9F1F3"/>
    <a:srgbClr val="EAF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72" autoAdjust="0"/>
    <p:restoredTop sz="94660"/>
  </p:normalViewPr>
  <p:slideViewPr>
    <p:cSldViewPr snapToGrid="0">
      <p:cViewPr varScale="1">
        <p:scale>
          <a:sx n="62" d="100"/>
          <a:sy n="62" d="100"/>
        </p:scale>
        <p:origin x="8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D818D-7056-464D-A682-D744091258DE}" type="datetimeFigureOut">
              <a:rPr lang="LID4096" smtClean="0"/>
              <a:t>04/20/2021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3B9F4-BBB3-4EB4-A436-2CFA1E80E8D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64975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93125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5878727" y="6106066"/>
            <a:ext cx="434546" cy="365125"/>
          </a:xfrm>
        </p:spPr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1524000" y="1594320"/>
            <a:ext cx="9144000" cy="2402826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814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508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5253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2698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547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4451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753232"/>
            <a:ext cx="10515600" cy="133641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7941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364" y="2733912"/>
            <a:ext cx="3610947" cy="1390176"/>
          </a:xfrm>
        </p:spPr>
        <p:txBody>
          <a:bodyPr anchor="ctr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7806746" y="6313343"/>
            <a:ext cx="434546" cy="365125"/>
          </a:xfrm>
        </p:spPr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4703763" y="735012"/>
            <a:ext cx="6640512" cy="538797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8640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72197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6037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561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253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82095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28367"/>
            <a:ext cx="10515600" cy="10728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72281"/>
            <a:ext cx="10515600" cy="4504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78727" y="6288630"/>
            <a:ext cx="434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E6708-C8E4-4A95-BE94-36221885B8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2602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17">
          <p15:clr>
            <a:srgbClr val="F26B43"/>
          </p15:clr>
        </p15:guide>
        <p15:guide id="2" pos="1209">
          <p15:clr>
            <a:srgbClr val="F26B43"/>
          </p15:clr>
        </p15:guide>
        <p15:guide id="3" orient="horz" pos="3961">
          <p15:clr>
            <a:srgbClr val="F26B43"/>
          </p15:clr>
        </p15:guide>
        <p15:guide id="4" orient="horz" pos="4178">
          <p15:clr>
            <a:srgbClr val="F26B43"/>
          </p15:clr>
        </p15:guide>
        <p15:guide id="5" pos="7151">
          <p15:clr>
            <a:srgbClr val="F26B43"/>
          </p15:clr>
        </p15:guide>
        <p15:guide id="6" orient="horz" pos="1049">
          <p15:clr>
            <a:srgbClr val="F26B43"/>
          </p15:clr>
        </p15:guide>
        <p15:guide id="7" orient="horz" pos="264">
          <p15:clr>
            <a:srgbClr val="F26B43"/>
          </p15:clr>
        </p15:guide>
        <p15:guide id="8" orient="horz" pos="952">
          <p15:clr>
            <a:srgbClr val="F26B43"/>
          </p15:clr>
        </p15:guide>
        <p15:guide id="9" orient="horz" pos="3879">
          <p15:clr>
            <a:srgbClr val="F26B43"/>
          </p15:clr>
        </p15:guide>
        <p15:guide id="10" orient="horz" pos="3926">
          <p15:clr>
            <a:srgbClr val="F26B43"/>
          </p15:clr>
        </p15:guide>
        <p15:guide id="11" pos="587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460747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20.4.2021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599480"/>
            <a:ext cx="9144000" cy="2402826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Yritystukien kohdentuminen ja vaikuttavuus </a:t>
            </a:r>
            <a:r>
              <a:rPr lang="fi-FI"/>
              <a:t>koronakriisin aikana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11BF68-91FA-487E-977D-3F5F78DE2E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040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E19C5-7FF8-4F90-AB2F-C947DC9F6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Vaikuttavuusanalyysistä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38E84-B310-4236-A97F-33BAD4118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Keskeinen</a:t>
            </a:r>
            <a:r>
              <a:rPr lang="en-US" dirty="0"/>
              <a:t> </a:t>
            </a:r>
            <a:r>
              <a:rPr lang="en-US" dirty="0" err="1"/>
              <a:t>haaste</a:t>
            </a:r>
            <a:r>
              <a:rPr lang="en-US" dirty="0"/>
              <a:t> on </a:t>
            </a:r>
            <a:r>
              <a:rPr lang="en-US" dirty="0" err="1"/>
              <a:t>luoda</a:t>
            </a:r>
            <a:r>
              <a:rPr lang="en-US" dirty="0"/>
              <a:t> </a:t>
            </a:r>
            <a:r>
              <a:rPr lang="en-US" dirty="0" err="1"/>
              <a:t>uskottava</a:t>
            </a:r>
            <a:r>
              <a:rPr lang="en-US" dirty="0"/>
              <a:t> </a:t>
            </a:r>
            <a:r>
              <a:rPr lang="en-US" b="1" dirty="0" err="1"/>
              <a:t>koeasetelma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Kullekin</a:t>
            </a:r>
            <a:r>
              <a:rPr lang="en-US" dirty="0"/>
              <a:t> </a:t>
            </a:r>
            <a:r>
              <a:rPr lang="en-US" dirty="0" err="1"/>
              <a:t>tukea</a:t>
            </a:r>
            <a:r>
              <a:rPr lang="en-US" dirty="0"/>
              <a:t> </a:t>
            </a:r>
            <a:r>
              <a:rPr lang="en-US" dirty="0" err="1"/>
              <a:t>saaneelle</a:t>
            </a:r>
            <a:r>
              <a:rPr lang="en-US" dirty="0"/>
              <a:t> </a:t>
            </a:r>
            <a:r>
              <a:rPr lang="en-US" dirty="0" err="1"/>
              <a:t>yritykselle</a:t>
            </a:r>
            <a:r>
              <a:rPr lang="en-US" dirty="0"/>
              <a:t> </a:t>
            </a:r>
            <a:r>
              <a:rPr lang="en-US" dirty="0" err="1"/>
              <a:t>valittiin</a:t>
            </a:r>
            <a:r>
              <a:rPr lang="en-US" dirty="0"/>
              <a:t> </a:t>
            </a:r>
            <a:r>
              <a:rPr lang="en-US" dirty="0" err="1"/>
              <a:t>verrokkiyritys</a:t>
            </a:r>
            <a:r>
              <a:rPr lang="en-US" dirty="0"/>
              <a:t>, </a:t>
            </a:r>
            <a:r>
              <a:rPr lang="en-US" dirty="0" err="1"/>
              <a:t>joka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saanut</a:t>
            </a:r>
            <a:r>
              <a:rPr lang="en-US" dirty="0"/>
              <a:t> </a:t>
            </a:r>
            <a:r>
              <a:rPr lang="en-US" dirty="0" err="1"/>
              <a:t>mitään</a:t>
            </a:r>
            <a:r>
              <a:rPr lang="en-US" dirty="0"/>
              <a:t> </a:t>
            </a:r>
            <a:r>
              <a:rPr lang="en-US" dirty="0" err="1"/>
              <a:t>tukea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Verrokkiyrityksiksi</a:t>
            </a:r>
            <a:r>
              <a:rPr lang="en-US" dirty="0"/>
              <a:t> </a:t>
            </a:r>
            <a:r>
              <a:rPr lang="en-US" dirty="0" err="1"/>
              <a:t>valittiin</a:t>
            </a:r>
            <a:r>
              <a:rPr lang="en-US" dirty="0"/>
              <a:t> </a:t>
            </a:r>
            <a:r>
              <a:rPr lang="en-US" dirty="0" err="1"/>
              <a:t>mahdollisimman</a:t>
            </a:r>
            <a:r>
              <a:rPr lang="en-US" dirty="0"/>
              <a:t> saman </a:t>
            </a:r>
            <a:r>
              <a:rPr lang="en-US" dirty="0" err="1"/>
              <a:t>kaltaisia</a:t>
            </a:r>
            <a:r>
              <a:rPr lang="en-US" dirty="0"/>
              <a:t> </a:t>
            </a:r>
            <a:r>
              <a:rPr lang="en-US" dirty="0" err="1"/>
              <a:t>yrityksiä</a:t>
            </a:r>
            <a:r>
              <a:rPr lang="en-US" dirty="0"/>
              <a:t> (18 </a:t>
            </a:r>
            <a:r>
              <a:rPr lang="en-US" dirty="0" err="1"/>
              <a:t>kriteeriä</a:t>
            </a:r>
            <a:r>
              <a:rPr lang="en-US" dirty="0"/>
              <a:t>; kts s. 77 </a:t>
            </a:r>
            <a:r>
              <a:rPr lang="en-US" dirty="0" err="1"/>
              <a:t>raportissa</a:t>
            </a:r>
            <a:r>
              <a:rPr lang="en-US" dirty="0"/>
              <a:t>). </a:t>
            </a:r>
          </a:p>
          <a:p>
            <a:endParaRPr lang="en-US" dirty="0"/>
          </a:p>
          <a:p>
            <a:r>
              <a:rPr lang="en-US" dirty="0" err="1"/>
              <a:t>Valintakriteereissä</a:t>
            </a:r>
            <a:r>
              <a:rPr lang="en-US" dirty="0"/>
              <a:t> </a:t>
            </a:r>
            <a:r>
              <a:rPr lang="en-US" dirty="0" err="1"/>
              <a:t>mukana</a:t>
            </a:r>
            <a:r>
              <a:rPr lang="en-US" dirty="0"/>
              <a:t> </a:t>
            </a:r>
            <a:r>
              <a:rPr lang="en-US" dirty="0" err="1"/>
              <a:t>hakukuukautta</a:t>
            </a:r>
            <a:r>
              <a:rPr lang="en-US" dirty="0"/>
              <a:t> </a:t>
            </a:r>
            <a:r>
              <a:rPr lang="en-US" dirty="0" err="1"/>
              <a:t>edeltävien</a:t>
            </a:r>
            <a:r>
              <a:rPr lang="en-US" dirty="0"/>
              <a:t> </a:t>
            </a:r>
            <a:r>
              <a:rPr lang="en-US" dirty="0" err="1"/>
              <a:t>kuukausien</a:t>
            </a:r>
            <a:r>
              <a:rPr lang="en-US" dirty="0"/>
              <a:t> </a:t>
            </a:r>
            <a:r>
              <a:rPr lang="en-US" dirty="0" err="1"/>
              <a:t>tulemat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96F8A9-C1AB-4808-881C-169EA741E5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2537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5D8A5-0CF6-4F53-979E-D618C4F5E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Vaikuttavuusanalyysistä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9C7A3-DAC7-41FC-A614-45543A157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907" y="1231976"/>
            <a:ext cx="10663893" cy="494498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Vaikuttavuuden</a:t>
            </a:r>
            <a:r>
              <a:rPr lang="en-US" dirty="0"/>
              <a:t> </a:t>
            </a:r>
            <a:r>
              <a:rPr lang="en-US" dirty="0" err="1"/>
              <a:t>tutkiminen</a:t>
            </a:r>
            <a:r>
              <a:rPr lang="en-US" dirty="0"/>
              <a:t> </a:t>
            </a:r>
            <a:r>
              <a:rPr lang="en-US" dirty="0" err="1"/>
              <a:t>tavanomaistakin</a:t>
            </a:r>
            <a:r>
              <a:rPr lang="en-US" dirty="0"/>
              <a:t> </a:t>
            </a:r>
            <a:r>
              <a:rPr lang="en-US" dirty="0" err="1"/>
              <a:t>haastavampaa</a:t>
            </a:r>
            <a:r>
              <a:rPr lang="en-US" dirty="0"/>
              <a:t> ja </a:t>
            </a:r>
            <a:r>
              <a:rPr lang="en-US" dirty="0" err="1"/>
              <a:t>siksi</a:t>
            </a:r>
            <a:r>
              <a:rPr lang="en-US" dirty="0"/>
              <a:t> </a:t>
            </a:r>
            <a:r>
              <a:rPr lang="en-US" dirty="0" err="1"/>
              <a:t>lisätutkimukset</a:t>
            </a:r>
            <a:r>
              <a:rPr lang="en-US" dirty="0"/>
              <a:t> </a:t>
            </a:r>
            <a:r>
              <a:rPr lang="en-US" dirty="0" err="1"/>
              <a:t>erittäin</a:t>
            </a:r>
            <a:r>
              <a:rPr lang="en-US" dirty="0"/>
              <a:t> </a:t>
            </a:r>
            <a:r>
              <a:rPr lang="en-US" dirty="0" err="1"/>
              <a:t>tarpeellisia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Keskeisiä</a:t>
            </a:r>
            <a:r>
              <a:rPr lang="en-US" dirty="0"/>
              <a:t> </a:t>
            </a:r>
            <a:r>
              <a:rPr lang="en-US" dirty="0" err="1"/>
              <a:t>haasteita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Monta </a:t>
            </a:r>
            <a:r>
              <a:rPr lang="en-US" dirty="0" err="1"/>
              <a:t>erilaista</a:t>
            </a:r>
            <a:r>
              <a:rPr lang="en-US" dirty="0"/>
              <a:t> </a:t>
            </a:r>
            <a:r>
              <a:rPr lang="en-US" dirty="0" err="1"/>
              <a:t>tukimuotoa</a:t>
            </a:r>
            <a:r>
              <a:rPr lang="en-US" dirty="0"/>
              <a:t>: </a:t>
            </a:r>
            <a:r>
              <a:rPr lang="en-US" dirty="0" err="1"/>
              <a:t>tutkittiin</a:t>
            </a:r>
            <a:r>
              <a:rPr lang="en-US" dirty="0"/>
              <a:t> </a:t>
            </a:r>
            <a:r>
              <a:rPr lang="en-US" dirty="0" err="1"/>
              <a:t>sekä</a:t>
            </a:r>
            <a:r>
              <a:rPr lang="en-US" dirty="0"/>
              <a:t> </a:t>
            </a:r>
            <a:r>
              <a:rPr lang="en-US" dirty="0" err="1"/>
              <a:t>yhteismitallisesti</a:t>
            </a:r>
            <a:r>
              <a:rPr lang="en-US" dirty="0"/>
              <a:t> (</a:t>
            </a:r>
            <a:r>
              <a:rPr lang="en-US" dirty="0" err="1"/>
              <a:t>euroissa</a:t>
            </a:r>
            <a:r>
              <a:rPr lang="en-US" dirty="0"/>
              <a:t>) </a:t>
            </a:r>
            <a:r>
              <a:rPr lang="en-US" dirty="0" err="1"/>
              <a:t>että</a:t>
            </a:r>
            <a:r>
              <a:rPr lang="en-US" dirty="0"/>
              <a:t> </a:t>
            </a:r>
            <a:r>
              <a:rPr lang="en-US" dirty="0" err="1"/>
              <a:t>erikseen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Tukia</a:t>
            </a:r>
            <a:r>
              <a:rPr lang="en-US" dirty="0"/>
              <a:t> </a:t>
            </a:r>
            <a:r>
              <a:rPr lang="en-US" dirty="0" err="1"/>
              <a:t>myönnetty</a:t>
            </a:r>
            <a:r>
              <a:rPr lang="en-US" dirty="0"/>
              <a:t>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ajankohtina</a:t>
            </a:r>
            <a:r>
              <a:rPr lang="en-US" dirty="0"/>
              <a:t>: </a:t>
            </a:r>
            <a:r>
              <a:rPr lang="en-US" dirty="0" err="1"/>
              <a:t>vakioinen</a:t>
            </a:r>
            <a:r>
              <a:rPr lang="en-US" dirty="0"/>
              <a:t> </a:t>
            </a:r>
            <a:r>
              <a:rPr lang="en-US" dirty="0" err="1"/>
              <a:t>vaikutus</a:t>
            </a:r>
            <a:r>
              <a:rPr lang="en-US" dirty="0"/>
              <a:t>, </a:t>
            </a:r>
            <a:r>
              <a:rPr lang="en-US" dirty="0" err="1"/>
              <a:t>ajan</a:t>
            </a:r>
            <a:r>
              <a:rPr lang="en-US" dirty="0"/>
              <a:t> </a:t>
            </a:r>
            <a:r>
              <a:rPr lang="en-US" dirty="0" err="1"/>
              <a:t>yli</a:t>
            </a:r>
            <a:r>
              <a:rPr lang="en-US" dirty="0"/>
              <a:t> </a:t>
            </a:r>
            <a:r>
              <a:rPr lang="en-US" dirty="0" err="1"/>
              <a:t>muuttuva</a:t>
            </a:r>
            <a:r>
              <a:rPr lang="en-US" dirty="0"/>
              <a:t> </a:t>
            </a:r>
            <a:r>
              <a:rPr lang="en-US" dirty="0" err="1"/>
              <a:t>vaikutus</a:t>
            </a:r>
            <a:r>
              <a:rPr lang="en-US" dirty="0"/>
              <a:t>, </a:t>
            </a:r>
            <a:r>
              <a:rPr lang="en-US" dirty="0" err="1"/>
              <a:t>myöntöajanhetkestä</a:t>
            </a:r>
            <a:r>
              <a:rPr lang="en-US" dirty="0"/>
              <a:t> </a:t>
            </a:r>
            <a:r>
              <a:rPr lang="en-US" dirty="0" err="1"/>
              <a:t>riippuva</a:t>
            </a:r>
            <a:r>
              <a:rPr lang="en-US" dirty="0"/>
              <a:t> </a:t>
            </a:r>
            <a:r>
              <a:rPr lang="en-US" dirty="0" err="1"/>
              <a:t>vaikutus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Tuen</a:t>
            </a:r>
            <a:r>
              <a:rPr lang="en-US" dirty="0"/>
              <a:t> </a:t>
            </a:r>
            <a:r>
              <a:rPr lang="en-US" dirty="0" err="1"/>
              <a:t>määrä</a:t>
            </a:r>
            <a:r>
              <a:rPr lang="en-US" dirty="0"/>
              <a:t> </a:t>
            </a:r>
            <a:r>
              <a:rPr lang="en-US" dirty="0" err="1"/>
              <a:t>vaihtelee</a:t>
            </a:r>
            <a:r>
              <a:rPr lang="en-US" dirty="0"/>
              <a:t>: </a:t>
            </a:r>
            <a:r>
              <a:rPr lang="en-US" dirty="0" err="1"/>
              <a:t>erikseen</a:t>
            </a:r>
            <a:r>
              <a:rPr lang="en-US" dirty="0"/>
              <a:t> </a:t>
            </a:r>
            <a:r>
              <a:rPr lang="en-US" dirty="0" err="1"/>
              <a:t>tutkittiin</a:t>
            </a:r>
            <a:r>
              <a:rPr lang="en-US" dirty="0"/>
              <a:t>, </a:t>
            </a:r>
            <a:r>
              <a:rPr lang="en-US" dirty="0" err="1"/>
              <a:t>muuttuuko</a:t>
            </a:r>
            <a:r>
              <a:rPr lang="en-US" dirty="0"/>
              <a:t> </a:t>
            </a:r>
            <a:r>
              <a:rPr lang="en-US" dirty="0" err="1"/>
              <a:t>vaikutus</a:t>
            </a:r>
            <a:r>
              <a:rPr lang="en-US" dirty="0"/>
              <a:t> </a:t>
            </a:r>
            <a:r>
              <a:rPr lang="en-US" dirty="0" err="1"/>
              <a:t>tukimäärän</a:t>
            </a:r>
            <a:r>
              <a:rPr lang="en-US" dirty="0"/>
              <a:t> </a:t>
            </a:r>
            <a:r>
              <a:rPr lang="en-US" dirty="0" err="1"/>
              <a:t>kasvaessa</a:t>
            </a:r>
            <a:r>
              <a:rPr lang="en-US" dirty="0"/>
              <a:t>.</a:t>
            </a:r>
            <a:endParaRPr lang="LID4096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BB0B6B-80DA-4F77-B944-980012B92E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1114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599480"/>
            <a:ext cx="9144000" cy="2402826"/>
          </a:xfrm>
        </p:spPr>
        <p:txBody>
          <a:bodyPr>
            <a:normAutofit fontScale="90000"/>
          </a:bodyPr>
          <a:lstStyle/>
          <a:p>
            <a:pPr algn="ctr"/>
            <a:br>
              <a:rPr lang="fi-FI" dirty="0"/>
            </a:br>
            <a:r>
              <a:rPr lang="fi-FI" dirty="0"/>
              <a:t>Vaikuttavuusanalyysin keskeiset tulokset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C0D803-32A5-40E1-8A0D-941B76BF56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3405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207A7-921B-423C-BD7B-16771A443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ID4096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441233A-F593-4C6C-92F1-334B34DC5C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1527" y="204245"/>
            <a:ext cx="8074399" cy="585365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D11C46-25E9-414D-8AA5-2A7612F38C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2277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2BCD4-F7A0-4980-A850-D5B5826A6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ID4096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00DA060-E16F-4E68-981E-9D899B89DF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4478" y="84502"/>
            <a:ext cx="8228498" cy="596537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5BF384-7866-4435-8670-54963AAE8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344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927A0-8162-4D7A-A277-F6C5660B5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ID4096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69E16C-E9AC-4E58-82E8-14E572CE3A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4431" y="1521724"/>
            <a:ext cx="5462041" cy="397015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3E959D-7BCD-4745-8766-C599AF1BCD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15</a:t>
            </a:fld>
            <a:endParaRPr lang="fi-F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48A3FB-CD4F-43C3-A1F6-B8D31C4E0F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501217"/>
            <a:ext cx="5506477" cy="400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181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D776D-86B2-4B6E-8953-2813D5972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Yhteenveto</a:t>
            </a:r>
            <a:r>
              <a:rPr lang="en-US" dirty="0"/>
              <a:t> </a:t>
            </a:r>
            <a:r>
              <a:rPr lang="en-US" dirty="0" err="1"/>
              <a:t>tuloksista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035C4-1155-4FFA-840F-AED3CEF48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err="1"/>
              <a:t>Tuilla</a:t>
            </a:r>
            <a:r>
              <a:rPr lang="en-US" dirty="0"/>
              <a:t> </a:t>
            </a:r>
            <a:r>
              <a:rPr lang="en-US" dirty="0" err="1"/>
              <a:t>varsin</a:t>
            </a:r>
            <a:r>
              <a:rPr lang="en-US" dirty="0"/>
              <a:t> </a:t>
            </a:r>
            <a:r>
              <a:rPr lang="en-US" dirty="0" err="1"/>
              <a:t>todennäköisesti</a:t>
            </a:r>
            <a:r>
              <a:rPr lang="en-US" dirty="0"/>
              <a:t> </a:t>
            </a:r>
            <a:r>
              <a:rPr lang="en-US" dirty="0" err="1"/>
              <a:t>liikevaihto</a:t>
            </a:r>
            <a:r>
              <a:rPr lang="en-US" dirty="0"/>
              <a:t> </a:t>
            </a:r>
            <a:r>
              <a:rPr lang="en-US" dirty="0" err="1"/>
              <a:t>kasvattava</a:t>
            </a:r>
            <a:r>
              <a:rPr lang="en-US" dirty="0"/>
              <a:t> </a:t>
            </a:r>
            <a:r>
              <a:rPr lang="en-US" dirty="0" err="1"/>
              <a:t>vaikutus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Tuilla</a:t>
            </a:r>
            <a:r>
              <a:rPr lang="en-US" dirty="0"/>
              <a:t> </a:t>
            </a:r>
            <a:r>
              <a:rPr lang="en-US" dirty="0" err="1"/>
              <a:t>palkkasummaa</a:t>
            </a:r>
            <a:r>
              <a:rPr lang="en-US" dirty="0"/>
              <a:t> </a:t>
            </a:r>
            <a:r>
              <a:rPr lang="en-US" dirty="0" err="1"/>
              <a:t>kasvattava</a:t>
            </a:r>
            <a:r>
              <a:rPr lang="en-US" dirty="0"/>
              <a:t> </a:t>
            </a:r>
            <a:r>
              <a:rPr lang="en-US" dirty="0" err="1"/>
              <a:t>vaikutus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Työntekijöiden</a:t>
            </a:r>
            <a:r>
              <a:rPr lang="en-US" dirty="0"/>
              <a:t> </a:t>
            </a:r>
            <a:r>
              <a:rPr lang="en-US" dirty="0" err="1"/>
              <a:t>lukumäärän</a:t>
            </a:r>
            <a:r>
              <a:rPr lang="en-US" dirty="0"/>
              <a:t> </a:t>
            </a:r>
            <a:r>
              <a:rPr lang="en-US" dirty="0" err="1"/>
              <a:t>suhteen</a:t>
            </a:r>
            <a:r>
              <a:rPr lang="en-US" dirty="0"/>
              <a:t> </a:t>
            </a:r>
            <a:r>
              <a:rPr lang="en-US" dirty="0" err="1"/>
              <a:t>samansuuntaiset</a:t>
            </a:r>
            <a:r>
              <a:rPr lang="en-US" dirty="0"/>
              <a:t>, </a:t>
            </a:r>
            <a:r>
              <a:rPr lang="en-US" dirty="0" err="1"/>
              <a:t>mutta</a:t>
            </a:r>
            <a:r>
              <a:rPr lang="en-US" dirty="0"/>
              <a:t> </a:t>
            </a:r>
            <a:r>
              <a:rPr lang="en-US" dirty="0" err="1"/>
              <a:t>tilastollisesti</a:t>
            </a:r>
            <a:r>
              <a:rPr lang="en-US" dirty="0"/>
              <a:t> ja </a:t>
            </a:r>
            <a:r>
              <a:rPr lang="en-US" dirty="0" err="1"/>
              <a:t>taloudellisesti</a:t>
            </a:r>
            <a:r>
              <a:rPr lang="en-US" dirty="0"/>
              <a:t> </a:t>
            </a:r>
            <a:r>
              <a:rPr lang="en-US" dirty="0" err="1"/>
              <a:t>heikommat</a:t>
            </a:r>
            <a:r>
              <a:rPr lang="en-US" dirty="0"/>
              <a:t> </a:t>
            </a:r>
            <a:r>
              <a:rPr lang="en-US" dirty="0" err="1"/>
              <a:t>tulokset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Kohtuullisen</a:t>
            </a:r>
            <a:r>
              <a:rPr lang="en-US" dirty="0"/>
              <a:t> </a:t>
            </a:r>
            <a:r>
              <a:rPr lang="en-US" dirty="0" err="1"/>
              <a:t>vahvaa</a:t>
            </a:r>
            <a:r>
              <a:rPr lang="en-US" dirty="0"/>
              <a:t> </a:t>
            </a:r>
            <a:r>
              <a:rPr lang="en-US" dirty="0" err="1"/>
              <a:t>näyttöä</a:t>
            </a:r>
            <a:r>
              <a:rPr lang="en-US" dirty="0"/>
              <a:t> </a:t>
            </a:r>
            <a:r>
              <a:rPr lang="en-US" dirty="0" err="1"/>
              <a:t>siitä</a:t>
            </a:r>
            <a:r>
              <a:rPr lang="en-US" dirty="0"/>
              <a:t>, </a:t>
            </a:r>
            <a:r>
              <a:rPr lang="en-US" dirty="0" err="1"/>
              <a:t>että</a:t>
            </a:r>
            <a:r>
              <a:rPr lang="en-US" dirty="0"/>
              <a:t> </a:t>
            </a:r>
            <a:r>
              <a:rPr lang="en-US" dirty="0" err="1"/>
              <a:t>tuet</a:t>
            </a:r>
            <a:r>
              <a:rPr lang="en-US" dirty="0"/>
              <a:t> </a:t>
            </a:r>
            <a:r>
              <a:rPr lang="en-US" dirty="0" err="1"/>
              <a:t>laskeneet</a:t>
            </a:r>
            <a:r>
              <a:rPr lang="en-US" dirty="0"/>
              <a:t> </a:t>
            </a:r>
            <a:r>
              <a:rPr lang="en-US" dirty="0" err="1"/>
              <a:t>todennäköisyyttä</a:t>
            </a:r>
            <a:r>
              <a:rPr lang="en-US" dirty="0"/>
              <a:t> </a:t>
            </a:r>
            <a:r>
              <a:rPr lang="en-US" dirty="0" err="1"/>
              <a:t>lomauttaa</a:t>
            </a:r>
            <a:r>
              <a:rPr lang="en-US" dirty="0"/>
              <a:t> ja </a:t>
            </a:r>
            <a:r>
              <a:rPr lang="en-US" dirty="0" err="1"/>
              <a:t>heikompaa</a:t>
            </a:r>
            <a:r>
              <a:rPr lang="en-US" dirty="0"/>
              <a:t> </a:t>
            </a:r>
            <a:r>
              <a:rPr lang="en-US" dirty="0" err="1"/>
              <a:t>näyttöä</a:t>
            </a:r>
            <a:r>
              <a:rPr lang="en-US" dirty="0"/>
              <a:t> </a:t>
            </a:r>
            <a:r>
              <a:rPr lang="en-US" dirty="0" err="1"/>
              <a:t>irtisanomistn:n</a:t>
            </a:r>
            <a:r>
              <a:rPr lang="en-US" dirty="0"/>
              <a:t> </a:t>
            </a:r>
            <a:r>
              <a:rPr lang="en-US" dirty="0" err="1"/>
              <a:t>osalta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Tuilla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vaikutusta</a:t>
            </a:r>
            <a:r>
              <a:rPr lang="en-US" dirty="0"/>
              <a:t> </a:t>
            </a:r>
            <a:r>
              <a:rPr lang="en-US" dirty="0" err="1"/>
              <a:t>vientitoimintaan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Majoitus</a:t>
            </a:r>
            <a:r>
              <a:rPr lang="en-US" dirty="0"/>
              <a:t>- ja </a:t>
            </a:r>
            <a:r>
              <a:rPr lang="en-US" dirty="0" err="1"/>
              <a:t>ravintola-alalla</a:t>
            </a:r>
            <a:r>
              <a:rPr lang="en-US" dirty="0"/>
              <a:t> </a:t>
            </a:r>
            <a:r>
              <a:rPr lang="en-US" dirty="0" err="1"/>
              <a:t>vaikutukset</a:t>
            </a:r>
            <a:r>
              <a:rPr lang="en-US" dirty="0"/>
              <a:t> </a:t>
            </a:r>
            <a:r>
              <a:rPr lang="en-US" dirty="0" err="1"/>
              <a:t>työntekijöiden</a:t>
            </a:r>
            <a:r>
              <a:rPr lang="en-US" dirty="0"/>
              <a:t> </a:t>
            </a:r>
            <a:r>
              <a:rPr lang="en-US" dirty="0" err="1"/>
              <a:t>lukumäärään</a:t>
            </a:r>
            <a:r>
              <a:rPr lang="en-US" dirty="0"/>
              <a:t>, </a:t>
            </a:r>
            <a:r>
              <a:rPr lang="en-US" dirty="0" err="1"/>
              <a:t>lomautuksiin</a:t>
            </a:r>
            <a:r>
              <a:rPr lang="en-US" dirty="0"/>
              <a:t> ja </a:t>
            </a:r>
            <a:r>
              <a:rPr lang="en-US" dirty="0" err="1"/>
              <a:t>irtisanomisiin</a:t>
            </a:r>
            <a:r>
              <a:rPr lang="en-US" dirty="0"/>
              <a:t>. </a:t>
            </a:r>
            <a:r>
              <a:rPr lang="en-US" dirty="0" err="1"/>
              <a:t>Näyttö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kuitenkaan</a:t>
            </a:r>
            <a:r>
              <a:rPr lang="en-US" dirty="0"/>
              <a:t> </a:t>
            </a:r>
            <a:r>
              <a:rPr lang="en-US" dirty="0" err="1"/>
              <a:t>tilastollisesti</a:t>
            </a:r>
            <a:r>
              <a:rPr lang="en-US" dirty="0"/>
              <a:t> </a:t>
            </a:r>
            <a:r>
              <a:rPr lang="en-US" dirty="0" err="1"/>
              <a:t>vankkaa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Vaikutus</a:t>
            </a:r>
            <a:r>
              <a:rPr lang="en-US" dirty="0"/>
              <a:t> </a:t>
            </a:r>
            <a:r>
              <a:rPr lang="en-US" dirty="0" err="1"/>
              <a:t>todennäköisesti</a:t>
            </a:r>
            <a:r>
              <a:rPr lang="en-US" dirty="0"/>
              <a:t> </a:t>
            </a:r>
            <a:r>
              <a:rPr lang="en-US" dirty="0" err="1"/>
              <a:t>pienehköistä</a:t>
            </a:r>
            <a:r>
              <a:rPr lang="en-US" dirty="0"/>
              <a:t> </a:t>
            </a:r>
            <a:r>
              <a:rPr lang="en-US" dirty="0" err="1"/>
              <a:t>tuista</a:t>
            </a:r>
            <a:r>
              <a:rPr lang="en-US" dirty="0"/>
              <a:t>.</a:t>
            </a:r>
            <a:endParaRPr lang="LID4096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292AD2-CDCF-45B1-8C64-8800B775A4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2151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6CD36-6089-497B-B220-8471BB4DB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Tutkimuksen</a:t>
            </a:r>
            <a:r>
              <a:rPr lang="en-US" dirty="0"/>
              <a:t> </a:t>
            </a:r>
            <a:r>
              <a:rPr lang="en-US" dirty="0" err="1"/>
              <a:t>tavoitteet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65E68-27AD-4D58-B82F-D0E25F232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Tutkimuksella</a:t>
            </a:r>
            <a:r>
              <a:rPr lang="en-US" dirty="0"/>
              <a:t> </a:t>
            </a:r>
            <a:r>
              <a:rPr lang="en-US" dirty="0" err="1"/>
              <a:t>kolme</a:t>
            </a:r>
            <a:r>
              <a:rPr lang="en-US" dirty="0"/>
              <a:t> </a:t>
            </a:r>
            <a:r>
              <a:rPr lang="en-US" dirty="0" err="1"/>
              <a:t>tavoitetta</a:t>
            </a:r>
            <a:r>
              <a:rPr lang="en-US" dirty="0"/>
              <a:t>: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Kuvaus</a:t>
            </a:r>
            <a:r>
              <a:rPr lang="en-US" dirty="0"/>
              <a:t> yritystukien </a:t>
            </a:r>
            <a:r>
              <a:rPr lang="en-US" dirty="0" err="1"/>
              <a:t>roolista</a:t>
            </a:r>
            <a:r>
              <a:rPr lang="en-US" dirty="0"/>
              <a:t> </a:t>
            </a:r>
            <a:r>
              <a:rPr lang="en-US" dirty="0" err="1"/>
              <a:t>kriisioloissa</a:t>
            </a:r>
            <a:r>
              <a:rPr lang="en-US" dirty="0"/>
              <a:t> ja </a:t>
            </a:r>
            <a:r>
              <a:rPr lang="en-US" dirty="0" err="1"/>
              <a:t>päätöksenteosta</a:t>
            </a:r>
            <a:r>
              <a:rPr lang="en-US" dirty="0"/>
              <a:t> yritystukien </a:t>
            </a:r>
            <a:r>
              <a:rPr lang="en-US" dirty="0" err="1"/>
              <a:t>suhteen</a:t>
            </a:r>
            <a:r>
              <a:rPr lang="en-US" dirty="0"/>
              <a:t> </a:t>
            </a:r>
            <a:r>
              <a:rPr lang="en-US" dirty="0" err="1"/>
              <a:t>keväällä</a:t>
            </a:r>
            <a:r>
              <a:rPr lang="en-US" dirty="0"/>
              <a:t> 2020.</a:t>
            </a:r>
          </a:p>
          <a:p>
            <a:pPr marL="457200" indent="-457200">
              <a:buAutoNum type="arabicPeriod"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Kvantitatiivinen</a:t>
            </a:r>
            <a:r>
              <a:rPr lang="en-US" dirty="0"/>
              <a:t> </a:t>
            </a:r>
            <a:r>
              <a:rPr lang="en-US" dirty="0" err="1"/>
              <a:t>kuvailu</a:t>
            </a:r>
            <a:r>
              <a:rPr lang="en-US" dirty="0"/>
              <a:t> </a:t>
            </a:r>
            <a:r>
              <a:rPr lang="en-US" dirty="0" err="1"/>
              <a:t>siitä</a:t>
            </a:r>
            <a:r>
              <a:rPr lang="en-US" dirty="0"/>
              <a:t>, </a:t>
            </a:r>
            <a:r>
              <a:rPr lang="en-US" dirty="0" err="1"/>
              <a:t>miten</a:t>
            </a:r>
            <a:r>
              <a:rPr lang="en-US" dirty="0"/>
              <a:t> </a:t>
            </a:r>
            <a:r>
              <a:rPr lang="en-US" dirty="0" err="1"/>
              <a:t>tuet</a:t>
            </a:r>
            <a:r>
              <a:rPr lang="en-US" dirty="0"/>
              <a:t> </a:t>
            </a:r>
            <a:r>
              <a:rPr lang="en-US" dirty="0" err="1"/>
              <a:t>ovat</a:t>
            </a:r>
            <a:r>
              <a:rPr lang="en-US" dirty="0"/>
              <a:t> </a:t>
            </a:r>
            <a:r>
              <a:rPr lang="en-US" dirty="0" err="1"/>
              <a:t>kohdentuneet</a:t>
            </a:r>
            <a:r>
              <a:rPr lang="en-US" dirty="0"/>
              <a:t>. </a:t>
            </a:r>
            <a:r>
              <a:rPr lang="en-US" dirty="0" err="1"/>
              <a:t>Kohdentumisen</a:t>
            </a:r>
            <a:r>
              <a:rPr lang="en-US" dirty="0"/>
              <a:t> </a:t>
            </a:r>
            <a:r>
              <a:rPr lang="en-US" dirty="0" err="1"/>
              <a:t>onnistumisen</a:t>
            </a:r>
            <a:r>
              <a:rPr lang="en-US" dirty="0"/>
              <a:t> </a:t>
            </a:r>
            <a:r>
              <a:rPr lang="en-US" dirty="0" err="1"/>
              <a:t>arviointi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mahdollista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Kvantitatiivinen</a:t>
            </a:r>
            <a:r>
              <a:rPr lang="en-US" dirty="0"/>
              <a:t> </a:t>
            </a:r>
            <a:r>
              <a:rPr lang="en-US" dirty="0" err="1"/>
              <a:t>analyysi</a:t>
            </a:r>
            <a:r>
              <a:rPr lang="en-US" dirty="0"/>
              <a:t> </a:t>
            </a:r>
            <a:r>
              <a:rPr lang="en-US" dirty="0" err="1"/>
              <a:t>tukien</a:t>
            </a:r>
            <a:r>
              <a:rPr lang="en-US" dirty="0"/>
              <a:t> </a:t>
            </a:r>
            <a:r>
              <a:rPr lang="en-US" dirty="0" err="1"/>
              <a:t>vaikuttavuudesta</a:t>
            </a:r>
            <a:r>
              <a:rPr lang="en-US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DD100-ECE4-4513-B05F-0E1B101B1D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10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6CD36-6089-497B-B220-8471BB4DB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Tutkimuksen</a:t>
            </a:r>
            <a:r>
              <a:rPr lang="en-US" dirty="0"/>
              <a:t> </a:t>
            </a:r>
            <a:r>
              <a:rPr lang="en-US" dirty="0" err="1"/>
              <a:t>tavoitteet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65E68-27AD-4D58-B82F-D0E25F232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Tutkimus</a:t>
            </a:r>
            <a:r>
              <a:rPr lang="en-US" dirty="0"/>
              <a:t> </a:t>
            </a:r>
            <a:r>
              <a:rPr lang="en-US" dirty="0" err="1"/>
              <a:t>keskittyy</a:t>
            </a:r>
            <a:r>
              <a:rPr lang="en-US" dirty="0"/>
              <a:t> </a:t>
            </a:r>
            <a:r>
              <a:rPr lang="en-US" dirty="0" err="1"/>
              <a:t>seuraaviin</a:t>
            </a:r>
            <a:r>
              <a:rPr lang="en-US" dirty="0"/>
              <a:t> </a:t>
            </a:r>
            <a:r>
              <a:rPr lang="en-US" dirty="0" err="1"/>
              <a:t>koronakriisin</a:t>
            </a:r>
            <a:r>
              <a:rPr lang="en-US" dirty="0"/>
              <a:t> </a:t>
            </a:r>
            <a:r>
              <a:rPr lang="en-US" dirty="0" err="1"/>
              <a:t>aikaisiin</a:t>
            </a:r>
            <a:r>
              <a:rPr lang="en-US" dirty="0"/>
              <a:t> </a:t>
            </a:r>
            <a:r>
              <a:rPr lang="en-US" dirty="0" err="1"/>
              <a:t>yritystukiin</a:t>
            </a:r>
            <a:r>
              <a:rPr lang="en-US" dirty="0"/>
              <a:t>:</a:t>
            </a:r>
          </a:p>
          <a:p>
            <a:endParaRPr lang="en-US" dirty="0"/>
          </a:p>
          <a:p>
            <a:pPr lvl="1"/>
            <a:r>
              <a:rPr lang="en-US" dirty="0"/>
              <a:t>Business Finland </a:t>
            </a:r>
            <a:r>
              <a:rPr lang="en-US" dirty="0" err="1"/>
              <a:t>esiselvitys</a:t>
            </a:r>
            <a:r>
              <a:rPr lang="en-US" dirty="0"/>
              <a:t>- ja </a:t>
            </a:r>
            <a:r>
              <a:rPr lang="en-US" dirty="0" err="1"/>
              <a:t>kehitystuet</a:t>
            </a:r>
            <a:endParaRPr lang="en-US" dirty="0"/>
          </a:p>
          <a:p>
            <a:pPr lvl="1"/>
            <a:r>
              <a:rPr lang="en-US" dirty="0"/>
              <a:t>ELY-</a:t>
            </a:r>
            <a:r>
              <a:rPr lang="en-US" dirty="0" err="1"/>
              <a:t>keskusten</a:t>
            </a:r>
            <a:r>
              <a:rPr lang="en-US" dirty="0"/>
              <a:t> </a:t>
            </a:r>
            <a:r>
              <a:rPr lang="en-US" dirty="0" err="1"/>
              <a:t>tuet</a:t>
            </a:r>
            <a:endParaRPr lang="en-US" dirty="0"/>
          </a:p>
          <a:p>
            <a:pPr lvl="1"/>
            <a:r>
              <a:rPr lang="en-US" dirty="0"/>
              <a:t>Kustannustuki 1</a:t>
            </a:r>
          </a:p>
          <a:p>
            <a:pPr lvl="1"/>
            <a:r>
              <a:rPr lang="en-US" dirty="0" err="1"/>
              <a:t>Ravintola-alan</a:t>
            </a:r>
            <a:r>
              <a:rPr lang="en-US" dirty="0"/>
              <a:t> </a:t>
            </a:r>
            <a:r>
              <a:rPr lang="en-US" dirty="0" err="1"/>
              <a:t>erityistuet</a:t>
            </a:r>
            <a:r>
              <a:rPr lang="en-US" dirty="0"/>
              <a:t> (</a:t>
            </a:r>
            <a:r>
              <a:rPr lang="en-US" dirty="0" err="1"/>
              <a:t>toiminnanrajaus</a:t>
            </a:r>
            <a:r>
              <a:rPr lang="en-US" dirty="0"/>
              <a:t>-, </a:t>
            </a:r>
            <a:r>
              <a:rPr lang="en-US" dirty="0" err="1"/>
              <a:t>joukkomaksatus</a:t>
            </a:r>
            <a:r>
              <a:rPr lang="en-US" dirty="0"/>
              <a:t>-, </a:t>
            </a:r>
            <a:r>
              <a:rPr lang="en-US" dirty="0" err="1"/>
              <a:t>uudelleentyöllistämistuki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r>
              <a:rPr lang="en-US" dirty="0" err="1"/>
              <a:t>Tutkimuksessa</a:t>
            </a:r>
            <a:r>
              <a:rPr lang="en-US" dirty="0"/>
              <a:t> </a:t>
            </a:r>
            <a:r>
              <a:rPr lang="en-US" dirty="0" err="1"/>
              <a:t>käytettävä</a:t>
            </a:r>
            <a:r>
              <a:rPr lang="en-US" dirty="0"/>
              <a:t> </a:t>
            </a:r>
            <a:r>
              <a:rPr lang="en-US" dirty="0" err="1"/>
              <a:t>aineisto</a:t>
            </a:r>
            <a:r>
              <a:rPr lang="en-US" dirty="0"/>
              <a:t> </a:t>
            </a:r>
            <a:r>
              <a:rPr lang="en-US" dirty="0" err="1"/>
              <a:t>ulottuu</a:t>
            </a:r>
            <a:r>
              <a:rPr lang="en-US" dirty="0"/>
              <a:t> </a:t>
            </a:r>
            <a:r>
              <a:rPr lang="en-US" dirty="0" err="1"/>
              <a:t>joulukuuhun</a:t>
            </a:r>
            <a:r>
              <a:rPr lang="en-US" dirty="0"/>
              <a:t> 2020 / </a:t>
            </a:r>
            <a:r>
              <a:rPr lang="en-US" dirty="0" err="1"/>
              <a:t>tammikuuhun</a:t>
            </a:r>
            <a:r>
              <a:rPr lang="en-US" dirty="0"/>
              <a:t> 2021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DD100-ECE4-4513-B05F-0E1B101B1D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5345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6CD36-6089-497B-B220-8471BB4DB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Tutkimuksen</a:t>
            </a:r>
            <a:r>
              <a:rPr lang="en-US" dirty="0"/>
              <a:t> </a:t>
            </a:r>
            <a:r>
              <a:rPr lang="en-US" dirty="0" err="1"/>
              <a:t>tavoitteet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65E68-27AD-4D58-B82F-D0E25F232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Vaikuttavuuden</a:t>
            </a:r>
            <a:r>
              <a:rPr lang="en-US" dirty="0"/>
              <a:t> </a:t>
            </a:r>
            <a:r>
              <a:rPr lang="en-US" dirty="0" err="1"/>
              <a:t>osalta</a:t>
            </a:r>
            <a:r>
              <a:rPr lang="en-US" dirty="0"/>
              <a:t> </a:t>
            </a:r>
            <a:r>
              <a:rPr lang="en-US" dirty="0" err="1"/>
              <a:t>tutkittiin</a:t>
            </a:r>
            <a:r>
              <a:rPr lang="en-US" dirty="0"/>
              <a:t> </a:t>
            </a:r>
            <a:r>
              <a:rPr lang="en-US" dirty="0" err="1"/>
              <a:t>tukien</a:t>
            </a:r>
            <a:r>
              <a:rPr lang="en-US" dirty="0"/>
              <a:t> </a:t>
            </a:r>
            <a:r>
              <a:rPr lang="en-US" dirty="0" err="1"/>
              <a:t>vaikutusta</a:t>
            </a:r>
            <a:r>
              <a:rPr lang="en-US" dirty="0"/>
              <a:t> </a:t>
            </a:r>
            <a:r>
              <a:rPr lang="en-US" dirty="0" err="1"/>
              <a:t>seuraaviin</a:t>
            </a:r>
            <a:r>
              <a:rPr lang="en-US" dirty="0"/>
              <a:t> </a:t>
            </a:r>
            <a:r>
              <a:rPr lang="en-US" dirty="0" err="1"/>
              <a:t>tulemiin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Liikevaihto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Palkkasumma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Työntekijöiden</a:t>
            </a:r>
            <a:r>
              <a:rPr lang="en-US" dirty="0"/>
              <a:t> </a:t>
            </a:r>
            <a:r>
              <a:rPr lang="en-US" dirty="0" err="1"/>
              <a:t>lkm</a:t>
            </a:r>
            <a:r>
              <a:rPr lang="en-US" dirty="0"/>
              <a:t> (</a:t>
            </a:r>
            <a:r>
              <a:rPr lang="en-US" u="sng" dirty="0"/>
              <a:t>&gt;</a:t>
            </a:r>
            <a:r>
              <a:rPr lang="en-US" dirty="0"/>
              <a:t>1000€/kk)</a:t>
            </a:r>
          </a:p>
          <a:p>
            <a:pPr marL="457200" indent="-457200">
              <a:buAutoNum type="arabicPeriod"/>
            </a:pPr>
            <a:r>
              <a:rPr lang="en-US" dirty="0" err="1"/>
              <a:t>Todennäköisyys</a:t>
            </a:r>
            <a:r>
              <a:rPr lang="en-US" dirty="0"/>
              <a:t> </a:t>
            </a:r>
            <a:r>
              <a:rPr lang="en-US" dirty="0" err="1"/>
              <a:t>lomauttaa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Todennäköisyys</a:t>
            </a:r>
            <a:r>
              <a:rPr lang="en-US" dirty="0"/>
              <a:t> </a:t>
            </a:r>
            <a:r>
              <a:rPr lang="en-US" dirty="0" err="1"/>
              <a:t>irtisanoa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Todennäköisyys</a:t>
            </a:r>
            <a:r>
              <a:rPr lang="en-US" dirty="0"/>
              <a:t>, </a:t>
            </a:r>
            <a:r>
              <a:rPr lang="en-US" dirty="0" err="1"/>
              <a:t>että</a:t>
            </a:r>
            <a:r>
              <a:rPr lang="en-US" dirty="0"/>
              <a:t> on (</a:t>
            </a:r>
            <a:r>
              <a:rPr lang="en-US" dirty="0" err="1"/>
              <a:t>tavara</a:t>
            </a:r>
            <a:r>
              <a:rPr lang="en-US" dirty="0"/>
              <a:t>)</a:t>
            </a:r>
            <a:r>
              <a:rPr lang="en-US" dirty="0" err="1"/>
              <a:t>vientiä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DD100-ECE4-4513-B05F-0E1B101B1D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0193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599480"/>
            <a:ext cx="9144000" cy="2402826"/>
          </a:xfrm>
        </p:spPr>
        <p:txBody>
          <a:bodyPr>
            <a:normAutofit/>
          </a:bodyPr>
          <a:lstStyle/>
          <a:p>
            <a:pPr algn="ctr"/>
            <a:br>
              <a:rPr lang="fi-FI" dirty="0"/>
            </a:br>
            <a:r>
              <a:rPr lang="fi-FI" dirty="0"/>
              <a:t>Yritystuet kontekstiin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C0D803-32A5-40E1-8A0D-941B76BF56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6726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6CD36-6089-497B-B220-8471BB4DB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343" y="144612"/>
            <a:ext cx="10515600" cy="1072850"/>
          </a:xfrm>
        </p:spPr>
        <p:txBody>
          <a:bodyPr/>
          <a:lstStyle/>
          <a:p>
            <a:r>
              <a:rPr lang="en-US" dirty="0"/>
              <a:t>Yritystuet </a:t>
            </a:r>
            <a:r>
              <a:rPr lang="en-US" dirty="0" err="1"/>
              <a:t>kontekstiin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65E68-27AD-4D58-B82F-D0E25F232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486" y="930729"/>
            <a:ext cx="10733314" cy="5246234"/>
          </a:xfrm>
        </p:spPr>
        <p:txBody>
          <a:bodyPr>
            <a:normAutofit/>
          </a:bodyPr>
          <a:lstStyle/>
          <a:p>
            <a:r>
              <a:rPr lang="en-US" dirty="0" err="1"/>
              <a:t>Myös</a:t>
            </a:r>
            <a:r>
              <a:rPr lang="en-US" dirty="0"/>
              <a:t> </a:t>
            </a:r>
            <a:r>
              <a:rPr lang="en-US" dirty="0" err="1"/>
              <a:t>koronakriisin</a:t>
            </a:r>
            <a:r>
              <a:rPr lang="en-US" dirty="0"/>
              <a:t> </a:t>
            </a:r>
            <a:r>
              <a:rPr lang="en-US" dirty="0" err="1"/>
              <a:t>aikaisia</a:t>
            </a:r>
            <a:r>
              <a:rPr lang="en-US" dirty="0"/>
              <a:t> </a:t>
            </a:r>
            <a:r>
              <a:rPr lang="en-US" dirty="0" err="1"/>
              <a:t>yritystukia</a:t>
            </a:r>
            <a:r>
              <a:rPr lang="en-US" dirty="0"/>
              <a:t> </a:t>
            </a:r>
            <a:r>
              <a:rPr lang="en-US" dirty="0" err="1"/>
              <a:t>tulee</a:t>
            </a:r>
            <a:r>
              <a:rPr lang="en-US" dirty="0"/>
              <a:t> </a:t>
            </a:r>
            <a:r>
              <a:rPr lang="en-US" dirty="0" err="1"/>
              <a:t>tarkastella</a:t>
            </a:r>
            <a:r>
              <a:rPr lang="en-US" dirty="0"/>
              <a:t> </a:t>
            </a:r>
            <a:r>
              <a:rPr lang="en-US" dirty="0" err="1"/>
              <a:t>sitä</a:t>
            </a:r>
            <a:r>
              <a:rPr lang="en-US" dirty="0"/>
              <a:t> </a:t>
            </a:r>
            <a:r>
              <a:rPr lang="en-US" dirty="0" err="1"/>
              <a:t>toimintaympäristöä</a:t>
            </a:r>
            <a:r>
              <a:rPr lang="en-US" dirty="0"/>
              <a:t> </a:t>
            </a:r>
            <a:r>
              <a:rPr lang="en-US" dirty="0" err="1"/>
              <a:t>vasten</a:t>
            </a:r>
            <a:r>
              <a:rPr lang="en-US" dirty="0"/>
              <a:t>, </a:t>
            </a:r>
            <a:r>
              <a:rPr lang="en-US" dirty="0" err="1"/>
              <a:t>joka</a:t>
            </a:r>
            <a:r>
              <a:rPr lang="en-US" dirty="0"/>
              <a:t> </a:t>
            </a:r>
            <a:r>
              <a:rPr lang="en-US" dirty="0" err="1"/>
              <a:t>Suomessa</a:t>
            </a:r>
            <a:r>
              <a:rPr lang="en-US" dirty="0"/>
              <a:t> on </a:t>
            </a:r>
            <a:r>
              <a:rPr lang="en-US" dirty="0" err="1"/>
              <a:t>yritystoiminnalle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Suomessa</a:t>
            </a:r>
            <a:r>
              <a:rPr lang="en-US" dirty="0"/>
              <a:t> </a:t>
            </a:r>
            <a:r>
              <a:rPr lang="en-US" dirty="0" err="1"/>
              <a:t>useita</a:t>
            </a:r>
            <a:r>
              <a:rPr lang="en-US" dirty="0"/>
              <a:t> </a:t>
            </a:r>
            <a:r>
              <a:rPr lang="en-US" dirty="0" err="1"/>
              <a:t>muitakin</a:t>
            </a:r>
            <a:r>
              <a:rPr lang="en-US" dirty="0"/>
              <a:t> </a:t>
            </a:r>
            <a:r>
              <a:rPr lang="en-US" dirty="0" err="1"/>
              <a:t>tukitoimia</a:t>
            </a:r>
            <a:r>
              <a:rPr lang="en-US" dirty="0"/>
              <a:t> </a:t>
            </a:r>
            <a:r>
              <a:rPr lang="en-US" dirty="0" err="1"/>
              <a:t>kuin</a:t>
            </a:r>
            <a:r>
              <a:rPr lang="en-US" dirty="0"/>
              <a:t> </a:t>
            </a:r>
            <a:r>
              <a:rPr lang="en-US" dirty="0" err="1"/>
              <a:t>nyt</a:t>
            </a:r>
            <a:r>
              <a:rPr lang="en-US" dirty="0"/>
              <a:t> </a:t>
            </a:r>
            <a:r>
              <a:rPr lang="en-US" dirty="0" err="1"/>
              <a:t>tarkastellut</a:t>
            </a:r>
            <a:r>
              <a:rPr lang="en-US" dirty="0"/>
              <a:t> </a:t>
            </a:r>
            <a:r>
              <a:rPr lang="en-US" dirty="0" err="1"/>
              <a:t>yritystuet</a:t>
            </a:r>
            <a:r>
              <a:rPr lang="en-US" dirty="0"/>
              <a:t>:</a:t>
            </a:r>
          </a:p>
          <a:p>
            <a:endParaRPr lang="en-US" dirty="0"/>
          </a:p>
          <a:p>
            <a:pPr marL="342900" marR="0" lvl="0" indent="-342900" rtl="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r>
              <a:rPr lang="fi-F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Myriad Pro"/>
              </a:rPr>
              <a:t>Lomautussääntelyn muuttaminen</a:t>
            </a: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endParaRPr lang="fi-FI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Myriad Pro"/>
            </a:endParaRP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r>
              <a:rPr lang="fi-F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Myriad Pro"/>
              </a:rPr>
              <a:t>Konkurssisääntelyn muuttaminen</a:t>
            </a: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endParaRPr lang="fi-FI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Myriad Pro"/>
            </a:endParaRP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r>
              <a:rPr lang="fi-F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Myriad Pro"/>
              </a:rPr>
              <a:t>Verottajan tekemät muutokset</a:t>
            </a: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endParaRPr lang="fi-FI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Myriad Pro"/>
            </a:endParaRP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r>
              <a:rPr lang="fi-F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Myriad Pro"/>
              </a:rPr>
              <a:t>EKP:n toimenpiteet</a:t>
            </a: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endParaRPr lang="fi-FI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Myriad Pro"/>
            </a:endParaRP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r>
              <a:rPr lang="fi-F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Myriad Pro"/>
              </a:rPr>
              <a:t>Suomen Pankin toimenpiteet</a:t>
            </a: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endParaRPr lang="fi-FI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Myriad Pro"/>
            </a:endParaRP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r>
              <a:rPr lang="fi-F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Myriad Pro"/>
              </a:rPr>
              <a:t>EU:n toimenpiteet</a:t>
            </a: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endParaRPr lang="fi-FI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Myriad Pro"/>
            </a:endParaRP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r>
              <a:rPr lang="fi-F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Myriad Pro"/>
              </a:rPr>
              <a:t>Suomen teollisuussijoituksen vakausrahoitus keskisuurille yrityksille</a:t>
            </a: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endParaRPr lang="fi-FI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Myriad Pro"/>
            </a:endParaRP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r>
              <a:rPr lang="fi-F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Myriad Pro"/>
              </a:rPr>
              <a:t>Valtion eläkerahaston valmius lisäsijoituksiin yritystodistuksiin</a:t>
            </a: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endParaRPr lang="fi-FI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Myriad Pro"/>
            </a:endParaRPr>
          </a:p>
          <a:p>
            <a:pPr marL="342900" marR="0" lvl="0" indent="-342900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>
                <a:srgbClr val="365ABD"/>
              </a:buClr>
              <a:buFont typeface="Symbol" panose="05050102010706020507" pitchFamily="18" charset="2"/>
              <a:buChar char=""/>
              <a:tabLst>
                <a:tab pos="810260" algn="l"/>
              </a:tabLst>
            </a:pPr>
            <a:r>
              <a:rPr lang="fi-FI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Myriad Pro"/>
              </a:rPr>
              <a:t>Finnveran lainatakaus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DD100-ECE4-4513-B05F-0E1B101B1D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8365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599480"/>
            <a:ext cx="9144000" cy="2402826"/>
          </a:xfrm>
        </p:spPr>
        <p:txBody>
          <a:bodyPr>
            <a:normAutofit/>
          </a:bodyPr>
          <a:lstStyle/>
          <a:p>
            <a:pPr algn="ctr"/>
            <a:br>
              <a:rPr lang="fi-FI" dirty="0"/>
            </a:br>
            <a:r>
              <a:rPr lang="fi-FI" dirty="0"/>
              <a:t>Kohdentumisesta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C0D803-32A5-40E1-8A0D-941B76BF56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9788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59733-C88F-47E7-8AAF-D8A57D894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Yritystukien </a:t>
            </a:r>
            <a:r>
              <a:rPr lang="en-US" dirty="0" err="1"/>
              <a:t>kohdentumisesta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07C27-F317-4783-8C96-8B5072D79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Tukea</a:t>
            </a:r>
            <a:r>
              <a:rPr lang="en-US" dirty="0"/>
              <a:t> </a:t>
            </a:r>
            <a:r>
              <a:rPr lang="en-US" dirty="0" err="1"/>
              <a:t>saaneitä</a:t>
            </a:r>
            <a:r>
              <a:rPr lang="en-US" dirty="0"/>
              <a:t> </a:t>
            </a:r>
            <a:r>
              <a:rPr lang="en-US" dirty="0" err="1"/>
              <a:t>yrityksiä</a:t>
            </a:r>
            <a:r>
              <a:rPr lang="en-US" dirty="0"/>
              <a:t> vain </a:t>
            </a:r>
            <a:r>
              <a:rPr lang="en-US" dirty="0" err="1"/>
              <a:t>pienehkö</a:t>
            </a:r>
            <a:r>
              <a:rPr lang="en-US" dirty="0"/>
              <a:t> </a:t>
            </a:r>
            <a:r>
              <a:rPr lang="en-US" dirty="0" err="1"/>
              <a:t>osa</a:t>
            </a:r>
            <a:r>
              <a:rPr lang="en-US" dirty="0"/>
              <a:t> </a:t>
            </a:r>
            <a:r>
              <a:rPr lang="en-US" dirty="0" err="1"/>
              <a:t>kaikista</a:t>
            </a:r>
            <a:r>
              <a:rPr lang="en-US" dirty="0"/>
              <a:t> </a:t>
            </a:r>
            <a:r>
              <a:rPr lang="en-US" dirty="0" err="1"/>
              <a:t>yrityksistä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Tukea</a:t>
            </a:r>
            <a:r>
              <a:rPr lang="en-US" dirty="0"/>
              <a:t> </a:t>
            </a:r>
            <a:r>
              <a:rPr lang="en-US" dirty="0" err="1"/>
              <a:t>saaneiden</a:t>
            </a:r>
            <a:r>
              <a:rPr lang="en-US" dirty="0"/>
              <a:t> </a:t>
            </a:r>
            <a:r>
              <a:rPr lang="en-US" dirty="0" err="1"/>
              <a:t>lukumäärä</a:t>
            </a:r>
            <a:r>
              <a:rPr lang="en-US" dirty="0"/>
              <a:t> ja </a:t>
            </a:r>
            <a:r>
              <a:rPr lang="en-US" dirty="0" err="1"/>
              <a:t>tuen</a:t>
            </a:r>
            <a:r>
              <a:rPr lang="en-US" dirty="0"/>
              <a:t> </a:t>
            </a:r>
            <a:r>
              <a:rPr lang="en-US" dirty="0" err="1"/>
              <a:t>taso</a:t>
            </a:r>
            <a:r>
              <a:rPr lang="en-US" dirty="0"/>
              <a:t> </a:t>
            </a:r>
            <a:r>
              <a:rPr lang="en-US" dirty="0" err="1"/>
              <a:t>vaihtelee</a:t>
            </a:r>
            <a:r>
              <a:rPr lang="en-US" dirty="0"/>
              <a:t> </a:t>
            </a:r>
            <a:r>
              <a:rPr lang="en-US" dirty="0" err="1"/>
              <a:t>esim</a:t>
            </a:r>
            <a:r>
              <a:rPr lang="en-US" dirty="0"/>
              <a:t>. </a:t>
            </a:r>
            <a:r>
              <a:rPr lang="en-US" dirty="0" err="1"/>
              <a:t>toimialoittain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Suuremmat</a:t>
            </a:r>
            <a:r>
              <a:rPr lang="en-US" dirty="0"/>
              <a:t> </a:t>
            </a:r>
            <a:r>
              <a:rPr lang="en-US" dirty="0" err="1"/>
              <a:t>ero</a:t>
            </a:r>
            <a:r>
              <a:rPr lang="en-US" dirty="0"/>
              <a:t> </a:t>
            </a:r>
            <a:r>
              <a:rPr lang="en-US" dirty="0" err="1"/>
              <a:t>haku</a:t>
            </a:r>
            <a:r>
              <a:rPr lang="en-US" dirty="0"/>
              <a:t>- </a:t>
            </a:r>
            <a:r>
              <a:rPr lang="en-US" dirty="0" err="1"/>
              <a:t>kuin</a:t>
            </a:r>
            <a:r>
              <a:rPr lang="en-US" dirty="0"/>
              <a:t> </a:t>
            </a:r>
            <a:r>
              <a:rPr lang="en-US" dirty="0" err="1"/>
              <a:t>myöntöpäätöksissä</a:t>
            </a:r>
            <a:r>
              <a:rPr lang="en-US" dirty="0"/>
              <a:t>.</a:t>
            </a:r>
            <a:endParaRPr lang="LID4096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BBBC68-E187-46B9-B831-592DCD6CA5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90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599480"/>
            <a:ext cx="9144000" cy="2402826"/>
          </a:xfrm>
        </p:spPr>
        <p:txBody>
          <a:bodyPr>
            <a:normAutofit/>
          </a:bodyPr>
          <a:lstStyle/>
          <a:p>
            <a:pPr algn="ctr"/>
            <a:br>
              <a:rPr lang="fi-FI" dirty="0"/>
            </a:br>
            <a:r>
              <a:rPr lang="fi-FI" dirty="0"/>
              <a:t>Vaikuttavuusanalyysi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C0D803-32A5-40E1-8A0D-941B76BF56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E6708-C8E4-4A95-BE94-36221885B8D2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6877977"/>
      </p:ext>
    </p:extLst>
  </p:cSld>
  <p:clrMapOvr>
    <a:masterClrMapping/>
  </p:clrMapOvr>
</p:sld>
</file>

<file path=ppt/theme/theme1.xml><?xml version="1.0" encoding="utf-8"?>
<a:theme xmlns:a="http://schemas.openxmlformats.org/drawingml/2006/main" name="GSE_theme">
  <a:themeElements>
    <a:clrScheme name="Helsinki GS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00B14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SE_theme" id="{DF7326BF-0C79-4AF6-B323-C386D03EFECA}" vid="{7009525C-BACB-4F4D-91E9-AB5F6A559E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F5B2C0BC437346B0B3590219A4E045" ma:contentTypeVersion="8" ma:contentTypeDescription="Create a new document." ma:contentTypeScope="" ma:versionID="6ad489d939ce83ace3952b2c0183096d">
  <xsd:schema xmlns:xsd="http://www.w3.org/2001/XMLSchema" xmlns:xs="http://www.w3.org/2001/XMLSchema" xmlns:p="http://schemas.microsoft.com/office/2006/metadata/properties" xmlns:ns2="586a7be6-e61f-44ee-bb3e-da1feaeb58b9" targetNamespace="http://schemas.microsoft.com/office/2006/metadata/properties" ma:root="true" ma:fieldsID="93fa656a5d2db5351f30138bafb0b402" ns2:_="">
    <xsd:import namespace="586a7be6-e61f-44ee-bb3e-da1feaeb58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6a7be6-e61f-44ee-bb3e-da1feaeb58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B6F740-37A6-4890-88D3-0CA0FC77B106}">
  <ds:schemaRefs>
    <ds:schemaRef ds:uri="586a7be6-e61f-44ee-bb3e-da1feaeb58b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5585278-E89E-4B1A-A03F-F6106D0485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E50BAB-F747-47C8-9E15-5A80D28499A4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586a7be6-e61f-44ee-bb3e-da1feaeb58b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</Words>
  <Application>Microsoft Office PowerPoint</Application>
  <PresentationFormat>Widescreen</PresentationFormat>
  <Paragraphs>102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GSE_theme</vt:lpstr>
      <vt:lpstr>Yritystukien kohdentuminen ja vaikuttavuus koronakriisin aikana</vt:lpstr>
      <vt:lpstr>Tutkimuksen tavoitteet</vt:lpstr>
      <vt:lpstr>Tutkimuksen tavoitteet</vt:lpstr>
      <vt:lpstr>Tutkimuksen tavoitteet</vt:lpstr>
      <vt:lpstr> Yritystuet kontekstiin</vt:lpstr>
      <vt:lpstr>Yritystuet kontekstiin</vt:lpstr>
      <vt:lpstr> Kohdentumisesta</vt:lpstr>
      <vt:lpstr>Yritystukien kohdentumisesta</vt:lpstr>
      <vt:lpstr> Vaikuttavuusanalyysi</vt:lpstr>
      <vt:lpstr>Vaikuttavuusanalyysistä</vt:lpstr>
      <vt:lpstr>Vaikuttavuusanalyysistä</vt:lpstr>
      <vt:lpstr> Vaikuttavuusanalyysin keskeiset tulokset</vt:lpstr>
      <vt:lpstr>PowerPoint Presentation</vt:lpstr>
      <vt:lpstr>PowerPoint Presentation</vt:lpstr>
      <vt:lpstr>PowerPoint Presentation</vt:lpstr>
      <vt:lpstr>Yhteenveto tuloksista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Kelaetuuksiin kohdistuva paine koronakriisissä</dc:title>
  <dc:creator>Kari Hamalainen</dc:creator>
  <cp:lastModifiedBy>Otto Toivanen</cp:lastModifiedBy>
  <cp:revision>231</cp:revision>
  <dcterms:created xsi:type="dcterms:W3CDTF">2020-05-05T07:57:45Z</dcterms:created>
  <dcterms:modified xsi:type="dcterms:W3CDTF">2021-04-20T06:30:59Z</dcterms:modified>
</cp:coreProperties>
</file>