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72" r:id="rId6"/>
  </p:sldMasterIdLst>
  <p:notesMasterIdLst>
    <p:notesMasterId r:id="rId12"/>
  </p:notesMasterIdLst>
  <p:handoutMasterIdLst>
    <p:handoutMasterId r:id="rId13"/>
  </p:handoutMasterIdLst>
  <p:sldIdLst>
    <p:sldId id="277" r:id="rId7"/>
    <p:sldId id="1158" r:id="rId8"/>
    <p:sldId id="1154" r:id="rId9"/>
    <p:sldId id="1160" r:id="rId10"/>
    <p:sldId id="1161" r:id="rId11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8" userDrawn="1">
          <p15:clr>
            <a:srgbClr val="A4A3A4"/>
          </p15:clr>
        </p15:guide>
        <p15:guide id="2" pos="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  <a:srgbClr val="FFC78F"/>
    <a:srgbClr val="FFECD9"/>
    <a:srgbClr val="FFDEBD"/>
    <a:srgbClr val="FF9900"/>
    <a:srgbClr val="FFFFCC"/>
    <a:srgbClr val="FFCC99"/>
    <a:srgbClr val="FFFFFF"/>
    <a:srgbClr val="F3F3F3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5332" autoAdjust="0"/>
  </p:normalViewPr>
  <p:slideViewPr>
    <p:cSldViewPr showGuides="1">
      <p:cViewPr varScale="1">
        <p:scale>
          <a:sx n="149" d="100"/>
          <a:sy n="149" d="100"/>
        </p:scale>
        <p:origin x="384" y="80"/>
      </p:cViewPr>
      <p:guideLst>
        <p:guide orient="horz" pos="3208"/>
        <p:guide pos="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4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5E296-570D-430E-B87D-9226634BBCD0}" type="datetimeFigureOut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12500-3356-42F8-AADB-AD23D92CDC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076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18.12.2019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18.12.2019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18.12.2019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437624"/>
            <a:ext cx="7200800" cy="1335799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868385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53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242138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255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630776"/>
            <a:ext cx="7200800" cy="48605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642757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3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156012"/>
            <a:ext cx="7200800" cy="33384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303610"/>
            <a:ext cx="1260000" cy="945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788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99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1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1" y="108858"/>
            <a:ext cx="7308609" cy="88987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377043"/>
            <a:ext cx="7311054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043868"/>
            <a:ext cx="7308368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37024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60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900"/>
              </a:spcAft>
              <a:defRPr sz="1200"/>
            </a:lvl1pPr>
            <a:lvl2pPr>
              <a:spcBef>
                <a:spcPts val="0"/>
              </a:spcBef>
              <a:spcAft>
                <a:spcPts val="900"/>
              </a:spcAft>
              <a:defRPr sz="1200"/>
            </a:lvl2pPr>
            <a:lvl3pPr>
              <a:spcBef>
                <a:spcPts val="0"/>
              </a:spcBef>
              <a:spcAft>
                <a:spcPts val="900"/>
              </a:spcAft>
              <a:defRPr sz="1200"/>
            </a:lvl3pPr>
            <a:lvl4pPr>
              <a:spcBef>
                <a:spcPts val="0"/>
              </a:spcBef>
              <a:spcAft>
                <a:spcPts val="900"/>
              </a:spcAft>
              <a:defRPr sz="1200"/>
            </a:lvl4pPr>
            <a:lvl5pPr>
              <a:spcBef>
                <a:spcPts val="0"/>
              </a:spcBef>
              <a:spcAft>
                <a:spcPts val="900"/>
              </a:spcAft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600000" cy="3584478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18.12.2019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9144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36045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074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600400" cy="3584392"/>
          </a:xfrm>
        </p:spPr>
        <p:txBody>
          <a:bodyPr>
            <a:normAutofit/>
          </a:bodyPr>
          <a:lstStyle>
            <a:lvl1pPr>
              <a:spcAft>
                <a:spcPts val="900"/>
              </a:spcAft>
              <a:defRPr sz="1200"/>
            </a:lvl1pPr>
            <a:lvl2pPr>
              <a:spcAft>
                <a:spcPts val="900"/>
              </a:spcAft>
              <a:defRPr sz="1200"/>
            </a:lvl2pPr>
            <a:lvl3pPr>
              <a:spcAft>
                <a:spcPts val="900"/>
              </a:spcAft>
              <a:defRPr sz="1200"/>
            </a:lvl3pPr>
            <a:lvl4pPr>
              <a:spcAft>
                <a:spcPts val="900"/>
              </a:spcAft>
              <a:defRPr sz="1200"/>
            </a:lvl4pPr>
            <a:lvl5pPr>
              <a:spcAft>
                <a:spcPts val="900"/>
              </a:spcAft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1070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2364300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3605271"/>
            <a:ext cx="3455988" cy="1107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Verdana" panose="020B0604030504040204" pitchFamily="34" charset="0"/>
              <a:buNone/>
              <a:tabLst/>
              <a:defRPr sz="12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6325246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107000"/>
            <a:ext cx="7722000" cy="36031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429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113235"/>
            <a:ext cx="3752506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113235"/>
            <a:ext cx="3752506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3057804"/>
            <a:ext cx="3752506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3057804"/>
            <a:ext cx="3752506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45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113235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3059101"/>
            <a:ext cx="3752506" cy="378395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526656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8528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8353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18.12.2019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354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62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15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168728"/>
            <a:ext cx="8715829" cy="48169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2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4832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6" y="367071"/>
            <a:ext cx="3416779" cy="64173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117931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603647" indent="0">
              <a:buNone/>
              <a:defRPr sz="900"/>
            </a:lvl3pPr>
            <a:lvl4pPr marL="941785" indent="0">
              <a:buNone/>
              <a:defRPr sz="900"/>
            </a:lvl4pPr>
            <a:lvl5pPr marL="1077516" indent="0">
              <a:buNone/>
              <a:defRPr sz="9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117931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900"/>
            </a:lvl1pPr>
            <a:lvl2pPr marL="266700" indent="0">
              <a:buNone/>
              <a:defRPr sz="900"/>
            </a:lvl2pPr>
            <a:lvl3pPr marL="603647" indent="0">
              <a:buNone/>
              <a:defRPr sz="900"/>
            </a:lvl3pPr>
            <a:lvl4pPr marL="941785" indent="0">
              <a:buNone/>
              <a:defRPr sz="900"/>
            </a:lvl4pPr>
            <a:lvl5pPr marL="1077516" indent="0">
              <a:buNone/>
              <a:defRPr sz="9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64197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18.12.2019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9,6 x 9,6 cm | </a:t>
            </a:r>
            <a:r>
              <a:rPr lang="fr-FR" dirty="0" smtClean="0"/>
              <a:t>565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2,8 x 9,6 cm </a:t>
            </a:r>
            <a:r>
              <a:rPr lang="fr-FR" dirty="0" smtClean="0"/>
              <a:t>| 165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                    koko </a:t>
            </a:r>
            <a:r>
              <a:rPr lang="fr-FR" dirty="0" smtClean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4862207"/>
            <a:ext cx="2114550" cy="12880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2338578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08858"/>
            <a:ext cx="7308368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039586"/>
            <a:ext cx="7308368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18.12.2019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5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5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272654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indent="-272654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516" indent="-135731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485" indent="-130969" algn="l" defTabSz="685800" rtl="0" eaLnBrk="1" latinLnBrk="0" hangingPunct="1">
        <a:spcBef>
          <a:spcPts val="0"/>
        </a:spcBef>
        <a:spcAft>
          <a:spcPts val="600"/>
        </a:spcAft>
        <a:buFont typeface="Verdana" panose="020B0604030504040204" pitchFamily="34" charset="0"/>
        <a:buChar char="‒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131591"/>
            <a:ext cx="7200800" cy="1080120"/>
          </a:xfrm>
        </p:spPr>
        <p:txBody>
          <a:bodyPr/>
          <a:lstStyle/>
          <a:p>
            <a:r>
              <a:rPr lang="fi-FI" sz="2800" b="1" dirty="0" smtClean="0"/>
              <a:t>Yritystukityöryhmän loppuraportti</a:t>
            </a:r>
            <a:endParaRPr lang="fi-FI" sz="16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1115616" y="2427734"/>
            <a:ext cx="7200800" cy="1080120"/>
          </a:xfrm>
        </p:spPr>
        <p:txBody>
          <a:bodyPr/>
          <a:lstStyle/>
          <a:p>
            <a:r>
              <a:rPr lang="fi-FI" sz="1200" dirty="0" smtClean="0"/>
              <a:t>Valtteri Aaltonen 17.12.2019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Toimeksianto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Työryhmä laatii ehdotuksen yritystukia koskevista 100 miljoonan euron </a:t>
            </a:r>
            <a:r>
              <a:rPr lang="fi-FI" dirty="0" smtClean="0"/>
              <a:t>vähennyksistä </a:t>
            </a:r>
            <a:r>
              <a:rPr lang="fi-FI" dirty="0"/>
              <a:t>vuoden 2023 tasolla syksyn budjettiriiheen mennessä. Mikäli vähennyksistä ei </a:t>
            </a:r>
            <a:r>
              <a:rPr lang="fi-FI" dirty="0" smtClean="0"/>
              <a:t>päästä </a:t>
            </a:r>
            <a:r>
              <a:rPr lang="fi-FI" dirty="0"/>
              <a:t>yksimielisyyteen, alennetaan kaikkia yritystukia niiden kustannusten </a:t>
            </a:r>
            <a:r>
              <a:rPr lang="fi-FI" dirty="0" smtClean="0"/>
              <a:t>suhteessa.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/>
              <a:t>M</a:t>
            </a:r>
            <a:r>
              <a:rPr lang="fi-FI" dirty="0" smtClean="0"/>
              <a:t>ahdollistettiin </a:t>
            </a:r>
            <a:r>
              <a:rPr lang="fi-FI" dirty="0"/>
              <a:t>näkökulmien </a:t>
            </a:r>
            <a:r>
              <a:rPr lang="fi-FI" dirty="0" smtClean="0"/>
              <a:t>esittäminen yritystukijärjestelmän kokonaiskehittämisestä </a:t>
            </a:r>
            <a:r>
              <a:rPr lang="fi-FI" dirty="0"/>
              <a:t>sekä mahdollisista uudelleen kohdentamisen tarpeista.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Työryhmän toimeksianto </a:t>
            </a:r>
            <a:r>
              <a:rPr lang="fi-FI" dirty="0"/>
              <a:t>kattoi lähtökohtaisesti kaikki suorat tuet sekä kaikki verotuet </a:t>
            </a:r>
            <a:r>
              <a:rPr lang="fi-FI" dirty="0" smtClean="0"/>
              <a:t>elinkeinoelämälle.</a:t>
            </a:r>
          </a:p>
          <a:p>
            <a:endParaRPr lang="fi-FI" dirty="0" smtClean="0"/>
          </a:p>
          <a:p>
            <a:r>
              <a:rPr lang="fi-FI" dirty="0" smtClean="0"/>
              <a:t>Päästökauppakompensaatiosta oma osionsa.</a:t>
            </a: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86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23478"/>
            <a:ext cx="7308368" cy="864096"/>
          </a:xfrm>
        </p:spPr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Raportin rakenne OSA 1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6000" y="1275606"/>
            <a:ext cx="810045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1.1. Mitä yritystukien kaavamainen ”juustohöylä” tarkoittaisi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1.2. Työryhmän tarkemmassa käsittelyssä olleet potentiaaliset leikkauskohteet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1.3. Työryhmän ehdotus yritystukien vähentämiseksi, sekä ehdotukset jatkotarkasteluun.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sz="1300" b="1" dirty="0"/>
          </a:p>
          <a:p>
            <a:pPr marL="0" indent="0">
              <a:buNone/>
            </a:pPr>
            <a:r>
              <a:rPr lang="fi-FI" dirty="0" smtClean="0"/>
              <a:t>”Työryhmän </a:t>
            </a:r>
            <a:r>
              <a:rPr lang="fi-FI" dirty="0"/>
              <a:t>käsityksen mukaan parafiinisen dieselöljyn verotuki voidaan poistaa </a:t>
            </a:r>
            <a:r>
              <a:rPr lang="fi-FI" dirty="0" smtClean="0"/>
              <a:t>esimerkiksi </a:t>
            </a:r>
            <a:r>
              <a:rPr lang="fi-FI" dirty="0"/>
              <a:t>siten, että tukea alennetaan asteittain vuoteen 2023 mennessä. Tukea </a:t>
            </a:r>
            <a:r>
              <a:rPr lang="fi-FI" dirty="0" smtClean="0"/>
              <a:t>alennettaisiin </a:t>
            </a:r>
            <a:r>
              <a:rPr lang="fi-FI" dirty="0"/>
              <a:t>vuoden 2021 alusta 3 senttiä litralta ja vuoden 2023 alusta 2 </a:t>
            </a:r>
            <a:r>
              <a:rPr lang="fi-FI" dirty="0" smtClean="0"/>
              <a:t>senttiä”. </a:t>
            </a:r>
            <a:endParaRPr lang="fi-FI" dirty="0"/>
          </a:p>
          <a:p>
            <a:pPr marL="0" indent="0">
              <a:buNone/>
            </a:pPr>
            <a:endParaRPr lang="fi-FI" sz="1300" b="1" dirty="0" smtClean="0"/>
          </a:p>
          <a:p>
            <a:pPr marL="0" indent="0">
              <a:buNone/>
            </a:pPr>
            <a:endParaRPr lang="fi-FI" sz="13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603647" lvl="2" indent="0">
              <a:buNone/>
            </a:pPr>
            <a:endParaRPr lang="fi-FI" altLang="fi-FI" dirty="0">
              <a:solidFill>
                <a:prstClr val="black"/>
              </a:solidFill>
            </a:endParaRPr>
          </a:p>
          <a:p>
            <a:pPr marL="266700" lvl="1" indent="0">
              <a:buNone/>
            </a:pPr>
            <a:endParaRPr lang="fi-FI" sz="1200" dirty="0" smtClean="0"/>
          </a:p>
          <a:p>
            <a:pPr lvl="1"/>
            <a:endParaRPr lang="fi-FI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2D72BAF-8CDA-4878-B74D-CAA2BE485765}" type="slidenum">
              <a:rPr lang="fi-FI">
                <a:solidFill>
                  <a:srgbClr val="304E88"/>
                </a:solidFill>
                <a:latin typeface="Arial"/>
              </a:rPr>
              <a:pPr defTabSz="685800"/>
              <a:t>3</a:t>
            </a:fld>
            <a:endParaRPr lang="fi-FI">
              <a:solidFill>
                <a:srgbClr val="304E8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9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18E78-33AB-4B7A-8F0D-5ACF2B4DE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Raportin rakenne </a:t>
            </a:r>
            <a:r>
              <a:rPr lang="fi-FI" sz="3200" dirty="0" smtClean="0"/>
              <a:t>OSA</a:t>
            </a:r>
            <a:r>
              <a:rPr lang="fi-FI" sz="3200" dirty="0" smtClean="0"/>
              <a:t> </a:t>
            </a:r>
            <a:r>
              <a:rPr lang="fi-FI" sz="3200" dirty="0" smtClean="0"/>
              <a:t>2</a:t>
            </a:r>
            <a:endParaRPr lang="fi-FI" sz="3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7B5F92-34E2-47E4-B41B-2B9594FCD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47614"/>
            <a:ext cx="7308368" cy="3276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- Päästökauppakompensaation jatkon vaihtoehdot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- Eri vaihtoehtoja listattu, tuen ennenaikaisesta lakkauttamisesta sen nostamiseen EU-maksimiin.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- Vaihtoehtoisia lisävaatimuksia tuen saamiselle, </a:t>
            </a:r>
            <a:r>
              <a:rPr lang="fi-FI" dirty="0" err="1" smtClean="0"/>
              <a:t>esim</a:t>
            </a:r>
            <a:r>
              <a:rPr lang="fi-FI" dirty="0" smtClean="0"/>
              <a:t> </a:t>
            </a:r>
            <a:r>
              <a:rPr lang="fi-FI" dirty="0" err="1" smtClean="0"/>
              <a:t>enegiatehokkuusopimukset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- Yhteisiä suuntaviivoja, mutta </a:t>
            </a:r>
            <a:r>
              <a:rPr lang="fi-FI" dirty="0" smtClean="0"/>
              <a:t>työryhmältä ei odotettu, eikä se tehnyt </a:t>
            </a:r>
            <a:r>
              <a:rPr lang="fi-FI" dirty="0" smtClean="0"/>
              <a:t>ei </a:t>
            </a:r>
            <a:r>
              <a:rPr lang="fi-FI" dirty="0" smtClean="0"/>
              <a:t>tehnyt, </a:t>
            </a:r>
            <a:r>
              <a:rPr lang="fi-FI" dirty="0" smtClean="0"/>
              <a:t>esitystä. </a:t>
            </a:r>
            <a:endParaRPr lang="fi-FI" dirty="0"/>
          </a:p>
          <a:p>
            <a:pPr marL="0" indent="0">
              <a:buNone/>
            </a:pPr>
            <a:endParaRPr lang="fi-FI" sz="2200" b="1" dirty="0" smtClean="0"/>
          </a:p>
          <a:p>
            <a:pPr marL="0" indent="0">
              <a:buNone/>
            </a:pPr>
            <a:endParaRPr lang="fi-FI" sz="2200" b="1" dirty="0"/>
          </a:p>
          <a:p>
            <a:pPr marL="0" indent="0">
              <a:buNone/>
            </a:pPr>
            <a:endParaRPr lang="fi-FI" sz="1600" dirty="0"/>
          </a:p>
          <a:p>
            <a:pPr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1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23478"/>
            <a:ext cx="7308368" cy="864096"/>
          </a:xfrm>
        </p:spPr>
        <p:txBody>
          <a:bodyPr>
            <a:noAutofit/>
          </a:bodyPr>
          <a:lstStyle/>
          <a:p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/>
              <a:t>Raportin rakenne </a:t>
            </a:r>
            <a:r>
              <a:rPr lang="fi-FI" sz="3200" dirty="0" smtClean="0"/>
              <a:t>OSA</a:t>
            </a:r>
            <a:r>
              <a:rPr lang="fi-FI" sz="3200" dirty="0" smtClean="0"/>
              <a:t> </a:t>
            </a:r>
            <a:r>
              <a:rPr lang="fi-FI" sz="3200" dirty="0" smtClean="0"/>
              <a:t>3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915567"/>
            <a:ext cx="8100456" cy="4125540"/>
          </a:xfrm>
        </p:spPr>
        <p:txBody>
          <a:bodyPr/>
          <a:lstStyle/>
          <a:p>
            <a:pPr marL="266700" lvl="1" indent="0">
              <a:buNone/>
            </a:pPr>
            <a:r>
              <a:rPr lang="fi-FI" sz="1700" dirty="0" smtClean="0"/>
              <a:t>- </a:t>
            </a:r>
            <a:r>
              <a:rPr lang="fi-FI" sz="1700" dirty="0" smtClean="0"/>
              <a:t>Yritystukijärjestelmän kokonaiskehittäminen ja muut huomiot</a:t>
            </a:r>
            <a:br>
              <a:rPr lang="fi-FI" sz="1700" dirty="0" smtClean="0"/>
            </a:br>
            <a:r>
              <a:rPr lang="fi-FI" sz="1700" dirty="0" smtClean="0"/>
              <a:t/>
            </a:r>
            <a:br>
              <a:rPr lang="fi-FI" sz="1700" dirty="0" smtClean="0"/>
            </a:br>
            <a:r>
              <a:rPr lang="fi-FI" sz="1700" dirty="0" smtClean="0"/>
              <a:t>- Hyvän yritystukijärjestelmän piirteet ja havaintoja tutkimuksesta ja sidosryhmätyöstä.</a:t>
            </a:r>
          </a:p>
          <a:p>
            <a:pPr marL="266700" lvl="1" indent="0">
              <a:buNone/>
            </a:pPr>
            <a:endParaRPr lang="fi-FI" sz="1700" dirty="0"/>
          </a:p>
          <a:p>
            <a:pPr marL="266700" lvl="1" indent="0">
              <a:buNone/>
            </a:pPr>
            <a:r>
              <a:rPr lang="fi-FI" sz="1700" dirty="0" smtClean="0"/>
              <a:t>- Työryhmän yleisempiä ehdotuksia jatkotyöhön.</a:t>
            </a:r>
          </a:p>
          <a:p>
            <a:pPr marL="266700" lvl="1" indent="0">
              <a:buNone/>
            </a:pPr>
            <a:r>
              <a:rPr lang="fi-FI" sz="1700" dirty="0" smtClean="0"/>
              <a:t>	- Energiaveroleikkurin poisto ja teollisuuden sähköveron alentaminen     	kerralla 2021 alkaen</a:t>
            </a:r>
            <a:br>
              <a:rPr lang="fi-FI" sz="1700" dirty="0" smtClean="0"/>
            </a:br>
            <a:endParaRPr lang="fi-FI" sz="1700" dirty="0" smtClean="0"/>
          </a:p>
          <a:p>
            <a:pPr marL="266700" lvl="1" indent="0">
              <a:buNone/>
            </a:pPr>
            <a:r>
              <a:rPr lang="fi-FI" sz="1700" dirty="0" smtClean="0"/>
              <a:t>- Sähköveroluokan II jatkoalentaminen vaihtoehtona kompensaatiolle</a:t>
            </a:r>
            <a:br>
              <a:rPr lang="fi-FI" sz="1700" dirty="0" smtClean="0"/>
            </a:br>
            <a:endParaRPr lang="fi-FI" sz="1700" dirty="0" smtClean="0"/>
          </a:p>
          <a:p>
            <a:pPr marL="266700" lvl="1" indent="0">
              <a:buNone/>
            </a:pPr>
            <a:r>
              <a:rPr lang="fi-FI" sz="1700" dirty="0" smtClean="0"/>
              <a:t>- Polttoaineet (dieselin ja bensiinin verotus, työkoneiden polttoöljyn verotus) tarkastelu energiaverouudistuksen yhteydessä.</a:t>
            </a:r>
          </a:p>
          <a:p>
            <a:pPr marL="266700" lvl="1" indent="0">
              <a:buNone/>
            </a:pPr>
            <a:r>
              <a:rPr lang="fi-FI" sz="1700" dirty="0" smtClean="0"/>
              <a:t> </a:t>
            </a:r>
          </a:p>
          <a:p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endParaRPr lang="fi-FI" sz="1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i-FI" sz="140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2D72BAF-8CDA-4878-B74D-CAA2BE485765}" type="slidenum">
              <a:rPr lang="fi-FI">
                <a:solidFill>
                  <a:srgbClr val="304E88"/>
                </a:solidFill>
                <a:latin typeface="Arial"/>
              </a:rPr>
              <a:pPr defTabSz="685800"/>
              <a:t>5</a:t>
            </a:fld>
            <a:endParaRPr lang="fi-FI">
              <a:solidFill>
                <a:srgbClr val="304E88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0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laajakuva_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VM_malliesitys_fin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fin_v2017-04-25.pptx" id="{97E13264-A220-4661-901F-18230D0B0C1A}" vid="{2866B611-ABE3-494E-AA2C-09F810AE37BC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FBC9415A9B75E4419067CAAF5BFBDA89" ma:contentTypeVersion="3" ma:contentTypeDescription="Kampus asiakirja" ma:contentTypeScope="" ma:versionID="61e0b2cb9ad519f17e3684202dc014b2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44ddd286ff47dd543cb86362e16ece64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62e814a7-fe4d-4aad-977c-7f973fd48565}" ma:internalName="TaxCatchAll" ma:showField="CatchAllData" ma:web="2b7b6e22-6897-4f35-942d-2ceda7d8cf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62e814a7-fe4d-4aad-977c-7f973fd48565}" ma:internalName="TaxCatchAllLabel" ma:readOnly="true" ma:showField="CatchAllDataLabel" ma:web="2b7b6e22-6897-4f35-942d-2ceda7d8cf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/>
    </KampusOrganizationTaxHTField0>
    <KampusKeywords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tulosohjaus</TermName>
          <TermId xmlns="http://schemas.microsoft.com/office/infopath/2007/PartnerControls">098858d3-6b47-50f4-8485-3135158b1a79</TermId>
        </TermInfo>
        <TermInfo xmlns="http://schemas.microsoft.com/office/infopath/2007/PartnerControls">
          <TermName xmlns="http://schemas.microsoft.com/office/infopath/2007/PartnerControls">Väestörekisterikeskus</TermName>
          <TermId xmlns="http://schemas.microsoft.com/office/infopath/2007/PartnerControls">e6da22ca-0307-542d-91e1-490f42238e9a</TermId>
        </TermInfo>
        <TermInfo xmlns="http://schemas.microsoft.com/office/infopath/2007/PartnerControls">
          <TermName xmlns="http://schemas.microsoft.com/office/infopath/2007/PartnerControls">mittausmenetelmät</TermName>
          <TermId xmlns="http://schemas.microsoft.com/office/infopath/2007/PartnerControls">149b2eaf-86ee-5f49-addf-445f25ce1752</TermId>
        </TermInfo>
        <TermInfo xmlns="http://schemas.microsoft.com/office/infopath/2007/PartnerControls">
          <TermName xmlns="http://schemas.microsoft.com/office/infopath/2007/PartnerControls">mittarit (mittaus)</TermName>
          <TermId xmlns="http://schemas.microsoft.com/office/infopath/2007/PartnerControls">ab1ec8ae-4571-5d3c-845e-6ba7f429827e</TermId>
        </TermInfo>
      </Terms>
    </KampusKeywordsTaxHTField0>
    <TaxCatchAll xmlns="c138b538-c2fd-4cca-8c26-6e4e32e5a042">
      <Value>27</Value>
      <Value>30</Value>
      <Value>29</Value>
      <Value>28</Value>
    </TaxCatchAll>
  </documentManagement>
</p:properties>
</file>

<file path=customXml/itemProps1.xml><?xml version="1.0" encoding="utf-8"?>
<ds:datastoreItem xmlns:ds="http://schemas.openxmlformats.org/officeDocument/2006/customXml" ds:itemID="{F9B5C181-A8A1-4520-B066-5E1742CA667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0041E0C0-BC62-4FCF-BCA4-E7F0AA0DB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E6AE60-BAF6-4062-B235-AB5903E1F01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136DBE-6C7E-4CD5-A1C3-A89EBB2C89D0}">
  <ds:schemaRefs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c138b538-c2fd-4cca-8c26-6e4e32e5a042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32805</TotalTime>
  <Words>136</Words>
  <Application>Microsoft Office PowerPoint</Application>
  <PresentationFormat>Näytössä katseltava esitys (16:9)</PresentationFormat>
  <Paragraphs>44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Verdana</vt:lpstr>
      <vt:lpstr>VM_malliesitys_laajakuva_fin</vt:lpstr>
      <vt:lpstr>VM_malliesitys_fin</vt:lpstr>
      <vt:lpstr>Yritystukityöryhmän loppuraportti</vt:lpstr>
      <vt:lpstr>Toimeksianto</vt:lpstr>
      <vt:lpstr> Raportin rakenne OSA 1 </vt:lpstr>
      <vt:lpstr>Raportin rakenne OSA 2</vt:lpstr>
      <vt:lpstr> Raportin rakenne OSA 3 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Tommi.Oikarinen@vm.fi</dc:creator>
  <cp:lastModifiedBy>EXT Aaltonen Valtteri</cp:lastModifiedBy>
  <cp:revision>1790</cp:revision>
  <cp:lastPrinted>2019-07-01T09:45:46Z</cp:lastPrinted>
  <dcterms:created xsi:type="dcterms:W3CDTF">2017-11-03T10:10:22Z</dcterms:created>
  <dcterms:modified xsi:type="dcterms:W3CDTF">2019-12-18T13:27:59Z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0x010100B5FAB64B6C204DD994D3FAC0C34E2BFF00FBC9415A9B75E4419067CAAF5BFBDA89</vt:lpwstr>
  </property>
  <property fmtid="{D5CDD505-2E9C-101B-9397-08002B2CF9AE}" pid="3" name="KampusOrganization">
    <vt:lpwstr/>
  </property>
  <property fmtid="{D5CDD505-2E9C-101B-9397-08002B2CF9AE}" pid="4" name="KampusKeywords">
    <vt:lpwstr>27;#tulosohjaus|098858d3-6b47-50f4-8485-3135158b1a79;#28;#Väestörekisterikeskus|e6da22ca-0307-542d-91e1-490f42238e9a;#29;#mittausmenetelmät|149b2eaf-86ee-5f49-addf-445f25ce1752;#30;#mittarit (mittaus)|ab1ec8ae-4571-5d3c-845e-6ba7f429827e</vt:lpwstr>
  </property>
</Properties>
</file>