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7" r:id="rId3"/>
    <p:sldId id="303" r:id="rId4"/>
    <p:sldId id="279" r:id="rId5"/>
    <p:sldId id="274" r:id="rId6"/>
    <p:sldId id="284" r:id="rId7"/>
    <p:sldId id="285" r:id="rId8"/>
    <p:sldId id="286" r:id="rId9"/>
    <p:sldId id="288" r:id="rId10"/>
    <p:sldId id="304" r:id="rId11"/>
    <p:sldId id="289" r:id="rId12"/>
    <p:sldId id="305" r:id="rId13"/>
    <p:sldId id="290" r:id="rId14"/>
    <p:sldId id="300" r:id="rId15"/>
    <p:sldId id="299" r:id="rId16"/>
    <p:sldId id="298" r:id="rId17"/>
    <p:sldId id="297" r:id="rId18"/>
    <p:sldId id="319" r:id="rId19"/>
    <p:sldId id="308" r:id="rId20"/>
    <p:sldId id="301" r:id="rId21"/>
    <p:sldId id="309" r:id="rId22"/>
    <p:sldId id="311" r:id="rId23"/>
    <p:sldId id="310" r:id="rId24"/>
    <p:sldId id="312" r:id="rId25"/>
    <p:sldId id="313" r:id="rId26"/>
    <p:sldId id="314" r:id="rId27"/>
    <p:sldId id="315" r:id="rId28"/>
    <p:sldId id="316" r:id="rId29"/>
    <p:sldId id="317" r:id="rId30"/>
    <p:sldId id="320" r:id="rId31"/>
    <p:sldId id="318" r:id="rId32"/>
    <p:sldId id="321" r:id="rId33"/>
    <p:sldId id="267" r:id="rId3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BC0"/>
    <a:srgbClr val="FFFFFF"/>
    <a:srgbClr val="EBF6F9"/>
    <a:srgbClr val="DCDCDC"/>
    <a:srgbClr val="D7EDF4"/>
    <a:srgbClr val="80C4D9"/>
    <a:srgbClr val="B6DDE9"/>
    <a:srgbClr val="CCE7F0"/>
    <a:srgbClr val="000000"/>
    <a:srgbClr val="7AD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2" autoAdjust="0"/>
    <p:restoredTop sz="94660"/>
  </p:normalViewPr>
  <p:slideViewPr>
    <p:cSldViewPr showGuides="1">
      <p:cViewPr varScale="1">
        <p:scale>
          <a:sx n="154" d="100"/>
          <a:sy n="154" d="100"/>
        </p:scale>
        <p:origin x="2046"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76974550849419"/>
          <c:y val="0.32799974952271704"/>
          <c:w val="0.74918364021336448"/>
          <c:h val="0.57199315530424788"/>
        </c:manualLayout>
      </c:layout>
      <c:scatterChart>
        <c:scatterStyle val="lineMarker"/>
        <c:varyColors val="0"/>
        <c:ser>
          <c:idx val="0"/>
          <c:order val="0"/>
          <c:tx>
            <c:strRef>
              <c:f>'C:\Users\mma\Dropbox\projects\LUOTUTUKI\[Luotutuki_v2.xlsx]Sheet10'!$B$2</c:f>
              <c:strCache>
                <c:ptCount val="1"/>
                <c:pt idx="0">
                  <c:v>Kansantalouden kustannuskilpailukyky suhteessa  EU-15 maihin, vuosien 1975-2013 keskiarvo = 100  (vasen asteikko, käännetty)</c:v>
                </c:pt>
              </c:strCache>
            </c:strRef>
          </c:tx>
          <c:marker>
            <c:symbol val="none"/>
          </c:marker>
          <c:xVal>
            <c:numRef>
              <c:f>'C:\Users\mma\Dropbox\projects\LUOTUTUKI\[Luotutuki_v2.xlsx]Sheet10'!$A$3:$A$47</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xVal>
          <c:yVal>
            <c:numRef>
              <c:f>'C:\Users\mma\Dropbox\projects\LUOTUTUKI\[Luotutuki_v2.xlsx]Sheet10'!$B$3:$B$47</c:f>
              <c:numCache>
                <c:formatCode>General</c:formatCode>
                <c:ptCount val="45"/>
                <c:pt idx="0">
                  <c:v>100.75878154551765</c:v>
                </c:pt>
                <c:pt idx="1">
                  <c:v>103.81583698773865</c:v>
                </c:pt>
                <c:pt idx="2">
                  <c:v>102.83530176978138</c:v>
                </c:pt>
                <c:pt idx="3">
                  <c:v>101.97934492219922</c:v>
                </c:pt>
                <c:pt idx="4">
                  <c:v>98.080357638958986</c:v>
                </c:pt>
                <c:pt idx="5">
                  <c:v>103.38499770536477</c:v>
                </c:pt>
                <c:pt idx="6">
                  <c:v>105.59565584220272</c:v>
                </c:pt>
                <c:pt idx="7">
                  <c:v>103.26598207227215</c:v>
                </c:pt>
                <c:pt idx="8">
                  <c:v>98.378279997640306</c:v>
                </c:pt>
                <c:pt idx="9">
                  <c:v>97.390938550851644</c:v>
                </c:pt>
                <c:pt idx="10">
                  <c:v>97.853686712840044</c:v>
                </c:pt>
                <c:pt idx="11">
                  <c:v>99.894317131078054</c:v>
                </c:pt>
                <c:pt idx="12">
                  <c:v>100.04669223780441</c:v>
                </c:pt>
                <c:pt idx="13">
                  <c:v>100.96661501152876</c:v>
                </c:pt>
                <c:pt idx="14">
                  <c:v>101.8143126009067</c:v>
                </c:pt>
                <c:pt idx="15">
                  <c:v>104.13675151977198</c:v>
                </c:pt>
                <c:pt idx="16">
                  <c:v>104.06957024497677</c:v>
                </c:pt>
                <c:pt idx="17">
                  <c:v>104.11823240908696</c:v>
                </c:pt>
                <c:pt idx="18">
                  <c:v>102.16121761623216</c:v>
                </c:pt>
                <c:pt idx="19">
                  <c:v>102.28022828120341</c:v>
                </c:pt>
                <c:pt idx="20">
                  <c:v>104.54870278409727</c:v>
                </c:pt>
                <c:pt idx="21">
                  <c:v>109.60461804406768</c:v>
                </c:pt>
                <c:pt idx="22">
                  <c:v>106.36612174471438</c:v>
                </c:pt>
                <c:pt idx="23">
                  <c:v>100.23206024874041</c:v>
                </c:pt>
                <c:pt idx="24">
                  <c:v>99.636493941001504</c:v>
                </c:pt>
                <c:pt idx="25">
                  <c:v>98.223493208949407</c:v>
                </c:pt>
                <c:pt idx="26">
                  <c:v>99.166433970773994</c:v>
                </c:pt>
                <c:pt idx="27">
                  <c:v>96.987430170392145</c:v>
                </c:pt>
                <c:pt idx="28">
                  <c:v>95.326975983898834</c:v>
                </c:pt>
                <c:pt idx="29">
                  <c:v>95.066319600856403</c:v>
                </c:pt>
                <c:pt idx="30">
                  <c:v>92.827808909362616</c:v>
                </c:pt>
                <c:pt idx="31">
                  <c:v>93.001282166238013</c:v>
                </c:pt>
                <c:pt idx="32">
                  <c:v>92.930477474940318</c:v>
                </c:pt>
                <c:pt idx="33">
                  <c:v>94.452010616971847</c:v>
                </c:pt>
                <c:pt idx="34">
                  <c:v>94.965287398070643</c:v>
                </c:pt>
                <c:pt idx="35">
                  <c:v>97.414144061179172</c:v>
                </c:pt>
                <c:pt idx="36">
                  <c:v>97.963515899905232</c:v>
                </c:pt>
                <c:pt idx="37">
                  <c:v>96.282476546145489</c:v>
                </c:pt>
                <c:pt idx="38">
                  <c:v>98.486075664448208</c:v>
                </c:pt>
                <c:pt idx="39">
                  <c:v>102.13447655696007</c:v>
                </c:pt>
                <c:pt idx="40">
                  <c:v>101.99221147976097</c:v>
                </c:pt>
                <c:pt idx="41">
                  <c:v>101.70494418274293</c:v>
                </c:pt>
                <c:pt idx="42">
                  <c:v>102.34185763168615</c:v>
                </c:pt>
                <c:pt idx="43">
                  <c:v>102.98730378033601</c:v>
                </c:pt>
                <c:pt idx="44">
                  <c:v>102.63663049367581</c:v>
                </c:pt>
              </c:numCache>
            </c:numRef>
          </c:yVal>
          <c:smooth val="0"/>
          <c:extLst>
            <c:ext xmlns:c16="http://schemas.microsoft.com/office/drawing/2014/chart" uri="{C3380CC4-5D6E-409C-BE32-E72D297353CC}">
              <c16:uniqueId val="{00000000-202F-4BB8-B304-78DBDA40D382}"/>
            </c:ext>
          </c:extLst>
        </c:ser>
        <c:dLbls>
          <c:showLegendKey val="0"/>
          <c:showVal val="0"/>
          <c:showCatName val="0"/>
          <c:showSerName val="0"/>
          <c:showPercent val="0"/>
          <c:showBubbleSize val="0"/>
        </c:dLbls>
        <c:axId val="196368000"/>
        <c:axId val="196369152"/>
      </c:scatterChart>
      <c:scatterChart>
        <c:scatterStyle val="lineMarker"/>
        <c:varyColors val="0"/>
        <c:ser>
          <c:idx val="1"/>
          <c:order val="1"/>
          <c:tx>
            <c:strRef>
              <c:f>'C:\Users\mma\Dropbox\projects\LUOTUTUKI\[Luotutuki_v2.xlsx]Sheet10'!$F$2</c:f>
              <c:strCache>
                <c:ptCount val="1"/>
                <c:pt idx="0">
                  <c:v>Yrityssektorin työtuntien määrä, vuosien 1975-2013 keskiarvo = 100 (asteikko oikealla)</c:v>
                </c:pt>
              </c:strCache>
            </c:strRef>
          </c:tx>
          <c:marker>
            <c:symbol val="none"/>
          </c:marker>
          <c:xVal>
            <c:numRef>
              <c:f>'C:\Users\mma\Dropbox\projects\LUOTUTUKI\[Luotutuki_v2.xlsx]Sheet10'!$A$3:$A$47</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xVal>
          <c:yVal>
            <c:numRef>
              <c:f>'C:\Users\mma\Dropbox\projects\LUOTUTUKI\[Luotutuki_v2.xlsx]Sheet10'!$F$3:$F$47</c:f>
              <c:numCache>
                <c:formatCode>General</c:formatCode>
                <c:ptCount val="45"/>
                <c:pt idx="5">
                  <c:v>111.1088809653121</c:v>
                </c:pt>
                <c:pt idx="6">
                  <c:v>107.78520046625556</c:v>
                </c:pt>
                <c:pt idx="7">
                  <c:v>103.82943463299557</c:v>
                </c:pt>
                <c:pt idx="8">
                  <c:v>102.2094543393748</c:v>
                </c:pt>
                <c:pt idx="9">
                  <c:v>104.7629116497331</c:v>
                </c:pt>
                <c:pt idx="10">
                  <c:v>107.7307825235758</c:v>
                </c:pt>
                <c:pt idx="11">
                  <c:v>108.04473219288214</c:v>
                </c:pt>
                <c:pt idx="12">
                  <c:v>107.35822891599891</c:v>
                </c:pt>
                <c:pt idx="13">
                  <c:v>106.55870375816542</c:v>
                </c:pt>
                <c:pt idx="14">
                  <c:v>106.73032957738621</c:v>
                </c:pt>
                <c:pt idx="15">
                  <c:v>106.56707574934694</c:v>
                </c:pt>
                <c:pt idx="16">
                  <c:v>104.34849808624874</c:v>
                </c:pt>
                <c:pt idx="17">
                  <c:v>105.33639304566604</c:v>
                </c:pt>
                <c:pt idx="18">
                  <c:v>106.38289194335387</c:v>
                </c:pt>
                <c:pt idx="19">
                  <c:v>108.46751774754802</c:v>
                </c:pt>
                <c:pt idx="20">
                  <c:v>106.27824205358509</c:v>
                </c:pt>
                <c:pt idx="21">
                  <c:v>95.528605376535708</c:v>
                </c:pt>
                <c:pt idx="22">
                  <c:v>86.373833019562596</c:v>
                </c:pt>
                <c:pt idx="23">
                  <c:v>80.944596738358143</c:v>
                </c:pt>
                <c:pt idx="24">
                  <c:v>80.685065011731552</c:v>
                </c:pt>
                <c:pt idx="25">
                  <c:v>83.472938075171939</c:v>
                </c:pt>
                <c:pt idx="26">
                  <c:v>85.331520117465516</c:v>
                </c:pt>
                <c:pt idx="27">
                  <c:v>88.897988360785618</c:v>
                </c:pt>
                <c:pt idx="28">
                  <c:v>92.154692930390155</c:v>
                </c:pt>
                <c:pt idx="29">
                  <c:v>94.930008007058291</c:v>
                </c:pt>
                <c:pt idx="30">
                  <c:v>97.018819806843169</c:v>
                </c:pt>
                <c:pt idx="31">
                  <c:v>97.977412797125226</c:v>
                </c:pt>
                <c:pt idx="32">
                  <c:v>97.994156779488236</c:v>
                </c:pt>
                <c:pt idx="33">
                  <c:v>97.17370164370098</c:v>
                </c:pt>
                <c:pt idx="34">
                  <c:v>97.977412797125226</c:v>
                </c:pt>
                <c:pt idx="35">
                  <c:v>99.350419350891656</c:v>
                </c:pt>
                <c:pt idx="36">
                  <c:v>101.60248497871585</c:v>
                </c:pt>
                <c:pt idx="37">
                  <c:v>104.8759335306834</c:v>
                </c:pt>
                <c:pt idx="38">
                  <c:v>107.76845648389255</c:v>
                </c:pt>
                <c:pt idx="39">
                  <c:v>100.96202765333092</c:v>
                </c:pt>
                <c:pt idx="40">
                  <c:v>100.32575632353671</c:v>
                </c:pt>
                <c:pt idx="41">
                  <c:v>102.03364252456325</c:v>
                </c:pt>
                <c:pt idx="42">
                  <c:v>102.60712392049616</c:v>
                </c:pt>
                <c:pt idx="43">
                  <c:v>100.51412612512051</c:v>
                </c:pt>
              </c:numCache>
            </c:numRef>
          </c:yVal>
          <c:smooth val="0"/>
          <c:extLst>
            <c:ext xmlns:c16="http://schemas.microsoft.com/office/drawing/2014/chart" uri="{C3380CC4-5D6E-409C-BE32-E72D297353CC}">
              <c16:uniqueId val="{00000001-202F-4BB8-B304-78DBDA40D382}"/>
            </c:ext>
          </c:extLst>
        </c:ser>
        <c:dLbls>
          <c:showLegendKey val="0"/>
          <c:showVal val="0"/>
          <c:showCatName val="0"/>
          <c:showSerName val="0"/>
          <c:showPercent val="0"/>
          <c:showBubbleSize val="0"/>
        </c:dLbls>
        <c:axId val="171778624"/>
        <c:axId val="171778048"/>
      </c:scatterChart>
      <c:valAx>
        <c:axId val="196368000"/>
        <c:scaling>
          <c:orientation val="minMax"/>
          <c:max val="2013"/>
          <c:min val="1970"/>
        </c:scaling>
        <c:delete val="0"/>
        <c:axPos val="t"/>
        <c:majorGridlines>
          <c:spPr>
            <a:ln>
              <a:prstDash val="dash"/>
            </a:ln>
          </c:spPr>
        </c:majorGridlines>
        <c:numFmt formatCode="General" sourceLinked="1"/>
        <c:majorTickMark val="out"/>
        <c:minorTickMark val="none"/>
        <c:tickLblPos val="high"/>
        <c:crossAx val="196369152"/>
        <c:crossesAt val="110"/>
        <c:crossBetween val="midCat"/>
        <c:majorUnit val="5"/>
      </c:valAx>
      <c:valAx>
        <c:axId val="196369152"/>
        <c:scaling>
          <c:orientation val="maxMin"/>
          <c:max val="110"/>
          <c:min val="90"/>
        </c:scaling>
        <c:delete val="0"/>
        <c:axPos val="l"/>
        <c:majorGridlines>
          <c:spPr>
            <a:ln>
              <a:prstDash val="dash"/>
            </a:ln>
          </c:spPr>
        </c:majorGridlines>
        <c:title>
          <c:tx>
            <c:rich>
              <a:bodyPr rot="-5400000" vert="horz"/>
              <a:lstStyle/>
              <a:p>
                <a:pPr>
                  <a:defRPr/>
                </a:pPr>
                <a:r>
                  <a:rPr lang="fi-FI"/>
                  <a:t>KILPAILUKYKY PARANEE =&gt;</a:t>
                </a:r>
              </a:p>
            </c:rich>
          </c:tx>
          <c:overlay val="0"/>
        </c:title>
        <c:numFmt formatCode="General" sourceLinked="1"/>
        <c:majorTickMark val="out"/>
        <c:minorTickMark val="none"/>
        <c:tickLblPos val="nextTo"/>
        <c:crossAx val="196368000"/>
        <c:crosses val="autoZero"/>
        <c:crossBetween val="midCat"/>
        <c:majorUnit val="5"/>
      </c:valAx>
      <c:valAx>
        <c:axId val="171778048"/>
        <c:scaling>
          <c:orientation val="minMax"/>
          <c:max val="120"/>
          <c:min val="80"/>
        </c:scaling>
        <c:delete val="0"/>
        <c:axPos val="r"/>
        <c:title>
          <c:tx>
            <c:rich>
              <a:bodyPr rot="-5400000" vert="horz"/>
              <a:lstStyle/>
              <a:p>
                <a:pPr>
                  <a:defRPr/>
                </a:pPr>
                <a:r>
                  <a:rPr lang="fi-FI"/>
                  <a:t>TYÖTUNNIT LISÄÄNTYY =&gt;</a:t>
                </a:r>
              </a:p>
            </c:rich>
          </c:tx>
          <c:overlay val="0"/>
        </c:title>
        <c:numFmt formatCode="General" sourceLinked="1"/>
        <c:majorTickMark val="out"/>
        <c:minorTickMark val="none"/>
        <c:tickLblPos val="nextTo"/>
        <c:crossAx val="171778624"/>
        <c:crosses val="max"/>
        <c:crossBetween val="midCat"/>
      </c:valAx>
      <c:valAx>
        <c:axId val="171778624"/>
        <c:scaling>
          <c:orientation val="minMax"/>
        </c:scaling>
        <c:delete val="1"/>
        <c:axPos val="b"/>
        <c:numFmt formatCode="General" sourceLinked="1"/>
        <c:majorTickMark val="out"/>
        <c:minorTickMark val="none"/>
        <c:tickLblPos val="nextTo"/>
        <c:crossAx val="171778048"/>
        <c:crosses val="autoZero"/>
        <c:crossBetween val="midCat"/>
      </c:valAx>
    </c:plotArea>
    <c:legend>
      <c:legendPos val="t"/>
      <c:overlay val="0"/>
    </c:legend>
    <c:plotVisOnly val="1"/>
    <c:dispBlanksAs val="gap"/>
    <c:showDLblsOverMax val="0"/>
  </c:chart>
  <c:txPr>
    <a:bodyPr/>
    <a:lstStyle/>
    <a:p>
      <a:pPr>
        <a:defRPr sz="16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75732883170307E-2"/>
          <c:y val="5.7544909975989066E-2"/>
          <c:w val="0.87065559578925833"/>
          <c:h val="0.79883414314509271"/>
        </c:manualLayout>
      </c:layout>
      <c:scatterChart>
        <c:scatterStyle val="lineMarker"/>
        <c:varyColors val="0"/>
        <c:ser>
          <c:idx val="0"/>
          <c:order val="0"/>
          <c:tx>
            <c:strRef>
              <c:f>Sheet2!$C$2</c:f>
              <c:strCache>
                <c:ptCount val="1"/>
                <c:pt idx="0">
                  <c:v>Syntymisaste</c:v>
                </c:pt>
              </c:strCache>
            </c:strRef>
          </c:tx>
          <c:spPr>
            <a:ln w="38100" cap="rnd">
              <a:solidFill>
                <a:srgbClr val="0ABBEF"/>
              </a:solidFill>
              <a:round/>
            </a:ln>
            <a:effectLst>
              <a:outerShdw blurRad="39000" dist="25400" dir="5400000">
                <a:srgbClr val="000000">
                  <a:alpha val="35000"/>
                </a:srgbClr>
              </a:outerShdw>
            </a:effectLst>
          </c:spPr>
          <c:marker>
            <c:symbol val="none"/>
          </c:marker>
          <c:xVal>
            <c:numRef>
              <c:f>Sheet2!$B$3:$B$29</c:f>
              <c:numCache>
                <c:formatCode>General</c:formatCode>
                <c:ptCount val="27"/>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numCache>
            </c:numRef>
          </c:xVal>
          <c:yVal>
            <c:numRef>
              <c:f>Sheet2!$C$3:$C$29</c:f>
              <c:numCache>
                <c:formatCode>0%</c:formatCode>
                <c:ptCount val="27"/>
                <c:pt idx="0">
                  <c:v>0.129191748156331</c:v>
                </c:pt>
                <c:pt idx="1">
                  <c:v>0.116519224334525</c:v>
                </c:pt>
                <c:pt idx="2">
                  <c:v>7.4654570826091698E-2</c:v>
                </c:pt>
                <c:pt idx="3">
                  <c:v>7.6341178713426397E-2</c:v>
                </c:pt>
                <c:pt idx="4">
                  <c:v>9.8155904100217697E-2</c:v>
                </c:pt>
                <c:pt idx="5">
                  <c:v>0.125471198214367</c:v>
                </c:pt>
                <c:pt idx="6">
                  <c:v>0.15616322695773499</c:v>
                </c:pt>
                <c:pt idx="7">
                  <c:v>0.13205356737082499</c:v>
                </c:pt>
                <c:pt idx="8">
                  <c:v>0.147783532766948</c:v>
                </c:pt>
                <c:pt idx="9">
                  <c:v>0.14256638997844101</c:v>
                </c:pt>
                <c:pt idx="10">
                  <c:v>0.13285646921602801</c:v>
                </c:pt>
                <c:pt idx="11">
                  <c:v>0.12860763749998699</c:v>
                </c:pt>
                <c:pt idx="12">
                  <c:v>0.12019632506375499</c:v>
                </c:pt>
                <c:pt idx="13">
                  <c:v>0.108209123941053</c:v>
                </c:pt>
                <c:pt idx="14">
                  <c:v>0.10344140680147899</c:v>
                </c:pt>
                <c:pt idx="15">
                  <c:v>0.110390589615512</c:v>
                </c:pt>
                <c:pt idx="16">
                  <c:v>0.118397874707801</c:v>
                </c:pt>
                <c:pt idx="17">
                  <c:v>0.13802152206791099</c:v>
                </c:pt>
                <c:pt idx="18">
                  <c:v>0.15007250989801699</c:v>
                </c:pt>
                <c:pt idx="19">
                  <c:v>0.113575388931081</c:v>
                </c:pt>
                <c:pt idx="20">
                  <c:v>9.8749158222678005E-2</c:v>
                </c:pt>
                <c:pt idx="21">
                  <c:v>0.10816396784092901</c:v>
                </c:pt>
                <c:pt idx="22">
                  <c:v>0.13065235672335401</c:v>
                </c:pt>
                <c:pt idx="23">
                  <c:v>0.10672274076554999</c:v>
                </c:pt>
                <c:pt idx="24">
                  <c:v>0.12616556884288299</c:v>
                </c:pt>
                <c:pt idx="25">
                  <c:v>0.114522435279693</c:v>
                </c:pt>
                <c:pt idx="26">
                  <c:v>8.8908168786086997E-2</c:v>
                </c:pt>
              </c:numCache>
            </c:numRef>
          </c:yVal>
          <c:smooth val="0"/>
          <c:extLst>
            <c:ext xmlns:c16="http://schemas.microsoft.com/office/drawing/2014/chart" uri="{C3380CC4-5D6E-409C-BE32-E72D297353CC}">
              <c16:uniqueId val="{00000000-54AA-465C-AADB-CBB54C856293}"/>
            </c:ext>
          </c:extLst>
        </c:ser>
        <c:ser>
          <c:idx val="1"/>
          <c:order val="1"/>
          <c:tx>
            <c:strRef>
              <c:f>Sheet2!$D$2</c:f>
              <c:strCache>
                <c:ptCount val="1"/>
                <c:pt idx="0">
                  <c:v>Tuhoutumisaste</c:v>
                </c:pt>
              </c:strCache>
            </c:strRef>
          </c:tx>
          <c:spPr>
            <a:ln w="38100" cap="rnd">
              <a:solidFill>
                <a:srgbClr val="FF0000"/>
              </a:solidFill>
              <a:round/>
            </a:ln>
            <a:effectLst>
              <a:outerShdw blurRad="39000" dist="25400" dir="5400000">
                <a:srgbClr val="000000">
                  <a:alpha val="35000"/>
                </a:srgbClr>
              </a:outerShdw>
            </a:effectLst>
          </c:spPr>
          <c:marker>
            <c:symbol val="none"/>
          </c:marker>
          <c:xVal>
            <c:numRef>
              <c:f>Sheet2!$B$3:$B$29</c:f>
              <c:numCache>
                <c:formatCode>General</c:formatCode>
                <c:ptCount val="27"/>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numCache>
            </c:numRef>
          </c:xVal>
          <c:yVal>
            <c:numRef>
              <c:f>Sheet2!$D$3:$D$29</c:f>
              <c:numCache>
                <c:formatCode>0%</c:formatCode>
                <c:ptCount val="27"/>
                <c:pt idx="0">
                  <c:v>0.122289134174894</c:v>
                </c:pt>
                <c:pt idx="1">
                  <c:v>0.126844442936417</c:v>
                </c:pt>
                <c:pt idx="2">
                  <c:v>0.16488100968032501</c:v>
                </c:pt>
                <c:pt idx="3">
                  <c:v>0.187988970051608</c:v>
                </c:pt>
                <c:pt idx="4">
                  <c:v>0.16941569493372399</c:v>
                </c:pt>
                <c:pt idx="5">
                  <c:v>0.14013877237282901</c:v>
                </c:pt>
                <c:pt idx="6">
                  <c:v>0.11093973843096901</c:v>
                </c:pt>
                <c:pt idx="7">
                  <c:v>0.11081153142867101</c:v>
                </c:pt>
                <c:pt idx="8">
                  <c:v>9.5660876400631395E-2</c:v>
                </c:pt>
                <c:pt idx="9">
                  <c:v>9.7768451303085105E-2</c:v>
                </c:pt>
                <c:pt idx="10">
                  <c:v>0.10658703156291199</c:v>
                </c:pt>
                <c:pt idx="11">
                  <c:v>0.103151634046815</c:v>
                </c:pt>
                <c:pt idx="12">
                  <c:v>0.10229740956434701</c:v>
                </c:pt>
                <c:pt idx="13">
                  <c:v>0.108219535283288</c:v>
                </c:pt>
                <c:pt idx="14">
                  <c:v>0.103480090301801</c:v>
                </c:pt>
                <c:pt idx="15">
                  <c:v>0.105106592278534</c:v>
                </c:pt>
                <c:pt idx="16">
                  <c:v>0.10006935460796799</c:v>
                </c:pt>
                <c:pt idx="17">
                  <c:v>9.5984072505429299E-2</c:v>
                </c:pt>
                <c:pt idx="18">
                  <c:v>9.4615077370185E-2</c:v>
                </c:pt>
                <c:pt idx="19">
                  <c:v>0.102347775402017</c:v>
                </c:pt>
                <c:pt idx="20">
                  <c:v>0.14321476622988899</c:v>
                </c:pt>
                <c:pt idx="21">
                  <c:v>0.11251916233387201</c:v>
                </c:pt>
                <c:pt idx="22">
                  <c:v>9.3292038249305695E-2</c:v>
                </c:pt>
                <c:pt idx="23">
                  <c:v>0.110049604876219</c:v>
                </c:pt>
                <c:pt idx="24">
                  <c:v>0.12846113607971599</c:v>
                </c:pt>
                <c:pt idx="25">
                  <c:v>0.14008818562081299</c:v>
                </c:pt>
                <c:pt idx="26">
                  <c:v>0.13222314634512</c:v>
                </c:pt>
              </c:numCache>
            </c:numRef>
          </c:yVal>
          <c:smooth val="0"/>
          <c:extLst>
            <c:ext xmlns:c16="http://schemas.microsoft.com/office/drawing/2014/chart" uri="{C3380CC4-5D6E-409C-BE32-E72D297353CC}">
              <c16:uniqueId val="{00000001-54AA-465C-AADB-CBB54C856293}"/>
            </c:ext>
          </c:extLst>
        </c:ser>
        <c:dLbls>
          <c:showLegendKey val="0"/>
          <c:showVal val="0"/>
          <c:showCatName val="0"/>
          <c:showSerName val="0"/>
          <c:showPercent val="0"/>
          <c:showBubbleSize val="0"/>
        </c:dLbls>
        <c:axId val="171780352"/>
        <c:axId val="196367424"/>
      </c:scatterChart>
      <c:valAx>
        <c:axId val="171780352"/>
        <c:scaling>
          <c:orientation val="minMax"/>
          <c:max val="2016"/>
          <c:min val="1988"/>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196367424"/>
        <c:crosses val="autoZero"/>
        <c:crossBetween val="midCat"/>
        <c:majorUnit val="2"/>
      </c:valAx>
      <c:valAx>
        <c:axId val="19636742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171780352"/>
        <c:crosses val="autoZero"/>
        <c:crossBetween val="midCat"/>
      </c:valAx>
      <c:spPr>
        <a:noFill/>
        <a:ln>
          <a:noFill/>
        </a:ln>
        <a:effectLst/>
      </c:spPr>
    </c:plotArea>
    <c:legend>
      <c:legendPos val="r"/>
      <c:layout>
        <c:manualLayout>
          <c:xMode val="edge"/>
          <c:yMode val="edge"/>
          <c:x val="0.74823642997385731"/>
          <c:y val="4.3760727266131436E-2"/>
          <c:w val="0.23147329746055748"/>
          <c:h val="0.1998026296397905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800">
          <a:solidFill>
            <a:schemeClr val="tx1">
              <a:lumMod val="65000"/>
              <a:lumOff val="35000"/>
            </a:schemeClr>
          </a:solidFill>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37945888611954E-2"/>
          <c:y val="3.8536860684242641E-2"/>
          <c:w val="0.68838776971060434"/>
          <c:h val="0.83522978578900042"/>
        </c:manualLayout>
      </c:layout>
      <c:scatterChart>
        <c:scatterStyle val="lineMarker"/>
        <c:varyColors val="0"/>
        <c:ser>
          <c:idx val="0"/>
          <c:order val="0"/>
          <c:tx>
            <c:strRef>
              <c:f>LP!$C$5</c:f>
              <c:strCache>
                <c:ptCount val="1"/>
                <c:pt idx="0">
                  <c:v>Suomi</c:v>
                </c:pt>
              </c:strCache>
            </c:strRef>
          </c:tx>
          <c:spPr>
            <a:ln w="63500" cap="rnd">
              <a:solidFill>
                <a:schemeClr val="accent1"/>
              </a:solidFill>
              <a:round/>
            </a:ln>
            <a:effectLst/>
          </c:spPr>
          <c:marker>
            <c:symbol val="none"/>
          </c:marker>
          <c:xVal>
            <c:numRef>
              <c:f>LP!$B$6:$B$36</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xVal>
          <c:yVal>
            <c:numRef>
              <c:f>LP!$C$6:$C$36</c:f>
              <c:numCache>
                <c:formatCode>0</c:formatCode>
                <c:ptCount val="31"/>
                <c:pt idx="0">
                  <c:v>44.745347070333906</c:v>
                </c:pt>
                <c:pt idx="1">
                  <c:v>46.746910163146502</c:v>
                </c:pt>
                <c:pt idx="2">
                  <c:v>47.948566712390623</c:v>
                </c:pt>
                <c:pt idx="3">
                  <c:v>49.987578527274735</c:v>
                </c:pt>
                <c:pt idx="4">
                  <c:v>52.596528003367602</c:v>
                </c:pt>
                <c:pt idx="5">
                  <c:v>54.958843668637805</c:v>
                </c:pt>
                <c:pt idx="6">
                  <c:v>54.988797852036853</c:v>
                </c:pt>
                <c:pt idx="7">
                  <c:v>57.269240536252333</c:v>
                </c:pt>
                <c:pt idx="8">
                  <c:v>61.469338231787809</c:v>
                </c:pt>
                <c:pt idx="9">
                  <c:v>65.68754597935839</c:v>
                </c:pt>
                <c:pt idx="10">
                  <c:v>67.598079556715021</c:v>
                </c:pt>
                <c:pt idx="11">
                  <c:v>69.272792252995302</c:v>
                </c:pt>
                <c:pt idx="12">
                  <c:v>72.336002770860674</c:v>
                </c:pt>
                <c:pt idx="13">
                  <c:v>75.879039068735466</c:v>
                </c:pt>
                <c:pt idx="14">
                  <c:v>77.905208037572621</c:v>
                </c:pt>
                <c:pt idx="15">
                  <c:v>82.747171444611325</c:v>
                </c:pt>
                <c:pt idx="16">
                  <c:v>85.734304364296065</c:v>
                </c:pt>
                <c:pt idx="17">
                  <c:v>87.059486755360567</c:v>
                </c:pt>
                <c:pt idx="18">
                  <c:v>89.015794906911466</c:v>
                </c:pt>
                <c:pt idx="19">
                  <c:v>93.083504103206209</c:v>
                </c:pt>
                <c:pt idx="20">
                  <c:v>95.110266352380222</c:v>
                </c:pt>
                <c:pt idx="21">
                  <c:v>98.148964254316752</c:v>
                </c:pt>
                <c:pt idx="22">
                  <c:v>103.2647641927926</c:v>
                </c:pt>
                <c:pt idx="23">
                  <c:v>101.97334276747495</c:v>
                </c:pt>
                <c:pt idx="24">
                  <c:v>94.97771934403427</c:v>
                </c:pt>
                <c:pt idx="25">
                  <c:v>100</c:v>
                </c:pt>
                <c:pt idx="26">
                  <c:v>101.279937144643</c:v>
                </c:pt>
                <c:pt idx="27">
                  <c:v>98.528450179812538</c:v>
                </c:pt>
                <c:pt idx="28">
                  <c:v>99.335072050253871</c:v>
                </c:pt>
                <c:pt idx="29">
                  <c:v>99.535835117647977</c:v>
                </c:pt>
                <c:pt idx="30">
                  <c:v>100.18000464573082</c:v>
                </c:pt>
              </c:numCache>
            </c:numRef>
          </c:yVal>
          <c:smooth val="0"/>
          <c:extLst>
            <c:ext xmlns:c16="http://schemas.microsoft.com/office/drawing/2014/chart" uri="{C3380CC4-5D6E-409C-BE32-E72D297353CC}">
              <c16:uniqueId val="{00000000-D35B-41AB-A497-5AFA49094F08}"/>
            </c:ext>
          </c:extLst>
        </c:ser>
        <c:ser>
          <c:idx val="1"/>
          <c:order val="1"/>
          <c:tx>
            <c:strRef>
              <c:f>LP!$D$5</c:f>
              <c:strCache>
                <c:ptCount val="1"/>
                <c:pt idx="0">
                  <c:v>Ruotsi</c:v>
                </c:pt>
              </c:strCache>
            </c:strRef>
          </c:tx>
          <c:spPr>
            <a:ln w="63500" cap="rnd">
              <a:solidFill>
                <a:srgbClr val="FFFF00"/>
              </a:solidFill>
              <a:round/>
            </a:ln>
            <a:effectLst/>
          </c:spPr>
          <c:marker>
            <c:symbol val="none"/>
          </c:marker>
          <c:xVal>
            <c:numRef>
              <c:f>LP!$B$6:$B$36</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xVal>
          <c:yVal>
            <c:numRef>
              <c:f>LP!$D$6:$D$36</c:f>
              <c:numCache>
                <c:formatCode>General</c:formatCode>
                <c:ptCount val="31"/>
                <c:pt idx="8" formatCode="0.00">
                  <c:v>59.458033938001961</c:v>
                </c:pt>
                <c:pt idx="9" formatCode="0.00">
                  <c:v>62.04977659194423</c:v>
                </c:pt>
                <c:pt idx="10" formatCode="0.00">
                  <c:v>64.481070682643434</c:v>
                </c:pt>
                <c:pt idx="11" formatCode="0.00">
                  <c:v>65.879954769557983</c:v>
                </c:pt>
                <c:pt idx="12" formatCode="0.00">
                  <c:v>69.79262277991208</c:v>
                </c:pt>
                <c:pt idx="13" formatCode="0.00">
                  <c:v>72.175264032331484</c:v>
                </c:pt>
                <c:pt idx="14" formatCode="0.00">
                  <c:v>74.037826108126112</c:v>
                </c:pt>
                <c:pt idx="15" formatCode="0.00">
                  <c:v>77.976039237618735</c:v>
                </c:pt>
                <c:pt idx="16" formatCode="0.00">
                  <c:v>78.652185107753482</c:v>
                </c:pt>
                <c:pt idx="17" formatCode="0.00">
                  <c:v>82.641255405970554</c:v>
                </c:pt>
                <c:pt idx="18" formatCode="0.00">
                  <c:v>87.108946285122585</c:v>
                </c:pt>
                <c:pt idx="19" formatCode="0.00">
                  <c:v>92.757441846296203</c:v>
                </c:pt>
                <c:pt idx="20" formatCode="0.00">
                  <c:v>95.889296120603461</c:v>
                </c:pt>
                <c:pt idx="21" formatCode="0.00">
                  <c:v>100.40797781517261</c:v>
                </c:pt>
                <c:pt idx="22" formatCode="0.00">
                  <c:v>101.9157703852247</c:v>
                </c:pt>
                <c:pt idx="23" formatCode="0.00">
                  <c:v>98.513040760541131</c:v>
                </c:pt>
                <c:pt idx="24" formatCode="0.00">
                  <c:v>94.403232440113868</c:v>
                </c:pt>
                <c:pt idx="25" formatCode="0.00">
                  <c:v>100</c:v>
                </c:pt>
                <c:pt idx="26" formatCode="0.00">
                  <c:v>101.61467395640437</c:v>
                </c:pt>
                <c:pt idx="27" formatCode="0.00">
                  <c:v>101.62839570092952</c:v>
                </c:pt>
                <c:pt idx="28" formatCode="0.00">
                  <c:v>102.84875193198859</c:v>
                </c:pt>
                <c:pt idx="29" formatCode="0.00">
                  <c:v>104.6559074851187</c:v>
                </c:pt>
                <c:pt idx="30" formatCode="0.00">
                  <c:v>108.16754218818477</c:v>
                </c:pt>
              </c:numCache>
            </c:numRef>
          </c:yVal>
          <c:smooth val="0"/>
          <c:extLst>
            <c:ext xmlns:c16="http://schemas.microsoft.com/office/drawing/2014/chart" uri="{C3380CC4-5D6E-409C-BE32-E72D297353CC}">
              <c16:uniqueId val="{00000001-D35B-41AB-A497-5AFA49094F08}"/>
            </c:ext>
          </c:extLst>
        </c:ser>
        <c:ser>
          <c:idx val="2"/>
          <c:order val="2"/>
          <c:tx>
            <c:strRef>
              <c:f>LP!$E$5</c:f>
              <c:strCache>
                <c:ptCount val="1"/>
                <c:pt idx="0">
                  <c:v>Yhdysvallat</c:v>
                </c:pt>
              </c:strCache>
            </c:strRef>
          </c:tx>
          <c:spPr>
            <a:ln w="63500" cap="rnd">
              <a:solidFill>
                <a:srgbClr val="FF0000"/>
              </a:solidFill>
              <a:round/>
            </a:ln>
            <a:effectLst/>
          </c:spPr>
          <c:marker>
            <c:symbol val="none"/>
          </c:marker>
          <c:xVal>
            <c:numRef>
              <c:f>LP!$B$6:$B$36</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xVal>
          <c:yVal>
            <c:numRef>
              <c:f>LP!$E$6:$E$36</c:f>
              <c:numCache>
                <c:formatCode>General</c:formatCode>
                <c:ptCount val="31"/>
                <c:pt idx="13" formatCode="0.00">
                  <c:v>76.239801245961644</c:v>
                </c:pt>
                <c:pt idx="14" formatCode="0.00">
                  <c:v>78.330736249391933</c:v>
                </c:pt>
                <c:pt idx="15" formatCode="0.00">
                  <c:v>80.559558610148613</c:v>
                </c:pt>
                <c:pt idx="16" formatCode="0.00">
                  <c:v>82.149328132434391</c:v>
                </c:pt>
                <c:pt idx="17" formatCode="0.00">
                  <c:v>85.251472790942103</c:v>
                </c:pt>
                <c:pt idx="18" formatCode="0.00">
                  <c:v>88.370099390326899</c:v>
                </c:pt>
                <c:pt idx="19" formatCode="0.00">
                  <c:v>90.805414086853531</c:v>
                </c:pt>
                <c:pt idx="20" formatCode="0.00">
                  <c:v>92.112313497602798</c:v>
                </c:pt>
                <c:pt idx="21" formatCode="0.00">
                  <c:v>92.858769266894043</c:v>
                </c:pt>
                <c:pt idx="22" formatCode="0.00">
                  <c:v>93.134482859506349</c:v>
                </c:pt>
                <c:pt idx="23" formatCode="0.00">
                  <c:v>92.458141571345365</c:v>
                </c:pt>
                <c:pt idx="24" formatCode="0.00">
                  <c:v>97.247612022629951</c:v>
                </c:pt>
                <c:pt idx="25" formatCode="0.00">
                  <c:v>100</c:v>
                </c:pt>
                <c:pt idx="26" formatCode="0.00">
                  <c:v>98.974864878082641</c:v>
                </c:pt>
                <c:pt idx="27" formatCode="0.00">
                  <c:v>98.702981198555818</c:v>
                </c:pt>
                <c:pt idx="28" formatCode="0.00">
                  <c:v>98.714646609650671</c:v>
                </c:pt>
                <c:pt idx="29" formatCode="0.00">
                  <c:v>98.409904283581795</c:v>
                </c:pt>
                <c:pt idx="30" formatCode="0.00">
                  <c:v>98.39171267188344</c:v>
                </c:pt>
              </c:numCache>
            </c:numRef>
          </c:yVal>
          <c:smooth val="0"/>
          <c:extLst>
            <c:ext xmlns:c16="http://schemas.microsoft.com/office/drawing/2014/chart" uri="{C3380CC4-5D6E-409C-BE32-E72D297353CC}">
              <c16:uniqueId val="{00000002-D35B-41AB-A497-5AFA49094F08}"/>
            </c:ext>
          </c:extLst>
        </c:ser>
        <c:ser>
          <c:idx val="3"/>
          <c:order val="3"/>
          <c:tx>
            <c:strRef>
              <c:f>LP!$F$5</c:f>
              <c:strCache>
                <c:ptCount val="1"/>
                <c:pt idx="0">
                  <c:v>Saksa</c:v>
                </c:pt>
              </c:strCache>
            </c:strRef>
          </c:tx>
          <c:spPr>
            <a:ln w="63500" cap="rnd">
              <a:solidFill>
                <a:schemeClr val="accent4"/>
              </a:solidFill>
              <a:round/>
            </a:ln>
            <a:effectLst/>
          </c:spPr>
          <c:marker>
            <c:symbol val="none"/>
          </c:marker>
          <c:xVal>
            <c:numRef>
              <c:f>LP!$B$6:$B$36</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xVal>
          <c:yVal>
            <c:numRef>
              <c:f>LP!$F$6:$F$36</c:f>
              <c:numCache>
                <c:formatCode>General</c:formatCode>
                <c:ptCount val="31"/>
                <c:pt idx="10" formatCode="0.00">
                  <c:v>80.02092373131488</c:v>
                </c:pt>
                <c:pt idx="11" formatCode="0.00">
                  <c:v>81.205386433187314</c:v>
                </c:pt>
                <c:pt idx="12" formatCode="0.00">
                  <c:v>83.656941690136918</c:v>
                </c:pt>
                <c:pt idx="13" formatCode="0.00">
                  <c:v>84.665843198527043</c:v>
                </c:pt>
                <c:pt idx="14" formatCode="0.00">
                  <c:v>86.156825911981244</c:v>
                </c:pt>
                <c:pt idx="15" formatCode="0.00">
                  <c:v>88.839492177810371</c:v>
                </c:pt>
                <c:pt idx="16" formatCode="0.00">
                  <c:v>91.845969113955235</c:v>
                </c:pt>
                <c:pt idx="17" formatCode="0.00">
                  <c:v>93.032569019240697</c:v>
                </c:pt>
                <c:pt idx="18" formatCode="0.00">
                  <c:v>93.656430920614298</c:v>
                </c:pt>
                <c:pt idx="19" formatCode="0.00">
                  <c:v>95.331339103362396</c:v>
                </c:pt>
                <c:pt idx="20" formatCode="0.00">
                  <c:v>96.646806473715927</c:v>
                </c:pt>
                <c:pt idx="21" formatCode="0.00">
                  <c:v>99.663203154537413</c:v>
                </c:pt>
                <c:pt idx="22" formatCode="0.00">
                  <c:v>102.04304199168554</c:v>
                </c:pt>
                <c:pt idx="23" formatCode="0.00">
                  <c:v>101.49488042282422</c:v>
                </c:pt>
                <c:pt idx="24" formatCode="0.00">
                  <c:v>95.767811243735409</c:v>
                </c:pt>
                <c:pt idx="25" formatCode="0.00">
                  <c:v>100</c:v>
                </c:pt>
                <c:pt idx="26" formatCode="0.00">
                  <c:v>101.87368481303839</c:v>
                </c:pt>
                <c:pt idx="27" formatCode="0.00">
                  <c:v>103.09038550410907</c:v>
                </c:pt>
                <c:pt idx="28" formatCode="0.00">
                  <c:v>103.87754472765008</c:v>
                </c:pt>
                <c:pt idx="29" formatCode="0.00">
                  <c:v>105.30297660835133</c:v>
                </c:pt>
                <c:pt idx="30" formatCode="0.00">
                  <c:v>106.31226667338967</c:v>
                </c:pt>
              </c:numCache>
            </c:numRef>
          </c:yVal>
          <c:smooth val="0"/>
          <c:extLst>
            <c:ext xmlns:c16="http://schemas.microsoft.com/office/drawing/2014/chart" uri="{C3380CC4-5D6E-409C-BE32-E72D297353CC}">
              <c16:uniqueId val="{00000003-D35B-41AB-A497-5AFA49094F08}"/>
            </c:ext>
          </c:extLst>
        </c:ser>
        <c:ser>
          <c:idx val="4"/>
          <c:order val="4"/>
          <c:tx>
            <c:strRef>
              <c:f>LP!$G$5</c:f>
              <c:strCache>
                <c:ptCount val="1"/>
                <c:pt idx="0">
                  <c:v>Iso-Britannia</c:v>
                </c:pt>
              </c:strCache>
            </c:strRef>
          </c:tx>
          <c:spPr>
            <a:ln w="63500" cap="rnd">
              <a:solidFill>
                <a:srgbClr val="92D050"/>
              </a:solidFill>
              <a:round/>
            </a:ln>
            <a:effectLst/>
          </c:spPr>
          <c:marker>
            <c:symbol val="none"/>
          </c:marker>
          <c:xVal>
            <c:numRef>
              <c:f>LP!$B$6:$B$36</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xVal>
          <c:yVal>
            <c:numRef>
              <c:f>LP!$G$6:$G$36</c:f>
              <c:numCache>
                <c:formatCode>General</c:formatCode>
                <c:ptCount val="31"/>
                <c:pt idx="10" formatCode="0.00">
                  <c:v>74.66112824688976</c:v>
                </c:pt>
                <c:pt idx="11" formatCode="0.00">
                  <c:v>75.774984911353854</c:v>
                </c:pt>
                <c:pt idx="12" formatCode="0.00">
                  <c:v>77.215171305957142</c:v>
                </c:pt>
                <c:pt idx="13" formatCode="0.00">
                  <c:v>78.792504209964989</c:v>
                </c:pt>
                <c:pt idx="14" formatCode="0.00">
                  <c:v>81.269942287426858</c:v>
                </c:pt>
                <c:pt idx="15" formatCode="0.00">
                  <c:v>84.246513472030855</c:v>
                </c:pt>
                <c:pt idx="16" formatCode="0.00">
                  <c:v>86.035299550541211</c:v>
                </c:pt>
                <c:pt idx="17" formatCode="0.00">
                  <c:v>88.576114102596222</c:v>
                </c:pt>
                <c:pt idx="18" formatCode="0.00">
                  <c:v>91.90125298880389</c:v>
                </c:pt>
                <c:pt idx="19" formatCode="0.00">
                  <c:v>94.853184522618164</c:v>
                </c:pt>
                <c:pt idx="20" formatCode="0.00">
                  <c:v>95.96218488304747</c:v>
                </c:pt>
                <c:pt idx="21" formatCode="0.00">
                  <c:v>98.619562350047673</c:v>
                </c:pt>
                <c:pt idx="22" formatCode="0.00">
                  <c:v>100.96766030238425</c:v>
                </c:pt>
                <c:pt idx="23" formatCode="0.00">
                  <c:v>100.71458864841173</c:v>
                </c:pt>
                <c:pt idx="24" formatCode="0.00">
                  <c:v>96.922785494131475</c:v>
                </c:pt>
                <c:pt idx="25" formatCode="0.00">
                  <c:v>100</c:v>
                </c:pt>
                <c:pt idx="26" formatCode="0.00">
                  <c:v>100.23413362964186</c:v>
                </c:pt>
                <c:pt idx="27" formatCode="0.00">
                  <c:v>98.630054667665533</c:v>
                </c:pt>
                <c:pt idx="28" formatCode="0.00">
                  <c:v>98.427583357076458</c:v>
                </c:pt>
                <c:pt idx="29" formatCode="0.00">
                  <c:v>99.126513740347946</c:v>
                </c:pt>
                <c:pt idx="30" formatCode="0.00">
                  <c:v>101.2549159719582</c:v>
                </c:pt>
              </c:numCache>
            </c:numRef>
          </c:yVal>
          <c:smooth val="0"/>
          <c:extLst>
            <c:ext xmlns:c16="http://schemas.microsoft.com/office/drawing/2014/chart" uri="{C3380CC4-5D6E-409C-BE32-E72D297353CC}">
              <c16:uniqueId val="{00000004-D35B-41AB-A497-5AFA49094F08}"/>
            </c:ext>
          </c:extLst>
        </c:ser>
        <c:dLbls>
          <c:showLegendKey val="0"/>
          <c:showVal val="0"/>
          <c:showCatName val="0"/>
          <c:showSerName val="0"/>
          <c:showPercent val="0"/>
          <c:showBubbleSize val="0"/>
        </c:dLbls>
        <c:axId val="171782656"/>
        <c:axId val="171783232"/>
      </c:scatterChart>
      <c:valAx>
        <c:axId val="171782656"/>
        <c:scaling>
          <c:orientation val="minMax"/>
          <c:max val="2015"/>
          <c:min val="199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crossAx val="171783232"/>
        <c:crosses val="autoZero"/>
        <c:crossBetween val="midCat"/>
      </c:valAx>
      <c:valAx>
        <c:axId val="171783232"/>
        <c:scaling>
          <c:orientation val="minMax"/>
          <c:max val="110"/>
          <c:min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crossAx val="171782656"/>
        <c:crosses val="autoZero"/>
        <c:crossBetween val="midCat"/>
        <c:majorUnit val="10"/>
      </c:valAx>
      <c:spPr>
        <a:noFill/>
        <a:ln>
          <a:noFill/>
        </a:ln>
        <a:effectLst/>
      </c:spPr>
    </c:plotArea>
    <c:legend>
      <c:legendPos val="r"/>
      <c:layout>
        <c:manualLayout>
          <c:xMode val="edge"/>
          <c:yMode val="edge"/>
          <c:x val="0.7876460169751508"/>
          <c:y val="0.15316065954852606"/>
          <c:w val="0.19159108151705545"/>
          <c:h val="0.35533296710004275"/>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0.78448</cdr:x>
      <cdr:y>0.84906</cdr:y>
    </cdr:from>
    <cdr:to>
      <cdr:x>0.99581</cdr:x>
      <cdr:y>0.92453</cdr:y>
    </cdr:to>
    <cdr:sp macro="" textlink="">
      <cdr:nvSpPr>
        <cdr:cNvPr id="2" name="TextBox 1">
          <a:extLst xmlns:a="http://schemas.openxmlformats.org/drawingml/2006/main">
            <a:ext uri="{FF2B5EF4-FFF2-40B4-BE49-F238E27FC236}">
              <a16:creationId xmlns:a16="http://schemas.microsoft.com/office/drawing/2014/main" id="{FD529272-19E3-4A85-8CE4-1D2625731DAE}"/>
            </a:ext>
          </a:extLst>
        </cdr:cNvPr>
        <cdr:cNvSpPr txBox="1"/>
      </cdr:nvSpPr>
      <cdr:spPr>
        <a:xfrm xmlns:a="http://schemas.openxmlformats.org/drawingml/2006/main">
          <a:off x="6552728" y="3240360"/>
          <a:ext cx="176523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200" dirty="0">
              <a:solidFill>
                <a:schemeClr val="tx1"/>
              </a:solidFill>
              <a:latin typeface="Arial" panose="020B0604020202020204" pitchFamily="34" charset="0"/>
              <a:cs typeface="Arial" panose="020B0604020202020204" pitchFamily="34" charset="0"/>
            </a:rPr>
            <a:t>Lähde: EU</a:t>
          </a:r>
          <a:r>
            <a:rPr lang="fi-FI" sz="1200" baseline="0" dirty="0">
              <a:solidFill>
                <a:schemeClr val="tx1"/>
              </a:solidFill>
              <a:latin typeface="Arial" panose="020B0604020202020204" pitchFamily="34" charset="0"/>
              <a:cs typeface="Arial" panose="020B0604020202020204" pitchFamily="34" charset="0"/>
            </a:rPr>
            <a:t>-KLEMS</a:t>
          </a:r>
          <a:endParaRPr lang="fi-FI" sz="1200" dirty="0">
            <a:solidFill>
              <a:schemeClr val="tx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FAC48-2721-4B96-BA02-5768D8A8C6C8}" type="datetimeFigureOut">
              <a:rPr lang="fi-FI" smtClean="0"/>
              <a:t>6.6.2019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3CE14-C27A-42FB-A7CF-16D08FB8F53C}" type="slidenum">
              <a:rPr lang="fi-FI" smtClean="0"/>
              <a:t>‹#›</a:t>
            </a:fld>
            <a:endParaRPr lang="fi-FI"/>
          </a:p>
        </p:txBody>
      </p:sp>
    </p:spTree>
    <p:extLst>
      <p:ext uri="{BB962C8B-B14F-4D97-AF65-F5344CB8AC3E}">
        <p14:creationId xmlns:p14="http://schemas.microsoft.com/office/powerpoint/2010/main" val="142186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8BC23EC-17FE-4528-B3B2-FDA2E449CE3F}" type="slidenum">
              <a:rPr lang="en-US" smtClean="0"/>
              <a:t>23</a:t>
            </a:fld>
            <a:endParaRPr lang="en-US"/>
          </a:p>
        </p:txBody>
      </p:sp>
    </p:spTree>
    <p:extLst>
      <p:ext uri="{BB962C8B-B14F-4D97-AF65-F5344CB8AC3E}">
        <p14:creationId xmlns:p14="http://schemas.microsoft.com/office/powerpoint/2010/main" val="186267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8BC23EC-17FE-4528-B3B2-FDA2E449CE3F}" type="slidenum">
              <a:rPr lang="en-US" smtClean="0"/>
              <a:t>25</a:t>
            </a:fld>
            <a:endParaRPr lang="en-US"/>
          </a:p>
        </p:txBody>
      </p:sp>
    </p:spTree>
    <p:extLst>
      <p:ext uri="{BB962C8B-B14F-4D97-AF65-F5344CB8AC3E}">
        <p14:creationId xmlns:p14="http://schemas.microsoft.com/office/powerpoint/2010/main" val="175305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8BC23EC-17FE-4528-B3B2-FDA2E449CE3F}" type="slidenum">
              <a:rPr lang="en-US" smtClean="0"/>
              <a:t>26</a:t>
            </a:fld>
            <a:endParaRPr lang="en-US"/>
          </a:p>
        </p:txBody>
      </p:sp>
    </p:spTree>
    <p:extLst>
      <p:ext uri="{BB962C8B-B14F-4D97-AF65-F5344CB8AC3E}">
        <p14:creationId xmlns:p14="http://schemas.microsoft.com/office/powerpoint/2010/main" val="293346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8BC23EC-17FE-4528-B3B2-FDA2E449CE3F}" type="slidenum">
              <a:rPr lang="en-US" smtClean="0"/>
              <a:t>27</a:t>
            </a:fld>
            <a:endParaRPr lang="en-US"/>
          </a:p>
        </p:txBody>
      </p:sp>
    </p:spTree>
    <p:extLst>
      <p:ext uri="{BB962C8B-B14F-4D97-AF65-F5344CB8AC3E}">
        <p14:creationId xmlns:p14="http://schemas.microsoft.com/office/powerpoint/2010/main" val="333227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8BC23EC-17FE-4528-B3B2-FDA2E449CE3F}" type="slidenum">
              <a:rPr lang="en-US" smtClean="0"/>
              <a:t>28</a:t>
            </a:fld>
            <a:endParaRPr lang="en-US"/>
          </a:p>
        </p:txBody>
      </p:sp>
    </p:spTree>
    <p:extLst>
      <p:ext uri="{BB962C8B-B14F-4D97-AF65-F5344CB8AC3E}">
        <p14:creationId xmlns:p14="http://schemas.microsoft.com/office/powerpoint/2010/main" val="111040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8BC23EC-17FE-4528-B3B2-FDA2E449CE3F}" type="slidenum">
              <a:rPr lang="en-US" smtClean="0"/>
              <a:t>29</a:t>
            </a:fld>
            <a:endParaRPr lang="en-US"/>
          </a:p>
        </p:txBody>
      </p:sp>
    </p:spTree>
    <p:extLst>
      <p:ext uri="{BB962C8B-B14F-4D97-AF65-F5344CB8AC3E}">
        <p14:creationId xmlns:p14="http://schemas.microsoft.com/office/powerpoint/2010/main" val="84379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8BC23EC-17FE-4528-B3B2-FDA2E449CE3F}" type="slidenum">
              <a:rPr lang="en-US" smtClean="0"/>
              <a:t>31</a:t>
            </a:fld>
            <a:endParaRPr lang="en-US"/>
          </a:p>
        </p:txBody>
      </p:sp>
    </p:spTree>
    <p:extLst>
      <p:ext uri="{BB962C8B-B14F-4D97-AF65-F5344CB8AC3E}">
        <p14:creationId xmlns:p14="http://schemas.microsoft.com/office/powerpoint/2010/main" val="3360667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ääotsikko1">
    <p:spTree>
      <p:nvGrpSpPr>
        <p:cNvPr id="1" name=""/>
        <p:cNvGrpSpPr/>
        <p:nvPr/>
      </p:nvGrpSpPr>
      <p:grpSpPr>
        <a:xfrm>
          <a:off x="0" y="0"/>
          <a:ext cx="0" cy="0"/>
          <a:chOff x="0" y="0"/>
          <a:chExt cx="0" cy="0"/>
        </a:xfrm>
      </p:grpSpPr>
      <p:sp>
        <p:nvSpPr>
          <p:cNvPr id="22" name="Suorakulmio 21"/>
          <p:cNvSpPr/>
          <p:nvPr userDrawn="1"/>
        </p:nvSpPr>
        <p:spPr bwMode="hidden">
          <a:xfrm>
            <a:off x="287999" y="288000"/>
            <a:ext cx="8568000" cy="629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876710" y="2327151"/>
            <a:ext cx="7223682" cy="1641909"/>
          </a:xfrm>
        </p:spPr>
        <p:txBody>
          <a:bodyPr anchor="b" anchorCtr="0">
            <a:noAutofit/>
          </a:bodyPr>
          <a:lstStyle>
            <a:lvl1pPr algn="l">
              <a:defRPr sz="3400">
                <a:solidFill>
                  <a:srgbClr val="FFFFFF"/>
                </a:solidFill>
              </a:defRPr>
            </a:lvl1pPr>
          </a:lstStyle>
          <a:p>
            <a:r>
              <a:rPr lang="en-US"/>
              <a:t>Click to edit Master title style</a:t>
            </a:r>
            <a:endParaRPr lang="fi-FI" dirty="0"/>
          </a:p>
        </p:txBody>
      </p:sp>
      <p:sp>
        <p:nvSpPr>
          <p:cNvPr id="3" name="Alaotsikko 2"/>
          <p:cNvSpPr>
            <a:spLocks noGrp="1"/>
          </p:cNvSpPr>
          <p:nvPr>
            <p:ph type="subTitle" idx="1"/>
          </p:nvPr>
        </p:nvSpPr>
        <p:spPr>
          <a:xfrm>
            <a:off x="876710" y="4412343"/>
            <a:ext cx="5855530" cy="1433708"/>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6408116" y="612760"/>
            <a:ext cx="2219605" cy="297752"/>
          </a:xfrm>
          <a:prstGeom prst="rect">
            <a:avLst/>
          </a:prstGeom>
        </p:spPr>
      </p:pic>
      <p:grpSp>
        <p:nvGrpSpPr>
          <p:cNvPr id="39" name="Ryhmä 38"/>
          <p:cNvGrpSpPr/>
          <p:nvPr userDrawn="1"/>
        </p:nvGrpSpPr>
        <p:grpSpPr bwMode="ltGray">
          <a:xfrm>
            <a:off x="288000" y="288000"/>
            <a:ext cx="3738563" cy="1381125"/>
            <a:chOff x="2787650" y="1428750"/>
            <a:chExt cx="3738563" cy="1381125"/>
          </a:xfrm>
        </p:grpSpPr>
        <p:sp>
          <p:nvSpPr>
            <p:cNvPr id="8" name="Freeform 6"/>
            <p:cNvSpPr>
              <a:spLocks/>
            </p:cNvSpPr>
            <p:nvPr userDrawn="1"/>
          </p:nvSpPr>
          <p:spPr bwMode="ltGray">
            <a:xfrm>
              <a:off x="4579938" y="1990725"/>
              <a:ext cx="1392238" cy="447675"/>
            </a:xfrm>
            <a:custGeom>
              <a:avLst/>
              <a:gdLst>
                <a:gd name="T0" fmla="*/ 339 w 877"/>
                <a:gd name="T1" fmla="*/ 282 h 282"/>
                <a:gd name="T2" fmla="*/ 877 w 877"/>
                <a:gd name="T3" fmla="*/ 56 h 282"/>
                <a:gd name="T4" fmla="*/ 0 w 877"/>
                <a:gd name="T5" fmla="*/ 0 h 282"/>
                <a:gd name="T6" fmla="*/ 339 w 877"/>
                <a:gd name="T7" fmla="*/ 282 h 282"/>
              </a:gdLst>
              <a:ahLst/>
              <a:cxnLst>
                <a:cxn ang="0">
                  <a:pos x="T0" y="T1"/>
                </a:cxn>
                <a:cxn ang="0">
                  <a:pos x="T2" y="T3"/>
                </a:cxn>
                <a:cxn ang="0">
                  <a:pos x="T4" y="T5"/>
                </a:cxn>
                <a:cxn ang="0">
                  <a:pos x="T6" y="T7"/>
                </a:cxn>
              </a:cxnLst>
              <a:rect l="0" t="0" r="r" b="b"/>
              <a:pathLst>
                <a:path w="877" h="282">
                  <a:moveTo>
                    <a:pt x="339" y="282"/>
                  </a:moveTo>
                  <a:lnTo>
                    <a:pt x="877" y="56"/>
                  </a:lnTo>
                  <a:lnTo>
                    <a:pt x="0" y="0"/>
                  </a:lnTo>
                  <a:lnTo>
                    <a:pt x="339" y="282"/>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ltGray">
            <a:xfrm>
              <a:off x="4579938" y="1428750"/>
              <a:ext cx="1392238" cy="650875"/>
            </a:xfrm>
            <a:custGeom>
              <a:avLst/>
              <a:gdLst>
                <a:gd name="T0" fmla="*/ 207 w 877"/>
                <a:gd name="T1" fmla="*/ 0 h 410"/>
                <a:gd name="T2" fmla="*/ 0 w 877"/>
                <a:gd name="T3" fmla="*/ 354 h 410"/>
                <a:gd name="T4" fmla="*/ 877 w 877"/>
                <a:gd name="T5" fmla="*/ 410 h 410"/>
                <a:gd name="T6" fmla="*/ 535 w 877"/>
                <a:gd name="T7" fmla="*/ 0 h 410"/>
                <a:gd name="T8" fmla="*/ 207 w 877"/>
                <a:gd name="T9" fmla="*/ 0 h 410"/>
              </a:gdLst>
              <a:ahLst/>
              <a:cxnLst>
                <a:cxn ang="0">
                  <a:pos x="T0" y="T1"/>
                </a:cxn>
                <a:cxn ang="0">
                  <a:pos x="T2" y="T3"/>
                </a:cxn>
                <a:cxn ang="0">
                  <a:pos x="T4" y="T5"/>
                </a:cxn>
                <a:cxn ang="0">
                  <a:pos x="T6" y="T7"/>
                </a:cxn>
                <a:cxn ang="0">
                  <a:pos x="T8" y="T9"/>
                </a:cxn>
              </a:cxnLst>
              <a:rect l="0" t="0" r="r" b="b"/>
              <a:pathLst>
                <a:path w="877" h="410">
                  <a:moveTo>
                    <a:pt x="207" y="0"/>
                  </a:moveTo>
                  <a:lnTo>
                    <a:pt x="0" y="354"/>
                  </a:lnTo>
                  <a:lnTo>
                    <a:pt x="877" y="410"/>
                  </a:lnTo>
                  <a:lnTo>
                    <a:pt x="535" y="0"/>
                  </a:lnTo>
                  <a:lnTo>
                    <a:pt x="207" y="0"/>
                  </a:lnTo>
                  <a:close/>
                </a:path>
              </a:pathLst>
            </a:custGeom>
            <a:solidFill>
              <a:srgbClr val="E9F3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ltGray">
            <a:xfrm>
              <a:off x="4203700" y="1428750"/>
              <a:ext cx="704850" cy="561975"/>
            </a:xfrm>
            <a:custGeom>
              <a:avLst/>
              <a:gdLst>
                <a:gd name="T0" fmla="*/ 190 w 444"/>
                <a:gd name="T1" fmla="*/ 0 h 354"/>
                <a:gd name="T2" fmla="*/ 0 w 444"/>
                <a:gd name="T3" fmla="*/ 113 h 354"/>
                <a:gd name="T4" fmla="*/ 237 w 444"/>
                <a:gd name="T5" fmla="*/ 354 h 354"/>
                <a:gd name="T6" fmla="*/ 444 w 444"/>
                <a:gd name="T7" fmla="*/ 0 h 354"/>
                <a:gd name="T8" fmla="*/ 190 w 444"/>
                <a:gd name="T9" fmla="*/ 0 h 354"/>
              </a:gdLst>
              <a:ahLst/>
              <a:cxnLst>
                <a:cxn ang="0">
                  <a:pos x="T0" y="T1"/>
                </a:cxn>
                <a:cxn ang="0">
                  <a:pos x="T2" y="T3"/>
                </a:cxn>
                <a:cxn ang="0">
                  <a:pos x="T4" y="T5"/>
                </a:cxn>
                <a:cxn ang="0">
                  <a:pos x="T6" y="T7"/>
                </a:cxn>
                <a:cxn ang="0">
                  <a:pos x="T8" y="T9"/>
                </a:cxn>
              </a:cxnLst>
              <a:rect l="0" t="0" r="r" b="b"/>
              <a:pathLst>
                <a:path w="444" h="354">
                  <a:moveTo>
                    <a:pt x="190" y="0"/>
                  </a:moveTo>
                  <a:lnTo>
                    <a:pt x="0" y="113"/>
                  </a:lnTo>
                  <a:lnTo>
                    <a:pt x="237" y="354"/>
                  </a:lnTo>
                  <a:lnTo>
                    <a:pt x="444" y="0"/>
                  </a:lnTo>
                  <a:lnTo>
                    <a:pt x="190" y="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ltGray">
            <a:xfrm>
              <a:off x="5972175" y="1428750"/>
              <a:ext cx="554038" cy="650875"/>
            </a:xfrm>
            <a:custGeom>
              <a:avLst/>
              <a:gdLst>
                <a:gd name="T0" fmla="*/ 73 w 349"/>
                <a:gd name="T1" fmla="*/ 0 h 410"/>
                <a:gd name="T2" fmla="*/ 0 w 349"/>
                <a:gd name="T3" fmla="*/ 410 h 410"/>
                <a:gd name="T4" fmla="*/ 349 w 349"/>
                <a:gd name="T5" fmla="*/ 0 h 410"/>
                <a:gd name="T6" fmla="*/ 73 w 349"/>
                <a:gd name="T7" fmla="*/ 0 h 410"/>
              </a:gdLst>
              <a:ahLst/>
              <a:cxnLst>
                <a:cxn ang="0">
                  <a:pos x="T0" y="T1"/>
                </a:cxn>
                <a:cxn ang="0">
                  <a:pos x="T2" y="T3"/>
                </a:cxn>
                <a:cxn ang="0">
                  <a:pos x="T4" y="T5"/>
                </a:cxn>
                <a:cxn ang="0">
                  <a:pos x="T6" y="T7"/>
                </a:cxn>
              </a:cxnLst>
              <a:rect l="0" t="0" r="r" b="b"/>
              <a:pathLst>
                <a:path w="349" h="410">
                  <a:moveTo>
                    <a:pt x="73" y="0"/>
                  </a:moveTo>
                  <a:lnTo>
                    <a:pt x="0" y="410"/>
                  </a:lnTo>
                  <a:lnTo>
                    <a:pt x="349" y="0"/>
                  </a:lnTo>
                  <a:lnTo>
                    <a:pt x="73" y="0"/>
                  </a:lnTo>
                  <a:close/>
                </a:path>
              </a:pathLst>
            </a:custGeom>
            <a:solidFill>
              <a:srgbClr val="2FC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p:cNvSpPr>
            <p:nvPr userDrawn="1"/>
          </p:nvSpPr>
          <p:spPr bwMode="ltGray">
            <a:xfrm>
              <a:off x="5429250" y="1428750"/>
              <a:ext cx="658813" cy="650875"/>
            </a:xfrm>
            <a:custGeom>
              <a:avLst/>
              <a:gdLst>
                <a:gd name="T0" fmla="*/ 0 w 415"/>
                <a:gd name="T1" fmla="*/ 0 h 410"/>
                <a:gd name="T2" fmla="*/ 342 w 415"/>
                <a:gd name="T3" fmla="*/ 410 h 410"/>
                <a:gd name="T4" fmla="*/ 415 w 415"/>
                <a:gd name="T5" fmla="*/ 0 h 410"/>
                <a:gd name="T6" fmla="*/ 0 w 415"/>
                <a:gd name="T7" fmla="*/ 0 h 410"/>
              </a:gdLst>
              <a:ahLst/>
              <a:cxnLst>
                <a:cxn ang="0">
                  <a:pos x="T0" y="T1"/>
                </a:cxn>
                <a:cxn ang="0">
                  <a:pos x="T2" y="T3"/>
                </a:cxn>
                <a:cxn ang="0">
                  <a:pos x="T4" y="T5"/>
                </a:cxn>
                <a:cxn ang="0">
                  <a:pos x="T6" y="T7"/>
                </a:cxn>
              </a:cxnLst>
              <a:rect l="0" t="0" r="r" b="b"/>
              <a:pathLst>
                <a:path w="415" h="410">
                  <a:moveTo>
                    <a:pt x="0" y="0"/>
                  </a:moveTo>
                  <a:lnTo>
                    <a:pt x="342" y="410"/>
                  </a:lnTo>
                  <a:lnTo>
                    <a:pt x="415" y="0"/>
                  </a:lnTo>
                  <a:lnTo>
                    <a:pt x="0"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ltGray">
            <a:xfrm>
              <a:off x="3324225" y="1608138"/>
              <a:ext cx="879475" cy="833438"/>
            </a:xfrm>
            <a:custGeom>
              <a:avLst/>
              <a:gdLst>
                <a:gd name="T0" fmla="*/ 341 w 554"/>
                <a:gd name="T1" fmla="*/ 525 h 525"/>
                <a:gd name="T2" fmla="*/ 554 w 554"/>
                <a:gd name="T3" fmla="*/ 0 h 525"/>
                <a:gd name="T4" fmla="*/ 0 w 554"/>
                <a:gd name="T5" fmla="*/ 245 h 525"/>
                <a:gd name="T6" fmla="*/ 341 w 554"/>
                <a:gd name="T7" fmla="*/ 525 h 525"/>
              </a:gdLst>
              <a:ahLst/>
              <a:cxnLst>
                <a:cxn ang="0">
                  <a:pos x="T0" y="T1"/>
                </a:cxn>
                <a:cxn ang="0">
                  <a:pos x="T2" y="T3"/>
                </a:cxn>
                <a:cxn ang="0">
                  <a:pos x="T4" y="T5"/>
                </a:cxn>
                <a:cxn ang="0">
                  <a:pos x="T6" y="T7"/>
                </a:cxn>
              </a:cxnLst>
              <a:rect l="0" t="0" r="r" b="b"/>
              <a:pathLst>
                <a:path w="554" h="525">
                  <a:moveTo>
                    <a:pt x="341" y="525"/>
                  </a:moveTo>
                  <a:lnTo>
                    <a:pt x="554" y="0"/>
                  </a:lnTo>
                  <a:lnTo>
                    <a:pt x="0" y="245"/>
                  </a:lnTo>
                  <a:lnTo>
                    <a:pt x="341" y="525"/>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ltGray">
            <a:xfrm>
              <a:off x="3324225" y="1428750"/>
              <a:ext cx="879475" cy="568325"/>
            </a:xfrm>
            <a:custGeom>
              <a:avLst/>
              <a:gdLst>
                <a:gd name="T0" fmla="*/ 101 w 554"/>
                <a:gd name="T1" fmla="*/ 0 h 358"/>
                <a:gd name="T2" fmla="*/ 0 w 554"/>
                <a:gd name="T3" fmla="*/ 358 h 358"/>
                <a:gd name="T4" fmla="*/ 554 w 554"/>
                <a:gd name="T5" fmla="*/ 113 h 358"/>
                <a:gd name="T6" fmla="*/ 253 w 554"/>
                <a:gd name="T7" fmla="*/ 0 h 358"/>
                <a:gd name="T8" fmla="*/ 101 w 554"/>
                <a:gd name="T9" fmla="*/ 0 h 358"/>
              </a:gdLst>
              <a:ahLst/>
              <a:cxnLst>
                <a:cxn ang="0">
                  <a:pos x="T0" y="T1"/>
                </a:cxn>
                <a:cxn ang="0">
                  <a:pos x="T2" y="T3"/>
                </a:cxn>
                <a:cxn ang="0">
                  <a:pos x="T4" y="T5"/>
                </a:cxn>
                <a:cxn ang="0">
                  <a:pos x="T6" y="T7"/>
                </a:cxn>
                <a:cxn ang="0">
                  <a:pos x="T8" y="T9"/>
                </a:cxn>
              </a:cxnLst>
              <a:rect l="0" t="0" r="r" b="b"/>
              <a:pathLst>
                <a:path w="554" h="358">
                  <a:moveTo>
                    <a:pt x="101" y="0"/>
                  </a:moveTo>
                  <a:lnTo>
                    <a:pt x="0" y="358"/>
                  </a:lnTo>
                  <a:lnTo>
                    <a:pt x="554" y="113"/>
                  </a:lnTo>
                  <a:lnTo>
                    <a:pt x="253" y="0"/>
                  </a:lnTo>
                  <a:lnTo>
                    <a:pt x="10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ltGray">
            <a:xfrm>
              <a:off x="2790825" y="1428750"/>
              <a:ext cx="693738" cy="568325"/>
            </a:xfrm>
            <a:custGeom>
              <a:avLst/>
              <a:gdLst>
                <a:gd name="T0" fmla="*/ 0 w 437"/>
                <a:gd name="T1" fmla="*/ 0 h 358"/>
                <a:gd name="T2" fmla="*/ 336 w 437"/>
                <a:gd name="T3" fmla="*/ 358 h 358"/>
                <a:gd name="T4" fmla="*/ 437 w 437"/>
                <a:gd name="T5" fmla="*/ 0 h 358"/>
                <a:gd name="T6" fmla="*/ 0 w 437"/>
                <a:gd name="T7" fmla="*/ 0 h 358"/>
              </a:gdLst>
              <a:ahLst/>
              <a:cxnLst>
                <a:cxn ang="0">
                  <a:pos x="T0" y="T1"/>
                </a:cxn>
                <a:cxn ang="0">
                  <a:pos x="T2" y="T3"/>
                </a:cxn>
                <a:cxn ang="0">
                  <a:pos x="T4" y="T5"/>
                </a:cxn>
                <a:cxn ang="0">
                  <a:pos x="T6" y="T7"/>
                </a:cxn>
              </a:cxnLst>
              <a:rect l="0" t="0" r="r" b="b"/>
              <a:pathLst>
                <a:path w="437" h="358">
                  <a:moveTo>
                    <a:pt x="0" y="0"/>
                  </a:moveTo>
                  <a:lnTo>
                    <a:pt x="336" y="358"/>
                  </a:lnTo>
                  <a:lnTo>
                    <a:pt x="437"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ltGray">
            <a:xfrm>
              <a:off x="2787650" y="1997075"/>
              <a:ext cx="566738" cy="812800"/>
            </a:xfrm>
            <a:custGeom>
              <a:avLst/>
              <a:gdLst>
                <a:gd name="T0" fmla="*/ 0 w 357"/>
                <a:gd name="T1" fmla="*/ 512 h 512"/>
                <a:gd name="T2" fmla="*/ 338 w 357"/>
                <a:gd name="T3" fmla="*/ 0 h 512"/>
                <a:gd name="T4" fmla="*/ 357 w 357"/>
                <a:gd name="T5" fmla="*/ 355 h 512"/>
                <a:gd name="T6" fmla="*/ 0 w 357"/>
                <a:gd name="T7" fmla="*/ 512 h 512"/>
              </a:gdLst>
              <a:ahLst/>
              <a:cxnLst>
                <a:cxn ang="0">
                  <a:pos x="T0" y="T1"/>
                </a:cxn>
                <a:cxn ang="0">
                  <a:pos x="T2" y="T3"/>
                </a:cxn>
                <a:cxn ang="0">
                  <a:pos x="T4" y="T5"/>
                </a:cxn>
                <a:cxn ang="0">
                  <a:pos x="T6" y="T7"/>
                </a:cxn>
              </a:cxnLst>
              <a:rect l="0" t="0" r="r" b="b"/>
              <a:pathLst>
                <a:path w="357" h="512">
                  <a:moveTo>
                    <a:pt x="0" y="512"/>
                  </a:moveTo>
                  <a:lnTo>
                    <a:pt x="338" y="0"/>
                  </a:lnTo>
                  <a:lnTo>
                    <a:pt x="357" y="355"/>
                  </a:lnTo>
                  <a:lnTo>
                    <a:pt x="0" y="512"/>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p:cNvSpPr>
            <p:nvPr userDrawn="1"/>
          </p:nvSpPr>
          <p:spPr bwMode="ltGray">
            <a:xfrm>
              <a:off x="3324225" y="1997075"/>
              <a:ext cx="541338" cy="563563"/>
            </a:xfrm>
            <a:custGeom>
              <a:avLst/>
              <a:gdLst>
                <a:gd name="T0" fmla="*/ 341 w 341"/>
                <a:gd name="T1" fmla="*/ 280 h 355"/>
                <a:gd name="T2" fmla="*/ 0 w 341"/>
                <a:gd name="T3" fmla="*/ 0 h 355"/>
                <a:gd name="T4" fmla="*/ 19 w 341"/>
                <a:gd name="T5" fmla="*/ 355 h 355"/>
                <a:gd name="T6" fmla="*/ 341 w 341"/>
                <a:gd name="T7" fmla="*/ 280 h 355"/>
              </a:gdLst>
              <a:ahLst/>
              <a:cxnLst>
                <a:cxn ang="0">
                  <a:pos x="T0" y="T1"/>
                </a:cxn>
                <a:cxn ang="0">
                  <a:pos x="T2" y="T3"/>
                </a:cxn>
                <a:cxn ang="0">
                  <a:pos x="T4" y="T5"/>
                </a:cxn>
                <a:cxn ang="0">
                  <a:pos x="T6" y="T7"/>
                </a:cxn>
              </a:cxnLst>
              <a:rect l="0" t="0" r="r" b="b"/>
              <a:pathLst>
                <a:path w="341" h="355">
                  <a:moveTo>
                    <a:pt x="341" y="280"/>
                  </a:moveTo>
                  <a:lnTo>
                    <a:pt x="0" y="0"/>
                  </a:lnTo>
                  <a:lnTo>
                    <a:pt x="19" y="355"/>
                  </a:lnTo>
                  <a:lnTo>
                    <a:pt x="341" y="28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ltGray">
            <a:xfrm>
              <a:off x="4579938" y="1989138"/>
              <a:ext cx="4763" cy="1588"/>
            </a:xfrm>
            <a:custGeom>
              <a:avLst/>
              <a:gdLst>
                <a:gd name="T0" fmla="*/ 0 w 3"/>
                <a:gd name="T1" fmla="*/ 1 h 1"/>
                <a:gd name="T2" fmla="*/ 3 w 3"/>
                <a:gd name="T3" fmla="*/ 1 h 1"/>
                <a:gd name="T4" fmla="*/ 3 w 3"/>
                <a:gd name="T5" fmla="*/ 1 h 1"/>
                <a:gd name="T6" fmla="*/ 3 w 3"/>
                <a:gd name="T7" fmla="*/ 1 h 1"/>
                <a:gd name="T8" fmla="*/ 3 w 3"/>
                <a:gd name="T9" fmla="*/ 1 h 1"/>
                <a:gd name="T10" fmla="*/ 3 w 3"/>
                <a:gd name="T11" fmla="*/ 1 h 1"/>
                <a:gd name="T12" fmla="*/ 1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3" y="1"/>
                  </a:lnTo>
                  <a:lnTo>
                    <a:pt x="3" y="1"/>
                  </a:lnTo>
                  <a:lnTo>
                    <a:pt x="3" y="1"/>
                  </a:lnTo>
                  <a:lnTo>
                    <a:pt x="3" y="1"/>
                  </a:lnTo>
                  <a:lnTo>
                    <a:pt x="3" y="1"/>
                  </a:lnTo>
                  <a:lnTo>
                    <a:pt x="1" y="1"/>
                  </a:lnTo>
                  <a:lnTo>
                    <a:pt x="1" y="0"/>
                  </a:lnTo>
                  <a:lnTo>
                    <a:pt x="0" y="1"/>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ltGray">
            <a:xfrm>
              <a:off x="4576763" y="1989138"/>
              <a:ext cx="4763" cy="1588"/>
            </a:xfrm>
            <a:custGeom>
              <a:avLst/>
              <a:gdLst>
                <a:gd name="T0" fmla="*/ 0 w 3"/>
                <a:gd name="T1" fmla="*/ 1 h 1"/>
                <a:gd name="T2" fmla="*/ 2 w 3"/>
                <a:gd name="T3" fmla="*/ 1 h 1"/>
                <a:gd name="T4" fmla="*/ 3 w 3"/>
                <a:gd name="T5" fmla="*/ 0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2" y="0"/>
                  </a:lnTo>
                  <a:lnTo>
                    <a:pt x="0" y="1"/>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p:cNvSpPr>
            <p:nvPr userDrawn="1"/>
          </p:nvSpPr>
          <p:spPr bwMode="ltGray">
            <a:xfrm>
              <a:off x="3865563" y="1990725"/>
              <a:ext cx="1252538" cy="450850"/>
            </a:xfrm>
            <a:custGeom>
              <a:avLst/>
              <a:gdLst>
                <a:gd name="T0" fmla="*/ 789 w 789"/>
                <a:gd name="T1" fmla="*/ 282 h 284"/>
                <a:gd name="T2" fmla="*/ 0 w 789"/>
                <a:gd name="T3" fmla="*/ 284 h 284"/>
                <a:gd name="T4" fmla="*/ 450 w 789"/>
                <a:gd name="T5" fmla="*/ 0 h 284"/>
                <a:gd name="T6" fmla="*/ 789 w 789"/>
                <a:gd name="T7" fmla="*/ 282 h 284"/>
              </a:gdLst>
              <a:ahLst/>
              <a:cxnLst>
                <a:cxn ang="0">
                  <a:pos x="T0" y="T1"/>
                </a:cxn>
                <a:cxn ang="0">
                  <a:pos x="T2" y="T3"/>
                </a:cxn>
                <a:cxn ang="0">
                  <a:pos x="T4" y="T5"/>
                </a:cxn>
                <a:cxn ang="0">
                  <a:pos x="T6" y="T7"/>
                </a:cxn>
              </a:cxnLst>
              <a:rect l="0" t="0" r="r" b="b"/>
              <a:pathLst>
                <a:path w="789" h="284">
                  <a:moveTo>
                    <a:pt x="789" y="282"/>
                  </a:moveTo>
                  <a:lnTo>
                    <a:pt x="0" y="284"/>
                  </a:lnTo>
                  <a:lnTo>
                    <a:pt x="450" y="0"/>
                  </a:lnTo>
                  <a:lnTo>
                    <a:pt x="789" y="282"/>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9"/>
            <p:cNvSpPr>
              <a:spLocks/>
            </p:cNvSpPr>
            <p:nvPr userDrawn="1"/>
          </p:nvSpPr>
          <p:spPr bwMode="ltGray">
            <a:xfrm>
              <a:off x="3865563" y="1608138"/>
              <a:ext cx="714375" cy="833438"/>
            </a:xfrm>
            <a:custGeom>
              <a:avLst/>
              <a:gdLst>
                <a:gd name="T0" fmla="*/ 0 w 450"/>
                <a:gd name="T1" fmla="*/ 525 h 525"/>
                <a:gd name="T2" fmla="*/ 213 w 450"/>
                <a:gd name="T3" fmla="*/ 0 h 525"/>
                <a:gd name="T4" fmla="*/ 450 w 450"/>
                <a:gd name="T5" fmla="*/ 241 h 525"/>
                <a:gd name="T6" fmla="*/ 0 w 450"/>
                <a:gd name="T7" fmla="*/ 525 h 525"/>
              </a:gdLst>
              <a:ahLst/>
              <a:cxnLst>
                <a:cxn ang="0">
                  <a:pos x="T0" y="T1"/>
                </a:cxn>
                <a:cxn ang="0">
                  <a:pos x="T2" y="T3"/>
                </a:cxn>
                <a:cxn ang="0">
                  <a:pos x="T4" y="T5"/>
                </a:cxn>
                <a:cxn ang="0">
                  <a:pos x="T6" y="T7"/>
                </a:cxn>
              </a:cxnLst>
              <a:rect l="0" t="0" r="r" b="b"/>
              <a:pathLst>
                <a:path w="450" h="525">
                  <a:moveTo>
                    <a:pt x="0" y="525"/>
                  </a:moveTo>
                  <a:lnTo>
                    <a:pt x="213" y="0"/>
                  </a:lnTo>
                  <a:lnTo>
                    <a:pt x="450" y="241"/>
                  </a:lnTo>
                  <a:lnTo>
                    <a:pt x="0" y="525"/>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20"/>
            <p:cNvSpPr>
              <a:spLocks/>
            </p:cNvSpPr>
            <p:nvPr userDrawn="1"/>
          </p:nvSpPr>
          <p:spPr bwMode="ltGray">
            <a:xfrm>
              <a:off x="3725863" y="1428750"/>
              <a:ext cx="779463" cy="179388"/>
            </a:xfrm>
            <a:custGeom>
              <a:avLst/>
              <a:gdLst>
                <a:gd name="T0" fmla="*/ 0 w 491"/>
                <a:gd name="T1" fmla="*/ 0 h 113"/>
                <a:gd name="T2" fmla="*/ 301 w 491"/>
                <a:gd name="T3" fmla="*/ 113 h 113"/>
                <a:gd name="T4" fmla="*/ 491 w 491"/>
                <a:gd name="T5" fmla="*/ 0 h 113"/>
                <a:gd name="T6" fmla="*/ 0 w 491"/>
                <a:gd name="T7" fmla="*/ 0 h 113"/>
              </a:gdLst>
              <a:ahLst/>
              <a:cxnLst>
                <a:cxn ang="0">
                  <a:pos x="T0" y="T1"/>
                </a:cxn>
                <a:cxn ang="0">
                  <a:pos x="T2" y="T3"/>
                </a:cxn>
                <a:cxn ang="0">
                  <a:pos x="T4" y="T5"/>
                </a:cxn>
                <a:cxn ang="0">
                  <a:pos x="T6" y="T7"/>
                </a:cxn>
              </a:cxnLst>
              <a:rect l="0" t="0" r="r" b="b"/>
              <a:pathLst>
                <a:path w="491" h="113">
                  <a:moveTo>
                    <a:pt x="0" y="0"/>
                  </a:moveTo>
                  <a:lnTo>
                    <a:pt x="301" y="113"/>
                  </a:lnTo>
                  <a:lnTo>
                    <a:pt x="491"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userDrawn="1"/>
          </p:nvSpPr>
          <p:spPr bwMode="ltGray">
            <a:xfrm>
              <a:off x="2787650" y="1428750"/>
              <a:ext cx="536575" cy="1381125"/>
            </a:xfrm>
            <a:custGeom>
              <a:avLst/>
              <a:gdLst>
                <a:gd name="T0" fmla="*/ 0 w 338"/>
                <a:gd name="T1" fmla="*/ 870 h 870"/>
                <a:gd name="T2" fmla="*/ 338 w 338"/>
                <a:gd name="T3" fmla="*/ 358 h 870"/>
                <a:gd name="T4" fmla="*/ 2 w 338"/>
                <a:gd name="T5" fmla="*/ 0 h 870"/>
                <a:gd name="T6" fmla="*/ 0 w 338"/>
                <a:gd name="T7" fmla="*/ 0 h 870"/>
                <a:gd name="T8" fmla="*/ 0 w 338"/>
                <a:gd name="T9" fmla="*/ 870 h 870"/>
              </a:gdLst>
              <a:ahLst/>
              <a:cxnLst>
                <a:cxn ang="0">
                  <a:pos x="T0" y="T1"/>
                </a:cxn>
                <a:cxn ang="0">
                  <a:pos x="T2" y="T3"/>
                </a:cxn>
                <a:cxn ang="0">
                  <a:pos x="T4" y="T5"/>
                </a:cxn>
                <a:cxn ang="0">
                  <a:pos x="T6" y="T7"/>
                </a:cxn>
                <a:cxn ang="0">
                  <a:pos x="T8" y="T9"/>
                </a:cxn>
              </a:cxnLst>
              <a:rect l="0" t="0" r="r" b="b"/>
              <a:pathLst>
                <a:path w="338" h="870">
                  <a:moveTo>
                    <a:pt x="0" y="870"/>
                  </a:moveTo>
                  <a:lnTo>
                    <a:pt x="338" y="358"/>
                  </a:lnTo>
                  <a:lnTo>
                    <a:pt x="2" y="0"/>
                  </a:lnTo>
                  <a:lnTo>
                    <a:pt x="0" y="0"/>
                  </a:lnTo>
                  <a:lnTo>
                    <a:pt x="0" y="87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5811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8915579-84B4-416B-8306-956CF815AB91}" type="datetime1">
              <a:rPr lang="fi-FI" smtClean="0"/>
              <a:t>6.6.2019</a:t>
            </a:fld>
            <a:endParaRPr lang="fi-FI"/>
          </a:p>
        </p:txBody>
      </p:sp>
      <p:sp>
        <p:nvSpPr>
          <p:cNvPr id="3" name="Alatunnisteen paikkamerkki 2"/>
          <p:cNvSpPr>
            <a:spLocks noGrp="1"/>
          </p:cNvSpPr>
          <p:nvPr>
            <p:ph type="ftr" sz="quarter" idx="11"/>
          </p:nvPr>
        </p:nvSpPr>
        <p:spPr/>
        <p:txBody>
          <a:bodyPr/>
          <a:lstStyle/>
          <a:p>
            <a:r>
              <a:rPr lang="fi-FI"/>
              <a:t>Alatunnisteteksti</a:t>
            </a:r>
          </a:p>
        </p:txBody>
      </p:sp>
      <p:sp>
        <p:nvSpPr>
          <p:cNvPr id="4" name="Dian numeron paikkamerkki 3"/>
          <p:cNvSpPr>
            <a:spLocks noGrp="1"/>
          </p:cNvSpPr>
          <p:nvPr>
            <p:ph type="sldNum" sz="quarter" idx="12"/>
          </p:nvPr>
        </p:nvSpPr>
        <p:spPr/>
        <p:txBody>
          <a:bodyPr/>
          <a:lstStyle/>
          <a:p>
            <a:fld id="{1EA1DD0D-7089-48C5-B116-A19F892CF1D9}" type="slidenum">
              <a:rPr lang="fi-FI" smtClean="0"/>
              <a:t>‹#›</a:t>
            </a:fld>
            <a:endParaRPr lang="fi-FI"/>
          </a:p>
        </p:txBody>
      </p:sp>
    </p:spTree>
    <p:extLst>
      <p:ext uri="{BB962C8B-B14F-4D97-AF65-F5344CB8AC3E}">
        <p14:creationId xmlns:p14="http://schemas.microsoft.com/office/powerpoint/2010/main" val="416384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uvasivu1">
    <p:spTree>
      <p:nvGrpSpPr>
        <p:cNvPr id="1" name=""/>
        <p:cNvGrpSpPr/>
        <p:nvPr/>
      </p:nvGrpSpPr>
      <p:grpSpPr>
        <a:xfrm>
          <a:off x="0" y="0"/>
          <a:ext cx="0" cy="0"/>
          <a:chOff x="0" y="0"/>
          <a:chExt cx="0" cy="0"/>
        </a:xfrm>
      </p:grpSpPr>
      <p:sp>
        <p:nvSpPr>
          <p:cNvPr id="6" name="Kuvan paikkamerkki 5"/>
          <p:cNvSpPr>
            <a:spLocks noGrp="1"/>
          </p:cNvSpPr>
          <p:nvPr>
            <p:ph type="pic" sz="quarter" idx="10" hasCustomPrompt="1"/>
          </p:nvPr>
        </p:nvSpPr>
        <p:spPr>
          <a:xfrm>
            <a:off x="288000" y="288000"/>
            <a:ext cx="8568000" cy="6296400"/>
          </a:xfrm>
          <a:solidFill>
            <a:schemeClr val="bg1">
              <a:lumMod val="85000"/>
            </a:schemeClr>
          </a:solidFill>
        </p:spPr>
        <p:txBody>
          <a:bodyPr anchor="ctr"/>
          <a:lstStyle>
            <a:lvl1pPr marL="0" indent="0" algn="ctr">
              <a:spcBef>
                <a:spcPts val="0"/>
              </a:spcBef>
              <a:buNone/>
              <a:defRPr lang="fi-FI" sz="1800" b="0" i="0" u="none" strike="noStrike" baseline="0" smtClean="0">
                <a:solidFill>
                  <a:schemeClr val="tx1"/>
                </a:solidFill>
              </a:defRPr>
            </a:lvl1pPr>
          </a:lstStyle>
          <a:p>
            <a:r>
              <a:rPr lang="fi-FI" dirty="0"/>
              <a:t>Lisää kuva napsauttamalla kuvaketta.</a:t>
            </a:r>
            <a:br>
              <a:rPr lang="fi-FI" dirty="0"/>
            </a:br>
            <a:br>
              <a:rPr lang="fi-FI" dirty="0"/>
            </a:br>
            <a:br>
              <a:rPr lang="fi-FI" dirty="0"/>
            </a:br>
            <a:r>
              <a:rPr lang="fi-FI" dirty="0"/>
              <a:t>(Kopioi kuvituselementti ja tunnus tästä sivusta</a:t>
            </a:r>
            <a:br>
              <a:rPr lang="fi-FI" dirty="0"/>
            </a:br>
            <a:r>
              <a:rPr lang="fi-FI" dirty="0"/>
              <a:t>ja varmistu että ne sijoittuvat kuvan päälle)</a:t>
            </a:r>
          </a:p>
        </p:txBody>
      </p:sp>
      <p:pic>
        <p:nvPicPr>
          <p:cNvPr id="14" name="Kuva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6408116" y="612760"/>
            <a:ext cx="2219605" cy="297752"/>
          </a:xfrm>
          <a:prstGeom prst="rect">
            <a:avLst/>
          </a:prstGeom>
        </p:spPr>
      </p:pic>
    </p:spTree>
    <p:extLst>
      <p:ext uri="{BB962C8B-B14F-4D97-AF65-F5344CB8AC3E}">
        <p14:creationId xmlns:p14="http://schemas.microsoft.com/office/powerpoint/2010/main" val="69598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grpSp>
        <p:nvGrpSpPr>
          <p:cNvPr id="57" name="Ryhmä 56"/>
          <p:cNvGrpSpPr/>
          <p:nvPr userDrawn="1"/>
        </p:nvGrpSpPr>
        <p:grpSpPr>
          <a:xfrm>
            <a:off x="290513" y="4064000"/>
            <a:ext cx="8566151" cy="2492376"/>
            <a:chOff x="290513" y="4064000"/>
            <a:chExt cx="8566151" cy="2492376"/>
          </a:xfrm>
        </p:grpSpPr>
        <p:sp>
          <p:nvSpPr>
            <p:cNvPr id="47" name="Freeform 20"/>
            <p:cNvSpPr>
              <a:spLocks/>
            </p:cNvSpPr>
            <p:nvPr userDrawn="1"/>
          </p:nvSpPr>
          <p:spPr bwMode="auto">
            <a:xfrm>
              <a:off x="4810126" y="6096000"/>
              <a:ext cx="1703388" cy="460375"/>
            </a:xfrm>
            <a:custGeom>
              <a:avLst/>
              <a:gdLst>
                <a:gd name="T0" fmla="*/ 1073 w 1073"/>
                <a:gd name="T1" fmla="*/ 290 h 290"/>
                <a:gd name="T2" fmla="*/ 952 w 1073"/>
                <a:gd name="T3" fmla="*/ 0 h 290"/>
                <a:gd name="T4" fmla="*/ 0 w 1073"/>
                <a:gd name="T5" fmla="*/ 235 h 290"/>
                <a:gd name="T6" fmla="*/ 132 w 1073"/>
                <a:gd name="T7" fmla="*/ 290 h 290"/>
                <a:gd name="T8" fmla="*/ 1073 w 1073"/>
                <a:gd name="T9" fmla="*/ 290 h 290"/>
              </a:gdLst>
              <a:ahLst/>
              <a:cxnLst>
                <a:cxn ang="0">
                  <a:pos x="T0" y="T1"/>
                </a:cxn>
                <a:cxn ang="0">
                  <a:pos x="T2" y="T3"/>
                </a:cxn>
                <a:cxn ang="0">
                  <a:pos x="T4" y="T5"/>
                </a:cxn>
                <a:cxn ang="0">
                  <a:pos x="T6" y="T7"/>
                </a:cxn>
                <a:cxn ang="0">
                  <a:pos x="T8" y="T9"/>
                </a:cxn>
              </a:cxnLst>
              <a:rect l="0" t="0" r="r" b="b"/>
              <a:pathLst>
                <a:path w="1073" h="290">
                  <a:moveTo>
                    <a:pt x="1073" y="290"/>
                  </a:moveTo>
                  <a:lnTo>
                    <a:pt x="952" y="0"/>
                  </a:lnTo>
                  <a:lnTo>
                    <a:pt x="0" y="235"/>
                  </a:lnTo>
                  <a:lnTo>
                    <a:pt x="132" y="290"/>
                  </a:lnTo>
                  <a:lnTo>
                    <a:pt x="1073" y="29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21"/>
            <p:cNvSpPr>
              <a:spLocks/>
            </p:cNvSpPr>
            <p:nvPr userDrawn="1"/>
          </p:nvSpPr>
          <p:spPr bwMode="auto">
            <a:xfrm>
              <a:off x="7308851" y="5691188"/>
              <a:ext cx="725488" cy="865188"/>
            </a:xfrm>
            <a:custGeom>
              <a:avLst/>
              <a:gdLst>
                <a:gd name="T0" fmla="*/ 344 w 457"/>
                <a:gd name="T1" fmla="*/ 0 h 545"/>
                <a:gd name="T2" fmla="*/ 0 w 457"/>
                <a:gd name="T3" fmla="*/ 545 h 545"/>
                <a:gd name="T4" fmla="*/ 457 w 457"/>
                <a:gd name="T5" fmla="*/ 545 h 545"/>
                <a:gd name="T6" fmla="*/ 344 w 457"/>
                <a:gd name="T7" fmla="*/ 0 h 545"/>
              </a:gdLst>
              <a:ahLst/>
              <a:cxnLst>
                <a:cxn ang="0">
                  <a:pos x="T0" y="T1"/>
                </a:cxn>
                <a:cxn ang="0">
                  <a:pos x="T2" y="T3"/>
                </a:cxn>
                <a:cxn ang="0">
                  <a:pos x="T4" y="T5"/>
                </a:cxn>
                <a:cxn ang="0">
                  <a:pos x="T6" y="T7"/>
                </a:cxn>
              </a:cxnLst>
              <a:rect l="0" t="0" r="r" b="b"/>
              <a:pathLst>
                <a:path w="457" h="545">
                  <a:moveTo>
                    <a:pt x="344" y="0"/>
                  </a:moveTo>
                  <a:lnTo>
                    <a:pt x="0" y="545"/>
                  </a:lnTo>
                  <a:lnTo>
                    <a:pt x="457" y="545"/>
                  </a:lnTo>
                  <a:lnTo>
                    <a:pt x="344"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22"/>
            <p:cNvSpPr>
              <a:spLocks/>
            </p:cNvSpPr>
            <p:nvPr userDrawn="1"/>
          </p:nvSpPr>
          <p:spPr bwMode="auto">
            <a:xfrm>
              <a:off x="7854951" y="5691188"/>
              <a:ext cx="1001713" cy="865188"/>
            </a:xfrm>
            <a:custGeom>
              <a:avLst/>
              <a:gdLst>
                <a:gd name="T0" fmla="*/ 631 w 631"/>
                <a:gd name="T1" fmla="*/ 313 h 545"/>
                <a:gd name="T2" fmla="*/ 0 w 631"/>
                <a:gd name="T3" fmla="*/ 0 h 545"/>
                <a:gd name="T4" fmla="*/ 111 w 631"/>
                <a:gd name="T5" fmla="*/ 545 h 545"/>
                <a:gd name="T6" fmla="*/ 631 w 631"/>
                <a:gd name="T7" fmla="*/ 545 h 545"/>
                <a:gd name="T8" fmla="*/ 631 w 631"/>
                <a:gd name="T9" fmla="*/ 313 h 545"/>
              </a:gdLst>
              <a:ahLst/>
              <a:cxnLst>
                <a:cxn ang="0">
                  <a:pos x="T0" y="T1"/>
                </a:cxn>
                <a:cxn ang="0">
                  <a:pos x="T2" y="T3"/>
                </a:cxn>
                <a:cxn ang="0">
                  <a:pos x="T4" y="T5"/>
                </a:cxn>
                <a:cxn ang="0">
                  <a:pos x="T6" y="T7"/>
                </a:cxn>
                <a:cxn ang="0">
                  <a:pos x="T8" y="T9"/>
                </a:cxn>
              </a:cxnLst>
              <a:rect l="0" t="0" r="r" b="b"/>
              <a:pathLst>
                <a:path w="631" h="545">
                  <a:moveTo>
                    <a:pt x="631" y="313"/>
                  </a:moveTo>
                  <a:lnTo>
                    <a:pt x="0" y="0"/>
                  </a:lnTo>
                  <a:lnTo>
                    <a:pt x="111" y="545"/>
                  </a:lnTo>
                  <a:lnTo>
                    <a:pt x="631" y="545"/>
                  </a:lnTo>
                  <a:lnTo>
                    <a:pt x="631" y="313"/>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23"/>
            <p:cNvSpPr>
              <a:spLocks/>
            </p:cNvSpPr>
            <p:nvPr userDrawn="1"/>
          </p:nvSpPr>
          <p:spPr bwMode="auto">
            <a:xfrm>
              <a:off x="7854951" y="4064000"/>
              <a:ext cx="1001713" cy="1627188"/>
            </a:xfrm>
            <a:custGeom>
              <a:avLst/>
              <a:gdLst>
                <a:gd name="T0" fmla="*/ 631 w 631"/>
                <a:gd name="T1" fmla="*/ 0 h 1025"/>
                <a:gd name="T2" fmla="*/ 0 w 631"/>
                <a:gd name="T3" fmla="*/ 1025 h 1025"/>
                <a:gd name="T4" fmla="*/ 631 w 631"/>
                <a:gd name="T5" fmla="*/ 910 h 1025"/>
                <a:gd name="T6" fmla="*/ 631 w 631"/>
                <a:gd name="T7" fmla="*/ 0 h 1025"/>
              </a:gdLst>
              <a:ahLst/>
              <a:cxnLst>
                <a:cxn ang="0">
                  <a:pos x="T0" y="T1"/>
                </a:cxn>
                <a:cxn ang="0">
                  <a:pos x="T2" y="T3"/>
                </a:cxn>
                <a:cxn ang="0">
                  <a:pos x="T4" y="T5"/>
                </a:cxn>
                <a:cxn ang="0">
                  <a:pos x="T6" y="T7"/>
                </a:cxn>
              </a:cxnLst>
              <a:rect l="0" t="0" r="r" b="b"/>
              <a:pathLst>
                <a:path w="631" h="1025">
                  <a:moveTo>
                    <a:pt x="631" y="0"/>
                  </a:moveTo>
                  <a:lnTo>
                    <a:pt x="0" y="1025"/>
                  </a:lnTo>
                  <a:lnTo>
                    <a:pt x="631" y="910"/>
                  </a:lnTo>
                  <a:lnTo>
                    <a:pt x="631"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24"/>
            <p:cNvSpPr>
              <a:spLocks/>
            </p:cNvSpPr>
            <p:nvPr userDrawn="1"/>
          </p:nvSpPr>
          <p:spPr bwMode="auto">
            <a:xfrm>
              <a:off x="7854951" y="5508625"/>
              <a:ext cx="1001713" cy="682625"/>
            </a:xfrm>
            <a:custGeom>
              <a:avLst/>
              <a:gdLst>
                <a:gd name="T0" fmla="*/ 631 w 631"/>
                <a:gd name="T1" fmla="*/ 0 h 430"/>
                <a:gd name="T2" fmla="*/ 0 w 631"/>
                <a:gd name="T3" fmla="*/ 115 h 430"/>
                <a:gd name="T4" fmla="*/ 631 w 631"/>
                <a:gd name="T5" fmla="*/ 430 h 430"/>
                <a:gd name="T6" fmla="*/ 631 w 631"/>
                <a:gd name="T7" fmla="*/ 0 h 430"/>
              </a:gdLst>
              <a:ahLst/>
              <a:cxnLst>
                <a:cxn ang="0">
                  <a:pos x="T0" y="T1"/>
                </a:cxn>
                <a:cxn ang="0">
                  <a:pos x="T2" y="T3"/>
                </a:cxn>
                <a:cxn ang="0">
                  <a:pos x="T4" y="T5"/>
                </a:cxn>
                <a:cxn ang="0">
                  <a:pos x="T6" y="T7"/>
                </a:cxn>
              </a:cxnLst>
              <a:rect l="0" t="0" r="r" b="b"/>
              <a:pathLst>
                <a:path w="631" h="430">
                  <a:moveTo>
                    <a:pt x="631" y="0"/>
                  </a:moveTo>
                  <a:lnTo>
                    <a:pt x="0" y="115"/>
                  </a:lnTo>
                  <a:lnTo>
                    <a:pt x="631" y="430"/>
                  </a:lnTo>
                  <a:lnTo>
                    <a:pt x="63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25"/>
            <p:cNvSpPr>
              <a:spLocks/>
            </p:cNvSpPr>
            <p:nvPr userDrawn="1"/>
          </p:nvSpPr>
          <p:spPr bwMode="auto">
            <a:xfrm>
              <a:off x="1503363" y="5327650"/>
              <a:ext cx="1219200" cy="1228725"/>
            </a:xfrm>
            <a:custGeom>
              <a:avLst/>
              <a:gdLst>
                <a:gd name="T0" fmla="*/ 357 w 768"/>
                <a:gd name="T1" fmla="*/ 0 h 774"/>
                <a:gd name="T2" fmla="*/ 0 w 768"/>
                <a:gd name="T3" fmla="*/ 774 h 774"/>
                <a:gd name="T4" fmla="*/ 768 w 768"/>
                <a:gd name="T5" fmla="*/ 774 h 774"/>
                <a:gd name="T6" fmla="*/ 357 w 768"/>
                <a:gd name="T7" fmla="*/ 0 h 774"/>
              </a:gdLst>
              <a:ahLst/>
              <a:cxnLst>
                <a:cxn ang="0">
                  <a:pos x="T0" y="T1"/>
                </a:cxn>
                <a:cxn ang="0">
                  <a:pos x="T2" y="T3"/>
                </a:cxn>
                <a:cxn ang="0">
                  <a:pos x="T4" y="T5"/>
                </a:cxn>
                <a:cxn ang="0">
                  <a:pos x="T6" y="T7"/>
                </a:cxn>
              </a:cxnLst>
              <a:rect l="0" t="0" r="r" b="b"/>
              <a:pathLst>
                <a:path w="768" h="774">
                  <a:moveTo>
                    <a:pt x="357" y="0"/>
                  </a:moveTo>
                  <a:lnTo>
                    <a:pt x="0" y="774"/>
                  </a:lnTo>
                  <a:lnTo>
                    <a:pt x="768" y="774"/>
                  </a:lnTo>
                  <a:lnTo>
                    <a:pt x="357" y="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26"/>
            <p:cNvSpPr>
              <a:spLocks/>
            </p:cNvSpPr>
            <p:nvPr userDrawn="1"/>
          </p:nvSpPr>
          <p:spPr bwMode="auto">
            <a:xfrm>
              <a:off x="290513" y="5327650"/>
              <a:ext cx="1779588" cy="1228725"/>
            </a:xfrm>
            <a:custGeom>
              <a:avLst/>
              <a:gdLst>
                <a:gd name="T0" fmla="*/ 0 w 1121"/>
                <a:gd name="T1" fmla="*/ 774 h 774"/>
                <a:gd name="T2" fmla="*/ 768 w 1121"/>
                <a:gd name="T3" fmla="*/ 774 h 774"/>
                <a:gd name="T4" fmla="*/ 1121 w 1121"/>
                <a:gd name="T5" fmla="*/ 0 h 774"/>
                <a:gd name="T6" fmla="*/ 0 w 1121"/>
                <a:gd name="T7" fmla="*/ 548 h 774"/>
                <a:gd name="T8" fmla="*/ 0 w 1121"/>
                <a:gd name="T9" fmla="*/ 774 h 774"/>
              </a:gdLst>
              <a:ahLst/>
              <a:cxnLst>
                <a:cxn ang="0">
                  <a:pos x="T0" y="T1"/>
                </a:cxn>
                <a:cxn ang="0">
                  <a:pos x="T2" y="T3"/>
                </a:cxn>
                <a:cxn ang="0">
                  <a:pos x="T4" y="T5"/>
                </a:cxn>
                <a:cxn ang="0">
                  <a:pos x="T6" y="T7"/>
                </a:cxn>
                <a:cxn ang="0">
                  <a:pos x="T8" y="T9"/>
                </a:cxn>
              </a:cxnLst>
              <a:rect l="0" t="0" r="r" b="b"/>
              <a:pathLst>
                <a:path w="1121" h="774">
                  <a:moveTo>
                    <a:pt x="0" y="774"/>
                  </a:moveTo>
                  <a:lnTo>
                    <a:pt x="768" y="774"/>
                  </a:lnTo>
                  <a:lnTo>
                    <a:pt x="1121" y="0"/>
                  </a:lnTo>
                  <a:lnTo>
                    <a:pt x="0" y="548"/>
                  </a:lnTo>
                  <a:lnTo>
                    <a:pt x="0" y="774"/>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27"/>
            <p:cNvSpPr>
              <a:spLocks/>
            </p:cNvSpPr>
            <p:nvPr userDrawn="1"/>
          </p:nvSpPr>
          <p:spPr bwMode="auto">
            <a:xfrm>
              <a:off x="2070101" y="5327650"/>
              <a:ext cx="2740025" cy="1228725"/>
            </a:xfrm>
            <a:custGeom>
              <a:avLst/>
              <a:gdLst>
                <a:gd name="T0" fmla="*/ 409 w 1726"/>
                <a:gd name="T1" fmla="*/ 774 h 774"/>
                <a:gd name="T2" fmla="*/ 1628 w 1726"/>
                <a:gd name="T3" fmla="*/ 774 h 774"/>
                <a:gd name="T4" fmla="*/ 1726 w 1726"/>
                <a:gd name="T5" fmla="*/ 719 h 774"/>
                <a:gd name="T6" fmla="*/ 0 w 1726"/>
                <a:gd name="T7" fmla="*/ 0 h 774"/>
                <a:gd name="T8" fmla="*/ 409 w 1726"/>
                <a:gd name="T9" fmla="*/ 774 h 774"/>
              </a:gdLst>
              <a:ahLst/>
              <a:cxnLst>
                <a:cxn ang="0">
                  <a:pos x="T0" y="T1"/>
                </a:cxn>
                <a:cxn ang="0">
                  <a:pos x="T2" y="T3"/>
                </a:cxn>
                <a:cxn ang="0">
                  <a:pos x="T4" y="T5"/>
                </a:cxn>
                <a:cxn ang="0">
                  <a:pos x="T6" y="T7"/>
                </a:cxn>
                <a:cxn ang="0">
                  <a:pos x="T8" y="T9"/>
                </a:cxn>
              </a:cxnLst>
              <a:rect l="0" t="0" r="r" b="b"/>
              <a:pathLst>
                <a:path w="1726" h="774">
                  <a:moveTo>
                    <a:pt x="409" y="774"/>
                  </a:moveTo>
                  <a:lnTo>
                    <a:pt x="1628" y="774"/>
                  </a:lnTo>
                  <a:lnTo>
                    <a:pt x="1726" y="719"/>
                  </a:lnTo>
                  <a:lnTo>
                    <a:pt x="0" y="0"/>
                  </a:lnTo>
                  <a:lnTo>
                    <a:pt x="409" y="774"/>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28"/>
            <p:cNvSpPr>
              <a:spLocks/>
            </p:cNvSpPr>
            <p:nvPr userDrawn="1"/>
          </p:nvSpPr>
          <p:spPr bwMode="auto">
            <a:xfrm>
              <a:off x="4654551" y="6469063"/>
              <a:ext cx="365125" cy="87313"/>
            </a:xfrm>
            <a:custGeom>
              <a:avLst/>
              <a:gdLst>
                <a:gd name="T0" fmla="*/ 98 w 230"/>
                <a:gd name="T1" fmla="*/ 0 h 55"/>
                <a:gd name="T2" fmla="*/ 0 w 230"/>
                <a:gd name="T3" fmla="*/ 55 h 55"/>
                <a:gd name="T4" fmla="*/ 230 w 230"/>
                <a:gd name="T5" fmla="*/ 55 h 55"/>
                <a:gd name="T6" fmla="*/ 98 w 230"/>
                <a:gd name="T7" fmla="*/ 0 h 55"/>
              </a:gdLst>
              <a:ahLst/>
              <a:cxnLst>
                <a:cxn ang="0">
                  <a:pos x="T0" y="T1"/>
                </a:cxn>
                <a:cxn ang="0">
                  <a:pos x="T2" y="T3"/>
                </a:cxn>
                <a:cxn ang="0">
                  <a:pos x="T4" y="T5"/>
                </a:cxn>
                <a:cxn ang="0">
                  <a:pos x="T6" y="T7"/>
                </a:cxn>
              </a:cxnLst>
              <a:rect l="0" t="0" r="r" b="b"/>
              <a:pathLst>
                <a:path w="230" h="55">
                  <a:moveTo>
                    <a:pt x="98" y="0"/>
                  </a:moveTo>
                  <a:lnTo>
                    <a:pt x="0" y="55"/>
                  </a:lnTo>
                  <a:lnTo>
                    <a:pt x="230" y="55"/>
                  </a:lnTo>
                  <a:lnTo>
                    <a:pt x="98"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29"/>
            <p:cNvSpPr>
              <a:spLocks/>
            </p:cNvSpPr>
            <p:nvPr userDrawn="1"/>
          </p:nvSpPr>
          <p:spPr bwMode="auto">
            <a:xfrm>
              <a:off x="6321426" y="5691188"/>
              <a:ext cx="1533525" cy="865188"/>
            </a:xfrm>
            <a:custGeom>
              <a:avLst/>
              <a:gdLst>
                <a:gd name="T0" fmla="*/ 119 w 966"/>
                <a:gd name="T1" fmla="*/ 545 h 545"/>
                <a:gd name="T2" fmla="*/ 624 w 966"/>
                <a:gd name="T3" fmla="*/ 545 h 545"/>
                <a:gd name="T4" fmla="*/ 966 w 966"/>
                <a:gd name="T5" fmla="*/ 0 h 545"/>
                <a:gd name="T6" fmla="*/ 0 w 966"/>
                <a:gd name="T7" fmla="*/ 255 h 545"/>
                <a:gd name="T8" fmla="*/ 119 w 966"/>
                <a:gd name="T9" fmla="*/ 545 h 545"/>
              </a:gdLst>
              <a:ahLst/>
              <a:cxnLst>
                <a:cxn ang="0">
                  <a:pos x="T0" y="T1"/>
                </a:cxn>
                <a:cxn ang="0">
                  <a:pos x="T2" y="T3"/>
                </a:cxn>
                <a:cxn ang="0">
                  <a:pos x="T4" y="T5"/>
                </a:cxn>
                <a:cxn ang="0">
                  <a:pos x="T6" y="T7"/>
                </a:cxn>
                <a:cxn ang="0">
                  <a:pos x="T8" y="T9"/>
                </a:cxn>
              </a:cxnLst>
              <a:rect l="0" t="0" r="r" b="b"/>
              <a:pathLst>
                <a:path w="966" h="545">
                  <a:moveTo>
                    <a:pt x="119" y="545"/>
                  </a:moveTo>
                  <a:lnTo>
                    <a:pt x="624" y="545"/>
                  </a:lnTo>
                  <a:lnTo>
                    <a:pt x="966" y="0"/>
                  </a:lnTo>
                  <a:lnTo>
                    <a:pt x="0" y="255"/>
                  </a:lnTo>
                  <a:lnTo>
                    <a:pt x="119" y="54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otsikko 2"/>
          <p:cNvSpPr>
            <a:spLocks noGrp="1"/>
          </p:cNvSpPr>
          <p:nvPr>
            <p:ph type="subTitle" idx="1"/>
          </p:nvPr>
        </p:nvSpPr>
        <p:spPr>
          <a:xfrm>
            <a:off x="907142" y="3140969"/>
            <a:ext cx="7337265" cy="792088"/>
          </a:xfrm>
        </p:spPr>
        <p:txBody>
          <a:bodyPr>
            <a:normAutofit/>
          </a:bodyPr>
          <a:lstStyle>
            <a:lvl1pPr marL="0" indent="0" algn="l">
              <a:spcBef>
                <a:spcPts val="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5" name="Tekstiruutu 4"/>
          <p:cNvSpPr txBox="1"/>
          <p:nvPr userDrawn="1"/>
        </p:nvSpPr>
        <p:spPr>
          <a:xfrm>
            <a:off x="894227" y="2348880"/>
            <a:ext cx="3240360" cy="615553"/>
          </a:xfrm>
          <a:prstGeom prst="rect">
            <a:avLst/>
          </a:prstGeom>
          <a:noFill/>
        </p:spPr>
        <p:txBody>
          <a:bodyPr wrap="square" rtlCol="0">
            <a:spAutoFit/>
          </a:bodyPr>
          <a:lstStyle/>
          <a:p>
            <a:r>
              <a:rPr lang="fi-FI" sz="3400" dirty="0">
                <a:solidFill>
                  <a:schemeClr val="tx2"/>
                </a:solidFill>
              </a:rPr>
              <a:t>Kiitos!</a:t>
            </a:r>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8116" y="612000"/>
            <a:ext cx="2219605" cy="299273"/>
          </a:xfrm>
          <a:prstGeom prst="rect">
            <a:avLst/>
          </a:prstGeom>
        </p:spPr>
      </p:pic>
      <p:sp>
        <p:nvSpPr>
          <p:cNvPr id="7" name="Kuvan paikkamerkki 6"/>
          <p:cNvSpPr>
            <a:spLocks noGrp="1"/>
          </p:cNvSpPr>
          <p:nvPr>
            <p:ph type="pic" sz="quarter" idx="10" hasCustomPrompt="1"/>
          </p:nvPr>
        </p:nvSpPr>
        <p:spPr>
          <a:xfrm>
            <a:off x="971550" y="4221163"/>
            <a:ext cx="6696075" cy="936625"/>
          </a:xfrm>
          <a:noFill/>
          <a:ln w="34925">
            <a:noFill/>
            <a:prstDash val="sysDash"/>
          </a:ln>
        </p:spPr>
        <p:txBody>
          <a:bodyPr anchor="ctr" anchorCtr="0"/>
          <a:lstStyle>
            <a:lvl1pPr marL="0" indent="0" algn="ctr">
              <a:buNone/>
              <a:defRPr lang="fi-FI" sz="1800" b="0" i="0" u="none" strike="noStrike" baseline="0" smtClean="0"/>
            </a:lvl1pPr>
          </a:lstStyle>
          <a:p>
            <a:r>
              <a:rPr lang="fi-FI" sz="1800" b="0" i="0" u="none" strike="noStrike" baseline="0" dirty="0">
                <a:solidFill>
                  <a:srgbClr val="000000"/>
                </a:solidFill>
                <a:latin typeface="+mn-lt"/>
              </a:rPr>
              <a:t>Tälle alueelle sijoitetaan kaikki mahdollisten toimijoiden logot</a:t>
            </a:r>
            <a:endParaRPr lang="fi-FI" dirty="0"/>
          </a:p>
        </p:txBody>
      </p:sp>
    </p:spTree>
    <p:extLst>
      <p:ext uri="{BB962C8B-B14F-4D97-AF65-F5344CB8AC3E}">
        <p14:creationId xmlns:p14="http://schemas.microsoft.com/office/powerpoint/2010/main" val="372043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D013C-FE4A-4004-925E-195A50B89AF6}"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BCB51-0CDC-4214-B0A4-169C76F693E6}" type="slidenum">
              <a:rPr lang="en-US" smtClean="0"/>
              <a:t>‹#›</a:t>
            </a:fld>
            <a:endParaRPr lang="en-US"/>
          </a:p>
        </p:txBody>
      </p:sp>
    </p:spTree>
    <p:extLst>
      <p:ext uri="{BB962C8B-B14F-4D97-AF65-F5344CB8AC3E}">
        <p14:creationId xmlns:p14="http://schemas.microsoft.com/office/powerpoint/2010/main" val="399908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Pääotsikko2">
    <p:spTree>
      <p:nvGrpSpPr>
        <p:cNvPr id="1" name=""/>
        <p:cNvGrpSpPr/>
        <p:nvPr/>
      </p:nvGrpSpPr>
      <p:grpSpPr>
        <a:xfrm>
          <a:off x="0" y="0"/>
          <a:ext cx="0" cy="0"/>
          <a:chOff x="0" y="0"/>
          <a:chExt cx="0" cy="0"/>
        </a:xfrm>
      </p:grpSpPr>
      <p:sp>
        <p:nvSpPr>
          <p:cNvPr id="2" name="Otsikko 1"/>
          <p:cNvSpPr>
            <a:spLocks noGrp="1"/>
          </p:cNvSpPr>
          <p:nvPr>
            <p:ph type="ctrTitle"/>
          </p:nvPr>
        </p:nvSpPr>
        <p:spPr>
          <a:xfrm>
            <a:off x="876710" y="2327151"/>
            <a:ext cx="7223682" cy="1641909"/>
          </a:xfrm>
        </p:spPr>
        <p:txBody>
          <a:bodyPr anchor="b" anchorCtr="0">
            <a:noAutofit/>
          </a:bodyPr>
          <a:lstStyle>
            <a:lvl1pPr algn="l">
              <a:defRPr sz="3400">
                <a:solidFill>
                  <a:schemeClr val="tx2"/>
                </a:solidFill>
              </a:defRPr>
            </a:lvl1pPr>
          </a:lstStyle>
          <a:p>
            <a:r>
              <a:rPr lang="en-US"/>
              <a:t>Click to edit Master title style</a:t>
            </a:r>
            <a:endParaRPr lang="fi-FI" dirty="0"/>
          </a:p>
        </p:txBody>
      </p:sp>
      <p:sp>
        <p:nvSpPr>
          <p:cNvPr id="3" name="Alaotsikko 2"/>
          <p:cNvSpPr>
            <a:spLocks noGrp="1"/>
          </p:cNvSpPr>
          <p:nvPr>
            <p:ph type="subTitle" idx="1"/>
          </p:nvPr>
        </p:nvSpPr>
        <p:spPr>
          <a:xfrm>
            <a:off x="876710" y="4412343"/>
            <a:ext cx="5855530" cy="1433708"/>
          </a:xfrm>
        </p:spPr>
        <p:txBody>
          <a:bodyPr>
            <a:normAutofit/>
          </a:bodyPr>
          <a:lstStyle>
            <a:lvl1pPr marL="0" indent="0" algn="l">
              <a:spcBef>
                <a:spcPts val="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8116" y="612760"/>
            <a:ext cx="2219605" cy="297752"/>
          </a:xfrm>
          <a:prstGeom prst="rect">
            <a:avLst/>
          </a:prstGeom>
        </p:spPr>
      </p:pic>
      <p:grpSp>
        <p:nvGrpSpPr>
          <p:cNvPr id="39" name="Ryhmä 38"/>
          <p:cNvGrpSpPr/>
          <p:nvPr userDrawn="1"/>
        </p:nvGrpSpPr>
        <p:grpSpPr bwMode="ltGray">
          <a:xfrm>
            <a:off x="288000" y="288000"/>
            <a:ext cx="3738563" cy="1381125"/>
            <a:chOff x="2787650" y="1428750"/>
            <a:chExt cx="3738563" cy="1381125"/>
          </a:xfrm>
        </p:grpSpPr>
        <p:sp>
          <p:nvSpPr>
            <p:cNvPr id="8" name="Freeform 6"/>
            <p:cNvSpPr>
              <a:spLocks/>
            </p:cNvSpPr>
            <p:nvPr userDrawn="1"/>
          </p:nvSpPr>
          <p:spPr bwMode="ltGray">
            <a:xfrm>
              <a:off x="4579938" y="1990725"/>
              <a:ext cx="1392238" cy="447675"/>
            </a:xfrm>
            <a:custGeom>
              <a:avLst/>
              <a:gdLst>
                <a:gd name="T0" fmla="*/ 339 w 877"/>
                <a:gd name="T1" fmla="*/ 282 h 282"/>
                <a:gd name="T2" fmla="*/ 877 w 877"/>
                <a:gd name="T3" fmla="*/ 56 h 282"/>
                <a:gd name="T4" fmla="*/ 0 w 877"/>
                <a:gd name="T5" fmla="*/ 0 h 282"/>
                <a:gd name="T6" fmla="*/ 339 w 877"/>
                <a:gd name="T7" fmla="*/ 282 h 282"/>
              </a:gdLst>
              <a:ahLst/>
              <a:cxnLst>
                <a:cxn ang="0">
                  <a:pos x="T0" y="T1"/>
                </a:cxn>
                <a:cxn ang="0">
                  <a:pos x="T2" y="T3"/>
                </a:cxn>
                <a:cxn ang="0">
                  <a:pos x="T4" y="T5"/>
                </a:cxn>
                <a:cxn ang="0">
                  <a:pos x="T6" y="T7"/>
                </a:cxn>
              </a:cxnLst>
              <a:rect l="0" t="0" r="r" b="b"/>
              <a:pathLst>
                <a:path w="877" h="282">
                  <a:moveTo>
                    <a:pt x="339" y="282"/>
                  </a:moveTo>
                  <a:lnTo>
                    <a:pt x="877" y="56"/>
                  </a:lnTo>
                  <a:lnTo>
                    <a:pt x="0" y="0"/>
                  </a:lnTo>
                  <a:lnTo>
                    <a:pt x="339" y="282"/>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ltGray">
            <a:xfrm>
              <a:off x="4579938" y="1428750"/>
              <a:ext cx="1392238" cy="650875"/>
            </a:xfrm>
            <a:custGeom>
              <a:avLst/>
              <a:gdLst>
                <a:gd name="T0" fmla="*/ 207 w 877"/>
                <a:gd name="T1" fmla="*/ 0 h 410"/>
                <a:gd name="T2" fmla="*/ 0 w 877"/>
                <a:gd name="T3" fmla="*/ 354 h 410"/>
                <a:gd name="T4" fmla="*/ 877 w 877"/>
                <a:gd name="T5" fmla="*/ 410 h 410"/>
                <a:gd name="T6" fmla="*/ 535 w 877"/>
                <a:gd name="T7" fmla="*/ 0 h 410"/>
                <a:gd name="T8" fmla="*/ 207 w 877"/>
                <a:gd name="T9" fmla="*/ 0 h 410"/>
              </a:gdLst>
              <a:ahLst/>
              <a:cxnLst>
                <a:cxn ang="0">
                  <a:pos x="T0" y="T1"/>
                </a:cxn>
                <a:cxn ang="0">
                  <a:pos x="T2" y="T3"/>
                </a:cxn>
                <a:cxn ang="0">
                  <a:pos x="T4" y="T5"/>
                </a:cxn>
                <a:cxn ang="0">
                  <a:pos x="T6" y="T7"/>
                </a:cxn>
                <a:cxn ang="0">
                  <a:pos x="T8" y="T9"/>
                </a:cxn>
              </a:cxnLst>
              <a:rect l="0" t="0" r="r" b="b"/>
              <a:pathLst>
                <a:path w="877" h="410">
                  <a:moveTo>
                    <a:pt x="207" y="0"/>
                  </a:moveTo>
                  <a:lnTo>
                    <a:pt x="0" y="354"/>
                  </a:lnTo>
                  <a:lnTo>
                    <a:pt x="877" y="410"/>
                  </a:lnTo>
                  <a:lnTo>
                    <a:pt x="535" y="0"/>
                  </a:lnTo>
                  <a:lnTo>
                    <a:pt x="207" y="0"/>
                  </a:lnTo>
                  <a:close/>
                </a:path>
              </a:pathLst>
            </a:custGeom>
            <a:solidFill>
              <a:srgbClr val="E9F3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ltGray">
            <a:xfrm>
              <a:off x="4203700" y="1428750"/>
              <a:ext cx="704850" cy="561975"/>
            </a:xfrm>
            <a:custGeom>
              <a:avLst/>
              <a:gdLst>
                <a:gd name="T0" fmla="*/ 190 w 444"/>
                <a:gd name="T1" fmla="*/ 0 h 354"/>
                <a:gd name="T2" fmla="*/ 0 w 444"/>
                <a:gd name="T3" fmla="*/ 113 h 354"/>
                <a:gd name="T4" fmla="*/ 237 w 444"/>
                <a:gd name="T5" fmla="*/ 354 h 354"/>
                <a:gd name="T6" fmla="*/ 444 w 444"/>
                <a:gd name="T7" fmla="*/ 0 h 354"/>
                <a:gd name="T8" fmla="*/ 190 w 444"/>
                <a:gd name="T9" fmla="*/ 0 h 354"/>
              </a:gdLst>
              <a:ahLst/>
              <a:cxnLst>
                <a:cxn ang="0">
                  <a:pos x="T0" y="T1"/>
                </a:cxn>
                <a:cxn ang="0">
                  <a:pos x="T2" y="T3"/>
                </a:cxn>
                <a:cxn ang="0">
                  <a:pos x="T4" y="T5"/>
                </a:cxn>
                <a:cxn ang="0">
                  <a:pos x="T6" y="T7"/>
                </a:cxn>
                <a:cxn ang="0">
                  <a:pos x="T8" y="T9"/>
                </a:cxn>
              </a:cxnLst>
              <a:rect l="0" t="0" r="r" b="b"/>
              <a:pathLst>
                <a:path w="444" h="354">
                  <a:moveTo>
                    <a:pt x="190" y="0"/>
                  </a:moveTo>
                  <a:lnTo>
                    <a:pt x="0" y="113"/>
                  </a:lnTo>
                  <a:lnTo>
                    <a:pt x="237" y="354"/>
                  </a:lnTo>
                  <a:lnTo>
                    <a:pt x="444" y="0"/>
                  </a:lnTo>
                  <a:lnTo>
                    <a:pt x="190" y="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ltGray">
            <a:xfrm>
              <a:off x="5972175" y="1428750"/>
              <a:ext cx="554038" cy="650875"/>
            </a:xfrm>
            <a:custGeom>
              <a:avLst/>
              <a:gdLst>
                <a:gd name="T0" fmla="*/ 73 w 349"/>
                <a:gd name="T1" fmla="*/ 0 h 410"/>
                <a:gd name="T2" fmla="*/ 0 w 349"/>
                <a:gd name="T3" fmla="*/ 410 h 410"/>
                <a:gd name="T4" fmla="*/ 349 w 349"/>
                <a:gd name="T5" fmla="*/ 0 h 410"/>
                <a:gd name="T6" fmla="*/ 73 w 349"/>
                <a:gd name="T7" fmla="*/ 0 h 410"/>
              </a:gdLst>
              <a:ahLst/>
              <a:cxnLst>
                <a:cxn ang="0">
                  <a:pos x="T0" y="T1"/>
                </a:cxn>
                <a:cxn ang="0">
                  <a:pos x="T2" y="T3"/>
                </a:cxn>
                <a:cxn ang="0">
                  <a:pos x="T4" y="T5"/>
                </a:cxn>
                <a:cxn ang="0">
                  <a:pos x="T6" y="T7"/>
                </a:cxn>
              </a:cxnLst>
              <a:rect l="0" t="0" r="r" b="b"/>
              <a:pathLst>
                <a:path w="349" h="410">
                  <a:moveTo>
                    <a:pt x="73" y="0"/>
                  </a:moveTo>
                  <a:lnTo>
                    <a:pt x="0" y="410"/>
                  </a:lnTo>
                  <a:lnTo>
                    <a:pt x="349" y="0"/>
                  </a:lnTo>
                  <a:lnTo>
                    <a:pt x="73" y="0"/>
                  </a:lnTo>
                  <a:close/>
                </a:path>
              </a:pathLst>
            </a:custGeom>
            <a:solidFill>
              <a:srgbClr val="2FC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p:cNvSpPr>
            <p:nvPr userDrawn="1"/>
          </p:nvSpPr>
          <p:spPr bwMode="ltGray">
            <a:xfrm>
              <a:off x="5429250" y="1428750"/>
              <a:ext cx="658813" cy="650875"/>
            </a:xfrm>
            <a:custGeom>
              <a:avLst/>
              <a:gdLst>
                <a:gd name="T0" fmla="*/ 0 w 415"/>
                <a:gd name="T1" fmla="*/ 0 h 410"/>
                <a:gd name="T2" fmla="*/ 342 w 415"/>
                <a:gd name="T3" fmla="*/ 410 h 410"/>
                <a:gd name="T4" fmla="*/ 415 w 415"/>
                <a:gd name="T5" fmla="*/ 0 h 410"/>
                <a:gd name="T6" fmla="*/ 0 w 415"/>
                <a:gd name="T7" fmla="*/ 0 h 410"/>
              </a:gdLst>
              <a:ahLst/>
              <a:cxnLst>
                <a:cxn ang="0">
                  <a:pos x="T0" y="T1"/>
                </a:cxn>
                <a:cxn ang="0">
                  <a:pos x="T2" y="T3"/>
                </a:cxn>
                <a:cxn ang="0">
                  <a:pos x="T4" y="T5"/>
                </a:cxn>
                <a:cxn ang="0">
                  <a:pos x="T6" y="T7"/>
                </a:cxn>
              </a:cxnLst>
              <a:rect l="0" t="0" r="r" b="b"/>
              <a:pathLst>
                <a:path w="415" h="410">
                  <a:moveTo>
                    <a:pt x="0" y="0"/>
                  </a:moveTo>
                  <a:lnTo>
                    <a:pt x="342" y="410"/>
                  </a:lnTo>
                  <a:lnTo>
                    <a:pt x="415" y="0"/>
                  </a:lnTo>
                  <a:lnTo>
                    <a:pt x="0"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ltGray">
            <a:xfrm>
              <a:off x="3324225" y="1608138"/>
              <a:ext cx="879475" cy="833438"/>
            </a:xfrm>
            <a:custGeom>
              <a:avLst/>
              <a:gdLst>
                <a:gd name="T0" fmla="*/ 341 w 554"/>
                <a:gd name="T1" fmla="*/ 525 h 525"/>
                <a:gd name="T2" fmla="*/ 554 w 554"/>
                <a:gd name="T3" fmla="*/ 0 h 525"/>
                <a:gd name="T4" fmla="*/ 0 w 554"/>
                <a:gd name="T5" fmla="*/ 245 h 525"/>
                <a:gd name="T6" fmla="*/ 341 w 554"/>
                <a:gd name="T7" fmla="*/ 525 h 525"/>
              </a:gdLst>
              <a:ahLst/>
              <a:cxnLst>
                <a:cxn ang="0">
                  <a:pos x="T0" y="T1"/>
                </a:cxn>
                <a:cxn ang="0">
                  <a:pos x="T2" y="T3"/>
                </a:cxn>
                <a:cxn ang="0">
                  <a:pos x="T4" y="T5"/>
                </a:cxn>
                <a:cxn ang="0">
                  <a:pos x="T6" y="T7"/>
                </a:cxn>
              </a:cxnLst>
              <a:rect l="0" t="0" r="r" b="b"/>
              <a:pathLst>
                <a:path w="554" h="525">
                  <a:moveTo>
                    <a:pt x="341" y="525"/>
                  </a:moveTo>
                  <a:lnTo>
                    <a:pt x="554" y="0"/>
                  </a:lnTo>
                  <a:lnTo>
                    <a:pt x="0" y="245"/>
                  </a:lnTo>
                  <a:lnTo>
                    <a:pt x="341" y="525"/>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ltGray">
            <a:xfrm>
              <a:off x="3324225" y="1428750"/>
              <a:ext cx="879475" cy="568325"/>
            </a:xfrm>
            <a:custGeom>
              <a:avLst/>
              <a:gdLst>
                <a:gd name="T0" fmla="*/ 101 w 554"/>
                <a:gd name="T1" fmla="*/ 0 h 358"/>
                <a:gd name="T2" fmla="*/ 0 w 554"/>
                <a:gd name="T3" fmla="*/ 358 h 358"/>
                <a:gd name="T4" fmla="*/ 554 w 554"/>
                <a:gd name="T5" fmla="*/ 113 h 358"/>
                <a:gd name="T6" fmla="*/ 253 w 554"/>
                <a:gd name="T7" fmla="*/ 0 h 358"/>
                <a:gd name="T8" fmla="*/ 101 w 554"/>
                <a:gd name="T9" fmla="*/ 0 h 358"/>
              </a:gdLst>
              <a:ahLst/>
              <a:cxnLst>
                <a:cxn ang="0">
                  <a:pos x="T0" y="T1"/>
                </a:cxn>
                <a:cxn ang="0">
                  <a:pos x="T2" y="T3"/>
                </a:cxn>
                <a:cxn ang="0">
                  <a:pos x="T4" y="T5"/>
                </a:cxn>
                <a:cxn ang="0">
                  <a:pos x="T6" y="T7"/>
                </a:cxn>
                <a:cxn ang="0">
                  <a:pos x="T8" y="T9"/>
                </a:cxn>
              </a:cxnLst>
              <a:rect l="0" t="0" r="r" b="b"/>
              <a:pathLst>
                <a:path w="554" h="358">
                  <a:moveTo>
                    <a:pt x="101" y="0"/>
                  </a:moveTo>
                  <a:lnTo>
                    <a:pt x="0" y="358"/>
                  </a:lnTo>
                  <a:lnTo>
                    <a:pt x="554" y="113"/>
                  </a:lnTo>
                  <a:lnTo>
                    <a:pt x="253" y="0"/>
                  </a:lnTo>
                  <a:lnTo>
                    <a:pt x="10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ltGray">
            <a:xfrm>
              <a:off x="2790825" y="1428750"/>
              <a:ext cx="693738" cy="568325"/>
            </a:xfrm>
            <a:custGeom>
              <a:avLst/>
              <a:gdLst>
                <a:gd name="T0" fmla="*/ 0 w 437"/>
                <a:gd name="T1" fmla="*/ 0 h 358"/>
                <a:gd name="T2" fmla="*/ 336 w 437"/>
                <a:gd name="T3" fmla="*/ 358 h 358"/>
                <a:gd name="T4" fmla="*/ 437 w 437"/>
                <a:gd name="T5" fmla="*/ 0 h 358"/>
                <a:gd name="T6" fmla="*/ 0 w 437"/>
                <a:gd name="T7" fmla="*/ 0 h 358"/>
              </a:gdLst>
              <a:ahLst/>
              <a:cxnLst>
                <a:cxn ang="0">
                  <a:pos x="T0" y="T1"/>
                </a:cxn>
                <a:cxn ang="0">
                  <a:pos x="T2" y="T3"/>
                </a:cxn>
                <a:cxn ang="0">
                  <a:pos x="T4" y="T5"/>
                </a:cxn>
                <a:cxn ang="0">
                  <a:pos x="T6" y="T7"/>
                </a:cxn>
              </a:cxnLst>
              <a:rect l="0" t="0" r="r" b="b"/>
              <a:pathLst>
                <a:path w="437" h="358">
                  <a:moveTo>
                    <a:pt x="0" y="0"/>
                  </a:moveTo>
                  <a:lnTo>
                    <a:pt x="336" y="358"/>
                  </a:lnTo>
                  <a:lnTo>
                    <a:pt x="437"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ltGray">
            <a:xfrm>
              <a:off x="2787650" y="1997075"/>
              <a:ext cx="566738" cy="812800"/>
            </a:xfrm>
            <a:custGeom>
              <a:avLst/>
              <a:gdLst>
                <a:gd name="T0" fmla="*/ 0 w 357"/>
                <a:gd name="T1" fmla="*/ 512 h 512"/>
                <a:gd name="T2" fmla="*/ 338 w 357"/>
                <a:gd name="T3" fmla="*/ 0 h 512"/>
                <a:gd name="T4" fmla="*/ 357 w 357"/>
                <a:gd name="T5" fmla="*/ 355 h 512"/>
                <a:gd name="T6" fmla="*/ 0 w 357"/>
                <a:gd name="T7" fmla="*/ 512 h 512"/>
              </a:gdLst>
              <a:ahLst/>
              <a:cxnLst>
                <a:cxn ang="0">
                  <a:pos x="T0" y="T1"/>
                </a:cxn>
                <a:cxn ang="0">
                  <a:pos x="T2" y="T3"/>
                </a:cxn>
                <a:cxn ang="0">
                  <a:pos x="T4" y="T5"/>
                </a:cxn>
                <a:cxn ang="0">
                  <a:pos x="T6" y="T7"/>
                </a:cxn>
              </a:cxnLst>
              <a:rect l="0" t="0" r="r" b="b"/>
              <a:pathLst>
                <a:path w="357" h="512">
                  <a:moveTo>
                    <a:pt x="0" y="512"/>
                  </a:moveTo>
                  <a:lnTo>
                    <a:pt x="338" y="0"/>
                  </a:lnTo>
                  <a:lnTo>
                    <a:pt x="357" y="355"/>
                  </a:lnTo>
                  <a:lnTo>
                    <a:pt x="0" y="512"/>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p:cNvSpPr>
            <p:nvPr userDrawn="1"/>
          </p:nvSpPr>
          <p:spPr bwMode="ltGray">
            <a:xfrm>
              <a:off x="3324225" y="1997075"/>
              <a:ext cx="541338" cy="563563"/>
            </a:xfrm>
            <a:custGeom>
              <a:avLst/>
              <a:gdLst>
                <a:gd name="T0" fmla="*/ 341 w 341"/>
                <a:gd name="T1" fmla="*/ 280 h 355"/>
                <a:gd name="T2" fmla="*/ 0 w 341"/>
                <a:gd name="T3" fmla="*/ 0 h 355"/>
                <a:gd name="T4" fmla="*/ 19 w 341"/>
                <a:gd name="T5" fmla="*/ 355 h 355"/>
                <a:gd name="T6" fmla="*/ 341 w 341"/>
                <a:gd name="T7" fmla="*/ 280 h 355"/>
              </a:gdLst>
              <a:ahLst/>
              <a:cxnLst>
                <a:cxn ang="0">
                  <a:pos x="T0" y="T1"/>
                </a:cxn>
                <a:cxn ang="0">
                  <a:pos x="T2" y="T3"/>
                </a:cxn>
                <a:cxn ang="0">
                  <a:pos x="T4" y="T5"/>
                </a:cxn>
                <a:cxn ang="0">
                  <a:pos x="T6" y="T7"/>
                </a:cxn>
              </a:cxnLst>
              <a:rect l="0" t="0" r="r" b="b"/>
              <a:pathLst>
                <a:path w="341" h="355">
                  <a:moveTo>
                    <a:pt x="341" y="280"/>
                  </a:moveTo>
                  <a:lnTo>
                    <a:pt x="0" y="0"/>
                  </a:lnTo>
                  <a:lnTo>
                    <a:pt x="19" y="355"/>
                  </a:lnTo>
                  <a:lnTo>
                    <a:pt x="341" y="28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ltGray">
            <a:xfrm>
              <a:off x="4579938" y="1989138"/>
              <a:ext cx="4763" cy="1588"/>
            </a:xfrm>
            <a:custGeom>
              <a:avLst/>
              <a:gdLst>
                <a:gd name="T0" fmla="*/ 0 w 3"/>
                <a:gd name="T1" fmla="*/ 1 h 1"/>
                <a:gd name="T2" fmla="*/ 3 w 3"/>
                <a:gd name="T3" fmla="*/ 1 h 1"/>
                <a:gd name="T4" fmla="*/ 3 w 3"/>
                <a:gd name="T5" fmla="*/ 1 h 1"/>
                <a:gd name="T6" fmla="*/ 3 w 3"/>
                <a:gd name="T7" fmla="*/ 1 h 1"/>
                <a:gd name="T8" fmla="*/ 3 w 3"/>
                <a:gd name="T9" fmla="*/ 1 h 1"/>
                <a:gd name="T10" fmla="*/ 3 w 3"/>
                <a:gd name="T11" fmla="*/ 1 h 1"/>
                <a:gd name="T12" fmla="*/ 1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3" y="1"/>
                  </a:lnTo>
                  <a:lnTo>
                    <a:pt x="3" y="1"/>
                  </a:lnTo>
                  <a:lnTo>
                    <a:pt x="3" y="1"/>
                  </a:lnTo>
                  <a:lnTo>
                    <a:pt x="3" y="1"/>
                  </a:lnTo>
                  <a:lnTo>
                    <a:pt x="3" y="1"/>
                  </a:lnTo>
                  <a:lnTo>
                    <a:pt x="1" y="1"/>
                  </a:lnTo>
                  <a:lnTo>
                    <a:pt x="1" y="0"/>
                  </a:lnTo>
                  <a:lnTo>
                    <a:pt x="0" y="1"/>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ltGray">
            <a:xfrm>
              <a:off x="4576763" y="1989138"/>
              <a:ext cx="4763" cy="1588"/>
            </a:xfrm>
            <a:custGeom>
              <a:avLst/>
              <a:gdLst>
                <a:gd name="T0" fmla="*/ 0 w 3"/>
                <a:gd name="T1" fmla="*/ 1 h 1"/>
                <a:gd name="T2" fmla="*/ 2 w 3"/>
                <a:gd name="T3" fmla="*/ 1 h 1"/>
                <a:gd name="T4" fmla="*/ 3 w 3"/>
                <a:gd name="T5" fmla="*/ 0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2" y="0"/>
                  </a:lnTo>
                  <a:lnTo>
                    <a:pt x="0" y="1"/>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p:cNvSpPr>
            <p:nvPr userDrawn="1"/>
          </p:nvSpPr>
          <p:spPr bwMode="ltGray">
            <a:xfrm>
              <a:off x="3865563" y="1990725"/>
              <a:ext cx="1252538" cy="450850"/>
            </a:xfrm>
            <a:custGeom>
              <a:avLst/>
              <a:gdLst>
                <a:gd name="T0" fmla="*/ 789 w 789"/>
                <a:gd name="T1" fmla="*/ 282 h 284"/>
                <a:gd name="T2" fmla="*/ 0 w 789"/>
                <a:gd name="T3" fmla="*/ 284 h 284"/>
                <a:gd name="T4" fmla="*/ 450 w 789"/>
                <a:gd name="T5" fmla="*/ 0 h 284"/>
                <a:gd name="T6" fmla="*/ 789 w 789"/>
                <a:gd name="T7" fmla="*/ 282 h 284"/>
              </a:gdLst>
              <a:ahLst/>
              <a:cxnLst>
                <a:cxn ang="0">
                  <a:pos x="T0" y="T1"/>
                </a:cxn>
                <a:cxn ang="0">
                  <a:pos x="T2" y="T3"/>
                </a:cxn>
                <a:cxn ang="0">
                  <a:pos x="T4" y="T5"/>
                </a:cxn>
                <a:cxn ang="0">
                  <a:pos x="T6" y="T7"/>
                </a:cxn>
              </a:cxnLst>
              <a:rect l="0" t="0" r="r" b="b"/>
              <a:pathLst>
                <a:path w="789" h="284">
                  <a:moveTo>
                    <a:pt x="789" y="282"/>
                  </a:moveTo>
                  <a:lnTo>
                    <a:pt x="0" y="284"/>
                  </a:lnTo>
                  <a:lnTo>
                    <a:pt x="450" y="0"/>
                  </a:lnTo>
                  <a:lnTo>
                    <a:pt x="789" y="282"/>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9"/>
            <p:cNvSpPr>
              <a:spLocks/>
            </p:cNvSpPr>
            <p:nvPr userDrawn="1"/>
          </p:nvSpPr>
          <p:spPr bwMode="ltGray">
            <a:xfrm>
              <a:off x="3865563" y="1608138"/>
              <a:ext cx="714375" cy="833438"/>
            </a:xfrm>
            <a:custGeom>
              <a:avLst/>
              <a:gdLst>
                <a:gd name="T0" fmla="*/ 0 w 450"/>
                <a:gd name="T1" fmla="*/ 525 h 525"/>
                <a:gd name="T2" fmla="*/ 213 w 450"/>
                <a:gd name="T3" fmla="*/ 0 h 525"/>
                <a:gd name="T4" fmla="*/ 450 w 450"/>
                <a:gd name="T5" fmla="*/ 241 h 525"/>
                <a:gd name="T6" fmla="*/ 0 w 450"/>
                <a:gd name="T7" fmla="*/ 525 h 525"/>
              </a:gdLst>
              <a:ahLst/>
              <a:cxnLst>
                <a:cxn ang="0">
                  <a:pos x="T0" y="T1"/>
                </a:cxn>
                <a:cxn ang="0">
                  <a:pos x="T2" y="T3"/>
                </a:cxn>
                <a:cxn ang="0">
                  <a:pos x="T4" y="T5"/>
                </a:cxn>
                <a:cxn ang="0">
                  <a:pos x="T6" y="T7"/>
                </a:cxn>
              </a:cxnLst>
              <a:rect l="0" t="0" r="r" b="b"/>
              <a:pathLst>
                <a:path w="450" h="525">
                  <a:moveTo>
                    <a:pt x="0" y="525"/>
                  </a:moveTo>
                  <a:lnTo>
                    <a:pt x="213" y="0"/>
                  </a:lnTo>
                  <a:lnTo>
                    <a:pt x="450" y="241"/>
                  </a:lnTo>
                  <a:lnTo>
                    <a:pt x="0" y="525"/>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20"/>
            <p:cNvSpPr>
              <a:spLocks/>
            </p:cNvSpPr>
            <p:nvPr userDrawn="1"/>
          </p:nvSpPr>
          <p:spPr bwMode="ltGray">
            <a:xfrm>
              <a:off x="3725863" y="1428750"/>
              <a:ext cx="779463" cy="179388"/>
            </a:xfrm>
            <a:custGeom>
              <a:avLst/>
              <a:gdLst>
                <a:gd name="T0" fmla="*/ 0 w 491"/>
                <a:gd name="T1" fmla="*/ 0 h 113"/>
                <a:gd name="T2" fmla="*/ 301 w 491"/>
                <a:gd name="T3" fmla="*/ 113 h 113"/>
                <a:gd name="T4" fmla="*/ 491 w 491"/>
                <a:gd name="T5" fmla="*/ 0 h 113"/>
                <a:gd name="T6" fmla="*/ 0 w 491"/>
                <a:gd name="T7" fmla="*/ 0 h 113"/>
              </a:gdLst>
              <a:ahLst/>
              <a:cxnLst>
                <a:cxn ang="0">
                  <a:pos x="T0" y="T1"/>
                </a:cxn>
                <a:cxn ang="0">
                  <a:pos x="T2" y="T3"/>
                </a:cxn>
                <a:cxn ang="0">
                  <a:pos x="T4" y="T5"/>
                </a:cxn>
                <a:cxn ang="0">
                  <a:pos x="T6" y="T7"/>
                </a:cxn>
              </a:cxnLst>
              <a:rect l="0" t="0" r="r" b="b"/>
              <a:pathLst>
                <a:path w="491" h="113">
                  <a:moveTo>
                    <a:pt x="0" y="0"/>
                  </a:moveTo>
                  <a:lnTo>
                    <a:pt x="301" y="113"/>
                  </a:lnTo>
                  <a:lnTo>
                    <a:pt x="491"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userDrawn="1"/>
          </p:nvSpPr>
          <p:spPr bwMode="ltGray">
            <a:xfrm>
              <a:off x="2787650" y="1428750"/>
              <a:ext cx="536575" cy="1381125"/>
            </a:xfrm>
            <a:custGeom>
              <a:avLst/>
              <a:gdLst>
                <a:gd name="T0" fmla="*/ 0 w 338"/>
                <a:gd name="T1" fmla="*/ 870 h 870"/>
                <a:gd name="T2" fmla="*/ 338 w 338"/>
                <a:gd name="T3" fmla="*/ 358 h 870"/>
                <a:gd name="T4" fmla="*/ 2 w 338"/>
                <a:gd name="T5" fmla="*/ 0 h 870"/>
                <a:gd name="T6" fmla="*/ 0 w 338"/>
                <a:gd name="T7" fmla="*/ 0 h 870"/>
                <a:gd name="T8" fmla="*/ 0 w 338"/>
                <a:gd name="T9" fmla="*/ 870 h 870"/>
              </a:gdLst>
              <a:ahLst/>
              <a:cxnLst>
                <a:cxn ang="0">
                  <a:pos x="T0" y="T1"/>
                </a:cxn>
                <a:cxn ang="0">
                  <a:pos x="T2" y="T3"/>
                </a:cxn>
                <a:cxn ang="0">
                  <a:pos x="T4" y="T5"/>
                </a:cxn>
                <a:cxn ang="0">
                  <a:pos x="T6" y="T7"/>
                </a:cxn>
                <a:cxn ang="0">
                  <a:pos x="T8" y="T9"/>
                </a:cxn>
              </a:cxnLst>
              <a:rect l="0" t="0" r="r" b="b"/>
              <a:pathLst>
                <a:path w="338" h="870">
                  <a:moveTo>
                    <a:pt x="0" y="870"/>
                  </a:moveTo>
                  <a:lnTo>
                    <a:pt x="338" y="358"/>
                  </a:lnTo>
                  <a:lnTo>
                    <a:pt x="2" y="0"/>
                  </a:lnTo>
                  <a:lnTo>
                    <a:pt x="0" y="0"/>
                  </a:lnTo>
                  <a:lnTo>
                    <a:pt x="0" y="87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3" name="Kuva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8116" y="612000"/>
            <a:ext cx="2219605" cy="299273"/>
          </a:xfrm>
          <a:prstGeom prst="rect">
            <a:avLst/>
          </a:prstGeom>
        </p:spPr>
      </p:pic>
    </p:spTree>
    <p:extLst>
      <p:ext uri="{BB962C8B-B14F-4D97-AF65-F5344CB8AC3E}">
        <p14:creationId xmlns:p14="http://schemas.microsoft.com/office/powerpoint/2010/main" val="171792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sivu 1">
    <p:spTree>
      <p:nvGrpSpPr>
        <p:cNvPr id="1" name=""/>
        <p:cNvGrpSpPr/>
        <p:nvPr/>
      </p:nvGrpSpPr>
      <p:grpSpPr>
        <a:xfrm>
          <a:off x="0" y="0"/>
          <a:ext cx="0" cy="0"/>
          <a:chOff x="0" y="0"/>
          <a:chExt cx="0" cy="0"/>
        </a:xfrm>
      </p:grpSpPr>
      <p:sp>
        <p:nvSpPr>
          <p:cNvPr id="22" name="Suorakulmio 21"/>
          <p:cNvSpPr/>
          <p:nvPr userDrawn="1"/>
        </p:nvSpPr>
        <p:spPr bwMode="hidden">
          <a:xfrm>
            <a:off x="287999" y="288000"/>
            <a:ext cx="8568000" cy="629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4" name="Ryhmä 23"/>
          <p:cNvGrpSpPr/>
          <p:nvPr userDrawn="1"/>
        </p:nvGrpSpPr>
        <p:grpSpPr bwMode="ltGray">
          <a:xfrm>
            <a:off x="5078413" y="4583113"/>
            <a:ext cx="3778250" cy="2003426"/>
            <a:chOff x="5092700" y="4597400"/>
            <a:chExt cx="3778250" cy="2003426"/>
          </a:xfrm>
        </p:grpSpPr>
        <p:sp>
          <p:nvSpPr>
            <p:cNvPr id="25" name="Freeform 6"/>
            <p:cNvSpPr>
              <a:spLocks/>
            </p:cNvSpPr>
            <p:nvPr userDrawn="1"/>
          </p:nvSpPr>
          <p:spPr bwMode="ltGray">
            <a:xfrm>
              <a:off x="5092700" y="6235700"/>
              <a:ext cx="1641475" cy="365125"/>
            </a:xfrm>
            <a:custGeom>
              <a:avLst/>
              <a:gdLst>
                <a:gd name="T0" fmla="*/ 937 w 1034"/>
                <a:gd name="T1" fmla="*/ 0 h 230"/>
                <a:gd name="T2" fmla="*/ 0 w 1034"/>
                <a:gd name="T3" fmla="*/ 230 h 230"/>
                <a:gd name="T4" fmla="*/ 1034 w 1034"/>
                <a:gd name="T5" fmla="*/ 230 h 230"/>
                <a:gd name="T6" fmla="*/ 937 w 1034"/>
                <a:gd name="T7" fmla="*/ 0 h 230"/>
              </a:gdLst>
              <a:ahLst/>
              <a:cxnLst>
                <a:cxn ang="0">
                  <a:pos x="T0" y="T1"/>
                </a:cxn>
                <a:cxn ang="0">
                  <a:pos x="T2" y="T3"/>
                </a:cxn>
                <a:cxn ang="0">
                  <a:pos x="T4" y="T5"/>
                </a:cxn>
                <a:cxn ang="0">
                  <a:pos x="T6" y="T7"/>
                </a:cxn>
              </a:cxnLst>
              <a:rect l="0" t="0" r="r" b="b"/>
              <a:pathLst>
                <a:path w="1034" h="230">
                  <a:moveTo>
                    <a:pt x="937" y="0"/>
                  </a:moveTo>
                  <a:lnTo>
                    <a:pt x="0" y="230"/>
                  </a:lnTo>
                  <a:lnTo>
                    <a:pt x="1034" y="230"/>
                  </a:lnTo>
                  <a:lnTo>
                    <a:pt x="937"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p:cNvSpPr>
            <p:nvPr userDrawn="1"/>
          </p:nvSpPr>
          <p:spPr bwMode="ltGray">
            <a:xfrm>
              <a:off x="6580188" y="5830888"/>
              <a:ext cx="1535113" cy="769938"/>
            </a:xfrm>
            <a:custGeom>
              <a:avLst/>
              <a:gdLst>
                <a:gd name="T0" fmla="*/ 97 w 967"/>
                <a:gd name="T1" fmla="*/ 485 h 485"/>
                <a:gd name="T2" fmla="*/ 658 w 967"/>
                <a:gd name="T3" fmla="*/ 485 h 485"/>
                <a:gd name="T4" fmla="*/ 967 w 967"/>
                <a:gd name="T5" fmla="*/ 0 h 485"/>
                <a:gd name="T6" fmla="*/ 0 w 967"/>
                <a:gd name="T7" fmla="*/ 255 h 485"/>
                <a:gd name="T8" fmla="*/ 97 w 967"/>
                <a:gd name="T9" fmla="*/ 485 h 485"/>
              </a:gdLst>
              <a:ahLst/>
              <a:cxnLst>
                <a:cxn ang="0">
                  <a:pos x="T0" y="T1"/>
                </a:cxn>
                <a:cxn ang="0">
                  <a:pos x="T2" y="T3"/>
                </a:cxn>
                <a:cxn ang="0">
                  <a:pos x="T4" y="T5"/>
                </a:cxn>
                <a:cxn ang="0">
                  <a:pos x="T6" y="T7"/>
                </a:cxn>
                <a:cxn ang="0">
                  <a:pos x="T8" y="T9"/>
                </a:cxn>
              </a:cxnLst>
              <a:rect l="0" t="0" r="r" b="b"/>
              <a:pathLst>
                <a:path w="967" h="485">
                  <a:moveTo>
                    <a:pt x="97" y="485"/>
                  </a:moveTo>
                  <a:lnTo>
                    <a:pt x="658" y="485"/>
                  </a:lnTo>
                  <a:lnTo>
                    <a:pt x="967" y="0"/>
                  </a:lnTo>
                  <a:lnTo>
                    <a:pt x="0" y="255"/>
                  </a:lnTo>
                  <a:lnTo>
                    <a:pt x="97" y="48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p:cNvSpPr>
            <p:nvPr userDrawn="1"/>
          </p:nvSpPr>
          <p:spPr bwMode="ltGray">
            <a:xfrm>
              <a:off x="7624763" y="5830888"/>
              <a:ext cx="649288" cy="769938"/>
            </a:xfrm>
            <a:custGeom>
              <a:avLst/>
              <a:gdLst>
                <a:gd name="T0" fmla="*/ 309 w 409"/>
                <a:gd name="T1" fmla="*/ 0 h 485"/>
                <a:gd name="T2" fmla="*/ 0 w 409"/>
                <a:gd name="T3" fmla="*/ 485 h 485"/>
                <a:gd name="T4" fmla="*/ 409 w 409"/>
                <a:gd name="T5" fmla="*/ 485 h 485"/>
                <a:gd name="T6" fmla="*/ 309 w 409"/>
                <a:gd name="T7" fmla="*/ 0 h 485"/>
              </a:gdLst>
              <a:ahLst/>
              <a:cxnLst>
                <a:cxn ang="0">
                  <a:pos x="T0" y="T1"/>
                </a:cxn>
                <a:cxn ang="0">
                  <a:pos x="T2" y="T3"/>
                </a:cxn>
                <a:cxn ang="0">
                  <a:pos x="T4" y="T5"/>
                </a:cxn>
                <a:cxn ang="0">
                  <a:pos x="T6" y="T7"/>
                </a:cxn>
              </a:cxnLst>
              <a:rect l="0" t="0" r="r" b="b"/>
              <a:pathLst>
                <a:path w="409" h="485">
                  <a:moveTo>
                    <a:pt x="309" y="0"/>
                  </a:moveTo>
                  <a:lnTo>
                    <a:pt x="0" y="485"/>
                  </a:lnTo>
                  <a:lnTo>
                    <a:pt x="409" y="485"/>
                  </a:lnTo>
                  <a:lnTo>
                    <a:pt x="309"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p:cNvSpPr>
            <p:nvPr userDrawn="1"/>
          </p:nvSpPr>
          <p:spPr bwMode="ltGray">
            <a:xfrm>
              <a:off x="8115300" y="5830888"/>
              <a:ext cx="755650" cy="769938"/>
            </a:xfrm>
            <a:custGeom>
              <a:avLst/>
              <a:gdLst>
                <a:gd name="T0" fmla="*/ 476 w 476"/>
                <a:gd name="T1" fmla="*/ 238 h 485"/>
                <a:gd name="T2" fmla="*/ 0 w 476"/>
                <a:gd name="T3" fmla="*/ 0 h 485"/>
                <a:gd name="T4" fmla="*/ 100 w 476"/>
                <a:gd name="T5" fmla="*/ 485 h 485"/>
                <a:gd name="T6" fmla="*/ 476 w 476"/>
                <a:gd name="T7" fmla="*/ 485 h 485"/>
                <a:gd name="T8" fmla="*/ 476 w 476"/>
                <a:gd name="T9" fmla="*/ 238 h 485"/>
              </a:gdLst>
              <a:ahLst/>
              <a:cxnLst>
                <a:cxn ang="0">
                  <a:pos x="T0" y="T1"/>
                </a:cxn>
                <a:cxn ang="0">
                  <a:pos x="T2" y="T3"/>
                </a:cxn>
                <a:cxn ang="0">
                  <a:pos x="T4" y="T5"/>
                </a:cxn>
                <a:cxn ang="0">
                  <a:pos x="T6" y="T7"/>
                </a:cxn>
                <a:cxn ang="0">
                  <a:pos x="T8" y="T9"/>
                </a:cxn>
              </a:cxnLst>
              <a:rect l="0" t="0" r="r" b="b"/>
              <a:pathLst>
                <a:path w="476" h="485">
                  <a:moveTo>
                    <a:pt x="476" y="238"/>
                  </a:moveTo>
                  <a:lnTo>
                    <a:pt x="0" y="0"/>
                  </a:lnTo>
                  <a:lnTo>
                    <a:pt x="100" y="485"/>
                  </a:lnTo>
                  <a:lnTo>
                    <a:pt x="476" y="485"/>
                  </a:lnTo>
                  <a:lnTo>
                    <a:pt x="476" y="238"/>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10"/>
            <p:cNvSpPr>
              <a:spLocks/>
            </p:cNvSpPr>
            <p:nvPr userDrawn="1"/>
          </p:nvSpPr>
          <p:spPr bwMode="ltGray">
            <a:xfrm>
              <a:off x="8115300" y="5691188"/>
              <a:ext cx="755650" cy="517525"/>
            </a:xfrm>
            <a:custGeom>
              <a:avLst/>
              <a:gdLst>
                <a:gd name="T0" fmla="*/ 476 w 476"/>
                <a:gd name="T1" fmla="*/ 0 h 326"/>
                <a:gd name="T2" fmla="*/ 0 w 476"/>
                <a:gd name="T3" fmla="*/ 88 h 326"/>
                <a:gd name="T4" fmla="*/ 476 w 476"/>
                <a:gd name="T5" fmla="*/ 326 h 326"/>
                <a:gd name="T6" fmla="*/ 476 w 476"/>
                <a:gd name="T7" fmla="*/ 0 h 326"/>
              </a:gdLst>
              <a:ahLst/>
              <a:cxnLst>
                <a:cxn ang="0">
                  <a:pos x="T0" y="T1"/>
                </a:cxn>
                <a:cxn ang="0">
                  <a:pos x="T2" y="T3"/>
                </a:cxn>
                <a:cxn ang="0">
                  <a:pos x="T4" y="T5"/>
                </a:cxn>
                <a:cxn ang="0">
                  <a:pos x="T6" y="T7"/>
                </a:cxn>
              </a:cxnLst>
              <a:rect l="0" t="0" r="r" b="b"/>
              <a:pathLst>
                <a:path w="476" h="326">
                  <a:moveTo>
                    <a:pt x="476" y="0"/>
                  </a:moveTo>
                  <a:lnTo>
                    <a:pt x="0" y="88"/>
                  </a:lnTo>
                  <a:lnTo>
                    <a:pt x="476" y="326"/>
                  </a:lnTo>
                  <a:lnTo>
                    <a:pt x="476"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11"/>
            <p:cNvSpPr>
              <a:spLocks/>
            </p:cNvSpPr>
            <p:nvPr userDrawn="1"/>
          </p:nvSpPr>
          <p:spPr bwMode="ltGray">
            <a:xfrm>
              <a:off x="8115300" y="4597400"/>
              <a:ext cx="755650" cy="1233488"/>
            </a:xfrm>
            <a:custGeom>
              <a:avLst/>
              <a:gdLst>
                <a:gd name="T0" fmla="*/ 476 w 476"/>
                <a:gd name="T1" fmla="*/ 0 h 777"/>
                <a:gd name="T2" fmla="*/ 0 w 476"/>
                <a:gd name="T3" fmla="*/ 777 h 777"/>
                <a:gd name="T4" fmla="*/ 476 w 476"/>
                <a:gd name="T5" fmla="*/ 689 h 777"/>
                <a:gd name="T6" fmla="*/ 476 w 476"/>
                <a:gd name="T7" fmla="*/ 0 h 777"/>
              </a:gdLst>
              <a:ahLst/>
              <a:cxnLst>
                <a:cxn ang="0">
                  <a:pos x="T0" y="T1"/>
                </a:cxn>
                <a:cxn ang="0">
                  <a:pos x="T2" y="T3"/>
                </a:cxn>
                <a:cxn ang="0">
                  <a:pos x="T4" y="T5"/>
                </a:cxn>
                <a:cxn ang="0">
                  <a:pos x="T6" y="T7"/>
                </a:cxn>
              </a:cxnLst>
              <a:rect l="0" t="0" r="r" b="b"/>
              <a:pathLst>
                <a:path w="476" h="777">
                  <a:moveTo>
                    <a:pt x="476" y="0"/>
                  </a:moveTo>
                  <a:lnTo>
                    <a:pt x="0" y="777"/>
                  </a:lnTo>
                  <a:lnTo>
                    <a:pt x="476" y="689"/>
                  </a:lnTo>
                  <a:lnTo>
                    <a:pt x="476"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p:cNvSpPr>
            <a:spLocks noGrp="1"/>
          </p:cNvSpPr>
          <p:nvPr>
            <p:ph type="ctrTitle"/>
          </p:nvPr>
        </p:nvSpPr>
        <p:spPr>
          <a:xfrm>
            <a:off x="876709" y="2852936"/>
            <a:ext cx="7238591" cy="1116124"/>
          </a:xfrm>
        </p:spPr>
        <p:txBody>
          <a:bodyPr anchor="b" anchorCtr="0">
            <a:noAutofit/>
          </a:bodyPr>
          <a:lstStyle>
            <a:lvl1pPr algn="l">
              <a:defRPr sz="3400">
                <a:solidFill>
                  <a:srgbClr val="FFFFFF"/>
                </a:solidFill>
              </a:defRPr>
            </a:lvl1pPr>
          </a:lstStyle>
          <a:p>
            <a:r>
              <a:rPr lang="en-US"/>
              <a:t>Click to edit Master title style</a:t>
            </a:r>
            <a:endParaRPr lang="fi-FI" dirty="0"/>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6408116" y="612760"/>
            <a:ext cx="2219605" cy="297752"/>
          </a:xfrm>
          <a:prstGeom prst="rect">
            <a:avLst/>
          </a:prstGeom>
        </p:spPr>
      </p:pic>
    </p:spTree>
    <p:extLst>
      <p:ext uri="{BB962C8B-B14F-4D97-AF65-F5344CB8AC3E}">
        <p14:creationId xmlns:p14="http://schemas.microsoft.com/office/powerpoint/2010/main" val="254402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sivu 2">
    <p:spTree>
      <p:nvGrpSpPr>
        <p:cNvPr id="1" name=""/>
        <p:cNvGrpSpPr/>
        <p:nvPr/>
      </p:nvGrpSpPr>
      <p:grpSpPr>
        <a:xfrm>
          <a:off x="0" y="0"/>
          <a:ext cx="0" cy="0"/>
          <a:chOff x="0" y="0"/>
          <a:chExt cx="0" cy="0"/>
        </a:xfrm>
      </p:grpSpPr>
      <p:grpSp>
        <p:nvGrpSpPr>
          <p:cNvPr id="24" name="Ryhmä 23"/>
          <p:cNvGrpSpPr/>
          <p:nvPr userDrawn="1"/>
        </p:nvGrpSpPr>
        <p:grpSpPr bwMode="gray">
          <a:xfrm>
            <a:off x="5092700" y="4597400"/>
            <a:ext cx="3778250" cy="2003426"/>
            <a:chOff x="5092700" y="4597400"/>
            <a:chExt cx="3778250" cy="2003426"/>
          </a:xfrm>
        </p:grpSpPr>
        <p:sp>
          <p:nvSpPr>
            <p:cNvPr id="25" name="Freeform 6"/>
            <p:cNvSpPr>
              <a:spLocks/>
            </p:cNvSpPr>
            <p:nvPr userDrawn="1"/>
          </p:nvSpPr>
          <p:spPr bwMode="gray">
            <a:xfrm>
              <a:off x="5092700" y="6235700"/>
              <a:ext cx="1641475" cy="365125"/>
            </a:xfrm>
            <a:custGeom>
              <a:avLst/>
              <a:gdLst>
                <a:gd name="T0" fmla="*/ 937 w 1034"/>
                <a:gd name="T1" fmla="*/ 0 h 230"/>
                <a:gd name="T2" fmla="*/ 0 w 1034"/>
                <a:gd name="T3" fmla="*/ 230 h 230"/>
                <a:gd name="T4" fmla="*/ 1034 w 1034"/>
                <a:gd name="T5" fmla="*/ 230 h 230"/>
                <a:gd name="T6" fmla="*/ 937 w 1034"/>
                <a:gd name="T7" fmla="*/ 0 h 230"/>
              </a:gdLst>
              <a:ahLst/>
              <a:cxnLst>
                <a:cxn ang="0">
                  <a:pos x="T0" y="T1"/>
                </a:cxn>
                <a:cxn ang="0">
                  <a:pos x="T2" y="T3"/>
                </a:cxn>
                <a:cxn ang="0">
                  <a:pos x="T4" y="T5"/>
                </a:cxn>
                <a:cxn ang="0">
                  <a:pos x="T6" y="T7"/>
                </a:cxn>
              </a:cxnLst>
              <a:rect l="0" t="0" r="r" b="b"/>
              <a:pathLst>
                <a:path w="1034" h="230">
                  <a:moveTo>
                    <a:pt x="937" y="0"/>
                  </a:moveTo>
                  <a:lnTo>
                    <a:pt x="0" y="230"/>
                  </a:lnTo>
                  <a:lnTo>
                    <a:pt x="1034" y="230"/>
                  </a:lnTo>
                  <a:lnTo>
                    <a:pt x="937"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p:cNvSpPr>
            <p:nvPr userDrawn="1"/>
          </p:nvSpPr>
          <p:spPr bwMode="gray">
            <a:xfrm>
              <a:off x="6580188" y="5830888"/>
              <a:ext cx="1535113" cy="769938"/>
            </a:xfrm>
            <a:custGeom>
              <a:avLst/>
              <a:gdLst>
                <a:gd name="T0" fmla="*/ 97 w 967"/>
                <a:gd name="T1" fmla="*/ 485 h 485"/>
                <a:gd name="T2" fmla="*/ 658 w 967"/>
                <a:gd name="T3" fmla="*/ 485 h 485"/>
                <a:gd name="T4" fmla="*/ 967 w 967"/>
                <a:gd name="T5" fmla="*/ 0 h 485"/>
                <a:gd name="T6" fmla="*/ 0 w 967"/>
                <a:gd name="T7" fmla="*/ 255 h 485"/>
                <a:gd name="T8" fmla="*/ 97 w 967"/>
                <a:gd name="T9" fmla="*/ 485 h 485"/>
              </a:gdLst>
              <a:ahLst/>
              <a:cxnLst>
                <a:cxn ang="0">
                  <a:pos x="T0" y="T1"/>
                </a:cxn>
                <a:cxn ang="0">
                  <a:pos x="T2" y="T3"/>
                </a:cxn>
                <a:cxn ang="0">
                  <a:pos x="T4" y="T5"/>
                </a:cxn>
                <a:cxn ang="0">
                  <a:pos x="T6" y="T7"/>
                </a:cxn>
                <a:cxn ang="0">
                  <a:pos x="T8" y="T9"/>
                </a:cxn>
              </a:cxnLst>
              <a:rect l="0" t="0" r="r" b="b"/>
              <a:pathLst>
                <a:path w="967" h="485">
                  <a:moveTo>
                    <a:pt x="97" y="485"/>
                  </a:moveTo>
                  <a:lnTo>
                    <a:pt x="658" y="485"/>
                  </a:lnTo>
                  <a:lnTo>
                    <a:pt x="967" y="0"/>
                  </a:lnTo>
                  <a:lnTo>
                    <a:pt x="0" y="255"/>
                  </a:lnTo>
                  <a:lnTo>
                    <a:pt x="97" y="48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p:cNvSpPr>
            <p:nvPr userDrawn="1"/>
          </p:nvSpPr>
          <p:spPr bwMode="gray">
            <a:xfrm>
              <a:off x="7624763" y="5830888"/>
              <a:ext cx="649288" cy="769938"/>
            </a:xfrm>
            <a:custGeom>
              <a:avLst/>
              <a:gdLst>
                <a:gd name="T0" fmla="*/ 309 w 409"/>
                <a:gd name="T1" fmla="*/ 0 h 485"/>
                <a:gd name="T2" fmla="*/ 0 w 409"/>
                <a:gd name="T3" fmla="*/ 485 h 485"/>
                <a:gd name="T4" fmla="*/ 409 w 409"/>
                <a:gd name="T5" fmla="*/ 485 h 485"/>
                <a:gd name="T6" fmla="*/ 309 w 409"/>
                <a:gd name="T7" fmla="*/ 0 h 485"/>
              </a:gdLst>
              <a:ahLst/>
              <a:cxnLst>
                <a:cxn ang="0">
                  <a:pos x="T0" y="T1"/>
                </a:cxn>
                <a:cxn ang="0">
                  <a:pos x="T2" y="T3"/>
                </a:cxn>
                <a:cxn ang="0">
                  <a:pos x="T4" y="T5"/>
                </a:cxn>
                <a:cxn ang="0">
                  <a:pos x="T6" y="T7"/>
                </a:cxn>
              </a:cxnLst>
              <a:rect l="0" t="0" r="r" b="b"/>
              <a:pathLst>
                <a:path w="409" h="485">
                  <a:moveTo>
                    <a:pt x="309" y="0"/>
                  </a:moveTo>
                  <a:lnTo>
                    <a:pt x="0" y="485"/>
                  </a:lnTo>
                  <a:lnTo>
                    <a:pt x="409" y="485"/>
                  </a:lnTo>
                  <a:lnTo>
                    <a:pt x="309"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p:cNvSpPr>
            <p:nvPr userDrawn="1"/>
          </p:nvSpPr>
          <p:spPr bwMode="gray">
            <a:xfrm>
              <a:off x="8115300" y="5830888"/>
              <a:ext cx="755650" cy="769938"/>
            </a:xfrm>
            <a:custGeom>
              <a:avLst/>
              <a:gdLst>
                <a:gd name="T0" fmla="*/ 476 w 476"/>
                <a:gd name="T1" fmla="*/ 238 h 485"/>
                <a:gd name="T2" fmla="*/ 0 w 476"/>
                <a:gd name="T3" fmla="*/ 0 h 485"/>
                <a:gd name="T4" fmla="*/ 100 w 476"/>
                <a:gd name="T5" fmla="*/ 485 h 485"/>
                <a:gd name="T6" fmla="*/ 476 w 476"/>
                <a:gd name="T7" fmla="*/ 485 h 485"/>
                <a:gd name="T8" fmla="*/ 476 w 476"/>
                <a:gd name="T9" fmla="*/ 238 h 485"/>
              </a:gdLst>
              <a:ahLst/>
              <a:cxnLst>
                <a:cxn ang="0">
                  <a:pos x="T0" y="T1"/>
                </a:cxn>
                <a:cxn ang="0">
                  <a:pos x="T2" y="T3"/>
                </a:cxn>
                <a:cxn ang="0">
                  <a:pos x="T4" y="T5"/>
                </a:cxn>
                <a:cxn ang="0">
                  <a:pos x="T6" y="T7"/>
                </a:cxn>
                <a:cxn ang="0">
                  <a:pos x="T8" y="T9"/>
                </a:cxn>
              </a:cxnLst>
              <a:rect l="0" t="0" r="r" b="b"/>
              <a:pathLst>
                <a:path w="476" h="485">
                  <a:moveTo>
                    <a:pt x="476" y="238"/>
                  </a:moveTo>
                  <a:lnTo>
                    <a:pt x="0" y="0"/>
                  </a:lnTo>
                  <a:lnTo>
                    <a:pt x="100" y="485"/>
                  </a:lnTo>
                  <a:lnTo>
                    <a:pt x="476" y="485"/>
                  </a:lnTo>
                  <a:lnTo>
                    <a:pt x="476" y="238"/>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10"/>
            <p:cNvSpPr>
              <a:spLocks/>
            </p:cNvSpPr>
            <p:nvPr userDrawn="1"/>
          </p:nvSpPr>
          <p:spPr bwMode="gray">
            <a:xfrm>
              <a:off x="8115300" y="5691188"/>
              <a:ext cx="755650" cy="517525"/>
            </a:xfrm>
            <a:custGeom>
              <a:avLst/>
              <a:gdLst>
                <a:gd name="T0" fmla="*/ 476 w 476"/>
                <a:gd name="T1" fmla="*/ 0 h 326"/>
                <a:gd name="T2" fmla="*/ 0 w 476"/>
                <a:gd name="T3" fmla="*/ 88 h 326"/>
                <a:gd name="T4" fmla="*/ 476 w 476"/>
                <a:gd name="T5" fmla="*/ 326 h 326"/>
                <a:gd name="T6" fmla="*/ 476 w 476"/>
                <a:gd name="T7" fmla="*/ 0 h 326"/>
              </a:gdLst>
              <a:ahLst/>
              <a:cxnLst>
                <a:cxn ang="0">
                  <a:pos x="T0" y="T1"/>
                </a:cxn>
                <a:cxn ang="0">
                  <a:pos x="T2" y="T3"/>
                </a:cxn>
                <a:cxn ang="0">
                  <a:pos x="T4" y="T5"/>
                </a:cxn>
                <a:cxn ang="0">
                  <a:pos x="T6" y="T7"/>
                </a:cxn>
              </a:cxnLst>
              <a:rect l="0" t="0" r="r" b="b"/>
              <a:pathLst>
                <a:path w="476" h="326">
                  <a:moveTo>
                    <a:pt x="476" y="0"/>
                  </a:moveTo>
                  <a:lnTo>
                    <a:pt x="0" y="88"/>
                  </a:lnTo>
                  <a:lnTo>
                    <a:pt x="476" y="326"/>
                  </a:lnTo>
                  <a:lnTo>
                    <a:pt x="476"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11"/>
            <p:cNvSpPr>
              <a:spLocks/>
            </p:cNvSpPr>
            <p:nvPr userDrawn="1"/>
          </p:nvSpPr>
          <p:spPr bwMode="gray">
            <a:xfrm>
              <a:off x="8115300" y="4597400"/>
              <a:ext cx="755650" cy="1233488"/>
            </a:xfrm>
            <a:custGeom>
              <a:avLst/>
              <a:gdLst>
                <a:gd name="T0" fmla="*/ 476 w 476"/>
                <a:gd name="T1" fmla="*/ 0 h 777"/>
                <a:gd name="T2" fmla="*/ 0 w 476"/>
                <a:gd name="T3" fmla="*/ 777 h 777"/>
                <a:gd name="T4" fmla="*/ 476 w 476"/>
                <a:gd name="T5" fmla="*/ 689 h 777"/>
                <a:gd name="T6" fmla="*/ 476 w 476"/>
                <a:gd name="T7" fmla="*/ 0 h 777"/>
              </a:gdLst>
              <a:ahLst/>
              <a:cxnLst>
                <a:cxn ang="0">
                  <a:pos x="T0" y="T1"/>
                </a:cxn>
                <a:cxn ang="0">
                  <a:pos x="T2" y="T3"/>
                </a:cxn>
                <a:cxn ang="0">
                  <a:pos x="T4" y="T5"/>
                </a:cxn>
                <a:cxn ang="0">
                  <a:pos x="T6" y="T7"/>
                </a:cxn>
              </a:cxnLst>
              <a:rect l="0" t="0" r="r" b="b"/>
              <a:pathLst>
                <a:path w="476" h="777">
                  <a:moveTo>
                    <a:pt x="476" y="0"/>
                  </a:moveTo>
                  <a:lnTo>
                    <a:pt x="0" y="777"/>
                  </a:lnTo>
                  <a:lnTo>
                    <a:pt x="476" y="689"/>
                  </a:lnTo>
                  <a:lnTo>
                    <a:pt x="476"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p:cNvSpPr>
            <a:spLocks noGrp="1"/>
          </p:cNvSpPr>
          <p:nvPr>
            <p:ph type="ctrTitle"/>
          </p:nvPr>
        </p:nvSpPr>
        <p:spPr>
          <a:xfrm>
            <a:off x="876709" y="2852936"/>
            <a:ext cx="7238591" cy="1116124"/>
          </a:xfrm>
        </p:spPr>
        <p:txBody>
          <a:bodyPr anchor="b" anchorCtr="0">
            <a:noAutofit/>
          </a:bodyPr>
          <a:lstStyle>
            <a:lvl1pPr algn="l">
              <a:defRPr sz="3400">
                <a:solidFill>
                  <a:schemeClr val="tx2"/>
                </a:solidFill>
              </a:defRPr>
            </a:lvl1pPr>
          </a:lstStyle>
          <a:p>
            <a:r>
              <a:rPr lang="en-US"/>
              <a:t>Click to edit Master title style</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8116" y="612000"/>
            <a:ext cx="2219605" cy="299273"/>
          </a:xfrm>
          <a:prstGeom prst="rect">
            <a:avLst/>
          </a:prstGeom>
        </p:spPr>
      </p:pic>
    </p:spTree>
    <p:extLst>
      <p:ext uri="{BB962C8B-B14F-4D97-AF65-F5344CB8AC3E}">
        <p14:creationId xmlns:p14="http://schemas.microsoft.com/office/powerpoint/2010/main" val="335624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p:cNvSpPr>
            <a:spLocks noGrp="1"/>
          </p:cNvSpPr>
          <p:nvPr>
            <p:ph type="dt" sz="half" idx="10"/>
          </p:nvPr>
        </p:nvSpPr>
        <p:spPr/>
        <p:txBody>
          <a:bodyPr/>
          <a:lstStyle/>
          <a:p>
            <a:fld id="{421214BE-0CCA-4029-97B0-B807BA015D5A}" type="datetime1">
              <a:rPr lang="fi-FI" smtClean="0"/>
              <a:t>6.6.2019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1EA1DD0D-7089-48C5-B116-A19F892CF1D9}" type="slidenum">
              <a:rPr lang="fi-FI" smtClean="0"/>
              <a:t>‹#›</a:t>
            </a:fld>
            <a:endParaRPr lang="fi-FI"/>
          </a:p>
        </p:txBody>
      </p:sp>
      <p:sp>
        <p:nvSpPr>
          <p:cNvPr id="8" name="Otsikko 7"/>
          <p:cNvSpPr>
            <a:spLocks noGrp="1"/>
          </p:cNvSpPr>
          <p:nvPr>
            <p:ph type="title"/>
          </p:nvPr>
        </p:nvSpPr>
        <p:spPr/>
        <p:txBody>
          <a:bodyPr/>
          <a:lstStyle/>
          <a:p>
            <a:r>
              <a:rPr lang="en-US"/>
              <a:t>Click to edit Master title style</a:t>
            </a:r>
            <a:endParaRPr lang="fi-FI" dirty="0"/>
          </a:p>
        </p:txBody>
      </p:sp>
    </p:spTree>
    <p:extLst>
      <p:ext uri="{BB962C8B-B14F-4D97-AF65-F5344CB8AC3E}">
        <p14:creationId xmlns:p14="http://schemas.microsoft.com/office/powerpoint/2010/main" val="76780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608400" y="1699201"/>
            <a:ext cx="3891592" cy="4466104"/>
          </a:xfrm>
        </p:spPr>
        <p:txBody>
          <a:bodyPr/>
          <a:lstStyle>
            <a:lvl1pPr marL="268288" indent="-268288">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4648200" y="1699201"/>
            <a:ext cx="4038600" cy="4466104"/>
          </a:xfrm>
        </p:spPr>
        <p:txBody>
          <a:bodyPr/>
          <a:lstStyle>
            <a:lvl1pPr marL="268288" indent="-268288">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4"/>
          <p:cNvSpPr>
            <a:spLocks noGrp="1"/>
          </p:cNvSpPr>
          <p:nvPr>
            <p:ph type="dt" sz="half" idx="10"/>
          </p:nvPr>
        </p:nvSpPr>
        <p:spPr/>
        <p:txBody>
          <a:bodyPr/>
          <a:lstStyle/>
          <a:p>
            <a:fld id="{39B45E3F-E881-4FEB-93B5-FB25D930D01D}" type="datetime1">
              <a:rPr lang="fi-FI" smtClean="0"/>
              <a:t>6.6.2019</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167CF5E5-3D4F-4C60-9B30-819F2474C17B}" type="slidenum">
              <a:rPr lang="fi-FI" smtClean="0"/>
              <a:t>‹#›</a:t>
            </a:fld>
            <a:endParaRPr lang="fi-FI"/>
          </a:p>
        </p:txBody>
      </p:sp>
    </p:spTree>
    <p:extLst>
      <p:ext uri="{BB962C8B-B14F-4D97-AF65-F5344CB8AC3E}">
        <p14:creationId xmlns:p14="http://schemas.microsoft.com/office/powerpoint/2010/main" val="130807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avio ja selit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24E9283F-25D0-450D-AB4C-8EDCEB7F6FF3}" type="datetime1">
              <a:rPr lang="fi-FI" smtClean="0"/>
              <a:t>6.6.2019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1EA1DD0D-7089-48C5-B116-A19F892CF1D9}" type="slidenum">
              <a:rPr lang="fi-FI" smtClean="0"/>
              <a:t>‹#›</a:t>
            </a:fld>
            <a:endParaRPr lang="fi-FI"/>
          </a:p>
        </p:txBody>
      </p:sp>
      <p:sp>
        <p:nvSpPr>
          <p:cNvPr id="8" name="Otsikko 7"/>
          <p:cNvSpPr>
            <a:spLocks noGrp="1"/>
          </p:cNvSpPr>
          <p:nvPr>
            <p:ph type="title"/>
          </p:nvPr>
        </p:nvSpPr>
        <p:spPr/>
        <p:txBody>
          <a:bodyPr/>
          <a:lstStyle/>
          <a:p>
            <a:r>
              <a:rPr lang="en-US"/>
              <a:t>Click to edit Master title style</a:t>
            </a:r>
            <a:endParaRPr lang="fi-FI"/>
          </a:p>
        </p:txBody>
      </p:sp>
      <p:sp>
        <p:nvSpPr>
          <p:cNvPr id="7" name="Kaavion paikkamerkki 6"/>
          <p:cNvSpPr>
            <a:spLocks noGrp="1"/>
          </p:cNvSpPr>
          <p:nvPr>
            <p:ph type="chart" sz="quarter" idx="13"/>
          </p:nvPr>
        </p:nvSpPr>
        <p:spPr>
          <a:xfrm>
            <a:off x="608400" y="2347272"/>
            <a:ext cx="7995600" cy="2953936"/>
          </a:xfrm>
        </p:spPr>
        <p:txBody>
          <a:bodyPr>
            <a:normAutofit/>
          </a:bodyPr>
          <a:lstStyle>
            <a:lvl1pPr marL="0" indent="0">
              <a:buFontTx/>
              <a:buNone/>
              <a:defRPr sz="2000"/>
            </a:lvl1pPr>
          </a:lstStyle>
          <a:p>
            <a:r>
              <a:rPr lang="en-US"/>
              <a:t>Click icon to add chart</a:t>
            </a:r>
            <a:endParaRPr lang="fi-FI" dirty="0"/>
          </a:p>
        </p:txBody>
      </p:sp>
      <p:sp>
        <p:nvSpPr>
          <p:cNvPr id="10" name="Tekstin paikkamerkki 9"/>
          <p:cNvSpPr>
            <a:spLocks noGrp="1"/>
          </p:cNvSpPr>
          <p:nvPr>
            <p:ph type="body" sz="quarter" idx="14"/>
          </p:nvPr>
        </p:nvSpPr>
        <p:spPr>
          <a:xfrm>
            <a:off x="435429" y="5419402"/>
            <a:ext cx="8169019" cy="601886"/>
          </a:xfrm>
        </p:spPr>
        <p:txBody>
          <a:bodyPr>
            <a:normAutofit/>
          </a:bodyPr>
          <a:lstStyle>
            <a:lvl1pPr marL="0" indent="0">
              <a:buFontTx/>
              <a:buNone/>
              <a:defRPr sz="1600"/>
            </a:lvl1pPr>
          </a:lstStyle>
          <a:p>
            <a:pPr lvl="0"/>
            <a:r>
              <a:rPr lang="en-US"/>
              <a:t>Edit Master text styles</a:t>
            </a:r>
          </a:p>
        </p:txBody>
      </p:sp>
    </p:spTree>
    <p:extLst>
      <p:ext uri="{BB962C8B-B14F-4D97-AF65-F5344CB8AC3E}">
        <p14:creationId xmlns:p14="http://schemas.microsoft.com/office/powerpoint/2010/main" val="362256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afiset elementi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DCA0898E-736D-4598-814B-B7BF289912D4}" type="datetime1">
              <a:rPr lang="fi-FI" smtClean="0"/>
              <a:t>6.6.2019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1EA1DD0D-7089-48C5-B116-A19F892CF1D9}" type="slidenum">
              <a:rPr lang="fi-FI" smtClean="0"/>
              <a:t>‹#›</a:t>
            </a:fld>
            <a:endParaRPr lang="fi-FI"/>
          </a:p>
        </p:txBody>
      </p:sp>
      <p:sp>
        <p:nvSpPr>
          <p:cNvPr id="8" name="Otsikko 7"/>
          <p:cNvSpPr>
            <a:spLocks noGrp="1"/>
          </p:cNvSpPr>
          <p:nvPr>
            <p:ph type="title"/>
          </p:nvPr>
        </p:nvSpPr>
        <p:spPr/>
        <p:txBody>
          <a:bodyPr/>
          <a:lstStyle/>
          <a:p>
            <a:r>
              <a:rPr lang="en-US"/>
              <a:t>Click to edit Master title style</a:t>
            </a:r>
            <a:endParaRPr lang="fi-FI"/>
          </a:p>
        </p:txBody>
      </p:sp>
      <p:sp>
        <p:nvSpPr>
          <p:cNvPr id="10" name="Tekstin paikkamerkki 9"/>
          <p:cNvSpPr>
            <a:spLocks noGrp="1"/>
          </p:cNvSpPr>
          <p:nvPr>
            <p:ph type="body" sz="quarter" idx="14"/>
          </p:nvPr>
        </p:nvSpPr>
        <p:spPr>
          <a:xfrm>
            <a:off x="435429" y="5419402"/>
            <a:ext cx="8169019" cy="601886"/>
          </a:xfrm>
        </p:spPr>
        <p:txBody>
          <a:bodyPr>
            <a:normAutofit/>
          </a:bodyPr>
          <a:lstStyle>
            <a:lvl1pPr marL="0" indent="0">
              <a:spcBef>
                <a:spcPts val="0"/>
              </a:spcBef>
              <a:buFontTx/>
              <a:buNone/>
              <a:defRPr sz="1600"/>
            </a:lvl1pPr>
          </a:lstStyle>
          <a:p>
            <a:pPr lvl="0"/>
            <a:r>
              <a:rPr lang="en-US"/>
              <a:t>Edit Master text styles</a:t>
            </a:r>
          </a:p>
        </p:txBody>
      </p:sp>
      <p:sp>
        <p:nvSpPr>
          <p:cNvPr id="11" name="ClipArt-paikkamerkki 8"/>
          <p:cNvSpPr>
            <a:spLocks noGrp="1"/>
          </p:cNvSpPr>
          <p:nvPr>
            <p:ph type="clipArt" sz="quarter" idx="15"/>
          </p:nvPr>
        </p:nvSpPr>
        <p:spPr>
          <a:xfrm>
            <a:off x="611188" y="2348881"/>
            <a:ext cx="8064500" cy="2952328"/>
          </a:xfrm>
        </p:spPr>
        <p:txBody>
          <a:bodyPr>
            <a:normAutofit/>
          </a:bodyPr>
          <a:lstStyle>
            <a:lvl1pPr marL="0" indent="0" algn="ctr">
              <a:buFontTx/>
              <a:buNone/>
              <a:defRPr sz="2000"/>
            </a:lvl1pPr>
          </a:lstStyle>
          <a:p>
            <a:r>
              <a:rPr lang="en-US"/>
              <a:t>Click icon to add online image</a:t>
            </a:r>
            <a:endParaRPr lang="fi-FI"/>
          </a:p>
        </p:txBody>
      </p:sp>
    </p:spTree>
    <p:extLst>
      <p:ext uri="{BB962C8B-B14F-4D97-AF65-F5344CB8AC3E}">
        <p14:creationId xmlns:p14="http://schemas.microsoft.com/office/powerpoint/2010/main" val="348814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640E19C9-818D-445F-B749-CB2F4828A97D}" type="datetime1">
              <a:rPr lang="fi-FI" smtClean="0"/>
              <a:t>6.6.2019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1EA1DD0D-7089-48C5-B116-A19F892CF1D9}" type="slidenum">
              <a:rPr lang="fi-FI" smtClean="0"/>
              <a:t>‹#›</a:t>
            </a:fld>
            <a:endParaRPr lang="fi-FI"/>
          </a:p>
        </p:txBody>
      </p:sp>
      <p:sp>
        <p:nvSpPr>
          <p:cNvPr id="8" name="Otsikko 7"/>
          <p:cNvSpPr>
            <a:spLocks noGrp="1"/>
          </p:cNvSpPr>
          <p:nvPr>
            <p:ph type="title"/>
          </p:nvPr>
        </p:nvSpPr>
        <p:spPr/>
        <p:txBody>
          <a:bodyPr/>
          <a:lstStyle/>
          <a:p>
            <a:r>
              <a:rPr lang="en-US"/>
              <a:t>Click to edit Master title style</a:t>
            </a:r>
            <a:endParaRPr lang="fi-FI" dirty="0"/>
          </a:p>
        </p:txBody>
      </p:sp>
    </p:spTree>
    <p:extLst>
      <p:ext uri="{BB962C8B-B14F-4D97-AF65-F5344CB8AC3E}">
        <p14:creationId xmlns:p14="http://schemas.microsoft.com/office/powerpoint/2010/main" val="82467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Ryhmä 15"/>
          <p:cNvGrpSpPr/>
          <p:nvPr userDrawn="1"/>
        </p:nvGrpSpPr>
        <p:grpSpPr bwMode="ltGray">
          <a:xfrm>
            <a:off x="288000" y="288000"/>
            <a:ext cx="2551112" cy="738187"/>
            <a:chOff x="3297238" y="3062288"/>
            <a:chExt cx="2551112" cy="738187"/>
          </a:xfrm>
        </p:grpSpPr>
        <p:sp>
          <p:nvSpPr>
            <p:cNvPr id="11" name="Freeform 8"/>
            <p:cNvSpPr>
              <a:spLocks/>
            </p:cNvSpPr>
            <p:nvPr userDrawn="1"/>
          </p:nvSpPr>
          <p:spPr bwMode="ltGray">
            <a:xfrm>
              <a:off x="4857750" y="3062288"/>
              <a:ext cx="990600" cy="738187"/>
            </a:xfrm>
            <a:custGeom>
              <a:avLst/>
              <a:gdLst>
                <a:gd name="T0" fmla="*/ 624 w 624"/>
                <a:gd name="T1" fmla="*/ 0 h 465"/>
                <a:gd name="T2" fmla="*/ 115 w 624"/>
                <a:gd name="T3" fmla="*/ 0 h 465"/>
                <a:gd name="T4" fmla="*/ 0 w 624"/>
                <a:gd name="T5" fmla="*/ 465 h 465"/>
                <a:gd name="T6" fmla="*/ 624 w 624"/>
                <a:gd name="T7" fmla="*/ 0 h 465"/>
                <a:gd name="connsiteX0" fmla="*/ 10000 w 10000"/>
                <a:gd name="connsiteY0" fmla="*/ 0 h 10000"/>
                <a:gd name="connsiteX1" fmla="*/ 1675 w 10000"/>
                <a:gd name="connsiteY1" fmla="*/ 0 h 10000"/>
                <a:gd name="connsiteX2" fmla="*/ 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lnTo>
                    <a:pt x="1675" y="0"/>
                  </a:lnTo>
                  <a:lnTo>
                    <a:pt x="0" y="10000"/>
                  </a:lnTo>
                  <a:lnTo>
                    <a:pt x="10000" y="0"/>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p:cNvSpPr>
              <a:spLocks/>
            </p:cNvSpPr>
            <p:nvPr userDrawn="1"/>
          </p:nvSpPr>
          <p:spPr bwMode="ltGray">
            <a:xfrm>
              <a:off x="3297238" y="3062288"/>
              <a:ext cx="1560512" cy="738187"/>
            </a:xfrm>
            <a:custGeom>
              <a:avLst/>
              <a:gdLst>
                <a:gd name="T0" fmla="*/ 0 w 983"/>
                <a:gd name="T1" fmla="*/ 257 h 465"/>
                <a:gd name="T2" fmla="*/ 983 w 983"/>
                <a:gd name="T3" fmla="*/ 465 h 465"/>
                <a:gd name="T4" fmla="*/ 612 w 983"/>
                <a:gd name="T5" fmla="*/ 0 h 465"/>
                <a:gd name="T6" fmla="*/ 0 w 983"/>
                <a:gd name="T7" fmla="*/ 0 h 465"/>
                <a:gd name="T8" fmla="*/ 0 w 983"/>
                <a:gd name="T9" fmla="*/ 257 h 465"/>
              </a:gdLst>
              <a:ahLst/>
              <a:cxnLst>
                <a:cxn ang="0">
                  <a:pos x="T0" y="T1"/>
                </a:cxn>
                <a:cxn ang="0">
                  <a:pos x="T2" y="T3"/>
                </a:cxn>
                <a:cxn ang="0">
                  <a:pos x="T4" y="T5"/>
                </a:cxn>
                <a:cxn ang="0">
                  <a:pos x="T6" y="T7"/>
                </a:cxn>
                <a:cxn ang="0">
                  <a:pos x="T8" y="T9"/>
                </a:cxn>
              </a:cxnLst>
              <a:rect l="0" t="0" r="r" b="b"/>
              <a:pathLst>
                <a:path w="983" h="465">
                  <a:moveTo>
                    <a:pt x="0" y="257"/>
                  </a:moveTo>
                  <a:lnTo>
                    <a:pt x="983" y="465"/>
                  </a:lnTo>
                  <a:lnTo>
                    <a:pt x="612" y="0"/>
                  </a:lnTo>
                  <a:lnTo>
                    <a:pt x="0" y="0"/>
                  </a:lnTo>
                  <a:lnTo>
                    <a:pt x="0" y="257"/>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p:cNvSpPr>
            <p:nvPr userDrawn="1"/>
          </p:nvSpPr>
          <p:spPr bwMode="ltGray">
            <a:xfrm>
              <a:off x="4268788" y="3062288"/>
              <a:ext cx="771525" cy="738187"/>
            </a:xfrm>
            <a:custGeom>
              <a:avLst/>
              <a:gdLst>
                <a:gd name="T0" fmla="*/ 486 w 486"/>
                <a:gd name="T1" fmla="*/ 0 h 465"/>
                <a:gd name="T2" fmla="*/ 0 w 486"/>
                <a:gd name="T3" fmla="*/ 0 h 465"/>
                <a:gd name="T4" fmla="*/ 371 w 486"/>
                <a:gd name="T5" fmla="*/ 465 h 465"/>
                <a:gd name="T6" fmla="*/ 486 w 486"/>
                <a:gd name="T7" fmla="*/ 0 h 465"/>
              </a:gdLst>
              <a:ahLst/>
              <a:cxnLst>
                <a:cxn ang="0">
                  <a:pos x="T0" y="T1"/>
                </a:cxn>
                <a:cxn ang="0">
                  <a:pos x="T2" y="T3"/>
                </a:cxn>
                <a:cxn ang="0">
                  <a:pos x="T4" y="T5"/>
                </a:cxn>
                <a:cxn ang="0">
                  <a:pos x="T6" y="T7"/>
                </a:cxn>
              </a:cxnLst>
              <a:rect l="0" t="0" r="r" b="b"/>
              <a:pathLst>
                <a:path w="486" h="465">
                  <a:moveTo>
                    <a:pt x="486" y="0"/>
                  </a:moveTo>
                  <a:lnTo>
                    <a:pt x="0" y="0"/>
                  </a:lnTo>
                  <a:lnTo>
                    <a:pt x="371" y="465"/>
                  </a:lnTo>
                  <a:lnTo>
                    <a:pt x="486" y="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on paikkamerkki 1"/>
          <p:cNvSpPr>
            <a:spLocks noGrp="1"/>
          </p:cNvSpPr>
          <p:nvPr>
            <p:ph type="title"/>
          </p:nvPr>
        </p:nvSpPr>
        <p:spPr>
          <a:xfrm>
            <a:off x="453542" y="1268760"/>
            <a:ext cx="8233257" cy="936104"/>
          </a:xfrm>
          <a:prstGeom prst="rect">
            <a:avLst/>
          </a:prstGeom>
        </p:spPr>
        <p:txBody>
          <a:bodyPr vert="horz" lIns="91440" tIns="45720" rIns="91440" bIns="45720" rtlCol="0" anchor="ctr"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3542" y="2296972"/>
            <a:ext cx="8233257" cy="382918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540000" y="6237312"/>
            <a:ext cx="827112" cy="229325"/>
          </a:xfrm>
          <a:prstGeom prst="rect">
            <a:avLst/>
          </a:prstGeom>
        </p:spPr>
        <p:txBody>
          <a:bodyPr vert="horz" lIns="0" tIns="0" rIns="0" bIns="0" rtlCol="0" anchor="ctr"/>
          <a:lstStyle>
            <a:lvl1pPr algn="l">
              <a:defRPr sz="1000">
                <a:solidFill>
                  <a:schemeClr val="bg2"/>
                </a:solidFill>
              </a:defRPr>
            </a:lvl1pPr>
          </a:lstStyle>
          <a:p>
            <a:fld id="{7B088EDA-919D-4355-B3A0-77EFF6FB980D}" type="datetime1">
              <a:rPr lang="fi-FI" smtClean="0"/>
              <a:t>6.6.2019</a:t>
            </a:fld>
            <a:endParaRPr lang="fi-FI" dirty="0"/>
          </a:p>
        </p:txBody>
      </p:sp>
      <p:sp>
        <p:nvSpPr>
          <p:cNvPr id="5" name="Alatunnisteen paikkamerkki 4"/>
          <p:cNvSpPr>
            <a:spLocks noGrp="1"/>
          </p:cNvSpPr>
          <p:nvPr>
            <p:ph type="ftr" sz="quarter" idx="3"/>
          </p:nvPr>
        </p:nvSpPr>
        <p:spPr>
          <a:xfrm>
            <a:off x="3203848" y="6237312"/>
            <a:ext cx="2736304" cy="229325"/>
          </a:xfrm>
          <a:prstGeom prst="rect">
            <a:avLst/>
          </a:prstGeom>
        </p:spPr>
        <p:txBody>
          <a:bodyPr vert="horz" lIns="0" tIns="0" rIns="0" bIns="0" rtlCol="0" anchor="ctr"/>
          <a:lstStyle>
            <a:lvl1pPr algn="ctr">
              <a:defRPr sz="1000">
                <a:solidFill>
                  <a:schemeClr val="bg2"/>
                </a:solidFill>
              </a:defRPr>
            </a:lvl1pPr>
          </a:lstStyle>
          <a:p>
            <a:r>
              <a:rPr lang="fi-FI"/>
              <a:t>Alatunnisteteksti</a:t>
            </a:r>
            <a:endParaRPr lang="fi-FI" dirty="0"/>
          </a:p>
        </p:txBody>
      </p:sp>
      <p:sp>
        <p:nvSpPr>
          <p:cNvPr id="6" name="Dian numeron paikkamerkki 5"/>
          <p:cNvSpPr>
            <a:spLocks noGrp="1"/>
          </p:cNvSpPr>
          <p:nvPr>
            <p:ph type="sldNum" sz="quarter" idx="4"/>
          </p:nvPr>
        </p:nvSpPr>
        <p:spPr>
          <a:xfrm>
            <a:off x="8244408" y="6237312"/>
            <a:ext cx="385912" cy="229325"/>
          </a:xfrm>
          <a:prstGeom prst="rect">
            <a:avLst/>
          </a:prstGeom>
        </p:spPr>
        <p:txBody>
          <a:bodyPr vert="horz" lIns="0" tIns="0" rIns="0" bIns="0" rtlCol="0" anchor="ctr"/>
          <a:lstStyle>
            <a:lvl1pPr algn="r">
              <a:defRPr sz="1000">
                <a:solidFill>
                  <a:schemeClr val="bg2"/>
                </a:solidFill>
              </a:defRPr>
            </a:lvl1pPr>
          </a:lstStyle>
          <a:p>
            <a:fld id="{1EA1DD0D-7089-48C5-B116-A19F892CF1D9}" type="slidenum">
              <a:rPr lang="fi-FI" smtClean="0"/>
              <a:pPr/>
              <a:t>‹#›</a:t>
            </a:fld>
            <a:endParaRPr lang="fi-FI" dirty="0"/>
          </a:p>
        </p:txBody>
      </p:sp>
      <p:pic>
        <p:nvPicPr>
          <p:cNvPr id="22" name="Kuva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08116" y="612000"/>
            <a:ext cx="2219605" cy="299273"/>
          </a:xfrm>
          <a:prstGeom prst="rect">
            <a:avLst/>
          </a:prstGeom>
        </p:spPr>
      </p:pic>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658" r:id="rId1"/>
    <p:sldLayoutId id="2147483672" r:id="rId2"/>
    <p:sldLayoutId id="2147483670" r:id="rId3"/>
    <p:sldLayoutId id="2147483671" r:id="rId4"/>
    <p:sldLayoutId id="2147483650" r:id="rId5"/>
    <p:sldLayoutId id="2147483669" r:id="rId6"/>
    <p:sldLayoutId id="2147483666" r:id="rId7"/>
    <p:sldLayoutId id="2147483675" r:id="rId8"/>
    <p:sldLayoutId id="2147483668" r:id="rId9"/>
    <p:sldLayoutId id="2147483655" r:id="rId10"/>
    <p:sldLayoutId id="2147483673" r:id="rId11"/>
    <p:sldLayoutId id="2147483663" r:id="rId12"/>
    <p:sldLayoutId id="2147483676" r:id="rId13"/>
  </p:sldLayoutIdLst>
  <p:hf hdr="0"/>
  <p:txStyles>
    <p:titleStyle>
      <a:lvl1pPr algn="l" defTabSz="914400" rtl="0" eaLnBrk="1" latinLnBrk="0" hangingPunct="1">
        <a:lnSpc>
          <a:spcPct val="95000"/>
        </a:lnSpc>
        <a:spcBef>
          <a:spcPct val="0"/>
        </a:spcBef>
        <a:buNone/>
        <a:defRPr sz="2800" kern="1200">
          <a:solidFill>
            <a:schemeClr val="tx2"/>
          </a:solidFill>
          <a:latin typeface="+mj-lt"/>
          <a:ea typeface="+mj-ea"/>
          <a:cs typeface="+mj-cs"/>
        </a:defRPr>
      </a:lvl1pPr>
    </p:titleStyle>
    <p:bodyStyle>
      <a:lvl1pPr marL="268288" indent="-268288" algn="l" defTabSz="914400" rtl="0" eaLnBrk="1" latinLnBrk="0" hangingPunct="1">
        <a:spcBef>
          <a:spcPts val="1400"/>
        </a:spcBef>
        <a:buClr>
          <a:srgbClr val="077BC0"/>
        </a:buClr>
        <a:buFont typeface="Calibri" panose="020F0502020204030204" pitchFamily="34" charset="0"/>
        <a:buChar char="•"/>
        <a:defRPr sz="2400" kern="1200">
          <a:solidFill>
            <a:schemeClr val="bg2"/>
          </a:solidFill>
          <a:latin typeface="+mn-lt"/>
          <a:ea typeface="+mn-ea"/>
          <a:cs typeface="+mn-cs"/>
        </a:defRPr>
      </a:lvl1pPr>
      <a:lvl2pPr marL="719138" indent="-261938" algn="l" defTabSz="914400" rtl="0" eaLnBrk="1" latinLnBrk="0" hangingPunct="1">
        <a:spcBef>
          <a:spcPts val="1400"/>
        </a:spcBef>
        <a:buClr>
          <a:srgbClr val="077BC0"/>
        </a:buClr>
        <a:buFont typeface="Calibri" panose="020F0502020204030204" pitchFamily="34" charset="0"/>
        <a:buChar char="•"/>
        <a:defRPr sz="2000" kern="1200">
          <a:solidFill>
            <a:schemeClr val="bg2"/>
          </a:solidFill>
          <a:latin typeface="+mn-lt"/>
          <a:ea typeface="+mn-ea"/>
          <a:cs typeface="+mn-cs"/>
        </a:defRPr>
      </a:lvl2pPr>
      <a:lvl3pPr marL="987425" indent="-182563"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3pPr>
      <a:lvl4pPr marL="1168400" indent="-180975"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4pPr>
      <a:lvl5pPr marL="1343025" indent="-174625"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Yritystuet ja kilpailukyky</a:t>
            </a:r>
          </a:p>
        </p:txBody>
      </p:sp>
      <p:sp>
        <p:nvSpPr>
          <p:cNvPr id="3" name="Alaotsikko 2"/>
          <p:cNvSpPr>
            <a:spLocks noGrp="1"/>
          </p:cNvSpPr>
          <p:nvPr>
            <p:ph type="subTitle" idx="1"/>
          </p:nvPr>
        </p:nvSpPr>
        <p:spPr/>
        <p:txBody>
          <a:bodyPr/>
          <a:lstStyle/>
          <a:p>
            <a:r>
              <a:rPr lang="fi-FI" dirty="0"/>
              <a:t>Yritystukien sidosryhmäjaoston kokous 6.6.2019 </a:t>
            </a:r>
          </a:p>
          <a:p>
            <a:endParaRPr lang="fi-FI" dirty="0"/>
          </a:p>
          <a:p>
            <a:r>
              <a:rPr lang="fi-FI" dirty="0"/>
              <a:t>(Marita Laukkanen &amp;) Mika Maliranta</a:t>
            </a:r>
          </a:p>
        </p:txBody>
      </p:sp>
    </p:spTree>
    <p:extLst>
      <p:ext uri="{BB962C8B-B14F-4D97-AF65-F5344CB8AC3E}">
        <p14:creationId xmlns:p14="http://schemas.microsoft.com/office/powerpoint/2010/main" val="244452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AD50D284-486C-41D5-8A21-AE5390FA0ABE}" type="datetime1">
              <a:rPr lang="fi-FI" smtClean="0"/>
              <a:t>6.6.2019</a:t>
            </a:fld>
            <a:endParaRPr lang="fi-FI"/>
          </a:p>
        </p:txBody>
      </p:sp>
      <p:sp>
        <p:nvSpPr>
          <p:cNvPr id="4" name="Dian numeron paikkamerkki 3"/>
          <p:cNvSpPr>
            <a:spLocks noGrp="1"/>
          </p:cNvSpPr>
          <p:nvPr>
            <p:ph type="sldNum" sz="quarter" idx="12"/>
          </p:nvPr>
        </p:nvSpPr>
        <p:spPr/>
        <p:txBody>
          <a:bodyPr/>
          <a:lstStyle/>
          <a:p>
            <a:fld id="{1EA1DD0D-7089-48C5-B116-A19F892CF1D9}" type="slidenum">
              <a:rPr lang="fi-FI" smtClean="0"/>
              <a:pPr/>
              <a:t>10</a:t>
            </a:fld>
            <a:endParaRPr lang="fi-FI"/>
          </a:p>
        </p:txBody>
      </p:sp>
      <p:sp>
        <p:nvSpPr>
          <p:cNvPr id="5" name="Otsikko 4"/>
          <p:cNvSpPr>
            <a:spLocks noGrp="1"/>
          </p:cNvSpPr>
          <p:nvPr>
            <p:ph type="title"/>
          </p:nvPr>
        </p:nvSpPr>
        <p:spPr>
          <a:xfrm>
            <a:off x="455371" y="1052736"/>
            <a:ext cx="8077069" cy="648072"/>
          </a:xfrm>
        </p:spPr>
        <p:txBody>
          <a:bodyPr/>
          <a:lstStyle/>
          <a:p>
            <a:r>
              <a:rPr lang="fi-FI" dirty="0"/>
              <a:t>Yritystuet ja kilpailukyky</a:t>
            </a:r>
          </a:p>
        </p:txBody>
      </p:sp>
      <p:pic>
        <p:nvPicPr>
          <p:cNvPr id="12" name="Picture 11">
            <a:extLst>
              <a:ext uri="{FF2B5EF4-FFF2-40B4-BE49-F238E27FC236}">
                <a16:creationId xmlns:a16="http://schemas.microsoft.com/office/drawing/2014/main" id="{72660A61-EFAE-4F3B-B5D9-7DA4238A793E}"/>
              </a:ext>
            </a:extLst>
          </p:cNvPr>
          <p:cNvPicPr>
            <a:picLocks noChangeAspect="1"/>
          </p:cNvPicPr>
          <p:nvPr/>
        </p:nvPicPr>
        <p:blipFill>
          <a:blip r:embed="rId2"/>
          <a:stretch>
            <a:fillRect/>
          </a:stretch>
        </p:blipFill>
        <p:spPr>
          <a:xfrm>
            <a:off x="1907704" y="1703487"/>
            <a:ext cx="4896544" cy="5154513"/>
          </a:xfrm>
          <a:prstGeom prst="rect">
            <a:avLst/>
          </a:prstGeom>
        </p:spPr>
      </p:pic>
    </p:spTree>
    <p:extLst>
      <p:ext uri="{BB962C8B-B14F-4D97-AF65-F5344CB8AC3E}">
        <p14:creationId xmlns:p14="http://schemas.microsoft.com/office/powerpoint/2010/main" val="359167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p:cNvSpPr>
            <a:spLocks noGrp="1"/>
          </p:cNvSpPr>
          <p:nvPr>
            <p:ph idx="1"/>
          </p:nvPr>
        </p:nvSpPr>
        <p:spPr/>
        <p:txBody>
          <a:bodyPr>
            <a:normAutofit fontScale="92500" lnSpcReduction="10000"/>
          </a:bodyPr>
          <a:lstStyle/>
          <a:p>
            <a:r>
              <a:rPr lang="fi-FI" dirty="0"/>
              <a:t>Yritystuet: suorat tuet, verotuet ja takaukset</a:t>
            </a:r>
          </a:p>
          <a:p>
            <a:r>
              <a:rPr lang="fi-FI" dirty="0"/>
              <a:t>Taloustieteen ”konsensuskäsitys”: yritystuet korjaavat markkinoiden epäonnistumisia </a:t>
            </a:r>
          </a:p>
          <a:p>
            <a:pPr lvl="1"/>
            <a:r>
              <a:rPr lang="fi-FI" dirty="0"/>
              <a:t>Teknologian ulkoisvaikutukset</a:t>
            </a:r>
          </a:p>
          <a:p>
            <a:pPr lvl="1"/>
            <a:r>
              <a:rPr lang="fi-FI" dirty="0"/>
              <a:t>Rahoitusmarkkinoiden epätäydellisyydestä johtuvat likviditeettirajoitteet</a:t>
            </a:r>
          </a:p>
          <a:p>
            <a:pPr lvl="1"/>
            <a:r>
              <a:rPr lang="fi-FI" dirty="0"/>
              <a:t>Ympäristöhaittojen hillintä</a:t>
            </a:r>
          </a:p>
          <a:p>
            <a:r>
              <a:rPr lang="fi-FI" dirty="0"/>
              <a:t>Yritystuilla on monia hyvin erilaisia julkilausuttuja päämääriä</a:t>
            </a:r>
          </a:p>
          <a:p>
            <a:pPr lvl="1"/>
            <a:r>
              <a:rPr lang="fi-FI" dirty="0"/>
              <a:t>Seurauksena on päämäärien ja välineiden sekamelska</a:t>
            </a:r>
          </a:p>
          <a:p>
            <a:pPr lvl="1"/>
            <a:endParaRPr lang="fi-FI" dirty="0"/>
          </a:p>
          <a:p>
            <a:pPr lvl="1"/>
            <a:endParaRPr lang="fi-FI" dirty="0"/>
          </a:p>
        </p:txBody>
      </p:sp>
      <p:sp>
        <p:nvSpPr>
          <p:cNvPr id="3" name="Dian numeron paikkamerkki 2"/>
          <p:cNvSpPr>
            <a:spLocks noGrp="1"/>
          </p:cNvSpPr>
          <p:nvPr>
            <p:ph type="sldNum" sz="quarter" idx="12"/>
          </p:nvPr>
        </p:nvSpPr>
        <p:spPr/>
        <p:txBody>
          <a:bodyPr/>
          <a:lstStyle/>
          <a:p>
            <a:fld id="{1EA1DD0D-7089-48C5-B116-A19F892CF1D9}" type="slidenum">
              <a:rPr lang="fi-FI" smtClean="0"/>
              <a:pPr/>
              <a:t>11</a:t>
            </a:fld>
            <a:endParaRPr lang="fi-FI"/>
          </a:p>
        </p:txBody>
      </p:sp>
      <p:sp>
        <p:nvSpPr>
          <p:cNvPr id="4" name="Otsikko 3"/>
          <p:cNvSpPr>
            <a:spLocks noGrp="1"/>
          </p:cNvSpPr>
          <p:nvPr>
            <p:ph type="title"/>
          </p:nvPr>
        </p:nvSpPr>
        <p:spPr/>
        <p:txBody>
          <a:bodyPr/>
          <a:lstStyle/>
          <a:p>
            <a:r>
              <a:rPr lang="fi-FI" dirty="0"/>
              <a:t>Määritelmiä ja perusteluja</a:t>
            </a:r>
          </a:p>
        </p:txBody>
      </p:sp>
      <p:sp>
        <p:nvSpPr>
          <p:cNvPr id="8" name="Päivämäärän paikkamerkki 7"/>
          <p:cNvSpPr>
            <a:spLocks noGrp="1"/>
          </p:cNvSpPr>
          <p:nvPr>
            <p:ph type="dt" sz="half" idx="10"/>
          </p:nvPr>
        </p:nvSpPr>
        <p:spPr/>
        <p:txBody>
          <a:bodyPr/>
          <a:lstStyle/>
          <a:p>
            <a:fld id="{9DC44717-187F-4D88-B725-60C41295AF37}" type="datetime1">
              <a:rPr lang="fi-FI" smtClean="0"/>
              <a:t>6.6.2019</a:t>
            </a:fld>
            <a:endParaRPr lang="fi-FI"/>
          </a:p>
        </p:txBody>
      </p:sp>
      <p:sp>
        <p:nvSpPr>
          <p:cNvPr id="9" name="Alatunnisteen paikkamerkki 8"/>
          <p:cNvSpPr>
            <a:spLocks noGrp="1"/>
          </p:cNvSpPr>
          <p:nvPr>
            <p:ph type="ftr" sz="quarter" idx="11"/>
          </p:nvPr>
        </p:nvSpPr>
        <p:spPr/>
        <p:txBody>
          <a:bodyPr/>
          <a:lstStyle/>
          <a:p>
            <a:r>
              <a:rPr lang="fi-FI" dirty="0"/>
              <a:t>Yritystuet ja kilpailukyky</a:t>
            </a:r>
          </a:p>
        </p:txBody>
      </p:sp>
    </p:spTree>
    <p:extLst>
      <p:ext uri="{BB962C8B-B14F-4D97-AF65-F5344CB8AC3E}">
        <p14:creationId xmlns:p14="http://schemas.microsoft.com/office/powerpoint/2010/main" val="364691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A70E85-183D-499D-97BD-9DCD0617D6CC}"/>
              </a:ext>
            </a:extLst>
          </p:cNvPr>
          <p:cNvSpPr>
            <a:spLocks noGrp="1"/>
          </p:cNvSpPr>
          <p:nvPr>
            <p:ph idx="1"/>
          </p:nvPr>
        </p:nvSpPr>
        <p:spPr/>
        <p:txBody>
          <a:bodyPr/>
          <a:lstStyle/>
          <a:p>
            <a:r>
              <a:rPr lang="fi-FI" dirty="0"/>
              <a:t>Yritystuki-instrumentit eivät ole suoraan yhteismitallisia</a:t>
            </a:r>
          </a:p>
          <a:p>
            <a:r>
              <a:rPr lang="fi-FI" dirty="0"/>
              <a:t>Yritystuki voi olla verotuen muotoista</a:t>
            </a:r>
          </a:p>
          <a:p>
            <a:r>
              <a:rPr lang="en-GB" dirty="0" err="1"/>
              <a:t>Verotuen</a:t>
            </a:r>
            <a:r>
              <a:rPr lang="en-GB" dirty="0"/>
              <a:t> </a:t>
            </a:r>
            <a:r>
              <a:rPr lang="en-GB" dirty="0" err="1"/>
              <a:t>määrittelemiseksi</a:t>
            </a:r>
            <a:r>
              <a:rPr lang="en-GB" dirty="0"/>
              <a:t> </a:t>
            </a:r>
            <a:r>
              <a:rPr lang="en-GB" dirty="0" err="1"/>
              <a:t>tarvitaan</a:t>
            </a:r>
            <a:r>
              <a:rPr lang="en-GB" dirty="0"/>
              <a:t> </a:t>
            </a:r>
            <a:r>
              <a:rPr lang="en-GB" dirty="0" err="1"/>
              <a:t>vertailukohta</a:t>
            </a:r>
            <a:endParaRPr lang="en-GB" dirty="0"/>
          </a:p>
          <a:p>
            <a:r>
              <a:rPr lang="en-GB" dirty="0" err="1"/>
              <a:t>Myös</a:t>
            </a:r>
            <a:r>
              <a:rPr lang="en-GB" dirty="0"/>
              <a:t> </a:t>
            </a:r>
            <a:r>
              <a:rPr lang="en-GB" dirty="0" err="1"/>
              <a:t>veroteoria</a:t>
            </a:r>
            <a:r>
              <a:rPr lang="en-GB" dirty="0"/>
              <a:t> </a:t>
            </a:r>
            <a:r>
              <a:rPr lang="en-GB" dirty="0" err="1"/>
              <a:t>tarjoaa</a:t>
            </a:r>
            <a:r>
              <a:rPr lang="en-GB" dirty="0"/>
              <a:t> </a:t>
            </a:r>
            <a:r>
              <a:rPr lang="en-GB" dirty="0" err="1"/>
              <a:t>vertailukohdan</a:t>
            </a:r>
            <a:endParaRPr lang="en-GB" dirty="0"/>
          </a:p>
          <a:p>
            <a:r>
              <a:rPr lang="fi-FI" dirty="0"/>
              <a:t>Nimellisen ja toteutuneen </a:t>
            </a:r>
            <a:r>
              <a:rPr lang="fi-FI" dirty="0" err="1"/>
              <a:t>kohtaannon</a:t>
            </a:r>
            <a:r>
              <a:rPr lang="fi-FI" dirty="0"/>
              <a:t> ero verotuksessa ja yritystuissa</a:t>
            </a:r>
          </a:p>
          <a:p>
            <a:r>
              <a:rPr lang="en-GB" dirty="0" err="1"/>
              <a:t>Sääntely</a:t>
            </a:r>
            <a:r>
              <a:rPr lang="en-GB" dirty="0"/>
              <a:t> </a:t>
            </a:r>
            <a:r>
              <a:rPr lang="en-GB" dirty="0" err="1"/>
              <a:t>yritystuen</a:t>
            </a:r>
            <a:r>
              <a:rPr lang="en-GB" dirty="0"/>
              <a:t> </a:t>
            </a:r>
            <a:r>
              <a:rPr lang="en-GB" dirty="0" err="1"/>
              <a:t>muotona</a:t>
            </a:r>
            <a:endParaRPr lang="en-GB" dirty="0"/>
          </a:p>
        </p:txBody>
      </p:sp>
      <p:sp>
        <p:nvSpPr>
          <p:cNvPr id="3" name="Date Placeholder 2">
            <a:extLst>
              <a:ext uri="{FF2B5EF4-FFF2-40B4-BE49-F238E27FC236}">
                <a16:creationId xmlns:a16="http://schemas.microsoft.com/office/drawing/2014/main" id="{56950F9D-D4FE-45C7-9AEF-EE2D3C954229}"/>
              </a:ext>
            </a:extLst>
          </p:cNvPr>
          <p:cNvSpPr>
            <a:spLocks noGrp="1"/>
          </p:cNvSpPr>
          <p:nvPr>
            <p:ph type="dt" sz="half" idx="10"/>
          </p:nvPr>
        </p:nvSpPr>
        <p:spPr/>
        <p:txBody>
          <a:bodyPr/>
          <a:lstStyle/>
          <a:p>
            <a:fld id="{421214BE-0CCA-4029-97B0-B807BA015D5A}" type="datetime1">
              <a:rPr lang="fi-FI" smtClean="0"/>
              <a:t>6.6.2019</a:t>
            </a:fld>
            <a:endParaRPr lang="fi-FI"/>
          </a:p>
        </p:txBody>
      </p:sp>
      <p:sp>
        <p:nvSpPr>
          <p:cNvPr id="4" name="Footer Placeholder 3">
            <a:extLst>
              <a:ext uri="{FF2B5EF4-FFF2-40B4-BE49-F238E27FC236}">
                <a16:creationId xmlns:a16="http://schemas.microsoft.com/office/drawing/2014/main" id="{17D9F322-CA2E-4CAC-BD35-D83BF688D601}"/>
              </a:ext>
            </a:extLst>
          </p:cNvPr>
          <p:cNvSpPr>
            <a:spLocks noGrp="1"/>
          </p:cNvSpPr>
          <p:nvPr>
            <p:ph type="ftr" sz="quarter" idx="11"/>
          </p:nvPr>
        </p:nvSpPr>
        <p:spPr/>
        <p:txBody>
          <a:bodyPr/>
          <a:lstStyle/>
          <a:p>
            <a:r>
              <a:rPr lang="fi-FI"/>
              <a:t>Alatunnisteteksti</a:t>
            </a:r>
          </a:p>
        </p:txBody>
      </p:sp>
      <p:sp>
        <p:nvSpPr>
          <p:cNvPr id="5" name="Slide Number Placeholder 4">
            <a:extLst>
              <a:ext uri="{FF2B5EF4-FFF2-40B4-BE49-F238E27FC236}">
                <a16:creationId xmlns:a16="http://schemas.microsoft.com/office/drawing/2014/main" id="{333D042F-27CF-4FD0-989F-FA220889B2D5}"/>
              </a:ext>
            </a:extLst>
          </p:cNvPr>
          <p:cNvSpPr>
            <a:spLocks noGrp="1"/>
          </p:cNvSpPr>
          <p:nvPr>
            <p:ph type="sldNum" sz="quarter" idx="12"/>
          </p:nvPr>
        </p:nvSpPr>
        <p:spPr/>
        <p:txBody>
          <a:bodyPr/>
          <a:lstStyle/>
          <a:p>
            <a:fld id="{1EA1DD0D-7089-48C5-B116-A19F892CF1D9}" type="slidenum">
              <a:rPr lang="fi-FI" smtClean="0"/>
              <a:t>12</a:t>
            </a:fld>
            <a:endParaRPr lang="fi-FI"/>
          </a:p>
        </p:txBody>
      </p:sp>
      <p:sp>
        <p:nvSpPr>
          <p:cNvPr id="6" name="Title 5">
            <a:extLst>
              <a:ext uri="{FF2B5EF4-FFF2-40B4-BE49-F238E27FC236}">
                <a16:creationId xmlns:a16="http://schemas.microsoft.com/office/drawing/2014/main" id="{0718C5D7-7D40-4129-80A9-34D520D8F482}"/>
              </a:ext>
            </a:extLst>
          </p:cNvPr>
          <p:cNvSpPr>
            <a:spLocks noGrp="1"/>
          </p:cNvSpPr>
          <p:nvPr>
            <p:ph type="title"/>
          </p:nvPr>
        </p:nvSpPr>
        <p:spPr/>
        <p:txBody>
          <a:bodyPr/>
          <a:lstStyle/>
          <a:p>
            <a:r>
              <a:rPr lang="en-GB" dirty="0" err="1"/>
              <a:t>Näkökohtia</a:t>
            </a:r>
            <a:r>
              <a:rPr lang="en-GB" dirty="0"/>
              <a:t> </a:t>
            </a:r>
            <a:r>
              <a:rPr lang="en-GB" dirty="0" err="1"/>
              <a:t>yritystukiin</a:t>
            </a:r>
            <a:endParaRPr lang="en-GB" dirty="0"/>
          </a:p>
        </p:txBody>
      </p:sp>
    </p:spTree>
    <p:extLst>
      <p:ext uri="{BB962C8B-B14F-4D97-AF65-F5344CB8AC3E}">
        <p14:creationId xmlns:p14="http://schemas.microsoft.com/office/powerpoint/2010/main" val="214690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p:cNvSpPr>
            <a:spLocks noGrp="1"/>
          </p:cNvSpPr>
          <p:nvPr>
            <p:ph idx="1"/>
          </p:nvPr>
        </p:nvSpPr>
        <p:spPr/>
        <p:txBody>
          <a:bodyPr>
            <a:normAutofit/>
          </a:bodyPr>
          <a:lstStyle/>
          <a:p>
            <a:r>
              <a:rPr lang="fi-FI" dirty="0"/>
              <a:t>”Tukielementin” arvioimiseksi tarvitaan vertailukohta:</a:t>
            </a:r>
          </a:p>
          <a:p>
            <a:pPr lvl="1"/>
            <a:r>
              <a:rPr lang="fi-FI" dirty="0"/>
              <a:t>Mitä sanoo veroteoria? Perustilanne: välipanoksia ei pidä verottaa olleenkaan. Poikkeamat: ympäristöhaitat yms.</a:t>
            </a:r>
          </a:p>
          <a:p>
            <a:pPr lvl="1"/>
            <a:r>
              <a:rPr lang="fi-FI" dirty="0"/>
              <a:t>Mikä on verotaso kotimaisten kilpailijoiden välillä?</a:t>
            </a:r>
          </a:p>
          <a:p>
            <a:pPr lvl="2"/>
            <a:r>
              <a:rPr lang="fi-FI" dirty="0"/>
              <a:t>Huom., yritykset kilpailevat myös tuotannontekijöistä, kuten työvoimasta ja raaka-aineista</a:t>
            </a:r>
          </a:p>
          <a:p>
            <a:pPr lvl="1"/>
            <a:r>
              <a:rPr lang="fi-FI" dirty="0"/>
              <a:t>Mikä on verotaso kilpailijamaissa?</a:t>
            </a:r>
          </a:p>
          <a:p>
            <a:pPr lvl="2"/>
            <a:r>
              <a:rPr lang="fi-FI" dirty="0"/>
              <a:t>Lyhyellä aikavälillä kyse on kustannuskilpailukyvystä</a:t>
            </a:r>
          </a:p>
          <a:p>
            <a:pPr lvl="1"/>
            <a:endParaRPr lang="fi-FI" dirty="0"/>
          </a:p>
          <a:p>
            <a:pPr lvl="1"/>
            <a:endParaRPr lang="fi-FI" dirty="0"/>
          </a:p>
          <a:p>
            <a:pPr lvl="1"/>
            <a:endParaRPr lang="fi-FI" dirty="0"/>
          </a:p>
        </p:txBody>
      </p:sp>
      <p:sp>
        <p:nvSpPr>
          <p:cNvPr id="3" name="Dian numeron paikkamerkki 2"/>
          <p:cNvSpPr>
            <a:spLocks noGrp="1"/>
          </p:cNvSpPr>
          <p:nvPr>
            <p:ph type="sldNum" sz="quarter" idx="12"/>
          </p:nvPr>
        </p:nvSpPr>
        <p:spPr/>
        <p:txBody>
          <a:bodyPr/>
          <a:lstStyle/>
          <a:p>
            <a:fld id="{1EA1DD0D-7089-48C5-B116-A19F892CF1D9}" type="slidenum">
              <a:rPr lang="fi-FI" smtClean="0"/>
              <a:pPr/>
              <a:t>13</a:t>
            </a:fld>
            <a:endParaRPr lang="fi-FI"/>
          </a:p>
        </p:txBody>
      </p:sp>
      <p:sp>
        <p:nvSpPr>
          <p:cNvPr id="4" name="Otsikko 3"/>
          <p:cNvSpPr>
            <a:spLocks noGrp="1"/>
          </p:cNvSpPr>
          <p:nvPr>
            <p:ph type="title"/>
          </p:nvPr>
        </p:nvSpPr>
        <p:spPr/>
        <p:txBody>
          <a:bodyPr/>
          <a:lstStyle/>
          <a:p>
            <a:r>
              <a:rPr lang="fi-FI" dirty="0"/>
              <a:t>Verotuki</a:t>
            </a:r>
          </a:p>
        </p:txBody>
      </p:sp>
      <p:sp>
        <p:nvSpPr>
          <p:cNvPr id="8" name="Päivämäärän paikkamerkki 7"/>
          <p:cNvSpPr>
            <a:spLocks noGrp="1"/>
          </p:cNvSpPr>
          <p:nvPr>
            <p:ph type="dt" sz="half" idx="10"/>
          </p:nvPr>
        </p:nvSpPr>
        <p:spPr/>
        <p:txBody>
          <a:bodyPr/>
          <a:lstStyle/>
          <a:p>
            <a:fld id="{9DC44717-187F-4D88-B725-60C41295AF37}" type="datetime1">
              <a:rPr lang="fi-FI" smtClean="0"/>
              <a:t>6.6.2019</a:t>
            </a:fld>
            <a:endParaRPr lang="fi-FI"/>
          </a:p>
        </p:txBody>
      </p:sp>
      <p:sp>
        <p:nvSpPr>
          <p:cNvPr id="9" name="Alatunnisteen paikkamerkki 8"/>
          <p:cNvSpPr>
            <a:spLocks noGrp="1"/>
          </p:cNvSpPr>
          <p:nvPr>
            <p:ph type="ftr" sz="quarter" idx="11"/>
          </p:nvPr>
        </p:nvSpPr>
        <p:spPr/>
        <p:txBody>
          <a:bodyPr/>
          <a:lstStyle/>
          <a:p>
            <a:r>
              <a:rPr lang="fi-FI" dirty="0"/>
              <a:t>Yritystuet ja kilpailukyky</a:t>
            </a:r>
          </a:p>
        </p:txBody>
      </p:sp>
    </p:spTree>
    <p:extLst>
      <p:ext uri="{BB962C8B-B14F-4D97-AF65-F5344CB8AC3E}">
        <p14:creationId xmlns:p14="http://schemas.microsoft.com/office/powerpoint/2010/main" val="297487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Mitä sanoo empiirinen tutkimus?</a:t>
            </a:r>
          </a:p>
        </p:txBody>
      </p:sp>
    </p:spTree>
    <p:extLst>
      <p:ext uri="{BB962C8B-B14F-4D97-AF65-F5344CB8AC3E}">
        <p14:creationId xmlns:p14="http://schemas.microsoft.com/office/powerpoint/2010/main" val="312963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16DE1-3F3D-4E48-B343-AFB90839C071}"/>
              </a:ext>
            </a:extLst>
          </p:cNvPr>
          <p:cNvSpPr>
            <a:spLocks noGrp="1"/>
          </p:cNvSpPr>
          <p:nvPr>
            <p:ph type="dt" sz="half" idx="10"/>
          </p:nvPr>
        </p:nvSpPr>
        <p:spPr/>
        <p:txBody>
          <a:bodyPr/>
          <a:lstStyle/>
          <a:p>
            <a:fld id="{640E19C9-818D-445F-B749-CB2F4828A97D}" type="datetime1">
              <a:rPr lang="fi-FI" smtClean="0"/>
              <a:t>6.6.2019</a:t>
            </a:fld>
            <a:endParaRPr lang="fi-FI"/>
          </a:p>
        </p:txBody>
      </p:sp>
      <p:sp>
        <p:nvSpPr>
          <p:cNvPr id="4" name="Slide Number Placeholder 3">
            <a:extLst>
              <a:ext uri="{FF2B5EF4-FFF2-40B4-BE49-F238E27FC236}">
                <a16:creationId xmlns:a16="http://schemas.microsoft.com/office/drawing/2014/main" id="{ACDD3F76-B417-334A-AABB-998AC921E89D}"/>
              </a:ext>
            </a:extLst>
          </p:cNvPr>
          <p:cNvSpPr>
            <a:spLocks noGrp="1"/>
          </p:cNvSpPr>
          <p:nvPr>
            <p:ph type="sldNum" sz="quarter" idx="12"/>
          </p:nvPr>
        </p:nvSpPr>
        <p:spPr/>
        <p:txBody>
          <a:bodyPr/>
          <a:lstStyle/>
          <a:p>
            <a:fld id="{1EA1DD0D-7089-48C5-B116-A19F892CF1D9}" type="slidenum">
              <a:rPr lang="fi-FI" smtClean="0"/>
              <a:t>15</a:t>
            </a:fld>
            <a:endParaRPr lang="fi-FI"/>
          </a:p>
        </p:txBody>
      </p:sp>
      <p:sp>
        <p:nvSpPr>
          <p:cNvPr id="5" name="Title 4">
            <a:extLst>
              <a:ext uri="{FF2B5EF4-FFF2-40B4-BE49-F238E27FC236}">
                <a16:creationId xmlns:a16="http://schemas.microsoft.com/office/drawing/2014/main" id="{2EC73A4E-7D8A-9E4D-9230-0FAB918A7759}"/>
              </a:ext>
            </a:extLst>
          </p:cNvPr>
          <p:cNvSpPr>
            <a:spLocks noGrp="1"/>
          </p:cNvSpPr>
          <p:nvPr>
            <p:ph type="title"/>
          </p:nvPr>
        </p:nvSpPr>
        <p:spPr>
          <a:xfrm>
            <a:off x="421125" y="1124744"/>
            <a:ext cx="8233257" cy="936104"/>
          </a:xfrm>
        </p:spPr>
        <p:txBody>
          <a:bodyPr/>
          <a:lstStyle/>
          <a:p>
            <a:r>
              <a:rPr lang="fi-FI" dirty="0"/>
              <a:t>Globaalia vientimenestystä ja yritysten </a:t>
            </a:r>
            <a:br>
              <a:rPr lang="fi-FI" dirty="0"/>
            </a:br>
            <a:r>
              <a:rPr lang="fi-FI" dirty="0"/>
              <a:t>sijoittumista selittäviä tekijöitä</a:t>
            </a:r>
          </a:p>
        </p:txBody>
      </p:sp>
      <p:grpSp>
        <p:nvGrpSpPr>
          <p:cNvPr id="6" name="Group 5">
            <a:extLst>
              <a:ext uri="{FF2B5EF4-FFF2-40B4-BE49-F238E27FC236}">
                <a16:creationId xmlns:a16="http://schemas.microsoft.com/office/drawing/2014/main" id="{44CE01CD-A93E-C441-8D05-C3CF8926E6C4}"/>
              </a:ext>
            </a:extLst>
          </p:cNvPr>
          <p:cNvGrpSpPr/>
          <p:nvPr/>
        </p:nvGrpSpPr>
        <p:grpSpPr>
          <a:xfrm>
            <a:off x="813363" y="2230337"/>
            <a:ext cx="1107497" cy="1107496"/>
            <a:chOff x="695326" y="1857375"/>
            <a:chExt cx="1107497" cy="1107496"/>
          </a:xfrm>
        </p:grpSpPr>
        <p:sp>
          <p:nvSpPr>
            <p:cNvPr id="7" name="Oval 6">
              <a:extLst>
                <a:ext uri="{FF2B5EF4-FFF2-40B4-BE49-F238E27FC236}">
                  <a16:creationId xmlns:a16="http://schemas.microsoft.com/office/drawing/2014/main" id="{89A26E2C-D2EA-5440-B6ED-F93DCF7F91DE}"/>
                </a:ext>
              </a:extLst>
            </p:cNvPr>
            <p:cNvSpPr/>
            <p:nvPr/>
          </p:nvSpPr>
          <p:spPr>
            <a:xfrm>
              <a:off x="695326" y="1857375"/>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Box 7">
              <a:extLst>
                <a:ext uri="{FF2B5EF4-FFF2-40B4-BE49-F238E27FC236}">
                  <a16:creationId xmlns:a16="http://schemas.microsoft.com/office/drawing/2014/main" id="{BF5EBEEE-A858-9342-BDAB-9FB7A8C2A241}"/>
                </a:ext>
              </a:extLst>
            </p:cNvPr>
            <p:cNvSpPr txBox="1"/>
            <p:nvPr/>
          </p:nvSpPr>
          <p:spPr>
            <a:xfrm>
              <a:off x="695327" y="2245245"/>
              <a:ext cx="1107496" cy="276999"/>
            </a:xfrm>
            <a:prstGeom prst="rect">
              <a:avLst/>
            </a:prstGeom>
            <a:noFill/>
          </p:spPr>
          <p:txBody>
            <a:bodyPr wrap="square" rtlCol="0">
              <a:spAutoFit/>
            </a:bodyPr>
            <a:lstStyle/>
            <a:p>
              <a:pPr algn="ctr"/>
              <a:r>
                <a:rPr lang="fi-FI" sz="1200" b="1">
                  <a:solidFill>
                    <a:schemeClr val="bg1"/>
                  </a:solidFill>
                </a:rPr>
                <a:t>Tuottavuus</a:t>
              </a:r>
            </a:p>
          </p:txBody>
        </p:sp>
      </p:grpSp>
      <p:grpSp>
        <p:nvGrpSpPr>
          <p:cNvPr id="9" name="Group 8">
            <a:extLst>
              <a:ext uri="{FF2B5EF4-FFF2-40B4-BE49-F238E27FC236}">
                <a16:creationId xmlns:a16="http://schemas.microsoft.com/office/drawing/2014/main" id="{95A58921-61F0-6744-AE77-D4770CC178F7}"/>
              </a:ext>
            </a:extLst>
          </p:cNvPr>
          <p:cNvGrpSpPr/>
          <p:nvPr/>
        </p:nvGrpSpPr>
        <p:grpSpPr>
          <a:xfrm>
            <a:off x="2251638" y="2703933"/>
            <a:ext cx="1107496" cy="1107496"/>
            <a:chOff x="2133601" y="2330971"/>
            <a:chExt cx="1107496" cy="1107496"/>
          </a:xfrm>
        </p:grpSpPr>
        <p:sp>
          <p:nvSpPr>
            <p:cNvPr id="10" name="Oval 9">
              <a:extLst>
                <a:ext uri="{FF2B5EF4-FFF2-40B4-BE49-F238E27FC236}">
                  <a16:creationId xmlns:a16="http://schemas.microsoft.com/office/drawing/2014/main" id="{5A2DFB2A-0B38-6042-8CD3-4B3604704D87}"/>
                </a:ext>
              </a:extLst>
            </p:cNvPr>
            <p:cNvSpPr/>
            <p:nvPr/>
          </p:nvSpPr>
          <p:spPr>
            <a:xfrm>
              <a:off x="2133601" y="2330971"/>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xtBox 10">
              <a:extLst>
                <a:ext uri="{FF2B5EF4-FFF2-40B4-BE49-F238E27FC236}">
                  <a16:creationId xmlns:a16="http://schemas.microsoft.com/office/drawing/2014/main" id="{BBC3EDCF-8CE8-F84A-883E-F7BF82683B39}"/>
                </a:ext>
              </a:extLst>
            </p:cNvPr>
            <p:cNvSpPr txBox="1"/>
            <p:nvPr/>
          </p:nvSpPr>
          <p:spPr>
            <a:xfrm>
              <a:off x="2133601" y="2682873"/>
              <a:ext cx="1107496" cy="461665"/>
            </a:xfrm>
            <a:prstGeom prst="rect">
              <a:avLst/>
            </a:prstGeom>
            <a:noFill/>
          </p:spPr>
          <p:txBody>
            <a:bodyPr wrap="square" rtlCol="0">
              <a:spAutoFit/>
            </a:bodyPr>
            <a:lstStyle/>
            <a:p>
              <a:pPr algn="ctr"/>
              <a:r>
                <a:rPr lang="fi-FI" sz="1200" b="1">
                  <a:solidFill>
                    <a:schemeClr val="bg1"/>
                  </a:solidFill>
                </a:rPr>
                <a:t>Johtamisen laatu</a:t>
              </a:r>
            </a:p>
          </p:txBody>
        </p:sp>
      </p:grpSp>
      <p:grpSp>
        <p:nvGrpSpPr>
          <p:cNvPr id="12" name="Group 11">
            <a:extLst>
              <a:ext uri="{FF2B5EF4-FFF2-40B4-BE49-F238E27FC236}">
                <a16:creationId xmlns:a16="http://schemas.microsoft.com/office/drawing/2014/main" id="{A0402D2B-8E2E-F04E-B496-2773F960F6DC}"/>
              </a:ext>
            </a:extLst>
          </p:cNvPr>
          <p:cNvGrpSpPr/>
          <p:nvPr/>
        </p:nvGrpSpPr>
        <p:grpSpPr>
          <a:xfrm>
            <a:off x="1205835" y="3519262"/>
            <a:ext cx="1107496" cy="1107496"/>
            <a:chOff x="953798" y="3312198"/>
            <a:chExt cx="1107496" cy="1107496"/>
          </a:xfrm>
        </p:grpSpPr>
        <p:sp>
          <p:nvSpPr>
            <p:cNvPr id="13" name="Oval 12">
              <a:extLst>
                <a:ext uri="{FF2B5EF4-FFF2-40B4-BE49-F238E27FC236}">
                  <a16:creationId xmlns:a16="http://schemas.microsoft.com/office/drawing/2014/main" id="{26ABE66C-C1A2-FF41-9910-A097ACB4EA13}"/>
                </a:ext>
              </a:extLst>
            </p:cNvPr>
            <p:cNvSpPr/>
            <p:nvPr/>
          </p:nvSpPr>
          <p:spPr>
            <a:xfrm>
              <a:off x="953798" y="3312198"/>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Box 13">
              <a:extLst>
                <a:ext uri="{FF2B5EF4-FFF2-40B4-BE49-F238E27FC236}">
                  <a16:creationId xmlns:a16="http://schemas.microsoft.com/office/drawing/2014/main" id="{E305D024-763F-804A-BF00-DD8DFEADC824}"/>
                </a:ext>
              </a:extLst>
            </p:cNvPr>
            <p:cNvSpPr txBox="1"/>
            <p:nvPr/>
          </p:nvSpPr>
          <p:spPr>
            <a:xfrm>
              <a:off x="953798" y="3633140"/>
              <a:ext cx="1107496" cy="461665"/>
            </a:xfrm>
            <a:prstGeom prst="rect">
              <a:avLst/>
            </a:prstGeom>
            <a:noFill/>
          </p:spPr>
          <p:txBody>
            <a:bodyPr wrap="square" rtlCol="0">
              <a:spAutoFit/>
            </a:bodyPr>
            <a:lstStyle/>
            <a:p>
              <a:pPr algn="ctr"/>
              <a:r>
                <a:rPr lang="fi-FI" sz="1200" b="1">
                  <a:solidFill>
                    <a:schemeClr val="bg1"/>
                  </a:solidFill>
                </a:rPr>
                <a:t>Tutkimus ja tuotekehitys</a:t>
              </a:r>
            </a:p>
          </p:txBody>
        </p:sp>
      </p:grpSp>
      <p:grpSp>
        <p:nvGrpSpPr>
          <p:cNvPr id="15" name="Group 14">
            <a:extLst>
              <a:ext uri="{FF2B5EF4-FFF2-40B4-BE49-F238E27FC236}">
                <a16:creationId xmlns:a16="http://schemas.microsoft.com/office/drawing/2014/main" id="{378BC325-E30D-2547-B45D-D6662E12EDD7}"/>
              </a:ext>
            </a:extLst>
          </p:cNvPr>
          <p:cNvGrpSpPr/>
          <p:nvPr/>
        </p:nvGrpSpPr>
        <p:grpSpPr>
          <a:xfrm>
            <a:off x="3403789" y="3506719"/>
            <a:ext cx="1107496" cy="1107496"/>
            <a:chOff x="3442814" y="3182024"/>
            <a:chExt cx="1107496" cy="1107496"/>
          </a:xfrm>
        </p:grpSpPr>
        <p:sp>
          <p:nvSpPr>
            <p:cNvPr id="16" name="Oval 15">
              <a:extLst>
                <a:ext uri="{FF2B5EF4-FFF2-40B4-BE49-F238E27FC236}">
                  <a16:creationId xmlns:a16="http://schemas.microsoft.com/office/drawing/2014/main" id="{3E198AFE-3FCE-9848-99A1-C2380C5699B3}"/>
                </a:ext>
              </a:extLst>
            </p:cNvPr>
            <p:cNvSpPr/>
            <p:nvPr/>
          </p:nvSpPr>
          <p:spPr>
            <a:xfrm>
              <a:off x="3442814" y="3182024"/>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xtBox 16">
              <a:extLst>
                <a:ext uri="{FF2B5EF4-FFF2-40B4-BE49-F238E27FC236}">
                  <a16:creationId xmlns:a16="http://schemas.microsoft.com/office/drawing/2014/main" id="{0AF5EAA2-DC02-E441-8582-F170191AADE7}"/>
                </a:ext>
              </a:extLst>
            </p:cNvPr>
            <p:cNvSpPr txBox="1"/>
            <p:nvPr/>
          </p:nvSpPr>
          <p:spPr>
            <a:xfrm>
              <a:off x="3442814" y="3419417"/>
              <a:ext cx="1107495" cy="646331"/>
            </a:xfrm>
            <a:prstGeom prst="rect">
              <a:avLst/>
            </a:prstGeom>
            <a:noFill/>
          </p:spPr>
          <p:txBody>
            <a:bodyPr wrap="square" rtlCol="0">
              <a:spAutoFit/>
            </a:bodyPr>
            <a:lstStyle/>
            <a:p>
              <a:pPr algn="ctr"/>
              <a:r>
                <a:rPr lang="fi-FI" sz="1200" b="1">
                  <a:solidFill>
                    <a:schemeClr val="bg1"/>
                  </a:solidFill>
                </a:rPr>
                <a:t>Myynti ja markki-nointi</a:t>
              </a:r>
            </a:p>
          </p:txBody>
        </p:sp>
      </p:grpSp>
      <p:grpSp>
        <p:nvGrpSpPr>
          <p:cNvPr id="18" name="Group 17">
            <a:extLst>
              <a:ext uri="{FF2B5EF4-FFF2-40B4-BE49-F238E27FC236}">
                <a16:creationId xmlns:a16="http://schemas.microsoft.com/office/drawing/2014/main" id="{6A056184-D7E1-FA41-B6A3-73540D07B0B5}"/>
              </a:ext>
            </a:extLst>
          </p:cNvPr>
          <p:cNvGrpSpPr/>
          <p:nvPr/>
        </p:nvGrpSpPr>
        <p:grpSpPr>
          <a:xfrm>
            <a:off x="453542" y="4652231"/>
            <a:ext cx="1107497" cy="1107496"/>
            <a:chOff x="579368" y="4811506"/>
            <a:chExt cx="1107497" cy="1107496"/>
          </a:xfrm>
        </p:grpSpPr>
        <p:sp>
          <p:nvSpPr>
            <p:cNvPr id="19" name="Oval 18">
              <a:extLst>
                <a:ext uri="{FF2B5EF4-FFF2-40B4-BE49-F238E27FC236}">
                  <a16:creationId xmlns:a16="http://schemas.microsoft.com/office/drawing/2014/main" id="{2AF0DF2C-5977-AF47-B07E-E7F3DB8F257D}"/>
                </a:ext>
              </a:extLst>
            </p:cNvPr>
            <p:cNvSpPr/>
            <p:nvPr/>
          </p:nvSpPr>
          <p:spPr>
            <a:xfrm>
              <a:off x="579368" y="4811506"/>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xtBox 19">
              <a:extLst>
                <a:ext uri="{FF2B5EF4-FFF2-40B4-BE49-F238E27FC236}">
                  <a16:creationId xmlns:a16="http://schemas.microsoft.com/office/drawing/2014/main" id="{DA12D81C-339D-D442-B5B5-9C7522DB83DC}"/>
                </a:ext>
              </a:extLst>
            </p:cNvPr>
            <p:cNvSpPr txBox="1"/>
            <p:nvPr/>
          </p:nvSpPr>
          <p:spPr>
            <a:xfrm>
              <a:off x="579369" y="5090680"/>
              <a:ext cx="1107496" cy="646331"/>
            </a:xfrm>
            <a:prstGeom prst="rect">
              <a:avLst/>
            </a:prstGeom>
            <a:noFill/>
          </p:spPr>
          <p:txBody>
            <a:bodyPr wrap="square" rtlCol="0">
              <a:spAutoFit/>
            </a:bodyPr>
            <a:lstStyle/>
            <a:p>
              <a:pPr algn="ctr"/>
              <a:r>
                <a:rPr lang="fi-FI" sz="1200" b="1">
                  <a:solidFill>
                    <a:schemeClr val="bg1"/>
                  </a:solidFill>
                </a:rPr>
                <a:t>Brändäys ja tuotteiden laatu</a:t>
              </a:r>
            </a:p>
          </p:txBody>
        </p:sp>
      </p:grpSp>
      <p:grpSp>
        <p:nvGrpSpPr>
          <p:cNvPr id="21" name="Group 20">
            <a:extLst>
              <a:ext uri="{FF2B5EF4-FFF2-40B4-BE49-F238E27FC236}">
                <a16:creationId xmlns:a16="http://schemas.microsoft.com/office/drawing/2014/main" id="{8C0D7E15-CCE7-A049-AE4F-3EB5343A4FC4}"/>
              </a:ext>
            </a:extLst>
          </p:cNvPr>
          <p:cNvGrpSpPr/>
          <p:nvPr/>
        </p:nvGrpSpPr>
        <p:grpSpPr>
          <a:xfrm>
            <a:off x="2313331" y="4269614"/>
            <a:ext cx="1107497" cy="1107496"/>
            <a:chOff x="2178919" y="4096899"/>
            <a:chExt cx="1107497" cy="1107496"/>
          </a:xfrm>
        </p:grpSpPr>
        <p:sp>
          <p:nvSpPr>
            <p:cNvPr id="22" name="Oval 21">
              <a:extLst>
                <a:ext uri="{FF2B5EF4-FFF2-40B4-BE49-F238E27FC236}">
                  <a16:creationId xmlns:a16="http://schemas.microsoft.com/office/drawing/2014/main" id="{284CE354-72FE-6F4C-824F-75EE47C18EA7}"/>
                </a:ext>
              </a:extLst>
            </p:cNvPr>
            <p:cNvSpPr/>
            <p:nvPr/>
          </p:nvSpPr>
          <p:spPr>
            <a:xfrm>
              <a:off x="2178919" y="4096899"/>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xtBox 22">
              <a:extLst>
                <a:ext uri="{FF2B5EF4-FFF2-40B4-BE49-F238E27FC236}">
                  <a16:creationId xmlns:a16="http://schemas.microsoft.com/office/drawing/2014/main" id="{97C9F819-5D2F-734B-8D8F-7E9593E33A50}"/>
                </a:ext>
              </a:extLst>
            </p:cNvPr>
            <p:cNvSpPr txBox="1"/>
            <p:nvPr/>
          </p:nvSpPr>
          <p:spPr>
            <a:xfrm>
              <a:off x="2178920" y="4450713"/>
              <a:ext cx="1107496" cy="461665"/>
            </a:xfrm>
            <a:prstGeom prst="rect">
              <a:avLst/>
            </a:prstGeom>
            <a:noFill/>
          </p:spPr>
          <p:txBody>
            <a:bodyPr wrap="square" rtlCol="0">
              <a:spAutoFit/>
            </a:bodyPr>
            <a:lstStyle/>
            <a:p>
              <a:pPr algn="ctr"/>
              <a:r>
                <a:rPr lang="fi-FI" sz="1200" b="1">
                  <a:solidFill>
                    <a:schemeClr val="bg1"/>
                  </a:solidFill>
                </a:rPr>
                <a:t>Tuotteiden hinnat</a:t>
              </a:r>
            </a:p>
          </p:txBody>
        </p:sp>
      </p:grpSp>
      <p:grpSp>
        <p:nvGrpSpPr>
          <p:cNvPr id="24" name="Group 23">
            <a:extLst>
              <a:ext uri="{FF2B5EF4-FFF2-40B4-BE49-F238E27FC236}">
                <a16:creationId xmlns:a16="http://schemas.microsoft.com/office/drawing/2014/main" id="{3663A379-BEBB-C946-A533-C7B6B21D9BEC}"/>
              </a:ext>
            </a:extLst>
          </p:cNvPr>
          <p:cNvGrpSpPr/>
          <p:nvPr/>
        </p:nvGrpSpPr>
        <p:grpSpPr>
          <a:xfrm>
            <a:off x="3657799" y="4853814"/>
            <a:ext cx="1107496" cy="1107496"/>
            <a:chOff x="3167406" y="5214021"/>
            <a:chExt cx="1107496" cy="1107496"/>
          </a:xfrm>
        </p:grpSpPr>
        <p:sp>
          <p:nvSpPr>
            <p:cNvPr id="25" name="Oval 24">
              <a:extLst>
                <a:ext uri="{FF2B5EF4-FFF2-40B4-BE49-F238E27FC236}">
                  <a16:creationId xmlns:a16="http://schemas.microsoft.com/office/drawing/2014/main" id="{E7FEBB1D-C3D3-A04E-8305-D45DD79F7104}"/>
                </a:ext>
              </a:extLst>
            </p:cNvPr>
            <p:cNvSpPr/>
            <p:nvPr/>
          </p:nvSpPr>
          <p:spPr>
            <a:xfrm>
              <a:off x="3167406" y="5214021"/>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TextBox 25">
              <a:extLst>
                <a:ext uri="{FF2B5EF4-FFF2-40B4-BE49-F238E27FC236}">
                  <a16:creationId xmlns:a16="http://schemas.microsoft.com/office/drawing/2014/main" id="{8D52A3C2-EA3D-C041-A6D6-A08E486A6D45}"/>
                </a:ext>
              </a:extLst>
            </p:cNvPr>
            <p:cNvSpPr txBox="1"/>
            <p:nvPr/>
          </p:nvSpPr>
          <p:spPr>
            <a:xfrm>
              <a:off x="3167406" y="5444603"/>
              <a:ext cx="1107496" cy="646331"/>
            </a:xfrm>
            <a:prstGeom prst="rect">
              <a:avLst/>
            </a:prstGeom>
            <a:noFill/>
          </p:spPr>
          <p:txBody>
            <a:bodyPr wrap="square" rtlCol="0">
              <a:spAutoFit/>
            </a:bodyPr>
            <a:lstStyle/>
            <a:p>
              <a:pPr algn="ctr"/>
              <a:r>
                <a:rPr lang="fi-FI" sz="1200" b="1">
                  <a:solidFill>
                    <a:schemeClr val="bg1"/>
                  </a:solidFill>
                </a:rPr>
                <a:t>Vienti-markkina-valinnat</a:t>
              </a:r>
            </a:p>
          </p:txBody>
        </p:sp>
      </p:grpSp>
      <p:grpSp>
        <p:nvGrpSpPr>
          <p:cNvPr id="27" name="Group 26">
            <a:extLst>
              <a:ext uri="{FF2B5EF4-FFF2-40B4-BE49-F238E27FC236}">
                <a16:creationId xmlns:a16="http://schemas.microsoft.com/office/drawing/2014/main" id="{A476FB3E-958B-404A-844C-875C55D41491}"/>
              </a:ext>
            </a:extLst>
          </p:cNvPr>
          <p:cNvGrpSpPr/>
          <p:nvPr/>
        </p:nvGrpSpPr>
        <p:grpSpPr>
          <a:xfrm>
            <a:off x="5214097" y="1940304"/>
            <a:ext cx="1499632" cy="1499631"/>
            <a:chOff x="5042364" y="1558841"/>
            <a:chExt cx="1499632" cy="1499631"/>
          </a:xfrm>
        </p:grpSpPr>
        <p:sp>
          <p:nvSpPr>
            <p:cNvPr id="28" name="Oval 27">
              <a:extLst>
                <a:ext uri="{FF2B5EF4-FFF2-40B4-BE49-F238E27FC236}">
                  <a16:creationId xmlns:a16="http://schemas.microsoft.com/office/drawing/2014/main" id="{637C1CCC-B4E9-614A-9A67-8F96751E4B52}"/>
                </a:ext>
              </a:extLst>
            </p:cNvPr>
            <p:cNvSpPr/>
            <p:nvPr/>
          </p:nvSpPr>
          <p:spPr>
            <a:xfrm>
              <a:off x="5042365" y="1558841"/>
              <a:ext cx="1499631" cy="1499631"/>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013ABCFF-9592-A046-B12C-BC66B0E1DEFC}"/>
                </a:ext>
              </a:extLst>
            </p:cNvPr>
            <p:cNvSpPr txBox="1"/>
            <p:nvPr/>
          </p:nvSpPr>
          <p:spPr>
            <a:xfrm>
              <a:off x="5042364" y="1816025"/>
              <a:ext cx="1499631" cy="1015663"/>
            </a:xfrm>
            <a:prstGeom prst="rect">
              <a:avLst/>
            </a:prstGeom>
            <a:noFill/>
          </p:spPr>
          <p:txBody>
            <a:bodyPr wrap="square" rtlCol="0">
              <a:spAutoFit/>
            </a:bodyPr>
            <a:lstStyle/>
            <a:p>
              <a:pPr algn="ctr"/>
              <a:r>
                <a:rPr lang="fi-FI" sz="1200" b="1">
                  <a:solidFill>
                    <a:schemeClr val="bg1"/>
                  </a:solidFill>
                </a:rPr>
                <a:t>Tuotannon-</a:t>
              </a:r>
              <a:br>
                <a:rPr lang="fi-FI" sz="1200" b="1">
                  <a:solidFill>
                    <a:schemeClr val="bg1"/>
                  </a:solidFill>
                </a:rPr>
              </a:br>
              <a:r>
                <a:rPr lang="fi-FI" sz="1200" b="1">
                  <a:solidFill>
                    <a:schemeClr val="bg1"/>
                  </a:solidFill>
                </a:rPr>
                <a:t>tekijöiden saatavuus </a:t>
              </a:r>
              <a:br>
                <a:rPr lang="fi-FI" sz="1200" b="1">
                  <a:solidFill>
                    <a:schemeClr val="bg1"/>
                  </a:solidFill>
                </a:rPr>
              </a:br>
              <a:r>
                <a:rPr lang="fi-FI" sz="800" b="1">
                  <a:solidFill>
                    <a:schemeClr val="bg1"/>
                  </a:solidFill>
                </a:rPr>
                <a:t>(raaka-aineet, erilaiset työntekijät, energia, kuljetus, pääoma…)</a:t>
              </a:r>
            </a:p>
          </p:txBody>
        </p:sp>
      </p:grpSp>
      <p:grpSp>
        <p:nvGrpSpPr>
          <p:cNvPr id="30" name="Group 29">
            <a:extLst>
              <a:ext uri="{FF2B5EF4-FFF2-40B4-BE49-F238E27FC236}">
                <a16:creationId xmlns:a16="http://schemas.microsoft.com/office/drawing/2014/main" id="{463E64CB-0043-0848-9686-823189EDFE8C}"/>
              </a:ext>
            </a:extLst>
          </p:cNvPr>
          <p:cNvGrpSpPr/>
          <p:nvPr/>
        </p:nvGrpSpPr>
        <p:grpSpPr>
          <a:xfrm>
            <a:off x="7074632" y="1765739"/>
            <a:ext cx="1385627" cy="1385626"/>
            <a:chOff x="6149861" y="4547964"/>
            <a:chExt cx="1385627" cy="1385626"/>
          </a:xfrm>
        </p:grpSpPr>
        <p:sp>
          <p:nvSpPr>
            <p:cNvPr id="31" name="Oval 30">
              <a:extLst>
                <a:ext uri="{FF2B5EF4-FFF2-40B4-BE49-F238E27FC236}">
                  <a16:creationId xmlns:a16="http://schemas.microsoft.com/office/drawing/2014/main" id="{FA8A2315-1C26-C848-9211-BDB685D50761}"/>
                </a:ext>
              </a:extLst>
            </p:cNvPr>
            <p:cNvSpPr/>
            <p:nvPr/>
          </p:nvSpPr>
          <p:spPr>
            <a:xfrm>
              <a:off x="6149861" y="4547964"/>
              <a:ext cx="1385626" cy="138562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Box 31">
              <a:extLst>
                <a:ext uri="{FF2B5EF4-FFF2-40B4-BE49-F238E27FC236}">
                  <a16:creationId xmlns:a16="http://schemas.microsoft.com/office/drawing/2014/main" id="{E3B310F8-A773-7C45-9042-D1882E437195}"/>
                </a:ext>
              </a:extLst>
            </p:cNvPr>
            <p:cNvSpPr txBox="1"/>
            <p:nvPr/>
          </p:nvSpPr>
          <p:spPr>
            <a:xfrm>
              <a:off x="6149862" y="4834006"/>
              <a:ext cx="1385626" cy="830997"/>
            </a:xfrm>
            <a:prstGeom prst="rect">
              <a:avLst/>
            </a:prstGeom>
            <a:noFill/>
          </p:spPr>
          <p:txBody>
            <a:bodyPr wrap="square" rtlCol="0">
              <a:spAutoFit/>
            </a:bodyPr>
            <a:lstStyle/>
            <a:p>
              <a:pPr algn="ctr"/>
              <a:r>
                <a:rPr lang="fi-FI" sz="1200" b="1" dirty="0">
                  <a:solidFill>
                    <a:schemeClr val="bg1"/>
                  </a:solidFill>
                </a:rPr>
                <a:t>Tuotannon-tekijöiden kustannukset veroineen</a:t>
              </a:r>
            </a:p>
          </p:txBody>
        </p:sp>
      </p:grpSp>
      <p:grpSp>
        <p:nvGrpSpPr>
          <p:cNvPr id="33" name="Group 32">
            <a:extLst>
              <a:ext uri="{FF2B5EF4-FFF2-40B4-BE49-F238E27FC236}">
                <a16:creationId xmlns:a16="http://schemas.microsoft.com/office/drawing/2014/main" id="{C964090D-E59F-784D-84C5-1F55DC2F12D8}"/>
              </a:ext>
            </a:extLst>
          </p:cNvPr>
          <p:cNvGrpSpPr/>
          <p:nvPr/>
        </p:nvGrpSpPr>
        <p:grpSpPr>
          <a:xfrm>
            <a:off x="3692056" y="2245881"/>
            <a:ext cx="1109444" cy="1107496"/>
            <a:chOff x="3604090" y="1672447"/>
            <a:chExt cx="1109444" cy="1107496"/>
          </a:xfrm>
        </p:grpSpPr>
        <p:sp>
          <p:nvSpPr>
            <p:cNvPr id="34" name="Oval 33">
              <a:extLst>
                <a:ext uri="{FF2B5EF4-FFF2-40B4-BE49-F238E27FC236}">
                  <a16:creationId xmlns:a16="http://schemas.microsoft.com/office/drawing/2014/main" id="{C56E9218-D926-E740-955D-5566F63F68E6}"/>
                </a:ext>
              </a:extLst>
            </p:cNvPr>
            <p:cNvSpPr/>
            <p:nvPr/>
          </p:nvSpPr>
          <p:spPr>
            <a:xfrm>
              <a:off x="3606038" y="1672447"/>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TextBox 34">
              <a:extLst>
                <a:ext uri="{FF2B5EF4-FFF2-40B4-BE49-F238E27FC236}">
                  <a16:creationId xmlns:a16="http://schemas.microsoft.com/office/drawing/2014/main" id="{4101E252-36DA-024E-B556-79C7EC907938}"/>
                </a:ext>
              </a:extLst>
            </p:cNvPr>
            <p:cNvSpPr txBox="1"/>
            <p:nvPr/>
          </p:nvSpPr>
          <p:spPr>
            <a:xfrm>
              <a:off x="3604090" y="1973833"/>
              <a:ext cx="1109444" cy="461665"/>
            </a:xfrm>
            <a:prstGeom prst="rect">
              <a:avLst/>
            </a:prstGeom>
            <a:noFill/>
          </p:spPr>
          <p:txBody>
            <a:bodyPr wrap="square" rtlCol="0">
              <a:spAutoFit/>
            </a:bodyPr>
            <a:lstStyle/>
            <a:p>
              <a:pPr algn="ctr"/>
              <a:r>
                <a:rPr lang="fi-FI" sz="1200" b="1">
                  <a:solidFill>
                    <a:schemeClr val="bg1"/>
                  </a:solidFill>
                </a:rPr>
                <a:t>Infra-struktuuri</a:t>
              </a:r>
            </a:p>
          </p:txBody>
        </p:sp>
      </p:grpSp>
      <p:grpSp>
        <p:nvGrpSpPr>
          <p:cNvPr id="36" name="Group 35">
            <a:extLst>
              <a:ext uri="{FF2B5EF4-FFF2-40B4-BE49-F238E27FC236}">
                <a16:creationId xmlns:a16="http://schemas.microsoft.com/office/drawing/2014/main" id="{36FE96CA-44B8-824B-A176-36BA9A30961A}"/>
              </a:ext>
            </a:extLst>
          </p:cNvPr>
          <p:cNvGrpSpPr/>
          <p:nvPr/>
        </p:nvGrpSpPr>
        <p:grpSpPr>
          <a:xfrm>
            <a:off x="6482113" y="4918535"/>
            <a:ext cx="1185038" cy="1185037"/>
            <a:chOff x="7158225" y="1325425"/>
            <a:chExt cx="1185038" cy="1185037"/>
          </a:xfrm>
        </p:grpSpPr>
        <p:sp>
          <p:nvSpPr>
            <p:cNvPr id="37" name="Oval 36">
              <a:extLst>
                <a:ext uri="{FF2B5EF4-FFF2-40B4-BE49-F238E27FC236}">
                  <a16:creationId xmlns:a16="http://schemas.microsoft.com/office/drawing/2014/main" id="{9749642E-7BB7-1F45-B8B9-1610331D5F49}"/>
                </a:ext>
              </a:extLst>
            </p:cNvPr>
            <p:cNvSpPr/>
            <p:nvPr/>
          </p:nvSpPr>
          <p:spPr>
            <a:xfrm>
              <a:off x="7158226" y="1325425"/>
              <a:ext cx="1185037" cy="1185037"/>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TextBox 37">
              <a:extLst>
                <a:ext uri="{FF2B5EF4-FFF2-40B4-BE49-F238E27FC236}">
                  <a16:creationId xmlns:a16="http://schemas.microsoft.com/office/drawing/2014/main" id="{0CEA7AE8-D453-E248-834B-92BB4C327018}"/>
                </a:ext>
              </a:extLst>
            </p:cNvPr>
            <p:cNvSpPr txBox="1"/>
            <p:nvPr/>
          </p:nvSpPr>
          <p:spPr>
            <a:xfrm>
              <a:off x="7158225" y="1577494"/>
              <a:ext cx="1185038" cy="646331"/>
            </a:xfrm>
            <a:prstGeom prst="rect">
              <a:avLst/>
            </a:prstGeom>
            <a:noFill/>
          </p:spPr>
          <p:txBody>
            <a:bodyPr wrap="square" rtlCol="0">
              <a:spAutoFit/>
            </a:bodyPr>
            <a:lstStyle/>
            <a:p>
              <a:pPr algn="ctr"/>
              <a:r>
                <a:rPr lang="fi-FI" sz="1200" b="1">
                  <a:solidFill>
                    <a:schemeClr val="bg1"/>
                  </a:solidFill>
                </a:rPr>
                <a:t>Osaamis- ja yritys-keskittymät</a:t>
              </a:r>
            </a:p>
          </p:txBody>
        </p:sp>
      </p:grpSp>
      <p:grpSp>
        <p:nvGrpSpPr>
          <p:cNvPr id="39" name="Group 38">
            <a:extLst>
              <a:ext uri="{FF2B5EF4-FFF2-40B4-BE49-F238E27FC236}">
                <a16:creationId xmlns:a16="http://schemas.microsoft.com/office/drawing/2014/main" id="{1B83F0C3-1DD4-6244-B04B-471B08748A9D}"/>
              </a:ext>
            </a:extLst>
          </p:cNvPr>
          <p:cNvGrpSpPr/>
          <p:nvPr/>
        </p:nvGrpSpPr>
        <p:grpSpPr>
          <a:xfrm>
            <a:off x="4802719" y="3495286"/>
            <a:ext cx="1107497" cy="1107496"/>
            <a:chOff x="5042364" y="3480993"/>
            <a:chExt cx="1107497" cy="1107496"/>
          </a:xfrm>
        </p:grpSpPr>
        <p:sp>
          <p:nvSpPr>
            <p:cNvPr id="40" name="Oval 39">
              <a:extLst>
                <a:ext uri="{FF2B5EF4-FFF2-40B4-BE49-F238E27FC236}">
                  <a16:creationId xmlns:a16="http://schemas.microsoft.com/office/drawing/2014/main" id="{4A2A6A04-8B7F-4A46-98D5-B5440ADCBACC}"/>
                </a:ext>
              </a:extLst>
            </p:cNvPr>
            <p:cNvSpPr/>
            <p:nvPr/>
          </p:nvSpPr>
          <p:spPr>
            <a:xfrm>
              <a:off x="5042365" y="3480993"/>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TextBox 40">
              <a:extLst>
                <a:ext uri="{FF2B5EF4-FFF2-40B4-BE49-F238E27FC236}">
                  <a16:creationId xmlns:a16="http://schemas.microsoft.com/office/drawing/2014/main" id="{5D52D1B4-8028-2E4C-8667-3DC0F6DA1BFE}"/>
                </a:ext>
              </a:extLst>
            </p:cNvPr>
            <p:cNvSpPr txBox="1"/>
            <p:nvPr/>
          </p:nvSpPr>
          <p:spPr>
            <a:xfrm>
              <a:off x="5042364" y="3890170"/>
              <a:ext cx="1107497" cy="276999"/>
            </a:xfrm>
            <a:prstGeom prst="rect">
              <a:avLst/>
            </a:prstGeom>
            <a:noFill/>
          </p:spPr>
          <p:txBody>
            <a:bodyPr wrap="square" rtlCol="0">
              <a:spAutoFit/>
            </a:bodyPr>
            <a:lstStyle/>
            <a:p>
              <a:pPr algn="ctr"/>
              <a:r>
                <a:rPr lang="fi-FI" sz="1200" b="1" dirty="0">
                  <a:solidFill>
                    <a:schemeClr val="bg1"/>
                  </a:solidFill>
                </a:rPr>
                <a:t>Yritystuet</a:t>
              </a:r>
            </a:p>
          </p:txBody>
        </p:sp>
      </p:grpSp>
      <p:grpSp>
        <p:nvGrpSpPr>
          <p:cNvPr id="42" name="Group 41">
            <a:extLst>
              <a:ext uri="{FF2B5EF4-FFF2-40B4-BE49-F238E27FC236}">
                <a16:creationId xmlns:a16="http://schemas.microsoft.com/office/drawing/2014/main" id="{08D3D14B-72E4-E840-B74F-8A0FCE052FC3}"/>
              </a:ext>
            </a:extLst>
          </p:cNvPr>
          <p:cNvGrpSpPr/>
          <p:nvPr/>
        </p:nvGrpSpPr>
        <p:grpSpPr>
          <a:xfrm>
            <a:off x="5027806" y="4849607"/>
            <a:ext cx="1107497" cy="1107496"/>
            <a:chOff x="4713534" y="5026309"/>
            <a:chExt cx="1107497" cy="1107496"/>
          </a:xfrm>
        </p:grpSpPr>
        <p:sp>
          <p:nvSpPr>
            <p:cNvPr id="43" name="Oval 42">
              <a:extLst>
                <a:ext uri="{FF2B5EF4-FFF2-40B4-BE49-F238E27FC236}">
                  <a16:creationId xmlns:a16="http://schemas.microsoft.com/office/drawing/2014/main" id="{4A90EED4-94E7-BE4B-B763-4F1A0BC8DB8A}"/>
                </a:ext>
              </a:extLst>
            </p:cNvPr>
            <p:cNvSpPr/>
            <p:nvPr/>
          </p:nvSpPr>
          <p:spPr>
            <a:xfrm>
              <a:off x="4713534" y="5026309"/>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TextBox 43">
              <a:extLst>
                <a:ext uri="{FF2B5EF4-FFF2-40B4-BE49-F238E27FC236}">
                  <a16:creationId xmlns:a16="http://schemas.microsoft.com/office/drawing/2014/main" id="{270B8D46-AF5C-8943-B650-1A456FB2B1FE}"/>
                </a:ext>
              </a:extLst>
            </p:cNvPr>
            <p:cNvSpPr txBox="1"/>
            <p:nvPr/>
          </p:nvSpPr>
          <p:spPr>
            <a:xfrm>
              <a:off x="4713535" y="5444603"/>
              <a:ext cx="1107496" cy="276999"/>
            </a:xfrm>
            <a:prstGeom prst="rect">
              <a:avLst/>
            </a:prstGeom>
            <a:noFill/>
          </p:spPr>
          <p:txBody>
            <a:bodyPr wrap="square" rtlCol="0">
              <a:spAutoFit/>
            </a:bodyPr>
            <a:lstStyle/>
            <a:p>
              <a:pPr algn="ctr"/>
              <a:r>
                <a:rPr lang="fi-FI" sz="1200" b="1">
                  <a:solidFill>
                    <a:schemeClr val="bg1"/>
                  </a:solidFill>
                </a:rPr>
                <a:t>Verot</a:t>
              </a:r>
            </a:p>
          </p:txBody>
        </p:sp>
      </p:grpSp>
      <p:grpSp>
        <p:nvGrpSpPr>
          <p:cNvPr id="45" name="Group 44">
            <a:extLst>
              <a:ext uri="{FF2B5EF4-FFF2-40B4-BE49-F238E27FC236}">
                <a16:creationId xmlns:a16="http://schemas.microsoft.com/office/drawing/2014/main" id="{5AAAFB32-C669-9F43-AF02-D7BA4C0E40C1}"/>
              </a:ext>
            </a:extLst>
          </p:cNvPr>
          <p:cNvGrpSpPr/>
          <p:nvPr/>
        </p:nvGrpSpPr>
        <p:grpSpPr>
          <a:xfrm>
            <a:off x="6201651" y="3426051"/>
            <a:ext cx="1107496" cy="1107496"/>
            <a:chOff x="6484731" y="2850425"/>
            <a:chExt cx="1107496" cy="1107496"/>
          </a:xfrm>
        </p:grpSpPr>
        <p:sp>
          <p:nvSpPr>
            <p:cNvPr id="46" name="Oval 45">
              <a:extLst>
                <a:ext uri="{FF2B5EF4-FFF2-40B4-BE49-F238E27FC236}">
                  <a16:creationId xmlns:a16="http://schemas.microsoft.com/office/drawing/2014/main" id="{6061254E-217A-B54A-8456-9CE19E97432F}"/>
                </a:ext>
              </a:extLst>
            </p:cNvPr>
            <p:cNvSpPr/>
            <p:nvPr/>
          </p:nvSpPr>
          <p:spPr>
            <a:xfrm>
              <a:off x="6484731" y="2850425"/>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xtBox 46">
              <a:extLst>
                <a:ext uri="{FF2B5EF4-FFF2-40B4-BE49-F238E27FC236}">
                  <a16:creationId xmlns:a16="http://schemas.microsoft.com/office/drawing/2014/main" id="{4DB9C145-0404-CB45-998B-CFE66F647137}"/>
                </a:ext>
              </a:extLst>
            </p:cNvPr>
            <p:cNvSpPr txBox="1"/>
            <p:nvPr/>
          </p:nvSpPr>
          <p:spPr>
            <a:xfrm>
              <a:off x="6484731" y="3276076"/>
              <a:ext cx="1107496" cy="276999"/>
            </a:xfrm>
            <a:prstGeom prst="rect">
              <a:avLst/>
            </a:prstGeom>
            <a:noFill/>
          </p:spPr>
          <p:txBody>
            <a:bodyPr wrap="square" rtlCol="0">
              <a:spAutoFit/>
            </a:bodyPr>
            <a:lstStyle/>
            <a:p>
              <a:pPr algn="ctr"/>
              <a:r>
                <a:rPr lang="fi-FI" sz="1200" b="1">
                  <a:solidFill>
                    <a:schemeClr val="bg1"/>
                  </a:solidFill>
                </a:rPr>
                <a:t>Regulaatio</a:t>
              </a:r>
            </a:p>
          </p:txBody>
        </p:sp>
      </p:grpSp>
      <p:grpSp>
        <p:nvGrpSpPr>
          <p:cNvPr id="48" name="Group 47">
            <a:extLst>
              <a:ext uri="{FF2B5EF4-FFF2-40B4-BE49-F238E27FC236}">
                <a16:creationId xmlns:a16="http://schemas.microsoft.com/office/drawing/2014/main" id="{E09AE839-5A9E-DE4B-8790-D42475FC3B63}"/>
              </a:ext>
            </a:extLst>
          </p:cNvPr>
          <p:cNvGrpSpPr/>
          <p:nvPr/>
        </p:nvGrpSpPr>
        <p:grpSpPr>
          <a:xfrm>
            <a:off x="7546885" y="3764276"/>
            <a:ext cx="1107497" cy="1107496"/>
            <a:chOff x="7624246" y="3693287"/>
            <a:chExt cx="1107497" cy="1107496"/>
          </a:xfrm>
        </p:grpSpPr>
        <p:sp>
          <p:nvSpPr>
            <p:cNvPr id="49" name="Oval 48">
              <a:extLst>
                <a:ext uri="{FF2B5EF4-FFF2-40B4-BE49-F238E27FC236}">
                  <a16:creationId xmlns:a16="http://schemas.microsoft.com/office/drawing/2014/main" id="{DB9F0FE3-7A69-CF46-8ABE-5C1C2CC42CD3}"/>
                </a:ext>
              </a:extLst>
            </p:cNvPr>
            <p:cNvSpPr/>
            <p:nvPr/>
          </p:nvSpPr>
          <p:spPr>
            <a:xfrm>
              <a:off x="7624246" y="3693287"/>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TextBox 49">
              <a:extLst>
                <a:ext uri="{FF2B5EF4-FFF2-40B4-BE49-F238E27FC236}">
                  <a16:creationId xmlns:a16="http://schemas.microsoft.com/office/drawing/2014/main" id="{2433A1C4-7564-E649-AE0A-697E4DC00E2B}"/>
                </a:ext>
              </a:extLst>
            </p:cNvPr>
            <p:cNvSpPr txBox="1"/>
            <p:nvPr/>
          </p:nvSpPr>
          <p:spPr>
            <a:xfrm>
              <a:off x="7624247" y="3928781"/>
              <a:ext cx="1107496" cy="461665"/>
            </a:xfrm>
            <a:prstGeom prst="rect">
              <a:avLst/>
            </a:prstGeom>
            <a:noFill/>
          </p:spPr>
          <p:txBody>
            <a:bodyPr wrap="square" rtlCol="0">
              <a:spAutoFit/>
            </a:bodyPr>
            <a:lstStyle/>
            <a:p>
              <a:pPr algn="ctr"/>
              <a:r>
                <a:rPr lang="fi-FI" sz="1200" b="1" dirty="0">
                  <a:solidFill>
                    <a:schemeClr val="bg1"/>
                  </a:solidFill>
                </a:rPr>
                <a:t>Rahoitus-markkinat</a:t>
              </a:r>
            </a:p>
          </p:txBody>
        </p:sp>
      </p:grpSp>
    </p:spTree>
    <p:extLst>
      <p:ext uri="{BB962C8B-B14F-4D97-AF65-F5344CB8AC3E}">
        <p14:creationId xmlns:p14="http://schemas.microsoft.com/office/powerpoint/2010/main" val="383050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Effect transition="in" filter="fade">
                                      <p:cBhvr>
                                        <p:cTn id="15" dur="300"/>
                                        <p:tgtEl>
                                          <p:spTgt spid="9"/>
                                        </p:tgtEl>
                                      </p:cBhvr>
                                    </p:animEffect>
                                  </p:childTnLst>
                                </p:cTn>
                              </p:par>
                            </p:childTnLst>
                          </p:cTn>
                        </p:par>
                        <p:par>
                          <p:cTn id="16" fill="hold">
                            <p:stCondLst>
                              <p:cond delay="6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Effect transition="in" filter="fade">
                                      <p:cBhvr>
                                        <p:cTn id="21" dur="300"/>
                                        <p:tgtEl>
                                          <p:spTgt spid="12"/>
                                        </p:tgtEl>
                                      </p:cBhvr>
                                    </p:animEffect>
                                  </p:childTnLst>
                                </p:cTn>
                              </p:par>
                            </p:childTnLst>
                          </p:cTn>
                        </p:par>
                        <p:par>
                          <p:cTn id="22" fill="hold">
                            <p:stCondLst>
                              <p:cond delay="9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00" fill="hold"/>
                                        <p:tgtEl>
                                          <p:spTgt spid="15"/>
                                        </p:tgtEl>
                                        <p:attrNameLst>
                                          <p:attrName>ppt_w</p:attrName>
                                        </p:attrNameLst>
                                      </p:cBhvr>
                                      <p:tavLst>
                                        <p:tav tm="0">
                                          <p:val>
                                            <p:fltVal val="0"/>
                                          </p:val>
                                        </p:tav>
                                        <p:tav tm="100000">
                                          <p:val>
                                            <p:strVal val="#ppt_w"/>
                                          </p:val>
                                        </p:tav>
                                      </p:tavLst>
                                    </p:anim>
                                    <p:anim calcmode="lin" valueType="num">
                                      <p:cBhvr>
                                        <p:cTn id="26" dur="300" fill="hold"/>
                                        <p:tgtEl>
                                          <p:spTgt spid="15"/>
                                        </p:tgtEl>
                                        <p:attrNameLst>
                                          <p:attrName>ppt_h</p:attrName>
                                        </p:attrNameLst>
                                      </p:cBhvr>
                                      <p:tavLst>
                                        <p:tav tm="0">
                                          <p:val>
                                            <p:fltVal val="0"/>
                                          </p:val>
                                        </p:tav>
                                        <p:tav tm="100000">
                                          <p:val>
                                            <p:strVal val="#ppt_h"/>
                                          </p:val>
                                        </p:tav>
                                      </p:tavLst>
                                    </p:anim>
                                    <p:animEffect transition="in" filter="fade">
                                      <p:cBhvr>
                                        <p:cTn id="27" dur="300"/>
                                        <p:tgtEl>
                                          <p:spTgt spid="15"/>
                                        </p:tgtEl>
                                      </p:cBhvr>
                                    </p:animEffect>
                                  </p:childTnLst>
                                </p:cTn>
                              </p:par>
                            </p:childTnLst>
                          </p:cTn>
                        </p:par>
                        <p:par>
                          <p:cTn id="28" fill="hold">
                            <p:stCondLst>
                              <p:cond delay="12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Effect transition="in" filter="fade">
                                      <p:cBhvr>
                                        <p:cTn id="33" dur="300"/>
                                        <p:tgtEl>
                                          <p:spTgt spid="18"/>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300" fill="hold"/>
                                        <p:tgtEl>
                                          <p:spTgt spid="21"/>
                                        </p:tgtEl>
                                        <p:attrNameLst>
                                          <p:attrName>ppt_w</p:attrName>
                                        </p:attrNameLst>
                                      </p:cBhvr>
                                      <p:tavLst>
                                        <p:tav tm="0">
                                          <p:val>
                                            <p:fltVal val="0"/>
                                          </p:val>
                                        </p:tav>
                                        <p:tav tm="100000">
                                          <p:val>
                                            <p:strVal val="#ppt_w"/>
                                          </p:val>
                                        </p:tav>
                                      </p:tavLst>
                                    </p:anim>
                                    <p:anim calcmode="lin" valueType="num">
                                      <p:cBhvr>
                                        <p:cTn id="38" dur="300" fill="hold"/>
                                        <p:tgtEl>
                                          <p:spTgt spid="21"/>
                                        </p:tgtEl>
                                        <p:attrNameLst>
                                          <p:attrName>ppt_h</p:attrName>
                                        </p:attrNameLst>
                                      </p:cBhvr>
                                      <p:tavLst>
                                        <p:tav tm="0">
                                          <p:val>
                                            <p:fltVal val="0"/>
                                          </p:val>
                                        </p:tav>
                                        <p:tav tm="100000">
                                          <p:val>
                                            <p:strVal val="#ppt_h"/>
                                          </p:val>
                                        </p:tav>
                                      </p:tavLst>
                                    </p:anim>
                                    <p:animEffect transition="in" filter="fade">
                                      <p:cBhvr>
                                        <p:cTn id="39" dur="300"/>
                                        <p:tgtEl>
                                          <p:spTgt spid="21"/>
                                        </p:tgtEl>
                                      </p:cBhvr>
                                    </p:animEffect>
                                  </p:childTnLst>
                                </p:cTn>
                              </p:par>
                            </p:childTnLst>
                          </p:cTn>
                        </p:par>
                        <p:par>
                          <p:cTn id="40" fill="hold">
                            <p:stCondLst>
                              <p:cond delay="180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300" fill="hold"/>
                                        <p:tgtEl>
                                          <p:spTgt spid="24"/>
                                        </p:tgtEl>
                                        <p:attrNameLst>
                                          <p:attrName>ppt_w</p:attrName>
                                        </p:attrNameLst>
                                      </p:cBhvr>
                                      <p:tavLst>
                                        <p:tav tm="0">
                                          <p:val>
                                            <p:fltVal val="0"/>
                                          </p:val>
                                        </p:tav>
                                        <p:tav tm="100000">
                                          <p:val>
                                            <p:strVal val="#ppt_w"/>
                                          </p:val>
                                        </p:tav>
                                      </p:tavLst>
                                    </p:anim>
                                    <p:anim calcmode="lin" valueType="num">
                                      <p:cBhvr>
                                        <p:cTn id="44" dur="300" fill="hold"/>
                                        <p:tgtEl>
                                          <p:spTgt spid="24"/>
                                        </p:tgtEl>
                                        <p:attrNameLst>
                                          <p:attrName>ppt_h</p:attrName>
                                        </p:attrNameLst>
                                      </p:cBhvr>
                                      <p:tavLst>
                                        <p:tav tm="0">
                                          <p:val>
                                            <p:fltVal val="0"/>
                                          </p:val>
                                        </p:tav>
                                        <p:tav tm="100000">
                                          <p:val>
                                            <p:strVal val="#ppt_h"/>
                                          </p:val>
                                        </p:tav>
                                      </p:tavLst>
                                    </p:anim>
                                    <p:animEffect transition="in" filter="fade">
                                      <p:cBhvr>
                                        <p:cTn id="45" dur="300"/>
                                        <p:tgtEl>
                                          <p:spTgt spid="24"/>
                                        </p:tgtEl>
                                      </p:cBhvr>
                                    </p:animEffect>
                                  </p:childTnLst>
                                </p:cTn>
                              </p:par>
                            </p:childTnLst>
                          </p:cTn>
                        </p:par>
                        <p:par>
                          <p:cTn id="46" fill="hold">
                            <p:stCondLst>
                              <p:cond delay="2100"/>
                            </p:stCondLst>
                            <p:childTnLst>
                              <p:par>
                                <p:cTn id="47" presetID="53" presetClass="entr" presetSubtype="16"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300" fill="hold"/>
                                        <p:tgtEl>
                                          <p:spTgt spid="27"/>
                                        </p:tgtEl>
                                        <p:attrNameLst>
                                          <p:attrName>ppt_w</p:attrName>
                                        </p:attrNameLst>
                                      </p:cBhvr>
                                      <p:tavLst>
                                        <p:tav tm="0">
                                          <p:val>
                                            <p:fltVal val="0"/>
                                          </p:val>
                                        </p:tav>
                                        <p:tav tm="100000">
                                          <p:val>
                                            <p:strVal val="#ppt_w"/>
                                          </p:val>
                                        </p:tav>
                                      </p:tavLst>
                                    </p:anim>
                                    <p:anim calcmode="lin" valueType="num">
                                      <p:cBhvr>
                                        <p:cTn id="50" dur="300" fill="hold"/>
                                        <p:tgtEl>
                                          <p:spTgt spid="27"/>
                                        </p:tgtEl>
                                        <p:attrNameLst>
                                          <p:attrName>ppt_h</p:attrName>
                                        </p:attrNameLst>
                                      </p:cBhvr>
                                      <p:tavLst>
                                        <p:tav tm="0">
                                          <p:val>
                                            <p:fltVal val="0"/>
                                          </p:val>
                                        </p:tav>
                                        <p:tav tm="100000">
                                          <p:val>
                                            <p:strVal val="#ppt_h"/>
                                          </p:val>
                                        </p:tav>
                                      </p:tavLst>
                                    </p:anim>
                                    <p:animEffect transition="in" filter="fade">
                                      <p:cBhvr>
                                        <p:cTn id="51" dur="300"/>
                                        <p:tgtEl>
                                          <p:spTgt spid="27"/>
                                        </p:tgtEl>
                                      </p:cBhvr>
                                    </p:animEffect>
                                  </p:childTnLst>
                                </p:cTn>
                              </p:par>
                            </p:childTnLst>
                          </p:cTn>
                        </p:par>
                        <p:par>
                          <p:cTn id="52" fill="hold">
                            <p:stCondLst>
                              <p:cond delay="2400"/>
                            </p:stCondLst>
                            <p:childTnLst>
                              <p:par>
                                <p:cTn id="53" presetID="53"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300" fill="hold"/>
                                        <p:tgtEl>
                                          <p:spTgt spid="30"/>
                                        </p:tgtEl>
                                        <p:attrNameLst>
                                          <p:attrName>ppt_w</p:attrName>
                                        </p:attrNameLst>
                                      </p:cBhvr>
                                      <p:tavLst>
                                        <p:tav tm="0">
                                          <p:val>
                                            <p:fltVal val="0"/>
                                          </p:val>
                                        </p:tav>
                                        <p:tav tm="100000">
                                          <p:val>
                                            <p:strVal val="#ppt_w"/>
                                          </p:val>
                                        </p:tav>
                                      </p:tavLst>
                                    </p:anim>
                                    <p:anim calcmode="lin" valueType="num">
                                      <p:cBhvr>
                                        <p:cTn id="56" dur="300" fill="hold"/>
                                        <p:tgtEl>
                                          <p:spTgt spid="30"/>
                                        </p:tgtEl>
                                        <p:attrNameLst>
                                          <p:attrName>ppt_h</p:attrName>
                                        </p:attrNameLst>
                                      </p:cBhvr>
                                      <p:tavLst>
                                        <p:tav tm="0">
                                          <p:val>
                                            <p:fltVal val="0"/>
                                          </p:val>
                                        </p:tav>
                                        <p:tav tm="100000">
                                          <p:val>
                                            <p:strVal val="#ppt_h"/>
                                          </p:val>
                                        </p:tav>
                                      </p:tavLst>
                                    </p:anim>
                                    <p:animEffect transition="in" filter="fade">
                                      <p:cBhvr>
                                        <p:cTn id="57" dur="300"/>
                                        <p:tgtEl>
                                          <p:spTgt spid="30"/>
                                        </p:tgtEl>
                                      </p:cBhvr>
                                    </p:animEffect>
                                  </p:childTnLst>
                                </p:cTn>
                              </p:par>
                            </p:childTnLst>
                          </p:cTn>
                        </p:par>
                        <p:par>
                          <p:cTn id="58" fill="hold">
                            <p:stCondLst>
                              <p:cond delay="2700"/>
                            </p:stCondLst>
                            <p:childTnLst>
                              <p:par>
                                <p:cTn id="59" presetID="53" presetClass="entr" presetSubtype="16"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300" fill="hold"/>
                                        <p:tgtEl>
                                          <p:spTgt spid="33"/>
                                        </p:tgtEl>
                                        <p:attrNameLst>
                                          <p:attrName>ppt_w</p:attrName>
                                        </p:attrNameLst>
                                      </p:cBhvr>
                                      <p:tavLst>
                                        <p:tav tm="0">
                                          <p:val>
                                            <p:fltVal val="0"/>
                                          </p:val>
                                        </p:tav>
                                        <p:tav tm="100000">
                                          <p:val>
                                            <p:strVal val="#ppt_w"/>
                                          </p:val>
                                        </p:tav>
                                      </p:tavLst>
                                    </p:anim>
                                    <p:anim calcmode="lin" valueType="num">
                                      <p:cBhvr>
                                        <p:cTn id="62" dur="300" fill="hold"/>
                                        <p:tgtEl>
                                          <p:spTgt spid="33"/>
                                        </p:tgtEl>
                                        <p:attrNameLst>
                                          <p:attrName>ppt_h</p:attrName>
                                        </p:attrNameLst>
                                      </p:cBhvr>
                                      <p:tavLst>
                                        <p:tav tm="0">
                                          <p:val>
                                            <p:fltVal val="0"/>
                                          </p:val>
                                        </p:tav>
                                        <p:tav tm="100000">
                                          <p:val>
                                            <p:strVal val="#ppt_h"/>
                                          </p:val>
                                        </p:tav>
                                      </p:tavLst>
                                    </p:anim>
                                    <p:animEffect transition="in" filter="fade">
                                      <p:cBhvr>
                                        <p:cTn id="63" dur="300"/>
                                        <p:tgtEl>
                                          <p:spTgt spid="33"/>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300" fill="hold"/>
                                        <p:tgtEl>
                                          <p:spTgt spid="36"/>
                                        </p:tgtEl>
                                        <p:attrNameLst>
                                          <p:attrName>ppt_w</p:attrName>
                                        </p:attrNameLst>
                                      </p:cBhvr>
                                      <p:tavLst>
                                        <p:tav tm="0">
                                          <p:val>
                                            <p:fltVal val="0"/>
                                          </p:val>
                                        </p:tav>
                                        <p:tav tm="100000">
                                          <p:val>
                                            <p:strVal val="#ppt_w"/>
                                          </p:val>
                                        </p:tav>
                                      </p:tavLst>
                                    </p:anim>
                                    <p:anim calcmode="lin" valueType="num">
                                      <p:cBhvr>
                                        <p:cTn id="68" dur="300" fill="hold"/>
                                        <p:tgtEl>
                                          <p:spTgt spid="36"/>
                                        </p:tgtEl>
                                        <p:attrNameLst>
                                          <p:attrName>ppt_h</p:attrName>
                                        </p:attrNameLst>
                                      </p:cBhvr>
                                      <p:tavLst>
                                        <p:tav tm="0">
                                          <p:val>
                                            <p:fltVal val="0"/>
                                          </p:val>
                                        </p:tav>
                                        <p:tav tm="100000">
                                          <p:val>
                                            <p:strVal val="#ppt_h"/>
                                          </p:val>
                                        </p:tav>
                                      </p:tavLst>
                                    </p:anim>
                                    <p:animEffect transition="in" filter="fade">
                                      <p:cBhvr>
                                        <p:cTn id="69" dur="300"/>
                                        <p:tgtEl>
                                          <p:spTgt spid="36"/>
                                        </p:tgtEl>
                                      </p:cBhvr>
                                    </p:animEffect>
                                  </p:childTnLst>
                                </p:cTn>
                              </p:par>
                            </p:childTnLst>
                          </p:cTn>
                        </p:par>
                        <p:par>
                          <p:cTn id="70" fill="hold">
                            <p:stCondLst>
                              <p:cond delay="3300"/>
                            </p:stCondLst>
                            <p:childTnLst>
                              <p:par>
                                <p:cTn id="71" presetID="53" presetClass="entr" presetSubtype="16"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300" fill="hold"/>
                                        <p:tgtEl>
                                          <p:spTgt spid="39"/>
                                        </p:tgtEl>
                                        <p:attrNameLst>
                                          <p:attrName>ppt_w</p:attrName>
                                        </p:attrNameLst>
                                      </p:cBhvr>
                                      <p:tavLst>
                                        <p:tav tm="0">
                                          <p:val>
                                            <p:fltVal val="0"/>
                                          </p:val>
                                        </p:tav>
                                        <p:tav tm="100000">
                                          <p:val>
                                            <p:strVal val="#ppt_w"/>
                                          </p:val>
                                        </p:tav>
                                      </p:tavLst>
                                    </p:anim>
                                    <p:anim calcmode="lin" valueType="num">
                                      <p:cBhvr>
                                        <p:cTn id="74" dur="300" fill="hold"/>
                                        <p:tgtEl>
                                          <p:spTgt spid="39"/>
                                        </p:tgtEl>
                                        <p:attrNameLst>
                                          <p:attrName>ppt_h</p:attrName>
                                        </p:attrNameLst>
                                      </p:cBhvr>
                                      <p:tavLst>
                                        <p:tav tm="0">
                                          <p:val>
                                            <p:fltVal val="0"/>
                                          </p:val>
                                        </p:tav>
                                        <p:tav tm="100000">
                                          <p:val>
                                            <p:strVal val="#ppt_h"/>
                                          </p:val>
                                        </p:tav>
                                      </p:tavLst>
                                    </p:anim>
                                    <p:animEffect transition="in" filter="fade">
                                      <p:cBhvr>
                                        <p:cTn id="75" dur="300"/>
                                        <p:tgtEl>
                                          <p:spTgt spid="39"/>
                                        </p:tgtEl>
                                      </p:cBhvr>
                                    </p:animEffect>
                                  </p:childTnLst>
                                </p:cTn>
                              </p:par>
                            </p:childTnLst>
                          </p:cTn>
                        </p:par>
                        <p:par>
                          <p:cTn id="76" fill="hold">
                            <p:stCondLst>
                              <p:cond delay="3600"/>
                            </p:stCondLst>
                            <p:childTnLst>
                              <p:par>
                                <p:cTn id="77" presetID="53" presetClass="entr" presetSubtype="16"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300" fill="hold"/>
                                        <p:tgtEl>
                                          <p:spTgt spid="42"/>
                                        </p:tgtEl>
                                        <p:attrNameLst>
                                          <p:attrName>ppt_w</p:attrName>
                                        </p:attrNameLst>
                                      </p:cBhvr>
                                      <p:tavLst>
                                        <p:tav tm="0">
                                          <p:val>
                                            <p:fltVal val="0"/>
                                          </p:val>
                                        </p:tav>
                                        <p:tav tm="100000">
                                          <p:val>
                                            <p:strVal val="#ppt_w"/>
                                          </p:val>
                                        </p:tav>
                                      </p:tavLst>
                                    </p:anim>
                                    <p:anim calcmode="lin" valueType="num">
                                      <p:cBhvr>
                                        <p:cTn id="80" dur="300" fill="hold"/>
                                        <p:tgtEl>
                                          <p:spTgt spid="42"/>
                                        </p:tgtEl>
                                        <p:attrNameLst>
                                          <p:attrName>ppt_h</p:attrName>
                                        </p:attrNameLst>
                                      </p:cBhvr>
                                      <p:tavLst>
                                        <p:tav tm="0">
                                          <p:val>
                                            <p:fltVal val="0"/>
                                          </p:val>
                                        </p:tav>
                                        <p:tav tm="100000">
                                          <p:val>
                                            <p:strVal val="#ppt_h"/>
                                          </p:val>
                                        </p:tav>
                                      </p:tavLst>
                                    </p:anim>
                                    <p:animEffect transition="in" filter="fade">
                                      <p:cBhvr>
                                        <p:cTn id="81" dur="300"/>
                                        <p:tgtEl>
                                          <p:spTgt spid="42"/>
                                        </p:tgtEl>
                                      </p:cBhvr>
                                    </p:animEffect>
                                  </p:childTnLst>
                                </p:cTn>
                              </p:par>
                            </p:childTnLst>
                          </p:cTn>
                        </p:par>
                        <p:par>
                          <p:cTn id="82" fill="hold">
                            <p:stCondLst>
                              <p:cond delay="3900"/>
                            </p:stCondLst>
                            <p:childTnLst>
                              <p:par>
                                <p:cTn id="83" presetID="53" presetClass="entr" presetSubtype="16" fill="hold" nodeType="after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p:cTn id="85" dur="300" fill="hold"/>
                                        <p:tgtEl>
                                          <p:spTgt spid="45"/>
                                        </p:tgtEl>
                                        <p:attrNameLst>
                                          <p:attrName>ppt_w</p:attrName>
                                        </p:attrNameLst>
                                      </p:cBhvr>
                                      <p:tavLst>
                                        <p:tav tm="0">
                                          <p:val>
                                            <p:fltVal val="0"/>
                                          </p:val>
                                        </p:tav>
                                        <p:tav tm="100000">
                                          <p:val>
                                            <p:strVal val="#ppt_w"/>
                                          </p:val>
                                        </p:tav>
                                      </p:tavLst>
                                    </p:anim>
                                    <p:anim calcmode="lin" valueType="num">
                                      <p:cBhvr>
                                        <p:cTn id="86" dur="300" fill="hold"/>
                                        <p:tgtEl>
                                          <p:spTgt spid="45"/>
                                        </p:tgtEl>
                                        <p:attrNameLst>
                                          <p:attrName>ppt_h</p:attrName>
                                        </p:attrNameLst>
                                      </p:cBhvr>
                                      <p:tavLst>
                                        <p:tav tm="0">
                                          <p:val>
                                            <p:fltVal val="0"/>
                                          </p:val>
                                        </p:tav>
                                        <p:tav tm="100000">
                                          <p:val>
                                            <p:strVal val="#ppt_h"/>
                                          </p:val>
                                        </p:tav>
                                      </p:tavLst>
                                    </p:anim>
                                    <p:animEffect transition="in" filter="fade">
                                      <p:cBhvr>
                                        <p:cTn id="87" dur="300"/>
                                        <p:tgtEl>
                                          <p:spTgt spid="45"/>
                                        </p:tgtEl>
                                      </p:cBhvr>
                                    </p:animEffect>
                                  </p:childTnLst>
                                </p:cTn>
                              </p:par>
                            </p:childTnLst>
                          </p:cTn>
                        </p:par>
                        <p:par>
                          <p:cTn id="88" fill="hold">
                            <p:stCondLst>
                              <p:cond delay="4200"/>
                            </p:stCondLst>
                            <p:childTnLst>
                              <p:par>
                                <p:cTn id="89" presetID="53" presetClass="entr" presetSubtype="16"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300" fill="hold"/>
                                        <p:tgtEl>
                                          <p:spTgt spid="48"/>
                                        </p:tgtEl>
                                        <p:attrNameLst>
                                          <p:attrName>ppt_w</p:attrName>
                                        </p:attrNameLst>
                                      </p:cBhvr>
                                      <p:tavLst>
                                        <p:tav tm="0">
                                          <p:val>
                                            <p:fltVal val="0"/>
                                          </p:val>
                                        </p:tav>
                                        <p:tav tm="100000">
                                          <p:val>
                                            <p:strVal val="#ppt_w"/>
                                          </p:val>
                                        </p:tav>
                                      </p:tavLst>
                                    </p:anim>
                                    <p:anim calcmode="lin" valueType="num">
                                      <p:cBhvr>
                                        <p:cTn id="92" dur="300" fill="hold"/>
                                        <p:tgtEl>
                                          <p:spTgt spid="48"/>
                                        </p:tgtEl>
                                        <p:attrNameLst>
                                          <p:attrName>ppt_h</p:attrName>
                                        </p:attrNameLst>
                                      </p:cBhvr>
                                      <p:tavLst>
                                        <p:tav tm="0">
                                          <p:val>
                                            <p:fltVal val="0"/>
                                          </p:val>
                                        </p:tav>
                                        <p:tav tm="100000">
                                          <p:val>
                                            <p:strVal val="#ppt_h"/>
                                          </p:val>
                                        </p:tav>
                                      </p:tavLst>
                                    </p:anim>
                                    <p:animEffect transition="in" filter="fade">
                                      <p:cBhvr>
                                        <p:cTn id="93"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62FD6-E49F-A345-A534-422BFA77D157}"/>
              </a:ext>
            </a:extLst>
          </p:cNvPr>
          <p:cNvSpPr>
            <a:spLocks noGrp="1"/>
          </p:cNvSpPr>
          <p:nvPr>
            <p:ph type="dt" sz="half" idx="10"/>
          </p:nvPr>
        </p:nvSpPr>
        <p:spPr/>
        <p:txBody>
          <a:bodyPr/>
          <a:lstStyle/>
          <a:p>
            <a:fld id="{640E19C9-818D-445F-B749-CB2F4828A97D}" type="datetime1">
              <a:rPr lang="fi-FI" smtClean="0"/>
              <a:t>6.6.2019</a:t>
            </a:fld>
            <a:endParaRPr lang="fi-FI"/>
          </a:p>
        </p:txBody>
      </p:sp>
      <p:sp>
        <p:nvSpPr>
          <p:cNvPr id="4" name="Slide Number Placeholder 3">
            <a:extLst>
              <a:ext uri="{FF2B5EF4-FFF2-40B4-BE49-F238E27FC236}">
                <a16:creationId xmlns:a16="http://schemas.microsoft.com/office/drawing/2014/main" id="{B1C4E5BA-F4D2-BD43-A329-DB12F6E13358}"/>
              </a:ext>
            </a:extLst>
          </p:cNvPr>
          <p:cNvSpPr>
            <a:spLocks noGrp="1"/>
          </p:cNvSpPr>
          <p:nvPr>
            <p:ph type="sldNum" sz="quarter" idx="12"/>
          </p:nvPr>
        </p:nvSpPr>
        <p:spPr/>
        <p:txBody>
          <a:bodyPr/>
          <a:lstStyle/>
          <a:p>
            <a:fld id="{1EA1DD0D-7089-48C5-B116-A19F892CF1D9}" type="slidenum">
              <a:rPr lang="fi-FI" smtClean="0"/>
              <a:t>16</a:t>
            </a:fld>
            <a:endParaRPr lang="fi-FI"/>
          </a:p>
        </p:txBody>
      </p:sp>
      <p:sp>
        <p:nvSpPr>
          <p:cNvPr id="5" name="Title 4">
            <a:extLst>
              <a:ext uri="{FF2B5EF4-FFF2-40B4-BE49-F238E27FC236}">
                <a16:creationId xmlns:a16="http://schemas.microsoft.com/office/drawing/2014/main" id="{A90285CE-716D-2C46-8C3D-AD4B348240B8}"/>
              </a:ext>
            </a:extLst>
          </p:cNvPr>
          <p:cNvSpPr>
            <a:spLocks noGrp="1"/>
          </p:cNvSpPr>
          <p:nvPr>
            <p:ph type="title"/>
          </p:nvPr>
        </p:nvSpPr>
        <p:spPr>
          <a:xfrm>
            <a:off x="453542" y="1268760"/>
            <a:ext cx="8233257" cy="547944"/>
          </a:xfrm>
        </p:spPr>
        <p:txBody>
          <a:bodyPr anchor="t"/>
          <a:lstStyle/>
          <a:p>
            <a:r>
              <a:rPr lang="fi-FI" dirty="0"/>
              <a:t>Laatu on entistä tärkeämpi viennin menestystekijä</a:t>
            </a:r>
          </a:p>
        </p:txBody>
      </p:sp>
      <p:pic>
        <p:nvPicPr>
          <p:cNvPr id="7" name="Picture 6">
            <a:extLst>
              <a:ext uri="{FF2B5EF4-FFF2-40B4-BE49-F238E27FC236}">
                <a16:creationId xmlns:a16="http://schemas.microsoft.com/office/drawing/2014/main" id="{8CF74532-1290-4146-9DFC-B4E01EFEC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245" y="2904838"/>
            <a:ext cx="1282700" cy="1574800"/>
          </a:xfrm>
          <a:prstGeom prst="rect">
            <a:avLst/>
          </a:prstGeom>
        </p:spPr>
      </p:pic>
      <p:pic>
        <p:nvPicPr>
          <p:cNvPr id="9" name="Picture 8">
            <a:extLst>
              <a:ext uri="{FF2B5EF4-FFF2-40B4-BE49-F238E27FC236}">
                <a16:creationId xmlns:a16="http://schemas.microsoft.com/office/drawing/2014/main" id="{7D1C9B5C-A87F-CD4C-9D1D-9AAE34C89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214" y="2246856"/>
            <a:ext cx="1346200" cy="1689100"/>
          </a:xfrm>
          <a:prstGeom prst="rect">
            <a:avLst/>
          </a:prstGeom>
        </p:spPr>
      </p:pic>
      <p:pic>
        <p:nvPicPr>
          <p:cNvPr id="11" name="Picture 10">
            <a:extLst>
              <a:ext uri="{FF2B5EF4-FFF2-40B4-BE49-F238E27FC236}">
                <a16:creationId xmlns:a16="http://schemas.microsoft.com/office/drawing/2014/main" id="{CE939DFD-0610-B14F-8A14-B3980CC58F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8047" y="3792031"/>
            <a:ext cx="1524000" cy="1066800"/>
          </a:xfrm>
          <a:prstGeom prst="rect">
            <a:avLst/>
          </a:prstGeom>
        </p:spPr>
      </p:pic>
      <p:pic>
        <p:nvPicPr>
          <p:cNvPr id="13" name="Picture 12">
            <a:extLst>
              <a:ext uri="{FF2B5EF4-FFF2-40B4-BE49-F238E27FC236}">
                <a16:creationId xmlns:a16="http://schemas.microsoft.com/office/drawing/2014/main" id="{BCECA754-5676-AF43-BDD6-515196955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0314" y="3455481"/>
            <a:ext cx="1143000" cy="1739900"/>
          </a:xfrm>
          <a:prstGeom prst="rect">
            <a:avLst/>
          </a:prstGeom>
        </p:spPr>
      </p:pic>
      <p:pic>
        <p:nvPicPr>
          <p:cNvPr id="15" name="Picture 14">
            <a:extLst>
              <a:ext uri="{FF2B5EF4-FFF2-40B4-BE49-F238E27FC236}">
                <a16:creationId xmlns:a16="http://schemas.microsoft.com/office/drawing/2014/main" id="{E664BD49-535D-5E47-BB91-35A45EA3E9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5858" y="3880305"/>
            <a:ext cx="2298700" cy="889000"/>
          </a:xfrm>
          <a:prstGeom prst="rect">
            <a:avLst/>
          </a:prstGeom>
        </p:spPr>
      </p:pic>
      <p:pic>
        <p:nvPicPr>
          <p:cNvPr id="19" name="Picture 18">
            <a:extLst>
              <a:ext uri="{FF2B5EF4-FFF2-40B4-BE49-F238E27FC236}">
                <a16:creationId xmlns:a16="http://schemas.microsoft.com/office/drawing/2014/main" id="{DD1700A5-49EC-A949-B8DB-E34DC12015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220" y="2068658"/>
            <a:ext cx="1435100" cy="1435100"/>
          </a:xfrm>
          <a:prstGeom prst="rect">
            <a:avLst/>
          </a:prstGeom>
        </p:spPr>
      </p:pic>
      <p:pic>
        <p:nvPicPr>
          <p:cNvPr id="21" name="Picture 20">
            <a:extLst>
              <a:ext uri="{FF2B5EF4-FFF2-40B4-BE49-F238E27FC236}">
                <a16:creationId xmlns:a16="http://schemas.microsoft.com/office/drawing/2014/main" id="{3659991C-64DD-E34F-9B6F-237618BB7E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1966" y="2186299"/>
            <a:ext cx="1728192" cy="1236137"/>
          </a:xfrm>
          <a:prstGeom prst="rect">
            <a:avLst/>
          </a:prstGeom>
        </p:spPr>
      </p:pic>
      <p:sp>
        <p:nvSpPr>
          <p:cNvPr id="22" name="Title 4">
            <a:extLst>
              <a:ext uri="{FF2B5EF4-FFF2-40B4-BE49-F238E27FC236}">
                <a16:creationId xmlns:a16="http://schemas.microsoft.com/office/drawing/2014/main" id="{5AAB5397-E84C-9044-839E-7E43F2CB3D22}"/>
              </a:ext>
            </a:extLst>
          </p:cNvPr>
          <p:cNvSpPr txBox="1">
            <a:spLocks/>
          </p:cNvSpPr>
          <p:nvPr/>
        </p:nvSpPr>
        <p:spPr>
          <a:xfrm>
            <a:off x="453543" y="5299027"/>
            <a:ext cx="3830425" cy="1226318"/>
          </a:xfrm>
          <a:prstGeom prst="rect">
            <a:avLst/>
          </a:prstGeom>
        </p:spPr>
        <p:txBody>
          <a:bodyPr vert="horz" lIns="91440" tIns="45720" rIns="91440" bIns="45720" rtlCol="0" anchor="t" anchorCtr="0">
            <a:noAutofit/>
          </a:bodyPr>
          <a:lstStyle>
            <a:lvl1pPr algn="l" defTabSz="914400" rtl="0" eaLnBrk="1" latinLnBrk="0" hangingPunct="1">
              <a:lnSpc>
                <a:spcPct val="95000"/>
              </a:lnSpc>
              <a:spcBef>
                <a:spcPct val="0"/>
              </a:spcBef>
              <a:buNone/>
              <a:defRPr sz="2800" kern="1200">
                <a:solidFill>
                  <a:schemeClr val="tx2"/>
                </a:solidFill>
                <a:latin typeface="+mj-lt"/>
                <a:ea typeface="+mj-ea"/>
                <a:cs typeface="+mj-cs"/>
              </a:defRPr>
            </a:lvl1pPr>
          </a:lstStyle>
          <a:p>
            <a:r>
              <a:rPr lang="fi-FI" sz="1800" b="1" dirty="0"/>
              <a:t>60-70 % </a:t>
            </a:r>
            <a:r>
              <a:rPr lang="fi-FI" sz="1400" dirty="0"/>
              <a:t>viennistä kilpailee ensisijaisesti tuotteiden laadulla ja ominaisuuksilla sekä yritysten maineella.</a:t>
            </a:r>
          </a:p>
        </p:txBody>
      </p:sp>
      <p:sp>
        <p:nvSpPr>
          <p:cNvPr id="23" name="Title 4">
            <a:extLst>
              <a:ext uri="{FF2B5EF4-FFF2-40B4-BE49-F238E27FC236}">
                <a16:creationId xmlns:a16="http://schemas.microsoft.com/office/drawing/2014/main" id="{DE835128-6452-A04F-8125-B44BC15E682C}"/>
              </a:ext>
            </a:extLst>
          </p:cNvPr>
          <p:cNvSpPr txBox="1">
            <a:spLocks/>
          </p:cNvSpPr>
          <p:nvPr/>
        </p:nvSpPr>
        <p:spPr>
          <a:xfrm>
            <a:off x="5508104" y="5299027"/>
            <a:ext cx="3178695" cy="1226318"/>
          </a:xfrm>
          <a:prstGeom prst="rect">
            <a:avLst/>
          </a:prstGeom>
        </p:spPr>
        <p:txBody>
          <a:bodyPr vert="horz" lIns="91440" tIns="45720" rIns="91440" bIns="45720" rtlCol="0" anchor="t" anchorCtr="0">
            <a:noAutofit/>
          </a:bodyPr>
          <a:lstStyle>
            <a:lvl1pPr algn="l" defTabSz="914400" rtl="0" eaLnBrk="1" latinLnBrk="0" hangingPunct="1">
              <a:lnSpc>
                <a:spcPct val="95000"/>
              </a:lnSpc>
              <a:spcBef>
                <a:spcPct val="0"/>
              </a:spcBef>
              <a:buNone/>
              <a:defRPr sz="2800" kern="1200">
                <a:solidFill>
                  <a:schemeClr val="tx2"/>
                </a:solidFill>
                <a:latin typeface="+mj-lt"/>
                <a:ea typeface="+mj-ea"/>
                <a:cs typeface="+mj-cs"/>
              </a:defRPr>
            </a:lvl1pPr>
          </a:lstStyle>
          <a:p>
            <a:r>
              <a:rPr lang="fi-FI" sz="1800" b="1" dirty="0"/>
              <a:t>30-40 %</a:t>
            </a:r>
            <a:r>
              <a:rPr lang="fi-FI" sz="1400" b="1" dirty="0"/>
              <a:t> </a:t>
            </a:r>
            <a:r>
              <a:rPr lang="fi-FI" sz="1400" dirty="0"/>
              <a:t>viennistä saattaa kilpailla ensisijaisesti tuotteiden hinnoilla, jolloin kustannukset voivat olla merkittävä menestystekijä.</a:t>
            </a:r>
          </a:p>
        </p:txBody>
      </p:sp>
    </p:spTree>
    <p:extLst>
      <p:ext uri="{BB962C8B-B14F-4D97-AF65-F5344CB8AC3E}">
        <p14:creationId xmlns:p14="http://schemas.microsoft.com/office/powerpoint/2010/main" val="64078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B7AE6C-F7C9-4939-AC69-63B8EF7AC891}"/>
              </a:ext>
            </a:extLst>
          </p:cNvPr>
          <p:cNvSpPr>
            <a:spLocks noGrp="1"/>
          </p:cNvSpPr>
          <p:nvPr>
            <p:ph idx="1"/>
          </p:nvPr>
        </p:nvSpPr>
        <p:spPr/>
        <p:txBody>
          <a:bodyPr vert="horz" lIns="91440" tIns="45720" rIns="91440" bIns="45720" rtlCol="0" anchor="t">
            <a:normAutofit/>
          </a:bodyPr>
          <a:lstStyle/>
          <a:p>
            <a:pPr marL="347345" indent="-347345"/>
            <a:r>
              <a:rPr lang="fi" dirty="0">
                <a:cs typeface="Arial"/>
              </a:rPr>
              <a:t>Viennin kilpailukykytekijät on tärkeää huomioida kokonaisuudessaan.</a:t>
            </a:r>
            <a:endParaRPr lang="en-US" dirty="0">
              <a:cs typeface="Arial"/>
            </a:endParaRPr>
          </a:p>
          <a:p>
            <a:pPr marL="347345" indent="-347345"/>
            <a:r>
              <a:rPr lang="fi" dirty="0">
                <a:cs typeface="Arial"/>
              </a:rPr>
              <a:t>Yksittäisen tuen arvioinnissa oleellista on verrata tukea saavien ja tuen ulkopuolelle jäävien yritysten vientimenestystä. </a:t>
            </a:r>
          </a:p>
          <a:p>
            <a:pPr marL="347345" indent="-347345"/>
            <a:r>
              <a:rPr lang="fi" dirty="0">
                <a:cs typeface="Arial"/>
              </a:rPr>
              <a:t>Kehittyykö tukea saavien yritysten vienti paremmin kuin samankaltaisten mutta tuen ulkopuolelle jäävien yritysten vienti?</a:t>
            </a:r>
          </a:p>
          <a:p>
            <a:pPr marL="267970" indent="-267970"/>
            <a:endParaRPr lang="en-US" dirty="0">
              <a:cs typeface="Arial"/>
            </a:endParaRPr>
          </a:p>
        </p:txBody>
      </p:sp>
      <p:sp>
        <p:nvSpPr>
          <p:cNvPr id="3" name="Date Placeholder 2">
            <a:extLst>
              <a:ext uri="{FF2B5EF4-FFF2-40B4-BE49-F238E27FC236}">
                <a16:creationId xmlns:a16="http://schemas.microsoft.com/office/drawing/2014/main" id="{23F35033-D709-4569-BEEF-0C139D484195}"/>
              </a:ext>
            </a:extLst>
          </p:cNvPr>
          <p:cNvSpPr>
            <a:spLocks noGrp="1"/>
          </p:cNvSpPr>
          <p:nvPr>
            <p:ph type="dt" sz="half" idx="10"/>
          </p:nvPr>
        </p:nvSpPr>
        <p:spPr/>
        <p:txBody>
          <a:bodyPr/>
          <a:lstStyle/>
          <a:p>
            <a:fld id="{421214BE-0CCA-4029-97B0-B807BA015D5A}" type="datetime1">
              <a:rPr lang="fi-FI" smtClean="0"/>
              <a:t>6.6.2019</a:t>
            </a:fld>
            <a:endParaRPr lang="fi-FI"/>
          </a:p>
        </p:txBody>
      </p:sp>
      <p:sp>
        <p:nvSpPr>
          <p:cNvPr id="4" name="Footer Placeholder 3">
            <a:extLst>
              <a:ext uri="{FF2B5EF4-FFF2-40B4-BE49-F238E27FC236}">
                <a16:creationId xmlns:a16="http://schemas.microsoft.com/office/drawing/2014/main" id="{D96F918E-1CA1-4FAD-A791-69F4E58436A6}"/>
              </a:ext>
            </a:extLst>
          </p:cNvPr>
          <p:cNvSpPr>
            <a:spLocks noGrp="1"/>
          </p:cNvSpPr>
          <p:nvPr>
            <p:ph type="ftr" sz="quarter" idx="11"/>
          </p:nvPr>
        </p:nvSpPr>
        <p:spPr/>
        <p:txBody>
          <a:bodyPr/>
          <a:lstStyle/>
          <a:p>
            <a:r>
              <a:rPr lang="fi-FI"/>
              <a:t>Alatunnisteteksti</a:t>
            </a:r>
          </a:p>
        </p:txBody>
      </p:sp>
      <p:sp>
        <p:nvSpPr>
          <p:cNvPr id="5" name="Slide Number Placeholder 4">
            <a:extLst>
              <a:ext uri="{FF2B5EF4-FFF2-40B4-BE49-F238E27FC236}">
                <a16:creationId xmlns:a16="http://schemas.microsoft.com/office/drawing/2014/main" id="{41840B11-3E68-4CED-8B3E-E7BF8A0EC263}"/>
              </a:ext>
            </a:extLst>
          </p:cNvPr>
          <p:cNvSpPr>
            <a:spLocks noGrp="1"/>
          </p:cNvSpPr>
          <p:nvPr>
            <p:ph type="sldNum" sz="quarter" idx="12"/>
          </p:nvPr>
        </p:nvSpPr>
        <p:spPr/>
        <p:txBody>
          <a:bodyPr/>
          <a:lstStyle/>
          <a:p>
            <a:fld id="{1EA1DD0D-7089-48C5-B116-A19F892CF1D9}" type="slidenum">
              <a:rPr lang="fi-FI" smtClean="0"/>
              <a:t>17</a:t>
            </a:fld>
            <a:endParaRPr lang="fi-FI"/>
          </a:p>
        </p:txBody>
      </p:sp>
      <p:sp>
        <p:nvSpPr>
          <p:cNvPr id="6" name="Title 5">
            <a:extLst>
              <a:ext uri="{FF2B5EF4-FFF2-40B4-BE49-F238E27FC236}">
                <a16:creationId xmlns:a16="http://schemas.microsoft.com/office/drawing/2014/main" id="{C21B6A59-4BC8-4D2F-AAC4-122B04C65E59}"/>
              </a:ext>
            </a:extLst>
          </p:cNvPr>
          <p:cNvSpPr>
            <a:spLocks noGrp="1"/>
          </p:cNvSpPr>
          <p:nvPr>
            <p:ph type="title"/>
          </p:nvPr>
        </p:nvSpPr>
        <p:spPr/>
        <p:txBody>
          <a:bodyPr/>
          <a:lstStyle/>
          <a:p>
            <a:r>
              <a:rPr lang="en-US" sz="2600" dirty="0" err="1">
                <a:cs typeface="Arial"/>
              </a:rPr>
              <a:t>Yritystuen</a:t>
            </a:r>
            <a:r>
              <a:rPr lang="en-US" sz="2600" dirty="0">
                <a:cs typeface="Arial"/>
              </a:rPr>
              <a:t> </a:t>
            </a:r>
            <a:r>
              <a:rPr lang="en-US" sz="2600" dirty="0" err="1">
                <a:cs typeface="Arial"/>
              </a:rPr>
              <a:t>vaikutusta</a:t>
            </a:r>
            <a:r>
              <a:rPr lang="en-US" sz="2600" dirty="0">
                <a:cs typeface="Arial"/>
              </a:rPr>
              <a:t> </a:t>
            </a:r>
            <a:r>
              <a:rPr lang="en-US" sz="2600" dirty="0" err="1">
                <a:cs typeface="Arial"/>
              </a:rPr>
              <a:t>vientimenestykseen</a:t>
            </a:r>
            <a:r>
              <a:rPr lang="en-US" sz="2600" dirty="0">
                <a:cs typeface="Arial"/>
              </a:rPr>
              <a:t> </a:t>
            </a:r>
            <a:r>
              <a:rPr lang="en-US" sz="2600" dirty="0" err="1">
                <a:cs typeface="Arial"/>
              </a:rPr>
              <a:t>voidaan</a:t>
            </a:r>
            <a:r>
              <a:rPr lang="en-US" sz="2600" dirty="0">
                <a:cs typeface="Arial"/>
              </a:rPr>
              <a:t> </a:t>
            </a:r>
            <a:r>
              <a:rPr lang="en-US" sz="2600" dirty="0" err="1">
                <a:cs typeface="Arial"/>
              </a:rPr>
              <a:t>arvioida</a:t>
            </a:r>
            <a:r>
              <a:rPr lang="en-US" sz="2600" dirty="0">
                <a:cs typeface="Arial"/>
              </a:rPr>
              <a:t> </a:t>
            </a:r>
            <a:r>
              <a:rPr lang="en-US" sz="2600" dirty="0" err="1">
                <a:cs typeface="Arial"/>
              </a:rPr>
              <a:t>vertaamalla</a:t>
            </a:r>
            <a:r>
              <a:rPr lang="en-US" sz="2600" dirty="0">
                <a:cs typeface="Arial"/>
              </a:rPr>
              <a:t> </a:t>
            </a:r>
            <a:r>
              <a:rPr lang="en-US" sz="2600" dirty="0" err="1">
                <a:cs typeface="Arial"/>
              </a:rPr>
              <a:t>tukea</a:t>
            </a:r>
            <a:r>
              <a:rPr lang="en-US" sz="2600" dirty="0">
                <a:cs typeface="Arial"/>
              </a:rPr>
              <a:t> </a:t>
            </a:r>
            <a:r>
              <a:rPr lang="en-US" sz="2600" dirty="0" err="1">
                <a:cs typeface="Arial"/>
              </a:rPr>
              <a:t>saavien</a:t>
            </a:r>
            <a:r>
              <a:rPr lang="en-US" sz="2600" dirty="0">
                <a:cs typeface="Arial"/>
              </a:rPr>
              <a:t> ja </a:t>
            </a:r>
            <a:r>
              <a:rPr lang="en-US" sz="2600" dirty="0" err="1">
                <a:cs typeface="Arial"/>
              </a:rPr>
              <a:t>tuen</a:t>
            </a:r>
            <a:r>
              <a:rPr lang="en-US" sz="2600" dirty="0">
                <a:cs typeface="Arial"/>
              </a:rPr>
              <a:t> </a:t>
            </a:r>
            <a:r>
              <a:rPr lang="en-US" sz="2600" dirty="0" err="1">
                <a:cs typeface="Arial"/>
              </a:rPr>
              <a:t>ulkopuolelle</a:t>
            </a:r>
            <a:r>
              <a:rPr lang="en-US" sz="2600" dirty="0">
                <a:cs typeface="Arial"/>
              </a:rPr>
              <a:t> </a:t>
            </a:r>
            <a:r>
              <a:rPr lang="en-US" sz="2600" dirty="0" err="1">
                <a:cs typeface="Arial"/>
              </a:rPr>
              <a:t>jäävien</a:t>
            </a:r>
            <a:r>
              <a:rPr lang="en-US" sz="2600" dirty="0">
                <a:cs typeface="Arial"/>
              </a:rPr>
              <a:t> </a:t>
            </a:r>
            <a:r>
              <a:rPr lang="en-US" sz="2600" dirty="0" err="1">
                <a:cs typeface="Arial"/>
              </a:rPr>
              <a:t>yritysten</a:t>
            </a:r>
            <a:r>
              <a:rPr lang="en-US" sz="2600" dirty="0">
                <a:cs typeface="Arial"/>
              </a:rPr>
              <a:t> </a:t>
            </a:r>
            <a:r>
              <a:rPr lang="en-US" sz="2600" dirty="0" err="1">
                <a:cs typeface="Arial"/>
              </a:rPr>
              <a:t>vientiä</a:t>
            </a:r>
            <a:endParaRPr lang="en-US" sz="2600" dirty="0">
              <a:cs typeface="Arial"/>
            </a:endParaRPr>
          </a:p>
          <a:p>
            <a:endParaRPr lang="en-US" dirty="0">
              <a:cs typeface="Arial"/>
            </a:endParaRPr>
          </a:p>
        </p:txBody>
      </p:sp>
    </p:spTree>
    <p:extLst>
      <p:ext uri="{BB962C8B-B14F-4D97-AF65-F5344CB8AC3E}">
        <p14:creationId xmlns:p14="http://schemas.microsoft.com/office/powerpoint/2010/main" val="44931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Teollisuuden energiatuet: energiaverojen palautus ja päästökauppakompensaatio</a:t>
            </a:r>
          </a:p>
        </p:txBody>
      </p:sp>
    </p:spTree>
    <p:extLst>
      <p:ext uri="{BB962C8B-B14F-4D97-AF65-F5344CB8AC3E}">
        <p14:creationId xmlns:p14="http://schemas.microsoft.com/office/powerpoint/2010/main" val="279625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29261"/>
            <a:ext cx="9144000" cy="1107996"/>
          </a:xfrm>
          <a:prstGeom prst="rect">
            <a:avLst/>
          </a:prstGeom>
          <a:noFill/>
        </p:spPr>
        <p:txBody>
          <a:bodyPr wrap="square" rtlCol="0">
            <a:spAutoFit/>
          </a:bodyPr>
          <a:lstStyle/>
          <a:p>
            <a:pPr algn="ctr"/>
            <a:endParaRPr lang="en-US" sz="2200" b="1" dirty="0">
              <a:latin typeface="Arial Narrow" charset="0"/>
              <a:ea typeface="Arial Narrow" charset="0"/>
              <a:cs typeface="Arial Narrow" charset="0"/>
            </a:endParaRPr>
          </a:p>
          <a:p>
            <a:pPr algn="ctr"/>
            <a:endParaRPr lang="en-US" sz="2200" b="1" dirty="0">
              <a:latin typeface="Arial Narrow" charset="0"/>
              <a:ea typeface="Arial Narrow" charset="0"/>
              <a:cs typeface="Arial Narrow" charset="0"/>
            </a:endParaRPr>
          </a:p>
          <a:p>
            <a:pPr algn="ctr"/>
            <a:r>
              <a:rPr lang="en-US" sz="2200" b="1" dirty="0" err="1">
                <a:solidFill>
                  <a:schemeClr val="accent2">
                    <a:lumMod val="75000"/>
                  </a:schemeClr>
                </a:solidFill>
                <a:latin typeface="Arial Narrow" charset="0"/>
                <a:ea typeface="Arial Narrow" charset="0"/>
                <a:cs typeface="Arial Narrow" charset="0"/>
              </a:rPr>
              <a:t>Kaikilla</a:t>
            </a:r>
            <a:r>
              <a:rPr lang="en-US" sz="2200" b="1" dirty="0">
                <a:solidFill>
                  <a:schemeClr val="accent2">
                    <a:lumMod val="75000"/>
                  </a:schemeClr>
                </a:solidFill>
                <a:latin typeface="Arial Narrow" charset="0"/>
                <a:ea typeface="Arial Narrow" charset="0"/>
                <a:cs typeface="Arial Narrow" charset="0"/>
              </a:rPr>
              <a:t> </a:t>
            </a:r>
            <a:r>
              <a:rPr lang="en-US" sz="2200" b="1" dirty="0" err="1">
                <a:solidFill>
                  <a:schemeClr val="accent2">
                    <a:lumMod val="75000"/>
                  </a:schemeClr>
                </a:solidFill>
                <a:latin typeface="Arial Narrow" charset="0"/>
                <a:ea typeface="Arial Narrow" charset="0"/>
                <a:cs typeface="Arial Narrow" charset="0"/>
              </a:rPr>
              <a:t>toimialoilla</a:t>
            </a:r>
            <a:r>
              <a:rPr lang="en-US" sz="2200" b="1" dirty="0">
                <a:solidFill>
                  <a:schemeClr val="accent2">
                    <a:lumMod val="75000"/>
                  </a:schemeClr>
                </a:solidFill>
                <a:latin typeface="Arial Narrow" charset="0"/>
                <a:ea typeface="Arial Narrow" charset="0"/>
                <a:cs typeface="Arial Narrow" charset="0"/>
              </a:rPr>
              <a:t> vain </a:t>
            </a:r>
            <a:r>
              <a:rPr lang="en-US" sz="2200" b="1" dirty="0" err="1">
                <a:solidFill>
                  <a:schemeClr val="accent2">
                    <a:lumMod val="75000"/>
                  </a:schemeClr>
                </a:solidFill>
                <a:latin typeface="Arial Narrow" charset="0"/>
                <a:ea typeface="Arial Narrow" charset="0"/>
                <a:cs typeface="Arial Narrow" charset="0"/>
              </a:rPr>
              <a:t>pieni</a:t>
            </a:r>
            <a:r>
              <a:rPr lang="en-US" sz="2200" b="1" dirty="0">
                <a:solidFill>
                  <a:schemeClr val="accent2">
                    <a:lumMod val="75000"/>
                  </a:schemeClr>
                </a:solidFill>
                <a:latin typeface="Arial Narrow" charset="0"/>
                <a:ea typeface="Arial Narrow" charset="0"/>
                <a:cs typeface="Arial Narrow" charset="0"/>
              </a:rPr>
              <a:t> </a:t>
            </a:r>
            <a:r>
              <a:rPr lang="en-US" sz="2200" b="1" dirty="0" err="1">
                <a:solidFill>
                  <a:schemeClr val="accent2">
                    <a:lumMod val="75000"/>
                  </a:schemeClr>
                </a:solidFill>
                <a:latin typeface="Arial Narrow" charset="0"/>
                <a:ea typeface="Arial Narrow" charset="0"/>
                <a:cs typeface="Arial Narrow" charset="0"/>
              </a:rPr>
              <a:t>osa</a:t>
            </a:r>
            <a:r>
              <a:rPr lang="en-US" sz="2200" b="1" dirty="0">
                <a:solidFill>
                  <a:schemeClr val="accent2">
                    <a:lumMod val="75000"/>
                  </a:schemeClr>
                </a:solidFill>
                <a:latin typeface="Arial Narrow" charset="0"/>
                <a:ea typeface="Arial Narrow" charset="0"/>
                <a:cs typeface="Arial Narrow" charset="0"/>
              </a:rPr>
              <a:t> </a:t>
            </a:r>
            <a:r>
              <a:rPr lang="en-US" sz="2200" b="1" dirty="0" err="1">
                <a:solidFill>
                  <a:schemeClr val="accent2">
                    <a:lumMod val="75000"/>
                  </a:schemeClr>
                </a:solidFill>
                <a:latin typeface="Arial Narrow" charset="0"/>
                <a:ea typeface="Arial Narrow" charset="0"/>
                <a:cs typeface="Arial Narrow" charset="0"/>
              </a:rPr>
              <a:t>alan</a:t>
            </a:r>
            <a:r>
              <a:rPr lang="en-US" sz="2200" b="1" dirty="0">
                <a:solidFill>
                  <a:schemeClr val="accent2">
                    <a:lumMod val="75000"/>
                  </a:schemeClr>
                </a:solidFill>
                <a:latin typeface="Arial Narrow" charset="0"/>
                <a:ea typeface="Arial Narrow" charset="0"/>
                <a:cs typeface="Arial Narrow" charset="0"/>
              </a:rPr>
              <a:t> </a:t>
            </a:r>
            <a:r>
              <a:rPr lang="en-US" sz="2200" b="1" dirty="0" err="1">
                <a:solidFill>
                  <a:schemeClr val="accent2">
                    <a:lumMod val="75000"/>
                  </a:schemeClr>
                </a:solidFill>
                <a:latin typeface="Arial Narrow" charset="0"/>
                <a:ea typeface="Arial Narrow" charset="0"/>
                <a:cs typeface="Arial Narrow" charset="0"/>
              </a:rPr>
              <a:t>yrityksistä</a:t>
            </a:r>
            <a:r>
              <a:rPr lang="en-US" sz="2200" b="1" dirty="0">
                <a:solidFill>
                  <a:schemeClr val="accent2">
                    <a:lumMod val="75000"/>
                  </a:schemeClr>
                </a:solidFill>
                <a:latin typeface="Arial Narrow" charset="0"/>
                <a:ea typeface="Arial Narrow" charset="0"/>
                <a:cs typeface="Arial Narrow" charset="0"/>
              </a:rPr>
              <a:t> </a:t>
            </a:r>
            <a:r>
              <a:rPr lang="en-US" sz="2200" b="1" dirty="0" err="1">
                <a:solidFill>
                  <a:schemeClr val="accent2">
                    <a:lumMod val="75000"/>
                  </a:schemeClr>
                </a:solidFill>
                <a:latin typeface="Arial Narrow" charset="0"/>
                <a:ea typeface="Arial Narrow" charset="0"/>
                <a:cs typeface="Arial Narrow" charset="0"/>
              </a:rPr>
              <a:t>saa</a:t>
            </a:r>
            <a:r>
              <a:rPr lang="en-US" sz="2200" b="1" dirty="0">
                <a:solidFill>
                  <a:schemeClr val="accent2">
                    <a:lumMod val="75000"/>
                  </a:schemeClr>
                </a:solidFill>
                <a:latin typeface="Arial Narrow" charset="0"/>
                <a:ea typeface="Arial Narrow" charset="0"/>
                <a:cs typeface="Arial Narrow" charset="0"/>
              </a:rPr>
              <a:t> </a:t>
            </a:r>
            <a:r>
              <a:rPr lang="en-US" sz="2200" b="1" dirty="0" err="1">
                <a:solidFill>
                  <a:schemeClr val="accent2">
                    <a:lumMod val="75000"/>
                  </a:schemeClr>
                </a:solidFill>
                <a:latin typeface="Arial Narrow" charset="0"/>
                <a:ea typeface="Arial Narrow" charset="0"/>
                <a:cs typeface="Arial Narrow" charset="0"/>
              </a:rPr>
              <a:t>energiaveronpalautuksia</a:t>
            </a:r>
            <a:endParaRPr lang="en-US" sz="2200" b="1" dirty="0">
              <a:solidFill>
                <a:schemeClr val="accent2">
                  <a:lumMod val="75000"/>
                </a:schemeClr>
              </a:solidFill>
              <a:latin typeface="Arial Narrow" charset="0"/>
              <a:ea typeface="Arial Narrow" charset="0"/>
              <a:cs typeface="Arial Narrow" charset="0"/>
            </a:endParaRPr>
          </a:p>
        </p:txBody>
      </p:sp>
      <p:pic>
        <p:nvPicPr>
          <p:cNvPr id="2" name="Picture 1">
            <a:extLst>
              <a:ext uri="{FF2B5EF4-FFF2-40B4-BE49-F238E27FC236}">
                <a16:creationId xmlns:a16="http://schemas.microsoft.com/office/drawing/2014/main" id="{0E2850CE-67F5-E04E-9F58-224D9E66122A}"/>
              </a:ext>
            </a:extLst>
          </p:cNvPr>
          <p:cNvPicPr>
            <a:picLocks noChangeAspect="1"/>
          </p:cNvPicPr>
          <p:nvPr/>
        </p:nvPicPr>
        <p:blipFill rotWithShape="1">
          <a:blip r:embed="rId2"/>
          <a:srcRect r="39314"/>
          <a:stretch/>
        </p:blipFill>
        <p:spPr>
          <a:xfrm>
            <a:off x="1087756" y="1916832"/>
            <a:ext cx="4529944" cy="4708032"/>
          </a:xfrm>
          <a:prstGeom prst="rect">
            <a:avLst/>
          </a:prstGeom>
        </p:spPr>
      </p:pic>
      <p:pic>
        <p:nvPicPr>
          <p:cNvPr id="4" name="Picture 3">
            <a:extLst>
              <a:ext uri="{FF2B5EF4-FFF2-40B4-BE49-F238E27FC236}">
                <a16:creationId xmlns:a16="http://schemas.microsoft.com/office/drawing/2014/main" id="{19687D8B-A5E1-0241-A4EC-6053B9D661D0}"/>
              </a:ext>
            </a:extLst>
          </p:cNvPr>
          <p:cNvPicPr>
            <a:picLocks noChangeAspect="1"/>
          </p:cNvPicPr>
          <p:nvPr/>
        </p:nvPicPr>
        <p:blipFill rotWithShape="1">
          <a:blip r:embed="rId2"/>
          <a:srcRect l="78956" r="1347"/>
          <a:stretch/>
        </p:blipFill>
        <p:spPr>
          <a:xfrm>
            <a:off x="5508104" y="1916832"/>
            <a:ext cx="1470281" cy="4708032"/>
          </a:xfrm>
          <a:prstGeom prst="rect">
            <a:avLst/>
          </a:prstGeom>
        </p:spPr>
      </p:pic>
    </p:spTree>
    <p:extLst>
      <p:ext uri="{BB962C8B-B14F-4D97-AF65-F5344CB8AC3E}">
        <p14:creationId xmlns:p14="http://schemas.microsoft.com/office/powerpoint/2010/main" val="42192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p:cNvSpPr>
            <a:spLocks noGrp="1"/>
          </p:cNvSpPr>
          <p:nvPr>
            <p:ph idx="1"/>
          </p:nvPr>
        </p:nvSpPr>
        <p:spPr/>
        <p:txBody>
          <a:bodyPr>
            <a:normAutofit fontScale="55000" lnSpcReduction="20000"/>
          </a:bodyPr>
          <a:lstStyle/>
          <a:p>
            <a:pPr marL="514350" indent="-514350">
              <a:buFont typeface="+mj-lt"/>
              <a:buAutoNum type="romanUcPeriod"/>
            </a:pPr>
            <a:r>
              <a:rPr lang="fi-FI" b="1" dirty="0"/>
              <a:t>Laukkanen, M. ja Maliranta, M. (2019), "Yritystuet ja kilpailukyky", Valtioneuvosto, Valtioneuvoston selvitys- ja tutkimustoiminnan julkaisusarja  No. 2019:33. </a:t>
            </a:r>
          </a:p>
          <a:p>
            <a:pPr marL="965200" lvl="1" indent="-514350">
              <a:buFont typeface="Wingdings" panose="05000000000000000000" pitchFamily="2" charset="2"/>
              <a:buChar char="Ø"/>
            </a:pPr>
            <a:r>
              <a:rPr lang="fi-FI" dirty="0"/>
              <a:t>Yritystuet taloustieteellisestä näkökulmasta</a:t>
            </a:r>
          </a:p>
          <a:p>
            <a:pPr marL="965200" lvl="1" indent="-514350">
              <a:buFont typeface="Wingdings" panose="05000000000000000000" pitchFamily="2" charset="2"/>
              <a:buChar char="Ø"/>
            </a:pPr>
            <a:r>
              <a:rPr lang="fi-FI" dirty="0"/>
              <a:t>Yhteenvetoa ja johtopäätöksiä hankkeen tuloksista</a:t>
            </a:r>
          </a:p>
          <a:p>
            <a:pPr marL="514350" indent="-514350">
              <a:buFont typeface="+mj-lt"/>
              <a:buAutoNum type="romanUcPeriod"/>
            </a:pPr>
            <a:r>
              <a:rPr lang="fi-FI" b="1" dirty="0"/>
              <a:t>Laukkanen, M., </a:t>
            </a:r>
            <a:r>
              <a:rPr lang="fi-FI" b="1" dirty="0" err="1"/>
              <a:t>Ollikka</a:t>
            </a:r>
            <a:r>
              <a:rPr lang="fi-FI" b="1" dirty="0"/>
              <a:t>, K. ja Tamminen, S. (2019), "</a:t>
            </a:r>
            <a:r>
              <a:rPr lang="fi-FI" b="1" dirty="0" err="1"/>
              <a:t>The</a:t>
            </a:r>
            <a:r>
              <a:rPr lang="fi-FI" b="1" dirty="0"/>
              <a:t> </a:t>
            </a:r>
            <a:r>
              <a:rPr lang="fi-FI" b="1" dirty="0" err="1"/>
              <a:t>impact</a:t>
            </a:r>
            <a:r>
              <a:rPr lang="fi-FI" b="1" dirty="0"/>
              <a:t> of </a:t>
            </a:r>
            <a:r>
              <a:rPr lang="fi-FI" b="1" dirty="0" err="1"/>
              <a:t>energy</a:t>
            </a:r>
            <a:r>
              <a:rPr lang="fi-FI" b="1" dirty="0"/>
              <a:t> </a:t>
            </a:r>
            <a:r>
              <a:rPr lang="fi-FI" b="1" dirty="0" err="1"/>
              <a:t>tax</a:t>
            </a:r>
            <a:r>
              <a:rPr lang="fi-FI" b="1" dirty="0"/>
              <a:t> </a:t>
            </a:r>
            <a:r>
              <a:rPr lang="fi-FI" b="1" dirty="0" err="1"/>
              <a:t>refunds</a:t>
            </a:r>
            <a:r>
              <a:rPr lang="fi-FI" b="1" dirty="0"/>
              <a:t> on </a:t>
            </a:r>
            <a:r>
              <a:rPr lang="fi-FI" b="1" dirty="0" err="1"/>
              <a:t>manufacturing</a:t>
            </a:r>
            <a:r>
              <a:rPr lang="fi-FI" b="1" dirty="0"/>
              <a:t> </a:t>
            </a:r>
            <a:r>
              <a:rPr lang="fi-FI" b="1" dirty="0" err="1"/>
              <a:t>firm</a:t>
            </a:r>
            <a:r>
              <a:rPr lang="fi-FI" b="1" dirty="0"/>
              <a:t> </a:t>
            </a:r>
            <a:r>
              <a:rPr lang="fi-FI" b="1" dirty="0" err="1"/>
              <a:t>performance</a:t>
            </a:r>
            <a:r>
              <a:rPr lang="fi-FI" b="1" dirty="0"/>
              <a:t>: </a:t>
            </a:r>
            <a:r>
              <a:rPr lang="fi-FI" b="1" dirty="0" err="1"/>
              <a:t>evidence</a:t>
            </a:r>
            <a:r>
              <a:rPr lang="fi-FI" b="1" dirty="0"/>
              <a:t> </a:t>
            </a:r>
            <a:r>
              <a:rPr lang="fi-FI" b="1" dirty="0" err="1"/>
              <a:t>from</a:t>
            </a:r>
            <a:r>
              <a:rPr lang="fi-FI" b="1" dirty="0"/>
              <a:t> </a:t>
            </a:r>
            <a:r>
              <a:rPr lang="fi-FI" b="1" dirty="0" err="1"/>
              <a:t>Finland’s</a:t>
            </a:r>
            <a:r>
              <a:rPr lang="fi-FI" b="1" dirty="0"/>
              <a:t> 2011 </a:t>
            </a:r>
            <a:r>
              <a:rPr lang="fi-FI" b="1" dirty="0" err="1"/>
              <a:t>energy</a:t>
            </a:r>
            <a:r>
              <a:rPr lang="fi-FI" b="1" dirty="0"/>
              <a:t> </a:t>
            </a:r>
            <a:r>
              <a:rPr lang="fi-FI" b="1" dirty="0" err="1"/>
              <a:t>tax</a:t>
            </a:r>
            <a:r>
              <a:rPr lang="fi-FI" b="1" dirty="0"/>
              <a:t> </a:t>
            </a:r>
            <a:r>
              <a:rPr lang="fi-FI" b="1" dirty="0" err="1"/>
              <a:t>reform</a:t>
            </a:r>
            <a:r>
              <a:rPr lang="fi-FI" b="1" dirty="0"/>
              <a:t>", Valtioneuvosto, Valtioneuvoston selvitys- ja tutkimustoiminnan julkaisusarja  No. 2019:32. </a:t>
            </a:r>
          </a:p>
          <a:p>
            <a:pPr marL="514350" indent="-514350">
              <a:buFont typeface="+mj-lt"/>
              <a:buAutoNum type="romanUcPeriod"/>
            </a:pPr>
            <a:r>
              <a:rPr lang="fi-FI"/>
              <a:t>Koski</a:t>
            </a:r>
            <a:r>
              <a:rPr lang="fi-FI" dirty="0"/>
              <a:t>, H., </a:t>
            </a:r>
            <a:r>
              <a:rPr lang="fi-FI" dirty="0" err="1"/>
              <a:t>Ollikka</a:t>
            </a:r>
            <a:r>
              <a:rPr lang="fi-FI" dirty="0"/>
              <a:t>, K. ja Ylhäinen, I. (2019), "</a:t>
            </a:r>
            <a:r>
              <a:rPr lang="fi-FI" dirty="0" err="1"/>
              <a:t>Environmental</a:t>
            </a:r>
            <a:r>
              <a:rPr lang="fi-FI" dirty="0"/>
              <a:t> </a:t>
            </a:r>
            <a:r>
              <a:rPr lang="fi-FI" dirty="0" err="1"/>
              <a:t>policy</a:t>
            </a:r>
            <a:r>
              <a:rPr lang="fi-FI" dirty="0"/>
              <a:t>, </a:t>
            </a:r>
            <a:r>
              <a:rPr lang="fi-FI" dirty="0" err="1"/>
              <a:t>green</a:t>
            </a:r>
            <a:r>
              <a:rPr lang="fi-FI" dirty="0"/>
              <a:t> </a:t>
            </a:r>
            <a:r>
              <a:rPr lang="fi-FI" dirty="0" err="1"/>
              <a:t>innovation</a:t>
            </a:r>
            <a:r>
              <a:rPr lang="fi-FI" dirty="0"/>
              <a:t> and market </a:t>
            </a:r>
            <a:r>
              <a:rPr lang="fi-FI" dirty="0" err="1"/>
              <a:t>developments</a:t>
            </a:r>
            <a:r>
              <a:rPr lang="fi-FI" dirty="0"/>
              <a:t>", Valtioneuvoston selvitys- ja tutkimustoiminnan julkaisusarja  No. 2019:36. </a:t>
            </a:r>
          </a:p>
          <a:p>
            <a:pPr marL="514350" indent="-514350">
              <a:buFont typeface="+mj-lt"/>
              <a:buAutoNum type="romanUcPeriod"/>
            </a:pPr>
            <a:r>
              <a:rPr lang="fi-FI" dirty="0"/>
              <a:t>Einiö, E. ja Hyytinen, A. (tulossa), ” Yritystukien vaikuttavuuden arviointi satunnaistettujen vertailukokeiden avulla”, käsikirjoitus, 3.5.2019</a:t>
            </a:r>
          </a:p>
          <a:p>
            <a:pPr marL="965200" lvl="1" indent="-514350">
              <a:buFont typeface="Wingdings" panose="05000000000000000000" pitchFamily="2" charset="2"/>
              <a:buChar char="Ø"/>
            </a:pPr>
            <a:r>
              <a:rPr lang="fi-FI" dirty="0"/>
              <a:t>Katsausta </a:t>
            </a:r>
            <a:r>
              <a:rPr lang="fi-FI" dirty="0" err="1"/>
              <a:t>kirjallisuutene</a:t>
            </a:r>
            <a:endParaRPr lang="fi-FI" dirty="0"/>
          </a:p>
          <a:p>
            <a:pPr marL="965200" lvl="1" indent="-514350">
              <a:buFont typeface="Wingdings" panose="05000000000000000000" pitchFamily="2" charset="2"/>
              <a:buChar char="Ø"/>
            </a:pPr>
            <a:r>
              <a:rPr lang="fi-FI" dirty="0"/>
              <a:t>Ehdotuksia pilotti-hankkeista</a:t>
            </a:r>
          </a:p>
        </p:txBody>
      </p:sp>
      <p:sp>
        <p:nvSpPr>
          <p:cNvPr id="3" name="Dian numeron paikkamerkki 2"/>
          <p:cNvSpPr>
            <a:spLocks noGrp="1"/>
          </p:cNvSpPr>
          <p:nvPr>
            <p:ph type="sldNum" sz="quarter" idx="12"/>
          </p:nvPr>
        </p:nvSpPr>
        <p:spPr/>
        <p:txBody>
          <a:bodyPr/>
          <a:lstStyle/>
          <a:p>
            <a:fld id="{1EA1DD0D-7089-48C5-B116-A19F892CF1D9}" type="slidenum">
              <a:rPr lang="fi-FI" smtClean="0"/>
              <a:pPr/>
              <a:t>2</a:t>
            </a:fld>
            <a:endParaRPr lang="fi-FI"/>
          </a:p>
        </p:txBody>
      </p:sp>
      <p:sp>
        <p:nvSpPr>
          <p:cNvPr id="4" name="Otsikko 3"/>
          <p:cNvSpPr>
            <a:spLocks noGrp="1"/>
          </p:cNvSpPr>
          <p:nvPr>
            <p:ph type="title"/>
          </p:nvPr>
        </p:nvSpPr>
        <p:spPr/>
        <p:txBody>
          <a:bodyPr/>
          <a:lstStyle/>
          <a:p>
            <a:r>
              <a:rPr lang="fi-FI" dirty="0"/>
              <a:t>Hankkeen osiot</a:t>
            </a:r>
          </a:p>
        </p:txBody>
      </p:sp>
      <p:sp>
        <p:nvSpPr>
          <p:cNvPr id="8" name="Päivämäärän paikkamerkki 7"/>
          <p:cNvSpPr>
            <a:spLocks noGrp="1"/>
          </p:cNvSpPr>
          <p:nvPr>
            <p:ph type="dt" sz="half" idx="10"/>
          </p:nvPr>
        </p:nvSpPr>
        <p:spPr/>
        <p:txBody>
          <a:bodyPr/>
          <a:lstStyle/>
          <a:p>
            <a:fld id="{9DC44717-187F-4D88-B725-60C41295AF37}" type="datetime1">
              <a:rPr lang="fi-FI" smtClean="0"/>
              <a:t>6.6.2019</a:t>
            </a:fld>
            <a:endParaRPr lang="fi-FI"/>
          </a:p>
        </p:txBody>
      </p:sp>
      <p:sp>
        <p:nvSpPr>
          <p:cNvPr id="9" name="Alatunnisteen paikkamerkki 8"/>
          <p:cNvSpPr>
            <a:spLocks noGrp="1"/>
          </p:cNvSpPr>
          <p:nvPr>
            <p:ph type="ftr" sz="quarter" idx="11"/>
          </p:nvPr>
        </p:nvSpPr>
        <p:spPr/>
        <p:txBody>
          <a:bodyPr/>
          <a:lstStyle/>
          <a:p>
            <a:r>
              <a:rPr lang="fi-FI" dirty="0"/>
              <a:t>Yritystuet ja kilpailukyky</a:t>
            </a:r>
          </a:p>
        </p:txBody>
      </p:sp>
    </p:spTree>
    <p:extLst>
      <p:ext uri="{BB962C8B-B14F-4D97-AF65-F5344CB8AC3E}">
        <p14:creationId xmlns:p14="http://schemas.microsoft.com/office/powerpoint/2010/main" val="190016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EDF83-F95C-414D-96B3-2435CE641195}"/>
              </a:ext>
            </a:extLst>
          </p:cNvPr>
          <p:cNvSpPr>
            <a:spLocks noGrp="1"/>
          </p:cNvSpPr>
          <p:nvPr>
            <p:ph type="dt" sz="half" idx="10"/>
          </p:nvPr>
        </p:nvSpPr>
        <p:spPr/>
        <p:txBody>
          <a:bodyPr/>
          <a:lstStyle/>
          <a:p>
            <a:fld id="{640E19C9-818D-445F-B749-CB2F4828A97D}" type="datetime1">
              <a:rPr lang="fi-FI" smtClean="0"/>
              <a:t>6.6.2019</a:t>
            </a:fld>
            <a:endParaRPr lang="fi-FI"/>
          </a:p>
        </p:txBody>
      </p:sp>
      <p:sp>
        <p:nvSpPr>
          <p:cNvPr id="4" name="Slide Number Placeholder 3">
            <a:extLst>
              <a:ext uri="{FF2B5EF4-FFF2-40B4-BE49-F238E27FC236}">
                <a16:creationId xmlns:a16="http://schemas.microsoft.com/office/drawing/2014/main" id="{CAB179A8-0D95-A44C-9C5B-5BE3E70FB46A}"/>
              </a:ext>
            </a:extLst>
          </p:cNvPr>
          <p:cNvSpPr>
            <a:spLocks noGrp="1"/>
          </p:cNvSpPr>
          <p:nvPr>
            <p:ph type="sldNum" sz="quarter" idx="12"/>
          </p:nvPr>
        </p:nvSpPr>
        <p:spPr/>
        <p:txBody>
          <a:bodyPr/>
          <a:lstStyle/>
          <a:p>
            <a:fld id="{1EA1DD0D-7089-48C5-B116-A19F892CF1D9}" type="slidenum">
              <a:rPr lang="fi-FI" smtClean="0"/>
              <a:t>20</a:t>
            </a:fld>
            <a:endParaRPr lang="fi-FI"/>
          </a:p>
        </p:txBody>
      </p:sp>
      <p:sp>
        <p:nvSpPr>
          <p:cNvPr id="5" name="Title 4">
            <a:extLst>
              <a:ext uri="{FF2B5EF4-FFF2-40B4-BE49-F238E27FC236}">
                <a16:creationId xmlns:a16="http://schemas.microsoft.com/office/drawing/2014/main" id="{5F97D3C6-0AF1-A942-9490-335404EC4D44}"/>
              </a:ext>
            </a:extLst>
          </p:cNvPr>
          <p:cNvSpPr>
            <a:spLocks noGrp="1"/>
          </p:cNvSpPr>
          <p:nvPr>
            <p:ph type="title"/>
          </p:nvPr>
        </p:nvSpPr>
        <p:spPr/>
        <p:txBody>
          <a:bodyPr/>
          <a:lstStyle/>
          <a:p>
            <a:r>
              <a:rPr lang="en-US" dirty="0" err="1">
                <a:cs typeface="Arial"/>
              </a:rPr>
              <a:t>Yritystuen</a:t>
            </a:r>
            <a:r>
              <a:rPr lang="en-US" dirty="0">
                <a:cs typeface="Arial"/>
              </a:rPr>
              <a:t> </a:t>
            </a:r>
            <a:r>
              <a:rPr lang="en-US" dirty="0" err="1">
                <a:cs typeface="Arial"/>
              </a:rPr>
              <a:t>vaikutusta</a:t>
            </a:r>
            <a:r>
              <a:rPr lang="en-US" dirty="0">
                <a:cs typeface="Arial"/>
              </a:rPr>
              <a:t> </a:t>
            </a:r>
            <a:r>
              <a:rPr lang="en-US" dirty="0" err="1">
                <a:cs typeface="Arial"/>
              </a:rPr>
              <a:t>vientimenestykseen</a:t>
            </a:r>
            <a:r>
              <a:rPr lang="en-US" dirty="0">
                <a:cs typeface="Arial"/>
              </a:rPr>
              <a:t> </a:t>
            </a:r>
            <a:r>
              <a:rPr lang="en-US" dirty="0" err="1">
                <a:cs typeface="Arial"/>
              </a:rPr>
              <a:t>voidaan</a:t>
            </a:r>
            <a:r>
              <a:rPr lang="en-US" dirty="0">
                <a:cs typeface="Arial"/>
              </a:rPr>
              <a:t> </a:t>
            </a:r>
            <a:r>
              <a:rPr lang="en-US" dirty="0" err="1">
                <a:cs typeface="Arial"/>
              </a:rPr>
              <a:t>arvioida</a:t>
            </a:r>
            <a:r>
              <a:rPr lang="en-US" dirty="0">
                <a:cs typeface="Arial"/>
              </a:rPr>
              <a:t> </a:t>
            </a:r>
            <a:r>
              <a:rPr lang="en-US" dirty="0" err="1">
                <a:cs typeface="Arial"/>
              </a:rPr>
              <a:t>vertaamalla</a:t>
            </a:r>
            <a:r>
              <a:rPr lang="en-US" dirty="0">
                <a:cs typeface="Arial"/>
              </a:rPr>
              <a:t> </a:t>
            </a:r>
            <a:r>
              <a:rPr lang="en-US" dirty="0" err="1">
                <a:cs typeface="Arial"/>
              </a:rPr>
              <a:t>tukea</a:t>
            </a:r>
            <a:r>
              <a:rPr lang="en-US" dirty="0">
                <a:cs typeface="Arial"/>
              </a:rPr>
              <a:t> </a:t>
            </a:r>
            <a:r>
              <a:rPr lang="en-US" dirty="0" err="1">
                <a:cs typeface="Arial"/>
              </a:rPr>
              <a:t>saavien</a:t>
            </a:r>
            <a:r>
              <a:rPr lang="en-US" dirty="0">
                <a:cs typeface="Arial"/>
              </a:rPr>
              <a:t> </a:t>
            </a:r>
            <a:r>
              <a:rPr lang="en-US" dirty="0" err="1">
                <a:cs typeface="Arial"/>
              </a:rPr>
              <a:t>ja</a:t>
            </a:r>
            <a:r>
              <a:rPr lang="en-US" dirty="0">
                <a:cs typeface="Arial"/>
              </a:rPr>
              <a:t> </a:t>
            </a:r>
            <a:r>
              <a:rPr lang="en-US" dirty="0" err="1">
                <a:cs typeface="Arial"/>
              </a:rPr>
              <a:t>tuen</a:t>
            </a:r>
            <a:r>
              <a:rPr lang="en-US" dirty="0">
                <a:cs typeface="Arial"/>
              </a:rPr>
              <a:t> </a:t>
            </a:r>
            <a:r>
              <a:rPr lang="en-US" dirty="0" err="1">
                <a:cs typeface="Arial"/>
              </a:rPr>
              <a:t>ulkopuolelle</a:t>
            </a:r>
            <a:r>
              <a:rPr lang="en-US" dirty="0">
                <a:cs typeface="Arial"/>
              </a:rPr>
              <a:t> </a:t>
            </a:r>
            <a:r>
              <a:rPr lang="en-US" dirty="0" err="1">
                <a:cs typeface="Arial"/>
              </a:rPr>
              <a:t>jäävien</a:t>
            </a:r>
            <a:r>
              <a:rPr lang="en-US" dirty="0">
                <a:cs typeface="Arial"/>
              </a:rPr>
              <a:t> </a:t>
            </a:r>
            <a:r>
              <a:rPr lang="en-US" dirty="0" err="1">
                <a:cs typeface="Arial"/>
              </a:rPr>
              <a:t>yritysten</a:t>
            </a:r>
            <a:r>
              <a:rPr lang="en-US" dirty="0">
                <a:cs typeface="Arial"/>
              </a:rPr>
              <a:t> </a:t>
            </a:r>
            <a:r>
              <a:rPr lang="en-US" dirty="0" err="1">
                <a:cs typeface="Arial"/>
              </a:rPr>
              <a:t>vientiä</a:t>
            </a:r>
            <a:endParaRPr lang="fi-FI" dirty="0"/>
          </a:p>
        </p:txBody>
      </p:sp>
      <p:pic>
        <p:nvPicPr>
          <p:cNvPr id="11" name="Picture 10">
            <a:extLst>
              <a:ext uri="{FF2B5EF4-FFF2-40B4-BE49-F238E27FC236}">
                <a16:creationId xmlns:a16="http://schemas.microsoft.com/office/drawing/2014/main" id="{59A7B2ED-FDAD-7244-8473-6FA87245EC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556" y="2780928"/>
            <a:ext cx="4292600" cy="3352800"/>
          </a:xfrm>
          <a:prstGeom prst="rect">
            <a:avLst/>
          </a:prstGeom>
        </p:spPr>
      </p:pic>
      <p:pic>
        <p:nvPicPr>
          <p:cNvPr id="13" name="Picture 12">
            <a:extLst>
              <a:ext uri="{FF2B5EF4-FFF2-40B4-BE49-F238E27FC236}">
                <a16:creationId xmlns:a16="http://schemas.microsoft.com/office/drawing/2014/main" id="{AC8430B0-DC04-D749-907D-28EBA2B82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740" y="2780928"/>
            <a:ext cx="3429000" cy="3225800"/>
          </a:xfrm>
          <a:prstGeom prst="rect">
            <a:avLst/>
          </a:prstGeom>
        </p:spPr>
      </p:pic>
    </p:spTree>
    <p:extLst>
      <p:ext uri="{BB962C8B-B14F-4D97-AF65-F5344CB8AC3E}">
        <p14:creationId xmlns:p14="http://schemas.microsoft.com/office/powerpoint/2010/main" val="207220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16DE1-3F3D-4E48-B343-AFB90839C071}"/>
              </a:ext>
            </a:extLst>
          </p:cNvPr>
          <p:cNvSpPr>
            <a:spLocks noGrp="1"/>
          </p:cNvSpPr>
          <p:nvPr>
            <p:ph type="dt" sz="half" idx="10"/>
          </p:nvPr>
        </p:nvSpPr>
        <p:spPr/>
        <p:txBody>
          <a:bodyPr/>
          <a:lstStyle/>
          <a:p>
            <a:fld id="{640E19C9-818D-445F-B749-CB2F4828A97D}" type="datetime1">
              <a:rPr lang="fi-FI" smtClean="0"/>
              <a:t>6.6.2019</a:t>
            </a:fld>
            <a:endParaRPr lang="fi-FI"/>
          </a:p>
        </p:txBody>
      </p:sp>
      <p:sp>
        <p:nvSpPr>
          <p:cNvPr id="4" name="Slide Number Placeholder 3">
            <a:extLst>
              <a:ext uri="{FF2B5EF4-FFF2-40B4-BE49-F238E27FC236}">
                <a16:creationId xmlns:a16="http://schemas.microsoft.com/office/drawing/2014/main" id="{ACDD3F76-B417-334A-AABB-998AC921E89D}"/>
              </a:ext>
            </a:extLst>
          </p:cNvPr>
          <p:cNvSpPr>
            <a:spLocks noGrp="1"/>
          </p:cNvSpPr>
          <p:nvPr>
            <p:ph type="sldNum" sz="quarter" idx="12"/>
          </p:nvPr>
        </p:nvSpPr>
        <p:spPr/>
        <p:txBody>
          <a:bodyPr/>
          <a:lstStyle/>
          <a:p>
            <a:fld id="{1EA1DD0D-7089-48C5-B116-A19F892CF1D9}" type="slidenum">
              <a:rPr lang="fi-FI" smtClean="0"/>
              <a:t>21</a:t>
            </a:fld>
            <a:endParaRPr lang="fi-FI"/>
          </a:p>
        </p:txBody>
      </p:sp>
      <p:sp>
        <p:nvSpPr>
          <p:cNvPr id="5" name="Title 4">
            <a:extLst>
              <a:ext uri="{FF2B5EF4-FFF2-40B4-BE49-F238E27FC236}">
                <a16:creationId xmlns:a16="http://schemas.microsoft.com/office/drawing/2014/main" id="{2EC73A4E-7D8A-9E4D-9230-0FAB918A7759}"/>
              </a:ext>
            </a:extLst>
          </p:cNvPr>
          <p:cNvSpPr>
            <a:spLocks noGrp="1"/>
          </p:cNvSpPr>
          <p:nvPr>
            <p:ph type="title"/>
          </p:nvPr>
        </p:nvSpPr>
        <p:spPr>
          <a:xfrm>
            <a:off x="421125" y="1124744"/>
            <a:ext cx="8233257" cy="936104"/>
          </a:xfrm>
        </p:spPr>
        <p:txBody>
          <a:bodyPr/>
          <a:lstStyle/>
          <a:p>
            <a:r>
              <a:rPr lang="fi-FI" dirty="0"/>
              <a:t>Globaalia vientimenestystä ja yritysten </a:t>
            </a:r>
            <a:br>
              <a:rPr lang="fi-FI" dirty="0"/>
            </a:br>
            <a:r>
              <a:rPr lang="fi-FI" dirty="0"/>
              <a:t>sijoittumista selittäviä tekijöitä</a:t>
            </a:r>
          </a:p>
        </p:txBody>
      </p:sp>
      <p:grpSp>
        <p:nvGrpSpPr>
          <p:cNvPr id="6" name="Group 5">
            <a:extLst>
              <a:ext uri="{FF2B5EF4-FFF2-40B4-BE49-F238E27FC236}">
                <a16:creationId xmlns:a16="http://schemas.microsoft.com/office/drawing/2014/main" id="{44CE01CD-A93E-C441-8D05-C3CF8926E6C4}"/>
              </a:ext>
            </a:extLst>
          </p:cNvPr>
          <p:cNvGrpSpPr/>
          <p:nvPr/>
        </p:nvGrpSpPr>
        <p:grpSpPr>
          <a:xfrm>
            <a:off x="813363" y="2230337"/>
            <a:ext cx="1107497" cy="1107496"/>
            <a:chOff x="695326" y="1857375"/>
            <a:chExt cx="1107497" cy="1107496"/>
          </a:xfrm>
        </p:grpSpPr>
        <p:sp>
          <p:nvSpPr>
            <p:cNvPr id="7" name="Oval 6">
              <a:extLst>
                <a:ext uri="{FF2B5EF4-FFF2-40B4-BE49-F238E27FC236}">
                  <a16:creationId xmlns:a16="http://schemas.microsoft.com/office/drawing/2014/main" id="{89A26E2C-D2EA-5440-B6ED-F93DCF7F91DE}"/>
                </a:ext>
              </a:extLst>
            </p:cNvPr>
            <p:cNvSpPr/>
            <p:nvPr/>
          </p:nvSpPr>
          <p:spPr>
            <a:xfrm>
              <a:off x="695326" y="1857375"/>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Box 7">
              <a:extLst>
                <a:ext uri="{FF2B5EF4-FFF2-40B4-BE49-F238E27FC236}">
                  <a16:creationId xmlns:a16="http://schemas.microsoft.com/office/drawing/2014/main" id="{BF5EBEEE-A858-9342-BDAB-9FB7A8C2A241}"/>
                </a:ext>
              </a:extLst>
            </p:cNvPr>
            <p:cNvSpPr txBox="1"/>
            <p:nvPr/>
          </p:nvSpPr>
          <p:spPr>
            <a:xfrm>
              <a:off x="695327" y="2245245"/>
              <a:ext cx="1107496" cy="276999"/>
            </a:xfrm>
            <a:prstGeom prst="rect">
              <a:avLst/>
            </a:prstGeom>
            <a:noFill/>
          </p:spPr>
          <p:txBody>
            <a:bodyPr wrap="square" rtlCol="0">
              <a:spAutoFit/>
            </a:bodyPr>
            <a:lstStyle/>
            <a:p>
              <a:pPr algn="ctr"/>
              <a:r>
                <a:rPr lang="fi-FI" sz="1200" b="1">
                  <a:solidFill>
                    <a:schemeClr val="bg1"/>
                  </a:solidFill>
                </a:rPr>
                <a:t>Tuottavuus</a:t>
              </a:r>
            </a:p>
          </p:txBody>
        </p:sp>
      </p:grpSp>
      <p:grpSp>
        <p:nvGrpSpPr>
          <p:cNvPr id="9" name="Group 8">
            <a:extLst>
              <a:ext uri="{FF2B5EF4-FFF2-40B4-BE49-F238E27FC236}">
                <a16:creationId xmlns:a16="http://schemas.microsoft.com/office/drawing/2014/main" id="{95A58921-61F0-6744-AE77-D4770CC178F7}"/>
              </a:ext>
            </a:extLst>
          </p:cNvPr>
          <p:cNvGrpSpPr/>
          <p:nvPr/>
        </p:nvGrpSpPr>
        <p:grpSpPr>
          <a:xfrm>
            <a:off x="2251638" y="2703933"/>
            <a:ext cx="1107496" cy="1107496"/>
            <a:chOff x="2133601" y="2330971"/>
            <a:chExt cx="1107496" cy="1107496"/>
          </a:xfrm>
        </p:grpSpPr>
        <p:sp>
          <p:nvSpPr>
            <p:cNvPr id="10" name="Oval 9">
              <a:extLst>
                <a:ext uri="{FF2B5EF4-FFF2-40B4-BE49-F238E27FC236}">
                  <a16:creationId xmlns:a16="http://schemas.microsoft.com/office/drawing/2014/main" id="{5A2DFB2A-0B38-6042-8CD3-4B3604704D87}"/>
                </a:ext>
              </a:extLst>
            </p:cNvPr>
            <p:cNvSpPr/>
            <p:nvPr/>
          </p:nvSpPr>
          <p:spPr>
            <a:xfrm>
              <a:off x="2133601" y="2330971"/>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xtBox 10">
              <a:extLst>
                <a:ext uri="{FF2B5EF4-FFF2-40B4-BE49-F238E27FC236}">
                  <a16:creationId xmlns:a16="http://schemas.microsoft.com/office/drawing/2014/main" id="{BBC3EDCF-8CE8-F84A-883E-F7BF82683B39}"/>
                </a:ext>
              </a:extLst>
            </p:cNvPr>
            <p:cNvSpPr txBox="1"/>
            <p:nvPr/>
          </p:nvSpPr>
          <p:spPr>
            <a:xfrm>
              <a:off x="2133601" y="2682873"/>
              <a:ext cx="1107496" cy="461665"/>
            </a:xfrm>
            <a:prstGeom prst="rect">
              <a:avLst/>
            </a:prstGeom>
            <a:noFill/>
          </p:spPr>
          <p:txBody>
            <a:bodyPr wrap="square" rtlCol="0">
              <a:spAutoFit/>
            </a:bodyPr>
            <a:lstStyle/>
            <a:p>
              <a:pPr algn="ctr"/>
              <a:r>
                <a:rPr lang="fi-FI" sz="1200" b="1">
                  <a:solidFill>
                    <a:schemeClr val="bg1"/>
                  </a:solidFill>
                </a:rPr>
                <a:t>Johtamisen laatu</a:t>
              </a:r>
            </a:p>
          </p:txBody>
        </p:sp>
      </p:grpSp>
      <p:grpSp>
        <p:nvGrpSpPr>
          <p:cNvPr id="12" name="Group 11">
            <a:extLst>
              <a:ext uri="{FF2B5EF4-FFF2-40B4-BE49-F238E27FC236}">
                <a16:creationId xmlns:a16="http://schemas.microsoft.com/office/drawing/2014/main" id="{A0402D2B-8E2E-F04E-B496-2773F960F6DC}"/>
              </a:ext>
            </a:extLst>
          </p:cNvPr>
          <p:cNvGrpSpPr/>
          <p:nvPr/>
        </p:nvGrpSpPr>
        <p:grpSpPr>
          <a:xfrm>
            <a:off x="1205835" y="3519262"/>
            <a:ext cx="1107496" cy="1107496"/>
            <a:chOff x="953798" y="3312198"/>
            <a:chExt cx="1107496" cy="1107496"/>
          </a:xfrm>
        </p:grpSpPr>
        <p:sp>
          <p:nvSpPr>
            <p:cNvPr id="13" name="Oval 12">
              <a:extLst>
                <a:ext uri="{FF2B5EF4-FFF2-40B4-BE49-F238E27FC236}">
                  <a16:creationId xmlns:a16="http://schemas.microsoft.com/office/drawing/2014/main" id="{26ABE66C-C1A2-FF41-9910-A097ACB4EA13}"/>
                </a:ext>
              </a:extLst>
            </p:cNvPr>
            <p:cNvSpPr/>
            <p:nvPr/>
          </p:nvSpPr>
          <p:spPr>
            <a:xfrm>
              <a:off x="953798" y="3312198"/>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Box 13">
              <a:extLst>
                <a:ext uri="{FF2B5EF4-FFF2-40B4-BE49-F238E27FC236}">
                  <a16:creationId xmlns:a16="http://schemas.microsoft.com/office/drawing/2014/main" id="{E305D024-763F-804A-BF00-DD8DFEADC824}"/>
                </a:ext>
              </a:extLst>
            </p:cNvPr>
            <p:cNvSpPr txBox="1"/>
            <p:nvPr/>
          </p:nvSpPr>
          <p:spPr>
            <a:xfrm>
              <a:off x="953798" y="3633140"/>
              <a:ext cx="1107496" cy="461665"/>
            </a:xfrm>
            <a:prstGeom prst="rect">
              <a:avLst/>
            </a:prstGeom>
            <a:noFill/>
          </p:spPr>
          <p:txBody>
            <a:bodyPr wrap="square" rtlCol="0">
              <a:spAutoFit/>
            </a:bodyPr>
            <a:lstStyle/>
            <a:p>
              <a:pPr algn="ctr"/>
              <a:r>
                <a:rPr lang="fi-FI" sz="1200" b="1">
                  <a:solidFill>
                    <a:schemeClr val="bg1"/>
                  </a:solidFill>
                </a:rPr>
                <a:t>Tutkimus ja tuotekehitys</a:t>
              </a:r>
            </a:p>
          </p:txBody>
        </p:sp>
      </p:grpSp>
      <p:grpSp>
        <p:nvGrpSpPr>
          <p:cNvPr id="15" name="Group 14">
            <a:extLst>
              <a:ext uri="{FF2B5EF4-FFF2-40B4-BE49-F238E27FC236}">
                <a16:creationId xmlns:a16="http://schemas.microsoft.com/office/drawing/2014/main" id="{378BC325-E30D-2547-B45D-D6662E12EDD7}"/>
              </a:ext>
            </a:extLst>
          </p:cNvPr>
          <p:cNvGrpSpPr/>
          <p:nvPr/>
        </p:nvGrpSpPr>
        <p:grpSpPr>
          <a:xfrm>
            <a:off x="3403789" y="3506719"/>
            <a:ext cx="1107496" cy="1107496"/>
            <a:chOff x="3442814" y="3182024"/>
            <a:chExt cx="1107496" cy="1107496"/>
          </a:xfrm>
        </p:grpSpPr>
        <p:sp>
          <p:nvSpPr>
            <p:cNvPr id="16" name="Oval 15">
              <a:extLst>
                <a:ext uri="{FF2B5EF4-FFF2-40B4-BE49-F238E27FC236}">
                  <a16:creationId xmlns:a16="http://schemas.microsoft.com/office/drawing/2014/main" id="{3E198AFE-3FCE-9848-99A1-C2380C5699B3}"/>
                </a:ext>
              </a:extLst>
            </p:cNvPr>
            <p:cNvSpPr/>
            <p:nvPr/>
          </p:nvSpPr>
          <p:spPr>
            <a:xfrm>
              <a:off x="3442814" y="3182024"/>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xtBox 16">
              <a:extLst>
                <a:ext uri="{FF2B5EF4-FFF2-40B4-BE49-F238E27FC236}">
                  <a16:creationId xmlns:a16="http://schemas.microsoft.com/office/drawing/2014/main" id="{0AF5EAA2-DC02-E441-8582-F170191AADE7}"/>
                </a:ext>
              </a:extLst>
            </p:cNvPr>
            <p:cNvSpPr txBox="1"/>
            <p:nvPr/>
          </p:nvSpPr>
          <p:spPr>
            <a:xfrm>
              <a:off x="3442814" y="3419417"/>
              <a:ext cx="1107495" cy="646331"/>
            </a:xfrm>
            <a:prstGeom prst="rect">
              <a:avLst/>
            </a:prstGeom>
            <a:noFill/>
          </p:spPr>
          <p:txBody>
            <a:bodyPr wrap="square" rtlCol="0">
              <a:spAutoFit/>
            </a:bodyPr>
            <a:lstStyle/>
            <a:p>
              <a:pPr algn="ctr"/>
              <a:r>
                <a:rPr lang="fi-FI" sz="1200" b="1">
                  <a:solidFill>
                    <a:schemeClr val="bg1"/>
                  </a:solidFill>
                </a:rPr>
                <a:t>Myynti ja markki-nointi</a:t>
              </a:r>
            </a:p>
          </p:txBody>
        </p:sp>
      </p:grpSp>
      <p:grpSp>
        <p:nvGrpSpPr>
          <p:cNvPr id="18" name="Group 17">
            <a:extLst>
              <a:ext uri="{FF2B5EF4-FFF2-40B4-BE49-F238E27FC236}">
                <a16:creationId xmlns:a16="http://schemas.microsoft.com/office/drawing/2014/main" id="{6A056184-D7E1-FA41-B6A3-73540D07B0B5}"/>
              </a:ext>
            </a:extLst>
          </p:cNvPr>
          <p:cNvGrpSpPr/>
          <p:nvPr/>
        </p:nvGrpSpPr>
        <p:grpSpPr>
          <a:xfrm>
            <a:off x="453542" y="4652231"/>
            <a:ext cx="1107497" cy="1107496"/>
            <a:chOff x="579368" y="4811506"/>
            <a:chExt cx="1107497" cy="1107496"/>
          </a:xfrm>
        </p:grpSpPr>
        <p:sp>
          <p:nvSpPr>
            <p:cNvPr id="19" name="Oval 18">
              <a:extLst>
                <a:ext uri="{FF2B5EF4-FFF2-40B4-BE49-F238E27FC236}">
                  <a16:creationId xmlns:a16="http://schemas.microsoft.com/office/drawing/2014/main" id="{2AF0DF2C-5977-AF47-B07E-E7F3DB8F257D}"/>
                </a:ext>
              </a:extLst>
            </p:cNvPr>
            <p:cNvSpPr/>
            <p:nvPr/>
          </p:nvSpPr>
          <p:spPr>
            <a:xfrm>
              <a:off x="579368" y="4811506"/>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xtBox 19">
              <a:extLst>
                <a:ext uri="{FF2B5EF4-FFF2-40B4-BE49-F238E27FC236}">
                  <a16:creationId xmlns:a16="http://schemas.microsoft.com/office/drawing/2014/main" id="{DA12D81C-339D-D442-B5B5-9C7522DB83DC}"/>
                </a:ext>
              </a:extLst>
            </p:cNvPr>
            <p:cNvSpPr txBox="1"/>
            <p:nvPr/>
          </p:nvSpPr>
          <p:spPr>
            <a:xfrm>
              <a:off x="579369" y="5090680"/>
              <a:ext cx="1107496" cy="646331"/>
            </a:xfrm>
            <a:prstGeom prst="rect">
              <a:avLst/>
            </a:prstGeom>
            <a:noFill/>
          </p:spPr>
          <p:txBody>
            <a:bodyPr wrap="square" rtlCol="0">
              <a:spAutoFit/>
            </a:bodyPr>
            <a:lstStyle/>
            <a:p>
              <a:pPr algn="ctr"/>
              <a:r>
                <a:rPr lang="fi-FI" sz="1200" b="1">
                  <a:solidFill>
                    <a:schemeClr val="bg1"/>
                  </a:solidFill>
                </a:rPr>
                <a:t>Brändäys ja tuotteiden laatu</a:t>
              </a:r>
            </a:p>
          </p:txBody>
        </p:sp>
      </p:grpSp>
      <p:grpSp>
        <p:nvGrpSpPr>
          <p:cNvPr id="21" name="Group 20">
            <a:extLst>
              <a:ext uri="{FF2B5EF4-FFF2-40B4-BE49-F238E27FC236}">
                <a16:creationId xmlns:a16="http://schemas.microsoft.com/office/drawing/2014/main" id="{8C0D7E15-CCE7-A049-AE4F-3EB5343A4FC4}"/>
              </a:ext>
            </a:extLst>
          </p:cNvPr>
          <p:cNvGrpSpPr/>
          <p:nvPr/>
        </p:nvGrpSpPr>
        <p:grpSpPr>
          <a:xfrm>
            <a:off x="2313331" y="4269614"/>
            <a:ext cx="1107497" cy="1107496"/>
            <a:chOff x="2178919" y="4096899"/>
            <a:chExt cx="1107497" cy="1107496"/>
          </a:xfrm>
        </p:grpSpPr>
        <p:sp>
          <p:nvSpPr>
            <p:cNvPr id="22" name="Oval 21">
              <a:extLst>
                <a:ext uri="{FF2B5EF4-FFF2-40B4-BE49-F238E27FC236}">
                  <a16:creationId xmlns:a16="http://schemas.microsoft.com/office/drawing/2014/main" id="{284CE354-72FE-6F4C-824F-75EE47C18EA7}"/>
                </a:ext>
              </a:extLst>
            </p:cNvPr>
            <p:cNvSpPr/>
            <p:nvPr/>
          </p:nvSpPr>
          <p:spPr>
            <a:xfrm>
              <a:off x="2178919" y="4096899"/>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xtBox 22">
              <a:extLst>
                <a:ext uri="{FF2B5EF4-FFF2-40B4-BE49-F238E27FC236}">
                  <a16:creationId xmlns:a16="http://schemas.microsoft.com/office/drawing/2014/main" id="{97C9F819-5D2F-734B-8D8F-7E9593E33A50}"/>
                </a:ext>
              </a:extLst>
            </p:cNvPr>
            <p:cNvSpPr txBox="1"/>
            <p:nvPr/>
          </p:nvSpPr>
          <p:spPr>
            <a:xfrm>
              <a:off x="2178920" y="4450713"/>
              <a:ext cx="1107496" cy="461665"/>
            </a:xfrm>
            <a:prstGeom prst="rect">
              <a:avLst/>
            </a:prstGeom>
            <a:noFill/>
          </p:spPr>
          <p:txBody>
            <a:bodyPr wrap="square" rtlCol="0">
              <a:spAutoFit/>
            </a:bodyPr>
            <a:lstStyle/>
            <a:p>
              <a:pPr algn="ctr"/>
              <a:r>
                <a:rPr lang="fi-FI" sz="1200" b="1">
                  <a:solidFill>
                    <a:schemeClr val="bg1"/>
                  </a:solidFill>
                </a:rPr>
                <a:t>Tuotteiden hinnat</a:t>
              </a:r>
            </a:p>
          </p:txBody>
        </p:sp>
      </p:grpSp>
      <p:grpSp>
        <p:nvGrpSpPr>
          <p:cNvPr id="24" name="Group 23">
            <a:extLst>
              <a:ext uri="{FF2B5EF4-FFF2-40B4-BE49-F238E27FC236}">
                <a16:creationId xmlns:a16="http://schemas.microsoft.com/office/drawing/2014/main" id="{3663A379-BEBB-C946-A533-C7B6B21D9BEC}"/>
              </a:ext>
            </a:extLst>
          </p:cNvPr>
          <p:cNvGrpSpPr/>
          <p:nvPr/>
        </p:nvGrpSpPr>
        <p:grpSpPr>
          <a:xfrm>
            <a:off x="3657799" y="4853814"/>
            <a:ext cx="1107496" cy="1107496"/>
            <a:chOff x="3167406" y="5214021"/>
            <a:chExt cx="1107496" cy="1107496"/>
          </a:xfrm>
        </p:grpSpPr>
        <p:sp>
          <p:nvSpPr>
            <p:cNvPr id="25" name="Oval 24">
              <a:extLst>
                <a:ext uri="{FF2B5EF4-FFF2-40B4-BE49-F238E27FC236}">
                  <a16:creationId xmlns:a16="http://schemas.microsoft.com/office/drawing/2014/main" id="{E7FEBB1D-C3D3-A04E-8305-D45DD79F7104}"/>
                </a:ext>
              </a:extLst>
            </p:cNvPr>
            <p:cNvSpPr/>
            <p:nvPr/>
          </p:nvSpPr>
          <p:spPr>
            <a:xfrm>
              <a:off x="3167406" y="5214021"/>
              <a:ext cx="1107496" cy="1107496"/>
            </a:xfrm>
            <a:prstGeom prst="ellipse">
              <a:avLst/>
            </a:prstGeom>
            <a:gradFill>
              <a:gsLst>
                <a:gs pos="5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TextBox 25">
              <a:extLst>
                <a:ext uri="{FF2B5EF4-FFF2-40B4-BE49-F238E27FC236}">
                  <a16:creationId xmlns:a16="http://schemas.microsoft.com/office/drawing/2014/main" id="{8D52A3C2-EA3D-C041-A6D6-A08E486A6D45}"/>
                </a:ext>
              </a:extLst>
            </p:cNvPr>
            <p:cNvSpPr txBox="1"/>
            <p:nvPr/>
          </p:nvSpPr>
          <p:spPr>
            <a:xfrm>
              <a:off x="3167406" y="5444603"/>
              <a:ext cx="1107496" cy="646331"/>
            </a:xfrm>
            <a:prstGeom prst="rect">
              <a:avLst/>
            </a:prstGeom>
            <a:noFill/>
          </p:spPr>
          <p:txBody>
            <a:bodyPr wrap="square" rtlCol="0">
              <a:spAutoFit/>
            </a:bodyPr>
            <a:lstStyle/>
            <a:p>
              <a:pPr algn="ctr"/>
              <a:r>
                <a:rPr lang="fi-FI" sz="1200" b="1">
                  <a:solidFill>
                    <a:schemeClr val="bg1"/>
                  </a:solidFill>
                </a:rPr>
                <a:t>Vienti-markkina-valinnat</a:t>
              </a:r>
            </a:p>
          </p:txBody>
        </p:sp>
      </p:grpSp>
      <p:grpSp>
        <p:nvGrpSpPr>
          <p:cNvPr id="27" name="Group 26">
            <a:extLst>
              <a:ext uri="{FF2B5EF4-FFF2-40B4-BE49-F238E27FC236}">
                <a16:creationId xmlns:a16="http://schemas.microsoft.com/office/drawing/2014/main" id="{A476FB3E-958B-404A-844C-875C55D41491}"/>
              </a:ext>
            </a:extLst>
          </p:cNvPr>
          <p:cNvGrpSpPr/>
          <p:nvPr/>
        </p:nvGrpSpPr>
        <p:grpSpPr>
          <a:xfrm>
            <a:off x="5214097" y="1940304"/>
            <a:ext cx="1499632" cy="1499631"/>
            <a:chOff x="5042364" y="1558841"/>
            <a:chExt cx="1499632" cy="1499631"/>
          </a:xfrm>
        </p:grpSpPr>
        <p:sp>
          <p:nvSpPr>
            <p:cNvPr id="28" name="Oval 27">
              <a:extLst>
                <a:ext uri="{FF2B5EF4-FFF2-40B4-BE49-F238E27FC236}">
                  <a16:creationId xmlns:a16="http://schemas.microsoft.com/office/drawing/2014/main" id="{637C1CCC-B4E9-614A-9A67-8F96751E4B52}"/>
                </a:ext>
              </a:extLst>
            </p:cNvPr>
            <p:cNvSpPr/>
            <p:nvPr/>
          </p:nvSpPr>
          <p:spPr>
            <a:xfrm>
              <a:off x="5042365" y="1558841"/>
              <a:ext cx="1499631" cy="1499631"/>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013ABCFF-9592-A046-B12C-BC66B0E1DEFC}"/>
                </a:ext>
              </a:extLst>
            </p:cNvPr>
            <p:cNvSpPr txBox="1"/>
            <p:nvPr/>
          </p:nvSpPr>
          <p:spPr>
            <a:xfrm>
              <a:off x="5042364" y="1816025"/>
              <a:ext cx="1499631" cy="1015663"/>
            </a:xfrm>
            <a:prstGeom prst="rect">
              <a:avLst/>
            </a:prstGeom>
            <a:noFill/>
          </p:spPr>
          <p:txBody>
            <a:bodyPr wrap="square" rtlCol="0">
              <a:spAutoFit/>
            </a:bodyPr>
            <a:lstStyle/>
            <a:p>
              <a:pPr algn="ctr"/>
              <a:r>
                <a:rPr lang="fi-FI" sz="1200" b="1">
                  <a:solidFill>
                    <a:schemeClr val="bg1"/>
                  </a:solidFill>
                </a:rPr>
                <a:t>Tuotannon-</a:t>
              </a:r>
              <a:br>
                <a:rPr lang="fi-FI" sz="1200" b="1">
                  <a:solidFill>
                    <a:schemeClr val="bg1"/>
                  </a:solidFill>
                </a:rPr>
              </a:br>
              <a:r>
                <a:rPr lang="fi-FI" sz="1200" b="1">
                  <a:solidFill>
                    <a:schemeClr val="bg1"/>
                  </a:solidFill>
                </a:rPr>
                <a:t>tekijöiden saatavuus </a:t>
              </a:r>
              <a:br>
                <a:rPr lang="fi-FI" sz="1200" b="1">
                  <a:solidFill>
                    <a:schemeClr val="bg1"/>
                  </a:solidFill>
                </a:rPr>
              </a:br>
              <a:r>
                <a:rPr lang="fi-FI" sz="800" b="1">
                  <a:solidFill>
                    <a:schemeClr val="bg1"/>
                  </a:solidFill>
                </a:rPr>
                <a:t>(raaka-aineet, erilaiset työntekijät, energia, kuljetus, pääoma…)</a:t>
              </a:r>
            </a:p>
          </p:txBody>
        </p:sp>
      </p:grpSp>
      <p:grpSp>
        <p:nvGrpSpPr>
          <p:cNvPr id="30" name="Group 29">
            <a:extLst>
              <a:ext uri="{FF2B5EF4-FFF2-40B4-BE49-F238E27FC236}">
                <a16:creationId xmlns:a16="http://schemas.microsoft.com/office/drawing/2014/main" id="{463E64CB-0043-0848-9686-823189EDFE8C}"/>
              </a:ext>
            </a:extLst>
          </p:cNvPr>
          <p:cNvGrpSpPr/>
          <p:nvPr/>
        </p:nvGrpSpPr>
        <p:grpSpPr>
          <a:xfrm>
            <a:off x="7074632" y="1765739"/>
            <a:ext cx="1385627" cy="1385626"/>
            <a:chOff x="6149861" y="4547964"/>
            <a:chExt cx="1385627" cy="1385626"/>
          </a:xfrm>
        </p:grpSpPr>
        <p:sp>
          <p:nvSpPr>
            <p:cNvPr id="31" name="Oval 30">
              <a:extLst>
                <a:ext uri="{FF2B5EF4-FFF2-40B4-BE49-F238E27FC236}">
                  <a16:creationId xmlns:a16="http://schemas.microsoft.com/office/drawing/2014/main" id="{FA8A2315-1C26-C848-9211-BDB685D50761}"/>
                </a:ext>
              </a:extLst>
            </p:cNvPr>
            <p:cNvSpPr/>
            <p:nvPr/>
          </p:nvSpPr>
          <p:spPr>
            <a:xfrm>
              <a:off x="6149861" y="4547964"/>
              <a:ext cx="1385626" cy="138562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Box 31">
              <a:extLst>
                <a:ext uri="{FF2B5EF4-FFF2-40B4-BE49-F238E27FC236}">
                  <a16:creationId xmlns:a16="http://schemas.microsoft.com/office/drawing/2014/main" id="{E3B310F8-A773-7C45-9042-D1882E437195}"/>
                </a:ext>
              </a:extLst>
            </p:cNvPr>
            <p:cNvSpPr txBox="1"/>
            <p:nvPr/>
          </p:nvSpPr>
          <p:spPr>
            <a:xfrm>
              <a:off x="6149862" y="4834006"/>
              <a:ext cx="1385626" cy="830997"/>
            </a:xfrm>
            <a:prstGeom prst="rect">
              <a:avLst/>
            </a:prstGeom>
            <a:noFill/>
          </p:spPr>
          <p:txBody>
            <a:bodyPr wrap="square" rtlCol="0">
              <a:spAutoFit/>
            </a:bodyPr>
            <a:lstStyle/>
            <a:p>
              <a:pPr algn="ctr"/>
              <a:r>
                <a:rPr lang="fi-FI" sz="1200" b="1" dirty="0">
                  <a:solidFill>
                    <a:schemeClr val="bg1"/>
                  </a:solidFill>
                </a:rPr>
                <a:t>Tuotannon-tekijöiden kustannukset veroineen</a:t>
              </a:r>
            </a:p>
          </p:txBody>
        </p:sp>
      </p:grpSp>
      <p:grpSp>
        <p:nvGrpSpPr>
          <p:cNvPr id="33" name="Group 32">
            <a:extLst>
              <a:ext uri="{FF2B5EF4-FFF2-40B4-BE49-F238E27FC236}">
                <a16:creationId xmlns:a16="http://schemas.microsoft.com/office/drawing/2014/main" id="{C964090D-E59F-784D-84C5-1F55DC2F12D8}"/>
              </a:ext>
            </a:extLst>
          </p:cNvPr>
          <p:cNvGrpSpPr/>
          <p:nvPr/>
        </p:nvGrpSpPr>
        <p:grpSpPr>
          <a:xfrm>
            <a:off x="3692056" y="2245881"/>
            <a:ext cx="1109444" cy="1107496"/>
            <a:chOff x="3604090" y="1672447"/>
            <a:chExt cx="1109444" cy="1107496"/>
          </a:xfrm>
        </p:grpSpPr>
        <p:sp>
          <p:nvSpPr>
            <p:cNvPr id="34" name="Oval 33">
              <a:extLst>
                <a:ext uri="{FF2B5EF4-FFF2-40B4-BE49-F238E27FC236}">
                  <a16:creationId xmlns:a16="http://schemas.microsoft.com/office/drawing/2014/main" id="{C56E9218-D926-E740-955D-5566F63F68E6}"/>
                </a:ext>
              </a:extLst>
            </p:cNvPr>
            <p:cNvSpPr/>
            <p:nvPr/>
          </p:nvSpPr>
          <p:spPr>
            <a:xfrm>
              <a:off x="3606038" y="1672447"/>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TextBox 34">
              <a:extLst>
                <a:ext uri="{FF2B5EF4-FFF2-40B4-BE49-F238E27FC236}">
                  <a16:creationId xmlns:a16="http://schemas.microsoft.com/office/drawing/2014/main" id="{4101E252-36DA-024E-B556-79C7EC907938}"/>
                </a:ext>
              </a:extLst>
            </p:cNvPr>
            <p:cNvSpPr txBox="1"/>
            <p:nvPr/>
          </p:nvSpPr>
          <p:spPr>
            <a:xfrm>
              <a:off x="3604090" y="1973833"/>
              <a:ext cx="1109444" cy="461665"/>
            </a:xfrm>
            <a:prstGeom prst="rect">
              <a:avLst/>
            </a:prstGeom>
            <a:noFill/>
          </p:spPr>
          <p:txBody>
            <a:bodyPr wrap="square" rtlCol="0">
              <a:spAutoFit/>
            </a:bodyPr>
            <a:lstStyle/>
            <a:p>
              <a:pPr algn="ctr"/>
              <a:r>
                <a:rPr lang="fi-FI" sz="1200" b="1">
                  <a:solidFill>
                    <a:schemeClr val="bg1"/>
                  </a:solidFill>
                </a:rPr>
                <a:t>Infra-struktuuri</a:t>
              </a:r>
            </a:p>
          </p:txBody>
        </p:sp>
      </p:grpSp>
      <p:grpSp>
        <p:nvGrpSpPr>
          <p:cNvPr id="36" name="Group 35">
            <a:extLst>
              <a:ext uri="{FF2B5EF4-FFF2-40B4-BE49-F238E27FC236}">
                <a16:creationId xmlns:a16="http://schemas.microsoft.com/office/drawing/2014/main" id="{36FE96CA-44B8-824B-A176-36BA9A30961A}"/>
              </a:ext>
            </a:extLst>
          </p:cNvPr>
          <p:cNvGrpSpPr/>
          <p:nvPr/>
        </p:nvGrpSpPr>
        <p:grpSpPr>
          <a:xfrm>
            <a:off x="6482113" y="4918535"/>
            <a:ext cx="1185038" cy="1185037"/>
            <a:chOff x="7158225" y="1325425"/>
            <a:chExt cx="1185038" cy="1185037"/>
          </a:xfrm>
        </p:grpSpPr>
        <p:sp>
          <p:nvSpPr>
            <p:cNvPr id="37" name="Oval 36">
              <a:extLst>
                <a:ext uri="{FF2B5EF4-FFF2-40B4-BE49-F238E27FC236}">
                  <a16:creationId xmlns:a16="http://schemas.microsoft.com/office/drawing/2014/main" id="{9749642E-7BB7-1F45-B8B9-1610331D5F49}"/>
                </a:ext>
              </a:extLst>
            </p:cNvPr>
            <p:cNvSpPr/>
            <p:nvPr/>
          </p:nvSpPr>
          <p:spPr>
            <a:xfrm>
              <a:off x="7158226" y="1325425"/>
              <a:ext cx="1185037" cy="1185037"/>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TextBox 37">
              <a:extLst>
                <a:ext uri="{FF2B5EF4-FFF2-40B4-BE49-F238E27FC236}">
                  <a16:creationId xmlns:a16="http://schemas.microsoft.com/office/drawing/2014/main" id="{0CEA7AE8-D453-E248-834B-92BB4C327018}"/>
                </a:ext>
              </a:extLst>
            </p:cNvPr>
            <p:cNvSpPr txBox="1"/>
            <p:nvPr/>
          </p:nvSpPr>
          <p:spPr>
            <a:xfrm>
              <a:off x="7158225" y="1577494"/>
              <a:ext cx="1185038" cy="646331"/>
            </a:xfrm>
            <a:prstGeom prst="rect">
              <a:avLst/>
            </a:prstGeom>
            <a:noFill/>
          </p:spPr>
          <p:txBody>
            <a:bodyPr wrap="square" rtlCol="0">
              <a:spAutoFit/>
            </a:bodyPr>
            <a:lstStyle/>
            <a:p>
              <a:pPr algn="ctr"/>
              <a:r>
                <a:rPr lang="fi-FI" sz="1200" b="1">
                  <a:solidFill>
                    <a:schemeClr val="bg1"/>
                  </a:solidFill>
                </a:rPr>
                <a:t>Osaamis- ja yritys-keskittymät</a:t>
              </a:r>
            </a:p>
          </p:txBody>
        </p:sp>
      </p:grpSp>
      <p:grpSp>
        <p:nvGrpSpPr>
          <p:cNvPr id="39" name="Group 38">
            <a:extLst>
              <a:ext uri="{FF2B5EF4-FFF2-40B4-BE49-F238E27FC236}">
                <a16:creationId xmlns:a16="http://schemas.microsoft.com/office/drawing/2014/main" id="{1B83F0C3-1DD4-6244-B04B-471B08748A9D}"/>
              </a:ext>
            </a:extLst>
          </p:cNvPr>
          <p:cNvGrpSpPr/>
          <p:nvPr/>
        </p:nvGrpSpPr>
        <p:grpSpPr>
          <a:xfrm>
            <a:off x="4802719" y="3495286"/>
            <a:ext cx="1107497" cy="1107496"/>
            <a:chOff x="5042364" y="3480993"/>
            <a:chExt cx="1107497" cy="1107496"/>
          </a:xfrm>
        </p:grpSpPr>
        <p:sp>
          <p:nvSpPr>
            <p:cNvPr id="40" name="Oval 39">
              <a:extLst>
                <a:ext uri="{FF2B5EF4-FFF2-40B4-BE49-F238E27FC236}">
                  <a16:creationId xmlns:a16="http://schemas.microsoft.com/office/drawing/2014/main" id="{4A2A6A04-8B7F-4A46-98D5-B5440ADCBACC}"/>
                </a:ext>
              </a:extLst>
            </p:cNvPr>
            <p:cNvSpPr/>
            <p:nvPr/>
          </p:nvSpPr>
          <p:spPr>
            <a:xfrm>
              <a:off x="5042365" y="3480993"/>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TextBox 40">
              <a:extLst>
                <a:ext uri="{FF2B5EF4-FFF2-40B4-BE49-F238E27FC236}">
                  <a16:creationId xmlns:a16="http://schemas.microsoft.com/office/drawing/2014/main" id="{5D52D1B4-8028-2E4C-8667-3DC0F6DA1BFE}"/>
                </a:ext>
              </a:extLst>
            </p:cNvPr>
            <p:cNvSpPr txBox="1"/>
            <p:nvPr/>
          </p:nvSpPr>
          <p:spPr>
            <a:xfrm>
              <a:off x="5042364" y="3890170"/>
              <a:ext cx="1107497" cy="276999"/>
            </a:xfrm>
            <a:prstGeom prst="rect">
              <a:avLst/>
            </a:prstGeom>
            <a:noFill/>
          </p:spPr>
          <p:txBody>
            <a:bodyPr wrap="square" rtlCol="0">
              <a:spAutoFit/>
            </a:bodyPr>
            <a:lstStyle/>
            <a:p>
              <a:pPr algn="ctr"/>
              <a:r>
                <a:rPr lang="fi-FI" sz="1200" b="1" dirty="0">
                  <a:solidFill>
                    <a:schemeClr val="bg1"/>
                  </a:solidFill>
                </a:rPr>
                <a:t>Yritystuet</a:t>
              </a:r>
            </a:p>
          </p:txBody>
        </p:sp>
      </p:grpSp>
      <p:grpSp>
        <p:nvGrpSpPr>
          <p:cNvPr id="42" name="Group 41">
            <a:extLst>
              <a:ext uri="{FF2B5EF4-FFF2-40B4-BE49-F238E27FC236}">
                <a16:creationId xmlns:a16="http://schemas.microsoft.com/office/drawing/2014/main" id="{08D3D14B-72E4-E840-B74F-8A0FCE052FC3}"/>
              </a:ext>
            </a:extLst>
          </p:cNvPr>
          <p:cNvGrpSpPr/>
          <p:nvPr/>
        </p:nvGrpSpPr>
        <p:grpSpPr>
          <a:xfrm>
            <a:off x="5027806" y="4849607"/>
            <a:ext cx="1107497" cy="1107496"/>
            <a:chOff x="4713534" y="5026309"/>
            <a:chExt cx="1107497" cy="1107496"/>
          </a:xfrm>
        </p:grpSpPr>
        <p:sp>
          <p:nvSpPr>
            <p:cNvPr id="43" name="Oval 42">
              <a:extLst>
                <a:ext uri="{FF2B5EF4-FFF2-40B4-BE49-F238E27FC236}">
                  <a16:creationId xmlns:a16="http://schemas.microsoft.com/office/drawing/2014/main" id="{4A90EED4-94E7-BE4B-B763-4F1A0BC8DB8A}"/>
                </a:ext>
              </a:extLst>
            </p:cNvPr>
            <p:cNvSpPr/>
            <p:nvPr/>
          </p:nvSpPr>
          <p:spPr>
            <a:xfrm>
              <a:off x="4713534" y="5026309"/>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TextBox 43">
              <a:extLst>
                <a:ext uri="{FF2B5EF4-FFF2-40B4-BE49-F238E27FC236}">
                  <a16:creationId xmlns:a16="http://schemas.microsoft.com/office/drawing/2014/main" id="{270B8D46-AF5C-8943-B650-1A456FB2B1FE}"/>
                </a:ext>
              </a:extLst>
            </p:cNvPr>
            <p:cNvSpPr txBox="1"/>
            <p:nvPr/>
          </p:nvSpPr>
          <p:spPr>
            <a:xfrm>
              <a:off x="4713535" y="5444603"/>
              <a:ext cx="1107496" cy="276999"/>
            </a:xfrm>
            <a:prstGeom prst="rect">
              <a:avLst/>
            </a:prstGeom>
            <a:noFill/>
          </p:spPr>
          <p:txBody>
            <a:bodyPr wrap="square" rtlCol="0">
              <a:spAutoFit/>
            </a:bodyPr>
            <a:lstStyle/>
            <a:p>
              <a:pPr algn="ctr"/>
              <a:r>
                <a:rPr lang="fi-FI" sz="1200" b="1">
                  <a:solidFill>
                    <a:schemeClr val="bg1"/>
                  </a:solidFill>
                </a:rPr>
                <a:t>Verot</a:t>
              </a:r>
            </a:p>
          </p:txBody>
        </p:sp>
      </p:grpSp>
      <p:grpSp>
        <p:nvGrpSpPr>
          <p:cNvPr id="45" name="Group 44">
            <a:extLst>
              <a:ext uri="{FF2B5EF4-FFF2-40B4-BE49-F238E27FC236}">
                <a16:creationId xmlns:a16="http://schemas.microsoft.com/office/drawing/2014/main" id="{5AAAFB32-C669-9F43-AF02-D7BA4C0E40C1}"/>
              </a:ext>
            </a:extLst>
          </p:cNvPr>
          <p:cNvGrpSpPr/>
          <p:nvPr/>
        </p:nvGrpSpPr>
        <p:grpSpPr>
          <a:xfrm>
            <a:off x="6201651" y="3426051"/>
            <a:ext cx="1107496" cy="1107496"/>
            <a:chOff x="6484731" y="2850425"/>
            <a:chExt cx="1107496" cy="1107496"/>
          </a:xfrm>
        </p:grpSpPr>
        <p:sp>
          <p:nvSpPr>
            <p:cNvPr id="46" name="Oval 45">
              <a:extLst>
                <a:ext uri="{FF2B5EF4-FFF2-40B4-BE49-F238E27FC236}">
                  <a16:creationId xmlns:a16="http://schemas.microsoft.com/office/drawing/2014/main" id="{6061254E-217A-B54A-8456-9CE19E97432F}"/>
                </a:ext>
              </a:extLst>
            </p:cNvPr>
            <p:cNvSpPr/>
            <p:nvPr/>
          </p:nvSpPr>
          <p:spPr>
            <a:xfrm>
              <a:off x="6484731" y="2850425"/>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xtBox 46">
              <a:extLst>
                <a:ext uri="{FF2B5EF4-FFF2-40B4-BE49-F238E27FC236}">
                  <a16:creationId xmlns:a16="http://schemas.microsoft.com/office/drawing/2014/main" id="{4DB9C145-0404-CB45-998B-CFE66F647137}"/>
                </a:ext>
              </a:extLst>
            </p:cNvPr>
            <p:cNvSpPr txBox="1"/>
            <p:nvPr/>
          </p:nvSpPr>
          <p:spPr>
            <a:xfrm>
              <a:off x="6484731" y="3276076"/>
              <a:ext cx="1107496" cy="276999"/>
            </a:xfrm>
            <a:prstGeom prst="rect">
              <a:avLst/>
            </a:prstGeom>
            <a:noFill/>
          </p:spPr>
          <p:txBody>
            <a:bodyPr wrap="square" rtlCol="0">
              <a:spAutoFit/>
            </a:bodyPr>
            <a:lstStyle/>
            <a:p>
              <a:pPr algn="ctr"/>
              <a:r>
                <a:rPr lang="fi-FI" sz="1200" b="1">
                  <a:solidFill>
                    <a:schemeClr val="bg1"/>
                  </a:solidFill>
                </a:rPr>
                <a:t>Regulaatio</a:t>
              </a:r>
            </a:p>
          </p:txBody>
        </p:sp>
      </p:grpSp>
      <p:grpSp>
        <p:nvGrpSpPr>
          <p:cNvPr id="48" name="Group 47">
            <a:extLst>
              <a:ext uri="{FF2B5EF4-FFF2-40B4-BE49-F238E27FC236}">
                <a16:creationId xmlns:a16="http://schemas.microsoft.com/office/drawing/2014/main" id="{E09AE839-5A9E-DE4B-8790-D42475FC3B63}"/>
              </a:ext>
            </a:extLst>
          </p:cNvPr>
          <p:cNvGrpSpPr/>
          <p:nvPr/>
        </p:nvGrpSpPr>
        <p:grpSpPr>
          <a:xfrm>
            <a:off x="7546885" y="3764276"/>
            <a:ext cx="1107497" cy="1107496"/>
            <a:chOff x="7624246" y="3693287"/>
            <a:chExt cx="1107497" cy="1107496"/>
          </a:xfrm>
        </p:grpSpPr>
        <p:sp>
          <p:nvSpPr>
            <p:cNvPr id="49" name="Oval 48">
              <a:extLst>
                <a:ext uri="{FF2B5EF4-FFF2-40B4-BE49-F238E27FC236}">
                  <a16:creationId xmlns:a16="http://schemas.microsoft.com/office/drawing/2014/main" id="{DB9F0FE3-7A69-CF46-8ABE-5C1C2CC42CD3}"/>
                </a:ext>
              </a:extLst>
            </p:cNvPr>
            <p:cNvSpPr/>
            <p:nvPr/>
          </p:nvSpPr>
          <p:spPr>
            <a:xfrm>
              <a:off x="7624246" y="3693287"/>
              <a:ext cx="1107496" cy="1107496"/>
            </a:xfrm>
            <a:prstGeom prst="ellipse">
              <a:avLst/>
            </a:prstGeom>
            <a:gradFill>
              <a:gsLst>
                <a:gs pos="5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TextBox 49">
              <a:extLst>
                <a:ext uri="{FF2B5EF4-FFF2-40B4-BE49-F238E27FC236}">
                  <a16:creationId xmlns:a16="http://schemas.microsoft.com/office/drawing/2014/main" id="{2433A1C4-7564-E649-AE0A-697E4DC00E2B}"/>
                </a:ext>
              </a:extLst>
            </p:cNvPr>
            <p:cNvSpPr txBox="1"/>
            <p:nvPr/>
          </p:nvSpPr>
          <p:spPr>
            <a:xfrm>
              <a:off x="7624247" y="3928781"/>
              <a:ext cx="1107496" cy="461665"/>
            </a:xfrm>
            <a:prstGeom prst="rect">
              <a:avLst/>
            </a:prstGeom>
            <a:noFill/>
          </p:spPr>
          <p:txBody>
            <a:bodyPr wrap="square" rtlCol="0">
              <a:spAutoFit/>
            </a:bodyPr>
            <a:lstStyle/>
            <a:p>
              <a:pPr algn="ctr"/>
              <a:r>
                <a:rPr lang="fi-FI" sz="1200" b="1" dirty="0">
                  <a:solidFill>
                    <a:schemeClr val="bg1"/>
                  </a:solidFill>
                </a:rPr>
                <a:t>Rahoitus-markkinat</a:t>
              </a:r>
            </a:p>
          </p:txBody>
        </p:sp>
      </p:grpSp>
    </p:spTree>
    <p:extLst>
      <p:ext uri="{BB962C8B-B14F-4D97-AF65-F5344CB8AC3E}">
        <p14:creationId xmlns:p14="http://schemas.microsoft.com/office/powerpoint/2010/main" val="342853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Effect transition="in" filter="fade">
                                      <p:cBhvr>
                                        <p:cTn id="15" dur="300"/>
                                        <p:tgtEl>
                                          <p:spTgt spid="9"/>
                                        </p:tgtEl>
                                      </p:cBhvr>
                                    </p:animEffect>
                                  </p:childTnLst>
                                </p:cTn>
                              </p:par>
                            </p:childTnLst>
                          </p:cTn>
                        </p:par>
                        <p:par>
                          <p:cTn id="16" fill="hold">
                            <p:stCondLst>
                              <p:cond delay="6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Effect transition="in" filter="fade">
                                      <p:cBhvr>
                                        <p:cTn id="21" dur="300"/>
                                        <p:tgtEl>
                                          <p:spTgt spid="12"/>
                                        </p:tgtEl>
                                      </p:cBhvr>
                                    </p:animEffect>
                                  </p:childTnLst>
                                </p:cTn>
                              </p:par>
                            </p:childTnLst>
                          </p:cTn>
                        </p:par>
                        <p:par>
                          <p:cTn id="22" fill="hold">
                            <p:stCondLst>
                              <p:cond delay="9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00" fill="hold"/>
                                        <p:tgtEl>
                                          <p:spTgt spid="15"/>
                                        </p:tgtEl>
                                        <p:attrNameLst>
                                          <p:attrName>ppt_w</p:attrName>
                                        </p:attrNameLst>
                                      </p:cBhvr>
                                      <p:tavLst>
                                        <p:tav tm="0">
                                          <p:val>
                                            <p:fltVal val="0"/>
                                          </p:val>
                                        </p:tav>
                                        <p:tav tm="100000">
                                          <p:val>
                                            <p:strVal val="#ppt_w"/>
                                          </p:val>
                                        </p:tav>
                                      </p:tavLst>
                                    </p:anim>
                                    <p:anim calcmode="lin" valueType="num">
                                      <p:cBhvr>
                                        <p:cTn id="26" dur="300" fill="hold"/>
                                        <p:tgtEl>
                                          <p:spTgt spid="15"/>
                                        </p:tgtEl>
                                        <p:attrNameLst>
                                          <p:attrName>ppt_h</p:attrName>
                                        </p:attrNameLst>
                                      </p:cBhvr>
                                      <p:tavLst>
                                        <p:tav tm="0">
                                          <p:val>
                                            <p:fltVal val="0"/>
                                          </p:val>
                                        </p:tav>
                                        <p:tav tm="100000">
                                          <p:val>
                                            <p:strVal val="#ppt_h"/>
                                          </p:val>
                                        </p:tav>
                                      </p:tavLst>
                                    </p:anim>
                                    <p:animEffect transition="in" filter="fade">
                                      <p:cBhvr>
                                        <p:cTn id="27" dur="300"/>
                                        <p:tgtEl>
                                          <p:spTgt spid="15"/>
                                        </p:tgtEl>
                                      </p:cBhvr>
                                    </p:animEffect>
                                  </p:childTnLst>
                                </p:cTn>
                              </p:par>
                            </p:childTnLst>
                          </p:cTn>
                        </p:par>
                        <p:par>
                          <p:cTn id="28" fill="hold">
                            <p:stCondLst>
                              <p:cond delay="12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Effect transition="in" filter="fade">
                                      <p:cBhvr>
                                        <p:cTn id="33" dur="300"/>
                                        <p:tgtEl>
                                          <p:spTgt spid="18"/>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300" fill="hold"/>
                                        <p:tgtEl>
                                          <p:spTgt spid="21"/>
                                        </p:tgtEl>
                                        <p:attrNameLst>
                                          <p:attrName>ppt_w</p:attrName>
                                        </p:attrNameLst>
                                      </p:cBhvr>
                                      <p:tavLst>
                                        <p:tav tm="0">
                                          <p:val>
                                            <p:fltVal val="0"/>
                                          </p:val>
                                        </p:tav>
                                        <p:tav tm="100000">
                                          <p:val>
                                            <p:strVal val="#ppt_w"/>
                                          </p:val>
                                        </p:tav>
                                      </p:tavLst>
                                    </p:anim>
                                    <p:anim calcmode="lin" valueType="num">
                                      <p:cBhvr>
                                        <p:cTn id="38" dur="300" fill="hold"/>
                                        <p:tgtEl>
                                          <p:spTgt spid="21"/>
                                        </p:tgtEl>
                                        <p:attrNameLst>
                                          <p:attrName>ppt_h</p:attrName>
                                        </p:attrNameLst>
                                      </p:cBhvr>
                                      <p:tavLst>
                                        <p:tav tm="0">
                                          <p:val>
                                            <p:fltVal val="0"/>
                                          </p:val>
                                        </p:tav>
                                        <p:tav tm="100000">
                                          <p:val>
                                            <p:strVal val="#ppt_h"/>
                                          </p:val>
                                        </p:tav>
                                      </p:tavLst>
                                    </p:anim>
                                    <p:animEffect transition="in" filter="fade">
                                      <p:cBhvr>
                                        <p:cTn id="39" dur="300"/>
                                        <p:tgtEl>
                                          <p:spTgt spid="21"/>
                                        </p:tgtEl>
                                      </p:cBhvr>
                                    </p:animEffect>
                                  </p:childTnLst>
                                </p:cTn>
                              </p:par>
                            </p:childTnLst>
                          </p:cTn>
                        </p:par>
                        <p:par>
                          <p:cTn id="40" fill="hold">
                            <p:stCondLst>
                              <p:cond delay="180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300" fill="hold"/>
                                        <p:tgtEl>
                                          <p:spTgt spid="24"/>
                                        </p:tgtEl>
                                        <p:attrNameLst>
                                          <p:attrName>ppt_w</p:attrName>
                                        </p:attrNameLst>
                                      </p:cBhvr>
                                      <p:tavLst>
                                        <p:tav tm="0">
                                          <p:val>
                                            <p:fltVal val="0"/>
                                          </p:val>
                                        </p:tav>
                                        <p:tav tm="100000">
                                          <p:val>
                                            <p:strVal val="#ppt_w"/>
                                          </p:val>
                                        </p:tav>
                                      </p:tavLst>
                                    </p:anim>
                                    <p:anim calcmode="lin" valueType="num">
                                      <p:cBhvr>
                                        <p:cTn id="44" dur="300" fill="hold"/>
                                        <p:tgtEl>
                                          <p:spTgt spid="24"/>
                                        </p:tgtEl>
                                        <p:attrNameLst>
                                          <p:attrName>ppt_h</p:attrName>
                                        </p:attrNameLst>
                                      </p:cBhvr>
                                      <p:tavLst>
                                        <p:tav tm="0">
                                          <p:val>
                                            <p:fltVal val="0"/>
                                          </p:val>
                                        </p:tav>
                                        <p:tav tm="100000">
                                          <p:val>
                                            <p:strVal val="#ppt_h"/>
                                          </p:val>
                                        </p:tav>
                                      </p:tavLst>
                                    </p:anim>
                                    <p:animEffect transition="in" filter="fade">
                                      <p:cBhvr>
                                        <p:cTn id="45" dur="300"/>
                                        <p:tgtEl>
                                          <p:spTgt spid="24"/>
                                        </p:tgtEl>
                                      </p:cBhvr>
                                    </p:animEffect>
                                  </p:childTnLst>
                                </p:cTn>
                              </p:par>
                            </p:childTnLst>
                          </p:cTn>
                        </p:par>
                        <p:par>
                          <p:cTn id="46" fill="hold">
                            <p:stCondLst>
                              <p:cond delay="2100"/>
                            </p:stCondLst>
                            <p:childTnLst>
                              <p:par>
                                <p:cTn id="47" presetID="53" presetClass="entr" presetSubtype="16"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300" fill="hold"/>
                                        <p:tgtEl>
                                          <p:spTgt spid="27"/>
                                        </p:tgtEl>
                                        <p:attrNameLst>
                                          <p:attrName>ppt_w</p:attrName>
                                        </p:attrNameLst>
                                      </p:cBhvr>
                                      <p:tavLst>
                                        <p:tav tm="0">
                                          <p:val>
                                            <p:fltVal val="0"/>
                                          </p:val>
                                        </p:tav>
                                        <p:tav tm="100000">
                                          <p:val>
                                            <p:strVal val="#ppt_w"/>
                                          </p:val>
                                        </p:tav>
                                      </p:tavLst>
                                    </p:anim>
                                    <p:anim calcmode="lin" valueType="num">
                                      <p:cBhvr>
                                        <p:cTn id="50" dur="300" fill="hold"/>
                                        <p:tgtEl>
                                          <p:spTgt spid="27"/>
                                        </p:tgtEl>
                                        <p:attrNameLst>
                                          <p:attrName>ppt_h</p:attrName>
                                        </p:attrNameLst>
                                      </p:cBhvr>
                                      <p:tavLst>
                                        <p:tav tm="0">
                                          <p:val>
                                            <p:fltVal val="0"/>
                                          </p:val>
                                        </p:tav>
                                        <p:tav tm="100000">
                                          <p:val>
                                            <p:strVal val="#ppt_h"/>
                                          </p:val>
                                        </p:tav>
                                      </p:tavLst>
                                    </p:anim>
                                    <p:animEffect transition="in" filter="fade">
                                      <p:cBhvr>
                                        <p:cTn id="51" dur="300"/>
                                        <p:tgtEl>
                                          <p:spTgt spid="27"/>
                                        </p:tgtEl>
                                      </p:cBhvr>
                                    </p:animEffect>
                                  </p:childTnLst>
                                </p:cTn>
                              </p:par>
                            </p:childTnLst>
                          </p:cTn>
                        </p:par>
                        <p:par>
                          <p:cTn id="52" fill="hold">
                            <p:stCondLst>
                              <p:cond delay="2400"/>
                            </p:stCondLst>
                            <p:childTnLst>
                              <p:par>
                                <p:cTn id="53" presetID="53"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300" fill="hold"/>
                                        <p:tgtEl>
                                          <p:spTgt spid="30"/>
                                        </p:tgtEl>
                                        <p:attrNameLst>
                                          <p:attrName>ppt_w</p:attrName>
                                        </p:attrNameLst>
                                      </p:cBhvr>
                                      <p:tavLst>
                                        <p:tav tm="0">
                                          <p:val>
                                            <p:fltVal val="0"/>
                                          </p:val>
                                        </p:tav>
                                        <p:tav tm="100000">
                                          <p:val>
                                            <p:strVal val="#ppt_w"/>
                                          </p:val>
                                        </p:tav>
                                      </p:tavLst>
                                    </p:anim>
                                    <p:anim calcmode="lin" valueType="num">
                                      <p:cBhvr>
                                        <p:cTn id="56" dur="300" fill="hold"/>
                                        <p:tgtEl>
                                          <p:spTgt spid="30"/>
                                        </p:tgtEl>
                                        <p:attrNameLst>
                                          <p:attrName>ppt_h</p:attrName>
                                        </p:attrNameLst>
                                      </p:cBhvr>
                                      <p:tavLst>
                                        <p:tav tm="0">
                                          <p:val>
                                            <p:fltVal val="0"/>
                                          </p:val>
                                        </p:tav>
                                        <p:tav tm="100000">
                                          <p:val>
                                            <p:strVal val="#ppt_h"/>
                                          </p:val>
                                        </p:tav>
                                      </p:tavLst>
                                    </p:anim>
                                    <p:animEffect transition="in" filter="fade">
                                      <p:cBhvr>
                                        <p:cTn id="57" dur="300"/>
                                        <p:tgtEl>
                                          <p:spTgt spid="30"/>
                                        </p:tgtEl>
                                      </p:cBhvr>
                                    </p:animEffect>
                                  </p:childTnLst>
                                </p:cTn>
                              </p:par>
                            </p:childTnLst>
                          </p:cTn>
                        </p:par>
                        <p:par>
                          <p:cTn id="58" fill="hold">
                            <p:stCondLst>
                              <p:cond delay="2700"/>
                            </p:stCondLst>
                            <p:childTnLst>
                              <p:par>
                                <p:cTn id="59" presetID="53" presetClass="entr" presetSubtype="16"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300" fill="hold"/>
                                        <p:tgtEl>
                                          <p:spTgt spid="33"/>
                                        </p:tgtEl>
                                        <p:attrNameLst>
                                          <p:attrName>ppt_w</p:attrName>
                                        </p:attrNameLst>
                                      </p:cBhvr>
                                      <p:tavLst>
                                        <p:tav tm="0">
                                          <p:val>
                                            <p:fltVal val="0"/>
                                          </p:val>
                                        </p:tav>
                                        <p:tav tm="100000">
                                          <p:val>
                                            <p:strVal val="#ppt_w"/>
                                          </p:val>
                                        </p:tav>
                                      </p:tavLst>
                                    </p:anim>
                                    <p:anim calcmode="lin" valueType="num">
                                      <p:cBhvr>
                                        <p:cTn id="62" dur="300" fill="hold"/>
                                        <p:tgtEl>
                                          <p:spTgt spid="33"/>
                                        </p:tgtEl>
                                        <p:attrNameLst>
                                          <p:attrName>ppt_h</p:attrName>
                                        </p:attrNameLst>
                                      </p:cBhvr>
                                      <p:tavLst>
                                        <p:tav tm="0">
                                          <p:val>
                                            <p:fltVal val="0"/>
                                          </p:val>
                                        </p:tav>
                                        <p:tav tm="100000">
                                          <p:val>
                                            <p:strVal val="#ppt_h"/>
                                          </p:val>
                                        </p:tav>
                                      </p:tavLst>
                                    </p:anim>
                                    <p:animEffect transition="in" filter="fade">
                                      <p:cBhvr>
                                        <p:cTn id="63" dur="300"/>
                                        <p:tgtEl>
                                          <p:spTgt spid="33"/>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300" fill="hold"/>
                                        <p:tgtEl>
                                          <p:spTgt spid="36"/>
                                        </p:tgtEl>
                                        <p:attrNameLst>
                                          <p:attrName>ppt_w</p:attrName>
                                        </p:attrNameLst>
                                      </p:cBhvr>
                                      <p:tavLst>
                                        <p:tav tm="0">
                                          <p:val>
                                            <p:fltVal val="0"/>
                                          </p:val>
                                        </p:tav>
                                        <p:tav tm="100000">
                                          <p:val>
                                            <p:strVal val="#ppt_w"/>
                                          </p:val>
                                        </p:tav>
                                      </p:tavLst>
                                    </p:anim>
                                    <p:anim calcmode="lin" valueType="num">
                                      <p:cBhvr>
                                        <p:cTn id="68" dur="300" fill="hold"/>
                                        <p:tgtEl>
                                          <p:spTgt spid="36"/>
                                        </p:tgtEl>
                                        <p:attrNameLst>
                                          <p:attrName>ppt_h</p:attrName>
                                        </p:attrNameLst>
                                      </p:cBhvr>
                                      <p:tavLst>
                                        <p:tav tm="0">
                                          <p:val>
                                            <p:fltVal val="0"/>
                                          </p:val>
                                        </p:tav>
                                        <p:tav tm="100000">
                                          <p:val>
                                            <p:strVal val="#ppt_h"/>
                                          </p:val>
                                        </p:tav>
                                      </p:tavLst>
                                    </p:anim>
                                    <p:animEffect transition="in" filter="fade">
                                      <p:cBhvr>
                                        <p:cTn id="69" dur="300"/>
                                        <p:tgtEl>
                                          <p:spTgt spid="36"/>
                                        </p:tgtEl>
                                      </p:cBhvr>
                                    </p:animEffect>
                                  </p:childTnLst>
                                </p:cTn>
                              </p:par>
                            </p:childTnLst>
                          </p:cTn>
                        </p:par>
                        <p:par>
                          <p:cTn id="70" fill="hold">
                            <p:stCondLst>
                              <p:cond delay="3300"/>
                            </p:stCondLst>
                            <p:childTnLst>
                              <p:par>
                                <p:cTn id="71" presetID="53" presetClass="entr" presetSubtype="16"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300" fill="hold"/>
                                        <p:tgtEl>
                                          <p:spTgt spid="39"/>
                                        </p:tgtEl>
                                        <p:attrNameLst>
                                          <p:attrName>ppt_w</p:attrName>
                                        </p:attrNameLst>
                                      </p:cBhvr>
                                      <p:tavLst>
                                        <p:tav tm="0">
                                          <p:val>
                                            <p:fltVal val="0"/>
                                          </p:val>
                                        </p:tav>
                                        <p:tav tm="100000">
                                          <p:val>
                                            <p:strVal val="#ppt_w"/>
                                          </p:val>
                                        </p:tav>
                                      </p:tavLst>
                                    </p:anim>
                                    <p:anim calcmode="lin" valueType="num">
                                      <p:cBhvr>
                                        <p:cTn id="74" dur="300" fill="hold"/>
                                        <p:tgtEl>
                                          <p:spTgt spid="39"/>
                                        </p:tgtEl>
                                        <p:attrNameLst>
                                          <p:attrName>ppt_h</p:attrName>
                                        </p:attrNameLst>
                                      </p:cBhvr>
                                      <p:tavLst>
                                        <p:tav tm="0">
                                          <p:val>
                                            <p:fltVal val="0"/>
                                          </p:val>
                                        </p:tav>
                                        <p:tav tm="100000">
                                          <p:val>
                                            <p:strVal val="#ppt_h"/>
                                          </p:val>
                                        </p:tav>
                                      </p:tavLst>
                                    </p:anim>
                                    <p:animEffect transition="in" filter="fade">
                                      <p:cBhvr>
                                        <p:cTn id="75" dur="300"/>
                                        <p:tgtEl>
                                          <p:spTgt spid="39"/>
                                        </p:tgtEl>
                                      </p:cBhvr>
                                    </p:animEffect>
                                  </p:childTnLst>
                                </p:cTn>
                              </p:par>
                            </p:childTnLst>
                          </p:cTn>
                        </p:par>
                        <p:par>
                          <p:cTn id="76" fill="hold">
                            <p:stCondLst>
                              <p:cond delay="3600"/>
                            </p:stCondLst>
                            <p:childTnLst>
                              <p:par>
                                <p:cTn id="77" presetID="53" presetClass="entr" presetSubtype="16"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300" fill="hold"/>
                                        <p:tgtEl>
                                          <p:spTgt spid="42"/>
                                        </p:tgtEl>
                                        <p:attrNameLst>
                                          <p:attrName>ppt_w</p:attrName>
                                        </p:attrNameLst>
                                      </p:cBhvr>
                                      <p:tavLst>
                                        <p:tav tm="0">
                                          <p:val>
                                            <p:fltVal val="0"/>
                                          </p:val>
                                        </p:tav>
                                        <p:tav tm="100000">
                                          <p:val>
                                            <p:strVal val="#ppt_w"/>
                                          </p:val>
                                        </p:tav>
                                      </p:tavLst>
                                    </p:anim>
                                    <p:anim calcmode="lin" valueType="num">
                                      <p:cBhvr>
                                        <p:cTn id="80" dur="300" fill="hold"/>
                                        <p:tgtEl>
                                          <p:spTgt spid="42"/>
                                        </p:tgtEl>
                                        <p:attrNameLst>
                                          <p:attrName>ppt_h</p:attrName>
                                        </p:attrNameLst>
                                      </p:cBhvr>
                                      <p:tavLst>
                                        <p:tav tm="0">
                                          <p:val>
                                            <p:fltVal val="0"/>
                                          </p:val>
                                        </p:tav>
                                        <p:tav tm="100000">
                                          <p:val>
                                            <p:strVal val="#ppt_h"/>
                                          </p:val>
                                        </p:tav>
                                      </p:tavLst>
                                    </p:anim>
                                    <p:animEffect transition="in" filter="fade">
                                      <p:cBhvr>
                                        <p:cTn id="81" dur="300"/>
                                        <p:tgtEl>
                                          <p:spTgt spid="42"/>
                                        </p:tgtEl>
                                      </p:cBhvr>
                                    </p:animEffect>
                                  </p:childTnLst>
                                </p:cTn>
                              </p:par>
                            </p:childTnLst>
                          </p:cTn>
                        </p:par>
                        <p:par>
                          <p:cTn id="82" fill="hold">
                            <p:stCondLst>
                              <p:cond delay="3900"/>
                            </p:stCondLst>
                            <p:childTnLst>
                              <p:par>
                                <p:cTn id="83" presetID="53" presetClass="entr" presetSubtype="16" fill="hold" nodeType="after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p:cTn id="85" dur="300" fill="hold"/>
                                        <p:tgtEl>
                                          <p:spTgt spid="45"/>
                                        </p:tgtEl>
                                        <p:attrNameLst>
                                          <p:attrName>ppt_w</p:attrName>
                                        </p:attrNameLst>
                                      </p:cBhvr>
                                      <p:tavLst>
                                        <p:tav tm="0">
                                          <p:val>
                                            <p:fltVal val="0"/>
                                          </p:val>
                                        </p:tav>
                                        <p:tav tm="100000">
                                          <p:val>
                                            <p:strVal val="#ppt_w"/>
                                          </p:val>
                                        </p:tav>
                                      </p:tavLst>
                                    </p:anim>
                                    <p:anim calcmode="lin" valueType="num">
                                      <p:cBhvr>
                                        <p:cTn id="86" dur="300" fill="hold"/>
                                        <p:tgtEl>
                                          <p:spTgt spid="45"/>
                                        </p:tgtEl>
                                        <p:attrNameLst>
                                          <p:attrName>ppt_h</p:attrName>
                                        </p:attrNameLst>
                                      </p:cBhvr>
                                      <p:tavLst>
                                        <p:tav tm="0">
                                          <p:val>
                                            <p:fltVal val="0"/>
                                          </p:val>
                                        </p:tav>
                                        <p:tav tm="100000">
                                          <p:val>
                                            <p:strVal val="#ppt_h"/>
                                          </p:val>
                                        </p:tav>
                                      </p:tavLst>
                                    </p:anim>
                                    <p:animEffect transition="in" filter="fade">
                                      <p:cBhvr>
                                        <p:cTn id="87" dur="300"/>
                                        <p:tgtEl>
                                          <p:spTgt spid="45"/>
                                        </p:tgtEl>
                                      </p:cBhvr>
                                    </p:animEffect>
                                  </p:childTnLst>
                                </p:cTn>
                              </p:par>
                            </p:childTnLst>
                          </p:cTn>
                        </p:par>
                        <p:par>
                          <p:cTn id="88" fill="hold">
                            <p:stCondLst>
                              <p:cond delay="4200"/>
                            </p:stCondLst>
                            <p:childTnLst>
                              <p:par>
                                <p:cTn id="89" presetID="53" presetClass="entr" presetSubtype="16"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300" fill="hold"/>
                                        <p:tgtEl>
                                          <p:spTgt spid="48"/>
                                        </p:tgtEl>
                                        <p:attrNameLst>
                                          <p:attrName>ppt_w</p:attrName>
                                        </p:attrNameLst>
                                      </p:cBhvr>
                                      <p:tavLst>
                                        <p:tav tm="0">
                                          <p:val>
                                            <p:fltVal val="0"/>
                                          </p:val>
                                        </p:tav>
                                        <p:tav tm="100000">
                                          <p:val>
                                            <p:strVal val="#ppt_w"/>
                                          </p:val>
                                        </p:tav>
                                      </p:tavLst>
                                    </p:anim>
                                    <p:anim calcmode="lin" valueType="num">
                                      <p:cBhvr>
                                        <p:cTn id="92" dur="300" fill="hold"/>
                                        <p:tgtEl>
                                          <p:spTgt spid="48"/>
                                        </p:tgtEl>
                                        <p:attrNameLst>
                                          <p:attrName>ppt_h</p:attrName>
                                        </p:attrNameLst>
                                      </p:cBhvr>
                                      <p:tavLst>
                                        <p:tav tm="0">
                                          <p:val>
                                            <p:fltVal val="0"/>
                                          </p:val>
                                        </p:tav>
                                        <p:tav tm="100000">
                                          <p:val>
                                            <p:strVal val="#ppt_h"/>
                                          </p:val>
                                        </p:tav>
                                      </p:tavLst>
                                    </p:anim>
                                    <p:animEffect transition="in" filter="fade">
                                      <p:cBhvr>
                                        <p:cTn id="93"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a:latin typeface="Arial Narrow" panose="020B0606020202030204" pitchFamily="34" charset="0"/>
              </a:rPr>
              <a:t>Energiaverojen palautukset ja kilpailukyky</a:t>
            </a:r>
            <a:endParaRPr lang="en-US" sz="2400" dirty="0"/>
          </a:p>
        </p:txBody>
      </p:sp>
      <p:sp>
        <p:nvSpPr>
          <p:cNvPr id="3" name="Content Placeholder 2"/>
          <p:cNvSpPr>
            <a:spLocks noGrp="1"/>
          </p:cNvSpPr>
          <p:nvPr>
            <p:ph idx="1"/>
          </p:nvPr>
        </p:nvSpPr>
        <p:spPr/>
        <p:txBody>
          <a:bodyPr>
            <a:normAutofit/>
          </a:bodyPr>
          <a:lstStyle/>
          <a:p>
            <a:r>
              <a:rPr lang="fi-FI" sz="2000" dirty="0">
                <a:latin typeface="Arial Narrow" panose="020B0606020202030204" pitchFamily="34" charset="0"/>
              </a:rPr>
              <a:t>Koska palautusten piiriin vuosina 2011–2012 tulleet toimipaikat ovat yleisesti ottaen suurempia kuin ilman palautuksia jääneet, ryhmien välille jää eroja mittakaavaan sidoksissa olevissa taustaominaisuuksissa. </a:t>
            </a:r>
          </a:p>
          <a:p>
            <a:r>
              <a:rPr lang="fi-FI" sz="2000" dirty="0">
                <a:latin typeface="Arial Narrow" panose="020B0606020202030204" pitchFamily="34" charset="0"/>
              </a:rPr>
              <a:t>Mittakaavaeroista mahdollisesti syntyvän harhan välttämiseksi vertailussa arvioitiin eroja tuotantolaitosten tulosten, työllisten määrän ja energiatehokkuuden kehityksessä yli ajan, ei tasoeroja näiden muuttujien välillä yksittäisenä tarkasteluvuonna.</a:t>
            </a:r>
          </a:p>
          <a:p>
            <a:r>
              <a:rPr lang="fi-FI" sz="2000" dirty="0">
                <a:latin typeface="Arial Narrow" panose="020B0606020202030204" pitchFamily="34" charset="0"/>
              </a:rPr>
              <a:t>Energiaintensiivisyydeltään palautusten piiriin vuosina 2011–2012 tulleet </a:t>
            </a:r>
            <a:r>
              <a:rPr lang="fi-FI" sz="2000" dirty="0">
                <a:solidFill>
                  <a:schemeClr val="tx1">
                    <a:lumMod val="50000"/>
                    <a:lumOff val="50000"/>
                  </a:schemeClr>
                </a:solidFill>
                <a:latin typeface="Arial Narrow" panose="020B0606020202030204" pitchFamily="34" charset="0"/>
              </a:rPr>
              <a:t>tuotantolaitokset </a:t>
            </a:r>
            <a:r>
              <a:rPr lang="fi" sz="2000" dirty="0">
                <a:solidFill>
                  <a:schemeClr val="tx1">
                    <a:lumMod val="50000"/>
                    <a:lumOff val="50000"/>
                  </a:schemeClr>
                </a:solidFill>
                <a:latin typeface="Arial Narrow" charset="0"/>
                <a:ea typeface="Arial Narrow" charset="0"/>
                <a:cs typeface="Arial Narrow" charset="0"/>
              </a:rPr>
              <a:t>ja palautuksia paitsi jäävät verrokit ovat samankaltaisia</a:t>
            </a:r>
            <a:r>
              <a:rPr lang="fi-FI" sz="2000" dirty="0">
                <a:latin typeface="Arial Narrow" panose="020B0606020202030204" pitchFamily="34" charset="0"/>
              </a:rPr>
              <a:t>, kun energiaintensiivisyyttä mitataan sähkön kulutuksella suhteessa kokonaiskustannuksiin. </a:t>
            </a:r>
            <a:endParaRPr lang="en-US" sz="2000" dirty="0">
              <a:latin typeface="Arial Narrow" panose="020B0606020202030204" pitchFamily="34" charset="0"/>
            </a:endParaRPr>
          </a:p>
          <a:p>
            <a:endParaRPr lang="fi-FI" sz="2000" dirty="0">
              <a:latin typeface="Arial Narrow" panose="020B0606020202030204" pitchFamily="34" charset="0"/>
            </a:endParaRPr>
          </a:p>
          <a:p>
            <a:pPr marL="0" indent="0">
              <a:buNone/>
            </a:pPr>
            <a:endParaRPr lang="en-US" sz="2000" dirty="0">
              <a:latin typeface="Arial Narrow" panose="020B0606020202030204" pitchFamily="34" charset="0"/>
            </a:endParaRPr>
          </a:p>
          <a:p>
            <a:endParaRPr lang="en-US" dirty="0"/>
          </a:p>
        </p:txBody>
      </p:sp>
    </p:spTree>
    <p:extLst>
      <p:ext uri="{BB962C8B-B14F-4D97-AF65-F5344CB8AC3E}">
        <p14:creationId xmlns:p14="http://schemas.microsoft.com/office/powerpoint/2010/main" val="334110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058F123-AE1D-2E4F-8113-AB1D398ACC06}"/>
              </a:ext>
            </a:extLst>
          </p:cNvPr>
          <p:cNvSpPr txBox="1"/>
          <p:nvPr/>
        </p:nvSpPr>
        <p:spPr>
          <a:xfrm>
            <a:off x="683568" y="1052736"/>
            <a:ext cx="6872591" cy="769441"/>
          </a:xfrm>
          <a:prstGeom prst="rect">
            <a:avLst/>
          </a:prstGeom>
          <a:noFill/>
        </p:spPr>
        <p:txBody>
          <a:bodyPr wrap="square" rtlCol="0">
            <a:spAutoFit/>
          </a:bodyPr>
          <a:lstStyle/>
          <a:p>
            <a:pPr algn="ctr"/>
            <a:r>
              <a:rPr lang="fi" sz="2200" b="1" dirty="0">
                <a:solidFill>
                  <a:schemeClr val="accent2">
                    <a:lumMod val="75000"/>
                  </a:schemeClr>
                </a:solidFill>
                <a:latin typeface="Arial Narrow" charset="0"/>
                <a:ea typeface="Arial Narrow" charset="0"/>
                <a:cs typeface="Arial Narrow" charset="0"/>
              </a:rPr>
              <a:t>Veronpalautuksia saavat ja palautuksia paitsi jäävät verrokki yritykset ovat energiaintensiivisyydeltään samankaltaisia </a:t>
            </a:r>
          </a:p>
        </p:txBody>
      </p:sp>
      <p:pic>
        <p:nvPicPr>
          <p:cNvPr id="3" name="Picture 2">
            <a:extLst>
              <a:ext uri="{FF2B5EF4-FFF2-40B4-BE49-F238E27FC236}">
                <a16:creationId xmlns:a16="http://schemas.microsoft.com/office/drawing/2014/main" id="{BE2897FF-A4B3-B244-9562-3E899470E467}"/>
              </a:ext>
            </a:extLst>
          </p:cNvPr>
          <p:cNvPicPr>
            <a:picLocks noChangeAspect="1"/>
          </p:cNvPicPr>
          <p:nvPr/>
        </p:nvPicPr>
        <p:blipFill>
          <a:blip r:embed="rId3"/>
          <a:stretch>
            <a:fillRect/>
          </a:stretch>
        </p:blipFill>
        <p:spPr>
          <a:xfrm>
            <a:off x="1211094" y="2092339"/>
            <a:ext cx="7271169" cy="4067494"/>
          </a:xfrm>
          <a:prstGeom prst="rect">
            <a:avLst/>
          </a:prstGeom>
        </p:spPr>
      </p:pic>
    </p:spTree>
    <p:extLst>
      <p:ext uri="{BB962C8B-B14F-4D97-AF65-F5344CB8AC3E}">
        <p14:creationId xmlns:p14="http://schemas.microsoft.com/office/powerpoint/2010/main" val="297035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a:latin typeface="Arial Narrow" panose="020B0606020202030204" pitchFamily="34" charset="0"/>
              </a:rPr>
              <a:t>Energiaverojen palautusten merkitys on rajallinen</a:t>
            </a:r>
            <a:endParaRPr lang="en-US" sz="2400" b="1" dirty="0">
              <a:latin typeface="Arial Narrow" panose="020B0606020202030204" pitchFamily="34" charset="0"/>
            </a:endParaRPr>
          </a:p>
        </p:txBody>
      </p:sp>
      <p:sp>
        <p:nvSpPr>
          <p:cNvPr id="3" name="Content Placeholder 2"/>
          <p:cNvSpPr>
            <a:spLocks noGrp="1"/>
          </p:cNvSpPr>
          <p:nvPr>
            <p:ph idx="1"/>
          </p:nvPr>
        </p:nvSpPr>
        <p:spPr/>
        <p:txBody>
          <a:bodyPr>
            <a:normAutofit fontScale="85000" lnSpcReduction="20000"/>
          </a:bodyPr>
          <a:lstStyle/>
          <a:p>
            <a:r>
              <a:rPr lang="fi-FI" dirty="0">
                <a:latin typeface="Arial Narrow" panose="020B0606020202030204" pitchFamily="34" charset="0"/>
              </a:rPr>
              <a:t>Vuosina 2011–2012 energiaverojen palautusten piiriin tulleiden laitosten tuotannon arvon kehittyi vuosien 2010 ja 2016 välillä heikommin kuin ilman palautuksia jääneiden verrokkilaitosten. </a:t>
            </a:r>
          </a:p>
          <a:p>
            <a:r>
              <a:rPr lang="fi-FI" dirty="0">
                <a:latin typeface="Arial Narrow" panose="020B0606020202030204" pitchFamily="34" charset="0"/>
              </a:rPr>
              <a:t>Samoin tuotannon energiatehokkuuden kehitys jäi vuosina 2011–2012 energiaverojen palautusten piiriin tulleissa laitoksissa heikommaksi kuin ilman palautuksia jääneissä verrokkilaitoksissa. </a:t>
            </a:r>
            <a:endParaRPr lang="en-US" dirty="0">
              <a:latin typeface="Arial Narrow" panose="020B0606020202030204" pitchFamily="34" charset="0"/>
            </a:endParaRPr>
          </a:p>
          <a:p>
            <a:r>
              <a:rPr lang="fi-FI" dirty="0">
                <a:latin typeface="Arial Narrow" panose="020B0606020202030204" pitchFamily="34" charset="0"/>
              </a:rPr>
              <a:t>Tutkimuksen tulokset tukevat eniten johtopäätöstä, että veronpalautuksilla ei ole ollut vaikutusta vuosista 2011–2012 alkaen palautusten piiriin kuuluneiden tuotantolaitosten liikevaihdon, arvonlisäyksen, palkkojen, työllisten määrän tai energian käytön kehitykseen, ja että niillä oli negatiivinen vaikutus tuotannon arvon ja energiatehokkuuden kehitykseen.</a:t>
            </a:r>
          </a:p>
          <a:p>
            <a:r>
              <a:rPr lang="fi-FI" dirty="0">
                <a:latin typeface="Arial Narrow" panose="020B0606020202030204" pitchFamily="34" charset="0"/>
              </a:rPr>
              <a:t>Energiaverojen palautusten osuus vuosina 2011-2012 palautusten piiriin tulleiden yritysten kustannuksista oli keskimäärin yksi prosentti (2012-2016).</a:t>
            </a:r>
            <a:endParaRPr lang="fi-FI" dirty="0"/>
          </a:p>
          <a:p>
            <a:pPr marL="0" indent="0">
              <a:buNone/>
            </a:pP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415870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592" y="1340768"/>
            <a:ext cx="6762938" cy="769441"/>
          </a:xfrm>
          <a:prstGeom prst="rect">
            <a:avLst/>
          </a:prstGeom>
          <a:noFill/>
        </p:spPr>
        <p:txBody>
          <a:bodyPr wrap="square" rtlCol="0">
            <a:spAutoFit/>
          </a:bodyPr>
          <a:lstStyle/>
          <a:p>
            <a:pPr algn="ctr"/>
            <a:r>
              <a:rPr lang="fi" sz="2200" b="1" dirty="0">
                <a:solidFill>
                  <a:schemeClr val="tx2">
                    <a:lumMod val="75000"/>
                  </a:schemeClr>
                </a:solidFill>
                <a:latin typeface="Arial Narrow" charset="0"/>
                <a:ea typeface="Arial Narrow" charset="0"/>
                <a:cs typeface="Arial Narrow" charset="0"/>
              </a:rPr>
              <a:t>Energiaveronpalautukset kokonaiskustannuksiin suhteutettuna keskimäärin (2016) </a:t>
            </a:r>
            <a:endParaRPr lang="en-US" sz="2200" b="1" dirty="0">
              <a:solidFill>
                <a:schemeClr val="tx2">
                  <a:lumMod val="75000"/>
                </a:schemeClr>
              </a:solidFill>
              <a:latin typeface="Arial Narrow" charset="0"/>
              <a:ea typeface="Arial Narrow" charset="0"/>
              <a:cs typeface="Arial Narrow" charset="0"/>
            </a:endParaRPr>
          </a:p>
        </p:txBody>
      </p:sp>
      <p:pic>
        <p:nvPicPr>
          <p:cNvPr id="9" name="Picture 8">
            <a:extLst>
              <a:ext uri="{FF2B5EF4-FFF2-40B4-BE49-F238E27FC236}">
                <a16:creationId xmlns:a16="http://schemas.microsoft.com/office/drawing/2014/main" id="{493FF8A9-6468-BE4C-B1F2-AB7EB0ACF353}"/>
              </a:ext>
            </a:extLst>
          </p:cNvPr>
          <p:cNvPicPr>
            <a:picLocks noChangeAspect="1"/>
          </p:cNvPicPr>
          <p:nvPr/>
        </p:nvPicPr>
        <p:blipFill rotWithShape="1">
          <a:blip r:embed="rId3"/>
          <a:srcRect t="10115" b="23737"/>
          <a:stretch/>
        </p:blipFill>
        <p:spPr>
          <a:xfrm>
            <a:off x="0" y="2204864"/>
            <a:ext cx="9144000" cy="4536440"/>
          </a:xfrm>
          <a:prstGeom prst="rect">
            <a:avLst/>
          </a:prstGeom>
        </p:spPr>
      </p:pic>
    </p:spTree>
    <p:extLst>
      <p:ext uri="{BB962C8B-B14F-4D97-AF65-F5344CB8AC3E}">
        <p14:creationId xmlns:p14="http://schemas.microsoft.com/office/powerpoint/2010/main" val="105376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24744"/>
            <a:ext cx="8640960" cy="430887"/>
          </a:xfrm>
          <a:prstGeom prst="rect">
            <a:avLst/>
          </a:prstGeom>
          <a:noFill/>
        </p:spPr>
        <p:txBody>
          <a:bodyPr wrap="square" rtlCol="0">
            <a:spAutoFit/>
          </a:bodyPr>
          <a:lstStyle/>
          <a:p>
            <a:r>
              <a:rPr lang="fi" sz="2200" b="1" dirty="0">
                <a:solidFill>
                  <a:schemeClr val="tx2">
                    <a:lumMod val="75000"/>
                  </a:schemeClr>
                </a:solidFill>
                <a:latin typeface="Arial Narrow" charset="0"/>
                <a:ea typeface="Arial Narrow" charset="0"/>
                <a:cs typeface="Arial Narrow" charset="0"/>
              </a:rPr>
              <a:t>Teollisuuden energiaverojen palautuksien jakaantumisen toimialoittain (2016) </a:t>
            </a:r>
          </a:p>
        </p:txBody>
      </p:sp>
      <p:pic>
        <p:nvPicPr>
          <p:cNvPr id="10" name="Picture 9">
            <a:extLst>
              <a:ext uri="{FF2B5EF4-FFF2-40B4-BE49-F238E27FC236}">
                <a16:creationId xmlns:a16="http://schemas.microsoft.com/office/drawing/2014/main" id="{76BD8728-EC71-E44A-A28C-C06CF360D9DF}"/>
              </a:ext>
            </a:extLst>
          </p:cNvPr>
          <p:cNvPicPr>
            <a:picLocks noChangeAspect="1"/>
          </p:cNvPicPr>
          <p:nvPr/>
        </p:nvPicPr>
        <p:blipFill rotWithShape="1">
          <a:blip r:embed="rId3"/>
          <a:srcRect t="1" r="60029" b="-232"/>
          <a:stretch/>
        </p:blipFill>
        <p:spPr>
          <a:xfrm>
            <a:off x="352426" y="6418655"/>
            <a:ext cx="824376" cy="160044"/>
          </a:xfrm>
          <a:prstGeom prst="rect">
            <a:avLst/>
          </a:prstGeom>
        </p:spPr>
      </p:pic>
      <p:pic>
        <p:nvPicPr>
          <p:cNvPr id="5" name="Picture 4">
            <a:extLst>
              <a:ext uri="{FF2B5EF4-FFF2-40B4-BE49-F238E27FC236}">
                <a16:creationId xmlns:a16="http://schemas.microsoft.com/office/drawing/2014/main" id="{E4A609F2-C708-1645-8553-74A38F5A6FFE}"/>
              </a:ext>
            </a:extLst>
          </p:cNvPr>
          <p:cNvPicPr>
            <a:picLocks noChangeAspect="1"/>
          </p:cNvPicPr>
          <p:nvPr/>
        </p:nvPicPr>
        <p:blipFill rotWithShape="1">
          <a:blip r:embed="rId4"/>
          <a:srcRect l="13728" r="18317" b="6789"/>
          <a:stretch/>
        </p:blipFill>
        <p:spPr>
          <a:xfrm>
            <a:off x="1176802" y="1548971"/>
            <a:ext cx="6816152" cy="5259047"/>
          </a:xfrm>
          <a:prstGeom prst="rect">
            <a:avLst/>
          </a:prstGeom>
        </p:spPr>
      </p:pic>
    </p:spTree>
    <p:extLst>
      <p:ext uri="{BB962C8B-B14F-4D97-AF65-F5344CB8AC3E}">
        <p14:creationId xmlns:p14="http://schemas.microsoft.com/office/powerpoint/2010/main" val="346476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058F123-AE1D-2E4F-8113-AB1D398ACC06}"/>
              </a:ext>
            </a:extLst>
          </p:cNvPr>
          <p:cNvSpPr txBox="1"/>
          <p:nvPr/>
        </p:nvSpPr>
        <p:spPr>
          <a:xfrm>
            <a:off x="179512" y="1124744"/>
            <a:ext cx="9144000" cy="430887"/>
          </a:xfrm>
          <a:prstGeom prst="rect">
            <a:avLst/>
          </a:prstGeom>
          <a:noFill/>
        </p:spPr>
        <p:txBody>
          <a:bodyPr wrap="square" rtlCol="0">
            <a:spAutoFit/>
          </a:bodyPr>
          <a:lstStyle/>
          <a:p>
            <a:pPr algn="ctr"/>
            <a:r>
              <a:rPr lang="fi" sz="2200" b="1" dirty="0">
                <a:solidFill>
                  <a:schemeClr val="tx2">
                    <a:lumMod val="75000"/>
                  </a:schemeClr>
                </a:solidFill>
                <a:latin typeface="Arial Narrow" charset="0"/>
                <a:ea typeface="Arial Narrow" charset="0"/>
                <a:cs typeface="Arial Narrow" charset="0"/>
              </a:rPr>
              <a:t>Teollisuuden energiaverojen palautukset yrityksen koon mukaan (2016)</a:t>
            </a:r>
          </a:p>
        </p:txBody>
      </p:sp>
      <p:pic>
        <p:nvPicPr>
          <p:cNvPr id="11" name="Picture 10">
            <a:extLst>
              <a:ext uri="{FF2B5EF4-FFF2-40B4-BE49-F238E27FC236}">
                <a16:creationId xmlns:a16="http://schemas.microsoft.com/office/drawing/2014/main" id="{F1D187CA-4CDE-E346-A16C-6BF11CF16F10}"/>
              </a:ext>
            </a:extLst>
          </p:cNvPr>
          <p:cNvPicPr>
            <a:picLocks noChangeAspect="1"/>
          </p:cNvPicPr>
          <p:nvPr/>
        </p:nvPicPr>
        <p:blipFill>
          <a:blip r:embed="rId3"/>
          <a:stretch>
            <a:fillRect/>
          </a:stretch>
        </p:blipFill>
        <p:spPr>
          <a:xfrm>
            <a:off x="352426" y="6418656"/>
            <a:ext cx="2062466" cy="159675"/>
          </a:xfrm>
          <a:prstGeom prst="rect">
            <a:avLst/>
          </a:prstGeom>
        </p:spPr>
      </p:pic>
      <p:pic>
        <p:nvPicPr>
          <p:cNvPr id="5" name="Picture 4">
            <a:extLst>
              <a:ext uri="{FF2B5EF4-FFF2-40B4-BE49-F238E27FC236}">
                <a16:creationId xmlns:a16="http://schemas.microsoft.com/office/drawing/2014/main" id="{24A18C9B-5FAF-6447-8A16-84264B575DF4}"/>
              </a:ext>
            </a:extLst>
          </p:cNvPr>
          <p:cNvPicPr>
            <a:picLocks noChangeAspect="1"/>
          </p:cNvPicPr>
          <p:nvPr/>
        </p:nvPicPr>
        <p:blipFill>
          <a:blip r:embed="rId4"/>
          <a:stretch>
            <a:fillRect/>
          </a:stretch>
        </p:blipFill>
        <p:spPr>
          <a:xfrm>
            <a:off x="539552" y="1988840"/>
            <a:ext cx="8178800" cy="4628058"/>
          </a:xfrm>
          <a:prstGeom prst="rect">
            <a:avLst/>
          </a:prstGeom>
        </p:spPr>
      </p:pic>
    </p:spTree>
    <p:extLst>
      <p:ext uri="{BB962C8B-B14F-4D97-AF65-F5344CB8AC3E}">
        <p14:creationId xmlns:p14="http://schemas.microsoft.com/office/powerpoint/2010/main" val="192943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058F123-AE1D-2E4F-8113-AB1D398ACC06}"/>
              </a:ext>
            </a:extLst>
          </p:cNvPr>
          <p:cNvSpPr txBox="1"/>
          <p:nvPr/>
        </p:nvSpPr>
        <p:spPr>
          <a:xfrm>
            <a:off x="0" y="1124744"/>
            <a:ext cx="9144000" cy="430887"/>
          </a:xfrm>
          <a:prstGeom prst="rect">
            <a:avLst/>
          </a:prstGeom>
          <a:noFill/>
        </p:spPr>
        <p:txBody>
          <a:bodyPr wrap="square" rtlCol="0">
            <a:spAutoFit/>
          </a:bodyPr>
          <a:lstStyle/>
          <a:p>
            <a:pPr algn="ctr"/>
            <a:r>
              <a:rPr lang="en-US" sz="2200" b="1" dirty="0" err="1">
                <a:solidFill>
                  <a:schemeClr val="tx2">
                    <a:lumMod val="75000"/>
                  </a:schemeClr>
                </a:solidFill>
                <a:latin typeface="Arial Narrow" charset="0"/>
                <a:ea typeface="Arial Narrow" charset="0"/>
                <a:cs typeface="Arial Narrow" charset="0"/>
              </a:rPr>
              <a:t>Päästökauppakompensaation</a:t>
            </a:r>
            <a:r>
              <a:rPr lang="en-US" sz="2200" b="1" dirty="0">
                <a:solidFill>
                  <a:schemeClr val="tx2">
                    <a:lumMod val="75000"/>
                  </a:schemeClr>
                </a:solidFill>
                <a:latin typeface="Arial Narrow" charset="0"/>
                <a:ea typeface="Arial Narrow" charset="0"/>
                <a:cs typeface="Arial Narrow" charset="0"/>
              </a:rPr>
              <a:t> </a:t>
            </a:r>
            <a:r>
              <a:rPr lang="en-US" sz="2200" b="1" dirty="0" err="1">
                <a:solidFill>
                  <a:schemeClr val="tx2">
                    <a:lumMod val="75000"/>
                  </a:schemeClr>
                </a:solidFill>
                <a:latin typeface="Arial Narrow" charset="0"/>
                <a:ea typeface="Arial Narrow" charset="0"/>
                <a:cs typeface="Arial Narrow" charset="0"/>
              </a:rPr>
              <a:t>kohdentuminen</a:t>
            </a:r>
            <a:r>
              <a:rPr lang="en-US" sz="2200" b="1" dirty="0">
                <a:solidFill>
                  <a:schemeClr val="tx2">
                    <a:lumMod val="75000"/>
                  </a:schemeClr>
                </a:solidFill>
                <a:latin typeface="Arial Narrow" charset="0"/>
                <a:ea typeface="Arial Narrow" charset="0"/>
                <a:cs typeface="Arial Narrow" charset="0"/>
              </a:rPr>
              <a:t> </a:t>
            </a:r>
            <a:r>
              <a:rPr lang="en-US" sz="2200" b="1" dirty="0" err="1">
                <a:solidFill>
                  <a:schemeClr val="tx2">
                    <a:lumMod val="75000"/>
                  </a:schemeClr>
                </a:solidFill>
                <a:latin typeface="Arial Narrow" charset="0"/>
                <a:ea typeface="Arial Narrow" charset="0"/>
                <a:cs typeface="Arial Narrow" charset="0"/>
              </a:rPr>
              <a:t>toimialoittain</a:t>
            </a:r>
            <a:r>
              <a:rPr lang="en-US" sz="2200" b="1" dirty="0">
                <a:solidFill>
                  <a:schemeClr val="tx2">
                    <a:lumMod val="75000"/>
                  </a:schemeClr>
                </a:solidFill>
                <a:latin typeface="Arial Narrow" charset="0"/>
                <a:ea typeface="Arial Narrow" charset="0"/>
                <a:cs typeface="Arial Narrow" charset="0"/>
              </a:rPr>
              <a:t> (2016)</a:t>
            </a:r>
          </a:p>
        </p:txBody>
      </p:sp>
      <p:pic>
        <p:nvPicPr>
          <p:cNvPr id="11" name="Picture 10">
            <a:extLst>
              <a:ext uri="{FF2B5EF4-FFF2-40B4-BE49-F238E27FC236}">
                <a16:creationId xmlns:a16="http://schemas.microsoft.com/office/drawing/2014/main" id="{BB01754E-A4CD-794E-9BFA-E26A82B26CCC}"/>
              </a:ext>
            </a:extLst>
          </p:cNvPr>
          <p:cNvPicPr>
            <a:picLocks noChangeAspect="1"/>
          </p:cNvPicPr>
          <p:nvPr/>
        </p:nvPicPr>
        <p:blipFill>
          <a:blip r:embed="rId3"/>
          <a:stretch>
            <a:fillRect/>
          </a:stretch>
        </p:blipFill>
        <p:spPr>
          <a:xfrm>
            <a:off x="359569" y="6417860"/>
            <a:ext cx="895958" cy="160470"/>
          </a:xfrm>
          <a:prstGeom prst="rect">
            <a:avLst/>
          </a:prstGeom>
        </p:spPr>
      </p:pic>
      <p:sp>
        <p:nvSpPr>
          <p:cNvPr id="3" name="Rectangle 2"/>
          <p:cNvSpPr/>
          <p:nvPr/>
        </p:nvSpPr>
        <p:spPr>
          <a:xfrm>
            <a:off x="750124" y="4979142"/>
            <a:ext cx="1427417"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56933" y="4705490"/>
            <a:ext cx="215251" cy="273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59961C3-2D5E-E14F-AB72-5F75C04D5A65}"/>
              </a:ext>
            </a:extLst>
          </p:cNvPr>
          <p:cNvPicPr>
            <a:picLocks noChangeAspect="1"/>
          </p:cNvPicPr>
          <p:nvPr/>
        </p:nvPicPr>
        <p:blipFill rotWithShape="1">
          <a:blip r:embed="rId4"/>
          <a:srcRect b="9741"/>
          <a:stretch/>
        </p:blipFill>
        <p:spPr>
          <a:xfrm>
            <a:off x="107505" y="1732992"/>
            <a:ext cx="8640960" cy="4387088"/>
          </a:xfrm>
          <a:prstGeom prst="rect">
            <a:avLst/>
          </a:prstGeom>
        </p:spPr>
      </p:pic>
    </p:spTree>
    <p:extLst>
      <p:ext uri="{BB962C8B-B14F-4D97-AF65-F5344CB8AC3E}">
        <p14:creationId xmlns:p14="http://schemas.microsoft.com/office/powerpoint/2010/main" val="422689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058F123-AE1D-2E4F-8113-AB1D398ACC06}"/>
              </a:ext>
            </a:extLst>
          </p:cNvPr>
          <p:cNvSpPr txBox="1"/>
          <p:nvPr/>
        </p:nvSpPr>
        <p:spPr>
          <a:xfrm>
            <a:off x="10638" y="1124744"/>
            <a:ext cx="9144000" cy="430887"/>
          </a:xfrm>
          <a:prstGeom prst="rect">
            <a:avLst/>
          </a:prstGeom>
          <a:noFill/>
        </p:spPr>
        <p:txBody>
          <a:bodyPr wrap="square" rtlCol="0">
            <a:spAutoFit/>
          </a:bodyPr>
          <a:lstStyle/>
          <a:p>
            <a:pPr algn="ctr"/>
            <a:r>
              <a:rPr lang="fi" sz="2200" b="1" dirty="0">
                <a:solidFill>
                  <a:schemeClr val="tx2">
                    <a:lumMod val="75000"/>
                  </a:schemeClr>
                </a:solidFill>
                <a:latin typeface="Arial Narrow" charset="0"/>
                <a:ea typeface="Arial Narrow" charset="0"/>
                <a:cs typeface="Arial Narrow" charset="0"/>
              </a:rPr>
              <a:t>Päästökauppakompensaation kohdentuminen yrityksen koon mukaan (2016)</a:t>
            </a:r>
          </a:p>
        </p:txBody>
      </p:sp>
      <p:pic>
        <p:nvPicPr>
          <p:cNvPr id="5" name="Picture 4">
            <a:extLst>
              <a:ext uri="{FF2B5EF4-FFF2-40B4-BE49-F238E27FC236}">
                <a16:creationId xmlns:a16="http://schemas.microsoft.com/office/drawing/2014/main" id="{A359E065-0C72-EB45-88CD-FAF72FA7DB18}"/>
              </a:ext>
            </a:extLst>
          </p:cNvPr>
          <p:cNvPicPr>
            <a:picLocks noChangeAspect="1"/>
          </p:cNvPicPr>
          <p:nvPr/>
        </p:nvPicPr>
        <p:blipFill>
          <a:blip r:embed="rId3"/>
          <a:stretch>
            <a:fillRect/>
          </a:stretch>
        </p:blipFill>
        <p:spPr>
          <a:xfrm>
            <a:off x="359569" y="6417860"/>
            <a:ext cx="895958" cy="160470"/>
          </a:xfrm>
          <a:prstGeom prst="rect">
            <a:avLst/>
          </a:prstGeom>
        </p:spPr>
      </p:pic>
      <p:pic>
        <p:nvPicPr>
          <p:cNvPr id="6" name="Picture 5">
            <a:extLst>
              <a:ext uri="{FF2B5EF4-FFF2-40B4-BE49-F238E27FC236}">
                <a16:creationId xmlns:a16="http://schemas.microsoft.com/office/drawing/2014/main" id="{0649DF53-088B-D04B-8031-35809D71DE50}"/>
              </a:ext>
            </a:extLst>
          </p:cNvPr>
          <p:cNvPicPr>
            <a:picLocks noChangeAspect="1"/>
          </p:cNvPicPr>
          <p:nvPr/>
        </p:nvPicPr>
        <p:blipFill rotWithShape="1">
          <a:blip r:embed="rId4"/>
          <a:srcRect b="4754"/>
          <a:stretch/>
        </p:blipFill>
        <p:spPr>
          <a:xfrm>
            <a:off x="316811" y="1870655"/>
            <a:ext cx="8136295" cy="4359100"/>
          </a:xfrm>
          <a:prstGeom prst="rect">
            <a:avLst/>
          </a:prstGeom>
        </p:spPr>
      </p:pic>
    </p:spTree>
    <p:extLst>
      <p:ext uri="{BB962C8B-B14F-4D97-AF65-F5344CB8AC3E}">
        <p14:creationId xmlns:p14="http://schemas.microsoft.com/office/powerpoint/2010/main" val="18339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p:cNvSpPr>
            <a:spLocks noGrp="1"/>
          </p:cNvSpPr>
          <p:nvPr>
            <p:ph idx="1"/>
          </p:nvPr>
        </p:nvSpPr>
        <p:spPr/>
        <p:txBody>
          <a:bodyPr>
            <a:normAutofit fontScale="92500" lnSpcReduction="20000"/>
          </a:bodyPr>
          <a:lstStyle/>
          <a:p>
            <a:r>
              <a:rPr lang="fi-FI" dirty="0"/>
              <a:t>Mitä on kilpailukyky?</a:t>
            </a:r>
          </a:p>
          <a:p>
            <a:pPr lvl="1"/>
            <a:r>
              <a:rPr lang="fi-FI" dirty="0"/>
              <a:t>Kustannus- ja kannattavuuskilpailukyky</a:t>
            </a:r>
          </a:p>
          <a:p>
            <a:pPr lvl="1"/>
            <a:r>
              <a:rPr lang="fi-FI" dirty="0"/>
              <a:t>Kasvukilpailukyky</a:t>
            </a:r>
          </a:p>
          <a:p>
            <a:r>
              <a:rPr lang="fi-FI" dirty="0"/>
              <a:t>Mikä on yritystuki?</a:t>
            </a:r>
          </a:p>
          <a:p>
            <a:r>
              <a:rPr lang="fi-FI" dirty="0"/>
              <a:t>Yritystukien ja kilpailukyvyn rajaehtoja</a:t>
            </a:r>
          </a:p>
          <a:p>
            <a:r>
              <a:rPr lang="fi-FI" dirty="0"/>
              <a:t>Yritystukien ja kilpailukyvyn välinen yhteys</a:t>
            </a:r>
          </a:p>
          <a:p>
            <a:pPr lvl="1"/>
            <a:r>
              <a:rPr lang="fi-FI" dirty="0"/>
              <a:t>Mitä sanoo talousteoria?</a:t>
            </a:r>
          </a:p>
          <a:p>
            <a:pPr lvl="1"/>
            <a:r>
              <a:rPr lang="fi-FI" dirty="0"/>
              <a:t>Mitä sanoo empiria?</a:t>
            </a:r>
          </a:p>
          <a:p>
            <a:pPr lvl="1"/>
            <a:r>
              <a:rPr lang="fi-FI" dirty="0"/>
              <a:t>Mitä ja miten yritysten vaikuttavuutta pitäisi tutkia? </a:t>
            </a:r>
          </a:p>
        </p:txBody>
      </p:sp>
      <p:sp>
        <p:nvSpPr>
          <p:cNvPr id="3" name="Dian numeron paikkamerkki 2"/>
          <p:cNvSpPr>
            <a:spLocks noGrp="1"/>
          </p:cNvSpPr>
          <p:nvPr>
            <p:ph type="sldNum" sz="quarter" idx="12"/>
          </p:nvPr>
        </p:nvSpPr>
        <p:spPr/>
        <p:txBody>
          <a:bodyPr/>
          <a:lstStyle/>
          <a:p>
            <a:fld id="{1EA1DD0D-7089-48C5-B116-A19F892CF1D9}" type="slidenum">
              <a:rPr lang="fi-FI" smtClean="0"/>
              <a:pPr/>
              <a:t>3</a:t>
            </a:fld>
            <a:endParaRPr lang="fi-FI"/>
          </a:p>
        </p:txBody>
      </p:sp>
      <p:sp>
        <p:nvSpPr>
          <p:cNvPr id="4" name="Otsikko 3"/>
          <p:cNvSpPr>
            <a:spLocks noGrp="1"/>
          </p:cNvSpPr>
          <p:nvPr>
            <p:ph type="title"/>
          </p:nvPr>
        </p:nvSpPr>
        <p:spPr/>
        <p:txBody>
          <a:bodyPr/>
          <a:lstStyle/>
          <a:p>
            <a:r>
              <a:rPr lang="fi-FI" dirty="0"/>
              <a:t>Määritelmiä, rajauksia ja tulkintaa</a:t>
            </a:r>
          </a:p>
        </p:txBody>
      </p:sp>
      <p:sp>
        <p:nvSpPr>
          <p:cNvPr id="8" name="Päivämäärän paikkamerkki 7"/>
          <p:cNvSpPr>
            <a:spLocks noGrp="1"/>
          </p:cNvSpPr>
          <p:nvPr>
            <p:ph type="dt" sz="half" idx="10"/>
          </p:nvPr>
        </p:nvSpPr>
        <p:spPr/>
        <p:txBody>
          <a:bodyPr/>
          <a:lstStyle/>
          <a:p>
            <a:fld id="{9DC44717-187F-4D88-B725-60C41295AF37}" type="datetime1">
              <a:rPr lang="fi-FI" smtClean="0"/>
              <a:t>6.6.2019</a:t>
            </a:fld>
            <a:endParaRPr lang="fi-FI"/>
          </a:p>
        </p:txBody>
      </p:sp>
      <p:sp>
        <p:nvSpPr>
          <p:cNvPr id="9" name="Alatunnisteen paikkamerkki 8"/>
          <p:cNvSpPr>
            <a:spLocks noGrp="1"/>
          </p:cNvSpPr>
          <p:nvPr>
            <p:ph type="ftr" sz="quarter" idx="11"/>
          </p:nvPr>
        </p:nvSpPr>
        <p:spPr/>
        <p:txBody>
          <a:bodyPr/>
          <a:lstStyle/>
          <a:p>
            <a:r>
              <a:rPr lang="fi-FI" dirty="0"/>
              <a:t>Yritystuet ja kilpailukyky</a:t>
            </a:r>
          </a:p>
        </p:txBody>
      </p:sp>
    </p:spTree>
    <p:extLst>
      <p:ext uri="{BB962C8B-B14F-4D97-AF65-F5344CB8AC3E}">
        <p14:creationId xmlns:p14="http://schemas.microsoft.com/office/powerpoint/2010/main" val="949525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05565827"/>
              </p:ext>
            </p:extLst>
          </p:nvPr>
        </p:nvGraphicFramePr>
        <p:xfrm>
          <a:off x="1043608" y="2420889"/>
          <a:ext cx="7200801" cy="3368659"/>
        </p:xfrm>
        <a:graphic>
          <a:graphicData uri="http://schemas.openxmlformats.org/drawingml/2006/table">
            <a:tbl>
              <a:tblPr firstRow="1" firstCol="1" bandRow="1">
                <a:tableStyleId>{5C22544A-7EE6-4342-B048-85BDC9FD1C3A}</a:tableStyleId>
              </a:tblPr>
              <a:tblGrid>
                <a:gridCol w="1601920">
                  <a:extLst>
                    <a:ext uri="{9D8B030D-6E8A-4147-A177-3AD203B41FA5}">
                      <a16:colId xmlns:a16="http://schemas.microsoft.com/office/drawing/2014/main" val="20000"/>
                    </a:ext>
                  </a:extLst>
                </a:gridCol>
                <a:gridCol w="1068600">
                  <a:extLst>
                    <a:ext uri="{9D8B030D-6E8A-4147-A177-3AD203B41FA5}">
                      <a16:colId xmlns:a16="http://schemas.microsoft.com/office/drawing/2014/main" val="20001"/>
                    </a:ext>
                  </a:extLst>
                </a:gridCol>
                <a:gridCol w="1731331">
                  <a:extLst>
                    <a:ext uri="{9D8B030D-6E8A-4147-A177-3AD203B41FA5}">
                      <a16:colId xmlns:a16="http://schemas.microsoft.com/office/drawing/2014/main" val="20002"/>
                    </a:ext>
                  </a:extLst>
                </a:gridCol>
                <a:gridCol w="1068600">
                  <a:extLst>
                    <a:ext uri="{9D8B030D-6E8A-4147-A177-3AD203B41FA5}">
                      <a16:colId xmlns:a16="http://schemas.microsoft.com/office/drawing/2014/main" val="20003"/>
                    </a:ext>
                  </a:extLst>
                </a:gridCol>
                <a:gridCol w="1730350">
                  <a:extLst>
                    <a:ext uri="{9D8B030D-6E8A-4147-A177-3AD203B41FA5}">
                      <a16:colId xmlns:a16="http://schemas.microsoft.com/office/drawing/2014/main" val="20004"/>
                    </a:ext>
                  </a:extLst>
                </a:gridCol>
              </a:tblGrid>
              <a:tr h="432047">
                <a:tc>
                  <a:txBody>
                    <a:bodyPr/>
                    <a:lstStyle/>
                    <a:p>
                      <a:pPr algn="ctr">
                        <a:lnSpc>
                          <a:spcPts val="1120"/>
                        </a:lnSpc>
                        <a:spcAft>
                          <a:spcPts val="0"/>
                        </a:spcAft>
                        <a:tabLst>
                          <a:tab pos="381000" algn="ctr"/>
                          <a:tab pos="1104900" algn="ctr"/>
                          <a:tab pos="1816100" algn="r"/>
                          <a:tab pos="2501900" algn="r"/>
                          <a:tab pos="3263900" algn="r"/>
                          <a:tab pos="3962400" algn="r"/>
                          <a:tab pos="5041900" algn="r"/>
                          <a:tab pos="5740400" algn="r"/>
                        </a:tabLst>
                      </a:pPr>
                      <a:endParaRPr lang="fi-FI" sz="1400" dirty="0">
                        <a:effectLst/>
                        <a:uFill>
                          <a:solidFill>
                            <a:srgbClr val="000000"/>
                          </a:solidFill>
                        </a:uFill>
                        <a:latin typeface="Arial Narrow" panose="020B0606020202030204" pitchFamily="34" charset="0"/>
                      </a:endParaRPr>
                    </a:p>
                    <a:p>
                      <a:pPr algn="ctr">
                        <a:lnSpc>
                          <a:spcPts val="112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Toimiala</a:t>
                      </a:r>
                      <a:endParaRPr lang="en-US" sz="1400" dirty="0">
                        <a:solidFill>
                          <a:srgbClr val="FFFFFF"/>
                        </a:solidFill>
                        <a:effectLst/>
                        <a:uFill>
                          <a:solidFill>
                            <a:srgbClr val="000000"/>
                          </a:solidFill>
                        </a:uFill>
                        <a:latin typeface="Arial Narrow" panose="020B0606020202030204" pitchFamily="34" charset="0"/>
                        <a:ea typeface="Times New Roman"/>
                        <a:cs typeface="Myriad Pro Light Cond"/>
                      </a:endParaRPr>
                    </a:p>
                  </a:txBody>
                  <a:tcPr marL="68580" marR="68580" marT="0" marB="0"/>
                </a:tc>
                <a:tc gridSpan="2">
                  <a:txBody>
                    <a:bodyPr/>
                    <a:lstStyle/>
                    <a:p>
                      <a:pPr algn="ctr">
                        <a:lnSpc>
                          <a:spcPts val="1120"/>
                        </a:lnSpc>
                        <a:spcAft>
                          <a:spcPts val="0"/>
                        </a:spcAft>
                        <a:tabLst>
                          <a:tab pos="381000" algn="ctr"/>
                          <a:tab pos="1104900" algn="ctr"/>
                          <a:tab pos="1816100" algn="r"/>
                          <a:tab pos="2501900" algn="r"/>
                          <a:tab pos="3263900" algn="r"/>
                          <a:tab pos="3962400" algn="r"/>
                          <a:tab pos="5041900" algn="r"/>
                          <a:tab pos="5740400" algn="r"/>
                        </a:tabLst>
                      </a:pPr>
                      <a:endParaRPr lang="fi-FI" sz="1400" dirty="0">
                        <a:effectLst/>
                        <a:uFill>
                          <a:solidFill>
                            <a:srgbClr val="000000"/>
                          </a:solidFill>
                        </a:uFill>
                        <a:latin typeface="Arial Narrow" panose="020B0606020202030204" pitchFamily="34" charset="0"/>
                      </a:endParaRPr>
                    </a:p>
                    <a:p>
                      <a:pPr algn="ctr">
                        <a:lnSpc>
                          <a:spcPts val="112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2016</a:t>
                      </a:r>
                      <a:endParaRPr lang="en-US" sz="1400" dirty="0">
                        <a:solidFill>
                          <a:srgbClr val="FFFFFF"/>
                        </a:solidFill>
                        <a:effectLst/>
                        <a:uFill>
                          <a:solidFill>
                            <a:srgbClr val="000000"/>
                          </a:solidFill>
                        </a:uFill>
                        <a:latin typeface="Arial Narrow" panose="020B0606020202030204" pitchFamily="34" charset="0"/>
                        <a:ea typeface="Times New Roman"/>
                        <a:cs typeface="Myriad Pro Light Cond"/>
                      </a:endParaRPr>
                    </a:p>
                  </a:txBody>
                  <a:tcPr marL="68580" marR="68580" marT="0" marB="0"/>
                </a:tc>
                <a:tc hMerge="1">
                  <a:txBody>
                    <a:bodyPr/>
                    <a:lstStyle/>
                    <a:p>
                      <a:endParaRPr lang="en-US"/>
                    </a:p>
                  </a:txBody>
                  <a:tcPr/>
                </a:tc>
                <a:tc gridSpan="2">
                  <a:txBody>
                    <a:bodyPr/>
                    <a:lstStyle/>
                    <a:p>
                      <a:pPr algn="ctr">
                        <a:lnSpc>
                          <a:spcPts val="1120"/>
                        </a:lnSpc>
                        <a:spcAft>
                          <a:spcPts val="0"/>
                        </a:spcAft>
                        <a:tabLst>
                          <a:tab pos="381000" algn="ctr"/>
                          <a:tab pos="1104900" algn="ctr"/>
                          <a:tab pos="1816100" algn="r"/>
                          <a:tab pos="2501900" algn="r"/>
                          <a:tab pos="3263900" algn="r"/>
                          <a:tab pos="3962400" algn="r"/>
                          <a:tab pos="5041900" algn="r"/>
                          <a:tab pos="5740400" algn="r"/>
                        </a:tabLst>
                      </a:pPr>
                      <a:endParaRPr lang="fi-FI" sz="1400" dirty="0">
                        <a:effectLst/>
                        <a:uFill>
                          <a:solidFill>
                            <a:srgbClr val="000000"/>
                          </a:solidFill>
                        </a:uFill>
                        <a:latin typeface="Arial Narrow" panose="020B0606020202030204" pitchFamily="34" charset="0"/>
                      </a:endParaRPr>
                    </a:p>
                    <a:p>
                      <a:pPr algn="ctr">
                        <a:lnSpc>
                          <a:spcPts val="112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2017</a:t>
                      </a:r>
                      <a:endParaRPr lang="en-US" sz="1400" dirty="0">
                        <a:solidFill>
                          <a:srgbClr val="FFFFFF"/>
                        </a:solidFill>
                        <a:effectLst/>
                        <a:uFill>
                          <a:solidFill>
                            <a:srgbClr val="000000"/>
                          </a:solidFill>
                        </a:uFill>
                        <a:latin typeface="Arial Narrow" panose="020B0606020202030204" pitchFamily="34" charset="0"/>
                        <a:ea typeface="Times New Roman"/>
                        <a:cs typeface="Myriad Pro Light Cond"/>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013547">
                <a:tc>
                  <a:txBody>
                    <a:bodyPr/>
                    <a:lstStyle/>
                    <a:p>
                      <a:pPr>
                        <a:lnSpc>
                          <a:spcPts val="1120"/>
                        </a:lnSpc>
                      </a:pPr>
                      <a:endParaRPr lang="en-US" sz="1400" dirty="0">
                        <a:effectLst/>
                        <a:latin typeface="Arial Narrow" panose="020B0606020202030204" pitchFamily="34" charset="0"/>
                      </a:endParaRPr>
                    </a:p>
                  </a:txBody>
                  <a:tcPr marL="68580" marR="68580" marT="0" marB="0"/>
                </a:tc>
                <a:tc>
                  <a:txBody>
                    <a:bodyPr/>
                    <a:lstStyle/>
                    <a:p>
                      <a:pPr algn="l">
                        <a:lnSpc>
                          <a:spcPct val="100000"/>
                        </a:lnSpc>
                        <a:spcAft>
                          <a:spcPts val="0"/>
                        </a:spcAft>
                        <a:tabLst>
                          <a:tab pos="381000" algn="ctr"/>
                          <a:tab pos="1104900" algn="ctr"/>
                          <a:tab pos="1816100" algn="r"/>
                          <a:tab pos="2501900" algn="r"/>
                          <a:tab pos="3263900" algn="r"/>
                          <a:tab pos="3962400" algn="r"/>
                          <a:tab pos="5041900" algn="r"/>
                          <a:tab pos="5740400" algn="r"/>
                        </a:tabLst>
                      </a:pPr>
                      <a:endParaRPr lang="fi-FI" sz="1400" dirty="0">
                        <a:effectLst/>
                        <a:uFill>
                          <a:solidFill>
                            <a:srgbClr val="000000"/>
                          </a:solidFill>
                        </a:uFill>
                        <a:latin typeface="Arial Narrow" panose="020B0606020202030204" pitchFamily="34" charset="0"/>
                      </a:endParaRPr>
                    </a:p>
                    <a:p>
                      <a:pPr algn="l">
                        <a:lnSpc>
                          <a:spcPct val="10000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Työvoima-kustannukset,</a:t>
                      </a:r>
                      <a:endParaRPr lang="en-US" sz="1400" dirty="0">
                        <a:effectLst/>
                        <a:uFill>
                          <a:solidFill>
                            <a:srgbClr val="000000"/>
                          </a:solidFill>
                        </a:uFill>
                        <a:latin typeface="Arial Narrow" panose="020B0606020202030204" pitchFamily="34" charset="0"/>
                      </a:endParaRPr>
                    </a:p>
                    <a:p>
                      <a:pPr algn="l">
                        <a:lnSpc>
                          <a:spcPct val="10000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1 000 000 €</a:t>
                      </a:r>
                      <a:endParaRPr lang="en-US" sz="1400" dirty="0">
                        <a:solidFill>
                          <a:srgbClr val="FFFFFF"/>
                        </a:solidFill>
                        <a:effectLst/>
                        <a:uFill>
                          <a:solidFill>
                            <a:srgbClr val="000000"/>
                          </a:solidFill>
                        </a:uFill>
                        <a:latin typeface="Arial Narrow" panose="020B0606020202030204" pitchFamily="34" charset="0"/>
                        <a:ea typeface="Times New Roman"/>
                        <a:cs typeface="Myriad Pro Light Cond"/>
                      </a:endParaRPr>
                    </a:p>
                  </a:txBody>
                  <a:tcPr marL="68580" marR="68580" marT="0" marB="0"/>
                </a:tc>
                <a:tc>
                  <a:txBody>
                    <a:bodyPr/>
                    <a:lstStyle/>
                    <a:p>
                      <a:pPr algn="l">
                        <a:lnSpc>
                          <a:spcPct val="100000"/>
                        </a:lnSpc>
                        <a:spcAft>
                          <a:spcPts val="0"/>
                        </a:spcAft>
                        <a:tabLst>
                          <a:tab pos="381000" algn="ctr"/>
                          <a:tab pos="1104900" algn="ctr"/>
                          <a:tab pos="1816100" algn="r"/>
                          <a:tab pos="2501900" algn="r"/>
                          <a:tab pos="3263900" algn="r"/>
                          <a:tab pos="3962400" algn="r"/>
                          <a:tab pos="5041900" algn="r"/>
                          <a:tab pos="5740400" algn="r"/>
                        </a:tabLst>
                      </a:pPr>
                      <a:endParaRPr lang="fi-FI" sz="1400" dirty="0">
                        <a:effectLst/>
                        <a:uFill>
                          <a:solidFill>
                            <a:srgbClr val="000000"/>
                          </a:solidFill>
                        </a:uFill>
                        <a:latin typeface="Arial Narrow" panose="020B0606020202030204" pitchFamily="34" charset="0"/>
                      </a:endParaRPr>
                    </a:p>
                    <a:p>
                      <a:pPr algn="l">
                        <a:lnSpc>
                          <a:spcPct val="10000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Kompensaatio </a:t>
                      </a:r>
                      <a:br>
                        <a:rPr lang="fi-FI" sz="1400" dirty="0">
                          <a:effectLst/>
                          <a:uFill>
                            <a:solidFill>
                              <a:srgbClr val="000000"/>
                            </a:solidFill>
                          </a:uFill>
                          <a:latin typeface="Arial Narrow" panose="020B0606020202030204" pitchFamily="34" charset="0"/>
                        </a:rPr>
                      </a:br>
                      <a:r>
                        <a:rPr lang="fi-FI" sz="1400" dirty="0">
                          <a:effectLst/>
                          <a:uFill>
                            <a:solidFill>
                              <a:srgbClr val="000000"/>
                            </a:solidFill>
                          </a:uFill>
                          <a:latin typeface="Arial Narrow" panose="020B0606020202030204" pitchFamily="34" charset="0"/>
                        </a:rPr>
                        <a:t>suhteessa työvoima-kustannuksiin, % </a:t>
                      </a:r>
                      <a:endParaRPr lang="en-US" sz="1400" dirty="0">
                        <a:solidFill>
                          <a:srgbClr val="FFFFFF"/>
                        </a:solidFill>
                        <a:effectLst/>
                        <a:uFill>
                          <a:solidFill>
                            <a:srgbClr val="000000"/>
                          </a:solidFill>
                        </a:uFill>
                        <a:latin typeface="Arial Narrow" panose="020B0606020202030204" pitchFamily="34" charset="0"/>
                        <a:ea typeface="Times New Roman"/>
                        <a:cs typeface="Myriad Pro Light Cond"/>
                      </a:endParaRPr>
                    </a:p>
                  </a:txBody>
                  <a:tcPr marL="68580" marR="68580" marT="0" marB="0"/>
                </a:tc>
                <a:tc>
                  <a:txBody>
                    <a:bodyPr/>
                    <a:lstStyle/>
                    <a:p>
                      <a:pPr algn="l">
                        <a:lnSpc>
                          <a:spcPct val="100000"/>
                        </a:lnSpc>
                        <a:spcAft>
                          <a:spcPts val="0"/>
                        </a:spcAft>
                        <a:tabLst>
                          <a:tab pos="381000" algn="ctr"/>
                          <a:tab pos="1104900" algn="ctr"/>
                          <a:tab pos="1816100" algn="r"/>
                          <a:tab pos="2501900" algn="r"/>
                          <a:tab pos="3263900" algn="r"/>
                          <a:tab pos="3962400" algn="r"/>
                          <a:tab pos="5041900" algn="r"/>
                          <a:tab pos="5740400" algn="r"/>
                        </a:tabLst>
                      </a:pPr>
                      <a:endParaRPr lang="fi-FI" sz="1400" dirty="0">
                        <a:effectLst/>
                        <a:uFill>
                          <a:solidFill>
                            <a:srgbClr val="000000"/>
                          </a:solidFill>
                        </a:uFill>
                        <a:latin typeface="Arial Narrow" panose="020B0606020202030204" pitchFamily="34" charset="0"/>
                      </a:endParaRPr>
                    </a:p>
                    <a:p>
                      <a:pPr algn="l">
                        <a:lnSpc>
                          <a:spcPct val="10000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Työvoima-</a:t>
                      </a:r>
                      <a:endParaRPr lang="en-US" sz="1400" dirty="0">
                        <a:effectLst/>
                        <a:uFill>
                          <a:solidFill>
                            <a:srgbClr val="000000"/>
                          </a:solidFill>
                        </a:uFill>
                        <a:latin typeface="Arial Narrow" panose="020B0606020202030204" pitchFamily="34" charset="0"/>
                      </a:endParaRPr>
                    </a:p>
                    <a:p>
                      <a:pPr algn="l">
                        <a:lnSpc>
                          <a:spcPct val="10000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kustannukset,</a:t>
                      </a:r>
                      <a:endParaRPr lang="en-US" sz="1400" dirty="0">
                        <a:effectLst/>
                        <a:uFill>
                          <a:solidFill>
                            <a:srgbClr val="000000"/>
                          </a:solidFill>
                        </a:uFill>
                        <a:latin typeface="Arial Narrow" panose="020B0606020202030204" pitchFamily="34" charset="0"/>
                      </a:endParaRPr>
                    </a:p>
                    <a:p>
                      <a:pPr algn="l">
                        <a:lnSpc>
                          <a:spcPct val="10000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1 000 000 €</a:t>
                      </a:r>
                      <a:endParaRPr lang="en-US" sz="1400" dirty="0">
                        <a:solidFill>
                          <a:srgbClr val="FFFFFF"/>
                        </a:solidFill>
                        <a:effectLst/>
                        <a:uFill>
                          <a:solidFill>
                            <a:srgbClr val="000000"/>
                          </a:solidFill>
                        </a:uFill>
                        <a:latin typeface="Arial Narrow" panose="020B0606020202030204" pitchFamily="34" charset="0"/>
                        <a:ea typeface="Times New Roman"/>
                        <a:cs typeface="Myriad Pro Light Cond"/>
                      </a:endParaRPr>
                    </a:p>
                  </a:txBody>
                  <a:tcPr marL="68580" marR="68580" marT="0" marB="0"/>
                </a:tc>
                <a:tc>
                  <a:txBody>
                    <a:bodyPr/>
                    <a:lstStyle/>
                    <a:p>
                      <a:pPr algn="l">
                        <a:lnSpc>
                          <a:spcPct val="100000"/>
                        </a:lnSpc>
                        <a:spcAft>
                          <a:spcPts val="0"/>
                        </a:spcAft>
                        <a:tabLst>
                          <a:tab pos="381000" algn="ctr"/>
                          <a:tab pos="1104900" algn="ctr"/>
                          <a:tab pos="1816100" algn="r"/>
                          <a:tab pos="2501900" algn="r"/>
                          <a:tab pos="3263900" algn="r"/>
                          <a:tab pos="3962400" algn="r"/>
                          <a:tab pos="5041900" algn="r"/>
                          <a:tab pos="5740400" algn="r"/>
                        </a:tabLst>
                      </a:pPr>
                      <a:endParaRPr lang="fi-FI" sz="1400" dirty="0">
                        <a:effectLst/>
                        <a:uFill>
                          <a:solidFill>
                            <a:srgbClr val="000000"/>
                          </a:solidFill>
                        </a:uFill>
                        <a:latin typeface="Arial Narrow" panose="020B0606020202030204" pitchFamily="34" charset="0"/>
                      </a:endParaRPr>
                    </a:p>
                    <a:p>
                      <a:pPr algn="l">
                        <a:lnSpc>
                          <a:spcPct val="10000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Kompensaatio </a:t>
                      </a:r>
                      <a:endParaRPr lang="en-US" sz="1400" dirty="0">
                        <a:effectLst/>
                        <a:uFill>
                          <a:solidFill>
                            <a:srgbClr val="000000"/>
                          </a:solidFill>
                        </a:uFill>
                        <a:latin typeface="Arial Narrow" panose="020B0606020202030204" pitchFamily="34" charset="0"/>
                      </a:endParaRPr>
                    </a:p>
                    <a:p>
                      <a:pPr algn="l">
                        <a:lnSpc>
                          <a:spcPct val="100000"/>
                        </a:lnSpc>
                        <a:spcAft>
                          <a:spcPts val="0"/>
                        </a:spcAft>
                        <a:tabLst>
                          <a:tab pos="381000" algn="ctr"/>
                          <a:tab pos="1104900" algn="ctr"/>
                          <a:tab pos="1816100" algn="r"/>
                          <a:tab pos="2501900" algn="r"/>
                          <a:tab pos="3263900" algn="r"/>
                          <a:tab pos="3962400" algn="r"/>
                          <a:tab pos="5041900" algn="r"/>
                          <a:tab pos="5740400" algn="r"/>
                        </a:tabLst>
                      </a:pPr>
                      <a:r>
                        <a:rPr lang="fi-FI" sz="1400" dirty="0">
                          <a:effectLst/>
                          <a:uFill>
                            <a:solidFill>
                              <a:srgbClr val="000000"/>
                            </a:solidFill>
                          </a:uFill>
                          <a:latin typeface="Arial Narrow" panose="020B0606020202030204" pitchFamily="34" charset="0"/>
                        </a:rPr>
                        <a:t>suhteessa työvoima-kustannuksiin, % </a:t>
                      </a:r>
                      <a:endParaRPr lang="en-US" sz="1400" dirty="0">
                        <a:solidFill>
                          <a:srgbClr val="FFFFFF"/>
                        </a:solidFill>
                        <a:effectLst/>
                        <a:uFill>
                          <a:solidFill>
                            <a:srgbClr val="000000"/>
                          </a:solidFill>
                        </a:uFill>
                        <a:latin typeface="Arial Narrow" panose="020B0606020202030204" pitchFamily="34" charset="0"/>
                        <a:ea typeface="Times New Roman"/>
                        <a:cs typeface="Myriad Pro Light Cond"/>
                      </a:endParaRPr>
                    </a:p>
                  </a:txBody>
                  <a:tcPr marL="68580" marR="68580" marT="0" marB="0"/>
                </a:tc>
                <a:extLst>
                  <a:ext uri="{0D108BD9-81ED-4DB2-BD59-A6C34878D82A}">
                    <a16:rowId xmlns:a16="http://schemas.microsoft.com/office/drawing/2014/main" val="10001"/>
                  </a:ext>
                </a:extLst>
              </a:tr>
              <a:tr h="546823">
                <a:tc>
                  <a:txBody>
                    <a:bodyPr/>
                    <a:lstStyle/>
                    <a:p>
                      <a:pPr>
                        <a:lnSpc>
                          <a:spcPct val="100000"/>
                        </a:lnSpc>
                        <a:spcAft>
                          <a:spcPts val="0"/>
                        </a:spcAft>
                      </a:pPr>
                      <a:r>
                        <a:rPr lang="fi-FI" sz="1400" spc="20" dirty="0">
                          <a:effectLst/>
                          <a:uFill>
                            <a:solidFill>
                              <a:srgbClr val="000000"/>
                            </a:solidFill>
                          </a:uFill>
                          <a:latin typeface="Arial Narrow" panose="020B0606020202030204" pitchFamily="34" charset="0"/>
                        </a:rPr>
                        <a:t>Paperi ja paperituotteet</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1 328</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1,8</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1 310</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1,3</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extLst>
                  <a:ext uri="{0D108BD9-81ED-4DB2-BD59-A6C34878D82A}">
                    <a16:rowId xmlns:a16="http://schemas.microsoft.com/office/drawing/2014/main" val="10002"/>
                  </a:ext>
                </a:extLst>
              </a:tr>
              <a:tr h="829419">
                <a:tc>
                  <a:txBody>
                    <a:bodyPr/>
                    <a:lstStyle/>
                    <a:p>
                      <a:pPr>
                        <a:lnSpc>
                          <a:spcPct val="100000"/>
                        </a:lnSpc>
                        <a:spcAft>
                          <a:spcPts val="0"/>
                        </a:spcAft>
                      </a:pPr>
                      <a:r>
                        <a:rPr lang="fi-FI" sz="1400" spc="20" dirty="0">
                          <a:effectLst/>
                          <a:uFill>
                            <a:solidFill>
                              <a:srgbClr val="000000"/>
                            </a:solidFill>
                          </a:uFill>
                          <a:latin typeface="Arial Narrow" panose="020B0606020202030204" pitchFamily="34" charset="0"/>
                        </a:rPr>
                        <a:t>Kemikaalit ja kemialliset tuotteet</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793</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0,6</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783</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0,4</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extLst>
                  <a:ext uri="{0D108BD9-81ED-4DB2-BD59-A6C34878D82A}">
                    <a16:rowId xmlns:a16="http://schemas.microsoft.com/office/drawing/2014/main" val="10003"/>
                  </a:ext>
                </a:extLst>
              </a:tr>
              <a:tr h="546823">
                <a:tc>
                  <a:txBody>
                    <a:bodyPr/>
                    <a:lstStyle/>
                    <a:p>
                      <a:pPr>
                        <a:lnSpc>
                          <a:spcPct val="100000"/>
                        </a:lnSpc>
                        <a:spcAft>
                          <a:spcPts val="0"/>
                        </a:spcAft>
                      </a:pPr>
                      <a:r>
                        <a:rPr lang="fi-FI" sz="1400" spc="20" dirty="0">
                          <a:effectLst/>
                          <a:uFill>
                            <a:solidFill>
                              <a:srgbClr val="000000"/>
                            </a:solidFill>
                          </a:uFill>
                          <a:latin typeface="Arial Narrow" panose="020B0606020202030204" pitchFamily="34" charset="0"/>
                        </a:rPr>
                        <a:t>Metallien jalostus</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744</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1,3</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760</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tc>
                  <a:txBody>
                    <a:bodyPr/>
                    <a:lstStyle/>
                    <a:p>
                      <a:pPr algn="r">
                        <a:lnSpc>
                          <a:spcPts val="1120"/>
                        </a:lnSpc>
                        <a:spcAft>
                          <a:spcPts val="0"/>
                        </a:spcAft>
                      </a:pPr>
                      <a:endParaRPr lang="fi-FI" sz="1400" spc="20" dirty="0">
                        <a:effectLst/>
                        <a:uFill>
                          <a:solidFill>
                            <a:srgbClr val="000000"/>
                          </a:solidFill>
                        </a:uFill>
                        <a:latin typeface="Arial Narrow" panose="020B0606020202030204" pitchFamily="34" charset="0"/>
                      </a:endParaRPr>
                    </a:p>
                    <a:p>
                      <a:pPr algn="r">
                        <a:lnSpc>
                          <a:spcPts val="1120"/>
                        </a:lnSpc>
                        <a:spcAft>
                          <a:spcPts val="0"/>
                        </a:spcAft>
                      </a:pPr>
                      <a:r>
                        <a:rPr lang="fi-FI" sz="1400" spc="20" dirty="0">
                          <a:effectLst/>
                          <a:uFill>
                            <a:solidFill>
                              <a:srgbClr val="000000"/>
                            </a:solidFill>
                          </a:uFill>
                          <a:latin typeface="Arial Narrow" panose="020B0606020202030204" pitchFamily="34" charset="0"/>
                        </a:rPr>
                        <a:t>0,9</a:t>
                      </a:r>
                      <a:endParaRPr lang="en-US" sz="1400" spc="20" dirty="0">
                        <a:effectLst/>
                        <a:uFill>
                          <a:solidFill>
                            <a:srgbClr val="000000"/>
                          </a:solidFill>
                        </a:uFill>
                        <a:latin typeface="Arial Narrow" panose="020B0606020202030204" pitchFamily="34" charset="0"/>
                        <a:ea typeface="Times New Roman"/>
                        <a:cs typeface="Myriad Pro Cond"/>
                      </a:endParaRPr>
                    </a:p>
                  </a:txBody>
                  <a:tcPr marL="68580" marR="68580" marT="0" marB="0"/>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fld id="{421214BE-0CCA-4029-97B0-B807BA015D5A}" type="datetime1">
              <a:rPr lang="fi-FI" smtClean="0"/>
              <a:t>6.6.2019</a:t>
            </a:fld>
            <a:endParaRPr lang="fi-FI"/>
          </a:p>
        </p:txBody>
      </p:sp>
      <p:sp>
        <p:nvSpPr>
          <p:cNvPr id="4" name="Footer Placeholder 3"/>
          <p:cNvSpPr>
            <a:spLocks noGrp="1"/>
          </p:cNvSpPr>
          <p:nvPr>
            <p:ph type="ftr" sz="quarter" idx="11"/>
          </p:nvPr>
        </p:nvSpPr>
        <p:spPr>
          <a:xfrm>
            <a:off x="1475656" y="6237312"/>
            <a:ext cx="5760640" cy="288032"/>
          </a:xfrm>
        </p:spPr>
        <p:txBody>
          <a:bodyPr/>
          <a:lstStyle/>
          <a:p>
            <a:pPr lvl="0" algn="l" fontAlgn="base">
              <a:spcBef>
                <a:spcPct val="0"/>
              </a:spcBef>
              <a:spcAft>
                <a:spcPct val="0"/>
              </a:spcAft>
            </a:pPr>
            <a:r>
              <a:rPr lang="fi-FI" altLang="en-US" sz="1400" dirty="0">
                <a:solidFill>
                  <a:schemeClr val="tx1"/>
                </a:solidFill>
                <a:latin typeface="Arial Narrow" pitchFamily="34" charset="0"/>
                <a:ea typeface="Times New Roman" pitchFamily="18" charset="0"/>
                <a:cs typeface="Times New Roman" pitchFamily="18" charset="0"/>
              </a:rPr>
              <a:t>Lähteet: Energiavirasto ja Tilastokeskus/Kansantalouden tilinpito</a:t>
            </a:r>
            <a:endParaRPr lang="en-US" altLang="en-US" sz="1400"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EA1DD0D-7089-48C5-B116-A19F892CF1D9}" type="slidenum">
              <a:rPr lang="fi-FI" smtClean="0"/>
              <a:t>30</a:t>
            </a:fld>
            <a:endParaRPr lang="fi-FI"/>
          </a:p>
        </p:txBody>
      </p:sp>
      <p:sp>
        <p:nvSpPr>
          <p:cNvPr id="6" name="Title 5"/>
          <p:cNvSpPr>
            <a:spLocks noGrp="1"/>
          </p:cNvSpPr>
          <p:nvPr>
            <p:ph type="title"/>
          </p:nvPr>
        </p:nvSpPr>
        <p:spPr/>
        <p:txBody>
          <a:bodyPr/>
          <a:lstStyle/>
          <a:p>
            <a:r>
              <a:rPr lang="fi-FI" sz="2400" b="1" dirty="0"/>
              <a:t>Päästökauppakompensaatio suhteessa toimialan työvoimakustannuksiin vuosina 2016-2017</a:t>
            </a:r>
            <a:br>
              <a:rPr lang="en-US" sz="2400" b="1" dirty="0"/>
            </a:br>
            <a:endParaRPr lang="en-US" sz="2400" dirty="0"/>
          </a:p>
        </p:txBody>
      </p:sp>
    </p:spTree>
    <p:extLst>
      <p:ext uri="{BB962C8B-B14F-4D97-AF65-F5344CB8AC3E}">
        <p14:creationId xmlns:p14="http://schemas.microsoft.com/office/powerpoint/2010/main" val="3371161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058F123-AE1D-2E4F-8113-AB1D398ACC06}"/>
              </a:ext>
            </a:extLst>
          </p:cNvPr>
          <p:cNvSpPr txBox="1"/>
          <p:nvPr/>
        </p:nvSpPr>
        <p:spPr>
          <a:xfrm>
            <a:off x="107504" y="1200637"/>
            <a:ext cx="9144000" cy="430887"/>
          </a:xfrm>
          <a:prstGeom prst="rect">
            <a:avLst/>
          </a:prstGeom>
          <a:noFill/>
        </p:spPr>
        <p:txBody>
          <a:bodyPr wrap="square" rtlCol="0">
            <a:spAutoFit/>
          </a:bodyPr>
          <a:lstStyle/>
          <a:p>
            <a:pPr algn="ctr"/>
            <a:r>
              <a:rPr lang="fi-FI" sz="2200" b="1" dirty="0">
                <a:solidFill>
                  <a:schemeClr val="tx2">
                    <a:lumMod val="75000"/>
                  </a:schemeClr>
                </a:solidFill>
                <a:latin typeface="Arial Narrow" charset="0"/>
                <a:ea typeface="Arial Narrow" charset="0"/>
                <a:cs typeface="Arial Narrow" charset="0"/>
              </a:rPr>
              <a:t>Viennin kotimaisen arvonlisäyksen jakautuminen toimialoittain (2016)</a:t>
            </a:r>
          </a:p>
        </p:txBody>
      </p:sp>
      <p:pic>
        <p:nvPicPr>
          <p:cNvPr id="5" name="Picture 4">
            <a:extLst>
              <a:ext uri="{FF2B5EF4-FFF2-40B4-BE49-F238E27FC236}">
                <a16:creationId xmlns:a16="http://schemas.microsoft.com/office/drawing/2014/main" id="{CB4DBBB4-9C8B-C74D-A91C-12A8CCDA84CF}"/>
              </a:ext>
            </a:extLst>
          </p:cNvPr>
          <p:cNvPicPr>
            <a:picLocks noChangeAspect="1"/>
          </p:cNvPicPr>
          <p:nvPr/>
        </p:nvPicPr>
        <p:blipFill>
          <a:blip r:embed="rId3"/>
          <a:stretch>
            <a:fillRect/>
          </a:stretch>
        </p:blipFill>
        <p:spPr>
          <a:xfrm>
            <a:off x="1547664" y="1772816"/>
            <a:ext cx="6521450" cy="4946854"/>
          </a:xfrm>
          <a:prstGeom prst="rect">
            <a:avLst/>
          </a:prstGeom>
        </p:spPr>
      </p:pic>
    </p:spTree>
    <p:extLst>
      <p:ext uri="{BB962C8B-B14F-4D97-AF65-F5344CB8AC3E}">
        <p14:creationId xmlns:p14="http://schemas.microsoft.com/office/powerpoint/2010/main" val="7175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a:latin typeface="Arial Narrow" panose="020B0606020202030204" pitchFamily="34" charset="0"/>
              </a:rPr>
              <a:t>Sähkön hinta Suomessa ja tärkeimmissä kilpailijamaissa </a:t>
            </a:r>
            <a:endParaRPr lang="en-US" sz="2400" b="1" dirty="0">
              <a:latin typeface="Arial Narrow" panose="020B0606020202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0588022"/>
              </p:ext>
            </p:extLst>
          </p:nvPr>
        </p:nvGraphicFramePr>
        <p:xfrm>
          <a:off x="611560" y="2348880"/>
          <a:ext cx="6984776" cy="3920156"/>
        </p:xfrm>
        <a:graphic>
          <a:graphicData uri="http://schemas.openxmlformats.org/drawingml/2006/table">
            <a:tbl>
              <a:tblPr firstRow="1" firstCol="1" bandRow="1">
                <a:tableStyleId>{5C22544A-7EE6-4342-B048-85BDC9FD1C3A}</a:tableStyleId>
              </a:tblPr>
              <a:tblGrid>
                <a:gridCol w="1431603">
                  <a:extLst>
                    <a:ext uri="{9D8B030D-6E8A-4147-A177-3AD203B41FA5}">
                      <a16:colId xmlns:a16="http://schemas.microsoft.com/office/drawing/2014/main" val="20000"/>
                    </a:ext>
                  </a:extLst>
                </a:gridCol>
                <a:gridCol w="1775226">
                  <a:extLst>
                    <a:ext uri="{9D8B030D-6E8A-4147-A177-3AD203B41FA5}">
                      <a16:colId xmlns:a16="http://schemas.microsoft.com/office/drawing/2014/main" val="20001"/>
                    </a:ext>
                  </a:extLst>
                </a:gridCol>
                <a:gridCol w="2023662">
                  <a:extLst>
                    <a:ext uri="{9D8B030D-6E8A-4147-A177-3AD203B41FA5}">
                      <a16:colId xmlns:a16="http://schemas.microsoft.com/office/drawing/2014/main" val="20002"/>
                    </a:ext>
                  </a:extLst>
                </a:gridCol>
                <a:gridCol w="1754285">
                  <a:extLst>
                    <a:ext uri="{9D8B030D-6E8A-4147-A177-3AD203B41FA5}">
                      <a16:colId xmlns:a16="http://schemas.microsoft.com/office/drawing/2014/main" val="20003"/>
                    </a:ext>
                  </a:extLst>
                </a:gridCol>
              </a:tblGrid>
              <a:tr h="658797">
                <a:tc gridSpan="4">
                  <a:txBody>
                    <a:bodyPr/>
                    <a:lstStyle/>
                    <a:p>
                      <a:pPr algn="l">
                        <a:spcAft>
                          <a:spcPts val="1200"/>
                        </a:spcAft>
                        <a:tabLst>
                          <a:tab pos="914400" algn="l"/>
                        </a:tabLst>
                      </a:pPr>
                      <a:r>
                        <a:rPr lang="fi-FI" sz="2000" dirty="0">
                          <a:effectLst/>
                          <a:latin typeface="Arial Narrow" panose="020B0606020202030204" pitchFamily="34" charset="0"/>
                        </a:rPr>
                        <a:t>Sähkön hinta suurelle teolliselle sähkönkäyttäjälle (70 – 150 </a:t>
                      </a:r>
                      <a:r>
                        <a:rPr lang="fi-FI" sz="2000" dirty="0" err="1">
                          <a:effectLst/>
                          <a:latin typeface="Arial Narrow" panose="020B0606020202030204" pitchFamily="34" charset="0"/>
                        </a:rPr>
                        <a:t>GWh</a:t>
                      </a:r>
                      <a:r>
                        <a:rPr lang="fi-FI" sz="2000" dirty="0">
                          <a:effectLst/>
                          <a:latin typeface="Arial Narrow" panose="020B0606020202030204" pitchFamily="34" charset="0"/>
                        </a:rPr>
                        <a:t> vuodessa) Suomessa ja tärkeimmissä kilpailijamaissa, euroa/kWh. Lähde: </a:t>
                      </a:r>
                      <a:r>
                        <a:rPr lang="fi-FI" sz="2000" dirty="0" err="1">
                          <a:effectLst/>
                          <a:latin typeface="Arial Narrow" panose="020B0606020202030204" pitchFamily="34" charset="0"/>
                        </a:rPr>
                        <a:t>Eurostat</a:t>
                      </a:r>
                      <a:endParaRPr lang="en-US" sz="2000" dirty="0">
                        <a:effectLst/>
                        <a:latin typeface="Arial Narrow" panose="020B0606020202030204" pitchFamily="34" charset="0"/>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9398">
                <a:tc>
                  <a:txBody>
                    <a:bodyPr/>
                    <a:lstStyle/>
                    <a:p>
                      <a:pPr algn="just">
                        <a:spcAft>
                          <a:spcPts val="600"/>
                        </a:spcAft>
                        <a:tabLst>
                          <a:tab pos="914400" algn="l"/>
                        </a:tabLst>
                      </a:pPr>
                      <a:r>
                        <a:rPr lang="fi-FI" sz="2000">
                          <a:effectLst/>
                          <a:latin typeface="Arial Narrow" panose="020B0606020202030204" pitchFamily="34" charset="0"/>
                        </a:rPr>
                        <a:t> </a:t>
                      </a:r>
                      <a:endParaRPr lang="en-US" sz="2000">
                        <a:effectLst/>
                        <a:latin typeface="Arial Narrow" panose="020B0606020202030204" pitchFamily="34" charset="0"/>
                        <a:ea typeface="Times New Roman"/>
                        <a:cs typeface="Times New Roman"/>
                      </a:endParaRPr>
                    </a:p>
                  </a:txBody>
                  <a:tcPr marL="68580" marR="68580" marT="0" marB="0"/>
                </a:tc>
                <a:tc gridSpan="2">
                  <a:txBody>
                    <a:bodyPr/>
                    <a:lstStyle/>
                    <a:p>
                      <a:pPr algn="ctr">
                        <a:spcAft>
                          <a:spcPts val="600"/>
                        </a:spcAft>
                        <a:tabLst>
                          <a:tab pos="914400" algn="l"/>
                        </a:tabLst>
                      </a:pPr>
                      <a:r>
                        <a:rPr lang="fi-FI" sz="2000" dirty="0">
                          <a:effectLst/>
                          <a:latin typeface="Arial Narrow" panose="020B0606020202030204" pitchFamily="34" charset="0"/>
                        </a:rPr>
                        <a:t>2017</a:t>
                      </a:r>
                      <a:endParaRPr lang="en-US" sz="2000" dirty="0">
                        <a:effectLst/>
                        <a:latin typeface="Arial Narrow" panose="020B0606020202030204" pitchFamily="34" charset="0"/>
                        <a:ea typeface="Times New Roman"/>
                        <a:cs typeface="Times New Roman"/>
                      </a:endParaRPr>
                    </a:p>
                  </a:txBody>
                  <a:tcPr marL="68580" marR="68580" marT="0" marB="0"/>
                </a:tc>
                <a:tc hMerge="1">
                  <a:txBody>
                    <a:bodyPr/>
                    <a:lstStyle/>
                    <a:p>
                      <a:endParaRPr lang="en-US"/>
                    </a:p>
                  </a:txBody>
                  <a:tcPr/>
                </a:tc>
                <a:tc>
                  <a:txBody>
                    <a:bodyPr/>
                    <a:lstStyle/>
                    <a:p>
                      <a:pPr algn="just">
                        <a:spcAft>
                          <a:spcPts val="600"/>
                        </a:spcAft>
                        <a:tabLst>
                          <a:tab pos="914400" algn="l"/>
                        </a:tabLst>
                      </a:pPr>
                      <a:r>
                        <a:rPr lang="fi-FI" sz="2000">
                          <a:effectLst/>
                          <a:latin typeface="Arial Narrow" panose="020B0606020202030204" pitchFamily="34" charset="0"/>
                        </a:rPr>
                        <a:t>2018</a:t>
                      </a:r>
                      <a:endParaRPr lang="en-US" sz="2000">
                        <a:effectLst/>
                        <a:latin typeface="Arial Narrow" panose="020B0606020202030204" pitchFamily="34" charset="0"/>
                        <a:ea typeface="Times New Roman"/>
                        <a:cs typeface="Times New Roman"/>
                      </a:endParaRPr>
                    </a:p>
                  </a:txBody>
                  <a:tcPr marL="68580" marR="68580" marT="0" marB="0"/>
                </a:tc>
                <a:extLst>
                  <a:ext uri="{0D108BD9-81ED-4DB2-BD59-A6C34878D82A}">
                    <a16:rowId xmlns:a16="http://schemas.microsoft.com/office/drawing/2014/main" val="10001"/>
                  </a:ext>
                </a:extLst>
              </a:tr>
              <a:tr h="329398">
                <a:tc>
                  <a:txBody>
                    <a:bodyPr/>
                    <a:lstStyle/>
                    <a:p>
                      <a:pPr algn="just">
                        <a:spcAft>
                          <a:spcPts val="600"/>
                        </a:spcAft>
                        <a:tabLst>
                          <a:tab pos="914400" algn="l"/>
                        </a:tabLst>
                      </a:pPr>
                      <a:endParaRPr lang="en-US" sz="2000" dirty="0">
                        <a:effectLst/>
                        <a:latin typeface="Arial Narrow" panose="020B0606020202030204" pitchFamily="34" charset="0"/>
                        <a:ea typeface="Times New Roman"/>
                        <a:cs typeface="Times New Roman"/>
                      </a:endParaRPr>
                    </a:p>
                  </a:txBody>
                  <a:tcPr marL="68580" marR="68580" marT="0" marB="0"/>
                </a:tc>
                <a:tc>
                  <a:txBody>
                    <a:bodyPr/>
                    <a:lstStyle/>
                    <a:p>
                      <a:pPr algn="just">
                        <a:spcAft>
                          <a:spcPts val="600"/>
                        </a:spcAft>
                        <a:tabLst>
                          <a:tab pos="914400" algn="l"/>
                        </a:tabLst>
                      </a:pPr>
                      <a:r>
                        <a:rPr lang="fi-FI" sz="2000" dirty="0">
                          <a:effectLst/>
                          <a:latin typeface="Arial Narrow" panose="020B0606020202030204" pitchFamily="34" charset="0"/>
                        </a:rPr>
                        <a:t>1.1-30.6.</a:t>
                      </a:r>
                      <a:endParaRPr lang="en-US" sz="2000" dirty="0">
                        <a:effectLst/>
                        <a:latin typeface="Arial Narrow" panose="020B0606020202030204" pitchFamily="34" charset="0"/>
                        <a:ea typeface="Times New Roman"/>
                        <a:cs typeface="Times New Roman"/>
                      </a:endParaRPr>
                    </a:p>
                  </a:txBody>
                  <a:tcPr marL="68580" marR="68580" marT="0" marB="0"/>
                </a:tc>
                <a:tc>
                  <a:txBody>
                    <a:bodyPr/>
                    <a:lstStyle/>
                    <a:p>
                      <a:pPr algn="just">
                        <a:spcAft>
                          <a:spcPts val="600"/>
                        </a:spcAft>
                        <a:tabLst>
                          <a:tab pos="914400" algn="l"/>
                        </a:tabLst>
                      </a:pPr>
                      <a:r>
                        <a:rPr lang="fi-FI" sz="2000">
                          <a:effectLst/>
                          <a:latin typeface="Arial Narrow" panose="020B0606020202030204" pitchFamily="34" charset="0"/>
                        </a:rPr>
                        <a:t>1.7.-31.12.</a:t>
                      </a:r>
                      <a:endParaRPr lang="en-US" sz="2000">
                        <a:effectLst/>
                        <a:latin typeface="Arial Narrow" panose="020B0606020202030204" pitchFamily="34" charset="0"/>
                        <a:ea typeface="Times New Roman"/>
                        <a:cs typeface="Times New Roman"/>
                      </a:endParaRPr>
                    </a:p>
                  </a:txBody>
                  <a:tcPr marL="68580" marR="68580" marT="0" marB="0"/>
                </a:tc>
                <a:tc>
                  <a:txBody>
                    <a:bodyPr/>
                    <a:lstStyle/>
                    <a:p>
                      <a:pPr algn="just">
                        <a:spcAft>
                          <a:spcPts val="600"/>
                        </a:spcAft>
                        <a:tabLst>
                          <a:tab pos="914400" algn="l"/>
                        </a:tabLst>
                      </a:pPr>
                      <a:r>
                        <a:rPr lang="fi-FI" sz="2000">
                          <a:effectLst/>
                          <a:latin typeface="Arial Narrow" panose="020B0606020202030204" pitchFamily="34" charset="0"/>
                        </a:rPr>
                        <a:t>1.1-30.6.</a:t>
                      </a:r>
                      <a:endParaRPr lang="en-US" sz="2000">
                        <a:effectLst/>
                        <a:latin typeface="Arial Narrow" panose="020B0606020202030204" pitchFamily="34" charset="0"/>
                        <a:ea typeface="Times New Roman"/>
                        <a:cs typeface="Times New Roman"/>
                      </a:endParaRPr>
                    </a:p>
                  </a:txBody>
                  <a:tcPr marL="68580" marR="68580" marT="0" marB="0"/>
                </a:tc>
                <a:extLst>
                  <a:ext uri="{0D108BD9-81ED-4DB2-BD59-A6C34878D82A}">
                    <a16:rowId xmlns:a16="http://schemas.microsoft.com/office/drawing/2014/main" val="10002"/>
                  </a:ext>
                </a:extLst>
              </a:tr>
              <a:tr h="296458">
                <a:tc>
                  <a:txBody>
                    <a:bodyPr/>
                    <a:lstStyle/>
                    <a:p>
                      <a:pPr algn="just">
                        <a:spcBef>
                          <a:spcPts val="600"/>
                        </a:spcBef>
                        <a:spcAft>
                          <a:spcPts val="600"/>
                        </a:spcAft>
                        <a:tabLst>
                          <a:tab pos="914400" algn="l"/>
                        </a:tabLst>
                      </a:pPr>
                      <a:r>
                        <a:rPr lang="fi-FI" sz="2000">
                          <a:effectLst/>
                          <a:latin typeface="Arial Narrow" panose="020B0606020202030204" pitchFamily="34" charset="0"/>
                        </a:rPr>
                        <a:t>Suomi</a:t>
                      </a:r>
                      <a:endParaRPr lang="en-US" sz="2000">
                        <a:effectLst/>
                        <a:latin typeface="Arial Narrow" panose="020B0606020202030204" pitchFamily="34" charset="0"/>
                        <a:ea typeface="Times New Roman"/>
                        <a:cs typeface="Times New Roman"/>
                      </a:endParaRPr>
                    </a:p>
                  </a:txBody>
                  <a:tcPr marL="68580" marR="68580" marT="0" marB="0"/>
                </a:tc>
                <a:tc>
                  <a:txBody>
                    <a:bodyPr/>
                    <a:lstStyle/>
                    <a:p>
                      <a:pPr>
                        <a:spcBef>
                          <a:spcPts val="600"/>
                        </a:spcBef>
                        <a:spcAft>
                          <a:spcPts val="600"/>
                        </a:spcAft>
                      </a:pPr>
                      <a:r>
                        <a:rPr lang="fi-FI" sz="2000" dirty="0">
                          <a:effectLst/>
                          <a:latin typeface="Arial Narrow" panose="020B0606020202030204" pitchFamily="34" charset="0"/>
                        </a:rPr>
                        <a:t>0,0506</a:t>
                      </a:r>
                      <a:endParaRPr lang="en-US" sz="2000" dirty="0">
                        <a:effectLst/>
                        <a:latin typeface="Arial Narrow" panose="020B0606020202030204" pitchFamily="34" charset="0"/>
                        <a:ea typeface="Times New Roman"/>
                        <a:cs typeface="Times New Roman"/>
                      </a:endParaRPr>
                    </a:p>
                  </a:txBody>
                  <a:tcPr marL="68580" marR="68580" marT="0" marB="0"/>
                </a:tc>
                <a:tc>
                  <a:txBody>
                    <a:bodyPr/>
                    <a:lstStyle/>
                    <a:p>
                      <a:pPr>
                        <a:spcBef>
                          <a:spcPts val="600"/>
                        </a:spcBef>
                        <a:spcAft>
                          <a:spcPts val="600"/>
                        </a:spcAft>
                      </a:pPr>
                      <a:r>
                        <a:rPr lang="fi-FI" sz="2000" dirty="0">
                          <a:effectLst/>
                          <a:latin typeface="Arial Narrow" panose="020B0606020202030204" pitchFamily="34" charset="0"/>
                        </a:rPr>
                        <a:t>0,0514</a:t>
                      </a:r>
                      <a:endParaRPr lang="en-US" sz="2000" dirty="0">
                        <a:effectLst/>
                        <a:latin typeface="Arial Narrow" panose="020B0606020202030204" pitchFamily="34" charset="0"/>
                        <a:ea typeface="Times New Roman"/>
                        <a:cs typeface="Times New Roman"/>
                      </a:endParaRPr>
                    </a:p>
                  </a:txBody>
                  <a:tcPr marL="68580" marR="68580" marT="0" marB="0"/>
                </a:tc>
                <a:tc>
                  <a:txBody>
                    <a:bodyPr/>
                    <a:lstStyle/>
                    <a:p>
                      <a:pPr>
                        <a:spcBef>
                          <a:spcPts val="600"/>
                        </a:spcBef>
                        <a:spcAft>
                          <a:spcPts val="600"/>
                        </a:spcAft>
                      </a:pPr>
                      <a:r>
                        <a:rPr lang="fi-FI" sz="2000">
                          <a:effectLst/>
                          <a:latin typeface="Arial Narrow" panose="020B0606020202030204" pitchFamily="34" charset="0"/>
                        </a:rPr>
                        <a:t>0,0545</a:t>
                      </a:r>
                      <a:endParaRPr lang="en-US" sz="2000">
                        <a:effectLst/>
                        <a:latin typeface="Arial Narrow" panose="020B0606020202030204" pitchFamily="34" charset="0"/>
                        <a:ea typeface="Times New Roman"/>
                        <a:cs typeface="Times New Roman"/>
                      </a:endParaRPr>
                    </a:p>
                  </a:txBody>
                  <a:tcPr marL="68580" marR="68580" marT="0" marB="0"/>
                </a:tc>
                <a:extLst>
                  <a:ext uri="{0D108BD9-81ED-4DB2-BD59-A6C34878D82A}">
                    <a16:rowId xmlns:a16="http://schemas.microsoft.com/office/drawing/2014/main" val="10003"/>
                  </a:ext>
                </a:extLst>
              </a:tr>
              <a:tr h="296458">
                <a:tc>
                  <a:txBody>
                    <a:bodyPr/>
                    <a:lstStyle/>
                    <a:p>
                      <a:pPr algn="just">
                        <a:spcBef>
                          <a:spcPts val="600"/>
                        </a:spcBef>
                        <a:spcAft>
                          <a:spcPts val="600"/>
                        </a:spcAft>
                        <a:tabLst>
                          <a:tab pos="914400" algn="l"/>
                        </a:tabLst>
                      </a:pPr>
                      <a:r>
                        <a:rPr lang="fi-FI" sz="2000">
                          <a:effectLst/>
                          <a:latin typeface="Arial Narrow" panose="020B0606020202030204" pitchFamily="34" charset="0"/>
                        </a:rPr>
                        <a:t>Saksa</a:t>
                      </a:r>
                      <a:endParaRPr lang="en-US" sz="2000">
                        <a:effectLst/>
                        <a:latin typeface="Arial Narrow" panose="020B0606020202030204" pitchFamily="34" charset="0"/>
                        <a:ea typeface="Times New Roman"/>
                        <a:cs typeface="Times New Roman"/>
                      </a:endParaRPr>
                    </a:p>
                  </a:txBody>
                  <a:tcPr marL="68580" marR="68580" marT="0" marB="0"/>
                </a:tc>
                <a:tc>
                  <a:txBody>
                    <a:bodyPr/>
                    <a:lstStyle/>
                    <a:p>
                      <a:pPr>
                        <a:spcBef>
                          <a:spcPts val="600"/>
                        </a:spcBef>
                        <a:spcAft>
                          <a:spcPts val="600"/>
                        </a:spcAft>
                      </a:pPr>
                      <a:r>
                        <a:rPr lang="fi-FI" sz="2000" dirty="0">
                          <a:effectLst/>
                          <a:latin typeface="Arial Narrow" panose="020B0606020202030204" pitchFamily="34" charset="0"/>
                        </a:rPr>
                        <a:t>0,0478</a:t>
                      </a:r>
                      <a:endParaRPr lang="en-US" sz="2000" dirty="0">
                        <a:effectLst/>
                        <a:latin typeface="Arial Narrow" panose="020B0606020202030204" pitchFamily="34" charset="0"/>
                        <a:ea typeface="Times New Roman"/>
                        <a:cs typeface="Times New Roman"/>
                      </a:endParaRPr>
                    </a:p>
                  </a:txBody>
                  <a:tcPr marL="68580" marR="68580" marT="0" marB="0"/>
                </a:tc>
                <a:tc>
                  <a:txBody>
                    <a:bodyPr/>
                    <a:lstStyle/>
                    <a:p>
                      <a:pPr>
                        <a:spcBef>
                          <a:spcPts val="600"/>
                        </a:spcBef>
                        <a:spcAft>
                          <a:spcPts val="600"/>
                        </a:spcAft>
                      </a:pPr>
                      <a:r>
                        <a:rPr lang="fi-FI" sz="2000" dirty="0">
                          <a:effectLst/>
                          <a:latin typeface="Arial Narrow" panose="020B0606020202030204" pitchFamily="34" charset="0"/>
                        </a:rPr>
                        <a:t>0,0457</a:t>
                      </a:r>
                      <a:endParaRPr lang="en-US" sz="2000" dirty="0">
                        <a:effectLst/>
                        <a:latin typeface="Arial Narrow" panose="020B0606020202030204" pitchFamily="34" charset="0"/>
                        <a:ea typeface="Times New Roman"/>
                        <a:cs typeface="Times New Roman"/>
                      </a:endParaRPr>
                    </a:p>
                  </a:txBody>
                  <a:tcPr marL="68580" marR="68580" marT="0" marB="0"/>
                </a:tc>
                <a:tc>
                  <a:txBody>
                    <a:bodyPr/>
                    <a:lstStyle/>
                    <a:p>
                      <a:pPr>
                        <a:spcBef>
                          <a:spcPts val="600"/>
                        </a:spcBef>
                        <a:spcAft>
                          <a:spcPts val="600"/>
                        </a:spcAft>
                      </a:pPr>
                      <a:r>
                        <a:rPr lang="fi-FI" sz="2000">
                          <a:effectLst/>
                          <a:latin typeface="Arial Narrow" panose="020B0606020202030204" pitchFamily="34" charset="0"/>
                        </a:rPr>
                        <a:t>0,0480</a:t>
                      </a:r>
                      <a:endParaRPr lang="en-US" sz="2000">
                        <a:effectLst/>
                        <a:latin typeface="Arial Narrow" panose="020B0606020202030204" pitchFamily="34" charset="0"/>
                        <a:ea typeface="Times New Roman"/>
                        <a:cs typeface="Times New Roman"/>
                      </a:endParaRPr>
                    </a:p>
                  </a:txBody>
                  <a:tcPr marL="68580" marR="68580" marT="0" marB="0"/>
                </a:tc>
                <a:extLst>
                  <a:ext uri="{0D108BD9-81ED-4DB2-BD59-A6C34878D82A}">
                    <a16:rowId xmlns:a16="http://schemas.microsoft.com/office/drawing/2014/main" val="10004"/>
                  </a:ext>
                </a:extLst>
              </a:tr>
              <a:tr h="296458">
                <a:tc>
                  <a:txBody>
                    <a:bodyPr/>
                    <a:lstStyle/>
                    <a:p>
                      <a:pPr algn="just">
                        <a:spcBef>
                          <a:spcPts val="600"/>
                        </a:spcBef>
                        <a:spcAft>
                          <a:spcPts val="600"/>
                        </a:spcAft>
                        <a:tabLst>
                          <a:tab pos="914400" algn="l"/>
                        </a:tabLst>
                      </a:pPr>
                      <a:r>
                        <a:rPr lang="fi-FI" sz="2000">
                          <a:effectLst/>
                          <a:latin typeface="Arial Narrow" panose="020B0606020202030204" pitchFamily="34" charset="0"/>
                        </a:rPr>
                        <a:t>Ruotsi</a:t>
                      </a:r>
                      <a:endParaRPr lang="en-US" sz="2000">
                        <a:effectLst/>
                        <a:latin typeface="Arial Narrow" panose="020B0606020202030204" pitchFamily="34" charset="0"/>
                        <a:ea typeface="Times New Roman"/>
                        <a:cs typeface="Times New Roman"/>
                      </a:endParaRPr>
                    </a:p>
                  </a:txBody>
                  <a:tcPr marL="68580" marR="68580" marT="0" marB="0"/>
                </a:tc>
                <a:tc>
                  <a:txBody>
                    <a:bodyPr/>
                    <a:lstStyle/>
                    <a:p>
                      <a:pPr>
                        <a:spcBef>
                          <a:spcPts val="600"/>
                        </a:spcBef>
                        <a:spcAft>
                          <a:spcPts val="600"/>
                        </a:spcAft>
                      </a:pPr>
                      <a:r>
                        <a:rPr lang="fi-FI" sz="2000">
                          <a:effectLst/>
                          <a:latin typeface="Arial Narrow" panose="020B0606020202030204" pitchFamily="34" charset="0"/>
                        </a:rPr>
                        <a:t>0,0396</a:t>
                      </a:r>
                      <a:endParaRPr lang="en-US" sz="2000">
                        <a:effectLst/>
                        <a:latin typeface="Arial Narrow" panose="020B0606020202030204" pitchFamily="34" charset="0"/>
                        <a:ea typeface="Times New Roman"/>
                        <a:cs typeface="Times New Roman"/>
                      </a:endParaRPr>
                    </a:p>
                  </a:txBody>
                  <a:tcPr marL="68580" marR="68580" marT="0" marB="0"/>
                </a:tc>
                <a:tc>
                  <a:txBody>
                    <a:bodyPr/>
                    <a:lstStyle/>
                    <a:p>
                      <a:pPr>
                        <a:spcBef>
                          <a:spcPts val="600"/>
                        </a:spcBef>
                        <a:spcAft>
                          <a:spcPts val="600"/>
                        </a:spcAft>
                      </a:pPr>
                      <a:r>
                        <a:rPr lang="fi-FI" sz="2000" dirty="0">
                          <a:effectLst/>
                          <a:latin typeface="Arial Narrow" panose="020B0606020202030204" pitchFamily="34" charset="0"/>
                        </a:rPr>
                        <a:t>0,0403</a:t>
                      </a:r>
                      <a:endParaRPr lang="en-US" sz="2000" dirty="0">
                        <a:effectLst/>
                        <a:latin typeface="Arial Narrow" panose="020B0606020202030204" pitchFamily="34" charset="0"/>
                        <a:ea typeface="Times New Roman"/>
                        <a:cs typeface="Times New Roman"/>
                      </a:endParaRPr>
                    </a:p>
                  </a:txBody>
                  <a:tcPr marL="68580" marR="68580" marT="0" marB="0"/>
                </a:tc>
                <a:tc>
                  <a:txBody>
                    <a:bodyPr/>
                    <a:lstStyle/>
                    <a:p>
                      <a:pPr>
                        <a:spcBef>
                          <a:spcPts val="600"/>
                        </a:spcBef>
                        <a:spcAft>
                          <a:spcPts val="600"/>
                        </a:spcAft>
                      </a:pPr>
                      <a:r>
                        <a:rPr lang="fi-FI" sz="2000">
                          <a:effectLst/>
                          <a:latin typeface="Arial Narrow" panose="020B0606020202030204" pitchFamily="34" charset="0"/>
                        </a:rPr>
                        <a:t>0,0422</a:t>
                      </a:r>
                      <a:endParaRPr lang="en-US" sz="2000">
                        <a:effectLst/>
                        <a:latin typeface="Arial Narrow" panose="020B0606020202030204" pitchFamily="34" charset="0"/>
                        <a:ea typeface="Times New Roman"/>
                        <a:cs typeface="Times New Roman"/>
                      </a:endParaRPr>
                    </a:p>
                  </a:txBody>
                  <a:tcPr marL="68580" marR="68580" marT="0" marB="0"/>
                </a:tc>
                <a:extLst>
                  <a:ext uri="{0D108BD9-81ED-4DB2-BD59-A6C34878D82A}">
                    <a16:rowId xmlns:a16="http://schemas.microsoft.com/office/drawing/2014/main" val="10005"/>
                  </a:ext>
                </a:extLst>
              </a:tr>
              <a:tr h="702457">
                <a:tc gridSpan="4">
                  <a:txBody>
                    <a:bodyPr/>
                    <a:lstStyle/>
                    <a:p>
                      <a:pPr algn="just">
                        <a:spcBef>
                          <a:spcPts val="600"/>
                        </a:spcBef>
                        <a:spcAft>
                          <a:spcPts val="600"/>
                        </a:spcAft>
                        <a:tabLst>
                          <a:tab pos="914400" algn="l"/>
                        </a:tabLst>
                      </a:pPr>
                      <a:endParaRPr lang="fi-FI" sz="1400" b="0" dirty="0">
                        <a:solidFill>
                          <a:schemeClr val="tx1"/>
                        </a:solidFill>
                        <a:effectLst/>
                        <a:latin typeface="Arial Narrow" panose="020B0606020202030204" pitchFamily="34" charset="0"/>
                        <a:ea typeface="Times New Roman"/>
                        <a:cs typeface="Times New Roman"/>
                      </a:endParaRPr>
                    </a:p>
                    <a:p>
                      <a:pPr algn="just">
                        <a:spcBef>
                          <a:spcPts val="600"/>
                        </a:spcBef>
                        <a:spcAft>
                          <a:spcPts val="600"/>
                        </a:spcAft>
                        <a:tabLst>
                          <a:tab pos="914400" algn="l"/>
                        </a:tabLst>
                      </a:pPr>
                      <a:r>
                        <a:rPr lang="fi-FI" sz="1400" b="0" dirty="0">
                          <a:solidFill>
                            <a:schemeClr val="tx1"/>
                          </a:solidFill>
                          <a:effectLst/>
                          <a:latin typeface="Arial Narrow" panose="020B0606020202030204" pitchFamily="34" charset="0"/>
                          <a:ea typeface="Times New Roman"/>
                          <a:cs typeface="Times New Roman"/>
                        </a:rPr>
                        <a:t>Hinnat sisältävät sähkön hinnan, sähkönjakelun ja siirron, muut palvelut sekä verot ja veroluonteiset maksut. Suomen paperiteollisuuden laitoksista 70 prosentin sähkönkäyttö jäi vuonna 2016 </a:t>
                      </a:r>
                      <a:r>
                        <a:rPr lang="fi-FI" sz="1400" b="0" dirty="0" err="1">
                          <a:solidFill>
                            <a:schemeClr val="tx1"/>
                          </a:solidFill>
                          <a:effectLst/>
                          <a:latin typeface="Arial Narrow" panose="020B0606020202030204" pitchFamily="34" charset="0"/>
                          <a:ea typeface="Times New Roman"/>
                          <a:cs typeface="Times New Roman"/>
                        </a:rPr>
                        <a:t>Eurostatin</a:t>
                      </a:r>
                      <a:r>
                        <a:rPr lang="fi-FI" sz="1400" b="0" dirty="0">
                          <a:solidFill>
                            <a:schemeClr val="tx1"/>
                          </a:solidFill>
                          <a:effectLst/>
                          <a:latin typeface="Arial Narrow" panose="020B0606020202030204" pitchFamily="34" charset="0"/>
                          <a:ea typeface="Times New Roman"/>
                          <a:cs typeface="Times New Roman"/>
                        </a:rPr>
                        <a:t> suurimman raportointiluokan ylärajan 150 </a:t>
                      </a:r>
                      <a:r>
                        <a:rPr lang="fi-FI" sz="1400" b="0" dirty="0" err="1">
                          <a:solidFill>
                            <a:schemeClr val="tx1"/>
                          </a:solidFill>
                          <a:effectLst/>
                          <a:latin typeface="Arial Narrow" panose="020B0606020202030204" pitchFamily="34" charset="0"/>
                          <a:ea typeface="Times New Roman"/>
                          <a:cs typeface="Times New Roman"/>
                        </a:rPr>
                        <a:t>GWh</a:t>
                      </a:r>
                      <a:r>
                        <a:rPr lang="fi-FI" sz="1400" b="0" dirty="0">
                          <a:solidFill>
                            <a:schemeClr val="tx1"/>
                          </a:solidFill>
                          <a:effectLst/>
                          <a:latin typeface="Arial Narrow" panose="020B0606020202030204" pitchFamily="34" charset="0"/>
                          <a:ea typeface="Times New Roman"/>
                          <a:cs typeface="Times New Roman"/>
                        </a:rPr>
                        <a:t> alle. Metalliteollisuuden laitoksista 97 prosenttia käytti vuonna 2016 sähköä vähemmän kuin 150 </a:t>
                      </a:r>
                      <a:r>
                        <a:rPr lang="fi-FI" sz="1400" b="0" dirty="0" err="1">
                          <a:solidFill>
                            <a:schemeClr val="tx1"/>
                          </a:solidFill>
                          <a:effectLst/>
                          <a:latin typeface="Arial Narrow" panose="020B0606020202030204" pitchFamily="34" charset="0"/>
                          <a:ea typeface="Times New Roman"/>
                          <a:cs typeface="Times New Roman"/>
                        </a:rPr>
                        <a:t>GWh</a:t>
                      </a:r>
                      <a:r>
                        <a:rPr lang="fi-FI" sz="1400" b="0" dirty="0">
                          <a:solidFill>
                            <a:schemeClr val="tx1"/>
                          </a:solidFill>
                          <a:effectLst/>
                          <a:latin typeface="Arial Narrow" panose="020B0606020202030204" pitchFamily="34" charset="0"/>
                          <a:ea typeface="Times New Roman"/>
                          <a:cs typeface="Times New Roman"/>
                        </a:rPr>
                        <a:t>. Saksan osalta </a:t>
                      </a:r>
                      <a:r>
                        <a:rPr lang="fi-FI" sz="1400" b="0" dirty="0" err="1">
                          <a:solidFill>
                            <a:schemeClr val="tx1"/>
                          </a:solidFill>
                          <a:effectLst/>
                          <a:latin typeface="Arial Narrow" panose="020B0606020202030204" pitchFamily="34" charset="0"/>
                          <a:ea typeface="Times New Roman"/>
                          <a:cs typeface="Times New Roman"/>
                        </a:rPr>
                        <a:t>Eurostatin</a:t>
                      </a:r>
                      <a:r>
                        <a:rPr lang="fi-FI" sz="1400" b="0" dirty="0">
                          <a:solidFill>
                            <a:schemeClr val="tx1"/>
                          </a:solidFill>
                          <a:effectLst/>
                          <a:latin typeface="Arial Narrow" panose="020B0606020202030204" pitchFamily="34" charset="0"/>
                          <a:ea typeface="Times New Roman"/>
                          <a:cs typeface="Times New Roman"/>
                        </a:rPr>
                        <a:t> raportoimat</a:t>
                      </a:r>
                      <a:r>
                        <a:rPr lang="fi-FI" sz="1400" b="0" baseline="0" dirty="0">
                          <a:solidFill>
                            <a:schemeClr val="tx1"/>
                          </a:solidFill>
                          <a:effectLst/>
                          <a:latin typeface="Arial Narrow" panose="020B0606020202030204" pitchFamily="34" charset="0"/>
                          <a:ea typeface="Times New Roman"/>
                          <a:cs typeface="Times New Roman"/>
                        </a:rPr>
                        <a:t> </a:t>
                      </a:r>
                      <a:r>
                        <a:rPr lang="fi-FI" sz="1400" b="0" dirty="0">
                          <a:solidFill>
                            <a:schemeClr val="tx1"/>
                          </a:solidFill>
                          <a:effectLst/>
                          <a:latin typeface="Arial Narrow" panose="020B0606020202030204" pitchFamily="34" charset="0"/>
                          <a:ea typeface="Times New Roman"/>
                          <a:cs typeface="Times New Roman"/>
                        </a:rPr>
                        <a:t>hinnat korjattu</a:t>
                      </a:r>
                      <a:r>
                        <a:rPr lang="fi-FI" sz="1400" b="0" baseline="0" dirty="0">
                          <a:solidFill>
                            <a:schemeClr val="tx1"/>
                          </a:solidFill>
                          <a:effectLst/>
                          <a:latin typeface="Arial Narrow" panose="020B0606020202030204" pitchFamily="34" charset="0"/>
                          <a:ea typeface="Times New Roman"/>
                          <a:cs typeface="Times New Roman"/>
                        </a:rPr>
                        <a:t> huomioiden </a:t>
                      </a:r>
                      <a:r>
                        <a:rPr lang="fi-FI" sz="1400" b="0" dirty="0">
                          <a:solidFill>
                            <a:schemeClr val="tx1"/>
                          </a:solidFill>
                          <a:effectLst/>
                          <a:latin typeface="Arial Narrow" panose="020B0606020202030204" pitchFamily="34" charset="0"/>
                          <a:ea typeface="Times New Roman"/>
                          <a:cs typeface="Times New Roman"/>
                        </a:rPr>
                        <a:t>suurelle sähkönkäyttäjälle (100 </a:t>
                      </a:r>
                      <a:r>
                        <a:rPr lang="fi-FI" sz="1400" b="0" dirty="0" err="1">
                          <a:solidFill>
                            <a:schemeClr val="tx1"/>
                          </a:solidFill>
                          <a:effectLst/>
                          <a:latin typeface="Arial Narrow" panose="020B0606020202030204" pitchFamily="34" charset="0"/>
                          <a:ea typeface="Times New Roman"/>
                          <a:cs typeface="Times New Roman"/>
                        </a:rPr>
                        <a:t>GWh/vuosi</a:t>
                      </a:r>
                      <a:r>
                        <a:rPr lang="fi-FI" sz="1400" b="0" dirty="0">
                          <a:solidFill>
                            <a:schemeClr val="tx1"/>
                          </a:solidFill>
                          <a:effectLst/>
                          <a:latin typeface="Arial Narrow" panose="020B0606020202030204" pitchFamily="34" charset="0"/>
                          <a:ea typeface="Times New Roman"/>
                          <a:cs typeface="Times New Roman"/>
                        </a:rPr>
                        <a:t>) laskettu sähkövero 0,233 </a:t>
                      </a:r>
                      <a:r>
                        <a:rPr lang="fi-FI" sz="1400" b="0" dirty="0" err="1">
                          <a:solidFill>
                            <a:schemeClr val="tx1"/>
                          </a:solidFill>
                          <a:effectLst/>
                          <a:latin typeface="Arial Narrow" panose="020B0606020202030204" pitchFamily="34" charset="0"/>
                          <a:ea typeface="Times New Roman"/>
                          <a:cs typeface="Times New Roman"/>
                        </a:rPr>
                        <a:t>snt/kWh</a:t>
                      </a:r>
                      <a:r>
                        <a:rPr lang="fi-FI" sz="1400" b="0" dirty="0">
                          <a:solidFill>
                            <a:schemeClr val="tx1"/>
                          </a:solidFill>
                          <a:effectLst/>
                          <a:latin typeface="Arial Narrow" panose="020B0606020202030204" pitchFamily="34" charset="0"/>
                          <a:ea typeface="Times New Roman"/>
                          <a:cs typeface="Times New Roman"/>
                        </a:rPr>
                        <a:t>.</a:t>
                      </a:r>
                      <a:endParaRPr lang="en-US" sz="1400" b="0" dirty="0">
                        <a:solidFill>
                          <a:schemeClr val="tx1"/>
                        </a:solidFill>
                        <a:effectLst/>
                        <a:latin typeface="Arial Narrow" panose="020B0606020202030204" pitchFamily="34" charset="0"/>
                        <a:ea typeface="Times New Roman"/>
                        <a:cs typeface="Times New Roman"/>
                      </a:endParaRPr>
                    </a:p>
                  </a:txBody>
                  <a:tcPr marL="68580" marR="68580" marT="0" marB="0">
                    <a:noFill/>
                  </a:tcPr>
                </a:tc>
                <a:tc hMerge="1">
                  <a:txBody>
                    <a:bodyPr/>
                    <a:lstStyle/>
                    <a:p>
                      <a:pPr>
                        <a:spcBef>
                          <a:spcPts val="600"/>
                        </a:spcBef>
                        <a:spcAft>
                          <a:spcPts val="600"/>
                        </a:spcAft>
                      </a:pPr>
                      <a:endParaRPr lang="en-US" sz="2000" dirty="0">
                        <a:solidFill>
                          <a:schemeClr val="bg1"/>
                        </a:solidFill>
                        <a:effectLst/>
                        <a:latin typeface="Arial Narrow" panose="020B0606020202030204" pitchFamily="34" charset="0"/>
                        <a:ea typeface="Times New Roman"/>
                        <a:cs typeface="Times New Roman"/>
                      </a:endParaRPr>
                    </a:p>
                  </a:txBody>
                  <a:tcPr marL="68580" marR="68580" marT="0" marB="0">
                    <a:noFill/>
                  </a:tcPr>
                </a:tc>
                <a:tc hMerge="1">
                  <a:txBody>
                    <a:bodyPr/>
                    <a:lstStyle/>
                    <a:p>
                      <a:pPr>
                        <a:spcBef>
                          <a:spcPts val="600"/>
                        </a:spcBef>
                        <a:spcAft>
                          <a:spcPts val="600"/>
                        </a:spcAft>
                      </a:pPr>
                      <a:endParaRPr lang="en-US" sz="2000" dirty="0">
                        <a:solidFill>
                          <a:schemeClr val="bg1"/>
                        </a:solidFill>
                        <a:effectLst/>
                        <a:latin typeface="Arial Narrow" panose="020B0606020202030204" pitchFamily="34" charset="0"/>
                        <a:ea typeface="Times New Roman"/>
                        <a:cs typeface="Times New Roman"/>
                      </a:endParaRPr>
                    </a:p>
                  </a:txBody>
                  <a:tcPr marL="68580" marR="68580" marT="0" marB="0">
                    <a:noFill/>
                  </a:tcPr>
                </a:tc>
                <a:tc hMerge="1">
                  <a:txBody>
                    <a:bodyPr/>
                    <a:lstStyle/>
                    <a:p>
                      <a:pPr>
                        <a:spcBef>
                          <a:spcPts val="600"/>
                        </a:spcBef>
                        <a:spcAft>
                          <a:spcPts val="600"/>
                        </a:spcAft>
                      </a:pPr>
                      <a:endParaRPr lang="en-US" sz="2000" dirty="0">
                        <a:solidFill>
                          <a:schemeClr val="bg1"/>
                        </a:solidFill>
                        <a:effectLst/>
                        <a:latin typeface="Arial Narrow" panose="020B0606020202030204" pitchFamily="34" charset="0"/>
                        <a:ea typeface="Times New Roman"/>
                        <a:cs typeface="Times New Roman"/>
                      </a:endParaRPr>
                    </a:p>
                  </a:txBody>
                  <a:tcPr marL="68580" marR="68580" marT="0" marB="0">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01386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p:txBody>
          <a:bodyPr vert="horz" lIns="91440" tIns="45720" rIns="91440" bIns="45720" rtlCol="0" anchor="t">
            <a:normAutofit/>
          </a:bodyPr>
          <a:lstStyle/>
          <a:p>
            <a:r>
              <a:rPr lang="fi-FI" dirty="0"/>
              <a:t>Lisätietoja: marita.laukkanen@vatt.fi &amp; mika.maliranta@etla.fi</a:t>
            </a:r>
          </a:p>
        </p:txBody>
      </p:sp>
      <p:pic>
        <p:nvPicPr>
          <p:cNvPr id="2" name="Picture 1">
            <a:extLst>
              <a:ext uri="{FF2B5EF4-FFF2-40B4-BE49-F238E27FC236}">
                <a16:creationId xmlns:a16="http://schemas.microsoft.com/office/drawing/2014/main" id="{A55086F4-8BDA-44A1-B709-198CB0563CE9}"/>
              </a:ext>
            </a:extLst>
          </p:cNvPr>
          <p:cNvPicPr>
            <a:picLocks noChangeAspect="1"/>
          </p:cNvPicPr>
          <p:nvPr/>
        </p:nvPicPr>
        <p:blipFill>
          <a:blip r:embed="rId2"/>
          <a:stretch>
            <a:fillRect/>
          </a:stretch>
        </p:blipFill>
        <p:spPr>
          <a:xfrm>
            <a:off x="1835696" y="3933056"/>
            <a:ext cx="1008112" cy="1008112"/>
          </a:xfrm>
          <a:prstGeom prst="rect">
            <a:avLst/>
          </a:prstGeom>
        </p:spPr>
      </p:pic>
      <p:pic>
        <p:nvPicPr>
          <p:cNvPr id="4" name="Picture 4">
            <a:extLst>
              <a:ext uri="{FF2B5EF4-FFF2-40B4-BE49-F238E27FC236}">
                <a16:creationId xmlns:a16="http://schemas.microsoft.com/office/drawing/2014/main" id="{99F3041B-8BF9-47E6-8010-BE4CA2960CC9}"/>
              </a:ext>
            </a:extLst>
          </p:cNvPr>
          <p:cNvPicPr>
            <a:picLocks noChangeAspect="1"/>
          </p:cNvPicPr>
          <p:nvPr/>
        </p:nvPicPr>
        <p:blipFill>
          <a:blip r:embed="rId3"/>
          <a:stretch>
            <a:fillRect/>
          </a:stretch>
        </p:blipFill>
        <p:spPr>
          <a:xfrm>
            <a:off x="3333121" y="3938139"/>
            <a:ext cx="3182248" cy="505723"/>
          </a:xfrm>
          <a:prstGeom prst="rect">
            <a:avLst/>
          </a:prstGeom>
        </p:spPr>
      </p:pic>
    </p:spTree>
    <p:extLst>
      <p:ext uri="{BB962C8B-B14F-4D97-AF65-F5344CB8AC3E}">
        <p14:creationId xmlns:p14="http://schemas.microsoft.com/office/powerpoint/2010/main" val="4070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Kilpailukyky</a:t>
            </a:r>
          </a:p>
        </p:txBody>
      </p:sp>
    </p:spTree>
    <p:extLst>
      <p:ext uri="{BB962C8B-B14F-4D97-AF65-F5344CB8AC3E}">
        <p14:creationId xmlns:p14="http://schemas.microsoft.com/office/powerpoint/2010/main" val="21138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AD50D284-486C-41D5-8A21-AE5390FA0ABE}" type="datetime1">
              <a:rPr lang="fi-FI" smtClean="0"/>
              <a:t>6.6.2019</a:t>
            </a:fld>
            <a:endParaRPr lang="fi-FI"/>
          </a:p>
        </p:txBody>
      </p:sp>
      <p:sp>
        <p:nvSpPr>
          <p:cNvPr id="4" name="Dian numeron paikkamerkki 3"/>
          <p:cNvSpPr>
            <a:spLocks noGrp="1"/>
          </p:cNvSpPr>
          <p:nvPr>
            <p:ph type="sldNum" sz="quarter" idx="12"/>
          </p:nvPr>
        </p:nvSpPr>
        <p:spPr/>
        <p:txBody>
          <a:bodyPr/>
          <a:lstStyle/>
          <a:p>
            <a:fld id="{1EA1DD0D-7089-48C5-B116-A19F892CF1D9}" type="slidenum">
              <a:rPr lang="fi-FI" smtClean="0"/>
              <a:pPr/>
              <a:t>5</a:t>
            </a:fld>
            <a:endParaRPr lang="fi-FI"/>
          </a:p>
        </p:txBody>
      </p:sp>
      <p:sp>
        <p:nvSpPr>
          <p:cNvPr id="5" name="Otsikko 4"/>
          <p:cNvSpPr>
            <a:spLocks noGrp="1"/>
          </p:cNvSpPr>
          <p:nvPr>
            <p:ph type="title"/>
          </p:nvPr>
        </p:nvSpPr>
        <p:spPr/>
        <p:txBody>
          <a:bodyPr/>
          <a:lstStyle/>
          <a:p>
            <a:r>
              <a:rPr lang="fi-FI" dirty="0"/>
              <a:t>Kustannuskilpailukyky ja sisäinen tasapaino</a:t>
            </a:r>
          </a:p>
        </p:txBody>
      </p:sp>
      <p:graphicFrame>
        <p:nvGraphicFramePr>
          <p:cNvPr id="9" name="Chart 8">
            <a:extLst>
              <a:ext uri="{FF2B5EF4-FFF2-40B4-BE49-F238E27FC236}">
                <a16:creationId xmlns:a16="http://schemas.microsoft.com/office/drawing/2014/main" id="{73DBDA30-7900-4178-806F-F4EA5F178E44}"/>
              </a:ext>
            </a:extLst>
          </p:cNvPr>
          <p:cNvGraphicFramePr>
            <a:graphicFrameLocks/>
          </p:cNvGraphicFramePr>
          <p:nvPr>
            <p:extLst>
              <p:ext uri="{D42A27DB-BD31-4B8C-83A1-F6EECF244321}">
                <p14:modId xmlns:p14="http://schemas.microsoft.com/office/powerpoint/2010/main" val="854197088"/>
              </p:ext>
            </p:extLst>
          </p:nvPr>
        </p:nvGraphicFramePr>
        <p:xfrm>
          <a:off x="540000" y="2276872"/>
          <a:ext cx="7560392" cy="3960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99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AD50D284-486C-41D5-8A21-AE5390FA0ABE}" type="datetime1">
              <a:rPr lang="fi-FI" smtClean="0"/>
              <a:t>6.6.2019</a:t>
            </a:fld>
            <a:endParaRPr lang="fi-FI"/>
          </a:p>
        </p:txBody>
      </p:sp>
      <p:sp>
        <p:nvSpPr>
          <p:cNvPr id="4" name="Dian numeron paikkamerkki 3"/>
          <p:cNvSpPr>
            <a:spLocks noGrp="1"/>
          </p:cNvSpPr>
          <p:nvPr>
            <p:ph type="sldNum" sz="quarter" idx="12"/>
          </p:nvPr>
        </p:nvSpPr>
        <p:spPr/>
        <p:txBody>
          <a:bodyPr/>
          <a:lstStyle/>
          <a:p>
            <a:fld id="{1EA1DD0D-7089-48C5-B116-A19F892CF1D9}" type="slidenum">
              <a:rPr lang="fi-FI" smtClean="0"/>
              <a:pPr/>
              <a:t>6</a:t>
            </a:fld>
            <a:endParaRPr lang="fi-FI"/>
          </a:p>
        </p:txBody>
      </p:sp>
      <p:sp>
        <p:nvSpPr>
          <p:cNvPr id="5" name="Otsikko 4"/>
          <p:cNvSpPr>
            <a:spLocks noGrp="1"/>
          </p:cNvSpPr>
          <p:nvPr>
            <p:ph type="title"/>
          </p:nvPr>
        </p:nvSpPr>
        <p:spPr/>
        <p:txBody>
          <a:bodyPr/>
          <a:lstStyle/>
          <a:p>
            <a:r>
              <a:rPr lang="fi-FI" dirty="0"/>
              <a:t>Työllisyyden kehitys</a:t>
            </a:r>
          </a:p>
        </p:txBody>
      </p:sp>
      <p:graphicFrame>
        <p:nvGraphicFramePr>
          <p:cNvPr id="6" name="Chart 5">
            <a:extLst>
              <a:ext uri="{FF2B5EF4-FFF2-40B4-BE49-F238E27FC236}">
                <a16:creationId xmlns:a16="http://schemas.microsoft.com/office/drawing/2014/main" id="{00955867-9358-427B-98AF-63CDFD88BD9C}"/>
              </a:ext>
            </a:extLst>
          </p:cNvPr>
          <p:cNvGraphicFramePr>
            <a:graphicFrameLocks/>
          </p:cNvGraphicFramePr>
          <p:nvPr>
            <p:extLst>
              <p:ext uri="{D42A27DB-BD31-4B8C-83A1-F6EECF244321}">
                <p14:modId xmlns:p14="http://schemas.microsoft.com/office/powerpoint/2010/main" val="3955410340"/>
              </p:ext>
            </p:extLst>
          </p:nvPr>
        </p:nvGraphicFramePr>
        <p:xfrm>
          <a:off x="251520" y="1988840"/>
          <a:ext cx="813690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1">
            <a:extLst>
              <a:ext uri="{FF2B5EF4-FFF2-40B4-BE49-F238E27FC236}">
                <a16:creationId xmlns:a16="http://schemas.microsoft.com/office/drawing/2014/main" id="{5F589B0E-956C-47CE-BE4B-7C9C56F71727}"/>
              </a:ext>
            </a:extLst>
          </p:cNvPr>
          <p:cNvSpPr>
            <a:spLocks noGrp="1"/>
          </p:cNvSpPr>
          <p:nvPr>
            <p:ph type="body" sz="quarter" idx="14"/>
          </p:nvPr>
        </p:nvSpPr>
        <p:spPr>
          <a:xfrm>
            <a:off x="435429" y="5419402"/>
            <a:ext cx="8169019" cy="601886"/>
          </a:xfrm>
        </p:spPr>
        <p:txBody>
          <a:bodyPr/>
          <a:lstStyle/>
          <a:p>
            <a:r>
              <a:rPr lang="fi-FI" dirty="0"/>
              <a:t>Työpaikkojen syntyminen ja tuhoutuminen Suomen yrityssektorilla</a:t>
            </a:r>
          </a:p>
        </p:txBody>
      </p:sp>
    </p:spTree>
    <p:extLst>
      <p:ext uri="{BB962C8B-B14F-4D97-AF65-F5344CB8AC3E}">
        <p14:creationId xmlns:p14="http://schemas.microsoft.com/office/powerpoint/2010/main" val="67806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AD50D284-486C-41D5-8A21-AE5390FA0ABE}" type="datetime1">
              <a:rPr lang="fi-FI" smtClean="0"/>
              <a:t>6.6.2019</a:t>
            </a:fld>
            <a:endParaRPr lang="fi-FI"/>
          </a:p>
        </p:txBody>
      </p:sp>
      <p:sp>
        <p:nvSpPr>
          <p:cNvPr id="4" name="Dian numeron paikkamerkki 3"/>
          <p:cNvSpPr>
            <a:spLocks noGrp="1"/>
          </p:cNvSpPr>
          <p:nvPr>
            <p:ph type="sldNum" sz="quarter" idx="12"/>
          </p:nvPr>
        </p:nvSpPr>
        <p:spPr/>
        <p:txBody>
          <a:bodyPr/>
          <a:lstStyle/>
          <a:p>
            <a:fld id="{1EA1DD0D-7089-48C5-B116-A19F892CF1D9}" type="slidenum">
              <a:rPr lang="fi-FI" smtClean="0"/>
              <a:pPr/>
              <a:t>7</a:t>
            </a:fld>
            <a:endParaRPr lang="fi-FI"/>
          </a:p>
        </p:txBody>
      </p:sp>
      <p:sp>
        <p:nvSpPr>
          <p:cNvPr id="5" name="Otsikko 4"/>
          <p:cNvSpPr>
            <a:spLocks noGrp="1"/>
          </p:cNvSpPr>
          <p:nvPr>
            <p:ph type="title"/>
          </p:nvPr>
        </p:nvSpPr>
        <p:spPr/>
        <p:txBody>
          <a:bodyPr/>
          <a:lstStyle/>
          <a:p>
            <a:r>
              <a:rPr lang="fi-FI" dirty="0"/>
              <a:t>Kasvukilpailukyky ≈ työn tuottavuuden kehitys pitkällä aikavälillä</a:t>
            </a:r>
          </a:p>
        </p:txBody>
      </p:sp>
      <p:graphicFrame>
        <p:nvGraphicFramePr>
          <p:cNvPr id="6" name="Chart 5">
            <a:extLst>
              <a:ext uri="{FF2B5EF4-FFF2-40B4-BE49-F238E27FC236}">
                <a16:creationId xmlns:a16="http://schemas.microsoft.com/office/drawing/2014/main" id="{87FC54A7-02F0-4F7A-A8DB-A21A22C0F45D}"/>
              </a:ext>
            </a:extLst>
          </p:cNvPr>
          <p:cNvGraphicFramePr>
            <a:graphicFrameLocks/>
          </p:cNvGraphicFramePr>
          <p:nvPr>
            <p:extLst>
              <p:ext uri="{D42A27DB-BD31-4B8C-83A1-F6EECF244321}">
                <p14:modId xmlns:p14="http://schemas.microsoft.com/office/powerpoint/2010/main" val="3988365799"/>
              </p:ext>
            </p:extLst>
          </p:nvPr>
        </p:nvGraphicFramePr>
        <p:xfrm>
          <a:off x="179512" y="2132856"/>
          <a:ext cx="8352927"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1">
            <a:extLst>
              <a:ext uri="{FF2B5EF4-FFF2-40B4-BE49-F238E27FC236}">
                <a16:creationId xmlns:a16="http://schemas.microsoft.com/office/drawing/2014/main" id="{11319D9C-64D8-4FEA-AA2C-D1E0DEC90148}"/>
              </a:ext>
            </a:extLst>
          </p:cNvPr>
          <p:cNvSpPr>
            <a:spLocks noGrp="1"/>
          </p:cNvSpPr>
          <p:nvPr>
            <p:ph type="body" sz="quarter" idx="14"/>
          </p:nvPr>
        </p:nvSpPr>
        <p:spPr>
          <a:xfrm>
            <a:off x="1187625" y="6051031"/>
            <a:ext cx="7200800" cy="601886"/>
          </a:xfrm>
        </p:spPr>
        <p:txBody>
          <a:bodyPr/>
          <a:lstStyle/>
          <a:p>
            <a:r>
              <a:rPr lang="fi-FI" dirty="0"/>
              <a:t>Työn tuottavuuden kehitys markkinasektorilla, vuosi 2010=100 </a:t>
            </a:r>
          </a:p>
        </p:txBody>
      </p:sp>
    </p:spTree>
    <p:extLst>
      <p:ext uri="{BB962C8B-B14F-4D97-AF65-F5344CB8AC3E}">
        <p14:creationId xmlns:p14="http://schemas.microsoft.com/office/powerpoint/2010/main" val="286775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AD50D284-486C-41D5-8A21-AE5390FA0ABE}" type="datetime1">
              <a:rPr lang="fi-FI" smtClean="0"/>
              <a:t>6.6.2019</a:t>
            </a:fld>
            <a:endParaRPr lang="fi-FI"/>
          </a:p>
        </p:txBody>
      </p:sp>
      <p:sp>
        <p:nvSpPr>
          <p:cNvPr id="4" name="Dian numeron paikkamerkki 3"/>
          <p:cNvSpPr>
            <a:spLocks noGrp="1"/>
          </p:cNvSpPr>
          <p:nvPr>
            <p:ph type="sldNum" sz="quarter" idx="12"/>
          </p:nvPr>
        </p:nvSpPr>
        <p:spPr/>
        <p:txBody>
          <a:bodyPr/>
          <a:lstStyle/>
          <a:p>
            <a:fld id="{1EA1DD0D-7089-48C5-B116-A19F892CF1D9}" type="slidenum">
              <a:rPr lang="fi-FI" smtClean="0"/>
              <a:pPr/>
              <a:t>8</a:t>
            </a:fld>
            <a:endParaRPr lang="fi-FI"/>
          </a:p>
        </p:txBody>
      </p:sp>
      <p:sp>
        <p:nvSpPr>
          <p:cNvPr id="5" name="Otsikko 4"/>
          <p:cNvSpPr>
            <a:spLocks noGrp="1"/>
          </p:cNvSpPr>
          <p:nvPr>
            <p:ph type="title"/>
          </p:nvPr>
        </p:nvSpPr>
        <p:spPr/>
        <p:txBody>
          <a:bodyPr/>
          <a:lstStyle/>
          <a:p>
            <a:r>
              <a:rPr lang="fi-FI" dirty="0"/>
              <a:t>Tuottavuutta vahvistava yritys- ja työpaikkarakenteiden muutos eli ”luova tuho”</a:t>
            </a:r>
          </a:p>
        </p:txBody>
      </p:sp>
      <p:pic>
        <p:nvPicPr>
          <p:cNvPr id="2" name="Picture 1">
            <a:extLst>
              <a:ext uri="{FF2B5EF4-FFF2-40B4-BE49-F238E27FC236}">
                <a16:creationId xmlns:a16="http://schemas.microsoft.com/office/drawing/2014/main" id="{F0D7B36D-CEEC-48AD-A04E-496151A6BC94}"/>
              </a:ext>
            </a:extLst>
          </p:cNvPr>
          <p:cNvPicPr>
            <a:picLocks noChangeAspect="1"/>
          </p:cNvPicPr>
          <p:nvPr/>
        </p:nvPicPr>
        <p:blipFill>
          <a:blip r:embed="rId2"/>
          <a:stretch>
            <a:fillRect/>
          </a:stretch>
        </p:blipFill>
        <p:spPr>
          <a:xfrm>
            <a:off x="971600" y="2417076"/>
            <a:ext cx="6624736" cy="3618981"/>
          </a:xfrm>
          <a:prstGeom prst="rect">
            <a:avLst/>
          </a:prstGeom>
        </p:spPr>
      </p:pic>
    </p:spTree>
    <p:extLst>
      <p:ext uri="{BB962C8B-B14F-4D97-AF65-F5344CB8AC3E}">
        <p14:creationId xmlns:p14="http://schemas.microsoft.com/office/powerpoint/2010/main" val="33077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Yritystuet</a:t>
            </a:r>
          </a:p>
        </p:txBody>
      </p:sp>
    </p:spTree>
    <p:extLst>
      <p:ext uri="{BB962C8B-B14F-4D97-AF65-F5344CB8AC3E}">
        <p14:creationId xmlns:p14="http://schemas.microsoft.com/office/powerpoint/2010/main" val="448644580"/>
      </p:ext>
    </p:extLst>
  </p:cSld>
  <p:clrMapOvr>
    <a:masterClrMapping/>
  </p:clrMapOvr>
</p:sld>
</file>

<file path=ppt/theme/theme1.xml><?xml version="1.0" encoding="utf-8"?>
<a:theme xmlns:a="http://schemas.openxmlformats.org/drawingml/2006/main" name="TEAS_FI-teema">
  <a:themeElements>
    <a:clrScheme name="Valtioneuvosto">
      <a:dk1>
        <a:sysClr val="windowText" lastClr="000000"/>
      </a:dk1>
      <a:lt1>
        <a:sysClr val="window" lastClr="FFFFFF"/>
      </a:lt1>
      <a:dk2>
        <a:srgbClr val="006FB9"/>
      </a:dk2>
      <a:lt2>
        <a:srgbClr val="7A8A90"/>
      </a:lt2>
      <a:accent1>
        <a:srgbClr val="0ABBEF"/>
      </a:accent1>
      <a:accent2>
        <a:srgbClr val="006FB9"/>
      </a:accent2>
      <a:accent3>
        <a:srgbClr val="82C4D9"/>
      </a:accent3>
      <a:accent4>
        <a:srgbClr val="BAE0EB"/>
      </a:accent4>
      <a:accent5>
        <a:srgbClr val="F7AD29"/>
      </a:accent5>
      <a:accent6>
        <a:srgbClr val="FB701D"/>
      </a:accent6>
      <a:hlink>
        <a:srgbClr val="0000FF"/>
      </a:hlink>
      <a:folHlink>
        <a:srgbClr val="800080"/>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err="1" smtClean="0"/>
        </a:defPPr>
      </a:lstStyle>
    </a:tx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VN TEAS_pohja_FI</Template>
  <TotalTime>336</TotalTime>
  <Words>1034</Words>
  <Application>Microsoft Office PowerPoint</Application>
  <PresentationFormat>Näytössä katseltava diaesitys (4:3)</PresentationFormat>
  <Paragraphs>235</Paragraphs>
  <Slides>33</Slides>
  <Notes>7</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33</vt:i4>
      </vt:variant>
    </vt:vector>
  </HeadingPairs>
  <TitlesOfParts>
    <vt:vector size="41" baseType="lpstr">
      <vt:lpstr>Arial</vt:lpstr>
      <vt:lpstr>Arial Narrow</vt:lpstr>
      <vt:lpstr>Calibri</vt:lpstr>
      <vt:lpstr>Myriad Pro Cond</vt:lpstr>
      <vt:lpstr>Myriad Pro Light Cond</vt:lpstr>
      <vt:lpstr>Times New Roman</vt:lpstr>
      <vt:lpstr>Wingdings</vt:lpstr>
      <vt:lpstr>TEAS_FI-teema</vt:lpstr>
      <vt:lpstr>Yritystuet ja kilpailukyky</vt:lpstr>
      <vt:lpstr>Hankkeen osiot</vt:lpstr>
      <vt:lpstr>Määritelmiä, rajauksia ja tulkintaa</vt:lpstr>
      <vt:lpstr>Kilpailukyky</vt:lpstr>
      <vt:lpstr>Kustannuskilpailukyky ja sisäinen tasapaino</vt:lpstr>
      <vt:lpstr>Työllisyyden kehitys</vt:lpstr>
      <vt:lpstr>Kasvukilpailukyky ≈ työn tuottavuuden kehitys pitkällä aikavälillä</vt:lpstr>
      <vt:lpstr>Tuottavuutta vahvistava yritys- ja työpaikkarakenteiden muutos eli ”luova tuho”</vt:lpstr>
      <vt:lpstr>Yritystuet</vt:lpstr>
      <vt:lpstr>Yritystuet ja kilpailukyky</vt:lpstr>
      <vt:lpstr>Määritelmiä ja perusteluja</vt:lpstr>
      <vt:lpstr>Näkökohtia yritystukiin</vt:lpstr>
      <vt:lpstr>Verotuki</vt:lpstr>
      <vt:lpstr>Mitä sanoo empiirinen tutkimus?</vt:lpstr>
      <vt:lpstr>Globaalia vientimenestystä ja yritysten  sijoittumista selittäviä tekijöitä</vt:lpstr>
      <vt:lpstr>Laatu on entistä tärkeämpi viennin menestystekijä</vt:lpstr>
      <vt:lpstr>Yritystuen vaikutusta vientimenestykseen voidaan arvioida vertaamalla tukea saavien ja tuen ulkopuolelle jäävien yritysten vientiä </vt:lpstr>
      <vt:lpstr>Teollisuuden energiatuet: energiaverojen palautus ja päästökauppakompensaatio</vt:lpstr>
      <vt:lpstr>PowerPoint-esitys</vt:lpstr>
      <vt:lpstr>Yritystuen vaikutusta vientimenestykseen voidaan arvioida vertaamalla tukea saavien ja tuen ulkopuolelle jäävien yritysten vientiä</vt:lpstr>
      <vt:lpstr>Globaalia vientimenestystä ja yritysten  sijoittumista selittäviä tekijöitä</vt:lpstr>
      <vt:lpstr>Energiaverojen palautukset ja kilpailukyky</vt:lpstr>
      <vt:lpstr>PowerPoint-esitys</vt:lpstr>
      <vt:lpstr>Energiaverojen palautusten merkitys on rajallinen</vt:lpstr>
      <vt:lpstr>PowerPoint-esitys</vt:lpstr>
      <vt:lpstr>PowerPoint-esitys</vt:lpstr>
      <vt:lpstr>PowerPoint-esitys</vt:lpstr>
      <vt:lpstr>PowerPoint-esitys</vt:lpstr>
      <vt:lpstr>PowerPoint-esitys</vt:lpstr>
      <vt:lpstr>Päästökauppakompensaatio suhteessa toimialan työvoimakustannuksiin vuosina 2016-2017 </vt:lpstr>
      <vt:lpstr>PowerPoint-esitys</vt:lpstr>
      <vt:lpstr>Sähkön hinta Suomessa ja tärkeimmissä kilpailijamaissa </vt:lpstr>
      <vt:lpstr>PowerPoint-esitys</vt:lpstr>
    </vt:vector>
  </TitlesOfParts>
  <Company>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aloitussivun otsikko Arial Regular 34/40 pt max. kolme riviä tekstiä</dc:title>
  <dc:creator>Mika Maliranta</dc:creator>
  <cp:lastModifiedBy>Maliranta Mika</cp:lastModifiedBy>
  <cp:revision>179</cp:revision>
  <dcterms:created xsi:type="dcterms:W3CDTF">2018-05-21T06:31:30Z</dcterms:created>
  <dcterms:modified xsi:type="dcterms:W3CDTF">2019-06-06T09:34:05Z</dcterms:modified>
</cp:coreProperties>
</file>