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2.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3.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4.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rts/chart9.xml" ContentType="application/vnd.openxmlformats-officedocument.drawingml.chart+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rts/chart10.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11.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12.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13.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2.xml" ContentType="application/vnd.openxmlformats-officedocument.drawingml.chartshapes+xml"/>
  <Override PartName="/ppt/charts/chart19.xml" ContentType="application/vnd.openxmlformats-officedocument.drawingml.chart+xml"/>
  <Override PartName="/ppt/drawings/drawing3.xml" ContentType="application/vnd.openxmlformats-officedocument.drawingml.chartshapes+xml"/>
  <Override PartName="/ppt/charts/chart20.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741" r:id="rId3"/>
    <p:sldMasterId id="2147483753" r:id="rId4"/>
  </p:sldMasterIdLst>
  <p:notesMasterIdLst>
    <p:notesMasterId r:id="rId34"/>
  </p:notesMasterIdLst>
  <p:sldIdLst>
    <p:sldId id="269" r:id="rId5"/>
    <p:sldId id="279" r:id="rId6"/>
    <p:sldId id="275" r:id="rId7"/>
    <p:sldId id="884" r:id="rId8"/>
    <p:sldId id="894" r:id="rId9"/>
    <p:sldId id="283" r:id="rId10"/>
    <p:sldId id="893" r:id="rId11"/>
    <p:sldId id="277" r:id="rId12"/>
    <p:sldId id="391" r:id="rId13"/>
    <p:sldId id="396" r:id="rId14"/>
    <p:sldId id="394" r:id="rId15"/>
    <p:sldId id="395" r:id="rId16"/>
    <p:sldId id="291" r:id="rId17"/>
    <p:sldId id="292" r:id="rId18"/>
    <p:sldId id="293" r:id="rId19"/>
    <p:sldId id="392" r:id="rId20"/>
    <p:sldId id="294" r:id="rId21"/>
    <p:sldId id="295" r:id="rId22"/>
    <p:sldId id="298" r:id="rId23"/>
    <p:sldId id="393" r:id="rId24"/>
    <p:sldId id="299" r:id="rId25"/>
    <p:sldId id="281" r:id="rId26"/>
    <p:sldId id="399" r:id="rId27"/>
    <p:sldId id="278" r:id="rId28"/>
    <p:sldId id="356" r:id="rId29"/>
    <p:sldId id="273" r:id="rId30"/>
    <p:sldId id="257" r:id="rId31"/>
    <p:sldId id="260" r:id="rId32"/>
    <p:sldId id="261" r:id="rId33"/>
  </p:sldIdLst>
  <p:sldSz cx="12192000" cy="6858000"/>
  <p:notesSz cx="6811963"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Tumma tyyli 1 - Korostu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8" autoAdjust="0"/>
    <p:restoredTop sz="94660"/>
  </p:normalViewPr>
  <p:slideViewPr>
    <p:cSldViewPr snapToGrid="0">
      <p:cViewPr varScale="1">
        <p:scale>
          <a:sx n="69" d="100"/>
          <a:sy n="69" d="100"/>
        </p:scale>
        <p:origin x="5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laskentataulukko.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laskentataulukko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laskentataulukko1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laskentataulukko1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laskentataulukko1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laskentataulukko15.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laskentataulukko1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laskentataulukko1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laskentataulukko18.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laskentataulukko20.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laskentataulukko2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laskentataulukko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laskentataulukko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laskentataulukko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laskentataulukko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laskentataulukko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laskentataulukko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laskentataulukko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laskentataulukko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laskentataulukko1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66996525515056"/>
          <c:y val="0.1264984641769068"/>
          <c:w val="0.43410780757774675"/>
          <c:h val="0.80794874643558123"/>
        </c:manualLayout>
      </c:layout>
      <c:barChart>
        <c:barDir val="bar"/>
        <c:grouping val="stacked"/>
        <c:varyColors val="0"/>
        <c:ser>
          <c:idx val="0"/>
          <c:order val="0"/>
          <c:tx>
            <c:strRef>
              <c:f>Taul1!$A$2</c:f>
              <c:strCache>
                <c:ptCount val="1"/>
                <c:pt idx="0">
                  <c:v>5 = viikoittain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Epävirallinen tiedonvaihto päättäjien kanssa</c:v>
                </c:pt>
                <c:pt idx="1">
                  <c:v>Keskustelut ja yhteydenpito asiaan vaikuttamiseksi</c:v>
                </c:pt>
                <c:pt idx="2">
                  <c:v>Tiedon jakaminen asiaan vaikuttamiseksi</c:v>
                </c:pt>
                <c:pt idx="3">
                  <c:v>Vaikuttaminen eri viestintäväylien, kuten media, sosiaalinen media, kampanjointi kautta</c:v>
                </c:pt>
                <c:pt idx="4">
                  <c:v>Asiantuntijakuulemisiin osallistuminen</c:v>
                </c:pt>
                <c:pt idx="5">
                  <c:v>Työtapaamiset asiaan vaikuttamiseksi</c:v>
                </c:pt>
                <c:pt idx="6">
                  <c:v>Päättäjille järjestetyt tilaisuudet asiaan vaikuttamiseksi</c:v>
                </c:pt>
                <c:pt idx="7">
                  <c:v>Tutkimusten, julkaisujen ja vastaavien esittäminen asiaan</c:v>
                </c:pt>
                <c:pt idx="8">
                  <c:v>Osallistuminen valtionhallinnon virallisiin tilaisuuksiin</c:v>
                </c:pt>
                <c:pt idx="9">
                  <c:v>Työryhmän tai vastaavan valmisteluelimen jäsenyys</c:v>
                </c:pt>
                <c:pt idx="10">
                  <c:v>Osallistuminen lainsäädännön valmisteluun</c:v>
                </c:pt>
              </c:strCache>
            </c:strRef>
          </c:cat>
          <c:val>
            <c:numRef>
              <c:f>Taul1!$B$2:$L$2</c:f>
              <c:numCache>
                <c:formatCode>General</c:formatCode>
                <c:ptCount val="11"/>
                <c:pt idx="0">
                  <c:v>3.9886039886039799</c:v>
                </c:pt>
                <c:pt idx="1">
                  <c:v>3.4188034188034102</c:v>
                </c:pt>
                <c:pt idx="2">
                  <c:v>3.13390313390313</c:v>
                </c:pt>
                <c:pt idx="3">
                  <c:v>3.9886039886039799</c:v>
                </c:pt>
                <c:pt idx="4">
                  <c:v>0.28490028490028402</c:v>
                </c:pt>
                <c:pt idx="5">
                  <c:v>1.1396011396011401</c:v>
                </c:pt>
                <c:pt idx="6">
                  <c:v>0</c:v>
                </c:pt>
                <c:pt idx="7">
                  <c:v>0.28490028490028402</c:v>
                </c:pt>
                <c:pt idx="8">
                  <c:v>0.854700854700854</c:v>
                </c:pt>
                <c:pt idx="9">
                  <c:v>1.42450142450142</c:v>
                </c:pt>
                <c:pt idx="10">
                  <c:v>1.1396011396011401</c:v>
                </c:pt>
              </c:numCache>
            </c:numRef>
          </c:val>
          <c:extLst>
            <c:ext xmlns:c16="http://schemas.microsoft.com/office/drawing/2014/chart" uri="{C3380CC4-5D6E-409C-BE32-E72D297353CC}">
              <c16:uniqueId val="{00000000-5445-44A1-B8FF-A0587FD64ACF}"/>
            </c:ext>
          </c:extLst>
        </c:ser>
        <c:ser>
          <c:idx val="1"/>
          <c:order val="1"/>
          <c:tx>
            <c:strRef>
              <c:f>Taul1!$A$3</c:f>
              <c:strCache>
                <c:ptCount val="1"/>
                <c:pt idx="0">
                  <c:v>4 = muutaman kerran
 kuukaudessa</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Epävirallinen tiedonvaihto päättäjien kanssa</c:v>
                </c:pt>
                <c:pt idx="1">
                  <c:v>Keskustelut ja yhteydenpito asiaan vaikuttamiseksi</c:v>
                </c:pt>
                <c:pt idx="2">
                  <c:v>Tiedon jakaminen asiaan vaikuttamiseksi</c:v>
                </c:pt>
                <c:pt idx="3">
                  <c:v>Vaikuttaminen eri viestintäväylien, kuten media, sosiaalinen media, kampanjointi kautta</c:v>
                </c:pt>
                <c:pt idx="4">
                  <c:v>Asiantuntijakuulemisiin osallistuminen</c:v>
                </c:pt>
                <c:pt idx="5">
                  <c:v>Työtapaamiset asiaan vaikuttamiseksi</c:v>
                </c:pt>
                <c:pt idx="6">
                  <c:v>Päättäjille järjestetyt tilaisuudet asiaan vaikuttamiseksi</c:v>
                </c:pt>
                <c:pt idx="7">
                  <c:v>Tutkimusten, julkaisujen ja vastaavien esittäminen asiaan</c:v>
                </c:pt>
                <c:pt idx="8">
                  <c:v>Osallistuminen valtionhallinnon virallisiin tilaisuuksiin</c:v>
                </c:pt>
                <c:pt idx="9">
                  <c:v>Työryhmän tai vastaavan valmisteluelimen jäsenyys</c:v>
                </c:pt>
                <c:pt idx="10">
                  <c:v>Osallistuminen lainsäädännön valmisteluun</c:v>
                </c:pt>
              </c:strCache>
            </c:strRef>
          </c:cat>
          <c:val>
            <c:numRef>
              <c:f>Taul1!$B$3:$L$3</c:f>
              <c:numCache>
                <c:formatCode>General</c:formatCode>
                <c:ptCount val="11"/>
                <c:pt idx="0">
                  <c:v>4.5584045584045496</c:v>
                </c:pt>
                <c:pt idx="1">
                  <c:v>3.13390313390313</c:v>
                </c:pt>
                <c:pt idx="2">
                  <c:v>5.6980056980056899</c:v>
                </c:pt>
                <c:pt idx="3">
                  <c:v>6.8376068376068302</c:v>
                </c:pt>
                <c:pt idx="4">
                  <c:v>2.8490028490028401</c:v>
                </c:pt>
                <c:pt idx="5">
                  <c:v>4.5584045584045496</c:v>
                </c:pt>
                <c:pt idx="6">
                  <c:v>1.42450142450142</c:v>
                </c:pt>
                <c:pt idx="7">
                  <c:v>2.8490028490028401</c:v>
                </c:pt>
                <c:pt idx="8">
                  <c:v>2.2792022792022699</c:v>
                </c:pt>
                <c:pt idx="9">
                  <c:v>2.8490028490028401</c:v>
                </c:pt>
                <c:pt idx="10">
                  <c:v>1.99430199430199</c:v>
                </c:pt>
              </c:numCache>
            </c:numRef>
          </c:val>
          <c:extLst>
            <c:ext xmlns:c16="http://schemas.microsoft.com/office/drawing/2014/chart" uri="{C3380CC4-5D6E-409C-BE32-E72D297353CC}">
              <c16:uniqueId val="{00000001-5445-44A1-B8FF-A0587FD64ACF}"/>
            </c:ext>
          </c:extLst>
        </c:ser>
        <c:ser>
          <c:idx val="2"/>
          <c:order val="2"/>
          <c:tx>
            <c:strRef>
              <c:f>Taul1!$A$4</c:f>
              <c:strCache>
                <c:ptCount val="1"/>
                <c:pt idx="0">
                  <c:v>3 = muutaman
 kerran vuodessa</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Epävirallinen tiedonvaihto päättäjien kanssa</c:v>
                </c:pt>
                <c:pt idx="1">
                  <c:v>Keskustelut ja yhteydenpito asiaan vaikuttamiseksi</c:v>
                </c:pt>
                <c:pt idx="2">
                  <c:v>Tiedon jakaminen asiaan vaikuttamiseksi</c:v>
                </c:pt>
                <c:pt idx="3">
                  <c:v>Vaikuttaminen eri viestintäväylien, kuten media, sosiaalinen media, kampanjointi kautta</c:v>
                </c:pt>
                <c:pt idx="4">
                  <c:v>Asiantuntijakuulemisiin osallistuminen</c:v>
                </c:pt>
                <c:pt idx="5">
                  <c:v>Työtapaamiset asiaan vaikuttamiseksi</c:v>
                </c:pt>
                <c:pt idx="6">
                  <c:v>Päättäjille järjestetyt tilaisuudet asiaan vaikuttamiseksi</c:v>
                </c:pt>
                <c:pt idx="7">
                  <c:v>Tutkimusten, julkaisujen ja vastaavien esittäminen asiaan</c:v>
                </c:pt>
                <c:pt idx="8">
                  <c:v>Osallistuminen valtionhallinnon virallisiin tilaisuuksiin</c:v>
                </c:pt>
                <c:pt idx="9">
                  <c:v>Työryhmän tai vastaavan valmisteluelimen jäsenyys</c:v>
                </c:pt>
                <c:pt idx="10">
                  <c:v>Osallistuminen lainsäädännön valmisteluun</c:v>
                </c:pt>
              </c:strCache>
            </c:strRef>
          </c:cat>
          <c:val>
            <c:numRef>
              <c:f>Taul1!$B$4:$L$4</c:f>
              <c:numCache>
                <c:formatCode>General</c:formatCode>
                <c:ptCount val="11"/>
                <c:pt idx="0">
                  <c:v>13.6752136752136</c:v>
                </c:pt>
                <c:pt idx="1">
                  <c:v>13.105413105413099</c:v>
                </c:pt>
                <c:pt idx="2">
                  <c:v>12.8205128205128</c:v>
                </c:pt>
                <c:pt idx="3">
                  <c:v>12.250712250712199</c:v>
                </c:pt>
                <c:pt idx="4">
                  <c:v>10.826210826210801</c:v>
                </c:pt>
                <c:pt idx="5">
                  <c:v>10.826210826210801</c:v>
                </c:pt>
                <c:pt idx="6">
                  <c:v>8.8319088319088301</c:v>
                </c:pt>
                <c:pt idx="7">
                  <c:v>7.9772079772079696</c:v>
                </c:pt>
                <c:pt idx="8">
                  <c:v>6.26780626780626</c:v>
                </c:pt>
                <c:pt idx="9">
                  <c:v>8.5470085470085397</c:v>
                </c:pt>
                <c:pt idx="10">
                  <c:v>4.84330484330484</c:v>
                </c:pt>
              </c:numCache>
            </c:numRef>
          </c:val>
          <c:extLst>
            <c:ext xmlns:c16="http://schemas.microsoft.com/office/drawing/2014/chart" uri="{C3380CC4-5D6E-409C-BE32-E72D297353CC}">
              <c16:uniqueId val="{00000002-5445-44A1-B8FF-A0587FD64ACF}"/>
            </c:ext>
          </c:extLst>
        </c:ser>
        <c:ser>
          <c:idx val="3"/>
          <c:order val="3"/>
          <c:tx>
            <c:strRef>
              <c:f>Taul1!$A$5</c:f>
              <c:strCache>
                <c:ptCount val="1"/>
                <c:pt idx="0">
                  <c:v>2 = kerran vuodessa
 tai harvemmin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Epävirallinen tiedonvaihto päättäjien kanssa</c:v>
                </c:pt>
                <c:pt idx="1">
                  <c:v>Keskustelut ja yhteydenpito asiaan vaikuttamiseksi</c:v>
                </c:pt>
                <c:pt idx="2">
                  <c:v>Tiedon jakaminen asiaan vaikuttamiseksi</c:v>
                </c:pt>
                <c:pt idx="3">
                  <c:v>Vaikuttaminen eri viestintäväylien, kuten media, sosiaalinen media, kampanjointi kautta</c:v>
                </c:pt>
                <c:pt idx="4">
                  <c:v>Asiantuntijakuulemisiin osallistuminen</c:v>
                </c:pt>
                <c:pt idx="5">
                  <c:v>Työtapaamiset asiaan vaikuttamiseksi</c:v>
                </c:pt>
                <c:pt idx="6">
                  <c:v>Päättäjille järjestetyt tilaisuudet asiaan vaikuttamiseksi</c:v>
                </c:pt>
                <c:pt idx="7">
                  <c:v>Tutkimusten, julkaisujen ja vastaavien esittäminen asiaan</c:v>
                </c:pt>
                <c:pt idx="8">
                  <c:v>Osallistuminen valtionhallinnon virallisiin tilaisuuksiin</c:v>
                </c:pt>
                <c:pt idx="9">
                  <c:v>Työryhmän tai vastaavan valmisteluelimen jäsenyys</c:v>
                </c:pt>
                <c:pt idx="10">
                  <c:v>Osallistuminen lainsäädännön valmisteluun</c:v>
                </c:pt>
              </c:strCache>
            </c:strRef>
          </c:cat>
          <c:val>
            <c:numRef>
              <c:f>Taul1!$B$5:$L$5</c:f>
              <c:numCache>
                <c:formatCode>General</c:formatCode>
                <c:ptCount val="11"/>
                <c:pt idx="0">
                  <c:v>15.669515669515601</c:v>
                </c:pt>
                <c:pt idx="1">
                  <c:v>17.948717948717899</c:v>
                </c:pt>
                <c:pt idx="2">
                  <c:v>15.669515669515601</c:v>
                </c:pt>
                <c:pt idx="3">
                  <c:v>11.396011396011399</c:v>
                </c:pt>
                <c:pt idx="4">
                  <c:v>17.948717948717899</c:v>
                </c:pt>
                <c:pt idx="5">
                  <c:v>13.105413105413099</c:v>
                </c:pt>
                <c:pt idx="6">
                  <c:v>15.3846153846153</c:v>
                </c:pt>
                <c:pt idx="7">
                  <c:v>11.9658119658119</c:v>
                </c:pt>
                <c:pt idx="8">
                  <c:v>12.8205128205128</c:v>
                </c:pt>
                <c:pt idx="9">
                  <c:v>7.1225071225071197</c:v>
                </c:pt>
                <c:pt idx="10">
                  <c:v>11.680911680911599</c:v>
                </c:pt>
              </c:numCache>
            </c:numRef>
          </c:val>
          <c:extLst>
            <c:ext xmlns:c16="http://schemas.microsoft.com/office/drawing/2014/chart" uri="{C3380CC4-5D6E-409C-BE32-E72D297353CC}">
              <c16:uniqueId val="{00000003-5445-44A1-B8FF-A0587FD64ACF}"/>
            </c:ext>
          </c:extLst>
        </c:ser>
        <c:ser>
          <c:idx val="4"/>
          <c:order val="4"/>
          <c:tx>
            <c:strRef>
              <c:f>Taul1!$A$6</c:f>
              <c:strCache>
                <c:ptCount val="1"/>
                <c:pt idx="0">
                  <c:v>1 = ei 
koskaan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Epävirallinen tiedonvaihto päättäjien kanssa</c:v>
                </c:pt>
                <c:pt idx="1">
                  <c:v>Keskustelut ja yhteydenpito asiaan vaikuttamiseksi</c:v>
                </c:pt>
                <c:pt idx="2">
                  <c:v>Tiedon jakaminen asiaan vaikuttamiseksi</c:v>
                </c:pt>
                <c:pt idx="3">
                  <c:v>Vaikuttaminen eri viestintäväylien, kuten media, sosiaalinen media, kampanjointi kautta</c:v>
                </c:pt>
                <c:pt idx="4">
                  <c:v>Asiantuntijakuulemisiin osallistuminen</c:v>
                </c:pt>
                <c:pt idx="5">
                  <c:v>Työtapaamiset asiaan vaikuttamiseksi</c:v>
                </c:pt>
                <c:pt idx="6">
                  <c:v>Päättäjille järjestetyt tilaisuudet asiaan vaikuttamiseksi</c:v>
                </c:pt>
                <c:pt idx="7">
                  <c:v>Tutkimusten, julkaisujen ja vastaavien esittäminen asiaan</c:v>
                </c:pt>
                <c:pt idx="8">
                  <c:v>Osallistuminen valtionhallinnon virallisiin tilaisuuksiin</c:v>
                </c:pt>
                <c:pt idx="9">
                  <c:v>Työryhmän tai vastaavan valmisteluelimen jäsenyys</c:v>
                </c:pt>
                <c:pt idx="10">
                  <c:v>Osallistuminen lainsäädännön valmisteluun</c:v>
                </c:pt>
              </c:strCache>
            </c:strRef>
          </c:cat>
          <c:val>
            <c:numRef>
              <c:f>Taul1!$B$6:$L$6</c:f>
              <c:numCache>
                <c:formatCode>General</c:formatCode>
                <c:ptCount val="11"/>
                <c:pt idx="0">
                  <c:v>62.108262108262103</c:v>
                </c:pt>
                <c:pt idx="1">
                  <c:v>62.393162393162299</c:v>
                </c:pt>
                <c:pt idx="2">
                  <c:v>62.678062678062602</c:v>
                </c:pt>
                <c:pt idx="3">
                  <c:v>65.527065527065503</c:v>
                </c:pt>
                <c:pt idx="4">
                  <c:v>68.091168091168001</c:v>
                </c:pt>
                <c:pt idx="5">
                  <c:v>70.370370370370296</c:v>
                </c:pt>
                <c:pt idx="6">
                  <c:v>74.358974358974294</c:v>
                </c:pt>
                <c:pt idx="7">
                  <c:v>76.923076923076906</c:v>
                </c:pt>
                <c:pt idx="8">
                  <c:v>77.7777777777777</c:v>
                </c:pt>
                <c:pt idx="9">
                  <c:v>80.056980056979995</c:v>
                </c:pt>
                <c:pt idx="10">
                  <c:v>80.341880341880298</c:v>
                </c:pt>
              </c:numCache>
            </c:numRef>
          </c:val>
          <c:extLst>
            <c:ext xmlns:c16="http://schemas.microsoft.com/office/drawing/2014/chart" uri="{C3380CC4-5D6E-409C-BE32-E72D297353CC}">
              <c16:uniqueId val="{00000004-5445-44A1-B8FF-A0587FD64ACF}"/>
            </c:ext>
          </c:extLst>
        </c:ser>
        <c:dLbls>
          <c:showLegendKey val="0"/>
          <c:showVal val="0"/>
          <c:showCatName val="0"/>
          <c:showSerName val="0"/>
          <c:showPercent val="0"/>
          <c:showBubbleSize val="0"/>
        </c:dLbls>
        <c:gapWidth val="50"/>
        <c:overlap val="100"/>
        <c:axId val="1174704384"/>
        <c:axId val="1174705472"/>
      </c:barChart>
      <c:catAx>
        <c:axId val="1174704384"/>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1174705472"/>
        <c:crosses val="autoZero"/>
        <c:auto val="1"/>
        <c:lblAlgn val="ctr"/>
        <c:lblOffset val="100"/>
        <c:tickLblSkip val="1"/>
        <c:noMultiLvlLbl val="0"/>
      </c:catAx>
      <c:valAx>
        <c:axId val="1174705472"/>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174704384"/>
        <c:crosses val="autoZero"/>
        <c:crossBetween val="between"/>
        <c:majorUnit val="10"/>
        <c:minorUnit val="1"/>
      </c:valAx>
      <c:spPr>
        <a:ln>
          <a:noFill/>
        </a:ln>
      </c:spPr>
    </c:plotArea>
    <c:legend>
      <c:legendPos val="t"/>
      <c:layout>
        <c:manualLayout>
          <c:xMode val="edge"/>
          <c:yMode val="edge"/>
          <c:x val="0"/>
          <c:y val="1.4904447236692011E-2"/>
          <c:w val="1"/>
          <c:h val="0.1074364543954552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Taul1!$A$2</c:f>
              <c:strCache>
                <c:ptCount val="1"/>
                <c:pt idx="0">
                  <c:v>Kyllä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29.629629629629601</c:v>
                </c:pt>
                <c:pt idx="2">
                  <c:v>26.612903225806399</c:v>
                </c:pt>
                <c:pt idx="3">
                  <c:v>36.893203883495097</c:v>
                </c:pt>
              </c:numCache>
            </c:numRef>
          </c:val>
          <c:extLst>
            <c:ext xmlns:c16="http://schemas.microsoft.com/office/drawing/2014/chart" uri="{C3380CC4-5D6E-409C-BE32-E72D297353CC}">
              <c16:uniqueId val="{00000000-2E09-41B3-9884-251411BF8139}"/>
            </c:ext>
          </c:extLst>
        </c:ser>
        <c:ser>
          <c:idx val="1"/>
          <c:order val="1"/>
          <c:tx>
            <c:strRef>
              <c:f>Taul1!$A$3</c:f>
              <c:strCache>
                <c:ptCount val="1"/>
                <c:pt idx="0">
                  <c:v>Ei</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70.370370370370296</c:v>
                </c:pt>
                <c:pt idx="2">
                  <c:v>73.387096774193495</c:v>
                </c:pt>
                <c:pt idx="3">
                  <c:v>63.106796116504803</c:v>
                </c:pt>
              </c:numCache>
            </c:numRef>
          </c:val>
          <c:extLst>
            <c:ext xmlns:c16="http://schemas.microsoft.com/office/drawing/2014/chart" uri="{C3380CC4-5D6E-409C-BE32-E72D297353CC}">
              <c16:uniqueId val="{00000001-2E09-41B3-9884-251411BF8139}"/>
            </c:ext>
          </c:extLst>
        </c:ser>
        <c:dLbls>
          <c:showLegendKey val="0"/>
          <c:showVal val="0"/>
          <c:showCatName val="0"/>
          <c:showSerName val="0"/>
          <c:showPercent val="0"/>
          <c:showBubbleSize val="0"/>
        </c:dLbls>
        <c:gapWidth val="50"/>
        <c:overlap val="100"/>
        <c:axId val="1350750672"/>
        <c:axId val="1350752848"/>
      </c:barChart>
      <c:catAx>
        <c:axId val="1350750672"/>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350752848"/>
        <c:crosses val="autoZero"/>
        <c:auto val="1"/>
        <c:lblAlgn val="ctr"/>
        <c:lblOffset val="100"/>
        <c:tickLblSkip val="1"/>
        <c:noMultiLvlLbl val="0"/>
      </c:catAx>
      <c:valAx>
        <c:axId val="1350752848"/>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350750672"/>
        <c:crosses val="autoZero"/>
        <c:crossBetween val="between"/>
        <c:majorUnit val="10"/>
        <c:minorUnit val="1"/>
      </c:valAx>
      <c:spPr>
        <a:ln>
          <a:noFill/>
        </a:ln>
      </c:spPr>
    </c:plotArea>
    <c:legend>
      <c:legendPos val="t"/>
      <c:layout>
        <c:manualLayout>
          <c:xMode val="edge"/>
          <c:yMode val="edge"/>
          <c:x val="0.20711419689773247"/>
          <c:y val="1.4904447236692011E-2"/>
          <c:w val="0.79288575904835579"/>
          <c:h val="5.4386056517471124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Taul1!$A$2</c:f>
              <c:strCache>
                <c:ptCount val="1"/>
                <c:pt idx="0">
                  <c:v>0 euroa</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a:defRPr>
                    <a:solidFill>
                      <a:srgbClr val="00337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69.800569800569804</c:v>
                </c:pt>
                <c:pt idx="2">
                  <c:v>78.225806451612897</c:v>
                </c:pt>
                <c:pt idx="3">
                  <c:v>49.514563106796103</c:v>
                </c:pt>
              </c:numCache>
            </c:numRef>
          </c:val>
          <c:extLst>
            <c:ext xmlns:c16="http://schemas.microsoft.com/office/drawing/2014/chart" uri="{C3380CC4-5D6E-409C-BE32-E72D297353CC}">
              <c16:uniqueId val="{00000000-6DFF-4024-8D3D-171514A4CF41}"/>
            </c:ext>
          </c:extLst>
        </c:ser>
        <c:ser>
          <c:idx val="1"/>
          <c:order val="1"/>
          <c:tx>
            <c:strRef>
              <c:f>Taul1!$A$3</c:f>
              <c:strCache>
                <c:ptCount val="1"/>
                <c:pt idx="0">
                  <c:v>alle 100 000 euroa</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13.390313390313301</c:v>
                </c:pt>
                <c:pt idx="2">
                  <c:v>8.8709677419354804</c:v>
                </c:pt>
                <c:pt idx="3">
                  <c:v>24.271844660194098</c:v>
                </c:pt>
              </c:numCache>
            </c:numRef>
          </c:val>
          <c:extLst>
            <c:ext xmlns:c16="http://schemas.microsoft.com/office/drawing/2014/chart" uri="{C3380CC4-5D6E-409C-BE32-E72D297353CC}">
              <c16:uniqueId val="{00000001-6DFF-4024-8D3D-171514A4CF41}"/>
            </c:ext>
          </c:extLst>
        </c:ser>
        <c:ser>
          <c:idx val="2"/>
          <c:order val="2"/>
          <c:tx>
            <c:strRef>
              <c:f>Taul1!$A$4</c:f>
              <c:strCache>
                <c:ptCount val="1"/>
                <c:pt idx="0">
                  <c:v>100 000+ euroa</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Taul1!$B$4:$E$4</c:f>
              <c:numCache>
                <c:formatCode>General</c:formatCode>
                <c:ptCount val="4"/>
                <c:pt idx="0">
                  <c:v>2.5641025641025599</c:v>
                </c:pt>
                <c:pt idx="2">
                  <c:v>0.40322580645161199</c:v>
                </c:pt>
                <c:pt idx="3">
                  <c:v>7.7669902912621298</c:v>
                </c:pt>
              </c:numCache>
            </c:numRef>
          </c:val>
          <c:extLst>
            <c:ext xmlns:c16="http://schemas.microsoft.com/office/drawing/2014/chart" uri="{C3380CC4-5D6E-409C-BE32-E72D297353CC}">
              <c16:uniqueId val="{00000003-6DFF-4024-8D3D-171514A4CF41}"/>
            </c:ext>
          </c:extLst>
        </c:ser>
        <c:ser>
          <c:idx val="3"/>
          <c:order val="3"/>
          <c:tx>
            <c:strRef>
              <c:f>Taul1!$A$5</c:f>
              <c:strCache>
                <c:ptCount val="1"/>
                <c:pt idx="0">
                  <c:v>Ei vastausta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00337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Taul1!$B$5:$E$5</c:f>
              <c:numCache>
                <c:formatCode>General</c:formatCode>
                <c:ptCount val="4"/>
                <c:pt idx="0">
                  <c:v>14.2450142450142</c:v>
                </c:pt>
                <c:pt idx="2">
                  <c:v>12.5</c:v>
                </c:pt>
                <c:pt idx="3">
                  <c:v>18.446601941747499</c:v>
                </c:pt>
              </c:numCache>
            </c:numRef>
          </c:val>
          <c:extLst>
            <c:ext xmlns:c16="http://schemas.microsoft.com/office/drawing/2014/chart" uri="{C3380CC4-5D6E-409C-BE32-E72D297353CC}">
              <c16:uniqueId val="{00000004-6DFF-4024-8D3D-171514A4CF41}"/>
            </c:ext>
          </c:extLst>
        </c:ser>
        <c:ser>
          <c:idx val="4"/>
          <c:order val="4"/>
          <c:tx>
            <c:strRef>
              <c:f>Taul1!$A$6</c:f>
              <c:strCache>
                <c:ptCount val="1"/>
              </c:strCache>
            </c:strRef>
          </c:tx>
          <c:spPr>
            <a:no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Taul1!$B$6:$E$6</c:f>
              <c:numCache>
                <c:formatCode>General</c:formatCode>
                <c:ptCount val="4"/>
              </c:numCache>
            </c:numRef>
          </c:val>
          <c:extLst>
            <c:ext xmlns:c16="http://schemas.microsoft.com/office/drawing/2014/chart" uri="{C3380CC4-5D6E-409C-BE32-E72D297353CC}">
              <c16:uniqueId val="{00000005-6DFF-4024-8D3D-171514A4CF41}"/>
            </c:ext>
          </c:extLst>
        </c:ser>
        <c:dLbls>
          <c:showLegendKey val="0"/>
          <c:showVal val="0"/>
          <c:showCatName val="0"/>
          <c:showSerName val="0"/>
          <c:showPercent val="0"/>
          <c:showBubbleSize val="0"/>
        </c:dLbls>
        <c:gapWidth val="50"/>
        <c:overlap val="100"/>
        <c:axId val="1350754480"/>
        <c:axId val="1350751216"/>
      </c:barChart>
      <c:catAx>
        <c:axId val="135075448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350751216"/>
        <c:crosses val="autoZero"/>
        <c:auto val="1"/>
        <c:lblAlgn val="ctr"/>
        <c:lblOffset val="100"/>
        <c:tickLblSkip val="1"/>
        <c:noMultiLvlLbl val="0"/>
      </c:catAx>
      <c:valAx>
        <c:axId val="135075121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350754480"/>
        <c:crosses val="autoZero"/>
        <c:crossBetween val="between"/>
        <c:majorUnit val="10"/>
        <c:minorUnit val="1"/>
      </c:valAx>
      <c:spPr>
        <a:ln>
          <a:noFill/>
        </a:ln>
      </c:spPr>
    </c:plotArea>
    <c:legend>
      <c:legendPos val="t"/>
      <c:layout>
        <c:manualLayout>
          <c:xMode val="edge"/>
          <c:yMode val="edge"/>
          <c:x val="0.20537337086822022"/>
          <c:y val="1.4904447236692011E-2"/>
          <c:w val="0.77282143838461759"/>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Taul1!$A$2</c:f>
              <c:strCache>
                <c:ptCount val="1"/>
                <c:pt idx="0">
                  <c:v>0 henkilötyövuotta</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a:defRPr>
                    <a:solidFill>
                      <a:srgbClr val="00337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68.660968660968607</c:v>
                </c:pt>
                <c:pt idx="2">
                  <c:v>79.0322580645161</c:v>
                </c:pt>
                <c:pt idx="3">
                  <c:v>43.6893203883495</c:v>
                </c:pt>
              </c:numCache>
            </c:numRef>
          </c:val>
          <c:extLst>
            <c:ext xmlns:c16="http://schemas.microsoft.com/office/drawing/2014/chart" uri="{C3380CC4-5D6E-409C-BE32-E72D297353CC}">
              <c16:uniqueId val="{00000000-6DFF-4024-8D3D-171514A4CF41}"/>
            </c:ext>
          </c:extLst>
        </c:ser>
        <c:ser>
          <c:idx val="1"/>
          <c:order val="1"/>
          <c:tx>
            <c:strRef>
              <c:f>Taul1!$A$3</c:f>
              <c:strCache>
                <c:ptCount val="1"/>
                <c:pt idx="0">
                  <c:v>alle 1 vuotta</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12.8205128205128</c:v>
                </c:pt>
                <c:pt idx="2">
                  <c:v>9.2741935483870908</c:v>
                </c:pt>
                <c:pt idx="3">
                  <c:v>21.3592233009708</c:v>
                </c:pt>
              </c:numCache>
            </c:numRef>
          </c:val>
          <c:extLst>
            <c:ext xmlns:c16="http://schemas.microsoft.com/office/drawing/2014/chart" uri="{C3380CC4-5D6E-409C-BE32-E72D297353CC}">
              <c16:uniqueId val="{00000001-6DFF-4024-8D3D-171514A4CF41}"/>
            </c:ext>
          </c:extLst>
        </c:ser>
        <c:ser>
          <c:idx val="2"/>
          <c:order val="2"/>
          <c:tx>
            <c:strRef>
              <c:f>Taul1!$A$4</c:f>
              <c:strCache>
                <c:ptCount val="1"/>
                <c:pt idx="0">
                  <c:v>1 vuotta tai enemmän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Taul1!$B$4:$E$4</c:f>
              <c:numCache>
                <c:formatCode>General</c:formatCode>
                <c:ptCount val="4"/>
                <c:pt idx="0">
                  <c:v>7.1225071225071197</c:v>
                </c:pt>
                <c:pt idx="2">
                  <c:v>2.0161290322580601</c:v>
                </c:pt>
                <c:pt idx="3">
                  <c:v>19.417475728155299</c:v>
                </c:pt>
              </c:numCache>
            </c:numRef>
          </c:val>
          <c:extLst>
            <c:ext xmlns:c16="http://schemas.microsoft.com/office/drawing/2014/chart" uri="{C3380CC4-5D6E-409C-BE32-E72D297353CC}">
              <c16:uniqueId val="{00000003-6DFF-4024-8D3D-171514A4CF41}"/>
            </c:ext>
          </c:extLst>
        </c:ser>
        <c:ser>
          <c:idx val="3"/>
          <c:order val="3"/>
          <c:tx>
            <c:strRef>
              <c:f>Taul1!$A$5</c:f>
              <c:strCache>
                <c:ptCount val="1"/>
                <c:pt idx="0">
                  <c:v>Ei vastausta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a:defRPr>
                    <a:solidFill>
                      <a:srgbClr val="00337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Taul1!$B$5:$E$5</c:f>
              <c:numCache>
                <c:formatCode>General</c:formatCode>
                <c:ptCount val="4"/>
                <c:pt idx="0">
                  <c:v>11.396011396011399</c:v>
                </c:pt>
                <c:pt idx="2">
                  <c:v>9.67741935483871</c:v>
                </c:pt>
                <c:pt idx="3">
                  <c:v>15.533980582524199</c:v>
                </c:pt>
              </c:numCache>
            </c:numRef>
          </c:val>
          <c:extLst>
            <c:ext xmlns:c16="http://schemas.microsoft.com/office/drawing/2014/chart" uri="{C3380CC4-5D6E-409C-BE32-E72D297353CC}">
              <c16:uniqueId val="{00000004-6DFF-4024-8D3D-171514A4CF41}"/>
            </c:ext>
          </c:extLst>
        </c:ser>
        <c:ser>
          <c:idx val="4"/>
          <c:order val="4"/>
          <c:tx>
            <c:strRef>
              <c:f>Taul1!$A$6</c:f>
              <c:strCache>
                <c:ptCount val="1"/>
              </c:strCache>
            </c:strRef>
          </c:tx>
          <c:spPr>
            <a:noFill/>
          </c:spPr>
          <c:invertIfNegative val="0"/>
          <c:dLbls>
            <c:numFmt formatCode="#,##0.00" sourceLinked="0"/>
            <c:spPr>
              <a:noFill/>
              <a:ln>
                <a:noFill/>
              </a:ln>
              <a:effectLst/>
            </c:spPr>
            <c:txPr>
              <a:bodyPr wrap="square" lIns="38100" tIns="19050" rIns="38100" bIns="19050" anchor="ctr">
                <a:spAutoFit/>
              </a:bodyPr>
              <a:lstStyle/>
              <a:p>
                <a:pPr>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Taul1!$B$6:$E$6</c:f>
              <c:numCache>
                <c:formatCode>General</c:formatCode>
                <c:ptCount val="4"/>
              </c:numCache>
            </c:numRef>
          </c:val>
          <c:extLst>
            <c:ext xmlns:c16="http://schemas.microsoft.com/office/drawing/2014/chart" uri="{C3380CC4-5D6E-409C-BE32-E72D297353CC}">
              <c16:uniqueId val="{00000005-6DFF-4024-8D3D-171514A4CF41}"/>
            </c:ext>
          </c:extLst>
        </c:ser>
        <c:dLbls>
          <c:showLegendKey val="0"/>
          <c:showVal val="0"/>
          <c:showCatName val="0"/>
          <c:showSerName val="0"/>
          <c:showPercent val="0"/>
          <c:showBubbleSize val="0"/>
        </c:dLbls>
        <c:gapWidth val="50"/>
        <c:overlap val="100"/>
        <c:axId val="1350761552"/>
        <c:axId val="1350764816"/>
      </c:barChart>
      <c:catAx>
        <c:axId val="1350761552"/>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350764816"/>
        <c:crosses val="autoZero"/>
        <c:auto val="1"/>
        <c:lblAlgn val="ctr"/>
        <c:lblOffset val="100"/>
        <c:tickLblSkip val="1"/>
        <c:noMultiLvlLbl val="0"/>
      </c:catAx>
      <c:valAx>
        <c:axId val="135076481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350761552"/>
        <c:crosses val="autoZero"/>
        <c:crossBetween val="between"/>
        <c:majorUnit val="10"/>
        <c:minorUnit val="1"/>
      </c:valAx>
      <c:spPr>
        <a:ln>
          <a:noFill/>
        </a:ln>
      </c:spPr>
    </c:plotArea>
    <c:legend>
      <c:legendPos val="t"/>
      <c:layout>
        <c:manualLayout>
          <c:xMode val="edge"/>
          <c:yMode val="edge"/>
          <c:x val="0.20537337086822022"/>
          <c:y val="1.4904447236692011E-2"/>
          <c:w val="0.77282143838461759"/>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Taul1!$A$2</c:f>
              <c:strCache>
                <c:ptCount val="1"/>
                <c:pt idx="0">
                  <c:v>Harjoittaa/harjoittanut lobbausta</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63.817663817663799</c:v>
                </c:pt>
                <c:pt idx="2">
                  <c:v>53.629032258064498</c:v>
                </c:pt>
                <c:pt idx="3">
                  <c:v>88.349514563106695</c:v>
                </c:pt>
              </c:numCache>
            </c:numRef>
          </c:val>
          <c:extLst>
            <c:ext xmlns:c16="http://schemas.microsoft.com/office/drawing/2014/chart" uri="{C3380CC4-5D6E-409C-BE32-E72D297353CC}">
              <c16:uniqueId val="{00000000-2E09-41B3-9884-251411BF8139}"/>
            </c:ext>
          </c:extLst>
        </c:ser>
        <c:ser>
          <c:idx val="1"/>
          <c:order val="1"/>
          <c:tx>
            <c:strRef>
              <c:f>Taul1!$A$3</c:f>
              <c:strCache>
                <c:ptCount val="1"/>
                <c:pt idx="0">
                  <c:v>Ei harjoita</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36.182336182336101</c:v>
                </c:pt>
                <c:pt idx="2">
                  <c:v>46.370967741935402</c:v>
                </c:pt>
                <c:pt idx="3">
                  <c:v>11.6504854368932</c:v>
                </c:pt>
              </c:numCache>
            </c:numRef>
          </c:val>
          <c:extLst>
            <c:ext xmlns:c16="http://schemas.microsoft.com/office/drawing/2014/chart" uri="{C3380CC4-5D6E-409C-BE32-E72D297353CC}">
              <c16:uniqueId val="{00000001-2E09-41B3-9884-251411BF8139}"/>
            </c:ext>
          </c:extLst>
        </c:ser>
        <c:dLbls>
          <c:showLegendKey val="0"/>
          <c:showVal val="0"/>
          <c:showCatName val="0"/>
          <c:showSerName val="0"/>
          <c:showPercent val="0"/>
          <c:showBubbleSize val="0"/>
        </c:dLbls>
        <c:gapWidth val="50"/>
        <c:overlap val="100"/>
        <c:axId val="1350763728"/>
        <c:axId val="1350751760"/>
      </c:barChart>
      <c:catAx>
        <c:axId val="1350763728"/>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350751760"/>
        <c:crosses val="autoZero"/>
        <c:auto val="1"/>
        <c:lblAlgn val="ctr"/>
        <c:lblOffset val="100"/>
        <c:tickLblSkip val="1"/>
        <c:noMultiLvlLbl val="0"/>
      </c:catAx>
      <c:valAx>
        <c:axId val="135075176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350763728"/>
        <c:crosses val="autoZero"/>
        <c:crossBetween val="between"/>
        <c:majorUnit val="10"/>
        <c:minorUnit val="1"/>
      </c:valAx>
      <c:spPr>
        <a:ln>
          <a:noFill/>
        </a:ln>
      </c:spPr>
    </c:plotArea>
    <c:legend>
      <c:legendPos val="t"/>
      <c:layout>
        <c:manualLayout>
          <c:xMode val="edge"/>
          <c:yMode val="edge"/>
          <c:x val="0.20711419689773247"/>
          <c:y val="1.4904447236692011E-2"/>
          <c:w val="0.79288575904835579"/>
          <c:h val="5.4386056517471124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54653530388401539"/>
          <c:h val="0.96703551448817926"/>
        </c:manualLayout>
      </c:layout>
      <c:barChart>
        <c:barDir val="bar"/>
        <c:grouping val="clustered"/>
        <c:varyColors val="0"/>
        <c:ser>
          <c:idx val="0"/>
          <c:order val="0"/>
          <c:tx>
            <c:strRef>
              <c:f>Taul1!$B$1</c:f>
              <c:strCache>
                <c:ptCount val="1"/>
                <c:pt idx="0">
                  <c:v>X</c:v>
                </c:pt>
              </c:strCache>
            </c:strRef>
          </c:tx>
          <c:spPr>
            <a:solidFill>
              <a:srgbClr val="4BA7BC"/>
            </a:solidFill>
          </c:spPr>
          <c:invertIfNegative val="0"/>
          <c:dLbls>
            <c:numFmt formatCode="#,##0\ [$%]" sourceLinked="0"/>
            <c:spPr>
              <a:noFill/>
              <a:ln>
                <a:noFill/>
              </a:ln>
              <a:effectLst/>
            </c:spPr>
            <c:txPr>
              <a:bodyPr/>
              <a:lstStyle/>
              <a:p>
                <a:pPr>
                  <a:defRPr sz="1400" b="1">
                    <a:solidFill>
                      <a:srgbClr val="4BA7BC"/>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Yksinyrittäjä</c:v>
                </c:pt>
                <c:pt idx="1">
                  <c:v>2– 9 henkilöä</c:v>
                </c:pt>
                <c:pt idx="2">
                  <c:v>10– 19 henkilöä</c:v>
                </c:pt>
                <c:pt idx="3">
                  <c:v>20–49 henkilöä</c:v>
                </c:pt>
                <c:pt idx="4">
                  <c:v>50-249 henkilöä</c:v>
                </c:pt>
                <c:pt idx="5">
                  <c:v>250+ henkilöä</c:v>
                </c:pt>
              </c:strCache>
            </c:strRef>
          </c:cat>
          <c:val>
            <c:numRef>
              <c:f>Taul1!$B$2:$B$7</c:f>
              <c:numCache>
                <c:formatCode>0</c:formatCode>
                <c:ptCount val="6"/>
                <c:pt idx="0">
                  <c:v>5.2419399999999996</c:v>
                </c:pt>
                <c:pt idx="1">
                  <c:v>56.048389999999998</c:v>
                </c:pt>
                <c:pt idx="2">
                  <c:v>18.951609999999999</c:v>
                </c:pt>
                <c:pt idx="3">
                  <c:v>12.903230000000001</c:v>
                </c:pt>
                <c:pt idx="4">
                  <c:v>4.4354800000000001</c:v>
                </c:pt>
                <c:pt idx="5">
                  <c:v>2.01613</c:v>
                </c:pt>
              </c:numCache>
            </c:numRef>
          </c:val>
          <c:extLst>
            <c:ext xmlns:c16="http://schemas.microsoft.com/office/drawing/2014/chart" uri="{C3380CC4-5D6E-409C-BE32-E72D297353CC}">
              <c16:uniqueId val="{00000000-5207-4F0B-8AC3-67D0FCF76CF6}"/>
            </c:ext>
          </c:extLst>
        </c:ser>
        <c:dLbls>
          <c:showLegendKey val="0"/>
          <c:showVal val="0"/>
          <c:showCatName val="0"/>
          <c:showSerName val="0"/>
          <c:showPercent val="0"/>
          <c:showBubbleSize val="0"/>
        </c:dLbls>
        <c:gapWidth val="37"/>
        <c:axId val="1496395232"/>
        <c:axId val="1496395776"/>
      </c:barChart>
      <c:catAx>
        <c:axId val="1496395232"/>
        <c:scaling>
          <c:orientation val="maxMin"/>
        </c:scaling>
        <c:delete val="1"/>
        <c:axPos val="l"/>
        <c:numFmt formatCode="General" sourceLinked="0"/>
        <c:majorTickMark val="none"/>
        <c:minorTickMark val="none"/>
        <c:tickLblPos val="low"/>
        <c:crossAx val="1496395776"/>
        <c:crosses val="autoZero"/>
        <c:auto val="1"/>
        <c:lblAlgn val="ctr"/>
        <c:lblOffset val="100"/>
        <c:tickLblSkip val="1"/>
        <c:noMultiLvlLbl val="0"/>
      </c:catAx>
      <c:valAx>
        <c:axId val="1496395776"/>
        <c:scaling>
          <c:orientation val="minMax"/>
          <c:min val="0"/>
        </c:scaling>
        <c:delete val="1"/>
        <c:axPos val="t"/>
        <c:numFmt formatCode="General" sourceLinked="0"/>
        <c:majorTickMark val="none"/>
        <c:minorTickMark val="none"/>
        <c:tickLblPos val="high"/>
        <c:crossAx val="1496395232"/>
        <c:crosses val="autoZero"/>
        <c:crossBetween val="between"/>
        <c:minorUnit val="1"/>
      </c:valAx>
      <c:spPr>
        <a:noFill/>
        <a:ln w="2540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68653106027536E-2"/>
          <c:y val="0"/>
          <c:w val="0.50138681735529667"/>
          <c:h val="0.94573544043411628"/>
        </c:manualLayout>
      </c:layout>
      <c:doughnutChart>
        <c:varyColors val="1"/>
        <c:ser>
          <c:idx val="0"/>
          <c:order val="0"/>
          <c:tx>
            <c:strRef>
              <c:f>Taul1!$B$4</c:f>
              <c:strCache>
                <c:ptCount val="1"/>
              </c:strCache>
            </c:strRef>
          </c:tx>
          <c:spPr>
            <a:solidFill>
              <a:srgbClr val="5DC400"/>
            </a:solidFill>
            <a:ln>
              <a:noFill/>
            </a:ln>
          </c:spPr>
          <c:dPt>
            <c:idx val="0"/>
            <c:bubble3D val="0"/>
            <c:spPr>
              <a:solidFill>
                <a:srgbClr val="1B4049"/>
              </a:solidFill>
              <a:ln>
                <a:noFill/>
              </a:ln>
            </c:spPr>
            <c:extLst>
              <c:ext xmlns:c16="http://schemas.microsoft.com/office/drawing/2014/chart" uri="{C3380CC4-5D6E-409C-BE32-E72D297353CC}">
                <c16:uniqueId val="{00000001-5E21-4165-8478-5E4C714B9FF1}"/>
              </c:ext>
            </c:extLst>
          </c:dPt>
          <c:dPt>
            <c:idx val="1"/>
            <c:bubble3D val="0"/>
            <c:spPr>
              <a:solidFill>
                <a:srgbClr val="2A6370"/>
              </a:solidFill>
              <a:ln>
                <a:noFill/>
              </a:ln>
            </c:spPr>
            <c:extLst>
              <c:ext xmlns:c16="http://schemas.microsoft.com/office/drawing/2014/chart" uri="{C3380CC4-5D6E-409C-BE32-E72D297353CC}">
                <c16:uniqueId val="{00000003-5E21-4165-8478-5E4C714B9FF1}"/>
              </c:ext>
            </c:extLst>
          </c:dPt>
          <c:dPt>
            <c:idx val="2"/>
            <c:bubble3D val="0"/>
            <c:spPr>
              <a:solidFill>
                <a:srgbClr val="4DA7BC"/>
              </a:solidFill>
              <a:ln>
                <a:noFill/>
              </a:ln>
            </c:spPr>
            <c:extLst>
              <c:ext xmlns:c16="http://schemas.microsoft.com/office/drawing/2014/chart" uri="{C3380CC4-5D6E-409C-BE32-E72D297353CC}">
                <c16:uniqueId val="{00000005-5E21-4165-8478-5E4C714B9FF1}"/>
              </c:ext>
            </c:extLst>
          </c:dPt>
          <c:dPt>
            <c:idx val="3"/>
            <c:bubble3D val="0"/>
            <c:spPr>
              <a:solidFill>
                <a:srgbClr val="8CC6D4"/>
              </a:solidFill>
              <a:ln>
                <a:noFill/>
              </a:ln>
            </c:spPr>
            <c:extLst>
              <c:ext xmlns:c16="http://schemas.microsoft.com/office/drawing/2014/chart" uri="{C3380CC4-5D6E-409C-BE32-E72D297353CC}">
                <c16:uniqueId val="{00000007-5E21-4165-8478-5E4C714B9FF1}"/>
              </c:ext>
            </c:extLst>
          </c:dPt>
          <c:dPt>
            <c:idx val="4"/>
            <c:bubble3D val="0"/>
            <c:spPr>
              <a:solidFill>
                <a:srgbClr val="BCE1EA"/>
              </a:solidFill>
              <a:ln>
                <a:noFill/>
              </a:ln>
            </c:spPr>
            <c:extLst>
              <c:ext xmlns:c16="http://schemas.microsoft.com/office/drawing/2014/chart" uri="{C3380CC4-5D6E-409C-BE32-E72D297353CC}">
                <c16:uniqueId val="{00000009-5E21-4165-8478-5E4C714B9FF1}"/>
              </c:ext>
            </c:extLst>
          </c:dPt>
          <c:dPt>
            <c:idx val="5"/>
            <c:bubble3D val="0"/>
            <c:spPr>
              <a:solidFill>
                <a:srgbClr val="A0A0A0"/>
              </a:solidFill>
              <a:ln>
                <a:noFill/>
              </a:ln>
            </c:spPr>
            <c:extLst>
              <c:ext xmlns:c16="http://schemas.microsoft.com/office/drawing/2014/chart" uri="{C3380CC4-5D6E-409C-BE32-E72D297353CC}">
                <c16:uniqueId val="{0000000B-5E21-4165-8478-5E4C714B9FF1}"/>
              </c:ext>
            </c:extLst>
          </c:dPt>
          <c:dLbls>
            <c:dLbl>
              <c:idx val="1"/>
              <c:layout>
                <c:manualLayout>
                  <c:x val="2.3404919076081628E-3"/>
                  <c:y val="8.1365775593730653E-4"/>
                </c:manualLayout>
              </c:layout>
              <c:tx>
                <c:rich>
                  <a:bodyPr wrap="square" lIns="38100" tIns="19050" rIns="38100" bIns="19050" anchor="ctr">
                    <a:spAutoFit/>
                  </a:bodyPr>
                  <a:lstStyle/>
                  <a:p>
                    <a:pPr>
                      <a:defRPr sz="1400" b="1">
                        <a:solidFill>
                          <a:schemeClr val="tx1"/>
                        </a:solidFill>
                      </a:defRPr>
                    </a:pPr>
                    <a:fld id="{9D1D6A11-BE25-45BE-BFF6-564E26DC926E}" type="VALUE">
                      <a:rPr lang="en-US">
                        <a:solidFill>
                          <a:schemeClr val="bg1"/>
                        </a:solidFill>
                      </a:rPr>
                      <a:pPr>
                        <a:defRPr sz="1400" b="1">
                          <a:solidFill>
                            <a:schemeClr val="tx1"/>
                          </a:solidFill>
                        </a:defRPr>
                      </a:pPr>
                      <a:t>[ARVO]</a:t>
                    </a:fld>
                    <a:endParaRPr lang="fi-FI"/>
                  </a:p>
                </c:rich>
              </c:tx>
              <c:numFmt formatCode="#,##0\ [$%]"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21-4165-8478-5E4C714B9FF1}"/>
                </c:ext>
              </c:extLst>
            </c:dLbl>
            <c:dLbl>
              <c:idx val="3"/>
              <c:layout>
                <c:manualLayout>
                  <c:x val="4.109807586575343E-3"/>
                  <c:y val="3.10083197519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21-4165-8478-5E4C714B9FF1}"/>
                </c:ext>
              </c:extLst>
            </c:dLbl>
            <c:numFmt formatCode="#,##0\ [$%]" sourceLinked="0"/>
            <c:spPr>
              <a:noFill/>
              <a:ln>
                <a:noFill/>
              </a:ln>
              <a:effectLst/>
            </c:spPr>
            <c:txPr>
              <a:bodyPr wrap="square" lIns="38100" tIns="19050" rIns="38100" bIns="19050" anchor="ctr">
                <a:spAutoFit/>
              </a:bodyPr>
              <a:lstStyle/>
              <a:p>
                <a:pPr>
                  <a:defRPr sz="1400" b="1">
                    <a:solidFill>
                      <a:schemeClr val="bg1"/>
                    </a:solidFill>
                  </a:defRPr>
                </a:pPr>
                <a:endParaRPr lang="fi-FI"/>
              </a:p>
            </c:txPr>
            <c:showLegendKey val="0"/>
            <c:showVal val="1"/>
            <c:showCatName val="0"/>
            <c:showSerName val="0"/>
            <c:showPercent val="0"/>
            <c:showBubbleSize val="0"/>
            <c:showLeaderLines val="1"/>
            <c:extLst>
              <c:ext xmlns:c15="http://schemas.microsoft.com/office/drawing/2012/chart" uri="{CE6537A1-D6FC-4f65-9D91-7224C49458BB}"/>
            </c:extLst>
          </c:dLbls>
          <c:cat>
            <c:strRef>
              <c:f>Taul1!$A$5:$A$10</c:f>
              <c:strCache>
                <c:ptCount val="6"/>
                <c:pt idx="0">
                  <c:v>Kauppa</c:v>
                </c:pt>
                <c:pt idx="1">
                  <c:v>Palvelut</c:v>
                </c:pt>
                <c:pt idx="2">
                  <c:v>Teollisuus</c:v>
                </c:pt>
                <c:pt idx="3">
                  <c:v>Rakentaminen</c:v>
                </c:pt>
                <c:pt idx="4">
                  <c:v>Muut</c:v>
                </c:pt>
                <c:pt idx="5">
                  <c:v>Järjestöt</c:v>
                </c:pt>
              </c:strCache>
            </c:strRef>
          </c:cat>
          <c:val>
            <c:numRef>
              <c:f>Taul1!$B$5:$B$10</c:f>
              <c:numCache>
                <c:formatCode>0</c:formatCode>
                <c:ptCount val="6"/>
                <c:pt idx="0">
                  <c:v>17</c:v>
                </c:pt>
                <c:pt idx="1">
                  <c:v>31</c:v>
                </c:pt>
                <c:pt idx="2" formatCode="General">
                  <c:v>14.000000000000002</c:v>
                </c:pt>
                <c:pt idx="3">
                  <c:v>3</c:v>
                </c:pt>
                <c:pt idx="4">
                  <c:v>6</c:v>
                </c:pt>
                <c:pt idx="5">
                  <c:v>28.999999999999996</c:v>
                </c:pt>
              </c:numCache>
            </c:numRef>
          </c:val>
          <c:extLst>
            <c:ext xmlns:c16="http://schemas.microsoft.com/office/drawing/2014/chart" uri="{C3380CC4-5D6E-409C-BE32-E72D297353CC}">
              <c16:uniqueId val="{0000000C-5E21-4165-8478-5E4C714B9FF1}"/>
            </c:ext>
          </c:extLst>
        </c:ser>
        <c:dLbls>
          <c:showLegendKey val="0"/>
          <c:showVal val="1"/>
          <c:showCatName val="0"/>
          <c:showSerName val="0"/>
          <c:showPercent val="0"/>
          <c:showBubbleSize val="0"/>
          <c:showLeaderLines val="1"/>
        </c:dLbls>
        <c:firstSliceAng val="0"/>
        <c:holeSize val="52"/>
      </c:doughnutChart>
      <c:spPr>
        <a:ln w="6350">
          <a:noFill/>
        </a:ln>
      </c:spPr>
    </c:plotArea>
    <c:legend>
      <c:legendPos val="t"/>
      <c:layout>
        <c:manualLayout>
          <c:xMode val="edge"/>
          <c:yMode val="edge"/>
          <c:x val="0.55352668413928163"/>
          <c:y val="0.15302666837578663"/>
          <c:w val="0.44024647195671185"/>
          <c:h val="0.81364182949086539"/>
        </c:manualLayout>
      </c:layout>
      <c:overlay val="0"/>
      <c:txPr>
        <a:bodyPr/>
        <a:lstStyle/>
        <a:p>
          <a:pPr>
            <a:defRPr>
              <a:solidFill>
                <a:srgbClr val="262626"/>
              </a:solidFill>
            </a:defRPr>
          </a:pPr>
          <a:endParaRPr lang="fi-FI"/>
        </a:p>
      </c:txPr>
    </c:legend>
    <c:plotVisOnly val="1"/>
    <c:dispBlanksAs val="gap"/>
    <c:showDLblsOverMax val="0"/>
  </c:chart>
  <c:txPr>
    <a:bodyPr/>
    <a:lstStyle/>
    <a:p>
      <a:pPr>
        <a:defRPr sz="1200">
          <a:solidFill>
            <a:srgbClr val="262626"/>
          </a:solidFill>
          <a:latin typeface="Calibri" panose="020F0502020204030204" pitchFamily="34" charset="0"/>
        </a:defRPr>
      </a:pPr>
      <a:endParaRPr lang="fi-FI"/>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7288394706292"/>
          <c:y val="0"/>
          <c:w val="0.40515043509628518"/>
          <c:h val="0.95504308834260709"/>
        </c:manualLayout>
      </c:layout>
      <c:barChart>
        <c:barDir val="bar"/>
        <c:grouping val="clustered"/>
        <c:varyColors val="0"/>
        <c:ser>
          <c:idx val="0"/>
          <c:order val="0"/>
          <c:tx>
            <c:strRef>
              <c:f>Taul1!$B$1</c:f>
              <c:strCache>
                <c:ptCount val="1"/>
                <c:pt idx="0">
                  <c:v>X</c:v>
                </c:pt>
              </c:strCache>
            </c:strRef>
          </c:tx>
          <c:spPr>
            <a:solidFill>
              <a:srgbClr val="4BA7BC"/>
            </a:solidFill>
          </c:spPr>
          <c:invertIfNegative val="0"/>
          <c:dLbls>
            <c:numFmt formatCode="#,##0\ [$%]" sourceLinked="0"/>
            <c:spPr>
              <a:noFill/>
              <a:ln>
                <a:noFill/>
              </a:ln>
              <a:effectLst/>
            </c:spPr>
            <c:txPr>
              <a:bodyPr/>
              <a:lstStyle/>
              <a:p>
                <a:pPr>
                  <a:defRPr sz="1400" b="1">
                    <a:solidFill>
                      <a:srgbClr val="4BA7BC"/>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Taul1!$A$2:$A$9</c:f>
              <c:strCache>
                <c:ptCount val="8"/>
                <c:pt idx="0">
                  <c:v>Valtakunnallinen, piiri- ja/tai paikallisyhdistyksiä</c:v>
                </c:pt>
                <c:pt idx="1">
                  <c:v>Valtakunnallinen, ei ole piiri- tai paikallisyhdistyksiä</c:v>
                </c:pt>
                <c:pt idx="2">
                  <c:v>Alueellinen yhdistys</c:v>
                </c:pt>
                <c:pt idx="3">
                  <c:v>Piirijärjestön paikallisyhdistys tai ryhmä</c:v>
                </c:pt>
                <c:pt idx="4">
                  <c:v>Paikallinen, toimii usean kunnan alueella</c:v>
                </c:pt>
                <c:pt idx="5">
                  <c:v>Paikallinen, toimii yhden kunnan alueella</c:v>
                </c:pt>
                <c:pt idx="6">
                  <c:v>Paikallisen yhdistyksen ryhmä, jaosto tai osasto</c:v>
                </c:pt>
                <c:pt idx="7">
                  <c:v>Muu</c:v>
                </c:pt>
              </c:strCache>
            </c:strRef>
          </c:cat>
          <c:val>
            <c:numRef>
              <c:f>Taul1!$B$2:$B$9</c:f>
              <c:numCache>
                <c:formatCode>0</c:formatCode>
                <c:ptCount val="8"/>
                <c:pt idx="0">
                  <c:v>14.56311</c:v>
                </c:pt>
                <c:pt idx="1">
                  <c:v>17.475729999999999</c:v>
                </c:pt>
                <c:pt idx="2">
                  <c:v>13.592230000000001</c:v>
                </c:pt>
                <c:pt idx="3">
                  <c:v>3.8835000000000002</c:v>
                </c:pt>
                <c:pt idx="4">
                  <c:v>18.4466</c:v>
                </c:pt>
                <c:pt idx="5" formatCode="General">
                  <c:v>30.097090000000001</c:v>
                </c:pt>
                <c:pt idx="6" formatCode="General">
                  <c:v>0.97087000000000001</c:v>
                </c:pt>
                <c:pt idx="7" formatCode="General">
                  <c:v>0.97087000000000001</c:v>
                </c:pt>
              </c:numCache>
            </c:numRef>
          </c:val>
          <c:extLst>
            <c:ext xmlns:c16="http://schemas.microsoft.com/office/drawing/2014/chart" uri="{C3380CC4-5D6E-409C-BE32-E72D297353CC}">
              <c16:uniqueId val="{00000000-5207-4F0B-8AC3-67D0FCF76CF6}"/>
            </c:ext>
          </c:extLst>
        </c:ser>
        <c:dLbls>
          <c:showLegendKey val="0"/>
          <c:showVal val="0"/>
          <c:showCatName val="0"/>
          <c:showSerName val="0"/>
          <c:showPercent val="0"/>
          <c:showBubbleSize val="0"/>
        </c:dLbls>
        <c:gapWidth val="37"/>
        <c:axId val="1210867760"/>
        <c:axId val="1210868848"/>
      </c:barChart>
      <c:catAx>
        <c:axId val="1210867760"/>
        <c:scaling>
          <c:orientation val="maxMin"/>
        </c:scaling>
        <c:delete val="0"/>
        <c:axPos val="l"/>
        <c:numFmt formatCode="General" sourceLinked="0"/>
        <c:majorTickMark val="none"/>
        <c:minorTickMark val="none"/>
        <c:tickLblPos val="low"/>
        <c:spPr>
          <a:ln>
            <a:noFill/>
          </a:ln>
        </c:spPr>
        <c:txPr>
          <a:bodyPr/>
          <a:lstStyle/>
          <a:p>
            <a:pPr marL="0" algn="ctr" defTabSz="914400" rtl="0" eaLnBrk="1" latinLnBrk="0" hangingPunct="1">
              <a:defRPr lang="fi-FI" sz="900" b="0" i="0" u="none" strike="noStrike" kern="1200" baseline="0">
                <a:solidFill>
                  <a:srgbClr val="262626"/>
                </a:solidFill>
                <a:latin typeface="Calibri" panose="020F0502020204030204" pitchFamily="34" charset="0"/>
                <a:ea typeface="+mn-ea"/>
                <a:cs typeface="Calibri" panose="020F0502020204030204" pitchFamily="34" charset="0"/>
              </a:defRPr>
            </a:pPr>
            <a:endParaRPr lang="fi-FI"/>
          </a:p>
        </c:txPr>
        <c:crossAx val="1210868848"/>
        <c:crosses val="autoZero"/>
        <c:auto val="1"/>
        <c:lblAlgn val="ctr"/>
        <c:lblOffset val="100"/>
        <c:tickLblSkip val="1"/>
        <c:noMultiLvlLbl val="0"/>
      </c:catAx>
      <c:valAx>
        <c:axId val="1210868848"/>
        <c:scaling>
          <c:orientation val="minMax"/>
          <c:min val="0"/>
        </c:scaling>
        <c:delete val="1"/>
        <c:axPos val="t"/>
        <c:numFmt formatCode="General" sourceLinked="0"/>
        <c:majorTickMark val="none"/>
        <c:minorTickMark val="none"/>
        <c:tickLblPos val="high"/>
        <c:crossAx val="1210867760"/>
        <c:crosses val="autoZero"/>
        <c:crossBetween val="between"/>
        <c:minorUnit val="1"/>
      </c:valAx>
      <c:spPr>
        <a:noFill/>
        <a:ln w="2540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35858509929013"/>
          <c:y val="0"/>
          <c:w val="0.54653530388401539"/>
          <c:h val="0.96703551448817926"/>
        </c:manualLayout>
      </c:layout>
      <c:barChart>
        <c:barDir val="bar"/>
        <c:grouping val="clustered"/>
        <c:varyColors val="0"/>
        <c:ser>
          <c:idx val="0"/>
          <c:order val="0"/>
          <c:tx>
            <c:strRef>
              <c:f>Taul1!$B$1</c:f>
              <c:strCache>
                <c:ptCount val="1"/>
                <c:pt idx="0">
                  <c:v>X</c:v>
                </c:pt>
              </c:strCache>
            </c:strRef>
          </c:tx>
          <c:spPr>
            <a:solidFill>
              <a:srgbClr val="4BA7BC"/>
            </a:solidFill>
          </c:spPr>
          <c:invertIfNegative val="0"/>
          <c:dLbls>
            <c:dLbl>
              <c:idx val="1"/>
              <c:layout>
                <c:manualLayout>
                  <c:x val="0"/>
                  <c:y val="5.49637810042670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DB-4655-AEC4-C70512C2BDE2}"/>
                </c:ext>
              </c:extLst>
            </c:dLbl>
            <c:numFmt formatCode="#,##0\ [$%]" sourceLinked="0"/>
            <c:spPr>
              <a:noFill/>
              <a:ln>
                <a:noFill/>
              </a:ln>
              <a:effectLst/>
            </c:spPr>
            <c:txPr>
              <a:bodyPr/>
              <a:lstStyle/>
              <a:p>
                <a:pPr>
                  <a:defRPr sz="1400" b="1">
                    <a:solidFill>
                      <a:srgbClr val="4BA7BC"/>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alle 5 henkilöä</c:v>
                </c:pt>
                <c:pt idx="1">
                  <c:v>5+ henkilöä</c:v>
                </c:pt>
                <c:pt idx="2">
                  <c:v>ei palkattua
 henkilöstöä</c:v>
                </c:pt>
              </c:strCache>
            </c:strRef>
          </c:cat>
          <c:val>
            <c:numRef>
              <c:f>Taul1!$B$2:$B$4</c:f>
              <c:numCache>
                <c:formatCode>0</c:formatCode>
                <c:ptCount val="3"/>
                <c:pt idx="0">
                  <c:v>30.097090000000001</c:v>
                </c:pt>
                <c:pt idx="1">
                  <c:v>37.864080000000001</c:v>
                </c:pt>
                <c:pt idx="2">
                  <c:v>32.038829999999997</c:v>
                </c:pt>
              </c:numCache>
            </c:numRef>
          </c:val>
          <c:extLst>
            <c:ext xmlns:c16="http://schemas.microsoft.com/office/drawing/2014/chart" uri="{C3380CC4-5D6E-409C-BE32-E72D297353CC}">
              <c16:uniqueId val="{00000000-5207-4F0B-8AC3-67D0FCF76CF6}"/>
            </c:ext>
          </c:extLst>
        </c:ser>
        <c:dLbls>
          <c:showLegendKey val="0"/>
          <c:showVal val="0"/>
          <c:showCatName val="0"/>
          <c:showSerName val="0"/>
          <c:showPercent val="0"/>
          <c:showBubbleSize val="0"/>
        </c:dLbls>
        <c:gapWidth val="37"/>
        <c:axId val="1210853616"/>
        <c:axId val="1210866672"/>
      </c:barChart>
      <c:catAx>
        <c:axId val="1210853616"/>
        <c:scaling>
          <c:orientation val="maxMin"/>
        </c:scaling>
        <c:delete val="0"/>
        <c:axPos val="l"/>
        <c:numFmt formatCode="General" sourceLinked="0"/>
        <c:majorTickMark val="out"/>
        <c:minorTickMark val="none"/>
        <c:tickLblPos val="nextTo"/>
        <c:txPr>
          <a:bodyPr/>
          <a:lstStyle/>
          <a:p>
            <a:pPr>
              <a:defRPr sz="1100"/>
            </a:pPr>
            <a:endParaRPr lang="fi-FI"/>
          </a:p>
        </c:txPr>
        <c:crossAx val="1210866672"/>
        <c:crosses val="autoZero"/>
        <c:auto val="1"/>
        <c:lblAlgn val="ctr"/>
        <c:lblOffset val="100"/>
        <c:tickLblSkip val="1"/>
        <c:noMultiLvlLbl val="0"/>
      </c:catAx>
      <c:valAx>
        <c:axId val="1210866672"/>
        <c:scaling>
          <c:orientation val="minMax"/>
          <c:max val="50"/>
          <c:min val="0"/>
        </c:scaling>
        <c:delete val="1"/>
        <c:axPos val="t"/>
        <c:numFmt formatCode="General" sourceLinked="0"/>
        <c:majorTickMark val="out"/>
        <c:minorTickMark val="none"/>
        <c:tickLblPos val="nextTo"/>
        <c:crossAx val="1210853616"/>
        <c:crosses val="autoZero"/>
        <c:crossBetween val="between"/>
        <c:minorUnit val="1"/>
      </c:valAx>
      <c:spPr>
        <a:noFill/>
        <a:ln w="2540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54653530388401539"/>
          <c:h val="0.96703551448817926"/>
        </c:manualLayout>
      </c:layout>
      <c:barChart>
        <c:barDir val="bar"/>
        <c:grouping val="clustered"/>
        <c:varyColors val="0"/>
        <c:ser>
          <c:idx val="0"/>
          <c:order val="0"/>
          <c:tx>
            <c:strRef>
              <c:f>Taul1!$B$1</c:f>
              <c:strCache>
                <c:ptCount val="1"/>
                <c:pt idx="0">
                  <c:v>X</c:v>
                </c:pt>
              </c:strCache>
            </c:strRef>
          </c:tx>
          <c:spPr>
            <a:solidFill>
              <a:srgbClr val="4BA7BC"/>
            </a:solidFill>
          </c:spPr>
          <c:invertIfNegative val="0"/>
          <c:dLbls>
            <c:numFmt formatCode="#,##0\ [$%]" sourceLinked="0"/>
            <c:spPr>
              <a:noFill/>
              <a:ln>
                <a:noFill/>
              </a:ln>
              <a:effectLst/>
            </c:spPr>
            <c:txPr>
              <a:bodyPr/>
              <a:lstStyle/>
              <a:p>
                <a:pPr>
                  <a:defRPr sz="1400" b="1">
                    <a:solidFill>
                      <a:srgbClr val="4BA7BC"/>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Taul1!$A$2:$A$7</c:f>
              <c:strCache>
                <c:ptCount val="6"/>
                <c:pt idx="0">
                  <c:v>Alle 500 000 euroa</c:v>
                </c:pt>
                <c:pt idx="1">
                  <c:v>500 000 - 999 999 miljoona euroa</c:v>
                </c:pt>
                <c:pt idx="2">
                  <c:v>1 - 1,9 miljoonaa euroa</c:v>
                </c:pt>
                <c:pt idx="3">
                  <c:v>2 - 9,9 miljoonaa euroa</c:v>
                </c:pt>
                <c:pt idx="4">
                  <c:v>10 - 49,9 miljoonaa euroa</c:v>
                </c:pt>
                <c:pt idx="5">
                  <c:v>Yli 50 miljoonaa euroa</c:v>
                </c:pt>
              </c:strCache>
            </c:strRef>
          </c:cat>
          <c:val>
            <c:numRef>
              <c:f>Taul1!$B$2:$B$7</c:f>
              <c:numCache>
                <c:formatCode>0</c:formatCode>
                <c:ptCount val="6"/>
                <c:pt idx="0">
                  <c:v>22.98387</c:v>
                </c:pt>
                <c:pt idx="1">
                  <c:v>33.064520000000002</c:v>
                </c:pt>
                <c:pt idx="2">
                  <c:v>16.12903</c:v>
                </c:pt>
                <c:pt idx="3">
                  <c:v>17.338709999999999</c:v>
                </c:pt>
                <c:pt idx="4">
                  <c:v>6.8548400000000003</c:v>
                </c:pt>
                <c:pt idx="5">
                  <c:v>3.6290300000000002</c:v>
                </c:pt>
              </c:numCache>
            </c:numRef>
          </c:val>
          <c:extLst>
            <c:ext xmlns:c16="http://schemas.microsoft.com/office/drawing/2014/chart" uri="{C3380CC4-5D6E-409C-BE32-E72D297353CC}">
              <c16:uniqueId val="{00000000-5207-4F0B-8AC3-67D0FCF76CF6}"/>
            </c:ext>
          </c:extLst>
        </c:ser>
        <c:dLbls>
          <c:showLegendKey val="0"/>
          <c:showVal val="0"/>
          <c:showCatName val="0"/>
          <c:showSerName val="0"/>
          <c:showPercent val="0"/>
          <c:showBubbleSize val="0"/>
        </c:dLbls>
        <c:gapWidth val="37"/>
        <c:axId val="1496386528"/>
        <c:axId val="1496387072"/>
      </c:barChart>
      <c:catAx>
        <c:axId val="1496386528"/>
        <c:scaling>
          <c:orientation val="maxMin"/>
        </c:scaling>
        <c:delete val="1"/>
        <c:axPos val="l"/>
        <c:numFmt formatCode="General" sourceLinked="0"/>
        <c:majorTickMark val="none"/>
        <c:minorTickMark val="none"/>
        <c:tickLblPos val="low"/>
        <c:crossAx val="1496387072"/>
        <c:crosses val="autoZero"/>
        <c:auto val="1"/>
        <c:lblAlgn val="ctr"/>
        <c:lblOffset val="100"/>
        <c:tickLblSkip val="1"/>
        <c:noMultiLvlLbl val="0"/>
      </c:catAx>
      <c:valAx>
        <c:axId val="1496387072"/>
        <c:scaling>
          <c:orientation val="minMax"/>
          <c:min val="0"/>
        </c:scaling>
        <c:delete val="1"/>
        <c:axPos val="t"/>
        <c:numFmt formatCode="General" sourceLinked="0"/>
        <c:majorTickMark val="none"/>
        <c:minorTickMark val="none"/>
        <c:tickLblPos val="high"/>
        <c:crossAx val="1496386528"/>
        <c:crosses val="autoZero"/>
        <c:crossBetween val="between"/>
        <c:minorUnit val="1"/>
      </c:valAx>
      <c:spPr>
        <a:noFill/>
        <a:ln w="2540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68653106027536E-2"/>
          <c:y val="0"/>
          <c:w val="0.50138681735529667"/>
          <c:h val="0.94573544043411628"/>
        </c:manualLayout>
      </c:layout>
      <c:doughnutChart>
        <c:varyColors val="1"/>
        <c:ser>
          <c:idx val="0"/>
          <c:order val="0"/>
          <c:tx>
            <c:strRef>
              <c:f>Taul1!$B$4</c:f>
              <c:strCache>
                <c:ptCount val="1"/>
              </c:strCache>
            </c:strRef>
          </c:tx>
          <c:spPr>
            <a:solidFill>
              <a:srgbClr val="5DC400"/>
            </a:solidFill>
            <a:ln>
              <a:noFill/>
            </a:ln>
          </c:spPr>
          <c:dPt>
            <c:idx val="0"/>
            <c:bubble3D val="0"/>
            <c:spPr>
              <a:solidFill>
                <a:srgbClr val="4DA7BC"/>
              </a:solidFill>
              <a:ln>
                <a:noFill/>
              </a:ln>
            </c:spPr>
            <c:extLst>
              <c:ext xmlns:c16="http://schemas.microsoft.com/office/drawing/2014/chart" uri="{C3380CC4-5D6E-409C-BE32-E72D297353CC}">
                <c16:uniqueId val="{00000001-5E21-4165-8478-5E4C714B9FF1}"/>
              </c:ext>
            </c:extLst>
          </c:dPt>
          <c:dPt>
            <c:idx val="1"/>
            <c:bubble3D val="0"/>
            <c:spPr>
              <a:solidFill>
                <a:srgbClr val="2A6370"/>
              </a:solidFill>
              <a:ln>
                <a:noFill/>
              </a:ln>
            </c:spPr>
            <c:extLst>
              <c:ext xmlns:c16="http://schemas.microsoft.com/office/drawing/2014/chart" uri="{C3380CC4-5D6E-409C-BE32-E72D297353CC}">
                <c16:uniqueId val="{00000003-5E21-4165-8478-5E4C714B9FF1}"/>
              </c:ext>
            </c:extLst>
          </c:dPt>
          <c:dLbls>
            <c:dLbl>
              <c:idx val="1"/>
              <c:layout>
                <c:manualLayout>
                  <c:x val="2.3404919076081628E-3"/>
                  <c:y val="8.1365775593730653E-4"/>
                </c:manualLayout>
              </c:layout>
              <c:tx>
                <c:rich>
                  <a:bodyPr wrap="square" lIns="38100" tIns="19050" rIns="38100" bIns="19050" anchor="ctr">
                    <a:spAutoFit/>
                  </a:bodyPr>
                  <a:lstStyle/>
                  <a:p>
                    <a:pPr>
                      <a:defRPr sz="1400" b="1">
                        <a:solidFill>
                          <a:schemeClr val="tx1"/>
                        </a:solidFill>
                      </a:defRPr>
                    </a:pPr>
                    <a:fld id="{9D1D6A11-BE25-45BE-BFF6-564E26DC926E}" type="VALUE">
                      <a:rPr lang="en-US">
                        <a:solidFill>
                          <a:schemeClr val="bg1"/>
                        </a:solidFill>
                      </a:rPr>
                      <a:pPr>
                        <a:defRPr sz="1400" b="1">
                          <a:solidFill>
                            <a:schemeClr val="tx1"/>
                          </a:solidFill>
                        </a:defRPr>
                      </a:pPr>
                      <a:t>[ARVO]</a:t>
                    </a:fld>
                    <a:endParaRPr lang="fi-FI"/>
                  </a:p>
                </c:rich>
              </c:tx>
              <c:numFmt formatCode="#,##0\ [$%]"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21-4165-8478-5E4C714B9FF1}"/>
                </c:ext>
              </c:extLst>
            </c:dLbl>
            <c:numFmt formatCode="#,##0\ [$%]" sourceLinked="0"/>
            <c:spPr>
              <a:noFill/>
              <a:ln>
                <a:noFill/>
              </a:ln>
              <a:effectLst/>
            </c:spPr>
            <c:txPr>
              <a:bodyPr wrap="square" lIns="38100" tIns="19050" rIns="38100" bIns="19050" anchor="ctr">
                <a:spAutoFit/>
              </a:bodyPr>
              <a:lstStyle/>
              <a:p>
                <a:pPr>
                  <a:defRPr sz="1400" b="1">
                    <a:solidFill>
                      <a:schemeClr val="bg1"/>
                    </a:solidFill>
                  </a:defRPr>
                </a:pPr>
                <a:endParaRPr lang="fi-FI"/>
              </a:p>
            </c:txPr>
            <c:showLegendKey val="0"/>
            <c:showVal val="1"/>
            <c:showCatName val="0"/>
            <c:showSerName val="0"/>
            <c:showPercent val="0"/>
            <c:showBubbleSize val="0"/>
            <c:showLeaderLines val="1"/>
            <c:extLst>
              <c:ext xmlns:c15="http://schemas.microsoft.com/office/drawing/2012/chart" uri="{CE6537A1-D6FC-4f65-9D91-7224C49458BB}"/>
            </c:extLst>
          </c:dLbls>
          <c:cat>
            <c:strRef>
              <c:f>Taul1!$A$5:$A$6</c:f>
              <c:strCache>
                <c:ptCount val="2"/>
                <c:pt idx="0">
                  <c:v>Valta-kunnal-linen</c:v>
                </c:pt>
                <c:pt idx="1">
                  <c:v>Alueel-linen</c:v>
                </c:pt>
              </c:strCache>
            </c:strRef>
          </c:cat>
          <c:val>
            <c:numRef>
              <c:f>Taul1!$B$5:$B$6</c:f>
              <c:numCache>
                <c:formatCode>0</c:formatCode>
                <c:ptCount val="2"/>
                <c:pt idx="0">
                  <c:v>32.038829999999997</c:v>
                </c:pt>
                <c:pt idx="1">
                  <c:v>66.990290000000002</c:v>
                </c:pt>
              </c:numCache>
            </c:numRef>
          </c:val>
          <c:extLst>
            <c:ext xmlns:c16="http://schemas.microsoft.com/office/drawing/2014/chart" uri="{C3380CC4-5D6E-409C-BE32-E72D297353CC}">
              <c16:uniqueId val="{0000000C-5E21-4165-8478-5E4C714B9FF1}"/>
            </c:ext>
          </c:extLst>
        </c:ser>
        <c:dLbls>
          <c:showLegendKey val="0"/>
          <c:showVal val="1"/>
          <c:showCatName val="0"/>
          <c:showSerName val="0"/>
          <c:showPercent val="0"/>
          <c:showBubbleSize val="0"/>
          <c:showLeaderLines val="1"/>
        </c:dLbls>
        <c:firstSliceAng val="0"/>
        <c:holeSize val="52"/>
      </c:doughnutChart>
      <c:spPr>
        <a:ln w="6350">
          <a:noFill/>
        </a:ln>
      </c:spPr>
    </c:plotArea>
    <c:legend>
      <c:legendPos val="t"/>
      <c:layout>
        <c:manualLayout>
          <c:xMode val="edge"/>
          <c:yMode val="edge"/>
          <c:x val="0.56174629931243236"/>
          <c:y val="0.14527458843780328"/>
          <c:w val="0.27996397608027268"/>
          <c:h val="0.81364182949086539"/>
        </c:manualLayout>
      </c:layout>
      <c:overlay val="0"/>
      <c:txPr>
        <a:bodyPr/>
        <a:lstStyle/>
        <a:p>
          <a:pPr>
            <a:defRPr>
              <a:solidFill>
                <a:srgbClr val="262626"/>
              </a:solidFill>
            </a:defRPr>
          </a:pPr>
          <a:endParaRPr lang="fi-FI"/>
        </a:p>
      </c:txPr>
    </c:legend>
    <c:plotVisOnly val="1"/>
    <c:dispBlanksAs val="gap"/>
    <c:showDLblsOverMax val="0"/>
  </c:chart>
  <c:txPr>
    <a:bodyPr/>
    <a:lstStyle/>
    <a:p>
      <a:pPr>
        <a:defRPr sz="1200">
          <a:solidFill>
            <a:srgbClr val="262626"/>
          </a:solidFill>
          <a:latin typeface="Calibri" panose="020F0502020204030204" pitchFamily="34" charset="0"/>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66996525515056"/>
          <c:y val="0.1264984641769068"/>
          <c:w val="0.43410780757774675"/>
          <c:h val="0.80794874643558123"/>
        </c:manualLayout>
      </c:layout>
      <c:barChart>
        <c:barDir val="bar"/>
        <c:grouping val="stacked"/>
        <c:varyColors val="0"/>
        <c:ser>
          <c:idx val="0"/>
          <c:order val="0"/>
          <c:tx>
            <c:strRef>
              <c:f>Taul1!$A$2</c:f>
              <c:strCache>
                <c:ptCount val="1"/>
                <c:pt idx="0">
                  <c:v>5 = viikoittain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Keskustelut ja yhteydenpito asiaan vaikuttamiseksi</c:v>
                </c:pt>
                <c:pt idx="1">
                  <c:v>Epävirallinen tiedonvaihto päättäjien kanssa</c:v>
                </c:pt>
                <c:pt idx="2">
                  <c:v>Tiedon jakaminen asiaan vaikuttamiseksi</c:v>
                </c:pt>
                <c:pt idx="3">
                  <c:v>Asiantuntijakuulemisiin osallistuminen</c:v>
                </c:pt>
                <c:pt idx="4">
                  <c:v>
Vaikuttaminen eri viestintäväylien, kuten media, sosiaalinen media, kampanjointi kautta</c:v>
                </c:pt>
                <c:pt idx="5">
                  <c:v>
Työtapaamiset asiaan vaikuttamiseksi</c:v>
                </c:pt>
                <c:pt idx="6">
                  <c:v>Tutkimusten, julkaisujen ja vastaavien esittäminen asiaan vaikuttamiseksi</c:v>
                </c:pt>
                <c:pt idx="7">
                  <c:v>Osallistuminen valtionhallinnon virallisiin tilaisuuksiin tai kuulemisiin</c:v>
                </c:pt>
                <c:pt idx="8">
                  <c:v>Työryhmän tai vastaavan valmisteluelimen jäsenyys</c:v>
                </c:pt>
                <c:pt idx="9">
                  <c:v>Päättäjille järjestetyt tilaisuudet asiaan vaikuttamiseksi</c:v>
                </c:pt>
                <c:pt idx="10">
                  <c:v>
Osallistuminen lainsäädännön valmisteluun</c:v>
                </c:pt>
              </c:strCache>
            </c:strRef>
          </c:cat>
          <c:val>
            <c:numRef>
              <c:f>Taul1!$B$2:$L$2</c:f>
              <c:numCache>
                <c:formatCode>General</c:formatCode>
                <c:ptCount val="11"/>
                <c:pt idx="0">
                  <c:v>1.42450142450142</c:v>
                </c:pt>
                <c:pt idx="1">
                  <c:v>1.70940170940171</c:v>
                </c:pt>
                <c:pt idx="2">
                  <c:v>1.42450142450142</c:v>
                </c:pt>
                <c:pt idx="3">
                  <c:v>0.56980056980056903</c:v>
                </c:pt>
                <c:pt idx="4">
                  <c:v>3.4188034188034102</c:v>
                </c:pt>
                <c:pt idx="5">
                  <c:v>0.854700854700854</c:v>
                </c:pt>
                <c:pt idx="6">
                  <c:v>0.28490028490028402</c:v>
                </c:pt>
                <c:pt idx="7">
                  <c:v>0.28490028490028402</c:v>
                </c:pt>
                <c:pt idx="8">
                  <c:v>0.56980056980056903</c:v>
                </c:pt>
                <c:pt idx="9">
                  <c:v>0.28490028490028402</c:v>
                </c:pt>
                <c:pt idx="10">
                  <c:v>0.28490028490028402</c:v>
                </c:pt>
              </c:numCache>
            </c:numRef>
          </c:val>
          <c:extLst>
            <c:ext xmlns:c16="http://schemas.microsoft.com/office/drawing/2014/chart" uri="{C3380CC4-5D6E-409C-BE32-E72D297353CC}">
              <c16:uniqueId val="{00000000-5445-44A1-B8FF-A0587FD64ACF}"/>
            </c:ext>
          </c:extLst>
        </c:ser>
        <c:ser>
          <c:idx val="1"/>
          <c:order val="1"/>
          <c:tx>
            <c:strRef>
              <c:f>Taul1!$A$3</c:f>
              <c:strCache>
                <c:ptCount val="1"/>
                <c:pt idx="0">
                  <c:v>4 = muutaman kerran
 kuukaudessa</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Keskustelut ja yhteydenpito asiaan vaikuttamiseksi</c:v>
                </c:pt>
                <c:pt idx="1">
                  <c:v>Epävirallinen tiedonvaihto päättäjien kanssa</c:v>
                </c:pt>
                <c:pt idx="2">
                  <c:v>Tiedon jakaminen asiaan vaikuttamiseksi</c:v>
                </c:pt>
                <c:pt idx="3">
                  <c:v>Asiantuntijakuulemisiin osallistuminen</c:v>
                </c:pt>
                <c:pt idx="4">
                  <c:v>
Vaikuttaminen eri viestintäväylien, kuten media, sosiaalinen media, kampanjointi kautta</c:v>
                </c:pt>
                <c:pt idx="5">
                  <c:v>
Työtapaamiset asiaan vaikuttamiseksi</c:v>
                </c:pt>
                <c:pt idx="6">
                  <c:v>Tutkimusten, julkaisujen ja vastaavien esittäminen asiaan vaikuttamiseksi</c:v>
                </c:pt>
                <c:pt idx="7">
                  <c:v>Osallistuminen valtionhallinnon virallisiin tilaisuuksiin tai kuulemisiin</c:v>
                </c:pt>
                <c:pt idx="8">
                  <c:v>Työryhmän tai vastaavan valmisteluelimen jäsenyys</c:v>
                </c:pt>
                <c:pt idx="9">
                  <c:v>Päättäjille järjestetyt tilaisuudet asiaan vaikuttamiseksi</c:v>
                </c:pt>
                <c:pt idx="10">
                  <c:v>
Osallistuminen lainsäädännön valmisteluun</c:v>
                </c:pt>
              </c:strCache>
            </c:strRef>
          </c:cat>
          <c:val>
            <c:numRef>
              <c:f>Taul1!$B$3:$L$3</c:f>
              <c:numCache>
                <c:formatCode>General</c:formatCode>
                <c:ptCount val="11"/>
                <c:pt idx="0">
                  <c:v>4.5584045584045496</c:v>
                </c:pt>
                <c:pt idx="1">
                  <c:v>5.1282051282051198</c:v>
                </c:pt>
                <c:pt idx="2">
                  <c:v>4.5584045584045496</c:v>
                </c:pt>
                <c:pt idx="3">
                  <c:v>1.70940170940171</c:v>
                </c:pt>
                <c:pt idx="4">
                  <c:v>4.2735042735042699</c:v>
                </c:pt>
                <c:pt idx="5">
                  <c:v>2.5641025641025599</c:v>
                </c:pt>
                <c:pt idx="6">
                  <c:v>1.70940170940171</c:v>
                </c:pt>
                <c:pt idx="7">
                  <c:v>1.1396011396011401</c:v>
                </c:pt>
                <c:pt idx="8">
                  <c:v>2.5641025641025599</c:v>
                </c:pt>
                <c:pt idx="9">
                  <c:v>0.56980056980056903</c:v>
                </c:pt>
                <c:pt idx="10">
                  <c:v>2.5641025641025599</c:v>
                </c:pt>
              </c:numCache>
            </c:numRef>
          </c:val>
          <c:extLst>
            <c:ext xmlns:c16="http://schemas.microsoft.com/office/drawing/2014/chart" uri="{C3380CC4-5D6E-409C-BE32-E72D297353CC}">
              <c16:uniqueId val="{00000001-5445-44A1-B8FF-A0587FD64ACF}"/>
            </c:ext>
          </c:extLst>
        </c:ser>
        <c:ser>
          <c:idx val="2"/>
          <c:order val="2"/>
          <c:tx>
            <c:strRef>
              <c:f>Taul1!$A$4</c:f>
              <c:strCache>
                <c:ptCount val="1"/>
                <c:pt idx="0">
                  <c:v>3 = muutaman
 kerran vuodessa</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Keskustelut ja yhteydenpito asiaan vaikuttamiseksi</c:v>
                </c:pt>
                <c:pt idx="1">
                  <c:v>Epävirallinen tiedonvaihto päättäjien kanssa</c:v>
                </c:pt>
                <c:pt idx="2">
                  <c:v>Tiedon jakaminen asiaan vaikuttamiseksi</c:v>
                </c:pt>
                <c:pt idx="3">
                  <c:v>Asiantuntijakuulemisiin osallistuminen</c:v>
                </c:pt>
                <c:pt idx="4">
                  <c:v>
Vaikuttaminen eri viestintäväylien, kuten media, sosiaalinen media, kampanjointi kautta</c:v>
                </c:pt>
                <c:pt idx="5">
                  <c:v>
Työtapaamiset asiaan vaikuttamiseksi</c:v>
                </c:pt>
                <c:pt idx="6">
                  <c:v>Tutkimusten, julkaisujen ja vastaavien esittäminen asiaan vaikuttamiseksi</c:v>
                </c:pt>
                <c:pt idx="7">
                  <c:v>Osallistuminen valtionhallinnon virallisiin tilaisuuksiin tai kuulemisiin</c:v>
                </c:pt>
                <c:pt idx="8">
                  <c:v>Työryhmän tai vastaavan valmisteluelimen jäsenyys</c:v>
                </c:pt>
                <c:pt idx="9">
                  <c:v>Päättäjille järjestetyt tilaisuudet asiaan vaikuttamiseksi</c:v>
                </c:pt>
                <c:pt idx="10">
                  <c:v>
Osallistuminen lainsäädännön valmisteluun</c:v>
                </c:pt>
              </c:strCache>
            </c:strRef>
          </c:cat>
          <c:val>
            <c:numRef>
              <c:f>Taul1!$B$4:$L$4</c:f>
              <c:numCache>
                <c:formatCode>General</c:formatCode>
                <c:ptCount val="11"/>
                <c:pt idx="0">
                  <c:v>14.2450142450142</c:v>
                </c:pt>
                <c:pt idx="1">
                  <c:v>15.0997150997151</c:v>
                </c:pt>
                <c:pt idx="2">
                  <c:v>14.5299145299145</c:v>
                </c:pt>
                <c:pt idx="3">
                  <c:v>12.250712250712199</c:v>
                </c:pt>
                <c:pt idx="4">
                  <c:v>9.9715099715099704</c:v>
                </c:pt>
                <c:pt idx="5">
                  <c:v>11.680911680911599</c:v>
                </c:pt>
                <c:pt idx="6">
                  <c:v>6.8376068376068302</c:v>
                </c:pt>
                <c:pt idx="7">
                  <c:v>10.2564102564102</c:v>
                </c:pt>
                <c:pt idx="8">
                  <c:v>10.826210826210801</c:v>
                </c:pt>
                <c:pt idx="9">
                  <c:v>8.8319088319088301</c:v>
                </c:pt>
                <c:pt idx="10">
                  <c:v>4.5584045584045496</c:v>
                </c:pt>
              </c:numCache>
            </c:numRef>
          </c:val>
          <c:extLst>
            <c:ext xmlns:c16="http://schemas.microsoft.com/office/drawing/2014/chart" uri="{C3380CC4-5D6E-409C-BE32-E72D297353CC}">
              <c16:uniqueId val="{00000002-5445-44A1-B8FF-A0587FD64ACF}"/>
            </c:ext>
          </c:extLst>
        </c:ser>
        <c:ser>
          <c:idx val="3"/>
          <c:order val="3"/>
          <c:tx>
            <c:strRef>
              <c:f>Taul1!$A$5</c:f>
              <c:strCache>
                <c:ptCount val="1"/>
                <c:pt idx="0">
                  <c:v>2 = kerran vuodessa
 tai harvemmin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Keskustelut ja yhteydenpito asiaan vaikuttamiseksi</c:v>
                </c:pt>
                <c:pt idx="1">
                  <c:v>Epävirallinen tiedonvaihto päättäjien kanssa</c:v>
                </c:pt>
                <c:pt idx="2">
                  <c:v>Tiedon jakaminen asiaan vaikuttamiseksi</c:v>
                </c:pt>
                <c:pt idx="3">
                  <c:v>Asiantuntijakuulemisiin osallistuminen</c:v>
                </c:pt>
                <c:pt idx="4">
                  <c:v>
Vaikuttaminen eri viestintäväylien, kuten media, sosiaalinen media, kampanjointi kautta</c:v>
                </c:pt>
                <c:pt idx="5">
                  <c:v>
Työtapaamiset asiaan vaikuttamiseksi</c:v>
                </c:pt>
                <c:pt idx="6">
                  <c:v>Tutkimusten, julkaisujen ja vastaavien esittäminen asiaan vaikuttamiseksi</c:v>
                </c:pt>
                <c:pt idx="7">
                  <c:v>Osallistuminen valtionhallinnon virallisiin tilaisuuksiin tai kuulemisiin</c:v>
                </c:pt>
                <c:pt idx="8">
                  <c:v>Työryhmän tai vastaavan valmisteluelimen jäsenyys</c:v>
                </c:pt>
                <c:pt idx="9">
                  <c:v>Päättäjille järjestetyt tilaisuudet asiaan vaikuttamiseksi</c:v>
                </c:pt>
                <c:pt idx="10">
                  <c:v>
Osallistuminen lainsäädännön valmisteluun</c:v>
                </c:pt>
              </c:strCache>
            </c:strRef>
          </c:cat>
          <c:val>
            <c:numRef>
              <c:f>Taul1!$B$5:$L$5</c:f>
              <c:numCache>
                <c:formatCode>General</c:formatCode>
                <c:ptCount val="11"/>
                <c:pt idx="0">
                  <c:v>17.948717948717899</c:v>
                </c:pt>
                <c:pt idx="1">
                  <c:v>14.814814814814801</c:v>
                </c:pt>
                <c:pt idx="2">
                  <c:v>12.535612535612501</c:v>
                </c:pt>
                <c:pt idx="3">
                  <c:v>14.5299145299145</c:v>
                </c:pt>
                <c:pt idx="4">
                  <c:v>11.396011396011399</c:v>
                </c:pt>
                <c:pt idx="5">
                  <c:v>13.6752136752136</c:v>
                </c:pt>
                <c:pt idx="6">
                  <c:v>16.524216524216499</c:v>
                </c:pt>
                <c:pt idx="7">
                  <c:v>11.680911680911599</c:v>
                </c:pt>
                <c:pt idx="8">
                  <c:v>9.1168091168091099</c:v>
                </c:pt>
                <c:pt idx="9">
                  <c:v>13.390313390313301</c:v>
                </c:pt>
                <c:pt idx="10">
                  <c:v>9.1168091168091099</c:v>
                </c:pt>
              </c:numCache>
            </c:numRef>
          </c:val>
          <c:extLst>
            <c:ext xmlns:c16="http://schemas.microsoft.com/office/drawing/2014/chart" uri="{C3380CC4-5D6E-409C-BE32-E72D297353CC}">
              <c16:uniqueId val="{00000003-5445-44A1-B8FF-A0587FD64ACF}"/>
            </c:ext>
          </c:extLst>
        </c:ser>
        <c:ser>
          <c:idx val="4"/>
          <c:order val="4"/>
          <c:tx>
            <c:strRef>
              <c:f>Taul1!$A$6</c:f>
              <c:strCache>
                <c:ptCount val="1"/>
                <c:pt idx="0">
                  <c:v>1 = ei 
koskaan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Taul1!$B$1:$L$1</c:f>
              <c:strCache>
                <c:ptCount val="11"/>
                <c:pt idx="0">
                  <c:v>Keskustelut ja yhteydenpito asiaan vaikuttamiseksi</c:v>
                </c:pt>
                <c:pt idx="1">
                  <c:v>Epävirallinen tiedonvaihto päättäjien kanssa</c:v>
                </c:pt>
                <c:pt idx="2">
                  <c:v>Tiedon jakaminen asiaan vaikuttamiseksi</c:v>
                </c:pt>
                <c:pt idx="3">
                  <c:v>Asiantuntijakuulemisiin osallistuminen</c:v>
                </c:pt>
                <c:pt idx="4">
                  <c:v>
Vaikuttaminen eri viestintäväylien, kuten media, sosiaalinen media, kampanjointi kautta</c:v>
                </c:pt>
                <c:pt idx="5">
                  <c:v>
Työtapaamiset asiaan vaikuttamiseksi</c:v>
                </c:pt>
                <c:pt idx="6">
                  <c:v>Tutkimusten, julkaisujen ja vastaavien esittäminen asiaan vaikuttamiseksi</c:v>
                </c:pt>
                <c:pt idx="7">
                  <c:v>Osallistuminen valtionhallinnon virallisiin tilaisuuksiin tai kuulemisiin</c:v>
                </c:pt>
                <c:pt idx="8">
                  <c:v>Työryhmän tai vastaavan valmisteluelimen jäsenyys</c:v>
                </c:pt>
                <c:pt idx="9">
                  <c:v>Päättäjille järjestetyt tilaisuudet asiaan vaikuttamiseksi</c:v>
                </c:pt>
                <c:pt idx="10">
                  <c:v>
Osallistuminen lainsäädännön valmisteluun</c:v>
                </c:pt>
              </c:strCache>
            </c:strRef>
          </c:cat>
          <c:val>
            <c:numRef>
              <c:f>Taul1!$B$6:$L$6</c:f>
              <c:numCache>
                <c:formatCode>General</c:formatCode>
                <c:ptCount val="11"/>
                <c:pt idx="0">
                  <c:v>61.8233618233618</c:v>
                </c:pt>
                <c:pt idx="1">
                  <c:v>63.247863247863201</c:v>
                </c:pt>
                <c:pt idx="2">
                  <c:v>66.951566951566903</c:v>
                </c:pt>
                <c:pt idx="3">
                  <c:v>70.940170940170901</c:v>
                </c:pt>
                <c:pt idx="4">
                  <c:v>70.940170940170901</c:v>
                </c:pt>
                <c:pt idx="5">
                  <c:v>71.225071225071204</c:v>
                </c:pt>
                <c:pt idx="6">
                  <c:v>74.643874643874597</c:v>
                </c:pt>
                <c:pt idx="7">
                  <c:v>76.638176638176603</c:v>
                </c:pt>
                <c:pt idx="8">
                  <c:v>76.923076923076906</c:v>
                </c:pt>
                <c:pt idx="9">
                  <c:v>76.923076923076906</c:v>
                </c:pt>
                <c:pt idx="10">
                  <c:v>83.475783475783402</c:v>
                </c:pt>
              </c:numCache>
            </c:numRef>
          </c:val>
          <c:extLst>
            <c:ext xmlns:c16="http://schemas.microsoft.com/office/drawing/2014/chart" uri="{C3380CC4-5D6E-409C-BE32-E72D297353CC}">
              <c16:uniqueId val="{00000004-5445-44A1-B8FF-A0587FD64ACF}"/>
            </c:ext>
          </c:extLst>
        </c:ser>
        <c:dLbls>
          <c:showLegendKey val="0"/>
          <c:showVal val="0"/>
          <c:showCatName val="0"/>
          <c:showSerName val="0"/>
          <c:showPercent val="0"/>
          <c:showBubbleSize val="0"/>
        </c:dLbls>
        <c:gapWidth val="50"/>
        <c:overlap val="100"/>
        <c:axId val="1174706560"/>
        <c:axId val="1174702208"/>
      </c:barChart>
      <c:catAx>
        <c:axId val="1174706560"/>
        <c:scaling>
          <c:orientation val="maxMin"/>
        </c:scaling>
        <c:delete val="0"/>
        <c:axPos val="l"/>
        <c:numFmt formatCode="General" sourceLinked="0"/>
        <c:majorTickMark val="none"/>
        <c:minorTickMark val="none"/>
        <c:tickLblPos val="low"/>
        <c:spPr>
          <a:ln>
            <a:noFill/>
          </a:ln>
        </c:spPr>
        <c:txPr>
          <a:bodyPr/>
          <a:lstStyle/>
          <a:p>
            <a:pPr>
              <a:defRPr sz="1100">
                <a:solidFill>
                  <a:srgbClr val="262626"/>
                </a:solidFill>
                <a:latin typeface="Calibri" panose="020F0502020204030204" pitchFamily="34" charset="0"/>
                <a:cs typeface="Arial" panose="020B0604020202020204" pitchFamily="34" charset="0"/>
              </a:defRPr>
            </a:pPr>
            <a:endParaRPr lang="fi-FI"/>
          </a:p>
        </c:txPr>
        <c:crossAx val="1174702208"/>
        <c:crosses val="autoZero"/>
        <c:auto val="1"/>
        <c:lblAlgn val="ctr"/>
        <c:lblOffset val="100"/>
        <c:tickLblSkip val="1"/>
        <c:noMultiLvlLbl val="0"/>
      </c:catAx>
      <c:valAx>
        <c:axId val="1174702208"/>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174706560"/>
        <c:crosses val="autoZero"/>
        <c:crossBetween val="between"/>
        <c:majorUnit val="10"/>
        <c:minorUnit val="1"/>
      </c:valAx>
      <c:spPr>
        <a:ln>
          <a:noFill/>
        </a:ln>
      </c:spPr>
    </c:plotArea>
    <c:legend>
      <c:legendPos val="t"/>
      <c:layout>
        <c:manualLayout>
          <c:xMode val="edge"/>
          <c:yMode val="edge"/>
          <c:x val="0"/>
          <c:y val="1.4904447236692011E-2"/>
          <c:w val="1"/>
          <c:h val="0.1074364543954552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35858509929013"/>
          <c:y val="0"/>
          <c:w val="0.54653530388401539"/>
          <c:h val="0.96703551448817926"/>
        </c:manualLayout>
      </c:layout>
      <c:barChart>
        <c:barDir val="bar"/>
        <c:grouping val="clustered"/>
        <c:varyColors val="0"/>
        <c:ser>
          <c:idx val="0"/>
          <c:order val="0"/>
          <c:tx>
            <c:strRef>
              <c:f>Taul1!$B$1</c:f>
              <c:strCache>
                <c:ptCount val="1"/>
                <c:pt idx="0">
                  <c:v>X</c:v>
                </c:pt>
              </c:strCache>
            </c:strRef>
          </c:tx>
          <c:spPr>
            <a:solidFill>
              <a:srgbClr val="4BA7BC"/>
            </a:solidFill>
          </c:spPr>
          <c:invertIfNegative val="0"/>
          <c:dLbls>
            <c:dLbl>
              <c:idx val="1"/>
              <c:layout>
                <c:manualLayout>
                  <c:x val="0"/>
                  <c:y val="5.496378100426707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04-444D-B913-5DE3DE289A07}"/>
                </c:ext>
              </c:extLst>
            </c:dLbl>
            <c:numFmt formatCode="#,##0\ [$%]" sourceLinked="0"/>
            <c:spPr>
              <a:noFill/>
              <a:ln>
                <a:noFill/>
              </a:ln>
              <a:effectLst/>
            </c:spPr>
            <c:txPr>
              <a:bodyPr/>
              <a:lstStyle/>
              <a:p>
                <a:pPr>
                  <a:defRPr sz="1100" b="1">
                    <a:solidFill>
                      <a:srgbClr val="4BA7BC"/>
                    </a:solidFill>
                    <a:latin typeface="Calibri" panose="020F0502020204030204" pitchFamily="34" charset="0"/>
                    <a:cs typeface="Arial" panose="020B0604020202020204" pitchFamily="34" charset="0"/>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Taul1!$A$2:$A$4</c:f>
              <c:strCache>
                <c:ptCount val="3"/>
                <c:pt idx="0">
                  <c:v>Ammattialajärjestöt ja ammattiyhdistykset</c:v>
                </c:pt>
                <c:pt idx="1">
                  <c:v>Elinkeinoelämä ja työnantajajärjestöt</c:v>
                </c:pt>
                <c:pt idx="2">
                  <c:v>Muut järjestöt</c:v>
                </c:pt>
              </c:strCache>
            </c:strRef>
          </c:cat>
          <c:val>
            <c:numRef>
              <c:f>Taul1!$B$2:$B$4</c:f>
              <c:numCache>
                <c:formatCode>0</c:formatCode>
                <c:ptCount val="3"/>
                <c:pt idx="0">
                  <c:v>12.621359999999999</c:v>
                </c:pt>
                <c:pt idx="1">
                  <c:v>8.7378599999999995</c:v>
                </c:pt>
                <c:pt idx="2">
                  <c:v>78.640780000000007</c:v>
                </c:pt>
              </c:numCache>
            </c:numRef>
          </c:val>
          <c:extLst>
            <c:ext xmlns:c16="http://schemas.microsoft.com/office/drawing/2014/chart" uri="{C3380CC4-5D6E-409C-BE32-E72D297353CC}">
              <c16:uniqueId val="{00000000-5207-4F0B-8AC3-67D0FCF76CF6}"/>
            </c:ext>
          </c:extLst>
        </c:ser>
        <c:dLbls>
          <c:showLegendKey val="0"/>
          <c:showVal val="0"/>
          <c:showCatName val="0"/>
          <c:showSerName val="0"/>
          <c:showPercent val="0"/>
          <c:showBubbleSize val="0"/>
        </c:dLbls>
        <c:gapWidth val="37"/>
        <c:axId val="1499902224"/>
        <c:axId val="1499877200"/>
      </c:barChart>
      <c:catAx>
        <c:axId val="1499902224"/>
        <c:scaling>
          <c:orientation val="maxMin"/>
        </c:scaling>
        <c:delete val="0"/>
        <c:axPos val="l"/>
        <c:numFmt formatCode="General" sourceLinked="0"/>
        <c:majorTickMark val="out"/>
        <c:minorTickMark val="none"/>
        <c:tickLblPos val="nextTo"/>
        <c:txPr>
          <a:bodyPr/>
          <a:lstStyle/>
          <a:p>
            <a:pPr>
              <a:defRPr sz="1100"/>
            </a:pPr>
            <a:endParaRPr lang="fi-FI"/>
          </a:p>
        </c:txPr>
        <c:crossAx val="1499877200"/>
        <c:crosses val="autoZero"/>
        <c:auto val="1"/>
        <c:lblAlgn val="ctr"/>
        <c:lblOffset val="100"/>
        <c:tickLblSkip val="1"/>
        <c:noMultiLvlLbl val="0"/>
      </c:catAx>
      <c:valAx>
        <c:axId val="1499877200"/>
        <c:scaling>
          <c:orientation val="minMax"/>
          <c:max val="100"/>
          <c:min val="0"/>
        </c:scaling>
        <c:delete val="1"/>
        <c:axPos val="t"/>
        <c:numFmt formatCode="General" sourceLinked="0"/>
        <c:majorTickMark val="out"/>
        <c:minorTickMark val="none"/>
        <c:tickLblPos val="nextTo"/>
        <c:crossAx val="1499902224"/>
        <c:crosses val="autoZero"/>
        <c:crossBetween val="between"/>
        <c:minorUnit val="1"/>
      </c:valAx>
      <c:spPr>
        <a:noFill/>
        <a:ln w="25400">
          <a:noFill/>
        </a:ln>
      </c:spPr>
    </c:plotArea>
    <c:plotVisOnly val="1"/>
    <c:dispBlanksAs val="gap"/>
    <c:showDLblsOverMax val="0"/>
  </c:chart>
  <c:spPr>
    <a:ln>
      <a:noFill/>
    </a:ln>
  </c:spPr>
  <c:txPr>
    <a:bodyPr/>
    <a:lstStyle/>
    <a:p>
      <a:pPr>
        <a:defRPr sz="1200">
          <a:latin typeface="Calibri" panose="020F050202020403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Taul1!$A$2</c:f>
              <c:strCache>
                <c:ptCount val="1"/>
                <c:pt idx="0">
                  <c:v>Kyllä, säännöllisesti</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11.39601</c:v>
                </c:pt>
                <c:pt idx="2">
                  <c:v>4.8387099999999998</c:v>
                </c:pt>
                <c:pt idx="3">
                  <c:v>27.184470000000001</c:v>
                </c:pt>
              </c:numCache>
            </c:numRef>
          </c:val>
          <c:extLst>
            <c:ext xmlns:c16="http://schemas.microsoft.com/office/drawing/2014/chart" uri="{C3380CC4-5D6E-409C-BE32-E72D297353CC}">
              <c16:uniqueId val="{00000000-6DFF-4024-8D3D-171514A4CF41}"/>
            </c:ext>
          </c:extLst>
        </c:ser>
        <c:ser>
          <c:idx val="1"/>
          <c:order val="1"/>
          <c:tx>
            <c:strRef>
              <c:f>Taul1!$A$3</c:f>
              <c:strCache>
                <c:ptCount val="1"/>
                <c:pt idx="0">
                  <c:v>Kyllä, joskus</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15.954420000000001</c:v>
                </c:pt>
                <c:pt idx="2">
                  <c:v>10.48387</c:v>
                </c:pt>
                <c:pt idx="3">
                  <c:v>29.12621</c:v>
                </c:pt>
              </c:numCache>
            </c:numRef>
          </c:val>
          <c:extLst>
            <c:ext xmlns:c16="http://schemas.microsoft.com/office/drawing/2014/chart" uri="{C3380CC4-5D6E-409C-BE32-E72D297353CC}">
              <c16:uniqueId val="{00000001-6DFF-4024-8D3D-171514A4CF41}"/>
            </c:ext>
          </c:extLst>
        </c:ser>
        <c:ser>
          <c:idx val="2"/>
          <c:order val="2"/>
          <c:tx>
            <c:strRef>
              <c:f>Taul1!$A$4</c:f>
              <c:strCache>
                <c:ptCount val="1"/>
                <c:pt idx="0">
                  <c:v>Kyllä, harvoin</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Taul1!$B$4:$E$4</c:f>
              <c:numCache>
                <c:formatCode>General</c:formatCode>
                <c:ptCount val="4"/>
                <c:pt idx="0">
                  <c:v>15.38462</c:v>
                </c:pt>
                <c:pt idx="2">
                  <c:v>13.709680000000001</c:v>
                </c:pt>
                <c:pt idx="3">
                  <c:v>19.417480000000001</c:v>
                </c:pt>
              </c:numCache>
            </c:numRef>
          </c:val>
          <c:extLst>
            <c:ext xmlns:c16="http://schemas.microsoft.com/office/drawing/2014/chart" uri="{C3380CC4-5D6E-409C-BE32-E72D297353CC}">
              <c16:uniqueId val="{00000003-6DFF-4024-8D3D-171514A4CF41}"/>
            </c:ext>
          </c:extLst>
        </c:ser>
        <c:ser>
          <c:idx val="3"/>
          <c:order val="3"/>
          <c:tx>
            <c:strRef>
              <c:f>Taul1!$A$5</c:f>
              <c:strCache>
                <c:ptCount val="1"/>
                <c:pt idx="0">
                  <c:v>Ei lainkaan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Taul1!$B$5:$E$5</c:f>
              <c:numCache>
                <c:formatCode>General</c:formatCode>
                <c:ptCount val="4"/>
                <c:pt idx="0">
                  <c:v>57.264960000000002</c:v>
                </c:pt>
                <c:pt idx="2">
                  <c:v>70.967740000000006</c:v>
                </c:pt>
                <c:pt idx="3">
                  <c:v>24.271840000000001</c:v>
                </c:pt>
              </c:numCache>
            </c:numRef>
          </c:val>
          <c:extLst>
            <c:ext xmlns:c16="http://schemas.microsoft.com/office/drawing/2014/chart" uri="{C3380CC4-5D6E-409C-BE32-E72D297353CC}">
              <c16:uniqueId val="{00000004-6DFF-4024-8D3D-171514A4CF41}"/>
            </c:ext>
          </c:extLst>
        </c:ser>
        <c:dLbls>
          <c:showLegendKey val="0"/>
          <c:showVal val="0"/>
          <c:showCatName val="0"/>
          <c:showSerName val="0"/>
          <c:showPercent val="0"/>
          <c:showBubbleSize val="0"/>
        </c:dLbls>
        <c:gapWidth val="50"/>
        <c:overlap val="100"/>
        <c:axId val="1174701664"/>
        <c:axId val="1174696224"/>
      </c:barChart>
      <c:catAx>
        <c:axId val="1174701664"/>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174696224"/>
        <c:crosses val="autoZero"/>
        <c:auto val="1"/>
        <c:lblAlgn val="ctr"/>
        <c:lblOffset val="100"/>
        <c:tickLblSkip val="1"/>
        <c:noMultiLvlLbl val="0"/>
      </c:catAx>
      <c:valAx>
        <c:axId val="1174696224"/>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174701664"/>
        <c:crosses val="autoZero"/>
        <c:crossBetween val="between"/>
        <c:majorUnit val="10"/>
        <c:minorUnit val="1"/>
      </c:valAx>
      <c:spPr>
        <a:ln>
          <a:noFill/>
        </a:ln>
      </c:spPr>
    </c:plotArea>
    <c:legend>
      <c:legendPos val="t"/>
      <c:layout>
        <c:manualLayout>
          <c:xMode val="edge"/>
          <c:yMode val="edge"/>
          <c:x val="0.20537337086822022"/>
          <c:y val="1.4904447236692011E-2"/>
          <c:w val="0.77282143838461759"/>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Taul1!$A$2</c:f>
              <c:strCache>
                <c:ptCount val="1"/>
                <c:pt idx="0">
                  <c:v>poliitikkoihin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7.6923076923076898</c:v>
                </c:pt>
                <c:pt idx="2">
                  <c:v>6.4516129032257998</c:v>
                </c:pt>
                <c:pt idx="3">
                  <c:v>10.6796116504854</c:v>
                </c:pt>
              </c:numCache>
            </c:numRef>
          </c:val>
          <c:extLst>
            <c:ext xmlns:c16="http://schemas.microsoft.com/office/drawing/2014/chart" uri="{C3380CC4-5D6E-409C-BE32-E72D297353CC}">
              <c16:uniqueId val="{00000000-6DFF-4024-8D3D-171514A4CF41}"/>
            </c:ext>
          </c:extLst>
        </c:ser>
        <c:ser>
          <c:idx val="1"/>
          <c:order val="1"/>
          <c:tx>
            <c:strRef>
              <c:f>Taul1!$A$3</c:f>
              <c:strCache>
                <c:ptCount val="1"/>
                <c:pt idx="0">
                  <c:v>virkamiehiin</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29.344729344729299</c:v>
                </c:pt>
                <c:pt idx="2">
                  <c:v>26.612903225806399</c:v>
                </c:pt>
                <c:pt idx="3">
                  <c:v>35.922330097087297</c:v>
                </c:pt>
              </c:numCache>
            </c:numRef>
          </c:val>
          <c:extLst>
            <c:ext xmlns:c16="http://schemas.microsoft.com/office/drawing/2014/chart" uri="{C3380CC4-5D6E-409C-BE32-E72D297353CC}">
              <c16:uniqueId val="{00000001-6DFF-4024-8D3D-171514A4CF41}"/>
            </c:ext>
          </c:extLst>
        </c:ser>
        <c:ser>
          <c:idx val="2"/>
          <c:order val="2"/>
          <c:tx>
            <c:strRef>
              <c:f>Taul1!$A$4</c:f>
              <c:strCache>
                <c:ptCount val="1"/>
                <c:pt idx="0">
                  <c:v>molempiin yhtä lailla</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Taul1!$B$4:$E$4</c:f>
              <c:numCache>
                <c:formatCode>General</c:formatCode>
                <c:ptCount val="4"/>
                <c:pt idx="0">
                  <c:v>19.088319088319</c:v>
                </c:pt>
                <c:pt idx="2">
                  <c:v>14.1129032258064</c:v>
                </c:pt>
                <c:pt idx="3">
                  <c:v>31.067961165048501</c:v>
                </c:pt>
              </c:numCache>
            </c:numRef>
          </c:val>
          <c:extLst>
            <c:ext xmlns:c16="http://schemas.microsoft.com/office/drawing/2014/chart" uri="{C3380CC4-5D6E-409C-BE32-E72D297353CC}">
              <c16:uniqueId val="{00000003-6DFF-4024-8D3D-171514A4CF41}"/>
            </c:ext>
          </c:extLst>
        </c:ser>
        <c:ser>
          <c:idx val="3"/>
          <c:order val="3"/>
          <c:tx>
            <c:strRef>
              <c:f>Taul1!$A$5</c:f>
              <c:strCache>
                <c:ptCount val="1"/>
                <c:pt idx="0">
                  <c:v>ei lainkaan yhteydenpitoa poliitikkoihin ja virkamiehiin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Taul1!$B$5:$E$5</c:f>
              <c:numCache>
                <c:formatCode>General</c:formatCode>
                <c:ptCount val="4"/>
                <c:pt idx="0">
                  <c:v>43.874643874643802</c:v>
                </c:pt>
                <c:pt idx="2">
                  <c:v>52.822580645161203</c:v>
                </c:pt>
                <c:pt idx="3">
                  <c:v>22.330097087378601</c:v>
                </c:pt>
              </c:numCache>
            </c:numRef>
          </c:val>
          <c:extLst>
            <c:ext xmlns:c16="http://schemas.microsoft.com/office/drawing/2014/chart" uri="{C3380CC4-5D6E-409C-BE32-E72D297353CC}">
              <c16:uniqueId val="{00000004-6DFF-4024-8D3D-171514A4CF41}"/>
            </c:ext>
          </c:extLst>
        </c:ser>
        <c:dLbls>
          <c:showLegendKey val="0"/>
          <c:showVal val="0"/>
          <c:showCatName val="0"/>
          <c:showSerName val="0"/>
          <c:showPercent val="0"/>
          <c:showBubbleSize val="0"/>
        </c:dLbls>
        <c:gapWidth val="50"/>
        <c:overlap val="100"/>
        <c:axId val="1174698400"/>
        <c:axId val="1174707648"/>
      </c:barChart>
      <c:catAx>
        <c:axId val="1174698400"/>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174707648"/>
        <c:crosses val="autoZero"/>
        <c:auto val="1"/>
        <c:lblAlgn val="ctr"/>
        <c:lblOffset val="100"/>
        <c:tickLblSkip val="1"/>
        <c:noMultiLvlLbl val="0"/>
      </c:catAx>
      <c:valAx>
        <c:axId val="1174707648"/>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174698400"/>
        <c:crosses val="autoZero"/>
        <c:crossBetween val="between"/>
        <c:majorUnit val="10"/>
        <c:minorUnit val="1"/>
      </c:valAx>
      <c:spPr>
        <a:ln>
          <a:noFill/>
        </a:ln>
      </c:spPr>
    </c:plotArea>
    <c:legend>
      <c:legendPos val="t"/>
      <c:layout>
        <c:manualLayout>
          <c:xMode val="edge"/>
          <c:yMode val="edge"/>
          <c:x val="7.6184869301510902E-2"/>
          <c:y val="1.4904447236692011E-2"/>
          <c:w val="0.90200998795215204"/>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Taul1!$A$2</c:f>
              <c:strCache>
                <c:ptCount val="1"/>
                <c:pt idx="0">
                  <c:v>Kyllä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5.6980056980056899</c:v>
                </c:pt>
                <c:pt idx="2">
                  <c:v>4.0322580645161201</c:v>
                </c:pt>
                <c:pt idx="3">
                  <c:v>9.7087378640776603</c:v>
                </c:pt>
              </c:numCache>
            </c:numRef>
          </c:val>
          <c:extLst>
            <c:ext xmlns:c16="http://schemas.microsoft.com/office/drawing/2014/chart" uri="{C3380CC4-5D6E-409C-BE32-E72D297353CC}">
              <c16:uniqueId val="{00000000-2E09-41B3-9884-251411BF8139}"/>
            </c:ext>
          </c:extLst>
        </c:ser>
        <c:ser>
          <c:idx val="1"/>
          <c:order val="1"/>
          <c:tx>
            <c:strRef>
              <c:f>Taul1!$A$3</c:f>
              <c:strCache>
                <c:ptCount val="1"/>
                <c:pt idx="0">
                  <c:v>Ei</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94.301994301994299</c:v>
                </c:pt>
                <c:pt idx="2">
                  <c:v>95.967741935483801</c:v>
                </c:pt>
                <c:pt idx="3">
                  <c:v>90.291262135922295</c:v>
                </c:pt>
              </c:numCache>
            </c:numRef>
          </c:val>
          <c:extLst>
            <c:ext xmlns:c16="http://schemas.microsoft.com/office/drawing/2014/chart" uri="{C3380CC4-5D6E-409C-BE32-E72D297353CC}">
              <c16:uniqueId val="{00000001-2E09-41B3-9884-251411BF8139}"/>
            </c:ext>
          </c:extLst>
        </c:ser>
        <c:dLbls>
          <c:showLegendKey val="0"/>
          <c:showVal val="0"/>
          <c:showCatName val="0"/>
          <c:showSerName val="0"/>
          <c:showPercent val="0"/>
          <c:showBubbleSize val="0"/>
        </c:dLbls>
        <c:gapWidth val="50"/>
        <c:overlap val="100"/>
        <c:axId val="1174709824"/>
        <c:axId val="1174710912"/>
      </c:barChart>
      <c:catAx>
        <c:axId val="1174709824"/>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174710912"/>
        <c:crosses val="autoZero"/>
        <c:auto val="1"/>
        <c:lblAlgn val="ctr"/>
        <c:lblOffset val="100"/>
        <c:tickLblSkip val="1"/>
        <c:noMultiLvlLbl val="0"/>
      </c:catAx>
      <c:valAx>
        <c:axId val="1174710912"/>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174709824"/>
        <c:crosses val="autoZero"/>
        <c:crossBetween val="between"/>
        <c:majorUnit val="20"/>
        <c:minorUnit val="1"/>
      </c:valAx>
      <c:spPr>
        <a:ln>
          <a:noFill/>
        </a:ln>
      </c:spPr>
    </c:plotArea>
    <c:legend>
      <c:legendPos val="t"/>
      <c:layout>
        <c:manualLayout>
          <c:xMode val="edge"/>
          <c:yMode val="edge"/>
          <c:x val="0.19339330757863821"/>
          <c:y val="5.2039725140458237E-2"/>
          <c:w val="0.79288575904835579"/>
          <c:h val="5.4386056517471124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Taul1!$A$2</c:f>
              <c:strCache>
                <c:ptCount val="1"/>
                <c:pt idx="0">
                  <c:v>Kyllä</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9.1168091168091099</c:v>
                </c:pt>
                <c:pt idx="2">
                  <c:v>1.61290322580645</c:v>
                </c:pt>
                <c:pt idx="3">
                  <c:v>27.1844660194174</c:v>
                </c:pt>
              </c:numCache>
            </c:numRef>
          </c:val>
          <c:extLst>
            <c:ext xmlns:c16="http://schemas.microsoft.com/office/drawing/2014/chart" uri="{C3380CC4-5D6E-409C-BE32-E72D297353CC}">
              <c16:uniqueId val="{00000000-2E09-41B3-9884-251411BF8139}"/>
            </c:ext>
          </c:extLst>
        </c:ser>
        <c:ser>
          <c:idx val="1"/>
          <c:order val="1"/>
          <c:tx>
            <c:strRef>
              <c:f>Taul1!$A$3</c:f>
              <c:strCache>
                <c:ptCount val="1"/>
                <c:pt idx="0">
                  <c:v>Ei</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90.883190883190807</c:v>
                </c:pt>
                <c:pt idx="2">
                  <c:v>98.387096774193495</c:v>
                </c:pt>
                <c:pt idx="3">
                  <c:v>72.815533980582501</c:v>
                </c:pt>
              </c:numCache>
            </c:numRef>
          </c:val>
          <c:extLst>
            <c:ext xmlns:c16="http://schemas.microsoft.com/office/drawing/2014/chart" uri="{C3380CC4-5D6E-409C-BE32-E72D297353CC}">
              <c16:uniqueId val="{00000001-2E09-41B3-9884-251411BF8139}"/>
            </c:ext>
          </c:extLst>
        </c:ser>
        <c:dLbls>
          <c:showLegendKey val="0"/>
          <c:showVal val="0"/>
          <c:showCatName val="0"/>
          <c:showSerName val="0"/>
          <c:showPercent val="0"/>
          <c:showBubbleSize val="0"/>
        </c:dLbls>
        <c:gapWidth val="50"/>
        <c:overlap val="100"/>
        <c:axId val="1174702752"/>
        <c:axId val="1174699488"/>
      </c:barChart>
      <c:catAx>
        <c:axId val="1174702752"/>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174699488"/>
        <c:crosses val="autoZero"/>
        <c:auto val="1"/>
        <c:lblAlgn val="ctr"/>
        <c:lblOffset val="100"/>
        <c:tickLblSkip val="1"/>
        <c:noMultiLvlLbl val="0"/>
      </c:catAx>
      <c:valAx>
        <c:axId val="1174699488"/>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174702752"/>
        <c:crosses val="autoZero"/>
        <c:crossBetween val="between"/>
        <c:majorUnit val="20"/>
        <c:minorUnit val="1"/>
      </c:valAx>
      <c:spPr>
        <a:ln>
          <a:noFill/>
        </a:ln>
      </c:spPr>
    </c:plotArea>
    <c:legend>
      <c:legendPos val="t"/>
      <c:layout>
        <c:manualLayout>
          <c:xMode val="edge"/>
          <c:yMode val="edge"/>
          <c:x val="0.19339330757863821"/>
          <c:y val="5.2039725140458237E-2"/>
          <c:w val="0.79288575904835579"/>
          <c:h val="5.4386056517471124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Taul1!$A$2</c:f>
              <c:strCache>
                <c:ptCount val="1"/>
                <c:pt idx="0">
                  <c:v>lisääntynyt</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14.5299145299145</c:v>
                </c:pt>
                <c:pt idx="2">
                  <c:v>16.129032258064498</c:v>
                </c:pt>
                <c:pt idx="3">
                  <c:v>10.6796116504854</c:v>
                </c:pt>
              </c:numCache>
            </c:numRef>
          </c:val>
          <c:extLst>
            <c:ext xmlns:c16="http://schemas.microsoft.com/office/drawing/2014/chart" uri="{C3380CC4-5D6E-409C-BE32-E72D297353CC}">
              <c16:uniqueId val="{00000000-2E09-41B3-9884-251411BF8139}"/>
            </c:ext>
          </c:extLst>
        </c:ser>
        <c:ser>
          <c:idx val="1"/>
          <c:order val="1"/>
          <c:tx>
            <c:strRef>
              <c:f>Taul1!$A$3</c:f>
              <c:strCache>
                <c:ptCount val="1"/>
                <c:pt idx="0">
                  <c:v>pysynyt samana</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3F3F3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71.794871794871796</c:v>
                </c:pt>
                <c:pt idx="2">
                  <c:v>72.983870967741893</c:v>
                </c:pt>
                <c:pt idx="3">
                  <c:v>68.932038834951399</c:v>
                </c:pt>
              </c:numCache>
            </c:numRef>
          </c:val>
          <c:extLst>
            <c:ext xmlns:c16="http://schemas.microsoft.com/office/drawing/2014/chart" uri="{C3380CC4-5D6E-409C-BE32-E72D297353CC}">
              <c16:uniqueId val="{00000001-2E09-41B3-9884-251411BF8139}"/>
            </c:ext>
          </c:extLst>
        </c:ser>
        <c:ser>
          <c:idx val="2"/>
          <c:order val="2"/>
          <c:tx>
            <c:strRef>
              <c:f>Taul1!$A$4</c:f>
              <c:strCache>
                <c:ptCount val="1"/>
                <c:pt idx="0">
                  <c:v>vähentynyt</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Taul1!$B$4:$E$4</c:f>
              <c:numCache>
                <c:formatCode>General</c:formatCode>
                <c:ptCount val="4"/>
                <c:pt idx="0">
                  <c:v>13.6752136752136</c:v>
                </c:pt>
                <c:pt idx="2">
                  <c:v>10.8870967741935</c:v>
                </c:pt>
                <c:pt idx="3">
                  <c:v>20.3883495145631</c:v>
                </c:pt>
              </c:numCache>
            </c:numRef>
          </c:val>
          <c:extLst>
            <c:ext xmlns:c16="http://schemas.microsoft.com/office/drawing/2014/chart" uri="{C3380CC4-5D6E-409C-BE32-E72D297353CC}">
              <c16:uniqueId val="{00000000-F696-47CD-A593-A2B730E58F19}"/>
            </c:ext>
          </c:extLst>
        </c:ser>
        <c:dLbls>
          <c:showLegendKey val="0"/>
          <c:showVal val="0"/>
          <c:showCatName val="0"/>
          <c:showSerName val="0"/>
          <c:showPercent val="0"/>
          <c:showBubbleSize val="0"/>
        </c:dLbls>
        <c:gapWidth val="50"/>
        <c:overlap val="100"/>
        <c:axId val="1174700032"/>
        <c:axId val="1174700576"/>
      </c:barChart>
      <c:catAx>
        <c:axId val="1174700032"/>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174700576"/>
        <c:crosses val="autoZero"/>
        <c:auto val="1"/>
        <c:lblAlgn val="ctr"/>
        <c:lblOffset val="100"/>
        <c:tickLblSkip val="1"/>
        <c:noMultiLvlLbl val="0"/>
      </c:catAx>
      <c:valAx>
        <c:axId val="117470057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174700032"/>
        <c:crosses val="autoZero"/>
        <c:crossBetween val="between"/>
        <c:majorUnit val="20"/>
        <c:minorUnit val="1"/>
      </c:valAx>
      <c:spPr>
        <a:ln>
          <a:noFill/>
        </a:ln>
      </c:spPr>
    </c:plotArea>
    <c:legend>
      <c:legendPos val="t"/>
      <c:layout>
        <c:manualLayout>
          <c:xMode val="edge"/>
          <c:yMode val="edge"/>
          <c:x val="0.19339330757863821"/>
          <c:y val="5.2039725140458237E-2"/>
          <c:w val="0.80660667706080369"/>
          <c:h val="6.308120795565237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5500052072649237"/>
          <c:h val="0.80794874643558123"/>
        </c:manualLayout>
      </c:layout>
      <c:barChart>
        <c:barDir val="bar"/>
        <c:grouping val="stacked"/>
        <c:varyColors val="0"/>
        <c:ser>
          <c:idx val="0"/>
          <c:order val="0"/>
          <c:tx>
            <c:strRef>
              <c:f>Taul1!$A$2</c:f>
              <c:strCache>
                <c:ptCount val="1"/>
                <c:pt idx="0">
                  <c:v>lisääntynyt</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9.9715099715099704</c:v>
                </c:pt>
                <c:pt idx="2">
                  <c:v>9.67741935483871</c:v>
                </c:pt>
                <c:pt idx="3">
                  <c:v>10.6796116504854</c:v>
                </c:pt>
              </c:numCache>
            </c:numRef>
          </c:val>
          <c:extLst>
            <c:ext xmlns:c16="http://schemas.microsoft.com/office/drawing/2014/chart" uri="{C3380CC4-5D6E-409C-BE32-E72D297353CC}">
              <c16:uniqueId val="{00000000-2E09-41B3-9884-251411BF8139}"/>
            </c:ext>
          </c:extLst>
        </c:ser>
        <c:ser>
          <c:idx val="1"/>
          <c:order val="1"/>
          <c:tx>
            <c:strRef>
              <c:f>Taul1!$A$3</c:f>
              <c:strCache>
                <c:ptCount val="1"/>
                <c:pt idx="0">
                  <c:v>pysynyt samana</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a:defRPr>
                    <a:solidFill>
                      <a:srgbClr val="3F3F3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78.632478632478595</c:v>
                </c:pt>
                <c:pt idx="2">
                  <c:v>80.241935483870904</c:v>
                </c:pt>
                <c:pt idx="3">
                  <c:v>74.757281553398002</c:v>
                </c:pt>
              </c:numCache>
            </c:numRef>
          </c:val>
          <c:extLst>
            <c:ext xmlns:c16="http://schemas.microsoft.com/office/drawing/2014/chart" uri="{C3380CC4-5D6E-409C-BE32-E72D297353CC}">
              <c16:uniqueId val="{00000001-2E09-41B3-9884-251411BF8139}"/>
            </c:ext>
          </c:extLst>
        </c:ser>
        <c:ser>
          <c:idx val="2"/>
          <c:order val="2"/>
          <c:tx>
            <c:strRef>
              <c:f>Taul1!$A$4</c:f>
              <c:strCache>
                <c:ptCount val="1"/>
                <c:pt idx="0">
                  <c:v>vähentynyt</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Taul1!$B$4:$E$4</c:f>
              <c:numCache>
                <c:formatCode>General</c:formatCode>
                <c:ptCount val="4"/>
                <c:pt idx="0">
                  <c:v>11.396011396011399</c:v>
                </c:pt>
                <c:pt idx="2">
                  <c:v>10.080645161290301</c:v>
                </c:pt>
                <c:pt idx="3">
                  <c:v>14.5631067961165</c:v>
                </c:pt>
              </c:numCache>
            </c:numRef>
          </c:val>
          <c:extLst>
            <c:ext xmlns:c16="http://schemas.microsoft.com/office/drawing/2014/chart" uri="{C3380CC4-5D6E-409C-BE32-E72D297353CC}">
              <c16:uniqueId val="{00000000-8FDA-4F43-BA84-005D10DF95EC}"/>
            </c:ext>
          </c:extLst>
        </c:ser>
        <c:dLbls>
          <c:showLegendKey val="0"/>
          <c:showVal val="0"/>
          <c:showCatName val="0"/>
          <c:showSerName val="0"/>
          <c:showPercent val="0"/>
          <c:showBubbleSize val="0"/>
        </c:dLbls>
        <c:gapWidth val="50"/>
        <c:overlap val="100"/>
        <c:axId val="893908176"/>
        <c:axId val="1139807440"/>
      </c:barChart>
      <c:catAx>
        <c:axId val="893908176"/>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139807440"/>
        <c:crosses val="autoZero"/>
        <c:auto val="1"/>
        <c:lblAlgn val="ctr"/>
        <c:lblOffset val="100"/>
        <c:tickLblSkip val="1"/>
        <c:noMultiLvlLbl val="0"/>
      </c:catAx>
      <c:valAx>
        <c:axId val="1139807440"/>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893908176"/>
        <c:crosses val="autoZero"/>
        <c:crossBetween val="between"/>
        <c:majorUnit val="20"/>
        <c:minorUnit val="1"/>
      </c:valAx>
      <c:spPr>
        <a:ln>
          <a:noFill/>
        </a:ln>
      </c:spPr>
    </c:plotArea>
    <c:legend>
      <c:legendPos val="t"/>
      <c:layout>
        <c:manualLayout>
          <c:xMode val="edge"/>
          <c:yMode val="edge"/>
          <c:x val="0.19339330757863821"/>
          <c:y val="5.2039725140458237E-2"/>
          <c:w val="0.80660667706080369"/>
          <c:h val="6.308120795565237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Taul1!$A$2</c:f>
              <c:strCache>
                <c:ptCount val="1"/>
                <c:pt idx="0">
                  <c:v>Kyllä, säännöllisesti</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Taul1!$B$2:$E$2</c:f>
              <c:numCache>
                <c:formatCode>General</c:formatCode>
                <c:ptCount val="4"/>
                <c:pt idx="0">
                  <c:v>4.84330484330484</c:v>
                </c:pt>
                <c:pt idx="2">
                  <c:v>0.80645161290322498</c:v>
                </c:pt>
                <c:pt idx="3">
                  <c:v>14.5631067961165</c:v>
                </c:pt>
              </c:numCache>
            </c:numRef>
          </c:val>
          <c:extLst>
            <c:ext xmlns:c16="http://schemas.microsoft.com/office/drawing/2014/chart" uri="{C3380CC4-5D6E-409C-BE32-E72D297353CC}">
              <c16:uniqueId val="{00000000-6DFF-4024-8D3D-171514A4CF41}"/>
            </c:ext>
          </c:extLst>
        </c:ser>
        <c:ser>
          <c:idx val="1"/>
          <c:order val="1"/>
          <c:tx>
            <c:strRef>
              <c:f>Taul1!$A$3</c:f>
              <c:strCache>
                <c:ptCount val="1"/>
                <c:pt idx="0">
                  <c:v>Kyllä, joskus</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Taul1!$B$3:$E$3</c:f>
              <c:numCache>
                <c:formatCode>General</c:formatCode>
                <c:ptCount val="4"/>
                <c:pt idx="0">
                  <c:v>8.8319088319088301</c:v>
                </c:pt>
                <c:pt idx="2">
                  <c:v>6.4516129032257998</c:v>
                </c:pt>
                <c:pt idx="3">
                  <c:v>14.5631067961165</c:v>
                </c:pt>
              </c:numCache>
            </c:numRef>
          </c:val>
          <c:extLst>
            <c:ext xmlns:c16="http://schemas.microsoft.com/office/drawing/2014/chart" uri="{C3380CC4-5D6E-409C-BE32-E72D297353CC}">
              <c16:uniqueId val="{00000001-6DFF-4024-8D3D-171514A4CF41}"/>
            </c:ext>
          </c:extLst>
        </c:ser>
        <c:ser>
          <c:idx val="2"/>
          <c:order val="2"/>
          <c:tx>
            <c:strRef>
              <c:f>Taul1!$A$4</c:f>
              <c:strCache>
                <c:ptCount val="1"/>
                <c:pt idx="0">
                  <c:v>Kyllä, harvoin</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Taul1!$B$4:$E$4</c:f>
              <c:numCache>
                <c:formatCode>General</c:formatCode>
                <c:ptCount val="4"/>
                <c:pt idx="0">
                  <c:v>9.4017094017094003</c:v>
                </c:pt>
                <c:pt idx="2">
                  <c:v>5.24193548387096</c:v>
                </c:pt>
                <c:pt idx="3">
                  <c:v>19.417475728155299</c:v>
                </c:pt>
              </c:numCache>
            </c:numRef>
          </c:val>
          <c:extLst>
            <c:ext xmlns:c16="http://schemas.microsoft.com/office/drawing/2014/chart" uri="{C3380CC4-5D6E-409C-BE32-E72D297353CC}">
              <c16:uniqueId val="{00000003-6DFF-4024-8D3D-171514A4CF41}"/>
            </c:ext>
          </c:extLst>
        </c:ser>
        <c:ser>
          <c:idx val="3"/>
          <c:order val="3"/>
          <c:tx>
            <c:strRef>
              <c:f>Taul1!$A$5</c:f>
              <c:strCache>
                <c:ptCount val="1"/>
                <c:pt idx="0">
                  <c:v>Ei lainkaan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Taul1!$B$1:$E$1</c:f>
              <c:strCache>
                <c:ptCount val="4"/>
                <c:pt idx="0">
                  <c:v>Kaikki, n=351</c:v>
                </c:pt>
                <c:pt idx="1">
                  <c:v>SEKTORI</c:v>
                </c:pt>
                <c:pt idx="2">
                  <c:v>Yritys, n=248</c:v>
                </c:pt>
                <c:pt idx="3">
                  <c:v>Järjestö, n=103</c:v>
                </c:pt>
              </c:strCache>
            </c:strRef>
          </c:cat>
          <c:val>
            <c:numRef>
              <c:f>Taul1!$B$5:$E$5</c:f>
              <c:numCache>
                <c:formatCode>General</c:formatCode>
                <c:ptCount val="4"/>
                <c:pt idx="0">
                  <c:v>76.923076923076906</c:v>
                </c:pt>
                <c:pt idx="2">
                  <c:v>87.5</c:v>
                </c:pt>
                <c:pt idx="3">
                  <c:v>51.456310679611597</c:v>
                </c:pt>
              </c:numCache>
            </c:numRef>
          </c:val>
          <c:extLst>
            <c:ext xmlns:c16="http://schemas.microsoft.com/office/drawing/2014/chart" uri="{C3380CC4-5D6E-409C-BE32-E72D297353CC}">
              <c16:uniqueId val="{00000004-6DFF-4024-8D3D-171514A4CF41}"/>
            </c:ext>
          </c:extLst>
        </c:ser>
        <c:dLbls>
          <c:showLegendKey val="0"/>
          <c:showVal val="0"/>
          <c:showCatName val="0"/>
          <c:showSerName val="0"/>
          <c:showPercent val="0"/>
          <c:showBubbleSize val="0"/>
        </c:dLbls>
        <c:gapWidth val="50"/>
        <c:overlap val="100"/>
        <c:axId val="1350756112"/>
        <c:axId val="1350753936"/>
      </c:barChart>
      <c:catAx>
        <c:axId val="1350756112"/>
        <c:scaling>
          <c:orientation val="maxMin"/>
        </c:scaling>
        <c:delete val="0"/>
        <c:axPos val="l"/>
        <c:numFmt formatCode="General" sourceLinked="0"/>
        <c:majorTickMark val="none"/>
        <c:minorTickMark val="none"/>
        <c:tickLblPos val="low"/>
        <c:spPr>
          <a:ln>
            <a:noFill/>
          </a:ln>
        </c:spPr>
        <c:txPr>
          <a:bodyPr/>
          <a:lstStyle/>
          <a:p>
            <a:pPr>
              <a:defRPr>
                <a:solidFill>
                  <a:srgbClr val="262626"/>
                </a:solidFill>
                <a:latin typeface="Calibri" panose="020F0502020204030204" pitchFamily="34" charset="0"/>
                <a:cs typeface="Arial" panose="020B0604020202020204" pitchFamily="34" charset="0"/>
              </a:defRPr>
            </a:pPr>
            <a:endParaRPr lang="fi-FI"/>
          </a:p>
        </c:txPr>
        <c:crossAx val="1350753936"/>
        <c:crosses val="autoZero"/>
        <c:auto val="1"/>
        <c:lblAlgn val="ctr"/>
        <c:lblOffset val="100"/>
        <c:tickLblSkip val="1"/>
        <c:noMultiLvlLbl val="0"/>
      </c:catAx>
      <c:valAx>
        <c:axId val="1350753936"/>
        <c:scaling>
          <c:orientation val="minMax"/>
          <c:max val="100.01"/>
          <c:min val="0"/>
        </c:scaling>
        <c:delete val="0"/>
        <c:axPos val="t"/>
        <c:majorGridlines>
          <c:spPr>
            <a:ln w="6350">
              <a:solidFill>
                <a:srgbClr val="A0A0A0"/>
              </a:solidFill>
              <a:prstDash val="dash"/>
            </a:ln>
          </c:spPr>
        </c:majorGridlines>
        <c:title>
          <c:tx>
            <c:rich>
              <a:bodyPr/>
              <a:lstStyle/>
              <a:p>
                <a:pPr>
                  <a:defRPr sz="1000" b="0">
                    <a:solidFill>
                      <a:srgbClr val="A0A0A0"/>
                    </a:solidFill>
                    <a:latin typeface="Calibri" panose="020F0502020204030204" pitchFamily="34" charset="0"/>
                    <a:cs typeface="Arial" panose="020B0604020202020204" pitchFamily="34" charset="0"/>
                  </a:defRPr>
                </a:pPr>
                <a:r>
                  <a:rPr lang="fi-FI" sz="1000" b="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sz="1000">
                <a:solidFill>
                  <a:srgbClr val="A0A0A0"/>
                </a:solidFill>
                <a:latin typeface="Calibri" panose="020F0502020204030204" pitchFamily="34" charset="0"/>
                <a:cs typeface="Arial" panose="020B0604020202020204" pitchFamily="34" charset="0"/>
              </a:defRPr>
            </a:pPr>
            <a:endParaRPr lang="fi-FI"/>
          </a:p>
        </c:txPr>
        <c:crossAx val="1350756112"/>
        <c:crosses val="autoZero"/>
        <c:crossBetween val="between"/>
        <c:majorUnit val="10"/>
        <c:minorUnit val="1"/>
      </c:valAx>
      <c:spPr>
        <a:ln>
          <a:noFill/>
        </a:ln>
      </c:spPr>
    </c:plotArea>
    <c:legend>
      <c:legendPos val="t"/>
      <c:layout>
        <c:manualLayout>
          <c:xMode val="edge"/>
          <c:yMode val="edge"/>
          <c:x val="0.20537337086822022"/>
          <c:y val="1.4904447236692011E-2"/>
          <c:w val="0.77282143838461759"/>
          <c:h val="5.4386056517471124E-2"/>
        </c:manualLayout>
      </c:layout>
      <c:overlay val="0"/>
      <c:txPr>
        <a:bodyPr/>
        <a:lstStyle/>
        <a:p>
          <a:pPr>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drawing1.xml><?xml version="1.0" encoding="utf-8"?>
<c:userShapes xmlns:c="http://schemas.openxmlformats.org/drawingml/2006/chart">
  <cdr:relSizeAnchor xmlns:cdr="http://schemas.openxmlformats.org/drawingml/2006/chartDrawing">
    <cdr:from>
      <cdr:x>0</cdr:x>
      <cdr:y>0.88457</cdr:y>
    </cdr:from>
    <cdr:to>
      <cdr:x>0.76147</cdr:x>
      <cdr:y>1</cdr:y>
    </cdr:to>
    <cdr:sp macro="" textlink="">
      <cdr:nvSpPr>
        <cdr:cNvPr id="5" name="Tekstiruutu 4"/>
        <cdr:cNvSpPr txBox="1"/>
      </cdr:nvSpPr>
      <cdr:spPr>
        <a:xfrm xmlns:a="http://schemas.openxmlformats.org/drawingml/2006/main">
          <a:off x="-3303589" y="2846242"/>
          <a:ext cx="2463430" cy="371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Clr>
              <a:srgbClr val="E60F28"/>
            </a:buClr>
            <a:buSzPct val="150000"/>
          </a:pPr>
          <a:endParaRPr lang="fi-FI" sz="1600" b="1" dirty="0">
            <a:solidFill>
              <a:schemeClr val="tx1"/>
            </a:solidFill>
            <a:latin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0.27787</cdr:x>
      <cdr:y>0.82253</cdr:y>
    </cdr:from>
    <cdr:to>
      <cdr:x>0.8051</cdr:x>
      <cdr:y>0.96784</cdr:y>
    </cdr:to>
    <cdr:sp macro="" textlink="">
      <cdr:nvSpPr>
        <cdr:cNvPr id="2" name="Tekstiruutu 11"/>
        <cdr:cNvSpPr txBox="1"/>
      </cdr:nvSpPr>
      <cdr:spPr>
        <a:xfrm xmlns:a="http://schemas.openxmlformats.org/drawingml/2006/main">
          <a:off x="680159" y="1742140"/>
          <a:ext cx="129053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400" dirty="0">
              <a:solidFill>
                <a:srgbClr val="262626"/>
              </a:solidFill>
            </a:rPr>
            <a:t>Yritys, n=248</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0.88457</cdr:y>
    </cdr:from>
    <cdr:to>
      <cdr:x>0.76147</cdr:x>
      <cdr:y>1</cdr:y>
    </cdr:to>
    <cdr:sp macro="" textlink="">
      <cdr:nvSpPr>
        <cdr:cNvPr id="5" name="Tekstiruutu 4"/>
        <cdr:cNvSpPr txBox="1"/>
      </cdr:nvSpPr>
      <cdr:spPr>
        <a:xfrm xmlns:a="http://schemas.openxmlformats.org/drawingml/2006/main">
          <a:off x="-3303589" y="2846242"/>
          <a:ext cx="2463430" cy="3714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buClr>
              <a:srgbClr val="E60F28"/>
            </a:buClr>
            <a:buSzPct val="150000"/>
          </a:pPr>
          <a:endParaRPr lang="fi-FI" sz="1600" b="1" dirty="0">
            <a:solidFill>
              <a:schemeClr val="tx1"/>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651BC38D-06CE-45D7-8357-95901C0F0F94}" type="datetimeFigureOut">
              <a:rPr lang="fi-FI" smtClean="0"/>
              <a:t>6.9.2021</a:t>
            </a:fld>
            <a:endParaRPr lang="fi-FI"/>
          </a:p>
        </p:txBody>
      </p:sp>
      <p:sp>
        <p:nvSpPr>
          <p:cNvPr id="4" name="Dian kuvan paikkamerkki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42FCB4C5-B3FC-4B30-BC32-769E27A55558}" type="slidenum">
              <a:rPr lang="fi-FI" smtClean="0"/>
              <a:t>‹#›</a:t>
            </a:fld>
            <a:endParaRPr lang="fi-FI"/>
          </a:p>
        </p:txBody>
      </p:sp>
    </p:spTree>
    <p:extLst>
      <p:ext uri="{BB962C8B-B14F-4D97-AF65-F5344CB8AC3E}">
        <p14:creationId xmlns:p14="http://schemas.microsoft.com/office/powerpoint/2010/main" val="380354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2FCB4C5-B3FC-4B30-BC32-769E27A55558}" type="slidenum">
              <a:rPr lang="fi-FI" smtClean="0"/>
              <a:t>1</a:t>
            </a:fld>
            <a:endParaRPr lang="fi-FI"/>
          </a:p>
        </p:txBody>
      </p:sp>
    </p:spTree>
    <p:extLst>
      <p:ext uri="{BB962C8B-B14F-4D97-AF65-F5344CB8AC3E}">
        <p14:creationId xmlns:p14="http://schemas.microsoft.com/office/powerpoint/2010/main" val="206460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2FCB4C5-B3FC-4B30-BC32-769E27A55558}" type="slidenum">
              <a:rPr lang="fi-FI" smtClean="0"/>
              <a:t>26</a:t>
            </a:fld>
            <a:endParaRPr lang="fi-FI"/>
          </a:p>
        </p:txBody>
      </p:sp>
    </p:spTree>
    <p:extLst>
      <p:ext uri="{BB962C8B-B14F-4D97-AF65-F5344CB8AC3E}">
        <p14:creationId xmlns:p14="http://schemas.microsoft.com/office/powerpoint/2010/main" val="3984445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bg1"/>
                </a:solidFill>
              </a:defRPr>
            </a:lvl1pPr>
          </a:lstStyle>
          <a:p>
            <a:r>
              <a:rPr lang="fi-FI" dirty="0"/>
              <a:t>Raportin 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a:t>
            </a:r>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bg1"/>
                </a:solidFill>
                <a:latin typeface="+mn-lt"/>
              </a:defRPr>
            </a:lvl1pPr>
          </a:lstStyle>
          <a:p>
            <a:pPr lvl="0"/>
            <a:r>
              <a:rPr lang="fi-FI" dirty="0"/>
              <a:t>TUTKIMUSRAPORTTI</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bg1"/>
                </a:solidFill>
                <a:latin typeface="+mn-lt"/>
              </a:defRPr>
            </a:lvl1pPr>
          </a:lstStyle>
          <a:p>
            <a:pPr lvl="0"/>
            <a:r>
              <a:rPr lang="fi-FI" dirty="0"/>
              <a:t>xx.xx.2020 | Taloustutkimus Oy | Tutkijan nimi</a:t>
            </a:r>
          </a:p>
        </p:txBody>
      </p:sp>
    </p:spTree>
    <p:extLst>
      <p:ext uri="{BB962C8B-B14F-4D97-AF65-F5344CB8AC3E}">
        <p14:creationId xmlns:p14="http://schemas.microsoft.com/office/powerpoint/2010/main" val="388195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3314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ilman logo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spTree>
    <p:extLst>
      <p:ext uri="{BB962C8B-B14F-4D97-AF65-F5344CB8AC3E}">
        <p14:creationId xmlns:p14="http://schemas.microsoft.com/office/powerpoint/2010/main" val="35697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dia,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bg1"/>
                </a:solidFill>
              </a:defRPr>
            </a:lvl1pPr>
          </a:lstStyle>
          <a:p>
            <a:r>
              <a:rPr lang="fi-FI" dirty="0"/>
              <a:t>Raportin 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a:t>
            </a:r>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bg1"/>
                </a:solidFill>
                <a:latin typeface="+mn-lt"/>
              </a:defRPr>
            </a:lvl1pPr>
          </a:lstStyle>
          <a:p>
            <a:pPr lvl="0"/>
            <a:r>
              <a:rPr lang="fi-FI" dirty="0"/>
              <a:t>TUTKIMUSRAPORTTI</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bg1"/>
                </a:solidFill>
                <a:latin typeface="+mn-lt"/>
              </a:defRPr>
            </a:lvl1pPr>
          </a:lstStyle>
          <a:p>
            <a:pPr lvl="0"/>
            <a:r>
              <a:rPr lang="fi-FI" dirty="0"/>
              <a:t>xx.xx.2020 | Taloustutkimus Oy | Tutkijan nimi</a:t>
            </a:r>
          </a:p>
        </p:txBody>
      </p:sp>
    </p:spTree>
    <p:extLst>
      <p:ext uri="{BB962C8B-B14F-4D97-AF65-F5344CB8AC3E}">
        <p14:creationId xmlns:p14="http://schemas.microsoft.com/office/powerpoint/2010/main" val="3973579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tx1">
                    <a:lumMod val="85000"/>
                    <a:lumOff val="15000"/>
                  </a:schemeClr>
                </a:solidFill>
              </a:defRPr>
            </a:lvl1pPr>
          </a:lstStyle>
          <a:p>
            <a:r>
              <a:rPr lang="fi-FI" dirty="0"/>
              <a:t>Raportin 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tx1">
                    <a:lumMod val="85000"/>
                    <a:lumOff val="1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a:t>
            </a:r>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tx1">
                    <a:lumMod val="85000"/>
                    <a:lumOff val="15000"/>
                  </a:schemeClr>
                </a:solidFill>
                <a:latin typeface="+mn-lt"/>
              </a:defRPr>
            </a:lvl1pPr>
          </a:lstStyle>
          <a:p>
            <a:pPr lvl="0"/>
            <a:r>
              <a:rPr lang="fi-FI" dirty="0"/>
              <a:t>TUTKIMUSRAPORTTI</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tx1">
                    <a:lumMod val="85000"/>
                    <a:lumOff val="15000"/>
                  </a:schemeClr>
                </a:solidFill>
                <a:latin typeface="+mn-lt"/>
              </a:defRPr>
            </a:lvl1pPr>
          </a:lstStyle>
          <a:p>
            <a:pPr lvl="0"/>
            <a:r>
              <a:rPr lang="fi-FI" dirty="0"/>
              <a:t>xx.xx.2020 | Taloustutkimus Oy | Tutkijan nimi</a:t>
            </a:r>
          </a:p>
        </p:txBody>
      </p:sp>
    </p:spTree>
    <p:extLst>
      <p:ext uri="{BB962C8B-B14F-4D97-AF65-F5344CB8AC3E}">
        <p14:creationId xmlns:p14="http://schemas.microsoft.com/office/powerpoint/2010/main" val="427310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p:nvPr>
        </p:nvSpPr>
        <p:spPr>
          <a:xfrm>
            <a:off x="7325032" y="0"/>
            <a:ext cx="4866968" cy="6857999"/>
          </a:xfrm>
          <a:prstGeom prst="rect">
            <a:avLst/>
          </a:prstGeom>
          <a:noFill/>
        </p:spPr>
        <p:txBody>
          <a:bodyPr>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186772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11033764"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957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31.5.2021</a:t>
            </a:r>
          </a:p>
        </p:txBody>
      </p:sp>
      <p:sp>
        <p:nvSpPr>
          <p:cNvPr id="6" name="Alatunnisteen paikkamerkki 5"/>
          <p:cNvSpPr>
            <a:spLocks noGrp="1"/>
          </p:cNvSpPr>
          <p:nvPr>
            <p:ph type="ftr" sz="quarter" idx="11"/>
          </p:nvPr>
        </p:nvSpPr>
        <p:spPr/>
        <p:txBody>
          <a:bodyPr/>
          <a:lstStyle/>
          <a:p>
            <a:r>
              <a:rPr lang="fi-FI"/>
              <a:t>Oikeusministeriö, Yritysten ja järjestöjen harjoittama lobbaus 2021(24878)</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p:cNvSpPr>
            <a:spLocks noGrp="1"/>
          </p:cNvSpPr>
          <p:nvPr>
            <p:ph idx="13" hasCustomPrompt="1"/>
          </p:nvPr>
        </p:nvSpPr>
        <p:spPr>
          <a:xfrm>
            <a:off x="8688909" y="1335158"/>
            <a:ext cx="2997993" cy="5089289"/>
          </a:xfrm>
          <a:prstGeom prst="rect">
            <a:avLst/>
          </a:prstGeom>
        </p:spPr>
        <p:txBody>
          <a:bodyPr/>
          <a:lstStyle>
            <a:lvl1pPr marL="228600" indent="-228600">
              <a:buClr>
                <a:srgbClr val="FF0000"/>
              </a:buClr>
              <a:buFont typeface="Wingdings" panose="05000000000000000000" pitchFamily="2" charset="2"/>
              <a:buChar char="§"/>
              <a:defRPr sz="16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a:t>Havaintoja grafiikasta</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401498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ksi sisältökohdetta otsikoill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r>
              <a:rPr lang="fi-FI"/>
              <a:t>31.5.2021</a:t>
            </a:r>
          </a:p>
        </p:txBody>
      </p:sp>
      <p:sp>
        <p:nvSpPr>
          <p:cNvPr id="8" name="Alatunnisteen paikkamerkki 7"/>
          <p:cNvSpPr>
            <a:spLocks noGrp="1"/>
          </p:cNvSpPr>
          <p:nvPr>
            <p:ph type="ftr" sz="quarter" idx="11"/>
          </p:nvPr>
        </p:nvSpPr>
        <p:spPr/>
        <p:txBody>
          <a:bodyPr/>
          <a:lstStyle/>
          <a:p>
            <a:r>
              <a:rPr lang="fi-FI"/>
              <a:t>Oikeusministeriö, Yritysten ja järjestöjen harjoittama lobbaus 2021(24878)</a:t>
            </a:r>
          </a:p>
        </p:txBody>
      </p:sp>
      <p:sp>
        <p:nvSpPr>
          <p:cNvPr id="9" name="Dian numeron paikkamerkki 8"/>
          <p:cNvSpPr>
            <a:spLocks noGrp="1"/>
          </p:cNvSpPr>
          <p:nvPr>
            <p:ph type="sldNum" sz="quarter" idx="12"/>
          </p:nvPr>
        </p:nvSpPr>
        <p:spPr/>
        <p:txBody>
          <a:bodyPr/>
          <a:lstStyle/>
          <a:p>
            <a:fld id="{45530FF3-944E-453D-AD86-280F662E2B3A}" type="slidenum">
              <a:rPr lang="fi-FI" smtClean="0"/>
              <a:t>‹#›</a:t>
            </a:fld>
            <a:endParaRPr lang="fi-FI"/>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2"/>
          <p:cNvSpPr>
            <a:spLocks noGrp="1"/>
          </p:cNvSpPr>
          <p:nvPr>
            <p:ph type="body" idx="1" hasCustomPrompt="1"/>
          </p:nvPr>
        </p:nvSpPr>
        <p:spPr>
          <a:xfrm>
            <a:off x="653138"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5" name="Sisällön paikkamerkki 3"/>
          <p:cNvSpPr>
            <a:spLocks noGrp="1"/>
          </p:cNvSpPr>
          <p:nvPr>
            <p:ph sz="half" idx="2" hasCustomPrompt="1"/>
          </p:nvPr>
        </p:nvSpPr>
        <p:spPr>
          <a:xfrm>
            <a:off x="653138" y="2019412"/>
            <a:ext cx="5365210" cy="4305187"/>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Tekstin paikkamerkki 2"/>
          <p:cNvSpPr>
            <a:spLocks noGrp="1"/>
          </p:cNvSpPr>
          <p:nvPr>
            <p:ph type="body" idx="13" hasCustomPrompt="1"/>
          </p:nvPr>
        </p:nvSpPr>
        <p:spPr>
          <a:xfrm>
            <a:off x="6307182"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7" name="Sisällön paikkamerkki 3"/>
          <p:cNvSpPr>
            <a:spLocks noGrp="1"/>
          </p:cNvSpPr>
          <p:nvPr>
            <p:ph sz="half" idx="14" hasCustomPrompt="1"/>
          </p:nvPr>
        </p:nvSpPr>
        <p:spPr>
          <a:xfrm>
            <a:off x="6307182" y="2019413"/>
            <a:ext cx="5365210" cy="4305186"/>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249071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31.5.2021</a:t>
            </a:r>
          </a:p>
        </p:txBody>
      </p:sp>
      <p:sp>
        <p:nvSpPr>
          <p:cNvPr id="4" name="Alatunnisteen paikkamerkki 3"/>
          <p:cNvSpPr>
            <a:spLocks noGrp="1"/>
          </p:cNvSpPr>
          <p:nvPr>
            <p:ph type="ftr" sz="quarter" idx="11"/>
          </p:nvPr>
        </p:nvSpPr>
        <p:spPr/>
        <p:txBody>
          <a:bodyPr/>
          <a:lstStyle/>
          <a:p>
            <a:r>
              <a:rPr lang="fi-FI"/>
              <a:t>Oikeusministeriö, Yritysten ja järjestöjen harjoittama lobbaus 2021(24878)</a:t>
            </a:r>
          </a:p>
        </p:txBody>
      </p:sp>
      <p:sp>
        <p:nvSpPr>
          <p:cNvPr id="5" name="Dian numeron paikkamerkki 4"/>
          <p:cNvSpPr>
            <a:spLocks noGrp="1"/>
          </p:cNvSpPr>
          <p:nvPr>
            <p:ph type="sldNum" sz="quarter" idx="12"/>
          </p:nvPr>
        </p:nvSpPr>
        <p:spPr/>
        <p:txBody>
          <a:bodyPr/>
          <a:lstStyle/>
          <a:p>
            <a:fld id="{45530FF3-944E-453D-AD86-280F662E2B3A}" type="slidenum">
              <a:rPr lang="fi-FI" smtClean="0"/>
              <a:t>‹#›</a:t>
            </a:fld>
            <a:endParaRPr lang="fi-FI"/>
          </a:p>
        </p:txBody>
      </p:sp>
      <p:sp>
        <p:nvSpPr>
          <p:cNvPr id="6" name="Sisällön paikkamerkki 3"/>
          <p:cNvSpPr>
            <a:spLocks noGrp="1"/>
          </p:cNvSpPr>
          <p:nvPr>
            <p:ph sz="half" idx="2" hasCustomPrompt="1"/>
          </p:nvPr>
        </p:nvSpPr>
        <p:spPr>
          <a:xfrm>
            <a:off x="653138"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3"/>
          <p:cNvSpPr>
            <a:spLocks noGrp="1"/>
          </p:cNvSpPr>
          <p:nvPr>
            <p:ph sz="half" idx="14" hasCustomPrompt="1"/>
          </p:nvPr>
        </p:nvSpPr>
        <p:spPr>
          <a:xfrm>
            <a:off x="6307182"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220753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Otsikko 1"/>
          <p:cNvSpPr>
            <a:spLocks noGrp="1"/>
          </p:cNvSpPr>
          <p:nvPr>
            <p:ph type="ctrTitle" hasCustomPrompt="1"/>
          </p:nvPr>
        </p:nvSpPr>
        <p:spPr>
          <a:xfrm>
            <a:off x="1875064" y="2533073"/>
            <a:ext cx="8441873" cy="1791855"/>
          </a:xfrm>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251524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tx1">
                    <a:lumMod val="85000"/>
                    <a:lumOff val="15000"/>
                  </a:schemeClr>
                </a:solidFill>
              </a:defRPr>
            </a:lvl1pPr>
          </a:lstStyle>
          <a:p>
            <a:r>
              <a:rPr lang="fi-FI" dirty="0"/>
              <a:t>Raportin 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tx1">
                    <a:lumMod val="85000"/>
                    <a:lumOff val="1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a:t>
            </a:r>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tx1">
                    <a:lumMod val="85000"/>
                    <a:lumOff val="15000"/>
                  </a:schemeClr>
                </a:solidFill>
                <a:latin typeface="+mn-lt"/>
              </a:defRPr>
            </a:lvl1pPr>
          </a:lstStyle>
          <a:p>
            <a:pPr lvl="0"/>
            <a:r>
              <a:rPr lang="fi-FI" dirty="0"/>
              <a:t>TUTKIMUSRAPORTTI</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tx1">
                    <a:lumMod val="85000"/>
                    <a:lumOff val="15000"/>
                  </a:schemeClr>
                </a:solidFill>
                <a:latin typeface="+mn-lt"/>
              </a:defRPr>
            </a:lvl1pPr>
          </a:lstStyle>
          <a:p>
            <a:pPr lvl="0"/>
            <a:r>
              <a:rPr lang="fi-FI" dirty="0"/>
              <a:t>xx.xx.2020 | Taloustutkimus Oy | Tutkijan nimi</a:t>
            </a:r>
          </a:p>
        </p:txBody>
      </p:sp>
    </p:spTree>
    <p:extLst>
      <p:ext uri="{BB962C8B-B14F-4D97-AF65-F5344CB8AC3E}">
        <p14:creationId xmlns:p14="http://schemas.microsoft.com/office/powerpoint/2010/main" val="204115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vaale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ctrTitle" hasCustomPrompt="1"/>
          </p:nvPr>
        </p:nvSpPr>
        <p:spPr>
          <a:xfrm>
            <a:off x="2676939" y="2706778"/>
            <a:ext cx="6838122" cy="1444445"/>
          </a:xfrm>
          <a:solidFill>
            <a:schemeClr val="tx1">
              <a:lumMod val="85000"/>
              <a:lumOff val="15000"/>
              <a:alpha val="90000"/>
            </a:schemeClr>
          </a:solidFill>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1614224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79219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yhjä, ilman logo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spTree>
    <p:extLst>
      <p:ext uri="{BB962C8B-B14F-4D97-AF65-F5344CB8AC3E}">
        <p14:creationId xmlns:p14="http://schemas.microsoft.com/office/powerpoint/2010/main" val="965061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dia,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bg1"/>
                </a:solidFill>
              </a:defRPr>
            </a:lvl1pPr>
          </a:lstStyle>
          <a:p>
            <a:r>
              <a:rPr lang="fi-FI" dirty="0"/>
              <a:t>Tarjouksen/raportin</a:t>
            </a:r>
            <a:br>
              <a:rPr lang="fi-FI" dirty="0"/>
            </a:br>
            <a:r>
              <a:rPr lang="fi-FI" dirty="0"/>
              <a:t>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Tutkimuksen nimi</a:t>
            </a:r>
            <a:br>
              <a:rPr lang="fi-FI" dirty="0"/>
            </a:br>
            <a:r>
              <a:rPr lang="fi-FI" dirty="0"/>
              <a:t>Asiakas tai tutkijan etu- ja sukunimi</a:t>
            </a:r>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bg1"/>
                </a:solidFill>
                <a:latin typeface="+mn-lt"/>
              </a:defRPr>
            </a:lvl1pPr>
          </a:lstStyle>
          <a:p>
            <a:pPr lvl="0"/>
            <a:r>
              <a:rPr lang="fi-FI" dirty="0"/>
              <a:t>TUTKIMUSRAPORTTI/TARJOUS</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bg1"/>
                </a:solidFill>
                <a:latin typeface="+mn-lt"/>
              </a:defRPr>
            </a:lvl1pPr>
          </a:lstStyle>
          <a:p>
            <a:pPr lvl="0"/>
            <a:r>
              <a:rPr lang="fi-FI" dirty="0"/>
              <a:t>xx.xx.2018/Taloustutkimus Oy</a:t>
            </a:r>
          </a:p>
        </p:txBody>
      </p:sp>
    </p:spTree>
    <p:extLst>
      <p:ext uri="{BB962C8B-B14F-4D97-AF65-F5344CB8AC3E}">
        <p14:creationId xmlns:p14="http://schemas.microsoft.com/office/powerpoint/2010/main" val="2126868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tx1">
                    <a:lumMod val="85000"/>
                    <a:lumOff val="15000"/>
                  </a:schemeClr>
                </a:solidFill>
              </a:defRPr>
            </a:lvl1pPr>
          </a:lstStyle>
          <a:p>
            <a:r>
              <a:rPr lang="fi-FI" dirty="0"/>
              <a:t>Tarjouksen/raportin</a:t>
            </a:r>
            <a:br>
              <a:rPr lang="fi-FI" dirty="0"/>
            </a:br>
            <a:r>
              <a:rPr lang="fi-FI" dirty="0"/>
              <a:t>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tx1">
                    <a:lumMod val="85000"/>
                    <a:lumOff val="1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Tutkimuksen nimi</a:t>
            </a:r>
            <a:br>
              <a:rPr lang="fi-FI" dirty="0"/>
            </a:br>
            <a:r>
              <a:rPr lang="fi-FI" dirty="0"/>
              <a:t>Asiakas tai tutkijan etu- ja sukunimi</a:t>
            </a:r>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tx1">
                    <a:lumMod val="85000"/>
                    <a:lumOff val="15000"/>
                  </a:schemeClr>
                </a:solidFill>
                <a:latin typeface="+mn-lt"/>
              </a:defRPr>
            </a:lvl1pPr>
          </a:lstStyle>
          <a:p>
            <a:pPr lvl="0"/>
            <a:r>
              <a:rPr lang="fi-FI" dirty="0"/>
              <a:t>TUTKIMUSRAPORTTI/TARJOUS</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tx1">
                    <a:lumMod val="85000"/>
                    <a:lumOff val="15000"/>
                  </a:schemeClr>
                </a:solidFill>
                <a:latin typeface="+mn-lt"/>
              </a:defRPr>
            </a:lvl1pPr>
          </a:lstStyle>
          <a:p>
            <a:pPr lvl="0"/>
            <a:r>
              <a:rPr lang="fi-FI" dirty="0"/>
              <a:t>xx.xx.2018/Taloustutkimus Oy</a:t>
            </a:r>
          </a:p>
        </p:txBody>
      </p:sp>
    </p:spTree>
    <p:extLst>
      <p:ext uri="{BB962C8B-B14F-4D97-AF65-F5344CB8AC3E}">
        <p14:creationId xmlns:p14="http://schemas.microsoft.com/office/powerpoint/2010/main" val="152792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p:nvPr>
        </p:nvSpPr>
        <p:spPr>
          <a:xfrm>
            <a:off x="7325032" y="0"/>
            <a:ext cx="4866968" cy="6857999"/>
          </a:xfrm>
          <a:prstGeom prst="rect">
            <a:avLst/>
          </a:prstGeom>
          <a:noFill/>
        </p:spPr>
        <p:txBody>
          <a:bodyPr>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38800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11033764"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Kuva 10">
            <a:extLst>
              <a:ext uri="{FF2B5EF4-FFF2-40B4-BE49-F238E27FC236}">
                <a16:creationId xmlns:a16="http://schemas.microsoft.com/office/drawing/2014/main" id="{1913955B-0555-4B84-8591-F6B164CE1AD7}"/>
              </a:ext>
            </a:extLst>
          </p:cNvPr>
          <p:cNvPicPr>
            <a:picLocks noChangeAspect="1"/>
          </p:cNvPicPr>
          <p:nvPr userDrawn="1"/>
        </p:nvPicPr>
        <p:blipFill>
          <a:blip r:embed="rId3"/>
          <a:stretch>
            <a:fillRect/>
          </a:stretch>
        </p:blipFill>
        <p:spPr>
          <a:xfrm>
            <a:off x="12273812" y="0"/>
            <a:ext cx="1695410" cy="6858000"/>
          </a:xfrm>
          <a:prstGeom prst="rect">
            <a:avLst/>
          </a:prstGeom>
        </p:spPr>
      </p:pic>
    </p:spTree>
    <p:extLst>
      <p:ext uri="{BB962C8B-B14F-4D97-AF65-F5344CB8AC3E}">
        <p14:creationId xmlns:p14="http://schemas.microsoft.com/office/powerpoint/2010/main" val="3255314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31.5.2021</a:t>
            </a:r>
          </a:p>
        </p:txBody>
      </p:sp>
      <p:sp>
        <p:nvSpPr>
          <p:cNvPr id="6" name="Alatunnisteen paikkamerkki 5"/>
          <p:cNvSpPr>
            <a:spLocks noGrp="1"/>
          </p:cNvSpPr>
          <p:nvPr>
            <p:ph type="ftr" sz="quarter" idx="11"/>
          </p:nvPr>
        </p:nvSpPr>
        <p:spPr/>
        <p:txBody>
          <a:bodyPr/>
          <a:lstStyle/>
          <a:p>
            <a:r>
              <a:rPr lang="fi-FI"/>
              <a:t>Oikeusministeriö, Yritysten ja järjestöjen harjoittama lobbaus 2021(24878)</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Sisällön paikkamerkki 2">
            <a:extLst>
              <a:ext uri="{FF2B5EF4-FFF2-40B4-BE49-F238E27FC236}">
                <a16:creationId xmlns:a16="http://schemas.microsoft.com/office/drawing/2014/main" id="{DE949CD1-8AFE-495F-97BB-8CD048851BF2}"/>
              </a:ext>
            </a:extLst>
          </p:cNvPr>
          <p:cNvSpPr>
            <a:spLocks noGrp="1"/>
          </p:cNvSpPr>
          <p:nvPr>
            <p:ph idx="13" hasCustomPrompt="1"/>
          </p:nvPr>
        </p:nvSpPr>
        <p:spPr>
          <a:xfrm>
            <a:off x="8688909" y="1335158"/>
            <a:ext cx="2997993" cy="5089289"/>
          </a:xfrm>
          <a:prstGeom prst="rect">
            <a:avLst/>
          </a:prstGeom>
        </p:spPr>
        <p:txBody>
          <a:bodyPr/>
          <a:lstStyle>
            <a:lvl1pPr marL="285750" indent="-285750">
              <a:buClr>
                <a:srgbClr val="FF0000"/>
              </a:buClr>
              <a:buFont typeface="Wingdings" panose="05000000000000000000" pitchFamily="2" charset="2"/>
              <a:buChar char="§"/>
              <a:defRPr sz="1600" baseline="0">
                <a:solidFill>
                  <a:schemeClr val="tx1"/>
                </a:solidFill>
                <a:latin typeface="+mj-lt"/>
              </a:defRPr>
            </a:lvl1pPr>
            <a:lvl2pPr marL="742950" marR="0" indent="-285750" algn="l" defTabSz="914400" rtl="0" eaLnBrk="1" fontAlgn="auto" latinLnBrk="0" hangingPunct="1">
              <a:lnSpc>
                <a:spcPct val="90000"/>
              </a:lnSpc>
              <a:spcBef>
                <a:spcPts val="500"/>
              </a:spcBef>
              <a:spcAft>
                <a:spcPts val="0"/>
              </a:spcAft>
              <a:buClr>
                <a:srgbClr val="E60F28"/>
              </a:buClr>
              <a:buSzTx/>
              <a:buFont typeface="Wingdings" panose="05000000000000000000" pitchFamily="2" charset="2"/>
              <a:buChar char="§"/>
              <a:tabLst/>
              <a:defRPr sz="1400">
                <a:solidFill>
                  <a:schemeClr val="tx1"/>
                </a:solidFill>
                <a:latin typeface="+mj-lt"/>
              </a:defRPr>
            </a:lvl2pPr>
            <a:lvl3pPr>
              <a:defRPr sz="1400">
                <a:solidFill>
                  <a:schemeClr val="tx1"/>
                </a:solidFill>
                <a:latin typeface="+mj-lt"/>
              </a:defRPr>
            </a:lvl3pPr>
            <a:lvl4pPr>
              <a:defRPr sz="1400">
                <a:solidFill>
                  <a:schemeClr val="tx1"/>
                </a:solidFill>
                <a:latin typeface="+mj-lt"/>
              </a:defRPr>
            </a:lvl4pPr>
            <a:lvl5pPr>
              <a:defRPr sz="1400">
                <a:solidFill>
                  <a:schemeClr val="tx1"/>
                </a:solidFill>
                <a:latin typeface="+mj-lt"/>
              </a:defRPr>
            </a:lvl5pPr>
          </a:lstStyle>
          <a:p>
            <a:pPr lvl="0"/>
            <a:r>
              <a:rPr lang="fi-FI"/>
              <a:t>Havaintoja grafiikasta</a:t>
            </a:r>
          </a:p>
          <a:p>
            <a:pPr lvl="1"/>
            <a:r>
              <a:rPr lang="fi-FI"/>
              <a:t>Toinen taso</a:t>
            </a:r>
          </a:p>
          <a:p>
            <a:pPr lvl="2"/>
            <a:r>
              <a:rPr lang="fi-FI"/>
              <a:t>Kolmas taso</a:t>
            </a:r>
          </a:p>
          <a:p>
            <a:pPr lvl="3"/>
            <a:r>
              <a:rPr lang="fi-FI"/>
              <a:t>Neljäs</a:t>
            </a:r>
          </a:p>
          <a:p>
            <a:pPr lvl="4"/>
            <a:r>
              <a:rPr lang="fi-FI"/>
              <a:t>Viides</a:t>
            </a:r>
          </a:p>
        </p:txBody>
      </p:sp>
    </p:spTree>
    <p:extLst>
      <p:ext uri="{BB962C8B-B14F-4D97-AF65-F5344CB8AC3E}">
        <p14:creationId xmlns:p14="http://schemas.microsoft.com/office/powerpoint/2010/main" val="3640711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ksi sisältökohdetta otsikoill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r>
              <a:rPr lang="fi-FI"/>
              <a:t>31.5.2021</a:t>
            </a:r>
          </a:p>
        </p:txBody>
      </p:sp>
      <p:sp>
        <p:nvSpPr>
          <p:cNvPr id="8" name="Alatunnisteen paikkamerkki 7"/>
          <p:cNvSpPr>
            <a:spLocks noGrp="1"/>
          </p:cNvSpPr>
          <p:nvPr>
            <p:ph type="ftr" sz="quarter" idx="11"/>
          </p:nvPr>
        </p:nvSpPr>
        <p:spPr/>
        <p:txBody>
          <a:bodyPr/>
          <a:lstStyle/>
          <a:p>
            <a:r>
              <a:rPr lang="fi-FI"/>
              <a:t>Oikeusministeriö, Yritysten ja järjestöjen harjoittama lobbaus 2021(24878)</a:t>
            </a:r>
          </a:p>
        </p:txBody>
      </p:sp>
      <p:sp>
        <p:nvSpPr>
          <p:cNvPr id="9" name="Dian numeron paikkamerkki 8"/>
          <p:cNvSpPr>
            <a:spLocks noGrp="1"/>
          </p:cNvSpPr>
          <p:nvPr>
            <p:ph type="sldNum" sz="quarter" idx="12"/>
          </p:nvPr>
        </p:nvSpPr>
        <p:spPr/>
        <p:txBody>
          <a:bodyPr/>
          <a:lstStyle/>
          <a:p>
            <a:fld id="{45530FF3-944E-453D-AD86-280F662E2B3A}" type="slidenum">
              <a:rPr lang="fi-FI" smtClean="0"/>
              <a:t>‹#›</a:t>
            </a:fld>
            <a:endParaRPr lang="fi-FI"/>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2"/>
          <p:cNvSpPr>
            <a:spLocks noGrp="1"/>
          </p:cNvSpPr>
          <p:nvPr>
            <p:ph type="body" idx="1" hasCustomPrompt="1"/>
          </p:nvPr>
        </p:nvSpPr>
        <p:spPr>
          <a:xfrm>
            <a:off x="653138"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5" name="Sisällön paikkamerkki 3"/>
          <p:cNvSpPr>
            <a:spLocks noGrp="1"/>
          </p:cNvSpPr>
          <p:nvPr>
            <p:ph sz="half" idx="2" hasCustomPrompt="1"/>
          </p:nvPr>
        </p:nvSpPr>
        <p:spPr>
          <a:xfrm>
            <a:off x="653138" y="2019412"/>
            <a:ext cx="5365210" cy="4305187"/>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Tekstin paikkamerkki 2"/>
          <p:cNvSpPr>
            <a:spLocks noGrp="1"/>
          </p:cNvSpPr>
          <p:nvPr>
            <p:ph type="body" idx="13" hasCustomPrompt="1"/>
          </p:nvPr>
        </p:nvSpPr>
        <p:spPr>
          <a:xfrm>
            <a:off x="6307182"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7" name="Sisällön paikkamerkki 3"/>
          <p:cNvSpPr>
            <a:spLocks noGrp="1"/>
          </p:cNvSpPr>
          <p:nvPr>
            <p:ph sz="half" idx="14" hasCustomPrompt="1"/>
          </p:nvPr>
        </p:nvSpPr>
        <p:spPr>
          <a:xfrm>
            <a:off x="6307182" y="2019413"/>
            <a:ext cx="5365210" cy="4305186"/>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3562227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31.5.2021</a:t>
            </a:r>
          </a:p>
        </p:txBody>
      </p:sp>
      <p:sp>
        <p:nvSpPr>
          <p:cNvPr id="4" name="Alatunnisteen paikkamerkki 3"/>
          <p:cNvSpPr>
            <a:spLocks noGrp="1"/>
          </p:cNvSpPr>
          <p:nvPr>
            <p:ph type="ftr" sz="quarter" idx="11"/>
          </p:nvPr>
        </p:nvSpPr>
        <p:spPr/>
        <p:txBody>
          <a:bodyPr/>
          <a:lstStyle/>
          <a:p>
            <a:r>
              <a:rPr lang="fi-FI"/>
              <a:t>Oikeusministeriö, Yritysten ja järjestöjen harjoittama lobbaus 2021(24878)</a:t>
            </a:r>
          </a:p>
        </p:txBody>
      </p:sp>
      <p:sp>
        <p:nvSpPr>
          <p:cNvPr id="5" name="Dian numeron paikkamerkki 4"/>
          <p:cNvSpPr>
            <a:spLocks noGrp="1"/>
          </p:cNvSpPr>
          <p:nvPr>
            <p:ph type="sldNum" sz="quarter" idx="12"/>
          </p:nvPr>
        </p:nvSpPr>
        <p:spPr/>
        <p:txBody>
          <a:bodyPr/>
          <a:lstStyle/>
          <a:p>
            <a:fld id="{45530FF3-944E-453D-AD86-280F662E2B3A}" type="slidenum">
              <a:rPr lang="fi-FI" smtClean="0"/>
              <a:t>‹#›</a:t>
            </a:fld>
            <a:endParaRPr lang="fi-FI"/>
          </a:p>
        </p:txBody>
      </p:sp>
      <p:sp>
        <p:nvSpPr>
          <p:cNvPr id="6" name="Sisällön paikkamerkki 3"/>
          <p:cNvSpPr>
            <a:spLocks noGrp="1"/>
          </p:cNvSpPr>
          <p:nvPr>
            <p:ph sz="half" idx="2" hasCustomPrompt="1"/>
          </p:nvPr>
        </p:nvSpPr>
        <p:spPr>
          <a:xfrm>
            <a:off x="653138"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3"/>
          <p:cNvSpPr>
            <a:spLocks noGrp="1"/>
          </p:cNvSpPr>
          <p:nvPr>
            <p:ph sz="half" idx="14" hasCustomPrompt="1"/>
          </p:nvPr>
        </p:nvSpPr>
        <p:spPr>
          <a:xfrm>
            <a:off x="6307182"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13816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p:nvPr>
        </p:nvSpPr>
        <p:spPr>
          <a:xfrm>
            <a:off x="7325032" y="0"/>
            <a:ext cx="4866968" cy="6857999"/>
          </a:xfrm>
          <a:prstGeom prst="rect">
            <a:avLst/>
          </a:prstGeom>
          <a:noFill/>
        </p:spPr>
        <p:txBody>
          <a:bodyPr>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52205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otsikko,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Otsikko 1"/>
          <p:cNvSpPr>
            <a:spLocks noGrp="1"/>
          </p:cNvSpPr>
          <p:nvPr>
            <p:ph type="ctrTitle" hasCustomPrompt="1"/>
          </p:nvPr>
        </p:nvSpPr>
        <p:spPr>
          <a:xfrm>
            <a:off x="1875064" y="2533073"/>
            <a:ext cx="8441873" cy="1791855"/>
          </a:xfrm>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799107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otsikko vaale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ctrTitle" hasCustomPrompt="1"/>
          </p:nvPr>
        </p:nvSpPr>
        <p:spPr>
          <a:xfrm>
            <a:off x="2676939" y="2706778"/>
            <a:ext cx="6838122" cy="1444445"/>
          </a:xfrm>
          <a:solidFill>
            <a:schemeClr val="tx1">
              <a:lumMod val="85000"/>
              <a:lumOff val="15000"/>
              <a:alpha val="90000"/>
            </a:schemeClr>
          </a:solidFill>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2671448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44488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ilman logo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spTree>
    <p:extLst>
      <p:ext uri="{BB962C8B-B14F-4D97-AF65-F5344CB8AC3E}">
        <p14:creationId xmlns:p14="http://schemas.microsoft.com/office/powerpoint/2010/main" val="155925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dia,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bg1"/>
                </a:solidFill>
              </a:defRPr>
            </a:lvl1pPr>
          </a:lstStyle>
          <a:p>
            <a:r>
              <a:rPr lang="fi-FI" dirty="0"/>
              <a:t>Tarjouksen/raportin</a:t>
            </a:r>
            <a:br>
              <a:rPr lang="fi-FI" dirty="0"/>
            </a:br>
            <a:r>
              <a:rPr lang="fi-FI" dirty="0"/>
              <a:t>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Tutkimuksen nimi</a:t>
            </a:r>
            <a:br>
              <a:rPr lang="fi-FI" dirty="0"/>
            </a:br>
            <a:r>
              <a:rPr lang="fi-FI" dirty="0"/>
              <a:t>Asiakas tai tutkijan etu- ja sukunimi</a:t>
            </a:r>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bg1"/>
                </a:solidFill>
                <a:latin typeface="+mn-lt"/>
              </a:defRPr>
            </a:lvl1pPr>
          </a:lstStyle>
          <a:p>
            <a:pPr lvl="0"/>
            <a:r>
              <a:rPr lang="fi-FI" dirty="0"/>
              <a:t>TUTKIMUSRAPORTTI/TARJOUS</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bg1"/>
                </a:solidFill>
                <a:latin typeface="+mn-lt"/>
              </a:defRPr>
            </a:lvl1pPr>
          </a:lstStyle>
          <a:p>
            <a:pPr lvl="0"/>
            <a:r>
              <a:rPr lang="fi-FI" dirty="0"/>
              <a:t>xx.xx.2018/Taloustutkimus Oy</a:t>
            </a:r>
          </a:p>
        </p:txBody>
      </p:sp>
    </p:spTree>
    <p:extLst>
      <p:ext uri="{BB962C8B-B14F-4D97-AF65-F5344CB8AC3E}">
        <p14:creationId xmlns:p14="http://schemas.microsoft.com/office/powerpoint/2010/main" val="4074684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tx1">
                    <a:lumMod val="85000"/>
                    <a:lumOff val="15000"/>
                  </a:schemeClr>
                </a:solidFill>
              </a:defRPr>
            </a:lvl1pPr>
          </a:lstStyle>
          <a:p>
            <a:r>
              <a:rPr lang="fi-FI" dirty="0"/>
              <a:t>Tarjouksen/raportin</a:t>
            </a:r>
            <a:br>
              <a:rPr lang="fi-FI" dirty="0"/>
            </a:br>
            <a:r>
              <a:rPr lang="fi-FI" dirty="0"/>
              <a:t>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tx1">
                    <a:lumMod val="85000"/>
                    <a:lumOff val="1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Tutkimuksen nimi</a:t>
            </a:r>
            <a:br>
              <a:rPr lang="fi-FI" dirty="0"/>
            </a:br>
            <a:r>
              <a:rPr lang="fi-FI" dirty="0"/>
              <a:t>Asiakas tai tutkijan etu- ja sukunimi</a:t>
            </a:r>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tx1">
                    <a:lumMod val="85000"/>
                    <a:lumOff val="15000"/>
                  </a:schemeClr>
                </a:solidFill>
                <a:latin typeface="+mn-lt"/>
              </a:defRPr>
            </a:lvl1pPr>
          </a:lstStyle>
          <a:p>
            <a:pPr lvl="0"/>
            <a:r>
              <a:rPr lang="fi-FI" dirty="0"/>
              <a:t>TUTKIMUSRAPORTTI/TARJOUS</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tx1">
                    <a:lumMod val="85000"/>
                    <a:lumOff val="15000"/>
                  </a:schemeClr>
                </a:solidFill>
                <a:latin typeface="+mn-lt"/>
              </a:defRPr>
            </a:lvl1pPr>
          </a:lstStyle>
          <a:p>
            <a:pPr lvl="0"/>
            <a:r>
              <a:rPr lang="fi-FI" dirty="0"/>
              <a:t>xx.xx.2018/Taloustutkimus Oy</a:t>
            </a:r>
          </a:p>
        </p:txBody>
      </p:sp>
    </p:spTree>
    <p:extLst>
      <p:ext uri="{BB962C8B-B14F-4D97-AF65-F5344CB8AC3E}">
        <p14:creationId xmlns:p14="http://schemas.microsoft.com/office/powerpoint/2010/main" val="2132842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p:nvPr>
        </p:nvSpPr>
        <p:spPr>
          <a:xfrm>
            <a:off x="7325032" y="0"/>
            <a:ext cx="4866968" cy="6857999"/>
          </a:xfrm>
          <a:prstGeom prst="rect">
            <a:avLst/>
          </a:prstGeom>
          <a:noFill/>
        </p:spPr>
        <p:txBody>
          <a:bodyPr>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77337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11033764"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Kuva 10">
            <a:extLst>
              <a:ext uri="{FF2B5EF4-FFF2-40B4-BE49-F238E27FC236}">
                <a16:creationId xmlns:a16="http://schemas.microsoft.com/office/drawing/2014/main" id="{1913955B-0555-4B84-8591-F6B164CE1AD7}"/>
              </a:ext>
            </a:extLst>
          </p:cNvPr>
          <p:cNvPicPr>
            <a:picLocks noChangeAspect="1"/>
          </p:cNvPicPr>
          <p:nvPr userDrawn="1"/>
        </p:nvPicPr>
        <p:blipFill>
          <a:blip r:embed="rId3"/>
          <a:stretch>
            <a:fillRect/>
          </a:stretch>
        </p:blipFill>
        <p:spPr>
          <a:xfrm>
            <a:off x="12273812" y="0"/>
            <a:ext cx="1695410" cy="6858000"/>
          </a:xfrm>
          <a:prstGeom prst="rect">
            <a:avLst/>
          </a:prstGeom>
        </p:spPr>
      </p:pic>
    </p:spTree>
    <p:extLst>
      <p:ext uri="{BB962C8B-B14F-4D97-AF65-F5344CB8AC3E}">
        <p14:creationId xmlns:p14="http://schemas.microsoft.com/office/powerpoint/2010/main" val="1083302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31.5.2021</a:t>
            </a:r>
          </a:p>
        </p:txBody>
      </p:sp>
      <p:sp>
        <p:nvSpPr>
          <p:cNvPr id="6" name="Alatunnisteen paikkamerkki 5"/>
          <p:cNvSpPr>
            <a:spLocks noGrp="1"/>
          </p:cNvSpPr>
          <p:nvPr>
            <p:ph type="ftr" sz="quarter" idx="11"/>
          </p:nvPr>
        </p:nvSpPr>
        <p:spPr/>
        <p:txBody>
          <a:bodyPr/>
          <a:lstStyle/>
          <a:p>
            <a:r>
              <a:rPr lang="fi-FI"/>
              <a:t>Oikeusministeriö, Yritysten ja järjestöjen harjoittama lobbaus 2021(24878)</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Sisällön paikkamerkki 2">
            <a:extLst>
              <a:ext uri="{FF2B5EF4-FFF2-40B4-BE49-F238E27FC236}">
                <a16:creationId xmlns:a16="http://schemas.microsoft.com/office/drawing/2014/main" id="{DE949CD1-8AFE-495F-97BB-8CD048851BF2}"/>
              </a:ext>
            </a:extLst>
          </p:cNvPr>
          <p:cNvSpPr>
            <a:spLocks noGrp="1"/>
          </p:cNvSpPr>
          <p:nvPr>
            <p:ph idx="13" hasCustomPrompt="1"/>
          </p:nvPr>
        </p:nvSpPr>
        <p:spPr>
          <a:xfrm>
            <a:off x="8688909" y="1335158"/>
            <a:ext cx="2997993" cy="5089289"/>
          </a:xfrm>
          <a:prstGeom prst="rect">
            <a:avLst/>
          </a:prstGeom>
        </p:spPr>
        <p:txBody>
          <a:bodyPr/>
          <a:lstStyle>
            <a:lvl1pPr marL="285750" indent="-285750">
              <a:buClr>
                <a:srgbClr val="FF0000"/>
              </a:buClr>
              <a:buFont typeface="Wingdings" panose="05000000000000000000" pitchFamily="2" charset="2"/>
              <a:buChar char="§"/>
              <a:defRPr sz="1600" baseline="0">
                <a:solidFill>
                  <a:schemeClr val="tx1"/>
                </a:solidFill>
                <a:latin typeface="+mj-lt"/>
              </a:defRPr>
            </a:lvl1pPr>
            <a:lvl2pPr marL="742950" marR="0" indent="-285750" algn="l" defTabSz="914400" rtl="0" eaLnBrk="1" fontAlgn="auto" latinLnBrk="0" hangingPunct="1">
              <a:lnSpc>
                <a:spcPct val="90000"/>
              </a:lnSpc>
              <a:spcBef>
                <a:spcPts val="500"/>
              </a:spcBef>
              <a:spcAft>
                <a:spcPts val="0"/>
              </a:spcAft>
              <a:buClr>
                <a:srgbClr val="E60F28"/>
              </a:buClr>
              <a:buSzTx/>
              <a:buFont typeface="Wingdings" panose="05000000000000000000" pitchFamily="2" charset="2"/>
              <a:buChar char="§"/>
              <a:tabLst/>
              <a:defRPr sz="1400">
                <a:solidFill>
                  <a:schemeClr val="tx1"/>
                </a:solidFill>
                <a:latin typeface="+mj-lt"/>
              </a:defRPr>
            </a:lvl2pPr>
            <a:lvl3pPr>
              <a:defRPr sz="1400">
                <a:solidFill>
                  <a:schemeClr val="tx1"/>
                </a:solidFill>
                <a:latin typeface="+mj-lt"/>
              </a:defRPr>
            </a:lvl3pPr>
            <a:lvl4pPr>
              <a:defRPr sz="1400">
                <a:solidFill>
                  <a:schemeClr val="tx1"/>
                </a:solidFill>
                <a:latin typeface="+mj-lt"/>
              </a:defRPr>
            </a:lvl4pPr>
            <a:lvl5pPr>
              <a:defRPr sz="1400">
                <a:solidFill>
                  <a:schemeClr val="tx1"/>
                </a:solidFill>
                <a:latin typeface="+mj-lt"/>
              </a:defRPr>
            </a:lvl5pPr>
          </a:lstStyle>
          <a:p>
            <a:pPr lvl="0"/>
            <a:r>
              <a:rPr lang="fi-FI"/>
              <a:t>Havaintoja grafiikasta</a:t>
            </a:r>
          </a:p>
          <a:p>
            <a:pPr lvl="1"/>
            <a:r>
              <a:rPr lang="fi-FI"/>
              <a:t>Toinen taso</a:t>
            </a:r>
          </a:p>
          <a:p>
            <a:pPr lvl="2"/>
            <a:r>
              <a:rPr lang="fi-FI"/>
              <a:t>Kolmas taso</a:t>
            </a:r>
          </a:p>
          <a:p>
            <a:pPr lvl="3"/>
            <a:r>
              <a:rPr lang="fi-FI"/>
              <a:t>Neljäs</a:t>
            </a:r>
          </a:p>
          <a:p>
            <a:pPr lvl="4"/>
            <a:r>
              <a:rPr lang="fi-FI"/>
              <a:t>Viides</a:t>
            </a:r>
          </a:p>
        </p:txBody>
      </p:sp>
    </p:spTree>
    <p:extLst>
      <p:ext uri="{BB962C8B-B14F-4D97-AF65-F5344CB8AC3E}">
        <p14:creationId xmlns:p14="http://schemas.microsoft.com/office/powerpoint/2010/main" val="706210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ksi sisältökohdetta otsikoill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r>
              <a:rPr lang="fi-FI"/>
              <a:t>31.5.2021</a:t>
            </a:r>
          </a:p>
        </p:txBody>
      </p:sp>
      <p:sp>
        <p:nvSpPr>
          <p:cNvPr id="8" name="Alatunnisteen paikkamerkki 7"/>
          <p:cNvSpPr>
            <a:spLocks noGrp="1"/>
          </p:cNvSpPr>
          <p:nvPr>
            <p:ph type="ftr" sz="quarter" idx="11"/>
          </p:nvPr>
        </p:nvSpPr>
        <p:spPr/>
        <p:txBody>
          <a:bodyPr/>
          <a:lstStyle/>
          <a:p>
            <a:r>
              <a:rPr lang="fi-FI"/>
              <a:t>Oikeusministeriö, Yritysten ja järjestöjen harjoittama lobbaus 2021(24878)</a:t>
            </a:r>
          </a:p>
        </p:txBody>
      </p:sp>
      <p:sp>
        <p:nvSpPr>
          <p:cNvPr id="9" name="Dian numeron paikkamerkki 8"/>
          <p:cNvSpPr>
            <a:spLocks noGrp="1"/>
          </p:cNvSpPr>
          <p:nvPr>
            <p:ph type="sldNum" sz="quarter" idx="12"/>
          </p:nvPr>
        </p:nvSpPr>
        <p:spPr/>
        <p:txBody>
          <a:bodyPr/>
          <a:lstStyle/>
          <a:p>
            <a:fld id="{45530FF3-944E-453D-AD86-280F662E2B3A}" type="slidenum">
              <a:rPr lang="fi-FI" smtClean="0"/>
              <a:t>‹#›</a:t>
            </a:fld>
            <a:endParaRPr lang="fi-FI"/>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2"/>
          <p:cNvSpPr>
            <a:spLocks noGrp="1"/>
          </p:cNvSpPr>
          <p:nvPr>
            <p:ph type="body" idx="1" hasCustomPrompt="1"/>
          </p:nvPr>
        </p:nvSpPr>
        <p:spPr>
          <a:xfrm>
            <a:off x="653138"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5" name="Sisällön paikkamerkki 3"/>
          <p:cNvSpPr>
            <a:spLocks noGrp="1"/>
          </p:cNvSpPr>
          <p:nvPr>
            <p:ph sz="half" idx="2" hasCustomPrompt="1"/>
          </p:nvPr>
        </p:nvSpPr>
        <p:spPr>
          <a:xfrm>
            <a:off x="653138" y="2019412"/>
            <a:ext cx="5365210" cy="4305187"/>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Tekstin paikkamerkki 2"/>
          <p:cNvSpPr>
            <a:spLocks noGrp="1"/>
          </p:cNvSpPr>
          <p:nvPr>
            <p:ph type="body" idx="13" hasCustomPrompt="1"/>
          </p:nvPr>
        </p:nvSpPr>
        <p:spPr>
          <a:xfrm>
            <a:off x="6307182"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7" name="Sisällön paikkamerkki 3"/>
          <p:cNvSpPr>
            <a:spLocks noGrp="1"/>
          </p:cNvSpPr>
          <p:nvPr>
            <p:ph sz="half" idx="14" hasCustomPrompt="1"/>
          </p:nvPr>
        </p:nvSpPr>
        <p:spPr>
          <a:xfrm>
            <a:off x="6307182" y="2019413"/>
            <a:ext cx="5365210" cy="4305186"/>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400544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11033764"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26899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31.5.2021</a:t>
            </a:r>
          </a:p>
        </p:txBody>
      </p:sp>
      <p:sp>
        <p:nvSpPr>
          <p:cNvPr id="4" name="Alatunnisteen paikkamerkki 3"/>
          <p:cNvSpPr>
            <a:spLocks noGrp="1"/>
          </p:cNvSpPr>
          <p:nvPr>
            <p:ph type="ftr" sz="quarter" idx="11"/>
          </p:nvPr>
        </p:nvSpPr>
        <p:spPr/>
        <p:txBody>
          <a:bodyPr/>
          <a:lstStyle/>
          <a:p>
            <a:r>
              <a:rPr lang="fi-FI"/>
              <a:t>Oikeusministeriö, Yritysten ja järjestöjen harjoittama lobbaus 2021(24878)</a:t>
            </a:r>
          </a:p>
        </p:txBody>
      </p:sp>
      <p:sp>
        <p:nvSpPr>
          <p:cNvPr id="5" name="Dian numeron paikkamerkki 4"/>
          <p:cNvSpPr>
            <a:spLocks noGrp="1"/>
          </p:cNvSpPr>
          <p:nvPr>
            <p:ph type="sldNum" sz="quarter" idx="12"/>
          </p:nvPr>
        </p:nvSpPr>
        <p:spPr/>
        <p:txBody>
          <a:bodyPr/>
          <a:lstStyle/>
          <a:p>
            <a:fld id="{45530FF3-944E-453D-AD86-280F662E2B3A}" type="slidenum">
              <a:rPr lang="fi-FI" smtClean="0"/>
              <a:t>‹#›</a:t>
            </a:fld>
            <a:endParaRPr lang="fi-FI"/>
          </a:p>
        </p:txBody>
      </p:sp>
      <p:sp>
        <p:nvSpPr>
          <p:cNvPr id="6" name="Sisällön paikkamerkki 3"/>
          <p:cNvSpPr>
            <a:spLocks noGrp="1"/>
          </p:cNvSpPr>
          <p:nvPr>
            <p:ph sz="half" idx="2" hasCustomPrompt="1"/>
          </p:nvPr>
        </p:nvSpPr>
        <p:spPr>
          <a:xfrm>
            <a:off x="653138"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3"/>
          <p:cNvSpPr>
            <a:spLocks noGrp="1"/>
          </p:cNvSpPr>
          <p:nvPr>
            <p:ph sz="half" idx="14" hasCustomPrompt="1"/>
          </p:nvPr>
        </p:nvSpPr>
        <p:spPr>
          <a:xfrm>
            <a:off x="6307182"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767414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Otsikko 1"/>
          <p:cNvSpPr>
            <a:spLocks noGrp="1"/>
          </p:cNvSpPr>
          <p:nvPr>
            <p:ph type="ctrTitle" hasCustomPrompt="1"/>
          </p:nvPr>
        </p:nvSpPr>
        <p:spPr>
          <a:xfrm>
            <a:off x="1875064" y="2533073"/>
            <a:ext cx="8441873" cy="1791855"/>
          </a:xfrm>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867935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 vaale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ctrTitle" hasCustomPrompt="1"/>
          </p:nvPr>
        </p:nvSpPr>
        <p:spPr>
          <a:xfrm>
            <a:off x="2676939" y="2706778"/>
            <a:ext cx="6838122" cy="1444445"/>
          </a:xfrm>
          <a:solidFill>
            <a:schemeClr val="tx1">
              <a:lumMod val="85000"/>
              <a:lumOff val="15000"/>
              <a:alpha val="90000"/>
            </a:schemeClr>
          </a:solidFill>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3340347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2904273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yhjä, ilman logo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spTree>
    <p:extLst>
      <p:ext uri="{BB962C8B-B14F-4D97-AF65-F5344CB8AC3E}">
        <p14:creationId xmlns:p14="http://schemas.microsoft.com/office/powerpoint/2010/main" val="161954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31.5.2021</a:t>
            </a:r>
          </a:p>
        </p:txBody>
      </p:sp>
      <p:sp>
        <p:nvSpPr>
          <p:cNvPr id="6" name="Alatunnisteen paikkamerkki 5"/>
          <p:cNvSpPr>
            <a:spLocks noGrp="1"/>
          </p:cNvSpPr>
          <p:nvPr>
            <p:ph type="ftr" sz="quarter" idx="11"/>
          </p:nvPr>
        </p:nvSpPr>
        <p:spPr/>
        <p:txBody>
          <a:bodyPr/>
          <a:lstStyle/>
          <a:p>
            <a:r>
              <a:rPr lang="fi-FI"/>
              <a:t>Oikeusministeriö, Yritysten ja järjestöjen harjoittama lobbaus 2021(24878)</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p:cNvSpPr>
            <a:spLocks noGrp="1"/>
          </p:cNvSpPr>
          <p:nvPr>
            <p:ph idx="13" hasCustomPrompt="1"/>
          </p:nvPr>
        </p:nvSpPr>
        <p:spPr>
          <a:xfrm>
            <a:off x="8688909" y="1335158"/>
            <a:ext cx="2997993" cy="5089289"/>
          </a:xfrm>
          <a:prstGeom prst="rect">
            <a:avLst/>
          </a:prstGeom>
        </p:spPr>
        <p:txBody>
          <a:bodyPr/>
          <a:lstStyle>
            <a:lvl1pPr marL="228600" indent="-228600">
              <a:buClr>
                <a:srgbClr val="FF0000"/>
              </a:buClr>
              <a:buFont typeface="Wingdings" panose="05000000000000000000" pitchFamily="2" charset="2"/>
              <a:buChar char="§"/>
              <a:defRPr sz="16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a:t>Havaintoja grafiikasta</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157665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otsikoill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r>
              <a:rPr lang="fi-FI"/>
              <a:t>31.5.2021</a:t>
            </a:r>
          </a:p>
        </p:txBody>
      </p:sp>
      <p:sp>
        <p:nvSpPr>
          <p:cNvPr id="8" name="Alatunnisteen paikkamerkki 7"/>
          <p:cNvSpPr>
            <a:spLocks noGrp="1"/>
          </p:cNvSpPr>
          <p:nvPr>
            <p:ph type="ftr" sz="quarter" idx="11"/>
          </p:nvPr>
        </p:nvSpPr>
        <p:spPr/>
        <p:txBody>
          <a:bodyPr/>
          <a:lstStyle/>
          <a:p>
            <a:r>
              <a:rPr lang="fi-FI"/>
              <a:t>Oikeusministeriö, Yritysten ja järjestöjen harjoittama lobbaus 2021(24878)</a:t>
            </a:r>
          </a:p>
        </p:txBody>
      </p:sp>
      <p:sp>
        <p:nvSpPr>
          <p:cNvPr id="9" name="Dian numeron paikkamerkki 8"/>
          <p:cNvSpPr>
            <a:spLocks noGrp="1"/>
          </p:cNvSpPr>
          <p:nvPr>
            <p:ph type="sldNum" sz="quarter" idx="12"/>
          </p:nvPr>
        </p:nvSpPr>
        <p:spPr/>
        <p:txBody>
          <a:bodyPr/>
          <a:lstStyle/>
          <a:p>
            <a:fld id="{45530FF3-944E-453D-AD86-280F662E2B3A}" type="slidenum">
              <a:rPr lang="fi-FI" smtClean="0"/>
              <a:t>‹#›</a:t>
            </a:fld>
            <a:endParaRPr lang="fi-FI"/>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2"/>
          <p:cNvSpPr>
            <a:spLocks noGrp="1"/>
          </p:cNvSpPr>
          <p:nvPr>
            <p:ph type="body" idx="1" hasCustomPrompt="1"/>
          </p:nvPr>
        </p:nvSpPr>
        <p:spPr>
          <a:xfrm>
            <a:off x="653138"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5" name="Sisällön paikkamerkki 3"/>
          <p:cNvSpPr>
            <a:spLocks noGrp="1"/>
          </p:cNvSpPr>
          <p:nvPr>
            <p:ph sz="half" idx="2" hasCustomPrompt="1"/>
          </p:nvPr>
        </p:nvSpPr>
        <p:spPr>
          <a:xfrm>
            <a:off x="653138" y="2019412"/>
            <a:ext cx="5365210" cy="4305187"/>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Tekstin paikkamerkki 2"/>
          <p:cNvSpPr>
            <a:spLocks noGrp="1"/>
          </p:cNvSpPr>
          <p:nvPr>
            <p:ph type="body" idx="13" hasCustomPrompt="1"/>
          </p:nvPr>
        </p:nvSpPr>
        <p:spPr>
          <a:xfrm>
            <a:off x="6307182"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7" name="Sisällön paikkamerkki 3"/>
          <p:cNvSpPr>
            <a:spLocks noGrp="1"/>
          </p:cNvSpPr>
          <p:nvPr>
            <p:ph sz="half" idx="14" hasCustomPrompt="1"/>
          </p:nvPr>
        </p:nvSpPr>
        <p:spPr>
          <a:xfrm>
            <a:off x="6307182" y="2019413"/>
            <a:ext cx="5365210" cy="4305186"/>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112749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31.5.2021</a:t>
            </a:r>
          </a:p>
        </p:txBody>
      </p:sp>
      <p:sp>
        <p:nvSpPr>
          <p:cNvPr id="4" name="Alatunnisteen paikkamerkki 3"/>
          <p:cNvSpPr>
            <a:spLocks noGrp="1"/>
          </p:cNvSpPr>
          <p:nvPr>
            <p:ph type="ftr" sz="quarter" idx="11"/>
          </p:nvPr>
        </p:nvSpPr>
        <p:spPr/>
        <p:txBody>
          <a:bodyPr/>
          <a:lstStyle/>
          <a:p>
            <a:r>
              <a:rPr lang="fi-FI"/>
              <a:t>Oikeusministeriö, Yritysten ja järjestöjen harjoittama lobbaus 2021(24878)</a:t>
            </a:r>
          </a:p>
        </p:txBody>
      </p:sp>
      <p:sp>
        <p:nvSpPr>
          <p:cNvPr id="5" name="Dian numeron paikkamerkki 4"/>
          <p:cNvSpPr>
            <a:spLocks noGrp="1"/>
          </p:cNvSpPr>
          <p:nvPr>
            <p:ph type="sldNum" sz="quarter" idx="12"/>
          </p:nvPr>
        </p:nvSpPr>
        <p:spPr/>
        <p:txBody>
          <a:bodyPr/>
          <a:lstStyle/>
          <a:p>
            <a:fld id="{45530FF3-944E-453D-AD86-280F662E2B3A}" type="slidenum">
              <a:rPr lang="fi-FI" smtClean="0"/>
              <a:t>‹#›</a:t>
            </a:fld>
            <a:endParaRPr lang="fi-FI"/>
          </a:p>
        </p:txBody>
      </p:sp>
      <p:sp>
        <p:nvSpPr>
          <p:cNvPr id="6" name="Sisällön paikkamerkki 3"/>
          <p:cNvSpPr>
            <a:spLocks noGrp="1"/>
          </p:cNvSpPr>
          <p:nvPr>
            <p:ph sz="half" idx="2" hasCustomPrompt="1"/>
          </p:nvPr>
        </p:nvSpPr>
        <p:spPr>
          <a:xfrm>
            <a:off x="653138"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3"/>
          <p:cNvSpPr>
            <a:spLocks noGrp="1"/>
          </p:cNvSpPr>
          <p:nvPr>
            <p:ph sz="half" idx="14" hasCustomPrompt="1"/>
          </p:nvPr>
        </p:nvSpPr>
        <p:spPr>
          <a:xfrm>
            <a:off x="6307182"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94393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Otsikko 1"/>
          <p:cNvSpPr>
            <a:spLocks noGrp="1"/>
          </p:cNvSpPr>
          <p:nvPr>
            <p:ph type="ctrTitle" hasCustomPrompt="1"/>
          </p:nvPr>
        </p:nvSpPr>
        <p:spPr>
          <a:xfrm>
            <a:off x="1875064" y="2533073"/>
            <a:ext cx="8441873" cy="1791855"/>
          </a:xfrm>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106538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vaale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ctrTitle" hasCustomPrompt="1"/>
          </p:nvPr>
        </p:nvSpPr>
        <p:spPr>
          <a:xfrm>
            <a:off x="2676939" y="2706778"/>
            <a:ext cx="6838122" cy="1444445"/>
          </a:xfrm>
          <a:solidFill>
            <a:schemeClr val="tx1">
              <a:lumMod val="85000"/>
              <a:lumOff val="15000"/>
              <a:alpha val="90000"/>
            </a:schemeClr>
          </a:solidFill>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400676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4156" y="6547757"/>
            <a:ext cx="1134835" cy="271686"/>
          </a:xfrm>
          <a:prstGeom prst="rect">
            <a:avLst/>
          </a:prstGeom>
        </p:spPr>
        <p:txBody>
          <a:bodyPr vert="horz" lIns="91440" tIns="45720" rIns="91440" bIns="45720" rtlCol="0" anchor="b"/>
          <a:lstStyle>
            <a:lvl1pPr algn="ctr">
              <a:defRPr sz="1050">
                <a:solidFill>
                  <a:schemeClr val="tx1">
                    <a:tint val="75000"/>
                  </a:schemeClr>
                </a:solidFill>
              </a:defRPr>
            </a:lvl1pPr>
          </a:lstStyle>
          <a:p>
            <a:r>
              <a:rPr lang="fi-FI"/>
              <a:t>31.5.2021</a:t>
            </a:r>
            <a:endParaRPr lang="fi-FI" dirty="0"/>
          </a:p>
        </p:txBody>
      </p:sp>
      <p:sp>
        <p:nvSpPr>
          <p:cNvPr id="5" name="Alatunnisteen paikkamerkki 4"/>
          <p:cNvSpPr>
            <a:spLocks noGrp="1"/>
          </p:cNvSpPr>
          <p:nvPr>
            <p:ph type="ftr" sz="quarter" idx="3"/>
          </p:nvPr>
        </p:nvSpPr>
        <p:spPr>
          <a:xfrm>
            <a:off x="1778081" y="6547756"/>
            <a:ext cx="5415062" cy="271686"/>
          </a:xfrm>
          <a:prstGeom prst="rect">
            <a:avLst/>
          </a:prstGeom>
        </p:spPr>
        <p:txBody>
          <a:bodyPr vert="horz" lIns="91440" tIns="45720" rIns="91440" bIns="45720" rtlCol="0" anchor="b"/>
          <a:lstStyle>
            <a:lvl1pPr algn="l">
              <a:defRPr sz="1050">
                <a:solidFill>
                  <a:schemeClr val="tx1">
                    <a:tint val="75000"/>
                  </a:schemeClr>
                </a:solidFill>
              </a:defRPr>
            </a:lvl1pPr>
          </a:lstStyle>
          <a:p>
            <a:r>
              <a:rPr lang="fi-FI"/>
              <a:t>Oikeusministeriö, Yritysten ja järjestöjen harjoittama lobbaus 2021(24878)</a:t>
            </a:r>
            <a:endParaRPr lang="fi-FI" dirty="0"/>
          </a:p>
        </p:txBody>
      </p:sp>
      <p:sp>
        <p:nvSpPr>
          <p:cNvPr id="6" name="Dian numeron paikkamerkki 5"/>
          <p:cNvSpPr>
            <a:spLocks noGrp="1"/>
          </p:cNvSpPr>
          <p:nvPr>
            <p:ph type="sldNum" sz="quarter" idx="4"/>
          </p:nvPr>
        </p:nvSpPr>
        <p:spPr>
          <a:xfrm>
            <a:off x="24494" y="6547757"/>
            <a:ext cx="537801" cy="271686"/>
          </a:xfrm>
          <a:prstGeom prst="rect">
            <a:avLst/>
          </a:prstGeom>
        </p:spPr>
        <p:txBody>
          <a:bodyPr vert="horz" lIns="91440" tIns="45720" rIns="91440" bIns="45720" rtlCol="0" anchor="b"/>
          <a:lstStyle>
            <a:lvl1pPr algn="r">
              <a:defRPr sz="1050">
                <a:solidFill>
                  <a:schemeClr val="tx1">
                    <a:tint val="75000"/>
                  </a:schemeClr>
                </a:solidFill>
              </a:defRPr>
            </a:lvl1pPr>
          </a:lstStyle>
          <a:p>
            <a:fld id="{45530FF3-944E-453D-AD86-280F662E2B3A}" type="slidenum">
              <a:rPr lang="fi-FI" smtClean="0"/>
              <a:pPr/>
              <a:t>‹#›</a:t>
            </a:fld>
            <a:endParaRPr lang="fi-FI"/>
          </a:p>
        </p:txBody>
      </p:sp>
    </p:spTree>
    <p:extLst>
      <p:ext uri="{BB962C8B-B14F-4D97-AF65-F5344CB8AC3E}">
        <p14:creationId xmlns:p14="http://schemas.microsoft.com/office/powerpoint/2010/main" val="404676472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0" r:id="rId4"/>
    <p:sldLayoutId id="2147483652" r:id="rId5"/>
    <p:sldLayoutId id="2147483653" r:id="rId6"/>
    <p:sldLayoutId id="2147483654" r:id="rId7"/>
    <p:sldLayoutId id="2147483662" r:id="rId8"/>
    <p:sldLayoutId id="2147483663" r:id="rId9"/>
    <p:sldLayoutId id="2147483655" r:id="rId10"/>
    <p:sldLayoutId id="2147483661" r:id="rId11"/>
  </p:sldLayoutIdLst>
  <p:hf hdr="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4156" y="6547757"/>
            <a:ext cx="1134835" cy="271686"/>
          </a:xfrm>
          <a:prstGeom prst="rect">
            <a:avLst/>
          </a:prstGeom>
        </p:spPr>
        <p:txBody>
          <a:bodyPr vert="horz" lIns="91440" tIns="45720" rIns="91440" bIns="45720" rtlCol="0" anchor="b"/>
          <a:lstStyle>
            <a:lvl1pPr algn="ctr">
              <a:defRPr sz="1050">
                <a:solidFill>
                  <a:schemeClr val="tx1">
                    <a:tint val="75000"/>
                  </a:schemeClr>
                </a:solidFill>
              </a:defRPr>
            </a:lvl1pPr>
          </a:lstStyle>
          <a:p>
            <a:r>
              <a:rPr lang="fi-FI"/>
              <a:t>31.5.2021</a:t>
            </a:r>
            <a:endParaRPr lang="fi-FI" dirty="0"/>
          </a:p>
        </p:txBody>
      </p:sp>
      <p:sp>
        <p:nvSpPr>
          <p:cNvPr id="5" name="Alatunnisteen paikkamerkki 4"/>
          <p:cNvSpPr>
            <a:spLocks noGrp="1"/>
          </p:cNvSpPr>
          <p:nvPr>
            <p:ph type="ftr" sz="quarter" idx="3"/>
          </p:nvPr>
        </p:nvSpPr>
        <p:spPr>
          <a:xfrm>
            <a:off x="1778081" y="6547756"/>
            <a:ext cx="5415062" cy="271686"/>
          </a:xfrm>
          <a:prstGeom prst="rect">
            <a:avLst/>
          </a:prstGeom>
        </p:spPr>
        <p:txBody>
          <a:bodyPr vert="horz" lIns="91440" tIns="45720" rIns="91440" bIns="45720" rtlCol="0" anchor="b"/>
          <a:lstStyle>
            <a:lvl1pPr algn="l">
              <a:defRPr sz="1050">
                <a:solidFill>
                  <a:schemeClr val="tx1">
                    <a:tint val="75000"/>
                  </a:schemeClr>
                </a:solidFill>
              </a:defRPr>
            </a:lvl1pPr>
          </a:lstStyle>
          <a:p>
            <a:r>
              <a:rPr lang="fi-FI"/>
              <a:t>Oikeusministeriö, Yritysten ja järjestöjen harjoittama lobbaus 2021(24878)</a:t>
            </a:r>
            <a:endParaRPr lang="fi-FI" dirty="0"/>
          </a:p>
        </p:txBody>
      </p:sp>
      <p:sp>
        <p:nvSpPr>
          <p:cNvPr id="6" name="Dian numeron paikkamerkki 5"/>
          <p:cNvSpPr>
            <a:spLocks noGrp="1"/>
          </p:cNvSpPr>
          <p:nvPr>
            <p:ph type="sldNum" sz="quarter" idx="4"/>
          </p:nvPr>
        </p:nvSpPr>
        <p:spPr>
          <a:xfrm>
            <a:off x="24494" y="6547757"/>
            <a:ext cx="537801" cy="271686"/>
          </a:xfrm>
          <a:prstGeom prst="rect">
            <a:avLst/>
          </a:prstGeom>
        </p:spPr>
        <p:txBody>
          <a:bodyPr vert="horz" lIns="91440" tIns="45720" rIns="91440" bIns="45720" rtlCol="0" anchor="b"/>
          <a:lstStyle>
            <a:lvl1pPr algn="r">
              <a:defRPr sz="1050">
                <a:solidFill>
                  <a:schemeClr val="tx1">
                    <a:tint val="75000"/>
                  </a:schemeClr>
                </a:solidFill>
              </a:defRPr>
            </a:lvl1pPr>
          </a:lstStyle>
          <a:p>
            <a:fld id="{45530FF3-944E-453D-AD86-280F662E2B3A}" type="slidenum">
              <a:rPr lang="fi-FI" smtClean="0"/>
              <a:pPr/>
              <a:t>‹#›</a:t>
            </a:fld>
            <a:endParaRPr lang="fi-FI"/>
          </a:p>
        </p:txBody>
      </p:sp>
    </p:spTree>
    <p:extLst>
      <p:ext uri="{BB962C8B-B14F-4D97-AF65-F5344CB8AC3E}">
        <p14:creationId xmlns:p14="http://schemas.microsoft.com/office/powerpoint/2010/main" val="234415710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4156" y="6547757"/>
            <a:ext cx="1134835" cy="271686"/>
          </a:xfrm>
          <a:prstGeom prst="rect">
            <a:avLst/>
          </a:prstGeom>
        </p:spPr>
        <p:txBody>
          <a:bodyPr vert="horz" lIns="91440" tIns="45720" rIns="91440" bIns="45720" rtlCol="0" anchor="b"/>
          <a:lstStyle>
            <a:lvl1pPr algn="ctr">
              <a:defRPr sz="1050">
                <a:solidFill>
                  <a:schemeClr val="tx1">
                    <a:tint val="75000"/>
                  </a:schemeClr>
                </a:solidFill>
              </a:defRPr>
            </a:lvl1pPr>
          </a:lstStyle>
          <a:p>
            <a:r>
              <a:rPr lang="fi-FI"/>
              <a:t>31.5.2021</a:t>
            </a:r>
            <a:endParaRPr lang="fi-FI" dirty="0"/>
          </a:p>
        </p:txBody>
      </p:sp>
      <p:sp>
        <p:nvSpPr>
          <p:cNvPr id="5" name="Alatunnisteen paikkamerkki 4"/>
          <p:cNvSpPr>
            <a:spLocks noGrp="1"/>
          </p:cNvSpPr>
          <p:nvPr>
            <p:ph type="ftr" sz="quarter" idx="3"/>
          </p:nvPr>
        </p:nvSpPr>
        <p:spPr>
          <a:xfrm>
            <a:off x="1778081" y="6547756"/>
            <a:ext cx="5415062" cy="271686"/>
          </a:xfrm>
          <a:prstGeom prst="rect">
            <a:avLst/>
          </a:prstGeom>
        </p:spPr>
        <p:txBody>
          <a:bodyPr vert="horz" lIns="91440" tIns="45720" rIns="91440" bIns="45720" rtlCol="0" anchor="b"/>
          <a:lstStyle>
            <a:lvl1pPr algn="l">
              <a:defRPr sz="1050">
                <a:solidFill>
                  <a:schemeClr val="tx1">
                    <a:tint val="75000"/>
                  </a:schemeClr>
                </a:solidFill>
              </a:defRPr>
            </a:lvl1pPr>
          </a:lstStyle>
          <a:p>
            <a:r>
              <a:rPr lang="fi-FI"/>
              <a:t>Oikeusministeriö, Yritysten ja järjestöjen harjoittama lobbaus 2021(24878)</a:t>
            </a:r>
            <a:endParaRPr lang="fi-FI" dirty="0"/>
          </a:p>
        </p:txBody>
      </p:sp>
      <p:sp>
        <p:nvSpPr>
          <p:cNvPr id="6" name="Dian numeron paikkamerkki 5"/>
          <p:cNvSpPr>
            <a:spLocks noGrp="1"/>
          </p:cNvSpPr>
          <p:nvPr>
            <p:ph type="sldNum" sz="quarter" idx="4"/>
          </p:nvPr>
        </p:nvSpPr>
        <p:spPr>
          <a:xfrm>
            <a:off x="24494" y="6547757"/>
            <a:ext cx="537801" cy="271686"/>
          </a:xfrm>
          <a:prstGeom prst="rect">
            <a:avLst/>
          </a:prstGeom>
        </p:spPr>
        <p:txBody>
          <a:bodyPr vert="horz" lIns="91440" tIns="45720" rIns="91440" bIns="45720" rtlCol="0" anchor="b"/>
          <a:lstStyle>
            <a:lvl1pPr algn="r">
              <a:defRPr sz="1050">
                <a:solidFill>
                  <a:schemeClr val="tx1">
                    <a:tint val="75000"/>
                  </a:schemeClr>
                </a:solidFill>
              </a:defRPr>
            </a:lvl1pPr>
          </a:lstStyle>
          <a:p>
            <a:fld id="{45530FF3-944E-453D-AD86-280F662E2B3A}" type="slidenum">
              <a:rPr lang="fi-FI" smtClean="0"/>
              <a:pPr/>
              <a:t>‹#›</a:t>
            </a:fld>
            <a:endParaRPr lang="fi-FI"/>
          </a:p>
        </p:txBody>
      </p:sp>
    </p:spTree>
    <p:extLst>
      <p:ext uri="{BB962C8B-B14F-4D97-AF65-F5344CB8AC3E}">
        <p14:creationId xmlns:p14="http://schemas.microsoft.com/office/powerpoint/2010/main" val="305379242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4156" y="6547757"/>
            <a:ext cx="1134835" cy="271686"/>
          </a:xfrm>
          <a:prstGeom prst="rect">
            <a:avLst/>
          </a:prstGeom>
        </p:spPr>
        <p:txBody>
          <a:bodyPr vert="horz" lIns="91440" tIns="45720" rIns="91440" bIns="45720" rtlCol="0" anchor="b"/>
          <a:lstStyle>
            <a:lvl1pPr algn="ctr">
              <a:defRPr sz="1050">
                <a:solidFill>
                  <a:schemeClr val="tx1">
                    <a:tint val="75000"/>
                  </a:schemeClr>
                </a:solidFill>
              </a:defRPr>
            </a:lvl1pPr>
          </a:lstStyle>
          <a:p>
            <a:r>
              <a:rPr lang="fi-FI"/>
              <a:t>31.5.2021</a:t>
            </a:r>
            <a:endParaRPr lang="fi-FI" dirty="0"/>
          </a:p>
        </p:txBody>
      </p:sp>
      <p:sp>
        <p:nvSpPr>
          <p:cNvPr id="5" name="Alatunnisteen paikkamerkki 4"/>
          <p:cNvSpPr>
            <a:spLocks noGrp="1"/>
          </p:cNvSpPr>
          <p:nvPr>
            <p:ph type="ftr" sz="quarter" idx="3"/>
          </p:nvPr>
        </p:nvSpPr>
        <p:spPr>
          <a:xfrm>
            <a:off x="1778081" y="6547756"/>
            <a:ext cx="5415062" cy="271686"/>
          </a:xfrm>
          <a:prstGeom prst="rect">
            <a:avLst/>
          </a:prstGeom>
        </p:spPr>
        <p:txBody>
          <a:bodyPr vert="horz" lIns="91440" tIns="45720" rIns="91440" bIns="45720" rtlCol="0" anchor="b"/>
          <a:lstStyle>
            <a:lvl1pPr algn="l">
              <a:defRPr sz="1050">
                <a:solidFill>
                  <a:schemeClr val="tx1">
                    <a:tint val="75000"/>
                  </a:schemeClr>
                </a:solidFill>
              </a:defRPr>
            </a:lvl1pPr>
          </a:lstStyle>
          <a:p>
            <a:r>
              <a:rPr lang="fi-FI"/>
              <a:t>Oikeusministeriö, Yritysten ja järjestöjen harjoittama lobbaus 2021(24878)</a:t>
            </a:r>
            <a:endParaRPr lang="fi-FI" dirty="0"/>
          </a:p>
        </p:txBody>
      </p:sp>
      <p:sp>
        <p:nvSpPr>
          <p:cNvPr id="6" name="Dian numeron paikkamerkki 5"/>
          <p:cNvSpPr>
            <a:spLocks noGrp="1"/>
          </p:cNvSpPr>
          <p:nvPr>
            <p:ph type="sldNum" sz="quarter" idx="4"/>
          </p:nvPr>
        </p:nvSpPr>
        <p:spPr>
          <a:xfrm>
            <a:off x="24494" y="6547757"/>
            <a:ext cx="537801" cy="271686"/>
          </a:xfrm>
          <a:prstGeom prst="rect">
            <a:avLst/>
          </a:prstGeom>
        </p:spPr>
        <p:txBody>
          <a:bodyPr vert="horz" lIns="91440" tIns="45720" rIns="91440" bIns="45720" rtlCol="0" anchor="b"/>
          <a:lstStyle>
            <a:lvl1pPr algn="r">
              <a:defRPr sz="1050">
                <a:solidFill>
                  <a:schemeClr val="tx1">
                    <a:tint val="75000"/>
                  </a:schemeClr>
                </a:solidFill>
              </a:defRPr>
            </a:lvl1pPr>
          </a:lstStyle>
          <a:p>
            <a:fld id="{45530FF3-944E-453D-AD86-280F662E2B3A}" type="slidenum">
              <a:rPr lang="fi-FI" smtClean="0"/>
              <a:pPr/>
              <a:t>‹#›</a:t>
            </a:fld>
            <a:endParaRPr lang="fi-FI"/>
          </a:p>
        </p:txBody>
      </p:sp>
    </p:spTree>
    <p:extLst>
      <p:ext uri="{BB962C8B-B14F-4D97-AF65-F5344CB8AC3E}">
        <p14:creationId xmlns:p14="http://schemas.microsoft.com/office/powerpoint/2010/main" val="778253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2.xml"/><Relationship Id="rId5" Type="http://schemas.openxmlformats.org/officeDocument/2006/relationships/slideLayout" Target="../slideLayouts/slideLayout27.xml"/><Relationship Id="rId4"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laskentataulukko2.xlsx"/><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laskentataulukko3.xlsx"/><Relationship Id="rId2" Type="http://schemas.openxmlformats.org/officeDocument/2006/relationships/slideLayout" Target="../slideLayouts/slideLayout2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chart" Target="../charts/chart3.xml"/><Relationship Id="rId5" Type="http://schemas.openxmlformats.org/officeDocument/2006/relationships/slideLayout" Target="../slideLayouts/slideLayout27.xml"/><Relationship Id="rId4"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4.xml"/><Relationship Id="rId5" Type="http://schemas.openxmlformats.org/officeDocument/2006/relationships/slideLayout" Target="../slideLayouts/slideLayout27.xml"/><Relationship Id="rId4" Type="http://schemas.openxmlformats.org/officeDocument/2006/relationships/tags" Target="../tags/tag16.xml"/></Relationships>
</file>

<file path=ppt/slides/_rels/slide1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19.xml"/><Relationship Id="rId7" Type="http://schemas.openxmlformats.org/officeDocument/2006/relationships/slideLayout" Target="../slideLayouts/slideLayout2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chart" Target="../charts/chart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chart" Target="../charts/chart8.xml"/><Relationship Id="rId4" Type="http://schemas.openxmlformats.org/officeDocument/2006/relationships/tags" Target="../tags/tag26.xml"/><Relationship Id="rId9"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chart" Target="../charts/chart9.xml"/><Relationship Id="rId5" Type="http://schemas.openxmlformats.org/officeDocument/2006/relationships/slideLayout" Target="../slideLayouts/slideLayout27.xml"/><Relationship Id="rId4"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chart" Target="../charts/chart10.xml"/><Relationship Id="rId5" Type="http://schemas.openxmlformats.org/officeDocument/2006/relationships/slideLayout" Target="../slideLayouts/slideLayout27.xml"/><Relationship Id="rId4"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chart" Target="../charts/chart11.xml"/><Relationship Id="rId5" Type="http://schemas.openxmlformats.org/officeDocument/2006/relationships/slideLayout" Target="../slideLayouts/slideLayout27.xml"/><Relationship Id="rId4" Type="http://schemas.openxmlformats.org/officeDocument/2006/relationships/tags" Target="../tags/tag4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chart" Target="../charts/chart12.xml"/><Relationship Id="rId5" Type="http://schemas.openxmlformats.org/officeDocument/2006/relationships/slideLayout" Target="../slideLayouts/slideLayout27.xml"/><Relationship Id="rId4" Type="http://schemas.openxmlformats.org/officeDocument/2006/relationships/tags" Target="../tags/tag45.xml"/></Relationships>
</file>

<file path=ppt/slides/_rels/slide2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13.xml"/><Relationship Id="rId5" Type="http://schemas.openxmlformats.org/officeDocument/2006/relationships/slideLayout" Target="../slideLayouts/slideLayout27.xml"/><Relationship Id="rId4" Type="http://schemas.openxmlformats.org/officeDocument/2006/relationships/tags" Target="../tags/tag4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chart" Target="../charts/chart15.xml"/><Relationship Id="rId18" Type="http://schemas.openxmlformats.org/officeDocument/2006/relationships/image" Target="../media/image11.emf"/><Relationship Id="rId3" Type="http://schemas.openxmlformats.org/officeDocument/2006/relationships/tags" Target="../tags/tag51.xml"/><Relationship Id="rId21" Type="http://schemas.openxmlformats.org/officeDocument/2006/relationships/image" Target="../media/image12.emf"/><Relationship Id="rId7" Type="http://schemas.openxmlformats.org/officeDocument/2006/relationships/tags" Target="../tags/tag55.xml"/><Relationship Id="rId12" Type="http://schemas.openxmlformats.org/officeDocument/2006/relationships/image" Target="../media/image14.png"/><Relationship Id="rId17" Type="http://schemas.openxmlformats.org/officeDocument/2006/relationships/package" Target="../embeddings/Microsoft_Excel_-laskentataulukko19.xlsx"/><Relationship Id="rId2" Type="http://schemas.openxmlformats.org/officeDocument/2006/relationships/tags" Target="../tags/tag50.xml"/><Relationship Id="rId16" Type="http://schemas.openxmlformats.org/officeDocument/2006/relationships/image" Target="../media/image15.png"/><Relationship Id="rId20" Type="http://schemas.openxmlformats.org/officeDocument/2006/relationships/package" Target="../embeddings/Microsoft_Excel_-laskentataulukko21.xlsx"/><Relationship Id="rId1" Type="http://schemas.openxmlformats.org/officeDocument/2006/relationships/vmlDrawing" Target="../drawings/vmlDrawing3.vml"/><Relationship Id="rId6" Type="http://schemas.openxmlformats.org/officeDocument/2006/relationships/tags" Target="../tags/tag54.xml"/><Relationship Id="rId11" Type="http://schemas.openxmlformats.org/officeDocument/2006/relationships/image" Target="../media/image13.png"/><Relationship Id="rId5" Type="http://schemas.openxmlformats.org/officeDocument/2006/relationships/tags" Target="../tags/tag53.xml"/><Relationship Id="rId15" Type="http://schemas.openxmlformats.org/officeDocument/2006/relationships/chart" Target="../charts/chart17.xml"/><Relationship Id="rId23" Type="http://schemas.openxmlformats.org/officeDocument/2006/relationships/chart" Target="../charts/chart20.xml"/><Relationship Id="rId10" Type="http://schemas.openxmlformats.org/officeDocument/2006/relationships/chart" Target="../charts/chart14.xml"/><Relationship Id="rId19" Type="http://schemas.openxmlformats.org/officeDocument/2006/relationships/chart" Target="../charts/chart18.xml"/><Relationship Id="rId4" Type="http://schemas.openxmlformats.org/officeDocument/2006/relationships/tags" Target="../tags/tag52.xml"/><Relationship Id="rId9" Type="http://schemas.openxmlformats.org/officeDocument/2006/relationships/slideLayout" Target="../slideLayouts/slideLayout38.xml"/><Relationship Id="rId14" Type="http://schemas.openxmlformats.org/officeDocument/2006/relationships/chart" Target="../charts/chart16.xml"/><Relationship Id="rId22" Type="http://schemas.openxmlformats.org/officeDocument/2006/relationships/chart" Target="../charts/char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s://www.facebook.com/Taloustutkimus/?fref=ts" TargetMode="External"/><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2.jpg"/><Relationship Id="rId12" Type="http://schemas.openxmlformats.org/officeDocument/2006/relationships/hyperlink" Target="https://twitter.com/taloustutkimus?lang=fi" TargetMode="External"/><Relationship Id="rId17" Type="http://schemas.openxmlformats.org/officeDocument/2006/relationships/image" Target="../media/image17.wmf"/><Relationship Id="rId2" Type="http://schemas.openxmlformats.org/officeDocument/2006/relationships/slideLayout" Target="../slideLayouts/slideLayout14.xml"/><Relationship Id="rId16" Type="http://schemas.openxmlformats.org/officeDocument/2006/relationships/package" Target="../embeddings/Microsoft_Excel_-laskentataulukko24.xlsx"/><Relationship Id="rId1" Type="http://schemas.openxmlformats.org/officeDocument/2006/relationships/vmlDrawing" Target="../drawings/vmlDrawing4.v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hyperlink" Target="http://www.taloustutkimus.fi/" TargetMode="External"/><Relationship Id="rId10" Type="http://schemas.openxmlformats.org/officeDocument/2006/relationships/hyperlink" Target="https://www.linkedin.com/company/taloustutkimus-oy/" TargetMode="External"/><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slideLayout" Target="../slideLayouts/slideLayout2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4000" i="1" dirty="0"/>
              <a:t>Kyselytutkimus yritys- ja järjestösektorille näiden harjoittamasta lobbauksesta</a:t>
            </a:r>
            <a:endParaRPr lang="fi-FI" sz="2900" i="1" dirty="0"/>
          </a:p>
        </p:txBody>
      </p:sp>
      <p:sp>
        <p:nvSpPr>
          <p:cNvPr id="3" name="Alaotsikko 2"/>
          <p:cNvSpPr>
            <a:spLocks noGrp="1"/>
          </p:cNvSpPr>
          <p:nvPr>
            <p:ph type="subTitle" idx="1"/>
          </p:nvPr>
        </p:nvSpPr>
        <p:spPr/>
        <p:txBody>
          <a:bodyPr>
            <a:normAutofit/>
          </a:bodyPr>
          <a:lstStyle/>
          <a:p>
            <a:r>
              <a:rPr lang="fi-FI" dirty="0"/>
              <a:t>Oikeusministeriö</a:t>
            </a:r>
          </a:p>
        </p:txBody>
      </p:sp>
      <p:sp>
        <p:nvSpPr>
          <p:cNvPr id="7" name="Tekstin paikkamerkki 6"/>
          <p:cNvSpPr>
            <a:spLocks noGrp="1"/>
          </p:cNvSpPr>
          <p:nvPr>
            <p:ph type="body" sz="quarter" idx="13"/>
          </p:nvPr>
        </p:nvSpPr>
        <p:spPr/>
        <p:txBody>
          <a:bodyPr/>
          <a:lstStyle/>
          <a:p>
            <a:r>
              <a:rPr lang="fi-FI" dirty="0"/>
              <a:t>TUTKIMUSRAPORTTI</a:t>
            </a:r>
          </a:p>
        </p:txBody>
      </p:sp>
      <p:sp>
        <p:nvSpPr>
          <p:cNvPr id="4" name="Tekstin paikkamerkki 3"/>
          <p:cNvSpPr>
            <a:spLocks noGrp="1"/>
          </p:cNvSpPr>
          <p:nvPr>
            <p:ph type="body" sz="quarter" idx="14"/>
          </p:nvPr>
        </p:nvSpPr>
        <p:spPr/>
        <p:txBody>
          <a:bodyPr>
            <a:normAutofit/>
          </a:bodyPr>
          <a:lstStyle/>
          <a:p>
            <a:pPr lvl="0"/>
            <a:r>
              <a:rPr lang="fi-FI" dirty="0"/>
              <a:t>31.5.2021 | Taloustutkimus Oy | Pauliina Aho, Sakari Sandqvist</a:t>
            </a:r>
          </a:p>
        </p:txBody>
      </p:sp>
    </p:spTree>
    <p:extLst>
      <p:ext uri="{BB962C8B-B14F-4D97-AF65-F5344CB8AC3E}">
        <p14:creationId xmlns:p14="http://schemas.microsoft.com/office/powerpoint/2010/main" val="324545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Otsikko 6"/>
          <p:cNvSpPr>
            <a:spLocks noGrp="1"/>
          </p:cNvSpPr>
          <p:nvPr>
            <p:ph type="title"/>
            <p:custDataLst>
              <p:tags r:id="rId2"/>
            </p:custDataLst>
          </p:nvPr>
        </p:nvSpPr>
        <p:spPr>
          <a:xfrm>
            <a:off x="653137" y="582697"/>
            <a:ext cx="11033765" cy="622647"/>
          </a:xfrm>
        </p:spPr>
        <p:txBody>
          <a:bodyPr>
            <a:noAutofit/>
          </a:bodyPr>
          <a:lstStyle/>
          <a:p>
            <a:r>
              <a:rPr lang="fi-FI" sz="2400" dirty="0"/>
              <a:t>Oletko itse tai joku muu yrityksestänne/järjestöstänne ollut työn puolesta yhteydessä ja pyrkinyt vaikuttamaan virastoissa työskenteleviin henkilöihin seuraavilla tavoilla?</a:t>
            </a:r>
          </a:p>
        </p:txBody>
      </p:sp>
      <p:graphicFrame>
        <p:nvGraphicFramePr>
          <p:cNvPr id="7" name="Sisällön paikkamerkki 9">
            <a:extLst>
              <a:ext uri="{FF2B5EF4-FFF2-40B4-BE49-F238E27FC236}">
                <a16:creationId xmlns:a16="http://schemas.microsoft.com/office/drawing/2014/main" id="{4C93ACEA-C25B-4B2E-B8C7-B9DD0017DDAB}"/>
              </a:ext>
            </a:extLst>
          </p:cNvPr>
          <p:cNvGraphicFramePr>
            <a:graphicFrameLocks noGrp="1"/>
          </p:cNvGraphicFramePr>
          <p:nvPr>
            <p:ph idx="1"/>
            <p:custDataLst>
              <p:tags r:id="rId3"/>
            </p:custData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B5760326-7541-427D-B960-D15A5555937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grpSp>
        <p:nvGrpSpPr>
          <p:cNvPr id="10" name="Ryhmä 9">
            <a:extLst>
              <a:ext uri="{FF2B5EF4-FFF2-40B4-BE49-F238E27FC236}">
                <a16:creationId xmlns:a16="http://schemas.microsoft.com/office/drawing/2014/main" id="{407665CD-9FAC-4D38-B500-FB840A3FDB67}"/>
              </a:ext>
            </a:extLst>
          </p:cNvPr>
          <p:cNvGrpSpPr/>
          <p:nvPr/>
        </p:nvGrpSpPr>
        <p:grpSpPr>
          <a:xfrm>
            <a:off x="8913181" y="1704931"/>
            <a:ext cx="2478789" cy="2618494"/>
            <a:chOff x="11094716" y="2386663"/>
            <a:chExt cx="2360710" cy="2360710"/>
          </a:xfrm>
        </p:grpSpPr>
        <p:sp>
          <p:nvSpPr>
            <p:cNvPr id="11" name="Ellipsi 10">
              <a:extLst>
                <a:ext uri="{FF2B5EF4-FFF2-40B4-BE49-F238E27FC236}">
                  <a16:creationId xmlns:a16="http://schemas.microsoft.com/office/drawing/2014/main" id="{C31827C5-D131-4090-BD13-0C2E60D68F59}"/>
                </a:ext>
              </a:extLst>
            </p:cNvPr>
            <p:cNvSpPr/>
            <p:nvPr/>
          </p:nvSpPr>
          <p:spPr>
            <a:xfrm>
              <a:off x="11094716" y="2386663"/>
              <a:ext cx="2360710" cy="236071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kstiruutu 11">
              <a:extLst>
                <a:ext uri="{FF2B5EF4-FFF2-40B4-BE49-F238E27FC236}">
                  <a16:creationId xmlns:a16="http://schemas.microsoft.com/office/drawing/2014/main" id="{408D1BD2-CEAB-4E36-A963-88FD7A953B97}"/>
                </a:ext>
              </a:extLst>
            </p:cNvPr>
            <p:cNvSpPr txBox="1"/>
            <p:nvPr/>
          </p:nvSpPr>
          <p:spPr>
            <a:xfrm>
              <a:off x="11420520" y="2598271"/>
              <a:ext cx="1811160" cy="18590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600" i="1" dirty="0">
                  <a:solidFill>
                    <a:prstClr val="white"/>
                  </a:solidFill>
                  <a:latin typeface="Calibri"/>
                </a:rPr>
                <a:t>51</a:t>
              </a:r>
              <a:r>
                <a:rPr kumimoji="0" lang="fi-FI" sz="1600" b="0" i="1" u="none" strike="noStrike" kern="1200" cap="none" spc="0" normalizeH="0" baseline="0" noProof="0" dirty="0">
                  <a:ln>
                    <a:noFill/>
                  </a:ln>
                  <a:solidFill>
                    <a:prstClr val="white"/>
                  </a:solidFill>
                  <a:effectLst/>
                  <a:uLnTx/>
                  <a:uFillTx/>
                  <a:latin typeface="Calibri"/>
                  <a:ea typeface="+mn-ea"/>
                  <a:cs typeface="+mn-cs"/>
                </a:rPr>
                <a:t> % </a:t>
              </a:r>
              <a:r>
                <a:rPr lang="fi-FI" sz="1600" i="1" dirty="0">
                  <a:solidFill>
                    <a:prstClr val="white"/>
                  </a:solidFill>
                  <a:latin typeface="Calibri"/>
                </a:rPr>
                <a:t>ollut yhteydessä ja pyrkinyt vaikuttamaan.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prstClr val="white"/>
                  </a:solidFill>
                  <a:effectLst/>
                  <a:uLnTx/>
                  <a:uFillTx/>
                  <a:latin typeface="Calibri"/>
                  <a:ea typeface="+mn-ea"/>
                  <a:cs typeface="+mn-cs"/>
                </a:rPr>
                <a:t>Yrityksistä vähemmän, 43 %, järjestöistä enemmän, 71 %.</a:t>
              </a:r>
              <a:endParaRPr kumimoji="0" lang="fi-FI" sz="1200" b="0" i="1"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Sisällön paikkamerkki 7">
            <a:extLst>
              <a:ext uri="{FF2B5EF4-FFF2-40B4-BE49-F238E27FC236}">
                <a16:creationId xmlns:a16="http://schemas.microsoft.com/office/drawing/2014/main" id="{0EDA5187-482A-4406-A8C8-47B5002C2912}"/>
              </a:ext>
            </a:extLst>
          </p:cNvPr>
          <p:cNvSpPr>
            <a:spLocks noGrp="1"/>
          </p:cNvSpPr>
          <p:nvPr>
            <p:ph idx="13"/>
          </p:nvPr>
        </p:nvSpPr>
        <p:spPr>
          <a:xfrm>
            <a:off x="8688909" y="4823012"/>
            <a:ext cx="2997993" cy="1601435"/>
          </a:xfrm>
        </p:spPr>
        <p:txBody>
          <a:bodyPr>
            <a:normAutofit/>
          </a:bodyPr>
          <a:lstStyle/>
          <a:p>
            <a:r>
              <a:rPr lang="fi-FI" dirty="0"/>
              <a:t>Yleisimmin toimialat: muut kuin kauppa, palvelut, teollisuus ja rakentaminen</a:t>
            </a:r>
          </a:p>
          <a:p>
            <a:r>
              <a:rPr lang="fi-FI" dirty="0"/>
              <a:t>Tyypillisempää liikevaihdoltaan suuremmissa yrityksissä</a:t>
            </a:r>
          </a:p>
        </p:txBody>
      </p:sp>
    </p:spTree>
    <p:custDataLst>
      <p:tags r:id="rId1"/>
    </p:custDataLst>
    <p:extLst>
      <p:ext uri="{BB962C8B-B14F-4D97-AF65-F5344CB8AC3E}">
        <p14:creationId xmlns:p14="http://schemas.microsoft.com/office/powerpoint/2010/main" val="301558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11</a:t>
            </a:fld>
            <a:endParaRPr lang="fi-FI"/>
          </a:p>
        </p:txBody>
      </p:sp>
      <p:sp>
        <p:nvSpPr>
          <p:cNvPr id="5" name="Otsikko 4"/>
          <p:cNvSpPr>
            <a:spLocks noGrp="1"/>
          </p:cNvSpPr>
          <p:nvPr>
            <p:ph type="title"/>
          </p:nvPr>
        </p:nvSpPr>
        <p:spPr/>
        <p:txBody>
          <a:bodyPr>
            <a:noAutofit/>
          </a:bodyPr>
          <a:lstStyle/>
          <a:p>
            <a:r>
              <a:rPr lang="fi-FI" sz="2200" dirty="0"/>
              <a:t>Oletko itse tai joku muu yrityksestänne/järjestöstänne ollut työn puolesta yhteydessä ja pyrkinyt vaikuttamaan ministereihin, kansanedustajiin, näiden poliittisiin avustajiin ja/tai ministeriöiden virkamiehiin seuraavilla tavoilla? </a:t>
            </a:r>
          </a:p>
        </p:txBody>
      </p:sp>
      <p:graphicFrame>
        <p:nvGraphicFramePr>
          <p:cNvPr id="14" name="Objekti 13"/>
          <p:cNvGraphicFramePr>
            <a:graphicFrameLocks noChangeAspect="1"/>
          </p:cNvGraphicFramePr>
          <p:nvPr/>
        </p:nvGraphicFramePr>
        <p:xfrm>
          <a:off x="773456" y="1380291"/>
          <a:ext cx="9472560" cy="4992518"/>
        </p:xfrm>
        <a:graphic>
          <a:graphicData uri="http://schemas.openxmlformats.org/presentationml/2006/ole">
            <mc:AlternateContent xmlns:mc="http://schemas.openxmlformats.org/markup-compatibility/2006">
              <mc:Choice xmlns:v="urn:schemas-microsoft-com:vml" Requires="v">
                <p:oleObj spid="_x0000_s1026" name="Laskentataulukko" r:id="rId3" imgW="12144308" imgH="6400664" progId="Excel.Sheet.12">
                  <p:embed/>
                </p:oleObj>
              </mc:Choice>
              <mc:Fallback>
                <p:oleObj name="Laskentataulukko" r:id="rId3" imgW="12144308" imgH="6400664" progId="Excel.Sheet.12">
                  <p:embed/>
                  <p:pic>
                    <p:nvPicPr>
                      <p:cNvPr id="14" name="Objekti 13"/>
                      <p:cNvPicPr/>
                      <p:nvPr/>
                    </p:nvPicPr>
                    <p:blipFill>
                      <a:blip r:embed="rId4"/>
                      <a:stretch>
                        <a:fillRect/>
                      </a:stretch>
                    </p:blipFill>
                    <p:spPr>
                      <a:xfrm>
                        <a:off x="773456" y="1380291"/>
                        <a:ext cx="9472560" cy="4992518"/>
                      </a:xfrm>
                      <a:prstGeom prst="rect">
                        <a:avLst/>
                      </a:prstGeom>
                    </p:spPr>
                  </p:pic>
                </p:oleObj>
              </mc:Fallback>
            </mc:AlternateContent>
          </a:graphicData>
        </a:graphic>
      </p:graphicFrame>
      <p:sp>
        <p:nvSpPr>
          <p:cNvPr id="6" name="Ellipsi 5"/>
          <p:cNvSpPr/>
          <p:nvPr/>
        </p:nvSpPr>
        <p:spPr>
          <a:xfrm>
            <a:off x="10807337" y="1463040"/>
            <a:ext cx="1018903" cy="966651"/>
          </a:xfrm>
          <a:prstGeom prst="ellipse">
            <a:avLst/>
          </a:prstGeom>
          <a:solidFill>
            <a:srgbClr val="C10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p:cNvSpPr txBox="1"/>
          <p:nvPr/>
        </p:nvSpPr>
        <p:spPr>
          <a:xfrm>
            <a:off x="11042469" y="1724285"/>
            <a:ext cx="783771" cy="369332"/>
          </a:xfrm>
          <a:prstGeom prst="rect">
            <a:avLst/>
          </a:prstGeom>
          <a:noFill/>
        </p:spPr>
        <p:txBody>
          <a:bodyPr wrap="square" rtlCol="0">
            <a:spAutoFit/>
          </a:bodyPr>
          <a:lstStyle/>
          <a:p>
            <a:r>
              <a:rPr lang="fi-FI" dirty="0">
                <a:solidFill>
                  <a:schemeClr val="bg1"/>
                </a:solidFill>
              </a:rPr>
              <a:t>54 %</a:t>
            </a:r>
          </a:p>
        </p:txBody>
      </p:sp>
      <p:sp>
        <p:nvSpPr>
          <p:cNvPr id="8" name="Tekstiruutu 7"/>
          <p:cNvSpPr txBox="1"/>
          <p:nvPr/>
        </p:nvSpPr>
        <p:spPr>
          <a:xfrm>
            <a:off x="10807337" y="2586445"/>
            <a:ext cx="1480457" cy="738664"/>
          </a:xfrm>
          <a:prstGeom prst="rect">
            <a:avLst/>
          </a:prstGeom>
          <a:noFill/>
        </p:spPr>
        <p:txBody>
          <a:bodyPr wrap="square" rtlCol="0">
            <a:spAutoFit/>
          </a:bodyPr>
          <a:lstStyle/>
          <a:p>
            <a:r>
              <a:rPr lang="fi-FI" sz="1400" dirty="0"/>
              <a:t>Ollut yhteydessä ja pyrkinyt vaikuttamaan</a:t>
            </a:r>
          </a:p>
        </p:txBody>
      </p:sp>
      <p:sp>
        <p:nvSpPr>
          <p:cNvPr id="10" name="Tekstiruutu 9">
            <a:extLst>
              <a:ext uri="{FF2B5EF4-FFF2-40B4-BE49-F238E27FC236}">
                <a16:creationId xmlns:a16="http://schemas.microsoft.com/office/drawing/2014/main" id="{33F9BB26-1B9B-4850-9763-7F46B4BC79CD}"/>
              </a:ext>
            </a:extLst>
          </p:cNvPr>
          <p:cNvSpPr txBox="1"/>
          <p:nvPr/>
        </p:nvSpPr>
        <p:spPr>
          <a:xfrm>
            <a:off x="8765559" y="5967526"/>
            <a:ext cx="1480457" cy="307777"/>
          </a:xfrm>
          <a:prstGeom prst="rect">
            <a:avLst/>
          </a:prstGeom>
          <a:noFill/>
        </p:spPr>
        <p:txBody>
          <a:bodyPr wrap="square" rtlCol="0">
            <a:spAutoFit/>
          </a:bodyPr>
          <a:lstStyle/>
          <a:p>
            <a:r>
              <a:rPr lang="fi-FI" sz="1400" dirty="0"/>
              <a:t>Luvut prosentteja</a:t>
            </a:r>
          </a:p>
        </p:txBody>
      </p:sp>
    </p:spTree>
    <p:extLst>
      <p:ext uri="{BB962C8B-B14F-4D97-AF65-F5344CB8AC3E}">
        <p14:creationId xmlns:p14="http://schemas.microsoft.com/office/powerpoint/2010/main" val="294755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endParaRPr lang="fi-FI" dirty="0"/>
          </a:p>
        </p:txBody>
      </p:sp>
      <p:sp>
        <p:nvSpPr>
          <p:cNvPr id="4" name="Dian numeron paikkamerkki 3"/>
          <p:cNvSpPr>
            <a:spLocks noGrp="1"/>
          </p:cNvSpPr>
          <p:nvPr>
            <p:ph type="sldNum" sz="quarter" idx="12"/>
          </p:nvPr>
        </p:nvSpPr>
        <p:spPr/>
        <p:txBody>
          <a:bodyPr/>
          <a:lstStyle/>
          <a:p>
            <a:fld id="{45530FF3-944E-453D-AD86-280F662E2B3A}" type="slidenum">
              <a:rPr lang="fi-FI" smtClean="0"/>
              <a:t>12</a:t>
            </a:fld>
            <a:endParaRPr lang="fi-FI"/>
          </a:p>
        </p:txBody>
      </p:sp>
      <p:sp>
        <p:nvSpPr>
          <p:cNvPr id="5" name="Otsikko 4"/>
          <p:cNvSpPr>
            <a:spLocks noGrp="1"/>
          </p:cNvSpPr>
          <p:nvPr>
            <p:ph type="title"/>
          </p:nvPr>
        </p:nvSpPr>
        <p:spPr/>
        <p:txBody>
          <a:bodyPr>
            <a:noAutofit/>
          </a:bodyPr>
          <a:lstStyle/>
          <a:p>
            <a:r>
              <a:rPr lang="fi-FI" sz="2200" dirty="0"/>
              <a:t>Oletko itse tai joku muu yrityksestänne/järjestöstänne ollut työn puolesta yhteydessä ja pyrkinyt vaikuttamaan virastoissa työskenteleviin henkilöihin seuraavilla tavoilla? Tässä yhteydenpidolla ei tarkoiteta oman asian edistämistä viranomaisen kanssa esim. lupaprosessi jne.</a:t>
            </a:r>
          </a:p>
        </p:txBody>
      </p:sp>
      <p:graphicFrame>
        <p:nvGraphicFramePr>
          <p:cNvPr id="8" name="Objekti 7"/>
          <p:cNvGraphicFramePr>
            <a:graphicFrameLocks noChangeAspect="1"/>
          </p:cNvGraphicFramePr>
          <p:nvPr/>
        </p:nvGraphicFramePr>
        <p:xfrm>
          <a:off x="748743" y="1380291"/>
          <a:ext cx="9472560" cy="4992518"/>
        </p:xfrm>
        <a:graphic>
          <a:graphicData uri="http://schemas.openxmlformats.org/presentationml/2006/ole">
            <mc:AlternateContent xmlns:mc="http://schemas.openxmlformats.org/markup-compatibility/2006">
              <mc:Choice xmlns:v="urn:schemas-microsoft-com:vml" Requires="v">
                <p:oleObj spid="_x0000_s2050" name="Laskentataulukko" r:id="rId3" imgW="12144308" imgH="6400664" progId="Excel.Sheet.12">
                  <p:embed/>
                </p:oleObj>
              </mc:Choice>
              <mc:Fallback>
                <p:oleObj name="Laskentataulukko" r:id="rId3" imgW="12144308" imgH="6400664" progId="Excel.Sheet.12">
                  <p:embed/>
                  <p:pic>
                    <p:nvPicPr>
                      <p:cNvPr id="8" name="Objekti 7"/>
                      <p:cNvPicPr/>
                      <p:nvPr/>
                    </p:nvPicPr>
                    <p:blipFill>
                      <a:blip r:embed="rId4"/>
                      <a:stretch>
                        <a:fillRect/>
                      </a:stretch>
                    </p:blipFill>
                    <p:spPr>
                      <a:xfrm>
                        <a:off x="748743" y="1380291"/>
                        <a:ext cx="9472560" cy="4992518"/>
                      </a:xfrm>
                      <a:prstGeom prst="rect">
                        <a:avLst/>
                      </a:prstGeom>
                    </p:spPr>
                  </p:pic>
                </p:oleObj>
              </mc:Fallback>
            </mc:AlternateContent>
          </a:graphicData>
        </a:graphic>
      </p:graphicFrame>
      <p:sp>
        <p:nvSpPr>
          <p:cNvPr id="10" name="Ellipsi 9"/>
          <p:cNvSpPr/>
          <p:nvPr/>
        </p:nvSpPr>
        <p:spPr>
          <a:xfrm>
            <a:off x="10807337" y="1463040"/>
            <a:ext cx="1018903" cy="966651"/>
          </a:xfrm>
          <a:prstGeom prst="ellipse">
            <a:avLst/>
          </a:prstGeom>
          <a:solidFill>
            <a:srgbClr val="C10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p:cNvSpPr txBox="1"/>
          <p:nvPr/>
        </p:nvSpPr>
        <p:spPr>
          <a:xfrm>
            <a:off x="11042469" y="1724285"/>
            <a:ext cx="783771" cy="369332"/>
          </a:xfrm>
          <a:prstGeom prst="rect">
            <a:avLst/>
          </a:prstGeom>
          <a:noFill/>
        </p:spPr>
        <p:txBody>
          <a:bodyPr wrap="square" rtlCol="0">
            <a:spAutoFit/>
          </a:bodyPr>
          <a:lstStyle/>
          <a:p>
            <a:r>
              <a:rPr lang="fi-FI" dirty="0">
                <a:solidFill>
                  <a:schemeClr val="bg1"/>
                </a:solidFill>
              </a:rPr>
              <a:t>51 %</a:t>
            </a:r>
          </a:p>
        </p:txBody>
      </p:sp>
      <p:sp>
        <p:nvSpPr>
          <p:cNvPr id="12" name="Tekstiruutu 11"/>
          <p:cNvSpPr txBox="1"/>
          <p:nvPr/>
        </p:nvSpPr>
        <p:spPr>
          <a:xfrm>
            <a:off x="10807337" y="2586445"/>
            <a:ext cx="1480457" cy="738664"/>
          </a:xfrm>
          <a:prstGeom prst="rect">
            <a:avLst/>
          </a:prstGeom>
          <a:noFill/>
        </p:spPr>
        <p:txBody>
          <a:bodyPr wrap="square" rtlCol="0">
            <a:spAutoFit/>
          </a:bodyPr>
          <a:lstStyle/>
          <a:p>
            <a:r>
              <a:rPr lang="fi-FI" sz="1400" dirty="0"/>
              <a:t>Ollut yhteydessä ja pyrkinyt vaikuttamaan</a:t>
            </a:r>
          </a:p>
        </p:txBody>
      </p:sp>
      <p:sp>
        <p:nvSpPr>
          <p:cNvPr id="13" name="Tekstiruutu 12">
            <a:extLst>
              <a:ext uri="{FF2B5EF4-FFF2-40B4-BE49-F238E27FC236}">
                <a16:creationId xmlns:a16="http://schemas.microsoft.com/office/drawing/2014/main" id="{7A9E1292-A2E8-44F5-84F7-0142F169044B}"/>
              </a:ext>
            </a:extLst>
          </p:cNvPr>
          <p:cNvSpPr txBox="1"/>
          <p:nvPr/>
        </p:nvSpPr>
        <p:spPr>
          <a:xfrm>
            <a:off x="8765559" y="5967526"/>
            <a:ext cx="1480457" cy="307777"/>
          </a:xfrm>
          <a:prstGeom prst="rect">
            <a:avLst/>
          </a:prstGeom>
          <a:noFill/>
        </p:spPr>
        <p:txBody>
          <a:bodyPr wrap="square" rtlCol="0">
            <a:spAutoFit/>
          </a:bodyPr>
          <a:lstStyle/>
          <a:p>
            <a:r>
              <a:rPr lang="fi-FI" sz="1400" dirty="0"/>
              <a:t>Luvut prosentteja</a:t>
            </a:r>
          </a:p>
        </p:txBody>
      </p:sp>
    </p:spTree>
    <p:extLst>
      <p:ext uri="{BB962C8B-B14F-4D97-AF65-F5344CB8AC3E}">
        <p14:creationId xmlns:p14="http://schemas.microsoft.com/office/powerpoint/2010/main" val="48917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isällön paikkamerkki 7">
            <a:extLst>
              <a:ext uri="{FF2B5EF4-FFF2-40B4-BE49-F238E27FC236}">
                <a16:creationId xmlns:a16="http://schemas.microsoft.com/office/drawing/2014/main" id="{2E0FF1FE-9562-4FCF-8040-CE96DF69A30A}"/>
              </a:ext>
            </a:extLst>
          </p:cNvPr>
          <p:cNvSpPr>
            <a:spLocks noGrp="1"/>
          </p:cNvSpPr>
          <p:nvPr>
            <p:ph idx="13"/>
          </p:nvPr>
        </p:nvSpPr>
        <p:spPr/>
        <p:txBody>
          <a:bodyPr/>
          <a:lstStyle/>
          <a:p>
            <a:r>
              <a:rPr lang="fi-FI" dirty="0"/>
              <a:t>Yleisimmin toimialoilla: rakentaminen ja muut kuin kauppa, palvelut ja teollisuus </a:t>
            </a:r>
          </a:p>
          <a:p>
            <a:r>
              <a:rPr lang="fi-FI" dirty="0"/>
              <a:t>Tyypillisempää liikevaihdoltaan suuremmissa yrityksissä</a:t>
            </a:r>
          </a:p>
          <a:p>
            <a:endParaRPr lang="fi-FI" dirty="0"/>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dirty="0"/>
              <a:t>Onko yrityksenne/järjestönne pyrkinyt vaikuttamaan julkiseen päätöksentekoon, valmisteluun tai toimeenpanoon joko suoraan tai välillisesti?</a:t>
            </a:r>
          </a:p>
        </p:txBody>
      </p:sp>
      <p:graphicFrame>
        <p:nvGraphicFramePr>
          <p:cNvPr id="7" name="Sisällön paikkamerkki 9">
            <a:extLst>
              <a:ext uri="{FF2B5EF4-FFF2-40B4-BE49-F238E27FC236}">
                <a16:creationId xmlns:a16="http://schemas.microsoft.com/office/drawing/2014/main" id="{549EC734-09BC-4B7D-8EFB-43545B80165E}"/>
              </a:ext>
            </a:extLst>
          </p:cNvPr>
          <p:cNvGraphicFramePr>
            <a:graphicFrameLocks noGrp="1"/>
          </p:cNvGraphicFramePr>
          <p:nvPr>
            <p:ph idx="1"/>
            <p:custDataLst>
              <p:tags r:id="rId3"/>
            </p:custData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56265BA3-869E-471A-9903-F668CA587A9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Tree>
    <p:custDataLst>
      <p:tags r:id="rId1"/>
    </p:custDataLst>
    <p:extLst>
      <p:ext uri="{BB962C8B-B14F-4D97-AF65-F5344CB8AC3E}">
        <p14:creationId xmlns:p14="http://schemas.microsoft.com/office/powerpoint/2010/main" val="110665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dirty="0"/>
              <a:t>Onko yrityksellänne/järjestöllänne enemmän yhteydenpitoa poliitikkoihin vai virkamiehiin vai molempiin yhtä lailla?</a:t>
            </a:r>
          </a:p>
        </p:txBody>
      </p:sp>
      <p:graphicFrame>
        <p:nvGraphicFramePr>
          <p:cNvPr id="7" name="Sisällön paikkamerkki 9">
            <a:extLst>
              <a:ext uri="{FF2B5EF4-FFF2-40B4-BE49-F238E27FC236}">
                <a16:creationId xmlns:a16="http://schemas.microsoft.com/office/drawing/2014/main" id="{549EC734-09BC-4B7D-8EFB-43545B80165E}"/>
              </a:ext>
            </a:extLst>
          </p:cNvPr>
          <p:cNvGraphicFramePr>
            <a:graphicFrameLocks noGrp="1"/>
          </p:cNvGraphicFramePr>
          <p:nvPr>
            <p:ph idx="1"/>
            <p:custDataLst>
              <p:tags r:id="rId3"/>
            </p:custData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56265BA3-869E-471A-9903-F668CA587A9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Tree>
    <p:custDataLst>
      <p:tags r:id="rId1"/>
    </p:custDataLst>
    <p:extLst>
      <p:ext uri="{BB962C8B-B14F-4D97-AF65-F5344CB8AC3E}">
        <p14:creationId xmlns:p14="http://schemas.microsoft.com/office/powerpoint/2010/main" val="165586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isällön paikkamerkki 7">
            <a:extLst>
              <a:ext uri="{FF2B5EF4-FFF2-40B4-BE49-F238E27FC236}">
                <a16:creationId xmlns:a16="http://schemas.microsoft.com/office/drawing/2014/main" id="{2E0FF1FE-9562-4FCF-8040-CE96DF69A30A}"/>
              </a:ext>
            </a:extLst>
          </p:cNvPr>
          <p:cNvSpPr>
            <a:spLocks noGrp="1"/>
          </p:cNvSpPr>
          <p:nvPr>
            <p:ph idx="13"/>
          </p:nvPr>
        </p:nvSpPr>
        <p:spPr>
          <a:xfrm>
            <a:off x="9583387" y="1335158"/>
            <a:ext cx="2103515" cy="5089289"/>
          </a:xfrm>
        </p:spPr>
        <p:txBody>
          <a:bodyPr/>
          <a:lstStyle/>
          <a:p>
            <a:r>
              <a:rPr lang="fi-FI" dirty="0"/>
              <a:t>Ostopalveluja keskimääristä enemmän teollisuudessa</a:t>
            </a:r>
          </a:p>
          <a:p>
            <a:r>
              <a:rPr lang="fi-FI" dirty="0"/>
              <a:t>Palkattua henkilökuntaa liikevaihdoltaan suurimmissa yrityksissä</a:t>
            </a:r>
          </a:p>
        </p:txBody>
      </p:sp>
      <p:sp>
        <p:nvSpPr>
          <p:cNvPr id="6" name="Otsikko 6"/>
          <p:cNvSpPr>
            <a:spLocks noGrp="1"/>
          </p:cNvSpPr>
          <p:nvPr>
            <p:ph type="title"/>
            <p:custDataLst>
              <p:tags r:id="rId2"/>
            </p:custDataLst>
          </p:nvPr>
        </p:nvSpPr>
        <p:spPr>
          <a:xfrm>
            <a:off x="254550" y="540585"/>
            <a:ext cx="5070769" cy="622647"/>
          </a:xfrm>
        </p:spPr>
        <p:txBody>
          <a:bodyPr>
            <a:noAutofit/>
          </a:bodyPr>
          <a:lstStyle/>
          <a:p>
            <a:r>
              <a:rPr lang="fi-FI" sz="2200" dirty="0"/>
              <a:t>Ostaako yrityksenne/järjestönne vaikuttajaviestinnän palveluita tai vastaavia vaikuttamiseen liittyviä konsulttipalveluita?</a:t>
            </a:r>
          </a:p>
        </p:txBody>
      </p:sp>
      <p:graphicFrame>
        <p:nvGraphicFramePr>
          <p:cNvPr id="7" name="Sisällön paikkamerkki 9">
            <a:extLst>
              <a:ext uri="{FF2B5EF4-FFF2-40B4-BE49-F238E27FC236}">
                <a16:creationId xmlns:a16="http://schemas.microsoft.com/office/drawing/2014/main" id="{1AE83A4E-FDB9-4600-88CF-0221F57AE9C3}"/>
              </a:ext>
            </a:extLst>
          </p:cNvPr>
          <p:cNvGraphicFramePr>
            <a:graphicFrameLocks noGrp="1"/>
          </p:cNvGraphicFramePr>
          <p:nvPr>
            <p:ph idx="1"/>
            <p:custDataLst>
              <p:tags r:id="rId3"/>
            </p:custDataLst>
          </p:nvPr>
        </p:nvGraphicFramePr>
        <p:xfrm>
          <a:off x="652463" y="1335088"/>
          <a:ext cx="3895786" cy="4787900"/>
        </p:xfrm>
        <a:graphic>
          <a:graphicData uri="http://schemas.openxmlformats.org/drawingml/2006/chart">
            <c:chart xmlns:c="http://schemas.openxmlformats.org/drawingml/2006/chart" xmlns:r="http://schemas.openxmlformats.org/officeDocument/2006/relationships" r:id="rId8"/>
          </a:graphicData>
        </a:graphic>
      </p:graphicFrame>
      <p:sp>
        <p:nvSpPr>
          <p:cNvPr id="9" name="Title 1">
            <a:extLst>
              <a:ext uri="{FF2B5EF4-FFF2-40B4-BE49-F238E27FC236}">
                <a16:creationId xmlns:a16="http://schemas.microsoft.com/office/drawing/2014/main" id="{4702EFDE-0079-4F1A-80FA-81967431688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10" name="Otsikko 6"/>
          <p:cNvSpPr txBox="1">
            <a:spLocks/>
          </p:cNvSpPr>
          <p:nvPr>
            <p:custDataLst>
              <p:tags r:id="rId5"/>
            </p:custDataLst>
          </p:nvPr>
        </p:nvSpPr>
        <p:spPr>
          <a:xfrm>
            <a:off x="5508982" y="545342"/>
            <a:ext cx="5070769" cy="6226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200" b="0" i="0" u="none" strike="noStrike" kern="1200" cap="none" spc="0" normalizeH="0" baseline="0" noProof="0" dirty="0">
                <a:ln>
                  <a:noFill/>
                </a:ln>
                <a:solidFill>
                  <a:prstClr val="black">
                    <a:lumMod val="85000"/>
                    <a:lumOff val="15000"/>
                  </a:prstClr>
                </a:solidFill>
                <a:effectLst/>
                <a:uLnTx/>
                <a:uFillTx/>
                <a:latin typeface="Calibri Light"/>
                <a:ea typeface="+mj-ea"/>
                <a:cs typeface="+mj-cs"/>
              </a:rPr>
              <a:t>Onko yrityksessänne/organisaatiossanne palkattua henkilökuntaa, jonka tehtävänä on yhteyskuntasuhde- tai vastaava vaikuttamistoiminta?</a:t>
            </a:r>
          </a:p>
        </p:txBody>
      </p:sp>
      <p:graphicFrame>
        <p:nvGraphicFramePr>
          <p:cNvPr id="11" name="Sisällön paikkamerkki 9">
            <a:extLst>
              <a:ext uri="{FF2B5EF4-FFF2-40B4-BE49-F238E27FC236}">
                <a16:creationId xmlns:a16="http://schemas.microsoft.com/office/drawing/2014/main" id="{1AE83A4E-FDB9-4600-88CF-0221F57AE9C3}"/>
              </a:ext>
            </a:extLst>
          </p:cNvPr>
          <p:cNvGraphicFramePr>
            <a:graphicFrameLocks/>
          </p:cNvGraphicFramePr>
          <p:nvPr>
            <p:custDataLst>
              <p:tags r:id="rId6"/>
            </p:custDataLst>
          </p:nvPr>
        </p:nvGraphicFramePr>
        <p:xfrm>
          <a:off x="5325320" y="1297733"/>
          <a:ext cx="3885356" cy="4787900"/>
        </p:xfrm>
        <a:graphic>
          <a:graphicData uri="http://schemas.openxmlformats.org/drawingml/2006/chart">
            <c:chart xmlns:c="http://schemas.openxmlformats.org/drawingml/2006/chart" xmlns:r="http://schemas.openxmlformats.org/officeDocument/2006/relationships" r:id="rId9"/>
          </a:graphicData>
        </a:graphic>
      </p:graphicFrame>
    </p:spTree>
    <p:custDataLst>
      <p:tags r:id="rId1"/>
    </p:custDataLst>
    <p:extLst>
      <p:ext uri="{BB962C8B-B14F-4D97-AF65-F5344CB8AC3E}">
        <p14:creationId xmlns:p14="http://schemas.microsoft.com/office/powerpoint/2010/main" val="126230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Otsikko 6"/>
          <p:cNvSpPr>
            <a:spLocks noGrp="1"/>
          </p:cNvSpPr>
          <p:nvPr>
            <p:ph type="title"/>
            <p:custDataLst>
              <p:tags r:id="rId2"/>
            </p:custDataLst>
          </p:nvPr>
        </p:nvSpPr>
        <p:spPr>
          <a:xfrm>
            <a:off x="293394" y="647635"/>
            <a:ext cx="9245710" cy="622647"/>
          </a:xfrm>
        </p:spPr>
        <p:txBody>
          <a:bodyPr>
            <a:noAutofit/>
          </a:bodyPr>
          <a:lstStyle/>
          <a:p>
            <a:r>
              <a:rPr lang="fi-FI" sz="2200" dirty="0"/>
              <a:t>Missä määrin koronapandemia on vaikuttanut yrityksenne/järjestönne yhteydenpitoon ministeriöihin, virastoihin ja poliittisiin päättäjiin? Yhteydenpidon määrä on…</a:t>
            </a:r>
            <a:br>
              <a:rPr lang="fi-FI" sz="2200" dirty="0"/>
            </a:br>
            <a:endParaRPr lang="fi-FI" sz="2200" dirty="0"/>
          </a:p>
        </p:txBody>
      </p:sp>
      <p:graphicFrame>
        <p:nvGraphicFramePr>
          <p:cNvPr id="7" name="Sisällön paikkamerkki 9">
            <a:extLst>
              <a:ext uri="{FF2B5EF4-FFF2-40B4-BE49-F238E27FC236}">
                <a16:creationId xmlns:a16="http://schemas.microsoft.com/office/drawing/2014/main" id="{1AE83A4E-FDB9-4600-88CF-0221F57AE9C3}"/>
              </a:ext>
            </a:extLst>
          </p:cNvPr>
          <p:cNvGraphicFramePr>
            <a:graphicFrameLocks noGrp="1"/>
          </p:cNvGraphicFramePr>
          <p:nvPr>
            <p:ph idx="1"/>
            <p:custDataLst>
              <p:tags r:id="rId3"/>
            </p:custDataLst>
          </p:nvPr>
        </p:nvGraphicFramePr>
        <p:xfrm>
          <a:off x="652463" y="1995054"/>
          <a:ext cx="3895786" cy="4127933"/>
        </p:xfrm>
        <a:graphic>
          <a:graphicData uri="http://schemas.openxmlformats.org/drawingml/2006/chart">
            <c:chart xmlns:c="http://schemas.openxmlformats.org/drawingml/2006/chart" xmlns:r="http://schemas.openxmlformats.org/officeDocument/2006/relationships" r:id="rId9"/>
          </a:graphicData>
        </a:graphic>
      </p:graphicFrame>
      <p:sp>
        <p:nvSpPr>
          <p:cNvPr id="9" name="Title 1">
            <a:extLst>
              <a:ext uri="{FF2B5EF4-FFF2-40B4-BE49-F238E27FC236}">
                <a16:creationId xmlns:a16="http://schemas.microsoft.com/office/drawing/2014/main" id="{4702EFDE-0079-4F1A-80FA-81967431688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
        <p:nvSpPr>
          <p:cNvPr id="12" name="Otsikko 6"/>
          <p:cNvSpPr txBox="1">
            <a:spLocks/>
          </p:cNvSpPr>
          <p:nvPr>
            <p:custDataLst>
              <p:tags r:id="rId5"/>
            </p:custDataLst>
          </p:nvPr>
        </p:nvSpPr>
        <p:spPr>
          <a:xfrm>
            <a:off x="456346" y="1511873"/>
            <a:ext cx="4091904" cy="6226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200" b="0" i="0" u="none" strike="noStrike" kern="1200" cap="none" spc="0" normalizeH="0" baseline="0" noProof="0" dirty="0">
                <a:ln>
                  <a:noFill/>
                </a:ln>
                <a:solidFill>
                  <a:prstClr val="black">
                    <a:lumMod val="85000"/>
                    <a:lumOff val="15000"/>
                  </a:prstClr>
                </a:solidFill>
                <a:effectLst/>
                <a:uLnTx/>
                <a:uFillTx/>
                <a:latin typeface="Calibri Light"/>
                <a:ea typeface="+mj-ea"/>
                <a:cs typeface="+mj-cs"/>
              </a:rPr>
              <a:t>normaaleissa viranomaisasioissa</a:t>
            </a:r>
          </a:p>
        </p:txBody>
      </p:sp>
      <p:sp>
        <p:nvSpPr>
          <p:cNvPr id="13" name="Otsikko 6"/>
          <p:cNvSpPr txBox="1">
            <a:spLocks/>
          </p:cNvSpPr>
          <p:nvPr>
            <p:custDataLst>
              <p:tags r:id="rId6"/>
            </p:custDataLst>
          </p:nvPr>
        </p:nvSpPr>
        <p:spPr>
          <a:xfrm>
            <a:off x="5118770" y="1366491"/>
            <a:ext cx="4420334" cy="6226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200" b="0" i="0" u="none" strike="noStrike" kern="1200" cap="none" spc="0" normalizeH="0" baseline="0" noProof="0" dirty="0">
                <a:ln>
                  <a:noFill/>
                </a:ln>
                <a:solidFill>
                  <a:prstClr val="black">
                    <a:lumMod val="85000"/>
                    <a:lumOff val="15000"/>
                  </a:prstClr>
                </a:solidFill>
                <a:effectLst/>
                <a:uLnTx/>
                <a:uFillTx/>
                <a:latin typeface="Calibri Light"/>
                <a:ea typeface="+mj-ea"/>
                <a:cs typeface="+mj-cs"/>
              </a:rPr>
              <a:t>vaikuttaaksenne julkiseen päätöksen-tekoon, valmisteluun tai toimeen-panoon joko suoraan tai välillisesti</a:t>
            </a:r>
          </a:p>
        </p:txBody>
      </p:sp>
      <p:graphicFrame>
        <p:nvGraphicFramePr>
          <p:cNvPr id="14" name="Sisällön paikkamerkki 9">
            <a:extLst>
              <a:ext uri="{FF2B5EF4-FFF2-40B4-BE49-F238E27FC236}">
                <a16:creationId xmlns:a16="http://schemas.microsoft.com/office/drawing/2014/main" id="{1AE83A4E-FDB9-4600-88CF-0221F57AE9C3}"/>
              </a:ext>
            </a:extLst>
          </p:cNvPr>
          <p:cNvGraphicFramePr>
            <a:graphicFrameLocks/>
          </p:cNvGraphicFramePr>
          <p:nvPr>
            <p:custDataLst>
              <p:tags r:id="rId7"/>
            </p:custDataLst>
          </p:nvPr>
        </p:nvGraphicFramePr>
        <p:xfrm>
          <a:off x="4931569" y="1995053"/>
          <a:ext cx="3895786" cy="4127933"/>
        </p:xfrm>
        <a:graphic>
          <a:graphicData uri="http://schemas.openxmlformats.org/drawingml/2006/chart">
            <c:chart xmlns:c="http://schemas.openxmlformats.org/drawingml/2006/chart" xmlns:r="http://schemas.openxmlformats.org/officeDocument/2006/relationships" r:id="rId10"/>
          </a:graphicData>
        </a:graphic>
      </p:graphicFrame>
    </p:spTree>
    <p:custDataLst>
      <p:tags r:id="rId1"/>
    </p:custDataLst>
    <p:extLst>
      <p:ext uri="{BB962C8B-B14F-4D97-AF65-F5344CB8AC3E}">
        <p14:creationId xmlns:p14="http://schemas.microsoft.com/office/powerpoint/2010/main" val="185719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isällön paikkamerkki 7">
            <a:extLst>
              <a:ext uri="{FF2B5EF4-FFF2-40B4-BE49-F238E27FC236}">
                <a16:creationId xmlns:a16="http://schemas.microsoft.com/office/drawing/2014/main" id="{2E0FF1FE-9562-4FCF-8040-CE96DF69A30A}"/>
              </a:ext>
            </a:extLst>
          </p:cNvPr>
          <p:cNvSpPr>
            <a:spLocks noGrp="1"/>
          </p:cNvSpPr>
          <p:nvPr>
            <p:ph idx="13"/>
          </p:nvPr>
        </p:nvSpPr>
        <p:spPr/>
        <p:txBody>
          <a:bodyPr/>
          <a:lstStyle/>
          <a:p>
            <a:r>
              <a:rPr lang="fi-FI" dirty="0"/>
              <a:t>Toimialoista muita useammin lobbaus mainittu palvelualalla ja teollisuudessa.</a:t>
            </a:r>
          </a:p>
          <a:p>
            <a:r>
              <a:rPr lang="fi-FI" dirty="0"/>
              <a:t>Liikevaihdoltaan suuremmat, 10+ milj. katsovat muita enemmän harjoittavansa lobbausta.</a:t>
            </a:r>
          </a:p>
        </p:txBody>
      </p:sp>
      <p:sp>
        <p:nvSpPr>
          <p:cNvPr id="6" name="Otsikko 6"/>
          <p:cNvSpPr>
            <a:spLocks noGrp="1"/>
          </p:cNvSpPr>
          <p:nvPr>
            <p:ph type="title"/>
            <p:custDataLst>
              <p:tags r:id="rId2"/>
            </p:custDataLst>
          </p:nvPr>
        </p:nvSpPr>
        <p:spPr>
          <a:xfrm>
            <a:off x="653137" y="582697"/>
            <a:ext cx="11033765" cy="622647"/>
          </a:xfrm>
        </p:spPr>
        <p:txBody>
          <a:bodyPr>
            <a:normAutofit/>
          </a:bodyPr>
          <a:lstStyle/>
          <a:p>
            <a:r>
              <a:rPr lang="fi-FI" dirty="0"/>
              <a:t>Katsotteko, että yrityksenne/järjestönne harjoittaa lobbausta?</a:t>
            </a:r>
          </a:p>
        </p:txBody>
      </p:sp>
      <p:graphicFrame>
        <p:nvGraphicFramePr>
          <p:cNvPr id="7" name="Sisällön paikkamerkki 9">
            <a:extLst>
              <a:ext uri="{FF2B5EF4-FFF2-40B4-BE49-F238E27FC236}">
                <a16:creationId xmlns:a16="http://schemas.microsoft.com/office/drawing/2014/main" id="{549EC734-09BC-4B7D-8EFB-43545B80165E}"/>
              </a:ext>
            </a:extLst>
          </p:cNvPr>
          <p:cNvGraphicFramePr>
            <a:graphicFrameLocks noGrp="1"/>
          </p:cNvGraphicFramePr>
          <p:nvPr>
            <p:ph idx="1"/>
            <p:custDataLst>
              <p:tags r:id="rId3"/>
            </p:custData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56265BA3-869E-471A-9903-F668CA587A9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Tree>
    <p:custDataLst>
      <p:tags r:id="rId1"/>
    </p:custDataLst>
    <p:extLst>
      <p:ext uri="{BB962C8B-B14F-4D97-AF65-F5344CB8AC3E}">
        <p14:creationId xmlns:p14="http://schemas.microsoft.com/office/powerpoint/2010/main" val="352665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isällön paikkamerkki 7">
            <a:extLst>
              <a:ext uri="{FF2B5EF4-FFF2-40B4-BE49-F238E27FC236}">
                <a16:creationId xmlns:a16="http://schemas.microsoft.com/office/drawing/2014/main" id="{2E0FF1FE-9562-4FCF-8040-CE96DF69A30A}"/>
              </a:ext>
            </a:extLst>
          </p:cNvPr>
          <p:cNvSpPr>
            <a:spLocks noGrp="1"/>
          </p:cNvSpPr>
          <p:nvPr>
            <p:ph idx="13"/>
          </p:nvPr>
        </p:nvSpPr>
        <p:spPr/>
        <p:txBody>
          <a:bodyPr/>
          <a:lstStyle/>
          <a:p>
            <a:r>
              <a:rPr lang="fi-FI" dirty="0"/>
              <a:t>Valtakunnalliset järjestöt ja teollisuus tietoisempia kuin muut ryhmät</a:t>
            </a:r>
          </a:p>
          <a:p>
            <a:pPr marL="0" indent="0">
              <a:buNone/>
            </a:pPr>
            <a:endParaRPr lang="fi-FI" dirty="0"/>
          </a:p>
          <a:p>
            <a:pPr marL="0" indent="0">
              <a:buNone/>
            </a:pPr>
            <a:r>
              <a:rPr lang="fi-FI" dirty="0"/>
              <a:t>* Asiantuntijatyöryhmä valmistelee ehdotusta avoimuusrekisterisääntelystä (lobbausrekisteri). Sen tarkoitus asettaa rekisteröintivelvoite lobbausta harjoittaville organisaatioille ja henkilöille. Lain tavoitteena on päätöksenteon läpinäkyvyyden parantaminen, ja sitä kautta epäasiallisen vaikuttamisen torjunta sekä kansalaisten luottamuksen vahvistaminen.</a:t>
            </a:r>
            <a:br>
              <a:rPr lang="fi-FI" dirty="0"/>
            </a:br>
            <a:endParaRPr lang="fi-FI" dirty="0"/>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dirty="0"/>
              <a:t>Olette yrityksessänne/järjestössänne olleet tietoisia ehdotuksesta avoimuusrekisterisääntelystä *?</a:t>
            </a:r>
          </a:p>
        </p:txBody>
      </p:sp>
      <p:graphicFrame>
        <p:nvGraphicFramePr>
          <p:cNvPr id="7" name="Sisällön paikkamerkki 9">
            <a:extLst>
              <a:ext uri="{FF2B5EF4-FFF2-40B4-BE49-F238E27FC236}">
                <a16:creationId xmlns:a16="http://schemas.microsoft.com/office/drawing/2014/main" id="{1AE83A4E-FDB9-4600-88CF-0221F57AE9C3}"/>
              </a:ext>
            </a:extLst>
          </p:cNvPr>
          <p:cNvGraphicFramePr>
            <a:graphicFrameLocks noGrp="1"/>
          </p:cNvGraphicFramePr>
          <p:nvPr>
            <p:ph idx="1"/>
            <p:custDataLst>
              <p:tags r:id="rId3"/>
            </p:custData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4702EFDE-0079-4F1A-80FA-81967431688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Tree>
    <p:custDataLst>
      <p:tags r:id="rId1"/>
    </p:custDataLst>
    <p:extLst>
      <p:ext uri="{BB962C8B-B14F-4D97-AF65-F5344CB8AC3E}">
        <p14:creationId xmlns:p14="http://schemas.microsoft.com/office/powerpoint/2010/main" val="305386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isällön paikkamerkki 7">
            <a:extLst>
              <a:ext uri="{FF2B5EF4-FFF2-40B4-BE49-F238E27FC236}">
                <a16:creationId xmlns:a16="http://schemas.microsoft.com/office/drawing/2014/main" id="{2E0FF1FE-9562-4FCF-8040-CE96DF69A30A}"/>
              </a:ext>
            </a:extLst>
          </p:cNvPr>
          <p:cNvSpPr>
            <a:spLocks noGrp="1"/>
          </p:cNvSpPr>
          <p:nvPr>
            <p:ph idx="13"/>
          </p:nvPr>
        </p:nvSpPr>
        <p:spPr/>
        <p:txBody>
          <a:bodyPr/>
          <a:lstStyle/>
          <a:p>
            <a:r>
              <a:rPr lang="fi-FI" dirty="0"/>
              <a:t>Keskiarvo: noin 24 000 euroa</a:t>
            </a:r>
          </a:p>
          <a:p>
            <a:pPr lvl="1"/>
            <a:r>
              <a:rPr lang="fi-FI" dirty="0"/>
              <a:t>Yritykset 15 000 euroa</a:t>
            </a:r>
          </a:p>
          <a:p>
            <a:pPr lvl="1"/>
            <a:r>
              <a:rPr lang="fi-FI" dirty="0"/>
              <a:t>Järjestöt 46 000 euroa</a:t>
            </a:r>
          </a:p>
          <a:p>
            <a:endParaRPr lang="fi-FI" dirty="0"/>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dirty="0"/>
              <a:t>Kuinka paljon rahaa yrityksenne / järjestönne käyttää vuosittain vaikuttamistoimintaan?</a:t>
            </a:r>
          </a:p>
        </p:txBody>
      </p:sp>
      <p:graphicFrame>
        <p:nvGraphicFramePr>
          <p:cNvPr id="7" name="Sisällön paikkamerkki 9">
            <a:extLst>
              <a:ext uri="{FF2B5EF4-FFF2-40B4-BE49-F238E27FC236}">
                <a16:creationId xmlns:a16="http://schemas.microsoft.com/office/drawing/2014/main" id="{549EC734-09BC-4B7D-8EFB-43545B80165E}"/>
              </a:ext>
            </a:extLst>
          </p:cNvPr>
          <p:cNvGraphicFramePr>
            <a:graphicFrameLocks noGrp="1"/>
          </p:cNvGraphicFramePr>
          <p:nvPr>
            <p:ph idx="1"/>
            <p:custDataLst>
              <p:tags r:id="rId3"/>
            </p:custData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56265BA3-869E-471A-9903-F668CA587A9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Tree>
    <p:custDataLst>
      <p:tags r:id="rId1"/>
    </p:custDataLst>
    <p:extLst>
      <p:ext uri="{BB962C8B-B14F-4D97-AF65-F5344CB8AC3E}">
        <p14:creationId xmlns:p14="http://schemas.microsoft.com/office/powerpoint/2010/main" val="283239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endParaRPr lang="fi-FI" dirty="0"/>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2</a:t>
            </a:fld>
            <a:endParaRPr lang="fi-FI"/>
          </a:p>
        </p:txBody>
      </p:sp>
      <p:sp>
        <p:nvSpPr>
          <p:cNvPr id="5" name="Otsikko 4"/>
          <p:cNvSpPr>
            <a:spLocks noGrp="1"/>
          </p:cNvSpPr>
          <p:nvPr>
            <p:ph type="title"/>
          </p:nvPr>
        </p:nvSpPr>
        <p:spPr/>
        <p:txBody>
          <a:bodyPr/>
          <a:lstStyle/>
          <a:p>
            <a:r>
              <a:rPr lang="fi-FI" dirty="0"/>
              <a:t>Sisällys</a:t>
            </a:r>
          </a:p>
        </p:txBody>
      </p:sp>
      <p:sp>
        <p:nvSpPr>
          <p:cNvPr id="6" name="Sisällön paikkamerkki 5"/>
          <p:cNvSpPr>
            <a:spLocks noGrp="1"/>
          </p:cNvSpPr>
          <p:nvPr>
            <p:ph idx="1"/>
          </p:nvPr>
        </p:nvSpPr>
        <p:spPr/>
        <p:txBody>
          <a:bodyPr>
            <a:normAutofit/>
          </a:bodyPr>
          <a:lstStyle/>
          <a:p>
            <a:r>
              <a:rPr lang="fi-FI" sz="2400" dirty="0"/>
              <a:t>Yhteenveto ja johtopäätökset		3</a:t>
            </a:r>
          </a:p>
          <a:p>
            <a:pPr lvl="1"/>
            <a:endParaRPr lang="fi-FI" sz="2000" dirty="0"/>
          </a:p>
          <a:p>
            <a:r>
              <a:rPr lang="fi-FI" sz="2400" dirty="0"/>
              <a:t>Tutkimustulokset				8</a:t>
            </a:r>
          </a:p>
          <a:p>
            <a:pPr lvl="1"/>
            <a:endParaRPr lang="fi-FI" sz="2000" dirty="0"/>
          </a:p>
          <a:p>
            <a:r>
              <a:rPr lang="fi-FI" sz="2400" dirty="0"/>
              <a:t>Vastaajarakenne				22</a:t>
            </a:r>
          </a:p>
          <a:p>
            <a:endParaRPr lang="fi-FI" sz="2400" dirty="0"/>
          </a:p>
          <a:p>
            <a:r>
              <a:rPr lang="fi-FI" sz="2400" dirty="0"/>
              <a:t>Tutkimuksen toteutus			24</a:t>
            </a:r>
          </a:p>
          <a:p>
            <a:endParaRPr lang="fi-FI" sz="2400" dirty="0"/>
          </a:p>
          <a:p>
            <a:pPr marL="0" indent="0">
              <a:buNone/>
            </a:pPr>
            <a:r>
              <a:rPr lang="fi-FI" dirty="0"/>
              <a:t>Liitteet: Laadunvarmistus, tulosten julkaiseminen, luotettavuusrajataulukot</a:t>
            </a:r>
          </a:p>
        </p:txBody>
      </p:sp>
      <p:pic>
        <p:nvPicPr>
          <p:cNvPr id="8" name="Kuvan paikkamerkki 7"/>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739" t="5848" r="4189" b="1746"/>
          <a:stretch/>
        </p:blipFill>
        <p:spPr/>
      </p:pic>
    </p:spTree>
    <p:extLst>
      <p:ext uri="{BB962C8B-B14F-4D97-AF65-F5344CB8AC3E}">
        <p14:creationId xmlns:p14="http://schemas.microsoft.com/office/powerpoint/2010/main" val="315692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isällön paikkamerkki 7">
            <a:extLst>
              <a:ext uri="{FF2B5EF4-FFF2-40B4-BE49-F238E27FC236}">
                <a16:creationId xmlns:a16="http://schemas.microsoft.com/office/drawing/2014/main" id="{2E0FF1FE-9562-4FCF-8040-CE96DF69A30A}"/>
              </a:ext>
            </a:extLst>
          </p:cNvPr>
          <p:cNvSpPr>
            <a:spLocks noGrp="1"/>
          </p:cNvSpPr>
          <p:nvPr>
            <p:ph idx="13"/>
          </p:nvPr>
        </p:nvSpPr>
        <p:spPr/>
        <p:txBody>
          <a:bodyPr/>
          <a:lstStyle/>
          <a:p>
            <a:r>
              <a:rPr lang="fi-FI" dirty="0"/>
              <a:t>Keskiarvo: 0,5 </a:t>
            </a:r>
            <a:r>
              <a:rPr lang="fi-FI" dirty="0" err="1"/>
              <a:t>htv</a:t>
            </a:r>
            <a:endParaRPr lang="fi-FI" dirty="0"/>
          </a:p>
          <a:p>
            <a:pPr lvl="1"/>
            <a:r>
              <a:rPr lang="fi-FI" dirty="0"/>
              <a:t>Yritykset 0,2 </a:t>
            </a:r>
            <a:r>
              <a:rPr lang="fi-FI" dirty="0" err="1"/>
              <a:t>htv</a:t>
            </a:r>
            <a:endParaRPr lang="fi-FI" dirty="0"/>
          </a:p>
          <a:p>
            <a:pPr lvl="1"/>
            <a:r>
              <a:rPr lang="fi-FI" dirty="0"/>
              <a:t>Järjestöt 1,5 </a:t>
            </a:r>
            <a:r>
              <a:rPr lang="fi-FI" dirty="0" err="1"/>
              <a:t>htv</a:t>
            </a:r>
            <a:endParaRPr lang="fi-FI" dirty="0"/>
          </a:p>
        </p:txBody>
      </p:sp>
      <p:sp>
        <p:nvSpPr>
          <p:cNvPr id="6" name="Otsikko 6"/>
          <p:cNvSpPr>
            <a:spLocks noGrp="1"/>
          </p:cNvSpPr>
          <p:nvPr>
            <p:ph type="title"/>
            <p:custDataLst>
              <p:tags r:id="rId2"/>
            </p:custDataLst>
          </p:nvPr>
        </p:nvSpPr>
        <p:spPr>
          <a:xfrm>
            <a:off x="653137" y="582697"/>
            <a:ext cx="11033765" cy="622647"/>
          </a:xfrm>
        </p:spPr>
        <p:txBody>
          <a:bodyPr>
            <a:normAutofit fontScale="90000"/>
          </a:bodyPr>
          <a:lstStyle/>
          <a:p>
            <a:r>
              <a:rPr lang="fi-FI" dirty="0"/>
              <a:t>Kuinka monta henkilötyövuotta yrityksenne / järjestönne käyttää vuosittain vaikuttamistoimintaan?</a:t>
            </a:r>
          </a:p>
        </p:txBody>
      </p:sp>
      <p:graphicFrame>
        <p:nvGraphicFramePr>
          <p:cNvPr id="7" name="Sisällön paikkamerkki 9">
            <a:extLst>
              <a:ext uri="{FF2B5EF4-FFF2-40B4-BE49-F238E27FC236}">
                <a16:creationId xmlns:a16="http://schemas.microsoft.com/office/drawing/2014/main" id="{549EC734-09BC-4B7D-8EFB-43545B80165E}"/>
              </a:ext>
            </a:extLst>
          </p:cNvPr>
          <p:cNvGraphicFramePr>
            <a:graphicFrameLocks noGrp="1"/>
          </p:cNvGraphicFramePr>
          <p:nvPr>
            <p:ph idx="1"/>
            <p:custDataLst>
              <p:tags r:id="rId3"/>
            </p:custData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56265BA3-869E-471A-9903-F668CA587A9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Tree>
    <p:custDataLst>
      <p:tags r:id="rId1"/>
    </p:custDataLst>
    <p:extLst>
      <p:ext uri="{BB962C8B-B14F-4D97-AF65-F5344CB8AC3E}">
        <p14:creationId xmlns:p14="http://schemas.microsoft.com/office/powerpoint/2010/main" val="419314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isällön paikkamerkki 7">
            <a:extLst>
              <a:ext uri="{FF2B5EF4-FFF2-40B4-BE49-F238E27FC236}">
                <a16:creationId xmlns:a16="http://schemas.microsoft.com/office/drawing/2014/main" id="{2E0FF1FE-9562-4FCF-8040-CE96DF69A30A}"/>
              </a:ext>
            </a:extLst>
          </p:cNvPr>
          <p:cNvSpPr>
            <a:spLocks noGrp="1"/>
          </p:cNvSpPr>
          <p:nvPr>
            <p:ph idx="13"/>
          </p:nvPr>
        </p:nvSpPr>
        <p:spPr/>
        <p:txBody>
          <a:bodyPr>
            <a:normAutofit fontScale="62500" lnSpcReduction="20000"/>
          </a:bodyPr>
          <a:lstStyle/>
          <a:p>
            <a:pPr marL="0" indent="0">
              <a:buNone/>
            </a:pPr>
            <a:r>
              <a:rPr lang="fi-FI" sz="1800" dirty="0"/>
              <a:t>LOBBAUKSEKSI TÄSSÄ KYSELYSSÄ KATSOTTU SEURAAVAT, joista vähintään harjoitettu</a:t>
            </a:r>
          </a:p>
          <a:p>
            <a:r>
              <a:rPr lang="fi-FI" sz="1800" dirty="0"/>
              <a:t>Vastaaja itse tai joku muu yrityksestä/järjestöstä ollut työn puolesta yhteydessä ja pyrkinyt vaikuttamaan ministereihin, kansanedustajiin, näiden poliittisiin avustajiin ja/tai ministeriöiden virkamiehiin/virastoissa työskenteleviin  vähintään kerran vuodessa tai harvemmin seuraavilla tavoilla</a:t>
            </a: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Työryhmän tai vastaavan valmisteluelimen jäsenyys </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Keskustelut ja yhteydenpito asiaan vaikuttamiseksi</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Asiantuntijakuulemisiin osallistuminen</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Osallistuminen lainsäädännön valmisteluun</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Tiedon jakaminen asiaan vaikuttamiseksi </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Vaikuttaminen eri viestintäväylien, kuten media, sosiaalinen media, kampanjointi kautta</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Työtapaamiset asiaan vaikuttamiseksi</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Päättäjille järjestetyt tilaisuudet asiaan vaikuttamiseksi</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Osallistuminen valtionhallinnon virallisiin tilaisuuksiin tai kuulemisiin</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Tutkimusten, julkaisujen ja vastaavien esittäminen asiaan vaikuttamiseksi</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514350" lvl="1" indent="0">
              <a:lnSpc>
                <a:spcPct val="107000"/>
              </a:lnSpc>
              <a:spcBef>
                <a:spcPts val="0"/>
              </a:spcBef>
              <a:spcAft>
                <a:spcPts val="800"/>
              </a:spcAft>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Epävirallinen tiedonvaihto päättäjien kanssa</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r>
              <a:rPr lang="fi-FI" sz="1800" dirty="0">
                <a:latin typeface="Calibri Light" panose="020F0302020204030204" pitchFamily="34" charset="0"/>
                <a:ea typeface="Calibri" panose="020F0502020204030204" pitchFamily="34" charset="0"/>
                <a:cs typeface="Calibri Light" panose="020F0302020204030204" pitchFamily="34" charset="0"/>
              </a:rPr>
              <a:t>Y</a:t>
            </a:r>
            <a:r>
              <a:rPr lang="fi-FI" sz="1800" dirty="0">
                <a:effectLst/>
                <a:latin typeface="Calibri Light" panose="020F0302020204030204" pitchFamily="34" charset="0"/>
                <a:ea typeface="Calibri" panose="020F0502020204030204" pitchFamily="34" charset="0"/>
                <a:cs typeface="Calibri Light" panose="020F0302020204030204" pitchFamily="34" charset="0"/>
              </a:rPr>
              <a:t>ritys/järjestö on pyrkinyt vaikuttamaan julkiseen päätöksentekoon, valmisteluun tai toimeenpanoon joko suoraan tai välillisesti jollain muulla tavoin, avoimissa vastauksissa lobbaamiseen tulkittava vastaus</a:t>
            </a:r>
          </a:p>
          <a:p>
            <a:r>
              <a:rPr lang="fi-FI" sz="1800" dirty="0">
                <a:effectLst/>
                <a:latin typeface="Calibri Light" panose="020F0302020204030204" pitchFamily="34" charset="0"/>
                <a:ea typeface="Calibri" panose="020F0502020204030204" pitchFamily="34" charset="0"/>
                <a:cs typeface="Calibri Light" panose="020F0302020204030204" pitchFamily="34" charset="0"/>
              </a:rPr>
              <a:t>Yritys/järjestö on pyrkinyt vaikuttamaan julkiseen päätöksentekoon, valmisteluun tai toimeenpanoon joko suoraan tai välillisesti</a:t>
            </a:r>
          </a:p>
          <a:p>
            <a:r>
              <a:rPr lang="fi-FI" sz="1800" dirty="0">
                <a:effectLst/>
                <a:latin typeface="Calibri Light" panose="020F0302020204030204" pitchFamily="34" charset="0"/>
                <a:ea typeface="Calibri" panose="020F0502020204030204" pitchFamily="34" charset="0"/>
                <a:cs typeface="Calibri Light" panose="020F0302020204030204" pitchFamily="34" charset="0"/>
              </a:rPr>
              <a:t>Yritys/järjestö katsoo harjoittavansa lobbausta</a:t>
            </a:r>
            <a:endParaRPr lang="fi-FI" sz="1800" dirty="0">
              <a:latin typeface="Calibri Light" panose="020F0302020204030204" pitchFamily="34" charset="0"/>
              <a:cs typeface="Calibri Light" panose="020F0302020204030204" pitchFamily="34" charset="0"/>
            </a:endParaRPr>
          </a:p>
          <a:p>
            <a:endParaRPr lang="fi-FI" dirty="0"/>
          </a:p>
        </p:txBody>
      </p:sp>
      <p:sp>
        <p:nvSpPr>
          <p:cNvPr id="6" name="Otsikko 6"/>
          <p:cNvSpPr>
            <a:spLocks noGrp="1"/>
          </p:cNvSpPr>
          <p:nvPr>
            <p:ph type="title"/>
            <p:custDataLst>
              <p:tags r:id="rId2"/>
            </p:custDataLst>
          </p:nvPr>
        </p:nvSpPr>
        <p:spPr>
          <a:xfrm>
            <a:off x="653137" y="582697"/>
            <a:ext cx="11033765" cy="622647"/>
          </a:xfrm>
        </p:spPr>
        <p:txBody>
          <a:bodyPr/>
          <a:lstStyle/>
          <a:p>
            <a:r>
              <a:rPr lang="fi-FI" dirty="0"/>
              <a:t>Harjoittaa/harjoittanut lobbausta</a:t>
            </a:r>
          </a:p>
        </p:txBody>
      </p:sp>
      <p:graphicFrame>
        <p:nvGraphicFramePr>
          <p:cNvPr id="7" name="Sisällön paikkamerkki 9">
            <a:extLst>
              <a:ext uri="{FF2B5EF4-FFF2-40B4-BE49-F238E27FC236}">
                <a16:creationId xmlns:a16="http://schemas.microsoft.com/office/drawing/2014/main" id="{1AE83A4E-FDB9-4600-88CF-0221F57AE9C3}"/>
              </a:ext>
            </a:extLst>
          </p:cNvPr>
          <p:cNvGraphicFramePr>
            <a:graphicFrameLocks noGrp="1"/>
          </p:cNvGraphicFramePr>
          <p:nvPr>
            <p:ph idx="1"/>
            <p:custDataLst>
              <p:tags r:id="rId3"/>
            </p:custData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4702EFDE-0079-4F1A-80FA-81967431688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spTree>
    <p:custDataLst>
      <p:tags r:id="rId1"/>
    </p:custDataLst>
    <p:extLst>
      <p:ext uri="{BB962C8B-B14F-4D97-AF65-F5344CB8AC3E}">
        <p14:creationId xmlns:p14="http://schemas.microsoft.com/office/powerpoint/2010/main" val="4244996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31.5.2021</a:t>
            </a:r>
          </a:p>
        </p:txBody>
      </p:sp>
      <p:sp>
        <p:nvSpPr>
          <p:cNvPr id="4" name="Alatunnisteen paikkamerkki 3"/>
          <p:cNvSpPr>
            <a:spLocks noGrp="1"/>
          </p:cNvSpPr>
          <p:nvPr>
            <p:ph type="ftr" sz="quarter" idx="11"/>
          </p:nvPr>
        </p:nvSpPr>
        <p:spPr/>
        <p:txBody>
          <a:bodyPr/>
          <a:lstStyle/>
          <a:p>
            <a:r>
              <a:rPr lang="fi-FI"/>
              <a:t>Oikeusministeriö, Yritysten ja järjestöjen harjoittama lobbaus 2021(24878)</a:t>
            </a:r>
          </a:p>
        </p:txBody>
      </p:sp>
      <p:sp>
        <p:nvSpPr>
          <p:cNvPr id="5" name="Dian numeron paikkamerkki 4"/>
          <p:cNvSpPr>
            <a:spLocks noGrp="1"/>
          </p:cNvSpPr>
          <p:nvPr>
            <p:ph type="sldNum" sz="quarter" idx="12"/>
          </p:nvPr>
        </p:nvSpPr>
        <p:spPr/>
        <p:txBody>
          <a:bodyPr/>
          <a:lstStyle/>
          <a:p>
            <a:fld id="{45530FF3-944E-453D-AD86-280F662E2B3A}" type="slidenum">
              <a:rPr lang="fi-FI" smtClean="0"/>
              <a:t>22</a:t>
            </a:fld>
            <a:endParaRPr lang="fi-FI"/>
          </a:p>
        </p:txBody>
      </p:sp>
      <p:sp>
        <p:nvSpPr>
          <p:cNvPr id="2" name="Otsikko 1"/>
          <p:cNvSpPr>
            <a:spLocks noGrp="1"/>
          </p:cNvSpPr>
          <p:nvPr>
            <p:ph type="ctrTitle"/>
          </p:nvPr>
        </p:nvSpPr>
        <p:spPr/>
        <p:txBody>
          <a:bodyPr/>
          <a:lstStyle/>
          <a:p>
            <a:r>
              <a:rPr lang="fi-FI" i="0" dirty="0"/>
              <a:t>Vastaajarakenne</a:t>
            </a:r>
          </a:p>
        </p:txBody>
      </p:sp>
    </p:spTree>
    <p:extLst>
      <p:ext uri="{BB962C8B-B14F-4D97-AF65-F5344CB8AC3E}">
        <p14:creationId xmlns:p14="http://schemas.microsoft.com/office/powerpoint/2010/main" val="351140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Sisällön paikkamerkki 10">
            <a:extLst>
              <a:ext uri="{FF2B5EF4-FFF2-40B4-BE49-F238E27FC236}">
                <a16:creationId xmlns:a16="http://schemas.microsoft.com/office/drawing/2014/main" id="{FB05533D-1C3D-4166-A593-2E8D079FC3B6}"/>
              </a:ext>
            </a:extLst>
          </p:cNvPr>
          <p:cNvGraphicFramePr>
            <a:graphicFrameLocks/>
          </p:cNvGraphicFramePr>
          <p:nvPr>
            <p:custDataLst>
              <p:tags r:id="rId2"/>
            </p:custDataLst>
          </p:nvPr>
        </p:nvGraphicFramePr>
        <p:xfrm>
          <a:off x="4523368" y="1741186"/>
          <a:ext cx="2447776" cy="2118037"/>
        </p:xfrm>
        <a:graphic>
          <a:graphicData uri="http://schemas.openxmlformats.org/drawingml/2006/chart">
            <c:chart xmlns:c="http://schemas.openxmlformats.org/drawingml/2006/chart" xmlns:r="http://schemas.openxmlformats.org/officeDocument/2006/relationships" r:id="rId10"/>
          </a:graphicData>
        </a:graphic>
      </p:graphicFrame>
      <p:pic>
        <p:nvPicPr>
          <p:cNvPr id="8" name="Kuva 7"/>
          <p:cNvPicPr>
            <a:picLocks noChangeAspect="1"/>
          </p:cNvPicPr>
          <p:nvPr/>
        </p:nvPicPr>
        <p:blipFill>
          <a:blip r:embed="rId11"/>
          <a:stretch>
            <a:fillRect/>
          </a:stretch>
        </p:blipFill>
        <p:spPr>
          <a:xfrm>
            <a:off x="504752" y="1693445"/>
            <a:ext cx="963251" cy="957155"/>
          </a:xfrm>
          <a:prstGeom prst="rect">
            <a:avLst/>
          </a:prstGeom>
        </p:spPr>
      </p:pic>
      <p:pic>
        <p:nvPicPr>
          <p:cNvPr id="7" name="Kuva 6"/>
          <p:cNvPicPr>
            <a:picLocks noChangeAspect="1"/>
          </p:cNvPicPr>
          <p:nvPr/>
        </p:nvPicPr>
        <p:blipFill>
          <a:blip r:embed="rId12"/>
          <a:stretch>
            <a:fillRect/>
          </a:stretch>
        </p:blipFill>
        <p:spPr>
          <a:xfrm>
            <a:off x="742758" y="1898074"/>
            <a:ext cx="481626" cy="414564"/>
          </a:xfrm>
          <a:prstGeom prst="rect">
            <a:avLst/>
          </a:prstGeom>
        </p:spPr>
      </p:pic>
      <p:graphicFrame>
        <p:nvGraphicFramePr>
          <p:cNvPr id="85" name="Sisällön paikkamerkki 11">
            <a:extLst>
              <a:ext uri="{FF2B5EF4-FFF2-40B4-BE49-F238E27FC236}">
                <a16:creationId xmlns:a16="http://schemas.microsoft.com/office/drawing/2014/main" id="{E6F0B44E-F199-4DBF-9597-EA07D2FE6CD4}"/>
              </a:ext>
            </a:extLst>
          </p:cNvPr>
          <p:cNvGraphicFramePr>
            <a:graphicFrameLocks noGrp="1"/>
          </p:cNvGraphicFramePr>
          <p:nvPr>
            <p:ph idx="1"/>
            <p:custDataLst>
              <p:tags r:id="rId3"/>
            </p:custDataLst>
          </p:nvPr>
        </p:nvGraphicFramePr>
        <p:xfrm>
          <a:off x="407190" y="3858561"/>
          <a:ext cx="3090169" cy="1638270"/>
        </p:xfrm>
        <a:graphic>
          <a:graphicData uri="http://schemas.openxmlformats.org/drawingml/2006/chart">
            <c:chart xmlns:c="http://schemas.openxmlformats.org/drawingml/2006/chart" xmlns:r="http://schemas.openxmlformats.org/officeDocument/2006/relationships" r:id="rId13"/>
          </a:graphicData>
        </a:graphic>
      </p:graphicFrame>
      <p:sp>
        <p:nvSpPr>
          <p:cNvPr id="5" name="Otsikko 4">
            <a:extLst>
              <a:ext uri="{FF2B5EF4-FFF2-40B4-BE49-F238E27FC236}">
                <a16:creationId xmlns:a16="http://schemas.microsoft.com/office/drawing/2014/main" id="{83B46DD2-2997-4ED7-BEE3-4BE25605D8D3}"/>
              </a:ext>
            </a:extLst>
          </p:cNvPr>
          <p:cNvSpPr>
            <a:spLocks noGrp="1"/>
          </p:cNvSpPr>
          <p:nvPr>
            <p:ph type="title"/>
          </p:nvPr>
        </p:nvSpPr>
        <p:spPr>
          <a:xfrm>
            <a:off x="231914" y="504720"/>
            <a:ext cx="6466066" cy="616412"/>
          </a:xfrm>
        </p:spPr>
        <p:txBody>
          <a:bodyPr>
            <a:noAutofit/>
          </a:bodyPr>
          <a:lstStyle/>
          <a:p>
            <a:r>
              <a:rPr lang="fi-FI" dirty="0">
                <a:solidFill>
                  <a:schemeClr val="tx1"/>
                </a:solidFill>
              </a:rPr>
              <a:t>Vastaajien taustatiedot</a:t>
            </a:r>
            <a:r>
              <a:rPr lang="fi-FI" dirty="0">
                <a:solidFill>
                  <a:schemeClr val="bg1">
                    <a:lumMod val="85000"/>
                  </a:schemeClr>
                </a:solidFill>
              </a:rPr>
              <a:t> </a:t>
            </a:r>
          </a:p>
        </p:txBody>
      </p:sp>
      <p:cxnSp>
        <p:nvCxnSpPr>
          <p:cNvPr id="18" name="Suora yhdysviiva 17">
            <a:extLst>
              <a:ext uri="{FF2B5EF4-FFF2-40B4-BE49-F238E27FC236}">
                <a16:creationId xmlns:a16="http://schemas.microsoft.com/office/drawing/2014/main" id="{5C713C08-E836-4483-BB75-5BB1D960D487}"/>
              </a:ext>
            </a:extLst>
          </p:cNvPr>
          <p:cNvCxnSpPr>
            <a:cxnSpLocks/>
          </p:cNvCxnSpPr>
          <p:nvPr/>
        </p:nvCxnSpPr>
        <p:spPr>
          <a:xfrm>
            <a:off x="3364745" y="1254992"/>
            <a:ext cx="0" cy="5117796"/>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B4091F0E-A225-4806-BC7A-E17A8DB89650}"/>
              </a:ext>
            </a:extLst>
          </p:cNvPr>
          <p:cNvCxnSpPr>
            <a:cxnSpLocks/>
          </p:cNvCxnSpPr>
          <p:nvPr/>
        </p:nvCxnSpPr>
        <p:spPr>
          <a:xfrm>
            <a:off x="231913" y="1174919"/>
            <a:ext cx="11717171"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56EDA3F2-4825-4D21-A22D-AA1955D04086}"/>
              </a:ext>
            </a:extLst>
          </p:cNvPr>
          <p:cNvCxnSpPr>
            <a:cxnSpLocks/>
          </p:cNvCxnSpPr>
          <p:nvPr/>
        </p:nvCxnSpPr>
        <p:spPr>
          <a:xfrm>
            <a:off x="257298" y="3328269"/>
            <a:ext cx="3060000"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25" name="Suora yhdysviiva 24">
            <a:extLst>
              <a:ext uri="{FF2B5EF4-FFF2-40B4-BE49-F238E27FC236}">
                <a16:creationId xmlns:a16="http://schemas.microsoft.com/office/drawing/2014/main" id="{5C713C08-E836-4483-BB75-5BB1D960D487}"/>
              </a:ext>
            </a:extLst>
          </p:cNvPr>
          <p:cNvCxnSpPr>
            <a:cxnSpLocks/>
          </p:cNvCxnSpPr>
          <p:nvPr/>
        </p:nvCxnSpPr>
        <p:spPr>
          <a:xfrm>
            <a:off x="6444177" y="1254992"/>
            <a:ext cx="0" cy="515058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0" name="Suora yhdysviiva 39">
            <a:extLst>
              <a:ext uri="{FF2B5EF4-FFF2-40B4-BE49-F238E27FC236}">
                <a16:creationId xmlns:a16="http://schemas.microsoft.com/office/drawing/2014/main" id="{56EDA3F2-4825-4D21-A22D-AA1955D04086}"/>
              </a:ext>
            </a:extLst>
          </p:cNvPr>
          <p:cNvCxnSpPr>
            <a:cxnSpLocks/>
          </p:cNvCxnSpPr>
          <p:nvPr/>
        </p:nvCxnSpPr>
        <p:spPr>
          <a:xfrm flipV="1">
            <a:off x="3388893" y="3847800"/>
            <a:ext cx="3036996" cy="1903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3" name="Suora yhdysviiva 42">
            <a:extLst>
              <a:ext uri="{FF2B5EF4-FFF2-40B4-BE49-F238E27FC236}">
                <a16:creationId xmlns:a16="http://schemas.microsoft.com/office/drawing/2014/main" id="{56EDA3F2-4825-4D21-A22D-AA1955D04086}"/>
              </a:ext>
            </a:extLst>
          </p:cNvPr>
          <p:cNvCxnSpPr>
            <a:cxnSpLocks/>
          </p:cNvCxnSpPr>
          <p:nvPr/>
        </p:nvCxnSpPr>
        <p:spPr>
          <a:xfrm flipV="1">
            <a:off x="9650571" y="3353893"/>
            <a:ext cx="2013606" cy="13654"/>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45" name="Suora yhdysviiva 44">
            <a:extLst>
              <a:ext uri="{FF2B5EF4-FFF2-40B4-BE49-F238E27FC236}">
                <a16:creationId xmlns:a16="http://schemas.microsoft.com/office/drawing/2014/main" id="{B4091F0E-A225-4806-BC7A-E17A8DB89650}"/>
              </a:ext>
            </a:extLst>
          </p:cNvPr>
          <p:cNvCxnSpPr>
            <a:cxnSpLocks/>
          </p:cNvCxnSpPr>
          <p:nvPr/>
        </p:nvCxnSpPr>
        <p:spPr>
          <a:xfrm>
            <a:off x="370755" y="6410065"/>
            <a:ext cx="11717171" cy="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46" name="Tekstiruutu 45">
            <a:extLst>
              <a:ext uri="{FF2B5EF4-FFF2-40B4-BE49-F238E27FC236}">
                <a16:creationId xmlns:a16="http://schemas.microsoft.com/office/drawing/2014/main" id="{098A5AEF-21EE-4E7D-A957-31E320A4F8DC}"/>
              </a:ext>
            </a:extLst>
          </p:cNvPr>
          <p:cNvSpPr txBox="1"/>
          <p:nvPr/>
        </p:nvSpPr>
        <p:spPr>
          <a:xfrm>
            <a:off x="9650571" y="1255380"/>
            <a:ext cx="20715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HENKILÖSTÖMÄÄRÄ</a:t>
            </a:r>
          </a:p>
        </p:txBody>
      </p:sp>
      <p:sp>
        <p:nvSpPr>
          <p:cNvPr id="48" name="Tekstiruutu 47">
            <a:extLst>
              <a:ext uri="{FF2B5EF4-FFF2-40B4-BE49-F238E27FC236}">
                <a16:creationId xmlns:a16="http://schemas.microsoft.com/office/drawing/2014/main" id="{2538B6C2-536F-4285-B5CF-DE04F89DEE14}"/>
              </a:ext>
            </a:extLst>
          </p:cNvPr>
          <p:cNvSpPr txBox="1"/>
          <p:nvPr/>
        </p:nvSpPr>
        <p:spPr>
          <a:xfrm>
            <a:off x="7766197" y="4838485"/>
            <a:ext cx="5957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Calibri"/>
                <a:ea typeface="+mn-ea"/>
                <a:cs typeface="+mn-cs"/>
              </a:rPr>
              <a:t>24 %</a:t>
            </a:r>
          </a:p>
        </p:txBody>
      </p:sp>
      <p:sp>
        <p:nvSpPr>
          <p:cNvPr id="54" name="Tekstiruutu 53">
            <a:extLst>
              <a:ext uri="{FF2B5EF4-FFF2-40B4-BE49-F238E27FC236}">
                <a16:creationId xmlns:a16="http://schemas.microsoft.com/office/drawing/2014/main" id="{2538B6C2-536F-4285-B5CF-DE04F89DEE14}"/>
              </a:ext>
            </a:extLst>
          </p:cNvPr>
          <p:cNvSpPr txBox="1"/>
          <p:nvPr/>
        </p:nvSpPr>
        <p:spPr>
          <a:xfrm>
            <a:off x="8828023" y="4826776"/>
            <a:ext cx="5957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Calibri"/>
                <a:ea typeface="+mn-ea"/>
                <a:cs typeface="+mn-cs"/>
              </a:rPr>
              <a:t>36 %</a:t>
            </a:r>
          </a:p>
        </p:txBody>
      </p:sp>
      <p:sp>
        <p:nvSpPr>
          <p:cNvPr id="58" name="Tekstiruutu 57">
            <a:extLst>
              <a:ext uri="{FF2B5EF4-FFF2-40B4-BE49-F238E27FC236}">
                <a16:creationId xmlns:a16="http://schemas.microsoft.com/office/drawing/2014/main" id="{2538B6C2-536F-4285-B5CF-DE04F89DEE14}"/>
              </a:ext>
            </a:extLst>
          </p:cNvPr>
          <p:cNvSpPr txBox="1"/>
          <p:nvPr/>
        </p:nvSpPr>
        <p:spPr>
          <a:xfrm>
            <a:off x="9910445" y="4829608"/>
            <a:ext cx="5957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Calibri"/>
                <a:ea typeface="+mn-ea"/>
                <a:cs typeface="+mn-cs"/>
              </a:rPr>
              <a:t>13 %</a:t>
            </a:r>
          </a:p>
        </p:txBody>
      </p:sp>
      <p:sp>
        <p:nvSpPr>
          <p:cNvPr id="62" name="Tekstiruutu 61">
            <a:extLst>
              <a:ext uri="{FF2B5EF4-FFF2-40B4-BE49-F238E27FC236}">
                <a16:creationId xmlns:a16="http://schemas.microsoft.com/office/drawing/2014/main" id="{2538B6C2-536F-4285-B5CF-DE04F89DEE14}"/>
              </a:ext>
            </a:extLst>
          </p:cNvPr>
          <p:cNvSpPr txBox="1"/>
          <p:nvPr/>
        </p:nvSpPr>
        <p:spPr>
          <a:xfrm>
            <a:off x="11004382" y="4833300"/>
            <a:ext cx="59576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white"/>
                </a:solidFill>
                <a:effectLst/>
                <a:uLnTx/>
                <a:uFillTx/>
                <a:latin typeface="Calibri"/>
                <a:ea typeface="+mn-ea"/>
                <a:cs typeface="+mn-cs"/>
              </a:rPr>
              <a:t>26 %</a:t>
            </a:r>
          </a:p>
        </p:txBody>
      </p:sp>
      <p:sp>
        <p:nvSpPr>
          <p:cNvPr id="6" name="Suorakulmio 5">
            <a:extLst>
              <a:ext uri="{FF2B5EF4-FFF2-40B4-BE49-F238E27FC236}">
                <a16:creationId xmlns:a16="http://schemas.microsoft.com/office/drawing/2014/main" id="{78F9D101-11D3-43C2-A058-8117112817A1}"/>
              </a:ext>
            </a:extLst>
          </p:cNvPr>
          <p:cNvSpPr/>
          <p:nvPr/>
        </p:nvSpPr>
        <p:spPr>
          <a:xfrm>
            <a:off x="8771218" y="741597"/>
            <a:ext cx="338314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Kaikki vastaajat, n=351</a:t>
            </a:r>
          </a:p>
        </p:txBody>
      </p:sp>
      <p:sp>
        <p:nvSpPr>
          <p:cNvPr id="116" name="Tekstiruutu 115">
            <a:extLst>
              <a:ext uri="{FF2B5EF4-FFF2-40B4-BE49-F238E27FC236}">
                <a16:creationId xmlns:a16="http://schemas.microsoft.com/office/drawing/2014/main" id="{FCF1AD49-D104-407F-BB07-1C35A70D2F6B}"/>
              </a:ext>
            </a:extLst>
          </p:cNvPr>
          <p:cNvSpPr txBox="1"/>
          <p:nvPr/>
        </p:nvSpPr>
        <p:spPr>
          <a:xfrm>
            <a:off x="231913" y="1265602"/>
            <a:ext cx="14816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SEKTORI</a:t>
            </a:r>
          </a:p>
        </p:txBody>
      </p:sp>
      <p:cxnSp>
        <p:nvCxnSpPr>
          <p:cNvPr id="77" name="Suora yhdysviiva 76">
            <a:extLst>
              <a:ext uri="{FF2B5EF4-FFF2-40B4-BE49-F238E27FC236}">
                <a16:creationId xmlns:a16="http://schemas.microsoft.com/office/drawing/2014/main" id="{2A1C2581-AF57-4C65-9E83-43BCE13A2AA9}"/>
              </a:ext>
            </a:extLst>
          </p:cNvPr>
          <p:cNvCxnSpPr>
            <a:cxnSpLocks/>
          </p:cNvCxnSpPr>
          <p:nvPr/>
        </p:nvCxnSpPr>
        <p:spPr>
          <a:xfrm>
            <a:off x="9552769" y="1247468"/>
            <a:ext cx="0" cy="2520000"/>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graphicFrame>
        <p:nvGraphicFramePr>
          <p:cNvPr id="80" name="Sisällön paikkamerkki 10">
            <a:extLst>
              <a:ext uri="{FF2B5EF4-FFF2-40B4-BE49-F238E27FC236}">
                <a16:creationId xmlns:a16="http://schemas.microsoft.com/office/drawing/2014/main" id="{EDB220B7-F80B-4157-A45B-44FDBF404A1B}"/>
              </a:ext>
            </a:extLst>
          </p:cNvPr>
          <p:cNvGraphicFramePr>
            <a:graphicFrameLocks/>
          </p:cNvGraphicFramePr>
          <p:nvPr>
            <p:custDataLst>
              <p:tags r:id="rId4"/>
            </p:custDataLst>
          </p:nvPr>
        </p:nvGraphicFramePr>
        <p:xfrm>
          <a:off x="6576790" y="3344207"/>
          <a:ext cx="2946819" cy="2935299"/>
        </p:xfrm>
        <a:graphic>
          <a:graphicData uri="http://schemas.openxmlformats.org/drawingml/2006/chart">
            <c:chart xmlns:c="http://schemas.openxmlformats.org/drawingml/2006/chart" xmlns:r="http://schemas.openxmlformats.org/officeDocument/2006/relationships" r:id="rId14"/>
          </a:graphicData>
        </a:graphic>
      </p:graphicFrame>
      <p:grpSp>
        <p:nvGrpSpPr>
          <p:cNvPr id="53" name="Ryhmä 52">
            <a:extLst>
              <a:ext uri="{FF2B5EF4-FFF2-40B4-BE49-F238E27FC236}">
                <a16:creationId xmlns:a16="http://schemas.microsoft.com/office/drawing/2014/main" id="{05FA4F79-8A9D-4694-A618-6C00EC969F01}"/>
              </a:ext>
            </a:extLst>
          </p:cNvPr>
          <p:cNvGrpSpPr/>
          <p:nvPr/>
        </p:nvGrpSpPr>
        <p:grpSpPr>
          <a:xfrm>
            <a:off x="294017" y="1709861"/>
            <a:ext cx="2899703" cy="1401210"/>
            <a:chOff x="664408" y="1684414"/>
            <a:chExt cx="2329655" cy="1125749"/>
          </a:xfrm>
        </p:grpSpPr>
        <p:sp>
          <p:nvSpPr>
            <p:cNvPr id="61" name="Ellipsi 60">
              <a:extLst>
                <a:ext uri="{FF2B5EF4-FFF2-40B4-BE49-F238E27FC236}">
                  <a16:creationId xmlns:a16="http://schemas.microsoft.com/office/drawing/2014/main" id="{8908EE99-7A0E-4ACC-A5AD-BD7E3726F528}"/>
                </a:ext>
              </a:extLst>
            </p:cNvPr>
            <p:cNvSpPr/>
            <p:nvPr/>
          </p:nvSpPr>
          <p:spPr>
            <a:xfrm>
              <a:off x="2010831" y="1684414"/>
              <a:ext cx="772357" cy="765699"/>
            </a:xfrm>
            <a:prstGeom prst="ellipse">
              <a:avLst/>
            </a:prstGeom>
            <a:solidFill>
              <a:srgbClr val="4B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kstiruutu 58">
              <a:extLst>
                <a:ext uri="{FF2B5EF4-FFF2-40B4-BE49-F238E27FC236}">
                  <a16:creationId xmlns:a16="http://schemas.microsoft.com/office/drawing/2014/main" id="{723AD779-AA8C-4EF0-A775-541D6B4E42D5}"/>
                </a:ext>
              </a:extLst>
            </p:cNvPr>
            <p:cNvSpPr txBox="1"/>
            <p:nvPr/>
          </p:nvSpPr>
          <p:spPr>
            <a:xfrm>
              <a:off x="664408" y="2389802"/>
              <a:ext cx="1063705" cy="4203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4BA7BC"/>
                  </a:solidFill>
                  <a:effectLst/>
                  <a:uLnTx/>
                  <a:uFillTx/>
                  <a:latin typeface="Calibri"/>
                  <a:ea typeface="+mn-ea"/>
                  <a:cs typeface="+mn-cs"/>
                </a:rPr>
                <a:t>YRITYS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4BA7BC"/>
                  </a:solidFill>
                  <a:effectLst/>
                  <a:uLnTx/>
                  <a:uFillTx/>
                  <a:latin typeface="Calibri"/>
                  <a:ea typeface="+mn-ea"/>
                  <a:cs typeface="+mn-cs"/>
                </a:rPr>
                <a:t>71 %</a:t>
              </a:r>
            </a:p>
          </p:txBody>
        </p:sp>
        <p:sp>
          <p:nvSpPr>
            <p:cNvPr id="60" name="Tekstiruutu 59">
              <a:extLst>
                <a:ext uri="{FF2B5EF4-FFF2-40B4-BE49-F238E27FC236}">
                  <a16:creationId xmlns:a16="http://schemas.microsoft.com/office/drawing/2014/main" id="{65124ABB-3907-4322-9BE0-536D993A5D2A}"/>
                </a:ext>
              </a:extLst>
            </p:cNvPr>
            <p:cNvSpPr txBox="1"/>
            <p:nvPr/>
          </p:nvSpPr>
          <p:spPr>
            <a:xfrm>
              <a:off x="1930358" y="2389802"/>
              <a:ext cx="1063705" cy="4203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4BA7BC"/>
                  </a:solidFill>
                  <a:effectLst/>
                  <a:uLnTx/>
                  <a:uFillTx/>
                  <a:latin typeface="Calibri"/>
                  <a:ea typeface="+mn-ea"/>
                  <a:cs typeface="+mn-cs"/>
                </a:rPr>
                <a:t>JÄRJESTÖ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4BA7BC"/>
                  </a:solidFill>
                  <a:effectLst/>
                  <a:uLnTx/>
                  <a:uFillTx/>
                  <a:latin typeface="Calibri"/>
                  <a:ea typeface="+mn-ea"/>
                  <a:cs typeface="+mn-cs"/>
                </a:rPr>
                <a:t> 29 %</a:t>
              </a:r>
            </a:p>
          </p:txBody>
        </p:sp>
      </p:grpSp>
      <p:sp>
        <p:nvSpPr>
          <p:cNvPr id="2" name="Tekstiruutu 1">
            <a:extLst>
              <a:ext uri="{FF2B5EF4-FFF2-40B4-BE49-F238E27FC236}">
                <a16:creationId xmlns:a16="http://schemas.microsoft.com/office/drawing/2014/main" id="{218C63C9-D663-433B-8856-0E33D96BA9C2}"/>
              </a:ext>
            </a:extLst>
          </p:cNvPr>
          <p:cNvSpPr txBox="1"/>
          <p:nvPr/>
        </p:nvSpPr>
        <p:spPr>
          <a:xfrm>
            <a:off x="9718435" y="3592196"/>
            <a:ext cx="223064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JÄRJESTÖ</a:t>
            </a:r>
          </a:p>
        </p:txBody>
      </p:sp>
      <p:cxnSp>
        <p:nvCxnSpPr>
          <p:cNvPr id="72" name="Suora yhdysviiva 71">
            <a:extLst>
              <a:ext uri="{FF2B5EF4-FFF2-40B4-BE49-F238E27FC236}">
                <a16:creationId xmlns:a16="http://schemas.microsoft.com/office/drawing/2014/main" id="{3FB79B9D-06A3-4B3B-84F8-5573A958592F}"/>
              </a:ext>
            </a:extLst>
          </p:cNvPr>
          <p:cNvCxnSpPr>
            <a:cxnSpLocks/>
          </p:cNvCxnSpPr>
          <p:nvPr/>
        </p:nvCxnSpPr>
        <p:spPr>
          <a:xfrm>
            <a:off x="9552769" y="3778019"/>
            <a:ext cx="2500" cy="261783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sp>
        <p:nvSpPr>
          <p:cNvPr id="4" name="Päivämäärän paikkamerkki 3">
            <a:extLst>
              <a:ext uri="{FF2B5EF4-FFF2-40B4-BE49-F238E27FC236}">
                <a16:creationId xmlns:a16="http://schemas.microsoft.com/office/drawing/2014/main" id="{C7F794F2-0C38-4E39-BDDB-42265485CAB7}"/>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10" name="Dian numeron paikkamerkki 9">
            <a:extLst>
              <a:ext uri="{FF2B5EF4-FFF2-40B4-BE49-F238E27FC236}">
                <a16:creationId xmlns:a16="http://schemas.microsoft.com/office/drawing/2014/main" id="{540E901D-A016-4260-BA87-1A0862021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05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4" name="Tekstiruutu 83">
            <a:extLst>
              <a:ext uri="{FF2B5EF4-FFF2-40B4-BE49-F238E27FC236}">
                <a16:creationId xmlns:a16="http://schemas.microsoft.com/office/drawing/2014/main" id="{DEF6BDB8-2891-4382-A0CE-AAEFD33179C5}"/>
              </a:ext>
            </a:extLst>
          </p:cNvPr>
          <p:cNvSpPr txBox="1"/>
          <p:nvPr/>
        </p:nvSpPr>
        <p:spPr>
          <a:xfrm>
            <a:off x="148931" y="3432918"/>
            <a:ext cx="27511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TOIMIALA</a:t>
            </a:r>
          </a:p>
        </p:txBody>
      </p:sp>
      <p:graphicFrame>
        <p:nvGraphicFramePr>
          <p:cNvPr id="87" name="Sisällön paikkamerkki 10">
            <a:extLst>
              <a:ext uri="{FF2B5EF4-FFF2-40B4-BE49-F238E27FC236}">
                <a16:creationId xmlns:a16="http://schemas.microsoft.com/office/drawing/2014/main" id="{4AF38A31-BA2E-4EDF-B48C-ED3583EBBF4D}"/>
              </a:ext>
            </a:extLst>
          </p:cNvPr>
          <p:cNvGraphicFramePr>
            <a:graphicFrameLocks/>
          </p:cNvGraphicFramePr>
          <p:nvPr>
            <p:custDataLst>
              <p:tags r:id="rId5"/>
            </p:custDataLst>
          </p:nvPr>
        </p:nvGraphicFramePr>
        <p:xfrm>
          <a:off x="9579277" y="1612190"/>
          <a:ext cx="2447776" cy="1785806"/>
        </p:xfrm>
        <a:graphic>
          <a:graphicData uri="http://schemas.openxmlformats.org/drawingml/2006/chart">
            <c:chart xmlns:c="http://schemas.openxmlformats.org/drawingml/2006/chart" xmlns:r="http://schemas.openxmlformats.org/officeDocument/2006/relationships" r:id="rId15"/>
          </a:graphicData>
        </a:graphic>
      </p:graphicFrame>
      <p:sp>
        <p:nvSpPr>
          <p:cNvPr id="3" name="Alatunnisteen paikkamerkki 2">
            <a:extLst>
              <a:ext uri="{FF2B5EF4-FFF2-40B4-BE49-F238E27FC236}">
                <a16:creationId xmlns:a16="http://schemas.microsoft.com/office/drawing/2014/main" id="{FD5EC41A-80F7-4D83-84DC-62E0233129F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pic>
        <p:nvPicPr>
          <p:cNvPr id="11" name="Kuva 10"/>
          <p:cNvPicPr>
            <a:picLocks noChangeAspect="1"/>
          </p:cNvPicPr>
          <p:nvPr/>
        </p:nvPicPr>
        <p:blipFill>
          <a:blip r:embed="rId16"/>
          <a:stretch>
            <a:fillRect/>
          </a:stretch>
        </p:blipFill>
        <p:spPr>
          <a:xfrm>
            <a:off x="2150250" y="1871266"/>
            <a:ext cx="585267" cy="585267"/>
          </a:xfrm>
          <a:prstGeom prst="rect">
            <a:avLst/>
          </a:prstGeom>
        </p:spPr>
      </p:pic>
      <p:sp>
        <p:nvSpPr>
          <p:cNvPr id="75" name="Tekstiruutu 74">
            <a:extLst>
              <a:ext uri="{FF2B5EF4-FFF2-40B4-BE49-F238E27FC236}">
                <a16:creationId xmlns:a16="http://schemas.microsoft.com/office/drawing/2014/main" id="{218C63C9-D663-433B-8856-0E33D96BA9C2}"/>
              </a:ext>
            </a:extLst>
          </p:cNvPr>
          <p:cNvSpPr txBox="1"/>
          <p:nvPr/>
        </p:nvSpPr>
        <p:spPr>
          <a:xfrm>
            <a:off x="3403044" y="1260297"/>
            <a:ext cx="2439493" cy="33855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HENKILÖSTÖMÄÄRÄ</a:t>
            </a:r>
          </a:p>
        </p:txBody>
      </p:sp>
      <p:graphicFrame>
        <p:nvGraphicFramePr>
          <p:cNvPr id="82" name="Objekti 81">
            <a:extLst>
              <a:ext uri="{FF2B5EF4-FFF2-40B4-BE49-F238E27FC236}">
                <a16:creationId xmlns:a16="http://schemas.microsoft.com/office/drawing/2014/main" id="{99A11706-495A-42D9-B663-229056A3E552}"/>
              </a:ext>
            </a:extLst>
          </p:cNvPr>
          <p:cNvGraphicFramePr>
            <a:graphicFrameLocks noChangeAspect="1"/>
          </p:cNvGraphicFramePr>
          <p:nvPr/>
        </p:nvGraphicFramePr>
        <p:xfrm>
          <a:off x="3326447" y="1750491"/>
          <a:ext cx="1108075" cy="2028825"/>
        </p:xfrm>
        <a:graphic>
          <a:graphicData uri="http://schemas.openxmlformats.org/presentationml/2006/ole">
            <mc:AlternateContent xmlns:mc="http://schemas.openxmlformats.org/markup-compatibility/2006">
              <mc:Choice xmlns:v="urn:schemas-microsoft-com:vml" Requires="v">
                <p:oleObj spid="_x0000_s3074" name="Laskentataulukko" r:id="rId17" imgW="1190635" imgH="2181049" progId="Excel.Sheet.12">
                  <p:embed/>
                </p:oleObj>
              </mc:Choice>
              <mc:Fallback>
                <p:oleObj name="Laskentataulukko" r:id="rId17" imgW="1190635" imgH="2181049" progId="Excel.Sheet.12">
                  <p:embed/>
                  <p:pic>
                    <p:nvPicPr>
                      <p:cNvPr id="82" name="Objekti 81">
                        <a:extLst>
                          <a:ext uri="{FF2B5EF4-FFF2-40B4-BE49-F238E27FC236}">
                            <a16:creationId xmlns:a16="http://schemas.microsoft.com/office/drawing/2014/main" id="{99A11706-495A-42D9-B663-229056A3E552}"/>
                          </a:ext>
                        </a:extLst>
                      </p:cNvPr>
                      <p:cNvPicPr/>
                      <p:nvPr/>
                    </p:nvPicPr>
                    <p:blipFill>
                      <a:blip r:embed="rId18"/>
                      <a:stretch>
                        <a:fillRect/>
                      </a:stretch>
                    </p:blipFill>
                    <p:spPr>
                      <a:xfrm>
                        <a:off x="3326447" y="1750491"/>
                        <a:ext cx="1108075" cy="2028825"/>
                      </a:xfrm>
                      <a:prstGeom prst="rect">
                        <a:avLst/>
                      </a:prstGeom>
                    </p:spPr>
                  </p:pic>
                </p:oleObj>
              </mc:Fallback>
            </mc:AlternateContent>
          </a:graphicData>
        </a:graphic>
      </p:graphicFrame>
      <p:graphicFrame>
        <p:nvGraphicFramePr>
          <p:cNvPr id="93" name="Sisällön paikkamerkki 10">
            <a:extLst>
              <a:ext uri="{FF2B5EF4-FFF2-40B4-BE49-F238E27FC236}">
                <a16:creationId xmlns:a16="http://schemas.microsoft.com/office/drawing/2014/main" id="{FB05533D-1C3D-4166-A593-2E8D079FC3B6}"/>
              </a:ext>
            </a:extLst>
          </p:cNvPr>
          <p:cNvGraphicFramePr>
            <a:graphicFrameLocks/>
          </p:cNvGraphicFramePr>
          <p:nvPr>
            <p:custDataLst>
              <p:tags r:id="rId6"/>
            </p:custDataLst>
          </p:nvPr>
        </p:nvGraphicFramePr>
        <p:xfrm>
          <a:off x="4523368" y="4306563"/>
          <a:ext cx="2447776" cy="2118037"/>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94" name="Objekti 93">
            <a:extLst>
              <a:ext uri="{FF2B5EF4-FFF2-40B4-BE49-F238E27FC236}">
                <a16:creationId xmlns:a16="http://schemas.microsoft.com/office/drawing/2014/main" id="{99A11706-495A-42D9-B663-229056A3E552}"/>
              </a:ext>
            </a:extLst>
          </p:cNvPr>
          <p:cNvGraphicFramePr>
            <a:graphicFrameLocks noChangeAspect="1"/>
          </p:cNvGraphicFramePr>
          <p:nvPr/>
        </p:nvGraphicFramePr>
        <p:xfrm>
          <a:off x="3326447" y="4315868"/>
          <a:ext cx="1108075" cy="2028825"/>
        </p:xfrm>
        <a:graphic>
          <a:graphicData uri="http://schemas.openxmlformats.org/presentationml/2006/ole">
            <mc:AlternateContent xmlns:mc="http://schemas.openxmlformats.org/markup-compatibility/2006">
              <mc:Choice xmlns:v="urn:schemas-microsoft-com:vml" Requires="v">
                <p:oleObj spid="_x0000_s3075" name="Laskentataulukko" r:id="rId20" imgW="1190635" imgH="2181049" progId="Excel.Sheet.12">
                  <p:embed/>
                </p:oleObj>
              </mc:Choice>
              <mc:Fallback>
                <p:oleObj name="Laskentataulukko" r:id="rId20" imgW="1190635" imgH="2181049" progId="Excel.Sheet.12">
                  <p:embed/>
                  <p:pic>
                    <p:nvPicPr>
                      <p:cNvPr id="94" name="Objekti 93">
                        <a:extLst>
                          <a:ext uri="{FF2B5EF4-FFF2-40B4-BE49-F238E27FC236}">
                            <a16:creationId xmlns:a16="http://schemas.microsoft.com/office/drawing/2014/main" id="{99A11706-495A-42D9-B663-229056A3E552}"/>
                          </a:ext>
                        </a:extLst>
                      </p:cNvPr>
                      <p:cNvPicPr/>
                      <p:nvPr/>
                    </p:nvPicPr>
                    <p:blipFill>
                      <a:blip r:embed="rId21"/>
                      <a:stretch>
                        <a:fillRect/>
                      </a:stretch>
                    </p:blipFill>
                    <p:spPr>
                      <a:xfrm>
                        <a:off x="3326447" y="4315868"/>
                        <a:ext cx="1108075" cy="2028825"/>
                      </a:xfrm>
                      <a:prstGeom prst="rect">
                        <a:avLst/>
                      </a:prstGeom>
                    </p:spPr>
                  </p:pic>
                </p:oleObj>
              </mc:Fallback>
            </mc:AlternateContent>
          </a:graphicData>
        </a:graphic>
      </p:graphicFrame>
      <p:sp>
        <p:nvSpPr>
          <p:cNvPr id="95" name="Tekstiruutu 94">
            <a:extLst>
              <a:ext uri="{FF2B5EF4-FFF2-40B4-BE49-F238E27FC236}">
                <a16:creationId xmlns:a16="http://schemas.microsoft.com/office/drawing/2014/main" id="{218C63C9-D663-433B-8856-0E33D96BA9C2}"/>
              </a:ext>
            </a:extLst>
          </p:cNvPr>
          <p:cNvSpPr txBox="1"/>
          <p:nvPr/>
        </p:nvSpPr>
        <p:spPr>
          <a:xfrm>
            <a:off x="3430982" y="3890082"/>
            <a:ext cx="2439493" cy="338554"/>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LIIKEVAIHTO</a:t>
            </a:r>
          </a:p>
        </p:txBody>
      </p:sp>
      <p:sp>
        <p:nvSpPr>
          <p:cNvPr id="12" name="Tekstiruutu 11"/>
          <p:cNvSpPr txBox="1"/>
          <p:nvPr/>
        </p:nvSpPr>
        <p:spPr>
          <a:xfrm>
            <a:off x="5135350" y="3470242"/>
            <a:ext cx="12905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62626"/>
                </a:solidFill>
                <a:effectLst/>
                <a:uLnTx/>
                <a:uFillTx/>
                <a:latin typeface="Calibri"/>
                <a:ea typeface="+mn-ea"/>
                <a:cs typeface="+mn-cs"/>
              </a:rPr>
              <a:t>Yritys, n=248</a:t>
            </a:r>
          </a:p>
        </p:txBody>
      </p:sp>
      <p:graphicFrame>
        <p:nvGraphicFramePr>
          <p:cNvPr id="99" name="Sisällön paikkamerkki 11">
            <a:extLst>
              <a:ext uri="{FF2B5EF4-FFF2-40B4-BE49-F238E27FC236}">
                <a16:creationId xmlns:a16="http://schemas.microsoft.com/office/drawing/2014/main" id="{E6F0B44E-F199-4DBF-9597-EA07D2FE6CD4}"/>
              </a:ext>
            </a:extLst>
          </p:cNvPr>
          <p:cNvGraphicFramePr>
            <a:graphicFrameLocks noGrp="1"/>
          </p:cNvGraphicFramePr>
          <p:nvPr>
            <p:ph idx="1"/>
            <p:custDataLst>
              <p:tags r:id="rId7"/>
            </p:custDataLst>
          </p:nvPr>
        </p:nvGraphicFramePr>
        <p:xfrm>
          <a:off x="6628893" y="1729277"/>
          <a:ext cx="3090169" cy="1638270"/>
        </p:xfrm>
        <a:graphic>
          <a:graphicData uri="http://schemas.openxmlformats.org/drawingml/2006/chart">
            <c:chart xmlns:c="http://schemas.openxmlformats.org/drawingml/2006/chart" xmlns:r="http://schemas.openxmlformats.org/officeDocument/2006/relationships" r:id="rId22"/>
          </a:graphicData>
        </a:graphic>
      </p:graphicFrame>
      <p:sp>
        <p:nvSpPr>
          <p:cNvPr id="100" name="Tekstiruutu 99">
            <a:extLst>
              <a:ext uri="{FF2B5EF4-FFF2-40B4-BE49-F238E27FC236}">
                <a16:creationId xmlns:a16="http://schemas.microsoft.com/office/drawing/2014/main" id="{DEF6BDB8-2891-4382-A0CE-AAEFD33179C5}"/>
              </a:ext>
            </a:extLst>
          </p:cNvPr>
          <p:cNvSpPr txBox="1"/>
          <p:nvPr/>
        </p:nvSpPr>
        <p:spPr>
          <a:xfrm>
            <a:off x="6511624" y="1286107"/>
            <a:ext cx="275115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JÄRJESTÖ</a:t>
            </a:r>
          </a:p>
        </p:txBody>
      </p:sp>
      <p:sp>
        <p:nvSpPr>
          <p:cNvPr id="102" name="Tekstiruutu 11"/>
          <p:cNvSpPr txBox="1"/>
          <p:nvPr/>
        </p:nvSpPr>
        <p:spPr>
          <a:xfrm>
            <a:off x="6435286" y="6044708"/>
            <a:ext cx="129053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62626"/>
                </a:solidFill>
                <a:effectLst/>
                <a:uLnTx/>
                <a:uFillTx/>
                <a:latin typeface="Calibri"/>
                <a:ea typeface="+mn-ea"/>
                <a:cs typeface="+mn-cs"/>
              </a:rPr>
              <a:t>Järjestö, n=103</a:t>
            </a:r>
          </a:p>
        </p:txBody>
      </p:sp>
      <p:graphicFrame>
        <p:nvGraphicFramePr>
          <p:cNvPr id="103" name="Sisällön paikkamerkki 10">
            <a:extLst>
              <a:ext uri="{FF2B5EF4-FFF2-40B4-BE49-F238E27FC236}">
                <a16:creationId xmlns:a16="http://schemas.microsoft.com/office/drawing/2014/main" id="{4AF38A31-BA2E-4EDF-B48C-ED3583EBBF4D}"/>
              </a:ext>
            </a:extLst>
          </p:cNvPr>
          <p:cNvGraphicFramePr>
            <a:graphicFrameLocks/>
          </p:cNvGraphicFramePr>
          <p:nvPr>
            <p:custDataLst>
              <p:tags r:id="rId8"/>
            </p:custDataLst>
          </p:nvPr>
        </p:nvGraphicFramePr>
        <p:xfrm>
          <a:off x="9609871" y="4167642"/>
          <a:ext cx="2447776" cy="1785806"/>
        </p:xfrm>
        <a:graphic>
          <a:graphicData uri="http://schemas.openxmlformats.org/drawingml/2006/chart">
            <c:chart xmlns:c="http://schemas.openxmlformats.org/drawingml/2006/chart" xmlns:r="http://schemas.openxmlformats.org/officeDocument/2006/relationships" r:id="rId23"/>
          </a:graphicData>
        </a:graphic>
      </p:graphicFrame>
      <p:sp>
        <p:nvSpPr>
          <p:cNvPr id="104" name="Tekstiruutu 11"/>
          <p:cNvSpPr txBox="1"/>
          <p:nvPr/>
        </p:nvSpPr>
        <p:spPr>
          <a:xfrm>
            <a:off x="10672643" y="6051137"/>
            <a:ext cx="129053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262626"/>
                </a:solidFill>
                <a:effectLst/>
                <a:uLnTx/>
                <a:uFillTx/>
                <a:latin typeface="Calibri"/>
                <a:ea typeface="+mn-ea"/>
                <a:cs typeface="+mn-cs"/>
              </a:rPr>
              <a:t>Järjestö, n=103</a:t>
            </a:r>
          </a:p>
        </p:txBody>
      </p:sp>
    </p:spTree>
    <p:extLst>
      <p:ext uri="{BB962C8B-B14F-4D97-AF65-F5344CB8AC3E}">
        <p14:creationId xmlns:p14="http://schemas.microsoft.com/office/powerpoint/2010/main" val="141591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31.5.2021</a:t>
            </a:r>
          </a:p>
        </p:txBody>
      </p:sp>
      <p:sp>
        <p:nvSpPr>
          <p:cNvPr id="4" name="Alatunnisteen paikkamerkki 3"/>
          <p:cNvSpPr>
            <a:spLocks noGrp="1"/>
          </p:cNvSpPr>
          <p:nvPr>
            <p:ph type="ftr" sz="quarter" idx="11"/>
          </p:nvPr>
        </p:nvSpPr>
        <p:spPr/>
        <p:txBody>
          <a:bodyPr/>
          <a:lstStyle/>
          <a:p>
            <a:r>
              <a:rPr lang="fi-FI"/>
              <a:t>Oikeusministeriö, Yritysten ja järjestöjen harjoittama lobbaus 2021(24878)</a:t>
            </a:r>
          </a:p>
        </p:txBody>
      </p:sp>
      <p:sp>
        <p:nvSpPr>
          <p:cNvPr id="5" name="Dian numeron paikkamerkki 4"/>
          <p:cNvSpPr>
            <a:spLocks noGrp="1"/>
          </p:cNvSpPr>
          <p:nvPr>
            <p:ph type="sldNum" sz="quarter" idx="12"/>
          </p:nvPr>
        </p:nvSpPr>
        <p:spPr/>
        <p:txBody>
          <a:bodyPr/>
          <a:lstStyle/>
          <a:p>
            <a:fld id="{45530FF3-944E-453D-AD86-280F662E2B3A}" type="slidenum">
              <a:rPr lang="fi-FI" smtClean="0"/>
              <a:t>24</a:t>
            </a:fld>
            <a:endParaRPr lang="fi-FI"/>
          </a:p>
        </p:txBody>
      </p:sp>
      <p:sp>
        <p:nvSpPr>
          <p:cNvPr id="2" name="Otsikko 1"/>
          <p:cNvSpPr>
            <a:spLocks noGrp="1"/>
          </p:cNvSpPr>
          <p:nvPr>
            <p:ph type="ctrTitle"/>
          </p:nvPr>
        </p:nvSpPr>
        <p:spPr>
          <a:xfrm>
            <a:off x="2497016" y="2706778"/>
            <a:ext cx="7561384" cy="1444445"/>
          </a:xfrm>
        </p:spPr>
        <p:txBody>
          <a:bodyPr>
            <a:normAutofit/>
          </a:bodyPr>
          <a:lstStyle/>
          <a:p>
            <a:r>
              <a:rPr lang="fi-FI" i="0" dirty="0"/>
              <a:t>Miten tutkimus tehtiin</a:t>
            </a:r>
          </a:p>
        </p:txBody>
      </p:sp>
    </p:spTree>
    <p:extLst>
      <p:ext uri="{BB962C8B-B14F-4D97-AF65-F5344CB8AC3E}">
        <p14:creationId xmlns:p14="http://schemas.microsoft.com/office/powerpoint/2010/main" val="4210187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C798D08-317B-46F0-A541-B47A7EC552AD}"/>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ACD0FB3D-9B1D-47D3-B3CD-DCE42C96ED4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6B3914EE-1D8C-4CFA-A5C5-1484EB8FC8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Otsikko 4">
            <a:extLst>
              <a:ext uri="{FF2B5EF4-FFF2-40B4-BE49-F238E27FC236}">
                <a16:creationId xmlns:a16="http://schemas.microsoft.com/office/drawing/2014/main" id="{A160C350-43E0-4DAC-92E9-F767BA953781}"/>
              </a:ext>
            </a:extLst>
          </p:cNvPr>
          <p:cNvSpPr>
            <a:spLocks noGrp="1"/>
          </p:cNvSpPr>
          <p:nvPr>
            <p:ph type="title"/>
          </p:nvPr>
        </p:nvSpPr>
        <p:spPr/>
        <p:txBody>
          <a:bodyPr/>
          <a:lstStyle/>
          <a:p>
            <a:r>
              <a:rPr lang="fi-FI" dirty="0"/>
              <a:t>Tutkimuksen toteuttaminen</a:t>
            </a:r>
          </a:p>
        </p:txBody>
      </p:sp>
      <p:grpSp>
        <p:nvGrpSpPr>
          <p:cNvPr id="8" name="Ryhmä 7">
            <a:extLst>
              <a:ext uri="{FF2B5EF4-FFF2-40B4-BE49-F238E27FC236}">
                <a16:creationId xmlns:a16="http://schemas.microsoft.com/office/drawing/2014/main" id="{49DBF626-695D-4395-A298-9BFEDBE14E5B}"/>
              </a:ext>
            </a:extLst>
          </p:cNvPr>
          <p:cNvGrpSpPr/>
          <p:nvPr/>
        </p:nvGrpSpPr>
        <p:grpSpPr>
          <a:xfrm>
            <a:off x="478114" y="1209361"/>
            <a:ext cx="627268" cy="627268"/>
            <a:chOff x="1686080" y="4614839"/>
            <a:chExt cx="735189" cy="735189"/>
          </a:xfrm>
        </p:grpSpPr>
        <p:sp>
          <p:nvSpPr>
            <p:cNvPr id="9" name="Ellipsi 8">
              <a:extLst>
                <a:ext uri="{FF2B5EF4-FFF2-40B4-BE49-F238E27FC236}">
                  <a16:creationId xmlns:a16="http://schemas.microsoft.com/office/drawing/2014/main" id="{5FB07943-B337-4C82-A3C4-CF0D11E03DEC}"/>
                </a:ext>
              </a:extLst>
            </p:cNvPr>
            <p:cNvSpPr/>
            <p:nvPr/>
          </p:nvSpPr>
          <p:spPr>
            <a:xfrm>
              <a:off x="1686080" y="4614839"/>
              <a:ext cx="735189" cy="735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Kuva 9">
              <a:extLst>
                <a:ext uri="{FF2B5EF4-FFF2-40B4-BE49-F238E27FC236}">
                  <a16:creationId xmlns:a16="http://schemas.microsoft.com/office/drawing/2014/main" id="{6BF2A105-A318-47E5-8961-DB86C558B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9034" y="4661597"/>
              <a:ext cx="579420" cy="579420"/>
            </a:xfrm>
            <a:prstGeom prst="rect">
              <a:avLst/>
            </a:prstGeom>
          </p:spPr>
        </p:pic>
      </p:grpSp>
      <p:grpSp>
        <p:nvGrpSpPr>
          <p:cNvPr id="23" name="Ryhmä 22">
            <a:extLst>
              <a:ext uri="{FF2B5EF4-FFF2-40B4-BE49-F238E27FC236}">
                <a16:creationId xmlns:a16="http://schemas.microsoft.com/office/drawing/2014/main" id="{CB01D9D4-D33E-4C9A-AD4E-98D09D31799A}"/>
              </a:ext>
            </a:extLst>
          </p:cNvPr>
          <p:cNvGrpSpPr/>
          <p:nvPr/>
        </p:nvGrpSpPr>
        <p:grpSpPr>
          <a:xfrm>
            <a:off x="478114" y="3144597"/>
            <a:ext cx="627268" cy="627268"/>
            <a:chOff x="2622785" y="3634141"/>
            <a:chExt cx="735189" cy="735189"/>
          </a:xfrm>
        </p:grpSpPr>
        <p:sp>
          <p:nvSpPr>
            <p:cNvPr id="24" name="Ellipsi 23">
              <a:extLst>
                <a:ext uri="{FF2B5EF4-FFF2-40B4-BE49-F238E27FC236}">
                  <a16:creationId xmlns:a16="http://schemas.microsoft.com/office/drawing/2014/main" id="{6C1EDCCB-4841-410D-AC19-4BEAA7941479}"/>
                </a:ext>
              </a:extLst>
            </p:cNvPr>
            <p:cNvSpPr/>
            <p:nvPr/>
          </p:nvSpPr>
          <p:spPr>
            <a:xfrm>
              <a:off x="2622785" y="3634141"/>
              <a:ext cx="735189" cy="735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Kuva 24">
              <a:extLst>
                <a:ext uri="{FF2B5EF4-FFF2-40B4-BE49-F238E27FC236}">
                  <a16:creationId xmlns:a16="http://schemas.microsoft.com/office/drawing/2014/main" id="{F3B46D37-2963-4A54-B7DE-10079D2C9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4086" y="3674781"/>
              <a:ext cx="638783" cy="638783"/>
            </a:xfrm>
            <a:prstGeom prst="rect">
              <a:avLst/>
            </a:prstGeom>
          </p:spPr>
        </p:pic>
      </p:grpSp>
      <p:grpSp>
        <p:nvGrpSpPr>
          <p:cNvPr id="26" name="Ryhmä 25">
            <a:extLst>
              <a:ext uri="{FF2B5EF4-FFF2-40B4-BE49-F238E27FC236}">
                <a16:creationId xmlns:a16="http://schemas.microsoft.com/office/drawing/2014/main" id="{C23057A0-41FF-47A8-9AFA-D104448C8662}"/>
              </a:ext>
            </a:extLst>
          </p:cNvPr>
          <p:cNvGrpSpPr/>
          <p:nvPr/>
        </p:nvGrpSpPr>
        <p:grpSpPr>
          <a:xfrm>
            <a:off x="465557" y="2192029"/>
            <a:ext cx="627268" cy="627268"/>
            <a:chOff x="4655068" y="3674781"/>
            <a:chExt cx="735189" cy="735189"/>
          </a:xfrm>
        </p:grpSpPr>
        <p:sp>
          <p:nvSpPr>
            <p:cNvPr id="27" name="Ellipsi 26">
              <a:extLst>
                <a:ext uri="{FF2B5EF4-FFF2-40B4-BE49-F238E27FC236}">
                  <a16:creationId xmlns:a16="http://schemas.microsoft.com/office/drawing/2014/main" id="{5735215F-05A4-444A-9C1D-5DC7E9F29D9A}"/>
                </a:ext>
              </a:extLst>
            </p:cNvPr>
            <p:cNvSpPr/>
            <p:nvPr/>
          </p:nvSpPr>
          <p:spPr>
            <a:xfrm>
              <a:off x="4655068" y="3674781"/>
              <a:ext cx="735189" cy="735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Kuva 27">
              <a:extLst>
                <a:ext uri="{FF2B5EF4-FFF2-40B4-BE49-F238E27FC236}">
                  <a16:creationId xmlns:a16="http://schemas.microsoft.com/office/drawing/2014/main" id="{21E3FF8B-277E-4096-8105-5297FD90A7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4711" y="3711917"/>
              <a:ext cx="655902" cy="655902"/>
            </a:xfrm>
            <a:prstGeom prst="rect">
              <a:avLst/>
            </a:prstGeom>
          </p:spPr>
        </p:pic>
      </p:grpSp>
      <p:grpSp>
        <p:nvGrpSpPr>
          <p:cNvPr id="7" name="Ryhmä 6">
            <a:extLst>
              <a:ext uri="{FF2B5EF4-FFF2-40B4-BE49-F238E27FC236}">
                <a16:creationId xmlns:a16="http://schemas.microsoft.com/office/drawing/2014/main" id="{733F6417-23FF-4AD2-8053-72888499CF19}"/>
              </a:ext>
            </a:extLst>
          </p:cNvPr>
          <p:cNvGrpSpPr/>
          <p:nvPr/>
        </p:nvGrpSpPr>
        <p:grpSpPr>
          <a:xfrm>
            <a:off x="478114" y="3990085"/>
            <a:ext cx="636593" cy="674052"/>
            <a:chOff x="527103" y="3810973"/>
            <a:chExt cx="636593" cy="674052"/>
          </a:xfrm>
        </p:grpSpPr>
        <p:sp>
          <p:nvSpPr>
            <p:cNvPr id="29" name="Ellipsi 28">
              <a:extLst>
                <a:ext uri="{FF2B5EF4-FFF2-40B4-BE49-F238E27FC236}">
                  <a16:creationId xmlns:a16="http://schemas.microsoft.com/office/drawing/2014/main" id="{95CC5243-9AF7-4D38-A0D8-BC3AA26ACBA4}"/>
                </a:ext>
              </a:extLst>
            </p:cNvPr>
            <p:cNvSpPr/>
            <p:nvPr/>
          </p:nvSpPr>
          <p:spPr>
            <a:xfrm>
              <a:off x="536428" y="3857757"/>
              <a:ext cx="627268" cy="6272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Kuva 36">
              <a:extLst>
                <a:ext uri="{FF2B5EF4-FFF2-40B4-BE49-F238E27FC236}">
                  <a16:creationId xmlns:a16="http://schemas.microsoft.com/office/drawing/2014/main" id="{55B264FF-D214-40F6-99B9-CCB2AD54A4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103" y="3810973"/>
              <a:ext cx="622647" cy="622647"/>
            </a:xfrm>
            <a:prstGeom prst="rect">
              <a:avLst/>
            </a:prstGeom>
          </p:spPr>
        </p:pic>
      </p:grpSp>
      <p:sp>
        <p:nvSpPr>
          <p:cNvPr id="38" name="Tekstiruutu 37">
            <a:extLst>
              <a:ext uri="{FF2B5EF4-FFF2-40B4-BE49-F238E27FC236}">
                <a16:creationId xmlns:a16="http://schemas.microsoft.com/office/drawing/2014/main" id="{499E5797-BAF5-41A4-88F5-67C834300747}"/>
              </a:ext>
            </a:extLst>
          </p:cNvPr>
          <p:cNvSpPr txBox="1"/>
          <p:nvPr/>
        </p:nvSpPr>
        <p:spPr>
          <a:xfrm>
            <a:off x="1346302" y="1121846"/>
            <a:ext cx="569646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Tutkimuksen tarkoitus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effectLst/>
                <a:uLnTx/>
                <a:uFillTx/>
                <a:latin typeface="Calibri Light"/>
                <a:ea typeface="+mn-ea"/>
                <a:cs typeface="+mn-cs"/>
              </a:rPr>
              <a:t>Kysely on tehty Oikeusministeriön toimeksiannosta. Tavoitteena on saada tietoa yritysten ja järjestöjen </a:t>
            </a:r>
            <a:r>
              <a:rPr lang="fi-FI" sz="1400" dirty="0">
                <a:latin typeface="Calibri Light"/>
              </a:rPr>
              <a:t>ministeriöihin ja julkisen hallinnon virastoihin </a:t>
            </a:r>
            <a:r>
              <a:rPr kumimoji="0" lang="fi-FI" sz="1400" b="0" i="0" u="none" strike="noStrike" kern="1200" cap="none" spc="0" normalizeH="0" baseline="0" noProof="0" dirty="0">
                <a:ln>
                  <a:noFill/>
                </a:ln>
                <a:effectLst/>
                <a:uLnTx/>
                <a:uFillTx/>
                <a:latin typeface="Calibri Light"/>
                <a:ea typeface="+mn-ea"/>
                <a:cs typeface="+mn-cs"/>
              </a:rPr>
              <a:t>harjoittamasta lobbauksessa. </a:t>
            </a:r>
          </a:p>
        </p:txBody>
      </p:sp>
      <p:sp>
        <p:nvSpPr>
          <p:cNvPr id="40" name="Tekstiruutu 39">
            <a:extLst>
              <a:ext uri="{FF2B5EF4-FFF2-40B4-BE49-F238E27FC236}">
                <a16:creationId xmlns:a16="http://schemas.microsoft.com/office/drawing/2014/main" id="{09037629-1B82-4951-8101-7A52C9C80E79}"/>
              </a:ext>
            </a:extLst>
          </p:cNvPr>
          <p:cNvSpPr txBox="1"/>
          <p:nvPr/>
        </p:nvSpPr>
        <p:spPr>
          <a:xfrm>
            <a:off x="1338366" y="3215607"/>
            <a:ext cx="585477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Tiedonkeruumenetelmä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lumMod val="85000"/>
                    <a:lumOff val="15000"/>
                  </a:prstClr>
                </a:solidFill>
                <a:effectLst/>
                <a:uLnTx/>
                <a:uFillTx/>
                <a:latin typeface="Calibri Light"/>
                <a:ea typeface="+mn-ea"/>
                <a:cs typeface="+mn-cs"/>
              </a:rPr>
              <a:t>Puhelinhaastattelut. Mahdollisuus vastata niin halutessa puhelinhaastattelun sijaan sähköisellä lomakkeella.  Yhteensä 248 yritystä ja 103 järjestöä. </a:t>
            </a:r>
          </a:p>
        </p:txBody>
      </p:sp>
      <p:sp>
        <p:nvSpPr>
          <p:cNvPr id="42" name="Tekstiruutu 41">
            <a:extLst>
              <a:ext uri="{FF2B5EF4-FFF2-40B4-BE49-F238E27FC236}">
                <a16:creationId xmlns:a16="http://schemas.microsoft.com/office/drawing/2014/main" id="{EF75AADA-4026-40B4-A64D-4B338652327F}"/>
              </a:ext>
            </a:extLst>
          </p:cNvPr>
          <p:cNvSpPr txBox="1"/>
          <p:nvPr/>
        </p:nvSpPr>
        <p:spPr>
          <a:xfrm>
            <a:off x="1338366" y="2126628"/>
            <a:ext cx="5696464" cy="9891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Tutkimuksen kohderyhmä</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i-FI" sz="1400" b="0" i="0" u="none" strike="noStrike" kern="1200" cap="none" spc="0" normalizeH="0" baseline="0" noProof="0" dirty="0">
                <a:ln>
                  <a:noFill/>
                </a:ln>
                <a:solidFill>
                  <a:prstClr val="black">
                    <a:lumMod val="85000"/>
                    <a:lumOff val="15000"/>
                  </a:prstClr>
                </a:solidFill>
                <a:effectLst/>
                <a:uLnTx/>
                <a:uFillTx/>
                <a:latin typeface="Calibri Light"/>
                <a:ea typeface="+mn-ea"/>
                <a:cs typeface="+mn-cs"/>
              </a:rPr>
              <a:t>Tutkimuksen kohderyhmän muodostavat yritykset ja järjestöt. Yrityksistä ovat edustettuina kaikki kokoluokat ja toimialat. Järjestöistä on jätetty pois puoluepoliittiset yhdistykset ja säätiöt.</a:t>
            </a:r>
            <a:endParaRPr lang="fi-FI" sz="1400" dirty="0">
              <a:solidFill>
                <a:prstClr val="black">
                  <a:lumMod val="85000"/>
                  <a:lumOff val="15000"/>
                </a:prstClr>
              </a:solidFill>
              <a:latin typeface="Calibri Light"/>
            </a:endParaRPr>
          </a:p>
        </p:txBody>
      </p:sp>
      <p:sp>
        <p:nvSpPr>
          <p:cNvPr id="43" name="Tekstiruutu 42">
            <a:extLst>
              <a:ext uri="{FF2B5EF4-FFF2-40B4-BE49-F238E27FC236}">
                <a16:creationId xmlns:a16="http://schemas.microsoft.com/office/drawing/2014/main" id="{54C1FF7E-698B-4222-AA34-43287E234B3F}"/>
              </a:ext>
            </a:extLst>
          </p:cNvPr>
          <p:cNvSpPr txBox="1"/>
          <p:nvPr/>
        </p:nvSpPr>
        <p:spPr>
          <a:xfrm>
            <a:off x="1338366" y="3983539"/>
            <a:ext cx="569646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Ajankohta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lumMod val="85000"/>
                    <a:lumOff val="15000"/>
                  </a:prstClr>
                </a:solidFill>
                <a:effectLst/>
                <a:uLnTx/>
                <a:uFillTx/>
                <a:latin typeface="Calibri Light"/>
                <a:ea typeface="+mn-ea"/>
                <a:cs typeface="+mn-cs"/>
              </a:rPr>
              <a:t>Tutkimuksen aineisto kerättiin 10.-27.5.2021. Työhön osallistui </a:t>
            </a:r>
            <a:r>
              <a:rPr lang="fi-FI" sz="1400" dirty="0">
                <a:latin typeface="Calibri Light"/>
              </a:rPr>
              <a:t>27</a:t>
            </a:r>
            <a:r>
              <a:rPr kumimoji="0" lang="fi-FI" sz="1400" b="0" i="0" u="none" strike="noStrike" kern="1200" cap="none" spc="0" normalizeH="0" baseline="0" noProof="0" dirty="0">
                <a:ln>
                  <a:noFill/>
                </a:ln>
                <a:solidFill>
                  <a:prstClr val="black">
                    <a:lumMod val="85000"/>
                    <a:lumOff val="15000"/>
                  </a:prstClr>
                </a:solidFill>
                <a:effectLst/>
                <a:uLnTx/>
                <a:uFillTx/>
                <a:latin typeface="Calibri Light"/>
                <a:ea typeface="+mn-ea"/>
                <a:cs typeface="+mn-cs"/>
              </a:rPr>
              <a:t> Taloustutkimuksen haastattelijaa.</a:t>
            </a:r>
          </a:p>
        </p:txBody>
      </p:sp>
      <p:pic>
        <p:nvPicPr>
          <p:cNvPr id="34" name="Kuvan paikkamerkki 33">
            <a:extLst>
              <a:ext uri="{FF2B5EF4-FFF2-40B4-BE49-F238E27FC236}">
                <a16:creationId xmlns:a16="http://schemas.microsoft.com/office/drawing/2014/main" id="{023EE059-E288-4874-AA49-B960ABBBF210}"/>
              </a:ext>
            </a:extLst>
          </p:cNvPr>
          <p:cNvPicPr>
            <a:picLocks noGrp="1" noChangeAspect="1"/>
          </p:cNvPicPr>
          <p:nvPr>
            <p:ph type="pic" idx="13"/>
          </p:nvPr>
        </p:nvPicPr>
        <p:blipFill>
          <a:blip r:embed="rId7">
            <a:extLst>
              <a:ext uri="{28A0092B-C50C-407E-A947-70E740481C1C}">
                <a14:useLocalDpi xmlns:a14="http://schemas.microsoft.com/office/drawing/2010/main" val="0"/>
              </a:ext>
            </a:extLst>
          </a:blip>
          <a:srcRect l="26331" r="26331"/>
          <a:stretch>
            <a:fillRect/>
          </a:stretch>
        </p:blipFill>
        <p:spPr>
          <a:xfrm>
            <a:off x="7325032" y="0"/>
            <a:ext cx="4866968" cy="6857999"/>
          </a:xfrm>
        </p:spPr>
      </p:pic>
      <p:pic>
        <p:nvPicPr>
          <p:cNvPr id="35" name="Kuva 34">
            <a:hlinkClick r:id="rId8"/>
            <a:extLst>
              <a:ext uri="{FF2B5EF4-FFF2-40B4-BE49-F238E27FC236}">
                <a16:creationId xmlns:a16="http://schemas.microsoft.com/office/drawing/2014/main" id="{B4E673F2-30DB-42E5-BC36-1AA480D852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04241" y="6094445"/>
            <a:ext cx="443119" cy="443119"/>
          </a:xfrm>
          <a:prstGeom prst="rect">
            <a:avLst/>
          </a:prstGeom>
        </p:spPr>
      </p:pic>
      <p:pic>
        <p:nvPicPr>
          <p:cNvPr id="36" name="Kuva 35">
            <a:hlinkClick r:id="rId10"/>
            <a:extLst>
              <a:ext uri="{FF2B5EF4-FFF2-40B4-BE49-F238E27FC236}">
                <a16:creationId xmlns:a16="http://schemas.microsoft.com/office/drawing/2014/main" id="{394AF103-3AB4-419E-97B0-6DC9FF9933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44551" y="6109269"/>
            <a:ext cx="443119" cy="443119"/>
          </a:xfrm>
          <a:prstGeom prst="rect">
            <a:avLst/>
          </a:prstGeom>
        </p:spPr>
      </p:pic>
      <p:pic>
        <p:nvPicPr>
          <p:cNvPr id="39" name="Kuva 38">
            <a:hlinkClick r:id="rId12"/>
            <a:extLst>
              <a:ext uri="{FF2B5EF4-FFF2-40B4-BE49-F238E27FC236}">
                <a16:creationId xmlns:a16="http://schemas.microsoft.com/office/drawing/2014/main" id="{0E1BF8FC-762E-436F-8292-D1B1FA266DE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65775" y="6094446"/>
            <a:ext cx="443119" cy="443119"/>
          </a:xfrm>
          <a:prstGeom prst="rect">
            <a:avLst/>
          </a:prstGeom>
        </p:spPr>
      </p:pic>
      <p:grpSp>
        <p:nvGrpSpPr>
          <p:cNvPr id="41" name="Ryhmä 40">
            <a:extLst>
              <a:ext uri="{FF2B5EF4-FFF2-40B4-BE49-F238E27FC236}">
                <a16:creationId xmlns:a16="http://schemas.microsoft.com/office/drawing/2014/main" id="{764C3695-9933-43D2-8F3D-CC02A8CD7744}"/>
              </a:ext>
            </a:extLst>
          </p:cNvPr>
          <p:cNvGrpSpPr/>
          <p:nvPr/>
        </p:nvGrpSpPr>
        <p:grpSpPr>
          <a:xfrm>
            <a:off x="478114" y="4844661"/>
            <a:ext cx="627268" cy="627268"/>
            <a:chOff x="2622784" y="4614839"/>
            <a:chExt cx="735189" cy="735189"/>
          </a:xfrm>
        </p:grpSpPr>
        <p:sp>
          <p:nvSpPr>
            <p:cNvPr id="44" name="Ellipsi 43">
              <a:extLst>
                <a:ext uri="{FF2B5EF4-FFF2-40B4-BE49-F238E27FC236}">
                  <a16:creationId xmlns:a16="http://schemas.microsoft.com/office/drawing/2014/main" id="{AFE82E74-BA25-4C87-91A6-7C1721875F3B}"/>
                </a:ext>
              </a:extLst>
            </p:cNvPr>
            <p:cNvSpPr/>
            <p:nvPr/>
          </p:nvSpPr>
          <p:spPr>
            <a:xfrm>
              <a:off x="2622784" y="4614839"/>
              <a:ext cx="735189" cy="7351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Kuva 44">
              <a:extLst>
                <a:ext uri="{FF2B5EF4-FFF2-40B4-BE49-F238E27FC236}">
                  <a16:creationId xmlns:a16="http://schemas.microsoft.com/office/drawing/2014/main" id="{827D15F2-22A8-4465-A1CA-01566B3142E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34340" y="4650925"/>
              <a:ext cx="689549" cy="689549"/>
            </a:xfrm>
            <a:prstGeom prst="rect">
              <a:avLst/>
            </a:prstGeom>
          </p:spPr>
        </p:pic>
      </p:grpSp>
      <p:sp>
        <p:nvSpPr>
          <p:cNvPr id="46" name="Tekstiruutu 45">
            <a:extLst>
              <a:ext uri="{FF2B5EF4-FFF2-40B4-BE49-F238E27FC236}">
                <a16:creationId xmlns:a16="http://schemas.microsoft.com/office/drawing/2014/main" id="{6D7E24BF-8540-4499-8020-2204D072BF04}"/>
              </a:ext>
            </a:extLst>
          </p:cNvPr>
          <p:cNvSpPr txBox="1"/>
          <p:nvPr/>
        </p:nvSpPr>
        <p:spPr>
          <a:xfrm>
            <a:off x="1346303" y="4921279"/>
            <a:ext cx="20005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prstClr val="black">
                    <a:lumMod val="85000"/>
                    <a:lumOff val="15000"/>
                  </a:prstClr>
                </a:solidFill>
                <a:effectLst/>
                <a:uLnTx/>
                <a:uFillTx/>
                <a:latin typeface="Calibri"/>
                <a:ea typeface="+mn-ea"/>
                <a:cs typeface="+mn-cs"/>
              </a:rPr>
              <a:t>Tulokset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dirty="0">
                <a:ln>
                  <a:noFill/>
                </a:ln>
                <a:solidFill>
                  <a:srgbClr val="E60F28"/>
                </a:solidFill>
                <a:effectLst/>
                <a:uLnTx/>
                <a:uFillTx/>
                <a:latin typeface="Times New Roman" panose="02020603050405020304" pitchFamily="18" charset="0"/>
                <a:ea typeface="+mn-ea"/>
                <a:cs typeface="Times New Roman" panose="02020603050405020304" pitchFamily="18" charset="0"/>
              </a:rPr>
              <a:t>” </a:t>
            </a:r>
            <a:r>
              <a:rPr kumimoji="0" lang="fi-FI" sz="1400" b="0" i="0" u="none" strike="noStrike" kern="1200" cap="none" spc="0" normalizeH="0" baseline="0" noProof="0" dirty="0">
                <a:ln>
                  <a:noFill/>
                </a:ln>
                <a:solidFill>
                  <a:prstClr val="black">
                    <a:lumMod val="75000"/>
                  </a:prstClr>
                </a:solidFill>
                <a:effectLst/>
                <a:uLnTx/>
                <a:uFillTx/>
                <a:latin typeface="Calibri Light" panose="020F0302020204030204" pitchFamily="34" charset="0"/>
                <a:ea typeface="+mn-ea"/>
                <a:cs typeface="Calibri Light" panose="020F0302020204030204" pitchFamily="34" charset="0"/>
              </a:rPr>
              <a:t>Tulostaulukot aukeavat tupla-napauttamalla alla olevaa kuvaketta.</a:t>
            </a:r>
          </a:p>
        </p:txBody>
      </p:sp>
      <p:sp>
        <p:nvSpPr>
          <p:cNvPr id="47" name="Sisällön paikkamerkki 5">
            <a:extLst>
              <a:ext uri="{FF2B5EF4-FFF2-40B4-BE49-F238E27FC236}">
                <a16:creationId xmlns:a16="http://schemas.microsoft.com/office/drawing/2014/main" id="{154957AF-8B15-4BB5-BC34-7B89215B17A4}"/>
              </a:ext>
            </a:extLst>
          </p:cNvPr>
          <p:cNvSpPr txBox="1">
            <a:spLocks/>
          </p:cNvSpPr>
          <p:nvPr/>
        </p:nvSpPr>
        <p:spPr>
          <a:xfrm>
            <a:off x="3637085" y="4921279"/>
            <a:ext cx="3556057" cy="13017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1600" kern="1200" baseline="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1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14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4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4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fi-FI" sz="1200" b="1" dirty="0">
                <a:latin typeface="+mn-lt"/>
              </a:rPr>
              <a:t>LISÄTIETOJA</a:t>
            </a:r>
            <a:r>
              <a:rPr lang="fi-FI" sz="1200" dirty="0"/>
              <a:t/>
            </a:r>
            <a:br>
              <a:rPr lang="fi-FI" sz="1200" dirty="0"/>
            </a:br>
            <a:r>
              <a:rPr lang="fi-FI" sz="1200" dirty="0"/>
              <a:t>Pauliina Aho		Sakari </a:t>
            </a:r>
            <a:r>
              <a:rPr lang="fi-FI" sz="1200" dirty="0" err="1"/>
              <a:t>Sandvist</a:t>
            </a:r>
            <a:r>
              <a:rPr lang="fi-FI" sz="1200" dirty="0"/>
              <a:t> </a:t>
            </a:r>
            <a:br>
              <a:rPr lang="fi-FI" sz="1200" dirty="0"/>
            </a:br>
            <a:r>
              <a:rPr lang="fi-FI" sz="1200" dirty="0" err="1"/>
              <a:t>Insight</a:t>
            </a:r>
            <a:r>
              <a:rPr lang="fi-FI" sz="1200" dirty="0"/>
              <a:t> </a:t>
            </a:r>
            <a:r>
              <a:rPr lang="fi-FI" sz="1200" dirty="0" err="1"/>
              <a:t>Director</a:t>
            </a:r>
            <a:r>
              <a:rPr lang="fi-FI" sz="1200" dirty="0"/>
              <a:t>	    	Senior </a:t>
            </a:r>
            <a:r>
              <a:rPr lang="fi-FI" sz="1200" dirty="0" err="1"/>
              <a:t>Insight</a:t>
            </a:r>
            <a:r>
              <a:rPr lang="fi-FI" sz="1200" dirty="0"/>
              <a:t> </a:t>
            </a:r>
            <a:r>
              <a:rPr lang="fi-FI" sz="1200" dirty="0" err="1"/>
              <a:t>Manager</a:t>
            </a:r>
            <a:r>
              <a:rPr lang="fi-FI" sz="1200" dirty="0"/>
              <a:t/>
            </a:r>
            <a:br>
              <a:rPr lang="fi-FI" sz="1200" dirty="0"/>
            </a:br>
            <a:endParaRPr lang="fi-FI" sz="1200" dirty="0"/>
          </a:p>
          <a:p>
            <a:pPr marL="0" indent="0">
              <a:buFont typeface="Wingdings" panose="05000000000000000000" pitchFamily="2" charset="2"/>
              <a:buNone/>
            </a:pPr>
            <a:r>
              <a:rPr lang="fi-FI" sz="1200" dirty="0"/>
              <a:t>0107585 11, etunimi.sukunimi@taloustutkimus.fi</a:t>
            </a:r>
          </a:p>
          <a:p>
            <a:pPr marL="0" indent="0">
              <a:buFont typeface="Wingdings" panose="05000000000000000000" pitchFamily="2" charset="2"/>
              <a:buNone/>
            </a:pPr>
            <a:r>
              <a:rPr lang="fi-FI" sz="1200" dirty="0">
                <a:hlinkClick r:id="rId15"/>
              </a:rPr>
              <a:t>www.taloustutkimus.fi</a:t>
            </a:r>
            <a:endParaRPr lang="fi-FI" sz="1200" dirty="0"/>
          </a:p>
        </p:txBody>
      </p:sp>
      <p:graphicFrame>
        <p:nvGraphicFramePr>
          <p:cNvPr id="6" name="Objekti 5">
            <a:extLst>
              <a:ext uri="{FF2B5EF4-FFF2-40B4-BE49-F238E27FC236}">
                <a16:creationId xmlns:a16="http://schemas.microsoft.com/office/drawing/2014/main" id="{551FDD83-C985-4C0B-A21E-C6C0FEB40B68}"/>
              </a:ext>
            </a:extLst>
          </p:cNvPr>
          <p:cNvGraphicFramePr>
            <a:graphicFrameLocks noChangeAspect="1"/>
          </p:cNvGraphicFramePr>
          <p:nvPr>
            <p:extLst>
              <p:ext uri="{D42A27DB-BD31-4B8C-83A1-F6EECF244321}">
                <p14:modId xmlns:p14="http://schemas.microsoft.com/office/powerpoint/2010/main" val="2745892917"/>
              </p:ext>
            </p:extLst>
          </p:nvPr>
        </p:nvGraphicFramePr>
        <p:xfrm>
          <a:off x="1929984" y="5934746"/>
          <a:ext cx="914400" cy="792163"/>
        </p:xfrm>
        <a:graphic>
          <a:graphicData uri="http://schemas.openxmlformats.org/presentationml/2006/ole">
            <mc:AlternateContent xmlns:mc="http://schemas.openxmlformats.org/markup-compatibility/2006">
              <mc:Choice xmlns:v="urn:schemas-microsoft-com:vml" Requires="v">
                <p:oleObj spid="_x0000_s4098" name="Worksheet" showAsIcon="1" r:id="rId16" imgW="914400" imgH="792360" progId="Excel.Sheet.12">
                  <p:embed/>
                </p:oleObj>
              </mc:Choice>
              <mc:Fallback>
                <p:oleObj name="Worksheet" showAsIcon="1" r:id="rId16" imgW="914400" imgH="792360" progId="Excel.Sheet.12">
                  <p:embed/>
                  <p:pic>
                    <p:nvPicPr>
                      <p:cNvPr id="0" name=""/>
                      <p:cNvPicPr/>
                      <p:nvPr/>
                    </p:nvPicPr>
                    <p:blipFill>
                      <a:blip r:embed="rId17"/>
                      <a:stretch>
                        <a:fillRect/>
                      </a:stretch>
                    </p:blipFill>
                    <p:spPr>
                      <a:xfrm>
                        <a:off x="1929984" y="593474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80657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31.5.2021</a:t>
            </a:r>
            <a:endParaRPr lang="fi-FI" dirty="0"/>
          </a:p>
        </p:txBody>
      </p:sp>
      <p:sp>
        <p:nvSpPr>
          <p:cNvPr id="5" name="Alatunnisteen paikkamerkki 4"/>
          <p:cNvSpPr>
            <a:spLocks noGrp="1"/>
          </p:cNvSpPr>
          <p:nvPr>
            <p:ph type="ftr" sz="quarter" idx="11"/>
          </p:nvPr>
        </p:nvSpPr>
        <p:spPr/>
        <p:txBody>
          <a:bodyPr/>
          <a:lstStyle/>
          <a:p>
            <a:r>
              <a:rPr lang="fi-FI"/>
              <a:t>Oikeusministeriö, Yritysten ja järjestöjen harjoittama lobbaus 2021(24878)</a:t>
            </a:r>
          </a:p>
        </p:txBody>
      </p:sp>
      <p:sp>
        <p:nvSpPr>
          <p:cNvPr id="6" name="Dian numeron paikkamerkki 5"/>
          <p:cNvSpPr>
            <a:spLocks noGrp="1"/>
          </p:cNvSpPr>
          <p:nvPr>
            <p:ph type="sldNum" sz="quarter" idx="12"/>
          </p:nvPr>
        </p:nvSpPr>
        <p:spPr/>
        <p:txBody>
          <a:bodyPr/>
          <a:lstStyle/>
          <a:p>
            <a:fld id="{45530FF3-944E-453D-AD86-280F662E2B3A}" type="slidenum">
              <a:rPr lang="fi-FI" smtClean="0"/>
              <a:t>26</a:t>
            </a:fld>
            <a:endParaRPr lang="fi-FI"/>
          </a:p>
        </p:txBody>
      </p:sp>
      <p:sp>
        <p:nvSpPr>
          <p:cNvPr id="2" name="Otsikko 1"/>
          <p:cNvSpPr>
            <a:spLocks noGrp="1"/>
          </p:cNvSpPr>
          <p:nvPr>
            <p:ph type="ctrTitle"/>
          </p:nvPr>
        </p:nvSpPr>
        <p:spPr/>
        <p:txBody>
          <a:bodyPr>
            <a:normAutofit/>
          </a:bodyPr>
          <a:lstStyle/>
          <a:p>
            <a:pPr algn="ctr"/>
            <a:r>
              <a:rPr lang="fi-FI" sz="6600" dirty="0"/>
              <a:t>Liitteet</a:t>
            </a:r>
          </a:p>
        </p:txBody>
      </p:sp>
    </p:spTree>
    <p:extLst>
      <p:ext uri="{BB962C8B-B14F-4D97-AF65-F5344CB8AC3E}">
        <p14:creationId xmlns:p14="http://schemas.microsoft.com/office/powerpoint/2010/main" val="756793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p:cNvSpPr>
            <a:spLocks noGrp="1"/>
          </p:cNvSpPr>
          <p:nvPr>
            <p:ph type="dt" sz="half" idx="10"/>
          </p:nvPr>
        </p:nvSpPr>
        <p:spPr/>
        <p:txBody>
          <a:bodyPr/>
          <a:lstStyle/>
          <a:p>
            <a:r>
              <a:rPr lang="fi-FI"/>
              <a:t>31.5.2021</a:t>
            </a:r>
            <a:endParaRPr lang="fi-FI" dirty="0"/>
          </a:p>
        </p:txBody>
      </p:sp>
      <p:sp>
        <p:nvSpPr>
          <p:cNvPr id="8" name="Alatunnisteen paikkamerkki 7"/>
          <p:cNvSpPr>
            <a:spLocks noGrp="1"/>
          </p:cNvSpPr>
          <p:nvPr>
            <p:ph type="ftr" sz="quarter" idx="11"/>
          </p:nvPr>
        </p:nvSpPr>
        <p:spPr/>
        <p:txBody>
          <a:bodyPr/>
          <a:lstStyle/>
          <a:p>
            <a:r>
              <a:rPr lang="fi-FI"/>
              <a:t>Oikeusministeriö, Yritysten ja järjestöjen harjoittama lobbaus 2021(24878)</a:t>
            </a:r>
          </a:p>
        </p:txBody>
      </p:sp>
      <p:sp>
        <p:nvSpPr>
          <p:cNvPr id="7" name="Dian numeron paikkamerkki 6"/>
          <p:cNvSpPr>
            <a:spLocks noGrp="1"/>
          </p:cNvSpPr>
          <p:nvPr>
            <p:ph type="sldNum" sz="quarter" idx="12"/>
          </p:nvPr>
        </p:nvSpPr>
        <p:spPr/>
        <p:txBody>
          <a:bodyPr/>
          <a:lstStyle/>
          <a:p>
            <a:fld id="{45530FF3-944E-453D-AD86-280F662E2B3A}" type="slidenum">
              <a:rPr lang="fi-FI" smtClean="0"/>
              <a:t>27</a:t>
            </a:fld>
            <a:endParaRPr lang="fi-FI"/>
          </a:p>
        </p:txBody>
      </p:sp>
      <p:sp>
        <p:nvSpPr>
          <p:cNvPr id="2" name="Otsikko 1"/>
          <p:cNvSpPr>
            <a:spLocks noGrp="1"/>
          </p:cNvSpPr>
          <p:nvPr>
            <p:ph type="title"/>
          </p:nvPr>
        </p:nvSpPr>
        <p:spPr/>
        <p:txBody>
          <a:bodyPr>
            <a:normAutofit/>
          </a:bodyPr>
          <a:lstStyle/>
          <a:p>
            <a:r>
              <a:rPr lang="fi-FI" sz="2800" dirty="0"/>
              <a:t>Laadunvarmistus Taloustutkimuksessa </a:t>
            </a:r>
          </a:p>
        </p:txBody>
      </p:sp>
      <p:pic>
        <p:nvPicPr>
          <p:cNvPr id="14" name="Kuvan paikkamerkki 12"/>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6267" t="205" r="16475" b="233"/>
          <a:stretch/>
        </p:blipFill>
        <p:spPr>
          <a:xfrm>
            <a:off x="9393382" y="0"/>
            <a:ext cx="2798618" cy="6857999"/>
          </a:xfrm>
        </p:spPr>
      </p:pic>
      <p:sp>
        <p:nvSpPr>
          <p:cNvPr id="3" name="Sisällön paikkamerkki 2"/>
          <p:cNvSpPr>
            <a:spLocks noGrp="1"/>
          </p:cNvSpPr>
          <p:nvPr>
            <p:ph idx="1"/>
          </p:nvPr>
        </p:nvSpPr>
        <p:spPr>
          <a:xfrm>
            <a:off x="653138" y="1189080"/>
            <a:ext cx="9166723" cy="5251115"/>
          </a:xfrm>
        </p:spPr>
        <p:txBody>
          <a:bodyPr>
            <a:noAutofit/>
          </a:bodyPr>
          <a:lstStyle/>
          <a:p>
            <a:pPr marL="179388" lvl="0" indent="-179388">
              <a:lnSpc>
                <a:spcPct val="100000"/>
              </a:lnSpc>
              <a:buClr>
                <a:schemeClr val="accent2"/>
              </a:buClr>
            </a:pPr>
            <a:r>
              <a:rPr lang="fi-FI" sz="1200" dirty="0"/>
              <a:t>SGS </a:t>
            </a:r>
            <a:r>
              <a:rPr lang="fi-FI" sz="1200" dirty="0" err="1"/>
              <a:t>Fimko</a:t>
            </a:r>
            <a:r>
              <a:rPr lang="fi-FI" sz="1200" dirty="0"/>
              <a:t> on myöntänyt Taloustutkimukselle ISO 20252 -toimialasertifikaatin, ja tämän projektin kaikki vaiheet on toteutettu kyseisen standardin ja Suomen lakien mukaisesti. </a:t>
            </a:r>
          </a:p>
          <a:p>
            <a:pPr marL="179388" lvl="0" indent="-179388">
              <a:lnSpc>
                <a:spcPct val="100000"/>
              </a:lnSpc>
              <a:buClr>
                <a:schemeClr val="accent2"/>
              </a:buClr>
            </a:pPr>
            <a:r>
              <a:rPr lang="fi-FI" sz="1200" dirty="0"/>
              <a:t>Taloustutkimus käsittelee aina kaikkia tutkimuksiin liittyviä, sekä asiakkailta saatuja että tutkimuksen yhteydessä syntyneitä,</a:t>
            </a:r>
            <a:br>
              <a:rPr lang="fi-FI" sz="1200" dirty="0"/>
            </a:br>
            <a:r>
              <a:rPr lang="fi-FI" sz="1200" dirty="0"/>
              <a:t>tietoja ehdottoman luottamuksellisina. </a:t>
            </a:r>
          </a:p>
          <a:p>
            <a:pPr marL="179388" lvl="0" indent="-179388">
              <a:lnSpc>
                <a:spcPct val="100000"/>
              </a:lnSpc>
              <a:buClr>
                <a:schemeClr val="accent2"/>
              </a:buClr>
            </a:pPr>
            <a:r>
              <a:rPr lang="fi-FI" sz="1200" dirty="0"/>
              <a:t>Taloustutkimus on sitoutunut noudattamaan </a:t>
            </a:r>
            <a:r>
              <a:rPr lang="fi-FI" sz="1200" dirty="0" err="1"/>
              <a:t>ESOMARin</a:t>
            </a:r>
            <a:r>
              <a:rPr lang="fi-FI" sz="1200" dirty="0"/>
              <a:t> ja Kansainvälisen Kauppakamarin yhdessä julkaisemia tutkimusalan kansainvälisiä perussääntöjä.</a:t>
            </a:r>
          </a:p>
          <a:p>
            <a:pPr marL="179388" lvl="0" indent="-179388">
              <a:lnSpc>
                <a:spcPct val="100000"/>
              </a:lnSpc>
              <a:buClr>
                <a:schemeClr val="accent2"/>
              </a:buClr>
            </a:pPr>
            <a:r>
              <a:rPr lang="fi-FI" sz="1200" dirty="0"/>
              <a:t>Taloustutkimus ei ole käyttänyt alihankkijoita tässä tutkimuksessa.</a:t>
            </a:r>
          </a:p>
          <a:p>
            <a:pPr marL="179388" lvl="0" indent="-179388">
              <a:lnSpc>
                <a:spcPct val="100000"/>
              </a:lnSpc>
              <a:buClr>
                <a:schemeClr val="accent2"/>
              </a:buClr>
            </a:pPr>
            <a:endParaRPr lang="fi-FI" sz="1100" dirty="0">
              <a:solidFill>
                <a:prstClr val="black">
                  <a:lumMod val="85000"/>
                  <a:lumOff val="15000"/>
                </a:prstClr>
              </a:solidFill>
            </a:endParaRPr>
          </a:p>
          <a:p>
            <a:pPr marL="0" lvl="0" indent="0">
              <a:lnSpc>
                <a:spcPct val="100000"/>
              </a:lnSpc>
              <a:spcBef>
                <a:spcPts val="0"/>
              </a:spcBef>
              <a:buClrTx/>
              <a:buNone/>
            </a:pPr>
            <a:r>
              <a:rPr lang="fi-FI" sz="2800" dirty="0">
                <a:solidFill>
                  <a:prstClr val="black">
                    <a:lumMod val="85000"/>
                    <a:lumOff val="15000"/>
                  </a:prstClr>
                </a:solidFill>
              </a:rPr>
              <a:t>Erillistutkimuksen tulosten julkaiseminen ja edelleen luovuttaminen</a:t>
            </a:r>
          </a:p>
          <a:p>
            <a:pPr marL="179388" lvl="0" indent="-179388">
              <a:lnSpc>
                <a:spcPct val="100000"/>
              </a:lnSpc>
              <a:spcBef>
                <a:spcPts val="0"/>
              </a:spcBef>
            </a:pPr>
            <a:endParaRPr lang="fi-FI" sz="1200" dirty="0">
              <a:solidFill>
                <a:prstClr val="black">
                  <a:lumMod val="85000"/>
                  <a:lumOff val="15000"/>
                </a:prstClr>
              </a:solidFill>
            </a:endParaRPr>
          </a:p>
          <a:p>
            <a:pPr marL="179388" lvl="0" indent="-179388">
              <a:lnSpc>
                <a:spcPct val="100000"/>
              </a:lnSpc>
              <a:spcBef>
                <a:spcPts val="0"/>
              </a:spcBef>
            </a:pPr>
            <a:r>
              <a:rPr lang="fi-FI" sz="1200" dirty="0">
                <a:solidFill>
                  <a:prstClr val="black">
                    <a:lumMod val="85000"/>
                    <a:lumOff val="15000"/>
                  </a:prstClr>
                </a:solidFill>
              </a:rPr>
              <a:t>Tutkimuksen tilaaja voi julkistaa tilaamansa tutkimuksen tuloksia, kunhan julkaistut tulokset eivät ole harhaanjohtavia.</a:t>
            </a:r>
            <a:br>
              <a:rPr lang="fi-FI" sz="1200" dirty="0">
                <a:solidFill>
                  <a:prstClr val="black">
                    <a:lumMod val="85000"/>
                    <a:lumOff val="15000"/>
                  </a:prstClr>
                </a:solidFill>
              </a:rPr>
            </a:br>
            <a:endParaRPr lang="fi-FI" sz="1200" dirty="0">
              <a:solidFill>
                <a:prstClr val="black">
                  <a:lumMod val="85000"/>
                  <a:lumOff val="15000"/>
                </a:prstClr>
              </a:solidFill>
            </a:endParaRPr>
          </a:p>
          <a:p>
            <a:pPr marL="179388" lvl="0" indent="-179388">
              <a:lnSpc>
                <a:spcPct val="100000"/>
              </a:lnSpc>
              <a:spcBef>
                <a:spcPts val="0"/>
              </a:spcBef>
            </a:pPr>
            <a:r>
              <a:rPr lang="fi-FI" sz="1200" dirty="0">
                <a:solidFill>
                  <a:prstClr val="black">
                    <a:lumMod val="85000"/>
                    <a:lumOff val="15000"/>
                  </a:prstClr>
                </a:solidFill>
              </a:rPr>
              <a:t>Kun tutkimustuloksia julkaistaan, tulee selvästi erottaa tulokset ja niiden tulkinta. </a:t>
            </a:r>
            <a:br>
              <a:rPr lang="fi-FI" sz="1200" dirty="0">
                <a:solidFill>
                  <a:prstClr val="black">
                    <a:lumMod val="85000"/>
                    <a:lumOff val="15000"/>
                  </a:prstClr>
                </a:solidFill>
              </a:rPr>
            </a:br>
            <a:endParaRPr lang="fi-FI" sz="1200" dirty="0">
              <a:solidFill>
                <a:prstClr val="black">
                  <a:lumMod val="85000"/>
                  <a:lumOff val="15000"/>
                </a:prstClr>
              </a:solidFill>
            </a:endParaRPr>
          </a:p>
          <a:p>
            <a:pPr marL="179388" lvl="0" indent="-179388">
              <a:lnSpc>
                <a:spcPct val="100000"/>
              </a:lnSpc>
              <a:spcBef>
                <a:spcPts val="0"/>
              </a:spcBef>
            </a:pPr>
            <a:r>
              <a:rPr lang="fi-FI" sz="1200" dirty="0">
                <a:solidFill>
                  <a:prstClr val="black">
                    <a:lumMod val="85000"/>
                    <a:lumOff val="15000"/>
                  </a:prstClr>
                </a:solidFill>
              </a:rPr>
              <a:t>Julkistamisen yhteydessä on aina mainittava tutkimuksen nimi, toteutusaika ja tutkimuksen tekijä, Taloustutkimus Oy.</a:t>
            </a:r>
            <a:br>
              <a:rPr lang="fi-FI" sz="1200" dirty="0">
                <a:solidFill>
                  <a:prstClr val="black">
                    <a:lumMod val="85000"/>
                    <a:lumOff val="15000"/>
                  </a:prstClr>
                </a:solidFill>
              </a:rPr>
            </a:br>
            <a:endParaRPr lang="fi-FI" sz="1200" dirty="0">
              <a:solidFill>
                <a:prstClr val="black">
                  <a:lumMod val="85000"/>
                  <a:lumOff val="15000"/>
                </a:prstClr>
              </a:solidFill>
            </a:endParaRPr>
          </a:p>
          <a:p>
            <a:pPr marL="179388" lvl="0" indent="-179388">
              <a:lnSpc>
                <a:spcPct val="100000"/>
              </a:lnSpc>
              <a:spcBef>
                <a:spcPts val="0"/>
              </a:spcBef>
            </a:pPr>
            <a:r>
              <a:rPr lang="fi-FI" sz="1200" dirty="0">
                <a:solidFill>
                  <a:prstClr val="black">
                    <a:lumMod val="85000"/>
                    <a:lumOff val="15000"/>
                  </a:prstClr>
                </a:solidFill>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a:t>
            </a:r>
            <a:br>
              <a:rPr lang="fi-FI" sz="1200" dirty="0">
                <a:solidFill>
                  <a:prstClr val="black">
                    <a:lumMod val="85000"/>
                    <a:lumOff val="15000"/>
                  </a:prstClr>
                </a:solidFill>
              </a:rPr>
            </a:br>
            <a:endParaRPr lang="fi-FI" sz="1200" dirty="0">
              <a:solidFill>
                <a:prstClr val="black">
                  <a:lumMod val="85000"/>
                  <a:lumOff val="15000"/>
                </a:prstClr>
              </a:solidFill>
            </a:endParaRPr>
          </a:p>
          <a:p>
            <a:pPr marL="179388" lvl="0" indent="-179388">
              <a:lnSpc>
                <a:spcPct val="100000"/>
              </a:lnSpc>
              <a:spcBef>
                <a:spcPts val="0"/>
              </a:spcBef>
            </a:pPr>
            <a:r>
              <a:rPr lang="fi-FI" sz="1200" dirty="0">
                <a:solidFill>
                  <a:prstClr val="black">
                    <a:lumMod val="85000"/>
                    <a:lumOff val="15000"/>
                  </a:prstClr>
                </a:solidFill>
              </a:rPr>
              <a:t>Olemme mielellämme avuksi viestinnässänne.</a:t>
            </a:r>
          </a:p>
          <a:p>
            <a:pPr marL="179388" lvl="0" indent="-179388">
              <a:lnSpc>
                <a:spcPct val="100000"/>
              </a:lnSpc>
              <a:buClr>
                <a:schemeClr val="accent2"/>
              </a:buClr>
            </a:pPr>
            <a:endParaRPr lang="fi-FI" sz="1200" dirty="0">
              <a:solidFill>
                <a:prstClr val="black">
                  <a:lumMod val="85000"/>
                  <a:lumOff val="15000"/>
                </a:prstClr>
              </a:solidFill>
            </a:endParaRPr>
          </a:p>
        </p:txBody>
      </p:sp>
    </p:spTree>
    <p:extLst>
      <p:ext uri="{BB962C8B-B14F-4D97-AF65-F5344CB8AC3E}">
        <p14:creationId xmlns:p14="http://schemas.microsoft.com/office/powerpoint/2010/main" val="238229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02791" y="457959"/>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LUOTETTAVUUSRAJATAULUKKO 95 %:N TASOLLE</a:t>
            </a:r>
            <a:endParaRPr lang="fi-FI" sz="1800" kern="1200" dirty="0">
              <a:solidFill>
                <a:schemeClr val="tx1"/>
              </a:solidFill>
              <a:effectLst/>
              <a:latin typeface="+mn-lt"/>
              <a:ea typeface="+mn-ea"/>
              <a:cs typeface="+mn-cs"/>
            </a:endParaRPr>
          </a:p>
        </p:txBody>
      </p:sp>
      <p:sp>
        <p:nvSpPr>
          <p:cNvPr id="5" name="Tekstiruutu 4">
            <a:extLst>
              <a:ext uri="{FF2B5EF4-FFF2-40B4-BE49-F238E27FC236}">
                <a16:creationId xmlns:a16="http://schemas.microsoft.com/office/drawing/2014/main" id="{96C0C770-9A60-49BC-B5B2-5921C894D1AC}"/>
              </a:ext>
            </a:extLst>
          </p:cNvPr>
          <p:cNvSpPr txBox="1"/>
          <p:nvPr/>
        </p:nvSpPr>
        <p:spPr>
          <a:xfrm>
            <a:off x="43623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effectLst/>
                <a:latin typeface="+mn-lt"/>
              </a:rPr>
              <a:t>Esimerkki 1</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400" dirty="0">
                <a:effectLst/>
                <a:latin typeface="+mn-lt"/>
              </a:rPr>
              <a:t/>
            </a:r>
            <a:br>
              <a:rPr lang="fi-FI" sz="400" dirty="0">
                <a:effectLst/>
                <a:latin typeface="+mn-lt"/>
              </a:rPr>
            </a:br>
            <a:r>
              <a:rPr lang="fi-FI" sz="1200" dirty="0">
                <a:effectLst/>
                <a:latin typeface="+mn-lt"/>
              </a:rPr>
              <a:t>Jos tuhannesta vastaajasta 5 % on ostanut</a:t>
            </a:r>
            <a:br>
              <a:rPr lang="fi-FI" sz="1200" dirty="0">
                <a:effectLst/>
                <a:latin typeface="+mn-lt"/>
              </a:rPr>
            </a:br>
            <a:r>
              <a:rPr lang="fi-FI" sz="1200" dirty="0">
                <a:effectLst/>
                <a:latin typeface="+mn-lt"/>
              </a:rPr>
              <a:t>tuotetta, on virhemarginaali ±1,4 prosenttiyksikköä. Koko väestössä on siis 95 %:n luotettavuustason mukaan 3,6–6,4 % tuotetta ostaneita.</a:t>
            </a:r>
            <a:endParaRPr lang="fi-FI" sz="1200" dirty="0">
              <a:effectLst/>
              <a:latin typeface="+mn-lt"/>
              <a:ea typeface="Times New Roman" panose="02020603050405020304" pitchFamily="18" charset="0"/>
            </a:endParaRPr>
          </a:p>
        </p:txBody>
      </p:sp>
      <p:sp>
        <p:nvSpPr>
          <p:cNvPr id="6" name="Tekstiruutu 5">
            <a:extLst>
              <a:ext uri="{FF2B5EF4-FFF2-40B4-BE49-F238E27FC236}">
                <a16:creationId xmlns:a16="http://schemas.microsoft.com/office/drawing/2014/main" id="{D12237D1-C425-4C6A-94EC-F93AE6F23306}"/>
              </a:ext>
            </a:extLst>
          </p:cNvPr>
          <p:cNvSpPr txBox="1"/>
          <p:nvPr/>
        </p:nvSpPr>
        <p:spPr>
          <a:xfrm>
            <a:off x="4085509" y="4894531"/>
            <a:ext cx="3420000" cy="1077218"/>
          </a:xfrm>
          <a:prstGeom prst="rect">
            <a:avLst/>
          </a:prstGeom>
          <a:noFill/>
          <a:ln w="9525">
            <a:noFill/>
          </a:ln>
        </p:spPr>
        <p:txBody>
          <a:bodyPr wrap="square" rtlCol="0">
            <a:spAutoFit/>
          </a:bodyPr>
          <a:lstStyle/>
          <a:p>
            <a:pPr>
              <a:spcAft>
                <a:spcPts val="0"/>
              </a:spcAft>
            </a:pPr>
            <a:r>
              <a:rPr lang="fi-FI" sz="1200" b="1" dirty="0">
                <a:effectLst/>
              </a:rPr>
              <a:t>Esimerkki 2</a:t>
            </a:r>
            <a:r>
              <a:rPr lang="fi-FI" sz="1200" dirty="0">
                <a:effectLst/>
              </a:rPr>
              <a:t/>
            </a:r>
            <a:br>
              <a:rPr lang="fi-FI" sz="1200" dirty="0">
                <a:effectLst/>
              </a:rPr>
            </a:br>
            <a:endParaRPr lang="fi-FI" sz="400" dirty="0">
              <a:effectLst/>
            </a:endParaRPr>
          </a:p>
          <a:p>
            <a:pPr>
              <a:spcAft>
                <a:spcPts val="0"/>
              </a:spcAft>
            </a:pPr>
            <a:r>
              <a:rPr lang="fi-FI" sz="1200" dirty="0">
                <a:effectLst/>
              </a:rPr>
              <a:t>Oletetaan ennen tutkimusta, että tuotteen markkinaosuus on noin 15 %. Halutaan selvittää </a:t>
            </a:r>
          </a:p>
          <a:p>
            <a:pPr>
              <a:spcAft>
                <a:spcPts val="0"/>
              </a:spcAft>
            </a:pPr>
            <a:r>
              <a:rPr lang="fi-FI" sz="1200" dirty="0">
                <a:effectLst/>
              </a:rPr>
              <a:t>asia ±1 prosenttiyksikön tarkkuudella. Tutkimukseen tarvitaan 5000 vastaajaa.</a:t>
            </a:r>
            <a:endParaRPr lang="fi-FI" sz="1200" dirty="0">
              <a:effectLst/>
              <a:latin typeface="Times New Roman" panose="02020603050405020304" pitchFamily="18" charset="0"/>
              <a:ea typeface="Times New Roman" panose="02020603050405020304" pitchFamily="18" charset="0"/>
            </a:endParaRPr>
          </a:p>
        </p:txBody>
      </p:sp>
      <p:sp>
        <p:nvSpPr>
          <p:cNvPr id="7" name="Tekstiruutu 6">
            <a:extLst>
              <a:ext uri="{FF2B5EF4-FFF2-40B4-BE49-F238E27FC236}">
                <a16:creationId xmlns:a16="http://schemas.microsoft.com/office/drawing/2014/main" id="{BAF4006A-D15C-4F46-BE44-8CB8A6C0485A}"/>
              </a:ext>
            </a:extLst>
          </p:cNvPr>
          <p:cNvSpPr txBox="1"/>
          <p:nvPr/>
        </p:nvSpPr>
        <p:spPr>
          <a:xfrm>
            <a:off x="7744878" y="4894531"/>
            <a:ext cx="3924000" cy="1692771"/>
          </a:xfrm>
          <a:prstGeom prst="rect">
            <a:avLst/>
          </a:prstGeom>
          <a:noFill/>
          <a:ln w="9525">
            <a:noFill/>
          </a:ln>
        </p:spPr>
        <p:txBody>
          <a:bodyPr wrap="square" rtlCol="0">
            <a:spAutoFit/>
          </a:bodyPr>
          <a:lstStyle/>
          <a:p>
            <a:pPr marL="0" indent="0">
              <a:spcAft>
                <a:spcPts val="0"/>
              </a:spcAft>
            </a:pPr>
            <a:r>
              <a:rPr lang="fi-FI" sz="1200" b="1" dirty="0">
                <a:effectLst/>
              </a:rPr>
              <a:t>Esimerkki 3</a:t>
            </a:r>
            <a:r>
              <a:rPr lang="fi-FI" sz="1200" dirty="0">
                <a:effectLst/>
              </a:rPr>
              <a:t/>
            </a:r>
            <a:br>
              <a:rPr lang="fi-FI" sz="1200" dirty="0">
                <a:effectLst/>
              </a:rPr>
            </a:br>
            <a:r>
              <a:rPr lang="fi-FI" sz="400" dirty="0">
                <a:effectLst/>
              </a:rPr>
              <a:t/>
            </a:r>
            <a:br>
              <a:rPr lang="fi-FI" sz="400" dirty="0">
                <a:effectLst/>
              </a:rPr>
            </a:br>
            <a:r>
              <a:rPr lang="fi-FI" sz="1200" dirty="0">
                <a:effectLst/>
              </a:rPr>
              <a:t>a) Tuhannen vastaajan joukossa 15–19-vuotiaita on 150, </a:t>
            </a:r>
          </a:p>
          <a:p>
            <a:pPr>
              <a:spcAft>
                <a:spcPts val="0"/>
              </a:spcAft>
            </a:pPr>
            <a:r>
              <a:rPr lang="fi-FI" sz="1200" dirty="0">
                <a:effectLst/>
              </a:rPr>
              <a:t>ja näistä 10 % ilmoittaa ostavansa säännöllisesti tuotetta X. </a:t>
            </a:r>
          </a:p>
          <a:p>
            <a:pPr>
              <a:spcAft>
                <a:spcPts val="0"/>
              </a:spcAft>
            </a:pPr>
            <a:r>
              <a:rPr lang="fi-FI" sz="1200" dirty="0">
                <a:effectLst/>
              </a:rPr>
              <a:t>Todellinen ostajien osuus 95 %:n luotettavuustasolla on </a:t>
            </a:r>
          </a:p>
          <a:p>
            <a:pPr>
              <a:spcAft>
                <a:spcPts val="0"/>
              </a:spcAft>
            </a:pPr>
            <a:r>
              <a:rPr lang="fi-FI" sz="1200" dirty="0">
                <a:effectLst/>
              </a:rPr>
              <a:t>10 % ±4,9 eli 5,1–14,9 %.</a:t>
            </a:r>
            <a:br>
              <a:rPr lang="fi-FI" sz="1200" dirty="0">
                <a:effectLst/>
              </a:rPr>
            </a:br>
            <a:r>
              <a:rPr lang="fi-FI" sz="400" dirty="0">
                <a:effectLst/>
              </a:rPr>
              <a:t/>
            </a:r>
            <a:br>
              <a:rPr lang="fi-FI" sz="400" dirty="0">
                <a:effectLst/>
              </a:rPr>
            </a:br>
            <a:r>
              <a:rPr lang="fi-FI" sz="1200" dirty="0">
                <a:effectLst/>
              </a:rPr>
              <a:t>b) Jos otoskoko olisi puolta pienempi eli 500, </a:t>
            </a:r>
            <a:br>
              <a:rPr lang="fi-FI" sz="1200" dirty="0">
                <a:effectLst/>
              </a:rPr>
            </a:br>
            <a:r>
              <a:rPr lang="fi-FI" sz="1200" dirty="0">
                <a:effectLst/>
              </a:rPr>
              <a:t>15–19-vuotiaita vastaajia olisi 75 ja todellinen </a:t>
            </a:r>
          </a:p>
          <a:p>
            <a:pPr>
              <a:spcAft>
                <a:spcPts val="0"/>
              </a:spcAft>
            </a:pPr>
            <a:r>
              <a:rPr lang="fi-FI" sz="1200" dirty="0">
                <a:effectLst/>
              </a:rPr>
              <a:t>ostajien osuus olisi 10 % ±6,9 eli 3,1–16,9 %.</a:t>
            </a:r>
            <a:endParaRPr lang="fi-FI" sz="1200" dirty="0">
              <a:effectLst/>
              <a:latin typeface="+mn-lt"/>
              <a:ea typeface="Times New Roman" panose="02020603050405020304" pitchFamily="18" charset="0"/>
            </a:endParaRPr>
          </a:p>
        </p:txBody>
      </p:sp>
      <p:sp>
        <p:nvSpPr>
          <p:cNvPr id="8" name="Suorakulmio 7">
            <a:extLst>
              <a:ext uri="{FF2B5EF4-FFF2-40B4-BE49-F238E27FC236}">
                <a16:creationId xmlns:a16="http://schemas.microsoft.com/office/drawing/2014/main" id="{645621B0-12EE-4D3B-95CA-BF4D6C202A82}"/>
              </a:ext>
            </a:extLst>
          </p:cNvPr>
          <p:cNvSpPr/>
          <p:nvPr/>
        </p:nvSpPr>
        <p:spPr>
          <a:xfrm>
            <a:off x="436233" y="4877440"/>
            <a:ext cx="11104380" cy="1754060"/>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uora yhdysviiva 8">
            <a:extLst>
              <a:ext uri="{FF2B5EF4-FFF2-40B4-BE49-F238E27FC236}">
                <a16:creationId xmlns:a16="http://schemas.microsoft.com/office/drawing/2014/main" id="{C377BD21-C96F-411D-B406-6A1AB1F98F65}"/>
              </a:ext>
            </a:extLst>
          </p:cNvPr>
          <p:cNvCxnSpPr>
            <a:cxnSpLocks/>
          </p:cNvCxnSpPr>
          <p:nvPr/>
        </p:nvCxnSpPr>
        <p:spPr>
          <a:xfrm>
            <a:off x="385623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E29092E7-F4E6-4A42-82A1-1795652B65BA}"/>
              </a:ext>
            </a:extLst>
          </p:cNvPr>
          <p:cNvCxnSpPr>
            <a:cxnSpLocks/>
          </p:cNvCxnSpPr>
          <p:nvPr/>
        </p:nvCxnSpPr>
        <p:spPr>
          <a:xfrm>
            <a:off x="757774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D7B47734-3D47-4F56-ADC0-73A4FA4DB370}"/>
              </a:ext>
            </a:extLst>
          </p:cNvPr>
          <p:cNvPicPr>
            <a:picLocks noChangeAspect="1"/>
          </p:cNvPicPr>
          <p:nvPr/>
        </p:nvPicPr>
        <p:blipFill>
          <a:blip r:embed="rId2"/>
          <a:stretch>
            <a:fillRect/>
          </a:stretch>
        </p:blipFill>
        <p:spPr>
          <a:xfrm>
            <a:off x="400050" y="828675"/>
            <a:ext cx="11182350" cy="3981450"/>
          </a:xfrm>
          <a:prstGeom prst="rect">
            <a:avLst/>
          </a:prstGeom>
        </p:spPr>
      </p:pic>
      <p:sp>
        <p:nvSpPr>
          <p:cNvPr id="12" name="Suorakulmio 11">
            <a:extLst>
              <a:ext uri="{FF2B5EF4-FFF2-40B4-BE49-F238E27FC236}">
                <a16:creationId xmlns:a16="http://schemas.microsoft.com/office/drawing/2014/main" id="{BAF6EAC5-37F2-438C-ACCC-9A4D14C7A64D}"/>
              </a:ext>
            </a:extLst>
          </p:cNvPr>
          <p:cNvSpPr/>
          <p:nvPr/>
        </p:nvSpPr>
        <p:spPr>
          <a:xfrm>
            <a:off x="43623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äivämäärän paikkamerkki 12"/>
          <p:cNvSpPr>
            <a:spLocks noGrp="1"/>
          </p:cNvSpPr>
          <p:nvPr>
            <p:ph type="dt" sz="half" idx="10"/>
          </p:nvPr>
        </p:nvSpPr>
        <p:spPr/>
        <p:txBody>
          <a:bodyPr/>
          <a:lstStyle/>
          <a:p>
            <a:r>
              <a:rPr lang="fi-FI"/>
              <a:t>31.5.2021</a:t>
            </a:r>
          </a:p>
        </p:txBody>
      </p:sp>
      <p:sp>
        <p:nvSpPr>
          <p:cNvPr id="14" name="Dian numeron paikkamerkki 13"/>
          <p:cNvSpPr>
            <a:spLocks noGrp="1"/>
          </p:cNvSpPr>
          <p:nvPr>
            <p:ph type="sldNum" sz="quarter" idx="12"/>
          </p:nvPr>
        </p:nvSpPr>
        <p:spPr/>
        <p:txBody>
          <a:bodyPr/>
          <a:lstStyle/>
          <a:p>
            <a:fld id="{45530FF3-944E-453D-AD86-280F662E2B3A}" type="slidenum">
              <a:rPr lang="fi-FI" smtClean="0"/>
              <a:t>28</a:t>
            </a:fld>
            <a:endParaRPr lang="fi-FI"/>
          </a:p>
        </p:txBody>
      </p:sp>
      <p:sp>
        <p:nvSpPr>
          <p:cNvPr id="15" name="Alatunnisteen paikkamerkki 14"/>
          <p:cNvSpPr>
            <a:spLocks noGrp="1"/>
          </p:cNvSpPr>
          <p:nvPr>
            <p:ph type="ftr" sz="quarter" idx="11"/>
          </p:nvPr>
        </p:nvSpPr>
        <p:spPr/>
        <p:txBody>
          <a:bodyPr/>
          <a:lstStyle/>
          <a:p>
            <a:r>
              <a:rPr lang="fi-FI"/>
              <a:t>Oikeusministeriö, Yritysten ja järjestöjen harjoittama lobbaus 2021(24878)</a:t>
            </a:r>
          </a:p>
        </p:txBody>
      </p:sp>
    </p:spTree>
    <p:extLst>
      <p:ext uri="{BB962C8B-B14F-4D97-AF65-F5344CB8AC3E}">
        <p14:creationId xmlns:p14="http://schemas.microsoft.com/office/powerpoint/2010/main" val="424965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98583" y="554798"/>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KAHDESTA ERI TUTKIMUKSESTA SAATUJEN TULOSTEN VÄLISTEN EROJEN LUOTETTAVUUSTAULUKKO 95 %:N TASOLLE</a:t>
            </a:r>
            <a:endParaRPr lang="fi-FI" sz="1800" kern="1200" dirty="0">
              <a:solidFill>
                <a:schemeClr val="tx1"/>
              </a:solidFill>
              <a:effectLst/>
              <a:latin typeface="+mn-lt"/>
              <a:ea typeface="+mn-ea"/>
              <a:cs typeface="+mn-cs"/>
            </a:endParaRPr>
          </a:p>
        </p:txBody>
      </p:sp>
      <p:pic>
        <p:nvPicPr>
          <p:cNvPr id="5" name="Kuva 4"/>
          <p:cNvPicPr>
            <a:picLocks noChangeAspect="1"/>
          </p:cNvPicPr>
          <p:nvPr/>
        </p:nvPicPr>
        <p:blipFill>
          <a:blip r:embed="rId2"/>
          <a:stretch>
            <a:fillRect/>
          </a:stretch>
        </p:blipFill>
        <p:spPr>
          <a:xfrm>
            <a:off x="232023" y="1055417"/>
            <a:ext cx="2868756" cy="2449105"/>
          </a:xfrm>
          <a:prstGeom prst="rect">
            <a:avLst/>
          </a:prstGeom>
        </p:spPr>
      </p:pic>
      <p:pic>
        <p:nvPicPr>
          <p:cNvPr id="6" name="Kuva 5"/>
          <p:cNvPicPr>
            <a:picLocks noChangeAspect="1"/>
          </p:cNvPicPr>
          <p:nvPr/>
        </p:nvPicPr>
        <p:blipFill>
          <a:blip r:embed="rId3"/>
          <a:stretch>
            <a:fillRect/>
          </a:stretch>
        </p:blipFill>
        <p:spPr>
          <a:xfrm>
            <a:off x="3193739" y="1084551"/>
            <a:ext cx="2834359" cy="2414708"/>
          </a:xfrm>
          <a:prstGeom prst="rect">
            <a:avLst/>
          </a:prstGeom>
        </p:spPr>
      </p:pic>
      <p:pic>
        <p:nvPicPr>
          <p:cNvPr id="7" name="Kuva 6"/>
          <p:cNvPicPr>
            <a:picLocks noChangeAspect="1"/>
          </p:cNvPicPr>
          <p:nvPr/>
        </p:nvPicPr>
        <p:blipFill>
          <a:blip r:embed="rId4"/>
          <a:stretch>
            <a:fillRect/>
          </a:stretch>
        </p:blipFill>
        <p:spPr>
          <a:xfrm>
            <a:off x="6094986" y="1098410"/>
            <a:ext cx="2854997" cy="2407829"/>
          </a:xfrm>
          <a:prstGeom prst="rect">
            <a:avLst/>
          </a:prstGeom>
        </p:spPr>
      </p:pic>
      <p:pic>
        <p:nvPicPr>
          <p:cNvPr id="8" name="Kuva 7"/>
          <p:cNvPicPr>
            <a:picLocks noChangeAspect="1"/>
          </p:cNvPicPr>
          <p:nvPr/>
        </p:nvPicPr>
        <p:blipFill>
          <a:blip r:embed="rId5"/>
          <a:stretch>
            <a:fillRect/>
          </a:stretch>
        </p:blipFill>
        <p:spPr>
          <a:xfrm>
            <a:off x="9027291" y="1131091"/>
            <a:ext cx="2861876" cy="2373431"/>
          </a:xfrm>
          <a:prstGeom prst="rect">
            <a:avLst/>
          </a:prstGeom>
        </p:spPr>
      </p:pic>
      <p:pic>
        <p:nvPicPr>
          <p:cNvPr id="9" name="Kuva 8"/>
          <p:cNvPicPr>
            <a:picLocks noChangeAspect="1"/>
          </p:cNvPicPr>
          <p:nvPr/>
        </p:nvPicPr>
        <p:blipFill>
          <a:blip r:embed="rId6"/>
          <a:stretch>
            <a:fillRect/>
          </a:stretch>
        </p:blipFill>
        <p:spPr>
          <a:xfrm>
            <a:off x="263283" y="3837420"/>
            <a:ext cx="2875636" cy="2400949"/>
          </a:xfrm>
          <a:prstGeom prst="rect">
            <a:avLst/>
          </a:prstGeom>
        </p:spPr>
      </p:pic>
      <p:sp>
        <p:nvSpPr>
          <p:cNvPr id="10" name="Tekstiruutu 9"/>
          <p:cNvSpPr txBox="1"/>
          <p:nvPr/>
        </p:nvSpPr>
        <p:spPr>
          <a:xfrm>
            <a:off x="3511714" y="3894317"/>
            <a:ext cx="8508804" cy="2492990"/>
          </a:xfrm>
          <a:prstGeom prst="rect">
            <a:avLst/>
          </a:prstGeom>
          <a:noFill/>
        </p:spPr>
        <p:txBody>
          <a:bodyPr wrap="square" rtlCol="0">
            <a:spAutoFit/>
          </a:bodyPr>
          <a:lstStyle/>
          <a:p>
            <a:r>
              <a:rPr lang="fi-FI" sz="1200" kern="1200" dirty="0">
                <a:solidFill>
                  <a:schemeClr val="tx1"/>
                </a:solidFill>
                <a:effectLst/>
                <a:latin typeface="+mj-lt"/>
                <a:ea typeface="+mn-ea"/>
                <a:cs typeface="+mn-cs"/>
              </a:rPr>
              <a:t>Näiden taulukoiden avulla voidaan arvioida eri-suuruisten otosten ja eri tutkimusten avulla saatujen prosenttilukujen erotusten merkitsevyyttä.</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Taulukoista valitaan aina se, jossa p (=prosenttiluku) on lähinnä saatua tulosta/osuutta.</a:t>
            </a:r>
            <a:endParaRPr lang="fi-FI" sz="1200" b="1" kern="1200" dirty="0">
              <a:solidFill>
                <a:schemeClr val="tx1"/>
              </a:solidFill>
              <a:effectLst/>
              <a:latin typeface="+mj-lt"/>
              <a:ea typeface="+mn-ea"/>
              <a:cs typeface="+mn-cs"/>
            </a:endParaRPr>
          </a:p>
          <a:p>
            <a:endParaRPr lang="fi-FI" sz="1200" b="1" kern="1200" dirty="0">
              <a:solidFill>
                <a:schemeClr val="tx1"/>
              </a:solidFill>
              <a:effectLst/>
              <a:latin typeface="+mj-lt"/>
              <a:ea typeface="+mn-ea"/>
              <a:cs typeface="+mn-cs"/>
            </a:endParaRPr>
          </a:p>
          <a:p>
            <a:r>
              <a:rPr lang="fi-FI" sz="1200" b="1" kern="1200" dirty="0">
                <a:solidFill>
                  <a:schemeClr val="tx1"/>
                </a:solidFill>
                <a:effectLst/>
                <a:ea typeface="+mn-ea"/>
                <a:cs typeface="+mn-cs"/>
              </a:rPr>
              <a:t>ESIMERKKI</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Tehtiin kaksi eri tutkimusta eri aikoina. Toisessa oli 250 vastaajaa ja toisessa 1000. Tuotteen markkina-osuus oli pienemmässä tutkimuksessa 37 % ja suuremmassa 35 %.</a:t>
            </a:r>
          </a:p>
          <a:p>
            <a:r>
              <a:rPr lang="fi-FI" sz="1200" kern="1200" dirty="0">
                <a:solidFill>
                  <a:schemeClr val="tx1"/>
                </a:solidFill>
                <a:effectLst/>
                <a:latin typeface="+mj-lt"/>
                <a:ea typeface="+mn-ea"/>
                <a:cs typeface="+mn-cs"/>
              </a:rPr>
              <a:t> </a:t>
            </a:r>
          </a:p>
          <a:p>
            <a:r>
              <a:rPr lang="fi-FI" sz="1200" kern="1200" dirty="0">
                <a:solidFill>
                  <a:schemeClr val="tx1"/>
                </a:solidFill>
                <a:effectLst/>
                <a:latin typeface="+mj-lt"/>
                <a:ea typeface="+mn-ea"/>
                <a:cs typeface="+mn-cs"/>
              </a:rPr>
              <a:t>Tarkasteluun valitaan taulukko p = 40 tai 60 %, koska saadut tulokset ovat kaikkein lähimpänä sitä. Taulukosta katsotaan luku otoskokojen 1000 ja 250 risteyskohdasta. Tässä tapauksessa tulosten eron merkitsevyyteen olisi vaadittu 6,8 prosenttiyksikön  ero, joten tehtyjen tutkimusten tulosten ero (2 prosenttiyksikköä) ei ollut merkitsevä.</a:t>
            </a:r>
          </a:p>
        </p:txBody>
      </p:sp>
      <p:sp>
        <p:nvSpPr>
          <p:cNvPr id="11" name="Päivämäärän paikkamerkki 10"/>
          <p:cNvSpPr>
            <a:spLocks noGrp="1"/>
          </p:cNvSpPr>
          <p:nvPr>
            <p:ph type="dt" sz="half" idx="10"/>
          </p:nvPr>
        </p:nvSpPr>
        <p:spPr/>
        <p:txBody>
          <a:bodyPr/>
          <a:lstStyle/>
          <a:p>
            <a:r>
              <a:rPr lang="fi-FI"/>
              <a:t>31.5.2021</a:t>
            </a:r>
          </a:p>
        </p:txBody>
      </p:sp>
      <p:sp>
        <p:nvSpPr>
          <p:cNvPr id="12" name="Dian numeron paikkamerkki 11"/>
          <p:cNvSpPr>
            <a:spLocks noGrp="1"/>
          </p:cNvSpPr>
          <p:nvPr>
            <p:ph type="sldNum" sz="quarter" idx="12"/>
          </p:nvPr>
        </p:nvSpPr>
        <p:spPr/>
        <p:txBody>
          <a:bodyPr/>
          <a:lstStyle/>
          <a:p>
            <a:fld id="{45530FF3-944E-453D-AD86-280F662E2B3A}" type="slidenum">
              <a:rPr lang="fi-FI" smtClean="0"/>
              <a:t>29</a:t>
            </a:fld>
            <a:endParaRPr lang="fi-FI"/>
          </a:p>
        </p:txBody>
      </p:sp>
      <p:sp>
        <p:nvSpPr>
          <p:cNvPr id="13" name="Alatunnisteen paikkamerkki 12"/>
          <p:cNvSpPr>
            <a:spLocks noGrp="1"/>
          </p:cNvSpPr>
          <p:nvPr>
            <p:ph type="ftr" sz="quarter" idx="11"/>
          </p:nvPr>
        </p:nvSpPr>
        <p:spPr/>
        <p:txBody>
          <a:bodyPr/>
          <a:lstStyle/>
          <a:p>
            <a:r>
              <a:rPr lang="fi-FI"/>
              <a:t>Oikeusministeriö, Yritysten ja järjestöjen harjoittama lobbaus 2021(24878)</a:t>
            </a:r>
          </a:p>
        </p:txBody>
      </p:sp>
    </p:spTree>
    <p:extLst>
      <p:ext uri="{BB962C8B-B14F-4D97-AF65-F5344CB8AC3E}">
        <p14:creationId xmlns:p14="http://schemas.microsoft.com/office/powerpoint/2010/main" val="208259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31.5.2021</a:t>
            </a:r>
          </a:p>
        </p:txBody>
      </p:sp>
      <p:sp>
        <p:nvSpPr>
          <p:cNvPr id="4" name="Alatunnisteen paikkamerkki 3"/>
          <p:cNvSpPr>
            <a:spLocks noGrp="1"/>
          </p:cNvSpPr>
          <p:nvPr>
            <p:ph type="ftr" sz="quarter" idx="11"/>
          </p:nvPr>
        </p:nvSpPr>
        <p:spPr/>
        <p:txBody>
          <a:bodyPr/>
          <a:lstStyle/>
          <a:p>
            <a:r>
              <a:rPr lang="fi-FI"/>
              <a:t>Oikeusministeriö, Yritysten ja järjestöjen harjoittama lobbaus 2021(24878)</a:t>
            </a:r>
          </a:p>
        </p:txBody>
      </p:sp>
      <p:sp>
        <p:nvSpPr>
          <p:cNvPr id="5" name="Dian numeron paikkamerkki 4"/>
          <p:cNvSpPr>
            <a:spLocks noGrp="1"/>
          </p:cNvSpPr>
          <p:nvPr>
            <p:ph type="sldNum" sz="quarter" idx="12"/>
          </p:nvPr>
        </p:nvSpPr>
        <p:spPr/>
        <p:txBody>
          <a:bodyPr/>
          <a:lstStyle/>
          <a:p>
            <a:fld id="{45530FF3-944E-453D-AD86-280F662E2B3A}" type="slidenum">
              <a:rPr lang="fi-FI" smtClean="0"/>
              <a:t>3</a:t>
            </a:fld>
            <a:endParaRPr lang="fi-FI"/>
          </a:p>
        </p:txBody>
      </p:sp>
      <p:sp>
        <p:nvSpPr>
          <p:cNvPr id="2" name="Otsikko 1"/>
          <p:cNvSpPr>
            <a:spLocks noGrp="1"/>
          </p:cNvSpPr>
          <p:nvPr>
            <p:ph type="ctrTitle"/>
          </p:nvPr>
        </p:nvSpPr>
        <p:spPr>
          <a:xfrm>
            <a:off x="2381250" y="2706778"/>
            <a:ext cx="7334249" cy="1444445"/>
          </a:xfrm>
        </p:spPr>
        <p:txBody>
          <a:bodyPr>
            <a:normAutofit/>
          </a:bodyPr>
          <a:lstStyle/>
          <a:p>
            <a:r>
              <a:rPr lang="fi-FI" dirty="0"/>
              <a:t>Yhteenveto tuloksista</a:t>
            </a:r>
          </a:p>
        </p:txBody>
      </p:sp>
    </p:spTree>
    <p:extLst>
      <p:ext uri="{BB962C8B-B14F-4D97-AF65-F5344CB8AC3E}">
        <p14:creationId xmlns:p14="http://schemas.microsoft.com/office/powerpoint/2010/main" val="272695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4</a:t>
            </a:fld>
            <a:endParaRPr lang="fi-FI"/>
          </a:p>
        </p:txBody>
      </p:sp>
      <p:sp>
        <p:nvSpPr>
          <p:cNvPr id="5" name="Otsikko 4"/>
          <p:cNvSpPr>
            <a:spLocks noGrp="1"/>
          </p:cNvSpPr>
          <p:nvPr>
            <p:ph type="title"/>
          </p:nvPr>
        </p:nvSpPr>
        <p:spPr/>
        <p:txBody>
          <a:bodyPr/>
          <a:lstStyle/>
          <a:p>
            <a:r>
              <a:rPr lang="fi-FI" dirty="0"/>
              <a:t>Yhteenveto</a:t>
            </a:r>
          </a:p>
        </p:txBody>
      </p:sp>
      <p:sp>
        <p:nvSpPr>
          <p:cNvPr id="6" name="Sisällön paikkamerkki 5"/>
          <p:cNvSpPr>
            <a:spLocks noGrp="1"/>
          </p:cNvSpPr>
          <p:nvPr>
            <p:ph idx="1"/>
          </p:nvPr>
        </p:nvSpPr>
        <p:spPr>
          <a:xfrm>
            <a:off x="653138" y="1335159"/>
            <a:ext cx="7620424" cy="5092018"/>
          </a:xfrm>
        </p:spPr>
        <p:txBody>
          <a:bodyPr>
            <a:normAutofit fontScale="85000" lnSpcReduction="20000"/>
          </a:bodyPr>
          <a:lstStyle/>
          <a:p>
            <a:r>
              <a:rPr lang="fi-FI" dirty="0"/>
              <a:t>Kyselyyn vastanneista yrityksistä ja järjestöistä 64 % voidaan katsoa harjoittavan lobbausta eli pyrkivän vaikuttamaan julkiseen päätöksentekoon, valmisteluun tai toimeenpanoon joko suoraan tai välillisesti jollain muulla tavoin. </a:t>
            </a:r>
          </a:p>
          <a:p>
            <a:r>
              <a:rPr lang="fi-FI" dirty="0"/>
              <a:t>Lobbauksen harjoittaminen on yleisempää järjestöissä. Näistä yhdeksän kymmenestä on jollain tavoin harjoittanut lobbausta. Valtakunnallisista järjestöistä 94 % on jollain tavoin harjoittanut lobbausta.</a:t>
            </a:r>
          </a:p>
          <a:p>
            <a:r>
              <a:rPr lang="fi-FI" dirty="0"/>
              <a:t>Yrityksistä lobbausta harjoittaa hieman yli puolet (54 %). Mitä suurempi liikevaihto yrityksellä on, sitä todennäköisempää lobbauksen harjoittaminen on. </a:t>
            </a:r>
          </a:p>
          <a:p>
            <a:pPr marL="0" indent="0">
              <a:buNone/>
            </a:pPr>
            <a:r>
              <a:rPr lang="fi-FI" dirty="0"/>
              <a:t>Lobbaukseksi on katsottu seuraavat tutkimuskysymyksillä selvitetyt asiat:</a:t>
            </a:r>
          </a:p>
          <a:p>
            <a:pPr lvl="1"/>
            <a:r>
              <a:rPr lang="fi-FI" sz="1600" dirty="0"/>
              <a:t>Vastaaja itse tai joku muu yrityksestä/järjestöstä ollut työn puolesta yhteydessä ja pyrkinyt vaikuttamaan ministereihin, kansanedustajiin, näiden poliittisiin avustajiin ja/tai ministeriöiden virkamiehiin/virastoissa työskenteleviin vähintään kerran vuodessa tai harvemmin seuraavilla tavoilla</a:t>
            </a: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Työryhmän tai vastaavan valmisteluelimen jäsenyys </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Keskustelut ja yhteydenpito asiaan vaikuttamiseksi</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Asiantuntijakuulemisiin osallistuminen</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Osallistuminen lainsäädännön valmisteluun</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Tiedon jakaminen asiaan vaikuttamiseksi </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Vaikuttaminen eri viestintäväylien, kuten media, sosiaalinen media, kampanjointi kautta</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Työtapaamiset asiaan vaikuttamiseksi</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Päättäjille järjestetyt tilaisuudet asiaan vaikuttamiseksi</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Osallistuminen valtionhallinnon virallisiin tilaisuuksiin tai kuulemisiin</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Tutkimusten, julkaisujen ja vastaavien esittäminen asiaan vaikuttamiseksi</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marL="914400" lvl="2" indent="0">
              <a:lnSpc>
                <a:spcPct val="107000"/>
              </a:lnSpc>
              <a:spcBef>
                <a:spcPts val="0"/>
              </a:spcBef>
              <a:spcAft>
                <a:spcPts val="800"/>
              </a:spcAft>
              <a:buNone/>
            </a:pPr>
            <a:r>
              <a:rPr lang="fi-FI" sz="1100" i="1" dirty="0">
                <a:effectLst/>
                <a:latin typeface="Calibri Light" panose="020F0302020204030204" pitchFamily="34" charset="0"/>
                <a:ea typeface="Calibri" panose="020F0502020204030204" pitchFamily="34" charset="0"/>
                <a:cs typeface="Calibri Light" panose="020F0302020204030204" pitchFamily="34" charset="0"/>
              </a:rPr>
              <a:t>Epävirallinen tiedonvaihto päättäjien kanssa</a:t>
            </a:r>
            <a:endParaRPr lang="fi-FI" sz="1100" dirty="0">
              <a:effectLst/>
              <a:latin typeface="Calibri Light" panose="020F0302020204030204" pitchFamily="34" charset="0"/>
              <a:ea typeface="Calibri" panose="020F0502020204030204" pitchFamily="34" charset="0"/>
              <a:cs typeface="Calibri Light" panose="020F0302020204030204" pitchFamily="34" charset="0"/>
            </a:endParaRPr>
          </a:p>
          <a:p>
            <a:pPr lvl="1"/>
            <a:r>
              <a:rPr lang="fi-FI" sz="1600" dirty="0">
                <a:latin typeface="Calibri Light" panose="020F0302020204030204" pitchFamily="34" charset="0"/>
                <a:ea typeface="Calibri" panose="020F0502020204030204" pitchFamily="34" charset="0"/>
                <a:cs typeface="Calibri Light" panose="020F0302020204030204" pitchFamily="34" charset="0"/>
              </a:rPr>
              <a:t>Y</a:t>
            </a:r>
            <a:r>
              <a:rPr lang="fi-FI" sz="1600" dirty="0">
                <a:effectLst/>
                <a:latin typeface="Calibri Light" panose="020F0302020204030204" pitchFamily="34" charset="0"/>
                <a:ea typeface="Calibri" panose="020F0502020204030204" pitchFamily="34" charset="0"/>
                <a:cs typeface="Calibri Light" panose="020F0302020204030204" pitchFamily="34" charset="0"/>
              </a:rPr>
              <a:t>ritys/järjestö on pyrkinyt vaikuttamaan julkiseen päätöksentekoon, valmisteluun tai toimeenpanoon joko suoraan tai välillisesti jollain muulla tavoin, avoimissa vastauksissa lobbaamiseen tulkittava vastaus</a:t>
            </a:r>
          </a:p>
          <a:p>
            <a:pPr lvl="1"/>
            <a:r>
              <a:rPr lang="fi-FI" sz="1600" dirty="0">
                <a:effectLst/>
                <a:latin typeface="Calibri Light" panose="020F0302020204030204" pitchFamily="34" charset="0"/>
                <a:ea typeface="Calibri" panose="020F0502020204030204" pitchFamily="34" charset="0"/>
                <a:cs typeface="Calibri Light" panose="020F0302020204030204" pitchFamily="34" charset="0"/>
              </a:rPr>
              <a:t>Yritys/järjestö on pyrkinyt vaikuttamaan julkiseen päätöksentekoon, valmisteluun tai toimeenpanoon joko suoraan tai välillisesti</a:t>
            </a:r>
          </a:p>
          <a:p>
            <a:pPr lvl="1"/>
            <a:r>
              <a:rPr lang="fi-FI" sz="1600" dirty="0">
                <a:effectLst/>
                <a:latin typeface="Calibri Light" panose="020F0302020204030204" pitchFamily="34" charset="0"/>
                <a:ea typeface="Calibri" panose="020F0502020204030204" pitchFamily="34" charset="0"/>
                <a:cs typeface="Calibri Light" panose="020F0302020204030204" pitchFamily="34" charset="0"/>
              </a:rPr>
              <a:t>Yritys/järjestö katsoo harjoittavansa lobbausta</a:t>
            </a:r>
            <a:endParaRPr lang="fi-FI" sz="1600" dirty="0">
              <a:latin typeface="Calibri Light" panose="020F0302020204030204" pitchFamily="34" charset="0"/>
              <a:cs typeface="Calibri Light" panose="020F0302020204030204" pitchFamily="34" charset="0"/>
            </a:endParaRPr>
          </a:p>
          <a:p>
            <a:pPr lvl="1"/>
            <a:endParaRPr lang="fi-FI" dirty="0"/>
          </a:p>
          <a:p>
            <a:endParaRPr lang="fi-FI" dirty="0"/>
          </a:p>
          <a:p>
            <a:pPr marL="0" indent="0">
              <a:buNone/>
            </a:pPr>
            <a:endParaRPr lang="fi-FI" dirty="0"/>
          </a:p>
        </p:txBody>
      </p:sp>
      <p:pic>
        <p:nvPicPr>
          <p:cNvPr id="9" name="Kuvan paikkamerkki 8">
            <a:extLst>
              <a:ext uri="{FF2B5EF4-FFF2-40B4-BE49-F238E27FC236}">
                <a16:creationId xmlns:a16="http://schemas.microsoft.com/office/drawing/2014/main" id="{7389B507-1B63-42D4-AA96-2FC73CF2AE00}"/>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34923" r="34923"/>
          <a:stretch>
            <a:fillRect/>
          </a:stretch>
        </p:blipFill>
        <p:spPr>
          <a:xfrm>
            <a:off x="9091613" y="0"/>
            <a:ext cx="3100387" cy="6858000"/>
          </a:xfrm>
        </p:spPr>
      </p:pic>
    </p:spTree>
    <p:extLst>
      <p:ext uri="{BB962C8B-B14F-4D97-AF65-F5344CB8AC3E}">
        <p14:creationId xmlns:p14="http://schemas.microsoft.com/office/powerpoint/2010/main" val="3042247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5</a:t>
            </a:fld>
            <a:endParaRPr lang="fi-FI"/>
          </a:p>
        </p:txBody>
      </p:sp>
      <p:sp>
        <p:nvSpPr>
          <p:cNvPr id="5" name="Otsikko 4"/>
          <p:cNvSpPr>
            <a:spLocks noGrp="1"/>
          </p:cNvSpPr>
          <p:nvPr>
            <p:ph type="title"/>
          </p:nvPr>
        </p:nvSpPr>
        <p:spPr/>
        <p:txBody>
          <a:bodyPr/>
          <a:lstStyle/>
          <a:p>
            <a:r>
              <a:rPr lang="fi-FI" dirty="0"/>
              <a:t>Yhteenveto</a:t>
            </a:r>
          </a:p>
        </p:txBody>
      </p:sp>
      <p:sp>
        <p:nvSpPr>
          <p:cNvPr id="6" name="Sisällön paikkamerkki 5"/>
          <p:cNvSpPr>
            <a:spLocks noGrp="1"/>
          </p:cNvSpPr>
          <p:nvPr>
            <p:ph idx="1"/>
          </p:nvPr>
        </p:nvSpPr>
        <p:spPr>
          <a:xfrm>
            <a:off x="653138" y="1211756"/>
            <a:ext cx="7620424" cy="1056349"/>
          </a:xfrm>
        </p:spPr>
        <p:txBody>
          <a:bodyPr>
            <a:normAutofit/>
          </a:bodyPr>
          <a:lstStyle/>
          <a:p>
            <a:r>
              <a:rPr lang="fi-FI" dirty="0"/>
              <a:t>Yritykset ja järjestöt arvioivat olleensa työn puolesta yhteydessä pyrkimyksenään vaikuttaa ministereihin, kansanedustajiin, näiden poliittisiin avustajiin ja/tai ministeriöiden virkamiehiin yleisimmin seuraavilla tavoilla </a:t>
            </a:r>
            <a:r>
              <a:rPr lang="fi-FI" sz="1200" dirty="0"/>
              <a:t>(vähintään kerran vuodessa tai harvemmin-viikoittain):</a:t>
            </a:r>
          </a:p>
          <a:p>
            <a:pPr marL="0" indent="0">
              <a:buNone/>
            </a:pPr>
            <a:endParaRPr lang="fi-FI" dirty="0"/>
          </a:p>
        </p:txBody>
      </p:sp>
      <p:pic>
        <p:nvPicPr>
          <p:cNvPr id="9" name="Kuvan paikkamerkki 8">
            <a:extLst>
              <a:ext uri="{FF2B5EF4-FFF2-40B4-BE49-F238E27FC236}">
                <a16:creationId xmlns:a16="http://schemas.microsoft.com/office/drawing/2014/main" id="{7389B507-1B63-42D4-AA96-2FC73CF2AE00}"/>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34923" r="34923"/>
          <a:stretch>
            <a:fillRect/>
          </a:stretch>
        </p:blipFill>
        <p:spPr>
          <a:xfrm>
            <a:off x="9091613" y="0"/>
            <a:ext cx="3100387" cy="6858000"/>
          </a:xfrm>
        </p:spPr>
      </p:pic>
      <p:graphicFrame>
        <p:nvGraphicFramePr>
          <p:cNvPr id="7" name="Taulukko 7">
            <a:extLst>
              <a:ext uri="{FF2B5EF4-FFF2-40B4-BE49-F238E27FC236}">
                <a16:creationId xmlns:a16="http://schemas.microsoft.com/office/drawing/2014/main" id="{33EA62D5-46F5-4428-84B8-AA046CFC9622}"/>
              </a:ext>
            </a:extLst>
          </p:cNvPr>
          <p:cNvGraphicFramePr>
            <a:graphicFrameLocks noGrp="1"/>
          </p:cNvGraphicFramePr>
          <p:nvPr>
            <p:extLst>
              <p:ext uri="{D42A27DB-BD31-4B8C-83A1-F6EECF244321}">
                <p14:modId xmlns:p14="http://schemas.microsoft.com/office/powerpoint/2010/main" val="366060971"/>
              </p:ext>
            </p:extLst>
          </p:nvPr>
        </p:nvGraphicFramePr>
        <p:xfrm>
          <a:off x="293394" y="2131948"/>
          <a:ext cx="8613214" cy="4415808"/>
        </p:xfrm>
        <a:graphic>
          <a:graphicData uri="http://schemas.openxmlformats.org/drawingml/2006/table">
            <a:tbl>
              <a:tblPr firstRow="1" bandRow="1">
                <a:tableStyleId>{5C22544A-7EE6-4342-B048-85BDC9FD1C3A}</a:tableStyleId>
              </a:tblPr>
              <a:tblGrid>
                <a:gridCol w="3581475">
                  <a:extLst>
                    <a:ext uri="{9D8B030D-6E8A-4147-A177-3AD203B41FA5}">
                      <a16:colId xmlns:a16="http://schemas.microsoft.com/office/drawing/2014/main" val="1898383304"/>
                    </a:ext>
                  </a:extLst>
                </a:gridCol>
                <a:gridCol w="819589">
                  <a:extLst>
                    <a:ext uri="{9D8B030D-6E8A-4147-A177-3AD203B41FA5}">
                      <a16:colId xmlns:a16="http://schemas.microsoft.com/office/drawing/2014/main" val="3367981241"/>
                    </a:ext>
                  </a:extLst>
                </a:gridCol>
                <a:gridCol w="835904">
                  <a:extLst>
                    <a:ext uri="{9D8B030D-6E8A-4147-A177-3AD203B41FA5}">
                      <a16:colId xmlns:a16="http://schemas.microsoft.com/office/drawing/2014/main" val="229261786"/>
                    </a:ext>
                  </a:extLst>
                </a:gridCol>
                <a:gridCol w="888023">
                  <a:extLst>
                    <a:ext uri="{9D8B030D-6E8A-4147-A177-3AD203B41FA5}">
                      <a16:colId xmlns:a16="http://schemas.microsoft.com/office/drawing/2014/main" val="236453111"/>
                    </a:ext>
                  </a:extLst>
                </a:gridCol>
                <a:gridCol w="720969">
                  <a:extLst>
                    <a:ext uri="{9D8B030D-6E8A-4147-A177-3AD203B41FA5}">
                      <a16:colId xmlns:a16="http://schemas.microsoft.com/office/drawing/2014/main" val="2464993446"/>
                    </a:ext>
                  </a:extLst>
                </a:gridCol>
                <a:gridCol w="878993">
                  <a:extLst>
                    <a:ext uri="{9D8B030D-6E8A-4147-A177-3AD203B41FA5}">
                      <a16:colId xmlns:a16="http://schemas.microsoft.com/office/drawing/2014/main" val="4160830223"/>
                    </a:ext>
                  </a:extLst>
                </a:gridCol>
                <a:gridCol w="888261">
                  <a:extLst>
                    <a:ext uri="{9D8B030D-6E8A-4147-A177-3AD203B41FA5}">
                      <a16:colId xmlns:a16="http://schemas.microsoft.com/office/drawing/2014/main" val="375766323"/>
                    </a:ext>
                  </a:extLst>
                </a:gridCol>
              </a:tblGrid>
              <a:tr h="271256">
                <a:tc>
                  <a:txBody>
                    <a:bodyPr/>
                    <a:lstStyle/>
                    <a:p>
                      <a:endParaRPr lang="fi-FI" sz="1200" dirty="0"/>
                    </a:p>
                  </a:txBody>
                  <a:tcPr/>
                </a:tc>
                <a:tc gridSpan="3">
                  <a:txBody>
                    <a:bodyPr/>
                    <a:lstStyle/>
                    <a:p>
                      <a:r>
                        <a:rPr lang="fi-FI" sz="1200" dirty="0"/>
                        <a:t>Ministeriöt</a:t>
                      </a:r>
                    </a:p>
                  </a:txBody>
                  <a:tcPr/>
                </a:tc>
                <a:tc hMerge="1">
                  <a:txBody>
                    <a:bodyPr/>
                    <a:lstStyle/>
                    <a:p>
                      <a:endParaRPr lang="fi-FI"/>
                    </a:p>
                  </a:txBody>
                  <a:tcPr/>
                </a:tc>
                <a:tc hMerge="1">
                  <a:txBody>
                    <a:bodyPr/>
                    <a:lstStyle/>
                    <a:p>
                      <a:endParaRPr lang="fi-FI" dirty="0"/>
                    </a:p>
                  </a:txBody>
                  <a:tcPr/>
                </a:tc>
                <a:tc gridSpan="3">
                  <a:txBody>
                    <a:bodyPr/>
                    <a:lstStyle/>
                    <a:p>
                      <a:r>
                        <a:rPr lang="fi-FI" sz="1200" dirty="0"/>
                        <a:t>Virastot</a:t>
                      </a:r>
                    </a:p>
                  </a:txBody>
                  <a:tcPr/>
                </a:tc>
                <a:tc hMerge="1">
                  <a:txBody>
                    <a:bodyPr/>
                    <a:lstStyle/>
                    <a:p>
                      <a:endParaRPr lang="fi-FI"/>
                    </a:p>
                  </a:txBody>
                  <a:tcPr/>
                </a:tc>
                <a:tc hMerge="1">
                  <a:txBody>
                    <a:bodyPr/>
                    <a:lstStyle/>
                    <a:p>
                      <a:endParaRPr lang="fi-FI" dirty="0"/>
                    </a:p>
                  </a:txBody>
                  <a:tcPr/>
                </a:tc>
                <a:extLst>
                  <a:ext uri="{0D108BD9-81ED-4DB2-BD59-A6C34878D82A}">
                    <a16:rowId xmlns:a16="http://schemas.microsoft.com/office/drawing/2014/main" val="914270110"/>
                  </a:ext>
                </a:extLst>
              </a:tr>
              <a:tr h="271256">
                <a:tc>
                  <a:txBody>
                    <a:bodyPr/>
                    <a:lstStyle/>
                    <a:p>
                      <a:endParaRPr lang="fi-FI" sz="1200" dirty="0"/>
                    </a:p>
                  </a:txBody>
                  <a:tcPr/>
                </a:tc>
                <a:tc>
                  <a:txBody>
                    <a:bodyPr/>
                    <a:lstStyle/>
                    <a:p>
                      <a:r>
                        <a:rPr lang="fi-FI" sz="1200" dirty="0"/>
                        <a:t>Kaikki %</a:t>
                      </a:r>
                    </a:p>
                  </a:txBody>
                  <a:tcPr/>
                </a:tc>
                <a:tc>
                  <a:txBody>
                    <a:bodyPr/>
                    <a:lstStyle/>
                    <a:p>
                      <a:r>
                        <a:rPr lang="fi-FI" sz="1200" dirty="0"/>
                        <a:t>Yritykset %</a:t>
                      </a:r>
                    </a:p>
                  </a:txBody>
                  <a:tcPr/>
                </a:tc>
                <a:tc>
                  <a:txBody>
                    <a:bodyPr/>
                    <a:lstStyle/>
                    <a:p>
                      <a:r>
                        <a:rPr lang="fi-FI" sz="1200" dirty="0"/>
                        <a:t>Järjestöt %</a:t>
                      </a:r>
                    </a:p>
                  </a:txBody>
                  <a:tcPr/>
                </a:tc>
                <a:tc>
                  <a:txBody>
                    <a:bodyPr/>
                    <a:lstStyle/>
                    <a:p>
                      <a:r>
                        <a:rPr lang="fi-FI" sz="1200" dirty="0"/>
                        <a:t>Kaikki %</a:t>
                      </a:r>
                    </a:p>
                  </a:txBody>
                  <a:tcPr/>
                </a:tc>
                <a:tc>
                  <a:txBody>
                    <a:bodyPr/>
                    <a:lstStyle/>
                    <a:p>
                      <a:r>
                        <a:rPr lang="fi-FI" sz="1200" dirty="0"/>
                        <a:t>Yritykset %</a:t>
                      </a:r>
                    </a:p>
                  </a:txBody>
                  <a:tcPr/>
                </a:tc>
                <a:tc>
                  <a:txBody>
                    <a:bodyPr/>
                    <a:lstStyle/>
                    <a:p>
                      <a:r>
                        <a:rPr lang="fi-FI" sz="1200" dirty="0"/>
                        <a:t>Järjestöt %</a:t>
                      </a:r>
                    </a:p>
                  </a:txBody>
                  <a:tcPr/>
                </a:tc>
                <a:extLst>
                  <a:ext uri="{0D108BD9-81ED-4DB2-BD59-A6C34878D82A}">
                    <a16:rowId xmlns:a16="http://schemas.microsoft.com/office/drawing/2014/main" val="1882145306"/>
                  </a:ext>
                </a:extLst>
              </a:tr>
              <a:tr h="394206">
                <a:tc>
                  <a:txBody>
                    <a:bodyPr/>
                    <a:lstStyle/>
                    <a:p>
                      <a:r>
                        <a:rPr lang="fi-FI" sz="1200" dirty="0"/>
                        <a:t>Työryhmän tai vastaavat valmisteluelimen jäsenyys</a:t>
                      </a:r>
                    </a:p>
                  </a:txBody>
                  <a:tcPr/>
                </a:tc>
                <a:tc>
                  <a:txBody>
                    <a:bodyPr/>
                    <a:lstStyle/>
                    <a:p>
                      <a:r>
                        <a:rPr lang="fi-FI" sz="1200" dirty="0"/>
                        <a:t>20</a:t>
                      </a:r>
                    </a:p>
                  </a:txBody>
                  <a:tcPr/>
                </a:tc>
                <a:tc>
                  <a:txBody>
                    <a:bodyPr/>
                    <a:lstStyle/>
                    <a:p>
                      <a:r>
                        <a:rPr lang="fi-FI" sz="1200" dirty="0"/>
                        <a:t>11</a:t>
                      </a:r>
                    </a:p>
                  </a:txBody>
                  <a:tcPr/>
                </a:tc>
                <a:tc>
                  <a:txBody>
                    <a:bodyPr/>
                    <a:lstStyle/>
                    <a:p>
                      <a:r>
                        <a:rPr lang="fi-FI" sz="1200" dirty="0"/>
                        <a:t>42</a:t>
                      </a:r>
                    </a:p>
                  </a:txBody>
                  <a:tcPr/>
                </a:tc>
                <a:tc>
                  <a:txBody>
                    <a:bodyPr/>
                    <a:lstStyle/>
                    <a:p>
                      <a:r>
                        <a:rPr lang="fi-FI" sz="1200" dirty="0"/>
                        <a:t>24</a:t>
                      </a:r>
                    </a:p>
                  </a:txBody>
                  <a:tcPr/>
                </a:tc>
                <a:tc>
                  <a:txBody>
                    <a:bodyPr/>
                    <a:lstStyle/>
                    <a:p>
                      <a:r>
                        <a:rPr lang="fi-FI" sz="1200" dirty="0"/>
                        <a:t>14</a:t>
                      </a:r>
                    </a:p>
                  </a:txBody>
                  <a:tcPr/>
                </a:tc>
                <a:tc>
                  <a:txBody>
                    <a:bodyPr/>
                    <a:lstStyle/>
                    <a:p>
                      <a:r>
                        <a:rPr lang="fi-FI" sz="1200" dirty="0"/>
                        <a:t>44</a:t>
                      </a:r>
                    </a:p>
                  </a:txBody>
                  <a:tcPr/>
                </a:tc>
                <a:extLst>
                  <a:ext uri="{0D108BD9-81ED-4DB2-BD59-A6C34878D82A}">
                    <a16:rowId xmlns:a16="http://schemas.microsoft.com/office/drawing/2014/main" val="875730182"/>
                  </a:ext>
                </a:extLst>
              </a:tr>
              <a:tr h="378069">
                <a:tc>
                  <a:txBody>
                    <a:bodyPr/>
                    <a:lstStyle/>
                    <a:p>
                      <a:r>
                        <a:rPr lang="fi-FI" sz="1200" dirty="0"/>
                        <a:t>Keskustelut ja yhteydenpito asiaan vaikuttamiseksi</a:t>
                      </a:r>
                    </a:p>
                  </a:txBody>
                  <a:tcPr/>
                </a:tc>
                <a:tc>
                  <a:txBody>
                    <a:bodyPr/>
                    <a:lstStyle/>
                    <a:p>
                      <a:r>
                        <a:rPr lang="fi-FI" sz="1200" dirty="0"/>
                        <a:t>37</a:t>
                      </a:r>
                    </a:p>
                  </a:txBody>
                  <a:tcPr/>
                </a:tc>
                <a:tc>
                  <a:txBody>
                    <a:bodyPr/>
                    <a:lstStyle/>
                    <a:p>
                      <a:r>
                        <a:rPr lang="fi-FI" sz="1200" dirty="0"/>
                        <a:t>26</a:t>
                      </a:r>
                    </a:p>
                  </a:txBody>
                  <a:tcPr/>
                </a:tc>
                <a:tc>
                  <a:txBody>
                    <a:bodyPr/>
                    <a:lstStyle/>
                    <a:p>
                      <a:r>
                        <a:rPr lang="fi-FI" sz="1200" dirty="0"/>
                        <a:t>66</a:t>
                      </a:r>
                    </a:p>
                  </a:txBody>
                  <a:tcPr/>
                </a:tc>
                <a:tc>
                  <a:txBody>
                    <a:bodyPr/>
                    <a:lstStyle/>
                    <a:p>
                      <a:r>
                        <a:rPr lang="fi-FI" sz="1200" dirty="0"/>
                        <a:t>38</a:t>
                      </a:r>
                    </a:p>
                  </a:txBody>
                  <a:tcPr/>
                </a:tc>
                <a:tc>
                  <a:txBody>
                    <a:bodyPr/>
                    <a:lstStyle/>
                    <a:p>
                      <a:r>
                        <a:rPr lang="fi-FI" sz="1200" dirty="0"/>
                        <a:t>28</a:t>
                      </a:r>
                    </a:p>
                  </a:txBody>
                  <a:tcPr/>
                </a:tc>
                <a:tc>
                  <a:txBody>
                    <a:bodyPr/>
                    <a:lstStyle/>
                    <a:p>
                      <a:r>
                        <a:rPr lang="fi-FI" sz="1200" dirty="0"/>
                        <a:t>62</a:t>
                      </a:r>
                    </a:p>
                  </a:txBody>
                  <a:tcPr/>
                </a:tc>
                <a:extLst>
                  <a:ext uri="{0D108BD9-81ED-4DB2-BD59-A6C34878D82A}">
                    <a16:rowId xmlns:a16="http://schemas.microsoft.com/office/drawing/2014/main" val="2169053224"/>
                  </a:ext>
                </a:extLst>
              </a:tr>
              <a:tr h="351693">
                <a:tc>
                  <a:txBody>
                    <a:bodyPr/>
                    <a:lstStyle/>
                    <a:p>
                      <a:r>
                        <a:rPr lang="fi-FI" sz="1200" dirty="0"/>
                        <a:t>Asiantuntijakuulemisiin osallistuminen</a:t>
                      </a:r>
                    </a:p>
                  </a:txBody>
                  <a:tcPr/>
                </a:tc>
                <a:tc>
                  <a:txBody>
                    <a:bodyPr/>
                    <a:lstStyle/>
                    <a:p>
                      <a:r>
                        <a:rPr lang="fi-FI" sz="1200" dirty="0"/>
                        <a:t>32</a:t>
                      </a:r>
                    </a:p>
                  </a:txBody>
                  <a:tcPr/>
                </a:tc>
                <a:tc>
                  <a:txBody>
                    <a:bodyPr/>
                    <a:lstStyle/>
                    <a:p>
                      <a:r>
                        <a:rPr lang="fi-FI" sz="1200" dirty="0"/>
                        <a:t>20</a:t>
                      </a:r>
                    </a:p>
                  </a:txBody>
                  <a:tcPr/>
                </a:tc>
                <a:tc>
                  <a:txBody>
                    <a:bodyPr/>
                    <a:lstStyle/>
                    <a:p>
                      <a:r>
                        <a:rPr lang="fi-FI" sz="1200" dirty="0"/>
                        <a:t>58</a:t>
                      </a:r>
                    </a:p>
                  </a:txBody>
                  <a:tcPr/>
                </a:tc>
                <a:tc>
                  <a:txBody>
                    <a:bodyPr/>
                    <a:lstStyle/>
                    <a:p>
                      <a:r>
                        <a:rPr lang="fi-FI" sz="1200" dirty="0"/>
                        <a:t>30</a:t>
                      </a:r>
                    </a:p>
                  </a:txBody>
                  <a:tcPr/>
                </a:tc>
                <a:tc>
                  <a:txBody>
                    <a:bodyPr/>
                    <a:lstStyle/>
                    <a:p>
                      <a:r>
                        <a:rPr lang="fi-FI" sz="1200" dirty="0"/>
                        <a:t>19</a:t>
                      </a:r>
                    </a:p>
                  </a:txBody>
                  <a:tcPr/>
                </a:tc>
                <a:tc>
                  <a:txBody>
                    <a:bodyPr/>
                    <a:lstStyle/>
                    <a:p>
                      <a:r>
                        <a:rPr lang="fi-FI" sz="1200" dirty="0"/>
                        <a:t>51</a:t>
                      </a:r>
                    </a:p>
                  </a:txBody>
                  <a:tcPr/>
                </a:tc>
                <a:extLst>
                  <a:ext uri="{0D108BD9-81ED-4DB2-BD59-A6C34878D82A}">
                    <a16:rowId xmlns:a16="http://schemas.microsoft.com/office/drawing/2014/main" val="2432414336"/>
                  </a:ext>
                </a:extLst>
              </a:tr>
              <a:tr h="271256">
                <a:tc>
                  <a:txBody>
                    <a:bodyPr/>
                    <a:lstStyle/>
                    <a:p>
                      <a:r>
                        <a:rPr lang="fi-FI" sz="1200" dirty="0"/>
                        <a:t>Osallistuminen lainsäädännön valmisteluun</a:t>
                      </a:r>
                    </a:p>
                  </a:txBody>
                  <a:tcPr/>
                </a:tc>
                <a:tc>
                  <a:txBody>
                    <a:bodyPr/>
                    <a:lstStyle/>
                    <a:p>
                      <a:r>
                        <a:rPr lang="fi-FI" sz="1200" dirty="0"/>
                        <a:t>20</a:t>
                      </a:r>
                    </a:p>
                  </a:txBody>
                  <a:tcPr/>
                </a:tc>
                <a:tc>
                  <a:txBody>
                    <a:bodyPr/>
                    <a:lstStyle/>
                    <a:p>
                      <a:r>
                        <a:rPr lang="fi-FI" sz="1200" dirty="0"/>
                        <a:t>14</a:t>
                      </a:r>
                    </a:p>
                  </a:txBody>
                  <a:tcPr/>
                </a:tc>
                <a:tc>
                  <a:txBody>
                    <a:bodyPr/>
                    <a:lstStyle/>
                    <a:p>
                      <a:r>
                        <a:rPr lang="fi-FI" sz="1200" dirty="0"/>
                        <a:t>35</a:t>
                      </a:r>
                    </a:p>
                  </a:txBody>
                  <a:tcPr/>
                </a:tc>
                <a:tc>
                  <a:txBody>
                    <a:bodyPr/>
                    <a:lstStyle/>
                    <a:p>
                      <a:r>
                        <a:rPr lang="fi-FI" sz="1200" dirty="0"/>
                        <a:t>17</a:t>
                      </a:r>
                    </a:p>
                  </a:txBody>
                  <a:tcPr/>
                </a:tc>
                <a:tc>
                  <a:txBody>
                    <a:bodyPr/>
                    <a:lstStyle/>
                    <a:p>
                      <a:r>
                        <a:rPr lang="fi-FI" sz="1200" dirty="0"/>
                        <a:t>10</a:t>
                      </a:r>
                    </a:p>
                  </a:txBody>
                  <a:tcPr/>
                </a:tc>
                <a:tc>
                  <a:txBody>
                    <a:bodyPr/>
                    <a:lstStyle/>
                    <a:p>
                      <a:r>
                        <a:rPr lang="fi-FI" sz="1200" dirty="0"/>
                        <a:t>33</a:t>
                      </a:r>
                    </a:p>
                  </a:txBody>
                  <a:tcPr/>
                </a:tc>
                <a:extLst>
                  <a:ext uri="{0D108BD9-81ED-4DB2-BD59-A6C34878D82A}">
                    <a16:rowId xmlns:a16="http://schemas.microsoft.com/office/drawing/2014/main" val="1917776699"/>
                  </a:ext>
                </a:extLst>
              </a:tr>
              <a:tr h="271256">
                <a:tc>
                  <a:txBody>
                    <a:bodyPr/>
                    <a:lstStyle/>
                    <a:p>
                      <a:r>
                        <a:rPr lang="fi-FI" sz="1200" dirty="0"/>
                        <a:t>Tiedon jakaminen asiaan vaikuttamiseksi</a:t>
                      </a:r>
                    </a:p>
                  </a:txBody>
                  <a:tcPr/>
                </a:tc>
                <a:tc>
                  <a:txBody>
                    <a:bodyPr/>
                    <a:lstStyle/>
                    <a:p>
                      <a:r>
                        <a:rPr lang="fi-FI" sz="1200" dirty="0"/>
                        <a:t>38</a:t>
                      </a:r>
                    </a:p>
                  </a:txBody>
                  <a:tcPr/>
                </a:tc>
                <a:tc>
                  <a:txBody>
                    <a:bodyPr/>
                    <a:lstStyle/>
                    <a:p>
                      <a:r>
                        <a:rPr lang="fi-FI" sz="1200" dirty="0"/>
                        <a:t>25</a:t>
                      </a:r>
                    </a:p>
                  </a:txBody>
                  <a:tcPr/>
                </a:tc>
                <a:tc>
                  <a:txBody>
                    <a:bodyPr/>
                    <a:lstStyle/>
                    <a:p>
                      <a:r>
                        <a:rPr lang="fi-FI" sz="1200" dirty="0"/>
                        <a:t>66</a:t>
                      </a:r>
                    </a:p>
                  </a:txBody>
                  <a:tcPr/>
                </a:tc>
                <a:tc>
                  <a:txBody>
                    <a:bodyPr/>
                    <a:lstStyle/>
                    <a:p>
                      <a:r>
                        <a:rPr lang="fi-FI" sz="1200" dirty="0"/>
                        <a:t>34</a:t>
                      </a:r>
                    </a:p>
                  </a:txBody>
                  <a:tcPr/>
                </a:tc>
                <a:tc>
                  <a:txBody>
                    <a:bodyPr/>
                    <a:lstStyle/>
                    <a:p>
                      <a:r>
                        <a:rPr lang="fi-FI" sz="1200" dirty="0"/>
                        <a:t>22</a:t>
                      </a:r>
                    </a:p>
                  </a:txBody>
                  <a:tcPr/>
                </a:tc>
                <a:tc>
                  <a:txBody>
                    <a:bodyPr/>
                    <a:lstStyle/>
                    <a:p>
                      <a:r>
                        <a:rPr lang="fi-FI" sz="1200" dirty="0"/>
                        <a:t>60</a:t>
                      </a:r>
                    </a:p>
                  </a:txBody>
                  <a:tcPr/>
                </a:tc>
                <a:extLst>
                  <a:ext uri="{0D108BD9-81ED-4DB2-BD59-A6C34878D82A}">
                    <a16:rowId xmlns:a16="http://schemas.microsoft.com/office/drawing/2014/main" val="1560138417"/>
                  </a:ext>
                </a:extLst>
              </a:tr>
              <a:tr h="271256">
                <a:tc>
                  <a:txBody>
                    <a:bodyPr/>
                    <a:lstStyle/>
                    <a:p>
                      <a:r>
                        <a:rPr lang="fi-FI" sz="1200" dirty="0"/>
                        <a:t>Vaikuttaminen eri viestintäväylien kautta</a:t>
                      </a:r>
                    </a:p>
                  </a:txBody>
                  <a:tcPr/>
                </a:tc>
                <a:tc>
                  <a:txBody>
                    <a:bodyPr/>
                    <a:lstStyle/>
                    <a:p>
                      <a:r>
                        <a:rPr lang="fi-FI" sz="1200" dirty="0"/>
                        <a:t>34</a:t>
                      </a:r>
                    </a:p>
                  </a:txBody>
                  <a:tcPr/>
                </a:tc>
                <a:tc>
                  <a:txBody>
                    <a:bodyPr/>
                    <a:lstStyle/>
                    <a:p>
                      <a:r>
                        <a:rPr lang="fi-FI" sz="1200" dirty="0"/>
                        <a:t>22</a:t>
                      </a:r>
                    </a:p>
                  </a:txBody>
                  <a:tcPr/>
                </a:tc>
                <a:tc>
                  <a:txBody>
                    <a:bodyPr/>
                    <a:lstStyle/>
                    <a:p>
                      <a:r>
                        <a:rPr lang="fi-FI" sz="1200" dirty="0"/>
                        <a:t>65</a:t>
                      </a:r>
                    </a:p>
                  </a:txBody>
                  <a:tcPr/>
                </a:tc>
                <a:tc>
                  <a:txBody>
                    <a:bodyPr/>
                    <a:lstStyle/>
                    <a:p>
                      <a:r>
                        <a:rPr lang="fi-FI" sz="1200" dirty="0"/>
                        <a:t>28</a:t>
                      </a:r>
                    </a:p>
                  </a:txBody>
                  <a:tcPr/>
                </a:tc>
                <a:tc>
                  <a:txBody>
                    <a:bodyPr/>
                    <a:lstStyle/>
                    <a:p>
                      <a:r>
                        <a:rPr lang="fi-FI" sz="1200" dirty="0"/>
                        <a:t>17</a:t>
                      </a:r>
                    </a:p>
                  </a:txBody>
                  <a:tcPr/>
                </a:tc>
                <a:tc>
                  <a:txBody>
                    <a:bodyPr/>
                    <a:lstStyle/>
                    <a:p>
                      <a:r>
                        <a:rPr lang="fi-FI" sz="1200" dirty="0"/>
                        <a:t>57</a:t>
                      </a:r>
                    </a:p>
                  </a:txBody>
                  <a:tcPr/>
                </a:tc>
                <a:extLst>
                  <a:ext uri="{0D108BD9-81ED-4DB2-BD59-A6C34878D82A}">
                    <a16:rowId xmlns:a16="http://schemas.microsoft.com/office/drawing/2014/main" val="775659419"/>
                  </a:ext>
                </a:extLst>
              </a:tr>
              <a:tr h="271256">
                <a:tc>
                  <a:txBody>
                    <a:bodyPr/>
                    <a:lstStyle/>
                    <a:p>
                      <a:r>
                        <a:rPr lang="fi-FI" sz="1200" dirty="0"/>
                        <a:t>Työtapaamiset asiaan vaikuttamiseksi</a:t>
                      </a:r>
                    </a:p>
                  </a:txBody>
                  <a:tcPr/>
                </a:tc>
                <a:tc>
                  <a:txBody>
                    <a:bodyPr/>
                    <a:lstStyle/>
                    <a:p>
                      <a:r>
                        <a:rPr lang="fi-FI" sz="1200" dirty="0"/>
                        <a:t>30</a:t>
                      </a:r>
                    </a:p>
                  </a:txBody>
                  <a:tcPr/>
                </a:tc>
                <a:tc>
                  <a:txBody>
                    <a:bodyPr/>
                    <a:lstStyle/>
                    <a:p>
                      <a:r>
                        <a:rPr lang="fi-FI" sz="1200" dirty="0"/>
                        <a:t>20</a:t>
                      </a:r>
                    </a:p>
                  </a:txBody>
                  <a:tcPr/>
                </a:tc>
                <a:tc>
                  <a:txBody>
                    <a:bodyPr/>
                    <a:lstStyle/>
                    <a:p>
                      <a:r>
                        <a:rPr lang="fi-FI" sz="1200" dirty="0"/>
                        <a:t>53</a:t>
                      </a:r>
                    </a:p>
                  </a:txBody>
                  <a:tcPr/>
                </a:tc>
                <a:tc>
                  <a:txBody>
                    <a:bodyPr/>
                    <a:lstStyle/>
                    <a:p>
                      <a:r>
                        <a:rPr lang="fi-FI" sz="1200" dirty="0"/>
                        <a:t>30</a:t>
                      </a:r>
                    </a:p>
                  </a:txBody>
                  <a:tcPr/>
                </a:tc>
                <a:tc>
                  <a:txBody>
                    <a:bodyPr/>
                    <a:lstStyle/>
                    <a:p>
                      <a:r>
                        <a:rPr lang="fi-FI" sz="1200" dirty="0"/>
                        <a:t>19</a:t>
                      </a:r>
                    </a:p>
                  </a:txBody>
                  <a:tcPr/>
                </a:tc>
                <a:tc>
                  <a:txBody>
                    <a:bodyPr/>
                    <a:lstStyle/>
                    <a:p>
                      <a:r>
                        <a:rPr lang="fi-FI" sz="1200" dirty="0"/>
                        <a:t>50</a:t>
                      </a:r>
                    </a:p>
                  </a:txBody>
                  <a:tcPr/>
                </a:tc>
                <a:extLst>
                  <a:ext uri="{0D108BD9-81ED-4DB2-BD59-A6C34878D82A}">
                    <a16:rowId xmlns:a16="http://schemas.microsoft.com/office/drawing/2014/main" val="1349048946"/>
                  </a:ext>
                </a:extLst>
              </a:tr>
              <a:tr h="271256">
                <a:tc>
                  <a:txBody>
                    <a:bodyPr/>
                    <a:lstStyle/>
                    <a:p>
                      <a:r>
                        <a:rPr lang="fi-FI" sz="1200" dirty="0"/>
                        <a:t>Päättäjille järjestetyt tilaisuudet asiaan vaikuttamiseksi</a:t>
                      </a:r>
                    </a:p>
                  </a:txBody>
                  <a:tcPr/>
                </a:tc>
                <a:tc>
                  <a:txBody>
                    <a:bodyPr/>
                    <a:lstStyle/>
                    <a:p>
                      <a:r>
                        <a:rPr lang="fi-FI" sz="1200" dirty="0"/>
                        <a:t>25</a:t>
                      </a:r>
                    </a:p>
                  </a:txBody>
                  <a:tcPr/>
                </a:tc>
                <a:tc>
                  <a:txBody>
                    <a:bodyPr/>
                    <a:lstStyle/>
                    <a:p>
                      <a:r>
                        <a:rPr lang="fi-FI" sz="1200" dirty="0"/>
                        <a:t>16</a:t>
                      </a:r>
                    </a:p>
                  </a:txBody>
                  <a:tcPr/>
                </a:tc>
                <a:tc>
                  <a:txBody>
                    <a:bodyPr/>
                    <a:lstStyle/>
                    <a:p>
                      <a:r>
                        <a:rPr lang="fi-FI" sz="1200" dirty="0"/>
                        <a:t>46</a:t>
                      </a:r>
                    </a:p>
                  </a:txBody>
                  <a:tcPr/>
                </a:tc>
                <a:tc>
                  <a:txBody>
                    <a:bodyPr/>
                    <a:lstStyle/>
                    <a:p>
                      <a:r>
                        <a:rPr lang="fi-FI" sz="1200" dirty="0"/>
                        <a:t>23</a:t>
                      </a:r>
                    </a:p>
                  </a:txBody>
                  <a:tcPr/>
                </a:tc>
                <a:tc>
                  <a:txBody>
                    <a:bodyPr/>
                    <a:lstStyle/>
                    <a:p>
                      <a:r>
                        <a:rPr lang="fi-FI" sz="1200" dirty="0"/>
                        <a:t>14</a:t>
                      </a:r>
                    </a:p>
                  </a:txBody>
                  <a:tcPr/>
                </a:tc>
                <a:tc>
                  <a:txBody>
                    <a:bodyPr/>
                    <a:lstStyle/>
                    <a:p>
                      <a:r>
                        <a:rPr lang="fi-FI" sz="1200" dirty="0"/>
                        <a:t>42</a:t>
                      </a:r>
                    </a:p>
                  </a:txBody>
                  <a:tcPr/>
                </a:tc>
                <a:extLst>
                  <a:ext uri="{0D108BD9-81ED-4DB2-BD59-A6C34878D82A}">
                    <a16:rowId xmlns:a16="http://schemas.microsoft.com/office/drawing/2014/main" val="2936402008"/>
                  </a:ext>
                </a:extLst>
              </a:tr>
              <a:tr h="271256">
                <a:tc>
                  <a:txBody>
                    <a:bodyPr/>
                    <a:lstStyle/>
                    <a:p>
                      <a:r>
                        <a:rPr lang="fi-FI" sz="1200" dirty="0"/>
                        <a:t>Osallistuminen valtionhallinnon virallisiin tilaisuuksiin tai kuulemisiin</a:t>
                      </a:r>
                    </a:p>
                  </a:txBody>
                  <a:tcPr/>
                </a:tc>
                <a:tc>
                  <a:txBody>
                    <a:bodyPr/>
                    <a:lstStyle/>
                    <a:p>
                      <a:r>
                        <a:rPr lang="fi-FI" sz="1200" dirty="0"/>
                        <a:t>22</a:t>
                      </a:r>
                    </a:p>
                  </a:txBody>
                  <a:tcPr/>
                </a:tc>
                <a:tc>
                  <a:txBody>
                    <a:bodyPr/>
                    <a:lstStyle/>
                    <a:p>
                      <a:r>
                        <a:rPr lang="fi-FI" sz="1200" dirty="0"/>
                        <a:t>12</a:t>
                      </a:r>
                    </a:p>
                  </a:txBody>
                  <a:tcPr/>
                </a:tc>
                <a:tc>
                  <a:txBody>
                    <a:bodyPr/>
                    <a:lstStyle/>
                    <a:p>
                      <a:r>
                        <a:rPr lang="fi-FI" sz="1200" dirty="0"/>
                        <a:t>46</a:t>
                      </a:r>
                    </a:p>
                  </a:txBody>
                  <a:tcPr/>
                </a:tc>
                <a:tc>
                  <a:txBody>
                    <a:bodyPr/>
                    <a:lstStyle/>
                    <a:p>
                      <a:r>
                        <a:rPr lang="fi-FI" sz="1200" dirty="0"/>
                        <a:t>23</a:t>
                      </a:r>
                    </a:p>
                  </a:txBody>
                  <a:tcPr/>
                </a:tc>
                <a:tc>
                  <a:txBody>
                    <a:bodyPr/>
                    <a:lstStyle/>
                    <a:p>
                      <a:r>
                        <a:rPr lang="fi-FI" sz="1200" dirty="0"/>
                        <a:t>14</a:t>
                      </a:r>
                    </a:p>
                  </a:txBody>
                  <a:tcPr/>
                </a:tc>
                <a:tc>
                  <a:txBody>
                    <a:bodyPr/>
                    <a:lstStyle/>
                    <a:p>
                      <a:r>
                        <a:rPr lang="fi-FI" sz="1200" dirty="0"/>
                        <a:t>43</a:t>
                      </a:r>
                    </a:p>
                  </a:txBody>
                  <a:tcPr/>
                </a:tc>
                <a:extLst>
                  <a:ext uri="{0D108BD9-81ED-4DB2-BD59-A6C34878D82A}">
                    <a16:rowId xmlns:a16="http://schemas.microsoft.com/office/drawing/2014/main" val="1630362140"/>
                  </a:ext>
                </a:extLst>
              </a:tr>
              <a:tr h="271256">
                <a:tc>
                  <a:txBody>
                    <a:bodyPr/>
                    <a:lstStyle/>
                    <a:p>
                      <a:r>
                        <a:rPr lang="fi-FI" sz="1200" dirty="0"/>
                        <a:t>Tutkimusten, julkaisujen ja vastaavien esittäminen asiaan vaikuttamiseksi</a:t>
                      </a:r>
                    </a:p>
                  </a:txBody>
                  <a:tcPr/>
                </a:tc>
                <a:tc>
                  <a:txBody>
                    <a:bodyPr/>
                    <a:lstStyle/>
                    <a:p>
                      <a:r>
                        <a:rPr lang="fi-FI" sz="1200" dirty="0"/>
                        <a:t>23</a:t>
                      </a:r>
                    </a:p>
                  </a:txBody>
                  <a:tcPr/>
                </a:tc>
                <a:tc>
                  <a:txBody>
                    <a:bodyPr/>
                    <a:lstStyle/>
                    <a:p>
                      <a:r>
                        <a:rPr lang="fi-FI" sz="1200" dirty="0"/>
                        <a:t>15</a:t>
                      </a:r>
                    </a:p>
                  </a:txBody>
                  <a:tcPr/>
                </a:tc>
                <a:tc>
                  <a:txBody>
                    <a:bodyPr/>
                    <a:lstStyle/>
                    <a:p>
                      <a:r>
                        <a:rPr lang="fi-FI" sz="1200" dirty="0"/>
                        <a:t>44</a:t>
                      </a:r>
                    </a:p>
                  </a:txBody>
                  <a:tcPr/>
                </a:tc>
                <a:tc>
                  <a:txBody>
                    <a:bodyPr/>
                    <a:lstStyle/>
                    <a:p>
                      <a:r>
                        <a:rPr lang="fi-FI" sz="1200" dirty="0"/>
                        <a:t>26</a:t>
                      </a:r>
                    </a:p>
                  </a:txBody>
                  <a:tcPr/>
                </a:tc>
                <a:tc>
                  <a:txBody>
                    <a:bodyPr/>
                    <a:lstStyle/>
                    <a:p>
                      <a:r>
                        <a:rPr lang="fi-FI" sz="1200" dirty="0"/>
                        <a:t>15</a:t>
                      </a:r>
                    </a:p>
                  </a:txBody>
                  <a:tcPr/>
                </a:tc>
                <a:tc>
                  <a:txBody>
                    <a:bodyPr/>
                    <a:lstStyle/>
                    <a:p>
                      <a:r>
                        <a:rPr lang="fi-FI" sz="1200" dirty="0"/>
                        <a:t>49</a:t>
                      </a:r>
                    </a:p>
                  </a:txBody>
                  <a:tcPr/>
                </a:tc>
                <a:extLst>
                  <a:ext uri="{0D108BD9-81ED-4DB2-BD59-A6C34878D82A}">
                    <a16:rowId xmlns:a16="http://schemas.microsoft.com/office/drawing/2014/main" val="175157133"/>
                  </a:ext>
                </a:extLst>
              </a:tr>
              <a:tr h="271256">
                <a:tc>
                  <a:txBody>
                    <a:bodyPr/>
                    <a:lstStyle/>
                    <a:p>
                      <a:r>
                        <a:rPr lang="fi-FI" sz="1200" dirty="0"/>
                        <a:t>Epävirallinen tiedonvaihto päättäjien kanssa</a:t>
                      </a:r>
                    </a:p>
                  </a:txBody>
                  <a:tcPr/>
                </a:tc>
                <a:tc>
                  <a:txBody>
                    <a:bodyPr/>
                    <a:lstStyle/>
                    <a:p>
                      <a:r>
                        <a:rPr lang="fi-FI" sz="1200" dirty="0"/>
                        <a:t>39</a:t>
                      </a:r>
                    </a:p>
                  </a:txBody>
                  <a:tcPr/>
                </a:tc>
                <a:tc>
                  <a:txBody>
                    <a:bodyPr/>
                    <a:lstStyle/>
                    <a:p>
                      <a:r>
                        <a:rPr lang="fi-FI" sz="1200" dirty="0"/>
                        <a:t>28</a:t>
                      </a:r>
                    </a:p>
                  </a:txBody>
                  <a:tcPr/>
                </a:tc>
                <a:tc>
                  <a:txBody>
                    <a:bodyPr/>
                    <a:lstStyle/>
                    <a:p>
                      <a:r>
                        <a:rPr lang="fi-FI" sz="1200" dirty="0"/>
                        <a:t>63</a:t>
                      </a:r>
                    </a:p>
                  </a:txBody>
                  <a:tcPr/>
                </a:tc>
                <a:tc>
                  <a:txBody>
                    <a:bodyPr/>
                    <a:lstStyle/>
                    <a:p>
                      <a:r>
                        <a:rPr lang="fi-FI" sz="1200" dirty="0"/>
                        <a:t>37</a:t>
                      </a:r>
                    </a:p>
                  </a:txBody>
                  <a:tcPr/>
                </a:tc>
                <a:tc>
                  <a:txBody>
                    <a:bodyPr/>
                    <a:lstStyle/>
                    <a:p>
                      <a:r>
                        <a:rPr lang="fi-FI" sz="1200" dirty="0"/>
                        <a:t>27</a:t>
                      </a:r>
                    </a:p>
                  </a:txBody>
                  <a:tcPr/>
                </a:tc>
                <a:tc>
                  <a:txBody>
                    <a:bodyPr/>
                    <a:lstStyle/>
                    <a:p>
                      <a:r>
                        <a:rPr lang="fi-FI" sz="1200" dirty="0"/>
                        <a:t>59</a:t>
                      </a:r>
                    </a:p>
                  </a:txBody>
                  <a:tcPr/>
                </a:tc>
                <a:extLst>
                  <a:ext uri="{0D108BD9-81ED-4DB2-BD59-A6C34878D82A}">
                    <a16:rowId xmlns:a16="http://schemas.microsoft.com/office/drawing/2014/main" val="2466292236"/>
                  </a:ext>
                </a:extLst>
              </a:tr>
            </a:tbl>
          </a:graphicData>
        </a:graphic>
      </p:graphicFrame>
    </p:spTree>
    <p:extLst>
      <p:ext uri="{BB962C8B-B14F-4D97-AF65-F5344CB8AC3E}">
        <p14:creationId xmlns:p14="http://schemas.microsoft.com/office/powerpoint/2010/main" val="398436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6</a:t>
            </a:fld>
            <a:endParaRPr lang="fi-FI"/>
          </a:p>
        </p:txBody>
      </p:sp>
      <p:sp>
        <p:nvSpPr>
          <p:cNvPr id="5" name="Otsikko 4"/>
          <p:cNvSpPr>
            <a:spLocks noGrp="1"/>
          </p:cNvSpPr>
          <p:nvPr>
            <p:ph type="title"/>
          </p:nvPr>
        </p:nvSpPr>
        <p:spPr/>
        <p:txBody>
          <a:bodyPr/>
          <a:lstStyle/>
          <a:p>
            <a:r>
              <a:rPr lang="fi-FI" dirty="0"/>
              <a:t>Yhteenveto</a:t>
            </a:r>
          </a:p>
        </p:txBody>
      </p:sp>
      <p:sp>
        <p:nvSpPr>
          <p:cNvPr id="6" name="Sisällön paikkamerkki 5"/>
          <p:cNvSpPr>
            <a:spLocks noGrp="1"/>
          </p:cNvSpPr>
          <p:nvPr>
            <p:ph idx="1"/>
          </p:nvPr>
        </p:nvSpPr>
        <p:spPr>
          <a:xfrm>
            <a:off x="653138" y="1335159"/>
            <a:ext cx="7743516" cy="4935012"/>
          </a:xfrm>
        </p:spPr>
        <p:txBody>
          <a:bodyPr>
            <a:normAutofit fontScale="92500" lnSpcReduction="10000"/>
          </a:bodyPr>
          <a:lstStyle/>
          <a:p>
            <a:r>
              <a:rPr lang="fi-FI" dirty="0"/>
              <a:t>Yrityksistä 29 % ja järjestöistä 76 % on pyrkinyt vaikuttamaan julkiseen päätöksentekoon, valmisteluun tai toimeenpanoon joko suoraan tai välillisesti jollain tavoin (säännöllisesti, joskus, harvoin). </a:t>
            </a:r>
          </a:p>
          <a:p>
            <a:r>
              <a:rPr lang="fi-FI" dirty="0"/>
              <a:t>Yrityksistä 13 % ja järjestöistä 49 % katsoo harjoittavansa lobbausta (säännöllisesti, joskus, harvoin), kun kysyttiin katsooko yritys/järjestö harjoittavan lobbausta.</a:t>
            </a:r>
          </a:p>
          <a:p>
            <a:r>
              <a:rPr lang="fi-FI" dirty="0"/>
              <a:t>Yhteydenpito				yritykset	järjestöt</a:t>
            </a:r>
          </a:p>
          <a:p>
            <a:pPr lvl="1"/>
            <a:r>
              <a:rPr lang="fi-FI" dirty="0"/>
              <a:t>Enemmän poliitikkoihin 			6 %	11 %</a:t>
            </a:r>
          </a:p>
          <a:p>
            <a:pPr lvl="1"/>
            <a:r>
              <a:rPr lang="fi-FI" dirty="0"/>
              <a:t>Enemmän virkamiehiin 			27 %	36 %</a:t>
            </a:r>
          </a:p>
          <a:p>
            <a:pPr lvl="1"/>
            <a:r>
              <a:rPr lang="fi-FI" dirty="0"/>
              <a:t>Molempiin yhtä paljon 			14 %	31 %</a:t>
            </a:r>
          </a:p>
          <a:p>
            <a:pPr lvl="1"/>
            <a:r>
              <a:rPr lang="fi-FI" dirty="0"/>
              <a:t>Ei lainkaan yhteydenpitoa poliitikkoihin ja virkamiehiin 	53 %	22 %</a:t>
            </a:r>
          </a:p>
          <a:p>
            <a:r>
              <a:rPr lang="fi-FI" dirty="0"/>
              <a:t>Koronapandemian vaikutus yhteydenpitoon ministeriöihin, virastoihin ja poliittisiin päättäjiin </a:t>
            </a:r>
          </a:p>
          <a:p>
            <a:pPr marL="457200" lvl="1" indent="0">
              <a:buNone/>
            </a:pPr>
            <a:r>
              <a:rPr lang="fi-FI" dirty="0"/>
              <a:t>		Normaaleissa viranomaisasioissa	Vaikutettaessa julkiseen 							päätöksentekoon, valmisteluun tai 						toimeenpanoon joko suoraan tai välillisesti</a:t>
            </a:r>
          </a:p>
          <a:p>
            <a:pPr lvl="1"/>
            <a:r>
              <a:rPr lang="fi-FI" dirty="0"/>
              <a:t>Lisääntynyt		15 %		10 %</a:t>
            </a:r>
          </a:p>
          <a:p>
            <a:pPr lvl="1"/>
            <a:r>
              <a:rPr lang="fi-FI" dirty="0"/>
              <a:t>Vähentynyt		72 % 		79 %</a:t>
            </a:r>
          </a:p>
          <a:p>
            <a:pPr lvl="1"/>
            <a:r>
              <a:rPr lang="fi-FI" dirty="0"/>
              <a:t>Pysynyt samana 		14 %		11 %</a:t>
            </a:r>
          </a:p>
          <a:p>
            <a:r>
              <a:rPr lang="fi-FI" dirty="0"/>
              <a:t>Tietoisuus avoimuusrekisterisääntelystä, tietoisia on kolme kymmenestä kyselyyn vastanneesta</a:t>
            </a:r>
          </a:p>
          <a:p>
            <a:pPr lvl="1"/>
            <a:r>
              <a:rPr lang="fi-FI" dirty="0"/>
              <a:t>Yritykset 27 %</a:t>
            </a:r>
          </a:p>
          <a:p>
            <a:pPr lvl="1"/>
            <a:r>
              <a:rPr lang="fi-FI" dirty="0"/>
              <a:t>Järjestöt 37 %</a:t>
            </a:r>
          </a:p>
        </p:txBody>
      </p:sp>
      <p:pic>
        <p:nvPicPr>
          <p:cNvPr id="9" name="Kuvan paikkamerkki 8">
            <a:extLst>
              <a:ext uri="{FF2B5EF4-FFF2-40B4-BE49-F238E27FC236}">
                <a16:creationId xmlns:a16="http://schemas.microsoft.com/office/drawing/2014/main" id="{3F0B7E82-2DF2-4794-9136-23074715B28A}"/>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34923" r="34923"/>
          <a:stretch>
            <a:fillRect/>
          </a:stretch>
        </p:blipFill>
        <p:spPr>
          <a:xfrm>
            <a:off x="9091613" y="0"/>
            <a:ext cx="3100387" cy="6858000"/>
          </a:xfrm>
        </p:spPr>
      </p:pic>
    </p:spTree>
    <p:extLst>
      <p:ext uri="{BB962C8B-B14F-4D97-AF65-F5344CB8AC3E}">
        <p14:creationId xmlns:p14="http://schemas.microsoft.com/office/powerpoint/2010/main" val="261917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31.5.2021</a:t>
            </a:r>
          </a:p>
        </p:txBody>
      </p:sp>
      <p:sp>
        <p:nvSpPr>
          <p:cNvPr id="3" name="Alatunnisteen paikkamerkki 2"/>
          <p:cNvSpPr>
            <a:spLocks noGrp="1"/>
          </p:cNvSpPr>
          <p:nvPr>
            <p:ph type="ftr" sz="quarter" idx="11"/>
          </p:nvPr>
        </p:nvSpPr>
        <p:spPr/>
        <p:txBody>
          <a:bodyPr/>
          <a:lstStyle/>
          <a:p>
            <a:r>
              <a:rPr lang="fi-FI"/>
              <a:t>Oikeusministeriö, Yritysten ja järjestöjen harjoittama lobbaus 2021(24878)</a:t>
            </a:r>
          </a:p>
        </p:txBody>
      </p:sp>
      <p:sp>
        <p:nvSpPr>
          <p:cNvPr id="4" name="Dian numeron paikkamerkki 3"/>
          <p:cNvSpPr>
            <a:spLocks noGrp="1"/>
          </p:cNvSpPr>
          <p:nvPr>
            <p:ph type="sldNum" sz="quarter" idx="12"/>
          </p:nvPr>
        </p:nvSpPr>
        <p:spPr/>
        <p:txBody>
          <a:bodyPr/>
          <a:lstStyle/>
          <a:p>
            <a:fld id="{45530FF3-944E-453D-AD86-280F662E2B3A}" type="slidenum">
              <a:rPr lang="fi-FI" smtClean="0"/>
              <a:t>7</a:t>
            </a:fld>
            <a:endParaRPr lang="fi-FI"/>
          </a:p>
        </p:txBody>
      </p:sp>
      <p:sp>
        <p:nvSpPr>
          <p:cNvPr id="5" name="Otsikko 4"/>
          <p:cNvSpPr>
            <a:spLocks noGrp="1"/>
          </p:cNvSpPr>
          <p:nvPr>
            <p:ph type="title"/>
          </p:nvPr>
        </p:nvSpPr>
        <p:spPr/>
        <p:txBody>
          <a:bodyPr/>
          <a:lstStyle/>
          <a:p>
            <a:r>
              <a:rPr lang="fi-FI" dirty="0"/>
              <a:t>Yhteenveto</a:t>
            </a:r>
          </a:p>
        </p:txBody>
      </p:sp>
      <p:sp>
        <p:nvSpPr>
          <p:cNvPr id="6" name="Sisällön paikkamerkki 5"/>
          <p:cNvSpPr>
            <a:spLocks noGrp="1"/>
          </p:cNvSpPr>
          <p:nvPr>
            <p:ph idx="1"/>
          </p:nvPr>
        </p:nvSpPr>
        <p:spPr>
          <a:xfrm>
            <a:off x="653138" y="1335159"/>
            <a:ext cx="7743516" cy="4935012"/>
          </a:xfrm>
        </p:spPr>
        <p:txBody>
          <a:bodyPr>
            <a:normAutofit lnSpcReduction="10000"/>
          </a:bodyPr>
          <a:lstStyle/>
          <a:p>
            <a:r>
              <a:rPr lang="fi-FI" dirty="0"/>
              <a:t>Kohtalaisen vähäisessä määrin yrityksiä/järjestöjä ostaa vaikuttajaviestinnän tai vastaavia vaikuttamiseen liittyviä konsulttipalveluja, 6 % kaikista vastaajista</a:t>
            </a:r>
          </a:p>
          <a:p>
            <a:pPr lvl="1"/>
            <a:r>
              <a:rPr lang="fi-FI" dirty="0"/>
              <a:t>4 % yrityksissä</a:t>
            </a:r>
          </a:p>
          <a:p>
            <a:pPr lvl="1"/>
            <a:r>
              <a:rPr lang="fi-FI" dirty="0"/>
              <a:t>10 % järjestöissä</a:t>
            </a:r>
          </a:p>
          <a:p>
            <a:r>
              <a:rPr lang="fi-FI" dirty="0"/>
              <a:t>Joka kymmenessä yrityksessä/järjestössä on palkattua henkilökuntaa, jonka tehtävänä on yhteiskuntasuhde- tai vastaava vaikuttamistoiminta. </a:t>
            </a:r>
          </a:p>
          <a:p>
            <a:pPr lvl="1"/>
            <a:r>
              <a:rPr lang="fi-FI" dirty="0"/>
              <a:t>2 % yrityksissä</a:t>
            </a:r>
          </a:p>
          <a:p>
            <a:pPr lvl="1"/>
            <a:r>
              <a:rPr lang="fi-FI" dirty="0"/>
              <a:t>27 % järjestöissä</a:t>
            </a:r>
          </a:p>
          <a:p>
            <a:r>
              <a:rPr lang="fi-FI" dirty="0"/>
              <a:t>Rahan käyttö vuosittain vaikuttamistoimintaan</a:t>
            </a:r>
          </a:p>
          <a:p>
            <a:pPr marL="457200" lvl="1" indent="0">
              <a:buNone/>
            </a:pPr>
            <a:r>
              <a:rPr lang="fi-FI" dirty="0"/>
              <a:t>				Yritykset	Järjestöt</a:t>
            </a:r>
          </a:p>
          <a:p>
            <a:pPr lvl="1"/>
            <a:r>
              <a:rPr lang="fi-FI" dirty="0"/>
              <a:t>Ei lainkaan			78 %	50 %</a:t>
            </a:r>
          </a:p>
          <a:p>
            <a:pPr lvl="1"/>
            <a:r>
              <a:rPr lang="fi-FI" dirty="0"/>
              <a:t>Vähemmän kuin 100 000 euroa/vuosi	9 % 	24 %</a:t>
            </a:r>
          </a:p>
          <a:p>
            <a:pPr lvl="1"/>
            <a:r>
              <a:rPr lang="fi-FI" dirty="0"/>
              <a:t>100 000+ euroa/vuosi		0 %	8 %</a:t>
            </a:r>
          </a:p>
          <a:p>
            <a:pPr lvl="1"/>
            <a:r>
              <a:rPr lang="fi-FI" dirty="0"/>
              <a:t>Ei vastausta			13 %	18 %</a:t>
            </a:r>
          </a:p>
          <a:p>
            <a:r>
              <a:rPr lang="fi-FI" dirty="0"/>
              <a:t>Henkilötyövuosia vuosittain vaikuttamistoimintaan</a:t>
            </a:r>
          </a:p>
          <a:p>
            <a:pPr marL="457200" lvl="1" indent="0">
              <a:buNone/>
            </a:pPr>
            <a:r>
              <a:rPr lang="fi-FI" dirty="0"/>
              <a:t>				Yritykset	Järjestöt</a:t>
            </a:r>
          </a:p>
          <a:p>
            <a:pPr lvl="1"/>
            <a:r>
              <a:rPr lang="fi-FI" dirty="0"/>
              <a:t>Ei lainkaan			79 %	44 %</a:t>
            </a:r>
          </a:p>
          <a:p>
            <a:pPr lvl="1"/>
            <a:r>
              <a:rPr lang="fi-FI" dirty="0"/>
              <a:t>Alle 1 </a:t>
            </a:r>
            <a:r>
              <a:rPr lang="fi-FI" dirty="0" err="1"/>
              <a:t>htv</a:t>
            </a:r>
            <a:r>
              <a:rPr lang="fi-FI" dirty="0"/>
              <a:t>/vuosi			9 % 	21 %</a:t>
            </a:r>
          </a:p>
          <a:p>
            <a:pPr lvl="1"/>
            <a:r>
              <a:rPr lang="fi-FI" dirty="0"/>
              <a:t>1+ </a:t>
            </a:r>
            <a:r>
              <a:rPr lang="fi-FI" dirty="0" err="1"/>
              <a:t>htv</a:t>
            </a:r>
            <a:r>
              <a:rPr lang="fi-FI" dirty="0"/>
              <a:t>/vuosi			2 %	19 %</a:t>
            </a:r>
          </a:p>
          <a:p>
            <a:pPr lvl="1"/>
            <a:r>
              <a:rPr lang="fi-FI" dirty="0"/>
              <a:t>EI vastausta			10 %	16 %	</a:t>
            </a:r>
          </a:p>
          <a:p>
            <a:pPr lvl="1"/>
            <a:endParaRPr lang="fi-FI" dirty="0"/>
          </a:p>
        </p:txBody>
      </p:sp>
      <p:pic>
        <p:nvPicPr>
          <p:cNvPr id="9" name="Kuvan paikkamerkki 8">
            <a:extLst>
              <a:ext uri="{FF2B5EF4-FFF2-40B4-BE49-F238E27FC236}">
                <a16:creationId xmlns:a16="http://schemas.microsoft.com/office/drawing/2014/main" id="{3F0B7E82-2DF2-4794-9136-23074715B28A}"/>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34923" r="34923"/>
          <a:stretch>
            <a:fillRect/>
          </a:stretch>
        </p:blipFill>
        <p:spPr>
          <a:xfrm>
            <a:off x="9091613" y="0"/>
            <a:ext cx="3100387" cy="6858000"/>
          </a:xfrm>
        </p:spPr>
      </p:pic>
    </p:spTree>
    <p:extLst>
      <p:ext uri="{BB962C8B-B14F-4D97-AF65-F5344CB8AC3E}">
        <p14:creationId xmlns:p14="http://schemas.microsoft.com/office/powerpoint/2010/main" val="382374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31.5.2021</a:t>
            </a:r>
          </a:p>
        </p:txBody>
      </p:sp>
      <p:sp>
        <p:nvSpPr>
          <p:cNvPr id="4" name="Alatunnisteen paikkamerkki 3"/>
          <p:cNvSpPr>
            <a:spLocks noGrp="1"/>
          </p:cNvSpPr>
          <p:nvPr>
            <p:ph type="ftr" sz="quarter" idx="11"/>
          </p:nvPr>
        </p:nvSpPr>
        <p:spPr/>
        <p:txBody>
          <a:bodyPr/>
          <a:lstStyle/>
          <a:p>
            <a:r>
              <a:rPr lang="fi-FI"/>
              <a:t>Oikeusministeriö, Yritysten ja järjestöjen harjoittama lobbaus 2021(24878)</a:t>
            </a:r>
          </a:p>
        </p:txBody>
      </p:sp>
      <p:sp>
        <p:nvSpPr>
          <p:cNvPr id="5" name="Dian numeron paikkamerkki 4"/>
          <p:cNvSpPr>
            <a:spLocks noGrp="1"/>
          </p:cNvSpPr>
          <p:nvPr>
            <p:ph type="sldNum" sz="quarter" idx="12"/>
          </p:nvPr>
        </p:nvSpPr>
        <p:spPr/>
        <p:txBody>
          <a:bodyPr/>
          <a:lstStyle/>
          <a:p>
            <a:fld id="{45530FF3-944E-453D-AD86-280F662E2B3A}" type="slidenum">
              <a:rPr lang="fi-FI" smtClean="0"/>
              <a:t>8</a:t>
            </a:fld>
            <a:endParaRPr lang="fi-FI"/>
          </a:p>
        </p:txBody>
      </p:sp>
      <p:sp>
        <p:nvSpPr>
          <p:cNvPr id="2" name="Otsikko 1"/>
          <p:cNvSpPr>
            <a:spLocks noGrp="1"/>
          </p:cNvSpPr>
          <p:nvPr>
            <p:ph type="ctrTitle"/>
          </p:nvPr>
        </p:nvSpPr>
        <p:spPr/>
        <p:txBody>
          <a:bodyPr/>
          <a:lstStyle/>
          <a:p>
            <a:r>
              <a:rPr lang="fi-FI" i="0" dirty="0"/>
              <a:t>Tutkimustulokset</a:t>
            </a:r>
          </a:p>
        </p:txBody>
      </p:sp>
    </p:spTree>
    <p:extLst>
      <p:ext uri="{BB962C8B-B14F-4D97-AF65-F5344CB8AC3E}">
        <p14:creationId xmlns:p14="http://schemas.microsoft.com/office/powerpoint/2010/main" val="336472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31.5.2021</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tint val="75000"/>
                  </a:prstClr>
                </a:solidFill>
                <a:effectLst/>
                <a:uLnTx/>
                <a:uFillTx/>
                <a:latin typeface="Calibri"/>
                <a:ea typeface="+mn-ea"/>
                <a:cs typeface="+mn-cs"/>
              </a:rPr>
              <a:t>Oikeusministeriö, Yritysten ja järjestöjen harjoittama lobbaus 2021(24878)</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30FF3-944E-453D-AD86-280F662E2B3A}" type="slidenum">
              <a:rPr kumimoji="0" lang="fi-FI" sz="105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05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Otsikko 6"/>
          <p:cNvSpPr>
            <a:spLocks noGrp="1"/>
          </p:cNvSpPr>
          <p:nvPr>
            <p:ph type="title"/>
            <p:custDataLst>
              <p:tags r:id="rId2"/>
            </p:custDataLst>
          </p:nvPr>
        </p:nvSpPr>
        <p:spPr>
          <a:xfrm>
            <a:off x="653137" y="582697"/>
            <a:ext cx="11033765" cy="622647"/>
          </a:xfrm>
        </p:spPr>
        <p:txBody>
          <a:bodyPr>
            <a:noAutofit/>
          </a:bodyPr>
          <a:lstStyle/>
          <a:p>
            <a:r>
              <a:rPr lang="fi-FI" sz="2400" dirty="0"/>
              <a:t>Oletko itse tai joku muu yrityksestänne/järjestöstänne ollut työn puolesta yhteydessä ja pyrkinyt vaikuttamaan ministereihin, kansanedustajiin, näiden poliittisiin avustajiin ja/tai ministeriöiden virkamiehiin seuraavilla tavoilla?</a:t>
            </a:r>
          </a:p>
        </p:txBody>
      </p:sp>
      <p:graphicFrame>
        <p:nvGraphicFramePr>
          <p:cNvPr id="7" name="Sisällön paikkamerkki 9">
            <a:extLst>
              <a:ext uri="{FF2B5EF4-FFF2-40B4-BE49-F238E27FC236}">
                <a16:creationId xmlns:a16="http://schemas.microsoft.com/office/drawing/2014/main" id="{4C93ACEA-C25B-4B2E-B8C7-B9DD0017DDAB}"/>
              </a:ext>
            </a:extLst>
          </p:cNvPr>
          <p:cNvGraphicFramePr>
            <a:graphicFrameLocks noGrp="1"/>
          </p:cNvGraphicFramePr>
          <p:nvPr>
            <p:ph idx="1"/>
            <p:custDataLst>
              <p:tags r:id="rId3"/>
            </p:custDataLst>
            <p:extLst>
              <p:ext uri="{D42A27DB-BD31-4B8C-83A1-F6EECF244321}">
                <p14:modId xmlns:p14="http://schemas.microsoft.com/office/powerpoint/2010/main" val="3406007785"/>
              </p:ext>
            </p:extLst>
          </p:nvPr>
        </p:nvGraphicFramePr>
        <p:xfrm>
          <a:off x="652463" y="1335088"/>
          <a:ext cx="786447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B5760326-7541-427D-B960-D15A5555937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rPr>
              <a:t>Vastaajat, n=351</a:t>
            </a:r>
            <a:endParaRPr kumimoji="0" lang="it-IT" sz="1200" b="0" i="0" u="none" strike="noStrike" kern="1200" cap="none" spc="0" normalizeH="0" baseline="0" noProof="0" dirty="0">
              <a:ln>
                <a:noFill/>
              </a:ln>
              <a:solidFill>
                <a:srgbClr val="262626"/>
              </a:solidFill>
              <a:effectLst/>
              <a:uLnTx/>
              <a:uFillTx/>
              <a:latin typeface="Calibri" panose="020F0502020204030204" pitchFamily="34" charset="0"/>
              <a:ea typeface="Kozuka Gothic Pro B" panose="020B0800000000000000" pitchFamily="34" charset="-128"/>
              <a:cs typeface="+mj-cs"/>
            </a:endParaRPr>
          </a:p>
        </p:txBody>
      </p:sp>
      <p:grpSp>
        <p:nvGrpSpPr>
          <p:cNvPr id="12" name="Ryhmä 11">
            <a:extLst>
              <a:ext uri="{FF2B5EF4-FFF2-40B4-BE49-F238E27FC236}">
                <a16:creationId xmlns:a16="http://schemas.microsoft.com/office/drawing/2014/main" id="{73DE1C49-44C6-41FC-AED3-B43163E13A01}"/>
              </a:ext>
            </a:extLst>
          </p:cNvPr>
          <p:cNvGrpSpPr/>
          <p:nvPr/>
        </p:nvGrpSpPr>
        <p:grpSpPr>
          <a:xfrm>
            <a:off x="8913181" y="1704931"/>
            <a:ext cx="2478789" cy="2618494"/>
            <a:chOff x="11094716" y="2386663"/>
            <a:chExt cx="2360710" cy="2360710"/>
          </a:xfrm>
        </p:grpSpPr>
        <p:sp>
          <p:nvSpPr>
            <p:cNvPr id="13" name="Ellipsi 12">
              <a:extLst>
                <a:ext uri="{FF2B5EF4-FFF2-40B4-BE49-F238E27FC236}">
                  <a16:creationId xmlns:a16="http://schemas.microsoft.com/office/drawing/2014/main" id="{D77F90D9-DF05-46FE-BB5D-C32EC51B0EE0}"/>
                </a:ext>
              </a:extLst>
            </p:cNvPr>
            <p:cNvSpPr/>
            <p:nvPr/>
          </p:nvSpPr>
          <p:spPr>
            <a:xfrm>
              <a:off x="11094716" y="2386663"/>
              <a:ext cx="2360710" cy="236071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kstiruutu 13">
              <a:extLst>
                <a:ext uri="{FF2B5EF4-FFF2-40B4-BE49-F238E27FC236}">
                  <a16:creationId xmlns:a16="http://schemas.microsoft.com/office/drawing/2014/main" id="{A825BCD7-9929-451F-B70E-DA5B3C872A23}"/>
                </a:ext>
              </a:extLst>
            </p:cNvPr>
            <p:cNvSpPr txBox="1"/>
            <p:nvPr/>
          </p:nvSpPr>
          <p:spPr>
            <a:xfrm>
              <a:off x="11420520" y="2598271"/>
              <a:ext cx="1811160"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600" i="1" dirty="0">
                  <a:solidFill>
                    <a:prstClr val="white"/>
                  </a:solidFill>
                  <a:latin typeface="Calibri"/>
                </a:rPr>
                <a:t>54</a:t>
              </a:r>
              <a:r>
                <a:rPr kumimoji="0" lang="fi-FI" sz="1600" b="0" i="1" u="none" strike="noStrike" kern="1200" cap="none" spc="0" normalizeH="0" baseline="0" noProof="0" dirty="0">
                  <a:ln>
                    <a:noFill/>
                  </a:ln>
                  <a:solidFill>
                    <a:prstClr val="white"/>
                  </a:solidFill>
                  <a:effectLst/>
                  <a:uLnTx/>
                  <a:uFillTx/>
                  <a:latin typeface="Calibri"/>
                  <a:ea typeface="+mn-ea"/>
                  <a:cs typeface="+mn-cs"/>
                </a:rPr>
                <a:t> % </a:t>
              </a:r>
              <a:r>
                <a:rPr lang="fi-FI" sz="1600" i="1" dirty="0">
                  <a:solidFill>
                    <a:prstClr val="white"/>
                  </a:solidFill>
                  <a:latin typeface="Calibri"/>
                </a:rPr>
                <a:t>ollut yhteydessä ja pyrkinyt vaikuttamaan.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dirty="0">
                  <a:ln>
                    <a:noFill/>
                  </a:ln>
                  <a:solidFill>
                    <a:prstClr val="white"/>
                  </a:solidFill>
                  <a:effectLst/>
                  <a:uLnTx/>
                  <a:uFillTx/>
                  <a:latin typeface="Calibri"/>
                  <a:ea typeface="+mn-ea"/>
                  <a:cs typeface="+mn-cs"/>
                </a:rPr>
                <a:t>Yrityksistä vähemmän, 44 %, järjestöistä enemmän, 79 %.</a:t>
              </a:r>
              <a:endParaRPr kumimoji="0" lang="fi-FI" sz="1200" b="0" i="1" u="none" strike="noStrike" kern="1200" cap="none" spc="0" normalizeH="0" baseline="0" noProof="0" dirty="0">
                <a:ln>
                  <a:noFill/>
                </a:ln>
                <a:solidFill>
                  <a:prstClr val="white"/>
                </a:solidFill>
                <a:effectLst/>
                <a:uLnTx/>
                <a:uFillTx/>
                <a:latin typeface="Calibri"/>
                <a:ea typeface="+mn-ea"/>
                <a:cs typeface="+mn-cs"/>
              </a:endParaRPr>
            </a:p>
          </p:txBody>
        </p:sp>
      </p:grpSp>
      <p:sp>
        <p:nvSpPr>
          <p:cNvPr id="15" name="Sisällön paikkamerkki 7">
            <a:extLst>
              <a:ext uri="{FF2B5EF4-FFF2-40B4-BE49-F238E27FC236}">
                <a16:creationId xmlns:a16="http://schemas.microsoft.com/office/drawing/2014/main" id="{CF22DADE-6566-4430-BD48-86CA029DACDB}"/>
              </a:ext>
            </a:extLst>
          </p:cNvPr>
          <p:cNvSpPr>
            <a:spLocks noGrp="1"/>
          </p:cNvSpPr>
          <p:nvPr>
            <p:ph idx="13"/>
          </p:nvPr>
        </p:nvSpPr>
        <p:spPr>
          <a:xfrm>
            <a:off x="8688909" y="4823012"/>
            <a:ext cx="2997993" cy="1601435"/>
          </a:xfrm>
        </p:spPr>
        <p:txBody>
          <a:bodyPr>
            <a:normAutofit lnSpcReduction="10000"/>
          </a:bodyPr>
          <a:lstStyle/>
          <a:p>
            <a:r>
              <a:rPr lang="fi-FI" dirty="0"/>
              <a:t>Yleisimmin toimialat: Palvelut, teollisuus, muut</a:t>
            </a:r>
          </a:p>
          <a:p>
            <a:r>
              <a:rPr lang="fi-FI" dirty="0"/>
              <a:t>Ei tyypillistä kaupan ja rakentamisen toimialalla</a:t>
            </a:r>
          </a:p>
          <a:p>
            <a:r>
              <a:rPr lang="fi-FI" dirty="0"/>
              <a:t>Tyypillisempää liikevaihdoltaan suuremmissa yrityksissä</a:t>
            </a:r>
          </a:p>
          <a:p>
            <a:endParaRPr lang="fi-FI" dirty="0"/>
          </a:p>
        </p:txBody>
      </p:sp>
    </p:spTree>
    <p:custDataLst>
      <p:tags r:id="rId1"/>
    </p:custDataLst>
    <p:extLst>
      <p:ext uri="{BB962C8B-B14F-4D97-AF65-F5344CB8AC3E}">
        <p14:creationId xmlns:p14="http://schemas.microsoft.com/office/powerpoint/2010/main" val="651249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PRESID" val="1897485562"/>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4 os + ka 4-1"/>
  <p:tag name="PPDESC" val=""/>
  <p:tag name="PPACTIONCOUNT" val="1"/>
  <p:tag name="PPACTIONTYPE1" val="Data"/>
  <p:tag name="PPDATASOURCE1" val="0"/>
  <p:tag name="PPDATATABLE1" val="3"/>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ADDMETHOD1" val="AM:5|TM:0|TC:1|TR:1"/>
  <p:tag name="PPGRIDAREAS1" val="DH:1|DC:2|DA:3|PF:9|ST:1|FC:2|LC:35|OC:34|OR:6"/>
  <p:tag name="PPORIGINALTEXT" val="XXXXX"/>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4 os + ka 4-1"/>
  <p:tag name="PPDESC" val=""/>
</p:tagLst>
</file>

<file path=ppt/tags/tag12.xml><?xml version="1.0" encoding="utf-8"?>
<p:tagLst xmlns:a="http://schemas.openxmlformats.org/drawingml/2006/main" xmlns:r="http://schemas.openxmlformats.org/officeDocument/2006/relationships" xmlns:p="http://schemas.openxmlformats.org/presentationml/2006/main">
  <p:tag name="PPOBJECTNAME" val="KAPEE_KT4 4 os + ka 4-1"/>
  <p:tag name="PPDESC" val=""/>
</p:tagLst>
</file>

<file path=ppt/tags/tag13.xml><?xml version="1.0" encoding="utf-8"?>
<p:tagLst xmlns:a="http://schemas.openxmlformats.org/drawingml/2006/main" xmlns:r="http://schemas.openxmlformats.org/officeDocument/2006/relationships" xmlns:p="http://schemas.openxmlformats.org/presentationml/2006/main">
  <p:tag name="PPPRESID" val="1897485562"/>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4 os + ka 4-1"/>
  <p:tag name="PPDESC" val=""/>
  <p:tag name="PPACTIONCOUNT" val="1"/>
  <p:tag name="PPACTIONTYPE1" val="Data"/>
  <p:tag name="PPDATASOURCE1" val="0"/>
  <p:tag name="PPDATATABLE1" val="4"/>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7|DL:0"/>
  <p:tag name="PPADDMETHOD1" val="AM:5|TM:0|TC:1|TR:1"/>
  <p:tag name="PPGRIDAREAS1" val="DH:1|DC:2|DA:3|PF:8|ST:1|FC:2|LC:35|OC:34|OR:5"/>
  <p:tag name="PPORIGINALTEXT" val="XXXXX"/>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4 os + ka 4-1"/>
  <p:tag name="PPDESC" val=""/>
  <p:tag name="PPACTIONTYPE1" val="Data"/>
  <p:tag name="PPDATASOURCE1" val="0"/>
  <p:tag name="PPDATATABLE1" val="4"/>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7|DL:3"/>
  <p:tag name="PPADDMETHOD1" val="AM:5|TM:0|TC:1|TR:1"/>
  <p:tag name="PPGRIDAREAS1" val="DH:1|DC:2|DA:3|PF:8|ST:1|FC:2|LC:35|OC:34|OR:5"/>
  <p:tag name="PPACTIONTYPE2" val="Data"/>
  <p:tag name="PPDATASOURCE2" val="0"/>
  <p:tag name="PPDATATABLE2" val="4"/>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3|SR:5|DL:0"/>
  <p:tag name="PPADDMETHOD2" val="AM:7|TM:0|TC:2|TR:1"/>
  <p:tag name="PPGRIDAREAS2" val="DH:1|DC:2|DA:3|PF:8|ST:1|FC:2|LC:35|OC:34|OR:5"/>
  <p:tag name="PPTRANSBANNER" val="|Total, n=351~Total|Yritys, n=248~Yritys|Järjestö, n=103~Järjestö|"/>
  <p:tag name="PPACTIONCOUNT" val="3"/>
  <p:tag name="PPACTIONTYPE3" val="Data"/>
  <p:tag name="PPDATASOURCE3" val="0"/>
  <p:tag name="PPDATATABLE3" val="4"/>
  <p:tag name="PPFILTERSTRING3"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3" val="SC:3|SR:3|DL:0"/>
  <p:tag name="PPADDMETHOD3" val="AM:7|TM:0|TC:2|TR:1"/>
  <p:tag name="PPGRIDAREAS3" val="DH:1|DC:2|DA:3|PF:8|ST:1|FC:2|LC:35|OC:34|OR:5"/>
</p:tagLst>
</file>

<file path=ppt/tags/tag16.xml><?xml version="1.0" encoding="utf-8"?>
<p:tagLst xmlns:a="http://schemas.openxmlformats.org/drawingml/2006/main" xmlns:r="http://schemas.openxmlformats.org/officeDocument/2006/relationships" xmlns:p="http://schemas.openxmlformats.org/presentationml/2006/main">
  <p:tag name="PPOBJECTNAME" val="KAPEE_KT4 4 os + ka 4-1"/>
  <p:tag name="PPDESC" val=""/>
</p:tagLst>
</file>

<file path=ppt/tags/tag17.xml><?xml version="1.0" encoding="utf-8"?>
<p:tagLst xmlns:a="http://schemas.openxmlformats.org/drawingml/2006/main" xmlns:r="http://schemas.openxmlformats.org/officeDocument/2006/relationships" xmlns:p="http://schemas.openxmlformats.org/presentationml/2006/main">
  <p:tag name="PPPRESID" val="1897485562"/>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3 os pos-neg-eos"/>
  <p:tag name="PPDESC" val=""/>
  <p:tag name="PPACTIONCOUNT" val="1"/>
  <p:tag name="PPACTIONTYPE1" val="Data"/>
  <p:tag name="PPDATASOURCE1" val="0"/>
  <p:tag name="PPDATATABLE1" val="5"/>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3|SR:3|DL:0"/>
  <p:tag name="PPADDMETHOD1" val="AM:5|TM:0|TC:1|TR:1"/>
  <p:tag name="PPGRIDAREAS1" val="DH:1|DC:2|DA:3|PF:6|ST:1|FC:2|LC:35|OC:34|OR:3"/>
  <p:tag name="PPORIGINALTEXT" val="XXXXX"/>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3 os pos-neg-eos"/>
  <p:tag name="PPDESC" val=""/>
  <p:tag name="PPACTIONTYPE1" val="Data"/>
  <p:tag name="PPDATASOURCE1" val="0"/>
  <p:tag name="PPDATATABLE1" val="5"/>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5|DL:3"/>
  <p:tag name="PPADDMETHOD1" val="AM:5|TM:0|TC:1|TR:1"/>
  <p:tag name="PPGRIDAREAS1" val="DH:1|DC:2|DA:3|PF:6|ST:1|FC:2|LC:35|OC:34|OR:3"/>
  <p:tag name="PPTRANSBANNER" val="|Total, n=351~Total|Yritys, n=248~Yritys|Järjestö, n=103~Järjestö|"/>
  <p:tag name="PPACTIONCOUNT" val="2"/>
  <p:tag name="PPACTIONTYPE2" val="Data"/>
  <p:tag name="PPDATASOURCE2" val="0"/>
  <p:tag name="PPDATATABLE2" val="5"/>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3|SR:3|DL:0"/>
  <p:tag name="PPADDMETHOD2" val="AM:7|TM:0|TC:2|TR:1"/>
  <p:tag name="PPGRIDAREAS2" val="DH:1|DC:2|DA:3|PF:6|ST:1|FC:2|LC:35|OC:34|OR:3"/>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5-1"/>
  <p:tag name="PPDESC" val=""/>
  <p:tag name="PPACTIONCOUNT" val="1"/>
  <p:tag name="PPACTIONTYPE1" val="Data"/>
  <p:tag name="PPDATASOURCE1" val="0"/>
  <p:tag name="PPDATATABLE1" val="0"/>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12|SR:3-7|DL:0"/>
  <p:tag name="PPADDMETHOD1" val="AM:5|TM:0|TC:1|TR:1"/>
  <p:tag name="PPGRIDAREAS1" val="DH:1|DC:1|DA:2|PF:8|ST:1|FC:2|LC:12|OC:11|OR:6"/>
  <p:tag name="PPORIGINALTEXT" val="XXXXX"/>
</p:tagLst>
</file>

<file path=ppt/tags/tag20.xml><?xml version="1.0" encoding="utf-8"?>
<p:tagLst xmlns:a="http://schemas.openxmlformats.org/drawingml/2006/main" xmlns:r="http://schemas.openxmlformats.org/officeDocument/2006/relationships" xmlns:p="http://schemas.openxmlformats.org/presentationml/2006/main">
  <p:tag name="PPOBJECTNAME" val="KAPEE_KT4 3 os pos-neg-eos"/>
  <p:tag name="PPDESC" val=""/>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3 os pos-neg-eos"/>
  <p:tag name="PPDESC" val=""/>
  <p:tag name="PPACTIONCOUNT" val="1"/>
  <p:tag name="PPACTIONTYPE1" val="Data"/>
  <p:tag name="PPDATASOURCE1" val="0"/>
  <p:tag name="PPDATATABLE1" val="6"/>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5|DL:0"/>
  <p:tag name="PPADDMETHOD1" val="AM:5|TM:0|TC:1|TR:1"/>
  <p:tag name="PPGRIDAREAS1" val="DH:1|DC:2|DA:3|PF:6|ST:1|FC:2|LC:35|OC:34|OR:3"/>
  <p:tag name="PPORIGINALTEXT" val="Ostaako yrityksenne/järjestönne vaikuttajaviestinnän palveluita tai vastaavia vaikuttamiseen liittyviä konsulttipalveluita?"/>
</p:tagLst>
</file>

<file path=ppt/tags/tag2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3 os pos-neg-eos"/>
  <p:tag name="PPDESC" val=""/>
  <p:tag name="PPACTIONTYPE1" val="Data"/>
  <p:tag name="PPDATASOURCE1" val="0"/>
  <p:tag name="PPDATATABLE1" val="6"/>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5|DL:3"/>
  <p:tag name="PPADDMETHOD1" val="AM:5|TM:0|TC:1|TR:1"/>
  <p:tag name="PPGRIDAREAS1" val="DH:1|DC:2|DA:3|PF:6|ST:1|FC:2|LC:35|OC:34|OR:3"/>
  <p:tag name="PPTRANSBANNER" val="|Total, n=351~Total|Yritys, n=248~Yritys|Järjestö, n=103~Järjestö|"/>
  <p:tag name="PPACTIONCOUNT" val="2"/>
  <p:tag name="PPACTIONTYPE2" val="Data"/>
  <p:tag name="PPDATASOURCE2" val="0"/>
  <p:tag name="PPDATATABLE2" val="6"/>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4|SR:3|DL:0"/>
  <p:tag name="PPADDMETHOD2" val="AM:7|TM:0|TC:2|TR:1"/>
  <p:tag name="PPGRIDAREAS2" val="DH:1|DC:2|DA:3|PF:6|ST:1|FC:2|LC:35|OC:34|OR:3"/>
</p:tagLst>
</file>

<file path=ppt/tags/tag23.xml><?xml version="1.0" encoding="utf-8"?>
<p:tagLst xmlns:a="http://schemas.openxmlformats.org/drawingml/2006/main" xmlns:r="http://schemas.openxmlformats.org/officeDocument/2006/relationships" xmlns:p="http://schemas.openxmlformats.org/presentationml/2006/main">
  <p:tag name="PPPRESID" val="1897485562"/>
</p:tagLst>
</file>

<file path=ppt/tags/tag2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3 os pos-neg-eos"/>
  <p:tag name="PPDESC" val=""/>
  <p:tag name="PPACTIONCOUNT" val="1"/>
  <p:tag name="PPACTIONTYPE1" val="Data"/>
  <p:tag name="PPDATASOURCE1" val="0"/>
  <p:tag name="PPDATATABLE1" val="7"/>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SR:4|DL:0"/>
  <p:tag name="PPADDMETHOD1" val="AM:5|TM:0|TC:1|TR:1"/>
  <p:tag name="PPGRIDAREAS1" val="DH:1|DC:2|DA:3|PF:7|ST:1|FC:2|LC:35|OC:34|OR:4"/>
  <p:tag name="PPORIGINALTEXT" val="Ostaako yrityksenne/järjestönne vaikuttajaviestinnän palveluita tai vastaavia vaikuttamiseen liittyviä konsulttipalveluita?"/>
</p:tagLst>
</file>

<file path=ppt/tags/tag2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3 os pos-neg-eos"/>
  <p:tag name="PPDESC" val=""/>
  <p:tag name="PPACTIONTYPE1" val="Data"/>
  <p:tag name="PPDATASOURCE1" val="0"/>
  <p:tag name="PPDATATABLE1" val="7"/>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SR:4-6|DL:3"/>
  <p:tag name="PPADDMETHOD1" val="AM:5|TM:0|TC:1|TR:1"/>
  <p:tag name="PPGRIDAREAS1" val="DH:1|DC:2|DA:3|PF:7|ST:1|FC:2|LC:35|OC:34|OR:4"/>
  <p:tag name="PPACTIONTYPE2" val="Data"/>
  <p:tag name="PPDATASOURCE2" val="0"/>
  <p:tag name="PPDATATABLE2" val="7"/>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2-4|SR:4-6|DL:2"/>
  <p:tag name="PPADDMETHOD2" val="AM:0|TM:0|TC:3|TR:1"/>
  <p:tag name="PPGRIDAREAS2" val="DH:1|DC:2|DA:3|PF:7|ST:1|FC:2|LC:35|OC:34|OR:4"/>
  <p:tag name="PPTRANSBANNER" val="|Total, n=351~Total|Total2, n=?~Total2|Yritys, n=248~Yritys|Järjestö, n=103~Järjestö|"/>
  <p:tag name="PPACTIONCOUNT" val="3"/>
  <p:tag name="PPACTIONTYPE3" val="Data"/>
  <p:tag name="PPDATASOURCE3" val="0"/>
  <p:tag name="PPDATATABLE3" val="7"/>
  <p:tag name="PPFILTERSTRING3"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3" val="SC:3|SR:3|DL:0"/>
  <p:tag name="PPADDMETHOD3" val="AM:7|TM:0|TC:2|TR:1"/>
  <p:tag name="PPGRIDAREAS3" val="DH:1|DC:2|DA:3|PF:7|ST:1|FC:2|LC:35|OC:34|OR:4"/>
</p:tagLst>
</file>

<file path=ppt/tags/tag26.xml><?xml version="1.0" encoding="utf-8"?>
<p:tagLst xmlns:a="http://schemas.openxmlformats.org/drawingml/2006/main" xmlns:r="http://schemas.openxmlformats.org/officeDocument/2006/relationships" xmlns:p="http://schemas.openxmlformats.org/presentationml/2006/main">
  <p:tag name="PPOBJECTNAME" val="KAPEE_KT4 3 os pos-neg-eos"/>
  <p:tag name="PPDESC" val=""/>
</p:tagLst>
</file>

<file path=ppt/tags/tag2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3 os pos-neg-eos"/>
  <p:tag name="PPDESC" val=""/>
  <p:tag name="PPACTIONCOUNT" val="1"/>
  <p:tag name="PPACTIONTYPE1" val="Data"/>
  <p:tag name="PPDATASOURCE1" val="0"/>
  <p:tag name="PPDATATABLE1" val="6"/>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5|DL:0"/>
  <p:tag name="PPADDMETHOD1" val="AM:5|TM:0|TC:1|TR:1"/>
  <p:tag name="PPGRIDAREAS1" val="DH:1|DC:2|DA:3|PF:6|ST:1|FC:2|LC:35|OC:34|OR:3"/>
  <p:tag name="PPORIGINALTEXT" val="Ostaako yrityksenne/järjestönne vaikuttajaviestinnän palveluita tai vastaavia vaikuttamiseen liittyviä konsulttipalveluita?"/>
</p:tagLst>
</file>

<file path=ppt/tags/tag2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3 os pos-neg-eos"/>
  <p:tag name="PPDESC" val=""/>
  <p:tag name="PPACTIONCOUNT" val="1"/>
  <p:tag name="PPACTIONTYPE1" val="Data"/>
  <p:tag name="PPDATASOURCE1" val="0"/>
  <p:tag name="PPDATATABLE1" val="6"/>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5|DL:0"/>
  <p:tag name="PPADDMETHOD1" val="AM:5|TM:0|TC:1|TR:1"/>
  <p:tag name="PPGRIDAREAS1" val="DH:1|DC:2|DA:3|PF:6|ST:1|FC:2|LC:35|OC:34|OR:3"/>
  <p:tag name="PPORIGINALTEXT" val="Ostaako yrityksenne/järjestönne vaikuttajaviestinnän palveluita tai vastaavia vaikuttamiseen liittyviä konsulttipalveluita?"/>
</p:tagLst>
</file>

<file path=ppt/tags/tag2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3 os pos-neg-eos"/>
  <p:tag name="PPDESC" val=""/>
  <p:tag name="PPACTIONTYPE1" val="Data"/>
  <p:tag name="PPDATASOURCE1" val="0"/>
  <p:tag name="PPDATATABLE1" val="8"/>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6|DL:3"/>
  <p:tag name="PPADDMETHOD1" val="AM:5|TM:0|TC:1|TR:1"/>
  <p:tag name="PPGRIDAREAS1" val="DH:1|DC:2|DA:3|PF:7|ST:1|FC:2|LC:35|OC:34|OR:4"/>
  <p:tag name="PPTRANSBANNER" val="|Total, n=351~Total|Yritys, n=248~Yritys|Järjestö, n=103~Järjestö|"/>
  <p:tag name="PPACTIONCOUNT" val="2"/>
  <p:tag name="PPACTIONTYPE2" val="Data"/>
  <p:tag name="PPDATASOURCE2" val="0"/>
  <p:tag name="PPDATATABLE2" val="8"/>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4|SR:3|DL:0"/>
  <p:tag name="PPADDMETHOD2" val="AM:7|TM:0|TC:2|TR:1"/>
  <p:tag name="PPGRIDAREAS2" val="DH:1|DC:2|DA:3|PF:7|ST:1|FC:2|LC:35|OC:34|OR:4"/>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5-1"/>
  <p:tag name="PPDESC" val=""/>
  <p:tag name="PPACTIONCOUNT" val="1"/>
  <p:tag name="PPACTIONTYPE1" val="Data"/>
  <p:tag name="PPDATASOURCE1" val="0"/>
  <p:tag name="PPDATATABLE1" val="2"/>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12|SR:3-7|DL:3"/>
  <p:tag name="PPADDMETHOD1" val="AM:5|TM:0|TC:1|TR:1"/>
  <p:tag name="PPGRIDAREAS1" val="DH:1|DC:1|DA:2|PF:8|ST:1|FC:2|LC:12|OC:11|OR:6"/>
</p:tagLst>
</file>

<file path=ppt/tags/tag30.xml><?xml version="1.0" encoding="utf-8"?>
<p:tagLst xmlns:a="http://schemas.openxmlformats.org/drawingml/2006/main" xmlns:r="http://schemas.openxmlformats.org/officeDocument/2006/relationships" xmlns:p="http://schemas.openxmlformats.org/presentationml/2006/main">
  <p:tag name="PPPRESID" val="1897485562"/>
</p:tagLst>
</file>

<file path=ppt/tags/tag3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4 os + ka 4-1"/>
  <p:tag name="PPDESC" val=""/>
  <p:tag name="PPACTIONCOUNT" val="1"/>
  <p:tag name="PPACTIONTYPE1" val="Data"/>
  <p:tag name="PPDATASOURCE1" val="0"/>
  <p:tag name="PPDATATABLE1" val="9"/>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3|SR:3|DL:0"/>
  <p:tag name="PPADDMETHOD1" val="AM:5|TM:0|TC:1|TR:1"/>
  <p:tag name="PPGRIDAREAS1" val="DH:1|DC:2|DA:3|PF:9|ST:1|FC:2|LC:35|OC:34|OR:6"/>
  <p:tag name="PPORIGINALTEXT" val="XXXXX"/>
</p:tagLst>
</file>

<file path=ppt/tags/tag3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4 os + ka 4-1"/>
  <p:tag name="PPDESC" val=""/>
  <p:tag name="PPACTIONTYPE1" val="Data"/>
  <p:tag name="PPDATASOURCE1" val="0"/>
  <p:tag name="PPDATATABLE1" val="9"/>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6,8|DL:3"/>
  <p:tag name="PPADDMETHOD1" val="AM:5|TM:0|TC:1|TR:1"/>
  <p:tag name="PPGRIDAREAS1" val="DH:1|DC:2|DA:3|PF:9|ST:1|FC:2|LC:35|OC:34|OR:6"/>
  <p:tag name="PPTRANSBANNER" val="|Total, n=351~Total|Yritys, n=248~Yritys|Järjestö, n=103~Järjestö|"/>
  <p:tag name="PPACTIONCOUNT" val="2"/>
  <p:tag name="PPACTIONTYPE2" val="Data"/>
  <p:tag name="PPDATASOURCE2" val="0"/>
  <p:tag name="PPDATATABLE2" val="9"/>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3|SR:3|DL:0"/>
  <p:tag name="PPADDMETHOD2" val="AM:7|TM:0|TC:2|TR:1"/>
  <p:tag name="PPGRIDAREAS2" val="DH:1|DC:2|DA:3|PF:9|ST:1|FC:2|LC:35|OC:34|OR:6"/>
</p:tagLst>
</file>

<file path=ppt/tags/tag33.xml><?xml version="1.0" encoding="utf-8"?>
<p:tagLst xmlns:a="http://schemas.openxmlformats.org/drawingml/2006/main" xmlns:r="http://schemas.openxmlformats.org/officeDocument/2006/relationships" xmlns:p="http://schemas.openxmlformats.org/presentationml/2006/main">
  <p:tag name="PPOBJECTNAME" val="KAPEE_KT4 4 os + ka 4-1"/>
  <p:tag name="PPDESC" val=""/>
</p:tagLst>
</file>

<file path=ppt/tags/tag34.xml><?xml version="1.0" encoding="utf-8"?>
<p:tagLst xmlns:a="http://schemas.openxmlformats.org/drawingml/2006/main" xmlns:r="http://schemas.openxmlformats.org/officeDocument/2006/relationships" xmlns:p="http://schemas.openxmlformats.org/presentationml/2006/main">
  <p:tag name="PPPRESID" val="1897485562"/>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3 os pos-neg-eos"/>
  <p:tag name="PPDESC" val=""/>
  <p:tag name="PPACTIONCOUNT" val="1"/>
  <p:tag name="PPACTIONTYPE1" val="Data"/>
  <p:tag name="PPDATASOURCE1" val="0"/>
  <p:tag name="PPDATATABLE1" val="10"/>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SR:3|DL:0"/>
  <p:tag name="PPADDMETHOD1" val="AM:5|TM:0|TC:1|TR:1"/>
  <p:tag name="PPGRIDAREAS1" val="DH:1|DC:2|DA:3|PF:6|ST:1|FC:2|LC:35|OC:34|OR:3"/>
  <p:tag name="PPORIGINALTEXT" val="XXXXX"/>
</p:tagLst>
</file>

<file path=ppt/tags/tag3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3 os pos-neg-eos"/>
  <p:tag name="PPDESC" val=""/>
  <p:tag name="PPACTIONTYPE1" val="Data"/>
  <p:tag name="PPDATASOURCE1" val="0"/>
  <p:tag name="PPDATATABLE1" val="10"/>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5|DL:3"/>
  <p:tag name="PPADDMETHOD1" val="AM:5|TM:0|TC:1|TR:1"/>
  <p:tag name="PPGRIDAREAS1" val="DH:1|DC:2|DA:3|PF:6|ST:1|FC:2|LC:35|OC:34|OR:3"/>
  <p:tag name="PPTRANSBANNER" val="|Total, n=351~Total|Yritys, n=248~Yritys|Järjestö, n=103~Järjestö|"/>
  <p:tag name="PPACTIONCOUNT" val="2"/>
  <p:tag name="PPACTIONTYPE2" val="Data"/>
  <p:tag name="PPDATASOURCE2" val="0"/>
  <p:tag name="PPDATATABLE2" val="10"/>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2|SR:3|DL:0"/>
  <p:tag name="PPADDMETHOD2" val="AM:7|TM:0|TC:2|TR:1"/>
  <p:tag name="PPGRIDAREAS2" val="DH:1|DC:2|DA:3|PF:6|ST:1|FC:2|LC:35|OC:34|OR:3"/>
</p:tagLst>
</file>

<file path=ppt/tags/tag37.xml><?xml version="1.0" encoding="utf-8"?>
<p:tagLst xmlns:a="http://schemas.openxmlformats.org/drawingml/2006/main" xmlns:r="http://schemas.openxmlformats.org/officeDocument/2006/relationships" xmlns:p="http://schemas.openxmlformats.org/presentationml/2006/main">
  <p:tag name="PPOBJECTNAME" val="KAPEE_KT4 3 os pos-neg-eos"/>
  <p:tag name="PPDESC" val=""/>
</p:tagLst>
</file>

<file path=ppt/tags/tag38.xml><?xml version="1.0" encoding="utf-8"?>
<p:tagLst xmlns:a="http://schemas.openxmlformats.org/drawingml/2006/main" xmlns:r="http://schemas.openxmlformats.org/officeDocument/2006/relationships" xmlns:p="http://schemas.openxmlformats.org/presentationml/2006/main">
  <p:tag name="PPPRESID" val="1897485562"/>
</p:tagLst>
</file>

<file path=ppt/tags/tag3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4 os + ka 4-1"/>
  <p:tag name="PPDESC" val=""/>
  <p:tag name="PPACTIONCOUNT" val="1"/>
  <p:tag name="PPACTIONTYPE1" val="Data"/>
  <p:tag name="PPDATASOURCE1" val="0"/>
  <p:tag name="PPDATATABLE1" val="11"/>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SR:3|DL:0"/>
  <p:tag name="PPADDMETHOD1" val="AM:5|TM:0|TC:1|TR:1"/>
  <p:tag name="PPGRIDAREAS1" val="DH:1|DC:2|DA:3|PF:10|ST:1|FC:2|LC:35|OC:34|OR:7"/>
  <p:tag name="PPORIGINALTEXT" val="XXXXX"/>
</p:tagLst>
</file>

<file path=ppt/tags/tag4.xml><?xml version="1.0" encoding="utf-8"?>
<p:tagLst xmlns:a="http://schemas.openxmlformats.org/drawingml/2006/main" xmlns:r="http://schemas.openxmlformats.org/officeDocument/2006/relationships" xmlns:p="http://schemas.openxmlformats.org/presentationml/2006/main">
  <p:tag name="PPOBJECTNAME" val="KAPEE_KT4 5 os + ka 5-1"/>
  <p:tag name="PPDESC" val=""/>
</p:tagLst>
</file>

<file path=ppt/tags/tag4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4 os + ka 4-1"/>
  <p:tag name="PPDESC" val=""/>
  <p:tag name="PPACTIONTYPE1" val="Data"/>
  <p:tag name="PPDATASOURCE1" val="0"/>
  <p:tag name="PPDATATABLE1" val="11"/>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8|DL:3"/>
  <p:tag name="PPADDMETHOD1" val="AM:5|TM:0|TC:1|TR:1"/>
  <p:tag name="PPGRIDAREAS1" val="DH:1|DC:2|DA:3|PF:10|ST:1|FC:2|LC:35|OC:34|OR:7"/>
  <p:tag name="PPTRANSBANNER" val="|Total, n=351~Total|Yritys, n=248~Yritys|Järjestö, n=103~Järjestö|, n=?~|, n=?~|, n=?~|, n=?~|, n=?~|, n=?~|, n=?~|, n=?~|, n=?~|, n=?~|, n=?~|, n=?~|, n=?~|, n=?~|, n=?~|, n=?~|, n=?~|, n=?~|, n=?~|, n=?~|, n=?~|, n=?~|, n=?~|, n=?~|, n=?~|, n=?~|, n=?~|"/>
  <p:tag name="PPACTIONCOUNT" val="2"/>
  <p:tag name="PPACTIONTYPE2" val="Data"/>
  <p:tag name="PPDATASOURCE2" val="0"/>
  <p:tag name="PPDATATABLE2" val="11"/>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2|SR:3|DL:0"/>
  <p:tag name="PPADDMETHOD2" val="AM:7|TM:0|TC:2|TR:1"/>
  <p:tag name="PPGRIDAREAS2" val="DH:1|DC:2|DA:3|PF:10|ST:1|FC:2|LC:35|OC:34|OR:7"/>
</p:tagLst>
</file>

<file path=ppt/tags/tag41.xml><?xml version="1.0" encoding="utf-8"?>
<p:tagLst xmlns:a="http://schemas.openxmlformats.org/drawingml/2006/main" xmlns:r="http://schemas.openxmlformats.org/officeDocument/2006/relationships" xmlns:p="http://schemas.openxmlformats.org/presentationml/2006/main">
  <p:tag name="PPOBJECTNAME" val="KAPEE_KT4 4 os + ka 4-1"/>
  <p:tag name="PPDESC" val=""/>
</p:tagLst>
</file>

<file path=ppt/tags/tag42.xml><?xml version="1.0" encoding="utf-8"?>
<p:tagLst xmlns:a="http://schemas.openxmlformats.org/drawingml/2006/main" xmlns:r="http://schemas.openxmlformats.org/officeDocument/2006/relationships" xmlns:p="http://schemas.openxmlformats.org/presentationml/2006/main">
  <p:tag name="PPPRESID" val="1897485562"/>
</p:tagLst>
</file>

<file path=ppt/tags/tag4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4 os + ka 4-1"/>
  <p:tag name="PPDESC" val=""/>
  <p:tag name="PPACTIONCOUNT" val="1"/>
  <p:tag name="PPACTIONTYPE1" val="Data"/>
  <p:tag name="PPDATASOURCE1" val="0"/>
  <p:tag name="PPDATATABLE1" val="12"/>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8|DL:0"/>
  <p:tag name="PPADDMETHOD1" val="AM:5|TM:0|TC:1|TR:1"/>
  <p:tag name="PPGRIDAREAS1" val="DH:1|DC:2|DA:3|PF:10|ST:1|FC:2|LC:35|OC:34|OR:7"/>
  <p:tag name="PPORIGINALTEXT" val="Kuinka paljon rahaa yrityksenne / järjestönne käyttää vuosittain vaikuttamistoimintaan?"/>
</p:tagLst>
</file>

<file path=ppt/tags/tag4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4 os + ka 4-1"/>
  <p:tag name="PPDESC" val=""/>
  <p:tag name="PPACTIONTYPE1" val="Data"/>
  <p:tag name="PPDATASOURCE1" val="0"/>
  <p:tag name="PPDATATABLE1" val="12"/>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8|DL:3"/>
  <p:tag name="PPADDMETHOD1" val="AM:5|TM:0|TC:1|TR:1"/>
  <p:tag name="PPGRIDAREAS1" val="DH:1|DC:2|DA:3|PF:10|ST:1|FC:2|LC:35|OC:34|OR:7"/>
  <p:tag name="PPTRANSBANNER" val="|Total, n=351~Total|Yritys, n=248~Yritys|Järjestö, n=103~Järjestö|"/>
  <p:tag name="PPACTIONCOUNT" val="2"/>
  <p:tag name="PPACTIONTYPE2" val="Data"/>
  <p:tag name="PPDATASOURCE2" val="0"/>
  <p:tag name="PPDATATABLE2" val="12"/>
  <p:tag name="PPFILTERSTRING2" val="TBR:0|TBC:0|NDFR:0|NDFC:0|NDTR:0|NDTC:0|QT:0|BNR:1|STB:1|DA:1|DSC:1|SST:1|SSV:0|SBV:1|OSC:1|OBR:0|RSV:1|RBV:0|PRF:0|PSF:0|IB:0|SLM:0|BS:F|RH:0|TC:1|DP:-1|NIP:0|NID:0|IP:0|SP:0|MN:0|PF:0|SS:::|RF:00000000000000000000000000|XPR:|XPC:|LDR:|LDC:|BAR:|STC:|SA:0,0,0,0|SI:|IER:|IEC:|SR:|SC:|SXT:|SXB:"/>
  <p:tag name="PPSELECTEDAREA2" val="SC:2|SR:3|DL:0"/>
  <p:tag name="PPADDMETHOD2" val="AM:7|TM:0|TC:2|TR:1"/>
  <p:tag name="PPGRIDAREAS2" val="DH:1|DC:2|DA:3|PF:10|ST:1|FC:2|LC:35|OC:34|OR:7"/>
</p:tagLst>
</file>

<file path=ppt/tags/tag45.xml><?xml version="1.0" encoding="utf-8"?>
<p:tagLst xmlns:a="http://schemas.openxmlformats.org/drawingml/2006/main" xmlns:r="http://schemas.openxmlformats.org/officeDocument/2006/relationships" xmlns:p="http://schemas.openxmlformats.org/presentationml/2006/main">
  <p:tag name="PPOBJECTNAME" val="KAPEE_KT4 4 os + ka 4-1"/>
  <p:tag name="PPDESC" val=""/>
</p:tagLst>
</file>

<file path=ppt/tags/tag46.xml><?xml version="1.0" encoding="utf-8"?>
<p:tagLst xmlns:a="http://schemas.openxmlformats.org/drawingml/2006/main" xmlns:r="http://schemas.openxmlformats.org/officeDocument/2006/relationships" xmlns:p="http://schemas.openxmlformats.org/presentationml/2006/main">
  <p:tag name="PPPRESID" val="1897485562"/>
</p:tagLst>
</file>

<file path=ppt/tags/tag4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3 os pos-neg-eos"/>
  <p:tag name="PPDESC" val=""/>
  <p:tag name="PPACTIONCOUNT" val="1"/>
  <p:tag name="PPACTIONTYPE1" val="Data"/>
  <p:tag name="PPDATASOURCE1" val="0"/>
  <p:tag name="PPDATATABLE1" val="13"/>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SR:4|DL:0"/>
  <p:tag name="PPADDMETHOD1" val="AM:5|TM:0|TC:1|TR:1"/>
  <p:tag name="PPGRIDAREAS1" val="DH:1|DC:2|DA:3|PF:6|ST:1|FC:2|LC:35|OC:34|OR:3"/>
  <p:tag name="PPORIGINALTEXT" val="XXXXX"/>
</p:tagLst>
</file>

<file path=ppt/tags/tag4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3 os pos-neg-eos"/>
  <p:tag name="PPDESC" val=""/>
  <p:tag name="PPACTIONTYPE1" val="Data"/>
  <p:tag name="PPDATASOURCE1" val="0"/>
  <p:tag name="PPDATATABLE1" val="13"/>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4|SR:4-5|DL:3"/>
  <p:tag name="PPADDMETHOD1" val="AM:5|TM:0|TC:1|TR:1"/>
  <p:tag name="PPGRIDAREAS1" val="DH:1|DC:2|DA:3|PF:6|ST:1|FC:2|LC:35|OC:34|OR:3"/>
  <p:tag name="PPTRANSBANNER" val="|Total, n=351~Total|Yritys, n=248~Yritys|Järjestö, n=103~Järjestö|"/>
  <p:tag name="PPACTIONCOUNT" val="2"/>
  <p:tag name="PPACTIONTYPE2" val="Data"/>
  <p:tag name="PPDATASOURCE2" val="0"/>
  <p:tag name="PPDATATABLE2" val="13"/>
  <p:tag name="PPFILTERSTRING2"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2" val="SC:2|SR:3|DL:0"/>
  <p:tag name="PPADDMETHOD2" val="AM:7|TM:0|TC:2|TR:1"/>
  <p:tag name="PPGRIDAREAS2" val="DH:1|DC:2|DA:3|PF:6|ST:1|FC:2|LC:35|OC:34|OR:3"/>
</p:tagLst>
</file>

<file path=ppt/tags/tag49.xml><?xml version="1.0" encoding="utf-8"?>
<p:tagLst xmlns:a="http://schemas.openxmlformats.org/drawingml/2006/main" xmlns:r="http://schemas.openxmlformats.org/officeDocument/2006/relationships" xmlns:p="http://schemas.openxmlformats.org/presentationml/2006/main">
  <p:tag name="PPOBJECTNAME" val="KAPEE_KT4 3 os pos-neg-eos"/>
  <p:tag name="PPDESC" val=""/>
</p:tagLst>
</file>

<file path=ppt/tags/tag5.xml><?xml version="1.0" encoding="utf-8"?>
<p:tagLst xmlns:a="http://schemas.openxmlformats.org/drawingml/2006/main" xmlns:r="http://schemas.openxmlformats.org/officeDocument/2006/relationships" xmlns:p="http://schemas.openxmlformats.org/presentationml/2006/main">
  <p:tag name="PPPRESID" val="1897485562"/>
</p:tagLst>
</file>

<file path=ppt/tags/tag5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TYPE1" val="Data"/>
  <p:tag name="PPDATASOURCE1" val="0"/>
  <p:tag name="PPDATATABLE1" val="0"/>
  <p:tag name="PPFILTERSTRING1" val="TBR:0|TBC:0|NDFR:0|NDFC:0|NDTR:0|NDTC:0|QT:0|BNR:1|STB:1|DA:1|DSC:1|SST:1|SSV:0|SBV:1|OSC:1|OBR:0|RSV:1|RBV:0|PRF:0|PSF:0|IB:0|SLM:0|BS:F|RH:0|TC:1|DP:-1|NIP:0|NID:0|SP:1|MN:0|SS:::|RF:00000000000000000000000000|XPR:|XPC:|LDR:|LDC:|BAR:|STC:|SA:0,0,0,0|SI:|IER:|IEC:|SR:|SC:|SX:"/>
  <p:tag name="PPSELECTEDAREA1" val="SC:2|SR:6-8|DL:3"/>
  <p:tag name="PPADDMETHOD1" val="AM:5|TM:0|TC:1|TR:1"/>
  <p:tag name="PPGRIDAREAS1" val="DH:3|DC:4|DA:5|PF:9|ST:1|FC:2|LC:176|OC:175|OR:4"/>
  <p:tag name="PPACTIONTYPE2" val="Data"/>
  <p:tag name="PPDATASOURCE2" val="0"/>
  <p:tag name="PPDATATABLE2" val="1"/>
  <p:tag name="PPFILTERSTRING2" val="TBR:0|TBC:0|NDFR:0|NDFC:0|NDTR:0|NDTC:0|QT:0|BNR:1|STB:1|DA:1|DSC:1|SST:1|SSV:0|SBV:1|OSC:1|OBR:0|RSV:1|RBV:0|PRF:0|PSF:0|IB:0|SLM:0|BS:F|RH:0|TC:1|DP:-1|NIP:0|NID:0|SP:1|MN:0|SS:::|RF:00000000000000000000000000|XPR:|XPC:|LDR:|LDC:|BAR:|STC:|SA:0,0,0,0|SI:|IER:|IEC:|SR:|SC:|SX:"/>
  <p:tag name="PPSELECTEDAREA2" val="SC:2|SR:6-10|DL:1"/>
  <p:tag name="PPADDMETHOD2" val="AM:2|TM:0|TC:1|TR:5"/>
  <p:tag name="PPGRIDAREAS2" val="DH:3|DC:4|DA:5|PF:11|ST:1|FC:2|LC:176|OC:175|OR:6"/>
  <p:tag name="PPACTIONTYPE3" val="Data"/>
  <p:tag name="PPDATASOURCE3" val="0"/>
  <p:tag name="PPDATATABLE3" val="2"/>
  <p:tag name="PPFILTERSTRING3" val="TBR:0|TBC:0|NDFR:0|NDFC:0|NDTR:0|NDTC:0|QT:0|BNR:1|STB:1|DA:1|DSC:1|SST:1|SSV:0|SBV:1|OSC:1|OBR:0|RSV:1|RBV:0|PRF:0|PSF:0|IB:0|SLM:0|BS:F|RH:0|TC:1|DP:-1|NIP:0|NID:0|SP:1|MN:0|SS:::|RF:00000000000000000000000000|XPR:|XPC:|LDR:|LDC:|BAR:|STC:|SA:0,0,0,0|SI:|IER:|IEC:|SR:|SC:|SX:"/>
  <p:tag name="PPSELECTEDAREA3" val="SC:2|SR:6-11|DL:1"/>
  <p:tag name="PPADDMETHOD3" val="AM:2|TM:0|TC:1|TR:10"/>
  <p:tag name="PPGRIDAREAS3" val="DH:3|DC:4|DA:5|PF:12|ST:1|FC:2|LC:176|OC:175|OR:7"/>
  <p:tag name="PPACTIONTYPE4" val="Data"/>
  <p:tag name="PPDATASOURCE4" val="0"/>
  <p:tag name="PPDATATABLE4" val="3"/>
  <p:tag name="PPFILTERSTRING4" val="TBR:0|TBC:0|NDFR:0|NDFC:0|NDTR:0|NDTC:0|QT:0|BNR:1|STB:1|DA:1|DSC:1|SST:1|SSV:0|SBV:1|OSC:1|OBR:0|RSV:1|RBV:0|PRF:0|PSF:0|IB:0|SLM:0|BS:F|RH:0|TC:1|DP:-1|NIP:0|NID:0|SP:1|MN:0|SS:::|RF:00000000000000000000000000|XPR:|XPC:|LDR:|LDC:|BAR:|STC:|SA:0,0,0,0|SI:|IER:|IEC:|SR:|SC:|SX:"/>
  <p:tag name="PPSELECTEDAREA4" val="SC:2|SR:6-15|DL:1"/>
  <p:tag name="PPADDMETHOD4" val="AM:2|TM:0|TC:1|TR:16"/>
  <p:tag name="PPGRIDAREAS4" val="DH:3|DC:4|DA:5|PF:16|ST:1|FC:2|LC:176|OC:175|OR:11"/>
  <p:tag name="PPACTIONTYPE5" val="Data"/>
  <p:tag name="PPDATASOURCE5" val="0"/>
  <p:tag name="PPDATATABLE5" val="9"/>
  <p:tag name="PPFILTERSTRING5" val="TBR:0|TBC:0|NDFR:0|NDFC:0|NDTR:0|NDTC:0|QT:0|BNR:1|STB:1|DA:1|DSC:1|SST:1|SSV:0|SBV:1|OSC:1|OBR:0|RSV:1|RBV:0|PRF:0|PSF:0|IB:0|SLM:0|BS:F|RH:0|TC:1|DP:-1|NIP:0|NID:0|SP:1|MN:0|SS:::|RF:00000000000000000000000000|XPR:|XPC:|LDR:|LDC:|BAR:|STC:|SA:0,0,0,0|SI:|IER:|IEC:|SR:|SC:|SX:"/>
  <p:tag name="PPSELECTEDAREA5" val="SC:2|SR:6-10|DL:1"/>
  <p:tag name="PPADDMETHOD5" val="AM:2|TM:0|TC:1|TR:26"/>
  <p:tag name="PPGRIDAREAS5" val="DH:3|DC:4|DA:5|PF:11|ST:1|FC:2|LC:176|OC:175|OR:6"/>
  <p:tag name="PPACTIONCOUNT" val="6"/>
  <p:tag name="PPACTIONTYPE6" val="Data"/>
  <p:tag name="PPDATASOURCE6" val="0"/>
  <p:tag name="PPDATATABLE6" val="15"/>
  <p:tag name="PPFILTERSTRING6" val="TBR:0|TBC:0|NDFR:0|NDFC:0|NDTR:0|NDTC:0|QT:0|BNR:1|STB:1|DA:1|DSC:1|SST:1|SSV:0|SBV:1|OSC:1|OBR:0|RSV:1|RBV:0|PRF:0|PSF:0|IB:0|SLM:0|BS:F|RH:0|TC:1|DP:-1|NIP:0|NID:0|SP:1|MN:0|SS:::|RF:00000000000000000000000000|XPR:|XPC:|LDR:|LDC:|BAR:|STC:|SA:0,0,0,0|SI:|IER:|IEC:|SR:|SC:|SX:"/>
  <p:tag name="PPSELECTEDAREA6" val="SC:2|SR:6-10|DL:1"/>
  <p:tag name="PPADDMETHOD6" val="AM:2|TM:0|TC:1|TR:31"/>
  <p:tag name="PPGRIDAREAS6" val="DH:3|DC:4|DA:5|PF:11|ST:1|FC:2|LC:176|OC:175|OR:6"/>
</p:tagLst>
</file>

<file path=ppt/tags/tag5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EI OLE TÄLLÄ HETKELLÄ REKISTERÖITYNYT MOBIILIPELAAJA    RAY139k Oletteko kiinnostunut pelaamaan rahapelejä Raha-automaattiyhdistyksen mobiilipelisivustolla?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TYPE1" val="Data"/>
  <p:tag name="PPDATASOURCE1" val="0"/>
  <p:tag name="PPDATATABLE1" val="0"/>
  <p:tag name="PPFILTERSTRING1" val="TBR:0|TBC:0|NDFR:0|NDFC:0|NDTR:0|NDTC:0|QT:0|BNR:1|STB:1|DA:1|DSC:1|SST:1|SSV:0|SBV:1|OSC:1|OBR:0|RSV:1|RBV:0|PRF:0|PSF:0|IB:0|SLM:0|BS:F|RH:0|TC:1|DP:-1|NIP:0|NID:0|SP:1|MN:0|SS:::|RF:00000000000000000000000000|XPR:|XPC:|LDR:|LDC:|BAR:|STC:|SA:0,0,0,0|SI:|IER:|IEC:|SR:|SC:|SX:"/>
  <p:tag name="PPSELECTEDAREA1" val="SC:2|SR:6-8|DL:3"/>
  <p:tag name="PPADDMETHOD1" val="AM:5|TM:0|TC:1|TR:1"/>
  <p:tag name="PPGRIDAREAS1" val="DH:3|DC:4|DA:5|PF:9|ST:1|FC:2|LC:176|OC:175|OR:4"/>
  <p:tag name="PPACTIONTYPE2" val="Data"/>
  <p:tag name="PPDATASOURCE2" val="0"/>
  <p:tag name="PPDATATABLE2" val="1"/>
  <p:tag name="PPFILTERSTRING2" val="TBR:0|TBC:0|NDFR:0|NDFC:0|NDTR:0|NDTC:0|QT:0|BNR:1|STB:1|DA:1|DSC:1|SST:1|SSV:0|SBV:1|OSC:1|OBR:0|RSV:1|RBV:0|PRF:0|PSF:0|IB:0|SLM:0|BS:F|RH:0|TC:1|DP:-1|NIP:0|NID:0|SP:1|MN:0|SS:::|RF:00000000000000000000000000|XPR:|XPC:|LDR:|LDC:|BAR:|STC:|SA:0,0,0,0|SI:|IER:|IEC:|SR:|SC:|SX:"/>
  <p:tag name="PPSELECTEDAREA2" val="SC:2|SR:6-10|DL:1"/>
  <p:tag name="PPADDMETHOD2" val="AM:2|TM:0|TC:1|TR:5"/>
  <p:tag name="PPGRIDAREAS2" val="DH:3|DC:4|DA:5|PF:11|ST:1|FC:2|LC:176|OC:175|OR:6"/>
  <p:tag name="PPACTIONTYPE3" val="Data"/>
  <p:tag name="PPDATASOURCE3" val="0"/>
  <p:tag name="PPDATATABLE3" val="2"/>
  <p:tag name="PPFILTERSTRING3" val="TBR:0|TBC:0|NDFR:0|NDFC:0|NDTR:0|NDTC:0|QT:0|BNR:1|STB:1|DA:1|DSC:1|SST:1|SSV:0|SBV:1|OSC:1|OBR:0|RSV:1|RBV:0|PRF:0|PSF:0|IB:0|SLM:0|BS:F|RH:0|TC:1|DP:-1|NIP:0|NID:0|SP:1|MN:0|SS:::|RF:00000000000000000000000000|XPR:|XPC:|LDR:|LDC:|BAR:|STC:|SA:0,0,0,0|SI:|IER:|IEC:|SR:|SC:|SX:"/>
  <p:tag name="PPSELECTEDAREA3" val="SC:2|SR:6-11|DL:1"/>
  <p:tag name="PPADDMETHOD3" val="AM:2|TM:0|TC:1|TR:10"/>
  <p:tag name="PPGRIDAREAS3" val="DH:3|DC:4|DA:5|PF:12|ST:1|FC:2|LC:176|OC:175|OR:7"/>
  <p:tag name="PPACTIONTYPE4" val="Data"/>
  <p:tag name="PPDATASOURCE4" val="0"/>
  <p:tag name="PPDATATABLE4" val="3"/>
  <p:tag name="PPFILTERSTRING4" val="TBR:0|TBC:0|NDFR:0|NDFC:0|NDTR:0|NDTC:0|QT:0|BNR:1|STB:1|DA:1|DSC:1|SST:1|SSV:0|SBV:1|OSC:1|OBR:0|RSV:1|RBV:0|PRF:0|PSF:0|IB:0|SLM:0|BS:F|RH:0|TC:1|DP:-1|NIP:0|NID:0|SP:1|MN:0|SS:::|RF:00000000000000000000000000|XPR:|XPC:|LDR:|LDC:|BAR:|STC:|SA:0,0,0,0|SI:|IER:|IEC:|SR:|SC:|SX:"/>
  <p:tag name="PPSELECTEDAREA4" val="SC:2|SR:6-15|DL:1"/>
  <p:tag name="PPADDMETHOD4" val="AM:2|TM:0|TC:1|TR:16"/>
  <p:tag name="PPGRIDAREAS4" val="DH:3|DC:4|DA:5|PF:16|ST:1|FC:2|LC:176|OC:175|OR:11"/>
  <p:tag name="PPACTIONTYPE5" val="Data"/>
  <p:tag name="PPDATASOURCE5" val="0"/>
  <p:tag name="PPDATATABLE5" val="9"/>
  <p:tag name="PPFILTERSTRING5" val="TBR:0|TBC:0|NDFR:0|NDFC:0|NDTR:0|NDTC:0|QT:0|BNR:1|STB:1|DA:1|DSC:1|SST:1|SSV:0|SBV:1|OSC:1|OBR:0|RSV:1|RBV:0|PRF:0|PSF:0|IB:0|SLM:0|BS:F|RH:0|TC:1|DP:-1|NIP:0|NID:0|SP:1|MN:0|SS:::|RF:00000000000000000000000000|XPR:|XPC:|LDR:|LDC:|BAR:|STC:|SA:0,0,0,0|SI:|IER:|IEC:|SR:|SC:|SX:"/>
  <p:tag name="PPSELECTEDAREA5" val="SC:2|SR:6-10|DL:1"/>
  <p:tag name="PPADDMETHOD5" val="AM:2|TM:0|TC:1|TR:26"/>
  <p:tag name="PPGRIDAREAS5" val="DH:3|DC:4|DA:5|PF:11|ST:1|FC:2|LC:176|OC:175|OR:6"/>
  <p:tag name="PPACTIONCOUNT" val="6"/>
  <p:tag name="PPACTIONTYPE6" val="Data"/>
  <p:tag name="PPDATASOURCE6" val="0"/>
  <p:tag name="PPDATATABLE6" val="15"/>
  <p:tag name="PPFILTERSTRING6" val="TBR:0|TBC:0|NDFR:0|NDFC:0|NDTR:0|NDTC:0|QT:0|BNR:1|STB:1|DA:1|DSC:1|SST:1|SSV:0|SBV:1|OSC:1|OBR:0|RSV:1|RBV:0|PRF:0|PSF:0|IB:0|SLM:0|BS:F|RH:0|TC:1|DP:-1|NIP:0|NID:0|SP:1|MN:0|SS:::|RF:00000000000000000000000000|XPR:|XPC:|LDR:|LDC:|BAR:|STC:|SA:0,0,0,0|SI:|IER:|IEC:|SR:|SC:|SX:"/>
  <p:tag name="PPSELECTEDAREA6" val="SC:2|SR:6-10|DL:1"/>
  <p:tag name="PPADDMETHOD6" val="AM:2|TM:0|TC:1|TR:31"/>
  <p:tag name="PPGRIDAREAS6" val="DH:3|DC:4|DA:5|PF:11|ST:1|FC:2|LC:176|OC:175|OR:6"/>
</p:tagLst>
</file>

<file path=ppt/tags/tag5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TYPE1" val="Data"/>
  <p:tag name="PPDATASOURCE1" val="0"/>
  <p:tag name="PPDATATABLE1" val="0"/>
  <p:tag name="PPFILTERSTRING1" val="TBR:0|TBC:0|NDFR:0|NDFC:0|NDTR:0|NDTC:0|QT:0|BNR:1|STB:1|DA:1|DSC:1|SST:1|SSV:0|SBV:1|OSC:1|OBR:0|RSV:1|RBV:0|PRF:0|PSF:0|IB:0|SLM:0|BS:F|RH:0|TC:1|DP:-1|NIP:0|NID:0|SP:1|MN:0|SS:::|RF:00000000000000000000000000|XPR:|XPC:|LDR:|LDC:|BAR:|STC:|SA:0,0,0,0|SI:|IER:|IEC:|SR:|SC:|SX:"/>
  <p:tag name="PPSELECTEDAREA1" val="SC:2|SR:6-8|DL:3"/>
  <p:tag name="PPADDMETHOD1" val="AM:5|TM:0|TC:1|TR:1"/>
  <p:tag name="PPGRIDAREAS1" val="DH:3|DC:4|DA:5|PF:9|ST:1|FC:2|LC:176|OC:175|OR:4"/>
  <p:tag name="PPACTIONTYPE2" val="Data"/>
  <p:tag name="PPDATASOURCE2" val="0"/>
  <p:tag name="PPDATATABLE2" val="1"/>
  <p:tag name="PPFILTERSTRING2" val="TBR:0|TBC:0|NDFR:0|NDFC:0|NDTR:0|NDTC:0|QT:0|BNR:1|STB:1|DA:1|DSC:1|SST:1|SSV:0|SBV:1|OSC:1|OBR:0|RSV:1|RBV:0|PRF:0|PSF:0|IB:0|SLM:0|BS:F|RH:0|TC:1|DP:-1|NIP:0|NID:0|SP:1|MN:0|SS:::|RF:00000000000000000000000000|XPR:|XPC:|LDR:|LDC:|BAR:|STC:|SA:0,0,0,0|SI:|IER:|IEC:|SR:|SC:|SX:"/>
  <p:tag name="PPSELECTEDAREA2" val="SC:2|SR:6-10|DL:1"/>
  <p:tag name="PPADDMETHOD2" val="AM:2|TM:0|TC:1|TR:5"/>
  <p:tag name="PPGRIDAREAS2" val="DH:3|DC:4|DA:5|PF:11|ST:1|FC:2|LC:176|OC:175|OR:6"/>
  <p:tag name="PPACTIONTYPE3" val="Data"/>
  <p:tag name="PPDATASOURCE3" val="0"/>
  <p:tag name="PPDATATABLE3" val="2"/>
  <p:tag name="PPFILTERSTRING3" val="TBR:0|TBC:0|NDFR:0|NDFC:0|NDTR:0|NDTC:0|QT:0|BNR:1|STB:1|DA:1|DSC:1|SST:1|SSV:0|SBV:1|OSC:1|OBR:0|RSV:1|RBV:0|PRF:0|PSF:0|IB:0|SLM:0|BS:F|RH:0|TC:1|DP:-1|NIP:0|NID:0|SP:1|MN:0|SS:::|RF:00000000000000000000000000|XPR:|XPC:|LDR:|LDC:|BAR:|STC:|SA:0,0,0,0|SI:|IER:|IEC:|SR:|SC:|SX:"/>
  <p:tag name="PPSELECTEDAREA3" val="SC:2|SR:6-11|DL:1"/>
  <p:tag name="PPADDMETHOD3" val="AM:2|TM:0|TC:1|TR:10"/>
  <p:tag name="PPGRIDAREAS3" val="DH:3|DC:4|DA:5|PF:12|ST:1|FC:2|LC:176|OC:175|OR:7"/>
  <p:tag name="PPACTIONTYPE4" val="Data"/>
  <p:tag name="PPDATASOURCE4" val="0"/>
  <p:tag name="PPDATATABLE4" val="3"/>
  <p:tag name="PPFILTERSTRING4" val="TBR:0|TBC:0|NDFR:0|NDFC:0|NDTR:0|NDTC:0|QT:0|BNR:1|STB:1|DA:1|DSC:1|SST:1|SSV:0|SBV:1|OSC:1|OBR:0|RSV:1|RBV:0|PRF:0|PSF:0|IB:0|SLM:0|BS:F|RH:0|TC:1|DP:-1|NIP:0|NID:0|SP:1|MN:0|SS:::|RF:00000000000000000000000000|XPR:|XPC:|LDR:|LDC:|BAR:|STC:|SA:0,0,0,0|SI:|IER:|IEC:|SR:|SC:|SX:"/>
  <p:tag name="PPSELECTEDAREA4" val="SC:2|SR:6-15|DL:1"/>
  <p:tag name="PPADDMETHOD4" val="AM:2|TM:0|TC:1|TR:16"/>
  <p:tag name="PPGRIDAREAS4" val="DH:3|DC:4|DA:5|PF:16|ST:1|FC:2|LC:176|OC:175|OR:11"/>
  <p:tag name="PPACTIONTYPE5" val="Data"/>
  <p:tag name="PPDATASOURCE5" val="0"/>
  <p:tag name="PPDATATABLE5" val="9"/>
  <p:tag name="PPFILTERSTRING5" val="TBR:0|TBC:0|NDFR:0|NDFC:0|NDTR:0|NDTC:0|QT:0|BNR:1|STB:1|DA:1|DSC:1|SST:1|SSV:0|SBV:1|OSC:1|OBR:0|RSV:1|RBV:0|PRF:0|PSF:0|IB:0|SLM:0|BS:F|RH:0|TC:1|DP:-1|NIP:0|NID:0|SP:1|MN:0|SS:::|RF:00000000000000000000000000|XPR:|XPC:|LDR:|LDC:|BAR:|STC:|SA:0,0,0,0|SI:|IER:|IEC:|SR:|SC:|SX:"/>
  <p:tag name="PPSELECTEDAREA5" val="SC:2|SR:6-10|DL:1"/>
  <p:tag name="PPADDMETHOD5" val="AM:2|TM:0|TC:1|TR:26"/>
  <p:tag name="PPGRIDAREAS5" val="DH:3|DC:4|DA:5|PF:11|ST:1|FC:2|LC:176|OC:175|OR:6"/>
  <p:tag name="PPACTIONCOUNT" val="6"/>
  <p:tag name="PPACTIONTYPE6" val="Data"/>
  <p:tag name="PPDATASOURCE6" val="0"/>
  <p:tag name="PPDATATABLE6" val="15"/>
  <p:tag name="PPFILTERSTRING6" val="TBR:0|TBC:0|NDFR:0|NDFC:0|NDTR:0|NDTC:0|QT:0|BNR:1|STB:1|DA:1|DSC:1|SST:1|SSV:0|SBV:1|OSC:1|OBR:0|RSV:1|RBV:0|PRF:0|PSF:0|IB:0|SLM:0|BS:F|RH:0|TC:1|DP:-1|NIP:0|NID:0|SP:1|MN:0|SS:::|RF:00000000000000000000000000|XPR:|XPC:|LDR:|LDC:|BAR:|STC:|SA:0,0,0,0|SI:|IER:|IEC:|SR:|SC:|SX:"/>
  <p:tag name="PPSELECTEDAREA6" val="SC:2|SR:6-10|DL:1"/>
  <p:tag name="PPADDMETHOD6" val="AM:2|TM:0|TC:1|TR:31"/>
  <p:tag name="PPGRIDAREAS6" val="DH:3|DC:4|DA:5|PF:11|ST:1|FC:2|LC:176|OC:175|OR:6"/>
</p:tagLst>
</file>

<file path=ppt/tags/tag5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TYPE1" val="Data"/>
  <p:tag name="PPDATASOURCE1" val="0"/>
  <p:tag name="PPDATATABLE1" val="0"/>
  <p:tag name="PPFILTERSTRING1" val="TBR:0|TBC:0|NDFR:0|NDFC:0|NDTR:0|NDTC:0|QT:0|BNR:1|STB:1|DA:1|DSC:1|SST:1|SSV:0|SBV:1|OSC:1|OBR:0|RSV:1|RBV:0|PRF:0|PSF:0|IB:0|SLM:0|BS:F|RH:0|TC:1|DP:-1|NIP:0|NID:0|SP:1|MN:0|SS:::|RF:00000000000000000000000000|XPR:|XPC:|LDR:|LDC:|BAR:|STC:|SA:0,0,0,0|SI:|IER:|IEC:|SR:|SC:|SX:"/>
  <p:tag name="PPSELECTEDAREA1" val="SC:2|SR:6-8|DL:3"/>
  <p:tag name="PPADDMETHOD1" val="AM:5|TM:0|TC:1|TR:1"/>
  <p:tag name="PPGRIDAREAS1" val="DH:3|DC:4|DA:5|PF:9|ST:1|FC:2|LC:176|OC:175|OR:4"/>
  <p:tag name="PPACTIONTYPE2" val="Data"/>
  <p:tag name="PPDATASOURCE2" val="0"/>
  <p:tag name="PPDATATABLE2" val="1"/>
  <p:tag name="PPFILTERSTRING2" val="TBR:0|TBC:0|NDFR:0|NDFC:0|NDTR:0|NDTC:0|QT:0|BNR:1|STB:1|DA:1|DSC:1|SST:1|SSV:0|SBV:1|OSC:1|OBR:0|RSV:1|RBV:0|PRF:0|PSF:0|IB:0|SLM:0|BS:F|RH:0|TC:1|DP:-1|NIP:0|NID:0|SP:1|MN:0|SS:::|RF:00000000000000000000000000|XPR:|XPC:|LDR:|LDC:|BAR:|STC:|SA:0,0,0,0|SI:|IER:|IEC:|SR:|SC:|SX:"/>
  <p:tag name="PPSELECTEDAREA2" val="SC:2|SR:6-10|DL:1"/>
  <p:tag name="PPADDMETHOD2" val="AM:2|TM:0|TC:1|TR:5"/>
  <p:tag name="PPGRIDAREAS2" val="DH:3|DC:4|DA:5|PF:11|ST:1|FC:2|LC:176|OC:175|OR:6"/>
  <p:tag name="PPACTIONTYPE3" val="Data"/>
  <p:tag name="PPDATASOURCE3" val="0"/>
  <p:tag name="PPDATATABLE3" val="2"/>
  <p:tag name="PPFILTERSTRING3" val="TBR:0|TBC:0|NDFR:0|NDFC:0|NDTR:0|NDTC:0|QT:0|BNR:1|STB:1|DA:1|DSC:1|SST:1|SSV:0|SBV:1|OSC:1|OBR:0|RSV:1|RBV:0|PRF:0|PSF:0|IB:0|SLM:0|BS:F|RH:0|TC:1|DP:-1|NIP:0|NID:0|SP:1|MN:0|SS:::|RF:00000000000000000000000000|XPR:|XPC:|LDR:|LDC:|BAR:|STC:|SA:0,0,0,0|SI:|IER:|IEC:|SR:|SC:|SX:"/>
  <p:tag name="PPSELECTEDAREA3" val="SC:2|SR:6-11|DL:1"/>
  <p:tag name="PPADDMETHOD3" val="AM:2|TM:0|TC:1|TR:10"/>
  <p:tag name="PPGRIDAREAS3" val="DH:3|DC:4|DA:5|PF:12|ST:1|FC:2|LC:176|OC:175|OR:7"/>
  <p:tag name="PPACTIONTYPE4" val="Data"/>
  <p:tag name="PPDATASOURCE4" val="0"/>
  <p:tag name="PPDATATABLE4" val="3"/>
  <p:tag name="PPFILTERSTRING4" val="TBR:0|TBC:0|NDFR:0|NDFC:0|NDTR:0|NDTC:0|QT:0|BNR:1|STB:1|DA:1|DSC:1|SST:1|SSV:0|SBV:1|OSC:1|OBR:0|RSV:1|RBV:0|PRF:0|PSF:0|IB:0|SLM:0|BS:F|RH:0|TC:1|DP:-1|NIP:0|NID:0|SP:1|MN:0|SS:::|RF:00000000000000000000000000|XPR:|XPC:|LDR:|LDC:|BAR:|STC:|SA:0,0,0,0|SI:|IER:|IEC:|SR:|SC:|SX:"/>
  <p:tag name="PPSELECTEDAREA4" val="SC:2|SR:6-15|DL:1"/>
  <p:tag name="PPADDMETHOD4" val="AM:2|TM:0|TC:1|TR:16"/>
  <p:tag name="PPGRIDAREAS4" val="DH:3|DC:4|DA:5|PF:16|ST:1|FC:2|LC:176|OC:175|OR:11"/>
  <p:tag name="PPACTIONTYPE5" val="Data"/>
  <p:tag name="PPDATASOURCE5" val="0"/>
  <p:tag name="PPDATATABLE5" val="9"/>
  <p:tag name="PPFILTERSTRING5" val="TBR:0|TBC:0|NDFR:0|NDFC:0|NDTR:0|NDTC:0|QT:0|BNR:1|STB:1|DA:1|DSC:1|SST:1|SSV:0|SBV:1|OSC:1|OBR:0|RSV:1|RBV:0|PRF:0|PSF:0|IB:0|SLM:0|BS:F|RH:0|TC:1|DP:-1|NIP:0|NID:0|SP:1|MN:0|SS:::|RF:00000000000000000000000000|XPR:|XPC:|LDR:|LDC:|BAR:|STC:|SA:0,0,0,0|SI:|IER:|IEC:|SR:|SC:|SX:"/>
  <p:tag name="PPSELECTEDAREA5" val="SC:2|SR:6-10|DL:1"/>
  <p:tag name="PPADDMETHOD5" val="AM:2|TM:0|TC:1|TR:26"/>
  <p:tag name="PPGRIDAREAS5" val="DH:3|DC:4|DA:5|PF:11|ST:1|FC:2|LC:176|OC:175|OR:6"/>
  <p:tag name="PPACTIONCOUNT" val="6"/>
  <p:tag name="PPACTIONTYPE6" val="Data"/>
  <p:tag name="PPDATASOURCE6" val="0"/>
  <p:tag name="PPDATATABLE6" val="15"/>
  <p:tag name="PPFILTERSTRING6" val="TBR:0|TBC:0|NDFR:0|NDFC:0|NDTR:0|NDTC:0|QT:0|BNR:1|STB:1|DA:1|DSC:1|SST:1|SSV:0|SBV:1|OSC:1|OBR:0|RSV:1|RBV:0|PRF:0|PSF:0|IB:0|SLM:0|BS:F|RH:0|TC:1|DP:-1|NIP:0|NID:0|SP:1|MN:0|SS:::|RF:00000000000000000000000000|XPR:|XPC:|LDR:|LDC:|BAR:|STC:|SA:0,0,0,0|SI:|IER:|IEC:|SR:|SC:|SX:"/>
  <p:tag name="PPSELECTEDAREA6" val="SC:2|SR:6-10|DL:1"/>
  <p:tag name="PPADDMETHOD6" val="AM:2|TM:0|TC:1|TR:31"/>
  <p:tag name="PPGRIDAREAS6" val="DH:3|DC:4|DA:5|PF:11|ST:1|FC:2|LC:176|OC:175|OR:6"/>
</p:tagLst>
</file>

<file path=ppt/tags/tag5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EI OLE TÄLLÄ HETKELLÄ REKISTERÖITYNYT MOBIILIPELAAJA    RAY139k Oletteko kiinnostunut pelaamaan rahapelejä Raha-automaattiyhdistyksen mobiilipelisivustolla? &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 name="PPOBJECTNAME" val="KAPEE_KT1"/>
  <p:tag name="PPDESC" val=""/>
  <p:tag name="PPACTIONTYPE1" val="Data"/>
  <p:tag name="PPDATASOURCE1" val="0"/>
  <p:tag name="PPDATATABLE1" val="0"/>
  <p:tag name="PPFILTERSTRING1" val="TBR:0|TBC:0|NDFR:0|NDFC:0|NDTR:0|NDTC:0|QT:0|BNR:1|STB:1|DA:1|DSC:1|SST:1|SSV:0|SBV:1|OSC:1|OBR:0|RSV:1|RBV:0|PRF:0|PSF:0|IB:0|SLM:0|BS:F|RH:0|TC:1|DP:-1|NIP:0|NID:0|SP:1|MN:0|SS:::|RF:00000000000000000000000000|XPR:|XPC:|LDR:|LDC:|BAR:|STC:|SA:0,0,0,0|SI:|IER:|IEC:|SR:|SC:|SX:"/>
  <p:tag name="PPSELECTEDAREA1" val="SC:2|SR:6-8|DL:3"/>
  <p:tag name="PPADDMETHOD1" val="AM:5|TM:0|TC:1|TR:1"/>
  <p:tag name="PPGRIDAREAS1" val="DH:3|DC:4|DA:5|PF:9|ST:1|FC:2|LC:176|OC:175|OR:4"/>
  <p:tag name="PPACTIONTYPE2" val="Data"/>
  <p:tag name="PPDATASOURCE2" val="0"/>
  <p:tag name="PPDATATABLE2" val="1"/>
  <p:tag name="PPFILTERSTRING2" val="TBR:0|TBC:0|NDFR:0|NDFC:0|NDTR:0|NDTC:0|QT:0|BNR:1|STB:1|DA:1|DSC:1|SST:1|SSV:0|SBV:1|OSC:1|OBR:0|RSV:1|RBV:0|PRF:0|PSF:0|IB:0|SLM:0|BS:F|RH:0|TC:1|DP:-1|NIP:0|NID:0|SP:1|MN:0|SS:::|RF:00000000000000000000000000|XPR:|XPC:|LDR:|LDC:|BAR:|STC:|SA:0,0,0,0|SI:|IER:|IEC:|SR:|SC:|SX:"/>
  <p:tag name="PPSELECTEDAREA2" val="SC:2|SR:6-10|DL:1"/>
  <p:tag name="PPADDMETHOD2" val="AM:2|TM:0|TC:1|TR:5"/>
  <p:tag name="PPGRIDAREAS2" val="DH:3|DC:4|DA:5|PF:11|ST:1|FC:2|LC:176|OC:175|OR:6"/>
  <p:tag name="PPACTIONTYPE3" val="Data"/>
  <p:tag name="PPDATASOURCE3" val="0"/>
  <p:tag name="PPDATATABLE3" val="2"/>
  <p:tag name="PPFILTERSTRING3" val="TBR:0|TBC:0|NDFR:0|NDFC:0|NDTR:0|NDTC:0|QT:0|BNR:1|STB:1|DA:1|DSC:1|SST:1|SSV:0|SBV:1|OSC:1|OBR:0|RSV:1|RBV:0|PRF:0|PSF:0|IB:0|SLM:0|BS:F|RH:0|TC:1|DP:-1|NIP:0|NID:0|SP:1|MN:0|SS:::|RF:00000000000000000000000000|XPR:|XPC:|LDR:|LDC:|BAR:|STC:|SA:0,0,0,0|SI:|IER:|IEC:|SR:|SC:|SX:"/>
  <p:tag name="PPSELECTEDAREA3" val="SC:2|SR:6-11|DL:1"/>
  <p:tag name="PPADDMETHOD3" val="AM:2|TM:0|TC:1|TR:10"/>
  <p:tag name="PPGRIDAREAS3" val="DH:3|DC:4|DA:5|PF:12|ST:1|FC:2|LC:176|OC:175|OR:7"/>
  <p:tag name="PPACTIONTYPE4" val="Data"/>
  <p:tag name="PPDATASOURCE4" val="0"/>
  <p:tag name="PPDATATABLE4" val="3"/>
  <p:tag name="PPFILTERSTRING4" val="TBR:0|TBC:0|NDFR:0|NDFC:0|NDTR:0|NDTC:0|QT:0|BNR:1|STB:1|DA:1|DSC:1|SST:1|SSV:0|SBV:1|OSC:1|OBR:0|RSV:1|RBV:0|PRF:0|PSF:0|IB:0|SLM:0|BS:F|RH:0|TC:1|DP:-1|NIP:0|NID:0|SP:1|MN:0|SS:::|RF:00000000000000000000000000|XPR:|XPC:|LDR:|LDC:|BAR:|STC:|SA:0,0,0,0|SI:|IER:|IEC:|SR:|SC:|SX:"/>
  <p:tag name="PPSELECTEDAREA4" val="SC:2|SR:6-15|DL:1"/>
  <p:tag name="PPADDMETHOD4" val="AM:2|TM:0|TC:1|TR:16"/>
  <p:tag name="PPGRIDAREAS4" val="DH:3|DC:4|DA:5|PF:16|ST:1|FC:2|LC:176|OC:175|OR:11"/>
  <p:tag name="PPACTIONTYPE5" val="Data"/>
  <p:tag name="PPDATASOURCE5" val="0"/>
  <p:tag name="PPDATATABLE5" val="9"/>
  <p:tag name="PPFILTERSTRING5" val="TBR:0|TBC:0|NDFR:0|NDFC:0|NDTR:0|NDTC:0|QT:0|BNR:1|STB:1|DA:1|DSC:1|SST:1|SSV:0|SBV:1|OSC:1|OBR:0|RSV:1|RBV:0|PRF:0|PSF:0|IB:0|SLM:0|BS:F|RH:0|TC:1|DP:-1|NIP:0|NID:0|SP:1|MN:0|SS:::|RF:00000000000000000000000000|XPR:|XPC:|LDR:|LDC:|BAR:|STC:|SA:0,0,0,0|SI:|IER:|IEC:|SR:|SC:|SX:"/>
  <p:tag name="PPSELECTEDAREA5" val="SC:2|SR:6-10|DL:1"/>
  <p:tag name="PPADDMETHOD5" val="AM:2|TM:0|TC:1|TR:26"/>
  <p:tag name="PPGRIDAREAS5" val="DH:3|DC:4|DA:5|PF:11|ST:1|FC:2|LC:176|OC:175|OR:6"/>
  <p:tag name="PPACTIONCOUNT" val="6"/>
  <p:tag name="PPACTIONTYPE6" val="Data"/>
  <p:tag name="PPDATASOURCE6" val="0"/>
  <p:tag name="PPDATATABLE6" val="15"/>
  <p:tag name="PPFILTERSTRING6" val="TBR:0|TBC:0|NDFR:0|NDFC:0|NDTR:0|NDTC:0|QT:0|BNR:1|STB:1|DA:1|DSC:1|SST:1|SSV:0|SBV:1|OSC:1|OBR:0|RSV:1|RBV:0|PRF:0|PSF:0|IB:0|SLM:0|BS:F|RH:0|TC:1|DP:-1|NIP:0|NID:0|SP:1|MN:0|SS:::|RF:00000000000000000000000000|XPR:|XPC:|LDR:|LDC:|BAR:|STC:|SA:0,0,0,0|SI:|IER:|IEC:|SR:|SC:|SX:"/>
  <p:tag name="PPSELECTEDAREA6" val="SC:2|SR:6-10|DL:1"/>
  <p:tag name="PPADDMETHOD6" val="AM:2|TM:0|TC:1|TR:31"/>
  <p:tag name="PPGRIDAREAS6" val="DH:3|DC:4|DA:5|PF:11|ST:1|FC:2|LC:176|OC:175|OR:6"/>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5 os + ka 5-1"/>
  <p:tag name="PPDESC" val=""/>
  <p:tag name="PPACTIONCOUNT" val="1"/>
  <p:tag name="PPACTIONTYPE1" val="Data"/>
  <p:tag name="PPDATASOURCE1" val="0"/>
  <p:tag name="PPDATATABLE1" val="14"/>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12|SR:3-7|DL:0"/>
  <p:tag name="PPADDMETHOD1" val="AM:5|TM:0|TC:1|TR:1"/>
  <p:tag name="PPGRIDAREAS1" val="DH:1|DC:1|DA:2|PF:8|ST:1|FC:2|LC:12|OC:11|OR:6"/>
  <p:tag name="PPORIGINALTEXT" val="Oletko itse tai joku muu yrityksestänne/järjestöstänne ollut työn puolesta yhteydessä ja pyrkinyt vaikuttamaan ministereihin, kansanedustajiin, näiden poliittisiin avustajiin ja/tai ministeriöiden virkamiehiin seuraavilla tavoilla?"/>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5 os + ka 5-1"/>
  <p:tag name="PPDESC" val=""/>
  <p:tag name="PPACTIONCOUNT" val="1"/>
  <p:tag name="PPACTIONTYPE1" val="Data"/>
  <p:tag name="PPDATASOURCE1" val="0"/>
  <p:tag name="PPDATATABLE1" val="14"/>
  <p:tag name="PPFILTERSTRING1" val="TBR:0|TBC:0|NDFR:0|NDFC:0|NDTR:0|NDTC:0|QT:0|BNR:1|STB:1|DA:1|DSC:0|SST:1|SSV:0|SBV:1|OSC:1|OBR:0|RSV:1|RBV:0|PRF:0|PSF:0|IB:0|SLM:0|BS:F|RH:0|TC:1|DP:-1|NIP:0|NID:0|IP:0|SP:1|MN:0|PF:0|SS:::|RF:00000000000000000000000000|XPR:|XPC:|LDR:|LDC:|BAR:|STC:|SA:0,0,0,0|SI:|IER:String^ExcludeWithLabels^`Base weighted0NoSort^`Keskihajonta0NoSort|IEC:|SR:|SC:|SXT:|SXB:"/>
  <p:tag name="PPSELECTEDAREA1" val="SC:2-12|SR:3-7|DL:3"/>
  <p:tag name="PPADDMETHOD1" val="AM:5|TM:0|TC:1|TR:1"/>
  <p:tag name="PPGRIDAREAS1" val="DH:1|DC:1|DA:2|PF:8|ST:1|FC:2|LC:12|OC:11|OR:6"/>
</p:tagLst>
</file>

<file path=ppt/tags/tag8.xml><?xml version="1.0" encoding="utf-8"?>
<p:tagLst xmlns:a="http://schemas.openxmlformats.org/drawingml/2006/main" xmlns:r="http://schemas.openxmlformats.org/officeDocument/2006/relationships" xmlns:p="http://schemas.openxmlformats.org/presentationml/2006/main">
  <p:tag name="PPOBJECTNAME" val="KAPEE_KT4 5 os + ka 5-1"/>
  <p:tag name="PPDESC" val=""/>
</p:tagLst>
</file>

<file path=ppt/tags/tag9.xml><?xml version="1.0" encoding="utf-8"?>
<p:tagLst xmlns:a="http://schemas.openxmlformats.org/drawingml/2006/main" xmlns:r="http://schemas.openxmlformats.org/officeDocument/2006/relationships" xmlns:p="http://schemas.openxmlformats.org/presentationml/2006/main">
  <p:tag name="PPPRESID" val="1897485562"/>
</p:tagLst>
</file>

<file path=ppt/theme/theme1.xml><?xml version="1.0" encoding="utf-8"?>
<a:theme xmlns:a="http://schemas.openxmlformats.org/drawingml/2006/main" name="Office-teema">
  <a:themeElements>
    <a:clrScheme name="Mukautettu 39">
      <a:dk1>
        <a:sysClr val="windowText" lastClr="000000"/>
      </a:dk1>
      <a:lt1>
        <a:sysClr val="window" lastClr="FFFFFF"/>
      </a:lt1>
      <a:dk2>
        <a:srgbClr val="44546A"/>
      </a:dk2>
      <a:lt2>
        <a:srgbClr val="FFFFFF"/>
      </a:lt2>
      <a:accent1>
        <a:srgbClr val="000000"/>
      </a:accent1>
      <a:accent2>
        <a:srgbClr val="E60F28"/>
      </a:accent2>
      <a:accent3>
        <a:srgbClr val="A5A5A5"/>
      </a:accent3>
      <a:accent4>
        <a:srgbClr val="FFC000"/>
      </a:accent4>
      <a:accent5>
        <a:srgbClr val="4472C4"/>
      </a:accent5>
      <a:accent6>
        <a:srgbClr val="70AD47"/>
      </a:accent6>
      <a:hlink>
        <a:srgbClr val="E60F28"/>
      </a:hlink>
      <a:folHlink>
        <a:srgbClr val="E60F28"/>
      </a:folHlink>
    </a:clrScheme>
    <a:fontScheme name="Mukautettu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Mukautettu 39">
      <a:dk1>
        <a:sysClr val="windowText" lastClr="000000"/>
      </a:dk1>
      <a:lt1>
        <a:sysClr val="window" lastClr="FFFFFF"/>
      </a:lt1>
      <a:dk2>
        <a:srgbClr val="44546A"/>
      </a:dk2>
      <a:lt2>
        <a:srgbClr val="FFFFFF"/>
      </a:lt2>
      <a:accent1>
        <a:srgbClr val="000000"/>
      </a:accent1>
      <a:accent2>
        <a:srgbClr val="E60F28"/>
      </a:accent2>
      <a:accent3>
        <a:srgbClr val="A5A5A5"/>
      </a:accent3>
      <a:accent4>
        <a:srgbClr val="FFC000"/>
      </a:accent4>
      <a:accent5>
        <a:srgbClr val="4472C4"/>
      </a:accent5>
      <a:accent6>
        <a:srgbClr val="70AD47"/>
      </a:accent6>
      <a:hlink>
        <a:srgbClr val="E60F28"/>
      </a:hlink>
      <a:folHlink>
        <a:srgbClr val="E60F28"/>
      </a:folHlink>
    </a:clrScheme>
    <a:fontScheme name="Mukautettu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teema">
  <a:themeElements>
    <a:clrScheme name="Mukautettu 39">
      <a:dk1>
        <a:sysClr val="windowText" lastClr="000000"/>
      </a:dk1>
      <a:lt1>
        <a:sysClr val="window" lastClr="FFFFFF"/>
      </a:lt1>
      <a:dk2>
        <a:srgbClr val="44546A"/>
      </a:dk2>
      <a:lt2>
        <a:srgbClr val="FFFFFF"/>
      </a:lt2>
      <a:accent1>
        <a:srgbClr val="000000"/>
      </a:accent1>
      <a:accent2>
        <a:srgbClr val="E60F28"/>
      </a:accent2>
      <a:accent3>
        <a:srgbClr val="A5A5A5"/>
      </a:accent3>
      <a:accent4>
        <a:srgbClr val="FFC000"/>
      </a:accent4>
      <a:accent5>
        <a:srgbClr val="4472C4"/>
      </a:accent5>
      <a:accent6>
        <a:srgbClr val="70AD47"/>
      </a:accent6>
      <a:hlink>
        <a:srgbClr val="E60F28"/>
      </a:hlink>
      <a:folHlink>
        <a:srgbClr val="E60F28"/>
      </a:folHlink>
    </a:clrScheme>
    <a:fontScheme name="Mukautettu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ema">
  <a:themeElements>
    <a:clrScheme name="Mukautettu 39">
      <a:dk1>
        <a:sysClr val="windowText" lastClr="000000"/>
      </a:dk1>
      <a:lt1>
        <a:sysClr val="window" lastClr="FFFFFF"/>
      </a:lt1>
      <a:dk2>
        <a:srgbClr val="44546A"/>
      </a:dk2>
      <a:lt2>
        <a:srgbClr val="FFFFFF"/>
      </a:lt2>
      <a:accent1>
        <a:srgbClr val="000000"/>
      </a:accent1>
      <a:accent2>
        <a:srgbClr val="E60F28"/>
      </a:accent2>
      <a:accent3>
        <a:srgbClr val="A5A5A5"/>
      </a:accent3>
      <a:accent4>
        <a:srgbClr val="FFC000"/>
      </a:accent4>
      <a:accent5>
        <a:srgbClr val="4472C4"/>
      </a:accent5>
      <a:accent6>
        <a:srgbClr val="70AD47"/>
      </a:accent6>
      <a:hlink>
        <a:srgbClr val="E60F28"/>
      </a:hlink>
      <a:folHlink>
        <a:srgbClr val="E60F28"/>
      </a:folHlink>
    </a:clrScheme>
    <a:fontScheme name="Mukautettu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3882</TotalTime>
  <Words>2271</Words>
  <Application>Microsoft Office PowerPoint</Application>
  <PresentationFormat>Laajakuva</PresentationFormat>
  <Paragraphs>405</Paragraphs>
  <Slides>29</Slides>
  <Notes>2</Notes>
  <HiddenSlides>0</HiddenSlides>
  <MMClips>0</MMClips>
  <ScaleCrop>false</ScaleCrop>
  <HeadingPairs>
    <vt:vector size="8" baseType="variant">
      <vt:variant>
        <vt:lpstr>Käytetyt fontit</vt:lpstr>
      </vt:variant>
      <vt:variant>
        <vt:i4>6</vt:i4>
      </vt:variant>
      <vt:variant>
        <vt:lpstr>Teema</vt:lpstr>
      </vt:variant>
      <vt:variant>
        <vt:i4>4</vt:i4>
      </vt:variant>
      <vt:variant>
        <vt:lpstr>Upotetut OLE-palvelimet</vt:lpstr>
      </vt:variant>
      <vt:variant>
        <vt:i4>2</vt:i4>
      </vt:variant>
      <vt:variant>
        <vt:lpstr>Dian otsikot</vt:lpstr>
      </vt:variant>
      <vt:variant>
        <vt:i4>29</vt:i4>
      </vt:variant>
    </vt:vector>
  </HeadingPairs>
  <TitlesOfParts>
    <vt:vector size="41" baseType="lpstr">
      <vt:lpstr>Arial</vt:lpstr>
      <vt:lpstr>Calibri</vt:lpstr>
      <vt:lpstr>Calibri Light</vt:lpstr>
      <vt:lpstr>Kozuka Gothic Pro B</vt:lpstr>
      <vt:lpstr>Times New Roman</vt:lpstr>
      <vt:lpstr>Wingdings</vt:lpstr>
      <vt:lpstr>Office-teema</vt:lpstr>
      <vt:lpstr>1_Office-teema</vt:lpstr>
      <vt:lpstr>6_Office-teema</vt:lpstr>
      <vt:lpstr>3_Office-teema</vt:lpstr>
      <vt:lpstr>Laskentataulukko</vt:lpstr>
      <vt:lpstr>Worksheet</vt:lpstr>
      <vt:lpstr>Kyselytutkimus yritys- ja järjestösektorille näiden harjoittamasta lobbauksesta</vt:lpstr>
      <vt:lpstr>Sisällys</vt:lpstr>
      <vt:lpstr>Yhteenveto tuloksista</vt:lpstr>
      <vt:lpstr>Yhteenveto</vt:lpstr>
      <vt:lpstr>Yhteenveto</vt:lpstr>
      <vt:lpstr>Yhteenveto</vt:lpstr>
      <vt:lpstr>Yhteenveto</vt:lpstr>
      <vt:lpstr>Tutkimustulokset</vt:lpstr>
      <vt:lpstr>Oletko itse tai joku muu yrityksestänne/järjestöstänne ollut työn puolesta yhteydessä ja pyrkinyt vaikuttamaan ministereihin, kansanedustajiin, näiden poliittisiin avustajiin ja/tai ministeriöiden virkamiehiin seuraavilla tavoilla?</vt:lpstr>
      <vt:lpstr>Oletko itse tai joku muu yrityksestänne/järjestöstänne ollut työn puolesta yhteydessä ja pyrkinyt vaikuttamaan virastoissa työskenteleviin henkilöihin seuraavilla tavoilla?</vt:lpstr>
      <vt:lpstr>Oletko itse tai joku muu yrityksestänne/järjestöstänne ollut työn puolesta yhteydessä ja pyrkinyt vaikuttamaan ministereihin, kansanedustajiin, näiden poliittisiin avustajiin ja/tai ministeriöiden virkamiehiin seuraavilla tavoilla? </vt:lpstr>
      <vt:lpstr>Oletko itse tai joku muu yrityksestänne/järjestöstänne ollut työn puolesta yhteydessä ja pyrkinyt vaikuttamaan virastoissa työskenteleviin henkilöihin seuraavilla tavoilla? Tässä yhteydenpidolla ei tarkoiteta oman asian edistämistä viranomaisen kanssa esim. lupaprosessi jne.</vt:lpstr>
      <vt:lpstr>Onko yrityksenne/järjestönne pyrkinyt vaikuttamaan julkiseen päätöksentekoon, valmisteluun tai toimeenpanoon joko suoraan tai välillisesti?</vt:lpstr>
      <vt:lpstr>Onko yrityksellänne/järjestöllänne enemmän yhteydenpitoa poliitikkoihin vai virkamiehiin vai molempiin yhtä lailla?</vt:lpstr>
      <vt:lpstr>Ostaako yrityksenne/järjestönne vaikuttajaviestinnän palveluita tai vastaavia vaikuttamiseen liittyviä konsulttipalveluita?</vt:lpstr>
      <vt:lpstr>Missä määrin koronapandemia on vaikuttanut yrityksenne/järjestönne yhteydenpitoon ministeriöihin, virastoihin ja poliittisiin päättäjiin? Yhteydenpidon määrä on… </vt:lpstr>
      <vt:lpstr>Katsotteko, että yrityksenne/järjestönne harjoittaa lobbausta?</vt:lpstr>
      <vt:lpstr>Olette yrityksessänne/järjestössänne olleet tietoisia ehdotuksesta avoimuusrekisterisääntelystä *?</vt:lpstr>
      <vt:lpstr>Kuinka paljon rahaa yrityksenne / järjestönne käyttää vuosittain vaikuttamistoimintaan?</vt:lpstr>
      <vt:lpstr>Kuinka monta henkilötyövuotta yrityksenne / järjestönne käyttää vuosittain vaikuttamistoimintaan?</vt:lpstr>
      <vt:lpstr>Harjoittaa/harjoittanut lobbausta</vt:lpstr>
      <vt:lpstr>Vastaajarakenne</vt:lpstr>
      <vt:lpstr>Vastaajien taustatiedot </vt:lpstr>
      <vt:lpstr>Miten tutkimus tehtiin</vt:lpstr>
      <vt:lpstr>Tutkimuksen toteuttaminen</vt:lpstr>
      <vt:lpstr>Liitteet</vt:lpstr>
      <vt:lpstr>Laadunvarmistus Taloustutkimuksessa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Marissa Kopola</dc:creator>
  <cp:lastModifiedBy>Pohjalainen Anna (OM)</cp:lastModifiedBy>
  <cp:revision>293</cp:revision>
  <cp:lastPrinted>2018-11-06T11:39:22Z</cp:lastPrinted>
  <dcterms:created xsi:type="dcterms:W3CDTF">2018-10-29T08:58:18Z</dcterms:created>
  <dcterms:modified xsi:type="dcterms:W3CDTF">2021-09-06T05:19:28Z</dcterms:modified>
</cp:coreProperties>
</file>