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9" r:id="rId5"/>
    <p:sldId id="280" r:id="rId6"/>
    <p:sldId id="277" r:id="rId7"/>
    <p:sldId id="276" r:id="rId8"/>
    <p:sldId id="287" r:id="rId9"/>
    <p:sldId id="284" r:id="rId10"/>
    <p:sldId id="283" r:id="rId11"/>
    <p:sldId id="28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C06F353-2190-2EC2-8FB6-6AD832E28497}" name="Kangas Jenni (STM)" initials="JK" userId="S::jenni.kangas@gov.fi::3218127f-1c4c-495f-8f24-6faeb3cbe599" providerId="AD"/>
  <p188:author id="{82088F73-8086-33C2-6293-FBCCDD489F9A}" name="Siikavirta Jaska (STM)" initials="JS" userId="S::jaska.siikavirta@gov.fi::78a4bdf3-a830-4cf0-8a61-59331f8ab796" providerId="AD"/>
  <p188:author id="{96D72384-8002-9017-0EF4-FAE558375EB0}" name="Vorma Helena (STM)" initials="HV" userId="S::helena.vorma@gov.fi::01ee80f2-dce6-4dba-88e9-986ae6993173" providerId="AD"/>
  <p188:author id="{FA49B1A5-F704-5166-330B-888E3D4B96DD}" name="Nygren Päivi (STM)" initials="PN" userId="S::paivi.nygren@gov.fi::593a11e7-573f-48be-88ce-3f460be3fb3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9B55"/>
    <a:srgbClr val="87B9F5"/>
    <a:srgbClr val="F0EBE1"/>
    <a:srgbClr val="EFEBE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638D6C-753A-76F2-B84B-0C3272CA31E6}" v="12" dt="2026-02-25T12:40:47.406"/>
    <p1510:client id="{B9D0E1BC-0DAF-45A1-8BE5-171904150EC9}" v="4" dt="2026-02-25T10:46:18.8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2DC46A-8054-416F-A12C-F800F763C128}" type="datetimeFigureOut">
              <a:rPr lang="fi-FI" smtClean="0"/>
              <a:t>26.2.2026</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976226-F07A-4FCD-801E-0F56E3272006}" type="slidenum">
              <a:rPr lang="fi-FI" smtClean="0"/>
              <a:t>‹#›</a:t>
            </a:fld>
            <a:endParaRPr lang="fi-FI"/>
          </a:p>
        </p:txBody>
      </p:sp>
    </p:spTree>
    <p:extLst>
      <p:ext uri="{BB962C8B-B14F-4D97-AF65-F5344CB8AC3E}">
        <p14:creationId xmlns:p14="http://schemas.microsoft.com/office/powerpoint/2010/main" val="2510211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0B976226-F07A-4FCD-801E-0F56E3272006}" type="slidenum">
              <a:rPr lang="fi-FI" smtClean="0"/>
              <a:t>4</a:t>
            </a:fld>
            <a:endParaRPr lang="fi-FI"/>
          </a:p>
        </p:txBody>
      </p:sp>
    </p:spTree>
    <p:extLst>
      <p:ext uri="{BB962C8B-B14F-4D97-AF65-F5344CB8AC3E}">
        <p14:creationId xmlns:p14="http://schemas.microsoft.com/office/powerpoint/2010/main" val="8391269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393729-6FF1-5047-AD83-4264228AB50A}"/>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CCD1A4EA-FB12-B87E-AE5F-BAAA86C9B252}"/>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43A75DF6-ECA3-52E5-124D-24F490AF5779}"/>
              </a:ext>
            </a:extLst>
          </p:cNvPr>
          <p:cNvSpPr>
            <a:spLocks noGrp="1"/>
          </p:cNvSpPr>
          <p:nvPr>
            <p:ph type="body" idx="1"/>
          </p:nvPr>
        </p:nvSpPr>
        <p:spPr/>
        <p:txBody>
          <a:bodyPr/>
          <a:lstStyle/>
          <a:p>
            <a:endParaRPr lang="fi-FI"/>
          </a:p>
        </p:txBody>
      </p:sp>
      <p:sp>
        <p:nvSpPr>
          <p:cNvPr id="4" name="Dian numeron paikkamerkki 3">
            <a:extLst>
              <a:ext uri="{FF2B5EF4-FFF2-40B4-BE49-F238E27FC236}">
                <a16:creationId xmlns:a16="http://schemas.microsoft.com/office/drawing/2014/main" id="{29C69C74-35B5-68C7-D9D5-63652B7C35A9}"/>
              </a:ext>
            </a:extLst>
          </p:cNvPr>
          <p:cNvSpPr>
            <a:spLocks noGrp="1"/>
          </p:cNvSpPr>
          <p:nvPr>
            <p:ph type="sldNum" sz="quarter" idx="5"/>
          </p:nvPr>
        </p:nvSpPr>
        <p:spPr/>
        <p:txBody>
          <a:bodyPr/>
          <a:lstStyle/>
          <a:p>
            <a:fld id="{0B976226-F07A-4FCD-801E-0F56E3272006}" type="slidenum">
              <a:rPr lang="fi-FI" smtClean="0"/>
              <a:t>6</a:t>
            </a:fld>
            <a:endParaRPr lang="fi-FI"/>
          </a:p>
        </p:txBody>
      </p:sp>
    </p:spTree>
    <p:extLst>
      <p:ext uri="{BB962C8B-B14F-4D97-AF65-F5344CB8AC3E}">
        <p14:creationId xmlns:p14="http://schemas.microsoft.com/office/powerpoint/2010/main" val="35649610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1">
    <p:bg>
      <p:bgPr>
        <a:solidFill>
          <a:schemeClr val="accent6"/>
        </a:solidFill>
        <a:effectLst/>
      </p:bgPr>
    </p:bg>
    <p:spTree>
      <p:nvGrpSpPr>
        <p:cNvPr id="1" name=""/>
        <p:cNvGrpSpPr/>
        <p:nvPr/>
      </p:nvGrpSpPr>
      <p:grpSpPr>
        <a:xfrm>
          <a:off x="0" y="0"/>
          <a:ext cx="0" cy="0"/>
          <a:chOff x="0" y="0"/>
          <a:chExt cx="0" cy="0"/>
        </a:xfrm>
      </p:grpSpPr>
      <p:sp>
        <p:nvSpPr>
          <p:cNvPr id="26" name="Graphic 24">
            <a:extLst>
              <a:ext uri="{FF2B5EF4-FFF2-40B4-BE49-F238E27FC236}">
                <a16:creationId xmlns:a16="http://schemas.microsoft.com/office/drawing/2014/main" id="{412E2FC6-3DC7-A5C6-CB76-702A1185B2EA}"/>
              </a:ext>
            </a:extLst>
          </p:cNvPr>
          <p:cNvSpPr/>
          <p:nvPr/>
        </p:nvSpPr>
        <p:spPr>
          <a:xfrm>
            <a:off x="0" y="-3"/>
            <a:ext cx="12191877" cy="6858000"/>
          </a:xfrm>
          <a:custGeom>
            <a:avLst/>
            <a:gdLst>
              <a:gd name="connsiteX0" fmla="*/ 0 w 12191877"/>
              <a:gd name="connsiteY0" fmla="*/ 6858000 h 6858000"/>
              <a:gd name="connsiteX1" fmla="*/ 8102520 w 12191877"/>
              <a:gd name="connsiteY1" fmla="*/ 6858000 h 6858000"/>
              <a:gd name="connsiteX2" fmla="*/ 8102520 w 12191877"/>
              <a:gd name="connsiteY2" fmla="*/ 6051708 h 6858000"/>
              <a:gd name="connsiteX3" fmla="*/ 12191878 w 12191877"/>
              <a:gd name="connsiteY3" fmla="*/ 1962310 h 6858000"/>
              <a:gd name="connsiteX4" fmla="*/ 12191878 w 12191877"/>
              <a:gd name="connsiteY4" fmla="*/ 1850371 h 6858000"/>
              <a:gd name="connsiteX5" fmla="*/ 8102520 w 12191877"/>
              <a:gd name="connsiteY5" fmla="*/ 5939766 h 6858000"/>
              <a:gd name="connsiteX6" fmla="*/ 8102520 w 12191877"/>
              <a:gd name="connsiteY6" fmla="*/ 4931057 h 6858000"/>
              <a:gd name="connsiteX7" fmla="*/ 12191878 w 12191877"/>
              <a:gd name="connsiteY7" fmla="*/ 841658 h 6858000"/>
              <a:gd name="connsiteX8" fmla="*/ 12191878 w 12191877"/>
              <a:gd name="connsiteY8" fmla="*/ 729724 h 6858000"/>
              <a:gd name="connsiteX9" fmla="*/ 8102520 w 12191877"/>
              <a:gd name="connsiteY9" fmla="*/ 4819122 h 6858000"/>
              <a:gd name="connsiteX10" fmla="*/ 8102520 w 12191877"/>
              <a:gd name="connsiteY10" fmla="*/ 3810409 h 6858000"/>
              <a:gd name="connsiteX11" fmla="*/ 11912894 w 12191877"/>
              <a:gd name="connsiteY11" fmla="*/ 0 h 6858000"/>
              <a:gd name="connsiteX12" fmla="*/ 11800954 w 12191877"/>
              <a:gd name="connsiteY12" fmla="*/ 0 h 6858000"/>
              <a:gd name="connsiteX13" fmla="*/ 8102520 w 12191877"/>
              <a:gd name="connsiteY13" fmla="*/ 3698475 h 6858000"/>
              <a:gd name="connsiteX14" fmla="*/ 8102520 w 12191877"/>
              <a:gd name="connsiteY14" fmla="*/ 2689762 h 6858000"/>
              <a:gd name="connsiteX15" fmla="*/ 10792254 w 12191877"/>
              <a:gd name="connsiteY15" fmla="*/ 0 h 6858000"/>
              <a:gd name="connsiteX16" fmla="*/ 10680314 w 12191877"/>
              <a:gd name="connsiteY16" fmla="*/ 0 h 6858000"/>
              <a:gd name="connsiteX17" fmla="*/ 8102520 w 12191877"/>
              <a:gd name="connsiteY17" fmla="*/ 2577820 h 6858000"/>
              <a:gd name="connsiteX18" fmla="*/ 8102520 w 12191877"/>
              <a:gd name="connsiteY18" fmla="*/ 1569100 h 6858000"/>
              <a:gd name="connsiteX19" fmla="*/ 9671614 w 12191877"/>
              <a:gd name="connsiteY19" fmla="*/ 0 h 6858000"/>
              <a:gd name="connsiteX20" fmla="*/ 9559677 w 12191877"/>
              <a:gd name="connsiteY20" fmla="*/ 0 h 6858000"/>
              <a:gd name="connsiteX21" fmla="*/ 8102520 w 12191877"/>
              <a:gd name="connsiteY21" fmla="*/ 1457172 h 6858000"/>
              <a:gd name="connsiteX22" fmla="*/ 8102520 w 12191877"/>
              <a:gd name="connsiteY22" fmla="*/ 560902 h 6858000"/>
              <a:gd name="connsiteX23" fmla="*/ 8644717 w 12191877"/>
              <a:gd name="connsiteY23" fmla="*/ 0 h 6858000"/>
              <a:gd name="connsiteX24" fmla="*/ 8536632 w 12191877"/>
              <a:gd name="connsiteY24" fmla="*/ 0 h 6858000"/>
              <a:gd name="connsiteX25" fmla="*/ 8102520 w 12191877"/>
              <a:gd name="connsiteY25" fmla="*/ 448970 h 6858000"/>
              <a:gd name="connsiteX26" fmla="*/ 8102520 w 12191877"/>
              <a:gd name="connsiteY26" fmla="*/ 0 h 6858000"/>
              <a:gd name="connsiteX27" fmla="*/ 0 w 12191877"/>
              <a:gd name="connsiteY27" fmla="*/ 0 h 6858000"/>
              <a:gd name="connsiteX28" fmla="*/ 0 w 12191877"/>
              <a:gd name="connsiteY28" fmla="*/ 6857997 h 6858000"/>
              <a:gd name="connsiteX29" fmla="*/ 8304935 w 12191877"/>
              <a:gd name="connsiteY29" fmla="*/ 6858000 h 6858000"/>
              <a:gd name="connsiteX30" fmla="*/ 8416875 w 12191877"/>
              <a:gd name="connsiteY30" fmla="*/ 6858000 h 6858000"/>
              <a:gd name="connsiteX31" fmla="*/ 12191878 w 12191877"/>
              <a:gd name="connsiteY31" fmla="*/ 3082961 h 6858000"/>
              <a:gd name="connsiteX32" fmla="*/ 12191878 w 12191877"/>
              <a:gd name="connsiteY32" fmla="*/ 2971019 h 6858000"/>
              <a:gd name="connsiteX33" fmla="*/ 8304935 w 12191877"/>
              <a:gd name="connsiteY33" fmla="*/ 6858000 h 6858000"/>
              <a:gd name="connsiteX34" fmla="*/ 9425589 w 12191877"/>
              <a:gd name="connsiteY34" fmla="*/ 6858000 h 6858000"/>
              <a:gd name="connsiteX35" fmla="*/ 9537516 w 12191877"/>
              <a:gd name="connsiteY35" fmla="*/ 6858000 h 6858000"/>
              <a:gd name="connsiteX36" fmla="*/ 12191878 w 12191877"/>
              <a:gd name="connsiteY36" fmla="*/ 4203612 h 6858000"/>
              <a:gd name="connsiteX37" fmla="*/ 12191878 w 12191877"/>
              <a:gd name="connsiteY37" fmla="*/ 4091670 h 6858000"/>
              <a:gd name="connsiteX38" fmla="*/ 9425589 w 12191877"/>
              <a:gd name="connsiteY38" fmla="*/ 6858000 h 6858000"/>
              <a:gd name="connsiteX39" fmla="*/ 10544933 w 12191877"/>
              <a:gd name="connsiteY39" fmla="*/ 6858000 h 6858000"/>
              <a:gd name="connsiteX40" fmla="*/ 10658156 w 12191877"/>
              <a:gd name="connsiteY40" fmla="*/ 6858000 h 6858000"/>
              <a:gd name="connsiteX41" fmla="*/ 12191878 w 12191877"/>
              <a:gd name="connsiteY41" fmla="*/ 5324264 h 6858000"/>
              <a:gd name="connsiteX42" fmla="*/ 12191878 w 12191877"/>
              <a:gd name="connsiteY42" fmla="*/ 5211040 h 6858000"/>
              <a:gd name="connsiteX43" fmla="*/ 10544933 w 12191877"/>
              <a:gd name="connsiteY43" fmla="*/ 6858000 h 6858000"/>
              <a:gd name="connsiteX44" fmla="*/ 11665573 w 12191877"/>
              <a:gd name="connsiteY44" fmla="*/ 6858000 h 6858000"/>
              <a:gd name="connsiteX45" fmla="*/ 11777507 w 12191877"/>
              <a:gd name="connsiteY45" fmla="*/ 6858000 h 6858000"/>
              <a:gd name="connsiteX46" fmla="*/ 12191878 w 12191877"/>
              <a:gd name="connsiteY46" fmla="*/ 6443630 h 6858000"/>
              <a:gd name="connsiteX47" fmla="*/ 12191878 w 12191877"/>
              <a:gd name="connsiteY47" fmla="*/ 6331691 h 6858000"/>
              <a:gd name="connsiteX48" fmla="*/ 11665573 w 12191877"/>
              <a:gd name="connsiteY4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12191877" h="6858000">
                <a:moveTo>
                  <a:pt x="0" y="6858000"/>
                </a:moveTo>
                <a:lnTo>
                  <a:pt x="8102520" y="6858000"/>
                </a:lnTo>
                <a:lnTo>
                  <a:pt x="8102520" y="6051708"/>
                </a:lnTo>
                <a:lnTo>
                  <a:pt x="12191878" y="1962310"/>
                </a:lnTo>
                <a:lnTo>
                  <a:pt x="12191878" y="1850371"/>
                </a:lnTo>
                <a:lnTo>
                  <a:pt x="8102520" y="5939766"/>
                </a:lnTo>
                <a:lnTo>
                  <a:pt x="8102520" y="4931057"/>
                </a:lnTo>
                <a:lnTo>
                  <a:pt x="12191878" y="841658"/>
                </a:lnTo>
                <a:lnTo>
                  <a:pt x="12191878" y="729724"/>
                </a:lnTo>
                <a:lnTo>
                  <a:pt x="8102520" y="4819122"/>
                </a:lnTo>
                <a:lnTo>
                  <a:pt x="8102520" y="3810409"/>
                </a:lnTo>
                <a:lnTo>
                  <a:pt x="11912894" y="0"/>
                </a:lnTo>
                <a:lnTo>
                  <a:pt x="11800954" y="0"/>
                </a:lnTo>
                <a:lnTo>
                  <a:pt x="8102520" y="3698475"/>
                </a:lnTo>
                <a:lnTo>
                  <a:pt x="8102520" y="2689762"/>
                </a:lnTo>
                <a:lnTo>
                  <a:pt x="10792254" y="0"/>
                </a:lnTo>
                <a:lnTo>
                  <a:pt x="10680314" y="0"/>
                </a:lnTo>
                <a:lnTo>
                  <a:pt x="8102520" y="2577820"/>
                </a:lnTo>
                <a:lnTo>
                  <a:pt x="8102520" y="1569100"/>
                </a:lnTo>
                <a:lnTo>
                  <a:pt x="9671614" y="0"/>
                </a:lnTo>
                <a:lnTo>
                  <a:pt x="9559677" y="0"/>
                </a:lnTo>
                <a:lnTo>
                  <a:pt x="8102520" y="1457172"/>
                </a:lnTo>
                <a:lnTo>
                  <a:pt x="8102520" y="560902"/>
                </a:lnTo>
                <a:lnTo>
                  <a:pt x="8644717" y="0"/>
                </a:lnTo>
                <a:lnTo>
                  <a:pt x="8536632" y="0"/>
                </a:lnTo>
                <a:lnTo>
                  <a:pt x="8102520" y="448970"/>
                </a:lnTo>
                <a:lnTo>
                  <a:pt x="8102520" y="0"/>
                </a:lnTo>
                <a:lnTo>
                  <a:pt x="0" y="0"/>
                </a:lnTo>
                <a:lnTo>
                  <a:pt x="0" y="6857997"/>
                </a:lnTo>
                <a:close/>
                <a:moveTo>
                  <a:pt x="8304935" y="6858000"/>
                </a:moveTo>
                <a:lnTo>
                  <a:pt x="8416875" y="6858000"/>
                </a:lnTo>
                <a:lnTo>
                  <a:pt x="12191878" y="3082961"/>
                </a:lnTo>
                <a:lnTo>
                  <a:pt x="12191878" y="2971019"/>
                </a:lnTo>
                <a:lnTo>
                  <a:pt x="8304935" y="6858000"/>
                </a:lnTo>
                <a:close/>
                <a:moveTo>
                  <a:pt x="9425589" y="6858000"/>
                </a:moveTo>
                <a:lnTo>
                  <a:pt x="9537516" y="6858000"/>
                </a:lnTo>
                <a:lnTo>
                  <a:pt x="12191878" y="4203612"/>
                </a:lnTo>
                <a:lnTo>
                  <a:pt x="12191878" y="4091670"/>
                </a:lnTo>
                <a:lnTo>
                  <a:pt x="9425589" y="6858000"/>
                </a:lnTo>
                <a:close/>
                <a:moveTo>
                  <a:pt x="10544933" y="6858000"/>
                </a:moveTo>
                <a:lnTo>
                  <a:pt x="10658156" y="6858000"/>
                </a:lnTo>
                <a:lnTo>
                  <a:pt x="12191878" y="5324264"/>
                </a:lnTo>
                <a:lnTo>
                  <a:pt x="12191878" y="5211040"/>
                </a:lnTo>
                <a:lnTo>
                  <a:pt x="10544933" y="6858000"/>
                </a:lnTo>
                <a:close/>
                <a:moveTo>
                  <a:pt x="11665573" y="6858000"/>
                </a:moveTo>
                <a:lnTo>
                  <a:pt x="11777507" y="6858000"/>
                </a:lnTo>
                <a:lnTo>
                  <a:pt x="12191878" y="6443630"/>
                </a:lnTo>
                <a:lnTo>
                  <a:pt x="12191878" y="6331691"/>
                </a:lnTo>
                <a:lnTo>
                  <a:pt x="11665573" y="6858000"/>
                </a:lnTo>
                <a:close/>
              </a:path>
            </a:pathLst>
          </a:custGeom>
          <a:solidFill>
            <a:srgbClr val="F0EBE1"/>
          </a:solidFill>
          <a:ln w="360" cap="flat">
            <a:noFill/>
            <a:prstDash val="solid"/>
            <a:miter/>
          </a:ln>
        </p:spPr>
        <p:txBody>
          <a:bodyPr rtlCol="0" anchor="ctr"/>
          <a:lstStyle/>
          <a:p>
            <a:endParaRPr lang="en-GB"/>
          </a:p>
        </p:txBody>
      </p:sp>
      <p:sp>
        <p:nvSpPr>
          <p:cNvPr id="2" name="Title 1">
            <a:extLst>
              <a:ext uri="{FF2B5EF4-FFF2-40B4-BE49-F238E27FC236}">
                <a16:creationId xmlns:a16="http://schemas.microsoft.com/office/drawing/2014/main" id="{9F6E6260-E36C-484A-9F25-1346EC50A8D2}"/>
              </a:ext>
            </a:extLst>
          </p:cNvPr>
          <p:cNvSpPr>
            <a:spLocks noGrp="1"/>
          </p:cNvSpPr>
          <p:nvPr>
            <p:ph type="ctrTitle"/>
          </p:nvPr>
        </p:nvSpPr>
        <p:spPr>
          <a:xfrm>
            <a:off x="635508" y="2196783"/>
            <a:ext cx="6839712" cy="1876869"/>
          </a:xfrm>
        </p:spPr>
        <p:txBody>
          <a:bodyPr anchor="t" anchorCtr="0"/>
          <a:lstStyle>
            <a:lvl1pPr algn="l">
              <a:lnSpc>
                <a:spcPct val="95000"/>
              </a:lnSpc>
              <a:defRPr sz="4000"/>
            </a:lvl1pPr>
          </a:lstStyle>
          <a:p>
            <a:r>
              <a:rPr lang="fi-FI"/>
              <a:t>Muokkaa ots. perustyyl. napsautt.</a:t>
            </a:r>
            <a:endParaRPr lang="en-GB"/>
          </a:p>
        </p:txBody>
      </p:sp>
      <p:sp>
        <p:nvSpPr>
          <p:cNvPr id="3" name="Subtitle 2">
            <a:extLst>
              <a:ext uri="{FF2B5EF4-FFF2-40B4-BE49-F238E27FC236}">
                <a16:creationId xmlns:a16="http://schemas.microsoft.com/office/drawing/2014/main" id="{91FDDA9F-DC3B-4803-9730-F564F287AC8E}"/>
              </a:ext>
            </a:extLst>
          </p:cNvPr>
          <p:cNvSpPr>
            <a:spLocks noGrp="1"/>
          </p:cNvSpPr>
          <p:nvPr>
            <p:ph type="subTitle" idx="1"/>
          </p:nvPr>
        </p:nvSpPr>
        <p:spPr>
          <a:xfrm>
            <a:off x="635508" y="5070348"/>
            <a:ext cx="6839712" cy="1220724"/>
          </a:xfrm>
        </p:spPr>
        <p:txBody>
          <a:bodyPr anchor="b" anchorCtr="0"/>
          <a:lstStyle>
            <a:lvl1pPr marL="0" indent="0" algn="l">
              <a:spcBef>
                <a:spcPts val="0"/>
              </a:spcBef>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a:p>
        </p:txBody>
      </p:sp>
      <p:pic>
        <p:nvPicPr>
          <p:cNvPr id="11" name="Picture 10">
            <a:extLst>
              <a:ext uri="{FF2B5EF4-FFF2-40B4-BE49-F238E27FC236}">
                <a16:creationId xmlns:a16="http://schemas.microsoft.com/office/drawing/2014/main" id="{3D7FCCBE-EE77-5D47-8CE2-1B409B5E097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0915" y="565286"/>
            <a:ext cx="2090175" cy="703499"/>
          </a:xfrm>
          <a:prstGeom prst="rect">
            <a:avLst/>
          </a:prstGeom>
        </p:spPr>
      </p:pic>
    </p:spTree>
    <p:extLst>
      <p:ext uri="{BB962C8B-B14F-4D97-AF65-F5344CB8AC3E}">
        <p14:creationId xmlns:p14="http://schemas.microsoft.com/office/powerpoint/2010/main" val="2985769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67C8C091-C242-4851-9826-ECBA43530F7B}"/>
              </a:ext>
            </a:extLst>
          </p:cNvPr>
          <p:cNvSpPr>
            <a:spLocks noGrp="1"/>
          </p:cNvSpPr>
          <p:nvPr>
            <p:ph type="dt" sz="half" idx="10"/>
          </p:nvPr>
        </p:nvSpPr>
        <p:spPr/>
        <p:txBody>
          <a:bodyPr/>
          <a:lstStyle/>
          <a:p>
            <a:fld id="{BF408733-3F8E-45BE-8526-0E0F500B8042}" type="datetimeFigureOut">
              <a:rPr lang="fi-FI" smtClean="0"/>
              <a:t>26.2.2026</a:t>
            </a:fld>
            <a:endParaRPr lang="fi-FI"/>
          </a:p>
        </p:txBody>
      </p:sp>
      <p:sp>
        <p:nvSpPr>
          <p:cNvPr id="6" name="Footer Placeholder 5">
            <a:extLst>
              <a:ext uri="{FF2B5EF4-FFF2-40B4-BE49-F238E27FC236}">
                <a16:creationId xmlns:a16="http://schemas.microsoft.com/office/drawing/2014/main" id="{A5B64547-60FB-4F82-B034-DC7F10F48FB2}"/>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37519037-54EE-46F6-8610-A2A8D9E613FA}"/>
              </a:ext>
            </a:extLst>
          </p:cNvPr>
          <p:cNvSpPr>
            <a:spLocks noGrp="1"/>
          </p:cNvSpPr>
          <p:nvPr>
            <p:ph type="sldNum" sz="quarter" idx="12"/>
          </p:nvPr>
        </p:nvSpPr>
        <p:spPr/>
        <p:txBody>
          <a:bodyPr/>
          <a:lstStyle/>
          <a:p>
            <a:fld id="{31160B98-140E-4345-B1A3-2A7247C42973}" type="slidenum">
              <a:rPr lang="fi-FI" smtClean="0"/>
              <a:t>‹#›</a:t>
            </a:fld>
            <a:endParaRPr lang="fi-FI"/>
          </a:p>
        </p:txBody>
      </p:sp>
    </p:spTree>
    <p:extLst>
      <p:ext uri="{BB962C8B-B14F-4D97-AF65-F5344CB8AC3E}">
        <p14:creationId xmlns:p14="http://schemas.microsoft.com/office/powerpoint/2010/main" val="1595175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1">
    <p:bg>
      <p:bgPr>
        <a:solidFill>
          <a:schemeClr val="accent1"/>
        </a:solidFill>
        <a:effectLst/>
      </p:bgPr>
    </p:bg>
    <p:spTree>
      <p:nvGrpSpPr>
        <p:cNvPr id="1" name=""/>
        <p:cNvGrpSpPr/>
        <p:nvPr/>
      </p:nvGrpSpPr>
      <p:grpSpPr>
        <a:xfrm>
          <a:off x="0" y="0"/>
          <a:ext cx="0" cy="0"/>
          <a:chOff x="0" y="0"/>
          <a:chExt cx="0" cy="0"/>
        </a:xfrm>
      </p:grpSpPr>
      <p:sp>
        <p:nvSpPr>
          <p:cNvPr id="26" name="Graphic 24">
            <a:extLst>
              <a:ext uri="{FF2B5EF4-FFF2-40B4-BE49-F238E27FC236}">
                <a16:creationId xmlns:a16="http://schemas.microsoft.com/office/drawing/2014/main" id="{412E2FC6-3DC7-A5C6-CB76-702A1185B2EA}"/>
              </a:ext>
            </a:extLst>
          </p:cNvPr>
          <p:cNvSpPr/>
          <p:nvPr/>
        </p:nvSpPr>
        <p:spPr>
          <a:xfrm>
            <a:off x="0" y="-3"/>
            <a:ext cx="12191877" cy="6858000"/>
          </a:xfrm>
          <a:custGeom>
            <a:avLst/>
            <a:gdLst>
              <a:gd name="connsiteX0" fmla="*/ 0 w 12191877"/>
              <a:gd name="connsiteY0" fmla="*/ 6858000 h 6858000"/>
              <a:gd name="connsiteX1" fmla="*/ 8102520 w 12191877"/>
              <a:gd name="connsiteY1" fmla="*/ 6858000 h 6858000"/>
              <a:gd name="connsiteX2" fmla="*/ 8102520 w 12191877"/>
              <a:gd name="connsiteY2" fmla="*/ 6051708 h 6858000"/>
              <a:gd name="connsiteX3" fmla="*/ 12191878 w 12191877"/>
              <a:gd name="connsiteY3" fmla="*/ 1962310 h 6858000"/>
              <a:gd name="connsiteX4" fmla="*/ 12191878 w 12191877"/>
              <a:gd name="connsiteY4" fmla="*/ 1850371 h 6858000"/>
              <a:gd name="connsiteX5" fmla="*/ 8102520 w 12191877"/>
              <a:gd name="connsiteY5" fmla="*/ 5939766 h 6858000"/>
              <a:gd name="connsiteX6" fmla="*/ 8102520 w 12191877"/>
              <a:gd name="connsiteY6" fmla="*/ 4931057 h 6858000"/>
              <a:gd name="connsiteX7" fmla="*/ 12191878 w 12191877"/>
              <a:gd name="connsiteY7" fmla="*/ 841658 h 6858000"/>
              <a:gd name="connsiteX8" fmla="*/ 12191878 w 12191877"/>
              <a:gd name="connsiteY8" fmla="*/ 729724 h 6858000"/>
              <a:gd name="connsiteX9" fmla="*/ 8102520 w 12191877"/>
              <a:gd name="connsiteY9" fmla="*/ 4819122 h 6858000"/>
              <a:gd name="connsiteX10" fmla="*/ 8102520 w 12191877"/>
              <a:gd name="connsiteY10" fmla="*/ 3810409 h 6858000"/>
              <a:gd name="connsiteX11" fmla="*/ 11912894 w 12191877"/>
              <a:gd name="connsiteY11" fmla="*/ 0 h 6858000"/>
              <a:gd name="connsiteX12" fmla="*/ 11800954 w 12191877"/>
              <a:gd name="connsiteY12" fmla="*/ 0 h 6858000"/>
              <a:gd name="connsiteX13" fmla="*/ 8102520 w 12191877"/>
              <a:gd name="connsiteY13" fmla="*/ 3698475 h 6858000"/>
              <a:gd name="connsiteX14" fmla="*/ 8102520 w 12191877"/>
              <a:gd name="connsiteY14" fmla="*/ 2689762 h 6858000"/>
              <a:gd name="connsiteX15" fmla="*/ 10792254 w 12191877"/>
              <a:gd name="connsiteY15" fmla="*/ 0 h 6858000"/>
              <a:gd name="connsiteX16" fmla="*/ 10680314 w 12191877"/>
              <a:gd name="connsiteY16" fmla="*/ 0 h 6858000"/>
              <a:gd name="connsiteX17" fmla="*/ 8102520 w 12191877"/>
              <a:gd name="connsiteY17" fmla="*/ 2577820 h 6858000"/>
              <a:gd name="connsiteX18" fmla="*/ 8102520 w 12191877"/>
              <a:gd name="connsiteY18" fmla="*/ 1569100 h 6858000"/>
              <a:gd name="connsiteX19" fmla="*/ 9671614 w 12191877"/>
              <a:gd name="connsiteY19" fmla="*/ 0 h 6858000"/>
              <a:gd name="connsiteX20" fmla="*/ 9559677 w 12191877"/>
              <a:gd name="connsiteY20" fmla="*/ 0 h 6858000"/>
              <a:gd name="connsiteX21" fmla="*/ 8102520 w 12191877"/>
              <a:gd name="connsiteY21" fmla="*/ 1457172 h 6858000"/>
              <a:gd name="connsiteX22" fmla="*/ 8102520 w 12191877"/>
              <a:gd name="connsiteY22" fmla="*/ 560902 h 6858000"/>
              <a:gd name="connsiteX23" fmla="*/ 8644717 w 12191877"/>
              <a:gd name="connsiteY23" fmla="*/ 0 h 6858000"/>
              <a:gd name="connsiteX24" fmla="*/ 8536632 w 12191877"/>
              <a:gd name="connsiteY24" fmla="*/ 0 h 6858000"/>
              <a:gd name="connsiteX25" fmla="*/ 8102520 w 12191877"/>
              <a:gd name="connsiteY25" fmla="*/ 448970 h 6858000"/>
              <a:gd name="connsiteX26" fmla="*/ 8102520 w 12191877"/>
              <a:gd name="connsiteY26" fmla="*/ 0 h 6858000"/>
              <a:gd name="connsiteX27" fmla="*/ 0 w 12191877"/>
              <a:gd name="connsiteY27" fmla="*/ 0 h 6858000"/>
              <a:gd name="connsiteX28" fmla="*/ 0 w 12191877"/>
              <a:gd name="connsiteY28" fmla="*/ 6857997 h 6858000"/>
              <a:gd name="connsiteX29" fmla="*/ 8304935 w 12191877"/>
              <a:gd name="connsiteY29" fmla="*/ 6858000 h 6858000"/>
              <a:gd name="connsiteX30" fmla="*/ 8416875 w 12191877"/>
              <a:gd name="connsiteY30" fmla="*/ 6858000 h 6858000"/>
              <a:gd name="connsiteX31" fmla="*/ 12191878 w 12191877"/>
              <a:gd name="connsiteY31" fmla="*/ 3082961 h 6858000"/>
              <a:gd name="connsiteX32" fmla="*/ 12191878 w 12191877"/>
              <a:gd name="connsiteY32" fmla="*/ 2971019 h 6858000"/>
              <a:gd name="connsiteX33" fmla="*/ 8304935 w 12191877"/>
              <a:gd name="connsiteY33" fmla="*/ 6858000 h 6858000"/>
              <a:gd name="connsiteX34" fmla="*/ 9425589 w 12191877"/>
              <a:gd name="connsiteY34" fmla="*/ 6858000 h 6858000"/>
              <a:gd name="connsiteX35" fmla="*/ 9537516 w 12191877"/>
              <a:gd name="connsiteY35" fmla="*/ 6858000 h 6858000"/>
              <a:gd name="connsiteX36" fmla="*/ 12191878 w 12191877"/>
              <a:gd name="connsiteY36" fmla="*/ 4203612 h 6858000"/>
              <a:gd name="connsiteX37" fmla="*/ 12191878 w 12191877"/>
              <a:gd name="connsiteY37" fmla="*/ 4091670 h 6858000"/>
              <a:gd name="connsiteX38" fmla="*/ 9425589 w 12191877"/>
              <a:gd name="connsiteY38" fmla="*/ 6858000 h 6858000"/>
              <a:gd name="connsiteX39" fmla="*/ 10544933 w 12191877"/>
              <a:gd name="connsiteY39" fmla="*/ 6858000 h 6858000"/>
              <a:gd name="connsiteX40" fmla="*/ 10658156 w 12191877"/>
              <a:gd name="connsiteY40" fmla="*/ 6858000 h 6858000"/>
              <a:gd name="connsiteX41" fmla="*/ 12191878 w 12191877"/>
              <a:gd name="connsiteY41" fmla="*/ 5324264 h 6858000"/>
              <a:gd name="connsiteX42" fmla="*/ 12191878 w 12191877"/>
              <a:gd name="connsiteY42" fmla="*/ 5211040 h 6858000"/>
              <a:gd name="connsiteX43" fmla="*/ 10544933 w 12191877"/>
              <a:gd name="connsiteY43" fmla="*/ 6858000 h 6858000"/>
              <a:gd name="connsiteX44" fmla="*/ 11665573 w 12191877"/>
              <a:gd name="connsiteY44" fmla="*/ 6858000 h 6858000"/>
              <a:gd name="connsiteX45" fmla="*/ 11777507 w 12191877"/>
              <a:gd name="connsiteY45" fmla="*/ 6858000 h 6858000"/>
              <a:gd name="connsiteX46" fmla="*/ 12191878 w 12191877"/>
              <a:gd name="connsiteY46" fmla="*/ 6443630 h 6858000"/>
              <a:gd name="connsiteX47" fmla="*/ 12191878 w 12191877"/>
              <a:gd name="connsiteY47" fmla="*/ 6331691 h 6858000"/>
              <a:gd name="connsiteX48" fmla="*/ 11665573 w 12191877"/>
              <a:gd name="connsiteY4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12191877" h="6858000">
                <a:moveTo>
                  <a:pt x="0" y="6858000"/>
                </a:moveTo>
                <a:lnTo>
                  <a:pt x="8102520" y="6858000"/>
                </a:lnTo>
                <a:lnTo>
                  <a:pt x="8102520" y="6051708"/>
                </a:lnTo>
                <a:lnTo>
                  <a:pt x="12191878" y="1962310"/>
                </a:lnTo>
                <a:lnTo>
                  <a:pt x="12191878" y="1850371"/>
                </a:lnTo>
                <a:lnTo>
                  <a:pt x="8102520" y="5939766"/>
                </a:lnTo>
                <a:lnTo>
                  <a:pt x="8102520" y="4931057"/>
                </a:lnTo>
                <a:lnTo>
                  <a:pt x="12191878" y="841658"/>
                </a:lnTo>
                <a:lnTo>
                  <a:pt x="12191878" y="729724"/>
                </a:lnTo>
                <a:lnTo>
                  <a:pt x="8102520" y="4819122"/>
                </a:lnTo>
                <a:lnTo>
                  <a:pt x="8102520" y="3810409"/>
                </a:lnTo>
                <a:lnTo>
                  <a:pt x="11912894" y="0"/>
                </a:lnTo>
                <a:lnTo>
                  <a:pt x="11800954" y="0"/>
                </a:lnTo>
                <a:lnTo>
                  <a:pt x="8102520" y="3698475"/>
                </a:lnTo>
                <a:lnTo>
                  <a:pt x="8102520" y="2689762"/>
                </a:lnTo>
                <a:lnTo>
                  <a:pt x="10792254" y="0"/>
                </a:lnTo>
                <a:lnTo>
                  <a:pt x="10680314" y="0"/>
                </a:lnTo>
                <a:lnTo>
                  <a:pt x="8102520" y="2577820"/>
                </a:lnTo>
                <a:lnTo>
                  <a:pt x="8102520" y="1569100"/>
                </a:lnTo>
                <a:lnTo>
                  <a:pt x="9671614" y="0"/>
                </a:lnTo>
                <a:lnTo>
                  <a:pt x="9559677" y="0"/>
                </a:lnTo>
                <a:lnTo>
                  <a:pt x="8102520" y="1457172"/>
                </a:lnTo>
                <a:lnTo>
                  <a:pt x="8102520" y="560902"/>
                </a:lnTo>
                <a:lnTo>
                  <a:pt x="8644717" y="0"/>
                </a:lnTo>
                <a:lnTo>
                  <a:pt x="8536632" y="0"/>
                </a:lnTo>
                <a:lnTo>
                  <a:pt x="8102520" y="448970"/>
                </a:lnTo>
                <a:lnTo>
                  <a:pt x="8102520" y="0"/>
                </a:lnTo>
                <a:lnTo>
                  <a:pt x="0" y="0"/>
                </a:lnTo>
                <a:lnTo>
                  <a:pt x="0" y="6857997"/>
                </a:lnTo>
                <a:close/>
                <a:moveTo>
                  <a:pt x="8304935" y="6858000"/>
                </a:moveTo>
                <a:lnTo>
                  <a:pt x="8416875" y="6858000"/>
                </a:lnTo>
                <a:lnTo>
                  <a:pt x="12191878" y="3082961"/>
                </a:lnTo>
                <a:lnTo>
                  <a:pt x="12191878" y="2971019"/>
                </a:lnTo>
                <a:lnTo>
                  <a:pt x="8304935" y="6858000"/>
                </a:lnTo>
                <a:close/>
                <a:moveTo>
                  <a:pt x="9425589" y="6858000"/>
                </a:moveTo>
                <a:lnTo>
                  <a:pt x="9537516" y="6858000"/>
                </a:lnTo>
                <a:lnTo>
                  <a:pt x="12191878" y="4203612"/>
                </a:lnTo>
                <a:lnTo>
                  <a:pt x="12191878" y="4091670"/>
                </a:lnTo>
                <a:lnTo>
                  <a:pt x="9425589" y="6858000"/>
                </a:lnTo>
                <a:close/>
                <a:moveTo>
                  <a:pt x="10544933" y="6858000"/>
                </a:moveTo>
                <a:lnTo>
                  <a:pt x="10658156" y="6858000"/>
                </a:lnTo>
                <a:lnTo>
                  <a:pt x="12191878" y="5324264"/>
                </a:lnTo>
                <a:lnTo>
                  <a:pt x="12191878" y="5211040"/>
                </a:lnTo>
                <a:lnTo>
                  <a:pt x="10544933" y="6858000"/>
                </a:lnTo>
                <a:close/>
                <a:moveTo>
                  <a:pt x="11665573" y="6858000"/>
                </a:moveTo>
                <a:lnTo>
                  <a:pt x="11777507" y="6858000"/>
                </a:lnTo>
                <a:lnTo>
                  <a:pt x="12191878" y="6443630"/>
                </a:lnTo>
                <a:lnTo>
                  <a:pt x="12191878" y="6331691"/>
                </a:lnTo>
                <a:lnTo>
                  <a:pt x="11665573" y="6858000"/>
                </a:lnTo>
                <a:close/>
              </a:path>
            </a:pathLst>
          </a:custGeom>
          <a:solidFill>
            <a:srgbClr val="F0EBE1"/>
          </a:solidFill>
          <a:ln w="360" cap="flat">
            <a:noFill/>
            <a:prstDash val="solid"/>
            <a:miter/>
          </a:ln>
        </p:spPr>
        <p:txBody>
          <a:bodyPr rtlCol="0" anchor="ctr"/>
          <a:lstStyle/>
          <a:p>
            <a:endParaRPr lang="en-GB"/>
          </a:p>
        </p:txBody>
      </p:sp>
      <p:sp>
        <p:nvSpPr>
          <p:cNvPr id="2" name="Title 1">
            <a:extLst>
              <a:ext uri="{FF2B5EF4-FFF2-40B4-BE49-F238E27FC236}">
                <a16:creationId xmlns:a16="http://schemas.microsoft.com/office/drawing/2014/main" id="{9F6E6260-E36C-484A-9F25-1346EC50A8D2}"/>
              </a:ext>
            </a:extLst>
          </p:cNvPr>
          <p:cNvSpPr>
            <a:spLocks noGrp="1"/>
          </p:cNvSpPr>
          <p:nvPr>
            <p:ph type="ctrTitle"/>
          </p:nvPr>
        </p:nvSpPr>
        <p:spPr>
          <a:xfrm>
            <a:off x="635508" y="2196783"/>
            <a:ext cx="6839712" cy="1876869"/>
          </a:xfrm>
        </p:spPr>
        <p:txBody>
          <a:bodyPr anchor="t" anchorCtr="0"/>
          <a:lstStyle>
            <a:lvl1pPr algn="l">
              <a:lnSpc>
                <a:spcPct val="95000"/>
              </a:lnSpc>
              <a:defRPr sz="4000"/>
            </a:lvl1pPr>
          </a:lstStyle>
          <a:p>
            <a:r>
              <a:rPr lang="fi-FI"/>
              <a:t>Muokkaa ots. perustyyl. napsautt.</a:t>
            </a:r>
            <a:endParaRPr lang="en-GB"/>
          </a:p>
        </p:txBody>
      </p:sp>
      <p:sp>
        <p:nvSpPr>
          <p:cNvPr id="3" name="Subtitle 2">
            <a:extLst>
              <a:ext uri="{FF2B5EF4-FFF2-40B4-BE49-F238E27FC236}">
                <a16:creationId xmlns:a16="http://schemas.microsoft.com/office/drawing/2014/main" id="{91FDDA9F-DC3B-4803-9730-F564F287AC8E}"/>
              </a:ext>
            </a:extLst>
          </p:cNvPr>
          <p:cNvSpPr>
            <a:spLocks noGrp="1"/>
          </p:cNvSpPr>
          <p:nvPr>
            <p:ph type="subTitle" idx="1"/>
          </p:nvPr>
        </p:nvSpPr>
        <p:spPr>
          <a:xfrm>
            <a:off x="635508" y="5070348"/>
            <a:ext cx="6839712" cy="1220724"/>
          </a:xfrm>
        </p:spPr>
        <p:txBody>
          <a:bodyPr anchor="b" anchorCtr="0"/>
          <a:lstStyle>
            <a:lvl1pPr marL="0" indent="0" algn="l">
              <a:spcBef>
                <a:spcPts val="0"/>
              </a:spcBef>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a:p>
        </p:txBody>
      </p:sp>
      <p:pic>
        <p:nvPicPr>
          <p:cNvPr id="11" name="Picture 10">
            <a:extLst>
              <a:ext uri="{FF2B5EF4-FFF2-40B4-BE49-F238E27FC236}">
                <a16:creationId xmlns:a16="http://schemas.microsoft.com/office/drawing/2014/main" id="{3D7FCCBE-EE77-5D47-8CE2-1B409B5E097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0915" y="565286"/>
            <a:ext cx="2090175" cy="703499"/>
          </a:xfrm>
          <a:prstGeom prst="rect">
            <a:avLst/>
          </a:prstGeom>
        </p:spPr>
      </p:pic>
    </p:spTree>
    <p:extLst>
      <p:ext uri="{BB962C8B-B14F-4D97-AF65-F5344CB8AC3E}">
        <p14:creationId xmlns:p14="http://schemas.microsoft.com/office/powerpoint/2010/main" val="3764059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2">
    <p:bg>
      <p:bgPr>
        <a:solidFill>
          <a:schemeClr val="accent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F55F463-6573-FC45-BA45-C38E5111349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9F6E6260-E36C-484A-9F25-1346EC50A8D2}"/>
              </a:ext>
            </a:extLst>
          </p:cNvPr>
          <p:cNvSpPr>
            <a:spLocks noGrp="1"/>
          </p:cNvSpPr>
          <p:nvPr>
            <p:ph type="ctrTitle"/>
          </p:nvPr>
        </p:nvSpPr>
        <p:spPr>
          <a:xfrm>
            <a:off x="635508" y="2196783"/>
            <a:ext cx="6839712" cy="1876869"/>
          </a:xfrm>
        </p:spPr>
        <p:txBody>
          <a:bodyPr anchor="t" anchorCtr="0"/>
          <a:lstStyle>
            <a:lvl1pPr algn="l">
              <a:lnSpc>
                <a:spcPct val="95000"/>
              </a:lnSpc>
              <a:defRPr sz="4000"/>
            </a:lvl1pPr>
          </a:lstStyle>
          <a:p>
            <a:r>
              <a:rPr lang="fi-FI"/>
              <a:t>Muokkaa ots. perustyyl. napsautt.</a:t>
            </a:r>
            <a:endParaRPr lang="en-GB"/>
          </a:p>
        </p:txBody>
      </p:sp>
      <p:sp>
        <p:nvSpPr>
          <p:cNvPr id="3" name="Subtitle 2">
            <a:extLst>
              <a:ext uri="{FF2B5EF4-FFF2-40B4-BE49-F238E27FC236}">
                <a16:creationId xmlns:a16="http://schemas.microsoft.com/office/drawing/2014/main" id="{91FDDA9F-DC3B-4803-9730-F564F287AC8E}"/>
              </a:ext>
            </a:extLst>
          </p:cNvPr>
          <p:cNvSpPr>
            <a:spLocks noGrp="1"/>
          </p:cNvSpPr>
          <p:nvPr>
            <p:ph type="subTitle" idx="1"/>
          </p:nvPr>
        </p:nvSpPr>
        <p:spPr>
          <a:xfrm>
            <a:off x="635508" y="5070348"/>
            <a:ext cx="6839712" cy="1220724"/>
          </a:xfrm>
        </p:spPr>
        <p:txBody>
          <a:bodyPr anchor="b" anchorCtr="0"/>
          <a:lstStyle>
            <a:lvl1pPr marL="0" indent="0" algn="l">
              <a:spcBef>
                <a:spcPts val="0"/>
              </a:spcBef>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a:p>
        </p:txBody>
      </p:sp>
      <p:pic>
        <p:nvPicPr>
          <p:cNvPr id="9" name="Picture 8">
            <a:extLst>
              <a:ext uri="{FF2B5EF4-FFF2-40B4-BE49-F238E27FC236}">
                <a16:creationId xmlns:a16="http://schemas.microsoft.com/office/drawing/2014/main" id="{43EE9307-AB79-3247-82BD-37685692FA2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0915" y="565286"/>
            <a:ext cx="2090175" cy="703499"/>
          </a:xfrm>
          <a:prstGeom prst="rect">
            <a:avLst/>
          </a:prstGeom>
        </p:spPr>
      </p:pic>
    </p:spTree>
    <p:extLst>
      <p:ext uri="{BB962C8B-B14F-4D97-AF65-F5344CB8AC3E}">
        <p14:creationId xmlns:p14="http://schemas.microsoft.com/office/powerpoint/2010/main" val="1757914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2">
    <p:bg>
      <p:bgPr>
        <a:solidFill>
          <a:schemeClr val="accent6"/>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F55F463-6573-FC45-BA45-C38E5111349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9F6E6260-E36C-484A-9F25-1346EC50A8D2}"/>
              </a:ext>
            </a:extLst>
          </p:cNvPr>
          <p:cNvSpPr>
            <a:spLocks noGrp="1"/>
          </p:cNvSpPr>
          <p:nvPr>
            <p:ph type="ctrTitle"/>
          </p:nvPr>
        </p:nvSpPr>
        <p:spPr>
          <a:xfrm>
            <a:off x="635508" y="2196783"/>
            <a:ext cx="6839712" cy="1876869"/>
          </a:xfrm>
        </p:spPr>
        <p:txBody>
          <a:bodyPr anchor="t" anchorCtr="0"/>
          <a:lstStyle>
            <a:lvl1pPr algn="l">
              <a:lnSpc>
                <a:spcPct val="95000"/>
              </a:lnSpc>
              <a:defRPr sz="4000"/>
            </a:lvl1pPr>
          </a:lstStyle>
          <a:p>
            <a:r>
              <a:rPr lang="fi-FI"/>
              <a:t>Muokkaa ots. perustyyl. napsautt.</a:t>
            </a:r>
            <a:endParaRPr lang="en-GB"/>
          </a:p>
        </p:txBody>
      </p:sp>
      <p:sp>
        <p:nvSpPr>
          <p:cNvPr id="3" name="Subtitle 2">
            <a:extLst>
              <a:ext uri="{FF2B5EF4-FFF2-40B4-BE49-F238E27FC236}">
                <a16:creationId xmlns:a16="http://schemas.microsoft.com/office/drawing/2014/main" id="{91FDDA9F-DC3B-4803-9730-F564F287AC8E}"/>
              </a:ext>
            </a:extLst>
          </p:cNvPr>
          <p:cNvSpPr>
            <a:spLocks noGrp="1"/>
          </p:cNvSpPr>
          <p:nvPr>
            <p:ph type="subTitle" idx="1"/>
          </p:nvPr>
        </p:nvSpPr>
        <p:spPr>
          <a:xfrm>
            <a:off x="635508" y="5070348"/>
            <a:ext cx="6839712" cy="1220724"/>
          </a:xfrm>
        </p:spPr>
        <p:txBody>
          <a:bodyPr anchor="b" anchorCtr="0"/>
          <a:lstStyle>
            <a:lvl1pPr marL="0" indent="0" algn="l">
              <a:spcBef>
                <a:spcPts val="0"/>
              </a:spcBef>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a:p>
        </p:txBody>
      </p:sp>
      <p:pic>
        <p:nvPicPr>
          <p:cNvPr id="9" name="Picture 8">
            <a:extLst>
              <a:ext uri="{FF2B5EF4-FFF2-40B4-BE49-F238E27FC236}">
                <a16:creationId xmlns:a16="http://schemas.microsoft.com/office/drawing/2014/main" id="{43EE9307-AB79-3247-82BD-37685692FA2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0915" y="565286"/>
            <a:ext cx="2090175" cy="703499"/>
          </a:xfrm>
          <a:prstGeom prst="rect">
            <a:avLst/>
          </a:prstGeom>
        </p:spPr>
      </p:pic>
    </p:spTree>
    <p:extLst>
      <p:ext uri="{BB962C8B-B14F-4D97-AF65-F5344CB8AC3E}">
        <p14:creationId xmlns:p14="http://schemas.microsoft.com/office/powerpoint/2010/main" val="1444120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DB878-8E84-426A-BEF0-AF1AAFA1F994}"/>
              </a:ext>
            </a:extLst>
          </p:cNvPr>
          <p:cNvSpPr>
            <a:spLocks noGrp="1"/>
          </p:cNvSpPr>
          <p:nvPr>
            <p:ph type="title"/>
          </p:nvPr>
        </p:nvSpPr>
        <p:spPr>
          <a:xfrm>
            <a:off x="649940" y="484094"/>
            <a:ext cx="9894939" cy="1075323"/>
          </a:xfrm>
        </p:spPr>
        <p:txBody>
          <a:bodyPr anchor="b"/>
          <a:lstStyle/>
          <a:p>
            <a:r>
              <a:rPr lang="fi-FI"/>
              <a:t>Muokkaa ots. perustyyl. napsautt.</a:t>
            </a:r>
            <a:endParaRPr lang="en-GB"/>
          </a:p>
        </p:txBody>
      </p:sp>
      <p:sp>
        <p:nvSpPr>
          <p:cNvPr id="3" name="Content Placeholder 2">
            <a:extLst>
              <a:ext uri="{FF2B5EF4-FFF2-40B4-BE49-F238E27FC236}">
                <a16:creationId xmlns:a16="http://schemas.microsoft.com/office/drawing/2014/main" id="{6E3B6CAA-4767-42B4-A19C-0CFD9AFC8229}"/>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GB"/>
          </a:p>
        </p:txBody>
      </p:sp>
      <p:sp>
        <p:nvSpPr>
          <p:cNvPr id="7" name="Date Placeholder 6">
            <a:extLst>
              <a:ext uri="{FF2B5EF4-FFF2-40B4-BE49-F238E27FC236}">
                <a16:creationId xmlns:a16="http://schemas.microsoft.com/office/drawing/2014/main" id="{3E996DCA-8E68-4F4A-A4A6-ACE6BC7F2463}"/>
              </a:ext>
            </a:extLst>
          </p:cNvPr>
          <p:cNvSpPr>
            <a:spLocks noGrp="1"/>
          </p:cNvSpPr>
          <p:nvPr>
            <p:ph type="dt" sz="half" idx="10"/>
          </p:nvPr>
        </p:nvSpPr>
        <p:spPr/>
        <p:txBody>
          <a:bodyPr/>
          <a:lstStyle/>
          <a:p>
            <a:fld id="{BF408733-3F8E-45BE-8526-0E0F500B8042}" type="datetimeFigureOut">
              <a:rPr lang="fi-FI" smtClean="0"/>
              <a:t>26.2.2026</a:t>
            </a:fld>
            <a:endParaRPr lang="fi-FI"/>
          </a:p>
        </p:txBody>
      </p:sp>
      <p:sp>
        <p:nvSpPr>
          <p:cNvPr id="8" name="Footer Placeholder 7">
            <a:extLst>
              <a:ext uri="{FF2B5EF4-FFF2-40B4-BE49-F238E27FC236}">
                <a16:creationId xmlns:a16="http://schemas.microsoft.com/office/drawing/2014/main" id="{C9DC7B94-042D-44C2-B7B2-1128AAFA5739}"/>
              </a:ext>
            </a:extLst>
          </p:cNvPr>
          <p:cNvSpPr>
            <a:spLocks noGrp="1"/>
          </p:cNvSpPr>
          <p:nvPr>
            <p:ph type="ftr" sz="quarter" idx="11"/>
          </p:nvPr>
        </p:nvSpPr>
        <p:spPr/>
        <p:txBody>
          <a:bodyPr/>
          <a:lstStyle/>
          <a:p>
            <a:endParaRPr lang="fi-FI"/>
          </a:p>
        </p:txBody>
      </p:sp>
      <p:sp>
        <p:nvSpPr>
          <p:cNvPr id="9" name="Slide Number Placeholder 8">
            <a:extLst>
              <a:ext uri="{FF2B5EF4-FFF2-40B4-BE49-F238E27FC236}">
                <a16:creationId xmlns:a16="http://schemas.microsoft.com/office/drawing/2014/main" id="{5BFF758F-2E86-4270-85EA-931D55C92679}"/>
              </a:ext>
            </a:extLst>
          </p:cNvPr>
          <p:cNvSpPr>
            <a:spLocks noGrp="1"/>
          </p:cNvSpPr>
          <p:nvPr>
            <p:ph type="sldNum" sz="quarter" idx="12"/>
          </p:nvPr>
        </p:nvSpPr>
        <p:spPr/>
        <p:txBody>
          <a:bodyPr/>
          <a:lstStyle/>
          <a:p>
            <a:fld id="{31160B98-140E-4345-B1A3-2A7247C42973}" type="slidenum">
              <a:rPr lang="fi-FI" smtClean="0"/>
              <a:t>‹#›</a:t>
            </a:fld>
            <a:endParaRPr lang="fi-FI"/>
          </a:p>
        </p:txBody>
      </p:sp>
      <p:pic>
        <p:nvPicPr>
          <p:cNvPr id="11" name="Picture 10">
            <a:extLst>
              <a:ext uri="{FF2B5EF4-FFF2-40B4-BE49-F238E27FC236}">
                <a16:creationId xmlns:a16="http://schemas.microsoft.com/office/drawing/2014/main" id="{CFAA53A2-04A4-784B-8533-1BE5B6ED6EB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76380" y="596151"/>
            <a:ext cx="516294" cy="631026"/>
          </a:xfrm>
          <a:prstGeom prst="rect">
            <a:avLst/>
          </a:prstGeom>
        </p:spPr>
      </p:pic>
    </p:spTree>
    <p:extLst>
      <p:ext uri="{BB962C8B-B14F-4D97-AF65-F5344CB8AC3E}">
        <p14:creationId xmlns:p14="http://schemas.microsoft.com/office/powerpoint/2010/main" val="3608688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aksi sisältökohdetta">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3B6CAA-4767-42B4-A19C-0CFD9AFC8229}"/>
              </a:ext>
            </a:extLst>
          </p:cNvPr>
          <p:cNvSpPr>
            <a:spLocks noGrp="1"/>
          </p:cNvSpPr>
          <p:nvPr>
            <p:ph idx="1"/>
          </p:nvPr>
        </p:nvSpPr>
        <p:spPr>
          <a:xfrm>
            <a:off x="649940" y="2021541"/>
            <a:ext cx="5311126" cy="415542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GB"/>
          </a:p>
        </p:txBody>
      </p:sp>
      <p:sp>
        <p:nvSpPr>
          <p:cNvPr id="7" name="Date Placeholder 6">
            <a:extLst>
              <a:ext uri="{FF2B5EF4-FFF2-40B4-BE49-F238E27FC236}">
                <a16:creationId xmlns:a16="http://schemas.microsoft.com/office/drawing/2014/main" id="{3E996DCA-8E68-4F4A-A4A6-ACE6BC7F2463}"/>
              </a:ext>
            </a:extLst>
          </p:cNvPr>
          <p:cNvSpPr>
            <a:spLocks noGrp="1"/>
          </p:cNvSpPr>
          <p:nvPr>
            <p:ph type="dt" sz="half" idx="10"/>
          </p:nvPr>
        </p:nvSpPr>
        <p:spPr/>
        <p:txBody>
          <a:bodyPr/>
          <a:lstStyle/>
          <a:p>
            <a:fld id="{BF408733-3F8E-45BE-8526-0E0F500B8042}" type="datetimeFigureOut">
              <a:rPr lang="fi-FI" smtClean="0"/>
              <a:t>26.2.2026</a:t>
            </a:fld>
            <a:endParaRPr lang="fi-FI"/>
          </a:p>
        </p:txBody>
      </p:sp>
      <p:sp>
        <p:nvSpPr>
          <p:cNvPr id="8" name="Footer Placeholder 7">
            <a:extLst>
              <a:ext uri="{FF2B5EF4-FFF2-40B4-BE49-F238E27FC236}">
                <a16:creationId xmlns:a16="http://schemas.microsoft.com/office/drawing/2014/main" id="{C9DC7B94-042D-44C2-B7B2-1128AAFA5739}"/>
              </a:ext>
            </a:extLst>
          </p:cNvPr>
          <p:cNvSpPr>
            <a:spLocks noGrp="1"/>
          </p:cNvSpPr>
          <p:nvPr>
            <p:ph type="ftr" sz="quarter" idx="11"/>
          </p:nvPr>
        </p:nvSpPr>
        <p:spPr/>
        <p:txBody>
          <a:bodyPr/>
          <a:lstStyle/>
          <a:p>
            <a:endParaRPr lang="fi-FI"/>
          </a:p>
        </p:txBody>
      </p:sp>
      <p:sp>
        <p:nvSpPr>
          <p:cNvPr id="9" name="Slide Number Placeholder 8">
            <a:extLst>
              <a:ext uri="{FF2B5EF4-FFF2-40B4-BE49-F238E27FC236}">
                <a16:creationId xmlns:a16="http://schemas.microsoft.com/office/drawing/2014/main" id="{5BFF758F-2E86-4270-85EA-931D55C92679}"/>
              </a:ext>
            </a:extLst>
          </p:cNvPr>
          <p:cNvSpPr>
            <a:spLocks noGrp="1"/>
          </p:cNvSpPr>
          <p:nvPr>
            <p:ph type="sldNum" sz="quarter" idx="12"/>
          </p:nvPr>
        </p:nvSpPr>
        <p:spPr/>
        <p:txBody>
          <a:bodyPr/>
          <a:lstStyle/>
          <a:p>
            <a:fld id="{31160B98-140E-4345-B1A3-2A7247C42973}" type="slidenum">
              <a:rPr lang="fi-FI" smtClean="0"/>
              <a:t>‹#›</a:t>
            </a:fld>
            <a:endParaRPr lang="fi-FI"/>
          </a:p>
        </p:txBody>
      </p:sp>
      <p:sp>
        <p:nvSpPr>
          <p:cNvPr id="4" name="Content Placeholder 2">
            <a:extLst>
              <a:ext uri="{FF2B5EF4-FFF2-40B4-BE49-F238E27FC236}">
                <a16:creationId xmlns:a16="http://schemas.microsoft.com/office/drawing/2014/main" id="{8F604C65-0022-A10B-E75C-3BC0B3B9636F}"/>
              </a:ext>
            </a:extLst>
          </p:cNvPr>
          <p:cNvSpPr>
            <a:spLocks noGrp="1"/>
          </p:cNvSpPr>
          <p:nvPr>
            <p:ph idx="13"/>
          </p:nvPr>
        </p:nvSpPr>
        <p:spPr>
          <a:xfrm>
            <a:off x="6230933" y="2021541"/>
            <a:ext cx="5311126" cy="415542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GB"/>
          </a:p>
        </p:txBody>
      </p:sp>
      <p:pic>
        <p:nvPicPr>
          <p:cNvPr id="10" name="Picture 9">
            <a:extLst>
              <a:ext uri="{FF2B5EF4-FFF2-40B4-BE49-F238E27FC236}">
                <a16:creationId xmlns:a16="http://schemas.microsoft.com/office/drawing/2014/main" id="{B6363DDC-C97A-194B-98DF-CA51F0A3D35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76380" y="596151"/>
            <a:ext cx="516294" cy="631026"/>
          </a:xfrm>
          <a:prstGeom prst="rect">
            <a:avLst/>
          </a:prstGeom>
        </p:spPr>
      </p:pic>
      <p:sp>
        <p:nvSpPr>
          <p:cNvPr id="11" name="Title 1">
            <a:extLst>
              <a:ext uri="{FF2B5EF4-FFF2-40B4-BE49-F238E27FC236}">
                <a16:creationId xmlns:a16="http://schemas.microsoft.com/office/drawing/2014/main" id="{85789431-5CDA-8F47-85A4-31FC69C1740D}"/>
              </a:ext>
            </a:extLst>
          </p:cNvPr>
          <p:cNvSpPr>
            <a:spLocks noGrp="1"/>
          </p:cNvSpPr>
          <p:nvPr>
            <p:ph type="title"/>
          </p:nvPr>
        </p:nvSpPr>
        <p:spPr>
          <a:xfrm>
            <a:off x="649940" y="484094"/>
            <a:ext cx="9894939" cy="1075323"/>
          </a:xfrm>
        </p:spPr>
        <p:txBody>
          <a:bodyPr anchor="b"/>
          <a:lstStyle/>
          <a:p>
            <a:r>
              <a:rPr lang="fi-FI"/>
              <a:t>Muokkaa ots. perustyyl. napsautt.</a:t>
            </a:r>
            <a:endParaRPr lang="en-GB"/>
          </a:p>
        </p:txBody>
      </p:sp>
    </p:spTree>
    <p:extLst>
      <p:ext uri="{BB962C8B-B14F-4D97-AF65-F5344CB8AC3E}">
        <p14:creationId xmlns:p14="http://schemas.microsoft.com/office/powerpoint/2010/main" val="2226830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san ylätunniste">
    <p:bg>
      <p:bgPr>
        <a:solidFill>
          <a:schemeClr val="accent1"/>
        </a:solidFill>
        <a:effectLst/>
      </p:bgPr>
    </p:bg>
    <p:spTree>
      <p:nvGrpSpPr>
        <p:cNvPr id="1" name=""/>
        <p:cNvGrpSpPr/>
        <p:nvPr/>
      </p:nvGrpSpPr>
      <p:grpSpPr>
        <a:xfrm>
          <a:off x="0" y="0"/>
          <a:ext cx="0" cy="0"/>
          <a:chOff x="0" y="0"/>
          <a:chExt cx="0" cy="0"/>
        </a:xfrm>
      </p:grpSpPr>
      <p:sp>
        <p:nvSpPr>
          <p:cNvPr id="3" name="Suorakulmio 2">
            <a:extLst>
              <a:ext uri="{FF2B5EF4-FFF2-40B4-BE49-F238E27FC236}">
                <a16:creationId xmlns:a16="http://schemas.microsoft.com/office/drawing/2014/main" id="{DCD8BB72-B7B2-E8EB-24B6-FE4ECB31BE5A}"/>
              </a:ext>
            </a:extLst>
          </p:cNvPr>
          <p:cNvSpPr/>
          <p:nvPr userDrawn="1"/>
        </p:nvSpPr>
        <p:spPr>
          <a:xfrm>
            <a:off x="-1" y="4570190"/>
            <a:ext cx="12192001" cy="2287810"/>
          </a:xfrm>
          <a:prstGeom prst="rect">
            <a:avLst/>
          </a:prstGeom>
          <a:solidFill>
            <a:srgbClr val="F0EB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AC1DC208-0BC6-4780-8569-0CCC5C8BCBB3}"/>
              </a:ext>
            </a:extLst>
          </p:cNvPr>
          <p:cNvSpPr>
            <a:spLocks noGrp="1"/>
          </p:cNvSpPr>
          <p:nvPr>
            <p:ph type="title"/>
          </p:nvPr>
        </p:nvSpPr>
        <p:spPr>
          <a:xfrm>
            <a:off x="649941" y="5170932"/>
            <a:ext cx="6756699" cy="1143000"/>
          </a:xfrm>
        </p:spPr>
        <p:txBody>
          <a:bodyPr anchor="t"/>
          <a:lstStyle>
            <a:lvl1pPr>
              <a:defRPr sz="3200"/>
            </a:lvl1pPr>
          </a:lstStyle>
          <a:p>
            <a:r>
              <a:rPr lang="fi-FI"/>
              <a:t>Muokkaa ots. perustyyl. napsautt.</a:t>
            </a:r>
            <a:endParaRPr lang="en-GB"/>
          </a:p>
        </p:txBody>
      </p:sp>
      <p:sp>
        <p:nvSpPr>
          <p:cNvPr id="7" name="Date Placeholder 6">
            <a:extLst>
              <a:ext uri="{FF2B5EF4-FFF2-40B4-BE49-F238E27FC236}">
                <a16:creationId xmlns:a16="http://schemas.microsoft.com/office/drawing/2014/main" id="{CD1212A6-DA8E-4A60-A5F2-8DAE3B39E0C9}"/>
              </a:ext>
            </a:extLst>
          </p:cNvPr>
          <p:cNvSpPr>
            <a:spLocks noGrp="1"/>
          </p:cNvSpPr>
          <p:nvPr>
            <p:ph type="dt" sz="half" idx="10"/>
          </p:nvPr>
        </p:nvSpPr>
        <p:spPr/>
        <p:txBody>
          <a:bodyPr/>
          <a:lstStyle/>
          <a:p>
            <a:fld id="{BF408733-3F8E-45BE-8526-0E0F500B8042}" type="datetimeFigureOut">
              <a:rPr lang="fi-FI" smtClean="0"/>
              <a:t>26.2.2026</a:t>
            </a:fld>
            <a:endParaRPr lang="fi-FI"/>
          </a:p>
        </p:txBody>
      </p:sp>
      <p:sp>
        <p:nvSpPr>
          <p:cNvPr id="8" name="Footer Placeholder 7">
            <a:extLst>
              <a:ext uri="{FF2B5EF4-FFF2-40B4-BE49-F238E27FC236}">
                <a16:creationId xmlns:a16="http://schemas.microsoft.com/office/drawing/2014/main" id="{32766CB0-43A1-4E89-83D2-9E67BAD6325E}"/>
              </a:ext>
            </a:extLst>
          </p:cNvPr>
          <p:cNvSpPr>
            <a:spLocks noGrp="1"/>
          </p:cNvSpPr>
          <p:nvPr>
            <p:ph type="ftr" sz="quarter" idx="11"/>
          </p:nvPr>
        </p:nvSpPr>
        <p:spPr/>
        <p:txBody>
          <a:bodyPr/>
          <a:lstStyle/>
          <a:p>
            <a:endParaRPr lang="fi-FI"/>
          </a:p>
        </p:txBody>
      </p:sp>
      <p:sp>
        <p:nvSpPr>
          <p:cNvPr id="9" name="Slide Number Placeholder 8">
            <a:extLst>
              <a:ext uri="{FF2B5EF4-FFF2-40B4-BE49-F238E27FC236}">
                <a16:creationId xmlns:a16="http://schemas.microsoft.com/office/drawing/2014/main" id="{6E2AEE1E-B285-4162-ABF0-E898A0AD6816}"/>
              </a:ext>
            </a:extLst>
          </p:cNvPr>
          <p:cNvSpPr>
            <a:spLocks noGrp="1"/>
          </p:cNvSpPr>
          <p:nvPr>
            <p:ph type="sldNum" sz="quarter" idx="12"/>
          </p:nvPr>
        </p:nvSpPr>
        <p:spPr/>
        <p:txBody>
          <a:bodyPr/>
          <a:lstStyle/>
          <a:p>
            <a:fld id="{31160B98-140E-4345-B1A3-2A7247C42973}" type="slidenum">
              <a:rPr lang="fi-FI" smtClean="0"/>
              <a:t>‹#›</a:t>
            </a:fld>
            <a:endParaRPr lang="fi-FI"/>
          </a:p>
        </p:txBody>
      </p:sp>
      <p:sp>
        <p:nvSpPr>
          <p:cNvPr id="4" name="Free-form: Shape 28">
            <a:extLst>
              <a:ext uri="{FF2B5EF4-FFF2-40B4-BE49-F238E27FC236}">
                <a16:creationId xmlns:a16="http://schemas.microsoft.com/office/drawing/2014/main" id="{09403F87-9585-6CA0-7F3B-A0CDE2652619}"/>
              </a:ext>
            </a:extLst>
          </p:cNvPr>
          <p:cNvSpPr/>
          <p:nvPr userDrawn="1"/>
        </p:nvSpPr>
        <p:spPr>
          <a:xfrm>
            <a:off x="-122" y="0"/>
            <a:ext cx="12192122" cy="387240"/>
          </a:xfrm>
          <a:custGeom>
            <a:avLst/>
            <a:gdLst>
              <a:gd name="connsiteX0" fmla="*/ 0 w 12185437"/>
              <a:gd name="connsiteY0" fmla="*/ 0 h 380838"/>
              <a:gd name="connsiteX1" fmla="*/ 12185437 w 12185437"/>
              <a:gd name="connsiteY1" fmla="*/ 0 h 380838"/>
              <a:gd name="connsiteX2" fmla="*/ 12185437 w 12185437"/>
              <a:gd name="connsiteY2" fmla="*/ 380839 h 380838"/>
              <a:gd name="connsiteX3" fmla="*/ 0 w 12185437"/>
              <a:gd name="connsiteY3" fmla="*/ 380839 h 380838"/>
              <a:gd name="connsiteX4" fmla="*/ 0 w 12185437"/>
              <a:gd name="connsiteY4" fmla="*/ 0 h 3808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838">
                <a:moveTo>
                  <a:pt x="0" y="0"/>
                </a:moveTo>
                <a:lnTo>
                  <a:pt x="12185437" y="0"/>
                </a:lnTo>
                <a:lnTo>
                  <a:pt x="12185437" y="380839"/>
                </a:lnTo>
                <a:lnTo>
                  <a:pt x="0" y="380839"/>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sp>
        <p:nvSpPr>
          <p:cNvPr id="5" name="Free-form: Shape 29">
            <a:extLst>
              <a:ext uri="{FF2B5EF4-FFF2-40B4-BE49-F238E27FC236}">
                <a16:creationId xmlns:a16="http://schemas.microsoft.com/office/drawing/2014/main" id="{B4E4D196-B8D5-48B6-626D-89C042D57B9C}"/>
              </a:ext>
            </a:extLst>
          </p:cNvPr>
          <p:cNvSpPr/>
          <p:nvPr userDrawn="1"/>
        </p:nvSpPr>
        <p:spPr>
          <a:xfrm>
            <a:off x="-122" y="768193"/>
            <a:ext cx="12192122" cy="380702"/>
          </a:xfrm>
          <a:custGeom>
            <a:avLst/>
            <a:gdLst>
              <a:gd name="connsiteX0" fmla="*/ 0 w 12185437"/>
              <a:gd name="connsiteY0" fmla="*/ 0 h 380702"/>
              <a:gd name="connsiteX1" fmla="*/ 12185437 w 12185437"/>
              <a:gd name="connsiteY1" fmla="*/ 0 h 380702"/>
              <a:gd name="connsiteX2" fmla="*/ 12185437 w 12185437"/>
              <a:gd name="connsiteY2" fmla="*/ 380703 h 380702"/>
              <a:gd name="connsiteX3" fmla="*/ 0 w 12185437"/>
              <a:gd name="connsiteY3" fmla="*/ 380703 h 380702"/>
              <a:gd name="connsiteX4" fmla="*/ 0 w 12185437"/>
              <a:gd name="connsiteY4" fmla="*/ 0 h 3807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702">
                <a:moveTo>
                  <a:pt x="0" y="0"/>
                </a:moveTo>
                <a:lnTo>
                  <a:pt x="12185437" y="0"/>
                </a:lnTo>
                <a:lnTo>
                  <a:pt x="12185437" y="380703"/>
                </a:lnTo>
                <a:lnTo>
                  <a:pt x="0" y="380703"/>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sp>
        <p:nvSpPr>
          <p:cNvPr id="6" name="Free-form: Shape 30">
            <a:extLst>
              <a:ext uri="{FF2B5EF4-FFF2-40B4-BE49-F238E27FC236}">
                <a16:creationId xmlns:a16="http://schemas.microsoft.com/office/drawing/2014/main" id="{89FD2A67-C5A0-8597-A631-E79F1FDC2375}"/>
              </a:ext>
            </a:extLst>
          </p:cNvPr>
          <p:cNvSpPr/>
          <p:nvPr userDrawn="1"/>
        </p:nvSpPr>
        <p:spPr>
          <a:xfrm>
            <a:off x="-122" y="1529863"/>
            <a:ext cx="12192122" cy="380838"/>
          </a:xfrm>
          <a:custGeom>
            <a:avLst/>
            <a:gdLst>
              <a:gd name="connsiteX0" fmla="*/ 0 w 12185437"/>
              <a:gd name="connsiteY0" fmla="*/ 0 h 380838"/>
              <a:gd name="connsiteX1" fmla="*/ 12185437 w 12185437"/>
              <a:gd name="connsiteY1" fmla="*/ 0 h 380838"/>
              <a:gd name="connsiteX2" fmla="*/ 12185437 w 12185437"/>
              <a:gd name="connsiteY2" fmla="*/ 380839 h 380838"/>
              <a:gd name="connsiteX3" fmla="*/ 0 w 12185437"/>
              <a:gd name="connsiteY3" fmla="*/ 380839 h 380838"/>
              <a:gd name="connsiteX4" fmla="*/ 0 w 12185437"/>
              <a:gd name="connsiteY4" fmla="*/ 0 h 3808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838">
                <a:moveTo>
                  <a:pt x="0" y="0"/>
                </a:moveTo>
                <a:lnTo>
                  <a:pt x="12185437" y="0"/>
                </a:lnTo>
                <a:lnTo>
                  <a:pt x="12185437" y="380839"/>
                </a:lnTo>
                <a:lnTo>
                  <a:pt x="0" y="380839"/>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sp>
        <p:nvSpPr>
          <p:cNvPr id="10" name="Free-form: Shape 31">
            <a:extLst>
              <a:ext uri="{FF2B5EF4-FFF2-40B4-BE49-F238E27FC236}">
                <a16:creationId xmlns:a16="http://schemas.microsoft.com/office/drawing/2014/main" id="{E7831AEF-0633-77AB-EA0E-DB68A5A08C6C}"/>
              </a:ext>
            </a:extLst>
          </p:cNvPr>
          <p:cNvSpPr/>
          <p:nvPr userDrawn="1"/>
        </p:nvSpPr>
        <p:spPr>
          <a:xfrm>
            <a:off x="-122" y="2291655"/>
            <a:ext cx="12192122" cy="380842"/>
          </a:xfrm>
          <a:custGeom>
            <a:avLst/>
            <a:gdLst>
              <a:gd name="connsiteX0" fmla="*/ 0 w 12185437"/>
              <a:gd name="connsiteY0" fmla="*/ 0 h 380842"/>
              <a:gd name="connsiteX1" fmla="*/ 12185437 w 12185437"/>
              <a:gd name="connsiteY1" fmla="*/ 0 h 380842"/>
              <a:gd name="connsiteX2" fmla="*/ 12185437 w 12185437"/>
              <a:gd name="connsiteY2" fmla="*/ 380842 h 380842"/>
              <a:gd name="connsiteX3" fmla="*/ 0 w 12185437"/>
              <a:gd name="connsiteY3" fmla="*/ 380842 h 380842"/>
              <a:gd name="connsiteX4" fmla="*/ 0 w 12185437"/>
              <a:gd name="connsiteY4" fmla="*/ 0 h 3808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842">
                <a:moveTo>
                  <a:pt x="0" y="0"/>
                </a:moveTo>
                <a:lnTo>
                  <a:pt x="12185437" y="0"/>
                </a:lnTo>
                <a:lnTo>
                  <a:pt x="12185437" y="380842"/>
                </a:lnTo>
                <a:lnTo>
                  <a:pt x="0" y="380842"/>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sp>
        <p:nvSpPr>
          <p:cNvPr id="11" name="Free-form: Shape 32">
            <a:extLst>
              <a:ext uri="{FF2B5EF4-FFF2-40B4-BE49-F238E27FC236}">
                <a16:creationId xmlns:a16="http://schemas.microsoft.com/office/drawing/2014/main" id="{20B1B5C3-36C4-6C96-F052-EC7C50FC54AC}"/>
              </a:ext>
            </a:extLst>
          </p:cNvPr>
          <p:cNvSpPr/>
          <p:nvPr userDrawn="1"/>
        </p:nvSpPr>
        <p:spPr>
          <a:xfrm>
            <a:off x="-122" y="3053449"/>
            <a:ext cx="12192122" cy="380702"/>
          </a:xfrm>
          <a:custGeom>
            <a:avLst/>
            <a:gdLst>
              <a:gd name="connsiteX0" fmla="*/ 0 w 12185437"/>
              <a:gd name="connsiteY0" fmla="*/ 0 h 380702"/>
              <a:gd name="connsiteX1" fmla="*/ 12185437 w 12185437"/>
              <a:gd name="connsiteY1" fmla="*/ 0 h 380702"/>
              <a:gd name="connsiteX2" fmla="*/ 12185437 w 12185437"/>
              <a:gd name="connsiteY2" fmla="*/ 380703 h 380702"/>
              <a:gd name="connsiteX3" fmla="*/ 0 w 12185437"/>
              <a:gd name="connsiteY3" fmla="*/ 380703 h 380702"/>
              <a:gd name="connsiteX4" fmla="*/ 0 w 12185437"/>
              <a:gd name="connsiteY4" fmla="*/ 0 h 3807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702">
                <a:moveTo>
                  <a:pt x="0" y="0"/>
                </a:moveTo>
                <a:lnTo>
                  <a:pt x="12185437" y="0"/>
                </a:lnTo>
                <a:lnTo>
                  <a:pt x="12185437" y="380703"/>
                </a:lnTo>
                <a:lnTo>
                  <a:pt x="0" y="380703"/>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sp>
        <p:nvSpPr>
          <p:cNvPr id="12" name="Free-form: Shape 33">
            <a:extLst>
              <a:ext uri="{FF2B5EF4-FFF2-40B4-BE49-F238E27FC236}">
                <a16:creationId xmlns:a16="http://schemas.microsoft.com/office/drawing/2014/main" id="{1D2A1DAB-145A-5F7B-9954-6987015EB4B4}"/>
              </a:ext>
            </a:extLst>
          </p:cNvPr>
          <p:cNvSpPr/>
          <p:nvPr userDrawn="1"/>
        </p:nvSpPr>
        <p:spPr>
          <a:xfrm>
            <a:off x="-122" y="3815119"/>
            <a:ext cx="12192122" cy="380838"/>
          </a:xfrm>
          <a:custGeom>
            <a:avLst/>
            <a:gdLst>
              <a:gd name="connsiteX0" fmla="*/ 0 w 12185437"/>
              <a:gd name="connsiteY0" fmla="*/ 0 h 380838"/>
              <a:gd name="connsiteX1" fmla="*/ 12185437 w 12185437"/>
              <a:gd name="connsiteY1" fmla="*/ 0 h 380838"/>
              <a:gd name="connsiteX2" fmla="*/ 12185437 w 12185437"/>
              <a:gd name="connsiteY2" fmla="*/ 380839 h 380838"/>
              <a:gd name="connsiteX3" fmla="*/ 0 w 12185437"/>
              <a:gd name="connsiteY3" fmla="*/ 380839 h 380838"/>
              <a:gd name="connsiteX4" fmla="*/ 0 w 12185437"/>
              <a:gd name="connsiteY4" fmla="*/ 0 h 3808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838">
                <a:moveTo>
                  <a:pt x="0" y="0"/>
                </a:moveTo>
                <a:lnTo>
                  <a:pt x="12185437" y="0"/>
                </a:lnTo>
                <a:lnTo>
                  <a:pt x="12185437" y="380839"/>
                </a:lnTo>
                <a:lnTo>
                  <a:pt x="0" y="380839"/>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pic>
        <p:nvPicPr>
          <p:cNvPr id="15" name="Picture 14">
            <a:extLst>
              <a:ext uri="{FF2B5EF4-FFF2-40B4-BE49-F238E27FC236}">
                <a16:creationId xmlns:a16="http://schemas.microsoft.com/office/drawing/2014/main" id="{FFA2F872-5FC5-D94D-9E89-698A2F01408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39507" y="5596332"/>
            <a:ext cx="2090175" cy="703499"/>
          </a:xfrm>
          <a:prstGeom prst="rect">
            <a:avLst/>
          </a:prstGeom>
        </p:spPr>
      </p:pic>
    </p:spTree>
    <p:extLst>
      <p:ext uri="{BB962C8B-B14F-4D97-AF65-F5344CB8AC3E}">
        <p14:creationId xmlns:p14="http://schemas.microsoft.com/office/powerpoint/2010/main" val="814827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Picture">
    <p:bg>
      <p:bgPr>
        <a:solidFill>
          <a:schemeClr val="bg2"/>
        </a:solidFill>
        <a:effectLst/>
      </p:bgPr>
    </p:bg>
    <p:spTree>
      <p:nvGrpSpPr>
        <p:cNvPr id="1" name=""/>
        <p:cNvGrpSpPr/>
        <p:nvPr/>
      </p:nvGrpSpPr>
      <p:grpSpPr>
        <a:xfrm>
          <a:off x="0" y="0"/>
          <a:ext cx="0" cy="0"/>
          <a:chOff x="0" y="0"/>
          <a:chExt cx="0" cy="0"/>
        </a:xfrm>
      </p:grpSpPr>
      <p:sp>
        <p:nvSpPr>
          <p:cNvPr id="3" name="Suorakulmio 2">
            <a:extLst>
              <a:ext uri="{FF2B5EF4-FFF2-40B4-BE49-F238E27FC236}">
                <a16:creationId xmlns:a16="http://schemas.microsoft.com/office/drawing/2014/main" id="{483FB58F-61FC-B125-47DF-7A1E6819B7A4}"/>
              </a:ext>
            </a:extLst>
          </p:cNvPr>
          <p:cNvSpPr/>
          <p:nvPr userDrawn="1"/>
        </p:nvSpPr>
        <p:spPr>
          <a:xfrm>
            <a:off x="-1" y="4570190"/>
            <a:ext cx="12192001" cy="2287810"/>
          </a:xfrm>
          <a:prstGeom prst="rect">
            <a:avLst/>
          </a:prstGeom>
          <a:solidFill>
            <a:srgbClr val="F0EB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4" name="Picture Placeholder 7">
            <a:extLst>
              <a:ext uri="{FF2B5EF4-FFF2-40B4-BE49-F238E27FC236}">
                <a16:creationId xmlns:a16="http://schemas.microsoft.com/office/drawing/2014/main" id="{5E70779E-03A6-C3DE-E92E-DA3EBF19B862}"/>
              </a:ext>
            </a:extLst>
          </p:cNvPr>
          <p:cNvSpPr>
            <a:spLocks noGrp="1"/>
          </p:cNvSpPr>
          <p:nvPr>
            <p:ph type="pic" sz="quarter" idx="13"/>
          </p:nvPr>
        </p:nvSpPr>
        <p:spPr>
          <a:xfrm>
            <a:off x="1" y="-1"/>
            <a:ext cx="8105774" cy="4570191"/>
          </a:xfrm>
          <a:solidFill>
            <a:schemeClr val="bg1">
              <a:lumMod val="95000"/>
            </a:schemeClr>
          </a:solidFill>
        </p:spPr>
        <p:txBody>
          <a:bodyPr anchor="ctr" anchorCtr="0"/>
          <a:lstStyle>
            <a:lvl1pPr marL="0" indent="0" algn="ctr">
              <a:buNone/>
              <a:defRPr sz="1800"/>
            </a:lvl1pPr>
          </a:lstStyle>
          <a:p>
            <a:r>
              <a:rPr lang="fi-FI"/>
              <a:t>Lisää kuva napsauttamalla kuvaketta</a:t>
            </a:r>
            <a:endParaRPr lang="en-GB"/>
          </a:p>
        </p:txBody>
      </p:sp>
      <p:sp>
        <p:nvSpPr>
          <p:cNvPr id="2" name="Title 1">
            <a:extLst>
              <a:ext uri="{FF2B5EF4-FFF2-40B4-BE49-F238E27FC236}">
                <a16:creationId xmlns:a16="http://schemas.microsoft.com/office/drawing/2014/main" id="{AC1DC208-0BC6-4780-8569-0CCC5C8BCBB3}"/>
              </a:ext>
            </a:extLst>
          </p:cNvPr>
          <p:cNvSpPr>
            <a:spLocks noGrp="1"/>
          </p:cNvSpPr>
          <p:nvPr>
            <p:ph type="title"/>
          </p:nvPr>
        </p:nvSpPr>
        <p:spPr>
          <a:xfrm>
            <a:off x="649941" y="5170932"/>
            <a:ext cx="6756699" cy="1143000"/>
          </a:xfrm>
        </p:spPr>
        <p:txBody>
          <a:bodyPr anchor="t"/>
          <a:lstStyle>
            <a:lvl1pPr>
              <a:defRPr sz="3200"/>
            </a:lvl1pPr>
          </a:lstStyle>
          <a:p>
            <a:r>
              <a:rPr lang="fi-FI"/>
              <a:t>Muokkaa ots. perustyyl. napsautt.</a:t>
            </a:r>
            <a:endParaRPr lang="en-GB"/>
          </a:p>
        </p:txBody>
      </p:sp>
      <p:sp>
        <p:nvSpPr>
          <p:cNvPr id="7" name="Date Placeholder 6">
            <a:extLst>
              <a:ext uri="{FF2B5EF4-FFF2-40B4-BE49-F238E27FC236}">
                <a16:creationId xmlns:a16="http://schemas.microsoft.com/office/drawing/2014/main" id="{CD1212A6-DA8E-4A60-A5F2-8DAE3B39E0C9}"/>
              </a:ext>
            </a:extLst>
          </p:cNvPr>
          <p:cNvSpPr>
            <a:spLocks noGrp="1"/>
          </p:cNvSpPr>
          <p:nvPr>
            <p:ph type="dt" sz="half" idx="10"/>
          </p:nvPr>
        </p:nvSpPr>
        <p:spPr/>
        <p:txBody>
          <a:bodyPr/>
          <a:lstStyle/>
          <a:p>
            <a:fld id="{BF408733-3F8E-45BE-8526-0E0F500B8042}" type="datetimeFigureOut">
              <a:rPr lang="fi-FI" smtClean="0"/>
              <a:t>26.2.2026</a:t>
            </a:fld>
            <a:endParaRPr lang="fi-FI"/>
          </a:p>
        </p:txBody>
      </p:sp>
      <p:sp>
        <p:nvSpPr>
          <p:cNvPr id="8" name="Footer Placeholder 7">
            <a:extLst>
              <a:ext uri="{FF2B5EF4-FFF2-40B4-BE49-F238E27FC236}">
                <a16:creationId xmlns:a16="http://schemas.microsoft.com/office/drawing/2014/main" id="{32766CB0-43A1-4E89-83D2-9E67BAD6325E}"/>
              </a:ext>
            </a:extLst>
          </p:cNvPr>
          <p:cNvSpPr>
            <a:spLocks noGrp="1"/>
          </p:cNvSpPr>
          <p:nvPr>
            <p:ph type="ftr" sz="quarter" idx="11"/>
          </p:nvPr>
        </p:nvSpPr>
        <p:spPr/>
        <p:txBody>
          <a:bodyPr/>
          <a:lstStyle/>
          <a:p>
            <a:endParaRPr lang="fi-FI"/>
          </a:p>
        </p:txBody>
      </p:sp>
      <p:sp>
        <p:nvSpPr>
          <p:cNvPr id="9" name="Slide Number Placeholder 8">
            <a:extLst>
              <a:ext uri="{FF2B5EF4-FFF2-40B4-BE49-F238E27FC236}">
                <a16:creationId xmlns:a16="http://schemas.microsoft.com/office/drawing/2014/main" id="{6E2AEE1E-B285-4162-ABF0-E898A0AD6816}"/>
              </a:ext>
            </a:extLst>
          </p:cNvPr>
          <p:cNvSpPr>
            <a:spLocks noGrp="1"/>
          </p:cNvSpPr>
          <p:nvPr>
            <p:ph type="sldNum" sz="quarter" idx="12"/>
          </p:nvPr>
        </p:nvSpPr>
        <p:spPr/>
        <p:txBody>
          <a:bodyPr/>
          <a:lstStyle/>
          <a:p>
            <a:fld id="{31160B98-140E-4345-B1A3-2A7247C42973}" type="slidenum">
              <a:rPr lang="fi-FI" smtClean="0"/>
              <a:t>‹#›</a:t>
            </a:fld>
            <a:endParaRPr lang="fi-FI"/>
          </a:p>
        </p:txBody>
      </p:sp>
      <p:sp>
        <p:nvSpPr>
          <p:cNvPr id="12" name="Free-form: Shape 11">
            <a:extLst>
              <a:ext uri="{FF2B5EF4-FFF2-40B4-BE49-F238E27FC236}">
                <a16:creationId xmlns:a16="http://schemas.microsoft.com/office/drawing/2014/main" id="{16E5BBD8-3D18-CC13-B42D-BA6270086E42}"/>
              </a:ext>
            </a:extLst>
          </p:cNvPr>
          <p:cNvSpPr/>
          <p:nvPr/>
        </p:nvSpPr>
        <p:spPr>
          <a:xfrm>
            <a:off x="8105775" y="0"/>
            <a:ext cx="378679" cy="4568336"/>
          </a:xfrm>
          <a:custGeom>
            <a:avLst/>
            <a:gdLst>
              <a:gd name="connsiteX0" fmla="*/ 378679 w 378679"/>
              <a:gd name="connsiteY0" fmla="*/ 0 h 4570191"/>
              <a:gd name="connsiteX1" fmla="*/ 378679 w 378679"/>
              <a:gd name="connsiteY1" fmla="*/ 4570191 h 4570191"/>
              <a:gd name="connsiteX2" fmla="*/ 0 w 378679"/>
              <a:gd name="connsiteY2" fmla="*/ 4570191 h 4570191"/>
              <a:gd name="connsiteX3" fmla="*/ 0 w 378679"/>
              <a:gd name="connsiteY3" fmla="*/ 0 h 4570191"/>
              <a:gd name="connsiteX4" fmla="*/ 378679 w 378679"/>
              <a:gd name="connsiteY4" fmla="*/ 0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8679" h="4570191">
                <a:moveTo>
                  <a:pt x="378679" y="0"/>
                </a:moveTo>
                <a:lnTo>
                  <a:pt x="378679" y="4570191"/>
                </a:lnTo>
                <a:lnTo>
                  <a:pt x="0" y="4570191"/>
                </a:lnTo>
                <a:lnTo>
                  <a:pt x="0" y="0"/>
                </a:lnTo>
                <a:lnTo>
                  <a:pt x="378679" y="0"/>
                </a:lnTo>
                <a:close/>
              </a:path>
            </a:pathLst>
          </a:custGeom>
          <a:solidFill>
            <a:schemeClr val="accent3"/>
          </a:solidFill>
          <a:ln w="353" cap="flat">
            <a:noFill/>
            <a:prstDash val="solid"/>
            <a:miter/>
          </a:ln>
        </p:spPr>
        <p:txBody>
          <a:bodyPr rtlCol="0" anchor="ctr"/>
          <a:lstStyle/>
          <a:p>
            <a:endParaRPr lang="en-GB"/>
          </a:p>
        </p:txBody>
      </p:sp>
      <p:sp>
        <p:nvSpPr>
          <p:cNvPr id="13" name="Free-form: Shape 12">
            <a:extLst>
              <a:ext uri="{FF2B5EF4-FFF2-40B4-BE49-F238E27FC236}">
                <a16:creationId xmlns:a16="http://schemas.microsoft.com/office/drawing/2014/main" id="{F88FF5DF-8F63-E6E6-5985-36E7158CDBC7}"/>
              </a:ext>
            </a:extLst>
          </p:cNvPr>
          <p:cNvSpPr/>
          <p:nvPr/>
        </p:nvSpPr>
        <p:spPr>
          <a:xfrm>
            <a:off x="8869551" y="0"/>
            <a:ext cx="385100" cy="4568336"/>
          </a:xfrm>
          <a:custGeom>
            <a:avLst/>
            <a:gdLst>
              <a:gd name="connsiteX0" fmla="*/ 385101 w 385100"/>
              <a:gd name="connsiteY0" fmla="*/ 0 h 4570191"/>
              <a:gd name="connsiteX1" fmla="*/ 385101 w 385100"/>
              <a:gd name="connsiteY1" fmla="*/ 4570191 h 4570191"/>
              <a:gd name="connsiteX2" fmla="*/ 0 w 385100"/>
              <a:gd name="connsiteY2" fmla="*/ 4570191 h 4570191"/>
              <a:gd name="connsiteX3" fmla="*/ 0 w 385100"/>
              <a:gd name="connsiteY3" fmla="*/ 0 h 4570191"/>
              <a:gd name="connsiteX4" fmla="*/ 385101 w 385100"/>
              <a:gd name="connsiteY4" fmla="*/ 0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100" h="4570191">
                <a:moveTo>
                  <a:pt x="385101" y="0"/>
                </a:moveTo>
                <a:lnTo>
                  <a:pt x="385101" y="4570191"/>
                </a:lnTo>
                <a:lnTo>
                  <a:pt x="0" y="4570191"/>
                </a:lnTo>
                <a:lnTo>
                  <a:pt x="0" y="0"/>
                </a:lnTo>
                <a:lnTo>
                  <a:pt x="385101" y="0"/>
                </a:lnTo>
                <a:close/>
              </a:path>
            </a:pathLst>
          </a:custGeom>
          <a:solidFill>
            <a:schemeClr val="accent3"/>
          </a:solidFill>
          <a:ln w="353" cap="flat">
            <a:noFill/>
            <a:prstDash val="solid"/>
            <a:miter/>
          </a:ln>
        </p:spPr>
        <p:txBody>
          <a:bodyPr rtlCol="0" anchor="ctr"/>
          <a:lstStyle/>
          <a:p>
            <a:endParaRPr lang="en-GB"/>
          </a:p>
        </p:txBody>
      </p:sp>
      <p:sp>
        <p:nvSpPr>
          <p:cNvPr id="14" name="Free-form: Shape 13">
            <a:extLst>
              <a:ext uri="{FF2B5EF4-FFF2-40B4-BE49-F238E27FC236}">
                <a16:creationId xmlns:a16="http://schemas.microsoft.com/office/drawing/2014/main" id="{B2086361-D08C-2A10-C9AC-F7580BD19271}"/>
              </a:ext>
            </a:extLst>
          </p:cNvPr>
          <p:cNvSpPr/>
          <p:nvPr/>
        </p:nvSpPr>
        <p:spPr>
          <a:xfrm>
            <a:off x="9639735" y="0"/>
            <a:ext cx="385100" cy="4568336"/>
          </a:xfrm>
          <a:custGeom>
            <a:avLst/>
            <a:gdLst>
              <a:gd name="connsiteX0" fmla="*/ 385101 w 385100"/>
              <a:gd name="connsiteY0" fmla="*/ 0 h 4570191"/>
              <a:gd name="connsiteX1" fmla="*/ 385101 w 385100"/>
              <a:gd name="connsiteY1" fmla="*/ 4570191 h 4570191"/>
              <a:gd name="connsiteX2" fmla="*/ 0 w 385100"/>
              <a:gd name="connsiteY2" fmla="*/ 4570191 h 4570191"/>
              <a:gd name="connsiteX3" fmla="*/ 0 w 385100"/>
              <a:gd name="connsiteY3" fmla="*/ 0 h 4570191"/>
              <a:gd name="connsiteX4" fmla="*/ 385101 w 385100"/>
              <a:gd name="connsiteY4" fmla="*/ 0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100" h="4570191">
                <a:moveTo>
                  <a:pt x="385101" y="0"/>
                </a:moveTo>
                <a:lnTo>
                  <a:pt x="385101" y="4570191"/>
                </a:lnTo>
                <a:lnTo>
                  <a:pt x="0" y="4570191"/>
                </a:lnTo>
                <a:lnTo>
                  <a:pt x="0" y="0"/>
                </a:lnTo>
                <a:lnTo>
                  <a:pt x="385101" y="0"/>
                </a:lnTo>
                <a:close/>
              </a:path>
            </a:pathLst>
          </a:custGeom>
          <a:solidFill>
            <a:schemeClr val="accent3"/>
          </a:solidFill>
          <a:ln w="353" cap="flat">
            <a:noFill/>
            <a:prstDash val="solid"/>
            <a:miter/>
          </a:ln>
        </p:spPr>
        <p:txBody>
          <a:bodyPr rtlCol="0" anchor="ctr"/>
          <a:lstStyle/>
          <a:p>
            <a:endParaRPr lang="en-GB"/>
          </a:p>
        </p:txBody>
      </p:sp>
      <p:sp>
        <p:nvSpPr>
          <p:cNvPr id="15" name="Free-form: Shape 14">
            <a:extLst>
              <a:ext uri="{FF2B5EF4-FFF2-40B4-BE49-F238E27FC236}">
                <a16:creationId xmlns:a16="http://schemas.microsoft.com/office/drawing/2014/main" id="{C86574D7-D6D6-EF56-FB66-14F53A064D5B}"/>
              </a:ext>
            </a:extLst>
          </p:cNvPr>
          <p:cNvSpPr/>
          <p:nvPr/>
        </p:nvSpPr>
        <p:spPr>
          <a:xfrm>
            <a:off x="10409932" y="0"/>
            <a:ext cx="385100" cy="4568336"/>
          </a:xfrm>
          <a:custGeom>
            <a:avLst/>
            <a:gdLst>
              <a:gd name="connsiteX0" fmla="*/ 385101 w 385100"/>
              <a:gd name="connsiteY0" fmla="*/ 0 h 4570191"/>
              <a:gd name="connsiteX1" fmla="*/ 385101 w 385100"/>
              <a:gd name="connsiteY1" fmla="*/ 4570191 h 4570191"/>
              <a:gd name="connsiteX2" fmla="*/ 0 w 385100"/>
              <a:gd name="connsiteY2" fmla="*/ 4570191 h 4570191"/>
              <a:gd name="connsiteX3" fmla="*/ 0 w 385100"/>
              <a:gd name="connsiteY3" fmla="*/ 0 h 4570191"/>
              <a:gd name="connsiteX4" fmla="*/ 385101 w 385100"/>
              <a:gd name="connsiteY4" fmla="*/ 0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100" h="4570191">
                <a:moveTo>
                  <a:pt x="385101" y="0"/>
                </a:moveTo>
                <a:lnTo>
                  <a:pt x="385101" y="4570191"/>
                </a:lnTo>
                <a:lnTo>
                  <a:pt x="0" y="4570191"/>
                </a:lnTo>
                <a:lnTo>
                  <a:pt x="0" y="0"/>
                </a:lnTo>
                <a:lnTo>
                  <a:pt x="385101" y="0"/>
                </a:lnTo>
                <a:close/>
              </a:path>
            </a:pathLst>
          </a:custGeom>
          <a:solidFill>
            <a:schemeClr val="accent3"/>
          </a:solidFill>
          <a:ln w="353" cap="flat">
            <a:noFill/>
            <a:prstDash val="solid"/>
            <a:miter/>
          </a:ln>
        </p:spPr>
        <p:txBody>
          <a:bodyPr rtlCol="0" anchor="ctr"/>
          <a:lstStyle/>
          <a:p>
            <a:endParaRPr lang="en-GB"/>
          </a:p>
        </p:txBody>
      </p:sp>
      <p:sp>
        <p:nvSpPr>
          <p:cNvPr id="16" name="Free-form: Shape 15">
            <a:extLst>
              <a:ext uri="{FF2B5EF4-FFF2-40B4-BE49-F238E27FC236}">
                <a16:creationId xmlns:a16="http://schemas.microsoft.com/office/drawing/2014/main" id="{294352AE-8336-96CB-B1E6-4E7E7F5C772A}"/>
              </a:ext>
            </a:extLst>
          </p:cNvPr>
          <p:cNvSpPr/>
          <p:nvPr/>
        </p:nvSpPr>
        <p:spPr>
          <a:xfrm>
            <a:off x="11180116" y="0"/>
            <a:ext cx="385100" cy="4568336"/>
          </a:xfrm>
          <a:custGeom>
            <a:avLst/>
            <a:gdLst>
              <a:gd name="connsiteX0" fmla="*/ 385100 w 385100"/>
              <a:gd name="connsiteY0" fmla="*/ 0 h 4570191"/>
              <a:gd name="connsiteX1" fmla="*/ 385100 w 385100"/>
              <a:gd name="connsiteY1" fmla="*/ 4570191 h 4570191"/>
              <a:gd name="connsiteX2" fmla="*/ 0 w 385100"/>
              <a:gd name="connsiteY2" fmla="*/ 4570191 h 4570191"/>
              <a:gd name="connsiteX3" fmla="*/ 0 w 385100"/>
              <a:gd name="connsiteY3" fmla="*/ 0 h 4570191"/>
              <a:gd name="connsiteX4" fmla="*/ 385100 w 385100"/>
              <a:gd name="connsiteY4" fmla="*/ 0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100" h="4570191">
                <a:moveTo>
                  <a:pt x="385100" y="0"/>
                </a:moveTo>
                <a:lnTo>
                  <a:pt x="385100" y="4570191"/>
                </a:lnTo>
                <a:lnTo>
                  <a:pt x="0" y="4570191"/>
                </a:lnTo>
                <a:lnTo>
                  <a:pt x="0" y="0"/>
                </a:lnTo>
                <a:lnTo>
                  <a:pt x="385100" y="0"/>
                </a:lnTo>
                <a:close/>
              </a:path>
            </a:pathLst>
          </a:custGeom>
          <a:solidFill>
            <a:schemeClr val="accent3"/>
          </a:solidFill>
          <a:ln w="353" cap="flat">
            <a:noFill/>
            <a:prstDash val="solid"/>
            <a:miter/>
          </a:ln>
        </p:spPr>
        <p:txBody>
          <a:bodyPr rtlCol="0" anchor="ctr"/>
          <a:lstStyle/>
          <a:p>
            <a:endParaRPr lang="en-GB"/>
          </a:p>
        </p:txBody>
      </p:sp>
      <p:sp>
        <p:nvSpPr>
          <p:cNvPr id="17" name="Free-form: Shape 16">
            <a:extLst>
              <a:ext uri="{FF2B5EF4-FFF2-40B4-BE49-F238E27FC236}">
                <a16:creationId xmlns:a16="http://schemas.microsoft.com/office/drawing/2014/main" id="{005D8EB3-53B4-CC5F-7972-88D5D8352E6C}"/>
              </a:ext>
            </a:extLst>
          </p:cNvPr>
          <p:cNvSpPr/>
          <p:nvPr userDrawn="1"/>
        </p:nvSpPr>
        <p:spPr>
          <a:xfrm>
            <a:off x="11950317" y="0"/>
            <a:ext cx="241724" cy="4568336"/>
          </a:xfrm>
          <a:custGeom>
            <a:avLst/>
            <a:gdLst>
              <a:gd name="connsiteX0" fmla="*/ 0 w 241724"/>
              <a:gd name="connsiteY0" fmla="*/ 4570191 h 4570191"/>
              <a:gd name="connsiteX1" fmla="*/ 0 w 241724"/>
              <a:gd name="connsiteY1" fmla="*/ 0 h 4570191"/>
              <a:gd name="connsiteX2" fmla="*/ 241725 w 241724"/>
              <a:gd name="connsiteY2" fmla="*/ 0 h 4570191"/>
              <a:gd name="connsiteX3" fmla="*/ 241725 w 241724"/>
              <a:gd name="connsiteY3" fmla="*/ 4570191 h 4570191"/>
              <a:gd name="connsiteX4" fmla="*/ 0 w 241724"/>
              <a:gd name="connsiteY4" fmla="*/ 4570191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1724" h="4570191">
                <a:moveTo>
                  <a:pt x="0" y="4570191"/>
                </a:moveTo>
                <a:lnTo>
                  <a:pt x="0" y="0"/>
                </a:lnTo>
                <a:lnTo>
                  <a:pt x="241725" y="0"/>
                </a:lnTo>
                <a:lnTo>
                  <a:pt x="241725" y="4570191"/>
                </a:lnTo>
                <a:lnTo>
                  <a:pt x="0" y="4570191"/>
                </a:lnTo>
                <a:close/>
              </a:path>
            </a:pathLst>
          </a:custGeom>
          <a:solidFill>
            <a:schemeClr val="accent3"/>
          </a:solidFill>
          <a:ln w="353" cap="flat">
            <a:noFill/>
            <a:prstDash val="solid"/>
            <a:miter/>
          </a:ln>
        </p:spPr>
        <p:txBody>
          <a:bodyPr rtlCol="0" anchor="ctr"/>
          <a:lstStyle/>
          <a:p>
            <a:endParaRPr lang="en-GB"/>
          </a:p>
        </p:txBody>
      </p:sp>
      <p:pic>
        <p:nvPicPr>
          <p:cNvPr id="18" name="Picture 17">
            <a:extLst>
              <a:ext uri="{FF2B5EF4-FFF2-40B4-BE49-F238E27FC236}">
                <a16:creationId xmlns:a16="http://schemas.microsoft.com/office/drawing/2014/main" id="{A24A5D3F-B208-9740-8F43-58C8D911A4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39507" y="5596332"/>
            <a:ext cx="2090175" cy="703499"/>
          </a:xfrm>
          <a:prstGeom prst="rect">
            <a:avLst/>
          </a:prstGeom>
        </p:spPr>
      </p:pic>
    </p:spTree>
    <p:extLst>
      <p:ext uri="{BB962C8B-B14F-4D97-AF65-F5344CB8AC3E}">
        <p14:creationId xmlns:p14="http://schemas.microsoft.com/office/powerpoint/2010/main" val="3029334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ain otsikko">
    <p:spTree>
      <p:nvGrpSpPr>
        <p:cNvPr id="1" name=""/>
        <p:cNvGrpSpPr/>
        <p:nvPr/>
      </p:nvGrpSpPr>
      <p:grpSpPr>
        <a:xfrm>
          <a:off x="0" y="0"/>
          <a:ext cx="0" cy="0"/>
          <a:chOff x="0" y="0"/>
          <a:chExt cx="0" cy="0"/>
        </a:xfrm>
      </p:grpSpPr>
      <p:sp>
        <p:nvSpPr>
          <p:cNvPr id="6" name="Date Placeholder 5">
            <a:extLst>
              <a:ext uri="{FF2B5EF4-FFF2-40B4-BE49-F238E27FC236}">
                <a16:creationId xmlns:a16="http://schemas.microsoft.com/office/drawing/2014/main" id="{CDE34914-B5F2-4084-8552-6153E3BFA876}"/>
              </a:ext>
            </a:extLst>
          </p:cNvPr>
          <p:cNvSpPr>
            <a:spLocks noGrp="1"/>
          </p:cNvSpPr>
          <p:nvPr>
            <p:ph type="dt" sz="half" idx="10"/>
          </p:nvPr>
        </p:nvSpPr>
        <p:spPr/>
        <p:txBody>
          <a:bodyPr/>
          <a:lstStyle/>
          <a:p>
            <a:fld id="{BF408733-3F8E-45BE-8526-0E0F500B8042}" type="datetimeFigureOut">
              <a:rPr lang="fi-FI" smtClean="0"/>
              <a:t>26.2.2026</a:t>
            </a:fld>
            <a:endParaRPr lang="fi-FI"/>
          </a:p>
        </p:txBody>
      </p:sp>
      <p:sp>
        <p:nvSpPr>
          <p:cNvPr id="7" name="Footer Placeholder 6">
            <a:extLst>
              <a:ext uri="{FF2B5EF4-FFF2-40B4-BE49-F238E27FC236}">
                <a16:creationId xmlns:a16="http://schemas.microsoft.com/office/drawing/2014/main" id="{33C69628-CCBB-4581-842C-07AC1724D7EE}"/>
              </a:ext>
            </a:extLst>
          </p:cNvPr>
          <p:cNvSpPr>
            <a:spLocks noGrp="1"/>
          </p:cNvSpPr>
          <p:nvPr>
            <p:ph type="ftr" sz="quarter" idx="11"/>
          </p:nvPr>
        </p:nvSpPr>
        <p:spPr/>
        <p:txBody>
          <a:bodyPr/>
          <a:lstStyle/>
          <a:p>
            <a:endParaRPr lang="fi-FI"/>
          </a:p>
        </p:txBody>
      </p:sp>
      <p:sp>
        <p:nvSpPr>
          <p:cNvPr id="8" name="Slide Number Placeholder 7">
            <a:extLst>
              <a:ext uri="{FF2B5EF4-FFF2-40B4-BE49-F238E27FC236}">
                <a16:creationId xmlns:a16="http://schemas.microsoft.com/office/drawing/2014/main" id="{3C581D05-5813-4B50-86D4-96A15B78A231}"/>
              </a:ext>
            </a:extLst>
          </p:cNvPr>
          <p:cNvSpPr>
            <a:spLocks noGrp="1"/>
          </p:cNvSpPr>
          <p:nvPr>
            <p:ph type="sldNum" sz="quarter" idx="12"/>
          </p:nvPr>
        </p:nvSpPr>
        <p:spPr/>
        <p:txBody>
          <a:bodyPr/>
          <a:lstStyle/>
          <a:p>
            <a:fld id="{31160B98-140E-4345-B1A3-2A7247C42973}" type="slidenum">
              <a:rPr lang="fi-FI" smtClean="0"/>
              <a:t>‹#›</a:t>
            </a:fld>
            <a:endParaRPr lang="fi-FI"/>
          </a:p>
        </p:txBody>
      </p:sp>
      <p:pic>
        <p:nvPicPr>
          <p:cNvPr id="9" name="Picture 8">
            <a:extLst>
              <a:ext uri="{FF2B5EF4-FFF2-40B4-BE49-F238E27FC236}">
                <a16:creationId xmlns:a16="http://schemas.microsoft.com/office/drawing/2014/main" id="{B414EFF0-E9E2-364E-9793-DF62BACE2DA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76380" y="596151"/>
            <a:ext cx="516294" cy="631026"/>
          </a:xfrm>
          <a:prstGeom prst="rect">
            <a:avLst/>
          </a:prstGeom>
        </p:spPr>
      </p:pic>
      <p:sp>
        <p:nvSpPr>
          <p:cNvPr id="10" name="Title 1">
            <a:extLst>
              <a:ext uri="{FF2B5EF4-FFF2-40B4-BE49-F238E27FC236}">
                <a16:creationId xmlns:a16="http://schemas.microsoft.com/office/drawing/2014/main" id="{0E5EEC2F-8885-4741-92AA-E21ECE47D5AE}"/>
              </a:ext>
            </a:extLst>
          </p:cNvPr>
          <p:cNvSpPr>
            <a:spLocks noGrp="1"/>
          </p:cNvSpPr>
          <p:nvPr>
            <p:ph type="title"/>
          </p:nvPr>
        </p:nvSpPr>
        <p:spPr>
          <a:xfrm>
            <a:off x="649940" y="484094"/>
            <a:ext cx="9894939" cy="1075323"/>
          </a:xfrm>
        </p:spPr>
        <p:txBody>
          <a:bodyPr anchor="b"/>
          <a:lstStyle/>
          <a:p>
            <a:r>
              <a:rPr lang="fi-FI"/>
              <a:t>Muokkaa ots. perustyyl. napsautt.</a:t>
            </a:r>
            <a:endParaRPr lang="en-GB"/>
          </a:p>
        </p:txBody>
      </p:sp>
    </p:spTree>
    <p:extLst>
      <p:ext uri="{BB962C8B-B14F-4D97-AF65-F5344CB8AC3E}">
        <p14:creationId xmlns:p14="http://schemas.microsoft.com/office/powerpoint/2010/main" val="105817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2BCEDC-5BF0-4641-B029-97A0073B2CA6}"/>
              </a:ext>
            </a:extLst>
          </p:cNvPr>
          <p:cNvSpPr>
            <a:spLocks noGrp="1"/>
          </p:cNvSpPr>
          <p:nvPr>
            <p:ph type="title"/>
          </p:nvPr>
        </p:nvSpPr>
        <p:spPr>
          <a:xfrm>
            <a:off x="649940" y="442250"/>
            <a:ext cx="9894939" cy="1116947"/>
          </a:xfrm>
          <a:prstGeom prst="rect">
            <a:avLst/>
          </a:prstGeom>
        </p:spPr>
        <p:txBody>
          <a:bodyPr vert="horz" lIns="0" tIns="0" rIns="0" bIns="0" rtlCol="0" anchor="b" anchorCtr="0">
            <a:noAutofit/>
          </a:bodyPr>
          <a:lstStyle/>
          <a:p>
            <a:r>
              <a:rPr lang="fi-FI"/>
              <a:t>Muokkaa ots. perustyyl. napsautt.</a:t>
            </a:r>
            <a:endParaRPr lang="en-GB"/>
          </a:p>
        </p:txBody>
      </p:sp>
      <p:sp>
        <p:nvSpPr>
          <p:cNvPr id="3" name="Text Placeholder 2">
            <a:extLst>
              <a:ext uri="{FF2B5EF4-FFF2-40B4-BE49-F238E27FC236}">
                <a16:creationId xmlns:a16="http://schemas.microsoft.com/office/drawing/2014/main" id="{F8F58EF0-5CC6-4362-996D-AE27B9C25A25}"/>
              </a:ext>
            </a:extLst>
          </p:cNvPr>
          <p:cNvSpPr>
            <a:spLocks noGrp="1"/>
          </p:cNvSpPr>
          <p:nvPr>
            <p:ph type="body" idx="1"/>
          </p:nvPr>
        </p:nvSpPr>
        <p:spPr>
          <a:xfrm>
            <a:off x="649940" y="2021541"/>
            <a:ext cx="10896601" cy="4155422"/>
          </a:xfrm>
          <a:prstGeom prst="rect">
            <a:avLst/>
          </a:prstGeom>
        </p:spPr>
        <p:txBody>
          <a:bodyPr vert="horz" lIns="0" tIns="0" rIns="0" bIns="0" rtlCol="0">
            <a:no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GB"/>
          </a:p>
        </p:txBody>
      </p:sp>
      <p:sp>
        <p:nvSpPr>
          <p:cNvPr id="7" name="Date Placeholder 6">
            <a:extLst>
              <a:ext uri="{FF2B5EF4-FFF2-40B4-BE49-F238E27FC236}">
                <a16:creationId xmlns:a16="http://schemas.microsoft.com/office/drawing/2014/main" id="{BCFC8207-E1E1-4120-A9AA-730F0E3F9D1A}"/>
              </a:ext>
            </a:extLst>
          </p:cNvPr>
          <p:cNvSpPr>
            <a:spLocks noGrp="1"/>
          </p:cNvSpPr>
          <p:nvPr>
            <p:ph type="dt" sz="half" idx="2"/>
          </p:nvPr>
        </p:nvSpPr>
        <p:spPr>
          <a:xfrm>
            <a:off x="649941" y="6436659"/>
            <a:ext cx="1352595" cy="284816"/>
          </a:xfrm>
          <a:prstGeom prst="rect">
            <a:avLst/>
          </a:prstGeom>
        </p:spPr>
        <p:txBody>
          <a:bodyPr vert="horz" lIns="0" tIns="0" rIns="0" bIns="0" rtlCol="0" anchor="ctr"/>
          <a:lstStyle>
            <a:lvl1pPr algn="l">
              <a:defRPr sz="1000">
                <a:solidFill>
                  <a:schemeClr val="tx1"/>
                </a:solidFill>
              </a:defRPr>
            </a:lvl1pPr>
          </a:lstStyle>
          <a:p>
            <a:fld id="{BF408733-3F8E-45BE-8526-0E0F500B8042}" type="datetimeFigureOut">
              <a:rPr lang="fi-FI" smtClean="0"/>
              <a:pPr/>
              <a:t>26.2.2026</a:t>
            </a:fld>
            <a:endParaRPr lang="fi-FI"/>
          </a:p>
        </p:txBody>
      </p:sp>
      <p:sp>
        <p:nvSpPr>
          <p:cNvPr id="8" name="Footer Placeholder 7">
            <a:extLst>
              <a:ext uri="{FF2B5EF4-FFF2-40B4-BE49-F238E27FC236}">
                <a16:creationId xmlns:a16="http://schemas.microsoft.com/office/drawing/2014/main" id="{431C7E16-846E-4C51-8A54-1FE93AAD5BD6}"/>
              </a:ext>
            </a:extLst>
          </p:cNvPr>
          <p:cNvSpPr>
            <a:spLocks noGrp="1"/>
          </p:cNvSpPr>
          <p:nvPr>
            <p:ph type="ftr" sz="quarter" idx="3"/>
          </p:nvPr>
        </p:nvSpPr>
        <p:spPr>
          <a:xfrm>
            <a:off x="2052828" y="6436659"/>
            <a:ext cx="4002024" cy="284816"/>
          </a:xfrm>
          <a:prstGeom prst="rect">
            <a:avLst/>
          </a:prstGeom>
        </p:spPr>
        <p:txBody>
          <a:bodyPr vert="horz" lIns="0" tIns="0" rIns="0" bIns="0" rtlCol="0" anchor="ctr"/>
          <a:lstStyle>
            <a:lvl1pPr algn="ctr">
              <a:defRPr sz="1000">
                <a:solidFill>
                  <a:schemeClr val="tx1"/>
                </a:solidFill>
              </a:defRPr>
            </a:lvl1pPr>
          </a:lstStyle>
          <a:p>
            <a:endParaRPr lang="fi-FI"/>
          </a:p>
        </p:txBody>
      </p:sp>
      <p:sp>
        <p:nvSpPr>
          <p:cNvPr id="9" name="Slide Number Placeholder 8">
            <a:extLst>
              <a:ext uri="{FF2B5EF4-FFF2-40B4-BE49-F238E27FC236}">
                <a16:creationId xmlns:a16="http://schemas.microsoft.com/office/drawing/2014/main" id="{9D91B797-1514-4178-B4AD-AFE930D23265}"/>
              </a:ext>
            </a:extLst>
          </p:cNvPr>
          <p:cNvSpPr>
            <a:spLocks noGrp="1"/>
          </p:cNvSpPr>
          <p:nvPr>
            <p:ph type="sldNum" sz="quarter" idx="4"/>
          </p:nvPr>
        </p:nvSpPr>
        <p:spPr>
          <a:xfrm>
            <a:off x="10448364" y="6436659"/>
            <a:ext cx="1093695" cy="284816"/>
          </a:xfrm>
          <a:prstGeom prst="rect">
            <a:avLst/>
          </a:prstGeom>
        </p:spPr>
        <p:txBody>
          <a:bodyPr vert="horz" lIns="0" tIns="0" rIns="0" bIns="0" rtlCol="0" anchor="ctr"/>
          <a:lstStyle>
            <a:lvl1pPr algn="r">
              <a:defRPr sz="1000">
                <a:solidFill>
                  <a:schemeClr val="tx1"/>
                </a:solidFill>
              </a:defRPr>
            </a:lvl1pPr>
          </a:lstStyle>
          <a:p>
            <a:fld id="{31160B98-140E-4345-B1A3-2A7247C42973}" type="slidenum">
              <a:rPr lang="fi-FI" smtClean="0"/>
              <a:pPr/>
              <a:t>‹#›</a:t>
            </a:fld>
            <a:endParaRPr lang="fi-FI"/>
          </a:p>
        </p:txBody>
      </p:sp>
    </p:spTree>
    <p:extLst>
      <p:ext uri="{BB962C8B-B14F-4D97-AF65-F5344CB8AC3E}">
        <p14:creationId xmlns:p14="http://schemas.microsoft.com/office/powerpoint/2010/main" val="4203154310"/>
      </p:ext>
    </p:extLst>
  </p:cSld>
  <p:clrMap bg1="lt1" tx1="dk1" bg2="lt2" tx2="dk2" accent1="accent1" accent2="accent2" accent3="accent3" accent4="accent4" accent5="accent5" accent6="accent6" hlink="hlink" folHlink="folHlink"/>
  <p:sldLayoutIdLst>
    <p:sldLayoutId id="2147483649" r:id="rId1"/>
    <p:sldLayoutId id="2147483665" r:id="rId2"/>
    <p:sldLayoutId id="2147483663" r:id="rId3"/>
    <p:sldLayoutId id="2147483666" r:id="rId4"/>
    <p:sldLayoutId id="2147483650" r:id="rId5"/>
    <p:sldLayoutId id="2147483662" r:id="rId6"/>
    <p:sldLayoutId id="2147483651" r:id="rId7"/>
    <p:sldLayoutId id="2147483664" r:id="rId8"/>
    <p:sldLayoutId id="2147483654" r:id="rId9"/>
    <p:sldLayoutId id="2147483655" r:id="rId10"/>
  </p:sldLayoutIdLs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68288" indent="-268288" algn="l" defTabSz="914400" rtl="0" eaLnBrk="1" latinLnBrk="0" hangingPunct="1">
        <a:lnSpc>
          <a:spcPct val="95000"/>
        </a:lnSpc>
        <a:spcBef>
          <a:spcPts val="600"/>
        </a:spcBef>
        <a:buSzPct val="120000"/>
        <a:buFont typeface="Symbol" panose="05050102010706020507" pitchFamily="18" charset="2"/>
        <a:buChar char=""/>
        <a:defRPr sz="2400" kern="1200">
          <a:solidFill>
            <a:schemeClr val="tx1"/>
          </a:solidFill>
          <a:latin typeface="+mn-lt"/>
          <a:ea typeface="+mn-ea"/>
          <a:cs typeface="+mn-cs"/>
        </a:defRPr>
      </a:lvl1pPr>
      <a:lvl2pPr marL="538163" indent="-269875" algn="l" defTabSz="914400" rtl="0" eaLnBrk="1" latinLnBrk="0" hangingPunct="1">
        <a:lnSpc>
          <a:spcPct val="95000"/>
        </a:lnSpc>
        <a:spcBef>
          <a:spcPts val="600"/>
        </a:spcBef>
        <a:buSzPct val="120000"/>
        <a:buFont typeface="Symbol" panose="05050102010706020507" pitchFamily="18" charset="2"/>
        <a:buChar char=""/>
        <a:defRPr sz="2000" kern="1200">
          <a:solidFill>
            <a:schemeClr val="tx1"/>
          </a:solidFill>
          <a:latin typeface="+mn-lt"/>
          <a:ea typeface="+mn-ea"/>
          <a:cs typeface="+mn-cs"/>
        </a:defRPr>
      </a:lvl2pPr>
      <a:lvl3pPr marL="806450" indent="-268288" algn="l" defTabSz="914400" rtl="0" eaLnBrk="1" latinLnBrk="0" hangingPunct="1">
        <a:lnSpc>
          <a:spcPct val="95000"/>
        </a:lnSpc>
        <a:spcBef>
          <a:spcPts val="600"/>
        </a:spcBef>
        <a:buSzPct val="120000"/>
        <a:buFont typeface="Symbol" panose="05050102010706020507" pitchFamily="18" charset="2"/>
        <a:buChar char=""/>
        <a:defRPr sz="1800" kern="1200">
          <a:solidFill>
            <a:schemeClr val="tx1"/>
          </a:solidFill>
          <a:latin typeface="+mn-lt"/>
          <a:ea typeface="+mn-ea"/>
          <a:cs typeface="+mn-cs"/>
        </a:defRPr>
      </a:lvl3pPr>
      <a:lvl4pPr marL="1165225" indent="-268288" algn="l" defTabSz="914400" rtl="0" eaLnBrk="1" latinLnBrk="0" hangingPunct="1">
        <a:lnSpc>
          <a:spcPct val="95000"/>
        </a:lnSpc>
        <a:spcBef>
          <a:spcPts val="600"/>
        </a:spcBef>
        <a:buSzPct val="120000"/>
        <a:buFont typeface="Symbol" panose="05050102010706020507" pitchFamily="18" charset="2"/>
        <a:buChar char=""/>
        <a:defRPr sz="1600" kern="1200">
          <a:solidFill>
            <a:schemeClr val="tx1"/>
          </a:solidFill>
          <a:latin typeface="+mn-lt"/>
          <a:ea typeface="+mn-ea"/>
          <a:cs typeface="+mn-cs"/>
        </a:defRPr>
      </a:lvl4pPr>
      <a:lvl5pPr marL="1435100" indent="-269875" algn="l" defTabSz="914400" rtl="0" eaLnBrk="1" latinLnBrk="0" hangingPunct="1">
        <a:lnSpc>
          <a:spcPct val="95000"/>
        </a:lnSpc>
        <a:spcBef>
          <a:spcPts val="600"/>
        </a:spcBef>
        <a:buSzPct val="120000"/>
        <a:buFont typeface="Symbol" panose="05050102010706020507" pitchFamily="18"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43AEE-C661-A505-3568-3B20AA5B19F9}"/>
              </a:ext>
            </a:extLst>
          </p:cNvPr>
          <p:cNvSpPr>
            <a:spLocks noGrp="1"/>
          </p:cNvSpPr>
          <p:nvPr>
            <p:ph type="ctrTitle"/>
          </p:nvPr>
        </p:nvSpPr>
        <p:spPr>
          <a:xfrm>
            <a:off x="635508" y="2196783"/>
            <a:ext cx="6839712" cy="3012938"/>
          </a:xfrm>
        </p:spPr>
        <p:txBody>
          <a:bodyPr/>
          <a:lstStyle/>
          <a:p>
            <a:r>
              <a:rPr lang="fi-FI" dirty="0"/>
              <a:t>Psykoterapiakoulutuksen kaksiportaisuus – </a:t>
            </a:r>
            <a:br>
              <a:rPr lang="fi-FI" dirty="0"/>
            </a:br>
            <a:br>
              <a:rPr lang="fi-FI" dirty="0"/>
            </a:br>
            <a:r>
              <a:rPr lang="fi-FI" dirty="0"/>
              <a:t>Keskeiset toteutusratkaisut </a:t>
            </a:r>
            <a:r>
              <a:rPr lang="fi-FI" dirty="0" err="1"/>
              <a:t>STM:n</a:t>
            </a:r>
            <a:r>
              <a:rPr lang="fi-FI" dirty="0"/>
              <a:t> esitysluonnoksessa</a:t>
            </a:r>
            <a:br>
              <a:rPr lang="fi-FI" dirty="0"/>
            </a:br>
            <a:endParaRPr lang="fi-FI" dirty="0">
              <a:cs typeface="Arial"/>
            </a:endParaRPr>
          </a:p>
        </p:txBody>
      </p:sp>
      <p:sp>
        <p:nvSpPr>
          <p:cNvPr id="5" name="Subtitle 4">
            <a:extLst>
              <a:ext uri="{FF2B5EF4-FFF2-40B4-BE49-F238E27FC236}">
                <a16:creationId xmlns:a16="http://schemas.microsoft.com/office/drawing/2014/main" id="{E51C4558-6841-3D88-9E04-6454D258CDB8}"/>
              </a:ext>
            </a:extLst>
          </p:cNvPr>
          <p:cNvSpPr>
            <a:spLocks noGrp="1"/>
          </p:cNvSpPr>
          <p:nvPr>
            <p:ph type="subTitle" idx="1"/>
          </p:nvPr>
        </p:nvSpPr>
        <p:spPr/>
        <p:txBody>
          <a:bodyPr/>
          <a:lstStyle/>
          <a:p>
            <a:r>
              <a:rPr lang="en-GB">
                <a:latin typeface="Times New Roman"/>
                <a:cs typeface="Times New Roman"/>
              </a:rPr>
              <a:t>4.3.2026</a:t>
            </a:r>
            <a:endParaRPr lang="en-GB"/>
          </a:p>
        </p:txBody>
      </p:sp>
    </p:spTree>
    <p:extLst>
      <p:ext uri="{BB962C8B-B14F-4D97-AF65-F5344CB8AC3E}">
        <p14:creationId xmlns:p14="http://schemas.microsoft.com/office/powerpoint/2010/main" val="269950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16F5485-8DE7-78EE-41B8-5C1B29A6013B}"/>
              </a:ext>
            </a:extLst>
          </p:cNvPr>
          <p:cNvSpPr>
            <a:spLocks noGrp="1"/>
          </p:cNvSpPr>
          <p:nvPr>
            <p:ph type="title"/>
          </p:nvPr>
        </p:nvSpPr>
        <p:spPr/>
        <p:txBody>
          <a:bodyPr/>
          <a:lstStyle/>
          <a:p>
            <a:r>
              <a:rPr lang="fi-FI"/>
              <a:t>Hallitusohjelman tavoitteet</a:t>
            </a:r>
            <a:br>
              <a:rPr lang="fi-FI"/>
            </a:br>
            <a:endParaRPr lang="fi-FI"/>
          </a:p>
        </p:txBody>
      </p:sp>
      <p:sp>
        <p:nvSpPr>
          <p:cNvPr id="3" name="Sisällön paikkamerkki 2">
            <a:extLst>
              <a:ext uri="{FF2B5EF4-FFF2-40B4-BE49-F238E27FC236}">
                <a16:creationId xmlns:a16="http://schemas.microsoft.com/office/drawing/2014/main" id="{3884E53B-560C-19FC-8660-F1AE947BB795}"/>
              </a:ext>
            </a:extLst>
          </p:cNvPr>
          <p:cNvSpPr>
            <a:spLocks noGrp="1"/>
          </p:cNvSpPr>
          <p:nvPr>
            <p:ph idx="1"/>
          </p:nvPr>
        </p:nvSpPr>
        <p:spPr>
          <a:xfrm>
            <a:off x="649940" y="1674796"/>
            <a:ext cx="10896601" cy="4502167"/>
          </a:xfrm>
        </p:spPr>
        <p:txBody>
          <a:bodyPr/>
          <a:lstStyle/>
          <a:p>
            <a:r>
              <a:rPr lang="fi-FI">
                <a:solidFill>
                  <a:srgbClr val="0F0F0F"/>
                </a:solidFill>
                <a:latin typeface="+mj-lt"/>
              </a:rPr>
              <a:t>HO: Vahvistetaan psykoterapiapalveluiden saavutettavuutta uudistamalla psykoterapeuttikoulutusta kaksiportaiseksi ja </a:t>
            </a:r>
            <a:r>
              <a:rPr lang="fi-FI">
                <a:solidFill>
                  <a:schemeClr val="accent6"/>
                </a:solidFill>
                <a:latin typeface="+mj-lt"/>
              </a:rPr>
              <a:t>säätämällä ensimmäisen portaan koulutus maksuttomaksi</a:t>
            </a:r>
            <a:r>
              <a:rPr lang="fi-FI">
                <a:latin typeface="+mj-lt"/>
              </a:rPr>
              <a:t>.</a:t>
            </a:r>
          </a:p>
          <a:p>
            <a:r>
              <a:rPr lang="fi-FI">
                <a:solidFill>
                  <a:srgbClr val="0F0F0F"/>
                </a:solidFill>
                <a:latin typeface="+mj-lt"/>
              </a:rPr>
              <a:t>HO: </a:t>
            </a:r>
            <a:r>
              <a:rPr lang="fi-FI">
                <a:solidFill>
                  <a:schemeClr val="accent6"/>
                </a:solidFill>
                <a:latin typeface="+mj-lt"/>
              </a:rPr>
              <a:t>Kehitetään perustason mielenterveyspalveluja </a:t>
            </a:r>
            <a:r>
              <a:rPr lang="fi-FI">
                <a:solidFill>
                  <a:srgbClr val="0F0F0F"/>
                </a:solidFill>
                <a:latin typeface="+mj-lt"/>
              </a:rPr>
              <a:t>esimerkiksi terapiat etulinjaan -toimintamallin kokemuksia hyödyntäen ja ottamalla käyttöön porrasteinen hoitomalli.</a:t>
            </a:r>
          </a:p>
          <a:p>
            <a:pPr marL="267970" indent="-267970"/>
            <a:r>
              <a:rPr lang="fi-FI">
                <a:solidFill>
                  <a:srgbClr val="0F0F0F"/>
                </a:solidFill>
                <a:latin typeface="+mj-lt"/>
                <a:cs typeface="Arial"/>
              </a:rPr>
              <a:t>HO: </a:t>
            </a:r>
            <a:r>
              <a:rPr lang="fi-FI">
                <a:latin typeface="+mj-lt"/>
              </a:rPr>
              <a:t>Parannetaan psykoterapeuttien saatavuutta </a:t>
            </a:r>
            <a:r>
              <a:rPr lang="fi-FI">
                <a:solidFill>
                  <a:schemeClr val="accent6"/>
                </a:solidFill>
                <a:latin typeface="+mj-lt"/>
              </a:rPr>
              <a:t>kehittämällä mielenterveysalan ammattilaisten koulutusta siten, että se mahdollistaa hoidon painopisteen siirtämisen alkuvaiheen matalan kynnyksen peruspalveluihin</a:t>
            </a:r>
            <a:r>
              <a:rPr lang="fi-FI">
                <a:latin typeface="+mj-lt"/>
              </a:rPr>
              <a:t>.</a:t>
            </a:r>
          </a:p>
          <a:p>
            <a:pPr marL="267970" indent="-267970"/>
            <a:r>
              <a:rPr lang="fi-FI">
                <a:latin typeface="+mj-lt"/>
              </a:rPr>
              <a:t>HO: </a:t>
            </a:r>
            <a:r>
              <a:rPr lang="fi-FI"/>
              <a:t>Turvataan lainsäädännöllä lasten ja nuorten yhdenvertainen pääsy perustasolla lyhytpsykoterapiaan tai muihin vaikuttaviin psykososiaalisiin hoitoihin (hallituksen mallin mukainen lasten ja nuorten terapiatakuu).</a:t>
            </a:r>
            <a:endParaRPr lang="fi-FI">
              <a:latin typeface="+mj-lt"/>
              <a:cs typeface="Arial"/>
            </a:endParaRPr>
          </a:p>
        </p:txBody>
      </p:sp>
    </p:spTree>
    <p:extLst>
      <p:ext uri="{BB962C8B-B14F-4D97-AF65-F5344CB8AC3E}">
        <p14:creationId xmlns:p14="http://schemas.microsoft.com/office/powerpoint/2010/main" val="3686442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BE21C30-D7D1-676F-17B3-BF518095B18E}"/>
              </a:ext>
            </a:extLst>
          </p:cNvPr>
          <p:cNvSpPr>
            <a:spLocks noGrp="1"/>
          </p:cNvSpPr>
          <p:nvPr>
            <p:ph type="title"/>
          </p:nvPr>
        </p:nvSpPr>
        <p:spPr>
          <a:xfrm>
            <a:off x="649940" y="484094"/>
            <a:ext cx="9905417" cy="758297"/>
          </a:xfrm>
        </p:spPr>
        <p:txBody>
          <a:bodyPr/>
          <a:lstStyle/>
          <a:p>
            <a:r>
              <a:rPr lang="fi-FI" dirty="0"/>
              <a:t>Vahvistetut reunaehdot</a:t>
            </a:r>
            <a:br>
              <a:rPr lang="fi-FI" dirty="0"/>
            </a:br>
            <a:endParaRPr lang="fi-FI" dirty="0"/>
          </a:p>
        </p:txBody>
      </p:sp>
      <p:sp>
        <p:nvSpPr>
          <p:cNvPr id="3" name="Sisällön paikkamerkki 2">
            <a:extLst>
              <a:ext uri="{FF2B5EF4-FFF2-40B4-BE49-F238E27FC236}">
                <a16:creationId xmlns:a16="http://schemas.microsoft.com/office/drawing/2014/main" id="{495A4D24-8F4B-B625-007D-3450ABBA631D}"/>
              </a:ext>
            </a:extLst>
          </p:cNvPr>
          <p:cNvSpPr>
            <a:spLocks noGrp="1"/>
          </p:cNvSpPr>
          <p:nvPr>
            <p:ph idx="1"/>
          </p:nvPr>
        </p:nvSpPr>
        <p:spPr>
          <a:xfrm>
            <a:off x="649940" y="1143000"/>
            <a:ext cx="10896601" cy="5546558"/>
          </a:xfrm>
        </p:spPr>
        <p:txBody>
          <a:bodyPr/>
          <a:lstStyle/>
          <a:p>
            <a:pPr>
              <a:spcBef>
                <a:spcPts val="1200"/>
              </a:spcBef>
            </a:pPr>
            <a:r>
              <a:rPr lang="fi-FI" dirty="0"/>
              <a:t>Uuden 1-Tason koulutussisältö ja laajuus (30 op + 15 op)</a:t>
            </a:r>
          </a:p>
          <a:p>
            <a:pPr>
              <a:spcBef>
                <a:spcPts val="1200"/>
              </a:spcBef>
            </a:pPr>
            <a:r>
              <a:rPr lang="fi-FI" dirty="0"/>
              <a:t>Uusi 1- taso muodostaa terveydenhuollon ammattihenkilön rekisteröitävän erikoispätevyyden, josta säädetään asetuksella</a:t>
            </a:r>
            <a:endParaRPr lang="fi-FI" sz="2400" dirty="0"/>
          </a:p>
          <a:p>
            <a:pPr>
              <a:spcBef>
                <a:spcPts val="1200"/>
              </a:spcBef>
            </a:pPr>
            <a:r>
              <a:rPr lang="fi-FI" dirty="0"/>
              <a:t>Vastaava rekisteröitävä erikoispätevyys mahdollistetaan myös sosiaalihuollon ammattihenkilöille</a:t>
            </a:r>
          </a:p>
          <a:p>
            <a:pPr lvl="1">
              <a:spcBef>
                <a:spcPts val="1200"/>
              </a:spcBef>
              <a:buFont typeface="Wingdings" panose="05000000000000000000" pitchFamily="2" charset="2"/>
              <a:buChar char="Ø"/>
            </a:pPr>
            <a:r>
              <a:rPr lang="fi-FI" sz="2400" dirty="0" err="1"/>
              <a:t>Huom</a:t>
            </a:r>
            <a:r>
              <a:rPr lang="fi-FI" sz="2400" dirty="0"/>
              <a:t>! Toimeenpano edellyttää sosiaalihuollon henkilöstölle suunnatun koulutuksen kehittämisen – valtionapu vuonna 2026</a:t>
            </a:r>
          </a:p>
          <a:p>
            <a:pPr>
              <a:spcBef>
                <a:spcPts val="1200"/>
              </a:spcBef>
            </a:pPr>
            <a:r>
              <a:rPr lang="fi-FI" dirty="0"/>
              <a:t>Maksuton 1-tason koulutus mahdollinen samalle henkilöpiirille kuin varsinainen psykoterapeuttikoulutus (sama taustakoulutusvaatimus)</a:t>
            </a:r>
          </a:p>
          <a:p>
            <a:pPr>
              <a:spcBef>
                <a:spcPts val="1200"/>
              </a:spcBef>
            </a:pPr>
            <a:r>
              <a:rPr lang="fi-FI" dirty="0"/>
              <a:t>Maksuton 1-tason koulutus voidaan hyväksilukea varsinaisessa psykoterapeuttikoulutuksessa yliopistojen (-&gt; kaksiportaisuus)</a:t>
            </a:r>
          </a:p>
          <a:p>
            <a:pPr>
              <a:spcBef>
                <a:spcPts val="1200"/>
              </a:spcBef>
            </a:pPr>
            <a:r>
              <a:rPr lang="fi-FI" dirty="0"/>
              <a:t>Uuden 1- tason koulutuksen rahoituksesta säädetään STM-lainsäädännössä</a:t>
            </a:r>
          </a:p>
          <a:p>
            <a:endParaRPr lang="fi-FI" dirty="0"/>
          </a:p>
        </p:txBody>
      </p:sp>
    </p:spTree>
    <p:extLst>
      <p:ext uri="{BB962C8B-B14F-4D97-AF65-F5344CB8AC3E}">
        <p14:creationId xmlns:p14="http://schemas.microsoft.com/office/powerpoint/2010/main" val="459985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5931E48-8835-1381-BC19-D286F4E0A902}"/>
              </a:ext>
            </a:extLst>
          </p:cNvPr>
          <p:cNvSpPr>
            <a:spLocks noGrp="1"/>
          </p:cNvSpPr>
          <p:nvPr>
            <p:ph type="title"/>
          </p:nvPr>
        </p:nvSpPr>
        <p:spPr>
          <a:xfrm>
            <a:off x="649940" y="183825"/>
            <a:ext cx="9894939" cy="730575"/>
          </a:xfrm>
        </p:spPr>
        <p:txBody>
          <a:bodyPr/>
          <a:lstStyle/>
          <a:p>
            <a:r>
              <a:rPr lang="fi-FI"/>
              <a:t>Säätäminen ja aikataulu </a:t>
            </a:r>
          </a:p>
        </p:txBody>
      </p:sp>
      <p:sp>
        <p:nvSpPr>
          <p:cNvPr id="3" name="Sisällön paikkamerkki 2">
            <a:extLst>
              <a:ext uri="{FF2B5EF4-FFF2-40B4-BE49-F238E27FC236}">
                <a16:creationId xmlns:a16="http://schemas.microsoft.com/office/drawing/2014/main" id="{C03BEA15-7679-070B-CF1B-2286BE03AF41}"/>
              </a:ext>
            </a:extLst>
          </p:cNvPr>
          <p:cNvSpPr>
            <a:spLocks noGrp="1"/>
          </p:cNvSpPr>
          <p:nvPr>
            <p:ph idx="1"/>
          </p:nvPr>
        </p:nvSpPr>
        <p:spPr>
          <a:xfrm>
            <a:off x="649940" y="1146888"/>
            <a:ext cx="11217382" cy="5314297"/>
          </a:xfrm>
        </p:spPr>
        <p:txBody>
          <a:bodyPr vert="horz" lIns="0" tIns="0" rIns="0" bIns="0" rtlCol="0" anchor="t">
            <a:noAutofit/>
          </a:bodyPr>
          <a:lstStyle/>
          <a:p>
            <a:pPr marL="0" indent="0">
              <a:buNone/>
            </a:pPr>
            <a:r>
              <a:rPr lang="fi-FI" dirty="0"/>
              <a:t>HE</a:t>
            </a:r>
            <a:r>
              <a:rPr lang="fi-FI" sz="2200" dirty="0"/>
              <a:t>: Erikoispätevyyden edellyttämä koulutus ja koulutuksen rahoitus</a:t>
            </a:r>
            <a:endParaRPr lang="fi-FI" sz="2200" b="1" dirty="0">
              <a:cs typeface="Arial" panose="020B0604020202020204"/>
            </a:endParaRPr>
          </a:p>
          <a:p>
            <a:pPr marL="267970" indent="-267970">
              <a:spcBef>
                <a:spcPts val="1800"/>
              </a:spcBef>
            </a:pPr>
            <a:r>
              <a:rPr lang="fi-FI" sz="2200" b="1" dirty="0"/>
              <a:t>Sosiaalihuollon ammattihenkilölaki: Erikoispätevyys</a:t>
            </a:r>
            <a:endParaRPr lang="fi-FI" sz="2200" b="1" dirty="0">
              <a:cs typeface="Arial" panose="020B0604020202020204"/>
            </a:endParaRPr>
          </a:p>
          <a:p>
            <a:pPr marL="537845" lvl="1"/>
            <a:r>
              <a:rPr lang="fi-FI" sz="1800" dirty="0"/>
              <a:t>Sosiaalihuollon ammattihenkilöistä annettuun lakiin lisätään terveydenhuoltoa vastaava perussäännös laillistetun sosiaalihuollon ammattihenkilön erikoispätevyydestä sekä asetuksenantovaltuutus erikoispätevyyden edellyttämästä koulutuksesta</a:t>
            </a:r>
            <a:endParaRPr lang="fi-FI" b="1" dirty="0"/>
          </a:p>
          <a:p>
            <a:pPr marL="267970" lvl="1" indent="-267970">
              <a:spcBef>
                <a:spcPts val="1800"/>
              </a:spcBef>
            </a:pPr>
            <a:r>
              <a:rPr lang="fi-FI" sz="2200" b="1" dirty="0"/>
              <a:t>VNA Erikoispätevyyden edellyttämästä koulutuksesta ja sen tavoitteista (yhteinen sote- ammattihenkilöille) </a:t>
            </a:r>
            <a:endParaRPr lang="fi-FI" sz="2200" b="1" dirty="0">
              <a:cs typeface="Arial"/>
            </a:endParaRPr>
          </a:p>
          <a:p>
            <a:pPr marL="537845" lvl="1"/>
            <a:r>
              <a:rPr lang="fi-FI" sz="1800" dirty="0">
                <a:cs typeface="Arial"/>
              </a:rPr>
              <a:t>Luonnos</a:t>
            </a:r>
            <a:r>
              <a:rPr lang="fi-FI" sz="1800" dirty="0"/>
              <a:t> </a:t>
            </a:r>
            <a:r>
              <a:rPr lang="fi-FI" sz="1800" dirty="0" err="1"/>
              <a:t>HE:n</a:t>
            </a:r>
            <a:r>
              <a:rPr lang="fi-FI" sz="1800" dirty="0"/>
              <a:t> käsittelyn yhteydessä, asetus annetaan lain vahvistamisen jälkeen</a:t>
            </a:r>
            <a:endParaRPr lang="fi-FI" sz="1800" dirty="0">
              <a:cs typeface="Arial" panose="020B0604020202020204"/>
            </a:endParaRPr>
          </a:p>
          <a:p>
            <a:pPr marL="537845" lvl="1"/>
            <a:r>
              <a:rPr lang="fi-FI" sz="1800" dirty="0">
                <a:cs typeface="Arial" panose="020B0604020202020204"/>
              </a:rPr>
              <a:t>Erikoispätevyyden rekisteröimisen edellytyksenä psykoterapiayliopiston koulutuskokonaisuus, joka muodostuu</a:t>
            </a:r>
          </a:p>
          <a:p>
            <a:pPr lvl="2" indent="-267970">
              <a:buFont typeface="Wingdings" panose="05050102010706020507" pitchFamily="18" charset="2"/>
              <a:buChar char="§"/>
            </a:pPr>
            <a:r>
              <a:rPr lang="fi-FI" sz="1600" dirty="0">
                <a:cs typeface="Arial" panose="020B0604020202020204"/>
              </a:rPr>
              <a:t>Yliopiston tuottamasta teoreettisesta osuudesta (30 op)</a:t>
            </a:r>
          </a:p>
          <a:p>
            <a:pPr lvl="2" indent="-267970">
              <a:buFont typeface="Wingdings" panose="05050102010706020507" pitchFamily="18" charset="2"/>
              <a:buChar char="§"/>
            </a:pPr>
            <a:r>
              <a:rPr lang="fi-FI" sz="1600" dirty="0">
                <a:cs typeface="Arial" panose="020B0604020202020204"/>
              </a:rPr>
              <a:t>Pääasiassa hyvinvointialueen toteuttamasta menetelmällisestä osuudesta ja siihen kuuluvasta työnohjatusta asiakastyöstä (15 op)</a:t>
            </a:r>
          </a:p>
          <a:p>
            <a:pPr marL="824230" lvl="2" indent="-285750">
              <a:buFont typeface="Wingdings" panose="05000000000000000000" pitchFamily="2" charset="2"/>
              <a:buChar char="Ø"/>
            </a:pPr>
            <a:r>
              <a:rPr lang="fi-FI" sz="1600" dirty="0">
                <a:cs typeface="Arial" panose="020B0604020202020204"/>
              </a:rPr>
              <a:t>Vastaavuus suhteessa psykoterapiakoulutuksen hakeutumisen vaatimuksiin</a:t>
            </a:r>
          </a:p>
          <a:p>
            <a:pPr marL="824230" lvl="2" indent="-285750">
              <a:buFont typeface="Wingdings" panose="05000000000000000000" pitchFamily="2" charset="2"/>
              <a:buChar char="Ø"/>
            </a:pPr>
            <a:r>
              <a:rPr lang="fi-FI" sz="1600" dirty="0" err="1">
                <a:cs typeface="Arial" panose="020B0604020202020204"/>
              </a:rPr>
              <a:t>hyväksilukeminen</a:t>
            </a:r>
            <a:r>
              <a:rPr lang="fi-FI" sz="1600" dirty="0">
                <a:cs typeface="Arial" panose="020B0604020202020204"/>
              </a:rPr>
              <a:t> Yliopistolain 44 § 3 mom. mukaisesti yliopiston päätöksen mukaan</a:t>
            </a:r>
          </a:p>
          <a:p>
            <a:pPr lvl="2" indent="-267970">
              <a:spcBef>
                <a:spcPts val="0"/>
              </a:spcBef>
              <a:buFont typeface="Wingdings" panose="05050102010706020507" pitchFamily="18" charset="2"/>
              <a:buChar char="§"/>
            </a:pPr>
            <a:endParaRPr lang="fi-FI" sz="1600" dirty="0">
              <a:cs typeface="Arial" panose="020B0604020202020204"/>
            </a:endParaRPr>
          </a:p>
        </p:txBody>
      </p:sp>
    </p:spTree>
    <p:extLst>
      <p:ext uri="{BB962C8B-B14F-4D97-AF65-F5344CB8AC3E}">
        <p14:creationId xmlns:p14="http://schemas.microsoft.com/office/powerpoint/2010/main" val="928099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57D67D76-7704-37D5-DA0B-E790B88891A0}"/>
              </a:ext>
            </a:extLst>
          </p:cNvPr>
          <p:cNvSpPr>
            <a:spLocks noGrp="1"/>
          </p:cNvSpPr>
          <p:nvPr>
            <p:ph type="title"/>
          </p:nvPr>
        </p:nvSpPr>
        <p:spPr>
          <a:xfrm>
            <a:off x="649940" y="310552"/>
            <a:ext cx="9894939" cy="638354"/>
          </a:xfrm>
        </p:spPr>
        <p:txBody>
          <a:bodyPr/>
          <a:lstStyle/>
          <a:p>
            <a:r>
              <a:rPr lang="fi-FI" dirty="0"/>
              <a:t>Kaksiportainen psykoterapiakoulutus </a:t>
            </a:r>
          </a:p>
        </p:txBody>
      </p:sp>
      <p:pic>
        <p:nvPicPr>
          <p:cNvPr id="8" name="Sisällön paikkamerkki 7">
            <a:extLst>
              <a:ext uri="{FF2B5EF4-FFF2-40B4-BE49-F238E27FC236}">
                <a16:creationId xmlns:a16="http://schemas.microsoft.com/office/drawing/2014/main" id="{7930E4AE-CB54-1E10-9FA6-1EC36DF2447A}"/>
              </a:ext>
            </a:extLst>
          </p:cNvPr>
          <p:cNvPicPr>
            <a:picLocks noGrp="1" noChangeAspect="1"/>
          </p:cNvPicPr>
          <p:nvPr>
            <p:ph idx="1"/>
          </p:nvPr>
        </p:nvPicPr>
        <p:blipFill>
          <a:blip r:embed="rId2"/>
          <a:stretch>
            <a:fillRect/>
          </a:stretch>
        </p:blipFill>
        <p:spPr>
          <a:xfrm>
            <a:off x="649940" y="948906"/>
            <a:ext cx="10642682" cy="5598542"/>
          </a:xfrm>
        </p:spPr>
      </p:pic>
    </p:spTree>
    <p:extLst>
      <p:ext uri="{BB962C8B-B14F-4D97-AF65-F5344CB8AC3E}">
        <p14:creationId xmlns:p14="http://schemas.microsoft.com/office/powerpoint/2010/main" val="3626564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129F64-CB0B-C72F-BED5-07A66008BABC}"/>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3DFC6BE8-1295-68AE-5AE2-1A8A67F6046D}"/>
              </a:ext>
            </a:extLst>
          </p:cNvPr>
          <p:cNvSpPr>
            <a:spLocks noGrp="1"/>
          </p:cNvSpPr>
          <p:nvPr>
            <p:ph type="title"/>
          </p:nvPr>
        </p:nvSpPr>
        <p:spPr>
          <a:xfrm>
            <a:off x="649940" y="183825"/>
            <a:ext cx="9894939" cy="480409"/>
          </a:xfrm>
        </p:spPr>
        <p:txBody>
          <a:bodyPr/>
          <a:lstStyle/>
          <a:p>
            <a:r>
              <a:rPr lang="fi-FI" dirty="0"/>
              <a:t>Esitys koulutuksen rahoituksen kohdentamisesta </a:t>
            </a:r>
          </a:p>
        </p:txBody>
      </p:sp>
      <p:sp>
        <p:nvSpPr>
          <p:cNvPr id="3" name="Sisällön paikkamerkki 2">
            <a:extLst>
              <a:ext uri="{FF2B5EF4-FFF2-40B4-BE49-F238E27FC236}">
                <a16:creationId xmlns:a16="http://schemas.microsoft.com/office/drawing/2014/main" id="{71003C6C-7AE4-3F4A-54EB-F430663DDFBA}"/>
              </a:ext>
            </a:extLst>
          </p:cNvPr>
          <p:cNvSpPr>
            <a:spLocks noGrp="1"/>
          </p:cNvSpPr>
          <p:nvPr>
            <p:ph idx="1"/>
          </p:nvPr>
        </p:nvSpPr>
        <p:spPr>
          <a:xfrm>
            <a:off x="649940" y="923026"/>
            <a:ext cx="11217382" cy="5751149"/>
          </a:xfrm>
        </p:spPr>
        <p:txBody>
          <a:bodyPr vert="horz" lIns="0" tIns="0" rIns="0" bIns="0" rtlCol="0" anchor="t">
            <a:noAutofit/>
          </a:bodyPr>
          <a:lstStyle/>
          <a:p>
            <a:pPr marL="267970" indent="-267970"/>
            <a:r>
              <a:rPr lang="fi-FI" sz="2200" b="1" dirty="0"/>
              <a:t>Terveydenhuoltolaki: Rahoituksesta säätäminen</a:t>
            </a:r>
            <a:endParaRPr lang="fi-FI" sz="2200" b="1" dirty="0">
              <a:cs typeface="Arial" panose="020B0604020202020204"/>
            </a:endParaRPr>
          </a:p>
          <a:p>
            <a:pPr marL="537845" lvl="1">
              <a:spcBef>
                <a:spcPts val="300"/>
              </a:spcBef>
            </a:pPr>
            <a:r>
              <a:rPr lang="fi-FI" u="sng" dirty="0"/>
              <a:t>Koulutukseen osoitetaan vuosittain valtion talousarviossa vahvistettavalla määrällä rahoitusta yliopistollista sairaalaa ylläpitävälle hyvinvointialueelle ja HUS-yhtymälle sekä yliopistolle, jolla on psykologian tai lääketieteellisen alan koulutusvastuu (”psykoterapeuttiyliopisto”)</a:t>
            </a:r>
            <a:endParaRPr lang="fi-FI" u="sng" dirty="0">
              <a:cs typeface="Arial"/>
            </a:endParaRPr>
          </a:p>
          <a:p>
            <a:pPr marL="805815" lvl="2" indent="-267970"/>
            <a:r>
              <a:rPr lang="fi-FI" dirty="0">
                <a:cs typeface="Arial"/>
              </a:rPr>
              <a:t>Rahoituksen käytön edellytyksenä on, että </a:t>
            </a:r>
            <a:r>
              <a:rPr lang="fi-FI" b="1" dirty="0">
                <a:cs typeface="Arial"/>
              </a:rPr>
              <a:t>1)</a:t>
            </a:r>
            <a:r>
              <a:rPr lang="fi-FI" dirty="0">
                <a:cs typeface="Arial"/>
              </a:rPr>
              <a:t> koulutus on opiskelijalle maksuton, </a:t>
            </a:r>
            <a:r>
              <a:rPr lang="fi-FI" b="1" dirty="0">
                <a:cs typeface="Arial"/>
              </a:rPr>
              <a:t>2)</a:t>
            </a:r>
            <a:r>
              <a:rPr lang="fi-FI" dirty="0">
                <a:cs typeface="Arial"/>
              </a:rPr>
              <a:t> koulutukseen voidaan ottaa henkilö, joka täyttää terveydenhuollon ammattihenkilöistä annetun lain nojalla säädetyt psykoterapiakoulutukseen valinnan edellytyksenä olevat koulutusvaatimukset ja </a:t>
            </a:r>
            <a:r>
              <a:rPr lang="fi-FI" b="1" dirty="0">
                <a:cs typeface="Arial"/>
              </a:rPr>
              <a:t>3)</a:t>
            </a:r>
            <a:r>
              <a:rPr lang="fi-FI" dirty="0">
                <a:cs typeface="Arial"/>
              </a:rPr>
              <a:t> koulutus perustuu hyvinvointialueen ja HUS-yhtymän sekä yliopiston keskinäiseen sopimukseen.</a:t>
            </a:r>
            <a:endParaRPr lang="fi-FI" dirty="0"/>
          </a:p>
          <a:p>
            <a:pPr marL="805815" lvl="2" indent="-267970"/>
            <a:r>
              <a:rPr lang="fi-FI" dirty="0"/>
              <a:t>Yliopistollista sairaalaa ylläpitävän hyvinvointialueen ja HUS-yhtymän sekä yliopiston on tehtävä arvio koulutettavien tarpeesta/määrästä ja rahoitusesitys </a:t>
            </a:r>
            <a:r>
              <a:rPr lang="fi-FI" dirty="0" err="1"/>
              <a:t>STM:lle</a:t>
            </a:r>
            <a:r>
              <a:rPr lang="fi-FI" dirty="0"/>
              <a:t>. Rahoitettavasta määrästä tahoittain (ja sen myötä koulutuskapasiteetista) päätetään momentinkuvassa JTS/TAE- menettelyn yhteydessä.</a:t>
            </a:r>
            <a:endParaRPr lang="fi-FI" dirty="0">
              <a:cs typeface="Arial" panose="020B0604020202020204"/>
            </a:endParaRPr>
          </a:p>
          <a:p>
            <a:pPr marL="805815" lvl="2" indent="-267970"/>
            <a:r>
              <a:rPr lang="fi-FI" b="1" dirty="0">
                <a:cs typeface="Arial" panose="020B0604020202020204"/>
              </a:rPr>
              <a:t>Yliopistot</a:t>
            </a:r>
            <a:r>
              <a:rPr lang="fi-FI" dirty="0"/>
              <a:t> saavat rahoituksen koulutuksen teoreettisen osuuden järjestämiseen (30 op) sekä koulutuskokonaisuuden hallintaan liittyviin tehtäviin.</a:t>
            </a:r>
            <a:endParaRPr lang="fi-FI" dirty="0">
              <a:cs typeface="Arial"/>
            </a:endParaRPr>
          </a:p>
          <a:p>
            <a:pPr marL="1164590" lvl="3" indent="-267970">
              <a:spcBef>
                <a:spcPts val="300"/>
              </a:spcBef>
            </a:pPr>
            <a:r>
              <a:rPr lang="fi-FI" b="1" dirty="0"/>
              <a:t>Yliopistot vastaisivat koulutuskokonaisuudesta</a:t>
            </a:r>
            <a:r>
              <a:rPr lang="fi-FI" dirty="0"/>
              <a:t> ja järjestävät koulutusta yhteistyössä muiden korkeakoulujen (esim. sh ESH ja sosiaalihuollon erikoistumiskoulutus) ja hyväksymiensä koulutusorganisaatioiden kanssa. Psykoterapeuttiyliopiston rooli varmistaa laatu- ja vastaavuustasoa.</a:t>
            </a:r>
            <a:endParaRPr lang="fi-FI" dirty="0">
              <a:cs typeface="Arial"/>
            </a:endParaRPr>
          </a:p>
          <a:p>
            <a:pPr marL="805815" lvl="2" indent="-267970"/>
            <a:r>
              <a:rPr lang="fi-FI" b="1" dirty="0" err="1"/>
              <a:t>HVA:t</a:t>
            </a:r>
            <a:r>
              <a:rPr lang="fi-FI" b="1" dirty="0"/>
              <a:t> </a:t>
            </a:r>
            <a:r>
              <a:rPr lang="fi-FI" dirty="0"/>
              <a:t>saavat rahoituksen menetelmäopintojen (15 op) tuottamiseen ja toteuttamiseen liittyviin kustannuksiin ja kouluttavat sellaisia </a:t>
            </a:r>
            <a:r>
              <a:rPr lang="fi-FI" dirty="0" err="1"/>
              <a:t>HVA:lla</a:t>
            </a:r>
            <a:r>
              <a:rPr lang="fi-FI" dirty="0"/>
              <a:t> käytössä olevia vaikuttavia menetelmiä, joille palveluissa on tarve.</a:t>
            </a:r>
            <a:endParaRPr lang="fi-FI" dirty="0">
              <a:cs typeface="Arial"/>
            </a:endParaRPr>
          </a:p>
          <a:p>
            <a:pPr marL="1164590" lvl="3" indent="-267970">
              <a:spcBef>
                <a:spcPts val="300"/>
              </a:spcBef>
            </a:pPr>
            <a:r>
              <a:rPr lang="fi-FI" dirty="0"/>
              <a:t>Menetelmäopinnot toteutetaan nykyisinkin </a:t>
            </a:r>
            <a:r>
              <a:rPr lang="fi-FI" dirty="0" err="1"/>
              <a:t>HVA:lla</a:t>
            </a:r>
            <a:r>
              <a:rPr lang="fi-FI" dirty="0"/>
              <a:t>, asiakkaat/potilaat sekä asiakastyö </a:t>
            </a:r>
            <a:r>
              <a:rPr lang="fi-FI" dirty="0" err="1"/>
              <a:t>HVA:lla</a:t>
            </a:r>
            <a:r>
              <a:rPr lang="fi-FI" dirty="0"/>
              <a:t>.</a:t>
            </a:r>
            <a:endParaRPr lang="fi-FI" dirty="0">
              <a:cs typeface="Arial"/>
            </a:endParaRPr>
          </a:p>
        </p:txBody>
      </p:sp>
    </p:spTree>
    <p:extLst>
      <p:ext uri="{BB962C8B-B14F-4D97-AF65-F5344CB8AC3E}">
        <p14:creationId xmlns:p14="http://schemas.microsoft.com/office/powerpoint/2010/main" val="3559989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579AB8A-0508-0595-C3A0-9BB4A07392F4}"/>
              </a:ext>
            </a:extLst>
          </p:cNvPr>
          <p:cNvSpPr>
            <a:spLocks noGrp="1"/>
          </p:cNvSpPr>
          <p:nvPr>
            <p:ph type="title"/>
          </p:nvPr>
        </p:nvSpPr>
        <p:spPr>
          <a:xfrm>
            <a:off x="649940" y="194442"/>
            <a:ext cx="9894939" cy="530772"/>
          </a:xfrm>
        </p:spPr>
        <p:txBody>
          <a:bodyPr/>
          <a:lstStyle/>
          <a:p>
            <a:r>
              <a:rPr lang="fi-FI" sz="3000"/>
              <a:t>1-tason osaajien tarve YTA-tasolla ja kustannusarvio</a:t>
            </a:r>
          </a:p>
        </p:txBody>
      </p:sp>
      <p:sp>
        <p:nvSpPr>
          <p:cNvPr id="3" name="Sisällön paikkamerkki 2">
            <a:extLst>
              <a:ext uri="{FF2B5EF4-FFF2-40B4-BE49-F238E27FC236}">
                <a16:creationId xmlns:a16="http://schemas.microsoft.com/office/drawing/2014/main" id="{D99B26D3-B1A8-CA8B-D7FF-1166D530ACA6}"/>
              </a:ext>
            </a:extLst>
          </p:cNvPr>
          <p:cNvSpPr>
            <a:spLocks noGrp="1"/>
          </p:cNvSpPr>
          <p:nvPr>
            <p:ph idx="1"/>
          </p:nvPr>
        </p:nvSpPr>
        <p:spPr>
          <a:xfrm>
            <a:off x="649940" y="851338"/>
            <a:ext cx="10896601" cy="6006662"/>
          </a:xfrm>
        </p:spPr>
        <p:txBody>
          <a:bodyPr vert="horz" lIns="0" tIns="0" rIns="0" bIns="0" rtlCol="0" anchor="t">
            <a:noAutofit/>
          </a:bodyPr>
          <a:lstStyle/>
          <a:p>
            <a:pPr marL="0" indent="0">
              <a:buNone/>
            </a:pPr>
            <a:r>
              <a:rPr lang="fi-FI" sz="1800" u="sng" dirty="0"/>
              <a:t>Arvio vuosittaisista koulutusmäärätarpeista yhteistyöalueittain</a:t>
            </a:r>
          </a:p>
          <a:p>
            <a:pPr marL="267970" indent="-267970">
              <a:spcBef>
                <a:spcPts val="300"/>
              </a:spcBef>
            </a:pPr>
            <a:r>
              <a:rPr lang="fi-FI" sz="1700" dirty="0"/>
              <a:t>Arvio YTA-kohtaisista vuosittaisista koulutusmääristä perustuu alueellisiin väestömääriin (2025) ja laskennalliseen palvelutarpeeseen.</a:t>
            </a:r>
            <a:endParaRPr lang="fi-FI" sz="1000" dirty="0"/>
          </a:p>
          <a:p>
            <a:pPr marL="537845" lvl="1">
              <a:spcBef>
                <a:spcPts val="300"/>
              </a:spcBef>
              <a:buFont typeface="Calibri" panose="05050102010706020507" pitchFamily="18" charset="2"/>
              <a:buChar char="-"/>
            </a:pPr>
            <a:r>
              <a:rPr lang="fi-FI" sz="1400" dirty="0"/>
              <a:t>Etelä-Suomen yhteistyöalue: 1100 (880–1300)</a:t>
            </a:r>
            <a:endParaRPr lang="fi-FI" sz="1400" dirty="0">
              <a:cs typeface="Arial" panose="020B0604020202020204"/>
            </a:endParaRPr>
          </a:p>
          <a:p>
            <a:pPr marL="537845" lvl="1">
              <a:spcBef>
                <a:spcPts val="0"/>
              </a:spcBef>
              <a:buFont typeface="Calibri" panose="05050102010706020507" pitchFamily="18" charset="2"/>
              <a:buChar char="-"/>
            </a:pPr>
            <a:r>
              <a:rPr lang="fi-FI" sz="1400" dirty="0"/>
              <a:t>Länsi-Suomen yhteistyöalue: 430 (340–510)</a:t>
            </a:r>
            <a:endParaRPr lang="fi-FI" sz="1400" dirty="0">
              <a:cs typeface="Arial" panose="020B0604020202020204"/>
            </a:endParaRPr>
          </a:p>
          <a:p>
            <a:pPr marL="537845" lvl="1">
              <a:spcBef>
                <a:spcPts val="0"/>
              </a:spcBef>
              <a:buFont typeface="Calibri" panose="05050102010706020507" pitchFamily="18" charset="2"/>
              <a:buChar char="-"/>
            </a:pPr>
            <a:r>
              <a:rPr lang="fi-FI" sz="1400" dirty="0"/>
              <a:t>Sisä-Suomen yhteistyöalue: 440 (350–530)</a:t>
            </a:r>
            <a:endParaRPr lang="fi-FI" sz="1400" dirty="0">
              <a:cs typeface="Arial" panose="020B0604020202020204"/>
            </a:endParaRPr>
          </a:p>
          <a:p>
            <a:pPr marL="537845" lvl="1">
              <a:spcBef>
                <a:spcPts val="0"/>
              </a:spcBef>
              <a:buFont typeface="Calibri" panose="05050102010706020507" pitchFamily="18" charset="2"/>
              <a:buChar char="-"/>
            </a:pPr>
            <a:r>
              <a:rPr lang="fi-FI" sz="1400" dirty="0"/>
              <a:t>Itä-Suomen yhteistyöalue: 390 (310–470)</a:t>
            </a:r>
            <a:endParaRPr lang="fi-FI" sz="1400" dirty="0">
              <a:cs typeface="Arial" panose="020B0604020202020204"/>
            </a:endParaRPr>
          </a:p>
          <a:p>
            <a:pPr marL="537845" lvl="1">
              <a:spcBef>
                <a:spcPts val="0"/>
              </a:spcBef>
              <a:buFont typeface="Calibri" panose="05050102010706020507" pitchFamily="18" charset="2"/>
              <a:buChar char="-"/>
            </a:pPr>
            <a:r>
              <a:rPr lang="fi-FI" sz="1400" dirty="0"/>
              <a:t>Pohjois-Suomen yhteistyöalue: 350 (280–420)</a:t>
            </a:r>
            <a:endParaRPr lang="fi-FI" sz="1400" dirty="0">
              <a:cs typeface="Arial" panose="020B0604020202020204"/>
            </a:endParaRPr>
          </a:p>
          <a:p>
            <a:pPr marL="0" indent="0">
              <a:buNone/>
            </a:pPr>
            <a:r>
              <a:rPr lang="fi-FI" sz="1800" u="sng" dirty="0"/>
              <a:t>Koulutuksen kustannukset: </a:t>
            </a:r>
            <a:endParaRPr lang="fi-FI" sz="1800" u="sng" dirty="0">
              <a:cs typeface="Arial"/>
            </a:endParaRPr>
          </a:p>
          <a:p>
            <a:pPr marL="612775" lvl="1" indent="-342900">
              <a:spcBef>
                <a:spcPts val="300"/>
              </a:spcBef>
              <a:buFont typeface="Calibri" panose="020B0604020202020204"/>
              <a:buChar char="-"/>
            </a:pPr>
            <a:r>
              <a:rPr lang="fi-FI" sz="1400" dirty="0"/>
              <a:t>Koulutukseen sisältyvä asiakastyö, jota 15 op -koulutukseen sisältyy keskimäärin 70 tuntia. </a:t>
            </a:r>
            <a:endParaRPr lang="fi-FI" sz="1400" dirty="0">
              <a:cs typeface="Arial" panose="020B0604020202020204"/>
            </a:endParaRPr>
          </a:p>
          <a:p>
            <a:pPr marL="612775" lvl="1" indent="-342900">
              <a:spcBef>
                <a:spcPts val="0"/>
              </a:spcBef>
              <a:buFont typeface="Calibri" panose="020B0604020202020204"/>
              <a:buChar char="-"/>
            </a:pPr>
            <a:r>
              <a:rPr lang="fi-FI" sz="1400" dirty="0"/>
              <a:t>Koulutukseen sisältyvä ryhmässä toteutetusta menetelmäohjauksesta, jota on keskimäärin 30h/koulutettava</a:t>
            </a:r>
            <a:endParaRPr lang="fi-FI" sz="1400" dirty="0">
              <a:cs typeface="Arial" panose="020B0604020202020204"/>
            </a:endParaRPr>
          </a:p>
          <a:p>
            <a:pPr marL="612775" lvl="1" indent="-342900">
              <a:spcBef>
                <a:spcPts val="0"/>
              </a:spcBef>
              <a:buFont typeface="Calibri" panose="020B0604020202020204"/>
              <a:buChar char="-"/>
            </a:pPr>
            <a:r>
              <a:rPr lang="fi-FI" sz="1400" dirty="0"/>
              <a:t>Koulutukseen sisältyvistä keskitetyistä palveluista (kansallinen terapiakoulutusalusta, koulutuskoordinaatio, mahdolliset seminaarit, laadunvarmennus), jonka kustannukset ovat n. 2,0 M€/v.</a:t>
            </a:r>
            <a:endParaRPr lang="fi-FI" sz="1400" dirty="0">
              <a:cs typeface="Arial" panose="020B0604020202020204"/>
            </a:endParaRPr>
          </a:p>
          <a:p>
            <a:pPr marL="269875" lvl="1" indent="0">
              <a:buNone/>
            </a:pPr>
            <a:r>
              <a:rPr lang="fi-FI" sz="1400" b="1" dirty="0"/>
              <a:t>Esimerkkilaskelma 1000 koulutettavalla</a:t>
            </a:r>
            <a:endParaRPr lang="fi-FI" sz="1400" b="1" strike="sngStrike" dirty="0"/>
          </a:p>
          <a:p>
            <a:pPr marL="612775" lvl="1" indent="-342900">
              <a:spcBef>
                <a:spcPts val="300"/>
              </a:spcBef>
              <a:buFont typeface="Calibri" panose="020B0604020202020204"/>
              <a:buChar char="-"/>
            </a:pPr>
            <a:r>
              <a:rPr lang="fi-FI" sz="1400" dirty="0"/>
              <a:t>Asiakaskäynnin järjestämisen kustannuksiksi arvioidaan 30 €/asiakaskäynti,</a:t>
            </a:r>
            <a:endParaRPr lang="fi-FI" sz="1400" dirty="0">
              <a:cs typeface="Arial" panose="020B0604020202020204"/>
            </a:endParaRPr>
          </a:p>
          <a:p>
            <a:pPr lvl="2" indent="-267970">
              <a:spcBef>
                <a:spcPts val="300"/>
              </a:spcBef>
              <a:buFont typeface="Wingdings" panose="05000000000000000000" pitchFamily="2" charset="2"/>
              <a:buChar char="Ø"/>
            </a:pPr>
            <a:r>
              <a:rPr lang="fi-FI" sz="1400" dirty="0"/>
              <a:t>Kustannus </a:t>
            </a:r>
            <a:r>
              <a:rPr lang="fi-FI" sz="1400" dirty="0" err="1"/>
              <a:t>HVA:lle</a:t>
            </a:r>
            <a:r>
              <a:rPr lang="fi-FI" sz="1400" dirty="0"/>
              <a:t>  1000 koulutettavan osalta </a:t>
            </a:r>
            <a:r>
              <a:rPr lang="fi-FI" sz="1400" b="1" dirty="0"/>
              <a:t>2,1 Me/vuosi</a:t>
            </a:r>
            <a:r>
              <a:rPr lang="fi-FI" sz="1400" dirty="0"/>
              <a:t>. </a:t>
            </a:r>
            <a:endParaRPr lang="fi-FI" sz="1400" b="1" strike="sngStrike" dirty="0">
              <a:cs typeface="Arial" panose="020B0604020202020204"/>
            </a:endParaRPr>
          </a:p>
          <a:p>
            <a:pPr marL="612775" lvl="1" indent="-342900">
              <a:spcBef>
                <a:spcPts val="300"/>
              </a:spcBef>
              <a:buFont typeface="Calibri" panose="020B0604020202020204"/>
              <a:buChar char="-"/>
            </a:pPr>
            <a:r>
              <a:rPr lang="fi-FI" sz="1400" dirty="0"/>
              <a:t>Menetelmäohjaus (30h) toteutuu 4-5 hengen ryhmissä, jolloin menetelmäohjaajan työaikaa kuluu laskennallisesti 6h/opiskelija</a:t>
            </a:r>
            <a:endParaRPr lang="fi-FI" sz="1400" dirty="0">
              <a:cs typeface="Arial" panose="020B0604020202020204"/>
            </a:endParaRPr>
          </a:p>
          <a:p>
            <a:pPr lvl="2" indent="-267970">
              <a:spcBef>
                <a:spcPts val="300"/>
              </a:spcBef>
              <a:buFont typeface="Wingdings" panose="05000000000000000000" pitchFamily="2" charset="2"/>
              <a:buChar char="Ø"/>
            </a:pPr>
            <a:r>
              <a:rPr lang="fi-FI" sz="1400" dirty="0"/>
              <a:t>Kustannus </a:t>
            </a:r>
            <a:r>
              <a:rPr lang="fi-FI" sz="1400" dirty="0" err="1"/>
              <a:t>HVA:lle</a:t>
            </a:r>
            <a:r>
              <a:rPr lang="fi-FI" sz="1400" dirty="0"/>
              <a:t> noin 1000€/koulutettava on noin </a:t>
            </a:r>
            <a:r>
              <a:rPr lang="fi-FI" sz="1400" b="1" dirty="0"/>
              <a:t>1 Me/vuosi</a:t>
            </a:r>
            <a:r>
              <a:rPr lang="fi-FI" sz="1400" dirty="0"/>
              <a:t>. </a:t>
            </a:r>
            <a:endParaRPr lang="fi-FI" sz="1400" dirty="0">
              <a:cs typeface="Arial" panose="020B0604020202020204"/>
            </a:endParaRPr>
          </a:p>
          <a:p>
            <a:pPr marL="612775" lvl="1" indent="-342900">
              <a:spcBef>
                <a:spcPts val="300"/>
              </a:spcBef>
              <a:buFont typeface="Calibri" panose="020B0604020202020204"/>
              <a:buChar char="-"/>
            </a:pPr>
            <a:r>
              <a:rPr lang="fi-FI" sz="1400" dirty="0"/>
              <a:t>Kansallisen terapiakoulutusjärjestelmän kokonaisuuden ylläpito (kiinteä kustannus) ja koulutusten järjestäminen 1000 koulutettavan kokonaisarviolla maksaa noin </a:t>
            </a:r>
            <a:r>
              <a:rPr lang="fi-FI" sz="1400" b="1" dirty="0"/>
              <a:t>2 Me/vuosi. </a:t>
            </a:r>
            <a:endParaRPr lang="fi-FI" sz="1400" b="1" dirty="0">
              <a:cs typeface="Arial" panose="020B0604020202020204"/>
            </a:endParaRPr>
          </a:p>
          <a:p>
            <a:pPr marL="267970" indent="-267970">
              <a:spcBef>
                <a:spcPts val="300"/>
              </a:spcBef>
            </a:pPr>
            <a:r>
              <a:rPr lang="fi-FI" sz="1700" b="1" dirty="0"/>
              <a:t>HVA-osuus noin 5,1 Me</a:t>
            </a:r>
            <a:endParaRPr lang="fi-FI" sz="1700" b="1" dirty="0">
              <a:cs typeface="Arial" panose="020B0604020202020204"/>
            </a:endParaRPr>
          </a:p>
          <a:p>
            <a:pPr marL="267970" indent="-267970">
              <a:spcBef>
                <a:spcPts val="300"/>
              </a:spcBef>
            </a:pPr>
            <a:r>
              <a:rPr lang="fi-FI" sz="1700" b="1" dirty="0"/>
              <a:t>YLIOPISTO-osuus noin 4,9 Me </a:t>
            </a:r>
            <a:r>
              <a:rPr lang="fi-FI" sz="1700" dirty="0"/>
              <a:t>(perustuu hinta-arvioon 165e/op)</a:t>
            </a:r>
            <a:endParaRPr lang="fi-FI" sz="1700" dirty="0">
              <a:cs typeface="Arial" panose="020B0604020202020204"/>
            </a:endParaRPr>
          </a:p>
          <a:p>
            <a:pPr marL="267970" indent="-267970">
              <a:spcBef>
                <a:spcPts val="300"/>
              </a:spcBef>
            </a:pPr>
            <a:r>
              <a:rPr lang="fi-FI" sz="1800" dirty="0"/>
              <a:t>Varatulla 10 Me voidaan vuodessa kouluttaa noin 1000 1-tason osaajaa</a:t>
            </a:r>
            <a:endParaRPr lang="fi-FI" sz="1800" dirty="0">
              <a:cs typeface="Arial" panose="020B0604020202020204"/>
            </a:endParaRPr>
          </a:p>
          <a:p>
            <a:pPr marL="267970" indent="-267970"/>
            <a:endParaRPr lang="fi-FI" sz="1800" dirty="0">
              <a:cs typeface="Arial" panose="020B0604020202020204"/>
            </a:endParaRPr>
          </a:p>
        </p:txBody>
      </p:sp>
    </p:spTree>
    <p:extLst>
      <p:ext uri="{BB962C8B-B14F-4D97-AF65-F5344CB8AC3E}">
        <p14:creationId xmlns:p14="http://schemas.microsoft.com/office/powerpoint/2010/main" val="4080840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AF0A1DE-8B16-0768-7BD2-3EF297A3A660}"/>
              </a:ext>
            </a:extLst>
          </p:cNvPr>
          <p:cNvSpPr>
            <a:spLocks noGrp="1"/>
          </p:cNvSpPr>
          <p:nvPr>
            <p:ph type="title"/>
          </p:nvPr>
        </p:nvSpPr>
        <p:spPr>
          <a:xfrm>
            <a:off x="649940" y="276046"/>
            <a:ext cx="9894939" cy="543463"/>
          </a:xfrm>
        </p:spPr>
        <p:txBody>
          <a:bodyPr/>
          <a:lstStyle/>
          <a:p>
            <a:r>
              <a:rPr lang="fi-FI" dirty="0"/>
              <a:t>VNA Erikoispätevyyden edellyttämästä koulutuksesta</a:t>
            </a:r>
          </a:p>
        </p:txBody>
      </p:sp>
      <p:sp>
        <p:nvSpPr>
          <p:cNvPr id="3" name="Sisällön paikkamerkki 2">
            <a:extLst>
              <a:ext uri="{FF2B5EF4-FFF2-40B4-BE49-F238E27FC236}">
                <a16:creationId xmlns:a16="http://schemas.microsoft.com/office/drawing/2014/main" id="{C655CD42-3B67-EA4D-58FC-D58B34098971}"/>
              </a:ext>
            </a:extLst>
          </p:cNvPr>
          <p:cNvSpPr>
            <a:spLocks noGrp="1"/>
          </p:cNvSpPr>
          <p:nvPr>
            <p:ph idx="1"/>
          </p:nvPr>
        </p:nvSpPr>
        <p:spPr>
          <a:xfrm>
            <a:off x="649940" y="966158"/>
            <a:ext cx="10896601" cy="5891841"/>
          </a:xfrm>
        </p:spPr>
        <p:txBody>
          <a:bodyPr/>
          <a:lstStyle/>
          <a:p>
            <a:r>
              <a:rPr lang="fi-FI" sz="1800" dirty="0"/>
              <a:t>Asetuksessa säädettäisiin </a:t>
            </a:r>
            <a:r>
              <a:rPr lang="fi-FI" sz="1800" b="1" dirty="0"/>
              <a:t>psykososiaalisten menetelmien erikoispätevyyden </a:t>
            </a:r>
            <a:r>
              <a:rPr lang="fi-FI" sz="1800" dirty="0"/>
              <a:t>edellyttämän koulutuksen sisällöstä ja tavoitteista sekä erikoispätevyyden merkitsemisen edellytyksistä sosiaalihuollon ja terveydenhuollon ammattihenkilöiden keskusrekistereihin.</a:t>
            </a:r>
          </a:p>
          <a:p>
            <a:r>
              <a:rPr lang="fi-FI" sz="1800" b="1" dirty="0"/>
              <a:t>Koulutuksen tavoitteena </a:t>
            </a:r>
            <a:r>
              <a:rPr lang="fi-FI" sz="1800" dirty="0"/>
              <a:t>on antaa riittävät perustiedot ihmisen psyykkisestä kehityksestä, mielenterveyden tukemisesta, mielenterveyden häiriöistä ja niiden ehkäisystä sekä valmiudet käyttää lasten ja nuorten tai aikuisten psykososiaalisia menetelmiä työnohjauksen tukemana ja ohjata asiakas tai potilas tarpeen mukaan oikealle ammattihenkilölle hoidon sitä edellyttäessä. </a:t>
            </a:r>
          </a:p>
          <a:p>
            <a:r>
              <a:rPr lang="fi-FI" sz="1800" b="1" dirty="0"/>
              <a:t>Koulutus koostuisi </a:t>
            </a:r>
            <a:r>
              <a:rPr lang="fi-FI" sz="1800" dirty="0"/>
              <a:t>vähintään 45 opintopisteen laajuisesta opintokokonaisuudesta, joka sisältäisi</a:t>
            </a:r>
          </a:p>
          <a:p>
            <a:pPr lvl="1"/>
            <a:r>
              <a:rPr lang="fi-FI" sz="1400" dirty="0"/>
              <a:t>vähintään </a:t>
            </a:r>
            <a:r>
              <a:rPr lang="fi-FI" sz="1400" b="1" dirty="0"/>
              <a:t>30 opintopisteen laajuiset psykologian tai psykiatrian teoreettiset opinnot </a:t>
            </a:r>
            <a:r>
              <a:rPr lang="fi-FI" sz="1400" dirty="0"/>
              <a:t>(”valmentavat opinnot”) sekä </a:t>
            </a:r>
          </a:p>
          <a:p>
            <a:pPr lvl="1"/>
            <a:r>
              <a:rPr lang="fi-FI" sz="1400" dirty="0"/>
              <a:t>vähintään </a:t>
            </a:r>
            <a:r>
              <a:rPr lang="fi-FI" sz="1400" b="1" dirty="0"/>
              <a:t>15 opintopisteen laajuiset menetelmälliset opinnot</a:t>
            </a:r>
            <a:r>
              <a:rPr lang="fi-FI" sz="1400" dirty="0"/>
              <a:t>.</a:t>
            </a:r>
          </a:p>
          <a:p>
            <a:pPr lvl="1"/>
            <a:r>
              <a:rPr lang="fi-FI" sz="1400" dirty="0"/>
              <a:t>Teoreettisia ja menetelmällisiä opintoja tukisi käytännön </a:t>
            </a:r>
            <a:r>
              <a:rPr lang="fi-FI" sz="1400" b="1" dirty="0"/>
              <a:t>työnohjauksessa tapahtuva asiakas- tai potilastyö </a:t>
            </a:r>
            <a:r>
              <a:rPr lang="fi-FI" sz="1400" dirty="0"/>
              <a:t>hyvinvointialueen järjestämisvastuulle kuuluvassa terveydenhuollon tai sosiaalihuollon palveluyksikössä. </a:t>
            </a:r>
          </a:p>
          <a:p>
            <a:pPr lvl="2"/>
            <a:r>
              <a:rPr lang="fi-FI" sz="1200" dirty="0"/>
              <a:t>Ohjattua asiakas- tai potilastyötä olisi oltava vähintään puolet menetelmäopintojen määrästä ja sitä ohjaisi kouluttajatasoinen psykoterapeutti tai muu asianmukaisen pätevyyden omaava ammattihenkilö.</a:t>
            </a:r>
          </a:p>
          <a:p>
            <a:pPr lvl="2"/>
            <a:r>
              <a:rPr lang="fi-FI" sz="1200" dirty="0"/>
              <a:t>Menetelmällisten opintojen tavoitteena on antaa osaaminen yleisimpien mielenterveyden häiriöiden hoidossa ja ennaltaehkäisyssä sekä mielenterveyden tukemisessa hyvinvointialueella käytettäviin menetelmiin.</a:t>
            </a:r>
          </a:p>
          <a:p>
            <a:r>
              <a:rPr lang="fi-FI" sz="1800" dirty="0"/>
              <a:t>Koulutus antaisi koulutettaville yleisiä valmiuksia valmentavina opintoina sekä rajattua menetelmäosaamista mielenterveyden hoitoon tai sosiaalihuollossa tarjottavaan tukeen osana sosiaali- ja terveydenhuollon hoito- ja palvelukokonaisuuksia. Koulutuksen käynyt henkilö voisi tehdä asiakas- tai potilastyötä hyödyntäen menetelmäosaamistaan asiakas- ja potilastyön työnohjauksen tukemana</a:t>
            </a:r>
          </a:p>
          <a:p>
            <a:pPr lvl="1"/>
            <a:r>
              <a:rPr lang="fi-FI" sz="1400" dirty="0"/>
              <a:t>Koulutus ei antaisi laajaa, itsenäiseen suunnitelmallisen psykoterapiaprosessin läpiviemiseen tarvittavaa osaamista eikä siten pätevyyttä itsenäiseen työskentelyyn tai itsenäisenä ammatinharjoittajana toimimiseen</a:t>
            </a:r>
          </a:p>
        </p:txBody>
      </p:sp>
    </p:spTree>
    <p:extLst>
      <p:ext uri="{BB962C8B-B14F-4D97-AF65-F5344CB8AC3E}">
        <p14:creationId xmlns:p14="http://schemas.microsoft.com/office/powerpoint/2010/main" val="3763925514"/>
      </p:ext>
    </p:extLst>
  </p:cSld>
  <p:clrMapOvr>
    <a:masterClrMapping/>
  </p:clrMapOvr>
</p:sld>
</file>

<file path=ppt/theme/theme1.xml><?xml version="1.0" encoding="utf-8"?>
<a:theme xmlns:a="http://schemas.openxmlformats.org/drawingml/2006/main" name="STM 2023">
  <a:themeElements>
    <a:clrScheme name="STM 1">
      <a:dk1>
        <a:srgbClr val="464646"/>
      </a:dk1>
      <a:lt1>
        <a:srgbClr val="FFFFFF"/>
      </a:lt1>
      <a:dk2>
        <a:srgbClr val="464646"/>
      </a:dk2>
      <a:lt2>
        <a:srgbClr val="F0EBE1"/>
      </a:lt2>
      <a:accent1>
        <a:srgbClr val="96B8F3"/>
      </a:accent1>
      <a:accent2>
        <a:srgbClr val="FA8C46"/>
      </a:accent2>
      <a:accent3>
        <a:srgbClr val="EDC353"/>
      </a:accent3>
      <a:accent4>
        <a:srgbClr val="5BA078"/>
      </a:accent4>
      <a:accent5>
        <a:srgbClr val="CD69DE"/>
      </a:accent5>
      <a:accent6>
        <a:srgbClr val="BC9E59"/>
      </a:accent6>
      <a:hlink>
        <a:srgbClr val="6E6E6E"/>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1" id="{C9A6ED8E-659F-AF45-8A40-6EEE4F3772DB}" vid="{8B30B74C-0472-E84E-9C39-531E644FF36E}"/>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b29d0398-cfb1-4ec5-a5c2-1571b08ab544" xsi:nil="true"/>
    <LinkkiVahvaan xmlns="47be6b3e-b7ad-428e-ba2a-412dc4b7f3da">
      <Url xsi:nil="true"/>
      <Description xsi:nil="true"/>
    </LinkkiVahvaan>
    <ViedaanVahvaan xmlns="47be6b3e-b7ad-428e-ba2a-412dc4b7f3da" xsi:nil="true"/>
    <Tila xmlns="47be6b3e-b7ad-428e-ba2a-412dc4b7f3da" xsi:nil="true"/>
    <lcf76f155ced4ddcb4097134ff3c332f xmlns="47be6b3e-b7ad-428e-ba2a-412dc4b7f3da">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ED33286F1C7A842800F1D9B6B6A6F9F" ma:contentTypeVersion="15" ma:contentTypeDescription="Create a new document." ma:contentTypeScope="" ma:versionID="444f6861a1ec61a11db1493e2de5fd34">
  <xsd:schema xmlns:xsd="http://www.w3.org/2001/XMLSchema" xmlns:xs="http://www.w3.org/2001/XMLSchema" xmlns:p="http://schemas.microsoft.com/office/2006/metadata/properties" xmlns:ns2="47be6b3e-b7ad-428e-ba2a-412dc4b7f3da" xmlns:ns3="b29d0398-cfb1-4ec5-a5c2-1571b08ab544" targetNamespace="http://schemas.microsoft.com/office/2006/metadata/properties" ma:root="true" ma:fieldsID="748560d75dcec70b65364ea043656714" ns2:_="" ns3:_="">
    <xsd:import namespace="47be6b3e-b7ad-428e-ba2a-412dc4b7f3da"/>
    <xsd:import namespace="b29d0398-cfb1-4ec5-a5c2-1571b08ab544"/>
    <xsd:element name="properties">
      <xsd:complexType>
        <xsd:sequence>
          <xsd:element name="documentManagement">
            <xsd:complexType>
              <xsd:all>
                <xsd:element ref="ns2:Tila" minOccurs="0"/>
                <xsd:element ref="ns2:ViedaanVahvaan" minOccurs="0"/>
                <xsd:element ref="ns2:LinkkiVahvaan"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be6b3e-b7ad-428e-ba2a-412dc4b7f3da" elementFormDefault="qualified">
    <xsd:import namespace="http://schemas.microsoft.com/office/2006/documentManagement/types"/>
    <xsd:import namespace="http://schemas.microsoft.com/office/infopath/2007/PartnerControls"/>
    <xsd:element name="Tila" ma:index="8" nillable="true" ma:displayName="Tila" ma:format="Dropdown" ma:internalName="Tila">
      <xsd:simpleType>
        <xsd:restriction base="dms:Choice">
          <xsd:enumeration value="Luonnos"/>
          <xsd:enumeration value="Valmis"/>
        </xsd:restriction>
      </xsd:simpleType>
    </xsd:element>
    <xsd:element name="ViedaanVahvaan" ma:index="9" nillable="true" ma:displayName="Viedään Vahvaan" ma:format="Dropdown" ma:internalName="ViedaanVahvaan">
      <xsd:simpleType>
        <xsd:restriction base="dms:Choice">
          <xsd:enumeration value="Ei"/>
          <xsd:enumeration value="Kyllä"/>
          <xsd:enumeration value="EOS"/>
          <xsd:enumeration value="Viety"/>
        </xsd:restriction>
      </xsd:simpleType>
    </xsd:element>
    <xsd:element name="LinkkiVahvaan" ma:index="10" nillable="true" ma:displayName="Linkki Vahvaan" ma:format="Hyperlink" ma:internalName="LinkkiVahvaan">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f74eb33-bc01-4b65-a333-7b16e5d3bc2c"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29d0398-cfb1-4ec5-a5c2-1571b08ab544"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18254ac-cf79-47b4-bdda-9fc00cc9ae63}" ma:internalName="TaxCatchAll" ma:showField="CatchAllData" ma:web="b29d0398-cfb1-4ec5-a5c2-1571b08ab54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A92E88E-CF90-4A39-8076-F3350175A615}">
  <ds:schemaRefs>
    <ds:schemaRef ds:uri="http://schemas.microsoft.com/sharepoint/v3/contenttype/forms"/>
  </ds:schemaRefs>
</ds:datastoreItem>
</file>

<file path=customXml/itemProps2.xml><?xml version="1.0" encoding="utf-8"?>
<ds:datastoreItem xmlns:ds="http://schemas.openxmlformats.org/officeDocument/2006/customXml" ds:itemID="{8ADD2CF4-1F25-42F4-83F9-82C5D375D15F}">
  <ds:schemaRefs>
    <ds:schemaRef ds:uri="http://purl.org/dc/terms/"/>
    <ds:schemaRef ds:uri="http://schemas.microsoft.com/office/2006/documentManagement/types"/>
    <ds:schemaRef ds:uri="http://schemas.openxmlformats.org/package/2006/metadata/core-properties"/>
    <ds:schemaRef ds:uri="http://purl.org/dc/elements/1.1/"/>
    <ds:schemaRef ds:uri="47be6b3e-b7ad-428e-ba2a-412dc4b7f3da"/>
    <ds:schemaRef ds:uri="b29d0398-cfb1-4ec5-a5c2-1571b08ab544"/>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BCDE689B-59F7-4B9B-98D7-E576275423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7be6b3e-b7ad-428e-ba2a-412dc4b7f3da"/>
    <ds:schemaRef ds:uri="b29d0398-cfb1-4ec5-a5c2-1571b08ab5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FI_STM_PPT-pohja</Template>
  <TotalTime>26</TotalTime>
  <Words>927</Words>
  <Application>Microsoft Office PowerPoint</Application>
  <PresentationFormat>Laajakuva</PresentationFormat>
  <Paragraphs>70</Paragraphs>
  <Slides>8</Slides>
  <Notes>2</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8</vt:i4>
      </vt:variant>
    </vt:vector>
  </HeadingPairs>
  <TitlesOfParts>
    <vt:vector size="14" baseType="lpstr">
      <vt:lpstr>Arial</vt:lpstr>
      <vt:lpstr>Calibri</vt:lpstr>
      <vt:lpstr>Symbol</vt:lpstr>
      <vt:lpstr>Times New Roman</vt:lpstr>
      <vt:lpstr>Wingdings</vt:lpstr>
      <vt:lpstr>STM 2023</vt:lpstr>
      <vt:lpstr>Psykoterapiakoulutuksen kaksiportaisuus –   Keskeiset toteutusratkaisut STM:n esitysluonnoksessa </vt:lpstr>
      <vt:lpstr>Hallitusohjelman tavoitteet </vt:lpstr>
      <vt:lpstr>Vahvistetut reunaehdot </vt:lpstr>
      <vt:lpstr>Säätäminen ja aikataulu </vt:lpstr>
      <vt:lpstr>Kaksiportainen psykoterapiakoulutus </vt:lpstr>
      <vt:lpstr>Esitys koulutuksen rahoituksen kohdentamisesta </vt:lpstr>
      <vt:lpstr>1-tason osaajien tarve YTA-tasolla ja kustannusarvio</vt:lpstr>
      <vt:lpstr>VNA Erikoispätevyyden edellyttämästä koulutuksesta</vt:lpstr>
    </vt:vector>
  </TitlesOfParts>
  <Company>Suomen valtion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Psykoterapiakoulutuksen säätäminen ja aikataulu</dc:title>
  <dc:creator>Kangas Jenni (STM)</dc:creator>
  <cp:lastModifiedBy>Luomala Juha (STM)</cp:lastModifiedBy>
  <cp:revision>62</cp:revision>
  <dcterms:created xsi:type="dcterms:W3CDTF">2025-01-08T07:45:55Z</dcterms:created>
  <dcterms:modified xsi:type="dcterms:W3CDTF">2026-02-26T08:16:27Z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ampusOrganization">
    <vt:lpwstr/>
  </property>
  <property fmtid="{D5CDD505-2E9C-101B-9397-08002B2CF9AE}" pid="3" name="ContentTypeId">
    <vt:lpwstr>0x010100FED33286F1C7A842800F1D9B6B6A6F9F</vt:lpwstr>
  </property>
  <property fmtid="{D5CDD505-2E9C-101B-9397-08002B2CF9AE}" pid="4" name="KampusKeywords">
    <vt:lpwstr/>
  </property>
  <property fmtid="{D5CDD505-2E9C-101B-9397-08002B2CF9AE}" pid="5" name="MediaServiceImageTags">
    <vt:lpwstr/>
  </property>
</Properties>
</file>