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1"/>
  </p:notesMasterIdLst>
  <p:sldIdLst>
    <p:sldId id="289" r:id="rId8"/>
    <p:sldId id="298" r:id="rId9"/>
    <p:sldId id="28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234"/>
    <a:srgbClr val="236192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69" d="100"/>
          <a:sy n="69" d="100"/>
        </p:scale>
        <p:origin x="52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3.11.2020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3.11.2020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77" y="1472039"/>
            <a:ext cx="4645891" cy="1350832"/>
          </a:xfrm>
        </p:spPr>
        <p:txBody>
          <a:bodyPr/>
          <a:lstStyle/>
          <a:p>
            <a:r>
              <a:rPr lang="fi-FI" dirty="0" smtClean="0"/>
              <a:t>Logistiikan </a:t>
            </a:r>
            <a:r>
              <a:rPr lang="fi-FI" dirty="0"/>
              <a:t>kehittämishanke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6332392" y="1805710"/>
            <a:ext cx="4646612" cy="2595417"/>
          </a:xfrm>
        </p:spPr>
        <p:txBody>
          <a:bodyPr/>
          <a:lstStyle/>
          <a:p>
            <a:r>
              <a:rPr lang="fi-FI" dirty="0"/>
              <a:t>Hankkeen tavoitteena on tehostaa Infran rakennustyömailla ja alueurakoissa käytettävän kaluston </a:t>
            </a:r>
            <a:r>
              <a:rPr lang="fi-FI" dirty="0" smtClean="0"/>
              <a:t>käyttöä </a:t>
            </a:r>
            <a:r>
              <a:rPr lang="fi-FI" dirty="0"/>
              <a:t>rakentamisen </a:t>
            </a:r>
            <a:r>
              <a:rPr lang="fi-FI" dirty="0" smtClean="0"/>
              <a:t>ja </a:t>
            </a:r>
            <a:r>
              <a:rPr lang="fi-FI" dirty="0"/>
              <a:t>kunnossapidon </a:t>
            </a:r>
            <a:r>
              <a:rPr lang="fi-FI" dirty="0" err="1"/>
              <a:t>viher</a:t>
            </a:r>
            <a:r>
              <a:rPr lang="fi-FI" dirty="0"/>
              <a:t> -ja </a:t>
            </a:r>
            <a:r>
              <a:rPr lang="fi-FI" dirty="0" smtClean="0"/>
              <a:t>katukunnossapitoalueilla ja </a:t>
            </a:r>
            <a:r>
              <a:rPr lang="fi-FI" dirty="0"/>
              <a:t>vähentää näihin liittyviä kone -ja kuljetuskaluston liikennepäästöjä. Lisäksi </a:t>
            </a:r>
            <a:r>
              <a:rPr lang="fi-FI" dirty="0" smtClean="0"/>
              <a:t>hankkeessa parannetaan </a:t>
            </a:r>
            <a:r>
              <a:rPr lang="fi-FI" dirty="0"/>
              <a:t>maa -ja lumimassojen hallintaa ja pyritään tehostamaan niiden hallittua </a:t>
            </a:r>
            <a:r>
              <a:rPr lang="fi-FI" dirty="0" smtClean="0"/>
              <a:t>välivarastointia.</a:t>
            </a:r>
          </a:p>
          <a:p>
            <a:endParaRPr lang="fi-FI" dirty="0"/>
          </a:p>
          <a:p>
            <a:r>
              <a:rPr lang="fi-FI" dirty="0" smtClean="0"/>
              <a:t>Hankkeessa </a:t>
            </a:r>
            <a:r>
              <a:rPr lang="fi-FI" dirty="0"/>
              <a:t>kehitetään Tampereen Infran</a:t>
            </a:r>
          </a:p>
          <a:p>
            <a:r>
              <a:rPr lang="fi-FI" dirty="0"/>
              <a:t>toimintatapoja logistiikan tehostamiseksi kestävällä tavalla ja </a:t>
            </a:r>
            <a:r>
              <a:rPr lang="fi-FI" dirty="0" err="1"/>
              <a:t>yhteiskehitetään</a:t>
            </a:r>
            <a:r>
              <a:rPr lang="fi-FI" dirty="0"/>
              <a:t> järjestelmätoimittajan kanssa </a:t>
            </a:r>
            <a:r>
              <a:rPr lang="fi-FI" dirty="0" smtClean="0"/>
              <a:t>logistiikan hallintaan </a:t>
            </a:r>
            <a:r>
              <a:rPr lang="fi-FI" dirty="0"/>
              <a:t>soveltuvaa digitaalista järjestelmää. 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1011276" y="3205020"/>
            <a:ext cx="4142668" cy="4181064"/>
          </a:xfrm>
        </p:spPr>
        <p:txBody>
          <a:bodyPr/>
          <a:lstStyle/>
          <a:p>
            <a:r>
              <a:rPr lang="fi-FI" sz="1800" b="1" dirty="0">
                <a:solidFill>
                  <a:srgbClr val="236192"/>
                </a:solidFill>
              </a:rPr>
              <a:t>Vastuutaho: </a:t>
            </a:r>
            <a:r>
              <a:rPr lang="fi-FI" sz="1800" dirty="0" smtClean="0">
                <a:solidFill>
                  <a:srgbClr val="236192"/>
                </a:solidFill>
              </a:rPr>
              <a:t>Tampereen kaupunki</a:t>
            </a:r>
          </a:p>
          <a:p>
            <a:r>
              <a:rPr lang="fi-FI" sz="1800" b="1" dirty="0" smtClean="0">
                <a:solidFill>
                  <a:srgbClr val="236192"/>
                </a:solidFill>
              </a:rPr>
              <a:t>Toteuttaja: </a:t>
            </a:r>
            <a:r>
              <a:rPr lang="fi-FI" sz="1800" dirty="0" smtClean="0">
                <a:solidFill>
                  <a:srgbClr val="236192"/>
                </a:solidFill>
              </a:rPr>
              <a:t>Tampereen Infra Oy</a:t>
            </a:r>
          </a:p>
          <a:p>
            <a:endParaRPr lang="fi-FI" sz="1800" dirty="0">
              <a:solidFill>
                <a:srgbClr val="236192"/>
              </a:solidFill>
            </a:endParaRPr>
          </a:p>
          <a:p>
            <a:r>
              <a:rPr lang="fi-FI" sz="1800" b="1" dirty="0" smtClean="0">
                <a:solidFill>
                  <a:srgbClr val="236192"/>
                </a:solidFill>
              </a:rPr>
              <a:t>Kokonaissumma: </a:t>
            </a:r>
            <a:r>
              <a:rPr lang="fi-FI" sz="1800" dirty="0" smtClean="0">
                <a:solidFill>
                  <a:srgbClr val="236192"/>
                </a:solidFill>
              </a:rPr>
              <a:t>126 000 €</a:t>
            </a:r>
          </a:p>
          <a:p>
            <a:r>
              <a:rPr lang="fi-FI" sz="1800" b="1" dirty="0" smtClean="0">
                <a:solidFill>
                  <a:srgbClr val="236192"/>
                </a:solidFill>
              </a:rPr>
              <a:t>Avustusosuus</a:t>
            </a:r>
            <a:r>
              <a:rPr lang="fi-FI" sz="1800" dirty="0" smtClean="0">
                <a:solidFill>
                  <a:srgbClr val="236192"/>
                </a:solidFill>
              </a:rPr>
              <a:t>: 35 </a:t>
            </a:r>
            <a:r>
              <a:rPr lang="fi-FI" sz="1800" dirty="0">
                <a:solidFill>
                  <a:srgbClr val="236192"/>
                </a:solidFill>
              </a:rPr>
              <a:t>000 €</a:t>
            </a:r>
          </a:p>
          <a:p>
            <a:endParaRPr lang="fi-FI" sz="1800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Lisätietoja: </a:t>
            </a:r>
            <a:r>
              <a:rPr lang="fi-FI" sz="1800" dirty="0" smtClean="0">
                <a:solidFill>
                  <a:srgbClr val="236192"/>
                </a:solidFill>
              </a:rPr>
              <a:t>Laura Inha</a:t>
            </a:r>
            <a:r>
              <a:rPr lang="fi-FI" sz="1800" dirty="0">
                <a:solidFill>
                  <a:srgbClr val="236192"/>
                </a:solidFill>
              </a:rPr>
              <a:t>, </a:t>
            </a:r>
            <a:endParaRPr lang="fi-FI" sz="1800" dirty="0" smtClean="0">
              <a:solidFill>
                <a:srgbClr val="236192"/>
              </a:solidFill>
            </a:endParaRPr>
          </a:p>
          <a:p>
            <a:r>
              <a:rPr lang="fi-FI" sz="1800" dirty="0" err="1" smtClean="0">
                <a:solidFill>
                  <a:srgbClr val="236192"/>
                </a:solidFill>
              </a:rPr>
              <a:t>laura.inha</a:t>
            </a:r>
            <a:r>
              <a:rPr lang="fi-FI" sz="1800" dirty="0" smtClean="0">
                <a:solidFill>
                  <a:srgbClr val="236192"/>
                </a:solidFill>
              </a:rPr>
              <a:t> (at) tampere.fi </a:t>
            </a:r>
            <a:endParaRPr lang="fi-FI" sz="1800" dirty="0">
              <a:solidFill>
                <a:srgbClr val="236192"/>
              </a:solidFill>
            </a:endParaRPr>
          </a:p>
          <a:p>
            <a:endParaRPr lang="fi-FI" sz="180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0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800" i="1" dirty="0">
                <a:solidFill>
                  <a:srgbClr val="236192"/>
                </a:solidFill>
              </a:rPr>
              <a:t>Tunnistimme ja kartoitimme hankkeen aikana tietotarpeita, joita voimme hyödyntää toimintamme suunnittelussa kaupungin kestävän kehityksen linjausten </a:t>
            </a:r>
            <a:r>
              <a:rPr lang="fi-FI" sz="2800" i="1" dirty="0" smtClean="0">
                <a:solidFill>
                  <a:srgbClr val="236192"/>
                </a:solidFill>
              </a:rPr>
              <a:t>mukaisesti.</a:t>
            </a:r>
            <a:r>
              <a:rPr lang="fi-FI" sz="3200" i="1" dirty="0">
                <a:solidFill>
                  <a:srgbClr val="236192"/>
                </a:solidFill>
              </a:rPr>
              <a:t/>
            </a:r>
            <a:br>
              <a:rPr lang="fi-FI" sz="3200" i="1" dirty="0">
                <a:solidFill>
                  <a:srgbClr val="236192"/>
                </a:solidFill>
              </a:rPr>
            </a:br>
            <a:r>
              <a:rPr lang="fi-FI" sz="3200" i="1" dirty="0">
                <a:solidFill>
                  <a:srgbClr val="236192"/>
                </a:solidFill>
              </a:rPr>
              <a:t/>
            </a:r>
            <a:br>
              <a:rPr lang="fi-FI" sz="3200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Hankehenkilö </a:t>
            </a:r>
            <a:r>
              <a:rPr lang="fi-FI" sz="2000" i="1" dirty="0" smtClean="0">
                <a:solidFill>
                  <a:srgbClr val="236192"/>
                </a:solidFill>
              </a:rPr>
              <a:t>Jari Jaakola</a:t>
            </a:r>
            <a:endParaRPr lang="fi-FI" dirty="0"/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t="174" r="25904" b="-174"/>
          <a:stretch/>
        </p:blipFill>
        <p:spPr/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3.11.2020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3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E8024CF-2F9B-4C28-A0C6-F622518D54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4192" y="-1197308"/>
            <a:ext cx="10406984" cy="747603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 err="1"/>
              <a:t>Ympäristoministeriön</a:t>
            </a:r>
            <a:r>
              <a:rPr lang="fi-FI" dirty="0"/>
              <a:t> tunnussivu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3F4124B-D782-43F2-A7A5-A6D2F898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34D-3402-45D5-A449-1E9129658A28}" type="datetime1">
              <a:rPr lang="fi-FI" smtClean="0"/>
              <a:t>3.11.2020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97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08916AB16D6004D8AC4A7851C86662D" ma:contentTypeVersion="14" ma:contentTypeDescription="Luo uusi asiakirja." ma:contentTypeScope="" ma:versionID="595ba96f564da0d1a77af23903f1f926">
  <xsd:schema xmlns:xsd="http://www.w3.org/2001/XMLSchema" xmlns:xs="http://www.w3.org/2001/XMLSchema" xmlns:p="http://schemas.microsoft.com/office/2006/metadata/properties" xmlns:ns1="http://schemas.microsoft.com/sharepoint/v3" xmlns:ns3="da309c63-1a62-4750-9e57-d53778cba6a2" xmlns:ns4="c917b692-b724-4f44-af29-6835705ff0a3" targetNamespace="http://schemas.microsoft.com/office/2006/metadata/properties" ma:root="true" ma:fieldsID="ee1f0c6c38b11984ceda9c380c3bfb58" ns1:_="" ns3:_="" ns4:_="">
    <xsd:import namespace="http://schemas.microsoft.com/sharepoint/v3"/>
    <xsd:import namespace="da309c63-1a62-4750-9e57-d53778cba6a2"/>
    <xsd:import namespace="c917b692-b724-4f44-af29-6835705ff0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09c63-1a62-4750-9e57-d53778cba6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7b692-b724-4f44-af29-6835705ff0a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626F99-DA79-4EF8-BF85-D33D845399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a309c63-1a62-4750-9e57-d53778cba6a2"/>
    <ds:schemaRef ds:uri="c917b692-b724-4f44-af29-6835705ff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664E83-9FAD-4292-A31F-F4D20426DD08}">
  <ds:schemaRefs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a309c63-1a62-4750-9e57-d53778cba6a2"/>
    <ds:schemaRef ds:uri="c917b692-b724-4f44-af29-6835705ff0a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617</TotalTime>
  <Words>126</Words>
  <Application>Microsoft Office PowerPoint</Application>
  <PresentationFormat>Laajakuva</PresentationFormat>
  <Paragraphs>20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Logistiikan kehittämishanke</vt:lpstr>
      <vt:lpstr>”  Tunnistimme ja kartoitimme hankkeen aikana tietotarpeita, joita voimme hyödyntää toimintamme suunnittelussa kaupungin kestävän kehityksen linjausten mukaisesti.  - Hankehenkilö Jari Jaakola</vt:lpstr>
      <vt:lpstr>Ympäristoministeriön tunnussivu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Berger Miia (YM)</cp:lastModifiedBy>
  <cp:revision>34</cp:revision>
  <dcterms:created xsi:type="dcterms:W3CDTF">2020-04-29T05:33:44Z</dcterms:created>
  <dcterms:modified xsi:type="dcterms:W3CDTF">2020-11-03T06:14:53Z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0x010100E08916AB16D6004D8AC4A7851C86662D</vt:lpwstr>
  </property>
</Properties>
</file>