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28"/>
  </p:notesMasterIdLst>
  <p:sldIdLst>
    <p:sldId id="362" r:id="rId8"/>
    <p:sldId id="403" r:id="rId9"/>
    <p:sldId id="387" r:id="rId10"/>
    <p:sldId id="398" r:id="rId11"/>
    <p:sldId id="399" r:id="rId12"/>
    <p:sldId id="401" r:id="rId13"/>
    <p:sldId id="385" r:id="rId14"/>
    <p:sldId id="405" r:id="rId15"/>
    <p:sldId id="394" r:id="rId16"/>
    <p:sldId id="388" r:id="rId17"/>
    <p:sldId id="400" r:id="rId18"/>
    <p:sldId id="392" r:id="rId19"/>
    <p:sldId id="384" r:id="rId20"/>
    <p:sldId id="391" r:id="rId21"/>
    <p:sldId id="395" r:id="rId22"/>
    <p:sldId id="402" r:id="rId23"/>
    <p:sldId id="396" r:id="rId24"/>
    <p:sldId id="393" r:id="rId25"/>
    <p:sldId id="404" r:id="rId26"/>
    <p:sldId id="363"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D391F-4C45-4E67-B498-08B86D0B4160}" v="5" dt="2025-01-03T07:57:33.576"/>
    <p1510:client id="{9B09FD62-34C6-4883-8904-C3676ED52258}" v="34" dt="2025-01-02T13:22:07.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73" autoAdjust="0"/>
  </p:normalViewPr>
  <p:slideViewPr>
    <p:cSldViewPr snapToGrid="0" showGuides="1">
      <p:cViewPr varScale="1">
        <p:scale>
          <a:sx n="67" d="100"/>
          <a:sy n="67" d="100"/>
        </p:scale>
        <p:origin x="60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ikkanen Veera (YM)" userId="6146219c-6969-43f1-baff-894a0af17eb8" providerId="ADAL" clId="{8A8D391F-4C45-4E67-B498-08B86D0B4160}"/>
    <pc:docChg chg="undo custSel addSld modSld sldOrd">
      <pc:chgData name="Loikkanen Veera (YM)" userId="6146219c-6969-43f1-baff-894a0af17eb8" providerId="ADAL" clId="{8A8D391F-4C45-4E67-B498-08B86D0B4160}" dt="2025-01-03T08:18:59.247" v="944" actId="20577"/>
      <pc:docMkLst>
        <pc:docMk/>
      </pc:docMkLst>
      <pc:sldChg chg="modSp mod">
        <pc:chgData name="Loikkanen Veera (YM)" userId="6146219c-6969-43f1-baff-894a0af17eb8" providerId="ADAL" clId="{8A8D391F-4C45-4E67-B498-08B86D0B4160}" dt="2025-01-03T07:28:57.195" v="3" actId="1076"/>
        <pc:sldMkLst>
          <pc:docMk/>
          <pc:sldMk cId="3667776777" sldId="387"/>
        </pc:sldMkLst>
        <pc:spChg chg="mod">
          <ac:chgData name="Loikkanen Veera (YM)" userId="6146219c-6969-43f1-baff-894a0af17eb8" providerId="ADAL" clId="{8A8D391F-4C45-4E67-B498-08B86D0B4160}" dt="2025-01-03T07:28:57.195" v="3" actId="1076"/>
          <ac:spMkLst>
            <pc:docMk/>
            <pc:sldMk cId="3667776777" sldId="387"/>
            <ac:spMk id="2" creationId="{00000000-0000-0000-0000-000000000000}"/>
          </ac:spMkLst>
        </pc:spChg>
      </pc:sldChg>
      <pc:sldChg chg="modSp mod">
        <pc:chgData name="Loikkanen Veera (YM)" userId="6146219c-6969-43f1-baff-894a0af17eb8" providerId="ADAL" clId="{8A8D391F-4C45-4E67-B498-08B86D0B4160}" dt="2025-01-03T07:33:49.773" v="8" actId="113"/>
        <pc:sldMkLst>
          <pc:docMk/>
          <pc:sldMk cId="1015869577" sldId="396"/>
        </pc:sldMkLst>
        <pc:spChg chg="mod">
          <ac:chgData name="Loikkanen Veera (YM)" userId="6146219c-6969-43f1-baff-894a0af17eb8" providerId="ADAL" clId="{8A8D391F-4C45-4E67-B498-08B86D0B4160}" dt="2025-01-03T07:33:49.773" v="8" actId="113"/>
          <ac:spMkLst>
            <pc:docMk/>
            <pc:sldMk cId="1015869577" sldId="396"/>
            <ac:spMk id="3" creationId="{00000000-0000-0000-0000-000000000000}"/>
          </ac:spMkLst>
        </pc:spChg>
      </pc:sldChg>
      <pc:sldChg chg="modSp mod">
        <pc:chgData name="Loikkanen Veera (YM)" userId="6146219c-6969-43f1-baff-894a0af17eb8" providerId="ADAL" clId="{8A8D391F-4C45-4E67-B498-08B86D0B4160}" dt="2025-01-03T07:32:06.498" v="7" actId="20577"/>
        <pc:sldMkLst>
          <pc:docMk/>
          <pc:sldMk cId="3298056879" sldId="400"/>
        </pc:sldMkLst>
        <pc:spChg chg="mod">
          <ac:chgData name="Loikkanen Veera (YM)" userId="6146219c-6969-43f1-baff-894a0af17eb8" providerId="ADAL" clId="{8A8D391F-4C45-4E67-B498-08B86D0B4160}" dt="2025-01-03T07:32:06.498" v="7" actId="20577"/>
          <ac:spMkLst>
            <pc:docMk/>
            <pc:sldMk cId="3298056879" sldId="400"/>
            <ac:spMk id="3" creationId="{00000000-0000-0000-0000-000000000000}"/>
          </ac:spMkLst>
        </pc:spChg>
      </pc:sldChg>
      <pc:sldChg chg="modSp mod">
        <pc:chgData name="Loikkanen Veera (YM)" userId="6146219c-6969-43f1-baff-894a0af17eb8" providerId="ADAL" clId="{8A8D391F-4C45-4E67-B498-08B86D0B4160}" dt="2025-01-03T07:30:45.890" v="4" actId="14100"/>
        <pc:sldMkLst>
          <pc:docMk/>
          <pc:sldMk cId="1478968344" sldId="401"/>
        </pc:sldMkLst>
        <pc:spChg chg="mod">
          <ac:chgData name="Loikkanen Veera (YM)" userId="6146219c-6969-43f1-baff-894a0af17eb8" providerId="ADAL" clId="{8A8D391F-4C45-4E67-B498-08B86D0B4160}" dt="2025-01-03T07:30:45.890" v="4" actId="14100"/>
          <ac:spMkLst>
            <pc:docMk/>
            <pc:sldMk cId="1478968344" sldId="401"/>
            <ac:spMk id="3" creationId="{00000000-0000-0000-0000-000000000000}"/>
          </ac:spMkLst>
        </pc:spChg>
      </pc:sldChg>
      <pc:sldChg chg="modSp mod">
        <pc:chgData name="Loikkanen Veera (YM)" userId="6146219c-6969-43f1-baff-894a0af17eb8" providerId="ADAL" clId="{8A8D391F-4C45-4E67-B498-08B86D0B4160}" dt="2025-01-03T07:38:58.343" v="53" actId="14100"/>
        <pc:sldMkLst>
          <pc:docMk/>
          <pc:sldMk cId="960243122" sldId="402"/>
        </pc:sldMkLst>
        <pc:spChg chg="mod">
          <ac:chgData name="Loikkanen Veera (YM)" userId="6146219c-6969-43f1-baff-894a0af17eb8" providerId="ADAL" clId="{8A8D391F-4C45-4E67-B498-08B86D0B4160}" dt="2025-01-03T07:38:58.343" v="53" actId="14100"/>
          <ac:spMkLst>
            <pc:docMk/>
            <pc:sldMk cId="960243122" sldId="402"/>
            <ac:spMk id="3" creationId="{00000000-0000-0000-0000-000000000000}"/>
          </ac:spMkLst>
        </pc:spChg>
      </pc:sldChg>
      <pc:sldChg chg="modSp mod">
        <pc:chgData name="Loikkanen Veera (YM)" userId="6146219c-6969-43f1-baff-894a0af17eb8" providerId="ADAL" clId="{8A8D391F-4C45-4E67-B498-08B86D0B4160}" dt="2025-01-03T08:18:59.247" v="944" actId="20577"/>
        <pc:sldMkLst>
          <pc:docMk/>
          <pc:sldMk cId="1398203398" sldId="403"/>
        </pc:sldMkLst>
        <pc:spChg chg="mod">
          <ac:chgData name="Loikkanen Veera (YM)" userId="6146219c-6969-43f1-baff-894a0af17eb8" providerId="ADAL" clId="{8A8D391F-4C45-4E67-B498-08B86D0B4160}" dt="2025-01-03T08:18:59.247" v="944" actId="20577"/>
          <ac:spMkLst>
            <pc:docMk/>
            <pc:sldMk cId="1398203398" sldId="403"/>
            <ac:spMk id="3" creationId="{7A11936A-67E4-19AC-7AAE-3C935E366CB0}"/>
          </ac:spMkLst>
        </pc:spChg>
      </pc:sldChg>
      <pc:sldChg chg="addSp delSp modSp add mod ord setBg">
        <pc:chgData name="Loikkanen Veera (YM)" userId="6146219c-6969-43f1-baff-894a0af17eb8" providerId="ADAL" clId="{8A8D391F-4C45-4E67-B498-08B86D0B4160}" dt="2025-01-03T08:00:38.514" v="932" actId="18131"/>
        <pc:sldMkLst>
          <pc:docMk/>
          <pc:sldMk cId="1211432616" sldId="405"/>
        </pc:sldMkLst>
        <pc:spChg chg="mod">
          <ac:chgData name="Loikkanen Veera (YM)" userId="6146219c-6969-43f1-baff-894a0af17eb8" providerId="ADAL" clId="{8A8D391F-4C45-4E67-B498-08B86D0B4160}" dt="2025-01-03T07:50:43.194" v="706" actId="1076"/>
          <ac:spMkLst>
            <pc:docMk/>
            <pc:sldMk cId="1211432616" sldId="405"/>
            <ac:spMk id="2" creationId="{00000000-0000-0000-0000-000000000000}"/>
          </ac:spMkLst>
        </pc:spChg>
        <pc:spChg chg="mod">
          <ac:chgData name="Loikkanen Veera (YM)" userId="6146219c-6969-43f1-baff-894a0af17eb8" providerId="ADAL" clId="{8A8D391F-4C45-4E67-B498-08B86D0B4160}" dt="2025-01-03T07:57:25.906" v="916" actId="20577"/>
          <ac:spMkLst>
            <pc:docMk/>
            <pc:sldMk cId="1211432616" sldId="405"/>
            <ac:spMk id="3" creationId="{00000000-0000-0000-0000-000000000000}"/>
          </ac:spMkLst>
        </pc:spChg>
        <pc:spChg chg="add del mod">
          <ac:chgData name="Loikkanen Veera (YM)" userId="6146219c-6969-43f1-baff-894a0af17eb8" providerId="ADAL" clId="{8A8D391F-4C45-4E67-B498-08B86D0B4160}" dt="2025-01-03T07:49:10.064" v="679" actId="22"/>
          <ac:spMkLst>
            <pc:docMk/>
            <pc:sldMk cId="1211432616" sldId="405"/>
            <ac:spMk id="7" creationId="{13A92CBF-B067-9C6C-BE4F-A426CAC66EF2}"/>
          </ac:spMkLst>
        </pc:spChg>
        <pc:spChg chg="add del mod">
          <ac:chgData name="Loikkanen Veera (YM)" userId="6146219c-6969-43f1-baff-894a0af17eb8" providerId="ADAL" clId="{8A8D391F-4C45-4E67-B498-08B86D0B4160}" dt="2025-01-03T08:00:16.517" v="929" actId="22"/>
          <ac:spMkLst>
            <pc:docMk/>
            <pc:sldMk cId="1211432616" sldId="405"/>
            <ac:spMk id="14" creationId="{D143DE4B-43AA-EE84-D423-88138F71ADE1}"/>
          </ac:spMkLst>
        </pc:spChg>
        <pc:picChg chg="del">
          <ac:chgData name="Loikkanen Veera (YM)" userId="6146219c-6969-43f1-baff-894a0af17eb8" providerId="ADAL" clId="{8A8D391F-4C45-4E67-B498-08B86D0B4160}" dt="2025-01-03T07:48:42.754" v="678" actId="478"/>
          <ac:picMkLst>
            <pc:docMk/>
            <pc:sldMk cId="1211432616" sldId="405"/>
            <ac:picMk id="8" creationId="{00000000-0000-0000-0000-000000000000}"/>
          </ac:picMkLst>
        </pc:picChg>
        <pc:picChg chg="add del mod ord modCrop">
          <ac:chgData name="Loikkanen Veera (YM)" userId="6146219c-6969-43f1-baff-894a0af17eb8" providerId="ADAL" clId="{8A8D391F-4C45-4E67-B498-08B86D0B4160}" dt="2025-01-03T08:00:13.530" v="926" actId="478"/>
          <ac:picMkLst>
            <pc:docMk/>
            <pc:sldMk cId="1211432616" sldId="405"/>
            <ac:picMk id="10" creationId="{34780C64-FD84-CA2D-5A76-E748CCC8198F}"/>
          </ac:picMkLst>
        </pc:picChg>
        <pc:picChg chg="add del">
          <ac:chgData name="Loikkanen Veera (YM)" userId="6146219c-6969-43f1-baff-894a0af17eb8" providerId="ADAL" clId="{8A8D391F-4C45-4E67-B498-08B86D0B4160}" dt="2025-01-03T08:00:12.441" v="925" actId="478"/>
          <ac:picMkLst>
            <pc:docMk/>
            <pc:sldMk cId="1211432616" sldId="405"/>
            <ac:picMk id="12" creationId="{3F4AD2F7-6C78-F454-A774-DC91B21EB2D6}"/>
          </ac:picMkLst>
        </pc:picChg>
        <pc:picChg chg="add del">
          <ac:chgData name="Loikkanen Veera (YM)" userId="6146219c-6969-43f1-baff-894a0af17eb8" providerId="ADAL" clId="{8A8D391F-4C45-4E67-B498-08B86D0B4160}" dt="2025-01-03T08:00:15.410" v="928" actId="478"/>
          <ac:picMkLst>
            <pc:docMk/>
            <pc:sldMk cId="1211432616" sldId="405"/>
            <ac:picMk id="16" creationId="{C64C69D2-93B9-A3C9-7D56-DFAB8822E744}"/>
          </ac:picMkLst>
        </pc:picChg>
        <pc:picChg chg="add mod ord modCrop">
          <ac:chgData name="Loikkanen Veera (YM)" userId="6146219c-6969-43f1-baff-894a0af17eb8" providerId="ADAL" clId="{8A8D391F-4C45-4E67-B498-08B86D0B4160}" dt="2025-01-03T08:00:38.514" v="932" actId="18131"/>
          <ac:picMkLst>
            <pc:docMk/>
            <pc:sldMk cId="1211432616" sldId="405"/>
            <ac:picMk id="18" creationId="{1C2D49A5-D94C-8255-1BC5-2863A49683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3.1.2025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3.1.2025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1682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8971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0863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3.1.2025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3.1.2025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3.1.2025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3.1.2025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3.1.2025</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3.1.2025</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3.1.2025</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3.1.2025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3.1.2025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3.1.2025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3.1.2025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3.1.2025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3.1.2025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3.1.2025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3.1.2025</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3.1.2025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 id="2147483719" r:id="rId10"/>
    <p:sldLayoutId id="2147483720" r:id="rId11"/>
    <p:sldLayoutId id="2147483721"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3.1.2025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3.1.2025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3.1.2025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sunetwork.fi/hankkeet/resurssiviisaiden-kuntien-talous-ja-ilmastojohtaminen-reetta/" TargetMode="External"/><Relationship Id="rId2" Type="http://schemas.openxmlformats.org/officeDocument/2006/relationships/hyperlink" Target="https://www.motiva.fi/ajankohtaista/blogit_ja_podcastit/luuppi-podcastit/luuppi-podcastit_2021/miten_ilmastojohtaminen_kytketaan_kunnan_talousjohtamiseen.16619.news" TargetMode="Externa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isunetwork.fi/hankkeet/resurssiviisaiden-kuntien-tiedolla-johtaminen-reijo/"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oppaat.ekokumppanit.fi/kivat-toimintamallit/" TargetMode="External"/><Relationship Id="rId2" Type="http://schemas.openxmlformats.org/officeDocument/2006/relationships/hyperlink" Target="https://ekokumppanit.fi/yhdessa-kohti-ilmastotavoitteita-webinaari/" TargetMode="Externa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ilmastodieetti.ymparisto.fi/ilmastodieetti/"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paastot.hiilineutraalisuomi.fi/"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syke.fi/fi-FI/Ajankohtaista/Kaupunkien_ilmastotoimien_vaikutukset_mo(53050)" TargetMode="External"/><Relationship Id="rId2" Type="http://schemas.openxmlformats.org/officeDocument/2006/relationships/hyperlink" Target="https://www.syke.fi/fi-FI/Ajankohtaista/Kunnille_uusi_tyokalu_paastovahennystoim(60488)" TargetMode="External"/><Relationship Id="rId1" Type="http://schemas.openxmlformats.org/officeDocument/2006/relationships/slideLayout" Target="../slideLayouts/slideLayout10.xml"/><Relationship Id="rId5" Type="http://schemas.openxmlformats.org/officeDocument/2006/relationships/image" Target="../media/image17.JPG"/><Relationship Id="rId4" Type="http://schemas.openxmlformats.org/officeDocument/2006/relationships/hyperlink" Target="https://helda.helsinki.fi/handle/10138/30850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ulkaisut.valtioneuvosto.fi/handle/10024/163857"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ikkuna.bigger.zoner.dev/" TargetMode="External"/><Relationship Id="rId2" Type="http://schemas.openxmlformats.org/officeDocument/2006/relationships/hyperlink" Target="https://ilmastoikkuna.ely-keskus.fi/" TargetMode="Externa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www.ely-keskus.fi/-/ilmastoratkaisuja-vauhdittava-ace-hanke-k%C3%A4ynnistyi-pirkanmaa-" TargetMode="External"/><Relationship Id="rId2" Type="http://schemas.openxmlformats.org/officeDocument/2006/relationships/hyperlink" Target="https://hiilineutraalisuomi.fi/fi-FI/ACE" TargetMode="External"/><Relationship Id="rId1" Type="http://schemas.openxmlformats.org/officeDocument/2006/relationships/slideLayout" Target="../slideLayouts/slideLayout11.xml"/><Relationship Id="rId5" Type="http://schemas.openxmlformats.org/officeDocument/2006/relationships/image" Target="../media/image22.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kuntaliitto.fi/ajankohtaista/2020/miten-ilmastonmuutokseen-voidaan-vaikuttaa-kunnissa-tukipaketti-kuntien"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untaliitto.fi/yhdyskunnat-ja-ymparisto/ymparisto/ilmastonmuutos/ilmastokunnat/ilmava"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motiva.fi/julkinen_sektori/ilmastojohtajat"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motiva.fi/ratkaisut/rahoitus/rahoituksen_tietopalvelu" TargetMode="External"/><Relationship Id="rId2" Type="http://schemas.openxmlformats.org/officeDocument/2006/relationships/hyperlink" Target="https://www.motiva.fi/ajankohtaista/uutiskirjeiden_tilaus" TargetMode="Externa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motiva.fi/ratkaisut/rahoitus/kuntien_ilmastotyon_rahoit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hiilineutraalisuomi.fi/fi-FI/Ilmastotyo/Yritysyhteistyo"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Kansalliset ilmastohankkeet</a:t>
            </a:r>
          </a:p>
        </p:txBody>
      </p:sp>
      <p:sp>
        <p:nvSpPr>
          <p:cNvPr id="3" name="Alaotsikko 2"/>
          <p:cNvSpPr>
            <a:spLocks noGrp="1"/>
          </p:cNvSpPr>
          <p:nvPr>
            <p:ph type="subTitle" idx="1"/>
          </p:nvPr>
        </p:nvSpPr>
        <p:spPr>
          <a:xfrm>
            <a:off x="1224646" y="3596610"/>
            <a:ext cx="6321463" cy="1249419"/>
          </a:xfrm>
        </p:spPr>
        <p:txBody>
          <a:bodyPr/>
          <a:lstStyle/>
          <a:p>
            <a:r>
              <a:rPr lang="fi-FI" dirty="0"/>
              <a:t>Ympäristöministeriön Kuntien ilmastoratkaisut -ohjelman vuosina 2018-2024 rahoittamia kansallisia hankkeita</a:t>
            </a:r>
          </a:p>
        </p:txBody>
      </p:sp>
      <p:sp>
        <p:nvSpPr>
          <p:cNvPr id="4" name="Päivämäärän paikkamerkki 3"/>
          <p:cNvSpPr>
            <a:spLocks noGrp="1"/>
          </p:cNvSpPr>
          <p:nvPr>
            <p:ph type="dt" sz="half" idx="10"/>
          </p:nvPr>
        </p:nvSpPr>
        <p:spPr/>
        <p:txBody>
          <a:bodyPr/>
          <a:lstStyle/>
          <a:p>
            <a:fld id="{1AE6B3D6-2E8A-46E0-BCA4-C993A0EE525B}" type="datetime1">
              <a:rPr lang="fi-FI" smtClean="0"/>
              <a:t>3.1.2025</a:t>
            </a:fld>
            <a:endParaRPr lang="fi-FI" dirty="0"/>
          </a:p>
        </p:txBody>
      </p:sp>
      <p:sp>
        <p:nvSpPr>
          <p:cNvPr id="5" name="Dian numeron paikkamerkki 4"/>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363807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02816" y="1306427"/>
            <a:ext cx="5414881" cy="761294"/>
          </a:xfrm>
        </p:spPr>
        <p:txBody>
          <a:bodyPr/>
          <a:lstStyle/>
          <a:p>
            <a:r>
              <a:rPr lang="fi-FI" dirty="0"/>
              <a:t>RESURSSIVIISAIDEN KUNTIEN TALOUS- JA ILMASTOJOHTAMINEN</a:t>
            </a:r>
          </a:p>
        </p:txBody>
      </p:sp>
      <p:sp>
        <p:nvSpPr>
          <p:cNvPr id="3" name="Tekstin paikkamerkki 2"/>
          <p:cNvSpPr>
            <a:spLocks noGrp="1"/>
          </p:cNvSpPr>
          <p:nvPr>
            <p:ph type="body" sz="quarter" idx="14"/>
          </p:nvPr>
        </p:nvSpPr>
        <p:spPr>
          <a:xfrm>
            <a:off x="902816" y="2211401"/>
            <a:ext cx="5590514" cy="2595417"/>
          </a:xfrm>
        </p:spPr>
        <p:txBody>
          <a:bodyPr/>
          <a:lstStyle/>
          <a:p>
            <a:r>
              <a:rPr lang="fi-FI" b="1" dirty="0">
                <a:latin typeface="Arial" panose="020B0604020202020204" pitchFamily="34" charset="0"/>
                <a:cs typeface="Arial" panose="020B0604020202020204" pitchFamily="34" charset="0"/>
              </a:rPr>
              <a:t>Resurssiviisaiden kuntien talous- ja ilmastojohtaminen       -hankkeessa (REETTA)</a:t>
            </a:r>
            <a:r>
              <a:rPr lang="fi-FI" dirty="0">
                <a:latin typeface="Arial" panose="020B0604020202020204" pitchFamily="34" charset="0"/>
                <a:cs typeface="Arial" panose="020B0604020202020204" pitchFamily="34" charset="0"/>
              </a:rPr>
              <a:t> tunnistettiin, kehitettiin ja kokeiltiin keinoja ilmastotavoitteiden huomioimiseksi kunnan budjetoinnissa, investointien suunnittelussa, kannattavuusarvioinneissa sekä hankinta- ja investointipäätösten perusteluissa.</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Hankkeen lopputuotos on malli, jotka kytkee kunnan ilmastojohtamisen kunnan talousjohtamiseen.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Hankkeessa ovat mukana seitsemän resurssiviisasta FISU-kuntaa, Motiva, Suomen ympäristökeskus SYKE ja Kuntaliitto.</a:t>
            </a:r>
          </a:p>
          <a:p>
            <a:endParaRPr lang="fi-FI" dirty="0">
              <a:latin typeface="Arial" panose="020B0604020202020204" pitchFamily="34" charset="0"/>
              <a:cs typeface="Arial" panose="020B0604020202020204" pitchFamily="34" charset="0"/>
            </a:endParaRPr>
          </a:p>
          <a:p>
            <a:r>
              <a:rPr lang="fi-FI" sz="800" dirty="0">
                <a:latin typeface="Arial" panose="020B0604020202020204" pitchFamily="34" charset="0"/>
                <a:cs typeface="Arial" panose="020B0604020202020204" pitchFamily="34" charset="0"/>
                <a:hlinkClick r:id="rId2"/>
              </a:rPr>
              <a:t>1. https://www.motiva.fi/ajankohtaista/blogit_ja_podcastit/luuppi-podcastit/luuppi-podcastit_2021/miten_ilmastojohtaminen_kytketaan_kunnan_talousjohtamiseen.16619.news</a:t>
            </a:r>
            <a:endParaRPr lang="fi-FI" sz="800" dirty="0">
              <a:latin typeface="Arial" panose="020B0604020202020204" pitchFamily="34" charset="0"/>
              <a:cs typeface="Arial" panose="020B0604020202020204" pitchFamily="34" charset="0"/>
            </a:endParaRPr>
          </a:p>
          <a:p>
            <a:r>
              <a:rPr lang="fi-FI" sz="800" dirty="0">
                <a:latin typeface="Arial" panose="020B0604020202020204" pitchFamily="34" charset="0"/>
                <a:cs typeface="Arial" panose="020B0604020202020204" pitchFamily="34" charset="0"/>
                <a:hlinkClick r:id="rId3"/>
              </a:rPr>
              <a:t>2. https://fisunetwork.fi/hankkeet/resurssiviisaiden-kuntien-talous-ja-ilmastojohtaminen-reetta/</a:t>
            </a:r>
            <a:r>
              <a:rPr lang="fi-FI" sz="800" dirty="0">
                <a:latin typeface="Arial" panose="020B0604020202020204" pitchFamily="34" charset="0"/>
                <a:cs typeface="Arial" panose="020B0604020202020204" pitchFamily="34" charset="0"/>
              </a:rPr>
              <a:t> </a:t>
            </a: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p:txBody>
      </p:sp>
      <p:sp>
        <p:nvSpPr>
          <p:cNvPr id="5" name="Päivämäärän paikkamerkki 4"/>
          <p:cNvSpPr>
            <a:spLocks noGrp="1"/>
          </p:cNvSpPr>
          <p:nvPr>
            <p:ph type="dt" sz="half" idx="10"/>
          </p:nvPr>
        </p:nvSpPr>
        <p:spPr/>
        <p:txBody>
          <a:bodyPr/>
          <a:lstStyle/>
          <a:p>
            <a:fld id="{3DD5D9ED-96AC-46DE-8DE2-4C9C820F6AB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10</a:t>
            </a:fld>
            <a:endParaRPr lang="fi-FI" dirty="0"/>
          </a:p>
        </p:txBody>
      </p:sp>
      <p:pic>
        <p:nvPicPr>
          <p:cNvPr id="7" name="Kuvan paikkamerkki 6">
            <a:hlinkClick r:id="rId2"/>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494" r="3494"/>
          <a:stretch>
            <a:fillRect/>
          </a:stretch>
        </p:blipFill>
        <p:spPr>
          <a:xfrm>
            <a:off x="6808834" y="1476110"/>
            <a:ext cx="4837065" cy="4299425"/>
          </a:xfrm>
        </p:spPr>
      </p:pic>
    </p:spTree>
    <p:extLst>
      <p:ext uri="{BB962C8B-B14F-4D97-AF65-F5344CB8AC3E}">
        <p14:creationId xmlns:p14="http://schemas.microsoft.com/office/powerpoint/2010/main" val="239813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9119" y="0"/>
            <a:ext cx="6997556" cy="1498738"/>
          </a:xfrm>
        </p:spPr>
        <p:txBody>
          <a:bodyPr/>
          <a:lstStyle/>
          <a:p>
            <a:pPr algn="l"/>
            <a:r>
              <a:rPr lang="fi-FI" b="1" i="0" dirty="0">
                <a:solidFill>
                  <a:srgbClr val="293743"/>
                </a:solidFill>
                <a:effectLst/>
              </a:rPr>
              <a:t>RESURSSIVIISAIDEN KUNTIEN TIEDOLLA JOHTAMINEN (REIJO)</a:t>
            </a:r>
          </a:p>
        </p:txBody>
      </p:sp>
      <p:sp>
        <p:nvSpPr>
          <p:cNvPr id="3" name="Tekstin paikkamerkki 2"/>
          <p:cNvSpPr>
            <a:spLocks noGrp="1"/>
          </p:cNvSpPr>
          <p:nvPr>
            <p:ph type="body" sz="quarter" idx="14"/>
          </p:nvPr>
        </p:nvSpPr>
        <p:spPr>
          <a:xfrm>
            <a:off x="689118" y="1743074"/>
            <a:ext cx="6997555" cy="4533901"/>
          </a:xfrm>
        </p:spPr>
        <p:txBody>
          <a:bodyPr/>
          <a:lstStyle/>
          <a:p>
            <a:r>
              <a:rPr lang="fi-FI" b="1" i="0" dirty="0">
                <a:solidFill>
                  <a:srgbClr val="293743"/>
                </a:solidFill>
                <a:effectLst/>
              </a:rPr>
              <a:t>Resurssiviisaiden kuntien tiedolla johtaminen (REIJO) </a:t>
            </a:r>
            <a:r>
              <a:rPr lang="fi-FI" b="0" i="0" dirty="0">
                <a:solidFill>
                  <a:srgbClr val="293743"/>
                </a:solidFill>
                <a:effectLst/>
              </a:rPr>
              <a:t>-hankkeessa etsittiin uusia tapoja kerätä ja hyödyntää entistä tehokkaammin ja vaikuttavammin erilaista resurssiviisaustietoa. Reijo pohjautui edeltävään yhteishankkeeseen: Reetta eli Resurssiviisaiden kuntien talous- ja ilmastojohtaminen.</a:t>
            </a:r>
          </a:p>
          <a:p>
            <a:endParaRPr lang="fi-FI" b="0" i="0" dirty="0">
              <a:solidFill>
                <a:srgbClr val="293743"/>
              </a:solidFill>
              <a:effectLst/>
            </a:endParaRPr>
          </a:p>
          <a:p>
            <a:r>
              <a:rPr lang="fi-FI" i="0" dirty="0">
                <a:solidFill>
                  <a:srgbClr val="293743"/>
                </a:solidFill>
                <a:effectLst/>
              </a:rPr>
              <a:t>Tuloksena syntyi mm. Pieni opas kunnan ilmastotyön tiedolla johtamiseen. Lisäksi Kunnat kehittivät resurssiviisaustyön eri osa-alueilla käytännön esimerkkitapauksissa tiedolla johtamisen käytäntöjä, resurssiviisauden toimenpiteiden kustannus- ja vaikutustietojen keräämistä ja hyödyntämistä sekä kytkentää talousjohtamisen prosesseihin ja järjestelmiin.</a:t>
            </a:r>
          </a:p>
          <a:p>
            <a:endParaRPr lang="fi-FI" dirty="0">
              <a:solidFill>
                <a:srgbClr val="293743"/>
              </a:solidFill>
            </a:endParaRPr>
          </a:p>
          <a:p>
            <a:r>
              <a:rPr lang="fi-FI" dirty="0">
                <a:solidFill>
                  <a:srgbClr val="293743"/>
                </a:solidFill>
              </a:rPr>
              <a:t>Hankkeessa olivat mukana</a:t>
            </a:r>
            <a:r>
              <a:rPr lang="fi-FI" dirty="0">
                <a:latin typeface="Arial" panose="020B0604020202020204" pitchFamily="34" charset="0"/>
                <a:cs typeface="Arial" panose="020B0604020202020204" pitchFamily="34" charset="0"/>
              </a:rPr>
              <a:t> seitsemän resurssiviisasta FISU-kuntaa, Motiva, Suomen ympäristökeskus SYKE ja Kuntaliitto. </a:t>
            </a:r>
          </a:p>
          <a:p>
            <a:endParaRPr lang="fi-FI" sz="1100" dirty="0">
              <a:solidFill>
                <a:srgbClr val="293743"/>
              </a:solidFill>
              <a:latin typeface="Arial" panose="020B0604020202020204" pitchFamily="34" charset="0"/>
              <a:cs typeface="Arial" panose="020B0604020202020204" pitchFamily="34" charset="0"/>
              <a:hlinkClick r:id="rId2"/>
            </a:endParaRPr>
          </a:p>
          <a:p>
            <a:r>
              <a:rPr lang="fi-FI" sz="1100" dirty="0">
                <a:solidFill>
                  <a:srgbClr val="293743"/>
                </a:solidFill>
                <a:hlinkClick r:id="rId2"/>
              </a:rPr>
              <a:t>https://fisunetwork.fi/hankkeet/resurssiviisaiden-kuntien-tiedolla-johtaminen-reijo/</a:t>
            </a:r>
            <a:endParaRPr lang="fi-FI" sz="1100" dirty="0">
              <a:solidFill>
                <a:srgbClr val="293743"/>
              </a:solidFill>
            </a:endParaRPr>
          </a:p>
          <a:p>
            <a:endParaRPr lang="fi-FI" dirty="0">
              <a:solidFill>
                <a:srgbClr val="293743"/>
              </a:solidFill>
            </a:endParaRPr>
          </a:p>
          <a:p>
            <a:endParaRPr lang="fi-FI" dirty="0"/>
          </a:p>
        </p:txBody>
      </p:sp>
      <p:pic>
        <p:nvPicPr>
          <p:cNvPr id="8" name="Kuvan paikkamerkki 7">
            <a:extLst>
              <a:ext uri="{FF2B5EF4-FFF2-40B4-BE49-F238E27FC236}">
                <a16:creationId xmlns:a16="http://schemas.microsoft.com/office/drawing/2014/main" id="{84FCB2A6-A2C3-8712-F59F-2A80176968F3}"/>
              </a:ext>
            </a:extLst>
          </p:cNvPr>
          <p:cNvPicPr>
            <a:picLocks noGrp="1" noChangeAspect="1"/>
          </p:cNvPicPr>
          <p:nvPr>
            <p:ph type="pic" sz="quarter" idx="13"/>
          </p:nvPr>
        </p:nvPicPr>
        <p:blipFill rotWithShape="1">
          <a:blip r:embed="rId3"/>
          <a:srcRect l="17950" t="1832" r="9637" b="-1832"/>
          <a:stretch/>
        </p:blipFill>
        <p:spPr>
          <a:xfrm>
            <a:off x="7830362" y="1388990"/>
            <a:ext cx="4248926" cy="4145036"/>
          </a:xfrm>
        </p:spPr>
      </p:pic>
      <p:sp>
        <p:nvSpPr>
          <p:cNvPr id="6" name="Päivämäärän paikkamerkki 5"/>
          <p:cNvSpPr>
            <a:spLocks noGrp="1"/>
          </p:cNvSpPr>
          <p:nvPr>
            <p:ph type="dt" sz="half" idx="10"/>
          </p:nvPr>
        </p:nvSpPr>
        <p:spPr/>
        <p:txBody>
          <a:bodyPr/>
          <a:lstStyle/>
          <a:p>
            <a:fld id="{FA5642DC-A3DF-490E-BF8E-B67F0DDAC4DD}" type="datetime1">
              <a:rPr lang="fi-FI" smtClean="0"/>
              <a:t>3.1.2025</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11</a:t>
            </a:fld>
            <a:endParaRPr lang="fi-FI" dirty="0"/>
          </a:p>
        </p:txBody>
      </p:sp>
    </p:spTree>
    <p:extLst>
      <p:ext uri="{BB962C8B-B14F-4D97-AF65-F5344CB8AC3E}">
        <p14:creationId xmlns:p14="http://schemas.microsoft.com/office/powerpoint/2010/main" val="329805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17029" y="0"/>
            <a:ext cx="6462260" cy="2632101"/>
          </a:xfrm>
        </p:spPr>
        <p:txBody>
          <a:bodyPr/>
          <a:lstStyle/>
          <a:p>
            <a:r>
              <a:rPr lang="fi-FI" sz="3200" dirty="0"/>
              <a:t>KUNTALAISTEN ILMASTOTOIMIEN VAUHDITTAMISEN TOIMINTAMALLIT, KIVAT-HANKE</a:t>
            </a:r>
          </a:p>
        </p:txBody>
      </p:sp>
      <p:sp>
        <p:nvSpPr>
          <p:cNvPr id="3" name="Tekstin paikkamerkki 2"/>
          <p:cNvSpPr>
            <a:spLocks noGrp="1"/>
          </p:cNvSpPr>
          <p:nvPr>
            <p:ph type="body" sz="quarter" idx="14"/>
          </p:nvPr>
        </p:nvSpPr>
        <p:spPr>
          <a:xfrm>
            <a:off x="5617029" y="2907644"/>
            <a:ext cx="5677600" cy="3620654"/>
          </a:xfrm>
        </p:spPr>
        <p:txBody>
          <a:bodyPr/>
          <a:lstStyle/>
          <a:p>
            <a:r>
              <a:rPr lang="fi-FI" b="1" dirty="0">
                <a:solidFill>
                  <a:schemeClr val="tx1"/>
                </a:solidFill>
                <a:latin typeface="Arial" panose="020B0604020202020204" pitchFamily="34" charset="0"/>
                <a:cs typeface="Arial" panose="020B0604020202020204" pitchFamily="34" charset="0"/>
              </a:rPr>
              <a:t>Ekokumppanit + edelläkävijäkunnat </a:t>
            </a:r>
            <a:r>
              <a:rPr lang="fi-FI" dirty="0">
                <a:solidFill>
                  <a:schemeClr val="tx1"/>
                </a:solidFill>
                <a:latin typeface="Arial" panose="020B0604020202020204" pitchFamily="34" charset="0"/>
                <a:cs typeface="Arial" panose="020B0604020202020204" pitchFamily="34" charset="0"/>
              </a:rPr>
              <a:t>– kuusi osallistavaa toimintamallia kuntaorganisaatioiden ja kuntalaisten väliseen ilmastoyhteistyöhön </a:t>
            </a:r>
          </a:p>
          <a:p>
            <a:endParaRPr lang="fi-FI"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Zero Waste -koulu</a:t>
            </a:r>
          </a:p>
          <a:p>
            <a:pPr marL="285750" indent="-285750">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Kouluruoka 2030 </a:t>
            </a:r>
          </a:p>
          <a:p>
            <a:pPr marL="285750" indent="-285750">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Yhteiskuntasimulaattori-oppimispeli</a:t>
            </a:r>
          </a:p>
          <a:p>
            <a:pPr marL="285750" indent="-285750">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Liikkumisesta yhteinen asia</a:t>
            </a:r>
          </a:p>
          <a:p>
            <a:pPr marL="285750" indent="-285750">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Energiaremontit</a:t>
            </a:r>
          </a:p>
          <a:p>
            <a:pPr marL="285750" indent="-285750">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Pientalot öljystä uusiutuviin</a:t>
            </a:r>
          </a:p>
          <a:p>
            <a:pPr marL="285750" indent="-285750">
              <a:buFont typeface="Arial" panose="020B0604020202020204" pitchFamily="34" charset="0"/>
              <a:buChar char="•"/>
            </a:pPr>
            <a:endParaRPr lang="fi-FI" dirty="0">
              <a:solidFill>
                <a:schemeClr val="tx1"/>
              </a:solidFill>
              <a:latin typeface="Arial" panose="020B0604020202020204" pitchFamily="34" charset="0"/>
              <a:cs typeface="Arial" panose="020B0604020202020204" pitchFamily="34" charset="0"/>
            </a:endParaRPr>
          </a:p>
          <a:p>
            <a:r>
              <a:rPr lang="fi-FI" sz="1200" dirty="0">
                <a:solidFill>
                  <a:schemeClr val="tx1"/>
                </a:solidFill>
                <a:latin typeface="Arial" panose="020B0604020202020204" pitchFamily="34" charset="0"/>
                <a:cs typeface="Arial" panose="020B0604020202020204" pitchFamily="34" charset="0"/>
                <a:hlinkClick r:id="rId2"/>
              </a:rPr>
              <a:t>https://ekokumppanit.fi/yhdessa-kohti-ilmastotavoitteita-webinaari/</a:t>
            </a:r>
            <a:endParaRPr lang="fi-FI" sz="1200" dirty="0">
              <a:solidFill>
                <a:schemeClr val="tx1"/>
              </a:solidFill>
              <a:latin typeface="Arial" panose="020B0604020202020204" pitchFamily="34" charset="0"/>
              <a:cs typeface="Arial" panose="020B0604020202020204" pitchFamily="34" charset="0"/>
            </a:endParaRPr>
          </a:p>
          <a:p>
            <a:r>
              <a:rPr lang="fi-FI" sz="1200" dirty="0">
                <a:solidFill>
                  <a:schemeClr val="tx1"/>
                </a:solidFill>
                <a:latin typeface="Arial" panose="020B0604020202020204" pitchFamily="34" charset="0"/>
                <a:cs typeface="Arial" panose="020B0604020202020204" pitchFamily="34" charset="0"/>
                <a:hlinkClick r:id="rId3"/>
              </a:rPr>
              <a:t>https://oppaat.ekokumppanit.fi/kivat-toimintamallit/</a:t>
            </a:r>
            <a:r>
              <a:rPr lang="fi-FI" sz="1200" dirty="0">
                <a:solidFill>
                  <a:schemeClr val="tx1"/>
                </a:solidFill>
                <a:latin typeface="Arial" panose="020B0604020202020204" pitchFamily="34" charset="0"/>
                <a:cs typeface="Arial" panose="020B0604020202020204" pitchFamily="34" charset="0"/>
              </a:rPr>
              <a:t> </a:t>
            </a:r>
          </a:p>
          <a:p>
            <a:endParaRPr lang="fi-FI"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dirty="0">
              <a:solidFill>
                <a:schemeClr val="tx1"/>
              </a:solidFill>
              <a:latin typeface="Arial" panose="020B0604020202020204" pitchFamily="34" charset="0"/>
              <a:cs typeface="Arial" panose="020B0604020202020204" pitchFamily="34" charset="0"/>
            </a:endParaRPr>
          </a:p>
          <a:p>
            <a:endParaRPr lang="fi-FI"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dirty="0"/>
          </a:p>
        </p:txBody>
      </p:sp>
      <p:sp>
        <p:nvSpPr>
          <p:cNvPr id="5" name="Päivämäärän paikkamerkki 4"/>
          <p:cNvSpPr>
            <a:spLocks noGrp="1"/>
          </p:cNvSpPr>
          <p:nvPr>
            <p:ph type="dt" sz="half" idx="10"/>
          </p:nvPr>
        </p:nvSpPr>
        <p:spPr/>
        <p:txBody>
          <a:bodyPr/>
          <a:lstStyle/>
          <a:p>
            <a:fld id="{5F141A23-3256-4F01-8F6E-08766DFCA82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12</a:t>
            </a:fld>
            <a:endParaRPr lang="fi-FI" dirty="0"/>
          </a:p>
        </p:txBody>
      </p:sp>
      <p:pic>
        <p:nvPicPr>
          <p:cNvPr id="11" name="Kuvan paikkamerkki 10">
            <a:hlinkClick r:id="rId2"/>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7500" r="17500" b="9226"/>
          <a:stretch/>
        </p:blipFill>
        <p:spPr>
          <a:xfrm>
            <a:off x="649720" y="1180480"/>
            <a:ext cx="4388295" cy="4497039"/>
          </a:xfrm>
        </p:spPr>
      </p:pic>
    </p:spTree>
    <p:extLst>
      <p:ext uri="{BB962C8B-B14F-4D97-AF65-F5344CB8AC3E}">
        <p14:creationId xmlns:p14="http://schemas.microsoft.com/office/powerpoint/2010/main" val="41505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48017" y="914400"/>
            <a:ext cx="4645891" cy="662986"/>
          </a:xfrm>
        </p:spPr>
        <p:txBody>
          <a:bodyPr/>
          <a:lstStyle/>
          <a:p>
            <a:r>
              <a:rPr lang="fi-FI" dirty="0"/>
              <a:t>KANSALAISEN HIILIJALANJÄLKI</a:t>
            </a:r>
          </a:p>
        </p:txBody>
      </p:sp>
      <p:sp>
        <p:nvSpPr>
          <p:cNvPr id="3" name="Tekstin paikkamerkki 2"/>
          <p:cNvSpPr>
            <a:spLocks noGrp="1"/>
          </p:cNvSpPr>
          <p:nvPr>
            <p:ph type="body" sz="quarter" idx="14"/>
          </p:nvPr>
        </p:nvSpPr>
        <p:spPr>
          <a:xfrm>
            <a:off x="6648017" y="2189210"/>
            <a:ext cx="4997882" cy="3149599"/>
          </a:xfrm>
        </p:spPr>
        <p:txBody>
          <a:bodyPr/>
          <a:lstStyle/>
          <a:p>
            <a:r>
              <a:rPr lang="fi-FI" b="1" dirty="0"/>
              <a:t>Suomen ympäristökeskuksen SYKE </a:t>
            </a:r>
            <a:r>
              <a:rPr lang="fi-FI" dirty="0"/>
              <a:t>kehittämä Ilmastodieetti.fi-laskuri auttaa kansalaisia konkretisoimaan, mistä meidän kunkin oma arjen hiilijalanjälki syntyy ja miten sitä voi pienentää.</a:t>
            </a:r>
          </a:p>
          <a:p>
            <a:endParaRPr lang="fi-FI" dirty="0"/>
          </a:p>
          <a:p>
            <a:r>
              <a:rPr lang="fi-FI" dirty="0"/>
              <a:t>Laskurilla selvität asumisen ja energian, ruoan, liikenteen, tavaroiden ja palveluiden sekä jätteiden vaikutuksen omaan hiilijalanjälkeesi.</a:t>
            </a:r>
          </a:p>
          <a:p>
            <a:endParaRPr lang="fi-FI" dirty="0">
              <a:latin typeface="Arial" panose="020B0604020202020204" pitchFamily="34" charset="0"/>
              <a:cs typeface="Arial" panose="020B0604020202020204" pitchFamily="34" charset="0"/>
            </a:endParaRPr>
          </a:p>
          <a:p>
            <a:r>
              <a:rPr lang="fi-FI" dirty="0"/>
              <a:t>Laske oma ilmastovaikutuksesi ja aloita sinulle sopiva Ilmastodieetti!</a:t>
            </a:r>
          </a:p>
          <a:p>
            <a:endParaRPr lang="fi-FI" dirty="0"/>
          </a:p>
          <a:p>
            <a:r>
              <a:rPr lang="fi-FI" dirty="0">
                <a:hlinkClick r:id="rId2"/>
              </a:rPr>
              <a:t>https://ilmastodieetti.ymparisto.fi/ilmastodieetti/</a:t>
            </a:r>
            <a:endParaRPr lang="fi-FI" dirty="0"/>
          </a:p>
          <a:p>
            <a:endParaRPr lang="fi-FI" dirty="0"/>
          </a:p>
          <a:p>
            <a:endParaRPr lang="fi-FI" dirty="0"/>
          </a:p>
          <a:p>
            <a:endParaRPr lang="fi-FI" dirty="0"/>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13</a:t>
            </a:fld>
            <a:endParaRPr lang="fi-FI" dirty="0"/>
          </a:p>
        </p:txBody>
      </p:sp>
      <p:pic>
        <p:nvPicPr>
          <p:cNvPr id="9" name="Kuvan paikkamerkki 8">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428" r="6428"/>
          <a:stretch>
            <a:fillRect/>
          </a:stretch>
        </p:blipFill>
        <p:spPr>
          <a:xfrm>
            <a:off x="999239" y="814253"/>
            <a:ext cx="4748965" cy="5361253"/>
          </a:xfrm>
        </p:spPr>
      </p:pic>
    </p:spTree>
    <p:extLst>
      <p:ext uri="{BB962C8B-B14F-4D97-AF65-F5344CB8AC3E}">
        <p14:creationId xmlns:p14="http://schemas.microsoft.com/office/powerpoint/2010/main" val="325521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48017" y="735601"/>
            <a:ext cx="4645891" cy="1350832"/>
          </a:xfrm>
        </p:spPr>
        <p:txBody>
          <a:bodyPr/>
          <a:lstStyle/>
          <a:p>
            <a:r>
              <a:rPr lang="fi-FI" dirty="0"/>
              <a:t>ALUEELLINEN PÄÄSTÖLASKENTA </a:t>
            </a:r>
          </a:p>
        </p:txBody>
      </p:sp>
      <p:sp>
        <p:nvSpPr>
          <p:cNvPr id="3" name="Tekstin paikkamerkki 2"/>
          <p:cNvSpPr>
            <a:spLocks noGrp="1"/>
          </p:cNvSpPr>
          <p:nvPr>
            <p:ph type="body" sz="quarter" idx="14"/>
          </p:nvPr>
        </p:nvSpPr>
        <p:spPr>
          <a:xfrm>
            <a:off x="6648017" y="2519148"/>
            <a:ext cx="4997882" cy="3149599"/>
          </a:xfrm>
        </p:spPr>
        <p:txBody>
          <a:bodyPr/>
          <a:lstStyle/>
          <a:p>
            <a:r>
              <a:rPr lang="fi-FI" b="1" dirty="0">
                <a:solidFill>
                  <a:schemeClr val="accent2"/>
                </a:solidFill>
                <a:cs typeface="Arial" panose="020B0604020202020204" pitchFamily="34" charset="0"/>
              </a:rPr>
              <a:t>Suomen ympäristökeskuksen SYKE </a:t>
            </a:r>
            <a:r>
              <a:rPr lang="fi-FI" dirty="0">
                <a:solidFill>
                  <a:schemeClr val="accent2"/>
                </a:solidFill>
                <a:cs typeface="Arial" panose="020B0604020202020204" pitchFamily="34" charset="0"/>
              </a:rPr>
              <a:t>kehittämä kasvihuonekaasujen päästölaskentajärjestelmä ja havainnollinen päästötietopalvelu (</a:t>
            </a:r>
            <a:r>
              <a:rPr lang="fi-FI" dirty="0" err="1">
                <a:solidFill>
                  <a:schemeClr val="accent2"/>
                </a:solidFill>
                <a:cs typeface="Arial" panose="020B0604020202020204" pitchFamily="34" charset="0"/>
              </a:rPr>
              <a:t>ALas</a:t>
            </a:r>
            <a:r>
              <a:rPr lang="fi-FI" dirty="0">
                <a:solidFill>
                  <a:schemeClr val="accent2"/>
                </a:solidFill>
                <a:cs typeface="Arial" panose="020B0604020202020204" pitchFamily="34" charset="0"/>
              </a:rPr>
              <a:t>-malli).</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Mukana kaikki Suomen 309 kuntaa ja 18 maakuntaa.</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Kokonaispäästöt, päästökauppasektorin päästöt, taakanjakosektorin päästöt ja HINKU-laskennan mukaiset päästöt vuosilta 2005 - 2019.</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Kaikille avoin ja ilmainen nettisovellus.</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hlinkClick r:id="rId2"/>
              </a:rPr>
              <a:t>https://paastot.hiilineutraalisuomi.fi/</a:t>
            </a:r>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14</a:t>
            </a:fld>
            <a:endParaRPr lang="fi-FI" dirty="0"/>
          </a:p>
        </p:txBody>
      </p:sp>
      <p:pic>
        <p:nvPicPr>
          <p:cNvPr id="18" name="Kuvan paikkamerkki 17">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88" b="2888"/>
          <a:stretch>
            <a:fillRect/>
          </a:stretch>
        </p:blipFill>
        <p:spPr/>
      </p:pic>
    </p:spTree>
    <p:extLst>
      <p:ext uri="{BB962C8B-B14F-4D97-AF65-F5344CB8AC3E}">
        <p14:creationId xmlns:p14="http://schemas.microsoft.com/office/powerpoint/2010/main" val="28286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1982" y="692062"/>
            <a:ext cx="6691181" cy="1350832"/>
          </a:xfrm>
        </p:spPr>
        <p:txBody>
          <a:bodyPr/>
          <a:lstStyle/>
          <a:p>
            <a:r>
              <a:rPr lang="fi-FI" dirty="0"/>
              <a:t>TYÖKALUJA KAUPUNKIEN ILMASTO-OHJELMIEN VAIKUTUSTEN ARVIOINTEIHIN</a:t>
            </a:r>
          </a:p>
        </p:txBody>
      </p:sp>
      <p:sp>
        <p:nvSpPr>
          <p:cNvPr id="3" name="Tekstin paikkamerkki 2"/>
          <p:cNvSpPr>
            <a:spLocks noGrp="1"/>
          </p:cNvSpPr>
          <p:nvPr>
            <p:ph type="body" sz="quarter" idx="14"/>
          </p:nvPr>
        </p:nvSpPr>
        <p:spPr>
          <a:xfrm>
            <a:off x="821982" y="2388704"/>
            <a:ext cx="5955890" cy="3149599"/>
          </a:xfrm>
        </p:spPr>
        <p:txBody>
          <a:bodyPr/>
          <a:lstStyle/>
          <a:p>
            <a:r>
              <a:rPr lang="fi-FI" b="1" dirty="0">
                <a:solidFill>
                  <a:schemeClr val="accent2"/>
                </a:solidFill>
                <a:cs typeface="Arial" panose="020B0604020202020204" pitchFamily="34" charset="0"/>
              </a:rPr>
              <a:t>Suomen ympäristökeskus SYKE </a:t>
            </a:r>
            <a:r>
              <a:rPr lang="fi-FI" dirty="0">
                <a:solidFill>
                  <a:schemeClr val="accent2"/>
                </a:solidFill>
                <a:cs typeface="Arial" panose="020B0604020202020204" pitchFamily="34" charset="0"/>
              </a:rPr>
              <a:t>kartoitti KILTOVA-hankkeessa kuntien ilmasto-ohjelmien vaikutusten arvioinnin työkaluja yhteistyössä Espoon, Helsingin, Oulun, Tampereen, Turun, Vantaan ja Helsingin seudun ympäristöpalvelujen kanssa. </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Hankkeessa tunnistettiin lähes 200 erilaista mallia ja työkalua, joita olisi mahdollista hyödyntää ilmastotoimien vaikutusten arvioinnissa.</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KILTOVA-hankkeen jatkotyössä selvitetään mahdollisuuksia lisätä vaikutusten arvioinnin elementtejä </a:t>
            </a:r>
            <a:r>
              <a:rPr lang="fi-FI" dirty="0" err="1">
                <a:solidFill>
                  <a:schemeClr val="accent2"/>
                </a:solidFill>
                <a:cs typeface="Arial" panose="020B0604020202020204" pitchFamily="34" charset="0"/>
              </a:rPr>
              <a:t>SYKE:n</a:t>
            </a:r>
            <a:r>
              <a:rPr lang="fi-FI" dirty="0">
                <a:solidFill>
                  <a:schemeClr val="accent2"/>
                </a:solidFill>
                <a:cs typeface="Arial" panose="020B0604020202020204" pitchFamily="34" charset="0"/>
              </a:rPr>
              <a:t> kehittämään kuntien </a:t>
            </a:r>
            <a:r>
              <a:rPr lang="fi-FI" dirty="0">
                <a:solidFill>
                  <a:schemeClr val="accent2"/>
                </a:solidFill>
                <a:cs typeface="Arial" panose="020B0604020202020204" pitchFamily="34" charset="0"/>
                <a:hlinkClick r:id="rId2"/>
              </a:rPr>
              <a:t>päästöskenaariotyökaluun</a:t>
            </a:r>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r>
              <a:rPr lang="fi-FI" sz="1050" dirty="0">
                <a:solidFill>
                  <a:schemeClr val="accent2"/>
                </a:solidFill>
                <a:cs typeface="Arial" panose="020B0604020202020204" pitchFamily="34" charset="0"/>
                <a:hlinkClick r:id="rId3"/>
              </a:rPr>
              <a:t>https://www.syke.fi/fi-FI/Ajankohtaista/Kaupunkien_ilmastotoimien_vaikutukset_mo(53050)</a:t>
            </a:r>
            <a:endParaRPr lang="fi-FI" sz="1050" dirty="0">
              <a:solidFill>
                <a:schemeClr val="accent2"/>
              </a:solidFill>
              <a:cs typeface="Arial" panose="020B0604020202020204" pitchFamily="34" charset="0"/>
            </a:endParaRPr>
          </a:p>
          <a:p>
            <a:endParaRPr lang="fi-FI" sz="1050"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sz="1200" dirty="0">
              <a:solidFill>
                <a:schemeClr val="accent2"/>
              </a:solidFill>
              <a:cs typeface="Arial" panose="020B0604020202020204" pitchFamily="34" charset="0"/>
            </a:endParaRPr>
          </a:p>
          <a:p>
            <a:endParaRPr lang="fi-FI" sz="1200"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15</a:t>
            </a:fld>
            <a:endParaRPr lang="fi-FI" dirty="0"/>
          </a:p>
        </p:txBody>
      </p:sp>
      <p:pic>
        <p:nvPicPr>
          <p:cNvPr id="7" name="Kuvan paikkamerkki 6">
            <a:hlinkClick r:id="rId4"/>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378" r="22378"/>
          <a:stretch>
            <a:fillRect/>
          </a:stretch>
        </p:blipFill>
        <p:spPr>
          <a:xfrm>
            <a:off x="7841319" y="1244929"/>
            <a:ext cx="4021274" cy="4539740"/>
          </a:xfrm>
        </p:spPr>
      </p:pic>
    </p:spTree>
    <p:extLst>
      <p:ext uri="{BB962C8B-B14F-4D97-AF65-F5344CB8AC3E}">
        <p14:creationId xmlns:p14="http://schemas.microsoft.com/office/powerpoint/2010/main" val="341330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1982" y="692062"/>
            <a:ext cx="8109747" cy="1350832"/>
          </a:xfrm>
        </p:spPr>
        <p:txBody>
          <a:bodyPr/>
          <a:lstStyle/>
          <a:p>
            <a:r>
              <a:rPr lang="fi-FI" dirty="0">
                <a:effectLst/>
                <a:ea typeface="Calibri" panose="020F0502020204030204" pitchFamily="34" charset="0"/>
              </a:rPr>
              <a:t>KUNNAN ILMASTOSUUNNITELMAN TOTEUTTAMISVAIHTOEHDOT ILMASTOLAISSA</a:t>
            </a:r>
            <a:endParaRPr lang="fi-FI" dirty="0"/>
          </a:p>
        </p:txBody>
      </p:sp>
      <p:sp>
        <p:nvSpPr>
          <p:cNvPr id="3" name="Tekstin paikkamerkki 2"/>
          <p:cNvSpPr>
            <a:spLocks noGrp="1"/>
          </p:cNvSpPr>
          <p:nvPr>
            <p:ph type="body" sz="quarter" idx="14"/>
          </p:nvPr>
        </p:nvSpPr>
        <p:spPr>
          <a:xfrm>
            <a:off x="821981" y="2388704"/>
            <a:ext cx="6540843" cy="3669196"/>
          </a:xfrm>
        </p:spPr>
        <p:txBody>
          <a:bodyPr/>
          <a:lstStyle/>
          <a:p>
            <a:r>
              <a:rPr lang="fi-FI" dirty="0"/>
              <a:t>Raportissa selvitetään vaihtoehtoisia tapoja lisätä ilmastolakiin kunnille velvoite laatia ilmastosuunnitelma. Raportissa on arvioitu ilmastosuunnitelmien nykytilaa Suomessa ja selvitetty vaatimuksia kuntien ilmastosuunnitelmille eräiden muiden maiden lainsäädännössä. Raportissa esitetään kolme vaihtoehtoa suunnitelmien sisältövaatimuksiksi sekä arvioidaan suunnitelmien laatimisen ja seurannan kustannuksia ja ehdotetun sääntelyn muita vaikutuksia. Raportissa suositellaan, että kunnat velvoitetaan laatimaan ilmastosuunnitelma, joka kattaa kuntaorganisaation oman toiminnan ilmastonmuutoksen hillintätoimien lisäksi kunnan roolin asukkaiden ja muiden toimijoiden ohjaamisessa päästöjen vähentämiseksi.</a:t>
            </a:r>
          </a:p>
          <a:p>
            <a:endParaRPr lang="fi-FI" dirty="0"/>
          </a:p>
          <a:p>
            <a:r>
              <a:rPr lang="fi-FI" dirty="0"/>
              <a:t>Toteuttaja Suomen ympäristökeskus</a:t>
            </a:r>
          </a:p>
          <a:p>
            <a:r>
              <a:rPr lang="fi-FI" sz="1050" dirty="0">
                <a:solidFill>
                  <a:schemeClr val="accent2"/>
                </a:solidFill>
                <a:cs typeface="Arial" panose="020B0604020202020204" pitchFamily="34" charset="0"/>
                <a:hlinkClick r:id="rId2"/>
              </a:rPr>
              <a:t>https://julkaisut.valtioneuvosto.fi/handle/10024/163857</a:t>
            </a:r>
            <a:r>
              <a:rPr lang="fi-FI" sz="1050" b="1" dirty="0">
                <a:solidFill>
                  <a:schemeClr val="accent2"/>
                </a:solidFill>
                <a:cs typeface="Arial" panose="020B0604020202020204" pitchFamily="34" charset="0"/>
              </a:rPr>
              <a:t> </a:t>
            </a:r>
            <a:endParaRPr lang="fi-FI" sz="1050"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sz="1200" dirty="0">
              <a:solidFill>
                <a:schemeClr val="accent2"/>
              </a:solidFill>
              <a:cs typeface="Arial" panose="020B0604020202020204" pitchFamily="34" charset="0"/>
            </a:endParaRPr>
          </a:p>
          <a:p>
            <a:endParaRPr lang="fi-FI" sz="1200"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16</a:t>
            </a:fld>
            <a:endParaRPr lang="fi-FI" dirty="0"/>
          </a:p>
        </p:txBody>
      </p:sp>
      <p:pic>
        <p:nvPicPr>
          <p:cNvPr id="7" name="Kuvan paikkamerkki 6">
            <a:extLst>
              <a:ext uri="{FF2B5EF4-FFF2-40B4-BE49-F238E27FC236}">
                <a16:creationId xmlns:a16="http://schemas.microsoft.com/office/drawing/2014/main" id="{74D7D36E-DEEA-A063-DE16-0D78AE53E978}"/>
              </a:ext>
            </a:extLst>
          </p:cNvPr>
          <p:cNvPicPr>
            <a:picLocks noGrp="1" noChangeAspect="1"/>
          </p:cNvPicPr>
          <p:nvPr>
            <p:ph type="pic" sz="quarter" idx="13"/>
          </p:nvPr>
        </p:nvPicPr>
        <p:blipFill rotWithShape="1">
          <a:blip r:embed="rId3"/>
          <a:srcRect l="1131" t="-687" r="5886" b="24427"/>
          <a:stretch/>
        </p:blipFill>
        <p:spPr>
          <a:xfrm>
            <a:off x="7571885" y="1154112"/>
            <a:ext cx="4054818" cy="4549775"/>
          </a:xfrm>
        </p:spPr>
      </p:pic>
    </p:spTree>
    <p:extLst>
      <p:ext uri="{BB962C8B-B14F-4D97-AF65-F5344CB8AC3E}">
        <p14:creationId xmlns:p14="http://schemas.microsoft.com/office/powerpoint/2010/main" val="96024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1982" y="692062"/>
            <a:ext cx="8109747" cy="1350832"/>
          </a:xfrm>
        </p:spPr>
        <p:txBody>
          <a:bodyPr/>
          <a:lstStyle/>
          <a:p>
            <a:r>
              <a:rPr lang="fi-FI" dirty="0">
                <a:effectLst/>
                <a:ea typeface="Calibri" panose="020F0502020204030204" pitchFamily="34" charset="0"/>
              </a:rPr>
              <a:t>ILMASTOSUUNNITELMATYÖKALUJEN KEHITTÄMINEN JA JALKAUTTAMINEN KUNTIIN - </a:t>
            </a:r>
            <a:r>
              <a:rPr lang="fi-FI" dirty="0"/>
              <a:t>KILMASJALKA</a:t>
            </a:r>
          </a:p>
        </p:txBody>
      </p:sp>
      <p:sp>
        <p:nvSpPr>
          <p:cNvPr id="3" name="Tekstin paikkamerkki 2"/>
          <p:cNvSpPr>
            <a:spLocks noGrp="1"/>
          </p:cNvSpPr>
          <p:nvPr>
            <p:ph type="body" sz="quarter" idx="14"/>
          </p:nvPr>
        </p:nvSpPr>
        <p:spPr>
          <a:xfrm>
            <a:off x="821982" y="2388704"/>
            <a:ext cx="5955890" cy="3149599"/>
          </a:xfrm>
        </p:spPr>
        <p:txBody>
          <a:bodyPr/>
          <a:lstStyle/>
          <a:p>
            <a:r>
              <a:rPr lang="fi-FI" sz="1500" b="1" dirty="0">
                <a:effectLst/>
                <a:latin typeface="Arial" panose="020B0604020202020204" pitchFamily="34" charset="0"/>
                <a:ea typeface="Arial" panose="020B0604020202020204" pitchFamily="34" charset="0"/>
              </a:rPr>
              <a:t>Suomen ympäristökeskus (Syke) </a:t>
            </a:r>
            <a:r>
              <a:rPr lang="fi-FI" sz="1500" dirty="0">
                <a:effectLst/>
                <a:latin typeface="Arial" panose="020B0604020202020204" pitchFamily="34" charset="0"/>
                <a:ea typeface="Arial" panose="020B0604020202020204" pitchFamily="34" charset="0"/>
              </a:rPr>
              <a:t>ylläpitää kaikille avointa päästötietopalvelua, johon kuuluu kuntien ja alueiden käyttöperusteinen päästölaskentapalvelu sekä kuntien päästöskenaariotyökalu. Tässä hankkeessa päästötietopalvelua kehitetään parantamalla käytettävissä olevan kuntakohtaisen datan saatavuutta, käytettävyyttä ja ymmärrettävyyttä. Lisäksi </a:t>
            </a:r>
            <a:r>
              <a:rPr lang="fi-FI" sz="1500" dirty="0" err="1">
                <a:effectLst/>
                <a:latin typeface="Arial" panose="020B0604020202020204" pitchFamily="34" charset="0"/>
                <a:ea typeface="Arial" panose="020B0604020202020204" pitchFamily="34" charset="0"/>
              </a:rPr>
              <a:t>Syken</a:t>
            </a:r>
            <a:r>
              <a:rPr lang="fi-FI" sz="1500" dirty="0">
                <a:effectLst/>
                <a:latin typeface="Arial" panose="020B0604020202020204" pitchFamily="34" charset="0"/>
                <a:ea typeface="Arial" panose="020B0604020202020204" pitchFamily="34" charset="0"/>
              </a:rPr>
              <a:t> ylläpitämää ilmastoindikaattoripalvelua täydennetään päästötietoja tukevilla indikaattoreilla ja palvelu integroidaan osaksi päästötietopalvelua. Tehtävät toimet parantavat päästöpalvelun käytettävyyttä ja laajentavat kuntien ilmastotyön tietopohjaa. Toinen puoli hankkeesta käsittää tukipalvelut kunnille klinikoiden ja koulutusten muodossa.</a:t>
            </a:r>
          </a:p>
          <a:p>
            <a:endParaRPr lang="fi-FI" sz="1500" dirty="0">
              <a:solidFill>
                <a:schemeClr val="accent2"/>
              </a:solidFill>
              <a:latin typeface="Arial" panose="020B0604020202020204" pitchFamily="34" charset="0"/>
              <a:cs typeface="Arial" panose="020B0604020202020204" pitchFamily="34" charset="0"/>
            </a:endParaRPr>
          </a:p>
          <a:p>
            <a:r>
              <a:rPr lang="fi-FI" sz="1500" dirty="0">
                <a:solidFill>
                  <a:schemeClr val="accent2"/>
                </a:solidFill>
                <a:latin typeface="Arial" panose="020B0604020202020204" pitchFamily="34" charset="0"/>
                <a:cs typeface="Arial" panose="020B0604020202020204" pitchFamily="34" charset="0"/>
              </a:rPr>
              <a:t>Hankkeen toteuttaja Suomen ympäristökeskus</a:t>
            </a:r>
            <a:endParaRPr lang="fi-FI" sz="1500"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sz="1200" dirty="0">
              <a:solidFill>
                <a:schemeClr val="accent2"/>
              </a:solidFill>
              <a:cs typeface="Arial" panose="020B0604020202020204" pitchFamily="34" charset="0"/>
            </a:endParaRPr>
          </a:p>
          <a:p>
            <a:endParaRPr lang="fi-FI" sz="1200"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17</a:t>
            </a:fld>
            <a:endParaRPr lang="fi-FI" dirty="0"/>
          </a:p>
        </p:txBody>
      </p:sp>
      <p:pic>
        <p:nvPicPr>
          <p:cNvPr id="7" name="Kuvan paikkamerkki 6">
            <a:extLst>
              <a:ext uri="{FF2B5EF4-FFF2-40B4-BE49-F238E27FC236}">
                <a16:creationId xmlns:a16="http://schemas.microsoft.com/office/drawing/2014/main" id="{3186D792-C2FA-2C4B-C22A-3DEB9C3543C7}"/>
              </a:ext>
            </a:extLst>
          </p:cNvPr>
          <p:cNvPicPr>
            <a:picLocks noGrp="1" noChangeAspect="1"/>
          </p:cNvPicPr>
          <p:nvPr>
            <p:ph type="pic" sz="quarter" idx="13"/>
          </p:nvPr>
        </p:nvPicPr>
        <p:blipFill rotWithShape="1">
          <a:blip r:embed="rId2"/>
          <a:srcRect l="12175" t="-481" r="20681" b="481"/>
          <a:stretch/>
        </p:blipFill>
        <p:spPr>
          <a:xfrm>
            <a:off x="7265988" y="1812925"/>
            <a:ext cx="4360862" cy="3957638"/>
          </a:xfrm>
        </p:spPr>
      </p:pic>
    </p:spTree>
    <p:extLst>
      <p:ext uri="{BB962C8B-B14F-4D97-AF65-F5344CB8AC3E}">
        <p14:creationId xmlns:p14="http://schemas.microsoft.com/office/powerpoint/2010/main" val="101586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36456" y="688157"/>
            <a:ext cx="5414881" cy="761294"/>
          </a:xfrm>
        </p:spPr>
        <p:txBody>
          <a:bodyPr/>
          <a:lstStyle/>
          <a:p>
            <a:r>
              <a:rPr lang="fi-FI" dirty="0"/>
              <a:t>ELY-ILMASTOTIEKARTTA</a:t>
            </a:r>
          </a:p>
        </p:txBody>
      </p:sp>
      <p:sp>
        <p:nvSpPr>
          <p:cNvPr id="3" name="Tekstin paikkamerkki 2"/>
          <p:cNvSpPr>
            <a:spLocks noGrp="1"/>
          </p:cNvSpPr>
          <p:nvPr>
            <p:ph type="body" sz="quarter" idx="14"/>
          </p:nvPr>
        </p:nvSpPr>
        <p:spPr>
          <a:xfrm>
            <a:off x="6136456" y="1828969"/>
            <a:ext cx="5641174" cy="2595417"/>
          </a:xfrm>
        </p:spPr>
        <p:txBody>
          <a:bodyPr/>
          <a:lstStyle/>
          <a:p>
            <a:r>
              <a:rPr lang="fi-FI" b="1" dirty="0">
                <a:latin typeface="Arial" panose="020B0604020202020204" pitchFamily="34" charset="0"/>
                <a:cs typeface="Arial" panose="020B0604020202020204" pitchFamily="34" charset="0"/>
              </a:rPr>
              <a:t>Pirkanmaan ELY-keskus ja koko Suomen kattava </a:t>
            </a:r>
          </a:p>
          <a:p>
            <a:r>
              <a:rPr lang="fi-FI" b="1" dirty="0">
                <a:latin typeface="Arial" panose="020B0604020202020204" pitchFamily="34" charset="0"/>
                <a:cs typeface="Arial" panose="020B0604020202020204" pitchFamily="34" charset="0"/>
              </a:rPr>
              <a:t>ELY-ilmastoverkosto </a:t>
            </a:r>
            <a:r>
              <a:rPr lang="fi-FI" dirty="0">
                <a:latin typeface="Arial" panose="020B0604020202020204" pitchFamily="34" charset="0"/>
                <a:cs typeface="Arial" panose="020B0604020202020204" pitchFamily="34" charset="0"/>
              </a:rPr>
              <a:t>ovat työstäneet ELY-ilmastotiekartan. </a:t>
            </a:r>
          </a:p>
          <a:p>
            <a:endParaRPr lang="fi-FI" dirty="0" err="1">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Ilmastotiekartassa ja sen sähköisessä julkaisussa </a:t>
            </a:r>
            <a:r>
              <a:rPr lang="fi-FI" b="1" dirty="0">
                <a:latin typeface="Arial" panose="020B0604020202020204" pitchFamily="34" charset="0"/>
                <a:cs typeface="Arial" panose="020B0604020202020204" pitchFamily="34" charset="0"/>
              </a:rPr>
              <a:t>Ikkunassa</a:t>
            </a:r>
            <a:r>
              <a:rPr lang="fi-FI" dirty="0">
                <a:latin typeface="Arial" panose="020B0604020202020204" pitchFamily="34" charset="0"/>
                <a:cs typeface="Arial" panose="020B0604020202020204" pitchFamily="34" charset="0"/>
              </a:rPr>
              <a:t> on selvitetty ja kuvattu kaikkien ELY-keskuksen tehtävien ilmastokytkennät hillinnän ja sopeutumisen näkökulmista.</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Tavoitteena on lisätä valtion aluehallinnon ilmastovaikuttavuutta. Ikkunassa ilmaston kannalta tärkeät kehittämiskohteet yhdistyvät ELY-keskusten tehtäviin ja toimialaan.</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AVI/ELY-strategiapäälliköiden ja ohjaavien tahojen ilmastotyöryhmä tukee ELY-ilmastoverkostoa valtion aluehallinnon ilmastotyön edistämisessä ja vauhdittamisessa.</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Ilmastotiekartta: </a:t>
            </a:r>
            <a:r>
              <a:rPr lang="fi-FI" dirty="0">
                <a:latin typeface="Arial" panose="020B0604020202020204" pitchFamily="34" charset="0"/>
                <a:cs typeface="Arial" panose="020B0604020202020204" pitchFamily="34" charset="0"/>
                <a:hlinkClick r:id="rId2"/>
              </a:rPr>
              <a:t>https://ilmastoikkuna.ely-keskus.fi/</a:t>
            </a:r>
            <a:r>
              <a:rPr lang="fi-FI" dirty="0">
                <a:latin typeface="Arial" panose="020B0604020202020204" pitchFamily="34" charset="0"/>
                <a:cs typeface="Arial" panose="020B0604020202020204" pitchFamily="34" charset="0"/>
              </a:rPr>
              <a:t> </a:t>
            </a: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p:txBody>
      </p:sp>
      <p:sp>
        <p:nvSpPr>
          <p:cNvPr id="5" name="Päivämäärän paikkamerkki 4"/>
          <p:cNvSpPr>
            <a:spLocks noGrp="1"/>
          </p:cNvSpPr>
          <p:nvPr>
            <p:ph type="dt" sz="half" idx="10"/>
          </p:nvPr>
        </p:nvSpPr>
        <p:spPr/>
        <p:txBody>
          <a:bodyPr/>
          <a:lstStyle/>
          <a:p>
            <a:fld id="{3DD5D9ED-96AC-46DE-8DE2-4C9C820F6AB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18</a:t>
            </a:fld>
            <a:endParaRPr lang="fi-FI" dirty="0"/>
          </a:p>
        </p:txBody>
      </p:sp>
      <p:pic>
        <p:nvPicPr>
          <p:cNvPr id="11" name="Kuvan paikkamerkki 10">
            <a:hlinkClick r:id="rId3"/>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976" b="5976"/>
          <a:stretch>
            <a:fillRect/>
          </a:stretch>
        </p:blipFill>
        <p:spPr>
          <a:xfrm>
            <a:off x="678730" y="1552747"/>
            <a:ext cx="4861003" cy="4320151"/>
          </a:xfrm>
        </p:spPr>
      </p:pic>
    </p:spTree>
    <p:extLst>
      <p:ext uri="{BB962C8B-B14F-4D97-AF65-F5344CB8AC3E}">
        <p14:creationId xmlns:p14="http://schemas.microsoft.com/office/powerpoint/2010/main" val="28656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0" y="484530"/>
            <a:ext cx="5414881" cy="1632331"/>
          </a:xfrm>
        </p:spPr>
        <p:txBody>
          <a:bodyPr/>
          <a:lstStyle/>
          <a:p>
            <a:r>
              <a:rPr lang="fi-FI" dirty="0"/>
              <a:t>ILMASTORATKAISUJA VAUHDITTAVA ACE-HANKE</a:t>
            </a:r>
          </a:p>
        </p:txBody>
      </p:sp>
      <p:sp>
        <p:nvSpPr>
          <p:cNvPr id="3" name="Tekstin paikkamerkki 2"/>
          <p:cNvSpPr>
            <a:spLocks noGrp="1"/>
          </p:cNvSpPr>
          <p:nvPr>
            <p:ph type="body" sz="quarter" idx="14"/>
          </p:nvPr>
        </p:nvSpPr>
        <p:spPr>
          <a:xfrm>
            <a:off x="6096000" y="2699952"/>
            <a:ext cx="5641174" cy="3216216"/>
          </a:xfrm>
        </p:spPr>
        <p:txBody>
          <a:bodyPr/>
          <a:lstStyle/>
          <a:p>
            <a:r>
              <a:rPr lang="fi-FI" i="0" dirty="0">
                <a:solidFill>
                  <a:srgbClr val="212529"/>
                </a:solidFill>
                <a:effectLst/>
              </a:rPr>
              <a:t>Suomen hiilineutraalisuustavoitetta tukeva ja ilmastoratkaisuja vauhdittava ACE-hanke (</a:t>
            </a:r>
            <a:r>
              <a:rPr lang="fi-FI" i="0" dirty="0" err="1">
                <a:solidFill>
                  <a:srgbClr val="212529"/>
                </a:solidFill>
                <a:effectLst/>
              </a:rPr>
              <a:t>Accelerating</a:t>
            </a:r>
            <a:r>
              <a:rPr lang="fi-FI" i="0" dirty="0">
                <a:solidFill>
                  <a:srgbClr val="212529"/>
                </a:solidFill>
                <a:effectLst/>
              </a:rPr>
              <a:t> </a:t>
            </a:r>
            <a:r>
              <a:rPr lang="fi-FI" i="0" dirty="0" err="1">
                <a:solidFill>
                  <a:srgbClr val="212529"/>
                </a:solidFill>
                <a:effectLst/>
              </a:rPr>
              <a:t>Climate</a:t>
            </a:r>
            <a:r>
              <a:rPr lang="fi-FI" i="0" dirty="0">
                <a:solidFill>
                  <a:srgbClr val="212529"/>
                </a:solidFill>
                <a:effectLst/>
              </a:rPr>
              <a:t> </a:t>
            </a:r>
            <a:r>
              <a:rPr lang="fi-FI" i="0" dirty="0" err="1">
                <a:solidFill>
                  <a:srgbClr val="212529"/>
                </a:solidFill>
                <a:effectLst/>
              </a:rPr>
              <a:t>Efforts</a:t>
            </a:r>
            <a:r>
              <a:rPr lang="fi-FI" i="0" dirty="0">
                <a:solidFill>
                  <a:srgbClr val="212529"/>
                </a:solidFill>
                <a:effectLst/>
              </a:rPr>
              <a:t> and </a:t>
            </a:r>
            <a:r>
              <a:rPr lang="fi-FI" i="0" dirty="0" err="1">
                <a:solidFill>
                  <a:srgbClr val="212529"/>
                </a:solidFill>
                <a:effectLst/>
              </a:rPr>
              <a:t>Investments</a:t>
            </a:r>
            <a:r>
              <a:rPr lang="fi-FI" i="0" dirty="0">
                <a:solidFill>
                  <a:srgbClr val="212529"/>
                </a:solidFill>
                <a:effectLst/>
              </a:rPr>
              <a:t>) käynnistyi vuoden 2024 alussa. Pirkanmaan ELY-keskus on EU:n LIFE-rahoitteisessa hankkeessa mukana valtakunnallisena ilmastotoimijana ja ELY-keskusten ilmastoasiantuntijaverkoston koordinoijana. ELY-keskuksen osuus hankkeessa kohdistuu ilmastorahoituksen edistämiseen.</a:t>
            </a:r>
          </a:p>
          <a:p>
            <a:endParaRPr lang="fi-FI" dirty="0">
              <a:solidFill>
                <a:srgbClr val="212529"/>
              </a:solidFill>
              <a:cs typeface="Arial" panose="020B0604020202020204" pitchFamily="34" charset="0"/>
            </a:endParaRPr>
          </a:p>
          <a:p>
            <a:r>
              <a:rPr lang="fi-FI" sz="1400" dirty="0">
                <a:cs typeface="Arial" panose="020B0604020202020204" pitchFamily="34" charset="0"/>
                <a:hlinkClick r:id="rId2"/>
              </a:rPr>
              <a:t>https://hiilineutraalisuomi.fi/fi-FI/ACE</a:t>
            </a:r>
            <a:endParaRPr lang="fi-FI" sz="1400" dirty="0">
              <a:cs typeface="Arial" panose="020B0604020202020204" pitchFamily="34" charset="0"/>
            </a:endParaRPr>
          </a:p>
          <a:p>
            <a:r>
              <a:rPr lang="fi-FI" sz="1400" dirty="0">
                <a:solidFill>
                  <a:srgbClr val="212529"/>
                </a:solidFill>
                <a:cs typeface="Arial" panose="020B0604020202020204" pitchFamily="34" charset="0"/>
                <a:hlinkClick r:id="rId3"/>
              </a:rPr>
              <a:t>https://www.ely-keskus.fi/-/ilmastoratkaisuja-vauhdittava-ace-hanke-k%C3%A4ynnistyi-pirkanmaa-</a:t>
            </a:r>
            <a:r>
              <a:rPr lang="fi-FI" sz="1400" dirty="0">
                <a:solidFill>
                  <a:srgbClr val="212529"/>
                </a:solidFill>
                <a:cs typeface="Arial" panose="020B0604020202020204" pitchFamily="34" charset="0"/>
              </a:rPr>
              <a:t> </a:t>
            </a:r>
          </a:p>
          <a:p>
            <a:endParaRPr lang="fi-FI" dirty="0">
              <a:cs typeface="Arial" panose="020B0604020202020204" pitchFamily="34" charset="0"/>
            </a:endParaRPr>
          </a:p>
          <a:p>
            <a:endParaRPr lang="fi-FI" dirty="0">
              <a:latin typeface="Arial" panose="020B0604020202020204" pitchFamily="34" charset="0"/>
              <a:cs typeface="Arial" panose="020B0604020202020204" pitchFamily="34" charset="0"/>
            </a:endParaRPr>
          </a:p>
        </p:txBody>
      </p:sp>
      <p:sp>
        <p:nvSpPr>
          <p:cNvPr id="5" name="Päivämäärän paikkamerkki 4"/>
          <p:cNvSpPr>
            <a:spLocks noGrp="1"/>
          </p:cNvSpPr>
          <p:nvPr>
            <p:ph type="dt" sz="half" idx="10"/>
          </p:nvPr>
        </p:nvSpPr>
        <p:spPr/>
        <p:txBody>
          <a:bodyPr/>
          <a:lstStyle/>
          <a:p>
            <a:fld id="{3DD5D9ED-96AC-46DE-8DE2-4C9C820F6AB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19</a:t>
            </a:fld>
            <a:endParaRPr lang="fi-FI" dirty="0"/>
          </a:p>
        </p:txBody>
      </p:sp>
      <p:sp>
        <p:nvSpPr>
          <p:cNvPr id="7" name="AutoShape 4" descr=" ">
            <a:extLst>
              <a:ext uri="{FF2B5EF4-FFF2-40B4-BE49-F238E27FC236}">
                <a16:creationId xmlns:a16="http://schemas.microsoft.com/office/drawing/2014/main" id="{65A0D3B2-C095-5EC6-FA2E-1662514D80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2" name="Kuva 11">
            <a:extLst>
              <a:ext uri="{FF2B5EF4-FFF2-40B4-BE49-F238E27FC236}">
                <a16:creationId xmlns:a16="http://schemas.microsoft.com/office/drawing/2014/main" id="{97FBF761-EA43-4593-A596-0CD3BD9DA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79" y="6181344"/>
            <a:ext cx="2168464" cy="346954"/>
          </a:xfrm>
          <a:prstGeom prst="rect">
            <a:avLst/>
          </a:prstGeom>
        </p:spPr>
      </p:pic>
      <p:pic>
        <p:nvPicPr>
          <p:cNvPr id="17" name="Kuvan paikkamerkki 16">
            <a:extLst>
              <a:ext uri="{FF2B5EF4-FFF2-40B4-BE49-F238E27FC236}">
                <a16:creationId xmlns:a16="http://schemas.microsoft.com/office/drawing/2014/main" id="{E2A736FF-58F5-64BF-6B29-B05A5971354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566" r="12566"/>
          <a:stretch>
            <a:fillRect/>
          </a:stretch>
        </p:blipFill>
        <p:spPr>
          <a:xfrm>
            <a:off x="488950" y="898525"/>
            <a:ext cx="4527550" cy="4024313"/>
          </a:xfrm>
        </p:spPr>
      </p:pic>
      <p:sp>
        <p:nvSpPr>
          <p:cNvPr id="19" name="Tekstiruutu 18">
            <a:extLst>
              <a:ext uri="{FF2B5EF4-FFF2-40B4-BE49-F238E27FC236}">
                <a16:creationId xmlns:a16="http://schemas.microsoft.com/office/drawing/2014/main" id="{8CEC4631-7D53-97A1-C31B-9FCBD535C069}"/>
              </a:ext>
            </a:extLst>
          </p:cNvPr>
          <p:cNvSpPr txBox="1"/>
          <p:nvPr/>
        </p:nvSpPr>
        <p:spPr>
          <a:xfrm>
            <a:off x="761238" y="5019429"/>
            <a:ext cx="6094476" cy="246221"/>
          </a:xfrm>
          <a:prstGeom prst="rect">
            <a:avLst/>
          </a:prstGeom>
          <a:noFill/>
        </p:spPr>
        <p:txBody>
          <a:bodyPr wrap="square">
            <a:spAutoFit/>
          </a:bodyPr>
          <a:lstStyle/>
          <a:p>
            <a:r>
              <a:rPr lang="fi-FI" sz="1000" b="0" i="0" dirty="0">
                <a:solidFill>
                  <a:srgbClr val="6F6359"/>
                </a:solidFill>
                <a:effectLst/>
                <a:latin typeface="Open Sans" panose="020B0606030504020204" pitchFamily="34" charset="0"/>
              </a:rPr>
              <a:t>© Kuva: </a:t>
            </a:r>
            <a:r>
              <a:rPr lang="fi-FI" sz="1000" b="0" i="0" dirty="0" err="1">
                <a:solidFill>
                  <a:srgbClr val="6F6359"/>
                </a:solidFill>
                <a:effectLst/>
                <a:latin typeface="Open Sans" panose="020B0606030504020204" pitchFamily="34" charset="0"/>
              </a:rPr>
              <a:t>Jamo</a:t>
            </a:r>
            <a:r>
              <a:rPr lang="fi-FI" sz="1000" b="0" i="0" dirty="0">
                <a:solidFill>
                  <a:srgbClr val="6F6359"/>
                </a:solidFill>
                <a:effectLst/>
                <a:latin typeface="Open Sans" panose="020B0606030504020204" pitchFamily="34" charset="0"/>
              </a:rPr>
              <a:t> </a:t>
            </a:r>
            <a:r>
              <a:rPr lang="fi-FI" sz="1000" b="0" i="0" dirty="0" err="1">
                <a:solidFill>
                  <a:srgbClr val="6F6359"/>
                </a:solidFill>
                <a:effectLst/>
                <a:latin typeface="Open Sans" panose="020B0606030504020204" pitchFamily="34" charset="0"/>
              </a:rPr>
              <a:t>Images</a:t>
            </a:r>
            <a:r>
              <a:rPr lang="fi-FI" sz="1000" b="0" i="0" dirty="0">
                <a:solidFill>
                  <a:srgbClr val="6F6359"/>
                </a:solidFill>
                <a:effectLst/>
                <a:latin typeface="Open Sans" panose="020B0606030504020204" pitchFamily="34" charset="0"/>
              </a:rPr>
              <a:t> / </a:t>
            </a:r>
            <a:r>
              <a:rPr lang="fi-FI" sz="1000" b="0" i="0" dirty="0" err="1">
                <a:solidFill>
                  <a:srgbClr val="6F6359"/>
                </a:solidFill>
                <a:effectLst/>
                <a:latin typeface="Open Sans" panose="020B0606030504020204" pitchFamily="34" charset="0"/>
              </a:rPr>
              <a:t>AdobeStock</a:t>
            </a:r>
            <a:endParaRPr lang="fi-FI" sz="1000" dirty="0"/>
          </a:p>
        </p:txBody>
      </p:sp>
    </p:spTree>
    <p:extLst>
      <p:ext uri="{BB962C8B-B14F-4D97-AF65-F5344CB8AC3E}">
        <p14:creationId xmlns:p14="http://schemas.microsoft.com/office/powerpoint/2010/main" val="352611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0D2FDF-F372-844C-238D-B9C9320846E2}"/>
              </a:ext>
            </a:extLst>
          </p:cNvPr>
          <p:cNvSpPr>
            <a:spLocks noGrp="1"/>
          </p:cNvSpPr>
          <p:nvPr>
            <p:ph type="title"/>
          </p:nvPr>
        </p:nvSpPr>
        <p:spPr/>
        <p:txBody>
          <a:bodyPr/>
          <a:lstStyle/>
          <a:p>
            <a:r>
              <a:rPr lang="fi-FI" dirty="0"/>
              <a:t>Hankkeet vuosittain</a:t>
            </a:r>
          </a:p>
        </p:txBody>
      </p:sp>
      <p:sp>
        <p:nvSpPr>
          <p:cNvPr id="3" name="Sisällön paikkamerkki 2">
            <a:extLst>
              <a:ext uri="{FF2B5EF4-FFF2-40B4-BE49-F238E27FC236}">
                <a16:creationId xmlns:a16="http://schemas.microsoft.com/office/drawing/2014/main" id="{7A11936A-67E4-19AC-7AAE-3C935E366CB0}"/>
              </a:ext>
            </a:extLst>
          </p:cNvPr>
          <p:cNvSpPr>
            <a:spLocks noGrp="1"/>
          </p:cNvSpPr>
          <p:nvPr>
            <p:ph idx="1"/>
          </p:nvPr>
        </p:nvSpPr>
        <p:spPr>
          <a:xfrm>
            <a:off x="890824" y="1571150"/>
            <a:ext cx="10868360" cy="4453281"/>
          </a:xfrm>
        </p:spPr>
        <p:txBody>
          <a:bodyPr numCol="2"/>
          <a:lstStyle/>
          <a:p>
            <a:pPr marL="47625" indent="0" fontAlgn="base">
              <a:spcBef>
                <a:spcPts val="0"/>
              </a:spcBef>
              <a:buNone/>
            </a:pPr>
            <a:r>
              <a:rPr lang="fi-FI" sz="1600" b="1" dirty="0">
                <a:effectLst/>
                <a:latin typeface="+mj-lt"/>
                <a:ea typeface="Times New Roman" panose="02020603050405020304" pitchFamily="18" charset="0"/>
              </a:rPr>
              <a:t>2018</a:t>
            </a:r>
            <a:endParaRPr lang="fi-FI" sz="1600" dirty="0">
              <a:effectLst/>
              <a:latin typeface="+mj-lt"/>
              <a:ea typeface="Times New Roman" panose="02020603050405020304" pitchFamily="18" charset="0"/>
            </a:endParaRPr>
          </a:p>
          <a:p>
            <a:pPr fontAlgn="base">
              <a:spcBef>
                <a:spcPts val="0"/>
              </a:spcBef>
            </a:pPr>
            <a:r>
              <a:rPr lang="fi-FI" sz="1400" dirty="0">
                <a:effectLst/>
                <a:latin typeface="+mj-lt"/>
                <a:ea typeface="Times New Roman" panose="02020603050405020304" pitchFamily="18" charset="0"/>
              </a:rPr>
              <a:t>SYKE – Kansalaisen hiilijalanjälkilaskurin uudistaminen, Ilmastodieetti.fi (2018–2019)</a:t>
            </a:r>
          </a:p>
          <a:p>
            <a:pPr marL="47625" indent="0" fontAlgn="base">
              <a:spcBef>
                <a:spcPts val="0"/>
              </a:spcBef>
              <a:buNone/>
            </a:pPr>
            <a:r>
              <a:rPr lang="fi-FI" sz="1600" b="1" dirty="0">
                <a:effectLst/>
                <a:latin typeface="+mj-lt"/>
                <a:ea typeface="Times New Roman" panose="02020603050405020304" pitchFamily="18" charset="0"/>
              </a:rPr>
              <a:t>2019</a:t>
            </a:r>
            <a:endParaRPr lang="fi-FI" sz="1600" dirty="0">
              <a:effectLst/>
              <a:latin typeface="+mj-lt"/>
              <a:ea typeface="Times New Roman" panose="02020603050405020304" pitchFamily="18" charset="0"/>
            </a:endParaRPr>
          </a:p>
          <a:p>
            <a:pPr fontAlgn="base">
              <a:spcBef>
                <a:spcPts val="0"/>
              </a:spcBef>
            </a:pPr>
            <a:r>
              <a:rPr lang="fi-FI" sz="1400" dirty="0">
                <a:effectLst/>
                <a:latin typeface="+mj-lt"/>
                <a:ea typeface="Times New Roman" panose="02020603050405020304" pitchFamily="18" charset="0"/>
              </a:rPr>
              <a:t>Motiva Oy ja Fisu-kunnat – Ilmastojohtamisen reseptikirja (2019–2020)</a:t>
            </a:r>
          </a:p>
          <a:p>
            <a:pPr fontAlgn="base">
              <a:spcBef>
                <a:spcPts val="0"/>
              </a:spcBef>
            </a:pPr>
            <a:r>
              <a:rPr lang="fi-FI" sz="1400" dirty="0">
                <a:effectLst/>
                <a:latin typeface="+mj-lt"/>
                <a:ea typeface="Times New Roman" panose="02020603050405020304" pitchFamily="18" charset="0"/>
              </a:rPr>
              <a:t>Kuntaliitto – Ilmastonmuutos ja kunnat-tukipaketti </a:t>
            </a:r>
          </a:p>
          <a:p>
            <a:pPr fontAlgn="base">
              <a:spcBef>
                <a:spcPts val="0"/>
              </a:spcBef>
            </a:pPr>
            <a:r>
              <a:rPr lang="fi-FI" sz="1400" dirty="0">
                <a:effectLst/>
                <a:latin typeface="+mj-lt"/>
                <a:ea typeface="Times New Roman" panose="02020603050405020304" pitchFamily="18" charset="0"/>
              </a:rPr>
              <a:t>SYKE – Alueellisten päästölaskentojen kehittäminen (2019–2020)</a:t>
            </a:r>
          </a:p>
          <a:p>
            <a:pPr fontAlgn="base">
              <a:spcBef>
                <a:spcPts val="0"/>
              </a:spcBef>
            </a:pPr>
            <a:r>
              <a:rPr lang="fi-FI" sz="1400" dirty="0">
                <a:effectLst/>
                <a:latin typeface="+mj-lt"/>
                <a:ea typeface="Times New Roman" panose="02020603050405020304" pitchFamily="18" charset="0"/>
              </a:rPr>
              <a:t>Pirkanmaan ELY-keskus – ELY-ilmastotiekartta I (2019–2021)</a:t>
            </a:r>
          </a:p>
          <a:p>
            <a:pPr fontAlgn="base">
              <a:spcBef>
                <a:spcPts val="0"/>
              </a:spcBef>
            </a:pPr>
            <a:r>
              <a:rPr lang="fi-FI" sz="1400" dirty="0">
                <a:effectLst/>
                <a:latin typeface="+mj-lt"/>
                <a:ea typeface="Times New Roman" panose="02020603050405020304" pitchFamily="18" charset="0"/>
              </a:rPr>
              <a:t>SYKE – KILTOVA Esiselvitys </a:t>
            </a:r>
          </a:p>
          <a:p>
            <a:pPr marL="47625" indent="0" fontAlgn="base">
              <a:spcBef>
                <a:spcPts val="0"/>
              </a:spcBef>
              <a:buNone/>
            </a:pPr>
            <a:r>
              <a:rPr lang="fi-FI" sz="1600" b="1" dirty="0">
                <a:effectLst/>
                <a:latin typeface="+mj-lt"/>
                <a:ea typeface="Times New Roman" panose="02020603050405020304" pitchFamily="18" charset="0"/>
              </a:rPr>
              <a:t>2020</a:t>
            </a:r>
            <a:endParaRPr lang="fi-FI" sz="1600" dirty="0">
              <a:effectLst/>
              <a:latin typeface="+mj-lt"/>
              <a:ea typeface="Times New Roman" panose="02020603050405020304" pitchFamily="18" charset="0"/>
            </a:endParaRPr>
          </a:p>
          <a:p>
            <a:pPr fontAlgn="base">
              <a:spcBef>
                <a:spcPts val="0"/>
              </a:spcBef>
            </a:pPr>
            <a:r>
              <a:rPr lang="fi-FI" sz="1400" dirty="0">
                <a:effectLst/>
                <a:latin typeface="+mj-lt"/>
                <a:ea typeface="Times New Roman" panose="02020603050405020304" pitchFamily="18" charset="0"/>
              </a:rPr>
              <a:t>Kuntaliitto ja 13 edelläkävijäkuntaa – ILMAVA Ilmastojohtamisen valmennus (2020–2021)</a:t>
            </a:r>
          </a:p>
          <a:p>
            <a:pPr fontAlgn="base">
              <a:spcBef>
                <a:spcPts val="0"/>
              </a:spcBef>
            </a:pPr>
            <a:r>
              <a:rPr lang="fi-FI" sz="1400" dirty="0">
                <a:effectLst/>
                <a:latin typeface="+mj-lt"/>
                <a:ea typeface="Times New Roman" panose="02020603050405020304" pitchFamily="18" charset="0"/>
              </a:rPr>
              <a:t>Motiva Oy, SYKE ja Fisu-kunnat – REIVI, Kuntien ja yritysten ilmastoyhteistyö (2020–2021)</a:t>
            </a:r>
          </a:p>
          <a:p>
            <a:pPr fontAlgn="base">
              <a:spcBef>
                <a:spcPts val="0"/>
              </a:spcBef>
            </a:pPr>
            <a:r>
              <a:rPr lang="fi-FI" sz="1400" dirty="0">
                <a:effectLst/>
                <a:latin typeface="+mj-lt"/>
                <a:ea typeface="Times New Roman" panose="02020603050405020304" pitchFamily="18" charset="0"/>
              </a:rPr>
              <a:t>Ekokumppanit ja edelläkävijäkunnat – KIVAT-hanke, Kuntalaisten ilmastotoimien vauhdittamisen toimintamallit</a:t>
            </a:r>
          </a:p>
          <a:p>
            <a:pPr fontAlgn="base">
              <a:spcBef>
                <a:spcPts val="0"/>
              </a:spcBef>
            </a:pPr>
            <a:r>
              <a:rPr lang="fi-FI" sz="1400" dirty="0">
                <a:effectLst/>
                <a:latin typeface="+mj-lt"/>
                <a:ea typeface="Times New Roman" panose="02020603050405020304" pitchFamily="18" charset="0"/>
              </a:rPr>
              <a:t>SYKE – KILTOVA, Työkaluja kaupunkien ilmasto-ohjelmien vaikutustenarviointeihin (2020–2022) </a:t>
            </a:r>
          </a:p>
          <a:p>
            <a:pPr marL="47625" indent="0" fontAlgn="base">
              <a:spcBef>
                <a:spcPts val="0"/>
              </a:spcBef>
              <a:buNone/>
            </a:pPr>
            <a:endParaRPr lang="fi-FI" sz="1400" b="1" dirty="0">
              <a:effectLst/>
              <a:latin typeface="+mj-lt"/>
              <a:ea typeface="Times New Roman" panose="02020603050405020304" pitchFamily="18" charset="0"/>
            </a:endParaRPr>
          </a:p>
          <a:p>
            <a:pPr marL="47625" indent="0" fontAlgn="base">
              <a:spcBef>
                <a:spcPts val="0"/>
              </a:spcBef>
              <a:buNone/>
            </a:pPr>
            <a:r>
              <a:rPr lang="fi-FI" sz="1600" b="1" dirty="0">
                <a:effectLst/>
                <a:latin typeface="+mj-lt"/>
                <a:ea typeface="Times New Roman" panose="02020603050405020304" pitchFamily="18" charset="0"/>
              </a:rPr>
              <a:t>2021</a:t>
            </a:r>
            <a:endParaRPr lang="fi-FI" sz="1600" dirty="0">
              <a:effectLst/>
              <a:latin typeface="+mj-lt"/>
              <a:ea typeface="Times New Roman" panose="02020603050405020304" pitchFamily="18" charset="0"/>
            </a:endParaRPr>
          </a:p>
          <a:p>
            <a:pPr fontAlgn="base">
              <a:spcBef>
                <a:spcPts val="0"/>
              </a:spcBef>
            </a:pPr>
            <a:r>
              <a:rPr lang="fi-FI" sz="1400" dirty="0">
                <a:effectLst/>
                <a:latin typeface="+mj-lt"/>
                <a:ea typeface="Times New Roman" panose="02020603050405020304" pitchFamily="18" charset="0"/>
              </a:rPr>
              <a:t>Kuntaliitto, Motiva Oy, SYKE ja Fisu-kunnat – REETTA, Resurssiviisaiden kuntien talous- ja ilmastojohtaminen (2021–2022)</a:t>
            </a:r>
          </a:p>
          <a:p>
            <a:pPr fontAlgn="base">
              <a:spcBef>
                <a:spcPts val="0"/>
              </a:spcBef>
            </a:pPr>
            <a:r>
              <a:rPr lang="fi-FI" sz="1400" dirty="0">
                <a:effectLst/>
                <a:latin typeface="+mj-lt"/>
                <a:ea typeface="Times New Roman" panose="02020603050405020304" pitchFamily="18" charset="0"/>
              </a:rPr>
              <a:t>Pirkanmaan ELY-keskus – ELY-ilmastotiekartta II (2021–2023)</a:t>
            </a:r>
          </a:p>
          <a:p>
            <a:pPr fontAlgn="base">
              <a:spcBef>
                <a:spcPts val="0"/>
              </a:spcBef>
            </a:pPr>
            <a:r>
              <a:rPr lang="fi-FI" sz="1400" dirty="0">
                <a:effectLst/>
                <a:latin typeface="+mj-lt"/>
                <a:ea typeface="Times New Roman" panose="02020603050405020304" pitchFamily="18" charset="0"/>
              </a:rPr>
              <a:t>Kuntaliitto – Kuntien ilmastokonferenssi 2021</a:t>
            </a:r>
          </a:p>
          <a:p>
            <a:pPr fontAlgn="base">
              <a:spcBef>
                <a:spcPts val="0"/>
              </a:spcBef>
            </a:pPr>
            <a:r>
              <a:rPr lang="fi-FI" sz="1400" dirty="0">
                <a:effectLst/>
                <a:latin typeface="+mj-lt"/>
                <a:ea typeface="Times New Roman" panose="02020603050405020304" pitchFamily="18" charset="0"/>
              </a:rPr>
              <a:t>Kuntaliitto – Kuntien ilmastokysely 2021</a:t>
            </a:r>
          </a:p>
          <a:p>
            <a:pPr fontAlgn="base">
              <a:spcBef>
                <a:spcPts val="0"/>
              </a:spcBef>
            </a:pPr>
            <a:r>
              <a:rPr lang="fi-FI" sz="1400" dirty="0">
                <a:effectLst/>
                <a:latin typeface="+mj-lt"/>
                <a:ea typeface="Times New Roman" panose="02020603050405020304" pitchFamily="18" charset="0"/>
              </a:rPr>
              <a:t>SYKE – Kunnan ilmastosuunnitelman toteuttamisvaihtoehdot ilmastolaissa</a:t>
            </a:r>
          </a:p>
          <a:p>
            <a:pPr fontAlgn="base">
              <a:spcBef>
                <a:spcPts val="0"/>
              </a:spcBef>
            </a:pPr>
            <a:r>
              <a:rPr lang="fi-FI" sz="1400" dirty="0">
                <a:effectLst/>
                <a:latin typeface="+mj-lt"/>
                <a:ea typeface="Times New Roman" panose="02020603050405020304" pitchFamily="18" charset="0"/>
              </a:rPr>
              <a:t>Motiva – Kuntien ilmastoratkaisut -ohjelman viestinnän tuki ml. Kuntien ilmastotyön rahoituslista (2021-2024)</a:t>
            </a:r>
          </a:p>
          <a:p>
            <a:pPr marL="47625" indent="0" fontAlgn="base">
              <a:spcBef>
                <a:spcPts val="0"/>
              </a:spcBef>
              <a:buNone/>
            </a:pPr>
            <a:r>
              <a:rPr lang="fi-FI" sz="1600" b="1" dirty="0">
                <a:effectLst/>
                <a:latin typeface="+mj-lt"/>
                <a:ea typeface="Times New Roman" panose="02020603050405020304" pitchFamily="18" charset="0"/>
              </a:rPr>
              <a:t>2023</a:t>
            </a:r>
            <a:endParaRPr lang="fi-FI" sz="1600" dirty="0">
              <a:effectLst/>
              <a:latin typeface="+mj-lt"/>
              <a:ea typeface="Times New Roman" panose="02020603050405020304" pitchFamily="18" charset="0"/>
            </a:endParaRPr>
          </a:p>
          <a:p>
            <a:pPr fontAlgn="base">
              <a:spcBef>
                <a:spcPts val="0"/>
              </a:spcBef>
            </a:pPr>
            <a:r>
              <a:rPr lang="fi-FI" sz="1400" dirty="0">
                <a:effectLst/>
                <a:latin typeface="+mj-lt"/>
                <a:ea typeface="Times New Roman" panose="02020603050405020304" pitchFamily="18" charset="0"/>
              </a:rPr>
              <a:t>Motiva Oy, Syke, Kuntaliitto ja Fisu-kunnat – REIJO, Resurssiviisaiden kuntien tiedolla johtaminen </a:t>
            </a:r>
          </a:p>
          <a:p>
            <a:pPr fontAlgn="base">
              <a:spcBef>
                <a:spcPts val="0"/>
              </a:spcBef>
            </a:pPr>
            <a:r>
              <a:rPr lang="fi-FI" sz="1400" dirty="0">
                <a:effectLst/>
                <a:latin typeface="+mj-lt"/>
                <a:ea typeface="Times New Roman" panose="02020603050405020304" pitchFamily="18" charset="0"/>
              </a:rPr>
              <a:t>Kuntaliitto – Kuntien ilmastokonferenssi 2023</a:t>
            </a:r>
          </a:p>
          <a:p>
            <a:pPr fontAlgn="base">
              <a:spcBef>
                <a:spcPts val="0"/>
              </a:spcBef>
            </a:pPr>
            <a:r>
              <a:rPr lang="fi-FI" sz="1400" dirty="0">
                <a:effectLst/>
                <a:latin typeface="+mj-lt"/>
                <a:ea typeface="Times New Roman" panose="02020603050405020304" pitchFamily="18" charset="0"/>
              </a:rPr>
              <a:t>Kuntaliitto – Kuntien ilmastokysely 2023</a:t>
            </a:r>
          </a:p>
          <a:p>
            <a:pPr fontAlgn="base">
              <a:spcBef>
                <a:spcPts val="0"/>
              </a:spcBef>
            </a:pPr>
            <a:r>
              <a:rPr lang="fi-FI" sz="1400" dirty="0">
                <a:effectLst/>
                <a:latin typeface="+mj-lt"/>
                <a:ea typeface="Times New Roman" panose="02020603050405020304" pitchFamily="18" charset="0"/>
              </a:rPr>
              <a:t>Pirkanmaan ELY-keskus – </a:t>
            </a:r>
            <a:r>
              <a:rPr lang="fi-FI" sz="1400">
                <a:effectLst/>
                <a:latin typeface="+mj-lt"/>
                <a:ea typeface="Times New Roman" panose="02020603050405020304" pitchFamily="18" charset="0"/>
              </a:rPr>
              <a:t>ELY-ilmastotiekartta 3 (2023-2024)</a:t>
            </a:r>
            <a:endParaRPr lang="fi-FI" sz="1400" dirty="0">
              <a:effectLst/>
              <a:latin typeface="+mj-lt"/>
              <a:ea typeface="Times New Roman" panose="02020603050405020304" pitchFamily="18" charset="0"/>
            </a:endParaRPr>
          </a:p>
          <a:p>
            <a:pPr marL="47625" indent="0" fontAlgn="base">
              <a:spcBef>
                <a:spcPts val="0"/>
              </a:spcBef>
              <a:buNone/>
            </a:pPr>
            <a:r>
              <a:rPr lang="fi-FI" sz="1600" b="1" dirty="0">
                <a:effectLst/>
                <a:latin typeface="+mj-lt"/>
                <a:ea typeface="Times New Roman" panose="02020603050405020304" pitchFamily="18" charset="0"/>
              </a:rPr>
              <a:t>2024</a:t>
            </a:r>
            <a:endParaRPr lang="fi-FI" sz="1600" dirty="0">
              <a:effectLst/>
              <a:latin typeface="+mj-lt"/>
              <a:ea typeface="Times New Roman" panose="02020603050405020304" pitchFamily="18" charset="0"/>
            </a:endParaRPr>
          </a:p>
          <a:p>
            <a:pPr fontAlgn="base">
              <a:spcBef>
                <a:spcPts val="0"/>
              </a:spcBef>
            </a:pPr>
            <a:r>
              <a:rPr lang="fi-FI" sz="1400" dirty="0">
                <a:effectLst/>
                <a:latin typeface="+mj-lt"/>
                <a:ea typeface="Times New Roman" panose="02020603050405020304" pitchFamily="18" charset="0"/>
              </a:rPr>
              <a:t>Pirkanmaan ELY-Keskus – ACE-hanke</a:t>
            </a:r>
          </a:p>
          <a:p>
            <a:pPr fontAlgn="base">
              <a:spcBef>
                <a:spcPts val="0"/>
              </a:spcBef>
            </a:pPr>
            <a:r>
              <a:rPr lang="fi-FI" sz="1400" dirty="0">
                <a:effectLst/>
                <a:latin typeface="+mj-lt"/>
                <a:ea typeface="Times New Roman" panose="02020603050405020304" pitchFamily="18" charset="0"/>
              </a:rPr>
              <a:t>SYKE – Ilmastosuunnitelmatyökalujen kehittäminen ja jalkauttaminen kuntiin (KILMASJALKA)</a:t>
            </a:r>
            <a:endParaRPr lang="fi-FI" sz="1400" dirty="0">
              <a:latin typeface="+mj-lt"/>
            </a:endParaRPr>
          </a:p>
        </p:txBody>
      </p:sp>
      <p:sp>
        <p:nvSpPr>
          <p:cNvPr id="4" name="Päivämäärän paikkamerkki 3">
            <a:extLst>
              <a:ext uri="{FF2B5EF4-FFF2-40B4-BE49-F238E27FC236}">
                <a16:creationId xmlns:a16="http://schemas.microsoft.com/office/drawing/2014/main" id="{DBC2C321-F109-946E-08B3-2F2EFCF7139E}"/>
              </a:ext>
            </a:extLst>
          </p:cNvPr>
          <p:cNvSpPr>
            <a:spLocks noGrp="1"/>
          </p:cNvSpPr>
          <p:nvPr>
            <p:ph type="dt" sz="half" idx="10"/>
          </p:nvPr>
        </p:nvSpPr>
        <p:spPr/>
        <p:txBody>
          <a:bodyPr/>
          <a:lstStyle/>
          <a:p>
            <a:fld id="{BFDD373D-220E-4A08-BDB2-B265AC47484B}" type="datetime1">
              <a:rPr lang="fi-FI" smtClean="0"/>
              <a:t>3.1.2025</a:t>
            </a:fld>
            <a:endParaRPr lang="fi-FI" dirty="0"/>
          </a:p>
        </p:txBody>
      </p:sp>
      <p:sp>
        <p:nvSpPr>
          <p:cNvPr id="5" name="Dian numeron paikkamerkki 4">
            <a:extLst>
              <a:ext uri="{FF2B5EF4-FFF2-40B4-BE49-F238E27FC236}">
                <a16:creationId xmlns:a16="http://schemas.microsoft.com/office/drawing/2014/main" id="{9C5AA7D5-8183-DC37-6143-931D3F171402}"/>
              </a:ext>
            </a:extLst>
          </p:cNvPr>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139820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A7E3B0E-B251-407B-8636-10AD5910FED4}" type="datetime1">
              <a:rPr lang="fi-FI" smtClean="0"/>
              <a:t>3.1.2025</a:t>
            </a:fld>
            <a:endParaRPr lang="fi-FI" dirty="0"/>
          </a:p>
        </p:txBody>
      </p:sp>
    </p:spTree>
    <p:extLst>
      <p:ext uri="{BB962C8B-B14F-4D97-AF65-F5344CB8AC3E}">
        <p14:creationId xmlns:p14="http://schemas.microsoft.com/office/powerpoint/2010/main" val="220273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1982" y="590550"/>
            <a:ext cx="4645891" cy="1623794"/>
          </a:xfrm>
        </p:spPr>
        <p:txBody>
          <a:bodyPr/>
          <a:lstStyle/>
          <a:p>
            <a:r>
              <a:rPr lang="fi-FI" dirty="0"/>
              <a:t>ILMASTONMUUTOS JA KUNNAT </a:t>
            </a:r>
            <a:br>
              <a:rPr lang="fi-FI" dirty="0"/>
            </a:br>
            <a:r>
              <a:rPr lang="fi-FI" dirty="0"/>
              <a:t>-TUKIPAKETTI</a:t>
            </a:r>
          </a:p>
        </p:txBody>
      </p:sp>
      <p:sp>
        <p:nvSpPr>
          <p:cNvPr id="3" name="Tekstin paikkamerkki 2"/>
          <p:cNvSpPr>
            <a:spLocks noGrp="1"/>
          </p:cNvSpPr>
          <p:nvPr>
            <p:ph type="body" sz="quarter" idx="14"/>
          </p:nvPr>
        </p:nvSpPr>
        <p:spPr>
          <a:xfrm>
            <a:off x="821982" y="2614945"/>
            <a:ext cx="4997882" cy="3149599"/>
          </a:xfrm>
        </p:spPr>
        <p:txBody>
          <a:bodyPr/>
          <a:lstStyle/>
          <a:p>
            <a:r>
              <a:rPr lang="fi-FI" b="1" dirty="0">
                <a:solidFill>
                  <a:schemeClr val="accent2"/>
                </a:solidFill>
                <a:cs typeface="Arial" panose="020B0604020202020204" pitchFamily="34" charset="0"/>
              </a:rPr>
              <a:t>Kuntaliiton</a:t>
            </a:r>
            <a:r>
              <a:rPr lang="fi-FI" dirty="0">
                <a:solidFill>
                  <a:schemeClr val="accent2"/>
                </a:solidFill>
                <a:cs typeface="Arial" panose="020B0604020202020204" pitchFamily="34" charset="0"/>
              </a:rPr>
              <a:t> työstämä tietoiskuvideo + 30-sivuinen opas kuntien johdolle ja viranhaltijoille.</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Tukipaketista saa hyvän kuvan kuntien ilmastotyön kokonaisuudesta ja mahdollisuuksista.</a:t>
            </a:r>
          </a:p>
          <a:p>
            <a:endParaRPr lang="fi-FI" dirty="0">
              <a:solidFill>
                <a:schemeClr val="accent2"/>
              </a:solidFill>
              <a:cs typeface="Arial" panose="020B0604020202020204" pitchFamily="34" charset="0"/>
            </a:endParaRPr>
          </a:p>
          <a:p>
            <a:r>
              <a:rPr lang="fi-FI" dirty="0">
                <a:solidFill>
                  <a:schemeClr val="accent2"/>
                </a:solidFill>
                <a:cs typeface="Arial" panose="020B0604020202020204" pitchFamily="34" charset="0"/>
              </a:rPr>
              <a:t>Tukipaketti tarjoaa hyviksi todettuja vinkkejä ilmastotyön hahmottamiseen, suunnitteluun ja toteuttamiseen.</a:t>
            </a:r>
          </a:p>
          <a:p>
            <a:endParaRPr lang="fi-FI" sz="1200" dirty="0">
              <a:solidFill>
                <a:schemeClr val="accent2"/>
              </a:solidFill>
              <a:cs typeface="Arial" panose="020B0604020202020204" pitchFamily="34" charset="0"/>
            </a:endParaRPr>
          </a:p>
          <a:p>
            <a:r>
              <a:rPr lang="fi-FI" sz="1200" dirty="0">
                <a:hlinkClick r:id="rId2"/>
              </a:rPr>
              <a:t>https://www.kuntaliitto.fi/ajankohtaista/2020/miten-ilmastonmuutokseen-voidaan-vaikuttaa-kunnissa-tukipaketti-kuntien</a:t>
            </a:r>
            <a:endParaRPr lang="fi-FI" sz="1200" dirty="0"/>
          </a:p>
          <a:p>
            <a:endParaRPr lang="fi-FI" sz="1200"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3</a:t>
            </a:fld>
            <a:endParaRPr lang="fi-FI" dirty="0"/>
          </a:p>
        </p:txBody>
      </p:sp>
      <p:pic>
        <p:nvPicPr>
          <p:cNvPr id="20" name="Kuvan paikkamerkki 19">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645" r="15645"/>
          <a:stretch>
            <a:fillRect/>
          </a:stretch>
        </p:blipFill>
        <p:spPr>
          <a:xfrm>
            <a:off x="6667656" y="937159"/>
            <a:ext cx="4588439" cy="5180030"/>
          </a:xfrm>
        </p:spPr>
      </p:pic>
    </p:spTree>
    <p:extLst>
      <p:ext uri="{BB962C8B-B14F-4D97-AF65-F5344CB8AC3E}">
        <p14:creationId xmlns:p14="http://schemas.microsoft.com/office/powerpoint/2010/main" val="366777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48017" y="580158"/>
            <a:ext cx="5175175" cy="1190321"/>
          </a:xfrm>
        </p:spPr>
        <p:txBody>
          <a:bodyPr/>
          <a:lstStyle/>
          <a:p>
            <a:r>
              <a:rPr lang="fi-FI" dirty="0"/>
              <a:t>ILMASTOJOHTAMISEN VALMENNUS KUNNILLE</a:t>
            </a:r>
          </a:p>
        </p:txBody>
      </p:sp>
      <p:sp>
        <p:nvSpPr>
          <p:cNvPr id="3" name="Tekstin paikkamerkki 2"/>
          <p:cNvSpPr>
            <a:spLocks noGrp="1"/>
          </p:cNvSpPr>
          <p:nvPr>
            <p:ph type="body" sz="quarter" idx="14"/>
          </p:nvPr>
        </p:nvSpPr>
        <p:spPr>
          <a:xfrm>
            <a:off x="6648017" y="1770479"/>
            <a:ext cx="4997882" cy="4860060"/>
          </a:xfrm>
        </p:spPr>
        <p:txBody>
          <a:bodyPr/>
          <a:lstStyle/>
          <a:p>
            <a:r>
              <a:rPr lang="fi-FI" b="1" dirty="0">
                <a:latin typeface="Arial" panose="020B0604020202020204" pitchFamily="34" charset="0"/>
                <a:cs typeface="Arial" panose="020B0604020202020204" pitchFamily="34" charset="0"/>
              </a:rPr>
              <a:t>Kuntaliiton ja 13 edelläkävijäkunnan </a:t>
            </a:r>
            <a:r>
              <a:rPr lang="fi-FI" dirty="0">
                <a:latin typeface="Arial" panose="020B0604020202020204" pitchFamily="34" charset="0"/>
                <a:cs typeface="Arial" panose="020B0604020202020204" pitchFamily="34" charset="0"/>
              </a:rPr>
              <a:t>ILMAVA-hankkeessa ilmasto- ja kuntajohtamisen parhaat asiantuntijat valmentavat kuntien ylintä viranhaltijoiden ja luottamushenkilöiden johtoa yhteisölliseen ja vaikuttavaan ilmastotyöhön.</a:t>
            </a:r>
          </a:p>
          <a:p>
            <a:endParaRPr lang="fi-FI" dirty="0">
              <a:latin typeface="Arial" panose="020B0604020202020204" pitchFamily="34" charset="0"/>
              <a:cs typeface="Arial" panose="020B0604020202020204" pitchFamily="34" charset="0"/>
            </a:endParaRPr>
          </a:p>
          <a:p>
            <a:r>
              <a:rPr lang="fi-FI" dirty="0"/>
              <a:t>Valmennus koostuu orientaatiosta, kuntakohtaisesta työskentelystä, vertaisoppimisesta ja asiantuntijasparrauksesta.</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Ilmastotyön johtamisen tulee olla luonteva ja integroitu osa kunnan jokapäiväistä johtamista.</a:t>
            </a:r>
          </a:p>
          <a:p>
            <a:endParaRPr lang="fi-FI" dirty="0">
              <a:solidFill>
                <a:schemeClr val="accent2"/>
              </a:solidFill>
              <a:cs typeface="Arial" panose="020B0604020202020204" pitchFamily="34" charset="0"/>
            </a:endParaRP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hlinkClick r:id="rId2"/>
              </a:rPr>
              <a:t>https://www.kuntaliitto.fi/yhdyskunnat-ja-ymparisto/ymparisto/ilmastonmuutos/ilmastokunnat/ilmava</a:t>
            </a:r>
            <a:endParaRPr lang="fi-FI" dirty="0">
              <a:latin typeface="Arial" panose="020B0604020202020204" pitchFamily="34" charset="0"/>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4</a:t>
            </a:fld>
            <a:endParaRPr lang="fi-FI" dirty="0"/>
          </a:p>
        </p:txBody>
      </p:sp>
      <p:pic>
        <p:nvPicPr>
          <p:cNvPr id="8" name="Kuvan paikkamerkki 12">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312" t="-1" r="20568" b="262"/>
          <a:stretch/>
        </p:blipFill>
        <p:spPr>
          <a:xfrm>
            <a:off x="704087" y="930739"/>
            <a:ext cx="5276089" cy="468905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pic>
    </p:spTree>
    <p:extLst>
      <p:ext uri="{BB962C8B-B14F-4D97-AF65-F5344CB8AC3E}">
        <p14:creationId xmlns:p14="http://schemas.microsoft.com/office/powerpoint/2010/main" val="354089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64225" y="580158"/>
            <a:ext cx="5458968" cy="1190321"/>
          </a:xfrm>
        </p:spPr>
        <p:txBody>
          <a:bodyPr/>
          <a:lstStyle/>
          <a:p>
            <a:r>
              <a:rPr lang="fi-FI" dirty="0"/>
              <a:t>KUNTIEN ILMASTOKONFERENSSIT</a:t>
            </a:r>
          </a:p>
        </p:txBody>
      </p:sp>
      <p:sp>
        <p:nvSpPr>
          <p:cNvPr id="3" name="Tekstin paikkamerkki 2"/>
          <p:cNvSpPr>
            <a:spLocks noGrp="1"/>
          </p:cNvSpPr>
          <p:nvPr>
            <p:ph type="body" sz="quarter" idx="14"/>
          </p:nvPr>
        </p:nvSpPr>
        <p:spPr>
          <a:xfrm>
            <a:off x="6437376" y="1938528"/>
            <a:ext cx="5208523" cy="4078224"/>
          </a:xfrm>
        </p:spPr>
        <p:txBody>
          <a:bodyPr/>
          <a:lstStyle/>
          <a:p>
            <a:endParaRPr lang="fi-FI" b="1" dirty="0">
              <a:latin typeface="Arial" panose="020B0604020202020204" pitchFamily="34" charset="0"/>
              <a:cs typeface="Arial" panose="020B0604020202020204" pitchFamily="34" charset="0"/>
            </a:endParaRPr>
          </a:p>
          <a:p>
            <a:r>
              <a:rPr lang="fi-FI" b="1" dirty="0">
                <a:latin typeface="Arial" panose="020B0604020202020204" pitchFamily="34" charset="0"/>
                <a:cs typeface="Arial" panose="020B0604020202020204" pitchFamily="34" charset="0"/>
              </a:rPr>
              <a:t>2. – 3.6.2021, Verkkotilaisuus</a:t>
            </a:r>
          </a:p>
          <a:p>
            <a:r>
              <a:rPr lang="fi-FI" b="1" dirty="0">
                <a:latin typeface="Arial" panose="020B0604020202020204" pitchFamily="34" charset="0"/>
                <a:cs typeface="Arial" panose="020B0604020202020204" pitchFamily="34" charset="0"/>
              </a:rPr>
              <a:t>30.5. – 31.5.2023, Tampere</a:t>
            </a:r>
          </a:p>
          <a:p>
            <a:endParaRPr lang="fi-FI" b="1" dirty="0">
              <a:latin typeface="Arial" panose="020B0604020202020204" pitchFamily="34" charset="0"/>
              <a:cs typeface="Arial" panose="020B0604020202020204" pitchFamily="34" charset="0"/>
            </a:endParaRPr>
          </a:p>
          <a:p>
            <a:r>
              <a:rPr lang="fi-FI" dirty="0">
                <a:solidFill>
                  <a:schemeClr val="accent2"/>
                </a:solidFill>
                <a:cs typeface="Arial" panose="020B0604020202020204" pitchFamily="34" charset="0"/>
              </a:rPr>
              <a:t>Kuntien ilmastokonferenssi kokoaa yhteen eri alojen asiantuntijoita ja kuntapäättäjiä verkostoitumaan ja jakamaan kokemuksia paikallisesta ilmastotyöstä.</a:t>
            </a: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r>
              <a:rPr lang="fi-FI" dirty="0"/>
              <a:t>Toteuttajat Kuntaliitto ja FCG</a:t>
            </a:r>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5</a:t>
            </a:fld>
            <a:endParaRPr lang="fi-FI" dirty="0"/>
          </a:p>
        </p:txBody>
      </p:sp>
      <p:pic>
        <p:nvPicPr>
          <p:cNvPr id="10" name="Kuvan paikkamerkki 9">
            <a:extLst>
              <a:ext uri="{FF2B5EF4-FFF2-40B4-BE49-F238E27FC236}">
                <a16:creationId xmlns:a16="http://schemas.microsoft.com/office/drawing/2014/main" id="{915E1705-D9A0-4175-B4CF-28038D8BEA6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6867" r="19840"/>
          <a:stretch/>
        </p:blipFill>
        <p:spPr>
          <a:xfrm>
            <a:off x="368807" y="1219200"/>
            <a:ext cx="5631943" cy="4641850"/>
          </a:xfrm>
        </p:spPr>
      </p:pic>
    </p:spTree>
    <p:extLst>
      <p:ext uri="{BB962C8B-B14F-4D97-AF65-F5344CB8AC3E}">
        <p14:creationId xmlns:p14="http://schemas.microsoft.com/office/powerpoint/2010/main" val="244148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45379" y="236986"/>
            <a:ext cx="6289167" cy="817979"/>
          </a:xfrm>
        </p:spPr>
        <p:txBody>
          <a:bodyPr/>
          <a:lstStyle/>
          <a:p>
            <a:r>
              <a:rPr lang="fi-FI" dirty="0"/>
              <a:t>KUNTIEN ILMASTOKYSELYT</a:t>
            </a:r>
          </a:p>
        </p:txBody>
      </p:sp>
      <p:sp>
        <p:nvSpPr>
          <p:cNvPr id="3" name="Tekstin paikkamerkki 2"/>
          <p:cNvSpPr>
            <a:spLocks noGrp="1"/>
          </p:cNvSpPr>
          <p:nvPr>
            <p:ph type="body" sz="quarter" idx="14"/>
          </p:nvPr>
        </p:nvSpPr>
        <p:spPr>
          <a:xfrm>
            <a:off x="5445379" y="1322805"/>
            <a:ext cx="6289167" cy="5030370"/>
          </a:xfrm>
        </p:spPr>
        <p:txBody>
          <a:bodyPr/>
          <a:lstStyle/>
          <a:p>
            <a:r>
              <a:rPr lang="fi-FI" b="1" dirty="0"/>
              <a:t>Suomen Kuntaliitto </a:t>
            </a:r>
            <a:r>
              <a:rPr lang="fi-FI" dirty="0"/>
              <a:t>on toteuttanut kuntien ilmastotyön tilaa kartoittavia kyselyitä </a:t>
            </a:r>
            <a:r>
              <a:rPr lang="fi-FI" b="1" dirty="0"/>
              <a:t>vuosina 2021 ja 2023</a:t>
            </a:r>
            <a:r>
              <a:rPr lang="fi-FI" dirty="0"/>
              <a:t>. Nämä kyselyt ovat jatkoa aiemmille selvityksille vuosilta 2009, 2012 ja 2015. </a:t>
            </a:r>
          </a:p>
          <a:p>
            <a:r>
              <a:rPr lang="fi-FI" dirty="0"/>
              <a:t>Kyselyiden tarkoituksena on ollut kartoittaa kuntien ja maakuntien ilmastotyön nykytilaa, tavoitteita ja haasteita. Näin pyritään tukemaan kuntia ilmastotyön suunnittelussa ja toteutuksessa sekä edistämään ilmastotyön valtavirtaistumista kunnissa.</a:t>
            </a:r>
          </a:p>
          <a:p>
            <a:r>
              <a:rPr lang="fi-FI" dirty="0"/>
              <a:t> </a:t>
            </a:r>
          </a:p>
          <a:p>
            <a:r>
              <a:rPr lang="fi-FI" b="1" dirty="0"/>
              <a:t>2021:</a:t>
            </a:r>
            <a:r>
              <a:rPr lang="fi-FI" dirty="0"/>
              <a:t> Kyselyn mukaan kunnissa oli asetettu kunnianhimoisia ilmastotavoitteita, ja ilmastotyö oli yhä enemmän osa kuntien strategista suunnittelua. Kuitenkin resurssien riittävyys ja osaamisen puute nähtiin merkittävinä haasteina tavoitteiden saavuttamisessa. </a:t>
            </a:r>
          </a:p>
          <a:p>
            <a:r>
              <a:rPr lang="fi-FI" b="1" dirty="0"/>
              <a:t>2023:</a:t>
            </a:r>
            <a:r>
              <a:rPr lang="fi-FI" dirty="0"/>
              <a:t> Yhä useampi suomalainen asuu kunnassa, joka on sitoutunut ilmastotavoitteisiin. Kuntien suunnitelmallinen ilmastotyö onkin lisääntynyt. Kuntien luotto omiin ja etenkin kansallisiin ilmastotavoitteisiin on kuitenkin selvityksen mukaan heikentynyt. Resurssien ja poliittisen tahtotilan puute ilmoitettiin suurimmiksi haasteiksi ilmastotavoitteiden toteutumiselle kunnassa.</a:t>
            </a:r>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solidFill>
                <a:schemeClr val="accent2"/>
              </a:solidFill>
              <a:cs typeface="Arial" panose="020B0604020202020204" pitchFamily="34" charset="0"/>
            </a:endParaRPr>
          </a:p>
          <a:p>
            <a:endParaRPr lang="fi-FI" dirty="0"/>
          </a:p>
        </p:txBody>
      </p:sp>
      <p:sp>
        <p:nvSpPr>
          <p:cNvPr id="5" name="Päivämäärän paikkamerkki 4"/>
          <p:cNvSpPr>
            <a:spLocks noGrp="1"/>
          </p:cNvSpPr>
          <p:nvPr>
            <p:ph type="dt" sz="half" idx="10"/>
          </p:nvPr>
        </p:nvSpPr>
        <p:spPr/>
        <p:txBody>
          <a:bodyPr/>
          <a:lstStyle/>
          <a:p>
            <a:fld id="{47D24029-ECBD-44AB-A55C-5DD4B34FD758}"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6</a:t>
            </a:fld>
            <a:endParaRPr lang="fi-FI" dirty="0"/>
          </a:p>
        </p:txBody>
      </p:sp>
      <p:pic>
        <p:nvPicPr>
          <p:cNvPr id="8" name="Kuvan paikkamerkki 7">
            <a:extLst>
              <a:ext uri="{FF2B5EF4-FFF2-40B4-BE49-F238E27FC236}">
                <a16:creationId xmlns:a16="http://schemas.microsoft.com/office/drawing/2014/main" id="{D2A3E3F7-9E34-54E7-E1DF-44EBD747826E}"/>
              </a:ext>
            </a:extLst>
          </p:cNvPr>
          <p:cNvPicPr>
            <a:picLocks noGrp="1" noChangeAspect="1"/>
          </p:cNvPicPr>
          <p:nvPr>
            <p:ph type="pic" sz="quarter" idx="13"/>
          </p:nvPr>
        </p:nvPicPr>
        <p:blipFill rotWithShape="1">
          <a:blip r:embed="rId2"/>
          <a:srcRect l="394" t="53699" r="18358" b="-2132"/>
          <a:stretch/>
        </p:blipFill>
        <p:spPr>
          <a:xfrm>
            <a:off x="478788" y="1504950"/>
            <a:ext cx="4721400" cy="3876675"/>
          </a:xfrm>
        </p:spPr>
      </p:pic>
    </p:spTree>
    <p:extLst>
      <p:ext uri="{BB962C8B-B14F-4D97-AF65-F5344CB8AC3E}">
        <p14:creationId xmlns:p14="http://schemas.microsoft.com/office/powerpoint/2010/main" val="147896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9865" y="643247"/>
            <a:ext cx="4962295" cy="1350832"/>
          </a:xfrm>
        </p:spPr>
        <p:txBody>
          <a:bodyPr/>
          <a:lstStyle/>
          <a:p>
            <a:r>
              <a:rPr lang="fi-FI" dirty="0"/>
              <a:t>ILMASTOJOHTAMISEN RESEPTIKIRJA</a:t>
            </a:r>
          </a:p>
        </p:txBody>
      </p:sp>
      <p:sp>
        <p:nvSpPr>
          <p:cNvPr id="3" name="Tekstin paikkamerkki 2"/>
          <p:cNvSpPr>
            <a:spLocks noGrp="1"/>
          </p:cNvSpPr>
          <p:nvPr>
            <p:ph type="body" sz="quarter" idx="14"/>
          </p:nvPr>
        </p:nvSpPr>
        <p:spPr>
          <a:xfrm>
            <a:off x="889864" y="2293411"/>
            <a:ext cx="4962296" cy="3619136"/>
          </a:xfrm>
        </p:spPr>
        <p:txBody>
          <a:bodyPr/>
          <a:lstStyle/>
          <a:p>
            <a:r>
              <a:rPr lang="fi-FI" b="1" dirty="0">
                <a:latin typeface="Arial" panose="020B0604020202020204" pitchFamily="34" charset="0"/>
                <a:cs typeface="Arial" panose="020B0604020202020204" pitchFamily="34" charset="0"/>
              </a:rPr>
              <a:t>Motivan ja resurssiviisaiden Fisu-kuntien </a:t>
            </a:r>
            <a:r>
              <a:rPr lang="fi-FI" dirty="0">
                <a:latin typeface="Arial" panose="020B0604020202020204" pitchFamily="34" charset="0"/>
                <a:cs typeface="Arial" panose="020B0604020202020204" pitchFamily="34" charset="0"/>
              </a:rPr>
              <a:t>Ilmastojohtajat-hankkeessa kehittelemä ilmastojohtamisen reseptikirja.</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Reseptikirjaan on kerätty yhteen kuntien vertaisoppisen ja yhteiskehittämisen kautta esille nousseet, hyviksi ja toimiviksi havaitut keinot kuntien ilmastotavoitteiden johtamiseen.</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Kunnianhimoisiin ilmastotavoitteisiin päästään vain määrätietoisella, hyvin organisoidulla johtamisella!</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hlinkClick r:id="rId2"/>
              </a:rPr>
              <a:t>https://www.motiva.fi/julkinen_sektori/ilmastojohtajat</a:t>
            </a:r>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 </a:t>
            </a:r>
          </a:p>
        </p:txBody>
      </p:sp>
      <p:sp>
        <p:nvSpPr>
          <p:cNvPr id="5" name="Päivämäärän paikkamerkki 4"/>
          <p:cNvSpPr>
            <a:spLocks noGrp="1"/>
          </p:cNvSpPr>
          <p:nvPr>
            <p:ph type="dt" sz="half" idx="10"/>
          </p:nvPr>
        </p:nvSpPr>
        <p:spPr/>
        <p:txBody>
          <a:bodyPr/>
          <a:lstStyle/>
          <a:p>
            <a:fld id="{3DD5D9ED-96AC-46DE-8DE2-4C9C820F6AB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7</a:t>
            </a:fld>
            <a:endParaRPr lang="fi-FI" dirty="0"/>
          </a:p>
        </p:txBody>
      </p:sp>
      <p:pic>
        <p:nvPicPr>
          <p:cNvPr id="9" name="Kuvan paikkamerkki 8">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05" r="2905"/>
          <a:stretch>
            <a:fillRect/>
          </a:stretch>
        </p:blipFill>
        <p:spPr>
          <a:xfrm>
            <a:off x="6638485" y="1269691"/>
            <a:ext cx="5224108" cy="4642856"/>
          </a:xfrm>
        </p:spPr>
      </p:pic>
    </p:spTree>
    <p:extLst>
      <p:ext uri="{BB962C8B-B14F-4D97-AF65-F5344CB8AC3E}">
        <p14:creationId xmlns:p14="http://schemas.microsoft.com/office/powerpoint/2010/main" val="359548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82720" y="90786"/>
            <a:ext cx="5543983" cy="1643802"/>
          </a:xfrm>
        </p:spPr>
        <p:txBody>
          <a:bodyPr/>
          <a:lstStyle/>
          <a:p>
            <a:r>
              <a:rPr lang="fi-FI" dirty="0"/>
              <a:t>KUNTIEN ILMASTOTYÖN RAHOITUS JA UUTISKIRJE</a:t>
            </a:r>
          </a:p>
        </p:txBody>
      </p:sp>
      <p:sp>
        <p:nvSpPr>
          <p:cNvPr id="3" name="Tekstin paikkamerkki 2"/>
          <p:cNvSpPr>
            <a:spLocks noGrp="1"/>
          </p:cNvSpPr>
          <p:nvPr>
            <p:ph type="body" sz="quarter" idx="14"/>
          </p:nvPr>
        </p:nvSpPr>
        <p:spPr>
          <a:xfrm>
            <a:off x="6101916" y="1838325"/>
            <a:ext cx="5691016" cy="4667250"/>
          </a:xfrm>
        </p:spPr>
        <p:txBody>
          <a:bodyPr/>
          <a:lstStyle/>
          <a:p>
            <a:r>
              <a:rPr lang="fi-FI" b="1" dirty="0">
                <a:solidFill>
                  <a:schemeClr val="tx1"/>
                </a:solidFill>
                <a:latin typeface="Arial" panose="020B0604020202020204" pitchFamily="34" charset="0"/>
                <a:cs typeface="Arial" panose="020B0604020202020204" pitchFamily="34" charset="0"/>
              </a:rPr>
              <a:t>Motiva </a:t>
            </a:r>
            <a:r>
              <a:rPr lang="fi-FI" dirty="0">
                <a:solidFill>
                  <a:schemeClr val="tx1"/>
                </a:solidFill>
                <a:latin typeface="Arial" panose="020B0604020202020204" pitchFamily="34" charset="0"/>
                <a:cs typeface="Arial" panose="020B0604020202020204" pitchFamily="34" charset="0"/>
              </a:rPr>
              <a:t>koosti ympäristöministeriön Kuntien ilmastoratkaisut </a:t>
            </a:r>
          </a:p>
          <a:p>
            <a:r>
              <a:rPr lang="fi-FI" dirty="0">
                <a:solidFill>
                  <a:schemeClr val="tx1"/>
                </a:solidFill>
                <a:latin typeface="Arial" panose="020B0604020202020204" pitchFamily="34" charset="0"/>
                <a:cs typeface="Arial" panose="020B0604020202020204" pitchFamily="34" charset="0"/>
              </a:rPr>
              <a:t>–ohjelman tilauksesta kuntien ilmastotyön rahoituslistaa vuodesta 2021 lähtien. Aluksi listaus käsitti vain ilmastonmuutoksen hillinnän, mutta elokuussa 2023 siihen lisättiin sopeutuminen, kun maa- ja metsätalousministeriö liittyi mukaan</a:t>
            </a:r>
            <a:r>
              <a:rPr lang="fi-FI" dirty="0">
                <a:solidFill>
                  <a:schemeClr val="tx1"/>
                </a:solidFill>
                <a:cs typeface="Arial" panose="020B0604020202020204" pitchFamily="34" charset="0"/>
              </a:rPr>
              <a:t>. </a:t>
            </a:r>
            <a:r>
              <a:rPr lang="fi-FI" b="0" dirty="0">
                <a:solidFill>
                  <a:schemeClr val="tx1"/>
                </a:solidFill>
                <a:effectLst/>
              </a:rPr>
              <a:t>Rahoitushakulistauksen koostaminen toteutettiin vuoden 2024 loppuun saakka.</a:t>
            </a:r>
          </a:p>
          <a:p>
            <a:endParaRPr lang="fi-FI" dirty="0">
              <a:solidFill>
                <a:schemeClr val="tx1"/>
              </a:solidFill>
            </a:endParaRPr>
          </a:p>
          <a:p>
            <a:r>
              <a:rPr lang="fi-FI" b="0" dirty="0">
                <a:solidFill>
                  <a:schemeClr val="tx1"/>
                </a:solidFill>
                <a:effectLst/>
              </a:rPr>
              <a:t>Elokuussa 2022 rahoitushakulistausta alettiin jakamaan uutiskirjeen kautta. Uutiskirje on tilattavissa </a:t>
            </a:r>
            <a:r>
              <a:rPr lang="fi-FI" b="0" dirty="0">
                <a:solidFill>
                  <a:schemeClr val="tx1"/>
                </a:solidFill>
                <a:effectLst/>
                <a:hlinkClick r:id="rId2"/>
              </a:rPr>
              <a:t>Motivan sivuilta</a:t>
            </a:r>
            <a:r>
              <a:rPr lang="fi-FI" b="0" dirty="0">
                <a:solidFill>
                  <a:schemeClr val="tx1"/>
                </a:solidFill>
                <a:effectLst/>
              </a:rPr>
              <a:t>.</a:t>
            </a:r>
          </a:p>
          <a:p>
            <a:endParaRPr lang="fi-FI" dirty="0">
              <a:solidFill>
                <a:schemeClr val="tx1"/>
              </a:solidFill>
              <a:cs typeface="Arial" panose="020B0604020202020204" pitchFamily="34" charset="0"/>
            </a:endParaRPr>
          </a:p>
          <a:p>
            <a:r>
              <a:rPr lang="fi-FI" b="0" i="0" dirty="0">
                <a:solidFill>
                  <a:schemeClr val="tx1"/>
                </a:solidFill>
                <a:effectLst/>
              </a:rPr>
              <a:t>Vuonna 2025 rahoitushakulistaus tullaan tuottamaan osana Motivan yhdessä yhteistyökumppaneiden kanssa ylläpitämää</a:t>
            </a:r>
            <a:r>
              <a:rPr lang="fi-FI" dirty="0">
                <a:solidFill>
                  <a:schemeClr val="tx1"/>
                </a:solidFill>
              </a:rPr>
              <a:t> </a:t>
            </a:r>
            <a:r>
              <a:rPr lang="fi-FI" dirty="0">
                <a:solidFill>
                  <a:schemeClr val="tx1"/>
                </a:solidFill>
                <a:hlinkClick r:id="rId3"/>
              </a:rPr>
              <a:t>Rahoituksen tietopalvelua</a:t>
            </a:r>
            <a:r>
              <a:rPr lang="fi-FI" dirty="0">
                <a:solidFill>
                  <a:schemeClr val="tx1"/>
                </a:solidFill>
              </a:rPr>
              <a:t>.</a:t>
            </a:r>
            <a:endParaRPr lang="fi-FI" b="0" i="0" dirty="0">
              <a:solidFill>
                <a:schemeClr val="tx1"/>
              </a:solidFill>
              <a:effectLst/>
            </a:endParaRPr>
          </a:p>
          <a:p>
            <a:endParaRPr lang="fi-FI" dirty="0">
              <a:solidFill>
                <a:schemeClr val="tx1"/>
              </a:solidFill>
              <a:cs typeface="Arial" panose="020B0604020202020204" pitchFamily="34" charset="0"/>
            </a:endParaRPr>
          </a:p>
          <a:p>
            <a:r>
              <a:rPr lang="fi-FI" dirty="0">
                <a:hlinkClick r:id="rId4"/>
              </a:rPr>
              <a:t>Kuntien ilmastotyön rahoitus - Motiva</a:t>
            </a:r>
            <a:endParaRPr lang="fi-FI" dirty="0">
              <a:solidFill>
                <a:schemeClr val="tx1"/>
              </a:solidFill>
              <a:cs typeface="Arial" panose="020B0604020202020204" pitchFamily="34" charset="0"/>
            </a:endParaRPr>
          </a:p>
          <a:p>
            <a:endParaRPr lang="fi-FI" dirty="0">
              <a:solidFill>
                <a:schemeClr val="tx1"/>
              </a:solidFill>
              <a:latin typeface="Arial" panose="020B0604020202020204" pitchFamily="34" charset="0"/>
              <a:cs typeface="Arial" panose="020B0604020202020204" pitchFamily="34" charset="0"/>
            </a:endParaRPr>
          </a:p>
          <a:p>
            <a:endParaRPr lang="fi-FI" dirty="0"/>
          </a:p>
        </p:txBody>
      </p:sp>
      <p:sp>
        <p:nvSpPr>
          <p:cNvPr id="5" name="Päivämäärän paikkamerkki 4"/>
          <p:cNvSpPr>
            <a:spLocks noGrp="1"/>
          </p:cNvSpPr>
          <p:nvPr>
            <p:ph type="dt" sz="half" idx="10"/>
          </p:nvPr>
        </p:nvSpPr>
        <p:spPr/>
        <p:txBody>
          <a:bodyPr/>
          <a:lstStyle/>
          <a:p>
            <a:fld id="{5F141A23-3256-4F01-8F6E-08766DFCA82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8</a:t>
            </a:fld>
            <a:endParaRPr lang="fi-FI" dirty="0"/>
          </a:p>
        </p:txBody>
      </p:sp>
      <p:pic>
        <p:nvPicPr>
          <p:cNvPr id="18" name="Kuvan paikkamerkki 17">
            <a:extLst>
              <a:ext uri="{FF2B5EF4-FFF2-40B4-BE49-F238E27FC236}">
                <a16:creationId xmlns:a16="http://schemas.microsoft.com/office/drawing/2014/main" id="{1C2D49A5-D94C-8255-1BC5-2863A49683E4}"/>
              </a:ext>
            </a:extLst>
          </p:cNvPr>
          <p:cNvPicPr>
            <a:picLocks noGrp="1" noChangeAspect="1"/>
          </p:cNvPicPr>
          <p:nvPr>
            <p:ph type="pic" sz="quarter" idx="13"/>
          </p:nvPr>
        </p:nvPicPr>
        <p:blipFill rotWithShape="1">
          <a:blip r:embed="rId5"/>
          <a:srcRect l="3362" t="-2435" r="47362" b="7945"/>
          <a:stretch/>
        </p:blipFill>
        <p:spPr>
          <a:xfrm>
            <a:off x="639054" y="488189"/>
            <a:ext cx="4761621" cy="5550661"/>
          </a:xfrm>
        </p:spPr>
      </p:pic>
    </p:spTree>
    <p:extLst>
      <p:ext uri="{BB962C8B-B14F-4D97-AF65-F5344CB8AC3E}">
        <p14:creationId xmlns:p14="http://schemas.microsoft.com/office/powerpoint/2010/main" val="121143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101916" y="640247"/>
            <a:ext cx="5543983" cy="1350832"/>
          </a:xfrm>
        </p:spPr>
        <p:txBody>
          <a:bodyPr/>
          <a:lstStyle/>
          <a:p>
            <a:r>
              <a:rPr lang="fi-FI" dirty="0"/>
              <a:t>KUNTIEN JA YRITYSTEN ILMASTOYHTEISTYÖ</a:t>
            </a:r>
          </a:p>
        </p:txBody>
      </p:sp>
      <p:sp>
        <p:nvSpPr>
          <p:cNvPr id="3" name="Tekstin paikkamerkki 2"/>
          <p:cNvSpPr>
            <a:spLocks noGrp="1"/>
          </p:cNvSpPr>
          <p:nvPr>
            <p:ph type="body" sz="quarter" idx="14"/>
          </p:nvPr>
        </p:nvSpPr>
        <p:spPr>
          <a:xfrm>
            <a:off x="6101916" y="2269996"/>
            <a:ext cx="5691016" cy="3620654"/>
          </a:xfrm>
        </p:spPr>
        <p:txBody>
          <a:bodyPr/>
          <a:lstStyle/>
          <a:p>
            <a:r>
              <a:rPr lang="fi-FI" b="1" dirty="0">
                <a:solidFill>
                  <a:schemeClr val="tx1"/>
                </a:solidFill>
                <a:latin typeface="Arial" panose="020B0604020202020204" pitchFamily="34" charset="0"/>
                <a:cs typeface="Arial" panose="020B0604020202020204" pitchFamily="34" charset="0"/>
              </a:rPr>
              <a:t>Resurssiviisaiden edelläkävijäkuntien FISU-verkoston, Suomen ympäristökeskuksen ja Motivan </a:t>
            </a:r>
            <a:r>
              <a:rPr lang="fi-FI" dirty="0">
                <a:solidFill>
                  <a:schemeClr val="tx1"/>
                </a:solidFill>
                <a:latin typeface="Arial" panose="020B0604020202020204" pitchFamily="34" charset="0"/>
                <a:cs typeface="Arial" panose="020B0604020202020204" pitchFamily="34" charset="0"/>
              </a:rPr>
              <a:t>Reivi-hankkeessa kehitettiin työkaluja ja toimintamalleja kuntien ja yritysten välisen ilmastoyhteistyön edistämiseen ja vauhdittamiseen. </a:t>
            </a:r>
          </a:p>
          <a:p>
            <a:endParaRPr lang="fi-FI" dirty="0">
              <a:solidFill>
                <a:schemeClr val="tx1"/>
              </a:solidFill>
              <a:latin typeface="Arial" panose="020B0604020202020204" pitchFamily="34" charset="0"/>
              <a:cs typeface="Arial" panose="020B0604020202020204" pitchFamily="34" charset="0"/>
            </a:endParaRPr>
          </a:p>
          <a:p>
            <a:r>
              <a:rPr lang="fi-FI" dirty="0">
                <a:solidFill>
                  <a:schemeClr val="tx1"/>
                </a:solidFill>
                <a:latin typeface="Arial" panose="020B0604020202020204" pitchFamily="34" charset="0"/>
                <a:cs typeface="Arial" panose="020B0604020202020204" pitchFamily="34" charset="0"/>
              </a:rPr>
              <a:t>Kuntien ja yritysten välinen ilmastoyhteistyö hyödyttää sekä kuntia että yrityksiä: ilmastoneutraali kunta tarvitsee ilmastoneutraaleja yrityksiä – ja päinvastoin. Molempien kannattaa hyödyntää vihreän kestävyysmurrosten viidakossa avautuvat mahdollisuudet kilpailuedun löytämiseen ja kilpailukyvyn hyödyntämiseen kunnan elinvoimaisuuden takaamiseksi.</a:t>
            </a:r>
          </a:p>
          <a:p>
            <a:endParaRPr lang="fi-FI" dirty="0">
              <a:solidFill>
                <a:schemeClr val="tx1"/>
              </a:solidFill>
              <a:latin typeface="Arial" panose="020B0604020202020204" pitchFamily="34" charset="0"/>
              <a:cs typeface="Arial" panose="020B0604020202020204" pitchFamily="34" charset="0"/>
            </a:endParaRPr>
          </a:p>
          <a:p>
            <a:r>
              <a:rPr lang="fi-FI" dirty="0">
                <a:hlinkClick r:id="rId2"/>
              </a:rPr>
              <a:t>https://www.hiilineutraalisuomi.fi/fi-FI/Ilmastotyo/Yritysyhteistyo</a:t>
            </a:r>
            <a:endParaRPr lang="fi-FI" dirty="0"/>
          </a:p>
          <a:p>
            <a:endParaRPr lang="fi-FI" dirty="0"/>
          </a:p>
        </p:txBody>
      </p:sp>
      <p:sp>
        <p:nvSpPr>
          <p:cNvPr id="5" name="Päivämäärän paikkamerkki 4"/>
          <p:cNvSpPr>
            <a:spLocks noGrp="1"/>
          </p:cNvSpPr>
          <p:nvPr>
            <p:ph type="dt" sz="half" idx="10"/>
          </p:nvPr>
        </p:nvSpPr>
        <p:spPr/>
        <p:txBody>
          <a:bodyPr/>
          <a:lstStyle/>
          <a:p>
            <a:fld id="{5F141A23-3256-4F01-8F6E-08766DFCA825}" type="datetime1">
              <a:rPr lang="fi-FI" smtClean="0"/>
              <a:t>3.1.2025</a:t>
            </a:fld>
            <a:endParaRPr lang="fi-FI" dirty="0"/>
          </a:p>
        </p:txBody>
      </p:sp>
      <p:sp>
        <p:nvSpPr>
          <p:cNvPr id="6" name="Dian numeron paikkamerkki 5"/>
          <p:cNvSpPr>
            <a:spLocks noGrp="1"/>
          </p:cNvSpPr>
          <p:nvPr>
            <p:ph type="sldNum" sz="quarter" idx="12"/>
          </p:nvPr>
        </p:nvSpPr>
        <p:spPr/>
        <p:txBody>
          <a:bodyPr/>
          <a:lstStyle/>
          <a:p>
            <a:fld id="{91E53C16-2649-4D48-AFD3-9E32AB86C978}" type="slidenum">
              <a:rPr lang="fi-FI" smtClean="0"/>
              <a:pPr/>
              <a:t>9</a:t>
            </a:fld>
            <a:endParaRPr lang="fi-FI" dirty="0"/>
          </a:p>
        </p:txBody>
      </p:sp>
      <p:pic>
        <p:nvPicPr>
          <p:cNvPr id="8" name="Kuvan paikkamerkki 7">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599" r="19599"/>
          <a:stretch>
            <a:fillRect/>
          </a:stretch>
        </p:blipFill>
        <p:spPr>
          <a:xfrm>
            <a:off x="846445" y="1216498"/>
            <a:ext cx="4140335" cy="4674152"/>
          </a:xfrm>
        </p:spPr>
      </p:pic>
    </p:spTree>
    <p:extLst>
      <p:ext uri="{BB962C8B-B14F-4D97-AF65-F5344CB8AC3E}">
        <p14:creationId xmlns:p14="http://schemas.microsoft.com/office/powerpoint/2010/main" val="3923853279"/>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6B2D99479C5E44299A62979D578952D" ma:contentTypeVersion="1" ma:contentTypeDescription="Luo uusi asiakirja." ma:contentTypeScope="" ma:versionID="22bf6e35a4d427605a9d167e330e9937">
  <xsd:schema xmlns:xsd="http://www.w3.org/2001/XMLSchema" xmlns:xs="http://www.w3.org/2001/XMLSchema" xmlns:p="http://schemas.microsoft.com/office/2006/metadata/properties" xmlns:ns2="8e4da54b-0852-4273-bcba-8a38d2abbc37" targetNamespace="http://schemas.microsoft.com/office/2006/metadata/properties" ma:root="true" ma:fieldsID="83586a040dfea0dac8a35bc40c42efbc" ns2:_="">
    <xsd:import namespace="8e4da54b-0852-4273-bcba-8a38d2abbc3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da54b-0852-4273-bcba-8a38d2abbc3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64E83-9FAD-4292-A31F-F4D20426DD08}">
  <ds:schemaRefs>
    <ds:schemaRef ds:uri="http://schemas.microsoft.com/office/2006/metadata/properties"/>
    <ds:schemaRef ds:uri="http://schemas.microsoft.com/office/2006/documentManagement/types"/>
    <ds:schemaRef ds:uri="http://purl.org/dc/elements/1.1/"/>
    <ds:schemaRef ds:uri="http://purl.org/dc/dcmitype/"/>
    <ds:schemaRef ds:uri="8e4da54b-0852-4273-bcba-8a38d2abbc37"/>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7E3B1A-CA1B-4569-AAC2-100A168F7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da54b-0852-4273-bcba-8a38d2abb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1919</TotalTime>
  <Words>1553</Words>
  <Application>Microsoft Office PowerPoint</Application>
  <PresentationFormat>Laajakuva</PresentationFormat>
  <Paragraphs>237</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4</vt:i4>
      </vt:variant>
      <vt:variant>
        <vt:lpstr>Dian otsikot</vt:lpstr>
      </vt:variant>
      <vt:variant>
        <vt:i4>20</vt:i4>
      </vt:variant>
    </vt:vector>
  </HeadingPairs>
  <TitlesOfParts>
    <vt:vector size="27" baseType="lpstr">
      <vt:lpstr>Arial</vt:lpstr>
      <vt:lpstr>Calibri</vt:lpstr>
      <vt:lpstr>Open Sans</vt:lpstr>
      <vt:lpstr>YM - otsikkosivut</vt:lpstr>
      <vt:lpstr>YM - sisältösivut</vt:lpstr>
      <vt:lpstr>YM - kuvalliset sisältösivut</vt:lpstr>
      <vt:lpstr>YM - nostot ja välisivut</vt:lpstr>
      <vt:lpstr>Kansalliset ilmastohankkeet</vt:lpstr>
      <vt:lpstr>Hankkeet vuosittain</vt:lpstr>
      <vt:lpstr>ILMASTONMUUTOS JA KUNNAT  -TUKIPAKETTI</vt:lpstr>
      <vt:lpstr>ILMASTOJOHTAMISEN VALMENNUS KUNNILLE</vt:lpstr>
      <vt:lpstr>KUNTIEN ILMASTOKONFERENSSIT</vt:lpstr>
      <vt:lpstr>KUNTIEN ILMASTOKYSELYT</vt:lpstr>
      <vt:lpstr>ILMASTOJOHTAMISEN RESEPTIKIRJA</vt:lpstr>
      <vt:lpstr>KUNTIEN ILMASTOTYÖN RAHOITUS JA UUTISKIRJE</vt:lpstr>
      <vt:lpstr>KUNTIEN JA YRITYSTEN ILMASTOYHTEISTYÖ</vt:lpstr>
      <vt:lpstr>RESURSSIVIISAIDEN KUNTIEN TALOUS- JA ILMASTOJOHTAMINEN</vt:lpstr>
      <vt:lpstr>RESURSSIVIISAIDEN KUNTIEN TIEDOLLA JOHTAMINEN (REIJO)</vt:lpstr>
      <vt:lpstr>KUNTALAISTEN ILMASTOTOIMIEN VAUHDITTAMISEN TOIMINTAMALLIT, KIVAT-HANKE</vt:lpstr>
      <vt:lpstr>KANSALAISEN HIILIJALANJÄLKI</vt:lpstr>
      <vt:lpstr>ALUEELLINEN PÄÄSTÖLASKENTA </vt:lpstr>
      <vt:lpstr>TYÖKALUJA KAUPUNKIEN ILMASTO-OHJELMIEN VAIKUTUSTEN ARVIOINTEIHIN</vt:lpstr>
      <vt:lpstr>KUNNAN ILMASTOSUUNNITELMAN TOTEUTTAMISVAIHTOEHDOT ILMASTOLAISSA</vt:lpstr>
      <vt:lpstr>ILMASTOSUUNNITELMATYÖKALUJEN KEHITTÄMINEN JA JALKAUTTAMINEN KUNTIIN - KILMASJALKA</vt:lpstr>
      <vt:lpstr>ELY-ILMASTOTIEKARTTA</vt:lpstr>
      <vt:lpstr>ILMASTORATKAISUJA VAUHDITTAVA ACE-HANKE</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Loikkanen Veera (YM)</cp:lastModifiedBy>
  <cp:revision>119</cp:revision>
  <dcterms:created xsi:type="dcterms:W3CDTF">2020-04-29T05:33:44Z</dcterms:created>
  <dcterms:modified xsi:type="dcterms:W3CDTF">2025-01-03T08:19:00Z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0x01010016B2D99479C5E44299A62979D578952D</vt:lpwstr>
  </property>
  <property fmtid="{D5CDD505-2E9C-101B-9397-08002B2CF9AE}" pid="3" name="_NewReviewCycle">
    <vt:lpwstr/>
  </property>
</Properties>
</file>