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Lst>
  <p:notesMasterIdLst>
    <p:notesMasterId r:id="rId10"/>
  </p:notesMasterIdLst>
  <p:sldIdLst>
    <p:sldId id="286" r:id="rId8"/>
    <p:sldId id="29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po-oja Jenni" initials="HJ" lastIdx="2" clrIdx="0">
    <p:extLst>
      <p:ext uri="{19B8F6BF-5375-455C-9EA6-DF929625EA0E}">
        <p15:presenceInfo xmlns:p15="http://schemas.microsoft.com/office/powerpoint/2012/main" userId="Hepo-oja Je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73" autoAdjust="0"/>
  </p:normalViewPr>
  <p:slideViewPr>
    <p:cSldViewPr snapToGrid="0" showGuides="1">
      <p:cViewPr varScale="1">
        <p:scale>
          <a:sx n="70" d="100"/>
          <a:sy n="70" d="100"/>
        </p:scale>
        <p:origin x="50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24.10.2023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24.10.2023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24.10.2023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24.10.2023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24.10.2023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24.10.2023</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24.10.2023</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24.10.2023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24.10.2023</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24.10.2023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24.10.2023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24.10.2023</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24.10.2023</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24.10.2023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24.10.2023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24.10.2023</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24.10.2023</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24.10.2023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24.10.2023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24.10.2023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24.10.2023</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pohjois-karjala.fi/2022/03/paastot-kuriin-tehokkaasti-kohti-vahahiilisyytta/"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9865" y="259160"/>
            <a:ext cx="6096872" cy="1552876"/>
          </a:xfrm>
        </p:spPr>
        <p:txBody>
          <a:bodyPr/>
          <a:lstStyle/>
          <a:p>
            <a:r>
              <a:rPr lang="fi-FI" dirty="0"/>
              <a:t>Päästöt kuriin - tehokkaasti kohti vähähiilisyyttä</a:t>
            </a:r>
          </a:p>
        </p:txBody>
      </p:sp>
      <p:sp>
        <p:nvSpPr>
          <p:cNvPr id="3" name="Tekstin paikkamerkki 2"/>
          <p:cNvSpPr>
            <a:spLocks noGrp="1"/>
          </p:cNvSpPr>
          <p:nvPr>
            <p:ph type="body" sz="quarter" idx="14"/>
          </p:nvPr>
        </p:nvSpPr>
        <p:spPr>
          <a:xfrm>
            <a:off x="889865" y="2130552"/>
            <a:ext cx="6096872" cy="4026316"/>
          </a:xfrm>
        </p:spPr>
        <p:txBody>
          <a:bodyPr/>
          <a:lstStyle/>
          <a:p>
            <a:r>
              <a:rPr lang="fi-FI" sz="1800" dirty="0"/>
              <a:t>Hankkeessa tuettiin Pohjois-Karjalan kuntia heidän ilmasto- ja energiatyössään. Tavoitteena oli Pohjois-Karjalan liikenteen päästöjä vähentäminen kehittämällä vähemmän ilmastoa kuormittavia liikkumisen vaihtoehtoja ja luomalla uusia tapoja, joilla voidaan vähentää liikkumisen tarvetta. Tavoitteita lähestyttiin asiantuntijatuella, teematapahtumien järjestämisellä ja kuntien välille perustettavalla etätyöverkostolla. Lisäksi hankkeessa käynnistettiin ”kuntien energiafoorumi” yhdessä maakunnan energianeuvonnan kanssa. Hanke sai sitoutettua kuntia ilmasto- ja energiatyöhön koko maakunnassa.</a:t>
            </a:r>
          </a:p>
        </p:txBody>
      </p:sp>
      <p:sp>
        <p:nvSpPr>
          <p:cNvPr id="4" name="Tekstin paikkamerkki 3"/>
          <p:cNvSpPr>
            <a:spLocks noGrp="1"/>
          </p:cNvSpPr>
          <p:nvPr>
            <p:ph type="body" sz="quarter" idx="15"/>
          </p:nvPr>
        </p:nvSpPr>
        <p:spPr>
          <a:xfrm>
            <a:off x="7429625" y="757809"/>
            <a:ext cx="4307714" cy="5311633"/>
          </a:xfrm>
        </p:spPr>
        <p:txBody>
          <a:bodyPr/>
          <a:lstStyle/>
          <a:p>
            <a:r>
              <a:rPr lang="fi-FI" sz="1800" b="1" dirty="0">
                <a:solidFill>
                  <a:srgbClr val="236192"/>
                </a:solidFill>
              </a:rPr>
              <a:t>Vastuutaho: </a:t>
            </a:r>
            <a:r>
              <a:rPr lang="fi-FI" sz="1800" dirty="0">
                <a:solidFill>
                  <a:srgbClr val="236192"/>
                </a:solidFill>
              </a:rPr>
              <a:t>Pohjois-Karjalan maakuntaliitto</a:t>
            </a:r>
          </a:p>
          <a:p>
            <a:endParaRPr lang="fi-FI" sz="1800" dirty="0">
              <a:solidFill>
                <a:srgbClr val="236192"/>
              </a:solidFill>
            </a:endParaRPr>
          </a:p>
          <a:p>
            <a:r>
              <a:rPr lang="fi-FI" sz="1800" b="1" dirty="0">
                <a:solidFill>
                  <a:srgbClr val="236192"/>
                </a:solidFill>
              </a:rPr>
              <a:t>Muut konsortioon osallistuvat:</a:t>
            </a:r>
          </a:p>
          <a:p>
            <a:r>
              <a:rPr lang="fi-FI" sz="1800" dirty="0">
                <a:solidFill>
                  <a:srgbClr val="236192"/>
                </a:solidFill>
              </a:rPr>
              <a:t>Joensuun kaupunki, Kontiolahden ja Rääkkylän kunnat</a:t>
            </a:r>
          </a:p>
          <a:p>
            <a:endParaRPr lang="fi-FI" sz="1800" dirty="0">
              <a:solidFill>
                <a:srgbClr val="236192"/>
              </a:solidFill>
            </a:endParaRPr>
          </a:p>
          <a:p>
            <a:r>
              <a:rPr lang="fi-FI" sz="1800" b="1" dirty="0">
                <a:solidFill>
                  <a:srgbClr val="236192"/>
                </a:solidFill>
              </a:rPr>
              <a:t>Kokonaissumma: </a:t>
            </a:r>
            <a:r>
              <a:rPr lang="fi-FI" sz="1800" dirty="0">
                <a:solidFill>
                  <a:srgbClr val="236192"/>
                </a:solidFill>
              </a:rPr>
              <a:t>114 000 €</a:t>
            </a:r>
          </a:p>
          <a:p>
            <a:r>
              <a:rPr lang="fi-FI" sz="1800" b="1" dirty="0">
                <a:solidFill>
                  <a:srgbClr val="236192"/>
                </a:solidFill>
              </a:rPr>
              <a:t>Avustusosuus</a:t>
            </a:r>
            <a:r>
              <a:rPr lang="fi-FI" sz="1800" dirty="0">
                <a:solidFill>
                  <a:srgbClr val="236192"/>
                </a:solidFill>
              </a:rPr>
              <a:t>: 79 800 </a:t>
            </a:r>
            <a:r>
              <a:rPr lang="fi-FI" sz="1800" dirty="0" smtClean="0">
                <a:solidFill>
                  <a:srgbClr val="236192"/>
                </a:solidFill>
              </a:rPr>
              <a:t>€</a:t>
            </a:r>
          </a:p>
          <a:p>
            <a:endParaRPr lang="fi-FI" sz="1800" dirty="0">
              <a:solidFill>
                <a:srgbClr val="236192"/>
              </a:solidFill>
            </a:endParaRPr>
          </a:p>
          <a:p>
            <a:r>
              <a:rPr lang="fi-FI" sz="1800" b="1" dirty="0" smtClean="0">
                <a:solidFill>
                  <a:srgbClr val="236192"/>
                </a:solidFill>
              </a:rPr>
              <a:t>Aikataulu: </a:t>
            </a:r>
            <a:r>
              <a:rPr lang="fi-FI" sz="1800" dirty="0" smtClean="0">
                <a:solidFill>
                  <a:srgbClr val="236192"/>
                </a:solidFill>
              </a:rPr>
              <a:t>3/2022-2/2023</a:t>
            </a:r>
            <a:endParaRPr lang="fi-FI" sz="1800" dirty="0">
              <a:solidFill>
                <a:srgbClr val="236192"/>
              </a:solidFill>
            </a:endParaRPr>
          </a:p>
          <a:p>
            <a:endParaRPr lang="fi-FI" sz="1800" dirty="0">
              <a:solidFill>
                <a:srgbClr val="236192"/>
              </a:solidFill>
            </a:endParaRPr>
          </a:p>
          <a:p>
            <a:r>
              <a:rPr lang="fi-FI" sz="1800" dirty="0">
                <a:solidFill>
                  <a:srgbClr val="236192"/>
                </a:solidFill>
                <a:hlinkClick r:id="rId2">
                  <a:extLst>
                    <a:ext uri="{A12FA001-AC4F-418D-AE19-62706E023703}">
                      <ahyp:hlinkClr xmlns="" xmlns:ahyp="http://schemas.microsoft.com/office/drawing/2018/hyperlinkcolor" val="tx"/>
                    </a:ext>
                  </a:extLst>
                </a:hlinkClick>
              </a:rPr>
              <a:t>Päästöt kuriin – tehokkaasti kohti vähähiilisyyttä (pohjois-karjala.fi)</a:t>
            </a:r>
            <a:endParaRPr lang="fi-FI" sz="1800" dirty="0">
              <a:solidFill>
                <a:srgbClr val="236192"/>
              </a:solidFill>
            </a:endParaRPr>
          </a:p>
          <a:p>
            <a:endParaRPr lang="fi-FI" sz="1800" dirty="0">
              <a:solidFill>
                <a:srgbClr val="236192"/>
              </a:solidFill>
            </a:endParaRPr>
          </a:p>
          <a:p>
            <a:r>
              <a:rPr lang="fi-FI" sz="1800" b="1" dirty="0">
                <a:solidFill>
                  <a:srgbClr val="236192"/>
                </a:solidFill>
              </a:rPr>
              <a:t>Lisätietoja: </a:t>
            </a:r>
            <a:r>
              <a:rPr lang="fi-FI" sz="1800" dirty="0">
                <a:solidFill>
                  <a:srgbClr val="236192"/>
                </a:solidFill>
              </a:rPr>
              <a:t>Sari Koivula sari.koivula@pohjois-karjala.fi</a:t>
            </a:r>
          </a:p>
        </p:txBody>
      </p:sp>
      <p:sp>
        <p:nvSpPr>
          <p:cNvPr id="6" name="Päivämäärän paikkamerkki 5"/>
          <p:cNvSpPr>
            <a:spLocks noGrp="1"/>
          </p:cNvSpPr>
          <p:nvPr>
            <p:ph type="dt" sz="half" idx="10"/>
          </p:nvPr>
        </p:nvSpPr>
        <p:spPr/>
        <p:txBody>
          <a:bodyPr/>
          <a:lstStyle/>
          <a:p>
            <a:fld id="{8DD25C64-A283-46BC-8D25-053573875597}" type="datetime1">
              <a:rPr lang="fi-FI" smtClean="0"/>
              <a:t>24.10.2023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40765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sz="2800" i="1" dirty="0">
                <a:solidFill>
                  <a:srgbClr val="236192"/>
                </a:solidFill>
              </a:rPr>
              <a:t>” Tavoitteenamme on ilmastokestävä Pohjois-Karjala vuonna 2030. Kuntien ilmastoteot ovat avainasemassa tavoitteen toteuttamisessa, ja maakuntaliitto tarjoaa tukea ja rakentaa yhteistyötä ilmaston hyväksi”</a:t>
            </a:r>
            <a:br>
              <a:rPr lang="fi-FI" sz="2800" i="1" dirty="0">
                <a:solidFill>
                  <a:srgbClr val="236192"/>
                </a:solidFill>
              </a:rPr>
            </a:br>
            <a:r>
              <a:rPr lang="fi-FI" i="1" dirty="0">
                <a:solidFill>
                  <a:srgbClr val="236192"/>
                </a:solidFill>
              </a:rPr>
              <a:t/>
            </a:r>
            <a:br>
              <a:rPr lang="fi-FI" i="1" dirty="0">
                <a:solidFill>
                  <a:srgbClr val="236192"/>
                </a:solidFill>
              </a:rPr>
            </a:br>
            <a:r>
              <a:rPr lang="fi-FI" sz="2000" i="1" dirty="0">
                <a:solidFill>
                  <a:srgbClr val="236192"/>
                </a:solidFill>
              </a:rPr>
              <a:t>Markus Hirvonen, maakuntajohtaja</a:t>
            </a:r>
          </a:p>
        </p:txBody>
      </p:sp>
      <p:pic>
        <p:nvPicPr>
          <p:cNvPr id="4" name="Kuvan paikkamerkki 3" descr="Kuva, joka sisältää kohteen teksti, ulko, bussi, kuljetus&#10;&#10;Kuvaus luotu automaattisesti">
            <a:extLst>
              <a:ext uri="{FF2B5EF4-FFF2-40B4-BE49-F238E27FC236}">
                <a16:creationId xmlns:a16="http://schemas.microsoft.com/office/drawing/2014/main" id="{9EFF14CB-97F7-4428-AFD5-E547AB1D12D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68" r="21168"/>
          <a:stretch>
            <a:fillRect/>
          </a:stretch>
        </p:blipFill>
        <p:spPr/>
      </p:pic>
      <p:sp>
        <p:nvSpPr>
          <p:cNvPr id="6" name="Päivämäärän paikkamerkki 5"/>
          <p:cNvSpPr>
            <a:spLocks noGrp="1"/>
          </p:cNvSpPr>
          <p:nvPr>
            <p:ph type="dt" sz="half" idx="10"/>
          </p:nvPr>
        </p:nvSpPr>
        <p:spPr/>
        <p:txBody>
          <a:bodyPr/>
          <a:lstStyle/>
          <a:p>
            <a:fld id="{8DD25C64-A283-46BC-8D25-053573875597}" type="datetime1">
              <a:rPr lang="fi-FI" smtClean="0"/>
              <a:t>24.10.2023</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2</a:t>
            </a:fld>
            <a:endParaRPr lang="fi-FI" dirty="0"/>
          </a:p>
        </p:txBody>
      </p:sp>
    </p:spTree>
    <p:extLst>
      <p:ext uri="{BB962C8B-B14F-4D97-AF65-F5344CB8AC3E}">
        <p14:creationId xmlns:p14="http://schemas.microsoft.com/office/powerpoint/2010/main" val="2825178911"/>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mpusOrganizationTaxHTField0 xmlns="c138b538-c2fd-4cca-8c26-6e4e32e5a042">
      <Terms xmlns="http://schemas.microsoft.com/office/infopath/2007/PartnerControls"/>
    </KampusOrganizationTaxHTField0>
    <KampusKeywordsTaxHTField0 xmlns="c138b538-c2fd-4cca-8c26-6e4e32e5a042">
      <Terms xmlns="http://schemas.microsoft.com/office/infopath/2007/PartnerControls"/>
    </KampusKeywordsTaxHTField0>
    <TaxCatchAll xmlns="c138b538-c2fd-4cca-8c26-6e4e32e5a04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ampus asiakirja" ma:contentTypeID="0x010100B5FAB64B6C204DD994D3FAC0C34E2BFF001AB1EE03C522214C8C0CB89B68D73327" ma:contentTypeVersion="4" ma:contentTypeDescription="Kampus asiakirja" ma:contentTypeScope="" ma:versionID="6dfce084b8a017f42cdcadb5cce76ca4">
  <xsd:schema xmlns:xsd="http://www.w3.org/2001/XMLSchema" xmlns:xs="http://www.w3.org/2001/XMLSchema" xmlns:p="http://schemas.microsoft.com/office/2006/metadata/properties" xmlns:ns2="c138b538-c2fd-4cca-8c26-6e4e32e5a042" xmlns:ns3="65117dba-01be-44b0-a05d-9475c3ce3392" targetNamespace="http://schemas.microsoft.com/office/2006/metadata/properties" ma:root="true" ma:fieldsID="430a891ae8517a0f5a49cc5a0f50cbff" ns2:_="" ns3:_="">
    <xsd:import namespace="c138b538-c2fd-4cca-8c26-6e4e32e5a042"/>
    <xsd:import namespace="65117dba-01be-44b0-a05d-9475c3ce3392"/>
    <xsd:element name="properties">
      <xsd:complexType>
        <xsd:sequence>
          <xsd:element name="documentManagement">
            <xsd:complexType>
              <xsd:all>
                <xsd:element ref="ns2:KampusOrganizationTaxHTField0" minOccurs="0"/>
                <xsd:element ref="ns2:KampusKeywordsTaxHTField0"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8b538-c2fd-4cca-8c26-6e4e32e5a042" elementFormDefault="qualified">
    <xsd:import namespace="http://schemas.microsoft.com/office/2006/documentManagement/types"/>
    <xsd:import namespace="http://schemas.microsoft.com/office/infopath/2007/PartnerControls"/>
    <xsd:element name="KampusOrganizationTaxHTField0" ma:index="2" nillable="true" ma:taxonomy="true" ma:internalName="KampusOrganizationTaxHTField0" ma:taxonomyFieldName="KampusOrganization" ma:displayName="Organisaatio" ma:readOnly="false" ma:default="" ma:fieldId="{2db0ae7a-6cf0-4985-ba6a-e776373147cc}" ma:taxonomyMulti="true" ma:sspId="acce3c4a-091f-4b07-a6c7-e4a083e8073a" ma:termSetId="96581ae4-b9dd-471b-b644-43b1ab68b7d0" ma:anchorId="00000000-0000-0000-0000-000000000000" ma:open="false" ma:isKeyword="false">
      <xsd:complexType>
        <xsd:sequence>
          <xsd:element ref="pc:Terms" minOccurs="0" maxOccurs="1"/>
        </xsd:sequence>
      </xsd:complexType>
    </xsd:element>
    <xsd:element name="KampusKeywordsTaxHTField0" ma:index="4" nillable="true" ma:taxonomy="true" ma:internalName="KampusKeywordsTaxHTField0" ma:taxonomyFieldName="KampusKeywords" ma:displayName="Asiasanat" ma:default="" ma:fieldId="{1b40a1dd-212b-4729-a26e-8a2bffa86a15}" ma:taxonomyMulti="true" ma:sspId="acce3c4a-091f-4b07-a6c7-e4a083e8073a" ma:termSetId="c57e3b40-808e-4864-abb2-3453a6c26e70"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7d1b1871-3378-42e9-b2af-eec4553e1df4}" ma:internalName="TaxCatchAll" ma:showField="CatchAllData" ma:web="65117dba-01be-44b0-a05d-9475c3ce339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d1b1871-3378-42e9-b2af-eec4553e1df4}" ma:internalName="TaxCatchAllLabel" ma:readOnly="true" ma:showField="CatchAllDataLabel" ma:web="65117dba-01be-44b0-a05d-9475c3ce33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117dba-01be-44b0-a05d-9475c3ce3392"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664E83-9FAD-4292-A31F-F4D20426DD08}">
  <ds:schemaRefs>
    <ds:schemaRef ds:uri="c138b538-c2fd-4cca-8c26-6e4e32e5a04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5117dba-01be-44b0-a05d-9475c3ce3392"/>
    <ds:schemaRef ds:uri="http://www.w3.org/XML/1998/namespace"/>
    <ds:schemaRef ds:uri="http://purl.org/dc/dcmitype/"/>
  </ds:schemaRefs>
</ds:datastoreItem>
</file>

<file path=customXml/itemProps2.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3.xml><?xml version="1.0" encoding="utf-8"?>
<ds:datastoreItem xmlns:ds="http://schemas.openxmlformats.org/officeDocument/2006/customXml" ds:itemID="{AC1DBE55-17BB-4708-AF54-4FA2168E5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8b538-c2fd-4cca-8c26-6e4e32e5a042"/>
    <ds:schemaRef ds:uri="65117dba-01be-44b0-a05d-9475c3ce33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768</TotalTime>
  <Words>149</Words>
  <Application>Microsoft Office PowerPoint</Application>
  <PresentationFormat>Laajakuva</PresentationFormat>
  <Paragraphs>20</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4</vt:i4>
      </vt:variant>
      <vt:variant>
        <vt:lpstr>Dian otsikot</vt:lpstr>
      </vt:variant>
      <vt:variant>
        <vt:i4>2</vt:i4>
      </vt:variant>
    </vt:vector>
  </HeadingPairs>
  <TitlesOfParts>
    <vt:vector size="8" baseType="lpstr">
      <vt:lpstr>Arial</vt:lpstr>
      <vt:lpstr>Calibri</vt:lpstr>
      <vt:lpstr>YM - otsikkosivut</vt:lpstr>
      <vt:lpstr>YM - sisältösivut</vt:lpstr>
      <vt:lpstr>YM - kuvalliset sisältösivut</vt:lpstr>
      <vt:lpstr>YM - nostot ja välisivut</vt:lpstr>
      <vt:lpstr>Päästöt kuriin - tehokkaasti kohti vähähiilisyyttä</vt:lpstr>
      <vt:lpstr>” Tavoitteenamme on ilmastokestävä Pohjois-Karjala vuonna 2030. Kuntien ilmastoteot ovat avainasemassa tavoitteen toteuttamisessa, ja maakuntaliitto tarjoaa tukea ja rakentaa yhteistyötä ilmaston hyväksi”  Markus Hirvonen, maakuntajohtaja</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Visuri Veera (YM)</cp:lastModifiedBy>
  <cp:revision>51</cp:revision>
  <dcterms:created xsi:type="dcterms:W3CDTF">2020-04-29T05:33:44Z</dcterms:created>
  <dcterms:modified xsi:type="dcterms:W3CDTF">2023-10-24T11:54:00Z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0x010100B5FAB64B6C204DD994D3FAC0C34E2BFF001AB1EE03C522214C8C0CB89B68D73327</vt:lpwstr>
  </property>
  <property fmtid="{D5CDD505-2E9C-101B-9397-08002B2CF9AE}" pid="3" name="KampusOrganization">
    <vt:lpwstr/>
  </property>
  <property fmtid="{D5CDD505-2E9C-101B-9397-08002B2CF9AE}" pid="4" name="KampusKeywords">
    <vt:lpwstr/>
  </property>
</Properties>
</file>