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17" r:id="rId5"/>
    <p:sldMasterId id="2147483716" r:id="rId6"/>
    <p:sldMasterId id="2147483718" r:id="rId7"/>
  </p:sldMasterIdLst>
  <p:notesMasterIdLst>
    <p:notesMasterId r:id="rId10"/>
  </p:notesMasterIdLst>
  <p:sldIdLst>
    <p:sldId id="286" r:id="rId8"/>
    <p:sldId id="29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po-oja Jenni" initials="HJ" lastIdx="2" clrIdx="0">
    <p:extLst>
      <p:ext uri="{19B8F6BF-5375-455C-9EA6-DF929625EA0E}">
        <p15:presenceInfo xmlns:p15="http://schemas.microsoft.com/office/powerpoint/2012/main" userId="Hepo-oja Jen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3DC"/>
    <a:srgbClr val="236192"/>
    <a:srgbClr val="2C5234"/>
    <a:srgbClr val="BF9474"/>
    <a:srgbClr val="F6F3E5"/>
    <a:srgbClr val="C66E4E"/>
    <a:srgbClr val="FF585D"/>
    <a:srgbClr val="8F993E"/>
    <a:srgbClr val="70AD47"/>
    <a:srgbClr val="253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73" autoAdjust="0"/>
  </p:normalViewPr>
  <p:slideViewPr>
    <p:cSldViewPr snapToGrid="0" showGuides="1">
      <p:cViewPr varScale="1">
        <p:scale>
          <a:sx n="67" d="100"/>
          <a:sy n="67" d="100"/>
        </p:scale>
        <p:origin x="60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ikkanen Veera (YM)" userId="6146219c-6969-43f1-baff-894a0af17eb8" providerId="ADAL" clId="{AEA22733-F6CA-4BB1-A63B-FA4170E8529A}"/>
    <pc:docChg chg="delSld modSld">
      <pc:chgData name="Loikkanen Veera (YM)" userId="6146219c-6969-43f1-baff-894a0af17eb8" providerId="ADAL" clId="{AEA22733-F6CA-4BB1-A63B-FA4170E8529A}" dt="2024-12-20T11:12:32.867" v="21" actId="20577"/>
      <pc:docMkLst>
        <pc:docMk/>
      </pc:docMkLst>
      <pc:sldChg chg="modSp mod">
        <pc:chgData name="Loikkanen Veera (YM)" userId="6146219c-6969-43f1-baff-894a0af17eb8" providerId="ADAL" clId="{AEA22733-F6CA-4BB1-A63B-FA4170E8529A}" dt="2024-12-20T11:12:32.867" v="21" actId="20577"/>
        <pc:sldMkLst>
          <pc:docMk/>
          <pc:sldMk cId="4076512416" sldId="286"/>
        </pc:sldMkLst>
        <pc:spChg chg="mod">
          <ac:chgData name="Loikkanen Veera (YM)" userId="6146219c-6969-43f1-baff-894a0af17eb8" providerId="ADAL" clId="{AEA22733-F6CA-4BB1-A63B-FA4170E8529A}" dt="2024-12-20T11:11:58.544" v="11" actId="20577"/>
          <ac:spMkLst>
            <pc:docMk/>
            <pc:sldMk cId="4076512416" sldId="286"/>
            <ac:spMk id="3" creationId="{00000000-0000-0000-0000-000000000000}"/>
          </ac:spMkLst>
        </pc:spChg>
        <pc:spChg chg="mod">
          <ac:chgData name="Loikkanen Veera (YM)" userId="6146219c-6969-43f1-baff-894a0af17eb8" providerId="ADAL" clId="{AEA22733-F6CA-4BB1-A63B-FA4170E8529A}" dt="2024-12-20T11:12:32.867" v="21" actId="20577"/>
          <ac:spMkLst>
            <pc:docMk/>
            <pc:sldMk cId="4076512416" sldId="286"/>
            <ac:spMk id="4" creationId="{00000000-0000-0000-0000-000000000000}"/>
          </ac:spMkLst>
        </pc:spChg>
      </pc:sldChg>
      <pc:sldChg chg="del">
        <pc:chgData name="Loikkanen Veera (YM)" userId="6146219c-6969-43f1-baff-894a0af17eb8" providerId="ADAL" clId="{AEA22733-F6CA-4BB1-A63B-FA4170E8529A}" dt="2024-12-20T11:12:13.958" v="12" actId="47"/>
        <pc:sldMkLst>
          <pc:docMk/>
          <pc:sldMk cId="3860924507" sldId="2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B6089-6F46-46DB-BD25-3B015BD2080F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2CA85-B453-45E3-A748-B564E6B8D2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86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E6B3D6-2E8A-46E0-BCA4-C993A0EE525B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938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3922-C4FF-439E-97C9-29FAF7A6197D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9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63CA-3BBE-43DD-ADEF-D0577A787475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48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3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E0-346A-468B-B8EC-0E31AE5E139F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191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D373D-220E-4A08-BDB2-B265AC47484B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3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0B1EBC13-26BA-41ED-9AB8-37FCC7493DD3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38A02F32-FC24-498B-B5DC-EA2EE15EDD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D2B7547-5841-430A-BE03-E887AD50A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0D738C49-FCAB-45AC-92CE-1A4DAFFC5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5" name="Kuva 14">
            <a:extLst>
              <a:ext uri="{FF2B5EF4-FFF2-40B4-BE49-F238E27FC236}">
                <a16:creationId xmlns:a16="http://schemas.microsoft.com/office/drawing/2014/main" id="{60C228F0-E29C-4AE8-BAF2-A1043DF81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0824" y="2307600"/>
            <a:ext cx="4990430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307600"/>
            <a:ext cx="4990431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52C4-01DD-4CC4-AAE1-A35F87022CE4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9779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B72A65B4-B4AA-4C75-9E45-4ED7D6550170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2D11D198-4616-4BC9-B310-4A051B115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81FACE6-DEE1-4D53-B4F4-69C19C258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9F1AF29C-EC35-4003-AB72-32984B1F9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3" name="Kuva 12">
            <a:extLst>
              <a:ext uri="{FF2B5EF4-FFF2-40B4-BE49-F238E27FC236}">
                <a16:creationId xmlns:a16="http://schemas.microsoft.com/office/drawing/2014/main" id="{896B6C9F-5FC9-4537-9183-7F7C6578D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656" y="2664690"/>
            <a:ext cx="4936144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664690"/>
            <a:ext cx="4990431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94E4-858D-41F1-9E43-9382DF6BCC09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EA723B6F-3AEE-4C1F-A07D-CF62876A1C2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93244" y="2266038"/>
            <a:ext cx="4936144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8F9339DB-CF67-4862-BE88-3EAB6729B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156" y="2266038"/>
            <a:ext cx="4989600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7649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E3E7-D3BE-432F-BF25-DFBF968EA365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09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E9C0BC-E463-4E14-B11B-B9064BD0BD2E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29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A33E8E-7135-4A68-A76F-30B8A0EB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B85D004C-96C6-4FC0-B203-09F69993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62285FEF-A383-45BC-B43D-0AE341634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56A8D-6DB0-49DF-B4E0-79E614B24A77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006EF8D8-B61E-49B2-BE93-EBACCBB3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9354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0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6569EC-135D-470D-AF34-2A7FC831DBDD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88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 dirty="0"/>
              <a:t>Aleksanterinkatu 7, Helsinki | PL 35, FI-00023 Valtioneuvosto | ym.fi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57713E97-BD14-4CBA-B9A7-8D1F17CA2B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grpSp>
        <p:nvGrpSpPr>
          <p:cNvPr id="8" name="Ryhmä 7">
            <a:extLst>
              <a:ext uri="{FF2B5EF4-FFF2-40B4-BE49-F238E27FC236}">
                <a16:creationId xmlns:a16="http://schemas.microsoft.com/office/drawing/2014/main" id="{201F22C6-9E0C-4B9F-BEC7-0F50A5CF7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8283AA95-D6CF-4AA1-8EF5-42C325091E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3683C4C9-8ADD-40FB-A76A-A60E1E97D1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3BBD8ED3-AA58-4320-8E9C-A40443255D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6C33C88-6212-40EB-8019-FAFC90F4B5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67BADCDE-B540-4CAC-B255-EBD5E59467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45B2A027-5589-4E5F-832A-5C4D5C7E62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3FB38335-EC1D-443E-BF48-828B4C0B93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63471B87-E8C6-49C0-BBCB-995D66C02A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94F907D-9B55-49B8-90C3-F9F9CDB1232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E7884CE8-D25E-4CE0-9970-E5B29B1E806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8AD838E8-E1B9-4719-9438-EAEF760167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3D4876B7-1F8F-4F68-817D-BEC1E0ECA5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F6FFB1E9-73E7-4788-8A49-9848EBA67C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31E712EC-C35E-4EEC-AFD0-8194425AC6C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B3807498-1C36-4AB9-B34B-4884CD52A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319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2">
    <p:bg>
      <p:bgPr>
        <a:solidFill>
          <a:srgbClr val="BF94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 dirty="0"/>
              <a:t>Aleksanterinkatu 7, Helsinki | PL 35, FI-00023 Valtioneuvosto | ym.fi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EE2D4F6F-A409-4A7B-BE8B-C15AD728F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FD9F7D09-496E-4045-951B-2016A08C5A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B069986-397C-4BBA-B502-2BDEFB6384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634079C-CC3D-496C-8C26-7BE43A461A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3614D881-BEC3-49C4-8A3D-D9CE330C8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98DE4A0E-2229-4347-8210-DE133082E0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16C83E78-F34B-445D-A88B-09B48E4FFD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92F8BDC7-29B6-415F-BA5F-50D6D2CD7F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A3192873-A14B-437C-A7AB-938E2F7443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BAFE031A-811B-4D9F-B8F8-F9FB62D766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60D67342-7B91-4CF9-B9CA-79D510ACD42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36752632-5820-47E7-9A2C-1D9C6D148E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4C619B01-DAC7-41AE-A38D-AD3CE7300A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AF6060D9-5EB7-454D-8532-A5ABDB0FC9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93A0D6B5-0CE5-4A86-9501-FD892BBEF1A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3F68B0ED-E95F-4AEC-B36A-163011EF1E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48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3360C-FE45-4FCE-B444-74AF7B91E73D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851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ABF6-69E4-49A8-8BA4-CE05D33A70DF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78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9B76-8420-449E-B6F0-476B2C5502E3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621" y="6124534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440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C405-E9BA-4634-845B-DBD69C364E76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940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65C-0ACD-4B65-A1DF-0AE00C1BEA25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06510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F892-9FCB-4D87-AAC8-706A032CF24E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196908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CE52D7-1F93-4D3B-B89F-E50F52213094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57876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3BA0B7-FD4B-4796-82A1-7EE7AD1082E7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240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1B4716-86FA-41DD-B7B6-247140DD57EF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51037" y="27340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444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9A318-B5BC-4EF0-8D63-4C08EB33C6A0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78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BD4E-7936-4C1C-99C7-49C647895C25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36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D5EC-31D0-4E4D-A74A-934D2A10ACC4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770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42DC-A3DF-490E-BF8E-B67F0DDAC4DD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491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5C64-A283-46BC-8D25-053573875597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7286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1BFAA6-BD5B-45F8-8DA1-A1F57815D522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929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D8E590-8045-4F3A-8C99-669A633C0C3F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522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1A23-3256-4F01-8F6E-08766DFCA825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530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EEF7-CD66-46BE-A385-2449806D3C60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927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923E-3C23-4BDF-AA5D-B6F3050E742F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1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6D17D7-E9F7-4D00-BB6E-42BD790DB0B5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31796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D3A9-0529-49DB-9C31-BB8990E35D6C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6033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D9ED-96AC-46DE-8DE2-4C9C820F6AB5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9577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D24029-ECBD-44AB-A55C-5DD4B34FD758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583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028633-6103-4861-8FCD-2B2415AADEB7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092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10D3-EFB8-49CE-806A-438313BD972A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643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2A712-E533-4CB3-84C2-D5D348623EB3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5465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C02-3892-4D81-B93F-5EAB433AA0E4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702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7AA7-CD36-4174-A593-825B66333A5A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66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9F25-71DF-4A89-8846-09D038062D09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9832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2209763-8ACA-4179-B5C5-79DC51628916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AB5077A1-D8AA-414A-AC0B-0C5211DD1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4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2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F8901E5F-E743-4563-BE5B-8B4115EC5E81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85186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1CD424-9626-4121-A061-5A00DC2AC969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8EA35F40-FF2B-48E3-8F69-FDBD96983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708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BD5C-AE26-407F-9D8D-3A9AF67D5740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016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D9D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F3AF-98A9-4F02-AD8B-D8E1DDAB440C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EB3FFB57-B176-4D74-B604-3C803FFC8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819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3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F99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A90B-6EF6-41B9-87DE-D6FCF08AD2DC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613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0C6C-4BDB-453C-ABB3-B0E9E3ED4A09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2736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F9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B4F9-3F74-4C4E-B78D-D4FC0E0B50DE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704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3">
    <p:bg>
      <p:bgPr>
        <a:solidFill>
          <a:srgbClr val="2361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338BC5-287A-4121-ADC2-9C0F5EBE080B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3526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D1A549-1C85-42E6-A8B0-F662ADAEFF05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84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5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8B85F0-2AB8-467E-B2B5-2F7B26F603B8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342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6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5674-0731-4441-A72C-BF042317643D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7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791D6DF2-00A9-46A5-84F1-CF845F543CE3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023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4">
    <p:bg>
      <p:bgPr>
        <a:solidFill>
          <a:srgbClr val="FFB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66433E-C569-479F-8885-634A554EBEDF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199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5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24BAB4-7A50-4285-A8AF-2E76234A09B7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824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Ryhmä 17">
            <a:extLst>
              <a:ext uri="{FF2B5EF4-FFF2-40B4-BE49-F238E27FC236}">
                <a16:creationId xmlns:a16="http://schemas.microsoft.com/office/drawing/2014/main" id="{EF0C7F69-67FB-4466-89F3-B0AD00AEF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0"/>
            <a:ext cx="12193200" cy="6862264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34792C5-13ED-4754-B07E-752F3FE4F3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13788" y="14288"/>
              <a:ext cx="3449638" cy="3195638"/>
            </a:xfrm>
            <a:custGeom>
              <a:avLst/>
              <a:gdLst>
                <a:gd name="T0" fmla="*/ 9630 w 9630"/>
                <a:gd name="T1" fmla="*/ 8173 h 8914"/>
                <a:gd name="T2" fmla="*/ 9061 w 9630"/>
                <a:gd name="T3" fmla="*/ 5919 h 8914"/>
                <a:gd name="T4" fmla="*/ 7449 w 9630"/>
                <a:gd name="T5" fmla="*/ 3154 h 8914"/>
                <a:gd name="T6" fmla="*/ 6545 w 9630"/>
                <a:gd name="T7" fmla="*/ 2774 h 8914"/>
                <a:gd name="T8" fmla="*/ 6753 w 9630"/>
                <a:gd name="T9" fmla="*/ 6469 h 8914"/>
                <a:gd name="T10" fmla="*/ 3878 w 9630"/>
                <a:gd name="T11" fmla="*/ 6168 h 8914"/>
                <a:gd name="T12" fmla="*/ 3514 w 9630"/>
                <a:gd name="T13" fmla="*/ 1207 h 8914"/>
                <a:gd name="T14" fmla="*/ 3042 w 9630"/>
                <a:gd name="T15" fmla="*/ 710 h 8914"/>
                <a:gd name="T16" fmla="*/ 2328 w 9630"/>
                <a:gd name="T17" fmla="*/ 1269 h 8914"/>
                <a:gd name="T18" fmla="*/ 2328 w 9630"/>
                <a:gd name="T19" fmla="*/ 2375 h 8914"/>
                <a:gd name="T20" fmla="*/ 2206 w 9630"/>
                <a:gd name="T21" fmla="*/ 3367 h 8914"/>
                <a:gd name="T22" fmla="*/ 644 w 9630"/>
                <a:gd name="T23" fmla="*/ 3286 h 8914"/>
                <a:gd name="T24" fmla="*/ 983 w 9630"/>
                <a:gd name="T25" fmla="*/ 0 h 8914"/>
                <a:gd name="T26" fmla="*/ 9630 w 9630"/>
                <a:gd name="T27" fmla="*/ 0 h 8914"/>
                <a:gd name="T28" fmla="*/ 9630 w 9630"/>
                <a:gd name="T29" fmla="*/ 8173 h 8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30" h="8914">
                  <a:moveTo>
                    <a:pt x="9630" y="8173"/>
                  </a:moveTo>
                  <a:cubicBezTo>
                    <a:pt x="9434" y="7424"/>
                    <a:pt x="9281" y="6660"/>
                    <a:pt x="9061" y="5919"/>
                  </a:cubicBezTo>
                  <a:cubicBezTo>
                    <a:pt x="8747" y="4868"/>
                    <a:pt x="8270" y="3830"/>
                    <a:pt x="7449" y="3154"/>
                  </a:cubicBezTo>
                  <a:cubicBezTo>
                    <a:pt x="7097" y="2865"/>
                    <a:pt x="6957" y="2563"/>
                    <a:pt x="6545" y="2774"/>
                  </a:cubicBezTo>
                  <a:cubicBezTo>
                    <a:pt x="6024" y="3040"/>
                    <a:pt x="6602" y="5814"/>
                    <a:pt x="6753" y="6469"/>
                  </a:cubicBezTo>
                  <a:cubicBezTo>
                    <a:pt x="7320" y="8914"/>
                    <a:pt x="4279" y="8559"/>
                    <a:pt x="3878" y="6168"/>
                  </a:cubicBezTo>
                  <a:cubicBezTo>
                    <a:pt x="3555" y="4242"/>
                    <a:pt x="4200" y="2701"/>
                    <a:pt x="3514" y="1207"/>
                  </a:cubicBezTo>
                  <a:cubicBezTo>
                    <a:pt x="3413" y="989"/>
                    <a:pt x="3269" y="765"/>
                    <a:pt x="3042" y="710"/>
                  </a:cubicBezTo>
                  <a:cubicBezTo>
                    <a:pt x="2728" y="635"/>
                    <a:pt x="2415" y="938"/>
                    <a:pt x="2328" y="1269"/>
                  </a:cubicBezTo>
                  <a:cubicBezTo>
                    <a:pt x="2241" y="1599"/>
                    <a:pt x="2283" y="2039"/>
                    <a:pt x="2328" y="2375"/>
                  </a:cubicBezTo>
                  <a:cubicBezTo>
                    <a:pt x="2374" y="2710"/>
                    <a:pt x="2387" y="3079"/>
                    <a:pt x="2206" y="3367"/>
                  </a:cubicBezTo>
                  <a:cubicBezTo>
                    <a:pt x="1864" y="3911"/>
                    <a:pt x="1030" y="3773"/>
                    <a:pt x="644" y="3286"/>
                  </a:cubicBezTo>
                  <a:cubicBezTo>
                    <a:pt x="0" y="2474"/>
                    <a:pt x="675" y="1310"/>
                    <a:pt x="983" y="0"/>
                  </a:cubicBezTo>
                  <a:lnTo>
                    <a:pt x="9630" y="0"/>
                  </a:lnTo>
                  <a:lnTo>
                    <a:pt x="9630" y="81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57D3DC12-2AB8-442E-A2B3-B20C49742C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3703638"/>
              <a:ext cx="2260600" cy="3140075"/>
            </a:xfrm>
            <a:custGeom>
              <a:avLst/>
              <a:gdLst>
                <a:gd name="T0" fmla="*/ 5817 w 6311"/>
                <a:gd name="T1" fmla="*/ 8760 h 8760"/>
                <a:gd name="T2" fmla="*/ 6135 w 6311"/>
                <a:gd name="T3" fmla="*/ 6444 h 8760"/>
                <a:gd name="T4" fmla="*/ 3976 w 6311"/>
                <a:gd name="T5" fmla="*/ 4315 h 8760"/>
                <a:gd name="T6" fmla="*/ 2249 w 6311"/>
                <a:gd name="T7" fmla="*/ 1713 h 8760"/>
                <a:gd name="T8" fmla="*/ 0 w 6311"/>
                <a:gd name="T9" fmla="*/ 65 h 8760"/>
                <a:gd name="T10" fmla="*/ 0 w 6311"/>
                <a:gd name="T11" fmla="*/ 8760 h 8760"/>
                <a:gd name="T12" fmla="*/ 5817 w 6311"/>
                <a:gd name="T13" fmla="*/ 8760 h 8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11" h="8760">
                  <a:moveTo>
                    <a:pt x="5817" y="8760"/>
                  </a:moveTo>
                  <a:cubicBezTo>
                    <a:pt x="6107" y="7955"/>
                    <a:pt x="6311" y="7064"/>
                    <a:pt x="6135" y="6444"/>
                  </a:cubicBezTo>
                  <a:cubicBezTo>
                    <a:pt x="5817" y="5323"/>
                    <a:pt x="4828" y="4874"/>
                    <a:pt x="3976" y="4315"/>
                  </a:cubicBezTo>
                  <a:cubicBezTo>
                    <a:pt x="2850" y="3577"/>
                    <a:pt x="2550" y="2923"/>
                    <a:pt x="2249" y="1713"/>
                  </a:cubicBezTo>
                  <a:cubicBezTo>
                    <a:pt x="2032" y="839"/>
                    <a:pt x="946" y="0"/>
                    <a:pt x="0" y="65"/>
                  </a:cubicBezTo>
                  <a:lnTo>
                    <a:pt x="0" y="8760"/>
                  </a:lnTo>
                  <a:lnTo>
                    <a:pt x="5817" y="876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1C0F6C0-C73C-4038-9828-4802984584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39213" y="4800600"/>
              <a:ext cx="3224213" cy="2043113"/>
            </a:xfrm>
            <a:custGeom>
              <a:avLst/>
              <a:gdLst>
                <a:gd name="T0" fmla="*/ 9001 w 9001"/>
                <a:gd name="T1" fmla="*/ 351 h 5698"/>
                <a:gd name="T2" fmla="*/ 4492 w 9001"/>
                <a:gd name="T3" fmla="*/ 730 h 5698"/>
                <a:gd name="T4" fmla="*/ 2761 w 9001"/>
                <a:gd name="T5" fmla="*/ 1486 h 5698"/>
                <a:gd name="T6" fmla="*/ 196 w 9001"/>
                <a:gd name="T7" fmla="*/ 4004 h 5698"/>
                <a:gd name="T8" fmla="*/ 94 w 9001"/>
                <a:gd name="T9" fmla="*/ 5698 h 5698"/>
                <a:gd name="T10" fmla="*/ 9001 w 9001"/>
                <a:gd name="T11" fmla="*/ 5698 h 5698"/>
                <a:gd name="T12" fmla="*/ 9001 w 9001"/>
                <a:gd name="T13" fmla="*/ 351 h 5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01" h="5698">
                  <a:moveTo>
                    <a:pt x="9001" y="351"/>
                  </a:moveTo>
                  <a:cubicBezTo>
                    <a:pt x="7468" y="0"/>
                    <a:pt x="5988" y="196"/>
                    <a:pt x="4492" y="730"/>
                  </a:cubicBezTo>
                  <a:cubicBezTo>
                    <a:pt x="3897" y="942"/>
                    <a:pt x="3319" y="1196"/>
                    <a:pt x="2761" y="1486"/>
                  </a:cubicBezTo>
                  <a:cubicBezTo>
                    <a:pt x="1712" y="2031"/>
                    <a:pt x="622" y="2783"/>
                    <a:pt x="196" y="4004"/>
                  </a:cubicBezTo>
                  <a:cubicBezTo>
                    <a:pt x="3" y="4557"/>
                    <a:pt x="0" y="5132"/>
                    <a:pt x="94" y="5698"/>
                  </a:cubicBezTo>
                  <a:lnTo>
                    <a:pt x="9001" y="5698"/>
                  </a:lnTo>
                  <a:lnTo>
                    <a:pt x="9001" y="351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D3988B-505C-4A43-9233-C39AB400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0081" y="229365"/>
            <a:ext cx="1026205" cy="204481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fld id="{2A7E3B0E-B251-407B-8636-10AD5910FED4}" type="datetime1">
              <a:rPr lang="fi-FI" smtClean="0"/>
              <a:t>20.12.2024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A39CC0E-82E0-4C8B-92E1-CE7DE6254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183" y="2351314"/>
            <a:ext cx="7197634" cy="215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0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26" Type="http://schemas.openxmlformats.org/officeDocument/2006/relationships/slideLayout" Target="../slideLayouts/slideLayout47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5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29" Type="http://schemas.openxmlformats.org/officeDocument/2006/relationships/slideLayout" Target="../slideLayouts/slideLayout50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45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slideLayout" Target="../slideLayouts/slideLayout44.xml"/><Relationship Id="rId28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Relationship Id="rId27" Type="http://schemas.openxmlformats.org/officeDocument/2006/relationships/slideLayout" Target="../slideLayouts/slideLayout48.xml"/><Relationship Id="rId30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6C92F02F-BB91-4F5D-9986-38A851A58566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999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9" r:id="rId3"/>
    <p:sldLayoutId id="2147483659" r:id="rId4"/>
    <p:sldLayoutId id="2147483670" r:id="rId5"/>
    <p:sldLayoutId id="2147483671" r:id="rId6"/>
    <p:sldLayoutId id="2147483672" r:id="rId7"/>
    <p:sldLayoutId id="2147483673" r:id="rId8"/>
    <p:sldLayoutId id="2147483658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3F0C5D76-F752-4F95-BA63-C3B7D9AE33C8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088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2" r:id="rId2"/>
    <p:sldLayoutId id="2147483684" r:id="rId3"/>
    <p:sldLayoutId id="2147483683" r:id="rId4"/>
    <p:sldLayoutId id="2147483652" r:id="rId5"/>
    <p:sldLayoutId id="2147483660" r:id="rId6"/>
    <p:sldLayoutId id="2147483680" r:id="rId7"/>
    <p:sldLayoutId id="2147483681" r:id="rId8"/>
    <p:sldLayoutId id="2147483654" r:id="rId9"/>
    <p:sldLayoutId id="2147483655" r:id="rId10"/>
    <p:sldLayoutId id="2147483666" r:id="rId11"/>
    <p:sldLayoutId id="214748371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46DEC1E8-9372-441F-8A25-8647F0D9BBF1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891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1" r:id="rId2"/>
    <p:sldLayoutId id="2147483685" r:id="rId3"/>
    <p:sldLayoutId id="2147483687" r:id="rId4"/>
    <p:sldLayoutId id="2147483690" r:id="rId5"/>
    <p:sldLayoutId id="2147483662" r:id="rId6"/>
    <p:sldLayoutId id="2147483688" r:id="rId7"/>
    <p:sldLayoutId id="2147483689" r:id="rId8"/>
    <p:sldLayoutId id="2147483664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6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665" r:id="rId23"/>
    <p:sldLayoutId id="2147483706" r:id="rId24"/>
    <p:sldLayoutId id="2147483707" r:id="rId25"/>
    <p:sldLayoutId id="2147483708" r:id="rId26"/>
    <p:sldLayoutId id="2147483709" r:id="rId27"/>
    <p:sldLayoutId id="2147483711" r:id="rId28"/>
    <p:sldLayoutId id="2147483712" r:id="rId2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090824B3-8E52-45C6-B36B-800297486258}" type="datetime1">
              <a:rPr lang="fi-FI" smtClean="0"/>
              <a:t>20.12.2024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84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14" r:id="rId2"/>
    <p:sldLayoutId id="2147483715" r:id="rId3"/>
    <p:sldLayoutId id="2147483651" r:id="rId4"/>
    <p:sldLayoutId id="2147483674" r:id="rId5"/>
    <p:sldLayoutId id="2147483675" r:id="rId6"/>
    <p:sldLayoutId id="2147483676" r:id="rId7"/>
    <p:sldLayoutId id="2147483678" r:id="rId8"/>
    <p:sldLayoutId id="2147483679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D3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8422" y="356616"/>
            <a:ext cx="4645891" cy="906212"/>
          </a:xfrm>
        </p:spPr>
        <p:txBody>
          <a:bodyPr/>
          <a:lstStyle/>
          <a:p>
            <a:r>
              <a:rPr lang="fi-FI" dirty="0"/>
              <a:t>NETZERODATA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>
          <a:xfrm>
            <a:off x="888422" y="1520368"/>
            <a:ext cx="5666490" cy="4405349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13999"/>
              </a:lnSpc>
            </a:pPr>
            <a:r>
              <a:rPr lang="fi-FI" sz="1800" dirty="0">
                <a:ea typeface="+mn-lt"/>
                <a:cs typeface="+mn-lt"/>
              </a:rPr>
              <a:t>NetZeroData - Alueellisen ilmasto-ohjelman seurantamenetelmän ja -työkalun kehittäminen EU:n hiilineutraalien ja älykkäiden kaupunkien ohjelman seurantaa varten.</a:t>
            </a:r>
          </a:p>
          <a:p>
            <a:pPr>
              <a:lnSpc>
                <a:spcPct val="113999"/>
              </a:lnSpc>
            </a:pPr>
            <a:endParaRPr lang="fi-FI" sz="1800" dirty="0">
              <a:cs typeface="Arial"/>
            </a:endParaRPr>
          </a:p>
          <a:p>
            <a:pPr>
              <a:lnSpc>
                <a:spcPct val="113999"/>
              </a:lnSpc>
            </a:pPr>
            <a:r>
              <a:rPr lang="fi-FI" sz="1800" dirty="0">
                <a:ea typeface="+mn-lt"/>
                <a:cs typeface="+mn-lt"/>
              </a:rPr>
              <a:t>Hankkeen tavoitteena oli kehittää menetelmä ja työkalu kuntien ilmastotyön seurantaan ja tuottaa sekä seurata sillä Lappeenrannan alueen ilmasto-ohjelmaan liittyvä koko kaupungin alueen investointisuunnitelma.</a:t>
            </a:r>
          </a:p>
          <a:p>
            <a:pPr>
              <a:lnSpc>
                <a:spcPct val="113999"/>
              </a:lnSpc>
            </a:pPr>
            <a:r>
              <a:rPr lang="fi-FI" sz="1800" dirty="0">
                <a:ea typeface="+mn-lt"/>
                <a:cs typeface="+mn-lt"/>
              </a:rPr>
              <a:t>Lisäksi hankkeessa kehitettiin ilmastotoimenpiteiden oheishyötyjen raportointia osaksi ilmasto-ohjelman seurantatyökalua. Työkalut julkaistaan muiden kuntien käyttöön Suomessa 2024. Esitellään toteutusta myös EU:n älykkäille ja hiilineutraaleille kaupungeille. </a:t>
            </a:r>
            <a:endParaRPr lang="fi-FI" sz="2000" dirty="0">
              <a:cs typeface="Arial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5"/>
          </p:nvPr>
        </p:nvSpPr>
        <p:spPr>
          <a:xfrm>
            <a:off x="6893960" y="1520369"/>
            <a:ext cx="4968633" cy="4405349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fi-FI" sz="2000" b="1" dirty="0">
                <a:solidFill>
                  <a:srgbClr val="236192"/>
                </a:solidFill>
              </a:rPr>
              <a:t>Vastuutaho: </a:t>
            </a:r>
            <a:r>
              <a:rPr lang="fi-FI" sz="2000" dirty="0">
                <a:solidFill>
                  <a:srgbClr val="236192"/>
                </a:solidFill>
              </a:rPr>
              <a:t>Lappeenrannan kaupunki</a:t>
            </a:r>
          </a:p>
          <a:p>
            <a:endParaRPr lang="fi-FI" sz="2000" dirty="0">
              <a:solidFill>
                <a:srgbClr val="236192"/>
              </a:solidFill>
            </a:endParaRPr>
          </a:p>
          <a:p>
            <a:r>
              <a:rPr lang="fi-FI" sz="2000" b="1" dirty="0">
                <a:solidFill>
                  <a:srgbClr val="236192"/>
                </a:solidFill>
              </a:rPr>
              <a:t>Muut konsortioon osallistuvat:</a:t>
            </a:r>
          </a:p>
          <a:p>
            <a:r>
              <a:rPr lang="fi-FI" sz="2000">
                <a:solidFill>
                  <a:srgbClr val="236192"/>
                </a:solidFill>
                <a:cs typeface="Arial"/>
              </a:rPr>
              <a:t>Ostopalvelulla palveluntarjoaja</a:t>
            </a:r>
            <a:endParaRPr lang="fi-FI" sz="2000" dirty="0">
              <a:solidFill>
                <a:srgbClr val="236192"/>
              </a:solidFill>
            </a:endParaRPr>
          </a:p>
          <a:p>
            <a:endParaRPr lang="fi-FI" sz="2000" dirty="0">
              <a:solidFill>
                <a:srgbClr val="236192"/>
              </a:solidFill>
            </a:endParaRPr>
          </a:p>
          <a:p>
            <a:r>
              <a:rPr lang="fi-FI" sz="2000" b="1" dirty="0">
                <a:solidFill>
                  <a:srgbClr val="236192"/>
                </a:solidFill>
              </a:rPr>
              <a:t>Aikataulu: </a:t>
            </a:r>
            <a:r>
              <a:rPr lang="fi-FI" sz="2000" dirty="0">
                <a:solidFill>
                  <a:srgbClr val="236192"/>
                </a:solidFill>
              </a:rPr>
              <a:t>12/23-09/24</a:t>
            </a:r>
            <a:endParaRPr lang="fi-FI" sz="2000" dirty="0">
              <a:solidFill>
                <a:srgbClr val="236192"/>
              </a:solidFill>
              <a:cs typeface="Arial"/>
            </a:endParaRPr>
          </a:p>
          <a:p>
            <a:endParaRPr lang="fi-FI" sz="2000" b="1" dirty="0">
              <a:solidFill>
                <a:srgbClr val="236192"/>
              </a:solidFill>
            </a:endParaRPr>
          </a:p>
          <a:p>
            <a:r>
              <a:rPr lang="fi-FI" sz="2000" b="1" dirty="0">
                <a:solidFill>
                  <a:srgbClr val="236192"/>
                </a:solidFill>
              </a:rPr>
              <a:t>Kokonaissumma: </a:t>
            </a:r>
            <a:r>
              <a:rPr lang="fi-FI" sz="2000" dirty="0">
                <a:solidFill>
                  <a:srgbClr val="236192"/>
                </a:solidFill>
              </a:rPr>
              <a:t>70 000 €</a:t>
            </a:r>
            <a:endParaRPr lang="fi-FI" sz="2000" dirty="0">
              <a:solidFill>
                <a:srgbClr val="236192"/>
              </a:solidFill>
              <a:cs typeface="Arial"/>
            </a:endParaRPr>
          </a:p>
          <a:p>
            <a:r>
              <a:rPr lang="fi-FI" sz="2000" b="1" dirty="0">
                <a:solidFill>
                  <a:srgbClr val="236192"/>
                </a:solidFill>
              </a:rPr>
              <a:t>Avustusosuus</a:t>
            </a:r>
            <a:r>
              <a:rPr lang="fi-FI" sz="2000" dirty="0">
                <a:solidFill>
                  <a:srgbClr val="236192"/>
                </a:solidFill>
              </a:rPr>
              <a:t>: 49 000 €</a:t>
            </a:r>
            <a:endParaRPr lang="fi-FI" sz="2000" dirty="0">
              <a:solidFill>
                <a:srgbClr val="236192"/>
              </a:solidFill>
              <a:cs typeface="Arial"/>
            </a:endParaRPr>
          </a:p>
          <a:p>
            <a:endParaRPr lang="fi-FI" sz="2000" dirty="0">
              <a:solidFill>
                <a:srgbClr val="236192"/>
              </a:solidFill>
            </a:endParaRPr>
          </a:p>
          <a:p>
            <a:r>
              <a:rPr lang="fi-FI" sz="2000" b="1" dirty="0">
                <a:solidFill>
                  <a:srgbClr val="236192"/>
                </a:solidFill>
              </a:rPr>
              <a:t>Lisätietoja: </a:t>
            </a:r>
            <a:r>
              <a:rPr lang="fi-FI" sz="2000" dirty="0">
                <a:solidFill>
                  <a:srgbClr val="236192"/>
                </a:solidFill>
              </a:rPr>
              <a:t>Ympäristöjohtaja Ilkka Räsänen, ilkka.rasanen@lappeenranta.fi</a:t>
            </a:r>
            <a:endParaRPr lang="fi-FI" sz="2000" dirty="0">
              <a:solidFill>
                <a:srgbClr val="236192"/>
              </a:solidFill>
              <a:cs typeface="Arial"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651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D3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9600" i="1" dirty="0">
                <a:solidFill>
                  <a:srgbClr val="236192"/>
                </a:solidFill>
              </a:rPr>
              <a:t>” </a:t>
            </a:r>
            <a:br>
              <a:rPr lang="fi-FI" i="1" dirty="0">
                <a:solidFill>
                  <a:srgbClr val="236192"/>
                </a:solidFill>
              </a:rPr>
            </a:br>
            <a:r>
              <a:rPr lang="fi-FI" sz="2800" i="1" dirty="0">
                <a:solidFill>
                  <a:srgbClr val="236192"/>
                </a:solidFill>
                <a:cs typeface="Arial"/>
              </a:rPr>
              <a:t>Ilmastonmuutoksen hillintä tuottaa oheishyötyjä. Niiden systemaattisempi seurantaa ja laskentaa kannattaa kehittää edelleen.</a:t>
            </a:r>
            <a:br>
              <a:rPr lang="fi-FI" sz="2800" i="1" dirty="0">
                <a:solidFill>
                  <a:srgbClr val="236192"/>
                </a:solidFill>
              </a:rPr>
            </a:br>
            <a:br>
              <a:rPr lang="fi-FI" i="1" dirty="0">
                <a:solidFill>
                  <a:srgbClr val="236192"/>
                </a:solidFill>
              </a:rPr>
            </a:br>
            <a:r>
              <a:rPr lang="fi-FI" sz="2000" i="1" dirty="0">
                <a:solidFill>
                  <a:srgbClr val="236192"/>
                </a:solidFill>
              </a:rPr>
              <a:t>- Petri Kero, Ilmastokoordinaattori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2</a:t>
            </a:fld>
            <a:endParaRPr lang="fi-FI" dirty="0"/>
          </a:p>
        </p:txBody>
      </p:sp>
      <p:pic>
        <p:nvPicPr>
          <p:cNvPr id="6" name="Kuvan paikkamerkki 5" descr="Kuva, joka sisältää kohteen piha-, puu, ruoho, vesi&#10;&#10;Kuvaus luotu automaattisesti">
            <a:extLst>
              <a:ext uri="{FF2B5EF4-FFF2-40B4-BE49-F238E27FC236}">
                <a16:creationId xmlns:a16="http://schemas.microsoft.com/office/drawing/2014/main" id="{4B9B3FE8-3EDF-D7E7-6EDB-EF949A6C32D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1" r="257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25178911"/>
      </p:ext>
    </p:extLst>
  </p:cSld>
  <p:clrMapOvr>
    <a:masterClrMapping/>
  </p:clrMapOvr>
</p:sld>
</file>

<file path=ppt/theme/theme1.xml><?xml version="1.0" encoding="utf-8"?>
<a:theme xmlns:a="http://schemas.openxmlformats.org/drawingml/2006/main" name="YM - otsikko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CE959E4-A5A3-4673-90D8-0D14FE6E3A8C}"/>
    </a:ext>
  </a:extLst>
</a:theme>
</file>

<file path=ppt/theme/theme2.xml><?xml version="1.0" encoding="utf-8"?>
<a:theme xmlns:a="http://schemas.openxmlformats.org/drawingml/2006/main" name="YM -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CD9BF32-8511-46CC-8743-3622BDABD454}"/>
    </a:ext>
  </a:extLst>
</a:theme>
</file>

<file path=ppt/theme/theme3.xml><?xml version="1.0" encoding="utf-8"?>
<a:theme xmlns:a="http://schemas.openxmlformats.org/drawingml/2006/main" name="YM - kuvalliset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4F5337FF-4956-468D-B7EE-32AC970AEE85}"/>
    </a:ext>
  </a:extLst>
</a:theme>
</file>

<file path=ppt/theme/theme4.xml><?xml version="1.0" encoding="utf-8"?>
<a:theme xmlns:a="http://schemas.openxmlformats.org/drawingml/2006/main" name="YM - nostot ja väli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0024204-4227-4F51-9A10-89D4FD8CDEC4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e4da54b-0852-4273-bcba-8a38d2abbc37">
      <UserInfo>
        <DisplayName>Kero Petri</DisplayName>
        <AccountId>23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D6AE0586492B944A957E8AFFA0218E5" ma:contentTypeVersion="1" ma:contentTypeDescription="Luo uusi asiakirja." ma:contentTypeScope="" ma:versionID="a4cd03a698bd104bf2b2df090b7306aa">
  <xsd:schema xmlns:xsd="http://www.w3.org/2001/XMLSchema" xmlns:xs="http://www.w3.org/2001/XMLSchema" xmlns:p="http://schemas.microsoft.com/office/2006/metadata/properties" xmlns:ns2="8e4da54b-0852-4273-bcba-8a38d2abbc37" targetNamespace="http://schemas.microsoft.com/office/2006/metadata/properties" ma:root="true" ma:fieldsID="83586a040dfea0dac8a35bc40c42efbc" ns2:_="">
    <xsd:import namespace="8e4da54b-0852-4273-bcba-8a38d2abbc3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da54b-0852-4273-bcba-8a38d2abbc3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1CD063-446A-4406-97CB-33299BCAE3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664E83-9FAD-4292-A31F-F4D20426DD08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8e4da54b-0852-4273-bcba-8a38d2abbc37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C96A695-9677-4536-B8F0-784EEBC741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4da54b-0852-4273-bcba-8a38d2abbc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YM_esitysmallipohja_2020</Template>
  <TotalTime>2212</TotalTime>
  <Words>135</Words>
  <Application>Microsoft Office PowerPoint</Application>
  <PresentationFormat>Laajakuva</PresentationFormat>
  <Paragraphs>19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Calibri</vt:lpstr>
      <vt:lpstr>YM - otsikkosivut</vt:lpstr>
      <vt:lpstr>YM - sisältösivut</vt:lpstr>
      <vt:lpstr>YM - kuvalliset sisältösivut</vt:lpstr>
      <vt:lpstr>YM - nostot ja välisivut</vt:lpstr>
      <vt:lpstr>NETZERODATA</vt:lpstr>
      <vt:lpstr>”  Ilmastonmuutoksen hillintä tuottaa oheishyötyjä. Niiden systemaattisempi seurantaa ja laskentaa kannattaa kehittää edelleen.  - Petri Kero, Ilmastokoordinaattori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Ympäristoministeriön tunnussivu</dc:title>
  <dc:creator>Pokela Teemu</dc:creator>
  <cp:lastModifiedBy>Loikkanen Veera (YM)</cp:lastModifiedBy>
  <cp:revision>118</cp:revision>
  <dcterms:created xsi:type="dcterms:W3CDTF">2020-04-29T05:33:44Z</dcterms:created>
  <dcterms:modified xsi:type="dcterms:W3CDTF">2024-12-20T11:12:35Z</dcterms:modified>
</cp:coreProperties>
</file>