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7" r:id="rId5"/>
    <p:sldMasterId id="2147483716" r:id="rId6"/>
    <p:sldMasterId id="2147483718" r:id="rId7"/>
  </p:sldMasterIdLst>
  <p:notesMasterIdLst>
    <p:notesMasterId r:id="rId10"/>
  </p:notesMasterIdLst>
  <p:sldIdLst>
    <p:sldId id="286" r:id="rId8"/>
    <p:sldId id="29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po-oja Jenni" initials="HJ" lastIdx="2" clrIdx="0">
    <p:extLst>
      <p:ext uri="{19B8F6BF-5375-455C-9EA6-DF929625EA0E}">
        <p15:presenceInfo xmlns:p15="http://schemas.microsoft.com/office/powerpoint/2012/main" userId="Hepo-oja Jen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192"/>
    <a:srgbClr val="2C5234"/>
    <a:srgbClr val="BF9474"/>
    <a:srgbClr val="F6F3E5"/>
    <a:srgbClr val="C66E4E"/>
    <a:srgbClr val="FF585D"/>
    <a:srgbClr val="B9D3DC"/>
    <a:srgbClr val="8F993E"/>
    <a:srgbClr val="70AD47"/>
    <a:srgbClr val="25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2B6684-40F0-4EA6-B738-EA4C7A99AEB5}" v="2" dt="2023-04-26T07:31:09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73" autoAdjust="0"/>
  </p:normalViewPr>
  <p:slideViewPr>
    <p:cSldViewPr snapToGrid="0" showGuides="1">
      <p:cViewPr varScale="1">
        <p:scale>
          <a:sx n="70" d="100"/>
          <a:sy n="70" d="100"/>
        </p:scale>
        <p:origin x="50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rme Liisa-Maija" userId="5a6f1ef1-29f4-4eee-96d7-0a1dbcd14344" providerId="ADAL" clId="{922B6684-40F0-4EA6-B738-EA4C7A99AEB5}"/>
    <pc:docChg chg="undo custSel modSld">
      <pc:chgData name="Hurme Liisa-Maija" userId="5a6f1ef1-29f4-4eee-96d7-0a1dbcd14344" providerId="ADAL" clId="{922B6684-40F0-4EA6-B738-EA4C7A99AEB5}" dt="2023-04-26T07:32:30.690" v="192" actId="20577"/>
      <pc:docMkLst>
        <pc:docMk/>
      </pc:docMkLst>
      <pc:sldChg chg="modSp mod">
        <pc:chgData name="Hurme Liisa-Maija" userId="5a6f1ef1-29f4-4eee-96d7-0a1dbcd14344" providerId="ADAL" clId="{922B6684-40F0-4EA6-B738-EA4C7A99AEB5}" dt="2023-04-26T07:32:30.690" v="192" actId="20577"/>
        <pc:sldMkLst>
          <pc:docMk/>
          <pc:sldMk cId="4076512416" sldId="286"/>
        </pc:sldMkLst>
        <pc:spChg chg="mod">
          <ac:chgData name="Hurme Liisa-Maija" userId="5a6f1ef1-29f4-4eee-96d7-0a1dbcd14344" providerId="ADAL" clId="{922B6684-40F0-4EA6-B738-EA4C7A99AEB5}" dt="2023-04-26T07:32:30.690" v="192" actId="20577"/>
          <ac:spMkLst>
            <pc:docMk/>
            <pc:sldMk cId="4076512416" sldId="286"/>
            <ac:spMk id="3" creationId="{00000000-0000-0000-0000-000000000000}"/>
          </ac:spMkLst>
        </pc:spChg>
      </pc:sldChg>
      <pc:sldChg chg="modSp mod">
        <pc:chgData name="Hurme Liisa-Maija" userId="5a6f1ef1-29f4-4eee-96d7-0a1dbcd14344" providerId="ADAL" clId="{922B6684-40F0-4EA6-B738-EA4C7A99AEB5}" dt="2023-04-26T07:27:07.222" v="45" actId="20577"/>
        <pc:sldMkLst>
          <pc:docMk/>
          <pc:sldMk cId="2825178911" sldId="293"/>
        </pc:sldMkLst>
        <pc:spChg chg="mod">
          <ac:chgData name="Hurme Liisa-Maija" userId="5a6f1ef1-29f4-4eee-96d7-0a1dbcd14344" providerId="ADAL" clId="{922B6684-40F0-4EA6-B738-EA4C7A99AEB5}" dt="2023-04-26T07:27:07.222" v="45" actId="20577"/>
          <ac:spMkLst>
            <pc:docMk/>
            <pc:sldMk cId="2825178911" sldId="293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24.10.2023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77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7649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8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4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06510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6908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57876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40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8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6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9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8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17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7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4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6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3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51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8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BD5C-AE26-407F-9D8D-3A9AF67D5740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1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F3AF-98A9-4F02-AD8B-D8E1DDAB440C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B3FFB57-B176-4D74-B604-3C803FFC82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90B-6EF6-41B9-87DE-D6FCF08AD2DC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0C6C-4BDB-453C-ABB3-B0E9E3ED4A09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B4F9-3F74-4C4E-B78D-D4FC0E0B50DE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236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338BC5-287A-4121-ADC2-9C0F5EBE080B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2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1A549-1C85-42E6-A8B0-F662ADAEFF05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B85F0-2AB8-467E-B2B5-2F7B26F603B8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4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5674-0731-4441-A72C-BF042317643D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2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9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24.10.2023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58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4" r:id="rId3"/>
    <p:sldLayoutId id="2147483683" r:id="rId4"/>
    <p:sldLayoutId id="2147483652" r:id="rId5"/>
    <p:sldLayoutId id="2147483660" r:id="rId6"/>
    <p:sldLayoutId id="2147483680" r:id="rId7"/>
    <p:sldLayoutId id="2147483681" r:id="rId8"/>
    <p:sldLayoutId id="2147483654" r:id="rId9"/>
    <p:sldLayoutId id="2147483655" r:id="rId10"/>
    <p:sldLayoutId id="2147483666" r:id="rId11"/>
    <p:sldLayoutId id="214748371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9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87" r:id="rId4"/>
    <p:sldLayoutId id="2147483690" r:id="rId5"/>
    <p:sldLayoutId id="2147483662" r:id="rId6"/>
    <p:sldLayoutId id="2147483688" r:id="rId7"/>
    <p:sldLayoutId id="2147483689" r:id="rId8"/>
    <p:sldLayoutId id="2147483664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66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090824B3-8E52-45C6-B36B-800297486258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651" r:id="rId4"/>
    <p:sldLayoutId id="2147483674" r:id="rId5"/>
    <p:sldLayoutId id="2147483675" r:id="rId6"/>
    <p:sldLayoutId id="2147483676" r:id="rId7"/>
    <p:sldLayoutId id="2147483678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pliitto.fi/aluesuunnittelu-ja-liikenne/ilmastotyo/" TargetMode="Externa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9144" y="442040"/>
            <a:ext cx="6736952" cy="1350832"/>
          </a:xfrm>
        </p:spPr>
        <p:txBody>
          <a:bodyPr/>
          <a:lstStyle/>
          <a:p>
            <a:r>
              <a:rPr lang="fi-FI" dirty="0"/>
              <a:t>Etelä-Pohjanmaan kuntien ilmastotyön vauhdittaminen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889144" y="2098040"/>
            <a:ext cx="6023720" cy="3882135"/>
          </a:xfrm>
        </p:spPr>
        <p:txBody>
          <a:bodyPr/>
          <a:lstStyle/>
          <a:p>
            <a:r>
              <a:rPr lang="fi-FI" sz="1800" dirty="0">
                <a:latin typeface="+mj-lt"/>
              </a:rPr>
              <a:t>Tavoitteenamme oli, että hankkeen myötä Etelä-Pohjanmaan kunnat ovat entistä aktiivisempia omassa ilmastotyössään, heillä on ilmastotyön toteuttamiseen liittyvää asiantuntemusta ja käsitys seuraavista toteutettavista ilmastotoimista, sekä tietoa käytössä olevista rahoitusmahdollisuuksista. </a:t>
            </a:r>
          </a:p>
          <a:p>
            <a:r>
              <a:rPr lang="fi-FI" sz="1800" dirty="0">
                <a:latin typeface="+mj-lt"/>
              </a:rPr>
              <a:t>Hankkeessamme tarjottiin asiantuntija-apua kuntien ilmastotyön edistämiseen mm. keskustelutilaisuuksien, seminaarien ja webinaarien kautta.</a:t>
            </a:r>
          </a:p>
          <a:p>
            <a:r>
              <a:rPr lang="fi-FI" sz="1800" dirty="0">
                <a:latin typeface="+mj-lt"/>
              </a:rPr>
              <a:t>Hankkeen tuloksena syntyi kaikkien Etelä-Pohjanmaan kuntien osalta ilmastokatsaukset sekä kuntien ilmastotyötä tukeva infodiasetti</a:t>
            </a:r>
          </a:p>
          <a:p>
            <a:endParaRPr lang="fi-FI" b="0" i="0" u="none" strike="noStrike" baseline="0" dirty="0">
              <a:latin typeface="+mj-lt"/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7484035" y="1258918"/>
            <a:ext cx="4142668" cy="4648106"/>
          </a:xfrm>
        </p:spPr>
        <p:txBody>
          <a:bodyPr/>
          <a:lstStyle/>
          <a:p>
            <a:r>
              <a:rPr lang="fi-FI" sz="2000" b="1" dirty="0">
                <a:solidFill>
                  <a:srgbClr val="236192"/>
                </a:solidFill>
              </a:rPr>
              <a:t>Vastuutaho: Etelä-Pohjanmaan liitto</a:t>
            </a:r>
            <a:endParaRPr lang="fi-FI" sz="2000" dirty="0">
              <a:solidFill>
                <a:srgbClr val="236192"/>
              </a:solidFill>
            </a:endParaRP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Kokonaissumma: </a:t>
            </a:r>
            <a:r>
              <a:rPr lang="fi-FI" sz="2000" dirty="0">
                <a:solidFill>
                  <a:srgbClr val="236192"/>
                </a:solidFill>
              </a:rPr>
              <a:t>66 667 €</a:t>
            </a:r>
          </a:p>
          <a:p>
            <a:r>
              <a:rPr lang="fi-FI" sz="2000" b="1" dirty="0">
                <a:solidFill>
                  <a:srgbClr val="236192"/>
                </a:solidFill>
              </a:rPr>
              <a:t>Avustusosuus</a:t>
            </a:r>
            <a:r>
              <a:rPr lang="fi-FI" sz="2000" dirty="0">
                <a:solidFill>
                  <a:srgbClr val="236192"/>
                </a:solidFill>
              </a:rPr>
              <a:t>: 46 667 </a:t>
            </a:r>
            <a:r>
              <a:rPr lang="fi-FI" sz="2000" dirty="0" smtClean="0">
                <a:solidFill>
                  <a:srgbClr val="236192"/>
                </a:solidFill>
              </a:rPr>
              <a:t>€</a:t>
            </a: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 smtClean="0">
                <a:solidFill>
                  <a:srgbClr val="236192"/>
                </a:solidFill>
              </a:rPr>
              <a:t>Aikataulu: </a:t>
            </a:r>
            <a:r>
              <a:rPr lang="fi-FI" sz="2000" dirty="0" smtClean="0">
                <a:solidFill>
                  <a:srgbClr val="236192"/>
                </a:solidFill>
              </a:rPr>
              <a:t>5/2022-4/2023</a:t>
            </a:r>
            <a:endParaRPr lang="fi-FI" sz="2000" dirty="0">
              <a:solidFill>
                <a:srgbClr val="236192"/>
              </a:solidFill>
            </a:endParaRP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dirty="0">
                <a:solidFill>
                  <a:srgbClr val="236192"/>
                </a:solidFill>
                <a:hlinkClick r:id="rId2"/>
              </a:rPr>
              <a:t>Linkki hankkeeseen</a:t>
            </a:r>
            <a:r>
              <a:rPr lang="fi-FI" sz="2000" dirty="0">
                <a:solidFill>
                  <a:srgbClr val="236192"/>
                </a:solidFill>
              </a:rPr>
              <a:t> (hanketietoja päivitetään myöhemmin)</a:t>
            </a: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Lisätietoja: </a:t>
            </a:r>
            <a:r>
              <a:rPr lang="fi-FI" sz="2000" dirty="0">
                <a:solidFill>
                  <a:srgbClr val="236192"/>
                </a:solidFill>
              </a:rPr>
              <a:t>Mari Pohjola, mari.pohjola@etela-pohjanmaa.fi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651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9600" i="1" dirty="0">
                <a:solidFill>
                  <a:srgbClr val="236192"/>
                </a:solidFill>
              </a:rPr>
              <a:t>” </a:t>
            </a:r>
            <a:r>
              <a:rPr lang="fi-FI" i="1" dirty="0">
                <a:solidFill>
                  <a:srgbClr val="236192"/>
                </a:solidFill>
              </a:rPr>
              <a:t/>
            </a:r>
            <a:br>
              <a:rPr lang="fi-FI" i="1" dirty="0">
                <a:solidFill>
                  <a:srgbClr val="236192"/>
                </a:solidFill>
              </a:rPr>
            </a:br>
            <a:r>
              <a:rPr lang="fi-FI" sz="2800" i="1" dirty="0">
                <a:solidFill>
                  <a:srgbClr val="236192"/>
                </a:solidFill>
              </a:rPr>
              <a:t>Etelä-Pohjanmaan kunnissa tehdään paljon ilmastotoimenpiteitä ja kunnissa on positiivinen suhtautuminen ilmastotyöhön. Hankkeen myötä kunnilla on nyt parempi käsitys kunnan roolista ilmastotyössä ja siitä, mitä kunnilta velvoitetaan. </a:t>
            </a:r>
            <a:br>
              <a:rPr lang="fi-FI" sz="2800" i="1" dirty="0">
                <a:solidFill>
                  <a:srgbClr val="236192"/>
                </a:solidFill>
              </a:rPr>
            </a:br>
            <a:r>
              <a:rPr lang="fi-FI" i="1" dirty="0">
                <a:solidFill>
                  <a:srgbClr val="236192"/>
                </a:solidFill>
              </a:rPr>
              <a:t/>
            </a:r>
            <a:br>
              <a:rPr lang="fi-FI" i="1" dirty="0">
                <a:solidFill>
                  <a:srgbClr val="236192"/>
                </a:solidFill>
              </a:rPr>
            </a:br>
            <a:r>
              <a:rPr lang="fi-FI" sz="2000" i="1" dirty="0">
                <a:solidFill>
                  <a:srgbClr val="236192"/>
                </a:solidFill>
              </a:rPr>
              <a:t>- Mari Pohjola, suunnittelupäällikkö</a:t>
            </a:r>
          </a:p>
        </p:txBody>
      </p:sp>
      <p:pic>
        <p:nvPicPr>
          <p:cNvPr id="4" name="Kuvan paikkamerkki 3" descr="Kuva, joka sisältää kohteen taivas, vesi, ulko, luonto&#10;&#10;Kuvaus luotu automaattisesti">
            <a:extLst>
              <a:ext uri="{FF2B5EF4-FFF2-40B4-BE49-F238E27FC236}">
                <a16:creationId xmlns:a16="http://schemas.microsoft.com/office/drawing/2014/main" id="{5BADBF9D-FC74-4C2D-BA45-E631436B24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4" r="17564"/>
          <a:stretch>
            <a:fillRect/>
          </a:stretch>
        </p:blipFill>
        <p:spPr/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24.10.2023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5178911"/>
      </p:ext>
    </p:extLst>
  </p:cSld>
  <p:clrMapOvr>
    <a:masterClrMapping/>
  </p:clrMapOvr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D9BF32-8511-46CC-8743-3622BDABD454}"/>
    </a:ext>
  </a:extLst>
</a:theme>
</file>

<file path=ppt/theme/theme3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4F5337FF-4956-468D-B7EE-32AC970AEE85}"/>
    </a:ext>
  </a:extLst>
</a:theme>
</file>

<file path=ppt/theme/theme4.xml><?xml version="1.0" encoding="utf-8"?>
<a:theme xmlns:a="http://schemas.openxmlformats.org/drawingml/2006/main" name="YM - nostot ja väli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0024204-4227-4F51-9A10-89D4FD8CDEC4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ampus asiakirja" ma:contentTypeID="0x010100B5FAB64B6C204DD994D3FAC0C34E2BFF001AB1EE03C522214C8C0CB89B68D73327" ma:contentTypeVersion="4" ma:contentTypeDescription="Kampus asiakirja" ma:contentTypeScope="" ma:versionID="6dfce084b8a017f42cdcadb5cce76ca4">
  <xsd:schema xmlns:xsd="http://www.w3.org/2001/XMLSchema" xmlns:xs="http://www.w3.org/2001/XMLSchema" xmlns:p="http://schemas.microsoft.com/office/2006/metadata/properties" xmlns:ns2="c138b538-c2fd-4cca-8c26-6e4e32e5a042" xmlns:ns3="65117dba-01be-44b0-a05d-9475c3ce3392" targetNamespace="http://schemas.microsoft.com/office/2006/metadata/properties" ma:root="true" ma:fieldsID="430a891ae8517a0f5a49cc5a0f50cbff" ns2:_="" ns3:_="">
    <xsd:import namespace="c138b538-c2fd-4cca-8c26-6e4e32e5a042"/>
    <xsd:import namespace="65117dba-01be-44b0-a05d-9475c3ce3392"/>
    <xsd:element name="properties">
      <xsd:complexType>
        <xsd:sequence>
          <xsd:element name="documentManagement">
            <xsd:complexType>
              <xsd:all>
                <xsd:element ref="ns2:KampusOrganizationTaxHTField0" minOccurs="0"/>
                <xsd:element ref="ns2:KampusKeywordsTaxHTField0" minOccurs="0"/>
                <xsd:element ref="ns2:TaxCatchAll" minOccurs="0"/>
                <xsd:element ref="ns2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538-c2fd-4cca-8c26-6e4e32e5a042" elementFormDefault="qualified">
    <xsd:import namespace="http://schemas.microsoft.com/office/2006/documentManagement/types"/>
    <xsd:import namespace="http://schemas.microsoft.com/office/infopath/2007/PartnerControls"/>
    <xsd:element name="KampusOrganizationTaxHTField0" ma:index="2" nillable="true" ma:taxonomy="true" ma:internalName="KampusOrganizationTaxHTField0" ma:taxonomyFieldName="KampusOrganization" ma:displayName="Organisaatio" ma:readOnly="false" ma:default="" ma:fieldId="{2db0ae7a-6cf0-4985-ba6a-e776373147cc}" ma:taxonomyMulti="true" ma:sspId="acce3c4a-091f-4b07-a6c7-e4a083e8073a" ma:termSetId="96581ae4-b9dd-471b-b644-43b1ab68b7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mpusKeywordsTaxHTField0" ma:index="4" nillable="true" ma:taxonomy="true" ma:internalName="KampusKeywordsTaxHTField0" ma:taxonomyFieldName="KampusKeywords" ma:displayName="Asiasanat" ma:default="" ma:fieldId="{1b40a1dd-212b-4729-a26e-8a2bffa86a15}" ma:taxonomyMulti="true" ma:sspId="acce3c4a-091f-4b07-a6c7-e4a083e8073a" ma:termSetId="c57e3b40-808e-4864-abb2-3453a6c26e7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d1b1871-3378-42e9-b2af-eec4553e1df4}" ma:internalName="TaxCatchAll" ma:showField="CatchAllData" ma:web="65117dba-01be-44b0-a05d-9475c3ce33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d1b1871-3378-42e9-b2af-eec4553e1df4}" ma:internalName="TaxCatchAllLabel" ma:readOnly="true" ma:showField="CatchAllDataLabel" ma:web="65117dba-01be-44b0-a05d-9475c3ce33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17dba-01be-44b0-a05d-9475c3ce339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Sisältölaji"/>
        <xsd:element ref="dc:title" minOccurs="0" maxOccurs="1" ma:index="0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mpusOrganizationTaxHTField0 xmlns="c138b538-c2fd-4cca-8c26-6e4e32e5a042">
      <Terms xmlns="http://schemas.microsoft.com/office/infopath/2007/PartnerControls"/>
    </KampusOrganizationTaxHTField0>
    <KampusKeywordsTaxHTField0 xmlns="c138b538-c2fd-4cca-8c26-6e4e32e5a042">
      <Terms xmlns="http://schemas.microsoft.com/office/infopath/2007/PartnerControls"/>
    </KampusKeywordsTaxHTField0>
    <TaxCatchAll xmlns="c138b538-c2fd-4cca-8c26-6e4e32e5a042"/>
  </documentManagement>
</p:properties>
</file>

<file path=customXml/itemProps1.xml><?xml version="1.0" encoding="utf-8"?>
<ds:datastoreItem xmlns:ds="http://schemas.openxmlformats.org/officeDocument/2006/customXml" ds:itemID="{AC1DBE55-17BB-4708-AF54-4FA2168E5B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38b538-c2fd-4cca-8c26-6e4e32e5a042"/>
    <ds:schemaRef ds:uri="65117dba-01be-44b0-a05d-9475c3ce33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1CD063-446A-4406-97CB-33299BCAE3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664E83-9FAD-4292-A31F-F4D20426DD08}">
  <ds:schemaRefs>
    <ds:schemaRef ds:uri="http://purl.org/dc/elements/1.1/"/>
    <ds:schemaRef ds:uri="http://schemas.microsoft.com/office/2006/metadata/properties"/>
    <ds:schemaRef ds:uri="65117dba-01be-44b0-a05d-9475c3ce3392"/>
    <ds:schemaRef ds:uri="c138b538-c2fd-4cca-8c26-6e4e32e5a04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YM_esitysmallipohja_2020</Template>
  <TotalTime>901</TotalTime>
  <Words>137</Words>
  <Application>Microsoft Office PowerPoint</Application>
  <PresentationFormat>Laajakuva</PresentationFormat>
  <Paragraphs>19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Arial</vt:lpstr>
      <vt:lpstr>Calibri</vt:lpstr>
      <vt:lpstr>YM - otsikkosivut</vt:lpstr>
      <vt:lpstr>YM - sisältösivut</vt:lpstr>
      <vt:lpstr>YM - kuvalliset sisältösivut</vt:lpstr>
      <vt:lpstr>YM - nostot ja välisivut</vt:lpstr>
      <vt:lpstr>Etelä-Pohjanmaan kuntien ilmastotyön vauhdittaminen</vt:lpstr>
      <vt:lpstr>”  Etelä-Pohjanmaan kunnissa tehdään paljon ilmastotoimenpiteitä ja kunnissa on positiivinen suhtautuminen ilmastotyöhön. Hankkeen myötä kunnilla on nyt parempi käsitys kunnan roolista ilmastotyössä ja siitä, mitä kunnilta velvoitetaan.   - Mari Pohjola, suunnittelupäällikkö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Ympäristoministeriön tunnussivu</dc:title>
  <dc:creator>Pokela Teemu</dc:creator>
  <cp:lastModifiedBy>Visuri Veera (YM)</cp:lastModifiedBy>
  <cp:revision>50</cp:revision>
  <dcterms:created xsi:type="dcterms:W3CDTF">2020-04-29T05:33:44Z</dcterms:created>
  <dcterms:modified xsi:type="dcterms:W3CDTF">2023-10-24T11:52:27Z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0x010100B5FAB64B6C204DD994D3FAC0C34E2BFF001AB1EE03C522214C8C0CB89B68D73327</vt:lpwstr>
  </property>
  <property fmtid="{D5CDD505-2E9C-101B-9397-08002B2CF9AE}" pid="3" name="KampusOrganization">
    <vt:lpwstr/>
  </property>
  <property fmtid="{D5CDD505-2E9C-101B-9397-08002B2CF9AE}" pid="4" name="KampusKeywords">
    <vt:lpwstr/>
  </property>
</Properties>
</file>