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16" r:id="rId6"/>
    <p:sldMasterId id="2147483718" r:id="rId7"/>
  </p:sldMasterIdLst>
  <p:notesMasterIdLst>
    <p:notesMasterId r:id="rId10"/>
  </p:notesMasterIdLst>
  <p:sldIdLst>
    <p:sldId id="286" r:id="rId8"/>
    <p:sldId id="29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po-oja Jenni" initials="HJ" lastIdx="2" clrIdx="0">
    <p:extLst>
      <p:ext uri="{19B8F6BF-5375-455C-9EA6-DF929625EA0E}">
        <p15:presenceInfo xmlns:p15="http://schemas.microsoft.com/office/powerpoint/2012/main" userId="Hepo-oja Je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192"/>
    <a:srgbClr val="2C5234"/>
    <a:srgbClr val="BF9474"/>
    <a:srgbClr val="F6F3E5"/>
    <a:srgbClr val="C66E4E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73" autoAdjust="0"/>
  </p:normalViewPr>
  <p:slideViewPr>
    <p:cSldViewPr snapToGrid="0" showGuides="1">
      <p:cViewPr varScale="1">
        <p:scale>
          <a:sx n="70" d="100"/>
          <a:sy n="70" d="100"/>
        </p:scale>
        <p:origin x="50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5.1.2024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5.1.2024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5.1.2024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pliitto.fi/kayttovoimaselvitys" TargetMode="Externa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9144" y="587468"/>
            <a:ext cx="6508352" cy="1700904"/>
          </a:xfrm>
        </p:spPr>
        <p:txBody>
          <a:bodyPr/>
          <a:lstStyle/>
          <a:p>
            <a:r>
              <a:rPr lang="fi-FI" sz="2800" b="1" i="0" dirty="0">
                <a:solidFill>
                  <a:srgbClr val="002F3B"/>
                </a:solidFill>
                <a:effectLst/>
              </a:rPr>
              <a:t>Etelä-Pohjanmaan ja Pohjanmaan raskaan liikenteen vaihtoehtoisten käyttövoimien jakeluverkoston kehittäminen</a:t>
            </a:r>
            <a:endParaRPr lang="fi-FI" sz="44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89144" y="2543218"/>
            <a:ext cx="5995834" cy="3593592"/>
          </a:xfrm>
        </p:spPr>
        <p:txBody>
          <a:bodyPr/>
          <a:lstStyle/>
          <a:p>
            <a:r>
              <a:rPr lang="fi-FI" b="0" i="0" dirty="0">
                <a:solidFill>
                  <a:srgbClr val="000000"/>
                </a:solidFill>
                <a:effectLst/>
              </a:rPr>
              <a:t>Tavoitteena on hankkeen avulla tukea liikenteen kasvihuonekaasupäästöjen vähentämistavoitetta ja kehittää vaihtoehtoisten käyttövoimien (vety, biokaasu ja sähkö) jakeluverkostoa.</a:t>
            </a:r>
            <a:r>
              <a:rPr lang="fi-FI" dirty="0"/>
              <a:t> </a:t>
            </a:r>
          </a:p>
          <a:p>
            <a:endParaRPr lang="fi-FI" b="0" i="0" dirty="0">
              <a:solidFill>
                <a:srgbClr val="000000"/>
              </a:solidFill>
              <a:effectLst/>
            </a:endParaRPr>
          </a:p>
          <a:p>
            <a:r>
              <a:rPr lang="fi-FI" dirty="0">
                <a:solidFill>
                  <a:srgbClr val="000000"/>
                </a:solidFill>
              </a:rPr>
              <a:t>L</a:t>
            </a:r>
            <a:r>
              <a:rPr lang="fi-FI" b="0" i="0" dirty="0">
                <a:solidFill>
                  <a:srgbClr val="000000"/>
                </a:solidFill>
                <a:effectLst/>
              </a:rPr>
              <a:t>aaditaan selvitys, jonka tulosten perusteella vaihtoehtoisten käyttövoimien käyttöönottoa voidaan mahdollistaa. Yhteensovitetaan mm. maankäytöllisiä haasteita ja tuetaan </a:t>
            </a:r>
            <a:r>
              <a:rPr lang="fi-FI" b="0" i="0" dirty="0" err="1">
                <a:solidFill>
                  <a:srgbClr val="000000"/>
                </a:solidFill>
                <a:effectLst/>
              </a:rPr>
              <a:t>luvituksen</a:t>
            </a:r>
            <a:r>
              <a:rPr lang="fi-FI" b="0" i="0" dirty="0">
                <a:solidFill>
                  <a:srgbClr val="000000"/>
                </a:solidFill>
                <a:effectLst/>
              </a:rPr>
              <a:t> sujuvoittamista uusien lataus- ja jakeluasemien rakentamiseksi. </a:t>
            </a:r>
          </a:p>
          <a:p>
            <a:endParaRPr lang="fi-FI" b="0" i="0" dirty="0">
              <a:solidFill>
                <a:srgbClr val="000000"/>
              </a:solidFill>
              <a:effectLst/>
            </a:endParaRPr>
          </a:p>
          <a:p>
            <a:r>
              <a:rPr lang="fi-FI" b="0" i="0" dirty="0">
                <a:solidFill>
                  <a:srgbClr val="000000"/>
                </a:solidFill>
                <a:effectLst/>
              </a:rPr>
              <a:t>Työtä tehdään yhdessä mm. kuntien, viranomaisten, logistiikka-alan, jakeluverkkotarjoajien, sähköyhtiöiden kanssa.</a:t>
            </a:r>
            <a:endParaRPr lang="fi-FI" sz="14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7540243" y="1235810"/>
            <a:ext cx="4105656" cy="4901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1800" b="1" dirty="0">
                <a:solidFill>
                  <a:srgbClr val="236192"/>
                </a:solidFill>
              </a:rPr>
              <a:t>Vastuutaho: </a:t>
            </a:r>
            <a:r>
              <a:rPr lang="fi-FI" sz="1800" dirty="0">
                <a:solidFill>
                  <a:srgbClr val="236192"/>
                </a:solidFill>
              </a:rPr>
              <a:t>Etelä-Pohjanmaan</a:t>
            </a:r>
          </a:p>
          <a:p>
            <a:endParaRPr lang="fi-FI" sz="1800" dirty="0">
              <a:solidFill>
                <a:srgbClr val="236192"/>
              </a:solidFill>
            </a:endParaRPr>
          </a:p>
          <a:p>
            <a:r>
              <a:rPr lang="fi-FI" sz="1800" b="1" dirty="0">
                <a:solidFill>
                  <a:srgbClr val="236192"/>
                </a:solidFill>
              </a:rPr>
              <a:t>Muut konsortioon osallistuvat:</a:t>
            </a:r>
          </a:p>
          <a:p>
            <a:r>
              <a:rPr lang="fi-FI" sz="1800" dirty="0">
                <a:solidFill>
                  <a:srgbClr val="236192"/>
                </a:solidFill>
              </a:rPr>
              <a:t>Pohjanmaan liitto</a:t>
            </a:r>
          </a:p>
          <a:p>
            <a:endParaRPr lang="fi-FI" sz="1800" dirty="0">
              <a:solidFill>
                <a:srgbClr val="236192"/>
              </a:solidFill>
            </a:endParaRPr>
          </a:p>
          <a:p>
            <a:r>
              <a:rPr lang="fi-FI" sz="1800" b="1" dirty="0">
                <a:solidFill>
                  <a:srgbClr val="236192"/>
                </a:solidFill>
              </a:rPr>
              <a:t>Aikataulu: </a:t>
            </a:r>
            <a:r>
              <a:rPr lang="fi-FI" sz="1800" dirty="0">
                <a:solidFill>
                  <a:srgbClr val="236192"/>
                </a:solidFill>
              </a:rPr>
              <a:t>12/23-8/24</a:t>
            </a:r>
            <a:endParaRPr lang="fi-FI" sz="1800" dirty="0">
              <a:solidFill>
                <a:srgbClr val="236192"/>
              </a:solidFill>
              <a:cs typeface="Arial"/>
            </a:endParaRPr>
          </a:p>
          <a:p>
            <a:endParaRPr lang="fi-FI" sz="1800" b="1" dirty="0">
              <a:solidFill>
                <a:srgbClr val="236192"/>
              </a:solidFill>
            </a:endParaRPr>
          </a:p>
          <a:p>
            <a:r>
              <a:rPr lang="fi-FI" sz="1800" b="1" dirty="0">
                <a:solidFill>
                  <a:srgbClr val="236192"/>
                </a:solidFill>
              </a:rPr>
              <a:t>Kokonaissumma: </a:t>
            </a:r>
            <a:r>
              <a:rPr lang="fi-FI" sz="1800" dirty="0">
                <a:solidFill>
                  <a:srgbClr val="236192"/>
                </a:solidFill>
              </a:rPr>
              <a:t>80 000 €</a:t>
            </a:r>
          </a:p>
          <a:p>
            <a:r>
              <a:rPr lang="fi-FI" sz="1800" b="1" dirty="0">
                <a:solidFill>
                  <a:srgbClr val="236192"/>
                </a:solidFill>
              </a:rPr>
              <a:t>Avustusosuus</a:t>
            </a:r>
            <a:r>
              <a:rPr lang="fi-FI" sz="1800" dirty="0">
                <a:solidFill>
                  <a:srgbClr val="236192"/>
                </a:solidFill>
              </a:rPr>
              <a:t>: 56 000 €</a:t>
            </a:r>
          </a:p>
          <a:p>
            <a:endParaRPr lang="fi-FI" sz="1800" dirty="0">
              <a:solidFill>
                <a:srgbClr val="236192"/>
              </a:solidFill>
            </a:endParaRPr>
          </a:p>
          <a:p>
            <a:r>
              <a:rPr lang="fi-FI" sz="1800" dirty="0">
                <a:solidFill>
                  <a:srgbClr val="236192"/>
                </a:solidFill>
                <a:hlinkClick r:id="rId2"/>
              </a:rPr>
              <a:t>https://epliitto.fi/kayttovoimaselvitys</a:t>
            </a:r>
            <a:r>
              <a:rPr lang="fi-FI" sz="1800" dirty="0">
                <a:solidFill>
                  <a:srgbClr val="236192"/>
                </a:solidFill>
              </a:rPr>
              <a:t> </a:t>
            </a:r>
          </a:p>
          <a:p>
            <a:r>
              <a:rPr lang="fi-FI" sz="1800" dirty="0">
                <a:solidFill>
                  <a:srgbClr val="236192"/>
                </a:solidFill>
              </a:rPr>
              <a:t>(15.1.2024 alkaen)</a:t>
            </a:r>
          </a:p>
          <a:p>
            <a:endParaRPr lang="fi-FI" sz="1800" dirty="0">
              <a:solidFill>
                <a:srgbClr val="236192"/>
              </a:solidFill>
            </a:endParaRPr>
          </a:p>
          <a:p>
            <a:r>
              <a:rPr lang="fi-FI" sz="1800" b="1" dirty="0">
                <a:solidFill>
                  <a:srgbClr val="236192"/>
                </a:solidFill>
              </a:rPr>
              <a:t>Lisätietoja: </a:t>
            </a:r>
            <a:r>
              <a:rPr lang="fi-FI" sz="1800" dirty="0">
                <a:solidFill>
                  <a:srgbClr val="236192"/>
                </a:solidFill>
              </a:rPr>
              <a:t>Jani Palomäki, jani.palomaki@etela-pohjanmaa.fi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51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244774" y="1228332"/>
            <a:ext cx="5183735" cy="3604504"/>
          </a:xfrm>
        </p:spPr>
        <p:txBody>
          <a:bodyPr/>
          <a:lstStyle/>
          <a:p>
            <a:r>
              <a:rPr lang="fi-FI" sz="9600" i="1" dirty="0">
                <a:solidFill>
                  <a:srgbClr val="236192"/>
                </a:solidFill>
              </a:rPr>
              <a:t>” </a:t>
            </a: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800" i="1" dirty="0">
                <a:solidFill>
                  <a:srgbClr val="236192"/>
                </a:solidFill>
              </a:rPr>
              <a:t>Hanke antaa meille tietoa ja työkaluja, jotta voimme tukea kuntia ja yrityksiä raskaan liikenteen siirtymässä kohti puhtaiden polttoaineiden käyttöä.</a:t>
            </a:r>
            <a:br>
              <a:rPr lang="fi-FI" sz="2800" i="1" dirty="0">
                <a:solidFill>
                  <a:srgbClr val="236192"/>
                </a:solidFill>
              </a:rPr>
            </a:br>
            <a:r>
              <a:rPr lang="fi-FI" i="1" dirty="0">
                <a:solidFill>
                  <a:srgbClr val="236192"/>
                </a:solidFill>
              </a:rPr>
              <a:t/>
            </a:r>
            <a:br>
              <a:rPr lang="fi-FI" i="1" dirty="0">
                <a:solidFill>
                  <a:srgbClr val="236192"/>
                </a:solidFill>
              </a:rPr>
            </a:br>
            <a:r>
              <a:rPr lang="fi-FI" sz="2000" i="1" dirty="0">
                <a:solidFill>
                  <a:srgbClr val="236192"/>
                </a:solidFill>
              </a:rPr>
              <a:t>- Jani Palomäki</a:t>
            </a:r>
            <a:br>
              <a:rPr lang="fi-FI" sz="2000" i="1" dirty="0">
                <a:solidFill>
                  <a:srgbClr val="236192"/>
                </a:solidFill>
              </a:rPr>
            </a:br>
            <a:r>
              <a:rPr lang="fi-FI" sz="2000" i="1" dirty="0">
                <a:solidFill>
                  <a:srgbClr val="236192"/>
                </a:solidFill>
              </a:rPr>
              <a:t>maakuntainsinööri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10" name="Kuvan paikkamerkki 9" descr="Kuva, joka sisältää kohteen puu, vihreä, kuvakaappaus, kasvi&#10;&#10;Kuvaus luotu automaattisesti">
            <a:extLst>
              <a:ext uri="{FF2B5EF4-FFF2-40B4-BE49-F238E27FC236}">
                <a16:creationId xmlns:a16="http://schemas.microsoft.com/office/drawing/2014/main" id="{0B5FEF4E-15E7-0709-E30C-FE86753957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r="211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5178911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E959E4-A5A3-4673-90D8-0D14FE6E3A8C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CD9BF32-8511-46CC-8743-3622BDABD454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4F5337FF-4956-468D-B7EE-32AC970AEE85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YM_esitysmallipohja_v2020-04-01.potx" id="{CD71B8E6-676B-4CB9-8EED-AB45E7DF5046}" vid="{E0024204-4227-4F51-9A10-89D4FD8CDEC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D6AE0586492B944A957E8AFFA0218E5" ma:contentTypeVersion="1" ma:contentTypeDescription="Luo uusi asiakirja." ma:contentTypeScope="" ma:versionID="a4cd03a698bd104bf2b2df090b7306aa">
  <xsd:schema xmlns:xsd="http://www.w3.org/2001/XMLSchema" xmlns:xs="http://www.w3.org/2001/XMLSchema" xmlns:p="http://schemas.microsoft.com/office/2006/metadata/properties" xmlns:ns2="8e4da54b-0852-4273-bcba-8a38d2abbc37" targetNamespace="http://schemas.microsoft.com/office/2006/metadata/properties" ma:root="true" ma:fieldsID="83586a040dfea0dac8a35bc40c42efbc" ns2:_="">
    <xsd:import namespace="8e4da54b-0852-4273-bcba-8a38d2abbc3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a54b-0852-4273-bcba-8a38d2abbc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24CEA6-50D8-44A3-B322-0E34A105F4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4da54b-0852-4273-bcba-8a38d2abbc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664E83-9FAD-4292-A31F-F4D20426DD0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8e4da54b-0852-4273-bcba-8a38d2abbc37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YM_esitysmallipohja_2020</Template>
  <TotalTime>2215</TotalTime>
  <Words>140</Words>
  <Application>Microsoft Office PowerPoint</Application>
  <PresentationFormat>Laajakuva</PresentationFormat>
  <Paragraphs>23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Etelä-Pohjanmaan ja Pohjanmaan raskaan liikenteen vaihtoehtoisten käyttövoimien jakeluverkoston kehittäminen</vt:lpstr>
      <vt:lpstr>”  Hanke antaa meille tietoa ja työkaluja, jotta voimme tukea kuntia ja yrityksiä raskaan liikenteen siirtymässä kohti puhtaiden polttoaineiden käyttöä.  - Jani Palomäki maakuntainsinööri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Ympäristoministeriön tunnussivu</dc:title>
  <dc:creator>Pokela Teemu</dc:creator>
  <cp:lastModifiedBy>VALTION\03234668</cp:lastModifiedBy>
  <cp:revision>62</cp:revision>
  <dcterms:created xsi:type="dcterms:W3CDTF">2020-04-29T05:33:44Z</dcterms:created>
  <dcterms:modified xsi:type="dcterms:W3CDTF">2024-01-05T12:32:09Z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0x0101006D6AE0586492B944A957E8AFFA0218E5</vt:lpwstr>
  </property>
  <property fmtid="{D5CDD505-2E9C-101B-9397-08002B2CF9AE}" pid="3" name="KampusOrganization">
    <vt:lpwstr/>
  </property>
  <property fmtid="{D5CDD505-2E9C-101B-9397-08002B2CF9AE}" pid="4" name="KampusKeywords">
    <vt:lpwstr/>
  </property>
</Properties>
</file>