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7" r:id="rId6"/>
    <p:sldMasterId id="2147483716" r:id="rId7"/>
    <p:sldMasterId id="2147483718" r:id="rId8"/>
  </p:sldMasterIdLst>
  <p:notesMasterIdLst>
    <p:notesMasterId r:id="rId51"/>
  </p:notesMasterIdLst>
  <p:sldIdLst>
    <p:sldId id="327" r:id="rId9"/>
    <p:sldId id="286" r:id="rId10"/>
    <p:sldId id="293" r:id="rId11"/>
    <p:sldId id="294" r:id="rId12"/>
    <p:sldId id="295" r:id="rId13"/>
    <p:sldId id="296" r:id="rId14"/>
    <p:sldId id="318" r:id="rId15"/>
    <p:sldId id="335" r:id="rId16"/>
    <p:sldId id="326" r:id="rId17"/>
    <p:sldId id="333" r:id="rId18"/>
    <p:sldId id="334" r:id="rId19"/>
    <p:sldId id="298" r:id="rId20"/>
    <p:sldId id="299" r:id="rId21"/>
    <p:sldId id="300" r:id="rId22"/>
    <p:sldId id="301" r:id="rId23"/>
    <p:sldId id="302" r:id="rId24"/>
    <p:sldId id="303" r:id="rId25"/>
    <p:sldId id="323" r:id="rId26"/>
    <p:sldId id="324" r:id="rId27"/>
    <p:sldId id="304" r:id="rId28"/>
    <p:sldId id="305" r:id="rId29"/>
    <p:sldId id="316" r:id="rId30"/>
    <p:sldId id="317" r:id="rId31"/>
    <p:sldId id="321" r:id="rId32"/>
    <p:sldId id="322" r:id="rId33"/>
    <p:sldId id="306" r:id="rId34"/>
    <p:sldId id="307" r:id="rId35"/>
    <p:sldId id="308" r:id="rId36"/>
    <p:sldId id="309" r:id="rId37"/>
    <p:sldId id="319" r:id="rId38"/>
    <p:sldId id="320" r:id="rId39"/>
    <p:sldId id="310" r:id="rId40"/>
    <p:sldId id="311" r:id="rId41"/>
    <p:sldId id="329" r:id="rId42"/>
    <p:sldId id="330" r:id="rId43"/>
    <p:sldId id="331" r:id="rId44"/>
    <p:sldId id="332" r:id="rId45"/>
    <p:sldId id="312" r:id="rId46"/>
    <p:sldId id="313" r:id="rId47"/>
    <p:sldId id="314" r:id="rId48"/>
    <p:sldId id="315" r:id="rId49"/>
    <p:sldId id="328" r:id="rId5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po-oja Jenni" initials="HJ" lastIdx="2" clrIdx="0">
    <p:extLst>
      <p:ext uri="{19B8F6BF-5375-455C-9EA6-DF929625EA0E}">
        <p15:presenceInfo xmlns:p15="http://schemas.microsoft.com/office/powerpoint/2012/main" userId="Hepo-oja Jen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564"/>
    <a:srgbClr val="007366"/>
    <a:srgbClr val="170294"/>
    <a:srgbClr val="236192"/>
    <a:srgbClr val="2C5234"/>
    <a:srgbClr val="BF9474"/>
    <a:srgbClr val="F6F3E5"/>
    <a:srgbClr val="C66E4E"/>
    <a:srgbClr val="FF585D"/>
    <a:srgbClr val="B9D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94673" autoAdjust="0"/>
  </p:normalViewPr>
  <p:slideViewPr>
    <p:cSldViewPr snapToGrid="0" showGuides="1">
      <p:cViewPr varScale="1">
        <p:scale>
          <a:sx n="116" d="100"/>
          <a:sy n="116" d="100"/>
        </p:scale>
        <p:origin x="336"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B6089-6F46-46DB-BD25-3B015BD2080F}" type="datetimeFigureOut">
              <a:rPr lang="fi-FI" smtClean="0"/>
              <a:t>27.9.2022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2CA85-B453-45E3-A748-B564E6B8D27E}" type="slidenum">
              <a:rPr lang="fi-FI" smtClean="0"/>
              <a:t>‹#›</a:t>
            </a:fld>
            <a:endParaRPr lang="fi-FI"/>
          </a:p>
        </p:txBody>
      </p:sp>
    </p:spTree>
    <p:extLst>
      <p:ext uri="{BB962C8B-B14F-4D97-AF65-F5344CB8AC3E}">
        <p14:creationId xmlns:p14="http://schemas.microsoft.com/office/powerpoint/2010/main" val="50586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E0C09F"/>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bg1"/>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1AE6B3D6-2E8A-46E0-BCA4-C993A0EE525B}"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422938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E40C3922-C4FF-439E-97C9-29FAF7A6197D}" type="datetime1">
              <a:rPr lang="fi-FI" smtClean="0"/>
              <a:t>27.9.2022</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9379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7EEE63CA-3BBE-43DD-ADEF-D0577A787475}" type="datetime1">
              <a:rPr lang="fi-FI" smtClean="0"/>
              <a:t>27.9.2022</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13304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3">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267E9DE0-346A-468B-B8EC-0E31AE5E139F}" type="datetime1">
              <a:rPr lang="fi-FI" smtClean="0"/>
              <a:t>27.9.2022</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03919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4">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lvl1pPr>
              <a:defRPr>
                <a:solidFill>
                  <a:schemeClr val="bg1"/>
                </a:solidFill>
              </a:defRPr>
            </a:lvl1pPr>
          </a:lstStyle>
          <a:p>
            <a:fld id="{BFDD373D-220E-4A08-BDB2-B265AC47484B}" type="datetime1">
              <a:rPr lang="fi-FI" smtClean="0"/>
              <a:t>27.9.2022</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90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solidFill>
          <a:srgbClr val="F6F3E5"/>
        </a:solidFill>
        <a:effectLst/>
      </p:bgPr>
    </p:bg>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0B1EBC13-26BA-41ED-9AB8-37FCC7493DD3}"/>
              </a:ext>
            </a:extLst>
          </p:cNvPr>
          <p:cNvGrpSpPr/>
          <p:nvPr userDrawn="1"/>
        </p:nvGrpSpPr>
        <p:grpSpPr>
          <a:xfrm>
            <a:off x="0" y="0"/>
            <a:ext cx="12193200" cy="6858000"/>
            <a:chOff x="28576" y="14288"/>
            <a:chExt cx="12134850" cy="6829425"/>
          </a:xfrm>
        </p:grpSpPr>
        <p:sp>
          <p:nvSpPr>
            <p:cNvPr id="12" name="Freeform 5">
              <a:extLst>
                <a:ext uri="{FF2B5EF4-FFF2-40B4-BE49-F238E27FC236}">
                  <a16:creationId xmlns:a16="http://schemas.microsoft.com/office/drawing/2014/main" id="{38A02F32-FC24-498B-B5DC-EA2EE15EDD9C}"/>
                </a:ext>
                <a:ext uri="{C183D7F6-B498-43B3-948B-1728B52AA6E4}">
                  <adec:decorative xmlns=""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9D2B7547-5841-430A-BE03-E887AD50A40C}"/>
                </a:ext>
                <a:ext uri="{C183D7F6-B498-43B3-948B-1728B52AA6E4}">
                  <adec:decorative xmlns=""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a:extLst>
                <a:ext uri="{FF2B5EF4-FFF2-40B4-BE49-F238E27FC236}">
                  <a16:creationId xmlns:a16="http://schemas.microsoft.com/office/drawing/2014/main" id="{0D738C49-FCAB-45AC-92CE-1A4DAFFC597C}"/>
                </a:ext>
                <a:ext uri="{C183D7F6-B498-43B3-948B-1728B52AA6E4}">
                  <adec:decorative xmlns=""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5" name="Kuva 14">
            <a:extLst>
              <a:ext uri="{FF2B5EF4-FFF2-40B4-BE49-F238E27FC236}">
                <a16:creationId xmlns:a16="http://schemas.microsoft.com/office/drawing/2014/main" id="{60C228F0-E29C-4AE8-BAF2-A1043DF81FAE}"/>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0824" y="2307600"/>
            <a:ext cx="4990430"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307600"/>
            <a:ext cx="4990431"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E5C52C4-01DD-4CC4-AAE1-A35F87022CE4}"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88977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ailu">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B72A65B4-B4AA-4C75-9E45-4ED7D6550170}"/>
              </a:ext>
            </a:extLst>
          </p:cNvPr>
          <p:cNvGrpSpPr/>
          <p:nvPr userDrawn="1"/>
        </p:nvGrpSpPr>
        <p:grpSpPr>
          <a:xfrm>
            <a:off x="0" y="0"/>
            <a:ext cx="12193200" cy="6858000"/>
            <a:chOff x="28576" y="14288"/>
            <a:chExt cx="12134850" cy="6829425"/>
          </a:xfrm>
        </p:grpSpPr>
        <p:sp>
          <p:nvSpPr>
            <p:cNvPr id="15" name="Freeform 5">
              <a:extLst>
                <a:ext uri="{FF2B5EF4-FFF2-40B4-BE49-F238E27FC236}">
                  <a16:creationId xmlns:a16="http://schemas.microsoft.com/office/drawing/2014/main" id="{2D11D198-4616-4BC9-B310-4A051B115A57}"/>
                </a:ext>
                <a:ext uri="{C183D7F6-B498-43B3-948B-1728B52AA6E4}">
                  <adec:decorative xmlns="" xmlns:adec="http://schemas.microsoft.com/office/drawing/2017/decorative"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F81FACE6-DEE1-4D53-B4F4-69C19C258FC5}"/>
                </a:ext>
                <a:ext uri="{C183D7F6-B498-43B3-948B-1728B52AA6E4}">
                  <adec:decorative xmlns="" xmlns:adec="http://schemas.microsoft.com/office/drawing/2017/decorative"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9F1AF29C-EC35-4003-AB72-32984B1F91AA}"/>
                </a:ext>
                <a:ext uri="{C183D7F6-B498-43B3-948B-1728B52AA6E4}">
                  <adec:decorative xmlns="" xmlns:adec="http://schemas.microsoft.com/office/drawing/2017/decorative"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3" name="Kuva 12">
            <a:extLst>
              <a:ext uri="{FF2B5EF4-FFF2-40B4-BE49-F238E27FC236}">
                <a16:creationId xmlns:a16="http://schemas.microsoft.com/office/drawing/2014/main" id="{896B6C9F-5FC9-4537-9183-7F7C6578D63E}"/>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656" y="2664690"/>
            <a:ext cx="4936144"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664690"/>
            <a:ext cx="4990431"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D0294E4-858D-41F1-9E43-9382DF6BCC09}"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11" name="Tekstin paikkamerkki 2">
            <a:extLst>
              <a:ext uri="{FF2B5EF4-FFF2-40B4-BE49-F238E27FC236}">
                <a16:creationId xmlns:a16="http://schemas.microsoft.com/office/drawing/2014/main" id="{EA723B6F-3AEE-4C1F-A07D-CF62876A1C29}"/>
              </a:ext>
            </a:extLst>
          </p:cNvPr>
          <p:cNvSpPr>
            <a:spLocks noGrp="1"/>
          </p:cNvSpPr>
          <p:nvPr>
            <p:ph type="body" idx="13"/>
          </p:nvPr>
        </p:nvSpPr>
        <p:spPr>
          <a:xfrm>
            <a:off x="893244" y="2266038"/>
            <a:ext cx="4936144"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8F9339DB-CF67-4862-BE88-3EAB6729B4FA}"/>
              </a:ext>
            </a:extLst>
          </p:cNvPr>
          <p:cNvSpPr>
            <a:spLocks noGrp="1"/>
          </p:cNvSpPr>
          <p:nvPr>
            <p:ph type="body" sz="quarter" idx="3"/>
          </p:nvPr>
        </p:nvSpPr>
        <p:spPr>
          <a:xfrm>
            <a:off x="6309156" y="2266038"/>
            <a:ext cx="4989600"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94764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austakuva">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C947E3E7-D3BE-432F-BF25-DFBF968EA365}"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2460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austakuva 2">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9E9C0BC-E463-4E14-B11B-B9064BD0BD2E}"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0062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ain otsikko">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A33E8E-7135-4A68-A76F-30B8A0EBEDED}"/>
              </a:ext>
            </a:extLst>
          </p:cNvPr>
          <p:cNvSpPr>
            <a:spLocks noGrp="1"/>
          </p:cNvSpPr>
          <p:nvPr>
            <p:ph type="title"/>
          </p:nvPr>
        </p:nvSpPr>
        <p:spPr/>
        <p:txBody>
          <a:bodyPr/>
          <a:lstStyle/>
          <a:p>
            <a:r>
              <a:rPr lang="fi-FI"/>
              <a:t>Muokkaa ots. perustyyl. napsautt.</a:t>
            </a:r>
          </a:p>
        </p:txBody>
      </p:sp>
      <p:sp>
        <p:nvSpPr>
          <p:cNvPr id="7" name="Alatunnisteen paikkamerkki 6">
            <a:extLst>
              <a:ext uri="{FF2B5EF4-FFF2-40B4-BE49-F238E27FC236}">
                <a16:creationId xmlns:a16="http://schemas.microsoft.com/office/drawing/2014/main" id="{B85D004C-96C6-4FC0-B203-09F69993350C}"/>
              </a:ext>
            </a:extLst>
          </p:cNvPr>
          <p:cNvSpPr>
            <a:spLocks noGrp="1"/>
          </p:cNvSpPr>
          <p:nvPr>
            <p:ph type="ftr" sz="quarter" idx="11"/>
          </p:nvPr>
        </p:nvSpPr>
        <p:spPr/>
        <p:txBody>
          <a:bodyPr/>
          <a:lstStyle/>
          <a:p>
            <a:pPr algn="r"/>
            <a:r>
              <a:rPr lang="fi-FI"/>
              <a:t>Esityksen nimi</a:t>
            </a:r>
            <a:endParaRPr lang="fi-FI" dirty="0"/>
          </a:p>
        </p:txBody>
      </p:sp>
      <p:sp>
        <p:nvSpPr>
          <p:cNvPr id="6" name="Päivämäärän paikkamerkki 5">
            <a:extLst>
              <a:ext uri="{FF2B5EF4-FFF2-40B4-BE49-F238E27FC236}">
                <a16:creationId xmlns:a16="http://schemas.microsoft.com/office/drawing/2014/main" id="{62285FEF-A383-45BC-B43D-0AE3416344D1}"/>
              </a:ext>
            </a:extLst>
          </p:cNvPr>
          <p:cNvSpPr>
            <a:spLocks noGrp="1"/>
          </p:cNvSpPr>
          <p:nvPr>
            <p:ph type="dt" sz="half" idx="10"/>
          </p:nvPr>
        </p:nvSpPr>
        <p:spPr/>
        <p:txBody>
          <a:bodyPr/>
          <a:lstStyle/>
          <a:p>
            <a:fld id="{11956A8D-6DB0-49DF-B4E0-79E614B24A77}" type="datetime1">
              <a:rPr lang="fi-FI" smtClean="0"/>
              <a:t>27.9.2022</a:t>
            </a:fld>
            <a:endParaRPr lang="fi-FI" dirty="0"/>
          </a:p>
        </p:txBody>
      </p:sp>
      <p:sp>
        <p:nvSpPr>
          <p:cNvPr id="8" name="Dian numeron paikkamerkki 7">
            <a:extLst>
              <a:ext uri="{FF2B5EF4-FFF2-40B4-BE49-F238E27FC236}">
                <a16:creationId xmlns:a16="http://schemas.microsoft.com/office/drawing/2014/main" id="{006EF8D8-B61E-49B2-BE93-EBACCBB3D007}"/>
              </a:ext>
            </a:extLst>
          </p:cNvPr>
          <p:cNvSpPr>
            <a:spLocks noGrp="1"/>
          </p:cNvSpPr>
          <p:nvPr>
            <p:ph type="sldNum" sz="quarter" idx="12"/>
          </p:nvPr>
        </p:nvSpPr>
        <p:spPr/>
        <p:txBody>
          <a:body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629354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9D6569EC-135D-470D-AF34-2A7FC831DBDD}" type="datetime1">
              <a:rPr lang="fi-FI" smtClean="0"/>
              <a:t>27.9.2022</a:t>
            </a:fld>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Tree>
    <p:extLst>
      <p:ext uri="{BB962C8B-B14F-4D97-AF65-F5344CB8AC3E}">
        <p14:creationId xmlns:p14="http://schemas.microsoft.com/office/powerpoint/2010/main" val="694888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dirty="0"/>
              <a:t>Aleksanterinkatu 7, Helsinki | PL 35, FI-00023 Valtioneuvosto | ym.fi</a:t>
            </a:r>
          </a:p>
        </p:txBody>
      </p:sp>
      <p:pic>
        <p:nvPicPr>
          <p:cNvPr id="7" name="Kuva 6">
            <a:extLst>
              <a:ext uri="{FF2B5EF4-FFF2-40B4-BE49-F238E27FC236}">
                <a16:creationId xmlns:a16="http://schemas.microsoft.com/office/drawing/2014/main" id="{57713E97-BD14-4CBA-B9A7-8D1F17CA2BD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grpSp>
        <p:nvGrpSpPr>
          <p:cNvPr id="8" name="Ryhmä 7">
            <a:extLst>
              <a:ext uri="{FF2B5EF4-FFF2-40B4-BE49-F238E27FC236}">
                <a16:creationId xmlns:a16="http://schemas.microsoft.com/office/drawing/2014/main" id="{201F22C6-9E0C-4B9F-BEC7-0F50A5CF7CC6}"/>
              </a:ext>
              <a:ext uri="{C183D7F6-B498-43B3-948B-1728B52AA6E4}">
                <adec:decorative xmlns="" xmlns:adec="http://schemas.microsoft.com/office/drawing/2017/decorative"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8283AA95-D6CF-4AA1-8EF5-42C325091E8D}"/>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3683C4C9-8ADD-40FB-A76A-A60E1E97D133}"/>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3BBD8ED3-AA58-4320-8E9C-A40443255DD6}"/>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26C33C88-6212-40EB-8019-FAFC90F4B5A8}"/>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67BADCDE-B540-4CAC-B255-EBD5E5946772}"/>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45B2A027-5589-4E5F-832A-5C4D5C7E6215}"/>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3FB38335-EC1D-443E-BF48-828B4C0B93BD}"/>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63471B87-E8C6-49C0-BBCB-995D66C02AE0}"/>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C94F907D-9B55-49B8-90C3-F9F9CDB1232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E7884CE8-D25E-4CE0-9970-E5B29B1E8064}"/>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8AD838E8-E1B9-4719-9438-EAEF7601675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3D4876B7-1F8F-4F68-817D-BEC1E0ECA5A6}"/>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F6FFB1E9-73E7-4788-8A49-9848EBA67CED}"/>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31E712EC-C35E-4EEC-AFD0-8194425AC6C4}"/>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B3807498-1C36-4AB9-B34B-4884CD52A553}"/>
              </a:ex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1846319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BF947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dirty="0"/>
              <a:t>Aleksanterinkatu 7, Helsinki | PL 35, FI-00023 Valtioneuvosto | ym.fi</a:t>
            </a:r>
          </a:p>
        </p:txBody>
      </p:sp>
      <p:grpSp>
        <p:nvGrpSpPr>
          <p:cNvPr id="24" name="Ryhmä 23">
            <a:extLst>
              <a:ext uri="{FF2B5EF4-FFF2-40B4-BE49-F238E27FC236}">
                <a16:creationId xmlns:a16="http://schemas.microsoft.com/office/drawing/2014/main" id="{EE2D4F6F-A409-4A7B-BE8B-C15AD728F1E6}"/>
              </a:ext>
              <a:ext uri="{C183D7F6-B498-43B3-948B-1728B52AA6E4}">
                <adec:decorative xmlns="" xmlns:adec="http://schemas.microsoft.com/office/drawing/2017/decorative"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FD9F7D09-496E-4045-951B-2016A08C5A80}"/>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4B069986-397C-4BBA-B502-2BDEFB6384FB}"/>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B634079C-CC3D-496C-8C26-7BE43A461ABC}"/>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3614D881-BEC3-49C4-8A3D-D9CE330C8EE2}"/>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98DE4A0E-2229-4347-8210-DE133082E0EE}"/>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16C83E78-F34B-445D-A88B-09B48E4FFDB6}"/>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92F8BDC7-29B6-415F-BA5F-50D6D2CD7F7B}"/>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A3192873-A14B-437C-A7AB-938E2F74439E}"/>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BAFE031A-811B-4D9F-B8F8-F9FB62D7663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60D67342-7B91-4CF9-B9CA-79D510ACD42D}"/>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36752632-5820-47E7-9A2C-1D9C6D148E3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4C619B01-DAC7-41AE-A38D-AD3CE7300A34}"/>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AF6060D9-5EB7-454D-8532-A5ABDB0FC9B3}"/>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93A0D6B5-0CE5-4A86-9501-FD892BBEF1A2}"/>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3F68B0ED-E95F-4AEC-B36A-163011EF1E52}"/>
              </a:ext>
              <a:ext uri="{C183D7F6-B498-43B3-948B-1728B52AA6E4}">
                <adec:decorative xmlns=""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3962248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7C3360C-FE45-4FCE-B444-74AF7B91E73D}"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8085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tekstillinen kuva 2">
    <p:bg>
      <p:bgPr>
        <a:solidFill>
          <a:srgbClr val="F6F3E5"/>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7030ABF6-69E4-49A8-8BA4-CE05D33A70DF}"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grpSp>
        <p:nvGrpSpPr>
          <p:cNvPr id="16" name="Ryhmä 15">
            <a:extLst>
              <a:ext uri="{FF2B5EF4-FFF2-40B4-BE49-F238E27FC236}">
                <a16:creationId xmlns:a16="http://schemas.microsoft.com/office/drawing/2014/main" id="{69F52D86-06D6-4204-8C5D-88168C5E54D1}"/>
              </a:ext>
              <a:ext uri="{C183D7F6-B498-43B3-948B-1728B52AA6E4}">
                <adec:decorative xmlns=""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69078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3">
    <p:bg>
      <p:bgPr>
        <a:solidFill>
          <a:srgbClr val="253746"/>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solidFill>
                  <a:schemeClr val="bg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29D9B76-8420-449E-B6F0-476B2C5502E3}"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79621" y="6124534"/>
            <a:ext cx="1463452" cy="456168"/>
          </a:xfrm>
          <a:prstGeom prst="rect">
            <a:avLst/>
          </a:prstGeom>
        </p:spPr>
      </p:pic>
    </p:spTree>
    <p:extLst>
      <p:ext uri="{BB962C8B-B14F-4D97-AF65-F5344CB8AC3E}">
        <p14:creationId xmlns:p14="http://schemas.microsoft.com/office/powerpoint/2010/main" val="103744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4">
    <p:bg>
      <p:bgPr>
        <a:solidFill>
          <a:srgbClr val="ECC7CD"/>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 xmlns:adec="http://schemas.microsoft.com/office/drawing/2017/decorative"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 xmlns:adec="http://schemas.microsoft.com/office/drawing/2017/decorative"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 xmlns:adec="http://schemas.microsoft.com/office/drawing/2017/decorative"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327C405-E9BA-4634-845B-DBD69C364E76}"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7894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tekstillinen kuva vas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9CDD765C-0ACD-4B65-A1DF-0AE00C1BEA25}"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360651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tekstillinen kuva vasen 2">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A72F892-9FCB-4D87-AAC8-706A032CF24E}"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4" name="Ryhmä 13">
            <a:extLst>
              <a:ext uri="{FF2B5EF4-FFF2-40B4-BE49-F238E27FC236}">
                <a16:creationId xmlns:a16="http://schemas.microsoft.com/office/drawing/2014/main" id="{953CD720-05FC-4438-BA64-E40196BAA53D}"/>
              </a:ext>
              <a:ext uri="{C183D7F6-B498-43B3-948B-1728B52AA6E4}">
                <adec:decorative xmlns=""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96908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vatekstillinen kuva vasen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bg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7ACE52D7-1F93-4D3B-B89F-E50F52213094}"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57876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tekstillinen kuva vasen 4">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 xmlns:adec="http://schemas.microsoft.com/office/drawing/2017/decorative"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 xmlns:adec="http://schemas.microsoft.com/office/drawing/2017/decorative"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 xmlns:adec="http://schemas.microsoft.com/office/drawing/2017/decorative"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tx2"/>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tx2"/>
                </a:solidFill>
              </a:defRPr>
            </a:lvl1pPr>
          </a:lstStyle>
          <a:p>
            <a:fld id="{BC3BA0B7-FD4B-4796-82A1-7EE7AD1082E7}"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0240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221B4716-86FA-41DD-B7B6-247140DD57EF}" type="datetime1">
              <a:rPr lang="fi-FI" smtClean="0"/>
              <a:t>27.9.2022</a:t>
            </a:fld>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451037" y="273402"/>
            <a:ext cx="1463452" cy="456168"/>
          </a:xfrm>
          <a:prstGeom prst="rect">
            <a:avLst/>
          </a:prstGeom>
        </p:spPr>
      </p:pic>
    </p:spTree>
    <p:extLst>
      <p:ext uri="{BB962C8B-B14F-4D97-AF65-F5344CB8AC3E}">
        <p14:creationId xmlns:p14="http://schemas.microsoft.com/office/powerpoint/2010/main" val="364874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va muoto">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1B9A318-B5BC-4EF0-8D63-4C08EB33C6A0}"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234978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 muoto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34EBD4E-7936-4C1C-99C7-49C647895C25}"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68823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va muoto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5F6D5EC-31D0-4E4D-A74A-934D2A10ACC4}"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1477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va muoto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FA5642DC-A3DF-490E-BF8E-B67F0DDAC4DD}"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775549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muoto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DD25C64-A283-46BC-8D25-053573875597}"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44728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 muoto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231BFAA6-BD5B-45F8-8DA1-A1F57815D522}"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5249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muoto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FD8E590-8045-4F3A-8C99-669A633C0C3F}"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3387752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uva muoto vasen">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F141A23-3256-4F01-8F6E-08766DFCA825}"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434653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va muoto vasen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BC9AEEF7-CD66-46BE-A385-2449806D3C60}"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709092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va muoto vasen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66923E-3C23-4BDF-AA5D-B6F3050E742F}"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05441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B16D17D7-E9F7-4D00-BB6E-42BD790DB0B5}"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11317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va muoto vasen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449D3A9-0529-49DB-9C31-BB8990E35D6C}"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19603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va muoto vasen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DD5D9ED-96AC-46DE-8DE2-4C9C820F6AB5}"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43957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va muoto vasen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47D24029-ECBD-44AB-A55C-5DD4B34FD758}"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008758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 muoto vasen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A028633-6103-4861-8FCD-2B2415AADEB7}"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539209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sto kuvalla">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8E710D3-EFB8-49CE-806A-438313BD972A}"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395164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sto kuvalla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C2A712-E533-4CB3-84C2-D5D348623EB3}"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33546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sto kuvalla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906DC02-3892-4D81-B93F-5EAB433AA0E4}"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7347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sto kuvalla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2417AA7-CD36-4174-A593-825B66333A5A}"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6286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sto kuvalla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E9D9F25-71DF-4A89-8846-09D038062D09}"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32983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sto kuvalla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82209763-8ACA-4179-B5C5-79DC51628916}"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AB5077A1-D8AA-414A-AC0B-0C5211DD1BD7}"/>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219141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F8901E5F-E743-4563-BE5B-8B4115EC5E81}"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02851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sto kuvalla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FF1CD424-9626-4121-A061-5A00DC2AC969}"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8EA35F40-FF2B-48E3-8F69-FDBD96983841}"/>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289170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sto">
    <p:bg>
      <p:bgPr>
        <a:solidFill>
          <a:srgbClr val="253746"/>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49DBD5C-AE26-407F-9D8D-3A9AF67D5740}"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6118B178-BC09-4607-9988-D4444BF5DBC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32501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sto 2">
    <p:bg>
      <p:bgPr>
        <a:solidFill>
          <a:srgbClr val="F6F3E5"/>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D9D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tx2"/>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0ADAF3AF-98A9-4F02-AD8B-D8E1DDAB440C}"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6" name="Kuva 15">
            <a:extLst>
              <a:ext uri="{FF2B5EF4-FFF2-40B4-BE49-F238E27FC236}">
                <a16:creationId xmlns:a16="http://schemas.microsoft.com/office/drawing/2014/main" id="{EB3FFB57-B176-4D74-B604-3C803FFC82E6}"/>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00281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sto 3">
    <p:bg>
      <p:bgPr>
        <a:solidFill>
          <a:srgbClr val="2C5234"/>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 xmlns:adec="http://schemas.microsoft.com/office/drawing/2017/decorative"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 xmlns:adec="http://schemas.microsoft.com/office/drawing/2017/decorative"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 xmlns:adec="http://schemas.microsoft.com/office/drawing/2017/decorative"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 xmlns:adec="http://schemas.microsoft.com/office/drawing/2017/decorative"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 xmlns:adec="http://schemas.microsoft.com/office/drawing/2017/decorative"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8F9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A2E0A90B-6EF6-41B9-87DE-D6FCF08AD2DC}" type="datetime1">
              <a:rPr lang="fi-FI" smtClean="0"/>
              <a:t>27.9.2022</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6118B178-BC09-4607-9988-D4444BF5DBC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98161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Osan ylätunniste">
    <p:bg>
      <p:bgPr>
        <a:solidFill>
          <a:srgbClr val="F6F3E5"/>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A6B90C6C-4BDB-453C-ABB3-B0E9E3ED4A09}"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0273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Osan ylätunniste 2">
    <p:bg>
      <p:bgPr>
        <a:solidFill>
          <a:srgbClr val="E0C09F"/>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F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F50CB4F9-3F74-4C4E-B78D-D4FC0E0B50DE}"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05370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Osan ylätunniste 3">
    <p:bg>
      <p:bgPr>
        <a:solidFill>
          <a:srgbClr val="236192"/>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8A338BC5-287A-4121-ADC2-9C0F5EBE080B}"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57352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Osan ylätunniste 4">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7D1A549-1C85-42E6-A8B0-F662ADAEFF05}"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6088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Osan ylätunniste 5">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4D8B85F0-2AB8-467E-B2B5-2F7B26F603B8}"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88534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6">
    <p:bg>
      <p:bgPr>
        <a:solidFill>
          <a:srgbClr val="ECC7CD"/>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 xmlns:adec="http://schemas.microsoft.com/office/drawing/2017/decorative"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 xmlns:adec="http://schemas.microsoft.com/office/drawing/2017/decorative"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 xmlns:adec="http://schemas.microsoft.com/office/drawing/2017/decorative"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 xmlns:adec="http://schemas.microsoft.com/office/drawing/2017/decorative"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EBA05674-0731-4441-A72C-BF042317643D}" type="datetime1">
              <a:rPr lang="fi-FI" smtClean="0"/>
              <a:t>27.9.2022</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5197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kuvalla 3">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791D6DF2-00A9-46A5-84F1-CF845F543CE3}"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540234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 kuvalla 4">
    <p:bg>
      <p:bgPr>
        <a:solidFill>
          <a:srgbClr val="FFB25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EF66433E-C569-479F-8885-634A554EBEDF}"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403199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 kuvalla 5">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2324BAB4-7A50-4285-A8AF-2E76234A09B7}" type="datetime1">
              <a:rPr lang="fi-FI" smtClean="0"/>
              <a:t>27.9.2022</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1682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p:bg>
      <p:bgPr>
        <a:solidFill>
          <a:srgbClr val="253746"/>
        </a:solidFill>
        <a:effectLst/>
      </p:bgPr>
    </p:bg>
    <p:spTree>
      <p:nvGrpSpPr>
        <p:cNvPr id="1" name=""/>
        <p:cNvGrpSpPr/>
        <p:nvPr/>
      </p:nvGrpSpPr>
      <p:grpSpPr>
        <a:xfrm>
          <a:off x="0" y="0"/>
          <a:ext cx="0" cy="0"/>
          <a:chOff x="0" y="0"/>
          <a:chExt cx="0" cy="0"/>
        </a:xfrm>
      </p:grpSpPr>
      <p:grpSp>
        <p:nvGrpSpPr>
          <p:cNvPr id="18" name="Ryhmä 17">
            <a:extLst>
              <a:ext uri="{FF2B5EF4-FFF2-40B4-BE49-F238E27FC236}">
                <a16:creationId xmlns:a16="http://schemas.microsoft.com/office/drawing/2014/main" id="{EF0C7F69-67FB-4466-89F3-B0AD00AEFE5E}"/>
              </a:ext>
              <a:ext uri="{C183D7F6-B498-43B3-948B-1728B52AA6E4}">
                <adec:decorative xmlns="" xmlns:adec="http://schemas.microsoft.com/office/drawing/2017/decorative" val="1"/>
              </a:ext>
            </a:extLst>
          </p:cNvPr>
          <p:cNvGrpSpPr>
            <a:grpSpLocks noChangeAspect="1"/>
          </p:cNvGrpSpPr>
          <p:nvPr userDrawn="1"/>
        </p:nvGrpSpPr>
        <p:grpSpPr>
          <a:xfrm>
            <a:off x="0" y="0"/>
            <a:ext cx="12193200" cy="6862264"/>
            <a:chOff x="28576" y="14288"/>
            <a:chExt cx="12134850" cy="6829425"/>
          </a:xfrm>
        </p:grpSpPr>
        <p:sp>
          <p:nvSpPr>
            <p:cNvPr id="15" name="Freeform 5">
              <a:extLst>
                <a:ext uri="{FF2B5EF4-FFF2-40B4-BE49-F238E27FC236}">
                  <a16:creationId xmlns:a16="http://schemas.microsoft.com/office/drawing/2014/main" id="{C34792C5-13ED-4754-B07E-752F3FE4F3C1}"/>
                </a:ext>
              </a:extLst>
            </p:cNvPr>
            <p:cNvSpPr>
              <a:spLocks/>
            </p:cNvSpPr>
            <p:nvPr userDrawn="1"/>
          </p:nvSpPr>
          <p:spPr bwMode="auto">
            <a:xfrm>
              <a:off x="8713788" y="14288"/>
              <a:ext cx="3449638" cy="3195638"/>
            </a:xfrm>
            <a:custGeom>
              <a:avLst/>
              <a:gdLst>
                <a:gd name="T0" fmla="*/ 9630 w 9630"/>
                <a:gd name="T1" fmla="*/ 8173 h 8914"/>
                <a:gd name="T2" fmla="*/ 9061 w 9630"/>
                <a:gd name="T3" fmla="*/ 5919 h 8914"/>
                <a:gd name="T4" fmla="*/ 7449 w 9630"/>
                <a:gd name="T5" fmla="*/ 3154 h 8914"/>
                <a:gd name="T6" fmla="*/ 6545 w 9630"/>
                <a:gd name="T7" fmla="*/ 2774 h 8914"/>
                <a:gd name="T8" fmla="*/ 6753 w 9630"/>
                <a:gd name="T9" fmla="*/ 6469 h 8914"/>
                <a:gd name="T10" fmla="*/ 3878 w 9630"/>
                <a:gd name="T11" fmla="*/ 6168 h 8914"/>
                <a:gd name="T12" fmla="*/ 3514 w 9630"/>
                <a:gd name="T13" fmla="*/ 1207 h 8914"/>
                <a:gd name="T14" fmla="*/ 3042 w 9630"/>
                <a:gd name="T15" fmla="*/ 710 h 8914"/>
                <a:gd name="T16" fmla="*/ 2328 w 9630"/>
                <a:gd name="T17" fmla="*/ 1269 h 8914"/>
                <a:gd name="T18" fmla="*/ 2328 w 9630"/>
                <a:gd name="T19" fmla="*/ 2375 h 8914"/>
                <a:gd name="T20" fmla="*/ 2206 w 9630"/>
                <a:gd name="T21" fmla="*/ 3367 h 8914"/>
                <a:gd name="T22" fmla="*/ 644 w 9630"/>
                <a:gd name="T23" fmla="*/ 3286 h 8914"/>
                <a:gd name="T24" fmla="*/ 983 w 9630"/>
                <a:gd name="T25" fmla="*/ 0 h 8914"/>
                <a:gd name="T26" fmla="*/ 9630 w 9630"/>
                <a:gd name="T27" fmla="*/ 0 h 8914"/>
                <a:gd name="T28" fmla="*/ 9630 w 9630"/>
                <a:gd name="T29" fmla="*/ 8173 h 8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30" h="8914">
                  <a:moveTo>
                    <a:pt x="9630" y="8173"/>
                  </a:moveTo>
                  <a:cubicBezTo>
                    <a:pt x="9434" y="7424"/>
                    <a:pt x="9281" y="6660"/>
                    <a:pt x="9061" y="5919"/>
                  </a:cubicBezTo>
                  <a:cubicBezTo>
                    <a:pt x="8747" y="4868"/>
                    <a:pt x="8270" y="3830"/>
                    <a:pt x="7449" y="3154"/>
                  </a:cubicBezTo>
                  <a:cubicBezTo>
                    <a:pt x="7097" y="2865"/>
                    <a:pt x="6957" y="2563"/>
                    <a:pt x="6545" y="2774"/>
                  </a:cubicBezTo>
                  <a:cubicBezTo>
                    <a:pt x="6024" y="3040"/>
                    <a:pt x="6602" y="5814"/>
                    <a:pt x="6753" y="6469"/>
                  </a:cubicBezTo>
                  <a:cubicBezTo>
                    <a:pt x="7320" y="8914"/>
                    <a:pt x="4279" y="8559"/>
                    <a:pt x="3878" y="6168"/>
                  </a:cubicBezTo>
                  <a:cubicBezTo>
                    <a:pt x="3555" y="4242"/>
                    <a:pt x="4200" y="2701"/>
                    <a:pt x="3514" y="1207"/>
                  </a:cubicBezTo>
                  <a:cubicBezTo>
                    <a:pt x="3413" y="989"/>
                    <a:pt x="3269" y="765"/>
                    <a:pt x="3042" y="710"/>
                  </a:cubicBezTo>
                  <a:cubicBezTo>
                    <a:pt x="2728" y="635"/>
                    <a:pt x="2415" y="938"/>
                    <a:pt x="2328" y="1269"/>
                  </a:cubicBezTo>
                  <a:cubicBezTo>
                    <a:pt x="2241" y="1599"/>
                    <a:pt x="2283" y="2039"/>
                    <a:pt x="2328" y="2375"/>
                  </a:cubicBezTo>
                  <a:cubicBezTo>
                    <a:pt x="2374" y="2710"/>
                    <a:pt x="2387" y="3079"/>
                    <a:pt x="2206" y="3367"/>
                  </a:cubicBezTo>
                  <a:cubicBezTo>
                    <a:pt x="1864" y="3911"/>
                    <a:pt x="1030" y="3773"/>
                    <a:pt x="644" y="3286"/>
                  </a:cubicBezTo>
                  <a:cubicBezTo>
                    <a:pt x="0" y="2474"/>
                    <a:pt x="675" y="1310"/>
                    <a:pt x="983" y="0"/>
                  </a:cubicBezTo>
                  <a:lnTo>
                    <a:pt x="9630" y="0"/>
                  </a:lnTo>
                  <a:lnTo>
                    <a:pt x="9630" y="81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57D3DC12-2AB8-442E-A2B3-B20C49742CE4}"/>
                </a:ext>
              </a:extLst>
            </p:cNvPr>
            <p:cNvSpPr>
              <a:spLocks/>
            </p:cNvSpPr>
            <p:nvPr userDrawn="1"/>
          </p:nvSpPr>
          <p:spPr bwMode="auto">
            <a:xfrm>
              <a:off x="28576" y="3703638"/>
              <a:ext cx="2260600" cy="3140075"/>
            </a:xfrm>
            <a:custGeom>
              <a:avLst/>
              <a:gdLst>
                <a:gd name="T0" fmla="*/ 5817 w 6311"/>
                <a:gd name="T1" fmla="*/ 8760 h 8760"/>
                <a:gd name="T2" fmla="*/ 6135 w 6311"/>
                <a:gd name="T3" fmla="*/ 6444 h 8760"/>
                <a:gd name="T4" fmla="*/ 3976 w 6311"/>
                <a:gd name="T5" fmla="*/ 4315 h 8760"/>
                <a:gd name="T6" fmla="*/ 2249 w 6311"/>
                <a:gd name="T7" fmla="*/ 1713 h 8760"/>
                <a:gd name="T8" fmla="*/ 0 w 6311"/>
                <a:gd name="T9" fmla="*/ 65 h 8760"/>
                <a:gd name="T10" fmla="*/ 0 w 6311"/>
                <a:gd name="T11" fmla="*/ 8760 h 8760"/>
                <a:gd name="T12" fmla="*/ 5817 w 6311"/>
                <a:gd name="T13" fmla="*/ 8760 h 8760"/>
              </a:gdLst>
              <a:ahLst/>
              <a:cxnLst>
                <a:cxn ang="0">
                  <a:pos x="T0" y="T1"/>
                </a:cxn>
                <a:cxn ang="0">
                  <a:pos x="T2" y="T3"/>
                </a:cxn>
                <a:cxn ang="0">
                  <a:pos x="T4" y="T5"/>
                </a:cxn>
                <a:cxn ang="0">
                  <a:pos x="T6" y="T7"/>
                </a:cxn>
                <a:cxn ang="0">
                  <a:pos x="T8" y="T9"/>
                </a:cxn>
                <a:cxn ang="0">
                  <a:pos x="T10" y="T11"/>
                </a:cxn>
                <a:cxn ang="0">
                  <a:pos x="T12" y="T13"/>
                </a:cxn>
              </a:cxnLst>
              <a:rect l="0" t="0" r="r" b="b"/>
              <a:pathLst>
                <a:path w="6311" h="8760">
                  <a:moveTo>
                    <a:pt x="5817" y="8760"/>
                  </a:moveTo>
                  <a:cubicBezTo>
                    <a:pt x="6107" y="7955"/>
                    <a:pt x="6311" y="7064"/>
                    <a:pt x="6135" y="6444"/>
                  </a:cubicBezTo>
                  <a:cubicBezTo>
                    <a:pt x="5817" y="5323"/>
                    <a:pt x="4828" y="4874"/>
                    <a:pt x="3976" y="4315"/>
                  </a:cubicBezTo>
                  <a:cubicBezTo>
                    <a:pt x="2850" y="3577"/>
                    <a:pt x="2550" y="2923"/>
                    <a:pt x="2249" y="1713"/>
                  </a:cubicBezTo>
                  <a:cubicBezTo>
                    <a:pt x="2032" y="839"/>
                    <a:pt x="946" y="0"/>
                    <a:pt x="0" y="65"/>
                  </a:cubicBezTo>
                  <a:lnTo>
                    <a:pt x="0" y="8760"/>
                  </a:lnTo>
                  <a:lnTo>
                    <a:pt x="5817" y="876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11C0F6C0-C73C-4038-9828-480298458403}"/>
                </a:ext>
              </a:extLst>
            </p:cNvPr>
            <p:cNvSpPr>
              <a:spLocks/>
            </p:cNvSpPr>
            <p:nvPr userDrawn="1"/>
          </p:nvSpPr>
          <p:spPr bwMode="auto">
            <a:xfrm>
              <a:off x="8939213" y="4800600"/>
              <a:ext cx="3224213" cy="2043113"/>
            </a:xfrm>
            <a:custGeom>
              <a:avLst/>
              <a:gdLst>
                <a:gd name="T0" fmla="*/ 9001 w 9001"/>
                <a:gd name="T1" fmla="*/ 351 h 5698"/>
                <a:gd name="T2" fmla="*/ 4492 w 9001"/>
                <a:gd name="T3" fmla="*/ 730 h 5698"/>
                <a:gd name="T4" fmla="*/ 2761 w 9001"/>
                <a:gd name="T5" fmla="*/ 1486 h 5698"/>
                <a:gd name="T6" fmla="*/ 196 w 9001"/>
                <a:gd name="T7" fmla="*/ 4004 h 5698"/>
                <a:gd name="T8" fmla="*/ 94 w 9001"/>
                <a:gd name="T9" fmla="*/ 5698 h 5698"/>
                <a:gd name="T10" fmla="*/ 9001 w 9001"/>
                <a:gd name="T11" fmla="*/ 5698 h 5698"/>
                <a:gd name="T12" fmla="*/ 9001 w 9001"/>
                <a:gd name="T13" fmla="*/ 351 h 5698"/>
              </a:gdLst>
              <a:ahLst/>
              <a:cxnLst>
                <a:cxn ang="0">
                  <a:pos x="T0" y="T1"/>
                </a:cxn>
                <a:cxn ang="0">
                  <a:pos x="T2" y="T3"/>
                </a:cxn>
                <a:cxn ang="0">
                  <a:pos x="T4" y="T5"/>
                </a:cxn>
                <a:cxn ang="0">
                  <a:pos x="T6" y="T7"/>
                </a:cxn>
                <a:cxn ang="0">
                  <a:pos x="T8" y="T9"/>
                </a:cxn>
                <a:cxn ang="0">
                  <a:pos x="T10" y="T11"/>
                </a:cxn>
                <a:cxn ang="0">
                  <a:pos x="T12" y="T13"/>
                </a:cxn>
              </a:cxnLst>
              <a:rect l="0" t="0" r="r" b="b"/>
              <a:pathLst>
                <a:path w="9001" h="5698">
                  <a:moveTo>
                    <a:pt x="9001" y="351"/>
                  </a:moveTo>
                  <a:cubicBezTo>
                    <a:pt x="7468" y="0"/>
                    <a:pt x="5988" y="196"/>
                    <a:pt x="4492" y="730"/>
                  </a:cubicBezTo>
                  <a:cubicBezTo>
                    <a:pt x="3897" y="942"/>
                    <a:pt x="3319" y="1196"/>
                    <a:pt x="2761" y="1486"/>
                  </a:cubicBezTo>
                  <a:cubicBezTo>
                    <a:pt x="1712" y="2031"/>
                    <a:pt x="622" y="2783"/>
                    <a:pt x="196" y="4004"/>
                  </a:cubicBezTo>
                  <a:cubicBezTo>
                    <a:pt x="3" y="4557"/>
                    <a:pt x="0" y="5132"/>
                    <a:pt x="94" y="5698"/>
                  </a:cubicBezTo>
                  <a:lnTo>
                    <a:pt x="9001" y="5698"/>
                  </a:lnTo>
                  <a:lnTo>
                    <a:pt x="9001" y="351"/>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4" name="Päivämäärän paikkamerkki 3">
            <a:extLst>
              <a:ext uri="{FF2B5EF4-FFF2-40B4-BE49-F238E27FC236}">
                <a16:creationId xmlns:a16="http://schemas.microsoft.com/office/drawing/2014/main" id="{DBD3988B-505C-4A43-9233-C39AB400D668}"/>
              </a:ext>
            </a:extLst>
          </p:cNvPr>
          <p:cNvSpPr>
            <a:spLocks noGrp="1"/>
          </p:cNvSpPr>
          <p:nvPr>
            <p:ph type="dt" sz="half" idx="10"/>
          </p:nvPr>
        </p:nvSpPr>
        <p:spPr>
          <a:xfrm>
            <a:off x="280081" y="229365"/>
            <a:ext cx="1026205" cy="204481"/>
          </a:xfrm>
        </p:spPr>
        <p:txBody>
          <a:bodyPr/>
          <a:lstStyle>
            <a:lvl1pPr algn="l">
              <a:defRPr>
                <a:solidFill>
                  <a:schemeClr val="accent2"/>
                </a:solidFill>
              </a:defRPr>
            </a:lvl1pPr>
          </a:lstStyle>
          <a:p>
            <a:fld id="{2A7E3B0E-B251-407B-8636-10AD5910FED4}" type="datetime1">
              <a:rPr lang="fi-FI" smtClean="0"/>
              <a:t>27.9.2022</a:t>
            </a:fld>
            <a:endParaRPr lang="fi-FI" dirty="0"/>
          </a:p>
        </p:txBody>
      </p:sp>
      <p:pic>
        <p:nvPicPr>
          <p:cNvPr id="11" name="Kuva 10">
            <a:extLst>
              <a:ext uri="{FF2B5EF4-FFF2-40B4-BE49-F238E27FC236}">
                <a16:creationId xmlns:a16="http://schemas.microsoft.com/office/drawing/2014/main" id="{1A39CC0E-82E0-4C8B-92E1-CE7DE6254A82}"/>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7183" y="2351314"/>
            <a:ext cx="7197634" cy="2155371"/>
          </a:xfrm>
          <a:prstGeom prst="rect">
            <a:avLst/>
          </a:prstGeom>
        </p:spPr>
      </p:pic>
    </p:spTree>
    <p:extLst>
      <p:ext uri="{BB962C8B-B14F-4D97-AF65-F5344CB8AC3E}">
        <p14:creationId xmlns:p14="http://schemas.microsoft.com/office/powerpoint/2010/main" val="87530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6C92F02F-BB91-4F5D-9986-38A851A58566}" type="datetime1">
              <a:rPr lang="fi-FI" smtClean="0"/>
              <a:t>27.9.2022</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159992812"/>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59" r:id="rId4"/>
    <p:sldLayoutId id="2147483670" r:id="rId5"/>
    <p:sldLayoutId id="2147483671" r:id="rId6"/>
    <p:sldLayoutId id="2147483672" r:id="rId7"/>
    <p:sldLayoutId id="2147483673" r:id="rId8"/>
    <p:sldLayoutId id="2147483658" r:id="rId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3F0C5D76-F752-4F95-BA63-C3B7D9AE33C8}" type="datetime1">
              <a:rPr lang="fi-FI" smtClean="0"/>
              <a:t>27.9.2022</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3240885133"/>
      </p:ext>
    </p:extLst>
  </p:cSld>
  <p:clrMap bg1="lt1" tx1="dk1" bg2="lt2" tx2="dk2" accent1="accent1" accent2="accent2" accent3="accent3" accent4="accent4" accent5="accent5" accent6="accent6" hlink="hlink" folHlink="folHlink"/>
  <p:sldLayoutIdLst>
    <p:sldLayoutId id="2147483650" r:id="rId1"/>
    <p:sldLayoutId id="2147483682" r:id="rId2"/>
    <p:sldLayoutId id="2147483684" r:id="rId3"/>
    <p:sldLayoutId id="2147483683" r:id="rId4"/>
    <p:sldLayoutId id="2147483652" r:id="rId5"/>
    <p:sldLayoutId id="2147483660" r:id="rId6"/>
    <p:sldLayoutId id="2147483680" r:id="rId7"/>
    <p:sldLayoutId id="2147483681" r:id="rId8"/>
    <p:sldLayoutId id="2147483654" r:id="rId9"/>
    <p:sldLayoutId id="2147483655" r:id="rId10"/>
    <p:sldLayoutId id="2147483666" r:id="rId11"/>
    <p:sldLayoutId id="2147483713" r:id="rId12"/>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46DEC1E8-9372-441F-8A25-8647F0D9BBF1}" type="datetime1">
              <a:rPr lang="fi-FI" smtClean="0"/>
              <a:t>27.9.2022</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1038912502"/>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85" r:id="rId3"/>
    <p:sldLayoutId id="2147483687" r:id="rId4"/>
    <p:sldLayoutId id="2147483690" r:id="rId5"/>
    <p:sldLayoutId id="2147483662" r:id="rId6"/>
    <p:sldLayoutId id="2147483688" r:id="rId7"/>
    <p:sldLayoutId id="2147483689" r:id="rId8"/>
    <p:sldLayoutId id="2147483664" r:id="rId9"/>
    <p:sldLayoutId id="2147483691" r:id="rId10"/>
    <p:sldLayoutId id="2147483692" r:id="rId11"/>
    <p:sldLayoutId id="2147483693" r:id="rId12"/>
    <p:sldLayoutId id="2147483694" r:id="rId13"/>
    <p:sldLayoutId id="2147483695" r:id="rId14"/>
    <p:sldLayoutId id="2147483696" r:id="rId15"/>
    <p:sldLayoutId id="2147483663" r:id="rId16"/>
    <p:sldLayoutId id="2147483697" r:id="rId17"/>
    <p:sldLayoutId id="2147483698" r:id="rId18"/>
    <p:sldLayoutId id="2147483699" r:id="rId19"/>
    <p:sldLayoutId id="2147483700" r:id="rId20"/>
    <p:sldLayoutId id="2147483701" r:id="rId21"/>
    <p:sldLayoutId id="2147483702" r:id="rId22"/>
    <p:sldLayoutId id="2147483665" r:id="rId23"/>
    <p:sldLayoutId id="2147483706" r:id="rId24"/>
    <p:sldLayoutId id="2147483707" r:id="rId25"/>
    <p:sldLayoutId id="2147483708" r:id="rId26"/>
    <p:sldLayoutId id="2147483709" r:id="rId27"/>
    <p:sldLayoutId id="2147483711" r:id="rId28"/>
    <p:sldLayoutId id="2147483712" r:id="rId2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090824B3-8E52-45C6-B36B-800297486258}" type="datetime1">
              <a:rPr lang="fi-FI" smtClean="0"/>
              <a:t>27.9.2022</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84845629"/>
      </p:ext>
    </p:extLst>
  </p:cSld>
  <p:clrMap bg1="lt1" tx1="dk1" bg2="lt2" tx2="dk2" accent1="accent1" accent2="accent2" accent3="accent3" accent4="accent4" accent5="accent5" accent6="accent6" hlink="hlink" folHlink="folHlink"/>
  <p:sldLayoutIdLst>
    <p:sldLayoutId id="2147483703" r:id="rId1"/>
    <p:sldLayoutId id="2147483714" r:id="rId2"/>
    <p:sldLayoutId id="2147483715" r:id="rId3"/>
    <p:sldLayoutId id="2147483651" r:id="rId4"/>
    <p:sldLayoutId id="2147483674" r:id="rId5"/>
    <p:sldLayoutId id="2147483675" r:id="rId6"/>
    <p:sldLayoutId id="2147483676" r:id="rId7"/>
    <p:sldLayoutId id="2147483678" r:id="rId8"/>
    <p:sldLayoutId id="2147483679" r:id="rId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hyperlink" Target="http://www.kuopio.fi/ilmastoviisasta-ruokaa" TargetMode="Externa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mailto:jari.jokinen@akaa.fi" TargetMode="External"/><Relationship Id="rId2" Type="http://schemas.openxmlformats.org/officeDocument/2006/relationships/hyperlink" Target="https://akaa-ilmasto.watch-test.kausal.tech/actions/27" TargetMode="Externa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hyperlink" Target="mailto:tapio.siikaluoma@ouka.fi"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mailto:kirsi.anttila@raisio.fi" TargetMode="External"/><Relationship Id="rId2" Type="http://schemas.openxmlformats.org/officeDocument/2006/relationships/hyperlink" Target="https://www.raisio.fi/fi/asuminen-ja-ymparisto/ymparistonsuojelu-ja-luonto/ilmasto" TargetMode="Externa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hyperlink" Target="mailto:anna.liedes@turku.fi" TargetMode="External"/><Relationship Id="rId2" Type="http://schemas.openxmlformats.org/officeDocument/2006/relationships/hyperlink" Target="https://www.turku.fi/projekti/vahihiilinen-kiertotalouskaupunki-investointien-ohjaus-ja-ilmastobudjetointi-vaki" TargetMode="Externa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hyperlink" Target="mailto:Jaana.eskola@uudenmaanliitto.fi" TargetMode="Externa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hyperlink" Target="mailto:marja.vuorinen@vantaa.fi" TargetMode="External"/><Relationship Id="rId2" Type="http://schemas.openxmlformats.org/officeDocument/2006/relationships/hyperlink" Target="mailto:jari.viinanen@vantaa.fi" TargetMode="Externa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hyperlink" Target="mailto:vesa.kaipia@ekjh.fi" TargetMode="External"/><Relationship Id="rId2" Type="http://schemas.openxmlformats.org/officeDocument/2006/relationships/hyperlink" Target="https://ekjh.fi/etelakarjalaisten-biojatteita-ja-kunnallisten-jatevedenpuhdistamojen-lietteita-hyodynnetaan-pian-peltojen-lannoitteissa/" TargetMode="Externa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hyperlink" Target="https://www.aanekoski.fi/asuminen-ja-ymparisto/kestava-kehitys/elaman-kestava-aanekoski-hanke" TargetMode="Externa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hyperlink" Target="mailto:veera.sevander@hel.fi" TargetMode="External"/><Relationship Id="rId2" Type="http://schemas.openxmlformats.org/officeDocument/2006/relationships/hyperlink" Target="https://helsinginilmastoteot.fi/venture/energiaomavaraiset-korttelit/" TargetMode="External"/><Relationship Id="rId1" Type="http://schemas.openxmlformats.org/officeDocument/2006/relationships/slideLayout" Target="../slideLayouts/slideLayout34.xml"/><Relationship Id="rId4" Type="http://schemas.openxmlformats.org/officeDocument/2006/relationships/hyperlink" Target="mailto:timo.maatta@hel.fi"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24647" y="1114745"/>
            <a:ext cx="7398145" cy="2979507"/>
          </a:xfrm>
        </p:spPr>
        <p:txBody>
          <a:bodyPr/>
          <a:lstStyle/>
          <a:p>
            <a:r>
              <a:rPr lang="fi-FI" sz="5400" dirty="0" smtClean="0"/>
              <a:t>Kuntien ilmasto- </a:t>
            </a:r>
            <a:br>
              <a:rPr lang="fi-FI" sz="5400" dirty="0" smtClean="0"/>
            </a:br>
            <a:r>
              <a:rPr lang="fi-FI" sz="5400" dirty="0" smtClean="0"/>
              <a:t>ja kiertotalous-hankkeet </a:t>
            </a:r>
            <a:endParaRPr lang="fi-FI" sz="5400" dirty="0"/>
          </a:p>
        </p:txBody>
      </p:sp>
      <p:sp>
        <p:nvSpPr>
          <p:cNvPr id="3" name="Alaotsikko 2"/>
          <p:cNvSpPr>
            <a:spLocks noGrp="1"/>
          </p:cNvSpPr>
          <p:nvPr>
            <p:ph type="subTitle" idx="1"/>
          </p:nvPr>
        </p:nvSpPr>
        <p:spPr/>
        <p:txBody>
          <a:bodyPr/>
          <a:lstStyle/>
          <a:p>
            <a:r>
              <a:rPr lang="fi-FI" dirty="0" smtClean="0"/>
              <a:t>Kaikkien vuonna 2022 ympäristöministeriön kyseisen avustuksen saaneiden hankkeiden lyhyet esittelyt</a:t>
            </a:r>
            <a:endParaRPr lang="fi-FI" dirty="0"/>
          </a:p>
        </p:txBody>
      </p:sp>
      <p:sp>
        <p:nvSpPr>
          <p:cNvPr id="4" name="Päivämäärän paikkamerkki 3"/>
          <p:cNvSpPr>
            <a:spLocks noGrp="1"/>
          </p:cNvSpPr>
          <p:nvPr>
            <p:ph type="dt" sz="half" idx="10"/>
          </p:nvPr>
        </p:nvSpPr>
        <p:spPr/>
        <p:txBody>
          <a:bodyPr/>
          <a:lstStyle/>
          <a:p>
            <a:fld id="{1AE6B3D6-2E8A-46E0-BCA4-C993A0EE525B}" type="datetime1">
              <a:rPr lang="fi-FI" smtClean="0"/>
              <a:t>27.9.2022</a:t>
            </a:fld>
            <a:endParaRPr lang="fi-FI" dirty="0"/>
          </a:p>
        </p:txBody>
      </p:sp>
      <p:sp>
        <p:nvSpPr>
          <p:cNvPr id="5" name="Dian numeron paikkamerkki 4"/>
          <p:cNvSpPr>
            <a:spLocks noGrp="1"/>
          </p:cNvSpPr>
          <p:nvPr>
            <p:ph type="sldNum" sz="quarter" idx="12"/>
          </p:nvPr>
        </p:nvSpPr>
        <p:spPr/>
        <p:txBody>
          <a:bodyPr/>
          <a:lstStyle/>
          <a:p>
            <a:fld id="{91E53C16-2649-4D48-AFD3-9E32AB86C978}" type="slidenum">
              <a:rPr lang="fi-FI" smtClean="0"/>
              <a:pPr/>
              <a:t>1</a:t>
            </a:fld>
            <a:endParaRPr lang="fi-FI" dirty="0"/>
          </a:p>
        </p:txBody>
      </p:sp>
    </p:spTree>
    <p:extLst>
      <p:ext uri="{BB962C8B-B14F-4D97-AF65-F5344CB8AC3E}">
        <p14:creationId xmlns:p14="http://schemas.microsoft.com/office/powerpoint/2010/main" val="919655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865" y="542624"/>
            <a:ext cx="5445032" cy="1350832"/>
          </a:xfrm>
        </p:spPr>
        <p:txBody>
          <a:bodyPr/>
          <a:lstStyle/>
          <a:p>
            <a:r>
              <a:rPr lang="fi-FI" dirty="0"/>
              <a:t>Isännöitsijät </a:t>
            </a:r>
            <a:r>
              <a:rPr lang="fi-FI" dirty="0" smtClean="0"/>
              <a:t>energia-murroksen </a:t>
            </a:r>
            <a:r>
              <a:rPr lang="fi-FI" dirty="0"/>
              <a:t>vetureina</a:t>
            </a:r>
          </a:p>
        </p:txBody>
      </p:sp>
      <p:sp>
        <p:nvSpPr>
          <p:cNvPr id="3" name="Tekstin paikkamerkki 2"/>
          <p:cNvSpPr>
            <a:spLocks noGrp="1"/>
          </p:cNvSpPr>
          <p:nvPr>
            <p:ph type="body" sz="quarter" idx="14"/>
          </p:nvPr>
        </p:nvSpPr>
        <p:spPr>
          <a:xfrm>
            <a:off x="889144" y="2318328"/>
            <a:ext cx="5305710" cy="3463636"/>
          </a:xfrm>
        </p:spPr>
        <p:txBody>
          <a:bodyPr/>
          <a:lstStyle/>
          <a:p>
            <a:r>
              <a:rPr lang="fi-FI" dirty="0"/>
              <a:t>Hankkeen tavoitteena on luoda isännöitsijöille työkalut tehostamaan energiaremonttien käynnistämistä ja niihin liittyvää päätöksentekoa.</a:t>
            </a:r>
            <a:r>
              <a:rPr lang="fi-FI" dirty="0" smtClean="0"/>
              <a:t>​ Näin </a:t>
            </a:r>
            <a:r>
              <a:rPr lang="fi-FI" dirty="0"/>
              <a:t>varmistetaan, että taloyhtiöillä on yhdenvertainen mahdollisuus saada hankkeet toteutettua isännöitsijän tai hallituksen pohjatiedoista riippumatta.</a:t>
            </a:r>
          </a:p>
          <a:p>
            <a:endParaRPr lang="fi-FI" dirty="0"/>
          </a:p>
          <a:p>
            <a:r>
              <a:rPr lang="fi-FI" dirty="0"/>
              <a:t>Hankkeessa kehitetään isännöitsijöiden työkalupakki yhteistyössä Isännöintiliiton kanssa sekä ammatti- että asukasisännöitsijöiden käyttöön.​ Hanke toteutetaan yhteistyössä Isännöintiliiton kanssa</a:t>
            </a:r>
            <a:r>
              <a:rPr lang="fi-FI" dirty="0" smtClean="0"/>
              <a:t>.</a:t>
            </a:r>
            <a:endParaRPr lang="fi-FI" dirty="0"/>
          </a:p>
        </p:txBody>
      </p:sp>
      <p:sp>
        <p:nvSpPr>
          <p:cNvPr id="4" name="Tekstin paikkamerkki 3"/>
          <p:cNvSpPr>
            <a:spLocks noGrp="1"/>
          </p:cNvSpPr>
          <p:nvPr>
            <p:ph type="body" sz="quarter" idx="15"/>
          </p:nvPr>
        </p:nvSpPr>
        <p:spPr>
          <a:xfrm>
            <a:off x="7113427" y="2318328"/>
            <a:ext cx="4142668" cy="4079464"/>
          </a:xfrm>
        </p:spPr>
        <p:txBody>
          <a:bodyPr/>
          <a:lstStyle/>
          <a:p>
            <a:r>
              <a:rPr lang="fi-FI" sz="2000" b="1" dirty="0">
                <a:solidFill>
                  <a:srgbClr val="236192"/>
                </a:solidFill>
              </a:rPr>
              <a:t>Vastuutaho: </a:t>
            </a:r>
            <a:r>
              <a:rPr lang="fi-FI" sz="2000" dirty="0">
                <a:solidFill>
                  <a:srgbClr val="236192"/>
                </a:solidFill>
              </a:rPr>
              <a:t>Helsingin seudun ympäristöpalvelut -kuntayhtymä</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99 966 €</a:t>
            </a:r>
          </a:p>
          <a:p>
            <a:r>
              <a:rPr lang="fi-FI" sz="2000" b="1" dirty="0">
                <a:solidFill>
                  <a:srgbClr val="236192"/>
                </a:solidFill>
              </a:rPr>
              <a:t>Avustusosuus</a:t>
            </a:r>
            <a:r>
              <a:rPr lang="fi-FI" sz="2000" dirty="0">
                <a:solidFill>
                  <a:srgbClr val="236192"/>
                </a:solidFill>
              </a:rPr>
              <a:t>: 69 973 €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Marikka Sand,</a:t>
            </a:r>
            <a:br>
              <a:rPr lang="fi-FI" sz="2000" dirty="0">
                <a:solidFill>
                  <a:srgbClr val="236192"/>
                </a:solidFill>
              </a:rPr>
            </a:br>
            <a:r>
              <a:rPr lang="fi-FI" sz="2000" dirty="0">
                <a:solidFill>
                  <a:srgbClr val="236192"/>
                </a:solidFill>
              </a:rPr>
              <a:t>marikka.sand@hsy.fi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10</a:t>
            </a:fld>
            <a:endParaRPr lang="fi-FI" dirty="0"/>
          </a:p>
        </p:txBody>
      </p:sp>
    </p:spTree>
    <p:extLst>
      <p:ext uri="{BB962C8B-B14F-4D97-AF65-F5344CB8AC3E}">
        <p14:creationId xmlns:p14="http://schemas.microsoft.com/office/powerpoint/2010/main" val="144937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Isännöitsijät ovat avainasemassa energiamurroksessa. Hankkeen työkaluilla voidaan edesauttaa tehokkaita energiaremontteja.</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Irma Karjalainen, tulosaluejohtaja, HSY</a:t>
            </a:r>
          </a:p>
        </p:txBody>
      </p:sp>
      <p:pic>
        <p:nvPicPr>
          <p:cNvPr id="4" name="Kuvan paikkamerkki 3">
            <a:extLst>
              <a:ext uri="{FF2B5EF4-FFF2-40B4-BE49-F238E27FC236}">
                <a16:creationId xmlns:a16="http://schemas.microsoft.com/office/drawing/2014/main" id="{4E7A7977-1D8B-413F-B9E1-5F8AAF6D98E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1168" r="2116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11</a:t>
            </a:fld>
            <a:endParaRPr lang="fi-FI" dirty="0"/>
          </a:p>
        </p:txBody>
      </p:sp>
    </p:spTree>
    <p:extLst>
      <p:ext uri="{BB962C8B-B14F-4D97-AF65-F5344CB8AC3E}">
        <p14:creationId xmlns:p14="http://schemas.microsoft.com/office/powerpoint/2010/main" val="2752464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16022" y="877903"/>
            <a:ext cx="5228162" cy="1350832"/>
          </a:xfrm>
        </p:spPr>
        <p:txBody>
          <a:bodyPr/>
          <a:lstStyle/>
          <a:p>
            <a:r>
              <a:rPr lang="fi-FI" sz="2800" b="1" dirty="0">
                <a:effectLst/>
                <a:ea typeface="Calibri" panose="020F0502020204030204" pitchFamily="34" charset="0"/>
                <a:cs typeface="Times New Roman" panose="02020603050405020304" pitchFamily="18" charset="0"/>
              </a:rPr>
              <a:t>VIHREÄKSI YRITYSALUEEKSI – Yritysalueiden kestävän suunnittelun ja uudistamisen työkalu </a:t>
            </a:r>
            <a:endParaRPr lang="fi-FI" sz="2800" dirty="0"/>
          </a:p>
        </p:txBody>
      </p:sp>
      <p:sp>
        <p:nvSpPr>
          <p:cNvPr id="3" name="Tekstin paikkamerkki 2"/>
          <p:cNvSpPr>
            <a:spLocks noGrp="1"/>
          </p:cNvSpPr>
          <p:nvPr>
            <p:ph type="body" sz="quarter" idx="14"/>
          </p:nvPr>
        </p:nvSpPr>
        <p:spPr>
          <a:xfrm>
            <a:off x="816022" y="2628762"/>
            <a:ext cx="6188312" cy="2595417"/>
          </a:xfrm>
        </p:spPr>
        <p:txBody>
          <a:bodyPr/>
          <a:lstStyle/>
          <a:p>
            <a:r>
              <a:rPr lang="fi-FI" sz="1800" dirty="0" smtClean="0">
                <a:ea typeface="Calibri" panose="020F0502020204030204" pitchFamily="34" charset="0"/>
                <a:cs typeface="Times New Roman" panose="02020603050405020304" pitchFamily="18" charset="0"/>
              </a:rPr>
              <a:t>Hankkeessa kehitetään</a:t>
            </a:r>
            <a:r>
              <a:rPr lang="fi-FI" sz="1800" dirty="0" smtClean="0">
                <a:effectLst/>
                <a:ea typeface="Calibri" panose="020F0502020204030204" pitchFamily="34" charset="0"/>
                <a:cs typeface="Times New Roman" panose="02020603050405020304" pitchFamily="18" charset="0"/>
              </a:rPr>
              <a:t> </a:t>
            </a:r>
            <a:r>
              <a:rPr lang="fi-FI" sz="1800" dirty="0">
                <a:effectLst/>
                <a:ea typeface="Calibri" panose="020F0502020204030204" pitchFamily="34" charset="0"/>
                <a:cs typeface="Times New Roman" panose="02020603050405020304" pitchFamily="18" charset="0"/>
              </a:rPr>
              <a:t>työkalu kuntien ja kaupungin yritysalueiden rakentamiseksi kestävän kehityksen yritysalueiksi ja yritystoimintaa tukevaksi toimintaympäristöksi. </a:t>
            </a:r>
            <a:r>
              <a:rPr lang="fi-FI" sz="1800" dirty="0" smtClean="0">
                <a:effectLst/>
                <a:ea typeface="Calibri" panose="020F0502020204030204" pitchFamily="34" charset="0"/>
                <a:cs typeface="Times New Roman" panose="02020603050405020304" pitchFamily="18" charset="0"/>
              </a:rPr>
              <a:t>Hanke toteutetaan </a:t>
            </a:r>
            <a:r>
              <a:rPr lang="fi-FI" sz="1800" dirty="0">
                <a:effectLst/>
                <a:ea typeface="Calibri" panose="020F0502020204030204" pitchFamily="34" charset="0"/>
                <a:cs typeface="Times New Roman" panose="02020603050405020304" pitchFamily="18" charset="0"/>
              </a:rPr>
              <a:t>yhteistyössä kaupungin ja yritysten </a:t>
            </a:r>
            <a:r>
              <a:rPr lang="fi-FI" sz="1800" dirty="0" smtClean="0">
                <a:effectLst/>
                <a:ea typeface="Calibri" panose="020F0502020204030204" pitchFamily="34" charset="0"/>
                <a:cs typeface="Times New Roman" panose="02020603050405020304" pitchFamily="18" charset="0"/>
              </a:rPr>
              <a:t>kanssa. </a:t>
            </a:r>
            <a:r>
              <a:rPr lang="fi-FI" sz="1800" dirty="0" smtClean="0">
                <a:ea typeface="Calibri" panose="020F0502020204030204" pitchFamily="34" charset="0"/>
                <a:cs typeface="Times New Roman" panose="02020603050405020304" pitchFamily="18" charset="0"/>
              </a:rPr>
              <a:t>Työkalu </a:t>
            </a:r>
            <a:r>
              <a:rPr lang="fi-FI" sz="1800" dirty="0">
                <a:ea typeface="Calibri" panose="020F0502020204030204" pitchFamily="34" charset="0"/>
                <a:cs typeface="Times New Roman" panose="02020603050405020304" pitchFamily="18" charset="0"/>
              </a:rPr>
              <a:t>sopii yritysalueiden kestävän kehityksen kehittämistoimenpiteisiin ja yritystoimintaa </a:t>
            </a:r>
            <a:r>
              <a:rPr lang="fi-FI" sz="1800" dirty="0">
                <a:effectLst/>
                <a:ea typeface="Calibri" panose="020F0502020204030204" pitchFamily="34" charset="0"/>
                <a:cs typeface="Times New Roman" panose="02020603050405020304" pitchFamily="18" charset="0"/>
              </a:rPr>
              <a:t>tukevaksi toimintaympäristöksi.</a:t>
            </a:r>
          </a:p>
          <a:p>
            <a:endParaRPr lang="fi-FI" sz="1800" dirty="0">
              <a:effectLst/>
              <a:ea typeface="Calibri" panose="020F0502020204030204" pitchFamily="34" charset="0"/>
              <a:cs typeface="Times New Roman" panose="02020603050405020304" pitchFamily="18" charset="0"/>
            </a:endParaRPr>
          </a:p>
          <a:p>
            <a:r>
              <a:rPr lang="fi-FI" sz="1800" dirty="0">
                <a:ea typeface="Calibri" panose="020F0502020204030204" pitchFamily="34" charset="0"/>
                <a:cs typeface="Times New Roman" panose="02020603050405020304" pitchFamily="18" charset="0"/>
              </a:rPr>
              <a:t>Hanke koostuu kolmesta </a:t>
            </a:r>
            <a:r>
              <a:rPr lang="fi-FI" sz="1800" dirty="0" smtClean="0">
                <a:ea typeface="Calibri" panose="020F0502020204030204" pitchFamily="34" charset="0"/>
                <a:cs typeface="Times New Roman" panose="02020603050405020304" pitchFamily="18" charset="0"/>
              </a:rPr>
              <a:t>osavaiheesta: t</a:t>
            </a:r>
            <a:r>
              <a:rPr lang="fi-FI" sz="1800" dirty="0" smtClean="0">
                <a:effectLst/>
                <a:ea typeface="Calibri" panose="020F0502020204030204" pitchFamily="34" charset="0"/>
                <a:cs typeface="Times New Roman" panose="02020603050405020304" pitchFamily="18" charset="0"/>
              </a:rPr>
              <a:t>yökalun rakentaminen, </a:t>
            </a:r>
            <a:r>
              <a:rPr lang="fi-FI" sz="1800" dirty="0">
                <a:ea typeface="Calibri" panose="020F0502020204030204" pitchFamily="34" charset="0"/>
                <a:cs typeface="Times New Roman" panose="02020603050405020304" pitchFamily="18" charset="0"/>
              </a:rPr>
              <a:t>y</a:t>
            </a:r>
            <a:r>
              <a:rPr lang="fi-FI" sz="1800" dirty="0" smtClean="0">
                <a:ea typeface="Calibri" panose="020F0502020204030204" pitchFamily="34" charset="0"/>
                <a:cs typeface="Times New Roman" panose="02020603050405020304" pitchFamily="18" charset="0"/>
              </a:rPr>
              <a:t>hteistyöryhmien </a:t>
            </a:r>
            <a:r>
              <a:rPr lang="fi-FI" sz="1800" dirty="0">
                <a:ea typeface="Calibri" panose="020F0502020204030204" pitchFamily="34" charset="0"/>
                <a:cs typeface="Times New Roman" panose="02020603050405020304" pitchFamily="18" charset="0"/>
              </a:rPr>
              <a:t>toiminnan </a:t>
            </a:r>
            <a:r>
              <a:rPr lang="fi-FI" sz="1800" dirty="0" smtClean="0">
                <a:ea typeface="Calibri" panose="020F0502020204030204" pitchFamily="34" charset="0"/>
                <a:cs typeface="Times New Roman" panose="02020603050405020304" pitchFamily="18" charset="0"/>
              </a:rPr>
              <a:t>käynnistäminen ja </a:t>
            </a:r>
            <a:r>
              <a:rPr lang="fi-FI" sz="1800" dirty="0">
                <a:ea typeface="Calibri" panose="020F0502020204030204" pitchFamily="34" charset="0"/>
                <a:cs typeface="Times New Roman" panose="02020603050405020304" pitchFamily="18" charset="0"/>
              </a:rPr>
              <a:t>t</a:t>
            </a:r>
            <a:r>
              <a:rPr lang="fi-FI" sz="1800" dirty="0" smtClean="0">
                <a:effectLst/>
                <a:ea typeface="Calibri" panose="020F0502020204030204" pitchFamily="34" charset="0"/>
                <a:cs typeface="Times New Roman" panose="02020603050405020304" pitchFamily="18" charset="0"/>
              </a:rPr>
              <a:t>yökalun pilotointi. Hanke on käynnissä 1.8.2022 – 29.2.2024</a:t>
            </a:r>
            <a:endParaRPr lang="fi-FI" sz="1800" dirty="0">
              <a:effectLst/>
              <a:ea typeface="Calibri" panose="020F0502020204030204" pitchFamily="34" charset="0"/>
              <a:cs typeface="Times New Roman" panose="02020603050405020304" pitchFamily="18" charset="0"/>
            </a:endParaRPr>
          </a:p>
          <a:p>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r>
              <a:rPr lang="fi-FI" sz="1600" dirty="0">
                <a:effectLst/>
                <a:latin typeface="Calibri" panose="020F0502020204030204" pitchFamily="34" charset="0"/>
                <a:ea typeface="Calibri" panose="020F0502020204030204" pitchFamily="34" charset="0"/>
                <a:cs typeface="Times New Roman" panose="02020603050405020304" pitchFamily="18" charset="0"/>
              </a:rPr>
              <a:t/>
            </a:r>
            <a:br>
              <a:rPr lang="fi-FI" sz="1600" dirty="0">
                <a:effectLst/>
                <a:latin typeface="Calibri" panose="020F0502020204030204" pitchFamily="34" charset="0"/>
                <a:ea typeface="Calibri" panose="020F0502020204030204" pitchFamily="34" charset="0"/>
                <a:cs typeface="Times New Roman" panose="02020603050405020304" pitchFamily="18" charset="0"/>
              </a:rPr>
            </a:br>
            <a:r>
              <a:rPr lang="fi-FI" sz="1600" dirty="0">
                <a:effectLst/>
                <a:latin typeface="Calibri" panose="020F0502020204030204" pitchFamily="34" charset="0"/>
                <a:ea typeface="Calibri" panose="020F0502020204030204" pitchFamily="34" charset="0"/>
                <a:cs typeface="Times New Roman" panose="02020603050405020304" pitchFamily="18" charset="0"/>
              </a:rPr>
              <a:t/>
            </a:r>
            <a:br>
              <a:rPr lang="fi-FI" sz="16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highlight>
                <a:srgbClr val="FFFF00"/>
              </a:highlight>
              <a:latin typeface="Calibri" panose="020F0502020204030204" pitchFamily="34" charset="0"/>
              <a:cs typeface="Times New Roman" panose="02020603050405020304" pitchFamily="18" charset="0"/>
            </a:endParaRPr>
          </a:p>
          <a:p>
            <a:endParaRPr lang="fi-FI" dirty="0">
              <a:highlight>
                <a:srgbClr val="FFFF00"/>
              </a:highlight>
            </a:endParaRPr>
          </a:p>
        </p:txBody>
      </p:sp>
      <p:sp>
        <p:nvSpPr>
          <p:cNvPr id="4" name="Tekstin paikkamerkki 3"/>
          <p:cNvSpPr>
            <a:spLocks noGrp="1"/>
          </p:cNvSpPr>
          <p:nvPr>
            <p:ph type="body" sz="quarter" idx="15"/>
          </p:nvPr>
        </p:nvSpPr>
        <p:spPr>
          <a:xfrm>
            <a:off x="7457510" y="1927288"/>
            <a:ext cx="4292529" cy="1066719"/>
          </a:xfrm>
        </p:spPr>
        <p:txBody>
          <a:bodyPr/>
          <a:lstStyle/>
          <a:p>
            <a:r>
              <a:rPr lang="fi-FI" sz="2000" b="1" dirty="0">
                <a:solidFill>
                  <a:srgbClr val="236192"/>
                </a:solidFill>
              </a:rPr>
              <a:t>Vastuutaho: </a:t>
            </a:r>
            <a:r>
              <a:rPr lang="fi-FI" sz="2000" dirty="0">
                <a:solidFill>
                  <a:srgbClr val="236192"/>
                </a:solidFill>
              </a:rPr>
              <a:t>Into Seinäjoki Oy</a:t>
            </a:r>
          </a:p>
          <a:p>
            <a:endParaRPr lang="fi-FI" sz="2000" dirty="0">
              <a:solidFill>
                <a:srgbClr val="236192"/>
              </a:solidFill>
            </a:endParaRPr>
          </a:p>
          <a:p>
            <a:r>
              <a:rPr lang="fi-FI" sz="2000" b="1" dirty="0">
                <a:solidFill>
                  <a:srgbClr val="236192"/>
                </a:solidFill>
              </a:rPr>
              <a:t>Muut konsortioon osallistuvat:</a:t>
            </a:r>
          </a:p>
          <a:p>
            <a:r>
              <a:rPr lang="fi-FI" sz="2000" dirty="0">
                <a:solidFill>
                  <a:srgbClr val="236192"/>
                </a:solidFill>
              </a:rPr>
              <a:t>Seinäjoen kaupunki</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68 000 €</a:t>
            </a:r>
          </a:p>
          <a:p>
            <a:r>
              <a:rPr lang="fi-FI" sz="2000" b="1" dirty="0">
                <a:solidFill>
                  <a:srgbClr val="236192"/>
                </a:solidFill>
              </a:rPr>
              <a:t>Avustusosuus</a:t>
            </a:r>
            <a:r>
              <a:rPr lang="fi-FI" sz="2000" dirty="0">
                <a:solidFill>
                  <a:srgbClr val="236192"/>
                </a:solidFill>
              </a:rPr>
              <a:t>: 47 600 €</a:t>
            </a:r>
          </a:p>
          <a:p>
            <a:endParaRPr lang="fi-FI" sz="2000" dirty="0">
              <a:solidFill>
                <a:srgbClr val="236192"/>
              </a:solidFill>
            </a:endParaRPr>
          </a:p>
          <a:p>
            <a:r>
              <a:rPr lang="fi-FI" sz="2000" dirty="0">
                <a:solidFill>
                  <a:srgbClr val="236192"/>
                </a:solidFill>
              </a:rPr>
              <a:t>https://intoseinajoki.fi/kehityshankkeet/</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Pekka Hunnakko, pekka.hunnakko@intoseinajoki.fi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12</a:t>
            </a:fld>
            <a:endParaRPr lang="fi-FI" dirty="0"/>
          </a:p>
        </p:txBody>
      </p:sp>
    </p:spTree>
    <p:extLst>
      <p:ext uri="{BB962C8B-B14F-4D97-AF65-F5344CB8AC3E}">
        <p14:creationId xmlns:p14="http://schemas.microsoft.com/office/powerpoint/2010/main" val="3263343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220060" y="1027658"/>
            <a:ext cx="5183735" cy="3604504"/>
          </a:xfrm>
        </p:spPr>
        <p:txBody>
          <a:bodyPr/>
          <a:lstStyle/>
          <a:p>
            <a:r>
              <a:rPr lang="fi-FI" sz="9600" i="1" dirty="0" smtClean="0">
                <a:solidFill>
                  <a:srgbClr val="236192"/>
                </a:solidFill>
              </a:rPr>
              <a:t>”</a:t>
            </a:r>
            <a:br>
              <a:rPr lang="fi-FI" sz="9600" i="1" dirty="0" smtClean="0">
                <a:solidFill>
                  <a:srgbClr val="236192"/>
                </a:solidFill>
              </a:rPr>
            </a:br>
            <a:r>
              <a:rPr lang="fi-FI" sz="2800" i="1" dirty="0" smtClean="0">
                <a:solidFill>
                  <a:srgbClr val="236192"/>
                </a:solidFill>
              </a:rPr>
              <a:t>Vanhakin </a:t>
            </a:r>
            <a:r>
              <a:rPr lang="fi-FI" sz="2800" i="1" dirty="0">
                <a:solidFill>
                  <a:srgbClr val="236192"/>
                </a:solidFill>
              </a:rPr>
              <a:t>yritysalue </a:t>
            </a:r>
            <a:r>
              <a:rPr lang="fi-FI" sz="2800" i="1" dirty="0" smtClean="0">
                <a:solidFill>
                  <a:srgbClr val="236192"/>
                </a:solidFill>
              </a:rPr>
              <a:t>vihertää</a:t>
            </a:r>
            <a:r>
              <a:rPr lang="fi-FI" sz="2800" i="1" dirty="0">
                <a:solidFill>
                  <a:srgbClr val="236192"/>
                </a:solidFill>
              </a:rPr>
              <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Pekka Hunnakko, Into Seinäjoki Oy</a:t>
            </a:r>
          </a:p>
        </p:txBody>
      </p:sp>
      <p:pic>
        <p:nvPicPr>
          <p:cNvPr id="5" name="Kuvan paikkamerkki 4">
            <a:extLst>
              <a:ext uri="{FF2B5EF4-FFF2-40B4-BE49-F238E27FC236}">
                <a16:creationId xmlns:a16="http://schemas.microsoft.com/office/drawing/2014/main" id="{E6D57E7F-4240-420A-183D-23E9BF0FC69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56" b="3756"/>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13</a:t>
            </a:fld>
            <a:endParaRPr lang="fi-FI" dirty="0"/>
          </a:p>
        </p:txBody>
      </p:sp>
    </p:spTree>
    <p:extLst>
      <p:ext uri="{BB962C8B-B14F-4D97-AF65-F5344CB8AC3E}">
        <p14:creationId xmlns:p14="http://schemas.microsoft.com/office/powerpoint/2010/main" val="43189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804751"/>
            <a:ext cx="5347034" cy="1350832"/>
          </a:xfrm>
        </p:spPr>
        <p:txBody>
          <a:bodyPr/>
          <a:lstStyle/>
          <a:p>
            <a:r>
              <a:rPr lang="fi-FI" sz="2800" dirty="0"/>
              <a:t>Hiilineutraali kiertotalouskaupunki – suunnitellen ja rakentaen (HIKKA)</a:t>
            </a:r>
          </a:p>
        </p:txBody>
      </p:sp>
      <p:sp>
        <p:nvSpPr>
          <p:cNvPr id="3" name="Tekstin paikkamerkki 2"/>
          <p:cNvSpPr>
            <a:spLocks noGrp="1"/>
          </p:cNvSpPr>
          <p:nvPr>
            <p:ph type="body" sz="quarter" idx="14"/>
          </p:nvPr>
        </p:nvSpPr>
        <p:spPr>
          <a:xfrm>
            <a:off x="889144" y="2436738"/>
            <a:ext cx="5520800" cy="2595417"/>
          </a:xfrm>
        </p:spPr>
        <p:txBody>
          <a:bodyPr/>
          <a:lstStyle/>
          <a:p>
            <a:pPr>
              <a:lnSpc>
                <a:spcPct val="107000"/>
              </a:lnSpc>
              <a:spcAft>
                <a:spcPts val="800"/>
              </a:spcAft>
            </a:pPr>
            <a:r>
              <a:rPr lang="fi-FI" sz="1800" dirty="0">
                <a:solidFill>
                  <a:schemeClr val="accent2">
                    <a:lumMod val="60000"/>
                    <a:lumOff val="40000"/>
                  </a:schemeClr>
                </a:solidFill>
                <a:effectLst/>
                <a:ea typeface="Calibri" panose="020F0502020204030204" pitchFamily="34" charset="0"/>
                <a:cs typeface="Calibri Light" panose="020F0302020204030204" pitchFamily="34" charset="0"/>
              </a:rPr>
              <a:t>HIKKA-hankkeessa kehitetään pysyviä kiertotalouden mukaisia ja päästöjen hillintään tähtääviä toimintatapoja Joensuun kaupungin kaupunkiympäristön toimialalle. Hankkeella tuetaan Hiilineutraali Joensuu 2025 –tavoitteen saavuttamista ja selkeytetään kaupunkiympäristön toimialan prosesseja. </a:t>
            </a:r>
          </a:p>
          <a:p>
            <a:pPr>
              <a:lnSpc>
                <a:spcPct val="107000"/>
              </a:lnSpc>
              <a:spcAft>
                <a:spcPts val="800"/>
              </a:spcAft>
            </a:pPr>
            <a:r>
              <a:rPr lang="fi-FI" sz="1800" dirty="0">
                <a:solidFill>
                  <a:schemeClr val="accent2">
                    <a:lumMod val="60000"/>
                    <a:lumOff val="40000"/>
                  </a:schemeClr>
                </a:solidFill>
                <a:effectLst/>
                <a:ea typeface="Calibri" panose="020F0502020204030204" pitchFamily="34" charset="0"/>
                <a:cs typeface="Calibri Light" panose="020F0302020204030204" pitchFamily="34" charset="0"/>
              </a:rPr>
              <a:t>Hankkeen alussa tunnistetaan toimialan yksiköiden keskeiset toimintatavat ja nykyiset vähähiilisyyteen ja kiertotalouteen keskittyvät toimenpiteet. Tämän jälkeen tuotetaan yhteistyössä yksiköiden kanssa uusia kiertotaloutta ja </a:t>
            </a:r>
            <a:r>
              <a:rPr lang="fi-FI" sz="1800" dirty="0">
                <a:solidFill>
                  <a:schemeClr val="accent2">
                    <a:lumMod val="60000"/>
                    <a:lumOff val="40000"/>
                  </a:schemeClr>
                </a:solidFill>
                <a:ea typeface="Calibri" panose="020F0502020204030204" pitchFamily="34" charset="0"/>
                <a:cs typeface="Calibri Light" panose="020F0302020204030204" pitchFamily="34" charset="0"/>
              </a:rPr>
              <a:t>päästöjä hillitseviä </a:t>
            </a:r>
            <a:r>
              <a:rPr lang="fi-FI" sz="1800" dirty="0">
                <a:solidFill>
                  <a:schemeClr val="accent2">
                    <a:lumMod val="60000"/>
                    <a:lumOff val="40000"/>
                  </a:schemeClr>
                </a:solidFill>
                <a:effectLst/>
                <a:ea typeface="Calibri" panose="020F0502020204030204" pitchFamily="34" charset="0"/>
                <a:cs typeface="Calibri Light" panose="020F0302020204030204" pitchFamily="34" charset="0"/>
              </a:rPr>
              <a:t>toiminnan ja seurannan tapoja. </a:t>
            </a:r>
          </a:p>
        </p:txBody>
      </p:sp>
      <p:sp>
        <p:nvSpPr>
          <p:cNvPr id="4" name="Tekstin paikkamerkki 3"/>
          <p:cNvSpPr>
            <a:spLocks noGrp="1"/>
          </p:cNvSpPr>
          <p:nvPr>
            <p:ph type="body" sz="quarter" idx="15"/>
          </p:nvPr>
        </p:nvSpPr>
        <p:spPr>
          <a:xfrm>
            <a:off x="7113427" y="1903378"/>
            <a:ext cx="4142668" cy="1066719"/>
          </a:xfrm>
        </p:spPr>
        <p:txBody>
          <a:bodyPr/>
          <a:lstStyle/>
          <a:p>
            <a:r>
              <a:rPr lang="fi-FI" sz="2000" b="1" dirty="0">
                <a:solidFill>
                  <a:schemeClr val="accent5"/>
                </a:solidFill>
              </a:rPr>
              <a:t>Vastuutaho: </a:t>
            </a:r>
            <a:r>
              <a:rPr lang="fi-FI" sz="2000" dirty="0">
                <a:solidFill>
                  <a:schemeClr val="accent5"/>
                </a:solidFill>
              </a:rPr>
              <a:t>Joensuu kaupunki, kaupunkiympäristön toimiala</a:t>
            </a:r>
          </a:p>
          <a:p>
            <a:endParaRPr lang="fi-FI" sz="2000" dirty="0">
              <a:solidFill>
                <a:schemeClr val="accent5"/>
              </a:solidFill>
            </a:endParaRPr>
          </a:p>
          <a:p>
            <a:r>
              <a:rPr lang="fi-FI" sz="2000" b="1" dirty="0">
                <a:solidFill>
                  <a:schemeClr val="accent5"/>
                </a:solidFill>
              </a:rPr>
              <a:t>Kokonaissumma: </a:t>
            </a:r>
            <a:r>
              <a:rPr lang="fi-FI" sz="2000" dirty="0">
                <a:solidFill>
                  <a:schemeClr val="accent5"/>
                </a:solidFill>
              </a:rPr>
              <a:t>100 000€</a:t>
            </a:r>
          </a:p>
          <a:p>
            <a:r>
              <a:rPr lang="fi-FI" sz="2000" b="1" dirty="0">
                <a:solidFill>
                  <a:schemeClr val="accent5"/>
                </a:solidFill>
              </a:rPr>
              <a:t>Avustusosuus</a:t>
            </a:r>
            <a:r>
              <a:rPr lang="fi-FI" sz="2000" dirty="0">
                <a:solidFill>
                  <a:schemeClr val="accent5"/>
                </a:solidFill>
              </a:rPr>
              <a:t>: 70 000€</a:t>
            </a:r>
          </a:p>
          <a:p>
            <a:endParaRPr lang="fi-FI" sz="2000" dirty="0">
              <a:solidFill>
                <a:schemeClr val="accent5"/>
              </a:solidFill>
            </a:endParaRPr>
          </a:p>
          <a:p>
            <a:r>
              <a:rPr lang="fi-FI" sz="2000" b="1" dirty="0">
                <a:solidFill>
                  <a:schemeClr val="accent5"/>
                </a:solidFill>
              </a:rPr>
              <a:t>Lisätietoja: </a:t>
            </a:r>
          </a:p>
          <a:p>
            <a:r>
              <a:rPr lang="fi-FI" sz="2000" dirty="0">
                <a:solidFill>
                  <a:schemeClr val="accent5"/>
                </a:solidFill>
              </a:rPr>
              <a:t>Vastuuhenkilö: Jari Leinonen, jari.leinonen@joensuu.fi</a:t>
            </a:r>
          </a:p>
          <a:p>
            <a:endParaRPr lang="fi-FI" sz="2000" dirty="0">
              <a:solidFill>
                <a:schemeClr val="accent5"/>
              </a:solidFill>
            </a:endParaRPr>
          </a:p>
          <a:p>
            <a:r>
              <a:rPr lang="fi-FI" sz="2000" dirty="0">
                <a:solidFill>
                  <a:schemeClr val="accent5"/>
                </a:solidFill>
              </a:rPr>
              <a:t>Hankekoordinaattori: Lisa Niskasaari, lisa.niskasaari@joensuu.fi </a:t>
            </a:r>
          </a:p>
          <a:p>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14</a:t>
            </a:fld>
            <a:endParaRPr lang="fi-FI" dirty="0"/>
          </a:p>
        </p:txBody>
      </p:sp>
    </p:spTree>
    <p:extLst>
      <p:ext uri="{BB962C8B-B14F-4D97-AF65-F5344CB8AC3E}">
        <p14:creationId xmlns:p14="http://schemas.microsoft.com/office/powerpoint/2010/main" val="4097873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5">
                    <a:lumMod val="90000"/>
                  </a:schemeClr>
                </a:solidFill>
              </a:rPr>
              <a:t>” </a:t>
            </a:r>
            <a:r>
              <a:rPr lang="fi-FI" i="1" dirty="0">
                <a:solidFill>
                  <a:schemeClr val="accent5">
                    <a:lumMod val="90000"/>
                  </a:schemeClr>
                </a:solidFill>
              </a:rPr>
              <a:t/>
            </a:r>
            <a:br>
              <a:rPr lang="fi-FI" i="1" dirty="0">
                <a:solidFill>
                  <a:schemeClr val="accent5">
                    <a:lumMod val="90000"/>
                  </a:schemeClr>
                </a:solidFill>
              </a:rPr>
            </a:br>
            <a:r>
              <a:rPr lang="fi-FI" sz="2400" i="1" dirty="0">
                <a:solidFill>
                  <a:schemeClr val="accent5">
                    <a:lumMod val="90000"/>
                  </a:schemeClr>
                </a:solidFill>
              </a:rPr>
              <a:t>Hankkeessa tuodaan kiertotalous läpäisevästi näkyviin koko kaupunkiympäristön toimialaan. Samalla pystytään selkiyttämään toimialan käytäntöjä hankkeen ulkopuolellekin.</a:t>
            </a:r>
            <a:r>
              <a:rPr lang="fi-FI" i="1" dirty="0">
                <a:solidFill>
                  <a:schemeClr val="accent5">
                    <a:lumMod val="90000"/>
                  </a:schemeClr>
                </a:solidFill>
              </a:rPr>
              <a:t/>
            </a:r>
            <a:br>
              <a:rPr lang="fi-FI" i="1" dirty="0">
                <a:solidFill>
                  <a:schemeClr val="accent5">
                    <a:lumMod val="90000"/>
                  </a:schemeClr>
                </a:solidFill>
              </a:rPr>
            </a:br>
            <a:r>
              <a:rPr lang="fi-FI" i="1" dirty="0">
                <a:solidFill>
                  <a:schemeClr val="accent5">
                    <a:lumMod val="90000"/>
                  </a:schemeClr>
                </a:solidFill>
              </a:rPr>
              <a:t/>
            </a:r>
            <a:br>
              <a:rPr lang="fi-FI" i="1" dirty="0">
                <a:solidFill>
                  <a:schemeClr val="accent5">
                    <a:lumMod val="90000"/>
                  </a:schemeClr>
                </a:solidFill>
              </a:rPr>
            </a:br>
            <a:r>
              <a:rPr lang="fi-FI" sz="2000" i="1" dirty="0">
                <a:solidFill>
                  <a:schemeClr val="accent5">
                    <a:lumMod val="90000"/>
                  </a:schemeClr>
                </a:solidFill>
              </a:rPr>
              <a:t>- Lisa Niskasaari, Hankekoordinaattori</a:t>
            </a:r>
          </a:p>
        </p:txBody>
      </p:sp>
      <p:pic>
        <p:nvPicPr>
          <p:cNvPr id="2" name="Kuvan paikkamerkki 1"/>
          <p:cNvPicPr>
            <a:picLocks noGrp="1" noChangeAspect="1"/>
          </p:cNvPicPr>
          <p:nvPr>
            <p:ph type="pic" sz="quarter" idx="13"/>
          </p:nvPr>
        </p:nvPicPr>
        <p:blipFill rotWithShape="1">
          <a:blip r:embed="rId2" cstate="hqprint">
            <a:extLst>
              <a:ext uri="{28A0092B-C50C-407E-A947-70E740481C1C}">
                <a14:useLocalDpi xmlns:a14="http://schemas.microsoft.com/office/drawing/2010/main" val="0"/>
              </a:ext>
            </a:extLst>
          </a:blip>
          <a:srcRect l="12883" t="-172" r="29443" b="172"/>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15</a:t>
            </a:fld>
            <a:endParaRPr lang="fi-FI" dirty="0"/>
          </a:p>
        </p:txBody>
      </p:sp>
    </p:spTree>
    <p:extLst>
      <p:ext uri="{BB962C8B-B14F-4D97-AF65-F5344CB8AC3E}">
        <p14:creationId xmlns:p14="http://schemas.microsoft.com/office/powerpoint/2010/main" val="1755562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7088880" y="2059883"/>
            <a:ext cx="5183735" cy="3205189"/>
          </a:xfrm>
        </p:spPr>
        <p:txBody>
          <a:bodyPr/>
          <a:lstStyle/>
          <a:p>
            <a:r>
              <a:rPr lang="fi-FI" sz="1800" b="1" dirty="0" smtClean="0">
                <a:solidFill>
                  <a:srgbClr val="236192"/>
                </a:solidFill>
              </a:rPr>
              <a:t>Vastuutaho</a:t>
            </a:r>
            <a:r>
              <a:rPr lang="fi-FI" sz="1800" b="1" dirty="0">
                <a:solidFill>
                  <a:srgbClr val="236192"/>
                </a:solidFill>
              </a:rPr>
              <a:t>: </a:t>
            </a:r>
            <a:r>
              <a:rPr lang="fi-FI" sz="1800" dirty="0">
                <a:solidFill>
                  <a:srgbClr val="236192"/>
                </a:solidFill>
              </a:rPr>
              <a:t>Kalajoen Lämpö Oy</a:t>
            </a:r>
            <a:br>
              <a:rPr lang="fi-FI" sz="1800" dirty="0">
                <a:solidFill>
                  <a:srgbClr val="236192"/>
                </a:solidFill>
              </a:rPr>
            </a:br>
            <a:r>
              <a:rPr lang="fi-FI" sz="1800" dirty="0">
                <a:solidFill>
                  <a:srgbClr val="236192"/>
                </a:solidFill>
              </a:rPr>
              <a:t/>
            </a:r>
            <a:br>
              <a:rPr lang="fi-FI" sz="1800" dirty="0">
                <a:solidFill>
                  <a:srgbClr val="236192"/>
                </a:solidFill>
              </a:rPr>
            </a:br>
            <a:r>
              <a:rPr lang="fi-FI" sz="1800" b="1" dirty="0">
                <a:solidFill>
                  <a:srgbClr val="236192"/>
                </a:solidFill>
              </a:rPr>
              <a:t>Kokonaissumma: </a:t>
            </a:r>
            <a:r>
              <a:rPr lang="fi-FI" sz="1800" dirty="0">
                <a:solidFill>
                  <a:srgbClr val="236192"/>
                </a:solidFill>
              </a:rPr>
              <a:t>100 000 </a:t>
            </a:r>
            <a:r>
              <a:rPr lang="fi-FI" sz="1800" dirty="0" smtClean="0">
                <a:solidFill>
                  <a:srgbClr val="236192"/>
                </a:solidFill>
              </a:rPr>
              <a:t>€</a:t>
            </a:r>
            <a:br>
              <a:rPr lang="fi-FI" sz="1800" dirty="0" smtClean="0">
                <a:solidFill>
                  <a:srgbClr val="236192"/>
                </a:solidFill>
              </a:rPr>
            </a:br>
            <a:r>
              <a:rPr lang="fi-FI" sz="1800" dirty="0">
                <a:solidFill>
                  <a:srgbClr val="236192"/>
                </a:solidFill>
              </a:rPr>
              <a:t/>
            </a:r>
            <a:br>
              <a:rPr lang="fi-FI" sz="1800" dirty="0">
                <a:solidFill>
                  <a:srgbClr val="236192"/>
                </a:solidFill>
              </a:rPr>
            </a:br>
            <a:r>
              <a:rPr lang="fi-FI" sz="1800" b="1" dirty="0">
                <a:solidFill>
                  <a:srgbClr val="236192"/>
                </a:solidFill>
              </a:rPr>
              <a:t>Avustusosuus</a:t>
            </a:r>
            <a:r>
              <a:rPr lang="fi-FI" sz="1800" dirty="0">
                <a:solidFill>
                  <a:srgbClr val="236192"/>
                </a:solidFill>
              </a:rPr>
              <a:t>: 70 000 €</a:t>
            </a:r>
            <a:br>
              <a:rPr lang="fi-FI" sz="1800" dirty="0">
                <a:solidFill>
                  <a:srgbClr val="236192"/>
                </a:solidFill>
              </a:rPr>
            </a:br>
            <a:r>
              <a:rPr lang="fi-FI" sz="1800" dirty="0">
                <a:solidFill>
                  <a:srgbClr val="236192"/>
                </a:solidFill>
              </a:rPr>
              <a:t/>
            </a:r>
            <a:br>
              <a:rPr lang="fi-FI" sz="1800" dirty="0">
                <a:solidFill>
                  <a:srgbClr val="236192"/>
                </a:solidFill>
              </a:rPr>
            </a:br>
            <a:r>
              <a:rPr lang="fi-FI" sz="1800" b="1" dirty="0">
                <a:solidFill>
                  <a:srgbClr val="236192"/>
                </a:solidFill>
              </a:rPr>
              <a:t>Lisätietoja: </a:t>
            </a:r>
            <a:br>
              <a:rPr lang="fi-FI" sz="1800" b="1" dirty="0">
                <a:solidFill>
                  <a:srgbClr val="236192"/>
                </a:solidFill>
              </a:rPr>
            </a:br>
            <a:r>
              <a:rPr lang="fi-FI" sz="1800" dirty="0">
                <a:solidFill>
                  <a:srgbClr val="236192"/>
                </a:solidFill>
              </a:rPr>
              <a:t>Toimitusjohtaja Juha Puranen, juha.puranen@kalajoki.fi</a:t>
            </a:r>
            <a:r>
              <a:rPr lang="fi-FI" sz="1600" dirty="0">
                <a:solidFill>
                  <a:srgbClr val="236192"/>
                </a:solidFill>
              </a:rPr>
              <a:t/>
            </a:r>
            <a:br>
              <a:rPr lang="fi-FI" sz="1600" dirty="0">
                <a:solidFill>
                  <a:srgbClr val="236192"/>
                </a:solidFill>
              </a:rPr>
            </a:br>
            <a:endParaRPr lang="fi-FI" sz="1050" i="1" dirty="0">
              <a:solidFill>
                <a:srgbClr val="236192"/>
              </a:solidFill>
            </a:endParaRPr>
          </a:p>
        </p:txBody>
      </p:sp>
      <p:sp>
        <p:nvSpPr>
          <p:cNvPr id="6" name="Päivämäärän paikkamerkki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D25C64-A283-46BC-8D25-053573875597}" type="datetime1">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27.9.2022</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
        <p:nvSpPr>
          <p:cNvPr id="12" name="Otsikko 1">
            <a:extLst>
              <a:ext uri="{FF2B5EF4-FFF2-40B4-BE49-F238E27FC236}">
                <a16:creationId xmlns:a16="http://schemas.microsoft.com/office/drawing/2014/main" id="{1520589C-40B6-E353-F229-10670B936586}"/>
              </a:ext>
            </a:extLst>
          </p:cNvPr>
          <p:cNvSpPr txBox="1">
            <a:spLocks/>
          </p:cNvSpPr>
          <p:nvPr/>
        </p:nvSpPr>
        <p:spPr>
          <a:xfrm>
            <a:off x="1244774" y="709051"/>
            <a:ext cx="4645891" cy="1350832"/>
          </a:xfrm>
          <a:prstGeom prst="rect">
            <a:avLst/>
          </a:prstGeom>
        </p:spPr>
        <p:txBody>
          <a:bodyPr vert="horz" lIns="0" tIns="0" rIns="0" bIns="0" rtlCol="0" anchor="ctr" anchorCtr="0">
            <a:noAutofit/>
          </a:bodyPr>
          <a:lstStyle>
            <a:lvl1pPr algn="l" defTabSz="914400" rtl="0" eaLnBrk="1" latinLnBrk="0" hangingPunct="1">
              <a:lnSpc>
                <a:spcPct val="95000"/>
              </a:lnSpc>
              <a:spcBef>
                <a:spcPct val="0"/>
              </a:spcBef>
              <a:buNone/>
              <a:defRPr sz="3500" b="0" kern="1200" spc="-30" baseline="0">
                <a:solidFill>
                  <a:schemeClr val="tx2"/>
                </a:solidFill>
                <a:latin typeface="+mj-lt"/>
                <a:ea typeface="+mj-ea"/>
                <a:cs typeface="+mj-cs"/>
              </a:defRPr>
            </a:lvl1pPr>
          </a:lstStyle>
          <a:p>
            <a:r>
              <a:rPr lang="fi-FI" sz="3200" b="1" dirty="0"/>
              <a:t>Irtiotto öljystä </a:t>
            </a:r>
            <a:br>
              <a:rPr lang="fi-FI" sz="3200" b="1" dirty="0"/>
            </a:br>
            <a:r>
              <a:rPr lang="fi-FI" sz="3200" b="1" dirty="0"/>
              <a:t>- kohti vähähiilisyyttä</a:t>
            </a:r>
          </a:p>
        </p:txBody>
      </p:sp>
      <p:sp>
        <p:nvSpPr>
          <p:cNvPr id="9" name="Otsikko 7"/>
          <p:cNvSpPr txBox="1">
            <a:spLocks/>
          </p:cNvSpPr>
          <p:nvPr/>
        </p:nvSpPr>
        <p:spPr>
          <a:xfrm>
            <a:off x="1244774" y="2059883"/>
            <a:ext cx="5183735" cy="4082929"/>
          </a:xfrm>
          <a:prstGeom prst="rect">
            <a:avLst/>
          </a:prstGeom>
        </p:spPr>
        <p:txBody>
          <a:bodyPr vert="horz" lIns="0" tIns="0" rIns="0" bIns="0" rtlCol="0" anchor="ctr" anchorCtr="0">
            <a:noAutofit/>
          </a:bodyPr>
          <a:lstStyle>
            <a:lvl1pPr algn="l" defTabSz="914400" rtl="0" eaLnBrk="1" latinLnBrk="0" hangingPunct="1">
              <a:lnSpc>
                <a:spcPct val="95000"/>
              </a:lnSpc>
              <a:spcBef>
                <a:spcPct val="0"/>
              </a:spcBef>
              <a:buNone/>
              <a:defRPr sz="3500" b="0" kern="1200" spc="-30" baseline="0">
                <a:solidFill>
                  <a:schemeClr val="tx2"/>
                </a:solidFill>
                <a:latin typeface="+mj-lt"/>
                <a:ea typeface="+mj-ea"/>
                <a:cs typeface="+mj-cs"/>
              </a:defRPr>
            </a:lvl1pPr>
          </a:lstStyle>
          <a:p>
            <a:r>
              <a:rPr lang="fi-FI" sz="1800" dirty="0" smtClean="0"/>
              <a:t>Hankkeen ensisijaisena tavoitteena on saada Kalajoen kaupungin alueella toimivat yksityiset kotitaloudet energiatoimiin - irtiottoon öljystä, energiatehokkuuden parantamiseen ja vähähiilisyyden edistämiseen.</a:t>
            </a:r>
            <a:br>
              <a:rPr lang="fi-FI" sz="1800" dirty="0" smtClean="0"/>
            </a:br>
            <a:r>
              <a:rPr lang="fi-FI" sz="1800" dirty="0" smtClean="0"/>
              <a:t/>
            </a:r>
            <a:br>
              <a:rPr lang="fi-FI" sz="1800" dirty="0" smtClean="0"/>
            </a:br>
            <a:r>
              <a:rPr lang="fi-FI" sz="1800" dirty="0" smtClean="0"/>
              <a:t>Visiona on, että energianeuvonta on paikallisesti jalkautettua ja se tuodaan lähelle ihmistä, yritystä, asuinalueita sekä kyläyhteisöjä. Neuvonta on riippumatonta, eivätkä asukkaat ole kiertävien myyjien armoilla. Asiakkaat saavat vertailukelpoista tietoa ja tarjouksia.  </a:t>
            </a:r>
            <a:r>
              <a:rPr lang="fi-FI" sz="1200" dirty="0" smtClean="0"/>
              <a:t/>
            </a:r>
            <a:br>
              <a:rPr lang="fi-FI" sz="1200" dirty="0" smtClean="0"/>
            </a:br>
            <a:r>
              <a:rPr lang="fi-FI" sz="1600" dirty="0" smtClean="0">
                <a:solidFill>
                  <a:srgbClr val="236192"/>
                </a:solidFill>
              </a:rPr>
              <a:t/>
            </a:r>
            <a:br>
              <a:rPr lang="fi-FI" sz="1600" dirty="0" smtClean="0">
                <a:solidFill>
                  <a:srgbClr val="236192"/>
                </a:solidFill>
              </a:rPr>
            </a:br>
            <a:endParaRPr lang="fi-FI" sz="1050" i="1" dirty="0">
              <a:solidFill>
                <a:srgbClr val="236192"/>
              </a:solidFill>
            </a:endParaRPr>
          </a:p>
        </p:txBody>
      </p:sp>
    </p:spTree>
    <p:extLst>
      <p:ext uri="{BB962C8B-B14F-4D97-AF65-F5344CB8AC3E}">
        <p14:creationId xmlns:p14="http://schemas.microsoft.com/office/powerpoint/2010/main" val="162167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566928" y="1118604"/>
            <a:ext cx="5825005" cy="3604504"/>
          </a:xfrm>
        </p:spPr>
        <p:txBody>
          <a:bodyPr/>
          <a:lstStyle/>
          <a:p>
            <a:pPr>
              <a:lnSpc>
                <a:spcPct val="100000"/>
              </a:lnSpc>
            </a:pPr>
            <a:r>
              <a:rPr lang="fi-FI" sz="9600" i="1" dirty="0" smtClean="0">
                <a:solidFill>
                  <a:srgbClr val="236192"/>
                </a:solidFill>
                <a:latin typeface="+mn-lt"/>
              </a:rPr>
              <a:t>”</a:t>
            </a:r>
            <a:r>
              <a:rPr lang="fi-FI" sz="2000" i="1" dirty="0" smtClean="0">
                <a:solidFill>
                  <a:srgbClr val="236192"/>
                </a:solidFill>
                <a:latin typeface="+mn-lt"/>
              </a:rPr>
              <a:t/>
            </a:r>
            <a:br>
              <a:rPr lang="fi-FI" sz="2000" i="1" dirty="0" smtClean="0">
                <a:solidFill>
                  <a:srgbClr val="236192"/>
                </a:solidFill>
                <a:latin typeface="+mn-lt"/>
              </a:rPr>
            </a:br>
            <a:r>
              <a:rPr lang="fi-FI" sz="2000" i="1" dirty="0" smtClean="0">
                <a:solidFill>
                  <a:srgbClr val="236192"/>
                </a:solidFill>
                <a:latin typeface="+mn-lt"/>
              </a:rPr>
              <a:t>Maaliskuussa</a:t>
            </a:r>
            <a:r>
              <a:rPr lang="fi-FI" sz="2000" i="1" dirty="0">
                <a:solidFill>
                  <a:srgbClr val="236192"/>
                </a:solidFill>
                <a:latin typeface="+mn-lt"/>
              </a:rPr>
              <a:t> 2021 alkanut Irtiotto öljystä - yritysten ja maatilojen energiatehokkuuden ja vähähiilisyyden edistäminen on kannustanut paikkakunnan yrityksiä ja maatiloja ottamaan osaa Kalajoen kaupungin yhteiseen tavoitteeseen. Hankkeessa on nähty kehityskohteena tarve laajentaa tavoitetta koskemaan myös yksityisiä kotitalouksia ja vastaamaan jo nyt esiintyneeseen kysyntään</a:t>
            </a:r>
            <a:r>
              <a:rPr lang="fi-FI" sz="2000" i="1" dirty="0" smtClean="0">
                <a:solidFill>
                  <a:srgbClr val="236192"/>
                </a:solidFill>
                <a:latin typeface="+mn-lt"/>
              </a:rPr>
              <a:t>.</a:t>
            </a:r>
            <a:r>
              <a:rPr lang="fi-FI" sz="2000" dirty="0">
                <a:solidFill>
                  <a:srgbClr val="236192"/>
                </a:solidFill>
                <a:latin typeface="+mn-lt"/>
              </a:rPr>
              <a:t/>
            </a:r>
            <a:br>
              <a:rPr lang="fi-FI" sz="2000" dirty="0">
                <a:solidFill>
                  <a:srgbClr val="236192"/>
                </a:solidFill>
                <a:latin typeface="+mn-lt"/>
              </a:rPr>
            </a:br>
            <a:r>
              <a:rPr lang="fi-FI" sz="2000" i="1" dirty="0">
                <a:solidFill>
                  <a:srgbClr val="236192"/>
                </a:solidFill>
                <a:latin typeface="+mn-lt"/>
              </a:rPr>
              <a:t/>
            </a:r>
            <a:br>
              <a:rPr lang="fi-FI" sz="2000" i="1" dirty="0">
                <a:solidFill>
                  <a:srgbClr val="236192"/>
                </a:solidFill>
                <a:latin typeface="+mn-lt"/>
              </a:rPr>
            </a:br>
            <a:r>
              <a:rPr lang="fi-FI" sz="2000" i="1" dirty="0">
                <a:solidFill>
                  <a:srgbClr val="236192"/>
                </a:solidFill>
                <a:latin typeface="+mn-lt"/>
              </a:rPr>
              <a:t> -Henna Lohtander, energia-asiantuntija</a:t>
            </a:r>
          </a:p>
        </p:txBody>
      </p:sp>
      <p:pic>
        <p:nvPicPr>
          <p:cNvPr id="4" name="Kuvan paikkamerkki 3" descr="Kuva, joka sisältää kohteen henkilö&#10;&#10;Kuvaus luotu automaattisesti">
            <a:extLst>
              <a:ext uri="{FF2B5EF4-FFF2-40B4-BE49-F238E27FC236}">
                <a16:creationId xmlns:a16="http://schemas.microsoft.com/office/drawing/2014/main" id="{7E0CEB5E-4F4D-0D39-23E2-A7039083AA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673" r="25673"/>
          <a:stretch>
            <a:fillRect/>
          </a:stretch>
        </p:blipFill>
        <p:spPr/>
      </p:pic>
      <p:sp>
        <p:nvSpPr>
          <p:cNvPr id="6" name="Päivämäärän paikkamerkki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D25C64-A283-46BC-8D25-053573875597}" type="datetime1">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27.9.2022</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5230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97734" y="640159"/>
            <a:ext cx="6023690" cy="1350832"/>
          </a:xfrm>
        </p:spPr>
        <p:txBody>
          <a:bodyPr/>
          <a:lstStyle/>
          <a:p>
            <a:r>
              <a:rPr lang="fi-FI" dirty="0"/>
              <a:t>Ilmastoviisasta ruokaa lapsille ja nuorille </a:t>
            </a:r>
            <a:r>
              <a:rPr lang="fi-FI" dirty="0" smtClean="0"/>
              <a:t/>
            </a:r>
            <a:br>
              <a:rPr lang="fi-FI" dirty="0" smtClean="0"/>
            </a:br>
            <a:r>
              <a:rPr lang="fi-FI" dirty="0" smtClean="0"/>
              <a:t>-</a:t>
            </a:r>
            <a:r>
              <a:rPr lang="fi-FI" dirty="0"/>
              <a:t>jatkohanke</a:t>
            </a:r>
          </a:p>
        </p:txBody>
      </p:sp>
      <p:sp>
        <p:nvSpPr>
          <p:cNvPr id="3" name="Tekstin paikkamerkki 2"/>
          <p:cNvSpPr>
            <a:spLocks noGrp="1"/>
          </p:cNvSpPr>
          <p:nvPr>
            <p:ph type="body" sz="quarter" idx="14"/>
          </p:nvPr>
        </p:nvSpPr>
        <p:spPr>
          <a:xfrm>
            <a:off x="797734" y="2171562"/>
            <a:ext cx="5310458" cy="2595417"/>
          </a:xfrm>
        </p:spPr>
        <p:txBody>
          <a:bodyPr/>
          <a:lstStyle/>
          <a:p>
            <a:r>
              <a:rPr lang="fi-FI" dirty="0"/>
              <a:t>Hankkeen tavoitteena on edistää kestävää ruokakulttuuria ja vähentää varhaiskasvatuksen ja koulujen ruokapalveluiden ilmastovaikutuksia Kuopion kaupungin strategisten tavoitteiden mukaisesti.</a:t>
            </a:r>
          </a:p>
          <a:p>
            <a:endParaRPr lang="fi-FI" dirty="0"/>
          </a:p>
          <a:p>
            <a:r>
              <a:rPr lang="fi-FI" dirty="0"/>
              <a:t>Jatkohankkeessa kehitetään vastuullisten ruokapalvelujen hankintaa aiemmassa hankkeessa tuotetun ilmastovaikutusten vähentämiskeinoja koskevan tiedon pohjalta. Varhaiskasvatuksessa ja kouluissa edistetään ilmastoviisaita kasvipainotteisia ja hyvinvointia lisääviä ruokailutottumuksia toteuttamalla ja tukemalla ruoka- ja kestävyyskasvatusta, muun  muassa tutustuttamalla lapsia ja nuoria palkokasveihin.</a:t>
            </a:r>
          </a:p>
          <a:p>
            <a:endParaRPr lang="fi-FI" dirty="0"/>
          </a:p>
        </p:txBody>
      </p:sp>
      <p:sp>
        <p:nvSpPr>
          <p:cNvPr id="4" name="Tekstin paikkamerkki 3"/>
          <p:cNvSpPr>
            <a:spLocks noGrp="1"/>
          </p:cNvSpPr>
          <p:nvPr>
            <p:ph type="body" sz="quarter" idx="15"/>
          </p:nvPr>
        </p:nvSpPr>
        <p:spPr>
          <a:xfrm>
            <a:off x="7283413" y="2171562"/>
            <a:ext cx="4142668" cy="1066719"/>
          </a:xfrm>
        </p:spPr>
        <p:txBody>
          <a:bodyPr/>
          <a:lstStyle/>
          <a:p>
            <a:r>
              <a:rPr lang="fi-FI" sz="2000" b="1" dirty="0">
                <a:solidFill>
                  <a:srgbClr val="FEE564"/>
                </a:solidFill>
              </a:rPr>
              <a:t>Vastuutaho: </a:t>
            </a:r>
            <a:r>
              <a:rPr lang="fi-FI" sz="2000" dirty="0">
                <a:solidFill>
                  <a:srgbClr val="FEE564"/>
                </a:solidFill>
              </a:rPr>
              <a:t>Kuopion </a:t>
            </a:r>
            <a:r>
              <a:rPr lang="fi-FI" sz="2000" dirty="0" smtClean="0">
                <a:solidFill>
                  <a:srgbClr val="FEE564"/>
                </a:solidFill>
              </a:rPr>
              <a:t>kaupunki</a:t>
            </a:r>
            <a:endParaRPr lang="fi-FI" sz="2000" dirty="0">
              <a:solidFill>
                <a:srgbClr val="FEE564"/>
              </a:solidFill>
            </a:endParaRPr>
          </a:p>
          <a:p>
            <a:endParaRPr lang="fi-FI" sz="2000" dirty="0">
              <a:solidFill>
                <a:srgbClr val="FEE564"/>
              </a:solidFill>
            </a:endParaRPr>
          </a:p>
          <a:p>
            <a:r>
              <a:rPr lang="fi-FI" sz="2000" b="1" dirty="0">
                <a:solidFill>
                  <a:srgbClr val="FEE564"/>
                </a:solidFill>
              </a:rPr>
              <a:t>Kokonaissumma: </a:t>
            </a:r>
            <a:r>
              <a:rPr lang="fi-FI" sz="2000" dirty="0">
                <a:solidFill>
                  <a:srgbClr val="FEE564"/>
                </a:solidFill>
              </a:rPr>
              <a:t>80 000 €</a:t>
            </a:r>
          </a:p>
          <a:p>
            <a:r>
              <a:rPr lang="fi-FI" sz="2000" b="1" dirty="0">
                <a:solidFill>
                  <a:srgbClr val="FEE564"/>
                </a:solidFill>
              </a:rPr>
              <a:t>Avustusosuus</a:t>
            </a:r>
            <a:r>
              <a:rPr lang="fi-FI" sz="2000" dirty="0">
                <a:solidFill>
                  <a:srgbClr val="FEE564"/>
                </a:solidFill>
              </a:rPr>
              <a:t>: 56 000 €</a:t>
            </a:r>
          </a:p>
          <a:p>
            <a:endParaRPr lang="fi-FI" sz="2000" dirty="0">
              <a:solidFill>
                <a:srgbClr val="FEE564"/>
              </a:solidFill>
            </a:endParaRPr>
          </a:p>
          <a:p>
            <a:r>
              <a:rPr lang="fi-FI" sz="2000" dirty="0">
                <a:solidFill>
                  <a:srgbClr val="FEE564"/>
                </a:solidFill>
                <a:hlinkClick r:id="rId2"/>
              </a:rPr>
              <a:t>www.kuopio.fi/ilmastoviisasta-ruokaa</a:t>
            </a:r>
            <a:endParaRPr lang="fi-FI" sz="2000" dirty="0">
              <a:solidFill>
                <a:srgbClr val="FEE564"/>
              </a:solidFill>
            </a:endParaRPr>
          </a:p>
          <a:p>
            <a:endParaRPr lang="fi-FI" sz="2000" dirty="0">
              <a:solidFill>
                <a:srgbClr val="FEE564"/>
              </a:solidFill>
            </a:endParaRPr>
          </a:p>
          <a:p>
            <a:r>
              <a:rPr lang="fi-FI" sz="2000" b="1" dirty="0">
                <a:solidFill>
                  <a:srgbClr val="FEE564"/>
                </a:solidFill>
              </a:rPr>
              <a:t>Lisätietoja: </a:t>
            </a:r>
            <a:r>
              <a:rPr lang="fi-FI" sz="2000" dirty="0">
                <a:solidFill>
                  <a:srgbClr val="FEE564"/>
                </a:solidFill>
              </a:rPr>
              <a:t>Meri Elonheimo, meri.elonheimo@kuopio.fi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18</a:t>
            </a:fld>
            <a:endParaRPr lang="fi-FI" dirty="0"/>
          </a:p>
        </p:txBody>
      </p:sp>
    </p:spTree>
    <p:extLst>
      <p:ext uri="{BB962C8B-B14F-4D97-AF65-F5344CB8AC3E}">
        <p14:creationId xmlns:p14="http://schemas.microsoft.com/office/powerpoint/2010/main" val="2673685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978408" y="1914132"/>
            <a:ext cx="5386093" cy="3604504"/>
          </a:xfrm>
        </p:spPr>
        <p:txBody>
          <a:bodyPr/>
          <a:lstStyle/>
          <a:p>
            <a:r>
              <a:rPr lang="fi-FI" sz="9600" i="1" dirty="0">
                <a:solidFill>
                  <a:srgbClr val="FEE564"/>
                </a:solidFill>
              </a:rPr>
              <a:t>”</a:t>
            </a:r>
            <a:br>
              <a:rPr lang="fi-FI" sz="9600" i="1" dirty="0">
                <a:solidFill>
                  <a:srgbClr val="FEE564"/>
                </a:solidFill>
              </a:rPr>
            </a:br>
            <a:r>
              <a:rPr lang="fi-FI" sz="2000" i="1" dirty="0">
                <a:solidFill>
                  <a:srgbClr val="FEE564"/>
                </a:solidFill>
              </a:rPr>
              <a:t>Ilmastoviisasta ruokaa -hanke on nostanut esiin ruokailun keskeisen merkityksen varhaiskasvatuksen ja koulujen kestävän kehityksen edistämisessä – niin palveluhankintana kuin kasvatuksen sisältönäkin. On tärkeä askel eteenpäin, kun ilmastokestäviä linjauksia saadaan hankkeen tuella edistettyä ja konkretisoitua sekä lapsille ja nuorille että sopimustasolla.</a:t>
            </a:r>
            <a:r>
              <a:rPr lang="fi-FI" sz="2400" i="1" dirty="0">
                <a:solidFill>
                  <a:srgbClr val="FEE564"/>
                </a:solidFill>
              </a:rPr>
              <a:t/>
            </a:r>
            <a:br>
              <a:rPr lang="fi-FI" sz="2400" i="1" dirty="0">
                <a:solidFill>
                  <a:srgbClr val="FEE564"/>
                </a:solidFill>
              </a:rPr>
            </a:br>
            <a:r>
              <a:rPr lang="fi-FI" sz="2400" i="1" dirty="0">
                <a:solidFill>
                  <a:srgbClr val="FEE564"/>
                </a:solidFill>
              </a:rPr>
              <a:t/>
            </a:r>
            <a:br>
              <a:rPr lang="fi-FI" sz="2400" i="1" dirty="0">
                <a:solidFill>
                  <a:srgbClr val="FEE564"/>
                </a:solidFill>
              </a:rPr>
            </a:br>
            <a:r>
              <a:rPr lang="fi-FI" sz="2000" i="1" dirty="0">
                <a:solidFill>
                  <a:srgbClr val="FEE564"/>
                </a:solidFill>
              </a:rPr>
              <a:t>- Silja Silvennoinen, opetusjohtaja</a:t>
            </a:r>
            <a:r>
              <a:rPr lang="fi-FI" sz="2800" i="1" dirty="0">
                <a:solidFill>
                  <a:srgbClr val="236192"/>
                </a:solidFill>
              </a:rPr>
              <a:t/>
            </a:r>
            <a:br>
              <a:rPr lang="fi-FI" sz="2800" i="1" dirty="0">
                <a:solidFill>
                  <a:srgbClr val="236192"/>
                </a:solidFill>
              </a:rPr>
            </a:br>
            <a:r>
              <a:rPr lang="fi-FI" sz="2800" i="1" dirty="0">
                <a:solidFill>
                  <a:srgbClr val="236192"/>
                </a:solidFill>
              </a:rPr>
              <a:t/>
            </a:r>
            <a:br>
              <a:rPr lang="fi-FI" sz="2800" i="1" dirty="0">
                <a:solidFill>
                  <a:srgbClr val="236192"/>
                </a:solidFill>
              </a:rPr>
            </a:br>
            <a:r>
              <a:rPr lang="fi-FI" sz="2800" i="1" dirty="0">
                <a:solidFill>
                  <a:srgbClr val="236192"/>
                </a:solidFill>
              </a:rPr>
              <a:t> </a:t>
            </a:r>
            <a:br>
              <a:rPr lang="fi-FI" sz="2800" i="1" dirty="0">
                <a:solidFill>
                  <a:srgbClr val="236192"/>
                </a:solidFill>
              </a:rPr>
            </a:br>
            <a:endParaRPr lang="fi-FI" sz="2000" i="1" dirty="0">
              <a:solidFill>
                <a:srgbClr val="236192"/>
              </a:solidFill>
            </a:endParaRPr>
          </a:p>
        </p:txBody>
      </p:sp>
      <p:pic>
        <p:nvPicPr>
          <p:cNvPr id="5" name="Kuvan paikkamerkki 4">
            <a:extLst>
              <a:ext uri="{FF2B5EF4-FFF2-40B4-BE49-F238E27FC236}">
                <a16:creationId xmlns:a16="http://schemas.microsoft.com/office/drawing/2014/main" id="{4F6A6033-3B03-43CA-9ECF-1485EDDA4E4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752" r="6752"/>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19</a:t>
            </a:fld>
            <a:endParaRPr lang="fi-FI" dirty="0"/>
          </a:p>
        </p:txBody>
      </p:sp>
    </p:spTree>
    <p:extLst>
      <p:ext uri="{BB962C8B-B14F-4D97-AF65-F5344CB8AC3E}">
        <p14:creationId xmlns:p14="http://schemas.microsoft.com/office/powerpoint/2010/main" val="196549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559807"/>
            <a:ext cx="6302413" cy="1350832"/>
          </a:xfrm>
        </p:spPr>
        <p:txBody>
          <a:bodyPr/>
          <a:lstStyle/>
          <a:p>
            <a:r>
              <a:rPr lang="fi-FI" dirty="0" smtClean="0"/>
              <a:t>Etelä- ja </a:t>
            </a:r>
            <a:r>
              <a:rPr lang="fi-FI" dirty="0" err="1" smtClean="0"/>
              <a:t>Lounais</a:t>
            </a:r>
            <a:r>
              <a:rPr lang="fi-FI" dirty="0" smtClean="0"/>
              <a:t>-Pirkanmaan ilmastoekosysteemi</a:t>
            </a:r>
            <a:endParaRPr lang="fi-FI" dirty="0"/>
          </a:p>
        </p:txBody>
      </p:sp>
      <p:sp>
        <p:nvSpPr>
          <p:cNvPr id="3" name="Tekstin paikkamerkki 2"/>
          <p:cNvSpPr>
            <a:spLocks noGrp="1"/>
          </p:cNvSpPr>
          <p:nvPr>
            <p:ph type="body" sz="quarter" idx="14"/>
          </p:nvPr>
        </p:nvSpPr>
        <p:spPr>
          <a:xfrm>
            <a:off x="889144" y="2318328"/>
            <a:ext cx="5813408" cy="3879272"/>
          </a:xfrm>
        </p:spPr>
        <p:txBody>
          <a:bodyPr/>
          <a:lstStyle/>
          <a:p>
            <a:r>
              <a:rPr lang="fi-FI" dirty="0"/>
              <a:t>Hankkeessa </a:t>
            </a:r>
            <a:r>
              <a:rPr lang="fi-FI" dirty="0" smtClean="0"/>
              <a:t>luodaan </a:t>
            </a:r>
            <a:r>
              <a:rPr lang="fi-FI" dirty="0"/>
              <a:t>pysyvä ekosysteemi ja toimintamalli Etelä- ja </a:t>
            </a:r>
            <a:r>
              <a:rPr lang="fi-FI" dirty="0" err="1"/>
              <a:t>L</a:t>
            </a:r>
            <a:r>
              <a:rPr lang="fi-FI" dirty="0" err="1" smtClean="0"/>
              <a:t>ounais</a:t>
            </a:r>
            <a:r>
              <a:rPr lang="fi-FI" dirty="0" smtClean="0"/>
              <a:t>-Pirkanmaan </a:t>
            </a:r>
            <a:r>
              <a:rPr lang="fi-FI" dirty="0"/>
              <a:t>kuntien </a:t>
            </a:r>
            <a:r>
              <a:rPr lang="fi-FI" dirty="0" smtClean="0"/>
              <a:t>yritysten </a:t>
            </a:r>
            <a:r>
              <a:rPr lang="fi-FI" dirty="0"/>
              <a:t>ja yhteisöiden ilmastoyhteistyöhön. Hankkeessa tehostetaan kuntien ilmastoviestintää sekä tuetaan ja innostetaan paikallisia toimijoita ilmastotyöhön. Osana hanketta perustetaan Tampereen kaupunkiseudun ulkopuolisten Pirkanmaan kuntien alueelle avoin ilmastokumppanuusverkosto, jonka piirissä jaetaan tietoa, kokemuksia, uusia ideoita ja vertaistukea ilmastotyöhön liittyen. </a:t>
            </a:r>
            <a:endParaRPr lang="fi-FI" dirty="0" smtClean="0"/>
          </a:p>
          <a:p>
            <a:endParaRPr lang="fi-FI" dirty="0"/>
          </a:p>
          <a:p>
            <a:r>
              <a:rPr lang="fi-FI" dirty="0" smtClean="0"/>
              <a:t>Tavoite </a:t>
            </a:r>
            <a:r>
              <a:rPr lang="fi-FI" dirty="0"/>
              <a:t>on vahvistaa kuntien roolia alueidensa hiilineutraaliustyön edelläkävijöinä sekä aktivoida organisaatioita pitkäjänteiseen kehitystyöhön elinvoimaisuuden hyväksi. </a:t>
            </a:r>
          </a:p>
        </p:txBody>
      </p:sp>
      <p:sp>
        <p:nvSpPr>
          <p:cNvPr id="4" name="Tekstin paikkamerkki 3"/>
          <p:cNvSpPr>
            <a:spLocks noGrp="1"/>
          </p:cNvSpPr>
          <p:nvPr>
            <p:ph type="body" sz="quarter" idx="15"/>
          </p:nvPr>
        </p:nvSpPr>
        <p:spPr>
          <a:xfrm>
            <a:off x="7310475" y="1235223"/>
            <a:ext cx="4216506" cy="5190835"/>
          </a:xfrm>
        </p:spPr>
        <p:txBody>
          <a:bodyPr/>
          <a:lstStyle/>
          <a:p>
            <a:r>
              <a:rPr lang="fi-FI" sz="2000" b="1" dirty="0">
                <a:solidFill>
                  <a:srgbClr val="236192"/>
                </a:solidFill>
              </a:rPr>
              <a:t>Vastuutaho: </a:t>
            </a:r>
            <a:r>
              <a:rPr lang="fi-FI" sz="2000" dirty="0" smtClean="0">
                <a:solidFill>
                  <a:srgbClr val="236192"/>
                </a:solidFill>
              </a:rPr>
              <a:t>Akaan kaupunki</a:t>
            </a:r>
            <a:endParaRPr lang="fi-FI" sz="2000" dirty="0">
              <a:solidFill>
                <a:srgbClr val="236192"/>
              </a:solidFill>
            </a:endParaRPr>
          </a:p>
          <a:p>
            <a:endParaRPr lang="fi-FI" sz="2000" dirty="0">
              <a:solidFill>
                <a:srgbClr val="236192"/>
              </a:solidFill>
            </a:endParaRPr>
          </a:p>
          <a:p>
            <a:r>
              <a:rPr lang="fi-FI" sz="2000" b="1" dirty="0">
                <a:solidFill>
                  <a:srgbClr val="236192"/>
                </a:solidFill>
              </a:rPr>
              <a:t>Muut konsortioon osallistuvat:</a:t>
            </a:r>
          </a:p>
          <a:p>
            <a:r>
              <a:rPr lang="fi-FI" sz="2000" dirty="0" smtClean="0">
                <a:solidFill>
                  <a:srgbClr val="236192"/>
                </a:solidFill>
              </a:rPr>
              <a:t>Sastamalan ja Valkeakosken kaupungit sekä Punkalaitumen, Pälkäneen</a:t>
            </a:r>
            <a:r>
              <a:rPr lang="fi-FI" sz="2000" dirty="0">
                <a:solidFill>
                  <a:srgbClr val="236192"/>
                </a:solidFill>
              </a:rPr>
              <a:t> </a:t>
            </a:r>
            <a:r>
              <a:rPr lang="fi-FI" sz="2000" dirty="0" smtClean="0">
                <a:solidFill>
                  <a:srgbClr val="236192"/>
                </a:solidFill>
              </a:rPr>
              <a:t>ja Urjalan kunnat.  </a:t>
            </a:r>
          </a:p>
          <a:p>
            <a:endParaRPr lang="fi-FI" sz="2000" dirty="0">
              <a:solidFill>
                <a:srgbClr val="236192"/>
              </a:solidFill>
            </a:endParaRPr>
          </a:p>
          <a:p>
            <a:r>
              <a:rPr lang="fi-FI" sz="2000" b="1" dirty="0">
                <a:solidFill>
                  <a:srgbClr val="236192"/>
                </a:solidFill>
              </a:rPr>
              <a:t>Kokonaissumma: </a:t>
            </a:r>
            <a:r>
              <a:rPr lang="fi-FI" sz="2000" dirty="0" smtClean="0">
                <a:solidFill>
                  <a:srgbClr val="236192"/>
                </a:solidFill>
              </a:rPr>
              <a:t>95 250 </a:t>
            </a:r>
            <a:r>
              <a:rPr lang="fi-FI" sz="2000" dirty="0">
                <a:solidFill>
                  <a:srgbClr val="236192"/>
                </a:solidFill>
              </a:rPr>
              <a:t>€</a:t>
            </a:r>
          </a:p>
          <a:p>
            <a:r>
              <a:rPr lang="fi-FI" sz="2000" b="1" dirty="0">
                <a:solidFill>
                  <a:srgbClr val="236192"/>
                </a:solidFill>
              </a:rPr>
              <a:t>Avustusosuus</a:t>
            </a:r>
            <a:r>
              <a:rPr lang="fi-FI" sz="2000" dirty="0">
                <a:solidFill>
                  <a:srgbClr val="236192"/>
                </a:solidFill>
              </a:rPr>
              <a:t>: 66 675 €</a:t>
            </a:r>
          </a:p>
          <a:p>
            <a:endParaRPr lang="fi-FI" sz="2000" dirty="0" smtClean="0">
              <a:solidFill>
                <a:srgbClr val="236192"/>
              </a:solidFill>
            </a:endParaRPr>
          </a:p>
          <a:p>
            <a:r>
              <a:rPr lang="fi-FI" sz="2000" dirty="0" smtClean="0">
                <a:solidFill>
                  <a:srgbClr val="236192"/>
                </a:solidFill>
                <a:hlinkClick r:id="rId2"/>
              </a:rPr>
              <a:t>Linkki hankkeeseen </a:t>
            </a:r>
            <a:endParaRPr lang="fi-FI" sz="2000" dirty="0">
              <a:solidFill>
                <a:srgbClr val="236192"/>
              </a:solidFill>
            </a:endParaRPr>
          </a:p>
          <a:p>
            <a:endParaRPr lang="fi-FI" sz="2000" dirty="0">
              <a:solidFill>
                <a:srgbClr val="236192"/>
              </a:solidFill>
            </a:endParaRPr>
          </a:p>
          <a:p>
            <a:r>
              <a:rPr lang="fi-FI" sz="2000" b="1" dirty="0" smtClean="0">
                <a:solidFill>
                  <a:srgbClr val="236192"/>
                </a:solidFill>
              </a:rPr>
              <a:t>Lisätietoja: </a:t>
            </a:r>
            <a:r>
              <a:rPr lang="fi-FI" sz="2000" dirty="0" smtClean="0">
                <a:solidFill>
                  <a:srgbClr val="236192"/>
                </a:solidFill>
              </a:rPr>
              <a:t>Jari Jokinen </a:t>
            </a:r>
            <a:r>
              <a:rPr lang="fi-FI" sz="2000" dirty="0" smtClean="0">
                <a:solidFill>
                  <a:srgbClr val="236192"/>
                </a:solidFill>
                <a:hlinkClick r:id="rId3"/>
              </a:rPr>
              <a:t>jari.jokinen@akaa.fi</a:t>
            </a:r>
            <a:r>
              <a:rPr lang="fi-FI" sz="2000" dirty="0" smtClean="0">
                <a:solidFill>
                  <a:srgbClr val="236192"/>
                </a:solidFill>
              </a:rPr>
              <a:t> </a:t>
            </a:r>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a:t>
            </a:fld>
            <a:endParaRPr lang="fi-FI" dirty="0"/>
          </a:p>
        </p:txBody>
      </p:sp>
    </p:spTree>
    <p:extLst>
      <p:ext uri="{BB962C8B-B14F-4D97-AF65-F5344CB8AC3E}">
        <p14:creationId xmlns:p14="http://schemas.microsoft.com/office/powerpoint/2010/main" val="4076512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98902" y="384127"/>
            <a:ext cx="5008706" cy="1350832"/>
          </a:xfrm>
        </p:spPr>
        <p:txBody>
          <a:bodyPr/>
          <a:lstStyle/>
          <a:p>
            <a:r>
              <a:rPr lang="fi-FI" dirty="0"/>
              <a:t>Lahden ilmastobudjetti</a:t>
            </a:r>
          </a:p>
        </p:txBody>
      </p:sp>
      <p:sp>
        <p:nvSpPr>
          <p:cNvPr id="3" name="Tekstin paikkamerkki 2"/>
          <p:cNvSpPr>
            <a:spLocks noGrp="1"/>
          </p:cNvSpPr>
          <p:nvPr>
            <p:ph type="body" sz="quarter" idx="14"/>
          </p:nvPr>
        </p:nvSpPr>
        <p:spPr>
          <a:xfrm>
            <a:off x="806848" y="2235570"/>
            <a:ext cx="5200760" cy="2595417"/>
          </a:xfrm>
        </p:spPr>
        <p:txBody>
          <a:bodyPr/>
          <a:lstStyle/>
          <a:p>
            <a:pPr lvl="1"/>
            <a:r>
              <a:rPr lang="fi-FI" b="0" i="0" u="none" strike="noStrike" baseline="0" dirty="0">
                <a:solidFill>
                  <a:schemeClr val="accent4">
                    <a:lumMod val="40000"/>
                    <a:lumOff val="60000"/>
                  </a:schemeClr>
                </a:solidFill>
                <a:latin typeface="DejaVuSans"/>
              </a:rPr>
              <a:t>Kehitämme kaupungin ilmastojohtamista yhdistämällä ilmastotyö tiiviimmin talouden suunnitteluun ja seurantaan uusien pysyvien toimintamallien avulla. </a:t>
            </a:r>
            <a:endParaRPr lang="fi-FI" b="0" i="0" u="none" strike="noStrike" baseline="0" dirty="0" smtClean="0">
              <a:solidFill>
                <a:schemeClr val="accent4">
                  <a:lumMod val="40000"/>
                  <a:lumOff val="60000"/>
                </a:schemeClr>
              </a:solidFill>
              <a:latin typeface="DejaVuSans"/>
            </a:endParaRPr>
          </a:p>
          <a:p>
            <a:pPr lvl="1"/>
            <a:endParaRPr lang="fi-FI" b="0" i="0" u="none" strike="noStrike" baseline="0" dirty="0">
              <a:solidFill>
                <a:schemeClr val="accent4">
                  <a:lumMod val="40000"/>
                  <a:lumOff val="60000"/>
                </a:schemeClr>
              </a:solidFill>
              <a:latin typeface="DejaVuSans"/>
            </a:endParaRPr>
          </a:p>
          <a:p>
            <a:pPr lvl="1"/>
            <a:r>
              <a:rPr lang="fi-FI" b="0" i="0" u="none" strike="noStrike" baseline="0" dirty="0">
                <a:solidFill>
                  <a:schemeClr val="accent4">
                    <a:lumMod val="40000"/>
                    <a:lumOff val="60000"/>
                  </a:schemeClr>
                </a:solidFill>
                <a:latin typeface="DejaVuSans"/>
              </a:rPr>
              <a:t>Hankkeen aikana tarkennetaan tietoja toimenpiteiden päästövähennyspotentiaalista ja resurssi- ja investointitarpeista sekä arvioidaan toimenpiteiden </a:t>
            </a:r>
            <a:r>
              <a:rPr lang="fi-FI" b="0" i="0" u="none" strike="noStrike" baseline="0" dirty="0" smtClean="0">
                <a:solidFill>
                  <a:schemeClr val="accent4">
                    <a:lumMod val="40000"/>
                    <a:lumOff val="60000"/>
                  </a:schemeClr>
                </a:solidFill>
                <a:latin typeface="DejaVuSans"/>
              </a:rPr>
              <a:t>kustannushyötysuhdetta.</a:t>
            </a:r>
            <a:r>
              <a:rPr lang="fi-FI" b="0" i="0" u="none" strike="noStrike" dirty="0" smtClean="0">
                <a:solidFill>
                  <a:schemeClr val="accent4">
                    <a:lumMod val="40000"/>
                    <a:lumOff val="60000"/>
                  </a:schemeClr>
                </a:solidFill>
                <a:latin typeface="DejaVuSans"/>
              </a:rPr>
              <a:t> </a:t>
            </a:r>
            <a:r>
              <a:rPr lang="fi-FI" b="0" i="0" u="none" strike="noStrike" baseline="0" dirty="0" smtClean="0">
                <a:solidFill>
                  <a:schemeClr val="accent4">
                    <a:lumMod val="40000"/>
                    <a:lumOff val="60000"/>
                  </a:schemeClr>
                </a:solidFill>
                <a:latin typeface="DejaVuSans"/>
              </a:rPr>
              <a:t>Kaupungille </a:t>
            </a:r>
            <a:r>
              <a:rPr lang="fi-FI" b="0" i="0" u="none" strike="noStrike" baseline="0" dirty="0">
                <a:solidFill>
                  <a:schemeClr val="accent4">
                    <a:lumMod val="40000"/>
                    <a:lumOff val="60000"/>
                  </a:schemeClr>
                </a:solidFill>
                <a:latin typeface="DejaVuSans"/>
              </a:rPr>
              <a:t>laaditaan ilmastobudjetti, joka viedään osaksi kaupungin talousarviota.</a:t>
            </a:r>
          </a:p>
        </p:txBody>
      </p:sp>
      <p:sp>
        <p:nvSpPr>
          <p:cNvPr id="4" name="Tekstin paikkamerkki 3"/>
          <p:cNvSpPr>
            <a:spLocks noGrp="1"/>
          </p:cNvSpPr>
          <p:nvPr>
            <p:ph type="body" sz="quarter" idx="15"/>
          </p:nvPr>
        </p:nvSpPr>
        <p:spPr>
          <a:xfrm>
            <a:off x="6908509" y="2235570"/>
            <a:ext cx="4142668" cy="1066719"/>
          </a:xfrm>
        </p:spPr>
        <p:txBody>
          <a:bodyPr/>
          <a:lstStyle/>
          <a:p>
            <a:r>
              <a:rPr lang="fi-FI" sz="2000" b="1" dirty="0">
                <a:solidFill>
                  <a:schemeClr val="tx2">
                    <a:lumMod val="40000"/>
                    <a:lumOff val="60000"/>
                  </a:schemeClr>
                </a:solidFill>
              </a:rPr>
              <a:t>Vastuutaho: </a:t>
            </a:r>
            <a:r>
              <a:rPr lang="fi-FI" sz="2000" dirty="0">
                <a:solidFill>
                  <a:schemeClr val="tx2">
                    <a:lumMod val="40000"/>
                    <a:lumOff val="60000"/>
                  </a:schemeClr>
                </a:solidFill>
              </a:rPr>
              <a:t>Lahden kaupunki</a:t>
            </a:r>
          </a:p>
          <a:p>
            <a:endParaRPr lang="fi-FI" sz="2000" dirty="0">
              <a:solidFill>
                <a:schemeClr val="tx2">
                  <a:lumMod val="40000"/>
                  <a:lumOff val="60000"/>
                </a:schemeClr>
              </a:solidFill>
            </a:endParaRPr>
          </a:p>
          <a:p>
            <a:r>
              <a:rPr lang="fi-FI" sz="2000" b="1" dirty="0">
                <a:solidFill>
                  <a:schemeClr val="tx2">
                    <a:lumMod val="40000"/>
                    <a:lumOff val="60000"/>
                  </a:schemeClr>
                </a:solidFill>
              </a:rPr>
              <a:t>Kokonaissumma: </a:t>
            </a:r>
            <a:r>
              <a:rPr lang="fi-FI" sz="2000" dirty="0">
                <a:solidFill>
                  <a:schemeClr val="tx2">
                    <a:lumMod val="40000"/>
                    <a:lumOff val="60000"/>
                  </a:schemeClr>
                </a:solidFill>
              </a:rPr>
              <a:t>70 000 €</a:t>
            </a:r>
          </a:p>
          <a:p>
            <a:r>
              <a:rPr lang="fi-FI" sz="2000" b="1" dirty="0">
                <a:solidFill>
                  <a:schemeClr val="tx2">
                    <a:lumMod val="40000"/>
                    <a:lumOff val="60000"/>
                  </a:schemeClr>
                </a:solidFill>
              </a:rPr>
              <a:t>Avustusosuus</a:t>
            </a:r>
            <a:r>
              <a:rPr lang="fi-FI" sz="2000" dirty="0">
                <a:solidFill>
                  <a:schemeClr val="tx2">
                    <a:lumMod val="40000"/>
                    <a:lumOff val="60000"/>
                  </a:schemeClr>
                </a:solidFill>
              </a:rPr>
              <a:t>: 48 000 €</a:t>
            </a:r>
          </a:p>
          <a:p>
            <a:endParaRPr lang="fi-FI" sz="2000" dirty="0">
              <a:solidFill>
                <a:schemeClr val="tx2">
                  <a:lumMod val="40000"/>
                  <a:lumOff val="60000"/>
                </a:schemeClr>
              </a:solidFill>
            </a:endParaRPr>
          </a:p>
          <a:p>
            <a:r>
              <a:rPr lang="fi-FI" sz="2000" b="1" dirty="0">
                <a:solidFill>
                  <a:schemeClr val="tx2">
                    <a:lumMod val="40000"/>
                    <a:lumOff val="60000"/>
                  </a:schemeClr>
                </a:solidFill>
              </a:rPr>
              <a:t>Lisätietoja: </a:t>
            </a:r>
            <a:r>
              <a:rPr lang="fi-FI" sz="2000" dirty="0">
                <a:solidFill>
                  <a:schemeClr val="tx2">
                    <a:lumMod val="40000"/>
                    <a:lumOff val="60000"/>
                  </a:schemeClr>
                </a:solidFill>
              </a:rPr>
              <a:t>Aino Kulonen aino.kulonen@lahti.fi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20</a:t>
            </a:fld>
            <a:endParaRPr lang="fi-FI" dirty="0"/>
          </a:p>
        </p:txBody>
      </p:sp>
    </p:spTree>
    <p:extLst>
      <p:ext uri="{BB962C8B-B14F-4D97-AF65-F5344CB8AC3E}">
        <p14:creationId xmlns:p14="http://schemas.microsoft.com/office/powerpoint/2010/main" val="2698863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tx2">
                    <a:lumMod val="40000"/>
                    <a:lumOff val="60000"/>
                  </a:schemeClr>
                </a:solidFill>
              </a:rPr>
              <a:t>” </a:t>
            </a:r>
            <a:r>
              <a:rPr lang="fi-FI" i="1" dirty="0">
                <a:solidFill>
                  <a:schemeClr val="tx2">
                    <a:lumMod val="40000"/>
                    <a:lumOff val="60000"/>
                  </a:schemeClr>
                </a:solidFill>
              </a:rPr>
              <a:t/>
            </a:r>
            <a:br>
              <a:rPr lang="fi-FI" i="1" dirty="0">
                <a:solidFill>
                  <a:schemeClr val="tx2">
                    <a:lumMod val="40000"/>
                    <a:lumOff val="60000"/>
                  </a:schemeClr>
                </a:solidFill>
              </a:rPr>
            </a:br>
            <a:r>
              <a:rPr lang="fi-FI" sz="2800" i="1" dirty="0">
                <a:solidFill>
                  <a:schemeClr val="tx2">
                    <a:lumMod val="40000"/>
                    <a:lumOff val="60000"/>
                  </a:schemeClr>
                </a:solidFill>
              </a:rPr>
              <a:t>Lahti tavoittelee hiilineutraaliutta jo 2025. Lahden ilmastobudjetti -hanke kytkee ilmastotyön entistä tiiviimmin talouden seurantaan ja mahdollistaa keskittymisen kustannustehokkaisiin ilmastotoimiin.</a:t>
            </a:r>
            <a:br>
              <a:rPr lang="fi-FI" sz="2800" i="1" dirty="0">
                <a:solidFill>
                  <a:schemeClr val="tx2">
                    <a:lumMod val="40000"/>
                    <a:lumOff val="60000"/>
                  </a:schemeClr>
                </a:solidFill>
              </a:rPr>
            </a:br>
            <a:r>
              <a:rPr lang="fi-FI" i="1" dirty="0">
                <a:solidFill>
                  <a:schemeClr val="tx2">
                    <a:lumMod val="40000"/>
                    <a:lumOff val="60000"/>
                  </a:schemeClr>
                </a:solidFill>
              </a:rPr>
              <a:t/>
            </a:r>
            <a:br>
              <a:rPr lang="fi-FI" i="1" dirty="0">
                <a:solidFill>
                  <a:schemeClr val="tx2">
                    <a:lumMod val="40000"/>
                    <a:lumOff val="60000"/>
                  </a:schemeClr>
                </a:solidFill>
              </a:rPr>
            </a:br>
            <a:r>
              <a:rPr lang="fi-FI" sz="2000" i="1" dirty="0">
                <a:solidFill>
                  <a:schemeClr val="tx2">
                    <a:lumMod val="40000"/>
                    <a:lumOff val="60000"/>
                  </a:schemeClr>
                </a:solidFill>
              </a:rPr>
              <a:t>- Aino Kulonen, Ympäristökoordinaattori</a:t>
            </a:r>
          </a:p>
        </p:txBody>
      </p:sp>
      <p:pic>
        <p:nvPicPr>
          <p:cNvPr id="13" name="Kuvan paikkamerkki 12" descr="Kuva, joka sisältää kohteen ulko, kaupunki, moottoritie&#10;&#10;Kuvaus luotu automaattisesti">
            <a:extLst>
              <a:ext uri="{FF2B5EF4-FFF2-40B4-BE49-F238E27FC236}">
                <a16:creationId xmlns:a16="http://schemas.microsoft.com/office/drawing/2014/main" id="{FCA01C57-6400-4EE7-9BBA-3197060C0F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90" r="21190"/>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21</a:t>
            </a:fld>
            <a:endParaRPr lang="fi-FI" dirty="0"/>
          </a:p>
        </p:txBody>
      </p:sp>
    </p:spTree>
    <p:extLst>
      <p:ext uri="{BB962C8B-B14F-4D97-AF65-F5344CB8AC3E}">
        <p14:creationId xmlns:p14="http://schemas.microsoft.com/office/powerpoint/2010/main" val="3328665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865" y="410819"/>
            <a:ext cx="6474762" cy="1350832"/>
          </a:xfrm>
        </p:spPr>
        <p:txBody>
          <a:bodyPr/>
          <a:lstStyle/>
          <a:p>
            <a:r>
              <a:rPr lang="fi-FI" dirty="0"/>
              <a:t>Lohjan ilmasto- ja </a:t>
            </a:r>
            <a:r>
              <a:rPr lang="fi-FI" dirty="0" smtClean="0"/>
              <a:t>kiertotalous-johtamisen </a:t>
            </a:r>
            <a:r>
              <a:rPr lang="fi-FI" dirty="0"/>
              <a:t>uudet käytännöt</a:t>
            </a:r>
          </a:p>
        </p:txBody>
      </p:sp>
      <p:sp>
        <p:nvSpPr>
          <p:cNvPr id="3" name="Tekstin paikkamerkki 2"/>
          <p:cNvSpPr>
            <a:spLocks noGrp="1"/>
          </p:cNvSpPr>
          <p:nvPr>
            <p:ph type="body" sz="quarter" idx="14"/>
          </p:nvPr>
        </p:nvSpPr>
        <p:spPr>
          <a:xfrm>
            <a:off x="889865" y="2318328"/>
            <a:ext cx="5676248" cy="3463636"/>
          </a:xfrm>
        </p:spPr>
        <p:txBody>
          <a:bodyPr/>
          <a:lstStyle/>
          <a:p>
            <a:r>
              <a:rPr lang="fi-FI" dirty="0"/>
              <a:t>Avustuksella palkataan hanketyöntekijä koordinoimaan ilmasto- ja kiertotalousjohtamisen käytäntöjen luomista ja vakiinnuttamista organisaatioon. Hanketyöntekijän avulla kartutetaan osaamista myös vähähiilisten kiertotaloutta tukevien hankintojen tekemisessä sekä vahvistetaan ilmasto- ja kiertotaloustyön viestintää. </a:t>
            </a:r>
            <a:endParaRPr lang="fi-FI" dirty="0" smtClean="0"/>
          </a:p>
          <a:p>
            <a:endParaRPr lang="fi-FI" dirty="0"/>
          </a:p>
          <a:p>
            <a:r>
              <a:rPr lang="fi-FI" dirty="0" smtClean="0"/>
              <a:t>Projekti </a:t>
            </a:r>
            <a:r>
              <a:rPr lang="fi-FI" dirty="0"/>
              <a:t>etenee neljässä työvaiheessa järjestelmällisesti kartoituksen, kehittämisen ja sitouttamiseen kautta aina tulosten julkaisuun. </a:t>
            </a:r>
            <a:r>
              <a:rPr lang="fi-FI" dirty="0" smtClean="0"/>
              <a:t>Projektin </a:t>
            </a:r>
            <a:r>
              <a:rPr lang="fi-FI" dirty="0"/>
              <a:t>myötä Lohjan kaupunki saa asettamiensa ilmastotavoitteiden saavuttamiseksi lisää vauhtia ja uusia työkaluja.</a:t>
            </a:r>
          </a:p>
          <a:p>
            <a:endParaRPr lang="fi-FI" dirty="0"/>
          </a:p>
        </p:txBody>
      </p:sp>
      <p:sp>
        <p:nvSpPr>
          <p:cNvPr id="4" name="Tekstin paikkamerkki 3"/>
          <p:cNvSpPr>
            <a:spLocks noGrp="1"/>
          </p:cNvSpPr>
          <p:nvPr>
            <p:ph type="body" sz="quarter" idx="15"/>
          </p:nvPr>
        </p:nvSpPr>
        <p:spPr>
          <a:xfrm>
            <a:off x="7246745" y="2318328"/>
            <a:ext cx="4142668" cy="4079464"/>
          </a:xfrm>
        </p:spPr>
        <p:txBody>
          <a:bodyPr/>
          <a:lstStyle/>
          <a:p>
            <a:r>
              <a:rPr lang="fi-FI" sz="2000" b="1" dirty="0">
                <a:solidFill>
                  <a:srgbClr val="236192"/>
                </a:solidFill>
              </a:rPr>
              <a:t>Vastuutaho: </a:t>
            </a:r>
            <a:r>
              <a:rPr lang="fi-FI" sz="2000" dirty="0">
                <a:solidFill>
                  <a:srgbClr val="236192"/>
                </a:solidFill>
              </a:rPr>
              <a:t>Lohjan kaupunki</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100.000 €</a:t>
            </a:r>
          </a:p>
          <a:p>
            <a:r>
              <a:rPr lang="fi-FI" sz="2000" b="1" dirty="0">
                <a:solidFill>
                  <a:srgbClr val="236192"/>
                </a:solidFill>
              </a:rPr>
              <a:t>Avustusosuus</a:t>
            </a:r>
            <a:r>
              <a:rPr lang="fi-FI" sz="2000" dirty="0">
                <a:solidFill>
                  <a:srgbClr val="236192"/>
                </a:solidFill>
              </a:rPr>
              <a:t>: 70.000 €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Pasi Perämäki, pasi.peramaki@lohja.fi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22</a:t>
            </a:fld>
            <a:endParaRPr lang="fi-FI" dirty="0"/>
          </a:p>
        </p:txBody>
      </p:sp>
    </p:spTree>
    <p:extLst>
      <p:ext uri="{BB962C8B-B14F-4D97-AF65-F5344CB8AC3E}">
        <p14:creationId xmlns:p14="http://schemas.microsoft.com/office/powerpoint/2010/main" val="1357105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013178" y="1261909"/>
            <a:ext cx="5183735" cy="3604504"/>
          </a:xfrm>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Hanke on menestys, jos sen myötä saamme osoitettua päättäjille ja omalle organisaatiolle, että tarvitsemme Lohjalle vakituisen ilmasto- ja kiertotalouskoordinaattorin</a:t>
            </a:r>
            <a:r>
              <a:rPr lang="fi-FI" i="1" dirty="0"/>
              <a:t>. </a:t>
            </a:r>
            <a:r>
              <a:rPr lang="fi-FI" i="1" dirty="0" smtClean="0"/>
              <a:t/>
            </a:r>
            <a:br>
              <a:rPr lang="fi-FI" i="1" dirty="0" smtClean="0"/>
            </a:br>
            <a:r>
              <a:rPr lang="fi-FI" i="1" dirty="0">
                <a:solidFill>
                  <a:srgbClr val="236192"/>
                </a:solidFill>
              </a:rPr>
              <a:t/>
            </a:r>
            <a:br>
              <a:rPr lang="fi-FI" i="1" dirty="0">
                <a:solidFill>
                  <a:srgbClr val="236192"/>
                </a:solidFill>
              </a:rPr>
            </a:br>
            <a:r>
              <a:rPr lang="fi-FI" sz="2000" i="1" dirty="0">
                <a:solidFill>
                  <a:srgbClr val="236192"/>
                </a:solidFill>
              </a:rPr>
              <a:t>- Meliina Partio, projektipäällikkö</a:t>
            </a:r>
          </a:p>
        </p:txBody>
      </p:sp>
      <p:pic>
        <p:nvPicPr>
          <p:cNvPr id="4" name="Kuvan paikkamerkki 3">
            <a:extLst>
              <a:ext uri="{FF2B5EF4-FFF2-40B4-BE49-F238E27FC236}">
                <a16:creationId xmlns:a16="http://schemas.microsoft.com/office/drawing/2014/main" id="{F183EFA8-AD7E-4F0F-B3BA-8B189CCE956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645" r="27645"/>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23</a:t>
            </a:fld>
            <a:endParaRPr lang="fi-FI" dirty="0"/>
          </a:p>
        </p:txBody>
      </p:sp>
    </p:spTree>
    <p:extLst>
      <p:ext uri="{BB962C8B-B14F-4D97-AF65-F5344CB8AC3E}">
        <p14:creationId xmlns:p14="http://schemas.microsoft.com/office/powerpoint/2010/main" val="1938324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97734" y="932767"/>
            <a:ext cx="6032834" cy="1350832"/>
          </a:xfrm>
        </p:spPr>
        <p:txBody>
          <a:bodyPr/>
          <a:lstStyle/>
          <a:p>
            <a:r>
              <a:rPr lang="fi-FI" dirty="0"/>
              <a:t>Massa- ja </a:t>
            </a:r>
            <a:r>
              <a:rPr lang="fi-FI" dirty="0" smtClean="0"/>
              <a:t>materiaali-koordinaation toiminta-mallin kehittäminen</a:t>
            </a:r>
            <a:endParaRPr lang="fi-FI" dirty="0"/>
          </a:p>
        </p:txBody>
      </p:sp>
      <p:sp>
        <p:nvSpPr>
          <p:cNvPr id="3" name="Tekstin paikkamerkki 2"/>
          <p:cNvSpPr>
            <a:spLocks noGrp="1"/>
          </p:cNvSpPr>
          <p:nvPr>
            <p:ph type="body" sz="quarter" idx="14"/>
          </p:nvPr>
        </p:nvSpPr>
        <p:spPr>
          <a:xfrm>
            <a:off x="797734" y="2738490"/>
            <a:ext cx="5612210" cy="2595417"/>
          </a:xfrm>
        </p:spPr>
        <p:txBody>
          <a:bodyPr/>
          <a:lstStyle/>
          <a:p>
            <a:r>
              <a:rPr lang="fi-FI" dirty="0"/>
              <a:t>Hankkeessa selvitetään kaupungin toiminnoissa syntyvät materiaali- ja massavirrat sekä laaditaan hallinta- ja hyötykäyttösuunnitelmat suurimmille jakeille. Tavoitteena on päivittää toimintamalleja, jotta sivuvirrat saadaan tehokkaammin ja nopeammin hyötykäyttöön. Hankkeen	keskeinen	tavoite on käynnistää tavoitteellinen yhteistyö niin kaupungin eri hallintokuntien ja liikelaitosten kuin myös alueen muiden kuntien ja keskeisten yhteistyötahojen kanssa. Alueellisen yhteistyön kautta tavoitellaan sivuvirtojen hyödyntämiseen lisää volyymia ja kannattavuutta.</a:t>
            </a:r>
          </a:p>
        </p:txBody>
      </p:sp>
      <p:sp>
        <p:nvSpPr>
          <p:cNvPr id="4" name="Tekstin paikkamerkki 3"/>
          <p:cNvSpPr>
            <a:spLocks noGrp="1"/>
          </p:cNvSpPr>
          <p:nvPr>
            <p:ph type="body" sz="quarter" idx="15"/>
          </p:nvPr>
        </p:nvSpPr>
        <p:spPr>
          <a:xfrm>
            <a:off x="7411429" y="2667952"/>
            <a:ext cx="4142668" cy="1066719"/>
          </a:xfrm>
        </p:spPr>
        <p:txBody>
          <a:bodyPr/>
          <a:lstStyle/>
          <a:p>
            <a:r>
              <a:rPr lang="fi-FI" sz="2000" b="1" dirty="0">
                <a:solidFill>
                  <a:schemeClr val="accent5">
                    <a:lumMod val="50000"/>
                  </a:schemeClr>
                </a:solidFill>
              </a:rPr>
              <a:t>Vastuutaho: </a:t>
            </a:r>
            <a:r>
              <a:rPr lang="fi-FI" sz="2000" dirty="0">
                <a:solidFill>
                  <a:schemeClr val="accent5">
                    <a:lumMod val="50000"/>
                  </a:schemeClr>
                </a:solidFill>
              </a:rPr>
              <a:t>Oulun kaupunki, Yhdyskunta- ja ympäristöpalvelut</a:t>
            </a:r>
          </a:p>
          <a:p>
            <a:endParaRPr lang="fi-FI" sz="2000" dirty="0">
              <a:solidFill>
                <a:schemeClr val="accent5">
                  <a:lumMod val="50000"/>
                </a:schemeClr>
              </a:solidFill>
            </a:endParaRPr>
          </a:p>
          <a:p>
            <a:r>
              <a:rPr lang="fi-FI" sz="2000" b="1" dirty="0">
                <a:solidFill>
                  <a:schemeClr val="accent5">
                    <a:lumMod val="50000"/>
                  </a:schemeClr>
                </a:solidFill>
              </a:rPr>
              <a:t>Kokonaissumma: </a:t>
            </a:r>
            <a:r>
              <a:rPr lang="fi-FI" sz="2000" dirty="0">
                <a:solidFill>
                  <a:schemeClr val="accent5">
                    <a:lumMod val="50000"/>
                  </a:schemeClr>
                </a:solidFill>
              </a:rPr>
              <a:t>139 000€</a:t>
            </a:r>
          </a:p>
          <a:p>
            <a:r>
              <a:rPr lang="fi-FI" sz="2000" b="1" dirty="0">
                <a:solidFill>
                  <a:schemeClr val="accent5">
                    <a:lumMod val="50000"/>
                  </a:schemeClr>
                </a:solidFill>
              </a:rPr>
              <a:t>Avustusosuus</a:t>
            </a:r>
            <a:r>
              <a:rPr lang="fi-FI" sz="2000" dirty="0">
                <a:solidFill>
                  <a:schemeClr val="accent5">
                    <a:lumMod val="50000"/>
                  </a:schemeClr>
                </a:solidFill>
              </a:rPr>
              <a:t>: 69 500 €</a:t>
            </a:r>
          </a:p>
          <a:p>
            <a:endParaRPr lang="fi-FI" sz="2000" dirty="0">
              <a:solidFill>
                <a:schemeClr val="accent5">
                  <a:lumMod val="50000"/>
                </a:schemeClr>
              </a:solidFill>
            </a:endParaRPr>
          </a:p>
          <a:p>
            <a:r>
              <a:rPr lang="fi-FI" sz="2000" b="1" dirty="0">
                <a:solidFill>
                  <a:schemeClr val="accent5">
                    <a:lumMod val="50000"/>
                  </a:schemeClr>
                </a:solidFill>
              </a:rPr>
              <a:t>Lisätietoja: </a:t>
            </a:r>
            <a:r>
              <a:rPr lang="fi-FI" sz="2000" dirty="0">
                <a:solidFill>
                  <a:schemeClr val="accent5">
                    <a:lumMod val="50000"/>
                  </a:schemeClr>
                </a:solidFill>
              </a:rPr>
              <a:t>Kaupungininsinööri</a:t>
            </a:r>
            <a:r>
              <a:rPr lang="fi-FI" sz="2000" b="1" dirty="0">
                <a:solidFill>
                  <a:schemeClr val="accent5">
                    <a:lumMod val="50000"/>
                  </a:schemeClr>
                </a:solidFill>
              </a:rPr>
              <a:t> </a:t>
            </a:r>
            <a:r>
              <a:rPr lang="fi-FI" sz="2000" dirty="0">
                <a:solidFill>
                  <a:schemeClr val="accent5">
                    <a:lumMod val="50000"/>
                  </a:schemeClr>
                </a:solidFill>
              </a:rPr>
              <a:t>Tapio Siikaluoma, </a:t>
            </a:r>
            <a:r>
              <a:rPr lang="fi-FI" sz="2000" dirty="0">
                <a:solidFill>
                  <a:schemeClr val="accent5">
                    <a:lumMod val="50000"/>
                  </a:schemeClr>
                </a:solidFill>
                <a:hlinkClick r:id="rId2"/>
              </a:rPr>
              <a:t>tapio.siikaluoma@ouka.fi</a:t>
            </a:r>
            <a:r>
              <a:rPr lang="fi-FI" sz="2000" dirty="0">
                <a:solidFill>
                  <a:schemeClr val="accent5">
                    <a:lumMod val="50000"/>
                  </a:schemeClr>
                </a:solidFill>
              </a:rPr>
              <a:t> </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24</a:t>
            </a:fld>
            <a:endParaRPr lang="fi-FI" dirty="0"/>
          </a:p>
        </p:txBody>
      </p:sp>
    </p:spTree>
    <p:extLst>
      <p:ext uri="{BB962C8B-B14F-4D97-AF65-F5344CB8AC3E}">
        <p14:creationId xmlns:p14="http://schemas.microsoft.com/office/powerpoint/2010/main" val="67150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969264" y="1447788"/>
            <a:ext cx="5459245" cy="3604504"/>
          </a:xfrm>
        </p:spPr>
        <p:txBody>
          <a:bodyPr/>
          <a:lstStyle/>
          <a:p>
            <a:r>
              <a:rPr lang="fi-FI" sz="9600" i="1" dirty="0">
                <a:solidFill>
                  <a:schemeClr val="accent5">
                    <a:lumMod val="50000"/>
                  </a:schemeClr>
                </a:solidFill>
              </a:rPr>
              <a:t>” </a:t>
            </a:r>
            <a:r>
              <a:rPr lang="fi-FI" i="1" dirty="0">
                <a:solidFill>
                  <a:schemeClr val="accent5">
                    <a:lumMod val="50000"/>
                  </a:schemeClr>
                </a:solidFill>
              </a:rPr>
              <a:t/>
            </a:r>
            <a:br>
              <a:rPr lang="fi-FI" i="1" dirty="0">
                <a:solidFill>
                  <a:schemeClr val="accent5">
                    <a:lumMod val="50000"/>
                  </a:schemeClr>
                </a:solidFill>
              </a:rPr>
            </a:br>
            <a:r>
              <a:rPr lang="fi-FI" sz="2400" i="1" dirty="0">
                <a:solidFill>
                  <a:schemeClr val="accent5">
                    <a:lumMod val="50000"/>
                  </a:schemeClr>
                </a:solidFill>
              </a:rPr>
              <a:t>Kiertotalousvisiomme on olla oppivin kiertotalouskaupunki vuonna 2030. Muutos kestävämpiin toimintatapoihin edellyttää valtavasti uuden opettelua. Nyt käynnistyvä hanke mahdollistaa meille uusien toimintamallien kehittämisen tutkittuun lähtötietoon perustuen. </a:t>
            </a:r>
            <a:r>
              <a:rPr lang="fi-FI" sz="2800" i="1" dirty="0">
                <a:solidFill>
                  <a:schemeClr val="accent5">
                    <a:lumMod val="50000"/>
                  </a:schemeClr>
                </a:solidFill>
              </a:rPr>
              <a:t/>
            </a:r>
            <a:br>
              <a:rPr lang="fi-FI" sz="2800" i="1" dirty="0">
                <a:solidFill>
                  <a:schemeClr val="accent5">
                    <a:lumMod val="50000"/>
                  </a:schemeClr>
                </a:solidFill>
              </a:rPr>
            </a:br>
            <a:r>
              <a:rPr lang="fi-FI" i="1" dirty="0">
                <a:solidFill>
                  <a:schemeClr val="accent5">
                    <a:lumMod val="50000"/>
                  </a:schemeClr>
                </a:solidFill>
              </a:rPr>
              <a:t/>
            </a:r>
            <a:br>
              <a:rPr lang="fi-FI" i="1" dirty="0">
                <a:solidFill>
                  <a:schemeClr val="accent5">
                    <a:lumMod val="50000"/>
                  </a:schemeClr>
                </a:solidFill>
              </a:rPr>
            </a:br>
            <a:r>
              <a:rPr lang="fi-FI" i="1" dirty="0" smtClean="0">
                <a:solidFill>
                  <a:schemeClr val="accent5">
                    <a:lumMod val="50000"/>
                  </a:schemeClr>
                </a:solidFill>
              </a:rPr>
              <a:t>- </a:t>
            </a:r>
            <a:r>
              <a:rPr lang="fi-FI" sz="2000" i="1" dirty="0" smtClean="0">
                <a:solidFill>
                  <a:schemeClr val="accent5">
                    <a:lumMod val="50000"/>
                  </a:schemeClr>
                </a:solidFill>
              </a:rPr>
              <a:t>Tapio </a:t>
            </a:r>
            <a:r>
              <a:rPr lang="fi-FI" sz="2000" i="1" dirty="0">
                <a:solidFill>
                  <a:schemeClr val="accent5">
                    <a:lumMod val="50000"/>
                  </a:schemeClr>
                </a:solidFill>
              </a:rPr>
              <a:t>Siikaluoma, kaupungininsinööri</a:t>
            </a:r>
          </a:p>
        </p:txBody>
      </p:sp>
      <p:pic>
        <p:nvPicPr>
          <p:cNvPr id="2" name="Kuvan paikkamerkki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8" r="2116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25</a:t>
            </a:fld>
            <a:endParaRPr lang="fi-FI" dirty="0"/>
          </a:p>
        </p:txBody>
      </p:sp>
    </p:spTree>
    <p:extLst>
      <p:ext uri="{BB962C8B-B14F-4D97-AF65-F5344CB8AC3E}">
        <p14:creationId xmlns:p14="http://schemas.microsoft.com/office/powerpoint/2010/main" val="454792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16022" y="695023"/>
            <a:ext cx="4645891" cy="1350832"/>
          </a:xfrm>
        </p:spPr>
        <p:txBody>
          <a:bodyPr/>
          <a:lstStyle/>
          <a:p>
            <a:r>
              <a:rPr lang="fi-FI" dirty="0" smtClean="0"/>
              <a:t>Tulevaisuuden kestävä Raisio</a:t>
            </a:r>
            <a:endParaRPr lang="fi-FI" dirty="0"/>
          </a:p>
        </p:txBody>
      </p:sp>
      <p:sp>
        <p:nvSpPr>
          <p:cNvPr id="3" name="Tekstin paikkamerkki 2"/>
          <p:cNvSpPr>
            <a:spLocks noGrp="1"/>
          </p:cNvSpPr>
          <p:nvPr>
            <p:ph type="body" sz="quarter" idx="14"/>
          </p:nvPr>
        </p:nvSpPr>
        <p:spPr>
          <a:xfrm>
            <a:off x="816022" y="2382098"/>
            <a:ext cx="5493338" cy="2595417"/>
          </a:xfrm>
        </p:spPr>
        <p:txBody>
          <a:bodyPr/>
          <a:lstStyle/>
          <a:p>
            <a:r>
              <a:rPr lang="fi-FI" dirty="0" smtClean="0"/>
              <a:t>Raision kaupunki jatkaa ilmastojohtamisen menettelyjen kehittämistä tunnistamalla kaupungille konkreettiset ilmastotyön seurantaan sopivat indikaattorit ja rakentamalla ympäristöohjelman seurantaan ja raportointiin sopivan alustan. Kiertotalousosaamista kehitetään etenkin kaupungin sisäisesti ja kaupunkiorganisaatiolle luodaan uusia toimintamalleja kiertotalouteen liittyen. Myös asukkaat huomioidaan ja </a:t>
            </a:r>
            <a:r>
              <a:rPr lang="fi-FI" dirty="0" err="1" smtClean="0"/>
              <a:t>osallistetaan</a:t>
            </a:r>
            <a:r>
              <a:rPr lang="fi-FI" dirty="0" smtClean="0"/>
              <a:t> hankkeessa, tarkoituksena sitouttaa asukkaita kaupungin ilmastotyöhön sekä helpottaa asukkaiden kestävien arjen valintojen tekemistä. </a:t>
            </a:r>
            <a:endParaRPr lang="fi-FI" dirty="0"/>
          </a:p>
        </p:txBody>
      </p:sp>
      <p:sp>
        <p:nvSpPr>
          <p:cNvPr id="4" name="Tekstin paikkamerkki 3"/>
          <p:cNvSpPr>
            <a:spLocks noGrp="1"/>
          </p:cNvSpPr>
          <p:nvPr>
            <p:ph type="body" sz="quarter" idx="15"/>
          </p:nvPr>
        </p:nvSpPr>
        <p:spPr>
          <a:xfrm>
            <a:off x="7191973" y="2382098"/>
            <a:ext cx="4142668" cy="1066719"/>
          </a:xfrm>
        </p:spPr>
        <p:txBody>
          <a:bodyPr/>
          <a:lstStyle/>
          <a:p>
            <a:r>
              <a:rPr lang="fi-FI" sz="2000" b="1" dirty="0">
                <a:solidFill>
                  <a:schemeClr val="bg1">
                    <a:lumMod val="85000"/>
                  </a:schemeClr>
                </a:solidFill>
              </a:rPr>
              <a:t>Vastuutaho: </a:t>
            </a:r>
            <a:r>
              <a:rPr lang="fi-FI" sz="2000" dirty="0" smtClean="0">
                <a:solidFill>
                  <a:schemeClr val="bg1">
                    <a:lumMod val="85000"/>
                  </a:schemeClr>
                </a:solidFill>
              </a:rPr>
              <a:t>Raision kaupunki</a:t>
            </a:r>
            <a:endParaRPr lang="fi-FI" sz="2000" dirty="0">
              <a:solidFill>
                <a:schemeClr val="bg1">
                  <a:lumMod val="85000"/>
                </a:schemeClr>
              </a:solidFill>
            </a:endParaRPr>
          </a:p>
          <a:p>
            <a:endParaRPr lang="fi-FI" sz="2000" dirty="0">
              <a:solidFill>
                <a:schemeClr val="bg1">
                  <a:lumMod val="85000"/>
                </a:schemeClr>
              </a:solidFill>
            </a:endParaRPr>
          </a:p>
          <a:p>
            <a:r>
              <a:rPr lang="fi-FI" sz="2000" b="1" dirty="0" smtClean="0">
                <a:solidFill>
                  <a:schemeClr val="bg1">
                    <a:lumMod val="85000"/>
                  </a:schemeClr>
                </a:solidFill>
              </a:rPr>
              <a:t>Kokonaissumma</a:t>
            </a:r>
            <a:r>
              <a:rPr lang="fi-FI" sz="2000" b="1" dirty="0">
                <a:solidFill>
                  <a:schemeClr val="bg1">
                    <a:lumMod val="85000"/>
                  </a:schemeClr>
                </a:solidFill>
              </a:rPr>
              <a:t>: </a:t>
            </a:r>
            <a:r>
              <a:rPr lang="fi-FI" sz="2000" dirty="0" smtClean="0">
                <a:solidFill>
                  <a:schemeClr val="bg1">
                    <a:lumMod val="85000"/>
                  </a:schemeClr>
                </a:solidFill>
              </a:rPr>
              <a:t>106 000 </a:t>
            </a:r>
            <a:r>
              <a:rPr lang="fi-FI" sz="2000" dirty="0">
                <a:solidFill>
                  <a:schemeClr val="bg1">
                    <a:lumMod val="85000"/>
                  </a:schemeClr>
                </a:solidFill>
              </a:rPr>
              <a:t>€</a:t>
            </a:r>
          </a:p>
          <a:p>
            <a:r>
              <a:rPr lang="fi-FI" sz="2000" b="1" dirty="0">
                <a:solidFill>
                  <a:schemeClr val="bg1">
                    <a:lumMod val="85000"/>
                  </a:schemeClr>
                </a:solidFill>
              </a:rPr>
              <a:t>Avustusosuus</a:t>
            </a:r>
            <a:r>
              <a:rPr lang="fi-FI" sz="2000" dirty="0">
                <a:solidFill>
                  <a:schemeClr val="bg1">
                    <a:lumMod val="85000"/>
                  </a:schemeClr>
                </a:solidFill>
              </a:rPr>
              <a:t>: </a:t>
            </a:r>
            <a:r>
              <a:rPr lang="fi-FI" sz="2000" dirty="0" smtClean="0">
                <a:solidFill>
                  <a:schemeClr val="bg1">
                    <a:lumMod val="85000"/>
                  </a:schemeClr>
                </a:solidFill>
              </a:rPr>
              <a:t>70 000 </a:t>
            </a:r>
            <a:r>
              <a:rPr lang="fi-FI" sz="2000" dirty="0">
                <a:solidFill>
                  <a:schemeClr val="bg1">
                    <a:lumMod val="85000"/>
                  </a:schemeClr>
                </a:solidFill>
              </a:rPr>
              <a:t>€</a:t>
            </a:r>
          </a:p>
          <a:p>
            <a:endParaRPr lang="fi-FI" sz="2000" dirty="0" smtClean="0">
              <a:solidFill>
                <a:schemeClr val="bg1">
                  <a:lumMod val="85000"/>
                </a:schemeClr>
              </a:solidFill>
            </a:endParaRPr>
          </a:p>
          <a:p>
            <a:r>
              <a:rPr lang="fi-FI" sz="2000" dirty="0" smtClean="0">
                <a:solidFill>
                  <a:schemeClr val="bg1">
                    <a:lumMod val="85000"/>
                  </a:schemeClr>
                </a:solidFill>
                <a:hlinkClick r:id="rId2"/>
              </a:rPr>
              <a:t>Linkki hankkeeseen </a:t>
            </a:r>
            <a:r>
              <a:rPr lang="fi-FI" sz="2000" dirty="0" smtClean="0">
                <a:solidFill>
                  <a:schemeClr val="bg1">
                    <a:lumMod val="85000"/>
                  </a:schemeClr>
                </a:solidFill>
              </a:rPr>
              <a:t>(raisio.fi)</a:t>
            </a:r>
            <a:endParaRPr lang="fi-FI" sz="2000" dirty="0">
              <a:solidFill>
                <a:schemeClr val="bg1">
                  <a:lumMod val="85000"/>
                </a:schemeClr>
              </a:solidFill>
            </a:endParaRPr>
          </a:p>
          <a:p>
            <a:endParaRPr lang="fi-FI" sz="2000" dirty="0">
              <a:solidFill>
                <a:schemeClr val="bg1">
                  <a:lumMod val="85000"/>
                </a:schemeClr>
              </a:solidFill>
            </a:endParaRPr>
          </a:p>
          <a:p>
            <a:r>
              <a:rPr lang="fi-FI" sz="2000" b="1" dirty="0">
                <a:solidFill>
                  <a:schemeClr val="bg1">
                    <a:lumMod val="85000"/>
                  </a:schemeClr>
                </a:solidFill>
              </a:rPr>
              <a:t>Lisätietoja: </a:t>
            </a:r>
            <a:r>
              <a:rPr lang="fi-FI" sz="2000" dirty="0" smtClean="0">
                <a:solidFill>
                  <a:schemeClr val="bg1">
                    <a:lumMod val="85000"/>
                  </a:schemeClr>
                </a:solidFill>
              </a:rPr>
              <a:t>Kirsi Anttila </a:t>
            </a:r>
          </a:p>
          <a:p>
            <a:r>
              <a:rPr lang="fi-FI" sz="2000" dirty="0" smtClean="0">
                <a:solidFill>
                  <a:schemeClr val="bg1">
                    <a:lumMod val="85000"/>
                  </a:schemeClr>
                </a:solidFill>
                <a:hlinkClick r:id="rId3"/>
              </a:rPr>
              <a:t>kirsi.anttila@raisio.fi</a:t>
            </a:r>
            <a:r>
              <a:rPr lang="fi-FI" sz="2000" dirty="0" smtClean="0">
                <a:solidFill>
                  <a:schemeClr val="bg1">
                    <a:lumMod val="85000"/>
                  </a:schemeClr>
                </a:solidFill>
              </a:rPr>
              <a:t> </a:t>
            </a:r>
            <a:endParaRPr lang="fi-FI" sz="2000" dirty="0">
              <a:solidFill>
                <a:schemeClr val="bg1">
                  <a:lumMod val="85000"/>
                </a:schemeClr>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26</a:t>
            </a:fld>
            <a:endParaRPr lang="fi-FI" dirty="0"/>
          </a:p>
        </p:txBody>
      </p:sp>
    </p:spTree>
    <p:extLst>
      <p:ext uri="{BB962C8B-B14F-4D97-AF65-F5344CB8AC3E}">
        <p14:creationId xmlns:p14="http://schemas.microsoft.com/office/powerpoint/2010/main" val="31710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bg1">
                    <a:lumMod val="85000"/>
                  </a:schemeClr>
                </a:solidFill>
              </a:rPr>
              <a:t>” </a:t>
            </a:r>
            <a:r>
              <a:rPr lang="fi-FI" i="1" dirty="0">
                <a:solidFill>
                  <a:schemeClr val="bg1">
                    <a:lumMod val="85000"/>
                  </a:schemeClr>
                </a:solidFill>
              </a:rPr>
              <a:t/>
            </a:r>
            <a:br>
              <a:rPr lang="fi-FI" i="1" dirty="0">
                <a:solidFill>
                  <a:schemeClr val="bg1">
                    <a:lumMod val="85000"/>
                  </a:schemeClr>
                </a:solidFill>
              </a:rPr>
            </a:br>
            <a:r>
              <a:rPr lang="fi-FI" sz="2400" i="1" dirty="0">
                <a:solidFill>
                  <a:schemeClr val="bg1">
                    <a:lumMod val="85000"/>
                  </a:schemeClr>
                </a:solidFill>
              </a:rPr>
              <a:t>Raisiossa ilmastotyö on ottanut aimo harppauksen </a:t>
            </a:r>
            <a:r>
              <a:rPr lang="fi-FI" sz="2400" i="1" dirty="0" smtClean="0">
                <a:solidFill>
                  <a:schemeClr val="bg1">
                    <a:lumMod val="85000"/>
                  </a:schemeClr>
                </a:solidFill>
              </a:rPr>
              <a:t>eteenpäin ja uusi hanke tuo jatkuvuutta työlle. Hankkeen avulla ilmasto- ja kiertotalousajattelua juurrutetaan syvemmälle ja työ tehdään näkyväksi uusin keinoin. Molemmat seikat ovat tärkeitä ilmastotyöhön sitouttamisen kannalta. </a:t>
            </a:r>
            <a:r>
              <a:rPr lang="fi-FI" sz="2800" i="1" dirty="0">
                <a:solidFill>
                  <a:schemeClr val="bg1">
                    <a:lumMod val="85000"/>
                  </a:schemeClr>
                </a:solidFill>
              </a:rPr>
              <a:t/>
            </a:r>
            <a:br>
              <a:rPr lang="fi-FI" sz="2800" i="1" dirty="0">
                <a:solidFill>
                  <a:schemeClr val="bg1">
                    <a:lumMod val="85000"/>
                  </a:schemeClr>
                </a:solidFill>
              </a:rPr>
            </a:br>
            <a:r>
              <a:rPr lang="fi-FI" i="1" dirty="0">
                <a:solidFill>
                  <a:schemeClr val="bg1">
                    <a:lumMod val="85000"/>
                  </a:schemeClr>
                </a:solidFill>
              </a:rPr>
              <a:t/>
            </a:r>
            <a:br>
              <a:rPr lang="fi-FI" i="1" dirty="0">
                <a:solidFill>
                  <a:schemeClr val="bg1">
                    <a:lumMod val="85000"/>
                  </a:schemeClr>
                </a:solidFill>
              </a:rPr>
            </a:br>
            <a:r>
              <a:rPr lang="fi-FI" sz="2000" i="1" dirty="0">
                <a:solidFill>
                  <a:schemeClr val="bg1">
                    <a:lumMod val="85000"/>
                  </a:schemeClr>
                </a:solidFill>
              </a:rPr>
              <a:t>- </a:t>
            </a:r>
            <a:r>
              <a:rPr lang="fi-FI" sz="2000" i="1" dirty="0" smtClean="0">
                <a:solidFill>
                  <a:schemeClr val="bg1">
                    <a:lumMod val="85000"/>
                  </a:schemeClr>
                </a:solidFill>
              </a:rPr>
              <a:t>Ronja Ryyppö, ilmastokoordinaattori</a:t>
            </a:r>
            <a:endParaRPr lang="fi-FI" sz="2000" i="1" dirty="0">
              <a:solidFill>
                <a:schemeClr val="bg1">
                  <a:lumMod val="85000"/>
                </a:schemeClr>
              </a:solidFill>
            </a:endParaRPr>
          </a:p>
        </p:txBody>
      </p:sp>
      <p:pic>
        <p:nvPicPr>
          <p:cNvPr id="9" name="Kuvan paikkamerkki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704" r="24704"/>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27</a:t>
            </a:fld>
            <a:endParaRPr lang="fi-FI" dirty="0"/>
          </a:p>
        </p:txBody>
      </p:sp>
    </p:spTree>
    <p:extLst>
      <p:ext uri="{BB962C8B-B14F-4D97-AF65-F5344CB8AC3E}">
        <p14:creationId xmlns:p14="http://schemas.microsoft.com/office/powerpoint/2010/main" val="1769683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932767"/>
            <a:ext cx="4645891" cy="1350832"/>
          </a:xfrm>
        </p:spPr>
        <p:txBody>
          <a:bodyPr/>
          <a:lstStyle/>
          <a:p>
            <a:r>
              <a:rPr lang="fi-FI" dirty="0"/>
              <a:t>Kohti Hiilineutraalia Saloa 2035</a:t>
            </a:r>
          </a:p>
        </p:txBody>
      </p:sp>
      <p:sp>
        <p:nvSpPr>
          <p:cNvPr id="3" name="Tekstin paikkamerkki 2"/>
          <p:cNvSpPr>
            <a:spLocks noGrp="1"/>
          </p:cNvSpPr>
          <p:nvPr>
            <p:ph type="body" sz="quarter" idx="14"/>
          </p:nvPr>
        </p:nvSpPr>
        <p:spPr>
          <a:xfrm>
            <a:off x="889144" y="2994522"/>
            <a:ext cx="5209904" cy="2595417"/>
          </a:xfrm>
        </p:spPr>
        <p:txBody>
          <a:bodyPr/>
          <a:lstStyle/>
          <a:p>
            <a:r>
              <a:rPr lang="fi-FI" sz="1800" dirty="0">
                <a:effectLst/>
                <a:ea typeface="Times New Roman" panose="02020603050405020304" pitchFamily="18" charset="0"/>
              </a:rPr>
              <a:t>Hankkeen tavoitteena on viedä vuonna 2021 laaditun ilmasto- ja ympäristöohjelman toimenpiteet kaupungin käytäntöihin ja vähentää näin alueen kasvihuonekaasupäästöjä. Kaupunkiorganisaation lisäksi hanke edistää alueen asukkaiden, yritysten, järjestöjen ja maataloustoimijoiden osallisuutta ilmastotyöhön. Työn tueksi hankkeessa laaditaan Salon ilmasto- ja ympäristöosaamisen johtamisen toimintamalli. </a:t>
            </a:r>
            <a:r>
              <a:rPr lang="fi-FI" sz="1800" dirty="0" smtClean="0">
                <a:effectLst/>
                <a:ea typeface="Times New Roman" panose="02020603050405020304" pitchFamily="18" charset="0"/>
              </a:rPr>
              <a:t>Hankeaika on 1.12.2022 – 30.4.2024</a:t>
            </a:r>
            <a:endParaRPr lang="fi-FI" dirty="0"/>
          </a:p>
        </p:txBody>
      </p:sp>
      <p:sp>
        <p:nvSpPr>
          <p:cNvPr id="4" name="Tekstin paikkamerkki 3"/>
          <p:cNvSpPr>
            <a:spLocks noGrp="1"/>
          </p:cNvSpPr>
          <p:nvPr>
            <p:ph type="body" sz="quarter" idx="15"/>
          </p:nvPr>
        </p:nvSpPr>
        <p:spPr>
          <a:xfrm>
            <a:off x="6844501" y="1608183"/>
            <a:ext cx="4142668" cy="1066719"/>
          </a:xfrm>
        </p:spPr>
        <p:txBody>
          <a:bodyPr/>
          <a:lstStyle/>
          <a:p>
            <a:r>
              <a:rPr lang="fi-FI" sz="2000" b="1" dirty="0">
                <a:solidFill>
                  <a:srgbClr val="92D050"/>
                </a:solidFill>
              </a:rPr>
              <a:t>Vastuutaho: </a:t>
            </a:r>
            <a:r>
              <a:rPr lang="fi-FI" sz="2000" dirty="0">
                <a:solidFill>
                  <a:srgbClr val="92D050"/>
                </a:solidFill>
              </a:rPr>
              <a:t>Salon kaupunki</a:t>
            </a:r>
          </a:p>
          <a:p>
            <a:endParaRPr lang="fi-FI" sz="2000" dirty="0">
              <a:solidFill>
                <a:srgbClr val="92D050"/>
              </a:solidFill>
            </a:endParaRPr>
          </a:p>
          <a:p>
            <a:r>
              <a:rPr lang="fi-FI" sz="2000" b="1" dirty="0">
                <a:solidFill>
                  <a:srgbClr val="92D050"/>
                </a:solidFill>
              </a:rPr>
              <a:t>Kokonaissumma: </a:t>
            </a:r>
            <a:r>
              <a:rPr lang="fi-FI" sz="2000" dirty="0">
                <a:solidFill>
                  <a:srgbClr val="92D050"/>
                </a:solidFill>
              </a:rPr>
              <a:t>100.000 €</a:t>
            </a:r>
          </a:p>
          <a:p>
            <a:r>
              <a:rPr lang="fi-FI" sz="2000" b="1" dirty="0">
                <a:solidFill>
                  <a:srgbClr val="92D050"/>
                </a:solidFill>
              </a:rPr>
              <a:t>Avustusosuus</a:t>
            </a:r>
            <a:r>
              <a:rPr lang="fi-FI" sz="2000" dirty="0">
                <a:solidFill>
                  <a:srgbClr val="92D050"/>
                </a:solidFill>
              </a:rPr>
              <a:t>: 70.000 €</a:t>
            </a:r>
          </a:p>
          <a:p>
            <a:endParaRPr lang="fi-FI" sz="2000" b="1" dirty="0">
              <a:solidFill>
                <a:srgbClr val="92D050"/>
              </a:solidFill>
            </a:endParaRPr>
          </a:p>
          <a:p>
            <a:r>
              <a:rPr lang="fi-FI" sz="2000" dirty="0">
                <a:solidFill>
                  <a:srgbClr val="92D050"/>
                </a:solidFill>
              </a:rPr>
              <a:t>Linkki hankkeeseen (tulossa)</a:t>
            </a:r>
          </a:p>
          <a:p>
            <a:endParaRPr lang="fi-FI" sz="2000" dirty="0">
              <a:solidFill>
                <a:srgbClr val="92D050"/>
              </a:solidFill>
            </a:endParaRPr>
          </a:p>
          <a:p>
            <a:r>
              <a:rPr lang="fi-FI" sz="2000" b="1" dirty="0">
                <a:solidFill>
                  <a:srgbClr val="92D050"/>
                </a:solidFill>
              </a:rPr>
              <a:t>Lisätietoja: </a:t>
            </a:r>
            <a:r>
              <a:rPr lang="fi-FI" sz="2000" dirty="0">
                <a:solidFill>
                  <a:srgbClr val="92D050"/>
                </a:solidFill>
              </a:rPr>
              <a:t>Anu Tuovinen, erityisasiantuntija</a:t>
            </a:r>
          </a:p>
          <a:p>
            <a:r>
              <a:rPr lang="fi-FI" sz="2000" dirty="0">
                <a:solidFill>
                  <a:srgbClr val="92D050"/>
                </a:solidFill>
              </a:rPr>
              <a:t>anu.tuovinen(at)salo.fi</a:t>
            </a:r>
          </a:p>
          <a:p>
            <a:r>
              <a:rPr lang="fi-FI" sz="2000" dirty="0">
                <a:solidFill>
                  <a:srgbClr val="92D050"/>
                </a:solidFill>
              </a:rPr>
              <a:t>(yhteyshenkilö muuttuu, kun hankkeelle valitaan projektipäällikkö)</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28</a:t>
            </a:fld>
            <a:endParaRPr lang="fi-FI" dirty="0"/>
          </a:p>
        </p:txBody>
      </p:sp>
    </p:spTree>
    <p:extLst>
      <p:ext uri="{BB962C8B-B14F-4D97-AF65-F5344CB8AC3E}">
        <p14:creationId xmlns:p14="http://schemas.microsoft.com/office/powerpoint/2010/main" val="3546249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smtClean="0">
                <a:solidFill>
                  <a:srgbClr val="92D050"/>
                </a:solidFill>
              </a:rPr>
              <a:t>”</a:t>
            </a:r>
            <a:br>
              <a:rPr lang="fi-FI" sz="9600" i="1" dirty="0" smtClean="0">
                <a:solidFill>
                  <a:srgbClr val="92D050"/>
                </a:solidFill>
              </a:rPr>
            </a:br>
            <a:r>
              <a:rPr lang="fi-FI" sz="2800" i="1" dirty="0" smtClean="0">
                <a:solidFill>
                  <a:srgbClr val="92D050"/>
                </a:solidFill>
              </a:rPr>
              <a:t>Hankkeessa </a:t>
            </a:r>
            <a:r>
              <a:rPr lang="fi-FI" sz="2800" i="1" dirty="0">
                <a:solidFill>
                  <a:srgbClr val="92D050"/>
                </a:solidFill>
              </a:rPr>
              <a:t>viedään Salo hiilineutraaliuden </a:t>
            </a:r>
            <a:r>
              <a:rPr lang="fi-FI" sz="2800" i="1" dirty="0" smtClean="0">
                <a:solidFill>
                  <a:srgbClr val="92D050"/>
                </a:solidFill>
              </a:rPr>
              <a:t>tiekartalle</a:t>
            </a:r>
            <a:r>
              <a:rPr lang="fi-FI" sz="2800" i="1" dirty="0">
                <a:solidFill>
                  <a:srgbClr val="92D050"/>
                </a:solidFill>
              </a:rPr>
              <a:t/>
            </a:r>
            <a:br>
              <a:rPr lang="fi-FI" sz="2800" i="1" dirty="0">
                <a:solidFill>
                  <a:srgbClr val="92D050"/>
                </a:solidFill>
              </a:rPr>
            </a:br>
            <a:r>
              <a:rPr lang="fi-FI" sz="2800" i="1" dirty="0" smtClean="0">
                <a:solidFill>
                  <a:srgbClr val="92D050"/>
                </a:solidFill>
              </a:rPr>
              <a:t/>
            </a:r>
            <a:br>
              <a:rPr lang="fi-FI" sz="2800" i="1" dirty="0" smtClean="0">
                <a:solidFill>
                  <a:srgbClr val="92D050"/>
                </a:solidFill>
              </a:rPr>
            </a:br>
            <a:r>
              <a:rPr lang="fi-FI" i="1" dirty="0">
                <a:solidFill>
                  <a:srgbClr val="92D050"/>
                </a:solidFill>
              </a:rPr>
              <a:t/>
            </a:r>
            <a:br>
              <a:rPr lang="fi-FI" i="1" dirty="0">
                <a:solidFill>
                  <a:srgbClr val="92D050"/>
                </a:solidFill>
              </a:rPr>
            </a:br>
            <a:r>
              <a:rPr lang="fi-FI" sz="2000" i="1" dirty="0">
                <a:solidFill>
                  <a:srgbClr val="92D050"/>
                </a:solidFill>
              </a:rPr>
              <a:t>- Janne Hyvärinen, kehittämispäällikkö</a:t>
            </a:r>
          </a:p>
        </p:txBody>
      </p:sp>
      <p:pic>
        <p:nvPicPr>
          <p:cNvPr id="4" name="Kuvan paikkamerkki 3">
            <a:extLst>
              <a:ext uri="{FF2B5EF4-FFF2-40B4-BE49-F238E27FC236}">
                <a16:creationId xmlns:a16="http://schemas.microsoft.com/office/drawing/2014/main" id="{E6720E88-3238-8E00-D68B-6BEA4BB87EB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78" r="317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29</a:t>
            </a:fld>
            <a:endParaRPr lang="fi-FI" dirty="0"/>
          </a:p>
        </p:txBody>
      </p:sp>
    </p:spTree>
    <p:extLst>
      <p:ext uri="{BB962C8B-B14F-4D97-AF65-F5344CB8AC3E}">
        <p14:creationId xmlns:p14="http://schemas.microsoft.com/office/powerpoint/2010/main" val="325183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i="1" dirty="0">
                <a:solidFill>
                  <a:srgbClr val="236192"/>
                </a:solidFill>
              </a:rPr>
              <a:t>Kuntien </a:t>
            </a:r>
            <a:r>
              <a:rPr lang="fi-FI" i="1" dirty="0" smtClean="0">
                <a:solidFill>
                  <a:srgbClr val="236192"/>
                </a:solidFill>
              </a:rPr>
              <a:t>tärkeä tehtävä on </a:t>
            </a:r>
            <a:r>
              <a:rPr lang="fi-FI" i="1" dirty="0">
                <a:solidFill>
                  <a:srgbClr val="236192"/>
                </a:solidFill>
              </a:rPr>
              <a:t>mahdollistaa, tukea ja rohkaista </a:t>
            </a:r>
            <a:r>
              <a:rPr lang="fi-FI" i="1" dirty="0" smtClean="0">
                <a:solidFill>
                  <a:srgbClr val="236192"/>
                </a:solidFill>
              </a:rPr>
              <a:t>asukkaita, yrityksiä sekä muita toimijoita ilmastotyössä. </a:t>
            </a:r>
            <a:r>
              <a:rPr lang="fi-FI" sz="2800" i="1" dirty="0">
                <a:solidFill>
                  <a:srgbClr val="236192"/>
                </a:solidFill>
              </a:rPr>
              <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a:t>
            </a:r>
            <a:r>
              <a:rPr lang="fi-FI" sz="2000" i="1" dirty="0" smtClean="0">
                <a:solidFill>
                  <a:srgbClr val="236192"/>
                </a:solidFill>
              </a:rPr>
              <a:t>Jari Jokinen, elinkeinopäällikkö</a:t>
            </a:r>
            <a:endParaRPr lang="fi-FI" sz="2000" i="1" dirty="0">
              <a:solidFill>
                <a:srgbClr val="236192"/>
              </a:solidFill>
            </a:endParaRPr>
          </a:p>
        </p:txBody>
      </p:sp>
      <p:pic>
        <p:nvPicPr>
          <p:cNvPr id="2" name="Kuvan paikkamerkki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213" r="21213"/>
          <a:stretch>
            <a:fillRect/>
          </a:stretch>
        </p:blipFill>
        <p:spPr>
          <a:xfrm>
            <a:off x="7184256" y="764469"/>
            <a:ext cx="4585974" cy="5303346"/>
          </a:xfrm>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a:t>
            </a:fld>
            <a:endParaRPr lang="fi-FI" dirty="0"/>
          </a:p>
        </p:txBody>
      </p:sp>
    </p:spTree>
    <p:extLst>
      <p:ext uri="{BB962C8B-B14F-4D97-AF65-F5344CB8AC3E}">
        <p14:creationId xmlns:p14="http://schemas.microsoft.com/office/powerpoint/2010/main" val="2825178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865" y="706748"/>
            <a:ext cx="4645891" cy="1350832"/>
          </a:xfrm>
        </p:spPr>
        <p:txBody>
          <a:bodyPr/>
          <a:lstStyle/>
          <a:p>
            <a:r>
              <a:rPr lang="fi-FI" sz="3200" dirty="0"/>
              <a:t>ENASU </a:t>
            </a:r>
            <a:r>
              <a:rPr lang="fi-FI" sz="3200" dirty="0" smtClean="0"/>
              <a:t>-Energiatehokkaan </a:t>
            </a:r>
            <a:r>
              <a:rPr lang="fi-FI" sz="3200" dirty="0"/>
              <a:t>alueen suunnittelu</a:t>
            </a:r>
          </a:p>
        </p:txBody>
      </p:sp>
      <p:sp>
        <p:nvSpPr>
          <p:cNvPr id="3" name="Tekstin paikkamerkki 2"/>
          <p:cNvSpPr>
            <a:spLocks noGrp="1"/>
          </p:cNvSpPr>
          <p:nvPr>
            <p:ph type="body" sz="quarter" idx="14"/>
          </p:nvPr>
        </p:nvSpPr>
        <p:spPr>
          <a:xfrm>
            <a:off x="889865" y="2705506"/>
            <a:ext cx="5155040" cy="3463636"/>
          </a:xfrm>
        </p:spPr>
        <p:txBody>
          <a:bodyPr/>
          <a:lstStyle/>
          <a:p>
            <a:r>
              <a:rPr lang="fi-FI" dirty="0"/>
              <a:t>Hankkeen myötä saadaan arvokasta tietoa matalalämpöverkon suunnittelun ja toteutuksen tueksi. Tiedon tuottamisessa hyödynnetään muista matalalämpöverkkototeutuksista saatuja kokemuksia sekä rakennustason mallinnusta matalalämpöverkon toiminnasta. Yhteistyössä kuntien, kaukolämpötoimijoiden ja rakennuttajien kesken laaditaan ohjeet lämpöverkon rakentamiseen ja siihen liittymiseen sekä toimintamallit sen eri toimijoiden välille</a:t>
            </a:r>
            <a:r>
              <a:rPr lang="fi-FI" dirty="0" smtClean="0"/>
              <a:t>. Selvitystyössä mukana on </a:t>
            </a:r>
            <a:r>
              <a:rPr lang="fi-FI" dirty="0" err="1" smtClean="0"/>
              <a:t>Sweco</a:t>
            </a:r>
            <a:r>
              <a:rPr lang="fi-FI" dirty="0" smtClean="0"/>
              <a:t>.</a:t>
            </a:r>
            <a:endParaRPr lang="fi-FI" dirty="0"/>
          </a:p>
        </p:txBody>
      </p:sp>
      <p:sp>
        <p:nvSpPr>
          <p:cNvPr id="4" name="Tekstin paikkamerkki 3"/>
          <p:cNvSpPr>
            <a:spLocks noGrp="1"/>
          </p:cNvSpPr>
          <p:nvPr>
            <p:ph type="body" sz="quarter" idx="15"/>
          </p:nvPr>
        </p:nvSpPr>
        <p:spPr>
          <a:xfrm>
            <a:off x="6716057" y="2089678"/>
            <a:ext cx="4740084" cy="4079464"/>
          </a:xfrm>
        </p:spPr>
        <p:txBody>
          <a:bodyPr/>
          <a:lstStyle/>
          <a:p>
            <a:r>
              <a:rPr lang="fi-FI" sz="2000" b="1" dirty="0">
                <a:solidFill>
                  <a:srgbClr val="236192"/>
                </a:solidFill>
              </a:rPr>
              <a:t>Vastuutaho: </a:t>
            </a:r>
            <a:r>
              <a:rPr lang="fi-FI" sz="2000" dirty="0">
                <a:solidFill>
                  <a:srgbClr val="236192"/>
                </a:solidFill>
              </a:rPr>
              <a:t>Tampereen Sähkölaitos Oy</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100 000 €</a:t>
            </a:r>
          </a:p>
          <a:p>
            <a:r>
              <a:rPr lang="fi-FI" sz="2000" b="1" dirty="0">
                <a:solidFill>
                  <a:srgbClr val="236192"/>
                </a:solidFill>
              </a:rPr>
              <a:t>Avustusosuus</a:t>
            </a:r>
            <a:r>
              <a:rPr lang="fi-FI" sz="2000" dirty="0">
                <a:solidFill>
                  <a:srgbClr val="236192"/>
                </a:solidFill>
              </a:rPr>
              <a:t>: 70 000 €</a:t>
            </a:r>
          </a:p>
          <a:p>
            <a:endParaRPr lang="fi-FI" sz="2000" dirty="0">
              <a:solidFill>
                <a:srgbClr val="236192"/>
              </a:solidFill>
            </a:endParaRPr>
          </a:p>
          <a:p>
            <a:r>
              <a:rPr lang="fi-FI" sz="2000" dirty="0">
                <a:solidFill>
                  <a:srgbClr val="236192"/>
                </a:solidFill>
              </a:rPr>
              <a:t>Linkki hankkeeseen (ei vielä julkaistu)</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Ville Kaleva ville.kaleva@sahkolaitos.fi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30</a:t>
            </a:fld>
            <a:endParaRPr lang="fi-FI" dirty="0"/>
          </a:p>
        </p:txBody>
      </p:sp>
    </p:spTree>
    <p:extLst>
      <p:ext uri="{BB962C8B-B14F-4D97-AF65-F5344CB8AC3E}">
        <p14:creationId xmlns:p14="http://schemas.microsoft.com/office/powerpoint/2010/main" val="3905247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560352"/>
            <a:ext cx="5183735" cy="3372375"/>
          </a:xfrm>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Hankkeen myötä saadaan arvokasta tietoa, jonka myötä energian kiertotalousratkaisuja päästään viemään suunnittelupöydältä konkretiaan.</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Ville Kaleva, projektipäällikkö</a:t>
            </a:r>
          </a:p>
        </p:txBody>
      </p:sp>
      <p:pic>
        <p:nvPicPr>
          <p:cNvPr id="2" name="Kuvan paikkamerkki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8" r="2116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31</a:t>
            </a:fld>
            <a:endParaRPr lang="fi-FI" dirty="0"/>
          </a:p>
        </p:txBody>
      </p:sp>
    </p:spTree>
    <p:extLst>
      <p:ext uri="{BB962C8B-B14F-4D97-AF65-F5344CB8AC3E}">
        <p14:creationId xmlns:p14="http://schemas.microsoft.com/office/powerpoint/2010/main" val="406521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877903"/>
            <a:ext cx="5795090" cy="1350832"/>
          </a:xfrm>
        </p:spPr>
        <p:txBody>
          <a:bodyPr/>
          <a:lstStyle/>
          <a:p>
            <a:r>
              <a:rPr lang="fi-FI" dirty="0"/>
              <a:t>Vähähiilinen </a:t>
            </a:r>
            <a:r>
              <a:rPr lang="fi-FI" dirty="0" smtClean="0"/>
              <a:t>kiertotalous-kaupunki </a:t>
            </a:r>
            <a:r>
              <a:rPr lang="fi-FI" dirty="0"/>
              <a:t>– investointien ohjaus ja </a:t>
            </a:r>
            <a:r>
              <a:rPr lang="fi-FI" dirty="0" smtClean="0"/>
              <a:t>ilmastobudjetointi</a:t>
            </a:r>
            <a:endParaRPr lang="fi-FI" dirty="0"/>
          </a:p>
        </p:txBody>
      </p:sp>
      <p:sp>
        <p:nvSpPr>
          <p:cNvPr id="3" name="Tekstin paikkamerkki 2"/>
          <p:cNvSpPr>
            <a:spLocks noGrp="1"/>
          </p:cNvSpPr>
          <p:nvPr>
            <p:ph type="body" sz="quarter" idx="14"/>
          </p:nvPr>
        </p:nvSpPr>
        <p:spPr>
          <a:xfrm>
            <a:off x="889144" y="2656194"/>
            <a:ext cx="5511656" cy="2595417"/>
          </a:xfrm>
        </p:spPr>
        <p:txBody>
          <a:bodyPr/>
          <a:lstStyle/>
          <a:p>
            <a:r>
              <a:rPr lang="fi-FI" dirty="0"/>
              <a:t>VÄKI-hankkeessa kehitetään ilmastobudjetointia Turku-konsernin historian suurimman investointiohjelman valmistelun, ohjauksen ja seurannan välineenä yhdistäen ilmastotavoitteiden ja kiertotalouden toteuttaminen. Hanke parantaa vuosijohtamisen ohjausta ja pidentää merkittävästi taloussuunnittelun ohjausvaikutusta investointiohjelman kautta. Ilmastobudjetointia ja -ohjelmaa vahvistetaan ilmastoinvestointien osalta huomioimalla aikaisempaa paremmin kiertotalouden osuus vähähiilisyyteen sekä luontoratkaisujen ilmastovaikutus (ml. EU-taksonomia).</a:t>
            </a:r>
          </a:p>
        </p:txBody>
      </p:sp>
      <p:sp>
        <p:nvSpPr>
          <p:cNvPr id="4" name="Tekstin paikkamerkki 3"/>
          <p:cNvSpPr>
            <a:spLocks noGrp="1"/>
          </p:cNvSpPr>
          <p:nvPr>
            <p:ph type="body" sz="quarter" idx="15"/>
          </p:nvPr>
        </p:nvSpPr>
        <p:spPr>
          <a:xfrm>
            <a:off x="7219405" y="2402776"/>
            <a:ext cx="4142668" cy="1066719"/>
          </a:xfrm>
        </p:spPr>
        <p:txBody>
          <a:bodyPr/>
          <a:lstStyle/>
          <a:p>
            <a:r>
              <a:rPr lang="fi-FI" sz="2000" b="1" dirty="0">
                <a:solidFill>
                  <a:srgbClr val="236192"/>
                </a:solidFill>
              </a:rPr>
              <a:t>Vastuutaho: </a:t>
            </a:r>
            <a:r>
              <a:rPr lang="fi-FI" sz="2000" dirty="0">
                <a:solidFill>
                  <a:srgbClr val="236192"/>
                </a:solidFill>
              </a:rPr>
              <a:t>Turun kaupunki</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140 000 €</a:t>
            </a:r>
          </a:p>
          <a:p>
            <a:r>
              <a:rPr lang="fi-FI" sz="2000" b="1" dirty="0">
                <a:solidFill>
                  <a:srgbClr val="236192"/>
                </a:solidFill>
              </a:rPr>
              <a:t>Avustusosuus</a:t>
            </a:r>
            <a:r>
              <a:rPr lang="fi-FI" sz="2000" dirty="0">
                <a:solidFill>
                  <a:srgbClr val="236192"/>
                </a:solidFill>
              </a:rPr>
              <a:t>: 70 000 €</a:t>
            </a:r>
          </a:p>
          <a:p>
            <a:endParaRPr lang="fi-FI" sz="2000" dirty="0">
              <a:solidFill>
                <a:srgbClr val="236192"/>
              </a:solidFill>
            </a:endParaRPr>
          </a:p>
          <a:p>
            <a:r>
              <a:rPr lang="fi-FI" sz="2000" dirty="0">
                <a:solidFill>
                  <a:srgbClr val="236192"/>
                </a:solidFill>
                <a:hlinkClick r:id="rId2"/>
              </a:rPr>
              <a:t>Linkki hankkeeseen</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endParaRPr lang="fi-FI" sz="2000" dirty="0">
              <a:solidFill>
                <a:srgbClr val="236192"/>
              </a:solidFill>
            </a:endParaRPr>
          </a:p>
          <a:p>
            <a:r>
              <a:rPr lang="fi-FI" sz="2000" dirty="0">
                <a:solidFill>
                  <a:srgbClr val="236192"/>
                </a:solidFill>
              </a:rPr>
              <a:t>Anna </a:t>
            </a:r>
            <a:r>
              <a:rPr lang="fi-FI" sz="2000" dirty="0" smtClean="0">
                <a:solidFill>
                  <a:srgbClr val="236192"/>
                </a:solidFill>
              </a:rPr>
              <a:t>Liedes, </a:t>
            </a:r>
            <a:r>
              <a:rPr lang="fi-FI" sz="2000" dirty="0" smtClean="0">
                <a:solidFill>
                  <a:srgbClr val="236192"/>
                </a:solidFill>
                <a:hlinkClick r:id="rId3"/>
              </a:rPr>
              <a:t>anna.liedes@turku.fi</a:t>
            </a:r>
            <a:endParaRPr lang="fi-FI" sz="2000" dirty="0">
              <a:solidFill>
                <a:srgbClr val="236192"/>
              </a:solidFill>
            </a:endParaRPr>
          </a:p>
          <a:p>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32</a:t>
            </a:fld>
            <a:endParaRPr lang="fi-FI" dirty="0"/>
          </a:p>
        </p:txBody>
      </p:sp>
    </p:spTree>
    <p:extLst>
      <p:ext uri="{BB962C8B-B14F-4D97-AF65-F5344CB8AC3E}">
        <p14:creationId xmlns:p14="http://schemas.microsoft.com/office/powerpoint/2010/main" val="2035505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002060"/>
                </a:solidFill>
              </a:rPr>
              <a:t>” </a:t>
            </a:r>
            <a:r>
              <a:rPr lang="fi-FI" i="1" dirty="0">
                <a:solidFill>
                  <a:srgbClr val="002060"/>
                </a:solidFill>
              </a:rPr>
              <a:t/>
            </a:r>
            <a:br>
              <a:rPr lang="fi-FI" i="1" dirty="0">
                <a:solidFill>
                  <a:srgbClr val="002060"/>
                </a:solidFill>
              </a:rPr>
            </a:br>
            <a:r>
              <a:rPr lang="fi-FI" sz="2800" i="1" dirty="0">
                <a:solidFill>
                  <a:srgbClr val="002060"/>
                </a:solidFill>
              </a:rPr>
              <a:t>Turku vahvistaa toimintansa alueellisia, kansallisia ja globaaleja vaikutuksia uudistamalla investointien suunnittelua ja ohjausta toteuttamaan paremmin kaupungin ilmastotavoitteita.</a:t>
            </a:r>
            <a:br>
              <a:rPr lang="fi-FI" sz="2800" i="1" dirty="0">
                <a:solidFill>
                  <a:srgbClr val="002060"/>
                </a:solidFill>
              </a:rPr>
            </a:br>
            <a:r>
              <a:rPr lang="fi-FI" i="1" dirty="0">
                <a:solidFill>
                  <a:srgbClr val="002060"/>
                </a:solidFill>
              </a:rPr>
              <a:t/>
            </a:r>
            <a:br>
              <a:rPr lang="fi-FI" i="1" dirty="0">
                <a:solidFill>
                  <a:srgbClr val="002060"/>
                </a:solidFill>
              </a:rPr>
            </a:br>
            <a:r>
              <a:rPr lang="fi-FI" sz="2000" i="1" dirty="0">
                <a:solidFill>
                  <a:srgbClr val="002060"/>
                </a:solidFill>
              </a:rPr>
              <a:t>- Risto Veivo, Ilmastojohtaja</a:t>
            </a:r>
          </a:p>
        </p:txBody>
      </p:sp>
      <p:pic>
        <p:nvPicPr>
          <p:cNvPr id="19" name="Kuvan paikkamerkki 18" descr="Kuva, joka sisältää kohteen puu, joki, ulko, tapa&#10;&#10;Kuvaus luotu automaattisesti">
            <a:extLst>
              <a:ext uri="{FF2B5EF4-FFF2-40B4-BE49-F238E27FC236}">
                <a16:creationId xmlns:a16="http://schemas.microsoft.com/office/drawing/2014/main" id="{BA6B7DF3-18FB-47DF-BDAD-60241CC11691}"/>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898" r="1689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33</a:t>
            </a:fld>
            <a:endParaRPr lang="fi-FI" dirty="0"/>
          </a:p>
        </p:txBody>
      </p:sp>
    </p:spTree>
    <p:extLst>
      <p:ext uri="{BB962C8B-B14F-4D97-AF65-F5344CB8AC3E}">
        <p14:creationId xmlns:p14="http://schemas.microsoft.com/office/powerpoint/2010/main" val="1948273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865" y="542624"/>
            <a:ext cx="6224167" cy="1269398"/>
          </a:xfrm>
        </p:spPr>
        <p:txBody>
          <a:bodyPr/>
          <a:lstStyle/>
          <a:p>
            <a:r>
              <a:rPr lang="fi-FI" sz="3200" dirty="0"/>
              <a:t>Luovien alojen ekologisen kestävyysmurroksen toimenpideohjelma (</a:t>
            </a:r>
            <a:r>
              <a:rPr lang="fi-FI" sz="3200" dirty="0" err="1"/>
              <a:t>LuoTo</a:t>
            </a:r>
            <a:r>
              <a:rPr lang="fi-FI" sz="3200" dirty="0"/>
              <a:t>)</a:t>
            </a:r>
          </a:p>
        </p:txBody>
      </p:sp>
      <p:sp>
        <p:nvSpPr>
          <p:cNvPr id="3" name="Tekstin paikkamerkki 2"/>
          <p:cNvSpPr>
            <a:spLocks noGrp="1"/>
          </p:cNvSpPr>
          <p:nvPr>
            <p:ph type="body" sz="quarter" idx="14"/>
          </p:nvPr>
        </p:nvSpPr>
        <p:spPr>
          <a:xfrm>
            <a:off x="889144" y="1879134"/>
            <a:ext cx="5923136" cy="3909270"/>
          </a:xfrm>
        </p:spPr>
        <p:txBody>
          <a:bodyPr/>
          <a:lstStyle/>
          <a:p>
            <a:endParaRPr lang="fi-FI" sz="1400" dirty="0"/>
          </a:p>
          <a:p>
            <a:r>
              <a:rPr lang="fi-FI" dirty="0">
                <a:solidFill>
                  <a:schemeClr val="tx1"/>
                </a:solidFill>
                <a:ea typeface="Times New Roman" panose="02020603050405020304" pitchFamily="18" charset="0"/>
                <a:cs typeface="Times New Roman" panose="02020603050405020304" pitchFamily="18" charset="0"/>
              </a:rPr>
              <a:t>Hankkeessa laaditaan ekologisen kestävyysmurroksen toimenpideohjelma, jossa </a:t>
            </a:r>
            <a:r>
              <a:rPr lang="fi-FI" dirty="0">
                <a:solidFill>
                  <a:schemeClr val="tx1"/>
                </a:solidFill>
                <a:effectLst/>
                <a:ea typeface="Times New Roman" panose="02020603050405020304" pitchFamily="18" charset="0"/>
                <a:cs typeface="Times New Roman" panose="02020603050405020304" pitchFamily="18" charset="0"/>
              </a:rPr>
              <a:t>tarkastellaan luovien alojen ekologisia </a:t>
            </a:r>
            <a:r>
              <a:rPr lang="fi-FI" dirty="0" smtClean="0">
                <a:solidFill>
                  <a:schemeClr val="tx1"/>
                </a:solidFill>
                <a:effectLst/>
                <a:ea typeface="Times New Roman" panose="02020603050405020304" pitchFamily="18" charset="0"/>
                <a:cs typeface="Times New Roman" panose="02020603050405020304" pitchFamily="18" charset="0"/>
              </a:rPr>
              <a:t>vaikutuksia. Toimenpideohjelma </a:t>
            </a:r>
            <a:r>
              <a:rPr lang="fi-FI" dirty="0">
                <a:solidFill>
                  <a:schemeClr val="tx1"/>
                </a:solidFill>
                <a:effectLst/>
                <a:ea typeface="Times New Roman" panose="02020603050405020304" pitchFamily="18" charset="0"/>
                <a:cs typeface="Times New Roman" panose="02020603050405020304" pitchFamily="18" charset="0"/>
              </a:rPr>
              <a:t>jakautuu </a:t>
            </a:r>
            <a:r>
              <a:rPr lang="fi-FI" dirty="0">
                <a:solidFill>
                  <a:schemeClr val="tx1"/>
                </a:solidFill>
                <a:ea typeface="Times New Roman" panose="02020603050405020304" pitchFamily="18" charset="0"/>
                <a:cs typeface="Times New Roman" panose="02020603050405020304" pitchFamily="18" charset="0"/>
              </a:rPr>
              <a:t>Uudenmaan pilottiin sekä </a:t>
            </a:r>
            <a:r>
              <a:rPr lang="fi-FI" dirty="0">
                <a:solidFill>
                  <a:schemeClr val="tx1"/>
                </a:solidFill>
                <a:effectLst/>
                <a:ea typeface="Times New Roman" panose="02020603050405020304" pitchFamily="18" charset="0"/>
                <a:cs typeface="Times New Roman" panose="02020603050405020304" pitchFamily="18" charset="0"/>
              </a:rPr>
              <a:t>valtakunnalliseen osuuteen. </a:t>
            </a:r>
            <a:r>
              <a:rPr lang="fi-FI" dirty="0">
                <a:solidFill>
                  <a:schemeClr val="tx1"/>
                </a:solidFill>
              </a:rPr>
              <a:t>Uudenmaan pilotissa tuotetaan tarkennettu alueellinen Uudenmaan kunnille ja luovan alan toimijoille soveltuva toimenpideohjelma ilmasto- ja kiertotaloustoimista, joka valmistellaan laajassa yhteistyössä sitouttaen kunnat, TKI-toimijat ja luovat alat kestävyystyöhön. </a:t>
            </a:r>
          </a:p>
          <a:p>
            <a:pPr algn="just">
              <a:lnSpc>
                <a:spcPct val="107000"/>
              </a:lnSpc>
              <a:spcBef>
                <a:spcPts val="1200"/>
              </a:spcBef>
              <a:spcAft>
                <a:spcPts val="1200"/>
              </a:spcAft>
            </a:pPr>
            <a:r>
              <a:rPr lang="fi-FI" dirty="0">
                <a:solidFill>
                  <a:schemeClr val="tx1"/>
                </a:solidFill>
              </a:rPr>
              <a:t>Hankkeen työpajasarja sisältää kullekin luovalle alalle oman työpajan, jossa alan toimijat tuodaan yhteen ja sitoutetaan yhteisiin kestävyystavoitteisiin ja toimintamalleihin. Tulokset koostetaan yhteen toimenpideohjelmaksi ja alan työkalut kootaan yhteiselle verkkoalustalle kaikkien hyödynnettäväksi. </a:t>
            </a:r>
          </a:p>
        </p:txBody>
      </p:sp>
      <p:sp>
        <p:nvSpPr>
          <p:cNvPr id="4" name="Tekstin paikkamerkki 3"/>
          <p:cNvSpPr>
            <a:spLocks noGrp="1"/>
          </p:cNvSpPr>
          <p:nvPr>
            <p:ph type="body" sz="quarter" idx="15"/>
          </p:nvPr>
        </p:nvSpPr>
        <p:spPr>
          <a:xfrm>
            <a:off x="7338185" y="2157984"/>
            <a:ext cx="4142668" cy="3454718"/>
          </a:xfrm>
        </p:spPr>
        <p:txBody>
          <a:bodyPr/>
          <a:lstStyle/>
          <a:p>
            <a:r>
              <a:rPr lang="fi-FI" sz="2000" b="1" dirty="0">
                <a:solidFill>
                  <a:schemeClr val="accent5">
                    <a:lumMod val="50000"/>
                  </a:schemeClr>
                </a:solidFill>
              </a:rPr>
              <a:t>Vastuutaho: </a:t>
            </a:r>
            <a:r>
              <a:rPr lang="fi-FI" sz="2000" dirty="0">
                <a:solidFill>
                  <a:schemeClr val="accent5">
                    <a:lumMod val="50000"/>
                  </a:schemeClr>
                </a:solidFill>
              </a:rPr>
              <a:t>Uudenmaan liitto</a:t>
            </a:r>
          </a:p>
          <a:p>
            <a:endParaRPr lang="fi-FI" sz="2000" dirty="0">
              <a:solidFill>
                <a:schemeClr val="accent5">
                  <a:lumMod val="50000"/>
                </a:schemeClr>
              </a:solidFill>
            </a:endParaRPr>
          </a:p>
          <a:p>
            <a:r>
              <a:rPr lang="fi-FI" sz="2000" b="1" dirty="0">
                <a:solidFill>
                  <a:schemeClr val="accent5">
                    <a:lumMod val="50000"/>
                  </a:schemeClr>
                </a:solidFill>
              </a:rPr>
              <a:t>Kokonaissumma: </a:t>
            </a:r>
            <a:r>
              <a:rPr lang="fi-FI" sz="2000" dirty="0">
                <a:solidFill>
                  <a:schemeClr val="accent5">
                    <a:lumMod val="50000"/>
                  </a:schemeClr>
                </a:solidFill>
              </a:rPr>
              <a:t>101250 €</a:t>
            </a:r>
          </a:p>
          <a:p>
            <a:r>
              <a:rPr lang="fi-FI" sz="2000" b="1" dirty="0">
                <a:solidFill>
                  <a:schemeClr val="accent5">
                    <a:lumMod val="50000"/>
                  </a:schemeClr>
                </a:solidFill>
              </a:rPr>
              <a:t>Avustusosuus</a:t>
            </a:r>
            <a:r>
              <a:rPr lang="fi-FI" sz="2000" dirty="0">
                <a:solidFill>
                  <a:schemeClr val="accent5">
                    <a:lumMod val="50000"/>
                  </a:schemeClr>
                </a:solidFill>
              </a:rPr>
              <a:t>: 60 000 €</a:t>
            </a:r>
          </a:p>
          <a:p>
            <a:endParaRPr lang="fi-FI" sz="2000" dirty="0">
              <a:solidFill>
                <a:schemeClr val="accent5">
                  <a:lumMod val="50000"/>
                </a:schemeClr>
              </a:solidFill>
            </a:endParaRPr>
          </a:p>
          <a:p>
            <a:r>
              <a:rPr lang="fi-FI" sz="2000" b="1" dirty="0">
                <a:solidFill>
                  <a:schemeClr val="accent5">
                    <a:lumMod val="50000"/>
                  </a:schemeClr>
                </a:solidFill>
              </a:rPr>
              <a:t>Lisätietoja: </a:t>
            </a:r>
            <a:r>
              <a:rPr lang="fi-FI" sz="2000" dirty="0">
                <a:solidFill>
                  <a:schemeClr val="accent5">
                    <a:lumMod val="50000"/>
                  </a:schemeClr>
                </a:solidFill>
              </a:rPr>
              <a:t>Jaana Eskola </a:t>
            </a:r>
          </a:p>
          <a:p>
            <a:r>
              <a:rPr lang="fi-FI" sz="2000" dirty="0">
                <a:solidFill>
                  <a:schemeClr val="accent5">
                    <a:lumMod val="50000"/>
                  </a:schemeClr>
                </a:solidFill>
                <a:hlinkClick r:id="rId2"/>
              </a:rPr>
              <a:t>Jaana.eskola@uudenmaanliitto.fi</a:t>
            </a:r>
            <a:r>
              <a:rPr lang="fi-FI" sz="2000" dirty="0">
                <a:solidFill>
                  <a:schemeClr val="accent5">
                    <a:lumMod val="50000"/>
                  </a:schemeClr>
                </a:solidFill>
              </a:rPr>
              <a:t> </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34</a:t>
            </a:fld>
            <a:endParaRPr lang="fi-FI" dirty="0"/>
          </a:p>
        </p:txBody>
      </p:sp>
    </p:spTree>
    <p:extLst>
      <p:ext uri="{BB962C8B-B14F-4D97-AF65-F5344CB8AC3E}">
        <p14:creationId xmlns:p14="http://schemas.microsoft.com/office/powerpoint/2010/main" val="3405554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138896" y="1313035"/>
            <a:ext cx="5183735" cy="4182990"/>
          </a:xfrm>
        </p:spPr>
        <p:txBody>
          <a:bodyPr/>
          <a:lstStyle/>
          <a:p>
            <a:r>
              <a:rPr lang="fi-FI" sz="9600" i="1" dirty="0">
                <a:solidFill>
                  <a:schemeClr val="accent5">
                    <a:lumMod val="50000"/>
                  </a:schemeClr>
                </a:solidFill>
              </a:rPr>
              <a:t>” </a:t>
            </a:r>
            <a:r>
              <a:rPr lang="fi-FI" i="1" dirty="0">
                <a:solidFill>
                  <a:schemeClr val="accent5">
                    <a:lumMod val="50000"/>
                  </a:schemeClr>
                </a:solidFill>
              </a:rPr>
              <a:t/>
            </a:r>
            <a:br>
              <a:rPr lang="fi-FI" i="1" dirty="0">
                <a:solidFill>
                  <a:schemeClr val="accent5">
                    <a:lumMod val="50000"/>
                  </a:schemeClr>
                </a:solidFill>
              </a:rPr>
            </a:br>
            <a:r>
              <a:rPr lang="fi-FI" sz="2200" i="1" dirty="0">
                <a:solidFill>
                  <a:schemeClr val="accent5">
                    <a:lumMod val="50000"/>
                  </a:schemeClr>
                </a:solidFill>
              </a:rPr>
              <a:t>Tämän hankkeen myötä kaikilla meillä on selkeämpi käsitys miten edetä kulttuuri- ja luovilla aloilla hiilineutraalimmin. </a:t>
            </a:r>
            <a:br>
              <a:rPr lang="fi-FI" sz="2200" i="1" dirty="0">
                <a:solidFill>
                  <a:schemeClr val="accent5">
                    <a:lumMod val="50000"/>
                  </a:schemeClr>
                </a:solidFill>
              </a:rPr>
            </a:br>
            <a:r>
              <a:rPr lang="fi-FI" sz="2200" i="1" dirty="0">
                <a:solidFill>
                  <a:schemeClr val="accent5">
                    <a:lumMod val="50000"/>
                  </a:schemeClr>
                </a:solidFill>
              </a:rPr>
              <a:t>Hanke auttaa meitä myös ymmärtämään </a:t>
            </a:r>
            <a:r>
              <a:rPr lang="fi-FI" sz="2200" b="0" i="1" dirty="0">
                <a:solidFill>
                  <a:schemeClr val="accent5">
                    <a:lumMod val="50000"/>
                  </a:schemeClr>
                </a:solidFill>
                <a:effectLst/>
              </a:rPr>
              <a:t>taiteen muutosvoiman uudenlaisen ajattelun, tunteiden ja toiminnan aikaansaamisessa.</a:t>
            </a:r>
            <a:br>
              <a:rPr lang="fi-FI" sz="2200" b="0" i="1" dirty="0">
                <a:solidFill>
                  <a:schemeClr val="accent5">
                    <a:lumMod val="50000"/>
                  </a:schemeClr>
                </a:solidFill>
                <a:effectLst/>
              </a:rPr>
            </a:br>
            <a:r>
              <a:rPr lang="fi-FI" sz="2200" b="0" i="1" dirty="0">
                <a:solidFill>
                  <a:schemeClr val="accent5">
                    <a:lumMod val="50000"/>
                  </a:schemeClr>
                </a:solidFill>
                <a:effectLst/>
              </a:rPr>
              <a:t/>
            </a:r>
            <a:br>
              <a:rPr lang="fi-FI" sz="2200" b="0" i="1" dirty="0">
                <a:solidFill>
                  <a:schemeClr val="accent5">
                    <a:lumMod val="50000"/>
                  </a:schemeClr>
                </a:solidFill>
                <a:effectLst/>
              </a:rPr>
            </a:br>
            <a:r>
              <a:rPr lang="fi-FI" sz="2200" i="1" dirty="0">
                <a:solidFill>
                  <a:schemeClr val="accent5">
                    <a:lumMod val="50000"/>
                  </a:schemeClr>
                </a:solidFill>
              </a:rPr>
              <a:t>- Jaana Eskola, projektipäällikkö, Uudenmaan liitto</a:t>
            </a:r>
            <a:r>
              <a:rPr lang="fi-FI"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r>
            <a:br>
              <a:rPr lang="fi-FI"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fi-FI" sz="2000" i="1" dirty="0">
              <a:solidFill>
                <a:srgbClr val="236192"/>
              </a:solidFill>
            </a:endParaRPr>
          </a:p>
        </p:txBody>
      </p:sp>
      <p:pic>
        <p:nvPicPr>
          <p:cNvPr id="4" name="Kuvan paikkamerkki 3" descr="Kuva, joka sisältää kohteen taivas, ulko, auringonlasku, kevyt&#10;&#10;Kuvaus luotu automaattisesti">
            <a:extLst>
              <a:ext uri="{FF2B5EF4-FFF2-40B4-BE49-F238E27FC236}">
                <a16:creationId xmlns:a16="http://schemas.microsoft.com/office/drawing/2014/main" id="{AD364114-804B-36F0-6555-D8DCB207E481}"/>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5673" r="25673"/>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35</a:t>
            </a:fld>
            <a:endParaRPr lang="fi-FI" dirty="0"/>
          </a:p>
        </p:txBody>
      </p:sp>
    </p:spTree>
    <p:extLst>
      <p:ext uri="{BB962C8B-B14F-4D97-AF65-F5344CB8AC3E}">
        <p14:creationId xmlns:p14="http://schemas.microsoft.com/office/powerpoint/2010/main" val="3456698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802114"/>
            <a:ext cx="4645891" cy="1350832"/>
          </a:xfrm>
        </p:spPr>
        <p:txBody>
          <a:bodyPr/>
          <a:lstStyle/>
          <a:p>
            <a:r>
              <a:rPr lang="fi-FI" sz="2800" b="1" dirty="0">
                <a:solidFill>
                  <a:srgbClr val="000000"/>
                </a:solidFill>
                <a:effectLst/>
                <a:ea typeface="Calibri" panose="020F0502020204030204" pitchFamily="34" charset="0"/>
                <a:cs typeface="Calibri" panose="020F0502020204030204" pitchFamily="34" charset="0"/>
              </a:rPr>
              <a:t>EKOTEKOAGENTTI toiminta </a:t>
            </a:r>
            <a:r>
              <a:rPr lang="fi-FI" sz="2800" b="1" dirty="0" err="1">
                <a:solidFill>
                  <a:srgbClr val="000000"/>
                </a:solidFill>
                <a:effectLst/>
                <a:ea typeface="Calibri" panose="020F0502020204030204" pitchFamily="34" charset="0"/>
                <a:cs typeface="Calibri" panose="020F0502020204030204" pitchFamily="34" charset="0"/>
              </a:rPr>
              <a:t>Uuteenkaupunkiin</a:t>
            </a:r>
            <a:r>
              <a:rPr lang="fi-FI" sz="2800" b="1" dirty="0">
                <a:solidFill>
                  <a:srgbClr val="000000"/>
                </a:solidFill>
                <a:effectLst/>
                <a:ea typeface="Calibri" panose="020F0502020204030204" pitchFamily="34" charset="0"/>
                <a:cs typeface="Calibri" panose="020F0502020204030204" pitchFamily="34" charset="0"/>
              </a:rPr>
              <a:t> ja Laitilaan </a:t>
            </a:r>
            <a:endParaRPr lang="fi-FI" dirty="0"/>
          </a:p>
        </p:txBody>
      </p:sp>
      <p:sp>
        <p:nvSpPr>
          <p:cNvPr id="3" name="Tekstin paikkamerkki 2"/>
          <p:cNvSpPr>
            <a:spLocks noGrp="1"/>
          </p:cNvSpPr>
          <p:nvPr>
            <p:ph type="body" sz="quarter" idx="14"/>
          </p:nvPr>
        </p:nvSpPr>
        <p:spPr>
          <a:xfrm>
            <a:off x="889143" y="2513983"/>
            <a:ext cx="5140953" cy="2595417"/>
          </a:xfrm>
        </p:spPr>
        <p:txBody>
          <a:bodyPr/>
          <a:lstStyle/>
          <a:p>
            <a:pPr>
              <a:lnSpc>
                <a:spcPct val="107000"/>
              </a:lnSpc>
              <a:spcAft>
                <a:spcPts val="1800"/>
              </a:spcAft>
            </a:pPr>
            <a:r>
              <a:rPr lang="fi-FI" sz="1800" dirty="0">
                <a:solidFill>
                  <a:srgbClr val="000000"/>
                </a:solidFill>
                <a:effectLst/>
                <a:ea typeface="Calibri" panose="020F0502020204030204" pitchFamily="34" charset="0"/>
                <a:cs typeface="Calibri" panose="020F0502020204030204" pitchFamily="34" charset="0"/>
              </a:rPr>
              <a:t>Ekotekoagenttitoiminnalla käynnistetään kaupunkien yhteistä ilmastotyötä. Kaupungit tarvitsevat vertaisoppimista toisilta, </a:t>
            </a:r>
            <a:r>
              <a:rPr lang="fi-FI" sz="1800" dirty="0">
                <a:solidFill>
                  <a:srgbClr val="000000"/>
                </a:solidFill>
                <a:effectLst/>
                <a:ea typeface="Times New Roman" panose="02020603050405020304" pitchFamily="18" charset="0"/>
                <a:cs typeface="Calibri" panose="020F0502020204030204" pitchFamily="34" charset="0"/>
              </a:rPr>
              <a:t>yhteistyötä, koordinointia ja viestinnän tehostamista. Näillä toimilla edistetään ja vauhditetaan muutosta yhteiskehittämisen suuntaan ilmastoasioissa. Näin seudulla olevat kehittämistoimet kohtaavat, saavat parempaa näkyvyyttä ja tavoittavat niin päättäjät, yritykset kuin kuntalaiset. </a:t>
            </a:r>
            <a:endParaRPr lang="fi-FI" sz="1800" dirty="0">
              <a:effectLst/>
              <a:ea typeface="Calibri" panose="020F0502020204030204" pitchFamily="34" charset="0"/>
              <a:cs typeface="Times New Roman" panose="02020603050405020304" pitchFamily="18" charset="0"/>
            </a:endParaRPr>
          </a:p>
        </p:txBody>
      </p:sp>
      <p:sp>
        <p:nvSpPr>
          <p:cNvPr id="4" name="Tekstin paikkamerkki 3"/>
          <p:cNvSpPr>
            <a:spLocks noGrp="1"/>
          </p:cNvSpPr>
          <p:nvPr>
            <p:ph type="body" sz="quarter" idx="15"/>
          </p:nvPr>
        </p:nvSpPr>
        <p:spPr>
          <a:xfrm>
            <a:off x="7113427" y="1748362"/>
            <a:ext cx="4142668" cy="1066719"/>
          </a:xfrm>
        </p:spPr>
        <p:txBody>
          <a:bodyPr/>
          <a:lstStyle/>
          <a:p>
            <a:r>
              <a:rPr lang="fi-FI" sz="2000" b="1" dirty="0">
                <a:solidFill>
                  <a:srgbClr val="236192"/>
                </a:solidFill>
              </a:rPr>
              <a:t>Vastuutaho: </a:t>
            </a:r>
            <a:r>
              <a:rPr lang="fi-FI" sz="2000" dirty="0">
                <a:solidFill>
                  <a:srgbClr val="236192"/>
                </a:solidFill>
              </a:rPr>
              <a:t>Uusikaupunki </a:t>
            </a:r>
          </a:p>
          <a:p>
            <a:endParaRPr lang="fi-FI" sz="2000" dirty="0">
              <a:solidFill>
                <a:srgbClr val="236192"/>
              </a:solidFill>
            </a:endParaRPr>
          </a:p>
          <a:p>
            <a:r>
              <a:rPr lang="fi-FI" sz="2000" b="1" dirty="0">
                <a:solidFill>
                  <a:srgbClr val="236192"/>
                </a:solidFill>
              </a:rPr>
              <a:t>Muut konsortioon osallistuvat:</a:t>
            </a:r>
          </a:p>
          <a:p>
            <a:r>
              <a:rPr lang="fi-FI" sz="2000" dirty="0">
                <a:solidFill>
                  <a:srgbClr val="236192"/>
                </a:solidFill>
              </a:rPr>
              <a:t>Laitila</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100 000 €</a:t>
            </a:r>
          </a:p>
          <a:p>
            <a:r>
              <a:rPr lang="fi-FI" sz="2000" b="1" dirty="0">
                <a:solidFill>
                  <a:srgbClr val="236192"/>
                </a:solidFill>
              </a:rPr>
              <a:t>Avustusosuus</a:t>
            </a:r>
            <a:r>
              <a:rPr lang="fi-FI" sz="2000" dirty="0">
                <a:solidFill>
                  <a:srgbClr val="236192"/>
                </a:solidFill>
              </a:rPr>
              <a:t>: 70 000 €</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Leena Arvela-Hellen</a:t>
            </a:r>
          </a:p>
          <a:p>
            <a:r>
              <a:rPr lang="fi-FI" sz="2000" dirty="0">
                <a:solidFill>
                  <a:srgbClr val="236192"/>
                </a:solidFill>
              </a:rPr>
              <a:t>leena.arvela-hellen@uusikaupunki.fi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36</a:t>
            </a:fld>
            <a:endParaRPr lang="fi-FI" dirty="0"/>
          </a:p>
        </p:txBody>
      </p:sp>
    </p:spTree>
    <p:extLst>
      <p:ext uri="{BB962C8B-B14F-4D97-AF65-F5344CB8AC3E}">
        <p14:creationId xmlns:p14="http://schemas.microsoft.com/office/powerpoint/2010/main" val="2532242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063541" y="1002944"/>
            <a:ext cx="5460827" cy="3604504"/>
          </a:xfrm>
        </p:spPr>
        <p:txBody>
          <a:bodyPr/>
          <a:lstStyle/>
          <a:p>
            <a:r>
              <a:rPr lang="fi-FI" i="1" dirty="0">
                <a:solidFill>
                  <a:srgbClr val="236192"/>
                </a:solidFill>
              </a:rPr>
              <a:t/>
            </a:r>
            <a:br>
              <a:rPr lang="fi-FI" i="1" dirty="0">
                <a:solidFill>
                  <a:srgbClr val="236192"/>
                </a:solidFill>
              </a:rPr>
            </a:br>
            <a:r>
              <a:rPr lang="fi-FI" sz="9600" i="1" dirty="0">
                <a:solidFill>
                  <a:srgbClr val="236192"/>
                </a:solidFill>
              </a:rPr>
              <a:t>”</a:t>
            </a:r>
            <a:r>
              <a:rPr lang="fi-FI" i="1" dirty="0">
                <a:solidFill>
                  <a:srgbClr val="236192"/>
                </a:solidFill>
              </a:rPr>
              <a:t> </a:t>
            </a:r>
            <a:r>
              <a:rPr lang="fi-FI" i="1" dirty="0" smtClean="0">
                <a:solidFill>
                  <a:srgbClr val="236192"/>
                </a:solidFill>
              </a:rPr>
              <a:t/>
            </a:r>
            <a:br>
              <a:rPr lang="fi-FI" i="1" dirty="0" smtClean="0">
                <a:solidFill>
                  <a:srgbClr val="236192"/>
                </a:solidFill>
              </a:rPr>
            </a:br>
            <a:r>
              <a:rPr lang="fi-FI" sz="2800" i="1" dirty="0" smtClean="0">
                <a:solidFill>
                  <a:srgbClr val="236192"/>
                </a:solidFill>
              </a:rPr>
              <a:t>Kaupunkien </a:t>
            </a:r>
            <a:r>
              <a:rPr lang="fi-FI" sz="2800" i="1" dirty="0">
                <a:solidFill>
                  <a:srgbClr val="236192"/>
                </a:solidFill>
              </a:rPr>
              <a:t>yhteinen ekotekoagentti säästää resursseja ja vauhdittaa ilmastotyötä; erityisesti vähähiilistä logistiikkaa, jätehuoltoa ja </a:t>
            </a:r>
            <a:r>
              <a:rPr lang="fi-FI" sz="2800" i="1" dirty="0" smtClean="0">
                <a:solidFill>
                  <a:srgbClr val="236192"/>
                </a:solidFill>
              </a:rPr>
              <a:t>materiaali-tehokkuutta     </a:t>
            </a:r>
            <a:r>
              <a:rPr lang="fi-FI" sz="2800" i="1" dirty="0">
                <a:solidFill>
                  <a:srgbClr val="236192"/>
                </a:solidFill>
              </a:rPr>
              <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Katariina Torvinen, toimitusjohtaja Ukipolis OY </a:t>
            </a:r>
          </a:p>
        </p:txBody>
      </p:sp>
      <p:pic>
        <p:nvPicPr>
          <p:cNvPr id="13" name="Kuvan paikkamerkki 12" descr="Kuva, joka sisältää kohteen teksti, sisä, seinä, henkilö&#10;&#10;Kuvaus luotu automaattisesti">
            <a:extLst>
              <a:ext uri="{FF2B5EF4-FFF2-40B4-BE49-F238E27FC236}">
                <a16:creationId xmlns:a16="http://schemas.microsoft.com/office/drawing/2014/main" id="{28511FA9-A74C-A5B7-D47B-A2BF4EDA6DC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564" r="17564"/>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37</a:t>
            </a:fld>
            <a:endParaRPr lang="fi-FI" dirty="0"/>
          </a:p>
        </p:txBody>
      </p:sp>
    </p:spTree>
    <p:extLst>
      <p:ext uri="{BB962C8B-B14F-4D97-AF65-F5344CB8AC3E}">
        <p14:creationId xmlns:p14="http://schemas.microsoft.com/office/powerpoint/2010/main" val="368981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603583"/>
            <a:ext cx="4645891" cy="1350832"/>
          </a:xfrm>
        </p:spPr>
        <p:txBody>
          <a:bodyPr/>
          <a:lstStyle/>
          <a:p>
            <a:r>
              <a:rPr lang="fi-FI" sz="2400" dirty="0"/>
              <a:t>Taloyhtiöiden yhteistyön </a:t>
            </a:r>
            <a:r>
              <a:rPr lang="fi-FI" sz="2400" dirty="0" smtClean="0"/>
              <a:t>kehittäminen ja </a:t>
            </a:r>
            <a:r>
              <a:rPr lang="fi-FI" sz="2400" dirty="0"/>
              <a:t>asukkaiden ilmastotekojen tukeminen</a:t>
            </a:r>
          </a:p>
        </p:txBody>
      </p:sp>
      <p:sp>
        <p:nvSpPr>
          <p:cNvPr id="3" name="Tekstin paikkamerkki 2"/>
          <p:cNvSpPr>
            <a:spLocks noGrp="1"/>
          </p:cNvSpPr>
          <p:nvPr>
            <p:ph type="body" sz="quarter" idx="14"/>
          </p:nvPr>
        </p:nvSpPr>
        <p:spPr>
          <a:xfrm>
            <a:off x="889144" y="2107554"/>
            <a:ext cx="5128329" cy="2595417"/>
          </a:xfrm>
        </p:spPr>
        <p:txBody>
          <a:bodyPr/>
          <a:lstStyle/>
          <a:p>
            <a:r>
              <a:rPr lang="fi-FI" dirty="0"/>
              <a:t>Tavoitteet:</a:t>
            </a:r>
          </a:p>
          <a:p>
            <a:pPr marL="285750" indent="-285750">
              <a:buFont typeface="Arial" panose="020B0604020202020204" pitchFamily="34" charset="0"/>
              <a:buChar char="•"/>
            </a:pPr>
            <a:r>
              <a:rPr lang="fi-FI" dirty="0"/>
              <a:t>Kasvatetaan taloyhtiöiden ilmasto- ja kiertotalousosaamista</a:t>
            </a:r>
          </a:p>
          <a:p>
            <a:pPr marL="285750" indent="-285750">
              <a:buFont typeface="Arial" panose="020B0604020202020204" pitchFamily="34" charset="0"/>
              <a:buChar char="•"/>
            </a:pPr>
            <a:r>
              <a:rPr lang="fi-FI" dirty="0"/>
              <a:t>Tehdään taloyhtiöklubitoiminnasta hankeriippumatonta</a:t>
            </a:r>
          </a:p>
          <a:p>
            <a:pPr marL="285750" indent="-285750">
              <a:buFont typeface="Arial" panose="020B0604020202020204" pitchFamily="34" charset="0"/>
              <a:buChar char="•"/>
            </a:pPr>
            <a:r>
              <a:rPr lang="fi-FI" dirty="0"/>
              <a:t>Perustetaan uusi klubi kaupungin aluekehittämisnäkökulmasta (täydennysrakentaminen, lähiöhankkeet)</a:t>
            </a:r>
          </a:p>
          <a:p>
            <a:pPr marL="285750" indent="-285750">
              <a:buFont typeface="Arial" panose="020B0604020202020204" pitchFamily="34" charset="0"/>
              <a:buChar char="•"/>
            </a:pPr>
            <a:r>
              <a:rPr lang="fi-FI" dirty="0"/>
              <a:t>Edistetään kiertotalousyhteistyötä (jakamistalous, purkava rakentaminen).</a:t>
            </a:r>
          </a:p>
          <a:p>
            <a:pPr marL="285750" indent="-285750">
              <a:buFont typeface="Arial" panose="020B0604020202020204" pitchFamily="34" charset="0"/>
              <a:buChar char="•"/>
            </a:pPr>
            <a:endParaRPr lang="fi-FI" dirty="0"/>
          </a:p>
          <a:p>
            <a:r>
              <a:rPr lang="fi-FI" dirty="0"/>
              <a:t>Päätuotokset:</a:t>
            </a:r>
          </a:p>
          <a:p>
            <a:pPr marL="285750" indent="-285750">
              <a:buFont typeface="Arial" panose="020B0604020202020204" pitchFamily="34" charset="0"/>
              <a:buChar char="•"/>
            </a:pPr>
            <a:r>
              <a:rPr lang="fi-FI" dirty="0"/>
              <a:t>Klubitoiminnan käsikirja</a:t>
            </a:r>
          </a:p>
          <a:p>
            <a:pPr marL="285750" indent="-285750">
              <a:buFont typeface="Arial" panose="020B0604020202020204" pitchFamily="34" charset="0"/>
              <a:buChar char="•"/>
            </a:pPr>
            <a:r>
              <a:rPr lang="fi-FI" dirty="0"/>
              <a:t>Malli Vantaan kaupungin energia- ja kiertotalousasioiden edistämistä taloyhtiöissä.	</a:t>
            </a:r>
          </a:p>
        </p:txBody>
      </p:sp>
      <p:sp>
        <p:nvSpPr>
          <p:cNvPr id="4" name="Tekstin paikkamerkki 3"/>
          <p:cNvSpPr>
            <a:spLocks noGrp="1"/>
          </p:cNvSpPr>
          <p:nvPr>
            <p:ph type="body" sz="quarter" idx="15"/>
          </p:nvPr>
        </p:nvSpPr>
        <p:spPr>
          <a:xfrm>
            <a:off x="7113427" y="1954415"/>
            <a:ext cx="4142668" cy="1066719"/>
          </a:xfrm>
        </p:spPr>
        <p:txBody>
          <a:bodyPr/>
          <a:lstStyle/>
          <a:p>
            <a:r>
              <a:rPr lang="fi-FI" sz="2000" b="1" dirty="0">
                <a:solidFill>
                  <a:schemeClr val="accent4">
                    <a:lumMod val="40000"/>
                    <a:lumOff val="60000"/>
                  </a:schemeClr>
                </a:solidFill>
              </a:rPr>
              <a:t>Vastuutaho: </a:t>
            </a:r>
            <a:r>
              <a:rPr lang="fi-FI" sz="2000" dirty="0">
                <a:solidFill>
                  <a:schemeClr val="accent4">
                    <a:lumMod val="40000"/>
                    <a:lumOff val="60000"/>
                  </a:schemeClr>
                </a:solidFill>
              </a:rPr>
              <a:t>Vantaan kaupunki</a:t>
            </a:r>
          </a:p>
          <a:p>
            <a:endParaRPr lang="fi-FI" sz="2000" dirty="0">
              <a:solidFill>
                <a:schemeClr val="accent4">
                  <a:lumMod val="40000"/>
                  <a:lumOff val="60000"/>
                </a:schemeClr>
              </a:solidFill>
            </a:endParaRPr>
          </a:p>
          <a:p>
            <a:r>
              <a:rPr lang="fi-FI" sz="2000" b="1" dirty="0">
                <a:solidFill>
                  <a:schemeClr val="accent4">
                    <a:lumMod val="40000"/>
                    <a:lumOff val="60000"/>
                  </a:schemeClr>
                </a:solidFill>
              </a:rPr>
              <a:t>Kokonaissumma: </a:t>
            </a:r>
            <a:r>
              <a:rPr lang="fi-FI" sz="2000" dirty="0">
                <a:solidFill>
                  <a:schemeClr val="accent4">
                    <a:lumMod val="40000"/>
                    <a:lumOff val="60000"/>
                  </a:schemeClr>
                </a:solidFill>
              </a:rPr>
              <a:t>100 000 €</a:t>
            </a:r>
          </a:p>
          <a:p>
            <a:r>
              <a:rPr lang="fi-FI" sz="2000" b="1" dirty="0">
                <a:solidFill>
                  <a:schemeClr val="accent4">
                    <a:lumMod val="40000"/>
                    <a:lumOff val="60000"/>
                  </a:schemeClr>
                </a:solidFill>
              </a:rPr>
              <a:t>Avustusosuus</a:t>
            </a:r>
            <a:r>
              <a:rPr lang="fi-FI" sz="2000" dirty="0">
                <a:solidFill>
                  <a:schemeClr val="accent4">
                    <a:lumMod val="40000"/>
                    <a:lumOff val="60000"/>
                  </a:schemeClr>
                </a:solidFill>
              </a:rPr>
              <a:t>: 70 000 €</a:t>
            </a:r>
          </a:p>
          <a:p>
            <a:endParaRPr lang="fi-FI" sz="2000" dirty="0">
              <a:solidFill>
                <a:schemeClr val="accent4">
                  <a:lumMod val="40000"/>
                  <a:lumOff val="60000"/>
                </a:schemeClr>
              </a:solidFill>
            </a:endParaRPr>
          </a:p>
          <a:p>
            <a:r>
              <a:rPr lang="fi-FI" sz="2000" dirty="0">
                <a:solidFill>
                  <a:schemeClr val="accent4">
                    <a:lumMod val="40000"/>
                    <a:lumOff val="60000"/>
                  </a:schemeClr>
                </a:solidFill>
              </a:rPr>
              <a:t>https://www.taloyhtioklubi-hanke.fi/</a:t>
            </a:r>
          </a:p>
          <a:p>
            <a:endParaRPr lang="fi-FI" sz="2000" dirty="0">
              <a:solidFill>
                <a:schemeClr val="accent4">
                  <a:lumMod val="40000"/>
                  <a:lumOff val="60000"/>
                </a:schemeClr>
              </a:solidFill>
            </a:endParaRPr>
          </a:p>
          <a:p>
            <a:r>
              <a:rPr lang="fi-FI" sz="2000" b="1" dirty="0">
                <a:solidFill>
                  <a:schemeClr val="accent4">
                    <a:lumMod val="40000"/>
                    <a:lumOff val="60000"/>
                  </a:schemeClr>
                </a:solidFill>
              </a:rPr>
              <a:t>Lisätietoja: </a:t>
            </a:r>
          </a:p>
          <a:p>
            <a:r>
              <a:rPr lang="fi-FI" sz="2000" dirty="0">
                <a:solidFill>
                  <a:schemeClr val="accent4">
                    <a:lumMod val="40000"/>
                    <a:lumOff val="60000"/>
                  </a:schemeClr>
                </a:solidFill>
              </a:rPr>
              <a:t>Jari Viinanen</a:t>
            </a:r>
          </a:p>
          <a:p>
            <a:r>
              <a:rPr lang="fi-FI" sz="2000" dirty="0">
                <a:solidFill>
                  <a:schemeClr val="accent4">
                    <a:lumMod val="40000"/>
                    <a:lumOff val="60000"/>
                  </a:schemeClr>
                </a:solidFill>
                <a:hlinkClick r:id="rId2"/>
              </a:rPr>
              <a:t>jari.viinanen@vantaa.fi</a:t>
            </a:r>
            <a:endParaRPr lang="fi-FI" sz="2000" dirty="0">
              <a:solidFill>
                <a:schemeClr val="accent4">
                  <a:lumMod val="40000"/>
                  <a:lumOff val="60000"/>
                </a:schemeClr>
              </a:solidFill>
            </a:endParaRPr>
          </a:p>
          <a:p>
            <a:r>
              <a:rPr lang="fi-FI" sz="2000" dirty="0">
                <a:solidFill>
                  <a:schemeClr val="accent4">
                    <a:lumMod val="40000"/>
                    <a:lumOff val="60000"/>
                  </a:schemeClr>
                </a:solidFill>
              </a:rPr>
              <a:t>Marja Vuorinen </a:t>
            </a:r>
            <a:r>
              <a:rPr lang="fi-FI" sz="2000" dirty="0">
                <a:solidFill>
                  <a:schemeClr val="accent4">
                    <a:lumMod val="40000"/>
                    <a:lumOff val="60000"/>
                  </a:schemeClr>
                </a:solidFill>
                <a:hlinkClick r:id="rId3"/>
              </a:rPr>
              <a:t>marja.vuorinen@vantaa.fi</a:t>
            </a:r>
            <a:endParaRPr lang="fi-FI" sz="2000" dirty="0">
              <a:solidFill>
                <a:schemeClr val="accent4">
                  <a:lumMod val="40000"/>
                  <a:lumOff val="60000"/>
                </a:schemeClr>
              </a:solidFill>
            </a:endParaRPr>
          </a:p>
          <a:p>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38</a:t>
            </a:fld>
            <a:endParaRPr lang="fi-FI" dirty="0"/>
          </a:p>
        </p:txBody>
      </p:sp>
    </p:spTree>
    <p:extLst>
      <p:ext uri="{BB962C8B-B14F-4D97-AF65-F5344CB8AC3E}">
        <p14:creationId xmlns:p14="http://schemas.microsoft.com/office/powerpoint/2010/main" val="105241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4">
                    <a:lumMod val="40000"/>
                    <a:lumOff val="60000"/>
                  </a:schemeClr>
                </a:solidFill>
              </a:rPr>
              <a:t>” </a:t>
            </a:r>
            <a:r>
              <a:rPr lang="fi-FI" i="1" dirty="0">
                <a:solidFill>
                  <a:schemeClr val="accent4">
                    <a:lumMod val="40000"/>
                    <a:lumOff val="60000"/>
                  </a:schemeClr>
                </a:solidFill>
              </a:rPr>
              <a:t/>
            </a:r>
            <a:br>
              <a:rPr lang="fi-FI" i="1" dirty="0">
                <a:solidFill>
                  <a:schemeClr val="accent4">
                    <a:lumMod val="40000"/>
                    <a:lumOff val="60000"/>
                  </a:schemeClr>
                </a:solidFill>
              </a:rPr>
            </a:br>
            <a:r>
              <a:rPr lang="fi-FI" sz="2400" i="1" dirty="0">
                <a:solidFill>
                  <a:schemeClr val="accent4">
                    <a:lumMod val="40000"/>
                    <a:lumOff val="60000"/>
                  </a:schemeClr>
                </a:solidFill>
              </a:rPr>
              <a:t>Taloyhtiöklubitoiminnalla kootaan yhteen alueen taloyhtiöt ja edistetään monia yhteisiä päämääriä – toteutetaan energiaremontteja, lisätään yhteisöllisyyttä sekä parannetaan alueen viihtyisyyttä.</a:t>
            </a:r>
            <a:r>
              <a:rPr lang="fi-FI" sz="2800" i="1" dirty="0">
                <a:solidFill>
                  <a:schemeClr val="accent4">
                    <a:lumMod val="40000"/>
                    <a:lumOff val="60000"/>
                  </a:schemeClr>
                </a:solidFill>
              </a:rPr>
              <a:t/>
            </a:r>
            <a:br>
              <a:rPr lang="fi-FI" sz="2800" i="1" dirty="0">
                <a:solidFill>
                  <a:schemeClr val="accent4">
                    <a:lumMod val="40000"/>
                    <a:lumOff val="60000"/>
                  </a:schemeClr>
                </a:solidFill>
              </a:rPr>
            </a:br>
            <a:r>
              <a:rPr lang="fi-FI" i="1" dirty="0">
                <a:solidFill>
                  <a:schemeClr val="accent4">
                    <a:lumMod val="40000"/>
                    <a:lumOff val="60000"/>
                  </a:schemeClr>
                </a:solidFill>
              </a:rPr>
              <a:t/>
            </a:r>
            <a:br>
              <a:rPr lang="fi-FI" i="1" dirty="0">
                <a:solidFill>
                  <a:schemeClr val="accent4">
                    <a:lumMod val="40000"/>
                    <a:lumOff val="60000"/>
                  </a:schemeClr>
                </a:solidFill>
              </a:rPr>
            </a:br>
            <a:r>
              <a:rPr lang="fi-FI" sz="2000" i="1" dirty="0">
                <a:solidFill>
                  <a:schemeClr val="accent4">
                    <a:lumMod val="40000"/>
                    <a:lumOff val="60000"/>
                  </a:schemeClr>
                </a:solidFill>
              </a:rPr>
              <a:t>- Tero Anttila, apulaiskaupunginjohtaja</a:t>
            </a:r>
          </a:p>
        </p:txBody>
      </p:sp>
      <p:pic>
        <p:nvPicPr>
          <p:cNvPr id="4" name="Kuvan paikkamerkki 3" descr="Kuva, joka sisältää kohteen teksti, puu, ulko, taivas&#10;&#10;Kuvaus luotu automaattisesti">
            <a:extLst>
              <a:ext uri="{FF2B5EF4-FFF2-40B4-BE49-F238E27FC236}">
                <a16:creationId xmlns:a16="http://schemas.microsoft.com/office/drawing/2014/main" id="{016FDD8D-D68D-4DF7-472D-734B982A9BB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7564" r="17564"/>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39</a:t>
            </a:fld>
            <a:endParaRPr lang="fi-FI" dirty="0"/>
          </a:p>
        </p:txBody>
      </p:sp>
    </p:spTree>
    <p:extLst>
      <p:ext uri="{BB962C8B-B14F-4D97-AF65-F5344CB8AC3E}">
        <p14:creationId xmlns:p14="http://schemas.microsoft.com/office/powerpoint/2010/main" val="328891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612727"/>
            <a:ext cx="5036168" cy="1350832"/>
          </a:xfrm>
        </p:spPr>
        <p:txBody>
          <a:bodyPr/>
          <a:lstStyle/>
          <a:p>
            <a:r>
              <a:rPr lang="fi-FI" dirty="0"/>
              <a:t>Orgaanisen jätteen arvoketjun kehitys Etelä-Karjalassa</a:t>
            </a:r>
          </a:p>
        </p:txBody>
      </p:sp>
      <p:sp>
        <p:nvSpPr>
          <p:cNvPr id="3" name="Tekstin paikkamerkki 2"/>
          <p:cNvSpPr>
            <a:spLocks noGrp="1"/>
          </p:cNvSpPr>
          <p:nvPr>
            <p:ph type="body" sz="quarter" idx="14"/>
          </p:nvPr>
        </p:nvSpPr>
        <p:spPr>
          <a:xfrm>
            <a:off x="889144" y="2208138"/>
            <a:ext cx="5383640" cy="2595417"/>
          </a:xfrm>
        </p:spPr>
        <p:txBody>
          <a:bodyPr/>
          <a:lstStyle/>
          <a:p>
            <a:r>
              <a:rPr lang="fi-FI" dirty="0"/>
              <a:t>Hankkeessa tuotteistetaan biokaasulaitoksen mädätysjäännös markkinaehtoisesti loppukäyttäjätarpeet huomioiden. Tuotteistukseen vaikuttaa kaikki vaiheet arvoketjun alkupäästä eli kotitalouksien biojätteen lajittelutavoista aina kierrätysravinteiden loppukäyttäjäasiakkaiden tarpeisiin saakka. </a:t>
            </a:r>
            <a:endParaRPr lang="fi-FI" dirty="0" smtClean="0"/>
          </a:p>
          <a:p>
            <a:endParaRPr lang="fi-FI" dirty="0"/>
          </a:p>
          <a:p>
            <a:r>
              <a:rPr lang="fi-FI" dirty="0" smtClean="0"/>
              <a:t>Hankkeessa </a:t>
            </a:r>
            <a:r>
              <a:rPr lang="fi-FI" dirty="0"/>
              <a:t>tehdään teknistaloudellisista kokonaisarviointia kaikista vaihtoehdoista sekä hiilijalanjälkilaskentaa kierrätysravinteiden osalta. Olennainen osa hanketta on informatiivisen sisällön tuottaminen paikallisille sidosryhmille jätteen lajittelun merkityksestä ja kuinka jokainen kuntalainen osaltaan on tuottamassa raaka-ainevirtaa laadukkaiden uusille paikallisille kierrätysravinnetuotteille.</a:t>
            </a:r>
          </a:p>
        </p:txBody>
      </p:sp>
      <p:sp>
        <p:nvSpPr>
          <p:cNvPr id="4" name="Tekstin paikkamerkki 3"/>
          <p:cNvSpPr>
            <a:spLocks noGrp="1"/>
          </p:cNvSpPr>
          <p:nvPr>
            <p:ph type="body" sz="quarter" idx="15"/>
          </p:nvPr>
        </p:nvSpPr>
        <p:spPr>
          <a:xfrm>
            <a:off x="7237693" y="2208138"/>
            <a:ext cx="4142668" cy="1066719"/>
          </a:xfrm>
        </p:spPr>
        <p:txBody>
          <a:bodyPr/>
          <a:lstStyle/>
          <a:p>
            <a:r>
              <a:rPr lang="fi-FI" sz="2000" b="1" dirty="0">
                <a:solidFill>
                  <a:srgbClr val="236192"/>
                </a:solidFill>
              </a:rPr>
              <a:t>Vastuutaho: </a:t>
            </a:r>
            <a:r>
              <a:rPr lang="fi-FI" sz="2000" dirty="0">
                <a:solidFill>
                  <a:srgbClr val="236192"/>
                </a:solidFill>
              </a:rPr>
              <a:t>Etelä-Karjalan Jätehuolto Oy</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100 000 €</a:t>
            </a:r>
          </a:p>
          <a:p>
            <a:r>
              <a:rPr lang="fi-FI" sz="2000" b="1" dirty="0">
                <a:solidFill>
                  <a:srgbClr val="236192"/>
                </a:solidFill>
              </a:rPr>
              <a:t>Avustusosuus</a:t>
            </a:r>
            <a:r>
              <a:rPr lang="fi-FI" sz="2000" dirty="0">
                <a:solidFill>
                  <a:srgbClr val="236192"/>
                </a:solidFill>
              </a:rPr>
              <a:t>: 70 000 €</a:t>
            </a:r>
          </a:p>
          <a:p>
            <a:endParaRPr lang="fi-FI" sz="2000" dirty="0">
              <a:solidFill>
                <a:srgbClr val="236192"/>
              </a:solidFill>
            </a:endParaRPr>
          </a:p>
          <a:p>
            <a:r>
              <a:rPr lang="fi-FI" sz="2000" dirty="0">
                <a:solidFill>
                  <a:srgbClr val="236192"/>
                </a:solidFill>
                <a:hlinkClick r:id="rId2"/>
              </a:rPr>
              <a:t>Linkki </a:t>
            </a:r>
            <a:r>
              <a:rPr lang="fi-FI" sz="2000" dirty="0" smtClean="0">
                <a:solidFill>
                  <a:srgbClr val="236192"/>
                </a:solidFill>
                <a:hlinkClick r:id="rId2"/>
              </a:rPr>
              <a:t>hankkeeseen </a:t>
            </a:r>
            <a:r>
              <a:rPr lang="fi-FI" sz="2000" dirty="0" smtClean="0">
                <a:solidFill>
                  <a:srgbClr val="236192"/>
                </a:solidFill>
              </a:rPr>
              <a:t>(ekjh.fi)</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Vesa Kaipia, </a:t>
            </a:r>
            <a:r>
              <a:rPr lang="fi-FI" sz="2000" dirty="0" smtClean="0">
                <a:solidFill>
                  <a:srgbClr val="236192"/>
                </a:solidFill>
                <a:hlinkClick r:id="rId3"/>
              </a:rPr>
              <a:t>vesa.kaipia@ekjh.fi</a:t>
            </a:r>
            <a:r>
              <a:rPr lang="fi-FI" sz="2000" dirty="0" smtClean="0">
                <a:solidFill>
                  <a:srgbClr val="236192"/>
                </a:solidFill>
              </a:rPr>
              <a:t> </a:t>
            </a:r>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4</a:t>
            </a:fld>
            <a:endParaRPr lang="fi-FI" dirty="0"/>
          </a:p>
        </p:txBody>
      </p:sp>
    </p:spTree>
    <p:extLst>
      <p:ext uri="{BB962C8B-B14F-4D97-AF65-F5344CB8AC3E}">
        <p14:creationId xmlns:p14="http://schemas.microsoft.com/office/powerpoint/2010/main" val="2190501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1060783"/>
            <a:ext cx="4645891" cy="1350832"/>
          </a:xfrm>
        </p:spPr>
        <p:txBody>
          <a:bodyPr/>
          <a:lstStyle/>
          <a:p>
            <a:r>
              <a:rPr lang="fi-FI" dirty="0"/>
              <a:t>Elämän kestävä Äänekoski </a:t>
            </a:r>
          </a:p>
        </p:txBody>
      </p:sp>
      <p:sp>
        <p:nvSpPr>
          <p:cNvPr id="3" name="Tekstin paikkamerkki 2"/>
          <p:cNvSpPr>
            <a:spLocks noGrp="1"/>
          </p:cNvSpPr>
          <p:nvPr>
            <p:ph type="body" sz="quarter" idx="14"/>
          </p:nvPr>
        </p:nvSpPr>
        <p:spPr>
          <a:xfrm>
            <a:off x="889144" y="2747634"/>
            <a:ext cx="5430081" cy="2595417"/>
          </a:xfrm>
        </p:spPr>
        <p:txBody>
          <a:bodyPr/>
          <a:lstStyle/>
          <a:p>
            <a:r>
              <a:rPr lang="fi-FI" dirty="0"/>
              <a:t>Elämän kestävä Äänekoski − Reilun kiertotalouden vaikutukset hiilijalanjälkeen –hankkeella on tavoitteena saada ilmastotyö pysyväksi osaksi Äänekosken kaupungin kaikkea toimintaa. Hankkeella on kaksi päätavoitetta: kestävän liikkumisen edistäminen ja yhteistyön vahvistaminen ilmastotavoitteissa, joita edistetään osavaiheittain. Hankkeen ajankohta on 1.9.2022-31.12.2023 ja kohderyhmänä on koko kaupunki.</a:t>
            </a:r>
          </a:p>
        </p:txBody>
      </p:sp>
      <p:sp>
        <p:nvSpPr>
          <p:cNvPr id="4" name="Tekstin paikkamerkki 3"/>
          <p:cNvSpPr>
            <a:spLocks noGrp="1"/>
          </p:cNvSpPr>
          <p:nvPr>
            <p:ph type="body" sz="quarter" idx="15"/>
          </p:nvPr>
        </p:nvSpPr>
        <p:spPr>
          <a:xfrm>
            <a:off x="7113427" y="1497520"/>
            <a:ext cx="4142668" cy="1066719"/>
          </a:xfrm>
        </p:spPr>
        <p:txBody>
          <a:bodyPr/>
          <a:lstStyle/>
          <a:p>
            <a:r>
              <a:rPr lang="fi-FI" sz="2000" b="1" dirty="0">
                <a:solidFill>
                  <a:schemeClr val="accent5">
                    <a:lumMod val="75000"/>
                  </a:schemeClr>
                </a:solidFill>
              </a:rPr>
              <a:t>Vastuutaho: </a:t>
            </a:r>
            <a:r>
              <a:rPr lang="fi-FI" sz="2000" dirty="0">
                <a:solidFill>
                  <a:schemeClr val="accent5">
                    <a:lumMod val="75000"/>
                  </a:schemeClr>
                </a:solidFill>
              </a:rPr>
              <a:t>Äänekosken kaupunki</a:t>
            </a:r>
          </a:p>
          <a:p>
            <a:endParaRPr lang="fi-FI" sz="2000" dirty="0">
              <a:solidFill>
                <a:schemeClr val="accent5">
                  <a:lumMod val="75000"/>
                </a:schemeClr>
              </a:solidFill>
            </a:endParaRPr>
          </a:p>
          <a:p>
            <a:r>
              <a:rPr lang="fi-FI" sz="2000" b="1" dirty="0">
                <a:solidFill>
                  <a:schemeClr val="accent5">
                    <a:lumMod val="75000"/>
                  </a:schemeClr>
                </a:solidFill>
              </a:rPr>
              <a:t>Kokonaissumma: </a:t>
            </a:r>
            <a:r>
              <a:rPr lang="fi-FI" sz="2000" dirty="0">
                <a:solidFill>
                  <a:schemeClr val="accent5">
                    <a:lumMod val="75000"/>
                  </a:schemeClr>
                </a:solidFill>
              </a:rPr>
              <a:t>97 883 €</a:t>
            </a:r>
          </a:p>
          <a:p>
            <a:r>
              <a:rPr lang="fi-FI" sz="2000" b="1" dirty="0">
                <a:solidFill>
                  <a:schemeClr val="accent5">
                    <a:lumMod val="75000"/>
                  </a:schemeClr>
                </a:solidFill>
              </a:rPr>
              <a:t>Avustusosuus</a:t>
            </a:r>
            <a:r>
              <a:rPr lang="fi-FI" sz="2000" dirty="0">
                <a:solidFill>
                  <a:schemeClr val="accent5">
                    <a:lumMod val="75000"/>
                  </a:schemeClr>
                </a:solidFill>
              </a:rPr>
              <a:t>: 68 518 €</a:t>
            </a:r>
          </a:p>
          <a:p>
            <a:endParaRPr lang="fi-FI" sz="2000" dirty="0" smtClean="0">
              <a:solidFill>
                <a:schemeClr val="accent5">
                  <a:lumMod val="75000"/>
                </a:schemeClr>
              </a:solidFill>
            </a:endParaRPr>
          </a:p>
          <a:p>
            <a:r>
              <a:rPr lang="fi-FI" sz="2000" dirty="0" smtClean="0">
                <a:solidFill>
                  <a:schemeClr val="accent5">
                    <a:lumMod val="75000"/>
                  </a:schemeClr>
                </a:solidFill>
                <a:hlinkClick r:id="rId2"/>
              </a:rPr>
              <a:t>Linkki hankkeeseen </a:t>
            </a:r>
            <a:r>
              <a:rPr lang="fi-FI" sz="2000" dirty="0" smtClean="0">
                <a:solidFill>
                  <a:schemeClr val="accent5">
                    <a:lumMod val="75000"/>
                  </a:schemeClr>
                </a:solidFill>
              </a:rPr>
              <a:t>(aanekoski.fi)</a:t>
            </a:r>
            <a:endParaRPr lang="fi-FI" sz="2000" dirty="0">
              <a:solidFill>
                <a:schemeClr val="accent5">
                  <a:lumMod val="75000"/>
                </a:schemeClr>
              </a:solidFill>
            </a:endParaRPr>
          </a:p>
          <a:p>
            <a:endParaRPr lang="fi-FI" sz="2000" dirty="0">
              <a:solidFill>
                <a:schemeClr val="accent5">
                  <a:lumMod val="75000"/>
                </a:schemeClr>
              </a:solidFill>
            </a:endParaRPr>
          </a:p>
          <a:p>
            <a:r>
              <a:rPr lang="fi-FI" sz="2000" b="1" dirty="0">
                <a:solidFill>
                  <a:schemeClr val="accent5">
                    <a:lumMod val="75000"/>
                  </a:schemeClr>
                </a:solidFill>
              </a:rPr>
              <a:t>Lisätietoja: </a:t>
            </a:r>
            <a:endParaRPr lang="fi-FI" sz="2000" b="1" dirty="0" smtClean="0">
              <a:solidFill>
                <a:schemeClr val="accent5">
                  <a:lumMod val="75000"/>
                </a:schemeClr>
              </a:solidFill>
            </a:endParaRPr>
          </a:p>
          <a:p>
            <a:r>
              <a:rPr lang="fi-FI" sz="2000" dirty="0">
                <a:solidFill>
                  <a:schemeClr val="accent5">
                    <a:lumMod val="75000"/>
                  </a:schemeClr>
                </a:solidFill>
              </a:rPr>
              <a:t>Y</a:t>
            </a:r>
            <a:r>
              <a:rPr lang="fi-FI" sz="2000" dirty="0" smtClean="0">
                <a:solidFill>
                  <a:schemeClr val="accent5">
                    <a:lumMod val="75000"/>
                  </a:schemeClr>
                </a:solidFill>
              </a:rPr>
              <a:t>mpäristöpäällikkö </a:t>
            </a:r>
            <a:r>
              <a:rPr lang="fi-FI" sz="2000" dirty="0">
                <a:solidFill>
                  <a:schemeClr val="accent5">
                    <a:lumMod val="75000"/>
                  </a:schemeClr>
                </a:solidFill>
              </a:rPr>
              <a:t>Hanna Ahonen        </a:t>
            </a:r>
            <a:r>
              <a:rPr lang="fi-FI" sz="2000" dirty="0" smtClean="0">
                <a:solidFill>
                  <a:schemeClr val="accent5">
                    <a:lumMod val="75000"/>
                  </a:schemeClr>
                </a:solidFill>
              </a:rPr>
              <a:t>etunimi.sukunimi@aanekoski.fi</a:t>
            </a:r>
            <a:endParaRPr lang="fi-FI" sz="2000" dirty="0">
              <a:solidFill>
                <a:schemeClr val="accent5">
                  <a:lumMod val="75000"/>
                </a:schemeClr>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40</a:t>
            </a:fld>
            <a:endParaRPr lang="fi-FI" dirty="0"/>
          </a:p>
        </p:txBody>
      </p:sp>
    </p:spTree>
    <p:extLst>
      <p:ext uri="{BB962C8B-B14F-4D97-AF65-F5344CB8AC3E}">
        <p14:creationId xmlns:p14="http://schemas.microsoft.com/office/powerpoint/2010/main" val="255631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5">
                    <a:lumMod val="75000"/>
                  </a:schemeClr>
                </a:solidFill>
              </a:rPr>
              <a:t>” </a:t>
            </a:r>
            <a:r>
              <a:rPr lang="fi-FI" i="1" dirty="0">
                <a:solidFill>
                  <a:schemeClr val="accent5">
                    <a:lumMod val="75000"/>
                  </a:schemeClr>
                </a:solidFill>
              </a:rPr>
              <a:t/>
            </a:r>
            <a:br>
              <a:rPr lang="fi-FI" i="1" dirty="0">
                <a:solidFill>
                  <a:schemeClr val="accent5">
                    <a:lumMod val="75000"/>
                  </a:schemeClr>
                </a:solidFill>
              </a:rPr>
            </a:br>
            <a:r>
              <a:rPr lang="fi-FI" sz="2400" i="1" dirty="0">
                <a:solidFill>
                  <a:schemeClr val="accent5">
                    <a:lumMod val="75000"/>
                  </a:schemeClr>
                </a:solidFill>
              </a:rPr>
              <a:t>Äänekoskella suurimmat päästöt syntyvät liikkumisesta ja kiinteistöistä, joiden päästöjen vähentämistä tullaan edistämään Elämän kestävä Äänekoski − hankkeen avulla. Yhdessä luomme elämää kestävän</a:t>
            </a:r>
            <a:br>
              <a:rPr lang="fi-FI" sz="2400" i="1" dirty="0">
                <a:solidFill>
                  <a:schemeClr val="accent5">
                    <a:lumMod val="75000"/>
                  </a:schemeClr>
                </a:solidFill>
              </a:rPr>
            </a:br>
            <a:r>
              <a:rPr lang="fi-FI" sz="2400" i="1" dirty="0">
                <a:solidFill>
                  <a:schemeClr val="accent5">
                    <a:lumMod val="75000"/>
                  </a:schemeClr>
                </a:solidFill>
              </a:rPr>
              <a:t>ympäristön ja yhteisön.</a:t>
            </a:r>
            <a:r>
              <a:rPr lang="fi-FI" sz="2800" i="1" dirty="0">
                <a:solidFill>
                  <a:schemeClr val="accent5">
                    <a:lumMod val="75000"/>
                  </a:schemeClr>
                </a:solidFill>
              </a:rPr>
              <a:t/>
            </a:r>
            <a:br>
              <a:rPr lang="fi-FI" sz="2800" i="1" dirty="0">
                <a:solidFill>
                  <a:schemeClr val="accent5">
                    <a:lumMod val="75000"/>
                  </a:schemeClr>
                </a:solidFill>
              </a:rPr>
            </a:br>
            <a:r>
              <a:rPr lang="fi-FI" i="1" dirty="0">
                <a:solidFill>
                  <a:schemeClr val="accent5">
                    <a:lumMod val="75000"/>
                  </a:schemeClr>
                </a:solidFill>
              </a:rPr>
              <a:t/>
            </a:r>
            <a:br>
              <a:rPr lang="fi-FI" i="1" dirty="0">
                <a:solidFill>
                  <a:schemeClr val="accent5">
                    <a:lumMod val="75000"/>
                  </a:schemeClr>
                </a:solidFill>
              </a:rPr>
            </a:br>
            <a:r>
              <a:rPr lang="fi-FI" sz="2000" i="1" dirty="0">
                <a:solidFill>
                  <a:schemeClr val="accent5">
                    <a:lumMod val="75000"/>
                  </a:schemeClr>
                </a:solidFill>
              </a:rPr>
              <a:t>- </a:t>
            </a:r>
            <a:r>
              <a:rPr lang="fi-FI" sz="2000" i="1" dirty="0" smtClean="0">
                <a:solidFill>
                  <a:schemeClr val="accent5">
                    <a:lumMod val="75000"/>
                  </a:schemeClr>
                </a:solidFill>
              </a:rPr>
              <a:t>Ympäristöpäällikkö </a:t>
            </a:r>
            <a:r>
              <a:rPr lang="fi-FI" sz="2000" i="1" dirty="0">
                <a:solidFill>
                  <a:schemeClr val="accent5">
                    <a:lumMod val="75000"/>
                  </a:schemeClr>
                </a:solidFill>
              </a:rPr>
              <a:t>Hanna Ahonen</a:t>
            </a:r>
          </a:p>
        </p:txBody>
      </p:sp>
      <p:pic>
        <p:nvPicPr>
          <p:cNvPr id="2" name="Kuvan paikkamerkki 1"/>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4505" t="172" r="7831" b="-172"/>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41</a:t>
            </a:fld>
            <a:endParaRPr lang="fi-FI" dirty="0"/>
          </a:p>
        </p:txBody>
      </p:sp>
    </p:spTree>
    <p:extLst>
      <p:ext uri="{BB962C8B-B14F-4D97-AF65-F5344CB8AC3E}">
        <p14:creationId xmlns:p14="http://schemas.microsoft.com/office/powerpoint/2010/main" val="1501541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A7E3B0E-B251-407B-8636-10AD5910FED4}" type="datetime1">
              <a:rPr lang="fi-FI" smtClean="0"/>
              <a:t>27.9.2022</a:t>
            </a:fld>
            <a:endParaRPr lang="fi-FI" dirty="0"/>
          </a:p>
        </p:txBody>
      </p:sp>
    </p:spTree>
    <p:extLst>
      <p:ext uri="{BB962C8B-B14F-4D97-AF65-F5344CB8AC3E}">
        <p14:creationId xmlns:p14="http://schemas.microsoft.com/office/powerpoint/2010/main" val="300719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smtClean="0">
                <a:solidFill>
                  <a:srgbClr val="236192"/>
                </a:solidFill>
              </a:rPr>
              <a:t>”</a:t>
            </a:r>
            <a:r>
              <a:rPr lang="fi-FI" i="1" dirty="0" smtClean="0">
                <a:solidFill>
                  <a:srgbClr val="236192"/>
                </a:solidFill>
              </a:rPr>
              <a:t/>
            </a:r>
            <a:br>
              <a:rPr lang="fi-FI" i="1" dirty="0" smtClean="0">
                <a:solidFill>
                  <a:srgbClr val="236192"/>
                </a:solidFill>
              </a:rPr>
            </a:br>
            <a:r>
              <a:rPr lang="fi-FI" sz="2400" i="1" dirty="0" err="1" smtClean="0">
                <a:solidFill>
                  <a:srgbClr val="236192"/>
                </a:solidFill>
              </a:rPr>
              <a:t>EKJH:n</a:t>
            </a:r>
            <a:r>
              <a:rPr lang="fi-FI" sz="2400" i="1" dirty="0" smtClean="0">
                <a:solidFill>
                  <a:srgbClr val="236192"/>
                </a:solidFill>
              </a:rPr>
              <a:t> </a:t>
            </a:r>
            <a:r>
              <a:rPr lang="fi-FI" sz="2400" i="1" dirty="0">
                <a:solidFill>
                  <a:srgbClr val="236192"/>
                </a:solidFill>
              </a:rPr>
              <a:t>biokaasulaitoksessa käsitellään Etelä-Karjalan jätevesilietteet ja asumisesta syntyvät biojätteet. Hankkeessa pyritään löytämään oikeat toimintatavat jotta kaikki ravinne- ja materiaalivirrat saataisiin hyödynnettyä paikallisesti</a:t>
            </a:r>
            <a:r>
              <a:rPr lang="fi-FI" sz="2400" i="1" dirty="0" smtClean="0">
                <a:solidFill>
                  <a:srgbClr val="236192"/>
                </a:solidFill>
              </a:rPr>
              <a:t>.</a:t>
            </a:r>
            <a:r>
              <a:rPr lang="fi-FI" sz="2800" i="1" dirty="0"/>
              <a:t/>
            </a:r>
            <a:br>
              <a:rPr lang="fi-FI" sz="2800" i="1" dirty="0"/>
            </a:br>
            <a:r>
              <a:rPr lang="fi-FI" sz="2800" i="1" dirty="0">
                <a:solidFill>
                  <a:srgbClr val="236192"/>
                </a:solidFill>
              </a:rPr>
              <a:t> </a:t>
            </a:r>
            <a:br>
              <a:rPr lang="fi-FI" sz="2800" i="1" dirty="0">
                <a:solidFill>
                  <a:srgbClr val="236192"/>
                </a:solidFill>
              </a:rPr>
            </a:br>
            <a:r>
              <a:rPr lang="fi-FI" sz="2000" i="1" dirty="0">
                <a:solidFill>
                  <a:srgbClr val="236192"/>
                </a:solidFill>
              </a:rPr>
              <a:t>- Mika Suomalainen, toimitusjohtaja EKJH Oy</a:t>
            </a:r>
          </a:p>
        </p:txBody>
      </p:sp>
      <p:pic>
        <p:nvPicPr>
          <p:cNvPr id="4" name="Kuvan paikkamerkki 3" descr="Kuva, joka sisältää kohteen ruoho, ulko, tie, tapa&#10;&#10;Kuvaus luotu automaattisesti">
            <a:extLst>
              <a:ext uri="{FF2B5EF4-FFF2-40B4-BE49-F238E27FC236}">
                <a16:creationId xmlns:a16="http://schemas.microsoft.com/office/drawing/2014/main" id="{DBD2F903-4DA9-659A-205E-00439B840D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2" r="21162"/>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5</a:t>
            </a:fld>
            <a:endParaRPr lang="fi-FI" dirty="0"/>
          </a:p>
        </p:txBody>
      </p:sp>
    </p:spTree>
    <p:extLst>
      <p:ext uri="{BB962C8B-B14F-4D97-AF65-F5344CB8AC3E}">
        <p14:creationId xmlns:p14="http://schemas.microsoft.com/office/powerpoint/2010/main" val="1033427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15992" y="932767"/>
            <a:ext cx="6307184" cy="1350832"/>
          </a:xfrm>
        </p:spPr>
        <p:txBody>
          <a:bodyPr/>
          <a:lstStyle/>
          <a:p>
            <a:r>
              <a:rPr lang="fi-FI" dirty="0"/>
              <a:t>Vaihtoehtoisten </a:t>
            </a:r>
            <a:r>
              <a:rPr lang="fi-FI" dirty="0" smtClean="0"/>
              <a:t>käyttö-voimien jakeluverkon </a:t>
            </a:r>
            <a:r>
              <a:rPr lang="fi-FI" dirty="0"/>
              <a:t>kehittäminen Etelä-Karjalassa</a:t>
            </a:r>
          </a:p>
        </p:txBody>
      </p:sp>
      <p:sp>
        <p:nvSpPr>
          <p:cNvPr id="3" name="Tekstin paikkamerkki 2"/>
          <p:cNvSpPr>
            <a:spLocks noGrp="1"/>
          </p:cNvSpPr>
          <p:nvPr>
            <p:ph type="body" sz="quarter" idx="14"/>
          </p:nvPr>
        </p:nvSpPr>
        <p:spPr>
          <a:xfrm>
            <a:off x="815992" y="2513983"/>
            <a:ext cx="6151736" cy="2595417"/>
          </a:xfrm>
        </p:spPr>
        <p:txBody>
          <a:bodyPr/>
          <a:lstStyle/>
          <a:p>
            <a:r>
              <a:rPr lang="fi-FI" dirty="0"/>
              <a:t>Hankkeen tavoitteena on edistää henkilö- ja tavaraliikenteen siirtymistä vaihtoehtoisiin käyttövoimiin yhteensovittamalla maankäytöllisiä haasteita sekä sujuvoittamalla lupakäytäntöjä ja kaavoitusta uusien yksityisten, puolijulkisten ja julkisten lataus- ja jakeluasemien rakentamiseksi. Samalla selvitetään lainsäädäntöä ja rakentamista koskevia määräyksiä, jotka voivat hankaloittaa jakeluverkon laajenemista. </a:t>
            </a:r>
            <a:endParaRPr lang="fi-FI" dirty="0" smtClean="0"/>
          </a:p>
          <a:p>
            <a:endParaRPr lang="fi-FI" dirty="0"/>
          </a:p>
          <a:p>
            <a:r>
              <a:rPr lang="fi-FI" dirty="0" smtClean="0"/>
              <a:t>Hankkeessa </a:t>
            </a:r>
            <a:r>
              <a:rPr lang="fi-FI" dirty="0"/>
              <a:t>edistetään koko liikennejärjestelmän jakeluverkon kehittämisen toimenpiteitä huomioiden myös </a:t>
            </a:r>
            <a:r>
              <a:rPr lang="fi-FI" dirty="0" err="1"/>
              <a:t>Fit</a:t>
            </a:r>
            <a:r>
              <a:rPr lang="fi-FI" dirty="0"/>
              <a:t> for 55 -ilmastopaketin mukaiset toimenpiteet TEN-T -verkolle. Työtä tehdään yhdessä konsortioon osallistuvien kuntien sekä maanomistajien, taloyhtiöiden, palveluntarjoajien, sähköverkkoyhtiöiden ja muiden tahojen kanssa.</a:t>
            </a:r>
          </a:p>
        </p:txBody>
      </p:sp>
      <p:sp>
        <p:nvSpPr>
          <p:cNvPr id="4" name="Tekstin paikkamerkki 3"/>
          <p:cNvSpPr>
            <a:spLocks noGrp="1"/>
          </p:cNvSpPr>
          <p:nvPr>
            <p:ph type="body" sz="quarter" idx="15"/>
          </p:nvPr>
        </p:nvSpPr>
        <p:spPr>
          <a:xfrm>
            <a:off x="7411429" y="1980623"/>
            <a:ext cx="4142668" cy="1066719"/>
          </a:xfrm>
        </p:spPr>
        <p:txBody>
          <a:bodyPr/>
          <a:lstStyle/>
          <a:p>
            <a:r>
              <a:rPr lang="fi-FI" sz="2000" b="1" dirty="0">
                <a:solidFill>
                  <a:schemeClr val="accent5"/>
                </a:solidFill>
              </a:rPr>
              <a:t>Vastuutaho: </a:t>
            </a:r>
            <a:r>
              <a:rPr lang="fi-FI" sz="2000" dirty="0">
                <a:solidFill>
                  <a:schemeClr val="accent5"/>
                </a:solidFill>
              </a:rPr>
              <a:t>Etelä-Karjalan liitto</a:t>
            </a:r>
          </a:p>
          <a:p>
            <a:endParaRPr lang="fi-FI" sz="2000" dirty="0">
              <a:solidFill>
                <a:schemeClr val="accent5"/>
              </a:solidFill>
            </a:endParaRPr>
          </a:p>
          <a:p>
            <a:r>
              <a:rPr lang="fi-FI" sz="2000" b="1" dirty="0">
                <a:solidFill>
                  <a:schemeClr val="accent5"/>
                </a:solidFill>
              </a:rPr>
              <a:t>Muut konsortioon osallistuvat:</a:t>
            </a:r>
          </a:p>
          <a:p>
            <a:r>
              <a:rPr lang="fi-FI" sz="2000" dirty="0">
                <a:solidFill>
                  <a:schemeClr val="accent5"/>
                </a:solidFill>
              </a:rPr>
              <a:t>Lemin, Luumäen, Parikkalan, Rautjärven, Ruokolahden, Savitaipaleen ja Taipalsaaren kunnat</a:t>
            </a:r>
          </a:p>
          <a:p>
            <a:endParaRPr lang="fi-FI" sz="2000" dirty="0">
              <a:solidFill>
                <a:schemeClr val="accent5"/>
              </a:solidFill>
            </a:endParaRPr>
          </a:p>
          <a:p>
            <a:r>
              <a:rPr lang="fi-FI" sz="2000" b="1" dirty="0">
                <a:solidFill>
                  <a:schemeClr val="accent5"/>
                </a:solidFill>
              </a:rPr>
              <a:t>Kokonaissumma: </a:t>
            </a:r>
            <a:r>
              <a:rPr lang="fi-FI" sz="2000" dirty="0">
                <a:solidFill>
                  <a:schemeClr val="accent5"/>
                </a:solidFill>
              </a:rPr>
              <a:t>100 000 €</a:t>
            </a:r>
          </a:p>
          <a:p>
            <a:r>
              <a:rPr lang="fi-FI" sz="2000" b="1" dirty="0">
                <a:solidFill>
                  <a:schemeClr val="accent5"/>
                </a:solidFill>
              </a:rPr>
              <a:t>Avustusosuus</a:t>
            </a:r>
            <a:r>
              <a:rPr lang="fi-FI" sz="2000" dirty="0">
                <a:solidFill>
                  <a:schemeClr val="accent5"/>
                </a:solidFill>
              </a:rPr>
              <a:t>: 70 000 €</a:t>
            </a:r>
          </a:p>
          <a:p>
            <a:endParaRPr lang="fi-FI" sz="2000" dirty="0">
              <a:solidFill>
                <a:schemeClr val="accent5"/>
              </a:solidFill>
            </a:endParaRPr>
          </a:p>
          <a:p>
            <a:r>
              <a:rPr lang="fi-FI" sz="2000" b="1" dirty="0">
                <a:solidFill>
                  <a:schemeClr val="accent5"/>
                </a:solidFill>
              </a:rPr>
              <a:t>Lisätietoja: </a:t>
            </a:r>
            <a:r>
              <a:rPr lang="fi-FI" sz="2000" dirty="0">
                <a:solidFill>
                  <a:schemeClr val="accent5"/>
                </a:solidFill>
              </a:rPr>
              <a:t>Sonja Tynkkynen, sonja.tynkkynen@ekarjala.fi</a:t>
            </a: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6</a:t>
            </a:fld>
            <a:endParaRPr lang="fi-FI" dirty="0"/>
          </a:p>
        </p:txBody>
      </p:sp>
    </p:spTree>
    <p:extLst>
      <p:ext uri="{BB962C8B-B14F-4D97-AF65-F5344CB8AC3E}">
        <p14:creationId xmlns:p14="http://schemas.microsoft.com/office/powerpoint/2010/main" val="91667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9600" i="1" dirty="0">
                <a:solidFill>
                  <a:schemeClr val="accent5"/>
                </a:solidFill>
              </a:rPr>
              <a:t>” </a:t>
            </a:r>
            <a:r>
              <a:rPr lang="fi-FI" i="1" dirty="0">
                <a:solidFill>
                  <a:schemeClr val="accent5"/>
                </a:solidFill>
              </a:rPr>
              <a:t/>
            </a:r>
            <a:br>
              <a:rPr lang="fi-FI" i="1" dirty="0">
                <a:solidFill>
                  <a:schemeClr val="accent5"/>
                </a:solidFill>
              </a:rPr>
            </a:br>
            <a:r>
              <a:rPr lang="fi-FI" sz="2800" i="1" dirty="0">
                <a:solidFill>
                  <a:schemeClr val="accent5"/>
                </a:solidFill>
              </a:rPr>
              <a:t>Tällä hankkeella voidaan edistää kunnan Hinku-tavoitteiden saavuttamista, koska liikenteen päästöt ovat merkittävä osa kunnan ja maakunnan päästöjä.</a:t>
            </a:r>
            <a:br>
              <a:rPr lang="fi-FI" sz="2800" i="1" dirty="0">
                <a:solidFill>
                  <a:schemeClr val="accent5"/>
                </a:solidFill>
              </a:rPr>
            </a:br>
            <a:r>
              <a:rPr lang="fi-FI" i="1" dirty="0">
                <a:solidFill>
                  <a:schemeClr val="accent5"/>
                </a:solidFill>
              </a:rPr>
              <a:t/>
            </a:r>
            <a:br>
              <a:rPr lang="fi-FI" i="1" dirty="0">
                <a:solidFill>
                  <a:schemeClr val="accent5"/>
                </a:solidFill>
              </a:rPr>
            </a:br>
            <a:r>
              <a:rPr lang="fi-FI" sz="2000" i="1" dirty="0">
                <a:solidFill>
                  <a:schemeClr val="accent5"/>
                </a:solidFill>
              </a:rPr>
              <a:t>- Harri Anttila, kunnanjohtaja, Rautjärvi</a:t>
            </a:r>
            <a:endParaRPr lang="fi-FI" dirty="0">
              <a:solidFill>
                <a:schemeClr val="accent5"/>
              </a:solidFill>
            </a:endParaRPr>
          </a:p>
        </p:txBody>
      </p:sp>
      <p:sp>
        <p:nvSpPr>
          <p:cNvPr id="4" name="Päivämäärän paikkamerkki 3"/>
          <p:cNvSpPr>
            <a:spLocks noGrp="1"/>
          </p:cNvSpPr>
          <p:nvPr>
            <p:ph type="dt" sz="half" idx="10"/>
          </p:nvPr>
        </p:nvSpPr>
        <p:spPr/>
        <p:txBody>
          <a:bodyPr/>
          <a:lstStyle/>
          <a:p>
            <a:fld id="{82209763-8ACA-4179-B5C5-79DC51628916}" type="datetime1">
              <a:rPr lang="fi-FI" smtClean="0"/>
              <a:t>27.9.2022</a:t>
            </a:fld>
            <a:endParaRPr lang="fi-FI" dirty="0"/>
          </a:p>
        </p:txBody>
      </p:sp>
      <p:sp>
        <p:nvSpPr>
          <p:cNvPr id="5" name="Dian numeron paikkamerkki 4"/>
          <p:cNvSpPr>
            <a:spLocks noGrp="1"/>
          </p:cNvSpPr>
          <p:nvPr>
            <p:ph type="sldNum" sz="quarter" idx="12"/>
          </p:nvPr>
        </p:nvSpPr>
        <p:spPr/>
        <p:txBody>
          <a:bodyPr/>
          <a:lstStyle/>
          <a:p>
            <a:fld id="{91E53C16-2649-4D48-AFD3-9E32AB86C978}" type="slidenum">
              <a:rPr lang="fi-FI" smtClean="0"/>
              <a:pPr/>
              <a:t>7</a:t>
            </a:fld>
            <a:endParaRPr lang="fi-FI" dirty="0"/>
          </a:p>
        </p:txBody>
      </p:sp>
      <p:pic>
        <p:nvPicPr>
          <p:cNvPr id="6" name="Kuvan paikkamerkki 3">
            <a:extLst>
              <a:ext uri="{FF2B5EF4-FFF2-40B4-BE49-F238E27FC236}">
                <a16:creationId xmlns:a16="http://schemas.microsoft.com/office/drawing/2014/main" id="{5194D608-C650-45DA-B9C5-6B95A577A403}"/>
              </a:ext>
            </a:extLst>
          </p:cNvPr>
          <p:cNvPicPr>
            <a:picLocks noChangeAspect="1"/>
          </p:cNvPicPr>
          <p:nvPr/>
        </p:nvPicPr>
        <p:blipFill rotWithShape="1">
          <a:blip r:embed="rId2">
            <a:extLst>
              <a:ext uri="{28A0092B-C50C-407E-A947-70E740481C1C}">
                <a14:useLocalDpi xmlns:a14="http://schemas.microsoft.com/office/drawing/2010/main" val="0"/>
              </a:ext>
            </a:extLst>
          </a:blip>
          <a:srcRect l="8645" t="1612" r="6437" b="6584"/>
          <a:stretch/>
        </p:blipFill>
        <p:spPr>
          <a:xfrm>
            <a:off x="7298087" y="8614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pic>
    </p:spTree>
    <p:extLst>
      <p:ext uri="{BB962C8B-B14F-4D97-AF65-F5344CB8AC3E}">
        <p14:creationId xmlns:p14="http://schemas.microsoft.com/office/powerpoint/2010/main" val="305331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4" y="777402"/>
            <a:ext cx="5272729" cy="1350832"/>
          </a:xfrm>
        </p:spPr>
        <p:txBody>
          <a:bodyPr/>
          <a:lstStyle/>
          <a:p>
            <a:r>
              <a:rPr lang="fi-FI" dirty="0"/>
              <a:t>Energiaomavaraiset korttelitason alueelliset ratkaisut (OMAVA)</a:t>
            </a:r>
          </a:p>
        </p:txBody>
      </p:sp>
      <p:sp>
        <p:nvSpPr>
          <p:cNvPr id="3" name="Tekstin paikkamerkki 2"/>
          <p:cNvSpPr>
            <a:spLocks noGrp="1"/>
          </p:cNvSpPr>
          <p:nvPr>
            <p:ph type="body" sz="quarter" idx="14"/>
          </p:nvPr>
        </p:nvSpPr>
        <p:spPr>
          <a:xfrm>
            <a:off x="889143" y="2272146"/>
            <a:ext cx="5058575" cy="2595417"/>
          </a:xfrm>
        </p:spPr>
        <p:txBody>
          <a:bodyPr vert="horz" lIns="0" tIns="0" rIns="0" bIns="0" rtlCol="0" anchor="t">
            <a:noAutofit/>
          </a:bodyPr>
          <a:lstStyle/>
          <a:p>
            <a:pPr marL="285750" indent="-285750">
              <a:buFont typeface="Arial" panose="020B0604020202020204" pitchFamily="34" charset="0"/>
              <a:buChar char="•"/>
            </a:pPr>
            <a:r>
              <a:rPr lang="fi-FI" dirty="0"/>
              <a:t>Toimintamalli korttelitason energiaratkaisujen suunnitteluun ja toteutukseen</a:t>
            </a:r>
          </a:p>
          <a:p>
            <a:pPr marL="285750" indent="-285750">
              <a:buFont typeface="Arial" panose="020B0604020202020204" pitchFamily="34" charset="0"/>
              <a:buChar char="•"/>
            </a:pPr>
            <a:r>
              <a:rPr lang="fi-FI" dirty="0"/>
              <a:t>Tavoitteena mahdollisimman energiaomavarainen, jopa hiilinegatiivinen kokonaisratkaisu</a:t>
            </a:r>
          </a:p>
          <a:p>
            <a:pPr marL="285750" indent="-285750">
              <a:buFont typeface="Arial" panose="020B0604020202020204" pitchFamily="34" charset="0"/>
              <a:buChar char="•"/>
            </a:pPr>
            <a:r>
              <a:rPr lang="fi-FI" dirty="0"/>
              <a:t>Vaikutetaan mahdollisimman aikaisessa vaiheessa</a:t>
            </a:r>
          </a:p>
          <a:p>
            <a:pPr marL="285750" indent="-285750">
              <a:buFont typeface="Arial" panose="020B0604020202020204" pitchFamily="34" charset="0"/>
              <a:buChar char="•"/>
            </a:pPr>
            <a:r>
              <a:rPr lang="fi-FI" dirty="0"/>
              <a:t>Toimintamallin (mm. hankinta- ja rahoitus) avulla varmistetaan suunnitelmien toteutuminen </a:t>
            </a:r>
          </a:p>
          <a:p>
            <a:pPr marL="285750" indent="-285750">
              <a:buFont typeface="Arial" panose="020B0604020202020204" pitchFamily="34" charset="0"/>
              <a:buChar char="•"/>
            </a:pPr>
            <a:r>
              <a:rPr lang="fi-FI" dirty="0"/>
              <a:t>Yhteistyö - edistetään yritysten ja kaupungin pitkäjänteistä yhteistyötä energiatehokkaiden alueiden luomiseksi (mm. markkinavuoropuhelut)</a:t>
            </a:r>
          </a:p>
          <a:p>
            <a:pPr marL="285750" indent="-285750">
              <a:buFont typeface="Arial" panose="020B0604020202020204" pitchFamily="34" charset="0"/>
              <a:buChar char="•"/>
            </a:pPr>
            <a:r>
              <a:rPr lang="fi-FI" dirty="0"/>
              <a:t>Yrityksille tulevaisuudessa kotimaisia referenssikohteita pääkaupungin paraatipaikoilta  </a:t>
            </a:r>
          </a:p>
          <a:p>
            <a:pPr marL="285750" indent="-285750">
              <a:buFont typeface="Arial" panose="020B0604020202020204" pitchFamily="34" charset="0"/>
              <a:buChar char="•"/>
            </a:pPr>
            <a:r>
              <a:rPr lang="fi-FI" dirty="0"/>
              <a:t>Kaupungille toimintamalli, jota monistetaan uusilla alueilla</a:t>
            </a:r>
          </a:p>
          <a:p>
            <a:pPr marL="285750" indent="-285750">
              <a:buFont typeface="Arial" panose="020B0604020202020204" pitchFamily="34" charset="0"/>
              <a:buChar char="•"/>
            </a:pPr>
            <a:endParaRPr lang="fi-FI" dirty="0"/>
          </a:p>
        </p:txBody>
      </p:sp>
      <p:sp>
        <p:nvSpPr>
          <p:cNvPr id="4" name="Tekstin paikkamerkki 3"/>
          <p:cNvSpPr>
            <a:spLocks noGrp="1"/>
          </p:cNvSpPr>
          <p:nvPr>
            <p:ph type="body" sz="quarter" idx="15"/>
          </p:nvPr>
        </p:nvSpPr>
        <p:spPr>
          <a:xfrm>
            <a:off x="6877864" y="2272146"/>
            <a:ext cx="4885768" cy="1066719"/>
          </a:xfrm>
        </p:spPr>
        <p:txBody>
          <a:bodyPr vert="horz" lIns="0" tIns="0" rIns="0" bIns="0" rtlCol="0" anchor="t">
            <a:noAutofit/>
          </a:bodyPr>
          <a:lstStyle/>
          <a:p>
            <a:r>
              <a:rPr lang="fi-FI" sz="2000" b="1" dirty="0">
                <a:solidFill>
                  <a:schemeClr val="accent4">
                    <a:lumMod val="40000"/>
                    <a:lumOff val="60000"/>
                  </a:schemeClr>
                </a:solidFill>
              </a:rPr>
              <a:t>Vastuutaho: </a:t>
            </a:r>
            <a:r>
              <a:rPr lang="fi-FI" sz="2000" dirty="0">
                <a:solidFill>
                  <a:schemeClr val="accent4">
                    <a:lumMod val="40000"/>
                    <a:lumOff val="60000"/>
                  </a:schemeClr>
                </a:solidFill>
              </a:rPr>
              <a:t>Helsingin </a:t>
            </a:r>
            <a:r>
              <a:rPr lang="fi-FI" sz="2000" dirty="0" smtClean="0">
                <a:solidFill>
                  <a:schemeClr val="accent4">
                    <a:lumMod val="40000"/>
                    <a:lumOff val="60000"/>
                  </a:schemeClr>
                </a:solidFill>
              </a:rPr>
              <a:t>kaupunki</a:t>
            </a:r>
          </a:p>
          <a:p>
            <a:endParaRPr lang="fi-FI" sz="2000" dirty="0">
              <a:solidFill>
                <a:schemeClr val="accent4">
                  <a:lumMod val="40000"/>
                  <a:lumOff val="60000"/>
                </a:schemeClr>
              </a:solidFill>
            </a:endParaRPr>
          </a:p>
          <a:p>
            <a:r>
              <a:rPr lang="fi-FI" sz="2000" b="1" dirty="0">
                <a:solidFill>
                  <a:schemeClr val="accent4">
                    <a:lumMod val="40000"/>
                    <a:lumOff val="60000"/>
                  </a:schemeClr>
                </a:solidFill>
              </a:rPr>
              <a:t>Kokonaissumma: </a:t>
            </a:r>
            <a:r>
              <a:rPr lang="fi-FI" sz="2000" dirty="0">
                <a:solidFill>
                  <a:schemeClr val="accent4">
                    <a:lumMod val="40000"/>
                    <a:lumOff val="60000"/>
                  </a:schemeClr>
                </a:solidFill>
              </a:rPr>
              <a:t>100 000 €</a:t>
            </a:r>
            <a:endParaRPr lang="fi-FI" sz="2000" dirty="0">
              <a:solidFill>
                <a:schemeClr val="accent4">
                  <a:lumMod val="40000"/>
                  <a:lumOff val="60000"/>
                </a:schemeClr>
              </a:solidFill>
              <a:cs typeface="Arial"/>
            </a:endParaRPr>
          </a:p>
          <a:p>
            <a:r>
              <a:rPr lang="fi-FI" sz="2000" b="1" dirty="0">
                <a:solidFill>
                  <a:schemeClr val="accent4">
                    <a:lumMod val="40000"/>
                    <a:lumOff val="60000"/>
                  </a:schemeClr>
                </a:solidFill>
              </a:rPr>
              <a:t>Avustusosuus</a:t>
            </a:r>
            <a:r>
              <a:rPr lang="fi-FI" sz="2000" dirty="0">
                <a:solidFill>
                  <a:schemeClr val="accent4">
                    <a:lumMod val="40000"/>
                    <a:lumOff val="60000"/>
                  </a:schemeClr>
                </a:solidFill>
              </a:rPr>
              <a:t>: 70 000 €</a:t>
            </a:r>
          </a:p>
          <a:p>
            <a:endParaRPr lang="fi-FI" sz="2000" dirty="0">
              <a:solidFill>
                <a:schemeClr val="accent4">
                  <a:lumMod val="40000"/>
                  <a:lumOff val="60000"/>
                </a:schemeClr>
              </a:solidFill>
            </a:endParaRPr>
          </a:p>
          <a:p>
            <a:r>
              <a:rPr lang="fi-FI" sz="2000" dirty="0">
                <a:solidFill>
                  <a:schemeClr val="accent4">
                    <a:lumMod val="40000"/>
                    <a:lumOff val="60000"/>
                  </a:schemeClr>
                </a:solidFill>
                <a:hlinkClick r:id="rId2"/>
              </a:rPr>
              <a:t>Linkki </a:t>
            </a:r>
            <a:r>
              <a:rPr lang="fi-FI" sz="2000" dirty="0" smtClean="0">
                <a:solidFill>
                  <a:schemeClr val="accent4">
                    <a:lumMod val="40000"/>
                    <a:lumOff val="60000"/>
                  </a:schemeClr>
                </a:solidFill>
                <a:hlinkClick r:id="rId2"/>
              </a:rPr>
              <a:t>hankkeeseen</a:t>
            </a:r>
            <a:r>
              <a:rPr lang="fi-FI" sz="2000" i="1" dirty="0">
                <a:solidFill>
                  <a:schemeClr val="accent4">
                    <a:lumMod val="40000"/>
                    <a:lumOff val="60000"/>
                  </a:schemeClr>
                </a:solidFill>
              </a:rPr>
              <a:t> </a:t>
            </a:r>
            <a:r>
              <a:rPr lang="fi-FI" sz="2000" dirty="0" smtClean="0">
                <a:solidFill>
                  <a:schemeClr val="accent4">
                    <a:lumMod val="40000"/>
                    <a:lumOff val="60000"/>
                  </a:schemeClr>
                </a:solidFill>
              </a:rPr>
              <a:t>(helsinginilmastoteot.fi)</a:t>
            </a:r>
            <a:endParaRPr lang="fi-FI" sz="2000" dirty="0">
              <a:solidFill>
                <a:schemeClr val="accent4">
                  <a:lumMod val="40000"/>
                  <a:lumOff val="60000"/>
                </a:schemeClr>
              </a:solidFill>
            </a:endParaRPr>
          </a:p>
          <a:p>
            <a:endParaRPr lang="fi-FI" sz="2000" dirty="0">
              <a:solidFill>
                <a:schemeClr val="accent4">
                  <a:lumMod val="40000"/>
                  <a:lumOff val="60000"/>
                </a:schemeClr>
              </a:solidFill>
            </a:endParaRPr>
          </a:p>
          <a:p>
            <a:r>
              <a:rPr lang="fi-FI" sz="2000" b="1" dirty="0">
                <a:solidFill>
                  <a:schemeClr val="accent4">
                    <a:lumMod val="40000"/>
                    <a:lumOff val="60000"/>
                  </a:schemeClr>
                </a:solidFill>
              </a:rPr>
              <a:t>Lisätietoja: </a:t>
            </a:r>
          </a:p>
          <a:p>
            <a:r>
              <a:rPr lang="fi-FI" sz="1800" dirty="0">
                <a:solidFill>
                  <a:schemeClr val="accent4">
                    <a:lumMod val="40000"/>
                    <a:lumOff val="60000"/>
                  </a:schemeClr>
                </a:solidFill>
                <a:ea typeface="+mn-lt"/>
                <a:cs typeface="+mn-lt"/>
              </a:rPr>
              <a:t>Veera Sevander </a:t>
            </a:r>
            <a:r>
              <a:rPr lang="fi-FI" sz="1800" dirty="0">
                <a:solidFill>
                  <a:schemeClr val="accent4">
                    <a:lumMod val="40000"/>
                    <a:lumOff val="60000"/>
                  </a:schemeClr>
                </a:solidFill>
                <a:ea typeface="+mn-lt"/>
                <a:cs typeface="+mn-lt"/>
                <a:hlinkClick r:id="rId3"/>
              </a:rPr>
              <a:t>veera.sevander@hel.fi</a:t>
            </a:r>
          </a:p>
          <a:p>
            <a:pPr>
              <a:lnSpc>
                <a:spcPct val="113999"/>
              </a:lnSpc>
            </a:pPr>
            <a:r>
              <a:rPr lang="fi-FI" sz="1800" dirty="0">
                <a:solidFill>
                  <a:schemeClr val="accent4">
                    <a:lumMod val="40000"/>
                    <a:lumOff val="60000"/>
                  </a:schemeClr>
                </a:solidFill>
              </a:rPr>
              <a:t>Timo Määttä </a:t>
            </a:r>
            <a:r>
              <a:rPr lang="fi-FI" sz="1800" dirty="0">
                <a:solidFill>
                  <a:schemeClr val="accent4">
                    <a:lumMod val="40000"/>
                    <a:lumOff val="60000"/>
                  </a:schemeClr>
                </a:solidFill>
                <a:hlinkClick r:id="rId4"/>
              </a:rPr>
              <a:t>timo.maatta@hel.fi</a:t>
            </a:r>
            <a:r>
              <a:rPr lang="fi-FI" sz="1800" dirty="0">
                <a:solidFill>
                  <a:schemeClr val="accent4">
                    <a:lumMod val="40000"/>
                    <a:lumOff val="60000"/>
                  </a:schemeClr>
                </a:solidFill>
              </a:rPr>
              <a:t> </a:t>
            </a:r>
            <a:endParaRPr lang="fi-FI" sz="1100" dirty="0">
              <a:solidFill>
                <a:schemeClr val="accent4">
                  <a:lumMod val="40000"/>
                  <a:lumOff val="60000"/>
                </a:schemeClr>
              </a:solidFill>
            </a:endParaRPr>
          </a:p>
          <a:p>
            <a:endParaRPr lang="fi-FI" sz="2000" dirty="0">
              <a:solidFill>
                <a:srgbClr val="236192"/>
              </a:solidFill>
            </a:endParaRPr>
          </a:p>
          <a:p>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8</a:t>
            </a:fld>
            <a:endParaRPr lang="fi-FI" dirty="0"/>
          </a:p>
        </p:txBody>
      </p:sp>
    </p:spTree>
    <p:extLst>
      <p:ext uri="{BB962C8B-B14F-4D97-AF65-F5344CB8AC3E}">
        <p14:creationId xmlns:p14="http://schemas.microsoft.com/office/powerpoint/2010/main" val="1414680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315983"/>
            <a:ext cx="5183735" cy="3604504"/>
          </a:xfrm>
        </p:spPr>
        <p:txBody>
          <a:bodyPr/>
          <a:lstStyle/>
          <a:p>
            <a:r>
              <a:rPr lang="fi-FI" sz="9600" i="1" dirty="0">
                <a:solidFill>
                  <a:schemeClr val="accent4">
                    <a:lumMod val="40000"/>
                    <a:lumOff val="60000"/>
                  </a:schemeClr>
                </a:solidFill>
              </a:rPr>
              <a:t>” </a:t>
            </a:r>
            <a:r>
              <a:rPr lang="fi-FI" i="1" dirty="0">
                <a:solidFill>
                  <a:schemeClr val="accent4">
                    <a:lumMod val="40000"/>
                    <a:lumOff val="60000"/>
                  </a:schemeClr>
                </a:solidFill>
              </a:rPr>
              <a:t/>
            </a:r>
            <a:br>
              <a:rPr lang="fi-FI" i="1" dirty="0">
                <a:solidFill>
                  <a:schemeClr val="accent4">
                    <a:lumMod val="40000"/>
                    <a:lumOff val="60000"/>
                  </a:schemeClr>
                </a:solidFill>
              </a:rPr>
            </a:br>
            <a:r>
              <a:rPr lang="fi-FI" sz="2800" i="1" dirty="0">
                <a:solidFill>
                  <a:schemeClr val="accent4">
                    <a:lumMod val="40000"/>
                    <a:lumOff val="60000"/>
                  </a:schemeClr>
                </a:solidFill>
              </a:rPr>
              <a:t>Haluamme parantaa yhteistyötä kaupungin, tytäryhteisöjen ja yritysten kesken korttelitason energiaomavaraisuuden lisäämiseksi. Tämä tapahtuu vaikuttamalla jo alueen suunnitteluvaiheessa. </a:t>
            </a:r>
            <a:r>
              <a:rPr lang="fi-FI" sz="2800" i="1" dirty="0" smtClean="0">
                <a:solidFill>
                  <a:schemeClr val="accent4">
                    <a:lumMod val="40000"/>
                    <a:lumOff val="60000"/>
                  </a:schemeClr>
                </a:solidFill>
              </a:rPr>
              <a:t/>
            </a:r>
            <a:br>
              <a:rPr lang="fi-FI" sz="2800" i="1" dirty="0" smtClean="0">
                <a:solidFill>
                  <a:schemeClr val="accent4">
                    <a:lumMod val="40000"/>
                    <a:lumOff val="60000"/>
                  </a:schemeClr>
                </a:solidFill>
              </a:rPr>
            </a:br>
            <a:r>
              <a:rPr lang="fi-FI" i="1" dirty="0">
                <a:solidFill>
                  <a:schemeClr val="accent4">
                    <a:lumMod val="40000"/>
                    <a:lumOff val="60000"/>
                  </a:schemeClr>
                </a:solidFill>
              </a:rPr>
              <a:t/>
            </a:r>
            <a:br>
              <a:rPr lang="fi-FI" i="1" dirty="0">
                <a:solidFill>
                  <a:schemeClr val="accent4">
                    <a:lumMod val="40000"/>
                    <a:lumOff val="60000"/>
                  </a:schemeClr>
                </a:solidFill>
              </a:rPr>
            </a:br>
            <a:r>
              <a:rPr lang="fi-FI" sz="2000" i="1" dirty="0">
                <a:solidFill>
                  <a:schemeClr val="accent4">
                    <a:lumMod val="40000"/>
                    <a:lumOff val="60000"/>
                  </a:schemeClr>
                </a:solidFill>
              </a:rPr>
              <a:t>- Veera Sevander, johtava energia-asiantuntija</a:t>
            </a:r>
          </a:p>
        </p:txBody>
      </p:sp>
      <p:pic>
        <p:nvPicPr>
          <p:cNvPr id="4" name="Kuvan paikkamerkki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55" r="21155"/>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27.9.2022</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9</a:t>
            </a:fld>
            <a:endParaRPr lang="fi-FI" dirty="0"/>
          </a:p>
        </p:txBody>
      </p:sp>
    </p:spTree>
    <p:extLst>
      <p:ext uri="{BB962C8B-B14F-4D97-AF65-F5344CB8AC3E}">
        <p14:creationId xmlns:p14="http://schemas.microsoft.com/office/powerpoint/2010/main" val="542703505"/>
      </p:ext>
    </p:extLst>
  </p:cSld>
  <p:clrMapOvr>
    <a:masterClrMapping/>
  </p:clrMapOvr>
</p:sld>
</file>

<file path=ppt/theme/theme1.xml><?xml version="1.0" encoding="utf-8"?>
<a:theme xmlns:a="http://schemas.openxmlformats.org/drawingml/2006/main" name="YM - otsikko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E959E4-A5A3-4673-90D8-0D14FE6E3A8C}"/>
    </a:ext>
  </a:extLst>
</a:theme>
</file>

<file path=ppt/theme/theme2.xml><?xml version="1.0" encoding="utf-8"?>
<a:theme xmlns:a="http://schemas.openxmlformats.org/drawingml/2006/main" name="YM -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D9BF32-8511-46CC-8743-3622BDABD454}"/>
    </a:ext>
  </a:extLst>
</a:theme>
</file>

<file path=ppt/theme/theme3.xml><?xml version="1.0" encoding="utf-8"?>
<a:theme xmlns:a="http://schemas.openxmlformats.org/drawingml/2006/main" name="YM - kuvalliset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4F5337FF-4956-468D-B7EE-32AC970AEE85}"/>
    </a:ext>
  </a:extLst>
</a:theme>
</file>

<file path=ppt/theme/theme4.xml><?xml version="1.0" encoding="utf-8"?>
<a:theme xmlns:a="http://schemas.openxmlformats.org/drawingml/2006/main" name="YM - nostot ja väli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0024204-4227-4F51-9A10-89D4FD8CDEC4}"/>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ampusOrganizationTaxHTField0 xmlns="c138b538-c2fd-4cca-8c26-6e4e32e5a042">
      <Terms xmlns="http://schemas.microsoft.com/office/infopath/2007/PartnerControls"/>
    </KampusOrganizationTaxHTField0>
    <KampusKeywordsTaxHTField0 xmlns="c138b538-c2fd-4cca-8c26-6e4e32e5a042">
      <Terms xmlns="http://schemas.microsoft.com/office/infopath/2007/PartnerControls"/>
    </KampusKeywordsTaxHTField0>
    <TaxCatchAll xmlns="c138b538-c2fd-4cca-8c26-6e4e32e5a042"/>
  </documentManagement>
</p:properties>
</file>

<file path=customXml/item2.xml><?xml version="1.0" encoding="utf-8"?>
<ct:contentTypeSchema xmlns:ct="http://schemas.microsoft.com/office/2006/metadata/contentType" xmlns:ma="http://schemas.microsoft.com/office/2006/metadata/properties/metaAttributes" ct:_="" ma:_="" ma:contentTypeName="Kampus asiakirja" ma:contentTypeID="0x010100B5FAB64B6C204DD994D3FAC0C34E2BFF00104E886731E7CB469E45B01BB4DE9807" ma:contentTypeVersion="4" ma:contentTypeDescription="Kampus asiakirja" ma:contentTypeScope="" ma:versionID="e86a88dbc5c560b85cff828bad9b4fc1">
  <xsd:schema xmlns:xsd="http://www.w3.org/2001/XMLSchema" xmlns:xs="http://www.w3.org/2001/XMLSchema" xmlns:p="http://schemas.microsoft.com/office/2006/metadata/properties" xmlns:ns2="c138b538-c2fd-4cca-8c26-6e4e32e5a042" xmlns:ns3="8639ba58-261b-4097-8a03-fc567f279249" targetNamespace="http://schemas.microsoft.com/office/2006/metadata/properties" ma:root="true" ma:fieldsID="2783fee97faaec8c8b536550436e32fc" ns2:_="" ns3:_="">
    <xsd:import namespace="c138b538-c2fd-4cca-8c26-6e4e32e5a042"/>
    <xsd:import namespace="8639ba58-261b-4097-8a03-fc567f279249"/>
    <xsd:element name="properties">
      <xsd:complexType>
        <xsd:sequence>
          <xsd:element name="documentManagement">
            <xsd:complexType>
              <xsd:all>
                <xsd:element ref="ns2:KampusOrganizationTaxHTField0" minOccurs="0"/>
                <xsd:element ref="ns2:KampusKeywordsTaxHTField0"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OrganizationTaxHTField0" ma:index="2" nillable="true" ma:taxonomy="true" ma:internalName="KampusOrganizationTaxHTField0" ma:taxonomyFieldName="KampusOrganization" ma:displayName="Organisaatio"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Asiasanat"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9c8fc8e9-7b98-4e43-882a-5643fe7f23b8}" ma:internalName="TaxCatchAll" ma:showField="CatchAllData" ma:web="8639ba58-261b-4097-8a03-fc567f27924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c8fc8e9-7b98-4e43-882a-5643fe7f23b8}" ma:internalName="TaxCatchAllLabel" ma:readOnly="true" ma:showField="CatchAllDataLabel" ma:web="8639ba58-261b-4097-8a03-fc567f2792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39ba58-261b-4097-8a03-fc567f279249"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Sisältölaji"/>
        <xsd:element ref="dc:title" minOccurs="0" maxOccurs="1" ma:index="0"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acce3c4a-091f-4b07-a6c7-e4a083e8073a" ContentTypeId="0x010100B5FAB64B6C204DD994D3FAC0C34E2BFF" PreviousValue="false"/>
</file>

<file path=customXml/itemProps1.xml><?xml version="1.0" encoding="utf-8"?>
<ds:datastoreItem xmlns:ds="http://schemas.openxmlformats.org/officeDocument/2006/customXml" ds:itemID="{73664E83-9FAD-4292-A31F-F4D20426DD08}">
  <ds:schemaRefs>
    <ds:schemaRef ds:uri="http://purl.org/dc/elements/1.1/"/>
    <ds:schemaRef ds:uri="http://schemas.microsoft.com/office/2006/metadata/properties"/>
    <ds:schemaRef ds:uri="c138b538-c2fd-4cca-8c26-6e4e32e5a04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639ba58-261b-4097-8a03-fc567f279249"/>
    <ds:schemaRef ds:uri="http://www.w3.org/XML/1998/namespace"/>
    <ds:schemaRef ds:uri="http://purl.org/dc/dcmitype/"/>
  </ds:schemaRefs>
</ds:datastoreItem>
</file>

<file path=customXml/itemProps2.xml><?xml version="1.0" encoding="utf-8"?>
<ds:datastoreItem xmlns:ds="http://schemas.openxmlformats.org/officeDocument/2006/customXml" ds:itemID="{18D52BC6-1907-4461-922C-79BABB542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8639ba58-261b-4097-8a03-fc567f279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1CD063-446A-4406-97CB-33299BCAE33F}">
  <ds:schemaRefs>
    <ds:schemaRef ds:uri="http://schemas.microsoft.com/sharepoint/v3/contenttype/forms"/>
  </ds:schemaRefs>
</ds:datastoreItem>
</file>

<file path=customXml/itemProps4.xml><?xml version="1.0" encoding="utf-8"?>
<ds:datastoreItem xmlns:ds="http://schemas.openxmlformats.org/officeDocument/2006/customXml" ds:itemID="{5BF66141-0983-4BD6-84FE-ADE7373511B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YM_esitysmallipohja_2020</Template>
  <TotalTime>1066</TotalTime>
  <Words>2543</Words>
  <Application>Microsoft Office PowerPoint</Application>
  <PresentationFormat>Laajakuva</PresentationFormat>
  <Paragraphs>344</Paragraphs>
  <Slides>42</Slides>
  <Notes>0</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42</vt:i4>
      </vt:variant>
    </vt:vector>
  </HeadingPairs>
  <TitlesOfParts>
    <vt:vector size="51" baseType="lpstr">
      <vt:lpstr>Arial</vt:lpstr>
      <vt:lpstr>Calibri</vt:lpstr>
      <vt:lpstr>Calibri Light</vt:lpstr>
      <vt:lpstr>DejaVuSans</vt:lpstr>
      <vt:lpstr>Times New Roman</vt:lpstr>
      <vt:lpstr>YM - otsikkosivut</vt:lpstr>
      <vt:lpstr>YM - sisältösivut</vt:lpstr>
      <vt:lpstr>YM - kuvalliset sisältösivut</vt:lpstr>
      <vt:lpstr>YM - nostot ja välisivut</vt:lpstr>
      <vt:lpstr>Kuntien ilmasto-  ja kiertotalous-hankkeet </vt:lpstr>
      <vt:lpstr>Etelä- ja Lounais-Pirkanmaan ilmastoekosysteemi</vt:lpstr>
      <vt:lpstr>”  Kuntien tärkeä tehtävä on mahdollistaa, tukea ja rohkaista asukkaita, yrityksiä sekä muita toimijoita ilmastotyössä.   - Jari Jokinen, elinkeinopäällikkö</vt:lpstr>
      <vt:lpstr>Orgaanisen jätteen arvoketjun kehitys Etelä-Karjalassa</vt:lpstr>
      <vt:lpstr>” EKJH:n biokaasulaitoksessa käsitellään Etelä-Karjalan jätevesilietteet ja asumisesta syntyvät biojätteet. Hankkeessa pyritään löytämään oikeat toimintatavat jotta kaikki ravinne- ja materiaalivirrat saataisiin hyödynnettyä paikallisesti.   - Mika Suomalainen, toimitusjohtaja EKJH Oy</vt:lpstr>
      <vt:lpstr>Vaihtoehtoisten käyttö-voimien jakeluverkon kehittäminen Etelä-Karjalassa</vt:lpstr>
      <vt:lpstr>”  Tällä hankkeella voidaan edistää kunnan Hinku-tavoitteiden saavuttamista, koska liikenteen päästöt ovat merkittävä osa kunnan ja maakunnan päästöjä.  - Harri Anttila, kunnanjohtaja, Rautjärvi</vt:lpstr>
      <vt:lpstr>Energiaomavaraiset korttelitason alueelliset ratkaisut (OMAVA)</vt:lpstr>
      <vt:lpstr>”  Haluamme parantaa yhteistyötä kaupungin, tytäryhteisöjen ja yritysten kesken korttelitason energiaomavaraisuuden lisäämiseksi. Tämä tapahtuu vaikuttamalla jo alueen suunnitteluvaiheessa.   - Veera Sevander, johtava energia-asiantuntija</vt:lpstr>
      <vt:lpstr>Isännöitsijät energia-murroksen vetureina</vt:lpstr>
      <vt:lpstr>”  Isännöitsijät ovat avainasemassa energiamurroksessa. Hankkeen työkaluilla voidaan edesauttaa tehokkaita energiaremontteja.  - Irma Karjalainen, tulosaluejohtaja, HSY</vt:lpstr>
      <vt:lpstr>VIHREÄKSI YRITYSALUEEKSI – Yritysalueiden kestävän suunnittelun ja uudistamisen työkalu </vt:lpstr>
      <vt:lpstr>” Vanhakin yritysalue vihertää  - Pekka Hunnakko, Into Seinäjoki Oy</vt:lpstr>
      <vt:lpstr>Hiilineutraali kiertotalouskaupunki – suunnitellen ja rakentaen (HIKKA)</vt:lpstr>
      <vt:lpstr>”  Hankkeessa tuodaan kiertotalous läpäisevästi näkyviin koko kaupunkiympäristön toimialaan. Samalla pystytään selkiyttämään toimialan käytäntöjä hankkeen ulkopuolellekin.  - Lisa Niskasaari, Hankekoordinaattori</vt:lpstr>
      <vt:lpstr>Vastuutaho: Kalajoen Lämpö Oy  Kokonaissumma: 100 000 €  Avustusosuus: 70 000 €  Lisätietoja:  Toimitusjohtaja Juha Puranen, juha.puranen@kalajoki.fi </vt:lpstr>
      <vt:lpstr>” Maaliskuussa 2021 alkanut Irtiotto öljystä - yritysten ja maatilojen energiatehokkuuden ja vähähiilisyyden edistäminen on kannustanut paikkakunnan yrityksiä ja maatiloja ottamaan osaa Kalajoen kaupungin yhteiseen tavoitteeseen. Hankkeessa on nähty kehityskohteena tarve laajentaa tavoitetta koskemaan myös yksityisiä kotitalouksia ja vastaamaan jo nyt esiintyneeseen kysyntään.   -Henna Lohtander, energia-asiantuntija</vt:lpstr>
      <vt:lpstr>Ilmastoviisasta ruokaa lapsille ja nuorille  -jatkohanke</vt:lpstr>
      <vt:lpstr>” Ilmastoviisasta ruokaa -hanke on nostanut esiin ruokailun keskeisen merkityksen varhaiskasvatuksen ja koulujen kestävän kehityksen edistämisessä – niin palveluhankintana kuin kasvatuksen sisältönäkin. On tärkeä askel eteenpäin, kun ilmastokestäviä linjauksia saadaan hankkeen tuella edistettyä ja konkretisoitua sekä lapsille ja nuorille että sopimustasolla.  - Silja Silvennoinen, opetusjohtaja    </vt:lpstr>
      <vt:lpstr>Lahden ilmastobudjetti</vt:lpstr>
      <vt:lpstr>”  Lahti tavoittelee hiilineutraaliutta jo 2025. Lahden ilmastobudjetti -hanke kytkee ilmastotyön entistä tiiviimmin talouden seurantaan ja mahdollistaa keskittymisen kustannustehokkaisiin ilmastotoimiin.  - Aino Kulonen, Ympäristökoordinaattori</vt:lpstr>
      <vt:lpstr>Lohjan ilmasto- ja kiertotalous-johtamisen uudet käytännöt</vt:lpstr>
      <vt:lpstr>”  Hanke on menestys, jos sen myötä saamme osoitettua päättäjille ja omalle organisaatiolle, että tarvitsemme Lohjalle vakituisen ilmasto- ja kiertotalouskoordinaattorin.   - Meliina Partio, projektipäällikkö</vt:lpstr>
      <vt:lpstr>Massa- ja materiaali-koordinaation toiminta-mallin kehittäminen</vt:lpstr>
      <vt:lpstr>”  Kiertotalousvisiomme on olla oppivin kiertotalouskaupunki vuonna 2030. Muutos kestävämpiin toimintatapoihin edellyttää valtavasti uuden opettelua. Nyt käynnistyvä hanke mahdollistaa meille uusien toimintamallien kehittämisen tutkittuun lähtötietoon perustuen.   - Tapio Siikaluoma, kaupungininsinööri</vt:lpstr>
      <vt:lpstr>Tulevaisuuden kestävä Raisio</vt:lpstr>
      <vt:lpstr>”  Raisiossa ilmastotyö on ottanut aimo harppauksen eteenpäin ja uusi hanke tuo jatkuvuutta työlle. Hankkeen avulla ilmasto- ja kiertotalousajattelua juurrutetaan syvemmälle ja työ tehdään näkyväksi uusin keinoin. Molemmat seikat ovat tärkeitä ilmastotyöhön sitouttamisen kannalta.   - Ronja Ryyppö, ilmastokoordinaattori</vt:lpstr>
      <vt:lpstr>Kohti Hiilineutraalia Saloa 2035</vt:lpstr>
      <vt:lpstr>” Hankkeessa viedään Salo hiilineutraaliuden tiekartalle   - Janne Hyvärinen, kehittämispäällikkö</vt:lpstr>
      <vt:lpstr>ENASU -Energiatehokkaan alueen suunnittelu</vt:lpstr>
      <vt:lpstr>”  Hankkeen myötä saadaan arvokasta tietoa, jonka myötä energian kiertotalousratkaisuja päästään viemään suunnittelupöydältä konkretiaan.  - Ville Kaleva, projektipäällikkö</vt:lpstr>
      <vt:lpstr>Vähähiilinen kiertotalous-kaupunki – investointien ohjaus ja ilmastobudjetointi</vt:lpstr>
      <vt:lpstr>”  Turku vahvistaa toimintansa alueellisia, kansallisia ja globaaleja vaikutuksia uudistamalla investointien suunnittelua ja ohjausta toteuttamaan paremmin kaupungin ilmastotavoitteita.  - Risto Veivo, Ilmastojohtaja</vt:lpstr>
      <vt:lpstr>Luovien alojen ekologisen kestävyysmurroksen toimenpideohjelma (LuoTo)</vt:lpstr>
      <vt:lpstr>”  Tämän hankkeen myötä kaikilla meillä on selkeämpi käsitys miten edetä kulttuuri- ja luovilla aloilla hiilineutraalimmin.  Hanke auttaa meitä myös ymmärtämään taiteen muutosvoiman uudenlaisen ajattelun, tunteiden ja toiminnan aikaansaamisessa.  - Jaana Eskola, projektipäällikkö, Uudenmaan liitto </vt:lpstr>
      <vt:lpstr>EKOTEKOAGENTTI toiminta Uuteenkaupunkiin ja Laitilaan </vt:lpstr>
      <vt:lpstr> ”  Kaupunkien yhteinen ekotekoagentti säästää resursseja ja vauhdittaa ilmastotyötä; erityisesti vähähiilistä logistiikkaa, jätehuoltoa ja materiaali-tehokkuutta       - Katariina Torvinen, toimitusjohtaja Ukipolis OY </vt:lpstr>
      <vt:lpstr>Taloyhtiöiden yhteistyön kehittäminen ja asukkaiden ilmastotekojen tukeminen</vt:lpstr>
      <vt:lpstr>”  Taloyhtiöklubitoiminnalla kootaan yhteen alueen taloyhtiöt ja edistetään monia yhteisiä päämääriä – toteutetaan energiaremontteja, lisätään yhteisöllisyyttä sekä parannetaan alueen viihtyisyyttä.  - Tero Anttila, apulaiskaupunginjohtaja</vt:lpstr>
      <vt:lpstr>Elämän kestävä Äänekoski </vt:lpstr>
      <vt:lpstr>”  Äänekoskella suurimmat päästöt syntyvät liikkumisesta ja kiinteistöistä, joiden päästöjen vähentämistä tullaan edistämään Elämän kestävä Äänekoski − hankkeen avulla. Yhdessä luomme elämää kestävän ympäristön ja yhteisön.  - Ympäristöpäällikkö Hanna Ahonen</vt:lpstr>
      <vt:lpstr>PowerPoint-esitys</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Ympäristoministeriön tunnussivu</dc:title>
  <dc:creator>Pokela Teemu</dc:creator>
  <cp:lastModifiedBy>Berger Miia (YM)</cp:lastModifiedBy>
  <cp:revision>84</cp:revision>
  <dcterms:created xsi:type="dcterms:W3CDTF">2020-04-29T05:33:44Z</dcterms:created>
  <dcterms:modified xsi:type="dcterms:W3CDTF">2022-09-27T06:51:31Z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0x010100B5FAB64B6C204DD994D3FAC0C34E2BFF00104E886731E7CB469E45B01BB4DE9807</vt:lpwstr>
  </property>
  <property fmtid="{D5CDD505-2E9C-101B-9397-08002B2CF9AE}" pid="3" name="KampusOrganization">
    <vt:lpwstr/>
  </property>
  <property fmtid="{D5CDD505-2E9C-101B-9397-08002B2CF9AE}" pid="4" name="KampusKeywords">
    <vt:lpwstr/>
  </property>
</Properties>
</file>