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24.10.2023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itto.ekarjala.fi/projektit/luonto-ja-ymparisto/ilmastotekoja-ja-osaamista-etela-karjalaan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4578" y="0"/>
            <a:ext cx="9890910" cy="1161936"/>
          </a:xfrm>
        </p:spPr>
        <p:txBody>
          <a:bodyPr/>
          <a:lstStyle/>
          <a:p>
            <a:r>
              <a:rPr lang="fi-FI" dirty="0"/>
              <a:t>Ilmastotekoja- ja osaamista Etelä-Karjalaan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994578" y="1533238"/>
            <a:ext cx="5680542" cy="45383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/>
              <a:t>Etelä-Karjalan ilmastotyö tiivistyi hankkeen aikana merkittävästi ja toimijat oppivat tuntemaan toisensa.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/>
              <a:t>Asukkaat, päättäjät ja virkahenkilöt saivat tietoa kuntien toivomista teemoista esimerkiksi webinaareissa, päättäjätapaamisissa ja tapahtumissa.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/>
              <a:t>Hankkeessa kehitettiin kiitettyjä toimintamalleja: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Kolmen maakunnan yhteinen Itä-Suomen ilmastokonferenssi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Ilmastofestarit yläkouluille ja lukioille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Meil</a:t>
            </a:r>
            <a:r>
              <a:rPr lang="fi-FI" sz="1600" dirty="0"/>
              <a:t> kaikki kiertää –kiertotaloustapahtuma asukkaille.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i-FI" sz="1800" dirty="0"/>
              <a:t>Hanke poiki uusia rahoitushakuja, hankeaihioita ja työryhmiä, joten maakunnan ilmastotyö jatkuu aktiivisena.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38184" y="1533238"/>
            <a:ext cx="4238119" cy="5178458"/>
          </a:xfrm>
        </p:spPr>
        <p:txBody>
          <a:bodyPr/>
          <a:lstStyle/>
          <a:p>
            <a:r>
              <a:rPr lang="fi-FI" sz="1800" b="1" dirty="0">
                <a:solidFill>
                  <a:srgbClr val="236192"/>
                </a:solidFill>
              </a:rPr>
              <a:t>Vastuutaho: </a:t>
            </a:r>
            <a:r>
              <a:rPr lang="fi-FI" sz="1800" dirty="0">
                <a:solidFill>
                  <a:srgbClr val="236192"/>
                </a:solidFill>
              </a:rPr>
              <a:t>Etelä-Karjalan liitto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Muut konsortioon osallistuneet:</a:t>
            </a:r>
          </a:p>
          <a:p>
            <a:r>
              <a:rPr lang="fi-FI" sz="1800" dirty="0">
                <a:solidFill>
                  <a:srgbClr val="236192"/>
                </a:solidFill>
              </a:rPr>
              <a:t>Lappeenranta ja Imatra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Kokonaissumma: </a:t>
            </a:r>
            <a:r>
              <a:rPr lang="fi-FI" sz="1800" dirty="0">
                <a:solidFill>
                  <a:srgbClr val="236192"/>
                </a:solidFill>
              </a:rPr>
              <a:t>119 440 €</a:t>
            </a:r>
          </a:p>
          <a:p>
            <a:r>
              <a:rPr lang="fi-FI" sz="1800" b="1" dirty="0">
                <a:solidFill>
                  <a:srgbClr val="236192"/>
                </a:solidFill>
              </a:rPr>
              <a:t>Avustusosuus</a:t>
            </a:r>
            <a:r>
              <a:rPr lang="fi-FI" sz="1800" dirty="0">
                <a:solidFill>
                  <a:srgbClr val="236192"/>
                </a:solidFill>
              </a:rPr>
              <a:t>: 83 608 </a:t>
            </a:r>
            <a:r>
              <a:rPr lang="fi-FI" sz="1800" dirty="0" smtClean="0">
                <a:solidFill>
                  <a:srgbClr val="236192"/>
                </a:solidFill>
              </a:rPr>
              <a:t>€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 smtClean="0">
                <a:solidFill>
                  <a:srgbClr val="236192"/>
                </a:solidFill>
              </a:rPr>
              <a:t>Aikataulu</a:t>
            </a:r>
            <a:r>
              <a:rPr lang="fi-FI" sz="1800" dirty="0" smtClean="0">
                <a:solidFill>
                  <a:srgbClr val="236192"/>
                </a:solidFill>
              </a:rPr>
              <a:t>: 1/2022-8/2023</a:t>
            </a:r>
            <a:endParaRPr lang="fi-FI" sz="1800" dirty="0">
              <a:solidFill>
                <a:srgbClr val="236192"/>
              </a:solidFill>
            </a:endParaRP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dirty="0">
                <a:solidFill>
                  <a:srgbClr val="236192"/>
                </a:solidFill>
                <a:hlinkClick r:id="rId2"/>
              </a:rPr>
              <a:t>Hankkeen kotisivut</a:t>
            </a:r>
            <a:endParaRPr lang="fi-FI" sz="1800" dirty="0">
              <a:solidFill>
                <a:srgbClr val="236192"/>
              </a:solidFill>
            </a:endParaRP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Lisätietoja: </a:t>
            </a:r>
          </a:p>
          <a:p>
            <a:r>
              <a:rPr lang="fi-FI" sz="1800" dirty="0">
                <a:solidFill>
                  <a:srgbClr val="236192"/>
                </a:solidFill>
              </a:rPr>
              <a:t>Laura Blomqvist, laura.blomqvist@ekarjala.fi</a:t>
            </a:r>
          </a:p>
          <a:p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sz="9600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Hanke on edistänyt pienten kuntien ilmastotyötä. </a:t>
            </a:r>
            <a:r>
              <a:rPr lang="fi-FI" sz="2800" i="1">
                <a:solidFill>
                  <a:srgbClr val="236192"/>
                </a:solidFill>
              </a:rPr>
              <a:t>Tästä </a:t>
            </a:r>
            <a:r>
              <a:rPr lang="fi-FI" sz="2800" i="1" dirty="0">
                <a:solidFill>
                  <a:srgbClr val="236192"/>
                </a:solidFill>
              </a:rPr>
              <a:t>on hyvä jatkaa maakunnallista yhteistyötä.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Juha Tervonen, Luumäki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9" name="Kuvan paikkamerkki 8" descr="Kuva, joka sisältää kohteen puu, ulko, ruoho, polkupyörä&#10;&#10;Kuvaus luotu automaattisesti">
            <a:extLst>
              <a:ext uri="{FF2B5EF4-FFF2-40B4-BE49-F238E27FC236}">
                <a16:creationId xmlns:a16="http://schemas.microsoft.com/office/drawing/2014/main" id="{5F2A38E1-17EF-4240-95D7-017452C19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r="21168"/>
          <a:stretch>
            <a:fillRect/>
          </a:stretch>
        </p:blipFill>
        <p:spPr>
          <a:xfrm>
            <a:off x="7059925" y="777327"/>
            <a:ext cx="4585974" cy="5303346"/>
          </a:xfrm>
        </p:spPr>
      </p:pic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AB1EE03C522214C8C0CB89B68D73327" ma:contentTypeVersion="4" ma:contentTypeDescription="Kampus asiakirja" ma:contentTypeScope="" ma:versionID="6dfce084b8a017f42cdcadb5cce76ca4">
  <xsd:schema xmlns:xsd="http://www.w3.org/2001/XMLSchema" xmlns:xs="http://www.w3.org/2001/XMLSchema" xmlns:p="http://schemas.microsoft.com/office/2006/metadata/properties" xmlns:ns2="c138b538-c2fd-4cca-8c26-6e4e32e5a042" xmlns:ns3="65117dba-01be-44b0-a05d-9475c3ce3392" targetNamespace="http://schemas.microsoft.com/office/2006/metadata/properties" ma:root="true" ma:fieldsID="430a891ae8517a0f5a49cc5a0f50cbff" ns2:_="" ns3:_="">
    <xsd:import namespace="c138b538-c2fd-4cca-8c26-6e4e32e5a042"/>
    <xsd:import namespace="65117dba-01be-44b0-a05d-9475c3ce339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d1b1871-3378-42e9-b2af-eec4553e1df4}" ma:internalName="TaxCatchAll" ma:showField="CatchAllData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d1b1871-3378-42e9-b2af-eec4553e1df4}" ma:internalName="TaxCatchAllLabel" ma:readOnly="true" ma:showField="CatchAllDataLabel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17dba-01be-44b0-a05d-9475c3ce3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5117dba-01be-44b0-a05d-9475c3ce3392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1DBE55-17BB-4708-AF54-4FA2168E5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65117dba-01be-44b0-a05d-9475c3ce3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3492</TotalTime>
  <Words>128</Words>
  <Application>Microsoft Office PowerPoint</Application>
  <PresentationFormat>Laajakuva</PresentationFormat>
  <Paragraphs>27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Wingdings</vt:lpstr>
      <vt:lpstr>YM - otsikkosivut</vt:lpstr>
      <vt:lpstr>YM - sisältösivut</vt:lpstr>
      <vt:lpstr>YM - kuvalliset sisältösivut</vt:lpstr>
      <vt:lpstr>YM - nostot ja välisivut</vt:lpstr>
      <vt:lpstr>Ilmastotekoja- ja osaamista Etelä-Karjalaan</vt:lpstr>
      <vt:lpstr>”  Hanke on edistänyt pienten kuntien ilmastotyötä. Tästä on hyvä jatkaa maakunnallista yhteistyötä.  - Juha Tervonen, Luumäki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47</cp:revision>
  <dcterms:created xsi:type="dcterms:W3CDTF">2020-04-29T05:33:44Z</dcterms:created>
  <dcterms:modified xsi:type="dcterms:W3CDTF">2023-10-24T11:50:59Z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0x010100B5FAB64B6C204DD994D3FAC0C34E2BFF001AB1EE03C522214C8C0CB89B68D73327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