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7" r:id="rId5"/>
    <p:sldMasterId id="2147483716" r:id="rId6"/>
    <p:sldMasterId id="2147483718" r:id="rId7"/>
  </p:sldMasterIdLst>
  <p:notesMasterIdLst>
    <p:notesMasterId r:id="rId10"/>
  </p:notesMasterIdLst>
  <p:sldIdLst>
    <p:sldId id="286" r:id="rId8"/>
    <p:sldId id="293"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73" autoAdjust="0"/>
  </p:normalViewPr>
  <p:slideViewPr>
    <p:cSldViewPr snapToGrid="0" showGuides="1">
      <p:cViewPr varScale="1">
        <p:scale>
          <a:sx n="70" d="100"/>
          <a:sy n="70" d="100"/>
        </p:scale>
        <p:origin x="500"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27.1.2023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27.1.2023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27.1.2023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27.1.2023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27.1.2023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27.1.2023</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adec="http://schemas.microsoft.com/office/drawing/2017/decorative" xmlns=""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adec="http://schemas.microsoft.com/office/drawing/2017/decorative" xmlns=""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adec="http://schemas.microsoft.com/office/drawing/2017/decorative" xmlns=""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endParaRPr lang="fi-FI" dirty="0"/>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27.1.2023</a:t>
            </a:fld>
            <a:endParaRPr lang="fi-FI" dirty="0"/>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27.1.2023</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adec="http://schemas.microsoft.com/office/drawing/2017/decorative" xmlns=""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adec="http://schemas.microsoft.com/office/drawing/2017/decorative" xmlns=""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adec="http://schemas.microsoft.com/office/drawing/2017/decorative" xmlns=""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adec="http://schemas.microsoft.com/office/drawing/2017/decorative" xmlns=""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xmlns=""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xmlns=""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xmlns=""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xmlns=""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xmlns=""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xmlns=""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xmlns=""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xmlns=""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27.1.2023</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27.1.2023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AB5077A1-D8AA-414A-AC0B-0C5211DD1BD7}"/>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27.1.2023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8EA35F40-FF2B-48E3-8F69-FDBD9698384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6" name="Kuva 15">
            <a:extLst>
              <a:ext uri="{FF2B5EF4-FFF2-40B4-BE49-F238E27FC236}">
                <a16:creationId xmlns:a16="http://schemas.microsoft.com/office/drawing/2014/main" id="{EB3FFB57-B176-4D74-B604-3C803FFC82E6}"/>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xmlns=""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xmlns=""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xmlns=""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xmlns=""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xmlns=""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27.1.2023</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xmlns=""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xmlns=""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xmlns=""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xmlns=""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xmlns=""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27.1.2023</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27.1.2023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27.1.2023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27.1.2023</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adec="http://schemas.microsoft.com/office/drawing/2017/decorative" xmlns=""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27.1.2023</a:t>
            </a:fld>
            <a:endParaRPr lang="fi-FI" dirty="0"/>
          </a:p>
        </p:txBody>
      </p:sp>
      <p:pic>
        <p:nvPicPr>
          <p:cNvPr id="11" name="Kuva 10">
            <a:extLst>
              <a:ext uri="{FF2B5EF4-FFF2-40B4-BE49-F238E27FC236}">
                <a16:creationId xmlns:a16="http://schemas.microsoft.com/office/drawing/2014/main" id="{1A39CC0E-82E0-4C8B-92E1-CE7DE6254A82}"/>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27.1.2023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27.1.2023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27.1.2023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27.1.2023</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89144" y="857822"/>
            <a:ext cx="5444260" cy="1350832"/>
          </a:xfrm>
        </p:spPr>
        <p:txBody>
          <a:bodyPr/>
          <a:lstStyle/>
          <a:p>
            <a:r>
              <a:rPr lang="fi-FI" dirty="0"/>
              <a:t>Kiinteistöjen ilmastotieto energiajohtamisen tueksi, KIESI-hanke</a:t>
            </a:r>
          </a:p>
        </p:txBody>
      </p:sp>
      <p:sp>
        <p:nvSpPr>
          <p:cNvPr id="3" name="Tekstin paikkamerkki 2"/>
          <p:cNvSpPr>
            <a:spLocks noGrp="1"/>
          </p:cNvSpPr>
          <p:nvPr>
            <p:ph type="body" sz="quarter" idx="14"/>
          </p:nvPr>
        </p:nvSpPr>
        <p:spPr>
          <a:xfrm>
            <a:off x="889144" y="2503968"/>
            <a:ext cx="5444260" cy="3325332"/>
          </a:xfrm>
        </p:spPr>
        <p:txBody>
          <a:bodyPr vert="horz" lIns="0" tIns="0" rIns="0" bIns="0" rtlCol="0" anchor="t">
            <a:noAutofit/>
          </a:bodyPr>
          <a:lstStyle/>
          <a:p>
            <a:r>
              <a:rPr lang="fi-FI" dirty="0"/>
              <a:t>Hankkeessa uudistettiin kiinteistöjen kulutusseuranta. Energian ja veden kulutusseurannan lisäksi ohjelman avulla seurataan sisäilmaolosuhteita ja kasvihuonekaasupäästöjä sekä tunnistetaan potentiaalisia kehityskohteita. Lisäksi hankkeessa luotiin energiajohtamisen prosessimalli, joka ohjaa kohti vähähiilisyyttä ja tehokasta energiankäyttöä.</a:t>
            </a:r>
          </a:p>
          <a:p>
            <a:endParaRPr lang="fi-FI" dirty="0"/>
          </a:p>
          <a:p>
            <a:r>
              <a:rPr lang="fi-FI" dirty="0"/>
              <a:t>Hankkeen avulla tuettiin asiantuntijoiden, ylläpidon ja rakennusten käyttäjien toimintaa. Lisäksi hankkeessa parannetaan kuntalaisten ilmastotietoisuutta viestinnällä ja uudistamalla ilmastoasioista kertovat verkkosivut helpommin lähestyttäviksi.</a:t>
            </a:r>
          </a:p>
        </p:txBody>
      </p:sp>
      <p:sp>
        <p:nvSpPr>
          <p:cNvPr id="4" name="Tekstin paikkamerkki 3"/>
          <p:cNvSpPr>
            <a:spLocks noGrp="1"/>
          </p:cNvSpPr>
          <p:nvPr>
            <p:ph type="body" sz="quarter" idx="15"/>
          </p:nvPr>
        </p:nvSpPr>
        <p:spPr>
          <a:xfrm>
            <a:off x="7338185" y="1533238"/>
            <a:ext cx="4142668" cy="4079464"/>
          </a:xfrm>
        </p:spPr>
        <p:txBody>
          <a:bodyPr vert="horz" lIns="0" tIns="0" rIns="0" bIns="0" rtlCol="0" anchor="t">
            <a:noAutofit/>
          </a:bodyPr>
          <a:lstStyle/>
          <a:p>
            <a:r>
              <a:rPr lang="fi-FI" sz="2000" b="1" dirty="0">
                <a:solidFill>
                  <a:srgbClr val="236192"/>
                </a:solidFill>
              </a:rPr>
              <a:t>Vastuutaho: Lempäälän kunta</a:t>
            </a:r>
            <a:endParaRPr lang="fi-FI" sz="2000" dirty="0">
              <a:solidFill>
                <a:srgbClr val="236192"/>
              </a:solidFill>
            </a:endParaRPr>
          </a:p>
          <a:p>
            <a:endParaRPr lang="fi-FI" sz="2000" dirty="0">
              <a:solidFill>
                <a:srgbClr val="236192"/>
              </a:solidFill>
            </a:endParaRPr>
          </a:p>
          <a:p>
            <a:r>
              <a:rPr lang="fi-FI" sz="2000" b="1" dirty="0">
                <a:solidFill>
                  <a:srgbClr val="236192"/>
                </a:solidFill>
              </a:rPr>
              <a:t>Muut konsortioon osallistuvat:</a:t>
            </a:r>
          </a:p>
          <a:p>
            <a:r>
              <a:rPr lang="fi-FI" sz="2000" dirty="0">
                <a:solidFill>
                  <a:srgbClr val="236192"/>
                </a:solidFill>
              </a:rPr>
              <a:t>Lempäälän vuokrakodit Oy</a:t>
            </a:r>
          </a:p>
          <a:p>
            <a:r>
              <a:rPr lang="fi-FI" sz="2000" dirty="0" err="1">
                <a:solidFill>
                  <a:srgbClr val="236192"/>
                </a:solidFill>
              </a:rPr>
              <a:t>Lekitek</a:t>
            </a:r>
            <a:r>
              <a:rPr lang="fi-FI" sz="2000" dirty="0">
                <a:solidFill>
                  <a:srgbClr val="236192"/>
                </a:solidFill>
              </a:rPr>
              <a:t> Oy</a:t>
            </a:r>
          </a:p>
          <a:p>
            <a:endParaRPr lang="fi-FI" sz="2000" dirty="0">
              <a:solidFill>
                <a:srgbClr val="236192"/>
              </a:solidFill>
            </a:endParaRPr>
          </a:p>
          <a:p>
            <a:r>
              <a:rPr lang="fi-FI" sz="2000" b="1" dirty="0">
                <a:solidFill>
                  <a:srgbClr val="236192"/>
                </a:solidFill>
              </a:rPr>
              <a:t>Kokonaissumma</a:t>
            </a:r>
            <a:r>
              <a:rPr lang="fi-FI" sz="2000" b="1">
                <a:solidFill>
                  <a:srgbClr val="236192"/>
                </a:solidFill>
              </a:rPr>
              <a:t>: </a:t>
            </a:r>
            <a:r>
              <a:rPr lang="fi-FI" sz="2000">
                <a:solidFill>
                  <a:srgbClr val="236192"/>
                </a:solidFill>
              </a:rPr>
              <a:t>127 387 </a:t>
            </a:r>
            <a:r>
              <a:rPr lang="fi-FI" sz="2000" dirty="0">
                <a:solidFill>
                  <a:srgbClr val="236192"/>
                </a:solidFill>
              </a:rPr>
              <a:t>€</a:t>
            </a:r>
            <a:endParaRPr lang="fi-FI" sz="2000" dirty="0">
              <a:solidFill>
                <a:srgbClr val="236192"/>
              </a:solidFill>
              <a:cs typeface="Arial"/>
            </a:endParaRPr>
          </a:p>
          <a:p>
            <a:r>
              <a:rPr lang="fi-FI" sz="2000" b="1" dirty="0">
                <a:solidFill>
                  <a:srgbClr val="236192"/>
                </a:solidFill>
              </a:rPr>
              <a:t>Avustusosuus</a:t>
            </a:r>
            <a:r>
              <a:rPr lang="fi-FI" sz="2000" dirty="0">
                <a:solidFill>
                  <a:srgbClr val="236192"/>
                </a:solidFill>
              </a:rPr>
              <a:t>: 70 000 €</a:t>
            </a:r>
          </a:p>
          <a:p>
            <a:endParaRPr lang="fi-FI" sz="2000" dirty="0">
              <a:solidFill>
                <a:srgbClr val="236192"/>
              </a:solidFill>
            </a:endParaRPr>
          </a:p>
          <a:p>
            <a:endParaRPr lang="fi-FI" sz="2000" dirty="0">
              <a:solidFill>
                <a:srgbClr val="236192"/>
              </a:solidFill>
            </a:endParaRPr>
          </a:p>
          <a:p>
            <a:r>
              <a:rPr lang="fi-FI" sz="2000" b="1" dirty="0">
                <a:solidFill>
                  <a:srgbClr val="236192"/>
                </a:solidFill>
              </a:rPr>
              <a:t>Lisätietoja: </a:t>
            </a:r>
            <a:r>
              <a:rPr lang="fi-FI" sz="2000" dirty="0">
                <a:solidFill>
                  <a:srgbClr val="236192"/>
                </a:solidFill>
              </a:rPr>
              <a:t>Ulla Palo-oja, </a:t>
            </a:r>
          </a:p>
          <a:p>
            <a:r>
              <a:rPr lang="fi-FI" sz="2000" dirty="0" err="1">
                <a:solidFill>
                  <a:srgbClr val="236192"/>
                </a:solidFill>
              </a:rPr>
              <a:t>ulla.palo</a:t>
            </a:r>
            <a:r>
              <a:rPr lang="fi-FI" sz="2000" dirty="0">
                <a:solidFill>
                  <a:srgbClr val="236192"/>
                </a:solidFill>
              </a:rPr>
              <a:t>-oja (at) lempaala.fi</a:t>
            </a:r>
          </a:p>
        </p:txBody>
      </p:sp>
      <p:sp>
        <p:nvSpPr>
          <p:cNvPr id="6" name="Päivämäärän paikkamerkki 5"/>
          <p:cNvSpPr>
            <a:spLocks noGrp="1"/>
          </p:cNvSpPr>
          <p:nvPr>
            <p:ph type="dt" sz="half" idx="10"/>
          </p:nvPr>
        </p:nvSpPr>
        <p:spPr/>
        <p:txBody>
          <a:bodyPr/>
          <a:lstStyle/>
          <a:p>
            <a:fld id="{8DD25C64-A283-46BC-8D25-053573875597}" type="datetime1">
              <a:rPr lang="fi-FI" smtClean="0"/>
              <a:t>27.1.2023</a:t>
            </a:fld>
            <a:endParaRPr lang="fi-FI" dirty="0"/>
          </a:p>
        </p:txBody>
      </p:sp>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dirty="0"/>
          </a:p>
        </p:txBody>
      </p:sp>
    </p:spTree>
    <p:extLst>
      <p:ext uri="{BB962C8B-B14F-4D97-AF65-F5344CB8AC3E}">
        <p14:creationId xmlns:p14="http://schemas.microsoft.com/office/powerpoint/2010/main" val="40765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p:txBody>
          <a:bodyPr/>
          <a:lstStyle/>
          <a:p>
            <a:r>
              <a:rPr lang="fi-FI" sz="9600" i="1" dirty="0">
                <a:solidFill>
                  <a:srgbClr val="236192"/>
                </a:solidFill>
              </a:rPr>
              <a:t>” </a:t>
            </a:r>
            <a:r>
              <a:rPr lang="fi-FI" i="1" dirty="0"/>
              <a:t/>
            </a:r>
            <a:br>
              <a:rPr lang="fi-FI" i="1" dirty="0"/>
            </a:br>
            <a:r>
              <a:rPr lang="fi-FI" sz="2800" i="1" dirty="0">
                <a:solidFill>
                  <a:srgbClr val="236192"/>
                </a:solidFill>
                <a:cs typeface="Arial"/>
              </a:rPr>
              <a:t>Energiankulutuksen ja kasvihuonekaasupäästöjen systemaattinen seuranta ja hallinta auttaa Lempäälän kunnianhimoisten strategisten tavoitteiden saavuttamisessa</a:t>
            </a:r>
            <a:r>
              <a:rPr lang="fi-FI" sz="2800" i="1" dirty="0"/>
              <a:t/>
            </a:r>
            <a:br>
              <a:rPr lang="fi-FI" sz="2800" i="1" dirty="0"/>
            </a:br>
            <a:r>
              <a:rPr lang="fi-FI" i="1" dirty="0"/>
              <a:t/>
            </a:r>
            <a:br>
              <a:rPr lang="fi-FI" i="1" dirty="0"/>
            </a:br>
            <a:r>
              <a:rPr lang="fi-FI" sz="2000" i="1" dirty="0">
                <a:solidFill>
                  <a:srgbClr val="236192"/>
                </a:solidFill>
              </a:rPr>
              <a:t>- Eveliina Savolainen, projektipäällikkö</a:t>
            </a:r>
            <a:endParaRPr lang="en-US" dirty="0"/>
          </a:p>
        </p:txBody>
      </p:sp>
      <p:sp>
        <p:nvSpPr>
          <p:cNvPr id="6" name="Päivämäärän paikkamerkki 5"/>
          <p:cNvSpPr>
            <a:spLocks noGrp="1"/>
          </p:cNvSpPr>
          <p:nvPr>
            <p:ph type="dt" sz="half" idx="10"/>
          </p:nvPr>
        </p:nvSpPr>
        <p:spPr/>
        <p:txBody>
          <a:bodyPr/>
          <a:lstStyle/>
          <a:p>
            <a:fld id="{8DD25C64-A283-46BC-8D25-053573875597}" type="datetime1">
              <a:rPr lang="fi-FI" smtClean="0"/>
              <a:t>27.1.2023</a:t>
            </a:fld>
            <a:endParaRPr lang="fi-FI" dirty="0"/>
          </a:p>
        </p:txBody>
      </p:sp>
      <p:sp>
        <p:nvSpPr>
          <p:cNvPr id="7" name="Dian numeron paikkamerkki 6"/>
          <p:cNvSpPr>
            <a:spLocks noGrp="1"/>
          </p:cNvSpPr>
          <p:nvPr>
            <p:ph type="sldNum" sz="quarter" idx="12"/>
          </p:nvPr>
        </p:nvSpPr>
        <p:spPr/>
        <p:txBody>
          <a:bodyPr/>
          <a:lstStyle/>
          <a:p>
            <a:fld id="{91E53C16-2649-4D48-AFD3-9E32AB86C978}" type="slidenum">
              <a:rPr lang="fi-FI" smtClean="0"/>
              <a:pPr/>
              <a:t>2</a:t>
            </a:fld>
            <a:endParaRPr lang="fi-FI" dirty="0"/>
          </a:p>
        </p:txBody>
      </p:sp>
      <p:pic>
        <p:nvPicPr>
          <p:cNvPr id="9" name="Kuvan paikkamerkki 8" descr="Kuva, joka sisältää kohteen pöytä, verho, henkilö, sisä&#10;&#10;Kuvaus luotu automaattisesti">
            <a:extLst>
              <a:ext uri="{FF2B5EF4-FFF2-40B4-BE49-F238E27FC236}">
                <a16:creationId xmlns:a16="http://schemas.microsoft.com/office/drawing/2014/main" id="{8AC3BDB7-1974-4BB5-8963-B2A8924C4A0E}"/>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4338" t="133" r="21483" b="415"/>
          <a:stretch/>
        </p:blipFill>
        <p:spPr>
          <a:xfrm>
            <a:off x="6513891" y="720850"/>
            <a:ext cx="5112812" cy="5261597"/>
          </a:xfrm>
        </p:spPr>
      </p:pic>
      <p:sp>
        <p:nvSpPr>
          <p:cNvPr id="2" name="Tekstiruutu 1">
            <a:extLst>
              <a:ext uri="{FF2B5EF4-FFF2-40B4-BE49-F238E27FC236}">
                <a16:creationId xmlns:a16="http://schemas.microsoft.com/office/drawing/2014/main" id="{B91C933D-DF99-486F-96E4-55B54FFE035F}"/>
              </a:ext>
            </a:extLst>
          </p:cNvPr>
          <p:cNvSpPr txBox="1"/>
          <p:nvPr/>
        </p:nvSpPr>
        <p:spPr>
          <a:xfrm>
            <a:off x="10429135" y="5859336"/>
            <a:ext cx="1080508" cy="123111"/>
          </a:xfrm>
          <a:prstGeom prst="rect">
            <a:avLst/>
          </a:prstGeom>
          <a:noFill/>
        </p:spPr>
        <p:txBody>
          <a:bodyPr wrap="square" lIns="0" tIns="0" rIns="0" bIns="0" rtlCol="0">
            <a:spAutoFit/>
          </a:bodyPr>
          <a:lstStyle/>
          <a:p>
            <a:pPr algn="ctr"/>
            <a:r>
              <a:rPr lang="fi-FI" sz="800" dirty="0">
                <a:solidFill>
                  <a:schemeClr val="tx2"/>
                </a:solidFill>
              </a:rPr>
              <a:t>Kuva: Lempäälän kunta</a:t>
            </a:r>
          </a:p>
        </p:txBody>
      </p:sp>
    </p:spTree>
    <p:extLst>
      <p:ext uri="{BB962C8B-B14F-4D97-AF65-F5344CB8AC3E}">
        <p14:creationId xmlns:p14="http://schemas.microsoft.com/office/powerpoint/2010/main" val="2825178911"/>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03481749F2C7DB4DB4A73DE8EAD2B2E2" ma:contentTypeVersion="10" ma:contentTypeDescription="Luo uusi asiakirja." ma:contentTypeScope="" ma:versionID="45abba22087caaae404e5556203e4256">
  <xsd:schema xmlns:xsd="http://www.w3.org/2001/XMLSchema" xmlns:xs="http://www.w3.org/2001/XMLSchema" xmlns:p="http://schemas.microsoft.com/office/2006/metadata/properties" xmlns:ns2="acc30c60-485a-4f0d-b206-f2b877073392" xmlns:ns3="ba8b37cd-16b2-42e6-bbb1-7baa73b8cac6" targetNamespace="http://schemas.microsoft.com/office/2006/metadata/properties" ma:root="true" ma:fieldsID="65e397413dfba3200cac2469f53ae4c7" ns2:_="" ns3:_="">
    <xsd:import namespace="acc30c60-485a-4f0d-b206-f2b877073392"/>
    <xsd:import namespace="ba8b37cd-16b2-42e6-bbb1-7baa73b8cac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30c60-485a-4f0d-b206-f2b8770733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8b37cd-16b2-42e6-bbb1-7baa73b8cac6"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664E83-9FAD-4292-A31F-F4D20426DD0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a8b37cd-16b2-42e6-bbb1-7baa73b8cac6"/>
    <ds:schemaRef ds:uri="acc30c60-485a-4f0d-b206-f2b877073392"/>
    <ds:schemaRef ds:uri="http://www.w3.org/XML/1998/namespace"/>
  </ds:schemaRefs>
</ds:datastoreItem>
</file>

<file path=customXml/itemProps2.xml><?xml version="1.0" encoding="utf-8"?>
<ds:datastoreItem xmlns:ds="http://schemas.openxmlformats.org/officeDocument/2006/customXml" ds:itemID="{77CD1F86-90A8-4AE2-8304-211576EB3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30c60-485a-4f0d-b206-f2b877073392"/>
    <ds:schemaRef ds:uri="ba8b37cd-16b2-42e6-bbb1-7baa73b8ca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1CD063-446A-4406-97CB-33299BCAE3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11</TotalTime>
  <Words>130</Words>
  <Application>Microsoft Office PowerPoint</Application>
  <PresentationFormat>Laajakuva</PresentationFormat>
  <Paragraphs>22</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4</vt:i4>
      </vt:variant>
      <vt:variant>
        <vt:lpstr>Dian otsikot</vt:lpstr>
      </vt:variant>
      <vt:variant>
        <vt:i4>2</vt:i4>
      </vt:variant>
    </vt:vector>
  </HeadingPairs>
  <TitlesOfParts>
    <vt:vector size="8" baseType="lpstr">
      <vt:lpstr>Arial</vt:lpstr>
      <vt:lpstr>Calibri</vt:lpstr>
      <vt:lpstr>YM - otsikkosivut</vt:lpstr>
      <vt:lpstr>YM - sisältösivut</vt:lpstr>
      <vt:lpstr>YM - kuvalliset sisältösivut</vt:lpstr>
      <vt:lpstr>YM - nostot ja välisivut</vt:lpstr>
      <vt:lpstr>Kiinteistöjen ilmastotieto energiajohtamisen tueksi, KIESI-hanke</vt:lpstr>
      <vt:lpstr>”  Energiankulutuksen ja kasvihuonekaasupäästöjen systemaattinen seuranta ja hallinta auttaa Lempäälän kunnianhimoisten strategisten tavoitteiden saavuttamisessa  - Eveliina Savolainen, projektipäällikkö</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Visuri Veera (YM)</cp:lastModifiedBy>
  <cp:revision>157</cp:revision>
  <dcterms:created xsi:type="dcterms:W3CDTF">2020-04-29T05:33:44Z</dcterms:created>
  <dcterms:modified xsi:type="dcterms:W3CDTF">2023-01-27T14:56:09Z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0x01010003481749F2C7DB4DB4A73DE8EAD2B2E2</vt:lpwstr>
  </property>
  <property fmtid="{D5CDD505-2E9C-101B-9397-08002B2CF9AE}" pid="3" name="KampusOrganization">
    <vt:lpwstr/>
  </property>
  <property fmtid="{D5CDD505-2E9C-101B-9397-08002B2CF9AE}" pid="4" name="KampusKeywords">
    <vt:lpwstr/>
  </property>
</Properties>
</file>