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</p:sldMasterIdLst>
  <p:notesMasterIdLst>
    <p:notesMasterId r:id="rId11"/>
  </p:notesMasterIdLst>
  <p:sldIdLst>
    <p:sldId id="294" r:id="rId9"/>
    <p:sldId id="29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24.10.2023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limatejoensuu.fi/en/-/hiilineutraali-kiertotalouskaupunki-suunnitellen-ja-rakentaen-hikka-hanke-2022-2023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365759"/>
            <a:ext cx="5785976" cy="1387487"/>
          </a:xfrm>
        </p:spPr>
        <p:txBody>
          <a:bodyPr/>
          <a:lstStyle/>
          <a:p>
            <a:r>
              <a:rPr lang="fi-FI" sz="2800" dirty="0"/>
              <a:t>Hiilineutraali kiertotalouskaupunki – suunnitellen ja rakentaen (HIKKA)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002536"/>
            <a:ext cx="5520800" cy="40050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HIKKA-hankkeessa kehitettiin pysyviä kiertotalouden mukaisia ja päästöjen hillintään tähtääviä toimintatapoja Joensuun kaupungin kaupunkiympäristön toimialalle. Hankkeella tuettiin Hiilineutraali Joensuu 2025 –tavoitteen saavuttamista ja selkeytettiin kaupunkiympäristön toimialan prosesseja.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Hankkeen aikana tunnistettiin prosessit, joissa hiilineutraaliutta ja kiertotaloutta voidaan edistää ja kehitettiin konkreettisia toimenpiteitä näiden tavoitteiden saavuttamiseksi. Hankkeen tuloksena päivitettiin ohjeistuksia, kehitettiin yksiköiden välistä yhteistyötä ja seuranta- ja raportointijärjestelmiä, tuotettiin selvityksiä sekä aloitettiin pilottikokeiluja.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180260" y="577498"/>
            <a:ext cx="4682333" cy="5631278"/>
          </a:xfrm>
        </p:spPr>
        <p:txBody>
          <a:bodyPr/>
          <a:lstStyle/>
          <a:p>
            <a:r>
              <a:rPr lang="fi-FI" sz="1800" b="1" dirty="0">
                <a:solidFill>
                  <a:schemeClr val="accent5"/>
                </a:solidFill>
              </a:rPr>
              <a:t>Vastuutaho: </a:t>
            </a:r>
            <a:r>
              <a:rPr lang="fi-FI" sz="1800" dirty="0">
                <a:solidFill>
                  <a:schemeClr val="accent5"/>
                </a:solidFill>
              </a:rPr>
              <a:t>Joensuu kaupunki, kaupunkiympäristön toimiala</a:t>
            </a:r>
          </a:p>
          <a:p>
            <a:endParaRPr lang="fi-FI" sz="1800" dirty="0">
              <a:solidFill>
                <a:schemeClr val="accent5"/>
              </a:solidFill>
            </a:endParaRPr>
          </a:p>
          <a:p>
            <a:r>
              <a:rPr lang="fi-FI" sz="1800" b="1" dirty="0">
                <a:solidFill>
                  <a:schemeClr val="accent5"/>
                </a:solidFill>
              </a:rPr>
              <a:t>Kokonaissumma: </a:t>
            </a:r>
            <a:r>
              <a:rPr lang="fi-FI" sz="1800" dirty="0">
                <a:solidFill>
                  <a:schemeClr val="accent5"/>
                </a:solidFill>
              </a:rPr>
              <a:t>100 000€</a:t>
            </a:r>
          </a:p>
          <a:p>
            <a:r>
              <a:rPr lang="fi-FI" sz="1800" b="1" dirty="0">
                <a:solidFill>
                  <a:schemeClr val="accent5"/>
                </a:solidFill>
              </a:rPr>
              <a:t>Avustusosuus</a:t>
            </a:r>
            <a:r>
              <a:rPr lang="fi-FI" sz="1800" dirty="0">
                <a:solidFill>
                  <a:schemeClr val="accent5"/>
                </a:solidFill>
              </a:rPr>
              <a:t>: 70 000</a:t>
            </a:r>
            <a:r>
              <a:rPr lang="fi-FI" sz="1800" dirty="0" smtClean="0">
                <a:solidFill>
                  <a:schemeClr val="accent5"/>
                </a:solidFill>
              </a:rPr>
              <a:t>€</a:t>
            </a:r>
          </a:p>
          <a:p>
            <a:endParaRPr lang="fi-FI" sz="1800" dirty="0">
              <a:solidFill>
                <a:schemeClr val="accent5"/>
              </a:solidFill>
            </a:endParaRPr>
          </a:p>
          <a:p>
            <a:r>
              <a:rPr lang="fi-FI" sz="1800" b="1" dirty="0" smtClean="0">
                <a:solidFill>
                  <a:schemeClr val="accent5"/>
                </a:solidFill>
              </a:rPr>
              <a:t>Aikataulu</a:t>
            </a:r>
            <a:r>
              <a:rPr lang="fi-FI" sz="1800" dirty="0" smtClean="0">
                <a:solidFill>
                  <a:schemeClr val="accent5"/>
                </a:solidFill>
              </a:rPr>
              <a:t>: 9/2022-8/2023</a:t>
            </a:r>
            <a:endParaRPr lang="fi-FI" sz="1800" dirty="0">
              <a:solidFill>
                <a:schemeClr val="accent5"/>
              </a:solidFill>
            </a:endParaRPr>
          </a:p>
          <a:p>
            <a:endParaRPr lang="fi-FI" sz="1800" dirty="0">
              <a:solidFill>
                <a:schemeClr val="accent5"/>
              </a:solidFill>
            </a:endParaRPr>
          </a:p>
          <a:p>
            <a:r>
              <a:rPr lang="fi-FI" sz="1800" b="1" dirty="0">
                <a:solidFill>
                  <a:schemeClr val="accent5"/>
                </a:solidFill>
              </a:rPr>
              <a:t>Lisätietoja: </a:t>
            </a:r>
          </a:p>
          <a:p>
            <a:r>
              <a:rPr lang="fi-FI" sz="1800" dirty="0">
                <a:hlinkClick r:id="rId2"/>
              </a:rPr>
              <a:t>Hiilineutraali kiertotalouskaupunki – suunnitellen ja rakentaen (HIKKA) -hanke 2022–2023 - Hanke - </a:t>
            </a:r>
            <a:r>
              <a:rPr lang="fi-FI" sz="1800" dirty="0" err="1">
                <a:hlinkClick r:id="rId2"/>
              </a:rPr>
              <a:t>Climate</a:t>
            </a:r>
            <a:r>
              <a:rPr lang="fi-FI" sz="1800" dirty="0">
                <a:hlinkClick r:id="rId2"/>
              </a:rPr>
              <a:t> Joensuu</a:t>
            </a:r>
            <a:endParaRPr lang="fi-FI" sz="1800" dirty="0">
              <a:solidFill>
                <a:schemeClr val="accent5"/>
              </a:solidFill>
            </a:endParaRPr>
          </a:p>
          <a:p>
            <a:endParaRPr lang="fi-FI" sz="1800" dirty="0" smtClean="0">
              <a:solidFill>
                <a:schemeClr val="accent5"/>
              </a:solidFill>
            </a:endParaRPr>
          </a:p>
          <a:p>
            <a:r>
              <a:rPr lang="fi-FI" sz="1800" dirty="0" smtClean="0">
                <a:solidFill>
                  <a:schemeClr val="accent5"/>
                </a:solidFill>
              </a:rPr>
              <a:t>Vastuuhenkilö</a:t>
            </a:r>
            <a:r>
              <a:rPr lang="fi-FI" sz="1800" dirty="0">
                <a:solidFill>
                  <a:schemeClr val="accent5"/>
                </a:solidFill>
              </a:rPr>
              <a:t>: Liina Lindberg, </a:t>
            </a:r>
            <a:r>
              <a:rPr lang="fi-FI" sz="1800" dirty="0" smtClean="0">
                <a:solidFill>
                  <a:schemeClr val="accent5"/>
                </a:solidFill>
              </a:rPr>
              <a:t>liina.lindberg@joensuu.fi</a:t>
            </a:r>
          </a:p>
          <a:p>
            <a:endParaRPr lang="fi-FI" sz="1800" dirty="0">
              <a:solidFill>
                <a:schemeClr val="accent5"/>
              </a:solidFill>
            </a:endParaRPr>
          </a:p>
          <a:p>
            <a:r>
              <a:rPr lang="fi-FI" sz="1800" dirty="0">
                <a:solidFill>
                  <a:schemeClr val="accent5"/>
                </a:solidFill>
              </a:rPr>
              <a:t>Hankekoordinaattori: Aino Kangas, aino.kangas@joensuu.fi </a:t>
            </a:r>
          </a:p>
          <a:p>
            <a:endParaRPr lang="fi-FI" sz="2000" dirty="0">
              <a:solidFill>
                <a:srgbClr val="236192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87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50663" y="1600199"/>
            <a:ext cx="4926176" cy="2923585"/>
          </a:xfrm>
        </p:spPr>
        <p:txBody>
          <a:bodyPr/>
          <a:lstStyle/>
          <a:p>
            <a:r>
              <a:rPr lang="fi-FI" sz="9600" i="1" dirty="0">
                <a:solidFill>
                  <a:schemeClr val="accent5">
                    <a:lumMod val="90000"/>
                  </a:schemeClr>
                </a:solidFill>
              </a:rPr>
              <a:t>” </a:t>
            </a:r>
            <a:r>
              <a:rPr lang="fi-FI" i="1" dirty="0">
                <a:solidFill>
                  <a:schemeClr val="accent5">
                    <a:lumMod val="90000"/>
                  </a:schemeClr>
                </a:solidFill>
              </a:rPr>
              <a:t/>
            </a:r>
            <a:br>
              <a:rPr lang="fi-FI" i="1" dirty="0">
                <a:solidFill>
                  <a:schemeClr val="accent5">
                    <a:lumMod val="90000"/>
                  </a:schemeClr>
                </a:solidFill>
              </a:rPr>
            </a:br>
            <a:r>
              <a:rPr lang="fi-FI" sz="2400" i="1" dirty="0">
                <a:solidFill>
                  <a:schemeClr val="accent5">
                    <a:lumMod val="90000"/>
                  </a:schemeClr>
                </a:solidFill>
              </a:rPr>
              <a:t>Hankkeessa korostui yhteistyön ja poikkihallinnollisuuden keskeinen rooli kaupunkiympäristön toimialaa koskevassa kiertotalous- ja vähähiilisyystyössä. Oleellista oli tarkastella prosesseja kokonaisvaltaisesti ja varmistaa henkilöstön vahva sitoutuminen. Tätä tukevana voimavarana toimi kaupungin laaja-alainen sitoutuminen ilmastotyöhön strategisella tasolla. </a:t>
            </a:r>
            <a:br>
              <a:rPr lang="fi-FI" sz="2400" i="1" dirty="0">
                <a:solidFill>
                  <a:schemeClr val="accent5">
                    <a:lumMod val="90000"/>
                  </a:schemeClr>
                </a:solidFill>
              </a:rPr>
            </a:br>
            <a:r>
              <a:rPr lang="fi-FI" i="1" dirty="0">
                <a:solidFill>
                  <a:schemeClr val="accent5">
                    <a:lumMod val="90000"/>
                  </a:schemeClr>
                </a:solidFill>
              </a:rPr>
              <a:t/>
            </a:r>
            <a:br>
              <a:rPr lang="fi-FI" i="1" dirty="0">
                <a:solidFill>
                  <a:schemeClr val="accent5">
                    <a:lumMod val="90000"/>
                  </a:schemeClr>
                </a:solidFill>
              </a:rPr>
            </a:br>
            <a:r>
              <a:rPr lang="fi-FI" sz="2000" i="1" dirty="0">
                <a:solidFill>
                  <a:schemeClr val="accent5">
                    <a:lumMod val="90000"/>
                  </a:schemeClr>
                </a:solidFill>
              </a:rPr>
              <a:t>- Aino Kangas, Hankekoordinaattori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-172" r="29443" b="172"/>
          <a:stretch/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128354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04E886731E7CB469E45B01BB4DE9807" ma:contentTypeVersion="4" ma:contentTypeDescription="Kampus asiakirja" ma:contentTypeScope="" ma:versionID="e86a88dbc5c560b85cff828bad9b4fc1">
  <xsd:schema xmlns:xsd="http://www.w3.org/2001/XMLSchema" xmlns:xs="http://www.w3.org/2001/XMLSchema" xmlns:p="http://schemas.microsoft.com/office/2006/metadata/properties" xmlns:ns2="c138b538-c2fd-4cca-8c26-6e4e32e5a042" xmlns:ns3="8639ba58-261b-4097-8a03-fc567f279249" targetNamespace="http://schemas.microsoft.com/office/2006/metadata/properties" ma:root="true" ma:fieldsID="2783fee97faaec8c8b536550436e32fc" ns2:_="" ns3:_="">
    <xsd:import namespace="c138b538-c2fd-4cca-8c26-6e4e32e5a042"/>
    <xsd:import namespace="8639ba58-261b-4097-8a03-fc567f279249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c8fc8e9-7b98-4e43-882a-5643fe7f23b8}" ma:internalName="TaxCatchAll" ma:showField="CatchAllData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c8fc8e9-7b98-4e43-882a-5643fe7f23b8}" ma:internalName="TaxCatchAllLabel" ma:readOnly="true" ma:showField="CatchAllDataLabel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9ba58-261b-4097-8a03-fc567f279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F66141-0983-4BD6-84FE-ADE7373511B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schemas.microsoft.com/office/2006/documentManagement/types"/>
    <ds:schemaRef ds:uri="http://schemas.microsoft.com/office/infopath/2007/PartnerControls"/>
    <ds:schemaRef ds:uri="8639ba58-261b-4097-8a03-fc567f279249"/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8D52BC6-1907-4461-922C-79BABB542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8639ba58-261b-4097-8a03-fc567f279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1255</TotalTime>
  <Words>177</Words>
  <Application>Microsoft Office PowerPoint</Application>
  <PresentationFormat>Laajakuva</PresentationFormat>
  <Paragraphs>21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YM - otsikkosivut</vt:lpstr>
      <vt:lpstr>YM - sisältösivut</vt:lpstr>
      <vt:lpstr>YM - kuvalliset sisältösivut</vt:lpstr>
      <vt:lpstr>YM - nostot ja välisivut</vt:lpstr>
      <vt:lpstr>Hiilineutraali kiertotalouskaupunki – suunnitellen ja rakentaen (HIKKA)</vt:lpstr>
      <vt:lpstr>”  Hankkeessa korostui yhteistyön ja poikkihallinnollisuuden keskeinen rooli kaupunkiympäristön toimialaa koskevassa kiertotalous- ja vähähiilisyystyössä. Oleellista oli tarkastella prosesseja kokonaisvaltaisesti ja varmistaa henkilöstön vahva sitoutuminen. Tätä tukevana voimavarana toimi kaupungin laaja-alainen sitoutuminen ilmastotyöhön strategisella tasolla.   - Aino Kangas, Hankekoordinaattori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53</cp:revision>
  <dcterms:created xsi:type="dcterms:W3CDTF">2020-04-29T05:33:44Z</dcterms:created>
  <dcterms:modified xsi:type="dcterms:W3CDTF">2023-10-24T12:25:51Z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0x010100B5FAB64B6C204DD994D3FAC0C34E2BFF00104E886731E7CB469E45B01BB4DE9807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