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10"/>
  </p:notesMasterIdLst>
  <p:sldIdLst>
    <p:sldId id="286" r:id="rId8"/>
    <p:sldId id="29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po-oja Jenni" initials="HJ" lastIdx="2" clrIdx="0">
    <p:extLst>
      <p:ext uri="{19B8F6BF-5375-455C-9EA6-DF929625EA0E}">
        <p15:presenceInfo xmlns:p15="http://schemas.microsoft.com/office/powerpoint/2012/main" userId="Hepo-oja Jen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3DC"/>
    <a:srgbClr val="236192"/>
    <a:srgbClr val="2C5234"/>
    <a:srgbClr val="BF9474"/>
    <a:srgbClr val="F6F3E5"/>
    <a:srgbClr val="C66E4E"/>
    <a:srgbClr val="FF585D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9DF44F-7FA4-47B0-B78C-22A34F3CCDC1}" v="169" dt="2023-12-14T08:31:21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70" d="100"/>
          <a:sy n="70" d="100"/>
        </p:scale>
        <p:origin x="500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5.1.2024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5.1.2024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5.1.2024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D3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8422" y="356616"/>
            <a:ext cx="4645891" cy="906212"/>
          </a:xfrm>
        </p:spPr>
        <p:txBody>
          <a:bodyPr/>
          <a:lstStyle/>
          <a:p>
            <a:r>
              <a:rPr lang="fi-FI" dirty="0"/>
              <a:t>NETZERODATA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8422" y="1520369"/>
            <a:ext cx="5666490" cy="4191856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13999"/>
              </a:lnSpc>
            </a:pPr>
            <a:r>
              <a:rPr lang="fi-FI" sz="1800" dirty="0">
                <a:ea typeface="+mn-lt"/>
                <a:cs typeface="+mn-lt"/>
              </a:rPr>
              <a:t>NetZeroData - Alueellisen ilmasto-ohjelman seurantamenetelmän ja -työkalun kehittäminen EU:n hiilineutraalien ja älykkäiden kaupunkien ohjelman seurantaa varten.</a:t>
            </a:r>
          </a:p>
          <a:p>
            <a:pPr>
              <a:lnSpc>
                <a:spcPct val="113999"/>
              </a:lnSpc>
            </a:pPr>
            <a:endParaRPr lang="fi-FI" sz="1800" dirty="0">
              <a:cs typeface="Arial"/>
            </a:endParaRPr>
          </a:p>
          <a:p>
            <a:pPr>
              <a:lnSpc>
                <a:spcPct val="113999"/>
              </a:lnSpc>
            </a:pPr>
            <a:r>
              <a:rPr lang="fi-FI" sz="1800" dirty="0">
                <a:ea typeface="+mn-lt"/>
                <a:cs typeface="+mn-lt"/>
              </a:rPr>
              <a:t>Hankkeen tavoitteena on kehittää menetelmä ja työkalu kuntien ilmastotyön seurantaan ja tuottaa sekä seurata sillä Lappeenrannan alueen ilmasto-ohjelmaan liittyvä koko kaupungin alueen investointisuunnitelma.</a:t>
            </a:r>
          </a:p>
          <a:p>
            <a:pPr>
              <a:lnSpc>
                <a:spcPct val="113999"/>
              </a:lnSpc>
            </a:pPr>
            <a:r>
              <a:rPr lang="fi-FI" sz="1800" dirty="0">
                <a:ea typeface="+mn-lt"/>
                <a:cs typeface="+mn-lt"/>
              </a:rPr>
              <a:t> Lisäksi hankkeessa kehitetään ilmastotoimenpiteiden oheishyötyjen raportointia osaksi ilmasto-ohjelman seurantatyökalua. Työkalut julkaistaan muiden kuntien käyttöön Suomessa 2024. Esitellään toteutusta myös EU:n älykkäille ja hiilineutraaleille kaupungeille. </a:t>
            </a:r>
            <a:endParaRPr lang="fi-FI" sz="2000" dirty="0">
              <a:cs typeface="Arial"/>
            </a:endParaRP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6893960" y="1520369"/>
            <a:ext cx="4968633" cy="4405349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fi-FI" sz="2000" b="1" dirty="0">
                <a:solidFill>
                  <a:srgbClr val="236192"/>
                </a:solidFill>
              </a:rPr>
              <a:t>Vastuutaho: </a:t>
            </a:r>
            <a:r>
              <a:rPr lang="fi-FI" sz="2000" dirty="0">
                <a:solidFill>
                  <a:srgbClr val="236192"/>
                </a:solidFill>
              </a:rPr>
              <a:t>Lappeenrannan kaupunki</a:t>
            </a: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Muut konsortioon osallistuvat:</a:t>
            </a:r>
          </a:p>
          <a:p>
            <a:r>
              <a:rPr lang="fi-FI" sz="2000" dirty="0">
                <a:solidFill>
                  <a:srgbClr val="236192"/>
                </a:solidFill>
                <a:cs typeface="Arial"/>
              </a:rPr>
              <a:t>Ostopalvelulla palveluntarjoaja.</a:t>
            </a:r>
            <a:endParaRPr lang="fi-FI" sz="2000" dirty="0">
              <a:solidFill>
                <a:srgbClr val="236192"/>
              </a:solidFill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Aikataulu: </a:t>
            </a:r>
            <a:r>
              <a:rPr lang="fi-FI" sz="2000" dirty="0">
                <a:solidFill>
                  <a:srgbClr val="236192"/>
                </a:solidFill>
              </a:rPr>
              <a:t>12/23-09/24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endParaRPr lang="fi-FI" sz="2000" b="1" dirty="0">
              <a:solidFill>
                <a:srgbClr val="236192"/>
              </a:solidFill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Kokonaissumma: </a:t>
            </a:r>
            <a:r>
              <a:rPr lang="fi-FI" sz="2000" dirty="0">
                <a:solidFill>
                  <a:srgbClr val="236192"/>
                </a:solidFill>
              </a:rPr>
              <a:t>[70.000] €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r>
              <a:rPr lang="fi-FI" sz="2000" b="1" dirty="0">
                <a:solidFill>
                  <a:srgbClr val="236192"/>
                </a:solidFill>
              </a:rPr>
              <a:t>Avustusosuus</a:t>
            </a:r>
            <a:r>
              <a:rPr lang="fi-FI" sz="2000" dirty="0">
                <a:solidFill>
                  <a:srgbClr val="236192"/>
                </a:solidFill>
              </a:rPr>
              <a:t>: [49.000] €</a:t>
            </a:r>
            <a:endParaRPr lang="fi-FI" sz="2000" dirty="0">
              <a:solidFill>
                <a:srgbClr val="236192"/>
              </a:solidFill>
              <a:cs typeface="Arial"/>
            </a:endParaRPr>
          </a:p>
          <a:p>
            <a:endParaRPr lang="fi-FI" sz="2000" dirty="0">
              <a:solidFill>
                <a:srgbClr val="236192"/>
              </a:solidFill>
            </a:endParaRPr>
          </a:p>
          <a:p>
            <a:r>
              <a:rPr lang="fi-FI" sz="2000" b="1" dirty="0" smtClean="0">
                <a:solidFill>
                  <a:srgbClr val="236192"/>
                </a:solidFill>
              </a:rPr>
              <a:t>Lisätietoja</a:t>
            </a:r>
            <a:r>
              <a:rPr lang="fi-FI" sz="2000" b="1" dirty="0">
                <a:solidFill>
                  <a:srgbClr val="236192"/>
                </a:solidFill>
              </a:rPr>
              <a:t>: </a:t>
            </a:r>
            <a:r>
              <a:rPr lang="fi-FI" sz="2000" dirty="0">
                <a:solidFill>
                  <a:srgbClr val="236192"/>
                </a:solidFill>
              </a:rPr>
              <a:t>Ympäristöjohtaja Ilkka Räsänen, ilkka.rasanen@lappeenranta.fi</a:t>
            </a:r>
            <a:endParaRPr lang="fi-FI" sz="2000" dirty="0">
              <a:solidFill>
                <a:srgbClr val="236192"/>
              </a:solidFill>
              <a:cs typeface="Arial"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D3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9600" i="1" dirty="0">
                <a:solidFill>
                  <a:srgbClr val="236192"/>
                </a:solidFill>
              </a:rPr>
              <a:t>” </a:t>
            </a: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800" i="1" dirty="0">
                <a:solidFill>
                  <a:srgbClr val="236192"/>
                </a:solidFill>
                <a:cs typeface="Arial"/>
              </a:rPr>
              <a:t>Ilmastonmuutoksen hillintä tuottaa oheishyötyjä. Niiden systemaattisempi seurantaa ja laskentaa kannattaa kehittää edelleen.</a:t>
            </a:r>
            <a:r>
              <a:rPr lang="fi-FI" sz="2800" i="1" dirty="0">
                <a:solidFill>
                  <a:srgbClr val="236192"/>
                </a:solidFill>
              </a:rPr>
              <a:t/>
            </a:r>
            <a:br>
              <a:rPr lang="fi-FI" sz="2800" i="1" dirty="0">
                <a:solidFill>
                  <a:srgbClr val="236192"/>
                </a:solidFill>
              </a:rPr>
            </a:br>
            <a:r>
              <a:rPr lang="fi-FI" i="1" dirty="0">
                <a:solidFill>
                  <a:srgbClr val="236192"/>
                </a:solidFill>
              </a:rPr>
              <a:t/>
            </a:r>
            <a:br>
              <a:rPr lang="fi-FI" i="1" dirty="0">
                <a:solidFill>
                  <a:srgbClr val="236192"/>
                </a:solidFill>
              </a:rPr>
            </a:br>
            <a:r>
              <a:rPr lang="fi-FI" sz="2000" i="1" dirty="0">
                <a:solidFill>
                  <a:srgbClr val="236192"/>
                </a:solidFill>
              </a:rPr>
              <a:t>- Petri Kero, Ilmastokoordinaattori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6" name="Kuvan paikkamerkki 5" descr="Kuva, joka sisältää kohteen piha-, puu, ruoho, vesi&#10;&#10;Kuvaus luotu automaattisesti">
            <a:extLst>
              <a:ext uri="{FF2B5EF4-FFF2-40B4-BE49-F238E27FC236}">
                <a16:creationId xmlns:a16="http://schemas.microsoft.com/office/drawing/2014/main" id="{4B9B3FE8-3EDF-D7E7-6EDB-EF949A6C32D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1" r="257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51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D6AE0586492B944A957E8AFFA0218E5" ma:contentTypeVersion="1" ma:contentTypeDescription="Luo uusi asiakirja." ma:contentTypeScope="" ma:versionID="a4cd03a698bd104bf2b2df090b7306aa">
  <xsd:schema xmlns:xsd="http://www.w3.org/2001/XMLSchema" xmlns:xs="http://www.w3.org/2001/XMLSchema" xmlns:p="http://schemas.microsoft.com/office/2006/metadata/properties" xmlns:ns2="8e4da54b-0852-4273-bcba-8a38d2abbc37" targetNamespace="http://schemas.microsoft.com/office/2006/metadata/properties" ma:root="true" ma:fieldsID="83586a040dfea0dac8a35bc40c42efbc" ns2:_="">
    <xsd:import namespace="8e4da54b-0852-4273-bcba-8a38d2abbc3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da54b-0852-4273-bcba-8a38d2abbc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4da54b-0852-4273-bcba-8a38d2abbc37">
      <UserInfo>
        <DisplayName>Kero Petri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C96A695-9677-4536-B8F0-784EEBC74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4da54b-0852-4273-bcba-8a38d2abbc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664E83-9FAD-4292-A31F-F4D20426DD08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8e4da54b-0852-4273-bcba-8a38d2abbc37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2162</TotalTime>
  <Words>130</Words>
  <Application>Microsoft Office PowerPoint</Application>
  <PresentationFormat>Laajakuva</PresentationFormat>
  <Paragraphs>19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NETZERODATA</vt:lpstr>
      <vt:lpstr>”  Ilmastonmuutoksen hillintä tuottaa oheishyötyjä. Niiden systemaattisempi seurantaa ja laskentaa kannattaa kehittää edelleen.  - Petri Kero, Ilmastokoordinaattori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VALTION\03234668</cp:lastModifiedBy>
  <cp:revision>115</cp:revision>
  <dcterms:created xsi:type="dcterms:W3CDTF">2020-04-29T05:33:44Z</dcterms:created>
  <dcterms:modified xsi:type="dcterms:W3CDTF">2024-01-05T12:37:37Z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0x0101006D6AE0586492B944A957E8AFFA0218E5</vt:lpwstr>
  </property>
  <property fmtid="{D5CDD505-2E9C-101B-9397-08002B2CF9AE}" pid="3" name="KampusOrganization">
    <vt:lpwstr/>
  </property>
  <property fmtid="{D5CDD505-2E9C-101B-9397-08002B2CF9AE}" pid="4" name="KampusKeywords">
    <vt:lpwstr/>
  </property>
  <property fmtid="{D5CDD505-2E9C-101B-9397-08002B2CF9AE}" pid="5" name="MediaServiceImageTags">
    <vt:lpwstr/>
  </property>
</Properties>
</file>