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7" r:id="rId5"/>
    <p:sldMasterId id="2147483716" r:id="rId6"/>
    <p:sldMasterId id="2147483718" r:id="rId7"/>
  </p:sldMasterIdLst>
  <p:notesMasterIdLst>
    <p:notesMasterId r:id="rId10"/>
  </p:notesMasterIdLst>
  <p:sldIdLst>
    <p:sldId id="286" r:id="rId8"/>
    <p:sldId id="293"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po-oja Jenni" initials="HJ" lastIdx="2" clrIdx="0">
    <p:extLst>
      <p:ext uri="{19B8F6BF-5375-455C-9EA6-DF929625EA0E}">
        <p15:presenceInfo xmlns:p15="http://schemas.microsoft.com/office/powerpoint/2012/main" userId="Hepo-oja Jen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a:srgbClr val="2C5234"/>
    <a:srgbClr val="BF9474"/>
    <a:srgbClr val="F6F3E5"/>
    <a:srgbClr val="C66E4E"/>
    <a:srgbClr val="FF585D"/>
    <a:srgbClr val="B9D3DC"/>
    <a:srgbClr val="8F993E"/>
    <a:srgbClr val="70AD47"/>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7" autoAdjust="0"/>
    <p:restoredTop sz="94673" autoAdjust="0"/>
  </p:normalViewPr>
  <p:slideViewPr>
    <p:cSldViewPr snapToGrid="0" showGuides="1">
      <p:cViewPr varScale="1">
        <p:scale>
          <a:sx n="67" d="100"/>
          <a:sy n="67" d="100"/>
        </p:scale>
        <p:origin x="604"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ina Kuusisto" userId="5ac48752-ea79-44f0-bcb9-2192792c483f" providerId="ADAL" clId="{578A7E8C-008E-465D-85D3-DD823E0E14E4}"/>
    <pc:docChg chg="undo custSel modSld">
      <pc:chgData name="Kristiina Kuusisto" userId="5ac48752-ea79-44f0-bcb9-2192792c483f" providerId="ADAL" clId="{578A7E8C-008E-465D-85D3-DD823E0E14E4}" dt="2024-08-19T13:50:33.370" v="159" actId="13926"/>
      <pc:docMkLst>
        <pc:docMk/>
      </pc:docMkLst>
      <pc:sldChg chg="modSp mod">
        <pc:chgData name="Kristiina Kuusisto" userId="5ac48752-ea79-44f0-bcb9-2192792c483f" providerId="ADAL" clId="{578A7E8C-008E-465D-85D3-DD823E0E14E4}" dt="2024-08-19T13:50:33.370" v="159" actId="13926"/>
        <pc:sldMkLst>
          <pc:docMk/>
          <pc:sldMk cId="2825178911" sldId="293"/>
        </pc:sldMkLst>
        <pc:spChg chg="mod">
          <ac:chgData name="Kristiina Kuusisto" userId="5ac48752-ea79-44f0-bcb9-2192792c483f" providerId="ADAL" clId="{578A7E8C-008E-465D-85D3-DD823E0E14E4}" dt="2024-08-19T13:50:33.370" v="159" actId="13926"/>
          <ac:spMkLst>
            <pc:docMk/>
            <pc:sldMk cId="2825178911" sldId="293"/>
            <ac:spMk id="8" creationId="{00000000-0000-0000-0000-000000000000}"/>
          </ac:spMkLst>
        </pc:spChg>
      </pc:sldChg>
    </pc:docChg>
  </pc:docChgLst>
  <pc:docChgLst>
    <pc:chgData name="Loikkanen Veera (YM)" userId="6146219c-6969-43f1-baff-894a0af17eb8" providerId="ADAL" clId="{C1F6FAA9-CC74-463F-8E13-1606B886C75F}"/>
    <pc:docChg chg="modSld">
      <pc:chgData name="Loikkanen Veera (YM)" userId="6146219c-6969-43f1-baff-894a0af17eb8" providerId="ADAL" clId="{C1F6FAA9-CC74-463F-8E13-1606B886C75F}" dt="2024-12-20T09:35:53.774" v="0" actId="2711"/>
      <pc:docMkLst>
        <pc:docMk/>
      </pc:docMkLst>
      <pc:sldChg chg="modSp mod">
        <pc:chgData name="Loikkanen Veera (YM)" userId="6146219c-6969-43f1-baff-894a0af17eb8" providerId="ADAL" clId="{C1F6FAA9-CC74-463F-8E13-1606B886C75F}" dt="2024-12-20T09:35:53.774" v="0" actId="2711"/>
        <pc:sldMkLst>
          <pc:docMk/>
          <pc:sldMk cId="4076512416" sldId="286"/>
        </pc:sldMkLst>
        <pc:spChg chg="mod">
          <ac:chgData name="Loikkanen Veera (YM)" userId="6146219c-6969-43f1-baff-894a0af17eb8" providerId="ADAL" clId="{C1F6FAA9-CC74-463F-8E13-1606B886C75F}" dt="2024-12-20T09:35:53.774" v="0" actId="2711"/>
          <ac:spMkLst>
            <pc:docMk/>
            <pc:sldMk cId="4076512416" sldId="286"/>
            <ac:spMk id="3" creationId="{00000000-0000-0000-0000-000000000000}"/>
          </ac:spMkLst>
        </pc:spChg>
      </pc:sldChg>
    </pc:docChg>
  </pc:docChgLst>
  <pc:docChgLst>
    <pc:chgData name="Kristiina Kuusisto" userId="5ac48752-ea79-44f0-bcb9-2192792c483f" providerId="ADAL" clId="{FDBE5488-8BA8-42CC-85B2-FF09812433EC}"/>
    <pc:docChg chg="custSel modSld">
      <pc:chgData name="Kristiina Kuusisto" userId="5ac48752-ea79-44f0-bcb9-2192792c483f" providerId="ADAL" clId="{FDBE5488-8BA8-42CC-85B2-FF09812433EC}" dt="2024-08-16T06:16:29.022" v="1288"/>
      <pc:docMkLst>
        <pc:docMk/>
      </pc:docMkLst>
      <pc:sldChg chg="modSp mod">
        <pc:chgData name="Kristiina Kuusisto" userId="5ac48752-ea79-44f0-bcb9-2192792c483f" providerId="ADAL" clId="{FDBE5488-8BA8-42CC-85B2-FF09812433EC}" dt="2024-08-16T06:16:29.022" v="1288"/>
        <pc:sldMkLst>
          <pc:docMk/>
          <pc:sldMk cId="4076512416" sldId="286"/>
        </pc:sldMkLst>
        <pc:spChg chg="mod">
          <ac:chgData name="Kristiina Kuusisto" userId="5ac48752-ea79-44f0-bcb9-2192792c483f" providerId="ADAL" clId="{FDBE5488-8BA8-42CC-85B2-FF09812433EC}" dt="2024-08-16T06:16:29.022" v="1288"/>
          <ac:spMkLst>
            <pc:docMk/>
            <pc:sldMk cId="4076512416" sldId="28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6089-6F46-46DB-BD25-3B015BD2080F}" type="datetimeFigureOut">
              <a:rPr lang="fi-FI" smtClean="0"/>
              <a:t>20.12.2024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CA85-B453-45E3-A748-B564E6B8D27E}" type="slidenum">
              <a:rPr lang="fi-FI" smtClean="0"/>
              <a:t>‹#›</a:t>
            </a:fld>
            <a:endParaRPr lang="fi-FI"/>
          </a:p>
        </p:txBody>
      </p:sp>
    </p:spTree>
    <p:extLst>
      <p:ext uri="{BB962C8B-B14F-4D97-AF65-F5344CB8AC3E}">
        <p14:creationId xmlns:p14="http://schemas.microsoft.com/office/powerpoint/2010/main" val="5058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20.12.2024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4229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40C3922-C4FF-439E-97C9-29FAF7A6197D}" type="datetime1">
              <a:rPr lang="fi-FI" smtClean="0"/>
              <a:t>20.12.2024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9379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20.12.2024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13304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267E9DE0-346A-468B-B8EC-0E31AE5E139F}" type="datetime1">
              <a:rPr lang="fi-FI" smtClean="0"/>
              <a:t>20.12.2024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03919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BFDD373D-220E-4A08-BDB2-B265AC47484B}" type="datetime1">
              <a:rPr lang="fi-FI" smtClean="0"/>
              <a:t>20.12.2024</a:t>
            </a:fld>
            <a:endParaRPr lang="fi-FI" dirty="0"/>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90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E5C52C4-01DD-4CC4-AAE1-A35F87022CE4}"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8977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D0294E4-858D-41F1-9E43-9382DF6BCC09}"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94764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947E3E7-D3BE-432F-BF25-DFBF968EA365}" type="datetime1">
              <a:rPr lang="fi-FI" smtClean="0"/>
              <a:t>20.12.2024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2460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9E9C0BC-E463-4E14-B11B-B9064BD0BD2E}" type="datetime1">
              <a:rPr lang="fi-FI" smtClean="0"/>
              <a:t>20.12.2024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00629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endParaRPr lang="fi-FI" dirty="0"/>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20.12.2024</a:t>
            </a:fld>
            <a:endParaRPr lang="fi-FI" dirty="0"/>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629354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20.12.2024</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69488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84631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dirty="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3962248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7C3360C-FE45-4FCE-B444-74AF7B91E73D}"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80851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6F3E5"/>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7030ABF6-69E4-49A8-8BA4-CE05D33A70DF}"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69078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tekstillinen kuva 3">
    <p:bg>
      <p:bgPr>
        <a:solidFill>
          <a:srgbClr val="253746"/>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29D9B76-8420-449E-B6F0-476B2C5502E3}"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79621" y="6124534"/>
            <a:ext cx="1463452" cy="456168"/>
          </a:xfrm>
          <a:prstGeom prst="rect">
            <a:avLst/>
          </a:prstGeom>
        </p:spPr>
      </p:pic>
    </p:spTree>
    <p:extLst>
      <p:ext uri="{BB962C8B-B14F-4D97-AF65-F5344CB8AC3E}">
        <p14:creationId xmlns:p14="http://schemas.microsoft.com/office/powerpoint/2010/main" val="1037444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tekstillinen kuva 4">
    <p:bg>
      <p:bgPr>
        <a:solidFill>
          <a:srgbClr val="ECC7CD"/>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327C405-E9BA-4634-845B-DBD69C364E76}"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789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CDD765C-0ACD-4B65-A1DF-0AE00C1BEA25}"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606510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vasen 2">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A72F892-9FCB-4D87-AAC8-706A032CF24E}"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96908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tekstillinen kuva vasen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bg1"/>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7ACE52D7-1F93-4D3B-B89F-E50F52213094}"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57876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tekstillinen kuva vasen 4">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tx2"/>
                </a:solidFill>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tx2"/>
                </a:solidFill>
              </a:defRPr>
            </a:lvl1pPr>
          </a:lstStyle>
          <a:p>
            <a:fld id="{BC3BA0B7-FD4B-4796-82A1-7EE7AD1082E7}"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0240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20.12.2024</a:t>
            </a:fld>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648744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muoto">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1B9A318-B5BC-4EF0-8D63-4C08EB33C6A0}"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234978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 muoto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34EBD4E-7936-4C1C-99C7-49C647895C25}"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688236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 muoto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5F6D5EC-31D0-4E4D-A74A-934D2A10ACC4}"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147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muoto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A5642DC-A3DF-490E-BF8E-B67F0DDAC4DD}"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775549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muoto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DD25C64-A283-46BC-8D25-053573875597}"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44728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muoto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231BFAA6-BD5B-45F8-8DA1-A1F57815D522}"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5249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 muoto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FD8E590-8045-4F3A-8C99-669A633C0C3F}"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387752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 muoto vasen">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F141A23-3256-4F01-8F6E-08766DFCA825}"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434653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muoto vasen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BC9AEEF7-CD66-46BE-A385-2449806D3C60}"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709092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muoto vasen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66923E-3C23-4BDF-AA5D-B6F3050E742F}"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0544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20.12.2024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13179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 muoto vasen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449D3A9-0529-49DB-9C31-BB8990E35D6C}"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19603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 muoto vasen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DD5D9ED-96AC-46DE-8DE2-4C9C820F6AB5}"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43957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47D24029-ECBD-44AB-A55C-5DD4B34FD758}"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008758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muoto vasen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endParaRPr lang="fi-FI" dirty="0"/>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A028633-6103-4861-8FCD-2B2415AADEB7}"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539209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sto kuvalla">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8E710D3-EFB8-49CE-806A-438313BD972A}"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395164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sto kuvalla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C2A712-E533-4CB3-84C2-D5D348623EB3}"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33546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sto kuvall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906DC02-3892-4D81-B93F-5EAB433AA0E4}"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7347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sto kuvalla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2417AA7-CD36-4174-A593-825B66333A5A}"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6286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sto kuvalla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E9D9F25-71DF-4A89-8846-09D038062D09}"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32983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to kuvalla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82209763-8ACA-4179-B5C5-79DC51628916}"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AB5077A1-D8AA-414A-AC0B-0C5211DD1BD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21914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20.12.2024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02851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sto kuvalla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endParaRPr lang="fi-FI" dirty="0"/>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FF1CD424-9626-4121-A061-5A00DC2AC969}"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8EA35F40-FF2B-48E3-8F69-FDBD9698384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289170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sto">
    <p:bg>
      <p:bgPr>
        <a:solidFill>
          <a:srgbClr val="253746"/>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49DBD5C-AE26-407F-9D8D-3A9AF67D5740}"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32501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sto 2">
    <p:bg>
      <p:bgPr>
        <a:solidFill>
          <a:srgbClr val="F6F3E5"/>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D9D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tx2"/>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ADAF3AF-98A9-4F02-AD8B-D8E1DDAB440C}"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6" name="Kuva 15">
            <a:extLst>
              <a:ext uri="{FF2B5EF4-FFF2-40B4-BE49-F238E27FC236}">
                <a16:creationId xmlns:a16="http://schemas.microsoft.com/office/drawing/2014/main" id="{EB3FFB57-B176-4D74-B604-3C803FFC82E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00281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sto 3">
    <p:bg>
      <p:bgPr>
        <a:solidFill>
          <a:srgbClr val="2C5234"/>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8F9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endParaRPr lang="fi-FI" dirty="0"/>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endParaRPr lang="fi-FI" dirty="0"/>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A2E0A90B-6EF6-41B9-87DE-D6FCF08AD2DC}" type="datetime1">
              <a:rPr lang="fi-FI" smtClean="0"/>
              <a:t>20.12.2024</a:t>
            </a:fld>
            <a:endParaRPr lang="fi-FI" dirty="0"/>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98161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rgbClr val="F6F3E5"/>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A6B90C6C-4BDB-453C-ABB3-B0E9E3ED4A09}" type="datetime1">
              <a:rPr lang="fi-FI" smtClean="0"/>
              <a:t>20.12.2024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0273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E0C09F"/>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F9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F50CB4F9-3F74-4C4E-B78D-D4FC0E0B50DE}" type="datetime1">
              <a:rPr lang="fi-FI" smtClean="0"/>
              <a:t>20.12.2024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05370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an ylätunniste 3">
    <p:bg>
      <p:bgPr>
        <a:solidFill>
          <a:srgbClr val="236192"/>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8A338BC5-287A-4121-ADC2-9C0F5EBE080B}" type="datetime1">
              <a:rPr lang="fi-FI" smtClean="0"/>
              <a:t>20.12.2024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57352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Osan ylätunniste 4">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7D1A549-1C85-42E6-A8B0-F662ADAEFF05}" type="datetime1">
              <a:rPr lang="fi-FI" smtClean="0"/>
              <a:t>20.12.2024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6088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5">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4D8B85F0-2AB8-467E-B2B5-2F7B26F603B8}" type="datetime1">
              <a:rPr lang="fi-FI" smtClean="0"/>
              <a:t>20.12.2024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88534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Osan ylätunniste 6">
    <p:bg>
      <p:bgPr>
        <a:solidFill>
          <a:srgbClr val="ECC7CD"/>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EBA05674-0731-4441-A72C-BF042317643D}" type="datetime1">
              <a:rPr lang="fi-FI" smtClean="0"/>
              <a:t>20.12.2024</a:t>
            </a:fld>
            <a:endParaRPr lang="fi-FI" dirty="0"/>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dirty="0"/>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5197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20.12.2024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54023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20.12.2024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403199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endParaRPr lang="fi-FI" dirty="0"/>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endParaRPr lang="fi-FI" dirty="0"/>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20.12.2024</a:t>
            </a:fld>
            <a:endParaRPr lang="fi-FI" dirty="0"/>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dirty="0"/>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endParaRPr lang="fi-FI" dirty="0"/>
          </a:p>
        </p:txBody>
      </p:sp>
    </p:spTree>
    <p:extLst>
      <p:ext uri="{BB962C8B-B14F-4D97-AF65-F5344CB8AC3E}">
        <p14:creationId xmlns:p14="http://schemas.microsoft.com/office/powerpoint/2010/main" val="216824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20.12.2024</a:t>
            </a:fld>
            <a:endParaRPr lang="fi-FI" dirty="0"/>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87530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20.12.2024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15999281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59" r:id="rId4"/>
    <p:sldLayoutId id="2147483670" r:id="rId5"/>
    <p:sldLayoutId id="2147483671" r:id="rId6"/>
    <p:sldLayoutId id="2147483672" r:id="rId7"/>
    <p:sldLayoutId id="2147483673" r:id="rId8"/>
    <p:sldLayoutId id="2147483658"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20.12.2024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3240885133"/>
      </p:ext>
    </p:extLst>
  </p:cSld>
  <p:clrMap bg1="lt1" tx1="dk1" bg2="lt2" tx2="dk2" accent1="accent1" accent2="accent2" accent3="accent3" accent4="accent4" accent5="accent5" accent6="accent6" hlink="hlink" folHlink="folHlink"/>
  <p:sldLayoutIdLst>
    <p:sldLayoutId id="2147483650" r:id="rId1"/>
    <p:sldLayoutId id="2147483682" r:id="rId2"/>
    <p:sldLayoutId id="2147483684" r:id="rId3"/>
    <p:sldLayoutId id="2147483683" r:id="rId4"/>
    <p:sldLayoutId id="2147483652" r:id="rId5"/>
    <p:sldLayoutId id="2147483660" r:id="rId6"/>
    <p:sldLayoutId id="2147483680" r:id="rId7"/>
    <p:sldLayoutId id="2147483681" r:id="rId8"/>
    <p:sldLayoutId id="2147483654" r:id="rId9"/>
    <p:sldLayoutId id="2147483655" r:id="rId10"/>
    <p:sldLayoutId id="2147483666" r:id="rId11"/>
    <p:sldLayoutId id="2147483713" r:id="rId12"/>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46DEC1E8-9372-441F-8A25-8647F0D9BBF1}" type="datetime1">
              <a:rPr lang="fi-FI" smtClean="0"/>
              <a:t>20.12.2024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1038912502"/>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85" r:id="rId3"/>
    <p:sldLayoutId id="2147483687" r:id="rId4"/>
    <p:sldLayoutId id="2147483690" r:id="rId5"/>
    <p:sldLayoutId id="2147483662" r:id="rId6"/>
    <p:sldLayoutId id="2147483688" r:id="rId7"/>
    <p:sldLayoutId id="2147483689" r:id="rId8"/>
    <p:sldLayoutId id="2147483664" r:id="rId9"/>
    <p:sldLayoutId id="2147483691" r:id="rId10"/>
    <p:sldLayoutId id="2147483692" r:id="rId11"/>
    <p:sldLayoutId id="2147483693" r:id="rId12"/>
    <p:sldLayoutId id="2147483694" r:id="rId13"/>
    <p:sldLayoutId id="2147483695" r:id="rId14"/>
    <p:sldLayoutId id="2147483696" r:id="rId15"/>
    <p:sldLayoutId id="2147483663" r:id="rId16"/>
    <p:sldLayoutId id="2147483697" r:id="rId17"/>
    <p:sldLayoutId id="2147483698" r:id="rId18"/>
    <p:sldLayoutId id="2147483699" r:id="rId19"/>
    <p:sldLayoutId id="2147483700" r:id="rId20"/>
    <p:sldLayoutId id="2147483701" r:id="rId21"/>
    <p:sldLayoutId id="2147483702" r:id="rId22"/>
    <p:sldLayoutId id="2147483665" r:id="rId23"/>
    <p:sldLayoutId id="2147483706" r:id="rId24"/>
    <p:sldLayoutId id="2147483707" r:id="rId25"/>
    <p:sldLayoutId id="2147483708" r:id="rId26"/>
    <p:sldLayoutId id="2147483709" r:id="rId27"/>
    <p:sldLayoutId id="2147483711" r:id="rId28"/>
    <p:sldLayoutId id="2147483712" r:id="rId2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endParaRPr lang="fi-FI" dirty="0"/>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090824B3-8E52-45C6-B36B-800297486258}" type="datetime1">
              <a:rPr lang="fi-FI" smtClean="0"/>
              <a:t>20.12.2024</a:t>
            </a:fld>
            <a:endParaRPr lang="fi-FI" dirty="0"/>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dirty="0"/>
          </a:p>
        </p:txBody>
      </p:sp>
    </p:spTree>
    <p:extLst>
      <p:ext uri="{BB962C8B-B14F-4D97-AF65-F5344CB8AC3E}">
        <p14:creationId xmlns:p14="http://schemas.microsoft.com/office/powerpoint/2010/main" val="284845629"/>
      </p:ext>
    </p:extLst>
  </p:cSld>
  <p:clrMap bg1="lt1" tx1="dk1" bg2="lt2" tx2="dk2" accent1="accent1" accent2="accent2" accent3="accent3" accent4="accent4" accent5="accent5" accent6="accent6" hlink="hlink" folHlink="folHlink"/>
  <p:sldLayoutIdLst>
    <p:sldLayoutId id="2147483703" r:id="rId1"/>
    <p:sldLayoutId id="2147483714" r:id="rId2"/>
    <p:sldLayoutId id="2147483715" r:id="rId3"/>
    <p:sldLayoutId id="2147483651" r:id="rId4"/>
    <p:sldLayoutId id="2147483674" r:id="rId5"/>
    <p:sldLayoutId id="2147483675" r:id="rId6"/>
    <p:sldLayoutId id="2147483676" r:id="rId7"/>
    <p:sldLayoutId id="2147483678" r:id="rId8"/>
    <p:sldLayoutId id="2147483679"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kaarina.fi/fi/oljylammityksesta-vahapaastoisempiin-lammitysmuotoihin-ilmastohanke#fbe7d260" TargetMode="Externa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2641" y="589176"/>
            <a:ext cx="5495863" cy="1587096"/>
          </a:xfrm>
        </p:spPr>
        <p:txBody>
          <a:bodyPr/>
          <a:lstStyle/>
          <a:p>
            <a:r>
              <a:rPr lang="fi-FI" sz="3600" dirty="0"/>
              <a:t>Öljylämmityksestä vähäpäästöisempiin lämmitysmuotoihin </a:t>
            </a:r>
          </a:p>
        </p:txBody>
      </p:sp>
      <p:sp>
        <p:nvSpPr>
          <p:cNvPr id="3" name="Tekstin paikkamerkki 2"/>
          <p:cNvSpPr>
            <a:spLocks noGrp="1"/>
          </p:cNvSpPr>
          <p:nvPr>
            <p:ph type="body" sz="quarter" idx="14"/>
          </p:nvPr>
        </p:nvSpPr>
        <p:spPr>
          <a:xfrm>
            <a:off x="822641" y="2302042"/>
            <a:ext cx="5495863" cy="3831311"/>
          </a:xfrm>
        </p:spPr>
        <p:txBody>
          <a:bodyPr vert="horz" lIns="0" tIns="0" rIns="0" bIns="0" rtlCol="0" anchor="t">
            <a:noAutofit/>
          </a:bodyPr>
          <a:lstStyle/>
          <a:p>
            <a:r>
              <a:rPr lang="fi-FI" sz="1400" dirty="0"/>
              <a:t>Kaarinan kaupungin ilmastohankkeessa toteutettiin posti- ja verkkokysely noin 2100 öljylämmityskiinteistön omistajalle ja vastauksista selvisi 460 kiinteistön osalta, ettei kiinteistössä ole enää tai ole koskaan ollutkaan öljylämmitystä. Tietojen päivityttyä rakennustietokantaan lukemat öljylämmitettyjen kiinteistöjen määrästä Kaarinassa saadaan todenmukaisemmaksi ja päästölaskentaa tarkennettua. </a:t>
            </a:r>
          </a:p>
          <a:p>
            <a:endParaRPr lang="fi-FI" sz="800" dirty="0"/>
          </a:p>
          <a:p>
            <a:r>
              <a:rPr lang="fi-FI" sz="1400" dirty="0"/>
              <a:t>Kyselyn aikana saatua tietoa hyödynnettiin myös tietojen keräämisen ja päivittämisen toimintamallin luomisessa, jotta jatkossa rakennustietokannan päivittäminen ja ajan tasalla pitäminen olisi Kaarinassa sujuvampaa.​ Hankkeen aikana kaupunkilaisille järjestettiin neuvontaa ja kannustettiin pohtimaan öljylämmityksen vaihtamista vähäpäästöisempiin lämmitysmuotoihin. Neuvonnalle ja tiedolle erilaisista vaihtoehdoista oli selkeästi tarvetta ja hanke tukee osaltaan Kaarinaa ilmastotyössä ja -tavoitteiden saavuttamisessa.</a:t>
            </a:r>
          </a:p>
        </p:txBody>
      </p:sp>
      <p:sp>
        <p:nvSpPr>
          <p:cNvPr id="4" name="Tekstin paikkamerkki 3"/>
          <p:cNvSpPr>
            <a:spLocks noGrp="1"/>
          </p:cNvSpPr>
          <p:nvPr>
            <p:ph type="body" sz="quarter" idx="15"/>
          </p:nvPr>
        </p:nvSpPr>
        <p:spPr>
          <a:xfrm>
            <a:off x="7132320" y="1486490"/>
            <a:ext cx="4394253" cy="4569809"/>
          </a:xfrm>
        </p:spPr>
        <p:txBody>
          <a:bodyPr vert="horz" lIns="0" tIns="0" rIns="0" bIns="0" rtlCol="0" anchor="t">
            <a:noAutofit/>
          </a:bodyPr>
          <a:lstStyle/>
          <a:p>
            <a:r>
              <a:rPr lang="fi-FI" sz="2000" b="1" dirty="0">
                <a:solidFill>
                  <a:srgbClr val="236192"/>
                </a:solidFill>
              </a:rPr>
              <a:t>Vastuutaho: </a:t>
            </a:r>
            <a:r>
              <a:rPr lang="fi-FI" sz="2000" dirty="0">
                <a:solidFill>
                  <a:srgbClr val="236192"/>
                </a:solidFill>
              </a:rPr>
              <a:t>Kaarinan kaupunki</a:t>
            </a:r>
          </a:p>
          <a:p>
            <a:endParaRPr lang="fi-FI" sz="1400" dirty="0">
              <a:solidFill>
                <a:srgbClr val="236192"/>
              </a:solidFill>
            </a:endParaRPr>
          </a:p>
          <a:p>
            <a:r>
              <a:rPr lang="fi-FI" sz="2000" b="1" dirty="0">
                <a:solidFill>
                  <a:srgbClr val="236192"/>
                </a:solidFill>
              </a:rPr>
              <a:t>Muut konsortioon osallistuvat:</a:t>
            </a:r>
            <a:r>
              <a:rPr lang="fi-FI" sz="2000" dirty="0">
                <a:solidFill>
                  <a:srgbClr val="236192"/>
                </a:solidFill>
              </a:rPr>
              <a:t> -</a:t>
            </a:r>
            <a:endParaRPr lang="fi-FI" sz="2000" dirty="0">
              <a:solidFill>
                <a:srgbClr val="236192"/>
              </a:solidFill>
              <a:cs typeface="Arial"/>
            </a:endParaRPr>
          </a:p>
          <a:p>
            <a:endParaRPr lang="fi-FI" sz="1600" dirty="0">
              <a:solidFill>
                <a:srgbClr val="236192"/>
              </a:solidFill>
            </a:endParaRPr>
          </a:p>
          <a:p>
            <a:r>
              <a:rPr lang="fi-FI" sz="2000" b="1" dirty="0">
                <a:solidFill>
                  <a:srgbClr val="236192"/>
                </a:solidFill>
              </a:rPr>
              <a:t>Aikataulu: </a:t>
            </a:r>
            <a:r>
              <a:rPr lang="fi-FI" sz="2000" dirty="0">
                <a:solidFill>
                  <a:srgbClr val="236192"/>
                </a:solidFill>
              </a:rPr>
              <a:t>11/23-09/24</a:t>
            </a:r>
            <a:endParaRPr lang="fi-FI" sz="2000" dirty="0">
              <a:solidFill>
                <a:srgbClr val="236192"/>
              </a:solidFill>
              <a:cs typeface="Arial"/>
            </a:endParaRPr>
          </a:p>
          <a:p>
            <a:endParaRPr lang="fi-FI" sz="1600" b="1" dirty="0">
              <a:solidFill>
                <a:srgbClr val="236192"/>
              </a:solidFill>
            </a:endParaRPr>
          </a:p>
          <a:p>
            <a:r>
              <a:rPr lang="fi-FI" sz="2000" b="1" dirty="0">
                <a:solidFill>
                  <a:srgbClr val="236192"/>
                </a:solidFill>
              </a:rPr>
              <a:t>Kokonaissumma: </a:t>
            </a:r>
            <a:r>
              <a:rPr lang="fi-FI" sz="2000" dirty="0">
                <a:solidFill>
                  <a:srgbClr val="236192"/>
                </a:solidFill>
              </a:rPr>
              <a:t>49 760 €</a:t>
            </a:r>
          </a:p>
          <a:p>
            <a:r>
              <a:rPr lang="fi-FI" sz="2000" b="1" dirty="0">
                <a:solidFill>
                  <a:srgbClr val="236192"/>
                </a:solidFill>
              </a:rPr>
              <a:t>Avustusosuus</a:t>
            </a:r>
            <a:r>
              <a:rPr lang="fi-FI" sz="2000" dirty="0">
                <a:solidFill>
                  <a:srgbClr val="236192"/>
                </a:solidFill>
              </a:rPr>
              <a:t>: 34 830 €</a:t>
            </a:r>
          </a:p>
          <a:p>
            <a:endParaRPr lang="fi-FI" sz="1600" dirty="0">
              <a:solidFill>
                <a:srgbClr val="236192"/>
              </a:solidFill>
            </a:endParaRPr>
          </a:p>
          <a:p>
            <a:r>
              <a:rPr lang="fi-FI" sz="2000" dirty="0">
                <a:solidFill>
                  <a:srgbClr val="236192"/>
                </a:solidFill>
                <a:hlinkClick r:id="rId2"/>
              </a:rPr>
              <a:t>kaarina.fi/poisöljylämmityksestä</a:t>
            </a:r>
            <a:endParaRPr lang="fi-FI" sz="2000" dirty="0">
              <a:solidFill>
                <a:srgbClr val="236192"/>
              </a:solidFill>
            </a:endParaRPr>
          </a:p>
          <a:p>
            <a:r>
              <a:rPr lang="fi-FI" sz="2000" dirty="0">
                <a:solidFill>
                  <a:srgbClr val="236192"/>
                </a:solidFill>
              </a:rPr>
              <a:t> </a:t>
            </a:r>
          </a:p>
          <a:p>
            <a:r>
              <a:rPr lang="fi-FI" sz="2000" b="1" dirty="0">
                <a:solidFill>
                  <a:srgbClr val="236192"/>
                </a:solidFill>
              </a:rPr>
              <a:t>Lisätietoja: </a:t>
            </a:r>
            <a:r>
              <a:rPr lang="fi-FI" sz="2000" dirty="0">
                <a:solidFill>
                  <a:srgbClr val="236192"/>
                </a:solidFill>
              </a:rPr>
              <a:t>Pasi Saario, pasi.saario@kaarina.fi</a:t>
            </a:r>
          </a:p>
        </p:txBody>
      </p:sp>
      <p:sp>
        <p:nvSpPr>
          <p:cNvPr id="7" name="Dian numeron paikkamerkki 6"/>
          <p:cNvSpPr>
            <a:spLocks noGrp="1"/>
          </p:cNvSpPr>
          <p:nvPr>
            <p:ph type="sldNum" sz="quarter" idx="12"/>
          </p:nvPr>
        </p:nvSpPr>
        <p:spPr/>
        <p:txBody>
          <a:bodyPr/>
          <a:lstStyle/>
          <a:p>
            <a:fld id="{91E53C16-2649-4D48-AFD3-9E32AB86C978}" type="slidenum">
              <a:rPr lang="fi-FI" smtClean="0"/>
              <a:pPr/>
              <a:t>1</a:t>
            </a:fld>
            <a:endParaRPr lang="fi-FI" dirty="0"/>
          </a:p>
        </p:txBody>
      </p:sp>
    </p:spTree>
    <p:extLst>
      <p:ext uri="{BB962C8B-B14F-4D97-AF65-F5344CB8AC3E}">
        <p14:creationId xmlns:p14="http://schemas.microsoft.com/office/powerpoint/2010/main" val="40765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a:xfrm>
            <a:off x="1272206" y="1191756"/>
            <a:ext cx="5183735" cy="3604504"/>
          </a:xfrm>
        </p:spPr>
        <p:txBody>
          <a:bodyPr/>
          <a:lstStyle/>
          <a:p>
            <a:r>
              <a:rPr lang="fi-FI" sz="9600" i="1" dirty="0">
                <a:solidFill>
                  <a:srgbClr val="236192"/>
                </a:solidFill>
              </a:rPr>
              <a:t>” </a:t>
            </a:r>
            <a:br>
              <a:rPr lang="fi-FI" i="1" dirty="0">
                <a:solidFill>
                  <a:srgbClr val="236192"/>
                </a:solidFill>
              </a:rPr>
            </a:br>
            <a:r>
              <a:rPr lang="fi-FI" sz="2400" i="1" dirty="0">
                <a:solidFill>
                  <a:srgbClr val="236192"/>
                </a:solidFill>
              </a:rPr>
              <a:t>Eri toimialojen tietojen ja tarpeiden kartoitus ja yhdistäminen sekä osallistaminen hankkeeseen edesauttoi hyvän lopputuloksen saavuttamista. Kyselyn vastausten saamiseen panostaminen kannatti ja Kaarinassa saatiin paljon tietoa tilastojen ajantasaistamiseksi.</a:t>
            </a:r>
            <a:br>
              <a:rPr lang="fi-FI" sz="2800" i="1" dirty="0">
                <a:solidFill>
                  <a:srgbClr val="236192"/>
                </a:solidFill>
              </a:rPr>
            </a:br>
            <a:br>
              <a:rPr lang="fi-FI" i="1" dirty="0">
                <a:solidFill>
                  <a:srgbClr val="236192"/>
                </a:solidFill>
              </a:rPr>
            </a:br>
            <a:r>
              <a:rPr lang="fi-FI" sz="2000" i="1" dirty="0">
                <a:solidFill>
                  <a:srgbClr val="236192"/>
                </a:solidFill>
              </a:rPr>
              <a:t>- Pasi Saario, johtava ympäristötarkastaja, </a:t>
            </a:r>
            <a:br>
              <a:rPr lang="fi-FI" sz="2000" i="1" dirty="0">
                <a:solidFill>
                  <a:srgbClr val="236192"/>
                </a:solidFill>
              </a:rPr>
            </a:br>
            <a:r>
              <a:rPr lang="fi-FI" sz="2000" i="1" dirty="0">
                <a:solidFill>
                  <a:srgbClr val="236192"/>
                </a:solidFill>
              </a:rPr>
              <a:t>Kaarinan kaupunki</a:t>
            </a:r>
          </a:p>
        </p:txBody>
      </p:sp>
      <p:sp>
        <p:nvSpPr>
          <p:cNvPr id="7" name="Dian numeron paikkamerkki 6"/>
          <p:cNvSpPr>
            <a:spLocks noGrp="1"/>
          </p:cNvSpPr>
          <p:nvPr>
            <p:ph type="sldNum" sz="quarter" idx="12"/>
          </p:nvPr>
        </p:nvSpPr>
        <p:spPr/>
        <p:txBody>
          <a:bodyPr/>
          <a:lstStyle/>
          <a:p>
            <a:fld id="{91E53C16-2649-4D48-AFD3-9E32AB86C978}" type="slidenum">
              <a:rPr lang="fi-FI" smtClean="0"/>
              <a:pPr/>
              <a:t>2</a:t>
            </a:fld>
            <a:endParaRPr lang="fi-FI" dirty="0"/>
          </a:p>
        </p:txBody>
      </p:sp>
      <p:pic>
        <p:nvPicPr>
          <p:cNvPr id="4" name="Kuvan paikkamerkki 3"/>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7651" t="1085" r="13120" b="1290"/>
          <a:stretch/>
        </p:blipFill>
        <p:spPr>
          <a:xfrm>
            <a:off x="7145338" y="709613"/>
            <a:ext cx="4287837" cy="5203825"/>
          </a:xfrm>
        </p:spPr>
      </p:pic>
    </p:spTree>
    <p:extLst>
      <p:ext uri="{BB962C8B-B14F-4D97-AF65-F5344CB8AC3E}">
        <p14:creationId xmlns:p14="http://schemas.microsoft.com/office/powerpoint/2010/main" val="2825178911"/>
      </p:ext>
    </p:extLst>
  </p:cSld>
  <p:clrMapOvr>
    <a:masterClrMapping/>
  </p:clrMapOvr>
</p:sld>
</file>

<file path=ppt/theme/theme1.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2.xml><?xml version="1.0" encoding="utf-8"?>
<a:theme xmlns:a="http://schemas.openxmlformats.org/drawingml/2006/main" name="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D9BF32-8511-46CC-8743-3622BDABD454}"/>
    </a:ext>
  </a:extLst>
</a:theme>
</file>

<file path=ppt/theme/theme3.xml><?xml version="1.0" encoding="utf-8"?>
<a:theme xmlns:a="http://schemas.openxmlformats.org/drawingml/2006/main" name="YM - kuvalliset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4F5337FF-4956-468D-B7EE-32AC970AEE85}"/>
    </a:ext>
  </a:extLst>
</a:theme>
</file>

<file path=ppt/theme/theme4.xml><?xml version="1.0" encoding="utf-8"?>
<a:theme xmlns:a="http://schemas.openxmlformats.org/drawingml/2006/main" name="YM - nostot ja väli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0024204-4227-4F51-9A10-89D4FD8CDEC4}"/>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61d97e8-619d-4be5-8d91-35aec6b5db0b" xsi:nil="true"/>
    <lcf76f155ced4ddcb4097134ff3c332f xmlns="cf4833e5-3e9b-4a6a-9b5c-a8fb774340b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B2D3E9477EBD014D82802DEFF97643E8" ma:contentTypeVersion="13" ma:contentTypeDescription="Luo uusi asiakirja." ma:contentTypeScope="" ma:versionID="5a31945c7103d97bfe7aa5143c8a9303">
  <xsd:schema xmlns:xsd="http://www.w3.org/2001/XMLSchema" xmlns:xs="http://www.w3.org/2001/XMLSchema" xmlns:p="http://schemas.microsoft.com/office/2006/metadata/properties" xmlns:ns2="cf4833e5-3e9b-4a6a-9b5c-a8fb774340b9" xmlns:ns3="961d97e8-619d-4be5-8d91-35aec6b5db0b" targetNamespace="http://schemas.microsoft.com/office/2006/metadata/properties" ma:root="true" ma:fieldsID="b38fab1f817205ec7d9361dc153610f2" ns2:_="" ns3:_="">
    <xsd:import namespace="cf4833e5-3e9b-4a6a-9b5c-a8fb774340b9"/>
    <xsd:import namespace="961d97e8-619d-4be5-8d91-35aec6b5db0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4833e5-3e9b-4a6a-9b5c-a8fb774340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Kuvien tunnisteet" ma:readOnly="false" ma:fieldId="{5cf76f15-5ced-4ddc-b409-7134ff3c332f}" ma:taxonomyMulti="true" ma:sspId="93da9209-0fdf-4d51-aabf-c4653c841c92"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1d97e8-619d-4be5-8d91-35aec6b5db0b"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e52baf4-7301-4a8d-8163-57c02c1f08c9}" ma:internalName="TaxCatchAll" ma:showField="CatchAllData" ma:web="961d97e8-619d-4be5-8d91-35aec6b5db0b">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664E83-9FAD-4292-A31F-F4D20426DD08}">
  <ds:schemaRefs>
    <ds:schemaRef ds:uri="http://schemas.microsoft.com/office/2006/metadata/properties"/>
    <ds:schemaRef ds:uri="http://purl.org/dc/dcmitype/"/>
    <ds:schemaRef ds:uri="cf4833e5-3e9b-4a6a-9b5c-a8fb774340b9"/>
    <ds:schemaRef ds:uri="http://purl.org/dc/terms/"/>
    <ds:schemaRef ds:uri="http://purl.org/dc/elements/1.1/"/>
    <ds:schemaRef ds:uri="961d97e8-619d-4be5-8d91-35aec6b5db0b"/>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D3EDE38-EDF3-47E9-9FFF-341A7245EB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4833e5-3e9b-4a6a-9b5c-a8fb774340b9"/>
    <ds:schemaRef ds:uri="961d97e8-619d-4be5-8d91-35aec6b5db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1CD063-446A-4406-97CB-33299BCAE3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YM_esitysmallipohja_2020</Template>
  <TotalTime>2300</TotalTime>
  <Words>188</Words>
  <Application>Microsoft Office PowerPoint</Application>
  <PresentationFormat>Laajakuva</PresentationFormat>
  <Paragraphs>19</Paragraphs>
  <Slides>2</Slides>
  <Notes>0</Notes>
  <HiddenSlides>0</HiddenSlides>
  <MMClips>0</MMClips>
  <ScaleCrop>false</ScaleCrop>
  <HeadingPairs>
    <vt:vector size="6" baseType="variant">
      <vt:variant>
        <vt:lpstr>Käytetyt fontit</vt:lpstr>
      </vt:variant>
      <vt:variant>
        <vt:i4>2</vt:i4>
      </vt:variant>
      <vt:variant>
        <vt:lpstr>Teema</vt:lpstr>
      </vt:variant>
      <vt:variant>
        <vt:i4>4</vt:i4>
      </vt:variant>
      <vt:variant>
        <vt:lpstr>Dian otsikot</vt:lpstr>
      </vt:variant>
      <vt:variant>
        <vt:i4>2</vt:i4>
      </vt:variant>
    </vt:vector>
  </HeadingPairs>
  <TitlesOfParts>
    <vt:vector size="8" baseType="lpstr">
      <vt:lpstr>Arial</vt:lpstr>
      <vt:lpstr>Calibri</vt:lpstr>
      <vt:lpstr>YM - otsikkosivut</vt:lpstr>
      <vt:lpstr>YM - sisältösivut</vt:lpstr>
      <vt:lpstr>YM - kuvalliset sisältösivut</vt:lpstr>
      <vt:lpstr>YM - nostot ja välisivut</vt:lpstr>
      <vt:lpstr>Öljylämmityksestä vähäpäästöisempiin lämmitysmuotoihin </vt:lpstr>
      <vt:lpstr>”  Eri toimialojen tietojen ja tarpeiden kartoitus ja yhdistäminen sekä osallistaminen hankkeeseen edesauttoi hyvän lopputuloksen saavuttamista. Kyselyn vastausten saamiseen panostaminen kannatti ja Kaarinassa saatiin paljon tietoa tilastojen ajantasaistamiseksi.  - Pasi Saario, johtava ympäristötarkastaja,  Kaarinan kaupunki</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Ympäristoministeriön tunnussivu</dc:title>
  <dc:creator>Pokela Teemu</dc:creator>
  <cp:lastModifiedBy>Loikkanen Veera (YM)</cp:lastModifiedBy>
  <cp:revision>84</cp:revision>
  <dcterms:created xsi:type="dcterms:W3CDTF">2020-04-29T05:33:44Z</dcterms:created>
  <dcterms:modified xsi:type="dcterms:W3CDTF">2024-12-20T09:36:00Z</dcterms:modified>
</cp:coreProperties>
</file>