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17" r:id="rId6"/>
    <p:sldMasterId id="2147483716" r:id="rId7"/>
    <p:sldMasterId id="2147483718" r:id="rId8"/>
  </p:sldMasterIdLst>
  <p:notesMasterIdLst>
    <p:notesMasterId r:id="rId11"/>
  </p:notesMasterIdLst>
  <p:sldIdLst>
    <p:sldId id="294" r:id="rId9"/>
    <p:sldId id="295"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po-oja Jenni" initials="HJ" lastIdx="2" clrIdx="0">
    <p:extLst>
      <p:ext uri="{19B8F6BF-5375-455C-9EA6-DF929625EA0E}">
        <p15:presenceInfo xmlns:p15="http://schemas.microsoft.com/office/powerpoint/2012/main" userId="Hepo-oja Jen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2C5234"/>
    <a:srgbClr val="BF9474"/>
    <a:srgbClr val="F6F3E5"/>
    <a:srgbClr val="C66E4E"/>
    <a:srgbClr val="FF585D"/>
    <a:srgbClr val="B9D3DC"/>
    <a:srgbClr val="8F993E"/>
    <a:srgbClr val="70AD4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73" autoAdjust="0"/>
  </p:normalViewPr>
  <p:slideViewPr>
    <p:cSldViewPr snapToGrid="0" showGuides="1">
      <p:cViewPr varScale="1">
        <p:scale>
          <a:sx n="68" d="100"/>
          <a:sy n="68" d="100"/>
        </p:scale>
        <p:origin x="55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19.9.2022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19.9.2022</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19.9.2022</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19.9.2022</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19.9.2022</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19.9.2022</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19.9.2022</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19.9.2022</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19.9.2022</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19.9.2022</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19.9.2022</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19.9.2022</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19.9.2022</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19.9.2022</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19.9.2022</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19.9.2022</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19.9.2022</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19.9.2022</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19.9.2022</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19.9.2022</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19.9.2022</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5402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19.9.2022</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40319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19.9.2022</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xmlns=""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19.9.2022</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19.9.2022</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19.9.2022</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19.9.2022</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19.9.2022</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ari.jokinen@akaa.fi" TargetMode="External"/><Relationship Id="rId2" Type="http://schemas.openxmlformats.org/officeDocument/2006/relationships/hyperlink" Target="https://akaa-ilmasto.watch-test.kausal.tech/actions/27"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9144" y="559807"/>
            <a:ext cx="6302413" cy="1350832"/>
          </a:xfrm>
        </p:spPr>
        <p:txBody>
          <a:bodyPr/>
          <a:lstStyle/>
          <a:p>
            <a:r>
              <a:rPr lang="fi-FI" dirty="0" smtClean="0"/>
              <a:t>Etelä- ja </a:t>
            </a:r>
            <a:r>
              <a:rPr lang="fi-FI" dirty="0" err="1" smtClean="0"/>
              <a:t>Lounais</a:t>
            </a:r>
            <a:r>
              <a:rPr lang="fi-FI" dirty="0" smtClean="0"/>
              <a:t>-Pirkanmaan ilmastoekosysteemi</a:t>
            </a:r>
            <a:endParaRPr lang="fi-FI" dirty="0"/>
          </a:p>
        </p:txBody>
      </p:sp>
      <p:sp>
        <p:nvSpPr>
          <p:cNvPr id="3" name="Tekstin paikkamerkki 2"/>
          <p:cNvSpPr>
            <a:spLocks noGrp="1"/>
          </p:cNvSpPr>
          <p:nvPr>
            <p:ph type="body" sz="quarter" idx="14"/>
          </p:nvPr>
        </p:nvSpPr>
        <p:spPr>
          <a:xfrm>
            <a:off x="889144" y="2318328"/>
            <a:ext cx="5813408" cy="3879272"/>
          </a:xfrm>
        </p:spPr>
        <p:txBody>
          <a:bodyPr/>
          <a:lstStyle/>
          <a:p>
            <a:r>
              <a:rPr lang="fi-FI" dirty="0"/>
              <a:t>Hankkeessa </a:t>
            </a:r>
            <a:r>
              <a:rPr lang="fi-FI" dirty="0" smtClean="0"/>
              <a:t>luodaan </a:t>
            </a:r>
            <a:r>
              <a:rPr lang="fi-FI" dirty="0"/>
              <a:t>pysyvä ekosysteemi ja toimintamalli Etelä- ja </a:t>
            </a:r>
            <a:r>
              <a:rPr lang="fi-FI" dirty="0" err="1"/>
              <a:t>L</a:t>
            </a:r>
            <a:r>
              <a:rPr lang="fi-FI" dirty="0" err="1" smtClean="0"/>
              <a:t>ounais</a:t>
            </a:r>
            <a:r>
              <a:rPr lang="fi-FI" dirty="0" smtClean="0"/>
              <a:t>-Pirkanmaan </a:t>
            </a:r>
            <a:r>
              <a:rPr lang="fi-FI" dirty="0"/>
              <a:t>kuntien </a:t>
            </a:r>
            <a:r>
              <a:rPr lang="fi-FI" dirty="0" smtClean="0"/>
              <a:t>yritysten </a:t>
            </a:r>
            <a:r>
              <a:rPr lang="fi-FI" dirty="0"/>
              <a:t>ja yhteisöiden ilmastoyhteistyöhön. Hankkeessa tehostetaan kuntien ilmastoviestintää sekä tuetaan ja innostetaan paikallisia toimijoita ilmastotyöhön. Osana hanketta perustetaan Tampereen kaupunkiseudun ulkopuolisten Pirkanmaan kuntien alueelle avoin ilmastokumppanuusverkosto, jonka piirissä jaetaan tietoa, kokemuksia, uusia ideoita ja vertaistukea ilmastotyöhön liittyen. </a:t>
            </a:r>
            <a:endParaRPr lang="fi-FI" dirty="0" smtClean="0"/>
          </a:p>
          <a:p>
            <a:endParaRPr lang="fi-FI" dirty="0"/>
          </a:p>
          <a:p>
            <a:r>
              <a:rPr lang="fi-FI" dirty="0" smtClean="0"/>
              <a:t>Tavoite </a:t>
            </a:r>
            <a:r>
              <a:rPr lang="fi-FI" dirty="0"/>
              <a:t>on vahvistaa kuntien roolia alueidensa hiilineutraaliustyön edelläkävijöinä sekä aktivoida organisaatioita pitkäjänteiseen kehitystyöhön elinvoimaisuuden hyväksi. </a:t>
            </a:r>
          </a:p>
        </p:txBody>
      </p:sp>
      <p:sp>
        <p:nvSpPr>
          <p:cNvPr id="4" name="Tekstin paikkamerkki 3"/>
          <p:cNvSpPr>
            <a:spLocks noGrp="1"/>
          </p:cNvSpPr>
          <p:nvPr>
            <p:ph type="body" sz="quarter" idx="15"/>
          </p:nvPr>
        </p:nvSpPr>
        <p:spPr>
          <a:xfrm>
            <a:off x="7310475" y="1235223"/>
            <a:ext cx="4216506" cy="5190835"/>
          </a:xfrm>
        </p:spPr>
        <p:txBody>
          <a:bodyPr/>
          <a:lstStyle/>
          <a:p>
            <a:r>
              <a:rPr lang="fi-FI" sz="2000" b="1" dirty="0">
                <a:solidFill>
                  <a:srgbClr val="236192"/>
                </a:solidFill>
              </a:rPr>
              <a:t>Vastuutaho: </a:t>
            </a:r>
            <a:r>
              <a:rPr lang="fi-FI" sz="2000" dirty="0" smtClean="0">
                <a:solidFill>
                  <a:srgbClr val="236192"/>
                </a:solidFill>
              </a:rPr>
              <a:t>Akaan kaupunki</a:t>
            </a:r>
            <a:endParaRPr lang="fi-FI" sz="2000" dirty="0">
              <a:solidFill>
                <a:srgbClr val="236192"/>
              </a:solidFill>
            </a:endParaRPr>
          </a:p>
          <a:p>
            <a:endParaRPr lang="fi-FI" sz="2000" dirty="0">
              <a:solidFill>
                <a:srgbClr val="236192"/>
              </a:solidFill>
            </a:endParaRPr>
          </a:p>
          <a:p>
            <a:r>
              <a:rPr lang="fi-FI" sz="2000" b="1" dirty="0">
                <a:solidFill>
                  <a:srgbClr val="236192"/>
                </a:solidFill>
              </a:rPr>
              <a:t>Muut konsortioon osallistuvat:</a:t>
            </a:r>
          </a:p>
          <a:p>
            <a:r>
              <a:rPr lang="fi-FI" sz="2000" dirty="0" smtClean="0">
                <a:solidFill>
                  <a:srgbClr val="236192"/>
                </a:solidFill>
              </a:rPr>
              <a:t>Sastamalan ja Valkeakosken kaupungit sekä Punkalaitumen, Pälkäneen</a:t>
            </a:r>
            <a:r>
              <a:rPr lang="fi-FI" sz="2000" dirty="0">
                <a:solidFill>
                  <a:srgbClr val="236192"/>
                </a:solidFill>
              </a:rPr>
              <a:t> </a:t>
            </a:r>
            <a:r>
              <a:rPr lang="fi-FI" sz="2000" dirty="0" smtClean="0">
                <a:solidFill>
                  <a:srgbClr val="236192"/>
                </a:solidFill>
              </a:rPr>
              <a:t>ja Urjalan kunnat.  </a:t>
            </a:r>
          </a:p>
          <a:p>
            <a:endParaRPr lang="fi-FI" sz="2000" dirty="0">
              <a:solidFill>
                <a:srgbClr val="236192"/>
              </a:solidFill>
            </a:endParaRPr>
          </a:p>
          <a:p>
            <a:r>
              <a:rPr lang="fi-FI" sz="2000" b="1" dirty="0">
                <a:solidFill>
                  <a:srgbClr val="236192"/>
                </a:solidFill>
              </a:rPr>
              <a:t>Kokonaissumma: </a:t>
            </a:r>
            <a:r>
              <a:rPr lang="fi-FI" sz="2000" dirty="0" smtClean="0">
                <a:solidFill>
                  <a:srgbClr val="236192"/>
                </a:solidFill>
              </a:rPr>
              <a:t>95 250 </a:t>
            </a:r>
            <a:r>
              <a:rPr lang="fi-FI" sz="2000" dirty="0">
                <a:solidFill>
                  <a:srgbClr val="236192"/>
                </a:solidFill>
              </a:rPr>
              <a:t>€</a:t>
            </a:r>
          </a:p>
          <a:p>
            <a:r>
              <a:rPr lang="fi-FI" sz="2000" b="1" dirty="0">
                <a:solidFill>
                  <a:srgbClr val="236192"/>
                </a:solidFill>
              </a:rPr>
              <a:t>Avustusosuus</a:t>
            </a:r>
            <a:r>
              <a:rPr lang="fi-FI" sz="2000" dirty="0">
                <a:solidFill>
                  <a:srgbClr val="236192"/>
                </a:solidFill>
              </a:rPr>
              <a:t>: 66 675 €</a:t>
            </a:r>
          </a:p>
          <a:p>
            <a:endParaRPr lang="fi-FI" sz="2000" dirty="0" smtClean="0">
              <a:solidFill>
                <a:srgbClr val="236192"/>
              </a:solidFill>
            </a:endParaRPr>
          </a:p>
          <a:p>
            <a:r>
              <a:rPr lang="fi-FI" sz="2000" dirty="0" smtClean="0">
                <a:solidFill>
                  <a:srgbClr val="236192"/>
                </a:solidFill>
                <a:hlinkClick r:id="rId2"/>
              </a:rPr>
              <a:t>Linkki hankkeeseen </a:t>
            </a:r>
            <a:endParaRPr lang="fi-FI" sz="2000" dirty="0">
              <a:solidFill>
                <a:srgbClr val="236192"/>
              </a:solidFill>
            </a:endParaRPr>
          </a:p>
          <a:p>
            <a:endParaRPr lang="fi-FI" sz="2000" dirty="0">
              <a:solidFill>
                <a:srgbClr val="236192"/>
              </a:solidFill>
            </a:endParaRPr>
          </a:p>
          <a:p>
            <a:r>
              <a:rPr lang="fi-FI" sz="2000" b="1" dirty="0" smtClean="0">
                <a:solidFill>
                  <a:srgbClr val="236192"/>
                </a:solidFill>
              </a:rPr>
              <a:t>Lisätietoja: </a:t>
            </a:r>
            <a:r>
              <a:rPr lang="fi-FI" sz="2000" dirty="0" smtClean="0">
                <a:solidFill>
                  <a:srgbClr val="236192"/>
                </a:solidFill>
              </a:rPr>
              <a:t>Jari Jokinen </a:t>
            </a:r>
            <a:r>
              <a:rPr lang="fi-FI" sz="2000" dirty="0" smtClean="0">
                <a:solidFill>
                  <a:srgbClr val="236192"/>
                </a:solidFill>
                <a:hlinkClick r:id="rId3"/>
              </a:rPr>
              <a:t>jari.jokinen@akaa.fi</a:t>
            </a:r>
            <a:r>
              <a:rPr lang="fi-FI" sz="2000" dirty="0" smtClean="0">
                <a:solidFill>
                  <a:srgbClr val="236192"/>
                </a:solidFill>
              </a:rPr>
              <a:t> </a:t>
            </a:r>
            <a:endParaRPr lang="fi-FI" sz="2000" dirty="0">
              <a:solidFill>
                <a:srgbClr val="236192"/>
              </a:solidFill>
            </a:endParaRPr>
          </a:p>
        </p:txBody>
      </p:sp>
      <p:sp>
        <p:nvSpPr>
          <p:cNvPr id="6" name="Päivämäärän paikkamerkki 5"/>
          <p:cNvSpPr>
            <a:spLocks noGrp="1"/>
          </p:cNvSpPr>
          <p:nvPr>
            <p:ph type="dt" sz="half" idx="10"/>
          </p:nvPr>
        </p:nvSpPr>
        <p:spPr/>
        <p:txBody>
          <a:bodyPr/>
          <a:lstStyle/>
          <a:p>
            <a:fld id="{8DD25C64-A283-46BC-8D25-053573875597}" type="datetime1">
              <a:rPr lang="fi-FI" smtClean="0"/>
              <a:t>19.9.2022</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1</a:t>
            </a:fld>
            <a:endParaRPr lang="fi-FI" dirty="0"/>
          </a:p>
        </p:txBody>
      </p:sp>
    </p:spTree>
    <p:extLst>
      <p:ext uri="{BB962C8B-B14F-4D97-AF65-F5344CB8AC3E}">
        <p14:creationId xmlns:p14="http://schemas.microsoft.com/office/powerpoint/2010/main" val="2262345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sz="9600" i="1" dirty="0">
                <a:solidFill>
                  <a:srgbClr val="236192"/>
                </a:solidFill>
              </a:rPr>
              <a:t>” </a:t>
            </a:r>
            <a:r>
              <a:rPr lang="fi-FI" i="1" dirty="0">
                <a:solidFill>
                  <a:srgbClr val="236192"/>
                </a:solidFill>
              </a:rPr>
              <a:t/>
            </a:r>
            <a:br>
              <a:rPr lang="fi-FI" i="1" dirty="0">
                <a:solidFill>
                  <a:srgbClr val="236192"/>
                </a:solidFill>
              </a:rPr>
            </a:br>
            <a:r>
              <a:rPr lang="fi-FI" i="1" dirty="0">
                <a:solidFill>
                  <a:srgbClr val="236192"/>
                </a:solidFill>
              </a:rPr>
              <a:t>Kuntien </a:t>
            </a:r>
            <a:r>
              <a:rPr lang="fi-FI" i="1" dirty="0" smtClean="0">
                <a:solidFill>
                  <a:srgbClr val="236192"/>
                </a:solidFill>
              </a:rPr>
              <a:t>tärkeä tehtävä on </a:t>
            </a:r>
            <a:r>
              <a:rPr lang="fi-FI" i="1" dirty="0">
                <a:solidFill>
                  <a:srgbClr val="236192"/>
                </a:solidFill>
              </a:rPr>
              <a:t>mahdollistaa, tukea ja rohkaista </a:t>
            </a:r>
            <a:r>
              <a:rPr lang="fi-FI" i="1" dirty="0" smtClean="0">
                <a:solidFill>
                  <a:srgbClr val="236192"/>
                </a:solidFill>
              </a:rPr>
              <a:t>asukkaita, yrityksiä sekä muita toimijoita ilmastotyössä. </a:t>
            </a:r>
            <a:r>
              <a:rPr lang="fi-FI" sz="2800" i="1" dirty="0">
                <a:solidFill>
                  <a:srgbClr val="236192"/>
                </a:solidFill>
              </a:rPr>
              <a:t/>
            </a:r>
            <a:br>
              <a:rPr lang="fi-FI" sz="2800" i="1" dirty="0">
                <a:solidFill>
                  <a:srgbClr val="236192"/>
                </a:solidFill>
              </a:rPr>
            </a:br>
            <a:r>
              <a:rPr lang="fi-FI" i="1" dirty="0">
                <a:solidFill>
                  <a:srgbClr val="236192"/>
                </a:solidFill>
              </a:rPr>
              <a:t/>
            </a:r>
            <a:br>
              <a:rPr lang="fi-FI" i="1" dirty="0">
                <a:solidFill>
                  <a:srgbClr val="236192"/>
                </a:solidFill>
              </a:rPr>
            </a:br>
            <a:r>
              <a:rPr lang="fi-FI" sz="2000" i="1" dirty="0">
                <a:solidFill>
                  <a:srgbClr val="236192"/>
                </a:solidFill>
              </a:rPr>
              <a:t>- </a:t>
            </a:r>
            <a:r>
              <a:rPr lang="fi-FI" sz="2000" i="1" dirty="0" smtClean="0">
                <a:solidFill>
                  <a:srgbClr val="236192"/>
                </a:solidFill>
              </a:rPr>
              <a:t>Jari Jokinen, elinkeinopäällikkö</a:t>
            </a:r>
            <a:endParaRPr lang="fi-FI" sz="2000" i="1" dirty="0">
              <a:solidFill>
                <a:srgbClr val="236192"/>
              </a:solidFill>
            </a:endParaRPr>
          </a:p>
        </p:txBody>
      </p:sp>
      <p:pic>
        <p:nvPicPr>
          <p:cNvPr id="2" name="Kuvan paikkamerkki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213" r="21213"/>
          <a:stretch>
            <a:fillRect/>
          </a:stretch>
        </p:blipFill>
        <p:spPr>
          <a:xfrm>
            <a:off x="7184256" y="764469"/>
            <a:ext cx="4585974" cy="5303346"/>
          </a:xfrm>
        </p:spPr>
      </p:pic>
      <p:sp>
        <p:nvSpPr>
          <p:cNvPr id="6" name="Päivämäärän paikkamerkki 5"/>
          <p:cNvSpPr>
            <a:spLocks noGrp="1"/>
          </p:cNvSpPr>
          <p:nvPr>
            <p:ph type="dt" sz="half" idx="10"/>
          </p:nvPr>
        </p:nvSpPr>
        <p:spPr/>
        <p:txBody>
          <a:bodyPr/>
          <a:lstStyle/>
          <a:p>
            <a:fld id="{8DD25C64-A283-46BC-8D25-053573875597}" type="datetime1">
              <a:rPr lang="fi-FI" smtClean="0"/>
              <a:t>19.9.2022</a:t>
            </a:fld>
            <a:endParaRPr lang="fi-FI" dirty="0"/>
          </a:p>
        </p:txBody>
      </p:sp>
      <p:sp>
        <p:nvSpPr>
          <p:cNvPr id="7" name="Dian numeron paikkamerkki 6"/>
          <p:cNvSpPr>
            <a:spLocks noGrp="1"/>
          </p:cNvSpPr>
          <p:nvPr>
            <p:ph type="sldNum" sz="quarter" idx="12"/>
          </p:nvPr>
        </p:nvSpPr>
        <p:spPr/>
        <p:txBody>
          <a:bodyPr/>
          <a:lstStyle/>
          <a:p>
            <a:fld id="{91E53C16-2649-4D48-AFD3-9E32AB86C978}" type="slidenum">
              <a:rPr lang="fi-FI" smtClean="0"/>
              <a:pPr/>
              <a:t>2</a:t>
            </a:fld>
            <a:endParaRPr lang="fi-FI" dirty="0"/>
          </a:p>
        </p:txBody>
      </p:sp>
    </p:spTree>
    <p:extLst>
      <p:ext uri="{BB962C8B-B14F-4D97-AF65-F5344CB8AC3E}">
        <p14:creationId xmlns:p14="http://schemas.microsoft.com/office/powerpoint/2010/main" val="83888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ampusOrganizationTaxHTField0 xmlns="c138b538-c2fd-4cca-8c26-6e4e32e5a042">
      <Terms xmlns="http://schemas.microsoft.com/office/infopath/2007/PartnerControls"/>
    </KampusOrganizationTaxHTField0>
    <KampusKeywordsTaxHTField0 xmlns="c138b538-c2fd-4cca-8c26-6e4e32e5a042">
      <Terms xmlns="http://schemas.microsoft.com/office/infopath/2007/PartnerControls"/>
    </KampusKeywordsTaxHTField0>
    <TaxCatchAll xmlns="c138b538-c2fd-4cca-8c26-6e4e32e5a042"/>
  </documentManagement>
</p:properties>
</file>

<file path=customXml/item2.xml><?xml version="1.0" encoding="utf-8"?>
<?mso-contentType ?>
<SharedContentType xmlns="Microsoft.SharePoint.Taxonomy.ContentTypeSync" SourceId="acce3c4a-091f-4b07-a6c7-e4a083e8073a" ContentTypeId="0x010100B5FAB64B6C204DD994D3FAC0C34E2BFF"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Kampus asiakirja" ma:contentTypeID="0x010100B5FAB64B6C204DD994D3FAC0C34E2BFF00104E886731E7CB469E45B01BB4DE9807" ma:contentTypeVersion="4" ma:contentTypeDescription="Kampus asiakirja" ma:contentTypeScope="" ma:versionID="e86a88dbc5c560b85cff828bad9b4fc1">
  <xsd:schema xmlns:xsd="http://www.w3.org/2001/XMLSchema" xmlns:xs="http://www.w3.org/2001/XMLSchema" xmlns:p="http://schemas.microsoft.com/office/2006/metadata/properties" xmlns:ns2="c138b538-c2fd-4cca-8c26-6e4e32e5a042" xmlns:ns3="8639ba58-261b-4097-8a03-fc567f279249" targetNamespace="http://schemas.microsoft.com/office/2006/metadata/properties" ma:root="true" ma:fieldsID="2783fee97faaec8c8b536550436e32fc" ns2:_="" ns3:_="">
    <xsd:import namespace="c138b538-c2fd-4cca-8c26-6e4e32e5a042"/>
    <xsd:import namespace="8639ba58-261b-4097-8a03-fc567f279249"/>
    <xsd:element name="properties">
      <xsd:complexType>
        <xsd:sequence>
          <xsd:element name="documentManagement">
            <xsd:complexType>
              <xsd:all>
                <xsd:element ref="ns2:KampusOrganizationTaxHTField0" minOccurs="0"/>
                <xsd:element ref="ns2:KampusKeywordsTaxHTField0" minOccurs="0"/>
                <xsd:element ref="ns2:TaxCatchAll" minOccurs="0"/>
                <xsd:element ref="ns2: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8b538-c2fd-4cca-8c26-6e4e32e5a042" elementFormDefault="qualified">
    <xsd:import namespace="http://schemas.microsoft.com/office/2006/documentManagement/types"/>
    <xsd:import namespace="http://schemas.microsoft.com/office/infopath/2007/PartnerControls"/>
    <xsd:element name="KampusOrganizationTaxHTField0" ma:index="2" nillable="true" ma:taxonomy="true" ma:internalName="KampusOrganizationTaxHTField0" ma:taxonomyFieldName="KampusOrganization" ma:displayName="Organisaatio" ma:readOnly="false" ma:default="" ma:fieldId="{2db0ae7a-6cf0-4985-ba6a-e776373147cc}" ma:taxonomyMulti="true" ma:sspId="acce3c4a-091f-4b07-a6c7-e4a083e8073a" ma:termSetId="96581ae4-b9dd-471b-b644-43b1ab68b7d0" ma:anchorId="00000000-0000-0000-0000-000000000000" ma:open="false" ma:isKeyword="false">
      <xsd:complexType>
        <xsd:sequence>
          <xsd:element ref="pc:Terms" minOccurs="0" maxOccurs="1"/>
        </xsd:sequence>
      </xsd:complexType>
    </xsd:element>
    <xsd:element name="KampusKeywordsTaxHTField0" ma:index="4" nillable="true" ma:taxonomy="true" ma:internalName="KampusKeywordsTaxHTField0" ma:taxonomyFieldName="KampusKeywords" ma:displayName="Asiasanat" ma:default="" ma:fieldId="{1b40a1dd-212b-4729-a26e-8a2bffa86a15}" ma:taxonomyMulti="true" ma:sspId="acce3c4a-091f-4b07-a6c7-e4a083e8073a" ma:termSetId="c57e3b40-808e-4864-abb2-3453a6c26e70"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9c8fc8e9-7b98-4e43-882a-5643fe7f23b8}" ma:internalName="TaxCatchAll" ma:showField="CatchAllData" ma:web="8639ba58-261b-4097-8a03-fc567f27924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c8fc8e9-7b98-4e43-882a-5643fe7f23b8}" ma:internalName="TaxCatchAllLabel" ma:readOnly="true" ma:showField="CatchAllDataLabel" ma:web="8639ba58-261b-4097-8a03-fc567f27924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39ba58-261b-4097-8a03-fc567f279249"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Sisältölaji"/>
        <xsd:element ref="dc:title" minOccurs="0" maxOccurs="1" ma:index="0"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664E83-9FAD-4292-A31F-F4D20426DD08}">
  <ds:schemaRefs>
    <ds:schemaRef ds:uri="http://purl.org/dc/elements/1.1/"/>
    <ds:schemaRef ds:uri="http://schemas.microsoft.com/office/2006/metadata/properties"/>
    <ds:schemaRef ds:uri="c138b538-c2fd-4cca-8c26-6e4e32e5a04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39ba58-261b-4097-8a03-fc567f279249"/>
    <ds:schemaRef ds:uri="http://www.w3.org/XML/1998/namespace"/>
    <ds:schemaRef ds:uri="http://purl.org/dc/dcmitype/"/>
  </ds:schemaRefs>
</ds:datastoreItem>
</file>

<file path=customXml/itemProps2.xml><?xml version="1.0" encoding="utf-8"?>
<ds:datastoreItem xmlns:ds="http://schemas.openxmlformats.org/officeDocument/2006/customXml" ds:itemID="{5BF66141-0983-4BD6-84FE-ADE7373511B6}">
  <ds:schemaRefs>
    <ds:schemaRef ds:uri="Microsoft.SharePoint.Taxonomy.ContentTypeSync"/>
  </ds:schemaRefs>
</ds:datastoreItem>
</file>

<file path=customXml/itemProps3.xml><?xml version="1.0" encoding="utf-8"?>
<ds:datastoreItem xmlns:ds="http://schemas.openxmlformats.org/officeDocument/2006/customXml" ds:itemID="{3A1CD063-446A-4406-97CB-33299BCAE33F}">
  <ds:schemaRefs>
    <ds:schemaRef ds:uri="http://schemas.microsoft.com/sharepoint/v3/contenttype/forms"/>
  </ds:schemaRefs>
</ds:datastoreItem>
</file>

<file path=customXml/itemProps4.xml><?xml version="1.0" encoding="utf-8"?>
<ds:datastoreItem xmlns:ds="http://schemas.openxmlformats.org/officeDocument/2006/customXml" ds:itemID="{18D52BC6-1907-4461-922C-79BABB542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8b538-c2fd-4cca-8c26-6e4e32e5a042"/>
    <ds:schemaRef ds:uri="8639ba58-261b-4097-8a03-fc567f279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YM_esitysmallipohja_2020</Template>
  <TotalTime>867</TotalTime>
  <Words>140</Words>
  <Application>Microsoft Office PowerPoint</Application>
  <PresentationFormat>Laajakuva</PresentationFormat>
  <Paragraphs>20</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4</vt:i4>
      </vt:variant>
      <vt:variant>
        <vt:lpstr>Dian otsikot</vt:lpstr>
      </vt:variant>
      <vt:variant>
        <vt:i4>2</vt:i4>
      </vt:variant>
    </vt:vector>
  </HeadingPairs>
  <TitlesOfParts>
    <vt:vector size="8" baseType="lpstr">
      <vt:lpstr>Arial</vt:lpstr>
      <vt:lpstr>Calibri</vt:lpstr>
      <vt:lpstr>YM - otsikkosivut</vt:lpstr>
      <vt:lpstr>YM - sisältösivut</vt:lpstr>
      <vt:lpstr>YM - kuvalliset sisältösivut</vt:lpstr>
      <vt:lpstr>YM - nostot ja välisivut</vt:lpstr>
      <vt:lpstr>Etelä- ja Lounais-Pirkanmaan ilmastoekosysteemi</vt:lpstr>
      <vt:lpstr>”  Kuntien tärkeä tehtävä on mahdollistaa, tukea ja rohkaista asukkaita, yrityksiä sekä muita toimijoita ilmastotyössä.   - Jari Jokinen, elinkeinopäällikkö</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lastModifiedBy>Berger Miia (YM)</cp:lastModifiedBy>
  <cp:revision>57</cp:revision>
  <dcterms:created xsi:type="dcterms:W3CDTF">2020-04-29T05:33:44Z</dcterms:created>
  <dcterms:modified xsi:type="dcterms:W3CDTF">2022-09-19T06:05:33Z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0x010100B5FAB64B6C204DD994D3FAC0C34E2BFF00104E886731E7CB469E45B01BB4DE9807</vt:lpwstr>
  </property>
  <property fmtid="{D5CDD505-2E9C-101B-9397-08002B2CF9AE}" pid="3" name="KampusOrganization">
    <vt:lpwstr/>
  </property>
  <property fmtid="{D5CDD505-2E9C-101B-9397-08002B2CF9AE}" pid="4" name="KampusKeywords">
    <vt:lpwstr/>
  </property>
</Properties>
</file>