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0"/>
  </p:notesMasterIdLst>
  <p:sldIdLst>
    <p:sldId id="286" r:id="rId8"/>
    <p:sldId id="29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31.5.2021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aijat-hame.fi/kestavat-vaihtoehdot-oljylammitykselle/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0123" y="751911"/>
            <a:ext cx="4645891" cy="1538350"/>
          </a:xfrm>
        </p:spPr>
        <p:txBody>
          <a:bodyPr/>
          <a:lstStyle/>
          <a:p>
            <a:r>
              <a:rPr lang="fi-FI" dirty="0"/>
              <a:t>Kestävät vaihtoehdot öljylämmitykselle -hanke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143" y="2530763"/>
            <a:ext cx="5391583" cy="3670463"/>
          </a:xfrm>
        </p:spPr>
        <p:txBody>
          <a:bodyPr/>
          <a:lstStyle/>
          <a:p>
            <a:r>
              <a:rPr lang="fi-FI" dirty="0"/>
              <a:t>Hankkeen tavoitteena on kannustaa kiinteistönomistajia siirtymään öljylämmityksestä muihin lämmitysmuotoihin tarjoamalla kohdennettua tietoa vaihtoehdoista, kustannuksista ja saatavilla olevista tuista sekä palveluista. Hanke fasilitoi lisäksi kokeilun alueellisesta lämpö palveluna -yhteishankintaa. </a:t>
            </a:r>
          </a:p>
          <a:p>
            <a:endParaRPr lang="fi-FI" dirty="0"/>
          </a:p>
          <a:p>
            <a:r>
              <a:rPr lang="fi-FI" dirty="0"/>
              <a:t>Haasteena lämmitysmuodon vaihdossa on, että kiinteistönomistajilla ei välttämättä ole resursseja energiaremonttiin. Osana hanketta selvitetäänkin mahdollista energiaköyhyyttä ja toisaalta kuntien nykyisten palveluiden saavutettavuutta ja parantamismahdollisuuksia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310476" y="1099456"/>
            <a:ext cx="4142668" cy="5326602"/>
          </a:xfrm>
        </p:spPr>
        <p:txBody>
          <a:bodyPr/>
          <a:lstStyle/>
          <a:p>
            <a:r>
              <a:rPr lang="fi-FI" sz="2000" b="1" dirty="0">
                <a:solidFill>
                  <a:srgbClr val="236192"/>
                </a:solidFill>
              </a:rPr>
              <a:t>Vastuutaho: </a:t>
            </a:r>
            <a:r>
              <a:rPr lang="fi-FI" sz="2000" dirty="0">
                <a:solidFill>
                  <a:srgbClr val="236192"/>
                </a:solidFill>
              </a:rPr>
              <a:t>Päijät-Hämeen liitto</a:t>
            </a:r>
          </a:p>
          <a:p>
            <a:endParaRPr lang="fi-FI" sz="2000" b="1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Muut konsortioon osallistuvat: </a:t>
            </a:r>
          </a:p>
          <a:p>
            <a:r>
              <a:rPr lang="fi-FI" sz="2000" dirty="0">
                <a:solidFill>
                  <a:srgbClr val="236192"/>
                </a:solidFill>
              </a:rPr>
              <a:t>Asikkala, Heinola, Lahti, Padasjoki, (Hollola), Päijät-Hämeen pelastuslaitos</a:t>
            </a:r>
          </a:p>
          <a:p>
            <a:endParaRPr lang="fi-FI" sz="2000" b="1" dirty="0">
              <a:solidFill>
                <a:srgbClr val="236192"/>
              </a:solidFill>
            </a:endParaRPr>
          </a:p>
          <a:p>
            <a:r>
              <a:rPr lang="fi-FI" sz="2000" dirty="0">
                <a:solidFill>
                  <a:srgbClr val="236192"/>
                </a:solidFill>
              </a:rPr>
              <a:t>Linkki </a:t>
            </a:r>
            <a:r>
              <a:rPr lang="fi-FI" sz="2000" dirty="0">
                <a:solidFill>
                  <a:srgbClr val="236192"/>
                </a:solidFill>
                <a:hlinkClick r:id="rId2"/>
              </a:rPr>
              <a:t>hankkeeseen</a:t>
            </a:r>
            <a:r>
              <a:rPr lang="fi-FI" sz="2000" dirty="0">
                <a:solidFill>
                  <a:srgbClr val="236192"/>
                </a:solidFill>
              </a:rPr>
              <a:t> (paijat-hame.fi)</a:t>
            </a:r>
          </a:p>
          <a:p>
            <a:endParaRPr lang="fi-FI" sz="2000" b="1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Kokonaissumma: </a:t>
            </a:r>
            <a:r>
              <a:rPr lang="fi-FI" sz="2000" dirty="0">
                <a:solidFill>
                  <a:srgbClr val="236192"/>
                </a:solidFill>
              </a:rPr>
              <a:t>60 000 €</a:t>
            </a:r>
          </a:p>
          <a:p>
            <a:r>
              <a:rPr lang="fi-FI" sz="2000" b="1" dirty="0">
                <a:solidFill>
                  <a:srgbClr val="236192"/>
                </a:solidFill>
              </a:rPr>
              <a:t>Avustusosuus: </a:t>
            </a:r>
            <a:r>
              <a:rPr lang="fi-FI" sz="2000" dirty="0">
                <a:solidFill>
                  <a:srgbClr val="236192"/>
                </a:solidFill>
              </a:rPr>
              <a:t>36 000 €</a:t>
            </a:r>
          </a:p>
          <a:p>
            <a:endParaRPr lang="fi-FI" sz="2000" b="1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Lisätietoja: </a:t>
            </a:r>
            <a:r>
              <a:rPr lang="fi-FI" sz="2000" dirty="0">
                <a:solidFill>
                  <a:srgbClr val="236192"/>
                </a:solidFill>
              </a:rPr>
              <a:t>Johanna Snell, </a:t>
            </a:r>
          </a:p>
          <a:p>
            <a:r>
              <a:rPr lang="fi-FI" sz="2000" dirty="0" err="1">
                <a:solidFill>
                  <a:srgbClr val="236192"/>
                </a:solidFill>
              </a:rPr>
              <a:t>johanna.snell</a:t>
            </a:r>
            <a:r>
              <a:rPr lang="fi-FI" sz="2000" dirty="0">
                <a:solidFill>
                  <a:srgbClr val="236192"/>
                </a:solidFill>
              </a:rPr>
              <a:t> (at) paijat-hame.fi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800" i="1" dirty="0">
                <a:solidFill>
                  <a:srgbClr val="236192"/>
                </a:solidFill>
              </a:rPr>
              <a:t>On mukava saada yhteydenottoja asukkailta, kun he kertovat luopuneensa öljylämmityksestä</a:t>
            </a:r>
            <a:r>
              <a:rPr lang="fi-FI" sz="2800" i="1">
                <a:solidFill>
                  <a:srgbClr val="236192"/>
                </a:solidFill>
              </a:rPr>
              <a:t>. </a:t>
            </a:r>
            <a:r>
              <a:rPr lang="fi-FI" sz="2800" i="1" smtClean="0">
                <a:solidFill>
                  <a:srgbClr val="236192"/>
                </a:solidFill>
              </a:rPr>
              <a:t/>
            </a:r>
            <a:br>
              <a:rPr lang="fi-FI" sz="2800" i="1" smtClean="0">
                <a:solidFill>
                  <a:srgbClr val="236192"/>
                </a:solidFill>
              </a:rPr>
            </a:b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Johanna Snell projektikoordinaattori</a:t>
            </a:r>
          </a:p>
        </p:txBody>
      </p:sp>
      <p:pic>
        <p:nvPicPr>
          <p:cNvPr id="4" name="Kuvan paikkamerkki 3" descr="Kuva, joka sisältää kohteen teksti, sisä, henkilö&#10;&#10;Kuvaus luotu automaattisesti">
            <a:extLst>
              <a:ext uri="{FF2B5EF4-FFF2-40B4-BE49-F238E27FC236}">
                <a16:creationId xmlns:a16="http://schemas.microsoft.com/office/drawing/2014/main" id="{31CE12E6-5695-45B7-BA88-F8AF16A564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r="6631"/>
          <a:stretch>
            <a:fillRect/>
          </a:stretch>
        </p:blipFill>
        <p:spPr>
          <a:xfrm rot="5400000">
            <a:off x="6786563" y="1068388"/>
            <a:ext cx="5302250" cy="4584700"/>
          </a:xfr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31.5.2021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EC0BF5199B4040B474C2324380DEC7" ma:contentTypeVersion="1" ma:contentTypeDescription="Luo uusi asiakirja." ma:contentTypeScope="" ma:versionID="7a81dbb76d0ad8cf5e0c1cc8331ebb35">
  <xsd:schema xmlns:xsd="http://www.w3.org/2001/XMLSchema" xmlns:xs="http://www.w3.org/2001/XMLSchema" xmlns:p="http://schemas.microsoft.com/office/2006/metadata/properties" xmlns:ns2="38379a60-7531-4de4-83b3-4f5e4640b8f1" targetNamespace="http://schemas.microsoft.com/office/2006/metadata/properties" ma:root="true" ma:fieldsID="0812b9743c787cd05e36d507bc13430c" ns2:_="">
    <xsd:import namespace="38379a60-7531-4de4-83b3-4f5e4640b8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79a60-7531-4de4-83b3-4f5e4640b8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664E83-9FAD-4292-A31F-F4D20426DD0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38379a60-7531-4de4-83b3-4f5e4640b8f1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C186D4-CACF-45AB-826B-1D5844513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379a60-7531-4de4-83b3-4f5e4640b8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721</TotalTime>
  <Words>133</Words>
  <Application>Microsoft Office PowerPoint</Application>
  <PresentationFormat>Laajakuva</PresentationFormat>
  <Paragraphs>21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Kestävät vaihtoehdot öljylämmitykselle -hanke</vt:lpstr>
      <vt:lpstr>”  On mukava saada yhteydenottoja asukkailta, kun he kertovat luopuneensa öljylämmityksestä.   - Johanna Snell projektikoordinaattori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Berger Miia (YM)</cp:lastModifiedBy>
  <cp:revision>39</cp:revision>
  <dcterms:created xsi:type="dcterms:W3CDTF">2020-04-29T05:33:44Z</dcterms:created>
  <dcterms:modified xsi:type="dcterms:W3CDTF">2021-05-31T07:50:00Z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0x010100EDEC0BF5199B4040B474C2324380DEC7</vt:lpwstr>
  </property>
</Properties>
</file>