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 id="2147483716" r:id="rId6"/>
    <p:sldMasterId id="2147483718" r:id="rId7"/>
  </p:sldMasterIdLst>
  <p:notesMasterIdLst>
    <p:notesMasterId r:id="rId10"/>
  </p:notesMasterIdLst>
  <p:sldIdLst>
    <p:sldId id="298" r:id="rId8"/>
    <p:sldId id="297"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po-oja Jenni" initials="HJ" lastIdx="2" clrIdx="0">
    <p:extLst>
      <p:ext uri="{19B8F6BF-5375-455C-9EA6-DF929625EA0E}">
        <p15:presenceInfo xmlns:p15="http://schemas.microsoft.com/office/powerpoint/2012/main" userId="Hepo-oja Jen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6192"/>
    <a:srgbClr val="2C5234"/>
    <a:srgbClr val="BF9474"/>
    <a:srgbClr val="F6F3E5"/>
    <a:srgbClr val="C66E4E"/>
    <a:srgbClr val="FF585D"/>
    <a:srgbClr val="B9D3DC"/>
    <a:srgbClr val="8F993E"/>
    <a:srgbClr val="70AD47"/>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73" autoAdjust="0"/>
  </p:normalViewPr>
  <p:slideViewPr>
    <p:cSldViewPr snapToGrid="0" showGuides="1">
      <p:cViewPr varScale="1">
        <p:scale>
          <a:sx n="70" d="100"/>
          <a:sy n="70" d="100"/>
        </p:scale>
        <p:origin x="500"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ivuori Salka" userId="3d58affa-8263-498c-b9b3-88f03547bc4b" providerId="ADAL" clId="{7FF3B9CA-BA30-4A3A-AF2A-A29D24E735A1}"/>
    <pc:docChg chg="delSld">
      <pc:chgData name="Orivuori Salka" userId="3d58affa-8263-498c-b9b3-88f03547bc4b" providerId="ADAL" clId="{7FF3B9CA-BA30-4A3A-AF2A-A29D24E735A1}" dt="2023-12-15T07:46:53.890" v="2" actId="47"/>
      <pc:docMkLst>
        <pc:docMk/>
      </pc:docMkLst>
      <pc:sldChg chg="del">
        <pc:chgData name="Orivuori Salka" userId="3d58affa-8263-498c-b9b3-88f03547bc4b" providerId="ADAL" clId="{7FF3B9CA-BA30-4A3A-AF2A-A29D24E735A1}" dt="2023-12-15T07:46:29.127" v="0" actId="47"/>
        <pc:sldMkLst>
          <pc:docMk/>
          <pc:sldMk cId="4076512416" sldId="286"/>
        </pc:sldMkLst>
      </pc:sldChg>
      <pc:sldChg chg="del">
        <pc:chgData name="Orivuori Salka" userId="3d58affa-8263-498c-b9b3-88f03547bc4b" providerId="ADAL" clId="{7FF3B9CA-BA30-4A3A-AF2A-A29D24E735A1}" dt="2023-12-15T07:46:29.747" v="1" actId="47"/>
        <pc:sldMkLst>
          <pc:docMk/>
          <pc:sldMk cId="2825178911" sldId="293"/>
        </pc:sldMkLst>
      </pc:sldChg>
      <pc:sldChg chg="del">
        <pc:chgData name="Orivuori Salka" userId="3d58affa-8263-498c-b9b3-88f03547bc4b" providerId="ADAL" clId="{7FF3B9CA-BA30-4A3A-AF2A-A29D24E735A1}" dt="2023-12-15T07:46:53.890" v="2" actId="47"/>
        <pc:sldMkLst>
          <pc:docMk/>
          <pc:sldMk cId="2203031307"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5.1.2024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897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endParaRPr lang="fi-FI" dirty="0"/>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5.1.2024</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62935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5.1.2024</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grpSp>
        <p:nvGrpSpPr>
          <p:cNvPr id="16" name="Ryhmä 15">
            <a:extLst>
              <a:ext uri="{FF2B5EF4-FFF2-40B4-BE49-F238E27FC236}">
                <a16:creationId xmlns:a16="http://schemas.microsoft.com/office/drawing/2014/main" id="{69F52D86-06D6-4204-8C5D-88168C5E54D1}"/>
              </a:ext>
              <a:ext uri="{C183D7F6-B498-43B3-948B-1728B52AA6E4}">
                <adec:decorative xmlns=""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690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5.1.2024</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AB5077A1-D8AA-414A-AC0B-0C5211DD1BD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8EA35F40-FF2B-48E3-8F69-FDBD96983841}"/>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6" name="Kuva 15">
            <a:extLst>
              <a:ext uri="{FF2B5EF4-FFF2-40B4-BE49-F238E27FC236}">
                <a16:creationId xmlns:a16="http://schemas.microsoft.com/office/drawing/2014/main" id="{EB3FFB57-B176-4D74-B604-3C803FFC82E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54023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403199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682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5.1.2024</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alka.orivuori@jarvenpaa.fi" TargetMode="External"/><Relationship Id="rId2" Type="http://schemas.openxmlformats.org/officeDocument/2006/relationships/hyperlink" Target="https://www.jarvenpaa.fi/a/ilmastoviisaan-johtamisen-ja-suunnittelun-hanke-kaynnistyy" TargetMode="Externa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82209763-8ACA-4179-B5C5-79DC51628916}" type="datetime1">
              <a:rPr lang="fi-FI" smtClean="0"/>
              <a:t>5.1.2024</a:t>
            </a:fld>
            <a:endParaRPr lang="fi-FI" dirty="0"/>
          </a:p>
        </p:txBody>
      </p:sp>
      <p:sp>
        <p:nvSpPr>
          <p:cNvPr id="5" name="Dian numeron paikkamerkki 4"/>
          <p:cNvSpPr>
            <a:spLocks noGrp="1"/>
          </p:cNvSpPr>
          <p:nvPr>
            <p:ph type="sldNum" sz="quarter" idx="12"/>
          </p:nvPr>
        </p:nvSpPr>
        <p:spPr/>
        <p:txBody>
          <a:bodyPr/>
          <a:lstStyle/>
          <a:p>
            <a:fld id="{91E53C16-2649-4D48-AFD3-9E32AB86C978}" type="slidenum">
              <a:rPr lang="fi-FI" smtClean="0"/>
              <a:pPr/>
              <a:t>1</a:t>
            </a:fld>
            <a:endParaRPr lang="fi-FI" dirty="0"/>
          </a:p>
        </p:txBody>
      </p:sp>
      <p:sp>
        <p:nvSpPr>
          <p:cNvPr id="12" name="Otsikko 1"/>
          <p:cNvSpPr>
            <a:spLocks noGrp="1"/>
          </p:cNvSpPr>
          <p:nvPr>
            <p:ph type="title"/>
          </p:nvPr>
        </p:nvSpPr>
        <p:spPr>
          <a:xfrm>
            <a:off x="888423" y="745975"/>
            <a:ext cx="5769231" cy="1174265"/>
          </a:xfrm>
        </p:spPr>
        <p:txBody>
          <a:bodyPr/>
          <a:lstStyle/>
          <a:p>
            <a:r>
              <a:rPr lang="fi-FI" sz="3600" b="1" dirty="0">
                <a:solidFill>
                  <a:schemeClr val="bg2"/>
                </a:solidFill>
              </a:rPr>
              <a:t>Ilmastoviisas johtaminen ja suunnittelu</a:t>
            </a:r>
          </a:p>
        </p:txBody>
      </p:sp>
      <p:sp>
        <p:nvSpPr>
          <p:cNvPr id="13" name="Tekstin paikkamerkki 2"/>
          <p:cNvSpPr txBox="1">
            <a:spLocks/>
          </p:cNvSpPr>
          <p:nvPr/>
        </p:nvSpPr>
        <p:spPr>
          <a:xfrm>
            <a:off x="888423" y="2203704"/>
            <a:ext cx="5152781" cy="3372899"/>
          </a:xfrm>
          <a:prstGeom prst="rect">
            <a:avLst/>
          </a:prstGeom>
        </p:spPr>
        <p:txBody>
          <a:bodyPr vert="horz" lIns="0" tIns="0" rIns="0" bIns="0" rtlCol="0" anchor="t">
            <a:noAutofit/>
          </a:bodyPr>
          <a:lst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dirty="0" smtClean="0">
                <a:solidFill>
                  <a:schemeClr val="bg2"/>
                </a:solidFill>
              </a:rPr>
              <a:t>Hankkeessa edistetään ilmastotoimien toimeenpanoa kytkemällä ilmastotavoitteita vahvemmin kaupungin johtamiseen, selvitetään vaikuttavimpia ilmastoviisaan suunnittelun ratkaisuja keskustan kehittämisessä sekä valmistellaan ohjeistuksia niiden toteuttamiseksi. </a:t>
            </a:r>
            <a:endParaRPr lang="fi-FI" dirty="0">
              <a:solidFill>
                <a:schemeClr val="bg2"/>
              </a:solidFill>
              <a:cs typeface="Arial"/>
            </a:endParaRPr>
          </a:p>
        </p:txBody>
      </p:sp>
      <p:sp>
        <p:nvSpPr>
          <p:cNvPr id="14" name="Tekstin paikkamerkki 3"/>
          <p:cNvSpPr txBox="1">
            <a:spLocks/>
          </p:cNvSpPr>
          <p:nvPr/>
        </p:nvSpPr>
        <p:spPr>
          <a:xfrm>
            <a:off x="7042420" y="1069848"/>
            <a:ext cx="4489808" cy="4059521"/>
          </a:xfrm>
          <a:prstGeom prst="rect">
            <a:avLst/>
          </a:prstGeom>
        </p:spPr>
        <p:txBody>
          <a:bodyPr vert="horz" lIns="0" tIns="0" rIns="0" bIns="0" rtlCol="0" anchor="t">
            <a:noAutofit/>
          </a:bodyPr>
          <a:lst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smtClean="0">
                <a:solidFill>
                  <a:schemeClr val="accent2"/>
                </a:solidFill>
              </a:rPr>
              <a:t>Vastuutaho: </a:t>
            </a:r>
            <a:r>
              <a:rPr lang="fi-FI" dirty="0" smtClean="0">
                <a:solidFill>
                  <a:schemeClr val="accent2"/>
                </a:solidFill>
              </a:rPr>
              <a:t>Järvenpään kaupunki</a:t>
            </a:r>
          </a:p>
          <a:p>
            <a:pPr marL="0" indent="0">
              <a:buNone/>
            </a:pPr>
            <a:endParaRPr lang="fi-FI" sz="1400" dirty="0" smtClean="0">
              <a:solidFill>
                <a:schemeClr val="accent2"/>
              </a:solidFill>
            </a:endParaRPr>
          </a:p>
          <a:p>
            <a:pPr marL="0" indent="0">
              <a:buNone/>
            </a:pPr>
            <a:r>
              <a:rPr lang="fi-FI" b="1" dirty="0" smtClean="0">
                <a:solidFill>
                  <a:schemeClr val="accent2"/>
                </a:solidFill>
              </a:rPr>
              <a:t>Aikataulu: </a:t>
            </a:r>
            <a:r>
              <a:rPr lang="fi-FI" dirty="0" smtClean="0">
                <a:solidFill>
                  <a:schemeClr val="accent2"/>
                </a:solidFill>
              </a:rPr>
              <a:t>11/23-09/24</a:t>
            </a:r>
            <a:endParaRPr lang="fi-FI" dirty="0" smtClean="0">
              <a:solidFill>
                <a:schemeClr val="accent2"/>
              </a:solidFill>
              <a:cs typeface="Arial"/>
            </a:endParaRPr>
          </a:p>
          <a:p>
            <a:pPr marL="0" indent="0">
              <a:buNone/>
            </a:pPr>
            <a:endParaRPr lang="fi-FI" sz="1400" b="1" dirty="0" smtClean="0">
              <a:solidFill>
                <a:schemeClr val="accent2"/>
              </a:solidFill>
            </a:endParaRPr>
          </a:p>
          <a:p>
            <a:pPr marL="0" indent="0">
              <a:buNone/>
            </a:pPr>
            <a:r>
              <a:rPr lang="fi-FI" b="1" dirty="0" smtClean="0">
                <a:solidFill>
                  <a:schemeClr val="accent2"/>
                </a:solidFill>
              </a:rPr>
              <a:t>Kokonaissumma: </a:t>
            </a:r>
            <a:r>
              <a:rPr lang="fi-FI" dirty="0" smtClean="0">
                <a:solidFill>
                  <a:schemeClr val="accent2"/>
                </a:solidFill>
              </a:rPr>
              <a:t>77 768 €</a:t>
            </a:r>
            <a:endParaRPr lang="fi-FI" dirty="0" smtClean="0">
              <a:solidFill>
                <a:schemeClr val="accent2"/>
              </a:solidFill>
              <a:cs typeface="Arial"/>
            </a:endParaRPr>
          </a:p>
          <a:p>
            <a:pPr marL="0" indent="0">
              <a:buNone/>
            </a:pPr>
            <a:r>
              <a:rPr lang="fi-FI" b="1" dirty="0" smtClean="0">
                <a:solidFill>
                  <a:schemeClr val="accent2"/>
                </a:solidFill>
              </a:rPr>
              <a:t>Avustusosuus</a:t>
            </a:r>
            <a:r>
              <a:rPr lang="fi-FI" dirty="0" smtClean="0">
                <a:solidFill>
                  <a:schemeClr val="accent2"/>
                </a:solidFill>
              </a:rPr>
              <a:t>: 54 438€</a:t>
            </a:r>
          </a:p>
          <a:p>
            <a:pPr marL="0" indent="0">
              <a:buNone/>
            </a:pPr>
            <a:endParaRPr lang="fi-FI" sz="1050" dirty="0" smtClean="0">
              <a:solidFill>
                <a:schemeClr val="accent2"/>
              </a:solidFill>
            </a:endParaRPr>
          </a:p>
          <a:p>
            <a:pPr marL="0" indent="0">
              <a:lnSpc>
                <a:spcPct val="113999"/>
              </a:lnSpc>
              <a:buNone/>
            </a:pPr>
            <a:r>
              <a:rPr lang="fi-FI" dirty="0" smtClean="0">
                <a:solidFill>
                  <a:schemeClr val="accent2"/>
                </a:solidFill>
                <a:ea typeface="+mn-lt"/>
                <a:cs typeface="+mn-lt"/>
                <a:hlinkClick r:id="rId2"/>
              </a:rPr>
              <a:t>Ilmastoviisaan johtamisen ja suunnittelun hanke käynnistyy | Järvenpää (jarvenpaa.fi)</a:t>
            </a:r>
            <a:endParaRPr lang="fi-FI" dirty="0" smtClean="0">
              <a:solidFill>
                <a:schemeClr val="accent2"/>
              </a:solidFill>
            </a:endParaRPr>
          </a:p>
          <a:p>
            <a:pPr marL="0" indent="0">
              <a:buNone/>
            </a:pPr>
            <a:endParaRPr lang="fi-FI" sz="1050" dirty="0" smtClean="0">
              <a:solidFill>
                <a:schemeClr val="accent2"/>
              </a:solidFill>
            </a:endParaRPr>
          </a:p>
          <a:p>
            <a:pPr marL="0" indent="0">
              <a:buNone/>
            </a:pPr>
            <a:r>
              <a:rPr lang="fi-FI" b="1" dirty="0" smtClean="0">
                <a:solidFill>
                  <a:schemeClr val="accent2"/>
                </a:solidFill>
              </a:rPr>
              <a:t>Lisätietoja: </a:t>
            </a:r>
            <a:r>
              <a:rPr lang="fi-FI" dirty="0" smtClean="0">
                <a:solidFill>
                  <a:schemeClr val="accent2"/>
                </a:solidFill>
              </a:rPr>
              <a:t>Salka Orivuori, </a:t>
            </a:r>
            <a:r>
              <a:rPr lang="fi-FI" dirty="0" smtClean="0">
                <a:solidFill>
                  <a:schemeClr val="accent2"/>
                </a:solidFill>
                <a:hlinkClick r:id="rId3"/>
              </a:rPr>
              <a:t>salka.orivuori@jarvenpaa.fi</a:t>
            </a:r>
            <a:endParaRPr lang="fi-FI" dirty="0">
              <a:solidFill>
                <a:schemeClr val="accent2"/>
              </a:solidFill>
              <a:cs typeface="Arial"/>
            </a:endParaRPr>
          </a:p>
        </p:txBody>
      </p:sp>
    </p:spTree>
    <p:extLst>
      <p:ext uri="{BB962C8B-B14F-4D97-AF65-F5344CB8AC3E}">
        <p14:creationId xmlns:p14="http://schemas.microsoft.com/office/powerpoint/2010/main" val="19770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65771" y="472746"/>
            <a:ext cx="5712431" cy="5178175"/>
          </a:xfrm>
        </p:spPr>
        <p:txBody>
          <a:bodyPr>
            <a:noAutofit/>
          </a:bodyPr>
          <a:lstStyle/>
          <a:p>
            <a:r>
              <a:rPr lang="fi-FI" sz="8000" i="1" dirty="0">
                <a:solidFill>
                  <a:schemeClr val="accent2"/>
                </a:solidFill>
                <a:cs typeface="Arial"/>
              </a:rPr>
              <a:t>”</a:t>
            </a:r>
            <a:r>
              <a:rPr lang="fi-FI" sz="14200" i="1" dirty="0">
                <a:solidFill>
                  <a:schemeClr val="accent2"/>
                </a:solidFill>
                <a:cs typeface="Arial"/>
              </a:rPr>
              <a:t/>
            </a:r>
            <a:br>
              <a:rPr lang="fi-FI" sz="14200" i="1" dirty="0">
                <a:solidFill>
                  <a:schemeClr val="accent2"/>
                </a:solidFill>
                <a:cs typeface="Arial"/>
              </a:rPr>
            </a:br>
            <a:r>
              <a:rPr lang="fi-FI" sz="2000" i="1" dirty="0">
                <a:solidFill>
                  <a:schemeClr val="accent2"/>
                </a:solidFill>
                <a:cs typeface="Arial"/>
              </a:rPr>
              <a:t>Ilmastonmuutoksen hillintää ei voi ulkoistaa johonkin yksittäiseen yksikköön, vaan ilmastonäkökulma kuuluu osaksi kaikkea kunnan normaalia johtamista, suunnittelua ja toimintaa, jotta hiilineutraaliuteen voidaan päästä. Hankkeessa pyritään vahvistamaan ilmastotavoitteisiin sitoutumista ja niiden toimeenpanoa koko kaupunkiorganisaatiossa."</a:t>
            </a:r>
            <a:br>
              <a:rPr lang="fi-FI" sz="2000" i="1" dirty="0">
                <a:solidFill>
                  <a:schemeClr val="accent2"/>
                </a:solidFill>
                <a:cs typeface="Arial"/>
              </a:rPr>
            </a:br>
            <a:r>
              <a:rPr lang="fi-FI" sz="3600" i="1" dirty="0">
                <a:solidFill>
                  <a:schemeClr val="accent2"/>
                </a:solidFill>
                <a:cs typeface="Arial"/>
              </a:rPr>
              <a:t/>
            </a:r>
            <a:br>
              <a:rPr lang="fi-FI" sz="3600" i="1" dirty="0">
                <a:solidFill>
                  <a:schemeClr val="accent2"/>
                </a:solidFill>
                <a:cs typeface="Arial"/>
              </a:rPr>
            </a:br>
            <a:r>
              <a:rPr lang="fi-FI" sz="1800" dirty="0">
                <a:solidFill>
                  <a:schemeClr val="accent2"/>
                </a:solidFill>
                <a:cs typeface="Arial"/>
              </a:rPr>
              <a:t>- Salka Orivuori, ilmasto- ja ympäristöpäällikkö, Järvenpään kaupunki</a:t>
            </a:r>
            <a:endParaRPr lang="fi-FI" sz="2000" dirty="0">
              <a:solidFill>
                <a:schemeClr val="accent2"/>
              </a:solidFill>
            </a:endParaRPr>
          </a:p>
        </p:txBody>
      </p:sp>
      <p:sp>
        <p:nvSpPr>
          <p:cNvPr id="4" name="Päivämäärän paikkamerkki 3"/>
          <p:cNvSpPr>
            <a:spLocks noGrp="1"/>
          </p:cNvSpPr>
          <p:nvPr>
            <p:ph type="dt" sz="half" idx="10"/>
          </p:nvPr>
        </p:nvSpPr>
        <p:spPr/>
        <p:txBody>
          <a:bodyPr/>
          <a:lstStyle/>
          <a:p>
            <a:fld id="{82209763-8ACA-4179-B5C5-79DC51628916}" type="datetime1">
              <a:rPr lang="fi-FI" smtClean="0"/>
              <a:t>5.1.2024</a:t>
            </a:fld>
            <a:endParaRPr lang="fi-FI" dirty="0"/>
          </a:p>
        </p:txBody>
      </p:sp>
      <p:sp>
        <p:nvSpPr>
          <p:cNvPr id="5" name="Dian numeron paikkamerkki 4"/>
          <p:cNvSpPr>
            <a:spLocks noGrp="1"/>
          </p:cNvSpPr>
          <p:nvPr>
            <p:ph type="sldNum" sz="quarter" idx="12"/>
          </p:nvPr>
        </p:nvSpPr>
        <p:spPr/>
        <p:txBody>
          <a:bodyPr/>
          <a:lstStyle/>
          <a:p>
            <a:fld id="{91E53C16-2649-4D48-AFD3-9E32AB86C978}" type="slidenum">
              <a:rPr lang="fi-FI" smtClean="0"/>
              <a:pPr/>
              <a:t>2</a:t>
            </a:fld>
            <a:endParaRPr lang="fi-FI" dirty="0"/>
          </a:p>
        </p:txBody>
      </p:sp>
      <p:pic>
        <p:nvPicPr>
          <p:cNvPr id="6" name="Kuvan paikkamerkki 1" descr="Kuva, joka sisältää kohteen pilvi, rakennus, taivas, Urbaani muotoilu&#10;&#10;Kuvaus luotu automaattisesti">
            <a:extLst>
              <a:ext uri="{FF2B5EF4-FFF2-40B4-BE49-F238E27FC236}">
                <a16:creationId xmlns:a16="http://schemas.microsoft.com/office/drawing/2014/main" id="{B8FF47D9-E3D4-45C4-3433-EF1D874216BF}"/>
              </a:ext>
            </a:extLst>
          </p:cNvPr>
          <p:cNvPicPr>
            <a:picLocks noGrp="1" noChangeAspect="1"/>
          </p:cNvPicPr>
          <p:nvPr>
            <p:ph type="pic" sz="quarter" idx="13"/>
          </p:nvPr>
        </p:nvPicPr>
        <p:blipFill>
          <a:blip r:embed="rId2"/>
          <a:srcRect l="21155" r="21155"/>
          <a:stretch/>
        </p:blipFill>
        <p:spPr/>
      </p:pic>
    </p:spTree>
    <p:extLst>
      <p:ext uri="{BB962C8B-B14F-4D97-AF65-F5344CB8AC3E}">
        <p14:creationId xmlns:p14="http://schemas.microsoft.com/office/powerpoint/2010/main" val="1420954907"/>
      </p:ext>
    </p:extLst>
  </p:cSld>
  <p:clrMapOvr>
    <a:masterClrMapping/>
  </p:clrMapOvr>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0024204-4227-4F51-9A10-89D4FD8CDEC4}"/>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D6AE0586492B944A957E8AFFA0218E5" ma:contentTypeVersion="1" ma:contentTypeDescription="Luo uusi asiakirja." ma:contentTypeScope="" ma:versionID="a4cd03a698bd104bf2b2df090b7306aa">
  <xsd:schema xmlns:xsd="http://www.w3.org/2001/XMLSchema" xmlns:xs="http://www.w3.org/2001/XMLSchema" xmlns:p="http://schemas.microsoft.com/office/2006/metadata/properties" xmlns:ns2="8e4da54b-0852-4273-bcba-8a38d2abbc37" targetNamespace="http://schemas.microsoft.com/office/2006/metadata/properties" ma:root="true" ma:fieldsID="83586a040dfea0dac8a35bc40c42efbc" ns2:_="">
    <xsd:import namespace="8e4da54b-0852-4273-bcba-8a38d2abbc3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da54b-0852-4273-bcba-8a38d2abbc37"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CD063-446A-4406-97CB-33299BCAE33F}">
  <ds:schemaRefs>
    <ds:schemaRef ds:uri="http://schemas.microsoft.com/sharepoint/v3/contenttype/forms"/>
  </ds:schemaRefs>
</ds:datastoreItem>
</file>

<file path=customXml/itemProps2.xml><?xml version="1.0" encoding="utf-8"?>
<ds:datastoreItem xmlns:ds="http://schemas.openxmlformats.org/officeDocument/2006/customXml" ds:itemID="{73664E83-9FAD-4292-A31F-F4D20426DD08}">
  <ds:schemaRefs>
    <ds:schemaRef ds:uri="http://schemas.microsoft.com/office/2006/documentManagement/types"/>
    <ds:schemaRef ds:uri="http://schemas.openxmlformats.org/package/2006/metadata/core-properties"/>
    <ds:schemaRef ds:uri="http://purl.org/dc/dcmitype/"/>
    <ds:schemaRef ds:uri="8e4da54b-0852-4273-bcba-8a38d2abbc37"/>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1DF1D7AE-7E74-4208-91F1-1DBBEA9C3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da54b-0852-4273-bcba-8a38d2abbc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YM_esitysmallipohja_2020</Template>
  <TotalTime>2171</TotalTime>
  <Words>120</Words>
  <Application>Microsoft Office PowerPoint</Application>
  <PresentationFormat>Laajakuva</PresentationFormat>
  <Paragraphs>17</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4</vt:i4>
      </vt:variant>
      <vt:variant>
        <vt:lpstr>Dian otsikot</vt:lpstr>
      </vt:variant>
      <vt:variant>
        <vt:i4>2</vt:i4>
      </vt:variant>
    </vt:vector>
  </HeadingPairs>
  <TitlesOfParts>
    <vt:vector size="8" baseType="lpstr">
      <vt:lpstr>Arial</vt:lpstr>
      <vt:lpstr>Calibri</vt:lpstr>
      <vt:lpstr>YM - otsikkosivut</vt:lpstr>
      <vt:lpstr>YM - sisältösivut</vt:lpstr>
      <vt:lpstr>YM - kuvalliset sisältösivut</vt:lpstr>
      <vt:lpstr>YM - nostot ja välisivut</vt:lpstr>
      <vt:lpstr>Ilmastoviisas johtaminen ja suunnittelu</vt:lpstr>
      <vt:lpstr>” Ilmastonmuutoksen hillintää ei voi ulkoistaa johonkin yksittäiseen yksikköön, vaan ilmastonäkökulma kuuluu osaksi kaikkea kunnan normaalia johtamista, suunnittelua ja toimintaa, jotta hiilineutraaliuteen voidaan päästä. Hankkeessa pyritään vahvistamaan ilmastotavoitteisiin sitoutumista ja niiden toimeenpanoa koko kaupunkiorganisaatiossa."  - Salka Orivuori, ilmasto- ja ympäristöpäällikkö, Järvenpään kaupunki</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Pokela Teemu</dc:creator>
  <cp:lastModifiedBy>VALTION\03234668</cp:lastModifiedBy>
  <cp:revision>143</cp:revision>
  <dcterms:created xsi:type="dcterms:W3CDTF">2020-04-29T05:33:44Z</dcterms:created>
  <dcterms:modified xsi:type="dcterms:W3CDTF">2024-01-05T12:43:04Z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0x0101006D6AE0586492B944A957E8AFFA0218E5</vt:lpwstr>
  </property>
  <property fmtid="{D5CDD505-2E9C-101B-9397-08002B2CF9AE}" pid="3" name="KampusOrganization">
    <vt:lpwstr/>
  </property>
  <property fmtid="{D5CDD505-2E9C-101B-9397-08002B2CF9AE}" pid="4" name="KampusKeywords">
    <vt:lpwstr/>
  </property>
  <property fmtid="{D5CDD505-2E9C-101B-9397-08002B2CF9AE}" pid="5" name="Order">
    <vt:r8>474200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